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0.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 id="2147483710" r:id="rId2"/>
    <p:sldMasterId id="2147483855" r:id="rId3"/>
    <p:sldMasterId id="2147483863" r:id="rId4"/>
    <p:sldMasterId id="2147483899" r:id="rId5"/>
    <p:sldMasterId id="2147483911" r:id="rId6"/>
    <p:sldMasterId id="2147483923" r:id="rId7"/>
    <p:sldMasterId id="2147483983" r:id="rId8"/>
    <p:sldMasterId id="2147483995" r:id="rId9"/>
    <p:sldMasterId id="2147484031" r:id="rId10"/>
    <p:sldMasterId id="2147484055" r:id="rId11"/>
    <p:sldMasterId id="2147484067" r:id="rId12"/>
  </p:sldMasterIdLst>
  <p:notesMasterIdLst>
    <p:notesMasterId r:id="rId42"/>
  </p:notesMasterIdLst>
  <p:handoutMasterIdLst>
    <p:handoutMasterId r:id="rId43"/>
  </p:handoutMasterIdLst>
  <p:sldIdLst>
    <p:sldId id="954" r:id="rId13"/>
    <p:sldId id="877" r:id="rId14"/>
    <p:sldId id="894" r:id="rId15"/>
    <p:sldId id="866" r:id="rId16"/>
    <p:sldId id="879" r:id="rId17"/>
    <p:sldId id="909" r:id="rId18"/>
    <p:sldId id="884" r:id="rId19"/>
    <p:sldId id="849" r:id="rId20"/>
    <p:sldId id="928" r:id="rId21"/>
    <p:sldId id="850" r:id="rId22"/>
    <p:sldId id="942" r:id="rId23"/>
    <p:sldId id="952" r:id="rId24"/>
    <p:sldId id="940" r:id="rId25"/>
    <p:sldId id="945" r:id="rId26"/>
    <p:sldId id="946" r:id="rId27"/>
    <p:sldId id="947" r:id="rId28"/>
    <p:sldId id="948" r:id="rId29"/>
    <p:sldId id="910" r:id="rId30"/>
    <p:sldId id="949" r:id="rId31"/>
    <p:sldId id="930" r:id="rId32"/>
    <p:sldId id="943" r:id="rId33"/>
    <p:sldId id="933" r:id="rId34"/>
    <p:sldId id="934" r:id="rId35"/>
    <p:sldId id="950" r:id="rId36"/>
    <p:sldId id="951" r:id="rId37"/>
    <p:sldId id="938" r:id="rId38"/>
    <p:sldId id="927" r:id="rId39"/>
    <p:sldId id="944" r:id="rId40"/>
    <p:sldId id="887" r:id="rId41"/>
  </p:sldIdLst>
  <p:sldSz cx="9144000" cy="6858000" type="screen4x3"/>
  <p:notesSz cx="7034213" cy="10164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guide id="3" orient="horz" pos="3202">
          <p15:clr>
            <a:srgbClr val="A4A3A4"/>
          </p15:clr>
        </p15:guide>
        <p15:guide id="4" pos="22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FF6600"/>
    <a:srgbClr val="FFFF99"/>
    <a:srgbClr val="0066CC"/>
    <a:srgbClr val="66FF33"/>
    <a:srgbClr val="008080"/>
    <a:srgbClr val="FFFF00"/>
    <a:srgbClr val="FFFFCC"/>
    <a:srgbClr val="FF33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083" autoAdjust="0"/>
    <p:restoredTop sz="53153" autoAdjust="0"/>
  </p:normalViewPr>
  <p:slideViewPr>
    <p:cSldViewPr>
      <p:cViewPr varScale="1">
        <p:scale>
          <a:sx n="39" d="100"/>
          <a:sy n="39" d="100"/>
        </p:scale>
        <p:origin x="1638" y="42"/>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p:scale>
          <a:sx n="75" d="100"/>
          <a:sy n="75" d="100"/>
        </p:scale>
        <p:origin x="-2388" y="792"/>
      </p:cViewPr>
      <p:guideLst>
        <p:guide orient="horz" pos="3108"/>
        <p:guide pos="2122"/>
        <p:guide orient="horz" pos="3202"/>
        <p:guide pos="22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3048159" cy="508239"/>
          </a:xfrm>
          <a:prstGeom prst="rect">
            <a:avLst/>
          </a:prstGeom>
        </p:spPr>
        <p:txBody>
          <a:bodyPr vert="horz" lIns="94667" tIns="47333" rIns="94667" bIns="4733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84430" y="4"/>
            <a:ext cx="3048159" cy="508239"/>
          </a:xfrm>
          <a:prstGeom prst="rect">
            <a:avLst/>
          </a:prstGeom>
        </p:spPr>
        <p:txBody>
          <a:bodyPr vert="horz" lIns="94667" tIns="47333" rIns="94667" bIns="47333" rtlCol="0"/>
          <a:lstStyle>
            <a:lvl1pPr algn="r">
              <a:defRPr sz="1200"/>
            </a:lvl1pPr>
          </a:lstStyle>
          <a:p>
            <a:fld id="{8F4A6599-0B90-4928-9327-2C5C4FE54B89}" type="datetimeFigureOut">
              <a:rPr kumimoji="1" lang="ja-JP" altLang="en-US" smtClean="0"/>
              <a:t>2022/9/22</a:t>
            </a:fld>
            <a:endParaRPr kumimoji="1" lang="ja-JP" altLang="en-US"/>
          </a:p>
        </p:txBody>
      </p:sp>
      <p:sp>
        <p:nvSpPr>
          <p:cNvPr id="4" name="フッター プレースホルダー 3"/>
          <p:cNvSpPr>
            <a:spLocks noGrp="1"/>
          </p:cNvSpPr>
          <p:nvPr>
            <p:ph type="ftr" sz="quarter" idx="2"/>
          </p:nvPr>
        </p:nvSpPr>
        <p:spPr>
          <a:xfrm>
            <a:off x="5" y="9654760"/>
            <a:ext cx="3048159" cy="508239"/>
          </a:xfrm>
          <a:prstGeom prst="rect">
            <a:avLst/>
          </a:prstGeom>
        </p:spPr>
        <p:txBody>
          <a:bodyPr vert="horz" lIns="94667" tIns="47333" rIns="94667" bIns="4733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84430" y="9654760"/>
            <a:ext cx="3048159" cy="508239"/>
          </a:xfrm>
          <a:prstGeom prst="rect">
            <a:avLst/>
          </a:prstGeom>
        </p:spPr>
        <p:txBody>
          <a:bodyPr vert="horz" lIns="94667" tIns="47333" rIns="94667" bIns="47333" rtlCol="0" anchor="b"/>
          <a:lstStyle>
            <a:lvl1pPr algn="r">
              <a:defRPr sz="1200"/>
            </a:lvl1pPr>
          </a:lstStyle>
          <a:p>
            <a:fld id="{60D37CCF-6DA5-42C5-A5E3-FB9C84EAB835}" type="slidenum">
              <a:rPr kumimoji="1" lang="ja-JP" altLang="en-US" smtClean="0"/>
              <a:t>‹#›</a:t>
            </a:fld>
            <a:endParaRPr kumimoji="1" lang="ja-JP" altLang="en-US"/>
          </a:p>
        </p:txBody>
      </p:sp>
    </p:spTree>
    <p:extLst>
      <p:ext uri="{BB962C8B-B14F-4D97-AF65-F5344CB8AC3E}">
        <p14:creationId xmlns:p14="http://schemas.microsoft.com/office/powerpoint/2010/main" val="20605301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スライド イメージ プレースホルダー 7"/>
          <p:cNvSpPr>
            <a:spLocks noGrp="1" noRot="1" noChangeAspect="1"/>
          </p:cNvSpPr>
          <p:nvPr>
            <p:ph type="sldImg" idx="2"/>
          </p:nvPr>
        </p:nvSpPr>
        <p:spPr>
          <a:xfrm>
            <a:off x="974725" y="762000"/>
            <a:ext cx="5084763" cy="3813175"/>
          </a:xfrm>
          <a:prstGeom prst="rect">
            <a:avLst/>
          </a:prstGeom>
          <a:noFill/>
          <a:ln w="12700">
            <a:solidFill>
              <a:prstClr val="black"/>
            </a:solidFill>
          </a:ln>
        </p:spPr>
        <p:txBody>
          <a:bodyPr vert="horz" lIns="94667" tIns="47333" rIns="94667" bIns="47333" rtlCol="0" anchor="ctr"/>
          <a:lstStyle/>
          <a:p>
            <a:endParaRPr lang="ja-JP" altLang="en-US"/>
          </a:p>
        </p:txBody>
      </p:sp>
    </p:spTree>
    <p:extLst>
      <p:ext uri="{BB962C8B-B14F-4D97-AF65-F5344CB8AC3E}">
        <p14:creationId xmlns:p14="http://schemas.microsoft.com/office/powerpoint/2010/main" val="235125302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97473" y="4828270"/>
            <a:ext cx="5639265" cy="457414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733" tIns="46863" rIns="93733" bIns="46863" numCol="1" rtlCol="0" anchor="t" anchorCtr="0" compatLnSpc="1">
            <a:prstTxWarp prst="textNoShape">
              <a:avLst/>
            </a:prstTxWarp>
          </a:bodyPr>
          <a:lstStyle/>
          <a:p>
            <a:r>
              <a:rPr lang="ja-JP" altLang="en-US" sz="1700" b="1" dirty="0">
                <a:latin typeface="メイリオ" panose="020B0604030504040204" pitchFamily="50" charset="-128"/>
                <a:ea typeface="メイリオ" panose="020B0604030504040204" pitchFamily="50" charset="-128"/>
              </a:rPr>
              <a:t>≪スライド１で１分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それでは、校内研修を始めます。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今日は、保護者との関係づくりのポイントに</a:t>
            </a:r>
            <a:r>
              <a:rPr lang="ja-JP" altLang="en-US" sz="1700" dirty="0" smtClean="0">
                <a:latin typeface="メイリオ" panose="020B0604030504040204" pitchFamily="50" charset="-128"/>
                <a:ea typeface="メイリオ" panose="020B0604030504040204" pitchFamily="50" charset="-128"/>
              </a:rPr>
              <a:t>ついて</a:t>
            </a:r>
            <a:r>
              <a:rPr lang="ja-JP" altLang="en-US" sz="1700" dirty="0">
                <a:latin typeface="メイリオ" panose="020B0604030504040204" pitchFamily="50" charset="-128"/>
                <a:ea typeface="メイリオ" panose="020B0604030504040204" pitchFamily="50" charset="-128"/>
              </a:rPr>
              <a:t>一緒</a:t>
            </a:r>
            <a:r>
              <a:rPr lang="ja-JP" altLang="en-US" sz="1700" dirty="0" smtClean="0">
                <a:latin typeface="メイリオ" panose="020B0604030504040204" pitchFamily="50" charset="-128"/>
                <a:ea typeface="メイリオ" panose="020B0604030504040204" pitchFamily="50" charset="-128"/>
              </a:rPr>
              <a:t>に学びましょう。★</a:t>
            </a:r>
            <a:endParaRPr lang="en-US" altLang="ja-JP" sz="17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a:t>
            </a:fld>
            <a:endParaRPr lang="ja-JP" altLang="en-US" dirty="0">
              <a:solidFill>
                <a:prstClr val="black"/>
              </a:solidFill>
            </a:endParaRPr>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正方形/長方形 3"/>
          <p:cNvSpPr/>
          <p:nvPr/>
        </p:nvSpPr>
        <p:spPr>
          <a:xfrm>
            <a:off x="924817" y="4794349"/>
            <a:ext cx="5616624" cy="615553"/>
          </a:xfrm>
          <a:prstGeom prst="rect">
            <a:avLst/>
          </a:prstGeom>
        </p:spPr>
        <p:txBody>
          <a:bodyPr wrap="square" lIns="91412" tIns="45706" rIns="91412" bIns="45706">
            <a:spAutoFit/>
          </a:bodyPr>
          <a:lstStyle/>
          <a:p>
            <a:endParaRPr lang="ja-JP" altLang="en-US" sz="1600"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14128"/>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資料①を用意してください</a:t>
            </a:r>
            <a:r>
              <a:rPr lang="ja-JP" altLang="en-US" sz="1700" dirty="0" smtClean="0">
                <a:latin typeface="メイリオ" panose="020B0604030504040204" pitchFamily="50" charset="-128"/>
                <a:ea typeface="メイリオ" panose="020B0604030504040204" pitchFamily="50" charset="-128"/>
              </a:rPr>
              <a:t>。付箋の保護者</a:t>
            </a:r>
            <a:r>
              <a:rPr lang="ja-JP" altLang="en-US" sz="1700" dirty="0">
                <a:latin typeface="メイリオ" panose="020B0604030504040204" pitchFamily="50" charset="-128"/>
                <a:ea typeface="メイリオ" panose="020B0604030504040204" pitchFamily="50" charset="-128"/>
              </a:rPr>
              <a:t>の思いをもと</a:t>
            </a:r>
            <a:r>
              <a:rPr lang="ja-JP" altLang="en-US" sz="1700" dirty="0" smtClean="0">
                <a:latin typeface="メイリオ" panose="020B0604030504040204" pitchFamily="50" charset="-128"/>
                <a:ea typeface="メイリオ" panose="020B0604030504040204" pitchFamily="50" charset="-128"/>
              </a:rPr>
              <a:t>に、グループ</a:t>
            </a:r>
            <a:r>
              <a:rPr lang="ja-JP" altLang="en-US" sz="1700" dirty="0">
                <a:latin typeface="メイリオ" panose="020B0604030504040204" pitchFamily="50" charset="-128"/>
                <a:ea typeface="メイリオ" panose="020B0604030504040204" pitchFamily="50" charset="-128"/>
              </a:rPr>
              <a:t>で保護者の気持ちを</a:t>
            </a:r>
            <a:r>
              <a:rPr lang="ja-JP" altLang="en-US" sz="1700" dirty="0" smtClean="0">
                <a:latin typeface="メイリオ" panose="020B0604030504040204" pitchFamily="50" charset="-128"/>
                <a:ea typeface="メイリオ" panose="020B0604030504040204" pitchFamily="50" charset="-128"/>
              </a:rPr>
              <a:t>考えましょう</a:t>
            </a:r>
            <a:r>
              <a:rPr lang="ja-JP" altLang="en-US" sz="1700" dirty="0">
                <a:latin typeface="メイリオ" panose="020B0604030504040204" pitchFamily="50" charset="-128"/>
                <a:ea typeface="メイリオ" panose="020B0604030504040204" pitchFamily="50" charset="-128"/>
              </a:rPr>
              <a:t>。付箋を資料①に貼りながら意見を出し合ってください</a:t>
            </a:r>
            <a:r>
              <a:rPr lang="ja-JP" altLang="en-US" sz="1700" dirty="0" smtClean="0">
                <a:latin typeface="メイリオ" panose="020B0604030504040204" pitchFamily="50" charset="-128"/>
                <a:ea typeface="メイリオ" panose="020B0604030504040204" pitchFamily="50" charset="-128"/>
              </a:rPr>
              <a:t>。似た</a:t>
            </a:r>
            <a:r>
              <a:rPr lang="ja-JP" altLang="en-US" sz="1700" dirty="0">
                <a:latin typeface="メイリオ" panose="020B0604030504040204" pitchFamily="50" charset="-128"/>
                <a:ea typeface="メイリオ" panose="020B0604030504040204" pitchFamily="50" charset="-128"/>
              </a:rPr>
              <a:t>意見の</a:t>
            </a:r>
            <a:r>
              <a:rPr lang="ja-JP" altLang="en-US" sz="1700" dirty="0" smtClean="0">
                <a:latin typeface="メイリオ" panose="020B0604030504040204" pitchFamily="50" charset="-128"/>
                <a:ea typeface="メイリオ" panose="020B0604030504040204" pitchFamily="50" charset="-128"/>
              </a:rPr>
              <a:t>付箋はまとめ</a:t>
            </a:r>
            <a:r>
              <a:rPr lang="ja-JP" altLang="en-US" sz="1700" dirty="0">
                <a:latin typeface="メイリオ" panose="020B0604030504040204" pitchFamily="50" charset="-128"/>
                <a:ea typeface="メイリオ" panose="020B0604030504040204" pitchFamily="50" charset="-128"/>
              </a:rPr>
              <a:t>、保護者の気持ちの理解を</a:t>
            </a:r>
            <a:r>
              <a:rPr lang="ja-JP" altLang="en-US" sz="1700" dirty="0" smtClean="0">
                <a:latin typeface="メイリオ" panose="020B0604030504040204" pitchFamily="50" charset="-128"/>
                <a:ea typeface="メイリオ" panose="020B0604030504040204" pitchFamily="50" charset="-128"/>
              </a:rPr>
              <a:t>深めてください</a:t>
            </a:r>
            <a:r>
              <a:rPr lang="ja-JP" altLang="en-US" sz="1700" dirty="0">
                <a:latin typeface="メイリオ" panose="020B0604030504040204" pitchFamily="50" charset="-128"/>
                <a:ea typeface="メイリオ" panose="020B0604030504040204" pitchFamily="50" charset="-128"/>
              </a:rPr>
              <a:t>。時間</a:t>
            </a:r>
            <a:r>
              <a:rPr lang="ja-JP" altLang="en-US" sz="1700" dirty="0" smtClean="0">
                <a:latin typeface="メイリオ" panose="020B0604030504040204" pitchFamily="50" charset="-128"/>
                <a:ea typeface="メイリオ" panose="020B0604030504040204" pitchFamily="50" charset="-128"/>
              </a:rPr>
              <a:t>は５分</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pPr defTabSz="914128"/>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５</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時間がきました。どのような意見が出たか教えていただけますか？（２、３のグループに尋ねる。）ありがとうございました。</a:t>
            </a:r>
            <a:endParaRPr lang="en-US" altLang="ja-JP" sz="1700" dirty="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出された意見を紹介する。）</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この他にも様々な保護者の</a:t>
            </a:r>
            <a:r>
              <a:rPr lang="ja-JP" altLang="en-US" sz="1700" dirty="0" smtClean="0">
                <a:latin typeface="メイリオ" panose="020B0604030504040204" pitchFamily="50" charset="-128"/>
                <a:ea typeface="メイリオ" panose="020B0604030504040204" pitchFamily="50" charset="-128"/>
              </a:rPr>
              <a:t>気持ちが考えられた</a:t>
            </a:r>
            <a:r>
              <a:rPr lang="ja-JP" altLang="en-US" sz="1700" dirty="0">
                <a:latin typeface="メイリオ" panose="020B0604030504040204" pitchFamily="50" charset="-128"/>
                <a:ea typeface="メイリオ" panose="020B0604030504040204" pitchFamily="50" charset="-128"/>
              </a:rPr>
              <a:t>のではないでしょうか。★</a:t>
            </a:r>
          </a:p>
          <a:p>
            <a:endParaRPr kumimoji="1" lang="ja-JP" altLang="en-US" dirty="0"/>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10</a:t>
            </a:fld>
            <a:endParaRPr lang="ja-JP" altLang="en-US" dirty="0">
              <a:solidFill>
                <a:prstClr val="black"/>
              </a:solidFill>
            </a:endParaRPr>
          </a:p>
        </p:txBody>
      </p:sp>
    </p:spTree>
    <p:extLst>
      <p:ext uri="{BB962C8B-B14F-4D97-AF65-F5344CB8AC3E}">
        <p14:creationId xmlns:p14="http://schemas.microsoft.com/office/powerpoint/2010/main" val="1833547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2188" y="631825"/>
            <a:ext cx="4826000" cy="3619500"/>
          </a:xfrm>
        </p:spPr>
      </p:sp>
      <p:sp>
        <p:nvSpPr>
          <p:cNvPr id="3" name="ノート プレースホルダー 2"/>
          <p:cNvSpPr>
            <a:spLocks noGrp="1"/>
          </p:cNvSpPr>
          <p:nvPr>
            <p:ph type="body" idx="1"/>
          </p:nvPr>
        </p:nvSpPr>
        <p:spPr>
          <a:xfrm>
            <a:off x="734760" y="4637264"/>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もし、保護者の苦情・要望を不合理と捉えると、「非常識な保護者！」などと短絡的に捉えがちになります。しかし、苦情・要望の裏に本当の訴えがある場合もあります。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例えば、指導の在り方に疑問をもち、口調からは先生への不信感をあらわにしたものであっても、本当は我が子のことが心配、我が子のことを認めてほしいという気持ちがある場合も考えられます。保護者の気持ちを丁寧に考えることは、苦情・要望を適切に捉えることにつながります。★</a:t>
            </a:r>
          </a:p>
          <a:p>
            <a:endParaRPr kumimoji="1" lang="ja-JP" altLang="en-US" sz="17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11</a:t>
            </a:fld>
            <a:endParaRPr lang="ja-JP" altLang="en-US" dirty="0">
              <a:solidFill>
                <a:prstClr val="black"/>
              </a:solidFill>
            </a:endParaRPr>
          </a:p>
        </p:txBody>
      </p:sp>
    </p:spTree>
    <p:extLst>
      <p:ext uri="{BB962C8B-B14F-4D97-AF65-F5344CB8AC3E}">
        <p14:creationId xmlns:p14="http://schemas.microsoft.com/office/powerpoint/2010/main" val="936710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1238" y="330200"/>
            <a:ext cx="5084762" cy="3813175"/>
          </a:xfrm>
        </p:spPr>
      </p:sp>
      <p:sp>
        <p:nvSpPr>
          <p:cNvPr id="5" name="正方形/長方形 4"/>
          <p:cNvSpPr/>
          <p:nvPr/>
        </p:nvSpPr>
        <p:spPr>
          <a:xfrm>
            <a:off x="924818" y="4722343"/>
            <a:ext cx="5256584" cy="518091"/>
          </a:xfrm>
          <a:prstGeom prst="rect">
            <a:avLst/>
          </a:prstGeom>
        </p:spPr>
        <p:txBody>
          <a:bodyPr wrap="square" lIns="91412" tIns="45706" rIns="91412" bIns="45706">
            <a:spAutoFit/>
          </a:bodyPr>
          <a:lstStyle/>
          <a:p>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nSpc>
                <a:spcPts val="1400"/>
              </a:lnSpc>
            </a:pPr>
            <a:endParaRPr lang="en-US" altLang="ja-JP" sz="1600" dirty="0">
              <a:latin typeface="メイリオ" panose="020B0604030504040204" pitchFamily="50" charset="-128"/>
              <a:ea typeface="メイリオ" panose="020B0604030504040204" pitchFamily="50" charset="-128"/>
            </a:endParaRPr>
          </a:p>
        </p:txBody>
      </p:sp>
      <p:sp>
        <p:nvSpPr>
          <p:cNvPr id="3" name="ノート プレースホルダー 2"/>
          <p:cNvSpPr>
            <a:spLocks noGrp="1"/>
          </p:cNvSpPr>
          <p:nvPr>
            <p:ph type="body" idx="1"/>
          </p:nvPr>
        </p:nvSpPr>
        <p:spPr>
          <a:xfrm>
            <a:off x="739266" y="4218285"/>
            <a:ext cx="5802176" cy="5946478"/>
          </a:xfrm>
          <a:prstGeom prst="rect">
            <a:avLst/>
          </a:prstGeom>
        </p:spPr>
        <p:txBody>
          <a:bodyPr lIns="91412" tIns="45706" rIns="91412" bIns="45706"/>
          <a:lstStyle/>
          <a:p>
            <a:pPr>
              <a:lnSpc>
                <a:spcPts val="1400"/>
              </a:lnSpc>
            </a:pPr>
            <a:r>
              <a:rPr lang="ja-JP" altLang="en-US" sz="1700" b="1" dirty="0">
                <a:solidFill>
                  <a:prstClr val="black"/>
                </a:solidFill>
                <a:latin typeface="メイリオ" panose="020B0604030504040204" pitchFamily="50" charset="-128"/>
                <a:ea typeface="メイリオ" panose="020B0604030504040204" pitchFamily="50" charset="-128"/>
              </a:rPr>
              <a:t>≪スライド</a:t>
            </a:r>
            <a:r>
              <a:rPr lang="en-US" altLang="ja-JP" sz="1700" b="1" dirty="0">
                <a:solidFill>
                  <a:prstClr val="black"/>
                </a:solidFill>
                <a:latin typeface="メイリオ" panose="020B0604030504040204" pitchFamily="50" charset="-128"/>
                <a:ea typeface="メイリオ" panose="020B0604030504040204" pitchFamily="50" charset="-128"/>
              </a:rPr>
              <a:t>12</a:t>
            </a:r>
            <a:r>
              <a:rPr lang="ja-JP" altLang="en-US" sz="1700" b="1" dirty="0">
                <a:solidFill>
                  <a:prstClr val="black"/>
                </a:solidFill>
                <a:latin typeface="メイリオ" panose="020B0604030504040204" pitchFamily="50" charset="-128"/>
                <a:ea typeface="メイリオ" panose="020B0604030504040204" pitchFamily="50" charset="-128"/>
              </a:rPr>
              <a:t>～</a:t>
            </a:r>
            <a:r>
              <a:rPr lang="en-US" altLang="ja-JP" sz="1700" b="1" dirty="0" smtClean="0">
                <a:solidFill>
                  <a:prstClr val="black"/>
                </a:solidFill>
                <a:latin typeface="メイリオ" panose="020B0604030504040204" pitchFamily="50" charset="-128"/>
                <a:ea typeface="メイリオ" panose="020B0604030504040204" pitchFamily="50" charset="-128"/>
              </a:rPr>
              <a:t>17</a:t>
            </a:r>
            <a:r>
              <a:rPr lang="ja-JP" altLang="en-US" sz="1700" b="1" dirty="0" smtClean="0">
                <a:solidFill>
                  <a:prstClr val="black"/>
                </a:solidFill>
                <a:latin typeface="メイリオ" panose="020B0604030504040204" pitchFamily="50" charset="-128"/>
                <a:ea typeface="メイリオ" panose="020B0604030504040204" pitchFamily="50" charset="-128"/>
              </a:rPr>
              <a:t>で</a:t>
            </a:r>
            <a:r>
              <a:rPr lang="en-US" altLang="ja-JP" sz="1700" b="1" dirty="0" smtClean="0">
                <a:solidFill>
                  <a:prstClr val="black"/>
                </a:solidFill>
                <a:latin typeface="メイリオ" panose="020B0604030504040204" pitchFamily="50" charset="-128"/>
                <a:ea typeface="メイリオ" panose="020B0604030504040204" pitchFamily="50" charset="-128"/>
              </a:rPr>
              <a:t>12</a:t>
            </a:r>
            <a:r>
              <a:rPr lang="ja-JP" altLang="en-US" sz="1700" b="1" dirty="0" smtClean="0">
                <a:solidFill>
                  <a:prstClr val="black"/>
                </a:solidFill>
                <a:latin typeface="メイリオ" panose="020B0604030504040204" pitchFamily="50" charset="-128"/>
                <a:ea typeface="メイリオ" panose="020B0604030504040204" pitchFamily="50" charset="-128"/>
              </a:rPr>
              <a:t>分</a:t>
            </a:r>
            <a:r>
              <a:rPr lang="en-US" altLang="ja-JP" sz="1700" b="1" dirty="0">
                <a:solidFill>
                  <a:prstClr val="black"/>
                </a:solidFill>
                <a:latin typeface="メイリオ" panose="020B0604030504040204" pitchFamily="50" charset="-128"/>
                <a:ea typeface="メイリオ" panose="020B0604030504040204" pitchFamily="50" charset="-128"/>
              </a:rPr>
              <a:t>≫</a:t>
            </a:r>
            <a:endParaRPr lang="ja-JP" altLang="en-US" sz="1700" dirty="0">
              <a:solidFill>
                <a:prstClr val="black"/>
              </a:solidFill>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では、保護者の本当の訴えを考えながら、先ほどの電話応答をグループで見直してみましょう。シナリオと資料②を用意してください。先ほどシナリオに引いた下線の中から、教師のセリフを一つ取り上げて、資料②の上の欄に書き写しください。そしてそのセリフをどのように変えると良いのかを話し合い、変更したセリフを下の欄に書いてください。その際、資料①を参考にしてください。丁寧に考えた保護者の気持ちに応えられるように伝え方を工夫することがポイントです。時間</a:t>
            </a:r>
            <a:r>
              <a:rPr lang="ja-JP" altLang="en-US" sz="1700" dirty="0" smtClean="0">
                <a:latin typeface="メイリオ" panose="020B0604030504040204" pitchFamily="50" charset="-128"/>
                <a:ea typeface="メイリオ" panose="020B0604030504040204" pitchFamily="50" charset="-128"/>
              </a:rPr>
              <a:t>は６分</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６</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時間がきました。どのような伝え方が出たか教えていただけますか？（２、３のグループに尋ねる。）ありがとうございました</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　</a:t>
            </a:r>
            <a:r>
              <a:rPr lang="ja-JP" altLang="en-US" sz="1800" dirty="0" smtClean="0">
                <a:latin typeface="メイリオ" panose="020B0604030504040204" pitchFamily="50" charset="-128"/>
                <a:ea typeface="メイリオ" panose="020B0604030504040204" pitchFamily="50" charset="-128"/>
              </a:rPr>
              <a:t>では、演じていただいた先生の演じられての気付きを教えていただけますか？教師役、保護者役の先生の順にお願いします。</a:t>
            </a:r>
            <a:endParaRPr lang="en-US" altLang="ja-JP" sz="1800" dirty="0" smtClean="0">
              <a:latin typeface="メイリオ" panose="020B0604030504040204" pitchFamily="50" charset="-128"/>
              <a:ea typeface="メイリオ" panose="020B0604030504040204" pitchFamily="50" charset="-128"/>
            </a:endParaRPr>
          </a:p>
          <a:p>
            <a:r>
              <a:rPr lang="ja-JP" altLang="en-US" sz="1800" dirty="0" smtClean="0">
                <a:latin typeface="メイリオ" panose="020B0604030504040204" pitchFamily="50" charset="-128"/>
                <a:ea typeface="メイリオ" panose="020B0604030504040204" pitchFamily="50" charset="-128"/>
              </a:rPr>
              <a:t>（発表が終わったら）</a:t>
            </a:r>
          </a:p>
          <a:p>
            <a:r>
              <a:rPr lang="ja-JP" altLang="en-US" sz="1600" dirty="0">
                <a:latin typeface="メイリオ" panose="020B0604030504040204" pitchFamily="50" charset="-128"/>
                <a:ea typeface="メイリオ" panose="020B0604030504040204" pitchFamily="50" charset="-128"/>
              </a:rPr>
              <a:t>ありがとうございました。 </a:t>
            </a:r>
            <a:r>
              <a:rPr lang="ja-JP" altLang="en-US" sz="1700" dirty="0">
                <a:latin typeface="メイリオ" panose="020B0604030504040204" pitchFamily="50" charset="-128"/>
                <a:ea typeface="メイリオ" panose="020B0604030504040204" pitchFamily="50" charset="-128"/>
              </a:rPr>
              <a:t>　</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やはり</a:t>
            </a:r>
            <a:r>
              <a:rPr lang="ja-JP" altLang="en-US" sz="1700" dirty="0">
                <a:latin typeface="メイリオ" panose="020B0604030504040204" pitchFamily="50" charset="-128"/>
                <a:ea typeface="メイリオ" panose="020B0604030504040204" pitchFamily="50" charset="-128"/>
              </a:rPr>
              <a:t>、保護者の理解を得るためには、保護者の気持ちを丁寧に考えていくことが大切ではないでしょうか。★</a:t>
            </a:r>
            <a:endParaRPr lang="en-US" altLang="ja-JP" sz="1700" dirty="0">
              <a:latin typeface="メイリオ" panose="020B0604030504040204" pitchFamily="50" charset="-128"/>
              <a:ea typeface="メイリオ" panose="020B0604030504040204" pitchFamily="50" charset="-128"/>
            </a:endParaRPr>
          </a:p>
          <a:p>
            <a:pPr defTabSz="914128"/>
            <a:endParaRPr lang="en-US" altLang="ja-JP" sz="1700" dirty="0">
              <a:latin typeface="メイリオ" panose="020B0604030504040204" pitchFamily="50" charset="-128"/>
              <a:ea typeface="メイリオ" panose="020B0604030504040204" pitchFamily="50" charset="-128"/>
            </a:endParaRPr>
          </a:p>
          <a:p>
            <a:pPr defTabSz="914128"/>
            <a:endParaRPr lang="en-US" altLang="ja-JP" sz="1700" dirty="0">
              <a:latin typeface="メイリオ" panose="020B0604030504040204" pitchFamily="50" charset="-128"/>
              <a:ea typeface="メイリオ" panose="020B0604030504040204" pitchFamily="50" charset="-128"/>
            </a:endParaRPr>
          </a:p>
        </p:txBody>
      </p:sp>
      <p:sp>
        <p:nvSpPr>
          <p:cNvPr id="6"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12</a:t>
            </a:fld>
            <a:endParaRPr lang="ja-JP" altLang="en-US" dirty="0">
              <a:solidFill>
                <a:prstClr val="black"/>
              </a:solidFill>
            </a:endParaRPr>
          </a:p>
        </p:txBody>
      </p:sp>
    </p:spTree>
    <p:extLst>
      <p:ext uri="{BB962C8B-B14F-4D97-AF65-F5344CB8AC3E}">
        <p14:creationId xmlns:p14="http://schemas.microsoft.com/office/powerpoint/2010/main" val="1833547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で</a:t>
            </a:r>
            <a:r>
              <a:rPr lang="ja-JP" altLang="en-US" sz="1700" dirty="0" smtClean="0">
                <a:latin typeface="メイリオ" panose="020B0604030504040204" pitchFamily="50" charset="-128"/>
                <a:ea typeface="メイリオ" panose="020B0604030504040204" pitchFamily="50" charset="-128"/>
              </a:rPr>
              <a:t>は、</a:t>
            </a:r>
            <a:r>
              <a:rPr lang="ja-JP" altLang="en-US" sz="1700" dirty="0">
                <a:latin typeface="メイリオ" panose="020B0604030504040204" pitchFamily="50" charset="-128"/>
                <a:ea typeface="メイリオ" panose="020B0604030504040204" pitchFamily="50" charset="-128"/>
              </a:rPr>
              <a:t>保護者の気持ちを大切にした応答の一般的なポイントを紹介しますので、提示するスライドをご覧ください。</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電話を受けたときの最初の印象は大切です。「いつもお世話になっています。」など、日頃の関わりのお礼を伝えましょう。また、保護者は緊張して学校へ電話をしている場合もあります。思いやりや気配りが伝わるような、優しい口調を意識しましょう。★</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endParaRPr lang="ja-JP" altLang="en-US" sz="17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13</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もし、保護者</a:t>
            </a:r>
            <a:r>
              <a:rPr lang="ja-JP" altLang="en-US" sz="1700" dirty="0" smtClean="0">
                <a:latin typeface="メイリオ" panose="020B0604030504040204" pitchFamily="50" charset="-128"/>
                <a:ea typeface="メイリオ" panose="020B0604030504040204" pitchFamily="50" charset="-128"/>
              </a:rPr>
              <a:t>が誤解</a:t>
            </a:r>
            <a:r>
              <a:rPr lang="ja-JP" altLang="en-US" sz="1700" dirty="0">
                <a:latin typeface="メイリオ" panose="020B0604030504040204" pitchFamily="50" charset="-128"/>
                <a:ea typeface="メイリオ" panose="020B0604030504040204" pitchFamily="50" charset="-128"/>
              </a:rPr>
              <a:t>していることがすぐに分かった場合でも、決めつけて話を遮ったり途中で意見を述べたりせず、まずは、聞き役に徹しましょう。★</a:t>
            </a:r>
            <a:endParaRPr lang="en-US" altLang="ja-JP" sz="1700" dirty="0">
              <a:latin typeface="メイリオ" panose="020B0604030504040204" pitchFamily="50" charset="-128"/>
              <a:ea typeface="メイリオ" panose="020B0604030504040204" pitchFamily="50" charset="-128"/>
            </a:endParaRPr>
          </a:p>
          <a:p>
            <a:endParaRPr lang="ja-JP" altLang="en-US" sz="1700" dirty="0"/>
          </a:p>
          <a:p>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14</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47086">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そして、保護者の苦情・要望の背後にある思いをしっかりと聞き取ります。例えば、「Ａ君は自分だけ厳しく注意されたと言っているんですね。」など、繰り返すことで保護者が話しやすくなり、保護者の気持ちが推測できたり、本当の訴えを</a:t>
            </a:r>
            <a:r>
              <a:rPr lang="ja-JP" altLang="en-US" sz="1700" dirty="0" smtClean="0">
                <a:latin typeface="メイリオ" panose="020B0604030504040204" pitchFamily="50" charset="-128"/>
                <a:ea typeface="メイリオ" panose="020B0604030504040204" pitchFamily="50" charset="-128"/>
              </a:rPr>
              <a:t>聞き取れたりすること</a:t>
            </a:r>
            <a:r>
              <a:rPr lang="ja-JP" altLang="en-US" sz="1700" dirty="0">
                <a:latin typeface="メイリオ" panose="020B0604030504040204" pitchFamily="50" charset="-128"/>
                <a:ea typeface="メイリオ" panose="020B0604030504040204" pitchFamily="50" charset="-128"/>
              </a:rPr>
              <a:t>もあります</a:t>
            </a:r>
            <a:r>
              <a:rPr lang="ja-JP" altLang="en-US" sz="1700" dirty="0" smtClean="0">
                <a:latin typeface="メイリオ" panose="020B0604030504040204" pitchFamily="50" charset="-128"/>
                <a:ea typeface="メイリオ" panose="020B0604030504040204" pitchFamily="50" charset="-128"/>
              </a:rPr>
              <a:t>。★</a:t>
            </a:r>
            <a:endParaRPr lang="en-US" altLang="ja-JP" sz="1700" dirty="0">
              <a:latin typeface="メイリオ" panose="020B0604030504040204" pitchFamily="50" charset="-128"/>
              <a:ea typeface="メイリオ" panose="020B0604030504040204" pitchFamily="50" charset="-128"/>
            </a:endParaRPr>
          </a:p>
          <a:p>
            <a:endParaRPr lang="ja-JP" altLang="en-US"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t>
            </a:r>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15</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17</a:t>
            </a:r>
            <a:r>
              <a:rPr lang="ja-JP" altLang="en-US" sz="1700" b="1" dirty="0" smtClean="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pPr defTabSz="947086">
              <a:defRPr/>
            </a:pPr>
            <a:r>
              <a:rPr lang="ja-JP" altLang="en-US" sz="1700" dirty="0">
                <a:latin typeface="メイリオ" panose="020B0604030504040204" pitchFamily="50" charset="-128"/>
                <a:ea typeface="メイリオ" panose="020B0604030504040204" pitchFamily="50" charset="-128"/>
              </a:rPr>
              <a:t>　その上で、「</a:t>
            </a:r>
            <a:r>
              <a:rPr lang="en-US" altLang="ja-JP" sz="1700" dirty="0">
                <a:latin typeface="メイリオ" panose="020B0604030504040204" pitchFamily="50" charset="-128"/>
                <a:ea typeface="メイリオ" panose="020B0604030504040204" pitchFamily="50" charset="-128"/>
              </a:rPr>
              <a:t>A</a:t>
            </a:r>
            <a:r>
              <a:rPr lang="ja-JP" altLang="en-US" sz="1700" dirty="0">
                <a:latin typeface="メイリオ" panose="020B0604030504040204" pitchFamily="50" charset="-128"/>
                <a:ea typeface="メイリオ" panose="020B0604030504040204" pitchFamily="50" charset="-128"/>
              </a:rPr>
              <a:t>君には授業を大切にしてほしいと思っています。ですので、Ａ君にもそのことを理解してほしいと思い、指導しました。」等、指導した意図を丁寧に伝え、理解を得ます。★</a:t>
            </a:r>
            <a:endParaRPr lang="en-US" altLang="ja-JP" sz="1700" dirty="0">
              <a:latin typeface="メイリオ" panose="020B0604030504040204" pitchFamily="50" charset="-128"/>
              <a:ea typeface="メイリオ" panose="020B0604030504040204" pitchFamily="50" charset="-128"/>
            </a:endParaRPr>
          </a:p>
          <a:p>
            <a:pPr defTabSz="947086">
              <a:defRPr/>
            </a:pPr>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16</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47086">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そして、「Ａ君がそういう思いをもっていたのであれば、なるべく早くＡ君と話をしてみて、気持ちを聞いてみます。」等、子供の気持ちを大切にした対応を心がけましょう。★</a:t>
            </a:r>
            <a:endParaRPr lang="en-US" altLang="ja-JP" sz="1700" dirty="0">
              <a:latin typeface="メイリオ" panose="020B0604030504040204" pitchFamily="50" charset="-128"/>
              <a:ea typeface="メイリオ" panose="020B0604030504040204" pitchFamily="50" charset="-128"/>
            </a:endParaRPr>
          </a:p>
          <a:p>
            <a:pPr defTabSz="947086">
              <a:defRPr/>
            </a:pPr>
            <a:r>
              <a:rPr lang="ja-JP" altLang="en-US" sz="1600" dirty="0">
                <a:latin typeface="メイリオ" panose="020B0604030504040204" pitchFamily="50" charset="-128"/>
                <a:ea typeface="メイリオ" panose="020B0604030504040204" pitchFamily="50" charset="-128"/>
              </a:rPr>
              <a:t>　</a:t>
            </a:r>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17</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18</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20</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19</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en-US" altLang="ja-JP" sz="1700" i="1"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800" dirty="0">
                <a:latin typeface="メイリオ" panose="020B0604030504040204" pitchFamily="50" charset="-128"/>
                <a:ea typeface="メイリオ" panose="020B0604030504040204" pitchFamily="50" charset="-128"/>
              </a:rPr>
              <a:t>学校では、保護者との面談を実施することがあると思います。保護者の表情やしぐさを見ながら対応できる面談は、適切に行えば教師（学校）の思いを電話よりも確実に伝えることができます。そこで、面談場面のロールプレイングを通して、より良い保護者面談の在り方について考えてみましょう。</a:t>
            </a:r>
            <a:r>
              <a:rPr lang="ja-JP" altLang="en-US" sz="1800" b="1" dirty="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rPr>
              <a:t>　</a:t>
            </a:r>
            <a:endParaRPr lang="en-US" altLang="ja-JP" sz="1800" dirty="0">
              <a:latin typeface="メイリオ" panose="020B0604030504040204" pitchFamily="50" charset="-128"/>
              <a:ea typeface="メイリオ" panose="020B0604030504040204" pitchFamily="50" charset="-128"/>
            </a:endParaRPr>
          </a:p>
          <a:p>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18</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29" y="4828057"/>
            <a:ext cx="5628365" cy="4574553"/>
          </a:xfrm>
          <a:prstGeom prst="rect">
            <a:avLst/>
          </a:prstGeom>
        </p:spPr>
        <p:txBody>
          <a:bodyPr lIns="94667" tIns="47333" rIns="94667" bIns="47333"/>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18</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20</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19</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en-US" altLang="ja-JP" sz="1700" dirty="0">
              <a:latin typeface="メイリオ" panose="020B0604030504040204" pitchFamily="50" charset="-128"/>
              <a:ea typeface="メイリオ" panose="020B0604030504040204" pitchFamily="50" charset="-128"/>
            </a:endParaRPr>
          </a:p>
          <a:p>
            <a:r>
              <a:rPr lang="ja-JP" altLang="en-US" sz="1700" b="1" dirty="0">
                <a:latin typeface="メイリオ" panose="020B0604030504040204" pitchFamily="50" charset="-128"/>
                <a:ea typeface="メイリオ" panose="020B0604030504040204" pitchFamily="50" charset="-128"/>
              </a:rPr>
              <a:t>　</a:t>
            </a:r>
            <a:r>
              <a:rPr lang="ja-JP" altLang="en-US" sz="1700" b="0" i="0" dirty="0">
                <a:latin typeface="メイリオ" panose="020B0604030504040204" pitchFamily="50" charset="-128"/>
                <a:ea typeface="メイリオ" panose="020B0604030504040204" pitchFamily="50" charset="-128"/>
              </a:rPr>
              <a:t>まず、事例を読んでください。読み終えたら、役割分担をしてください。保護者役は、保護者の気持ちを考え、教師役の先生を</a:t>
            </a:r>
            <a:r>
              <a:rPr lang="ja-JP" altLang="en-US" sz="1700" b="0" i="0" dirty="0" smtClean="0">
                <a:latin typeface="メイリオ" panose="020B0604030504040204" pitchFamily="50" charset="-128"/>
                <a:ea typeface="メイリオ" panose="020B0604030504040204" pitchFamily="50" charset="-128"/>
              </a:rPr>
              <a:t>責めてください</a:t>
            </a:r>
            <a:r>
              <a:rPr lang="ja-JP" altLang="en-US" sz="1700" b="0" i="0" dirty="0">
                <a:latin typeface="メイリオ" panose="020B0604030504040204" pitchFamily="50" charset="-128"/>
                <a:ea typeface="メイリオ" panose="020B0604030504040204" pitchFamily="50" charset="-128"/>
              </a:rPr>
              <a:t>。教師役は、保護者の苦情・要望に対する応答を考えてください。観察者</a:t>
            </a:r>
            <a:r>
              <a:rPr lang="ja-JP" altLang="en-US" sz="1700" b="0" i="0" dirty="0" smtClean="0">
                <a:latin typeface="メイリオ" panose="020B0604030504040204" pitchFamily="50" charset="-128"/>
                <a:ea typeface="メイリオ" panose="020B0604030504040204" pitchFamily="50" charset="-128"/>
              </a:rPr>
              <a:t>は</a:t>
            </a:r>
            <a:r>
              <a:rPr lang="ja-JP" altLang="en-US" sz="1800" dirty="0" smtClean="0">
                <a:solidFill>
                  <a:prstClr val="black"/>
                </a:solidFill>
              </a:rPr>
              <a:t>教師役の対応に焦点を当てて、</a:t>
            </a:r>
            <a:r>
              <a:rPr lang="ja-JP" altLang="en-US" sz="1700" b="0" i="0" dirty="0" smtClean="0">
                <a:latin typeface="メイリオ" panose="020B0604030504040204" pitchFamily="50" charset="-128"/>
                <a:ea typeface="メイリオ" panose="020B0604030504040204" pitchFamily="50" charset="-128"/>
              </a:rPr>
              <a:t>メモ</a:t>
            </a:r>
            <a:r>
              <a:rPr lang="ja-JP" altLang="en-US" sz="1700" b="0" i="0" dirty="0">
                <a:latin typeface="メイリオ" panose="020B0604030504040204" pitchFamily="50" charset="-128"/>
                <a:ea typeface="メイリオ" panose="020B0604030504040204" pitchFamily="50" charset="-128"/>
              </a:rPr>
              <a:t>を取りながら観察してください</a:t>
            </a:r>
            <a:r>
              <a:rPr lang="ja-JP" altLang="en-US" sz="1700" b="0" i="0" dirty="0" smtClean="0">
                <a:latin typeface="メイリオ" panose="020B0604030504040204" pitchFamily="50" charset="-128"/>
                <a:ea typeface="メイリオ" panose="020B0604030504040204" pitchFamily="50" charset="-128"/>
              </a:rPr>
              <a:t>。（</a:t>
            </a:r>
            <a:r>
              <a:rPr lang="ja-JP" altLang="en-US" sz="1700" b="0" i="0" dirty="0">
                <a:latin typeface="メイリオ" panose="020B0604030504040204" pitchFamily="50" charset="-128"/>
                <a:ea typeface="メイリオ" panose="020B0604030504040204" pitchFamily="50" charset="-128"/>
              </a:rPr>
              <a:t>用意ができたら）</a:t>
            </a:r>
            <a:endParaRPr lang="en-US" altLang="ja-JP" sz="1700" b="0" i="0" dirty="0">
              <a:latin typeface="メイリオ" panose="020B0604030504040204" pitchFamily="50" charset="-128"/>
              <a:ea typeface="メイリオ" panose="020B0604030504040204" pitchFamily="50" charset="-128"/>
            </a:endParaRPr>
          </a:p>
          <a:p>
            <a:r>
              <a:rPr lang="ja-JP" altLang="en-US" sz="1700" b="0" i="0" dirty="0">
                <a:latin typeface="メイリオ" panose="020B0604030504040204" pitchFamily="50" charset="-128"/>
                <a:ea typeface="メイリオ" panose="020B0604030504040204" pitchFamily="50" charset="-128"/>
              </a:rPr>
              <a:t>　それでは、事例の保護者のセリフから始めてください。あとは、３分間アドリブで続けてください。では、始めてください。</a:t>
            </a:r>
            <a:endParaRPr lang="en-US" altLang="ja-JP" sz="1700" b="0" i="0" dirty="0">
              <a:latin typeface="メイリオ" panose="020B0604030504040204" pitchFamily="50" charset="-128"/>
              <a:ea typeface="メイリオ" panose="020B0604030504040204" pitchFamily="50" charset="-128"/>
            </a:endParaRPr>
          </a:p>
          <a:p>
            <a:r>
              <a:rPr lang="ja-JP" altLang="en-US" sz="1700" b="0" i="0" dirty="0" smtClean="0">
                <a:latin typeface="メイリオ" panose="020B0604030504040204" pitchFamily="50" charset="-128"/>
                <a:ea typeface="メイリオ" panose="020B0604030504040204" pitchFamily="50" charset="-128"/>
              </a:rPr>
              <a:t>（</a:t>
            </a:r>
            <a:r>
              <a:rPr lang="ja-JP" altLang="en-US" sz="1700" b="0" i="0" dirty="0">
                <a:latin typeface="メイリオ" panose="020B0604030504040204" pitchFamily="50" charset="-128"/>
                <a:ea typeface="メイリオ" panose="020B0604030504040204" pitchFamily="50" charset="-128"/>
              </a:rPr>
              <a:t>３分経過）</a:t>
            </a:r>
            <a:endParaRPr lang="en-US" altLang="ja-JP" sz="1700" b="0" i="0" dirty="0">
              <a:latin typeface="メイリオ" panose="020B0604030504040204" pitchFamily="50" charset="-128"/>
              <a:ea typeface="メイリオ" panose="020B0604030504040204" pitchFamily="50" charset="-128"/>
            </a:endParaRPr>
          </a:p>
          <a:p>
            <a:pPr lvl="0"/>
            <a:r>
              <a:rPr lang="ja-JP" altLang="en-US" sz="1700" b="0" i="0" dirty="0">
                <a:latin typeface="メイリオ" panose="020B0604030504040204" pitchFamily="50" charset="-128"/>
                <a:ea typeface="メイリオ" panose="020B0604030504040204" pitchFamily="50" charset="-128"/>
              </a:rPr>
              <a:t>　時間がきました。ありがとうございました。★</a:t>
            </a:r>
            <a:endParaRPr lang="en-US" altLang="ja-JP" sz="1700" b="0" i="0" dirty="0">
              <a:latin typeface="メイリオ" panose="020B0604030504040204" pitchFamily="50" charset="-128"/>
              <a:ea typeface="メイリオ" panose="020B0604030504040204" pitchFamily="50" charset="-128"/>
            </a:endParaRPr>
          </a:p>
          <a:p>
            <a:endParaRPr lang="en-US" altLang="ja-JP" sz="1700" i="1" dirty="0">
              <a:latin typeface="メイリオ" panose="020B0604030504040204" pitchFamily="50" charset="-128"/>
              <a:ea typeface="メイリオ" panose="020B0604030504040204" pitchFamily="50" charset="-128"/>
            </a:endParaRPr>
          </a:p>
          <a:p>
            <a:endParaRPr lang="en-US" altLang="ja-JP" sz="1700" dirty="0">
              <a:latin typeface="メイリオ" panose="020B0604030504040204" pitchFamily="50" charset="-128"/>
              <a:ea typeface="メイリオ" panose="020B0604030504040204" pitchFamily="50" charset="-128"/>
            </a:endParaRPr>
          </a:p>
          <a:p>
            <a:endParaRPr lang="en-US" altLang="ja-JP" sz="1700" dirty="0">
              <a:latin typeface="メイリオ" panose="020B0604030504040204" pitchFamily="50" charset="-128"/>
              <a:ea typeface="メイリオ" panose="020B0604030504040204" pitchFamily="50" charset="-128"/>
            </a:endParaRPr>
          </a:p>
          <a:p>
            <a:pPr>
              <a:lnSpc>
                <a:spcPts val="1400"/>
              </a:lnSpc>
            </a:pPr>
            <a:endParaRPr lang="en-US" altLang="ja-JP" dirty="0">
              <a:latin typeface="メイリオ" panose="020B0604030504040204" pitchFamily="50" charset="-128"/>
              <a:ea typeface="メイリオ" panose="020B0604030504040204" pitchFamily="50" charset="-128"/>
            </a:endParaRPr>
          </a:p>
          <a:p>
            <a:pPr>
              <a:lnSpc>
                <a:spcPts val="1400"/>
              </a:lnSpc>
            </a:pPr>
            <a:endParaRPr kumimoji="1" lang="ja-JP" altLang="en-US" b="0" i="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19</a:t>
            </a:fld>
            <a:endParaRPr lang="ja-JP" altLang="en-US" dirty="0">
              <a:solidFill>
                <a:prstClr val="black"/>
              </a:solidFill>
            </a:endParaRPr>
          </a:p>
        </p:txBody>
      </p:sp>
    </p:spTree>
    <p:extLst>
      <p:ext uri="{BB962C8B-B14F-4D97-AF65-F5344CB8AC3E}">
        <p14:creationId xmlns:p14="http://schemas.microsoft.com/office/powerpoint/2010/main" val="3492902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≪スライド２～５で６分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では、研修に入ります。★まず</a:t>
            </a:r>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保護者に理解してもらえずに困ったことについて話し合う」から始めます。★</a:t>
            </a:r>
            <a:endParaRPr lang="en-US" altLang="ja-JP" sz="1700" dirty="0">
              <a:latin typeface="メイリオ" panose="020B0604030504040204" pitchFamily="50" charset="-128"/>
              <a:ea typeface="メイリオ" panose="020B0604030504040204" pitchFamily="50" charset="-128"/>
            </a:endParaRPr>
          </a:p>
          <a:p>
            <a:pPr defTabSz="911402">
              <a:defRPr/>
            </a:pPr>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29" y="4828057"/>
            <a:ext cx="5628365" cy="4574553"/>
          </a:xfrm>
          <a:prstGeom prst="rect">
            <a:avLst/>
          </a:prstGeom>
        </p:spPr>
        <p:txBody>
          <a:bodyPr lIns="94667" tIns="47333" rIns="94667" bIns="47333"/>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18</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20</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19</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14128"/>
            <a:r>
              <a:rPr lang="ja-JP" altLang="en-US" sz="1700" dirty="0">
                <a:latin typeface="メイリオ" panose="020B0604030504040204" pitchFamily="50" charset="-128"/>
                <a:ea typeface="メイリオ" panose="020B0604030504040204" pitchFamily="50" charset="-128"/>
              </a:rPr>
              <a:t>　それでは、資料③を用意してください</a:t>
            </a:r>
            <a:r>
              <a:rPr lang="ja-JP" altLang="en-US" sz="1700" dirty="0" smtClean="0">
                <a:latin typeface="メイリオ" panose="020B0604030504040204" pitchFamily="50" charset="-128"/>
                <a:ea typeface="メイリオ" panose="020B0604030504040204" pitchFamily="50" charset="-128"/>
              </a:rPr>
              <a:t>。グループでそれぞれの役割で気が付いたことを</a:t>
            </a:r>
            <a:r>
              <a:rPr lang="ja-JP" altLang="en-US" sz="1700" dirty="0">
                <a:latin typeface="メイリオ" panose="020B0604030504040204" pitchFamily="50" charset="-128"/>
                <a:ea typeface="メイリオ" panose="020B0604030504040204" pitchFamily="50" charset="-128"/>
              </a:rPr>
              <a:t>共有して</a:t>
            </a:r>
            <a:r>
              <a:rPr lang="ja-JP" altLang="en-US" sz="1700" dirty="0" smtClean="0">
                <a:latin typeface="メイリオ" panose="020B0604030504040204" pitchFamily="50" charset="-128"/>
                <a:ea typeface="メイリオ" panose="020B0604030504040204" pitchFamily="50" charset="-128"/>
              </a:rPr>
              <a:t>ください。その後、保護者</a:t>
            </a:r>
            <a:r>
              <a:rPr lang="ja-JP" altLang="en-US" sz="1700" dirty="0">
                <a:latin typeface="メイリオ" panose="020B0604030504040204" pitchFamily="50" charset="-128"/>
                <a:ea typeface="メイリオ" panose="020B0604030504040204" pitchFamily="50" charset="-128"/>
              </a:rPr>
              <a:t>面談で気を付けたいことを話し合ってください。時間</a:t>
            </a:r>
            <a:r>
              <a:rPr lang="ja-JP" altLang="en-US" sz="1700" dirty="0" smtClean="0">
                <a:latin typeface="メイリオ" panose="020B0604030504040204" pitchFamily="50" charset="-128"/>
                <a:ea typeface="メイリオ" panose="020B0604030504040204" pitchFamily="50" charset="-128"/>
              </a:rPr>
              <a:t>は</a:t>
            </a:r>
            <a:r>
              <a:rPr lang="en-US" altLang="ja-JP" sz="1700" dirty="0" smtClean="0">
                <a:latin typeface="メイリオ" panose="020B0604030504040204" pitchFamily="50" charset="-128"/>
                <a:ea typeface="メイリオ" panose="020B0604030504040204" pitchFamily="50" charset="-128"/>
              </a:rPr>
              <a:t>10</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r>
              <a:rPr lang="en-US" altLang="ja-JP" sz="1700" dirty="0" smtClean="0">
                <a:latin typeface="メイリオ" panose="020B0604030504040204" pitchFamily="50" charset="-128"/>
                <a:ea typeface="メイリオ" panose="020B0604030504040204" pitchFamily="50" charset="-128"/>
              </a:rPr>
              <a:t>10</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経過）</a:t>
            </a:r>
            <a:endParaRPr lang="en-US" altLang="ja-JP" sz="1700" dirty="0">
              <a:latin typeface="メイリオ" panose="020B0604030504040204" pitchFamily="50" charset="-128"/>
              <a:ea typeface="メイリオ" panose="020B0604030504040204" pitchFamily="50" charset="-128"/>
            </a:endParaRPr>
          </a:p>
          <a:p>
            <a:pPr defTabSz="914128"/>
            <a:r>
              <a:rPr lang="ja-JP" altLang="en-US" sz="1700" dirty="0">
                <a:latin typeface="メイリオ" panose="020B0604030504040204" pitchFamily="50" charset="-128"/>
                <a:ea typeface="メイリオ" panose="020B0604030504040204" pitchFamily="50" charset="-128"/>
              </a:rPr>
              <a:t>　時間がきました。「保護者面談で気を付けたいこと」についてどのような意見が出たか、教えていただけます</a:t>
            </a:r>
            <a:r>
              <a:rPr lang="ja-JP" altLang="en-US" sz="1700">
                <a:latin typeface="メイリオ" panose="020B0604030504040204" pitchFamily="50" charset="-128"/>
                <a:ea typeface="メイリオ" panose="020B0604030504040204" pitchFamily="50" charset="-128"/>
              </a:rPr>
              <a:t>か</a:t>
            </a:r>
            <a:r>
              <a:rPr lang="ja-JP" altLang="en-US" sz="170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２、３のグループに尋ねる。）</a:t>
            </a:r>
            <a:endParaRPr lang="en-US" altLang="ja-JP" sz="1700" dirty="0">
              <a:latin typeface="メイリオ" panose="020B0604030504040204" pitchFamily="50" charset="-128"/>
              <a:ea typeface="メイリオ" panose="020B0604030504040204" pitchFamily="50" charset="-128"/>
            </a:endParaRPr>
          </a:p>
          <a:p>
            <a:pPr defTabSz="914128"/>
            <a:r>
              <a:rPr lang="ja-JP" altLang="en-US" sz="1700" dirty="0">
                <a:latin typeface="メイリオ" panose="020B0604030504040204" pitchFamily="50" charset="-128"/>
                <a:ea typeface="メイリオ" panose="020B0604030504040204" pitchFamily="50" charset="-128"/>
              </a:rPr>
              <a:t>　ありがとうございました。★</a:t>
            </a:r>
            <a:endParaRPr lang="en-US" altLang="ja-JP" sz="1700" dirty="0">
              <a:latin typeface="メイリオ" panose="020B0604030504040204" pitchFamily="50" charset="-128"/>
              <a:ea typeface="メイリオ" panose="020B0604030504040204" pitchFamily="50" charset="-128"/>
            </a:endParaRPr>
          </a:p>
          <a:p>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20</a:t>
            </a:fld>
            <a:endParaRPr lang="ja-JP" altLang="en-US" dirty="0">
              <a:solidFill>
                <a:prstClr val="black"/>
              </a:solidFill>
            </a:endParaRPr>
          </a:p>
        </p:txBody>
      </p:sp>
    </p:spTree>
    <p:extLst>
      <p:ext uri="{BB962C8B-B14F-4D97-AF65-F5344CB8AC3E}">
        <p14:creationId xmlns:p14="http://schemas.microsoft.com/office/powerpoint/2010/main" val="1833547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Rot="1" noChangeAspect="1" noChangeArrowheads="1" noTextEdit="1"/>
          </p:cNvSpPr>
          <p:nvPr>
            <p:ph type="sldImg"/>
          </p:nvPr>
        </p:nvSpPr>
        <p:spPr>
          <a:xfrm>
            <a:off x="977900" y="762000"/>
            <a:ext cx="5081588" cy="3811588"/>
          </a:xfrm>
          <a:ln/>
        </p:spPr>
      </p:sp>
      <p:sp>
        <p:nvSpPr>
          <p:cNvPr id="63492" name="Rectangle 3"/>
          <p:cNvSpPr>
            <a:spLocks noGrp="1" noChangeArrowheads="1"/>
          </p:cNvSpPr>
          <p:nvPr>
            <p:ph type="body" idx="1"/>
          </p:nvPr>
        </p:nvSpPr>
        <p:spPr>
          <a:xfrm>
            <a:off x="703108" y="4827749"/>
            <a:ext cx="5628000" cy="5076734"/>
          </a:xfrm>
          <a:prstGeom prst="rect">
            <a:avLst/>
          </a:prstGeom>
          <a:extLst/>
        </p:spPr>
        <p:txBody>
          <a:bodyPr lIns="94681" tIns="47340" rIns="94681" bIns="47340"/>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21</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23</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pPr defTabSz="914128"/>
            <a:r>
              <a:rPr lang="ja-JP" altLang="en-US" sz="1700" b="1" dirty="0">
                <a:latin typeface="メイリオ" panose="020B0604030504040204" pitchFamily="50" charset="-128"/>
                <a:ea typeface="メイリオ" panose="020B0604030504040204" pitchFamily="50" charset="-128"/>
              </a:rPr>
              <a:t>　</a:t>
            </a:r>
            <a:r>
              <a:rPr lang="ja-JP" altLang="en-US" sz="1700" dirty="0">
                <a:solidFill>
                  <a:prstClr val="black"/>
                </a:solidFill>
                <a:latin typeface="メイリオ" panose="020B0604030504040204" pitchFamily="50" charset="-128"/>
                <a:ea typeface="メイリオ" panose="020B0604030504040204" pitchFamily="50" charset="-128"/>
              </a:rPr>
              <a:t>いくつかのポイントを確認します。面談の際には、態度も大切です。★私たちは、普段コミュニケーションをとるとき、このように言葉以外も使ってコミュニケーションをとっています。例えば、面談で足や腕を組むなどの態度は、保護者に高圧的な印象を与えてしまいます。</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smtClean="0">
                <a:solidFill>
                  <a:prstClr val="black"/>
                </a:solidFill>
                <a:latin typeface="メイリオ" panose="020B0604030504040204" pitchFamily="50" charset="-128"/>
                <a:ea typeface="メイリオ" panose="020B0604030504040204" pitchFamily="50" charset="-128"/>
              </a:rPr>
              <a:t>よって</a:t>
            </a:r>
            <a:r>
              <a:rPr lang="ja-JP" altLang="en-US" sz="1700" dirty="0">
                <a:solidFill>
                  <a:prstClr val="black"/>
                </a:solidFill>
                <a:latin typeface="メイリオ" panose="020B0604030504040204" pitchFamily="50" charset="-128"/>
                <a:ea typeface="メイリオ" panose="020B0604030504040204" pitchFamily="50" charset="-128"/>
              </a:rPr>
              <a:t>、こうした言葉以外のコミュニケーション、いわゆる非言語メッセージも保護者面談の際には重要です。★</a:t>
            </a:r>
            <a:endParaRPr lang="en-US" altLang="ja-JP" sz="1700" dirty="0">
              <a:solidFill>
                <a:prstClr val="black"/>
              </a:solidFill>
              <a:latin typeface="メイリオ" panose="020B0604030504040204" pitchFamily="50" charset="-128"/>
              <a:ea typeface="メイリオ" panose="020B0604030504040204" pitchFamily="50" charset="-128"/>
            </a:endParaRPr>
          </a:p>
          <a:p>
            <a:endParaRPr lang="en-US" altLang="ja-JP" sz="1600" b="1" dirty="0">
              <a:latin typeface="メイリオ" panose="020B0604030504040204" pitchFamily="50" charset="-128"/>
              <a:ea typeface="メイリオ" panose="020B0604030504040204" pitchFamily="50" charset="-128"/>
            </a:endParaRPr>
          </a:p>
          <a:p>
            <a:r>
              <a:rPr lang="ja-JP" altLang="en-US" sz="1600" b="1" dirty="0">
                <a:latin typeface="メイリオ" panose="020B0604030504040204" pitchFamily="50" charset="-128"/>
                <a:ea typeface="メイリオ" panose="020B0604030504040204" pitchFamily="50" charset="-128"/>
              </a:rPr>
              <a:t>　</a:t>
            </a:r>
            <a:endParaRPr lang="en-US" altLang="ja-JP" sz="15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21</a:t>
            </a:fld>
            <a:endParaRPr lang="ja-JP" altLang="en-US" dirty="0">
              <a:solidFill>
                <a:prstClr val="black"/>
              </a:solidFill>
            </a:endParaRPr>
          </a:p>
        </p:txBody>
      </p:sp>
    </p:spTree>
    <p:extLst>
      <p:ext uri="{BB962C8B-B14F-4D97-AF65-F5344CB8AC3E}">
        <p14:creationId xmlns:p14="http://schemas.microsoft.com/office/powerpoint/2010/main" val="29789510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06488" y="433388"/>
            <a:ext cx="4821237" cy="3616325"/>
          </a:xfrm>
          <a:prstGeom prst="rect">
            <a:avLst/>
          </a:prstGeom>
        </p:spPr>
      </p:sp>
      <p:sp>
        <p:nvSpPr>
          <p:cNvPr id="4" name="ノート プレースホルダー 3"/>
          <p:cNvSpPr>
            <a:spLocks noGrp="1"/>
          </p:cNvSpPr>
          <p:nvPr>
            <p:ph type="body" idx="1"/>
          </p:nvPr>
        </p:nvSpPr>
        <p:spPr>
          <a:xfrm>
            <a:off x="659567" y="4192146"/>
            <a:ext cx="5628365" cy="4574553"/>
          </a:xfrm>
          <a:prstGeom prst="rect">
            <a:avLst/>
          </a:prstGeom>
        </p:spPr>
        <p:txBody>
          <a:bodyPr lIns="94653" tIns="47326" rIns="94653" bIns="4732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21</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23</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また、保護者の中には、強い姿勢で回答を求めてくる方もいます。その際、保護者の姿勢に押され、つい対応を焦ってしまうことがあるかもしれません。しかし</a:t>
            </a:r>
            <a:r>
              <a:rPr lang="ja-JP" altLang="en-US" sz="1700" dirty="0" smtClean="0">
                <a:latin typeface="メイリオ" panose="020B0604030504040204" pitchFamily="50" charset="-128"/>
                <a:ea typeface="メイリオ" panose="020B0604030504040204" pitchFamily="50" charset="-128"/>
              </a:rPr>
              <a:t>、事実関係を確かめていない時点では、あいまい</a:t>
            </a:r>
            <a:r>
              <a:rPr lang="ja-JP" altLang="en-US" sz="1700" dirty="0">
                <a:latin typeface="メイリオ" panose="020B0604030504040204" pitchFamily="50" charset="-128"/>
                <a:ea typeface="メイリオ" panose="020B0604030504040204" pitchFamily="50" charset="-128"/>
              </a:rPr>
              <a:t>な回答や、安易に回答をすること</a:t>
            </a:r>
            <a:r>
              <a:rPr lang="ja-JP" altLang="en-US" sz="1700" dirty="0" smtClean="0">
                <a:latin typeface="メイリオ" panose="020B0604030504040204" pitchFamily="50" charset="-128"/>
                <a:ea typeface="メイリオ" panose="020B0604030504040204" pitchFamily="50" charset="-128"/>
              </a:rPr>
              <a:t>は避けなければ</a:t>
            </a:r>
            <a:r>
              <a:rPr lang="ja-JP" altLang="en-US" sz="1700" dirty="0">
                <a:latin typeface="メイリオ" panose="020B0604030504040204" pitchFamily="50" charset="-128"/>
                <a:ea typeface="メイリオ" panose="020B0604030504040204" pitchFamily="50" charset="-128"/>
              </a:rPr>
              <a:t>なりません。「ご要望をお預かりし、学校で検討をさせていただいた後、回答させていただきます。」など即答を避け、学校として誠実に対応することを明確に伝えましょう。★</a:t>
            </a:r>
          </a:p>
          <a:p>
            <a:endParaRPr lang="ja-JP" altLang="en-US" sz="16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22</a:t>
            </a:fld>
            <a:endParaRPr lang="ja-JP" altLang="en-US" dirty="0">
              <a:solidFill>
                <a:prstClr val="black"/>
              </a:solidFill>
            </a:endParaRPr>
          </a:p>
        </p:txBody>
      </p:sp>
    </p:spTree>
    <p:extLst>
      <p:ext uri="{BB962C8B-B14F-4D97-AF65-F5344CB8AC3E}">
        <p14:creationId xmlns:p14="http://schemas.microsoft.com/office/powerpoint/2010/main" val="3563091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06488" y="433388"/>
            <a:ext cx="4821237" cy="3616325"/>
          </a:xfrm>
          <a:prstGeom prst="rect">
            <a:avLst/>
          </a:prstGeom>
        </p:spPr>
      </p:sp>
      <p:sp>
        <p:nvSpPr>
          <p:cNvPr id="4" name="ノート プレースホルダー 3"/>
          <p:cNvSpPr>
            <a:spLocks noGrp="1"/>
          </p:cNvSpPr>
          <p:nvPr>
            <p:ph type="body" idx="1"/>
          </p:nvPr>
        </p:nvSpPr>
        <p:spPr>
          <a:xfrm>
            <a:off x="659567" y="4192146"/>
            <a:ext cx="5628365" cy="4574553"/>
          </a:xfrm>
          <a:prstGeom prst="rect">
            <a:avLst/>
          </a:prstGeom>
        </p:spPr>
        <p:txBody>
          <a:bodyPr lIns="94653" tIns="47326" rIns="94653" bIns="4732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21</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23</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その上で、例えば、「そのように要望された気持ちはよく分かります。残念ながら、その要望の全てにはお応えすることはできませんが、こういう対応をすることはできます。」など、保護者の気持ちをしっかりと受け止め、教師（学校）としてできることを積極的に提案しましょう。</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事実</a:t>
            </a:r>
            <a:r>
              <a:rPr lang="ja-JP" altLang="en-US" sz="1700">
                <a:latin typeface="メイリオ" panose="020B0604030504040204" pitchFamily="50" charset="-128"/>
                <a:ea typeface="メイリオ" panose="020B0604030504040204" pitchFamily="50" charset="-128"/>
              </a:rPr>
              <a:t>関係</a:t>
            </a:r>
            <a:r>
              <a:rPr lang="ja-JP" altLang="en-US" sz="1700" smtClean="0">
                <a:latin typeface="メイリオ" panose="020B0604030504040204" pitchFamily="50" charset="-128"/>
                <a:ea typeface="メイリオ" panose="020B0604030504040204" pitchFamily="50" charset="-128"/>
              </a:rPr>
              <a:t>を整理</a:t>
            </a:r>
            <a:r>
              <a:rPr lang="ja-JP" altLang="en-US" sz="1700" dirty="0">
                <a:latin typeface="メイリオ" panose="020B0604030504040204" pitchFamily="50" charset="-128"/>
                <a:ea typeface="メイリオ" panose="020B0604030504040204" pitchFamily="50" charset="-128"/>
              </a:rPr>
              <a:t>し、明らかに教師（学校）に改めるべき点がある事項については、誠実に謝罪することが必要です。ただし、理不尽な要求には応じず、できないことはできないと、毅然とした態度で対応しましょう。</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また、保護者との会話はきちんとメモをするなど、記録を残すことも大切です。あとで、保護者の気持ちを理解する大切な資料にもなります。★</a:t>
            </a:r>
            <a:endParaRPr lang="en-US" altLang="ja-JP" sz="1700" dirty="0">
              <a:latin typeface="メイリオ" panose="020B0604030504040204" pitchFamily="50" charset="-128"/>
              <a:ea typeface="メイリオ" panose="020B0604030504040204" pitchFamily="50" charset="-128"/>
            </a:endParaRPr>
          </a:p>
          <a:p>
            <a:endParaRPr kumimoji="1" lang="ja-JP" altLang="en-US" sz="17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23</a:t>
            </a:fld>
            <a:endParaRPr lang="ja-JP" altLang="en-US" dirty="0">
              <a:solidFill>
                <a:prstClr val="black"/>
              </a:solidFill>
            </a:endParaRPr>
          </a:p>
        </p:txBody>
      </p:sp>
    </p:spTree>
    <p:extLst>
      <p:ext uri="{BB962C8B-B14F-4D97-AF65-F5344CB8AC3E}">
        <p14:creationId xmlns:p14="http://schemas.microsoft.com/office/powerpoint/2010/main" val="3563091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24</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26</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２</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47227">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では</a:t>
            </a:r>
            <a:r>
              <a:rPr lang="ja-JP" altLang="en-US" sz="1700" dirty="0" smtClean="0">
                <a:latin typeface="メイリオ" panose="020B0604030504040204" pitchFamily="50" charset="-128"/>
                <a:ea typeface="メイリオ" panose="020B0604030504040204" pitchFamily="50" charset="-128"/>
              </a:rPr>
              <a:t>、日頃の保護者との関係づくりについて</a:t>
            </a:r>
            <a:r>
              <a:rPr lang="ja-JP" altLang="en-US" sz="1700" dirty="0">
                <a:latin typeface="メイリオ" panose="020B0604030504040204" pitchFamily="50" charset="-128"/>
                <a:ea typeface="メイリオ" panose="020B0604030504040204" pitchFamily="50" charset="-128"/>
              </a:rPr>
              <a:t>考えてみましょう。★</a:t>
            </a:r>
          </a:p>
          <a:p>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24</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108" y="4827749"/>
            <a:ext cx="5628000" cy="4573908"/>
          </a:xfrm>
          <a:prstGeom prst="rect">
            <a:avLst/>
          </a:prstGeom>
        </p:spPr>
        <p:txBody>
          <a:bodyPr lIns="90662" tIns="45331" rIns="90662" bIns="45331">
            <a:normAutofit/>
          </a:bodyPr>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24</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26</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２</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やはり</a:t>
            </a:r>
            <a:r>
              <a:rPr lang="ja-JP" altLang="en-US" sz="1700" dirty="0">
                <a:latin typeface="メイリオ" panose="020B0604030504040204" pitchFamily="50" charset="-128"/>
                <a:ea typeface="メイリオ" panose="020B0604030504040204" pitchFamily="50" charset="-128"/>
              </a:rPr>
              <a:t>保護者とは日頃から連絡を取り合い、連携しておくこと</a:t>
            </a:r>
            <a:r>
              <a:rPr lang="ja-JP" altLang="en-US" sz="1700" dirty="0" smtClean="0">
                <a:latin typeface="メイリオ" panose="020B0604030504040204" pitchFamily="50" charset="-128"/>
                <a:ea typeface="メイリオ" panose="020B0604030504040204" pitchFamily="50" charset="-128"/>
              </a:rPr>
              <a:t>が重要</a:t>
            </a:r>
            <a:r>
              <a:rPr lang="ja-JP" altLang="en-US" sz="1700" dirty="0">
                <a:latin typeface="メイリオ" panose="020B0604030504040204" pitchFamily="50" charset="-128"/>
                <a:ea typeface="メイリオ" panose="020B0604030504040204" pitchFamily="50" charset="-128"/>
              </a:rPr>
              <a:t>であると言えます。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よりよい連携にするためのポイントは二つです。一つ目は子供との信頼関係を深めておくことです。教師に対する子供の信頼は保護者にも伝わり、連携においてプラスに働きます。二つ目は、もちろん、保護者と直接良好な関係を築いておくことです。★</a:t>
            </a:r>
            <a:endParaRPr lang="en-US" altLang="ja-JP" sz="17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25</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5363" y="833438"/>
            <a:ext cx="5084762" cy="3813175"/>
          </a:xfrm>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24</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26</a:t>
            </a:r>
            <a:r>
              <a:rPr lang="ja-JP" altLang="en-US" sz="1700" b="1"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２</a:t>
            </a:r>
            <a:r>
              <a:rPr lang="ja-JP" altLang="en-US" sz="1700" b="1"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関係づくりを進める際に留意することは、保護者の学校への期待を知ることです。そのためには、保護者の話をしっかり聞き、保護者の立場に立って考えることが大切です。</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　また、教師が保護者に伝えたと思っていることが、どのように伝わっているのかを意識した情報連携の視点も欠かせません。</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　そして、教師がＰＴＡ活動に積極的に参加するなど、保護者と教師が気軽に話ができる雰囲気づくりに努めましょう。★</a:t>
            </a:r>
            <a:endParaRPr lang="ja-JP" altLang="en-US" sz="17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26</a:t>
            </a:fld>
            <a:endParaRPr lang="ja-JP" altLang="en-US" dirty="0">
              <a:solidFill>
                <a:prstClr val="black"/>
              </a:solidFill>
            </a:endParaRPr>
          </a:p>
        </p:txBody>
      </p:sp>
    </p:spTree>
    <p:extLst>
      <p:ext uri="{BB962C8B-B14F-4D97-AF65-F5344CB8AC3E}">
        <p14:creationId xmlns:p14="http://schemas.microsoft.com/office/powerpoint/2010/main" val="30272555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a:t>
            </a:r>
            <a:r>
              <a:rPr lang="ja-JP" altLang="en-US" sz="1700" b="1" dirty="0" smtClean="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27</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29</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今日</a:t>
            </a:r>
            <a:r>
              <a:rPr lang="ja-JP" altLang="en-US" sz="1700" dirty="0" smtClean="0">
                <a:latin typeface="メイリオ" panose="020B0604030504040204" pitchFamily="50" charset="-128"/>
                <a:ea typeface="メイリオ" panose="020B0604030504040204" pitchFamily="50" charset="-128"/>
              </a:rPr>
              <a:t>の研修の最後です</a:t>
            </a:r>
            <a:r>
              <a:rPr lang="ja-JP" altLang="en-US" sz="1700" dirty="0">
                <a:latin typeface="メイリオ" panose="020B0604030504040204" pitchFamily="50" charset="-128"/>
                <a:ea typeface="メイリオ" panose="020B0604030504040204" pitchFamily="50" charset="-128"/>
              </a:rPr>
              <a:t>。★</a:t>
            </a:r>
          </a:p>
          <a:p>
            <a:pPr>
              <a:lnSpc>
                <a:spcPts val="1400"/>
              </a:lnSpc>
            </a:pP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a:p>
            <a:pPr defTabSz="911402">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27</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76313" y="762000"/>
            <a:ext cx="5083175" cy="3811588"/>
          </a:xfrm>
        </p:spPr>
      </p:sp>
      <p:sp>
        <p:nvSpPr>
          <p:cNvPr id="3" name="ノート プレースホルダー 2"/>
          <p:cNvSpPr>
            <a:spLocks noGrp="1"/>
          </p:cNvSpPr>
          <p:nvPr>
            <p:ph type="body" idx="1"/>
          </p:nvPr>
        </p:nvSpPr>
        <p:spPr>
          <a:xfrm>
            <a:off x="697475" y="4828271"/>
            <a:ext cx="5639264" cy="4574142"/>
          </a:xfrm>
          <a:prstGeom prst="rect">
            <a:avLst/>
          </a:prstGeom>
        </p:spPr>
        <p:txBody>
          <a:bodyPr vert="horz" lIns="97291" tIns="48643" rIns="97291" bIns="48643" rtlCol="0"/>
          <a:lstStyle/>
          <a:p>
            <a:pPr defTabSz="914128"/>
            <a:r>
              <a:rPr lang="ja-JP" altLang="en-US" sz="1700" b="1" dirty="0">
                <a:solidFill>
                  <a:prstClr val="black"/>
                </a:solidFill>
                <a:latin typeface="メイリオ" panose="020B0604030504040204" pitchFamily="50" charset="-128"/>
                <a:ea typeface="メイリオ" panose="020B0604030504040204" pitchFamily="50" charset="-128"/>
              </a:rPr>
              <a:t>≪</a:t>
            </a:r>
            <a:r>
              <a:rPr lang="ja-JP" altLang="en-US" sz="1700" b="1" dirty="0" smtClean="0">
                <a:solidFill>
                  <a:prstClr val="black"/>
                </a:solidFill>
                <a:latin typeface="メイリオ" panose="020B0604030504040204" pitchFamily="50" charset="-128"/>
                <a:ea typeface="メイリオ" panose="020B0604030504040204" pitchFamily="50" charset="-128"/>
              </a:rPr>
              <a:t>スライド</a:t>
            </a:r>
            <a:r>
              <a:rPr lang="en-US" altLang="ja-JP" sz="1700" b="1" dirty="0" smtClean="0">
                <a:solidFill>
                  <a:prstClr val="black"/>
                </a:solidFill>
                <a:latin typeface="メイリオ" panose="020B0604030504040204" pitchFamily="50" charset="-128"/>
                <a:ea typeface="メイリオ" panose="020B0604030504040204" pitchFamily="50" charset="-128"/>
              </a:rPr>
              <a:t>27</a:t>
            </a:r>
            <a:r>
              <a:rPr lang="ja-JP" altLang="en-US" sz="1700" b="1" dirty="0" smtClean="0">
                <a:solidFill>
                  <a:prstClr val="black"/>
                </a:solidFill>
                <a:latin typeface="メイリオ" panose="020B0604030504040204" pitchFamily="50" charset="-128"/>
                <a:ea typeface="メイリオ" panose="020B0604030504040204" pitchFamily="50" charset="-128"/>
              </a:rPr>
              <a:t>～</a:t>
            </a:r>
            <a:r>
              <a:rPr lang="en-US" altLang="ja-JP" sz="1700" b="1" dirty="0" smtClean="0">
                <a:solidFill>
                  <a:prstClr val="black"/>
                </a:solidFill>
                <a:latin typeface="メイリオ" panose="020B0604030504040204" pitchFamily="50" charset="-128"/>
                <a:ea typeface="メイリオ" panose="020B0604030504040204" pitchFamily="50" charset="-128"/>
              </a:rPr>
              <a:t>29</a:t>
            </a:r>
            <a:r>
              <a:rPr lang="ja-JP" altLang="en-US" sz="1700" b="1" dirty="0" smtClean="0">
                <a:solidFill>
                  <a:prstClr val="black"/>
                </a:solidFill>
                <a:latin typeface="メイリオ" panose="020B0604030504040204" pitchFamily="50" charset="-128"/>
                <a:ea typeface="メイリオ" panose="020B0604030504040204" pitchFamily="50" charset="-128"/>
              </a:rPr>
              <a:t>で</a:t>
            </a:r>
            <a:r>
              <a:rPr lang="ja-JP" altLang="en-US" sz="1700" b="1" dirty="0">
                <a:solidFill>
                  <a:prstClr val="black"/>
                </a:solidFill>
                <a:latin typeface="メイリオ" panose="020B0604030504040204" pitchFamily="50" charset="-128"/>
                <a:ea typeface="メイリオ" panose="020B0604030504040204" pitchFamily="50" charset="-128"/>
              </a:rPr>
              <a:t>３分</a:t>
            </a:r>
            <a:r>
              <a:rPr lang="en-US" altLang="ja-JP" sz="1700" b="1" dirty="0">
                <a:solidFill>
                  <a:prstClr val="black"/>
                </a:solidFill>
                <a:latin typeface="メイリオ" panose="020B0604030504040204" pitchFamily="50" charset="-128"/>
                <a:ea typeface="メイリオ" panose="020B0604030504040204" pitchFamily="50" charset="-128"/>
              </a:rPr>
              <a:t>≫</a:t>
            </a:r>
          </a:p>
          <a:p>
            <a:pPr defTabSz="914128"/>
            <a:r>
              <a:rPr lang="ja-JP" altLang="en-US" sz="1700" b="1" dirty="0">
                <a:solidFill>
                  <a:prstClr val="black"/>
                </a:solidFill>
                <a:latin typeface="メイリオ" panose="020B0604030504040204" pitchFamily="50" charset="-128"/>
                <a:ea typeface="メイリオ" panose="020B0604030504040204" pitchFamily="50" charset="-128"/>
              </a:rPr>
              <a:t>　</a:t>
            </a:r>
            <a:r>
              <a:rPr lang="ja-JP" altLang="en-US" sz="1700" dirty="0" smtClean="0">
                <a:solidFill>
                  <a:prstClr val="black"/>
                </a:solidFill>
                <a:latin typeface="メイリオ" panose="020B0604030504040204" pitchFamily="50" charset="-128"/>
                <a:ea typeface="メイリオ" panose="020B0604030504040204" pitchFamily="50" charset="-128"/>
              </a:rPr>
              <a:t>資料</a:t>
            </a:r>
            <a:r>
              <a:rPr lang="ja-JP" altLang="en-US" sz="1700" dirty="0">
                <a:solidFill>
                  <a:prstClr val="black"/>
                </a:solidFill>
                <a:latin typeface="メイリオ" panose="020B0604030504040204" pitchFamily="50" charset="-128"/>
                <a:ea typeface="メイリオ" panose="020B0604030504040204" pitchFamily="50" charset="-128"/>
              </a:rPr>
              <a:t>④を用意してください。</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　</a:t>
            </a:r>
            <a:r>
              <a:rPr lang="ja-JP" altLang="en-US" sz="1700" dirty="0" smtClean="0">
                <a:solidFill>
                  <a:prstClr val="black"/>
                </a:solidFill>
                <a:latin typeface="メイリオ" panose="020B0604030504040204" pitchFamily="50" charset="-128"/>
                <a:ea typeface="メイリオ" panose="020B0604030504040204" pitchFamily="50" charset="-128"/>
              </a:rPr>
              <a:t>保護者</a:t>
            </a:r>
            <a:r>
              <a:rPr lang="ja-JP" altLang="en-US" sz="1700" dirty="0">
                <a:solidFill>
                  <a:prstClr val="black"/>
                </a:solidFill>
                <a:latin typeface="メイリオ" panose="020B0604030504040204" pitchFamily="50" charset="-128"/>
                <a:ea typeface="メイリオ" panose="020B0604030504040204" pitchFamily="50" charset="-128"/>
              </a:rPr>
              <a:t>とのより良い関係づくりを進めるために行ってみようと思う取組（働きかけ）を四角の中に書いてください</a:t>
            </a:r>
            <a:r>
              <a:rPr lang="ja-JP" altLang="en-US" sz="1700" dirty="0" smtClean="0">
                <a:solidFill>
                  <a:prstClr val="black"/>
                </a:solidFill>
                <a:latin typeface="メイリオ" panose="020B0604030504040204" pitchFamily="50" charset="-128"/>
                <a:ea typeface="メイリオ" panose="020B0604030504040204" pitchFamily="50" charset="-128"/>
              </a:rPr>
              <a:t>。電話</a:t>
            </a:r>
            <a:r>
              <a:rPr lang="ja-JP" altLang="en-US" sz="1700" dirty="0">
                <a:solidFill>
                  <a:prstClr val="black"/>
                </a:solidFill>
                <a:latin typeface="メイリオ" panose="020B0604030504040204" pitchFamily="50" charset="-128"/>
                <a:ea typeface="メイリオ" panose="020B0604030504040204" pitchFamily="50" charset="-128"/>
              </a:rPr>
              <a:t>応答や面談の在り方で学んだことでも構いません。時間は１分です。では、始めてください</a:t>
            </a:r>
            <a:r>
              <a:rPr lang="ja-JP" altLang="en-US" sz="1700" dirty="0" smtClean="0">
                <a:solidFill>
                  <a:prstClr val="black"/>
                </a:solidFill>
                <a:latin typeface="メイリオ" panose="020B0604030504040204" pitchFamily="50" charset="-128"/>
                <a:ea typeface="メイリオ" panose="020B0604030504040204" pitchFamily="50" charset="-128"/>
              </a:rPr>
              <a:t>。</a:t>
            </a:r>
            <a:endParaRPr lang="en-US" altLang="ja-JP" sz="1700" dirty="0" smtClean="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smtClean="0">
                <a:solidFill>
                  <a:prstClr val="black"/>
                </a:solidFill>
                <a:latin typeface="メイリオ" panose="020B0604030504040204" pitchFamily="50" charset="-128"/>
                <a:ea typeface="メイリオ" panose="020B0604030504040204" pitchFamily="50" charset="-128"/>
              </a:rPr>
              <a:t>（</a:t>
            </a:r>
            <a:r>
              <a:rPr lang="ja-JP" altLang="en-US" sz="1700" dirty="0">
                <a:solidFill>
                  <a:prstClr val="black"/>
                </a:solidFill>
                <a:latin typeface="メイリオ" panose="020B0604030504040204" pitchFamily="50" charset="-128"/>
                <a:ea typeface="メイリオ" panose="020B0604030504040204" pitchFamily="50" charset="-128"/>
              </a:rPr>
              <a:t>１分経過）</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　時間がきました。何人かの先生に聞いてみましょう。</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（２、３人の先生に尋ねる。適宜、肯定的なコメントを入れる。）</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　ありがとうございました。★</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lnSpc>
                <a:spcPts val="1400"/>
              </a:lnSpc>
            </a:pPr>
            <a:endParaRPr lang="en-US" altLang="ja-JP" dirty="0">
              <a:solidFill>
                <a:prstClr val="black"/>
              </a:solidFill>
              <a:latin typeface="メイリオ" panose="020B0604030504040204" pitchFamily="50" charset="-128"/>
              <a:ea typeface="メイリオ" panose="020B0604030504040204" pitchFamily="50" charset="-128"/>
            </a:endParaRPr>
          </a:p>
          <a:p>
            <a:pPr defTabSz="914128"/>
            <a:endParaRPr lang="ja-JP" altLang="en-US" dirty="0">
              <a:solidFill>
                <a:prstClr val="black"/>
              </a:solidFill>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28</a:t>
            </a:fld>
            <a:endParaRPr lang="ja-JP" altLang="en-US" dirty="0">
              <a:solidFill>
                <a:prstClr val="black"/>
              </a:solidFill>
            </a:endParaRPr>
          </a:p>
        </p:txBody>
      </p:sp>
    </p:spTree>
    <p:extLst>
      <p:ext uri="{BB962C8B-B14F-4D97-AF65-F5344CB8AC3E}">
        <p14:creationId xmlns:p14="http://schemas.microsoft.com/office/powerpoint/2010/main" val="35723584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97473" y="4828270"/>
            <a:ext cx="5639265" cy="4574142"/>
          </a:xfrm>
          <a:prstGeom prst="rect">
            <a:avLst/>
          </a:prstGeom>
        </p:spPr>
        <p:txBody>
          <a:bodyPr vert="horz" lIns="93724" tIns="46859" rIns="93724" bIns="46859" rtlCol="0"/>
          <a:lstStyle/>
          <a:p>
            <a:r>
              <a:rPr lang="ja-JP" altLang="en-US" sz="1600" b="1" dirty="0">
                <a:latin typeface="メイリオ" panose="020B0604030504040204" pitchFamily="50" charset="-128"/>
                <a:ea typeface="メイリオ" panose="020B0604030504040204" pitchFamily="50" charset="-128"/>
              </a:rPr>
              <a:t>≪</a:t>
            </a:r>
            <a:r>
              <a:rPr lang="ja-JP" altLang="en-US" sz="1600" b="1" dirty="0" smtClean="0">
                <a:latin typeface="メイリオ" panose="020B0604030504040204" pitchFamily="50" charset="-128"/>
                <a:ea typeface="メイリオ" panose="020B0604030504040204" pitchFamily="50" charset="-128"/>
              </a:rPr>
              <a:t>スライド</a:t>
            </a:r>
            <a:r>
              <a:rPr lang="en-US" altLang="ja-JP" sz="1600" b="1" dirty="0" smtClean="0">
                <a:latin typeface="メイリオ" panose="020B0604030504040204" pitchFamily="50" charset="-128"/>
                <a:ea typeface="メイリオ" panose="020B0604030504040204" pitchFamily="50" charset="-128"/>
              </a:rPr>
              <a:t>27</a:t>
            </a:r>
            <a:r>
              <a:rPr lang="ja-JP" altLang="en-US" sz="1600" b="1" dirty="0" smtClean="0">
                <a:latin typeface="メイリオ" panose="020B0604030504040204" pitchFamily="50" charset="-128"/>
                <a:ea typeface="メイリオ" panose="020B0604030504040204" pitchFamily="50" charset="-128"/>
              </a:rPr>
              <a:t>～</a:t>
            </a:r>
            <a:r>
              <a:rPr lang="en-US" altLang="ja-JP" sz="1600" b="1" dirty="0" smtClean="0">
                <a:latin typeface="メイリオ" panose="020B0604030504040204" pitchFamily="50" charset="-128"/>
                <a:ea typeface="メイリオ" panose="020B0604030504040204" pitchFamily="50" charset="-128"/>
              </a:rPr>
              <a:t>29</a:t>
            </a:r>
            <a:r>
              <a:rPr lang="ja-JP" altLang="en-US" sz="1600" b="1" dirty="0" smtClean="0">
                <a:latin typeface="メイリオ" panose="020B0604030504040204" pitchFamily="50" charset="-128"/>
                <a:ea typeface="メイリオ" panose="020B0604030504040204" pitchFamily="50" charset="-128"/>
              </a:rPr>
              <a:t>で</a:t>
            </a:r>
            <a:r>
              <a:rPr lang="ja-JP" altLang="en-US" sz="1600" b="1" dirty="0">
                <a:latin typeface="メイリオ" panose="020B0604030504040204" pitchFamily="50" charset="-128"/>
                <a:ea typeface="メイリオ" panose="020B0604030504040204" pitchFamily="50" charset="-128"/>
              </a:rPr>
              <a:t>３分≫</a:t>
            </a:r>
            <a:endParaRPr lang="en-US" altLang="ja-JP" sz="1600" b="1" dirty="0">
              <a:latin typeface="メイリオ" panose="020B0604030504040204" pitchFamily="50" charset="-128"/>
              <a:ea typeface="メイリオ" panose="020B0604030504040204" pitchFamily="50" charset="-128"/>
            </a:endParaRPr>
          </a:p>
          <a:p>
            <a:r>
              <a:rPr lang="ja-JP" altLang="en-US" sz="1600" b="1"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校内研修終了の前に、先ほど書いていただいた、資料④とグループ協議でまとめた資料①、②、③を回収します。</a:t>
            </a:r>
          </a:p>
          <a:p>
            <a:r>
              <a:rPr lang="ja-JP" altLang="en-US" sz="1600" dirty="0">
                <a:latin typeface="メイリオ" panose="020B0604030504040204" pitchFamily="50" charset="-128"/>
                <a:ea typeface="メイリオ" panose="020B0604030504040204" pitchFamily="50" charset="-128"/>
              </a:rPr>
              <a:t>（回収ができたら）</a:t>
            </a:r>
          </a:p>
          <a:p>
            <a:r>
              <a:rPr lang="ja-JP" altLang="en-US" sz="1600" dirty="0">
                <a:latin typeface="メイリオ" panose="020B0604030504040204" pitchFamily="50" charset="-128"/>
                <a:ea typeface="メイリオ" panose="020B0604030504040204" pitchFamily="50" charset="-128"/>
              </a:rPr>
              <a:t>　皆さんの「チャレンジ！」を見える化し、改めてお示しします。今後に生かしていきましょう！</a:t>
            </a:r>
          </a:p>
          <a:p>
            <a:r>
              <a:rPr lang="ja-JP" altLang="en-US" sz="1600" dirty="0">
                <a:latin typeface="メイリオ" panose="020B0604030504040204" pitchFamily="50" charset="-128"/>
                <a:ea typeface="メイリオ" panose="020B0604030504040204" pitchFamily="50" charset="-128"/>
              </a:rPr>
              <a:t>　以上で、校内研修を終わります。ありがとうございました。</a:t>
            </a:r>
          </a:p>
          <a:p>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29</a:t>
            </a:fld>
            <a:endParaRPr lang="ja-JP" altLang="en-US" dirty="0">
              <a:solidFill>
                <a:prstClr val="black"/>
              </a:solidFill>
            </a:endParaRPr>
          </a:p>
        </p:txBody>
      </p:sp>
    </p:spTree>
    <p:extLst>
      <p:ext uri="{BB962C8B-B14F-4D97-AF65-F5344CB8AC3E}">
        <p14:creationId xmlns:p14="http://schemas.microsoft.com/office/powerpoint/2010/main" val="1903940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30" y="4828057"/>
            <a:ext cx="5628365" cy="4574553"/>
          </a:xfrm>
          <a:prstGeom prst="rect">
            <a:avLst/>
          </a:prstGeom>
        </p:spPr>
        <p:txBody>
          <a:bodyPr lIns="94653" tIns="47326" rIns="94653" bIns="47326"/>
          <a:lstStyle/>
          <a:p>
            <a:r>
              <a:rPr lang="ja-JP" altLang="en-US" sz="1700" b="1" dirty="0">
                <a:latin typeface="メイリオ" panose="020B0604030504040204" pitchFamily="50" charset="-128"/>
                <a:ea typeface="メイリオ" panose="020B0604030504040204" pitchFamily="50" charset="-128"/>
              </a:rPr>
              <a:t>≪スライド２～５で６分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その</a:t>
            </a:r>
            <a:r>
              <a:rPr lang="ja-JP" altLang="en-US" sz="1700" dirty="0" smtClean="0">
                <a:latin typeface="メイリオ" panose="020B0604030504040204" pitchFamily="50" charset="-128"/>
                <a:ea typeface="メイリオ" panose="020B0604030504040204" pitchFamily="50" charset="-128"/>
              </a:rPr>
              <a:t>前</a:t>
            </a:r>
            <a:r>
              <a:rPr lang="ja-JP" altLang="en-US" sz="1700" dirty="0">
                <a:latin typeface="メイリオ" panose="020B0604030504040204" pitchFamily="50" charset="-128"/>
                <a:ea typeface="メイリオ" panose="020B0604030504040204" pitchFamily="50" charset="-128"/>
              </a:rPr>
              <a:t>に</a:t>
            </a:r>
            <a:r>
              <a:rPr lang="ja-JP" altLang="en-US" sz="1700" dirty="0" smtClean="0">
                <a:latin typeface="メイリオ" panose="020B0604030504040204" pitchFamily="50" charset="-128"/>
                <a:ea typeface="メイリオ" panose="020B0604030504040204" pitchFamily="50" charset="-128"/>
              </a:rPr>
              <a:t>、保護者と教師の</a:t>
            </a:r>
            <a:r>
              <a:rPr lang="ja-JP" altLang="en-US" sz="1700" dirty="0">
                <a:latin typeface="メイリオ" panose="020B0604030504040204" pitchFamily="50" charset="-128"/>
                <a:ea typeface="メイリオ" panose="020B0604030504040204" pitchFamily="50" charset="-128"/>
              </a:rPr>
              <a:t>関係性を確認</a:t>
            </a:r>
            <a:r>
              <a:rPr lang="ja-JP" altLang="en-US" sz="1700" dirty="0" smtClean="0">
                <a:latin typeface="メイリオ" panose="020B0604030504040204" pitchFamily="50" charset="-128"/>
                <a:ea typeface="メイリオ" panose="020B0604030504040204" pitchFamily="50" charset="-128"/>
              </a:rPr>
              <a:t>しましょう。保護者</a:t>
            </a:r>
            <a:r>
              <a:rPr lang="ja-JP" altLang="en-US" sz="1700" dirty="0">
                <a:latin typeface="メイリオ" panose="020B0604030504040204" pitchFamily="50" charset="-128"/>
                <a:ea typeface="メイリオ" panose="020B0604030504040204" pitchFamily="50" charset="-128"/>
              </a:rPr>
              <a:t>と教師は、子供を育てる同じチームの</a:t>
            </a:r>
            <a:r>
              <a:rPr lang="ja-JP" altLang="en-US" sz="1700" dirty="0" smtClean="0">
                <a:latin typeface="メイリオ" panose="020B0604030504040204" pitchFamily="50" charset="-128"/>
                <a:ea typeface="メイリオ" panose="020B0604030504040204" pitchFamily="50" charset="-128"/>
              </a:rPr>
              <a:t>一員です。</a:t>
            </a:r>
            <a:endParaRPr lang="en-US" altLang="ja-JP" sz="1700" dirty="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しかし</a:t>
            </a:r>
            <a:r>
              <a:rPr lang="ja-JP" altLang="en-US" sz="1700" dirty="0">
                <a:latin typeface="メイリオ" panose="020B0604030504040204" pitchFamily="50" charset="-128"/>
                <a:ea typeface="メイリオ" panose="020B0604030504040204" pitchFamily="50" charset="-128"/>
              </a:rPr>
              <a:t>、日頃の保護者対応では、悩んだり、困ったりすることも</a:t>
            </a:r>
            <a:r>
              <a:rPr lang="ja-JP" altLang="en-US" sz="1700" dirty="0" smtClean="0">
                <a:latin typeface="メイリオ" panose="020B0604030504040204" pitchFamily="50" charset="-128"/>
                <a:ea typeface="メイリオ" panose="020B0604030504040204" pitchFamily="50" charset="-128"/>
              </a:rPr>
              <a:t>あるのではないでしょうか？★</a:t>
            </a:r>
            <a:endParaRPr lang="en-US" altLang="ja-JP" sz="1700" dirty="0">
              <a:latin typeface="メイリオ" panose="020B0604030504040204" pitchFamily="50" charset="-128"/>
              <a:ea typeface="メイリオ" panose="020B0604030504040204" pitchFamily="50" charset="-128"/>
            </a:endParaRPr>
          </a:p>
          <a:p>
            <a:endParaRPr lang="ja-JP" altLang="en-US"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3</a:t>
            </a:fld>
            <a:endParaRPr lang="ja-JP" altLang="en-US" dirty="0">
              <a:solidFill>
                <a:prstClr val="black"/>
              </a:solidFill>
            </a:endParaRPr>
          </a:p>
        </p:txBody>
      </p:sp>
    </p:spTree>
    <p:extLst>
      <p:ext uri="{BB962C8B-B14F-4D97-AF65-F5344CB8AC3E}">
        <p14:creationId xmlns:p14="http://schemas.microsoft.com/office/powerpoint/2010/main" val="272670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4725" y="762000"/>
            <a:ext cx="5084763" cy="3813175"/>
          </a:xfrm>
          <a:ln/>
        </p:spPr>
      </p:sp>
      <p:sp>
        <p:nvSpPr>
          <p:cNvPr id="51203" name="ノート プレースホルダー 2"/>
          <p:cNvSpPr>
            <a:spLocks noGrp="1"/>
          </p:cNvSpPr>
          <p:nvPr>
            <p:ph type="body" idx="1"/>
          </p:nvPr>
        </p:nvSpPr>
        <p:spPr>
          <a:xfrm>
            <a:off x="697473" y="4828276"/>
            <a:ext cx="5639265" cy="46310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733" tIns="46863" rIns="93733" bIns="46863" numCol="1" rtlCol="0" anchor="t" anchorCtr="0" compatLnSpc="1">
            <a:prstTxWarp prst="textNoShape">
              <a:avLst/>
            </a:prstTxWarp>
          </a:bodyPr>
          <a:lstStyle/>
          <a:p>
            <a:r>
              <a:rPr lang="ja-JP" altLang="en-US" sz="1700" b="1" dirty="0">
                <a:latin typeface="メイリオ" panose="020B0604030504040204" pitchFamily="50" charset="-128"/>
                <a:ea typeface="メイリオ" panose="020B0604030504040204" pitchFamily="50" charset="-128"/>
              </a:rPr>
              <a:t>≪スライド２～５で６分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その</a:t>
            </a:r>
            <a:r>
              <a:rPr lang="ja-JP" altLang="en-US" sz="1700" dirty="0" smtClean="0">
                <a:latin typeface="メイリオ" panose="020B0604030504040204" pitchFamily="50" charset="-128"/>
                <a:ea typeface="メイリオ" panose="020B0604030504040204" pitchFamily="50" charset="-128"/>
              </a:rPr>
              <a:t>中でも</a:t>
            </a:r>
            <a:r>
              <a:rPr lang="ja-JP" altLang="en-US" sz="1700" dirty="0">
                <a:latin typeface="メイリオ" panose="020B0604030504040204" pitchFamily="50" charset="-128"/>
                <a:ea typeface="メイリオ" panose="020B0604030504040204" pitchFamily="50" charset="-128"/>
              </a:rPr>
              <a:t>、「保護者に理解してもらえずに困ったこと」について配付資料の吹き出しに書いてください</a:t>
            </a:r>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例」のように保護者に</a:t>
            </a:r>
            <a:r>
              <a:rPr lang="ja-JP" altLang="en-US" sz="1700" dirty="0" smtClean="0">
                <a:latin typeface="メイリオ" panose="020B0604030504040204" pitchFamily="50" charset="-128"/>
                <a:ea typeface="メイリオ" panose="020B0604030504040204" pitchFamily="50" charset="-128"/>
              </a:rPr>
              <a:t>言われた</a:t>
            </a:r>
            <a:r>
              <a:rPr lang="ja-JP" altLang="en-US" sz="1700" dirty="0">
                <a:latin typeface="メイリオ" panose="020B0604030504040204" pitchFamily="50" charset="-128"/>
                <a:ea typeface="メイリオ" panose="020B0604030504040204" pitchFamily="50" charset="-128"/>
              </a:rPr>
              <a:t>言葉</a:t>
            </a:r>
            <a:r>
              <a:rPr lang="ja-JP" altLang="en-US" sz="1700" dirty="0" smtClean="0">
                <a:latin typeface="メイリオ" panose="020B0604030504040204" pitchFamily="50" charset="-128"/>
                <a:ea typeface="メイリオ" panose="020B0604030504040204" pitchFamily="50" charset="-128"/>
              </a:rPr>
              <a:t>でも</a:t>
            </a:r>
            <a:r>
              <a:rPr lang="ja-JP" altLang="en-US" sz="1700" dirty="0">
                <a:latin typeface="メイリオ" panose="020B0604030504040204" pitchFamily="50" charset="-128"/>
                <a:ea typeface="メイリオ" panose="020B0604030504040204" pitchFamily="50" charset="-128"/>
              </a:rPr>
              <a:t>構いません。時間は</a:t>
            </a:r>
            <a:r>
              <a:rPr lang="en-US" altLang="ja-JP" sz="1700" dirty="0">
                <a:latin typeface="メイリオ" panose="020B0604030504040204" pitchFamily="50" charset="-128"/>
                <a:ea typeface="メイリオ" panose="020B0604030504040204" pitchFamily="50" charset="-128"/>
              </a:rPr>
              <a:t>1</a:t>
            </a:r>
            <a:r>
              <a:rPr lang="ja-JP" altLang="en-US" sz="1700" dirty="0">
                <a:latin typeface="メイリオ" panose="020B0604030504040204" pitchFamily="50" charset="-128"/>
                <a:ea typeface="メイリオ" panose="020B0604030504040204" pitchFamily="50" charset="-128"/>
              </a:rPr>
              <a:t>分です。では、始めてください。（１分経過）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a:t>
            </a:r>
            <a:r>
              <a:rPr lang="ja-JP" altLang="en-US" sz="1700">
                <a:latin typeface="メイリオ" panose="020B0604030504040204" pitchFamily="50" charset="-128"/>
                <a:ea typeface="メイリオ" panose="020B0604030504040204" pitchFamily="50" charset="-128"/>
              </a:rPr>
              <a:t>きました</a:t>
            </a:r>
            <a:r>
              <a:rPr lang="ja-JP" altLang="en-US" sz="1700" smtClean="0">
                <a:latin typeface="メイリオ" panose="020B0604030504040204" pitchFamily="50" charset="-128"/>
                <a:ea typeface="メイリオ" panose="020B0604030504040204" pitchFamily="50" charset="-128"/>
              </a:rPr>
              <a:t>。今</a:t>
            </a:r>
            <a:r>
              <a:rPr lang="ja-JP" altLang="en-US" sz="1700" dirty="0">
                <a:latin typeface="メイリオ" panose="020B0604030504040204" pitchFamily="50" charset="-128"/>
                <a:ea typeface="メイリオ" panose="020B0604030504040204" pitchFamily="50" charset="-128"/>
              </a:rPr>
              <a:t>、書いたことをグループ内で共有してください。時間は３分です。司会の先生、全員が発言できるよう進行をお願いします</a:t>
            </a:r>
            <a:r>
              <a:rPr lang="ja-JP" altLang="en-US" sz="1700" dirty="0" smtClean="0">
                <a:latin typeface="メイリオ" panose="020B0604030504040204" pitchFamily="50" charset="-128"/>
                <a:ea typeface="メイリオ" panose="020B0604030504040204" pitchFamily="50" charset="-128"/>
              </a:rPr>
              <a:t>。では</a:t>
            </a:r>
            <a:r>
              <a:rPr lang="ja-JP" altLang="en-US" sz="1700" dirty="0">
                <a:latin typeface="メイリオ" panose="020B0604030504040204" pitchFamily="50" charset="-128"/>
                <a:ea typeface="メイリオ" panose="020B0604030504040204" pitchFamily="50" charset="-128"/>
              </a:rPr>
              <a:t>、始めてください。（３分経過）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時間がきました。どのような意見が出たか</a:t>
            </a:r>
            <a:r>
              <a:rPr lang="ja-JP" altLang="en-US" sz="1700" dirty="0" smtClean="0">
                <a:latin typeface="メイリオ" panose="020B0604030504040204" pitchFamily="50" charset="-128"/>
                <a:ea typeface="メイリオ" panose="020B0604030504040204" pitchFamily="50" charset="-128"/>
              </a:rPr>
              <a:t>、教えてください。</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（１、２人の先生に尋ねる。適宜コメントを入れる。）</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ありがとうございました。★</a:t>
            </a:r>
            <a:endParaRPr lang="en-US" altLang="ja-JP" sz="1700" dirty="0">
              <a:latin typeface="メイリオ" panose="020B0604030504040204" pitchFamily="50" charset="-128"/>
              <a:ea typeface="メイリオ" panose="020B0604030504040204" pitchFamily="50" charset="-128"/>
            </a:endParaRPr>
          </a:p>
          <a:p>
            <a:pPr>
              <a:lnSpc>
                <a:spcPct val="150000"/>
              </a:lnSpc>
            </a:pPr>
            <a:endParaRPr lang="en-US" altLang="ja-JP" sz="1700" dirty="0">
              <a:latin typeface="メイリオ" panose="020B0604030504040204" pitchFamily="50" charset="-128"/>
              <a:ea typeface="メイリオ" panose="020B0604030504040204" pitchFamily="50" charset="-128"/>
            </a:endParaRPr>
          </a:p>
          <a:p>
            <a:pPr>
              <a:lnSpc>
                <a:spcPts val="1400"/>
              </a:lnSpc>
            </a:pPr>
            <a:endParaRPr lang="en-US" altLang="ja-JP" sz="1700" dirty="0">
              <a:latin typeface="メイリオ" panose="020B0604030504040204" pitchFamily="50" charset="-128"/>
              <a:ea typeface="メイリオ" panose="020B0604030504040204" pitchFamily="50" charset="-128"/>
            </a:endParaRPr>
          </a:p>
          <a:p>
            <a:endParaRPr lang="en-US" altLang="ja-JP" sz="17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4</a:t>
            </a:fld>
            <a:endParaRPr lang="ja-JP" altLang="en-US" dirty="0">
              <a:solidFill>
                <a:prstClr val="black"/>
              </a:solidFill>
            </a:endParaRPr>
          </a:p>
        </p:txBody>
      </p:sp>
    </p:spTree>
    <p:extLst>
      <p:ext uri="{BB962C8B-B14F-4D97-AF65-F5344CB8AC3E}">
        <p14:creationId xmlns:p14="http://schemas.microsoft.com/office/powerpoint/2010/main" val="597441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4725" y="762000"/>
            <a:ext cx="5084763" cy="3813175"/>
          </a:xfrm>
          <a:ln/>
        </p:spPr>
      </p:sp>
      <p:sp>
        <p:nvSpPr>
          <p:cNvPr id="51203" name="ノート プレースホルダー 2"/>
          <p:cNvSpPr>
            <a:spLocks noGrp="1"/>
          </p:cNvSpPr>
          <p:nvPr>
            <p:ph type="body" idx="1"/>
          </p:nvPr>
        </p:nvSpPr>
        <p:spPr>
          <a:xfrm>
            <a:off x="697473" y="4902456"/>
            <a:ext cx="5639265" cy="46310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733" tIns="46863" rIns="93733" bIns="46863" numCol="1" rtlCol="0" anchor="t" anchorCtr="0" compatLnSpc="1">
            <a:prstTxWarp prst="textNoShape">
              <a:avLst/>
            </a:prstTxWarp>
          </a:bodyPr>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a:t>
            </a:r>
            <a:r>
              <a:rPr lang="ja-JP" altLang="en-US" sz="1700" b="1" dirty="0">
                <a:latin typeface="メイリオ" panose="020B0604030504040204" pitchFamily="50" charset="-128"/>
                <a:ea typeface="メイリオ" panose="020B0604030504040204" pitchFamily="50" charset="-128"/>
              </a:rPr>
              <a:t>～５で６分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いくつか例を示しました</a:t>
            </a:r>
            <a:r>
              <a:rPr lang="ja-JP" altLang="en-US" sz="1700" dirty="0">
                <a:latin typeface="メイリオ" panose="020B0604030504040204" pitchFamily="50" charset="-128"/>
                <a:ea typeface="メイリオ" panose="020B0604030504040204" pitchFamily="50" charset="-128"/>
              </a:rPr>
              <a:t>。似たようなことを書かれた先生が多かったのではないでしょうか</a:t>
            </a:r>
            <a:r>
              <a:rPr lang="ja-JP" altLang="en-US" sz="1700" dirty="0" smtClean="0">
                <a:latin typeface="メイリオ" panose="020B0604030504040204" pitchFamily="50" charset="-128"/>
                <a:ea typeface="メイリオ" panose="020B0604030504040204" pitchFamily="50" charset="-128"/>
              </a:rPr>
              <a:t>。では</a:t>
            </a:r>
            <a:r>
              <a:rPr lang="ja-JP" altLang="en-US" sz="1700" dirty="0">
                <a:latin typeface="メイリオ" panose="020B0604030504040204" pitchFamily="50" charset="-128"/>
                <a:ea typeface="メイリオ" panose="020B0604030504040204" pitchFamily="50" charset="-128"/>
              </a:rPr>
              <a:t>、どのようなことに気を</a:t>
            </a:r>
            <a:r>
              <a:rPr lang="ja-JP" altLang="en-US" sz="1700" dirty="0" smtClean="0">
                <a:latin typeface="メイリオ" panose="020B0604030504040204" pitchFamily="50" charset="-128"/>
                <a:ea typeface="メイリオ" panose="020B0604030504040204" pitchFamily="50" charset="-128"/>
              </a:rPr>
              <a:t>付ければ保護者の理解を得られた</a:t>
            </a:r>
            <a:r>
              <a:rPr lang="ja-JP" altLang="en-US" sz="1700" dirty="0">
                <a:latin typeface="メイリオ" panose="020B0604030504040204" pitchFamily="50" charset="-128"/>
                <a:ea typeface="メイリオ" panose="020B0604030504040204" pitchFamily="50" charset="-128"/>
              </a:rPr>
              <a:t>のでしょうか</a:t>
            </a:r>
            <a:r>
              <a:rPr lang="ja-JP" altLang="en-US" sz="1700" dirty="0" smtClean="0">
                <a:latin typeface="メイリオ" panose="020B0604030504040204" pitchFamily="50" charset="-128"/>
                <a:ea typeface="メイリオ" panose="020B0604030504040204" pitchFamily="50" charset="-128"/>
              </a:rPr>
              <a:t>。具体的</a:t>
            </a:r>
            <a:r>
              <a:rPr lang="ja-JP" altLang="en-US" sz="1700" dirty="0">
                <a:latin typeface="メイリオ" panose="020B0604030504040204" pitchFamily="50" charset="-128"/>
                <a:ea typeface="メイリオ" panose="020B0604030504040204" pitchFamily="50" charset="-128"/>
              </a:rPr>
              <a:t>な保護者対応の場面で考えてみましょう。★</a:t>
            </a:r>
            <a:endParaRPr lang="en-US" altLang="ja-JP" sz="17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5</a:t>
            </a:fld>
            <a:endParaRPr lang="ja-JP" altLang="en-US" dirty="0">
              <a:solidFill>
                <a:prstClr val="black"/>
              </a:solidFill>
            </a:endParaRPr>
          </a:p>
        </p:txBody>
      </p:sp>
    </p:spTree>
    <p:extLst>
      <p:ext uri="{BB962C8B-B14F-4D97-AF65-F5344CB8AC3E}">
        <p14:creationId xmlns:p14="http://schemas.microsoft.com/office/powerpoint/2010/main" val="597441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 name="スライド番号プレースホルダー 4"/>
          <p:cNvSpPr>
            <a:spLocks noGrp="1"/>
          </p:cNvSpPr>
          <p:nvPr>
            <p:ph type="sldNum" sz="quarter" idx="5"/>
          </p:nvPr>
        </p:nvSpPr>
        <p:spPr>
          <a:xfrm>
            <a:off x="6685458" y="9762901"/>
            <a:ext cx="3048159" cy="508239"/>
          </a:xfrm>
          <a:prstGeom prst="rect">
            <a:avLst/>
          </a:prstGeom>
        </p:spPr>
        <p:txBody>
          <a:bodyPr lIns="94667" tIns="47333" rIns="94667" bIns="47333"/>
          <a:lstStyle/>
          <a:p>
            <a:fld id="{2CAD91B4-B010-416D-AB8D-6EF94E713781}" type="slidenum">
              <a:rPr lang="ja-JP" altLang="en-US" smtClean="0">
                <a:solidFill>
                  <a:prstClr val="black"/>
                </a:solidFill>
              </a:rPr>
              <a:pPr/>
              <a:t>6</a:t>
            </a:fld>
            <a:endParaRPr lang="ja-JP" altLang="en-US" dirty="0">
              <a:solidFill>
                <a:prstClr val="black"/>
              </a:solidFill>
            </a:endParaRPr>
          </a:p>
        </p:txBody>
      </p:sp>
      <p:sp>
        <p:nvSpPr>
          <p:cNvPr id="5" name="正方形/長方形 4"/>
          <p:cNvSpPr/>
          <p:nvPr/>
        </p:nvSpPr>
        <p:spPr>
          <a:xfrm>
            <a:off x="636788" y="4866359"/>
            <a:ext cx="5544617" cy="461751"/>
          </a:xfrm>
          <a:prstGeom prst="rect">
            <a:avLst/>
          </a:prstGeom>
        </p:spPr>
        <p:txBody>
          <a:bodyPr wrap="square" lIns="91412" tIns="45706" rIns="91412" bIns="45706">
            <a:spAutoFit/>
          </a:bodyPr>
          <a:lstStyle/>
          <a:p>
            <a:pPr>
              <a:lnSpc>
                <a:spcPts val="1400"/>
              </a:lnSpc>
            </a:pPr>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nSpc>
                <a:spcPts val="14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p:txBody>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ここで</a:t>
            </a:r>
            <a:r>
              <a:rPr lang="ja-JP" altLang="en-US" sz="1700" dirty="0" smtClean="0">
                <a:latin typeface="メイリオ" panose="020B0604030504040204" pitchFamily="50" charset="-128"/>
                <a:ea typeface="メイリオ" panose="020B0604030504040204" pitchFamily="50" charset="-128"/>
              </a:rPr>
              <a:t>は、連絡</a:t>
            </a:r>
            <a:r>
              <a:rPr lang="ja-JP" altLang="en-US" sz="1700" dirty="0">
                <a:latin typeface="メイリオ" panose="020B0604030504040204" pitchFamily="50" charset="-128"/>
                <a:ea typeface="メイリオ" panose="020B0604030504040204" pitchFamily="50" charset="-128"/>
              </a:rPr>
              <a:t>手段として広く使われている電話を取り上げます。★</a:t>
            </a:r>
          </a:p>
          <a:p>
            <a:endParaRPr lang="ja-JP" altLang="en-US" sz="1600" dirty="0"/>
          </a:p>
        </p:txBody>
      </p:sp>
    </p:spTree>
    <p:extLst>
      <p:ext uri="{BB962C8B-B14F-4D97-AF65-F5344CB8AC3E}">
        <p14:creationId xmlns:p14="http://schemas.microsoft.com/office/powerpoint/2010/main" val="2775136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ノート プレースホルダー 3"/>
          <p:cNvSpPr>
            <a:spLocks noGrp="1"/>
          </p:cNvSpPr>
          <p:nvPr>
            <p:ph type="body" idx="1"/>
          </p:nvPr>
        </p:nvSpPr>
        <p:spPr>
          <a:xfrm>
            <a:off x="780802" y="4794350"/>
            <a:ext cx="5627687" cy="2087723"/>
          </a:xfrm>
          <a:prstGeom prst="rect">
            <a:avLst/>
          </a:prstGeom>
        </p:spPr>
        <p:txBody>
          <a:bodyPr wrap="square" lIns="91412" tIns="45706" rIns="91412" bIns="45706">
            <a:spAutoFit/>
          </a:bodyPr>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放課後、保護者から</a:t>
            </a:r>
            <a:r>
              <a:rPr lang="ja-JP" altLang="en-US" sz="1700" dirty="0" smtClean="0">
                <a:latin typeface="メイリオ" panose="020B0604030504040204" pitchFamily="50" charset="-128"/>
                <a:ea typeface="メイリオ" panose="020B0604030504040204" pitchFamily="50" charset="-128"/>
              </a:rPr>
              <a:t>担任に</a:t>
            </a:r>
            <a:r>
              <a:rPr lang="ja-JP" altLang="en-US" sz="1700" dirty="0">
                <a:latin typeface="メイリオ" panose="020B0604030504040204" pitchFamily="50" charset="-128"/>
                <a:ea typeface="メイリオ" panose="020B0604030504040204" pitchFamily="50" charset="-128"/>
              </a:rPr>
              <a:t>かかってきた電話の場面です。では、事前にお願いしていた保護者役、教師役の先生は電話応答シナリオ（役者用）を持って前に</a:t>
            </a:r>
            <a:r>
              <a:rPr lang="ja-JP" altLang="en-US" sz="1700" dirty="0" smtClean="0">
                <a:latin typeface="メイリオ" panose="020B0604030504040204" pitchFamily="50" charset="-128"/>
                <a:ea typeface="メイリオ" panose="020B0604030504040204" pitchFamily="50" charset="-128"/>
              </a:rPr>
              <a:t>出てください</a:t>
            </a:r>
            <a:r>
              <a:rPr lang="ja-JP" altLang="en-US" sz="1700" dirty="0">
                <a:latin typeface="メイリオ" panose="020B0604030504040204" pitchFamily="50" charset="-128"/>
                <a:ea typeface="メイリオ" panose="020B0604030504040204" pitchFamily="50" charset="-128"/>
              </a:rPr>
              <a:t>。他の先生は電話応答シナリオ（受講者用）を用意してください。</a:t>
            </a:r>
            <a:r>
              <a:rPr lang="ja-JP" altLang="en-US"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nSpc>
                <a:spcPts val="14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7</a:t>
            </a:fld>
            <a:endParaRPr lang="ja-JP" altLang="en-US" dirty="0">
              <a:solidFill>
                <a:prstClr val="black"/>
              </a:solidFill>
            </a:endParaRPr>
          </a:p>
        </p:txBody>
      </p:sp>
    </p:spTree>
    <p:extLst>
      <p:ext uri="{BB962C8B-B14F-4D97-AF65-F5344CB8AC3E}">
        <p14:creationId xmlns:p14="http://schemas.microsoft.com/office/powerpoint/2010/main" val="1150373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29" y="4828057"/>
            <a:ext cx="5628365" cy="4574553"/>
          </a:xfrm>
          <a:prstGeom prst="rect">
            <a:avLst/>
          </a:prstGeom>
        </p:spPr>
        <p:txBody>
          <a:bodyPr lIns="94667" tIns="47333" rIns="94667" bIns="47333"/>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14128">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これから、二人の先生に電話応答をしてもらいます。保護者の気持ちを考えながら聴いていただき、教師の電話応答で気になった所は、電話応答シナリオに下線を引いてください。それでは、お二人の先生、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pPr defTabSz="914128">
              <a:defRPr/>
            </a:pPr>
            <a:r>
              <a:rPr lang="ja-JP" altLang="en-US" sz="1700" dirty="0" smtClean="0">
                <a:latin typeface="メイリオ" panose="020B0604030504040204" pitchFamily="50" charset="-128"/>
                <a:ea typeface="メイリオ" panose="020B0604030504040204" pitchFamily="50" charset="-128"/>
              </a:rPr>
              <a:t>（演じ終わったら）</a:t>
            </a:r>
            <a:r>
              <a:rPr lang="ja-JP" altLang="en-US" sz="1700" dirty="0">
                <a:latin typeface="メイリオ" panose="020B0604030504040204" pitchFamily="50" charset="-128"/>
                <a:ea typeface="メイリオ" panose="020B0604030504040204" pitchFamily="50" charset="-128"/>
              </a:rPr>
              <a:t>お二人の先生方、ありがとうございました。★</a:t>
            </a:r>
            <a:endParaRPr lang="en-US" altLang="ja-JP" sz="1700" dirty="0">
              <a:latin typeface="メイリオ" panose="020B0604030504040204" pitchFamily="50" charset="-128"/>
              <a:ea typeface="メイリオ" panose="020B0604030504040204" pitchFamily="50" charset="-128"/>
            </a:endParaRPr>
          </a:p>
          <a:p>
            <a:pPr defTabSz="914128">
              <a:defRPr/>
            </a:pPr>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8</a:t>
            </a:fld>
            <a:endParaRPr lang="ja-JP" altLang="en-US" dirty="0">
              <a:solidFill>
                <a:prstClr val="black"/>
              </a:solidFill>
            </a:endParaRPr>
          </a:p>
        </p:txBody>
      </p:sp>
    </p:spTree>
    <p:extLst>
      <p:ext uri="{BB962C8B-B14F-4D97-AF65-F5344CB8AC3E}">
        <p14:creationId xmlns:p14="http://schemas.microsoft.com/office/powerpoint/2010/main" val="2831849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pPr>
              <a:lnSpc>
                <a:spcPts val="1400"/>
              </a:lnSpc>
            </a:pPr>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では</a:t>
            </a:r>
            <a:r>
              <a:rPr lang="ja-JP" altLang="en-US" sz="1700" dirty="0" smtClean="0">
                <a:latin typeface="メイリオ" panose="020B0604030504040204" pitchFamily="50" charset="-128"/>
                <a:ea typeface="メイリオ" panose="020B0604030504040204" pitchFamily="50" charset="-128"/>
              </a:rPr>
              <a:t>、保護者</a:t>
            </a:r>
            <a:r>
              <a:rPr lang="ja-JP" altLang="en-US" sz="1700" dirty="0">
                <a:latin typeface="メイリオ" panose="020B0604030504040204" pitchFamily="50" charset="-128"/>
                <a:ea typeface="メイリオ" panose="020B0604030504040204" pitchFamily="50" charset="-128"/>
              </a:rPr>
              <a:t>の</a:t>
            </a:r>
            <a:r>
              <a:rPr lang="ja-JP" altLang="en-US" sz="1700" dirty="0" smtClean="0">
                <a:latin typeface="メイリオ" panose="020B0604030504040204" pitchFamily="50" charset="-128"/>
                <a:ea typeface="メイリオ" panose="020B0604030504040204" pitchFamily="50" charset="-128"/>
              </a:rPr>
              <a:t>気持ちを考えましょう。保護者</a:t>
            </a:r>
            <a:r>
              <a:rPr lang="ja-JP" altLang="en-US" sz="1700" dirty="0">
                <a:latin typeface="メイリオ" panose="020B0604030504040204" pitchFamily="50" charset="-128"/>
                <a:ea typeface="メイリオ" panose="020B0604030504040204" pitchFamily="50" charset="-128"/>
              </a:rPr>
              <a:t>がどのような思いで電話してきたかを付箋に書き出してください。★例えば、「Ａ男のことが心配･･･。」などです</a:t>
            </a:r>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不信感」等のキーワードでもかまいません。時間は</a:t>
            </a:r>
            <a:r>
              <a:rPr lang="ja-JP" altLang="en-US" sz="1700" dirty="0" smtClean="0">
                <a:latin typeface="メイリオ" panose="020B0604030504040204" pitchFamily="50" charset="-128"/>
                <a:ea typeface="メイリオ" panose="020B0604030504040204" pitchFamily="50" charset="-128"/>
              </a:rPr>
              <a:t>１分</a:t>
            </a:r>
            <a:r>
              <a:rPr lang="en-US" altLang="ja-JP" sz="1700" dirty="0" smtClean="0">
                <a:latin typeface="メイリオ" panose="020B0604030504040204" pitchFamily="50" charset="-128"/>
                <a:ea typeface="メイリオ" panose="020B0604030504040204" pitchFamily="50" charset="-128"/>
              </a:rPr>
              <a:t>30</a:t>
            </a:r>
            <a:r>
              <a:rPr lang="ja-JP" altLang="en-US" sz="1700" dirty="0" smtClean="0">
                <a:latin typeface="メイリオ" panose="020B0604030504040204" pitchFamily="50" charset="-128"/>
                <a:ea typeface="メイリオ" panose="020B0604030504040204" pitchFamily="50" charset="-128"/>
              </a:rPr>
              <a:t>秒</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１分</a:t>
            </a:r>
            <a:r>
              <a:rPr lang="en-US" altLang="ja-JP" sz="1700" dirty="0">
                <a:latin typeface="メイリオ" panose="020B0604030504040204" pitchFamily="50" charset="-128"/>
                <a:ea typeface="メイリオ" panose="020B0604030504040204" pitchFamily="50" charset="-128"/>
              </a:rPr>
              <a:t>30</a:t>
            </a:r>
            <a:r>
              <a:rPr lang="ja-JP" altLang="en-US" sz="1700" dirty="0">
                <a:latin typeface="メイリオ" panose="020B0604030504040204" pitchFamily="50" charset="-128"/>
                <a:ea typeface="メイリオ" panose="020B0604030504040204" pitchFamily="50" charset="-128"/>
              </a:rPr>
              <a:t>秒経過）時間がきました。★</a:t>
            </a:r>
          </a:p>
          <a:p>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9</a:t>
            </a:fld>
            <a:endParaRPr lang="ja-JP" altLang="en-US" dirty="0">
              <a:solidFill>
                <a:prstClr val="black"/>
              </a:solidFill>
            </a:endParaRPr>
          </a:p>
        </p:txBody>
      </p:sp>
    </p:spTree>
    <p:extLst>
      <p:ext uri="{BB962C8B-B14F-4D97-AF65-F5344CB8AC3E}">
        <p14:creationId xmlns:p14="http://schemas.microsoft.com/office/powerpoint/2010/main" val="2831849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241733696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162872109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374252514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316338606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421725440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74598677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9589806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1167526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458209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04312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5969497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8423228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70803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2898737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7503770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3423658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3143889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696855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4172935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9915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23208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2737322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188010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124334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7120699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5370288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2886482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3725858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1745023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8413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952901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8516841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3260554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1099352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41776256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155759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15569234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3278028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081632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8219507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E48C06-FF86-4033-B37D-58CAD448FC0D}"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114891100"/>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38978E6-536D-4F7C-99DF-5738D5B71C93}"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61630288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E2A22A2-E8C8-4DFF-A4DB-CF8B87AEDFCC}"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23582311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2D20C0E-49ED-4C69-9248-1722FF73745E}"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12985775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8AF1896-A234-4CE2-ABB3-71E3A3D3AC66}"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01278971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D3CB130-DB21-4F5D-9999-E5DED9081140}"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081220408"/>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
        <p:nvSpPr>
          <p:cNvPr id="12" name="フッター プレースホルダー 11"/>
          <p:cNvSpPr>
            <a:spLocks noGrp="1"/>
          </p:cNvSpPr>
          <p:nvPr>
            <p:ph type="ftr" sz="quarter" idx="17"/>
          </p:nvPr>
        </p:nvSpPr>
        <p:spPr/>
        <p:txBody>
          <a:bodyPr rtlCol="0"/>
          <a:lstStyle/>
          <a:p>
            <a:endParaRPr lang="ja-JP" altLang="en-US">
              <a:solidFill>
                <a:prstClr val="black">
                  <a:tint val="75000"/>
                </a:prstClr>
              </a:solidFill>
            </a:endParaRPr>
          </a:p>
        </p:txBody>
      </p:sp>
    </p:spTree>
    <p:extLst>
      <p:ext uri="{BB962C8B-B14F-4D97-AF65-F5344CB8AC3E}">
        <p14:creationId xmlns:p14="http://schemas.microsoft.com/office/powerpoint/2010/main" val="3334174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t>2022/9/22</a:t>
            </a:fld>
            <a:endParaRPr kumimoji="1" lang="ja-JP" altLang="en-US"/>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t>2022/9/22</a:t>
            </a:fld>
            <a:endParaRPr kumimoji="1" lang="ja-JP" altLang="en-US"/>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274077478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36357233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177426378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28064325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191437009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619865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1031188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37643484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32354824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14442403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41295223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2947876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6741800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150987689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16883416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4082075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t>2022/9/22</a:t>
            </a:fld>
            <a:endParaRPr kumimoji="1" lang="ja-JP" altLang="en-US"/>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77225416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253082668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143263449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31551478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98933105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84093688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95241764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127386891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8464163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1382336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10.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theme" Target="../theme/theme11.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5.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theme" Target="../theme/theme12.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6.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7.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8.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t>2022/9/22</a:t>
            </a:fld>
            <a:endParaRPr kumimoji="1" lang="ja-JP" altLang="en-US"/>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1142108463"/>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40" r:id="rId9"/>
    <p:sldLayoutId id="2147484041" r:id="rId10"/>
    <p:sldLayoutId id="2147484042"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9716006"/>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60097258"/>
      </p:ext>
    </p:extLst>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423412198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82408-57CC-4B96-9CDD-EBC3B6938598}"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551739455"/>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Lst>
  <p:transition>
    <p:fade/>
  </p:transition>
  <p:timing>
    <p:tnLst>
      <p:par>
        <p:cTn id="1" dur="indefinite" restart="never" nodeType="tmRoot"/>
      </p:par>
    </p:tnLst>
  </p:timing>
  <p:hf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898328783"/>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39068286"/>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4.gif"/></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9.xml"/><Relationship Id="rId1" Type="http://schemas.openxmlformats.org/officeDocument/2006/relationships/slideLayout" Target="../slideLayouts/slideLayout7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20.xml"/><Relationship Id="rId1" Type="http://schemas.openxmlformats.org/officeDocument/2006/relationships/slideLayout" Target="../slideLayouts/slideLayout88.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1.xml"/><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2.xml"/><Relationship Id="rId1" Type="http://schemas.openxmlformats.org/officeDocument/2006/relationships/slideLayout" Target="../slideLayouts/slideLayout18.xml"/><Relationship Id="rId6" Type="http://schemas.openxmlformats.org/officeDocument/2006/relationships/image" Target="../media/image26.gif"/><Relationship Id="rId5" Type="http://schemas.openxmlformats.org/officeDocument/2006/relationships/image" Target="../media/image25.gif"/><Relationship Id="rId4" Type="http://schemas.openxmlformats.org/officeDocument/2006/relationships/image" Target="../media/image24.gif"/></Relationships>
</file>

<file path=ppt/slides/_rels/slide23.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3.xml"/></Relationships>
</file>

<file path=ppt/slides/_rels/slide2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0.gif"/><Relationship Id="rId4" Type="http://schemas.openxmlformats.org/officeDocument/2006/relationships/image" Target="../media/image29.gif"/></Relationships>
</file>

<file path=ppt/slides/_rels/slide26.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26.xml"/><Relationship Id="rId1" Type="http://schemas.openxmlformats.org/officeDocument/2006/relationships/slideLayout" Target="../slideLayouts/slideLayout99.xml"/><Relationship Id="rId4" Type="http://schemas.openxmlformats.org/officeDocument/2006/relationships/image" Target="../media/image32.gi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13.xml"/></Relationships>
</file>

<file path=ppt/slides/_rels/slide29.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91580" y="260648"/>
            <a:ext cx="8064896" cy="1800200"/>
          </a:xfrm>
          <a:solidFill>
            <a:srgbClr val="002060"/>
          </a:solidFill>
          <a:ln>
            <a:solidFill>
              <a:schemeClr val="tx1"/>
            </a:solidFill>
          </a:ln>
        </p:spPr>
        <p:txBody>
          <a:bodyPr>
            <a:normAutofit/>
          </a:bodyPr>
          <a:lstStyle/>
          <a:p>
            <a:r>
              <a:rPr lang="ja-JP" altLang="en-US" sz="5300" b="1" dirty="0" smtClean="0">
                <a:solidFill>
                  <a:schemeClr val="bg1"/>
                </a:solidFill>
                <a:latin typeface="メイリオ" panose="020B0604030504040204" pitchFamily="50" charset="-128"/>
                <a:ea typeface="メイリオ" panose="020B0604030504040204" pitchFamily="50" charset="-128"/>
              </a:rPr>
              <a:t>保護者との関係づくり</a:t>
            </a:r>
            <a:r>
              <a:rPr lang="en-US" altLang="ja-JP" sz="4000" dirty="0" smtClean="0">
                <a:solidFill>
                  <a:schemeClr val="bg1"/>
                </a:solidFill>
                <a:latin typeface="メイリオ" panose="020B0604030504040204" pitchFamily="50" charset="-128"/>
                <a:ea typeface="メイリオ" panose="020B0604030504040204" pitchFamily="50" charset="-128"/>
              </a:rPr>
              <a:t/>
            </a:r>
            <a:br>
              <a:rPr lang="en-US" altLang="ja-JP" sz="4000" dirty="0" smtClean="0">
                <a:solidFill>
                  <a:schemeClr val="bg1"/>
                </a:solidFill>
                <a:latin typeface="メイリオ" panose="020B0604030504040204" pitchFamily="50" charset="-128"/>
                <a:ea typeface="メイリオ" panose="020B0604030504040204" pitchFamily="50" charset="-128"/>
              </a:rPr>
            </a:br>
            <a:r>
              <a:rPr lang="en-US" altLang="ja-JP" sz="3100" dirty="0" smtClean="0">
                <a:solidFill>
                  <a:schemeClr val="bg1"/>
                </a:solidFill>
                <a:latin typeface="メイリオ" panose="020B0604030504040204" pitchFamily="50" charset="-128"/>
                <a:ea typeface="メイリオ" panose="020B0604030504040204" pitchFamily="50" charset="-128"/>
              </a:rPr>
              <a:t>【60</a:t>
            </a:r>
            <a:r>
              <a:rPr lang="ja-JP" altLang="en-US" sz="3100" dirty="0" smtClean="0">
                <a:solidFill>
                  <a:schemeClr val="bg1"/>
                </a:solidFill>
                <a:latin typeface="メイリオ" panose="020B0604030504040204" pitchFamily="50" charset="-128"/>
                <a:ea typeface="メイリオ" panose="020B0604030504040204" pitchFamily="50" charset="-128"/>
              </a:rPr>
              <a:t>分研修</a:t>
            </a:r>
            <a:r>
              <a:rPr lang="en-US" altLang="ja-JP" sz="3100" dirty="0" smtClean="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475556" y="2260243"/>
            <a:ext cx="8064896" cy="1323439"/>
          </a:xfrm>
          <a:prstGeom prst="rect">
            <a:avLst/>
          </a:prstGeom>
          <a:solidFill>
            <a:srgbClr val="FFFFCC"/>
          </a:solidFill>
        </p:spPr>
        <p:txBody>
          <a:bodyPr wrap="square" rtlCol="0" anchor="ctr">
            <a:spAutoFit/>
          </a:bodyPr>
          <a:lstStyle/>
          <a:p>
            <a:r>
              <a:rPr lang="ja-JP" altLang="en-US" sz="2000" dirty="0" smtClean="0">
                <a:latin typeface="メイリオ" panose="020B0604030504040204" pitchFamily="50" charset="-128"/>
                <a:ea typeface="メイリオ" panose="020B0604030504040204" pitchFamily="50" charset="-128"/>
              </a:rPr>
              <a:t>研修のねらい</a:t>
            </a:r>
            <a:endParaRPr lang="en-US" altLang="ja-JP" sz="2000" dirty="0" smtClean="0">
              <a:latin typeface="メイリオ" panose="020B0604030504040204" pitchFamily="50" charset="-128"/>
              <a:ea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endParaRPr>
          </a:p>
          <a:p>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保護者との関係づくりのポイントについて学ぶ。</a:t>
            </a:r>
            <a:r>
              <a:rPr lang="en-US" altLang="ja-JP" sz="2000" dirty="0" smtClean="0">
                <a:latin typeface="メイリオ" panose="020B0604030504040204" pitchFamily="50" charset="-128"/>
                <a:ea typeface="メイリオ" panose="020B0604030504040204" pitchFamily="50" charset="-128"/>
              </a:rPr>
              <a:t>』</a:t>
            </a:r>
          </a:p>
          <a:p>
            <a:endParaRPr lang="en-US" altLang="ja-JP" sz="2000" dirty="0" smtClean="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55576" y="3583682"/>
            <a:ext cx="7992888" cy="3108543"/>
          </a:xfrm>
          <a:prstGeom prst="rect">
            <a:avLst/>
          </a:prstGeom>
          <a:noFill/>
        </p:spPr>
        <p:txBody>
          <a:bodyPr wrap="square" rtlCol="0">
            <a:spAutoFit/>
          </a:bodyPr>
          <a:lstStyle/>
          <a:p>
            <a:endParaRPr kumimoji="1" lang="en-US" altLang="ja-JP" sz="2800" dirty="0" smtClean="0">
              <a:latin typeface="メイリオ" panose="020B0604030504040204" pitchFamily="50" charset="-128"/>
              <a:ea typeface="メイリオ" panose="020B0604030504040204" pitchFamily="50" charset="-128"/>
            </a:endParaRPr>
          </a:p>
          <a:p>
            <a:endParaRPr kumimoji="1" lang="en-US" altLang="ja-JP" sz="2800" dirty="0" smtClean="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岡山県総合教育センター</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生徒指導部</a:t>
            </a:r>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監修　関西外国語大学　</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教授　　新井　肇</a:t>
            </a:r>
            <a:endParaRPr kumimoji="1" lang="ja-JP" altLang="en-US" sz="2800" dirty="0">
              <a:latin typeface="メイリオ" panose="020B0604030504040204" pitchFamily="50" charset="-128"/>
              <a:ea typeface="メイリオ" panose="020B0604030504040204" pitchFamily="50" charset="-128"/>
            </a:endParaRPr>
          </a:p>
        </p:txBody>
      </p:sp>
      <p:sp>
        <p:nvSpPr>
          <p:cNvPr id="3" name="角丸四角形 2"/>
          <p:cNvSpPr/>
          <p:nvPr/>
        </p:nvSpPr>
        <p:spPr>
          <a:xfrm>
            <a:off x="251520" y="3789040"/>
            <a:ext cx="3456384" cy="2543145"/>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tabLst>
                <a:tab pos="177800" algn="l"/>
              </a:tabLst>
            </a:pPr>
            <a:r>
              <a:rPr lang="ja-JP" altLang="en-US" sz="2800" b="1" dirty="0">
                <a:solidFill>
                  <a:schemeClr val="tx1"/>
                </a:solidFill>
                <a:latin typeface="メイリオ" panose="020B0604030504040204" pitchFamily="50" charset="-128"/>
                <a:ea typeface="メイリオ" panose="020B0604030504040204" pitchFamily="50" charset="-128"/>
              </a:rPr>
              <a:t> </a:t>
            </a:r>
            <a:r>
              <a:rPr lang="ja-JP" altLang="en-US" sz="2800" b="1" dirty="0" smtClean="0">
                <a:solidFill>
                  <a:schemeClr val="tx1"/>
                </a:solidFill>
                <a:latin typeface="メイリオ" panose="020B0604030504040204" pitchFamily="50" charset="-128"/>
                <a:ea typeface="メイリオ" panose="020B0604030504040204" pitchFamily="50" charset="-128"/>
              </a:rPr>
              <a:t>　グループごとに面談事例から取り上げる事例を一つ選んでおいてください。</a:t>
            </a:r>
            <a:endParaRPr lang="en-US" altLang="ja-JP" sz="2800" b="1" dirty="0">
              <a:solidFill>
                <a:schemeClr val="tx1"/>
              </a:solidFill>
              <a:latin typeface="メイリオ" panose="020B0604030504040204" pitchFamily="50" charset="-128"/>
              <a:ea typeface="メイリオ" panose="020B0604030504040204" pitchFamily="50" charset="-128"/>
            </a:endParaRPr>
          </a:p>
        </p:txBody>
      </p:sp>
      <p:pic>
        <p:nvPicPr>
          <p:cNvPr id="7" name="図 6" descr="203N 指さし3.gif"/>
          <p:cNvPicPr>
            <a:picLocks noChangeAspect="1"/>
          </p:cNvPicPr>
          <p:nvPr/>
        </p:nvPicPr>
        <p:blipFill>
          <a:blip r:embed="rId3" cstate="print"/>
          <a:stretch>
            <a:fillRect/>
          </a:stretch>
        </p:blipFill>
        <p:spPr>
          <a:xfrm>
            <a:off x="2932671" y="5730369"/>
            <a:ext cx="695213" cy="892830"/>
          </a:xfrm>
          <a:prstGeom prst="rect">
            <a:avLst/>
          </a:prstGeom>
        </p:spPr>
      </p:pic>
      <p:sp>
        <p:nvSpPr>
          <p:cNvPr id="8" name="テキスト ボックス 21"/>
          <p:cNvSpPr txBox="1"/>
          <p:nvPr/>
        </p:nvSpPr>
        <p:spPr>
          <a:xfrm>
            <a:off x="2425920" y="6609894"/>
            <a:ext cx="2403928"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1100" dirty="0">
                <a:solidFill>
                  <a:schemeClr val="tx1"/>
                </a:solidFill>
                <a:latin typeface="+mn-lt"/>
                <a:ea typeface="+mn-ea"/>
                <a:cs typeface="+mn-cs"/>
              </a:rPr>
              <a:t>© </a:t>
            </a:r>
            <a:r>
              <a:rPr kumimoji="1" lang="ja-JP" altLang="en-US" sz="1100" dirty="0">
                <a:latin typeface="HG丸ｺﾞｼｯｸM-PRO" pitchFamily="50" charset="-128"/>
                <a:ea typeface="HG丸ｺﾞｼｯｸM-PRO" pitchFamily="50" charset="-128"/>
              </a:rPr>
              <a:t>岡山県「も</a:t>
            </a:r>
            <a:r>
              <a:rPr kumimoji="1" lang="ja-JP" altLang="en-US" sz="1100" dirty="0" smtClean="0">
                <a:latin typeface="HG丸ｺﾞｼｯｸM-PRO" pitchFamily="50" charset="-128"/>
                <a:ea typeface="HG丸ｺﾞｼｯｸM-PRO" pitchFamily="50" charset="-128"/>
              </a:rPr>
              <a:t>もっち」</a:t>
            </a:r>
            <a:endParaRPr kumimoji="1" lang="ja-JP" altLang="en-US" sz="1100" dirty="0">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4216087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0568" y="-24138"/>
            <a:ext cx="8153400" cy="1412776"/>
          </a:xfrm>
        </p:spPr>
        <p:txBody>
          <a:bodyPr>
            <a:normAutofit/>
          </a:bodyPr>
          <a:lstStyle/>
          <a:p>
            <a:r>
              <a:rPr lang="ja-JP" altLang="en-US" b="1" dirty="0" smtClean="0">
                <a:solidFill>
                  <a:schemeClr val="accent1"/>
                </a:solidFill>
              </a:rPr>
              <a:t>　　グループで共有する</a:t>
            </a:r>
            <a:endParaRPr kumimoji="1" lang="ja-JP" altLang="en-US" b="1" dirty="0">
              <a:solidFill>
                <a:schemeClr val="accent1"/>
              </a:solidFill>
            </a:endParaRPr>
          </a:p>
        </p:txBody>
      </p:sp>
      <p:pic>
        <p:nvPicPr>
          <p:cNvPr id="4" name="図 3" descr="203N 指さし3.gif"/>
          <p:cNvPicPr>
            <a:picLocks noChangeAspect="1"/>
          </p:cNvPicPr>
          <p:nvPr/>
        </p:nvPicPr>
        <p:blipFill>
          <a:blip r:embed="rId3" cstate="print"/>
          <a:stretch>
            <a:fillRect/>
          </a:stretch>
        </p:blipFill>
        <p:spPr>
          <a:xfrm>
            <a:off x="7910599" y="5171132"/>
            <a:ext cx="1233401" cy="1584000"/>
          </a:xfrm>
          <a:prstGeom prst="rect">
            <a:avLst/>
          </a:prstGeom>
        </p:spPr>
      </p:pic>
      <p:grpSp>
        <p:nvGrpSpPr>
          <p:cNvPr id="8" name="グループ化 7"/>
          <p:cNvGrpSpPr/>
          <p:nvPr/>
        </p:nvGrpSpPr>
        <p:grpSpPr>
          <a:xfrm>
            <a:off x="7328780" y="3894705"/>
            <a:ext cx="1663694" cy="763256"/>
            <a:chOff x="7071512" y="4062902"/>
            <a:chExt cx="1663694" cy="763256"/>
          </a:xfrm>
        </p:grpSpPr>
        <p:sp>
          <p:nvSpPr>
            <p:cNvPr id="3" name="角丸四角形吹き出し 2"/>
            <p:cNvSpPr/>
            <p:nvPr/>
          </p:nvSpPr>
          <p:spPr>
            <a:xfrm>
              <a:off x="7071512" y="4062902"/>
              <a:ext cx="1663694" cy="763256"/>
            </a:xfrm>
            <a:prstGeom prst="wedgeRoundRectCallout">
              <a:avLst>
                <a:gd name="adj1" fmla="val -7191"/>
                <a:gd name="adj2" fmla="val 15484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7147275" y="4115713"/>
              <a:ext cx="1512168" cy="646331"/>
            </a:xfrm>
            <a:prstGeom prst="rect">
              <a:avLst/>
            </a:prstGeom>
            <a:noFill/>
          </p:spPr>
          <p:txBody>
            <a:bodyPr wrap="square" rtlCol="0">
              <a:spAutoFit/>
            </a:bodyPr>
            <a:lstStyle/>
            <a:p>
              <a:r>
                <a:rPr kumimoji="1" lang="ja-JP" altLang="en-US" dirty="0" smtClean="0"/>
                <a:t>資料①を用意してください。</a:t>
              </a:r>
              <a:endParaRPr kumimoji="1" lang="ja-JP" altLang="en-US" dirty="0"/>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12922"/>
            <a:ext cx="6856280" cy="51422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7410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形吹き出し 24"/>
          <p:cNvSpPr/>
          <p:nvPr/>
        </p:nvSpPr>
        <p:spPr>
          <a:xfrm>
            <a:off x="730978" y="2102078"/>
            <a:ext cx="2073058" cy="866797"/>
          </a:xfrm>
          <a:prstGeom prst="wedgeEllipseCallout">
            <a:avLst>
              <a:gd name="adj1" fmla="val 62489"/>
              <a:gd name="adj2" fmla="val 37558"/>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 name="タイトル 1"/>
          <p:cNvSpPr>
            <a:spLocks noGrp="1"/>
          </p:cNvSpPr>
          <p:nvPr>
            <p:ph type="title"/>
          </p:nvPr>
        </p:nvSpPr>
        <p:spPr>
          <a:xfrm>
            <a:off x="107504" y="188640"/>
            <a:ext cx="8820472" cy="990600"/>
          </a:xfrm>
        </p:spPr>
        <p:txBody>
          <a:bodyPr>
            <a:noAutofit/>
          </a:bodyPr>
          <a:lstStyle/>
          <a:p>
            <a:r>
              <a:rPr kumimoji="1" lang="ja-JP" altLang="en-US" sz="3400" b="1" dirty="0" smtClean="0">
                <a:solidFill>
                  <a:srgbClr val="0066CC"/>
                </a:solidFill>
              </a:rPr>
              <a:t>保護者の苦情・要望をどう捉えるか</a:t>
            </a:r>
            <a:endParaRPr kumimoji="1" lang="ja-JP" altLang="en-US" sz="3400" b="1" dirty="0">
              <a:solidFill>
                <a:srgbClr val="0066CC"/>
              </a:solidFill>
            </a:endParaRPr>
          </a:p>
        </p:txBody>
      </p:sp>
      <p:sp>
        <p:nvSpPr>
          <p:cNvPr id="8" name="円形吹き出し 7"/>
          <p:cNvSpPr/>
          <p:nvPr/>
        </p:nvSpPr>
        <p:spPr>
          <a:xfrm>
            <a:off x="833621" y="5417455"/>
            <a:ext cx="2304256" cy="1008112"/>
          </a:xfrm>
          <a:prstGeom prst="wedgeEllipseCallout">
            <a:avLst>
              <a:gd name="adj1" fmla="val 50816"/>
              <a:gd name="adj2" fmla="val -74103"/>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2" name="円形吹き出し 11"/>
          <p:cNvSpPr/>
          <p:nvPr/>
        </p:nvSpPr>
        <p:spPr>
          <a:xfrm>
            <a:off x="5580112" y="5085184"/>
            <a:ext cx="3239728" cy="1536626"/>
          </a:xfrm>
          <a:prstGeom prst="wedgeEllipseCallout">
            <a:avLst>
              <a:gd name="adj1" fmla="val -67132"/>
              <a:gd name="adj2" fmla="val -34180"/>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円形吹き出し 12"/>
          <p:cNvSpPr/>
          <p:nvPr/>
        </p:nvSpPr>
        <p:spPr>
          <a:xfrm>
            <a:off x="5435937" y="2029894"/>
            <a:ext cx="2880477" cy="938981"/>
          </a:xfrm>
          <a:prstGeom prst="wedgeEllipseCallout">
            <a:avLst>
              <a:gd name="adj1" fmla="val -60035"/>
              <a:gd name="adj2" fmla="val 39023"/>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7" name="テキスト ボックス 6"/>
          <p:cNvSpPr txBox="1"/>
          <p:nvPr/>
        </p:nvSpPr>
        <p:spPr>
          <a:xfrm>
            <a:off x="1109038" y="5645923"/>
            <a:ext cx="1800200" cy="584775"/>
          </a:xfrm>
          <a:prstGeom prst="rect">
            <a:avLst/>
          </a:prstGeom>
          <a:noFill/>
        </p:spPr>
        <p:txBody>
          <a:bodyPr wrap="square" rtlCol="0">
            <a:spAutoFit/>
          </a:bodyPr>
          <a:lstStyle/>
          <a:p>
            <a:r>
              <a:rPr lang="ja-JP" altLang="en-US" sz="3200" dirty="0" smtClean="0">
                <a:solidFill>
                  <a:prstClr val="black"/>
                </a:solidFill>
              </a:rPr>
              <a:t>原因は別</a:t>
            </a:r>
            <a:endParaRPr lang="ja-JP" altLang="en-US" sz="3200" dirty="0">
              <a:solidFill>
                <a:prstClr val="black"/>
              </a:solidFill>
            </a:endParaRPr>
          </a:p>
        </p:txBody>
      </p:sp>
      <p:sp>
        <p:nvSpPr>
          <p:cNvPr id="16" name="テキスト ボックス 15"/>
          <p:cNvSpPr txBox="1"/>
          <p:nvPr/>
        </p:nvSpPr>
        <p:spPr>
          <a:xfrm>
            <a:off x="6089068" y="5295595"/>
            <a:ext cx="2721368" cy="1569660"/>
          </a:xfrm>
          <a:prstGeom prst="rect">
            <a:avLst/>
          </a:prstGeom>
          <a:noFill/>
        </p:spPr>
        <p:txBody>
          <a:bodyPr wrap="square" rtlCol="0">
            <a:spAutoFit/>
          </a:bodyPr>
          <a:lstStyle/>
          <a:p>
            <a:r>
              <a:rPr lang="ja-JP" altLang="en-US" sz="3200" dirty="0" smtClean="0">
                <a:solidFill>
                  <a:prstClr val="black"/>
                </a:solidFill>
              </a:rPr>
              <a:t>我が子のことを認めてほしい</a:t>
            </a:r>
            <a:endParaRPr lang="en-US" altLang="ja-JP" sz="3200" dirty="0" smtClean="0">
              <a:solidFill>
                <a:prstClr val="black"/>
              </a:solidFill>
            </a:endParaRPr>
          </a:p>
          <a:p>
            <a:endParaRPr lang="ja-JP" altLang="en-US" sz="3200" dirty="0">
              <a:solidFill>
                <a:prstClr val="black"/>
              </a:solidFill>
            </a:endParaRPr>
          </a:p>
        </p:txBody>
      </p:sp>
      <p:sp>
        <p:nvSpPr>
          <p:cNvPr id="18" name="テキスト ボックス 17"/>
          <p:cNvSpPr txBox="1"/>
          <p:nvPr/>
        </p:nvSpPr>
        <p:spPr>
          <a:xfrm>
            <a:off x="5735128" y="2195461"/>
            <a:ext cx="2374532" cy="1077218"/>
          </a:xfrm>
          <a:prstGeom prst="rect">
            <a:avLst/>
          </a:prstGeom>
          <a:noFill/>
        </p:spPr>
        <p:txBody>
          <a:bodyPr wrap="square" rtlCol="0">
            <a:spAutoFit/>
          </a:bodyPr>
          <a:lstStyle/>
          <a:p>
            <a:r>
              <a:rPr lang="ja-JP" altLang="en-US" sz="3200" dirty="0" smtClean="0">
                <a:solidFill>
                  <a:prstClr val="black"/>
                </a:solidFill>
              </a:rPr>
              <a:t>指導に疑問</a:t>
            </a:r>
            <a:endParaRPr lang="en-US" altLang="ja-JP" sz="3200" dirty="0" smtClean="0">
              <a:solidFill>
                <a:prstClr val="black"/>
              </a:solidFill>
            </a:endParaRPr>
          </a:p>
          <a:p>
            <a:endParaRPr lang="ja-JP" altLang="en-US" sz="3200" dirty="0">
              <a:solidFill>
                <a:prstClr val="black"/>
              </a:solidFill>
            </a:endParaRPr>
          </a:p>
        </p:txBody>
      </p:sp>
      <p:sp>
        <p:nvSpPr>
          <p:cNvPr id="20" name="円形吹き出し 19"/>
          <p:cNvSpPr/>
          <p:nvPr/>
        </p:nvSpPr>
        <p:spPr>
          <a:xfrm>
            <a:off x="5340430" y="3211274"/>
            <a:ext cx="2975985" cy="1795399"/>
          </a:xfrm>
          <a:prstGeom prst="wedgeEllipseCallout">
            <a:avLst>
              <a:gd name="adj1" fmla="val -63428"/>
              <a:gd name="adj2" fmla="val 31645"/>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1" name="テキスト ボックス 20"/>
          <p:cNvSpPr txBox="1"/>
          <p:nvPr/>
        </p:nvSpPr>
        <p:spPr>
          <a:xfrm>
            <a:off x="5699484" y="3508585"/>
            <a:ext cx="2302524" cy="1569660"/>
          </a:xfrm>
          <a:prstGeom prst="rect">
            <a:avLst/>
          </a:prstGeom>
          <a:noFill/>
        </p:spPr>
        <p:txBody>
          <a:bodyPr wrap="square" rtlCol="0">
            <a:spAutoFit/>
          </a:bodyPr>
          <a:lstStyle/>
          <a:p>
            <a:r>
              <a:rPr lang="ja-JP" altLang="en-US" sz="3200" dirty="0">
                <a:solidFill>
                  <a:prstClr val="black"/>
                </a:solidFill>
              </a:rPr>
              <a:t>我が子の</a:t>
            </a:r>
            <a:r>
              <a:rPr lang="ja-JP" altLang="en-US" sz="3200" dirty="0" smtClean="0">
                <a:solidFill>
                  <a:prstClr val="black"/>
                </a:solidFill>
              </a:rPr>
              <a:t>ことが心配</a:t>
            </a:r>
            <a:endParaRPr lang="en-US" altLang="ja-JP" sz="3200" dirty="0" smtClean="0">
              <a:solidFill>
                <a:prstClr val="black"/>
              </a:solidFill>
            </a:endParaRPr>
          </a:p>
          <a:p>
            <a:endParaRPr lang="ja-JP" altLang="en-US" sz="3200" dirty="0">
              <a:solidFill>
                <a:prstClr val="black"/>
              </a:solidFill>
            </a:endParaRPr>
          </a:p>
        </p:txBody>
      </p:sp>
      <p:sp>
        <p:nvSpPr>
          <p:cNvPr id="23" name="円形吹き出し 22"/>
          <p:cNvSpPr/>
          <p:nvPr/>
        </p:nvSpPr>
        <p:spPr>
          <a:xfrm>
            <a:off x="611707" y="3584350"/>
            <a:ext cx="2526170" cy="1633837"/>
          </a:xfrm>
          <a:prstGeom prst="wedgeEllipseCallout">
            <a:avLst>
              <a:gd name="adj1" fmla="val 64048"/>
              <a:gd name="adj2" fmla="val 13604"/>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4" name="テキスト ボックス 23"/>
          <p:cNvSpPr txBox="1"/>
          <p:nvPr/>
        </p:nvSpPr>
        <p:spPr>
          <a:xfrm>
            <a:off x="890004" y="3847795"/>
            <a:ext cx="2584459" cy="1569660"/>
          </a:xfrm>
          <a:prstGeom prst="rect">
            <a:avLst/>
          </a:prstGeom>
          <a:noFill/>
        </p:spPr>
        <p:txBody>
          <a:bodyPr wrap="square" rtlCol="0">
            <a:spAutoFit/>
          </a:bodyPr>
          <a:lstStyle/>
          <a:p>
            <a:r>
              <a:rPr lang="ja-JP" altLang="en-US" sz="3200" dirty="0">
                <a:solidFill>
                  <a:prstClr val="black"/>
                </a:solidFill>
              </a:rPr>
              <a:t>本当</a:t>
            </a:r>
            <a:r>
              <a:rPr lang="ja-JP" altLang="en-US" sz="3200" dirty="0" smtClean="0">
                <a:solidFill>
                  <a:prstClr val="black"/>
                </a:solidFill>
              </a:rPr>
              <a:t>の訴え</a:t>
            </a:r>
            <a:endParaRPr lang="en-US" altLang="ja-JP" sz="3200" dirty="0" smtClean="0">
              <a:solidFill>
                <a:prstClr val="black"/>
              </a:solidFill>
            </a:endParaRPr>
          </a:p>
          <a:p>
            <a:r>
              <a:rPr lang="ja-JP" altLang="en-US" sz="3200" dirty="0" smtClean="0">
                <a:solidFill>
                  <a:prstClr val="black"/>
                </a:solidFill>
              </a:rPr>
              <a:t>は別</a:t>
            </a:r>
            <a:endParaRPr lang="en-US" altLang="ja-JP" sz="3200" dirty="0" smtClean="0">
              <a:solidFill>
                <a:prstClr val="black"/>
              </a:solidFill>
            </a:endParaRPr>
          </a:p>
          <a:p>
            <a:endParaRPr lang="ja-JP" altLang="en-US" sz="3200" dirty="0">
              <a:solidFill>
                <a:prstClr val="black"/>
              </a:solidFill>
            </a:endParaRPr>
          </a:p>
        </p:txBody>
      </p:sp>
      <p:sp>
        <p:nvSpPr>
          <p:cNvPr id="22" name="テキスト ボックス 21"/>
          <p:cNvSpPr txBox="1"/>
          <p:nvPr/>
        </p:nvSpPr>
        <p:spPr>
          <a:xfrm>
            <a:off x="1109038" y="2209987"/>
            <a:ext cx="2352206" cy="1077218"/>
          </a:xfrm>
          <a:prstGeom prst="rect">
            <a:avLst/>
          </a:prstGeom>
          <a:noFill/>
        </p:spPr>
        <p:txBody>
          <a:bodyPr wrap="square" rtlCol="0">
            <a:spAutoFit/>
          </a:bodyPr>
          <a:lstStyle/>
          <a:p>
            <a:r>
              <a:rPr lang="ja-JP" altLang="en-US" sz="3200" dirty="0">
                <a:solidFill>
                  <a:prstClr val="black"/>
                </a:solidFill>
              </a:rPr>
              <a:t>不信感</a:t>
            </a:r>
            <a:endParaRPr lang="en-US" altLang="ja-JP" sz="3200" dirty="0" smtClean="0">
              <a:solidFill>
                <a:prstClr val="black"/>
              </a:solidFill>
            </a:endParaRPr>
          </a:p>
          <a:p>
            <a:endParaRPr lang="ja-JP" altLang="en-US" sz="3200" dirty="0">
              <a:solidFill>
                <a:prstClr val="black"/>
              </a:solidFill>
            </a:endParaRPr>
          </a:p>
        </p:txBody>
      </p:sp>
      <p:pic>
        <p:nvPicPr>
          <p:cNvPr id="3" name="Picture 2" descr="\\gdc02\h29$\事務文書\生徒指導\0_イラスト集\0_Justカラー\04先生（顔）\012_怒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2296439"/>
            <a:ext cx="1612541" cy="13448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dc02\h29$\事務文書\生徒指導\0_イラスト集\0_Justカラー\04先生（顔）\018_困る.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6542" y="4293415"/>
            <a:ext cx="1593863" cy="1329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3614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8816" y="0"/>
            <a:ext cx="8153400" cy="1412776"/>
          </a:xfrm>
        </p:spPr>
        <p:txBody>
          <a:bodyPr>
            <a:normAutofit/>
          </a:bodyPr>
          <a:lstStyle/>
          <a:p>
            <a:r>
              <a:rPr lang="ja-JP" altLang="en-US" b="1" dirty="0" smtClean="0">
                <a:solidFill>
                  <a:schemeClr val="accent1"/>
                </a:solidFill>
              </a:rPr>
              <a:t>　　</a:t>
            </a:r>
            <a:r>
              <a:rPr lang="ja-JP" altLang="en-US" b="1" dirty="0" smtClean="0">
                <a:solidFill>
                  <a:srgbClr val="0066CC"/>
                </a:solidFill>
              </a:rPr>
              <a:t>グループ協議</a:t>
            </a:r>
            <a:endParaRPr kumimoji="1" lang="ja-JP" altLang="en-US" b="1" dirty="0">
              <a:solidFill>
                <a:srgbClr val="0066CC"/>
              </a:solidFill>
            </a:endParaRPr>
          </a:p>
        </p:txBody>
      </p:sp>
      <p:grpSp>
        <p:nvGrpSpPr>
          <p:cNvPr id="4" name="グループ化 3"/>
          <p:cNvGrpSpPr/>
          <p:nvPr/>
        </p:nvGrpSpPr>
        <p:grpSpPr>
          <a:xfrm>
            <a:off x="7128284" y="4080424"/>
            <a:ext cx="1952011" cy="2678290"/>
            <a:chOff x="7071512" y="4062902"/>
            <a:chExt cx="1952011" cy="2678290"/>
          </a:xfrm>
        </p:grpSpPr>
        <p:pic>
          <p:nvPicPr>
            <p:cNvPr id="5" name="図 4" descr="203N 指さし3.gif"/>
            <p:cNvPicPr>
              <a:picLocks noChangeAspect="1"/>
            </p:cNvPicPr>
            <p:nvPr/>
          </p:nvPicPr>
          <p:blipFill>
            <a:blip r:embed="rId3" cstate="print"/>
            <a:stretch>
              <a:fillRect/>
            </a:stretch>
          </p:blipFill>
          <p:spPr>
            <a:xfrm>
              <a:off x="7790122" y="5157192"/>
              <a:ext cx="1233401" cy="1584000"/>
            </a:xfrm>
            <a:prstGeom prst="rect">
              <a:avLst/>
            </a:prstGeom>
          </p:spPr>
        </p:pic>
        <p:grpSp>
          <p:nvGrpSpPr>
            <p:cNvPr id="7" name="グループ化 6"/>
            <p:cNvGrpSpPr/>
            <p:nvPr/>
          </p:nvGrpSpPr>
          <p:grpSpPr>
            <a:xfrm>
              <a:off x="7071512" y="4062902"/>
              <a:ext cx="1584176" cy="763256"/>
              <a:chOff x="7071512" y="4062902"/>
              <a:chExt cx="1584176" cy="763256"/>
            </a:xfrm>
          </p:grpSpPr>
          <p:sp>
            <p:nvSpPr>
              <p:cNvPr id="8" name="角丸四角形吹き出し 7"/>
              <p:cNvSpPr/>
              <p:nvPr/>
            </p:nvSpPr>
            <p:spPr>
              <a:xfrm>
                <a:off x="7071512" y="4062902"/>
                <a:ext cx="1584176" cy="763256"/>
              </a:xfrm>
              <a:prstGeom prst="wedgeRoundRectCallout">
                <a:avLst>
                  <a:gd name="adj1" fmla="val -7191"/>
                  <a:gd name="adj2" fmla="val 15484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135199" y="4121364"/>
                <a:ext cx="1512168" cy="646331"/>
              </a:xfrm>
              <a:prstGeom prst="rect">
                <a:avLst/>
              </a:prstGeom>
              <a:noFill/>
            </p:spPr>
            <p:txBody>
              <a:bodyPr wrap="square" rtlCol="0">
                <a:spAutoFit/>
              </a:bodyPr>
              <a:lstStyle/>
              <a:p>
                <a:r>
                  <a:rPr kumimoji="1" lang="ja-JP" altLang="en-US" dirty="0" smtClean="0"/>
                  <a:t>資料②を用意してください。</a:t>
                </a:r>
                <a:endParaRPr kumimoji="1" lang="ja-JP" altLang="en-US" dirty="0"/>
              </a:p>
            </p:txBody>
          </p:sp>
        </p:gr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24858"/>
            <a:ext cx="6839882" cy="51299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2559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latin typeface="+mj-lt"/>
                <a:ea typeface="メイリオ" panose="020B0604030504040204" pitchFamily="50" charset="-128"/>
              </a:rPr>
              <a:t>電話応答　どのような対応が考えられるか</a:t>
            </a:r>
            <a:endParaRPr lang="en-US" altLang="ja-JP" sz="3400" b="1" dirty="0" smtClean="0">
              <a:solidFill>
                <a:srgbClr val="0066CC"/>
              </a:solidFill>
              <a:latin typeface="+mj-lt"/>
              <a:ea typeface="メイリオ" panose="020B0604030504040204" pitchFamily="50" charset="-128"/>
            </a:endParaRPr>
          </a:p>
        </p:txBody>
      </p:sp>
      <p:sp>
        <p:nvSpPr>
          <p:cNvPr id="6" name="正方形/長方形 5"/>
          <p:cNvSpPr/>
          <p:nvPr/>
        </p:nvSpPr>
        <p:spPr>
          <a:xfrm>
            <a:off x="18998" y="1484783"/>
            <a:ext cx="8424936" cy="1200329"/>
          </a:xfrm>
          <a:prstGeom prst="rect">
            <a:avLst/>
          </a:prstGeom>
        </p:spPr>
        <p:txBody>
          <a:bodyPr wrap="square">
            <a:spAutoFit/>
          </a:bodyPr>
          <a:lstStyle/>
          <a:p>
            <a:endParaRPr lang="ja-JP" altLang="en-US" sz="2400" dirty="0">
              <a:solidFill>
                <a:prstClr val="black"/>
              </a:solidFill>
              <a:latin typeface="メイリオ" panose="020B0604030504040204" pitchFamily="50" charset="-128"/>
              <a:ea typeface="メイリオ" panose="020B0604030504040204" pitchFamily="50" charset="-128"/>
            </a:endParaRPr>
          </a:p>
          <a:p>
            <a:r>
              <a:rPr lang="ja-JP" altLang="en-US" sz="2400" b="1" dirty="0" smtClean="0">
                <a:solidFill>
                  <a:prstClr val="black"/>
                </a:solidFill>
                <a:latin typeface="メイリオ" panose="020B0604030504040204" pitchFamily="50" charset="-128"/>
                <a:ea typeface="メイリオ" panose="020B0604030504040204" pitchFamily="50" charset="-128"/>
              </a:rPr>
              <a:t>担：「担任のＢです。お母さん何かありましたか？」</a:t>
            </a:r>
          </a:p>
          <a:p>
            <a:r>
              <a:rPr lang="ja-JP" altLang="en-US" sz="2400" b="1" dirty="0" smtClean="0">
                <a:solidFill>
                  <a:prstClr val="black"/>
                </a:solidFill>
                <a:latin typeface="メイリオ" panose="020B0604030504040204" pitchFamily="50" charset="-128"/>
                <a:ea typeface="メイリオ" panose="020B0604030504040204" pitchFamily="50" charset="-128"/>
              </a:rPr>
              <a:t>　　　　　　　　　　　　　　　　　　　</a:t>
            </a:r>
            <a:endParaRPr lang="ja-JP" altLang="en-US" sz="2400" b="1" dirty="0">
              <a:solidFill>
                <a:prstClr val="black"/>
              </a:solidFill>
              <a:latin typeface="メイリオ" panose="020B0604030504040204" pitchFamily="50" charset="-128"/>
              <a:ea typeface="メイリオ" panose="020B0604030504040204" pitchFamily="50" charset="-128"/>
            </a:endParaRPr>
          </a:p>
        </p:txBody>
      </p:sp>
      <p:grpSp>
        <p:nvGrpSpPr>
          <p:cNvPr id="5" name="グループ化 4"/>
          <p:cNvGrpSpPr/>
          <p:nvPr/>
        </p:nvGrpSpPr>
        <p:grpSpPr>
          <a:xfrm>
            <a:off x="169210" y="3633156"/>
            <a:ext cx="9361039" cy="2807504"/>
            <a:chOff x="395536" y="3911145"/>
            <a:chExt cx="8928991" cy="2807504"/>
          </a:xfrm>
        </p:grpSpPr>
        <p:sp>
          <p:nvSpPr>
            <p:cNvPr id="4" name="角丸四角形 3"/>
            <p:cNvSpPr/>
            <p:nvPr/>
          </p:nvSpPr>
          <p:spPr>
            <a:xfrm>
              <a:off x="395536" y="3911145"/>
              <a:ext cx="8280920" cy="2807504"/>
            </a:xfrm>
            <a:prstGeom prst="roundRect">
              <a:avLst/>
            </a:prstGeom>
            <a:solidFill>
              <a:srgbClr val="FFC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テキスト ボックス 8"/>
            <p:cNvSpPr txBox="1"/>
            <p:nvPr/>
          </p:nvSpPr>
          <p:spPr>
            <a:xfrm>
              <a:off x="539552" y="3933863"/>
              <a:ext cx="8784975" cy="2677656"/>
            </a:xfrm>
            <a:prstGeom prst="rect">
              <a:avLst/>
            </a:prstGeom>
            <a:noFill/>
          </p:spPr>
          <p:txBody>
            <a:bodyPr wrap="square" rtlCol="0">
              <a:spAutoFit/>
            </a:bodyPr>
            <a:lstStyle/>
            <a:p>
              <a:r>
                <a:rPr lang="ja-JP" altLang="en-US" sz="2800" dirty="0" smtClean="0">
                  <a:solidFill>
                    <a:prstClr val="black"/>
                  </a:solidFill>
                  <a:latin typeface="メイリオ" panose="020B0604030504040204" pitchFamily="50" charset="-128"/>
                  <a:ea typeface="メイリオ" panose="020B0604030504040204" pitchFamily="50" charset="-128"/>
                </a:rPr>
                <a:t>ポイント①</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b="1" dirty="0">
                  <a:solidFill>
                    <a:prstClr val="black"/>
                  </a:solidFill>
                  <a:latin typeface="メイリオ" panose="020B0604030504040204" pitchFamily="50" charset="-128"/>
                  <a:ea typeface="メイリオ" panose="020B0604030504040204" pitchFamily="50" charset="-128"/>
                </a:rPr>
                <a:t>★</a:t>
              </a:r>
              <a:r>
                <a:rPr lang="ja-JP" altLang="en-US" sz="2800" b="1" dirty="0" smtClean="0">
                  <a:solidFill>
                    <a:prstClr val="black"/>
                  </a:solidFill>
                  <a:latin typeface="メイリオ" panose="020B0604030504040204" pitchFamily="50" charset="-128"/>
                  <a:ea typeface="メイリオ" panose="020B0604030504040204" pitchFamily="50" charset="-128"/>
                </a:rPr>
                <a:t>接遇マナー、保護者が話しやすい雰囲気をつくる</a:t>
              </a:r>
              <a:endParaRPr lang="en-US" altLang="ja-JP" sz="2800" b="1"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a:t>
              </a:r>
              <a:r>
                <a:rPr lang="ja-JP" altLang="en-US" sz="2800" dirty="0">
                  <a:solidFill>
                    <a:prstClr val="black"/>
                  </a:solidFill>
                  <a:latin typeface="メイリオ" panose="020B0604030504040204" pitchFamily="50" charset="-128"/>
                  <a:ea typeface="メイリオ" panose="020B0604030504040204" pitchFamily="50" charset="-128"/>
                </a:rPr>
                <a:t>いつも</a:t>
              </a:r>
              <a:r>
                <a:rPr lang="ja-JP" altLang="en-US" sz="2800" dirty="0" smtClean="0">
                  <a:solidFill>
                    <a:prstClr val="black"/>
                  </a:solidFill>
                  <a:latin typeface="メイリオ" panose="020B0604030504040204" pitchFamily="50" charset="-128"/>
                  <a:ea typeface="メイリオ" panose="020B0604030504040204" pitchFamily="50" charset="-128"/>
                </a:rPr>
                <a:t>お世話になっています。」等の日頃の関</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en-US" altLang="ja-JP" sz="2800" dirty="0">
                  <a:solidFill>
                    <a:prstClr val="black"/>
                  </a:solidFill>
                  <a:latin typeface="メイリオ" panose="020B0604030504040204" pitchFamily="50" charset="-128"/>
                  <a:ea typeface="メイリオ" panose="020B0604030504040204" pitchFamily="50" charset="-128"/>
                </a:rPr>
                <a:t> </a:t>
              </a:r>
              <a:r>
                <a:rPr lang="en-US" altLang="ja-JP" sz="2800" dirty="0" smtClean="0">
                  <a:solidFill>
                    <a:prstClr val="black"/>
                  </a:solidFill>
                  <a:latin typeface="メイリオ" panose="020B0604030504040204" pitchFamily="50" charset="-128"/>
                  <a:ea typeface="メイリオ" panose="020B0604030504040204" pitchFamily="50" charset="-128"/>
                </a:rPr>
                <a:t>     </a:t>
              </a:r>
              <a:r>
                <a:rPr lang="ja-JP" altLang="en-US" sz="2800" dirty="0" smtClean="0">
                  <a:solidFill>
                    <a:prstClr val="black"/>
                  </a:solidFill>
                  <a:latin typeface="メイリオ" panose="020B0604030504040204" pitchFamily="50" charset="-128"/>
                  <a:ea typeface="メイリオ" panose="020B0604030504040204" pitchFamily="50" charset="-128"/>
                </a:rPr>
                <a:t>わりの お礼。</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・保護者への思いやりや気配りを感じる口調。</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dirty="0">
                  <a:solidFill>
                    <a:prstClr val="black"/>
                  </a:solidFill>
                  <a:latin typeface="メイリオ" panose="020B0604030504040204" pitchFamily="50" charset="-128"/>
                  <a:ea typeface="メイリオ" panose="020B0604030504040204" pitchFamily="50" charset="-128"/>
                </a:rPr>
                <a:t>　</a:t>
              </a:r>
              <a:r>
                <a:rPr lang="ja-JP" altLang="en-US" sz="2800" dirty="0" smtClean="0">
                  <a:solidFill>
                    <a:prstClr val="black"/>
                  </a:solidFill>
                  <a:latin typeface="メイリオ" panose="020B0604030504040204" pitchFamily="50" charset="-128"/>
                  <a:ea typeface="メイリオ" panose="020B0604030504040204" pitchFamily="50" charset="-128"/>
                </a:rPr>
                <a:t>　　　　　　　　</a:t>
              </a:r>
              <a:endParaRPr lang="ja-JP" altLang="en-US" sz="2800" dirty="0">
                <a:solidFill>
                  <a:prstClr val="black"/>
                </a:solidFill>
                <a:latin typeface="メイリオ" panose="020B0604030504040204" pitchFamily="50" charset="-128"/>
                <a:ea typeface="メイリオ" panose="020B0604030504040204" pitchFamily="50" charset="-128"/>
              </a:endParaRPr>
            </a:p>
          </p:txBody>
        </p:sp>
      </p:grpSp>
      <p:pic>
        <p:nvPicPr>
          <p:cNvPr id="16" name="図 15" descr="144N 桃太郎姿右手上.gif"/>
          <p:cNvPicPr>
            <a:picLocks noChangeAspect="1"/>
          </p:cNvPicPr>
          <p:nvPr/>
        </p:nvPicPr>
        <p:blipFill>
          <a:blip r:embed="rId3" cstate="print"/>
          <a:stretch>
            <a:fillRect/>
          </a:stretch>
        </p:blipFill>
        <p:spPr>
          <a:xfrm>
            <a:off x="8182331" y="5661248"/>
            <a:ext cx="723107" cy="1095482"/>
          </a:xfrm>
          <a:prstGeom prst="rect">
            <a:avLst/>
          </a:prstGeom>
        </p:spPr>
      </p:pic>
    </p:spTree>
    <p:extLst>
      <p:ext uri="{BB962C8B-B14F-4D97-AF65-F5344CB8AC3E}">
        <p14:creationId xmlns:p14="http://schemas.microsoft.com/office/powerpoint/2010/main" val="18621474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grpSp>
        <p:nvGrpSpPr>
          <p:cNvPr id="14" name="グループ化 13"/>
          <p:cNvGrpSpPr/>
          <p:nvPr/>
        </p:nvGrpSpPr>
        <p:grpSpPr>
          <a:xfrm>
            <a:off x="160726" y="4316490"/>
            <a:ext cx="8681610" cy="2388136"/>
            <a:chOff x="9332576" y="3933056"/>
            <a:chExt cx="8493283" cy="2388136"/>
          </a:xfrm>
        </p:grpSpPr>
        <p:sp>
          <p:nvSpPr>
            <p:cNvPr id="12" name="角丸四角形 11"/>
            <p:cNvSpPr/>
            <p:nvPr/>
          </p:nvSpPr>
          <p:spPr>
            <a:xfrm>
              <a:off x="9332576" y="3933056"/>
              <a:ext cx="8493283" cy="2088232"/>
            </a:xfrm>
            <a:prstGeom prst="roundRect">
              <a:avLst/>
            </a:prstGeom>
            <a:solidFill>
              <a:srgbClr val="FFC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テキスト ボックス 12"/>
            <p:cNvSpPr txBox="1"/>
            <p:nvPr/>
          </p:nvSpPr>
          <p:spPr>
            <a:xfrm>
              <a:off x="9526802" y="4074423"/>
              <a:ext cx="7560840" cy="2246769"/>
            </a:xfrm>
            <a:prstGeom prst="rect">
              <a:avLst/>
            </a:prstGeom>
            <a:noFill/>
          </p:spPr>
          <p:txBody>
            <a:bodyPr wrap="square" rtlCol="0">
              <a:spAutoFit/>
            </a:bodyPr>
            <a:lstStyle/>
            <a:p>
              <a:r>
                <a:rPr lang="ja-JP" altLang="en-US" sz="2800" dirty="0" smtClean="0">
                  <a:solidFill>
                    <a:prstClr val="black"/>
                  </a:solidFill>
                  <a:latin typeface="メイリオ" panose="020B0604030504040204" pitchFamily="50" charset="-128"/>
                  <a:ea typeface="メイリオ" panose="020B0604030504040204" pitchFamily="50" charset="-128"/>
                </a:rPr>
                <a:t>ポイント②</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b="1" dirty="0" smtClean="0">
                  <a:solidFill>
                    <a:prstClr val="black"/>
                  </a:solidFill>
                  <a:latin typeface="メイリオ" panose="020B0604030504040204" pitchFamily="50" charset="-128"/>
                  <a:ea typeface="メイリオ" panose="020B0604030504040204" pitchFamily="50" charset="-128"/>
                </a:rPr>
                <a:t>★決めつけない</a:t>
              </a:r>
              <a:endParaRPr lang="en-US" altLang="ja-JP" sz="2800" b="1"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・話を遮ったり途中で意見を述べたりしない。</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・聞き役に徹する。</a:t>
              </a:r>
              <a:endParaRPr lang="en-US" altLang="ja-JP" sz="2800" dirty="0" smtClean="0">
                <a:solidFill>
                  <a:prstClr val="black"/>
                </a:solidFill>
                <a:latin typeface="メイリオ" panose="020B0604030504040204" pitchFamily="50" charset="-128"/>
                <a:ea typeface="メイリオ" panose="020B0604030504040204" pitchFamily="50" charset="-128"/>
              </a:endParaRPr>
            </a:p>
            <a:p>
              <a:endParaRPr lang="ja-JP" altLang="en-US" sz="2800" dirty="0">
                <a:solidFill>
                  <a:prstClr val="black"/>
                </a:solidFill>
                <a:latin typeface="メイリオ" panose="020B0604030504040204" pitchFamily="50" charset="-128"/>
                <a:ea typeface="メイリオ" panose="020B0604030504040204" pitchFamily="50" charset="-128"/>
              </a:endParaRPr>
            </a:p>
          </p:txBody>
        </p:sp>
      </p:grpSp>
      <p:pic>
        <p:nvPicPr>
          <p:cNvPr id="15" name="図 14" descr="6N 右手挙げ（うらっち）.gif"/>
          <p:cNvPicPr>
            <a:picLocks noChangeAspect="1"/>
          </p:cNvPicPr>
          <p:nvPr/>
        </p:nvPicPr>
        <p:blipFill>
          <a:blip r:embed="rId3" cstate="print"/>
          <a:stretch>
            <a:fillRect/>
          </a:stretch>
        </p:blipFill>
        <p:spPr>
          <a:xfrm>
            <a:off x="8172400" y="5636713"/>
            <a:ext cx="817148" cy="1095364"/>
          </a:xfrm>
          <a:prstGeom prst="rect">
            <a:avLst/>
          </a:prstGeom>
        </p:spPr>
      </p:pic>
      <p:sp>
        <p:nvSpPr>
          <p:cNvPr id="2" name="正方形/長方形 1"/>
          <p:cNvSpPr/>
          <p:nvPr/>
        </p:nvSpPr>
        <p:spPr>
          <a:xfrm>
            <a:off x="88777" y="1684755"/>
            <a:ext cx="9451775" cy="2308324"/>
          </a:xfrm>
          <a:prstGeom prst="rect">
            <a:avLst/>
          </a:prstGeom>
        </p:spPr>
        <p:txBody>
          <a:bodyPr wrap="square">
            <a:spAutoFit/>
          </a:bodyPr>
          <a:lstStyle/>
          <a:p>
            <a:pPr>
              <a:lnSpc>
                <a:spcPct val="150000"/>
              </a:lnSpc>
            </a:pPr>
            <a:r>
              <a:rPr lang="ja-JP" altLang="en-US" sz="2400" b="1" dirty="0">
                <a:latin typeface="メイリオ" panose="020B0604030504040204" pitchFamily="50" charset="-128"/>
                <a:ea typeface="メイリオ" panose="020B0604030504040204" pitchFamily="50" charset="-128"/>
              </a:rPr>
              <a:t>担：「あぁ、そのことですか。Ａ君だけではなく</a:t>
            </a:r>
            <a:r>
              <a:rPr lang="ja-JP" altLang="en-US" sz="2400" b="1" dirty="0" smtClean="0">
                <a:latin typeface="メイリオ" panose="020B0604030504040204" pitchFamily="50" charset="-128"/>
                <a:ea typeface="メイリオ" panose="020B0604030504040204" pitchFamily="50" charset="-128"/>
              </a:rPr>
              <a:t>、私語</a:t>
            </a:r>
            <a:r>
              <a:rPr lang="ja-JP" altLang="en-US" sz="2400" b="1" dirty="0">
                <a:latin typeface="メイリオ" panose="020B0604030504040204" pitchFamily="50" charset="-128"/>
                <a:ea typeface="メイリオ" panose="020B0604030504040204" pitchFamily="50" charset="-128"/>
              </a:rPr>
              <a:t>を</a:t>
            </a:r>
            <a:r>
              <a:rPr lang="ja-JP" altLang="en-US" sz="2400" b="1" dirty="0" smtClean="0">
                <a:latin typeface="メイリオ" panose="020B0604030504040204" pitchFamily="50" charset="-128"/>
                <a:ea typeface="メイリオ" panose="020B0604030504040204" pitchFamily="50" charset="-128"/>
              </a:rPr>
              <a:t>して</a:t>
            </a:r>
            <a:endParaRPr lang="en-US" altLang="ja-JP" sz="2400" b="1" dirty="0" smtClean="0">
              <a:latin typeface="メイリオ" panose="020B0604030504040204" pitchFamily="50" charset="-128"/>
              <a:ea typeface="メイリオ" panose="020B0604030504040204" pitchFamily="50" charset="-128"/>
            </a:endParaRPr>
          </a:p>
          <a:p>
            <a:pPr>
              <a:lnSpc>
                <a:spcPct val="150000"/>
              </a:lnSpc>
            </a:pP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いた友人にも</a:t>
            </a:r>
            <a:r>
              <a:rPr lang="ja-JP" altLang="en-US" sz="2400" b="1" dirty="0">
                <a:latin typeface="メイリオ" panose="020B0604030504040204" pitchFamily="50" charset="-128"/>
                <a:ea typeface="メイリオ" panose="020B0604030504040204" pitchFamily="50" charset="-128"/>
              </a:rPr>
              <a:t>注意をしましたよ。</a:t>
            </a:r>
            <a:r>
              <a:rPr lang="ja-JP" altLang="en-US" sz="2400" b="1" dirty="0" smtClean="0">
                <a:latin typeface="メイリオ" panose="020B0604030504040204" pitchFamily="50" charset="-128"/>
                <a:ea typeface="メイリオ" panose="020B0604030504040204" pitchFamily="50" charset="-128"/>
              </a:rPr>
              <a:t>今日</a:t>
            </a:r>
            <a:r>
              <a:rPr lang="ja-JP" altLang="en-US" sz="2400" b="1" dirty="0">
                <a:latin typeface="メイリオ" panose="020B0604030504040204" pitchFamily="50" charset="-128"/>
                <a:ea typeface="メイリオ" panose="020B0604030504040204" pitchFamily="50" charset="-128"/>
              </a:rPr>
              <a:t>に限ったことで</a:t>
            </a:r>
            <a:r>
              <a:rPr lang="ja-JP" altLang="en-US" sz="2400" b="1" dirty="0" smtClean="0">
                <a:latin typeface="メイリオ" panose="020B0604030504040204" pitchFamily="50" charset="-128"/>
                <a:ea typeface="メイリオ" panose="020B0604030504040204" pitchFamily="50" charset="-128"/>
              </a:rPr>
              <a:t>は</a:t>
            </a:r>
            <a:endParaRPr lang="en-US" altLang="ja-JP" sz="2400" b="1" dirty="0" smtClean="0">
              <a:latin typeface="メイリオ" panose="020B0604030504040204" pitchFamily="50" charset="-128"/>
              <a:ea typeface="メイリオ" panose="020B0604030504040204" pitchFamily="50" charset="-128"/>
            </a:endParaRPr>
          </a:p>
          <a:p>
            <a:pPr>
              <a:lnSpc>
                <a:spcPct val="150000"/>
              </a:lnSpc>
            </a:pP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ありません</a:t>
            </a:r>
            <a:r>
              <a:rPr lang="ja-JP" altLang="en-US" sz="2400" b="1" dirty="0">
                <a:latin typeface="メイリオ" panose="020B0604030504040204" pitchFamily="50" charset="-128"/>
                <a:ea typeface="メイリオ" panose="020B0604030504040204" pitchFamily="50" charset="-128"/>
              </a:rPr>
              <a:t>よ。」</a:t>
            </a:r>
            <a:endParaRPr lang="en-US" altLang="ja-JP" sz="2400" b="1" dirty="0">
              <a:latin typeface="メイリオ" panose="020B0604030504040204" pitchFamily="50" charset="-128"/>
              <a:ea typeface="メイリオ" panose="020B0604030504040204" pitchFamily="50" charset="-128"/>
            </a:endParaRPr>
          </a:p>
          <a:p>
            <a:pPr>
              <a:lnSpc>
                <a:spcPct val="150000"/>
              </a:lnSpc>
            </a:pPr>
            <a:r>
              <a:rPr lang="en-US" altLang="ja-JP"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t>
            </a:r>
            <a:endParaRPr lang="ja-JP" altLang="en-US" sz="2400" b="1" dirty="0"/>
          </a:p>
        </p:txBody>
      </p:sp>
    </p:spTree>
    <p:extLst>
      <p:ext uri="{BB962C8B-B14F-4D97-AF65-F5344CB8AC3E}">
        <p14:creationId xmlns:p14="http://schemas.microsoft.com/office/powerpoint/2010/main" val="22184303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sp>
        <p:nvSpPr>
          <p:cNvPr id="16" name="正方形/長方形 15"/>
          <p:cNvSpPr/>
          <p:nvPr/>
        </p:nvSpPr>
        <p:spPr>
          <a:xfrm>
            <a:off x="0" y="1340768"/>
            <a:ext cx="9365612" cy="2062103"/>
          </a:xfrm>
          <a:prstGeom prst="rect">
            <a:avLst/>
          </a:prstGeom>
        </p:spPr>
        <p:txBody>
          <a:bodyPr wrap="square">
            <a:spAutoFit/>
          </a:bodyPr>
          <a:lstStyle/>
          <a:p>
            <a:r>
              <a:rPr lang="ja-JP" altLang="en-US" sz="2800" dirty="0">
                <a:latin typeface="メイリオ" panose="020B0604030504040204" pitchFamily="50" charset="-128"/>
                <a:ea typeface="メイリオ" panose="020B0604030504040204" pitchFamily="50" charset="-128"/>
              </a:rPr>
              <a:t>　</a:t>
            </a:r>
          </a:p>
          <a:p>
            <a:r>
              <a:rPr lang="ja-JP" altLang="en-US" sz="2400" b="1" dirty="0">
                <a:latin typeface="メイリオ" panose="020B0604030504040204" pitchFamily="50" charset="-128"/>
                <a:ea typeface="メイリオ" panose="020B0604030504040204" pitchFamily="50" charset="-128"/>
              </a:rPr>
              <a:t>担：「そう、おっしゃっても･･･。Ａ君が</a:t>
            </a:r>
            <a:r>
              <a:rPr lang="ja-JP" altLang="en-US" sz="2400" b="1" dirty="0" smtClean="0">
                <a:latin typeface="メイリオ" panose="020B0604030504040204" pitchFamily="50" charset="-128"/>
                <a:ea typeface="メイリオ" panose="020B0604030504040204" pitchFamily="50" charset="-128"/>
              </a:rPr>
              <a:t>一番目立って</a:t>
            </a:r>
            <a:r>
              <a:rPr lang="ja-JP" altLang="en-US" sz="2400" b="1" dirty="0">
                <a:latin typeface="メイリオ" panose="020B0604030504040204" pitchFamily="50" charset="-128"/>
                <a:ea typeface="メイリオ" panose="020B0604030504040204" pitchFamily="50" charset="-128"/>
              </a:rPr>
              <a:t>私語</a:t>
            </a:r>
            <a:r>
              <a:rPr lang="ja-JP" altLang="en-US" sz="2400" b="1" dirty="0" smtClean="0">
                <a:latin typeface="メイリオ" panose="020B0604030504040204" pitchFamily="50" charset="-128"/>
                <a:ea typeface="メイリオ" panose="020B0604030504040204" pitchFamily="50" charset="-128"/>
              </a:rPr>
              <a:t>を</a:t>
            </a:r>
            <a:endParaRPr lang="en-US" altLang="ja-JP" sz="2400" b="1" dirty="0" smtClean="0">
              <a:latin typeface="メイリオ" panose="020B0604030504040204" pitchFamily="50" charset="-128"/>
              <a:ea typeface="メイリオ" panose="020B0604030504040204" pitchFamily="50" charset="-128"/>
            </a:endParaRPr>
          </a:p>
          <a:p>
            <a:r>
              <a:rPr lang="en-US" altLang="ja-JP" sz="2400" b="1" dirty="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して</a:t>
            </a:r>
            <a:r>
              <a:rPr lang="ja-JP" altLang="en-US" sz="2400" b="1" dirty="0">
                <a:latin typeface="メイリオ" panose="020B0604030504040204" pitchFamily="50" charset="-128"/>
                <a:ea typeface="メイリオ" panose="020B0604030504040204" pitchFamily="50" charset="-128"/>
              </a:rPr>
              <a:t>いたので、他</a:t>
            </a:r>
            <a:r>
              <a:rPr lang="ja-JP" altLang="en-US" sz="2400" b="1" dirty="0" smtClean="0">
                <a:latin typeface="メイリオ" panose="020B0604030504040204" pitchFamily="50" charset="-128"/>
                <a:ea typeface="メイリオ" panose="020B0604030504040204" pitchFamily="50" charset="-128"/>
              </a:rPr>
              <a:t>の</a:t>
            </a:r>
            <a:r>
              <a:rPr lang="ja-JP" altLang="en-US" sz="2400" b="1" dirty="0">
                <a:latin typeface="メイリオ" panose="020B0604030504040204" pitchFamily="50" charset="-128"/>
                <a:ea typeface="メイリオ" panose="020B0604030504040204" pitchFamily="50" charset="-128"/>
              </a:rPr>
              <a:t>友人</a:t>
            </a:r>
            <a:r>
              <a:rPr lang="ja-JP" altLang="en-US" sz="2400" b="1" dirty="0" smtClean="0">
                <a:latin typeface="メイリオ" panose="020B0604030504040204" pitchFamily="50" charset="-128"/>
                <a:ea typeface="メイリオ" panose="020B0604030504040204" pitchFamily="50" charset="-128"/>
              </a:rPr>
              <a:t>より厳しく</a:t>
            </a:r>
            <a:r>
              <a:rPr lang="ja-JP" altLang="en-US" sz="2400" b="1" dirty="0">
                <a:latin typeface="メイリオ" panose="020B0604030504040204" pitchFamily="50" charset="-128"/>
                <a:ea typeface="メイリオ" panose="020B0604030504040204" pitchFamily="50" charset="-128"/>
              </a:rPr>
              <a:t>注意しました。</a:t>
            </a:r>
            <a:r>
              <a:rPr lang="ja-JP" altLang="en-US" sz="2400" b="1" dirty="0" smtClean="0">
                <a:latin typeface="メイリオ" panose="020B0604030504040204" pitchFamily="50" charset="-128"/>
                <a:ea typeface="メイリオ" panose="020B0604030504040204" pitchFamily="50" charset="-128"/>
              </a:rPr>
              <a:t>」</a:t>
            </a:r>
            <a:endParaRPr lang="en-US" altLang="ja-JP" sz="2400" b="1" dirty="0" smtClean="0">
              <a:latin typeface="メイリオ" panose="020B0604030504040204" pitchFamily="50" charset="-128"/>
              <a:ea typeface="メイリオ" panose="020B0604030504040204" pitchFamily="50" charset="-128"/>
            </a:endParaRPr>
          </a:p>
          <a:p>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a:p>
            <a:endParaRPr lang="ja-JP" altLang="en-US" sz="2800" dirty="0">
              <a:latin typeface="メイリオ" panose="020B0604030504040204" pitchFamily="50" charset="-128"/>
              <a:ea typeface="メイリオ" panose="020B0604030504040204" pitchFamily="50" charset="-128"/>
            </a:endParaRPr>
          </a:p>
        </p:txBody>
      </p:sp>
      <p:grpSp>
        <p:nvGrpSpPr>
          <p:cNvPr id="20" name="グループ化 19"/>
          <p:cNvGrpSpPr/>
          <p:nvPr/>
        </p:nvGrpSpPr>
        <p:grpSpPr>
          <a:xfrm>
            <a:off x="120127" y="2966496"/>
            <a:ext cx="9185082" cy="6757639"/>
            <a:chOff x="9041714" y="2507828"/>
            <a:chExt cx="8750734" cy="8032432"/>
          </a:xfrm>
        </p:grpSpPr>
        <p:sp>
          <p:nvSpPr>
            <p:cNvPr id="21" name="角丸四角形 20"/>
            <p:cNvSpPr/>
            <p:nvPr/>
          </p:nvSpPr>
          <p:spPr>
            <a:xfrm>
              <a:off x="9041714" y="2507828"/>
              <a:ext cx="8493283" cy="4489733"/>
            </a:xfrm>
            <a:prstGeom prst="roundRect">
              <a:avLst/>
            </a:prstGeom>
            <a:solidFill>
              <a:srgbClr val="FFC000"/>
            </a:solidFill>
            <a:ln w="2540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22" name="テキスト ボックス 21"/>
            <p:cNvSpPr txBox="1"/>
            <p:nvPr/>
          </p:nvSpPr>
          <p:spPr>
            <a:xfrm>
              <a:off x="9262130" y="2747932"/>
              <a:ext cx="8530318" cy="7792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ポイント③</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★傾聴（繰り返す、感情を受け止め、反論しない。）</a:t>
              </a:r>
              <a:endParaRPr kumimoji="0" lang="en-US" altLang="ja-JP"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・まずは、保護者の苦情・要望の背後にある思いを</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聞き取ろうとする。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・「Ａ君は自分だけ厳しく注意されたと言っている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　</a:t>
              </a: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んですね」等、繰り返す。</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「お母さんにもご心配をおかけしました。」等、</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kern="0" dirty="0">
                  <a:solidFill>
                    <a:prstClr val="black"/>
                  </a:solidFill>
                  <a:latin typeface="メイリオ" panose="020B0604030504040204" pitchFamily="50" charset="-128"/>
                  <a:ea typeface="メイリオ" panose="020B0604030504040204" pitchFamily="50" charset="-128"/>
                </a:rPr>
                <a:t>　</a:t>
              </a: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保護者の気持ちに寄り添う。</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36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p:txBody>
        </p:sp>
      </p:grpSp>
      <p:pic>
        <p:nvPicPr>
          <p:cNvPr id="24" name="図 23" descr="4N 顔と手C.gif"/>
          <p:cNvPicPr>
            <a:picLocks noChangeAspect="1"/>
          </p:cNvPicPr>
          <p:nvPr/>
        </p:nvPicPr>
        <p:blipFill>
          <a:blip r:embed="rId3" cstate="print"/>
          <a:stretch>
            <a:fillRect/>
          </a:stretch>
        </p:blipFill>
        <p:spPr>
          <a:xfrm>
            <a:off x="8117999" y="5981816"/>
            <a:ext cx="927844" cy="852648"/>
          </a:xfrm>
          <a:prstGeom prst="rect">
            <a:avLst/>
          </a:prstGeom>
        </p:spPr>
      </p:pic>
    </p:spTree>
    <p:extLst>
      <p:ext uri="{BB962C8B-B14F-4D97-AF65-F5344CB8AC3E}">
        <p14:creationId xmlns:p14="http://schemas.microsoft.com/office/powerpoint/2010/main" val="21273766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sp>
        <p:nvSpPr>
          <p:cNvPr id="2" name="正方形/長方形 1"/>
          <p:cNvSpPr/>
          <p:nvPr/>
        </p:nvSpPr>
        <p:spPr>
          <a:xfrm>
            <a:off x="160758" y="1700808"/>
            <a:ext cx="8587705" cy="1200329"/>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担：「公平に子供たちに向き合っていますよ。</a:t>
            </a:r>
            <a:r>
              <a:rPr lang="ja-JP" altLang="en-US" sz="2400" b="1" dirty="0" smtClean="0">
                <a:latin typeface="メイリオ" panose="020B0604030504040204" pitchFamily="50" charset="-128"/>
                <a:ea typeface="メイリオ" panose="020B0604030504040204" pitchFamily="50" charset="-128"/>
              </a:rPr>
              <a:t>今回の</a:t>
            </a:r>
            <a:r>
              <a:rPr lang="ja-JP" altLang="en-US" sz="2400" b="1" dirty="0">
                <a:latin typeface="メイリオ" panose="020B0604030504040204" pitchFamily="50" charset="-128"/>
                <a:ea typeface="メイリオ" panose="020B0604030504040204" pitchFamily="50" charset="-128"/>
              </a:rPr>
              <a:t>こと</a:t>
            </a:r>
            <a:r>
              <a:rPr lang="ja-JP" altLang="en-US" sz="2400" b="1" dirty="0" smtClean="0">
                <a:latin typeface="メイリオ" panose="020B0604030504040204" pitchFamily="50" charset="-128"/>
                <a:ea typeface="メイリオ" panose="020B0604030504040204" pitchFamily="50" charset="-128"/>
              </a:rPr>
              <a:t>も</a:t>
            </a:r>
            <a:r>
              <a:rPr lang="en-US" altLang="ja-JP" sz="2400" b="1" dirty="0" smtClean="0">
                <a:latin typeface="メイリオ" panose="020B0604030504040204" pitchFamily="50" charset="-128"/>
                <a:ea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　　　ダメ</a:t>
            </a:r>
            <a:r>
              <a:rPr lang="ja-JP" altLang="en-US" sz="2400" b="1" dirty="0">
                <a:latin typeface="メイリオ" panose="020B0604030504040204" pitchFamily="50" charset="-128"/>
                <a:ea typeface="メイリオ" panose="020B0604030504040204" pitchFamily="50" charset="-128"/>
              </a:rPr>
              <a:t>なことはダメと注意したまでの</a:t>
            </a:r>
            <a:r>
              <a:rPr lang="ja-JP" altLang="en-US" sz="2400" b="1" dirty="0" smtClean="0">
                <a:latin typeface="メイリオ" panose="020B0604030504040204" pitchFamily="50" charset="-128"/>
                <a:ea typeface="メイリオ" panose="020B0604030504040204" pitchFamily="50" charset="-128"/>
              </a:rPr>
              <a:t>ことです</a:t>
            </a: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p:txBody>
      </p:sp>
      <p:grpSp>
        <p:nvGrpSpPr>
          <p:cNvPr id="11" name="グループ化 10"/>
          <p:cNvGrpSpPr/>
          <p:nvPr/>
        </p:nvGrpSpPr>
        <p:grpSpPr>
          <a:xfrm>
            <a:off x="160485" y="2901137"/>
            <a:ext cx="8771644" cy="6239641"/>
            <a:chOff x="9061292" y="2597535"/>
            <a:chExt cx="8493283" cy="8168184"/>
          </a:xfrm>
        </p:grpSpPr>
        <p:sp>
          <p:nvSpPr>
            <p:cNvPr id="12" name="角丸四角形 11"/>
            <p:cNvSpPr/>
            <p:nvPr/>
          </p:nvSpPr>
          <p:spPr>
            <a:xfrm>
              <a:off x="9061292" y="2597535"/>
              <a:ext cx="8493283" cy="4820394"/>
            </a:xfrm>
            <a:prstGeom prst="roundRect">
              <a:avLst/>
            </a:prstGeom>
            <a:solidFill>
              <a:srgbClr val="FFC000"/>
            </a:solidFill>
            <a:ln w="2540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3" name="テキスト ボックス 12"/>
            <p:cNvSpPr txBox="1"/>
            <p:nvPr/>
          </p:nvSpPr>
          <p:spPr>
            <a:xfrm>
              <a:off x="9427489" y="2747931"/>
              <a:ext cx="8104990" cy="80177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ポイント④</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★誠実に説明し、注意したことに対し理解を得る</a:t>
              </a:r>
              <a:endParaRPr kumimoji="0" lang="en-US" altLang="ja-JP"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・「Ａ君には授業を大切にしてほしいと思っていま　</a:t>
              </a:r>
              <a: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r>
              <a:b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b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す。」等、教師の願う姿を伝え、保護者と</a:t>
              </a:r>
              <a:r>
                <a:rPr kumimoji="0" lang="ja-JP" altLang="en-US" sz="2800" b="0" i="0" u="none" strike="noStrike" kern="0" cap="none" spc="0" normalizeH="0" baseline="0" noProof="0" dirty="0" err="1" smtClean="0">
                  <a:ln>
                    <a:noFill/>
                  </a:ln>
                  <a:solidFill>
                    <a:prstClr val="black"/>
                  </a:solidFill>
                  <a:effectLst/>
                  <a:uLnTx/>
                  <a:uFillTx/>
                  <a:latin typeface="メイリオ" panose="020B0604030504040204" pitchFamily="50" charset="-128"/>
                  <a:ea typeface="メイリオ" panose="020B0604030504040204" pitchFamily="50" charset="-128"/>
                </a:rPr>
                <a:t>共有す</a:t>
              </a: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r>
              <a:b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b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・「Ａ君にもそのことを理解してほしいと思い、指</a:t>
              </a:r>
              <a:r>
                <a:rPr kumimoji="0" lang="en-US" altLang="ja-JP" sz="2800" kern="0" noProof="0" dirty="0" smtClean="0">
                  <a:solidFill>
                    <a:prstClr val="black"/>
                  </a:solidFill>
                  <a:latin typeface="メイリオ" panose="020B0604030504040204" pitchFamily="50" charset="-128"/>
                  <a:ea typeface="メイリオ" panose="020B0604030504040204" pitchFamily="50" charset="-128"/>
                </a:rPr>
                <a:t/>
              </a:r>
              <a:br>
                <a:rPr kumimoji="0" lang="en-US" altLang="ja-JP" sz="2800" kern="0" noProof="0" dirty="0" smtClean="0">
                  <a:solidFill>
                    <a:prstClr val="black"/>
                  </a:solidFill>
                  <a:latin typeface="メイリオ" panose="020B0604030504040204" pitchFamily="50" charset="-128"/>
                  <a:ea typeface="メイリオ" panose="020B0604030504040204" pitchFamily="50" charset="-128"/>
                </a:rPr>
              </a:b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　導</a:t>
              </a:r>
              <a:r>
                <a:rPr kumimoji="0" lang="ja-JP" altLang="en-US" sz="2800" kern="0" dirty="0" err="1">
                  <a:solidFill>
                    <a:prstClr val="black"/>
                  </a:solidFill>
                  <a:latin typeface="メイリオ" panose="020B0604030504040204" pitchFamily="50" charset="-128"/>
                  <a:ea typeface="メイリオ" panose="020B0604030504040204" pitchFamily="50" charset="-128"/>
                </a:rPr>
                <a:t>し</a:t>
              </a: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ました。」等、指導した意図を丁寧に伝え、</a:t>
              </a:r>
              <a:endParaRPr kumimoji="0" lang="en-US" altLang="ja-JP" sz="2800" kern="0" noProof="0" dirty="0" smtClean="0">
                <a:solidFill>
                  <a:prstClr val="black"/>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dirty="0">
                  <a:ln>
                    <a:noFill/>
                  </a:ln>
                  <a:solidFill>
                    <a:prstClr val="black"/>
                  </a:solidFill>
                  <a:effectLst/>
                  <a:uLnTx/>
                  <a:uFillTx/>
                  <a:latin typeface="メイリオ" panose="020B0604030504040204" pitchFamily="50" charset="-128"/>
                  <a:ea typeface="メイリオ" panose="020B0604030504040204" pitchFamily="50" charset="-128"/>
                </a:rPr>
                <a:t>　</a:t>
              </a:r>
              <a:r>
                <a:rPr kumimoji="0" lang="ja-JP" altLang="en-US" sz="2800" b="0" i="0" u="none" strike="noStrike" kern="0" cap="none" spc="0" normalizeH="0" baseline="0" dirty="0" smtClean="0">
                  <a:ln>
                    <a:noFill/>
                  </a:ln>
                  <a:solidFill>
                    <a:prstClr val="black"/>
                  </a:solidFill>
                  <a:effectLst/>
                  <a:uLnTx/>
                  <a:uFillTx/>
                  <a:latin typeface="メイリオ" panose="020B0604030504040204" pitchFamily="50" charset="-128"/>
                  <a:ea typeface="メイリオ" panose="020B0604030504040204" pitchFamily="50" charset="-128"/>
                </a:rPr>
                <a:t>理解を得る。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36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p:txBody>
        </p:sp>
      </p:grpSp>
      <p:pic>
        <p:nvPicPr>
          <p:cNvPr id="14" name="図 13" descr="2笑（うらっち）4C.gif"/>
          <p:cNvPicPr>
            <a:picLocks noChangeAspect="1"/>
          </p:cNvPicPr>
          <p:nvPr/>
        </p:nvPicPr>
        <p:blipFill>
          <a:blip r:embed="rId3" cstate="print"/>
          <a:stretch>
            <a:fillRect/>
          </a:stretch>
        </p:blipFill>
        <p:spPr>
          <a:xfrm>
            <a:off x="7952377" y="6068857"/>
            <a:ext cx="953062" cy="722288"/>
          </a:xfrm>
          <a:prstGeom prst="rect">
            <a:avLst/>
          </a:prstGeom>
        </p:spPr>
      </p:pic>
    </p:spTree>
    <p:extLst>
      <p:ext uri="{BB962C8B-B14F-4D97-AF65-F5344CB8AC3E}">
        <p14:creationId xmlns:p14="http://schemas.microsoft.com/office/powerpoint/2010/main" val="2312285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sp>
        <p:nvSpPr>
          <p:cNvPr id="4" name="正方形/長方形 3"/>
          <p:cNvSpPr/>
          <p:nvPr/>
        </p:nvSpPr>
        <p:spPr>
          <a:xfrm>
            <a:off x="190913" y="1676043"/>
            <a:ext cx="8714525" cy="830997"/>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担：「はぁ、そんなことは言ってませんよ。」　　　　　　　　　　　　　　　　　　　　　　　</a:t>
            </a:r>
            <a:r>
              <a:rPr lang="en-US" altLang="ja-JP" sz="2400" b="1" dirty="0">
                <a:latin typeface="メイリオ" panose="020B0604030504040204" pitchFamily="50" charset="-128"/>
                <a:ea typeface="メイリオ" panose="020B0604030504040204" pitchFamily="50" charset="-128"/>
              </a:rPr>
              <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202870" y="2348880"/>
            <a:ext cx="9176489" cy="1200329"/>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担：「そこ</a:t>
            </a:r>
            <a:r>
              <a:rPr lang="ja-JP" altLang="en-US" sz="2400" b="1" dirty="0" smtClean="0">
                <a:latin typeface="メイリオ" panose="020B0604030504040204" pitchFamily="50" charset="-128"/>
                <a:ea typeface="メイリオ" panose="020B0604030504040204" pitchFamily="50" charset="-128"/>
              </a:rPr>
              <a:t>までおっしゃられる</a:t>
            </a:r>
            <a:r>
              <a:rPr lang="ja-JP" altLang="en-US" sz="2400" b="1" dirty="0">
                <a:latin typeface="メイリオ" panose="020B0604030504040204" pitchFamily="50" charset="-128"/>
                <a:ea typeface="メイリオ" panose="020B0604030504040204" pitchFamily="50" charset="-128"/>
              </a:rPr>
              <a:t>のなら、</a:t>
            </a:r>
            <a:r>
              <a:rPr lang="ja-JP" altLang="en-US" sz="2400" b="1" dirty="0" smtClean="0">
                <a:latin typeface="メイリオ" panose="020B0604030504040204" pitchFamily="50" charset="-128"/>
                <a:ea typeface="メイリオ" panose="020B0604030504040204" pitchFamily="50" charset="-128"/>
              </a:rPr>
              <a:t>なるべく早く</a:t>
            </a:r>
            <a:r>
              <a:rPr lang="ja-JP" altLang="en-US" sz="2400" b="1" dirty="0">
                <a:latin typeface="メイリオ" panose="020B0604030504040204" pitchFamily="50" charset="-128"/>
                <a:ea typeface="メイリオ" panose="020B0604030504040204" pitchFamily="50" charset="-128"/>
              </a:rPr>
              <a:t>Ａ君</a:t>
            </a:r>
            <a:r>
              <a:rPr lang="ja-JP" altLang="en-US" sz="2400" b="1" dirty="0" smtClean="0">
                <a:latin typeface="メイリオ" panose="020B0604030504040204" pitchFamily="50" charset="-128"/>
                <a:ea typeface="メイリオ" panose="020B0604030504040204" pitchFamily="50" charset="-128"/>
              </a:rPr>
              <a:t>と</a:t>
            </a:r>
            <a:endParaRPr lang="en-US" altLang="ja-JP" sz="2400" b="1" dirty="0" smtClean="0">
              <a:latin typeface="メイリオ" panose="020B0604030504040204" pitchFamily="50" charset="-128"/>
              <a:ea typeface="メイリオ" panose="020B0604030504040204" pitchFamily="50" charset="-128"/>
            </a:endParaRPr>
          </a:p>
          <a:p>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話</a:t>
            </a:r>
            <a:r>
              <a:rPr lang="ja-JP" altLang="en-US" sz="2400" b="1" dirty="0">
                <a:latin typeface="メイリオ" panose="020B0604030504040204" pitchFamily="50" charset="-128"/>
                <a:ea typeface="メイリオ" panose="020B0604030504040204" pitchFamily="50" charset="-128"/>
              </a:rPr>
              <a:t>をしてみて、気持ちを聞いて</a:t>
            </a:r>
            <a:r>
              <a:rPr lang="ja-JP" altLang="en-US" sz="2400" b="1" dirty="0" smtClean="0">
                <a:latin typeface="メイリオ" panose="020B0604030504040204" pitchFamily="50" charset="-128"/>
                <a:ea typeface="メイリオ" panose="020B0604030504040204" pitchFamily="50" charset="-128"/>
              </a:rPr>
              <a:t>みます</a:t>
            </a: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313417" y="3718227"/>
            <a:ext cx="8830583" cy="5372363"/>
            <a:chOff x="8991932" y="2027618"/>
            <a:chExt cx="8736834" cy="8549695"/>
          </a:xfrm>
        </p:grpSpPr>
        <p:sp>
          <p:nvSpPr>
            <p:cNvPr id="14" name="角丸四角形 13"/>
            <p:cNvSpPr/>
            <p:nvPr/>
          </p:nvSpPr>
          <p:spPr>
            <a:xfrm>
              <a:off x="8991932" y="2027618"/>
              <a:ext cx="8493283" cy="391305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9198448" y="2201694"/>
              <a:ext cx="8530318" cy="8375619"/>
            </a:xfrm>
            <a:prstGeom prst="rect">
              <a:avLst/>
            </a:prstGeom>
            <a:noFill/>
          </p:spPr>
          <p:txBody>
            <a:bodyPr wrap="square" rtlCol="0">
              <a:spAutoFit/>
            </a:bodyPr>
            <a:lstStyle/>
            <a:p>
              <a:r>
                <a:rPr kumimoji="1" lang="ja-JP" altLang="en-US" sz="2800" dirty="0" smtClean="0">
                  <a:latin typeface="メイリオ" panose="020B0604030504040204" pitchFamily="50" charset="-128"/>
                  <a:ea typeface="メイリオ" panose="020B0604030504040204" pitchFamily="50" charset="-128"/>
                </a:rPr>
                <a:t>ポイント</a:t>
              </a:r>
              <a:r>
                <a:rPr lang="ja-JP" altLang="en-US" sz="2800" dirty="0">
                  <a:latin typeface="メイリオ" panose="020B0604030504040204" pitchFamily="50" charset="-128"/>
                  <a:ea typeface="メイリオ" panose="020B0604030504040204" pitchFamily="50" charset="-128"/>
                </a:rPr>
                <a:t>⑤</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b="1" dirty="0" smtClean="0">
                  <a:latin typeface="メイリオ" panose="020B0604030504040204" pitchFamily="50" charset="-128"/>
                  <a:ea typeface="メイリオ" panose="020B0604030504040204" pitchFamily="50" charset="-128"/>
                </a:rPr>
                <a:t>★子供を</a:t>
              </a:r>
              <a:r>
                <a:rPr lang="ja-JP" altLang="en-US" sz="2800" b="1" dirty="0">
                  <a:latin typeface="メイリオ" panose="020B0604030504040204" pitchFamily="50" charset="-128"/>
                  <a:ea typeface="メイリオ" panose="020B0604030504040204" pitchFamily="50" charset="-128"/>
                </a:rPr>
                <a:t>中心</a:t>
              </a:r>
              <a:r>
                <a:rPr lang="ja-JP" altLang="en-US" sz="2800" b="1" dirty="0" smtClean="0">
                  <a:latin typeface="メイリオ" panose="020B0604030504040204" pitchFamily="50" charset="-128"/>
                  <a:ea typeface="メイリオ" panose="020B0604030504040204" pitchFamily="50" charset="-128"/>
                </a:rPr>
                <a:t>にして話す</a:t>
              </a:r>
              <a:endParaRPr lang="en-US" altLang="ja-JP" sz="2800" b="1" dirty="0" smtClean="0">
                <a:latin typeface="メイリオ" panose="020B0604030504040204" pitchFamily="50" charset="-128"/>
                <a:ea typeface="メイリオ" panose="020B0604030504040204" pitchFamily="50" charset="-128"/>
              </a:endParaRPr>
            </a:p>
            <a:p>
              <a:r>
                <a:rPr lang="en-US" altLang="ja-JP" sz="2800" b="1" dirty="0">
                  <a:latin typeface="メイリオ" panose="020B0604030504040204" pitchFamily="50" charset="-128"/>
                  <a:ea typeface="メイリオ" panose="020B0604030504040204" pitchFamily="50" charset="-128"/>
                </a:rPr>
                <a:t> </a:t>
              </a:r>
              <a:r>
                <a:rPr lang="en-US" altLang="ja-JP" sz="2800" b="1"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「Ａ君がそういう思いをもっていたのであれば、</a:t>
              </a:r>
              <a:endParaRPr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なるべく早くＡ君と話をしてみて、気持ちを</a:t>
              </a:r>
              <a:r>
                <a:rPr lang="ja-JP" altLang="en-US" sz="2800" dirty="0" err="1" smtClean="0">
                  <a:latin typeface="メイリオ" panose="020B0604030504040204" pitchFamily="50" charset="-128"/>
                  <a:ea typeface="メイリオ" panose="020B0604030504040204" pitchFamily="50" charset="-128"/>
                </a:rPr>
                <a:t>聞い</a:t>
              </a:r>
              <a:r>
                <a:rPr lang="en-US" altLang="ja-JP" sz="2800" dirty="0" smtClean="0">
                  <a:latin typeface="メイリオ" panose="020B0604030504040204" pitchFamily="50" charset="-128"/>
                  <a:ea typeface="メイリオ" panose="020B0604030504040204" pitchFamily="50" charset="-128"/>
                </a:rPr>
                <a:t/>
              </a:r>
              <a:br>
                <a:rPr lang="en-US" altLang="ja-JP" sz="2800" dirty="0" smtClean="0">
                  <a:latin typeface="メイリオ" panose="020B0604030504040204" pitchFamily="50" charset="-128"/>
                  <a:ea typeface="メイリオ" panose="020B0604030504040204" pitchFamily="50" charset="-128"/>
                </a:rPr>
              </a:br>
              <a:r>
                <a:rPr lang="ja-JP" altLang="en-US" sz="2800" dirty="0" smtClean="0">
                  <a:latin typeface="メイリオ" panose="020B0604030504040204" pitchFamily="50" charset="-128"/>
                  <a:ea typeface="メイリオ" panose="020B0604030504040204" pitchFamily="50" charset="-128"/>
                </a:rPr>
                <a:t>　てみます。」等、子供の気持ちを大切にする。</a:t>
              </a:r>
              <a:endParaRPr lang="en-US" altLang="ja-JP" sz="2800" dirty="0" smtClean="0">
                <a:latin typeface="メイリオ" panose="020B0604030504040204" pitchFamily="50" charset="-128"/>
                <a:ea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endParaRPr lang="en-US" altLang="ja-JP" sz="3600" b="1"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endParaRPr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endParaRPr lang="en-US" altLang="ja-JP" sz="2800" dirty="0" smtClean="0">
                <a:latin typeface="メイリオ" panose="020B0604030504040204" pitchFamily="50" charset="-128"/>
                <a:ea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endParaRPr>
            </a:p>
            <a:p>
              <a:endParaRPr kumimoji="1" lang="ja-JP" altLang="en-US" sz="2800" dirty="0">
                <a:latin typeface="メイリオ" panose="020B0604030504040204" pitchFamily="50" charset="-128"/>
                <a:ea typeface="メイリオ" panose="020B0604030504040204" pitchFamily="50" charset="-128"/>
              </a:endParaRPr>
            </a:p>
          </p:txBody>
        </p:sp>
      </p:grpSp>
      <p:pic>
        <p:nvPicPr>
          <p:cNvPr id="16" name="図 15" descr="8N 顔と手B.gif"/>
          <p:cNvPicPr>
            <a:picLocks noChangeAspect="1"/>
          </p:cNvPicPr>
          <p:nvPr/>
        </p:nvPicPr>
        <p:blipFill>
          <a:blip r:embed="rId3" cstate="print"/>
          <a:stretch>
            <a:fillRect/>
          </a:stretch>
        </p:blipFill>
        <p:spPr>
          <a:xfrm>
            <a:off x="7020272" y="5933121"/>
            <a:ext cx="1880820" cy="902628"/>
          </a:xfrm>
          <a:prstGeom prst="rect">
            <a:avLst/>
          </a:prstGeom>
        </p:spPr>
      </p:pic>
    </p:spTree>
    <p:extLst>
      <p:ext uri="{BB962C8B-B14F-4D97-AF65-F5344CB8AC3E}">
        <p14:creationId xmlns:p14="http://schemas.microsoft.com/office/powerpoint/2010/main" val="4133305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19" name="角丸四角形 18"/>
          <p:cNvSpPr/>
          <p:nvPr/>
        </p:nvSpPr>
        <p:spPr>
          <a:xfrm>
            <a:off x="1586436" y="3459362"/>
            <a:ext cx="7272707"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en-US" altLang="ja-JP" sz="2400" dirty="0">
                <a:solidFill>
                  <a:prstClr val="white"/>
                </a:solidFill>
                <a:latin typeface="メイリオ" panose="020B0604030504040204" pitchFamily="50" charset="-128"/>
                <a:ea typeface="メイリオ" panose="020B0604030504040204" pitchFamily="50" charset="-128"/>
              </a:rPr>
              <a:t> </a:t>
            </a:r>
            <a:r>
              <a:rPr lang="en-US" altLang="ja-JP" sz="2400" dirty="0" smtClean="0">
                <a:solidFill>
                  <a:prstClr val="white"/>
                </a:solidFill>
                <a:latin typeface="メイリオ" panose="020B0604030504040204" pitchFamily="50" charset="-128"/>
                <a:ea typeface="メイリオ" panose="020B0604030504040204" pitchFamily="50" charset="-128"/>
              </a:rPr>
              <a:t>   </a:t>
            </a:r>
            <a:r>
              <a:rPr lang="ja-JP" altLang="en-US" sz="2400" dirty="0" smtClean="0">
                <a:solidFill>
                  <a:prstClr val="white"/>
                </a:solidFill>
                <a:latin typeface="メイリオ" panose="020B0604030504040204" pitchFamily="50" charset="-128"/>
                <a:ea typeface="メイリオ" panose="020B0604030504040204" pitchFamily="50" charset="-128"/>
              </a:rPr>
              <a:t>より良い保護者面談の在り方について</a:t>
            </a:r>
            <a:endParaRPr lang="en-US" altLang="ja-JP" sz="2400" dirty="0">
              <a:solidFill>
                <a:prstClr val="white"/>
              </a:solidFill>
              <a:latin typeface="HG丸ｺﾞｼｯｸM-PRO" panose="020F0600000000000000" pitchFamily="50" charset="-128"/>
              <a:ea typeface="HG丸ｺﾞｼｯｸM-PRO" panose="020F0600000000000000" pitchFamily="50" charset="-128"/>
            </a:endParaRPr>
          </a:p>
        </p:txBody>
      </p:sp>
      <p:sp>
        <p:nvSpPr>
          <p:cNvPr id="13" name="円/楕円 12"/>
          <p:cNvSpPr/>
          <p:nvPr/>
        </p:nvSpPr>
        <p:spPr>
          <a:xfrm>
            <a:off x="1111749" y="339096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226074" y="349979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３</a:t>
            </a:r>
          </a:p>
        </p:txBody>
      </p:sp>
    </p:spTree>
    <p:extLst>
      <p:ext uri="{BB962C8B-B14F-4D97-AF65-F5344CB8AC3E}">
        <p14:creationId xmlns:p14="http://schemas.microsoft.com/office/powerpoint/2010/main" val="215219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0280" y="188640"/>
            <a:ext cx="8784208" cy="990600"/>
          </a:xfrm>
        </p:spPr>
        <p:txBody>
          <a:bodyPr>
            <a:normAutofit fontScale="90000"/>
          </a:bodyPr>
          <a:lstStyle/>
          <a:p>
            <a:r>
              <a:rPr lang="ja-JP" altLang="en-US" b="1" dirty="0">
                <a:solidFill>
                  <a:srgbClr val="00B050"/>
                </a:solidFill>
              </a:rPr>
              <a:t>演習</a:t>
            </a:r>
            <a:r>
              <a:rPr lang="ja-JP" altLang="en-US" b="1" dirty="0" smtClean="0">
                <a:solidFill>
                  <a:srgbClr val="00B050"/>
                </a:solidFill>
              </a:rPr>
              <a:t>・協議　</a:t>
            </a:r>
            <a:r>
              <a:rPr lang="ja-JP" altLang="en-US" sz="3100" b="1" dirty="0" smtClean="0">
                <a:solidFill>
                  <a:srgbClr val="00B050"/>
                </a:solidFill>
              </a:rPr>
              <a:t>★より良い保護者面談の在り方を考える</a:t>
            </a:r>
            <a:endParaRPr kumimoji="1" lang="ja-JP" altLang="en-US" sz="3100" b="1" dirty="0">
              <a:solidFill>
                <a:srgbClr val="00B050"/>
              </a:solidFill>
            </a:endParaRPr>
          </a:p>
        </p:txBody>
      </p:sp>
      <p:sp>
        <p:nvSpPr>
          <p:cNvPr id="7" name="テキスト ボックス 6"/>
          <p:cNvSpPr txBox="1"/>
          <p:nvPr/>
        </p:nvSpPr>
        <p:spPr>
          <a:xfrm>
            <a:off x="395536" y="1772816"/>
            <a:ext cx="8136904" cy="3600986"/>
          </a:xfrm>
          <a:prstGeom prst="rect">
            <a:avLst/>
          </a:prstGeom>
          <a:noFill/>
        </p:spPr>
        <p:txBody>
          <a:bodyPr wrap="square" rtlCol="0">
            <a:spAutoFit/>
          </a:bodyPr>
          <a:lstStyle/>
          <a:p>
            <a:r>
              <a:rPr lang="en-US" altLang="ja-JP" sz="2800" dirty="0" smtClean="0">
                <a:solidFill>
                  <a:prstClr val="black"/>
                </a:solidFill>
              </a:rPr>
              <a:t>Ⅰ</a:t>
            </a:r>
            <a:r>
              <a:rPr lang="ja-JP" altLang="en-US" sz="2800" dirty="0" smtClean="0">
                <a:solidFill>
                  <a:prstClr val="black"/>
                </a:solidFill>
              </a:rPr>
              <a:t>　３人組をつくる</a:t>
            </a:r>
            <a:r>
              <a:rPr lang="en-US" altLang="ja-JP" sz="2000" dirty="0" smtClean="0">
                <a:solidFill>
                  <a:prstClr val="black"/>
                </a:solidFill>
              </a:rPr>
              <a:t>(※</a:t>
            </a:r>
            <a:r>
              <a:rPr lang="ja-JP" altLang="en-US" sz="2000" dirty="0" smtClean="0">
                <a:solidFill>
                  <a:prstClr val="black"/>
                </a:solidFill>
              </a:rPr>
              <a:t>ここから研修を再開する場合）</a:t>
            </a:r>
            <a:endParaRPr lang="en-US" altLang="ja-JP" sz="2000" dirty="0" smtClean="0">
              <a:solidFill>
                <a:prstClr val="black"/>
              </a:solidFill>
            </a:endParaRPr>
          </a:p>
          <a:p>
            <a:endParaRPr lang="en-US" altLang="ja-JP" sz="2800" dirty="0" smtClean="0">
              <a:solidFill>
                <a:prstClr val="black"/>
              </a:solidFill>
            </a:endParaRPr>
          </a:p>
          <a:p>
            <a:r>
              <a:rPr lang="en-US" altLang="ja-JP" sz="2800" dirty="0" smtClean="0">
                <a:solidFill>
                  <a:prstClr val="black"/>
                </a:solidFill>
              </a:rPr>
              <a:t>Ⅱ</a:t>
            </a:r>
            <a:r>
              <a:rPr lang="ja-JP" altLang="en-US" sz="2800" dirty="0" smtClean="0">
                <a:solidFill>
                  <a:prstClr val="black"/>
                </a:solidFill>
              </a:rPr>
              <a:t>　事例を読む</a:t>
            </a:r>
            <a:endParaRPr lang="en-US" altLang="ja-JP" sz="2800" dirty="0" smtClean="0">
              <a:solidFill>
                <a:prstClr val="black"/>
              </a:solidFill>
            </a:endParaRPr>
          </a:p>
          <a:p>
            <a:endParaRPr lang="en-US" altLang="ja-JP" sz="2800" dirty="0" smtClean="0">
              <a:solidFill>
                <a:prstClr val="black"/>
              </a:solidFill>
            </a:endParaRPr>
          </a:p>
          <a:p>
            <a:r>
              <a:rPr lang="en-US" altLang="ja-JP" sz="2800" dirty="0" smtClean="0">
                <a:solidFill>
                  <a:prstClr val="black"/>
                </a:solidFill>
              </a:rPr>
              <a:t>Ⅲ</a:t>
            </a:r>
            <a:r>
              <a:rPr lang="ja-JP" altLang="en-US" sz="2800" dirty="0">
                <a:solidFill>
                  <a:prstClr val="black"/>
                </a:solidFill>
              </a:rPr>
              <a:t>　</a:t>
            </a:r>
            <a:r>
              <a:rPr lang="ja-JP" altLang="en-US" sz="2800" dirty="0" smtClean="0">
                <a:solidFill>
                  <a:prstClr val="black"/>
                </a:solidFill>
              </a:rPr>
              <a:t>役割分担</a:t>
            </a:r>
            <a:r>
              <a:rPr lang="ja-JP" altLang="en-US" sz="2800" dirty="0">
                <a:solidFill>
                  <a:prstClr val="black"/>
                </a:solidFill>
              </a:rPr>
              <a:t>する</a:t>
            </a:r>
            <a:r>
              <a:rPr lang="ja-JP" altLang="en-US" sz="2000" dirty="0" smtClean="0">
                <a:solidFill>
                  <a:prstClr val="black"/>
                </a:solidFill>
              </a:rPr>
              <a:t>（保護者役・教師役・観察者）</a:t>
            </a:r>
            <a:endParaRPr lang="en-US" altLang="ja-JP" sz="2000" dirty="0" smtClean="0">
              <a:solidFill>
                <a:prstClr val="black"/>
              </a:solidFill>
            </a:endParaRPr>
          </a:p>
          <a:p>
            <a:r>
              <a:rPr lang="en-US" altLang="ja-JP" sz="2000" dirty="0">
                <a:solidFill>
                  <a:prstClr val="black"/>
                </a:solidFill>
              </a:rPr>
              <a:t>※</a:t>
            </a:r>
            <a:r>
              <a:rPr lang="ja-JP" altLang="en-US" sz="2000" dirty="0">
                <a:solidFill>
                  <a:prstClr val="black"/>
                </a:solidFill>
              </a:rPr>
              <a:t>保護者役は</a:t>
            </a:r>
            <a:r>
              <a:rPr lang="ja-JP" altLang="en-US" sz="2000" dirty="0" smtClean="0">
                <a:solidFill>
                  <a:prstClr val="black"/>
                </a:solidFill>
              </a:rPr>
              <a:t>、保護者</a:t>
            </a:r>
            <a:r>
              <a:rPr lang="ja-JP" altLang="en-US" sz="2000" dirty="0">
                <a:solidFill>
                  <a:prstClr val="black"/>
                </a:solidFill>
              </a:rPr>
              <a:t>の気持ちを</a:t>
            </a:r>
            <a:r>
              <a:rPr lang="ja-JP" altLang="en-US" sz="2000" dirty="0" smtClean="0">
                <a:solidFill>
                  <a:prstClr val="black"/>
                </a:solidFill>
              </a:rPr>
              <a:t>想定する</a:t>
            </a:r>
            <a:endParaRPr lang="en-US" altLang="ja-JP" sz="2000" dirty="0" smtClean="0">
              <a:solidFill>
                <a:prstClr val="black"/>
              </a:solidFill>
            </a:endParaRPr>
          </a:p>
          <a:p>
            <a:pPr marL="266700" indent="-266700"/>
            <a:r>
              <a:rPr lang="ja-JP" altLang="en-US" sz="2000" dirty="0">
                <a:solidFill>
                  <a:prstClr val="black"/>
                </a:solidFill>
              </a:rPr>
              <a:t>　 </a:t>
            </a:r>
            <a:r>
              <a:rPr lang="ja-JP" altLang="en-US" sz="2000" dirty="0" smtClean="0">
                <a:solidFill>
                  <a:prstClr val="black"/>
                </a:solidFill>
              </a:rPr>
              <a:t>教師役は、保護者の苦情・要望に対する応答を考える</a:t>
            </a:r>
            <a:endParaRPr lang="en-US" altLang="ja-JP" sz="2000" dirty="0" smtClean="0">
              <a:solidFill>
                <a:prstClr val="black"/>
              </a:solidFill>
            </a:endParaRPr>
          </a:p>
          <a:p>
            <a:pPr marL="266700" indent="-266700"/>
            <a:r>
              <a:rPr lang="ja-JP" altLang="en-US" sz="2000" dirty="0">
                <a:solidFill>
                  <a:prstClr val="black"/>
                </a:solidFill>
              </a:rPr>
              <a:t>　 </a:t>
            </a:r>
            <a:r>
              <a:rPr lang="ja-JP" altLang="en-US" sz="2000" dirty="0" smtClean="0">
                <a:solidFill>
                  <a:prstClr val="black"/>
                </a:solidFill>
              </a:rPr>
              <a:t>観察者は、教師役の対応に焦点を当てて観察する</a:t>
            </a:r>
            <a:endParaRPr lang="en-US" altLang="ja-JP" sz="2000" dirty="0">
              <a:solidFill>
                <a:prstClr val="black"/>
              </a:solidFill>
            </a:endParaRPr>
          </a:p>
          <a:p>
            <a:endParaRPr lang="ja-JP" altLang="en-US" sz="2800" dirty="0">
              <a:solidFill>
                <a:prstClr val="black"/>
              </a:solidFill>
            </a:endParaRPr>
          </a:p>
        </p:txBody>
      </p:sp>
      <p:sp>
        <p:nvSpPr>
          <p:cNvPr id="20" name="テキスト ボックス 19"/>
          <p:cNvSpPr txBox="1"/>
          <p:nvPr/>
        </p:nvSpPr>
        <p:spPr>
          <a:xfrm>
            <a:off x="372468" y="5497580"/>
            <a:ext cx="8136904" cy="830997"/>
          </a:xfrm>
          <a:prstGeom prst="rect">
            <a:avLst/>
          </a:prstGeom>
          <a:noFill/>
        </p:spPr>
        <p:txBody>
          <a:bodyPr wrap="square" rtlCol="0">
            <a:spAutoFit/>
          </a:bodyPr>
          <a:lstStyle/>
          <a:p>
            <a:pPr marL="361950" indent="-361950"/>
            <a:r>
              <a:rPr lang="en-US" altLang="ja-JP" sz="2800" dirty="0" smtClean="0">
                <a:solidFill>
                  <a:prstClr val="black"/>
                </a:solidFill>
              </a:rPr>
              <a:t>Ⅳ</a:t>
            </a:r>
            <a:r>
              <a:rPr lang="ja-JP" altLang="en-US" sz="2800" dirty="0" smtClean="0">
                <a:solidFill>
                  <a:prstClr val="black"/>
                </a:solidFill>
              </a:rPr>
              <a:t>　ロールプレイングを行う</a:t>
            </a:r>
            <a:endParaRPr lang="en-US" altLang="ja-JP" sz="2800" dirty="0" smtClean="0">
              <a:solidFill>
                <a:prstClr val="black"/>
              </a:solidFill>
            </a:endParaRPr>
          </a:p>
          <a:p>
            <a:pPr marL="361950" indent="-361950"/>
            <a:endParaRPr lang="en-US" altLang="ja-JP" sz="2000" dirty="0" smtClean="0">
              <a:solidFill>
                <a:prstClr val="black"/>
              </a:solidFill>
            </a:endParaRPr>
          </a:p>
        </p:txBody>
      </p:sp>
      <p:grpSp>
        <p:nvGrpSpPr>
          <p:cNvPr id="24" name="グループ化 23"/>
          <p:cNvGrpSpPr/>
          <p:nvPr/>
        </p:nvGrpSpPr>
        <p:grpSpPr>
          <a:xfrm>
            <a:off x="6943587" y="5855643"/>
            <a:ext cx="1993776" cy="724564"/>
            <a:chOff x="7092280" y="5690402"/>
            <a:chExt cx="3384376" cy="724564"/>
          </a:xfrm>
          <a:solidFill>
            <a:srgbClr val="FF9966"/>
          </a:solidFill>
        </p:grpSpPr>
        <p:sp>
          <p:nvSpPr>
            <p:cNvPr id="16" name="テキスト ボックス 15"/>
            <p:cNvSpPr txBox="1"/>
            <p:nvPr/>
          </p:nvSpPr>
          <p:spPr>
            <a:xfrm>
              <a:off x="7092280" y="5690402"/>
              <a:ext cx="3384376" cy="369332"/>
            </a:xfrm>
            <a:prstGeom prst="rect">
              <a:avLst/>
            </a:prstGeom>
            <a:grpFill/>
          </p:spPr>
          <p:txBody>
            <a:bodyPr wrap="square" rtlCol="0">
              <a:spAutoFit/>
            </a:bodyPr>
            <a:lstStyle/>
            <a:p>
              <a:r>
                <a:rPr lang="ja-JP" altLang="en-US" dirty="0" smtClean="0">
                  <a:solidFill>
                    <a:prstClr val="black"/>
                  </a:solidFill>
                </a:rPr>
                <a:t>★</a:t>
              </a:r>
              <a:r>
                <a:rPr lang="en-US" altLang="ja-JP" dirty="0" smtClean="0">
                  <a:solidFill>
                    <a:prstClr val="black"/>
                  </a:solidFill>
                </a:rPr>
                <a:t>Ⅰ</a:t>
              </a:r>
              <a:r>
                <a:rPr lang="ja-JP" altLang="en-US" dirty="0" smtClean="0">
                  <a:solidFill>
                    <a:prstClr val="black"/>
                  </a:solidFill>
                </a:rPr>
                <a:t>～</a:t>
              </a:r>
              <a:r>
                <a:rPr lang="en-US" altLang="ja-JP" dirty="0" smtClean="0">
                  <a:solidFill>
                    <a:prstClr val="black"/>
                  </a:solidFill>
                </a:rPr>
                <a:t>Ⅲ</a:t>
              </a:r>
              <a:r>
                <a:rPr lang="ja-JP" altLang="en-US" dirty="0">
                  <a:solidFill>
                    <a:prstClr val="black"/>
                  </a:solidFill>
                </a:rPr>
                <a:t>　</a:t>
              </a:r>
              <a:r>
                <a:rPr lang="ja-JP" altLang="en-US" dirty="0" smtClean="0">
                  <a:solidFill>
                    <a:prstClr val="black"/>
                  </a:solidFill>
                </a:rPr>
                <a:t>　２分</a:t>
              </a:r>
              <a:endParaRPr lang="ja-JP" altLang="en-US" dirty="0">
                <a:solidFill>
                  <a:prstClr val="black"/>
                </a:solidFill>
              </a:endParaRPr>
            </a:p>
          </p:txBody>
        </p:sp>
        <p:sp>
          <p:nvSpPr>
            <p:cNvPr id="23" name="テキスト ボックス 22"/>
            <p:cNvSpPr txBox="1"/>
            <p:nvPr/>
          </p:nvSpPr>
          <p:spPr>
            <a:xfrm>
              <a:off x="7092280" y="6045634"/>
              <a:ext cx="3384376" cy="369332"/>
            </a:xfrm>
            <a:prstGeom prst="rect">
              <a:avLst/>
            </a:prstGeom>
            <a:grpFill/>
          </p:spPr>
          <p:txBody>
            <a:bodyPr wrap="square" rtlCol="0">
              <a:spAutoFit/>
            </a:bodyPr>
            <a:lstStyle/>
            <a:p>
              <a:r>
                <a:rPr lang="ja-JP" altLang="en-US" dirty="0" smtClean="0">
                  <a:solidFill>
                    <a:prstClr val="black"/>
                  </a:solidFill>
                </a:rPr>
                <a:t>★</a:t>
              </a:r>
              <a:r>
                <a:rPr lang="en-US" altLang="ja-JP" dirty="0" smtClean="0">
                  <a:solidFill>
                    <a:prstClr val="black"/>
                  </a:solidFill>
                </a:rPr>
                <a:t>Ⅳ</a:t>
              </a:r>
              <a:r>
                <a:rPr lang="ja-JP" altLang="en-US" dirty="0" smtClean="0">
                  <a:solidFill>
                    <a:prstClr val="black"/>
                  </a:solidFill>
                </a:rPr>
                <a:t>　</a:t>
              </a:r>
              <a:r>
                <a:rPr lang="ja-JP" altLang="en-US" dirty="0">
                  <a:solidFill>
                    <a:prstClr val="black"/>
                  </a:solidFill>
                </a:rPr>
                <a:t>３</a:t>
              </a:r>
              <a:r>
                <a:rPr lang="ja-JP" altLang="en-US" dirty="0" smtClean="0">
                  <a:solidFill>
                    <a:prstClr val="black"/>
                  </a:solidFill>
                </a:rPr>
                <a:t>分</a:t>
              </a:r>
              <a:endParaRPr lang="ja-JP" altLang="en-US" dirty="0">
                <a:solidFill>
                  <a:prstClr val="black"/>
                </a:solidFill>
              </a:endParaRPr>
            </a:p>
          </p:txBody>
        </p:sp>
      </p:grpSp>
      <p:sp>
        <p:nvSpPr>
          <p:cNvPr id="25" name="角丸四角形 24"/>
          <p:cNvSpPr/>
          <p:nvPr/>
        </p:nvSpPr>
        <p:spPr>
          <a:xfrm>
            <a:off x="6945447" y="5188190"/>
            <a:ext cx="1215033"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white"/>
                </a:solidFill>
              </a:rPr>
              <a:t>所要時間</a:t>
            </a:r>
            <a:endParaRPr lang="ja-JP" altLang="en-US" dirty="0">
              <a:solidFill>
                <a:prstClr val="white"/>
              </a:solidFill>
            </a:endParaRPr>
          </a:p>
        </p:txBody>
      </p:sp>
      <p:pic>
        <p:nvPicPr>
          <p:cNvPr id="9" name="図 8" descr="8N 顔と手B.gif"/>
          <p:cNvPicPr>
            <a:picLocks noChangeAspect="1"/>
          </p:cNvPicPr>
          <p:nvPr/>
        </p:nvPicPr>
        <p:blipFill>
          <a:blip r:embed="rId3" cstate="print"/>
          <a:stretch>
            <a:fillRect/>
          </a:stretch>
        </p:blipFill>
        <p:spPr>
          <a:xfrm>
            <a:off x="4139952" y="5566216"/>
            <a:ext cx="2175399" cy="1044000"/>
          </a:xfrm>
          <a:prstGeom prst="rect">
            <a:avLst/>
          </a:prstGeom>
        </p:spPr>
      </p:pic>
    </p:spTree>
    <p:extLst>
      <p:ext uri="{BB962C8B-B14F-4D97-AF65-F5344CB8AC3E}">
        <p14:creationId xmlns:p14="http://schemas.microsoft.com/office/powerpoint/2010/main" val="2156590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967580" y="1951884"/>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18" name="角丸四角形 17"/>
          <p:cNvSpPr/>
          <p:nvPr/>
        </p:nvSpPr>
        <p:spPr>
          <a:xfrm>
            <a:off x="1111749" y="2448710"/>
            <a:ext cx="7607323"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  教師の電話応答の在り方について</a:t>
            </a:r>
            <a:endParaRPr lang="en-US" altLang="ja-JP" sz="2400" dirty="0" smtClean="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1579987" y="3425162"/>
            <a:ext cx="7100760"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en-US" altLang="ja-JP"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より良い保護者面談の在り方について</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001419" y="4405732"/>
            <a:ext cx="7679328"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smtClean="0">
                <a:latin typeface="Meiryo UI" panose="020B0604030504040204" pitchFamily="50" charset="-128"/>
                <a:ea typeface="Meiryo UI" panose="020B0604030504040204" pitchFamily="50" charset="-128"/>
              </a:rPr>
              <a:t>     日頃</a:t>
            </a:r>
            <a:r>
              <a:rPr lang="ja-JP" altLang="en-US" sz="2400" dirty="0">
                <a:latin typeface="Meiryo UI" panose="020B0604030504040204" pitchFamily="50" charset="-128"/>
                <a:ea typeface="Meiryo UI" panose="020B0604030504040204" pitchFamily="50" charset="-128"/>
              </a:rPr>
              <a:t>の保護者との</a:t>
            </a:r>
            <a:r>
              <a:rPr lang="ja-JP" altLang="en-US" sz="2400" dirty="0" smtClean="0">
                <a:latin typeface="Meiryo UI" panose="020B0604030504040204" pitchFamily="50" charset="-128"/>
                <a:ea typeface="Meiryo UI" panose="020B0604030504040204" pitchFamily="50" charset="-128"/>
              </a:rPr>
              <a:t>関係づくりについて</a:t>
            </a:r>
            <a:endParaRPr lang="ja-JP" altLang="en-US" sz="2400" dirty="0">
              <a:latin typeface="Meiryo UI" panose="020B0604030504040204" pitchFamily="50" charset="-128"/>
              <a:ea typeface="Meiryo UI" panose="020B0604030504040204" pitchFamily="50" charset="-128"/>
            </a:endParaRPr>
          </a:p>
        </p:txBody>
      </p:sp>
      <p:sp>
        <p:nvSpPr>
          <p:cNvPr id="2" name="角丸四角形 1"/>
          <p:cNvSpPr/>
          <p:nvPr/>
        </p:nvSpPr>
        <p:spPr>
          <a:xfrm>
            <a:off x="724272" y="1474788"/>
            <a:ext cx="7601939" cy="846882"/>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2000"/>
              </a:lnSpc>
              <a:defRPr/>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保護者</a:t>
            </a:r>
            <a:r>
              <a:rPr lang="ja-JP" altLang="en-US" sz="2400" dirty="0">
                <a:latin typeface="メイリオ" panose="020B0604030504040204" pitchFamily="50" charset="-128"/>
                <a:ea typeface="メイリオ" panose="020B0604030504040204" pitchFamily="50" charset="-128"/>
              </a:rPr>
              <a:t>に</a:t>
            </a:r>
            <a:r>
              <a:rPr lang="ja-JP" altLang="en-US" sz="2400" dirty="0" smtClean="0">
                <a:latin typeface="メイリオ" panose="020B0604030504040204" pitchFamily="50" charset="-128"/>
                <a:ea typeface="メイリオ" panose="020B0604030504040204" pitchFamily="50" charset="-128"/>
              </a:rPr>
              <a:t>理解</a:t>
            </a:r>
            <a:r>
              <a:rPr lang="ja-JP" altLang="en-US" sz="2400" dirty="0">
                <a:latin typeface="メイリオ" panose="020B0604030504040204" pitchFamily="50" charset="-128"/>
                <a:ea typeface="メイリオ" panose="020B0604030504040204" pitchFamily="50" charset="-128"/>
              </a:rPr>
              <a:t>してもらえず</a:t>
            </a:r>
            <a:r>
              <a:rPr lang="ja-JP" altLang="en-US" sz="2400" dirty="0" smtClean="0">
                <a:latin typeface="メイリオ" panose="020B0604030504040204" pitchFamily="50" charset="-128"/>
                <a:ea typeface="メイリオ" panose="020B0604030504040204" pitchFamily="50" charset="-128"/>
              </a:rPr>
              <a:t>に</a:t>
            </a:r>
            <a:endParaRPr lang="en-US" altLang="ja-JP" sz="2400" dirty="0" smtClean="0">
              <a:latin typeface="メイリオ" panose="020B0604030504040204" pitchFamily="50" charset="-128"/>
              <a:ea typeface="メイリオ" panose="020B0604030504040204" pitchFamily="50" charset="-128"/>
            </a:endParaRPr>
          </a:p>
          <a:p>
            <a:pPr>
              <a:lnSpc>
                <a:spcPts val="2000"/>
              </a:lnSpc>
              <a:defRPr/>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困った</a:t>
            </a:r>
            <a:r>
              <a:rPr lang="ja-JP" altLang="en-US" sz="2400" dirty="0">
                <a:latin typeface="メイリオ" panose="020B0604030504040204" pitchFamily="50" charset="-128"/>
                <a:ea typeface="メイリオ" panose="020B0604030504040204" pitchFamily="50" charset="-128"/>
              </a:rPr>
              <a:t>ことに</a:t>
            </a:r>
            <a:r>
              <a:rPr lang="ja-JP" altLang="en-US" sz="2400" dirty="0" smtClean="0">
                <a:latin typeface="メイリオ" panose="020B0604030504040204" pitchFamily="50" charset="-128"/>
                <a:ea typeface="メイリオ" panose="020B0604030504040204" pitchFamily="50" charset="-128"/>
              </a:rPr>
              <a:t>ついて</a:t>
            </a:r>
            <a:r>
              <a:rPr lang="ja-JP" altLang="en-US" sz="2400" dirty="0" smtClean="0">
                <a:latin typeface="Meiryo UI" panose="020B0604030504040204" pitchFamily="50" charset="-128"/>
                <a:ea typeface="Meiryo UI" panose="020B0604030504040204" pitchFamily="50" charset="-128"/>
              </a:rPr>
              <a:t>話し合う　</a:t>
            </a:r>
            <a:endParaRPr lang="en-US" altLang="ja-JP" sz="2400" dirty="0">
              <a:latin typeface="Meiryo UI" panose="020B0604030504040204" pitchFamily="50" charset="-128"/>
              <a:ea typeface="Meiryo UI" panose="020B0604030504040204" pitchFamily="50" charset="-128"/>
            </a:endParaRPr>
          </a:p>
        </p:txBody>
      </p:sp>
      <p:grpSp>
        <p:nvGrpSpPr>
          <p:cNvPr id="5" name="グループ化 4"/>
          <p:cNvGrpSpPr/>
          <p:nvPr/>
        </p:nvGrpSpPr>
        <p:grpSpPr>
          <a:xfrm>
            <a:off x="163513" y="1474788"/>
            <a:ext cx="914400" cy="914400"/>
            <a:chOff x="764381" y="1440334"/>
            <a:chExt cx="914400" cy="914400"/>
          </a:xfrm>
        </p:grpSpPr>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１</a:t>
              </a:r>
            </a:p>
          </p:txBody>
        </p:sp>
      </p:grpSp>
      <p:sp>
        <p:nvSpPr>
          <p:cNvPr id="13" name="円/楕円 12"/>
          <p:cNvSpPr/>
          <p:nvPr/>
        </p:nvSpPr>
        <p:spPr>
          <a:xfrm>
            <a:off x="1111749" y="339096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226074" y="349979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３</a:t>
            </a:r>
          </a:p>
        </p:txBody>
      </p:sp>
      <p:sp>
        <p:nvSpPr>
          <p:cNvPr id="22" name="角丸四角形 21"/>
          <p:cNvSpPr/>
          <p:nvPr/>
        </p:nvSpPr>
        <p:spPr>
          <a:xfrm>
            <a:off x="663388" y="5348826"/>
            <a:ext cx="7662823"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チャレンジ！働きかけを考えよう</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4" name="円/楕円 13"/>
          <p:cNvSpPr/>
          <p:nvPr/>
        </p:nvSpPr>
        <p:spPr>
          <a:xfrm>
            <a:off x="651672" y="2403005"/>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751387" y="2544342"/>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２</a:t>
            </a:r>
          </a:p>
        </p:txBody>
      </p:sp>
      <p:grpSp>
        <p:nvGrpSpPr>
          <p:cNvPr id="8" name="グループ化 7"/>
          <p:cNvGrpSpPr/>
          <p:nvPr/>
        </p:nvGrpSpPr>
        <p:grpSpPr>
          <a:xfrm>
            <a:off x="654549" y="4340688"/>
            <a:ext cx="914400" cy="914400"/>
            <a:chOff x="1403648" y="4386907"/>
            <a:chExt cx="914400" cy="914400"/>
          </a:xfrm>
        </p:grpSpPr>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４</a:t>
              </a:r>
            </a:p>
          </p:txBody>
        </p:sp>
      </p:grpSp>
      <p:sp>
        <p:nvSpPr>
          <p:cNvPr id="4" name="円/楕円 3"/>
          <p:cNvSpPr/>
          <p:nvPr/>
        </p:nvSpPr>
        <p:spPr>
          <a:xfrm>
            <a:off x="178544" y="5280426"/>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277020" y="5426476"/>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4102604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086"/>
                                        </p:tgtEl>
                                      </p:cBhvr>
                                    </p:animEffect>
                                    <p:set>
                                      <p:cBhvr>
                                        <p:cTn id="7" dur="1" fill="hold">
                                          <p:stCondLst>
                                            <p:cond delay="499"/>
                                          </p:stCondLst>
                                        </p:cTn>
                                        <p:tgtEl>
                                          <p:spTgt spid="208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4"/>
                                        </p:tgtEl>
                                      </p:cBhvr>
                                    </p:animEffect>
                                    <p:set>
                                      <p:cBhvr>
                                        <p:cTn id="13" dur="1" fill="hold">
                                          <p:stCondLst>
                                            <p:cond delay="499"/>
                                          </p:stCondLst>
                                        </p:cTn>
                                        <p:tgtEl>
                                          <p:spTgt spid="14"/>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8"/>
                                        </p:tgtEl>
                                      </p:cBhvr>
                                    </p:animEffect>
                                    <p:set>
                                      <p:cBhvr>
                                        <p:cTn id="16" dur="1" fill="hold">
                                          <p:stCondLst>
                                            <p:cond delay="499"/>
                                          </p:stCondLst>
                                        </p:cTn>
                                        <p:tgtEl>
                                          <p:spTgt spid="18"/>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21510"/>
                                        </p:tgtEl>
                                      </p:cBhvr>
                                    </p:animEffect>
                                    <p:set>
                                      <p:cBhvr>
                                        <p:cTn id="19" dur="1" fill="hold">
                                          <p:stCondLst>
                                            <p:cond delay="499"/>
                                          </p:stCondLst>
                                        </p:cTn>
                                        <p:tgtEl>
                                          <p:spTgt spid="21510"/>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19"/>
                                        </p:tgtEl>
                                      </p:cBhvr>
                                    </p:animEffect>
                                    <p:set>
                                      <p:cBhvr>
                                        <p:cTn id="25" dur="1" fill="hold">
                                          <p:stCondLst>
                                            <p:cond delay="499"/>
                                          </p:stCondLst>
                                        </p:cTn>
                                        <p:tgtEl>
                                          <p:spTgt spid="19"/>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20"/>
                                        </p:tgtEl>
                                      </p:cBhvr>
                                    </p:animEffect>
                                    <p:set>
                                      <p:cBhvr>
                                        <p:cTn id="31" dur="1" fill="hold">
                                          <p:stCondLst>
                                            <p:cond delay="499"/>
                                          </p:stCondLst>
                                        </p:cTn>
                                        <p:tgtEl>
                                          <p:spTgt spid="20"/>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4"/>
                                        </p:tgtEl>
                                      </p:cBhvr>
                                    </p:animEffect>
                                    <p:set>
                                      <p:cBhvr>
                                        <p:cTn id="34" dur="1" fill="hold">
                                          <p:stCondLst>
                                            <p:cond delay="499"/>
                                          </p:stCondLst>
                                        </p:cTn>
                                        <p:tgtEl>
                                          <p:spTgt spid="4"/>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0" grpId="0" animBg="1"/>
      <p:bldP spid="13" grpId="0" animBg="1"/>
      <p:bldP spid="21510" grpId="0"/>
      <p:bldP spid="22" grpId="0" animBg="1"/>
      <p:bldP spid="14" grpId="0" animBg="1"/>
      <p:bldP spid="2086" grpId="0"/>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2812" y="0"/>
            <a:ext cx="8153400" cy="1412776"/>
          </a:xfrm>
        </p:spPr>
        <p:txBody>
          <a:bodyPr>
            <a:normAutofit/>
          </a:bodyPr>
          <a:lstStyle/>
          <a:p>
            <a:r>
              <a:rPr lang="ja-JP" altLang="en-US" b="1" dirty="0" smtClean="0">
                <a:solidFill>
                  <a:schemeClr val="accent1"/>
                </a:solidFill>
              </a:rPr>
              <a:t>　　</a:t>
            </a:r>
            <a:r>
              <a:rPr lang="ja-JP" altLang="en-US" b="1" dirty="0" smtClean="0">
                <a:solidFill>
                  <a:srgbClr val="00B050"/>
                </a:solidFill>
              </a:rPr>
              <a:t>グループ協議</a:t>
            </a:r>
            <a:endParaRPr kumimoji="1" lang="ja-JP" altLang="en-US" b="1" dirty="0">
              <a:solidFill>
                <a:srgbClr val="00B050"/>
              </a:solidFill>
            </a:endParaRPr>
          </a:p>
        </p:txBody>
      </p:sp>
      <p:grpSp>
        <p:nvGrpSpPr>
          <p:cNvPr id="7" name="グループ化 6"/>
          <p:cNvGrpSpPr/>
          <p:nvPr/>
        </p:nvGrpSpPr>
        <p:grpSpPr>
          <a:xfrm>
            <a:off x="7071512" y="4062902"/>
            <a:ext cx="1952011" cy="2678290"/>
            <a:chOff x="7071512" y="4062902"/>
            <a:chExt cx="1952011" cy="2678290"/>
          </a:xfrm>
        </p:grpSpPr>
        <p:pic>
          <p:nvPicPr>
            <p:cNvPr id="8" name="図 7" descr="203N 指さし3.gif"/>
            <p:cNvPicPr>
              <a:picLocks noChangeAspect="1"/>
            </p:cNvPicPr>
            <p:nvPr/>
          </p:nvPicPr>
          <p:blipFill>
            <a:blip r:embed="rId3" cstate="print"/>
            <a:stretch>
              <a:fillRect/>
            </a:stretch>
          </p:blipFill>
          <p:spPr>
            <a:xfrm>
              <a:off x="7790122" y="5157192"/>
              <a:ext cx="1233401" cy="1584000"/>
            </a:xfrm>
            <a:prstGeom prst="rect">
              <a:avLst/>
            </a:prstGeom>
          </p:spPr>
        </p:pic>
        <p:grpSp>
          <p:nvGrpSpPr>
            <p:cNvPr id="9" name="グループ化 8"/>
            <p:cNvGrpSpPr/>
            <p:nvPr/>
          </p:nvGrpSpPr>
          <p:grpSpPr>
            <a:xfrm>
              <a:off x="7071512" y="4062902"/>
              <a:ext cx="1815220" cy="763256"/>
              <a:chOff x="7071512" y="4062902"/>
              <a:chExt cx="1815220" cy="763256"/>
            </a:xfrm>
          </p:grpSpPr>
          <p:sp>
            <p:nvSpPr>
              <p:cNvPr id="10" name="角丸四角形吹き出し 9"/>
              <p:cNvSpPr/>
              <p:nvPr/>
            </p:nvSpPr>
            <p:spPr>
              <a:xfrm>
                <a:off x="7071512" y="4062902"/>
                <a:ext cx="1815220" cy="763256"/>
              </a:xfrm>
              <a:prstGeom prst="wedgeRoundRectCallout">
                <a:avLst>
                  <a:gd name="adj1" fmla="val -7191"/>
                  <a:gd name="adj2" fmla="val 15484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テキスト ボックス 10"/>
              <p:cNvSpPr txBox="1"/>
              <p:nvPr/>
            </p:nvSpPr>
            <p:spPr>
              <a:xfrm>
                <a:off x="7094035" y="4147313"/>
                <a:ext cx="1512168" cy="646331"/>
              </a:xfrm>
              <a:prstGeom prst="rect">
                <a:avLst/>
              </a:prstGeom>
              <a:noFill/>
            </p:spPr>
            <p:txBody>
              <a:bodyPr wrap="square" rtlCol="0">
                <a:spAutoFit/>
              </a:bodyPr>
              <a:lstStyle/>
              <a:p>
                <a:r>
                  <a:rPr lang="ja-JP" altLang="en-US" dirty="0" smtClean="0">
                    <a:solidFill>
                      <a:prstClr val="black"/>
                    </a:solidFill>
                  </a:rPr>
                  <a:t>資料③を用意してください。</a:t>
                </a:r>
                <a:endParaRPr lang="ja-JP" altLang="en-US" dirty="0">
                  <a:solidFill>
                    <a:prstClr val="black"/>
                  </a:solidFill>
                </a:endParaRPr>
              </a:p>
            </p:txBody>
          </p:sp>
        </p:grpSp>
      </p:gr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40813"/>
            <a:ext cx="6768752" cy="50765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48952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形吹き出し 7"/>
          <p:cNvSpPr/>
          <p:nvPr/>
        </p:nvSpPr>
        <p:spPr>
          <a:xfrm>
            <a:off x="4860032" y="2188741"/>
            <a:ext cx="4125221" cy="1584177"/>
          </a:xfrm>
          <a:prstGeom prst="wedgeEllipseCallout">
            <a:avLst>
              <a:gd name="adj1" fmla="val -40112"/>
              <a:gd name="adj2" fmla="val 61216"/>
            </a:avLst>
          </a:prstGeom>
          <a:no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2400" dirty="0" smtClean="0">
                <a:solidFill>
                  <a:prstClr val="black"/>
                </a:solidFill>
                <a:latin typeface="HG丸ｺﾞｼｯｸM-PRO" pitchFamily="50" charset="-128"/>
                <a:ea typeface="HG丸ｺﾞｼｯｸM-PRO" pitchFamily="50" charset="-128"/>
              </a:rPr>
              <a:t>アイコンタクトを意識する</a:t>
            </a:r>
            <a:endParaRPr lang="en-US" altLang="ja-JP" sz="2400" dirty="0" smtClean="0">
              <a:solidFill>
                <a:prstClr val="black"/>
              </a:solidFill>
              <a:latin typeface="HG丸ｺﾞｼｯｸM-PRO" pitchFamily="50" charset="-128"/>
              <a:ea typeface="HG丸ｺﾞｼｯｸM-PRO" pitchFamily="50" charset="-128"/>
            </a:endParaRPr>
          </a:p>
          <a:p>
            <a:pPr algn="ctr">
              <a:defRPr/>
            </a:pPr>
            <a:r>
              <a:rPr lang="ja-JP" altLang="en-US" sz="2400" dirty="0" smtClean="0">
                <a:solidFill>
                  <a:prstClr val="black"/>
                </a:solidFill>
                <a:latin typeface="HG丸ｺﾞｼｯｸM-PRO" pitchFamily="50" charset="-128"/>
                <a:ea typeface="HG丸ｺﾞｼｯｸM-PRO" pitchFamily="50" charset="-128"/>
              </a:rPr>
              <a:t>目を見て話す</a:t>
            </a:r>
            <a:endParaRPr lang="ja-JP" altLang="en-US" sz="2400" dirty="0">
              <a:solidFill>
                <a:prstClr val="black"/>
              </a:solidFill>
              <a:latin typeface="HG丸ｺﾞｼｯｸM-PRO" pitchFamily="50" charset="-128"/>
              <a:ea typeface="HG丸ｺﾞｼｯｸM-PRO" pitchFamily="50" charset="-128"/>
            </a:endParaRPr>
          </a:p>
        </p:txBody>
      </p:sp>
      <p:sp>
        <p:nvSpPr>
          <p:cNvPr id="12" name="円形吹き出し 11"/>
          <p:cNvSpPr/>
          <p:nvPr/>
        </p:nvSpPr>
        <p:spPr>
          <a:xfrm>
            <a:off x="62662" y="2188741"/>
            <a:ext cx="2856795" cy="1502628"/>
          </a:xfrm>
          <a:prstGeom prst="wedgeEllipseCallout">
            <a:avLst>
              <a:gd name="adj1" fmla="val 65425"/>
              <a:gd name="adj2" fmla="val 24248"/>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smtClean="0">
                <a:solidFill>
                  <a:prstClr val="black"/>
                </a:solidFill>
                <a:latin typeface="HG丸ｺﾞｼｯｸM-PRO" pitchFamily="50" charset="-128"/>
                <a:ea typeface="HG丸ｺﾞｼｯｸM-PRO" pitchFamily="50" charset="-128"/>
              </a:rPr>
              <a:t>その場にふさわしい表情</a:t>
            </a:r>
            <a:endParaRPr lang="ja-JP" altLang="en-US" sz="2400" dirty="0">
              <a:solidFill>
                <a:prstClr val="black"/>
              </a:solidFill>
              <a:latin typeface="HG丸ｺﾞｼｯｸM-PRO" pitchFamily="50" charset="-128"/>
              <a:ea typeface="HG丸ｺﾞｼｯｸM-PRO" pitchFamily="50" charset="-128"/>
            </a:endParaRPr>
          </a:p>
        </p:txBody>
      </p:sp>
      <p:sp>
        <p:nvSpPr>
          <p:cNvPr id="13" name="円形吹き出し 12"/>
          <p:cNvSpPr/>
          <p:nvPr/>
        </p:nvSpPr>
        <p:spPr>
          <a:xfrm>
            <a:off x="5664203" y="5768799"/>
            <a:ext cx="3321050" cy="869950"/>
          </a:xfrm>
          <a:prstGeom prst="wedgeEllipseCallout">
            <a:avLst>
              <a:gd name="adj1" fmla="val -60091"/>
              <a:gd name="adj2" fmla="val -82906"/>
            </a:avLst>
          </a:prstGeom>
          <a:no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2400" dirty="0" smtClean="0">
                <a:solidFill>
                  <a:prstClr val="black"/>
                </a:solidFill>
                <a:latin typeface="HG丸ｺﾞｼｯｸM-PRO" pitchFamily="50" charset="-128"/>
                <a:ea typeface="HG丸ｺﾞｼｯｸM-PRO" pitchFamily="50" charset="-128"/>
              </a:rPr>
              <a:t>正しい姿勢</a:t>
            </a:r>
            <a:endParaRPr lang="ja-JP" altLang="en-US" sz="2400" dirty="0">
              <a:solidFill>
                <a:prstClr val="black"/>
              </a:solidFill>
              <a:latin typeface="HG丸ｺﾞｼｯｸM-PRO" pitchFamily="50" charset="-128"/>
              <a:ea typeface="HG丸ｺﾞｼｯｸM-PRO" pitchFamily="50" charset="-128"/>
            </a:endParaRPr>
          </a:p>
        </p:txBody>
      </p:sp>
      <p:sp>
        <p:nvSpPr>
          <p:cNvPr id="15" name="円/楕円 14"/>
          <p:cNvSpPr/>
          <p:nvPr/>
        </p:nvSpPr>
        <p:spPr>
          <a:xfrm>
            <a:off x="62662" y="3782382"/>
            <a:ext cx="3268462" cy="181524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2400" dirty="0" smtClean="0">
                <a:solidFill>
                  <a:prstClr val="black"/>
                </a:solidFill>
                <a:latin typeface="HG丸ｺﾞｼｯｸM-PRO" pitchFamily="50" charset="-128"/>
                <a:ea typeface="HG丸ｺﾞｼｯｸM-PRO" pitchFamily="50" charset="-128"/>
              </a:rPr>
              <a:t>相手との適切な距離、</a:t>
            </a:r>
            <a:endParaRPr lang="en-US" altLang="ja-JP" sz="2400" dirty="0" smtClean="0">
              <a:solidFill>
                <a:prstClr val="black"/>
              </a:solidFill>
              <a:latin typeface="HG丸ｺﾞｼｯｸM-PRO" pitchFamily="50" charset="-128"/>
              <a:ea typeface="HG丸ｺﾞｼｯｸM-PRO" pitchFamily="50" charset="-128"/>
            </a:endParaRPr>
          </a:p>
          <a:p>
            <a:pPr algn="ctr">
              <a:defRPr/>
            </a:pPr>
            <a:r>
              <a:rPr lang="ja-JP" altLang="en-US" sz="2400" dirty="0" smtClean="0">
                <a:solidFill>
                  <a:prstClr val="black"/>
                </a:solidFill>
                <a:latin typeface="HG丸ｺﾞｼｯｸM-PRO" pitchFamily="50" charset="-128"/>
                <a:ea typeface="HG丸ｺﾞｼｯｸM-PRO" pitchFamily="50" charset="-128"/>
              </a:rPr>
              <a:t>話しやすい角度</a:t>
            </a:r>
            <a:endParaRPr lang="ja-JP" altLang="en-US" sz="2400" dirty="0">
              <a:solidFill>
                <a:prstClr val="black"/>
              </a:solidFill>
              <a:latin typeface="HG丸ｺﾞｼｯｸM-PRO" pitchFamily="50" charset="-128"/>
              <a:ea typeface="HG丸ｺﾞｼｯｸM-PRO" pitchFamily="50" charset="-128"/>
            </a:endParaRPr>
          </a:p>
        </p:txBody>
      </p:sp>
      <p:sp>
        <p:nvSpPr>
          <p:cNvPr id="9" name="円形吹き出し 8"/>
          <p:cNvSpPr/>
          <p:nvPr/>
        </p:nvSpPr>
        <p:spPr>
          <a:xfrm>
            <a:off x="5260871" y="3953554"/>
            <a:ext cx="3837017" cy="1368152"/>
          </a:xfrm>
          <a:prstGeom prst="wedgeEllipseCallout">
            <a:avLst>
              <a:gd name="adj1" fmla="val -52632"/>
              <a:gd name="adj2" fmla="val -21448"/>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smtClean="0">
                <a:solidFill>
                  <a:prstClr val="black"/>
                </a:solidFill>
                <a:latin typeface="HG丸ｺﾞｼｯｸM-PRO" pitchFamily="50" charset="-128"/>
                <a:ea typeface="HG丸ｺﾞｼｯｸM-PRO" pitchFamily="50" charset="-128"/>
              </a:rPr>
              <a:t>きちんとした服装</a:t>
            </a:r>
            <a:endParaRPr lang="en-US" altLang="ja-JP" sz="2400" dirty="0">
              <a:solidFill>
                <a:prstClr val="black"/>
              </a:solidFill>
              <a:latin typeface="HG丸ｺﾞｼｯｸM-PRO" pitchFamily="50" charset="-128"/>
              <a:ea typeface="HG丸ｺﾞｼｯｸM-PRO" pitchFamily="50" charset="-128"/>
            </a:endParaRPr>
          </a:p>
          <a:p>
            <a:pPr algn="ctr">
              <a:defRPr/>
            </a:pPr>
            <a:r>
              <a:rPr lang="ja-JP" altLang="en-US" sz="2400" dirty="0">
                <a:solidFill>
                  <a:prstClr val="black"/>
                </a:solidFill>
                <a:latin typeface="HG丸ｺﾞｼｯｸM-PRO" pitchFamily="50" charset="-128"/>
                <a:ea typeface="HG丸ｺﾞｼｯｸM-PRO" pitchFamily="50" charset="-128"/>
              </a:rPr>
              <a:t>身だしなみ</a:t>
            </a:r>
          </a:p>
        </p:txBody>
      </p:sp>
      <p:sp>
        <p:nvSpPr>
          <p:cNvPr id="16" name="タイトル 1"/>
          <p:cNvSpPr txBox="1">
            <a:spLocks/>
          </p:cNvSpPr>
          <p:nvPr/>
        </p:nvSpPr>
        <p:spPr>
          <a:xfrm>
            <a:off x="121342" y="1556792"/>
            <a:ext cx="8153400" cy="990600"/>
          </a:xfrm>
          <a:prstGeom prst="rect">
            <a:avLst/>
          </a:prstGeom>
        </p:spPr>
        <p:txBody>
          <a:bodyPr vert="horz" anchor="ctr">
            <a:normAutofit lnSpcReduction="10000"/>
          </a:bodyPr>
          <a:lstStyle>
            <a:defPPr>
              <a:defRPr lang="ja-JP"/>
            </a:defPPr>
            <a:lvl1pPr>
              <a:spcBef>
                <a:spcPct val="0"/>
              </a:spcBef>
              <a:buNone/>
              <a:defRPr sz="4000" b="1">
                <a:latin typeface="メイリオ" panose="020B0604030504040204" pitchFamily="50" charset="-128"/>
                <a:ea typeface="メイリオ" panose="020B0604030504040204" pitchFamily="50" charset="-128"/>
                <a:cs typeface="+mj-cs"/>
              </a:defRPr>
            </a:lvl1pPr>
          </a:lstStyle>
          <a:p>
            <a:r>
              <a:rPr lang="ja-JP" altLang="en-US" sz="3200" dirty="0">
                <a:solidFill>
                  <a:prstClr val="black"/>
                </a:solidFill>
                <a:latin typeface="Meiryo UI"/>
              </a:rPr>
              <a:t>１</a:t>
            </a:r>
            <a:r>
              <a:rPr lang="ja-JP" altLang="en-US" sz="3200" dirty="0" smtClean="0">
                <a:solidFill>
                  <a:prstClr val="black"/>
                </a:solidFill>
                <a:latin typeface="Meiryo UI"/>
              </a:rPr>
              <a:t>　非言語メッセージを大切にする</a:t>
            </a:r>
            <a:endParaRPr lang="en-US" altLang="ja-JP" sz="3200" dirty="0" smtClean="0">
              <a:solidFill>
                <a:prstClr val="black"/>
              </a:solidFill>
              <a:latin typeface="Meiryo UI"/>
            </a:endParaRPr>
          </a:p>
          <a:p>
            <a:r>
              <a:rPr lang="ja-JP" altLang="en-US" sz="3200" dirty="0">
                <a:solidFill>
                  <a:prstClr val="black"/>
                </a:solidFill>
                <a:latin typeface="Meiryo UI"/>
              </a:rPr>
              <a:t>　</a:t>
            </a:r>
            <a:r>
              <a:rPr lang="ja-JP" altLang="en-US" sz="3200" dirty="0" smtClean="0">
                <a:solidFill>
                  <a:prstClr val="black"/>
                </a:solidFill>
                <a:latin typeface="Meiryo UI"/>
              </a:rPr>
              <a:t>　</a:t>
            </a:r>
            <a:endParaRPr lang="ja-JP" altLang="en-US" sz="3200" dirty="0">
              <a:solidFill>
                <a:prstClr val="black"/>
              </a:solidFill>
              <a:latin typeface="Meiryo UI"/>
            </a:endParaRPr>
          </a:p>
        </p:txBody>
      </p:sp>
      <p:sp>
        <p:nvSpPr>
          <p:cNvPr id="10" name="タイトル 1"/>
          <p:cNvSpPr txBox="1">
            <a:spLocks/>
          </p:cNvSpPr>
          <p:nvPr/>
        </p:nvSpPr>
        <p:spPr>
          <a:xfrm>
            <a:off x="228328" y="228600"/>
            <a:ext cx="8869560" cy="990600"/>
          </a:xfrm>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a:solidFill>
                  <a:srgbClr val="00B050"/>
                </a:solidFill>
                <a:latin typeface="メイリオ" panose="020B0604030504040204" pitchFamily="50" charset="-128"/>
                <a:ea typeface="メイリオ" panose="020B0604030504040204" pitchFamily="50" charset="-128"/>
              </a:rPr>
              <a:t>より</a:t>
            </a:r>
            <a:r>
              <a:rPr lang="ja-JP" altLang="en-US" sz="4000" b="1" dirty="0" smtClean="0">
                <a:solidFill>
                  <a:srgbClr val="00B050"/>
                </a:solidFill>
                <a:latin typeface="メイリオ" panose="020B0604030504040204" pitchFamily="50" charset="-128"/>
                <a:ea typeface="メイリオ" panose="020B0604030504040204" pitchFamily="50" charset="-128"/>
              </a:rPr>
              <a:t>良い保護者面談の在り方について</a:t>
            </a:r>
            <a:endParaRPr lang="ja-JP" altLang="en-US" sz="4000" b="1" dirty="0">
              <a:solidFill>
                <a:srgbClr val="00B050"/>
              </a:solidFill>
              <a:latin typeface="メイリオ" panose="020B0604030504040204" pitchFamily="50" charset="-128"/>
              <a:ea typeface="メイリオ" panose="020B0604030504040204" pitchFamily="50" charset="-128"/>
            </a:endParaRPr>
          </a:p>
        </p:txBody>
      </p:sp>
      <p:pic>
        <p:nvPicPr>
          <p:cNvPr id="2050" name="Picture 2" descr="W:\事務文書\生徒指導\0_イラスト集\0_Justカラー\07研修・指導\012_会話.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8506" y="3061224"/>
            <a:ext cx="1871044" cy="2536403"/>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グループ化 10"/>
          <p:cNvGrpSpPr/>
          <p:nvPr/>
        </p:nvGrpSpPr>
        <p:grpSpPr>
          <a:xfrm>
            <a:off x="1176485" y="5723650"/>
            <a:ext cx="1980602" cy="1067729"/>
            <a:chOff x="769580" y="5773586"/>
            <a:chExt cx="1980602" cy="1067729"/>
          </a:xfrm>
        </p:grpSpPr>
        <p:grpSp>
          <p:nvGrpSpPr>
            <p:cNvPr id="5" name="グループ化 4"/>
            <p:cNvGrpSpPr/>
            <p:nvPr/>
          </p:nvGrpSpPr>
          <p:grpSpPr>
            <a:xfrm>
              <a:off x="881463" y="5773586"/>
              <a:ext cx="540569" cy="504056"/>
              <a:chOff x="1142496" y="5951746"/>
              <a:chExt cx="540569" cy="504056"/>
            </a:xfrm>
          </p:grpSpPr>
          <p:sp>
            <p:nvSpPr>
              <p:cNvPr id="2" name="角丸四角形 1"/>
              <p:cNvSpPr/>
              <p:nvPr/>
            </p:nvSpPr>
            <p:spPr>
              <a:xfrm>
                <a:off x="1142496" y="5951746"/>
                <a:ext cx="540569"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テキスト ボックス 2"/>
              <p:cNvSpPr txBox="1"/>
              <p:nvPr/>
            </p:nvSpPr>
            <p:spPr>
              <a:xfrm>
                <a:off x="1221655" y="6049658"/>
                <a:ext cx="308139"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机</a:t>
                </a:r>
              </a:p>
            </p:txBody>
          </p:sp>
        </p:grpSp>
        <p:grpSp>
          <p:nvGrpSpPr>
            <p:cNvPr id="7" name="グループ化 6"/>
            <p:cNvGrpSpPr/>
            <p:nvPr/>
          </p:nvGrpSpPr>
          <p:grpSpPr>
            <a:xfrm>
              <a:off x="769580" y="6404621"/>
              <a:ext cx="986323" cy="436694"/>
              <a:chOff x="2038314" y="5586729"/>
              <a:chExt cx="986323" cy="436694"/>
            </a:xfrm>
          </p:grpSpPr>
          <p:sp>
            <p:nvSpPr>
              <p:cNvPr id="4" name="円/楕円 3"/>
              <p:cNvSpPr/>
              <p:nvPr/>
            </p:nvSpPr>
            <p:spPr>
              <a:xfrm>
                <a:off x="2038314" y="5586729"/>
                <a:ext cx="764333" cy="43669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 name="テキスト ボックス 5"/>
              <p:cNvSpPr txBox="1"/>
              <p:nvPr/>
            </p:nvSpPr>
            <p:spPr>
              <a:xfrm>
                <a:off x="2092808" y="5638794"/>
                <a:ext cx="931829" cy="369332"/>
              </a:xfrm>
              <a:prstGeom prst="rect">
                <a:avLst/>
              </a:prstGeom>
              <a:noFill/>
            </p:spPr>
            <p:txBody>
              <a:bodyPr wrap="square" rtlCol="0">
                <a:spAutoFit/>
              </a:bodyPr>
              <a:lstStyle/>
              <a:p>
                <a:r>
                  <a:rPr lang="ja-JP" altLang="en-US" dirty="0" smtClean="0">
                    <a:solidFill>
                      <a:prstClr val="black"/>
                    </a:solidFill>
                    <a:latin typeface="メイリオ" panose="020B0604030504040204" pitchFamily="50" charset="-128"/>
                    <a:ea typeface="メイリオ" panose="020B0604030504040204" pitchFamily="50" charset="-128"/>
                  </a:rPr>
                  <a:t>教師</a:t>
                </a:r>
                <a:endParaRPr lang="ja-JP" altLang="en-US" dirty="0">
                  <a:solidFill>
                    <a:prstClr val="black"/>
                  </a:solidFill>
                  <a:latin typeface="メイリオ" panose="020B0604030504040204" pitchFamily="50" charset="-128"/>
                  <a:ea typeface="メイリオ" panose="020B0604030504040204" pitchFamily="50" charset="-128"/>
                </a:endParaRPr>
              </a:p>
            </p:txBody>
          </p:sp>
        </p:grpSp>
        <p:grpSp>
          <p:nvGrpSpPr>
            <p:cNvPr id="18" name="グループ化 17"/>
            <p:cNvGrpSpPr/>
            <p:nvPr/>
          </p:nvGrpSpPr>
          <p:grpSpPr>
            <a:xfrm>
              <a:off x="1521450" y="5861744"/>
              <a:ext cx="1228732" cy="436694"/>
              <a:chOff x="1864097" y="5565841"/>
              <a:chExt cx="961818" cy="436694"/>
            </a:xfrm>
          </p:grpSpPr>
          <p:sp>
            <p:nvSpPr>
              <p:cNvPr id="19" name="円/楕円 18"/>
              <p:cNvSpPr/>
              <p:nvPr/>
            </p:nvSpPr>
            <p:spPr>
              <a:xfrm>
                <a:off x="1864097" y="5565841"/>
                <a:ext cx="763043" cy="43669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0" name="テキスト ボックス 19"/>
              <p:cNvSpPr txBox="1"/>
              <p:nvPr/>
            </p:nvSpPr>
            <p:spPr>
              <a:xfrm>
                <a:off x="1894086" y="5612407"/>
                <a:ext cx="931829"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保護者</a:t>
                </a:r>
              </a:p>
            </p:txBody>
          </p:sp>
        </p:grpSp>
      </p:grpSp>
      <p:sp>
        <p:nvSpPr>
          <p:cNvPr id="14" name="右カーブ矢印 13"/>
          <p:cNvSpPr/>
          <p:nvPr/>
        </p:nvSpPr>
        <p:spPr>
          <a:xfrm>
            <a:off x="395536" y="5203343"/>
            <a:ext cx="632768" cy="1262606"/>
          </a:xfrm>
          <a:prstGeom prst="curved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Tree>
    <p:extLst>
      <p:ext uri="{BB962C8B-B14F-4D97-AF65-F5344CB8AC3E}">
        <p14:creationId xmlns:p14="http://schemas.microsoft.com/office/powerpoint/2010/main" val="38608548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5" grpId="0" animBg="1"/>
      <p:bldP spid="9"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1"/>
          <p:cNvSpPr txBox="1">
            <a:spLocks/>
          </p:cNvSpPr>
          <p:nvPr/>
        </p:nvSpPr>
        <p:spPr>
          <a:xfrm>
            <a:off x="251520" y="228600"/>
            <a:ext cx="8869560" cy="990600"/>
          </a:xfrm>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a:solidFill>
                  <a:srgbClr val="00B050"/>
                </a:solidFill>
                <a:latin typeface="メイリオ" panose="020B0604030504040204" pitchFamily="50" charset="-128"/>
                <a:ea typeface="メイリオ" panose="020B0604030504040204" pitchFamily="50" charset="-128"/>
              </a:rPr>
              <a:t>より</a:t>
            </a:r>
            <a:r>
              <a:rPr lang="ja-JP" altLang="en-US" sz="4000" b="1" dirty="0" smtClean="0">
                <a:solidFill>
                  <a:srgbClr val="00B050"/>
                </a:solidFill>
                <a:latin typeface="メイリオ" panose="020B0604030504040204" pitchFamily="50" charset="-128"/>
                <a:ea typeface="メイリオ" panose="020B0604030504040204" pitchFamily="50" charset="-128"/>
              </a:rPr>
              <a:t>良い保護者面談の在り方について</a:t>
            </a:r>
            <a:endParaRPr lang="ja-JP" altLang="en-US" sz="4000" b="1" dirty="0">
              <a:solidFill>
                <a:srgbClr val="00B05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02928" y="1701761"/>
            <a:ext cx="4434780" cy="584775"/>
          </a:xfrm>
          <a:prstGeom prst="rect">
            <a:avLst/>
          </a:prstGeom>
          <a:noFill/>
        </p:spPr>
        <p:txBody>
          <a:bodyPr wrap="square" rtlCol="0">
            <a:spAutoFit/>
          </a:bodyPr>
          <a:lstStyle/>
          <a:p>
            <a:r>
              <a:rPr lang="ja-JP" altLang="en-US" sz="3200" b="1" dirty="0">
                <a:solidFill>
                  <a:prstClr val="black"/>
                </a:solidFill>
              </a:rPr>
              <a:t>２</a:t>
            </a:r>
            <a:r>
              <a:rPr lang="ja-JP" altLang="en-US" sz="3200" b="1" dirty="0" smtClean="0">
                <a:solidFill>
                  <a:prstClr val="black"/>
                </a:solidFill>
              </a:rPr>
              <a:t>　対応を焦らない</a:t>
            </a:r>
            <a:endParaRPr lang="ja-JP" altLang="en-US" sz="3200" b="1" dirty="0">
              <a:solidFill>
                <a:prstClr val="black"/>
              </a:solidFill>
            </a:endParaRPr>
          </a:p>
        </p:txBody>
      </p:sp>
      <p:pic>
        <p:nvPicPr>
          <p:cNvPr id="1026" name="Picture 2" descr="W:\事務文書\生徒指導\0_イラスト集\0_Justカラー\04先生（顔）\033_冷や汗.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360" y="1966119"/>
            <a:ext cx="972936" cy="114742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W:\事務文書\生徒指導\0_イラスト集\0_Justカラー\04先生（顔）\012_怒る.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217" y="2414357"/>
            <a:ext cx="1250877" cy="1043241"/>
          </a:xfrm>
          <a:prstGeom prst="rect">
            <a:avLst/>
          </a:prstGeom>
          <a:noFill/>
          <a:extLst>
            <a:ext uri="{909E8E84-426E-40DD-AFC4-6F175D3DCCD1}">
              <a14:hiddenFill xmlns:a14="http://schemas.microsoft.com/office/drawing/2010/main">
                <a:solidFill>
                  <a:srgbClr val="FFFFFF"/>
                </a:solidFill>
              </a14:hiddenFill>
            </a:ext>
          </a:extLst>
        </p:spPr>
      </p:pic>
      <p:sp>
        <p:nvSpPr>
          <p:cNvPr id="4" name="円形吹き出し 3"/>
          <p:cNvSpPr/>
          <p:nvPr/>
        </p:nvSpPr>
        <p:spPr>
          <a:xfrm>
            <a:off x="1475656" y="2321066"/>
            <a:ext cx="3162052" cy="1584964"/>
          </a:xfrm>
          <a:prstGeom prst="wedgeEllipseCallout">
            <a:avLst>
              <a:gd name="adj1" fmla="val -52315"/>
              <a:gd name="adj2" fmla="val -2242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 name="テキスト ボックス 5"/>
          <p:cNvSpPr txBox="1"/>
          <p:nvPr/>
        </p:nvSpPr>
        <p:spPr>
          <a:xfrm>
            <a:off x="1785174" y="2625094"/>
            <a:ext cx="2706588" cy="1015663"/>
          </a:xfrm>
          <a:prstGeom prst="rect">
            <a:avLst/>
          </a:prstGeom>
          <a:noFill/>
        </p:spPr>
        <p:txBody>
          <a:bodyPr wrap="square" rtlCol="0">
            <a:spAutoFit/>
          </a:bodyPr>
          <a:lstStyle/>
          <a:p>
            <a:r>
              <a:rPr lang="ja-JP" altLang="en-US" sz="2000" dirty="0" smtClean="0">
                <a:solidFill>
                  <a:prstClr val="black"/>
                </a:solidFill>
              </a:rPr>
              <a:t>どういうことですか？学校の指導方法を変えてく</a:t>
            </a:r>
            <a:r>
              <a:rPr lang="ja-JP" altLang="en-US" sz="2000" dirty="0" err="1" smtClean="0">
                <a:solidFill>
                  <a:prstClr val="black"/>
                </a:solidFill>
              </a:rPr>
              <a:t>だ</a:t>
            </a:r>
            <a:endParaRPr lang="en-US" altLang="ja-JP" sz="2000" dirty="0" smtClean="0">
              <a:solidFill>
                <a:prstClr val="black"/>
              </a:solidFill>
            </a:endParaRPr>
          </a:p>
          <a:p>
            <a:r>
              <a:rPr lang="ja-JP" altLang="en-US" sz="2000" dirty="0" smtClean="0">
                <a:solidFill>
                  <a:prstClr val="black"/>
                </a:solidFill>
              </a:rPr>
              <a:t>さい！</a:t>
            </a:r>
            <a:endParaRPr lang="en-US" altLang="ja-JP" sz="2000" dirty="0" smtClean="0">
              <a:solidFill>
                <a:prstClr val="black"/>
              </a:solidFill>
            </a:endParaRPr>
          </a:p>
        </p:txBody>
      </p:sp>
      <p:sp>
        <p:nvSpPr>
          <p:cNvPr id="22" name="円形吹き出し 21"/>
          <p:cNvSpPr/>
          <p:nvPr/>
        </p:nvSpPr>
        <p:spPr>
          <a:xfrm>
            <a:off x="4747002" y="2024926"/>
            <a:ext cx="2974357" cy="1663791"/>
          </a:xfrm>
          <a:prstGeom prst="wedgeEllipseCallout">
            <a:avLst>
              <a:gd name="adj1" fmla="val 50902"/>
              <a:gd name="adj2" fmla="val -305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4942972" y="2321066"/>
            <a:ext cx="2592288" cy="1015663"/>
          </a:xfrm>
          <a:prstGeom prst="rect">
            <a:avLst/>
          </a:prstGeom>
          <a:noFill/>
        </p:spPr>
        <p:txBody>
          <a:bodyPr wrap="square" rtlCol="0">
            <a:spAutoFit/>
          </a:bodyPr>
          <a:lstStyle/>
          <a:p>
            <a:r>
              <a:rPr lang="ja-JP" altLang="en-US" sz="2000" dirty="0">
                <a:solidFill>
                  <a:prstClr val="black"/>
                </a:solidFill>
              </a:rPr>
              <a:t>そっ</a:t>
            </a:r>
            <a:r>
              <a:rPr lang="ja-JP" altLang="en-US" sz="2000" dirty="0" smtClean="0">
                <a:solidFill>
                  <a:prstClr val="black"/>
                </a:solidFill>
              </a:rPr>
              <a:t>、それはですね・・・。前向きに検討したいと思うのですが・・・。</a:t>
            </a:r>
            <a:endParaRPr lang="en-US" altLang="ja-JP" sz="2000" dirty="0" smtClean="0">
              <a:solidFill>
                <a:prstClr val="black"/>
              </a:solidFill>
            </a:endParaRPr>
          </a:p>
        </p:txBody>
      </p:sp>
      <p:sp>
        <p:nvSpPr>
          <p:cNvPr id="7" name="乗算記号 6"/>
          <p:cNvSpPr/>
          <p:nvPr/>
        </p:nvSpPr>
        <p:spPr>
          <a:xfrm>
            <a:off x="5611824" y="3270505"/>
            <a:ext cx="1046758" cy="958385"/>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角丸四角形 10"/>
          <p:cNvSpPr/>
          <p:nvPr/>
        </p:nvSpPr>
        <p:spPr>
          <a:xfrm>
            <a:off x="186582" y="4846407"/>
            <a:ext cx="8708085" cy="131320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テキスト ボックス 12"/>
          <p:cNvSpPr txBox="1"/>
          <p:nvPr/>
        </p:nvSpPr>
        <p:spPr>
          <a:xfrm>
            <a:off x="360891" y="4631296"/>
            <a:ext cx="8533776" cy="1200329"/>
          </a:xfrm>
          <a:prstGeom prst="rect">
            <a:avLst/>
          </a:prstGeom>
          <a:solidFill>
            <a:schemeClr val="accent1"/>
          </a:solidFill>
        </p:spPr>
        <p:txBody>
          <a:bodyPr wrap="square" rtlCol="0">
            <a:spAutoFit/>
          </a:bodyPr>
          <a:lstStyle/>
          <a:p>
            <a:r>
              <a:rPr lang="ja-JP" altLang="en-US" sz="2400" dirty="0" smtClean="0">
                <a:solidFill>
                  <a:schemeClr val="bg1"/>
                </a:solidFill>
              </a:rPr>
              <a:t>事実関係を確かめていない時点では、安易な回答はしない。具体的な方策等については即答を避け、学校として誠実に対応することを</a:t>
            </a:r>
            <a:r>
              <a:rPr lang="ja-JP" altLang="en-US" sz="2400" dirty="0">
                <a:solidFill>
                  <a:schemeClr val="bg1"/>
                </a:solidFill>
              </a:rPr>
              <a:t>明確</a:t>
            </a:r>
            <a:r>
              <a:rPr lang="ja-JP" altLang="en-US" sz="2400" dirty="0" smtClean="0">
                <a:solidFill>
                  <a:schemeClr val="bg1"/>
                </a:solidFill>
              </a:rPr>
              <a:t>に伝える。</a:t>
            </a:r>
            <a:endParaRPr lang="ja-JP" altLang="en-US" sz="2400" dirty="0">
              <a:solidFill>
                <a:schemeClr val="bg1"/>
              </a:solidFill>
            </a:endParaRPr>
          </a:p>
        </p:txBody>
      </p:sp>
      <p:pic>
        <p:nvPicPr>
          <p:cNvPr id="1028" name="Picture 4" descr="W:\事務文書\生徒指導\0_イラスト集\0_Justカラー\04先生（顔）\031_必死.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30324" y="3384295"/>
            <a:ext cx="1527552" cy="1043469"/>
          </a:xfrm>
          <a:prstGeom prst="rect">
            <a:avLst/>
          </a:prstGeom>
          <a:noFill/>
          <a:extLst>
            <a:ext uri="{909E8E84-426E-40DD-AFC4-6F175D3DCCD1}">
              <a14:hiddenFill xmlns:a14="http://schemas.microsoft.com/office/drawing/2010/main">
                <a:solidFill>
                  <a:srgbClr val="FFFFFF"/>
                </a:solidFill>
              </a14:hiddenFill>
            </a:ext>
          </a:extLst>
        </p:spPr>
      </p:pic>
      <p:sp>
        <p:nvSpPr>
          <p:cNvPr id="27" name="円形吹き出し 26"/>
          <p:cNvSpPr/>
          <p:nvPr/>
        </p:nvSpPr>
        <p:spPr>
          <a:xfrm>
            <a:off x="5271107" y="3891340"/>
            <a:ext cx="1728192" cy="675099"/>
          </a:xfrm>
          <a:prstGeom prst="wedgeEllipseCallout">
            <a:avLst>
              <a:gd name="adj1" fmla="val 68794"/>
              <a:gd name="adj2" fmla="val -152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4" name="テキスト ボックス 13"/>
          <p:cNvSpPr txBox="1"/>
          <p:nvPr/>
        </p:nvSpPr>
        <p:spPr>
          <a:xfrm>
            <a:off x="5478096" y="4023118"/>
            <a:ext cx="1512168" cy="400110"/>
          </a:xfrm>
          <a:prstGeom prst="rect">
            <a:avLst/>
          </a:prstGeom>
          <a:noFill/>
        </p:spPr>
        <p:txBody>
          <a:bodyPr wrap="square" rtlCol="0">
            <a:spAutoFit/>
          </a:bodyPr>
          <a:lstStyle/>
          <a:p>
            <a:r>
              <a:rPr lang="ja-JP" altLang="en-US" sz="2000" dirty="0" smtClean="0">
                <a:solidFill>
                  <a:prstClr val="black"/>
                </a:solidFill>
              </a:rPr>
              <a:t>できません！</a:t>
            </a:r>
            <a:endParaRPr lang="ja-JP" altLang="en-US" sz="2000" dirty="0">
              <a:solidFill>
                <a:prstClr val="black"/>
              </a:solidFill>
            </a:endParaRPr>
          </a:p>
        </p:txBody>
      </p:sp>
      <p:pic>
        <p:nvPicPr>
          <p:cNvPr id="3" name="Picture 2" descr="W:\事務文書\生徒指導\0_イラスト集\0_Justカラー\02先生\050_指さし（右上）.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4772" y="5503009"/>
            <a:ext cx="1238416" cy="1346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46397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1"/>
          <p:cNvSpPr txBox="1">
            <a:spLocks/>
          </p:cNvSpPr>
          <p:nvPr/>
        </p:nvSpPr>
        <p:spPr>
          <a:xfrm>
            <a:off x="228328" y="228600"/>
            <a:ext cx="8869560" cy="990600"/>
          </a:xfrm>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a:solidFill>
                  <a:srgbClr val="00B050"/>
                </a:solidFill>
                <a:latin typeface="メイリオ" panose="020B0604030504040204" pitchFamily="50" charset="-128"/>
                <a:ea typeface="メイリオ" panose="020B0604030504040204" pitchFamily="50" charset="-128"/>
              </a:rPr>
              <a:t>より</a:t>
            </a:r>
            <a:r>
              <a:rPr lang="ja-JP" altLang="en-US" sz="4000" b="1" dirty="0" smtClean="0">
                <a:solidFill>
                  <a:srgbClr val="00B050"/>
                </a:solidFill>
                <a:latin typeface="メイリオ" panose="020B0604030504040204" pitchFamily="50" charset="-128"/>
                <a:ea typeface="メイリオ" panose="020B0604030504040204" pitchFamily="50" charset="-128"/>
              </a:rPr>
              <a:t>良い保護者面談の在り方について</a:t>
            </a:r>
            <a:endParaRPr lang="ja-JP" altLang="en-US" sz="4000" b="1" dirty="0">
              <a:solidFill>
                <a:srgbClr val="00B050"/>
              </a:solidFill>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831259" y="5723574"/>
            <a:ext cx="4434780" cy="1015663"/>
          </a:xfrm>
          <a:prstGeom prst="rect">
            <a:avLst/>
          </a:prstGeom>
          <a:noFill/>
        </p:spPr>
        <p:txBody>
          <a:bodyPr wrap="square" rtlCol="0">
            <a:spAutoFit/>
          </a:bodyPr>
          <a:lstStyle/>
          <a:p>
            <a:r>
              <a:rPr lang="ja-JP" altLang="en-US" sz="2800" b="1" dirty="0">
                <a:solidFill>
                  <a:prstClr val="black"/>
                </a:solidFill>
              </a:rPr>
              <a:t>③　</a:t>
            </a:r>
            <a:r>
              <a:rPr lang="ja-JP" altLang="en-US" sz="2800" b="1" dirty="0" smtClean="0">
                <a:solidFill>
                  <a:prstClr val="black"/>
                </a:solidFill>
              </a:rPr>
              <a:t>記録を残す</a:t>
            </a:r>
            <a:endParaRPr lang="en-US" altLang="ja-JP" sz="2800" b="1" dirty="0" smtClean="0">
              <a:solidFill>
                <a:prstClr val="black"/>
              </a:solidFill>
            </a:endParaRPr>
          </a:p>
          <a:p>
            <a:r>
              <a:rPr lang="ja-JP" altLang="en-US" sz="3200" b="1" dirty="0">
                <a:solidFill>
                  <a:prstClr val="black"/>
                </a:solidFill>
              </a:rPr>
              <a:t>　</a:t>
            </a:r>
            <a:endParaRPr lang="en-US" altLang="ja-JP" sz="3200" b="1" dirty="0" smtClean="0">
              <a:solidFill>
                <a:prstClr val="black"/>
              </a:solidFill>
            </a:endParaRPr>
          </a:p>
        </p:txBody>
      </p:sp>
      <p:grpSp>
        <p:nvGrpSpPr>
          <p:cNvPr id="2" name="グループ化 1"/>
          <p:cNvGrpSpPr/>
          <p:nvPr/>
        </p:nvGrpSpPr>
        <p:grpSpPr>
          <a:xfrm>
            <a:off x="988893" y="6153440"/>
            <a:ext cx="5987374" cy="560758"/>
            <a:chOff x="593404" y="2049300"/>
            <a:chExt cx="6168793" cy="560758"/>
          </a:xfrm>
        </p:grpSpPr>
        <p:sp>
          <p:nvSpPr>
            <p:cNvPr id="26" name="角丸四角形 25"/>
            <p:cNvSpPr/>
            <p:nvPr/>
          </p:nvSpPr>
          <p:spPr>
            <a:xfrm>
              <a:off x="593404" y="2049300"/>
              <a:ext cx="6168793" cy="56075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5" name="テキスト ボックス 14"/>
            <p:cNvSpPr txBox="1"/>
            <p:nvPr/>
          </p:nvSpPr>
          <p:spPr>
            <a:xfrm>
              <a:off x="1102324" y="2098846"/>
              <a:ext cx="5112568" cy="461665"/>
            </a:xfrm>
            <a:prstGeom prst="rect">
              <a:avLst/>
            </a:prstGeom>
            <a:noFill/>
          </p:spPr>
          <p:txBody>
            <a:bodyPr wrap="square" rtlCol="0">
              <a:spAutoFit/>
            </a:bodyPr>
            <a:lstStyle/>
            <a:p>
              <a:r>
                <a:rPr lang="ja-JP" altLang="en-US" sz="2400" dirty="0" smtClean="0"/>
                <a:t>話の内容をメモするなど、記録する。</a:t>
              </a:r>
              <a:endParaRPr lang="ja-JP" altLang="en-US" sz="2400" dirty="0"/>
            </a:p>
          </p:txBody>
        </p:sp>
      </p:grpSp>
      <p:sp>
        <p:nvSpPr>
          <p:cNvPr id="16" name="テキスト ボックス 15"/>
          <p:cNvSpPr txBox="1"/>
          <p:nvPr/>
        </p:nvSpPr>
        <p:spPr>
          <a:xfrm>
            <a:off x="1482846" y="2771819"/>
            <a:ext cx="7697417" cy="830997"/>
          </a:xfrm>
          <a:prstGeom prst="rect">
            <a:avLst/>
          </a:prstGeom>
          <a:noFill/>
        </p:spPr>
        <p:txBody>
          <a:bodyPr wrap="square" rtlCol="0">
            <a:spAutoFit/>
          </a:bodyPr>
          <a:lstStyle/>
          <a:p>
            <a:r>
              <a:rPr lang="ja-JP" altLang="en-US" sz="2400" dirty="0" smtClean="0"/>
              <a:t>保護者の気持ちをしっかりと受け止め、教師（学校）としてできることを積極的に提案する。</a:t>
            </a:r>
            <a:endParaRPr lang="ja-JP" altLang="en-US" sz="2400" dirty="0"/>
          </a:p>
        </p:txBody>
      </p:sp>
      <p:sp>
        <p:nvSpPr>
          <p:cNvPr id="32" name="テキスト ボックス 31"/>
          <p:cNvSpPr txBox="1"/>
          <p:nvPr/>
        </p:nvSpPr>
        <p:spPr>
          <a:xfrm>
            <a:off x="816576" y="3602816"/>
            <a:ext cx="8915672" cy="1015663"/>
          </a:xfrm>
          <a:prstGeom prst="rect">
            <a:avLst/>
          </a:prstGeom>
          <a:noFill/>
        </p:spPr>
        <p:txBody>
          <a:bodyPr wrap="square" rtlCol="0">
            <a:spAutoFit/>
          </a:bodyPr>
          <a:lstStyle/>
          <a:p>
            <a:r>
              <a:rPr lang="ja-JP" altLang="en-US" sz="2800" b="1" dirty="0">
                <a:solidFill>
                  <a:prstClr val="black"/>
                </a:solidFill>
              </a:rPr>
              <a:t>②</a:t>
            </a:r>
            <a:r>
              <a:rPr lang="ja-JP" altLang="en-US" sz="2800" b="1" dirty="0" smtClean="0">
                <a:solidFill>
                  <a:prstClr val="black"/>
                </a:solidFill>
              </a:rPr>
              <a:t>　間違いには謝罪、理不尽な要求には毅然な態度</a:t>
            </a:r>
            <a:endParaRPr lang="en-US" altLang="ja-JP" sz="2800" b="1" dirty="0" smtClean="0">
              <a:solidFill>
                <a:prstClr val="black"/>
              </a:solidFill>
            </a:endParaRPr>
          </a:p>
          <a:p>
            <a:r>
              <a:rPr lang="ja-JP" altLang="en-US" sz="3200" b="1" dirty="0">
                <a:solidFill>
                  <a:prstClr val="black"/>
                </a:solidFill>
              </a:rPr>
              <a:t>　</a:t>
            </a:r>
            <a:endParaRPr lang="en-US" altLang="ja-JP" sz="3200" b="1" dirty="0" smtClean="0">
              <a:solidFill>
                <a:prstClr val="black"/>
              </a:solidFill>
            </a:endParaRPr>
          </a:p>
        </p:txBody>
      </p:sp>
      <p:sp>
        <p:nvSpPr>
          <p:cNvPr id="33" name="テキスト ボックス 32"/>
          <p:cNvSpPr txBox="1"/>
          <p:nvPr/>
        </p:nvSpPr>
        <p:spPr>
          <a:xfrm>
            <a:off x="1465210" y="4110647"/>
            <a:ext cx="7526473" cy="1569660"/>
          </a:xfrm>
          <a:prstGeom prst="rect">
            <a:avLst/>
          </a:prstGeom>
          <a:noFill/>
        </p:spPr>
        <p:txBody>
          <a:bodyPr wrap="square" rtlCol="0">
            <a:spAutoFit/>
          </a:bodyPr>
          <a:lstStyle/>
          <a:p>
            <a:r>
              <a:rPr lang="ja-JP" altLang="en-US" sz="2400" dirty="0"/>
              <a:t>事実関係</a:t>
            </a:r>
            <a:r>
              <a:rPr lang="ja-JP" altLang="en-US" sz="2400" dirty="0" smtClean="0"/>
              <a:t>を整理し、明らかに教師（学校）に改めるべき点がある事項については、誠実に謝罪する。ただし、理不尽な要求には応じず、できないことはできないと、毅然とした態度で対応する。</a:t>
            </a:r>
            <a:endParaRPr lang="ja-JP" altLang="en-US" sz="2400" dirty="0"/>
          </a:p>
        </p:txBody>
      </p:sp>
      <p:pic>
        <p:nvPicPr>
          <p:cNvPr id="12" name="Picture 2" descr="W:\事務文書\生徒指導\0_イラスト集\0_Justカラー\02先生\049_指さし（右上）.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8393" y="5457815"/>
            <a:ext cx="1154363" cy="1385960"/>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p:cNvSpPr txBox="1"/>
          <p:nvPr/>
        </p:nvSpPr>
        <p:spPr>
          <a:xfrm>
            <a:off x="831259" y="2235570"/>
            <a:ext cx="8915672" cy="1015663"/>
          </a:xfrm>
          <a:prstGeom prst="rect">
            <a:avLst/>
          </a:prstGeom>
          <a:noFill/>
        </p:spPr>
        <p:txBody>
          <a:bodyPr wrap="square" rtlCol="0">
            <a:spAutoFit/>
          </a:bodyPr>
          <a:lstStyle/>
          <a:p>
            <a:r>
              <a:rPr lang="ja-JP" altLang="en-US" sz="2800" b="1" dirty="0">
                <a:solidFill>
                  <a:prstClr val="black"/>
                </a:solidFill>
              </a:rPr>
              <a:t>①　</a:t>
            </a:r>
            <a:r>
              <a:rPr lang="ja-JP" altLang="en-US" sz="2800" b="1" dirty="0" smtClean="0">
                <a:solidFill>
                  <a:prstClr val="black"/>
                </a:solidFill>
              </a:rPr>
              <a:t>教師（学校）としてできることを提案</a:t>
            </a:r>
            <a:endParaRPr lang="en-US" altLang="ja-JP" sz="2800" b="1" dirty="0" smtClean="0">
              <a:solidFill>
                <a:prstClr val="black"/>
              </a:solidFill>
            </a:endParaRPr>
          </a:p>
          <a:p>
            <a:r>
              <a:rPr lang="ja-JP" altLang="en-US" sz="3200" b="1" dirty="0">
                <a:solidFill>
                  <a:prstClr val="black"/>
                </a:solidFill>
              </a:rPr>
              <a:t>　</a:t>
            </a:r>
            <a:endParaRPr lang="en-US" altLang="ja-JP" sz="3200" b="1" dirty="0" smtClean="0">
              <a:solidFill>
                <a:prstClr val="black"/>
              </a:solidFill>
            </a:endParaRPr>
          </a:p>
        </p:txBody>
      </p:sp>
      <p:sp>
        <p:nvSpPr>
          <p:cNvPr id="19" name="テキスト ボックス 18"/>
          <p:cNvSpPr txBox="1"/>
          <p:nvPr/>
        </p:nvSpPr>
        <p:spPr>
          <a:xfrm>
            <a:off x="202928" y="1701761"/>
            <a:ext cx="4434780" cy="584775"/>
          </a:xfrm>
          <a:prstGeom prst="rect">
            <a:avLst/>
          </a:prstGeom>
          <a:noFill/>
        </p:spPr>
        <p:txBody>
          <a:bodyPr wrap="square" rtlCol="0">
            <a:spAutoFit/>
          </a:bodyPr>
          <a:lstStyle/>
          <a:p>
            <a:r>
              <a:rPr lang="ja-JP" altLang="en-US" sz="3200" b="1" dirty="0">
                <a:solidFill>
                  <a:prstClr val="black"/>
                </a:solidFill>
              </a:rPr>
              <a:t>３</a:t>
            </a:r>
            <a:r>
              <a:rPr lang="ja-JP" altLang="en-US" sz="3200" b="1" dirty="0" smtClean="0">
                <a:solidFill>
                  <a:prstClr val="black"/>
                </a:solidFill>
              </a:rPr>
              <a:t>　対応のポイント</a:t>
            </a:r>
            <a:endParaRPr lang="ja-JP" altLang="en-US" sz="3200" b="1" dirty="0">
              <a:solidFill>
                <a:prstClr val="black"/>
              </a:solidFill>
            </a:endParaRPr>
          </a:p>
        </p:txBody>
      </p:sp>
    </p:spTree>
    <p:extLst>
      <p:ext uri="{BB962C8B-B14F-4D97-AF65-F5344CB8AC3E}">
        <p14:creationId xmlns:p14="http://schemas.microsoft.com/office/powerpoint/2010/main" val="380283184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20" name="角丸四角形 19"/>
          <p:cNvSpPr/>
          <p:nvPr/>
        </p:nvSpPr>
        <p:spPr>
          <a:xfrm>
            <a:off x="1303089" y="4375628"/>
            <a:ext cx="7619279"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2400" dirty="0">
                <a:solidFill>
                  <a:prstClr val="white"/>
                </a:solidFill>
                <a:latin typeface="メイリオ" panose="020B0604030504040204" pitchFamily="50" charset="-128"/>
                <a:ea typeface="メイリオ" panose="020B0604030504040204" pitchFamily="50" charset="-128"/>
              </a:rPr>
              <a:t> </a:t>
            </a:r>
            <a:r>
              <a:rPr lang="en-US" altLang="ja-JP" sz="2400" dirty="0" smtClean="0">
                <a:solidFill>
                  <a:prstClr val="white"/>
                </a:solidFill>
                <a:latin typeface="メイリオ" panose="020B0604030504040204" pitchFamily="50" charset="-128"/>
                <a:ea typeface="メイリオ" panose="020B0604030504040204" pitchFamily="50" charset="-128"/>
              </a:rPr>
              <a:t>   </a:t>
            </a:r>
            <a:r>
              <a:rPr lang="ja-JP" altLang="en-US" sz="2400" dirty="0">
                <a:solidFill>
                  <a:prstClr val="white"/>
                </a:solidFill>
                <a:latin typeface="メイリオ" panose="020B0604030504040204" pitchFamily="50" charset="-128"/>
                <a:ea typeface="メイリオ" panose="020B0604030504040204" pitchFamily="50" charset="-128"/>
              </a:rPr>
              <a:t>日頃</a:t>
            </a:r>
            <a:r>
              <a:rPr lang="ja-JP" altLang="en-US" sz="2400" dirty="0" smtClean="0">
                <a:solidFill>
                  <a:prstClr val="white"/>
                </a:solidFill>
                <a:latin typeface="メイリオ" panose="020B0604030504040204" pitchFamily="50" charset="-128"/>
                <a:ea typeface="メイリオ" panose="020B0604030504040204" pitchFamily="50" charset="-128"/>
              </a:rPr>
              <a:t>の保護者との関係づくりについて</a:t>
            </a:r>
            <a:endParaRPr lang="en-US" altLang="ja-JP" sz="2400" dirty="0">
              <a:solidFill>
                <a:prstClr val="white"/>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779711" y="4341428"/>
            <a:ext cx="914400" cy="914400"/>
            <a:chOff x="1403648" y="4386907"/>
            <a:chExt cx="914400" cy="914400"/>
          </a:xfrm>
        </p:grpSpPr>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４</a:t>
              </a:r>
            </a:p>
          </p:txBody>
        </p:sp>
      </p:grpSp>
    </p:spTree>
    <p:extLst>
      <p:ext uri="{BB962C8B-B14F-4D97-AF65-F5344CB8AC3E}">
        <p14:creationId xmlns:p14="http://schemas.microsoft.com/office/powerpoint/2010/main" val="2362017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35868" y="188640"/>
            <a:ext cx="9289032" cy="990600"/>
          </a:xfrm>
        </p:spPr>
        <p:txBody>
          <a:bodyPr>
            <a:normAutofit/>
          </a:bodyPr>
          <a:lstStyle/>
          <a:p>
            <a:pPr eaLnBrk="1" hangingPunct="1"/>
            <a:r>
              <a:rPr lang="ja-JP" altLang="en-US" sz="4000" b="1" dirty="0" smtClean="0">
                <a:solidFill>
                  <a:srgbClr val="FF6600"/>
                </a:solidFill>
                <a:latin typeface="+mn-ea"/>
                <a:ea typeface="+mn-ea"/>
              </a:rPr>
              <a:t>保護者との日頃からの連携の重要性</a:t>
            </a:r>
            <a:endParaRPr lang="ja-JP" altLang="en-US" sz="4000" b="1" dirty="0">
              <a:solidFill>
                <a:srgbClr val="FF6600"/>
              </a:solidFill>
              <a:latin typeface="+mn-ea"/>
              <a:ea typeface="+mn-ea"/>
            </a:endParaRPr>
          </a:p>
        </p:txBody>
      </p:sp>
      <p:pic>
        <p:nvPicPr>
          <p:cNvPr id="3074" name="Picture 2" descr="W:\事務文書\生徒指導\0_イラスト集\0_Justカラー\07研修・指導\012_会話.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27129" y="5683135"/>
            <a:ext cx="765913" cy="103828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W:\事務文書\生徒指導\0_イラスト集\0_Justカラー\07研修・指導\035_輪の中.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4856454"/>
            <a:ext cx="864096" cy="82668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グループ化 7"/>
          <p:cNvGrpSpPr/>
          <p:nvPr/>
        </p:nvGrpSpPr>
        <p:grpSpPr>
          <a:xfrm>
            <a:off x="827584" y="1748004"/>
            <a:ext cx="7443694" cy="1463192"/>
            <a:chOff x="800714" y="1804280"/>
            <a:chExt cx="7443694" cy="1463192"/>
          </a:xfrm>
        </p:grpSpPr>
        <p:sp>
          <p:nvSpPr>
            <p:cNvPr id="9" name="タイトル 1"/>
            <p:cNvSpPr txBox="1">
              <a:spLocks/>
            </p:cNvSpPr>
            <p:nvPr/>
          </p:nvSpPr>
          <p:spPr>
            <a:xfrm>
              <a:off x="800714" y="1804280"/>
              <a:ext cx="7443694" cy="1350640"/>
            </a:xfrm>
            <a:prstGeom prst="rect">
              <a:avLst/>
            </a:prstGeom>
            <a:solidFill>
              <a:schemeClr val="bg1"/>
            </a:solidFill>
            <a:ln>
              <a:solidFill>
                <a:schemeClr val="tx1"/>
              </a:solidFill>
            </a:ln>
          </p:spPr>
          <p:txBody>
            <a:bodyPr vert="horz" anchor="ctr">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a:solidFill>
                    <a:prstClr val="black"/>
                  </a:solidFill>
                  <a:latin typeface="メイリオ" panose="020B0604030504040204" pitchFamily="50" charset="-128"/>
                  <a:ea typeface="メイリオ" panose="020B0604030504040204" pitchFamily="50" charset="-128"/>
                </a:rPr>
                <a:t>保護者</a:t>
              </a:r>
              <a:r>
                <a:rPr lang="ja-JP" altLang="en-US" sz="4000" dirty="0" smtClean="0">
                  <a:solidFill>
                    <a:prstClr val="black"/>
                  </a:solidFill>
                  <a:latin typeface="メイリオ" panose="020B0604030504040204" pitchFamily="50" charset="-128"/>
                  <a:ea typeface="メイリオ" panose="020B0604030504040204" pitchFamily="50" charset="-128"/>
                </a:rPr>
                <a:t>と教師は、</a:t>
              </a:r>
              <a:endParaRPr lang="en-US" altLang="ja-JP" sz="4000" dirty="0" smtClean="0">
                <a:solidFill>
                  <a:prstClr val="black"/>
                </a:solidFill>
                <a:latin typeface="メイリオ" panose="020B0604030504040204" pitchFamily="50" charset="-128"/>
                <a:ea typeface="メイリオ" panose="020B0604030504040204" pitchFamily="50" charset="-128"/>
              </a:endParaRPr>
            </a:p>
            <a:p>
              <a:endParaRPr lang="ja-JP" altLang="en-US" sz="2800" b="1" dirty="0">
                <a:solidFill>
                  <a:prstClr val="black"/>
                </a:solidFill>
                <a:latin typeface="メイリオ" panose="020B0604030504040204" pitchFamily="50" charset="-128"/>
                <a:ea typeface="メイリオ" panose="020B0604030504040204" pitchFamily="50" charset="-128"/>
              </a:endParaRPr>
            </a:p>
          </p:txBody>
        </p:sp>
        <p:sp>
          <p:nvSpPr>
            <p:cNvPr id="10" name="タイトル 1"/>
            <p:cNvSpPr txBox="1">
              <a:spLocks/>
            </p:cNvSpPr>
            <p:nvPr/>
          </p:nvSpPr>
          <p:spPr>
            <a:xfrm>
              <a:off x="827584" y="1916832"/>
              <a:ext cx="7416824" cy="1350640"/>
            </a:xfrm>
            <a:prstGeom prst="rect">
              <a:avLst/>
            </a:prstGeom>
            <a:ln>
              <a:noFill/>
            </a:ln>
          </p:spPr>
          <p:txBody>
            <a:bodyPr vert="horz" anchor="t">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smtClean="0">
                  <a:solidFill>
                    <a:prstClr val="black"/>
                  </a:solidFill>
                  <a:latin typeface="メイリオ" panose="020B0604030504040204" pitchFamily="50" charset="-128"/>
                  <a:ea typeface="メイリオ" panose="020B0604030504040204" pitchFamily="50" charset="-128"/>
                </a:rPr>
                <a:t>　　　　　　　　</a:t>
              </a:r>
              <a:r>
                <a:rPr lang="ja-JP" altLang="en-US" sz="4000" b="1" dirty="0" smtClean="0">
                  <a:solidFill>
                    <a:prstClr val="black"/>
                  </a:solidFill>
                  <a:latin typeface="メイリオ" panose="020B0604030504040204" pitchFamily="50" charset="-128"/>
                  <a:ea typeface="メイリオ" panose="020B0604030504040204" pitchFamily="50" charset="-128"/>
                </a:rPr>
                <a:t>子供を育てる同じチームの一員</a:t>
              </a:r>
              <a:endParaRPr lang="ja-JP" altLang="en-US" sz="4000" b="1" dirty="0">
                <a:solidFill>
                  <a:prstClr val="black"/>
                </a:solidFill>
                <a:latin typeface="メイリオ" panose="020B0604030504040204" pitchFamily="50" charset="-128"/>
                <a:ea typeface="メイリオ" panose="020B0604030504040204" pitchFamily="50" charset="-128"/>
              </a:endParaRPr>
            </a:p>
          </p:txBody>
        </p:sp>
      </p:grpSp>
      <p:sp>
        <p:nvSpPr>
          <p:cNvPr id="3" name="テキスト ボックス 2"/>
          <p:cNvSpPr txBox="1"/>
          <p:nvPr/>
        </p:nvSpPr>
        <p:spPr>
          <a:xfrm>
            <a:off x="683568" y="3764980"/>
            <a:ext cx="7587710" cy="369332"/>
          </a:xfrm>
          <a:prstGeom prst="rect">
            <a:avLst/>
          </a:prstGeom>
          <a:noFill/>
        </p:spPr>
        <p:txBody>
          <a:bodyPr wrap="square" rtlCol="0">
            <a:spAutoFit/>
          </a:bodyPr>
          <a:lstStyle/>
          <a:p>
            <a:endParaRPr lang="ja-JP" altLang="en-US" dirty="0">
              <a:solidFill>
                <a:prstClr val="black"/>
              </a:solidFill>
            </a:endParaRPr>
          </a:p>
        </p:txBody>
      </p:sp>
      <p:sp>
        <p:nvSpPr>
          <p:cNvPr id="5" name="テキスト ボックス 4"/>
          <p:cNvSpPr txBox="1"/>
          <p:nvPr/>
        </p:nvSpPr>
        <p:spPr>
          <a:xfrm>
            <a:off x="949030" y="3104595"/>
            <a:ext cx="8015458" cy="1569660"/>
          </a:xfrm>
          <a:prstGeom prst="rect">
            <a:avLst/>
          </a:prstGeom>
          <a:noFill/>
        </p:spPr>
        <p:txBody>
          <a:bodyPr wrap="square" rtlCol="0">
            <a:spAutoFit/>
          </a:bodyPr>
          <a:lstStyle/>
          <a:p>
            <a:r>
              <a:rPr lang="ja-JP" altLang="en-US" sz="3200" dirty="0" smtClean="0">
                <a:solidFill>
                  <a:prstClr val="black"/>
                </a:solidFill>
              </a:rPr>
              <a:t>・共通認識をもつことができる</a:t>
            </a:r>
            <a:endParaRPr lang="en-US" altLang="ja-JP" sz="3200" dirty="0" smtClean="0">
              <a:solidFill>
                <a:prstClr val="black"/>
              </a:solidFill>
            </a:endParaRPr>
          </a:p>
          <a:p>
            <a:r>
              <a:rPr lang="ja-JP" altLang="en-US" sz="3200" dirty="0" smtClean="0">
                <a:solidFill>
                  <a:prstClr val="black"/>
                </a:solidFill>
              </a:rPr>
              <a:t>・誤解を防ぐことができる</a:t>
            </a:r>
            <a:endParaRPr lang="en-US" altLang="ja-JP" sz="3200" dirty="0" smtClean="0">
              <a:solidFill>
                <a:prstClr val="black"/>
              </a:solidFill>
            </a:endParaRPr>
          </a:p>
          <a:p>
            <a:r>
              <a:rPr lang="ja-JP" altLang="en-US" sz="3200" dirty="0" smtClean="0">
                <a:solidFill>
                  <a:prstClr val="black"/>
                </a:solidFill>
              </a:rPr>
              <a:t>・指導が必要な際にも、理解してもらいやすくなる</a:t>
            </a:r>
            <a:endParaRPr lang="ja-JP" altLang="en-US" sz="3200" dirty="0">
              <a:solidFill>
                <a:prstClr val="black"/>
              </a:solidFill>
            </a:endParaRPr>
          </a:p>
        </p:txBody>
      </p:sp>
      <p:sp>
        <p:nvSpPr>
          <p:cNvPr id="6" name="テキスト ボックス 5"/>
          <p:cNvSpPr txBox="1"/>
          <p:nvPr/>
        </p:nvSpPr>
        <p:spPr>
          <a:xfrm>
            <a:off x="827584" y="4898305"/>
            <a:ext cx="8136904" cy="1569660"/>
          </a:xfrm>
          <a:prstGeom prst="rect">
            <a:avLst/>
          </a:prstGeom>
          <a:noFill/>
        </p:spPr>
        <p:txBody>
          <a:bodyPr wrap="square" rtlCol="0">
            <a:spAutoFit/>
          </a:bodyPr>
          <a:lstStyle/>
          <a:p>
            <a:r>
              <a:rPr lang="ja-JP" altLang="en-US" sz="3200" dirty="0" smtClean="0">
                <a:solidFill>
                  <a:prstClr val="black"/>
                </a:solidFill>
              </a:rPr>
              <a:t>◆より良い連携のために</a:t>
            </a:r>
            <a:endParaRPr lang="en-US" altLang="ja-JP" sz="3200" dirty="0" smtClean="0">
              <a:solidFill>
                <a:prstClr val="black"/>
              </a:solidFill>
            </a:endParaRPr>
          </a:p>
          <a:p>
            <a:r>
              <a:rPr lang="ja-JP" altLang="en-US" sz="3200" dirty="0">
                <a:solidFill>
                  <a:prstClr val="black"/>
                </a:solidFill>
              </a:rPr>
              <a:t>　</a:t>
            </a:r>
            <a:r>
              <a:rPr lang="ja-JP" altLang="en-US" sz="3200" dirty="0" smtClean="0">
                <a:solidFill>
                  <a:prstClr val="black"/>
                </a:solidFill>
              </a:rPr>
              <a:t>□子供との信頼関係を深める</a:t>
            </a:r>
            <a:endParaRPr lang="en-US" altLang="ja-JP" sz="3200" dirty="0" smtClean="0">
              <a:solidFill>
                <a:prstClr val="black"/>
              </a:solidFill>
            </a:endParaRPr>
          </a:p>
          <a:p>
            <a:r>
              <a:rPr lang="ja-JP" altLang="en-US" sz="3200" dirty="0">
                <a:solidFill>
                  <a:prstClr val="black"/>
                </a:solidFill>
              </a:rPr>
              <a:t>　</a:t>
            </a:r>
            <a:r>
              <a:rPr lang="ja-JP" altLang="en-US" sz="3200" dirty="0" smtClean="0">
                <a:solidFill>
                  <a:prstClr val="black"/>
                </a:solidFill>
              </a:rPr>
              <a:t>□保護者と学校の良好な関係を築く</a:t>
            </a:r>
            <a:endParaRPr lang="ja-JP" altLang="en-US" sz="3200" dirty="0">
              <a:solidFill>
                <a:prstClr val="black"/>
              </a:solidFill>
            </a:endParaRPr>
          </a:p>
        </p:txBody>
      </p:sp>
      <p:pic>
        <p:nvPicPr>
          <p:cNvPr id="1026" name="Picture 2" descr="W:\事務文書\生徒指導\0_イラスト集\0_Justカラー\07研修・指導\007_説明.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9152" y="3211196"/>
            <a:ext cx="1130351" cy="874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0336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0" y="3063650"/>
            <a:ext cx="9252520" cy="2616101"/>
          </a:xfrm>
          <a:prstGeom prst="rect">
            <a:avLst/>
          </a:prstGeom>
          <a:noFill/>
        </p:spPr>
        <p:txBody>
          <a:bodyPr wrap="square" rtlCol="0">
            <a:spAutoFit/>
          </a:bodyPr>
          <a:lstStyle/>
          <a:p>
            <a:r>
              <a:rPr lang="ja-JP" altLang="en-US" sz="2800" dirty="0" smtClean="0">
                <a:solidFill>
                  <a:prstClr val="black"/>
                </a:solidFill>
              </a:rPr>
              <a:t>□「伝えた」から「</a:t>
            </a:r>
            <a:r>
              <a:rPr lang="ja-JP" altLang="en-US" sz="2800" b="1" dirty="0" smtClean="0">
                <a:solidFill>
                  <a:srgbClr val="FF0000"/>
                </a:solidFill>
              </a:rPr>
              <a:t>どのように伝わっているか</a:t>
            </a:r>
            <a:r>
              <a:rPr lang="ja-JP" altLang="en-US" sz="2800" dirty="0" smtClean="0">
                <a:solidFill>
                  <a:prstClr val="black"/>
                </a:solidFill>
              </a:rPr>
              <a:t>」を意識する</a:t>
            </a:r>
            <a:endParaRPr lang="en-US" altLang="ja-JP" sz="2800" dirty="0" smtClean="0">
              <a:solidFill>
                <a:prstClr val="black"/>
              </a:solidFill>
            </a:endParaRPr>
          </a:p>
          <a:p>
            <a:r>
              <a:rPr lang="ja-JP" altLang="en-US" sz="3200" dirty="0">
                <a:solidFill>
                  <a:prstClr val="black"/>
                </a:solidFill>
              </a:rPr>
              <a:t>　 </a:t>
            </a:r>
            <a:r>
              <a:rPr lang="ja-JP" altLang="en-US" sz="2000" dirty="0" smtClean="0">
                <a:solidFill>
                  <a:prstClr val="black"/>
                </a:solidFill>
              </a:rPr>
              <a:t>学校・学級（ＨＲ）通信、通知表のコメント等による教師（学校）からの情報発信　　　</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において、一方通行の情報提供にならないようにする。</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（例：学校評価アンケート結果等の効果検証）</a:t>
            </a:r>
            <a:endParaRPr lang="en-US" altLang="ja-JP" sz="2000" dirty="0">
              <a:solidFill>
                <a:prstClr val="black"/>
              </a:solidFill>
            </a:endParaRPr>
          </a:p>
          <a:p>
            <a:endParaRPr lang="en-US" altLang="ja-JP" sz="3200" dirty="0" smtClean="0">
              <a:solidFill>
                <a:prstClr val="black"/>
              </a:solidFill>
            </a:endParaRPr>
          </a:p>
          <a:p>
            <a:r>
              <a:rPr lang="ja-JP" altLang="en-US" sz="3200" dirty="0">
                <a:solidFill>
                  <a:prstClr val="black"/>
                </a:solidFill>
              </a:rPr>
              <a:t>　</a:t>
            </a:r>
            <a:r>
              <a:rPr lang="ja-JP" altLang="en-US" sz="3200" dirty="0" smtClean="0">
                <a:solidFill>
                  <a:prstClr val="black"/>
                </a:solidFill>
              </a:rPr>
              <a:t>　</a:t>
            </a:r>
            <a:endParaRPr lang="ja-JP" altLang="en-US" sz="3200" dirty="0">
              <a:solidFill>
                <a:prstClr val="black"/>
              </a:solidFill>
            </a:endParaRPr>
          </a:p>
        </p:txBody>
      </p:sp>
      <p:sp>
        <p:nvSpPr>
          <p:cNvPr id="8" name="テキスト ボックス 7"/>
          <p:cNvSpPr txBox="1"/>
          <p:nvPr/>
        </p:nvSpPr>
        <p:spPr>
          <a:xfrm>
            <a:off x="-27384" y="4863008"/>
            <a:ext cx="9828584" cy="2062103"/>
          </a:xfrm>
          <a:prstGeom prst="rect">
            <a:avLst/>
          </a:prstGeom>
          <a:noFill/>
        </p:spPr>
        <p:txBody>
          <a:bodyPr wrap="square" rtlCol="0">
            <a:spAutoFit/>
          </a:bodyPr>
          <a:lstStyle/>
          <a:p>
            <a:r>
              <a:rPr lang="ja-JP" altLang="en-US" sz="2800" dirty="0" smtClean="0">
                <a:solidFill>
                  <a:prstClr val="black"/>
                </a:solidFill>
              </a:rPr>
              <a:t>□保護者と</a:t>
            </a:r>
            <a:r>
              <a:rPr lang="ja-JP" altLang="en-US" sz="2800" dirty="0">
                <a:solidFill>
                  <a:prstClr val="black"/>
                </a:solidFill>
              </a:rPr>
              <a:t>教師</a:t>
            </a:r>
            <a:r>
              <a:rPr lang="ja-JP" altLang="en-US" sz="2800" dirty="0" smtClean="0">
                <a:solidFill>
                  <a:prstClr val="black"/>
                </a:solidFill>
              </a:rPr>
              <a:t>が</a:t>
            </a:r>
            <a:r>
              <a:rPr lang="ja-JP" altLang="en-US" sz="2800" dirty="0">
                <a:solidFill>
                  <a:prstClr val="black"/>
                </a:solidFill>
              </a:rPr>
              <a:t>気軽に</a:t>
            </a:r>
            <a:r>
              <a:rPr lang="ja-JP" altLang="en-US" sz="2800" dirty="0" smtClean="0">
                <a:solidFill>
                  <a:prstClr val="black"/>
                </a:solidFill>
              </a:rPr>
              <a:t>話ができる</a:t>
            </a:r>
            <a:r>
              <a:rPr lang="ja-JP" altLang="en-US" sz="2800" b="1" dirty="0" smtClean="0">
                <a:solidFill>
                  <a:srgbClr val="FF0000"/>
                </a:solidFill>
              </a:rPr>
              <a:t>雰囲気づくり</a:t>
            </a:r>
            <a:r>
              <a:rPr lang="ja-JP" altLang="en-US" sz="2800" dirty="0" smtClean="0"/>
              <a:t>に努める</a:t>
            </a:r>
            <a:endParaRPr lang="en-US" altLang="ja-JP" sz="2800" dirty="0" smtClean="0"/>
          </a:p>
          <a:p>
            <a:r>
              <a:rPr lang="ja-JP" altLang="en-US" sz="2800" b="1" dirty="0">
                <a:solidFill>
                  <a:srgbClr val="FF0000"/>
                </a:solidFill>
              </a:rPr>
              <a:t>　</a:t>
            </a:r>
            <a:r>
              <a:rPr lang="ja-JP" altLang="en-US" sz="2800" b="1" dirty="0" smtClean="0">
                <a:solidFill>
                  <a:srgbClr val="FF0000"/>
                </a:solidFill>
              </a:rPr>
              <a:t>　</a:t>
            </a:r>
            <a:r>
              <a:rPr lang="ja-JP" altLang="en-US" sz="2000" dirty="0" smtClean="0">
                <a:solidFill>
                  <a:prstClr val="black"/>
                </a:solidFill>
              </a:rPr>
              <a:t>教師がＰＴＡ活動や地域の行事に積極的に参加する。</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（例：バザー、交通当番、餅つき）</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a:t>
            </a:r>
            <a:endParaRPr lang="en-US" altLang="ja-JP" sz="2000" dirty="0" smtClean="0">
              <a:solidFill>
                <a:prstClr val="black"/>
              </a:solidFill>
            </a:endParaRPr>
          </a:p>
          <a:p>
            <a:r>
              <a:rPr lang="ja-JP" altLang="en-US" sz="2800" b="1" dirty="0">
                <a:solidFill>
                  <a:srgbClr val="FF0000"/>
                </a:solidFill>
              </a:rPr>
              <a:t>　</a:t>
            </a:r>
            <a:r>
              <a:rPr lang="ja-JP" altLang="en-US" sz="2800" b="1" dirty="0" smtClean="0">
                <a:solidFill>
                  <a:srgbClr val="FF0000"/>
                </a:solidFill>
              </a:rPr>
              <a:t>　</a:t>
            </a:r>
            <a:r>
              <a:rPr lang="ja-JP" altLang="en-US" sz="3200" dirty="0" smtClean="0">
                <a:solidFill>
                  <a:prstClr val="black"/>
                </a:solidFill>
              </a:rPr>
              <a:t>　</a:t>
            </a:r>
            <a:endParaRPr lang="en-US" altLang="ja-JP" sz="3200" dirty="0" smtClean="0">
              <a:solidFill>
                <a:prstClr val="black"/>
              </a:solidFill>
            </a:endParaRPr>
          </a:p>
        </p:txBody>
      </p:sp>
      <p:sp>
        <p:nvSpPr>
          <p:cNvPr id="9" name="タイトル 1"/>
          <p:cNvSpPr>
            <a:spLocks noGrp="1"/>
          </p:cNvSpPr>
          <p:nvPr>
            <p:ph type="title"/>
          </p:nvPr>
        </p:nvSpPr>
        <p:spPr>
          <a:xfrm>
            <a:off x="99256" y="188640"/>
            <a:ext cx="8577200" cy="990600"/>
          </a:xfrm>
        </p:spPr>
        <p:txBody>
          <a:bodyPr>
            <a:normAutofit fontScale="90000"/>
          </a:bodyPr>
          <a:lstStyle/>
          <a:p>
            <a:pPr eaLnBrk="1" hangingPunct="1"/>
            <a:r>
              <a:rPr lang="ja-JP" altLang="en-US" sz="4000" b="1" dirty="0" smtClean="0">
                <a:solidFill>
                  <a:srgbClr val="FF6600"/>
                </a:solidFill>
                <a:latin typeface="+mn-ea"/>
                <a:ea typeface="+mn-ea"/>
              </a:rPr>
              <a:t>保護者との日頃からの連携</a:t>
            </a:r>
            <a:r>
              <a:rPr lang="ja-JP" altLang="en-US" sz="4000" b="1" dirty="0">
                <a:solidFill>
                  <a:srgbClr val="FF6600"/>
                </a:solidFill>
                <a:latin typeface="+mn-ea"/>
                <a:ea typeface="+mn-ea"/>
              </a:rPr>
              <a:t>に</a:t>
            </a:r>
            <a:r>
              <a:rPr lang="ja-JP" altLang="en-US" sz="4000" b="1" dirty="0" smtClean="0">
                <a:solidFill>
                  <a:srgbClr val="FF6600"/>
                </a:solidFill>
                <a:latin typeface="+mn-ea"/>
                <a:ea typeface="+mn-ea"/>
              </a:rPr>
              <a:t>おける留意点</a:t>
            </a:r>
            <a:endParaRPr lang="ja-JP" altLang="en-US" sz="4000" b="1" dirty="0">
              <a:solidFill>
                <a:srgbClr val="FF6600"/>
              </a:solidFill>
              <a:latin typeface="+mn-ea"/>
              <a:ea typeface="+mn-ea"/>
            </a:endParaRPr>
          </a:p>
        </p:txBody>
      </p:sp>
      <p:sp>
        <p:nvSpPr>
          <p:cNvPr id="12" name="テキスト ボックス 11"/>
          <p:cNvSpPr txBox="1"/>
          <p:nvPr/>
        </p:nvSpPr>
        <p:spPr>
          <a:xfrm>
            <a:off x="-27384" y="1606987"/>
            <a:ext cx="7776864" cy="1692771"/>
          </a:xfrm>
          <a:prstGeom prst="rect">
            <a:avLst/>
          </a:prstGeom>
          <a:noFill/>
        </p:spPr>
        <p:txBody>
          <a:bodyPr wrap="square" rtlCol="0">
            <a:spAutoFit/>
          </a:bodyPr>
          <a:lstStyle/>
          <a:p>
            <a:r>
              <a:rPr lang="ja-JP" altLang="en-US" sz="2800" dirty="0" smtClean="0">
                <a:solidFill>
                  <a:prstClr val="black"/>
                </a:solidFill>
              </a:rPr>
              <a:t>□保護者の学校への</a:t>
            </a:r>
            <a:r>
              <a:rPr lang="ja-JP" altLang="en-US" sz="2800" b="1" dirty="0" smtClean="0">
                <a:solidFill>
                  <a:srgbClr val="FF0000"/>
                </a:solidFill>
              </a:rPr>
              <a:t>期待を知る</a:t>
            </a:r>
            <a:endParaRPr lang="en-US" altLang="ja-JP" sz="2800" b="1" dirty="0" smtClean="0">
              <a:solidFill>
                <a:srgbClr val="FF0000"/>
              </a:solidFill>
            </a:endParaRPr>
          </a:p>
          <a:p>
            <a:pPr indent="88900"/>
            <a:r>
              <a:rPr lang="ja-JP" altLang="en-US" sz="3200" b="1" dirty="0" smtClean="0">
                <a:solidFill>
                  <a:srgbClr val="FF0000"/>
                </a:solidFill>
              </a:rPr>
              <a:t>　 </a:t>
            </a:r>
            <a:r>
              <a:rPr lang="ja-JP" altLang="en-US" sz="2000" dirty="0" smtClean="0">
                <a:solidFill>
                  <a:prstClr val="black"/>
                </a:solidFill>
              </a:rPr>
              <a:t>しっかりと保護者の話を聞く。</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（例：年度当初の家庭訪問、保護者会、個人面談）</a:t>
            </a:r>
            <a:endParaRPr lang="en-US" altLang="ja-JP" sz="2000" dirty="0" smtClean="0">
              <a:solidFill>
                <a:prstClr val="black"/>
              </a:solidFill>
            </a:endParaRPr>
          </a:p>
          <a:p>
            <a:endParaRPr lang="ja-JP" altLang="en-US" sz="2400" dirty="0">
              <a:solidFill>
                <a:prstClr val="black"/>
              </a:solidFill>
            </a:endParaRPr>
          </a:p>
        </p:txBody>
      </p:sp>
      <p:pic>
        <p:nvPicPr>
          <p:cNvPr id="6146" name="Picture 2" descr="W:\事務文書\生徒指導\0_イラスト集\0_Justカラー\07研修・指導\009_説明.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1772816"/>
            <a:ext cx="2544073" cy="116358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W:\事務文書\生徒指導\0_イラスト集\0_Justカラー\07研修・指導\010_グループワーク.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2077" y="5514776"/>
            <a:ext cx="1290956"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7885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22" name="角丸四角形 21"/>
          <p:cNvSpPr/>
          <p:nvPr/>
        </p:nvSpPr>
        <p:spPr>
          <a:xfrm>
            <a:off x="657921" y="5314626"/>
            <a:ext cx="7694860"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prstClr val="white"/>
                </a:solidFill>
                <a:latin typeface="メイリオ" panose="020B0604030504040204" pitchFamily="50" charset="-128"/>
                <a:ea typeface="メイリオ" panose="020B0604030504040204" pitchFamily="50" charset="-128"/>
              </a:rPr>
              <a:t>　</a:t>
            </a:r>
            <a:endParaRPr lang="en-US" altLang="ja-JP" sz="2400" dirty="0" smtClean="0">
              <a:solidFill>
                <a:prstClr val="white"/>
              </a:solidFill>
              <a:latin typeface="メイリオ" panose="020B0604030504040204" pitchFamily="50" charset="-128"/>
              <a:ea typeface="メイリオ" panose="020B0604030504040204" pitchFamily="50" charset="-128"/>
            </a:endParaRPr>
          </a:p>
          <a:p>
            <a:pPr>
              <a:defRPr/>
            </a:pPr>
            <a:r>
              <a:rPr lang="ja-JP" altLang="en-US" sz="2400" dirty="0">
                <a:solidFill>
                  <a:prstClr val="white"/>
                </a:solidFill>
                <a:latin typeface="メイリオ" panose="020B0604030504040204" pitchFamily="50" charset="-128"/>
                <a:ea typeface="メイリオ" panose="020B0604030504040204" pitchFamily="50" charset="-128"/>
              </a:rPr>
              <a:t>　</a:t>
            </a:r>
            <a:r>
              <a:rPr lang="ja-JP" altLang="en-US" sz="2400" dirty="0" smtClean="0">
                <a:solidFill>
                  <a:prstClr val="white"/>
                </a:solidFill>
                <a:latin typeface="メイリオ" panose="020B0604030504040204" pitchFamily="50" charset="-128"/>
                <a:ea typeface="メイリオ" panose="020B0604030504040204" pitchFamily="50" charset="-128"/>
              </a:rPr>
              <a:t> チャレンジ！働きかけを考えよう</a:t>
            </a:r>
            <a:endParaRPr lang="en-US" altLang="ja-JP" sz="2400" dirty="0" smtClean="0">
              <a:solidFill>
                <a:prstClr val="white"/>
              </a:solidFill>
              <a:latin typeface="メイリオ" panose="020B0604030504040204" pitchFamily="50" charset="-128"/>
              <a:ea typeface="メイリオ" panose="020B0604030504040204" pitchFamily="50" charset="-128"/>
            </a:endParaRPr>
          </a:p>
          <a:p>
            <a:pPr>
              <a:defRPr/>
            </a:pPr>
            <a:endParaRPr lang="en-US" altLang="ja-JP" sz="2400" dirty="0">
              <a:solidFill>
                <a:prstClr val="white"/>
              </a:solidFill>
              <a:latin typeface="メイリオ" panose="020B0604030504040204" pitchFamily="50" charset="-128"/>
              <a:ea typeface="メイリオ" panose="020B0604030504040204" pitchFamily="50" charset="-128"/>
            </a:endParaRPr>
          </a:p>
        </p:txBody>
      </p:sp>
      <p:sp>
        <p:nvSpPr>
          <p:cNvPr id="4" name="円/楕円 3"/>
          <p:cNvSpPr/>
          <p:nvPr/>
        </p:nvSpPr>
        <p:spPr>
          <a:xfrm>
            <a:off x="178544" y="5280426"/>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277020" y="5426476"/>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５</a:t>
            </a:r>
          </a:p>
        </p:txBody>
      </p:sp>
    </p:spTree>
    <p:extLst>
      <p:ext uri="{BB962C8B-B14F-4D97-AF65-F5344CB8AC3E}">
        <p14:creationId xmlns:p14="http://schemas.microsoft.com/office/powerpoint/2010/main" val="1334731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4934" y="44624"/>
            <a:ext cx="93345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テキスト ボックス 15"/>
          <p:cNvSpPr txBox="1"/>
          <p:nvPr/>
        </p:nvSpPr>
        <p:spPr>
          <a:xfrm>
            <a:off x="234932" y="1988840"/>
            <a:ext cx="8964488" cy="2733056"/>
          </a:xfrm>
          <a:prstGeom prst="rect">
            <a:avLst/>
          </a:prstGeom>
          <a:noFill/>
        </p:spPr>
        <p:txBody>
          <a:bodyPr wrap="square" rtlCol="0">
            <a:spAutoFit/>
          </a:bodyPr>
          <a:lstStyle/>
          <a:p>
            <a:pPr algn="just">
              <a:lnSpc>
                <a:spcPct val="130000"/>
              </a:lnSpc>
            </a:pPr>
            <a:endParaRPr lang="en-US" altLang="ja-JP" sz="4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r">
              <a:lnSpc>
                <a:spcPct val="130000"/>
              </a:lnSpc>
            </a:pPr>
            <a:endParaRPr lang="en-US" altLang="ja-JP" sz="4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444998" y="3730228"/>
            <a:ext cx="8422763" cy="2304257"/>
          </a:xfrm>
          <a:prstGeom prst="rect">
            <a:avLst/>
          </a:prstGeom>
          <a:no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a:solidFill>
                  <a:srgbClr val="0033CC"/>
                </a:solidFill>
              </a:ln>
              <a:solidFill>
                <a:prstClr val="white"/>
              </a:solidFill>
            </a:endParaRPr>
          </a:p>
        </p:txBody>
      </p:sp>
      <p:sp>
        <p:nvSpPr>
          <p:cNvPr id="21" name="円形吹き出し 20"/>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800" b="1" dirty="0">
              <a:solidFill>
                <a:prstClr val="black"/>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753806" y="343864"/>
            <a:ext cx="4513210" cy="923330"/>
          </a:xfrm>
          <a:prstGeom prst="rect">
            <a:avLst/>
          </a:prstGeom>
          <a:noFill/>
        </p:spPr>
        <p:txBody>
          <a:bodyPr wrap="square" rtlCol="0">
            <a:spAutoFit/>
          </a:bodyPr>
          <a:lstStyle/>
          <a:p>
            <a:r>
              <a:rPr lang="ja-JP" altLang="en-US" sz="5400" dirty="0" smtClean="0">
                <a:solidFill>
                  <a:prstClr val="black"/>
                </a:solidFill>
                <a:latin typeface="ＤＦ特太ゴシック体" panose="020B0509000000000000" pitchFamily="49" charset="-128"/>
                <a:ea typeface="ＤＦ特太ゴシック体" panose="020B0509000000000000" pitchFamily="49" charset="-128"/>
              </a:rPr>
              <a:t>チャレンジ！</a:t>
            </a:r>
            <a:endParaRPr lang="ja-JP" altLang="en-US" sz="54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23" name="テキスト ボックス 19"/>
          <p:cNvSpPr txBox="1"/>
          <p:nvPr/>
        </p:nvSpPr>
        <p:spPr>
          <a:xfrm>
            <a:off x="6024731" y="1542388"/>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prstClr val="black"/>
                </a:solidFill>
              </a:rPr>
              <a:t>© </a:t>
            </a:r>
            <a:r>
              <a:rPr lang="ja-JP" altLang="en-US" sz="800" dirty="0">
                <a:solidFill>
                  <a:prstClr val="black"/>
                </a:solidFill>
                <a:latin typeface="HG丸ｺﾞｼｯｸM-PRO" pitchFamily="50" charset="-128"/>
                <a:ea typeface="HG丸ｺﾞｼｯｸM-PRO" pitchFamily="50" charset="-128"/>
              </a:rPr>
              <a:t>岡山県「ももっち」</a:t>
            </a:r>
            <a:endParaRPr lang="ja-JP" altLang="en-US" sz="800" dirty="0">
              <a:solidFill>
                <a:prstClr val="black"/>
              </a:solidFill>
              <a:latin typeface="HGP創英角ﾎﾟｯﾌﾟ体" pitchFamily="50" charset="-128"/>
              <a:ea typeface="HGP創英角ﾎﾟｯﾌﾟ体" pitchFamily="50" charset="-128"/>
            </a:endParaRPr>
          </a:p>
        </p:txBody>
      </p:sp>
      <p:cxnSp>
        <p:nvCxnSpPr>
          <p:cNvPr id="24" name="直線コネクタ 23"/>
          <p:cNvCxnSpPr/>
          <p:nvPr/>
        </p:nvCxnSpPr>
        <p:spPr>
          <a:xfrm>
            <a:off x="0"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99939" y="192753"/>
            <a:ext cx="1008112" cy="369332"/>
          </a:xfrm>
          <a:prstGeom prst="rect">
            <a:avLst/>
          </a:prstGeom>
          <a:solidFill>
            <a:srgbClr val="7030A0"/>
          </a:solidFill>
        </p:spPr>
        <p:txBody>
          <a:bodyPr wrap="square" rtlCol="0">
            <a:spAutoFit/>
          </a:bodyPr>
          <a:lstStyle/>
          <a:p>
            <a:pPr algn="ctr"/>
            <a:r>
              <a:rPr lang="ja-JP" altLang="en-US" dirty="0" smtClean="0">
                <a:solidFill>
                  <a:prstClr val="white"/>
                </a:solidFill>
              </a:rPr>
              <a:t>資料④</a:t>
            </a:r>
            <a:endParaRPr lang="ja-JP" altLang="en-US" dirty="0">
              <a:solidFill>
                <a:prstClr val="white"/>
              </a:solidFill>
            </a:endParaRPr>
          </a:p>
        </p:txBody>
      </p:sp>
      <p:sp>
        <p:nvSpPr>
          <p:cNvPr id="3" name="テキスト ボックス 2"/>
          <p:cNvSpPr txBox="1"/>
          <p:nvPr/>
        </p:nvSpPr>
        <p:spPr>
          <a:xfrm>
            <a:off x="444998" y="2132856"/>
            <a:ext cx="8277587" cy="1446550"/>
          </a:xfrm>
          <a:prstGeom prst="rect">
            <a:avLst/>
          </a:prstGeom>
          <a:noFill/>
        </p:spPr>
        <p:txBody>
          <a:bodyPr wrap="square" rtlCol="0">
            <a:spAutoFit/>
          </a:bodyPr>
          <a:lstStyle/>
          <a:p>
            <a:r>
              <a:rPr lang="ja-JP" altLang="en-US" sz="4400" dirty="0" smtClean="0">
                <a:solidFill>
                  <a:prstClr val="black"/>
                </a:solidFill>
                <a:latin typeface="メイリオ" panose="020B0604030504040204" pitchFamily="50" charset="-128"/>
                <a:ea typeface="メイリオ" panose="020B0604030504040204" pitchFamily="50" charset="-128"/>
              </a:rPr>
              <a:t>保護者とのより良い関係づくりのために</a:t>
            </a:r>
            <a:endParaRPr lang="ja-JP" altLang="en-US" sz="4400" dirty="0">
              <a:solidFill>
                <a:prstClr val="black"/>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748303" y="2719"/>
            <a:ext cx="1547664"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個人配付</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95416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188640"/>
            <a:ext cx="8661970" cy="1143000"/>
          </a:xfrm>
        </p:spPr>
        <p:txBody>
          <a:bodyPr/>
          <a:lstStyle/>
          <a:p>
            <a:r>
              <a:rPr kumimoji="1" lang="ja-JP" altLang="en-US" b="1" dirty="0">
                <a:solidFill>
                  <a:schemeClr val="tx1"/>
                </a:solidFill>
                <a:latin typeface="メイリオ" panose="020B0604030504040204" pitchFamily="50" charset="-128"/>
                <a:ea typeface="メイリオ" panose="020B0604030504040204" pitchFamily="50" charset="-128"/>
              </a:rPr>
              <a:t>本日は、ありがとうございました。</a:t>
            </a:r>
          </a:p>
        </p:txBody>
      </p:sp>
      <p:pic>
        <p:nvPicPr>
          <p:cNvPr id="3" name="図 2" descr="11N お願い（2人）.gif"/>
          <p:cNvPicPr>
            <a:picLocks noChangeAspect="1"/>
          </p:cNvPicPr>
          <p:nvPr/>
        </p:nvPicPr>
        <p:blipFill>
          <a:blip r:embed="rId3" cstate="print"/>
          <a:stretch>
            <a:fillRect/>
          </a:stretch>
        </p:blipFill>
        <p:spPr>
          <a:xfrm>
            <a:off x="3232098" y="2009461"/>
            <a:ext cx="2890239" cy="2551047"/>
          </a:xfrm>
          <a:prstGeom prst="rect">
            <a:avLst/>
          </a:prstGeom>
        </p:spPr>
      </p:pic>
      <p:sp>
        <p:nvSpPr>
          <p:cNvPr id="4" name="テキスト ボックス 21"/>
          <p:cNvSpPr txBox="1"/>
          <p:nvPr/>
        </p:nvSpPr>
        <p:spPr>
          <a:xfrm>
            <a:off x="3600756" y="4581128"/>
            <a:ext cx="2403928"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1100" dirty="0">
                <a:solidFill>
                  <a:schemeClr val="tx1"/>
                </a:solidFill>
                <a:latin typeface="+mn-lt"/>
                <a:ea typeface="+mn-ea"/>
                <a:cs typeface="+mn-cs"/>
              </a:rPr>
              <a:t>© </a:t>
            </a:r>
            <a:r>
              <a:rPr kumimoji="1" lang="ja-JP" altLang="en-US" sz="1100" dirty="0">
                <a:latin typeface="HG丸ｺﾞｼｯｸM-PRO" pitchFamily="50" charset="-128"/>
                <a:ea typeface="HG丸ｺﾞｼｯｸM-PRO" pitchFamily="50" charset="-128"/>
              </a:rPr>
              <a:t>岡山県「ももっち・うらっち」</a:t>
            </a:r>
            <a:endParaRPr kumimoji="1" lang="ja-JP" altLang="en-US" sz="1100" dirty="0">
              <a:latin typeface="HGP創英角ﾎﾟｯﾌﾟ体" pitchFamily="50" charset="-128"/>
              <a:ea typeface="HGP創英角ﾎﾟｯﾌﾟ体" pitchFamily="50" charset="-128"/>
            </a:endParaRPr>
          </a:p>
        </p:txBody>
      </p:sp>
      <p:sp>
        <p:nvSpPr>
          <p:cNvPr id="5" name="角丸四角形 4"/>
          <p:cNvSpPr/>
          <p:nvPr/>
        </p:nvSpPr>
        <p:spPr>
          <a:xfrm>
            <a:off x="971600" y="5337374"/>
            <a:ext cx="7704856" cy="683914"/>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lgn="ctr"/>
            <a:r>
              <a:rPr lang="ja-JP" altLang="en-US" sz="2800" dirty="0" smtClean="0">
                <a:solidFill>
                  <a:schemeClr val="tx1"/>
                </a:solidFill>
                <a:latin typeface="メイリオ" panose="020B0604030504040204" pitchFamily="50" charset="-128"/>
                <a:ea typeface="メイリオ" panose="020B0604030504040204" pitchFamily="50" charset="-128"/>
              </a:rPr>
              <a:t> 資料</a:t>
            </a:r>
            <a:r>
              <a:rPr lang="ja-JP" altLang="en-US" sz="2800" dirty="0">
                <a:solidFill>
                  <a:schemeClr val="tx1"/>
                </a:solidFill>
                <a:latin typeface="メイリオ" panose="020B0604030504040204" pitchFamily="50" charset="-128"/>
                <a:ea typeface="メイリオ" panose="020B0604030504040204" pitchFamily="50" charset="-128"/>
              </a:rPr>
              <a:t>①</a:t>
            </a:r>
            <a:r>
              <a:rPr lang="ja-JP" altLang="en-US" sz="2800" dirty="0" smtClean="0">
                <a:solidFill>
                  <a:schemeClr val="tx1"/>
                </a:solidFill>
                <a:latin typeface="メイリオ" panose="020B0604030504040204" pitchFamily="50" charset="-128"/>
                <a:ea typeface="メイリオ" panose="020B0604030504040204" pitchFamily="50" charset="-128"/>
              </a:rPr>
              <a:t>～</a:t>
            </a:r>
            <a:r>
              <a:rPr lang="ja-JP" altLang="en-US" sz="2800" dirty="0">
                <a:solidFill>
                  <a:schemeClr val="tx1"/>
                </a:solidFill>
                <a:latin typeface="メイリオ" panose="020B0604030504040204" pitchFamily="50" charset="-128"/>
                <a:ea typeface="メイリオ" panose="020B0604030504040204" pitchFamily="50" charset="-128"/>
              </a:rPr>
              <a:t>④</a:t>
            </a:r>
            <a:r>
              <a:rPr lang="ja-JP" altLang="en-US" sz="2800" dirty="0" smtClean="0">
                <a:solidFill>
                  <a:schemeClr val="tx1"/>
                </a:solidFill>
                <a:latin typeface="メイリオ" panose="020B0604030504040204" pitchFamily="50" charset="-128"/>
                <a:ea typeface="メイリオ" panose="020B0604030504040204" pitchFamily="50" charset="-128"/>
              </a:rPr>
              <a:t>を集めます。ご協力お願いします。</a:t>
            </a:r>
            <a:endParaRPr lang="en-US" altLang="ja-JP" sz="2800" dirty="0" smtClean="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90552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83568" y="3429000"/>
            <a:ext cx="8153400" cy="3168352"/>
          </a:xfrm>
          <a:prstGeom prst="rect">
            <a:avLst/>
          </a:prstGeom>
        </p:spPr>
        <p:txBody>
          <a:bodyPr vert="horz" anchor="t">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3200" dirty="0" smtClean="0">
                <a:solidFill>
                  <a:prstClr val="black"/>
                </a:solidFill>
                <a:latin typeface="メイリオ" panose="020B0604030504040204" pitchFamily="50" charset="-128"/>
                <a:ea typeface="メイリオ" panose="020B0604030504040204" pitchFamily="50" charset="-128"/>
              </a:rPr>
              <a:t>　教育は、子供たちと保護者と教師が一体となって行われます。</a:t>
            </a:r>
            <a:r>
              <a:rPr lang="ja-JP" altLang="en-US" sz="3200" dirty="0" smtClean="0">
                <a:solidFill>
                  <a:schemeClr val="tx1"/>
                </a:solidFill>
                <a:latin typeface="メイリオ" panose="020B0604030504040204" pitchFamily="50" charset="-128"/>
                <a:ea typeface="メイリオ" panose="020B0604030504040204" pitchFamily="50" charset="-128"/>
              </a:rPr>
              <a:t>しかし、日頃の保護者対応では、悩んだり、困ったりすることもあるのではないでしょうか？</a:t>
            </a:r>
            <a:endParaRPr lang="ja-JP" altLang="en-US" sz="3200" dirty="0">
              <a:solidFill>
                <a:schemeClr val="tx1"/>
              </a:solidFill>
              <a:latin typeface="メイリオ" panose="020B0604030504040204" pitchFamily="50" charset="-128"/>
              <a:ea typeface="メイリオ" panose="020B0604030504040204" pitchFamily="50" charset="-128"/>
            </a:endParaRPr>
          </a:p>
        </p:txBody>
      </p:sp>
      <p:grpSp>
        <p:nvGrpSpPr>
          <p:cNvPr id="2" name="グループ化 1"/>
          <p:cNvGrpSpPr/>
          <p:nvPr/>
        </p:nvGrpSpPr>
        <p:grpSpPr>
          <a:xfrm>
            <a:off x="800714" y="1804280"/>
            <a:ext cx="7443694" cy="1463192"/>
            <a:chOff x="800714" y="1804280"/>
            <a:chExt cx="7443694" cy="1463192"/>
          </a:xfrm>
        </p:grpSpPr>
        <p:sp>
          <p:nvSpPr>
            <p:cNvPr id="3" name="タイトル 1"/>
            <p:cNvSpPr txBox="1">
              <a:spLocks/>
            </p:cNvSpPr>
            <p:nvPr/>
          </p:nvSpPr>
          <p:spPr>
            <a:xfrm>
              <a:off x="800714" y="1804280"/>
              <a:ext cx="7443694" cy="1350640"/>
            </a:xfrm>
            <a:prstGeom prst="rect">
              <a:avLst/>
            </a:prstGeom>
            <a:solidFill>
              <a:schemeClr val="bg1"/>
            </a:solidFill>
            <a:ln>
              <a:solidFill>
                <a:schemeClr val="tx1"/>
              </a:solidFill>
            </a:ln>
          </p:spPr>
          <p:txBody>
            <a:bodyPr vert="horz" anchor="ctr">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a:solidFill>
                    <a:prstClr val="black"/>
                  </a:solidFill>
                  <a:latin typeface="メイリオ" panose="020B0604030504040204" pitchFamily="50" charset="-128"/>
                  <a:ea typeface="メイリオ" panose="020B0604030504040204" pitchFamily="50" charset="-128"/>
                </a:rPr>
                <a:t>保護者</a:t>
              </a:r>
              <a:r>
                <a:rPr lang="ja-JP" altLang="en-US" sz="4000" dirty="0" smtClean="0">
                  <a:solidFill>
                    <a:prstClr val="black"/>
                  </a:solidFill>
                  <a:latin typeface="メイリオ" panose="020B0604030504040204" pitchFamily="50" charset="-128"/>
                  <a:ea typeface="メイリオ" panose="020B0604030504040204" pitchFamily="50" charset="-128"/>
                </a:rPr>
                <a:t>と教師は、</a:t>
              </a:r>
              <a:endParaRPr lang="en-US" altLang="ja-JP" sz="4000" dirty="0" smtClean="0">
                <a:solidFill>
                  <a:prstClr val="black"/>
                </a:solidFill>
                <a:latin typeface="メイリオ" panose="020B0604030504040204" pitchFamily="50" charset="-128"/>
                <a:ea typeface="メイリオ" panose="020B0604030504040204" pitchFamily="50" charset="-128"/>
              </a:endParaRPr>
            </a:p>
            <a:p>
              <a:endParaRPr lang="ja-JP" altLang="en-US" sz="2800" b="1" dirty="0">
                <a:solidFill>
                  <a:prstClr val="black"/>
                </a:solidFill>
                <a:latin typeface="メイリオ" panose="020B0604030504040204" pitchFamily="50" charset="-128"/>
                <a:ea typeface="メイリオ" panose="020B0604030504040204" pitchFamily="50" charset="-128"/>
              </a:endParaRPr>
            </a:p>
          </p:txBody>
        </p:sp>
        <p:sp>
          <p:nvSpPr>
            <p:cNvPr id="6" name="タイトル 1"/>
            <p:cNvSpPr txBox="1">
              <a:spLocks/>
            </p:cNvSpPr>
            <p:nvPr/>
          </p:nvSpPr>
          <p:spPr>
            <a:xfrm>
              <a:off x="827584" y="1916832"/>
              <a:ext cx="7416824" cy="1350640"/>
            </a:xfrm>
            <a:prstGeom prst="rect">
              <a:avLst/>
            </a:prstGeom>
            <a:ln>
              <a:noFill/>
            </a:ln>
          </p:spPr>
          <p:txBody>
            <a:bodyPr vert="horz" anchor="t">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smtClean="0">
                  <a:solidFill>
                    <a:prstClr val="black"/>
                  </a:solidFill>
                  <a:latin typeface="メイリオ" panose="020B0604030504040204" pitchFamily="50" charset="-128"/>
                  <a:ea typeface="メイリオ" panose="020B0604030504040204" pitchFamily="50" charset="-128"/>
                </a:rPr>
                <a:t>　　　　　　　　</a:t>
              </a:r>
              <a:r>
                <a:rPr lang="ja-JP" altLang="en-US" sz="4000" b="1" dirty="0" smtClean="0">
                  <a:solidFill>
                    <a:prstClr val="black"/>
                  </a:solidFill>
                  <a:latin typeface="メイリオ" panose="020B0604030504040204" pitchFamily="50" charset="-128"/>
                  <a:ea typeface="メイリオ" panose="020B0604030504040204" pitchFamily="50" charset="-128"/>
                </a:rPr>
                <a:t>子供を育てる同じチームの一員</a:t>
              </a:r>
              <a:endParaRPr lang="ja-JP" altLang="en-US" sz="4000" b="1" dirty="0">
                <a:solidFill>
                  <a:prstClr val="black"/>
                </a:solidFill>
                <a:latin typeface="メイリオ" panose="020B0604030504040204" pitchFamily="50" charset="-128"/>
                <a:ea typeface="メイリオ" panose="020B0604030504040204" pitchFamily="50" charset="-128"/>
              </a:endParaRPr>
            </a:p>
          </p:txBody>
        </p:sp>
      </p:grpSp>
      <p:sp>
        <p:nvSpPr>
          <p:cNvPr id="7" name="タイトル 1"/>
          <p:cNvSpPr txBox="1">
            <a:spLocks noGrp="1"/>
          </p:cNvSpPr>
          <p:nvPr>
            <p:ph type="title"/>
          </p:nvPr>
        </p:nvSpPr>
        <p:spPr>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smtClean="0">
                <a:solidFill>
                  <a:prstClr val="black"/>
                </a:solidFill>
                <a:latin typeface="メイリオ" panose="020B0604030504040204" pitchFamily="50" charset="-128"/>
                <a:ea typeface="メイリオ" panose="020B0604030504040204" pitchFamily="50" charset="-128"/>
              </a:rPr>
              <a:t>保護者と教師の関係性</a:t>
            </a:r>
            <a:endParaRPr lang="ja-JP" altLang="en-US" sz="4000" b="1" dirty="0">
              <a:solidFill>
                <a:prstClr val="black"/>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570340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288032" y="188640"/>
            <a:ext cx="9144000" cy="1094454"/>
          </a:xfrm>
          <a:noFill/>
        </p:spPr>
        <p:txBody>
          <a:bodyPr vert="horz" lIns="91440" tIns="45720" rIns="91440" bIns="45720" rtlCol="0" anchor="t">
            <a:noAutofit/>
          </a:bodyPr>
          <a:lstStyle/>
          <a:p>
            <a:pPr>
              <a:lnSpc>
                <a:spcPct val="150000"/>
              </a:lnSpc>
            </a:pPr>
            <a:r>
              <a:rPr lang="ja-JP" altLang="en-US" sz="3600" b="1" dirty="0" smtClean="0">
                <a:latin typeface="メイリオ" panose="020B0604030504040204" pitchFamily="50" charset="-128"/>
                <a:ea typeface="メイリオ" panose="020B0604030504040204" pitchFamily="50" charset="-128"/>
              </a:rPr>
              <a:t>保護者</a:t>
            </a:r>
            <a:r>
              <a:rPr lang="ja-JP" altLang="en-US" sz="3600" b="1" dirty="0">
                <a:latin typeface="メイリオ" panose="020B0604030504040204" pitchFamily="50" charset="-128"/>
                <a:ea typeface="メイリオ" panose="020B0604030504040204" pitchFamily="50" charset="-128"/>
              </a:rPr>
              <a:t>に</a:t>
            </a:r>
            <a:r>
              <a:rPr lang="ja-JP" altLang="en-US" sz="3600" b="1" dirty="0" smtClean="0">
                <a:latin typeface="メイリオ" panose="020B0604030504040204" pitchFamily="50" charset="-128"/>
                <a:ea typeface="メイリオ" panose="020B0604030504040204" pitchFamily="50" charset="-128"/>
              </a:rPr>
              <a:t>理解してもらえずに困ったこと</a:t>
            </a:r>
            <a:endParaRPr lang="ja-JP" altLang="en-US" sz="3600" b="1" dirty="0">
              <a:latin typeface="メイリオ" panose="020B0604030504040204" pitchFamily="50" charset="-128"/>
              <a:ea typeface="メイリオ" panose="020B0604030504040204" pitchFamily="50" charset="-128"/>
            </a:endParaRP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solidFill>
                  <a:prstClr val="black"/>
                </a:solidFill>
                <a:latin typeface="Meiryo UI" panose="020B0604030504040204" pitchFamily="50" charset="-128"/>
                <a:ea typeface="Meiryo UI" panose="020B0604030504040204" pitchFamily="50" charset="-128"/>
              </a:rPr>
              <a:t>個人で考えて、グループで共有しましょう。</a:t>
            </a:r>
            <a:endParaRPr lang="ja-JP" altLang="en-US" dirty="0">
              <a:solidFill>
                <a:prstClr val="black"/>
              </a:solidFill>
              <a:latin typeface="Meiryo UI" panose="020B0604030504040204" pitchFamily="50" charset="-128"/>
              <a:ea typeface="Meiryo UI" panose="020B0604030504040204" pitchFamily="50" charset="-128"/>
            </a:endParaRPr>
          </a:p>
        </p:txBody>
      </p:sp>
      <p:sp>
        <p:nvSpPr>
          <p:cNvPr id="5" name="円形吹き出し 4"/>
          <p:cNvSpPr/>
          <p:nvPr/>
        </p:nvSpPr>
        <p:spPr>
          <a:xfrm>
            <a:off x="129568" y="1556792"/>
            <a:ext cx="3325068" cy="1990766"/>
          </a:xfrm>
          <a:prstGeom prst="wedgeEllipseCallout">
            <a:avLst>
              <a:gd name="adj1" fmla="val 51884"/>
              <a:gd name="adj2" fmla="val 2889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形吹き出し 15"/>
          <p:cNvSpPr/>
          <p:nvPr/>
        </p:nvSpPr>
        <p:spPr>
          <a:xfrm>
            <a:off x="5716166" y="1704132"/>
            <a:ext cx="2888282" cy="2448272"/>
          </a:xfrm>
          <a:prstGeom prst="wedgeEllipseCallout">
            <a:avLst>
              <a:gd name="adj1" fmla="val -57655"/>
              <a:gd name="adj2" fmla="val 2842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形吹き出し 7"/>
          <p:cNvSpPr/>
          <p:nvPr/>
        </p:nvSpPr>
        <p:spPr>
          <a:xfrm>
            <a:off x="129568" y="3951058"/>
            <a:ext cx="3384376" cy="2016224"/>
          </a:xfrm>
          <a:prstGeom prst="wedgeEllipseCallout">
            <a:avLst>
              <a:gd name="adj1" fmla="val 55865"/>
              <a:gd name="adj2" fmla="val -4189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形吹き出し 8"/>
          <p:cNvSpPr/>
          <p:nvPr/>
        </p:nvSpPr>
        <p:spPr>
          <a:xfrm>
            <a:off x="4860032" y="4409830"/>
            <a:ext cx="4104456" cy="1746194"/>
          </a:xfrm>
          <a:prstGeom prst="wedgeEllipseCallout">
            <a:avLst>
              <a:gd name="adj1" fmla="val -39702"/>
              <a:gd name="adj2" fmla="val -6337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descr="W:\事務文書\生徒指導\0_イラスト集\0_Justカラー\02先生\008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5880" y="2512185"/>
            <a:ext cx="1909688" cy="2070746"/>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5148064" y="4824778"/>
            <a:ext cx="3600400" cy="1107996"/>
          </a:xfrm>
          <a:prstGeom prst="rect">
            <a:avLst/>
          </a:prstGeom>
          <a:noFill/>
        </p:spPr>
        <p:txBody>
          <a:bodyPr wrap="square" rtlCol="0">
            <a:spAutoFit/>
          </a:bodyPr>
          <a:lstStyle/>
          <a:p>
            <a:r>
              <a:rPr kumimoji="1" lang="ja-JP" altLang="en-US" sz="2200" dirty="0" smtClean="0">
                <a:latin typeface="メイリオ" panose="020B0604030504040204" pitchFamily="50" charset="-128"/>
                <a:ea typeface="メイリオ" panose="020B0604030504040204" pitchFamily="50" charset="-128"/>
              </a:rPr>
              <a:t>例：</a:t>
            </a:r>
            <a:r>
              <a:rPr lang="ja-JP" altLang="en-US" sz="2200" dirty="0" smtClean="0">
                <a:latin typeface="メイリオ" panose="020B0604030504040204" pitchFamily="50" charset="-128"/>
                <a:ea typeface="メイリオ" panose="020B0604030504040204" pitchFamily="50" charset="-128"/>
              </a:rPr>
              <a:t>成績の</a:t>
            </a:r>
            <a:r>
              <a:rPr lang="ja-JP" altLang="en-US" sz="2200" dirty="0">
                <a:latin typeface="メイリオ" panose="020B0604030504040204" pitchFamily="50" charset="-128"/>
                <a:ea typeface="メイリオ" panose="020B0604030504040204" pitchFamily="50" charset="-128"/>
              </a:rPr>
              <a:t>つけ方</a:t>
            </a:r>
            <a:r>
              <a:rPr lang="ja-JP" altLang="en-US" sz="2200" dirty="0" smtClean="0">
                <a:latin typeface="メイリオ" panose="020B0604030504040204" pitchFamily="50" charset="-128"/>
                <a:ea typeface="メイリオ" panose="020B0604030504040204" pitchFamily="50" charset="-128"/>
              </a:rPr>
              <a:t>につい</a:t>
            </a: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a:t>
            </a:r>
            <a:r>
              <a:rPr lang="ja-JP" altLang="en-US" sz="2200" dirty="0" err="1" smtClean="0">
                <a:latin typeface="メイリオ" panose="020B0604030504040204" pitchFamily="50" charset="-128"/>
                <a:ea typeface="メイリオ" panose="020B0604030504040204" pitchFamily="50" charset="-128"/>
              </a:rPr>
              <a:t>て</a:t>
            </a:r>
            <a:r>
              <a:rPr kumimoji="1" lang="ja-JP" altLang="en-US" sz="2200" dirty="0" err="1" smtClean="0">
                <a:latin typeface="メイリオ" panose="020B0604030504040204" pitchFamily="50" charset="-128"/>
                <a:ea typeface="メイリオ" panose="020B0604030504040204" pitchFamily="50" charset="-128"/>
              </a:rPr>
              <a:t>納</a:t>
            </a:r>
            <a:r>
              <a:rPr kumimoji="1" lang="ja-JP" altLang="en-US" sz="2200" dirty="0" smtClean="0">
                <a:latin typeface="メイリオ" panose="020B0604030504040204" pitchFamily="50" charset="-128"/>
                <a:ea typeface="メイリオ" panose="020B0604030504040204" pitchFamily="50" charset="-128"/>
              </a:rPr>
              <a:t>得がいかないと　　</a:t>
            </a:r>
            <a:r>
              <a:rPr kumimoji="1" lang="en-US" altLang="ja-JP" sz="2200" dirty="0" smtClean="0">
                <a:latin typeface="メイリオ" panose="020B0604030504040204" pitchFamily="50" charset="-128"/>
                <a:ea typeface="メイリオ" panose="020B0604030504040204" pitchFamily="50" charset="-128"/>
              </a:rPr>
              <a:t/>
            </a:r>
            <a:br>
              <a:rPr kumimoji="1" lang="en-US" altLang="ja-JP" sz="2200" dirty="0" smtClean="0">
                <a:latin typeface="メイリオ" panose="020B0604030504040204" pitchFamily="50" charset="-128"/>
                <a:ea typeface="メイリオ" panose="020B0604030504040204" pitchFamily="50" charset="-128"/>
              </a:rPr>
            </a:br>
            <a:r>
              <a:rPr kumimoji="1" lang="ja-JP" altLang="en-US" sz="2200" dirty="0" smtClean="0">
                <a:latin typeface="メイリオ" panose="020B0604030504040204" pitchFamily="50" charset="-128"/>
                <a:ea typeface="メイリオ" panose="020B0604030504040204" pitchFamily="50" charset="-128"/>
              </a:rPr>
              <a:t>　　言われた</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726946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W:\事務文書\生徒指導\0_イラスト集\0_Justカラー\02先生\004_考え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3674" y="3049692"/>
            <a:ext cx="1920213" cy="2035888"/>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グループ化 10"/>
          <p:cNvGrpSpPr/>
          <p:nvPr/>
        </p:nvGrpSpPr>
        <p:grpSpPr>
          <a:xfrm>
            <a:off x="147966" y="2478546"/>
            <a:ext cx="3405708" cy="1886558"/>
            <a:chOff x="411936" y="3655758"/>
            <a:chExt cx="2581748" cy="1728192"/>
          </a:xfrm>
        </p:grpSpPr>
        <p:sp>
          <p:nvSpPr>
            <p:cNvPr id="12" name="雲形吹き出し 11"/>
            <p:cNvSpPr/>
            <p:nvPr/>
          </p:nvSpPr>
          <p:spPr>
            <a:xfrm>
              <a:off x="411936" y="3655758"/>
              <a:ext cx="2581748" cy="1728192"/>
            </a:xfrm>
            <a:prstGeom prst="cloudCallout">
              <a:avLst>
                <a:gd name="adj1" fmla="val 36495"/>
                <a:gd name="adj2" fmla="val 37263"/>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663288" y="4062296"/>
              <a:ext cx="2064835" cy="916962"/>
            </a:xfrm>
            <a:prstGeom prst="rect">
              <a:avLst/>
            </a:prstGeom>
            <a:noFill/>
          </p:spPr>
          <p:txBody>
            <a:bodyPr wrap="none" rtlCol="0">
              <a:spAutoFit/>
            </a:bodyPr>
            <a:lstStyle/>
            <a:p>
              <a:r>
                <a:rPr lang="ja-JP" altLang="en-US" sz="2200" dirty="0">
                  <a:latin typeface="メイリオ" panose="020B0604030504040204" pitchFamily="50" charset="-128"/>
                  <a:ea typeface="メイリオ" panose="020B0604030504040204" pitchFamily="50" charset="-128"/>
                </a:rPr>
                <a:t>うち</a:t>
              </a:r>
              <a:r>
                <a:rPr lang="ja-JP" altLang="en-US" sz="2200" dirty="0" smtClean="0">
                  <a:latin typeface="メイリオ" panose="020B0604030504040204" pitchFamily="50" charset="-128"/>
                  <a:ea typeface="メイリオ" panose="020B0604030504040204" pitchFamily="50" charset="-128"/>
                </a:rPr>
                <a:t>の子だけに</a:t>
              </a:r>
              <a:r>
                <a:rPr lang="ja-JP" altLang="en-US" sz="2200" dirty="0" err="1" smtClean="0">
                  <a:latin typeface="メイリオ" panose="020B0604030504040204" pitchFamily="50" charset="-128"/>
                  <a:ea typeface="メイリオ" panose="020B0604030504040204" pitchFamily="50" charset="-128"/>
                </a:rPr>
                <a:t>厳し</a:t>
              </a:r>
              <a:endParaRPr lang="en-US" altLang="ja-JP" sz="2200" dirty="0" smtClean="0">
                <a:latin typeface="メイリオ" panose="020B0604030504040204" pitchFamily="50" charset="-128"/>
                <a:ea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rPr>
                <a:t>く指導すると誤解</a:t>
              </a:r>
              <a:endParaRPr lang="en-US" altLang="ja-JP" sz="2200" dirty="0" smtClean="0">
                <a:latin typeface="メイリオ" panose="020B0604030504040204" pitchFamily="50" charset="-128"/>
                <a:ea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rPr>
                <a:t>された</a:t>
              </a:r>
              <a:endParaRPr lang="en-US" altLang="ja-JP" sz="2200" dirty="0" smtClean="0">
                <a:latin typeface="メイリオ" panose="020B0604030504040204" pitchFamily="50" charset="-128"/>
                <a:ea typeface="メイリオ" panose="020B0604030504040204" pitchFamily="50" charset="-128"/>
              </a:endParaRPr>
            </a:p>
          </p:txBody>
        </p:sp>
      </p:grpSp>
      <p:grpSp>
        <p:nvGrpSpPr>
          <p:cNvPr id="14" name="グループ化 13"/>
          <p:cNvGrpSpPr/>
          <p:nvPr/>
        </p:nvGrpSpPr>
        <p:grpSpPr>
          <a:xfrm>
            <a:off x="3524330" y="1557347"/>
            <a:ext cx="4320480" cy="1415632"/>
            <a:chOff x="395535" y="3694888"/>
            <a:chExt cx="2681280" cy="1728192"/>
          </a:xfrm>
        </p:grpSpPr>
        <p:sp>
          <p:nvSpPr>
            <p:cNvPr id="15" name="雲形吹き出し 14"/>
            <p:cNvSpPr/>
            <p:nvPr/>
          </p:nvSpPr>
          <p:spPr>
            <a:xfrm>
              <a:off x="395535" y="3694888"/>
              <a:ext cx="2681280" cy="1728192"/>
            </a:xfrm>
            <a:prstGeom prst="cloudCallout">
              <a:avLst>
                <a:gd name="adj1" fmla="val -29179"/>
                <a:gd name="adj2" fmla="val 43968"/>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200" dirty="0" smtClean="0">
                  <a:solidFill>
                    <a:schemeClr val="tx1"/>
                  </a:solidFill>
                  <a:latin typeface="メイリオ" panose="020B0604030504040204" pitchFamily="50" charset="-128"/>
                  <a:ea typeface="メイリオ" panose="020B0604030504040204" pitchFamily="50" charset="-128"/>
                </a:rPr>
                <a:t>宿題の量について</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不満を言われた</a:t>
              </a:r>
              <a:endParaRPr lang="en-US" altLang="ja-JP" sz="2200" dirty="0" smtClean="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638181" y="4121847"/>
              <a:ext cx="147810" cy="461665"/>
            </a:xfrm>
            <a:prstGeom prst="rect">
              <a:avLst/>
            </a:prstGeom>
            <a:noFill/>
          </p:spPr>
          <p:txBody>
            <a:bodyPr wrap="none" rtlCol="0">
              <a:spAutoFit/>
            </a:bodyPr>
            <a:lstStyle/>
            <a:p>
              <a:endParaRPr lang="en-US" altLang="ja-JP" sz="2400" dirty="0" smtClean="0">
                <a:latin typeface="メイリオ" panose="020B0604030504040204" pitchFamily="50" charset="-128"/>
                <a:ea typeface="メイリオ" panose="020B0604030504040204" pitchFamily="50" charset="-128"/>
              </a:endParaRPr>
            </a:p>
          </p:txBody>
        </p:sp>
      </p:grpSp>
      <p:grpSp>
        <p:nvGrpSpPr>
          <p:cNvPr id="18" name="グループ化 17"/>
          <p:cNvGrpSpPr/>
          <p:nvPr/>
        </p:nvGrpSpPr>
        <p:grpSpPr>
          <a:xfrm>
            <a:off x="141660" y="4566778"/>
            <a:ext cx="3716907" cy="2030574"/>
            <a:chOff x="395535" y="3694888"/>
            <a:chExt cx="2581748" cy="1728192"/>
          </a:xfrm>
        </p:grpSpPr>
        <p:sp>
          <p:nvSpPr>
            <p:cNvPr id="19" name="雲形吹き出し 18"/>
            <p:cNvSpPr/>
            <p:nvPr/>
          </p:nvSpPr>
          <p:spPr>
            <a:xfrm>
              <a:off x="395535" y="3694888"/>
              <a:ext cx="2581748" cy="1728192"/>
            </a:xfrm>
            <a:prstGeom prst="cloudCallout">
              <a:avLst>
                <a:gd name="adj1" fmla="val 36666"/>
                <a:gd name="adj2" fmla="val -39564"/>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662644" y="4185167"/>
              <a:ext cx="147810" cy="396133"/>
            </a:xfrm>
            <a:prstGeom prst="rect">
              <a:avLst/>
            </a:prstGeom>
            <a:noFill/>
          </p:spPr>
          <p:txBody>
            <a:bodyPr wrap="none" rtlCol="0">
              <a:spAutoFit/>
            </a:bodyPr>
            <a:lstStyle/>
            <a:p>
              <a:endParaRPr lang="en-US" altLang="ja-JP" sz="2400" dirty="0" smtClean="0">
                <a:latin typeface="メイリオ" panose="020B0604030504040204" pitchFamily="50" charset="-128"/>
                <a:ea typeface="メイリオ" panose="020B0604030504040204" pitchFamily="50" charset="-128"/>
              </a:endParaRPr>
            </a:p>
          </p:txBody>
        </p:sp>
      </p:grpSp>
      <p:sp>
        <p:nvSpPr>
          <p:cNvPr id="23" name="テキスト ボックス 22"/>
          <p:cNvSpPr txBox="1"/>
          <p:nvPr/>
        </p:nvSpPr>
        <p:spPr>
          <a:xfrm>
            <a:off x="5473887" y="4861000"/>
            <a:ext cx="198478" cy="378169"/>
          </a:xfrm>
          <a:prstGeom prst="rect">
            <a:avLst/>
          </a:prstGeom>
          <a:noFill/>
        </p:spPr>
        <p:txBody>
          <a:bodyPr wrap="none" rtlCol="0">
            <a:spAutoFit/>
          </a:bodyPr>
          <a:lstStyle/>
          <a:p>
            <a:endParaRPr lang="en-US" altLang="ja-JP" sz="2400" dirty="0" smtClean="0">
              <a:latin typeface="メイリオ" panose="020B0604030504040204" pitchFamily="50" charset="-128"/>
              <a:ea typeface="メイリオ" panose="020B0604030504040204" pitchFamily="50" charset="-128"/>
            </a:endParaRPr>
          </a:p>
        </p:txBody>
      </p:sp>
      <p:sp>
        <p:nvSpPr>
          <p:cNvPr id="25" name="雲形吹き出し 24"/>
          <p:cNvSpPr/>
          <p:nvPr/>
        </p:nvSpPr>
        <p:spPr>
          <a:xfrm>
            <a:off x="4642734" y="5059684"/>
            <a:ext cx="3888432" cy="1702768"/>
          </a:xfrm>
          <a:prstGeom prst="cloudCallout">
            <a:avLst>
              <a:gd name="adj1" fmla="val -35449"/>
              <a:gd name="adj2" fmla="val -38713"/>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28" name="雲形吹き出し 27"/>
          <p:cNvSpPr/>
          <p:nvPr/>
        </p:nvSpPr>
        <p:spPr>
          <a:xfrm>
            <a:off x="5473887" y="2780928"/>
            <a:ext cx="3490601" cy="2080072"/>
          </a:xfrm>
          <a:prstGeom prst="cloudCallout">
            <a:avLst>
              <a:gd name="adj1" fmla="val -46366"/>
              <a:gd name="adj2" fmla="val 21435"/>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200" dirty="0" smtClean="0">
              <a:solidFill>
                <a:schemeClr val="tx1"/>
              </a:solidFill>
              <a:latin typeface="メイリオ" panose="020B0604030504040204" pitchFamily="50" charset="-128"/>
              <a:ea typeface="メイリオ" panose="020B0604030504040204" pitchFamily="50" charset="-128"/>
            </a:endParaRPr>
          </a:p>
          <a:p>
            <a:r>
              <a:rPr kumimoji="1" lang="ja-JP" altLang="en-US" sz="2200" dirty="0" smtClean="0">
                <a:solidFill>
                  <a:schemeClr val="tx1"/>
                </a:solidFill>
                <a:latin typeface="メイリオ" panose="020B0604030504040204" pitchFamily="50" charset="-128"/>
                <a:ea typeface="メイリオ" panose="020B0604030504040204" pitchFamily="50" charset="-128"/>
              </a:rPr>
              <a:t>子供のことを先生は信用してくれない</a:t>
            </a:r>
            <a:r>
              <a:rPr lang="ja-JP" altLang="en-US" sz="2200" dirty="0" smtClean="0">
                <a:solidFill>
                  <a:schemeClr val="tx1"/>
                </a:solidFill>
                <a:latin typeface="メイリオ" panose="020B0604030504040204" pitchFamily="50" charset="-128"/>
                <a:ea typeface="メイリオ" panose="020B0604030504040204" pitchFamily="50" charset="-128"/>
              </a:rPr>
              <a:t>と言われた</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5440723" y="5375563"/>
            <a:ext cx="2520280" cy="1107996"/>
          </a:xfrm>
          <a:prstGeom prst="rect">
            <a:avLst/>
          </a:prstGeom>
          <a:noFill/>
        </p:spPr>
        <p:txBody>
          <a:bodyPr wrap="square" rtlCol="0">
            <a:spAutoFit/>
          </a:bodyPr>
          <a:lstStyle/>
          <a:p>
            <a:r>
              <a:rPr kumimoji="1" lang="ja-JP" altLang="en-US" sz="2200" dirty="0" smtClean="0">
                <a:latin typeface="メイリオ" panose="020B0604030504040204" pitchFamily="50" charset="-128"/>
                <a:ea typeface="メイリオ" panose="020B0604030504040204" pitchFamily="50" charset="-128"/>
              </a:rPr>
              <a:t>携帯電話の指導方針を理解して</a:t>
            </a:r>
            <a:endParaRPr kumimoji="1" lang="en-US" altLang="ja-JP" sz="2200" dirty="0" smtClean="0">
              <a:latin typeface="メイリオ" panose="020B0604030504040204" pitchFamily="50" charset="-128"/>
              <a:ea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rPr>
              <a:t>もらえない</a:t>
            </a:r>
            <a:endParaRPr kumimoji="1" lang="ja-JP" altLang="en-US" sz="22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681168" y="5112919"/>
            <a:ext cx="2393254" cy="1107996"/>
          </a:xfrm>
          <a:prstGeom prst="rect">
            <a:avLst/>
          </a:prstGeom>
          <a:noFill/>
        </p:spPr>
        <p:txBody>
          <a:bodyPr wrap="square" rtlCol="0">
            <a:spAutoFit/>
          </a:bodyPr>
          <a:lstStyle/>
          <a:p>
            <a:r>
              <a:rPr lang="ja-JP" altLang="en-US" sz="2200" dirty="0">
                <a:latin typeface="メイリオ" panose="020B0604030504040204" pitchFamily="50" charset="-128"/>
                <a:ea typeface="メイリオ" panose="020B0604030504040204" pitchFamily="50" charset="-128"/>
              </a:rPr>
              <a:t>特定</a:t>
            </a:r>
            <a:r>
              <a:rPr lang="ja-JP" altLang="en-US" sz="2200" dirty="0" smtClean="0">
                <a:latin typeface="メイリオ" panose="020B0604030504040204" pitchFamily="50" charset="-128"/>
                <a:ea typeface="メイリオ" panose="020B0604030504040204" pitchFamily="50" charset="-128"/>
              </a:rPr>
              <a:t>の子と別のクラスにすることを要求された</a:t>
            </a:r>
            <a:endParaRPr kumimoji="1" lang="ja-JP" altLang="en-US" sz="2200" dirty="0">
              <a:latin typeface="メイリオ" panose="020B0604030504040204" pitchFamily="50" charset="-128"/>
              <a:ea typeface="メイリオ" panose="020B0604030504040204" pitchFamily="50" charset="-128"/>
            </a:endParaRPr>
          </a:p>
        </p:txBody>
      </p:sp>
      <p:sp>
        <p:nvSpPr>
          <p:cNvPr id="21" name="タイトル 1"/>
          <p:cNvSpPr>
            <a:spLocks noGrp="1"/>
          </p:cNvSpPr>
          <p:nvPr>
            <p:ph type="title"/>
          </p:nvPr>
        </p:nvSpPr>
        <p:spPr>
          <a:xfrm>
            <a:off x="246580" y="260648"/>
            <a:ext cx="8534400" cy="990600"/>
          </a:xfrm>
          <a:noFill/>
        </p:spPr>
        <p:txBody>
          <a:bodyPr vert="horz" lIns="91440" tIns="45720" rIns="91440" bIns="45720" rtlCol="0" anchor="t">
            <a:noAutofit/>
          </a:bodyPr>
          <a:lstStyle/>
          <a:p>
            <a:pPr algn="ctr">
              <a:lnSpc>
                <a:spcPct val="150000"/>
              </a:lnSpc>
            </a:pPr>
            <a:r>
              <a:rPr lang="ja-JP" altLang="en-US" sz="3600" b="1" dirty="0" smtClean="0">
                <a:latin typeface="メイリオ" panose="020B0604030504040204" pitchFamily="50" charset="-128"/>
                <a:ea typeface="メイリオ" panose="020B0604030504040204" pitchFamily="50" charset="-128"/>
              </a:rPr>
              <a:t>保護者</a:t>
            </a:r>
            <a:r>
              <a:rPr lang="ja-JP" altLang="en-US" sz="3600" b="1" dirty="0">
                <a:latin typeface="メイリオ" panose="020B0604030504040204" pitchFamily="50" charset="-128"/>
                <a:ea typeface="メイリオ" panose="020B0604030504040204" pitchFamily="50" charset="-128"/>
              </a:rPr>
              <a:t>に</a:t>
            </a:r>
            <a:r>
              <a:rPr lang="ja-JP" altLang="en-US" sz="3600" b="1" dirty="0" smtClean="0">
                <a:latin typeface="メイリオ" panose="020B0604030504040204" pitchFamily="50" charset="-128"/>
                <a:ea typeface="メイリオ" panose="020B0604030504040204" pitchFamily="50" charset="-128"/>
              </a:rPr>
              <a:t>理解してもらえずに困ったこと</a:t>
            </a:r>
            <a:endParaRPr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068252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18" name="角丸四角形 17"/>
          <p:cNvSpPr/>
          <p:nvPr/>
        </p:nvSpPr>
        <p:spPr>
          <a:xfrm>
            <a:off x="1108872" y="2461460"/>
            <a:ext cx="7607323"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prstClr val="white"/>
                </a:solidFill>
                <a:latin typeface="HG丸ｺﾞｼｯｸM-PRO" panose="020F0600000000000000" pitchFamily="50" charset="-128"/>
                <a:ea typeface="HG丸ｺﾞｼｯｸM-PRO" panose="020F0600000000000000" pitchFamily="50" charset="-128"/>
              </a:rPr>
              <a:t>  </a:t>
            </a:r>
            <a:r>
              <a:rPr lang="ja-JP" altLang="en-US" sz="2400" dirty="0" smtClean="0">
                <a:solidFill>
                  <a:prstClr val="white"/>
                </a:solidFill>
                <a:latin typeface="HG丸ｺﾞｼｯｸM-PRO" panose="020F0600000000000000" pitchFamily="50" charset="-128"/>
                <a:ea typeface="HG丸ｺﾞｼｯｸM-PRO" panose="020F0600000000000000" pitchFamily="50" charset="-128"/>
              </a:rPr>
              <a:t> </a:t>
            </a:r>
            <a:r>
              <a:rPr lang="ja-JP" altLang="en-US" sz="2400" dirty="0">
                <a:solidFill>
                  <a:prstClr val="white"/>
                </a:solidFill>
                <a:latin typeface="HG丸ｺﾞｼｯｸM-PRO" panose="020F0600000000000000" pitchFamily="50" charset="-128"/>
                <a:ea typeface="HG丸ｺﾞｼｯｸM-PRO" panose="020F0600000000000000" pitchFamily="50" charset="-128"/>
              </a:rPr>
              <a:t> </a:t>
            </a:r>
            <a:r>
              <a:rPr lang="ja-JP" altLang="en-US" sz="2400" dirty="0" smtClean="0">
                <a:solidFill>
                  <a:prstClr val="white"/>
                </a:solidFill>
                <a:latin typeface="HG丸ｺﾞｼｯｸM-PRO" panose="020F0600000000000000" pitchFamily="50" charset="-128"/>
                <a:ea typeface="HG丸ｺﾞｼｯｸM-PRO" panose="020F0600000000000000" pitchFamily="50" charset="-128"/>
              </a:rPr>
              <a:t> 教師の電話応答の在り方について</a:t>
            </a:r>
            <a:endParaRPr lang="en-US" altLang="ja-JP" sz="2400" dirty="0" smtClean="0">
              <a:solidFill>
                <a:prstClr val="white"/>
              </a:solidFill>
              <a:latin typeface="HG丸ｺﾞｼｯｸM-PRO" panose="020F0600000000000000" pitchFamily="50" charset="-128"/>
              <a:ea typeface="HG丸ｺﾞｼｯｸM-PRO" panose="020F0600000000000000" pitchFamily="50" charset="-128"/>
            </a:endParaRPr>
          </a:p>
        </p:txBody>
      </p:sp>
      <p:sp>
        <p:nvSpPr>
          <p:cNvPr id="21510" name="テキスト ボックス 10"/>
          <p:cNvSpPr txBox="1">
            <a:spLocks noChangeArrowheads="1"/>
          </p:cNvSpPr>
          <p:nvPr/>
        </p:nvSpPr>
        <p:spPr bwMode="auto">
          <a:xfrm>
            <a:off x="1226074" y="349979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３</a:t>
            </a:r>
          </a:p>
        </p:txBody>
      </p:sp>
      <p:sp>
        <p:nvSpPr>
          <p:cNvPr id="14" name="円/楕円 13"/>
          <p:cNvSpPr/>
          <p:nvPr/>
        </p:nvSpPr>
        <p:spPr>
          <a:xfrm>
            <a:off x="651672" y="2403005"/>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751387" y="2544342"/>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２</a:t>
            </a:r>
          </a:p>
        </p:txBody>
      </p:sp>
    </p:spTree>
    <p:extLst>
      <p:ext uri="{BB962C8B-B14F-4D97-AF65-F5344CB8AC3E}">
        <p14:creationId xmlns:p14="http://schemas.microsoft.com/office/powerpoint/2010/main" val="827807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21510"/>
                                        </p:tgtEl>
                                      </p:cBhvr>
                                    </p:animEffect>
                                    <p:set>
                                      <p:cBhvr>
                                        <p:cTn id="7" dur="1" fill="hold">
                                          <p:stCondLst>
                                            <p:cond delay="499"/>
                                          </p:stCondLst>
                                        </p:cTn>
                                        <p:tgtEl>
                                          <p:spTgt spid="215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51520" y="2143308"/>
            <a:ext cx="9144000" cy="1323439"/>
          </a:xfrm>
          <a:prstGeom prst="rect">
            <a:avLst/>
          </a:prstGeom>
          <a:noFill/>
        </p:spPr>
        <p:txBody>
          <a:bodyPr wrap="square" rtlCol="0">
            <a:spAutoFit/>
          </a:bodyPr>
          <a:lstStyle/>
          <a:p>
            <a:r>
              <a:rPr lang="ja-JP" altLang="en-US" sz="3600" dirty="0"/>
              <a:t>　 </a:t>
            </a:r>
            <a:r>
              <a:rPr kumimoji="1" lang="ja-JP" altLang="en-US" sz="4000" dirty="0" smtClean="0">
                <a:latin typeface="メイリオ" panose="020B0604030504040204" pitchFamily="50" charset="-128"/>
                <a:ea typeface="メイリオ" panose="020B0604030504040204" pitchFamily="50" charset="-128"/>
              </a:rPr>
              <a:t>保護者から担任に</a:t>
            </a:r>
            <a:endParaRPr kumimoji="1" lang="en-US" altLang="ja-JP" sz="4000" dirty="0" smtClean="0">
              <a:latin typeface="メイリオ" panose="020B0604030504040204" pitchFamily="50" charset="-128"/>
              <a:ea typeface="メイリオ" panose="020B0604030504040204" pitchFamily="50" charset="-128"/>
            </a:endParaRPr>
          </a:p>
          <a:p>
            <a:r>
              <a:rPr lang="en-US" altLang="ja-JP" sz="4000" dirty="0">
                <a:latin typeface="メイリオ" panose="020B0604030504040204" pitchFamily="50" charset="-128"/>
                <a:ea typeface="メイリオ" panose="020B0604030504040204" pitchFamily="50" charset="-128"/>
              </a:rPr>
              <a:t> </a:t>
            </a:r>
            <a:r>
              <a:rPr lang="en-US" altLang="ja-JP" sz="4000" dirty="0" smtClean="0">
                <a:latin typeface="メイリオ" panose="020B0604030504040204" pitchFamily="50" charset="-128"/>
                <a:ea typeface="メイリオ" panose="020B0604030504040204" pitchFamily="50" charset="-128"/>
              </a:rPr>
              <a:t>            </a:t>
            </a:r>
            <a:r>
              <a:rPr kumimoji="1" lang="ja-JP" altLang="en-US" sz="4000" dirty="0" smtClean="0">
                <a:latin typeface="メイリオ" panose="020B0604030504040204" pitchFamily="50" charset="-128"/>
                <a:ea typeface="メイリオ" panose="020B0604030504040204" pitchFamily="50" charset="-128"/>
              </a:rPr>
              <a:t>かかってきた電話</a:t>
            </a:r>
            <a:r>
              <a:rPr lang="ja-JP" altLang="en-US" sz="4000" dirty="0" smtClean="0">
                <a:latin typeface="メイリオ" panose="020B0604030504040204" pitchFamily="50" charset="-128"/>
                <a:ea typeface="メイリオ" panose="020B0604030504040204" pitchFamily="50" charset="-128"/>
              </a:rPr>
              <a:t>の場面</a:t>
            </a:r>
            <a:endParaRPr kumimoji="1" lang="ja-JP" altLang="en-US" sz="4000" dirty="0">
              <a:latin typeface="メイリオ" panose="020B0604030504040204" pitchFamily="50" charset="-128"/>
              <a:ea typeface="メイリオ" panose="020B0604030504040204" pitchFamily="50" charset="-128"/>
            </a:endParaRPr>
          </a:p>
        </p:txBody>
      </p:sp>
      <p:sp>
        <p:nvSpPr>
          <p:cNvPr id="4" name="横巻き 3"/>
          <p:cNvSpPr/>
          <p:nvPr/>
        </p:nvSpPr>
        <p:spPr>
          <a:xfrm>
            <a:off x="251520" y="1652900"/>
            <a:ext cx="8493124" cy="2304256"/>
          </a:xfrm>
          <a:prstGeom prst="horizontalScroll">
            <a:avLst/>
          </a:prstGeom>
          <a:noFill/>
          <a:ln w="603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descr="159N 桃太郎姿10.gif"/>
          <p:cNvPicPr>
            <a:picLocks noChangeAspect="1"/>
          </p:cNvPicPr>
          <p:nvPr/>
        </p:nvPicPr>
        <p:blipFill>
          <a:blip r:embed="rId3" cstate="print"/>
          <a:stretch>
            <a:fillRect/>
          </a:stretch>
        </p:blipFill>
        <p:spPr>
          <a:xfrm>
            <a:off x="6280968" y="3789040"/>
            <a:ext cx="2232248" cy="2866778"/>
          </a:xfrm>
          <a:prstGeom prst="rect">
            <a:avLst/>
          </a:prstGeom>
        </p:spPr>
      </p:pic>
      <p:sp>
        <p:nvSpPr>
          <p:cNvPr id="3" name="タイトル 2"/>
          <p:cNvSpPr>
            <a:spLocks noGrp="1"/>
          </p:cNvSpPr>
          <p:nvPr>
            <p:ph type="title"/>
          </p:nvPr>
        </p:nvSpPr>
        <p:spPr>
          <a:xfrm>
            <a:off x="221634" y="188640"/>
            <a:ext cx="8153400" cy="990600"/>
          </a:xfrm>
        </p:spPr>
        <p:txBody>
          <a:bodyPr/>
          <a:lstStyle/>
          <a:p>
            <a:r>
              <a:rPr kumimoji="1" lang="ja-JP" altLang="en-US" b="1" dirty="0" smtClean="0">
                <a:solidFill>
                  <a:schemeClr val="accent1"/>
                </a:solidFill>
              </a:rPr>
              <a:t>電話応答</a:t>
            </a:r>
            <a:endParaRPr kumimoji="1" lang="ja-JP" altLang="en-US" b="1" dirty="0">
              <a:solidFill>
                <a:schemeClr val="accent1"/>
              </a:solidFill>
            </a:endParaRPr>
          </a:p>
        </p:txBody>
      </p:sp>
      <p:grpSp>
        <p:nvGrpSpPr>
          <p:cNvPr id="8" name="グループ化 7"/>
          <p:cNvGrpSpPr/>
          <p:nvPr/>
        </p:nvGrpSpPr>
        <p:grpSpPr>
          <a:xfrm>
            <a:off x="697124" y="4615681"/>
            <a:ext cx="4608512" cy="1728192"/>
            <a:chOff x="539552" y="4290194"/>
            <a:chExt cx="4608512" cy="1728192"/>
          </a:xfrm>
        </p:grpSpPr>
        <p:sp>
          <p:nvSpPr>
            <p:cNvPr id="2" name="角丸四角形 1"/>
            <p:cNvSpPr/>
            <p:nvPr/>
          </p:nvSpPr>
          <p:spPr>
            <a:xfrm>
              <a:off x="539552" y="4290194"/>
              <a:ext cx="4608512" cy="1728192"/>
            </a:xfrm>
            <a:prstGeom prst="roundRect">
              <a:avLst/>
            </a:prstGeom>
            <a:solidFill>
              <a:srgbClr val="FFFF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877144" y="4615681"/>
              <a:ext cx="4248472" cy="1077218"/>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rPr>
                <a:t>電話応答シナリオを</a:t>
              </a:r>
              <a:endParaRPr kumimoji="1" lang="en-US" altLang="ja-JP" sz="3200" dirty="0" smtClean="0">
                <a:latin typeface="メイリオ" panose="020B0604030504040204" pitchFamily="50" charset="-128"/>
                <a:ea typeface="メイリオ" panose="020B0604030504040204" pitchFamily="50" charset="-128"/>
              </a:endParaRPr>
            </a:p>
            <a:p>
              <a:r>
                <a:rPr lang="ja-JP" altLang="en-US" sz="3200" dirty="0" smtClean="0">
                  <a:latin typeface="メイリオ" panose="020B0604030504040204" pitchFamily="50" charset="-128"/>
                  <a:ea typeface="メイリオ" panose="020B0604030504040204" pitchFamily="50" charset="-128"/>
                </a:rPr>
                <a:t>ご覧ください。</a:t>
              </a:r>
              <a:endParaRPr kumimoji="1" lang="ja-JP" altLang="en-US" sz="32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662900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179512" y="0"/>
            <a:ext cx="8153400" cy="1412776"/>
          </a:xfrm>
          <a:prstGeom prst="rect">
            <a:avLst/>
          </a:prstGeom>
          <a:noFill/>
        </p:spPr>
        <p:txBody>
          <a:bodyPr vert="horz"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b="1" dirty="0">
                <a:solidFill>
                  <a:schemeClr val="accent1"/>
                </a:solidFill>
              </a:rPr>
              <a:t>教師</a:t>
            </a:r>
            <a:r>
              <a:rPr lang="ja-JP" altLang="en-US" b="1" dirty="0" smtClean="0">
                <a:solidFill>
                  <a:schemeClr val="accent1"/>
                </a:solidFill>
              </a:rPr>
              <a:t>の電話応答の在り方</a:t>
            </a:r>
            <a:endParaRPr lang="ja-JP" altLang="en-US" b="1" dirty="0">
              <a:solidFill>
                <a:schemeClr val="accent1"/>
              </a:solidFill>
            </a:endParaRPr>
          </a:p>
        </p:txBody>
      </p:sp>
      <p:sp>
        <p:nvSpPr>
          <p:cNvPr id="4" name="コンテンツ プレースホルダー 3"/>
          <p:cNvSpPr>
            <a:spLocks noGrp="1"/>
          </p:cNvSpPr>
          <p:nvPr>
            <p:ph sz="quarter" idx="1"/>
          </p:nvPr>
        </p:nvSpPr>
        <p:spPr>
          <a:xfrm>
            <a:off x="323528" y="1751360"/>
            <a:ext cx="8424936" cy="4572000"/>
          </a:xfrm>
          <a:ln>
            <a:solidFill>
              <a:schemeClr val="tx1"/>
            </a:solidFill>
          </a:ln>
        </p:spPr>
        <p:txBody>
          <a:bodyPr>
            <a:normAutofit/>
          </a:bodyPr>
          <a:lstStyle/>
          <a:p>
            <a:pPr marL="0" indent="0" algn="ctr">
              <a:buNone/>
            </a:pPr>
            <a:r>
              <a:rPr kumimoji="1" lang="ja-JP" altLang="en-US" sz="3600" b="1" dirty="0" smtClean="0">
                <a:solidFill>
                  <a:srgbClr val="002060"/>
                </a:solidFill>
              </a:rPr>
              <a:t>「</a:t>
            </a:r>
            <a:r>
              <a:rPr lang="ja-JP" altLang="en-US" sz="3600" b="1" dirty="0">
                <a:solidFill>
                  <a:srgbClr val="002060"/>
                </a:solidFill>
              </a:rPr>
              <a:t>教師</a:t>
            </a:r>
            <a:r>
              <a:rPr lang="ja-JP" altLang="en-US" sz="3600" b="1" dirty="0" smtClean="0">
                <a:solidFill>
                  <a:srgbClr val="002060"/>
                </a:solidFill>
              </a:rPr>
              <a:t>の電話応答で</a:t>
            </a:r>
            <a:r>
              <a:rPr lang="ja-JP" altLang="en-US" sz="3600" b="1" dirty="0">
                <a:solidFill>
                  <a:srgbClr val="002060"/>
                </a:solidFill>
              </a:rPr>
              <a:t>良くない</a:t>
            </a:r>
            <a:r>
              <a:rPr lang="ja-JP" altLang="en-US" sz="3600" b="1" dirty="0" smtClean="0">
                <a:solidFill>
                  <a:srgbClr val="002060"/>
                </a:solidFill>
              </a:rPr>
              <a:t>点は？</a:t>
            </a:r>
            <a:r>
              <a:rPr kumimoji="1" lang="ja-JP" altLang="en-US" sz="3600" b="1" dirty="0" smtClean="0">
                <a:solidFill>
                  <a:srgbClr val="002060"/>
                </a:solidFill>
              </a:rPr>
              <a:t>」</a:t>
            </a:r>
            <a:endParaRPr kumimoji="1" lang="ja-JP" altLang="en-US" sz="3600" b="1" dirty="0">
              <a:solidFill>
                <a:srgbClr val="002060"/>
              </a:solidFill>
            </a:endParaRPr>
          </a:p>
        </p:txBody>
      </p:sp>
      <p:sp>
        <p:nvSpPr>
          <p:cNvPr id="5" name="角丸四角形 4"/>
          <p:cNvSpPr/>
          <p:nvPr/>
        </p:nvSpPr>
        <p:spPr>
          <a:xfrm>
            <a:off x="595968" y="2636912"/>
            <a:ext cx="7851417" cy="3456384"/>
          </a:xfrm>
          <a:prstGeom prst="roundRect">
            <a:avLst>
              <a:gd name="adj" fmla="val 8988"/>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sz="3200" b="1" dirty="0" smtClean="0">
                <a:solidFill>
                  <a:schemeClr val="tx1"/>
                </a:solidFill>
                <a:latin typeface="メイリオ" panose="020B0604030504040204" pitchFamily="50" charset="-128"/>
                <a:ea typeface="メイリオ" panose="020B0604030504040204" pitchFamily="50" charset="-128"/>
              </a:rPr>
              <a:t>★</a:t>
            </a:r>
            <a:r>
              <a:rPr lang="ja-JP" altLang="en-US" sz="3200" b="1" dirty="0">
                <a:solidFill>
                  <a:schemeClr val="tx1"/>
                </a:solidFill>
                <a:latin typeface="メイリオ" panose="020B0604030504040204" pitchFamily="50" charset="-128"/>
                <a:ea typeface="メイリオ" panose="020B0604030504040204" pitchFamily="50" charset="-128"/>
              </a:rPr>
              <a:t>電話応答</a:t>
            </a:r>
            <a:r>
              <a:rPr lang="ja-JP" altLang="en-US" sz="3200" b="1" dirty="0" smtClean="0">
                <a:solidFill>
                  <a:schemeClr val="tx1"/>
                </a:solidFill>
                <a:latin typeface="メイリオ" panose="020B0604030504040204" pitchFamily="50" charset="-128"/>
                <a:ea typeface="メイリオ" panose="020B0604030504040204" pitchFamily="50" charset="-128"/>
              </a:rPr>
              <a:t>シナリオを見ながら</a:t>
            </a:r>
            <a:r>
              <a:rPr lang="ja-JP" altLang="en-US" sz="3200" b="1" dirty="0">
                <a:solidFill>
                  <a:schemeClr val="tx1"/>
                </a:solidFill>
                <a:latin typeface="メイリオ" panose="020B0604030504040204" pitchFamily="50" charset="-128"/>
                <a:ea typeface="メイリオ" panose="020B0604030504040204" pitchFamily="50" charset="-128"/>
              </a:rPr>
              <a:t>気に</a:t>
            </a:r>
            <a:r>
              <a:rPr lang="ja-JP" altLang="en-US" sz="3200" b="1" dirty="0" err="1" smtClean="0">
                <a:solidFill>
                  <a:schemeClr val="tx1"/>
                </a:solidFill>
                <a:latin typeface="メイリオ" panose="020B0604030504040204" pitchFamily="50" charset="-128"/>
                <a:ea typeface="メイリオ" panose="020B0604030504040204" pitchFamily="50" charset="-128"/>
              </a:rPr>
              <a:t>なっ</a:t>
            </a:r>
            <a:r>
              <a:rPr lang="en-US" altLang="ja-JP" sz="3200" b="1" dirty="0" smtClean="0">
                <a:solidFill>
                  <a:schemeClr val="tx1"/>
                </a:solidFill>
                <a:latin typeface="メイリオ" panose="020B0604030504040204" pitchFamily="50" charset="-128"/>
                <a:ea typeface="メイリオ" panose="020B0604030504040204" pitchFamily="50" charset="-128"/>
              </a:rPr>
              <a:t/>
            </a:r>
            <a:br>
              <a:rPr lang="en-US" altLang="ja-JP" sz="3200" b="1" dirty="0" smtClean="0">
                <a:solidFill>
                  <a:schemeClr val="tx1"/>
                </a:solidFill>
                <a:latin typeface="メイリオ" panose="020B0604030504040204" pitchFamily="50" charset="-128"/>
                <a:ea typeface="メイリオ" panose="020B0604030504040204" pitchFamily="50" charset="-128"/>
              </a:rPr>
            </a:br>
            <a:r>
              <a:rPr lang="ja-JP" altLang="en-US" sz="3200" b="1" dirty="0" smtClean="0">
                <a:solidFill>
                  <a:schemeClr val="tx1"/>
                </a:solidFill>
                <a:latin typeface="メイリオ" panose="020B0604030504040204" pitchFamily="50" charset="-128"/>
                <a:ea typeface="メイリオ" panose="020B0604030504040204" pitchFamily="50" charset="-128"/>
              </a:rPr>
              <a:t>　</a:t>
            </a:r>
            <a:r>
              <a:rPr lang="ja-JP" altLang="en-US" sz="3200" b="1" dirty="0" err="1" smtClean="0">
                <a:solidFill>
                  <a:schemeClr val="tx1"/>
                </a:solidFill>
                <a:latin typeface="メイリオ" panose="020B0604030504040204" pitchFamily="50" charset="-128"/>
                <a:ea typeface="メイリオ" panose="020B0604030504040204" pitchFamily="50" charset="-128"/>
              </a:rPr>
              <a:t>た</a:t>
            </a:r>
            <a:r>
              <a:rPr lang="ja-JP" altLang="en-US" sz="3200" b="1" dirty="0" smtClean="0">
                <a:solidFill>
                  <a:schemeClr val="tx1"/>
                </a:solidFill>
                <a:latin typeface="メイリオ" panose="020B0604030504040204" pitchFamily="50" charset="-128"/>
                <a:ea typeface="メイリオ" panose="020B0604030504040204" pitchFamily="50" charset="-128"/>
              </a:rPr>
              <a:t>箇所に下線を引いてください。</a:t>
            </a:r>
            <a:endParaRPr lang="en-US" altLang="ja-JP" sz="3200" b="1" dirty="0" smtClean="0">
              <a:solidFill>
                <a:schemeClr val="tx1"/>
              </a:solidFill>
              <a:latin typeface="メイリオ" panose="020B0604030504040204" pitchFamily="50" charset="-128"/>
              <a:ea typeface="メイリオ" panose="020B0604030504040204" pitchFamily="50" charset="-128"/>
            </a:endParaRPr>
          </a:p>
          <a:p>
            <a:endParaRPr lang="en-US" altLang="ja-JP" sz="3200" b="1" dirty="0" smtClean="0">
              <a:solidFill>
                <a:schemeClr val="tx1"/>
              </a:solidFill>
              <a:latin typeface="メイリオ" panose="020B0604030504040204" pitchFamily="50" charset="-128"/>
              <a:ea typeface="メイリオ" panose="020B0604030504040204" pitchFamily="50" charset="-128"/>
            </a:endParaRPr>
          </a:p>
          <a:p>
            <a:endParaRPr lang="en-US" altLang="ja-JP" sz="3200" b="1" dirty="0" smtClean="0">
              <a:solidFill>
                <a:schemeClr val="tx1"/>
              </a:solidFill>
              <a:latin typeface="メイリオ" panose="020B0604030504040204" pitchFamily="50" charset="-128"/>
              <a:ea typeface="メイリオ" panose="020B0604030504040204" pitchFamily="50" charset="-128"/>
            </a:endParaRPr>
          </a:p>
          <a:p>
            <a:r>
              <a:rPr lang="ja-JP" altLang="en-US" sz="3200" b="1" dirty="0" smtClean="0">
                <a:solidFill>
                  <a:schemeClr val="tx1"/>
                </a:solidFill>
                <a:latin typeface="メイリオ" panose="020B0604030504040204" pitchFamily="50" charset="-128"/>
                <a:ea typeface="メイリオ" panose="020B0604030504040204" pitchFamily="50" charset="-128"/>
              </a:rPr>
              <a:t>★この後、グループで共有をします。</a:t>
            </a:r>
            <a:endParaRPr lang="en-US" altLang="ja-JP" sz="3200" b="1" dirty="0" smtClean="0">
              <a:solidFill>
                <a:schemeClr val="tx1"/>
              </a:solidFill>
              <a:latin typeface="メイリオ" panose="020B0604030504040204" pitchFamily="50" charset="-128"/>
              <a:ea typeface="メイリオ" panose="020B0604030504040204" pitchFamily="50" charset="-128"/>
            </a:endParaRPr>
          </a:p>
        </p:txBody>
      </p:sp>
      <p:pic>
        <p:nvPicPr>
          <p:cNvPr id="2" name="Picture 2" descr="W:\事務文書\生徒指導\0_イラスト集\0_Justカラー\07研修・指導\025_書き物.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5870" y="4155043"/>
            <a:ext cx="1031007" cy="7722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W:\事務文書\生徒指導\0_イラスト集\0_Justカラー\07研修・指導\010_グループワーク.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007" y="5254434"/>
            <a:ext cx="875019" cy="829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699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179512" y="0"/>
            <a:ext cx="8153400" cy="1412776"/>
          </a:xfrm>
          <a:prstGeom prst="rect">
            <a:avLst/>
          </a:prstGeom>
        </p:spPr>
        <p:txBody>
          <a:bodyPr vert="horz"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b="1" dirty="0" smtClean="0">
                <a:solidFill>
                  <a:srgbClr val="0F6FC6"/>
                </a:solidFill>
              </a:rPr>
              <a:t>個人で考える</a:t>
            </a:r>
            <a:endParaRPr lang="ja-JP" altLang="en-US" b="1" dirty="0">
              <a:solidFill>
                <a:srgbClr val="0F6FC6"/>
              </a:solidFill>
            </a:endParaRPr>
          </a:p>
        </p:txBody>
      </p:sp>
      <p:sp>
        <p:nvSpPr>
          <p:cNvPr id="9" name="コンテンツ プレースホルダー 3"/>
          <p:cNvSpPr>
            <a:spLocks noGrp="1"/>
          </p:cNvSpPr>
          <p:nvPr>
            <p:ph sz="quarter" idx="1"/>
          </p:nvPr>
        </p:nvSpPr>
        <p:spPr>
          <a:xfrm>
            <a:off x="323528" y="1751360"/>
            <a:ext cx="8424936" cy="4701976"/>
          </a:xfrm>
          <a:ln>
            <a:solidFill>
              <a:schemeClr val="tx1"/>
            </a:solidFill>
          </a:ln>
        </p:spPr>
        <p:txBody>
          <a:bodyPr>
            <a:normAutofit/>
          </a:bodyPr>
          <a:lstStyle/>
          <a:p>
            <a:pPr marL="0" indent="0" algn="ctr">
              <a:buNone/>
            </a:pPr>
            <a:r>
              <a:rPr kumimoji="1" lang="ja-JP" altLang="en-US" sz="3600" b="1" dirty="0" smtClean="0">
                <a:solidFill>
                  <a:srgbClr val="002060"/>
                </a:solidFill>
              </a:rPr>
              <a:t>「この時の保護者の気持ちは？」</a:t>
            </a:r>
            <a:endParaRPr kumimoji="1" lang="ja-JP" altLang="en-US" sz="3600" b="1" dirty="0">
              <a:solidFill>
                <a:srgbClr val="002060"/>
              </a:solidFill>
            </a:endParaRPr>
          </a:p>
        </p:txBody>
      </p:sp>
      <p:sp>
        <p:nvSpPr>
          <p:cNvPr id="10" name="テキスト ボックス 9"/>
          <p:cNvSpPr txBox="1"/>
          <p:nvPr/>
        </p:nvSpPr>
        <p:spPr>
          <a:xfrm>
            <a:off x="323528" y="2456654"/>
            <a:ext cx="5544616"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○どのような思いで電話してきたのか</a:t>
            </a:r>
            <a:endParaRPr kumimoji="1" lang="ja-JP" altLang="en-US" sz="2400" dirty="0">
              <a:latin typeface="メイリオ" panose="020B0604030504040204" pitchFamily="50" charset="-128"/>
              <a:ea typeface="メイリオ" panose="020B0604030504040204" pitchFamily="50" charset="-128"/>
            </a:endParaRPr>
          </a:p>
        </p:txBody>
      </p:sp>
      <p:sp>
        <p:nvSpPr>
          <p:cNvPr id="12" name="正方形/長方形 11"/>
          <p:cNvSpPr/>
          <p:nvPr/>
        </p:nvSpPr>
        <p:spPr>
          <a:xfrm>
            <a:off x="1402066" y="3203166"/>
            <a:ext cx="2840772" cy="121538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3" name="正方形/長方形 12"/>
          <p:cNvSpPr/>
          <p:nvPr/>
        </p:nvSpPr>
        <p:spPr>
          <a:xfrm>
            <a:off x="4721500" y="3225774"/>
            <a:ext cx="2840772" cy="121538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4" name="正方形/長方形 13"/>
          <p:cNvSpPr/>
          <p:nvPr/>
        </p:nvSpPr>
        <p:spPr>
          <a:xfrm>
            <a:off x="1402066" y="4870383"/>
            <a:ext cx="2840772" cy="121538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5" name="正方形/長方形 14"/>
          <p:cNvSpPr/>
          <p:nvPr/>
        </p:nvSpPr>
        <p:spPr>
          <a:xfrm>
            <a:off x="4721500" y="4870383"/>
            <a:ext cx="2840772" cy="121538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pic>
        <p:nvPicPr>
          <p:cNvPr id="16" name="Picture 2" descr="W:\事務文書\生徒指導\0_イラスト集\0_Justカラー\07研修・指導\025_書き物.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3619" y="3810860"/>
            <a:ext cx="1937005" cy="1508148"/>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1653168" y="3327204"/>
            <a:ext cx="2338569" cy="830997"/>
          </a:xfrm>
          <a:prstGeom prst="rect">
            <a:avLst/>
          </a:prstGeom>
          <a:noFill/>
        </p:spPr>
        <p:txBody>
          <a:bodyPr wrap="square" rtlCol="0">
            <a:spAutoFit/>
          </a:bodyPr>
          <a:lstStyle/>
          <a:p>
            <a:r>
              <a:rPr lang="ja-JP" altLang="en-US" sz="2400" dirty="0">
                <a:solidFill>
                  <a:prstClr val="black"/>
                </a:solidFill>
                <a:latin typeface="HG丸ｺﾞｼｯｸM-PRO" panose="020F0600000000000000" pitchFamily="50" charset="-128"/>
                <a:ea typeface="HG丸ｺﾞｼｯｸM-PRO" panose="020F0600000000000000" pitchFamily="50" charset="-128"/>
              </a:rPr>
              <a:t>例：Ａ男の</a:t>
            </a: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こと　</a:t>
            </a:r>
            <a:r>
              <a:rPr lang="en-US" altLang="ja-JP" sz="2400" dirty="0" smtClean="0">
                <a:solidFill>
                  <a:prstClr val="black"/>
                </a:solidFill>
                <a:latin typeface="HG丸ｺﾞｼｯｸM-PRO" panose="020F0600000000000000" pitchFamily="50" charset="-128"/>
                <a:ea typeface="HG丸ｺﾞｼｯｸM-PRO" panose="020F0600000000000000" pitchFamily="50" charset="-128"/>
              </a:rPr>
              <a:t/>
            </a:r>
            <a:br>
              <a:rPr lang="en-US" altLang="ja-JP" sz="2400" dirty="0" smtClean="0">
                <a:solidFill>
                  <a:prstClr val="black"/>
                </a:solidFill>
                <a:latin typeface="HG丸ｺﾞｼｯｸM-PRO" panose="020F0600000000000000" pitchFamily="50" charset="-128"/>
                <a:ea typeface="HG丸ｺﾞｼｯｸM-PRO" panose="020F0600000000000000" pitchFamily="50" charset="-128"/>
              </a:rPr>
            </a:b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　　が</a:t>
            </a:r>
            <a:r>
              <a:rPr lang="ja-JP" altLang="en-US" sz="2400" dirty="0">
                <a:solidFill>
                  <a:prstClr val="black"/>
                </a:solidFill>
                <a:latin typeface="HG丸ｺﾞｼｯｸM-PRO" panose="020F0600000000000000" pitchFamily="50" charset="-128"/>
                <a:ea typeface="HG丸ｺﾞｼｯｸM-PRO" panose="020F0600000000000000" pitchFamily="50" charset="-128"/>
              </a:rPr>
              <a:t>心配･･･。</a:t>
            </a:r>
          </a:p>
        </p:txBody>
      </p:sp>
    </p:spTree>
    <p:extLst>
      <p:ext uri="{BB962C8B-B14F-4D97-AF65-F5344CB8AC3E}">
        <p14:creationId xmlns:p14="http://schemas.microsoft.com/office/powerpoint/2010/main" val="2435566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0.xml><?xml version="1.0" encoding="utf-8"?>
<a:theme xmlns:a="http://schemas.openxmlformats.org/drawingml/2006/main" name="8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8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5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4473</Words>
  <Application>Microsoft Office PowerPoint</Application>
  <PresentationFormat>画面に合わせる (4:3)</PresentationFormat>
  <Paragraphs>378</Paragraphs>
  <Slides>29</Slides>
  <Notes>29</Notes>
  <HiddenSlides>0</HiddenSlides>
  <MMClips>0</MMClips>
  <ScaleCrop>false</ScaleCrop>
  <HeadingPairs>
    <vt:vector size="6" baseType="variant">
      <vt:variant>
        <vt:lpstr>使用されているフォント</vt:lpstr>
      </vt:variant>
      <vt:variant>
        <vt:i4>10</vt:i4>
      </vt:variant>
      <vt:variant>
        <vt:lpstr>テーマ</vt:lpstr>
      </vt:variant>
      <vt:variant>
        <vt:i4>12</vt:i4>
      </vt:variant>
      <vt:variant>
        <vt:lpstr>スライド タイトル</vt:lpstr>
      </vt:variant>
      <vt:variant>
        <vt:i4>29</vt:i4>
      </vt:variant>
    </vt:vector>
  </HeadingPairs>
  <TitlesOfParts>
    <vt:vector size="51" baseType="lpstr">
      <vt:lpstr>ＤＦ特太ゴシック体</vt:lpstr>
      <vt:lpstr>HGP創英角ﾎﾟｯﾌﾟ体</vt:lpstr>
      <vt:lpstr>HG丸ｺﾞｼｯｸM-PRO</vt:lpstr>
      <vt:lpstr>Meiryo UI</vt:lpstr>
      <vt:lpstr>ＭＳ Ｐゴシック</vt:lpstr>
      <vt:lpstr>メイリオ</vt:lpstr>
      <vt:lpstr>Arial</vt:lpstr>
      <vt:lpstr>Calibri</vt:lpstr>
      <vt:lpstr>Wingdings</vt:lpstr>
      <vt:lpstr>Wingdings 2</vt:lpstr>
      <vt:lpstr>デザート</vt:lpstr>
      <vt:lpstr>1_デザート</vt:lpstr>
      <vt:lpstr>3_Office ​​テーマ</vt:lpstr>
      <vt:lpstr>1_Office ​​テーマ</vt:lpstr>
      <vt:lpstr>5_Office ​​テーマ</vt:lpstr>
      <vt:lpstr>6_Office ​​テーマ</vt:lpstr>
      <vt:lpstr>7_Office ​​テーマ</vt:lpstr>
      <vt:lpstr>4_デザート</vt:lpstr>
      <vt:lpstr>5_デザート</vt:lpstr>
      <vt:lpstr>8_デザート</vt:lpstr>
      <vt:lpstr>Office ​​テーマ</vt:lpstr>
      <vt:lpstr>8_Office ​​テーマ</vt:lpstr>
      <vt:lpstr>保護者との関係づくり 【60分研修】</vt:lpstr>
      <vt:lpstr>研修の進め方</vt:lpstr>
      <vt:lpstr>保護者と教師の関係性</vt:lpstr>
      <vt:lpstr>保護者に理解してもらえずに困ったこと</vt:lpstr>
      <vt:lpstr>保護者に理解してもらえずに困ったこと</vt:lpstr>
      <vt:lpstr>研修の進め方</vt:lpstr>
      <vt:lpstr>電話応答</vt:lpstr>
      <vt:lpstr>PowerPoint プレゼンテーション</vt:lpstr>
      <vt:lpstr>PowerPoint プレゼンテーション</vt:lpstr>
      <vt:lpstr>　　グループで共有する</vt:lpstr>
      <vt:lpstr>保護者の苦情・要望をどう捉えるか</vt:lpstr>
      <vt:lpstr>　　グループ協議</vt:lpstr>
      <vt:lpstr> </vt:lpstr>
      <vt:lpstr> </vt:lpstr>
      <vt:lpstr> </vt:lpstr>
      <vt:lpstr> </vt:lpstr>
      <vt:lpstr> </vt:lpstr>
      <vt:lpstr>研修の進め方</vt:lpstr>
      <vt:lpstr>演習・協議　★より良い保護者面談の在り方を考える</vt:lpstr>
      <vt:lpstr>　　グループ協議</vt:lpstr>
      <vt:lpstr>PowerPoint プレゼンテーション</vt:lpstr>
      <vt:lpstr>PowerPoint プレゼンテーション</vt:lpstr>
      <vt:lpstr>PowerPoint プレゼンテーション</vt:lpstr>
      <vt:lpstr>研修の進め方</vt:lpstr>
      <vt:lpstr>保護者との日頃からの連携の重要性</vt:lpstr>
      <vt:lpstr>保護者との日頃からの連携における留意点</vt:lpstr>
      <vt:lpstr>研修の進め方</vt:lpstr>
      <vt:lpstr>PowerPoint プレゼンテーション</vt:lpstr>
      <vt:lpstr>本日は、ありがとうございました。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2022-09-22T09:00:05Z</dcterms:created>
  <dcterms:modified xsi:type="dcterms:W3CDTF">2022-09-22T09:00:13Z</dcterms:modified>
</cp:coreProperties>
</file>