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8"/>
  </p:notesMasterIdLst>
  <p:sldIdLst>
    <p:sldId id="271" r:id="rId2"/>
    <p:sldId id="272" r:id="rId3"/>
    <p:sldId id="273" r:id="rId4"/>
    <p:sldId id="257" r:id="rId5"/>
    <p:sldId id="268" r:id="rId6"/>
    <p:sldId id="269" r:id="rId7"/>
    <p:sldId id="270" r:id="rId8"/>
    <p:sldId id="274" r:id="rId9"/>
    <p:sldId id="281" r:id="rId10"/>
    <p:sldId id="275" r:id="rId11"/>
    <p:sldId id="276" r:id="rId12"/>
    <p:sldId id="277" r:id="rId13"/>
    <p:sldId id="279" r:id="rId14"/>
    <p:sldId id="285" r:id="rId15"/>
    <p:sldId id="283" r:id="rId16"/>
    <p:sldId id="284" r:id="rId17"/>
  </p:sldIdLst>
  <p:sldSz cx="6858000" cy="9906000" type="A4"/>
  <p:notesSz cx="7034213" cy="10164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 uri="{2D200454-40CA-4A62-9FC3-DE9A4176ACB9}">
      <p15:notesGuideLst xmlns:p15="http://schemas.microsoft.com/office/powerpoint/2012/main">
        <p15:guide id="1" orient="horz" pos="3201">
          <p15:clr>
            <a:srgbClr val="A4A3A4"/>
          </p15:clr>
        </p15:guide>
        <p15:guide id="2" pos="221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9999"/>
    <a:srgbClr val="660066"/>
    <a:srgbClr val="003300"/>
    <a:srgbClr val="FF0000"/>
    <a:srgbClr val="FF66FF"/>
    <a:srgbClr val="FFFFCC"/>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985" autoAdjust="0"/>
    <p:restoredTop sz="97117" autoAdjust="0"/>
  </p:normalViewPr>
  <p:slideViewPr>
    <p:cSldViewPr>
      <p:cViewPr varScale="1">
        <p:scale>
          <a:sx n="48" d="100"/>
          <a:sy n="48" d="100"/>
        </p:scale>
        <p:origin x="2712" y="54"/>
      </p:cViewPr>
      <p:guideLst>
        <p:guide orient="horz" pos="3120"/>
        <p:guide pos="2160"/>
      </p:guideLst>
    </p:cSldViewPr>
  </p:slideViewPr>
  <p:notesTextViewPr>
    <p:cViewPr>
      <p:scale>
        <a:sx n="400" d="100"/>
        <a:sy n="400" d="100"/>
      </p:scale>
      <p:origin x="0" y="0"/>
    </p:cViewPr>
  </p:notesTextViewPr>
  <p:sorterViewPr>
    <p:cViewPr>
      <p:scale>
        <a:sx n="100" d="100"/>
        <a:sy n="100" d="100"/>
      </p:scale>
      <p:origin x="0" y="0"/>
    </p:cViewPr>
  </p:sorterViewPr>
  <p:notesViewPr>
    <p:cSldViewPr>
      <p:cViewPr varScale="1">
        <p:scale>
          <a:sx n="48" d="100"/>
          <a:sy n="48" d="100"/>
        </p:scale>
        <p:origin x="-2952" y="-114"/>
      </p:cViewPr>
      <p:guideLst>
        <p:guide orient="horz" pos="3201"/>
        <p:guide pos="221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9" y="0"/>
            <a:ext cx="3048767" cy="508648"/>
          </a:xfrm>
          <a:prstGeom prst="rect">
            <a:avLst/>
          </a:prstGeom>
        </p:spPr>
        <p:txBody>
          <a:bodyPr vert="horz" lIns="94617" tIns="47307" rIns="94617" bIns="47307" rtlCol="0"/>
          <a:lstStyle>
            <a:lvl1pPr algn="l">
              <a:defRPr sz="1200"/>
            </a:lvl1pPr>
          </a:lstStyle>
          <a:p>
            <a:endParaRPr kumimoji="1" lang="ja-JP" altLang="en-US"/>
          </a:p>
        </p:txBody>
      </p:sp>
      <p:sp>
        <p:nvSpPr>
          <p:cNvPr id="3" name="日付プレースホルダー 2"/>
          <p:cNvSpPr>
            <a:spLocks noGrp="1"/>
          </p:cNvSpPr>
          <p:nvPr>
            <p:ph type="dt" idx="1"/>
          </p:nvPr>
        </p:nvSpPr>
        <p:spPr>
          <a:xfrm>
            <a:off x="3983788" y="0"/>
            <a:ext cx="3048766" cy="508648"/>
          </a:xfrm>
          <a:prstGeom prst="rect">
            <a:avLst/>
          </a:prstGeom>
        </p:spPr>
        <p:txBody>
          <a:bodyPr vert="horz" lIns="94617" tIns="47307" rIns="94617" bIns="47307" rtlCol="0"/>
          <a:lstStyle>
            <a:lvl1pPr algn="r">
              <a:defRPr sz="1200"/>
            </a:lvl1pPr>
          </a:lstStyle>
          <a:p>
            <a:fld id="{8DC654E8-BEC9-4812-8686-14C04B8CB911}" type="datetimeFigureOut">
              <a:rPr kumimoji="1" lang="ja-JP" altLang="en-US" smtClean="0"/>
              <a:t>2022/9/22</a:t>
            </a:fld>
            <a:endParaRPr kumimoji="1" lang="ja-JP" altLang="en-US"/>
          </a:p>
        </p:txBody>
      </p:sp>
      <p:sp>
        <p:nvSpPr>
          <p:cNvPr id="4" name="スライド イメージ プレースホルダー 3"/>
          <p:cNvSpPr>
            <a:spLocks noGrp="1" noRot="1" noChangeAspect="1"/>
          </p:cNvSpPr>
          <p:nvPr>
            <p:ph type="sldImg" idx="2"/>
          </p:nvPr>
        </p:nvSpPr>
        <p:spPr>
          <a:xfrm>
            <a:off x="2197100" y="762000"/>
            <a:ext cx="2640013" cy="3813175"/>
          </a:xfrm>
          <a:prstGeom prst="rect">
            <a:avLst/>
          </a:prstGeom>
          <a:noFill/>
          <a:ln w="12700">
            <a:solidFill>
              <a:prstClr val="black"/>
            </a:solidFill>
          </a:ln>
        </p:spPr>
        <p:txBody>
          <a:bodyPr vert="horz" lIns="94617" tIns="47307" rIns="94617" bIns="47307" rtlCol="0" anchor="ctr"/>
          <a:lstStyle/>
          <a:p>
            <a:endParaRPr lang="ja-JP" altLang="en-US"/>
          </a:p>
        </p:txBody>
      </p:sp>
      <p:sp>
        <p:nvSpPr>
          <p:cNvPr id="5" name="ノート プレースホルダー 4"/>
          <p:cNvSpPr>
            <a:spLocks noGrp="1"/>
          </p:cNvSpPr>
          <p:nvPr>
            <p:ph type="body" sz="quarter" idx="3"/>
          </p:nvPr>
        </p:nvSpPr>
        <p:spPr>
          <a:xfrm>
            <a:off x="702933" y="4828058"/>
            <a:ext cx="5628365" cy="4574553"/>
          </a:xfrm>
          <a:prstGeom prst="rect">
            <a:avLst/>
          </a:prstGeom>
        </p:spPr>
        <p:txBody>
          <a:bodyPr vert="horz" lIns="94617" tIns="47307" rIns="94617" bIns="47307"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9" y="9654480"/>
            <a:ext cx="3048767" cy="508647"/>
          </a:xfrm>
          <a:prstGeom prst="rect">
            <a:avLst/>
          </a:prstGeom>
        </p:spPr>
        <p:txBody>
          <a:bodyPr vert="horz" lIns="94617" tIns="47307" rIns="94617" bIns="47307"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983788" y="9654480"/>
            <a:ext cx="3048766" cy="508647"/>
          </a:xfrm>
          <a:prstGeom prst="rect">
            <a:avLst/>
          </a:prstGeom>
        </p:spPr>
        <p:txBody>
          <a:bodyPr vert="horz" lIns="94617" tIns="47307" rIns="94617" bIns="47307" rtlCol="0" anchor="b"/>
          <a:lstStyle>
            <a:lvl1pPr algn="r">
              <a:defRPr sz="1200"/>
            </a:lvl1pPr>
          </a:lstStyle>
          <a:p>
            <a:fld id="{2F45B212-1DD3-4259-A29B-B1F92AD013C1}" type="slidenum">
              <a:rPr kumimoji="1" lang="ja-JP" altLang="en-US" smtClean="0"/>
              <a:t>‹#›</a:t>
            </a:fld>
            <a:endParaRPr kumimoji="1" lang="ja-JP" altLang="en-US"/>
          </a:p>
        </p:txBody>
      </p:sp>
    </p:spTree>
    <p:extLst>
      <p:ext uri="{BB962C8B-B14F-4D97-AF65-F5344CB8AC3E}">
        <p14:creationId xmlns:p14="http://schemas.microsoft.com/office/powerpoint/2010/main" val="25916502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3200"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2F45B212-1DD3-4259-A29B-B1F92AD013C1}" type="slidenum">
              <a:rPr kumimoji="1" lang="ja-JP" altLang="en-US" smtClean="0"/>
              <a:t>1</a:t>
            </a:fld>
            <a:endParaRPr kumimoji="1" lang="ja-JP" altLang="en-US"/>
          </a:p>
        </p:txBody>
      </p:sp>
    </p:spTree>
    <p:extLst>
      <p:ext uri="{BB962C8B-B14F-4D97-AF65-F5344CB8AC3E}">
        <p14:creationId xmlns:p14="http://schemas.microsoft.com/office/powerpoint/2010/main" val="15259880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F45B212-1DD3-4259-A29B-B1F92AD013C1}" type="slidenum">
              <a:rPr kumimoji="1" lang="ja-JP" altLang="en-US" smtClean="0"/>
              <a:t>11</a:t>
            </a:fld>
            <a:endParaRPr kumimoji="1" lang="ja-JP" altLang="en-US"/>
          </a:p>
        </p:txBody>
      </p:sp>
    </p:spTree>
    <p:extLst>
      <p:ext uri="{BB962C8B-B14F-4D97-AF65-F5344CB8AC3E}">
        <p14:creationId xmlns:p14="http://schemas.microsoft.com/office/powerpoint/2010/main" val="10907915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F45B212-1DD3-4259-A29B-B1F92AD013C1}" type="slidenum">
              <a:rPr kumimoji="1" lang="ja-JP" altLang="en-US" smtClean="0"/>
              <a:t>12</a:t>
            </a:fld>
            <a:endParaRPr kumimoji="1" lang="ja-JP" altLang="en-US"/>
          </a:p>
        </p:txBody>
      </p:sp>
    </p:spTree>
    <p:extLst>
      <p:ext uri="{BB962C8B-B14F-4D97-AF65-F5344CB8AC3E}">
        <p14:creationId xmlns:p14="http://schemas.microsoft.com/office/powerpoint/2010/main" val="31073709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F45B212-1DD3-4259-A29B-B1F92AD013C1}" type="slidenum">
              <a:rPr kumimoji="1" lang="ja-JP" altLang="en-US" smtClean="0"/>
              <a:t>13</a:t>
            </a:fld>
            <a:endParaRPr kumimoji="1" lang="ja-JP" altLang="en-US"/>
          </a:p>
        </p:txBody>
      </p:sp>
    </p:spTree>
    <p:extLst>
      <p:ext uri="{BB962C8B-B14F-4D97-AF65-F5344CB8AC3E}">
        <p14:creationId xmlns:p14="http://schemas.microsoft.com/office/powerpoint/2010/main" val="2464286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ABA6C6A-6F26-446F-A787-BA6BC032DC52}" type="slidenum">
              <a:rPr kumimoji="1" lang="ja-JP" altLang="en-US" smtClean="0"/>
              <a:t>2</a:t>
            </a:fld>
            <a:endParaRPr kumimoji="1" lang="ja-JP" altLang="en-US"/>
          </a:p>
        </p:txBody>
      </p:sp>
    </p:spTree>
    <p:extLst>
      <p:ext uri="{BB962C8B-B14F-4D97-AF65-F5344CB8AC3E}">
        <p14:creationId xmlns:p14="http://schemas.microsoft.com/office/powerpoint/2010/main" val="1514366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F45B212-1DD3-4259-A29B-B1F92AD013C1}" type="slidenum">
              <a:rPr kumimoji="1" lang="ja-JP" altLang="en-US" smtClean="0"/>
              <a:t>4</a:t>
            </a:fld>
            <a:endParaRPr kumimoji="1" lang="ja-JP" altLang="en-US"/>
          </a:p>
        </p:txBody>
      </p:sp>
    </p:spTree>
    <p:extLst>
      <p:ext uri="{BB962C8B-B14F-4D97-AF65-F5344CB8AC3E}">
        <p14:creationId xmlns:p14="http://schemas.microsoft.com/office/powerpoint/2010/main" val="2699639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F45B212-1DD3-4259-A29B-B1F92AD013C1}" type="slidenum">
              <a:rPr kumimoji="1" lang="ja-JP" altLang="en-US" smtClean="0"/>
              <a:t>5</a:t>
            </a:fld>
            <a:endParaRPr kumimoji="1" lang="ja-JP" altLang="en-US"/>
          </a:p>
        </p:txBody>
      </p:sp>
    </p:spTree>
    <p:extLst>
      <p:ext uri="{BB962C8B-B14F-4D97-AF65-F5344CB8AC3E}">
        <p14:creationId xmlns:p14="http://schemas.microsoft.com/office/powerpoint/2010/main" val="34675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F45B212-1DD3-4259-A29B-B1F92AD013C1}" type="slidenum">
              <a:rPr kumimoji="1" lang="ja-JP" altLang="en-US" smtClean="0"/>
              <a:t>6</a:t>
            </a:fld>
            <a:endParaRPr kumimoji="1" lang="ja-JP" altLang="en-US"/>
          </a:p>
        </p:txBody>
      </p:sp>
    </p:spTree>
    <p:extLst>
      <p:ext uri="{BB962C8B-B14F-4D97-AF65-F5344CB8AC3E}">
        <p14:creationId xmlns:p14="http://schemas.microsoft.com/office/powerpoint/2010/main" val="1657760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F45B212-1DD3-4259-A29B-B1F92AD013C1}" type="slidenum">
              <a:rPr kumimoji="1" lang="ja-JP" altLang="en-US" smtClean="0"/>
              <a:t>7</a:t>
            </a:fld>
            <a:endParaRPr kumimoji="1" lang="ja-JP" altLang="en-US"/>
          </a:p>
        </p:txBody>
      </p:sp>
    </p:spTree>
    <p:extLst>
      <p:ext uri="{BB962C8B-B14F-4D97-AF65-F5344CB8AC3E}">
        <p14:creationId xmlns:p14="http://schemas.microsoft.com/office/powerpoint/2010/main" val="2812999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F45B212-1DD3-4259-A29B-B1F92AD013C1}" type="slidenum">
              <a:rPr kumimoji="1" lang="ja-JP" altLang="en-US" smtClean="0"/>
              <a:t>8</a:t>
            </a:fld>
            <a:endParaRPr kumimoji="1" lang="ja-JP" altLang="en-US"/>
          </a:p>
        </p:txBody>
      </p:sp>
    </p:spTree>
    <p:extLst>
      <p:ext uri="{BB962C8B-B14F-4D97-AF65-F5344CB8AC3E}">
        <p14:creationId xmlns:p14="http://schemas.microsoft.com/office/powerpoint/2010/main" val="92619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F45B212-1DD3-4259-A29B-B1F92AD013C1}" type="slidenum">
              <a:rPr kumimoji="1" lang="ja-JP" altLang="en-US" smtClean="0"/>
              <a:t>9</a:t>
            </a:fld>
            <a:endParaRPr kumimoji="1" lang="ja-JP" altLang="en-US"/>
          </a:p>
        </p:txBody>
      </p:sp>
    </p:spTree>
    <p:extLst>
      <p:ext uri="{BB962C8B-B14F-4D97-AF65-F5344CB8AC3E}">
        <p14:creationId xmlns:p14="http://schemas.microsoft.com/office/powerpoint/2010/main" val="926190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F45B212-1DD3-4259-A29B-B1F92AD013C1}" type="slidenum">
              <a:rPr kumimoji="1" lang="ja-JP" altLang="en-US" smtClean="0"/>
              <a:t>10</a:t>
            </a:fld>
            <a:endParaRPr kumimoji="1" lang="ja-JP" altLang="en-US"/>
          </a:p>
        </p:txBody>
      </p:sp>
    </p:spTree>
    <p:extLst>
      <p:ext uri="{BB962C8B-B14F-4D97-AF65-F5344CB8AC3E}">
        <p14:creationId xmlns:p14="http://schemas.microsoft.com/office/powerpoint/2010/main" val="2914743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3"/>
            <a:ext cx="5829300" cy="212336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664852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920403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73264"/>
            <a:ext cx="1157288" cy="1220822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6" y="573264"/>
            <a:ext cx="3357563" cy="1220822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503570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60177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4"/>
            <a:ext cx="5829300" cy="1967442"/>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4198588"/>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295406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6" y="3338691"/>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1" y="3338691"/>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738241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1"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1"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70"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70"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60314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51285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94782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1" y="394405"/>
            <a:ext cx="2256235" cy="1678517"/>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8" y="394408"/>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1" y="2072924"/>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38652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53767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9181397"/>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2343150" y="9181397"/>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7"/>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974360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p:cNvSpPr txBox="1"/>
          <p:nvPr/>
        </p:nvSpPr>
        <p:spPr>
          <a:xfrm>
            <a:off x="228704" y="6920960"/>
            <a:ext cx="6186309" cy="2585323"/>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研修日時</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○月○日（○）　</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　</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場所</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○階○○○室</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対象</a:t>
            </a:r>
            <a:r>
              <a:rPr lang="ja-JP" altLang="en-US" sz="1400" dirty="0" smtClean="0">
                <a:latin typeface="HG丸ｺﾞｼｯｸM-PRO" panose="020F0600000000000000" pitchFamily="50" charset="-128"/>
                <a:ea typeface="HG丸ｺﾞｼｯｸM-PRO" panose="020F0600000000000000" pitchFamily="50" charset="-128"/>
              </a:rPr>
              <a:t>（例）</a:t>
            </a:r>
            <a:endParaRPr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　全員　○年団　○○課　教職○年以下　希望　）研修</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9" name="雲形吹き出し 8"/>
          <p:cNvSpPr/>
          <p:nvPr/>
        </p:nvSpPr>
        <p:spPr>
          <a:xfrm>
            <a:off x="2803474" y="4736976"/>
            <a:ext cx="3883344" cy="1584176"/>
          </a:xfrm>
          <a:prstGeom prst="cloudCallout">
            <a:avLst>
              <a:gd name="adj1" fmla="val -66706"/>
              <a:gd name="adj2" fmla="val -30434"/>
            </a:avLst>
          </a:prstGeom>
          <a:solidFill>
            <a:schemeClr val="accent6">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endPar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p:cNvSpPr/>
          <p:nvPr/>
        </p:nvSpPr>
        <p:spPr>
          <a:xfrm>
            <a:off x="-116408" y="220286"/>
            <a:ext cx="7101408" cy="1569660"/>
          </a:xfrm>
          <a:prstGeom prst="rect">
            <a:avLst/>
          </a:prstGeom>
          <a:noFill/>
        </p:spPr>
        <p:txBody>
          <a:bodyPr wrap="square" lIns="91440" tIns="45720" rIns="91440" bIns="45720">
            <a:spAutoFit/>
          </a:bodyPr>
          <a:lstStyle/>
          <a:p>
            <a:pPr algn="ctr"/>
            <a:r>
              <a:rPr lang="ja-JP" altLang="en-US" sz="3600" cap="none"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a:t>
            </a:r>
            <a:r>
              <a:rPr lang="ja-JP" altLang="en-US" sz="3600" spc="300" dirty="0" smtClean="0">
                <a:ln w="11430" cmpd="sng">
                  <a:noFill/>
                  <a:prstDash val="solid"/>
                  <a:miter lim="800000"/>
                </a:ln>
                <a:latin typeface="HGP創英角ﾎﾟｯﾌﾟ体" panose="040B0A00000000000000" pitchFamily="50" charset="-128"/>
                <a:ea typeface="HGP創英角ﾎﾟｯﾌﾟ体" panose="040B0A00000000000000" pitchFamily="50" charset="-128"/>
              </a:rPr>
              <a:t>保護者との関係づくり</a:t>
            </a:r>
            <a:r>
              <a:rPr lang="ja-JP" altLang="en-US" sz="3600" cap="none"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a:t>
            </a:r>
            <a:endParaRPr lang="en-US" altLang="ja-JP" sz="3600" cap="none"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endParaRPr>
          </a:p>
          <a:p>
            <a:pPr algn="ctr"/>
            <a:r>
              <a:rPr lang="ja-JP" altLang="en-US" sz="3600" cap="none"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について学ぶ</a:t>
            </a:r>
            <a:r>
              <a:rPr lang="ja-JP" altLang="en-US" sz="3600"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校内研修</a:t>
            </a:r>
            <a:endParaRPr lang="en-US" altLang="ja-JP" sz="3600"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endParaRPr>
          </a:p>
          <a:p>
            <a:pPr algn="ctr"/>
            <a:r>
              <a:rPr lang="ja-JP" altLang="en-US" sz="2400" cap="none"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a:t>
            </a:r>
            <a:r>
              <a:rPr lang="ja-JP" altLang="en-US" sz="2400" cap="none" spc="300" dirty="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実施のお知らせ）</a:t>
            </a:r>
            <a:endParaRPr lang="ja-JP" altLang="en-US" sz="4000" cap="none" spc="300" dirty="0">
              <a:ln w="11430" cmpd="sng">
                <a:noFill/>
                <a:prstDash val="solid"/>
                <a:miter lim="800000"/>
              </a:ln>
              <a:effectLst/>
              <a:latin typeface="HGP創英角ﾎﾟｯﾌﾟ体" panose="040B0A00000000000000" pitchFamily="50" charset="-128"/>
              <a:ea typeface="HGP創英角ﾎﾟｯﾌﾟ体" panose="040B0A00000000000000" pitchFamily="50" charset="-128"/>
            </a:endParaRPr>
          </a:p>
        </p:txBody>
      </p:sp>
      <p:sp>
        <p:nvSpPr>
          <p:cNvPr id="14" name="テキスト ボックス 13"/>
          <p:cNvSpPr txBox="1"/>
          <p:nvPr/>
        </p:nvSpPr>
        <p:spPr>
          <a:xfrm>
            <a:off x="3229394" y="5025008"/>
            <a:ext cx="3463684" cy="1015663"/>
          </a:xfrm>
          <a:prstGeom prst="rect">
            <a:avLst/>
          </a:prstGeom>
          <a:noFill/>
        </p:spPr>
        <p:txBody>
          <a:bodyPr wrap="square" rtlCol="0">
            <a:spAutoFit/>
          </a:bodyPr>
          <a:lstStyle/>
          <a:p>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保護者とのより良い関係づくり</a:t>
            </a:r>
            <a:endParaRPr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に</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必要</a:t>
            </a:r>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なポイントって</a:t>
            </a:r>
            <a:endParaRPr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何だろう？</a:t>
            </a:r>
            <a:endParaRPr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角丸四角形 14"/>
          <p:cNvSpPr/>
          <p:nvPr/>
        </p:nvSpPr>
        <p:spPr>
          <a:xfrm>
            <a:off x="131792" y="2000672"/>
            <a:ext cx="6552000" cy="1728000"/>
          </a:xfrm>
          <a:prstGeom prst="roundRect">
            <a:avLst>
              <a:gd name="adj" fmla="val 933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77800">
              <a:lnSpc>
                <a:spcPts val="4000"/>
              </a:lnSpc>
              <a:tabLst>
                <a:tab pos="0" algn="l"/>
                <a:tab pos="88900" algn="l"/>
              </a:tabLst>
            </a:pPr>
            <a:endParaRPr lang="en-US" altLang="ja-JP"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indent="177800">
              <a:lnSpc>
                <a:spcPts val="4000"/>
              </a:lnSpc>
              <a:tabLst>
                <a:tab pos="0" algn="l"/>
                <a:tab pos="88900" algn="l"/>
              </a:tabLst>
            </a:pPr>
            <a:r>
              <a:rPr lang="ja-JP" altLang="en-US"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事例を通して、</a:t>
            </a:r>
            <a:endParaRPr lang="en-US" altLang="ja-JP"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indent="177800">
              <a:lnSpc>
                <a:spcPts val="4000"/>
              </a:lnSpc>
              <a:tabLst>
                <a:tab pos="0" algn="l"/>
                <a:tab pos="88900" algn="l"/>
              </a:tabLst>
            </a:pPr>
            <a:r>
              <a:rPr lang="ja-JP" altLang="en-US" sz="3600" dirty="0" smtClean="0">
                <a:ln>
                  <a:solidFill>
                    <a:schemeClr val="tx1"/>
                  </a:solidFill>
                </a:ln>
                <a:solidFill>
                  <a:srgbClr val="FF0000"/>
                </a:solidFill>
                <a:latin typeface="HGS創英角ﾎﾟｯﾌﾟ体" panose="040B0A00000000000000" pitchFamily="50" charset="-128"/>
                <a:ea typeface="HGS創英角ﾎﾟｯﾌﾟ体" panose="040B0A00000000000000" pitchFamily="50" charset="-128"/>
                <a:cs typeface="Meiryo UI" panose="020B0604030504040204" pitchFamily="50" charset="-128"/>
              </a:rPr>
              <a:t>   保護者との関係づくり</a:t>
            </a:r>
            <a:endParaRPr lang="en-US" altLang="ja-JP" sz="3600" dirty="0" smtClean="0">
              <a:ln>
                <a:solidFill>
                  <a:schemeClr val="tx1"/>
                </a:solidFill>
              </a:ln>
              <a:solidFill>
                <a:srgbClr val="FF0000"/>
              </a:solidFill>
              <a:latin typeface="HGS創英角ﾎﾟｯﾌﾟ体" panose="040B0A00000000000000" pitchFamily="50" charset="-128"/>
              <a:ea typeface="HGS創英角ﾎﾟｯﾌﾟ体" panose="040B0A00000000000000" pitchFamily="50" charset="-128"/>
              <a:cs typeface="Meiryo UI" panose="020B0604030504040204" pitchFamily="50" charset="-128"/>
            </a:endParaRPr>
          </a:p>
          <a:p>
            <a:pPr indent="177800">
              <a:lnSpc>
                <a:spcPts val="4000"/>
              </a:lnSpc>
              <a:tabLst>
                <a:tab pos="0" algn="l"/>
                <a:tab pos="88900" algn="l"/>
              </a:tabLst>
            </a:pPr>
            <a:r>
              <a:rPr lang="ja-JP" altLang="en-US" sz="3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32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に必要なポイント</a:t>
            </a:r>
            <a:r>
              <a:rPr lang="ja-JP" altLang="en-US"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を考えよう！</a:t>
            </a:r>
            <a:endParaRPr lang="en-US" altLang="ja-JP"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77800" indent="-177800">
              <a:lnSpc>
                <a:spcPts val="4000"/>
              </a:lnSpc>
              <a:tabLst>
                <a:tab pos="177800" algn="l"/>
              </a:tabLst>
            </a:pPr>
            <a:r>
              <a:rPr lang="ja-JP" altLang="en-US" sz="3200" dirty="0">
                <a:ln>
                  <a:solidFill>
                    <a:schemeClr val="tx1"/>
                  </a:solidFill>
                </a:ln>
                <a:solidFill>
                  <a:srgbClr val="FF0000"/>
                </a:solidFill>
                <a:latin typeface="HGS創英角ﾎﾟｯﾌﾟ体" panose="040B0A00000000000000" pitchFamily="50" charset="-128"/>
                <a:ea typeface="HGS創英角ﾎﾟｯﾌﾟ体" panose="040B0A00000000000000" pitchFamily="50" charset="-128"/>
                <a:cs typeface="Meiryo UI" panose="020B0604030504040204" pitchFamily="50" charset="-128"/>
              </a:rPr>
              <a:t> </a:t>
            </a:r>
            <a:endParaRPr lang="en-US" altLang="ja-JP"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026" name="Picture 2" descr="W:\事務文書\生徒指導\0_イラスト集\0_Justカラー\07研修・指導\012_会話.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704" y="4473996"/>
            <a:ext cx="1800200" cy="2440366"/>
          </a:xfrm>
          <a:prstGeom prst="rect">
            <a:avLst/>
          </a:prstGeom>
          <a:noFill/>
          <a:extLst>
            <a:ext uri="{909E8E84-426E-40DD-AFC4-6F175D3DCCD1}">
              <a14:hiddenFill xmlns:a14="http://schemas.microsoft.com/office/drawing/2010/main">
                <a:solidFill>
                  <a:srgbClr val="FFFFFF"/>
                </a:solidFill>
              </a14:hiddenFill>
            </a:ext>
          </a:extLst>
        </p:spPr>
      </p:pic>
      <p:pic>
        <p:nvPicPr>
          <p:cNvPr id="3" name="図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14256" y="6580123"/>
            <a:ext cx="3111088" cy="2333317"/>
          </a:xfrm>
          <a:prstGeom prst="ellipse">
            <a:avLst/>
          </a:prstGeom>
          <a:ln>
            <a:noFill/>
          </a:ln>
          <a:effectLst>
            <a:softEdge rad="112500"/>
          </a:effectLst>
        </p:spPr>
      </p:pic>
    </p:spTree>
    <p:extLst>
      <p:ext uri="{BB962C8B-B14F-4D97-AF65-F5344CB8AC3E}">
        <p14:creationId xmlns:p14="http://schemas.microsoft.com/office/powerpoint/2010/main" val="1682309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2847751" y="9659557"/>
            <a:ext cx="457176" cy="246221"/>
          </a:xfrm>
          <a:prstGeom prst="rect">
            <a:avLst/>
          </a:prstGeom>
          <a:noFill/>
        </p:spPr>
        <p:txBody>
          <a:bodyPr wrap="none" rtlCol="0">
            <a:spAutoFit/>
          </a:bodyPr>
          <a:lstStyle/>
          <a:p>
            <a:r>
              <a:rPr lang="en-US" altLang="ja-JP" sz="1000" dirty="0" smtClean="0">
                <a:latin typeface="メイリオ" panose="020B0604030504040204" pitchFamily="50" charset="-128"/>
                <a:ea typeface="メイリオ" panose="020B0604030504040204" pitchFamily="50" charset="-128"/>
              </a:rPr>
              <a:t>-10-</a:t>
            </a:r>
            <a:endParaRPr kumimoji="1" lang="ja-JP" altLang="en-US" sz="1000" dirty="0">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3428877" y="3332538"/>
            <a:ext cx="3096345" cy="276999"/>
          </a:xfrm>
          <a:prstGeom prst="rect">
            <a:avLst/>
          </a:prstGeom>
          <a:noFill/>
        </p:spPr>
        <p:txBody>
          <a:bodyPr wrap="square" rtlCol="0">
            <a:spAutoFit/>
          </a:bodyPr>
          <a:lstStyle/>
          <a:p>
            <a:endParaRPr lang="en-US" altLang="ja-JP" sz="1200" dirty="0" smtClean="0"/>
          </a:p>
        </p:txBody>
      </p:sp>
      <p:sp>
        <p:nvSpPr>
          <p:cNvPr id="44" name="テキスト ボックス 43"/>
          <p:cNvSpPr txBox="1"/>
          <p:nvPr/>
        </p:nvSpPr>
        <p:spPr>
          <a:xfrm>
            <a:off x="394282" y="2807121"/>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19" name="テキスト ボックス 18"/>
          <p:cNvSpPr txBox="1"/>
          <p:nvPr/>
        </p:nvSpPr>
        <p:spPr>
          <a:xfrm>
            <a:off x="358287" y="952875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grpSp>
        <p:nvGrpSpPr>
          <p:cNvPr id="20" name="グループ化 19"/>
          <p:cNvGrpSpPr/>
          <p:nvPr/>
        </p:nvGrpSpPr>
        <p:grpSpPr>
          <a:xfrm>
            <a:off x="394282" y="793057"/>
            <a:ext cx="6117841" cy="2433316"/>
            <a:chOff x="361964" y="498412"/>
            <a:chExt cx="6117841" cy="2726396"/>
          </a:xfrm>
        </p:grpSpPr>
        <p:sp>
          <p:nvSpPr>
            <p:cNvPr id="21" name="正方形/長方形 20"/>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18</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29" name="正方形/長方形 28"/>
          <p:cNvSpPr/>
          <p:nvPr/>
        </p:nvSpPr>
        <p:spPr>
          <a:xfrm>
            <a:off x="2924109" y="793057"/>
            <a:ext cx="3600000" cy="1708160"/>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18</a:t>
            </a:r>
            <a:r>
              <a:rPr lang="ja-JP" altLang="en-US" sz="1050" b="1" dirty="0" smtClean="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20</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19</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endParaRPr lang="en-US" altLang="ja-JP" sz="1050" i="1"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学校で</a:t>
            </a:r>
            <a:r>
              <a:rPr lang="ja-JP" altLang="en-US" sz="1050" dirty="0" smtClean="0">
                <a:latin typeface="メイリオ" panose="020B0604030504040204" pitchFamily="50" charset="-128"/>
                <a:ea typeface="メイリオ" panose="020B0604030504040204" pitchFamily="50" charset="-128"/>
              </a:rPr>
              <a:t>は、保護者との面談を実施することがあると思います。保護者の表情やしぐさを見ながら対応できる面談は、適切に行えば教師（学校）の</a:t>
            </a:r>
            <a:r>
              <a:rPr lang="ja-JP" altLang="en-US" sz="1050" dirty="0">
                <a:latin typeface="メイリオ" panose="020B0604030504040204" pitchFamily="50" charset="-128"/>
                <a:ea typeface="メイリオ" panose="020B0604030504040204" pitchFamily="50" charset="-128"/>
              </a:rPr>
              <a:t>思い</a:t>
            </a:r>
            <a:r>
              <a:rPr lang="ja-JP" altLang="en-US" sz="1050" dirty="0" smtClean="0">
                <a:latin typeface="メイリオ" panose="020B0604030504040204" pitchFamily="50" charset="-128"/>
                <a:ea typeface="メイリオ" panose="020B0604030504040204" pitchFamily="50" charset="-128"/>
              </a:rPr>
              <a:t>を電話よりも確実に伝えることができます。そこで、面談場面のロールプレイングを通して、より良い保護者面談の在り方について考えてみましょう。</a:t>
            </a:r>
            <a:r>
              <a:rPr lang="ja-JP" altLang="en-US" sz="1050" b="1"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grpSp>
        <p:nvGrpSpPr>
          <p:cNvPr id="25" name="グループ化 24"/>
          <p:cNvGrpSpPr/>
          <p:nvPr/>
        </p:nvGrpSpPr>
        <p:grpSpPr>
          <a:xfrm>
            <a:off x="394282" y="3226372"/>
            <a:ext cx="6113647" cy="3670843"/>
            <a:chOff x="366157" y="498412"/>
            <a:chExt cx="6113647" cy="2726396"/>
          </a:xfrm>
        </p:grpSpPr>
        <p:sp>
          <p:nvSpPr>
            <p:cNvPr id="26" name="正方形/長方形 25"/>
            <p:cNvSpPr/>
            <p:nvPr/>
          </p:nvSpPr>
          <p:spPr>
            <a:xfrm>
              <a:off x="366157" y="498412"/>
              <a:ext cx="2521207"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1</a:t>
              </a:r>
              <a:r>
                <a:rPr lang="en-US" altLang="ja-JP" sz="1600" dirty="0">
                  <a:solidFill>
                    <a:schemeClr val="tx1"/>
                  </a:solidFill>
                  <a:latin typeface="メイリオ" panose="020B0604030504040204" pitchFamily="50" charset="-128"/>
                  <a:ea typeface="メイリオ" panose="020B0604030504040204" pitchFamily="50" charset="-128"/>
                </a:rPr>
                <a:t>9</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27" name="正方形/長方形 26"/>
            <p:cNvSpPr/>
            <p:nvPr/>
          </p:nvSpPr>
          <p:spPr>
            <a:xfrm>
              <a:off x="2887364" y="498412"/>
              <a:ext cx="359244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34" name="テキスト ボックス 33"/>
          <p:cNvSpPr txBox="1"/>
          <p:nvPr/>
        </p:nvSpPr>
        <p:spPr>
          <a:xfrm>
            <a:off x="381644" y="5241199"/>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7" name="正方形/長方形 36"/>
          <p:cNvSpPr/>
          <p:nvPr/>
        </p:nvSpPr>
        <p:spPr>
          <a:xfrm>
            <a:off x="2920510" y="3226373"/>
            <a:ext cx="3592441" cy="4221669"/>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18</a:t>
            </a:r>
            <a:r>
              <a:rPr lang="ja-JP" altLang="en-US" sz="1050" b="1" dirty="0" smtClean="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20</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19</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b="1" i="1" dirty="0">
                <a:latin typeface="メイリオ" panose="020B0604030504040204" pitchFamily="50" charset="-128"/>
                <a:ea typeface="メイリオ" panose="020B0604030504040204" pitchFamily="50" charset="-128"/>
              </a:rPr>
              <a:t>　</a:t>
            </a:r>
            <a:r>
              <a:rPr lang="ja-JP" altLang="en-US" sz="1050" i="1" dirty="0" smtClean="0">
                <a:latin typeface="メイリオ" panose="020B0604030504040204" pitchFamily="50" charset="-128"/>
                <a:ea typeface="メイリオ" panose="020B0604030504040204" pitchFamily="50" charset="-128"/>
              </a:rPr>
              <a:t>まず、事例を読んでください。読み終えたら、</a:t>
            </a:r>
            <a:r>
              <a:rPr lang="ja-JP" altLang="en-US" sz="1050" i="1" dirty="0">
                <a:latin typeface="メイリオ" panose="020B0604030504040204" pitchFamily="50" charset="-128"/>
                <a:ea typeface="メイリオ" panose="020B0604030504040204" pitchFamily="50" charset="-128"/>
              </a:rPr>
              <a:t>役割</a:t>
            </a:r>
            <a:r>
              <a:rPr lang="ja-JP" altLang="en-US" sz="1050" i="1" dirty="0" smtClean="0">
                <a:latin typeface="メイリオ" panose="020B0604030504040204" pitchFamily="50" charset="-128"/>
                <a:ea typeface="メイリオ" panose="020B0604030504040204" pitchFamily="50" charset="-128"/>
              </a:rPr>
              <a:t>分担を</a:t>
            </a:r>
            <a:r>
              <a:rPr lang="ja-JP" altLang="en-US" sz="1050" i="1" dirty="0">
                <a:latin typeface="メイリオ" panose="020B0604030504040204" pitchFamily="50" charset="-128"/>
                <a:ea typeface="メイリオ" panose="020B0604030504040204" pitchFamily="50" charset="-128"/>
              </a:rPr>
              <a:t>し</a:t>
            </a:r>
            <a:r>
              <a:rPr lang="ja-JP" altLang="en-US" sz="1050" i="1" dirty="0" smtClean="0">
                <a:latin typeface="メイリオ" panose="020B0604030504040204" pitchFamily="50" charset="-128"/>
                <a:ea typeface="メイリオ" panose="020B0604030504040204" pitchFamily="50" charset="-128"/>
              </a:rPr>
              <a:t>てください。保護者役は、保護者の気持ちを考え、教師役の先生を責めてください。教師役は、保護者の苦情・要望に対する応答を考えてください。観察者は</a:t>
            </a:r>
            <a:r>
              <a:rPr lang="ja-JP" altLang="en-US" sz="1050" dirty="0">
                <a:solidFill>
                  <a:prstClr val="black"/>
                </a:solidFill>
                <a:latin typeface="メイリオ" panose="020B0604030504040204" pitchFamily="50" charset="-128"/>
                <a:ea typeface="メイリオ" panose="020B0604030504040204" pitchFamily="50" charset="-128"/>
              </a:rPr>
              <a:t>教師役の対応に焦点を</a:t>
            </a:r>
            <a:r>
              <a:rPr lang="ja-JP" altLang="en-US" sz="1050" dirty="0" smtClean="0">
                <a:solidFill>
                  <a:prstClr val="black"/>
                </a:solidFill>
                <a:latin typeface="メイリオ" panose="020B0604030504040204" pitchFamily="50" charset="-128"/>
                <a:ea typeface="メイリオ" panose="020B0604030504040204" pitchFamily="50" charset="-128"/>
              </a:rPr>
              <a:t>当てて、</a:t>
            </a:r>
            <a:r>
              <a:rPr lang="ja-JP" altLang="en-US" sz="1050" i="1" dirty="0" smtClean="0">
                <a:latin typeface="メイリオ" panose="020B0604030504040204" pitchFamily="50" charset="-128"/>
                <a:ea typeface="メイリオ" panose="020B0604030504040204" pitchFamily="50" charset="-128"/>
              </a:rPr>
              <a:t>メモを取りながら観察してください。</a:t>
            </a:r>
            <a:endParaRPr lang="en-US" altLang="ja-JP" sz="1050" i="1" dirty="0" smtClean="0">
              <a:latin typeface="メイリオ" panose="020B0604030504040204" pitchFamily="50" charset="-128"/>
              <a:ea typeface="メイリオ" panose="020B0604030504040204" pitchFamily="50" charset="-128"/>
            </a:endParaRPr>
          </a:p>
          <a:p>
            <a:pPr>
              <a:lnSpc>
                <a:spcPts val="1400"/>
              </a:lnSpc>
            </a:pPr>
            <a:endParaRPr lang="en-US" altLang="ja-JP" sz="1050" i="1" dirty="0" smtClean="0">
              <a:latin typeface="メイリオ" panose="020B0604030504040204" pitchFamily="50" charset="-128"/>
              <a:ea typeface="メイリオ" panose="020B0604030504040204" pitchFamily="50" charset="-128"/>
            </a:endParaRPr>
          </a:p>
          <a:p>
            <a:pPr>
              <a:lnSpc>
                <a:spcPts val="1400"/>
              </a:lnSpc>
            </a:pPr>
            <a:r>
              <a:rPr lang="ja-JP" altLang="en-US" sz="1050" i="1" dirty="0" smtClean="0">
                <a:latin typeface="メイリオ" panose="020B0604030504040204" pitchFamily="50" charset="-128"/>
                <a:ea typeface="メイリオ" panose="020B0604030504040204" pitchFamily="50" charset="-128"/>
              </a:rPr>
              <a:t>　グループ内で役割分担する。４人組は、観察者を２人  </a:t>
            </a:r>
            <a:endParaRPr lang="en-US" altLang="ja-JP" sz="1050" i="1" dirty="0" smtClean="0">
              <a:latin typeface="メイリオ" panose="020B0604030504040204" pitchFamily="50" charset="-128"/>
              <a:ea typeface="メイリオ" panose="020B0604030504040204" pitchFamily="50" charset="-128"/>
            </a:endParaRPr>
          </a:p>
          <a:p>
            <a:pPr>
              <a:lnSpc>
                <a:spcPts val="1400"/>
              </a:lnSpc>
            </a:pPr>
            <a:r>
              <a:rPr lang="en-US" altLang="ja-JP" sz="1050" i="1" dirty="0">
                <a:latin typeface="メイリオ" panose="020B0604030504040204" pitchFamily="50" charset="-128"/>
                <a:ea typeface="メイリオ" panose="020B0604030504040204" pitchFamily="50" charset="-128"/>
              </a:rPr>
              <a:t> </a:t>
            </a:r>
            <a:r>
              <a:rPr lang="en-US" altLang="ja-JP" sz="1050" i="1" dirty="0" smtClean="0">
                <a:latin typeface="メイリオ" panose="020B0604030504040204" pitchFamily="50" charset="-128"/>
                <a:ea typeface="メイリオ" panose="020B0604030504040204" pitchFamily="50" charset="-128"/>
              </a:rPr>
              <a:t> </a:t>
            </a:r>
            <a:r>
              <a:rPr lang="ja-JP" altLang="en-US" sz="1050" i="1" dirty="0" smtClean="0">
                <a:latin typeface="メイリオ" panose="020B0604030504040204" pitchFamily="50" charset="-128"/>
                <a:ea typeface="メイリオ" panose="020B0604030504040204" pitchFamily="50" charset="-128"/>
              </a:rPr>
              <a:t>にする。</a:t>
            </a:r>
            <a:endParaRPr lang="en-US" altLang="ja-JP" sz="1050" i="1" dirty="0">
              <a:latin typeface="メイリオ" panose="020B0604030504040204" pitchFamily="50" charset="-128"/>
              <a:ea typeface="メイリオ" panose="020B0604030504040204" pitchFamily="50" charset="-128"/>
            </a:endParaRPr>
          </a:p>
          <a:p>
            <a:pPr>
              <a:lnSpc>
                <a:spcPts val="1400"/>
              </a:lnSpc>
            </a:pPr>
            <a:endParaRPr lang="en-US" altLang="ja-JP" sz="1050" i="1" dirty="0" smtClean="0">
              <a:latin typeface="メイリオ" panose="020B0604030504040204" pitchFamily="50" charset="-128"/>
              <a:ea typeface="メイリオ" panose="020B0604030504040204" pitchFamily="50" charset="-128"/>
            </a:endParaRPr>
          </a:p>
          <a:p>
            <a:pPr>
              <a:lnSpc>
                <a:spcPts val="1400"/>
              </a:lnSpc>
            </a:pPr>
            <a:r>
              <a:rPr lang="ja-JP" altLang="en-US" sz="1050" i="1" dirty="0" smtClean="0">
                <a:latin typeface="メイリオ" panose="020B0604030504040204" pitchFamily="50" charset="-128"/>
                <a:ea typeface="メイリオ" panose="020B0604030504040204" pitchFamily="50" charset="-128"/>
              </a:rPr>
              <a:t>（用意ができたら）</a:t>
            </a:r>
            <a:endParaRPr lang="en-US" altLang="ja-JP" sz="1050" i="1" dirty="0" smtClean="0">
              <a:latin typeface="メイリオ" panose="020B0604030504040204" pitchFamily="50" charset="-128"/>
              <a:ea typeface="メイリオ" panose="020B0604030504040204" pitchFamily="50" charset="-128"/>
            </a:endParaRPr>
          </a:p>
          <a:p>
            <a:pPr>
              <a:lnSpc>
                <a:spcPts val="1400"/>
              </a:lnSpc>
            </a:pPr>
            <a:r>
              <a:rPr lang="ja-JP" altLang="en-US" sz="1050" i="1" dirty="0" smtClean="0">
                <a:latin typeface="メイリオ" panose="020B0604030504040204" pitchFamily="50" charset="-128"/>
                <a:ea typeface="メイリオ" panose="020B0604030504040204" pitchFamily="50" charset="-128"/>
              </a:rPr>
              <a:t>　それ</a:t>
            </a:r>
            <a:r>
              <a:rPr lang="ja-JP" altLang="en-US" sz="1050" i="1" dirty="0">
                <a:latin typeface="メイリオ" panose="020B0604030504040204" pitchFamily="50" charset="-128"/>
                <a:ea typeface="メイリオ" panose="020B0604030504040204" pitchFamily="50" charset="-128"/>
              </a:rPr>
              <a:t>で</a:t>
            </a:r>
            <a:r>
              <a:rPr lang="ja-JP" altLang="en-US" sz="1050" i="1" dirty="0" smtClean="0">
                <a:latin typeface="メイリオ" panose="020B0604030504040204" pitchFamily="50" charset="-128"/>
                <a:ea typeface="メイリオ" panose="020B0604030504040204" pitchFamily="50" charset="-128"/>
              </a:rPr>
              <a:t>は、事例の保護者のセリフから始めてください。あとは、３分間アドリブで続けてください。では、始めてください。</a:t>
            </a:r>
            <a:endParaRPr lang="en-US" altLang="ja-JP" sz="1050" i="1" dirty="0" smtClean="0">
              <a:latin typeface="メイリオ" panose="020B0604030504040204" pitchFamily="50" charset="-128"/>
              <a:ea typeface="メイリオ" panose="020B0604030504040204" pitchFamily="50" charset="-128"/>
            </a:endParaRPr>
          </a:p>
          <a:p>
            <a:pPr>
              <a:lnSpc>
                <a:spcPts val="1400"/>
              </a:lnSpc>
            </a:pPr>
            <a:r>
              <a:rPr lang="ja-JP" altLang="en-US" sz="1050" i="1" dirty="0">
                <a:latin typeface="メイリオ" panose="020B0604030504040204" pitchFamily="50" charset="-128"/>
                <a:ea typeface="メイリオ" panose="020B0604030504040204" pitchFamily="50" charset="-128"/>
              </a:rPr>
              <a:t>　</a:t>
            </a:r>
            <a:endParaRPr lang="en-US" altLang="ja-JP" sz="1050" i="1" dirty="0" smtClean="0">
              <a:latin typeface="メイリオ" panose="020B0604030504040204" pitchFamily="50" charset="-128"/>
              <a:ea typeface="メイリオ" panose="020B0604030504040204" pitchFamily="50" charset="-128"/>
            </a:endParaRPr>
          </a:p>
          <a:p>
            <a:pPr>
              <a:lnSpc>
                <a:spcPts val="1400"/>
              </a:lnSpc>
            </a:pPr>
            <a:endParaRPr lang="en-US" altLang="ja-JP" sz="1050" i="1" dirty="0" smtClean="0">
              <a:latin typeface="メイリオ" panose="020B0604030504040204" pitchFamily="50" charset="-128"/>
              <a:ea typeface="メイリオ" panose="020B0604030504040204" pitchFamily="50" charset="-128"/>
            </a:endParaRPr>
          </a:p>
          <a:p>
            <a:pPr>
              <a:lnSpc>
                <a:spcPts val="1400"/>
              </a:lnSpc>
            </a:pPr>
            <a:endParaRPr lang="en-US" altLang="ja-JP" sz="1050" i="1" dirty="0" smtClean="0">
              <a:latin typeface="メイリオ" panose="020B0604030504040204" pitchFamily="50" charset="-128"/>
              <a:ea typeface="メイリオ" panose="020B0604030504040204" pitchFamily="50" charset="-128"/>
            </a:endParaRPr>
          </a:p>
          <a:p>
            <a:pPr>
              <a:lnSpc>
                <a:spcPts val="1400"/>
              </a:lnSpc>
            </a:pPr>
            <a:r>
              <a:rPr lang="ja-JP" altLang="en-US" sz="1050" i="1" dirty="0" smtClean="0">
                <a:latin typeface="メイリオ" panose="020B0604030504040204" pitchFamily="50" charset="-128"/>
                <a:ea typeface="メイリオ" panose="020B0604030504040204" pitchFamily="50" charset="-128"/>
              </a:rPr>
              <a:t>（</a:t>
            </a:r>
            <a:r>
              <a:rPr lang="ja-JP" altLang="en-US" sz="1050" i="1" dirty="0">
                <a:latin typeface="メイリオ" panose="020B0604030504040204" pitchFamily="50" charset="-128"/>
                <a:ea typeface="メイリオ" panose="020B0604030504040204" pitchFamily="50" charset="-128"/>
              </a:rPr>
              <a:t>３</a:t>
            </a:r>
            <a:r>
              <a:rPr lang="ja-JP" altLang="en-US" sz="1050" i="1" dirty="0" smtClean="0">
                <a:latin typeface="メイリオ" panose="020B0604030504040204" pitchFamily="50" charset="-128"/>
                <a:ea typeface="メイリオ" panose="020B0604030504040204" pitchFamily="50" charset="-128"/>
              </a:rPr>
              <a:t>分経過）</a:t>
            </a:r>
            <a:endParaRPr lang="en-US" altLang="ja-JP" sz="1050" i="1" dirty="0" smtClean="0">
              <a:latin typeface="メイリオ" panose="020B0604030504040204" pitchFamily="50" charset="-128"/>
              <a:ea typeface="メイリオ" panose="020B0604030504040204" pitchFamily="50" charset="-128"/>
            </a:endParaRPr>
          </a:p>
          <a:p>
            <a:pPr lvl="0">
              <a:lnSpc>
                <a:spcPts val="1400"/>
              </a:lnSpc>
            </a:pPr>
            <a:r>
              <a:rPr lang="ja-JP" altLang="en-US" sz="1050" i="1" dirty="0">
                <a:latin typeface="メイリオ" panose="020B0604030504040204" pitchFamily="50" charset="-128"/>
                <a:ea typeface="メイリオ" panose="020B0604030504040204" pitchFamily="50" charset="-128"/>
              </a:rPr>
              <a:t>　</a:t>
            </a:r>
            <a:r>
              <a:rPr lang="ja-JP" altLang="en-US" sz="1050" i="1" dirty="0" smtClean="0">
                <a:latin typeface="メイリオ" panose="020B0604030504040204" pitchFamily="50" charset="-128"/>
                <a:ea typeface="メイリオ" panose="020B0604030504040204" pitchFamily="50" charset="-128"/>
              </a:rPr>
              <a:t>時間がきました。ありがとうございました。★</a:t>
            </a:r>
            <a:endParaRPr lang="en-US" altLang="ja-JP" sz="1050" i="1" dirty="0" smtClean="0">
              <a:latin typeface="メイリオ" panose="020B0604030504040204" pitchFamily="50" charset="-128"/>
              <a:ea typeface="メイリオ" panose="020B0604030504040204" pitchFamily="50" charset="-128"/>
            </a:endParaRPr>
          </a:p>
          <a:p>
            <a:pPr>
              <a:lnSpc>
                <a:spcPts val="1400"/>
              </a:lnSpc>
            </a:pPr>
            <a:endParaRPr lang="en-US" altLang="ja-JP" sz="1050" i="1" dirty="0" smtClean="0">
              <a:latin typeface="メイリオ" panose="020B0604030504040204" pitchFamily="50" charset="-128"/>
              <a:ea typeface="メイリオ" panose="020B0604030504040204" pitchFamily="50" charset="-128"/>
            </a:endParaRPr>
          </a:p>
          <a:p>
            <a:pPr>
              <a:lnSpc>
                <a:spcPts val="1400"/>
              </a:lnSpc>
            </a:pPr>
            <a:endParaRPr lang="en-US" altLang="ja-JP" sz="1050" i="1" dirty="0">
              <a:latin typeface="メイリオ" panose="020B0604030504040204" pitchFamily="50" charset="-128"/>
              <a:ea typeface="メイリオ" panose="020B0604030504040204" pitchFamily="50" charset="-128"/>
            </a:endParaRPr>
          </a:p>
          <a:p>
            <a:pPr>
              <a:lnSpc>
                <a:spcPts val="1400"/>
              </a:lnSpc>
            </a:pPr>
            <a:endParaRPr lang="en-US" altLang="ja-JP" sz="1050" i="1" dirty="0" smtClean="0">
              <a:latin typeface="メイリオ" panose="020B0604030504040204" pitchFamily="50" charset="-128"/>
              <a:ea typeface="メイリオ" panose="020B0604030504040204" pitchFamily="50" charset="-128"/>
            </a:endParaRPr>
          </a:p>
        </p:txBody>
      </p:sp>
      <p:sp>
        <p:nvSpPr>
          <p:cNvPr id="39" name="角丸四角形 38"/>
          <p:cNvSpPr/>
          <p:nvPr/>
        </p:nvSpPr>
        <p:spPr>
          <a:xfrm>
            <a:off x="3030973" y="4664968"/>
            <a:ext cx="3384376" cy="437428"/>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400"/>
              </a:lnSpc>
            </a:pPr>
            <a:endParaRPr lang="ja-JP" altLang="en-US" sz="1050" dirty="0">
              <a:solidFill>
                <a:schemeClr val="tx1"/>
              </a:solidFill>
              <a:latin typeface="メイリオ" panose="020B0604030504040204" pitchFamily="50" charset="-128"/>
              <a:ea typeface="メイリオ" panose="020B0604030504040204" pitchFamily="50" charset="-128"/>
            </a:endParaRPr>
          </a:p>
        </p:txBody>
      </p:sp>
      <p:grpSp>
        <p:nvGrpSpPr>
          <p:cNvPr id="40" name="グループ化 39"/>
          <p:cNvGrpSpPr/>
          <p:nvPr/>
        </p:nvGrpSpPr>
        <p:grpSpPr>
          <a:xfrm>
            <a:off x="4246406" y="6114233"/>
            <a:ext cx="1778722" cy="396999"/>
            <a:chOff x="4077072" y="8255720"/>
            <a:chExt cx="1778722" cy="396999"/>
          </a:xfrm>
        </p:grpSpPr>
        <p:sp>
          <p:nvSpPr>
            <p:cNvPr id="41" name="横巻き 40"/>
            <p:cNvSpPr/>
            <p:nvPr/>
          </p:nvSpPr>
          <p:spPr>
            <a:xfrm>
              <a:off x="4077072" y="8255720"/>
              <a:ext cx="671845" cy="396999"/>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演習</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2" name="角丸四角形吹き出し 41"/>
            <p:cNvSpPr/>
            <p:nvPr/>
          </p:nvSpPr>
          <p:spPr>
            <a:xfrm>
              <a:off x="4919690" y="8391318"/>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kumimoji="1" lang="en-US" altLang="ja-JP" sz="900" dirty="0" smtClean="0">
                  <a:solidFill>
                    <a:sysClr val="windowText" lastClr="000000"/>
                  </a:solidFill>
                  <a:latin typeface="メイリオ" panose="020B0604030504040204" pitchFamily="50" charset="-128"/>
                  <a:ea typeface="メイリオ" panose="020B0604030504040204" pitchFamily="50" charset="-128"/>
                </a:rPr>
                <a:t>30</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grpSp>
      <p:grpSp>
        <p:nvGrpSpPr>
          <p:cNvPr id="43" name="グループ化 42"/>
          <p:cNvGrpSpPr/>
          <p:nvPr/>
        </p:nvGrpSpPr>
        <p:grpSpPr>
          <a:xfrm>
            <a:off x="393027" y="6897215"/>
            <a:ext cx="6111560" cy="2557669"/>
            <a:chOff x="361964" y="1240173"/>
            <a:chExt cx="6111560" cy="2560597"/>
          </a:xfrm>
        </p:grpSpPr>
        <p:sp>
          <p:nvSpPr>
            <p:cNvPr id="45" name="正方形/長方形 44"/>
            <p:cNvSpPr/>
            <p:nvPr/>
          </p:nvSpPr>
          <p:spPr>
            <a:xfrm>
              <a:off x="361964" y="1240173"/>
              <a:ext cx="2520000" cy="256059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a:solidFill>
                    <a:schemeClr val="tx1"/>
                  </a:solidFill>
                  <a:latin typeface="メイリオ" panose="020B0604030504040204" pitchFamily="50" charset="-128"/>
                  <a:ea typeface="メイリオ" panose="020B0604030504040204" pitchFamily="50" charset="-128"/>
                </a:rPr>
                <a:t>20</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6" name="正方形/長方形 45"/>
            <p:cNvSpPr/>
            <p:nvPr/>
          </p:nvSpPr>
          <p:spPr>
            <a:xfrm>
              <a:off x="2881964" y="1240173"/>
              <a:ext cx="3591560" cy="256059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48" name="テキスト ボックス 47"/>
          <p:cNvSpPr txBox="1"/>
          <p:nvPr/>
        </p:nvSpPr>
        <p:spPr>
          <a:xfrm>
            <a:off x="383795" y="8898048"/>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49" name="グループ化 48"/>
          <p:cNvGrpSpPr/>
          <p:nvPr/>
        </p:nvGrpSpPr>
        <p:grpSpPr>
          <a:xfrm>
            <a:off x="2908807" y="6897215"/>
            <a:ext cx="3600000" cy="3323987"/>
            <a:chOff x="-3796379" y="-539749"/>
            <a:chExt cx="3600000" cy="4414431"/>
          </a:xfrm>
        </p:grpSpPr>
        <p:sp>
          <p:nvSpPr>
            <p:cNvPr id="50" name="正方形/長方形 49"/>
            <p:cNvSpPr/>
            <p:nvPr/>
          </p:nvSpPr>
          <p:spPr>
            <a:xfrm>
              <a:off x="-3796379" y="-539749"/>
              <a:ext cx="3600000" cy="4414431"/>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18</a:t>
              </a:r>
              <a:r>
                <a:rPr lang="ja-JP" altLang="en-US" sz="1050" b="1" dirty="0" smtClean="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20</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19</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それでは、資料③を用意してください。グループで</a:t>
              </a:r>
              <a:r>
                <a:rPr lang="ja-JP" altLang="en-US" sz="1050" dirty="0">
                  <a:latin typeface="メイリオ" panose="020B0604030504040204" pitchFamily="50" charset="-128"/>
                  <a:ea typeface="メイリオ" panose="020B0604030504040204" pitchFamily="50" charset="-128"/>
                </a:rPr>
                <a:t>それぞれ</a:t>
              </a:r>
              <a:r>
                <a:rPr lang="ja-JP" altLang="en-US" sz="1050" dirty="0" smtClean="0">
                  <a:latin typeface="メイリオ" panose="020B0604030504040204" pitchFamily="50" charset="-128"/>
                  <a:ea typeface="メイリオ" panose="020B0604030504040204" pitchFamily="50" charset="-128"/>
                </a:rPr>
                <a:t>の役割で気が付いたことを共有してください。その後、保護者面談で気を付けたいこと</a:t>
              </a:r>
              <a:r>
                <a:rPr lang="ja-JP" altLang="en-US" sz="1050" dirty="0">
                  <a:latin typeface="メイリオ" panose="020B0604030504040204" pitchFamily="50" charset="-128"/>
                  <a:ea typeface="メイリオ" panose="020B0604030504040204" pitchFamily="50" charset="-128"/>
                </a:rPr>
                <a:t>を</a:t>
              </a:r>
              <a:r>
                <a:rPr lang="ja-JP" altLang="en-US" sz="1050" dirty="0" smtClean="0">
                  <a:latin typeface="メイリオ" panose="020B0604030504040204" pitchFamily="50" charset="-128"/>
                  <a:ea typeface="メイリオ" panose="020B0604030504040204" pitchFamily="50" charset="-128"/>
                </a:rPr>
                <a:t>話し合ってください。時間は</a:t>
              </a:r>
              <a:r>
                <a:rPr lang="en-US" altLang="ja-JP" sz="1050" dirty="0">
                  <a:latin typeface="メイリオ" panose="020B0604030504040204" pitchFamily="50" charset="-128"/>
                  <a:ea typeface="メイリオ" panose="020B0604030504040204" pitchFamily="50" charset="-128"/>
                </a:rPr>
                <a:t>10</a:t>
              </a:r>
              <a:r>
                <a:rPr lang="ja-JP" altLang="en-US" sz="1050" dirty="0" smtClean="0">
                  <a:latin typeface="メイリオ" panose="020B0604030504040204" pitchFamily="50" charset="-128"/>
                  <a:ea typeface="メイリオ" panose="020B0604030504040204" pitchFamily="50" charset="-128"/>
                </a:rPr>
                <a:t>分です。では、始めてください。</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en-US" altLang="ja-JP" sz="1050" dirty="0" smtClean="0">
                  <a:latin typeface="メイリオ" panose="020B0604030504040204" pitchFamily="50" charset="-128"/>
                  <a:ea typeface="メイリオ" panose="020B0604030504040204" pitchFamily="50" charset="-128"/>
                </a:rPr>
                <a:t>10</a:t>
              </a:r>
              <a:r>
                <a:rPr lang="ja-JP" altLang="en-US" sz="1050" dirty="0" smtClean="0">
                  <a:latin typeface="メイリオ" panose="020B0604030504040204" pitchFamily="50" charset="-128"/>
                  <a:ea typeface="メイリオ" panose="020B0604030504040204" pitchFamily="50" charset="-128"/>
                </a:rPr>
                <a:t>分経過）</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時間がきました。「保護者面談で気を付けたいこと」に</a:t>
              </a:r>
              <a:r>
                <a:rPr lang="ja-JP" altLang="en-US" sz="1050" dirty="0">
                  <a:latin typeface="メイリオ" panose="020B0604030504040204" pitchFamily="50" charset="-128"/>
                  <a:ea typeface="メイリオ" panose="020B0604030504040204" pitchFamily="50" charset="-128"/>
                </a:rPr>
                <a:t>ついてどのような意見が出たか、教えていただけます</a:t>
              </a:r>
              <a:r>
                <a:rPr lang="ja-JP" altLang="en-US" sz="1050" dirty="0" smtClean="0">
                  <a:latin typeface="メイリオ" panose="020B0604030504040204" pitchFamily="50" charset="-128"/>
                  <a:ea typeface="メイリオ" panose="020B0604030504040204" pitchFamily="50" charset="-128"/>
                </a:rPr>
                <a:t>か？（２、３のグループに尋ねる。）</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ありがとうございました。★</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sp>
          <p:nvSpPr>
            <p:cNvPr id="53" name="角丸四角形吹き出し 52"/>
            <p:cNvSpPr/>
            <p:nvPr/>
          </p:nvSpPr>
          <p:spPr>
            <a:xfrm>
              <a:off x="-1636328" y="1091001"/>
              <a:ext cx="936104" cy="288466"/>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lang="ja-JP" altLang="en-US" sz="900" dirty="0" smtClean="0">
                  <a:solidFill>
                    <a:sysClr val="windowText" lastClr="000000"/>
                  </a:solidFill>
                  <a:latin typeface="メイリオ" panose="020B0604030504040204" pitchFamily="50" charset="-128"/>
                  <a:ea typeface="メイリオ" panose="020B0604030504040204" pitchFamily="50" charset="-128"/>
                </a:rPr>
                <a:t>１分</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grpSp>
      <p:sp>
        <p:nvSpPr>
          <p:cNvPr id="31" name="横巻き 30"/>
          <p:cNvSpPr/>
          <p:nvPr/>
        </p:nvSpPr>
        <p:spPr>
          <a:xfrm>
            <a:off x="4009165" y="8026528"/>
            <a:ext cx="920333"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グループ協議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862" y="3563590"/>
            <a:ext cx="2250840" cy="166943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正方形/長方形 29"/>
          <p:cNvSpPr/>
          <p:nvPr/>
        </p:nvSpPr>
        <p:spPr>
          <a:xfrm>
            <a:off x="378272" y="344488"/>
            <a:ext cx="6137330" cy="360040"/>
          </a:xfrm>
          <a:prstGeom prst="rect">
            <a:avLst/>
          </a:prstGeom>
          <a:ln w="19050">
            <a:solidFill>
              <a:srgbClr val="FF0000"/>
            </a:solidFill>
          </a:ln>
        </p:spPr>
        <p:style>
          <a:lnRef idx="2">
            <a:schemeClr val="accent1"/>
          </a:lnRef>
          <a:fillRef idx="1">
            <a:schemeClr val="lt1"/>
          </a:fillRef>
          <a:effectRef idx="0">
            <a:schemeClr val="accent1"/>
          </a:effectRef>
          <a:fontRef idx="minor">
            <a:schemeClr val="dk1"/>
          </a:fontRef>
        </p:style>
        <p:txBody>
          <a:bodyPr rIns="0" rtlCol="0" anchor="ctr"/>
          <a:lstStyle/>
          <a:p>
            <a:pPr marL="1165225" indent="-1165225"/>
            <a:r>
              <a:rPr lang="ja-JP" altLang="en-US" sz="1400" dirty="0" smtClean="0">
                <a:latin typeface="メイリオ" panose="020B0604030504040204" pitchFamily="50" charset="-128"/>
                <a:ea typeface="メイリオ" panose="020B0604030504040204" pitchFamily="50" charset="-128"/>
              </a:rPr>
              <a:t>研修</a:t>
            </a:r>
            <a:r>
              <a:rPr lang="en-US" altLang="ja-JP" sz="1400" dirty="0" smtClean="0">
                <a:latin typeface="メイリオ" panose="020B0604030504040204" pitchFamily="50" charset="-128"/>
                <a:ea typeface="メイリオ" panose="020B0604030504040204" pitchFamily="50" charset="-128"/>
              </a:rPr>
              <a:t>Ⅱ</a:t>
            </a:r>
            <a:r>
              <a:rPr lang="ja-JP" altLang="en-US" sz="1400" dirty="0" smtClean="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･スライド</a:t>
            </a:r>
            <a:r>
              <a:rPr lang="ja-JP" altLang="en-US" sz="1400" dirty="0">
                <a:latin typeface="メイリオ" panose="020B0604030504040204" pitchFamily="50" charset="-128"/>
                <a:ea typeface="メイリオ" panose="020B0604030504040204" pitchFamily="50" charset="-128"/>
              </a:rPr>
              <a:t>１～５の後、</a:t>
            </a:r>
            <a:r>
              <a:rPr lang="en-US" altLang="ja-JP" sz="1400" dirty="0" smtClean="0">
                <a:latin typeface="メイリオ" panose="020B0604030504040204" pitchFamily="50" charset="-128"/>
                <a:ea typeface="メイリオ" panose="020B0604030504040204" pitchFamily="50" charset="-128"/>
              </a:rPr>
              <a:t>18</a:t>
            </a:r>
            <a:r>
              <a:rPr lang="ja-JP" altLang="en-US" sz="1400" dirty="0" smtClean="0">
                <a:latin typeface="メイリオ" panose="020B0604030504040204" pitchFamily="50" charset="-128"/>
                <a:ea typeface="メイリオ" panose="020B0604030504040204" pitchFamily="50" charset="-128"/>
              </a:rPr>
              <a:t>以降</a:t>
            </a:r>
            <a:r>
              <a:rPr lang="ja-JP" altLang="en-US" sz="1400" dirty="0">
                <a:latin typeface="メイリオ" panose="020B0604030504040204" pitchFamily="50" charset="-128"/>
                <a:ea typeface="メイリオ" panose="020B0604030504040204" pitchFamily="50" charset="-128"/>
              </a:rPr>
              <a:t>のスライドを使用します。</a:t>
            </a:r>
            <a:endParaRPr lang="en-US" altLang="ja-JP" sz="1400" dirty="0">
              <a:latin typeface="メイリオ" panose="020B0604030504040204" pitchFamily="50" charset="-128"/>
              <a:ea typeface="メイリオ" panose="020B0604030504040204" pitchFamily="50" charset="-128"/>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758" y="1136576"/>
            <a:ext cx="2206799" cy="165509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7758" y="7257256"/>
            <a:ext cx="2196190" cy="164714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67871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2847751" y="9659557"/>
            <a:ext cx="457176" cy="246221"/>
          </a:xfrm>
          <a:prstGeom prst="rect">
            <a:avLst/>
          </a:prstGeom>
          <a:noFill/>
        </p:spPr>
        <p:txBody>
          <a:bodyPr wrap="none" rtlCol="0">
            <a:spAutoFit/>
          </a:bodyPr>
          <a:lstStyle/>
          <a:p>
            <a:r>
              <a:rPr lang="en-US" altLang="ja-JP" sz="1000" dirty="0" smtClean="0">
                <a:latin typeface="メイリオ" panose="020B0604030504040204" pitchFamily="50" charset="-128"/>
                <a:ea typeface="メイリオ" panose="020B0604030504040204" pitchFamily="50" charset="-128"/>
              </a:rPr>
              <a:t>-11-</a:t>
            </a:r>
            <a:endParaRPr kumimoji="1" lang="ja-JP" altLang="en-US" sz="1000" dirty="0">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3428877" y="3332538"/>
            <a:ext cx="3096345" cy="276999"/>
          </a:xfrm>
          <a:prstGeom prst="rect">
            <a:avLst/>
          </a:prstGeom>
          <a:noFill/>
        </p:spPr>
        <p:txBody>
          <a:bodyPr wrap="square" rtlCol="0">
            <a:spAutoFit/>
          </a:bodyPr>
          <a:lstStyle/>
          <a:p>
            <a:endParaRPr lang="en-US" altLang="ja-JP" sz="1200" dirty="0" smtClean="0"/>
          </a:p>
        </p:txBody>
      </p:sp>
      <p:sp>
        <p:nvSpPr>
          <p:cNvPr id="19" name="テキスト ボックス 18"/>
          <p:cNvSpPr txBox="1"/>
          <p:nvPr/>
        </p:nvSpPr>
        <p:spPr>
          <a:xfrm>
            <a:off x="397257" y="9489504"/>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grpSp>
        <p:nvGrpSpPr>
          <p:cNvPr id="32" name="グループ化 31"/>
          <p:cNvGrpSpPr/>
          <p:nvPr/>
        </p:nvGrpSpPr>
        <p:grpSpPr>
          <a:xfrm>
            <a:off x="411073" y="344488"/>
            <a:ext cx="6119999" cy="2615392"/>
            <a:chOff x="350084" y="498412"/>
            <a:chExt cx="6138222" cy="2726396"/>
          </a:xfrm>
        </p:grpSpPr>
        <p:sp>
          <p:nvSpPr>
            <p:cNvPr id="34" name="正方形/長方形 33"/>
            <p:cNvSpPr/>
            <p:nvPr/>
          </p:nvSpPr>
          <p:spPr>
            <a:xfrm>
              <a:off x="350084" y="498412"/>
              <a:ext cx="2525338"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a:solidFill>
                    <a:schemeClr val="tx1"/>
                  </a:solidFill>
                  <a:latin typeface="メイリオ" panose="020B0604030504040204" pitchFamily="50" charset="-128"/>
                  <a:ea typeface="メイリオ" panose="020B0604030504040204" pitchFamily="50" charset="-128"/>
                </a:rPr>
                <a:t>21</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36" name="正方形/長方形 35"/>
            <p:cNvSpPr/>
            <p:nvPr/>
          </p:nvSpPr>
          <p:spPr>
            <a:xfrm>
              <a:off x="2875422" y="498412"/>
              <a:ext cx="3612884"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39" name="テキスト ボックス 38"/>
          <p:cNvSpPr txBox="1"/>
          <p:nvPr/>
        </p:nvSpPr>
        <p:spPr>
          <a:xfrm>
            <a:off x="414658" y="2405302"/>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smtClean="0"/>
              <a:t>）</a:t>
            </a:r>
            <a:r>
              <a:rPr lang="ja-JP" altLang="en-US" dirty="0" smtClean="0">
                <a:sym typeface="Wingdings" panose="05000000000000000000" pitchFamily="2" charset="2"/>
              </a:rPr>
              <a:t>：</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47" name="正方形/長方形 46"/>
          <p:cNvSpPr/>
          <p:nvPr/>
        </p:nvSpPr>
        <p:spPr>
          <a:xfrm>
            <a:off x="2925222" y="344488"/>
            <a:ext cx="3605850" cy="2426305"/>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21</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a:t>
            </a:r>
            <a:r>
              <a:rPr lang="en-US" altLang="ja-JP" sz="1050" b="1" dirty="0">
                <a:latin typeface="メイリオ" panose="020B0604030504040204" pitchFamily="50" charset="-128"/>
                <a:ea typeface="メイリオ" panose="020B0604030504040204" pitchFamily="50" charset="-128"/>
              </a:rPr>
              <a:t>3</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３</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いくつか</a:t>
            </a:r>
            <a:r>
              <a:rPr lang="ja-JP" altLang="en-US" sz="1050" dirty="0" smtClean="0">
                <a:latin typeface="メイリオ" panose="020B0604030504040204" pitchFamily="50" charset="-128"/>
                <a:ea typeface="メイリオ" panose="020B0604030504040204" pitchFamily="50" charset="-128"/>
              </a:rPr>
              <a:t>のポイントを確認します。面談の際には、態度も大切です。★私たちは、普段コミュニケーションをとるとき、このように言葉以外も使ってコミュニケーシ</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ョンをとっています。例えば、面談で足や腕を組むなどの態度は、保護者に高圧的な印象を与えてしまいます。</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よって、こうした言葉以外のコミュニケーション、いわゆる非言語メッセージも保護者面談の際には重要です。★</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ja-JP" altLang="en-US"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grpSp>
        <p:nvGrpSpPr>
          <p:cNvPr id="38" name="グループ化 37"/>
          <p:cNvGrpSpPr/>
          <p:nvPr/>
        </p:nvGrpSpPr>
        <p:grpSpPr>
          <a:xfrm>
            <a:off x="405219" y="2959880"/>
            <a:ext cx="6120003" cy="2425168"/>
            <a:chOff x="345755" y="498412"/>
            <a:chExt cx="6138225" cy="2726396"/>
          </a:xfrm>
        </p:grpSpPr>
        <p:sp>
          <p:nvSpPr>
            <p:cNvPr id="46" name="正方形/長方形 45"/>
            <p:cNvSpPr/>
            <p:nvPr/>
          </p:nvSpPr>
          <p:spPr>
            <a:xfrm>
              <a:off x="345755" y="498412"/>
              <a:ext cx="2529665"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22</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8" name="正方形/長方形 47"/>
            <p:cNvSpPr/>
            <p:nvPr/>
          </p:nvSpPr>
          <p:spPr>
            <a:xfrm>
              <a:off x="2875423" y="498412"/>
              <a:ext cx="3608557"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50" name="テキスト ボックス 49"/>
          <p:cNvSpPr txBox="1"/>
          <p:nvPr/>
        </p:nvSpPr>
        <p:spPr>
          <a:xfrm>
            <a:off x="422666" y="4966117"/>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smtClean="0"/>
              <a:t>）</a:t>
            </a:r>
            <a:r>
              <a:rPr lang="ja-JP" altLang="en-US" dirty="0" smtClean="0">
                <a:sym typeface="Wingdings" panose="05000000000000000000" pitchFamily="2" charset="2"/>
              </a:rPr>
              <a:t>：</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1" name="正方形/長方形 50"/>
          <p:cNvSpPr/>
          <p:nvPr/>
        </p:nvSpPr>
        <p:spPr>
          <a:xfrm>
            <a:off x="2931072" y="2954310"/>
            <a:ext cx="3600000" cy="3144451"/>
          </a:xfrm>
          <a:prstGeom prst="rect">
            <a:avLst/>
          </a:prstGeom>
        </p:spPr>
        <p:txBody>
          <a:bodyPr wrap="square">
            <a:spAutoFit/>
          </a:bodyPr>
          <a:lstStyle/>
          <a:p>
            <a:pPr>
              <a:lnSpc>
                <a:spcPts val="1400"/>
              </a:lnSpc>
            </a:pP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21</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23</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３</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また</a:t>
            </a:r>
            <a:r>
              <a:rPr lang="ja-JP" altLang="en-US" sz="1050" dirty="0" smtClean="0">
                <a:latin typeface="メイリオ" panose="020B0604030504040204" pitchFamily="50" charset="-128"/>
                <a:ea typeface="メイリオ" panose="020B0604030504040204" pitchFamily="50" charset="-128"/>
              </a:rPr>
              <a:t>、保護者の中には、強い姿勢で回答を求めてくる</a:t>
            </a:r>
            <a:r>
              <a:rPr lang="ja-JP" altLang="en-US" sz="1050" dirty="0">
                <a:latin typeface="メイリオ" panose="020B0604030504040204" pitchFamily="50" charset="-128"/>
                <a:ea typeface="メイリオ" panose="020B0604030504040204" pitchFamily="50" charset="-128"/>
              </a:rPr>
              <a:t>方</a:t>
            </a:r>
            <a:r>
              <a:rPr lang="ja-JP" altLang="en-US" sz="1050" dirty="0" smtClean="0">
                <a:latin typeface="メイリオ" panose="020B0604030504040204" pitchFamily="50" charset="-128"/>
                <a:ea typeface="メイリオ" panose="020B0604030504040204" pitchFamily="50" charset="-128"/>
              </a:rPr>
              <a:t>もいます。その際、保護者の姿勢に押され、つい対応を焦ってしまうことがあるかもしれません。しかし</a:t>
            </a:r>
            <a:r>
              <a:rPr lang="ja-JP" altLang="en-US" sz="1050" dirty="0">
                <a:latin typeface="メイリオ" panose="020B0604030504040204" pitchFamily="50" charset="-128"/>
                <a:ea typeface="メイリオ" panose="020B0604030504040204" pitchFamily="50" charset="-128"/>
              </a:rPr>
              <a:t>、事実関係を確かめていない時点で</a:t>
            </a:r>
            <a:r>
              <a:rPr lang="ja-JP" altLang="en-US" sz="1050" dirty="0" smtClean="0">
                <a:latin typeface="メイリオ" panose="020B0604030504040204" pitchFamily="50" charset="-128"/>
                <a:ea typeface="メイリオ" panose="020B0604030504040204" pitchFamily="50" charset="-128"/>
              </a:rPr>
              <a:t>は、あいまいな回答や、安易に回答をすることは避けなければなりません。「ご要望をお預かりし、学校で検討をさせていただいた後、回答させていただきます。」など即答を避け、学校として誠実に対応することを明確に伝えましょう。★</a:t>
            </a: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b="1" dirty="0">
                <a:latin typeface="メイリオ" panose="020B0604030504040204" pitchFamily="50" charset="-128"/>
                <a:ea typeface="メイリオ" panose="020B0604030504040204" pitchFamily="50" charset="-128"/>
              </a:rPr>
              <a:t>　</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grpSp>
        <p:nvGrpSpPr>
          <p:cNvPr id="55" name="グループ化 54"/>
          <p:cNvGrpSpPr/>
          <p:nvPr/>
        </p:nvGrpSpPr>
        <p:grpSpPr>
          <a:xfrm>
            <a:off x="405219" y="5385048"/>
            <a:ext cx="6120003" cy="2592288"/>
            <a:chOff x="345755" y="498412"/>
            <a:chExt cx="6138225" cy="2726396"/>
          </a:xfrm>
        </p:grpSpPr>
        <p:sp>
          <p:nvSpPr>
            <p:cNvPr id="56" name="正方形/長方形 55"/>
            <p:cNvSpPr/>
            <p:nvPr/>
          </p:nvSpPr>
          <p:spPr>
            <a:xfrm>
              <a:off x="345755" y="498412"/>
              <a:ext cx="2529665"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23</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57" name="正方形/長方形 56"/>
            <p:cNvSpPr/>
            <p:nvPr/>
          </p:nvSpPr>
          <p:spPr>
            <a:xfrm>
              <a:off x="2875423" y="498412"/>
              <a:ext cx="3608557"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59" name="テキスト ボックス 58"/>
          <p:cNvSpPr txBox="1"/>
          <p:nvPr/>
        </p:nvSpPr>
        <p:spPr>
          <a:xfrm>
            <a:off x="402491" y="7461203"/>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smtClean="0"/>
              <a:t>）</a:t>
            </a:r>
            <a:r>
              <a:rPr lang="ja-JP" altLang="en-US" dirty="0" smtClean="0">
                <a:sym typeface="Wingdings" panose="05000000000000000000" pitchFamily="2" charset="2"/>
              </a:rPr>
              <a:t>：</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60" name="正方形/長方形 59"/>
          <p:cNvSpPr/>
          <p:nvPr/>
        </p:nvSpPr>
        <p:spPr>
          <a:xfrm>
            <a:off x="2923064" y="5385048"/>
            <a:ext cx="3530272" cy="4042132"/>
          </a:xfrm>
          <a:prstGeom prst="rect">
            <a:avLst/>
          </a:prstGeom>
        </p:spPr>
        <p:txBody>
          <a:bodyPr wrap="square">
            <a:spAutoFit/>
          </a:bodyPr>
          <a:lstStyle/>
          <a:p>
            <a:pPr>
              <a:lnSpc>
                <a:spcPts val="1400"/>
              </a:lnSpc>
            </a:pP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21</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23</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３</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その上で、例えば、</a:t>
            </a:r>
            <a:r>
              <a:rPr lang="ja-JP" altLang="en-US" sz="1050" dirty="0" smtClean="0"/>
              <a:t>「</a:t>
            </a:r>
            <a:r>
              <a:rPr lang="ja-JP" altLang="en-US" sz="1050" dirty="0">
                <a:latin typeface="メイリオ" panose="020B0604030504040204" pitchFamily="50" charset="-128"/>
                <a:ea typeface="メイリオ" panose="020B0604030504040204" pitchFamily="50" charset="-128"/>
              </a:rPr>
              <a:t>そのように要望された気持ちはよく分かります</a:t>
            </a:r>
            <a:r>
              <a:rPr lang="ja-JP" altLang="en-US" sz="1050" dirty="0" smtClean="0">
                <a:latin typeface="メイリオ" panose="020B0604030504040204" pitchFamily="50" charset="-128"/>
                <a:ea typeface="メイリオ" panose="020B0604030504040204" pitchFamily="50" charset="-128"/>
              </a:rPr>
              <a:t>。残念ながら</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その要望</a:t>
            </a:r>
            <a:r>
              <a:rPr lang="ja-JP" altLang="en-US" sz="1050" dirty="0">
                <a:latin typeface="メイリオ" panose="020B0604030504040204" pitchFamily="50" charset="-128"/>
                <a:ea typeface="メイリオ" panose="020B0604030504040204" pitchFamily="50" charset="-128"/>
              </a:rPr>
              <a:t>の全てにはお応えすることは</a:t>
            </a:r>
            <a:r>
              <a:rPr lang="ja-JP" altLang="en-US" sz="1050" dirty="0" smtClean="0">
                <a:latin typeface="メイリオ" panose="020B0604030504040204" pitchFamily="50" charset="-128"/>
                <a:ea typeface="メイリオ" panose="020B0604030504040204" pitchFamily="50" charset="-128"/>
              </a:rPr>
              <a:t>できませんが、こう</a:t>
            </a:r>
            <a:r>
              <a:rPr lang="ja-JP" altLang="en-US" sz="1050" dirty="0">
                <a:latin typeface="メイリオ" panose="020B0604030504040204" pitchFamily="50" charset="-128"/>
                <a:ea typeface="メイリオ" panose="020B0604030504040204" pitchFamily="50" charset="-128"/>
              </a:rPr>
              <a:t>いう対応をする</a:t>
            </a:r>
            <a:r>
              <a:rPr lang="ja-JP" altLang="en-US" sz="1050" dirty="0" smtClean="0">
                <a:latin typeface="メイリオ" panose="020B0604030504040204" pitchFamily="50" charset="-128"/>
                <a:ea typeface="メイリオ" panose="020B0604030504040204" pitchFamily="50" charset="-128"/>
              </a:rPr>
              <a:t>こと</a:t>
            </a:r>
            <a:r>
              <a:rPr lang="ja-JP" altLang="en-US" sz="1050" dirty="0">
                <a:latin typeface="メイリオ" panose="020B0604030504040204" pitchFamily="50" charset="-128"/>
                <a:ea typeface="メイリオ" panose="020B0604030504040204" pitchFamily="50" charset="-128"/>
              </a:rPr>
              <a:t>はできます。</a:t>
            </a:r>
            <a:r>
              <a:rPr lang="ja-JP" altLang="en-US" sz="1050" dirty="0" smtClean="0">
                <a:latin typeface="メイリオ" panose="020B0604030504040204" pitchFamily="50" charset="-128"/>
                <a:ea typeface="メイリオ" panose="020B0604030504040204" pitchFamily="50" charset="-128"/>
              </a:rPr>
              <a:t>」など、保護者</a:t>
            </a:r>
            <a:r>
              <a:rPr lang="ja-JP" altLang="en-US" sz="1050" dirty="0">
                <a:latin typeface="メイリオ" panose="020B0604030504040204" pitchFamily="50" charset="-128"/>
                <a:ea typeface="メイリオ" panose="020B0604030504040204" pitchFamily="50" charset="-128"/>
              </a:rPr>
              <a:t>の気持ち</a:t>
            </a:r>
            <a:r>
              <a:rPr lang="ja-JP" altLang="en-US" sz="1050" dirty="0" smtClean="0">
                <a:latin typeface="メイリオ" panose="020B0604030504040204" pitchFamily="50" charset="-128"/>
                <a:ea typeface="メイリオ" panose="020B0604030504040204" pitchFamily="50" charset="-128"/>
              </a:rPr>
              <a:t>をしっかり</a:t>
            </a:r>
            <a:r>
              <a:rPr lang="ja-JP" altLang="en-US" sz="1050" dirty="0">
                <a:latin typeface="メイリオ" panose="020B0604030504040204" pitchFamily="50" charset="-128"/>
                <a:ea typeface="メイリオ" panose="020B0604030504040204" pitchFamily="50" charset="-128"/>
              </a:rPr>
              <a:t>と受け止め</a:t>
            </a:r>
            <a:r>
              <a:rPr lang="ja-JP" altLang="en-US" sz="1050" dirty="0" smtClean="0">
                <a:latin typeface="メイリオ" panose="020B0604030504040204" pitchFamily="50" charset="-128"/>
                <a:ea typeface="メイリオ" panose="020B0604030504040204" pitchFamily="50" charset="-128"/>
              </a:rPr>
              <a:t>、教師</a:t>
            </a:r>
            <a:r>
              <a:rPr lang="ja-JP" altLang="en-US" sz="1050" dirty="0">
                <a:latin typeface="メイリオ" panose="020B0604030504040204" pitchFamily="50" charset="-128"/>
                <a:ea typeface="メイリオ" panose="020B0604030504040204" pitchFamily="50" charset="-128"/>
              </a:rPr>
              <a:t>（学校）としてできることを積極的に提案しましょう</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事実</a:t>
            </a:r>
            <a:r>
              <a:rPr lang="ja-JP" altLang="en-US" sz="1050" dirty="0">
                <a:latin typeface="メイリオ" panose="020B0604030504040204" pitchFamily="50" charset="-128"/>
                <a:ea typeface="メイリオ" panose="020B0604030504040204" pitchFamily="50" charset="-128"/>
              </a:rPr>
              <a:t>関係</a:t>
            </a:r>
            <a:r>
              <a:rPr lang="ja-JP" altLang="en-US" sz="1050" dirty="0" smtClean="0">
                <a:latin typeface="メイリオ" panose="020B0604030504040204" pitchFamily="50" charset="-128"/>
                <a:ea typeface="メイリオ" panose="020B0604030504040204" pitchFamily="50" charset="-128"/>
              </a:rPr>
              <a:t>を整理</a:t>
            </a:r>
            <a:r>
              <a:rPr lang="ja-JP" altLang="en-US" sz="1050" dirty="0">
                <a:latin typeface="メイリオ" panose="020B0604030504040204" pitchFamily="50" charset="-128"/>
                <a:ea typeface="メイリオ" panose="020B0604030504040204" pitchFamily="50" charset="-128"/>
              </a:rPr>
              <a:t>し</a:t>
            </a:r>
            <a:r>
              <a:rPr lang="ja-JP" altLang="en-US" sz="1050" dirty="0" smtClean="0">
                <a:latin typeface="メイリオ" panose="020B0604030504040204" pitchFamily="50" charset="-128"/>
                <a:ea typeface="メイリオ" panose="020B0604030504040204" pitchFamily="50" charset="-128"/>
              </a:rPr>
              <a:t>、明らか</a:t>
            </a:r>
            <a:r>
              <a:rPr lang="ja-JP" altLang="en-US" sz="1050" dirty="0">
                <a:latin typeface="メイリオ" panose="020B0604030504040204" pitchFamily="50" charset="-128"/>
                <a:ea typeface="メイリオ" panose="020B0604030504040204" pitchFamily="50" charset="-128"/>
              </a:rPr>
              <a:t>に教師（学校）に改めるべき点がある事項については、誠実に謝罪することが必要です</a:t>
            </a:r>
            <a:r>
              <a:rPr lang="ja-JP" altLang="en-US" sz="1050" dirty="0" smtClean="0">
                <a:latin typeface="メイリオ" panose="020B0604030504040204" pitchFamily="50" charset="-128"/>
                <a:ea typeface="メイリオ" panose="020B0604030504040204" pitchFamily="50" charset="-128"/>
              </a:rPr>
              <a:t>。ただし、理不尽な要求には応じず、できないことはできないと、毅然とした態度で対応しましょう。</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また、保護者との会話はきちんとメモをするなど、記録を残すことも大切です。</a:t>
            </a:r>
            <a:r>
              <a:rPr lang="ja-JP" altLang="en-US" sz="1050" dirty="0">
                <a:latin typeface="メイリオ" panose="020B0604030504040204" pitchFamily="50" charset="-128"/>
                <a:ea typeface="メイリオ" panose="020B0604030504040204" pitchFamily="50" charset="-128"/>
              </a:rPr>
              <a:t>あとで</a:t>
            </a:r>
            <a:r>
              <a:rPr lang="ja-JP" altLang="en-US" sz="1050" dirty="0" smtClean="0">
                <a:latin typeface="メイリオ" panose="020B0604030504040204" pitchFamily="50" charset="-128"/>
                <a:ea typeface="メイリオ" panose="020B0604030504040204" pitchFamily="50" charset="-128"/>
              </a:rPr>
              <a:t>、保護者の</a:t>
            </a:r>
            <a:r>
              <a:rPr lang="ja-JP" altLang="en-US" sz="1050" dirty="0">
                <a:latin typeface="メイリオ" panose="020B0604030504040204" pitchFamily="50" charset="-128"/>
                <a:ea typeface="メイリオ" panose="020B0604030504040204" pitchFamily="50" charset="-128"/>
              </a:rPr>
              <a:t>気持ち</a:t>
            </a:r>
            <a:r>
              <a:rPr lang="ja-JP" altLang="en-US" sz="1050" dirty="0" smtClean="0">
                <a:latin typeface="メイリオ" panose="020B0604030504040204" pitchFamily="50" charset="-128"/>
                <a:ea typeface="メイリオ" panose="020B0604030504040204" pitchFamily="50" charset="-128"/>
              </a:rPr>
              <a:t>を理解する大切な資料にもなります。★</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398" y="702382"/>
            <a:ext cx="2244773" cy="168357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550" y="5785829"/>
            <a:ext cx="2235312" cy="167648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398" y="3312506"/>
            <a:ext cx="2204814" cy="165361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9784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2847751" y="9659557"/>
            <a:ext cx="457176" cy="246221"/>
          </a:xfrm>
          <a:prstGeom prst="rect">
            <a:avLst/>
          </a:prstGeom>
          <a:noFill/>
        </p:spPr>
        <p:txBody>
          <a:bodyPr wrap="none" rtlCol="0">
            <a:spAutoFit/>
          </a:bodyPr>
          <a:lstStyle/>
          <a:p>
            <a:r>
              <a:rPr lang="en-US" altLang="ja-JP" sz="1000" dirty="0" smtClean="0">
                <a:latin typeface="メイリオ" panose="020B0604030504040204" pitchFamily="50" charset="-128"/>
                <a:ea typeface="メイリオ" panose="020B0604030504040204" pitchFamily="50" charset="-128"/>
              </a:rPr>
              <a:t>-12-</a:t>
            </a:r>
            <a:endParaRPr kumimoji="1" lang="ja-JP" altLang="en-US" sz="1000" dirty="0">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3428877" y="3332538"/>
            <a:ext cx="3096345" cy="276999"/>
          </a:xfrm>
          <a:prstGeom prst="rect">
            <a:avLst/>
          </a:prstGeom>
          <a:noFill/>
        </p:spPr>
        <p:txBody>
          <a:bodyPr wrap="square" rtlCol="0">
            <a:spAutoFit/>
          </a:bodyPr>
          <a:lstStyle/>
          <a:p>
            <a:endParaRPr lang="en-US" altLang="ja-JP" sz="1200" dirty="0" smtClean="0"/>
          </a:p>
        </p:txBody>
      </p:sp>
      <p:sp>
        <p:nvSpPr>
          <p:cNvPr id="19" name="テキスト ボックス 18"/>
          <p:cNvSpPr txBox="1"/>
          <p:nvPr/>
        </p:nvSpPr>
        <p:spPr>
          <a:xfrm>
            <a:off x="358287" y="952875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52" name="テキスト ボックス 51"/>
          <p:cNvSpPr txBox="1"/>
          <p:nvPr/>
        </p:nvSpPr>
        <p:spPr>
          <a:xfrm>
            <a:off x="490026" y="2896814"/>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51" name="グループ化 50"/>
          <p:cNvGrpSpPr/>
          <p:nvPr/>
        </p:nvGrpSpPr>
        <p:grpSpPr>
          <a:xfrm>
            <a:off x="470988" y="850780"/>
            <a:ext cx="6120003" cy="2448272"/>
            <a:chOff x="345755" y="498412"/>
            <a:chExt cx="6138225" cy="2726396"/>
          </a:xfrm>
        </p:grpSpPr>
        <p:sp>
          <p:nvSpPr>
            <p:cNvPr id="53" name="正方形/長方形 52"/>
            <p:cNvSpPr/>
            <p:nvPr/>
          </p:nvSpPr>
          <p:spPr>
            <a:xfrm>
              <a:off x="345755" y="498412"/>
              <a:ext cx="2529665"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24</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54" name="正方形/長方形 53"/>
            <p:cNvSpPr/>
            <p:nvPr/>
          </p:nvSpPr>
          <p:spPr>
            <a:xfrm>
              <a:off x="2875423" y="498412"/>
              <a:ext cx="3608557"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59" name="正方形/長方形 58"/>
          <p:cNvSpPr/>
          <p:nvPr/>
        </p:nvSpPr>
        <p:spPr>
          <a:xfrm>
            <a:off x="2987507" y="3314821"/>
            <a:ext cx="3600000" cy="1887696"/>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24</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26</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２</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やはり保護者とは日頃から連絡を取り合い、連携しておくことが重要であると言えます。</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より</a:t>
            </a:r>
            <a:r>
              <a:rPr lang="ja-JP" altLang="en-US" sz="1050" dirty="0" smtClean="0">
                <a:latin typeface="メイリオ" panose="020B0604030504040204" pitchFamily="50" charset="-128"/>
                <a:ea typeface="メイリオ" panose="020B0604030504040204" pitchFamily="50" charset="-128"/>
              </a:rPr>
              <a:t>よい連携にするためのポイントは二つです。一つ目は子供との信頼関係を深めておくことです。教師に対する子供の信頼は保護者にも伝わり、連携においてプラスに働きます。</a:t>
            </a:r>
            <a:r>
              <a:rPr lang="ja-JP" altLang="en-US" sz="1050" dirty="0">
                <a:latin typeface="メイリオ" panose="020B0604030504040204" pitchFamily="50" charset="-128"/>
                <a:ea typeface="メイリオ" panose="020B0604030504040204" pitchFamily="50" charset="-128"/>
              </a:rPr>
              <a:t>二つ目</a:t>
            </a:r>
            <a:r>
              <a:rPr lang="ja-JP" altLang="en-US" sz="1050" dirty="0" smtClean="0">
                <a:latin typeface="メイリオ" panose="020B0604030504040204" pitchFamily="50" charset="-128"/>
                <a:ea typeface="メイリオ" panose="020B0604030504040204" pitchFamily="50" charset="-128"/>
              </a:rPr>
              <a:t>は、もちろん、保護者と直接良好な関係を築いておくことです。★</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grpSp>
        <p:nvGrpSpPr>
          <p:cNvPr id="29" name="グループ化 28"/>
          <p:cNvGrpSpPr/>
          <p:nvPr/>
        </p:nvGrpSpPr>
        <p:grpSpPr>
          <a:xfrm>
            <a:off x="467504" y="3299052"/>
            <a:ext cx="6120003" cy="2369965"/>
            <a:chOff x="345755" y="498412"/>
            <a:chExt cx="6138225" cy="2726396"/>
          </a:xfrm>
        </p:grpSpPr>
        <p:sp>
          <p:nvSpPr>
            <p:cNvPr id="30" name="正方形/長方形 29"/>
            <p:cNvSpPr/>
            <p:nvPr/>
          </p:nvSpPr>
          <p:spPr>
            <a:xfrm>
              <a:off x="345755" y="498412"/>
              <a:ext cx="2529665"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25</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31" name="正方形/長方形 30"/>
            <p:cNvSpPr/>
            <p:nvPr/>
          </p:nvSpPr>
          <p:spPr>
            <a:xfrm>
              <a:off x="2875423" y="498412"/>
              <a:ext cx="3608557"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32" name="テキスト ボックス 31"/>
          <p:cNvSpPr txBox="1"/>
          <p:nvPr/>
        </p:nvSpPr>
        <p:spPr>
          <a:xfrm>
            <a:off x="456066" y="5278718"/>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5" name="正方形/長方形 34"/>
          <p:cNvSpPr/>
          <p:nvPr/>
        </p:nvSpPr>
        <p:spPr>
          <a:xfrm>
            <a:off x="2998432" y="5677171"/>
            <a:ext cx="3600000" cy="2426305"/>
          </a:xfrm>
          <a:prstGeom prst="rect">
            <a:avLst/>
          </a:prstGeom>
        </p:spPr>
        <p:txBody>
          <a:bodyPr wrap="square">
            <a:spAutoFit/>
          </a:bodyPr>
          <a:lstStyle/>
          <a:p>
            <a:pPr>
              <a:lnSpc>
                <a:spcPts val="1400"/>
              </a:lnSpc>
            </a:pP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24</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26</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２</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関係づくりを進める際に留意することは、保護者の学校への期待を知ることです。そのためには、保護者の話をしっかり聞き、保護者の立場に立って考えることが大切です。</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また、教師が保護者に伝えたと思っていることが、どのように伝わっているのかを意識した情報連携の視点も欠かせません。</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そして、教師がＰＴＡ活動に積極的に参加するなど、保護者と教師が気軽に話ができる雰囲気づくりに努めましょう。★</a:t>
            </a:r>
          </a:p>
          <a:p>
            <a:pPr>
              <a:lnSpc>
                <a:spcPts val="1400"/>
              </a:lnSpc>
            </a:pPr>
            <a:r>
              <a:rPr lang="ja-JP" altLang="en-US" sz="1050" dirty="0" smtClean="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grpSp>
        <p:nvGrpSpPr>
          <p:cNvPr id="36" name="グループ化 35"/>
          <p:cNvGrpSpPr/>
          <p:nvPr/>
        </p:nvGrpSpPr>
        <p:grpSpPr>
          <a:xfrm>
            <a:off x="470988" y="5669017"/>
            <a:ext cx="6120003" cy="2520280"/>
            <a:chOff x="345755" y="498412"/>
            <a:chExt cx="6138225" cy="2726396"/>
          </a:xfrm>
        </p:grpSpPr>
        <p:sp>
          <p:nvSpPr>
            <p:cNvPr id="43" name="正方形/長方形 42"/>
            <p:cNvSpPr/>
            <p:nvPr/>
          </p:nvSpPr>
          <p:spPr>
            <a:xfrm>
              <a:off x="345755" y="498412"/>
              <a:ext cx="2529665"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26</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4" name="正方形/長方形 43"/>
            <p:cNvSpPr/>
            <p:nvPr/>
          </p:nvSpPr>
          <p:spPr>
            <a:xfrm>
              <a:off x="2875423" y="498412"/>
              <a:ext cx="3608557"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46" name="テキスト ボックス 45"/>
          <p:cNvSpPr txBox="1"/>
          <p:nvPr/>
        </p:nvSpPr>
        <p:spPr>
          <a:xfrm>
            <a:off x="477861" y="7756782"/>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60" name="正方形/長方形 59"/>
          <p:cNvSpPr/>
          <p:nvPr/>
        </p:nvSpPr>
        <p:spPr>
          <a:xfrm>
            <a:off x="2993146" y="850780"/>
            <a:ext cx="3600000" cy="810478"/>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24</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26</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２</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で</a:t>
            </a:r>
            <a:r>
              <a:rPr lang="ja-JP" altLang="en-US" sz="1050" dirty="0" smtClean="0">
                <a:latin typeface="メイリオ" panose="020B0604030504040204" pitchFamily="50" charset="-128"/>
                <a:ea typeface="メイリオ" panose="020B0604030504040204" pitchFamily="50" charset="-128"/>
              </a:rPr>
              <a:t>は、</a:t>
            </a:r>
            <a:r>
              <a:rPr lang="ja-JP" altLang="en-US" sz="1050" dirty="0">
                <a:latin typeface="メイリオ" panose="020B0604030504040204" pitchFamily="50" charset="-128"/>
                <a:ea typeface="メイリオ" panose="020B0604030504040204" pitchFamily="50" charset="-128"/>
              </a:rPr>
              <a:t>日頃</a:t>
            </a:r>
            <a:r>
              <a:rPr lang="ja-JP" altLang="en-US" sz="1050" dirty="0" smtClean="0">
                <a:latin typeface="メイリオ" panose="020B0604030504040204" pitchFamily="50" charset="-128"/>
                <a:ea typeface="メイリオ" panose="020B0604030504040204" pitchFamily="50" charset="-128"/>
              </a:rPr>
              <a:t>の保護者との関係づくりについて考えてみましょう。★</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182" y="3671422"/>
            <a:ext cx="2228329" cy="160729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4" name="グループ化 23"/>
          <p:cNvGrpSpPr/>
          <p:nvPr/>
        </p:nvGrpSpPr>
        <p:grpSpPr>
          <a:xfrm>
            <a:off x="451021" y="384669"/>
            <a:ext cx="6798658" cy="361637"/>
            <a:chOff x="293243" y="279824"/>
            <a:chExt cx="6768752" cy="361637"/>
          </a:xfrm>
        </p:grpSpPr>
        <p:sp>
          <p:nvSpPr>
            <p:cNvPr id="25" name="正方形/長方形 24"/>
            <p:cNvSpPr/>
            <p:nvPr/>
          </p:nvSpPr>
          <p:spPr>
            <a:xfrm>
              <a:off x="309653" y="279824"/>
              <a:ext cx="6108406" cy="361637"/>
            </a:xfrm>
            <a:prstGeom prst="rect">
              <a:avLst/>
            </a:prstGeom>
            <a:ln w="19050">
              <a:solidFill>
                <a:srgbClr val="FF0000"/>
              </a:solidFill>
            </a:ln>
          </p:spPr>
          <p:style>
            <a:lnRef idx="2">
              <a:schemeClr val="accent1"/>
            </a:lnRef>
            <a:fillRef idx="1">
              <a:schemeClr val="lt1"/>
            </a:fillRef>
            <a:effectRef idx="0">
              <a:schemeClr val="accent1"/>
            </a:effectRef>
            <a:fontRef idx="minor">
              <a:schemeClr val="dk1"/>
            </a:fontRef>
          </p:style>
          <p:txBody>
            <a:bodyPr rIns="0" rtlCol="0" anchor="ctr"/>
            <a:lstStyle/>
            <a:p>
              <a:pPr algn="ctr"/>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293243" y="306753"/>
              <a:ext cx="6768752" cy="307777"/>
            </a:xfrm>
            <a:prstGeom prst="rect">
              <a:avLst/>
            </a:prstGeom>
            <a:noFill/>
          </p:spPr>
          <p:txBody>
            <a:bodyPr wrap="square" rtlCol="0" anchor="ctr">
              <a:spAutoFit/>
            </a:bodyPr>
            <a:lstStyle/>
            <a:p>
              <a:r>
                <a:rPr kumimoji="1" lang="ja-JP" altLang="en-US" sz="1400" dirty="0" smtClean="0">
                  <a:latin typeface="メイリオ" panose="020B0604030504040204" pitchFamily="50" charset="-128"/>
                  <a:ea typeface="メイリオ" panose="020B0604030504040204" pitchFamily="50" charset="-128"/>
                </a:rPr>
                <a:t>研修</a:t>
              </a:r>
              <a:r>
                <a:rPr lang="en-US" altLang="ja-JP" sz="1400" dirty="0" smtClean="0">
                  <a:latin typeface="メイリオ" panose="020B0604030504040204" pitchFamily="50" charset="-128"/>
                  <a:ea typeface="メイリオ" panose="020B0604030504040204" pitchFamily="50" charset="-128"/>
                </a:rPr>
                <a:t>Ⅰ</a:t>
              </a:r>
              <a:r>
                <a:rPr kumimoji="1" lang="ja-JP" altLang="en-US" sz="1400" dirty="0" smtClean="0">
                  <a:latin typeface="メイリオ" panose="020B0604030504040204" pitchFamily="50" charset="-128"/>
                  <a:ea typeface="メイリオ" panose="020B0604030504040204" pitchFamily="50" charset="-128"/>
                </a:rPr>
                <a:t>･･･スライド</a:t>
              </a:r>
              <a:r>
                <a:rPr kumimoji="1" lang="en-US" altLang="ja-JP" sz="1400" dirty="0" smtClean="0">
                  <a:latin typeface="メイリオ" panose="020B0604030504040204" pitchFamily="50" charset="-128"/>
                  <a:ea typeface="メイリオ" panose="020B0604030504040204" pitchFamily="50" charset="-128"/>
                </a:rPr>
                <a:t>17</a:t>
              </a:r>
              <a:r>
                <a:rPr kumimoji="1" lang="ja-JP" altLang="en-US" sz="1400" dirty="0" smtClean="0">
                  <a:latin typeface="メイリオ" panose="020B0604030504040204" pitchFamily="50" charset="-128"/>
                  <a:ea typeface="メイリオ" panose="020B0604030504040204" pitchFamily="50" charset="-128"/>
                </a:rPr>
                <a:t>の後、</a:t>
              </a:r>
              <a:r>
                <a:rPr kumimoji="1" lang="en-US" altLang="ja-JP" sz="1400" dirty="0" smtClean="0">
                  <a:latin typeface="メイリオ" panose="020B0604030504040204" pitchFamily="50" charset="-128"/>
                  <a:ea typeface="メイリオ" panose="020B0604030504040204" pitchFamily="50" charset="-128"/>
                </a:rPr>
                <a:t>24</a:t>
              </a:r>
              <a:r>
                <a:rPr kumimoji="1" lang="ja-JP" altLang="en-US" sz="1400" dirty="0" smtClean="0">
                  <a:latin typeface="メイリオ" panose="020B0604030504040204" pitchFamily="50" charset="-128"/>
                  <a:ea typeface="メイリオ" panose="020B0604030504040204" pitchFamily="50" charset="-128"/>
                </a:rPr>
                <a:t>以降のスライドを使用します。</a:t>
              </a:r>
              <a:endParaRPr kumimoji="1" lang="en-US" altLang="ja-JP" sz="1400" dirty="0" smtClean="0">
                <a:latin typeface="メイリオ" panose="020B0604030504040204" pitchFamily="50" charset="-128"/>
                <a:ea typeface="メイリオ" panose="020B0604030504040204" pitchFamily="50" charset="-128"/>
              </a:endParaRPr>
            </a:p>
          </p:txBody>
        </p:sp>
      </p:grpSp>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160" y="1228175"/>
            <a:ext cx="2219809" cy="166485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5982" y="6036550"/>
            <a:ext cx="2276727" cy="170754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41471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2847751" y="9659557"/>
            <a:ext cx="457176" cy="246221"/>
          </a:xfrm>
          <a:prstGeom prst="rect">
            <a:avLst/>
          </a:prstGeom>
          <a:noFill/>
        </p:spPr>
        <p:txBody>
          <a:bodyPr wrap="none" rtlCol="0">
            <a:spAutoFit/>
          </a:bodyPr>
          <a:lstStyle/>
          <a:p>
            <a:r>
              <a:rPr lang="en-US" altLang="ja-JP" sz="1000" dirty="0" smtClean="0">
                <a:latin typeface="メイリオ" panose="020B0604030504040204" pitchFamily="50" charset="-128"/>
                <a:ea typeface="メイリオ" panose="020B0604030504040204" pitchFamily="50" charset="-128"/>
              </a:rPr>
              <a:t>-13-</a:t>
            </a:r>
            <a:endParaRPr kumimoji="1" lang="ja-JP" altLang="en-US" sz="1000" dirty="0">
              <a:latin typeface="メイリオ" panose="020B0604030504040204" pitchFamily="50" charset="-128"/>
              <a:ea typeface="メイリオ" panose="020B0604030504040204" pitchFamily="50" charset="-128"/>
            </a:endParaRPr>
          </a:p>
        </p:txBody>
      </p:sp>
      <p:sp>
        <p:nvSpPr>
          <p:cNvPr id="29" name="テキスト ボックス 28"/>
          <p:cNvSpPr txBox="1"/>
          <p:nvPr/>
        </p:nvSpPr>
        <p:spPr>
          <a:xfrm>
            <a:off x="358287" y="952875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33" name="テキスト ボックス 32"/>
          <p:cNvSpPr txBox="1"/>
          <p:nvPr/>
        </p:nvSpPr>
        <p:spPr>
          <a:xfrm>
            <a:off x="3343394" y="6154175"/>
            <a:ext cx="3096345" cy="276999"/>
          </a:xfrm>
          <a:prstGeom prst="rect">
            <a:avLst/>
          </a:prstGeom>
          <a:noFill/>
        </p:spPr>
        <p:txBody>
          <a:bodyPr wrap="square" rtlCol="0">
            <a:spAutoFit/>
          </a:bodyPr>
          <a:lstStyle/>
          <a:p>
            <a:endParaRPr lang="en-US" altLang="ja-JP" sz="1200" dirty="0" smtClean="0"/>
          </a:p>
        </p:txBody>
      </p:sp>
      <p:grpSp>
        <p:nvGrpSpPr>
          <p:cNvPr id="21" name="グループ化 20"/>
          <p:cNvGrpSpPr/>
          <p:nvPr/>
        </p:nvGrpSpPr>
        <p:grpSpPr>
          <a:xfrm>
            <a:off x="337311" y="272480"/>
            <a:ext cx="6117840" cy="2376264"/>
            <a:chOff x="233986" y="498412"/>
            <a:chExt cx="6117840" cy="2726396"/>
          </a:xfrm>
        </p:grpSpPr>
        <p:sp>
          <p:nvSpPr>
            <p:cNvPr id="22" name="正方形/長方形 21"/>
            <p:cNvSpPr/>
            <p:nvPr/>
          </p:nvSpPr>
          <p:spPr>
            <a:xfrm>
              <a:off x="233986" y="498412"/>
              <a:ext cx="2514193"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27</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28" name="正方形/長方形 27"/>
            <p:cNvSpPr/>
            <p:nvPr/>
          </p:nvSpPr>
          <p:spPr>
            <a:xfrm>
              <a:off x="2748179" y="498412"/>
              <a:ext cx="3603647"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31" name="テキスト ボックス 30"/>
          <p:cNvSpPr txBox="1"/>
          <p:nvPr/>
        </p:nvSpPr>
        <p:spPr>
          <a:xfrm>
            <a:off x="343098" y="2280942"/>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8" name="正方形/長方形 37"/>
          <p:cNvSpPr/>
          <p:nvPr/>
        </p:nvSpPr>
        <p:spPr>
          <a:xfrm>
            <a:off x="2851504" y="272480"/>
            <a:ext cx="3600000" cy="630942"/>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a:t>
            </a:r>
            <a:r>
              <a:rPr lang="en-US" altLang="ja-JP" sz="1050" b="1" dirty="0">
                <a:latin typeface="メイリオ" panose="020B0604030504040204" pitchFamily="50" charset="-128"/>
                <a:ea typeface="メイリオ" panose="020B0604030504040204" pitchFamily="50" charset="-128"/>
              </a:rPr>
              <a:t>7</a:t>
            </a:r>
            <a:r>
              <a:rPr lang="ja-JP" altLang="en-US" sz="1050" b="1" dirty="0" smtClean="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29</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３</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今日</a:t>
            </a:r>
            <a:r>
              <a:rPr lang="ja-JP" altLang="en-US" sz="1050" dirty="0" smtClean="0">
                <a:latin typeface="メイリオ" panose="020B0604030504040204" pitchFamily="50" charset="-128"/>
                <a:ea typeface="メイリオ" panose="020B0604030504040204" pitchFamily="50" charset="-128"/>
              </a:rPr>
              <a:t>の研修の最後です。★</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grpSp>
        <p:nvGrpSpPr>
          <p:cNvPr id="23" name="グループ化 22"/>
          <p:cNvGrpSpPr/>
          <p:nvPr/>
        </p:nvGrpSpPr>
        <p:grpSpPr>
          <a:xfrm>
            <a:off x="337311" y="2648744"/>
            <a:ext cx="6117840" cy="2601839"/>
            <a:chOff x="361964" y="498412"/>
            <a:chExt cx="6117840" cy="2726396"/>
          </a:xfrm>
        </p:grpSpPr>
        <p:sp>
          <p:nvSpPr>
            <p:cNvPr id="39" name="正方形/長方形 38"/>
            <p:cNvSpPr/>
            <p:nvPr/>
          </p:nvSpPr>
          <p:spPr>
            <a:xfrm>
              <a:off x="361964" y="498412"/>
              <a:ext cx="2514193"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28</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0" name="正方形/長方形 39"/>
            <p:cNvSpPr/>
            <p:nvPr/>
          </p:nvSpPr>
          <p:spPr>
            <a:xfrm>
              <a:off x="2876157" y="498412"/>
              <a:ext cx="3603647"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42" name="テキスト ボックス 41"/>
          <p:cNvSpPr txBox="1"/>
          <p:nvPr/>
        </p:nvSpPr>
        <p:spPr>
          <a:xfrm>
            <a:off x="331274" y="4660364"/>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43" name="正方形/長方形 42"/>
          <p:cNvSpPr/>
          <p:nvPr/>
        </p:nvSpPr>
        <p:spPr>
          <a:xfrm>
            <a:off x="2837002" y="2648744"/>
            <a:ext cx="3600000" cy="2964914"/>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27</a:t>
            </a:r>
            <a:r>
              <a:rPr lang="ja-JP" altLang="en-US" sz="1050" b="1" dirty="0" smtClean="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29</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３</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資料④を用意してください。</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保護者とのより良い関係づくりを進めるために行ってみようと思う取組（働きかけ）を四角の中に書いてください。電話応答や面談の在り方で学んだことでも構いません。時間は１分です。では、始め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（１分経過）</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時間がきました。何人</a:t>
            </a:r>
            <a:r>
              <a:rPr lang="ja-JP" altLang="en-US" sz="1050" dirty="0">
                <a:latin typeface="メイリオ" panose="020B0604030504040204" pitchFamily="50" charset="-128"/>
                <a:ea typeface="メイリオ" panose="020B0604030504040204" pitchFamily="50" charset="-128"/>
              </a:rPr>
              <a:t>か</a:t>
            </a:r>
            <a:r>
              <a:rPr lang="ja-JP" altLang="en-US" sz="1050" dirty="0" smtClean="0">
                <a:latin typeface="メイリオ" panose="020B0604030504040204" pitchFamily="50" charset="-128"/>
                <a:ea typeface="メイリオ" panose="020B0604030504040204" pitchFamily="50" charset="-128"/>
              </a:rPr>
              <a:t>の先生に聞いてみましょう。</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（２、３人の先生に尋ねる。適宜、肯定的なコメントを入れる。）</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ありがとうございました。★</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sp>
        <p:nvSpPr>
          <p:cNvPr id="44" name="横巻き 43"/>
          <p:cNvSpPr/>
          <p:nvPr/>
        </p:nvSpPr>
        <p:spPr>
          <a:xfrm>
            <a:off x="4169106" y="3833070"/>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grpSp>
        <p:nvGrpSpPr>
          <p:cNvPr id="45" name="グループ化 44"/>
          <p:cNvGrpSpPr/>
          <p:nvPr/>
        </p:nvGrpSpPr>
        <p:grpSpPr>
          <a:xfrm>
            <a:off x="334018" y="5250583"/>
            <a:ext cx="6117840" cy="2582737"/>
            <a:chOff x="361964" y="498412"/>
            <a:chExt cx="6117840" cy="2726396"/>
          </a:xfrm>
        </p:grpSpPr>
        <p:sp>
          <p:nvSpPr>
            <p:cNvPr id="46" name="正方形/長方形 45"/>
            <p:cNvSpPr/>
            <p:nvPr/>
          </p:nvSpPr>
          <p:spPr>
            <a:xfrm>
              <a:off x="361964" y="498412"/>
              <a:ext cx="2514193"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a:solidFill>
                    <a:schemeClr val="tx1"/>
                  </a:solidFill>
                  <a:latin typeface="メイリオ" panose="020B0604030504040204" pitchFamily="50" charset="-128"/>
                  <a:ea typeface="メイリオ" panose="020B0604030504040204" pitchFamily="50" charset="-128"/>
                </a:rPr>
                <a:t>29</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7" name="正方形/長方形 46"/>
            <p:cNvSpPr/>
            <p:nvPr/>
          </p:nvSpPr>
          <p:spPr>
            <a:xfrm>
              <a:off x="2876157" y="498412"/>
              <a:ext cx="3603647"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4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482" y="5612590"/>
            <a:ext cx="2182891" cy="163716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 name="テキスト ボックス 48"/>
          <p:cNvSpPr txBox="1"/>
          <p:nvPr/>
        </p:nvSpPr>
        <p:spPr>
          <a:xfrm>
            <a:off x="328596" y="7266973"/>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0" name="正方形/長方形 49"/>
          <p:cNvSpPr/>
          <p:nvPr/>
        </p:nvSpPr>
        <p:spPr>
          <a:xfrm>
            <a:off x="2858078" y="5255023"/>
            <a:ext cx="3600000" cy="1708160"/>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27</a:t>
            </a:r>
            <a:r>
              <a:rPr lang="ja-JP" altLang="en-US" sz="1050" b="1" dirty="0" smtClean="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29</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３</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校内研修終了の前に、先ほど書いていただいた、</a:t>
            </a:r>
            <a:r>
              <a:rPr lang="ja-JP" altLang="en-US" sz="1050" dirty="0" smtClean="0">
                <a:latin typeface="メイリオ" panose="020B0604030504040204" pitchFamily="50" charset="-128"/>
                <a:ea typeface="メイリオ" panose="020B0604030504040204" pitchFamily="50" charset="-128"/>
              </a:rPr>
              <a:t>資料④とグループ協議でまとめた資料①、②、</a:t>
            </a:r>
            <a:r>
              <a:rPr lang="ja-JP" altLang="en-US" sz="1050" dirty="0">
                <a:latin typeface="メイリオ" panose="020B0604030504040204" pitchFamily="50" charset="-128"/>
                <a:ea typeface="メイリオ" panose="020B0604030504040204" pitchFamily="50" charset="-128"/>
              </a:rPr>
              <a:t>③</a:t>
            </a:r>
            <a:r>
              <a:rPr lang="ja-JP" altLang="en-US" sz="1050" dirty="0" smtClean="0">
                <a:latin typeface="メイリオ" panose="020B0604030504040204" pitchFamily="50" charset="-128"/>
                <a:ea typeface="メイリオ" panose="020B0604030504040204" pitchFamily="50" charset="-128"/>
              </a:rPr>
              <a:t>を回収</a:t>
            </a:r>
            <a:r>
              <a:rPr lang="ja-JP" altLang="en-US" sz="1050" dirty="0">
                <a:latin typeface="メイリオ" panose="020B0604030504040204" pitchFamily="50" charset="-128"/>
                <a:ea typeface="メイリオ" panose="020B0604030504040204" pitchFamily="50" charset="-128"/>
              </a:rPr>
              <a:t>します。</a:t>
            </a:r>
          </a:p>
          <a:p>
            <a:pPr>
              <a:lnSpc>
                <a:spcPts val="1400"/>
              </a:lnSpc>
            </a:pPr>
            <a:r>
              <a:rPr lang="ja-JP" altLang="en-US" sz="1050" dirty="0">
                <a:latin typeface="メイリオ" panose="020B0604030504040204" pitchFamily="50" charset="-128"/>
                <a:ea typeface="メイリオ" panose="020B0604030504040204" pitchFamily="50" charset="-128"/>
              </a:rPr>
              <a:t>（回収ができたら）</a:t>
            </a:r>
          </a:p>
          <a:p>
            <a:pPr>
              <a:lnSpc>
                <a:spcPts val="1400"/>
              </a:lnSpc>
            </a:pPr>
            <a:r>
              <a:rPr lang="ja-JP" altLang="en-US" sz="1050" dirty="0">
                <a:latin typeface="メイリオ" panose="020B0604030504040204" pitchFamily="50" charset="-128"/>
                <a:ea typeface="メイリオ" panose="020B0604030504040204" pitchFamily="50" charset="-128"/>
              </a:rPr>
              <a:t>　皆さん</a:t>
            </a:r>
            <a:r>
              <a:rPr lang="ja-JP" altLang="en-US" sz="1050" dirty="0" smtClean="0">
                <a:latin typeface="メイリオ" panose="020B0604030504040204" pitchFamily="50" charset="-128"/>
                <a:ea typeface="メイリオ" panose="020B0604030504040204" pitchFamily="50" charset="-128"/>
              </a:rPr>
              <a:t>の「チャレンジ！</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を見える</a:t>
            </a:r>
            <a:r>
              <a:rPr lang="ja-JP" altLang="en-US" sz="1050" dirty="0">
                <a:latin typeface="メイリオ" panose="020B0604030504040204" pitchFamily="50" charset="-128"/>
                <a:ea typeface="メイリオ" panose="020B0604030504040204" pitchFamily="50" charset="-128"/>
              </a:rPr>
              <a:t>化し、改めてお示しします。今後に生かしていきましょう！</a:t>
            </a:r>
          </a:p>
          <a:p>
            <a:pPr>
              <a:lnSpc>
                <a:spcPts val="1400"/>
              </a:lnSpc>
            </a:pPr>
            <a:r>
              <a:rPr lang="ja-JP" altLang="en-US" sz="1050" dirty="0">
                <a:latin typeface="メイリオ" panose="020B0604030504040204" pitchFamily="50" charset="-128"/>
                <a:ea typeface="メイリオ" panose="020B0604030504040204" pitchFamily="50" charset="-128"/>
              </a:rPr>
              <a:t>　以上で、校内研修を終わります。ありがとうございました</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p:txBody>
      </p:sp>
      <p:sp>
        <p:nvSpPr>
          <p:cNvPr id="24" name="角丸四角形 23"/>
          <p:cNvSpPr/>
          <p:nvPr/>
        </p:nvSpPr>
        <p:spPr>
          <a:xfrm>
            <a:off x="3076339" y="6949192"/>
            <a:ext cx="3273126" cy="792088"/>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研修後</a:t>
            </a:r>
            <a:r>
              <a:rPr lang="ja-JP" altLang="en-US" sz="1050" dirty="0">
                <a:solidFill>
                  <a:schemeClr val="tx1"/>
                </a:solidFill>
                <a:latin typeface="メイリオ" panose="020B0604030504040204" pitchFamily="50" charset="-128"/>
                <a:ea typeface="メイリオ" panose="020B0604030504040204" pitchFamily="50" charset="-128"/>
              </a:rPr>
              <a:t>には</a:t>
            </a:r>
            <a:r>
              <a:rPr lang="ja-JP" altLang="en-US" sz="1050" dirty="0" smtClean="0">
                <a:solidFill>
                  <a:schemeClr val="tx1"/>
                </a:solidFill>
                <a:latin typeface="メイリオ" panose="020B0604030504040204" pitchFamily="50" charset="-128"/>
                <a:ea typeface="メイリオ" panose="020B0604030504040204" pitchFamily="50" charset="-128"/>
              </a:rPr>
              <a:t>、研修を振り返るためにも集めた資料①～</a:t>
            </a:r>
            <a:r>
              <a:rPr lang="ja-JP" altLang="en-US" sz="1050" dirty="0">
                <a:solidFill>
                  <a:schemeClr val="tx1"/>
                </a:solidFill>
                <a:latin typeface="メイリオ" panose="020B0604030504040204" pitchFamily="50" charset="-128"/>
                <a:ea typeface="メイリオ" panose="020B0604030504040204" pitchFamily="50" charset="-128"/>
              </a:rPr>
              <a:t>④</a:t>
            </a:r>
            <a:r>
              <a:rPr lang="ja-JP" altLang="en-US" sz="1050" dirty="0" smtClean="0">
                <a:solidFill>
                  <a:schemeClr val="tx1"/>
                </a:solidFill>
                <a:latin typeface="メイリオ" panose="020B0604030504040204" pitchFamily="50" charset="-128"/>
                <a:ea typeface="メイリオ" panose="020B0604030504040204" pitchFamily="50" charset="-128"/>
              </a:rPr>
              <a:t>は職員室に掲示</a:t>
            </a:r>
            <a:r>
              <a:rPr lang="ja-JP" altLang="en-US" sz="1050" dirty="0">
                <a:solidFill>
                  <a:schemeClr val="tx1"/>
                </a:solidFill>
                <a:latin typeface="メイリオ" panose="020B0604030504040204" pitchFamily="50" charset="-128"/>
                <a:ea typeface="メイリオ" panose="020B0604030504040204" pitchFamily="50" charset="-128"/>
              </a:rPr>
              <a:t>したり</a:t>
            </a:r>
            <a:r>
              <a:rPr lang="ja-JP" altLang="en-US" sz="1050" dirty="0" smtClean="0">
                <a:solidFill>
                  <a:schemeClr val="tx1"/>
                </a:solidFill>
                <a:latin typeface="メイリオ" panose="020B0604030504040204" pitchFamily="50" charset="-128"/>
                <a:ea typeface="メイリオ" panose="020B0604030504040204" pitchFamily="50" charset="-128"/>
              </a:rPr>
              <a:t>、一覧にしたもの</a:t>
            </a:r>
            <a:r>
              <a:rPr lang="ja-JP" altLang="en-US" sz="1050" dirty="0">
                <a:solidFill>
                  <a:schemeClr val="tx1"/>
                </a:solidFill>
                <a:latin typeface="メイリオ" panose="020B0604030504040204" pitchFamily="50" charset="-128"/>
                <a:ea typeface="メイリオ" panose="020B0604030504040204" pitchFamily="50" charset="-128"/>
              </a:rPr>
              <a:t>を配付</a:t>
            </a:r>
            <a:r>
              <a:rPr lang="ja-JP" altLang="en-US" sz="1050" dirty="0" smtClean="0">
                <a:solidFill>
                  <a:schemeClr val="tx1"/>
                </a:solidFill>
                <a:latin typeface="メイリオ" panose="020B0604030504040204" pitchFamily="50" charset="-128"/>
                <a:ea typeface="メイリオ" panose="020B0604030504040204" pitchFamily="50" charset="-128"/>
              </a:rPr>
              <a:t>したりして</a:t>
            </a:r>
            <a:r>
              <a:rPr lang="ja-JP" altLang="en-US" sz="1050" dirty="0">
                <a:solidFill>
                  <a:schemeClr val="tx1"/>
                </a:solidFill>
                <a:latin typeface="メイリオ" panose="020B0604030504040204" pitchFamily="50" charset="-128"/>
                <a:ea typeface="メイリオ" panose="020B0604030504040204" pitchFamily="50" charset="-128"/>
              </a:rPr>
              <a:t>、職員全員</a:t>
            </a:r>
            <a:r>
              <a:rPr lang="ja-JP" altLang="en-US" sz="1050" dirty="0" smtClean="0">
                <a:solidFill>
                  <a:schemeClr val="tx1"/>
                </a:solidFill>
                <a:latin typeface="メイリオ" panose="020B0604030504040204" pitchFamily="50" charset="-128"/>
                <a:ea typeface="メイリオ" panose="020B0604030504040204" pitchFamily="50" charset="-128"/>
              </a:rPr>
              <a:t>が</a:t>
            </a:r>
            <a:r>
              <a:rPr lang="ja-JP" altLang="en-US" sz="1050" dirty="0">
                <a:solidFill>
                  <a:schemeClr val="tx1"/>
                </a:solidFill>
                <a:latin typeface="メイリオ" panose="020B0604030504040204" pitchFamily="50" charset="-128"/>
                <a:ea typeface="メイリオ" panose="020B0604030504040204" pitchFamily="50" charset="-128"/>
              </a:rPr>
              <a:t>共通</a:t>
            </a:r>
            <a:r>
              <a:rPr lang="ja-JP" altLang="en-US" sz="1050" dirty="0" smtClean="0">
                <a:solidFill>
                  <a:schemeClr val="tx1"/>
                </a:solidFill>
                <a:latin typeface="メイリオ" panose="020B0604030504040204" pitchFamily="50" charset="-128"/>
                <a:ea typeface="メイリオ" panose="020B0604030504040204" pitchFamily="50" charset="-128"/>
              </a:rPr>
              <a:t>理解できる</a:t>
            </a:r>
            <a:r>
              <a:rPr lang="ja-JP" altLang="en-US" sz="1050" dirty="0">
                <a:solidFill>
                  <a:schemeClr val="tx1"/>
                </a:solidFill>
                <a:latin typeface="メイリオ" panose="020B0604030504040204" pitchFamily="50" charset="-128"/>
                <a:ea typeface="メイリオ" panose="020B0604030504040204" pitchFamily="50" charset="-128"/>
              </a:rPr>
              <a:t>ように</a:t>
            </a:r>
            <a:r>
              <a:rPr lang="ja-JP" altLang="en-US" sz="1050" dirty="0" smtClean="0">
                <a:solidFill>
                  <a:schemeClr val="tx1"/>
                </a:solidFill>
                <a:latin typeface="メイリオ" panose="020B0604030504040204" pitchFamily="50" charset="-128"/>
                <a:ea typeface="メイリオ" panose="020B0604030504040204" pitchFamily="50" charset="-128"/>
              </a:rPr>
              <a:t>してください。</a:t>
            </a:r>
            <a:endParaRPr lang="en-US" altLang="ja-JP" sz="1050" dirty="0">
              <a:solidFill>
                <a:schemeClr val="tx1"/>
              </a:solidFill>
              <a:latin typeface="メイリオ" panose="020B0604030504040204" pitchFamily="50" charset="-128"/>
              <a:ea typeface="メイリオ" panose="020B0604030504040204" pitchFamily="50" charset="-128"/>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391" y="636136"/>
            <a:ext cx="2193075" cy="164480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452" y="3008053"/>
            <a:ext cx="2200050" cy="16500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38809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5219544" y="817598"/>
            <a:ext cx="1665841" cy="430887"/>
          </a:xfrm>
          <a:prstGeom prst="rect">
            <a:avLst/>
          </a:prstGeom>
          <a:noFill/>
        </p:spPr>
        <p:txBody>
          <a:bodyPr wrap="none" rtlCol="0">
            <a:spAutoFit/>
          </a:bodyPr>
          <a:lstStyle/>
          <a:p>
            <a:pPr algn="r"/>
            <a:r>
              <a:rPr lang="ja-JP" altLang="en-US" sz="1100" dirty="0" smtClean="0">
                <a:solidFill>
                  <a:prstClr val="black"/>
                </a:solidFill>
              </a:rPr>
              <a:t>岡山県総合教育センター</a:t>
            </a:r>
            <a:endParaRPr lang="en-US" altLang="ja-JP" sz="1100" dirty="0" smtClean="0">
              <a:solidFill>
                <a:prstClr val="black"/>
              </a:solidFill>
            </a:endParaRPr>
          </a:p>
          <a:p>
            <a:pPr algn="r"/>
            <a:r>
              <a:rPr lang="ja-JP" altLang="en-US" sz="1100" dirty="0">
                <a:solidFill>
                  <a:prstClr val="black"/>
                </a:solidFill>
              </a:rPr>
              <a:t>教育支援</a:t>
            </a:r>
            <a:r>
              <a:rPr lang="ja-JP" altLang="en-US" sz="1100" dirty="0" smtClean="0">
                <a:solidFill>
                  <a:prstClr val="black"/>
                </a:solidFill>
              </a:rPr>
              <a:t>部</a:t>
            </a:r>
            <a:endParaRPr lang="en-US" altLang="ja-JP" sz="1100" dirty="0" smtClean="0">
              <a:solidFill>
                <a:prstClr val="black"/>
              </a:solidFill>
            </a:endParaRPr>
          </a:p>
        </p:txBody>
      </p:sp>
      <p:sp>
        <p:nvSpPr>
          <p:cNvPr id="7" name="テキスト ボックス 6"/>
          <p:cNvSpPr txBox="1"/>
          <p:nvPr/>
        </p:nvSpPr>
        <p:spPr>
          <a:xfrm>
            <a:off x="354614" y="1667054"/>
            <a:ext cx="6148772" cy="261610"/>
          </a:xfrm>
          <a:prstGeom prst="rect">
            <a:avLst/>
          </a:prstGeom>
          <a:noFill/>
        </p:spPr>
        <p:txBody>
          <a:bodyPr wrap="square" rtlCol="0">
            <a:spAutoFit/>
          </a:bodyPr>
          <a:lstStyle/>
          <a:p>
            <a:pPr algn="ctr"/>
            <a:r>
              <a:rPr lang="ja-JP" altLang="en-US" sz="1100" dirty="0" smtClean="0">
                <a:solidFill>
                  <a:prstClr val="black"/>
                </a:solidFill>
              </a:rPr>
              <a:t>生徒指導校内研修パッケージを活用した校内研修実施後のアンケート調査の御協力について（依頼）</a:t>
            </a:r>
            <a:endParaRPr lang="en-US" altLang="ja-JP" sz="1100" dirty="0" smtClean="0">
              <a:solidFill>
                <a:prstClr val="black"/>
              </a:solidFill>
            </a:endParaRPr>
          </a:p>
        </p:txBody>
      </p:sp>
      <p:sp>
        <p:nvSpPr>
          <p:cNvPr id="8" name="テキスト ボックス 7"/>
          <p:cNvSpPr txBox="1"/>
          <p:nvPr/>
        </p:nvSpPr>
        <p:spPr>
          <a:xfrm>
            <a:off x="426625" y="2348516"/>
            <a:ext cx="6076761" cy="1107996"/>
          </a:xfrm>
          <a:prstGeom prst="rect">
            <a:avLst/>
          </a:prstGeom>
          <a:noFill/>
        </p:spPr>
        <p:txBody>
          <a:bodyPr wrap="square" rtlCol="0">
            <a:spAutoFit/>
          </a:bodyPr>
          <a:lstStyle/>
          <a:p>
            <a:r>
              <a:rPr lang="ja-JP" altLang="en-US" sz="1100" dirty="0" smtClean="0">
                <a:solidFill>
                  <a:prstClr val="black"/>
                </a:solidFill>
                <a:latin typeface="ＭＳ ゴシック" panose="020B0609070205080204" pitchFamily="49" charset="-128"/>
                <a:ea typeface="ＭＳ ゴシック" panose="020B0609070205080204" pitchFamily="49" charset="-128"/>
              </a:rPr>
              <a:t>　この度は、生徒指導校内研修パッケージを活用した校内研修を実施していただき、ありがとうございました。</a:t>
            </a:r>
            <a:endParaRPr lang="en-US" altLang="ja-JP" sz="1100" dirty="0" smtClean="0">
              <a:solidFill>
                <a:prstClr val="black"/>
              </a:solidFill>
              <a:latin typeface="ＭＳ ゴシック" panose="020B0609070205080204" pitchFamily="49" charset="-128"/>
              <a:ea typeface="ＭＳ ゴシック" panose="020B0609070205080204" pitchFamily="49" charset="-128"/>
            </a:endParaRPr>
          </a:p>
          <a:p>
            <a:r>
              <a:rPr lang="ja-JP" altLang="en-US" sz="1100" dirty="0" smtClean="0">
                <a:solidFill>
                  <a:prstClr val="black"/>
                </a:solidFill>
                <a:latin typeface="ＭＳ ゴシック" panose="020B0609070205080204" pitchFamily="49" charset="-128"/>
                <a:ea typeface="ＭＳ ゴシック" panose="020B0609070205080204" pitchFamily="49" charset="-128"/>
              </a:rPr>
              <a:t>　</a:t>
            </a:r>
            <a:r>
              <a:rPr lang="ja-JP" altLang="en-US" sz="1100" dirty="0">
                <a:solidFill>
                  <a:prstClr val="black"/>
                </a:solidFill>
                <a:latin typeface="ＭＳ ゴシック" panose="020B0609070205080204" pitchFamily="49" charset="-128"/>
                <a:ea typeface="ＭＳ ゴシック" panose="020B0609070205080204" pitchFamily="49" charset="-128"/>
              </a:rPr>
              <a:t>教育支援</a:t>
            </a:r>
            <a:r>
              <a:rPr lang="ja-JP" altLang="en-US" sz="1100" dirty="0" smtClean="0">
                <a:solidFill>
                  <a:prstClr val="black"/>
                </a:solidFill>
                <a:latin typeface="ＭＳ ゴシック" panose="020B0609070205080204" pitchFamily="49" charset="-128"/>
                <a:ea typeface="ＭＳ ゴシック" panose="020B0609070205080204" pitchFamily="49" charset="-128"/>
              </a:rPr>
              <a:t>部では、校内研修実施後のアンケート調査の結果を基に、研修パッケージの改善を行っていく予定です。</a:t>
            </a:r>
            <a:endParaRPr lang="en-US" altLang="ja-JP" sz="1100" dirty="0" smtClean="0">
              <a:solidFill>
                <a:prstClr val="black"/>
              </a:solidFill>
              <a:latin typeface="ＭＳ ゴシック" panose="020B0609070205080204" pitchFamily="49" charset="-128"/>
              <a:ea typeface="ＭＳ ゴシック" panose="020B0609070205080204" pitchFamily="49" charset="-128"/>
            </a:endParaRPr>
          </a:p>
          <a:p>
            <a:r>
              <a:rPr lang="ja-JP" altLang="en-US" sz="1100" dirty="0">
                <a:solidFill>
                  <a:prstClr val="black"/>
                </a:solidFill>
                <a:latin typeface="ＭＳ ゴシック" panose="020B0609070205080204" pitchFamily="49" charset="-128"/>
                <a:ea typeface="ＭＳ ゴシック" panose="020B0609070205080204" pitchFamily="49" charset="-128"/>
              </a:rPr>
              <a:t>　</a:t>
            </a:r>
            <a:r>
              <a:rPr lang="ja-JP" altLang="en-US" sz="1100" dirty="0" smtClean="0">
                <a:solidFill>
                  <a:prstClr val="black"/>
                </a:solidFill>
                <a:latin typeface="ＭＳ ゴシック" panose="020B0609070205080204" pitchFamily="49" charset="-128"/>
                <a:ea typeface="ＭＳ ゴシック" panose="020B0609070205080204" pitchFamily="49" charset="-128"/>
              </a:rPr>
              <a:t>つきましては、校内研修担当の先生で以下のように回答していただき、返信をお願いいたします。</a:t>
            </a:r>
            <a:endParaRPr lang="en-US" altLang="ja-JP" sz="1100" dirty="0" smtClean="0">
              <a:solidFill>
                <a:prstClr val="black"/>
              </a:solidFill>
              <a:latin typeface="ＭＳ ゴシック" panose="020B0609070205080204" pitchFamily="49" charset="-128"/>
              <a:ea typeface="ＭＳ ゴシック" panose="020B0609070205080204" pitchFamily="49" charset="-128"/>
            </a:endParaRPr>
          </a:p>
        </p:txBody>
      </p:sp>
      <p:sp>
        <p:nvSpPr>
          <p:cNvPr id="11" name="テキスト ボックス 10"/>
          <p:cNvSpPr txBox="1"/>
          <p:nvPr/>
        </p:nvSpPr>
        <p:spPr>
          <a:xfrm>
            <a:off x="332657" y="4406940"/>
            <a:ext cx="6558206" cy="2677656"/>
          </a:xfrm>
          <a:prstGeom prst="rect">
            <a:avLst/>
          </a:prstGeom>
          <a:noFill/>
        </p:spPr>
        <p:txBody>
          <a:bodyPr wrap="none" rtlCol="0">
            <a:spAutoFit/>
          </a:bodyPr>
          <a:lstStyle/>
          <a:p>
            <a:r>
              <a:rPr lang="en-US" altLang="ja-JP" sz="1400" dirty="0" smtClean="0">
                <a:solidFill>
                  <a:prstClr val="black"/>
                </a:solidFill>
                <a:latin typeface="ＭＳ ゴシック" panose="020B0609070205080204" pitchFamily="49" charset="-128"/>
                <a:ea typeface="ＭＳ ゴシック" panose="020B0609070205080204" pitchFamily="49" charset="-128"/>
              </a:rPr>
              <a:t>【</a:t>
            </a:r>
            <a:r>
              <a:rPr lang="ja-JP" altLang="en-US" sz="1400" dirty="0" smtClean="0">
                <a:solidFill>
                  <a:prstClr val="black"/>
                </a:solidFill>
                <a:latin typeface="ＭＳ ゴシック" panose="020B0609070205080204" pitchFamily="49" charset="-128"/>
                <a:ea typeface="ＭＳ ゴシック" panose="020B0609070205080204" pitchFamily="49" charset="-128"/>
              </a:rPr>
              <a:t>校内研修実施直後</a:t>
            </a:r>
            <a:r>
              <a:rPr lang="en-US" altLang="ja-JP" sz="1400" dirty="0" smtClean="0">
                <a:solidFill>
                  <a:prstClr val="black"/>
                </a:solidFill>
                <a:latin typeface="ＭＳ ゴシック" panose="020B0609070205080204" pitchFamily="49" charset="-128"/>
                <a:ea typeface="ＭＳ ゴシック" panose="020B0609070205080204" pitchFamily="49" charset="-128"/>
              </a:rPr>
              <a:t>】</a:t>
            </a:r>
          </a:p>
          <a:p>
            <a:endParaRPr lang="en-US" altLang="ja-JP" sz="1400" dirty="0">
              <a:solidFill>
                <a:prstClr val="black"/>
              </a:solidFill>
              <a:latin typeface="ＭＳ ゴシック" panose="020B0609070205080204" pitchFamily="49" charset="-128"/>
              <a:ea typeface="ＭＳ ゴシック" panose="020B0609070205080204" pitchFamily="49" charset="-128"/>
            </a:endParaRPr>
          </a:p>
          <a:p>
            <a:r>
              <a:rPr lang="ja-JP" altLang="en-US" sz="1400" dirty="0" smtClean="0">
                <a:solidFill>
                  <a:prstClr val="black"/>
                </a:solidFill>
                <a:latin typeface="ＭＳ ゴシック" panose="020B0609070205080204" pitchFamily="49" charset="-128"/>
                <a:ea typeface="ＭＳ ゴシック" panose="020B0609070205080204" pitchFamily="49" charset="-128"/>
              </a:rPr>
              <a:t>○別紙１：アンケート 兼 返信用紙 を記入して、ＦＡＸで返信してください。</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endParaRPr lang="en-US" altLang="ja-JP" sz="1400" dirty="0">
              <a:solidFill>
                <a:prstClr val="black"/>
              </a:solidFill>
              <a:latin typeface="ＭＳ ゴシック" panose="020B0609070205080204" pitchFamily="49" charset="-128"/>
              <a:ea typeface="ＭＳ ゴシック" panose="020B0609070205080204" pitchFamily="49" charset="-128"/>
            </a:endParaRPr>
          </a:p>
          <a:p>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r>
              <a:rPr lang="en-US" altLang="ja-JP" sz="1400" dirty="0" smtClean="0">
                <a:solidFill>
                  <a:prstClr val="black"/>
                </a:solidFill>
                <a:latin typeface="ＭＳ ゴシック" panose="020B0609070205080204" pitchFamily="49" charset="-128"/>
                <a:ea typeface="ＭＳ ゴシック" panose="020B0609070205080204" pitchFamily="49" charset="-128"/>
              </a:rPr>
              <a:t>【</a:t>
            </a:r>
            <a:r>
              <a:rPr lang="ja-JP" altLang="en-US" sz="1400" dirty="0" smtClean="0">
                <a:solidFill>
                  <a:prstClr val="black"/>
                </a:solidFill>
                <a:latin typeface="ＭＳ ゴシック" panose="020B0609070205080204" pitchFamily="49" charset="-128"/>
                <a:ea typeface="ＭＳ ゴシック" panose="020B0609070205080204" pitchFamily="49" charset="-128"/>
              </a:rPr>
              <a:t>校内研修実施から約</a:t>
            </a:r>
            <a:r>
              <a:rPr lang="ja-JP" altLang="en-US" sz="1400" dirty="0">
                <a:solidFill>
                  <a:prstClr val="black"/>
                </a:solidFill>
                <a:latin typeface="ＭＳ ゴシック" panose="020B0609070205080204" pitchFamily="49" charset="-128"/>
                <a:ea typeface="ＭＳ ゴシック" panose="020B0609070205080204" pitchFamily="49" charset="-128"/>
              </a:rPr>
              <a:t>１か月</a:t>
            </a:r>
            <a:r>
              <a:rPr lang="ja-JP" altLang="en-US" sz="1400" dirty="0" smtClean="0">
                <a:solidFill>
                  <a:prstClr val="black"/>
                </a:solidFill>
                <a:latin typeface="ＭＳ ゴシック" panose="020B0609070205080204" pitchFamily="49" charset="-128"/>
                <a:ea typeface="ＭＳ ゴシック" panose="020B0609070205080204" pitchFamily="49" charset="-128"/>
              </a:rPr>
              <a:t>後</a:t>
            </a:r>
            <a:r>
              <a:rPr lang="en-US" altLang="ja-JP" sz="1400" dirty="0" smtClean="0">
                <a:solidFill>
                  <a:prstClr val="black"/>
                </a:solidFill>
                <a:latin typeface="ＭＳ ゴシック" panose="020B0609070205080204" pitchFamily="49" charset="-128"/>
                <a:ea typeface="ＭＳ ゴシック" panose="020B0609070205080204" pitchFamily="49" charset="-128"/>
              </a:rPr>
              <a:t>】</a:t>
            </a:r>
          </a:p>
          <a:p>
            <a:endParaRPr lang="en-US" altLang="ja-JP" sz="1400" dirty="0">
              <a:solidFill>
                <a:prstClr val="black"/>
              </a:solidFill>
              <a:latin typeface="ＭＳ ゴシック" panose="020B0609070205080204" pitchFamily="49" charset="-128"/>
              <a:ea typeface="ＭＳ ゴシック" panose="020B0609070205080204" pitchFamily="49" charset="-128"/>
            </a:endParaRPr>
          </a:p>
          <a:p>
            <a:r>
              <a:rPr lang="ja-JP" altLang="en-US" sz="1400" dirty="0" smtClean="0">
                <a:solidFill>
                  <a:prstClr val="black"/>
                </a:solidFill>
                <a:latin typeface="ＭＳ ゴシック" panose="020B0609070205080204" pitchFamily="49" charset="-128"/>
                <a:ea typeface="ＭＳ ゴシック" panose="020B0609070205080204" pitchFamily="49" charset="-128"/>
              </a:rPr>
              <a:t>○別紙２：アンケート 兼 返信用紙 を記入して、ＦＡＸで返信してください。</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endParaRPr lang="en-US" altLang="ja-JP" sz="1400" dirty="0">
              <a:solidFill>
                <a:prstClr val="black"/>
              </a:solidFill>
              <a:latin typeface="ＭＳ ゴシック" panose="020B0609070205080204" pitchFamily="49" charset="-128"/>
              <a:ea typeface="ＭＳ ゴシック" panose="020B0609070205080204" pitchFamily="49" charset="-128"/>
            </a:endParaRPr>
          </a:p>
          <a:p>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r>
              <a:rPr lang="en-US" altLang="ja-JP" sz="1400" dirty="0" smtClean="0">
                <a:solidFill>
                  <a:prstClr val="black"/>
                </a:solidFill>
                <a:latin typeface="ＭＳ ゴシック" panose="020B0609070205080204" pitchFamily="49" charset="-128"/>
                <a:ea typeface="ＭＳ ゴシック" panose="020B0609070205080204" pitchFamily="49" charset="-128"/>
              </a:rPr>
              <a:t>※</a:t>
            </a:r>
            <a:r>
              <a:rPr lang="ja-JP" altLang="en-US" sz="1400" dirty="0" smtClean="0">
                <a:solidFill>
                  <a:prstClr val="black"/>
                </a:solidFill>
                <a:latin typeface="ＭＳ ゴシック" panose="020B0609070205080204" pitchFamily="49" charset="-128"/>
                <a:ea typeface="ＭＳ ゴシック" panose="020B0609070205080204" pitchFamily="49" charset="-128"/>
              </a:rPr>
              <a:t>ＦＡＸ番号（</a:t>
            </a:r>
            <a:r>
              <a:rPr lang="en-US" altLang="ja-JP" sz="1400" dirty="0" smtClean="0">
                <a:solidFill>
                  <a:prstClr val="black"/>
                </a:solidFill>
                <a:latin typeface="ＭＳ ゴシック" panose="020B0609070205080204" pitchFamily="49" charset="-128"/>
                <a:ea typeface="ＭＳ ゴシック" panose="020B0609070205080204" pitchFamily="49" charset="-128"/>
              </a:rPr>
              <a:t>0866-56-9126</a:t>
            </a:r>
            <a:r>
              <a:rPr lang="ja-JP" altLang="en-US" sz="1400" dirty="0" smtClean="0">
                <a:solidFill>
                  <a:prstClr val="black"/>
                </a:solidFill>
                <a:latin typeface="ＭＳ ゴシック" panose="020B0609070205080204" pitchFamily="49" charset="-128"/>
                <a:ea typeface="ＭＳ ゴシック" panose="020B0609070205080204" pitchFamily="49" charset="-128"/>
              </a:rPr>
              <a:t>）</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r>
              <a:rPr lang="ja-JP" altLang="en-US" sz="1400" dirty="0">
                <a:solidFill>
                  <a:prstClr val="black"/>
                </a:solidFill>
                <a:latin typeface="ＭＳ ゴシック" panose="020B0609070205080204" pitchFamily="49" charset="-128"/>
                <a:ea typeface="ＭＳ ゴシック" panose="020B0609070205080204" pitchFamily="49" charset="-128"/>
              </a:rPr>
              <a:t>　</a:t>
            </a:r>
            <a:r>
              <a:rPr lang="ja-JP" altLang="en-US" sz="1400" dirty="0" smtClean="0">
                <a:solidFill>
                  <a:prstClr val="black"/>
                </a:solidFill>
                <a:latin typeface="ＭＳ ゴシック" panose="020B0609070205080204" pitchFamily="49" charset="-128"/>
                <a:ea typeface="ＭＳ ゴシック" panose="020B0609070205080204" pitchFamily="49" charset="-128"/>
              </a:rPr>
              <a:t>なお、ＦＡＸは付紙等なしで、そのまま御返信ください。</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3212976" y="8463390"/>
            <a:ext cx="3499676" cy="769441"/>
          </a:xfrm>
          <a:prstGeom prst="rect">
            <a:avLst/>
          </a:prstGeom>
          <a:noFill/>
          <a:ln>
            <a:solidFill>
              <a:schemeClr val="tx1"/>
            </a:solidFill>
          </a:ln>
        </p:spPr>
        <p:txBody>
          <a:bodyPr wrap="none" rtlCol="0">
            <a:spAutoFit/>
          </a:bodyPr>
          <a:lstStyle/>
          <a:p>
            <a:r>
              <a:rPr lang="ja-JP" altLang="en-US" sz="1100" dirty="0">
                <a:solidFill>
                  <a:prstClr val="black"/>
                </a:solidFill>
                <a:latin typeface="ＭＳ 明朝" panose="02020609040205080304" pitchFamily="17" charset="-128"/>
                <a:ea typeface="ＭＳ 明朝" panose="02020609040205080304" pitchFamily="17" charset="-128"/>
              </a:rPr>
              <a:t>この件に関する連絡先</a:t>
            </a:r>
          </a:p>
          <a:p>
            <a:r>
              <a:rPr lang="ja-JP" altLang="en-US" sz="1100" dirty="0">
                <a:solidFill>
                  <a:prstClr val="black"/>
                </a:solidFill>
                <a:latin typeface="ＭＳ 明朝" panose="02020609040205080304" pitchFamily="17" charset="-128"/>
                <a:ea typeface="ＭＳ 明朝" panose="02020609040205080304" pitchFamily="17" charset="-128"/>
              </a:rPr>
              <a:t>岡山県総合教育</a:t>
            </a:r>
            <a:r>
              <a:rPr lang="ja-JP" altLang="en-US" sz="1100" dirty="0" smtClean="0">
                <a:solidFill>
                  <a:prstClr val="black"/>
                </a:solidFill>
                <a:latin typeface="ＭＳ 明朝" panose="02020609040205080304" pitchFamily="17" charset="-128"/>
                <a:ea typeface="ＭＳ 明朝" panose="02020609040205080304" pitchFamily="17" charset="-128"/>
              </a:rPr>
              <a:t>センター教育支援部　研究担当</a:t>
            </a:r>
            <a:endParaRPr lang="ja-JP" altLang="en-US" sz="1100" dirty="0">
              <a:solidFill>
                <a:prstClr val="black"/>
              </a:solidFill>
              <a:latin typeface="ＭＳ 明朝" panose="02020609040205080304" pitchFamily="17" charset="-128"/>
              <a:ea typeface="ＭＳ 明朝" panose="02020609040205080304" pitchFamily="17" charset="-128"/>
            </a:endParaRPr>
          </a:p>
          <a:p>
            <a:r>
              <a:rPr lang="zh-TW" altLang="en-US" sz="1100" dirty="0">
                <a:solidFill>
                  <a:prstClr val="black"/>
                </a:solidFill>
                <a:latin typeface="ＭＳ 明朝" panose="02020609040205080304" pitchFamily="17" charset="-128"/>
                <a:ea typeface="ＭＳ 明朝" panose="02020609040205080304" pitchFamily="17" charset="-128"/>
              </a:rPr>
              <a:t>　〒</a:t>
            </a:r>
            <a:r>
              <a:rPr lang="en-US" altLang="zh-TW" sz="1100" dirty="0">
                <a:solidFill>
                  <a:prstClr val="black"/>
                </a:solidFill>
                <a:latin typeface="ＭＳ 明朝" panose="02020609040205080304" pitchFamily="17" charset="-128"/>
                <a:ea typeface="ＭＳ 明朝" panose="02020609040205080304" pitchFamily="17" charset="-128"/>
              </a:rPr>
              <a:t>716-1241</a:t>
            </a:r>
            <a:r>
              <a:rPr lang="zh-TW" altLang="en-US" sz="1100" dirty="0">
                <a:solidFill>
                  <a:prstClr val="black"/>
                </a:solidFill>
                <a:latin typeface="ＭＳ 明朝" panose="02020609040205080304" pitchFamily="17" charset="-128"/>
                <a:ea typeface="ＭＳ 明朝" panose="02020609040205080304" pitchFamily="17" charset="-128"/>
              </a:rPr>
              <a:t>　岡山県加賀郡吉備中央町吉川</a:t>
            </a:r>
            <a:r>
              <a:rPr lang="en-US" altLang="zh-TW" sz="1100" dirty="0" smtClean="0">
                <a:solidFill>
                  <a:prstClr val="black"/>
                </a:solidFill>
                <a:latin typeface="ＭＳ 明朝" panose="02020609040205080304" pitchFamily="17" charset="-128"/>
                <a:ea typeface="ＭＳ 明朝" panose="02020609040205080304" pitchFamily="17" charset="-128"/>
              </a:rPr>
              <a:t>7545-11</a:t>
            </a:r>
            <a:endParaRPr lang="zh-TW" altLang="en-US" sz="1100" dirty="0">
              <a:solidFill>
                <a:prstClr val="black"/>
              </a:solidFill>
              <a:latin typeface="ＭＳ 明朝" panose="02020609040205080304" pitchFamily="17" charset="-128"/>
              <a:ea typeface="ＭＳ 明朝" panose="02020609040205080304" pitchFamily="17" charset="-128"/>
            </a:endParaRPr>
          </a:p>
          <a:p>
            <a:r>
              <a:rPr lang="ja-JP" altLang="en-US" sz="1100" dirty="0">
                <a:solidFill>
                  <a:prstClr val="black"/>
                </a:solidFill>
                <a:latin typeface="ＭＳ 明朝" panose="02020609040205080304" pitchFamily="17" charset="-128"/>
                <a:ea typeface="ＭＳ 明朝" panose="02020609040205080304" pitchFamily="17" charset="-128"/>
              </a:rPr>
              <a:t> </a:t>
            </a:r>
            <a:r>
              <a:rPr lang="ja-JP" altLang="en-US" sz="1100" dirty="0" smtClean="0">
                <a:solidFill>
                  <a:prstClr val="black"/>
                </a:solidFill>
                <a:latin typeface="ＭＳ 明朝" panose="02020609040205080304" pitchFamily="17" charset="-128"/>
                <a:ea typeface="ＭＳ 明朝" panose="02020609040205080304" pitchFamily="17" charset="-128"/>
              </a:rPr>
              <a:t> </a:t>
            </a:r>
            <a:r>
              <a:rPr lang="en-US" altLang="ja-JP" sz="1100" dirty="0" smtClean="0">
                <a:solidFill>
                  <a:prstClr val="black"/>
                </a:solidFill>
                <a:latin typeface="ＭＳ 明朝" panose="02020609040205080304" pitchFamily="17" charset="-128"/>
                <a:ea typeface="ＭＳ 明朝" panose="02020609040205080304" pitchFamily="17" charset="-128"/>
              </a:rPr>
              <a:t>TEL </a:t>
            </a:r>
            <a:r>
              <a:rPr lang="ja-JP" altLang="en-US" sz="1100" dirty="0" smtClean="0">
                <a:solidFill>
                  <a:prstClr val="black"/>
                </a:solidFill>
                <a:latin typeface="ＭＳ 明朝" panose="02020609040205080304" pitchFamily="17" charset="-128"/>
                <a:ea typeface="ＭＳ 明朝" panose="02020609040205080304" pitchFamily="17" charset="-128"/>
              </a:rPr>
              <a:t> </a:t>
            </a:r>
            <a:r>
              <a:rPr lang="en-US" altLang="ja-JP" sz="1100" dirty="0" smtClean="0">
                <a:solidFill>
                  <a:prstClr val="black"/>
                </a:solidFill>
                <a:latin typeface="ＭＳ 明朝" panose="02020609040205080304" pitchFamily="17" charset="-128"/>
                <a:ea typeface="ＭＳ 明朝" panose="02020609040205080304" pitchFamily="17" charset="-128"/>
              </a:rPr>
              <a:t>0866-56-9106 /FAX  0866-56-9126</a:t>
            </a:r>
          </a:p>
        </p:txBody>
      </p:sp>
      <p:sp>
        <p:nvSpPr>
          <p:cNvPr id="9" name="テキスト ボックス 8"/>
          <p:cNvSpPr txBox="1"/>
          <p:nvPr/>
        </p:nvSpPr>
        <p:spPr>
          <a:xfrm>
            <a:off x="5830156" y="223095"/>
            <a:ext cx="1027845" cy="261610"/>
          </a:xfrm>
          <a:prstGeom prst="rect">
            <a:avLst/>
          </a:prstGeom>
          <a:noFill/>
        </p:spPr>
        <p:txBody>
          <a:bodyPr wrap="none" rtlCol="0">
            <a:spAutoFit/>
          </a:bodyPr>
          <a:lstStyle/>
          <a:p>
            <a:r>
              <a:rPr lang="ja-JP" altLang="en-US" sz="1100" dirty="0" smtClean="0">
                <a:solidFill>
                  <a:prstClr val="black"/>
                </a:solidFill>
              </a:rPr>
              <a:t>事　務　連　絡</a:t>
            </a:r>
            <a:endParaRPr lang="ja-JP" altLang="en-US" sz="1100" dirty="0">
              <a:solidFill>
                <a:prstClr val="black"/>
              </a:solidFill>
            </a:endParaRPr>
          </a:p>
        </p:txBody>
      </p:sp>
      <p:sp>
        <p:nvSpPr>
          <p:cNvPr id="10" name="テキスト ボックス 9"/>
          <p:cNvSpPr txBox="1"/>
          <p:nvPr/>
        </p:nvSpPr>
        <p:spPr>
          <a:xfrm>
            <a:off x="0" y="584515"/>
            <a:ext cx="1499128" cy="261610"/>
          </a:xfrm>
          <a:prstGeom prst="rect">
            <a:avLst/>
          </a:prstGeom>
          <a:noFill/>
        </p:spPr>
        <p:txBody>
          <a:bodyPr wrap="none" rtlCol="0">
            <a:spAutoFit/>
          </a:bodyPr>
          <a:lstStyle/>
          <a:p>
            <a:r>
              <a:rPr lang="ja-JP" altLang="en-US" sz="1100" dirty="0">
                <a:solidFill>
                  <a:prstClr val="black"/>
                </a:solidFill>
              </a:rPr>
              <a:t>校内研修担当者</a:t>
            </a:r>
            <a:r>
              <a:rPr lang="ja-JP" altLang="en-US" sz="1100" dirty="0" smtClean="0">
                <a:solidFill>
                  <a:prstClr val="black"/>
                </a:solidFill>
              </a:rPr>
              <a:t>　　様</a:t>
            </a:r>
            <a:endParaRPr lang="en-US" altLang="ja-JP" sz="1100" dirty="0" smtClean="0">
              <a:solidFill>
                <a:prstClr val="black"/>
              </a:solidFill>
            </a:endParaRPr>
          </a:p>
        </p:txBody>
      </p:sp>
    </p:spTree>
    <p:extLst>
      <p:ext uri="{BB962C8B-B14F-4D97-AF65-F5344CB8AC3E}">
        <p14:creationId xmlns:p14="http://schemas.microsoft.com/office/powerpoint/2010/main" val="15775051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328931"/>
            <a:ext cx="6433095"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①本日の研修は、今日的な生徒指導課題や学校ニーズに合って</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いましたか。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②本日の研修内容は適当でしたか。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③本日の研修方法は適当でしたか。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④本日の研修成果</a:t>
            </a:r>
            <a:r>
              <a:rPr lang="ja-JP" altLang="en-US" sz="1200" dirty="0" smtClean="0">
                <a:latin typeface="HG丸ｺﾞｼｯｸM-PRO" panose="020F0600000000000000" pitchFamily="50" charset="-128"/>
                <a:ea typeface="HG丸ｺﾞｼｯｸM-PRO" panose="020F0600000000000000" pitchFamily="50" charset="-128"/>
              </a:rPr>
              <a:t>は、明日</a:t>
            </a:r>
            <a:r>
              <a:rPr lang="ja-JP" altLang="en-US" sz="1200" dirty="0">
                <a:latin typeface="HG丸ｺﾞｼｯｸM-PRO" panose="020F0600000000000000" pitchFamily="50" charset="-128"/>
                <a:ea typeface="HG丸ｺﾞｼｯｸM-PRO" panose="020F0600000000000000" pitchFamily="50" charset="-128"/>
              </a:rPr>
              <a:t>からの生徒指導</a:t>
            </a:r>
            <a:r>
              <a:rPr lang="ja-JP" altLang="en-US" sz="1200" dirty="0" smtClean="0">
                <a:latin typeface="HG丸ｺﾞｼｯｸM-PRO" panose="020F0600000000000000" pitchFamily="50" charset="-128"/>
                <a:ea typeface="HG丸ｺﾞｼｯｸM-PRO" panose="020F0600000000000000" pitchFamily="50" charset="-128"/>
              </a:rPr>
              <a:t>に生かせそうですか</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⑤本日の研修のねらいは達成できましたか。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⑥その他、研修</a:t>
            </a:r>
            <a:r>
              <a:rPr lang="ja-JP" altLang="en-US" sz="1200" dirty="0">
                <a:latin typeface="HG丸ｺﾞｼｯｸM-PRO" panose="020F0600000000000000" pitchFamily="50" charset="-128"/>
                <a:ea typeface="HG丸ｺﾞｼｯｸM-PRO" panose="020F0600000000000000" pitchFamily="50" charset="-128"/>
              </a:rPr>
              <a:t>パッケージ全体の構成</a:t>
            </a:r>
            <a:r>
              <a:rPr lang="ja-JP" altLang="en-US" sz="1200" dirty="0" smtClean="0">
                <a:latin typeface="HG丸ｺﾞｼｯｸM-PRO" panose="020F0600000000000000" pitchFamily="50" charset="-128"/>
                <a:ea typeface="HG丸ｺﾞｼｯｸM-PRO" panose="020F0600000000000000" pitchFamily="50" charset="-128"/>
              </a:rPr>
              <a:t>等、お気付きのこ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a:t>
            </a:r>
            <a:r>
              <a:rPr lang="ja-JP" altLang="en-US" sz="1200" dirty="0" smtClean="0">
                <a:latin typeface="HG丸ｺﾞｼｯｸM-PRO" panose="020F0600000000000000" pitchFamily="50" charset="-128"/>
                <a:ea typeface="HG丸ｺﾞｼｯｸM-PRO" panose="020F0600000000000000" pitchFamily="50" charset="-128"/>
              </a:rPr>
              <a:t>お書き</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ください</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420698"/>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13896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5728642"/>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29290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691697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16632"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3943621" y="9534122"/>
            <a:ext cx="2869755" cy="307777"/>
          </a:xfrm>
          <a:prstGeom prst="rect">
            <a:avLst/>
          </a:prstGeom>
          <a:noFill/>
        </p:spPr>
        <p:txBody>
          <a:bodyPr wrap="square" rtlCol="0">
            <a:spAutoFit/>
          </a:bodyPr>
          <a:lstStyle/>
          <a:p>
            <a:r>
              <a:rPr lang="ja-JP" altLang="en-US" sz="14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4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別紙１</a:t>
            </a:r>
            <a:endParaRPr kumimoji="1" lang="ja-JP" altLang="en-US" sz="1100" dirty="0"/>
          </a:p>
        </p:txBody>
      </p:sp>
      <p:sp>
        <p:nvSpPr>
          <p:cNvPr id="2" name="正方形/長方形 1"/>
          <p:cNvSpPr/>
          <p:nvPr/>
        </p:nvSpPr>
        <p:spPr>
          <a:xfrm>
            <a:off x="188641" y="8029944"/>
            <a:ext cx="6433095" cy="150417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1200" dirty="0">
              <a:solidFill>
                <a:schemeClr val="tx1"/>
              </a:solidFill>
              <a:latin typeface="HG丸ｺﾞｼｯｸM-PRO" panose="020F0600000000000000" pitchFamily="50" charset="-128"/>
              <a:ea typeface="HG丸ｺﾞｼｯｸM-PRO" panose="020F0600000000000000" pitchFamily="50" charset="-128"/>
            </a:endParaRPr>
          </a:p>
          <a:p>
            <a:endParaRPr kumimoji="1" lang="ja-JP" altLang="en-US" sz="1200" dirty="0">
              <a:solidFill>
                <a:schemeClr val="tx1"/>
              </a:solidFill>
            </a:endParaRPr>
          </a:p>
        </p:txBody>
      </p:sp>
      <p:sp>
        <p:nvSpPr>
          <p:cNvPr id="19" name="テキスト ボックス 18"/>
          <p:cNvSpPr txBox="1"/>
          <p:nvPr/>
        </p:nvSpPr>
        <p:spPr>
          <a:xfrm>
            <a:off x="2402160" y="17064"/>
            <a:ext cx="4172937"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※FAX</a:t>
            </a:r>
            <a:r>
              <a:rPr lang="ja-JP" altLang="en-US" sz="1400" dirty="0" smtClean="0">
                <a:latin typeface="HG丸ｺﾞｼｯｸM-PRO" panose="020F0600000000000000" pitchFamily="50" charset="-128"/>
                <a:ea typeface="HG丸ｺﾞｼｯｸM-PRO" panose="020F0600000000000000" pitchFamily="50" charset="-128"/>
              </a:rPr>
              <a:t>は付紙なしで、そのままご返信ください。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2" name="テキスト ボックス 21"/>
          <p:cNvSpPr txBox="1"/>
          <p:nvPr/>
        </p:nvSpPr>
        <p:spPr>
          <a:xfrm>
            <a:off x="404664" y="584515"/>
            <a:ext cx="6120680" cy="369332"/>
          </a:xfrm>
          <a:prstGeom prst="rect">
            <a:avLst/>
          </a:prstGeom>
          <a:noFill/>
        </p:spPr>
        <p:txBody>
          <a:bodyPr wrap="square" rtlCol="0">
            <a:spAutoFit/>
          </a:bodyPr>
          <a:lstStyle/>
          <a:p>
            <a:pPr algn="ctr"/>
            <a:r>
              <a:rPr lang="ja-JP" altLang="en-US" u="sng" dirty="0" smtClean="0">
                <a:latin typeface="HG丸ｺﾞｼｯｸM-PRO" panose="020F0600000000000000" pitchFamily="50" charset="-128"/>
                <a:ea typeface="HG丸ｺﾞｼｯｸM-PRO" panose="020F0600000000000000" pitchFamily="50" charset="-128"/>
              </a:rPr>
              <a:t>件名：校内研修実施後アンケートの送付について</a:t>
            </a:r>
            <a:endParaRPr lang="en-US" altLang="ja-JP" u="sng" dirty="0" smtClean="0">
              <a:latin typeface="HG丸ｺﾞｼｯｸM-PRO" panose="020F0600000000000000" pitchFamily="50" charset="-128"/>
              <a:ea typeface="HG丸ｺﾞｼｯｸM-PRO" panose="020F0600000000000000" pitchFamily="50" charset="-128"/>
            </a:endParaRPr>
          </a:p>
        </p:txBody>
      </p:sp>
      <p:sp>
        <p:nvSpPr>
          <p:cNvPr id="26" name="テキスト ボックス 25"/>
          <p:cNvSpPr txBox="1"/>
          <p:nvPr/>
        </p:nvSpPr>
        <p:spPr>
          <a:xfrm>
            <a:off x="223909" y="1130576"/>
            <a:ext cx="3181278" cy="861774"/>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岡山県総合教育センター</a:t>
            </a:r>
            <a:r>
              <a:rPr lang="ja-JP" altLang="en-US" sz="1000" dirty="0">
                <a:latin typeface="HG丸ｺﾞｼｯｸM-PRO" panose="020F0600000000000000" pitchFamily="50" charset="-128"/>
                <a:ea typeface="HG丸ｺﾞｼｯｸM-PRO" panose="020F0600000000000000" pitchFamily="50" charset="-128"/>
              </a:rPr>
              <a:t>教育支援</a:t>
            </a:r>
            <a:r>
              <a:rPr lang="ja-JP" altLang="en-US" sz="1000" dirty="0" smtClean="0">
                <a:latin typeface="HG丸ｺﾞｼｯｸM-PRO" panose="020F0600000000000000" pitchFamily="50" charset="-128"/>
                <a:ea typeface="HG丸ｺﾞｼｯｸM-PRO" panose="020F0600000000000000" pitchFamily="50" charset="-128"/>
              </a:rPr>
              <a:t>部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ＭＳ ゴシック" panose="020B0609070205080204" pitchFamily="49" charset="-128"/>
                <a:ea typeface="ＭＳ ゴシック" panose="020B0609070205080204" pitchFamily="49" charset="-128"/>
              </a:rPr>
              <a:t>）</a:t>
            </a:r>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291693" y="1568744"/>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8" name="テキスト ボックス 27"/>
          <p:cNvSpPr txBox="1"/>
          <p:nvPr/>
        </p:nvSpPr>
        <p:spPr>
          <a:xfrm>
            <a:off x="4494853" y="947041"/>
            <a:ext cx="236314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361693" y="2795150"/>
            <a:ext cx="6134614" cy="707886"/>
          </a:xfrm>
          <a:prstGeom prst="rect">
            <a:avLst/>
          </a:prstGeom>
          <a:solidFill>
            <a:srgbClr val="FFFFCC"/>
          </a:solidFill>
          <a:ln>
            <a:solidFill>
              <a:schemeClr val="tx1"/>
            </a:solidFill>
          </a:ln>
        </p:spPr>
        <p:txBody>
          <a:bodyPr wrap="square" rtlCol="0">
            <a:spAutoFit/>
          </a:bodyPr>
          <a:lstStyle/>
          <a:p>
            <a:r>
              <a:rPr lang="en-US" altLang="ja-JP" sz="1600" b="1" dirty="0" smtClean="0">
                <a:latin typeface="HG丸ｺﾞｼｯｸM-PRO" panose="020F0600000000000000" pitchFamily="50" charset="-128"/>
                <a:ea typeface="HG丸ｺﾞｼｯｸM-PRO" panose="020F0600000000000000" pitchFamily="50" charset="-128"/>
              </a:rPr>
              <a:t>【</a:t>
            </a:r>
            <a:r>
              <a:rPr lang="ja-JP" altLang="en-US" sz="1600" b="1" dirty="0">
                <a:latin typeface="HG丸ｺﾞｼｯｸM-PRO" panose="020F0600000000000000" pitchFamily="50" charset="-128"/>
                <a:ea typeface="HG丸ｺﾞｼｯｸM-PRO" panose="020F0600000000000000" pitchFamily="50" charset="-128"/>
              </a:rPr>
              <a:t>課題別</a:t>
            </a:r>
            <a:r>
              <a:rPr lang="ja-JP" altLang="en-US" sz="1600" b="1" dirty="0" smtClean="0">
                <a:latin typeface="HG丸ｺﾞｼｯｸM-PRO" panose="020F0600000000000000" pitchFamily="50" charset="-128"/>
                <a:ea typeface="HG丸ｺﾞｼｯｸM-PRO" panose="020F0600000000000000" pitchFamily="50" charset="-128"/>
              </a:rPr>
              <a:t>研修</a:t>
            </a:r>
            <a:r>
              <a:rPr lang="en-US" altLang="ja-JP" sz="1600" b="1" dirty="0" smtClean="0">
                <a:latin typeface="HG丸ｺﾞｼｯｸM-PRO" panose="020F0600000000000000" pitchFamily="50" charset="-128"/>
                <a:ea typeface="HG丸ｺﾞｼｯｸM-PRO" panose="020F0600000000000000" pitchFamily="50" charset="-128"/>
              </a:rPr>
              <a:t>】</a:t>
            </a:r>
            <a:r>
              <a:rPr lang="ja-JP" altLang="en-US" sz="1600" b="1" dirty="0" smtClean="0">
                <a:latin typeface="HG丸ｺﾞｼｯｸM-PRO" panose="020F0600000000000000" pitchFamily="50" charset="-128"/>
                <a:ea typeface="HG丸ｺﾞｼｯｸM-PRO" panose="020F0600000000000000" pitchFamily="50" charset="-128"/>
              </a:rPr>
              <a:t>保護者との関係づくりパッケージ</a:t>
            </a:r>
            <a:endParaRPr lang="en-US" altLang="ja-JP" sz="1600" b="1"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保護者との関係づくりのポイントについて</a:t>
            </a:r>
            <a:r>
              <a:rPr lang="ja-JP" altLang="en-US" sz="1200" dirty="0" smtClean="0">
                <a:latin typeface="HG丸ｺﾞｼｯｸM-PRO" panose="020F0600000000000000" pitchFamily="50" charset="-128"/>
                <a:ea typeface="HG丸ｺﾞｼｯｸM-PRO" panose="020F0600000000000000" pitchFamily="50" charset="-128"/>
              </a:rPr>
              <a:t>学ぶ</a:t>
            </a:r>
            <a:endParaRPr lang="en-US" altLang="ja-JP" sz="1200" dirty="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166956" y="2374464"/>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6578799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484948"/>
            <a:ext cx="4320480"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①実施した研修の内容について、教職員個々の生徒指導力が</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向上したと感じますか。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②実施した</a:t>
            </a:r>
            <a:r>
              <a:rPr lang="ja-JP" altLang="en-US" sz="1200" dirty="0" smtClean="0">
                <a:latin typeface="HG丸ｺﾞｼｯｸM-PRO" panose="020F0600000000000000" pitchFamily="50" charset="-128"/>
                <a:ea typeface="HG丸ｺﾞｼｯｸM-PRO" panose="020F0600000000000000" pitchFamily="50" charset="-128"/>
              </a:rPr>
              <a:t>研修の内容について、組織的な生徒指導力が向上</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した</a:t>
            </a:r>
            <a:r>
              <a:rPr lang="ja-JP" altLang="en-US" sz="1200" dirty="0">
                <a:latin typeface="HG丸ｺﾞｼｯｸM-PRO" panose="020F0600000000000000" pitchFamily="50" charset="-128"/>
                <a:ea typeface="HG丸ｺﾞｼｯｸM-PRO" panose="020F0600000000000000" pitchFamily="50" charset="-128"/>
              </a:rPr>
              <a:t>と</a:t>
            </a:r>
            <a:r>
              <a:rPr lang="ja-JP" altLang="en-US" sz="1200" dirty="0" smtClean="0">
                <a:latin typeface="HG丸ｺﾞｼｯｸM-PRO" panose="020F0600000000000000" pitchFamily="50" charset="-128"/>
                <a:ea typeface="HG丸ｺﾞｼｯｸM-PRO" panose="020F0600000000000000" pitchFamily="50" charset="-128"/>
              </a:rPr>
              <a:t>感じます</a:t>
            </a:r>
            <a:r>
              <a:rPr lang="ja-JP" altLang="en-US" sz="1200" dirty="0">
                <a:latin typeface="HG丸ｺﾞｼｯｸM-PRO" panose="020F0600000000000000" pitchFamily="50" charset="-128"/>
                <a:ea typeface="HG丸ｺﾞｼｯｸM-PRO" panose="020F0600000000000000" pitchFamily="50" charset="-128"/>
              </a:rPr>
              <a:t>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③実施した</a:t>
            </a:r>
            <a:r>
              <a:rPr lang="ja-JP" altLang="en-US" sz="1200" dirty="0" smtClean="0">
                <a:latin typeface="HG丸ｺﾞｼｯｸM-PRO" panose="020F0600000000000000" pitchFamily="50" charset="-128"/>
                <a:ea typeface="HG丸ｺﾞｼｯｸM-PRO" panose="020F0600000000000000" pitchFamily="50" charset="-128"/>
              </a:rPr>
              <a:t>研修の内容について、未然</a:t>
            </a:r>
            <a:r>
              <a:rPr lang="ja-JP" altLang="en-US" sz="1200" dirty="0">
                <a:latin typeface="HG丸ｺﾞｼｯｸM-PRO" panose="020F0600000000000000" pitchFamily="50" charset="-128"/>
                <a:ea typeface="HG丸ｺﾞｼｯｸM-PRO" panose="020F0600000000000000" pitchFamily="50" charset="-128"/>
              </a:rPr>
              <a:t>防止</a:t>
            </a:r>
            <a:r>
              <a:rPr lang="ja-JP" altLang="en-US" sz="1200" dirty="0" smtClean="0">
                <a:latin typeface="HG丸ｺﾞｼｯｸM-PRO" panose="020F0600000000000000" pitchFamily="50" charset="-128"/>
                <a:ea typeface="HG丸ｺﾞｼｯｸM-PRO" panose="020F0600000000000000" pitchFamily="50" charset="-128"/>
              </a:rPr>
              <a:t>の取組の理解</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が</a:t>
            </a:r>
            <a:r>
              <a:rPr lang="ja-JP" altLang="en-US" sz="1200" dirty="0">
                <a:latin typeface="HG丸ｺﾞｼｯｸM-PRO" panose="020F0600000000000000" pitchFamily="50" charset="-128"/>
                <a:ea typeface="HG丸ｺﾞｼｯｸM-PRO" panose="020F0600000000000000" pitchFamily="50" charset="-128"/>
              </a:rPr>
              <a:t>深まったと感じますか。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④職場の</a:t>
            </a:r>
            <a:r>
              <a:rPr lang="ja-JP" altLang="en-US" sz="1200" dirty="0" smtClean="0">
                <a:latin typeface="HG丸ｺﾞｼｯｸM-PRO" panose="020F0600000000000000" pitchFamily="50" charset="-128"/>
                <a:ea typeface="HG丸ｺﾞｼｯｸM-PRO" panose="020F0600000000000000" pitchFamily="50" charset="-128"/>
              </a:rPr>
              <a:t>同僚性が向上</a:t>
            </a:r>
            <a:r>
              <a:rPr lang="ja-JP" altLang="en-US" sz="1200" dirty="0">
                <a:latin typeface="HG丸ｺﾞｼｯｸM-PRO" panose="020F0600000000000000" pitchFamily="50" charset="-128"/>
                <a:ea typeface="HG丸ｺﾞｼｯｸM-PRO" panose="020F0600000000000000" pitchFamily="50" charset="-128"/>
              </a:rPr>
              <a:t>したと感じますか</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⑤校内研修実施後、約</a:t>
            </a:r>
            <a:r>
              <a:rPr lang="ja-JP" altLang="en-US" sz="1200" dirty="0">
                <a:latin typeface="HG丸ｺﾞｼｯｸM-PRO" panose="020F0600000000000000" pitchFamily="50" charset="-128"/>
                <a:ea typeface="HG丸ｺﾞｼｯｸM-PRO" panose="020F0600000000000000" pitchFamily="50" charset="-128"/>
              </a:rPr>
              <a:t>１か月</a:t>
            </a:r>
            <a:r>
              <a:rPr lang="ja-JP" altLang="en-US" sz="1200" dirty="0" smtClean="0">
                <a:latin typeface="HG丸ｺﾞｼｯｸM-PRO" panose="020F0600000000000000" pitchFamily="50" charset="-128"/>
                <a:ea typeface="HG丸ｺﾞｼｯｸM-PRO" panose="020F0600000000000000" pitchFamily="50" charset="-128"/>
              </a:rPr>
              <a:t>経過して、児童生徒の様子が</a:t>
            </a:r>
            <a:r>
              <a:rPr lang="ja-JP" altLang="en-US" sz="1200" dirty="0" err="1" smtClean="0">
                <a:latin typeface="HG丸ｺﾞｼｯｸM-PRO" panose="020F0600000000000000" pitchFamily="50" charset="-128"/>
                <a:ea typeface="HG丸ｺﾞｼｯｸM-PRO" panose="020F0600000000000000" pitchFamily="50" charset="-128"/>
              </a:rPr>
              <a:t>よ</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　</a:t>
            </a:r>
            <a:r>
              <a:rPr lang="ja-JP" altLang="en-US" sz="1200" dirty="0" err="1" smtClean="0">
                <a:latin typeface="HG丸ｺﾞｼｯｸM-PRO" panose="020F0600000000000000" pitchFamily="50" charset="-128"/>
                <a:ea typeface="HG丸ｺﾞｼｯｸM-PRO" panose="020F0600000000000000" pitchFamily="50" charset="-128"/>
              </a:rPr>
              <a:t>く</a:t>
            </a:r>
            <a:r>
              <a:rPr lang="ja-JP" altLang="en-US" sz="1200" dirty="0" smtClean="0">
                <a:latin typeface="HG丸ｺﾞｼｯｸM-PRO" panose="020F0600000000000000" pitchFamily="50" charset="-128"/>
                <a:ea typeface="HG丸ｺﾞｼｯｸM-PRO" panose="020F0600000000000000" pitchFamily="50" charset="-128"/>
              </a:rPr>
              <a:t>なってきていると感じますか。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a:t>
            </a:r>
            <a:r>
              <a:rPr lang="ja-JP" altLang="en-US" sz="1200" dirty="0">
                <a:latin typeface="HG丸ｺﾞｼｯｸM-PRO" panose="020F0600000000000000" pitchFamily="50" charset="-128"/>
                <a:ea typeface="HG丸ｺﾞｼｯｸM-PRO" panose="020F0600000000000000" pitchFamily="50" charset="-128"/>
              </a:rPr>
              <a:t>お気付き</a:t>
            </a:r>
            <a:r>
              <a:rPr lang="ja-JP" altLang="en-US" sz="1200" dirty="0" smtClean="0">
                <a:latin typeface="HG丸ｺﾞｼｯｸM-PRO" panose="020F0600000000000000" pitchFamily="50" charset="-128"/>
                <a:ea typeface="HG丸ｺﾞｼｯｸM-PRO" panose="020F0600000000000000" pitchFamily="50" charset="-128"/>
              </a:rPr>
              <a:t>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にお書きください</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578580"/>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34367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6123765"/>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862577"/>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7574974"/>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88640"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校内研修実施後の</a:t>
            </a:r>
            <a:r>
              <a:rPr lang="en-US" altLang="ja-JP" sz="1000" dirty="0" smtClean="0">
                <a:latin typeface="HG丸ｺﾞｼｯｸM-PRO" panose="020F0600000000000000" pitchFamily="50" charset="-128"/>
                <a:ea typeface="HG丸ｺﾞｼｯｸM-PRO" panose="020F0600000000000000" pitchFamily="50" charset="-128"/>
              </a:rPr>
              <a:t>1</a:t>
            </a:r>
            <a:r>
              <a:rPr lang="ja-JP" altLang="en-US" sz="1000" dirty="0">
                <a:latin typeface="HG丸ｺﾞｼｯｸM-PRO" panose="020F0600000000000000" pitchFamily="50" charset="-128"/>
                <a:ea typeface="HG丸ｺﾞｼｯｸM-PRO" panose="020F0600000000000000" pitchFamily="50" charset="-128"/>
              </a:rPr>
              <a:t>か月</a:t>
            </a:r>
            <a:r>
              <a:rPr lang="ja-JP" altLang="en-US" sz="1000" dirty="0" smtClean="0">
                <a:latin typeface="HG丸ｺﾞｼｯｸM-PRO" panose="020F0600000000000000" pitchFamily="50" charset="-128"/>
                <a:ea typeface="HG丸ｺﾞｼｯｸM-PRO" panose="020F0600000000000000" pitchFamily="50" charset="-128"/>
              </a:rPr>
              <a:t>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4419103" y="9631188"/>
            <a:ext cx="2437707" cy="261610"/>
          </a:xfrm>
          <a:prstGeom prst="rect">
            <a:avLst/>
          </a:prstGeom>
          <a:noFill/>
        </p:spPr>
        <p:txBody>
          <a:bodyPr wrap="square" rtlCol="0">
            <a:spAutoFit/>
          </a:bodyPr>
          <a:lstStyle/>
          <a:p>
            <a:r>
              <a:rPr lang="ja-JP" altLang="en-US" sz="11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別紙２</a:t>
            </a:r>
            <a:endParaRPr kumimoji="1" lang="ja-JP" altLang="en-US" sz="1100" dirty="0"/>
          </a:p>
        </p:txBody>
      </p:sp>
      <p:sp>
        <p:nvSpPr>
          <p:cNvPr id="2" name="正方形/長方形 1"/>
          <p:cNvSpPr/>
          <p:nvPr/>
        </p:nvSpPr>
        <p:spPr>
          <a:xfrm>
            <a:off x="188641" y="8385381"/>
            <a:ext cx="6433095" cy="124580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200" dirty="0">
              <a:solidFill>
                <a:schemeClr val="tx1"/>
              </a:solidFill>
            </a:endParaRPr>
          </a:p>
        </p:txBody>
      </p:sp>
      <p:sp>
        <p:nvSpPr>
          <p:cNvPr id="22" name="テキスト ボックス 21"/>
          <p:cNvSpPr txBox="1"/>
          <p:nvPr/>
        </p:nvSpPr>
        <p:spPr>
          <a:xfrm>
            <a:off x="62626" y="662523"/>
            <a:ext cx="6732748" cy="369332"/>
          </a:xfrm>
          <a:prstGeom prst="rect">
            <a:avLst/>
          </a:prstGeom>
          <a:noFill/>
        </p:spPr>
        <p:txBody>
          <a:bodyPr wrap="square" rtlCol="0">
            <a:spAutoFit/>
          </a:bodyPr>
          <a:lstStyle/>
          <a:p>
            <a:pPr algn="ctr"/>
            <a:r>
              <a:rPr lang="ja-JP" altLang="en-US" sz="1600" u="sng" dirty="0" smtClean="0">
                <a:latin typeface="HG丸ｺﾞｼｯｸM-PRO" panose="020F0600000000000000" pitchFamily="50" charset="-128"/>
                <a:ea typeface="HG丸ｺﾞｼｯｸM-PRO" panose="020F0600000000000000" pitchFamily="50" charset="-128"/>
              </a:rPr>
              <a:t>件名：校内研修実施から</a:t>
            </a:r>
            <a:r>
              <a:rPr lang="ja-JP" altLang="en-US" u="sng" dirty="0" smtClean="0">
                <a:latin typeface="ＤＦ特太ゴシック体" panose="020B0509000000000000" pitchFamily="49" charset="-128"/>
                <a:ea typeface="ＤＦ特太ゴシック体" panose="020B0509000000000000" pitchFamily="49" charset="-128"/>
              </a:rPr>
              <a:t>約</a:t>
            </a:r>
            <a:r>
              <a:rPr lang="ja-JP" altLang="en-US" u="sng" dirty="0">
                <a:latin typeface="ＤＦ特太ゴシック体" panose="020B0509000000000000" pitchFamily="49" charset="-128"/>
                <a:ea typeface="ＤＦ特太ゴシック体" panose="020B0509000000000000" pitchFamily="49" charset="-128"/>
              </a:rPr>
              <a:t>１か月</a:t>
            </a:r>
            <a:r>
              <a:rPr lang="ja-JP" altLang="en-US" u="sng" dirty="0" smtClean="0">
                <a:latin typeface="ＤＦ特太ゴシック体" panose="020B0509000000000000" pitchFamily="49" charset="-128"/>
                <a:ea typeface="ＤＦ特太ゴシック体" panose="020B0509000000000000" pitchFamily="49" charset="-128"/>
              </a:rPr>
              <a:t>後</a:t>
            </a:r>
            <a:r>
              <a:rPr lang="ja-JP" altLang="en-US" sz="1600" u="sng" dirty="0" smtClean="0">
                <a:latin typeface="HG丸ｺﾞｼｯｸM-PRO" panose="020F0600000000000000" pitchFamily="50" charset="-128"/>
                <a:ea typeface="HG丸ｺﾞｼｯｸM-PRO" panose="020F0600000000000000" pitchFamily="50" charset="-128"/>
              </a:rPr>
              <a:t>アンケートの送付について</a:t>
            </a:r>
            <a:endParaRPr lang="en-US" altLang="ja-JP" sz="1600" u="sng" dirty="0" smtClean="0">
              <a:latin typeface="HG丸ｺﾞｼｯｸM-PRO" panose="020F0600000000000000" pitchFamily="50" charset="-128"/>
              <a:ea typeface="HG丸ｺﾞｼｯｸM-PRO" panose="020F0600000000000000" pitchFamily="50" charset="-128"/>
            </a:endParaRPr>
          </a:p>
        </p:txBody>
      </p:sp>
      <p:sp>
        <p:nvSpPr>
          <p:cNvPr id="25" name="テキスト ボックス 24"/>
          <p:cNvSpPr txBox="1"/>
          <p:nvPr/>
        </p:nvSpPr>
        <p:spPr>
          <a:xfrm>
            <a:off x="2402160" y="17064"/>
            <a:ext cx="4172937"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※FAX</a:t>
            </a:r>
            <a:r>
              <a:rPr lang="ja-JP" altLang="en-US" sz="1400" dirty="0" smtClean="0">
                <a:latin typeface="HG丸ｺﾞｼｯｸM-PRO" panose="020F0600000000000000" pitchFamily="50" charset="-128"/>
                <a:ea typeface="HG丸ｺﾞｼｯｸM-PRO" panose="020F0600000000000000" pitchFamily="50" charset="-128"/>
              </a:rPr>
              <a:t>は付紙なしで、そのままご返信ください。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9" name="テキスト ボックス 18"/>
          <p:cNvSpPr txBox="1"/>
          <p:nvPr/>
        </p:nvSpPr>
        <p:spPr>
          <a:xfrm>
            <a:off x="223909" y="1130576"/>
            <a:ext cx="3181278" cy="861774"/>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岡山県総合教育センター</a:t>
            </a:r>
            <a:r>
              <a:rPr lang="ja-JP" altLang="en-US" sz="1000" dirty="0">
                <a:latin typeface="HG丸ｺﾞｼｯｸM-PRO" panose="020F0600000000000000" pitchFamily="50" charset="-128"/>
                <a:ea typeface="HG丸ｺﾞｼｯｸM-PRO" panose="020F0600000000000000" pitchFamily="50" charset="-128"/>
              </a:rPr>
              <a:t>教育支援</a:t>
            </a:r>
            <a:r>
              <a:rPr lang="ja-JP" altLang="en-US" sz="1000" dirty="0" smtClean="0">
                <a:latin typeface="HG丸ｺﾞｼｯｸM-PRO" panose="020F0600000000000000" pitchFamily="50" charset="-128"/>
                <a:ea typeface="HG丸ｺﾞｼｯｸM-PRO" panose="020F0600000000000000" pitchFamily="50" charset="-128"/>
              </a:rPr>
              <a:t>部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ＭＳ ゴシック" panose="020B0609070205080204" pitchFamily="49" charset="-128"/>
                <a:ea typeface="ＭＳ ゴシック" panose="020B0609070205080204" pitchFamily="49" charset="-128"/>
              </a:rPr>
              <a:t>）</a:t>
            </a:r>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4" name="テキスト ボックス 23"/>
          <p:cNvSpPr txBox="1"/>
          <p:nvPr/>
        </p:nvSpPr>
        <p:spPr>
          <a:xfrm>
            <a:off x="4494853" y="947041"/>
            <a:ext cx="236314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7" name="正方形/長方形 26"/>
          <p:cNvSpPr/>
          <p:nvPr/>
        </p:nvSpPr>
        <p:spPr>
          <a:xfrm>
            <a:off x="260648" y="2374464"/>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8" name="テキスト ボックス 27"/>
          <p:cNvSpPr txBox="1"/>
          <p:nvPr/>
        </p:nvSpPr>
        <p:spPr>
          <a:xfrm>
            <a:off x="3272643" y="1549694"/>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361693" y="2795150"/>
            <a:ext cx="6134614" cy="707886"/>
          </a:xfrm>
          <a:prstGeom prst="rect">
            <a:avLst/>
          </a:prstGeom>
          <a:solidFill>
            <a:srgbClr val="FFFFCC"/>
          </a:solidFill>
          <a:ln>
            <a:solidFill>
              <a:schemeClr val="tx1"/>
            </a:solidFill>
          </a:ln>
        </p:spPr>
        <p:txBody>
          <a:bodyPr wrap="square" rtlCol="0">
            <a:spAutoFit/>
          </a:bodyPr>
          <a:lstStyle/>
          <a:p>
            <a:r>
              <a:rPr lang="en-US" altLang="ja-JP" sz="1600" b="1" dirty="0" smtClean="0">
                <a:latin typeface="HG丸ｺﾞｼｯｸM-PRO" panose="020F0600000000000000" pitchFamily="50" charset="-128"/>
                <a:ea typeface="HG丸ｺﾞｼｯｸM-PRO" panose="020F0600000000000000" pitchFamily="50" charset="-128"/>
              </a:rPr>
              <a:t>【</a:t>
            </a:r>
            <a:r>
              <a:rPr lang="ja-JP" altLang="en-US" sz="1600" b="1" dirty="0">
                <a:latin typeface="HG丸ｺﾞｼｯｸM-PRO" panose="020F0600000000000000" pitchFamily="50" charset="-128"/>
                <a:ea typeface="HG丸ｺﾞｼｯｸM-PRO" panose="020F0600000000000000" pitchFamily="50" charset="-128"/>
              </a:rPr>
              <a:t>課題別</a:t>
            </a:r>
            <a:r>
              <a:rPr lang="ja-JP" altLang="en-US" sz="1600" b="1" dirty="0" smtClean="0">
                <a:latin typeface="HG丸ｺﾞｼｯｸM-PRO" panose="020F0600000000000000" pitchFamily="50" charset="-128"/>
                <a:ea typeface="HG丸ｺﾞｼｯｸM-PRO" panose="020F0600000000000000" pitchFamily="50" charset="-128"/>
              </a:rPr>
              <a:t>研修</a:t>
            </a:r>
            <a:r>
              <a:rPr lang="en-US" altLang="ja-JP" sz="1600" b="1" dirty="0" smtClean="0">
                <a:latin typeface="HG丸ｺﾞｼｯｸM-PRO" panose="020F0600000000000000" pitchFamily="50" charset="-128"/>
                <a:ea typeface="HG丸ｺﾞｼｯｸM-PRO" panose="020F0600000000000000" pitchFamily="50" charset="-128"/>
              </a:rPr>
              <a:t>】</a:t>
            </a:r>
            <a:r>
              <a:rPr lang="ja-JP" altLang="en-US" sz="1600" b="1" dirty="0" smtClean="0">
                <a:latin typeface="HG丸ｺﾞｼｯｸM-PRO" panose="020F0600000000000000" pitchFamily="50" charset="-128"/>
                <a:ea typeface="HG丸ｺﾞｼｯｸM-PRO" panose="020F0600000000000000" pitchFamily="50" charset="-128"/>
              </a:rPr>
              <a:t>保護者との関係づくりパッケージ</a:t>
            </a:r>
            <a:endParaRPr lang="en-US" altLang="ja-JP" sz="1600" b="1"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保護者との関係づくりのポイントについて</a:t>
            </a:r>
            <a:r>
              <a:rPr lang="ja-JP" altLang="en-US" sz="1200" dirty="0" smtClean="0">
                <a:latin typeface="HG丸ｺﾞｼｯｸM-PRO" panose="020F0600000000000000" pitchFamily="50" charset="-128"/>
                <a:ea typeface="HG丸ｺﾞｼｯｸM-PRO" panose="020F0600000000000000" pitchFamily="50" charset="-128"/>
              </a:rPr>
              <a:t>学ぶ</a:t>
            </a:r>
            <a:endParaRPr lang="en-US" altLang="ja-JP" sz="12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3212101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ctrTitle"/>
          </p:nvPr>
        </p:nvSpPr>
        <p:spPr>
          <a:xfrm>
            <a:off x="208028" y="55377"/>
            <a:ext cx="6411486" cy="1496616"/>
          </a:xfrm>
        </p:spPr>
        <p:txBody>
          <a:bodyPr>
            <a:normAutofit fontScale="90000"/>
          </a:bodyPr>
          <a:lstStyle/>
          <a:p>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課題別研修</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
            </a:r>
            <a:b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br>
            <a:r>
              <a:rPr lang="ja-JP" altLang="en-US" sz="2700" b="1" dirty="0" smtClean="0">
                <a:latin typeface="メイリオ" panose="020B0604030504040204" pitchFamily="50" charset="-128"/>
                <a:ea typeface="メイリオ" panose="020B0604030504040204" pitchFamily="50" charset="-128"/>
                <a:cs typeface="メイリオ" panose="020B0604030504040204" pitchFamily="50" charset="-128"/>
              </a:rPr>
              <a:t>「保護者との関係づくりパッケージ」</a:t>
            </a:r>
            <a:r>
              <a:rPr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
            </a:r>
            <a:br>
              <a:rPr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b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60</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分研修</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b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短時間での研修方法については３ページ参照</a:t>
            </a:r>
            <a:endParaRPr kumimoji="1" lang="ja-JP" altLang="en-US" sz="1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505009" y="1424608"/>
            <a:ext cx="1357458" cy="400110"/>
          </a:xfrm>
          <a:prstGeom prst="rect">
            <a:avLst/>
          </a:prstGeom>
          <a:noFill/>
        </p:spPr>
        <p:txBody>
          <a:bodyPr wrap="square" rtlCol="0">
            <a:spAutoFit/>
          </a:bodyPr>
          <a:lstStyle/>
          <a:p>
            <a:r>
              <a:rPr kumimoji="1" lang="ja-JP" altLang="en-US" sz="2000" b="1" dirty="0" smtClean="0">
                <a:latin typeface="メイリオ" panose="020B0604030504040204" pitchFamily="50" charset="-128"/>
                <a:ea typeface="メイリオ" panose="020B0604030504040204" pitchFamily="50" charset="-128"/>
              </a:rPr>
              <a:t>○ねらい</a:t>
            </a:r>
            <a:endParaRPr kumimoji="1" lang="ja-JP" altLang="en-US" sz="2000" b="1"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497664" y="2036792"/>
            <a:ext cx="1467068" cy="400110"/>
          </a:xfrm>
          <a:prstGeom prst="rect">
            <a:avLst/>
          </a:prstGeom>
          <a:noFill/>
        </p:spPr>
        <p:txBody>
          <a:bodyPr wrap="none" rtlCol="0">
            <a:spAutoFit/>
          </a:bodyPr>
          <a:lstStyle>
            <a:defPPr>
              <a:defRPr lang="ja-JP"/>
            </a:defPPr>
            <a:lvl1pPr>
              <a:defRPr sz="2000" b="1">
                <a:latin typeface="メイリオ" panose="020B0604030504040204" pitchFamily="50" charset="-128"/>
                <a:ea typeface="メイリオ" panose="020B0604030504040204" pitchFamily="50" charset="-128"/>
              </a:defRPr>
            </a:lvl1pPr>
          </a:lstStyle>
          <a:p>
            <a:r>
              <a:rPr lang="ja-JP" altLang="en-US" dirty="0"/>
              <a:t>○事前準備</a:t>
            </a:r>
          </a:p>
        </p:txBody>
      </p:sp>
      <p:sp>
        <p:nvSpPr>
          <p:cNvPr id="8" name="テキスト ボックス 7"/>
          <p:cNvSpPr txBox="1"/>
          <p:nvPr/>
        </p:nvSpPr>
        <p:spPr>
          <a:xfrm>
            <a:off x="765852" y="1729015"/>
            <a:ext cx="5907630"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保護者</a:t>
            </a:r>
            <a:r>
              <a:rPr lang="ja-JP" altLang="en-US" sz="1400" dirty="0" smtClean="0">
                <a:latin typeface="メイリオ" panose="020B0604030504040204" pitchFamily="50" charset="-128"/>
                <a:ea typeface="メイリオ" panose="020B0604030504040204" pitchFamily="50" charset="-128"/>
              </a:rPr>
              <a:t>との関係づくりのポイントについて学ぶ。</a:t>
            </a:r>
            <a:endParaRPr lang="en-US" altLang="ja-JP" sz="1400" dirty="0" smtClean="0">
              <a:latin typeface="メイリオ" panose="020B0604030504040204" pitchFamily="50" charset="-128"/>
              <a:ea typeface="メイリオ" panose="020B0604030504040204" pitchFamily="50" charset="-128"/>
            </a:endParaRPr>
          </a:p>
        </p:txBody>
      </p:sp>
      <p:sp>
        <p:nvSpPr>
          <p:cNvPr id="37" name="角丸四角形 36"/>
          <p:cNvSpPr/>
          <p:nvPr/>
        </p:nvSpPr>
        <p:spPr>
          <a:xfrm>
            <a:off x="3460488" y="2030262"/>
            <a:ext cx="3000416" cy="3708296"/>
          </a:xfrm>
          <a:prstGeom prst="roundRect">
            <a:avLst>
              <a:gd name="adj" fmla="val 4398"/>
            </a:avLst>
          </a:prstGeom>
          <a:ln w="9525">
            <a:solidFill>
              <a:schemeClr val="accent1"/>
            </a:solidFill>
          </a:ln>
        </p:spPr>
        <p:style>
          <a:lnRef idx="2">
            <a:schemeClr val="accent1"/>
          </a:lnRef>
          <a:fillRef idx="1">
            <a:schemeClr val="lt1"/>
          </a:fillRef>
          <a:effectRef idx="0">
            <a:schemeClr val="accent1"/>
          </a:effectRef>
          <a:fontRef idx="minor">
            <a:schemeClr val="dk1"/>
          </a:fontRef>
        </p:style>
        <p:txBody>
          <a:bodyPr rIns="0" rtlCol="0" anchor="ctr"/>
          <a:lstStyle/>
          <a:p>
            <a:r>
              <a:rPr kumimoji="1" lang="en-US" altLang="ja-JP" sz="1600" dirty="0" smtClean="0">
                <a:solidFill>
                  <a:schemeClr val="tx1"/>
                </a:solidFill>
                <a:latin typeface="メイリオ" panose="020B0604030504040204" pitchFamily="50" charset="-128"/>
                <a:ea typeface="メイリオ" panose="020B0604030504040204" pitchFamily="50" charset="-128"/>
              </a:rPr>
              <a:t>【</a:t>
            </a:r>
            <a:r>
              <a:rPr kumimoji="1" lang="ja-JP" altLang="en-US" sz="1600" dirty="0" smtClean="0">
                <a:solidFill>
                  <a:schemeClr val="tx1"/>
                </a:solidFill>
                <a:latin typeface="メイリオ" panose="020B0604030504040204" pitchFamily="50" charset="-128"/>
                <a:ea typeface="メイリオ" panose="020B0604030504040204" pitchFamily="50" charset="-128"/>
              </a:rPr>
              <a:t>講義・演習準備物</a:t>
            </a:r>
            <a:r>
              <a:rPr kumimoji="1" lang="en-US" altLang="ja-JP" sz="1600" dirty="0" smtClean="0">
                <a:solidFill>
                  <a:schemeClr val="tx1"/>
                </a:solidFill>
                <a:latin typeface="メイリオ" panose="020B0604030504040204" pitchFamily="50" charset="-128"/>
                <a:ea typeface="メイリオ" panose="020B0604030504040204" pitchFamily="50" charset="-128"/>
              </a:rPr>
              <a:t>】</a:t>
            </a:r>
          </a:p>
          <a:p>
            <a:r>
              <a:rPr lang="ja-JP" altLang="en-US" sz="1400" dirty="0">
                <a:solidFill>
                  <a:schemeClr val="tx1"/>
                </a:solidFill>
                <a:latin typeface="メイリオ" panose="020B0604030504040204" pitchFamily="50" charset="-128"/>
                <a:ea typeface="メイリオ" panose="020B0604030504040204" pitchFamily="50" charset="-128"/>
              </a:rPr>
              <a:t> </a:t>
            </a:r>
            <a:r>
              <a:rPr lang="ja-JP" altLang="en-US" sz="1400" dirty="0" smtClean="0">
                <a:solidFill>
                  <a:schemeClr val="tx1"/>
                </a:solidFill>
                <a:latin typeface="メイリオ" panose="020B0604030504040204" pitchFamily="50" charset="-128"/>
                <a:ea typeface="メイリオ" panose="020B0604030504040204" pitchFamily="50" charset="-128"/>
              </a:rPr>
              <a:t>○</a:t>
            </a:r>
            <a:r>
              <a:rPr lang="en-US" altLang="ja-JP" sz="1400" dirty="0">
                <a:solidFill>
                  <a:schemeClr val="tx1"/>
                </a:solidFill>
                <a:latin typeface="メイリオ" panose="020B0604030504040204" pitchFamily="50" charset="-128"/>
                <a:ea typeface="メイリオ" panose="020B0604030504040204" pitchFamily="50" charset="-128"/>
              </a:rPr>
              <a:t>34</a:t>
            </a:r>
            <a:r>
              <a:rPr lang="en-US" altLang="ja-JP" sz="1400" dirty="0" smtClean="0">
                <a:solidFill>
                  <a:schemeClr val="tx1"/>
                </a:solidFill>
                <a:latin typeface="メイリオ" panose="020B0604030504040204" pitchFamily="50" charset="-128"/>
                <a:ea typeface="メイリオ" panose="020B0604030504040204" pitchFamily="50" charset="-128"/>
              </a:rPr>
              <a:t>01_</a:t>
            </a:r>
            <a:r>
              <a:rPr lang="ja-JP" altLang="en-US" sz="1400" dirty="0" smtClean="0">
                <a:solidFill>
                  <a:schemeClr val="tx1"/>
                </a:solidFill>
                <a:latin typeface="メイリオ" panose="020B0604030504040204" pitchFamily="50" charset="-128"/>
                <a:ea typeface="メイリオ" panose="020B0604030504040204" pitchFamily="50" charset="-128"/>
              </a:rPr>
              <a:t>スライド資料</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ja-JP" altLang="en-US" sz="1200" dirty="0" smtClean="0">
                <a:solidFill>
                  <a:schemeClr val="tx1"/>
                </a:solidFill>
                <a:latin typeface="メイリオ" panose="020B0604030504040204" pitchFamily="50" charset="-128"/>
                <a:ea typeface="メイリオ" panose="020B0604030504040204" pitchFamily="50" charset="-128"/>
              </a:rPr>
              <a:t>（研修担当者の進行原稿）</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en-US" altLang="ja-JP" sz="1400" dirty="0">
                <a:solidFill>
                  <a:schemeClr val="tx1"/>
                </a:solidFill>
                <a:latin typeface="メイリオ" panose="020B0604030504040204" pitchFamily="50" charset="-128"/>
                <a:ea typeface="メイリオ" panose="020B0604030504040204" pitchFamily="50" charset="-128"/>
              </a:rPr>
              <a:t>34</a:t>
            </a:r>
            <a:r>
              <a:rPr lang="en-US" altLang="ja-JP" sz="1400" dirty="0" smtClean="0">
                <a:solidFill>
                  <a:schemeClr val="tx1"/>
                </a:solidFill>
                <a:latin typeface="メイリオ" panose="020B0604030504040204" pitchFamily="50" charset="-128"/>
                <a:ea typeface="メイリオ" panose="020B0604030504040204" pitchFamily="50" charset="-128"/>
              </a:rPr>
              <a:t>02_</a:t>
            </a:r>
            <a:r>
              <a:rPr lang="ja-JP" altLang="en-US" sz="1400" dirty="0" smtClean="0">
                <a:solidFill>
                  <a:schemeClr val="tx1"/>
                </a:solidFill>
                <a:latin typeface="メイリオ" panose="020B0604030504040204" pitchFamily="50" charset="-128"/>
                <a:ea typeface="メイリオ" panose="020B0604030504040204" pitchFamily="50" charset="-128"/>
              </a:rPr>
              <a:t>研修資料（提示用）</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ja-JP" altLang="en-US" sz="1200" dirty="0" smtClean="0">
                <a:solidFill>
                  <a:schemeClr val="tx1"/>
                </a:solidFill>
                <a:latin typeface="メイリオ" panose="020B0604030504040204" pitchFamily="50" charset="-128"/>
                <a:ea typeface="メイリオ" panose="020B0604030504040204" pitchFamily="50" charset="-128"/>
              </a:rPr>
              <a:t>（プロジェクター等で投影）</a:t>
            </a:r>
            <a:endParaRPr lang="en-US" altLang="ja-JP" sz="1200" dirty="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en-US" altLang="ja-JP" sz="1400" dirty="0">
                <a:solidFill>
                  <a:schemeClr val="tx1"/>
                </a:solidFill>
                <a:latin typeface="メイリオ" panose="020B0604030504040204" pitchFamily="50" charset="-128"/>
                <a:ea typeface="メイリオ" panose="020B0604030504040204" pitchFamily="50" charset="-128"/>
              </a:rPr>
              <a:t>34</a:t>
            </a:r>
            <a:r>
              <a:rPr lang="en-US" altLang="ja-JP" sz="1400" dirty="0" smtClean="0">
                <a:solidFill>
                  <a:schemeClr val="tx1"/>
                </a:solidFill>
                <a:latin typeface="メイリオ" panose="020B0604030504040204" pitchFamily="50" charset="-128"/>
                <a:ea typeface="メイリオ" panose="020B0604030504040204" pitchFamily="50" charset="-128"/>
              </a:rPr>
              <a:t>03_</a:t>
            </a:r>
            <a:r>
              <a:rPr lang="ja-JP" altLang="en-US" sz="1400" dirty="0" smtClean="0">
                <a:solidFill>
                  <a:schemeClr val="tx1"/>
                </a:solidFill>
                <a:latin typeface="メイリオ" panose="020B0604030504040204" pitchFamily="50" charset="-128"/>
                <a:ea typeface="メイリオ" panose="020B0604030504040204" pitchFamily="50" charset="-128"/>
              </a:rPr>
              <a:t>研修資料（配付用）</a:t>
            </a:r>
            <a:r>
              <a:rPr lang="en-US" altLang="ja-JP" sz="1400" dirty="0">
                <a:solidFill>
                  <a:schemeClr val="tx1"/>
                </a:solidFill>
                <a:latin typeface="メイリオ" panose="020B0604030504040204" pitchFamily="50" charset="-128"/>
                <a:ea typeface="メイリオ" panose="020B0604030504040204" pitchFamily="50" charset="-128"/>
              </a:rPr>
              <a:t> </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en-US" altLang="ja-JP" sz="1400" dirty="0">
                <a:solidFill>
                  <a:schemeClr val="tx1"/>
                </a:solidFill>
                <a:latin typeface="メイリオ" panose="020B0604030504040204" pitchFamily="50" charset="-128"/>
                <a:ea typeface="メイリオ" panose="020B0604030504040204" pitchFamily="50" charset="-128"/>
              </a:rPr>
              <a:t> </a:t>
            </a:r>
            <a:r>
              <a:rPr lang="ja-JP" altLang="en-US" sz="1400" dirty="0" smtClean="0">
                <a:solidFill>
                  <a:schemeClr val="tx1"/>
                </a:solidFill>
                <a:latin typeface="メイリオ" panose="020B0604030504040204" pitchFamily="50" charset="-128"/>
                <a:ea typeface="メイリオ" panose="020B0604030504040204" pitchFamily="50" charset="-128"/>
              </a:rPr>
              <a:t>○</a:t>
            </a:r>
            <a:r>
              <a:rPr lang="en-US" altLang="ja-JP" sz="1400" dirty="0" smtClean="0">
                <a:solidFill>
                  <a:schemeClr val="tx1"/>
                </a:solidFill>
                <a:latin typeface="メイリオ" panose="020B0604030504040204" pitchFamily="50" charset="-128"/>
                <a:ea typeface="メイリオ" panose="020B0604030504040204" pitchFamily="50" charset="-128"/>
              </a:rPr>
              <a:t>3404_</a:t>
            </a:r>
            <a:r>
              <a:rPr lang="ja-JP" altLang="en-US" sz="1400" dirty="0">
                <a:solidFill>
                  <a:schemeClr val="tx1"/>
                </a:solidFill>
                <a:latin typeface="メイリオ" panose="020B0604030504040204" pitchFamily="50" charset="-128"/>
                <a:ea typeface="メイリオ" panose="020B0604030504040204" pitchFamily="50" charset="-128"/>
              </a:rPr>
              <a:t>ワークシート</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・資料①（Ａ３で印刷）</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a:solidFill>
                  <a:schemeClr val="tx1"/>
                </a:solidFill>
                <a:latin typeface="メイリオ" panose="020B0604030504040204" pitchFamily="50" charset="-128"/>
                <a:ea typeface="メイリオ" panose="020B0604030504040204" pitchFamily="50" charset="-128"/>
              </a:rPr>
              <a:t>　</a:t>
            </a:r>
            <a:r>
              <a:rPr lang="ja-JP" altLang="en-US" sz="1400" dirty="0" smtClean="0">
                <a:solidFill>
                  <a:schemeClr val="tx1"/>
                </a:solidFill>
                <a:latin typeface="メイリオ" panose="020B0604030504040204" pitchFamily="50" charset="-128"/>
                <a:ea typeface="メイリオ" panose="020B0604030504040204" pitchFamily="50" charset="-128"/>
              </a:rPr>
              <a:t>・資料②（Ａ３で印刷）</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a:solidFill>
                  <a:schemeClr val="tx1"/>
                </a:solidFill>
                <a:latin typeface="メイリオ" panose="020B0604030504040204" pitchFamily="50" charset="-128"/>
                <a:ea typeface="メイリオ" panose="020B0604030504040204" pitchFamily="50" charset="-128"/>
              </a:rPr>
              <a:t>　</a:t>
            </a:r>
            <a:r>
              <a:rPr lang="ja-JP" altLang="en-US" sz="1400" dirty="0" smtClean="0">
                <a:solidFill>
                  <a:schemeClr val="tx1"/>
                </a:solidFill>
                <a:latin typeface="メイリオ" panose="020B0604030504040204" pitchFamily="50" charset="-128"/>
                <a:ea typeface="メイリオ" panose="020B0604030504040204" pitchFamily="50" charset="-128"/>
              </a:rPr>
              <a:t>・資料③（Ａ３で印刷）</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a:solidFill>
                  <a:schemeClr val="tx1"/>
                </a:solidFill>
                <a:latin typeface="メイリオ" panose="020B0604030504040204" pitchFamily="50" charset="-128"/>
                <a:ea typeface="メイリオ" panose="020B0604030504040204" pitchFamily="50" charset="-128"/>
              </a:rPr>
              <a:t>　</a:t>
            </a:r>
            <a:r>
              <a:rPr lang="ja-JP" altLang="en-US" sz="1400" dirty="0" smtClean="0">
                <a:solidFill>
                  <a:schemeClr val="tx1"/>
                </a:solidFill>
                <a:latin typeface="メイリオ" panose="020B0604030504040204" pitchFamily="50" charset="-128"/>
                <a:ea typeface="メイリオ" panose="020B0604030504040204" pitchFamily="50" charset="-128"/>
              </a:rPr>
              <a:t>・資料④（Ａ４で印刷）</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rPr>
              <a:t>3405_</a:t>
            </a:r>
            <a:r>
              <a:rPr lang="ja-JP" altLang="en-US" sz="1400" dirty="0" smtClean="0">
                <a:solidFill>
                  <a:schemeClr val="tx1"/>
                </a:solidFill>
                <a:latin typeface="メイリオ" panose="020B0604030504040204" pitchFamily="50" charset="-128"/>
                <a:ea typeface="メイリオ" panose="020B0604030504040204" pitchFamily="50" charset="-128"/>
              </a:rPr>
              <a:t>事例集</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a:solidFill>
                  <a:schemeClr val="tx1"/>
                </a:solidFill>
                <a:latin typeface="メイリオ" panose="020B0604030504040204" pitchFamily="50" charset="-128"/>
                <a:ea typeface="メイリオ" panose="020B0604030504040204" pitchFamily="50" charset="-128"/>
              </a:rPr>
              <a:t>　</a:t>
            </a:r>
            <a:r>
              <a:rPr lang="ja-JP" altLang="en-US" sz="1400" dirty="0" smtClean="0">
                <a:solidFill>
                  <a:schemeClr val="tx1"/>
                </a:solidFill>
                <a:latin typeface="メイリオ" panose="020B0604030504040204" pitchFamily="50" charset="-128"/>
                <a:ea typeface="メイリオ" panose="020B0604030504040204" pitchFamily="50" charset="-128"/>
              </a:rPr>
              <a:t>・電話応答シナリオ</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en-US" altLang="ja-JP" sz="1000" dirty="0">
                <a:solidFill>
                  <a:schemeClr val="tx1"/>
                </a:solidFill>
                <a:latin typeface="メイリオ" panose="020B0604030504040204" pitchFamily="50" charset="-128"/>
                <a:ea typeface="メイリオ" panose="020B0604030504040204" pitchFamily="50" charset="-128"/>
              </a:rPr>
              <a:t> </a:t>
            </a:r>
            <a:r>
              <a:rPr lang="en-US" altLang="ja-JP" sz="1000" dirty="0" smtClean="0">
                <a:solidFill>
                  <a:schemeClr val="tx1"/>
                </a:solidFill>
                <a:latin typeface="メイリオ" panose="020B0604030504040204" pitchFamily="50" charset="-128"/>
                <a:ea typeface="メイリオ" panose="020B0604030504040204" pitchFamily="50" charset="-128"/>
              </a:rPr>
              <a:t>  </a:t>
            </a:r>
            <a:r>
              <a:rPr lang="ja-JP" altLang="en-US" sz="1000" dirty="0" smtClean="0">
                <a:solidFill>
                  <a:schemeClr val="tx1"/>
                </a:solidFill>
                <a:latin typeface="メイリオ" panose="020B0604030504040204" pitchFamily="50" charset="-128"/>
                <a:ea typeface="メイリオ" panose="020B0604030504040204" pitchFamily="50" charset="-128"/>
              </a:rPr>
              <a:t>　</a:t>
            </a:r>
            <a:r>
              <a:rPr lang="ja-JP" altLang="en-US" sz="1400" dirty="0" smtClean="0">
                <a:solidFill>
                  <a:schemeClr val="tx1"/>
                </a:solidFill>
                <a:latin typeface="メイリオ" panose="020B0604030504040204" pitchFamily="50" charset="-128"/>
                <a:ea typeface="メイリオ" panose="020B0604030504040204" pitchFamily="50" charset="-128"/>
              </a:rPr>
              <a:t>（役者用、受講者用）</a:t>
            </a:r>
            <a:endParaRPr lang="en-US" altLang="ja-JP" sz="1400" dirty="0">
              <a:solidFill>
                <a:schemeClr val="tx1"/>
              </a:solidFill>
              <a:latin typeface="メイリオ" panose="020B0604030504040204" pitchFamily="50" charset="-128"/>
              <a:ea typeface="メイリオ" panose="020B0604030504040204" pitchFamily="50" charset="-128"/>
            </a:endParaRPr>
          </a:p>
          <a:p>
            <a:r>
              <a:rPr lang="en-US" altLang="ja-JP" sz="1400" dirty="0" smtClean="0">
                <a:solidFill>
                  <a:schemeClr val="tx1"/>
                </a:solidFill>
                <a:latin typeface="メイリオ" panose="020B0604030504040204" pitchFamily="50" charset="-128"/>
                <a:ea typeface="メイリオ" panose="020B0604030504040204" pitchFamily="50" charset="-128"/>
              </a:rPr>
              <a:t>   </a:t>
            </a:r>
            <a:r>
              <a:rPr lang="ja-JP" altLang="en-US" sz="1400" dirty="0" smtClean="0">
                <a:solidFill>
                  <a:schemeClr val="tx1"/>
                </a:solidFill>
                <a:latin typeface="メイリオ" panose="020B0604030504040204" pitchFamily="50" charset="-128"/>
                <a:ea typeface="メイリオ" panose="020B0604030504040204" pitchFamily="50" charset="-128"/>
              </a:rPr>
              <a:t>・面談事例 </a:t>
            </a:r>
            <a:endParaRPr lang="en-US" altLang="ja-JP" sz="1400" dirty="0" smtClean="0">
              <a:solidFill>
                <a:schemeClr val="tx1"/>
              </a:solidFill>
              <a:latin typeface="メイリオ" panose="020B0604030504040204" pitchFamily="50" charset="-128"/>
              <a:ea typeface="メイリオ" panose="020B0604030504040204" pitchFamily="50" charset="-128"/>
            </a:endParaRPr>
          </a:p>
          <a:p>
            <a:pPr marL="88900" indent="-88900"/>
            <a:r>
              <a:rPr lang="ja-JP" altLang="en-US" sz="1400" dirty="0">
                <a:solidFill>
                  <a:schemeClr val="tx1"/>
                </a:solidFill>
                <a:latin typeface="メイリオ" panose="020B0604030504040204" pitchFamily="50" charset="-128"/>
                <a:ea typeface="メイリオ" panose="020B0604030504040204" pitchFamily="50" charset="-128"/>
              </a:rPr>
              <a:t> </a:t>
            </a:r>
            <a:r>
              <a:rPr lang="ja-JP" altLang="en-US" sz="1400" dirty="0" smtClean="0">
                <a:solidFill>
                  <a:schemeClr val="tx1"/>
                </a:solidFill>
                <a:latin typeface="メイリオ" panose="020B0604030504040204" pitchFamily="50" charset="-128"/>
                <a:ea typeface="メイリオ" panose="020B0604030504040204" pitchFamily="50" charset="-128"/>
              </a:rPr>
              <a:t>○付箋（縦</a:t>
            </a:r>
            <a:r>
              <a:rPr lang="en-US" altLang="ja-JP" sz="1400" dirty="0" smtClean="0">
                <a:solidFill>
                  <a:schemeClr val="tx1"/>
                </a:solidFill>
                <a:latin typeface="メイリオ" panose="020B0604030504040204" pitchFamily="50" charset="-128"/>
                <a:ea typeface="メイリオ" panose="020B0604030504040204" pitchFamily="50" charset="-128"/>
              </a:rPr>
              <a:t>2.5</a:t>
            </a:r>
            <a:r>
              <a:rPr lang="ja-JP" altLang="en-US" sz="1400" dirty="0" smtClean="0">
                <a:solidFill>
                  <a:schemeClr val="tx1"/>
                </a:solidFill>
                <a:latin typeface="メイリオ" panose="020B0604030504040204" pitchFamily="50" charset="-128"/>
                <a:ea typeface="メイリオ" panose="020B0604030504040204" pitchFamily="50" charset="-128"/>
              </a:rPr>
              <a:t>㎝</a:t>
            </a:r>
            <a:r>
              <a:rPr lang="en-US" altLang="ja-JP" sz="1400" dirty="0" smtClean="0">
                <a:solidFill>
                  <a:schemeClr val="tx1"/>
                </a:solidFill>
                <a:latin typeface="メイリオ" panose="020B0604030504040204" pitchFamily="50" charset="-128"/>
                <a:ea typeface="メイリオ" panose="020B0604030504040204" pitchFamily="50" charset="-128"/>
              </a:rPr>
              <a:t>×</a:t>
            </a:r>
            <a:r>
              <a:rPr lang="ja-JP" altLang="en-US" sz="1400" dirty="0" smtClean="0">
                <a:solidFill>
                  <a:schemeClr val="tx1"/>
                </a:solidFill>
                <a:latin typeface="メイリオ" panose="020B0604030504040204" pitchFamily="50" charset="-128"/>
                <a:ea typeface="メイリオ" panose="020B0604030504040204" pitchFamily="50" charset="-128"/>
              </a:rPr>
              <a:t>横</a:t>
            </a:r>
            <a:r>
              <a:rPr lang="en-US" altLang="ja-JP" sz="1400" dirty="0" smtClean="0">
                <a:solidFill>
                  <a:schemeClr val="tx1"/>
                </a:solidFill>
                <a:latin typeface="メイリオ" panose="020B0604030504040204" pitchFamily="50" charset="-128"/>
                <a:ea typeface="メイリオ" panose="020B0604030504040204" pitchFamily="50" charset="-128"/>
              </a:rPr>
              <a:t>7.5</a:t>
            </a:r>
            <a:r>
              <a:rPr lang="ja-JP" altLang="en-US" sz="1400" dirty="0" smtClean="0">
                <a:solidFill>
                  <a:schemeClr val="tx1"/>
                </a:solidFill>
                <a:latin typeface="メイリオ" panose="020B0604030504040204" pitchFamily="50" charset="-128"/>
                <a:ea typeface="メイリオ" panose="020B0604030504040204" pitchFamily="50" charset="-128"/>
              </a:rPr>
              <a:t>㎝）</a:t>
            </a:r>
            <a:endParaRPr lang="en-US" altLang="ja-JP" sz="1400" dirty="0" smtClean="0">
              <a:solidFill>
                <a:schemeClr val="tx1"/>
              </a:solidFill>
              <a:latin typeface="メイリオ" panose="020B0604030504040204" pitchFamily="50" charset="-128"/>
              <a:ea typeface="メイリオ" panose="020B0604030504040204" pitchFamily="50" charset="-128"/>
            </a:endParaRPr>
          </a:p>
          <a:p>
            <a:pPr marL="88900" indent="-88900"/>
            <a:r>
              <a:rPr lang="ja-JP" altLang="en-US" sz="1400" dirty="0">
                <a:solidFill>
                  <a:schemeClr val="tx1"/>
                </a:solidFill>
                <a:latin typeface="メイリオ" panose="020B0604030504040204" pitchFamily="50" charset="-128"/>
                <a:ea typeface="メイリオ" panose="020B0604030504040204" pitchFamily="50" charset="-128"/>
              </a:rPr>
              <a:t>　 </a:t>
            </a:r>
            <a:r>
              <a:rPr lang="ja-JP" altLang="en-US" sz="1400" dirty="0" smtClean="0">
                <a:solidFill>
                  <a:schemeClr val="tx1"/>
                </a:solidFill>
                <a:latin typeface="メイリオ" panose="020B0604030504040204" pitchFamily="50" charset="-128"/>
                <a:ea typeface="メイリオ" panose="020B0604030504040204" pitchFamily="50" charset="-128"/>
              </a:rPr>
              <a:t>一人</a:t>
            </a:r>
            <a:r>
              <a:rPr lang="en-US" altLang="ja-JP" sz="1400" dirty="0" smtClean="0">
                <a:solidFill>
                  <a:schemeClr val="tx1"/>
                </a:solidFill>
                <a:latin typeface="メイリオ" panose="020B0604030504040204" pitchFamily="50" charset="-128"/>
                <a:ea typeface="メイリオ" panose="020B0604030504040204" pitchFamily="50" charset="-128"/>
              </a:rPr>
              <a:t>10</a:t>
            </a:r>
            <a:r>
              <a:rPr lang="ja-JP" altLang="en-US" sz="1400" dirty="0" smtClean="0">
                <a:solidFill>
                  <a:schemeClr val="tx1"/>
                </a:solidFill>
                <a:latin typeface="メイリオ" panose="020B0604030504040204" pitchFamily="50" charset="-128"/>
                <a:ea typeface="メイリオ" panose="020B0604030504040204" pitchFamily="50" charset="-128"/>
              </a:rPr>
              <a:t>枚程度　</a:t>
            </a:r>
            <a:r>
              <a:rPr lang="ja-JP" altLang="en-US" sz="1400" dirty="0">
                <a:solidFill>
                  <a:schemeClr val="tx1"/>
                </a:solidFill>
                <a:latin typeface="メイリオ" panose="020B0604030504040204" pitchFamily="50" charset="-128"/>
                <a:ea typeface="メイリオ" panose="020B0604030504040204" pitchFamily="50" charset="-128"/>
              </a:rPr>
              <a:t>　</a:t>
            </a:r>
            <a:r>
              <a:rPr lang="ja-JP" altLang="en-US" sz="1400" dirty="0" smtClean="0">
                <a:solidFill>
                  <a:schemeClr val="tx1"/>
                </a:solidFill>
                <a:latin typeface="メイリオ" panose="020B0604030504040204" pitchFamily="50" charset="-128"/>
                <a:ea typeface="メイリオ" panose="020B0604030504040204" pitchFamily="50" charset="-128"/>
              </a:rPr>
              <a:t>　</a:t>
            </a:r>
            <a:r>
              <a:rPr kumimoji="1" lang="ja-JP" altLang="en-US" sz="1400" dirty="0">
                <a:solidFill>
                  <a:schemeClr val="tx1"/>
                </a:solidFill>
                <a:latin typeface="メイリオ" panose="020B0604030504040204" pitchFamily="50" charset="-128"/>
                <a:ea typeface="メイリオ" panose="020B0604030504040204" pitchFamily="50" charset="-128"/>
              </a:rPr>
              <a:t>　</a:t>
            </a:r>
            <a:endParaRPr lang="en-US" altLang="ja-JP" sz="1400" dirty="0" smtClean="0">
              <a:solidFill>
                <a:schemeClr val="tx1"/>
              </a:solidFill>
              <a:latin typeface="メイリオ" panose="020B0604030504040204" pitchFamily="50" charset="-128"/>
              <a:ea typeface="メイリオ" panose="020B0604030504040204" pitchFamily="50" charset="-128"/>
            </a:endParaRPr>
          </a:p>
        </p:txBody>
      </p:sp>
      <p:sp>
        <p:nvSpPr>
          <p:cNvPr id="2" name="角丸四角形 1"/>
          <p:cNvSpPr/>
          <p:nvPr/>
        </p:nvSpPr>
        <p:spPr>
          <a:xfrm>
            <a:off x="616602" y="7355300"/>
            <a:ext cx="5836733" cy="1774164"/>
          </a:xfrm>
          <a:prstGeom prst="roundRect">
            <a:avLst>
              <a:gd name="adj" fmla="val 7136"/>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lang="en-US" altLang="ja-JP" b="1" dirty="0" smtClean="0">
              <a:solidFill>
                <a:schemeClr val="tx1"/>
              </a:solidFill>
              <a:latin typeface="メイリオ" panose="020B0604030504040204" pitchFamily="50" charset="-128"/>
              <a:ea typeface="メイリオ" panose="020B0604030504040204" pitchFamily="50" charset="-128"/>
            </a:endParaRPr>
          </a:p>
          <a:p>
            <a:pPr algn="ctr"/>
            <a:r>
              <a:rPr lang="ja-JP" altLang="en-US" b="1" dirty="0" smtClean="0">
                <a:solidFill>
                  <a:schemeClr val="tx1"/>
                </a:solidFill>
                <a:latin typeface="メイリオ" panose="020B0604030504040204" pitchFamily="50" charset="-128"/>
                <a:ea typeface="メイリオ" panose="020B0604030504040204" pitchFamily="50" charset="-128"/>
              </a:rPr>
              <a:t>研修実施上の留意点</a:t>
            </a:r>
            <a:r>
              <a:rPr lang="ja-JP" altLang="en-US" sz="1200" dirty="0" smtClean="0">
                <a:solidFill>
                  <a:schemeClr val="tx1"/>
                </a:solidFill>
                <a:latin typeface="メイリオ" panose="020B0604030504040204" pitchFamily="50" charset="-128"/>
                <a:ea typeface="メイリオ" panose="020B0604030504040204" pitchFamily="50" charset="-128"/>
              </a:rPr>
              <a:t>（研修担当者の方へ）</a:t>
            </a:r>
            <a:endParaRPr lang="en-US" altLang="ja-JP" sz="1200" dirty="0" smtClean="0">
              <a:solidFill>
                <a:schemeClr val="tx1"/>
              </a:solidFill>
              <a:latin typeface="メイリオ" panose="020B0604030504040204" pitchFamily="50" charset="-128"/>
              <a:ea typeface="メイリオ" panose="020B0604030504040204" pitchFamily="50" charset="-128"/>
            </a:endParaRPr>
          </a:p>
          <a:p>
            <a:pPr algn="ctr"/>
            <a:endParaRPr lang="en-US" altLang="ja-JP" sz="300" dirty="0">
              <a:solidFill>
                <a:schemeClr val="tx1"/>
              </a:solidFill>
              <a:latin typeface="メイリオ" panose="020B0604030504040204" pitchFamily="50" charset="-128"/>
              <a:ea typeface="メイリオ" panose="020B0604030504040204" pitchFamily="50" charset="-128"/>
            </a:endParaRPr>
          </a:p>
          <a:p>
            <a:pPr marL="174625" indent="-174625"/>
            <a:r>
              <a:rPr lang="ja-JP" altLang="en-US" sz="1200" dirty="0" smtClean="0">
                <a:solidFill>
                  <a:schemeClr val="tx1"/>
                </a:solidFill>
                <a:latin typeface="メイリオ" panose="020B0604030504040204" pitchFamily="50" charset="-128"/>
                <a:ea typeface="メイリオ" panose="020B0604030504040204" pitchFamily="50" charset="-128"/>
              </a:rPr>
              <a:t>・進行原稿は研修の</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進め方例</a:t>
            </a:r>
            <a:r>
              <a:rPr lang="ja-JP" altLang="en-US" sz="1200" dirty="0" smtClean="0">
                <a:solidFill>
                  <a:schemeClr val="tx1"/>
                </a:solidFill>
                <a:latin typeface="メイリオ" panose="020B0604030504040204" pitchFamily="50" charset="-128"/>
                <a:ea typeface="メイリオ" panose="020B0604030504040204" pitchFamily="50" charset="-128"/>
              </a:rPr>
              <a:t>ですので、内容が変わらないように留意し、</a:t>
            </a: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研修担当</a:t>
            </a:r>
            <a:endPar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r>
              <a:rPr lang="en-US" altLang="ja-JP" sz="12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者が話しやすいように</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文章を変えてください。</a:t>
            </a:r>
            <a:endParaRPr lang="en-US" altLang="ja-JP"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endParaRPr lang="en-US" altLang="ja-JP" sz="800" dirty="0" smtClean="0">
              <a:solidFill>
                <a:schemeClr val="tx1"/>
              </a:solidFill>
              <a:latin typeface="メイリオ" panose="020B0604030504040204" pitchFamily="50" charset="-128"/>
              <a:ea typeface="メイリオ" panose="020B0604030504040204" pitchFamily="50" charset="-128"/>
            </a:endParaRPr>
          </a:p>
          <a:p>
            <a:pPr marL="174625" indent="-174625"/>
            <a:r>
              <a:rPr kumimoji="1" lang="ja-JP" altLang="en-US" sz="1200" dirty="0" smtClean="0">
                <a:solidFill>
                  <a:schemeClr val="tx1"/>
                </a:solidFill>
                <a:latin typeface="メイリオ" panose="020B0604030504040204" pitchFamily="50" charset="-128"/>
                <a:ea typeface="メイリオ" panose="020B0604030504040204" pitchFamily="50" charset="-128"/>
              </a:rPr>
              <a:t>・研修時間に余裕があれば、取り扱う事例や、協議時間を増やしたり、協議内容を</a:t>
            </a:r>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marL="174625" indent="-174625"/>
            <a:r>
              <a:rPr lang="en-US" altLang="ja-JP" sz="1200" dirty="0">
                <a:solidFill>
                  <a:schemeClr val="tx1"/>
                </a:solidFill>
                <a:latin typeface="メイリオ" panose="020B0604030504040204" pitchFamily="50" charset="-128"/>
                <a:ea typeface="メイリオ" panose="020B0604030504040204" pitchFamily="50" charset="-128"/>
              </a:rPr>
              <a:t> </a:t>
            </a:r>
            <a:r>
              <a:rPr lang="en-US" altLang="ja-JP" sz="1200" dirty="0" smtClean="0">
                <a:solidFill>
                  <a:schemeClr val="tx1"/>
                </a:solidFill>
                <a:latin typeface="メイリオ" panose="020B0604030504040204" pitchFamily="50" charset="-128"/>
                <a:ea typeface="メイリオ" panose="020B0604030504040204" pitchFamily="50" charset="-128"/>
              </a:rPr>
              <a:t>  </a:t>
            </a:r>
            <a:r>
              <a:rPr kumimoji="1" lang="ja-JP" altLang="en-US" sz="1200" dirty="0" smtClean="0">
                <a:solidFill>
                  <a:schemeClr val="tx1"/>
                </a:solidFill>
                <a:latin typeface="メイリオ" panose="020B0604030504040204" pitchFamily="50" charset="-128"/>
                <a:ea typeface="メイリオ" panose="020B0604030504040204" pitchFamily="50" charset="-128"/>
              </a:rPr>
              <a:t>発表したりするなど、</a:t>
            </a:r>
            <a:r>
              <a:rPr kumimoji="1"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柔軟に対応</a:t>
            </a:r>
            <a:r>
              <a:rPr kumimoji="1" lang="ja-JP" altLang="en-US" sz="1200" dirty="0" smtClean="0">
                <a:solidFill>
                  <a:schemeClr val="tx1"/>
                </a:solidFill>
                <a:latin typeface="メイリオ" panose="020B0604030504040204" pitchFamily="50" charset="-128"/>
                <a:ea typeface="メイリオ" panose="020B0604030504040204" pitchFamily="50" charset="-128"/>
              </a:rPr>
              <a:t>してください。</a:t>
            </a:r>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marL="174625" indent="-174625"/>
            <a:endParaRPr kumimoji="1" lang="en-US" altLang="ja-JP" sz="800" dirty="0" smtClean="0">
              <a:solidFill>
                <a:schemeClr val="tx1"/>
              </a:solidFill>
              <a:latin typeface="メイリオ" panose="020B0604030504040204" pitchFamily="50" charset="-128"/>
              <a:ea typeface="メイリオ" panose="020B0604030504040204" pitchFamily="50" charset="-128"/>
            </a:endParaRPr>
          </a:p>
          <a:p>
            <a:pPr marL="174625" indent="-174625"/>
            <a:r>
              <a:rPr lang="ja-JP" altLang="en-US" sz="1200" dirty="0" smtClean="0">
                <a:solidFill>
                  <a:schemeClr val="tx1"/>
                </a:solidFill>
                <a:latin typeface="メイリオ" panose="020B0604030504040204" pitchFamily="50" charset="-128"/>
                <a:ea typeface="メイリオ" panose="020B0604030504040204" pitchFamily="50" charset="-128"/>
              </a:rPr>
              <a:t>・</a:t>
            </a: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研修後</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には、</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集めた資料①～</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④</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を職員室</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に掲示したり</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、一覧にしたもの</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を配付</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し</a:t>
            </a:r>
            <a:endParaRPr lang="en-US" altLang="ja-JP"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r>
              <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たりするなど、</a:t>
            </a:r>
            <a:r>
              <a:rPr lang="ja-JP" altLang="en-US" sz="12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職員全員が共通</a:t>
            </a: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理解できる</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ようにして</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ください</a:t>
            </a:r>
            <a:r>
              <a:rPr lang="ja-JP" altLang="en-US" sz="1200" dirty="0" smtClean="0">
                <a:solidFill>
                  <a:schemeClr val="tx1"/>
                </a:solidFill>
                <a:latin typeface="メイリオ" panose="020B0604030504040204" pitchFamily="50" charset="-128"/>
                <a:ea typeface="メイリオ" panose="020B0604030504040204" pitchFamily="50" charset="-128"/>
              </a:rPr>
              <a:t>。</a:t>
            </a:r>
            <a:endParaRPr lang="en-US" altLang="ja-JP" sz="1200" dirty="0" smtClean="0">
              <a:solidFill>
                <a:schemeClr val="tx1"/>
              </a:solidFill>
              <a:latin typeface="メイリオ" panose="020B0604030504040204" pitchFamily="50" charset="-128"/>
              <a:ea typeface="メイリオ" panose="020B0604030504040204" pitchFamily="50" charset="-128"/>
            </a:endParaRPr>
          </a:p>
          <a:p>
            <a:pPr marL="174625" indent="-174625"/>
            <a:endParaRPr lang="en-US" altLang="ja-JP" sz="1200" dirty="0" smtClean="0">
              <a:solidFill>
                <a:schemeClr val="tx1"/>
              </a:solidFill>
              <a:latin typeface="メイリオ" panose="020B0604030504040204" pitchFamily="50" charset="-128"/>
              <a:ea typeface="メイリオ" panose="020B0604030504040204" pitchFamily="50" charset="-128"/>
            </a:endParaRPr>
          </a:p>
        </p:txBody>
      </p:sp>
      <p:grpSp>
        <p:nvGrpSpPr>
          <p:cNvPr id="38" name="グループ化 37"/>
          <p:cNvGrpSpPr/>
          <p:nvPr/>
        </p:nvGrpSpPr>
        <p:grpSpPr>
          <a:xfrm>
            <a:off x="730547" y="2781281"/>
            <a:ext cx="2081531" cy="1349661"/>
            <a:chOff x="614516" y="5735931"/>
            <a:chExt cx="2081531" cy="1349661"/>
          </a:xfrm>
        </p:grpSpPr>
        <p:grpSp>
          <p:nvGrpSpPr>
            <p:cNvPr id="39" name="グループ化 38"/>
            <p:cNvGrpSpPr/>
            <p:nvPr/>
          </p:nvGrpSpPr>
          <p:grpSpPr>
            <a:xfrm>
              <a:off x="614516" y="6035072"/>
              <a:ext cx="2081531" cy="1050520"/>
              <a:chOff x="614234" y="6169516"/>
              <a:chExt cx="2338815" cy="1197631"/>
            </a:xfrm>
          </p:grpSpPr>
          <p:grpSp>
            <p:nvGrpSpPr>
              <p:cNvPr id="41" name="グループ化 1"/>
              <p:cNvGrpSpPr>
                <a:grpSpLocks/>
              </p:cNvGrpSpPr>
              <p:nvPr/>
            </p:nvGrpSpPr>
            <p:grpSpPr bwMode="auto">
              <a:xfrm rot="-557838">
                <a:off x="2452291" y="6281067"/>
                <a:ext cx="500758" cy="510827"/>
                <a:chOff x="5600476" y="966788"/>
                <a:chExt cx="549498" cy="1042987"/>
              </a:xfrm>
            </p:grpSpPr>
            <p:sp>
              <p:nvSpPr>
                <p:cNvPr id="63"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4" name="Rectangle 27"/>
                <p:cNvSpPr>
                  <a:spLocks noChangeArrowheads="1"/>
                </p:cNvSpPr>
                <p:nvPr/>
              </p:nvSpPr>
              <p:spPr bwMode="auto">
                <a:xfrm>
                  <a:off x="5872162"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5" name="正方形/長方形 5"/>
                <p:cNvSpPr>
                  <a:spLocks noChangeArrowheads="1"/>
                </p:cNvSpPr>
                <p:nvPr/>
              </p:nvSpPr>
              <p:spPr bwMode="auto">
                <a:xfrm>
                  <a:off x="5600476" y="1095699"/>
                  <a:ext cx="534050" cy="85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2" name="グループ化 58"/>
              <p:cNvGrpSpPr>
                <a:grpSpLocks/>
              </p:cNvGrpSpPr>
              <p:nvPr/>
            </p:nvGrpSpPr>
            <p:grpSpPr bwMode="auto">
              <a:xfrm>
                <a:off x="1526326" y="6245730"/>
                <a:ext cx="494768" cy="549272"/>
                <a:chOff x="5607050" y="889630"/>
                <a:chExt cx="542925" cy="1120145"/>
              </a:xfrm>
            </p:grpSpPr>
            <p:sp>
              <p:nvSpPr>
                <p:cNvPr id="60"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1"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2" name="正方形/長方形 5"/>
                <p:cNvSpPr>
                  <a:spLocks noChangeArrowheads="1"/>
                </p:cNvSpPr>
                <p:nvPr/>
              </p:nvSpPr>
              <p:spPr bwMode="auto">
                <a:xfrm>
                  <a:off x="5649517" y="889630"/>
                  <a:ext cx="227767" cy="85866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3" name="グループ化 62"/>
              <p:cNvGrpSpPr>
                <a:grpSpLocks/>
              </p:cNvGrpSpPr>
              <p:nvPr/>
            </p:nvGrpSpPr>
            <p:grpSpPr bwMode="auto">
              <a:xfrm rot="560616">
                <a:off x="633272" y="6281163"/>
                <a:ext cx="494768" cy="512693"/>
                <a:chOff x="5607050" y="966788"/>
                <a:chExt cx="542925" cy="1042987"/>
              </a:xfrm>
            </p:grpSpPr>
            <p:sp>
              <p:nvSpPr>
                <p:cNvPr id="57"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8"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9" name="正方形/長方形 5"/>
                <p:cNvSpPr>
                  <a:spLocks noChangeArrowheads="1"/>
                </p:cNvSpPr>
                <p:nvPr/>
              </p:nvSpPr>
              <p:spPr bwMode="auto">
                <a:xfrm>
                  <a:off x="5757759" y="1027773"/>
                  <a:ext cx="227767" cy="856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4" name="グループ化 66"/>
              <p:cNvGrpSpPr>
                <a:grpSpLocks/>
              </p:cNvGrpSpPr>
              <p:nvPr/>
            </p:nvGrpSpPr>
            <p:grpSpPr bwMode="auto">
              <a:xfrm rot="-557838">
                <a:off x="2438994" y="6854152"/>
                <a:ext cx="494823" cy="511437"/>
                <a:chOff x="5607050" y="966788"/>
                <a:chExt cx="542925" cy="1042987"/>
              </a:xfrm>
            </p:grpSpPr>
            <p:sp>
              <p:nvSpPr>
                <p:cNvPr id="54"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5"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6" name="正方形/長方形 5"/>
                <p:cNvSpPr>
                  <a:spLocks noChangeArrowheads="1"/>
                </p:cNvSpPr>
                <p:nvPr/>
              </p:nvSpPr>
              <p:spPr bwMode="auto">
                <a:xfrm>
                  <a:off x="5732358" y="999844"/>
                  <a:ext cx="227742" cy="85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5" name="グループ化 70"/>
              <p:cNvGrpSpPr>
                <a:grpSpLocks/>
              </p:cNvGrpSpPr>
              <p:nvPr/>
            </p:nvGrpSpPr>
            <p:grpSpPr bwMode="auto">
              <a:xfrm>
                <a:off x="1508863" y="6777214"/>
                <a:ext cx="494768" cy="589933"/>
                <a:chOff x="5607050" y="806712"/>
                <a:chExt cx="542925" cy="1203063"/>
              </a:xfrm>
            </p:grpSpPr>
            <p:sp>
              <p:nvSpPr>
                <p:cNvPr id="51"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2"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3" name="正方形/長方形 5"/>
                <p:cNvSpPr>
                  <a:spLocks noChangeArrowheads="1"/>
                </p:cNvSpPr>
                <p:nvPr/>
              </p:nvSpPr>
              <p:spPr bwMode="auto">
                <a:xfrm>
                  <a:off x="5641096" y="806712"/>
                  <a:ext cx="227767" cy="85866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6" name="グループ化 74"/>
              <p:cNvGrpSpPr>
                <a:grpSpLocks/>
              </p:cNvGrpSpPr>
              <p:nvPr/>
            </p:nvGrpSpPr>
            <p:grpSpPr bwMode="auto">
              <a:xfrm rot="560616">
                <a:off x="614234" y="6854655"/>
                <a:ext cx="494768" cy="511436"/>
                <a:chOff x="5607050" y="966788"/>
                <a:chExt cx="542925" cy="1042987"/>
              </a:xfrm>
            </p:grpSpPr>
            <p:sp>
              <p:nvSpPr>
                <p:cNvPr id="48"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49"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0" name="正方形/長方形 5"/>
                <p:cNvSpPr>
                  <a:spLocks noChangeArrowheads="1"/>
                </p:cNvSpPr>
                <p:nvPr/>
              </p:nvSpPr>
              <p:spPr bwMode="auto">
                <a:xfrm>
                  <a:off x="5757759" y="1026720"/>
                  <a:ext cx="227767" cy="85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sp>
            <p:nvSpPr>
              <p:cNvPr id="47" name="Line 4"/>
              <p:cNvSpPr>
                <a:spLocks noChangeShapeType="1"/>
              </p:cNvSpPr>
              <p:nvPr/>
            </p:nvSpPr>
            <p:spPr bwMode="auto">
              <a:xfrm>
                <a:off x="1208855" y="6169516"/>
                <a:ext cx="113839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40" name="Text Box 5"/>
            <p:cNvSpPr txBox="1">
              <a:spLocks noChangeArrowheads="1"/>
            </p:cNvSpPr>
            <p:nvPr/>
          </p:nvSpPr>
          <p:spPr bwMode="auto">
            <a:xfrm>
              <a:off x="1427191" y="5735931"/>
              <a:ext cx="38985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600" dirty="0" smtClean="0"/>
                <a:t>前</a:t>
              </a:r>
              <a:endParaRPr lang="ja-JP" altLang="en-US" sz="1600" dirty="0"/>
            </a:p>
          </p:txBody>
        </p:sp>
      </p:grpSp>
      <p:sp>
        <p:nvSpPr>
          <p:cNvPr id="66" name="テキスト ボックス 65"/>
          <p:cNvSpPr txBox="1"/>
          <p:nvPr/>
        </p:nvSpPr>
        <p:spPr>
          <a:xfrm>
            <a:off x="505009" y="4664968"/>
            <a:ext cx="3276263" cy="938719"/>
          </a:xfrm>
          <a:prstGeom prst="rect">
            <a:avLst/>
          </a:prstGeom>
          <a:noFill/>
        </p:spPr>
        <p:txBody>
          <a:bodyPr wrap="square" rtlCol="0">
            <a:spAutoFit/>
          </a:bodyPr>
          <a:lstStyle>
            <a:defPPr>
              <a:defRPr lang="ja-JP"/>
            </a:defPPr>
            <a:lvl1pPr>
              <a:defRPr sz="1400">
                <a:latin typeface="メイリオ" panose="020B0604030504040204" pitchFamily="50" charset="-128"/>
                <a:ea typeface="メイリオ" panose="020B0604030504040204" pitchFamily="50" charset="-128"/>
              </a:defRPr>
            </a:lvl1pPr>
          </a:lstStyle>
          <a:p>
            <a:r>
              <a:rPr lang="en-US" altLang="ja-JP" sz="1100" dirty="0" smtClean="0"/>
              <a:t>※</a:t>
            </a:r>
            <a:r>
              <a:rPr lang="ja-JP" altLang="en-US" sz="1100" b="1" dirty="0">
                <a:solidFill>
                  <a:srgbClr val="FF0000"/>
                </a:solidFill>
              </a:rPr>
              <a:t>３</a:t>
            </a:r>
            <a:r>
              <a:rPr lang="ja-JP" altLang="en-US" sz="1100" b="1" dirty="0" smtClean="0">
                <a:solidFill>
                  <a:srgbClr val="FF0000"/>
                </a:solidFill>
              </a:rPr>
              <a:t>（</a:t>
            </a:r>
            <a:r>
              <a:rPr lang="ja-JP" altLang="en-US" sz="1100" b="1" dirty="0">
                <a:solidFill>
                  <a:srgbClr val="FF0000"/>
                </a:solidFill>
              </a:rPr>
              <a:t>又</a:t>
            </a:r>
            <a:r>
              <a:rPr lang="ja-JP" altLang="en-US" sz="1100" b="1" dirty="0" smtClean="0">
                <a:solidFill>
                  <a:srgbClr val="FF0000"/>
                </a:solidFill>
              </a:rPr>
              <a:t>は４）</a:t>
            </a:r>
            <a:r>
              <a:rPr lang="ja-JP" altLang="en-US" sz="1100" b="1" dirty="0">
                <a:solidFill>
                  <a:srgbClr val="FF0000"/>
                </a:solidFill>
              </a:rPr>
              <a:t>人</a:t>
            </a:r>
            <a:r>
              <a:rPr lang="ja-JP" altLang="en-US" sz="1100" dirty="0"/>
              <a:t>グループにしてください。</a:t>
            </a:r>
            <a:endParaRPr lang="en-US" altLang="ja-JP" sz="1100" dirty="0"/>
          </a:p>
          <a:p>
            <a:r>
              <a:rPr lang="en-US" altLang="ja-JP" sz="1100" dirty="0" smtClean="0"/>
              <a:t>※</a:t>
            </a:r>
            <a:r>
              <a:rPr lang="ja-JP" altLang="en-US" sz="1100" dirty="0" smtClean="0"/>
              <a:t>教職の経験</a:t>
            </a:r>
            <a:r>
              <a:rPr lang="ja-JP" altLang="en-US" sz="1100" dirty="0"/>
              <a:t>年数が偏らないように</a:t>
            </a:r>
            <a:r>
              <a:rPr lang="ja-JP" altLang="en-US" sz="1100" dirty="0" smtClean="0"/>
              <a:t>グループ</a:t>
            </a:r>
            <a:endParaRPr lang="en-US" altLang="ja-JP" sz="1100" dirty="0" smtClean="0"/>
          </a:p>
          <a:p>
            <a:r>
              <a:rPr lang="ja-JP" altLang="en-US" sz="1100" dirty="0"/>
              <a:t>　</a:t>
            </a:r>
            <a:r>
              <a:rPr lang="ja-JP" altLang="en-US" sz="1100" dirty="0" smtClean="0"/>
              <a:t>を組んで</a:t>
            </a:r>
            <a:r>
              <a:rPr lang="ja-JP" altLang="en-US" sz="1100" dirty="0"/>
              <a:t>ください</a:t>
            </a:r>
            <a:r>
              <a:rPr lang="ja-JP" altLang="en-US" sz="1100" dirty="0" smtClean="0"/>
              <a:t>。</a:t>
            </a:r>
            <a:endParaRPr lang="en-US" altLang="ja-JP" sz="1100" dirty="0" smtClean="0"/>
          </a:p>
          <a:p>
            <a:r>
              <a:rPr lang="en-US" altLang="ja-JP" sz="1100" dirty="0" smtClean="0"/>
              <a:t>※</a:t>
            </a:r>
            <a:r>
              <a:rPr lang="ja-JP" altLang="en-US" sz="1100" dirty="0" smtClean="0"/>
              <a:t>あらかじめ、グループごとに、</a:t>
            </a:r>
            <a:r>
              <a:rPr lang="ja-JP" altLang="en-US" sz="1100" b="1" dirty="0" smtClean="0">
                <a:solidFill>
                  <a:srgbClr val="FF0000"/>
                </a:solidFill>
              </a:rPr>
              <a:t>司会を決め</a:t>
            </a:r>
            <a:endParaRPr lang="en-US" altLang="ja-JP" sz="1100" b="1" dirty="0" smtClean="0">
              <a:solidFill>
                <a:srgbClr val="FF0000"/>
              </a:solidFill>
            </a:endParaRPr>
          </a:p>
          <a:p>
            <a:r>
              <a:rPr lang="ja-JP" altLang="en-US" sz="1100" b="1" dirty="0">
                <a:solidFill>
                  <a:srgbClr val="FF0000"/>
                </a:solidFill>
              </a:rPr>
              <a:t>　</a:t>
            </a:r>
            <a:r>
              <a:rPr lang="ja-JP" altLang="en-US" sz="1100" b="1" dirty="0" err="1" smtClean="0">
                <a:solidFill>
                  <a:srgbClr val="FF0000"/>
                </a:solidFill>
              </a:rPr>
              <a:t>て</a:t>
            </a:r>
            <a:r>
              <a:rPr lang="ja-JP" altLang="en-US" sz="1100" dirty="0" smtClean="0"/>
              <a:t>研修を始めてください。</a:t>
            </a:r>
            <a:endParaRPr lang="en-US" altLang="ja-JP" sz="1100" dirty="0"/>
          </a:p>
        </p:txBody>
      </p:sp>
      <p:sp>
        <p:nvSpPr>
          <p:cNvPr id="68" name="テキスト ボックス 67"/>
          <p:cNvSpPr txBox="1"/>
          <p:nvPr/>
        </p:nvSpPr>
        <p:spPr>
          <a:xfrm>
            <a:off x="591048" y="5817096"/>
            <a:ext cx="5862288" cy="1446550"/>
          </a:xfrm>
          <a:prstGeom prst="rect">
            <a:avLst/>
          </a:prstGeom>
          <a:solidFill>
            <a:srgbClr val="FFCCFF"/>
          </a:solidFill>
        </p:spPr>
        <p:txBody>
          <a:bodyPr wrap="square" rtlCol="0">
            <a:spAutoFit/>
          </a:bodyPr>
          <a:lstStyle>
            <a:defPPr>
              <a:defRPr lang="ja-JP"/>
            </a:defPPr>
            <a:lvl1pPr>
              <a:defRPr sz="1400">
                <a:latin typeface="メイリオ" panose="020B0604030504040204" pitchFamily="50" charset="-128"/>
                <a:ea typeface="メイリオ" panose="020B0604030504040204" pitchFamily="50" charset="-128"/>
              </a:defRPr>
            </a:lvl1pPr>
          </a:lstStyle>
          <a:p>
            <a:r>
              <a:rPr lang="en-US" altLang="ja-JP" sz="1100" dirty="0"/>
              <a:t>【</a:t>
            </a:r>
            <a:r>
              <a:rPr lang="ja-JP" altLang="en-US" sz="1100" dirty="0"/>
              <a:t>事前</a:t>
            </a:r>
            <a:r>
              <a:rPr lang="ja-JP" altLang="en-US" sz="1100" dirty="0" smtClean="0"/>
              <a:t>に</a:t>
            </a:r>
            <a:r>
              <a:rPr lang="ja-JP" altLang="en-US" sz="1100" dirty="0"/>
              <a:t>する</a:t>
            </a:r>
            <a:r>
              <a:rPr lang="ja-JP" altLang="en-US" sz="1100" dirty="0" smtClean="0"/>
              <a:t>こと</a:t>
            </a:r>
            <a:r>
              <a:rPr lang="en-US" altLang="ja-JP" sz="1100" dirty="0" smtClean="0"/>
              <a:t>】</a:t>
            </a:r>
          </a:p>
          <a:p>
            <a:r>
              <a:rPr lang="ja-JP" altLang="en-US" sz="1100" dirty="0"/>
              <a:t>・</a:t>
            </a:r>
            <a:r>
              <a:rPr lang="ja-JP" altLang="en-US" sz="1100" spc="-100" dirty="0" smtClean="0"/>
              <a:t>研修資料（</a:t>
            </a:r>
            <a:r>
              <a:rPr lang="ja-JP" altLang="en-US" sz="1100" spc="-100" dirty="0"/>
              <a:t>配付用</a:t>
            </a:r>
            <a:r>
              <a:rPr lang="ja-JP" altLang="en-US" sz="1100" spc="-100" dirty="0" smtClean="0"/>
              <a:t>）、資料④、電話応答シナリオ（受講者用）、面談事例、付箋（一人</a:t>
            </a:r>
            <a:r>
              <a:rPr lang="en-US" altLang="ja-JP" sz="1100" spc="-100" dirty="0" smtClean="0"/>
              <a:t>10</a:t>
            </a:r>
            <a:r>
              <a:rPr lang="ja-JP" altLang="en-US" sz="1100" spc="-100" dirty="0" smtClean="0"/>
              <a:t>枚程）</a:t>
            </a:r>
            <a:r>
              <a:rPr lang="en-US" altLang="ja-JP" sz="1100" spc="-100" dirty="0" smtClean="0"/>
              <a:t/>
            </a:r>
            <a:br>
              <a:rPr lang="en-US" altLang="ja-JP" sz="1100" spc="-100" dirty="0" smtClean="0"/>
            </a:br>
            <a:r>
              <a:rPr lang="ja-JP" altLang="en-US" sz="1100" spc="-100" smtClean="0"/>
              <a:t>　を</a:t>
            </a:r>
            <a:r>
              <a:rPr lang="ja-JP" altLang="en-US" sz="1100" spc="-100" dirty="0" smtClean="0"/>
              <a:t>全員に</a:t>
            </a:r>
            <a:r>
              <a:rPr lang="ja-JP" altLang="en-US" sz="1100" spc="-100" dirty="0"/>
              <a:t>配付して</a:t>
            </a:r>
            <a:r>
              <a:rPr lang="ja-JP" altLang="en-US" sz="1100" spc="-100" dirty="0" smtClean="0"/>
              <a:t>ください。</a:t>
            </a:r>
            <a:endParaRPr lang="en-US" altLang="ja-JP" sz="1100" spc="-100" dirty="0" smtClean="0"/>
          </a:p>
          <a:p>
            <a:r>
              <a:rPr lang="ja-JP" altLang="en-US" sz="1100" dirty="0" smtClean="0"/>
              <a:t>・資料①、②、③を</a:t>
            </a:r>
            <a:r>
              <a:rPr lang="ja-JP" altLang="en-US" sz="1100" dirty="0"/>
              <a:t>各グループ</a:t>
            </a:r>
            <a:r>
              <a:rPr lang="ja-JP" altLang="en-US" sz="1100" dirty="0" smtClean="0"/>
              <a:t>にそれぞれ１枚</a:t>
            </a:r>
            <a:r>
              <a:rPr lang="ja-JP" altLang="en-US" sz="1100" dirty="0"/>
              <a:t>配付してください</a:t>
            </a:r>
            <a:r>
              <a:rPr lang="ja-JP" altLang="en-US" sz="1100" dirty="0" smtClean="0"/>
              <a:t>。</a:t>
            </a:r>
            <a:endParaRPr lang="en-US" altLang="ja-JP" sz="1100" dirty="0" smtClean="0"/>
          </a:p>
          <a:p>
            <a:r>
              <a:rPr lang="ja-JP" altLang="en-US" sz="1100" dirty="0" smtClean="0"/>
              <a:t>・</a:t>
            </a:r>
            <a:r>
              <a:rPr lang="ja-JP" altLang="en-US" sz="1100" b="1" dirty="0" smtClean="0"/>
              <a:t>電話応答の保護者役、教師役をそれぞれ１名決めて、電話応答シナリオ（役者用）を渡</a:t>
            </a:r>
            <a:r>
              <a:rPr lang="en-US" altLang="ja-JP" sz="1100" b="1" dirty="0" smtClean="0"/>
              <a:t/>
            </a:r>
            <a:br>
              <a:rPr lang="en-US" altLang="ja-JP" sz="1100" b="1" dirty="0" smtClean="0"/>
            </a:br>
            <a:r>
              <a:rPr lang="ja-JP" altLang="en-US" sz="1100" b="1" dirty="0" smtClean="0"/>
              <a:t>　しておいてください。</a:t>
            </a:r>
            <a:endParaRPr lang="en-US" altLang="ja-JP" sz="1100" b="1" dirty="0" smtClean="0"/>
          </a:p>
          <a:p>
            <a:r>
              <a:rPr lang="ja-JP" altLang="en-US" sz="1100" dirty="0" smtClean="0"/>
              <a:t>・</a:t>
            </a:r>
            <a:r>
              <a:rPr lang="ja-JP" altLang="en-US" sz="1100" b="1" dirty="0"/>
              <a:t>ロールプレイングで取り上げる事例をグループごと</a:t>
            </a:r>
            <a:r>
              <a:rPr lang="ja-JP" altLang="en-US" sz="1100" b="1" dirty="0" smtClean="0"/>
              <a:t>に一つ決めておいてください。</a:t>
            </a:r>
            <a:endParaRPr lang="en-US" altLang="ja-JP" sz="1100" b="1" dirty="0" smtClean="0"/>
          </a:p>
          <a:p>
            <a:r>
              <a:rPr lang="ja-JP" altLang="en-US" sz="1100" b="1" dirty="0"/>
              <a:t>　</a:t>
            </a:r>
            <a:r>
              <a:rPr lang="ja-JP" altLang="en-US" sz="1100" b="1" dirty="0" smtClean="0"/>
              <a:t>（事例は、自校の実際の事例を取り入れても構いません。）</a:t>
            </a:r>
            <a:endParaRPr lang="en-US" altLang="ja-JP" sz="1100" b="1" dirty="0" smtClean="0"/>
          </a:p>
        </p:txBody>
      </p:sp>
      <p:sp>
        <p:nvSpPr>
          <p:cNvPr id="67" name="テキスト ボックス 66"/>
          <p:cNvSpPr txBox="1"/>
          <p:nvPr/>
        </p:nvSpPr>
        <p:spPr>
          <a:xfrm>
            <a:off x="3225258" y="9659556"/>
            <a:ext cx="377026" cy="246221"/>
          </a:xfrm>
          <a:prstGeom prst="rect">
            <a:avLst/>
          </a:prstGeom>
          <a:noFill/>
        </p:spPr>
        <p:txBody>
          <a:bodyPr wrap="none" rtlCol="0">
            <a:spAutoFit/>
          </a:bodyPr>
          <a:lstStyle/>
          <a:p>
            <a:r>
              <a:rPr lang="en-US" altLang="ja-JP" sz="1000" dirty="0">
                <a:latin typeface="メイリオ" panose="020B0604030504040204" pitchFamily="50" charset="-128"/>
                <a:ea typeface="メイリオ" panose="020B0604030504040204" pitchFamily="50" charset="-128"/>
              </a:rPr>
              <a:t>-2-</a:t>
            </a:r>
            <a:endParaRPr kumimoji="1" lang="ja-JP" altLang="en-US" sz="1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032504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正方形/長方形 68"/>
          <p:cNvSpPr/>
          <p:nvPr/>
        </p:nvSpPr>
        <p:spPr>
          <a:xfrm>
            <a:off x="3338482" y="3872880"/>
            <a:ext cx="397884" cy="186878"/>
          </a:xfrm>
          <a:prstGeom prst="rect">
            <a:avLst/>
          </a:prstGeom>
          <a:solidFill>
            <a:schemeClr val="accent3">
              <a:lumMod val="40000"/>
              <a:lumOff val="60000"/>
            </a:schemeClr>
          </a:solidFill>
          <a:ln w="9525">
            <a:solidFill>
              <a:schemeClr val="tx1"/>
            </a:solidFill>
          </a:ln>
        </p:spPr>
        <p:style>
          <a:lnRef idx="2">
            <a:schemeClr val="accent1"/>
          </a:lnRef>
          <a:fillRef idx="1">
            <a:schemeClr val="lt1"/>
          </a:fillRef>
          <a:effectRef idx="0">
            <a:schemeClr val="accent1"/>
          </a:effectRef>
          <a:fontRef idx="minor">
            <a:schemeClr val="dk1"/>
          </a:fontRef>
        </p:style>
        <p:txBody>
          <a:bodyPr rIns="0" rtlCol="0" anchor="ctr"/>
          <a:lstStyle/>
          <a:p>
            <a:pPr algn="ctr"/>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p:txBody>
      </p:sp>
      <p:grpSp>
        <p:nvGrpSpPr>
          <p:cNvPr id="2" name="グループ化 1"/>
          <p:cNvGrpSpPr/>
          <p:nvPr/>
        </p:nvGrpSpPr>
        <p:grpSpPr>
          <a:xfrm>
            <a:off x="840801" y="4275131"/>
            <a:ext cx="514717" cy="374078"/>
            <a:chOff x="120191" y="4173249"/>
            <a:chExt cx="514717" cy="374078"/>
          </a:xfrm>
        </p:grpSpPr>
        <p:sp>
          <p:nvSpPr>
            <p:cNvPr id="44" name="正方形/長方形 43"/>
            <p:cNvSpPr/>
            <p:nvPr/>
          </p:nvSpPr>
          <p:spPr>
            <a:xfrm>
              <a:off x="120191" y="4360127"/>
              <a:ext cx="514717" cy="187200"/>
            </a:xfrm>
            <a:prstGeom prst="rect">
              <a:avLst/>
            </a:prstGeom>
            <a:solidFill>
              <a:srgbClr val="FFCCFF"/>
            </a:solidFill>
            <a:ln w="9525">
              <a:solidFill>
                <a:schemeClr val="tx1"/>
              </a:solidFill>
            </a:ln>
          </p:spPr>
          <p:style>
            <a:lnRef idx="2">
              <a:schemeClr val="accent1"/>
            </a:lnRef>
            <a:fillRef idx="1">
              <a:schemeClr val="lt1"/>
            </a:fillRef>
            <a:effectRef idx="0">
              <a:schemeClr val="accent1"/>
            </a:effectRef>
            <a:fontRef idx="minor">
              <a:schemeClr val="dk1"/>
            </a:fontRef>
          </p:style>
          <p:txBody>
            <a:bodyPr rIns="0" rtlCol="0" anchor="ctr"/>
            <a:lstStyle/>
            <a:p>
              <a:pPr algn="ctr"/>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p:txBody>
        </p:sp>
        <p:sp>
          <p:nvSpPr>
            <p:cNvPr id="64" name="正方形/長方形 63"/>
            <p:cNvSpPr/>
            <p:nvPr/>
          </p:nvSpPr>
          <p:spPr>
            <a:xfrm>
              <a:off x="120191" y="4173249"/>
              <a:ext cx="514716" cy="186878"/>
            </a:xfrm>
            <a:prstGeom prst="rect">
              <a:avLst/>
            </a:prstGeom>
            <a:solidFill>
              <a:schemeClr val="tx2">
                <a:lumMod val="40000"/>
                <a:lumOff val="60000"/>
              </a:schemeClr>
            </a:solidFill>
            <a:ln w="9525">
              <a:solidFill>
                <a:schemeClr val="tx1"/>
              </a:solidFill>
            </a:ln>
          </p:spPr>
          <p:style>
            <a:lnRef idx="2">
              <a:schemeClr val="accent1"/>
            </a:lnRef>
            <a:fillRef idx="1">
              <a:schemeClr val="lt1"/>
            </a:fillRef>
            <a:effectRef idx="0">
              <a:schemeClr val="accent1"/>
            </a:effectRef>
            <a:fontRef idx="minor">
              <a:schemeClr val="dk1"/>
            </a:fontRef>
          </p:style>
          <p:txBody>
            <a:bodyPr rIns="0" rtlCol="0" anchor="ctr"/>
            <a:lstStyle/>
            <a:p>
              <a:pPr algn="ctr"/>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p:txBody>
        </p:sp>
      </p:grpSp>
      <p:cxnSp>
        <p:nvCxnSpPr>
          <p:cNvPr id="58" name="直線コネクタ 57"/>
          <p:cNvCxnSpPr/>
          <p:nvPr/>
        </p:nvCxnSpPr>
        <p:spPr>
          <a:xfrm>
            <a:off x="6277432" y="2216696"/>
            <a:ext cx="350384" cy="0"/>
          </a:xfrm>
          <a:prstGeom prst="line">
            <a:avLst/>
          </a:prstGeom>
          <a:ln w="317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flipH="1">
            <a:off x="6621134" y="1134252"/>
            <a:ext cx="6683" cy="1789328"/>
          </a:xfrm>
          <a:prstGeom prst="line">
            <a:avLst/>
          </a:prstGeom>
          <a:ln w="317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flipH="1">
            <a:off x="298298" y="1137328"/>
            <a:ext cx="510" cy="1799448"/>
          </a:xfrm>
          <a:prstGeom prst="line">
            <a:avLst/>
          </a:prstGeom>
          <a:ln w="317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290916" y="1928664"/>
            <a:ext cx="360000" cy="0"/>
          </a:xfrm>
          <a:prstGeom prst="line">
            <a:avLst/>
          </a:prstGeom>
          <a:ln w="31750">
            <a:solidFill>
              <a:srgbClr val="002060"/>
            </a:solidFill>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478298" y="0"/>
            <a:ext cx="4288353" cy="677108"/>
          </a:xfrm>
          <a:prstGeom prst="rect">
            <a:avLst/>
          </a:prstGeom>
          <a:noFill/>
        </p:spPr>
        <p:txBody>
          <a:bodyPr wrap="none" rtlCol="0">
            <a:spAutoFit/>
          </a:bodyPr>
          <a:lstStyle/>
          <a:p>
            <a:pPr>
              <a:tabLst>
                <a:tab pos="2063750" algn="l"/>
              </a:tabLst>
            </a:pPr>
            <a:r>
              <a:rPr kumimoji="1" lang="ja-JP" altLang="en-US" sz="2000" b="1" dirty="0" smtClean="0">
                <a:latin typeface="メイリオ" panose="020B0604030504040204" pitchFamily="50" charset="-128"/>
                <a:ea typeface="メイリオ" panose="020B0604030504040204" pitchFamily="50" charset="-128"/>
              </a:rPr>
              <a:t>○</a:t>
            </a:r>
            <a:r>
              <a:rPr lang="ja-JP" altLang="en-US" sz="2000" b="1" dirty="0">
                <a:latin typeface="メイリオ" panose="020B0604030504040204" pitchFamily="50" charset="-128"/>
                <a:ea typeface="メイリオ" panose="020B0604030504040204" pitchFamily="50" charset="-128"/>
              </a:rPr>
              <a:t>スライド資料（進行原稿）の流れ</a:t>
            </a:r>
          </a:p>
          <a:p>
            <a:endParaRPr kumimoji="1" lang="ja-JP" altLang="en-US" b="1" dirty="0">
              <a:latin typeface="メイリオ" panose="020B0604030504040204" pitchFamily="50" charset="-128"/>
              <a:ea typeface="メイリオ"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3341559795"/>
              </p:ext>
            </p:extLst>
          </p:nvPr>
        </p:nvGraphicFramePr>
        <p:xfrm>
          <a:off x="587379" y="415065"/>
          <a:ext cx="5760639" cy="2694500"/>
        </p:xfrm>
        <a:graphic>
          <a:graphicData uri="http://schemas.openxmlformats.org/drawingml/2006/table">
            <a:tbl>
              <a:tblPr firstRow="1" bandRow="1">
                <a:tableStyleId>{5C22544A-7EE6-4342-B048-85BDC9FD1C3A}</a:tableStyleId>
              </a:tblPr>
              <a:tblGrid>
                <a:gridCol w="897405">
                  <a:extLst>
                    <a:ext uri="{9D8B030D-6E8A-4147-A177-3AD203B41FA5}">
                      <a16:colId xmlns:a16="http://schemas.microsoft.com/office/drawing/2014/main" val="20000"/>
                    </a:ext>
                  </a:extLst>
                </a:gridCol>
                <a:gridCol w="1080120">
                  <a:extLst>
                    <a:ext uri="{9D8B030D-6E8A-4147-A177-3AD203B41FA5}">
                      <a16:colId xmlns:a16="http://schemas.microsoft.com/office/drawing/2014/main" val="20001"/>
                    </a:ext>
                  </a:extLst>
                </a:gridCol>
                <a:gridCol w="2625342">
                  <a:extLst>
                    <a:ext uri="{9D8B030D-6E8A-4147-A177-3AD203B41FA5}">
                      <a16:colId xmlns:a16="http://schemas.microsoft.com/office/drawing/2014/main" val="20002"/>
                    </a:ext>
                  </a:extLst>
                </a:gridCol>
                <a:gridCol w="1157772">
                  <a:extLst>
                    <a:ext uri="{9D8B030D-6E8A-4147-A177-3AD203B41FA5}">
                      <a16:colId xmlns:a16="http://schemas.microsoft.com/office/drawing/2014/main" val="20003"/>
                    </a:ext>
                  </a:extLst>
                </a:gridCol>
              </a:tblGrid>
              <a:tr h="513393">
                <a:tc>
                  <a:txBody>
                    <a:bodyPr/>
                    <a:lstStyle/>
                    <a:p>
                      <a:pPr algn="ctr"/>
                      <a:r>
                        <a:rPr kumimoji="1" lang="ja-JP" altLang="en-US" sz="1400" dirty="0" smtClean="0">
                          <a:latin typeface="Meiryo UI" panose="020B0604030504040204" pitchFamily="50" charset="-128"/>
                          <a:ea typeface="Meiryo UI" panose="020B0604030504040204" pitchFamily="50" charset="-128"/>
                        </a:rPr>
                        <a:t>形式 </a:t>
                      </a:r>
                      <a:endParaRPr kumimoji="1" lang="ja-JP" altLang="en-US" sz="14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Meiryo UI" panose="020B0604030504040204" pitchFamily="50" charset="-128"/>
                          <a:ea typeface="Meiryo UI" panose="020B0604030504040204" pitchFamily="50" charset="-128"/>
                        </a:rPr>
                        <a:t>スライド</a:t>
                      </a:r>
                      <a:endParaRPr kumimoji="1" lang="ja-JP" altLang="en-US" sz="14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Meiryo UI" panose="020B0604030504040204" pitchFamily="50" charset="-128"/>
                          <a:ea typeface="Meiryo UI" panose="020B0604030504040204" pitchFamily="50" charset="-128"/>
                        </a:rPr>
                        <a:t>概要</a:t>
                      </a:r>
                      <a:endParaRPr kumimoji="1" lang="ja-JP" altLang="en-US" sz="14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Meiryo UI" panose="020B0604030504040204" pitchFamily="50" charset="-128"/>
                          <a:ea typeface="Meiryo UI" panose="020B0604030504040204" pitchFamily="50" charset="-128"/>
                        </a:rPr>
                        <a:t>所用　　経過</a:t>
                      </a:r>
                      <a:endParaRPr kumimoji="1" lang="en-US" altLang="ja-JP" sz="1400" dirty="0" smtClean="0">
                        <a:latin typeface="Meiryo UI" panose="020B0604030504040204" pitchFamily="50" charset="-128"/>
                        <a:ea typeface="Meiryo UI" panose="020B0604030504040204" pitchFamily="50" charset="-128"/>
                      </a:endParaRPr>
                    </a:p>
                    <a:p>
                      <a:pPr algn="ctr"/>
                      <a:r>
                        <a:rPr kumimoji="1" lang="ja-JP" altLang="en-US" sz="1400" dirty="0" smtClean="0">
                          <a:latin typeface="Meiryo UI" panose="020B0604030504040204" pitchFamily="50" charset="-128"/>
                          <a:ea typeface="Meiryo UI" panose="020B0604030504040204" pitchFamily="50" charset="-128"/>
                        </a:rPr>
                        <a:t>時間　　時間</a:t>
                      </a:r>
                      <a:endParaRPr kumimoji="1" lang="ja-JP" altLang="en-US" sz="14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43828">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rPr>
                        <a:t>説明</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rPr>
                        <a:t>１</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marR="0" indent="-17780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rPr>
                        <a:t> 研修内容を確認する</a:t>
                      </a:r>
                      <a:endParaRPr kumimoji="1" lang="en-US" altLang="ja-JP" sz="1200" dirty="0" smtClean="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rPr>
                        <a:t>１分／ １分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52994">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rPr>
                        <a:t>協議</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rPr>
                        <a:t>２～５</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u="none" dirty="0" smtClean="0">
                          <a:latin typeface="メイリオ" panose="020B0604030504040204" pitchFamily="50" charset="-128"/>
                          <a:ea typeface="メイリオ" panose="020B0604030504040204" pitchFamily="50" charset="-128"/>
                        </a:rPr>
                        <a:t> 保護者に理解してもらえず</a:t>
                      </a:r>
                      <a:r>
                        <a:rPr lang="ja-JP" altLang="en-US" sz="1200" dirty="0" smtClean="0">
                          <a:latin typeface="メイリオ" panose="020B0604030504040204" pitchFamily="50" charset="-128"/>
                          <a:ea typeface="メイリオ" panose="020B0604030504040204" pitchFamily="50" charset="-128"/>
                        </a:rPr>
                        <a:t>に</a:t>
                      </a:r>
                      <a:r>
                        <a:rPr lang="ja-JP" altLang="en-US" sz="1200" dirty="0" err="1" smtClean="0">
                          <a:latin typeface="メイリオ" panose="020B0604030504040204" pitchFamily="50" charset="-128"/>
                          <a:ea typeface="メイリオ" panose="020B0604030504040204" pitchFamily="50" charset="-128"/>
                        </a:rPr>
                        <a:t>困っ</a:t>
                      </a:r>
                      <a:r>
                        <a:rPr lang="ja-JP" altLang="en-US" sz="1200" dirty="0" smtClean="0">
                          <a:latin typeface="メイリオ" panose="020B0604030504040204" pitchFamily="50" charset="-128"/>
                          <a:ea typeface="メイリオ" panose="020B0604030504040204" pitchFamily="50" charset="-128"/>
                        </a:rPr>
                        <a:t>　　</a:t>
                      </a:r>
                      <a:r>
                        <a:rPr lang="en-US" altLang="ja-JP" sz="1200" dirty="0" smtClean="0">
                          <a:latin typeface="メイリオ" panose="020B0604030504040204" pitchFamily="50" charset="-128"/>
                          <a:ea typeface="メイリオ" panose="020B0604030504040204" pitchFamily="50" charset="-128"/>
                        </a:rPr>
                        <a:t/>
                      </a:r>
                      <a:br>
                        <a:rPr lang="en-US" altLang="ja-JP" sz="1200" dirty="0" smtClean="0">
                          <a:latin typeface="メイリオ" panose="020B0604030504040204" pitchFamily="50" charset="-128"/>
                          <a:ea typeface="メイリオ" panose="020B0604030504040204" pitchFamily="50" charset="-128"/>
                        </a:rPr>
                      </a:br>
                      <a:r>
                        <a:rPr lang="en-US" altLang="ja-JP" sz="1200" dirty="0" smtClean="0">
                          <a:latin typeface="メイリオ" panose="020B0604030504040204" pitchFamily="50" charset="-128"/>
                          <a:ea typeface="メイリオ" panose="020B0604030504040204" pitchFamily="50" charset="-128"/>
                        </a:rPr>
                        <a:t> </a:t>
                      </a:r>
                      <a:r>
                        <a:rPr lang="ja-JP" altLang="en-US" sz="1200" dirty="0" smtClean="0">
                          <a:latin typeface="メイリオ" panose="020B0604030504040204" pitchFamily="50" charset="-128"/>
                          <a:ea typeface="メイリオ" panose="020B0604030504040204" pitchFamily="50" charset="-128"/>
                        </a:rPr>
                        <a:t>たことについて話し合う</a:t>
                      </a:r>
                      <a:endParaRPr kumimoji="1" lang="en-US" altLang="ja-JP" sz="1200" dirty="0" smtClean="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200" dirty="0" smtClean="0">
                          <a:latin typeface="Meiryo UI" panose="020B0604030504040204" pitchFamily="50" charset="-128"/>
                          <a:ea typeface="Meiryo UI" panose="020B0604030504040204" pitchFamily="50" charset="-128"/>
                        </a:rPr>
                        <a:t>　　</a:t>
                      </a:r>
                      <a:endParaRPr kumimoji="1" lang="en-US" altLang="ja-JP" sz="1200" dirty="0" smtClean="0">
                        <a:latin typeface="Meiryo UI" panose="020B0604030504040204" pitchFamily="50" charset="-128"/>
                        <a:ea typeface="Meiryo UI" panose="020B0604030504040204" pitchFamily="50" charset="-128"/>
                      </a:endParaRPr>
                    </a:p>
                    <a:p>
                      <a:pPr algn="ctr"/>
                      <a:r>
                        <a:rPr kumimoji="1" lang="ja-JP" altLang="en-US" sz="1200" dirty="0" smtClean="0">
                          <a:latin typeface="Meiryo UI" panose="020B0604030504040204" pitchFamily="50" charset="-128"/>
                          <a:ea typeface="Meiryo UI" panose="020B0604030504040204" pitchFamily="50" charset="-128"/>
                        </a:rPr>
                        <a:t>６分／ ７分</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438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rPr>
                        <a:t>協議・講義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rPr>
                        <a:t>６～</a:t>
                      </a:r>
                      <a:r>
                        <a:rPr kumimoji="1" lang="en-US" altLang="ja-JP" sz="1200" dirty="0" smtClean="0">
                          <a:latin typeface="Meiryo UI" panose="020B0604030504040204" pitchFamily="50" charset="-128"/>
                          <a:ea typeface="Meiryo UI" panose="020B0604030504040204" pitchFamily="50" charset="-128"/>
                        </a:rPr>
                        <a:t>17</a:t>
                      </a:r>
                      <a:endParaRPr kumimoji="1" lang="ja-JP" altLang="en-US" sz="1200" dirty="0" smtClean="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smtClean="0">
                          <a:latin typeface="Meiryo UI" panose="020B0604030504040204" pitchFamily="50" charset="-128"/>
                          <a:ea typeface="Meiryo UI" panose="020B0604030504040204" pitchFamily="50" charset="-128"/>
                        </a:rPr>
                        <a:t> 教師の電話応答の在り方について</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smtClean="0">
                          <a:latin typeface="Meiryo UI" panose="020B0604030504040204" pitchFamily="50" charset="-128"/>
                          <a:ea typeface="Meiryo UI" panose="020B0604030504040204" pitchFamily="50" charset="-128"/>
                        </a:rPr>
                        <a:t>26</a:t>
                      </a:r>
                      <a:r>
                        <a:rPr kumimoji="1" lang="ja-JP" altLang="en-US" sz="1200" dirty="0" smtClean="0">
                          <a:latin typeface="Meiryo UI" panose="020B0604030504040204" pitchFamily="50" charset="-128"/>
                          <a:ea typeface="Meiryo UI" panose="020B0604030504040204" pitchFamily="50" charset="-128"/>
                        </a:rPr>
                        <a:t>分／</a:t>
                      </a:r>
                      <a:r>
                        <a:rPr kumimoji="1" lang="en-US" altLang="ja-JP" sz="1200" dirty="0" smtClean="0">
                          <a:latin typeface="Meiryo UI" panose="020B0604030504040204" pitchFamily="50" charset="-128"/>
                          <a:ea typeface="Meiryo UI" panose="020B0604030504040204" pitchFamily="50" charset="-128"/>
                        </a:rPr>
                        <a:t>33</a:t>
                      </a:r>
                      <a:r>
                        <a:rPr kumimoji="1" lang="ja-JP" altLang="en-US" sz="1200" dirty="0" smtClean="0">
                          <a:latin typeface="Meiryo UI" panose="020B0604030504040204" pitchFamily="50" charset="-128"/>
                          <a:ea typeface="Meiryo UI" panose="020B0604030504040204" pitchFamily="50" charset="-128"/>
                        </a:rPr>
                        <a:t>分</a:t>
                      </a:r>
                      <a:endParaRPr kumimoji="1" lang="en-US" altLang="ja-JP" sz="1200" dirty="0" smtClean="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43828">
                <a:tc>
                  <a:txBody>
                    <a:bodyPr/>
                    <a:lstStyle/>
                    <a:p>
                      <a:r>
                        <a:rPr kumimoji="1" lang="ja-JP" altLang="en-US" sz="1200" dirty="0" smtClean="0">
                          <a:latin typeface="Meiryo UI" panose="020B0604030504040204" pitchFamily="50" charset="-128"/>
                          <a:ea typeface="Meiryo UI" panose="020B0604030504040204" pitchFamily="50" charset="-128"/>
                        </a:rPr>
                        <a:t>講義・演習</a:t>
                      </a:r>
                      <a:endParaRPr kumimoji="1" lang="en-US" altLang="ja-JP" sz="1200" dirty="0" smtClean="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kumimoji="1" lang="en-US" altLang="ja-JP" sz="1200" dirty="0" smtClean="0">
                          <a:latin typeface="Meiryo UI" panose="020B0604030504040204" pitchFamily="50" charset="-128"/>
                          <a:ea typeface="Meiryo UI" panose="020B0604030504040204" pitchFamily="50" charset="-128"/>
                        </a:rPr>
                        <a:t>18</a:t>
                      </a:r>
                      <a:r>
                        <a:rPr kumimoji="1" lang="ja-JP" altLang="en-US" sz="1200" dirty="0" smtClean="0">
                          <a:latin typeface="Meiryo UI" panose="020B0604030504040204" pitchFamily="50" charset="-128"/>
                          <a:ea typeface="Meiryo UI" panose="020B0604030504040204" pitchFamily="50" charset="-128"/>
                        </a:rPr>
                        <a:t>～</a:t>
                      </a:r>
                      <a:r>
                        <a:rPr kumimoji="1" lang="en-US" altLang="ja-JP" sz="1200" dirty="0" smtClean="0">
                          <a:latin typeface="Meiryo UI" panose="020B0604030504040204" pitchFamily="50" charset="-128"/>
                          <a:ea typeface="Meiryo UI" panose="020B0604030504040204" pitchFamily="50" charset="-128"/>
                        </a:rPr>
                        <a:t>23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aseline="0" dirty="0" smtClean="0">
                          <a:latin typeface="Meiryo UI" panose="020B0604030504040204" pitchFamily="50" charset="-128"/>
                          <a:ea typeface="Meiryo UI" panose="020B0604030504040204" pitchFamily="50" charset="-128"/>
                        </a:rPr>
                        <a:t> </a:t>
                      </a:r>
                      <a:r>
                        <a:rPr kumimoji="1" lang="ja-JP" altLang="en-US" sz="1200" dirty="0" smtClean="0">
                          <a:latin typeface="Meiryo UI" panose="020B0604030504040204" pitchFamily="50" charset="-128"/>
                          <a:ea typeface="Meiryo UI" panose="020B0604030504040204" pitchFamily="50" charset="-128"/>
                        </a:rPr>
                        <a:t>より良い保護者面談の在り方について</a:t>
                      </a:r>
                      <a:endParaRPr kumimoji="1" lang="en-US" altLang="ja-JP" sz="1200" dirty="0" smtClean="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smtClean="0">
                          <a:latin typeface="Meiryo UI" panose="020B0604030504040204" pitchFamily="50" charset="-128"/>
                          <a:ea typeface="Meiryo UI" panose="020B0604030504040204" pitchFamily="50" charset="-128"/>
                        </a:rPr>
                        <a:t>22</a:t>
                      </a:r>
                      <a:r>
                        <a:rPr kumimoji="1" lang="ja-JP" altLang="en-US" sz="1200" dirty="0" smtClean="0">
                          <a:latin typeface="Meiryo UI" panose="020B0604030504040204" pitchFamily="50" charset="-128"/>
                          <a:ea typeface="Meiryo UI" panose="020B0604030504040204" pitchFamily="50" charset="-128"/>
                        </a:rPr>
                        <a:t>分／</a:t>
                      </a:r>
                      <a:r>
                        <a:rPr kumimoji="1" lang="en-US" altLang="ja-JP" sz="1200" dirty="0" smtClean="0">
                          <a:latin typeface="Meiryo UI" panose="020B0604030504040204" pitchFamily="50" charset="-128"/>
                          <a:ea typeface="Meiryo UI" panose="020B0604030504040204" pitchFamily="50" charset="-128"/>
                        </a:rPr>
                        <a:t>55</a:t>
                      </a:r>
                      <a:r>
                        <a:rPr kumimoji="1" lang="ja-JP" altLang="en-US" sz="1200" dirty="0" smtClean="0">
                          <a:latin typeface="Meiryo UI" panose="020B0604030504040204" pitchFamily="50" charset="-128"/>
                          <a:ea typeface="Meiryo UI" panose="020B0604030504040204" pitchFamily="50" charset="-128"/>
                        </a:rPr>
                        <a:t>分</a:t>
                      </a:r>
                      <a:endParaRPr kumimoji="1" lang="en-US" altLang="ja-JP" sz="1200" dirty="0" smtClean="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43828">
                <a:tc>
                  <a:txBody>
                    <a:bodyPr/>
                    <a:lstStyle/>
                    <a:p>
                      <a:r>
                        <a:rPr kumimoji="1" lang="ja-JP" altLang="en-US" sz="1200" dirty="0" smtClean="0">
                          <a:latin typeface="Meiryo UI" panose="020B0604030504040204" pitchFamily="50" charset="-128"/>
                          <a:ea typeface="Meiryo UI" panose="020B0604030504040204" pitchFamily="50" charset="-128"/>
                        </a:rPr>
                        <a:t>講義</a:t>
                      </a:r>
                      <a:endParaRPr kumimoji="1" lang="en-US" altLang="ja-JP" sz="1200" dirty="0" smtClean="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kumimoji="1" lang="en-US" altLang="ja-JP" sz="1200" dirty="0" smtClean="0">
                          <a:latin typeface="Meiryo UI" panose="020B0604030504040204" pitchFamily="50" charset="-128"/>
                          <a:ea typeface="Meiryo UI" panose="020B0604030504040204" pitchFamily="50" charset="-128"/>
                        </a:rPr>
                        <a:t>24</a:t>
                      </a:r>
                      <a:r>
                        <a:rPr kumimoji="1" lang="ja-JP" altLang="en-US" sz="1200" dirty="0" smtClean="0">
                          <a:latin typeface="Meiryo UI" panose="020B0604030504040204" pitchFamily="50" charset="-128"/>
                          <a:ea typeface="Meiryo UI" panose="020B0604030504040204" pitchFamily="50" charset="-128"/>
                        </a:rPr>
                        <a:t>～</a:t>
                      </a:r>
                      <a:r>
                        <a:rPr kumimoji="1" lang="en-US" altLang="ja-JP" sz="1200" dirty="0" smtClean="0">
                          <a:latin typeface="Meiryo UI" panose="020B0604030504040204" pitchFamily="50" charset="-128"/>
                          <a:ea typeface="Meiryo UI" panose="020B0604030504040204" pitchFamily="50" charset="-128"/>
                        </a:rPr>
                        <a:t>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rPr>
                        <a:t> 日頃の保護者との関係づくりについて</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smtClean="0">
                          <a:latin typeface="Meiryo UI" panose="020B0604030504040204" pitchFamily="50" charset="-128"/>
                          <a:ea typeface="Meiryo UI" panose="020B0604030504040204" pitchFamily="50" charset="-128"/>
                        </a:rPr>
                        <a:t> </a:t>
                      </a:r>
                      <a:r>
                        <a:rPr kumimoji="1" lang="ja-JP" altLang="en-US" sz="1200" dirty="0" smtClean="0">
                          <a:latin typeface="Meiryo UI" panose="020B0604030504040204" pitchFamily="50" charset="-128"/>
                          <a:ea typeface="Meiryo UI" panose="020B0604030504040204" pitchFamily="50" charset="-128"/>
                        </a:rPr>
                        <a:t>２分／</a:t>
                      </a:r>
                      <a:r>
                        <a:rPr kumimoji="1" lang="en-US" altLang="ja-JP" sz="1200" dirty="0" smtClean="0">
                          <a:latin typeface="Meiryo UI" panose="020B0604030504040204" pitchFamily="50" charset="-128"/>
                          <a:ea typeface="Meiryo UI" panose="020B0604030504040204" pitchFamily="50" charset="-128"/>
                        </a:rPr>
                        <a:t>57</a:t>
                      </a:r>
                      <a:r>
                        <a:rPr kumimoji="1" lang="ja-JP" altLang="en-US" sz="1200" dirty="0" smtClean="0">
                          <a:latin typeface="Meiryo UI" panose="020B0604030504040204" pitchFamily="50" charset="-128"/>
                          <a:ea typeface="Meiryo UI" panose="020B0604030504040204" pitchFamily="50" charset="-128"/>
                        </a:rPr>
                        <a:t>分</a:t>
                      </a:r>
                      <a:endParaRPr kumimoji="1" lang="en-US" altLang="ja-JP" sz="1200" dirty="0" smtClean="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343828">
                <a:tc>
                  <a:txBody>
                    <a:bodyPr/>
                    <a:lstStyle/>
                    <a:p>
                      <a:r>
                        <a:rPr kumimoji="1" lang="ja-JP" altLang="en-US" sz="1200" dirty="0" smtClean="0">
                          <a:latin typeface="Meiryo UI" panose="020B0604030504040204" pitchFamily="50" charset="-128"/>
                          <a:ea typeface="Meiryo UI" panose="020B0604030504040204" pitchFamily="50" charset="-128"/>
                        </a:rPr>
                        <a:t>協議・発表</a:t>
                      </a:r>
                      <a:endParaRPr kumimoji="1" lang="en-US" altLang="ja-JP" sz="1200" dirty="0" smtClean="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kumimoji="1" lang="en-US" altLang="ja-JP" sz="1200" dirty="0" smtClean="0">
                          <a:latin typeface="Meiryo UI" panose="020B0604030504040204" pitchFamily="50" charset="-128"/>
                          <a:ea typeface="Meiryo UI" panose="020B0604030504040204" pitchFamily="50" charset="-128"/>
                        </a:rPr>
                        <a:t>27</a:t>
                      </a:r>
                      <a:r>
                        <a:rPr kumimoji="1" lang="ja-JP" altLang="en-US" sz="1200" dirty="0" smtClean="0">
                          <a:latin typeface="Meiryo UI" panose="020B0604030504040204" pitchFamily="50" charset="-128"/>
                          <a:ea typeface="Meiryo UI" panose="020B0604030504040204" pitchFamily="50" charset="-128"/>
                        </a:rPr>
                        <a:t>～</a:t>
                      </a:r>
                      <a:r>
                        <a:rPr kumimoji="1" lang="en-US" altLang="ja-JP" sz="1200" dirty="0" smtClean="0">
                          <a:latin typeface="Meiryo UI" panose="020B0604030504040204" pitchFamily="50" charset="-128"/>
                          <a:ea typeface="Meiryo UI" panose="020B0604030504040204" pitchFamily="50" charset="-128"/>
                        </a:rPr>
                        <a:t>29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rPr>
                        <a:t> チャレンジ！働きかけを考えよう</a:t>
                      </a:r>
                      <a:endParaRPr kumimoji="1" lang="en-US" altLang="ja-JP" sz="1200" dirty="0" smtClean="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200" dirty="0" smtClean="0">
                          <a:latin typeface="Meiryo UI" panose="020B0604030504040204" pitchFamily="50" charset="-128"/>
                          <a:ea typeface="Meiryo UI" panose="020B0604030504040204" pitchFamily="50" charset="-128"/>
                        </a:rPr>
                        <a:t>３分／</a:t>
                      </a:r>
                      <a:r>
                        <a:rPr kumimoji="1" lang="en-US" altLang="ja-JP" sz="1200" dirty="0" smtClean="0">
                          <a:latin typeface="Meiryo UI" panose="020B0604030504040204" pitchFamily="50" charset="-128"/>
                          <a:ea typeface="Meiryo UI" panose="020B0604030504040204" pitchFamily="50" charset="-128"/>
                        </a:rPr>
                        <a:t>60</a:t>
                      </a:r>
                      <a:r>
                        <a:rPr kumimoji="1" lang="ja-JP" altLang="en-US" sz="1200" dirty="0" smtClean="0">
                          <a:latin typeface="Meiryo UI" panose="020B0604030504040204" pitchFamily="50" charset="-128"/>
                          <a:ea typeface="Meiryo UI" panose="020B0604030504040204" pitchFamily="50" charset="-128"/>
                        </a:rPr>
                        <a:t>分</a:t>
                      </a:r>
                      <a:endParaRPr kumimoji="1" lang="en-US" altLang="ja-JP" sz="1200" dirty="0" smtClean="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14" name="テキスト ボックス 13"/>
          <p:cNvSpPr txBox="1"/>
          <p:nvPr/>
        </p:nvSpPr>
        <p:spPr>
          <a:xfrm>
            <a:off x="2847751" y="9659557"/>
            <a:ext cx="377026" cy="246221"/>
          </a:xfrm>
          <a:prstGeom prst="rect">
            <a:avLst/>
          </a:prstGeom>
          <a:noFill/>
        </p:spPr>
        <p:txBody>
          <a:bodyPr wrap="none" rtlCol="0">
            <a:spAutoFit/>
          </a:bodyPr>
          <a:lstStyle/>
          <a:p>
            <a:r>
              <a:rPr lang="en-US" altLang="ja-JP" sz="1000" dirty="0">
                <a:latin typeface="メイリオ" panose="020B0604030504040204" pitchFamily="50" charset="-128"/>
                <a:ea typeface="メイリオ" panose="020B0604030504040204" pitchFamily="50" charset="-128"/>
              </a:rPr>
              <a:t>-3-</a:t>
            </a:r>
            <a:endParaRPr kumimoji="1" lang="ja-JP" altLang="en-US" sz="10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641300" y="3109565"/>
            <a:ext cx="5463355" cy="430887"/>
          </a:xfrm>
          <a:prstGeom prst="rect">
            <a:avLst/>
          </a:prstGeom>
          <a:noFill/>
        </p:spPr>
        <p:txBody>
          <a:bodyPr wrap="none" rtlCol="0">
            <a:spAutoFit/>
          </a:bodyPr>
          <a:lstStyle>
            <a:defPPr>
              <a:defRPr lang="ja-JP"/>
            </a:defPPr>
            <a:lvl1pPr>
              <a:defRPr sz="1100">
                <a:latin typeface="メイリオ" panose="020B0604030504040204" pitchFamily="50" charset="-128"/>
                <a:ea typeface="メイリオ" panose="020B0604030504040204" pitchFamily="50" charset="-128"/>
              </a:defRPr>
            </a:lvl1pPr>
          </a:lstStyle>
          <a:p>
            <a:r>
              <a:rPr lang="ja-JP" altLang="en-US" dirty="0" smtClean="0"/>
              <a:t>スライド</a:t>
            </a:r>
            <a:r>
              <a:rPr lang="ja-JP" altLang="en-US" dirty="0"/>
              <a:t>は</a:t>
            </a:r>
            <a:r>
              <a:rPr lang="en-US" altLang="ja-JP" dirty="0"/>
              <a:t>PowerPoint®</a:t>
            </a:r>
            <a:r>
              <a:rPr lang="ja-JP" altLang="en-US" dirty="0"/>
              <a:t>プレゼンテーションソフトを使用して作成しています。</a:t>
            </a:r>
            <a:endParaRPr lang="en-US" altLang="ja-JP" dirty="0"/>
          </a:p>
          <a:p>
            <a:r>
              <a:rPr lang="en-US" altLang="ja-JP" dirty="0"/>
              <a:t>PowerPoint®</a:t>
            </a:r>
            <a:r>
              <a:rPr lang="ja-JP" altLang="en-US" dirty="0"/>
              <a:t>は米国</a:t>
            </a:r>
            <a:r>
              <a:rPr lang="en-US" altLang="ja-JP" dirty="0"/>
              <a:t>Microsoft Corporation</a:t>
            </a:r>
            <a:r>
              <a:rPr lang="ja-JP" altLang="en-US" dirty="0"/>
              <a:t>の登録商標です。</a:t>
            </a:r>
          </a:p>
        </p:txBody>
      </p:sp>
      <p:sp>
        <p:nvSpPr>
          <p:cNvPr id="15" name="テキスト ボックス 14"/>
          <p:cNvSpPr txBox="1"/>
          <p:nvPr/>
        </p:nvSpPr>
        <p:spPr>
          <a:xfrm>
            <a:off x="485285" y="4991402"/>
            <a:ext cx="4288353" cy="400110"/>
          </a:xfrm>
          <a:prstGeom prst="rect">
            <a:avLst/>
          </a:prstGeom>
          <a:noFill/>
        </p:spPr>
        <p:txBody>
          <a:bodyPr wrap="none" rtlCol="0">
            <a:spAutoFit/>
          </a:bodyPr>
          <a:lstStyle>
            <a:defPPr>
              <a:defRPr lang="ja-JP"/>
            </a:defPPr>
            <a:lvl1pPr>
              <a:defRPr sz="2000" b="1">
                <a:latin typeface="メイリオ" panose="020B0604030504040204" pitchFamily="50" charset="-128"/>
                <a:ea typeface="メイリオ" panose="020B0604030504040204" pitchFamily="50" charset="-128"/>
              </a:defRPr>
            </a:lvl1pPr>
          </a:lstStyle>
          <a:p>
            <a:pPr marL="168275" indent="-168275"/>
            <a:r>
              <a:rPr lang="ja-JP" altLang="en-US" dirty="0"/>
              <a:t>○スライド資料</a:t>
            </a:r>
            <a:r>
              <a:rPr lang="ja-JP" altLang="en-US" dirty="0" smtClean="0"/>
              <a:t>（進行原稿）</a:t>
            </a:r>
            <a:r>
              <a:rPr lang="ja-JP" altLang="en-US" dirty="0"/>
              <a:t>の見方</a:t>
            </a:r>
          </a:p>
        </p:txBody>
      </p:sp>
      <p:cxnSp>
        <p:nvCxnSpPr>
          <p:cNvPr id="26" name="直線コネクタ 25"/>
          <p:cNvCxnSpPr/>
          <p:nvPr/>
        </p:nvCxnSpPr>
        <p:spPr>
          <a:xfrm flipH="1">
            <a:off x="5717670" y="489779"/>
            <a:ext cx="135228" cy="37465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178193" y="1611576"/>
            <a:ext cx="288032" cy="738664"/>
          </a:xfrm>
          <a:prstGeom prst="rect">
            <a:avLst/>
          </a:prstGeom>
          <a:solidFill>
            <a:schemeClr val="tx2">
              <a:lumMod val="40000"/>
              <a:lumOff val="60000"/>
            </a:schemeClr>
          </a:solidFill>
          <a:ln>
            <a:solidFill>
              <a:schemeClr val="tx1"/>
            </a:solidFill>
          </a:ln>
        </p:spPr>
        <p:txBody>
          <a:bodyPr wrap="square" rtlCol="0">
            <a:spAutoFit/>
          </a:bodyPr>
          <a:lstStyle/>
          <a:p>
            <a:pPr algn="ctr"/>
            <a:r>
              <a:rPr kumimoji="1" lang="ja-JP" altLang="en-US" sz="1400" dirty="0" smtClean="0"/>
              <a:t>研修</a:t>
            </a:r>
            <a:r>
              <a:rPr kumimoji="1" lang="en-US" altLang="ja-JP" sz="1400" dirty="0" smtClean="0"/>
              <a:t>Ⅰ</a:t>
            </a:r>
            <a:endParaRPr kumimoji="1" lang="ja-JP" altLang="en-US" sz="1400" dirty="0"/>
          </a:p>
        </p:txBody>
      </p:sp>
      <p:sp>
        <p:nvSpPr>
          <p:cNvPr id="6" name="テキスト ボックス 5"/>
          <p:cNvSpPr txBox="1"/>
          <p:nvPr/>
        </p:nvSpPr>
        <p:spPr>
          <a:xfrm>
            <a:off x="592415" y="3419553"/>
            <a:ext cx="2462130" cy="307777"/>
          </a:xfrm>
          <a:prstGeom prst="rect">
            <a:avLst/>
          </a:prstGeom>
          <a:noFill/>
        </p:spPr>
        <p:txBody>
          <a:bodyPr wrap="square" rtlCol="0">
            <a:spAutoFit/>
          </a:bodyPr>
          <a:lstStyle/>
          <a:p>
            <a:r>
              <a:rPr kumimoji="1" lang="en-US" altLang="ja-JP" sz="1400" b="1" dirty="0" smtClean="0">
                <a:solidFill>
                  <a:srgbClr val="FF0000"/>
                </a:solidFill>
                <a:latin typeface="メイリオ" panose="020B0604030504040204" pitchFamily="50" charset="-128"/>
                <a:ea typeface="メイリオ" panose="020B0604030504040204" pitchFamily="50" charset="-128"/>
              </a:rPr>
              <a:t>※</a:t>
            </a:r>
            <a:r>
              <a:rPr kumimoji="1" lang="ja-JP" altLang="en-US" sz="1400" b="1" dirty="0" smtClean="0">
                <a:solidFill>
                  <a:srgbClr val="FF0000"/>
                </a:solidFill>
                <a:latin typeface="メイリオ" panose="020B0604030504040204" pitchFamily="50" charset="-128"/>
                <a:ea typeface="メイリオ" panose="020B0604030504040204" pitchFamily="50" charset="-128"/>
              </a:rPr>
              <a:t>短時間での研修方法</a:t>
            </a:r>
            <a:endParaRPr kumimoji="1" lang="ja-JP" altLang="en-US" sz="1400" b="1" dirty="0">
              <a:solidFill>
                <a:srgbClr val="FF0000"/>
              </a:solidFill>
              <a:latin typeface="メイリオ" panose="020B0604030504040204" pitchFamily="50" charset="-128"/>
              <a:ea typeface="メイリオ" panose="020B0604030504040204" pitchFamily="50" charset="-128"/>
            </a:endParaRPr>
          </a:p>
        </p:txBody>
      </p:sp>
      <p:grpSp>
        <p:nvGrpSpPr>
          <p:cNvPr id="37" name="グループ化 36"/>
          <p:cNvGrpSpPr/>
          <p:nvPr/>
        </p:nvGrpSpPr>
        <p:grpSpPr>
          <a:xfrm>
            <a:off x="641300" y="5358946"/>
            <a:ext cx="5995183" cy="4142037"/>
            <a:chOff x="646550" y="5271044"/>
            <a:chExt cx="5995183" cy="4290468"/>
          </a:xfrm>
        </p:grpSpPr>
        <p:sp>
          <p:nvSpPr>
            <p:cNvPr id="38" name="正方形/長方形 37"/>
            <p:cNvSpPr>
              <a:spLocks noChangeAspect="1"/>
            </p:cNvSpPr>
            <p:nvPr/>
          </p:nvSpPr>
          <p:spPr>
            <a:xfrm>
              <a:off x="3072504" y="5795484"/>
              <a:ext cx="3098049" cy="37660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36000" bIns="72000" rtlCol="0" anchor="t"/>
            <a:lstStyle/>
            <a:p>
              <a:pPr>
                <a:lnSpc>
                  <a:spcPts val="1400"/>
                </a:lnSpc>
              </a:pPr>
              <a:endParaRPr lang="ja-JP" altLang="en-US" sz="900" dirty="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r>
                <a:rPr lang="ja-JP" altLang="en-US" sz="900" dirty="0" smtClean="0">
                  <a:solidFill>
                    <a:schemeClr val="tx1"/>
                  </a:solidFill>
                  <a:latin typeface="メイリオ" panose="020B0604030504040204" pitchFamily="50" charset="-128"/>
                  <a:ea typeface="メイリオ" panose="020B0604030504040204" pitchFamily="50" charset="-128"/>
                </a:rPr>
                <a:t>（　　）</a:t>
              </a: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p:txBody>
        </p:sp>
        <p:sp>
          <p:nvSpPr>
            <p:cNvPr id="42" name="角丸四角形吹き出し 41"/>
            <p:cNvSpPr/>
            <p:nvPr/>
          </p:nvSpPr>
          <p:spPr>
            <a:xfrm>
              <a:off x="2068452" y="5271044"/>
              <a:ext cx="1759467" cy="396000"/>
            </a:xfrm>
            <a:prstGeom prst="wedgeRoundRectCallout">
              <a:avLst>
                <a:gd name="adj1" fmla="val 35036"/>
                <a:gd name="adj2" fmla="val 9239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smtClean="0">
                  <a:solidFill>
                    <a:schemeClr val="tx1"/>
                  </a:solidFill>
                  <a:latin typeface="メイリオ" panose="020B0604030504040204" pitchFamily="50" charset="-128"/>
                  <a:ea typeface="メイリオ" panose="020B0604030504040204" pitchFamily="50" charset="-128"/>
                </a:rPr>
                <a:t>スライド</a:t>
              </a:r>
              <a:r>
                <a:rPr lang="ja-JP" altLang="en-US" sz="1100" dirty="0">
                  <a:solidFill>
                    <a:schemeClr val="tx1"/>
                  </a:solidFill>
                  <a:latin typeface="メイリオ" panose="020B0604030504040204" pitchFamily="50" charset="-128"/>
                  <a:ea typeface="メイリオ" panose="020B0604030504040204" pitchFamily="50" charset="-128"/>
                </a:rPr>
                <a:t>に費やす時間の目安です</a:t>
              </a:r>
              <a:r>
                <a:rPr lang="ja-JP" altLang="en-US" sz="1100" dirty="0" smtClean="0">
                  <a:solidFill>
                    <a:schemeClr val="tx1"/>
                  </a:solidFill>
                  <a:latin typeface="メイリオ" panose="020B0604030504040204" pitchFamily="50" charset="-128"/>
                  <a:ea typeface="メイリオ" panose="020B0604030504040204" pitchFamily="50" charset="-128"/>
                </a:rPr>
                <a:t>。</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43" name="角丸四角形吹き出し 42"/>
            <p:cNvSpPr/>
            <p:nvPr/>
          </p:nvSpPr>
          <p:spPr>
            <a:xfrm>
              <a:off x="4095889" y="5271044"/>
              <a:ext cx="1856615" cy="396000"/>
            </a:xfrm>
            <a:prstGeom prst="wedgeRoundRectCallout">
              <a:avLst>
                <a:gd name="adj1" fmla="val 10491"/>
                <a:gd name="adj2" fmla="val 12328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スライドの進行原稿です。</a:t>
              </a:r>
              <a:endParaRPr kumimoji="1" lang="en-US" altLang="ja-JP" sz="1100" dirty="0" smtClean="0">
                <a:solidFill>
                  <a:schemeClr val="tx1"/>
                </a:solidFill>
                <a:latin typeface="メイリオ" panose="020B0604030504040204" pitchFamily="50" charset="-128"/>
                <a:ea typeface="メイリオ" panose="020B0604030504040204" pitchFamily="50" charset="-128"/>
              </a:endParaRPr>
            </a:p>
          </p:txBody>
        </p:sp>
        <p:sp>
          <p:nvSpPr>
            <p:cNvPr id="45" name="角丸四角形吹き出し 44"/>
            <p:cNvSpPr/>
            <p:nvPr/>
          </p:nvSpPr>
          <p:spPr>
            <a:xfrm>
              <a:off x="4395406" y="8518145"/>
              <a:ext cx="2246327" cy="396000"/>
            </a:xfrm>
            <a:prstGeom prst="wedgeRoundRectCallout">
              <a:avLst>
                <a:gd name="adj1" fmla="val -44177"/>
                <a:gd name="adj2" fmla="val -10577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説明する際に気を付けることや、補足情報です。</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46" name="角丸四角形吹き出し 45"/>
            <p:cNvSpPr/>
            <p:nvPr/>
          </p:nvSpPr>
          <p:spPr>
            <a:xfrm>
              <a:off x="3256026" y="7043749"/>
              <a:ext cx="2632507" cy="396000"/>
            </a:xfrm>
            <a:prstGeom prst="wedgeRoundRectCallout">
              <a:avLst>
                <a:gd name="adj1" fmla="val -48171"/>
                <a:gd name="adj2" fmla="val -8971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「★」は、アニメーションやスライドの切り替えのタイミングになります。</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47" name="正方形/長方形 46"/>
            <p:cNvSpPr/>
            <p:nvPr/>
          </p:nvSpPr>
          <p:spPr>
            <a:xfrm>
              <a:off x="746756" y="5796024"/>
              <a:ext cx="2325749" cy="37654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a:tabLst>
                  <a:tab pos="895350" algn="l"/>
                </a:tabLst>
              </a:pPr>
              <a:r>
                <a:rPr kumimoji="1" lang="ja-JP" altLang="en-US" sz="1400" dirty="0" smtClean="0">
                  <a:solidFill>
                    <a:schemeClr val="tx1"/>
                  </a:solidFill>
                  <a:latin typeface="メイリオ" panose="020B0604030504040204" pitchFamily="50" charset="-128"/>
                  <a:ea typeface="メイリオ" panose="020B0604030504040204" pitchFamily="50" charset="-128"/>
                </a:rPr>
                <a:t>スライド５</a:t>
              </a:r>
              <a:endParaRPr kumimoji="1" lang="en-US" altLang="ja-JP" sz="14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a:t>
              </a:r>
            </a:p>
          </p:txBody>
        </p:sp>
        <p:sp>
          <p:nvSpPr>
            <p:cNvPr id="48" name="テキスト ボックス 47"/>
            <p:cNvSpPr txBox="1"/>
            <p:nvPr/>
          </p:nvSpPr>
          <p:spPr>
            <a:xfrm>
              <a:off x="656166" y="7799472"/>
              <a:ext cx="2816783" cy="307777"/>
            </a:xfrm>
            <a:prstGeom prst="rect">
              <a:avLst/>
            </a:prstGeom>
            <a:noFill/>
          </p:spPr>
          <p:txBody>
            <a:bodyPr wrap="square" rtlCol="0">
              <a:spAutoFit/>
            </a:bodyPr>
            <a:lstStyle/>
            <a:p>
              <a:r>
                <a:rPr lang="ja-JP" altLang="en-US" sz="1400" dirty="0">
                  <a:latin typeface="+mn-ea"/>
                </a:rPr>
                <a:t>（　　）</a:t>
              </a:r>
              <a:r>
                <a:rPr lang="ja-JP" altLang="en-US" sz="1400" dirty="0">
                  <a:latin typeface="+mn-ea"/>
                  <a:sym typeface="Wingdings" panose="05000000000000000000" pitchFamily="2" charset="2"/>
                </a:rPr>
                <a:t>：（　　）</a:t>
              </a:r>
              <a:r>
                <a:rPr lang="ja-JP" altLang="en-US" sz="1400" dirty="0">
                  <a:latin typeface="+mn-ea"/>
                </a:rPr>
                <a:t>　～　（　　）：（　　）</a:t>
              </a:r>
              <a:endParaRPr kumimoji="1" lang="ja-JP" altLang="en-US" sz="1400" dirty="0">
                <a:latin typeface="+mn-ea"/>
              </a:endParaRPr>
            </a:p>
          </p:txBody>
        </p:sp>
        <p:sp>
          <p:nvSpPr>
            <p:cNvPr id="50" name="角丸四角形吹き出し 49"/>
            <p:cNvSpPr/>
            <p:nvPr/>
          </p:nvSpPr>
          <p:spPr>
            <a:xfrm>
              <a:off x="693139" y="5271044"/>
              <a:ext cx="1115800" cy="396000"/>
            </a:xfrm>
            <a:prstGeom prst="wedgeRoundRectCallout">
              <a:avLst>
                <a:gd name="adj1" fmla="val -5397"/>
                <a:gd name="adj2" fmla="val 113137"/>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latin typeface="メイリオ" panose="020B0604030504040204" pitchFamily="50" charset="-128"/>
                  <a:ea typeface="メイリオ" panose="020B0604030504040204" pitchFamily="50" charset="-128"/>
                </a:rPr>
                <a:t>スライド番号</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51" name="角丸四角形吹き出し 50"/>
            <p:cNvSpPr/>
            <p:nvPr/>
          </p:nvSpPr>
          <p:spPr>
            <a:xfrm>
              <a:off x="646550" y="8407866"/>
              <a:ext cx="2324777" cy="390408"/>
            </a:xfrm>
            <a:prstGeom prst="wedgeRoundRectCallout">
              <a:avLst>
                <a:gd name="adj1" fmla="val -18238"/>
                <a:gd name="adj2" fmla="val -122896"/>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メイリオ" panose="020B0604030504040204" pitchFamily="50" charset="-128"/>
                  <a:ea typeface="メイリオ" panose="020B0604030504040204" pitchFamily="50" charset="-128"/>
                </a:rPr>
                <a:t>実施時間予定時刻を</a:t>
              </a:r>
              <a:r>
                <a:rPr lang="ja-JP" altLang="en-US" sz="1100" dirty="0" smtClean="0">
                  <a:solidFill>
                    <a:schemeClr val="tx1"/>
                  </a:solidFill>
                  <a:latin typeface="メイリオ" panose="020B0604030504040204" pitchFamily="50" charset="-128"/>
                  <a:ea typeface="メイリオ" panose="020B0604030504040204" pitchFamily="50" charset="-128"/>
                </a:rPr>
                <a:t>記入できます</a:t>
              </a:r>
              <a:r>
                <a:rPr lang="ja-JP" altLang="en-US" sz="1100" dirty="0">
                  <a:solidFill>
                    <a:schemeClr val="tx1"/>
                  </a:solidFill>
                  <a:latin typeface="メイリオ" panose="020B0604030504040204" pitchFamily="50" charset="-128"/>
                  <a:ea typeface="メイリオ" panose="020B0604030504040204" pitchFamily="50" charset="-128"/>
                </a:rPr>
                <a:t>。</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52" name="角丸四角形吹き出し 51"/>
            <p:cNvSpPr/>
            <p:nvPr/>
          </p:nvSpPr>
          <p:spPr>
            <a:xfrm>
              <a:off x="3741616" y="9079428"/>
              <a:ext cx="2060569" cy="396000"/>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流れの説明です。読む必要はありません。</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54" name="角丸四角形 53"/>
          <p:cNvSpPr/>
          <p:nvPr/>
        </p:nvSpPr>
        <p:spPr>
          <a:xfrm>
            <a:off x="3120095" y="7516418"/>
            <a:ext cx="2931718" cy="864096"/>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400"/>
              </a:lnSpc>
            </a:pPr>
            <a:r>
              <a:rPr lang="ja-JP" altLang="en-US" sz="1050" dirty="0">
                <a:solidFill>
                  <a:schemeClr val="tx1"/>
                </a:solidFill>
                <a:latin typeface="メイリオ" panose="020B0604030504040204" pitchFamily="50" charset="-128"/>
                <a:ea typeface="メイリオ" panose="020B0604030504040204" pitchFamily="50" charset="-128"/>
              </a:rPr>
              <a:t>　</a:t>
            </a:r>
            <a:r>
              <a:rPr lang="ja-JP" altLang="en-US" sz="900" dirty="0" smtClean="0">
                <a:solidFill>
                  <a:schemeClr val="tx1"/>
                </a:solidFill>
                <a:latin typeface="メイリオ" panose="020B0604030504040204" pitchFamily="50" charset="-128"/>
                <a:ea typeface="メイリオ" panose="020B0604030504040204" pitchFamily="50" charset="-128"/>
              </a:rPr>
              <a:t>吹き出し</a:t>
            </a:r>
            <a:r>
              <a:rPr lang="ja-JP" altLang="en-US" sz="900" dirty="0">
                <a:solidFill>
                  <a:schemeClr val="tx1"/>
                </a:solidFill>
                <a:latin typeface="メイリオ" panose="020B0604030504040204" pitchFamily="50" charset="-128"/>
                <a:ea typeface="メイリオ" panose="020B0604030504040204" pitchFamily="50" charset="-128"/>
              </a:rPr>
              <a:t>の中は例です。自校の実態に合った意見を入力し直して使用してください</a:t>
            </a:r>
            <a:r>
              <a:rPr lang="ja-JP" altLang="en-US" sz="900" dirty="0" smtClean="0">
                <a:solidFill>
                  <a:schemeClr val="tx1"/>
                </a:solidFill>
                <a:latin typeface="メイリオ" panose="020B0604030504040204" pitchFamily="50" charset="-128"/>
                <a:ea typeface="メイリオ" panose="020B0604030504040204" pitchFamily="50" charset="-128"/>
              </a:rPr>
              <a:t>。（この</a:t>
            </a:r>
            <a:r>
              <a:rPr lang="ja-JP" altLang="en-US" sz="900" dirty="0">
                <a:solidFill>
                  <a:schemeClr val="tx1"/>
                </a:solidFill>
                <a:latin typeface="メイリオ" panose="020B0604030504040204" pitchFamily="50" charset="-128"/>
                <a:ea typeface="メイリオ" panose="020B0604030504040204" pitchFamily="50" charset="-128"/>
              </a:rPr>
              <a:t>まま使用してもかまいません</a:t>
            </a:r>
            <a:r>
              <a:rPr lang="ja-JP" altLang="en-US" sz="900" dirty="0" smtClean="0">
                <a:solidFill>
                  <a:schemeClr val="tx1"/>
                </a:solidFill>
                <a:latin typeface="メイリオ" panose="020B0604030504040204" pitchFamily="50" charset="-128"/>
                <a:ea typeface="メイリオ" panose="020B0604030504040204" pitchFamily="50" charset="-128"/>
              </a:rPr>
              <a:t>。）</a:t>
            </a:r>
            <a:endParaRPr lang="ja-JP" altLang="en-US" sz="900" dirty="0">
              <a:solidFill>
                <a:schemeClr val="tx1"/>
              </a:solidFill>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6492467" y="1597468"/>
            <a:ext cx="288032" cy="738664"/>
          </a:xfrm>
          <a:prstGeom prst="rect">
            <a:avLst/>
          </a:prstGeom>
          <a:solidFill>
            <a:srgbClr val="FFCCFF"/>
          </a:solidFill>
          <a:ln>
            <a:solidFill>
              <a:schemeClr val="tx1"/>
            </a:solidFill>
          </a:ln>
        </p:spPr>
        <p:txBody>
          <a:bodyPr wrap="square" rtlCol="0">
            <a:spAutoFit/>
          </a:bodyPr>
          <a:lstStyle/>
          <a:p>
            <a:pPr algn="ctr"/>
            <a:r>
              <a:rPr kumimoji="1" lang="ja-JP" altLang="en-US" sz="1400" dirty="0" smtClean="0"/>
              <a:t>研修</a:t>
            </a:r>
            <a:r>
              <a:rPr lang="en-US" altLang="ja-JP" sz="1400" dirty="0"/>
              <a:t>Ⅱ</a:t>
            </a:r>
            <a:endParaRPr kumimoji="1" lang="ja-JP" altLang="en-US" sz="1400" dirty="0"/>
          </a:p>
        </p:txBody>
      </p:sp>
      <p:cxnSp>
        <p:nvCxnSpPr>
          <p:cNvPr id="33" name="直線コネクタ 32"/>
          <p:cNvCxnSpPr/>
          <p:nvPr/>
        </p:nvCxnSpPr>
        <p:spPr>
          <a:xfrm>
            <a:off x="290916" y="1137328"/>
            <a:ext cx="360000" cy="0"/>
          </a:xfrm>
          <a:prstGeom prst="line">
            <a:avLst/>
          </a:prstGeom>
          <a:ln w="317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a:off x="298298" y="1537812"/>
            <a:ext cx="360000" cy="0"/>
          </a:xfrm>
          <a:prstGeom prst="line">
            <a:avLst/>
          </a:prstGeom>
          <a:ln w="317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290916" y="2935089"/>
            <a:ext cx="350384" cy="1687"/>
          </a:xfrm>
          <a:prstGeom prst="line">
            <a:avLst/>
          </a:prstGeom>
          <a:ln w="317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310691" y="2576736"/>
            <a:ext cx="330609" cy="0"/>
          </a:xfrm>
          <a:prstGeom prst="line">
            <a:avLst/>
          </a:prstGeom>
          <a:ln w="317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6277432" y="2923580"/>
            <a:ext cx="335195" cy="0"/>
          </a:xfrm>
          <a:prstGeom prst="line">
            <a:avLst/>
          </a:prstGeom>
          <a:ln w="317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a:off x="6277432" y="2576736"/>
            <a:ext cx="323655" cy="0"/>
          </a:xfrm>
          <a:prstGeom prst="line">
            <a:avLst/>
          </a:prstGeom>
          <a:ln w="317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0" name="直線コネクタ 59"/>
          <p:cNvCxnSpPr/>
          <p:nvPr/>
        </p:nvCxnSpPr>
        <p:spPr>
          <a:xfrm>
            <a:off x="6286099" y="1146124"/>
            <a:ext cx="350384" cy="0"/>
          </a:xfrm>
          <a:prstGeom prst="line">
            <a:avLst/>
          </a:prstGeom>
          <a:ln w="317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a:off x="6262243" y="1496616"/>
            <a:ext cx="350384" cy="0"/>
          </a:xfrm>
          <a:prstGeom prst="line">
            <a:avLst/>
          </a:prstGeom>
          <a:ln w="31750">
            <a:solidFill>
              <a:srgbClr val="002060"/>
            </a:solidFill>
          </a:ln>
        </p:spPr>
        <p:style>
          <a:lnRef idx="1">
            <a:schemeClr val="accent1"/>
          </a:lnRef>
          <a:fillRef idx="0">
            <a:schemeClr val="accent1"/>
          </a:fillRef>
          <a:effectRef idx="0">
            <a:schemeClr val="accent1"/>
          </a:effectRef>
          <a:fontRef idx="minor">
            <a:schemeClr val="tx1"/>
          </a:fontRef>
        </p:style>
      </p:cxnSp>
      <p:sp>
        <p:nvSpPr>
          <p:cNvPr id="76" name="正方形/長方形 75"/>
          <p:cNvSpPr/>
          <p:nvPr/>
        </p:nvSpPr>
        <p:spPr>
          <a:xfrm>
            <a:off x="3067255" y="5860774"/>
            <a:ext cx="3600000" cy="1169551"/>
          </a:xfrm>
          <a:prstGeom prst="rect">
            <a:avLst/>
          </a:prstGeom>
        </p:spPr>
        <p:txBody>
          <a:bodyPr wrap="square">
            <a:spAutoFit/>
          </a:bodyPr>
          <a:lstStyle/>
          <a:p>
            <a:pPr>
              <a:lnSpc>
                <a:spcPts val="1400"/>
              </a:lnSpc>
            </a:pPr>
            <a:r>
              <a:rPr lang="ja-JP" altLang="en-US" sz="900" b="1" dirty="0">
                <a:latin typeface="メイリオ" panose="020B0604030504040204" pitchFamily="50" charset="-128"/>
                <a:ea typeface="メイリオ" panose="020B0604030504040204" pitchFamily="50" charset="-128"/>
              </a:rPr>
              <a:t>≪</a:t>
            </a:r>
            <a:r>
              <a:rPr lang="ja-JP" altLang="en-US" sz="900" b="1" dirty="0" smtClean="0">
                <a:latin typeface="メイリオ" panose="020B0604030504040204" pitchFamily="50" charset="-128"/>
                <a:ea typeface="メイリオ" panose="020B0604030504040204" pitchFamily="50" charset="-128"/>
              </a:rPr>
              <a:t>スライド</a:t>
            </a:r>
            <a:r>
              <a:rPr lang="en-US" altLang="ja-JP" sz="900" b="1" dirty="0" smtClean="0">
                <a:latin typeface="メイリオ" panose="020B0604030504040204" pitchFamily="50" charset="-128"/>
                <a:ea typeface="メイリオ" panose="020B0604030504040204" pitchFamily="50" charset="-128"/>
              </a:rPr>
              <a:t>2</a:t>
            </a:r>
            <a:r>
              <a:rPr lang="ja-JP" altLang="en-US" sz="900" b="1" dirty="0" smtClean="0">
                <a:latin typeface="メイリオ" panose="020B0604030504040204" pitchFamily="50" charset="-128"/>
                <a:ea typeface="メイリオ" panose="020B0604030504040204" pitchFamily="50" charset="-128"/>
              </a:rPr>
              <a:t>～５で６分</a:t>
            </a:r>
            <a:r>
              <a:rPr lang="en-US" altLang="ja-JP" sz="900" b="1" dirty="0" smtClean="0">
                <a:latin typeface="メイリオ" panose="020B0604030504040204" pitchFamily="50" charset="-128"/>
                <a:ea typeface="メイリオ" panose="020B0604030504040204" pitchFamily="50" charset="-128"/>
              </a:rPr>
              <a:t>≫</a:t>
            </a:r>
            <a:endParaRPr lang="ja-JP" altLang="en-US" sz="900" dirty="0">
              <a:latin typeface="メイリオ" panose="020B0604030504040204" pitchFamily="50" charset="-128"/>
              <a:ea typeface="メイリオ" panose="020B0604030504040204" pitchFamily="50" charset="-128"/>
            </a:endParaRPr>
          </a:p>
          <a:p>
            <a:pPr>
              <a:lnSpc>
                <a:spcPts val="1400"/>
              </a:lnSpc>
            </a:pPr>
            <a:r>
              <a:rPr lang="ja-JP" altLang="en-US" sz="900" dirty="0">
                <a:latin typeface="メイリオ" panose="020B0604030504040204" pitchFamily="50" charset="-128"/>
                <a:ea typeface="メイリオ" panose="020B0604030504040204" pitchFamily="50" charset="-128"/>
              </a:rPr>
              <a:t>　</a:t>
            </a:r>
            <a:r>
              <a:rPr lang="ja-JP" altLang="en-US" sz="900" dirty="0" smtClean="0">
                <a:latin typeface="メイリオ" panose="020B0604030504040204" pitchFamily="50" charset="-128"/>
                <a:ea typeface="メイリオ" panose="020B0604030504040204" pitchFamily="50" charset="-128"/>
              </a:rPr>
              <a:t>いくつか例を示しました。似たようなことを書かれた</a:t>
            </a:r>
            <a:endParaRPr lang="en-US" altLang="ja-JP" sz="900" dirty="0" smtClean="0">
              <a:latin typeface="メイリオ" panose="020B0604030504040204" pitchFamily="50" charset="-128"/>
              <a:ea typeface="メイリオ" panose="020B0604030504040204" pitchFamily="50" charset="-128"/>
            </a:endParaRPr>
          </a:p>
          <a:p>
            <a:pPr>
              <a:lnSpc>
                <a:spcPts val="1400"/>
              </a:lnSpc>
            </a:pPr>
            <a:r>
              <a:rPr lang="ja-JP" altLang="en-US" sz="900" dirty="0" smtClean="0">
                <a:latin typeface="メイリオ" panose="020B0604030504040204" pitchFamily="50" charset="-128"/>
                <a:ea typeface="メイリオ" panose="020B0604030504040204" pitchFamily="50" charset="-128"/>
              </a:rPr>
              <a:t>先生が多かったのではないでしょうか。では、どのよう</a:t>
            </a:r>
            <a:endParaRPr lang="en-US" altLang="ja-JP" sz="900" dirty="0" smtClean="0">
              <a:latin typeface="メイリオ" panose="020B0604030504040204" pitchFamily="50" charset="-128"/>
              <a:ea typeface="メイリオ" panose="020B0604030504040204" pitchFamily="50" charset="-128"/>
            </a:endParaRPr>
          </a:p>
          <a:p>
            <a:pPr>
              <a:lnSpc>
                <a:spcPts val="1400"/>
              </a:lnSpc>
            </a:pPr>
            <a:r>
              <a:rPr lang="ja-JP" altLang="en-US" sz="900" dirty="0" smtClean="0">
                <a:latin typeface="メイリオ" panose="020B0604030504040204" pitchFamily="50" charset="-128"/>
                <a:ea typeface="メイリオ" panose="020B0604030504040204" pitchFamily="50" charset="-128"/>
              </a:rPr>
              <a:t>なことに気を付ければ保護者の理解を得られたのでしょ</a:t>
            </a:r>
            <a:endParaRPr lang="en-US" altLang="ja-JP" sz="900" dirty="0" smtClean="0">
              <a:latin typeface="メイリオ" panose="020B0604030504040204" pitchFamily="50" charset="-128"/>
              <a:ea typeface="メイリオ" panose="020B0604030504040204" pitchFamily="50" charset="-128"/>
            </a:endParaRPr>
          </a:p>
          <a:p>
            <a:pPr>
              <a:lnSpc>
                <a:spcPts val="1400"/>
              </a:lnSpc>
            </a:pPr>
            <a:r>
              <a:rPr lang="ja-JP" altLang="en-US" sz="900" dirty="0" smtClean="0">
                <a:latin typeface="メイリオ" panose="020B0604030504040204" pitchFamily="50" charset="-128"/>
                <a:ea typeface="メイリオ" panose="020B0604030504040204" pitchFamily="50" charset="-128"/>
              </a:rPr>
              <a:t>うか。具体的な保護者対応の場面で考えてみましょう。</a:t>
            </a:r>
            <a:endParaRPr lang="en-US" altLang="ja-JP" sz="900" dirty="0" smtClean="0">
              <a:latin typeface="メイリオ" panose="020B0604030504040204" pitchFamily="50" charset="-128"/>
              <a:ea typeface="メイリオ" panose="020B0604030504040204" pitchFamily="50" charset="-128"/>
            </a:endParaRPr>
          </a:p>
          <a:p>
            <a:pPr>
              <a:lnSpc>
                <a:spcPts val="1400"/>
              </a:lnSpc>
            </a:pPr>
            <a:r>
              <a:rPr lang="ja-JP" altLang="en-US" sz="900" dirty="0" smtClean="0">
                <a:latin typeface="メイリオ" panose="020B0604030504040204" pitchFamily="50" charset="-128"/>
                <a:ea typeface="メイリオ" panose="020B0604030504040204" pitchFamily="50" charset="-128"/>
              </a:rPr>
              <a:t>★</a:t>
            </a:r>
            <a:endParaRPr lang="en-US" altLang="ja-JP" sz="900" dirty="0" smtClean="0">
              <a:latin typeface="メイリオ" panose="020B0604030504040204" pitchFamily="50" charset="-128"/>
              <a:ea typeface="メイリオ" panose="020B0604030504040204" pitchFamily="50" charset="-12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2031" y="6213073"/>
            <a:ext cx="2115772" cy="158682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直線コネクタ 2"/>
          <p:cNvCxnSpPr/>
          <p:nvPr/>
        </p:nvCxnSpPr>
        <p:spPr>
          <a:xfrm>
            <a:off x="592415" y="2072416"/>
            <a:ext cx="576579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正方形/長方形 28"/>
          <p:cNvSpPr/>
          <p:nvPr/>
        </p:nvSpPr>
        <p:spPr>
          <a:xfrm>
            <a:off x="2204864" y="938366"/>
            <a:ext cx="360040" cy="1116500"/>
          </a:xfrm>
          <a:prstGeom prst="rect">
            <a:avLst/>
          </a:prstGeom>
          <a:solidFill>
            <a:schemeClr val="accent6">
              <a:lumMod val="40000"/>
              <a:lumOff val="60000"/>
            </a:schemeClr>
          </a:solidFill>
          <a:ln w="9525">
            <a:solidFill>
              <a:schemeClr val="tx1"/>
            </a:solidFill>
          </a:ln>
        </p:spPr>
        <p:style>
          <a:lnRef idx="2">
            <a:schemeClr val="accent1"/>
          </a:lnRef>
          <a:fillRef idx="1">
            <a:schemeClr val="lt1"/>
          </a:fillRef>
          <a:effectRef idx="0">
            <a:schemeClr val="accent1"/>
          </a:effectRef>
          <a:fontRef idx="minor">
            <a:schemeClr val="dk1"/>
          </a:fontRef>
        </p:style>
        <p:txBody>
          <a:bodyPr rIns="0" rtlCol="0" anchor="ctr"/>
          <a:lstStyle/>
          <a:p>
            <a:pPr algn="ctr"/>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p:txBody>
      </p:sp>
      <p:sp>
        <p:nvSpPr>
          <p:cNvPr id="61" name="正方形/長方形 60"/>
          <p:cNvSpPr/>
          <p:nvPr/>
        </p:nvSpPr>
        <p:spPr>
          <a:xfrm>
            <a:off x="2204688" y="2088068"/>
            <a:ext cx="360040" cy="1008376"/>
          </a:xfrm>
          <a:prstGeom prst="rect">
            <a:avLst/>
          </a:prstGeom>
          <a:solidFill>
            <a:schemeClr val="accent3">
              <a:lumMod val="40000"/>
              <a:lumOff val="60000"/>
            </a:schemeClr>
          </a:solidFill>
          <a:ln w="9525">
            <a:solidFill>
              <a:schemeClr val="tx1"/>
            </a:solidFill>
          </a:ln>
        </p:spPr>
        <p:style>
          <a:lnRef idx="2">
            <a:schemeClr val="accent1"/>
          </a:lnRef>
          <a:fillRef idx="1">
            <a:schemeClr val="lt1"/>
          </a:fillRef>
          <a:effectRef idx="0">
            <a:schemeClr val="accent1"/>
          </a:effectRef>
          <a:fontRef idx="minor">
            <a:schemeClr val="dk1"/>
          </a:fontRef>
        </p:style>
        <p:txBody>
          <a:bodyPr rIns="0" rtlCol="0" anchor="ctr"/>
          <a:lstStyle/>
          <a:p>
            <a:pPr algn="ctr"/>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p:txBody>
      </p:sp>
      <p:sp>
        <p:nvSpPr>
          <p:cNvPr id="32" name="テキスト ボックス 31"/>
          <p:cNvSpPr txBox="1"/>
          <p:nvPr/>
        </p:nvSpPr>
        <p:spPr>
          <a:xfrm>
            <a:off x="2142155" y="2216696"/>
            <a:ext cx="461665" cy="792088"/>
          </a:xfrm>
          <a:prstGeom prst="rect">
            <a:avLst/>
          </a:prstGeom>
          <a:noFill/>
        </p:spPr>
        <p:txBody>
          <a:bodyPr vert="eaVert" wrap="square" rtlCol="0">
            <a:spAutoFit/>
          </a:bodyPr>
          <a:lstStyle/>
          <a:p>
            <a:r>
              <a:rPr lang="ja-JP" altLang="en-US" dirty="0" smtClean="0">
                <a:latin typeface="Meiryo UI" panose="020B0604030504040204" pitchFamily="50" charset="-128"/>
                <a:ea typeface="Meiryo UI" panose="020B0604030504040204" pitchFamily="50" charset="-128"/>
              </a:rPr>
              <a:t>後　半</a:t>
            </a:r>
            <a:endParaRPr kumimoji="1" lang="ja-JP" altLang="en-US" dirty="0">
              <a:latin typeface="Meiryo UI" panose="020B0604030504040204" pitchFamily="50" charset="-128"/>
              <a:ea typeface="Meiryo UI" panose="020B0604030504040204" pitchFamily="50" charset="-128"/>
            </a:endParaRPr>
          </a:p>
        </p:txBody>
      </p:sp>
      <p:sp>
        <p:nvSpPr>
          <p:cNvPr id="62" name="テキスト ボックス 61"/>
          <p:cNvSpPr txBox="1"/>
          <p:nvPr/>
        </p:nvSpPr>
        <p:spPr>
          <a:xfrm>
            <a:off x="2161206" y="1100572"/>
            <a:ext cx="461665" cy="792088"/>
          </a:xfrm>
          <a:prstGeom prst="rect">
            <a:avLst/>
          </a:prstGeom>
          <a:noFill/>
        </p:spPr>
        <p:txBody>
          <a:bodyPr vert="eaVert" wrap="square" rtlCol="0">
            <a:spAutoFit/>
          </a:bodyPr>
          <a:lstStyle/>
          <a:p>
            <a:r>
              <a:rPr lang="ja-JP" altLang="en-US" dirty="0" smtClean="0">
                <a:latin typeface="Meiryo UI" panose="020B0604030504040204" pitchFamily="50" charset="-128"/>
                <a:ea typeface="Meiryo UI" panose="020B0604030504040204" pitchFamily="50" charset="-128"/>
              </a:rPr>
              <a:t>前　半</a:t>
            </a:r>
            <a:endParaRPr kumimoji="1" lang="ja-JP" altLang="en-US" dirty="0">
              <a:latin typeface="Meiryo UI" panose="020B0604030504040204" pitchFamily="50" charset="-128"/>
              <a:ea typeface="Meiryo UI" panose="020B0604030504040204" pitchFamily="50" charset="-128"/>
            </a:endParaRPr>
          </a:p>
        </p:txBody>
      </p:sp>
      <p:sp>
        <p:nvSpPr>
          <p:cNvPr id="70" name="正方形/長方形 69"/>
          <p:cNvSpPr/>
          <p:nvPr/>
        </p:nvSpPr>
        <p:spPr>
          <a:xfrm>
            <a:off x="848195" y="3872880"/>
            <a:ext cx="397594" cy="186878"/>
          </a:xfrm>
          <a:prstGeom prst="rect">
            <a:avLst/>
          </a:prstGeom>
          <a:solidFill>
            <a:schemeClr val="accent6">
              <a:lumMod val="40000"/>
              <a:lumOff val="60000"/>
            </a:schemeClr>
          </a:solidFill>
          <a:ln w="9525">
            <a:solidFill>
              <a:schemeClr val="tx1"/>
            </a:solidFill>
          </a:ln>
        </p:spPr>
        <p:style>
          <a:lnRef idx="2">
            <a:schemeClr val="accent1"/>
          </a:lnRef>
          <a:fillRef idx="1">
            <a:schemeClr val="lt1"/>
          </a:fillRef>
          <a:effectRef idx="0">
            <a:schemeClr val="accent1"/>
          </a:effectRef>
          <a:fontRef idx="minor">
            <a:schemeClr val="dk1"/>
          </a:fontRef>
        </p:style>
        <p:txBody>
          <a:bodyPr rIns="0" rtlCol="0" anchor="ctr"/>
          <a:lstStyle/>
          <a:p>
            <a:pPr algn="ctr"/>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p:txBody>
      </p:sp>
      <p:sp>
        <p:nvSpPr>
          <p:cNvPr id="72" name="テキスト ボックス 71"/>
          <p:cNvSpPr txBox="1"/>
          <p:nvPr/>
        </p:nvSpPr>
        <p:spPr>
          <a:xfrm>
            <a:off x="664424" y="3669092"/>
            <a:ext cx="6044068" cy="1245600"/>
          </a:xfrm>
          <a:prstGeom prst="rect">
            <a:avLst/>
          </a:prstGeom>
          <a:noFill/>
          <a:ln w="19050">
            <a:solidFill>
              <a:srgbClr val="FF0000"/>
            </a:solidFill>
          </a:ln>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a:t>
            </a:r>
            <a:r>
              <a:rPr kumimoji="1" lang="ja-JP" altLang="en-US" sz="1200" dirty="0" smtClean="0">
                <a:latin typeface="メイリオ" panose="020B0604030504040204" pitchFamily="50" charset="-128"/>
                <a:ea typeface="メイリオ" panose="020B0604030504040204" pitchFamily="50" charset="-128"/>
              </a:rPr>
              <a:t>研修を</a:t>
            </a:r>
            <a:r>
              <a:rPr lang="ja-JP" altLang="en-US" sz="1200" dirty="0">
                <a:latin typeface="メイリオ" panose="020B0604030504040204" pitchFamily="50" charset="-128"/>
                <a:ea typeface="メイリオ" panose="020B0604030504040204" pitchFamily="50" charset="-128"/>
              </a:rPr>
              <a:t>２</a:t>
            </a:r>
            <a:r>
              <a:rPr lang="ja-JP" altLang="en-US" sz="1200" dirty="0" smtClean="0">
                <a:latin typeface="メイリオ" panose="020B0604030504040204" pitchFamily="50" charset="-128"/>
                <a:ea typeface="メイリオ" panose="020B0604030504040204" pitchFamily="50" charset="-128"/>
              </a:rPr>
              <a:t>回に分けて実施する場合（例：今週と来週の２回に分ける）</a:t>
            </a:r>
            <a:endParaRPr lang="en-US" altLang="ja-JP" sz="1200" dirty="0" smtClean="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　</a:t>
            </a:r>
            <a:r>
              <a:rPr lang="ja-JP" altLang="en-US" sz="1200" dirty="0" smtClean="0">
                <a:latin typeface="メイリオ" panose="020B0604030504040204" pitchFamily="50" charset="-128"/>
                <a:ea typeface="メイリオ" panose="020B0604030504040204" pitchFamily="50" charset="-128"/>
              </a:rPr>
              <a:t>前半 ･･･スライド１～</a:t>
            </a:r>
            <a:r>
              <a:rPr lang="en-US" altLang="ja-JP" sz="1200" dirty="0" smtClean="0">
                <a:latin typeface="メイリオ" panose="020B0604030504040204" pitchFamily="50" charset="-128"/>
                <a:ea typeface="メイリオ" panose="020B0604030504040204" pitchFamily="50" charset="-128"/>
              </a:rPr>
              <a:t>17</a:t>
            </a:r>
            <a:r>
              <a:rPr lang="ja-JP" altLang="en-US" sz="1200" dirty="0" smtClean="0">
                <a:latin typeface="メイリオ" panose="020B0604030504040204" pitchFamily="50" charset="-128"/>
                <a:ea typeface="メイリオ" panose="020B0604030504040204" pitchFamily="50" charset="-128"/>
              </a:rPr>
              <a:t>（</a:t>
            </a:r>
            <a:r>
              <a:rPr lang="en-US" altLang="ja-JP" sz="1200" dirty="0" smtClean="0">
                <a:latin typeface="メイリオ" panose="020B0604030504040204" pitchFamily="50" charset="-128"/>
                <a:ea typeface="メイリオ" panose="020B0604030504040204" pitchFamily="50" charset="-128"/>
              </a:rPr>
              <a:t>33</a:t>
            </a:r>
            <a:r>
              <a:rPr lang="ja-JP" altLang="en-US" sz="1200" dirty="0" smtClean="0">
                <a:latin typeface="メイリオ" panose="020B0604030504040204" pitchFamily="50" charset="-128"/>
                <a:ea typeface="メイリオ" panose="020B0604030504040204" pitchFamily="50" charset="-128"/>
              </a:rPr>
              <a:t>分）  </a:t>
            </a:r>
            <a:r>
              <a:rPr lang="en-US" altLang="ja-JP" sz="1200" dirty="0" smtClean="0">
                <a:latin typeface="メイリオ" panose="020B0604030504040204" pitchFamily="50" charset="-128"/>
                <a:ea typeface="メイリオ" panose="020B0604030504040204" pitchFamily="50" charset="-128"/>
              </a:rPr>
              <a:t> </a:t>
            </a:r>
            <a:r>
              <a:rPr lang="ja-JP" altLang="en-US" sz="1200" dirty="0" smtClean="0">
                <a:latin typeface="メイリオ" panose="020B0604030504040204" pitchFamily="50" charset="-128"/>
                <a:ea typeface="メイリオ" panose="020B0604030504040204" pitchFamily="50" charset="-128"/>
              </a:rPr>
              <a:t>後半 ･</a:t>
            </a:r>
            <a:r>
              <a:rPr lang="ja-JP" altLang="en-US" sz="1200" dirty="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･スライド</a:t>
            </a:r>
            <a:r>
              <a:rPr lang="en-US" altLang="ja-JP" sz="1200" dirty="0" smtClean="0">
                <a:latin typeface="メイリオ" panose="020B0604030504040204" pitchFamily="50" charset="-128"/>
                <a:ea typeface="メイリオ" panose="020B0604030504040204" pitchFamily="50" charset="-128"/>
              </a:rPr>
              <a:t>18</a:t>
            </a:r>
            <a:r>
              <a:rPr lang="ja-JP" altLang="en-US" sz="1200" dirty="0" smtClean="0">
                <a:latin typeface="メイリオ" panose="020B0604030504040204" pitchFamily="50" charset="-128"/>
                <a:ea typeface="メイリオ" panose="020B0604030504040204" pitchFamily="50" charset="-128"/>
              </a:rPr>
              <a:t>～</a:t>
            </a:r>
            <a:r>
              <a:rPr lang="en-US" altLang="ja-JP" sz="1200" dirty="0" smtClean="0">
                <a:latin typeface="メイリオ" panose="020B0604030504040204" pitchFamily="50" charset="-128"/>
                <a:ea typeface="メイリオ" panose="020B0604030504040204" pitchFamily="50" charset="-128"/>
              </a:rPr>
              <a:t>29</a:t>
            </a:r>
            <a:r>
              <a:rPr lang="ja-JP" altLang="en-US" sz="1200" dirty="0" smtClean="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27</a:t>
            </a:r>
            <a:r>
              <a:rPr lang="ja-JP" altLang="en-US" sz="1200" dirty="0" smtClean="0">
                <a:latin typeface="メイリオ" panose="020B0604030504040204" pitchFamily="50" charset="-128"/>
                <a:ea typeface="メイリオ" panose="020B0604030504040204" pitchFamily="50" charset="-128"/>
              </a:rPr>
              <a:t>分）</a:t>
            </a:r>
            <a:endParaRPr lang="en-US" altLang="ja-JP" sz="1200" dirty="0">
              <a:latin typeface="メイリオ" panose="020B0604030504040204" pitchFamily="50" charset="-128"/>
              <a:ea typeface="メイリオ" panose="020B0604030504040204" pitchFamily="50" charset="-128"/>
            </a:endParaRPr>
          </a:p>
          <a:p>
            <a:r>
              <a:rPr lang="ja-JP" altLang="en-US" sz="1200" dirty="0" smtClean="0">
                <a:latin typeface="メイリオ" panose="020B0604030504040204" pitchFamily="50" charset="-128"/>
                <a:ea typeface="メイリオ" panose="020B0604030504040204" pitchFamily="50" charset="-128"/>
              </a:rPr>
              <a:t>○時期や年度を分けて実施する場合（例：４月と８月の２回に分ける）</a:t>
            </a:r>
            <a:endParaRPr lang="en-US" altLang="ja-JP" sz="1200" dirty="0" smtClean="0">
              <a:latin typeface="メイリオ" panose="020B0604030504040204" pitchFamily="50" charset="-128"/>
              <a:ea typeface="メイリオ" panose="020B0604030504040204" pitchFamily="50" charset="-128"/>
            </a:endParaRPr>
          </a:p>
          <a:p>
            <a:pPr>
              <a:lnSpc>
                <a:spcPts val="1700"/>
              </a:lnSpc>
            </a:pPr>
            <a:r>
              <a:rPr lang="ja-JP" altLang="en-US" sz="1200" dirty="0" smtClean="0">
                <a:latin typeface="メイリオ" panose="020B0604030504040204" pitchFamily="50" charset="-128"/>
                <a:ea typeface="メイリオ" panose="020B0604030504040204" pitchFamily="50" charset="-128"/>
              </a:rPr>
              <a:t>   研修</a:t>
            </a:r>
            <a:r>
              <a:rPr lang="en-US" altLang="ja-JP" sz="1200" dirty="0" smtClean="0">
                <a:latin typeface="メイリオ" panose="020B0604030504040204" pitchFamily="50" charset="-128"/>
                <a:ea typeface="メイリオ" panose="020B0604030504040204" pitchFamily="50" charset="-128"/>
              </a:rPr>
              <a:t>Ⅰ</a:t>
            </a:r>
            <a:r>
              <a:rPr lang="ja-JP" altLang="en-US" sz="1200" dirty="0" smtClean="0">
                <a:latin typeface="メイリオ" panose="020B0604030504040204" pitchFamily="50" charset="-128"/>
                <a:ea typeface="メイリオ" panose="020B0604030504040204" pitchFamily="50" charset="-128"/>
              </a:rPr>
              <a:t>･･･スライド</a:t>
            </a:r>
            <a:r>
              <a:rPr lang="en-US" altLang="ja-JP" sz="1200" dirty="0" smtClean="0">
                <a:latin typeface="メイリオ" panose="020B0604030504040204" pitchFamily="50" charset="-128"/>
                <a:ea typeface="メイリオ" panose="020B0604030504040204" pitchFamily="50" charset="-128"/>
              </a:rPr>
              <a:t>17</a:t>
            </a:r>
            <a:r>
              <a:rPr lang="ja-JP" altLang="en-US" sz="1200" dirty="0" smtClean="0">
                <a:latin typeface="メイリオ" panose="020B0604030504040204" pitchFamily="50" charset="-128"/>
                <a:ea typeface="メイリオ" panose="020B0604030504040204" pitchFamily="50" charset="-128"/>
              </a:rPr>
              <a:t>の後、</a:t>
            </a:r>
            <a:r>
              <a:rPr lang="en-US" altLang="ja-JP" sz="1200" dirty="0" smtClean="0">
                <a:latin typeface="メイリオ" panose="020B0604030504040204" pitchFamily="50" charset="-128"/>
                <a:ea typeface="メイリオ" panose="020B0604030504040204" pitchFamily="50" charset="-128"/>
              </a:rPr>
              <a:t>24</a:t>
            </a:r>
            <a:r>
              <a:rPr lang="ja-JP" altLang="en-US" sz="1200" dirty="0" smtClean="0">
                <a:latin typeface="メイリオ" panose="020B0604030504040204" pitchFamily="50" charset="-128"/>
                <a:ea typeface="メイリオ" panose="020B0604030504040204" pitchFamily="50" charset="-128"/>
              </a:rPr>
              <a:t>以降のスライドを使用</a:t>
            </a:r>
            <a:r>
              <a:rPr lang="ja-JP" altLang="en-US" sz="1200" dirty="0">
                <a:latin typeface="メイリオ" panose="020B0604030504040204" pitchFamily="50" charset="-128"/>
                <a:ea typeface="メイリオ" panose="020B0604030504040204" pitchFamily="50" charset="-128"/>
              </a:rPr>
              <a:t>します</a:t>
            </a:r>
            <a:r>
              <a:rPr lang="ja-JP" altLang="en-US" sz="1200" dirty="0" smtClean="0">
                <a:latin typeface="メイリオ" panose="020B0604030504040204" pitchFamily="50" charset="-128"/>
                <a:ea typeface="メイリオ" panose="020B0604030504040204" pitchFamily="50" charset="-128"/>
              </a:rPr>
              <a:t>（</a:t>
            </a:r>
            <a:r>
              <a:rPr lang="en-US" altLang="ja-JP" sz="1200" dirty="0" smtClean="0">
                <a:latin typeface="メイリオ" panose="020B0604030504040204" pitchFamily="50" charset="-128"/>
                <a:ea typeface="メイリオ" panose="020B0604030504040204" pitchFamily="50" charset="-128"/>
              </a:rPr>
              <a:t>38</a:t>
            </a:r>
            <a:r>
              <a:rPr lang="ja-JP" altLang="en-US" sz="1200" dirty="0" smtClean="0">
                <a:latin typeface="メイリオ" panose="020B0604030504040204" pitchFamily="50" charset="-128"/>
                <a:ea typeface="メイリオ" panose="020B0604030504040204" pitchFamily="50" charset="-128"/>
              </a:rPr>
              <a:t>分）</a:t>
            </a:r>
            <a:endParaRPr lang="en-US" altLang="ja-JP" sz="1200" dirty="0" smtClean="0">
              <a:latin typeface="メイリオ" panose="020B0604030504040204" pitchFamily="50" charset="-128"/>
              <a:ea typeface="メイリオ" panose="020B0604030504040204" pitchFamily="50" charset="-128"/>
            </a:endParaRPr>
          </a:p>
          <a:p>
            <a:pPr>
              <a:lnSpc>
                <a:spcPts val="1700"/>
              </a:lnSpc>
            </a:pPr>
            <a:r>
              <a:rPr lang="ja-JP" altLang="en-US" sz="1200" dirty="0">
                <a:latin typeface="メイリオ" panose="020B0604030504040204" pitchFamily="50" charset="-128"/>
                <a:ea typeface="メイリオ" panose="020B0604030504040204" pitchFamily="50" charset="-128"/>
              </a:rPr>
              <a:t> </a:t>
            </a:r>
            <a:r>
              <a:rPr lang="ja-JP" altLang="en-US" sz="1200" dirty="0" smtClean="0">
                <a:latin typeface="メイリオ" panose="020B0604030504040204" pitchFamily="50" charset="-128"/>
                <a:ea typeface="メイリオ" panose="020B0604030504040204" pitchFamily="50" charset="-128"/>
              </a:rPr>
              <a:t>  研修</a:t>
            </a:r>
            <a:r>
              <a:rPr lang="en-US" altLang="ja-JP" sz="1200" dirty="0" smtClean="0">
                <a:latin typeface="メイリオ" panose="020B0604030504040204" pitchFamily="50" charset="-128"/>
                <a:ea typeface="メイリオ" panose="020B0604030504040204" pitchFamily="50" charset="-128"/>
              </a:rPr>
              <a:t>Ⅱ</a:t>
            </a:r>
            <a:r>
              <a:rPr lang="ja-JP" altLang="en-US" sz="1200" dirty="0" smtClean="0">
                <a:latin typeface="メイリオ" panose="020B0604030504040204" pitchFamily="50" charset="-128"/>
                <a:ea typeface="メイリオ" panose="020B0604030504040204" pitchFamily="50" charset="-128"/>
              </a:rPr>
              <a:t>･･･スライド１～５の後、</a:t>
            </a:r>
            <a:r>
              <a:rPr lang="en-US" altLang="ja-JP" sz="1200" dirty="0" smtClean="0">
                <a:latin typeface="メイリオ" panose="020B0604030504040204" pitchFamily="50" charset="-128"/>
                <a:ea typeface="メイリオ" panose="020B0604030504040204" pitchFamily="50" charset="-128"/>
              </a:rPr>
              <a:t>18</a:t>
            </a:r>
            <a:r>
              <a:rPr lang="ja-JP" altLang="en-US" sz="1200" dirty="0" smtClean="0">
                <a:latin typeface="メイリオ" panose="020B0604030504040204" pitchFamily="50" charset="-128"/>
                <a:ea typeface="メイリオ" panose="020B0604030504040204" pitchFamily="50" charset="-128"/>
              </a:rPr>
              <a:t>以降のスライドを使用</a:t>
            </a:r>
            <a:r>
              <a:rPr lang="ja-JP" altLang="en-US" sz="1200" dirty="0">
                <a:latin typeface="メイリオ" panose="020B0604030504040204" pitchFamily="50" charset="-128"/>
                <a:ea typeface="メイリオ" panose="020B0604030504040204" pitchFamily="50" charset="-128"/>
              </a:rPr>
              <a:t>します</a:t>
            </a:r>
            <a:r>
              <a:rPr lang="ja-JP" altLang="en-US" sz="1200" dirty="0" smtClean="0">
                <a:latin typeface="メイリオ" panose="020B0604030504040204" pitchFamily="50" charset="-128"/>
                <a:ea typeface="メイリオ" panose="020B0604030504040204" pitchFamily="50" charset="-128"/>
              </a:rPr>
              <a:t>（</a:t>
            </a:r>
            <a:r>
              <a:rPr lang="en-US" altLang="ja-JP" sz="1200" dirty="0" smtClean="0">
                <a:latin typeface="メイリオ" panose="020B0604030504040204" pitchFamily="50" charset="-128"/>
                <a:ea typeface="メイリオ" panose="020B0604030504040204" pitchFamily="50" charset="-128"/>
              </a:rPr>
              <a:t>34</a:t>
            </a:r>
            <a:r>
              <a:rPr lang="ja-JP" altLang="en-US" sz="1200" dirty="0" smtClean="0">
                <a:latin typeface="メイリオ" panose="020B0604030504040204" pitchFamily="50" charset="-128"/>
                <a:ea typeface="メイリオ" panose="020B0604030504040204" pitchFamily="50" charset="-128"/>
              </a:rPr>
              <a:t>分）</a:t>
            </a:r>
            <a:endParaRPr lang="en-US" altLang="ja-JP" sz="1200" dirty="0" smtClean="0">
              <a:latin typeface="メイリオ" panose="020B0604030504040204" pitchFamily="50" charset="-128"/>
              <a:ea typeface="メイリオ" panose="020B0604030504040204" pitchFamily="50" charset="-128"/>
            </a:endParaRPr>
          </a:p>
          <a:p>
            <a:pPr>
              <a:lnSpc>
                <a:spcPts val="1700"/>
              </a:lnSpc>
            </a:pPr>
            <a:r>
              <a:rPr lang="ja-JP" altLang="en-US" sz="1200" dirty="0">
                <a:latin typeface="メイリオ" panose="020B0604030504040204" pitchFamily="50" charset="-128"/>
                <a:ea typeface="メイリオ" panose="020B0604030504040204" pitchFamily="50" charset="-128"/>
              </a:rPr>
              <a:t>　</a:t>
            </a:r>
            <a:r>
              <a:rPr lang="ja-JP" altLang="en-US" sz="1200" dirty="0" smtClean="0">
                <a:latin typeface="メイリオ" panose="020B0604030504040204" pitchFamily="50" charset="-128"/>
                <a:ea typeface="メイリオ" panose="020B0604030504040204" pitchFamily="50" charset="-128"/>
              </a:rPr>
              <a:t>　　　</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研修</a:t>
            </a:r>
            <a:r>
              <a:rPr lang="en-US" altLang="ja-JP" sz="1200" dirty="0" smtClean="0">
                <a:latin typeface="メイリオ" panose="020B0604030504040204" pitchFamily="50" charset="-128"/>
                <a:ea typeface="メイリオ" panose="020B0604030504040204" pitchFamily="50" charset="-128"/>
              </a:rPr>
              <a:t>Ⅰ</a:t>
            </a:r>
            <a:r>
              <a:rPr lang="ja-JP" altLang="en-US" sz="1200" dirty="0" smtClean="0">
                <a:latin typeface="メイリオ" panose="020B0604030504040204" pitchFamily="50" charset="-128"/>
                <a:ea typeface="メイリオ" panose="020B0604030504040204" pitchFamily="50" charset="-128"/>
              </a:rPr>
              <a:t>と</a:t>
            </a:r>
            <a:r>
              <a:rPr lang="en-US" altLang="ja-JP" sz="1200" dirty="0" smtClean="0">
                <a:latin typeface="メイリオ" panose="020B0604030504040204" pitchFamily="50" charset="-128"/>
                <a:ea typeface="メイリオ" panose="020B0604030504040204" pitchFamily="50" charset="-128"/>
              </a:rPr>
              <a:t>Ⅱ</a:t>
            </a:r>
            <a:r>
              <a:rPr lang="ja-JP" altLang="en-US" sz="1200" dirty="0" smtClean="0">
                <a:latin typeface="メイリオ" panose="020B0604030504040204" pitchFamily="50" charset="-128"/>
                <a:ea typeface="メイリオ" panose="020B0604030504040204" pitchFamily="50" charset="-128"/>
              </a:rPr>
              <a:t>は、それぞれ完結しています。</a:t>
            </a:r>
            <a:endParaRPr lang="en-US" altLang="ja-JP" sz="12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728546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2847751" y="9659557"/>
            <a:ext cx="377026" cy="246221"/>
          </a:xfrm>
          <a:prstGeom prst="rect">
            <a:avLst/>
          </a:prstGeom>
          <a:noFill/>
        </p:spPr>
        <p:txBody>
          <a:bodyPr wrap="none" rtlCol="0">
            <a:spAutoFit/>
          </a:bodyPr>
          <a:lstStyle/>
          <a:p>
            <a:r>
              <a:rPr lang="en-US" altLang="ja-JP" sz="1000" dirty="0">
                <a:latin typeface="メイリオ" panose="020B0604030504040204" pitchFamily="50" charset="-128"/>
                <a:ea typeface="メイリオ" panose="020B0604030504040204" pitchFamily="50" charset="-128"/>
              </a:rPr>
              <a:t>-4-</a:t>
            </a:r>
            <a:endParaRPr kumimoji="1" lang="ja-JP" altLang="en-US" sz="1000" dirty="0">
              <a:latin typeface="メイリオ" panose="020B0604030504040204" pitchFamily="50" charset="-128"/>
              <a:ea typeface="メイリオ" panose="020B0604030504040204" pitchFamily="50" charset="-128"/>
            </a:endParaRPr>
          </a:p>
        </p:txBody>
      </p:sp>
      <p:sp>
        <p:nvSpPr>
          <p:cNvPr id="29" name="テキスト ボックス 28"/>
          <p:cNvSpPr txBox="1"/>
          <p:nvPr/>
        </p:nvSpPr>
        <p:spPr>
          <a:xfrm>
            <a:off x="182712" y="90951"/>
            <a:ext cx="3185487" cy="369332"/>
          </a:xfrm>
          <a:prstGeom prst="rect">
            <a:avLst/>
          </a:prstGeom>
          <a:noFill/>
        </p:spPr>
        <p:txBody>
          <a:bodyPr wrap="none" rtlCol="0">
            <a:spAutoFit/>
          </a:bodyPr>
          <a:lstStyle/>
          <a:p>
            <a:r>
              <a:rPr lang="ja-JP" altLang="en-US" b="1" dirty="0">
                <a:latin typeface="メイリオ" panose="020B0604030504040204" pitchFamily="50" charset="-128"/>
                <a:ea typeface="メイリオ" panose="020B0604030504040204" pitchFamily="50" charset="-128"/>
              </a:rPr>
              <a:t>○スライド</a:t>
            </a:r>
            <a:r>
              <a:rPr kumimoji="1" lang="ja-JP" altLang="en-US" b="1" dirty="0" smtClean="0">
                <a:latin typeface="メイリオ" panose="020B0604030504040204" pitchFamily="50" charset="-128"/>
                <a:ea typeface="メイリオ" panose="020B0604030504040204" pitchFamily="50" charset="-128"/>
              </a:rPr>
              <a:t>資料（進行原稿）</a:t>
            </a:r>
            <a:endParaRPr kumimoji="1" lang="ja-JP" altLang="en-US" b="1" dirty="0">
              <a:latin typeface="メイリオ" panose="020B0604030504040204" pitchFamily="50" charset="-128"/>
              <a:ea typeface="メイリオ" panose="020B0604030504040204" pitchFamily="50" charset="-128"/>
            </a:endParaRPr>
          </a:p>
        </p:txBody>
      </p:sp>
      <p:grpSp>
        <p:nvGrpSpPr>
          <p:cNvPr id="30" name="グループ化 29"/>
          <p:cNvGrpSpPr/>
          <p:nvPr/>
        </p:nvGrpSpPr>
        <p:grpSpPr>
          <a:xfrm>
            <a:off x="370080" y="460283"/>
            <a:ext cx="6117841" cy="2438364"/>
            <a:chOff x="361964" y="498412"/>
            <a:chExt cx="6117841" cy="2726396"/>
          </a:xfrm>
        </p:grpSpPr>
        <p:sp>
          <p:nvSpPr>
            <p:cNvPr id="40" name="正方形/長方形 39"/>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スライド１</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42" name="正方形/長方形 41"/>
          <p:cNvSpPr/>
          <p:nvPr/>
        </p:nvSpPr>
        <p:spPr>
          <a:xfrm>
            <a:off x="2892505" y="460283"/>
            <a:ext cx="3600000" cy="810478"/>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≪スライド１で１分</a:t>
            </a:r>
            <a:r>
              <a:rPr lang="en-US" altLang="ja-JP" sz="1050" b="1"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それでは、校内研修を始めます。</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今日は</a:t>
            </a: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保護者</a:t>
            </a:r>
            <a:r>
              <a:rPr lang="ja-JP" altLang="en-US" sz="1050" dirty="0" smtClean="0">
                <a:latin typeface="メイリオ" panose="020B0604030504040204" pitchFamily="50" charset="-128"/>
                <a:ea typeface="メイリオ" panose="020B0604030504040204" pitchFamily="50" charset="-128"/>
              </a:rPr>
              <a:t>との関係づくりのポイントについて一緒に</a:t>
            </a:r>
            <a:r>
              <a:rPr lang="ja-JP" altLang="en-US" sz="1050" dirty="0">
                <a:latin typeface="メイリオ" panose="020B0604030504040204" pitchFamily="50" charset="-128"/>
                <a:ea typeface="メイリオ" panose="020B0604030504040204" pitchFamily="50" charset="-128"/>
              </a:rPr>
              <a:t>学び</a:t>
            </a:r>
            <a:r>
              <a:rPr lang="ja-JP" altLang="en-US" sz="1050" dirty="0" smtClean="0">
                <a:latin typeface="メイリオ" panose="020B0604030504040204" pitchFamily="50" charset="-128"/>
                <a:ea typeface="メイリオ" panose="020B0604030504040204" pitchFamily="50" charset="-128"/>
              </a:rPr>
              <a:t>ましょう。★</a:t>
            </a:r>
            <a:endParaRPr lang="en-US" altLang="ja-JP" sz="1050" dirty="0">
              <a:latin typeface="メイリオ" panose="020B0604030504040204" pitchFamily="50" charset="-128"/>
              <a:ea typeface="メイリオ" panose="020B0604030504040204" pitchFamily="50" charset="-128"/>
            </a:endParaRPr>
          </a:p>
        </p:txBody>
      </p:sp>
      <p:sp>
        <p:nvSpPr>
          <p:cNvPr id="44" name="テキスト ボックス 43"/>
          <p:cNvSpPr txBox="1"/>
          <p:nvPr/>
        </p:nvSpPr>
        <p:spPr>
          <a:xfrm>
            <a:off x="350405" y="2489953"/>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45" name="グループ化 44"/>
          <p:cNvGrpSpPr/>
          <p:nvPr/>
        </p:nvGrpSpPr>
        <p:grpSpPr>
          <a:xfrm>
            <a:off x="370080" y="2898647"/>
            <a:ext cx="6115871" cy="2486401"/>
            <a:chOff x="361964" y="498412"/>
            <a:chExt cx="6117841" cy="2726396"/>
          </a:xfrm>
        </p:grpSpPr>
        <p:sp>
          <p:nvSpPr>
            <p:cNvPr id="46" name="正方形/長方形 45"/>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スライド２</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7" name="正方形/長方形 46"/>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52" name="テキスト ボックス 51"/>
          <p:cNvSpPr txBox="1"/>
          <p:nvPr/>
        </p:nvSpPr>
        <p:spPr>
          <a:xfrm>
            <a:off x="375602" y="4956928"/>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4" name="正方形/長方形 53"/>
          <p:cNvSpPr/>
          <p:nvPr/>
        </p:nvSpPr>
        <p:spPr>
          <a:xfrm>
            <a:off x="2892505" y="2898647"/>
            <a:ext cx="3600000" cy="810478"/>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スライド２～５で</a:t>
            </a:r>
            <a:r>
              <a:rPr lang="ja-JP" altLang="en-US" sz="1050" b="1" dirty="0">
                <a:latin typeface="メイリオ" panose="020B0604030504040204" pitchFamily="50" charset="-128"/>
                <a:ea typeface="メイリオ" panose="020B0604030504040204" pitchFamily="50" charset="-128"/>
              </a:rPr>
              <a:t>６</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では、研修に入ります。★まず、「保護者に理解してもらえずに困ったことについて話し合う」から始めます。★</a:t>
            </a:r>
            <a:endParaRPr lang="en-US" altLang="ja-JP" sz="1050" dirty="0">
              <a:latin typeface="メイリオ" panose="020B0604030504040204" pitchFamily="50" charset="-128"/>
              <a:ea typeface="メイリオ" panose="020B0604030504040204" pitchFamily="50" charset="-128"/>
            </a:endParaRPr>
          </a:p>
        </p:txBody>
      </p:sp>
      <p:grpSp>
        <p:nvGrpSpPr>
          <p:cNvPr id="55" name="グループ化 54"/>
          <p:cNvGrpSpPr/>
          <p:nvPr/>
        </p:nvGrpSpPr>
        <p:grpSpPr>
          <a:xfrm>
            <a:off x="371391" y="5385047"/>
            <a:ext cx="6117841" cy="2448273"/>
            <a:chOff x="361964" y="498412"/>
            <a:chExt cx="6117841" cy="4464864"/>
          </a:xfrm>
        </p:grpSpPr>
        <p:sp>
          <p:nvSpPr>
            <p:cNvPr id="56" name="正方形/長方形 55"/>
            <p:cNvSpPr/>
            <p:nvPr/>
          </p:nvSpPr>
          <p:spPr>
            <a:xfrm>
              <a:off x="361964" y="498412"/>
              <a:ext cx="2520000" cy="446486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スライド３</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57" name="正方形/長方形 56"/>
            <p:cNvSpPr/>
            <p:nvPr/>
          </p:nvSpPr>
          <p:spPr>
            <a:xfrm>
              <a:off x="2879805" y="498412"/>
              <a:ext cx="3600000" cy="446486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58" name="テキスト ボックス 57"/>
          <p:cNvSpPr txBox="1"/>
          <p:nvPr/>
        </p:nvSpPr>
        <p:spPr>
          <a:xfrm>
            <a:off x="350405" y="7460233"/>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65" name="テキスト ボックス 64"/>
          <p:cNvSpPr txBox="1"/>
          <p:nvPr/>
        </p:nvSpPr>
        <p:spPr>
          <a:xfrm>
            <a:off x="327123" y="9513452"/>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39" name="正方形/長方形 38"/>
          <p:cNvSpPr/>
          <p:nvPr/>
        </p:nvSpPr>
        <p:spPr>
          <a:xfrm>
            <a:off x="2884008" y="5385048"/>
            <a:ext cx="3600000" cy="990015"/>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スライド２～５で</a:t>
            </a:r>
            <a:r>
              <a:rPr lang="ja-JP" altLang="en-US" sz="1050" b="1" dirty="0">
                <a:latin typeface="メイリオ" panose="020B0604030504040204" pitchFamily="50" charset="-128"/>
                <a:ea typeface="メイリオ" panose="020B0604030504040204" pitchFamily="50" charset="-128"/>
              </a:rPr>
              <a:t>６</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その前に、</a:t>
            </a:r>
            <a:r>
              <a:rPr lang="ja-JP" altLang="en-US" sz="1050" dirty="0">
                <a:latin typeface="メイリオ" panose="020B0604030504040204" pitchFamily="50" charset="-128"/>
                <a:ea typeface="メイリオ" panose="020B0604030504040204" pitchFamily="50" charset="-128"/>
              </a:rPr>
              <a:t>保護者</a:t>
            </a:r>
            <a:r>
              <a:rPr lang="ja-JP" altLang="en-US" sz="1050" dirty="0" smtClean="0">
                <a:latin typeface="メイリオ" panose="020B0604030504040204" pitchFamily="50" charset="-128"/>
                <a:ea typeface="メイリオ" panose="020B0604030504040204" pitchFamily="50" charset="-128"/>
              </a:rPr>
              <a:t>と教師の関係性を確認しましょう。</a:t>
            </a:r>
            <a:r>
              <a:rPr lang="ja-JP" altLang="en-US" sz="1050" dirty="0">
                <a:latin typeface="メイリオ" panose="020B0604030504040204" pitchFamily="50" charset="-128"/>
                <a:ea typeface="メイリオ" panose="020B0604030504040204" pitchFamily="50" charset="-128"/>
              </a:rPr>
              <a:t>　</a:t>
            </a:r>
            <a:r>
              <a:rPr lang="en-US" altLang="ja-JP" sz="1050" dirty="0" smtClean="0">
                <a:latin typeface="メイリオ" panose="020B0604030504040204" pitchFamily="50" charset="-128"/>
                <a:ea typeface="メイリオ" panose="020B0604030504040204" pitchFamily="50" charset="-128"/>
              </a:rPr>
              <a:t/>
            </a:r>
            <a:br>
              <a:rPr lang="en-US" altLang="ja-JP" sz="1050" dirty="0" smtClean="0">
                <a:latin typeface="メイリオ" panose="020B0604030504040204" pitchFamily="50" charset="-128"/>
                <a:ea typeface="メイリオ" panose="020B0604030504040204" pitchFamily="50" charset="-128"/>
              </a:rPr>
            </a:br>
            <a:r>
              <a:rPr lang="ja-JP" altLang="en-US" sz="1050" dirty="0" smtClean="0">
                <a:latin typeface="メイリオ" panose="020B0604030504040204" pitchFamily="50" charset="-128"/>
                <a:ea typeface="メイリオ" panose="020B0604030504040204" pitchFamily="50" charset="-128"/>
              </a:rPr>
              <a:t>保護者と</a:t>
            </a:r>
            <a:r>
              <a:rPr lang="ja-JP" altLang="en-US" sz="1050" dirty="0">
                <a:latin typeface="メイリオ" panose="020B0604030504040204" pitchFamily="50" charset="-128"/>
                <a:ea typeface="メイリオ" panose="020B0604030504040204" pitchFamily="50" charset="-128"/>
              </a:rPr>
              <a:t>教師</a:t>
            </a:r>
            <a:r>
              <a:rPr lang="ja-JP" altLang="en-US" sz="1050" dirty="0" smtClean="0">
                <a:latin typeface="メイリオ" panose="020B0604030504040204" pitchFamily="50" charset="-128"/>
                <a:ea typeface="メイリオ" panose="020B0604030504040204" pitchFamily="50" charset="-128"/>
              </a:rPr>
              <a:t>は、子供を育てる同じチームの一員</a:t>
            </a:r>
            <a:r>
              <a:rPr lang="ja-JP" altLang="en-US" sz="1050" dirty="0">
                <a:latin typeface="メイリオ" panose="020B0604030504040204" pitchFamily="50" charset="-128"/>
                <a:ea typeface="メイリオ" panose="020B0604030504040204" pitchFamily="50" charset="-128"/>
              </a:rPr>
              <a:t>で</a:t>
            </a:r>
            <a:r>
              <a:rPr lang="ja-JP" altLang="en-US" sz="1050" dirty="0" smtClean="0">
                <a:latin typeface="メイリオ" panose="020B0604030504040204" pitchFamily="50" charset="-128"/>
                <a:ea typeface="メイリオ" panose="020B0604030504040204" pitchFamily="50" charset="-128"/>
              </a:rPr>
              <a:t>す。</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しかし、日頃の保護者対応では、悩んだり、困ったりすることがある</a:t>
            </a:r>
            <a:r>
              <a:rPr lang="ja-JP" altLang="en-US" sz="1050" dirty="0">
                <a:latin typeface="メイリオ" panose="020B0604030504040204" pitchFamily="50" charset="-128"/>
                <a:ea typeface="メイリオ" panose="020B0604030504040204" pitchFamily="50" charset="-128"/>
              </a:rPr>
              <a:t>ので</a:t>
            </a:r>
            <a:r>
              <a:rPr lang="ja-JP" altLang="en-US" sz="1050" dirty="0" smtClean="0">
                <a:latin typeface="メイリオ" panose="020B0604030504040204" pitchFamily="50" charset="-128"/>
                <a:ea typeface="メイリオ" panose="020B0604030504040204" pitchFamily="50" charset="-128"/>
              </a:rPr>
              <a:t>はないでしょうか？★</a:t>
            </a:r>
            <a:endParaRPr lang="en-US" altLang="ja-JP" sz="1050" dirty="0">
              <a:latin typeface="メイリオ" panose="020B0604030504040204" pitchFamily="50" charset="-128"/>
              <a:ea typeface="メイリオ" panose="020B0604030504040204" pitchFamily="50"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679" y="5752679"/>
            <a:ext cx="2219619" cy="166471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546" y="821054"/>
            <a:ext cx="2225199" cy="166889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1546" y="3261971"/>
            <a:ext cx="2226913" cy="167018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6498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2847751" y="9659557"/>
            <a:ext cx="377026" cy="246221"/>
          </a:xfrm>
          <a:prstGeom prst="rect">
            <a:avLst/>
          </a:prstGeom>
          <a:noFill/>
        </p:spPr>
        <p:txBody>
          <a:bodyPr wrap="none" rtlCol="0">
            <a:spAutoFit/>
          </a:bodyPr>
          <a:lstStyle/>
          <a:p>
            <a:r>
              <a:rPr lang="en-US" altLang="ja-JP" sz="1000" dirty="0">
                <a:latin typeface="メイリオ" panose="020B0604030504040204" pitchFamily="50" charset="-128"/>
                <a:ea typeface="メイリオ" panose="020B0604030504040204" pitchFamily="50" charset="-128"/>
              </a:rPr>
              <a:t>-5-</a:t>
            </a:r>
            <a:endParaRPr kumimoji="1" lang="ja-JP" altLang="en-US" sz="1000" dirty="0">
              <a:latin typeface="メイリオ" panose="020B0604030504040204" pitchFamily="50" charset="-128"/>
              <a:ea typeface="メイリオ" panose="020B0604030504040204" pitchFamily="50" charset="-128"/>
            </a:endParaRPr>
          </a:p>
        </p:txBody>
      </p:sp>
      <p:grpSp>
        <p:nvGrpSpPr>
          <p:cNvPr id="28" name="グループ化 27"/>
          <p:cNvGrpSpPr/>
          <p:nvPr/>
        </p:nvGrpSpPr>
        <p:grpSpPr>
          <a:xfrm>
            <a:off x="365886" y="272480"/>
            <a:ext cx="6117841" cy="3600400"/>
            <a:chOff x="361964" y="498412"/>
            <a:chExt cx="6117841" cy="2726396"/>
          </a:xfrm>
        </p:grpSpPr>
        <p:sp>
          <p:nvSpPr>
            <p:cNvPr id="34" name="正方形/長方形 33"/>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スライド４</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35" name="正方形/長方形 34"/>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41" name="角丸四角形 40"/>
          <p:cNvSpPr/>
          <p:nvPr/>
        </p:nvSpPr>
        <p:spPr>
          <a:xfrm>
            <a:off x="3036264" y="5115201"/>
            <a:ext cx="3384376" cy="864096"/>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400"/>
              </a:lnSpc>
            </a:pPr>
            <a:r>
              <a:rPr lang="ja-JP" altLang="en-US" sz="1050" dirty="0" smtClean="0">
                <a:solidFill>
                  <a:schemeClr val="tx1"/>
                </a:solidFill>
                <a:latin typeface="メイリオ" panose="020B0604030504040204" pitchFamily="50" charset="-128"/>
                <a:ea typeface="メイリオ" panose="020B0604030504040204" pitchFamily="50" charset="-128"/>
              </a:rPr>
              <a:t>　吹き出し</a:t>
            </a:r>
            <a:r>
              <a:rPr lang="ja-JP" altLang="en-US" sz="1050" dirty="0">
                <a:solidFill>
                  <a:schemeClr val="tx1"/>
                </a:solidFill>
                <a:latin typeface="メイリオ" panose="020B0604030504040204" pitchFamily="50" charset="-128"/>
                <a:ea typeface="メイリオ" panose="020B0604030504040204" pitchFamily="50" charset="-128"/>
              </a:rPr>
              <a:t>の中は例です。自校の実態に合った意見を入力し直して使用してください</a:t>
            </a:r>
            <a:r>
              <a:rPr lang="ja-JP" altLang="en-US" sz="1050" dirty="0" smtClean="0">
                <a:solidFill>
                  <a:schemeClr val="tx1"/>
                </a:solidFill>
                <a:latin typeface="メイリオ" panose="020B0604030504040204" pitchFamily="50" charset="-128"/>
                <a:ea typeface="メイリオ" panose="020B0604030504040204" pitchFamily="50" charset="-128"/>
              </a:rPr>
              <a:t>。（この</a:t>
            </a:r>
            <a:r>
              <a:rPr lang="ja-JP" altLang="en-US" sz="1050" dirty="0">
                <a:solidFill>
                  <a:schemeClr val="tx1"/>
                </a:solidFill>
                <a:latin typeface="メイリオ" panose="020B0604030504040204" pitchFamily="50" charset="-128"/>
                <a:ea typeface="メイリオ" panose="020B0604030504040204" pitchFamily="50" charset="-128"/>
              </a:rPr>
              <a:t>まま使用してもかまいません</a:t>
            </a:r>
            <a:r>
              <a:rPr lang="ja-JP" altLang="en-US" sz="1050" dirty="0" smtClean="0">
                <a:solidFill>
                  <a:schemeClr val="tx1"/>
                </a:solidFill>
                <a:latin typeface="メイリオ" panose="020B0604030504040204" pitchFamily="50" charset="-128"/>
                <a:ea typeface="メイリオ" panose="020B0604030504040204" pitchFamily="50" charset="-128"/>
              </a:rPr>
              <a:t>。）</a:t>
            </a:r>
            <a:endParaRPr lang="ja-JP" altLang="en-US" sz="1050" dirty="0">
              <a:solidFill>
                <a:schemeClr val="tx1"/>
              </a:solidFill>
              <a:latin typeface="メイリオ" panose="020B0604030504040204" pitchFamily="50" charset="-128"/>
              <a:ea typeface="メイリオ" panose="020B0604030504040204" pitchFamily="50" charset="-128"/>
            </a:endParaRPr>
          </a:p>
        </p:txBody>
      </p:sp>
      <p:sp>
        <p:nvSpPr>
          <p:cNvPr id="49" name="正方形/長方形 48"/>
          <p:cNvSpPr/>
          <p:nvPr/>
        </p:nvSpPr>
        <p:spPr>
          <a:xfrm>
            <a:off x="2870710" y="3938152"/>
            <a:ext cx="3600000" cy="1169551"/>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a:t>
            </a:r>
            <a:r>
              <a:rPr lang="ja-JP" altLang="en-US" sz="1050" b="1" dirty="0" smtClean="0">
                <a:latin typeface="メイリオ" panose="020B0604030504040204" pitchFamily="50" charset="-128"/>
                <a:ea typeface="メイリオ" panose="020B0604030504040204" pitchFamily="50" charset="-128"/>
              </a:rPr>
              <a:t>～５で６分</a:t>
            </a:r>
            <a:r>
              <a:rPr lang="en-US" altLang="ja-JP" sz="1050" b="1"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いくつか例を示しました。似たようなことを</a:t>
            </a:r>
            <a:r>
              <a:rPr lang="ja-JP" altLang="en-US" sz="1050" dirty="0">
                <a:latin typeface="メイリオ" panose="020B0604030504040204" pitchFamily="50" charset="-128"/>
                <a:ea typeface="メイリオ" panose="020B0604030504040204" pitchFamily="50" charset="-128"/>
              </a:rPr>
              <a:t>書かれた</a:t>
            </a:r>
            <a:r>
              <a:rPr lang="ja-JP" altLang="en-US" sz="1050" dirty="0" smtClean="0">
                <a:latin typeface="メイリオ" panose="020B0604030504040204" pitchFamily="50" charset="-128"/>
                <a:ea typeface="メイリオ" panose="020B0604030504040204" pitchFamily="50" charset="-128"/>
              </a:rPr>
              <a:t>先生が多かったのではないでしょうか。では、どのようなことに気を付ければ保護者の理解を得られたのでしょうか。具体的な保護者対応の場面で考えてみましょう。★</a:t>
            </a:r>
            <a:endParaRPr lang="en-US" altLang="ja-JP" sz="1050" dirty="0" smtClean="0">
              <a:latin typeface="メイリオ" panose="020B0604030504040204" pitchFamily="50" charset="-128"/>
              <a:ea typeface="メイリオ" panose="020B0604030504040204" pitchFamily="50" charset="-128"/>
            </a:endParaRPr>
          </a:p>
        </p:txBody>
      </p:sp>
      <p:grpSp>
        <p:nvGrpSpPr>
          <p:cNvPr id="51" name="グループ化 50"/>
          <p:cNvGrpSpPr/>
          <p:nvPr/>
        </p:nvGrpSpPr>
        <p:grpSpPr>
          <a:xfrm>
            <a:off x="365886" y="7036752"/>
            <a:ext cx="6117840" cy="2452751"/>
            <a:chOff x="361964" y="498412"/>
            <a:chExt cx="6117840" cy="2726396"/>
          </a:xfrm>
        </p:grpSpPr>
        <p:sp>
          <p:nvSpPr>
            <p:cNvPr id="52" name="正方形/長方形 51"/>
            <p:cNvSpPr/>
            <p:nvPr/>
          </p:nvSpPr>
          <p:spPr>
            <a:xfrm>
              <a:off x="361964" y="498412"/>
              <a:ext cx="2521938"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スライド６</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53" name="正方形/長方形 52"/>
            <p:cNvSpPr/>
            <p:nvPr/>
          </p:nvSpPr>
          <p:spPr>
            <a:xfrm>
              <a:off x="2883901" y="498412"/>
              <a:ext cx="3595903"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54" name="テキスト ボックス 53"/>
          <p:cNvSpPr txBox="1"/>
          <p:nvPr/>
        </p:nvSpPr>
        <p:spPr>
          <a:xfrm>
            <a:off x="375808" y="9043918"/>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5" name="正方形/長方形 54"/>
          <p:cNvSpPr/>
          <p:nvPr/>
        </p:nvSpPr>
        <p:spPr>
          <a:xfrm>
            <a:off x="2887824" y="7036753"/>
            <a:ext cx="3600000" cy="990015"/>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スライド６～</a:t>
            </a:r>
            <a:r>
              <a:rPr lang="en-US" altLang="ja-JP" sz="1050" b="1" dirty="0" smtClean="0">
                <a:latin typeface="メイリオ" panose="020B0604030504040204" pitchFamily="50" charset="-128"/>
                <a:ea typeface="メイリオ" panose="020B0604030504040204" pitchFamily="50" charset="-128"/>
              </a:rPr>
              <a:t>11</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14</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ここ</a:t>
            </a:r>
            <a:r>
              <a:rPr lang="ja-JP" altLang="en-US" sz="1050" dirty="0" smtClean="0">
                <a:latin typeface="メイリオ" panose="020B0604030504040204" pitchFamily="50" charset="-128"/>
                <a:ea typeface="メイリオ" panose="020B0604030504040204" pitchFamily="50" charset="-128"/>
              </a:rPr>
              <a:t>では、連絡手段として広く使われている電話を取り上げます。</a:t>
            </a:r>
            <a:r>
              <a:rPr lang="ja-JP" altLang="en-US" sz="1050" b="1"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sp>
        <p:nvSpPr>
          <p:cNvPr id="56" name="テキスト ボックス 55"/>
          <p:cNvSpPr txBox="1"/>
          <p:nvPr/>
        </p:nvSpPr>
        <p:spPr>
          <a:xfrm>
            <a:off x="318212" y="952875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29" name="テキスト ボックス 28"/>
          <p:cNvSpPr txBox="1"/>
          <p:nvPr/>
        </p:nvSpPr>
        <p:spPr>
          <a:xfrm>
            <a:off x="318212" y="2287096"/>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26" name="グループ化 25"/>
          <p:cNvGrpSpPr/>
          <p:nvPr/>
        </p:nvGrpSpPr>
        <p:grpSpPr>
          <a:xfrm>
            <a:off x="2874059" y="272480"/>
            <a:ext cx="3600000" cy="3683060"/>
            <a:chOff x="2886109" y="5167247"/>
            <a:chExt cx="3600000" cy="3683060"/>
          </a:xfrm>
        </p:grpSpPr>
        <p:sp>
          <p:nvSpPr>
            <p:cNvPr id="27" name="正方形/長方形 26"/>
            <p:cNvSpPr/>
            <p:nvPr/>
          </p:nvSpPr>
          <p:spPr>
            <a:xfrm>
              <a:off x="2886109" y="5167247"/>
              <a:ext cx="3600000" cy="3683060"/>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スライド２～５で</a:t>
              </a:r>
              <a:r>
                <a:rPr lang="ja-JP" altLang="en-US" sz="1050" b="1" dirty="0">
                  <a:latin typeface="メイリオ" panose="020B0604030504040204" pitchFamily="50" charset="-128"/>
                  <a:ea typeface="メイリオ" panose="020B0604030504040204" pitchFamily="50" charset="-128"/>
                </a:rPr>
                <a:t>６</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そ</a:t>
              </a:r>
              <a:r>
                <a:rPr lang="ja-JP" altLang="en-US" sz="1050" dirty="0" smtClean="0">
                  <a:latin typeface="メイリオ" panose="020B0604030504040204" pitchFamily="50" charset="-128"/>
                  <a:ea typeface="メイリオ" panose="020B0604030504040204" pitchFamily="50" charset="-128"/>
                </a:rPr>
                <a:t>の中でも</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「保護者</a:t>
              </a:r>
              <a:r>
                <a:rPr lang="ja-JP" altLang="en-US" sz="1050" dirty="0">
                  <a:latin typeface="メイリオ" panose="020B0604030504040204" pitchFamily="50" charset="-128"/>
                  <a:ea typeface="メイリオ" panose="020B0604030504040204" pitchFamily="50" charset="-128"/>
                </a:rPr>
                <a:t>に</a:t>
              </a:r>
              <a:r>
                <a:rPr lang="ja-JP" altLang="en-US" sz="1050" dirty="0" smtClean="0">
                  <a:latin typeface="メイリオ" panose="020B0604030504040204" pitchFamily="50" charset="-128"/>
                  <a:ea typeface="メイリオ" panose="020B0604030504040204" pitchFamily="50" charset="-128"/>
                </a:rPr>
                <a:t>理解</a:t>
              </a:r>
              <a:r>
                <a:rPr lang="ja-JP" altLang="en-US" sz="1050" dirty="0">
                  <a:latin typeface="メイリオ" panose="020B0604030504040204" pitchFamily="50" charset="-128"/>
                  <a:ea typeface="メイリオ" panose="020B0604030504040204" pitchFamily="50" charset="-128"/>
                </a:rPr>
                <a:t>してもらえずに困った</a:t>
              </a:r>
              <a:r>
                <a:rPr lang="ja-JP" altLang="en-US" sz="1050" dirty="0" smtClean="0">
                  <a:latin typeface="メイリオ" panose="020B0604030504040204" pitchFamily="50" charset="-128"/>
                  <a:ea typeface="メイリオ" panose="020B0604030504040204" pitchFamily="50" charset="-128"/>
                </a:rPr>
                <a:t>こと</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について配付資料の吹き出しに書いてください</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「例」のように保護者に言われた</a:t>
              </a:r>
              <a:r>
                <a:rPr lang="ja-JP" altLang="en-US" sz="1050" dirty="0">
                  <a:latin typeface="メイリオ" panose="020B0604030504040204" pitchFamily="50" charset="-128"/>
                  <a:ea typeface="メイリオ" panose="020B0604030504040204" pitchFamily="50" charset="-128"/>
                </a:rPr>
                <a:t>言葉</a:t>
              </a:r>
              <a:r>
                <a:rPr lang="ja-JP" altLang="en-US" sz="1050" dirty="0" smtClean="0">
                  <a:latin typeface="メイリオ" panose="020B0604030504040204" pitchFamily="50" charset="-128"/>
                  <a:ea typeface="メイリオ" panose="020B0604030504040204" pitchFamily="50" charset="-128"/>
                </a:rPr>
                <a:t>でも</a:t>
              </a:r>
              <a:r>
                <a:rPr lang="ja-JP" altLang="en-US" sz="1050" dirty="0">
                  <a:latin typeface="メイリオ" panose="020B0604030504040204" pitchFamily="50" charset="-128"/>
                  <a:ea typeface="メイリオ" panose="020B0604030504040204" pitchFamily="50" charset="-128"/>
                </a:rPr>
                <a:t>構いません</a:t>
              </a:r>
              <a:r>
                <a:rPr lang="ja-JP" altLang="en-US" sz="1050" dirty="0" smtClean="0">
                  <a:latin typeface="メイリオ" panose="020B0604030504040204" pitchFamily="50" charset="-128"/>
                  <a:ea typeface="メイリオ" panose="020B0604030504040204" pitchFamily="50" charset="-128"/>
                </a:rPr>
                <a:t>。時間は１分です。では、始めてください。</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（１分経過）</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時間がきました。今、書いた</a:t>
              </a:r>
              <a:r>
                <a:rPr lang="ja-JP" altLang="en-US" sz="1050" dirty="0">
                  <a:latin typeface="メイリオ" panose="020B0604030504040204" pitchFamily="50" charset="-128"/>
                  <a:ea typeface="メイリオ" panose="020B0604030504040204" pitchFamily="50" charset="-128"/>
                </a:rPr>
                <a:t>こと</a:t>
              </a:r>
              <a:r>
                <a:rPr lang="ja-JP" altLang="en-US" sz="1050" dirty="0" smtClean="0">
                  <a:latin typeface="メイリオ" panose="020B0604030504040204" pitchFamily="50" charset="-128"/>
                  <a:ea typeface="メイリオ" panose="020B0604030504040204" pitchFamily="50" charset="-128"/>
                </a:rPr>
                <a:t>をグループ内で共有し</a:t>
              </a:r>
              <a:r>
                <a:rPr lang="ja-JP" altLang="en-US" sz="1050" dirty="0">
                  <a:latin typeface="メイリオ" panose="020B0604030504040204" pitchFamily="50" charset="-128"/>
                  <a:ea typeface="メイリオ" panose="020B0604030504040204" pitchFamily="50" charset="-128"/>
                </a:rPr>
                <a:t>て</a:t>
              </a:r>
              <a:r>
                <a:rPr lang="ja-JP" altLang="en-US" sz="1050" dirty="0" smtClean="0">
                  <a:latin typeface="メイリオ" panose="020B0604030504040204" pitchFamily="50" charset="-128"/>
                  <a:ea typeface="メイリオ" panose="020B0604030504040204" pitchFamily="50" charset="-128"/>
                </a:rPr>
                <a:t>ください。時間は３分です。司会の先生、全員が発言できるよう進行をお願いします。では、始めてください。</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（３分経過）</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時間</a:t>
              </a:r>
              <a:r>
                <a:rPr lang="ja-JP" altLang="en-US" sz="1050" dirty="0" smtClean="0">
                  <a:latin typeface="メイリオ" panose="020B0604030504040204" pitchFamily="50" charset="-128"/>
                  <a:ea typeface="メイリオ" panose="020B0604030504040204" pitchFamily="50" charset="-128"/>
                </a:rPr>
                <a:t>がきました。どのような意見が出たか、教えてください。</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（１、２人の先生に尋ねる。適宜コメントを入れる。）</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ありがとうございました。★</a:t>
              </a:r>
              <a:endParaRPr lang="en-US" altLang="ja-JP" sz="1050" dirty="0">
                <a:latin typeface="メイリオ" panose="020B0604030504040204" pitchFamily="50" charset="-128"/>
                <a:ea typeface="メイリオ" panose="020B0604030504040204" pitchFamily="50" charset="-128"/>
              </a:endParaRPr>
            </a:p>
          </p:txBody>
        </p:sp>
        <p:sp>
          <p:nvSpPr>
            <p:cNvPr id="30" name="横巻き 29"/>
            <p:cNvSpPr/>
            <p:nvPr/>
          </p:nvSpPr>
          <p:spPr>
            <a:xfrm>
              <a:off x="4099778" y="6202965"/>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1" name="横巻き 30"/>
            <p:cNvSpPr/>
            <p:nvPr/>
          </p:nvSpPr>
          <p:spPr>
            <a:xfrm>
              <a:off x="3877397" y="7486239"/>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グループ協議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3" name="角丸四角形吹き出し 32"/>
            <p:cNvSpPr/>
            <p:nvPr/>
          </p:nvSpPr>
          <p:spPr>
            <a:xfrm>
              <a:off x="4930348" y="7596782"/>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kumimoji="1" lang="en-US" altLang="ja-JP" sz="900" dirty="0" smtClean="0">
                  <a:solidFill>
                    <a:sysClr val="windowText" lastClr="000000"/>
                  </a:solidFill>
                  <a:latin typeface="メイリオ" panose="020B0604030504040204" pitchFamily="50" charset="-128"/>
                  <a:ea typeface="メイリオ" panose="020B0604030504040204" pitchFamily="50" charset="-128"/>
                </a:rPr>
                <a:t>30</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grpSp>
      <p:grpSp>
        <p:nvGrpSpPr>
          <p:cNvPr id="37" name="グループ化 36"/>
          <p:cNvGrpSpPr/>
          <p:nvPr/>
        </p:nvGrpSpPr>
        <p:grpSpPr>
          <a:xfrm>
            <a:off x="365886" y="3872880"/>
            <a:ext cx="6117841" cy="2520280"/>
            <a:chOff x="361964" y="498412"/>
            <a:chExt cx="6117841" cy="2726396"/>
          </a:xfrm>
        </p:grpSpPr>
        <p:sp>
          <p:nvSpPr>
            <p:cNvPr id="38" name="正方形/長方形 37"/>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スライド５</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2" name="正方形/長方形 41"/>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43" name="テキスト ボックス 42"/>
          <p:cNvSpPr txBox="1"/>
          <p:nvPr/>
        </p:nvSpPr>
        <p:spPr>
          <a:xfrm>
            <a:off x="377480" y="5945088"/>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4" name="正方形/長方形 3"/>
          <p:cNvSpPr/>
          <p:nvPr/>
        </p:nvSpPr>
        <p:spPr>
          <a:xfrm>
            <a:off x="378348" y="6462605"/>
            <a:ext cx="6116208" cy="511204"/>
          </a:xfrm>
          <a:prstGeom prst="rect">
            <a:avLst/>
          </a:prstGeom>
          <a:ln w="19050">
            <a:solidFill>
              <a:srgbClr val="FF0000"/>
            </a:solidFill>
          </a:ln>
        </p:spPr>
        <p:style>
          <a:lnRef idx="2">
            <a:schemeClr val="accent1"/>
          </a:lnRef>
          <a:fillRef idx="1">
            <a:schemeClr val="lt1"/>
          </a:fillRef>
          <a:effectRef idx="0">
            <a:schemeClr val="accent1"/>
          </a:effectRef>
          <a:fontRef idx="minor">
            <a:schemeClr val="dk1"/>
          </a:fontRef>
        </p:style>
        <p:txBody>
          <a:bodyPr rIns="0" rtlCol="0" anchor="ctr"/>
          <a:lstStyle/>
          <a:p>
            <a:pPr algn="ctr"/>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378348" y="6486397"/>
            <a:ext cx="6591739" cy="523220"/>
          </a:xfrm>
          <a:prstGeom prst="rect">
            <a:avLst/>
          </a:prstGeom>
          <a:noFill/>
        </p:spPr>
        <p:txBody>
          <a:bodyPr wrap="square" rtlCol="0" anchor="ctr">
            <a:spAutoFit/>
          </a:bodyPr>
          <a:lstStyle/>
          <a:p>
            <a:pPr marL="1165225" indent="-1165225"/>
            <a:r>
              <a:rPr kumimoji="1" lang="ja-JP" altLang="en-US" sz="1400" dirty="0" smtClean="0">
                <a:latin typeface="メイリオ" panose="020B0604030504040204" pitchFamily="50" charset="-128"/>
                <a:ea typeface="メイリオ" panose="020B0604030504040204" pitchFamily="50" charset="-128"/>
              </a:rPr>
              <a:t>研修</a:t>
            </a:r>
            <a:r>
              <a:rPr kumimoji="1" lang="en-US" altLang="ja-JP" sz="1400" dirty="0" smtClean="0">
                <a:latin typeface="メイリオ" panose="020B0604030504040204" pitchFamily="50" charset="-128"/>
                <a:ea typeface="メイリオ" panose="020B0604030504040204" pitchFamily="50" charset="-128"/>
              </a:rPr>
              <a:t>Ⅱ</a:t>
            </a:r>
            <a:r>
              <a:rPr kumimoji="1" lang="ja-JP" altLang="en-US" sz="1400" dirty="0" smtClean="0">
                <a:latin typeface="メイリオ" panose="020B0604030504040204" pitchFamily="50" charset="-128"/>
                <a:ea typeface="メイリオ" panose="020B0604030504040204" pitchFamily="50" charset="-128"/>
              </a:rPr>
              <a:t>･･･スライド１～５の後、</a:t>
            </a:r>
            <a:r>
              <a:rPr kumimoji="1" lang="en-US" altLang="ja-JP" sz="1400" dirty="0" smtClean="0">
                <a:latin typeface="メイリオ" panose="020B0604030504040204" pitchFamily="50" charset="-128"/>
                <a:ea typeface="メイリオ" panose="020B0604030504040204" pitchFamily="50" charset="-128"/>
              </a:rPr>
              <a:t>18</a:t>
            </a:r>
            <a:r>
              <a:rPr kumimoji="1" lang="ja-JP" altLang="en-US" sz="1400" dirty="0" smtClean="0">
                <a:latin typeface="メイリオ" panose="020B0604030504040204" pitchFamily="50" charset="-128"/>
                <a:ea typeface="メイリオ" panose="020B0604030504040204" pitchFamily="50" charset="-128"/>
              </a:rPr>
              <a:t>以降のスライドを使用します。スライド</a:t>
            </a:r>
            <a:endParaRPr kumimoji="1" lang="en-US" altLang="ja-JP" sz="1400" dirty="0" smtClean="0">
              <a:latin typeface="メイリオ" panose="020B0604030504040204" pitchFamily="50" charset="-128"/>
              <a:ea typeface="メイリオ" panose="020B0604030504040204" pitchFamily="50" charset="-128"/>
            </a:endParaRPr>
          </a:p>
          <a:p>
            <a:pPr marL="1165225" indent="-1165225"/>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　　　 </a:t>
            </a:r>
            <a:r>
              <a:rPr lang="en-US" altLang="ja-JP" sz="1400" dirty="0" smtClean="0">
                <a:latin typeface="メイリオ" panose="020B0604030504040204" pitchFamily="50" charset="-128"/>
                <a:ea typeface="メイリオ" panose="020B0604030504040204" pitchFamily="50" charset="-128"/>
              </a:rPr>
              <a:t>18</a:t>
            </a:r>
            <a:r>
              <a:rPr lang="ja-JP" altLang="en-US" sz="1400" dirty="0" smtClean="0">
                <a:latin typeface="メイリオ" panose="020B0604030504040204" pitchFamily="50" charset="-128"/>
                <a:ea typeface="メイリオ" panose="020B0604030504040204" pitchFamily="50" charset="-128"/>
              </a:rPr>
              <a:t>へお進みください。</a:t>
            </a:r>
            <a:endParaRPr kumimoji="1" lang="ja-JP" altLang="en-US" sz="1400" dirty="0">
              <a:latin typeface="メイリオ" panose="020B0604030504040204" pitchFamily="50" charset="-128"/>
              <a:ea typeface="メイリオ" panose="020B0604030504040204" pitchFamily="50" charset="-128"/>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335" y="633350"/>
            <a:ext cx="2198694" cy="164902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804" y="4232920"/>
            <a:ext cx="2282891" cy="171216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3169" y="7382023"/>
            <a:ext cx="2215859" cy="166189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54507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2847751" y="9659557"/>
            <a:ext cx="377026" cy="246221"/>
          </a:xfrm>
          <a:prstGeom prst="rect">
            <a:avLst/>
          </a:prstGeom>
          <a:noFill/>
        </p:spPr>
        <p:txBody>
          <a:bodyPr wrap="none" rtlCol="0">
            <a:spAutoFit/>
          </a:bodyPr>
          <a:lstStyle/>
          <a:p>
            <a:r>
              <a:rPr lang="en-US" altLang="ja-JP" sz="1000" dirty="0">
                <a:latin typeface="メイリオ" panose="020B0604030504040204" pitchFamily="50" charset="-128"/>
                <a:ea typeface="メイリオ" panose="020B0604030504040204" pitchFamily="50" charset="-128"/>
              </a:rPr>
              <a:t>-6-</a:t>
            </a:r>
            <a:endParaRPr kumimoji="1" lang="ja-JP" altLang="en-US" sz="1000" dirty="0">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3325381" y="5925073"/>
            <a:ext cx="3096345" cy="276999"/>
          </a:xfrm>
          <a:prstGeom prst="rect">
            <a:avLst/>
          </a:prstGeom>
          <a:noFill/>
        </p:spPr>
        <p:txBody>
          <a:bodyPr wrap="square" rtlCol="0">
            <a:spAutoFit/>
          </a:bodyPr>
          <a:lstStyle/>
          <a:p>
            <a:endParaRPr lang="en-US" altLang="ja-JP" sz="1200" dirty="0" smtClean="0"/>
          </a:p>
        </p:txBody>
      </p:sp>
      <p:grpSp>
        <p:nvGrpSpPr>
          <p:cNvPr id="24" name="グループ化 23"/>
          <p:cNvGrpSpPr/>
          <p:nvPr/>
        </p:nvGrpSpPr>
        <p:grpSpPr>
          <a:xfrm>
            <a:off x="332656" y="379059"/>
            <a:ext cx="6117840" cy="2413701"/>
            <a:chOff x="361964" y="498412"/>
            <a:chExt cx="6117840" cy="2726396"/>
          </a:xfrm>
        </p:grpSpPr>
        <p:sp>
          <p:nvSpPr>
            <p:cNvPr id="25" name="正方形/長方形 24"/>
            <p:cNvSpPr/>
            <p:nvPr/>
          </p:nvSpPr>
          <p:spPr>
            <a:xfrm>
              <a:off x="361964" y="498412"/>
              <a:ext cx="2514193"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スライド７</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2876157" y="498412"/>
              <a:ext cx="3603647"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27" name="テキスト ボックス 26"/>
          <p:cNvSpPr txBox="1"/>
          <p:nvPr/>
        </p:nvSpPr>
        <p:spPr>
          <a:xfrm>
            <a:off x="370080" y="2391894"/>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8" name="正方形/長方形 27"/>
          <p:cNvSpPr/>
          <p:nvPr/>
        </p:nvSpPr>
        <p:spPr>
          <a:xfrm>
            <a:off x="2857278" y="396010"/>
            <a:ext cx="3600000" cy="1528624"/>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スライド６～</a:t>
            </a:r>
            <a:r>
              <a:rPr lang="en-US" altLang="ja-JP" sz="1050" b="1" dirty="0" smtClean="0">
                <a:latin typeface="メイリオ" panose="020B0604030504040204" pitchFamily="50" charset="-128"/>
                <a:ea typeface="メイリオ" panose="020B0604030504040204" pitchFamily="50" charset="-128"/>
              </a:rPr>
              <a:t>11</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14</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放課後、保護者から担任にかかってきた電話の場面です。では、事前にお願いしていた保護者役、教師役の先生は電話応答シナリオ（役者用）を</a:t>
            </a:r>
            <a:r>
              <a:rPr lang="ja-JP" altLang="en-US" sz="1050" dirty="0">
                <a:latin typeface="メイリオ" panose="020B0604030504040204" pitchFamily="50" charset="-128"/>
                <a:ea typeface="メイリオ" panose="020B0604030504040204" pitchFamily="50" charset="-128"/>
              </a:rPr>
              <a:t>持って</a:t>
            </a:r>
            <a:r>
              <a:rPr lang="ja-JP" altLang="en-US" sz="1050" dirty="0" smtClean="0">
                <a:latin typeface="メイリオ" panose="020B0604030504040204" pitchFamily="50" charset="-128"/>
                <a:ea typeface="メイリオ" panose="020B0604030504040204" pitchFamily="50" charset="-128"/>
              </a:rPr>
              <a:t>前に出てください</a:t>
            </a:r>
            <a:r>
              <a:rPr lang="ja-JP" altLang="en-US" sz="1050" dirty="0">
                <a:latin typeface="メイリオ" panose="020B0604030504040204" pitchFamily="50" charset="-128"/>
                <a:ea typeface="メイリオ" panose="020B0604030504040204" pitchFamily="50" charset="-128"/>
              </a:rPr>
              <a:t>。他の先生は電話応答シナリオ（受講者用）を用意してください。</a:t>
            </a:r>
            <a:r>
              <a:rPr lang="ja-JP" altLang="en-US" sz="1050" b="1"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grpSp>
        <p:nvGrpSpPr>
          <p:cNvPr id="48" name="グループ化 47"/>
          <p:cNvGrpSpPr/>
          <p:nvPr/>
        </p:nvGrpSpPr>
        <p:grpSpPr>
          <a:xfrm>
            <a:off x="331755" y="2792761"/>
            <a:ext cx="6125523" cy="2952328"/>
            <a:chOff x="355184" y="498412"/>
            <a:chExt cx="6125523" cy="2726396"/>
          </a:xfrm>
        </p:grpSpPr>
        <p:sp>
          <p:nvSpPr>
            <p:cNvPr id="51" name="正方形/長方形 50"/>
            <p:cNvSpPr/>
            <p:nvPr/>
          </p:nvSpPr>
          <p:spPr>
            <a:xfrm>
              <a:off x="355184" y="498412"/>
              <a:ext cx="2515094"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スライド８</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53" name="正方形/長方形 52"/>
            <p:cNvSpPr/>
            <p:nvPr/>
          </p:nvSpPr>
          <p:spPr>
            <a:xfrm>
              <a:off x="2870279" y="498412"/>
              <a:ext cx="3610428"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55" name="正方形/長方形 54"/>
          <p:cNvSpPr/>
          <p:nvPr/>
        </p:nvSpPr>
        <p:spPr>
          <a:xfrm>
            <a:off x="2838757" y="2805417"/>
            <a:ext cx="3600000" cy="3323987"/>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スライド６～</a:t>
            </a:r>
            <a:r>
              <a:rPr lang="en-US" altLang="ja-JP" sz="1050" b="1" dirty="0" smtClean="0">
                <a:latin typeface="メイリオ" panose="020B0604030504040204" pitchFamily="50" charset="-128"/>
                <a:ea typeface="メイリオ" panose="020B0604030504040204" pitchFamily="50" charset="-128"/>
              </a:rPr>
              <a:t>11</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14</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これから、二人の先生に電話応答をしてもらいます。保護者の気持ちを考えながら聴いていただき、教師の電話応答で気になった所は、電話応答シナリオに下線を引いてください。それでは、お二人の先生、始めてください。</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（演じ終わったら）お二人の先生方、ありがとうございました。★</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grpSp>
        <p:nvGrpSpPr>
          <p:cNvPr id="57" name="グループ化 56"/>
          <p:cNvGrpSpPr/>
          <p:nvPr/>
        </p:nvGrpSpPr>
        <p:grpSpPr>
          <a:xfrm>
            <a:off x="332657" y="5745089"/>
            <a:ext cx="6124621" cy="2448271"/>
            <a:chOff x="355184" y="498412"/>
            <a:chExt cx="6124621" cy="2726396"/>
          </a:xfrm>
        </p:grpSpPr>
        <p:sp>
          <p:nvSpPr>
            <p:cNvPr id="58" name="正方形/長方形 57"/>
            <p:cNvSpPr/>
            <p:nvPr/>
          </p:nvSpPr>
          <p:spPr>
            <a:xfrm>
              <a:off x="355184" y="498412"/>
              <a:ext cx="2515094"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スライド９</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59" name="正方形/長方形 58"/>
            <p:cNvSpPr/>
            <p:nvPr/>
          </p:nvSpPr>
          <p:spPr>
            <a:xfrm>
              <a:off x="2870278" y="498412"/>
              <a:ext cx="3609527"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66" name="テキスト ボックス 65"/>
          <p:cNvSpPr txBox="1"/>
          <p:nvPr/>
        </p:nvSpPr>
        <p:spPr>
          <a:xfrm>
            <a:off x="260648" y="4987047"/>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67" name="テキスト ボックス 66"/>
          <p:cNvSpPr txBox="1"/>
          <p:nvPr/>
        </p:nvSpPr>
        <p:spPr>
          <a:xfrm>
            <a:off x="348872" y="7774602"/>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9" name="テキスト ボックス 28"/>
          <p:cNvSpPr txBox="1"/>
          <p:nvPr/>
        </p:nvSpPr>
        <p:spPr>
          <a:xfrm>
            <a:off x="331755" y="9515273"/>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30" name="角丸四角形 29"/>
          <p:cNvSpPr/>
          <p:nvPr/>
        </p:nvSpPr>
        <p:spPr>
          <a:xfrm>
            <a:off x="2954661" y="1640632"/>
            <a:ext cx="3384376" cy="657025"/>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400"/>
              </a:lnSpc>
            </a:pPr>
            <a:r>
              <a:rPr lang="ja-JP" altLang="en-US" sz="1050" dirty="0" smtClean="0">
                <a:solidFill>
                  <a:schemeClr val="tx1"/>
                </a:solidFill>
                <a:latin typeface="メイリオ" panose="020B0604030504040204" pitchFamily="50" charset="-128"/>
                <a:ea typeface="メイリオ" panose="020B0604030504040204" pitchFamily="50" charset="-128"/>
              </a:rPr>
              <a:t>事前に決めておいた保護者役、教師役が電話応答シナリオ（役者用）に</a:t>
            </a:r>
            <a:r>
              <a:rPr lang="ja-JP" altLang="en-US" sz="1050" dirty="0">
                <a:solidFill>
                  <a:schemeClr val="tx1"/>
                </a:solidFill>
                <a:latin typeface="メイリオ" panose="020B0604030504040204" pitchFamily="50" charset="-128"/>
                <a:ea typeface="メイリオ" panose="020B0604030504040204" pitchFamily="50" charset="-128"/>
              </a:rPr>
              <a:t>従って</a:t>
            </a:r>
            <a:r>
              <a:rPr lang="ja-JP" altLang="en-US" sz="1050" dirty="0" smtClean="0">
                <a:solidFill>
                  <a:schemeClr val="tx1"/>
                </a:solidFill>
                <a:latin typeface="メイリオ" panose="020B0604030504040204" pitchFamily="50" charset="-128"/>
                <a:ea typeface="メイリオ" panose="020B0604030504040204" pitchFamily="50" charset="-128"/>
              </a:rPr>
              <a:t>演じる用意をする。</a:t>
            </a:r>
            <a:endParaRPr lang="ja-JP" altLang="en-US" sz="1050" dirty="0">
              <a:solidFill>
                <a:schemeClr val="tx1"/>
              </a:solidFill>
              <a:latin typeface="メイリオ" panose="020B0604030504040204" pitchFamily="50" charset="-128"/>
              <a:ea typeface="メイリオ" panose="020B0604030504040204" pitchFamily="50" charset="-128"/>
            </a:endParaRPr>
          </a:p>
        </p:txBody>
      </p:sp>
      <p:sp>
        <p:nvSpPr>
          <p:cNvPr id="31" name="横巻き 30"/>
          <p:cNvSpPr/>
          <p:nvPr/>
        </p:nvSpPr>
        <p:spPr>
          <a:xfrm>
            <a:off x="4248038" y="4775688"/>
            <a:ext cx="671845" cy="396999"/>
          </a:xfrm>
          <a:prstGeom prst="horizontalScroll">
            <a:avLst/>
          </a:prstGeom>
          <a:solidFill>
            <a:srgbClr val="FF66FF"/>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視聴</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4" name="正方形/長方形 33"/>
          <p:cNvSpPr/>
          <p:nvPr/>
        </p:nvSpPr>
        <p:spPr>
          <a:xfrm>
            <a:off x="2857278" y="5745089"/>
            <a:ext cx="3600000" cy="2605842"/>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スライド６～</a:t>
            </a:r>
            <a:r>
              <a:rPr lang="en-US" altLang="ja-JP" sz="1050" b="1" dirty="0" smtClean="0">
                <a:latin typeface="メイリオ" panose="020B0604030504040204" pitchFamily="50" charset="-128"/>
                <a:ea typeface="メイリオ" panose="020B0604030504040204" pitchFamily="50" charset="-128"/>
              </a:rPr>
              <a:t>11</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14</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で</a:t>
            </a:r>
            <a:r>
              <a:rPr lang="ja-JP" altLang="en-US" sz="1050" dirty="0" smtClean="0">
                <a:latin typeface="メイリオ" panose="020B0604030504040204" pitchFamily="50" charset="-128"/>
                <a:ea typeface="メイリオ" panose="020B0604030504040204" pitchFamily="50" charset="-128"/>
              </a:rPr>
              <a:t>は、保護者の気持ちを考えましょう。保護者が</a:t>
            </a:r>
            <a:r>
              <a:rPr lang="ja-JP" altLang="en-US" sz="1050" dirty="0">
                <a:latin typeface="メイリオ" panose="020B0604030504040204" pitchFamily="50" charset="-128"/>
                <a:ea typeface="メイリオ" panose="020B0604030504040204" pitchFamily="50" charset="-128"/>
              </a:rPr>
              <a:t>どのよう</a:t>
            </a:r>
            <a:r>
              <a:rPr lang="ja-JP" altLang="en-US" sz="1050" dirty="0" smtClean="0">
                <a:latin typeface="メイリオ" panose="020B0604030504040204" pitchFamily="50" charset="-128"/>
                <a:ea typeface="メイリオ" panose="020B0604030504040204" pitchFamily="50" charset="-128"/>
              </a:rPr>
              <a:t>な思いで電話してきたかを付箋に書き出してください。★例えば、「</a:t>
            </a:r>
            <a:r>
              <a:rPr lang="ja-JP" altLang="en-US" sz="1050" dirty="0">
                <a:latin typeface="メイリオ" panose="020B0604030504040204" pitchFamily="50" charset="-128"/>
                <a:ea typeface="メイリオ" panose="020B0604030504040204" pitchFamily="50" charset="-128"/>
              </a:rPr>
              <a:t>Ａ男のことが心配･･･。」などです</a:t>
            </a: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不信感」等のキーワードでもかまいません。</a:t>
            </a:r>
            <a:r>
              <a:rPr lang="ja-JP" altLang="en-US" sz="1050" dirty="0" smtClean="0">
                <a:latin typeface="メイリオ" panose="020B0604030504040204" pitchFamily="50" charset="-128"/>
                <a:ea typeface="メイリオ" panose="020B0604030504040204" pitchFamily="50" charset="-128"/>
              </a:rPr>
              <a:t>時間は１分</a:t>
            </a:r>
            <a:r>
              <a:rPr lang="en-US" altLang="ja-JP" sz="1050" dirty="0">
                <a:latin typeface="メイリオ" panose="020B0604030504040204" pitchFamily="50" charset="-128"/>
                <a:ea typeface="メイリオ" panose="020B0604030504040204" pitchFamily="50" charset="-128"/>
              </a:rPr>
              <a:t>30</a:t>
            </a:r>
            <a:r>
              <a:rPr lang="ja-JP" altLang="en-US" sz="1050" dirty="0" smtClean="0">
                <a:latin typeface="メイリオ" panose="020B0604030504040204" pitchFamily="50" charset="-128"/>
                <a:ea typeface="メイリオ" panose="020B0604030504040204" pitchFamily="50" charset="-128"/>
              </a:rPr>
              <a:t>秒です。では、始めてください。</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（１分</a:t>
            </a:r>
            <a:r>
              <a:rPr lang="en-US" altLang="ja-JP" sz="1050" dirty="0" smtClean="0">
                <a:latin typeface="メイリオ" panose="020B0604030504040204" pitchFamily="50" charset="-128"/>
                <a:ea typeface="メイリオ" panose="020B0604030504040204" pitchFamily="50" charset="-128"/>
              </a:rPr>
              <a:t>30</a:t>
            </a:r>
            <a:r>
              <a:rPr lang="ja-JP" altLang="en-US" sz="1050" dirty="0" smtClean="0">
                <a:latin typeface="メイリオ" panose="020B0604030504040204" pitchFamily="50" charset="-128"/>
                <a:ea typeface="メイリオ" panose="020B0604030504040204" pitchFamily="50" charset="-128"/>
              </a:rPr>
              <a:t>秒経過）</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時間</a:t>
            </a:r>
            <a:r>
              <a:rPr lang="ja-JP" altLang="en-US" sz="1050" dirty="0" smtClean="0">
                <a:latin typeface="メイリオ" panose="020B0604030504040204" pitchFamily="50" charset="-128"/>
                <a:ea typeface="メイリオ" panose="020B0604030504040204" pitchFamily="50" charset="-128"/>
              </a:rPr>
              <a:t>がきました。★</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sp>
        <p:nvSpPr>
          <p:cNvPr id="35" name="横巻き 34"/>
          <p:cNvSpPr/>
          <p:nvPr/>
        </p:nvSpPr>
        <p:spPr>
          <a:xfrm>
            <a:off x="4246002" y="6942064"/>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3" name="角丸四角形 32"/>
          <p:cNvSpPr/>
          <p:nvPr/>
        </p:nvSpPr>
        <p:spPr>
          <a:xfrm>
            <a:off x="3023514" y="4024167"/>
            <a:ext cx="3384376" cy="499208"/>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400"/>
              </a:lnSpc>
            </a:pPr>
            <a:r>
              <a:rPr lang="ja-JP" altLang="en-US" sz="1050" dirty="0" smtClean="0">
                <a:solidFill>
                  <a:schemeClr val="tx1"/>
                </a:solidFill>
                <a:latin typeface="メイリオ" panose="020B0604030504040204" pitchFamily="50" charset="-128"/>
                <a:ea typeface="メイリオ" panose="020B0604030504040204" pitchFamily="50" charset="-128"/>
              </a:rPr>
              <a:t>保護者役、教師役が電話応答シナリオ（役者用）に従って演じる。</a:t>
            </a:r>
            <a:endParaRPr lang="ja-JP" altLang="en-US" sz="1050" dirty="0">
              <a:solidFill>
                <a:schemeClr val="tx1"/>
              </a:solidFill>
              <a:latin typeface="メイリオ" panose="020B0604030504040204" pitchFamily="50" charset="-128"/>
              <a:ea typeface="メイリオ" panose="020B0604030504040204" pitchFamily="50" charset="-128"/>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5976" y="5487434"/>
            <a:ext cx="2204175" cy="165313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434" y="3134626"/>
            <a:ext cx="2234849" cy="167613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5444" y="6094860"/>
            <a:ext cx="2224697" cy="166852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166" y="726282"/>
            <a:ext cx="2209255" cy="165694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51990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2847751" y="9659557"/>
            <a:ext cx="377026" cy="246221"/>
          </a:xfrm>
          <a:prstGeom prst="rect">
            <a:avLst/>
          </a:prstGeom>
          <a:noFill/>
        </p:spPr>
        <p:txBody>
          <a:bodyPr wrap="none" rtlCol="0">
            <a:spAutoFit/>
          </a:bodyPr>
          <a:lstStyle/>
          <a:p>
            <a:r>
              <a:rPr lang="en-US" altLang="ja-JP" sz="1000" dirty="0">
                <a:latin typeface="メイリオ" panose="020B0604030504040204" pitchFamily="50" charset="-128"/>
                <a:ea typeface="メイリオ" panose="020B0604030504040204" pitchFamily="50" charset="-128"/>
              </a:rPr>
              <a:t>-7-</a:t>
            </a:r>
            <a:endParaRPr kumimoji="1" lang="ja-JP" altLang="en-US" sz="1000" dirty="0">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3428877" y="3332538"/>
            <a:ext cx="3096345" cy="276999"/>
          </a:xfrm>
          <a:prstGeom prst="rect">
            <a:avLst/>
          </a:prstGeom>
          <a:noFill/>
        </p:spPr>
        <p:txBody>
          <a:bodyPr wrap="square" rtlCol="0">
            <a:spAutoFit/>
          </a:bodyPr>
          <a:lstStyle/>
          <a:p>
            <a:endParaRPr lang="en-US" altLang="ja-JP" sz="1200" dirty="0" smtClean="0"/>
          </a:p>
        </p:txBody>
      </p:sp>
      <p:grpSp>
        <p:nvGrpSpPr>
          <p:cNvPr id="24" name="グループ化 23"/>
          <p:cNvGrpSpPr/>
          <p:nvPr/>
        </p:nvGrpSpPr>
        <p:grpSpPr>
          <a:xfrm>
            <a:off x="332766" y="379057"/>
            <a:ext cx="6117841" cy="2953481"/>
            <a:chOff x="361964" y="498411"/>
            <a:chExt cx="6117841" cy="3302359"/>
          </a:xfrm>
        </p:grpSpPr>
        <p:sp>
          <p:nvSpPr>
            <p:cNvPr id="28" name="正方形/長方形 27"/>
            <p:cNvSpPr/>
            <p:nvPr/>
          </p:nvSpPr>
          <p:spPr>
            <a:xfrm>
              <a:off x="361964" y="498411"/>
              <a:ext cx="2520000" cy="330235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10</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33" name="正方形/長方形 32"/>
            <p:cNvSpPr/>
            <p:nvPr/>
          </p:nvSpPr>
          <p:spPr>
            <a:xfrm>
              <a:off x="2879805" y="498412"/>
              <a:ext cx="3600000" cy="330235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35" name="テキスト ボックス 34"/>
          <p:cNvSpPr txBox="1"/>
          <p:nvPr/>
        </p:nvSpPr>
        <p:spPr>
          <a:xfrm>
            <a:off x="329527" y="2429568"/>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6" name="正方形/長方形 35"/>
          <p:cNvSpPr/>
          <p:nvPr/>
        </p:nvSpPr>
        <p:spPr>
          <a:xfrm>
            <a:off x="2837933" y="382192"/>
            <a:ext cx="3600000" cy="3323987"/>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スライド６～</a:t>
            </a:r>
            <a:r>
              <a:rPr lang="en-US" altLang="ja-JP" sz="1050" b="1" dirty="0" smtClean="0">
                <a:latin typeface="メイリオ" panose="020B0604030504040204" pitchFamily="50" charset="-128"/>
                <a:ea typeface="メイリオ" panose="020B0604030504040204" pitchFamily="50" charset="-128"/>
              </a:rPr>
              <a:t>11</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14</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資料①を用意してください。付箋</a:t>
            </a:r>
            <a:r>
              <a:rPr lang="ja-JP" altLang="en-US" sz="1050" dirty="0">
                <a:latin typeface="メイリオ" panose="020B0604030504040204" pitchFamily="50" charset="-128"/>
                <a:ea typeface="メイリオ" panose="020B0604030504040204" pitchFamily="50" charset="-128"/>
              </a:rPr>
              <a:t>の</a:t>
            </a:r>
            <a:r>
              <a:rPr lang="ja-JP" altLang="en-US" sz="1050" dirty="0" smtClean="0">
                <a:latin typeface="メイリオ" panose="020B0604030504040204" pitchFamily="50" charset="-128"/>
                <a:ea typeface="メイリオ" panose="020B0604030504040204" pitchFamily="50" charset="-128"/>
              </a:rPr>
              <a:t>保護者の思いをもとに、グループで保護者の気持ちを考えましょう。付箋を資料①に貼りながら意見を出し合ってください。似た意見の付箋はまとめ、保護者の気持ちの理解を深めてください。時間は５分です。では、始めてください。</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５</a:t>
            </a:r>
            <a:r>
              <a:rPr lang="ja-JP" altLang="en-US" sz="1050" dirty="0" smtClean="0">
                <a:latin typeface="メイリオ" panose="020B0604030504040204" pitchFamily="50" charset="-128"/>
                <a:ea typeface="メイリオ" panose="020B0604030504040204" pitchFamily="50" charset="-128"/>
              </a:rPr>
              <a:t>分経過）</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時間がきました。どのような意見が出たか教えていただけますか？（２、３のグループに尋ねる。）ありがとう</a:t>
            </a:r>
            <a:r>
              <a:rPr lang="ja-JP" altLang="en-US" sz="1050" dirty="0">
                <a:latin typeface="メイリオ" panose="020B0604030504040204" pitchFamily="50" charset="-128"/>
                <a:ea typeface="メイリオ" panose="020B0604030504040204" pitchFamily="50" charset="-128"/>
              </a:rPr>
              <a:t>ございました</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（出された意見を紹介する。）</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この他にも様々な保護者の気持ちが考えられたのではないでしょうか。★</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p:txBody>
      </p:sp>
      <p:sp>
        <p:nvSpPr>
          <p:cNvPr id="15" name="横巻き 14"/>
          <p:cNvSpPr/>
          <p:nvPr/>
        </p:nvSpPr>
        <p:spPr>
          <a:xfrm>
            <a:off x="3986841" y="1589594"/>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グループ協議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6" name="角丸四角形吹き出し 15"/>
          <p:cNvSpPr/>
          <p:nvPr/>
        </p:nvSpPr>
        <p:spPr>
          <a:xfrm>
            <a:off x="5043756" y="1681980"/>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lang="ja-JP" altLang="en-US" sz="900" dirty="0" smtClean="0">
                <a:solidFill>
                  <a:sysClr val="windowText" lastClr="000000"/>
                </a:solidFill>
                <a:latin typeface="メイリオ" panose="020B0604030504040204" pitchFamily="50" charset="-128"/>
                <a:ea typeface="メイリオ" panose="020B0604030504040204" pitchFamily="50" charset="-128"/>
              </a:rPr>
              <a:t>１分</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318212" y="9517918"/>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25" name="正方形/長方形 24"/>
          <p:cNvSpPr/>
          <p:nvPr/>
        </p:nvSpPr>
        <p:spPr>
          <a:xfrm>
            <a:off x="2856807" y="3337787"/>
            <a:ext cx="3595960" cy="2426305"/>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ja-JP" altLang="en-US" sz="1050" b="1" dirty="0">
                <a:latin typeface="メイリオ" panose="020B0604030504040204" pitchFamily="50" charset="-128"/>
                <a:ea typeface="メイリオ" panose="020B0604030504040204" pitchFamily="50" charset="-128"/>
              </a:rPr>
              <a:t>６</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11</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14</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endParaRPr lang="en-US" altLang="ja-JP" sz="1050" strike="dblStrike" dirty="0" smtClean="0">
              <a:solidFill>
                <a:srgbClr val="FF0000"/>
              </a:solidFill>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もし、保護者の苦情・要望を不合理と捉えると、「非常識な保護者！」などと短絡的に捉えがちになります。しかし、苦情・要望の裏に本当の訴えがある場合もあります。</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例えば、指導の</a:t>
            </a:r>
            <a:r>
              <a:rPr lang="ja-JP" altLang="en-US" sz="1050" dirty="0">
                <a:latin typeface="メイリオ" panose="020B0604030504040204" pitchFamily="50" charset="-128"/>
                <a:ea typeface="メイリオ" panose="020B0604030504040204" pitchFamily="50" charset="-128"/>
              </a:rPr>
              <a:t>在り方</a:t>
            </a:r>
            <a:r>
              <a:rPr lang="ja-JP" altLang="en-US" sz="1050" dirty="0" smtClean="0">
                <a:latin typeface="メイリオ" panose="020B0604030504040204" pitchFamily="50" charset="-128"/>
                <a:ea typeface="メイリオ" panose="020B0604030504040204" pitchFamily="50" charset="-128"/>
              </a:rPr>
              <a:t>に疑問をもち、口調からは先生への不信感をあらわにしたものであっても、</a:t>
            </a:r>
            <a:r>
              <a:rPr lang="ja-JP" altLang="en-US" sz="1050" dirty="0">
                <a:latin typeface="メイリオ" panose="020B0604030504040204" pitchFamily="50" charset="-128"/>
                <a:ea typeface="メイリオ" panose="020B0604030504040204" pitchFamily="50" charset="-128"/>
              </a:rPr>
              <a:t>本当</a:t>
            </a:r>
            <a:r>
              <a:rPr lang="ja-JP" altLang="en-US" sz="1050" dirty="0" smtClean="0">
                <a:latin typeface="メイリオ" panose="020B0604030504040204" pitchFamily="50" charset="-128"/>
                <a:ea typeface="メイリオ" panose="020B0604030504040204" pitchFamily="50" charset="-128"/>
              </a:rPr>
              <a:t>は我が子のことが心配、我が子のことを認めてほしいという気持ちがある場合も考えられます。保護者の気持ちを丁寧に考えることは、苦情・要望を適切に捉えることにつながります。★</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grpSp>
        <p:nvGrpSpPr>
          <p:cNvPr id="31" name="グループ化 30"/>
          <p:cNvGrpSpPr/>
          <p:nvPr/>
        </p:nvGrpSpPr>
        <p:grpSpPr>
          <a:xfrm>
            <a:off x="328834" y="3332538"/>
            <a:ext cx="6120001" cy="2484558"/>
            <a:chOff x="353604" y="429943"/>
            <a:chExt cx="6120001" cy="3302359"/>
          </a:xfrm>
        </p:grpSpPr>
        <p:sp>
          <p:nvSpPr>
            <p:cNvPr id="32" name="正方形/長方形 31"/>
            <p:cNvSpPr/>
            <p:nvPr/>
          </p:nvSpPr>
          <p:spPr>
            <a:xfrm>
              <a:off x="353604" y="429943"/>
              <a:ext cx="2520001" cy="330235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11</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34" name="正方形/長方形 33"/>
            <p:cNvSpPr/>
            <p:nvPr/>
          </p:nvSpPr>
          <p:spPr>
            <a:xfrm>
              <a:off x="2873605" y="429944"/>
              <a:ext cx="3600000" cy="330235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39" name="テキスト ボックス 38"/>
          <p:cNvSpPr txBox="1"/>
          <p:nvPr/>
        </p:nvSpPr>
        <p:spPr>
          <a:xfrm>
            <a:off x="339345" y="5397447"/>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394" y="751592"/>
            <a:ext cx="2234672" cy="167600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1550" y="3705305"/>
            <a:ext cx="2255024" cy="169126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43603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2847751" y="9659557"/>
            <a:ext cx="377026" cy="246221"/>
          </a:xfrm>
          <a:prstGeom prst="rect">
            <a:avLst/>
          </a:prstGeom>
          <a:noFill/>
        </p:spPr>
        <p:txBody>
          <a:bodyPr wrap="none" rtlCol="0">
            <a:spAutoFit/>
          </a:bodyPr>
          <a:lstStyle/>
          <a:p>
            <a:r>
              <a:rPr lang="en-US" altLang="ja-JP" sz="1000" dirty="0" smtClean="0">
                <a:latin typeface="メイリオ" panose="020B0604030504040204" pitchFamily="50" charset="-128"/>
                <a:ea typeface="メイリオ" panose="020B0604030504040204" pitchFamily="50" charset="-128"/>
              </a:rPr>
              <a:t>-8-</a:t>
            </a:r>
            <a:endParaRPr kumimoji="1" lang="ja-JP" altLang="en-US" sz="1000" dirty="0">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3428877" y="3332538"/>
            <a:ext cx="3096345" cy="276999"/>
          </a:xfrm>
          <a:prstGeom prst="rect">
            <a:avLst/>
          </a:prstGeom>
          <a:noFill/>
        </p:spPr>
        <p:txBody>
          <a:bodyPr wrap="square" rtlCol="0">
            <a:spAutoFit/>
          </a:bodyPr>
          <a:lstStyle/>
          <a:p>
            <a:endParaRPr lang="en-US" altLang="ja-JP" sz="1200" dirty="0" smtClean="0"/>
          </a:p>
        </p:txBody>
      </p:sp>
      <p:sp>
        <p:nvSpPr>
          <p:cNvPr id="44" name="テキスト ボックス 43"/>
          <p:cNvSpPr txBox="1"/>
          <p:nvPr/>
        </p:nvSpPr>
        <p:spPr>
          <a:xfrm>
            <a:off x="339345" y="6775575"/>
            <a:ext cx="2508406" cy="338554"/>
          </a:xfrm>
          <a:prstGeom prst="rect">
            <a:avLst/>
          </a:prstGeom>
          <a:noFill/>
        </p:spPr>
        <p:txBody>
          <a:bodyPr wrap="square" rtlCol="0">
            <a:spAutoFit/>
          </a:bodyPr>
          <a:lstStyle>
            <a:defPPr>
              <a:defRPr lang="ja-JP"/>
            </a:defPPr>
            <a:lvl1pPr>
              <a:defRPr sz="1600">
                <a:latin typeface="+mn-ea"/>
              </a:defRPr>
            </a:lvl1pPr>
          </a:lstStyle>
          <a:p>
            <a:pPr algn="r"/>
            <a:r>
              <a:rPr lang="ja-JP" altLang="en-US" dirty="0"/>
              <a:t>（　　</a:t>
            </a:r>
            <a:r>
              <a:rPr lang="ja-JP" altLang="en-US" dirty="0" smtClean="0"/>
              <a:t>）</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19" name="テキスト ボックス 18"/>
          <p:cNvSpPr txBox="1"/>
          <p:nvPr/>
        </p:nvSpPr>
        <p:spPr>
          <a:xfrm>
            <a:off x="355374" y="952875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grpSp>
        <p:nvGrpSpPr>
          <p:cNvPr id="26" name="グループ化 25"/>
          <p:cNvGrpSpPr/>
          <p:nvPr/>
        </p:nvGrpSpPr>
        <p:grpSpPr>
          <a:xfrm>
            <a:off x="2884925" y="282346"/>
            <a:ext cx="3572734" cy="4939814"/>
            <a:chOff x="2323332" y="1454370"/>
            <a:chExt cx="3471385" cy="4939814"/>
          </a:xfrm>
        </p:grpSpPr>
        <p:sp>
          <p:nvSpPr>
            <p:cNvPr id="27" name="正方形/長方形 26"/>
            <p:cNvSpPr/>
            <p:nvPr/>
          </p:nvSpPr>
          <p:spPr>
            <a:xfrm>
              <a:off x="2323332" y="1454370"/>
              <a:ext cx="3471385" cy="4939814"/>
            </a:xfrm>
            <a:prstGeom prst="rect">
              <a:avLst/>
            </a:prstGeom>
          </p:spPr>
          <p:txBody>
            <a:bodyPr wrap="square">
              <a:spAutoFit/>
            </a:bodyPr>
            <a:lstStyle/>
            <a:p>
              <a:pPr lvl="0">
                <a:lnSpc>
                  <a:spcPts val="1400"/>
                </a:lnSpc>
              </a:pPr>
              <a:r>
                <a:rPr lang="ja-JP" altLang="en-US" sz="1050" b="1" dirty="0" smtClean="0">
                  <a:solidFill>
                    <a:prstClr val="black"/>
                  </a:solidFill>
                  <a:latin typeface="メイリオ" panose="020B0604030504040204" pitchFamily="50" charset="-128"/>
                  <a:ea typeface="メイリオ" panose="020B0604030504040204" pitchFamily="50" charset="-128"/>
                </a:rPr>
                <a:t>≪</a:t>
              </a:r>
              <a:r>
                <a:rPr lang="ja-JP" altLang="en-US" sz="1050" b="1" dirty="0">
                  <a:solidFill>
                    <a:prstClr val="black"/>
                  </a:solidFill>
                  <a:latin typeface="メイリオ" panose="020B0604030504040204" pitchFamily="50" charset="-128"/>
                  <a:ea typeface="メイリオ" panose="020B0604030504040204" pitchFamily="50" charset="-128"/>
                </a:rPr>
                <a:t>スライド</a:t>
              </a:r>
              <a:r>
                <a:rPr lang="en-US" altLang="ja-JP" sz="1050" b="1" dirty="0">
                  <a:solidFill>
                    <a:prstClr val="black"/>
                  </a:solidFill>
                  <a:latin typeface="メイリオ" panose="020B0604030504040204" pitchFamily="50" charset="-128"/>
                  <a:ea typeface="メイリオ" panose="020B0604030504040204" pitchFamily="50" charset="-128"/>
                </a:rPr>
                <a:t>12</a:t>
              </a:r>
              <a:r>
                <a:rPr lang="ja-JP" altLang="en-US" sz="1050" b="1" dirty="0">
                  <a:solidFill>
                    <a:prstClr val="black"/>
                  </a:solidFill>
                  <a:latin typeface="メイリオ" panose="020B0604030504040204" pitchFamily="50" charset="-128"/>
                  <a:ea typeface="メイリオ" panose="020B0604030504040204" pitchFamily="50" charset="-128"/>
                </a:rPr>
                <a:t>～</a:t>
              </a:r>
              <a:r>
                <a:rPr lang="en-US" altLang="ja-JP" sz="1050" b="1" dirty="0" smtClean="0">
                  <a:solidFill>
                    <a:prstClr val="black"/>
                  </a:solidFill>
                  <a:latin typeface="メイリオ" panose="020B0604030504040204" pitchFamily="50" charset="-128"/>
                  <a:ea typeface="メイリオ" panose="020B0604030504040204" pitchFamily="50" charset="-128"/>
                </a:rPr>
                <a:t>17</a:t>
              </a:r>
              <a:r>
                <a:rPr lang="ja-JP" altLang="en-US" sz="1050" b="1" dirty="0" smtClean="0">
                  <a:solidFill>
                    <a:prstClr val="black"/>
                  </a:solidFill>
                  <a:latin typeface="メイリオ" panose="020B0604030504040204" pitchFamily="50" charset="-128"/>
                  <a:ea typeface="メイリオ" panose="020B0604030504040204" pitchFamily="50" charset="-128"/>
                </a:rPr>
                <a:t>で</a:t>
              </a:r>
              <a:r>
                <a:rPr lang="en-US" altLang="ja-JP" sz="1050" b="1" dirty="0" smtClean="0">
                  <a:solidFill>
                    <a:prstClr val="black"/>
                  </a:solidFill>
                  <a:latin typeface="メイリオ" panose="020B0604030504040204" pitchFamily="50" charset="-128"/>
                  <a:ea typeface="メイリオ" panose="020B0604030504040204" pitchFamily="50" charset="-128"/>
                </a:rPr>
                <a:t>12</a:t>
              </a:r>
              <a:r>
                <a:rPr lang="ja-JP" altLang="en-US" sz="1050" b="1" dirty="0" smtClean="0">
                  <a:solidFill>
                    <a:prstClr val="black"/>
                  </a:solidFill>
                  <a:latin typeface="メイリオ" panose="020B0604030504040204" pitchFamily="50" charset="-128"/>
                  <a:ea typeface="メイリオ" panose="020B0604030504040204" pitchFamily="50" charset="-128"/>
                </a:rPr>
                <a:t>分</a:t>
              </a:r>
              <a:r>
                <a:rPr lang="en-US" altLang="ja-JP" sz="1050" b="1" dirty="0">
                  <a:solidFill>
                    <a:prstClr val="black"/>
                  </a:solidFill>
                  <a:latin typeface="メイリオ" panose="020B0604030504040204" pitchFamily="50" charset="-128"/>
                  <a:ea typeface="メイリオ" panose="020B0604030504040204" pitchFamily="50" charset="-128"/>
                </a:rPr>
                <a:t>≫</a:t>
              </a:r>
              <a:endParaRPr lang="ja-JP" altLang="en-US" sz="1050" dirty="0">
                <a:solidFill>
                  <a:prstClr val="black"/>
                </a:solidFill>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では、保護者の</a:t>
              </a:r>
              <a:r>
                <a:rPr lang="ja-JP" altLang="en-US" sz="1050" dirty="0">
                  <a:latin typeface="メイリオ" panose="020B0604030504040204" pitchFamily="50" charset="-128"/>
                  <a:ea typeface="メイリオ" panose="020B0604030504040204" pitchFamily="50" charset="-128"/>
                </a:rPr>
                <a:t>本当</a:t>
              </a:r>
              <a:r>
                <a:rPr lang="ja-JP" altLang="en-US" sz="1050" dirty="0" smtClean="0">
                  <a:latin typeface="メイリオ" panose="020B0604030504040204" pitchFamily="50" charset="-128"/>
                  <a:ea typeface="メイリオ" panose="020B0604030504040204" pitchFamily="50" charset="-128"/>
                </a:rPr>
                <a:t>の訴えを考えながら、先ほどの電話応答をグループで</a:t>
              </a:r>
              <a:r>
                <a:rPr lang="ja-JP" altLang="en-US" sz="1050" dirty="0">
                  <a:latin typeface="メイリオ" panose="020B0604030504040204" pitchFamily="50" charset="-128"/>
                  <a:ea typeface="メイリオ" panose="020B0604030504040204" pitchFamily="50" charset="-128"/>
                </a:rPr>
                <a:t>見</a:t>
              </a:r>
              <a:r>
                <a:rPr lang="ja-JP" altLang="en-US" sz="1050" dirty="0" smtClean="0">
                  <a:latin typeface="メイリオ" panose="020B0604030504040204" pitchFamily="50" charset="-128"/>
                  <a:ea typeface="メイリオ" panose="020B0604030504040204" pitchFamily="50" charset="-128"/>
                </a:rPr>
                <a:t>直してみましょう。シナリオと資料②を用意してください。先ほどシナリオに引いた下線の中から、教師のセリフを一つ取り上げて、資料②の上の欄に書き写しください。そしてそのセリフをどのように変えると</a:t>
              </a:r>
              <a:r>
                <a:rPr lang="ja-JP" altLang="en-US" sz="1050" dirty="0">
                  <a:latin typeface="メイリオ" panose="020B0604030504040204" pitchFamily="50" charset="-128"/>
                  <a:ea typeface="メイリオ" panose="020B0604030504040204" pitchFamily="50" charset="-128"/>
                </a:rPr>
                <a:t>良い</a:t>
              </a:r>
              <a:r>
                <a:rPr lang="ja-JP" altLang="en-US" sz="1050" dirty="0" smtClean="0">
                  <a:latin typeface="メイリオ" panose="020B0604030504040204" pitchFamily="50" charset="-128"/>
                  <a:ea typeface="メイリオ" panose="020B0604030504040204" pitchFamily="50" charset="-128"/>
                </a:rPr>
                <a:t>のかを話し合い、変更したセリフを下の欄に書いてください。</a:t>
              </a:r>
              <a:r>
                <a:rPr lang="ja-JP" altLang="en-US" sz="1050" dirty="0">
                  <a:latin typeface="メイリオ" panose="020B0604030504040204" pitchFamily="50" charset="-128"/>
                  <a:ea typeface="メイリオ" panose="020B0604030504040204" pitchFamily="50" charset="-128"/>
                </a:rPr>
                <a:t>その</a:t>
              </a:r>
              <a:r>
                <a:rPr lang="ja-JP" altLang="en-US" sz="1050" dirty="0" smtClean="0">
                  <a:latin typeface="メイリオ" panose="020B0604030504040204" pitchFamily="50" charset="-128"/>
                  <a:ea typeface="メイリオ" panose="020B0604030504040204" pitchFamily="50" charset="-128"/>
                </a:rPr>
                <a:t>際、資料①を参考にしてください。丁寧に考えた保護者の気持ちに応えられるように伝え方を工夫することがポイントです。時間は６分です。では、始めてください。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６</a:t>
              </a:r>
              <a:r>
                <a:rPr lang="ja-JP" altLang="en-US" sz="1050" dirty="0" smtClean="0">
                  <a:latin typeface="メイリオ" panose="020B0604030504040204" pitchFamily="50" charset="-128"/>
                  <a:ea typeface="メイリオ" panose="020B0604030504040204" pitchFamily="50" charset="-128"/>
                </a:rPr>
                <a:t>分経過）</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時間</a:t>
              </a:r>
              <a:r>
                <a:rPr lang="ja-JP" altLang="en-US" sz="1050" dirty="0" smtClean="0">
                  <a:latin typeface="メイリオ" panose="020B0604030504040204" pitchFamily="50" charset="-128"/>
                  <a:ea typeface="メイリオ" panose="020B0604030504040204" pitchFamily="50" charset="-128"/>
                </a:rPr>
                <a:t>がきました。どのような</a:t>
              </a:r>
              <a:r>
                <a:rPr lang="ja-JP" altLang="en-US" sz="1050" dirty="0">
                  <a:latin typeface="メイリオ" panose="020B0604030504040204" pitchFamily="50" charset="-128"/>
                  <a:ea typeface="メイリオ" panose="020B0604030504040204" pitchFamily="50" charset="-128"/>
                </a:rPr>
                <a:t>伝え方</a:t>
              </a:r>
              <a:r>
                <a:rPr lang="ja-JP" altLang="en-US" sz="1050" dirty="0" smtClean="0">
                  <a:latin typeface="メイリオ" panose="020B0604030504040204" pitchFamily="50" charset="-128"/>
                  <a:ea typeface="メイリオ" panose="020B0604030504040204" pitchFamily="50" charset="-128"/>
                </a:rPr>
                <a:t>が出たか教えていただけますか？（２、３のグループに尋ねる。）ありがとう</a:t>
              </a:r>
              <a:r>
                <a:rPr lang="ja-JP" altLang="en-US" sz="1050" dirty="0">
                  <a:latin typeface="メイリオ" panose="020B0604030504040204" pitchFamily="50" charset="-128"/>
                  <a:ea typeface="メイリオ" panose="020B0604030504040204" pitchFamily="50" charset="-128"/>
                </a:rPr>
                <a:t>ございました</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では、演じていただいた先生の演じられての気付きを教えていただけますか？教師役、保護者役の先生の順にお願いします。（発表が終わったら）ありがとうございました。</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やはり、保護者の理解を得るためには、保護者の気持ちを丁寧に考えていくことが大切ではないでしょうか。★</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p:txBody>
        </p:sp>
        <p:sp>
          <p:nvSpPr>
            <p:cNvPr id="30" name="横巻き 29"/>
            <p:cNvSpPr/>
            <p:nvPr/>
          </p:nvSpPr>
          <p:spPr>
            <a:xfrm>
              <a:off x="3411695" y="3496445"/>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グループ協議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1" name="角丸四角形吹き出し 30"/>
            <p:cNvSpPr/>
            <p:nvPr/>
          </p:nvSpPr>
          <p:spPr>
            <a:xfrm>
              <a:off x="4475564" y="3595280"/>
              <a:ext cx="909549"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lang="ja-JP" altLang="en-US" sz="900" dirty="0" smtClean="0">
                  <a:solidFill>
                    <a:sysClr val="windowText" lastClr="000000"/>
                  </a:solidFill>
                  <a:latin typeface="メイリオ" panose="020B0604030504040204" pitchFamily="50" charset="-128"/>
                  <a:ea typeface="メイリオ" panose="020B0604030504040204" pitchFamily="50" charset="-128"/>
                </a:rPr>
                <a:t>１分</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grpSp>
      <p:sp>
        <p:nvSpPr>
          <p:cNvPr id="29" name="正方形/長方形 28"/>
          <p:cNvSpPr/>
          <p:nvPr/>
        </p:nvSpPr>
        <p:spPr>
          <a:xfrm>
            <a:off x="2856126" y="4826360"/>
            <a:ext cx="3600000" cy="1887696"/>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12</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17</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12</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では、保護者の気持ちを大切にした応答の一般的なポイントを紹介します</a:t>
            </a:r>
            <a:r>
              <a:rPr lang="ja-JP" altLang="en-US" sz="1050" dirty="0">
                <a:latin typeface="メイリオ" panose="020B0604030504040204" pitchFamily="50" charset="-128"/>
                <a:ea typeface="メイリオ" panose="020B0604030504040204" pitchFamily="50" charset="-128"/>
              </a:rPr>
              <a:t>ので、</a:t>
            </a:r>
            <a:r>
              <a:rPr lang="ja-JP" altLang="en-US" sz="1050" dirty="0" smtClean="0">
                <a:latin typeface="メイリオ" panose="020B0604030504040204" pitchFamily="50" charset="-128"/>
                <a:ea typeface="メイリオ" panose="020B0604030504040204" pitchFamily="50" charset="-128"/>
              </a:rPr>
              <a:t>提示するスライドをご覧ください。</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電話を受けたときの最初の印象は大切です。「</a:t>
            </a:r>
            <a:r>
              <a:rPr lang="ja-JP" altLang="en-US" sz="1050" dirty="0">
                <a:latin typeface="メイリオ" panose="020B0604030504040204" pitchFamily="50" charset="-128"/>
                <a:ea typeface="メイリオ" panose="020B0604030504040204" pitchFamily="50" charset="-128"/>
              </a:rPr>
              <a:t>いつも</a:t>
            </a:r>
            <a:r>
              <a:rPr lang="ja-JP" altLang="en-US" sz="1050" dirty="0" smtClean="0">
                <a:latin typeface="メイリオ" panose="020B0604030504040204" pitchFamily="50" charset="-128"/>
                <a:ea typeface="メイリオ" panose="020B0604030504040204" pitchFamily="50" charset="-128"/>
              </a:rPr>
              <a:t>お世話になっています。」など、日頃の関わりのお礼を伝えましょう。また、保護者は緊張して学校へ電話をしている場合もあります。思いやりや気配りが伝わるような、優しい口調を意識しましょう。★</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sp>
        <p:nvSpPr>
          <p:cNvPr id="38" name="テキスト ボックス 37"/>
          <p:cNvSpPr txBox="1"/>
          <p:nvPr/>
        </p:nvSpPr>
        <p:spPr>
          <a:xfrm>
            <a:off x="276553" y="9180772"/>
            <a:ext cx="2508406" cy="338554"/>
          </a:xfrm>
          <a:prstGeom prst="rect">
            <a:avLst/>
          </a:prstGeom>
          <a:noFill/>
        </p:spPr>
        <p:txBody>
          <a:bodyPr wrap="square" rtlCol="0">
            <a:spAutoFit/>
          </a:bodyPr>
          <a:lstStyle>
            <a:defPPr>
              <a:defRPr lang="ja-JP"/>
            </a:defPPr>
            <a:lvl1pPr>
              <a:defRPr sz="1600">
                <a:latin typeface="+mn-ea"/>
              </a:defRPr>
            </a:lvl1pPr>
          </a:lstStyle>
          <a:p>
            <a:pPr algn="r"/>
            <a:r>
              <a:rPr lang="ja-JP" altLang="en-US" dirty="0"/>
              <a:t>（　　</a:t>
            </a:r>
            <a:r>
              <a:rPr lang="ja-JP" altLang="en-US" dirty="0" smtClean="0"/>
              <a:t>）</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35" name="グループ化 34"/>
          <p:cNvGrpSpPr/>
          <p:nvPr/>
        </p:nvGrpSpPr>
        <p:grpSpPr>
          <a:xfrm>
            <a:off x="339345" y="309111"/>
            <a:ext cx="6111512" cy="4501865"/>
            <a:chOff x="389601" y="498412"/>
            <a:chExt cx="6087053" cy="2726396"/>
          </a:xfrm>
        </p:grpSpPr>
        <p:sp>
          <p:nvSpPr>
            <p:cNvPr id="37" name="正方形/長方形 36"/>
            <p:cNvSpPr/>
            <p:nvPr/>
          </p:nvSpPr>
          <p:spPr>
            <a:xfrm>
              <a:off x="389601" y="498412"/>
              <a:ext cx="2506763"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12</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39" name="正方形/長方形 38"/>
            <p:cNvSpPr/>
            <p:nvPr/>
          </p:nvSpPr>
          <p:spPr>
            <a:xfrm>
              <a:off x="2896364" y="498412"/>
              <a:ext cx="358029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40" name="テキスト ボックス 39"/>
          <p:cNvSpPr txBox="1"/>
          <p:nvPr/>
        </p:nvSpPr>
        <p:spPr>
          <a:xfrm>
            <a:off x="339345" y="2274332"/>
            <a:ext cx="2508406" cy="338554"/>
          </a:xfrm>
          <a:prstGeom prst="rect">
            <a:avLst/>
          </a:prstGeom>
          <a:noFill/>
        </p:spPr>
        <p:txBody>
          <a:bodyPr wrap="square" rtlCol="0">
            <a:spAutoFit/>
          </a:bodyPr>
          <a:lstStyle>
            <a:defPPr>
              <a:defRPr lang="ja-JP"/>
            </a:defPPr>
            <a:lvl1pPr>
              <a:defRPr sz="1600">
                <a:latin typeface="+mn-ea"/>
              </a:defRPr>
            </a:lvl1pPr>
          </a:lstStyle>
          <a:p>
            <a:pPr algn="r"/>
            <a:r>
              <a:rPr lang="ja-JP" altLang="en-US" dirty="0"/>
              <a:t>（　　</a:t>
            </a:r>
            <a:r>
              <a:rPr lang="ja-JP" altLang="en-US" dirty="0" smtClean="0"/>
              <a:t>）</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8" name="正方形/長方形 27"/>
          <p:cNvSpPr/>
          <p:nvPr/>
        </p:nvSpPr>
        <p:spPr>
          <a:xfrm>
            <a:off x="2847751" y="7187240"/>
            <a:ext cx="3600000" cy="1169551"/>
          </a:xfrm>
          <a:prstGeom prst="rect">
            <a:avLst/>
          </a:prstGeom>
        </p:spPr>
        <p:txBody>
          <a:bodyPr wrap="square">
            <a:spAutoFit/>
          </a:bodyPr>
          <a:lstStyle/>
          <a:p>
            <a:pPr lvl="0">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12</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17</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12</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lvl="0">
              <a:lnSpc>
                <a:spcPts val="1400"/>
              </a:lnSpc>
            </a:pPr>
            <a:r>
              <a:rPr lang="ja-JP" altLang="en-US" sz="1050" b="1" dirty="0">
                <a:solidFill>
                  <a:prstClr val="black"/>
                </a:solidFill>
                <a:latin typeface="メイリオ" panose="020B0604030504040204" pitchFamily="50" charset="-128"/>
                <a:ea typeface="メイリオ" panose="020B0604030504040204" pitchFamily="50" charset="-128"/>
              </a:rPr>
              <a:t>　</a:t>
            </a:r>
            <a:r>
              <a:rPr lang="ja-JP" altLang="en-US" sz="1050" dirty="0" smtClean="0">
                <a:solidFill>
                  <a:prstClr val="black"/>
                </a:solidFill>
                <a:latin typeface="メイリオ" panose="020B0604030504040204" pitchFamily="50" charset="-128"/>
                <a:ea typeface="メイリオ" panose="020B0604030504040204" pitchFamily="50" charset="-128"/>
              </a:rPr>
              <a:t>もし</a:t>
            </a:r>
            <a:r>
              <a:rPr lang="ja-JP" altLang="en-US" sz="1050" dirty="0">
                <a:solidFill>
                  <a:prstClr val="black"/>
                </a:solidFill>
                <a:latin typeface="メイリオ" panose="020B0604030504040204" pitchFamily="50" charset="-128"/>
                <a:ea typeface="メイリオ" panose="020B0604030504040204" pitchFamily="50" charset="-128"/>
              </a:rPr>
              <a:t>、保護者</a:t>
            </a:r>
            <a:r>
              <a:rPr lang="ja-JP" altLang="en-US" sz="1050" dirty="0" smtClean="0">
                <a:solidFill>
                  <a:prstClr val="black"/>
                </a:solidFill>
                <a:latin typeface="メイリオ" panose="020B0604030504040204" pitchFamily="50" charset="-128"/>
                <a:ea typeface="メイリオ" panose="020B0604030504040204" pitchFamily="50" charset="-128"/>
              </a:rPr>
              <a:t>が誤解</a:t>
            </a:r>
            <a:r>
              <a:rPr lang="ja-JP" altLang="en-US" sz="1050" dirty="0">
                <a:solidFill>
                  <a:prstClr val="black"/>
                </a:solidFill>
                <a:latin typeface="メイリオ" panose="020B0604030504040204" pitchFamily="50" charset="-128"/>
                <a:ea typeface="メイリオ" panose="020B0604030504040204" pitchFamily="50" charset="-128"/>
              </a:rPr>
              <a:t>していることがすぐに分かった場合でも</a:t>
            </a:r>
            <a:r>
              <a:rPr lang="ja-JP" altLang="en-US" sz="1050" dirty="0" smtClean="0">
                <a:solidFill>
                  <a:prstClr val="black"/>
                </a:solidFill>
                <a:latin typeface="メイリオ" panose="020B0604030504040204" pitchFamily="50" charset="-128"/>
                <a:ea typeface="メイリオ" panose="020B0604030504040204" pitchFamily="50" charset="-128"/>
              </a:rPr>
              <a:t>、決めつけて話</a:t>
            </a:r>
            <a:r>
              <a:rPr lang="ja-JP" altLang="en-US" sz="1050" dirty="0">
                <a:solidFill>
                  <a:prstClr val="black"/>
                </a:solidFill>
                <a:latin typeface="メイリオ" panose="020B0604030504040204" pitchFamily="50" charset="-128"/>
                <a:ea typeface="メイリオ" panose="020B0604030504040204" pitchFamily="50" charset="-128"/>
              </a:rPr>
              <a:t>を遮ったり途中で意見を述べたりせず、まずは、聞き役に徹しましょう。★</a:t>
            </a:r>
            <a:endParaRPr lang="en-US" altLang="ja-JP" sz="1050" dirty="0">
              <a:solidFill>
                <a:prstClr val="black"/>
              </a:solidFill>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p:txBody>
      </p:sp>
      <p:grpSp>
        <p:nvGrpSpPr>
          <p:cNvPr id="36" name="グループ化 35"/>
          <p:cNvGrpSpPr/>
          <p:nvPr/>
        </p:nvGrpSpPr>
        <p:grpSpPr>
          <a:xfrm>
            <a:off x="339346" y="4810975"/>
            <a:ext cx="6116780" cy="2396776"/>
            <a:chOff x="384354" y="498412"/>
            <a:chExt cx="6092300" cy="2726396"/>
          </a:xfrm>
        </p:grpSpPr>
        <p:sp>
          <p:nvSpPr>
            <p:cNvPr id="45" name="正方形/長方形 44"/>
            <p:cNvSpPr/>
            <p:nvPr/>
          </p:nvSpPr>
          <p:spPr>
            <a:xfrm>
              <a:off x="384354" y="498412"/>
              <a:ext cx="2506763"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13</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6" name="正方形/長方形 45"/>
            <p:cNvSpPr/>
            <p:nvPr/>
          </p:nvSpPr>
          <p:spPr>
            <a:xfrm>
              <a:off x="2891116" y="498412"/>
              <a:ext cx="3585538"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grpSp>
        <p:nvGrpSpPr>
          <p:cNvPr id="47" name="グループ化 46"/>
          <p:cNvGrpSpPr/>
          <p:nvPr/>
        </p:nvGrpSpPr>
        <p:grpSpPr>
          <a:xfrm>
            <a:off x="339345" y="7207751"/>
            <a:ext cx="6119571" cy="2314600"/>
            <a:chOff x="384354" y="498412"/>
            <a:chExt cx="6092300" cy="2726396"/>
          </a:xfrm>
        </p:grpSpPr>
        <p:sp>
          <p:nvSpPr>
            <p:cNvPr id="48" name="正方形/長方形 47"/>
            <p:cNvSpPr/>
            <p:nvPr/>
          </p:nvSpPr>
          <p:spPr>
            <a:xfrm>
              <a:off x="384354" y="498412"/>
              <a:ext cx="2506763"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14</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9" name="正方形/長方形 48"/>
            <p:cNvSpPr/>
            <p:nvPr/>
          </p:nvSpPr>
          <p:spPr>
            <a:xfrm>
              <a:off x="2891116" y="498412"/>
              <a:ext cx="3585538"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984" y="5185748"/>
            <a:ext cx="2119769" cy="158982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116" y="7580229"/>
            <a:ext cx="2119769" cy="158982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4339" y="674044"/>
            <a:ext cx="2112833" cy="158462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54867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2847751" y="9659557"/>
            <a:ext cx="377026" cy="246221"/>
          </a:xfrm>
          <a:prstGeom prst="rect">
            <a:avLst/>
          </a:prstGeom>
          <a:noFill/>
        </p:spPr>
        <p:txBody>
          <a:bodyPr wrap="none" rtlCol="0">
            <a:spAutoFit/>
          </a:bodyPr>
          <a:lstStyle/>
          <a:p>
            <a:r>
              <a:rPr lang="en-US" altLang="ja-JP" sz="1000" dirty="0" smtClean="0">
                <a:latin typeface="メイリオ" panose="020B0604030504040204" pitchFamily="50" charset="-128"/>
                <a:ea typeface="メイリオ" panose="020B0604030504040204" pitchFamily="50" charset="-128"/>
              </a:rPr>
              <a:t>-9-</a:t>
            </a:r>
            <a:endParaRPr kumimoji="1" lang="ja-JP" altLang="en-US" sz="1000" dirty="0">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3428877" y="3332538"/>
            <a:ext cx="3096345" cy="276999"/>
          </a:xfrm>
          <a:prstGeom prst="rect">
            <a:avLst/>
          </a:prstGeom>
          <a:noFill/>
        </p:spPr>
        <p:txBody>
          <a:bodyPr wrap="square" rtlCol="0">
            <a:spAutoFit/>
          </a:bodyPr>
          <a:lstStyle/>
          <a:p>
            <a:endParaRPr lang="en-US" altLang="ja-JP" sz="1200" dirty="0" smtClean="0"/>
          </a:p>
        </p:txBody>
      </p:sp>
      <p:grpSp>
        <p:nvGrpSpPr>
          <p:cNvPr id="41" name="グループ化 40"/>
          <p:cNvGrpSpPr/>
          <p:nvPr/>
        </p:nvGrpSpPr>
        <p:grpSpPr>
          <a:xfrm>
            <a:off x="348296" y="2720752"/>
            <a:ext cx="6115304" cy="2450554"/>
            <a:chOff x="364500" y="498412"/>
            <a:chExt cx="6115304" cy="2726396"/>
          </a:xfrm>
        </p:grpSpPr>
        <p:sp>
          <p:nvSpPr>
            <p:cNvPr id="42" name="正方形/長方形 41"/>
            <p:cNvSpPr/>
            <p:nvPr/>
          </p:nvSpPr>
          <p:spPr>
            <a:xfrm>
              <a:off x="364500" y="498412"/>
              <a:ext cx="2521687"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16</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3" name="正方形/長方形 42"/>
            <p:cNvSpPr/>
            <p:nvPr/>
          </p:nvSpPr>
          <p:spPr>
            <a:xfrm>
              <a:off x="2886187" y="498412"/>
              <a:ext cx="3593617"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44" name="テキスト ボックス 43"/>
          <p:cNvSpPr txBox="1"/>
          <p:nvPr/>
        </p:nvSpPr>
        <p:spPr>
          <a:xfrm>
            <a:off x="289662" y="4753539"/>
            <a:ext cx="2508406" cy="338554"/>
          </a:xfrm>
          <a:prstGeom prst="rect">
            <a:avLst/>
          </a:prstGeom>
          <a:noFill/>
        </p:spPr>
        <p:txBody>
          <a:bodyPr wrap="square" rtlCol="0">
            <a:spAutoFit/>
          </a:bodyPr>
          <a:lstStyle>
            <a:defPPr>
              <a:defRPr lang="ja-JP"/>
            </a:defPPr>
            <a:lvl1pPr>
              <a:defRPr sz="1600">
                <a:latin typeface="+mn-ea"/>
              </a:defRPr>
            </a:lvl1pPr>
          </a:lstStyle>
          <a:p>
            <a:pPr algn="r"/>
            <a:r>
              <a:rPr lang="ja-JP" altLang="en-US" dirty="0"/>
              <a:t>（　　</a:t>
            </a:r>
            <a:r>
              <a:rPr lang="ja-JP" altLang="en-US" dirty="0" smtClean="0"/>
              <a:t>）</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19" name="テキスト ボックス 18"/>
          <p:cNvSpPr txBox="1"/>
          <p:nvPr/>
        </p:nvSpPr>
        <p:spPr>
          <a:xfrm>
            <a:off x="356128" y="952875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grpSp>
        <p:nvGrpSpPr>
          <p:cNvPr id="35" name="グループ化 34"/>
          <p:cNvGrpSpPr/>
          <p:nvPr/>
        </p:nvGrpSpPr>
        <p:grpSpPr>
          <a:xfrm>
            <a:off x="352741" y="282346"/>
            <a:ext cx="6114676" cy="2438406"/>
            <a:chOff x="389601" y="498412"/>
            <a:chExt cx="6090204" cy="2726396"/>
          </a:xfrm>
        </p:grpSpPr>
        <p:sp>
          <p:nvSpPr>
            <p:cNvPr id="37" name="正方形/長方形 36"/>
            <p:cNvSpPr/>
            <p:nvPr/>
          </p:nvSpPr>
          <p:spPr>
            <a:xfrm>
              <a:off x="389601" y="498412"/>
              <a:ext cx="2506763"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15</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39" name="正方形/長方形 38"/>
            <p:cNvSpPr/>
            <p:nvPr/>
          </p:nvSpPr>
          <p:spPr>
            <a:xfrm>
              <a:off x="2899515" y="498412"/>
              <a:ext cx="358029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40" name="テキスト ボックス 39"/>
          <p:cNvSpPr txBox="1"/>
          <p:nvPr/>
        </p:nvSpPr>
        <p:spPr>
          <a:xfrm>
            <a:off x="364782" y="2293637"/>
            <a:ext cx="2508406" cy="338554"/>
          </a:xfrm>
          <a:prstGeom prst="rect">
            <a:avLst/>
          </a:prstGeom>
          <a:noFill/>
        </p:spPr>
        <p:txBody>
          <a:bodyPr wrap="square" rtlCol="0">
            <a:spAutoFit/>
          </a:bodyPr>
          <a:lstStyle>
            <a:defPPr>
              <a:defRPr lang="ja-JP"/>
            </a:defPPr>
            <a:lvl1pPr>
              <a:defRPr sz="1600">
                <a:latin typeface="+mn-ea"/>
              </a:defRPr>
            </a:lvl1pPr>
          </a:lstStyle>
          <a:p>
            <a:pPr algn="r"/>
            <a:r>
              <a:rPr lang="ja-JP" altLang="en-US" dirty="0"/>
              <a:t>（　　</a:t>
            </a:r>
            <a:r>
              <a:rPr lang="ja-JP" altLang="en-US" dirty="0" smtClean="0"/>
              <a:t>）</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3" name="正方形/長方形 32"/>
          <p:cNvSpPr/>
          <p:nvPr/>
        </p:nvSpPr>
        <p:spPr>
          <a:xfrm>
            <a:off x="2864223" y="282346"/>
            <a:ext cx="3600000" cy="1349087"/>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12</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17</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12</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そして、保護者の苦情・要望の背後にある思いをしっかりと聞き取ります。例えば、「Ａ君は自分だけ厳しく注意されたと言っているんですね。」など、繰り返すことで保護者が話しやすくなり、保護者の気持ちが推測できたり、本当の</a:t>
            </a:r>
            <a:r>
              <a:rPr lang="ja-JP" altLang="en-US" sz="1050" dirty="0">
                <a:latin typeface="メイリオ" panose="020B0604030504040204" pitchFamily="50" charset="-128"/>
                <a:ea typeface="メイリオ" panose="020B0604030504040204" pitchFamily="50" charset="-128"/>
              </a:rPr>
              <a:t>訴え</a:t>
            </a:r>
            <a:r>
              <a:rPr lang="ja-JP" altLang="en-US" sz="1050" dirty="0" smtClean="0">
                <a:latin typeface="メイリオ" panose="020B0604030504040204" pitchFamily="50" charset="-128"/>
                <a:ea typeface="メイリオ" panose="020B0604030504040204" pitchFamily="50" charset="-128"/>
              </a:rPr>
              <a:t>を聞き取れたりすることもあります。★</a:t>
            </a:r>
            <a:endParaRPr lang="en-US" altLang="ja-JP" sz="1050" dirty="0" smtClean="0">
              <a:latin typeface="メイリオ" panose="020B0604030504040204" pitchFamily="50" charset="-128"/>
              <a:ea typeface="メイリオ" panose="020B0604030504040204" pitchFamily="50" charset="-128"/>
            </a:endParaRPr>
          </a:p>
        </p:txBody>
      </p:sp>
      <p:sp>
        <p:nvSpPr>
          <p:cNvPr id="34" name="正方形/長方形 33"/>
          <p:cNvSpPr/>
          <p:nvPr/>
        </p:nvSpPr>
        <p:spPr>
          <a:xfrm>
            <a:off x="2862727" y="2720752"/>
            <a:ext cx="3608127" cy="1528624"/>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12</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17</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12</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a:lnSpc>
                <a:spcPts val="1400"/>
              </a:lnSpc>
            </a:pPr>
            <a:r>
              <a:rPr lang="ja-JP" altLang="en-US" sz="1050" dirty="0" smtClean="0">
                <a:latin typeface="メイリオ" panose="020B0604030504040204" pitchFamily="50" charset="-128"/>
                <a:ea typeface="メイリオ" panose="020B0604030504040204" pitchFamily="50" charset="-128"/>
              </a:rPr>
              <a:t>　その上で、「</a:t>
            </a:r>
            <a:r>
              <a:rPr lang="en-US" altLang="ja-JP" sz="1050" dirty="0" smtClean="0">
                <a:latin typeface="メイリオ" panose="020B0604030504040204" pitchFamily="50" charset="-128"/>
                <a:ea typeface="メイリオ" panose="020B0604030504040204" pitchFamily="50" charset="-128"/>
              </a:rPr>
              <a:t>A</a:t>
            </a:r>
            <a:r>
              <a:rPr lang="ja-JP" altLang="en-US" sz="1050" dirty="0" smtClean="0">
                <a:latin typeface="メイリオ" panose="020B0604030504040204" pitchFamily="50" charset="-128"/>
                <a:ea typeface="メイリオ" panose="020B0604030504040204" pitchFamily="50" charset="-128"/>
              </a:rPr>
              <a:t>君には授業を大切にしてほしいと思っています。ですので、Ａ君にもそのことを理解してほしいと思い、指導しました。」等、指導した意図を丁寧に伝え、理解を得ます。★</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sp>
        <p:nvSpPr>
          <p:cNvPr id="36" name="テキスト ボックス 35"/>
          <p:cNvSpPr txBox="1"/>
          <p:nvPr/>
        </p:nvSpPr>
        <p:spPr>
          <a:xfrm>
            <a:off x="335869" y="7157485"/>
            <a:ext cx="2508406" cy="338554"/>
          </a:xfrm>
          <a:prstGeom prst="rect">
            <a:avLst/>
          </a:prstGeom>
          <a:noFill/>
        </p:spPr>
        <p:txBody>
          <a:bodyPr wrap="square" rtlCol="0">
            <a:spAutoFit/>
          </a:bodyPr>
          <a:lstStyle>
            <a:defPPr>
              <a:defRPr lang="ja-JP"/>
            </a:defPPr>
            <a:lvl1pPr>
              <a:defRPr sz="1600">
                <a:latin typeface="+mn-ea"/>
              </a:defRPr>
            </a:lvl1pPr>
          </a:lstStyle>
          <a:p>
            <a:pPr algn="r"/>
            <a:r>
              <a:rPr lang="ja-JP" altLang="en-US" dirty="0"/>
              <a:t>（　　</a:t>
            </a:r>
            <a:r>
              <a:rPr lang="ja-JP" altLang="en-US" dirty="0" smtClean="0"/>
              <a:t>）</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45" name="正方形/長方形 44"/>
          <p:cNvSpPr/>
          <p:nvPr/>
        </p:nvSpPr>
        <p:spPr>
          <a:xfrm>
            <a:off x="2873188" y="5171306"/>
            <a:ext cx="3608127" cy="1528624"/>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12</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17</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12</a:t>
            </a:r>
            <a:r>
              <a:rPr lang="ja-JP" altLang="en-US" sz="1050" b="1" dirty="0" smtClean="0">
                <a:latin typeface="メイリオ" panose="020B0604030504040204" pitchFamily="50" charset="-128"/>
                <a:ea typeface="メイリオ" panose="020B0604030504040204" pitchFamily="50" charset="-128"/>
              </a:rPr>
              <a:t>分</a:t>
            </a:r>
            <a:r>
              <a:rPr lang="en-US" altLang="ja-JP" sz="1050" b="1" dirty="0" smtClean="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そして、「Ａ君がそういう思いをもっていたのであれば、なるべく早くＡ君と話をしてみて、気持ちを聞いてみます。」等、子供</a:t>
            </a:r>
            <a:r>
              <a:rPr lang="ja-JP" altLang="en-US" sz="1050" dirty="0">
                <a:latin typeface="メイリオ" panose="020B0604030504040204" pitchFamily="50" charset="-128"/>
                <a:ea typeface="メイリオ" panose="020B0604030504040204" pitchFamily="50" charset="-128"/>
              </a:rPr>
              <a:t>の気持ち</a:t>
            </a:r>
            <a:r>
              <a:rPr lang="ja-JP" altLang="en-US" sz="1050" dirty="0" smtClean="0">
                <a:latin typeface="メイリオ" panose="020B0604030504040204" pitchFamily="50" charset="-128"/>
                <a:ea typeface="メイリオ" panose="020B0604030504040204" pitchFamily="50" charset="-128"/>
              </a:rPr>
              <a:t>を大切した対応を心がけましょう。★</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en-US" altLang="ja-JP" sz="1050" dirty="0" smtClean="0">
                <a:latin typeface="メイリオ" panose="020B0604030504040204" pitchFamily="50" charset="-128"/>
                <a:ea typeface="メイリオ" panose="020B0604030504040204" pitchFamily="50" charset="-128"/>
              </a:rPr>
              <a:t>	</a:t>
            </a: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p:txBody>
      </p:sp>
      <p:grpSp>
        <p:nvGrpSpPr>
          <p:cNvPr id="2" name="グループ化 1"/>
          <p:cNvGrpSpPr/>
          <p:nvPr/>
        </p:nvGrpSpPr>
        <p:grpSpPr>
          <a:xfrm>
            <a:off x="318634" y="7617296"/>
            <a:ext cx="6159375" cy="738664"/>
            <a:chOff x="309629" y="7473280"/>
            <a:chExt cx="6140381" cy="738664"/>
          </a:xfrm>
        </p:grpSpPr>
        <p:sp>
          <p:nvSpPr>
            <p:cNvPr id="49" name="正方形/長方形 48"/>
            <p:cNvSpPr/>
            <p:nvPr/>
          </p:nvSpPr>
          <p:spPr>
            <a:xfrm>
              <a:off x="332770" y="7473280"/>
              <a:ext cx="6117240" cy="495417"/>
            </a:xfrm>
            <a:prstGeom prst="rect">
              <a:avLst/>
            </a:prstGeom>
            <a:ln w="19050">
              <a:solidFill>
                <a:srgbClr val="FF0000"/>
              </a:solidFill>
            </a:ln>
          </p:spPr>
          <p:style>
            <a:lnRef idx="2">
              <a:schemeClr val="accent1"/>
            </a:lnRef>
            <a:fillRef idx="1">
              <a:schemeClr val="lt1"/>
            </a:fillRef>
            <a:effectRef idx="0">
              <a:schemeClr val="accent1"/>
            </a:effectRef>
            <a:fontRef idx="minor">
              <a:schemeClr val="dk1"/>
            </a:fontRef>
          </p:style>
          <p:txBody>
            <a:bodyPr rIns="0" rtlCol="0" anchor="ctr"/>
            <a:lstStyle/>
            <a:p>
              <a:pPr algn="ctr"/>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p:txBody>
        </p:sp>
        <p:sp>
          <p:nvSpPr>
            <p:cNvPr id="48" name="テキスト ボックス 47"/>
            <p:cNvSpPr txBox="1"/>
            <p:nvPr/>
          </p:nvSpPr>
          <p:spPr>
            <a:xfrm>
              <a:off x="309629" y="7473280"/>
              <a:ext cx="6074557" cy="738664"/>
            </a:xfrm>
            <a:prstGeom prst="rect">
              <a:avLst/>
            </a:prstGeom>
            <a:noFill/>
            <a:ln w="19050">
              <a:noFill/>
            </a:ln>
          </p:spPr>
          <p:txBody>
            <a:bodyPr wrap="square" rtlCol="0" anchor="ctr">
              <a:spAutoFit/>
            </a:bodyPr>
            <a:lstStyle/>
            <a:p>
              <a:r>
                <a:rPr kumimoji="1" lang="ja-JP" altLang="en-US" sz="1400" dirty="0" smtClean="0">
                  <a:latin typeface="メイリオ" panose="020B0604030504040204" pitchFamily="50" charset="-128"/>
                  <a:ea typeface="メイリオ" panose="020B0604030504040204" pitchFamily="50" charset="-128"/>
                </a:rPr>
                <a:t>２回に研修を分けて実施する場合･･･３人組（又は４人組）</a:t>
              </a:r>
              <a:r>
                <a:rPr lang="ja-JP" altLang="en-US" sz="1400" dirty="0" smtClean="0">
                  <a:latin typeface="メイリオ" panose="020B0604030504040204" pitchFamily="50" charset="-128"/>
                  <a:ea typeface="メイリオ" panose="020B0604030504040204" pitchFamily="50" charset="-128"/>
                </a:rPr>
                <a:t>で再開してく</a:t>
              </a:r>
              <a:r>
                <a:rPr lang="en-US" altLang="ja-JP" sz="1400" dirty="0" smtClean="0">
                  <a:latin typeface="メイリオ" panose="020B0604030504040204" pitchFamily="50" charset="-128"/>
                  <a:ea typeface="メイリオ" panose="020B0604030504040204" pitchFamily="50" charset="-128"/>
                </a:rPr>
                <a:t/>
              </a:r>
              <a:br>
                <a:rPr lang="en-US" altLang="ja-JP" sz="1400" dirty="0" smtClean="0">
                  <a:latin typeface="メイリオ" panose="020B0604030504040204" pitchFamily="50" charset="-128"/>
                  <a:ea typeface="メイリオ" panose="020B0604030504040204" pitchFamily="50" charset="-128"/>
                </a:rPr>
              </a:br>
              <a:r>
                <a:rPr lang="ja-JP" altLang="en-US" sz="1400" dirty="0" smtClean="0">
                  <a:latin typeface="メイリオ" panose="020B0604030504040204" pitchFamily="50" charset="-128"/>
                  <a:ea typeface="メイリオ" panose="020B0604030504040204" pitchFamily="50" charset="-128"/>
                </a:rPr>
                <a:t>　　　　　　　　　　　　　　　　  ださい。</a:t>
              </a:r>
              <a:endParaRPr kumimoji="1" lang="en-US" altLang="ja-JP" sz="1400" dirty="0" smtClean="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p:txBody>
        </p:sp>
      </p:grpSp>
      <p:sp>
        <p:nvSpPr>
          <p:cNvPr id="50" name="正方形/長方形 49"/>
          <p:cNvSpPr/>
          <p:nvPr/>
        </p:nvSpPr>
        <p:spPr>
          <a:xfrm>
            <a:off x="335869" y="8193360"/>
            <a:ext cx="6137330" cy="504056"/>
          </a:xfrm>
          <a:prstGeom prst="rect">
            <a:avLst/>
          </a:prstGeom>
          <a:ln w="19050">
            <a:solidFill>
              <a:srgbClr val="FF0000"/>
            </a:solidFill>
          </a:ln>
        </p:spPr>
        <p:style>
          <a:lnRef idx="2">
            <a:schemeClr val="accent1"/>
          </a:lnRef>
          <a:fillRef idx="1">
            <a:schemeClr val="lt1"/>
          </a:fillRef>
          <a:effectRef idx="0">
            <a:schemeClr val="accent1"/>
          </a:effectRef>
          <a:fontRef idx="minor">
            <a:schemeClr val="dk1"/>
          </a:fontRef>
        </p:style>
        <p:txBody>
          <a:bodyPr rIns="0" rtlCol="0" anchor="ctr"/>
          <a:lstStyle/>
          <a:p>
            <a:endParaRPr lang="en-US" altLang="ja-JP" sz="1400" dirty="0" smtClean="0">
              <a:latin typeface="メイリオ" panose="020B0604030504040204" pitchFamily="50" charset="-128"/>
              <a:ea typeface="メイリオ" panose="020B0604030504040204" pitchFamily="50" charset="-128"/>
            </a:endParaRPr>
          </a:p>
          <a:p>
            <a:pPr marL="1165225" indent="-1165225"/>
            <a:r>
              <a:rPr lang="ja-JP" altLang="en-US" sz="1400" dirty="0" smtClean="0">
                <a:latin typeface="メイリオ" panose="020B0604030504040204" pitchFamily="50" charset="-128"/>
                <a:ea typeface="メイリオ" panose="020B0604030504040204" pitchFamily="50" charset="-128"/>
              </a:rPr>
              <a:t>研修</a:t>
            </a:r>
            <a:r>
              <a:rPr lang="en-US" altLang="ja-JP" sz="1400" dirty="0" smtClean="0">
                <a:latin typeface="メイリオ" panose="020B0604030504040204" pitchFamily="50" charset="-128"/>
                <a:ea typeface="メイリオ" panose="020B0604030504040204" pitchFamily="50" charset="-128"/>
              </a:rPr>
              <a:t>Ⅰ</a:t>
            </a:r>
            <a:r>
              <a:rPr lang="ja-JP" altLang="en-US" sz="1400" dirty="0" smtClean="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スライド</a:t>
            </a:r>
            <a:r>
              <a:rPr lang="en-US" altLang="ja-JP" sz="1400" dirty="0" smtClean="0">
                <a:latin typeface="メイリオ" panose="020B0604030504040204" pitchFamily="50" charset="-128"/>
                <a:ea typeface="メイリオ" panose="020B0604030504040204" pitchFamily="50" charset="-128"/>
              </a:rPr>
              <a:t>17</a:t>
            </a:r>
            <a:r>
              <a:rPr lang="ja-JP" altLang="en-US" sz="1400" dirty="0" smtClean="0">
                <a:latin typeface="メイリオ" panose="020B0604030504040204" pitchFamily="50" charset="-128"/>
                <a:ea typeface="メイリオ" panose="020B0604030504040204" pitchFamily="50" charset="-128"/>
              </a:rPr>
              <a:t>の後、</a:t>
            </a:r>
            <a:r>
              <a:rPr lang="en-US" altLang="ja-JP" sz="1400" dirty="0" smtClean="0">
                <a:latin typeface="メイリオ" panose="020B0604030504040204" pitchFamily="50" charset="-128"/>
                <a:ea typeface="メイリオ" panose="020B0604030504040204" pitchFamily="50" charset="-128"/>
              </a:rPr>
              <a:t>24</a:t>
            </a:r>
            <a:r>
              <a:rPr lang="ja-JP" altLang="en-US" sz="1400" dirty="0" smtClean="0">
                <a:latin typeface="メイリオ" panose="020B0604030504040204" pitchFamily="50" charset="-128"/>
                <a:ea typeface="メイリオ" panose="020B0604030504040204" pitchFamily="50" charset="-128"/>
              </a:rPr>
              <a:t>以降</a:t>
            </a:r>
            <a:r>
              <a:rPr lang="ja-JP" altLang="en-US" sz="1400" dirty="0">
                <a:latin typeface="メイリオ" panose="020B0604030504040204" pitchFamily="50" charset="-128"/>
                <a:ea typeface="メイリオ" panose="020B0604030504040204" pitchFamily="50" charset="-128"/>
              </a:rPr>
              <a:t>のスライドを使用します</a:t>
            </a:r>
            <a:r>
              <a:rPr lang="ja-JP" altLang="en-US" sz="1400" dirty="0" smtClean="0">
                <a:latin typeface="メイリオ" panose="020B0604030504040204" pitchFamily="50" charset="-128"/>
                <a:ea typeface="メイリオ" panose="020B0604030504040204" pitchFamily="50" charset="-128"/>
              </a:rPr>
              <a:t>。スライド</a:t>
            </a:r>
            <a:r>
              <a:rPr lang="en-US" altLang="ja-JP" sz="1400" dirty="0" smtClean="0">
                <a:latin typeface="メイリオ" panose="020B0604030504040204" pitchFamily="50" charset="-128"/>
                <a:ea typeface="メイリオ" panose="020B0604030504040204" pitchFamily="50" charset="-128"/>
              </a:rPr>
              <a:t>24 </a:t>
            </a:r>
          </a:p>
          <a:p>
            <a:pPr marL="1165225" indent="-1165225"/>
            <a:r>
              <a:rPr lang="en-US" altLang="ja-JP" sz="1400" dirty="0">
                <a:latin typeface="メイリオ" panose="020B0604030504040204" pitchFamily="50" charset="-128"/>
                <a:ea typeface="メイリオ" panose="020B0604030504040204" pitchFamily="50" charset="-128"/>
              </a:rPr>
              <a:t> </a:t>
            </a:r>
            <a:r>
              <a:rPr lang="en-US" altLang="ja-JP" sz="1400" dirty="0" smtClean="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へお進みください。　　　　</a:t>
            </a:r>
            <a:endParaRPr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572" y="633492"/>
            <a:ext cx="2213527" cy="166014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874" y="3073814"/>
            <a:ext cx="2206320" cy="16547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7" name="グループ化 26"/>
          <p:cNvGrpSpPr/>
          <p:nvPr/>
        </p:nvGrpSpPr>
        <p:grpSpPr>
          <a:xfrm>
            <a:off x="348296" y="5171306"/>
            <a:ext cx="6115304" cy="2373982"/>
            <a:chOff x="364500" y="498412"/>
            <a:chExt cx="6115304" cy="2726396"/>
          </a:xfrm>
        </p:grpSpPr>
        <p:sp>
          <p:nvSpPr>
            <p:cNvPr id="28" name="正方形/長方形 27"/>
            <p:cNvSpPr/>
            <p:nvPr/>
          </p:nvSpPr>
          <p:spPr>
            <a:xfrm>
              <a:off x="364500" y="498412"/>
              <a:ext cx="2521687"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17</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29" name="正方形/長方形 28"/>
            <p:cNvSpPr/>
            <p:nvPr/>
          </p:nvSpPr>
          <p:spPr>
            <a:xfrm>
              <a:off x="2886187" y="498412"/>
              <a:ext cx="3593617"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4829" y="5523931"/>
            <a:ext cx="2178071" cy="163355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64728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1"/>
          </a:solidFill>
        </a:ln>
      </a:spPr>
      <a:bodyPr rIns="0" rtlCol="0" anchor="ctr"/>
      <a:lstStyle>
        <a:defPPr>
          <a:defRPr kumimoji="1" sz="1600" dirty="0" smtClean="0">
            <a:solidFill>
              <a:schemeClr val="tx1"/>
            </a:solidFill>
            <a:latin typeface="メイリオ" panose="020B0604030504040204" pitchFamily="50" charset="-128"/>
            <a:ea typeface="メイリオ" panose="020B0604030504040204" pitchFamily="50" charset="-128"/>
          </a:defRPr>
        </a:defPPr>
      </a:lstStyle>
      <a:style>
        <a:lnRef idx="2">
          <a:schemeClr val="accent1"/>
        </a:lnRef>
        <a:fillRef idx="1">
          <a:schemeClr val="lt1"/>
        </a:fillRef>
        <a:effectRef idx="0">
          <a:schemeClr val="accent1"/>
        </a:effectRef>
        <a:fontRef idx="minor">
          <a:schemeClr val="dk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5796</Words>
  <Application>Microsoft Office PowerPoint</Application>
  <PresentationFormat>A4 210 x 297 mm</PresentationFormat>
  <Paragraphs>841</Paragraphs>
  <Slides>16</Slides>
  <Notes>12</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16</vt:i4>
      </vt:variant>
    </vt:vector>
  </HeadingPairs>
  <TitlesOfParts>
    <vt:vector size="29" baseType="lpstr">
      <vt:lpstr>ＤＦ特太ゴシック体</vt:lpstr>
      <vt:lpstr>HGP創英角ﾎﾟｯﾌﾟ体</vt:lpstr>
      <vt:lpstr>HGS創英角ﾎﾟｯﾌﾟ体</vt:lpstr>
      <vt:lpstr>HG丸ｺﾞｼｯｸM-PRO</vt:lpstr>
      <vt:lpstr>Meiryo UI</vt:lpstr>
      <vt:lpstr>ＭＳ Ｐゴシック</vt:lpstr>
      <vt:lpstr>ＭＳ ゴシック</vt:lpstr>
      <vt:lpstr>ＭＳ 明朝</vt:lpstr>
      <vt:lpstr>メイリオ</vt:lpstr>
      <vt:lpstr>Arial</vt:lpstr>
      <vt:lpstr>Calibri</vt:lpstr>
      <vt:lpstr>Wingdings</vt:lpstr>
      <vt:lpstr>Office ​​テーマ</vt:lpstr>
      <vt:lpstr>PowerPoint プレゼンテーション</vt:lpstr>
      <vt:lpstr>課題別研修 「保護者との関係づくりパッケージ」 【60分研修】 　　　　　　　　　※短時間での研修方法については３ページ参照</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2022-09-22T08:59:47Z</dcterms:created>
  <dcterms:modified xsi:type="dcterms:W3CDTF">2022-09-22T08:59:53Z</dcterms:modified>
</cp:coreProperties>
</file>