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officeDocument/2006/relationships/extended-properties" Target="docProps/app.xml" />
  <Relationship Id="rId2" Type="http://schemas.openxmlformats.org/package/2006/relationships/metadata/core-properties" Target="docProps/core.xml"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2" r:id="rId2"/>
    <p:sldMasterId id="2147483795" r:id="rId3"/>
  </p:sldMasterIdLst>
  <p:notesMasterIdLst>
    <p:notesMasterId r:id="rId22"/>
  </p:notesMasterIdLst>
  <p:handoutMasterIdLst>
    <p:handoutMasterId r:id="rId23"/>
  </p:handoutMasterIdLst>
  <p:sldIdLst>
    <p:sldId id="267" r:id="rId4"/>
    <p:sldId id="402" r:id="rId5"/>
    <p:sldId id="412" r:id="rId6"/>
    <p:sldId id="382" r:id="rId7"/>
    <p:sldId id="383" r:id="rId8"/>
    <p:sldId id="384" r:id="rId9"/>
    <p:sldId id="417" r:id="rId10"/>
    <p:sldId id="418" r:id="rId11"/>
    <p:sldId id="419" r:id="rId12"/>
    <p:sldId id="420" r:id="rId13"/>
    <p:sldId id="408" r:id="rId14"/>
    <p:sldId id="404" r:id="rId15"/>
    <p:sldId id="335" r:id="rId16"/>
    <p:sldId id="390" r:id="rId17"/>
    <p:sldId id="316" r:id="rId18"/>
    <p:sldId id="406" r:id="rId19"/>
    <p:sldId id="400" r:id="rId20"/>
    <p:sldId id="411" r:id="rId21"/>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guide id="3" orient="horz" pos="3130">
          <p15:clr>
            <a:srgbClr val="A4A3A4"/>
          </p15:clr>
        </p15:guide>
        <p15:guide id="4" orient="horz" pos="3108">
          <p15:clr>
            <a:srgbClr val="A4A3A4"/>
          </p15:clr>
        </p15:guide>
        <p15:guide id="5" orient="horz" pos="3107">
          <p15:clr>
            <a:srgbClr val="A4A3A4"/>
          </p15:clr>
        </p15:guide>
        <p15:guide id="6" pos="2122">
          <p15:clr>
            <a:srgbClr val="A4A3A4"/>
          </p15:clr>
        </p15:guide>
        <p15:guide id="7" orient="horz" pos="3231">
          <p15:clr>
            <a:srgbClr val="A4A3A4"/>
          </p15:clr>
        </p15:guide>
        <p15:guide id="8" orient="horz" pos="3230">
          <p15:clr>
            <a:srgbClr val="A4A3A4"/>
          </p15:clr>
        </p15:guide>
        <p15:guide id="9" orient="horz" pos="3207">
          <p15:clr>
            <a:srgbClr val="A4A3A4"/>
          </p15:clr>
        </p15:guide>
        <p15:guide id="10" orient="horz" pos="3206">
          <p15:clr>
            <a:srgbClr val="A4A3A4"/>
          </p15:clr>
        </p15:guide>
        <p15:guide id="11" pos="2245">
          <p15:clr>
            <a:srgbClr val="A4A3A4"/>
          </p15:clr>
        </p15:guide>
        <p15:guide id="12" pos="22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CCFFFF"/>
    <a:srgbClr val="FFCC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75" autoAdjust="0"/>
    <p:restoredTop sz="73022" autoAdjust="0"/>
  </p:normalViewPr>
  <p:slideViewPr>
    <p:cSldViewPr>
      <p:cViewPr varScale="1">
        <p:scale>
          <a:sx n="49" d="100"/>
          <a:sy n="49" d="100"/>
        </p:scale>
        <p:origin x="-169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5" d="100"/>
        <a:sy n="125" d="100"/>
      </p:scale>
      <p:origin x="0" y="1470"/>
    </p:cViewPr>
  </p:sorterViewPr>
  <p:notesViewPr>
    <p:cSldViewPr>
      <p:cViewPr>
        <p:scale>
          <a:sx n="66" d="100"/>
          <a:sy n="66" d="100"/>
        </p:scale>
        <p:origin x="-2508" y="852"/>
      </p:cViewPr>
      <p:guideLst>
        <p:guide orient="horz" pos="3131"/>
        <p:guide orient="horz" pos="3130"/>
        <p:guide orient="horz" pos="3108"/>
        <p:guide orient="horz" pos="3107"/>
        <p:guide orient="horz" pos="3231"/>
        <p:guide orient="horz" pos="3230"/>
        <p:guide orient="horz" pos="3207"/>
        <p:guide orient="horz" pos="3206"/>
        <p:guide pos="2144"/>
        <p:guide pos="2122"/>
        <p:guide pos="2245"/>
        <p:guide pos="2222"/>
      </p:guideLst>
    </p:cSldViewPr>
  </p:notes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5.xml" />
  <Relationship Id="rId13" Type="http://schemas.openxmlformats.org/officeDocument/2006/relationships/slide" Target="slides/slide10.xml" />
  <Relationship Id="rId18" Type="http://schemas.openxmlformats.org/officeDocument/2006/relationships/slide" Target="slides/slide15.xml" />
  <Relationship Id="rId26" Type="http://schemas.openxmlformats.org/officeDocument/2006/relationships/theme" Target="theme/theme1.xml" />
  <Relationship Id="rId3" Type="http://schemas.openxmlformats.org/officeDocument/2006/relationships/slideMaster" Target="slideMasters/slideMaster3.xml" />
  <Relationship Id="rId21" Type="http://schemas.openxmlformats.org/officeDocument/2006/relationships/slide" Target="slides/slide18.xml" />
  <Relationship Id="rId7" Type="http://schemas.openxmlformats.org/officeDocument/2006/relationships/slide" Target="slides/slide4.xml" />
  <Relationship Id="rId12" Type="http://schemas.openxmlformats.org/officeDocument/2006/relationships/slide" Target="slides/slide9.xml" />
  <Relationship Id="rId17" Type="http://schemas.openxmlformats.org/officeDocument/2006/relationships/slide" Target="slides/slide14.xml" />
  <Relationship Id="rId25" Type="http://schemas.openxmlformats.org/officeDocument/2006/relationships/viewProps" Target="viewProps.xml" />
  <Relationship Id="rId2" Type="http://schemas.openxmlformats.org/officeDocument/2006/relationships/slideMaster" Target="slideMasters/slideMaster2.xml" />
  <Relationship Id="rId16" Type="http://schemas.openxmlformats.org/officeDocument/2006/relationships/slide" Target="slides/slide13.xml" />
  <Relationship Id="rId20" Type="http://schemas.openxmlformats.org/officeDocument/2006/relationships/slide" Target="slides/slide17.xml" />
  <Relationship Id="rId1" Type="http://schemas.openxmlformats.org/officeDocument/2006/relationships/slideMaster" Target="slideMasters/slideMaster1.xml" />
  <Relationship Id="rId6" Type="http://schemas.openxmlformats.org/officeDocument/2006/relationships/slide" Target="slides/slide3.xml" />
  <Relationship Id="rId11" Type="http://schemas.openxmlformats.org/officeDocument/2006/relationships/slide" Target="slides/slide8.xml" />
  <Relationship Id="rId24" Type="http://schemas.openxmlformats.org/officeDocument/2006/relationships/presProps" Target="presProps.xml" />
  <Relationship Id="rId5" Type="http://schemas.openxmlformats.org/officeDocument/2006/relationships/slide" Target="slides/slide2.xml" />
  <Relationship Id="rId15" Type="http://schemas.openxmlformats.org/officeDocument/2006/relationships/slide" Target="slides/slide12.xml" />
  <Relationship Id="rId23" Type="http://schemas.openxmlformats.org/officeDocument/2006/relationships/handoutMaster" Target="handoutMasters/handoutMaster1.xml" />
  <Relationship Id="rId10" Type="http://schemas.openxmlformats.org/officeDocument/2006/relationships/slide" Target="slides/slide7.xml" />
  <Relationship Id="rId19" Type="http://schemas.openxmlformats.org/officeDocument/2006/relationships/slide" Target="slides/slide16.xml" />
  <Relationship Id="rId4" Type="http://schemas.openxmlformats.org/officeDocument/2006/relationships/slide" Target="slides/slide1.xml" />
  <Relationship Id="rId9" Type="http://schemas.openxmlformats.org/officeDocument/2006/relationships/slide" Target="slides/slide6.xml" />
  <Relationship Id="rId14" Type="http://schemas.openxmlformats.org/officeDocument/2006/relationships/slide" Target="slides/slide11.xml" />
  <Relationship Id="rId22" Type="http://schemas.openxmlformats.org/officeDocument/2006/relationships/notesMaster" Target="notesMasters/notesMaster1.xml" />
  <Relationship Id="rId27" Type="http://schemas.openxmlformats.org/officeDocument/2006/relationships/tableStyles" Target="tableStyle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5.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884103" y="173145"/>
            <a:ext cx="3056413" cy="509032"/>
          </a:xfrm>
          <a:prstGeom prst="rect">
            <a:avLst/>
          </a:prstGeom>
        </p:spPr>
        <p:txBody>
          <a:bodyPr vert="horz" lIns="93718" tIns="46858" rIns="93718" bIns="46858"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61686" y="9579924"/>
            <a:ext cx="3056413" cy="509032"/>
          </a:xfrm>
          <a:prstGeom prst="rect">
            <a:avLst/>
          </a:prstGeom>
        </p:spPr>
        <p:txBody>
          <a:bodyPr vert="horz" lIns="93718" tIns="46858" rIns="93718" bIns="4685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35169" y="9579924"/>
            <a:ext cx="3056413" cy="509032"/>
          </a:xfrm>
          <a:prstGeom prst="rect">
            <a:avLst/>
          </a:prstGeom>
        </p:spPr>
        <p:txBody>
          <a:bodyPr vert="horz" lIns="93718" tIns="46858" rIns="93718" bIns="46858"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4.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5"/>
            <a:ext cx="3056413" cy="509032"/>
          </a:xfrm>
          <a:prstGeom prst="rect">
            <a:avLst/>
          </a:prstGeom>
        </p:spPr>
        <p:txBody>
          <a:bodyPr vert="horz" lIns="93718" tIns="46858" rIns="93718" bIns="46858" rtlCol="0"/>
          <a:lstStyle>
            <a:lvl1pPr algn="l">
              <a:defRPr sz="1200"/>
            </a:lvl1pPr>
          </a:lstStyle>
          <a:p>
            <a:endParaRPr kumimoji="1" lang="ja-JP" altLang="en-US"/>
          </a:p>
        </p:txBody>
      </p:sp>
      <p:sp>
        <p:nvSpPr>
          <p:cNvPr id="3" name="日付プレースホルダー 2"/>
          <p:cNvSpPr>
            <a:spLocks noGrp="1"/>
          </p:cNvSpPr>
          <p:nvPr>
            <p:ph type="dt" idx="1"/>
          </p:nvPr>
        </p:nvSpPr>
        <p:spPr>
          <a:xfrm>
            <a:off x="3995222" y="5"/>
            <a:ext cx="3056413" cy="509032"/>
          </a:xfrm>
          <a:prstGeom prst="rect">
            <a:avLst/>
          </a:prstGeom>
        </p:spPr>
        <p:txBody>
          <a:bodyPr vert="horz" lIns="93718" tIns="46858" rIns="93718" bIns="46858" rtlCol="0"/>
          <a:lstStyle>
            <a:lvl1pPr algn="r">
              <a:defRPr sz="1200"/>
            </a:lvl1pPr>
          </a:lstStyle>
          <a:p>
            <a:r>
              <a:rPr kumimoji="1" lang="en-US" altLang="ja-JP" smtClean="0"/>
              <a:t>2013/8/2</a:t>
            </a:r>
            <a:endParaRPr kumimoji="1" lang="ja-JP" altLang="en-US"/>
          </a:p>
        </p:txBody>
      </p:sp>
      <p:sp>
        <p:nvSpPr>
          <p:cNvPr id="4" name="スライド イメージ プレースホルダー 3"/>
          <p:cNvSpPr>
            <a:spLocks noGrp="1" noRot="1" noChangeAspect="1"/>
          </p:cNvSpPr>
          <p:nvPr>
            <p:ph type="sldImg" idx="2"/>
          </p:nvPr>
        </p:nvSpPr>
        <p:spPr>
          <a:xfrm>
            <a:off x="982663" y="765175"/>
            <a:ext cx="5087937" cy="3816350"/>
          </a:xfrm>
          <a:prstGeom prst="rect">
            <a:avLst/>
          </a:prstGeom>
          <a:noFill/>
          <a:ln w="12700">
            <a:solidFill>
              <a:prstClr val="black"/>
            </a:solidFill>
          </a:ln>
        </p:spPr>
        <p:txBody>
          <a:bodyPr vert="horz" lIns="93718" tIns="46858" rIns="93718" bIns="46858" rtlCol="0" anchor="ctr"/>
          <a:lstStyle/>
          <a:p>
            <a:endParaRPr lang="ja-JP" altLang="en-US"/>
          </a:p>
        </p:txBody>
      </p:sp>
      <p:sp>
        <p:nvSpPr>
          <p:cNvPr id="5" name="ノート プレースホルダー 4"/>
          <p:cNvSpPr>
            <a:spLocks noGrp="1"/>
          </p:cNvSpPr>
          <p:nvPr>
            <p:ph type="body" sz="quarter" idx="3"/>
          </p:nvPr>
        </p:nvSpPr>
        <p:spPr>
          <a:xfrm>
            <a:off x="705327" y="4835805"/>
            <a:ext cx="5642610" cy="4581287"/>
          </a:xfrm>
          <a:prstGeom prst="rect">
            <a:avLst/>
          </a:prstGeom>
        </p:spPr>
        <p:txBody>
          <a:bodyPr vert="horz" lIns="93718" tIns="46858" rIns="93718" bIns="4685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4" y="9669846"/>
            <a:ext cx="3056413" cy="509032"/>
          </a:xfrm>
          <a:prstGeom prst="rect">
            <a:avLst/>
          </a:prstGeom>
        </p:spPr>
        <p:txBody>
          <a:bodyPr vert="horz" lIns="93718" tIns="46858" rIns="93718" bIns="4685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1998425" y="9669846"/>
            <a:ext cx="3056413" cy="509032"/>
          </a:xfrm>
          <a:prstGeom prst="rect">
            <a:avLst/>
          </a:prstGeom>
        </p:spPr>
        <p:txBody>
          <a:bodyPr vert="horz" lIns="93718" tIns="46858" rIns="93718" bIns="46858" rtlCol="0" anchor="b"/>
          <a:lstStyle>
            <a:lvl1pPr algn="ctr">
              <a:defRPr sz="1200"/>
            </a:lvl1pPr>
          </a:lstStyle>
          <a:p>
            <a:fld id="{0BA487B4-0C97-4685-913E-D2C8B7EC33A0}"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13.xml.rels>&#65279;<?xml version="1.0" encoding="utf-8" standalone="yes"?>
<Relationships xmlns="http://schemas.openxmlformats.org/package/2006/relationships">
  <Relationship Id="rId2" Type="http://schemas.openxmlformats.org/officeDocument/2006/relationships/slide" Target="../slides/slide13.xml" />
  <Relationship Id="rId1" Type="http://schemas.openxmlformats.org/officeDocument/2006/relationships/notesMaster" Target="../notesMasters/notesMaster1.xml" />
</Relationships>
</file>

<file path=ppt/notesSlides/_rels/notesSlide14.xml.rels>&#65279;<?xml version="1.0" encoding="utf-8" standalone="yes"?>
<Relationships xmlns="http://schemas.openxmlformats.org/package/2006/relationships">
  <Relationship Id="rId2" Type="http://schemas.openxmlformats.org/officeDocument/2006/relationships/slide" Target="../slides/slide14.xml" />
  <Relationship Id="rId1" Type="http://schemas.openxmlformats.org/officeDocument/2006/relationships/notesMaster" Target="../notesMasters/notesMaster1.xml" />
</Relationships>
</file>

<file path=ppt/notesSlides/_rels/notesSlide15.xml.rels>&#65279;<?xml version="1.0" encoding="utf-8" standalone="yes"?>
<Relationships xmlns="http://schemas.openxmlformats.org/package/2006/relationships">
  <Relationship Id="rId2" Type="http://schemas.openxmlformats.org/officeDocument/2006/relationships/slide" Target="../slides/slide15.xml" />
  <Relationship Id="rId1" Type="http://schemas.openxmlformats.org/officeDocument/2006/relationships/notesMaster" Target="../notesMasters/notesMaster1.xml" />
</Relationships>
</file>

<file path=ppt/notesSlides/_rels/notesSlide16.xml.rels>&#65279;<?xml version="1.0" encoding="utf-8" standalone="yes"?>
<Relationships xmlns="http://schemas.openxmlformats.org/package/2006/relationships">
  <Relationship Id="rId2" Type="http://schemas.openxmlformats.org/officeDocument/2006/relationships/slide" Target="../slides/slide16.xml" />
  <Relationship Id="rId1" Type="http://schemas.openxmlformats.org/officeDocument/2006/relationships/notesMaster" Target="../notesMasters/notesMaster1.xml" />
</Relationships>
</file>

<file path=ppt/notesSlides/_rels/notesSlide17.xml.rels>&#65279;<?xml version="1.0" encoding="utf-8" standalone="yes"?>
<Relationships xmlns="http://schemas.openxmlformats.org/package/2006/relationships">
  <Relationship Id="rId2" Type="http://schemas.openxmlformats.org/officeDocument/2006/relationships/slide" Target="../slides/slide17.xml" />
  <Relationship Id="rId1" Type="http://schemas.openxmlformats.org/officeDocument/2006/relationships/notesMaster" Target="../notesMasters/notesMaster1.xml" />
</Relationships>
</file>

<file path=ppt/notesSlides/_rels/notesSlide18.xml.rels>&#65279;<?xml version="1.0" encoding="utf-8" standalone="yes"?>
<Relationships xmlns="http://schemas.openxmlformats.org/package/2006/relationships">
  <Relationship Id="rId2" Type="http://schemas.openxmlformats.org/officeDocument/2006/relationships/slide" Target="../slides/slide18.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en-US" altLang="ja-JP" sz="1900" dirty="0">
                <a:latin typeface="ＭＳ Ｐゴシック" panose="020B0600070205080204" pitchFamily="50" charset="-128"/>
                <a:ea typeface="ＭＳ Ｐゴシック" panose="020B0600070205080204" pitchFamily="50" charset="-128"/>
              </a:rPr>
              <a:t>≪</a:t>
            </a:r>
            <a:r>
              <a:rPr lang="ja-JP" altLang="en-US" sz="1900" dirty="0">
                <a:latin typeface="ＭＳ Ｐゴシック" panose="020B0600070205080204" pitchFamily="50" charset="-128"/>
                <a:ea typeface="ＭＳ Ｐゴシック" panose="020B0600070205080204" pitchFamily="50" charset="-128"/>
              </a:rPr>
              <a:t>スライド１～６で４分</a:t>
            </a:r>
            <a:r>
              <a:rPr lang="en-US" altLang="ja-JP" sz="1900" dirty="0">
                <a:latin typeface="ＭＳ Ｐゴシック" panose="020B0600070205080204" pitchFamily="50" charset="-128"/>
                <a:ea typeface="ＭＳ Ｐゴシック" panose="020B0600070205080204" pitchFamily="50" charset="-128"/>
              </a:rPr>
              <a:t>≫</a:t>
            </a:r>
          </a:p>
          <a:p>
            <a:r>
              <a:rPr lang="ja-JP" altLang="en-US" sz="1900" dirty="0">
                <a:latin typeface="ＭＳ Ｐ明朝" panose="02020600040205080304" pitchFamily="18" charset="-128"/>
                <a:ea typeface="ＭＳ Ｐ明朝" panose="02020600040205080304" pitchFamily="18" charset="-128"/>
              </a:rPr>
              <a:t>　それで</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smtClean="0">
                <a:latin typeface="ＭＳ 明朝" panose="02020609040205080304" pitchFamily="17" charset="-128"/>
                <a:ea typeface="ＭＳ 明朝" panose="02020609040205080304" pitchFamily="17" charset="-128"/>
              </a:rPr>
              <a:t>校内</a:t>
            </a:r>
            <a:r>
              <a:rPr lang="ja-JP" altLang="en-US" sz="1900" dirty="0">
                <a:latin typeface="ＭＳ 明朝" panose="02020609040205080304" pitchFamily="17" charset="-128"/>
                <a:ea typeface="ＭＳ 明朝" panose="02020609040205080304" pitchFamily="17" charset="-128"/>
              </a:rPr>
              <a:t>研修を始めます。</a:t>
            </a:r>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本日</a:t>
            </a:r>
            <a:r>
              <a:rPr lang="ja-JP" altLang="en-US" sz="1900" dirty="0" smtClean="0">
                <a:latin typeface="ＭＳ Ｐ明朝" panose="02020600040205080304" pitchFamily="18" charset="-128"/>
                <a:ea typeface="ＭＳ Ｐ明朝" panose="02020600040205080304" pitchFamily="18" charset="-128"/>
              </a:rPr>
              <a:t>は、</a:t>
            </a:r>
            <a:r>
              <a:rPr lang="en-US" altLang="ja-JP" sz="1900" dirty="0" smtClean="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暴力行為への対応と未然防止</a:t>
            </a:r>
            <a:r>
              <a:rPr lang="ja-JP" altLang="en-US" sz="1900" dirty="0" smtClean="0">
                <a:latin typeface="ＭＳ Ｐ明朝" panose="02020600040205080304" pitchFamily="18" charset="-128"/>
                <a:ea typeface="ＭＳ Ｐ明朝" panose="02020600040205080304" pitchFamily="18" charset="-128"/>
              </a:rPr>
              <a:t>の取組に</a:t>
            </a:r>
            <a:r>
              <a:rPr lang="ja-JP" altLang="en-US" sz="1900" dirty="0">
                <a:latin typeface="ＭＳ Ｐ明朝" panose="02020600040205080304" pitchFamily="18" charset="-128"/>
                <a:ea typeface="ＭＳ Ｐ明朝" panose="02020600040205080304" pitchFamily="18" charset="-128"/>
              </a:rPr>
              <a:t>ついて考える</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ことをねらいとして研修していきたいと思います。</a:t>
            </a:r>
            <a:endParaRPr lang="en-US" altLang="ja-JP" sz="1900" dirty="0">
              <a:latin typeface="ＭＳ Ｐ明朝" panose="02020600040205080304" pitchFamily="18" charset="-128"/>
              <a:ea typeface="ＭＳ Ｐ明朝" panose="02020600040205080304" pitchFamily="18" charset="-128"/>
            </a:endParaRPr>
          </a:p>
          <a:p>
            <a:pPr algn="l"/>
            <a:endParaRPr lang="en-US" altLang="ja-JP" sz="1900" dirty="0">
              <a:latin typeface="ＭＳ Ｐ明朝" panose="02020600040205080304" pitchFamily="18" charset="-128"/>
              <a:ea typeface="ＭＳ Ｐ明朝" panose="02020600040205080304" pitchFamily="18" charset="-128"/>
            </a:endParaRPr>
          </a:p>
          <a:p>
            <a:pPr algn="l"/>
            <a:r>
              <a:rPr lang="ja-JP" altLang="en-US" sz="1900" dirty="0">
                <a:latin typeface="ＭＳ Ｐ明朝" panose="02020600040205080304" pitchFamily="18" charset="-128"/>
                <a:ea typeface="ＭＳ Ｐ明朝" panose="02020600040205080304" pitchFamily="18" charset="-128"/>
              </a:rPr>
              <a:t>　</a:t>
            </a:r>
            <a:r>
              <a:rPr lang="ja-JP" altLang="en-US" sz="1900" dirty="0" smtClean="0">
                <a:latin typeface="ＭＳ Ｐ明朝" panose="02020600040205080304" pitchFamily="18" charset="-128"/>
                <a:ea typeface="ＭＳ Ｐ明朝" panose="02020600040205080304" pitchFamily="18" charset="-128"/>
              </a:rPr>
              <a:t>近年、学校</a:t>
            </a:r>
            <a:r>
              <a:rPr lang="ja-JP" altLang="en-US" sz="1900" dirty="0">
                <a:latin typeface="ＭＳ Ｐ明朝" panose="02020600040205080304" pitchFamily="18" charset="-128"/>
                <a:ea typeface="ＭＳ Ｐ明朝" panose="02020600040205080304" pitchFamily="18" charset="-128"/>
              </a:rPr>
              <a:t>が児童生徒に適切な対応ができなかったため</a:t>
            </a:r>
            <a:r>
              <a:rPr lang="ja-JP" altLang="en-US" sz="1900" dirty="0" smtClean="0">
                <a:latin typeface="ＭＳ Ｐ明朝" panose="02020600040205080304" pitchFamily="18" charset="-128"/>
                <a:ea typeface="ＭＳ Ｐ明朝" panose="02020600040205080304" pitchFamily="18" charset="-128"/>
              </a:rPr>
              <a:t>に、暴力</a:t>
            </a:r>
            <a:r>
              <a:rPr lang="ja-JP" altLang="en-US" sz="1900" dirty="0">
                <a:latin typeface="ＭＳ Ｐ明朝" panose="02020600040205080304" pitchFamily="18" charset="-128"/>
                <a:ea typeface="ＭＳ Ｐ明朝" panose="02020600040205080304" pitchFamily="18" charset="-128"/>
              </a:rPr>
              <a:t>行為の発生件数が増加</a:t>
            </a:r>
            <a:r>
              <a:rPr lang="ja-JP" altLang="en-US" sz="1900" dirty="0" smtClean="0">
                <a:latin typeface="ＭＳ Ｐ明朝" panose="02020600040205080304" pitchFamily="18" charset="-128"/>
                <a:ea typeface="ＭＳ Ｐ明朝" panose="02020600040205080304" pitchFamily="18" charset="-128"/>
              </a:rPr>
              <a:t>したり、問題</a:t>
            </a:r>
            <a:r>
              <a:rPr lang="ja-JP" altLang="en-US" sz="1900" dirty="0">
                <a:latin typeface="ＭＳ Ｐ明朝" panose="02020600040205080304" pitchFamily="18" charset="-128"/>
                <a:ea typeface="ＭＳ Ｐ明朝" panose="02020600040205080304" pitchFamily="18" charset="-128"/>
              </a:rPr>
              <a:t>が長期化・複雑化</a:t>
            </a:r>
            <a:r>
              <a:rPr lang="ja-JP" altLang="en-US" sz="1900" dirty="0" smtClean="0">
                <a:latin typeface="ＭＳ Ｐ明朝" panose="02020600040205080304" pitchFamily="18" charset="-128"/>
                <a:ea typeface="ＭＳ Ｐ明朝" panose="02020600040205080304" pitchFamily="18" charset="-128"/>
              </a:rPr>
              <a:t>し、学校</a:t>
            </a:r>
            <a:r>
              <a:rPr lang="ja-JP" altLang="en-US" sz="1900" dirty="0">
                <a:latin typeface="ＭＳ Ｐ明朝" panose="02020600040205080304" pitchFamily="18" charset="-128"/>
                <a:ea typeface="ＭＳ Ｐ明朝" panose="02020600040205080304" pitchFamily="18" charset="-128"/>
              </a:rPr>
              <a:t>が苦慮する事案が増加したりしている状況があるようです。</a:t>
            </a:r>
            <a:endParaRPr lang="en-US" altLang="ja-JP" sz="1900" dirty="0">
              <a:latin typeface="ＭＳ Ｐ明朝" panose="02020600040205080304" pitchFamily="18" charset="-128"/>
              <a:ea typeface="ＭＳ Ｐ明朝" panose="02020600040205080304" pitchFamily="18" charset="-128"/>
            </a:endParaRPr>
          </a:p>
          <a:p>
            <a:pPr algn="l"/>
            <a:r>
              <a:rPr lang="ja-JP" altLang="en-US" sz="1900" dirty="0">
                <a:latin typeface="ＭＳ Ｐ明朝" panose="02020600040205080304" pitchFamily="18" charset="-128"/>
                <a:ea typeface="ＭＳ Ｐ明朝" panose="02020600040205080304" pitchFamily="18" charset="-128"/>
              </a:rPr>
              <a:t>　そこ</a:t>
            </a:r>
            <a:r>
              <a:rPr lang="ja-JP" altLang="en-US" sz="1900" dirty="0" smtClean="0">
                <a:latin typeface="ＭＳ Ｐ明朝" panose="02020600040205080304" pitchFamily="18" charset="-128"/>
                <a:ea typeface="ＭＳ Ｐ明朝" panose="02020600040205080304" pitchFamily="18" charset="-128"/>
              </a:rPr>
              <a:t>で、今日は、暴力</a:t>
            </a:r>
            <a:r>
              <a:rPr lang="ja-JP" altLang="en-US" sz="1900" dirty="0">
                <a:latin typeface="ＭＳ Ｐ明朝" panose="02020600040205080304" pitchFamily="18" charset="-128"/>
                <a:ea typeface="ＭＳ Ｐ明朝" panose="02020600040205080304" pitchFamily="18" charset="-128"/>
              </a:rPr>
              <a:t>行為に関する研修を</a:t>
            </a:r>
            <a:r>
              <a:rPr lang="ja-JP" altLang="en-US" sz="1900" dirty="0" smtClean="0">
                <a:latin typeface="ＭＳ Ｐ明朝" panose="02020600040205080304" pitchFamily="18" charset="-128"/>
                <a:ea typeface="ＭＳ Ｐ明朝" panose="02020600040205080304" pitchFamily="18" charset="-128"/>
              </a:rPr>
              <a:t>全教職員</a:t>
            </a:r>
            <a:r>
              <a:rPr lang="ja-JP" altLang="en-US" sz="2000" dirty="0" smtClean="0">
                <a:latin typeface="ＭＳ Ｐ明朝" panose="02020600040205080304" pitchFamily="18" charset="-128"/>
                <a:ea typeface="ＭＳ Ｐ明朝" panose="02020600040205080304" pitchFamily="18" charset="-128"/>
              </a:rPr>
              <a:t>（または、○年団、○○課、教職○年以下、希望）</a:t>
            </a:r>
            <a:r>
              <a:rPr lang="ja-JP" altLang="en-US" sz="1900" dirty="0" smtClean="0">
                <a:latin typeface="ＭＳ Ｐ明朝" panose="02020600040205080304" pitchFamily="18" charset="-128"/>
                <a:ea typeface="ＭＳ Ｐ明朝" panose="02020600040205080304" pitchFamily="18" charset="-128"/>
              </a:rPr>
              <a:t>で行い、暴力</a:t>
            </a:r>
            <a:r>
              <a:rPr lang="ja-JP" altLang="en-US" sz="1900" dirty="0">
                <a:latin typeface="ＭＳ Ｐ明朝" panose="02020600040205080304" pitchFamily="18" charset="-128"/>
                <a:ea typeface="ＭＳ Ｐ明朝" panose="02020600040205080304" pitchFamily="18" charset="-128"/>
              </a:rPr>
              <a:t>行為を防ぐため</a:t>
            </a:r>
            <a:r>
              <a:rPr lang="ja-JP" altLang="en-US" sz="1900" dirty="0" smtClean="0">
                <a:latin typeface="ＭＳ Ｐ明朝" panose="02020600040205080304" pitchFamily="18" charset="-128"/>
                <a:ea typeface="ＭＳ Ｐ明朝" panose="02020600040205080304" pitchFamily="18" charset="-128"/>
              </a:rPr>
              <a:t>の取組に</a:t>
            </a:r>
            <a:r>
              <a:rPr lang="ja-JP" altLang="en-US" sz="1900" dirty="0">
                <a:latin typeface="ＭＳ Ｐ明朝" panose="02020600040205080304" pitchFamily="18" charset="-128"/>
                <a:ea typeface="ＭＳ Ｐ明朝" panose="02020600040205080304" pitchFamily="18" charset="-128"/>
              </a:rPr>
              <a:t>ついて考えていきたいと思います。★</a:t>
            </a:r>
            <a:endParaRPr lang="en-US" altLang="ja-JP" sz="1900"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0"/>
          </p:nvPr>
        </p:nvSpPr>
        <p:spPr/>
        <p:txBody>
          <a:bodyPr/>
          <a:lstStyle/>
          <a:p>
            <a:fld id="{0BA487B4-0C97-4685-913E-D2C8B7EC33A0}" type="slidenum">
              <a:rPr lang="ja-JP" altLang="en-US" smtClean="0"/>
              <a:pPr/>
              <a:t>1</a:t>
            </a:fld>
            <a:endParaRPr lang="ja-JP" altLang="en-US"/>
          </a:p>
        </p:txBody>
      </p:sp>
    </p:spTree>
    <p:extLst>
      <p:ext uri="{BB962C8B-B14F-4D97-AF65-F5344CB8AC3E}">
        <p14:creationId xmlns:p14="http://schemas.microsoft.com/office/powerpoint/2010/main" val="2975507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422400" y="150813"/>
            <a:ext cx="4208463" cy="3155950"/>
          </a:xfrm>
          <a:ln/>
        </p:spPr>
      </p:sp>
      <p:sp>
        <p:nvSpPr>
          <p:cNvPr id="62466" name="ノート プレースホルダ 2"/>
          <p:cNvSpPr>
            <a:spLocks noGrp="1"/>
          </p:cNvSpPr>
          <p:nvPr>
            <p:ph type="body" idx="1"/>
          </p:nvPr>
        </p:nvSpPr>
        <p:spPr>
          <a:xfrm>
            <a:off x="318363" y="3426135"/>
            <a:ext cx="6565760" cy="6345213"/>
          </a:xfrm>
          <a:noFill/>
        </p:spPr>
        <p:txBody>
          <a:bodyPr/>
          <a:lstStyle/>
          <a:p>
            <a:r>
              <a:rPr lang="en-US" altLang="ja-JP" dirty="0">
                <a:latin typeface="+mj-ea"/>
                <a:ea typeface="+mj-ea"/>
              </a:rPr>
              <a:t>≪</a:t>
            </a:r>
            <a:r>
              <a:rPr lang="ja-JP" altLang="en-US" dirty="0">
                <a:latin typeface="+mj-ea"/>
                <a:ea typeface="+mj-ea"/>
              </a:rPr>
              <a:t>説明</a:t>
            </a:r>
            <a:r>
              <a:rPr lang="ja-JP" altLang="en-US" dirty="0" smtClean="0">
                <a:latin typeface="+mj-ea"/>
                <a:ea typeface="+mj-ea"/>
              </a:rPr>
              <a:t>１分、協議９分、発表４分、まとめ</a:t>
            </a:r>
            <a:r>
              <a:rPr lang="ja-JP" altLang="en-US" dirty="0">
                <a:latin typeface="+mj-ea"/>
                <a:ea typeface="+mj-ea"/>
              </a:rPr>
              <a:t>１分</a:t>
            </a:r>
            <a:r>
              <a:rPr lang="en-US" altLang="ja-JP" dirty="0">
                <a:latin typeface="+mj-ea"/>
                <a:ea typeface="+mj-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はい、それ</a:t>
            </a:r>
            <a:r>
              <a:rPr lang="ja-JP" altLang="en-US" dirty="0">
                <a:latin typeface="ＭＳ Ｐ明朝" panose="02020600040205080304" pitchFamily="18" charset="-128"/>
                <a:ea typeface="ＭＳ Ｐ明朝" panose="02020600040205080304" pitchFamily="18" charset="-128"/>
              </a:rPr>
              <a:t>では時間になりました</a:t>
            </a:r>
            <a:r>
              <a:rPr lang="ja-JP" altLang="en-US" dirty="0" smtClean="0">
                <a:latin typeface="ＭＳ Ｐ明朝" panose="02020600040205080304" pitchFamily="18" charset="-128"/>
                <a:ea typeface="ＭＳ Ｐ明朝" panose="02020600040205080304" pitchFamily="18" charset="-128"/>
              </a:rPr>
              <a:t>ので、意見</a:t>
            </a:r>
            <a:r>
              <a:rPr lang="ja-JP" altLang="en-US" dirty="0">
                <a:latin typeface="ＭＳ Ｐ明朝" panose="02020600040205080304" pitchFamily="18" charset="-128"/>
                <a:ea typeface="ＭＳ Ｐ明朝" panose="02020600040205080304" pitchFamily="18" charset="-128"/>
              </a:rPr>
              <a:t>交流の時間を終了します。</a:t>
            </a:r>
            <a:endParaRPr lang="en-US" altLang="ja-JP" dirty="0">
              <a:latin typeface="ＭＳ Ｐ明朝" panose="02020600040205080304" pitchFamily="18" charset="-128"/>
              <a:ea typeface="ＭＳ Ｐ明朝" panose="02020600040205080304" pitchFamily="18" charset="-128"/>
            </a:endParaRPr>
          </a:p>
          <a:p>
            <a:pPr>
              <a:defRPr/>
            </a:pPr>
            <a:r>
              <a:rPr lang="ja-JP" altLang="en-US" dirty="0">
                <a:latin typeface="ＭＳ Ｐ明朝" panose="02020600040205080304" pitchFamily="18" charset="-128"/>
                <a:ea typeface="ＭＳ Ｐ明朝" panose="02020600040205080304" pitchFamily="18" charset="-128"/>
              </a:rPr>
              <a:t>　</a:t>
            </a:r>
            <a:r>
              <a:rPr lang="ja-JP" altLang="en-US" dirty="0">
                <a:solidFill>
                  <a:srgbClr val="FF0000"/>
                </a:solidFill>
                <a:latin typeface="ＭＳ Ｐ明朝" panose="02020600040205080304" pitchFamily="18" charset="-128"/>
                <a:ea typeface="ＭＳ Ｐ明朝" panose="02020600040205080304" pitchFamily="18" charset="-128"/>
              </a:rPr>
              <a:t>次に</a:t>
            </a:r>
            <a:r>
              <a:rPr lang="ja-JP" altLang="en-US" strike="dblStrike" dirty="0">
                <a:latin typeface="ＭＳ Ｐ明朝" panose="02020600040205080304" pitchFamily="18" charset="-128"/>
                <a:ea typeface="ＭＳ Ｐ明朝" panose="02020600040205080304" pitchFamily="18" charset="-128"/>
              </a:rPr>
              <a:t>これからの時間は</a:t>
            </a:r>
            <a:r>
              <a:rPr lang="ja-JP" altLang="en-US" dirty="0">
                <a:latin typeface="ＭＳ Ｐ明朝" panose="02020600040205080304" pitchFamily="18" charset="-128"/>
                <a:ea typeface="ＭＳ Ｐ明朝" panose="02020600040205080304" pitchFamily="18" charset="-128"/>
              </a:rPr>
              <a:t>、</a:t>
            </a:r>
            <a:r>
              <a:rPr lang="ja-JP" altLang="en-US" dirty="0">
                <a:solidFill>
                  <a:srgbClr val="FF0000"/>
                </a:solidFill>
                <a:latin typeface="ＭＳ Ｐ明朝" panose="02020600040205080304" pitchFamily="18" charset="-128"/>
                <a:ea typeface="ＭＳ Ｐ明朝" panose="02020600040205080304" pitchFamily="18" charset="-128"/>
              </a:rPr>
              <a:t>この</a:t>
            </a:r>
            <a:r>
              <a:rPr lang="ja-JP" altLang="en-US" dirty="0">
                <a:latin typeface="ＭＳ Ｐ明朝" panose="02020600040205080304" pitchFamily="18" charset="-128"/>
                <a:ea typeface="ＭＳ Ｐ明朝" panose="02020600040205080304" pitchFamily="18" charset="-128"/>
              </a:rPr>
              <a:t>青色の部分</a:t>
            </a:r>
            <a:r>
              <a:rPr lang="ja-JP" altLang="en-US" dirty="0">
                <a:solidFill>
                  <a:srgbClr val="FF0000"/>
                </a:solidFill>
                <a:latin typeface="ＭＳ Ｐ明朝" panose="02020600040205080304" pitchFamily="18" charset="-128"/>
                <a:ea typeface="ＭＳ Ｐ明朝" panose="02020600040205080304" pitchFamily="18" charset="-128"/>
              </a:rPr>
              <a:t>（スライドを指す） </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他に</a:t>
            </a:r>
            <a:r>
              <a:rPr lang="ja-JP" altLang="en-US" dirty="0" smtClean="0">
                <a:latin typeface="ＭＳ Ｐ明朝" panose="02020600040205080304" pitchFamily="18" charset="-128"/>
                <a:ea typeface="ＭＳ Ｐ明朝" panose="02020600040205080304" pitchFamily="18" charset="-128"/>
              </a:rPr>
              <a:t>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について協議を</a:t>
            </a:r>
            <a:r>
              <a:rPr lang="ja-JP" altLang="en-US" dirty="0" smtClean="0">
                <a:latin typeface="ＭＳ Ｐ明朝" panose="02020600040205080304" pitchFamily="18" charset="-128"/>
                <a:ea typeface="ＭＳ Ｐ明朝" panose="02020600040205080304" pitchFamily="18" charset="-128"/>
              </a:rPr>
              <a:t>します。</a:t>
            </a:r>
            <a:r>
              <a:rPr lang="ja-JP" altLang="en-US" dirty="0">
                <a:latin typeface="ＭＳ Ｐ明朝" panose="02020600040205080304" pitchFamily="18" charset="-128"/>
                <a:ea typeface="ＭＳ Ｐ明朝" panose="02020600040205080304" pitchFamily="18" charset="-128"/>
              </a:rPr>
              <a:t>「こんなこともできるのでなはいか」「こうする方がよいのではないか」「私ならこうする」というようなことを</a:t>
            </a:r>
            <a:r>
              <a:rPr lang="ja-JP" altLang="en-US" dirty="0" smtClean="0">
                <a:latin typeface="ＭＳ Ｐ明朝" panose="02020600040205080304" pitchFamily="18" charset="-128"/>
                <a:ea typeface="ＭＳ Ｐ明朝" panose="02020600040205080304" pitchFamily="18" charset="-128"/>
              </a:rPr>
              <a:t>話し合い、青色</a:t>
            </a:r>
            <a:r>
              <a:rPr lang="ja-JP" altLang="en-US" dirty="0">
                <a:latin typeface="ＭＳ Ｐ明朝" panose="02020600040205080304" pitchFamily="18" charset="-128"/>
                <a:ea typeface="ＭＳ Ｐ明朝" panose="02020600040205080304" pitchFamily="18" charset="-128"/>
              </a:rPr>
              <a:t>の部分に記入</a:t>
            </a:r>
            <a:r>
              <a:rPr lang="ja-JP" altLang="en-US" dirty="0" smtClean="0">
                <a:latin typeface="ＭＳ Ｐ明朝" panose="02020600040205080304" pitchFamily="18" charset="-128"/>
                <a:ea typeface="ＭＳ Ｐ明朝" panose="02020600040205080304" pitchFamily="18" charset="-128"/>
              </a:rPr>
              <a:t>してください。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問題点</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で、多く</a:t>
            </a:r>
            <a:r>
              <a:rPr lang="ja-JP" altLang="en-US" dirty="0">
                <a:latin typeface="ＭＳ Ｐ明朝" panose="02020600040205080304" pitchFamily="18" charset="-128"/>
                <a:ea typeface="ＭＳ Ｐ明朝" panose="02020600040205080304" pitchFamily="18" charset="-128"/>
              </a:rPr>
              <a:t>の意見が</a:t>
            </a:r>
            <a:r>
              <a:rPr lang="ja-JP" altLang="en-US" dirty="0" smtClean="0">
                <a:latin typeface="ＭＳ Ｐ明朝" panose="02020600040205080304" pitchFamily="18" charset="-128"/>
                <a:ea typeface="ＭＳ Ｐ明朝" panose="02020600040205080304" pitchFamily="18" charset="-128"/>
              </a:rPr>
              <a:t>出たポイントから話し合うと効率的だと思います。協議</a:t>
            </a:r>
            <a:r>
              <a:rPr lang="ja-JP" altLang="en-US" dirty="0">
                <a:latin typeface="ＭＳ Ｐ明朝" panose="02020600040205080304" pitchFamily="18" charset="-128"/>
                <a:ea typeface="ＭＳ Ｐ明朝" panose="02020600040205080304" pitchFamily="18" charset="-128"/>
              </a:rPr>
              <a:t>の時間</a:t>
            </a:r>
            <a:r>
              <a:rPr lang="ja-JP" altLang="en-US" dirty="0" smtClean="0">
                <a:latin typeface="ＭＳ Ｐ明朝" panose="02020600040205080304" pitchFamily="18" charset="-128"/>
                <a:ea typeface="ＭＳ Ｐ明朝" panose="02020600040205080304" pitchFamily="18" charset="-128"/>
              </a:rPr>
              <a:t>は９分</a:t>
            </a:r>
            <a:r>
              <a:rPr lang="ja-JP" altLang="en-US" dirty="0">
                <a:latin typeface="ＭＳ Ｐ明朝" panose="02020600040205080304" pitchFamily="18" charset="-128"/>
                <a:ea typeface="ＭＳ Ｐ明朝" panose="02020600040205080304" pitchFamily="18" charset="-128"/>
              </a:rPr>
              <a:t>です。短い時間です</a:t>
            </a:r>
            <a:r>
              <a:rPr lang="ja-JP" altLang="en-US" dirty="0" smtClean="0">
                <a:latin typeface="ＭＳ Ｐ明朝" panose="02020600040205080304" pitchFamily="18" charset="-128"/>
                <a:ea typeface="ＭＳ Ｐ明朝" panose="02020600040205080304" pitchFamily="18" charset="-128"/>
              </a:rPr>
              <a:t>が、できるだけ多くの分類</a:t>
            </a:r>
            <a:r>
              <a:rPr lang="ja-JP" altLang="en-US" dirty="0">
                <a:latin typeface="ＭＳ Ｐ明朝" panose="02020600040205080304" pitchFamily="18" charset="-128"/>
                <a:ea typeface="ＭＳ Ｐ明朝" panose="02020600040205080304" pitchFamily="18" charset="-128"/>
              </a:rPr>
              <a:t>の</a:t>
            </a:r>
            <a:r>
              <a:rPr lang="ja-JP" altLang="en-US" dirty="0" smtClean="0">
                <a:latin typeface="ＭＳ Ｐ明朝" panose="02020600040205080304" pitchFamily="18" charset="-128"/>
                <a:ea typeface="ＭＳ Ｐ明朝" panose="02020600040205080304" pitchFamily="18" charset="-128"/>
              </a:rPr>
              <a:t>ポイントについて</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他に考えられる取組</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の意見</a:t>
            </a:r>
            <a:r>
              <a:rPr lang="ja-JP" altLang="en-US" dirty="0">
                <a:latin typeface="ＭＳ Ｐ明朝" panose="02020600040205080304" pitchFamily="18" charset="-128"/>
                <a:ea typeface="ＭＳ Ｐ明朝" panose="02020600040205080304" pitchFamily="18" charset="-128"/>
              </a:rPr>
              <a:t>が出る</a:t>
            </a:r>
            <a:r>
              <a:rPr lang="ja-JP" altLang="en-US" dirty="0" smtClean="0">
                <a:latin typeface="ＭＳ Ｐ明朝" panose="02020600040205080304" pitchFamily="18" charset="-128"/>
                <a:ea typeface="ＭＳ Ｐ明朝" panose="02020600040205080304" pitchFamily="18" charset="-128"/>
              </a:rPr>
              <a:t>よう、司会</a:t>
            </a:r>
            <a:r>
              <a:rPr lang="ja-JP" altLang="en-US" dirty="0">
                <a:latin typeface="ＭＳ Ｐ明朝" panose="02020600040205080304" pitchFamily="18" charset="-128"/>
                <a:ea typeface="ＭＳ Ｐ明朝" panose="02020600040205080304" pitchFamily="18" charset="-128"/>
              </a:rPr>
              <a:t>の方は進行をよろしくお願いします。</a:t>
            </a:r>
            <a:r>
              <a:rPr lang="ja-JP" altLang="en-US" dirty="0" smtClean="0">
                <a:latin typeface="ＭＳ Ｐ明朝" panose="02020600040205080304" pitchFamily="18" charset="-128"/>
                <a:ea typeface="ＭＳ Ｐ明朝" panose="02020600040205080304" pitchFamily="18" charset="-128"/>
              </a:rPr>
              <a:t>では、始めて</a:t>
            </a:r>
            <a:r>
              <a:rPr lang="ja-JP" altLang="en-US" dirty="0">
                <a:latin typeface="ＭＳ Ｐ明朝" panose="02020600040205080304" pitchFamily="18" charset="-128"/>
                <a:ea typeface="ＭＳ Ｐ明朝" panose="02020600040205080304" pitchFamily="18" charset="-128"/>
              </a:rPr>
              <a:t>ください。</a:t>
            </a:r>
            <a:endParaRPr lang="en-US" altLang="ja-JP" dirty="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（９分</a:t>
            </a:r>
            <a:r>
              <a:rPr lang="ja-JP" altLang="en-US" dirty="0">
                <a:latin typeface="ＭＳ Ｐ明朝" panose="02020600040205080304" pitchFamily="18" charset="-128"/>
                <a:ea typeface="ＭＳ Ｐ明朝" panose="02020600040205080304" pitchFamily="18" charset="-128"/>
              </a:rPr>
              <a:t>経過したら）</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はい、時間</a:t>
            </a:r>
            <a:r>
              <a:rPr lang="ja-JP" altLang="en-US" dirty="0">
                <a:latin typeface="ＭＳ Ｐ明朝" panose="02020600040205080304" pitchFamily="18" charset="-128"/>
                <a:ea typeface="ＭＳ Ｐ明朝" panose="02020600040205080304" pitchFamily="18" charset="-128"/>
              </a:rPr>
              <a:t>がきました</a:t>
            </a:r>
            <a:r>
              <a:rPr lang="ja-JP" altLang="en-US" dirty="0" smtClean="0">
                <a:latin typeface="ＭＳ Ｐ明朝" panose="02020600040205080304" pitchFamily="18" charset="-128"/>
                <a:ea typeface="ＭＳ Ｐ明朝" panose="02020600040205080304" pitchFamily="18" charset="-128"/>
              </a:rPr>
              <a:t>ので、話し合いの時間</a:t>
            </a:r>
            <a:r>
              <a:rPr lang="ja-JP" altLang="en-US" dirty="0">
                <a:latin typeface="ＭＳ Ｐ明朝" panose="02020600040205080304" pitchFamily="18" charset="-128"/>
                <a:ea typeface="ＭＳ Ｐ明朝" panose="02020600040205080304" pitchFamily="18" charset="-128"/>
              </a:rPr>
              <a:t>を終了します。どのような話し合いになったの</a:t>
            </a:r>
            <a:r>
              <a:rPr lang="ja-JP" altLang="en-US" dirty="0" smtClean="0">
                <a:latin typeface="ＭＳ Ｐ明朝" panose="02020600040205080304" pitchFamily="18" charset="-128"/>
                <a:ea typeface="ＭＳ Ｐ明朝" panose="02020600040205080304" pitchFamily="18" charset="-128"/>
              </a:rPr>
              <a:t>か、いくつ</a:t>
            </a:r>
            <a:r>
              <a:rPr lang="ja-JP" altLang="en-US" dirty="0">
                <a:latin typeface="ＭＳ Ｐ明朝" panose="02020600040205080304" pitchFamily="18" charset="-128"/>
                <a:ea typeface="ＭＳ Ｐ明朝" panose="02020600040205080304" pitchFamily="18" charset="-128"/>
              </a:rPr>
              <a:t>かのグループに聞いてみたいと思います。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２、３</a:t>
            </a:r>
            <a:r>
              <a:rPr lang="ja-JP" altLang="en-US" dirty="0">
                <a:latin typeface="ＭＳ Ｐ明朝" panose="02020600040205080304" pitchFamily="18" charset="-128"/>
                <a:ea typeface="ＭＳ Ｐ明朝" panose="02020600040205080304" pitchFamily="18" charset="-128"/>
              </a:rPr>
              <a:t>グループに発表してもらう）</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たくさん</a:t>
            </a:r>
            <a:r>
              <a:rPr lang="ja-JP" altLang="en-US" dirty="0" smtClean="0">
                <a:latin typeface="ＭＳ Ｐ明朝" panose="02020600040205080304" pitchFamily="18" charset="-128"/>
                <a:ea typeface="ＭＳ Ｐ明朝" panose="02020600040205080304" pitchFamily="18" charset="-128"/>
              </a:rPr>
              <a:t>の</a:t>
            </a:r>
            <a:r>
              <a:rPr lang="ja-JP" altLang="en-US"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素晴らしい</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取組が</a:t>
            </a:r>
            <a:r>
              <a:rPr lang="ja-JP" altLang="en-US" dirty="0">
                <a:latin typeface="ＭＳ Ｐ明朝" panose="02020600040205080304" pitchFamily="18" charset="-128"/>
                <a:ea typeface="ＭＳ Ｐ明朝" panose="02020600040205080304" pitchFamily="18" charset="-128"/>
              </a:rPr>
              <a:t>出てきました。ありがとうございました。</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なお、分類をしてもらいましたが、書けなかったところがあったと思います。実は、そこが「</a:t>
            </a:r>
            <a:r>
              <a:rPr lang="ja-JP" altLang="en-US" dirty="0">
                <a:latin typeface="ＭＳ Ｐ明朝" panose="02020600040205080304" pitchFamily="18" charset="-128"/>
                <a:ea typeface="ＭＳ Ｐ明朝" panose="02020600040205080304" pitchFamily="18" charset="-128"/>
              </a:rPr>
              <a:t>指導の空白</a:t>
            </a:r>
            <a:r>
              <a:rPr lang="ja-JP" altLang="en-US" dirty="0" smtClean="0">
                <a:latin typeface="ＭＳ Ｐ明朝" panose="02020600040205080304" pitchFamily="18" charset="-128"/>
                <a:ea typeface="ＭＳ Ｐ明朝" panose="02020600040205080304" pitchFamily="18" charset="-128"/>
              </a:rPr>
              <a:t>」になっているということです</a:t>
            </a:r>
            <a:r>
              <a:rPr lang="ja-JP" altLang="en-US" dirty="0">
                <a:solidFill>
                  <a:srgbClr val="FF0000"/>
                </a:solidFill>
                <a:latin typeface="ＭＳ Ｐ明朝" panose="02020600040205080304" pitchFamily="18" charset="-128"/>
                <a:ea typeface="ＭＳ Ｐ明朝" panose="02020600040205080304" pitchFamily="18" charset="-128"/>
              </a:rPr>
              <a:t>。</a:t>
            </a:r>
            <a:r>
              <a:rPr lang="ja-JP" altLang="en-US" strike="dblStrike" dirty="0">
                <a:latin typeface="ＭＳ Ｐ明朝" panose="02020600040205080304" pitchFamily="18" charset="-128"/>
                <a:ea typeface="ＭＳ Ｐ明朝" panose="02020600040205080304" pitchFamily="18" charset="-128"/>
              </a:rPr>
              <a:t>から</a:t>
            </a:r>
            <a:r>
              <a:rPr lang="ja-JP" altLang="en-US" strike="dblStrike" dirty="0" smtClean="0">
                <a:latin typeface="ＭＳ Ｐ明朝" panose="02020600040205080304" pitchFamily="18" charset="-128"/>
                <a:ea typeface="ＭＳ Ｐ明朝" panose="02020600040205080304" pitchFamily="18" charset="-128"/>
              </a:rPr>
              <a:t>、</a:t>
            </a:r>
            <a:endParaRPr lang="en-US" altLang="ja-JP" strike="dblStrike" dirty="0" smtClean="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a:solidFill>
                  <a:srgbClr val="FF0000"/>
                </a:solidFill>
                <a:latin typeface="ＭＳ Ｐ明朝" panose="02020600040205080304" pitchFamily="18" charset="-128"/>
                <a:ea typeface="ＭＳ Ｐ明朝" panose="02020600040205080304" pitchFamily="18" charset="-128"/>
              </a:rPr>
              <a:t>ということは、</a:t>
            </a:r>
            <a:r>
              <a:rPr lang="ja-JP" altLang="en-US" dirty="0" smtClean="0">
                <a:latin typeface="ＭＳ Ｐ明朝" panose="02020600040205080304" pitchFamily="18" charset="-128"/>
                <a:ea typeface="ＭＳ Ｐ明朝" panose="02020600040205080304" pitchFamily="18" charset="-128"/>
              </a:rPr>
              <a:t>教職員</a:t>
            </a:r>
            <a:r>
              <a:rPr lang="ja-JP" altLang="en-US" dirty="0">
                <a:latin typeface="ＭＳ Ｐ明朝" panose="02020600040205080304" pitchFamily="18" charset="-128"/>
                <a:ea typeface="ＭＳ Ｐ明朝" panose="02020600040205080304" pitchFamily="18" charset="-128"/>
              </a:rPr>
              <a:t>に「まだできること」の可能性があるということです。問題行動への対応の場面で</a:t>
            </a:r>
            <a:r>
              <a:rPr lang="ja-JP" altLang="en-US" dirty="0" smtClean="0">
                <a:latin typeface="ＭＳ Ｐ明朝" panose="02020600040205080304" pitchFamily="18" charset="-128"/>
                <a:ea typeface="ＭＳ Ｐ明朝" panose="02020600040205080304" pitchFamily="18" charset="-128"/>
              </a:rPr>
              <a:t>は、</a:t>
            </a:r>
            <a:r>
              <a:rPr lang="en-US" altLang="ja-JP" dirty="0" smtClean="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（Ａ）が十分に行われていないことがあります</a:t>
            </a:r>
            <a:r>
              <a:rPr lang="ja-JP" altLang="en-US" dirty="0" smtClean="0">
                <a:latin typeface="ＭＳ Ｐ明朝" panose="02020600040205080304" pitchFamily="18" charset="-128"/>
                <a:ea typeface="ＭＳ Ｐ明朝" panose="02020600040205080304" pitchFamily="18" charset="-128"/>
              </a:rPr>
              <a:t>。再び</a:t>
            </a:r>
            <a:r>
              <a:rPr lang="ja-JP" altLang="en-US" dirty="0">
                <a:latin typeface="ＭＳ Ｐ明朝" panose="02020600040205080304" pitchFamily="18" charset="-128"/>
                <a:ea typeface="ＭＳ Ｐ明朝" panose="02020600040205080304" pitchFamily="18" charset="-128"/>
              </a:rPr>
              <a:t>同様の問題行動が</a:t>
            </a:r>
            <a:r>
              <a:rPr lang="ja-JP" altLang="en-US" dirty="0" smtClean="0">
                <a:latin typeface="ＭＳ Ｐ明朝" panose="02020600040205080304" pitchFamily="18" charset="-128"/>
                <a:ea typeface="ＭＳ Ｐ明朝" panose="02020600040205080304" pitchFamily="18" charset="-128"/>
              </a:rPr>
              <a:t>起きたり、それ</a:t>
            </a:r>
            <a:r>
              <a:rPr lang="ja-JP" altLang="en-US" dirty="0">
                <a:latin typeface="ＭＳ Ｐ明朝" panose="02020600040205080304" pitchFamily="18" charset="-128"/>
                <a:ea typeface="ＭＳ Ｐ明朝" panose="02020600040205080304" pitchFamily="18" charset="-128"/>
              </a:rPr>
              <a:t>が繰り返されたりしないように</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見直し</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（Ｃ）や</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改善策</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（Ａ） を丁寧に行うことが大切です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endParaRPr lang="en-US" altLang="ja-JP"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10</a:t>
            </a:fld>
            <a:endParaRPr lang="ja-JP" altLang="en-US"/>
          </a:p>
        </p:txBody>
      </p:sp>
    </p:spTree>
    <p:extLst>
      <p:ext uri="{BB962C8B-B14F-4D97-AF65-F5344CB8AC3E}">
        <p14:creationId xmlns:p14="http://schemas.microsoft.com/office/powerpoint/2010/main" val="559171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890">
              <a:defRPr/>
            </a:pPr>
            <a:r>
              <a:rPr lang="en-US" altLang="ja-JP" sz="1900" dirty="0">
                <a:solidFill>
                  <a:prstClr val="black"/>
                </a:solidFill>
                <a:latin typeface="+mj-ea"/>
                <a:ea typeface="+mj-ea"/>
              </a:rPr>
              <a:t>≪</a:t>
            </a:r>
            <a:r>
              <a:rPr lang="ja-JP" altLang="en-US" sz="1900" dirty="0">
                <a:solidFill>
                  <a:prstClr val="black"/>
                </a:solidFill>
                <a:latin typeface="+mj-ea"/>
                <a:ea typeface="+mj-ea"/>
              </a:rPr>
              <a:t>このスライドで１分</a:t>
            </a:r>
            <a:r>
              <a:rPr lang="en-US" altLang="ja-JP" sz="1900" dirty="0">
                <a:solidFill>
                  <a:prstClr val="black"/>
                </a:solidFill>
                <a:latin typeface="+mj-ea"/>
                <a:ea typeface="+mj-ea"/>
              </a:rPr>
              <a:t>≫</a:t>
            </a:r>
            <a:endParaRPr lang="en-US" altLang="ja-JP" sz="1900" dirty="0">
              <a:latin typeface="+mj-ea"/>
              <a:ea typeface="+mj-ea"/>
            </a:endParaRPr>
          </a:p>
          <a:p>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子供や</a:t>
            </a:r>
            <a:r>
              <a:rPr lang="ja-JP" altLang="en-US" sz="1800" dirty="0">
                <a:latin typeface="ＭＳ Ｐ明朝" panose="02020600040205080304" pitchFamily="18" charset="-128"/>
                <a:ea typeface="ＭＳ Ｐ明朝" panose="02020600040205080304" pitchFamily="18" charset="-128"/>
              </a:rPr>
              <a:t>学校を取り巻く状況によって有効</a:t>
            </a:r>
            <a:r>
              <a:rPr lang="ja-JP" altLang="en-US" sz="1800" dirty="0" smtClean="0">
                <a:latin typeface="ＭＳ Ｐ明朝" panose="02020600040205080304" pitchFamily="18" charset="-128"/>
                <a:ea typeface="ＭＳ Ｐ明朝" panose="02020600040205080304" pitchFamily="18" charset="-128"/>
              </a:rPr>
              <a:t>な取組は</a:t>
            </a:r>
            <a:r>
              <a:rPr lang="ja-JP" altLang="en-US" sz="1800" dirty="0">
                <a:latin typeface="ＭＳ Ｐ明朝" panose="02020600040205080304" pitchFamily="18" charset="-128"/>
                <a:ea typeface="ＭＳ Ｐ明朝" panose="02020600040205080304" pitchFamily="18" charset="-128"/>
              </a:rPr>
              <a:t>異なってくるかと思います</a:t>
            </a:r>
            <a:r>
              <a:rPr lang="ja-JP" altLang="en-US" sz="1800" dirty="0" smtClean="0">
                <a:latin typeface="ＭＳ Ｐ明朝" panose="02020600040205080304" pitchFamily="18" charset="-128"/>
                <a:ea typeface="ＭＳ Ｐ明朝" panose="02020600040205080304" pitchFamily="18" charset="-128"/>
              </a:rPr>
              <a:t>が、</a:t>
            </a:r>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（吹き出し内を読む）</a:t>
            </a:r>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日々状況が変化する暴力行為問題に対して児童生徒の実態に</a:t>
            </a:r>
            <a:r>
              <a:rPr lang="ja-JP" altLang="en-US" sz="1800" dirty="0" smtClean="0">
                <a:latin typeface="ＭＳ Ｐ明朝" panose="02020600040205080304" pitchFamily="18" charset="-128"/>
                <a:ea typeface="ＭＳ Ｐ明朝" panose="02020600040205080304" pitchFamily="18" charset="-128"/>
              </a:rPr>
              <a:t>合った取組を</a:t>
            </a:r>
            <a:r>
              <a:rPr lang="ja-JP" altLang="en-US" sz="1800" dirty="0">
                <a:latin typeface="ＭＳ Ｐ明朝" panose="02020600040205080304" pitchFamily="18" charset="-128"/>
                <a:ea typeface="ＭＳ Ｐ明朝" panose="02020600040205080304" pitchFamily="18" charset="-128"/>
              </a:rPr>
              <a:t>続けていくために</a:t>
            </a:r>
            <a:r>
              <a:rPr lang="ja-JP" altLang="en-US" sz="1800" dirty="0" smtClean="0">
                <a:latin typeface="ＭＳ Ｐ明朝" panose="02020600040205080304" pitchFamily="18" charset="-128"/>
                <a:ea typeface="ＭＳ Ｐ明朝" panose="02020600040205080304" pitchFamily="18" charset="-128"/>
              </a:rPr>
              <a:t>も、</a:t>
            </a:r>
            <a:r>
              <a:rPr lang="ja-JP" altLang="en-US" sz="1800" dirty="0">
                <a:solidFill>
                  <a:srgbClr val="FF0000"/>
                </a:solidFill>
                <a:latin typeface="ＭＳ Ｐ明朝" panose="02020600040205080304" pitchFamily="18" charset="-128"/>
                <a:ea typeface="ＭＳ Ｐ明朝" panose="02020600040205080304" pitchFamily="18" charset="-128"/>
              </a:rPr>
              <a:t> 「</a:t>
            </a:r>
            <a:r>
              <a:rPr lang="en-US" altLang="ja-JP" sz="1800" dirty="0">
                <a:latin typeface="ＭＳ Ｐ明朝" panose="02020600040205080304" pitchFamily="18" charset="-128"/>
                <a:ea typeface="ＭＳ Ｐ明朝" panose="02020600040205080304" pitchFamily="18" charset="-128"/>
              </a:rPr>
              <a:t>ORV-PDCA</a:t>
            </a:r>
            <a:r>
              <a:rPr lang="ja-JP" altLang="en-US" sz="1800" dirty="0">
                <a:solidFill>
                  <a:srgbClr val="FF0000"/>
                </a:solidFill>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の</a:t>
            </a:r>
            <a:r>
              <a:rPr lang="ja-JP" altLang="en-US" sz="1800" dirty="0">
                <a:latin typeface="ＭＳ Ｐ明朝" panose="02020600040205080304" pitchFamily="18" charset="-128"/>
                <a:ea typeface="ＭＳ Ｐ明朝" panose="02020600040205080304" pitchFamily="18" charset="-128"/>
              </a:rPr>
              <a:t>サイクルを意識した支援を行っていきましょう</a:t>
            </a:r>
            <a:r>
              <a:rPr lang="ja-JP" altLang="en-US" sz="1800" dirty="0" smtClean="0">
                <a:latin typeface="ＭＳ Ｐ明朝" panose="02020600040205080304" pitchFamily="18" charset="-128"/>
                <a:ea typeface="ＭＳ Ｐ明朝" panose="02020600040205080304" pitchFamily="18" charset="-128"/>
              </a:rPr>
              <a:t>。★</a:t>
            </a:r>
            <a:endParaRPr lang="ja-JP" altLang="en-US" sz="18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BA487B4-0C97-4685-913E-D2C8B7EC33A0}" type="slidenum">
              <a:rPr lang="ja-JP" altLang="en-US" smtClean="0"/>
              <a:pPr/>
              <a:t>11</a:t>
            </a:fld>
            <a:endParaRPr lang="ja-JP" altLang="en-US"/>
          </a:p>
        </p:txBody>
      </p:sp>
    </p:spTree>
    <p:extLst>
      <p:ext uri="{BB962C8B-B14F-4D97-AF65-F5344CB8AC3E}">
        <p14:creationId xmlns:p14="http://schemas.microsoft.com/office/powerpoint/2010/main" val="1369796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defTabSz="912005"/>
            <a:r>
              <a:rPr lang="en-US" altLang="ja-JP" sz="1900" dirty="0">
                <a:latin typeface="+mj-ea"/>
                <a:ea typeface="+mj-ea"/>
              </a:rPr>
              <a:t>≪</a:t>
            </a:r>
            <a:r>
              <a:rPr lang="ja-JP" altLang="en-US" sz="1900" dirty="0">
                <a:latin typeface="+mj-ea"/>
                <a:ea typeface="+mj-ea"/>
              </a:rPr>
              <a:t>スライド</a:t>
            </a:r>
            <a:r>
              <a:rPr lang="en-US" altLang="ja-JP" sz="1900" dirty="0">
                <a:latin typeface="+mj-ea"/>
                <a:ea typeface="+mj-ea"/>
              </a:rPr>
              <a:t>12</a:t>
            </a:r>
            <a:r>
              <a:rPr lang="ja-JP" altLang="en-US" sz="1900" dirty="0">
                <a:latin typeface="+mj-ea"/>
                <a:ea typeface="+mj-ea"/>
              </a:rPr>
              <a:t>～</a:t>
            </a:r>
            <a:r>
              <a:rPr lang="en-US" altLang="ja-JP" sz="1900" dirty="0">
                <a:latin typeface="+mj-ea"/>
                <a:ea typeface="+mj-ea"/>
              </a:rPr>
              <a:t>14</a:t>
            </a:r>
            <a:r>
              <a:rPr lang="ja-JP" altLang="en-US" sz="1900" dirty="0">
                <a:latin typeface="+mj-ea"/>
                <a:ea typeface="+mj-ea"/>
              </a:rPr>
              <a:t>で２分</a:t>
            </a:r>
            <a:r>
              <a:rPr lang="en-US" altLang="ja-JP" sz="1900" dirty="0">
                <a:latin typeface="+mj-ea"/>
                <a:ea typeface="+mj-ea"/>
              </a:rPr>
              <a:t>≫</a:t>
            </a:r>
          </a:p>
          <a:p>
            <a:pPr defTabSz="912005"/>
            <a:endParaRPr lang="en-US" altLang="ja-JP" sz="1900" dirty="0">
              <a:latin typeface="+mj-ea"/>
            </a:endParaRPr>
          </a:p>
          <a:p>
            <a:pPr defTabSz="912005"/>
            <a:r>
              <a:rPr lang="ja-JP" altLang="en-US" sz="1900" dirty="0">
                <a:latin typeface="ＭＳ Ｐ明朝" panose="02020600040205080304" pitchFamily="18" charset="-128"/>
                <a:ea typeface="ＭＳ Ｐ明朝" panose="02020600040205080304" pitchFamily="18" charset="-128"/>
              </a:rPr>
              <a:t>　それで</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a:latin typeface="ＭＳ Ｐ明朝" panose="02020600040205080304" pitchFamily="18" charset="-128"/>
                <a:ea typeface="ＭＳ Ｐ明朝" panose="02020600040205080304" pitchFamily="18" charset="-128"/>
              </a:rPr>
              <a:t>「今後に</a:t>
            </a:r>
            <a:r>
              <a:rPr lang="ja-JP" altLang="en-US" sz="1900" dirty="0" smtClean="0">
                <a:latin typeface="ＭＳ Ｐ明朝" panose="02020600040205080304" pitchFamily="18" charset="-128"/>
                <a:ea typeface="ＭＳ Ｐ明朝" panose="02020600040205080304" pitchFamily="18" charset="-128"/>
              </a:rPr>
              <a:t>向けた取組を</a:t>
            </a:r>
            <a:r>
              <a:rPr lang="ja-JP" altLang="en-US" sz="1900" dirty="0">
                <a:latin typeface="ＭＳ Ｐ明朝" panose="02020600040205080304" pitchFamily="18" charset="-128"/>
                <a:ea typeface="ＭＳ Ｐ明朝" panose="02020600040205080304" pitchFamily="18" charset="-128"/>
              </a:rPr>
              <a:t>協議する」に移りましょう。★</a:t>
            </a:r>
          </a:p>
          <a:p>
            <a:pPr defTabSz="912005"/>
            <a:endParaRPr lang="ja-JP" altLang="en-US" sz="1900" dirty="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12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947863" y="193675"/>
            <a:ext cx="3159125" cy="2370138"/>
          </a:xfrm>
        </p:spPr>
      </p:sp>
      <p:sp>
        <p:nvSpPr>
          <p:cNvPr id="3" name="ノート プレースホルダー 2"/>
          <p:cNvSpPr>
            <a:spLocks noGrp="1"/>
          </p:cNvSpPr>
          <p:nvPr>
            <p:ph type="body" idx="1"/>
          </p:nvPr>
        </p:nvSpPr>
        <p:spPr>
          <a:xfrm>
            <a:off x="112853" y="2786063"/>
            <a:ext cx="6827558" cy="7394575"/>
          </a:xfrm>
        </p:spPr>
        <p:txBody>
          <a:bodyPr/>
          <a:lstStyle/>
          <a:p>
            <a:pPr defTabSz="940890">
              <a:defRPr/>
            </a:pPr>
            <a:r>
              <a:rPr lang="en-US" altLang="ja-JP" sz="1800" dirty="0">
                <a:latin typeface="+mj-ea"/>
                <a:ea typeface="+mj-ea"/>
              </a:rPr>
              <a:t>≪</a:t>
            </a:r>
            <a:r>
              <a:rPr lang="ja-JP" altLang="en-US" sz="1800" dirty="0">
                <a:latin typeface="+mj-ea"/>
                <a:ea typeface="+mj-ea"/>
              </a:rPr>
              <a:t>スライド</a:t>
            </a:r>
            <a:r>
              <a:rPr lang="en-US" altLang="ja-JP" sz="1800" dirty="0">
                <a:latin typeface="+mj-ea"/>
                <a:ea typeface="+mj-ea"/>
              </a:rPr>
              <a:t>12</a:t>
            </a:r>
            <a:r>
              <a:rPr lang="ja-JP" altLang="en-US" sz="1800" dirty="0">
                <a:latin typeface="+mj-ea"/>
                <a:ea typeface="+mj-ea"/>
              </a:rPr>
              <a:t>～</a:t>
            </a:r>
            <a:r>
              <a:rPr lang="en-US" altLang="ja-JP" sz="1800" dirty="0">
                <a:latin typeface="+mj-ea"/>
                <a:ea typeface="+mj-ea"/>
              </a:rPr>
              <a:t>14</a:t>
            </a:r>
            <a:r>
              <a:rPr lang="ja-JP" altLang="en-US" sz="1800" dirty="0">
                <a:latin typeface="+mj-ea"/>
                <a:ea typeface="+mj-ea"/>
              </a:rPr>
              <a:t>で２分</a:t>
            </a:r>
            <a:r>
              <a:rPr lang="en-US" altLang="ja-JP" sz="1800" dirty="0">
                <a:latin typeface="+mj-ea"/>
                <a:ea typeface="+mj-ea"/>
              </a:rPr>
              <a:t>≫</a:t>
            </a:r>
          </a:p>
          <a:p>
            <a:r>
              <a:rPr lang="ja-JP" altLang="en-US" sz="1800" dirty="0">
                <a:latin typeface="ＭＳ Ｐ明朝" panose="02020600040205080304" pitchFamily="18" charset="-128"/>
                <a:ea typeface="ＭＳ Ｐ明朝" panose="02020600040205080304" pitchFamily="18" charset="-128"/>
              </a:rPr>
              <a:t>　協議に入る前</a:t>
            </a:r>
            <a:r>
              <a:rPr lang="ja-JP" altLang="en-US" sz="1800" dirty="0" smtClean="0">
                <a:latin typeface="ＭＳ Ｐ明朝" panose="02020600040205080304" pitchFamily="18" charset="-128"/>
                <a:ea typeface="ＭＳ Ｐ明朝" panose="02020600040205080304" pitchFamily="18" charset="-128"/>
              </a:rPr>
              <a:t>に、まず、暴力</a:t>
            </a:r>
            <a:r>
              <a:rPr lang="ja-JP" altLang="en-US" sz="1800" dirty="0">
                <a:latin typeface="ＭＳ Ｐ明朝" panose="02020600040205080304" pitchFamily="18" charset="-128"/>
                <a:ea typeface="ＭＳ Ｐ明朝" panose="02020600040205080304" pitchFamily="18" charset="-128"/>
              </a:rPr>
              <a:t>行為</a:t>
            </a:r>
            <a:r>
              <a:rPr lang="ja-JP" altLang="en-US" sz="1800" dirty="0" smtClean="0">
                <a:latin typeface="ＭＳ Ｐ明朝" panose="02020600040205080304" pitchFamily="18" charset="-128"/>
                <a:ea typeface="ＭＳ Ｐ明朝" panose="02020600040205080304" pitchFamily="18" charset="-128"/>
              </a:rPr>
              <a:t>に対応する生徒指導の三つの局面に</a:t>
            </a:r>
            <a:r>
              <a:rPr lang="ja-JP" altLang="en-US" sz="1800" dirty="0">
                <a:latin typeface="ＭＳ Ｐ明朝" panose="02020600040205080304" pitchFamily="18" charset="-128"/>
                <a:ea typeface="ＭＳ Ｐ明朝" panose="02020600040205080304" pitchFamily="18" charset="-128"/>
              </a:rPr>
              <a:t>ついて説明します。</a:t>
            </a:r>
            <a:endParaRPr lang="en-US" altLang="ja-JP" sz="1800" dirty="0">
              <a:latin typeface="ＭＳ Ｐ明朝" panose="02020600040205080304" pitchFamily="18" charset="-128"/>
              <a:ea typeface="ＭＳ Ｐ明朝" panose="02020600040205080304" pitchFamily="18"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一つ目は、日々の生活の中で規範意識を育むこと。そして、よりよい人間関係づくりや社会的スキルの育成のような全ての児童生徒に対しての支援、暴力行為を起こさないような集団づくりに向けた取組。これを</a:t>
            </a:r>
            <a:r>
              <a:rPr lang="zh-TW" altLang="en-US" sz="1800" dirty="0" smtClean="0">
                <a:latin typeface="ＭＳ Ｐ明朝" panose="02020600040205080304" pitchFamily="18" charset="-128"/>
                <a:ea typeface="ＭＳ Ｐ明朝" panose="02020600040205080304" pitchFamily="18" charset="-128"/>
              </a:rPr>
              <a:t>開発的生徒指導</a:t>
            </a:r>
            <a:r>
              <a:rPr lang="ja-JP" altLang="en-US" sz="1800" dirty="0" smtClean="0">
                <a:latin typeface="ＭＳ Ｐ明朝" panose="02020600040205080304" pitchFamily="18" charset="-128"/>
                <a:ea typeface="ＭＳ Ｐ明朝" panose="02020600040205080304" pitchFamily="18" charset="-128"/>
              </a:rPr>
              <a:t>と言います。</a:t>
            </a:r>
            <a:endParaRPr lang="en-US" altLang="ja-JP" sz="1800" dirty="0" smtClean="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二つ目</a:t>
            </a:r>
            <a:r>
              <a:rPr lang="ja-JP" altLang="en-US" sz="1800" dirty="0" smtClean="0">
                <a:latin typeface="ＭＳ Ｐ明朝" panose="02020600040205080304" pitchFamily="18" charset="-128"/>
                <a:ea typeface="ＭＳ Ｐ明朝" panose="02020600040205080304" pitchFamily="18" charset="-128"/>
              </a:rPr>
              <a:t>は、★暴力防止教室など暴力行為を抑止する指導を行ったり、登下校時や休み時間などの児童生徒の様子や、日常から児童生徒間の人間関係を把握することにつとめたりするなどして、暴力</a:t>
            </a:r>
            <a:r>
              <a:rPr lang="ja-JP" altLang="en-US" sz="1800" dirty="0">
                <a:latin typeface="ＭＳ Ｐ明朝" panose="02020600040205080304" pitchFamily="18" charset="-128"/>
                <a:ea typeface="ＭＳ Ｐ明朝" panose="02020600040205080304" pitchFamily="18" charset="-128"/>
              </a:rPr>
              <a:t>行為に発展しそう</a:t>
            </a:r>
            <a:r>
              <a:rPr lang="ja-JP" altLang="en-US" sz="1800" dirty="0" smtClean="0">
                <a:latin typeface="ＭＳ Ｐ明朝" panose="02020600040205080304" pitchFamily="18" charset="-128"/>
                <a:ea typeface="ＭＳ Ｐ明朝" panose="02020600040205080304" pitchFamily="18" charset="-128"/>
              </a:rPr>
              <a:t>なリスクを抱えた児童生徒を早期に発見して、問題を解消し、暴力行為に発展しないよう予防するための支援</a:t>
            </a:r>
            <a:r>
              <a:rPr lang="ja-JP" altLang="en-US" sz="1800" dirty="0">
                <a:latin typeface="ＭＳ Ｐ明朝" panose="02020600040205080304" pitchFamily="18" charset="-128"/>
                <a:ea typeface="ＭＳ Ｐ明朝" panose="02020600040205080304" pitchFamily="18" charset="-128"/>
              </a:rPr>
              <a:t>。これ</a:t>
            </a:r>
            <a:r>
              <a:rPr lang="ja-JP" altLang="en-US" sz="1800" dirty="0" smtClean="0">
                <a:latin typeface="ＭＳ Ｐ明朝" panose="02020600040205080304" pitchFamily="18" charset="-128"/>
                <a:ea typeface="ＭＳ Ｐ明朝" panose="02020600040205080304" pitchFamily="18" charset="-128"/>
              </a:rPr>
              <a:t>を</a:t>
            </a:r>
            <a:r>
              <a:rPr lang="zh-TW" altLang="en-US" sz="1800" dirty="0" smtClean="0">
                <a:latin typeface="ＭＳ Ｐ明朝" panose="02020600040205080304" pitchFamily="18" charset="-128"/>
                <a:ea typeface="ＭＳ Ｐ明朝" panose="02020600040205080304" pitchFamily="18" charset="-128"/>
              </a:rPr>
              <a:t>予防的生徒指導</a:t>
            </a:r>
            <a:r>
              <a:rPr lang="ja-JP" altLang="en-US" sz="1800" dirty="0" smtClean="0">
                <a:latin typeface="ＭＳ Ｐ明朝" panose="02020600040205080304" pitchFamily="18" charset="-128"/>
                <a:ea typeface="ＭＳ Ｐ明朝" panose="02020600040205080304" pitchFamily="18" charset="-128"/>
              </a:rPr>
              <a:t>と</a:t>
            </a:r>
            <a:r>
              <a:rPr lang="ja-JP" altLang="en-US" sz="1800" dirty="0">
                <a:latin typeface="ＭＳ Ｐ明朝" panose="02020600040205080304" pitchFamily="18" charset="-128"/>
                <a:ea typeface="ＭＳ Ｐ明朝" panose="02020600040205080304" pitchFamily="18" charset="-128"/>
              </a:rPr>
              <a:t>言います。</a:t>
            </a:r>
            <a:endParaRPr lang="en-US" altLang="ja-JP" sz="1800" dirty="0">
              <a:latin typeface="ＭＳ Ｐ明朝" panose="02020600040205080304" pitchFamily="18" charset="-128"/>
              <a:ea typeface="ＭＳ Ｐ明朝" panose="02020600040205080304" pitchFamily="18"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smtClean="0">
                <a:latin typeface="ＭＳ Ｐ明朝" panose="02020600040205080304" pitchFamily="18" charset="-128"/>
                <a:ea typeface="ＭＳ Ｐ明朝" panose="02020600040205080304" pitchFamily="18" charset="-128"/>
              </a:rPr>
              <a:t>　三つ目は、★暴力行為を起こした児童生徒や家庭への指導や立ち直りに向けた教師や専門家による支援、及び、被害を受けた児童生徒への支援。これを</a:t>
            </a:r>
            <a:r>
              <a:rPr lang="zh-TW" altLang="en-US" sz="1800" dirty="0" smtClean="0">
                <a:latin typeface="ＭＳ Ｐ明朝" panose="02020600040205080304" pitchFamily="18" charset="-128"/>
                <a:ea typeface="ＭＳ Ｐ明朝" panose="02020600040205080304" pitchFamily="18" charset="-128"/>
              </a:rPr>
              <a:t>問題解決的生徒指導</a:t>
            </a:r>
            <a:r>
              <a:rPr lang="ja-JP" altLang="en-US" sz="1800" dirty="0" smtClean="0">
                <a:latin typeface="ＭＳ Ｐ明朝" panose="02020600040205080304" pitchFamily="18" charset="-128"/>
                <a:ea typeface="ＭＳ Ｐ明朝" panose="02020600040205080304" pitchFamily="18" charset="-128"/>
              </a:rPr>
              <a:t>と言います。</a:t>
            </a:r>
            <a:endParaRPr lang="en-US" altLang="ja-JP" sz="1800" dirty="0" smtClean="0">
              <a:latin typeface="ＭＳ Ｐ明朝" panose="02020600040205080304" pitchFamily="18" charset="-128"/>
              <a:ea typeface="ＭＳ Ｐ明朝" panose="02020600040205080304" pitchFamily="18" charset="-128"/>
            </a:endParaRPr>
          </a:p>
          <a:p>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先ほどまで事例を基</a:t>
            </a:r>
            <a:r>
              <a:rPr lang="ja-JP" altLang="en-US" sz="1800" dirty="0" smtClean="0">
                <a:latin typeface="ＭＳ Ｐ明朝" panose="02020600040205080304" pitchFamily="18" charset="-128"/>
                <a:ea typeface="ＭＳ Ｐ明朝" panose="02020600040205080304" pitchFamily="18" charset="-128"/>
              </a:rPr>
              <a:t>に取組を</a:t>
            </a:r>
            <a:r>
              <a:rPr lang="ja-JP" altLang="en-US" sz="1800" dirty="0">
                <a:latin typeface="ＭＳ Ｐ明朝" panose="02020600040205080304" pitchFamily="18" charset="-128"/>
                <a:ea typeface="ＭＳ Ｐ明朝" panose="02020600040205080304" pitchFamily="18" charset="-128"/>
              </a:rPr>
              <a:t>考えてきました</a:t>
            </a:r>
            <a:r>
              <a:rPr lang="ja-JP" altLang="en-US" sz="1800" dirty="0" smtClean="0">
                <a:latin typeface="ＭＳ Ｐ明朝" panose="02020600040205080304" pitchFamily="18" charset="-128"/>
                <a:ea typeface="ＭＳ Ｐ明朝" panose="02020600040205080304" pitchFamily="18" charset="-128"/>
              </a:rPr>
              <a:t>が、実は、この</a:t>
            </a:r>
            <a:r>
              <a:rPr lang="zh-TW" altLang="en-US" sz="1800" dirty="0" smtClean="0">
                <a:latin typeface="ＭＳ Ｐ明朝" panose="02020600040205080304" pitchFamily="18" charset="-128"/>
                <a:ea typeface="ＭＳ Ｐ明朝" panose="02020600040205080304" pitchFamily="18" charset="-128"/>
              </a:rPr>
              <a:t>問題解決的生徒指導</a:t>
            </a:r>
            <a:r>
              <a:rPr lang="ja-JP" altLang="en-US" sz="1800" dirty="0" smtClean="0">
                <a:latin typeface="ＭＳ Ｐ明朝" panose="02020600040205080304" pitchFamily="18" charset="-128"/>
                <a:ea typeface="ＭＳ Ｐ明朝" panose="02020600040205080304" pitchFamily="18" charset="-128"/>
              </a:rPr>
              <a:t>の</a:t>
            </a:r>
            <a:r>
              <a:rPr lang="ja-JP" altLang="en-US" sz="1800" dirty="0">
                <a:latin typeface="ＭＳ Ｐ明朝" panose="02020600040205080304" pitchFamily="18" charset="-128"/>
                <a:ea typeface="ＭＳ Ｐ明朝" panose="02020600040205080304" pitchFamily="18" charset="-128"/>
              </a:rPr>
              <a:t>部分についてでした。</a:t>
            </a:r>
          </a:p>
          <a:p>
            <a:r>
              <a:rPr lang="ja-JP" altLang="en-US" sz="1800" dirty="0">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これら三つの局面の</a:t>
            </a:r>
            <a:r>
              <a:rPr lang="ja-JP" altLang="en-US" sz="1800" dirty="0">
                <a:latin typeface="ＭＳ Ｐ明朝" panose="02020600040205080304" pitchFamily="18" charset="-128"/>
                <a:ea typeface="ＭＳ Ｐ明朝" panose="02020600040205080304" pitchFamily="18" charset="-128"/>
              </a:rPr>
              <a:t>支援はどれも大切です。</a:t>
            </a:r>
            <a:r>
              <a:rPr lang="ja-JP" altLang="en-US" sz="1800" dirty="0" smtClean="0">
                <a:latin typeface="ＭＳ Ｐ明朝" panose="02020600040205080304" pitchFamily="18" charset="-128"/>
                <a:ea typeface="ＭＳ Ｐ明朝" panose="02020600040205080304" pitchFamily="18" charset="-128"/>
              </a:rPr>
              <a:t>いくら</a:t>
            </a:r>
            <a:r>
              <a:rPr lang="zh-TW" altLang="en-US" sz="1800" dirty="0" smtClean="0">
                <a:latin typeface="ＭＳ Ｐ明朝" panose="02020600040205080304" pitchFamily="18" charset="-128"/>
                <a:ea typeface="ＭＳ Ｐ明朝" panose="02020600040205080304" pitchFamily="18" charset="-128"/>
              </a:rPr>
              <a:t>問題解決的生徒指導</a:t>
            </a:r>
            <a:r>
              <a:rPr lang="ja-JP" altLang="en-US" sz="1800" dirty="0" smtClean="0">
                <a:latin typeface="ＭＳ Ｐ明朝" panose="02020600040205080304" pitchFamily="18" charset="-128"/>
                <a:ea typeface="ＭＳ Ｐ明朝" panose="02020600040205080304" pitchFamily="18" charset="-128"/>
              </a:rPr>
              <a:t>を</a:t>
            </a:r>
            <a:r>
              <a:rPr lang="ja-JP" altLang="en-US" sz="1800" dirty="0">
                <a:latin typeface="ＭＳ Ｐ明朝" panose="02020600040205080304" pitchFamily="18" charset="-128"/>
                <a:ea typeface="ＭＳ Ｐ明朝" panose="02020600040205080304" pitchFamily="18" charset="-128"/>
              </a:rPr>
              <a:t>充実して</a:t>
            </a:r>
            <a:r>
              <a:rPr lang="ja-JP" altLang="en-US" sz="1800" dirty="0" smtClean="0">
                <a:latin typeface="ＭＳ Ｐ明朝" panose="02020600040205080304" pitchFamily="18" charset="-128"/>
                <a:ea typeface="ＭＳ Ｐ明朝" panose="02020600040205080304" pitchFamily="18" charset="-128"/>
              </a:rPr>
              <a:t>も、暴力</a:t>
            </a:r>
            <a:r>
              <a:rPr lang="ja-JP" altLang="en-US" sz="1800" dirty="0">
                <a:latin typeface="ＭＳ Ｐ明朝" panose="02020600040205080304" pitchFamily="18" charset="-128"/>
                <a:ea typeface="ＭＳ Ｐ明朝" panose="02020600040205080304" pitchFamily="18" charset="-128"/>
              </a:rPr>
              <a:t>行為の発生は減るとは限りません。暴力行為の発生を減らすに</a:t>
            </a:r>
            <a:r>
              <a:rPr lang="ja-JP" altLang="en-US" sz="1800" dirty="0" smtClean="0">
                <a:latin typeface="ＭＳ Ｐ明朝" panose="02020600040205080304" pitchFamily="18" charset="-128"/>
                <a:ea typeface="ＭＳ Ｐ明朝" panose="02020600040205080304" pitchFamily="18" charset="-128"/>
              </a:rPr>
              <a:t>は、</a:t>
            </a:r>
            <a:r>
              <a:rPr lang="zh-TW" altLang="en-US" sz="1800" dirty="0" smtClean="0">
                <a:latin typeface="ＭＳ Ｐ明朝" panose="02020600040205080304" pitchFamily="18" charset="-128"/>
                <a:ea typeface="ＭＳ Ｐ明朝" panose="02020600040205080304" pitchFamily="18" charset="-128"/>
              </a:rPr>
              <a:t>開発的生徒指導</a:t>
            </a:r>
            <a:r>
              <a:rPr lang="ja-JP" altLang="en-US" sz="1800" dirty="0" err="1" smtClean="0">
                <a:latin typeface="ＭＳ Ｐ明朝" panose="02020600040205080304" pitchFamily="18" charset="-128"/>
                <a:ea typeface="ＭＳ Ｐ明朝" panose="02020600040205080304" pitchFamily="18" charset="-128"/>
              </a:rPr>
              <a:t>、</a:t>
            </a:r>
            <a:r>
              <a:rPr lang="zh-TW" altLang="en-US" sz="1800" dirty="0" smtClean="0">
                <a:latin typeface="ＭＳ Ｐ明朝" panose="02020600040205080304" pitchFamily="18" charset="-128"/>
                <a:ea typeface="ＭＳ Ｐ明朝" panose="02020600040205080304" pitchFamily="18" charset="-128"/>
              </a:rPr>
              <a:t>予防的生徒指導</a:t>
            </a:r>
            <a:r>
              <a:rPr lang="ja-JP" altLang="en-US" sz="1900" dirty="0" smtClean="0">
                <a:latin typeface="ＭＳ 明朝" panose="02020609040205080304" pitchFamily="17" charset="-128"/>
                <a:ea typeface="ＭＳ 明朝" panose="02020609040205080304" pitchFamily="17" charset="-128"/>
              </a:rPr>
              <a:t>を</a:t>
            </a:r>
            <a:r>
              <a:rPr lang="ja-JP" altLang="en-US" sz="1900" dirty="0">
                <a:latin typeface="ＭＳ 明朝" panose="02020609040205080304" pitchFamily="17" charset="-128"/>
                <a:ea typeface="ＭＳ 明朝" panose="02020609040205080304" pitchFamily="17" charset="-128"/>
              </a:rPr>
              <a:t>充実させることが重要です。これ</a:t>
            </a:r>
            <a:r>
              <a:rPr lang="ja-JP" altLang="en-US" sz="1900" dirty="0" smtClean="0">
                <a:latin typeface="ＭＳ 明朝" panose="02020609040205080304" pitchFamily="17" charset="-128"/>
                <a:ea typeface="ＭＳ 明朝" panose="02020609040205080304" pitchFamily="17" charset="-128"/>
              </a:rPr>
              <a:t>は、</a:t>
            </a:r>
            <a:r>
              <a:rPr lang="ja-JP" altLang="en-US" sz="1800" dirty="0" smtClean="0">
                <a:latin typeface="ＭＳ Ｐ明朝" panose="02020600040205080304" pitchFamily="18" charset="-128"/>
                <a:ea typeface="ＭＳ Ｐ明朝" panose="02020600040205080304" pitchFamily="18" charset="-128"/>
              </a:rPr>
              <a:t>暴力</a:t>
            </a:r>
            <a:r>
              <a:rPr lang="ja-JP" altLang="en-US" sz="1800" dirty="0">
                <a:latin typeface="ＭＳ Ｐ明朝" panose="02020600040205080304" pitchFamily="18" charset="-128"/>
                <a:ea typeface="ＭＳ Ｐ明朝" panose="02020600040205080304" pitchFamily="18" charset="-128"/>
              </a:rPr>
              <a:t>行為だけで</a:t>
            </a:r>
            <a:r>
              <a:rPr lang="ja-JP" altLang="en-US" sz="1800" dirty="0" smtClean="0">
                <a:latin typeface="ＭＳ Ｐ明朝" panose="02020600040205080304" pitchFamily="18" charset="-128"/>
                <a:ea typeface="ＭＳ Ｐ明朝" panose="02020600040205080304" pitchFamily="18" charset="-128"/>
              </a:rPr>
              <a:t>なく、全て</a:t>
            </a:r>
            <a:r>
              <a:rPr lang="ja-JP" altLang="en-US" sz="1800" dirty="0">
                <a:latin typeface="ＭＳ Ｐ明朝" panose="02020600040205080304" pitchFamily="18" charset="-128"/>
                <a:ea typeface="ＭＳ Ｐ明朝" panose="02020600040205080304" pitchFamily="18" charset="-128"/>
              </a:rPr>
              <a:t>の問題行動等の未然防止や予防にも言えることです。★</a:t>
            </a:r>
          </a:p>
        </p:txBody>
      </p:sp>
      <p:sp>
        <p:nvSpPr>
          <p:cNvPr id="5" name="スライド番号プレースホルダー 4"/>
          <p:cNvSpPr>
            <a:spLocks noGrp="1"/>
          </p:cNvSpPr>
          <p:nvPr>
            <p:ph type="sldNum" sz="quarter" idx="10"/>
          </p:nvPr>
        </p:nvSpPr>
        <p:spPr/>
        <p:txBody>
          <a:bodyPr/>
          <a:lstStyle/>
          <a:p>
            <a:fld id="{0BA487B4-0C97-4685-913E-D2C8B7EC33A0}" type="slidenum">
              <a:rPr lang="ja-JP" altLang="en-US" smtClean="0"/>
              <a:pPr/>
              <a:t>13</a:t>
            </a:fld>
            <a:endParaRPr lang="ja-JP" altLang="en-US"/>
          </a:p>
        </p:txBody>
      </p:sp>
    </p:spTree>
    <p:extLst>
      <p:ext uri="{BB962C8B-B14F-4D97-AF65-F5344CB8AC3E}">
        <p14:creationId xmlns:p14="http://schemas.microsoft.com/office/powerpoint/2010/main" val="887623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517" fontAlgn="base">
              <a:spcBef>
                <a:spcPct val="30000"/>
              </a:spcBef>
              <a:spcAft>
                <a:spcPct val="0"/>
              </a:spcAft>
              <a:defRPr/>
            </a:pPr>
            <a:r>
              <a:rPr lang="en-US" altLang="ja-JP" sz="1900" dirty="0">
                <a:latin typeface="+mj-ea"/>
                <a:ea typeface="+mj-ea"/>
              </a:rPr>
              <a:t>≪</a:t>
            </a:r>
            <a:r>
              <a:rPr lang="ja-JP" altLang="en-US" sz="1900" dirty="0">
                <a:latin typeface="+mj-ea"/>
                <a:ea typeface="+mj-ea"/>
              </a:rPr>
              <a:t>スライド</a:t>
            </a:r>
            <a:r>
              <a:rPr lang="en-US" altLang="ja-JP" sz="1900" dirty="0">
                <a:latin typeface="+mj-ea"/>
                <a:ea typeface="+mj-ea"/>
              </a:rPr>
              <a:t>12</a:t>
            </a:r>
            <a:r>
              <a:rPr lang="ja-JP" altLang="en-US" sz="1900" dirty="0">
                <a:latin typeface="+mj-ea"/>
                <a:ea typeface="+mj-ea"/>
              </a:rPr>
              <a:t>～</a:t>
            </a:r>
            <a:r>
              <a:rPr lang="en-US" altLang="ja-JP" sz="1900" dirty="0">
                <a:latin typeface="+mj-ea"/>
                <a:ea typeface="+mj-ea"/>
              </a:rPr>
              <a:t>14</a:t>
            </a:r>
            <a:r>
              <a:rPr lang="ja-JP" altLang="en-US" sz="1900" dirty="0">
                <a:latin typeface="+mj-ea"/>
                <a:ea typeface="+mj-ea"/>
              </a:rPr>
              <a:t>で２分</a:t>
            </a:r>
            <a:r>
              <a:rPr lang="en-US" altLang="ja-JP" sz="1900" dirty="0">
                <a:latin typeface="+mj-ea"/>
                <a:ea typeface="+mj-ea"/>
              </a:rPr>
              <a:t>≫</a:t>
            </a:r>
          </a:p>
          <a:p>
            <a:pPr defTabSz="940517" fontAlgn="base">
              <a:spcBef>
                <a:spcPct val="30000"/>
              </a:spcBef>
              <a:spcAft>
                <a:spcPct val="0"/>
              </a:spcAft>
              <a:defRPr/>
            </a:pPr>
            <a:r>
              <a:rPr lang="ja-JP" altLang="en-US" sz="1900" dirty="0">
                <a:latin typeface="ＭＳ Ｐ明朝" panose="02020600040205080304" pitchFamily="18" charset="-128"/>
                <a:ea typeface="ＭＳ Ｐ明朝" panose="02020600040205080304" pitchFamily="18" charset="-128"/>
              </a:rPr>
              <a:t>　</a:t>
            </a:r>
            <a:r>
              <a:rPr lang="ja-JP" altLang="en-US" sz="1900" dirty="0" smtClean="0">
                <a:latin typeface="ＭＳ Ｐ明朝" panose="02020600040205080304" pitchFamily="18" charset="-128"/>
                <a:ea typeface="ＭＳ Ｐ明朝" panose="02020600040205080304" pitchFamily="18" charset="-128"/>
              </a:rPr>
              <a:t>初めに</a:t>
            </a:r>
            <a:r>
              <a:rPr lang="ja-JP" altLang="en-US" sz="1900" dirty="0">
                <a:latin typeface="ＭＳ Ｐ明朝" panose="02020600040205080304" pitchFamily="18" charset="-128"/>
                <a:ea typeface="ＭＳ Ｐ明朝" panose="02020600040205080304" pitchFamily="18" charset="-128"/>
              </a:rPr>
              <a:t>示したこの図</a:t>
            </a:r>
            <a:r>
              <a:rPr lang="ja-JP" altLang="en-US" sz="1900" dirty="0" smtClean="0">
                <a:latin typeface="ＭＳ Ｐ明朝" panose="02020600040205080304" pitchFamily="18" charset="-128"/>
                <a:ea typeface="ＭＳ Ｐ明朝" panose="02020600040205080304" pitchFamily="18" charset="-128"/>
              </a:rPr>
              <a:t>で言うと、事例</a:t>
            </a:r>
            <a:r>
              <a:rPr lang="ja-JP" altLang="en-US" sz="1900" dirty="0">
                <a:latin typeface="ＭＳ Ｐ明朝" panose="02020600040205080304" pitchFamily="18" charset="-128"/>
                <a:ea typeface="ＭＳ Ｐ明朝" panose="02020600040205080304" pitchFamily="18" charset="-128"/>
              </a:rPr>
              <a:t>で話し合っていたの</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smtClean="0">
                <a:latin typeface="ＭＳ 明朝" panose="02020609040205080304" pitchFamily="17" charset="-128"/>
                <a:ea typeface="ＭＳ 明朝" panose="02020609040205080304" pitchFamily="17" charset="-128"/>
              </a:rPr>
              <a:t>★</a:t>
            </a:r>
            <a:r>
              <a:rPr lang="ja-JP" altLang="en-US" sz="1900" dirty="0">
                <a:latin typeface="ＭＳ 明朝" panose="02020609040205080304" pitchFamily="17" charset="-128"/>
                <a:ea typeface="ＭＳ 明朝" panose="02020609040205080304" pitchFamily="17" charset="-128"/>
              </a:rPr>
              <a:t>この問題が発生した後どう取り組むかと</a:t>
            </a:r>
            <a:r>
              <a:rPr lang="ja-JP" altLang="en-US" sz="1900" dirty="0" smtClean="0">
                <a:latin typeface="ＭＳ 明朝" panose="02020609040205080304" pitchFamily="17" charset="-128"/>
                <a:ea typeface="ＭＳ 明朝" panose="02020609040205080304" pitchFamily="17" charset="-128"/>
              </a:rPr>
              <a:t>いう、赤</a:t>
            </a:r>
            <a:r>
              <a:rPr lang="ja-JP" altLang="en-US" sz="1900" dirty="0">
                <a:latin typeface="ＭＳ 明朝" panose="02020609040205080304" pitchFamily="17" charset="-128"/>
                <a:ea typeface="ＭＳ 明朝" panose="02020609040205080304" pitchFamily="17" charset="-128"/>
              </a:rPr>
              <a:t>で</a:t>
            </a:r>
            <a:r>
              <a:rPr lang="ja-JP" altLang="en-US" sz="1900" dirty="0" smtClean="0">
                <a:latin typeface="ＭＳ 明朝" panose="02020609040205080304" pitchFamily="17" charset="-128"/>
                <a:ea typeface="ＭＳ 明朝" panose="02020609040205080304" pitchFamily="17" charset="-128"/>
              </a:rPr>
              <a:t>示した</a:t>
            </a:r>
            <a:r>
              <a:rPr lang="ja-JP" altLang="en-US" sz="2000" dirty="0">
                <a:solidFill>
                  <a:srgbClr val="FF0000"/>
                </a:solidFill>
                <a:latin typeface="ＭＳ Ｐ明朝" panose="02020600040205080304" pitchFamily="18" charset="-128"/>
                <a:ea typeface="ＭＳ Ｐ明朝" panose="02020600040205080304" pitchFamily="18" charset="-128"/>
              </a:rPr>
              <a:t>（スライドを指す）</a:t>
            </a:r>
            <a:r>
              <a:rPr lang="ja-JP" altLang="en-US" sz="1900" dirty="0" smtClean="0">
                <a:latin typeface="ＭＳ 明朝" panose="02020609040205080304" pitchFamily="17" charset="-128"/>
                <a:ea typeface="ＭＳ 明朝" panose="02020609040205080304" pitchFamily="17" charset="-128"/>
              </a:rPr>
              <a:t>図</a:t>
            </a:r>
            <a:r>
              <a:rPr lang="ja-JP" altLang="en-US" sz="1900" dirty="0">
                <a:latin typeface="ＭＳ 明朝" panose="02020609040205080304" pitchFamily="17" charset="-128"/>
                <a:ea typeface="ＭＳ 明朝" panose="02020609040205080304" pitchFamily="17" charset="-128"/>
              </a:rPr>
              <a:t>の部分でした。</a:t>
            </a:r>
            <a:endParaRPr lang="en-US" altLang="ja-JP" sz="1900" dirty="0">
              <a:latin typeface="ＭＳ 明朝" panose="02020609040205080304" pitchFamily="17" charset="-128"/>
              <a:ea typeface="ＭＳ 明朝" panose="02020609040205080304" pitchFamily="17" charset="-128"/>
            </a:endParaRPr>
          </a:p>
          <a:p>
            <a:pPr defTabSz="940517" fontAlgn="base">
              <a:spcBef>
                <a:spcPct val="30000"/>
              </a:spcBef>
              <a:spcAft>
                <a:spcPct val="0"/>
              </a:spcAft>
              <a:defRPr/>
            </a:pPr>
            <a:r>
              <a:rPr lang="ja-JP" altLang="en-US" sz="1900" dirty="0">
                <a:latin typeface="ＭＳ 明朝" panose="02020609040205080304" pitchFamily="17" charset="-128"/>
                <a:ea typeface="ＭＳ 明朝" panose="02020609040205080304" pitchFamily="17" charset="-128"/>
              </a:rPr>
              <a:t>　</a:t>
            </a:r>
            <a:r>
              <a:rPr lang="ja-JP" altLang="en-US" sz="1900" dirty="0">
                <a:latin typeface="ＭＳ Ｐ明朝" panose="02020600040205080304" pitchFamily="18" charset="-128"/>
                <a:ea typeface="ＭＳ Ｐ明朝" panose="02020600040205080304" pitchFamily="18" charset="-128"/>
              </a:rPr>
              <a:t>暴力行為の発生を減らすに</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a:latin typeface="ＭＳ Ｐ明朝" panose="02020600040205080304" pitchFamily="18" charset="-128"/>
                <a:ea typeface="ＭＳ Ｐ明朝" panose="02020600040205080304" pitchFamily="18" charset="-128"/>
              </a:rPr>
              <a:t>青で示すよう</a:t>
            </a:r>
            <a:r>
              <a:rPr lang="ja-JP" altLang="en-US" sz="1900" dirty="0" smtClean="0">
                <a:latin typeface="ＭＳ Ｐ明朝" panose="02020600040205080304" pitchFamily="18" charset="-128"/>
                <a:ea typeface="ＭＳ Ｐ明朝" panose="02020600040205080304" pitchFamily="18" charset="-128"/>
              </a:rPr>
              <a:t>に、（</a:t>
            </a:r>
            <a:r>
              <a:rPr lang="ja-JP" altLang="en-US" sz="1900" dirty="0">
                <a:latin typeface="ＭＳ Ｐ明朝" panose="02020600040205080304" pitchFamily="18" charset="-128"/>
                <a:ea typeface="ＭＳ Ｐ明朝" panose="02020600040205080304" pitchFamily="18" charset="-128"/>
              </a:rPr>
              <a:t>中央の大きな</a:t>
            </a:r>
            <a:r>
              <a:rPr lang="en-US" altLang="ja-JP" sz="1900" dirty="0">
                <a:latin typeface="ＭＳ Ｐ明朝" panose="02020600040205080304" pitchFamily="18" charset="-128"/>
                <a:ea typeface="ＭＳ Ｐ明朝" panose="02020600040205080304" pitchFamily="18" charset="-128"/>
              </a:rPr>
              <a:t>ORV-PDCA</a:t>
            </a:r>
            <a:r>
              <a:rPr lang="ja-JP" altLang="en-US" sz="1900" dirty="0">
                <a:latin typeface="ＭＳ Ｐ明朝" panose="02020600040205080304" pitchFamily="18" charset="-128"/>
                <a:ea typeface="ＭＳ Ｐ明朝" panose="02020600040205080304" pitchFamily="18" charset="-128"/>
              </a:rPr>
              <a:t>の図を指し示しながら）教育目標へ</a:t>
            </a:r>
            <a:r>
              <a:rPr lang="ja-JP" altLang="en-US" sz="1900" dirty="0" smtClean="0">
                <a:latin typeface="ＭＳ Ｐ明朝" panose="02020600040205080304" pitchFamily="18" charset="-128"/>
                <a:ea typeface="ＭＳ Ｐ明朝" panose="02020600040205080304" pitchFamily="18" charset="-128"/>
              </a:rPr>
              <a:t>向かう、落ち着いた</a:t>
            </a:r>
            <a:r>
              <a:rPr lang="ja-JP" altLang="en-US" sz="1900" dirty="0">
                <a:latin typeface="ＭＳ Ｐ明朝" panose="02020600040205080304" pitchFamily="18" charset="-128"/>
                <a:ea typeface="ＭＳ Ｐ明朝" panose="02020600040205080304" pitchFamily="18" charset="-128"/>
              </a:rPr>
              <a:t>環境づくり</a:t>
            </a:r>
            <a:r>
              <a:rPr lang="ja-JP" altLang="en-US" sz="1900" dirty="0" smtClean="0">
                <a:latin typeface="ＭＳ Ｐ明朝" panose="02020600040205080304" pitchFamily="18" charset="-128"/>
                <a:ea typeface="ＭＳ Ｐ明朝" panose="02020600040205080304" pitchFamily="18" charset="-128"/>
              </a:rPr>
              <a:t>を意識した日々の取組が</a:t>
            </a:r>
            <a:r>
              <a:rPr lang="ja-JP" altLang="en-US" sz="1900" dirty="0">
                <a:latin typeface="ＭＳ Ｐ明朝" panose="02020600040205080304" pitchFamily="18" charset="-128"/>
                <a:ea typeface="ＭＳ Ｐ明朝" panose="02020600040205080304" pitchFamily="18" charset="-128"/>
              </a:rPr>
              <a:t>大切です。</a:t>
            </a:r>
            <a:endParaRPr lang="en-US" altLang="ja-JP" sz="1900" dirty="0">
              <a:latin typeface="ＭＳ Ｐ明朝" panose="02020600040205080304" pitchFamily="18" charset="-128"/>
              <a:ea typeface="ＭＳ Ｐ明朝" panose="02020600040205080304" pitchFamily="18" charset="-128"/>
            </a:endParaRPr>
          </a:p>
          <a:p>
            <a:pPr defTabSz="940517" fontAlgn="base">
              <a:spcBef>
                <a:spcPct val="30000"/>
              </a:spcBef>
              <a:spcAft>
                <a:spcPct val="0"/>
              </a:spcAft>
              <a:defRPr/>
            </a:pPr>
            <a:r>
              <a:rPr lang="ja-JP" altLang="en-US" sz="1900" dirty="0">
                <a:latin typeface="ＭＳ Ｐ明朝" panose="02020600040205080304" pitchFamily="18" charset="-128"/>
                <a:ea typeface="ＭＳ Ｐ明朝" panose="02020600040205080304" pitchFamily="18" charset="-128"/>
              </a:rPr>
              <a:t>　これからの時間</a:t>
            </a:r>
            <a:r>
              <a:rPr lang="ja-JP" altLang="en-US" sz="1900" dirty="0" smtClean="0">
                <a:latin typeface="ＭＳ Ｐ明朝" panose="02020600040205080304" pitchFamily="18" charset="-128"/>
                <a:ea typeface="ＭＳ Ｐ明朝" panose="02020600040205080304" pitchFamily="18" charset="-128"/>
              </a:rPr>
              <a:t>は、暴力</a:t>
            </a:r>
            <a:r>
              <a:rPr lang="ja-JP" altLang="en-US" sz="1900" dirty="0">
                <a:latin typeface="ＭＳ Ｐ明朝" panose="02020600040205080304" pitchFamily="18" charset="-128"/>
                <a:ea typeface="ＭＳ Ｐ明朝" panose="02020600040205080304" pitchFamily="18" charset="-128"/>
              </a:rPr>
              <a:t>行為の発生防止に</a:t>
            </a:r>
            <a:r>
              <a:rPr lang="ja-JP" altLang="en-US" sz="1900" dirty="0" smtClean="0">
                <a:latin typeface="ＭＳ Ｐ明朝" panose="02020600040205080304" pitchFamily="18" charset="-128"/>
                <a:ea typeface="ＭＳ Ｐ明朝" panose="02020600040205080304" pitchFamily="18" charset="-128"/>
              </a:rPr>
              <a:t>つながる取組である、</a:t>
            </a:r>
            <a:r>
              <a:rPr lang="zh-TW" altLang="en-US" sz="1900" dirty="0" smtClean="0">
                <a:latin typeface="ＭＳ Ｐ明朝" panose="02020600040205080304" pitchFamily="18" charset="-128"/>
                <a:ea typeface="ＭＳ Ｐ明朝" panose="02020600040205080304" pitchFamily="18" charset="-128"/>
              </a:rPr>
              <a:t>開発的生徒指導</a:t>
            </a:r>
            <a:r>
              <a:rPr lang="ja-JP" altLang="en-US" sz="1900" dirty="0" err="1" smtClean="0">
                <a:latin typeface="ＭＳ Ｐ明朝" panose="02020600040205080304" pitchFamily="18" charset="-128"/>
                <a:ea typeface="ＭＳ Ｐ明朝" panose="02020600040205080304" pitchFamily="18" charset="-128"/>
              </a:rPr>
              <a:t>、</a:t>
            </a:r>
            <a:r>
              <a:rPr lang="zh-TW" altLang="en-US" sz="1900" dirty="0" smtClean="0">
                <a:latin typeface="ＭＳ Ｐ明朝" panose="02020600040205080304" pitchFamily="18" charset="-128"/>
                <a:ea typeface="ＭＳ Ｐ明朝" panose="02020600040205080304" pitchFamily="18" charset="-128"/>
              </a:rPr>
              <a:t>予防的生徒指導</a:t>
            </a:r>
            <a:r>
              <a:rPr lang="ja-JP" altLang="en-US" sz="1900" dirty="0" smtClean="0">
                <a:latin typeface="ＭＳ Ｐ明朝" panose="02020600040205080304" pitchFamily="18" charset="-128"/>
                <a:ea typeface="ＭＳ Ｐ明朝" panose="02020600040205080304" pitchFamily="18" charset="-128"/>
              </a:rPr>
              <a:t>に</a:t>
            </a:r>
            <a:r>
              <a:rPr lang="ja-JP" altLang="en-US" sz="1900" dirty="0">
                <a:latin typeface="ＭＳ Ｐ明朝" panose="02020600040205080304" pitchFamily="18" charset="-128"/>
                <a:ea typeface="ＭＳ Ｐ明朝" panose="02020600040205080304" pitchFamily="18" charset="-128"/>
              </a:rPr>
              <a:t>ついて考えていきます。★</a:t>
            </a:r>
            <a:endParaRPr lang="en-US" altLang="ja-JP" sz="19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a:xfrm>
            <a:off x="3995425" y="0"/>
            <a:ext cx="3056194" cy="508951"/>
          </a:xfrm>
          <a:prstGeom prst="rect">
            <a:avLst/>
          </a:prstGeom>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lang="ja-JP" altLang="en-US" smtClean="0"/>
              <a:pPr/>
              <a:t>14</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a:xfrm>
            <a:off x="1522413" y="147638"/>
            <a:ext cx="3822700" cy="2867025"/>
          </a:xfrm>
          <a:ln/>
        </p:spPr>
      </p:sp>
      <p:sp>
        <p:nvSpPr>
          <p:cNvPr id="4" name="ノート プレースホルダー 3"/>
          <p:cNvSpPr>
            <a:spLocks noGrp="1"/>
          </p:cNvSpPr>
          <p:nvPr>
            <p:ph type="body" idx="1"/>
          </p:nvPr>
        </p:nvSpPr>
        <p:spPr>
          <a:xfrm>
            <a:off x="423197" y="3025148"/>
            <a:ext cx="6206871" cy="6745692"/>
          </a:xfrm>
        </p:spPr>
        <p:txBody>
          <a:bodyPr/>
          <a:lstStyle/>
          <a:p>
            <a:r>
              <a:rPr lang="en-US" altLang="ja-JP" dirty="0">
                <a:latin typeface="+mj-ea"/>
              </a:rPr>
              <a:t>≪</a:t>
            </a:r>
            <a:r>
              <a:rPr lang="ja-JP" altLang="en-US" dirty="0">
                <a:latin typeface="+mj-ea"/>
              </a:rPr>
              <a:t>説明で</a:t>
            </a:r>
            <a:r>
              <a:rPr lang="ja-JP" altLang="en-US" dirty="0" smtClean="0">
                <a:latin typeface="+mj-ea"/>
              </a:rPr>
              <a:t>２分、協議で</a:t>
            </a:r>
            <a:r>
              <a:rPr lang="en-US" altLang="ja-JP" dirty="0" smtClean="0">
                <a:latin typeface="+mj-ea"/>
              </a:rPr>
              <a:t>10</a:t>
            </a:r>
            <a:r>
              <a:rPr lang="ja-JP" altLang="en-US" dirty="0" smtClean="0">
                <a:latin typeface="+mj-ea"/>
              </a:rPr>
              <a:t>分、発表で３分</a:t>
            </a:r>
            <a:r>
              <a:rPr lang="en-US" altLang="ja-JP" dirty="0">
                <a:latin typeface="+mj-ea"/>
              </a:rPr>
              <a:t>≫</a:t>
            </a:r>
          </a:p>
          <a:p>
            <a:r>
              <a:rPr lang="ja-JP" altLang="en-US" dirty="0" smtClean="0">
                <a:latin typeface="ＭＳ Ｐ明朝" panose="02020600040205080304" pitchFamily="18" charset="-128"/>
                <a:ea typeface="ＭＳ Ｐ明朝" panose="02020600040205080304" pitchFamily="18" charset="-128"/>
              </a:rPr>
              <a:t>［グループ記録用紙］</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a:t>
            </a:r>
            <a:r>
              <a:rPr lang="ja-JP" altLang="en-US" sz="1500" dirty="0" smtClean="0">
                <a:latin typeface="ＭＳ Ｐ明朝" panose="02020600040205080304" pitchFamily="18" charset="-128"/>
                <a:ea typeface="ＭＳ Ｐ明朝" panose="02020600040205080304" pitchFamily="18" charset="-128"/>
              </a:rPr>
              <a:t>本日の研修最後の協議の時間に入ります。</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　各グループに</a:t>
            </a:r>
            <a:r>
              <a:rPr lang="en-US" altLang="ja-JP" sz="1500" dirty="0" smtClean="0">
                <a:latin typeface="ＭＳ Ｐ明朝" panose="02020600040205080304" pitchFamily="18" charset="-128"/>
                <a:ea typeface="ＭＳ Ｐ明朝" panose="02020600040205080304" pitchFamily="18" charset="-128"/>
              </a:rPr>
              <a:t>A3</a:t>
            </a:r>
            <a:r>
              <a:rPr lang="ja-JP" altLang="en-US" sz="1500" dirty="0" smtClean="0">
                <a:latin typeface="ＭＳ Ｐ明朝" panose="02020600040205080304" pitchFamily="18" charset="-128"/>
                <a:ea typeface="ＭＳ Ｐ明朝" panose="02020600040205080304" pitchFamily="18" charset="-128"/>
              </a:rPr>
              <a:t>版の「グループ記録用紙」を配付していますので、準備してください。</a:t>
            </a:r>
          </a:p>
          <a:p>
            <a:endParaRPr lang="en-US" altLang="ja-JP" sz="1500" dirty="0" smtClean="0">
              <a:latin typeface="+mj-ea"/>
            </a:endParaRPr>
          </a:p>
          <a:p>
            <a:r>
              <a:rPr lang="ja-JP" altLang="en-US" sz="1500" dirty="0">
                <a:latin typeface="ＭＳ Ｐ明朝" panose="02020600040205080304" pitchFamily="18" charset="-128"/>
                <a:ea typeface="ＭＳ Ｐ明朝" panose="02020600040205080304" pitchFamily="18" charset="-128"/>
              </a:rPr>
              <a:t>　</a:t>
            </a:r>
            <a:r>
              <a:rPr lang="ja-JP" altLang="en-US" sz="1500" dirty="0" smtClean="0">
                <a:latin typeface="ＭＳ Ｐ明朝" panose="02020600040205080304" pitchFamily="18" charset="-128"/>
                <a:ea typeface="ＭＳ Ｐ明朝" panose="02020600040205080304" pitchFamily="18" charset="-128"/>
              </a:rPr>
              <a:t>　暴力行為が発生しにくい集団をつくるためには、全ての児童生徒に対して行われる</a:t>
            </a:r>
            <a:r>
              <a:rPr lang="zh-TW" altLang="en-US" sz="1500" dirty="0" smtClean="0">
                <a:latin typeface="ＭＳ Ｐ明朝" panose="02020600040205080304" pitchFamily="18" charset="-128"/>
                <a:ea typeface="ＭＳ Ｐ明朝" panose="02020600040205080304" pitchFamily="18" charset="-128"/>
              </a:rPr>
              <a:t>開発的生徒指導</a:t>
            </a:r>
            <a:r>
              <a:rPr lang="ja-JP" altLang="en-US" sz="1500" dirty="0" smtClean="0">
                <a:latin typeface="ＭＳ Ｐ明朝" panose="02020600040205080304" pitchFamily="18" charset="-128"/>
                <a:ea typeface="ＭＳ Ｐ明朝" panose="02020600040205080304" pitchFamily="18" charset="-128"/>
              </a:rPr>
              <a:t>や、暴力行為に発展してしまいそうな児童生徒に対して行われる</a:t>
            </a:r>
            <a:r>
              <a:rPr lang="zh-TW" altLang="en-US" sz="1500" dirty="0" smtClean="0">
                <a:latin typeface="ＭＳ Ｐ明朝" panose="02020600040205080304" pitchFamily="18" charset="-128"/>
                <a:ea typeface="ＭＳ Ｐ明朝" panose="02020600040205080304" pitchFamily="18" charset="-128"/>
              </a:rPr>
              <a:t>予防的生徒指導</a:t>
            </a:r>
            <a:r>
              <a:rPr lang="ja-JP" altLang="en-US" sz="1500" dirty="0" smtClean="0">
                <a:latin typeface="ＭＳ Ｐ明朝" panose="02020600040205080304" pitchFamily="18" charset="-128"/>
                <a:ea typeface="ＭＳ Ｐ明朝" panose="02020600040205080304" pitchFamily="18" charset="-128"/>
              </a:rPr>
              <a:t>として、具体的にどのような取組ができるのでしょうか。</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　ここからの</a:t>
            </a:r>
            <a:r>
              <a:rPr lang="en-US" altLang="ja-JP" sz="1500" dirty="0" smtClean="0">
                <a:latin typeface="ＭＳ Ｐ明朝" panose="02020600040205080304" pitchFamily="18" charset="-128"/>
                <a:ea typeface="ＭＳ Ｐ明朝" panose="02020600040205080304" pitchFamily="18" charset="-128"/>
              </a:rPr>
              <a:t>10</a:t>
            </a:r>
            <a:r>
              <a:rPr lang="ja-JP" altLang="en-US" sz="1500" dirty="0" smtClean="0">
                <a:latin typeface="ＭＳ Ｐ明朝" panose="02020600040205080304" pitchFamily="18" charset="-128"/>
                <a:ea typeface="ＭＳ Ｐ明朝" panose="02020600040205080304" pitchFamily="18" charset="-128"/>
              </a:rPr>
              <a:t>分間は事例を離れて、実際、自分の担当している学年、学級（</a:t>
            </a:r>
            <a:r>
              <a:rPr lang="en-US" altLang="ja-JP" sz="1500" dirty="0" smtClean="0">
                <a:latin typeface="ＭＳ Ｐ明朝" panose="02020600040205080304" pitchFamily="18" charset="-128"/>
                <a:ea typeface="ＭＳ Ｐ明朝" panose="02020600040205080304" pitchFamily="18" charset="-128"/>
              </a:rPr>
              <a:t>HR</a:t>
            </a:r>
            <a:r>
              <a:rPr lang="ja-JP" altLang="en-US" sz="1500" dirty="0" smtClean="0">
                <a:latin typeface="ＭＳ Ｐ明朝" panose="02020600040205080304" pitchFamily="18" charset="-128"/>
                <a:ea typeface="ＭＳ Ｐ明朝" panose="02020600040205080304" pitchFamily="18" charset="-128"/>
              </a:rPr>
              <a:t>）を想像しながら、できる取組について協議してください。</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　児童生徒が自分自身をよりよい方向へ導くことのできる力である、自己指導能力を育てるための三つの</a:t>
            </a:r>
            <a:r>
              <a:rPr lang="ja-JP" altLang="en-US" sz="1500" dirty="0">
                <a:latin typeface="ＭＳ Ｐ明朝" panose="02020600040205080304" pitchFamily="18" charset="-128"/>
                <a:ea typeface="ＭＳ Ｐ明朝" panose="02020600040205080304" pitchFamily="18" charset="-128"/>
              </a:rPr>
              <a:t>ポイント</a:t>
            </a:r>
            <a:r>
              <a:rPr lang="ja-JP" altLang="en-US" sz="1500" dirty="0" smtClean="0">
                <a:latin typeface="ＭＳ Ｐ明朝" panose="02020600040205080304" pitchFamily="18" charset="-128"/>
                <a:ea typeface="ＭＳ Ｐ明朝" panose="02020600040205080304" pitchFamily="18" charset="-128"/>
              </a:rPr>
              <a:t>★を意識して、</a:t>
            </a:r>
            <a:r>
              <a:rPr lang="zh-TW" altLang="en-US" sz="1500" dirty="0" smtClean="0">
                <a:latin typeface="ＭＳ Ｐ明朝" panose="02020600040205080304" pitchFamily="18" charset="-128"/>
                <a:ea typeface="ＭＳ Ｐ明朝" panose="02020600040205080304" pitchFamily="18" charset="-128"/>
              </a:rPr>
              <a:t>開発的生徒指導</a:t>
            </a:r>
            <a:r>
              <a:rPr lang="ja-JP" altLang="en-US" sz="1500" dirty="0" err="1" smtClean="0">
                <a:latin typeface="ＭＳ Ｐ明朝" panose="02020600040205080304" pitchFamily="18" charset="-128"/>
                <a:ea typeface="ＭＳ Ｐ明朝" panose="02020600040205080304" pitchFamily="18" charset="-128"/>
              </a:rPr>
              <a:t>、</a:t>
            </a:r>
            <a:r>
              <a:rPr lang="zh-TW" altLang="en-US" sz="1500" dirty="0" smtClean="0">
                <a:latin typeface="ＭＳ Ｐ明朝" panose="02020600040205080304" pitchFamily="18" charset="-128"/>
                <a:ea typeface="ＭＳ Ｐ明朝" panose="02020600040205080304" pitchFamily="18" charset="-128"/>
              </a:rPr>
              <a:t>予防的生徒指導</a:t>
            </a:r>
            <a:r>
              <a:rPr lang="ja-JP" altLang="en-US" sz="1500" dirty="0" smtClean="0">
                <a:latin typeface="ＭＳ Ｐ明朝" panose="02020600040205080304" pitchFamily="18" charset="-128"/>
                <a:ea typeface="ＭＳ Ｐ明朝" panose="02020600040205080304" pitchFamily="18" charset="-128"/>
              </a:rPr>
              <a:t>についてグループで考えてみましょう。</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　①②③の</a:t>
            </a:r>
            <a:r>
              <a:rPr lang="ja-JP" altLang="en-US" sz="1500" dirty="0">
                <a:latin typeface="ＭＳ Ｐ明朝" panose="02020600040205080304" pitchFamily="18" charset="-128"/>
                <a:ea typeface="ＭＳ Ｐ明朝" panose="02020600040205080304" pitchFamily="18" charset="-128"/>
              </a:rPr>
              <a:t>ポイント</a:t>
            </a:r>
            <a:r>
              <a:rPr lang="ja-JP" altLang="en-US" sz="1500" dirty="0" smtClean="0">
                <a:latin typeface="ＭＳ Ｐ明朝" panose="02020600040205080304" pitchFamily="18" charset="-128"/>
                <a:ea typeface="ＭＳ Ｐ明朝" panose="02020600040205080304" pitchFamily="18" charset="-128"/>
              </a:rPr>
              <a:t>に分けて協議してもいいですし、複数の</a:t>
            </a:r>
            <a:r>
              <a:rPr lang="ja-JP" altLang="en-US" sz="1500" dirty="0">
                <a:latin typeface="ＭＳ Ｐ明朝" panose="02020600040205080304" pitchFamily="18" charset="-128"/>
                <a:ea typeface="ＭＳ Ｐ明朝" panose="02020600040205080304" pitchFamily="18" charset="-128"/>
              </a:rPr>
              <a:t>ポイント</a:t>
            </a:r>
            <a:r>
              <a:rPr lang="ja-JP" altLang="en-US" sz="1500" dirty="0" smtClean="0">
                <a:latin typeface="ＭＳ Ｐ明朝" panose="02020600040205080304" pitchFamily="18" charset="-128"/>
                <a:ea typeface="ＭＳ Ｐ明朝" panose="02020600040205080304" pitchFamily="18" charset="-128"/>
              </a:rPr>
              <a:t>に重なった取組を意識して協議をしても構いません。</a:t>
            </a:r>
            <a:endParaRPr lang="en-US" altLang="ja-JP" sz="1500"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　協議の後で発表して、協議内容を共有することで、今後の実践の手がかりにしたいと思います。それでは、協議を始めてください。</a:t>
            </a:r>
            <a:r>
              <a:rPr lang="ja-JP" altLang="en-US" sz="1500" dirty="0">
                <a:solidFill>
                  <a:srgbClr val="FF0000"/>
                </a:solidFill>
                <a:latin typeface="ＭＳ 明朝" panose="02020609040205080304" pitchFamily="17" charset="-128"/>
                <a:ea typeface="ＭＳ 明朝" panose="02020609040205080304" pitchFamily="17" charset="-128"/>
              </a:rPr>
              <a:t> </a:t>
            </a:r>
            <a:r>
              <a:rPr lang="ja-JP" altLang="en-US" sz="1100" dirty="0">
                <a:solidFill>
                  <a:srgbClr val="FF0000"/>
                </a:solidFill>
                <a:latin typeface="ＭＳ 明朝" panose="02020609040205080304" pitchFamily="17" charset="-128"/>
                <a:ea typeface="ＭＳ 明朝" panose="02020609040205080304" pitchFamily="17" charset="-128"/>
              </a:rPr>
              <a:t>（ここは本研修において最も重要な協議が行われる時間です。研修時間を考慮して十分時間をとる工夫をお願いします。）</a:t>
            </a:r>
            <a:endParaRPr lang="en-US" altLang="ja-JP" dirty="0" smtClean="0">
              <a:latin typeface="ＭＳ Ｐ明朝" panose="02020600040205080304" pitchFamily="18" charset="-128"/>
              <a:ea typeface="ＭＳ Ｐ明朝" panose="02020600040205080304" pitchFamily="18" charset="-128"/>
            </a:endParaRPr>
          </a:p>
          <a:p>
            <a:r>
              <a:rPr lang="ja-JP" altLang="en-US" sz="1500" dirty="0" smtClean="0">
                <a:latin typeface="ＭＳ Ｐ明朝" panose="02020600040205080304" pitchFamily="18" charset="-128"/>
                <a:ea typeface="ＭＳ Ｐ明朝" panose="02020600040205080304" pitchFamily="18" charset="-128"/>
              </a:rPr>
              <a:t>（</a:t>
            </a:r>
            <a:r>
              <a:rPr lang="en-US" altLang="ja-JP" sz="1500" dirty="0" smtClean="0">
                <a:latin typeface="ＭＳ Ｐ明朝" panose="02020600040205080304" pitchFamily="18" charset="-128"/>
                <a:ea typeface="ＭＳ Ｐ明朝" panose="02020600040205080304" pitchFamily="18" charset="-128"/>
              </a:rPr>
              <a:t>10</a:t>
            </a:r>
            <a:r>
              <a:rPr lang="ja-JP" altLang="en-US" sz="1500" dirty="0" smtClean="0">
                <a:latin typeface="ＭＳ Ｐ明朝" panose="02020600040205080304" pitchFamily="18" charset="-128"/>
                <a:ea typeface="ＭＳ Ｐ明朝" panose="02020600040205080304" pitchFamily="18" charset="-128"/>
              </a:rPr>
              <a:t>分経過したら）</a:t>
            </a:r>
            <a:endParaRPr lang="en-US" altLang="ja-JP" sz="1500" dirty="0" smtClean="0">
              <a:latin typeface="ＭＳ Ｐ明朝" panose="02020600040205080304" pitchFamily="18" charset="-128"/>
              <a:ea typeface="ＭＳ Ｐ明朝" panose="02020600040205080304" pitchFamily="18" charset="-128"/>
            </a:endParaRPr>
          </a:p>
          <a:p>
            <a:pPr defTabSz="973543">
              <a:defRPr/>
            </a:pPr>
            <a:r>
              <a:rPr lang="ja-JP" altLang="en-US" sz="1500" dirty="0" smtClean="0">
                <a:latin typeface="ＭＳ Ｐ明朝" panose="02020600040205080304" pitchFamily="18" charset="-128"/>
                <a:ea typeface="ＭＳ Ｐ明朝" panose="02020600040205080304" pitchFamily="18" charset="-128"/>
              </a:rPr>
              <a:t>　はい、時間が来ましたので、協議を終わってください。各グループごとに出た取組を簡潔に全体に１分以内で紹介してください。では、こちらのグループからお願いします。</a:t>
            </a:r>
            <a:r>
              <a:rPr lang="en-US" altLang="ja-JP" sz="1500" dirty="0" smtClean="0">
                <a:latin typeface="ＭＳ Ｐ明朝" panose="02020600040205080304" pitchFamily="18" charset="-128"/>
                <a:ea typeface="ＭＳ Ｐ明朝" panose="02020600040205080304" pitchFamily="18" charset="-128"/>
              </a:rPr>
              <a:t>(</a:t>
            </a:r>
            <a:r>
              <a:rPr lang="ja-JP" altLang="en-US" sz="1500" dirty="0" smtClean="0">
                <a:latin typeface="ＭＳ Ｐ明朝" panose="02020600040205080304" pitchFamily="18" charset="-128"/>
                <a:ea typeface="ＭＳ Ｐ明朝" panose="02020600040205080304" pitchFamily="18" charset="-128"/>
              </a:rPr>
              <a:t>２～４グループに発表をしてもらう</a:t>
            </a:r>
            <a:r>
              <a:rPr lang="en-US" altLang="ja-JP" sz="1500" dirty="0" smtClean="0">
                <a:latin typeface="ＭＳ Ｐ明朝" panose="02020600040205080304" pitchFamily="18" charset="-128"/>
                <a:ea typeface="ＭＳ Ｐ明朝" panose="02020600040205080304" pitchFamily="18" charset="-128"/>
              </a:rPr>
              <a:t>)</a:t>
            </a:r>
            <a:r>
              <a:rPr lang="ja-JP" altLang="en-US" sz="1500" dirty="0" smtClean="0">
                <a:latin typeface="ＭＳ Ｐ明朝" panose="02020600040205080304" pitchFamily="18" charset="-128"/>
                <a:ea typeface="ＭＳ Ｐ明朝" panose="02020600040205080304" pitchFamily="18" charset="-128"/>
              </a:rPr>
              <a:t>（コメントは肯定的に、アドリブで）</a:t>
            </a:r>
            <a:endParaRPr lang="en-US" altLang="ja-JP" sz="1500" dirty="0" smtClean="0">
              <a:latin typeface="ＭＳ Ｐ明朝" panose="02020600040205080304" pitchFamily="18" charset="-128"/>
              <a:ea typeface="ＭＳ Ｐ明朝" panose="02020600040205080304" pitchFamily="18" charset="-128"/>
            </a:endParaRPr>
          </a:p>
          <a:p>
            <a:pPr defTabSz="973543">
              <a:defRPr/>
            </a:pPr>
            <a:r>
              <a:rPr lang="ja-JP" altLang="en-US" sz="1500" dirty="0" smtClean="0">
                <a:latin typeface="ＭＳ Ｐ明朝" panose="02020600040205080304" pitchFamily="18" charset="-128"/>
                <a:ea typeface="ＭＳ Ｐ明朝" panose="02020600040205080304" pitchFamily="18" charset="-128"/>
              </a:rPr>
              <a:t>　貴重な発表ありがとうございました。学年や学級（</a:t>
            </a:r>
            <a:r>
              <a:rPr lang="en-US" altLang="ja-JP" sz="1500" dirty="0" smtClean="0">
                <a:latin typeface="ＭＳ Ｐ明朝" panose="02020600040205080304" pitchFamily="18" charset="-128"/>
                <a:ea typeface="ＭＳ Ｐ明朝" panose="02020600040205080304" pitchFamily="18" charset="-128"/>
              </a:rPr>
              <a:t>HR</a:t>
            </a:r>
            <a:r>
              <a:rPr lang="ja-JP" altLang="en-US" sz="1500" dirty="0" smtClean="0">
                <a:latin typeface="ＭＳ Ｐ明朝" panose="02020600040205080304" pitchFamily="18" charset="-128"/>
                <a:ea typeface="ＭＳ Ｐ明朝" panose="02020600040205080304" pitchFamily="18" charset="-128"/>
              </a:rPr>
              <a:t>）の実態に合っていて、すぐにでも実践したい取組もあったのではないかと思います。是非、できるところから取り組んでみましょう。★</a:t>
            </a:r>
            <a:endParaRPr lang="en-US" altLang="ja-JP" sz="1500" dirty="0" smtClean="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15</a:t>
            </a:fld>
            <a:endParaRPr lang="ja-JP" altLang="en-US"/>
          </a:p>
        </p:txBody>
      </p:sp>
    </p:spTree>
    <p:extLst>
      <p:ext uri="{BB962C8B-B14F-4D97-AF65-F5344CB8AC3E}">
        <p14:creationId xmlns:p14="http://schemas.microsoft.com/office/powerpoint/2010/main" val="1576452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defTabSz="912005"/>
            <a:r>
              <a:rPr lang="en-US" altLang="ja-JP" sz="1900" dirty="0">
                <a:latin typeface="+mj-ea"/>
                <a:ea typeface="+mj-ea"/>
              </a:rPr>
              <a:t>≪</a:t>
            </a:r>
            <a:r>
              <a:rPr lang="ja-JP" altLang="en-US" sz="1900" dirty="0">
                <a:latin typeface="+mj-ea"/>
                <a:ea typeface="+mj-ea"/>
              </a:rPr>
              <a:t>スライド</a:t>
            </a:r>
            <a:r>
              <a:rPr lang="en-US" altLang="ja-JP" sz="1900" dirty="0">
                <a:latin typeface="+mj-ea"/>
                <a:ea typeface="+mj-ea"/>
              </a:rPr>
              <a:t>16</a:t>
            </a:r>
            <a:r>
              <a:rPr lang="ja-JP" altLang="en-US" sz="1900" dirty="0">
                <a:latin typeface="+mj-ea"/>
                <a:ea typeface="+mj-ea"/>
              </a:rPr>
              <a:t>～</a:t>
            </a:r>
            <a:r>
              <a:rPr lang="en-US" altLang="ja-JP" sz="1900" dirty="0">
                <a:latin typeface="+mj-ea"/>
                <a:ea typeface="+mj-ea"/>
              </a:rPr>
              <a:t>18</a:t>
            </a:r>
            <a:r>
              <a:rPr lang="ja-JP" altLang="en-US" sz="1900" dirty="0">
                <a:latin typeface="+mj-ea"/>
                <a:ea typeface="+mj-ea"/>
              </a:rPr>
              <a:t>で４分</a:t>
            </a:r>
            <a:r>
              <a:rPr lang="en-US" altLang="ja-JP" sz="1900" dirty="0">
                <a:latin typeface="+mj-ea"/>
                <a:ea typeface="+mj-ea"/>
              </a:rPr>
              <a:t>≫</a:t>
            </a:r>
          </a:p>
          <a:p>
            <a:pPr defTabSz="912005"/>
            <a:endParaRPr lang="en-US" altLang="ja-JP" sz="1900" dirty="0">
              <a:latin typeface="ＭＳ Ｐ明朝" panose="02020600040205080304" pitchFamily="18" charset="-128"/>
              <a:ea typeface="ＭＳ Ｐ明朝" panose="02020600040205080304" pitchFamily="18" charset="-128"/>
            </a:endParaRPr>
          </a:p>
          <a:p>
            <a:pPr defTabSz="912005"/>
            <a:r>
              <a:rPr lang="ja-JP" altLang="en-US" sz="1900" dirty="0">
                <a:latin typeface="ＭＳ Ｐ明朝" panose="02020600040205080304" pitchFamily="18" charset="-128"/>
                <a:ea typeface="ＭＳ Ｐ明朝" panose="02020600040205080304" pitchFamily="18" charset="-128"/>
              </a:rPr>
              <a:t>　で</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a:latin typeface="ＭＳ Ｐ明朝" panose="02020600040205080304" pitchFamily="18" charset="-128"/>
                <a:ea typeface="ＭＳ Ｐ明朝" panose="02020600040205080304" pitchFamily="18" charset="-128"/>
              </a:rPr>
              <a:t>「まとめ」に入ります。★</a:t>
            </a:r>
          </a:p>
          <a:p>
            <a:pPr defTabSz="912005"/>
            <a:endParaRPr lang="ja-JP" altLang="en-US" sz="1900" dirty="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16</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612900" y="214313"/>
            <a:ext cx="3827463" cy="2870200"/>
          </a:xfrm>
        </p:spPr>
      </p:sp>
      <p:sp>
        <p:nvSpPr>
          <p:cNvPr id="4" name="日付プレースホルダー 3"/>
          <p:cNvSpPr>
            <a:spLocks noGrp="1"/>
          </p:cNvSpPr>
          <p:nvPr>
            <p:ph type="dt" idx="10"/>
          </p:nvPr>
        </p:nvSpPr>
        <p:spPr>
          <a:xfrm>
            <a:off x="3995427" y="0"/>
            <a:ext cx="3056194" cy="508951"/>
          </a:xfrm>
          <a:prstGeom prst="rect">
            <a:avLst/>
          </a:prstGeom>
        </p:spPr>
        <p:txBody>
          <a:bodyPr lIns="94409" tIns="47204" rIns="94409" bIns="47204"/>
          <a:lstStyle/>
          <a:p>
            <a:endParaRPr lang="ja-JP" altLang="en-US" dirty="0">
              <a:solidFill>
                <a:prstClr val="black"/>
              </a:solidFill>
            </a:endParaRPr>
          </a:p>
        </p:txBody>
      </p:sp>
      <p:sp>
        <p:nvSpPr>
          <p:cNvPr id="7" name="ノート プレースホルダー 2"/>
          <p:cNvSpPr>
            <a:spLocks noGrp="1"/>
          </p:cNvSpPr>
          <p:nvPr>
            <p:ph type="body" idx="3"/>
          </p:nvPr>
        </p:nvSpPr>
        <p:spPr>
          <a:xfrm>
            <a:off x="462677" y="3232768"/>
            <a:ext cx="6127717" cy="6947871"/>
          </a:xfrm>
        </p:spPr>
        <p:txBody>
          <a:bodyPr/>
          <a:lstStyle/>
          <a:p>
            <a:pPr defTabSz="904071"/>
            <a:r>
              <a:rPr lang="ja-JP" altLang="en-US" dirty="0">
                <a:latin typeface="+mj-ea"/>
                <a:ea typeface="+mj-ea"/>
              </a:rPr>
              <a:t>≪</a:t>
            </a:r>
            <a:r>
              <a:rPr lang="ja-JP" altLang="en-US" dirty="0" smtClean="0">
                <a:latin typeface="+mj-ea"/>
                <a:ea typeface="+mj-ea"/>
              </a:rPr>
              <a:t>スライド</a:t>
            </a:r>
            <a:r>
              <a:rPr lang="en-US" altLang="ja-JP" dirty="0" smtClean="0">
                <a:latin typeface="+mj-ea"/>
                <a:ea typeface="+mj-ea"/>
              </a:rPr>
              <a:t>16</a:t>
            </a:r>
            <a:r>
              <a:rPr lang="ja-JP" altLang="en-US" dirty="0" smtClean="0">
                <a:latin typeface="+mj-ea"/>
                <a:ea typeface="+mj-ea"/>
              </a:rPr>
              <a:t>～</a:t>
            </a:r>
            <a:r>
              <a:rPr lang="en-US" altLang="ja-JP" dirty="0" smtClean="0">
                <a:latin typeface="+mj-ea"/>
                <a:ea typeface="+mj-ea"/>
              </a:rPr>
              <a:t>18</a:t>
            </a:r>
            <a:r>
              <a:rPr lang="ja-JP" altLang="en-US" dirty="0" smtClean="0">
                <a:latin typeface="+mj-ea"/>
                <a:ea typeface="+mj-ea"/>
              </a:rPr>
              <a:t>で</a:t>
            </a:r>
            <a:r>
              <a:rPr lang="ja-JP" altLang="en-US" dirty="0">
                <a:latin typeface="+mj-ea"/>
                <a:ea typeface="+mj-ea"/>
              </a:rPr>
              <a:t>４</a:t>
            </a:r>
            <a:r>
              <a:rPr lang="ja-JP" altLang="en-US" dirty="0" smtClean="0">
                <a:latin typeface="+mj-ea"/>
                <a:ea typeface="+mj-ea"/>
              </a:rPr>
              <a:t>分</a:t>
            </a:r>
            <a:r>
              <a:rPr lang="ja-JP" altLang="en-US" dirty="0">
                <a:latin typeface="+mj-ea"/>
                <a:ea typeface="+mj-ea"/>
              </a:rPr>
              <a:t>≫</a:t>
            </a:r>
          </a:p>
          <a:p>
            <a:pPr defTabSz="904071">
              <a:defRPr/>
            </a:pP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今日の研修のねらいは、</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暴力行為への対応と未然防止</a:t>
            </a:r>
            <a:r>
              <a:rPr lang="ja-JP" altLang="en-US" dirty="0" smtClean="0">
                <a:latin typeface="HG丸ｺﾞｼｯｸM-PRO" panose="020F0600000000000000" pitchFamily="50" charset="-128"/>
                <a:ea typeface="HG丸ｺﾞｼｯｸM-PRO" panose="020F0600000000000000" pitchFamily="50" charset="-128"/>
              </a:rPr>
              <a:t>の取組に</a:t>
            </a:r>
            <a:r>
              <a:rPr lang="ja-JP" altLang="en-US" dirty="0">
                <a:latin typeface="HG丸ｺﾞｼｯｸM-PRO" panose="020F0600000000000000" pitchFamily="50" charset="-128"/>
                <a:ea typeface="HG丸ｺﾞｼｯｸM-PRO" panose="020F0600000000000000" pitchFamily="50" charset="-128"/>
              </a:rPr>
              <a:t>ついて考える</a:t>
            </a: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ＭＳ Ｐ明朝" panose="02020600040205080304" pitchFamily="18" charset="-128"/>
                <a:ea typeface="ＭＳ Ｐ明朝" panose="02020600040205080304" pitchFamily="18" charset="-128"/>
              </a:rPr>
              <a:t>ことにありました</a:t>
            </a:r>
            <a:r>
              <a:rPr lang="ja-JP" altLang="en-US" dirty="0" smtClean="0">
                <a:latin typeface="ＭＳ Ｐ明朝" panose="02020600040205080304" pitchFamily="18" charset="-128"/>
                <a:ea typeface="ＭＳ Ｐ明朝" panose="02020600040205080304" pitchFamily="18" charset="-128"/>
              </a:rPr>
              <a:t>が、これ</a:t>
            </a:r>
            <a:r>
              <a:rPr lang="ja-JP" altLang="en-US" dirty="0">
                <a:latin typeface="ＭＳ Ｐ明朝" panose="02020600040205080304" pitchFamily="18" charset="-128"/>
                <a:ea typeface="ＭＳ Ｐ明朝" panose="02020600040205080304" pitchFamily="18" charset="-128"/>
              </a:rPr>
              <a:t>までの協議</a:t>
            </a:r>
            <a:r>
              <a:rPr lang="ja-JP" altLang="en-US" dirty="0" smtClean="0">
                <a:latin typeface="ＭＳ Ｐ明朝" panose="02020600040205080304" pitchFamily="18" charset="-128"/>
                <a:ea typeface="ＭＳ Ｐ明朝" panose="02020600040205080304" pitchFamily="18" charset="-128"/>
              </a:rPr>
              <a:t>や、他</a:t>
            </a:r>
            <a:r>
              <a:rPr lang="ja-JP" altLang="en-US" dirty="0">
                <a:latin typeface="ＭＳ Ｐ明朝" panose="02020600040205080304" pitchFamily="18" charset="-128"/>
                <a:ea typeface="ＭＳ Ｐ明朝" panose="02020600040205080304" pitchFamily="18" charset="-128"/>
              </a:rPr>
              <a:t>のグループの発表</a:t>
            </a:r>
            <a:r>
              <a:rPr lang="ja-JP" altLang="en-US" dirty="0" smtClean="0">
                <a:latin typeface="ＭＳ Ｐ明朝" panose="02020600040205080304" pitchFamily="18" charset="-128"/>
                <a:ea typeface="ＭＳ Ｐ明朝" panose="02020600040205080304" pitchFamily="18" charset="-128"/>
              </a:rPr>
              <a:t>から、各学級（</a:t>
            </a:r>
            <a:r>
              <a:rPr lang="en-US" altLang="ja-JP" dirty="0" smtClean="0">
                <a:latin typeface="ＭＳ Ｐ明朝" panose="02020600040205080304" pitchFamily="18" charset="-128"/>
                <a:ea typeface="ＭＳ Ｐ明朝" panose="02020600040205080304" pitchFamily="18" charset="-128"/>
              </a:rPr>
              <a:t>HR</a:t>
            </a:r>
            <a:r>
              <a:rPr lang="ja-JP" altLang="en-US" dirty="0" smtClean="0">
                <a:latin typeface="ＭＳ Ｐ明朝" panose="02020600040205080304" pitchFamily="18" charset="-128"/>
                <a:ea typeface="ＭＳ Ｐ明朝" panose="02020600040205080304" pitchFamily="18" charset="-128"/>
              </a:rPr>
              <a:t>）や</a:t>
            </a:r>
            <a:r>
              <a:rPr lang="ja-JP" altLang="en-US" dirty="0">
                <a:latin typeface="ＭＳ Ｐ明朝" panose="02020600040205080304" pitchFamily="18" charset="-128"/>
                <a:ea typeface="ＭＳ Ｐ明朝" panose="02020600040205080304" pitchFamily="18" charset="-128"/>
              </a:rPr>
              <a:t>学年</a:t>
            </a:r>
            <a:r>
              <a:rPr lang="ja-JP" altLang="en-US" dirty="0" smtClean="0">
                <a:latin typeface="ＭＳ Ｐ明朝" panose="02020600040205080304" pitchFamily="18" charset="-128"/>
                <a:ea typeface="ＭＳ Ｐ明朝" panose="02020600040205080304" pitchFamily="18" charset="-128"/>
              </a:rPr>
              <a:t>で暴力行為へ</a:t>
            </a:r>
            <a:r>
              <a:rPr lang="ja-JP" altLang="en-US" dirty="0">
                <a:latin typeface="ＭＳ Ｐ明朝" panose="02020600040205080304" pitchFamily="18" charset="-128"/>
                <a:ea typeface="ＭＳ Ｐ明朝" panose="02020600040205080304" pitchFamily="18" charset="-128"/>
              </a:rPr>
              <a:t>の対応</a:t>
            </a:r>
            <a:r>
              <a:rPr lang="ja-JP" altLang="en-US" dirty="0" smtClean="0">
                <a:latin typeface="ＭＳ Ｐ明朝" panose="02020600040205080304" pitchFamily="18" charset="-128"/>
                <a:ea typeface="ＭＳ Ｐ明朝" panose="02020600040205080304" pitchFamily="18" charset="-128"/>
              </a:rPr>
              <a:t>や暴力行為を</a:t>
            </a:r>
            <a:r>
              <a:rPr lang="ja-JP" altLang="en-US" dirty="0">
                <a:latin typeface="ＭＳ Ｐ明朝" panose="02020600040205080304" pitchFamily="18" charset="-128"/>
                <a:ea typeface="ＭＳ Ｐ明朝" panose="02020600040205080304" pitchFamily="18" charset="-128"/>
              </a:rPr>
              <a:t>未然に防止</a:t>
            </a:r>
            <a:r>
              <a:rPr lang="ja-JP" altLang="en-US" dirty="0" smtClean="0">
                <a:latin typeface="ＭＳ Ｐ明朝" panose="02020600040205080304" pitchFamily="18" charset="-128"/>
                <a:ea typeface="ＭＳ Ｐ明朝" panose="02020600040205080304" pitchFamily="18" charset="-128"/>
              </a:rPr>
              <a:t>する取組に</a:t>
            </a:r>
            <a:r>
              <a:rPr lang="ja-JP" altLang="en-US" dirty="0">
                <a:latin typeface="ＭＳ Ｐ明朝" panose="02020600040205080304" pitchFamily="18" charset="-128"/>
                <a:ea typeface="ＭＳ Ｐ明朝" panose="02020600040205080304" pitchFamily="18" charset="-128"/>
              </a:rPr>
              <a:t>ついて新たな</a:t>
            </a:r>
            <a:r>
              <a:rPr lang="ja-JP" altLang="en-US" dirty="0" smtClean="0">
                <a:latin typeface="ＭＳ Ｐ明朝" panose="02020600040205080304" pitchFamily="18" charset="-128"/>
                <a:ea typeface="ＭＳ Ｐ明朝" panose="02020600040205080304" pitchFamily="18" charset="-128"/>
              </a:rPr>
              <a:t>気付きがあったのではないでしょうか。</a:t>
            </a:r>
            <a:endParaRPr lang="en-US" altLang="ja-JP" dirty="0" smtClean="0">
              <a:latin typeface="ＭＳ Ｐ明朝" panose="02020600040205080304" pitchFamily="18" charset="-128"/>
              <a:ea typeface="ＭＳ Ｐ明朝" panose="02020600040205080304" pitchFamily="18" charset="-128"/>
            </a:endParaRPr>
          </a:p>
          <a:p>
            <a:pPr defTabSz="904071"/>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a:t>
            </a:r>
            <a:r>
              <a:rPr kumimoji="1" lang="ja-JP" altLang="en-US" dirty="0" smtClean="0">
                <a:latin typeface="ＭＳ Ｐ明朝" panose="02020600040205080304" pitchFamily="18" charset="-128"/>
                <a:ea typeface="ＭＳ Ｐ明朝" panose="02020600040205080304" pitchFamily="18" charset="-128"/>
              </a:rPr>
              <a:t>最後になりますが、今日の研修の感想を、隣に座っている先生と交流したいと思います。２分間でお願いします、では、どうぞ。</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（２分経過したら）</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ありがとうございました。</a:t>
            </a:r>
            <a:endParaRPr lang="en-US" altLang="ja-JP" dirty="0" smtClean="0">
              <a:latin typeface="ＭＳ 明朝" panose="02020609040205080304" pitchFamily="17" charset="-128"/>
              <a:ea typeface="ＭＳ 明朝" panose="02020609040205080304" pitchFamily="17" charset="-128"/>
            </a:endParaRPr>
          </a:p>
          <a:p>
            <a:pPr defTabSz="904071"/>
            <a:endParaRPr lang="en-US" altLang="ja-JP" dirty="0" smtClean="0">
              <a:latin typeface="ＭＳ Ｐ明朝" panose="02020600040205080304" pitchFamily="18" charset="-128"/>
              <a:ea typeface="ＭＳ Ｐ明朝" panose="02020600040205080304" pitchFamily="18" charset="-128"/>
            </a:endParaRPr>
          </a:p>
          <a:p>
            <a:pPr defTabSz="904071">
              <a:defRPr/>
            </a:pPr>
            <a:r>
              <a:rPr lang="ja-JP" altLang="en-US" dirty="0" smtClean="0">
                <a:latin typeface="ＭＳ Ｐ明朝" panose="02020600040205080304" pitchFamily="18" charset="-128"/>
                <a:ea typeface="ＭＳ Ｐ明朝" panose="02020600040205080304" pitchFamily="18" charset="-128"/>
              </a:rPr>
              <a:t>　今日は、</a:t>
            </a:r>
            <a:r>
              <a:rPr lang="ja-JP" altLang="en-US" dirty="0" smtClean="0">
                <a:latin typeface="ＭＳ 明朝" panose="02020609040205080304" pitchFamily="17" charset="-128"/>
                <a:ea typeface="ＭＳ 明朝" panose="02020609040205080304" pitchFamily="17" charset="-128"/>
              </a:rPr>
              <a:t>生徒指導の進め方を考える際には、</a:t>
            </a:r>
            <a:r>
              <a:rPr lang="ja-JP" altLang="en-US" dirty="0">
                <a:solidFill>
                  <a:srgbClr val="FF0000"/>
                </a:solidFill>
                <a:latin typeface="ＭＳ 明朝" panose="02020609040205080304" pitchFamily="17" charset="-128"/>
                <a:ea typeface="ＭＳ 明朝" panose="02020609040205080304" pitchFamily="17" charset="-128"/>
              </a:rPr>
              <a:t> 「</a:t>
            </a:r>
            <a:r>
              <a:rPr lang="en-US" altLang="ja-JP" dirty="0">
                <a:latin typeface="ＭＳ 明朝" panose="02020609040205080304" pitchFamily="17" charset="-128"/>
                <a:ea typeface="ＭＳ 明朝" panose="02020609040205080304" pitchFamily="17" charset="-128"/>
              </a:rPr>
              <a:t>ORV-PDCA</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の視点が大切なことを事例を通して確認しました。今後は、</a:t>
            </a:r>
            <a:r>
              <a:rPr lang="ja-JP" altLang="en-US" dirty="0" smtClean="0">
                <a:latin typeface="ＭＳ Ｐ明朝" panose="02020600040205080304" pitchFamily="18" charset="-128"/>
                <a:ea typeface="ＭＳ Ｐ明朝" panose="02020600040205080304" pitchFamily="18" charset="-128"/>
              </a:rPr>
              <a:t>生徒指導でも学習指導等でも学校における指導においては、</a:t>
            </a:r>
            <a:r>
              <a:rPr lang="ja-JP" altLang="en-US" dirty="0" smtClean="0">
                <a:latin typeface="ＭＳ 明朝" panose="02020609040205080304" pitchFamily="17" charset="-128"/>
                <a:ea typeface="ＭＳ 明朝" panose="02020609040205080304" pitchFamily="17" charset="-128"/>
              </a:rPr>
              <a:t>教育目標や生徒指導目標というビジョンに向けた取組にするよう意識しましょう。</a:t>
            </a:r>
            <a:endParaRPr lang="en-US" altLang="ja-JP" dirty="0" smtClean="0">
              <a:latin typeface="ＭＳ 明朝" panose="02020609040205080304" pitchFamily="17" charset="-128"/>
              <a:ea typeface="ＭＳ 明朝" panose="02020609040205080304" pitchFamily="17" charset="-128"/>
            </a:endParaRPr>
          </a:p>
          <a:p>
            <a:pPr defTabSz="904071">
              <a:defRPr/>
            </a:pPr>
            <a:r>
              <a:rPr lang="ja-JP" altLang="en-US" dirty="0" smtClean="0">
                <a:latin typeface="ＭＳ 明朝" panose="02020609040205080304" pitchFamily="17" charset="-128"/>
                <a:ea typeface="ＭＳ 明朝" panose="02020609040205080304" pitchFamily="17" charset="-128"/>
              </a:rPr>
              <a:t>　また、見えてきた課題や今後に向けた取組について意図的・計画的な生徒指導実践を検討し、職員会議や校内研修などの場で学校全体で共通理解をして、教育活動の実践に生かしていきましょう。そのために、</a:t>
            </a:r>
            <a:r>
              <a:rPr lang="ja-JP" altLang="en-US" dirty="0" smtClean="0">
                <a:latin typeface="ＭＳ Ｐ明朝" panose="02020600040205080304" pitchFamily="18" charset="-128"/>
                <a:ea typeface="ＭＳ Ｐ明朝" panose="02020600040205080304" pitchFamily="18" charset="-128"/>
              </a:rPr>
              <a:t>先ほどの「グループ記録用紙」を回収して、担当でまとめたものを作成してお返しします。★</a:t>
            </a:r>
            <a:endParaRPr lang="en-US" altLang="ja-JP" dirty="0" smtClean="0">
              <a:latin typeface="ＭＳ Ｐ明朝" panose="02020600040205080304" pitchFamily="18" charset="-128"/>
              <a:ea typeface="ＭＳ Ｐ明朝" panose="02020600040205080304" pitchFamily="18" charset="-128"/>
            </a:endParaRPr>
          </a:p>
          <a:p>
            <a:pPr defTabSz="904071"/>
            <a:endParaRPr lang="en-US" altLang="ja-JP" dirty="0" smtClean="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1"/>
          </p:nvPr>
        </p:nvSpPr>
        <p:spPr/>
        <p:txBody>
          <a:bodyPr/>
          <a:lstStyle/>
          <a:p>
            <a:fld id="{0BA487B4-0C97-4685-913E-D2C8B7EC33A0}" type="slidenum">
              <a:rPr lang="ja-JP" altLang="en-US" smtClean="0"/>
              <a:pPr/>
              <a:t>17</a:t>
            </a:fld>
            <a:endParaRPr lang="ja-JP" altLang="en-US"/>
          </a:p>
        </p:txBody>
      </p:sp>
    </p:spTree>
    <p:extLst>
      <p:ext uri="{BB962C8B-B14F-4D97-AF65-F5344CB8AC3E}">
        <p14:creationId xmlns:p14="http://schemas.microsoft.com/office/powerpoint/2010/main" val="150749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0818">
              <a:defRPr/>
            </a:pPr>
            <a:r>
              <a:rPr lang="en-US" altLang="ja-JP" sz="1900" dirty="0">
                <a:latin typeface="+mj-ea"/>
              </a:rPr>
              <a:t>≪</a:t>
            </a:r>
            <a:r>
              <a:rPr lang="ja-JP" altLang="en-US" sz="1900" dirty="0">
                <a:latin typeface="+mj-ea"/>
              </a:rPr>
              <a:t>スライド</a:t>
            </a:r>
            <a:r>
              <a:rPr lang="en-US" altLang="ja-JP" sz="1900" dirty="0">
                <a:latin typeface="+mj-ea"/>
              </a:rPr>
              <a:t>16</a:t>
            </a:r>
            <a:r>
              <a:rPr lang="ja-JP" altLang="en-US" sz="1900" dirty="0">
                <a:latin typeface="+mj-ea"/>
              </a:rPr>
              <a:t>～</a:t>
            </a:r>
            <a:r>
              <a:rPr lang="en-US" altLang="ja-JP" sz="1900" dirty="0">
                <a:latin typeface="+mj-ea"/>
              </a:rPr>
              <a:t>18</a:t>
            </a:r>
            <a:r>
              <a:rPr lang="ja-JP" altLang="en-US" sz="1900" dirty="0" smtClean="0">
                <a:latin typeface="+mj-ea"/>
              </a:rPr>
              <a:t>で４分</a:t>
            </a:r>
            <a:r>
              <a:rPr lang="en-US" altLang="ja-JP" sz="1900" dirty="0">
                <a:latin typeface="+mj-ea"/>
              </a:rPr>
              <a:t>≫</a:t>
            </a:r>
          </a:p>
          <a:p>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それで</a:t>
            </a:r>
            <a:r>
              <a:rPr lang="ja-JP" altLang="en-US" sz="1900" dirty="0" smtClean="0">
                <a:latin typeface="ＭＳ Ｐ明朝" panose="02020600040205080304" pitchFamily="18" charset="-128"/>
                <a:ea typeface="ＭＳ Ｐ明朝" panose="02020600040205080304" pitchFamily="18" charset="-128"/>
              </a:rPr>
              <a:t>は、記録</a:t>
            </a:r>
            <a:r>
              <a:rPr lang="ja-JP" altLang="en-US" sz="1900" dirty="0">
                <a:latin typeface="ＭＳ Ｐ明朝" panose="02020600040205080304" pitchFamily="18" charset="-128"/>
                <a:ea typeface="ＭＳ Ｐ明朝" panose="02020600040205080304" pitchFamily="18" charset="-128"/>
              </a:rPr>
              <a:t>用紙を回収します。</a:t>
            </a: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（回収ができたら）</a:t>
            </a: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近日中</a:t>
            </a:r>
            <a:r>
              <a:rPr lang="ja-JP" altLang="en-US" sz="1900" dirty="0" smtClean="0">
                <a:latin typeface="ＭＳ Ｐ明朝" panose="02020600040205080304" pitchFamily="18" charset="-128"/>
                <a:ea typeface="ＭＳ Ｐ明朝" panose="02020600040205080304" pitchFamily="18" charset="-128"/>
              </a:rPr>
              <a:t>に、この</a:t>
            </a:r>
            <a:r>
              <a:rPr lang="ja-JP" altLang="en-US" sz="1900" dirty="0">
                <a:latin typeface="ＭＳ Ｐ明朝" panose="02020600040205080304" pitchFamily="18" charset="-128"/>
                <a:ea typeface="ＭＳ Ｐ明朝" panose="02020600040205080304" pitchFamily="18" charset="-128"/>
              </a:rPr>
              <a:t>まとめを基に</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生徒指導委員会（部会）</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や</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学年会（学年団会）</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などを</a:t>
            </a:r>
            <a:r>
              <a:rPr lang="ja-JP" altLang="en-US" sz="1900" dirty="0" smtClean="0">
                <a:latin typeface="ＭＳ Ｐ明朝" panose="02020600040205080304" pitchFamily="18" charset="-128"/>
                <a:ea typeface="ＭＳ Ｐ明朝" panose="02020600040205080304" pitchFamily="18" charset="-128"/>
              </a:rPr>
              <a:t>開いて、意図的</a:t>
            </a:r>
            <a:r>
              <a:rPr lang="ja-JP" altLang="en-US" sz="1900" dirty="0">
                <a:latin typeface="ＭＳ Ｐ明朝" panose="02020600040205080304" pitchFamily="18" charset="-128"/>
                <a:ea typeface="ＭＳ Ｐ明朝" panose="02020600040205080304" pitchFamily="18" charset="-128"/>
              </a:rPr>
              <a:t>・計画的な生徒指導に取り組むことができるようお願いします。</a:t>
            </a: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a:t>
            </a:r>
            <a:r>
              <a:rPr lang="ja-JP" altLang="en-US" sz="1900" dirty="0" smtClean="0">
                <a:latin typeface="ＭＳ Ｐ明朝" panose="02020600040205080304" pitchFamily="18" charset="-128"/>
                <a:ea typeface="ＭＳ Ｐ明朝" panose="02020600040205080304" pitchFamily="18" charset="-128"/>
              </a:rPr>
              <a:t>そして、先生方</a:t>
            </a:r>
            <a:r>
              <a:rPr lang="ja-JP" altLang="en-US" sz="1900" dirty="0">
                <a:latin typeface="ＭＳ Ｐ明朝" panose="02020600040205080304" pitchFamily="18" charset="-128"/>
                <a:ea typeface="ＭＳ Ｐ明朝" panose="02020600040205080304" pitchFamily="18" charset="-128"/>
              </a:rPr>
              <a:t>一人一人</a:t>
            </a:r>
            <a:r>
              <a:rPr lang="ja-JP" altLang="en-US" sz="1900" dirty="0" smtClean="0">
                <a:latin typeface="ＭＳ Ｐ明朝" panose="02020600040205080304" pitchFamily="18" charset="-128"/>
                <a:ea typeface="ＭＳ Ｐ明朝" panose="02020600040205080304" pitchFamily="18" charset="-128"/>
              </a:rPr>
              <a:t>でも、組織</a:t>
            </a:r>
            <a:r>
              <a:rPr lang="ja-JP" altLang="en-US" sz="1900" dirty="0">
                <a:latin typeface="ＭＳ Ｐ明朝" panose="02020600040205080304" pitchFamily="18" charset="-128"/>
                <a:ea typeface="ＭＳ Ｐ明朝" panose="02020600040205080304" pitchFamily="18" charset="-128"/>
              </a:rPr>
              <a:t>としても</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学級</a:t>
            </a:r>
            <a:r>
              <a:rPr lang="ja-JP" altLang="en-US" sz="1900" dirty="0" smtClean="0">
                <a:latin typeface="ＭＳ Ｐ明朝" panose="02020600040205080304" pitchFamily="18" charset="-128"/>
                <a:ea typeface="ＭＳ Ｐ明朝" panose="02020600040205080304" pitchFamily="18" charset="-128"/>
              </a:rPr>
              <a:t>（</a:t>
            </a:r>
            <a:r>
              <a:rPr lang="en-US" altLang="ja-JP" sz="1900" dirty="0" smtClean="0">
                <a:latin typeface="ＭＳ Ｐ明朝" panose="02020600040205080304" pitchFamily="18" charset="-128"/>
                <a:ea typeface="ＭＳ Ｐ明朝" panose="02020600040205080304" pitchFamily="18" charset="-128"/>
              </a:rPr>
              <a:t>HR</a:t>
            </a:r>
            <a:r>
              <a:rPr lang="ja-JP" altLang="en-US" sz="1900" dirty="0" smtClean="0">
                <a:latin typeface="ＭＳ Ｐ明朝" panose="02020600040205080304" pitchFamily="18" charset="-128"/>
                <a:ea typeface="ＭＳ Ｐ明朝" panose="02020600040205080304" pitchFamily="18" charset="-128"/>
              </a:rPr>
              <a:t>）</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や</a:t>
            </a:r>
            <a:r>
              <a:rPr lang="en-US" altLang="ja-JP" sz="1900" dirty="0">
                <a:latin typeface="ＭＳ Ｐ明朝" panose="02020600040205080304" pitchFamily="18" charset="-128"/>
                <a:ea typeface="ＭＳ Ｐ明朝" panose="02020600040205080304" pitchFamily="18" charset="-128"/>
              </a:rPr>
              <a:t>『</a:t>
            </a:r>
            <a:r>
              <a:rPr lang="ja-JP" altLang="en-US" sz="1900" dirty="0">
                <a:latin typeface="ＭＳ Ｐ明朝" panose="02020600040205080304" pitchFamily="18" charset="-128"/>
                <a:ea typeface="ＭＳ Ｐ明朝" panose="02020600040205080304" pitchFamily="18" charset="-128"/>
              </a:rPr>
              <a:t>児童生徒個人</a:t>
            </a:r>
            <a:r>
              <a:rPr lang="en-US" altLang="ja-JP" sz="1900" dirty="0">
                <a:latin typeface="ＭＳ Ｐ明朝" panose="02020600040205080304" pitchFamily="18" charset="-128"/>
                <a:ea typeface="ＭＳ Ｐ明朝" panose="02020600040205080304" pitchFamily="18" charset="-128"/>
              </a:rPr>
              <a:t>』</a:t>
            </a:r>
            <a:r>
              <a:rPr lang="ja-JP" altLang="en-US" sz="1900" dirty="0" err="1">
                <a:latin typeface="ＭＳ Ｐ明朝" panose="02020600040205080304" pitchFamily="18" charset="-128"/>
                <a:ea typeface="ＭＳ Ｐ明朝" panose="02020600040205080304" pitchFamily="18" charset="-128"/>
              </a:rPr>
              <a:t>への</a:t>
            </a:r>
            <a:r>
              <a:rPr lang="ja-JP" altLang="en-US" sz="1900" dirty="0">
                <a:latin typeface="ＭＳ Ｐ明朝" panose="02020600040205080304" pitchFamily="18" charset="-128"/>
                <a:ea typeface="ＭＳ Ｐ明朝" panose="02020600040205080304" pitchFamily="18" charset="-128"/>
              </a:rPr>
              <a:t>指導・支援に生かしていけるようにしましょう。</a:t>
            </a:r>
            <a:endParaRPr lang="en-US" altLang="ja-JP" sz="1900" dirty="0">
              <a:latin typeface="ＭＳ Ｐ明朝" panose="02020600040205080304" pitchFamily="18" charset="-128"/>
              <a:ea typeface="ＭＳ Ｐ明朝" panose="02020600040205080304" pitchFamily="18" charset="-128"/>
            </a:endParaRPr>
          </a:p>
          <a:p>
            <a:pPr defTabSz="940808">
              <a:defRPr/>
            </a:pPr>
            <a:endParaRPr lang="en-US" altLang="ja-JP" sz="1900" dirty="0">
              <a:latin typeface="ＭＳ Ｐ明朝" panose="02020600040205080304" pitchFamily="18" charset="-128"/>
              <a:ea typeface="ＭＳ Ｐ明朝" panose="02020600040205080304" pitchFamily="18" charset="-128"/>
            </a:endParaRPr>
          </a:p>
          <a:p>
            <a:pPr defTabSz="940808">
              <a:defRPr/>
            </a:pPr>
            <a:r>
              <a:rPr lang="ja-JP" altLang="en-US" sz="1900" dirty="0">
                <a:latin typeface="ＭＳ Ｐ明朝" panose="02020600040205080304" pitchFamily="18" charset="-128"/>
                <a:ea typeface="ＭＳ Ｐ明朝" panose="02020600040205080304" pitchFamily="18" charset="-128"/>
              </a:rPr>
              <a:t>　以上</a:t>
            </a:r>
            <a:r>
              <a:rPr lang="ja-JP" altLang="en-US" sz="1900" dirty="0" smtClean="0">
                <a:latin typeface="ＭＳ Ｐ明朝" panose="02020600040205080304" pitchFamily="18" charset="-128"/>
                <a:ea typeface="ＭＳ Ｐ明朝" panose="02020600040205080304" pitchFamily="18" charset="-128"/>
              </a:rPr>
              <a:t>で、校内</a:t>
            </a:r>
            <a:r>
              <a:rPr lang="ja-JP" altLang="en-US" sz="1900" dirty="0">
                <a:latin typeface="ＭＳ Ｐ明朝" panose="02020600040205080304" pitchFamily="18" charset="-128"/>
                <a:ea typeface="ＭＳ Ｐ明朝" panose="02020600040205080304" pitchFamily="18" charset="-128"/>
              </a:rPr>
              <a:t>研修を終わります。ありがとうございました。</a:t>
            </a:r>
            <a:endParaRPr lang="en-US" altLang="ja-JP" sz="1900" dirty="0">
              <a:latin typeface="ＭＳ Ｐ明朝" panose="02020600040205080304" pitchFamily="18" charset="-128"/>
              <a:ea typeface="ＭＳ Ｐ明朝" panose="02020600040205080304" pitchFamily="18" charset="-128"/>
            </a:endParaRPr>
          </a:p>
          <a:p>
            <a:pPr defTabSz="940736">
              <a:defRPr/>
            </a:pPr>
            <a:endParaRPr lang="en-US" altLang="ja-JP" sz="19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BA487B4-0C97-4685-913E-D2C8B7EC33A0}" type="slidenum">
              <a:rPr lang="ja-JP" altLang="en-US" smtClean="0"/>
              <a:pPr/>
              <a:t>18</a:t>
            </a:fld>
            <a:endParaRPr lang="ja-JP" altLang="en-US"/>
          </a:p>
        </p:txBody>
      </p:sp>
    </p:spTree>
    <p:extLst>
      <p:ext uri="{BB962C8B-B14F-4D97-AF65-F5344CB8AC3E}">
        <p14:creationId xmlns:p14="http://schemas.microsoft.com/office/powerpoint/2010/main" val="1903940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vert="horz" lIns="94053" tIns="47026" rIns="94053" bIns="47026" rtlCol="0"/>
          <a:lstStyle/>
          <a:p>
            <a:pPr defTabSz="912005"/>
            <a:r>
              <a:rPr lang="en-US" altLang="ja-JP" sz="1900" dirty="0">
                <a:latin typeface="ＭＳ Ｐゴシック" panose="020B0600070205080204" pitchFamily="50" charset="-128"/>
                <a:ea typeface="ＭＳ Ｐゴシック" panose="020B0600070205080204" pitchFamily="50" charset="-128"/>
              </a:rPr>
              <a:t>≪</a:t>
            </a:r>
            <a:r>
              <a:rPr lang="ja-JP" altLang="en-US" sz="1900" dirty="0">
                <a:latin typeface="ＭＳ Ｐゴシック" panose="020B0600070205080204" pitchFamily="50" charset="-128"/>
                <a:ea typeface="ＭＳ Ｐゴシック" panose="020B0600070205080204" pitchFamily="50" charset="-128"/>
              </a:rPr>
              <a:t>スライド１～６で４分</a:t>
            </a:r>
            <a:r>
              <a:rPr lang="en-US" altLang="ja-JP" sz="1900" dirty="0">
                <a:latin typeface="ＭＳ Ｐゴシック" panose="020B0600070205080204" pitchFamily="50" charset="-128"/>
                <a:ea typeface="ＭＳ Ｐゴシック" panose="020B0600070205080204" pitchFamily="50" charset="-128"/>
              </a:rPr>
              <a:t>≫</a:t>
            </a:r>
          </a:p>
          <a:p>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こちらが本日の研修の内容です。</a:t>
            </a:r>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明朝" panose="02020609040205080304" pitchFamily="17" charset="-128"/>
                <a:ea typeface="ＭＳ 明朝" panose="02020609040205080304" pitchFamily="17" charset="-128"/>
              </a:rPr>
              <a:t>（１～４を読む）</a:t>
            </a:r>
            <a:endParaRPr lang="en-US" altLang="ja-JP" sz="1900" dirty="0">
              <a:latin typeface="ＭＳ 明朝" panose="02020609040205080304" pitchFamily="17" charset="-128"/>
              <a:ea typeface="ＭＳ 明朝" panose="02020609040205080304" pitchFamily="17" charset="-128"/>
            </a:endParaRPr>
          </a:p>
          <a:p>
            <a:r>
              <a:rPr lang="ja-JP" altLang="en-US" sz="1900" dirty="0">
                <a:latin typeface="ＭＳ 明朝" panose="02020609040205080304" pitchFamily="17" charset="-128"/>
                <a:ea typeface="ＭＳ 明朝" panose="02020609040205080304" pitchFamily="17" charset="-128"/>
              </a:rPr>
              <a:t>　では</a:t>
            </a:r>
            <a:r>
              <a:rPr lang="ja-JP" altLang="en-US" sz="1900" dirty="0" smtClean="0">
                <a:latin typeface="ＭＳ 明朝" panose="02020609040205080304" pitchFamily="17" charset="-128"/>
                <a:ea typeface="ＭＳ 明朝" panose="02020609040205080304" pitchFamily="17" charset="-128"/>
              </a:rPr>
              <a:t>早速、★</a:t>
            </a:r>
            <a:r>
              <a:rPr lang="ja-JP" altLang="en-US" sz="1900" dirty="0">
                <a:latin typeface="ＭＳ 明朝" panose="02020609040205080304" pitchFamily="17" charset="-128"/>
                <a:ea typeface="ＭＳ 明朝" panose="02020609040205080304" pitchFamily="17" charset="-128"/>
              </a:rPr>
              <a:t>「生徒指導を進めるポイントを確認する」から始めましょう。★</a:t>
            </a:r>
            <a:endParaRPr lang="en-US" altLang="ja-JP" sz="1900" dirty="0">
              <a:latin typeface="ＭＳ 明朝" panose="02020609040205080304" pitchFamily="17" charset="-128"/>
              <a:ea typeface="ＭＳ 明朝" panose="02020609040205080304" pitchFamily="17" charset="-128"/>
            </a:endParaRPr>
          </a:p>
          <a:p>
            <a:endParaRPr lang="en-US" altLang="ja-JP" sz="1900" dirty="0">
              <a:latin typeface="ＭＳ Ｐ明朝" panose="02020600040205080304" pitchFamily="18" charset="-128"/>
              <a:ea typeface="ＭＳ Ｐ明朝" panose="02020600040205080304" pitchFamily="18"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2</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36506" y="4800277"/>
            <a:ext cx="5980061" cy="5011571"/>
          </a:xfrm>
        </p:spPr>
        <p:txBody>
          <a:bodyPr/>
          <a:lstStyle/>
          <a:p>
            <a:pPr defTabSz="904071"/>
            <a:r>
              <a:rPr lang="en-US" altLang="ja-JP" sz="1900" dirty="0">
                <a:latin typeface="+mj-ea"/>
              </a:rPr>
              <a:t>≪</a:t>
            </a:r>
            <a:r>
              <a:rPr lang="ja-JP" altLang="en-US" sz="1900" dirty="0">
                <a:latin typeface="+mj-ea"/>
              </a:rPr>
              <a:t>スライド１～６で４分</a:t>
            </a:r>
            <a:r>
              <a:rPr lang="en-US" altLang="ja-JP" sz="1900" dirty="0">
                <a:latin typeface="+mj-ea"/>
              </a:rPr>
              <a:t>≫</a:t>
            </a:r>
          </a:p>
          <a:p>
            <a:pPr defTabSz="932704">
              <a:defRPr/>
            </a:pPr>
            <a:endParaRPr lang="en-US" altLang="ja-JP" sz="1900" dirty="0">
              <a:latin typeface="ＭＳ Ｐ明朝" panose="02020600040205080304" pitchFamily="18" charset="-128"/>
              <a:ea typeface="ＭＳ Ｐ明朝" panose="02020600040205080304" pitchFamily="18" charset="-128"/>
            </a:endParaRPr>
          </a:p>
          <a:p>
            <a:pPr defTabSz="932704">
              <a:defRPr/>
            </a:pPr>
            <a:r>
              <a:rPr lang="ja-JP" altLang="en-US" sz="1900" dirty="0">
                <a:latin typeface="ＭＳ Ｐ明朝" panose="02020600040205080304" pitchFamily="18" charset="-128"/>
                <a:ea typeface="ＭＳ Ｐ明朝" panose="02020600040205080304" pitchFamily="18" charset="-128"/>
              </a:rPr>
              <a:t>　生徒指導を進めるポイント</a:t>
            </a:r>
            <a:r>
              <a:rPr lang="ja-JP" altLang="en-US" sz="1900" dirty="0" smtClean="0">
                <a:latin typeface="ＭＳ Ｐ明朝" panose="02020600040205080304" pitchFamily="18" charset="-128"/>
                <a:ea typeface="ＭＳ Ｐ明朝" panose="02020600040205080304" pitchFamily="18" charset="-128"/>
              </a:rPr>
              <a:t>は三つ</a:t>
            </a:r>
            <a:r>
              <a:rPr lang="ja-JP" altLang="en-US" sz="1900" dirty="0">
                <a:latin typeface="ＭＳ Ｐ明朝" panose="02020600040205080304" pitchFamily="18" charset="-128"/>
                <a:ea typeface="ＭＳ Ｐ明朝" panose="02020600040205080304" pitchFamily="18" charset="-128"/>
              </a:rPr>
              <a:t>あります。</a:t>
            </a:r>
            <a:endParaRPr lang="en-US" altLang="ja-JP" sz="1900" dirty="0">
              <a:latin typeface="ＭＳ Ｐ明朝" panose="02020600040205080304" pitchFamily="18" charset="-128"/>
              <a:ea typeface="ＭＳ Ｐ明朝" panose="02020600040205080304" pitchFamily="18" charset="-128"/>
            </a:endParaRPr>
          </a:p>
          <a:p>
            <a:pPr defTabSz="932704">
              <a:defRPr/>
            </a:pPr>
            <a:r>
              <a:rPr lang="ja-JP" altLang="en-US" sz="1900" dirty="0">
                <a:latin typeface="ＭＳ Ｐ明朝" panose="02020600040205080304" pitchFamily="18" charset="-128"/>
                <a:ea typeface="ＭＳ Ｐ明朝" panose="02020600040205080304" pitchFamily="18" charset="-128"/>
              </a:rPr>
              <a:t>（吹き出し内を読む）</a:t>
            </a:r>
            <a:endParaRPr lang="en-US" altLang="ja-JP" sz="1900" dirty="0">
              <a:latin typeface="ＭＳ Ｐ明朝" panose="02020600040205080304" pitchFamily="18" charset="-128"/>
              <a:ea typeface="ＭＳ Ｐ明朝" panose="02020600040205080304" pitchFamily="18" charset="-128"/>
            </a:endParaRPr>
          </a:p>
          <a:p>
            <a:pPr defTabSz="932704">
              <a:defRPr/>
            </a:pPr>
            <a:r>
              <a:rPr lang="ja-JP" altLang="en-US" sz="1900" dirty="0">
                <a:latin typeface="ＭＳ Ｐ明朝" panose="02020600040205080304" pitchFamily="18" charset="-128"/>
                <a:ea typeface="ＭＳ Ｐ明朝" panose="02020600040205080304" pitchFamily="18" charset="-128"/>
              </a:rPr>
              <a:t>　一つ目の自己指導能力についてです</a:t>
            </a:r>
            <a:r>
              <a:rPr lang="ja-JP" altLang="en-US" sz="1900" dirty="0" smtClean="0">
                <a:latin typeface="ＭＳ Ｐ明朝" panose="02020600040205080304" pitchFamily="18" charset="-128"/>
                <a:ea typeface="ＭＳ Ｐ明朝" panose="02020600040205080304" pitchFamily="18" charset="-128"/>
              </a:rPr>
              <a:t>が、★</a:t>
            </a:r>
            <a:endParaRPr lang="en-US" altLang="ja-JP" sz="19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BA487B4-0C97-4685-913E-D2C8B7EC33A0}" type="slidenum">
              <a:rPr lang="ja-JP" altLang="en-US" smtClean="0"/>
              <a:pPr/>
              <a:t>3</a:t>
            </a:fld>
            <a:endParaRPr lang="ja-JP" altLang="en-US"/>
          </a:p>
        </p:txBody>
      </p:sp>
    </p:spTree>
    <p:extLst>
      <p:ext uri="{BB962C8B-B14F-4D97-AF65-F5344CB8AC3E}">
        <p14:creationId xmlns:p14="http://schemas.microsoft.com/office/powerpoint/2010/main" val="3195524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212850" y="322263"/>
            <a:ext cx="4627563" cy="3470275"/>
          </a:xfrm>
          <a:ln/>
        </p:spPr>
      </p:sp>
      <p:sp>
        <p:nvSpPr>
          <p:cNvPr id="24579" name="Rectangle 3"/>
          <p:cNvSpPr>
            <a:spLocks noGrp="1" noChangeArrowheads="1"/>
          </p:cNvSpPr>
          <p:nvPr>
            <p:ph type="body" idx="1"/>
          </p:nvPr>
        </p:nvSpPr>
        <p:spPr>
          <a:xfrm>
            <a:off x="467586" y="3910222"/>
            <a:ext cx="6341927" cy="5974249"/>
          </a:xfrm>
          <a:noFill/>
        </p:spPr>
        <p:txBody>
          <a:bodyPr/>
          <a:lstStyle/>
          <a:p>
            <a:pPr defTabSz="912005"/>
            <a:r>
              <a:rPr lang="en-US" altLang="ja-JP" sz="1900" dirty="0">
                <a:latin typeface="+mj-ea"/>
                <a:ea typeface="+mj-ea"/>
              </a:rPr>
              <a:t>≪</a:t>
            </a:r>
            <a:r>
              <a:rPr lang="ja-JP" altLang="en-US" sz="1900" dirty="0">
                <a:latin typeface="+mj-ea"/>
                <a:ea typeface="+mj-ea"/>
              </a:rPr>
              <a:t>スライド１～６で４分</a:t>
            </a:r>
            <a:r>
              <a:rPr lang="en-US" altLang="ja-JP" sz="1900" dirty="0">
                <a:latin typeface="+mj-ea"/>
                <a:ea typeface="+mj-ea"/>
              </a:rPr>
              <a:t>≫</a:t>
            </a:r>
          </a:p>
          <a:p>
            <a:pPr eaLnBrk="1" hangingPunct="1"/>
            <a:endParaRPr lang="en-US" altLang="ja-JP" sz="1900" dirty="0">
              <a:latin typeface="ＭＳ Ｐ明朝" panose="02020600040205080304" pitchFamily="18" charset="-128"/>
              <a:ea typeface="ＭＳ Ｐ明朝" panose="02020600040205080304" pitchFamily="18" charset="-128"/>
            </a:endParaRPr>
          </a:p>
          <a:p>
            <a:pPr eaLnBrk="1" hangingPunct="1"/>
            <a:r>
              <a:rPr lang="ja-JP" altLang="en-US" sz="1900" dirty="0">
                <a:latin typeface="ＭＳ Ｐ明朝" panose="02020600040205080304" pitchFamily="18" charset="-128"/>
                <a:ea typeface="ＭＳ Ｐ明朝" panose="02020600040205080304" pitchFamily="18" charset="-128"/>
              </a:rPr>
              <a:t>　生徒指導の目指すところ</a:t>
            </a:r>
            <a:r>
              <a:rPr lang="ja-JP" altLang="en-US" sz="1900" dirty="0" smtClean="0">
                <a:latin typeface="ＭＳ Ｐ明朝" panose="02020600040205080304" pitchFamily="18" charset="-128"/>
                <a:ea typeface="ＭＳ Ｐ明朝" panose="02020600040205080304" pitchFamily="18" charset="-128"/>
              </a:rPr>
              <a:t>は、児童</a:t>
            </a:r>
            <a:r>
              <a:rPr lang="ja-JP" altLang="en-US" sz="1900" dirty="0">
                <a:latin typeface="ＭＳ Ｐ明朝" panose="02020600040205080304" pitchFamily="18" charset="-128"/>
                <a:ea typeface="ＭＳ Ｐ明朝" panose="02020600040205080304" pitchFamily="18" charset="-128"/>
              </a:rPr>
              <a:t>生徒の自己指導能力の育成です。自己指導能力と</a:t>
            </a:r>
            <a:r>
              <a:rPr lang="ja-JP" altLang="en-US" sz="1900" dirty="0" smtClean="0">
                <a:latin typeface="ＭＳ Ｐ明朝" panose="02020600040205080304" pitchFamily="18" charset="-128"/>
                <a:ea typeface="ＭＳ Ｐ明朝" panose="02020600040205080304" pitchFamily="18" charset="-128"/>
              </a:rPr>
              <a:t>は、 </a:t>
            </a:r>
            <a:r>
              <a:rPr lang="ja-JP" altLang="en-US" sz="1900" dirty="0">
                <a:latin typeface="ＭＳ Ｐ明朝" panose="02020600040205080304" pitchFamily="18" charset="-128"/>
                <a:ea typeface="ＭＳ Ｐ明朝" panose="02020600040205080304" pitchFamily="18" charset="-128"/>
              </a:rPr>
              <a:t>「その</a:t>
            </a:r>
            <a:r>
              <a:rPr lang="ja-JP" altLang="en-US" sz="1900" dirty="0" smtClean="0">
                <a:latin typeface="ＭＳ Ｐ明朝" panose="02020600040205080304" pitchFamily="18" charset="-128"/>
                <a:ea typeface="ＭＳ Ｐ明朝" panose="02020600040205080304" pitchFamily="18" charset="-128"/>
              </a:rPr>
              <a:t>時、その</a:t>
            </a:r>
            <a:r>
              <a:rPr lang="ja-JP" altLang="en-US" sz="1900" dirty="0">
                <a:latin typeface="ＭＳ Ｐ明朝" panose="02020600040205080304" pitchFamily="18" charset="-128"/>
                <a:ea typeface="ＭＳ Ｐ明朝" panose="02020600040205080304" pitchFamily="18" charset="-128"/>
              </a:rPr>
              <a:t>場でどのような行動が適切である</a:t>
            </a:r>
            <a:r>
              <a:rPr lang="ja-JP" altLang="en-US" sz="1900" dirty="0" smtClean="0">
                <a:latin typeface="ＭＳ Ｐ明朝" panose="02020600040205080304" pitchFamily="18" charset="-128"/>
                <a:ea typeface="ＭＳ Ｐ明朝" panose="02020600040205080304" pitchFamily="18" charset="-128"/>
              </a:rPr>
              <a:t>か、自分</a:t>
            </a:r>
            <a:r>
              <a:rPr lang="ja-JP" altLang="en-US" sz="1900" dirty="0">
                <a:latin typeface="ＭＳ Ｐ明朝" panose="02020600040205080304" pitchFamily="18" charset="-128"/>
                <a:ea typeface="ＭＳ Ｐ明朝" panose="02020600040205080304" pitchFamily="18" charset="-128"/>
              </a:rPr>
              <a:t>で判断</a:t>
            </a:r>
            <a:r>
              <a:rPr lang="ja-JP" altLang="en-US" sz="1900" dirty="0" smtClean="0">
                <a:latin typeface="ＭＳ Ｐ明朝" panose="02020600040205080304" pitchFamily="18" charset="-128"/>
                <a:ea typeface="ＭＳ Ｐ明朝" panose="02020600040205080304" pitchFamily="18" charset="-128"/>
              </a:rPr>
              <a:t>し、決定</a:t>
            </a:r>
            <a:r>
              <a:rPr lang="ja-JP" altLang="en-US" sz="1900" dirty="0">
                <a:latin typeface="ＭＳ Ｐ明朝" panose="02020600040205080304" pitchFamily="18" charset="-128"/>
                <a:ea typeface="ＭＳ Ｐ明朝" panose="02020600040205080304" pitchFamily="18" charset="-128"/>
              </a:rPr>
              <a:t>して実行する能力」言い換えると「自分自身をよりよい</a:t>
            </a:r>
            <a:r>
              <a:rPr lang="ja-JP" altLang="en-US" sz="1900" dirty="0" smtClean="0">
                <a:latin typeface="ＭＳ Ｐ明朝" panose="02020600040205080304" pitchFamily="18" charset="-128"/>
                <a:ea typeface="ＭＳ Ｐ明朝" panose="02020600040205080304" pitchFamily="18" charset="-128"/>
              </a:rPr>
              <a:t>方向に導く</a:t>
            </a:r>
            <a:r>
              <a:rPr lang="ja-JP" altLang="en-US" sz="1900" dirty="0">
                <a:latin typeface="ＭＳ Ｐ明朝" panose="02020600040205080304" pitchFamily="18" charset="-128"/>
                <a:ea typeface="ＭＳ Ｐ明朝" panose="02020600040205080304" pitchFamily="18" charset="-128"/>
              </a:rPr>
              <a:t>ことのできる力」と言うことができます。</a:t>
            </a:r>
          </a:p>
          <a:p>
            <a:pPr>
              <a:defRPr/>
            </a:pPr>
            <a:r>
              <a:rPr lang="ja-JP" altLang="en-US" sz="1900" dirty="0">
                <a:latin typeface="ＭＳ Ｐ明朝" panose="02020600040205080304" pitchFamily="18" charset="-128"/>
                <a:ea typeface="ＭＳ Ｐ明朝" panose="02020600040205080304" pitchFamily="18" charset="-128"/>
              </a:rPr>
              <a:t>　平成２２年３月に文部科学省から示された「生徒指導提要」に</a:t>
            </a:r>
            <a:r>
              <a:rPr lang="ja-JP" altLang="en-US" sz="1900" dirty="0" smtClean="0">
                <a:latin typeface="ＭＳ Ｐ明朝" panose="02020600040205080304" pitchFamily="18" charset="-128"/>
                <a:ea typeface="ＭＳ Ｐ明朝" panose="02020600040205080304" pitchFamily="18" charset="-128"/>
              </a:rPr>
              <a:t>は、自己</a:t>
            </a:r>
            <a:r>
              <a:rPr lang="ja-JP" altLang="en-US" sz="1900" dirty="0">
                <a:latin typeface="ＭＳ Ｐ明朝" panose="02020600040205080304" pitchFamily="18" charset="-128"/>
                <a:ea typeface="ＭＳ Ｐ明朝" panose="02020600040205080304" pitchFamily="18" charset="-128"/>
              </a:rPr>
              <a:t>指導能力を育てる三つのポイントが示されています。（三つのポイントを読む）これらのこと</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a:latin typeface="ＭＳ Ｐ明朝" panose="02020600040205080304" pitchFamily="18" charset="-128"/>
                <a:ea typeface="ＭＳ Ｐ明朝" panose="02020600040205080304" pitchFamily="18" charset="-128"/>
              </a:rPr>
              <a:t>児童生徒が信頼できる教師や大人との関係の中で</a:t>
            </a:r>
            <a:r>
              <a:rPr lang="ja-JP" altLang="en-US" sz="1900" dirty="0" smtClean="0">
                <a:latin typeface="ＭＳ Ｐ明朝" panose="02020600040205080304" pitchFamily="18" charset="-128"/>
                <a:ea typeface="ＭＳ Ｐ明朝" panose="02020600040205080304" pitchFamily="18" charset="-128"/>
              </a:rPr>
              <a:t>育まれたり、より</a:t>
            </a:r>
            <a:r>
              <a:rPr lang="ja-JP" altLang="en-US" sz="1900" dirty="0">
                <a:latin typeface="ＭＳ Ｐ明朝" panose="02020600040205080304" pitchFamily="18" charset="-128"/>
                <a:ea typeface="ＭＳ Ｐ明朝" panose="02020600040205080304" pitchFamily="18" charset="-128"/>
              </a:rPr>
              <a:t>よいつながりのある集団の中で育まれたりするものです。ですの</a:t>
            </a:r>
            <a:r>
              <a:rPr lang="ja-JP" altLang="en-US" sz="1900" dirty="0" smtClean="0">
                <a:latin typeface="ＭＳ Ｐ明朝" panose="02020600040205080304" pitchFamily="18" charset="-128"/>
                <a:ea typeface="ＭＳ Ｐ明朝" panose="02020600040205080304" pitchFamily="18" charset="-128"/>
              </a:rPr>
              <a:t>で、私たち</a:t>
            </a:r>
            <a:r>
              <a:rPr lang="ja-JP" altLang="en-US" sz="1900" dirty="0">
                <a:latin typeface="ＭＳ Ｐ明朝" panose="02020600040205080304" pitchFamily="18" charset="-128"/>
                <a:ea typeface="ＭＳ Ｐ明朝" panose="02020600040205080304" pitchFamily="18" charset="-128"/>
              </a:rPr>
              <a:t>教職員</a:t>
            </a:r>
            <a:r>
              <a:rPr lang="ja-JP" altLang="en-US" sz="1900" dirty="0" smtClean="0">
                <a:latin typeface="ＭＳ Ｐ明朝" panose="02020600040205080304" pitchFamily="18" charset="-128"/>
                <a:ea typeface="ＭＳ Ｐ明朝" panose="02020600040205080304" pitchFamily="18" charset="-128"/>
              </a:rPr>
              <a:t>は、学校</a:t>
            </a:r>
            <a:r>
              <a:rPr lang="ja-JP" altLang="en-US" sz="1900" dirty="0">
                <a:latin typeface="ＭＳ Ｐ明朝" panose="02020600040205080304" pitchFamily="18" charset="-128"/>
                <a:ea typeface="ＭＳ Ｐ明朝" panose="02020600040205080304" pitchFamily="18" charset="-128"/>
              </a:rPr>
              <a:t>の教育活動の全てが自己指導能力の育成に大きな影響を与えているということを意識しながら日々の指導にあたっていかなくてはなりません。★</a:t>
            </a:r>
          </a:p>
          <a:p>
            <a:pPr defTabSz="940890">
              <a:defRPr/>
            </a:pPr>
            <a:endParaRPr lang="en-US" altLang="ja-JP" sz="1900" dirty="0">
              <a:latin typeface="ＭＳ Ｐ明朝" panose="02020600040205080304" pitchFamily="18" charset="-128"/>
              <a:ea typeface="ＭＳ Ｐ明朝" panose="02020600040205080304" pitchFamily="18" charset="-128"/>
            </a:endParaRPr>
          </a:p>
        </p:txBody>
      </p:sp>
      <p:sp>
        <p:nvSpPr>
          <p:cNvPr id="24580" name="日付プレースホルダー 1"/>
          <p:cNvSpPr>
            <a:spLocks noGrp="1"/>
          </p:cNvSpPr>
          <p:nvPr>
            <p:ph type="dt" sz="quarter" idx="1"/>
          </p:nvPr>
        </p:nvSpPr>
        <p:spPr>
          <a:xfrm>
            <a:off x="3995064" y="1"/>
            <a:ext cx="3056624" cy="508479"/>
          </a:xfrm>
          <a:prstGeom prst="rect">
            <a:avLst/>
          </a:prstGeom>
          <a:noFill/>
        </p:spPr>
        <p:txBody>
          <a:bodyPr lIns="90815" tIns="45407" rIns="90815" bIns="45407"/>
          <a:lstStyle>
            <a:lvl1pPr eaLnBrk="0" hangingPunct="0">
              <a:spcBef>
                <a:spcPct val="30000"/>
              </a:spcBef>
              <a:defRPr kumimoji="1" sz="1200">
                <a:solidFill>
                  <a:schemeClr val="tx1"/>
                </a:solidFill>
                <a:latin typeface="Arial" charset="0"/>
                <a:ea typeface="ＭＳ Ｐ明朝" pitchFamily="18" charset="-128"/>
              </a:defRPr>
            </a:lvl1pPr>
            <a:lvl2pPr marL="762377" indent="-292597" eaLnBrk="0" hangingPunct="0">
              <a:spcBef>
                <a:spcPct val="30000"/>
              </a:spcBef>
              <a:defRPr kumimoji="1" sz="1200">
                <a:solidFill>
                  <a:schemeClr val="tx1"/>
                </a:solidFill>
                <a:latin typeface="Arial" charset="0"/>
                <a:ea typeface="ＭＳ Ｐ明朝" pitchFamily="18" charset="-128"/>
              </a:defRPr>
            </a:lvl2pPr>
            <a:lvl3pPr marL="1173635" indent="-234076" eaLnBrk="0" hangingPunct="0">
              <a:spcBef>
                <a:spcPct val="30000"/>
              </a:spcBef>
              <a:defRPr kumimoji="1" sz="1200">
                <a:solidFill>
                  <a:schemeClr val="tx1"/>
                </a:solidFill>
                <a:latin typeface="Arial" charset="0"/>
                <a:ea typeface="ＭＳ Ｐ明朝" pitchFamily="18" charset="-128"/>
              </a:defRPr>
            </a:lvl3pPr>
            <a:lvl4pPr marL="1643418" indent="-234076" eaLnBrk="0" hangingPunct="0">
              <a:spcBef>
                <a:spcPct val="30000"/>
              </a:spcBef>
              <a:defRPr kumimoji="1" sz="1200">
                <a:solidFill>
                  <a:schemeClr val="tx1"/>
                </a:solidFill>
                <a:latin typeface="Arial" charset="0"/>
                <a:ea typeface="ＭＳ Ｐ明朝" pitchFamily="18" charset="-128"/>
              </a:defRPr>
            </a:lvl4pPr>
            <a:lvl5pPr marL="2113197" indent="-234076" eaLnBrk="0" hangingPunct="0">
              <a:spcBef>
                <a:spcPct val="30000"/>
              </a:spcBef>
              <a:defRPr kumimoji="1" sz="1200">
                <a:solidFill>
                  <a:schemeClr val="tx1"/>
                </a:solidFill>
                <a:latin typeface="Arial" charset="0"/>
                <a:ea typeface="ＭＳ Ｐ明朝" pitchFamily="18" charset="-128"/>
              </a:defRPr>
            </a:lvl5pPr>
            <a:lvl6pPr marL="2581351" indent="-234076"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49504" indent="-23407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517661" indent="-23407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85816" indent="-23407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endParaRPr lang="en-US" altLang="ja-JP" dirty="0" smtClean="0">
              <a:ea typeface="ＭＳ Ｐゴシック" charset="-128"/>
            </a:endParaRPr>
          </a:p>
        </p:txBody>
      </p:sp>
      <p:sp>
        <p:nvSpPr>
          <p:cNvPr id="3" name="スライド番号プレースホルダー 2"/>
          <p:cNvSpPr>
            <a:spLocks noGrp="1"/>
          </p:cNvSpPr>
          <p:nvPr>
            <p:ph type="sldNum" sz="quarter" idx="10"/>
          </p:nvPr>
        </p:nvSpPr>
        <p:spPr/>
        <p:txBody>
          <a:bodyPr/>
          <a:lstStyle/>
          <a:p>
            <a:fld id="{0BA487B4-0C97-4685-913E-D2C8B7EC33A0}" type="slidenum">
              <a:rPr lang="ja-JP" altLang="en-US" smtClean="0"/>
              <a:pPr/>
              <a:t>4</a:t>
            </a:fld>
            <a:endParaRPr lang="ja-JP" altLang="en-US"/>
          </a:p>
        </p:txBody>
      </p:sp>
    </p:spTree>
    <p:extLst>
      <p:ext uri="{BB962C8B-B14F-4D97-AF65-F5344CB8AC3E}">
        <p14:creationId xmlns:p14="http://schemas.microsoft.com/office/powerpoint/2010/main" val="463098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12850" y="296863"/>
            <a:ext cx="4627563" cy="3470275"/>
          </a:xfrm>
        </p:spPr>
      </p:sp>
      <p:sp>
        <p:nvSpPr>
          <p:cNvPr id="3" name="ノート プレースホルダー 2"/>
          <p:cNvSpPr>
            <a:spLocks noGrp="1"/>
          </p:cNvSpPr>
          <p:nvPr>
            <p:ph type="body" idx="1"/>
          </p:nvPr>
        </p:nvSpPr>
        <p:spPr>
          <a:xfrm>
            <a:off x="467585" y="3762708"/>
            <a:ext cx="6118095" cy="6417930"/>
          </a:xfrm>
        </p:spPr>
        <p:txBody>
          <a:bodyPr/>
          <a:lstStyle/>
          <a:p>
            <a:pPr defTabSz="912005"/>
            <a:r>
              <a:rPr lang="en-US" altLang="ja-JP" dirty="0" smtClean="0">
                <a:latin typeface="ＭＳ Ｐゴシック" panose="020B0600070205080204" pitchFamily="50" charset="-128"/>
                <a:ea typeface="ＭＳ Ｐゴシック" panose="020B0600070205080204" pitchFamily="50" charset="-128"/>
              </a:rPr>
              <a:t>≪</a:t>
            </a:r>
            <a:r>
              <a:rPr lang="ja-JP" altLang="en-US" dirty="0" smtClean="0">
                <a:latin typeface="ＭＳ Ｐゴシック" panose="020B0600070205080204" pitchFamily="50" charset="-128"/>
                <a:ea typeface="ＭＳ Ｐゴシック" panose="020B0600070205080204" pitchFamily="50" charset="-128"/>
              </a:rPr>
              <a:t>スライド１～６で４分</a:t>
            </a:r>
            <a:r>
              <a:rPr lang="en-US" altLang="ja-JP" dirty="0" smtClean="0">
                <a:latin typeface="ＭＳ Ｐゴシック" panose="020B0600070205080204" pitchFamily="50" charset="-128"/>
                <a:ea typeface="ＭＳ Ｐゴシック" panose="020B0600070205080204" pitchFamily="50" charset="-128"/>
              </a:rPr>
              <a:t>≫</a:t>
            </a: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次に、生徒</a:t>
            </a:r>
            <a:r>
              <a:rPr lang="ja-JP" altLang="en-US" dirty="0">
                <a:latin typeface="ＭＳ Ｐ明朝" panose="02020600040205080304" pitchFamily="18" charset="-128"/>
                <a:ea typeface="ＭＳ Ｐ明朝" panose="02020600040205080304" pitchFamily="18" charset="-128"/>
              </a:rPr>
              <a:t>指導を進めるポイントの</a:t>
            </a:r>
            <a:r>
              <a:rPr lang="ja-JP" altLang="en-US" dirty="0" smtClean="0">
                <a:latin typeface="ＭＳ Ｐ明朝" panose="02020600040205080304" pitchFamily="18" charset="-128"/>
                <a:ea typeface="ＭＳ Ｐ明朝" panose="02020600040205080304" pitchFamily="18" charset="-128"/>
              </a:rPr>
              <a:t>二つ目の</a:t>
            </a:r>
            <a:r>
              <a:rPr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RV-PDCA</a:t>
            </a:r>
            <a:r>
              <a:rPr lang="ja-JP" altLang="en-US" dirty="0">
                <a:latin typeface="ＭＳ Ｐ明朝" panose="02020600040205080304" pitchFamily="18" charset="-128"/>
                <a:ea typeface="ＭＳ Ｐ明朝" panose="02020600040205080304" pitchFamily="18" charset="-128"/>
              </a:rPr>
              <a:t>サイクル」を意識した生徒指導</a:t>
            </a:r>
            <a:r>
              <a:rPr lang="en-US" altLang="ja-JP" dirty="0" smtClean="0">
                <a:latin typeface="ＭＳ Ｐ明朝" panose="02020600040205080304" pitchFamily="18" charset="-128"/>
                <a:ea typeface="ＭＳ Ｐ明朝" panose="02020600040205080304" pitchFamily="18" charset="-128"/>
              </a:rPr>
              <a:t>』</a:t>
            </a:r>
            <a:r>
              <a:rPr lang="ja-JP" altLang="en-US" dirty="0" err="1"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三つ目</a:t>
            </a:r>
            <a:r>
              <a:rPr lang="ja-JP" altLang="en-US" dirty="0">
                <a:latin typeface="ＭＳ Ｐ明朝" panose="02020600040205080304" pitchFamily="18" charset="-128"/>
                <a:ea typeface="ＭＳ Ｐ明朝" panose="02020600040205080304" pitchFamily="18" charset="-128"/>
              </a:rPr>
              <a:t>の</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組織やチーム」</a:t>
            </a:r>
            <a:r>
              <a:rPr lang="ja-JP" altLang="en-US" dirty="0">
                <a:latin typeface="ＭＳ Ｐ明朝" panose="02020600040205080304" pitchFamily="18" charset="-128"/>
                <a:ea typeface="ＭＳ Ｐ明朝" panose="02020600040205080304" pitchFamily="18" charset="-128"/>
              </a:rPr>
              <a:t>であたる生徒指導</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についてです。</a:t>
            </a:r>
            <a:endParaRPr lang="en-US" altLang="ja-JP" dirty="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生徒指導でも学習指導等でも学校における指導においては、</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一人一人の児童生徒や集団の状態を見立てる「Ｒ</a:t>
            </a:r>
            <a:r>
              <a:rPr lang="en-US" altLang="ja-JP" dirty="0" smtClean="0">
                <a:latin typeface="ＭＳ Ｐ明朝" panose="02020600040205080304" pitchFamily="18" charset="-128"/>
                <a:ea typeface="ＭＳ Ｐ明朝" panose="02020600040205080304" pitchFamily="18" charset="-128"/>
              </a:rPr>
              <a:t>(Research)</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現状分析を的確に行い、教育目標に沿って「どのような姿を目指すのかの目標「Ｖ</a:t>
            </a:r>
            <a:r>
              <a:rPr lang="en-US" altLang="ja-JP" dirty="0" smtClean="0">
                <a:latin typeface="ＭＳ Ｐ明朝" panose="02020600040205080304" pitchFamily="18" charset="-128"/>
                <a:ea typeface="ＭＳ Ｐ明朝" panose="02020600040205080304" pitchFamily="18" charset="-128"/>
              </a:rPr>
              <a:t>(Vision)</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を立てます。この二つを押さえて、計画</a:t>
            </a:r>
            <a:r>
              <a:rPr lang="ja-JP" altLang="en-US" dirty="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P(Plan)</a:t>
            </a:r>
            <a:r>
              <a:rPr lang="ja-JP" altLang="en-US" dirty="0" smtClean="0">
                <a:latin typeface="ＭＳ Ｐ明朝" panose="02020600040205080304" pitchFamily="18" charset="-128"/>
                <a:ea typeface="ＭＳ Ｐ明朝" panose="02020600040205080304" pitchFamily="18" charset="-128"/>
              </a:rPr>
              <a:t>」し、具体的</a:t>
            </a:r>
            <a:r>
              <a:rPr lang="ja-JP" altLang="en-US" dirty="0">
                <a:latin typeface="ＭＳ Ｐ明朝" panose="02020600040205080304" pitchFamily="18" charset="-128"/>
                <a:ea typeface="ＭＳ Ｐ明朝" panose="02020600040205080304" pitchFamily="18" charset="-128"/>
              </a:rPr>
              <a:t>な指導・</a:t>
            </a:r>
            <a:r>
              <a:rPr lang="ja-JP" altLang="en-US" dirty="0" smtClean="0">
                <a:latin typeface="ＭＳ Ｐ明朝" panose="02020600040205080304" pitchFamily="18" charset="-128"/>
                <a:ea typeface="ＭＳ Ｐ明朝" panose="02020600040205080304" pitchFamily="18" charset="-128"/>
              </a:rPr>
              <a:t>支援</a:t>
            </a:r>
            <a:r>
              <a:rPr lang="ja-JP" altLang="en-US" dirty="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D(Do)</a:t>
            </a:r>
            <a:r>
              <a:rPr lang="ja-JP" altLang="en-US" dirty="0" smtClean="0">
                <a:latin typeface="ＭＳ Ｐ明朝" panose="02020600040205080304" pitchFamily="18" charset="-128"/>
                <a:ea typeface="ＭＳ Ｐ明朝" panose="02020600040205080304" pitchFamily="18" charset="-128"/>
              </a:rPr>
              <a:t>」を行い、見直し</a:t>
            </a:r>
            <a:r>
              <a:rPr lang="ja-JP" altLang="en-US" dirty="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C(Check)</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 </a:t>
            </a:r>
            <a:r>
              <a:rPr lang="ja-JP" altLang="en-US" dirty="0" err="1"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改善</a:t>
            </a:r>
            <a:r>
              <a:rPr lang="ja-JP" altLang="en-US" dirty="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A(Action)</a:t>
            </a:r>
            <a:r>
              <a:rPr lang="ja-JP" altLang="en-US" dirty="0" smtClean="0">
                <a:latin typeface="ＭＳ Ｐ明朝" panose="02020600040205080304" pitchFamily="18" charset="-128"/>
                <a:ea typeface="ＭＳ Ｐ明朝" panose="02020600040205080304" pitchFamily="18" charset="-128"/>
              </a:rPr>
              <a:t>」するといった、</a:t>
            </a:r>
            <a:r>
              <a:rPr lang="ja-JP" altLang="en-US" dirty="0">
                <a:solidFill>
                  <a:srgbClr val="FF0000"/>
                </a:solidFill>
                <a:latin typeface="ＭＳ Ｐ明朝" panose="02020600040205080304" pitchFamily="18" charset="-128"/>
                <a:ea typeface="ＭＳ Ｐ明朝" panose="02020600040205080304" pitchFamily="18" charset="-128"/>
              </a:rPr>
              <a:t> 「</a:t>
            </a:r>
            <a:r>
              <a:rPr lang="en-US" altLang="ja-JP" dirty="0">
                <a:latin typeface="ＭＳ Ｐ明朝" panose="02020600040205080304" pitchFamily="18" charset="-128"/>
                <a:ea typeface="ＭＳ Ｐ明朝" panose="02020600040205080304" pitchFamily="18" charset="-128"/>
              </a:rPr>
              <a:t>PDCA</a:t>
            </a:r>
            <a:r>
              <a:rPr lang="ja-JP" altLang="en-US" dirty="0">
                <a:latin typeface="ＭＳ Ｐ明朝" panose="02020600040205080304" pitchFamily="18" charset="-128"/>
                <a:ea typeface="ＭＳ Ｐ明朝" panose="02020600040205080304" pitchFamily="18" charset="-128"/>
              </a:rPr>
              <a:t>サイクル</a:t>
            </a:r>
            <a:r>
              <a:rPr lang="ja-JP" altLang="en-US" dirty="0">
                <a:solidFill>
                  <a:srgbClr val="FF0000"/>
                </a:solidFill>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回すことが有効</a:t>
            </a:r>
            <a:r>
              <a:rPr lang="ja-JP" altLang="en-US" dirty="0" smtClean="0">
                <a:latin typeface="ＭＳ Ｐ明朝" panose="02020600040205080304" pitchFamily="18" charset="-128"/>
                <a:ea typeface="ＭＳ Ｐ明朝" panose="02020600040205080304" pitchFamily="18" charset="-128"/>
              </a:rPr>
              <a:t>です。</a:t>
            </a:r>
            <a:endParaRPr lang="en-US" altLang="ja-JP" dirty="0" smtClean="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そして、生徒指導においては特に、この</a:t>
            </a:r>
            <a:r>
              <a:rPr lang="ja-JP" altLang="en-US" dirty="0">
                <a:solidFill>
                  <a:srgbClr val="FF0000"/>
                </a:solidFill>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RV- PDCA</a:t>
            </a:r>
            <a:r>
              <a:rPr lang="ja-JP" altLang="en-US" dirty="0">
                <a:latin typeface="ＭＳ Ｐ明朝" panose="02020600040205080304" pitchFamily="18" charset="-128"/>
                <a:ea typeface="ＭＳ Ｐ明朝" panose="02020600040205080304" pitchFamily="18" charset="-128"/>
              </a:rPr>
              <a:t>のサイクル</a:t>
            </a:r>
            <a:r>
              <a:rPr lang="ja-JP" altLang="en-US" dirty="0">
                <a:solidFill>
                  <a:srgbClr val="FF0000"/>
                </a:solidFill>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一人で回すのでは</a:t>
            </a:r>
            <a:r>
              <a:rPr lang="ja-JP" altLang="en-US" dirty="0" smtClean="0">
                <a:latin typeface="ＭＳ Ｐ明朝" panose="02020600040205080304" pitchFamily="18" charset="-128"/>
                <a:ea typeface="ＭＳ Ｐ明朝" panose="02020600040205080304" pitchFamily="18" charset="-128"/>
              </a:rPr>
              <a:t>なく</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組織</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チーム</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「Ｏ</a:t>
            </a:r>
            <a:r>
              <a:rPr lang="en-US" altLang="ja-JP" dirty="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Organization</a:t>
            </a:r>
            <a:r>
              <a:rPr lang="en-US" altLang="ja-JP"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」で取り組む</a:t>
            </a: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こと</a:t>
            </a:r>
            <a:r>
              <a:rPr lang="ja-JP" altLang="en-US" dirty="0">
                <a:latin typeface="ＭＳ Ｐ明朝" panose="02020600040205080304" pitchFamily="18" charset="-128"/>
                <a:ea typeface="ＭＳ Ｐ明朝" panose="02020600040205080304" pitchFamily="18" charset="-128"/>
              </a:rPr>
              <a:t>が大切です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ja-JP" altLang="en-US" dirty="0" smtClean="0">
                <a:latin typeface="ＭＳ Ｐ明朝" panose="02020600040205080304" pitchFamily="18" charset="-128"/>
                <a:ea typeface="ＭＳ Ｐ明朝" panose="02020600040205080304" pitchFamily="18" charset="-128"/>
              </a:rPr>
              <a:t>　また、突発的に発生する問題行動に対しても、必要</a:t>
            </a:r>
            <a:r>
              <a:rPr lang="ja-JP" altLang="en-US" dirty="0">
                <a:latin typeface="ＭＳ Ｐ明朝" panose="02020600040205080304" pitchFamily="18" charset="-128"/>
                <a:ea typeface="ＭＳ Ｐ明朝" panose="02020600040205080304" pitchFamily="18" charset="-128"/>
              </a:rPr>
              <a:t>に応じて</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支援チーム</a:t>
            </a:r>
            <a:r>
              <a:rPr lang="en-US" altLang="ja-JP" dirty="0">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を</a:t>
            </a:r>
            <a:r>
              <a:rPr lang="ja-JP" altLang="en-US" dirty="0" smtClean="0">
                <a:latin typeface="ＭＳ Ｐ明朝" panose="02020600040205080304" pitchFamily="18" charset="-128"/>
                <a:ea typeface="ＭＳ Ｐ明朝" panose="02020600040205080304" pitchFamily="18" charset="-128"/>
              </a:rPr>
              <a:t>組んで、教育目標から外れないよう問題解決に向けて組織で指導・支援すること</a:t>
            </a:r>
            <a:r>
              <a:rPr lang="ja-JP" altLang="en-US" dirty="0">
                <a:latin typeface="ＭＳ Ｐ明朝" panose="02020600040205080304" pitchFamily="18" charset="-128"/>
                <a:ea typeface="ＭＳ Ｐ明朝" panose="02020600040205080304" pitchFamily="18" charset="-128"/>
              </a:rPr>
              <a:t>に</a:t>
            </a:r>
            <a:r>
              <a:rPr lang="ja-JP" altLang="en-US" dirty="0" smtClean="0">
                <a:latin typeface="ＭＳ Ｐ明朝" panose="02020600040205080304" pitchFamily="18" charset="-128"/>
                <a:ea typeface="ＭＳ Ｐ明朝" panose="02020600040205080304" pitchFamily="18" charset="-128"/>
              </a:rPr>
              <a:t>より、最大</a:t>
            </a:r>
            <a:r>
              <a:rPr lang="ja-JP" altLang="en-US" dirty="0">
                <a:latin typeface="ＭＳ Ｐ明朝" panose="02020600040205080304" pitchFamily="18" charset="-128"/>
                <a:ea typeface="ＭＳ Ｐ明朝" panose="02020600040205080304" pitchFamily="18" charset="-128"/>
              </a:rPr>
              <a:t>の効果が発揮されます</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pPr defTabSz="900407" fontAlgn="base">
              <a:spcBef>
                <a:spcPct val="30000"/>
              </a:spcBef>
              <a:spcAft>
                <a:spcPct val="0"/>
              </a:spcAft>
              <a:defRPr/>
            </a:pPr>
            <a:r>
              <a:rPr lang="en-US"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以下、参考</a:t>
            </a:r>
            <a:r>
              <a:rPr lang="en-US" altLang="ja-JP" dirty="0" smtClean="0">
                <a:latin typeface="ＭＳ Ｐ明朝" panose="02020600040205080304" pitchFamily="18" charset="-128"/>
                <a:ea typeface="ＭＳ Ｐ明朝" panose="02020600040205080304" pitchFamily="18" charset="-128"/>
              </a:rPr>
              <a:t>】</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暴力行為を防止する取組や</a:t>
            </a:r>
            <a:r>
              <a:rPr lang="ja-JP" altLang="en-US" dirty="0" smtClean="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暴力行為に至ってしまった子供への指導や支援でも、的確</a:t>
            </a:r>
            <a:r>
              <a:rPr lang="ja-JP" altLang="en-US" dirty="0">
                <a:latin typeface="ＭＳ Ｐ明朝" panose="02020600040205080304" pitchFamily="18" charset="-128"/>
                <a:ea typeface="ＭＳ Ｐ明朝" panose="02020600040205080304" pitchFamily="18" charset="-128"/>
              </a:rPr>
              <a:t>な現状把握</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Ｒ</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と、明確な目標</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Ｖ</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を元に組織</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Ｏ</a:t>
            </a:r>
            <a:r>
              <a:rPr lang="en-US" altLang="ja-JP" dirty="0">
                <a:solidFill>
                  <a:srgbClr val="FF0000"/>
                </a:solidFill>
                <a:latin typeface="ＭＳ Ｐ明朝" panose="02020600040205080304" pitchFamily="18" charset="-128"/>
                <a:ea typeface="ＭＳ Ｐ明朝" panose="02020600040205080304" pitchFamily="18" charset="-128"/>
              </a:rPr>
              <a:t>)</a:t>
            </a:r>
            <a:r>
              <a:rPr lang="ja-JP" altLang="en-US" dirty="0">
                <a:latin typeface="ＭＳ Ｐ明朝" panose="02020600040205080304" pitchFamily="18" charset="-128"/>
                <a:ea typeface="ＭＳ Ｐ明朝" panose="02020600040205080304" pitchFamily="18" charset="-128"/>
              </a:rPr>
              <a:t>で</a:t>
            </a:r>
            <a:r>
              <a:rPr lang="ja-JP" altLang="en-US" dirty="0">
                <a:solidFill>
                  <a:srgbClr val="FF0000"/>
                </a:solidFill>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PDCA</a:t>
            </a:r>
            <a:r>
              <a:rPr lang="ja-JP" altLang="en-US" dirty="0">
                <a:latin typeface="ＭＳ Ｐ明朝" panose="02020600040205080304" pitchFamily="18" charset="-128"/>
                <a:ea typeface="ＭＳ Ｐ明朝" panose="02020600040205080304" pitchFamily="18" charset="-128"/>
              </a:rPr>
              <a:t>のサイクル</a:t>
            </a:r>
            <a:r>
              <a:rPr lang="ja-JP" altLang="en-US" dirty="0">
                <a:solidFill>
                  <a:srgbClr val="FF0000"/>
                </a:solidFill>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を</a:t>
            </a:r>
            <a:r>
              <a:rPr lang="ja-JP" altLang="en-US" dirty="0">
                <a:latin typeface="ＭＳ Ｐ明朝" panose="02020600040205080304" pitchFamily="18" charset="-128"/>
                <a:ea typeface="ＭＳ Ｐ明朝" panose="02020600040205080304" pitchFamily="18" charset="-128"/>
              </a:rPr>
              <a:t>回すことに</a:t>
            </a:r>
            <a:r>
              <a:rPr lang="ja-JP" altLang="en-US" dirty="0" smtClean="0">
                <a:latin typeface="ＭＳ Ｐ明朝" panose="02020600040205080304" pitchFamily="18" charset="-128"/>
                <a:ea typeface="ＭＳ Ｐ明朝" panose="02020600040205080304" pitchFamily="18" charset="-128"/>
              </a:rPr>
              <a:t>より、指導</a:t>
            </a:r>
            <a:r>
              <a:rPr lang="ja-JP" altLang="en-US" dirty="0">
                <a:latin typeface="ＭＳ Ｐ明朝" panose="02020600040205080304" pitchFamily="18" charset="-128"/>
                <a:ea typeface="ＭＳ Ｐ明朝" panose="02020600040205080304" pitchFamily="18" charset="-128"/>
              </a:rPr>
              <a:t>や支援が効果的に機能することを意識</a:t>
            </a:r>
            <a:r>
              <a:rPr lang="ja-JP" altLang="en-US" dirty="0" smtClean="0">
                <a:latin typeface="ＭＳ Ｐ明朝" panose="02020600040205080304" pitchFamily="18" charset="-128"/>
                <a:ea typeface="ＭＳ Ｐ明朝" panose="02020600040205080304" pitchFamily="18" charset="-128"/>
              </a:rPr>
              <a:t>しながら生徒指導に取り組むことが大切です。★</a:t>
            </a:r>
            <a:endParaRPr lang="ja-JP" altLang="en-US"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a:xfrm>
            <a:off x="3995425" y="0"/>
            <a:ext cx="3056194" cy="508951"/>
          </a:xfrm>
          <a:prstGeom prst="rect">
            <a:avLst/>
          </a:prstGeom>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lang="ja-JP" altLang="en-US" smtClean="0"/>
              <a:pPr/>
              <a:t>5</a:t>
            </a:fld>
            <a:endParaRPr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42196" y="4835806"/>
            <a:ext cx="6043483" cy="5048664"/>
          </a:xfrm>
        </p:spPr>
        <p:txBody>
          <a:bodyPr/>
          <a:lstStyle/>
          <a:p>
            <a:pPr defTabSz="912005">
              <a:defRPr/>
            </a:pPr>
            <a:r>
              <a:rPr lang="en-US" altLang="ja-JP" sz="1900" dirty="0">
                <a:latin typeface="ＭＳ Ｐゴシック" panose="020B0600070205080204" pitchFamily="50" charset="-128"/>
                <a:ea typeface="ＭＳ Ｐゴシック" panose="020B0600070205080204" pitchFamily="50" charset="-128"/>
              </a:rPr>
              <a:t>≪</a:t>
            </a:r>
            <a:r>
              <a:rPr lang="ja-JP" altLang="en-US" sz="1900" dirty="0">
                <a:latin typeface="ＭＳ Ｐゴシック" panose="020B0600070205080204" pitchFamily="50" charset="-128"/>
                <a:ea typeface="ＭＳ Ｐゴシック" panose="020B0600070205080204" pitchFamily="50" charset="-128"/>
              </a:rPr>
              <a:t>スライド１～６で４分</a:t>
            </a:r>
            <a:r>
              <a:rPr lang="en-US" altLang="ja-JP" sz="1900" dirty="0">
                <a:latin typeface="ＭＳ Ｐゴシック" panose="020B0600070205080204" pitchFamily="50" charset="-128"/>
                <a:ea typeface="ＭＳ Ｐゴシック" panose="020B0600070205080204" pitchFamily="50" charset="-128"/>
              </a:rPr>
              <a:t>≫</a:t>
            </a:r>
          </a:p>
          <a:p>
            <a:pPr defTabSz="912005"/>
            <a:endParaRPr lang="en-US" altLang="ja-JP" sz="1900" dirty="0">
              <a:latin typeface="ＭＳ Ｐ明朝" panose="02020600040205080304" pitchFamily="18" charset="-128"/>
              <a:ea typeface="ＭＳ Ｐ明朝" panose="02020600040205080304" pitchFamily="18" charset="-128"/>
            </a:endParaRPr>
          </a:p>
          <a:p>
            <a:pPr defTabSz="912005"/>
            <a:r>
              <a:rPr lang="ja-JP" altLang="en-US" sz="1900" dirty="0">
                <a:latin typeface="ＭＳ Ｐ明朝" panose="02020600040205080304" pitchFamily="18" charset="-128"/>
                <a:ea typeface="ＭＳ Ｐ明朝" panose="02020600040205080304" pitchFamily="18" charset="-128"/>
              </a:rPr>
              <a:t>　それで</a:t>
            </a:r>
            <a:r>
              <a:rPr lang="ja-JP" altLang="en-US" sz="1900" dirty="0" smtClean="0">
                <a:latin typeface="ＭＳ Ｐ明朝" panose="02020600040205080304" pitchFamily="18" charset="-128"/>
                <a:ea typeface="ＭＳ Ｐ明朝" panose="02020600040205080304" pitchFamily="18" charset="-128"/>
              </a:rPr>
              <a:t>は、★</a:t>
            </a:r>
            <a:r>
              <a:rPr lang="ja-JP" altLang="en-US" sz="1900" dirty="0">
                <a:latin typeface="ＭＳ Ｐ明朝" panose="02020600040205080304" pitchFamily="18" charset="-128"/>
                <a:ea typeface="ＭＳ Ｐ明朝" panose="02020600040205080304" pitchFamily="18" charset="-128"/>
              </a:rPr>
              <a:t>暴力行為に関する研修を</a:t>
            </a:r>
            <a:r>
              <a:rPr lang="ja-JP" altLang="en-US" sz="1900" dirty="0" smtClean="0">
                <a:latin typeface="ＭＳ Ｐ明朝" panose="02020600040205080304" pitchFamily="18" charset="-128"/>
                <a:ea typeface="ＭＳ Ｐ明朝" panose="02020600040205080304" pitchFamily="18" charset="-128"/>
              </a:rPr>
              <a:t>通して、</a:t>
            </a:r>
            <a:r>
              <a:rPr lang="ja-JP" altLang="en-US" sz="1900" dirty="0" smtClean="0">
                <a:latin typeface="HG丸ｺﾞｼｯｸM-PRO" panose="020F0600000000000000" pitchFamily="50" charset="-128"/>
                <a:ea typeface="HG丸ｺﾞｼｯｸM-PRO" panose="020F0600000000000000" pitchFamily="50" charset="-128"/>
              </a:rPr>
              <a:t>暴力</a:t>
            </a:r>
            <a:r>
              <a:rPr lang="ja-JP" altLang="en-US" sz="1900" dirty="0">
                <a:latin typeface="HG丸ｺﾞｼｯｸM-PRO" panose="020F0600000000000000" pitchFamily="50" charset="-128"/>
                <a:ea typeface="HG丸ｺﾞｼｯｸM-PRO" panose="020F0600000000000000" pitchFamily="50" charset="-128"/>
              </a:rPr>
              <a:t>行為を起こした児童生徒の理解を</a:t>
            </a:r>
            <a:r>
              <a:rPr lang="ja-JP" altLang="en-US" sz="1900" dirty="0" smtClean="0">
                <a:latin typeface="HG丸ｺﾞｼｯｸM-PRO" panose="020F0600000000000000" pitchFamily="50" charset="-128"/>
                <a:ea typeface="HG丸ｺﾞｼｯｸM-PRO" panose="020F0600000000000000" pitchFamily="50" charset="-128"/>
              </a:rPr>
              <a:t>深めたり、暴力</a:t>
            </a:r>
            <a:r>
              <a:rPr lang="ja-JP" altLang="en-US" sz="1900" dirty="0">
                <a:latin typeface="HG丸ｺﾞｼｯｸM-PRO" panose="020F0600000000000000" pitchFamily="50" charset="-128"/>
                <a:ea typeface="HG丸ｺﾞｼｯｸM-PRO" panose="020F0600000000000000" pitchFamily="50" charset="-128"/>
              </a:rPr>
              <a:t>行為を起こさせない集団づくり</a:t>
            </a:r>
            <a:r>
              <a:rPr lang="ja-JP" altLang="en-US" sz="1900" dirty="0" smtClean="0">
                <a:latin typeface="HG丸ｺﾞｼｯｸM-PRO" panose="020F0600000000000000" pitchFamily="50" charset="-128"/>
                <a:ea typeface="HG丸ｺﾞｼｯｸM-PRO" panose="020F0600000000000000" pitchFamily="50" charset="-128"/>
              </a:rPr>
              <a:t>の取組を</a:t>
            </a:r>
            <a:r>
              <a:rPr lang="ja-JP" altLang="en-US" sz="1900" dirty="0">
                <a:latin typeface="HG丸ｺﾞｼｯｸM-PRO" panose="020F0600000000000000" pitchFamily="50" charset="-128"/>
                <a:ea typeface="HG丸ｺﾞｼｯｸM-PRO" panose="020F0600000000000000" pitchFamily="50" charset="-128"/>
              </a:rPr>
              <a:t>考えたりしましょう</a:t>
            </a:r>
            <a:r>
              <a:rPr lang="ja-JP" altLang="en-US" sz="1900" dirty="0">
                <a:latin typeface="ＭＳ Ｐ明朝" panose="02020600040205080304" pitchFamily="18" charset="-128"/>
                <a:ea typeface="ＭＳ Ｐ明朝" panose="02020600040205080304" pitchFamily="18" charset="-128"/>
              </a:rPr>
              <a:t>。★</a:t>
            </a:r>
          </a:p>
        </p:txBody>
      </p:sp>
      <p:sp>
        <p:nvSpPr>
          <p:cNvPr id="5" name="スライド番号プレースホルダー 4"/>
          <p:cNvSpPr>
            <a:spLocks noGrp="1"/>
          </p:cNvSpPr>
          <p:nvPr>
            <p:ph type="sldNum" sz="quarter" idx="10"/>
          </p:nvPr>
        </p:nvSpPr>
        <p:spPr/>
        <p:txBody>
          <a:bodyPr/>
          <a:lstStyle/>
          <a:p>
            <a:fld id="{0BA487B4-0C97-4685-913E-D2C8B7EC33A0}" type="slidenum">
              <a:rPr lang="ja-JP" altLang="en-US" smtClean="0"/>
              <a:pPr/>
              <a:t>6</a:t>
            </a:fld>
            <a:endParaRPr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xfrm>
            <a:off x="423197" y="4835806"/>
            <a:ext cx="6206871" cy="4581287"/>
          </a:xfrm>
        </p:spPr>
        <p:txBody>
          <a:bodyPr vert="horz" lIns="94053" tIns="47026" rIns="94053" bIns="47026" rtlCol="0"/>
          <a:lstStyle/>
          <a:p>
            <a:pPr defTabSz="912005"/>
            <a:r>
              <a:rPr lang="en-US" altLang="ja-JP" sz="1900" dirty="0">
                <a:latin typeface="+mj-ea"/>
              </a:rPr>
              <a:t>≪</a:t>
            </a:r>
            <a:r>
              <a:rPr lang="ja-JP" altLang="en-US" sz="1900" dirty="0">
                <a:latin typeface="+mj-ea"/>
              </a:rPr>
              <a:t>スライド</a:t>
            </a:r>
            <a:r>
              <a:rPr lang="ja-JP" altLang="en-US" sz="1900" dirty="0" smtClean="0">
                <a:latin typeface="+mj-ea"/>
              </a:rPr>
              <a:t>７、８</a:t>
            </a:r>
            <a:r>
              <a:rPr lang="ja-JP" altLang="en-US" sz="1900" dirty="0">
                <a:latin typeface="+mj-ea"/>
              </a:rPr>
              <a:t>の説明で</a:t>
            </a:r>
            <a:r>
              <a:rPr lang="ja-JP" altLang="en-US" sz="1900" dirty="0" smtClean="0">
                <a:latin typeface="+mj-ea"/>
              </a:rPr>
              <a:t>２分、事例</a:t>
            </a:r>
            <a:r>
              <a:rPr lang="ja-JP" altLang="en-US" sz="1900" dirty="0">
                <a:latin typeface="+mj-ea"/>
              </a:rPr>
              <a:t>の読み取りで９分</a:t>
            </a:r>
            <a:r>
              <a:rPr lang="en-US" altLang="ja-JP" sz="1900" dirty="0">
                <a:latin typeface="+mj-ea"/>
              </a:rPr>
              <a:t>≫</a:t>
            </a:r>
          </a:p>
          <a:p>
            <a:pPr defTabSz="912005"/>
            <a:endParaRPr lang="en-US" altLang="ja-JP" sz="1900" dirty="0">
              <a:latin typeface="ＭＳ Ｐ明朝" panose="02020600040205080304" pitchFamily="18" charset="-128"/>
              <a:ea typeface="ＭＳ Ｐ明朝" panose="02020600040205080304" pitchFamily="18" charset="-128"/>
            </a:endParaRPr>
          </a:p>
          <a:p>
            <a:pPr defTabSz="912005"/>
            <a:r>
              <a:rPr lang="ja-JP" altLang="en-US" sz="1900" dirty="0">
                <a:latin typeface="ＭＳ Ｐ明朝" panose="02020600040205080304" pitchFamily="18" charset="-128"/>
                <a:ea typeface="ＭＳ Ｐ明朝" panose="02020600040205080304" pitchFamily="18" charset="-128"/>
              </a:rPr>
              <a:t>　</a:t>
            </a:r>
            <a:r>
              <a:rPr lang="ja-JP" altLang="en-US" sz="1900" dirty="0">
                <a:latin typeface="ＭＳ 明朝" panose="02020609040205080304" pitchFamily="17" charset="-128"/>
                <a:ea typeface="ＭＳ 明朝" panose="02020609040205080304" pitchFamily="17" charset="-128"/>
              </a:rPr>
              <a:t>で</a:t>
            </a:r>
            <a:r>
              <a:rPr lang="ja-JP" altLang="en-US" sz="1900" dirty="0" smtClean="0">
                <a:latin typeface="ＭＳ 明朝" panose="02020609040205080304" pitchFamily="17" charset="-128"/>
                <a:ea typeface="ＭＳ 明朝" panose="02020609040205080304" pitchFamily="17" charset="-128"/>
              </a:rPr>
              <a:t>は、★</a:t>
            </a:r>
            <a:r>
              <a:rPr lang="ja-JP" altLang="en-US" sz="1900" dirty="0">
                <a:latin typeface="ＭＳ 明朝" panose="02020609040205080304" pitchFamily="17" charset="-128"/>
                <a:ea typeface="ＭＳ 明朝" panose="02020609040205080304" pitchFamily="17" charset="-128"/>
              </a:rPr>
              <a:t>そのことを事例を通して検討しましょう。★</a:t>
            </a: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7</a:t>
            </a:fld>
            <a:endParaRPr lang="ja-JP" altLang="en-US"/>
          </a:p>
        </p:txBody>
      </p:sp>
    </p:spTree>
    <p:extLst>
      <p:ext uri="{BB962C8B-B14F-4D97-AF65-F5344CB8AC3E}">
        <p14:creationId xmlns:p14="http://schemas.microsoft.com/office/powerpoint/2010/main" val="2624852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スライド イメージ プレースホルダ 1"/>
          <p:cNvSpPr>
            <a:spLocks noGrp="1" noRot="1" noChangeAspect="1"/>
          </p:cNvSpPr>
          <p:nvPr>
            <p:ph type="sldImg"/>
          </p:nvPr>
        </p:nvSpPr>
        <p:spPr>
          <a:xfrm>
            <a:off x="979488" y="147638"/>
            <a:ext cx="5094287" cy="3819525"/>
          </a:xfrm>
          <a:ln/>
        </p:spPr>
      </p:sp>
      <p:sp>
        <p:nvSpPr>
          <p:cNvPr id="60418" name="ノート プレースホルダ 2"/>
          <p:cNvSpPr>
            <a:spLocks noGrp="1"/>
          </p:cNvSpPr>
          <p:nvPr>
            <p:ph type="body" idx="1"/>
          </p:nvPr>
        </p:nvSpPr>
        <p:spPr>
          <a:xfrm>
            <a:off x="246057" y="3983977"/>
            <a:ext cx="6561150" cy="5974248"/>
          </a:xfrm>
          <a:noFill/>
        </p:spPr>
        <p:txBody>
          <a:bodyPr/>
          <a:lstStyle/>
          <a:p>
            <a:pPr eaLnBrk="1" hangingPunct="1"/>
            <a:r>
              <a:rPr lang="en-US" altLang="ja-JP" sz="1800" dirty="0">
                <a:latin typeface="+mj-ea"/>
              </a:rPr>
              <a:t>≪</a:t>
            </a:r>
            <a:r>
              <a:rPr lang="ja-JP" altLang="en-US" sz="1800" dirty="0">
                <a:latin typeface="+mj-ea"/>
              </a:rPr>
              <a:t>スライド７、８の説明で２分、事例の読み取りと記入で９分</a:t>
            </a:r>
            <a:r>
              <a:rPr lang="en-US" altLang="ja-JP" sz="1800" dirty="0">
                <a:latin typeface="+mj-ea"/>
              </a:rPr>
              <a:t>≫</a:t>
            </a:r>
          </a:p>
          <a:p>
            <a:pPr eaLnBrk="1" hangingPunct="1"/>
            <a:r>
              <a:rPr lang="ja-JP" altLang="en-US" sz="1800" dirty="0">
                <a:latin typeface="ＭＳ Ｐ明朝" panose="02020600040205080304" pitchFamily="18" charset="-128"/>
                <a:ea typeface="ＭＳ Ｐ明朝" panose="02020600040205080304" pitchFamily="18" charset="-128"/>
              </a:rPr>
              <a:t>［別紙</a:t>
            </a:r>
            <a:r>
              <a:rPr lang="en-US" altLang="ja-JP" sz="1800" dirty="0">
                <a:latin typeface="ＭＳ Ｐ明朝" panose="02020600040205080304" pitchFamily="18" charset="-128"/>
                <a:ea typeface="ＭＳ Ｐ明朝" panose="02020600040205080304" pitchFamily="18" charset="-128"/>
              </a:rPr>
              <a:t>Ⅰ</a:t>
            </a:r>
            <a:r>
              <a:rPr lang="ja-JP" altLang="en-US" sz="1800" dirty="0">
                <a:latin typeface="ＭＳ Ｐ明朝" panose="02020600040205080304" pitchFamily="18" charset="-128"/>
                <a:ea typeface="ＭＳ Ｐ明朝" panose="02020600040205080304" pitchFamily="18" charset="-128"/>
              </a:rPr>
              <a:t>］</a:t>
            </a:r>
            <a:endParaRPr lang="en-US" altLang="ja-JP" sz="1800" dirty="0">
              <a:latin typeface="ＭＳ Ｐ明朝" panose="02020600040205080304" pitchFamily="18" charset="-128"/>
              <a:ea typeface="ＭＳ Ｐ明朝" panose="02020600040205080304" pitchFamily="18" charset="-128"/>
            </a:endParaRPr>
          </a:p>
          <a:p>
            <a:r>
              <a:rPr lang="ja-JP" altLang="en-US" sz="1800" dirty="0">
                <a:latin typeface="ＭＳ Ｐ明朝" panose="02020600040205080304" pitchFamily="18" charset="-128"/>
                <a:ea typeface="ＭＳ Ｐ明朝" panose="02020600040205080304" pitchFamily="18" charset="-128"/>
              </a:rPr>
              <a:t>　配付をしております事例と「事例読み取りシート」を用意してください。事例の内容を、先ほどのスライドで</a:t>
            </a:r>
            <a:r>
              <a:rPr lang="ja-JP" altLang="en-US" sz="1800" dirty="0" smtClean="0">
                <a:latin typeface="ＭＳ Ｐ明朝" panose="02020600040205080304" pitchFamily="18" charset="-128"/>
                <a:ea typeface="ＭＳ Ｐ明朝" panose="02020600040205080304" pitchFamily="18" charset="-128"/>
              </a:rPr>
              <a:t>示した</a:t>
            </a:r>
            <a:r>
              <a:rPr lang="ja-JP" altLang="en-US" sz="1800" dirty="0">
                <a:solidFill>
                  <a:srgbClr val="FF0000"/>
                </a:solidFill>
                <a:latin typeface="ＭＳ Ｐ明朝" panose="02020600040205080304" pitchFamily="18" charset="-128"/>
                <a:ea typeface="ＭＳ Ｐ明朝" panose="02020600040205080304" pitchFamily="18" charset="-128"/>
              </a:rPr>
              <a:t>「</a:t>
            </a:r>
            <a:r>
              <a:rPr lang="en-US" altLang="ja-JP" sz="1800" dirty="0">
                <a:latin typeface="ＭＳ Ｐ明朝" panose="02020600040205080304" pitchFamily="18" charset="-128"/>
                <a:ea typeface="ＭＳ Ｐ明朝" panose="02020600040205080304" pitchFamily="18" charset="-128"/>
              </a:rPr>
              <a:t>ORV‐PDCA</a:t>
            </a:r>
            <a:r>
              <a:rPr lang="ja-JP" altLang="en-US" sz="1800" dirty="0">
                <a:solidFill>
                  <a:srgbClr val="FF0000"/>
                </a:solidFill>
                <a:latin typeface="ＭＳ Ｐ明朝" panose="02020600040205080304" pitchFamily="18" charset="-128"/>
                <a:ea typeface="ＭＳ Ｐ明朝" panose="02020600040205080304" pitchFamily="18" charset="-128"/>
              </a:rPr>
              <a:t>」 </a:t>
            </a:r>
            <a:r>
              <a:rPr lang="ja-JP" altLang="en-US" sz="1800" dirty="0" smtClean="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読み取りシート参考）に整理することから始めます。事例から、それぞれの分類のポイントに</a:t>
            </a:r>
            <a:r>
              <a:rPr lang="ja-JP" altLang="en-US" sz="1800" dirty="0" smtClean="0">
                <a:latin typeface="ＭＳ Ｐ明朝" panose="02020600040205080304" pitchFamily="18" charset="-128"/>
                <a:ea typeface="ＭＳ Ｐ明朝" panose="02020600040205080304" pitchFamily="18" charset="-128"/>
              </a:rPr>
              <a:t>当てはまる取組を</a:t>
            </a:r>
            <a:r>
              <a:rPr lang="ja-JP" altLang="en-US" sz="1800" dirty="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こちら</a:t>
            </a:r>
            <a:r>
              <a:rPr lang="ja-JP" altLang="en-US" sz="1800" dirty="0">
                <a:latin typeface="ＭＳ Ｐ明朝" panose="02020600040205080304" pitchFamily="18" charset="-128"/>
                <a:ea typeface="ＭＳ Ｐ明朝" panose="02020600040205080304" pitchFamily="18" charset="-128"/>
              </a:rPr>
              <a:t>（</a:t>
            </a:r>
            <a:r>
              <a:rPr lang="ja-JP" altLang="en-US" sz="1800" dirty="0">
                <a:solidFill>
                  <a:srgbClr val="FF0000"/>
                </a:solidFill>
                <a:latin typeface="ＭＳ Ｐ明朝" panose="02020600040205080304" pitchFamily="18" charset="-128"/>
                <a:ea typeface="ＭＳ Ｐ明朝" panose="02020600040205080304" pitchFamily="18" charset="-128"/>
              </a:rPr>
              <a:t>スライドの</a:t>
            </a:r>
            <a:r>
              <a:rPr lang="ja-JP" altLang="en-US" sz="1800" dirty="0">
                <a:latin typeface="ＭＳ Ｐ明朝" panose="02020600040205080304" pitchFamily="18" charset="-128"/>
                <a:ea typeface="ＭＳ Ｐ明朝" panose="02020600040205080304" pitchFamily="18" charset="-128"/>
              </a:rPr>
              <a:t>緑色</a:t>
            </a:r>
            <a:r>
              <a:rPr lang="ja-JP" altLang="en-US" sz="1800" dirty="0">
                <a:solidFill>
                  <a:srgbClr val="FF0000"/>
                </a:solidFill>
                <a:latin typeface="ＭＳ Ｐ明朝" panose="02020600040205080304" pitchFamily="18" charset="-128"/>
                <a:ea typeface="ＭＳ Ｐ明朝" panose="02020600040205080304" pitchFamily="18" charset="-128"/>
              </a:rPr>
              <a:t>の枠を指し示す</a:t>
            </a:r>
            <a:r>
              <a:rPr lang="ja-JP" altLang="en-US" sz="1800" dirty="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に</a:t>
            </a:r>
            <a:r>
              <a:rPr lang="ja-JP" altLang="en-US" sz="1800" dirty="0">
                <a:latin typeface="ＭＳ Ｐ明朝" panose="02020600040205080304" pitchFamily="18" charset="-128"/>
                <a:ea typeface="ＭＳ Ｐ明朝" panose="02020600040205080304" pitchFamily="18" charset="-128"/>
              </a:rPr>
              <a:t>、このように抜き出してください。</a:t>
            </a:r>
            <a:endParaRPr lang="en-US" altLang="ja-JP" sz="1800" dirty="0">
              <a:latin typeface="ＭＳ Ｐ明朝" panose="02020600040205080304" pitchFamily="18" charset="-128"/>
              <a:ea typeface="ＭＳ Ｐ明朝" panose="02020600040205080304" pitchFamily="18" charset="-128"/>
            </a:endParaRPr>
          </a:p>
          <a:p>
            <a:pPr defTabSz="944089">
              <a:defRPr/>
            </a:pPr>
            <a:endParaRPr lang="en-US" altLang="ja-JP" sz="1800" dirty="0">
              <a:latin typeface="ＭＳ Ｐ明朝" panose="02020600040205080304" pitchFamily="18" charset="-128"/>
              <a:ea typeface="ＭＳ Ｐ明朝" panose="02020600040205080304" pitchFamily="18" charset="-128"/>
            </a:endParaRPr>
          </a:p>
          <a:p>
            <a:pPr defTabSz="944089">
              <a:defRPr/>
            </a:pPr>
            <a:r>
              <a:rPr lang="ja-JP" altLang="en-US" sz="1800" dirty="0">
                <a:latin typeface="ＭＳ Ｐ明朝" panose="02020600040205080304" pitchFamily="18" charset="-128"/>
                <a:ea typeface="ＭＳ Ｐ明朝" panose="02020600040205080304" pitchFamily="18" charset="-128"/>
              </a:rPr>
              <a:t>　次に、★事例の中</a:t>
            </a:r>
            <a:r>
              <a:rPr lang="ja-JP" altLang="en-US" sz="1800" dirty="0" smtClean="0">
                <a:latin typeface="ＭＳ Ｐ明朝" panose="02020600040205080304" pitchFamily="18" charset="-128"/>
                <a:ea typeface="ＭＳ Ｐ明朝" panose="02020600040205080304" pitchFamily="18" charset="-128"/>
              </a:rPr>
              <a:t>の取組で</a:t>
            </a:r>
            <a:r>
              <a:rPr lang="ja-JP" altLang="en-US" sz="1800" dirty="0">
                <a:latin typeface="ＭＳ Ｐ明朝" panose="02020600040205080304" pitchFamily="18" charset="-128"/>
                <a:ea typeface="ＭＳ Ｐ明朝" panose="02020600040205080304" pitchFamily="18" charset="-128"/>
              </a:rPr>
              <a:t>は、不十分だと感じること、つまり</a:t>
            </a:r>
            <a:r>
              <a:rPr lang="en-US" altLang="ja-JP" sz="1800" dirty="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問題点</a:t>
            </a:r>
            <a:r>
              <a:rPr lang="en-US" altLang="ja-JP" sz="1800" dirty="0">
                <a:latin typeface="ＭＳ Ｐ明朝" panose="02020600040205080304" pitchFamily="18" charset="-128"/>
                <a:ea typeface="ＭＳ Ｐ明朝" panose="02020600040205080304" pitchFamily="18" charset="-128"/>
              </a:rPr>
              <a:t>』</a:t>
            </a:r>
            <a:r>
              <a:rPr lang="ja-JP" altLang="en-US" sz="1800" dirty="0">
                <a:latin typeface="ＭＳ Ｐ明朝" panose="02020600040205080304" pitchFamily="18" charset="-128"/>
                <a:ea typeface="ＭＳ Ｐ明朝" panose="02020600040205080304" pitchFamily="18" charset="-128"/>
              </a:rPr>
              <a:t>だと思われることについて、こちら</a:t>
            </a:r>
            <a:r>
              <a:rPr lang="ja-JP" altLang="en-US" sz="1800" dirty="0" smtClean="0">
                <a:latin typeface="ＭＳ Ｐ明朝" panose="02020600040205080304" pitchFamily="18" charset="-128"/>
                <a:ea typeface="ＭＳ Ｐ明朝" panose="02020600040205080304" pitchFamily="18" charset="-128"/>
              </a:rPr>
              <a:t>に</a:t>
            </a:r>
            <a:r>
              <a:rPr lang="ja-JP" altLang="en-US" sz="1800" dirty="0">
                <a:latin typeface="ＭＳ Ｐ明朝" panose="02020600040205080304" pitchFamily="18" charset="-128"/>
                <a:ea typeface="ＭＳ Ｐ明朝" panose="02020600040205080304" pitchFamily="18" charset="-128"/>
              </a:rPr>
              <a:t>（</a:t>
            </a:r>
            <a:r>
              <a:rPr lang="ja-JP" altLang="en-US" sz="1800" dirty="0">
                <a:solidFill>
                  <a:srgbClr val="FF0000"/>
                </a:solidFill>
                <a:latin typeface="ＭＳ Ｐ明朝" panose="02020600040205080304" pitchFamily="18" charset="-128"/>
                <a:ea typeface="ＭＳ Ｐ明朝" panose="02020600040205080304" pitchFamily="18" charset="-128"/>
              </a:rPr>
              <a:t>スライドの</a:t>
            </a:r>
            <a:r>
              <a:rPr lang="ja-JP" altLang="en-US" sz="1800" dirty="0">
                <a:latin typeface="ＭＳ Ｐ明朝" panose="02020600040205080304" pitchFamily="18" charset="-128"/>
                <a:ea typeface="ＭＳ Ｐ明朝" panose="02020600040205080304" pitchFamily="18" charset="-128"/>
              </a:rPr>
              <a:t>赤色</a:t>
            </a:r>
            <a:r>
              <a:rPr lang="ja-JP" altLang="en-US" sz="1800" dirty="0">
                <a:solidFill>
                  <a:srgbClr val="FF0000"/>
                </a:solidFill>
                <a:latin typeface="ＭＳ Ｐ明朝" panose="02020600040205080304" pitchFamily="18" charset="-128"/>
                <a:ea typeface="ＭＳ Ｐ明朝" panose="02020600040205080304" pitchFamily="18" charset="-128"/>
              </a:rPr>
              <a:t>の枠を指し示す</a:t>
            </a:r>
            <a:r>
              <a:rPr lang="ja-JP" altLang="en-US" sz="1800" dirty="0">
                <a:latin typeface="ＭＳ Ｐ明朝" panose="02020600040205080304" pitchFamily="18" charset="-128"/>
                <a:ea typeface="ＭＳ Ｐ明朝" panose="02020600040205080304" pitchFamily="18" charset="-128"/>
              </a:rPr>
              <a:t>）</a:t>
            </a:r>
            <a:r>
              <a:rPr lang="ja-JP" altLang="en-US" sz="1800" dirty="0" smtClean="0">
                <a:latin typeface="ＭＳ Ｐ明朝" panose="02020600040205080304" pitchFamily="18" charset="-128"/>
                <a:ea typeface="ＭＳ Ｐ明朝" panose="02020600040205080304" pitchFamily="18" charset="-128"/>
              </a:rPr>
              <a:t>この</a:t>
            </a:r>
            <a:r>
              <a:rPr lang="ja-JP" altLang="en-US" sz="1800" dirty="0">
                <a:latin typeface="ＭＳ Ｐ明朝" panose="02020600040205080304" pitchFamily="18" charset="-128"/>
                <a:ea typeface="ＭＳ Ｐ明朝" panose="02020600040205080304" pitchFamily="18" charset="-128"/>
              </a:rPr>
              <a:t>ように書いてください。★　　　</a:t>
            </a:r>
            <a:endParaRPr lang="en-US" altLang="ja-JP" sz="1800" dirty="0">
              <a:latin typeface="ＭＳ Ｐ明朝" panose="02020600040205080304" pitchFamily="18" charset="-128"/>
              <a:ea typeface="ＭＳ Ｐ明朝" panose="02020600040205080304" pitchFamily="18" charset="-128"/>
            </a:endParaRPr>
          </a:p>
          <a:p>
            <a:pPr eaLnBrk="1" hangingPunct="1"/>
            <a:endParaRPr lang="en-US" altLang="ja-JP" sz="1800" dirty="0">
              <a:latin typeface="ＭＳ Ｐ明朝" panose="02020600040205080304" pitchFamily="18" charset="-128"/>
              <a:ea typeface="ＭＳ Ｐ明朝" panose="02020600040205080304" pitchFamily="18" charset="-128"/>
            </a:endParaRPr>
          </a:p>
          <a:p>
            <a:pPr eaLnBrk="1" hangingPunct="1"/>
            <a:r>
              <a:rPr lang="ja-JP" altLang="en-US" sz="1800" dirty="0">
                <a:latin typeface="ＭＳ Ｐ明朝" panose="02020600040205080304" pitchFamily="18" charset="-128"/>
                <a:ea typeface="ＭＳ Ｐ明朝" panose="02020600040205080304" pitchFamily="18" charset="-128"/>
              </a:rPr>
              <a:t>　この活動は個人作業で、時間は９分です。では、事例を読みながら、シートの緑、赤の部分への記入を始めてください。中には当てはまる分類のポイントがないと思われる場合があるかもしれません。★その場合は空けておいてください。</a:t>
            </a:r>
            <a:endParaRPr lang="en-US" altLang="ja-JP" sz="1800" dirty="0">
              <a:latin typeface="ＭＳ Ｐ明朝" panose="02020600040205080304" pitchFamily="18" charset="-128"/>
              <a:ea typeface="ＭＳ Ｐ明朝" panose="02020600040205080304" pitchFamily="18" charset="-128"/>
            </a:endParaRPr>
          </a:p>
          <a:p>
            <a:pPr eaLnBrk="1" hangingPunct="1"/>
            <a:r>
              <a:rPr lang="ja-JP" altLang="en-US" sz="1800" dirty="0">
                <a:latin typeface="ＭＳ Ｐ明朝" panose="02020600040205080304" pitchFamily="18" charset="-128"/>
                <a:ea typeface="ＭＳ Ｐ明朝" panose="02020600040205080304" pitchFamily="18" charset="-128"/>
              </a:rPr>
              <a:t>（９分経過　★）</a:t>
            </a:r>
            <a:endParaRPr lang="en-US" altLang="ja-JP" sz="18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8</a:t>
            </a:fld>
            <a:endParaRPr lang="ja-JP" altLang="en-US"/>
          </a:p>
        </p:txBody>
      </p:sp>
    </p:spTree>
    <p:extLst>
      <p:ext uri="{BB962C8B-B14F-4D97-AF65-F5344CB8AC3E}">
        <p14:creationId xmlns:p14="http://schemas.microsoft.com/office/powerpoint/2010/main" val="1017096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スライド イメージ プレースホルダ 1"/>
          <p:cNvSpPr>
            <a:spLocks noGrp="1" noRot="1" noChangeAspect="1"/>
          </p:cNvSpPr>
          <p:nvPr>
            <p:ph type="sldImg"/>
          </p:nvPr>
        </p:nvSpPr>
        <p:spPr>
          <a:xfrm>
            <a:off x="1212850" y="512763"/>
            <a:ext cx="4627563" cy="3470275"/>
          </a:xfrm>
          <a:ln/>
        </p:spPr>
      </p:sp>
      <p:sp>
        <p:nvSpPr>
          <p:cNvPr id="62466" name="ノート プレースホルダ 2"/>
          <p:cNvSpPr>
            <a:spLocks noGrp="1"/>
          </p:cNvSpPr>
          <p:nvPr>
            <p:ph type="body" idx="1"/>
          </p:nvPr>
        </p:nvSpPr>
        <p:spPr>
          <a:xfrm>
            <a:off x="840639" y="4344353"/>
            <a:ext cx="5521207" cy="4581287"/>
          </a:xfrm>
          <a:noFill/>
        </p:spPr>
        <p:txBody>
          <a:bodyPr/>
          <a:lstStyle/>
          <a:p>
            <a:r>
              <a:rPr lang="en-US" altLang="ja-JP" sz="1900" dirty="0">
                <a:latin typeface="+mj-ea"/>
              </a:rPr>
              <a:t>≪</a:t>
            </a:r>
            <a:r>
              <a:rPr lang="ja-JP" altLang="en-US" sz="1900" dirty="0">
                <a:latin typeface="+mj-ea"/>
              </a:rPr>
              <a:t>このスライドの説明で１分、意見の交流で６分</a:t>
            </a:r>
            <a:r>
              <a:rPr lang="en-US" altLang="ja-JP" sz="1900" dirty="0">
                <a:latin typeface="+mj-ea"/>
              </a:rPr>
              <a:t>≫</a:t>
            </a:r>
          </a:p>
          <a:p>
            <a:endParaRPr lang="en-US" altLang="ja-JP" sz="1900" dirty="0">
              <a:latin typeface="ＭＳ Ｐ明朝" panose="02020600040205080304" pitchFamily="18" charset="-128"/>
              <a:ea typeface="ＭＳ Ｐ明朝" panose="02020600040205080304" pitchFamily="18" charset="-128"/>
            </a:endParaRPr>
          </a:p>
          <a:p>
            <a:r>
              <a:rPr lang="ja-JP" altLang="en-US" sz="1900" dirty="0">
                <a:latin typeface="ＭＳ Ｐ明朝" panose="02020600040205080304" pitchFamily="18" charset="-128"/>
                <a:ea typeface="ＭＳ Ｐ明朝" panose="02020600040205080304" pitchFamily="18" charset="-128"/>
              </a:rPr>
              <a:t>　はい、それでは時間になりましたので、読み取りの時間を終了します。</a:t>
            </a:r>
            <a:endParaRPr lang="en-US" altLang="ja-JP" sz="1900" dirty="0">
              <a:latin typeface="ＭＳ Ｐ明朝" panose="02020600040205080304" pitchFamily="18" charset="-128"/>
              <a:ea typeface="ＭＳ Ｐ明朝" panose="02020600040205080304" pitchFamily="18" charset="-128"/>
            </a:endParaRPr>
          </a:p>
          <a:p>
            <a:pPr defTabSz="940890">
              <a:defRPr/>
            </a:pP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　これからの時間は、緑、赤の枠に書いた内容について、グループ内</a:t>
            </a:r>
            <a:r>
              <a:rPr lang="ja-JP" altLang="en-US" sz="1900" dirty="0" smtClean="0">
                <a:latin typeface="ＭＳ Ｐ明朝" panose="02020600040205080304" pitchFamily="18" charset="-128"/>
                <a:ea typeface="ＭＳ Ｐ明朝" panose="02020600040205080304" pitchFamily="18" charset="-128"/>
              </a:rPr>
              <a:t>で</a:t>
            </a:r>
            <a:r>
              <a:rPr lang="ja-JP" altLang="en-US" sz="2000" strike="dblStrike" dirty="0" smtClean="0">
                <a:latin typeface="ＭＳ Ｐ明朝" panose="02020600040205080304" pitchFamily="18" charset="-128"/>
                <a:ea typeface="ＭＳ Ｐ明朝" panose="02020600040205080304" pitchFamily="18" charset="-128"/>
              </a:rPr>
              <a:t>互いに</a:t>
            </a:r>
            <a:r>
              <a:rPr lang="ja-JP" altLang="en-US" sz="1900" dirty="0" smtClean="0">
                <a:latin typeface="ＭＳ Ｐ明朝" panose="02020600040205080304" pitchFamily="18" charset="-128"/>
                <a:ea typeface="ＭＳ Ｐ明朝" panose="02020600040205080304" pitchFamily="18" charset="-128"/>
              </a:rPr>
              <a:t>確認</a:t>
            </a:r>
            <a:r>
              <a:rPr lang="ja-JP" altLang="en-US" sz="1900" dirty="0">
                <a:latin typeface="ＭＳ Ｐ明朝" panose="02020600040205080304" pitchFamily="18" charset="-128"/>
                <a:ea typeface="ＭＳ Ｐ明朝" panose="02020600040205080304" pitchFamily="18" charset="-128"/>
              </a:rPr>
              <a:t>してください。時間は６分です。それでは、グループ内で司会を決めて始めてください。</a:t>
            </a:r>
            <a:endParaRPr lang="en-US" altLang="ja-JP" sz="1900" dirty="0">
              <a:latin typeface="ＭＳ Ｐ明朝" panose="02020600040205080304" pitchFamily="18" charset="-128"/>
              <a:ea typeface="ＭＳ Ｐ明朝" panose="02020600040205080304" pitchFamily="18" charset="-128"/>
            </a:endParaRPr>
          </a:p>
          <a:p>
            <a:pPr defTabSz="940890">
              <a:defRPr/>
            </a:pPr>
            <a:r>
              <a:rPr lang="ja-JP" altLang="en-US" sz="1900" dirty="0">
                <a:latin typeface="ＭＳ Ｐ明朝" panose="02020600040205080304" pitchFamily="18" charset="-128"/>
                <a:ea typeface="ＭＳ Ｐ明朝" panose="02020600040205080304" pitchFamily="18" charset="-128"/>
              </a:rPr>
              <a:t>（６分経過　★）</a:t>
            </a:r>
            <a:endParaRPr lang="en-US" altLang="ja-JP" sz="1900" dirty="0">
              <a:latin typeface="ＭＳ Ｐ明朝" panose="02020600040205080304" pitchFamily="18" charset="-128"/>
              <a:ea typeface="ＭＳ Ｐ明朝" panose="02020600040205080304" pitchFamily="18" charset="-128"/>
            </a:endParaRPr>
          </a:p>
        </p:txBody>
      </p:sp>
      <p:sp>
        <p:nvSpPr>
          <p:cNvPr id="2" name="スライド番号プレースホルダー 1"/>
          <p:cNvSpPr>
            <a:spLocks noGrp="1"/>
          </p:cNvSpPr>
          <p:nvPr>
            <p:ph type="sldNum" sz="quarter" idx="10"/>
          </p:nvPr>
        </p:nvSpPr>
        <p:spPr/>
        <p:txBody>
          <a:bodyPr/>
          <a:lstStyle/>
          <a:p>
            <a:fld id="{EFE263F3-539A-4978-BAE4-9D25B3CBF7E4}" type="slidenum">
              <a:rPr lang="ja-JP" altLang="en-US" smtClean="0"/>
              <a:pPr/>
              <a:t>9</a:t>
            </a:fld>
            <a:endParaRPr lang="ja-JP" altLang="en-US"/>
          </a:p>
        </p:txBody>
      </p:sp>
    </p:spTree>
    <p:extLst>
      <p:ext uri="{BB962C8B-B14F-4D97-AF65-F5344CB8AC3E}">
        <p14:creationId xmlns:p14="http://schemas.microsoft.com/office/powerpoint/2010/main" val="559171051"/>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2.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3.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4.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5.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6.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7.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8.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19.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0.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1.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2.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3.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4.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5.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6.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7.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28.xml.rels>&#65279;<?xml version="1.0" encoding="utf-8" standalone="yes"?>
<Relationships xmlns="http://schemas.openxmlformats.org/package/2006/relationships">
  <Relationship Id="rId1" Type="http://schemas.openxmlformats.org/officeDocument/2006/relationships/slideMaster" Target="../slideMasters/slideMaster3.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C1F34AB-1721-4ECE-9BF1-03C9BDA65D29}"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mn-ea"/>
                <a:ea typeface="+mn-ea"/>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EC2CC2F-361B-40E5-AFEF-327B8D9568FF}"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06AFF35-865F-4664-A359-270E3BCD3AC3}"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5D286D1-29CE-4735-92B1-2BFB6BA7A5B3}"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43634962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0AB3296-C0B6-45D3-917C-41ACD0546980}"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641124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F308017-4CE1-4AAF-84BB-59940F234C8D}"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14253159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62782CE-15F2-481B-B6C1-59F801A75077}"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2168305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7023BC-2B3F-441A-A0C8-204BEF83928B}"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21384442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0327A96-AF44-4AEA-A904-F0DB2E8F11E2}"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1160613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D83749C-F572-41F5-A154-FF91B4B90225}"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4030781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F44F422-1CED-4C53-A463-5B75C9C3F0A9}"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62529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1F9F02-6226-41E3-80DC-5EA02AC20FF0}"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80636D1-B06E-4E35-B2B5-3DD2450BB885}"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932786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7776A11-5DBA-4B3C-A912-E2F0A10AF326}"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967608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34BE328-FA0F-40E3-9AA4-A50D4B73C294}"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534693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7D6FD22-0359-4613-85AB-FE0939B22A67}"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7868511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CFDB17-FA32-4708-B659-88F8E0B839F3}"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2305359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F7DE366-25F5-4E46-9A2D-9F31EE60C5F8}"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016926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7B6B253-A622-44E5-9316-89DD7BBA9816}"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067330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AA1BC03-1BD3-4FCC-969A-145E12459F3C}"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82608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8D237ED-DD2E-4070-908E-6CC59AD71D0E}"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804521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B755EC6-BEAB-48AE-BDB2-A2E7C6784FF3}" type="datetime1">
              <a:rPr kumimoji="1" lang="ja-JP" altLang="en-US" smtClean="0"/>
              <a:t>2018/1/26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4620E2F-D35D-41F4-8225-CA9CF815F459}" type="datetime1">
              <a:rPr kumimoji="1" lang="ja-JP" altLang="en-US" smtClean="0"/>
              <a:t>2018/1/26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5046204-D4F6-4492-B82E-0EBC5C058B24}" type="datetime1">
              <a:rPr kumimoji="1" lang="ja-JP" altLang="en-US" smtClean="0"/>
              <a:t>2018/1/26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A5730B4-13C9-4132-9F4C-6C5414CB5233}" type="datetime1">
              <a:rPr kumimoji="1" lang="ja-JP" altLang="en-US" smtClean="0"/>
              <a:t>2018/1/26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F892532-2680-457B-88E2-317272CDB0B8}" type="datetime1">
              <a:rPr kumimoji="1" lang="ja-JP" altLang="en-US" smtClean="0"/>
              <a:t>2018/1/26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2931532-7B21-4728-B9AA-873603826E3F}" type="datetime1">
              <a:rPr kumimoji="1" lang="ja-JP" altLang="en-US" smtClean="0"/>
              <a:t>2018/1/26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dirty="0"/>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CAE802F-2484-4B18-A862-BE64A0FDE3C2}" type="datetime1">
              <a:rPr kumimoji="1" lang="ja-JP" altLang="en-US" smtClean="0"/>
              <a:t>2018/1/26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_rels/slideMaster2.xml.rels>&#65279;<?xml version="1.0" encoding="utf-8" standalone="yes"?>
<Relationships xmlns="http://schemas.openxmlformats.org/package/2006/relationships">
  <Relationship Id="rId3" Type="http://schemas.openxmlformats.org/officeDocument/2006/relationships/slideLayout" Target="../slideLayouts/slideLayout14.xml" />
  <Relationship Id="rId7" Type="http://schemas.openxmlformats.org/officeDocument/2006/relationships/theme" Target="../theme/theme2.xml" />
  <Relationship Id="rId2" Type="http://schemas.openxmlformats.org/officeDocument/2006/relationships/slideLayout" Target="../slideLayouts/slideLayout13.xml" />
  <Relationship Id="rId1" Type="http://schemas.openxmlformats.org/officeDocument/2006/relationships/slideLayout" Target="../slideLayouts/slideLayout12.xml" />
  <Relationship Id="rId6" Type="http://schemas.openxmlformats.org/officeDocument/2006/relationships/slideLayout" Target="../slideLayouts/slideLayout17.xml" />
  <Relationship Id="rId5" Type="http://schemas.openxmlformats.org/officeDocument/2006/relationships/slideLayout" Target="../slideLayouts/slideLayout16.xml" />
  <Relationship Id="rId4" Type="http://schemas.openxmlformats.org/officeDocument/2006/relationships/slideLayout" Target="../slideLayouts/slideLayout15.xml" />
</Relationships>
</file>

<file path=ppt/slideMasters/_rels/slideMaster3.xml.rels>&#65279;<?xml version="1.0" encoding="utf-8" standalone="yes"?>
<Relationships xmlns="http://schemas.openxmlformats.org/package/2006/relationships">
  <Relationship Id="rId8" Type="http://schemas.openxmlformats.org/officeDocument/2006/relationships/slideLayout" Target="../slideLayouts/slideLayout25.xml" />
  <Relationship Id="rId3" Type="http://schemas.openxmlformats.org/officeDocument/2006/relationships/slideLayout" Target="../slideLayouts/slideLayout20.xml" />
  <Relationship Id="rId7" Type="http://schemas.openxmlformats.org/officeDocument/2006/relationships/slideLayout" Target="../slideLayouts/slideLayout24.xml" />
  <Relationship Id="rId12" Type="http://schemas.openxmlformats.org/officeDocument/2006/relationships/theme" Target="../theme/theme3.xml" />
  <Relationship Id="rId2" Type="http://schemas.openxmlformats.org/officeDocument/2006/relationships/slideLayout" Target="../slideLayouts/slideLayout19.xml" />
  <Relationship Id="rId1" Type="http://schemas.openxmlformats.org/officeDocument/2006/relationships/slideLayout" Target="../slideLayouts/slideLayout18.xml" />
  <Relationship Id="rId6" Type="http://schemas.openxmlformats.org/officeDocument/2006/relationships/slideLayout" Target="../slideLayouts/slideLayout23.xml" />
  <Relationship Id="rId11" Type="http://schemas.openxmlformats.org/officeDocument/2006/relationships/slideLayout" Target="../slideLayouts/slideLayout28.xml" />
  <Relationship Id="rId5" Type="http://schemas.openxmlformats.org/officeDocument/2006/relationships/slideLayout" Target="../slideLayouts/slideLayout22.xml" />
  <Relationship Id="rId10" Type="http://schemas.openxmlformats.org/officeDocument/2006/relationships/slideLayout" Target="../slideLayouts/slideLayout27.xml" />
  <Relationship Id="rId4" Type="http://schemas.openxmlformats.org/officeDocument/2006/relationships/slideLayout" Target="../slideLayouts/slideLayout21.xml" />
  <Relationship Id="rId9" Type="http://schemas.openxmlformats.org/officeDocument/2006/relationships/slideLayout" Target="../slideLayouts/slideLayout26.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64B766-3C1E-4A84-B16E-B291CF438D5E}" type="datetime1">
              <a:rPr kumimoji="1" lang="ja-JP" altLang="en-US" smtClean="0"/>
              <a:t>2018/1/26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n-ea"/>
                <a:ea typeface="+mn-ea"/>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5DEEE-88CF-421F-8444-C942A77C0382}"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18328047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Lst>
  <p:timing>
    <p:tnLst>
      <p:par>
        <p:cTn id="1" dur="indefinite" restart="never" nodeType="tmRoot"/>
      </p:par>
    </p:tnLst>
  </p:timing>
  <p:hf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AD4E6-74E1-4A75-82ED-26BC2F8E6AD4}" type="datetime1">
              <a:rPr lang="ja-JP" altLang="en-US" smtClean="0">
                <a:solidFill>
                  <a:prstClr val="black">
                    <a:tint val="75000"/>
                  </a:prstClr>
                </a:solidFill>
              </a:rPr>
              <a:t>2018/1/26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256838720"/>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3" Type="http://schemas.openxmlformats.org/officeDocument/2006/relationships/image" Target="../media/image7.png" />
  <Relationship Id="rId2" Type="http://schemas.openxmlformats.org/officeDocument/2006/relationships/notesSlide" Target="../notesSlides/notesSlide10.xml" />
  <Relationship Id="rId1" Type="http://schemas.openxmlformats.org/officeDocument/2006/relationships/slideLayout" Target="../slideLayouts/slideLayout6.xml" />
  <Relationship Id="rId5" Type="http://schemas.openxmlformats.org/officeDocument/2006/relationships/image" Target="../media/image8.jpeg" />
  <Relationship Id="rId4" Type="http://schemas.microsoft.com/office/2007/relationships/hdphoto" Target="../media/hdphoto1.wdp" />
</Relationships>
</file>

<file path=ppt/slides/_rels/slide11.xml.rels>&#65279;<?xml version="1.0" encoding="utf-8" standalone="yes"?>
<Relationships xmlns="http://schemas.openxmlformats.org/package/2006/relationships">
  <Relationship Id="rId3" Type="http://schemas.openxmlformats.org/officeDocument/2006/relationships/image" Target="../media/image9.jpeg" />
  <Relationship Id="rId2" Type="http://schemas.openxmlformats.org/officeDocument/2006/relationships/notesSlide" Target="../notesSlides/notesSlide11.xml" />
  <Relationship Id="rId1" Type="http://schemas.openxmlformats.org/officeDocument/2006/relationships/slideLayout" Target="../slideLayouts/slideLayout17.xml" />
</Relationships>
</file>

<file path=ppt/slides/_rels/slide12.xml.rels>&#65279;<?xml version="1.0" encoding="utf-8" standalone="yes"?>
<Relationships xmlns="http://schemas.openxmlformats.org/package/2006/relationships">
  <Relationship Id="rId3" Type="http://schemas.openxmlformats.org/officeDocument/2006/relationships/image" Target="../media/image1.jpeg" />
  <Relationship Id="rId2" Type="http://schemas.openxmlformats.org/officeDocument/2006/relationships/notesSlide" Target="../notesSlides/notesSlide12.xml" />
  <Relationship Id="rId1" Type="http://schemas.openxmlformats.org/officeDocument/2006/relationships/slideLayout" Target="../slideLayouts/slideLayout16.xml" />
</Relationships>
</file>

<file path=ppt/slides/_rels/slide13.xml.rels>&#65279;<?xml version="1.0" encoding="utf-8" standalone="yes"?>
<Relationships xmlns="http://schemas.openxmlformats.org/package/2006/relationships">
  <Relationship Id="rId3" Type="http://schemas.openxmlformats.org/officeDocument/2006/relationships/image" Target="../media/image10.jpeg" />
  <Relationship Id="rId2" Type="http://schemas.openxmlformats.org/officeDocument/2006/relationships/notesSlide" Target="../notesSlides/notesSlide13.xml" />
  <Relationship Id="rId1" Type="http://schemas.openxmlformats.org/officeDocument/2006/relationships/slideLayout" Target="../slideLayouts/slideLayout6.xml" />
  <Relationship Id="rId4" Type="http://schemas.openxmlformats.org/officeDocument/2006/relationships/image" Target="../media/image11.wmf" />
</Relationships>
</file>

<file path=ppt/slides/_rels/slide14.xml.rels>&#65279;<?xml version="1.0" encoding="utf-8" standalone="yes"?>
<Relationships xmlns="http://schemas.openxmlformats.org/package/2006/relationships">
  <Relationship Id="rId3" Type="http://schemas.openxmlformats.org/officeDocument/2006/relationships/notesSlide" Target="../notesSlides/notesSlide14.xml" />
  <Relationship Id="rId2" Type="http://schemas.openxmlformats.org/officeDocument/2006/relationships/slideLayout" Target="../slideLayouts/slideLayout6.xml" />
  <Relationship Id="rId1" Type="http://schemas.openxmlformats.org/officeDocument/2006/relationships/tags" Target="../tags/tag2.xml" />
  <Relationship Id="rId4" Type="http://schemas.openxmlformats.org/officeDocument/2006/relationships/image" Target="../media/image12.png" />
</Relationships>
</file>

<file path=ppt/slides/_rels/slide15.xml.rels>&#65279;<?xml version="1.0" encoding="utf-8" standalone="yes"?>
<Relationships xmlns="http://schemas.openxmlformats.org/package/2006/relationships">
  <Relationship Id="rId3" Type="http://schemas.openxmlformats.org/officeDocument/2006/relationships/image" Target="../media/image13.wmf" />
  <Relationship Id="rId2" Type="http://schemas.openxmlformats.org/officeDocument/2006/relationships/notesSlide" Target="../notesSlides/notesSlide15.xml" />
  <Relationship Id="rId1" Type="http://schemas.openxmlformats.org/officeDocument/2006/relationships/slideLayout" Target="../slideLayouts/slideLayout7.xml" />
  <Relationship Id="rId4" Type="http://schemas.openxmlformats.org/officeDocument/2006/relationships/image" Target="../media/image14.wmf" />
</Relationships>
</file>

<file path=ppt/slides/_rels/slide16.xml.rels>&#65279;<?xml version="1.0" encoding="utf-8" standalone="yes"?>
<Relationships xmlns="http://schemas.openxmlformats.org/package/2006/relationships">
  <Relationship Id="rId3" Type="http://schemas.openxmlformats.org/officeDocument/2006/relationships/image" Target="../media/image1.jpeg" />
  <Relationship Id="rId2" Type="http://schemas.openxmlformats.org/officeDocument/2006/relationships/notesSlide" Target="../notesSlides/notesSlide16.xml" />
  <Relationship Id="rId1" Type="http://schemas.openxmlformats.org/officeDocument/2006/relationships/slideLayout" Target="../slideLayouts/slideLayout6.xml" />
</Relationships>
</file>

<file path=ppt/slides/_rels/slide17.xml.rels>&#65279;<?xml version="1.0" encoding="utf-8" standalone="yes"?>
<Relationships xmlns="http://schemas.openxmlformats.org/package/2006/relationships">
  <Relationship Id="rId3" Type="http://schemas.openxmlformats.org/officeDocument/2006/relationships/image" Target="../media/image15.png" />
  <Relationship Id="rId2" Type="http://schemas.openxmlformats.org/officeDocument/2006/relationships/notesSlide" Target="../notesSlides/notesSlide17.xml" />
  <Relationship Id="rId1" Type="http://schemas.openxmlformats.org/officeDocument/2006/relationships/slideLayout" Target="../slideLayouts/slideLayout19.xml" />
  <Relationship Id="rId5" Type="http://schemas.openxmlformats.org/officeDocument/2006/relationships/image" Target="../media/image17.png" />
  <Relationship Id="rId4" Type="http://schemas.openxmlformats.org/officeDocument/2006/relationships/image" Target="../media/image16.png" />
</Relationships>
</file>

<file path=ppt/slides/_rels/slide18.xml.rels>&#65279;<?xml version="1.0" encoding="utf-8" standalone="yes"?>
<Relationships xmlns="http://schemas.openxmlformats.org/package/2006/relationships">
  <Relationship Id="rId3" Type="http://schemas.openxmlformats.org/officeDocument/2006/relationships/image" Target="../media/image18.png" />
  <Relationship Id="rId2" Type="http://schemas.openxmlformats.org/officeDocument/2006/relationships/notesSlide" Target="../notesSlides/notesSlide18.xml" />
  <Relationship Id="rId1" Type="http://schemas.openxmlformats.org/officeDocument/2006/relationships/slideLayout" Target="../slideLayouts/slideLayout19.xml" />
</Relationships>
</file>

<file path=ppt/slides/_rels/slide2.xml.rels>&#65279;<?xml version="1.0" encoding="utf-8" standalone="yes"?>
<Relationships xmlns="http://schemas.openxmlformats.org/package/2006/relationships">
  <Relationship Id="rId3" Type="http://schemas.openxmlformats.org/officeDocument/2006/relationships/image" Target="../media/image1.jpeg" />
  <Relationship Id="rId2" Type="http://schemas.openxmlformats.org/officeDocument/2006/relationships/notesSlide" Target="../notesSlides/notesSlide2.xml" />
  <Relationship Id="rId1" Type="http://schemas.openxmlformats.org/officeDocument/2006/relationships/slideLayout" Target="../slideLayouts/slideLayout6.xml" />
</Relationships>
</file>

<file path=ppt/slides/_rels/slide3.xml.rels>&#65279;<?xml version="1.0" encoding="utf-8" standalone="yes"?>
<Relationships xmlns="http://schemas.openxmlformats.org/package/2006/relationships">
  <Relationship Id="rId3" Type="http://schemas.openxmlformats.org/officeDocument/2006/relationships/image" Target="../media/image2.jpeg" />
  <Relationship Id="rId2" Type="http://schemas.openxmlformats.org/officeDocument/2006/relationships/notesSlide" Target="../notesSlides/notesSlide3.xml" />
  <Relationship Id="rId1" Type="http://schemas.openxmlformats.org/officeDocument/2006/relationships/slideLayout" Target="../slideLayouts/slideLayout2.xml" />
  <Relationship Id="rId4" Type="http://schemas.openxmlformats.org/officeDocument/2006/relationships/image" Target="../media/image3.jpeg" />
</Relationships>
</file>

<file path=ppt/slides/_rels/slide4.xml.rels>&#65279;<?xml version="1.0" encoding="utf-8" standalone="yes"?>
<Relationships xmlns="http://schemas.openxmlformats.org/package/2006/relationships">
  <Relationship Id="rId3" Type="http://schemas.openxmlformats.org/officeDocument/2006/relationships/image" Target="../media/image4.jpeg" />
  <Relationship Id="rId2" Type="http://schemas.openxmlformats.org/officeDocument/2006/relationships/notesSlide" Target="../notesSlides/notesSlide4.xml" />
  <Relationship Id="rId1" Type="http://schemas.openxmlformats.org/officeDocument/2006/relationships/slideLayout" Target="../slideLayouts/slideLayout7.xml" />
  <Relationship Id="rId4" Type="http://schemas.openxmlformats.org/officeDocument/2006/relationships/image" Target="../media/image5.jpeg" />
</Relationships>
</file>

<file path=ppt/slides/_rels/slide5.xml.rels>&#65279;<?xml version="1.0" encoding="utf-8" standalone="yes"?>
<Relationships xmlns="http://schemas.openxmlformats.org/package/2006/relationships">
  <Relationship Id="rId3" Type="http://schemas.openxmlformats.org/officeDocument/2006/relationships/notesSlide" Target="../notesSlides/notesSlide5.xml" />
  <Relationship Id="rId2" Type="http://schemas.openxmlformats.org/officeDocument/2006/relationships/slideLayout" Target="../slideLayouts/slideLayout6.xml" />
  <Relationship Id="rId1" Type="http://schemas.openxmlformats.org/officeDocument/2006/relationships/tags" Target="../tags/tag1.xml" />
  <Relationship Id="rId4" Type="http://schemas.openxmlformats.org/officeDocument/2006/relationships/image" Target="../media/image6.png" />
</Relationships>
</file>

<file path=ppt/slides/_rels/slide6.xml.rels>&#65279;<?xml version="1.0" encoding="utf-8" standalone="yes"?>
<Relationships xmlns="http://schemas.openxmlformats.org/package/2006/relationships">
  <Relationship Id="rId3" Type="http://schemas.openxmlformats.org/officeDocument/2006/relationships/image" Target="../media/image2.jpeg" />
  <Relationship Id="rId2" Type="http://schemas.openxmlformats.org/officeDocument/2006/relationships/notesSlide" Target="../notesSlides/notesSlide6.xml" />
  <Relationship Id="rId1" Type="http://schemas.openxmlformats.org/officeDocument/2006/relationships/slideLayout" Target="../slideLayouts/slideLayout2.xml" />
  <Relationship Id="rId4" Type="http://schemas.openxmlformats.org/officeDocument/2006/relationships/image" Target="../media/image3.jpeg" />
</Relationships>
</file>

<file path=ppt/slides/_rels/slide7.xml.rels>&#65279;<?xml version="1.0" encoding="utf-8" standalone="yes"?>
<Relationships xmlns="http://schemas.openxmlformats.org/package/2006/relationships">
  <Relationship Id="rId3" Type="http://schemas.openxmlformats.org/officeDocument/2006/relationships/image" Target="../media/image1.jpeg" />
  <Relationship Id="rId2" Type="http://schemas.openxmlformats.org/officeDocument/2006/relationships/notesSlide" Target="../notesSlides/notesSlide7.xml" />
  <Relationship Id="rId1" Type="http://schemas.openxmlformats.org/officeDocument/2006/relationships/slideLayout" Target="../slideLayouts/slideLayout6.xml" />
</Relationships>
</file>

<file path=ppt/slides/_rels/slide8.xml.rels>&#65279;<?xml version="1.0" encoding="utf-8" standalone="yes"?>
<Relationships xmlns="http://schemas.openxmlformats.org/package/2006/relationships">
  <Relationship Id="rId3" Type="http://schemas.openxmlformats.org/officeDocument/2006/relationships/image" Target="../media/image7.png" />
  <Relationship Id="rId2" Type="http://schemas.openxmlformats.org/officeDocument/2006/relationships/notesSlide" Target="../notesSlides/notesSlide8.xml" />
  <Relationship Id="rId1" Type="http://schemas.openxmlformats.org/officeDocument/2006/relationships/slideLayout" Target="../slideLayouts/slideLayout6.xml" />
  <Relationship Id="rId4" Type="http://schemas.microsoft.com/office/2007/relationships/hdphoto" Target="../media/hdphoto1.wdp" />
</Relationships>
</file>

<file path=ppt/slides/_rels/slide9.xml.rels>&#65279;<?xml version="1.0" encoding="utf-8" standalone="yes"?>
<Relationships xmlns="http://schemas.openxmlformats.org/package/2006/relationships">
  <Relationship Id="rId3" Type="http://schemas.openxmlformats.org/officeDocument/2006/relationships/image" Target="../media/image7.png" />
  <Relationship Id="rId2" Type="http://schemas.openxmlformats.org/officeDocument/2006/relationships/notesSlide" Target="../notesSlides/notesSlide9.xml" />
  <Relationship Id="rId1" Type="http://schemas.openxmlformats.org/officeDocument/2006/relationships/slideLayout" Target="../slideLayouts/slideLayout6.xml" />
  <Relationship Id="rId4" Type="http://schemas.microsoft.com/office/2007/relationships/hdphoto" Target="../media/hdphoto1.wdp"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37303" y="476672"/>
            <a:ext cx="8549640" cy="3096344"/>
          </a:xfrm>
        </p:spPr>
        <p:txBody>
          <a:bodyPr>
            <a:normAutofit/>
          </a:bodyPr>
          <a:lstStyle/>
          <a:p>
            <a:r>
              <a:rPr lang="ja-JP" altLang="en-US" dirty="0" smtClean="0"/>
              <a:t>課題別研修</a:t>
            </a:r>
            <a:r>
              <a:rPr lang="en-US" altLang="ja-JP" dirty="0" smtClean="0"/>
              <a:t/>
            </a:r>
            <a:br>
              <a:rPr lang="en-US" altLang="ja-JP" dirty="0" smtClean="0"/>
            </a:br>
            <a:r>
              <a:rPr lang="ja-JP" altLang="en-US" dirty="0"/>
              <a:t>－</a:t>
            </a:r>
            <a:r>
              <a:rPr lang="ja-JP" altLang="en-US" dirty="0" smtClean="0"/>
              <a:t>暴力行為の対応と未然防止－</a:t>
            </a:r>
            <a:r>
              <a:rPr lang="en-US" altLang="ja-JP" dirty="0" smtClean="0"/>
              <a:t/>
            </a:r>
            <a:br>
              <a:rPr lang="en-US" altLang="ja-JP" dirty="0" smtClean="0"/>
            </a:br>
            <a:r>
              <a:rPr lang="en-US" altLang="ja-JP" sz="2400" dirty="0" smtClean="0">
                <a:solidFill>
                  <a:prstClr val="black"/>
                </a:solidFill>
                <a:latin typeface="+mj-ea"/>
              </a:rPr>
              <a:t>【</a:t>
            </a:r>
            <a:r>
              <a:rPr lang="ja-JP" altLang="en-US" sz="2400" dirty="0">
                <a:solidFill>
                  <a:prstClr val="black"/>
                </a:solidFill>
                <a:latin typeface="+mj-ea"/>
              </a:rPr>
              <a:t>６０</a:t>
            </a:r>
            <a:r>
              <a:rPr lang="ja-JP" altLang="en-US" sz="2400" dirty="0" smtClean="0">
                <a:solidFill>
                  <a:prstClr val="black"/>
                </a:solidFill>
                <a:latin typeface="+mj-ea"/>
              </a:rPr>
              <a:t>分</a:t>
            </a:r>
            <a:r>
              <a:rPr lang="ja-JP" altLang="en-US" sz="2400" dirty="0">
                <a:solidFill>
                  <a:prstClr val="black"/>
                </a:solidFill>
                <a:latin typeface="+mj-ea"/>
              </a:rPr>
              <a:t>研修</a:t>
            </a:r>
            <a:r>
              <a:rPr lang="en-US" altLang="ja-JP" sz="2400" dirty="0" smtClean="0">
                <a:solidFill>
                  <a:prstClr val="black"/>
                </a:solidFill>
                <a:latin typeface="+mj-ea"/>
              </a:rPr>
              <a:t>】</a:t>
            </a:r>
            <a:endParaRPr kumimoji="1" lang="ja-JP" altLang="en-US" dirty="0">
              <a:latin typeface="+mj-ea"/>
            </a:endParaRPr>
          </a:p>
        </p:txBody>
      </p:sp>
      <p:sp>
        <p:nvSpPr>
          <p:cNvPr id="7" name="テキスト ボックス 6"/>
          <p:cNvSpPr txBox="1"/>
          <p:nvPr/>
        </p:nvSpPr>
        <p:spPr>
          <a:xfrm>
            <a:off x="999907" y="3068960"/>
            <a:ext cx="7144187"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暴力行為への対応と未然防止</a:t>
            </a:r>
            <a:r>
              <a:rPr lang="ja-JP" altLang="en-US" sz="2000" dirty="0" smtClean="0">
                <a:latin typeface="HG丸ｺﾞｼｯｸM-PRO" panose="020F0600000000000000" pitchFamily="50" charset="-128"/>
                <a:ea typeface="HG丸ｺﾞｼｯｸM-PRO" panose="020F0600000000000000" pitchFamily="50" charset="-128"/>
              </a:rPr>
              <a:t>の取組に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5" name="テキスト ボックス 4"/>
          <p:cNvSpPr txBox="1"/>
          <p:nvPr/>
        </p:nvSpPr>
        <p:spPr>
          <a:xfrm>
            <a:off x="611560" y="3129930"/>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3892013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5325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latin typeface="+mn-ea"/>
                </a:rPr>
                <a:t>意見の交流を基に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latin typeface="+mn-ea"/>
                </a:rPr>
                <a:t>目指す姿</a:t>
              </a:r>
              <a:r>
                <a:rPr lang="en-US" altLang="ja-JP" sz="2400" dirty="0">
                  <a:latin typeface="+mn-ea"/>
                </a:rPr>
                <a:t>】【</a:t>
              </a:r>
              <a:r>
                <a:rPr lang="ja-JP" altLang="en-US" sz="2400" dirty="0">
                  <a:latin typeface="+mn-ea"/>
                </a:rPr>
                <a:t>計画</a:t>
              </a:r>
              <a:r>
                <a:rPr lang="en-US" altLang="ja-JP" sz="2400" dirty="0">
                  <a:latin typeface="+mn-ea"/>
                </a:rPr>
                <a:t>】【</a:t>
              </a:r>
              <a:r>
                <a:rPr lang="ja-JP" altLang="en-US" sz="2400" dirty="0">
                  <a:latin typeface="+mn-ea"/>
                </a:rPr>
                <a:t>具体的な指導</a:t>
              </a:r>
              <a:r>
                <a:rPr lang="en-US" altLang="ja-JP" sz="2400" dirty="0">
                  <a:latin typeface="+mn-ea"/>
                </a:rPr>
                <a:t>】【</a:t>
              </a:r>
              <a:r>
                <a:rPr lang="ja-JP" altLang="en-US" sz="2400" dirty="0">
                  <a:latin typeface="+mn-ea"/>
                </a:rPr>
                <a:t>見直し</a:t>
              </a:r>
              <a:r>
                <a:rPr lang="en-US" altLang="ja-JP" sz="2400" dirty="0">
                  <a:latin typeface="+mn-ea"/>
                </a:rPr>
                <a:t>】【</a:t>
              </a:r>
              <a:r>
                <a:rPr lang="ja-JP" altLang="en-US" sz="2400" dirty="0">
                  <a:latin typeface="+mn-ea"/>
                </a:rPr>
                <a:t>改善策</a:t>
              </a:r>
              <a:r>
                <a:rPr lang="en-US" altLang="ja-JP" sz="2400" dirty="0">
                  <a:latin typeface="+mn-ea"/>
                </a:rPr>
                <a:t>】 </a:t>
              </a:r>
              <a:r>
                <a:rPr lang="ja-JP" altLang="en-US" sz="2400" dirty="0">
                  <a:latin typeface="+mn-ea"/>
                </a:rPr>
                <a:t>のサイクルで「他に</a:t>
              </a:r>
              <a:r>
                <a:rPr lang="ja-JP" altLang="en-US" sz="2400" dirty="0" smtClean="0">
                  <a:latin typeface="+mn-ea"/>
                </a:rPr>
                <a:t>考えられる取組」を、グループでまとめる</a:t>
              </a:r>
              <a:endParaRPr lang="en-US" altLang="ja-JP" sz="2400" dirty="0"/>
            </a:p>
          </p:txBody>
        </p:sp>
      </p:grpSp>
      <p:sp>
        <p:nvSpPr>
          <p:cNvPr id="12" name="角丸四角形 11"/>
          <p:cNvSpPr/>
          <p:nvPr/>
        </p:nvSpPr>
        <p:spPr>
          <a:xfrm>
            <a:off x="7848586" y="1102043"/>
            <a:ext cx="1136309" cy="5619951"/>
          </a:xfrm>
          <a:prstGeom prst="roundRect">
            <a:avLst/>
          </a:prstGeom>
          <a:solidFill>
            <a:srgbClr val="FFFF00">
              <a:alpha val="0"/>
            </a:srgbClr>
          </a:solid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2"/>
          <p:cNvSpPr txBox="1">
            <a:spLocks noChangeArrowheads="1"/>
          </p:cNvSpPr>
          <p:nvPr/>
        </p:nvSpPr>
        <p:spPr>
          <a:xfrm>
            <a:off x="800110" y="112930"/>
            <a:ext cx="7588314"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３　事例を基に考える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分－</a:t>
            </a:r>
          </a:p>
        </p:txBody>
      </p:sp>
      <p:sp>
        <p:nvSpPr>
          <p:cNvPr id="3" name="角丸四角形吹き出し 2"/>
          <p:cNvSpPr/>
          <p:nvPr/>
        </p:nvSpPr>
        <p:spPr>
          <a:xfrm>
            <a:off x="1529547" y="3841616"/>
            <a:ext cx="5778757" cy="2244948"/>
          </a:xfrm>
          <a:prstGeom prst="wedgeRoundRectCallout">
            <a:avLst>
              <a:gd name="adj1" fmla="val 59601"/>
              <a:gd name="adj2" fmla="val -21431"/>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「こんなこともできるのではないか」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「こうする方が良いのではないか」</a:t>
            </a:r>
            <a:endParaRPr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「私ならこうする」</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など、</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他に考えられる取組</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について、</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問題点</a:t>
            </a:r>
            <a:r>
              <a:rPr lang="en-US" altLang="ja-JP" sz="20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で多くの意見が出たポイントから話し合ってください。</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46036" y="5013176"/>
            <a:ext cx="1088995" cy="178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7839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96" y="2348880"/>
            <a:ext cx="2212252" cy="3631687"/>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2401531" y="319842"/>
            <a:ext cx="6602901" cy="6133494"/>
          </a:xfrm>
          <a:prstGeom prst="wedgeRoundRectCallout">
            <a:avLst>
              <a:gd name="adj1" fmla="val -59361"/>
              <a:gd name="adj2" fmla="val -7458"/>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暴力行為への見直しや、改善策として、</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Ｃ見直し</a:t>
            </a:r>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・日常</a:t>
            </a:r>
            <a:r>
              <a:rPr lang="ja-JP" altLang="en-US" sz="2200" dirty="0">
                <a:solidFill>
                  <a:prstClr val="black"/>
                </a:solidFill>
                <a:latin typeface="HG丸ｺﾞｼｯｸM-PRO" panose="020F0600000000000000" pitchFamily="50" charset="-128"/>
                <a:ea typeface="HG丸ｺﾞｼｯｸM-PRO" panose="020F0600000000000000" pitchFamily="50" charset="-128"/>
              </a:rPr>
              <a:t>の学校生活における児童生徒</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の観察</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・本人や保護者との面談</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・クラス全体の状況を把握するための心理</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アンケート</a:t>
            </a: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などを基に、支援チームでケース会議を行い、</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Ａ改善策</a:t>
            </a:r>
            <a:r>
              <a:rPr lang="en-US" altLang="ja-JP" sz="2200" dirty="0" smtClean="0">
                <a:solidFill>
                  <a:prstClr val="black"/>
                </a:solidFill>
                <a:latin typeface="HG丸ｺﾞｼｯｸM-PRO" panose="020F0600000000000000" pitchFamily="50" charset="-128"/>
                <a:ea typeface="HG丸ｺﾞｼｯｸM-PRO" panose="020F0600000000000000" pitchFamily="50" charset="-128"/>
              </a:rPr>
              <a:t>】</a:t>
            </a: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・児童生徒への関わり方についての教師へ</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の研修</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・子供同士で支え合えるような人間関係</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err="1" smtClean="0">
                <a:solidFill>
                  <a:prstClr val="black"/>
                </a:solidFill>
                <a:latin typeface="HG丸ｺﾞｼｯｸM-PRO" panose="020F0600000000000000" pitchFamily="50" charset="-128"/>
                <a:ea typeface="HG丸ｺﾞｼｯｸM-PRO" panose="020F0600000000000000" pitchFamily="50" charset="-128"/>
              </a:rPr>
              <a:t>づ</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くりの取組</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a:solidFill>
                  <a:prstClr val="black"/>
                </a:solidFill>
                <a:latin typeface="HG丸ｺﾞｼｯｸM-PRO" panose="020F0600000000000000" pitchFamily="50" charset="-128"/>
                <a:ea typeface="HG丸ｺﾞｼｯｸM-PRO" panose="020F0600000000000000" pitchFamily="50" charset="-128"/>
              </a:rPr>
              <a:t>　</a:t>
            </a:r>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などを継続的に行っていく。</a:t>
            </a:r>
            <a:endParaRPr lang="en-US" altLang="ja-JP" sz="2200" dirty="0" smtClean="0">
              <a:solidFill>
                <a:prstClr val="black"/>
              </a:solidFill>
              <a:latin typeface="HG丸ｺﾞｼｯｸM-PRO" panose="020F0600000000000000" pitchFamily="50" charset="-128"/>
              <a:ea typeface="HG丸ｺﾞｼｯｸM-PRO" panose="020F0600000000000000" pitchFamily="50" charset="-128"/>
            </a:endParaRPr>
          </a:p>
          <a:p>
            <a:endParaRPr lang="en-US" altLang="ja-JP" sz="2200" dirty="0">
              <a:solidFill>
                <a:prstClr val="black"/>
              </a:solidFill>
              <a:latin typeface="HG丸ｺﾞｼｯｸM-PRO" panose="020F0600000000000000" pitchFamily="50" charset="-128"/>
              <a:ea typeface="HG丸ｺﾞｼｯｸM-PRO" panose="020F0600000000000000" pitchFamily="50" charset="-128"/>
            </a:endParaRPr>
          </a:p>
          <a:p>
            <a:r>
              <a:rPr lang="ja-JP" altLang="en-US" sz="2200" dirty="0" smtClean="0">
                <a:solidFill>
                  <a:prstClr val="black"/>
                </a:solidFill>
                <a:latin typeface="HG丸ｺﾞｼｯｸM-PRO" panose="020F0600000000000000" pitchFamily="50" charset="-128"/>
                <a:ea typeface="HG丸ｺﾞｼｯｸM-PRO" panose="020F0600000000000000" pitchFamily="50" charset="-128"/>
              </a:rPr>
              <a:t>という取組などが考えられます。</a:t>
            </a:r>
          </a:p>
        </p:txBody>
      </p:sp>
    </p:spTree>
    <p:extLst>
      <p:ext uri="{BB962C8B-B14F-4D97-AF65-F5344CB8AC3E}">
        <p14:creationId xmlns:p14="http://schemas.microsoft.com/office/powerpoint/2010/main" val="2116915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084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0"/>
                                        </p:tgtEl>
                                        <p:attrNameLst>
                                          <p:attrName>style.opacity</p:attrName>
                                        </p:attrNameLst>
                                      </p:cBhvr>
                                      <p:to>
                                        <p:strVal val="0.15"/>
                                      </p:to>
                                    </p:set>
                                    <p:animEffect filter="image" prLst="opacity: 0.15">
                                      <p:cBhvr rctx="IE">
                                        <p:cTn id="7" dur="indefinite"/>
                                        <p:tgtEl>
                                          <p:spTgt spid="20"/>
                                        </p:tgtEl>
                                      </p:cBhvr>
                                    </p:animEffect>
                                  </p:childTnLst>
                                </p:cTn>
                              </p:par>
                              <p:par>
                                <p:cTn id="8" presetID="9" presetClass="emph" presetSubtype="0" nodeType="withEffect">
                                  <p:stCondLst>
                                    <p:cond delay="0"/>
                                  </p:stCondLst>
                                  <p:childTnLst>
                                    <p:set>
                                      <p:cBhvr rctx="PPT">
                                        <p:cTn id="9" dur="indefinite"/>
                                        <p:tgtEl>
                                          <p:spTgt spid="17"/>
                                        </p:tgtEl>
                                        <p:attrNameLst>
                                          <p:attrName>style.opacity</p:attrName>
                                        </p:attrNameLst>
                                      </p:cBhvr>
                                      <p:to>
                                        <p:strVal val="0.15"/>
                                      </p:to>
                                    </p:set>
                                    <p:animEffect filter="image" prLst="opacity: 0.1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X:\etuko\MPCview イラスト\DATA\MPC_SCCL\COL_WMF\SC32_37\子ども表情\SC35_07.WMF"/>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5245" y="980728"/>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グループ化 2"/>
          <p:cNvGrpSpPr/>
          <p:nvPr/>
        </p:nvGrpSpPr>
        <p:grpSpPr>
          <a:xfrm>
            <a:off x="630535" y="1124744"/>
            <a:ext cx="7954939" cy="5395385"/>
            <a:chOff x="630535" y="908720"/>
            <a:chExt cx="7954939" cy="5517232"/>
          </a:xfrm>
        </p:grpSpPr>
        <p:sp>
          <p:nvSpPr>
            <p:cNvPr id="4" name="円/楕円 3"/>
            <p:cNvSpPr/>
            <p:nvPr/>
          </p:nvSpPr>
          <p:spPr>
            <a:xfrm>
              <a:off x="630535" y="908720"/>
              <a:ext cx="7954939" cy="551723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2146949" y="1100862"/>
              <a:ext cx="4801315" cy="1227437"/>
            </a:xfrm>
            <a:prstGeom prst="rect">
              <a:avLst/>
            </a:prstGeom>
            <a:noFill/>
          </p:spPr>
          <p:txBody>
            <a:bodyPr wrap="none" rtlCol="0">
              <a:spAutoFit/>
            </a:bodyPr>
            <a:lstStyle/>
            <a:p>
              <a:pPr algn="ctr"/>
              <a:r>
                <a:rPr lang="ja-JP" altLang="en-US" sz="2400" dirty="0" smtClean="0">
                  <a:latin typeface="HG丸ｺﾞｼｯｸM-PRO" panose="020F0600000000000000" pitchFamily="50" charset="-128"/>
                  <a:ea typeface="HG丸ｺﾞｼｯｸM-PRO" panose="020F0600000000000000" pitchFamily="50" charset="-128"/>
                </a:rPr>
                <a:t>全ての児童生徒への支援</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lang="ja-JP" altLang="en-US" sz="2400" dirty="0">
                  <a:latin typeface="HG丸ｺﾞｼｯｸM-PRO" panose="020F0600000000000000" pitchFamily="50" charset="-128"/>
                  <a:ea typeface="HG丸ｺﾞｼｯｸM-PRO" panose="020F0600000000000000" pitchFamily="50" charset="-128"/>
                </a:rPr>
                <a:t>暴力行為を起こさない学校づくり</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400" dirty="0" smtClean="0">
                  <a:solidFill>
                    <a:srgbClr val="FF0000"/>
                  </a:solidFill>
                  <a:latin typeface="HG丸ｺﾞｼｯｸM-PRO" panose="020F0600000000000000" pitchFamily="50" charset="-128"/>
                  <a:ea typeface="HG丸ｺﾞｼｯｸM-PRO" panose="020F0600000000000000" pitchFamily="50" charset="-128"/>
                </a:rPr>
                <a:t>開発的生徒指導</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221234" y="2573647"/>
            <a:ext cx="6773540" cy="3919039"/>
            <a:chOff x="1529121" y="2343458"/>
            <a:chExt cx="6157763" cy="4048755"/>
          </a:xfrm>
        </p:grpSpPr>
        <p:sp>
          <p:nvSpPr>
            <p:cNvPr id="7" name="円/楕円 6"/>
            <p:cNvSpPr/>
            <p:nvPr/>
          </p:nvSpPr>
          <p:spPr>
            <a:xfrm>
              <a:off x="1529121" y="2343458"/>
              <a:ext cx="6157763" cy="4048755"/>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2082223" y="2880118"/>
              <a:ext cx="5010057" cy="1494429"/>
            </a:xfrm>
            <a:prstGeom prst="rect">
              <a:avLst/>
            </a:prstGeom>
            <a:noFill/>
          </p:spPr>
          <p:txBody>
            <a:bodyPr wrap="square" rtlCol="0">
              <a:spAutoFit/>
            </a:bodyPr>
            <a:lstStyle/>
            <a:p>
              <a:pPr algn="ctr"/>
              <a:r>
                <a:rPr kumimoji="1" lang="ja-JP" altLang="en-US" sz="2200" dirty="0" smtClean="0">
                  <a:latin typeface="HG丸ｺﾞｼｯｸM-PRO" panose="020F0600000000000000" pitchFamily="50" charset="-128"/>
                  <a:ea typeface="HG丸ｺﾞｼｯｸM-PRO" panose="020F0600000000000000" pitchFamily="50" charset="-128"/>
                </a:rPr>
                <a:t>全ての児童生徒を対象に暴力行為を</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latin typeface="HG丸ｺﾞｼｯｸM-PRO" panose="020F0600000000000000" pitchFamily="50" charset="-128"/>
                  <a:ea typeface="HG丸ｺﾞｼｯｸM-PRO" panose="020F0600000000000000" pitchFamily="50" charset="-128"/>
                </a:rPr>
                <a:t>抑止し、暴力的な傾向のみられる</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latin typeface="HG丸ｺﾞｼｯｸM-PRO" panose="020F0600000000000000" pitchFamily="50" charset="-128"/>
                  <a:ea typeface="HG丸ｺﾞｼｯｸM-PRO" panose="020F0600000000000000" pitchFamily="50" charset="-128"/>
                </a:rPr>
                <a:t>児童生徒への支援</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200" dirty="0" smtClean="0">
                  <a:solidFill>
                    <a:srgbClr val="FF0000"/>
                  </a:solidFill>
                  <a:latin typeface="HG丸ｺﾞｼｯｸM-PRO" panose="020F0600000000000000" pitchFamily="50" charset="-128"/>
                  <a:ea typeface="HG丸ｺﾞｼｯｸM-PRO" panose="020F0600000000000000" pitchFamily="50" charset="-128"/>
                </a:rPr>
                <a:t>予防的生徒指導</a:t>
              </a: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2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395536" y="257761"/>
            <a:ext cx="8494633" cy="646331"/>
          </a:xfrm>
          <a:prstGeom prst="rect">
            <a:avLst/>
          </a:prstGeom>
          <a:noFill/>
        </p:spPr>
        <p:txBody>
          <a:bodyPr wrap="none" rtlCol="0">
            <a:spAutoFit/>
          </a:bodyPr>
          <a:lstStyle/>
          <a:p>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暴力行為に対する生徒指導の三つの局面</a:t>
            </a:r>
            <a:endParaRPr kumimoji="1" lang="ja-JP" altLang="en-US" sz="36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1" name="グループ化 10"/>
          <p:cNvGrpSpPr/>
          <p:nvPr/>
        </p:nvGrpSpPr>
        <p:grpSpPr>
          <a:xfrm>
            <a:off x="2479147" y="4592340"/>
            <a:ext cx="4290372" cy="1913400"/>
            <a:chOff x="2479147" y="4592340"/>
            <a:chExt cx="4290372" cy="1913400"/>
          </a:xfrm>
        </p:grpSpPr>
        <p:sp>
          <p:nvSpPr>
            <p:cNvPr id="9" name="円/楕円 8"/>
            <p:cNvSpPr/>
            <p:nvPr/>
          </p:nvSpPr>
          <p:spPr>
            <a:xfrm>
              <a:off x="2479147" y="4592340"/>
              <a:ext cx="4290372" cy="1913400"/>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595659" y="4973312"/>
              <a:ext cx="4075239" cy="1384995"/>
            </a:xfrm>
            <a:prstGeom prst="rect">
              <a:avLst/>
            </a:prstGeom>
            <a:noFill/>
          </p:spPr>
          <p:txBody>
            <a:bodyPr wrap="square" rtlCol="0">
              <a:spAutoFit/>
            </a:bodyPr>
            <a:lstStyle/>
            <a:p>
              <a:pPr algn="ctr"/>
              <a:r>
                <a:rPr kumimoji="1" lang="ja-JP" altLang="en-US" sz="2000" dirty="0" smtClean="0">
                  <a:latin typeface="HG丸ｺﾞｼｯｸM-PRO" panose="020F0600000000000000" pitchFamily="50" charset="-128"/>
                  <a:ea typeface="HG丸ｺﾞｼｯｸM-PRO" panose="020F0600000000000000" pitchFamily="50" charset="-128"/>
                </a:rPr>
                <a:t>暴力行為を起こした児童生徒</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err="1" smtClean="0">
                  <a:latin typeface="HG丸ｺﾞｼｯｸM-PRO" panose="020F0600000000000000" pitchFamily="50" charset="-128"/>
                  <a:ea typeface="HG丸ｺﾞｼｯｸM-PRO" panose="020F0600000000000000" pitchFamily="50" charset="-128"/>
                </a:rPr>
                <a:t>への</a:t>
              </a:r>
              <a:r>
                <a:rPr kumimoji="1" lang="ja-JP" altLang="en-US" sz="2000" dirty="0" smtClean="0">
                  <a:latin typeface="HG丸ｺﾞｼｯｸM-PRO" panose="020F0600000000000000" pitchFamily="50" charset="-128"/>
                  <a:ea typeface="HG丸ｺﾞｼｯｸM-PRO" panose="020F0600000000000000" pitchFamily="50" charset="-128"/>
                </a:rPr>
                <a:t>指導・支援、被害を受けた</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latin typeface="HG丸ｺﾞｼｯｸM-PRO" panose="020F0600000000000000" pitchFamily="50" charset="-128"/>
                  <a:ea typeface="HG丸ｺﾞｼｯｸM-PRO" panose="020F0600000000000000" pitchFamily="50" charset="-128"/>
                </a:rPr>
                <a:t>児童生徒への支援</a:t>
              </a:r>
              <a:r>
                <a:rPr kumimoji="1" lang="ja-JP" altLang="en-US" sz="2200" dirty="0" smtClean="0">
                  <a:latin typeface="HG丸ｺﾞｼｯｸM-PRO" panose="020F0600000000000000" pitchFamily="50" charset="-128"/>
                  <a:ea typeface="HG丸ｺﾞｼｯｸM-PRO" panose="020F0600000000000000" pitchFamily="50" charset="-128"/>
                </a:rPr>
                <a:t>　</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a:t>
              </a:r>
              <a:r>
                <a:rPr kumimoji="1" lang="zh-TW" altLang="en-US" sz="20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3" name="正方形/長方形 12"/>
          <p:cNvSpPr/>
          <p:nvPr/>
        </p:nvSpPr>
        <p:spPr>
          <a:xfrm>
            <a:off x="13333" y="-27384"/>
            <a:ext cx="3262432"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３　</a:t>
            </a:r>
            <a:r>
              <a:rPr lang="ja-JP" altLang="en-US" sz="1600" dirty="0" smtClean="0">
                <a:latin typeface="HG丸ｺﾞｼｯｸM-PRO" panose="020F0600000000000000" pitchFamily="50" charset="-128"/>
                <a:ea typeface="HG丸ｺﾞｼｯｸM-PRO" panose="020F0600000000000000" pitchFamily="50" charset="-128"/>
              </a:rPr>
              <a:t>今後に向けた取組を協議する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3564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7"/>
          <p:cNvSpPr/>
          <p:nvPr/>
        </p:nvSpPr>
        <p:spPr>
          <a:xfrm rot="19788261">
            <a:off x="-120928" y="1118820"/>
            <a:ext cx="9404466" cy="4670801"/>
          </a:xfrm>
          <a:prstGeom prst="ellipse">
            <a:avLst/>
          </a:prstGeom>
          <a:solidFill>
            <a:schemeClr val="accent1">
              <a:alpha val="0"/>
            </a:schemeClr>
          </a:solidFill>
          <a:ln w="1143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8828" y="177197"/>
            <a:ext cx="8592702" cy="6699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円/楕円 15"/>
          <p:cNvSpPr/>
          <p:nvPr/>
        </p:nvSpPr>
        <p:spPr>
          <a:xfrm rot="221329">
            <a:off x="1218226" y="1436929"/>
            <a:ext cx="2564360" cy="1523618"/>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rot="17753135">
            <a:off x="3381122" y="4506834"/>
            <a:ext cx="2448857" cy="1449669"/>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rot="15998939">
            <a:off x="6334095" y="3299012"/>
            <a:ext cx="2414466" cy="1435317"/>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ustDataLst>
      <p:tags r:id="rId1"/>
    </p:custDataLst>
    <p:extLst>
      <p:ext uri="{BB962C8B-B14F-4D97-AF65-F5344CB8AC3E}">
        <p14:creationId xmlns:p14="http://schemas.microsoft.com/office/powerpoint/2010/main" val="162629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943600" y="886566"/>
            <a:ext cx="2981325" cy="2830199"/>
          </a:xfrm>
          <a:prstGeom prst="roundRect">
            <a:avLst>
              <a:gd name="adj" fmla="val 11010"/>
            </a:avLst>
          </a:prstGeom>
          <a:solidFill>
            <a:srgbClr val="FFCCFF">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14" name="角丸四角形 13"/>
          <p:cNvSpPr/>
          <p:nvPr/>
        </p:nvSpPr>
        <p:spPr>
          <a:xfrm>
            <a:off x="2919413" y="886566"/>
            <a:ext cx="2922587" cy="2830199"/>
          </a:xfrm>
          <a:prstGeom prst="roundRect">
            <a:avLst>
              <a:gd name="adj" fmla="val 11010"/>
            </a:avLst>
          </a:prstGeom>
          <a:solidFill>
            <a:srgbClr val="99FFCC">
              <a:alpha val="37647"/>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2" name="角丸四角形 1"/>
          <p:cNvSpPr/>
          <p:nvPr/>
        </p:nvSpPr>
        <p:spPr>
          <a:xfrm>
            <a:off x="98425" y="888153"/>
            <a:ext cx="2709863" cy="2830199"/>
          </a:xfrm>
          <a:prstGeom prst="roundRect">
            <a:avLst>
              <a:gd name="adj" fmla="val 11010"/>
            </a:avLst>
          </a:prstGeom>
          <a:solidFill>
            <a:srgbClr val="FFFFCC">
              <a:alpha val="38000"/>
            </a:srgb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a:solidFill>
                <a:schemeClr val="tx1"/>
              </a:solidFill>
            </a:endParaRPr>
          </a:p>
        </p:txBody>
      </p:sp>
      <p:sp>
        <p:nvSpPr>
          <p:cNvPr id="7" name="正方形/長方形 6"/>
          <p:cNvSpPr/>
          <p:nvPr/>
        </p:nvSpPr>
        <p:spPr>
          <a:xfrm>
            <a:off x="131763" y="1127428"/>
            <a:ext cx="2651125"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 ①</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endParaRPr lang="en-US" altLang="ja-JP" sz="24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自分は価値ある存在である</a:t>
            </a:r>
            <a:r>
              <a:rPr lang="ja-JP" altLang="en-US" b="1" dirty="0" smtClean="0">
                <a:latin typeface="HG丸ｺﾞｼｯｸM-PRO" pitchFamily="50" charset="-128"/>
                <a:ea typeface="HG丸ｺﾞｼｯｸM-PRO" pitchFamily="50" charset="-128"/>
              </a:rPr>
              <a:t>と実感</a:t>
            </a:r>
            <a:r>
              <a:rPr lang="ja-JP" altLang="en-US" b="1" dirty="0">
                <a:latin typeface="HG丸ｺﾞｼｯｸM-PRO" pitchFamily="50" charset="-128"/>
                <a:ea typeface="HG丸ｺﾞｼｯｸM-PRO" pitchFamily="50" charset="-128"/>
              </a:rPr>
              <a:t>すること。</a:t>
            </a:r>
          </a:p>
        </p:txBody>
      </p:sp>
      <p:pic>
        <p:nvPicPr>
          <p:cNvPr id="10252" name="図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6980" y="2684075"/>
            <a:ext cx="1183421" cy="10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2981325" y="1131938"/>
            <a:ext cx="2814638" cy="1415772"/>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②</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a:t>
            </a:r>
            <a:r>
              <a:rPr lang="ja-JP" altLang="en-US" sz="2400" b="1" dirty="0" smtClean="0">
                <a:latin typeface="HG丸ｺﾞｼｯｸM-PRO" pitchFamily="50" charset="-128"/>
                <a:ea typeface="HG丸ｺﾞｼｯｸM-PRO" pitchFamily="50" charset="-128"/>
              </a:rPr>
              <a:t>する</a:t>
            </a:r>
            <a:endParaRPr lang="en-US" altLang="ja-JP" sz="2000" b="1" dirty="0">
              <a:solidFill>
                <a:srgbClr val="FF0000"/>
              </a:solidFill>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ありのままに自己を</a:t>
            </a:r>
            <a:r>
              <a:rPr lang="ja-JP" altLang="en-US" b="1" dirty="0" smtClean="0">
                <a:latin typeface="HG丸ｺﾞｼｯｸM-PRO" pitchFamily="50" charset="-128"/>
                <a:ea typeface="HG丸ｺﾞｼｯｸM-PRO" pitchFamily="50" charset="-128"/>
              </a:rPr>
              <a:t>語り、理解</a:t>
            </a:r>
            <a:r>
              <a:rPr lang="ja-JP" altLang="en-US" b="1" dirty="0">
                <a:latin typeface="HG丸ｺﾞｼｯｸM-PRO" pitchFamily="50" charset="-128"/>
                <a:ea typeface="HG丸ｺﾞｼｯｸM-PRO" pitchFamily="50" charset="-128"/>
              </a:rPr>
              <a:t>し合う人間関係。</a:t>
            </a:r>
            <a:endParaRPr lang="en-US" altLang="ja-JP" b="1" dirty="0">
              <a:latin typeface="HG丸ｺﾞｼｯｸM-PRO" pitchFamily="50" charset="-128"/>
              <a:ea typeface="HG丸ｺﾞｼｯｸM-PRO" pitchFamily="50" charset="-128"/>
            </a:endParaRPr>
          </a:p>
        </p:txBody>
      </p:sp>
      <p:sp>
        <p:nvSpPr>
          <p:cNvPr id="13" name="正方形/長方形 12"/>
          <p:cNvSpPr/>
          <p:nvPr/>
        </p:nvSpPr>
        <p:spPr>
          <a:xfrm>
            <a:off x="5995160" y="1064753"/>
            <a:ext cx="2928937" cy="2431435"/>
          </a:xfrm>
          <a:prstGeom prst="rect">
            <a:avLst/>
          </a:prstGeom>
        </p:spPr>
        <p:txBody>
          <a:bodyPr>
            <a:spAutoFit/>
          </a:bodyPr>
          <a:lstStyle/>
          <a:p>
            <a:pPr>
              <a:defRPr/>
            </a:pPr>
            <a:r>
              <a:rPr lang="ja-JP" altLang="en-US" sz="2400" b="1" dirty="0">
                <a:latin typeface="HG丸ｺﾞｼｯｸM-PRO" pitchFamily="50" charset="-128"/>
                <a:ea typeface="HG丸ｺﾞｼｯｸM-PRO" pitchFamily="50" charset="-128"/>
              </a:rPr>
              <a:t>③</a:t>
            </a:r>
            <a:r>
              <a:rPr lang="ja-JP" altLang="en-US" sz="2400" b="1" dirty="0">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a:t>
            </a:r>
            <a:r>
              <a:rPr lang="ja-JP" altLang="en-US" sz="2400" b="1" dirty="0">
                <a:latin typeface="HG丸ｺﾞｼｯｸM-PRO" pitchFamily="50" charset="-128"/>
                <a:ea typeface="HG丸ｺﾞｼｯｸM-PRO" pitchFamily="50" charset="-128"/>
              </a:rPr>
              <a:t>の可能性の開発</a:t>
            </a:r>
            <a:r>
              <a:rPr lang="ja-JP" altLang="en-US" sz="2400" b="1" dirty="0" smtClean="0">
                <a:latin typeface="HG丸ｺﾞｼｯｸM-PRO" pitchFamily="50" charset="-128"/>
                <a:ea typeface="HG丸ｺﾞｼｯｸM-PRO" pitchFamily="50" charset="-128"/>
              </a:rPr>
              <a:t>を援助する</a:t>
            </a:r>
            <a:endParaRPr lang="en-US" altLang="ja-JP" sz="2000" b="1" dirty="0">
              <a:latin typeface="HG丸ｺﾞｼｯｸM-PRO" pitchFamily="50" charset="-128"/>
              <a:ea typeface="HG丸ｺﾞｼｯｸM-PRO" pitchFamily="50" charset="-128"/>
            </a:endParaRPr>
          </a:p>
          <a:p>
            <a:pPr>
              <a:defRPr/>
            </a:pPr>
            <a:r>
              <a:rPr lang="ja-JP" altLang="en-US" sz="2000" b="1" dirty="0">
                <a:latin typeface="HG丸ｺﾞｼｯｸM-PRO" pitchFamily="50" charset="-128"/>
                <a:ea typeface="HG丸ｺﾞｼｯｸM-PRO" pitchFamily="50" charset="-128"/>
              </a:rPr>
              <a:t>　</a:t>
            </a:r>
            <a:r>
              <a:rPr lang="ja-JP" altLang="en-US" b="1" dirty="0">
                <a:latin typeface="HG丸ｺﾞｼｯｸM-PRO" pitchFamily="50" charset="-128"/>
                <a:ea typeface="HG丸ｺﾞｼｯｸM-PRO" pitchFamily="50" charset="-128"/>
              </a:rPr>
              <a:t>児童生徒自身に選択や自己決定ができる場や機会を多く</a:t>
            </a:r>
            <a:r>
              <a:rPr lang="ja-JP" altLang="en-US" b="1" dirty="0" smtClean="0">
                <a:latin typeface="HG丸ｺﾞｼｯｸM-PRO" pitchFamily="50" charset="-128"/>
                <a:ea typeface="HG丸ｺﾞｼｯｸM-PRO" pitchFamily="50" charset="-128"/>
              </a:rPr>
              <a:t>設けること。</a:t>
            </a:r>
            <a:endParaRPr lang="ja-JP" altLang="en-US" b="1" dirty="0">
              <a:latin typeface="HG丸ｺﾞｼｯｸM-PRO" pitchFamily="50" charset="-128"/>
              <a:ea typeface="HG丸ｺﾞｼｯｸM-PRO" pitchFamily="50" charset="-128"/>
            </a:endParaRPr>
          </a:p>
        </p:txBody>
      </p:sp>
      <p:pic>
        <p:nvPicPr>
          <p:cNvPr id="10255" name="図 3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86792" y="2851510"/>
            <a:ext cx="1368984" cy="85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角丸四角形 16"/>
          <p:cNvSpPr/>
          <p:nvPr/>
        </p:nvSpPr>
        <p:spPr>
          <a:xfrm>
            <a:off x="131763" y="3814922"/>
            <a:ext cx="8812212" cy="2638414"/>
          </a:xfrm>
          <a:prstGeom prst="roundRect">
            <a:avLst>
              <a:gd name="adj" fmla="val 11010"/>
            </a:avLst>
          </a:prstGeom>
          <a:solidFill>
            <a:schemeClr val="accent6">
              <a:lumMod val="40000"/>
              <a:lumOff val="60000"/>
              <a:alpha val="38000"/>
            </a:schemeClr>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anchor="t" anchorCtr="0"/>
          <a:lstStyle/>
          <a:p>
            <a:pPr algn="ctr">
              <a:defRPr/>
            </a:pP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学年、学級（ホームルーム）でどんな取組ができるかな？</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Rectangle 2"/>
          <p:cNvSpPr txBox="1">
            <a:spLocks noChangeArrowheads="1"/>
          </p:cNvSpPr>
          <p:nvPr/>
        </p:nvSpPr>
        <p:spPr>
          <a:xfrm>
            <a:off x="-197287" y="303088"/>
            <a:ext cx="9545716" cy="4855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今後に向けた取組の協議</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a:t>
            </a:r>
            <a:r>
              <a:rPr lang="en-US" altLang="ja-JP" sz="2400" dirty="0" smtClean="0">
                <a:solidFill>
                  <a:schemeClr val="tx2"/>
                </a:solidFill>
                <a:latin typeface="HG丸ｺﾞｼｯｸM-PRO" panose="020F0600000000000000" pitchFamily="50" charset="-128"/>
                <a:ea typeface="HG丸ｺﾞｼｯｸM-PRO" panose="020F0600000000000000" pitchFamily="50" charset="-128"/>
              </a:rPr>
              <a:t>10</a:t>
            </a:r>
            <a:r>
              <a:rPr lang="ja-JP" altLang="en-US" sz="2400" dirty="0" smtClean="0">
                <a:solidFill>
                  <a:schemeClr val="tx2"/>
                </a:solidFill>
                <a:latin typeface="HG丸ｺﾞｼｯｸM-PRO" panose="020F0600000000000000" pitchFamily="50" charset="-128"/>
                <a:ea typeface="HG丸ｺﾞｼｯｸM-PRO" panose="020F0600000000000000" pitchFamily="50" charset="-128"/>
              </a:rPr>
              <a:t>分－</a:t>
            </a:r>
            <a:r>
              <a:rPr lang="ja-JP" altLang="en-US" sz="3600" dirty="0" smtClean="0">
                <a:solidFill>
                  <a:schemeClr val="tx2"/>
                </a:solidFill>
                <a:latin typeface="HG丸ｺﾞｼｯｸM-PRO" panose="020F0600000000000000" pitchFamily="50" charset="-128"/>
                <a:ea typeface="HG丸ｺﾞｼｯｸM-PRO" panose="020F0600000000000000" pitchFamily="50" charset="-128"/>
              </a:rPr>
              <a:t>　</a:t>
            </a:r>
          </a:p>
        </p:txBody>
      </p:sp>
      <p:sp>
        <p:nvSpPr>
          <p:cNvPr id="16" name="テキスト ボックス 15"/>
          <p:cNvSpPr txBox="1"/>
          <p:nvPr/>
        </p:nvSpPr>
        <p:spPr>
          <a:xfrm>
            <a:off x="3419872" y="6453336"/>
            <a:ext cx="5032147" cy="369332"/>
          </a:xfrm>
          <a:prstGeom prst="rect">
            <a:avLst/>
          </a:prstGeom>
          <a:noFill/>
        </p:spPr>
        <p:txBody>
          <a:bodyPr wrap="none" rtlCol="0">
            <a:spAutoFit/>
          </a:bodyPr>
          <a:lstStyle/>
          <a:p>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研修後、回収して、皆さんに印刷</a:t>
            </a:r>
            <a:r>
              <a:rPr lang="ja-JP" altLang="en-US" dirty="0">
                <a:solidFill>
                  <a:srgbClr val="FF0000"/>
                </a:solidFill>
                <a:latin typeface="HG丸ｺﾞｼｯｸM-PRO" panose="020F0600000000000000" pitchFamily="50" charset="-128"/>
                <a:ea typeface="HG丸ｺﾞｼｯｸM-PRO" panose="020F0600000000000000" pitchFamily="50" charset="-128"/>
              </a:rPr>
              <a:t>配付</a:t>
            </a:r>
            <a:r>
              <a:rPr kumimoji="1" lang="ja-JP" altLang="en-US" dirty="0" smtClean="0">
                <a:solidFill>
                  <a:srgbClr val="FF0000"/>
                </a:solidFill>
                <a:latin typeface="HG丸ｺﾞｼｯｸM-PRO" panose="020F0600000000000000" pitchFamily="50" charset="-128"/>
                <a:ea typeface="HG丸ｺﾞｼｯｸM-PRO" panose="020F0600000000000000" pitchFamily="50" charset="-128"/>
              </a:rPr>
              <a:t>します。</a:t>
            </a:r>
            <a:endParaRPr kumimoji="1" lang="ja-JP" altLang="en-US" dirty="0">
              <a:solidFill>
                <a:srgbClr val="FF0000"/>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34319" y="864185"/>
            <a:ext cx="8934006" cy="2905687"/>
          </a:xfrm>
          <a:prstGeom prst="roundRect">
            <a:avLst>
              <a:gd name="adj" fmla="val 10414"/>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5827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257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17"/>
                                        </p:tgtEl>
                                        <p:attrNameLst>
                                          <p:attrName>style.opacity</p:attrName>
                                        </p:attrNameLst>
                                      </p:cBhvr>
                                      <p:to>
                                        <p:strVal val="0.15"/>
                                      </p:to>
                                    </p:set>
                                    <p:animEffect filter="image" prLst="opacity: 0.1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456872" y="165705"/>
            <a:ext cx="5275368" cy="1175063"/>
          </a:xfrm>
          <a:prstGeom prst="cloudCallout">
            <a:avLst>
              <a:gd name="adj1" fmla="val 54453"/>
              <a:gd name="adj2" fmla="val -1873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prstClr val="black"/>
                </a:solidFill>
                <a:latin typeface="HG丸ｺﾞｼｯｸM-PRO" panose="020F0600000000000000" pitchFamily="50" charset="-128"/>
                <a:ea typeface="HG丸ｺﾞｼｯｸM-PRO" panose="020F0600000000000000" pitchFamily="50" charset="-128"/>
              </a:rPr>
              <a:t>まとめ</a:t>
            </a:r>
            <a:endParaRPr lang="ja-JP" altLang="en-US"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3333" y="-27384"/>
            <a:ext cx="1210588" cy="338554"/>
          </a:xfrm>
          <a:prstGeom prst="rect">
            <a:avLst/>
          </a:prstGeom>
        </p:spPr>
        <p:txBody>
          <a:bodyPr wrap="none">
            <a:spAutoFit/>
          </a:bodyPr>
          <a:lstStyle/>
          <a:p>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４</a:t>
            </a:r>
            <a:r>
              <a:rPr lang="ja-JP" altLang="en-US" sz="1600" dirty="0">
                <a:solidFill>
                  <a:prstClr val="black"/>
                </a:solidFill>
                <a:latin typeface="HG丸ｺﾞｼｯｸM-PRO" panose="020F0600000000000000" pitchFamily="50" charset="-128"/>
                <a:ea typeface="HG丸ｺﾞｼｯｸM-PRO" panose="020F0600000000000000" pitchFamily="50" charset="-128"/>
              </a:rPr>
              <a:t>　</a:t>
            </a:r>
            <a:r>
              <a:rPr lang="ja-JP" altLang="en-US" sz="1600" dirty="0" smtClean="0">
                <a:solidFill>
                  <a:prstClr val="black"/>
                </a:solidFill>
                <a:latin typeface="HG丸ｺﾞｼｯｸM-PRO" panose="020F0600000000000000" pitchFamily="50" charset="-128"/>
                <a:ea typeface="HG丸ｺﾞｼｯｸM-PRO" panose="020F0600000000000000" pitchFamily="50" charset="-128"/>
              </a:rPr>
              <a:t>まとめ</a:t>
            </a:r>
            <a:endParaRPr lang="en-US" altLang="ja-JP" sz="16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44200"/>
            <a:ext cx="1019175"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テキスト ボックス 22"/>
          <p:cNvSpPr txBox="1"/>
          <p:nvPr/>
        </p:nvSpPr>
        <p:spPr>
          <a:xfrm>
            <a:off x="999907" y="1568986"/>
            <a:ext cx="7144187"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暴力行為への対応と未然防止</a:t>
            </a:r>
            <a:r>
              <a:rPr lang="ja-JP" altLang="en-US" sz="2000" dirty="0" smtClean="0">
                <a:latin typeface="HG丸ｺﾞｼｯｸM-PRO" panose="020F0600000000000000" pitchFamily="50" charset="-128"/>
                <a:ea typeface="HG丸ｺﾞｼｯｸM-PRO" panose="020F0600000000000000" pitchFamily="50" charset="-128"/>
              </a:rPr>
              <a:t>の取組に</a:t>
            </a:r>
            <a:r>
              <a:rPr lang="ja-JP" altLang="en-US" sz="2000" dirty="0">
                <a:latin typeface="HG丸ｺﾞｼｯｸM-PRO" panose="020F0600000000000000" pitchFamily="50" charset="-128"/>
                <a:ea typeface="HG丸ｺﾞｼｯｸM-PRO" panose="020F0600000000000000" pitchFamily="50" charset="-128"/>
              </a:rPr>
              <a:t>ついて考える</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4" y="2449414"/>
            <a:ext cx="5162715"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70218" y="2120662"/>
            <a:ext cx="3878189" cy="47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1723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1"/>
          <p:cNvSpPr>
            <a:spLocks noGrp="1"/>
          </p:cNvSpPr>
          <p:nvPr>
            <p:ph type="title"/>
          </p:nvPr>
        </p:nvSpPr>
        <p:spPr>
          <a:xfrm>
            <a:off x="395536" y="116632"/>
            <a:ext cx="8229600" cy="1143000"/>
          </a:xfrm>
        </p:spPr>
        <p:txBody>
          <a:bodyPr/>
          <a:lstStyle/>
          <a:p>
            <a:r>
              <a:rPr kumimoji="1" lang="ja-JP" altLang="en-US" dirty="0" smtClean="0"/>
              <a:t>本日は、ありがとうございました。</a:t>
            </a:r>
            <a:endParaRPr kumimoji="1" lang="ja-JP" altLang="en-US" dirty="0"/>
          </a:p>
        </p:txBody>
      </p:sp>
      <p:pic>
        <p:nvPicPr>
          <p:cNvPr id="1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60513" y="1255985"/>
            <a:ext cx="6022975" cy="541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8095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53973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15"/>
                                      </p:to>
                                    </p:set>
                                    <p:animEffect filter="image" prLst="opacity: 0.15">
                                      <p:cBhvr rctx="IE">
                                        <p:cTn id="13"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544" y="3979363"/>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吹き出し 7"/>
          <p:cNvSpPr/>
          <p:nvPr/>
        </p:nvSpPr>
        <p:spPr>
          <a:xfrm>
            <a:off x="105652" y="411102"/>
            <a:ext cx="8932697" cy="3375715"/>
          </a:xfrm>
          <a:prstGeom prst="wedgeRoundRectCallout">
            <a:avLst>
              <a:gd name="adj1" fmla="val -30233"/>
              <a:gd name="adj2" fmla="val 66685"/>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13333" y="-27384"/>
            <a:ext cx="4083169" cy="338554"/>
          </a:xfrm>
          <a:prstGeom prst="rect">
            <a:avLst/>
          </a:prstGeom>
        </p:spPr>
        <p:txBody>
          <a:bodyPr wrap="none">
            <a:spAutoFit/>
          </a:bodyPr>
          <a:lstStyle/>
          <a:p>
            <a:r>
              <a:rPr lang="ja-JP" altLang="en-US" sz="1600" dirty="0">
                <a:latin typeface="HG丸ｺﾞｼｯｸM-PRO" panose="020F0600000000000000" pitchFamily="50" charset="-128"/>
                <a:ea typeface="HG丸ｺﾞｼｯｸM-PRO" panose="020F0600000000000000" pitchFamily="50" charset="-128"/>
              </a:rPr>
              <a:t>１　</a:t>
            </a:r>
            <a:r>
              <a:rPr lang="ja-JP" altLang="en-US" sz="1600" dirty="0" smtClean="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146664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6726" y="394985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357049" y="3140968"/>
            <a:ext cx="2967479" cy="861774"/>
          </a:xfrm>
          <a:prstGeom prst="rect">
            <a:avLst/>
          </a:prstGeom>
          <a:noFill/>
        </p:spPr>
        <p:txBody>
          <a:bodyPr wrap="none" rtlCol="0">
            <a:spAutoFit/>
          </a:bodyPr>
          <a:lstStyle/>
          <a:p>
            <a:r>
              <a:rPr lang="ja-JP" altLang="en-US" sz="1600" dirty="0">
                <a:latin typeface="HG丸ｺﾞｼｯｸM-PRO" pitchFamily="50" charset="-128"/>
                <a:ea typeface="HG丸ｺﾞｼｯｸM-PRO" pitchFamily="50" charset="-128"/>
              </a:rPr>
              <a:t>（「生徒指導提要</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平成</a:t>
            </a:r>
            <a:r>
              <a:rPr lang="en-US" altLang="ja-JP" sz="1600" dirty="0">
                <a:latin typeface="HG丸ｺﾞｼｯｸM-PRO" pitchFamily="50" charset="-128"/>
                <a:ea typeface="HG丸ｺﾞｼｯｸM-PRO" pitchFamily="50" charset="-128"/>
              </a:rPr>
              <a:t>22</a:t>
            </a:r>
            <a:r>
              <a:rPr lang="ja-JP" altLang="en-US" sz="1600" dirty="0">
                <a:latin typeface="HG丸ｺﾞｼｯｸM-PRO" pitchFamily="50" charset="-128"/>
                <a:ea typeface="HG丸ｺﾞｼｯｸM-PRO" pitchFamily="50" charset="-128"/>
              </a:rPr>
              <a:t>年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月文部科学省）</a:t>
            </a:r>
          </a:p>
          <a:p>
            <a:endParaRPr kumimoji="1" lang="ja-JP" altLang="en-US" sz="1600" dirty="0"/>
          </a:p>
        </p:txBody>
      </p:sp>
      <p:grpSp>
        <p:nvGrpSpPr>
          <p:cNvPr id="2" name="グループ化 1"/>
          <p:cNvGrpSpPr/>
          <p:nvPr/>
        </p:nvGrpSpPr>
        <p:grpSpPr>
          <a:xfrm>
            <a:off x="13333" y="635599"/>
            <a:ext cx="7438987" cy="3090134"/>
            <a:chOff x="39417" y="635599"/>
            <a:chExt cx="6260825" cy="2888553"/>
          </a:xfrm>
        </p:grpSpPr>
        <p:sp>
          <p:nvSpPr>
            <p:cNvPr id="10" name="Text Box 2"/>
            <p:cNvSpPr txBox="1">
              <a:spLocks noChangeArrowheads="1"/>
            </p:cNvSpPr>
            <p:nvPr/>
          </p:nvSpPr>
          <p:spPr bwMode="auto">
            <a:xfrm>
              <a:off x="39417" y="635599"/>
              <a:ext cx="6260825" cy="920637"/>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dirty="0">
                  <a:ea typeface="HG丸ｺﾞｼｯｸM-PRO" pitchFamily="50" charset="-128"/>
                </a:rPr>
                <a:t> </a:t>
              </a:r>
              <a:r>
                <a:rPr lang="ja-JP" altLang="en-US" dirty="0" smtClean="0">
                  <a:ea typeface="HG丸ｺﾞｼｯｸM-PRO" pitchFamily="50" charset="-128"/>
                </a:rPr>
                <a:t>   </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自己</a:t>
              </a:r>
              <a:r>
                <a:rPr lang="ja-JP" altLang="en-US" sz="4000" b="1" dirty="0">
                  <a:latin typeface="メイリオ" panose="020B0604030504040204" pitchFamily="50" charset="-128"/>
                  <a:ea typeface="メイリオ" panose="020B0604030504040204" pitchFamily="50" charset="-128"/>
                  <a:cs typeface="メイリオ" panose="020B0604030504040204" pitchFamily="50" charset="-128"/>
                </a:rPr>
                <a:t>指導</a:t>
              </a:r>
              <a:r>
                <a:rPr lang="ja-JP" altLang="en-US" sz="4000" b="1" dirty="0" smtClean="0">
                  <a:latin typeface="メイリオ" panose="020B0604030504040204" pitchFamily="50" charset="-128"/>
                  <a:ea typeface="メイリオ" panose="020B0604030504040204" pitchFamily="50" charset="-128"/>
                  <a:cs typeface="メイリオ" panose="020B0604030504040204" pitchFamily="50" charset="-128"/>
                </a:rPr>
                <a:t>能力 </a:t>
              </a:r>
              <a:r>
                <a:rPr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latin typeface="メイリオ" panose="020B0604030504040204" pitchFamily="50" charset="-128"/>
                  <a:ea typeface="メイリオ" panose="020B0604030504040204" pitchFamily="50" charset="-128"/>
                  <a:cs typeface="メイリオ" panose="020B0604030504040204" pitchFamily="50" charset="-128"/>
                </a:rPr>
                <a:t>育成のために</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eaLnBrk="1" hangingPunct="1">
                <a:spcBef>
                  <a:spcPct val="0"/>
                </a:spcBef>
                <a:buFontTx/>
                <a:buNone/>
              </a:pP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自分自身をよりよい方向に導く力）</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 Box 3"/>
            <p:cNvSpPr txBox="1">
              <a:spLocks noChangeArrowheads="1"/>
            </p:cNvSpPr>
            <p:nvPr/>
          </p:nvSpPr>
          <p:spPr bwMode="auto">
            <a:xfrm>
              <a:off x="399327" y="1711648"/>
              <a:ext cx="5540825" cy="1812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ja-JP" altLang="en-US" sz="2400" b="1" u="sng" dirty="0">
                  <a:uFill>
                    <a:solidFill>
                      <a:srgbClr val="FF0000"/>
                    </a:solidFill>
                  </a:uFill>
                  <a:latin typeface="HG丸ｺﾞｼｯｸM-PRO" pitchFamily="50" charset="-128"/>
                  <a:ea typeface="HG丸ｺﾞｼｯｸM-PRO" pitchFamily="50" charset="-128"/>
                </a:rPr>
                <a:t>自己指導能力を育てる三つ</a:t>
              </a:r>
              <a:r>
                <a:rPr lang="ja-JP" altLang="en-US" sz="2400" b="1" u="sng" dirty="0" smtClean="0">
                  <a:uFill>
                    <a:solidFill>
                      <a:srgbClr val="FF0000"/>
                    </a:solidFill>
                  </a:uFill>
                  <a:latin typeface="HG丸ｺﾞｼｯｸM-PRO" pitchFamily="50" charset="-128"/>
                  <a:ea typeface="HG丸ｺﾞｼｯｸM-PRO" pitchFamily="50" charset="-128"/>
                </a:rPr>
                <a:t>のポイント</a:t>
              </a:r>
              <a:endParaRPr lang="ja-JP" altLang="en-US" sz="2400" b="1" dirty="0">
                <a:latin typeface="HG丸ｺﾞｼｯｸM-PRO" pitchFamily="50" charset="-128"/>
                <a:ea typeface="HG丸ｺﾞｼｯｸM-PRO" pitchFamily="50" charset="-128"/>
              </a:endParaRP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①</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自己存在感</a:t>
              </a:r>
              <a:r>
                <a:rPr lang="ja-JP" altLang="en-US" sz="2400" b="1" dirty="0">
                  <a:latin typeface="HG丸ｺﾞｼｯｸM-PRO" pitchFamily="50" charset="-128"/>
                  <a:ea typeface="HG丸ｺﾞｼｯｸM-PRO" pitchFamily="50" charset="-128"/>
                </a:rPr>
                <a:t>を与える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②</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共感的人間関係</a:t>
              </a:r>
              <a:r>
                <a:rPr lang="ja-JP" altLang="en-US" sz="2400" b="1" dirty="0">
                  <a:latin typeface="HG丸ｺﾞｼｯｸM-PRO" pitchFamily="50" charset="-128"/>
                  <a:ea typeface="HG丸ｺﾞｼｯｸM-PRO" pitchFamily="50" charset="-128"/>
                </a:rPr>
                <a:t>を育成する</a:t>
              </a:r>
            </a:p>
            <a:p>
              <a:pPr>
                <a:defRPr/>
              </a:pPr>
              <a:r>
                <a:rPr lang="ja-JP" altLang="en-US" sz="2400" b="1" dirty="0">
                  <a:solidFill>
                    <a:srgbClr val="CC6600"/>
                  </a:solidFill>
                  <a:latin typeface="HG丸ｺﾞｼｯｸM-PRO" pitchFamily="50" charset="-128"/>
                  <a:ea typeface="HG丸ｺﾞｼｯｸM-PRO" pitchFamily="50" charset="-128"/>
                </a:rPr>
                <a:t>　</a:t>
              </a:r>
              <a:r>
                <a:rPr lang="ja-JP" altLang="en-US" sz="2400" b="1" dirty="0">
                  <a:latin typeface="HG丸ｺﾞｼｯｸM-PRO" pitchFamily="50" charset="-128"/>
                  <a:ea typeface="HG丸ｺﾞｼｯｸM-PRO" pitchFamily="50" charset="-128"/>
                </a:rPr>
                <a:t>③</a:t>
              </a:r>
              <a:r>
                <a:rPr lang="ja-JP" altLang="en-US" sz="2400" b="1" dirty="0">
                  <a:solidFill>
                    <a:srgbClr val="FF0000"/>
                  </a:solidFill>
                  <a:latin typeface="HG丸ｺﾞｼｯｸM-PRO" pitchFamily="50" charset="-128"/>
                  <a:ea typeface="HG丸ｺﾞｼｯｸM-PRO" pitchFamily="50" charset="-128"/>
                </a:rPr>
                <a:t>　</a:t>
              </a:r>
              <a:r>
                <a:rPr lang="ja-JP" altLang="en-US" sz="2400" b="1" dirty="0">
                  <a:solidFill>
                    <a:srgbClr val="FF0000"/>
                  </a:solidFill>
                  <a:effectLst>
                    <a:outerShdw blurRad="38100" dist="38100" dir="2700000" algn="tl">
                      <a:srgbClr val="C0C0C0"/>
                    </a:outerShdw>
                  </a:effectLst>
                  <a:latin typeface="HG丸ｺﾞｼｯｸM-PRO" pitchFamily="50" charset="-128"/>
                  <a:ea typeface="HG丸ｺﾞｼｯｸM-PRO" pitchFamily="50" charset="-128"/>
                </a:rPr>
                <a:t>自己決定の場</a:t>
              </a:r>
              <a:r>
                <a:rPr lang="ja-JP" altLang="en-US" sz="2400" b="1" dirty="0">
                  <a:latin typeface="HG丸ｺﾞｼｯｸM-PRO" pitchFamily="50" charset="-128"/>
                  <a:ea typeface="HG丸ｺﾞｼｯｸM-PRO" pitchFamily="50" charset="-128"/>
                </a:rPr>
                <a:t>を</a:t>
              </a:r>
              <a:r>
                <a:rPr lang="ja-JP" altLang="en-US" sz="2400" b="1" dirty="0" smtClean="0">
                  <a:latin typeface="HG丸ｺﾞｼｯｸM-PRO" pitchFamily="50" charset="-128"/>
                  <a:ea typeface="HG丸ｺﾞｼｯｸM-PRO" pitchFamily="50" charset="-128"/>
                </a:rPr>
                <a:t>与え、自己の可　　</a:t>
              </a:r>
              <a:endParaRPr lang="en-US" altLang="ja-JP" sz="2400" b="1" dirty="0" smtClean="0">
                <a:latin typeface="HG丸ｺﾞｼｯｸM-PRO" pitchFamily="50" charset="-128"/>
                <a:ea typeface="HG丸ｺﾞｼｯｸM-PRO" pitchFamily="50" charset="-128"/>
              </a:endParaRPr>
            </a:p>
            <a:p>
              <a:pPr>
                <a:defRPr/>
              </a:pPr>
              <a:r>
                <a:rPr lang="ja-JP" altLang="en-US" sz="2400" b="1" dirty="0">
                  <a:latin typeface="HG丸ｺﾞｼｯｸM-PRO" pitchFamily="50" charset="-128"/>
                  <a:ea typeface="HG丸ｺﾞｼｯｸM-PRO" pitchFamily="50" charset="-128"/>
                </a:rPr>
                <a:t>　</a:t>
              </a:r>
              <a:r>
                <a:rPr lang="ja-JP" altLang="en-US" sz="2400" b="1" dirty="0" smtClean="0">
                  <a:latin typeface="HG丸ｺﾞｼｯｸM-PRO" pitchFamily="50" charset="-128"/>
                  <a:ea typeface="HG丸ｺﾞｼｯｸM-PRO" pitchFamily="50" charset="-128"/>
                </a:rPr>
                <a:t>　能性</a:t>
              </a:r>
              <a:r>
                <a:rPr lang="ja-JP" altLang="en-US" sz="2400" b="1" dirty="0">
                  <a:latin typeface="HG丸ｺﾞｼｯｸM-PRO" pitchFamily="50" charset="-128"/>
                  <a:ea typeface="HG丸ｺﾞｼｯｸM-PRO" pitchFamily="50" charset="-128"/>
                </a:rPr>
                <a:t>の開発を援助する</a:t>
              </a:r>
            </a:p>
          </p:txBody>
        </p:sp>
      </p:grpSp>
      <p:sp>
        <p:nvSpPr>
          <p:cNvPr id="13" name="AutoShape 6"/>
          <p:cNvSpPr>
            <a:spLocks noChangeArrowheads="1"/>
          </p:cNvSpPr>
          <p:nvPr/>
        </p:nvSpPr>
        <p:spPr bwMode="auto">
          <a:xfrm>
            <a:off x="399328" y="3983343"/>
            <a:ext cx="5862764" cy="2436738"/>
          </a:xfrm>
          <a:prstGeom prst="wedgeRoundRectCallout">
            <a:avLst>
              <a:gd name="adj1" fmla="val 60175"/>
              <a:gd name="adj2" fmla="val -32283"/>
              <a:gd name="adj3" fmla="val 16667"/>
            </a:avLst>
          </a:prstGeom>
          <a:solidFill>
            <a:srgbClr val="FFFF99">
              <a:alpha val="81960"/>
            </a:srgbClr>
          </a:solidFill>
          <a:ln w="38100" algn="ctr">
            <a:solidFill>
              <a:schemeClr val="tx1"/>
            </a:solidFill>
            <a:miter lim="800000"/>
            <a:headEnd/>
            <a:tailEnd/>
          </a:ln>
        </p:spPr>
        <p:txBody>
          <a:bodyPr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こういった指導は、信頼できる教師や大人との関係の中で育まれたり、よりよいつながりのある集団の中で育まれたりする力なんだよ。</a:t>
            </a:r>
            <a:endParaRPr lang="en-US" altLang="ja-JP" sz="2800" dirty="0" smtClean="0">
              <a:ea typeface="HG丸ｺﾞｼｯｸM-PRO" pitchFamily="50" charset="-128"/>
            </a:endParaRPr>
          </a:p>
          <a:p>
            <a:pPr eaLnBrk="1" hangingPunct="1">
              <a:lnSpc>
                <a:spcPct val="80000"/>
              </a:lnSpc>
              <a:buClr>
                <a:schemeClr val="hlink"/>
              </a:buClr>
              <a:buFont typeface="Wingdings" pitchFamily="2" charset="2"/>
              <a:buNone/>
            </a:pPr>
            <a:r>
              <a:rPr lang="ja-JP" altLang="en-US" sz="2800" dirty="0" smtClean="0">
                <a:ea typeface="HG丸ｺﾞｼｯｸM-PRO" pitchFamily="50" charset="-128"/>
              </a:rPr>
              <a:t>だから、学校の教育活動は大きな影響を与える場だと言えますね。</a:t>
            </a:r>
            <a:endParaRPr lang="ja-JP" altLang="en-US" sz="2800" dirty="0">
              <a:ea typeface="HG丸ｺﾞｼｯｸM-PRO" pitchFamily="50" charset="-128"/>
            </a:endParaRPr>
          </a:p>
        </p:txBody>
      </p:sp>
      <p:pic>
        <p:nvPicPr>
          <p:cNvPr id="6" name="Picture 2"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0490" r="7450"/>
          <a:stretch/>
        </p:blipFill>
        <p:spPr bwMode="auto">
          <a:xfrm rot="676284">
            <a:off x="7232463" y="893983"/>
            <a:ext cx="1643988" cy="20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2019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13" y="278512"/>
            <a:ext cx="8429759" cy="654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30374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459" y="3996903"/>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吹き出し 6"/>
          <p:cNvSpPr/>
          <p:nvPr/>
        </p:nvSpPr>
        <p:spPr>
          <a:xfrm>
            <a:off x="2483768" y="4050740"/>
            <a:ext cx="5254814" cy="2664296"/>
          </a:xfrm>
          <a:prstGeom prst="wedgeRoundRectCallout">
            <a:avLst>
              <a:gd name="adj1" fmla="val 55927"/>
              <a:gd name="adj2" fmla="val 5392"/>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今日は、暴力行為を起こした児童生徒の理解を深めたり、暴力行為を起こさせない集団づくりの取組を考えたりしましょう！</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吹き出し 7"/>
          <p:cNvSpPr/>
          <p:nvPr/>
        </p:nvSpPr>
        <p:spPr>
          <a:xfrm>
            <a:off x="105652" y="411102"/>
            <a:ext cx="8932697" cy="3375715"/>
          </a:xfrm>
          <a:prstGeom prst="wedgeRoundRectCallout">
            <a:avLst>
              <a:gd name="adj1" fmla="val -35220"/>
              <a:gd name="adj2" fmla="val 57656"/>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lang="ja-JP" altLang="en-US" sz="3600" b="1" dirty="0">
                <a:solidFill>
                  <a:schemeClr val="tx1"/>
                </a:solidFill>
                <a:latin typeface="HG丸ｺﾞｼｯｸM-PRO" panose="020F0600000000000000" pitchFamily="50" charset="-128"/>
                <a:ea typeface="HG丸ｺﾞｼｯｸM-PRO" panose="020F0600000000000000" pitchFamily="50" charset="-128"/>
              </a:rPr>
              <a:t>生徒指導を進めるポイント</a:t>
            </a:r>
            <a:endParaRPr kumimoji="1" lang="en-US" altLang="ja-JP" sz="2800" b="1"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自己指導能力</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（自分自身をよりよい方向へ導くことのできる力）</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を育成する生徒指導！</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『Research</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（見立て）</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Vision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（目指す姿）</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Plan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計画</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Do</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（具体的</a:t>
            </a:r>
            <a:r>
              <a:rPr lang="ja-JP" altLang="en-US" dirty="0">
                <a:solidFill>
                  <a:schemeClr val="tx1"/>
                </a:solidFill>
                <a:latin typeface="HG丸ｺﾞｼｯｸM-PRO" panose="020F0600000000000000" pitchFamily="50" charset="-128"/>
                <a:ea typeface="HG丸ｺﾞｼｯｸM-PRO" panose="020F0600000000000000" pitchFamily="50" charset="-128"/>
              </a:rPr>
              <a:t>な指導</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Check</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見直し</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Action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（改善</a:t>
            </a:r>
            <a:r>
              <a:rPr lang="ja-JP" altLang="en-US" dirty="0">
                <a:solidFill>
                  <a:schemeClr val="tx1"/>
                </a:solidFill>
                <a:latin typeface="HG丸ｺﾞｼｯｸM-PRO" panose="020F0600000000000000" pitchFamily="50" charset="-128"/>
                <a:ea typeface="HG丸ｺﾞｼｯｸM-PRO" panose="020F0600000000000000" pitchFamily="50" charset="-128"/>
              </a:rPr>
              <a:t>策）</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サイクル</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を意識した生徒指導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smtClean="0">
                <a:solidFill>
                  <a:schemeClr val="tx1"/>
                </a:solidFill>
                <a:latin typeface="HG丸ｺﾞｼｯｸM-PRO" panose="020F0600000000000000" pitchFamily="50" charset="-128"/>
                <a:ea typeface="HG丸ｺﾞｼｯｸM-PRO" panose="020F0600000000000000" pitchFamily="50" charset="-128"/>
              </a:rPr>
              <a:t>『Organization</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（組織・チーム</a:t>
            </a:r>
            <a:r>
              <a:rPr lang="ja-JP" altLang="en-US" dirty="0">
                <a:solidFill>
                  <a:schemeClr val="tx1"/>
                </a:solidFill>
                <a:latin typeface="HG丸ｺﾞｼｯｸM-PRO" panose="020F0600000000000000" pitchFamily="50" charset="-128"/>
                <a:ea typeface="HG丸ｺﾞｼｯｸM-PRO" panose="020F0600000000000000" pitchFamily="50" charset="-128"/>
              </a:rPr>
              <a:t>）</a:t>
            </a:r>
            <a:r>
              <a:rPr lang="en-US" altLang="ja-JP"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で当たる生徒指導</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74992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タイトル 1"/>
          <p:cNvSpPr>
            <a:spLocks noGrp="1"/>
          </p:cNvSpPr>
          <p:nvPr>
            <p:ph type="title"/>
          </p:nvPr>
        </p:nvSpPr>
        <p:spPr>
          <a:xfrm>
            <a:off x="457200" y="-171400"/>
            <a:ext cx="8229600" cy="1143000"/>
          </a:xfrm>
        </p:spPr>
        <p:txBody>
          <a:bodyPr/>
          <a:lstStyle/>
          <a:p>
            <a:r>
              <a:rPr lang="ja-JP" altLang="en-US" dirty="0" smtClean="0">
                <a:solidFill>
                  <a:schemeClr val="tx2"/>
                </a:solidFill>
                <a:latin typeface="HG丸ｺﾞｼｯｸM-PRO" panose="020F0600000000000000" pitchFamily="50" charset="-128"/>
                <a:ea typeface="HG丸ｺﾞｼｯｸM-PRO" panose="020F0600000000000000" pitchFamily="50" charset="-128"/>
                <a:cs typeface="Arial" charset="0"/>
              </a:rPr>
              <a:t>研修の進め方</a:t>
            </a:r>
          </a:p>
        </p:txBody>
      </p:sp>
      <p:sp>
        <p:nvSpPr>
          <p:cNvPr id="4" name="アーチ 3"/>
          <p:cNvSpPr/>
          <p:nvPr/>
        </p:nvSpPr>
        <p:spPr>
          <a:xfrm>
            <a:off x="-6118347" y="-231526"/>
            <a:ext cx="7753100" cy="7753100"/>
          </a:xfrm>
          <a:prstGeom prst="blockArc">
            <a:avLst>
              <a:gd name="adj1" fmla="val 18900000"/>
              <a:gd name="adj2" fmla="val 2700000"/>
              <a:gd name="adj3" fmla="val 279"/>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8" name="グループ化 17"/>
          <p:cNvGrpSpPr/>
          <p:nvPr/>
        </p:nvGrpSpPr>
        <p:grpSpPr>
          <a:xfrm>
            <a:off x="486660" y="1034589"/>
            <a:ext cx="8251828" cy="900388"/>
            <a:chOff x="486660" y="1034589"/>
            <a:chExt cx="8251828" cy="900388"/>
          </a:xfrm>
        </p:grpSpPr>
        <p:sp>
          <p:nvSpPr>
            <p:cNvPr id="5" name="フリーフォーム 4"/>
            <p:cNvSpPr/>
            <p:nvPr/>
          </p:nvSpPr>
          <p:spPr>
            <a:xfrm>
              <a:off x="936854" y="1048996"/>
              <a:ext cx="7801634" cy="871575"/>
            </a:xfrm>
            <a:custGeom>
              <a:avLst/>
              <a:gdLst>
                <a:gd name="connsiteX0" fmla="*/ 0 w 7801634"/>
                <a:gd name="connsiteY0" fmla="*/ 0 h 871575"/>
                <a:gd name="connsiteX1" fmla="*/ 7801634 w 7801634"/>
                <a:gd name="connsiteY1" fmla="*/ 0 h 871575"/>
                <a:gd name="connsiteX2" fmla="*/ 7801634 w 7801634"/>
                <a:gd name="connsiteY2" fmla="*/ 871575 h 871575"/>
                <a:gd name="connsiteX3" fmla="*/ 0 w 7801634"/>
                <a:gd name="connsiteY3" fmla="*/ 871575 h 871575"/>
                <a:gd name="connsiteX4" fmla="*/ 0 w 7801634"/>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634" h="871575">
                  <a:moveTo>
                    <a:pt x="0" y="0"/>
                  </a:moveTo>
                  <a:lnTo>
                    <a:pt x="7801634" y="0"/>
                  </a:lnTo>
                  <a:lnTo>
                    <a:pt x="7801634"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6" name="円/楕円 5"/>
            <p:cNvSpPr/>
            <p:nvPr/>
          </p:nvSpPr>
          <p:spPr>
            <a:xfrm>
              <a:off x="486660" y="103458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8" name="テキスト ボックス 7"/>
            <p:cNvSpPr txBox="1">
              <a:spLocks noChangeArrowheads="1"/>
            </p:cNvSpPr>
            <p:nvPr/>
          </p:nvSpPr>
          <p:spPr bwMode="auto">
            <a:xfrm>
              <a:off x="575927" y="1106456"/>
              <a:ext cx="719137"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１</a:t>
              </a:r>
            </a:p>
          </p:txBody>
        </p:sp>
      </p:grpSp>
      <p:grpSp>
        <p:nvGrpSpPr>
          <p:cNvPr id="17" name="グループ化 16"/>
          <p:cNvGrpSpPr/>
          <p:nvPr/>
        </p:nvGrpSpPr>
        <p:grpSpPr>
          <a:xfrm>
            <a:off x="1156805" y="2405313"/>
            <a:ext cx="7581683" cy="900388"/>
            <a:chOff x="1002813" y="2114709"/>
            <a:chExt cx="7735675" cy="900388"/>
          </a:xfrm>
        </p:grpSpPr>
        <p:sp>
          <p:nvSpPr>
            <p:cNvPr id="8" name="フリーフォーム 7"/>
            <p:cNvSpPr/>
            <p:nvPr/>
          </p:nvSpPr>
          <p:spPr>
            <a:xfrm>
              <a:off x="1453007" y="212911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事例を検討する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9" name="円/楕円 8"/>
            <p:cNvSpPr/>
            <p:nvPr/>
          </p:nvSpPr>
          <p:spPr>
            <a:xfrm>
              <a:off x="1002813" y="211470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09" name="テキスト ボックス 9"/>
            <p:cNvSpPr txBox="1">
              <a:spLocks noChangeArrowheads="1"/>
            </p:cNvSpPr>
            <p:nvPr/>
          </p:nvSpPr>
          <p:spPr bwMode="auto">
            <a:xfrm>
              <a:off x="1115616" y="2187720"/>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２</a:t>
              </a:r>
            </a:p>
          </p:txBody>
        </p:sp>
      </p:grpSp>
      <p:grpSp>
        <p:nvGrpSpPr>
          <p:cNvPr id="19" name="グループ化 18"/>
          <p:cNvGrpSpPr/>
          <p:nvPr/>
        </p:nvGrpSpPr>
        <p:grpSpPr>
          <a:xfrm>
            <a:off x="1156805" y="3776037"/>
            <a:ext cx="7577257" cy="900388"/>
            <a:chOff x="1161230" y="3194829"/>
            <a:chExt cx="7577257" cy="900388"/>
          </a:xfrm>
        </p:grpSpPr>
        <p:sp>
          <p:nvSpPr>
            <p:cNvPr id="11" name="フリーフォーム 10"/>
            <p:cNvSpPr/>
            <p:nvPr/>
          </p:nvSpPr>
          <p:spPr>
            <a:xfrm>
              <a:off x="1611424" y="3209236"/>
              <a:ext cx="7127063" cy="871575"/>
            </a:xfrm>
            <a:custGeom>
              <a:avLst/>
              <a:gdLst>
                <a:gd name="connsiteX0" fmla="*/ 0 w 7127063"/>
                <a:gd name="connsiteY0" fmla="*/ 0 h 871575"/>
                <a:gd name="connsiteX1" fmla="*/ 7127063 w 7127063"/>
                <a:gd name="connsiteY1" fmla="*/ 0 h 871575"/>
                <a:gd name="connsiteX2" fmla="*/ 7127063 w 7127063"/>
                <a:gd name="connsiteY2" fmla="*/ 871575 h 871575"/>
                <a:gd name="connsiteX3" fmla="*/ 0 w 7127063"/>
                <a:gd name="connsiteY3" fmla="*/ 871575 h 871575"/>
                <a:gd name="connsiteX4" fmla="*/ 0 w 7127063"/>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7063" h="871575">
                  <a:moveTo>
                    <a:pt x="0" y="0"/>
                  </a:moveTo>
                  <a:lnTo>
                    <a:pt x="7127063" y="0"/>
                  </a:lnTo>
                  <a:lnTo>
                    <a:pt x="7127063"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defTabSz="1066800">
                <a:lnSpc>
                  <a:spcPct val="90000"/>
                </a:lnSpc>
                <a:spcBef>
                  <a:spcPct val="0"/>
                </a:spcBef>
                <a:spcAft>
                  <a:spcPct val="35000"/>
                </a:spcAft>
              </a:pPr>
              <a:r>
                <a:rPr lang="ja-JP" altLang="en-US" sz="2400" dirty="0">
                  <a:latin typeface="HG丸ｺﾞｼｯｸM-PRO" panose="020F0600000000000000" pitchFamily="50" charset="-128"/>
                  <a:ea typeface="HG丸ｺﾞｼｯｸM-PRO" panose="020F0600000000000000" pitchFamily="50" charset="-128"/>
                </a:rPr>
                <a:t>今後に</a:t>
              </a:r>
              <a:r>
                <a:rPr lang="ja-JP" altLang="en-US" sz="2400" dirty="0" smtClean="0">
                  <a:latin typeface="HG丸ｺﾞｼｯｸM-PRO" panose="020F0600000000000000" pitchFamily="50" charset="-128"/>
                  <a:ea typeface="HG丸ｺﾞｼｯｸM-PRO" panose="020F0600000000000000" pitchFamily="50" charset="-128"/>
                </a:rPr>
                <a:t>向けた取組を</a:t>
              </a:r>
              <a:r>
                <a:rPr lang="ja-JP" altLang="en-US" sz="2400" dirty="0">
                  <a:latin typeface="HG丸ｺﾞｼｯｸM-PRO" panose="020F0600000000000000" pitchFamily="50" charset="-128"/>
                  <a:ea typeface="HG丸ｺﾞｼｯｸM-PRO" panose="020F0600000000000000" pitchFamily="50" charset="-128"/>
                </a:rPr>
                <a:t>協議する</a:t>
              </a:r>
              <a:endParaRPr lang="en-US" altLang="ja-JP" sz="2400" dirty="0">
                <a:latin typeface="HG丸ｺﾞｼｯｸM-PRO" panose="020F0600000000000000" pitchFamily="50" charset="-128"/>
                <a:ea typeface="HG丸ｺﾞｼｯｸM-PRO" panose="020F0600000000000000" pitchFamily="50" charset="-128"/>
              </a:endParaRPr>
            </a:p>
          </p:txBody>
        </p:sp>
        <p:sp>
          <p:nvSpPr>
            <p:cNvPr id="12" name="円/楕円 11"/>
            <p:cNvSpPr/>
            <p:nvPr/>
          </p:nvSpPr>
          <p:spPr>
            <a:xfrm>
              <a:off x="1161230" y="319482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0" name="テキスト ボックス 10"/>
            <p:cNvSpPr txBox="1">
              <a:spLocks noChangeArrowheads="1"/>
            </p:cNvSpPr>
            <p:nvPr/>
          </p:nvSpPr>
          <p:spPr bwMode="auto">
            <a:xfrm>
              <a:off x="1242286" y="3267840"/>
              <a:ext cx="719138" cy="768350"/>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３</a:t>
              </a:r>
            </a:p>
          </p:txBody>
        </p:sp>
      </p:grpSp>
      <p:grpSp>
        <p:nvGrpSpPr>
          <p:cNvPr id="20" name="グループ化 19"/>
          <p:cNvGrpSpPr/>
          <p:nvPr/>
        </p:nvGrpSpPr>
        <p:grpSpPr>
          <a:xfrm>
            <a:off x="486660" y="5146762"/>
            <a:ext cx="8251828" cy="900388"/>
            <a:chOff x="1002813" y="4274949"/>
            <a:chExt cx="7735675" cy="900388"/>
          </a:xfrm>
        </p:grpSpPr>
        <p:sp>
          <p:nvSpPr>
            <p:cNvPr id="13" name="フリーフォーム 12"/>
            <p:cNvSpPr/>
            <p:nvPr/>
          </p:nvSpPr>
          <p:spPr>
            <a:xfrm>
              <a:off x="1453007" y="4289356"/>
              <a:ext cx="7285481" cy="871575"/>
            </a:xfrm>
            <a:custGeom>
              <a:avLst/>
              <a:gdLst>
                <a:gd name="connsiteX0" fmla="*/ 0 w 7285481"/>
                <a:gd name="connsiteY0" fmla="*/ 0 h 871575"/>
                <a:gd name="connsiteX1" fmla="*/ 7285481 w 7285481"/>
                <a:gd name="connsiteY1" fmla="*/ 0 h 871575"/>
                <a:gd name="connsiteX2" fmla="*/ 7285481 w 7285481"/>
                <a:gd name="connsiteY2" fmla="*/ 871575 h 871575"/>
                <a:gd name="connsiteX3" fmla="*/ 0 w 7285481"/>
                <a:gd name="connsiteY3" fmla="*/ 871575 h 871575"/>
                <a:gd name="connsiteX4" fmla="*/ 0 w 7285481"/>
                <a:gd name="connsiteY4" fmla="*/ 0 h 8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5481" h="871575">
                  <a:moveTo>
                    <a:pt x="0" y="0"/>
                  </a:moveTo>
                  <a:lnTo>
                    <a:pt x="7285481" y="0"/>
                  </a:lnTo>
                  <a:lnTo>
                    <a:pt x="7285481" y="871575"/>
                  </a:lnTo>
                  <a:lnTo>
                    <a:pt x="0" y="87157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1746" tIns="60960" rIns="60960" bIns="6096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HG丸ｺﾞｼｯｸM-PRO" panose="020F0600000000000000" pitchFamily="50" charset="-128"/>
                  <a:ea typeface="HG丸ｺﾞｼｯｸM-PRO" panose="020F0600000000000000" pitchFamily="50" charset="-128"/>
                </a:rPr>
                <a:t>まとめ</a:t>
              </a:r>
              <a:endParaRPr kumimoji="1" lang="en-US" altLang="ja-JP" sz="2400" kern="1200" dirty="0" smtClean="0">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002813" y="4274949"/>
              <a:ext cx="900388" cy="90038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511" name="テキスト ボックス 11"/>
            <p:cNvSpPr txBox="1">
              <a:spLocks noChangeArrowheads="1"/>
            </p:cNvSpPr>
            <p:nvPr/>
          </p:nvSpPr>
          <p:spPr bwMode="auto">
            <a:xfrm>
              <a:off x="1096683" y="4346816"/>
              <a:ext cx="720725" cy="769937"/>
            </a:xfrm>
            <a:prstGeom prst="rect">
              <a:avLst/>
            </a:prstGeom>
            <a:noFill/>
            <a:ln w="9525">
              <a:noFill/>
              <a:miter lim="800000"/>
              <a:headEnd/>
              <a:tailEnd/>
            </a:ln>
          </p:spPr>
          <p:txBody>
            <a:bodyPr>
              <a:spAutoFit/>
            </a:bodyPr>
            <a:lstStyle/>
            <a:p>
              <a:pPr algn="ctr">
                <a:defRPr/>
              </a:pPr>
              <a:r>
                <a:rPr kumimoji="0" lang="ja-JP" altLang="en-US" sz="4400" dirty="0">
                  <a:solidFill>
                    <a:schemeClr val="accent1"/>
                  </a:solidFill>
                </a:rPr>
                <a:t>４</a:t>
              </a:r>
            </a:p>
          </p:txBody>
        </p:sp>
      </p:grpSp>
      <p:pic>
        <p:nvPicPr>
          <p:cNvPr id="10"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780979"/>
            <a:ext cx="1061187" cy="174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12914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9"/>
                                        </p:tgtEl>
                                        <p:attrNameLst>
                                          <p:attrName>style.opacity</p:attrName>
                                        </p:attrNameLst>
                                      </p:cBhvr>
                                      <p:to>
                                        <p:strVal val="0.15"/>
                                      </p:to>
                                    </p:set>
                                    <p:animEffect filter="image" prLst="opacity: 0.15">
                                      <p:cBhvr rctx="IE">
                                        <p:cTn id="7" dur="indefinite"/>
                                        <p:tgtEl>
                                          <p:spTgt spid="19"/>
                                        </p:tgtEl>
                                      </p:cBhvr>
                                    </p:animEffect>
                                  </p:childTnLst>
                                </p:cTn>
                              </p:par>
                              <p:par>
                                <p:cTn id="8" presetID="9" presetClass="emph" presetSubtype="0" nodeType="withEffect">
                                  <p:stCondLst>
                                    <p:cond delay="0"/>
                                  </p:stCondLst>
                                  <p:childTnLst>
                                    <p:set>
                                      <p:cBhvr rctx="PPT">
                                        <p:cTn id="9" dur="indefinite"/>
                                        <p:tgtEl>
                                          <p:spTgt spid="20"/>
                                        </p:tgtEl>
                                        <p:attrNameLst>
                                          <p:attrName>style.opacity</p:attrName>
                                        </p:attrNameLst>
                                      </p:cBhvr>
                                      <p:to>
                                        <p:strVal val="0.15"/>
                                      </p:to>
                                    </p:set>
                                    <p:animEffect filter="image" prLst="opacity: 0.15">
                                      <p:cBhvr rctx="IE">
                                        <p:cTn id="10" dur="indefinite"/>
                                        <p:tgtEl>
                                          <p:spTgt spid="20"/>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15"/>
                                      </p:to>
                                    </p:set>
                                    <p:animEffect filter="image" prLst="opacity: 0.15">
                                      <p:cBhvr rctx="IE">
                                        <p:cTn id="1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92161"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89260" y="5013176"/>
            <a:ext cx="4063362" cy="128889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105" name="Rectangle 2"/>
          <p:cNvSpPr>
            <a:spLocks noGrp="1" noChangeArrowheads="1"/>
          </p:cNvSpPr>
          <p:nvPr>
            <p:ph type="title"/>
          </p:nvPr>
        </p:nvSpPr>
        <p:spPr>
          <a:xfrm>
            <a:off x="800110" y="112930"/>
            <a:ext cx="7363252" cy="795790"/>
          </a:xfrm>
        </p:spPr>
        <p:txBody>
          <a:bodyPr>
            <a:noAutofit/>
          </a:bodyPr>
          <a:lstStyle/>
          <a:p>
            <a:pPr eaLnBrk="1" hangingPunct="1">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１　事例を読み取る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－９分－</a:t>
            </a:r>
          </a:p>
        </p:txBody>
      </p:sp>
      <p:sp>
        <p:nvSpPr>
          <p:cNvPr id="4" name="テキスト ボックス 3"/>
          <p:cNvSpPr txBox="1"/>
          <p:nvPr/>
        </p:nvSpPr>
        <p:spPr>
          <a:xfrm>
            <a:off x="10671" y="908720"/>
            <a:ext cx="4273297" cy="5386090"/>
          </a:xfrm>
          <a:prstGeom prst="rect">
            <a:avLst/>
          </a:prstGeom>
          <a:noFill/>
        </p:spPr>
        <p:txBody>
          <a:bodyPr wrap="square" rtlCol="0">
            <a:spAutoFit/>
          </a:bodyPr>
          <a:lstStyle/>
          <a:p>
            <a:pPr>
              <a:buFontTx/>
              <a:buNone/>
              <a:defRPr/>
            </a:pPr>
            <a:r>
              <a:rPr lang="ja-JP" altLang="en-US" sz="3200" dirty="0"/>
              <a:t>－留意事項－</a:t>
            </a:r>
          </a:p>
          <a:p>
            <a:pPr marL="179388" lvl="1">
              <a:buNone/>
              <a:defRPr/>
            </a:pPr>
            <a:r>
              <a:rPr lang="ja-JP" altLang="en-US" sz="2400" dirty="0"/>
              <a:t>①</a:t>
            </a:r>
            <a:r>
              <a:rPr lang="ja-JP" altLang="en-US" sz="2400" dirty="0" smtClean="0"/>
              <a:t>事例を、</a:t>
            </a:r>
            <a:r>
              <a:rPr lang="en-US" altLang="ja-JP" sz="2400" dirty="0" smtClean="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a:t>
            </a:r>
            <a:r>
              <a:rPr lang="ja-JP" altLang="en-US" sz="2400" dirty="0"/>
              <a:t>の</a:t>
            </a:r>
            <a:r>
              <a:rPr lang="ja-JP" altLang="en-US" sz="2400" dirty="0" smtClean="0"/>
              <a:t>ポイントに当てはまる取組を抜き出してワークシート</a:t>
            </a:r>
            <a:r>
              <a:rPr lang="ja-JP" altLang="en-US" sz="2400" dirty="0"/>
              <a:t>に記入</a:t>
            </a:r>
            <a:r>
              <a:rPr lang="ja-JP" altLang="en-US" sz="2400" dirty="0" smtClean="0"/>
              <a:t>する</a:t>
            </a:r>
            <a:endParaRPr lang="en-US" altLang="ja-JP" sz="2400" dirty="0" smtClean="0"/>
          </a:p>
          <a:p>
            <a:pPr marL="179388" lvl="1">
              <a:buNone/>
              <a:defRPr/>
            </a:pPr>
            <a:r>
              <a:rPr lang="ja-JP" altLang="en-US" sz="2400" b="1" dirty="0" smtClean="0">
                <a:solidFill>
                  <a:srgbClr val="00B050"/>
                </a:solidFill>
              </a:rPr>
              <a:t>（緑枠）</a:t>
            </a:r>
            <a:endParaRPr lang="en-US" altLang="ja-JP" sz="2400" b="1" dirty="0" smtClean="0">
              <a:solidFill>
                <a:srgbClr val="00B050"/>
              </a:solidFill>
            </a:endParaRPr>
          </a:p>
          <a:p>
            <a:pPr marL="179388" lvl="1">
              <a:buNone/>
              <a:defRPr/>
            </a:pPr>
            <a:endParaRPr lang="en-US" altLang="ja-JP" sz="2400" dirty="0" smtClean="0">
              <a:solidFill>
                <a:srgbClr val="00B050"/>
              </a:solidFill>
            </a:endParaRPr>
          </a:p>
          <a:p>
            <a:pPr marL="179388" lvl="1">
              <a:buNone/>
              <a:defRPr/>
            </a:pPr>
            <a:r>
              <a:rPr lang="ja-JP" altLang="en-US" sz="2400" dirty="0" smtClean="0"/>
              <a:t>②事例から読み取れる問題点を考えて記入する</a:t>
            </a:r>
            <a:r>
              <a:rPr lang="ja-JP" altLang="en-US" sz="2400" b="1" dirty="0" smtClean="0">
                <a:solidFill>
                  <a:srgbClr val="FF0000"/>
                </a:solidFill>
              </a:rPr>
              <a:t>（赤枠）</a:t>
            </a:r>
            <a:endParaRPr lang="en-US" altLang="ja-JP" sz="2400" b="1" dirty="0" smtClean="0">
              <a:solidFill>
                <a:srgbClr val="FF0000"/>
              </a:solidFill>
            </a:endParaRPr>
          </a:p>
          <a:p>
            <a:pPr marL="179388" lvl="1">
              <a:buNone/>
              <a:defRPr/>
            </a:pPr>
            <a:endParaRPr lang="en-US" altLang="ja-JP" sz="2400" dirty="0" smtClean="0"/>
          </a:p>
          <a:p>
            <a:pPr marL="179388" lvl="1">
              <a:buNone/>
              <a:defRPr/>
            </a:pPr>
            <a:r>
              <a:rPr lang="ja-JP" altLang="en-US" sz="2400" dirty="0" smtClean="0">
                <a:latin typeface="HG丸ｺﾞｼｯｸM-PRO" panose="020F0600000000000000" pitchFamily="50" charset="-128"/>
                <a:ea typeface="HG丸ｺﾞｼｯｸM-PRO" panose="020F0600000000000000" pitchFamily="50" charset="-128"/>
              </a:rPr>
              <a:t>☆ワークシート</a:t>
            </a:r>
            <a:r>
              <a:rPr lang="ja-JP" altLang="en-US" sz="2400" dirty="0">
                <a:latin typeface="HG丸ｺﾞｼｯｸM-PRO" panose="020F0600000000000000" pitchFamily="50" charset="-128"/>
                <a:ea typeface="HG丸ｺﾞｼｯｸM-PRO" panose="020F0600000000000000" pitchFamily="50" charset="-128"/>
              </a:rPr>
              <a:t>に記入できない</a:t>
            </a:r>
            <a:r>
              <a:rPr lang="ja-JP" altLang="en-US" sz="2400" dirty="0" smtClean="0">
                <a:latin typeface="HG丸ｺﾞｼｯｸM-PRO" panose="020F0600000000000000" pitchFamily="50" charset="-128"/>
                <a:ea typeface="HG丸ｺﾞｼｯｸM-PRO" panose="020F0600000000000000" pitchFamily="50" charset="-128"/>
              </a:rPr>
              <a:t>欄があるが、空欄</a:t>
            </a:r>
            <a:r>
              <a:rPr lang="ja-JP" altLang="en-US" sz="2400" dirty="0">
                <a:latin typeface="HG丸ｺﾞｼｯｸM-PRO" panose="020F0600000000000000" pitchFamily="50" charset="-128"/>
                <a:ea typeface="HG丸ｺﾞｼｯｸM-PRO" panose="020F0600000000000000" pitchFamily="50" charset="-128"/>
              </a:rPr>
              <a:t>のままで</a:t>
            </a:r>
            <a:r>
              <a:rPr lang="ja-JP" altLang="en-US" sz="2400" dirty="0" smtClean="0">
                <a:latin typeface="HG丸ｺﾞｼｯｸM-PRO" panose="020F0600000000000000" pitchFamily="50" charset="-128"/>
                <a:ea typeface="HG丸ｺﾞｼｯｸM-PRO" panose="020F0600000000000000" pitchFamily="50" charset="-128"/>
              </a:rPr>
              <a:t>構わない</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33" name="角丸四角形 32"/>
          <p:cNvSpPr/>
          <p:nvPr/>
        </p:nvSpPr>
        <p:spPr>
          <a:xfrm>
            <a:off x="5719812" y="1129850"/>
            <a:ext cx="1080120" cy="5612210"/>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6837254" y="1135535"/>
            <a:ext cx="1080120" cy="5605833"/>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3333" y="-27384"/>
            <a:ext cx="1978427" cy="338554"/>
          </a:xfrm>
          <a:prstGeom prst="rect">
            <a:avLst/>
          </a:prstGeom>
        </p:spPr>
        <p:txBody>
          <a:bodyPr wrap="none">
            <a:spAutoFit/>
          </a:bodyPr>
          <a:lstStyle/>
          <a:p>
            <a:r>
              <a:rPr lang="en-US" altLang="ja-JP" sz="1600" dirty="0" smtClean="0">
                <a:latin typeface="HG丸ｺﾞｼｯｸM-PRO" panose="020F0600000000000000" pitchFamily="50" charset="-128"/>
                <a:ea typeface="HG丸ｺﾞｼｯｸM-PRO" panose="020F0600000000000000" pitchFamily="50" charset="-128"/>
              </a:rPr>
              <a:t>2</a:t>
            </a:r>
            <a:r>
              <a:rPr lang="ja-JP" altLang="en-US" sz="1600" dirty="0">
                <a:latin typeface="HG丸ｺﾞｼｯｸM-PRO" panose="020F0600000000000000" pitchFamily="50" charset="-128"/>
                <a:ea typeface="HG丸ｺﾞｼｯｸM-PRO" panose="020F0600000000000000" pitchFamily="50" charset="-128"/>
              </a:rPr>
              <a:t>　事例</a:t>
            </a:r>
            <a:r>
              <a:rPr lang="ja-JP" altLang="en-US" sz="1600" dirty="0" smtClean="0">
                <a:latin typeface="HG丸ｺﾞｼｯｸM-PRO" panose="020F0600000000000000" pitchFamily="50" charset="-128"/>
                <a:ea typeface="HG丸ｺﾞｼｯｸM-PRO" panose="020F0600000000000000" pitchFamily="50" charset="-128"/>
              </a:rPr>
              <a:t>を検討する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3" name="テキスト ボックス 2"/>
          <p:cNvSpPr txBox="1"/>
          <p:nvPr/>
        </p:nvSpPr>
        <p:spPr>
          <a:xfrm>
            <a:off x="5741020" y="1556792"/>
            <a:ext cx="1082348" cy="523220"/>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生徒指導部</a:t>
            </a:r>
            <a:endParaRPr kumimoji="1" lang="en-US" altLang="ja-JP" sz="1400" dirty="0" smtClean="0">
              <a:latin typeface="ＭＳ ゴシック" panose="020B0609070205080204" pitchFamily="49" charset="-128"/>
              <a:ea typeface="ＭＳ ゴシック" panose="020B0609070205080204" pitchFamily="49" charset="-128"/>
            </a:endParaRPr>
          </a:p>
          <a:p>
            <a:r>
              <a:rPr kumimoji="1" lang="ja-JP" altLang="en-US" sz="1400" dirty="0" smtClean="0">
                <a:latin typeface="ＭＳ ゴシック" panose="020B0609070205080204" pitchFamily="49" charset="-128"/>
                <a:ea typeface="ＭＳ ゴシック" panose="020B0609070205080204" pitchFamily="49" charset="-128"/>
              </a:rPr>
              <a:t>学年団</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6862654" y="1466200"/>
            <a:ext cx="1080120" cy="738664"/>
          </a:xfrm>
          <a:prstGeom prst="rect">
            <a:avLst/>
          </a:prstGeom>
          <a:noFill/>
        </p:spPr>
        <p:txBody>
          <a:bodyPr wrap="squar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管理職への報告、連絡、相談</a:t>
            </a:r>
            <a:endParaRPr kumimoji="1" lang="ja-JP" altLang="en-US" sz="1400" dirty="0">
              <a:latin typeface="ＭＳ ゴシック" panose="020B0609070205080204" pitchFamily="49" charset="-128"/>
              <a:ea typeface="ＭＳ ゴシック" panose="020B0609070205080204" pitchFamily="49" charset="-128"/>
            </a:endParaRPr>
          </a:p>
        </p:txBody>
      </p:sp>
      <p:grpSp>
        <p:nvGrpSpPr>
          <p:cNvPr id="14" name="グループ化 13"/>
          <p:cNvGrpSpPr/>
          <p:nvPr/>
        </p:nvGrpSpPr>
        <p:grpSpPr>
          <a:xfrm>
            <a:off x="4152622" y="3935955"/>
            <a:ext cx="2684632" cy="2081035"/>
            <a:chOff x="4152622" y="3935955"/>
            <a:chExt cx="2684632" cy="2081035"/>
          </a:xfrm>
        </p:grpSpPr>
        <p:cxnSp>
          <p:nvCxnSpPr>
            <p:cNvPr id="8" name="直線矢印コネクタ 7"/>
            <p:cNvCxnSpPr>
              <a:endCxn id="33" idx="1"/>
            </p:cNvCxnSpPr>
            <p:nvPr/>
          </p:nvCxnSpPr>
          <p:spPr>
            <a:xfrm flipV="1">
              <a:off x="4152622" y="3935955"/>
              <a:ext cx="1567190" cy="208103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35" idx="1"/>
            </p:cNvCxnSpPr>
            <p:nvPr/>
          </p:nvCxnSpPr>
          <p:spPr>
            <a:xfrm flipV="1">
              <a:off x="4152622" y="3938452"/>
              <a:ext cx="2684632" cy="20785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2801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2"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5" grpId="0" animBg="1"/>
      <p:bldP spid="3"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72706" y="714653"/>
            <a:ext cx="4610160" cy="615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25834" y="1340768"/>
            <a:ext cx="4461885" cy="2443048"/>
            <a:chOff x="25834" y="1340768"/>
            <a:chExt cx="4794196" cy="1807661"/>
          </a:xfrm>
        </p:grpSpPr>
        <p:sp>
          <p:nvSpPr>
            <p:cNvPr id="8" name="Rectangle 3"/>
            <p:cNvSpPr txBox="1">
              <a:spLocks noChangeArrowheads="1"/>
            </p:cNvSpPr>
            <p:nvPr/>
          </p:nvSpPr>
          <p:spPr>
            <a:xfrm>
              <a:off x="25834" y="1340768"/>
              <a:ext cx="3116904" cy="432049"/>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Tx/>
                <a:buNone/>
              </a:pPr>
              <a:r>
                <a:rPr lang="ja-JP" altLang="en-US" dirty="0" smtClean="0"/>
                <a:t>－留意事項－</a:t>
              </a:r>
            </a:p>
          </p:txBody>
        </p:sp>
        <p:sp>
          <p:nvSpPr>
            <p:cNvPr id="10" name="テキスト ボックス 9"/>
            <p:cNvSpPr txBox="1"/>
            <p:nvPr/>
          </p:nvSpPr>
          <p:spPr>
            <a:xfrm>
              <a:off x="190958" y="1713729"/>
              <a:ext cx="4629072" cy="1434700"/>
            </a:xfrm>
            <a:prstGeom prst="rect">
              <a:avLst/>
            </a:prstGeom>
            <a:noFill/>
          </p:spPr>
          <p:txBody>
            <a:bodyPr wrap="square" rtlCol="0">
              <a:spAutoFit/>
            </a:bodyPr>
            <a:lstStyle/>
            <a:p>
              <a:r>
                <a:rPr lang="ja-JP" altLang="en-US" sz="2400" dirty="0" smtClean="0"/>
                <a:t>１で</a:t>
              </a:r>
              <a:r>
                <a:rPr lang="ja-JP" altLang="en-US" sz="2400" dirty="0" smtClean="0">
                  <a:latin typeface="+mn-ea"/>
                </a:rPr>
                <a:t>各自</a:t>
              </a:r>
              <a:r>
                <a:rPr lang="ja-JP" altLang="en-US" sz="2400" dirty="0">
                  <a:latin typeface="+mn-ea"/>
                </a:rPr>
                <a:t>が</a:t>
              </a:r>
              <a:r>
                <a:rPr lang="ja-JP" altLang="en-US" sz="2400" dirty="0" smtClean="0">
                  <a:latin typeface="+mn-ea"/>
                </a:rPr>
                <a:t>読み取ったワークシートを基に</a:t>
              </a:r>
              <a:r>
                <a:rPr lang="en-US" altLang="ja-JP" sz="2400" dirty="0"/>
                <a:t>【</a:t>
              </a:r>
              <a:r>
                <a:rPr lang="ja-JP" altLang="en-US" sz="2400" dirty="0"/>
                <a:t>組織</a:t>
              </a:r>
              <a:r>
                <a:rPr lang="en-US" altLang="ja-JP" sz="2400" dirty="0"/>
                <a:t>】【</a:t>
              </a:r>
              <a:r>
                <a:rPr lang="ja-JP" altLang="en-US" sz="2400" dirty="0"/>
                <a:t>見立て</a:t>
              </a:r>
              <a:r>
                <a:rPr lang="en-US" altLang="ja-JP" sz="2400" dirty="0"/>
                <a:t>】【</a:t>
              </a:r>
              <a:r>
                <a:rPr lang="ja-JP" altLang="en-US" sz="2400" dirty="0"/>
                <a:t>目指す姿</a:t>
              </a:r>
              <a:r>
                <a:rPr lang="en-US" altLang="ja-JP" sz="2400" dirty="0"/>
                <a:t>】【</a:t>
              </a:r>
              <a:r>
                <a:rPr lang="ja-JP" altLang="en-US" sz="2400" dirty="0"/>
                <a:t>計画</a:t>
              </a:r>
              <a:r>
                <a:rPr lang="en-US" altLang="ja-JP" sz="2400" dirty="0"/>
                <a:t>】【</a:t>
              </a:r>
              <a:r>
                <a:rPr lang="ja-JP" altLang="en-US" sz="2400" dirty="0"/>
                <a:t>具体的な指導</a:t>
              </a:r>
              <a:r>
                <a:rPr lang="en-US" altLang="ja-JP" sz="2400" dirty="0"/>
                <a:t>】【</a:t>
              </a:r>
              <a:r>
                <a:rPr lang="ja-JP" altLang="en-US" sz="2400" dirty="0"/>
                <a:t>見直し</a:t>
              </a:r>
              <a:r>
                <a:rPr lang="en-US" altLang="ja-JP" sz="2400" dirty="0"/>
                <a:t>】【</a:t>
              </a:r>
              <a:r>
                <a:rPr lang="ja-JP" altLang="en-US" sz="2400" dirty="0"/>
                <a:t>改善策</a:t>
              </a:r>
              <a:r>
                <a:rPr lang="en-US" altLang="ja-JP" sz="2400" dirty="0"/>
                <a:t>】 </a:t>
              </a:r>
              <a:r>
                <a:rPr lang="ja-JP" altLang="en-US" sz="2400" dirty="0" smtClean="0">
                  <a:latin typeface="+mn-ea"/>
                </a:rPr>
                <a:t>の取組について、意見を交流する。</a:t>
              </a:r>
              <a:endParaRPr lang="en-US" altLang="ja-JP" sz="2400" dirty="0"/>
            </a:p>
          </p:txBody>
        </p:sp>
      </p:grpSp>
      <p:sp>
        <p:nvSpPr>
          <p:cNvPr id="15" name="角丸四角形 14"/>
          <p:cNvSpPr/>
          <p:nvPr/>
        </p:nvSpPr>
        <p:spPr>
          <a:xfrm>
            <a:off x="5735193" y="1092548"/>
            <a:ext cx="1029677" cy="5683135"/>
          </a:xfrm>
          <a:prstGeom prst="roundRect">
            <a:avLst/>
          </a:prstGeom>
          <a:solidFill>
            <a:schemeClr val="accent1">
              <a:alpha val="0"/>
            </a:scheme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角丸四角形 15"/>
          <p:cNvSpPr/>
          <p:nvPr/>
        </p:nvSpPr>
        <p:spPr>
          <a:xfrm>
            <a:off x="6815127" y="1092548"/>
            <a:ext cx="1048336" cy="5683135"/>
          </a:xfrm>
          <a:prstGeom prst="roundRect">
            <a:avLst/>
          </a:prstGeom>
          <a:solidFill>
            <a:schemeClr val="accent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Rectangle 2"/>
          <p:cNvSpPr txBox="1">
            <a:spLocks noChangeArrowheads="1"/>
          </p:cNvSpPr>
          <p:nvPr/>
        </p:nvSpPr>
        <p:spPr>
          <a:xfrm>
            <a:off x="800110" y="112930"/>
            <a:ext cx="7363252" cy="7957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２　意見を交流する</a:t>
            </a:r>
            <a:r>
              <a:rPr lang="ja-JP" altLang="en-US" sz="2800" dirty="0" smtClean="0">
                <a:solidFill>
                  <a:schemeClr val="tx2"/>
                </a:solidFill>
                <a:latin typeface="HG丸ｺﾞｼｯｸM-PRO" panose="020F0600000000000000" pitchFamily="50" charset="-128"/>
                <a:ea typeface="HG丸ｺﾞｼｯｸM-PRO" panose="020F0600000000000000" pitchFamily="50" charset="-128"/>
              </a:rPr>
              <a:t>　－６分－</a:t>
            </a:r>
          </a:p>
        </p:txBody>
      </p:sp>
    </p:spTree>
    <p:extLst>
      <p:ext uri="{BB962C8B-B14F-4D97-AF65-F5344CB8AC3E}">
        <p14:creationId xmlns:p14="http://schemas.microsoft.com/office/powerpoint/2010/main" val="3677576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14.6"/>
</p:tagLst>
</file>

<file path=ppt/tags/tag2.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7664</TotalTime>
  <Words>856</Words>
  <Application>Microsoft Office PowerPoint</Application>
  <PresentationFormat>画面に合わせる (4:3)</PresentationFormat>
  <Paragraphs>266</Paragraphs>
  <Slides>18</Slides>
  <Notes>18</Notes>
  <HiddenSlides>0</HiddenSlides>
  <MMClips>0</MMClips>
  <ScaleCrop>false</ScaleCrop>
  <HeadingPairs>
    <vt:vector size="4" baseType="variant">
      <vt:variant>
        <vt:lpstr>テーマ</vt:lpstr>
      </vt:variant>
      <vt:variant>
        <vt:i4>3</vt:i4>
      </vt:variant>
      <vt:variant>
        <vt:lpstr>スライド タイトル</vt:lpstr>
      </vt:variant>
      <vt:variant>
        <vt:i4>18</vt:i4>
      </vt:variant>
    </vt:vector>
  </HeadingPairs>
  <TitlesOfParts>
    <vt:vector size="21" baseType="lpstr">
      <vt:lpstr>Office ​​テーマ</vt:lpstr>
      <vt:lpstr>4_Office ​​テーマ</vt:lpstr>
      <vt:lpstr>5_Office ​​テーマ</vt:lpstr>
      <vt:lpstr>課題別研修 －暴力行為の対応と未然防止－ 【６０分研修】</vt:lpstr>
      <vt:lpstr>研修の進め方</vt:lpstr>
      <vt:lpstr>PowerPoint プレゼンテーション</vt:lpstr>
      <vt:lpstr>PowerPoint プレゼンテーション</vt:lpstr>
      <vt:lpstr>PowerPoint プレゼンテーション</vt:lpstr>
      <vt:lpstr>PowerPoint プレゼンテーション</vt:lpstr>
      <vt:lpstr>研修の進め方</vt:lpstr>
      <vt:lpstr>１　事例を読み取る　－９分－</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本日は、ありがとうございました。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インシデント・プロセス法によるケース会議</dc:title>
  <dc:creator>Yoichiro</dc:creator>
  <cp:lastModifiedBy>H28年度卓球部部長</cp:lastModifiedBy>
  <cp:revision>528</cp:revision>
  <cp:lastPrinted>2015-11-20T02:22:49Z</cp:lastPrinted>
  <dcterms:created xsi:type="dcterms:W3CDTF">2013-07-10T21:49:50Z</dcterms:created>
  <dcterms:modified xsi:type="dcterms:W3CDTF">2018-01-26T00:49:29Z</dcterms:modified>
</cp:coreProperties>
</file>