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361" r:id="rId2"/>
    <p:sldId id="403" r:id="rId3"/>
    <p:sldId id="417" r:id="rId4"/>
    <p:sldId id="416" r:id="rId5"/>
    <p:sldId id="405" r:id="rId6"/>
    <p:sldId id="380" r:id="rId7"/>
    <p:sldId id="408" r:id="rId8"/>
    <p:sldId id="421" r:id="rId9"/>
    <p:sldId id="422" r:id="rId10"/>
    <p:sldId id="423" r:id="rId11"/>
    <p:sldId id="411" r:id="rId12"/>
    <p:sldId id="409" r:id="rId13"/>
    <p:sldId id="335" r:id="rId14"/>
    <p:sldId id="406" r:id="rId15"/>
    <p:sldId id="316" r:id="rId16"/>
    <p:sldId id="410" r:id="rId17"/>
    <p:sldId id="364" r:id="rId18"/>
    <p:sldId id="414" r:id="rId19"/>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guide id="3" orient="horz" pos="3108">
          <p15:clr>
            <a:srgbClr val="A4A3A4"/>
          </p15:clr>
        </p15:guide>
        <p15:guide id="4" pos="2122">
          <p15:clr>
            <a:srgbClr val="A4A3A4"/>
          </p15:clr>
        </p15:guide>
        <p15:guide id="5" orient="horz" pos="3231">
          <p15:clr>
            <a:srgbClr val="A4A3A4"/>
          </p15:clr>
        </p15:guide>
        <p15:guide id="6" orient="horz" pos="3207">
          <p15:clr>
            <a:srgbClr val="A4A3A4"/>
          </p15:clr>
        </p15:guide>
        <p15:guide id="7" pos="2245">
          <p15:clr>
            <a:srgbClr val="A4A3A4"/>
          </p15:clr>
        </p15:guide>
        <p15:guide id="8" pos="22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0354" autoAdjust="0"/>
  </p:normalViewPr>
  <p:slideViewPr>
    <p:cSldViewPr>
      <p:cViewPr varScale="1">
        <p:scale>
          <a:sx n="59" d="100"/>
          <a:sy n="59" d="100"/>
        </p:scale>
        <p:origin x="153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p:scale>
          <a:sx n="100" d="100"/>
          <a:sy n="100" d="100"/>
        </p:scale>
        <p:origin x="-1746" y="1656"/>
      </p:cViewPr>
      <p:guideLst>
        <p:guide orient="horz" pos="3131"/>
        <p:guide pos="2144"/>
        <p:guide orient="horz" pos="3108"/>
        <p:guide pos="2122"/>
        <p:guide orient="horz" pos="3231"/>
        <p:guide orient="horz" pos="3207"/>
        <p:guide pos="2245"/>
        <p:guide pos="22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884103" y="173145"/>
            <a:ext cx="3056413" cy="509032"/>
          </a:xfrm>
          <a:prstGeom prst="rect">
            <a:avLst/>
          </a:prstGeom>
        </p:spPr>
        <p:txBody>
          <a:bodyPr vert="horz" lIns="94053" tIns="47026" rIns="94053" bIns="47026"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61687" y="9579924"/>
            <a:ext cx="3056413" cy="509032"/>
          </a:xfrm>
          <a:prstGeom prst="rect">
            <a:avLst/>
          </a:prstGeom>
        </p:spPr>
        <p:txBody>
          <a:bodyPr vert="horz" lIns="94053" tIns="47026" rIns="94053" bIns="4702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35169" y="9579924"/>
            <a:ext cx="3056413" cy="509032"/>
          </a:xfrm>
          <a:prstGeom prst="rect">
            <a:avLst/>
          </a:prstGeom>
        </p:spPr>
        <p:txBody>
          <a:bodyPr vert="horz" lIns="94053" tIns="47026" rIns="94053" bIns="47026"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82663" y="765175"/>
            <a:ext cx="5087937" cy="3816350"/>
          </a:xfrm>
          <a:prstGeom prst="rect">
            <a:avLst/>
          </a:prstGeom>
          <a:noFill/>
          <a:ln w="12700">
            <a:solidFill>
              <a:prstClr val="black"/>
            </a:solidFill>
          </a:ln>
        </p:spPr>
        <p:txBody>
          <a:bodyPr vert="horz" lIns="94053" tIns="47026" rIns="94053" bIns="47026" rtlCol="0" anchor="ctr"/>
          <a:lstStyle/>
          <a:p>
            <a:endParaRPr lang="ja-JP" altLang="en-US"/>
          </a:p>
        </p:txBody>
      </p:sp>
      <p:sp>
        <p:nvSpPr>
          <p:cNvPr id="5" name="ノート プレースホルダー 4"/>
          <p:cNvSpPr>
            <a:spLocks noGrp="1"/>
          </p:cNvSpPr>
          <p:nvPr>
            <p:ph type="body" sz="quarter" idx="3"/>
          </p:nvPr>
        </p:nvSpPr>
        <p:spPr>
          <a:xfrm>
            <a:off x="705327" y="4835806"/>
            <a:ext cx="5642610" cy="4581287"/>
          </a:xfrm>
          <a:prstGeom prst="rect">
            <a:avLst/>
          </a:prstGeom>
        </p:spPr>
        <p:txBody>
          <a:bodyPr vert="horz" lIns="94053" tIns="47026" rIns="94053" bIns="4702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9" name="フッター プレースホルダー 8"/>
          <p:cNvSpPr>
            <a:spLocks noGrp="1"/>
          </p:cNvSpPr>
          <p:nvPr>
            <p:ph type="ftr" sz="quarter" idx="4"/>
          </p:nvPr>
        </p:nvSpPr>
        <p:spPr>
          <a:xfrm>
            <a:off x="4" y="9670063"/>
            <a:ext cx="3056194" cy="508950"/>
          </a:xfrm>
          <a:prstGeom prst="rect">
            <a:avLst/>
          </a:prstGeom>
        </p:spPr>
        <p:txBody>
          <a:bodyPr vert="horz" lIns="94409" tIns="47204" rIns="94409" bIns="47204" rtlCol="0" anchor="b"/>
          <a:lstStyle>
            <a:lvl1pPr algn="l">
              <a:defRPr sz="1200"/>
            </a:lvl1pPr>
          </a:lstStyle>
          <a:p>
            <a:endParaRPr kumimoji="1" lang="ja-JP" altLang="en-US"/>
          </a:p>
        </p:txBody>
      </p:sp>
      <p:sp>
        <p:nvSpPr>
          <p:cNvPr id="11" name="スライド番号プレースホルダー 10"/>
          <p:cNvSpPr>
            <a:spLocks noGrp="1"/>
          </p:cNvSpPr>
          <p:nvPr>
            <p:ph type="sldNum" sz="quarter" idx="5"/>
          </p:nvPr>
        </p:nvSpPr>
        <p:spPr>
          <a:xfrm>
            <a:off x="1998535" y="9670063"/>
            <a:ext cx="3056194" cy="508950"/>
          </a:xfrm>
          <a:prstGeom prst="rect">
            <a:avLst/>
          </a:prstGeom>
        </p:spPr>
        <p:txBody>
          <a:bodyPr vert="horz" lIns="94409" tIns="47204" rIns="94409" bIns="47204" rtlCol="0" anchor="b"/>
          <a:lstStyle>
            <a:lvl1pPr algn="ctr">
              <a:defRPr sz="1200"/>
            </a:lvl1pPr>
          </a:lstStyle>
          <a:p>
            <a:fld id="{EFE263F3-539A-4978-BAE4-9D25B3CBF7E4}"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5327" y="4835806"/>
            <a:ext cx="5642610" cy="5158449"/>
          </a:xfrm>
        </p:spPr>
        <p:txBody>
          <a:bodyPr/>
          <a:lstStyle/>
          <a:p>
            <a:pPr defTabSz="912005"/>
            <a:r>
              <a:rPr lang="en-US" altLang="ja-JP" sz="1900" dirty="0">
                <a:latin typeface="+mj-ea"/>
              </a:rPr>
              <a:t>≪</a:t>
            </a:r>
            <a:r>
              <a:rPr lang="ja-JP" altLang="en-US" sz="1900" dirty="0">
                <a:latin typeface="+mj-ea"/>
              </a:rPr>
              <a:t>スライド１～６で４分</a:t>
            </a:r>
            <a:r>
              <a:rPr lang="en-US" altLang="ja-JP" sz="1900" dirty="0">
                <a:latin typeface="+mj-ea"/>
              </a:rPr>
              <a:t>≫</a:t>
            </a:r>
          </a:p>
          <a:p>
            <a:pPr algn="l"/>
            <a:r>
              <a:rPr lang="ja-JP" altLang="en-US" sz="1900" dirty="0">
                <a:latin typeface="ＭＳ 明朝" panose="02020609040205080304" pitchFamily="17" charset="-128"/>
                <a:ea typeface="ＭＳ 明朝" panose="02020609040205080304" pitchFamily="17" charset="-128"/>
              </a:rPr>
              <a:t>　それで</a:t>
            </a:r>
            <a:r>
              <a:rPr lang="ja-JP" altLang="en-US" sz="1900" dirty="0" smtClean="0">
                <a:latin typeface="ＭＳ 明朝" panose="02020609040205080304" pitchFamily="17" charset="-128"/>
                <a:ea typeface="ＭＳ 明朝" panose="02020609040205080304" pitchFamily="17" charset="-128"/>
              </a:rPr>
              <a:t>は、校内</a:t>
            </a:r>
            <a:r>
              <a:rPr lang="ja-JP" altLang="en-US" sz="1900" dirty="0">
                <a:latin typeface="ＭＳ 明朝" panose="02020609040205080304" pitchFamily="17" charset="-128"/>
                <a:ea typeface="ＭＳ 明朝" panose="02020609040205080304" pitchFamily="17" charset="-128"/>
              </a:rPr>
              <a:t>研修を始めます。</a:t>
            </a:r>
            <a:endParaRPr lang="en-US" altLang="ja-JP" sz="1900" dirty="0">
              <a:latin typeface="ＭＳ 明朝" panose="02020609040205080304" pitchFamily="17" charset="-128"/>
              <a:ea typeface="ＭＳ 明朝" panose="02020609040205080304" pitchFamily="17" charset="-128"/>
            </a:endParaRPr>
          </a:p>
          <a:p>
            <a:pPr defTabSz="940890"/>
            <a:r>
              <a:rPr lang="ja-JP" altLang="en-US" sz="1900" dirty="0">
                <a:latin typeface="ＭＳ 明朝" panose="02020609040205080304" pitchFamily="17" charset="-128"/>
                <a:ea typeface="ＭＳ 明朝" panose="02020609040205080304" pitchFamily="17" charset="-128"/>
              </a:rPr>
              <a:t>　</a:t>
            </a:r>
            <a:r>
              <a:rPr lang="ja-JP" altLang="en-US" sz="1900" dirty="0">
                <a:latin typeface="ＭＳ Ｐ明朝" panose="02020600040205080304" pitchFamily="18" charset="-128"/>
                <a:ea typeface="ＭＳ Ｐ明朝" panose="02020600040205080304" pitchFamily="18" charset="-128"/>
              </a:rPr>
              <a:t>本日</a:t>
            </a:r>
            <a:r>
              <a:rPr lang="ja-JP" altLang="en-US" sz="1900" dirty="0" smtClean="0">
                <a:latin typeface="ＭＳ Ｐ明朝" panose="02020600040205080304" pitchFamily="18" charset="-128"/>
                <a:ea typeface="ＭＳ Ｐ明朝" panose="02020600040205080304" pitchFamily="18" charset="-128"/>
              </a:rPr>
              <a:t>は、</a:t>
            </a:r>
            <a:r>
              <a:rPr lang="en-US" altLang="ja-JP" sz="1900" dirty="0" smtClean="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不登校への対応</a:t>
            </a:r>
            <a:r>
              <a:rPr lang="ja-JP" altLang="en-US" sz="1900" dirty="0" smtClean="0">
                <a:latin typeface="ＭＳ Ｐ明朝" panose="02020600040205080304" pitchFamily="18" charset="-128"/>
                <a:ea typeface="ＭＳ Ｐ明朝" panose="02020600040205080304" pitchFamily="18" charset="-128"/>
              </a:rPr>
              <a:t>と、不登校</a:t>
            </a:r>
            <a:r>
              <a:rPr lang="ja-JP" altLang="en-US" sz="1900" dirty="0">
                <a:latin typeface="ＭＳ Ｐ明朝" panose="02020600040205080304" pitchFamily="18" charset="-128"/>
                <a:ea typeface="ＭＳ Ｐ明朝" panose="02020600040205080304" pitchFamily="18" charset="-128"/>
              </a:rPr>
              <a:t>を</a:t>
            </a:r>
            <a:r>
              <a:rPr lang="ja-JP" altLang="en-US" sz="1900" dirty="0" smtClean="0">
                <a:latin typeface="ＭＳ Ｐ明朝" panose="02020600040205080304" pitchFamily="18" charset="-128"/>
                <a:ea typeface="ＭＳ Ｐ明朝" panose="02020600040205080304" pitchFamily="18" charset="-128"/>
              </a:rPr>
              <a:t>生まない取組に</a:t>
            </a:r>
            <a:r>
              <a:rPr lang="ja-JP" altLang="en-US" sz="1900" dirty="0">
                <a:latin typeface="ＭＳ Ｐ明朝" panose="02020600040205080304" pitchFamily="18" charset="-128"/>
                <a:ea typeface="ＭＳ Ｐ明朝" panose="02020600040205080304" pitchFamily="18" charset="-128"/>
              </a:rPr>
              <a:t>ついて考える</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ことをねらいとして研修していきたいと思います。</a:t>
            </a:r>
            <a:endParaRPr lang="en-US" altLang="ja-JP" sz="1900" dirty="0">
              <a:latin typeface="ＭＳ Ｐ明朝" panose="02020600040205080304" pitchFamily="18" charset="-128"/>
              <a:ea typeface="ＭＳ Ｐ明朝" panose="02020600040205080304" pitchFamily="18" charset="-128"/>
            </a:endParaRPr>
          </a:p>
          <a:p>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不登校</a:t>
            </a:r>
            <a:r>
              <a:rPr lang="ja-JP" altLang="en-US" sz="1900" dirty="0" smtClean="0">
                <a:latin typeface="ＭＳ 明朝" panose="02020609040205080304" pitchFamily="17" charset="-128"/>
                <a:ea typeface="ＭＳ 明朝" panose="02020609040205080304" pitchFamily="17" charset="-128"/>
              </a:rPr>
              <a:t>は、質的</a:t>
            </a:r>
            <a:r>
              <a:rPr lang="ja-JP" altLang="en-US" sz="1900" dirty="0">
                <a:latin typeface="ＭＳ 明朝" panose="02020609040205080304" pitchFamily="17" charset="-128"/>
                <a:ea typeface="ＭＳ 明朝" panose="02020609040205080304" pitchFamily="17" charset="-128"/>
              </a:rPr>
              <a:t>にも多様化が進んで</a:t>
            </a:r>
            <a:r>
              <a:rPr lang="ja-JP" altLang="en-US" sz="1900" dirty="0" smtClean="0">
                <a:latin typeface="ＭＳ 明朝" panose="02020609040205080304" pitchFamily="17" charset="-128"/>
                <a:ea typeface="ＭＳ 明朝" panose="02020609040205080304" pitchFamily="17" charset="-128"/>
              </a:rPr>
              <a:t>おり、いじめ</a:t>
            </a:r>
            <a:r>
              <a:rPr lang="ja-JP" altLang="en-US" sz="1900" dirty="0">
                <a:latin typeface="ＭＳ 明朝" panose="02020609040205080304" pitchFamily="17" charset="-128"/>
                <a:ea typeface="ＭＳ 明朝" panose="02020609040205080304" pitchFamily="17" charset="-128"/>
              </a:rPr>
              <a:t>や発達</a:t>
            </a:r>
            <a:r>
              <a:rPr lang="ja-JP" altLang="en-US" sz="1900" dirty="0" smtClean="0">
                <a:latin typeface="ＭＳ 明朝" panose="02020609040205080304" pitchFamily="17" charset="-128"/>
                <a:ea typeface="ＭＳ 明朝" panose="02020609040205080304" pitchFamily="17" charset="-128"/>
              </a:rPr>
              <a:t>障害、保護者</a:t>
            </a:r>
            <a:r>
              <a:rPr lang="ja-JP" altLang="en-US" sz="1900" dirty="0">
                <a:latin typeface="ＭＳ 明朝" panose="02020609040205080304" pitchFamily="17" charset="-128"/>
                <a:ea typeface="ＭＳ 明朝" panose="02020609040205080304" pitchFamily="17" charset="-128"/>
              </a:rPr>
              <a:t>による虐待などが背景にあるケースなどもあります。こうした事態を</a:t>
            </a:r>
            <a:r>
              <a:rPr lang="ja-JP" altLang="en-US" sz="1900" dirty="0" smtClean="0">
                <a:latin typeface="ＭＳ 明朝" panose="02020609040205080304" pitchFamily="17" charset="-128"/>
                <a:ea typeface="ＭＳ 明朝" panose="02020609040205080304" pitchFamily="17" charset="-128"/>
              </a:rPr>
              <a:t>受け、不登校</a:t>
            </a:r>
            <a:r>
              <a:rPr lang="ja-JP" altLang="en-US" sz="1900" dirty="0">
                <a:latin typeface="ＭＳ 明朝" panose="02020609040205080304" pitchFamily="17" charset="-128"/>
                <a:ea typeface="ＭＳ 明朝" panose="02020609040205080304" pitchFamily="17" charset="-128"/>
              </a:rPr>
              <a:t>はもはや特別な状況下で起こるのでは</a:t>
            </a:r>
            <a:r>
              <a:rPr lang="ja-JP" altLang="en-US" sz="1900" dirty="0" smtClean="0">
                <a:latin typeface="ＭＳ 明朝" panose="02020609040205080304" pitchFamily="17" charset="-128"/>
                <a:ea typeface="ＭＳ 明朝" panose="02020609040205080304" pitchFamily="17" charset="-128"/>
              </a:rPr>
              <a:t>なく、「</a:t>
            </a:r>
            <a:r>
              <a:rPr lang="ja-JP" altLang="en-US" sz="1900" dirty="0">
                <a:latin typeface="ＭＳ 明朝" panose="02020609040205080304" pitchFamily="17" charset="-128"/>
                <a:ea typeface="ＭＳ 明朝" panose="02020609040205080304" pitchFamily="17" charset="-128"/>
              </a:rPr>
              <a:t>どの子にも起こり得る」と捉える必要があります。</a:t>
            </a:r>
            <a:endParaRPr lang="en-US" altLang="ja-JP" sz="1900" dirty="0">
              <a:latin typeface="ＭＳ 明朝" panose="02020609040205080304" pitchFamily="17" charset="-128"/>
              <a:ea typeface="ＭＳ 明朝" panose="02020609040205080304" pitchFamily="17" charset="-128"/>
            </a:endParaRPr>
          </a:p>
          <a:p>
            <a:pPr algn="l"/>
            <a:r>
              <a:rPr lang="ja-JP" altLang="en-US" sz="1900" dirty="0">
                <a:latin typeface="ＭＳ 明朝" panose="02020609040205080304" pitchFamily="17" charset="-128"/>
                <a:ea typeface="ＭＳ 明朝" panose="02020609040205080304" pitchFamily="17" charset="-128"/>
              </a:rPr>
              <a:t>　そこ</a:t>
            </a:r>
            <a:r>
              <a:rPr lang="ja-JP" altLang="en-US" sz="1900" dirty="0" smtClean="0">
                <a:latin typeface="ＭＳ 明朝" panose="02020609040205080304" pitchFamily="17" charset="-128"/>
                <a:ea typeface="ＭＳ 明朝" panose="02020609040205080304" pitchFamily="17" charset="-128"/>
              </a:rPr>
              <a:t>で、今日は、不登校</a:t>
            </a:r>
            <a:r>
              <a:rPr lang="ja-JP" altLang="en-US" sz="1900" dirty="0">
                <a:latin typeface="ＭＳ 明朝" panose="02020609040205080304" pitchFamily="17" charset="-128"/>
                <a:ea typeface="ＭＳ 明朝" panose="02020609040205080304" pitchFamily="17" charset="-128"/>
              </a:rPr>
              <a:t>に関する研修を全教職員</a:t>
            </a:r>
            <a:r>
              <a:rPr lang="ja-JP" altLang="en-US" sz="1900" dirty="0">
                <a:latin typeface="ＭＳ Ｐ明朝" panose="02020600040205080304" pitchFamily="18" charset="-128"/>
                <a:ea typeface="ＭＳ Ｐ明朝" panose="02020600040205080304" pitchFamily="18" charset="-128"/>
              </a:rPr>
              <a:t>（また</a:t>
            </a:r>
            <a:r>
              <a:rPr lang="ja-JP" altLang="en-US" sz="1900" dirty="0" smtClean="0">
                <a:latin typeface="ＭＳ Ｐ明朝" panose="02020600040205080304" pitchFamily="18" charset="-128"/>
                <a:ea typeface="ＭＳ Ｐ明朝" panose="02020600040205080304" pitchFamily="18" charset="-128"/>
              </a:rPr>
              <a:t>は、○年団、○○課、教職</a:t>
            </a:r>
            <a:r>
              <a:rPr lang="ja-JP" altLang="en-US" sz="1900" dirty="0">
                <a:latin typeface="ＭＳ Ｐ明朝" panose="02020600040205080304" pitchFamily="18" charset="-128"/>
                <a:ea typeface="ＭＳ Ｐ明朝" panose="02020600040205080304" pitchFamily="18" charset="-128"/>
              </a:rPr>
              <a:t>○年</a:t>
            </a:r>
            <a:r>
              <a:rPr lang="ja-JP" altLang="en-US" sz="1900" dirty="0" smtClean="0">
                <a:latin typeface="ＭＳ Ｐ明朝" panose="02020600040205080304" pitchFamily="18" charset="-128"/>
                <a:ea typeface="ＭＳ Ｐ明朝" panose="02020600040205080304" pitchFamily="18" charset="-128"/>
              </a:rPr>
              <a:t>以下、希望</a:t>
            </a:r>
            <a:r>
              <a:rPr lang="ja-JP" altLang="en-US" sz="1900" dirty="0">
                <a:latin typeface="ＭＳ Ｐ明朝" panose="02020600040205080304" pitchFamily="18" charset="-128"/>
                <a:ea typeface="ＭＳ Ｐ明朝" panose="02020600040205080304" pitchFamily="18" charset="-128"/>
              </a:rPr>
              <a:t>）</a:t>
            </a:r>
            <a:r>
              <a:rPr lang="ja-JP" altLang="en-US" sz="1900" dirty="0">
                <a:latin typeface="ＭＳ 明朝" panose="02020609040205080304" pitchFamily="17" charset="-128"/>
                <a:ea typeface="ＭＳ 明朝" panose="02020609040205080304" pitchFamily="17" charset="-128"/>
              </a:rPr>
              <a:t>で</a:t>
            </a:r>
            <a:r>
              <a:rPr lang="ja-JP" altLang="en-US" sz="1900" dirty="0" smtClean="0">
                <a:latin typeface="ＭＳ 明朝" panose="02020609040205080304" pitchFamily="17" charset="-128"/>
                <a:ea typeface="ＭＳ 明朝" panose="02020609040205080304" pitchFamily="17" charset="-128"/>
              </a:rPr>
              <a:t>行い、新た</a:t>
            </a:r>
            <a:r>
              <a:rPr lang="ja-JP" altLang="en-US" sz="1900" dirty="0">
                <a:latin typeface="ＭＳ 明朝" panose="02020609040205080304" pitchFamily="17" charset="-128"/>
                <a:ea typeface="ＭＳ 明朝" panose="02020609040205080304" pitchFamily="17" charset="-128"/>
              </a:rPr>
              <a:t>な不登校を生まないため</a:t>
            </a:r>
            <a:r>
              <a:rPr lang="ja-JP" altLang="en-US" sz="1900" dirty="0" smtClean="0">
                <a:latin typeface="ＭＳ 明朝" panose="02020609040205080304" pitchFamily="17" charset="-128"/>
                <a:ea typeface="ＭＳ 明朝" panose="02020609040205080304" pitchFamily="17" charset="-128"/>
              </a:rPr>
              <a:t>の取組や、不登校</a:t>
            </a:r>
            <a:r>
              <a:rPr lang="ja-JP" altLang="en-US" sz="1900" dirty="0">
                <a:latin typeface="ＭＳ 明朝" panose="02020609040205080304" pitchFamily="17" charset="-128"/>
                <a:ea typeface="ＭＳ 明朝" panose="02020609040205080304" pitchFamily="17" charset="-128"/>
              </a:rPr>
              <a:t>になりそう</a:t>
            </a:r>
            <a:r>
              <a:rPr lang="ja-JP" altLang="en-US" sz="1900" dirty="0" smtClean="0">
                <a:latin typeface="ＭＳ 明朝" panose="02020609040205080304" pitchFamily="17" charset="-128"/>
                <a:ea typeface="ＭＳ 明朝" panose="02020609040205080304" pitchFamily="17" charset="-128"/>
              </a:rPr>
              <a:t>な子供たち</a:t>
            </a:r>
            <a:r>
              <a:rPr lang="ja-JP" altLang="en-US" sz="1900" dirty="0">
                <a:latin typeface="ＭＳ 明朝" panose="02020609040205080304" pitchFamily="17" charset="-128"/>
                <a:ea typeface="ＭＳ 明朝" panose="02020609040205080304" pitchFamily="17" charset="-128"/>
              </a:rPr>
              <a:t>への関わりについて考えていきたいと思います。★</a:t>
            </a:r>
            <a:endParaRPr lang="en-US" altLang="ja-JP" sz="19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a:t>
            </a:fld>
            <a:endParaRPr lang="ja-JP" altLang="en-US"/>
          </a:p>
        </p:txBody>
      </p:sp>
    </p:spTree>
    <p:extLst>
      <p:ext uri="{BB962C8B-B14F-4D97-AF65-F5344CB8AC3E}">
        <p14:creationId xmlns:p14="http://schemas.microsoft.com/office/powerpoint/2010/main" val="297550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422400" y="150813"/>
            <a:ext cx="4208463" cy="3155950"/>
          </a:xfrm>
          <a:ln/>
        </p:spPr>
      </p:sp>
      <p:sp>
        <p:nvSpPr>
          <p:cNvPr id="62466" name="ノート プレースホルダ 2"/>
          <p:cNvSpPr>
            <a:spLocks noGrp="1"/>
          </p:cNvSpPr>
          <p:nvPr>
            <p:ph type="body" idx="1"/>
          </p:nvPr>
        </p:nvSpPr>
        <p:spPr>
          <a:xfrm>
            <a:off x="318363" y="3426135"/>
            <a:ext cx="6565760" cy="6345213"/>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a:t>
            </a:r>
            <a:r>
              <a:rPr lang="ja-JP" altLang="en-US" dirty="0">
                <a:solidFill>
                  <a:srgbClr val="FF0000"/>
                </a:solidFill>
                <a:latin typeface="ＭＳ Ｐ明朝" panose="02020600040205080304" pitchFamily="18" charset="-128"/>
                <a:ea typeface="ＭＳ Ｐ明朝" panose="02020600040205080304" pitchFamily="18" charset="-128"/>
              </a:rPr>
              <a:t>次に</a:t>
            </a:r>
            <a:r>
              <a:rPr lang="ja-JP" altLang="en-US" strike="dblStrike" dirty="0">
                <a:latin typeface="ＭＳ Ｐ明朝" panose="02020600040205080304" pitchFamily="18" charset="-128"/>
                <a:ea typeface="ＭＳ Ｐ明朝" panose="02020600040205080304" pitchFamily="18" charset="-128"/>
              </a:rPr>
              <a:t>これからの時間は</a:t>
            </a:r>
            <a:r>
              <a:rPr lang="ja-JP" altLang="en-US" dirty="0">
                <a:latin typeface="ＭＳ Ｐ明朝" panose="02020600040205080304" pitchFamily="18" charset="-128"/>
                <a:ea typeface="ＭＳ Ｐ明朝" panose="02020600040205080304" pitchFamily="18" charset="-128"/>
              </a:rPr>
              <a:t>、</a:t>
            </a:r>
            <a:r>
              <a:rPr lang="ja-JP" altLang="en-US" dirty="0" smtClean="0">
                <a:solidFill>
                  <a:srgbClr val="FF0000"/>
                </a:solidFill>
                <a:latin typeface="ＭＳ Ｐ明朝" panose="02020600040205080304" pitchFamily="18" charset="-128"/>
                <a:ea typeface="ＭＳ Ｐ明朝" panose="02020600040205080304" pitchFamily="18" charset="-128"/>
              </a:rPr>
              <a:t>この</a:t>
            </a:r>
            <a:r>
              <a:rPr lang="ja-JP" altLang="en-US" dirty="0" smtClean="0">
                <a:latin typeface="ＭＳ Ｐ明朝" panose="02020600040205080304" pitchFamily="18" charset="-128"/>
                <a:ea typeface="ＭＳ Ｐ明朝" panose="02020600040205080304" pitchFamily="18" charset="-128"/>
              </a:rPr>
              <a:t>青色</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部分</a:t>
            </a:r>
            <a:r>
              <a:rPr lang="ja-JP" altLang="en-US" dirty="0">
                <a:solidFill>
                  <a:srgbClr val="FF0000"/>
                </a:solidFill>
                <a:latin typeface="ＭＳ Ｐ明朝" panose="02020600040205080304" pitchFamily="18" charset="-128"/>
                <a:ea typeface="ＭＳ Ｐ明朝" panose="02020600040205080304" pitchFamily="18" charset="-128"/>
              </a:rPr>
              <a:t>（スライドを指す） </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a:t>
            </a:r>
            <a:r>
              <a:rPr lang="ja-JP" altLang="en-US" dirty="0" smtClean="0">
                <a:latin typeface="ＭＳ Ｐ明朝" panose="02020600040205080304" pitchFamily="18" charset="-128"/>
                <a:ea typeface="ＭＳ Ｐ明朝" panose="02020600040205080304" pitchFamily="18" charset="-128"/>
              </a:rPr>
              <a:t>の</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素晴らしい</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a:t>
            </a:r>
            <a:r>
              <a:rPr lang="ja-JP" altLang="en-US" dirty="0">
                <a:latin typeface="ＭＳ Ｐ明朝" panose="02020600040205080304" pitchFamily="18" charset="-128"/>
                <a:ea typeface="ＭＳ Ｐ明朝" panose="02020600040205080304" pitchFamily="18" charset="-128"/>
              </a:rPr>
              <a:t>です</a:t>
            </a:r>
            <a:r>
              <a:rPr lang="ja-JP" altLang="en-US" dirty="0">
                <a:solidFill>
                  <a:srgbClr val="FF0000"/>
                </a:solidFill>
                <a:latin typeface="ＭＳ Ｐ明朝" panose="02020600040205080304" pitchFamily="18" charset="-128"/>
                <a:ea typeface="ＭＳ Ｐ明朝" panose="02020600040205080304" pitchFamily="18" charset="-128"/>
              </a:rPr>
              <a:t>。</a:t>
            </a:r>
            <a:r>
              <a:rPr lang="ja-JP" altLang="en-US" strike="dblStrike" dirty="0">
                <a:latin typeface="ＭＳ Ｐ明朝" panose="02020600040205080304" pitchFamily="18" charset="-128"/>
                <a:ea typeface="ＭＳ Ｐ明朝" panose="02020600040205080304" pitchFamily="18" charset="-128"/>
              </a:rPr>
              <a:t>から</a:t>
            </a:r>
            <a:r>
              <a:rPr lang="ja-JP" altLang="en-US" strike="dblStrike" dirty="0" smtClean="0">
                <a:latin typeface="ＭＳ Ｐ明朝" panose="02020600040205080304" pitchFamily="18" charset="-128"/>
                <a:ea typeface="ＭＳ Ｐ明朝" panose="02020600040205080304" pitchFamily="18" charset="-128"/>
              </a:rPr>
              <a:t>、</a:t>
            </a:r>
            <a:endParaRPr lang="en-US" altLang="ja-JP" strike="dblStrike" dirty="0" smtClean="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a:solidFill>
                  <a:srgbClr val="FF0000"/>
                </a:solidFill>
                <a:latin typeface="ＭＳ Ｐ明朝" panose="02020600040205080304" pitchFamily="18" charset="-128"/>
                <a:ea typeface="ＭＳ Ｐ明朝" panose="02020600040205080304" pitchFamily="18" charset="-128"/>
              </a:rPr>
              <a:t>ということは、</a:t>
            </a:r>
            <a:r>
              <a:rPr lang="ja-JP" altLang="en-US" dirty="0" smtClean="0">
                <a:latin typeface="ＭＳ Ｐ明朝" panose="02020600040205080304" pitchFamily="18" charset="-128"/>
                <a:ea typeface="ＭＳ Ｐ明朝" panose="02020600040205080304" pitchFamily="18" charset="-128"/>
              </a:rPr>
              <a:t>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10</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005"/>
            <a:r>
              <a:rPr lang="en-US" altLang="ja-JP" sz="1900" dirty="0">
                <a:latin typeface="+mj-ea"/>
              </a:rPr>
              <a:t>≪</a:t>
            </a:r>
            <a:r>
              <a:rPr lang="ja-JP" altLang="en-US" sz="1900" dirty="0">
                <a:latin typeface="+mj-ea"/>
              </a:rPr>
              <a:t>このスライドで１分</a:t>
            </a:r>
            <a:r>
              <a:rPr lang="en-US" altLang="ja-JP" sz="1900" dirty="0">
                <a:latin typeface="+mj-ea"/>
              </a:rPr>
              <a:t>≫</a:t>
            </a:r>
          </a:p>
          <a:p>
            <a:pPr defTabSz="940890">
              <a:defRPr/>
            </a:pP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明朝" panose="02020609040205080304" pitchFamily="17" charset="-128"/>
                <a:ea typeface="ＭＳ 明朝" panose="02020609040205080304" pitchFamily="17" charset="-128"/>
              </a:rPr>
              <a:t>子供や</a:t>
            </a:r>
            <a:r>
              <a:rPr lang="ja-JP" altLang="en-US" sz="1900" dirty="0">
                <a:latin typeface="ＭＳ 明朝" panose="02020609040205080304" pitchFamily="17" charset="-128"/>
                <a:ea typeface="ＭＳ 明朝" panose="02020609040205080304" pitchFamily="17" charset="-128"/>
              </a:rPr>
              <a:t>学校を取り巻く状況によって有効</a:t>
            </a:r>
            <a:r>
              <a:rPr lang="ja-JP" altLang="en-US" sz="1900" dirty="0" smtClean="0">
                <a:latin typeface="ＭＳ 明朝" panose="02020609040205080304" pitchFamily="17" charset="-128"/>
                <a:ea typeface="ＭＳ 明朝" panose="02020609040205080304" pitchFamily="17" charset="-128"/>
              </a:rPr>
              <a:t>な取組は</a:t>
            </a:r>
            <a:r>
              <a:rPr lang="ja-JP" altLang="en-US" sz="1900" dirty="0">
                <a:latin typeface="ＭＳ 明朝" panose="02020609040205080304" pitchFamily="17" charset="-128"/>
                <a:ea typeface="ＭＳ 明朝" panose="02020609040205080304" pitchFamily="17" charset="-128"/>
              </a:rPr>
              <a:t>異なってくるかと思います</a:t>
            </a:r>
            <a:r>
              <a:rPr lang="ja-JP" altLang="en-US" sz="1900" dirty="0" smtClean="0">
                <a:latin typeface="ＭＳ 明朝" panose="02020609040205080304" pitchFamily="17" charset="-128"/>
                <a:ea typeface="ＭＳ 明朝" panose="02020609040205080304" pitchFamily="17" charset="-128"/>
              </a:rPr>
              <a:t>が、</a:t>
            </a:r>
            <a:endParaRPr lang="en-US" altLang="ja-JP" sz="1900" dirty="0">
              <a:latin typeface="ＭＳ 明朝" panose="02020609040205080304" pitchFamily="17" charset="-128"/>
              <a:ea typeface="ＭＳ 明朝" panose="02020609040205080304" pitchFamily="17" charset="-128"/>
            </a:endParaRPr>
          </a:p>
          <a:p>
            <a:pPr defTabSz="940890">
              <a:defRPr/>
            </a:pPr>
            <a:r>
              <a:rPr lang="ja-JP" altLang="en-US" sz="1900" dirty="0">
                <a:latin typeface="ＭＳ 明朝" panose="02020609040205080304" pitchFamily="17" charset="-128"/>
                <a:ea typeface="ＭＳ 明朝" panose="02020609040205080304" pitchFamily="17" charset="-128"/>
              </a:rPr>
              <a:t>（吹き出し内を読む）</a:t>
            </a:r>
            <a:endParaRPr lang="en-US" altLang="ja-JP" sz="1900" dirty="0">
              <a:latin typeface="ＭＳ 明朝" panose="02020609040205080304" pitchFamily="17" charset="-128"/>
              <a:ea typeface="ＭＳ 明朝" panose="02020609040205080304" pitchFamily="17" charset="-128"/>
            </a:endParaRPr>
          </a:p>
          <a:p>
            <a:pPr defTabSz="908915">
              <a:defRPr/>
            </a:pPr>
            <a:r>
              <a:rPr lang="ja-JP" altLang="en-US" sz="1900" dirty="0">
                <a:latin typeface="ＭＳ 明朝" panose="02020609040205080304" pitchFamily="17" charset="-128"/>
                <a:ea typeface="ＭＳ 明朝" panose="02020609040205080304" pitchFamily="17" charset="-128"/>
              </a:rPr>
              <a:t>　日々状況が変化する不登校問題に</a:t>
            </a:r>
            <a:r>
              <a:rPr lang="ja-JP" altLang="en-US" sz="1900" dirty="0" smtClean="0">
                <a:latin typeface="ＭＳ 明朝" panose="02020609040205080304" pitchFamily="17" charset="-128"/>
                <a:ea typeface="ＭＳ 明朝" panose="02020609040205080304" pitchFamily="17" charset="-128"/>
              </a:rPr>
              <a:t>対して、児童</a:t>
            </a:r>
            <a:r>
              <a:rPr lang="ja-JP" altLang="en-US" sz="1900" dirty="0">
                <a:latin typeface="ＭＳ 明朝" panose="02020609040205080304" pitchFamily="17" charset="-128"/>
                <a:ea typeface="ＭＳ 明朝" panose="02020609040205080304" pitchFamily="17" charset="-128"/>
              </a:rPr>
              <a:t>生徒の実態に</a:t>
            </a:r>
            <a:r>
              <a:rPr lang="ja-JP" altLang="en-US" sz="1900" dirty="0" smtClean="0">
                <a:latin typeface="ＭＳ 明朝" panose="02020609040205080304" pitchFamily="17" charset="-128"/>
                <a:ea typeface="ＭＳ 明朝" panose="02020609040205080304" pitchFamily="17" charset="-128"/>
              </a:rPr>
              <a:t>合った取組を</a:t>
            </a:r>
            <a:r>
              <a:rPr lang="ja-JP" altLang="en-US" sz="1900" dirty="0">
                <a:latin typeface="ＭＳ 明朝" panose="02020609040205080304" pitchFamily="17" charset="-128"/>
                <a:ea typeface="ＭＳ 明朝" panose="02020609040205080304" pitchFamily="17" charset="-128"/>
              </a:rPr>
              <a:t>続けていくために</a:t>
            </a:r>
            <a:r>
              <a:rPr lang="ja-JP" altLang="en-US" sz="1900" dirty="0" smtClean="0">
                <a:latin typeface="ＭＳ 明朝" panose="02020609040205080304" pitchFamily="17" charset="-128"/>
                <a:ea typeface="ＭＳ 明朝" panose="02020609040205080304" pitchFamily="17" charset="-128"/>
              </a:rPr>
              <a:t>も、</a:t>
            </a:r>
            <a:r>
              <a:rPr lang="ja-JP" altLang="en-US" sz="2000" dirty="0">
                <a:solidFill>
                  <a:srgbClr val="FF0000"/>
                </a:solidFill>
                <a:latin typeface="ＭＳ Ｐ明朝" panose="02020600040205080304" pitchFamily="18" charset="-128"/>
                <a:ea typeface="ＭＳ Ｐ明朝" panose="02020600040205080304" pitchFamily="18" charset="-128"/>
              </a:rPr>
              <a:t> 「</a:t>
            </a:r>
            <a:r>
              <a:rPr lang="en-US" altLang="ja-JP" sz="2000" dirty="0">
                <a:latin typeface="ＭＳ Ｐ明朝" panose="02020600040205080304" pitchFamily="18" charset="-128"/>
                <a:ea typeface="ＭＳ Ｐ明朝" panose="02020600040205080304" pitchFamily="18" charset="-128"/>
              </a:rPr>
              <a:t>ORV-PDCA</a:t>
            </a:r>
            <a:r>
              <a:rPr lang="ja-JP" altLang="en-US" sz="2000" dirty="0">
                <a:solidFill>
                  <a:srgbClr val="FF0000"/>
                </a:solidFill>
                <a:latin typeface="ＭＳ Ｐ明朝" panose="02020600040205080304" pitchFamily="18" charset="-128"/>
                <a:ea typeface="ＭＳ Ｐ明朝" panose="02020600040205080304" pitchFamily="18" charset="-128"/>
              </a:rPr>
              <a:t>」 </a:t>
            </a:r>
            <a:r>
              <a:rPr lang="ja-JP" altLang="en-US" sz="1900" dirty="0" smtClean="0">
                <a:latin typeface="ＭＳ 明朝" panose="02020609040205080304" pitchFamily="17" charset="-128"/>
                <a:ea typeface="ＭＳ 明朝" panose="02020609040205080304" pitchFamily="17" charset="-128"/>
              </a:rPr>
              <a:t>の</a:t>
            </a:r>
            <a:r>
              <a:rPr lang="ja-JP" altLang="en-US" sz="1900" dirty="0">
                <a:latin typeface="ＭＳ 明朝" panose="02020609040205080304" pitchFamily="17" charset="-128"/>
                <a:ea typeface="ＭＳ 明朝" panose="02020609040205080304" pitchFamily="17" charset="-128"/>
              </a:rPr>
              <a:t>サイクルを意識した支援を行っていきましょう。★</a:t>
            </a:r>
            <a:endParaRPr lang="en-US" altLang="ja-JP" sz="1900" dirty="0">
              <a:latin typeface="ＭＳ 明朝" panose="02020609040205080304" pitchFamily="17" charset="-128"/>
              <a:ea typeface="ＭＳ 明朝" panose="02020609040205080304" pitchFamily="17" charset="-128"/>
            </a:endParaRPr>
          </a:p>
        </p:txBody>
      </p:sp>
      <p:sp>
        <p:nvSpPr>
          <p:cNvPr id="5" name="スライド番号プレースホルダー 4"/>
          <p:cNvSpPr>
            <a:spLocks noGrp="1"/>
          </p:cNvSpPr>
          <p:nvPr>
            <p:ph type="sldNum" sz="quarter" idx="10"/>
          </p:nvPr>
        </p:nvSpPr>
        <p:spPr/>
        <p:txBody>
          <a:bodyPr/>
          <a:lstStyle/>
          <a:p>
            <a:fld id="{EFE263F3-539A-4978-BAE4-9D25B3CBF7E4}" type="slidenum">
              <a:rPr lang="ja-JP" altLang="en-US" smtClean="0"/>
              <a:pPr/>
              <a:t>11</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r>
              <a:rPr lang="en-US" altLang="ja-JP" sz="1900" dirty="0">
                <a:latin typeface="+mj-ea"/>
              </a:rPr>
              <a:t>≪</a:t>
            </a:r>
            <a:r>
              <a:rPr lang="ja-JP" altLang="en-US" sz="1900" dirty="0">
                <a:latin typeface="+mj-ea"/>
              </a:rPr>
              <a:t>スライド１２～１４で２分</a:t>
            </a:r>
            <a:r>
              <a:rPr lang="en-US" altLang="ja-JP" sz="1900" dirty="0">
                <a:latin typeface="+mj-ea"/>
              </a:rPr>
              <a:t>≫</a:t>
            </a:r>
          </a:p>
          <a:p>
            <a:pPr defTabSz="912005"/>
            <a:endParaRPr lang="en-US" altLang="ja-JP" sz="1900" dirty="0">
              <a:latin typeface="+mj-ea"/>
            </a:endParaRPr>
          </a:p>
          <a:p>
            <a:pPr defTabSz="912005"/>
            <a:r>
              <a:rPr lang="ja-JP" altLang="en-US" sz="1900" dirty="0">
                <a:latin typeface="ＭＳ Ｐ明朝" panose="02020600040205080304" pitchFamily="18" charset="-128"/>
                <a:ea typeface="ＭＳ Ｐ明朝" panose="02020600040205080304" pitchFamily="18" charset="-128"/>
              </a:rPr>
              <a:t>　</a:t>
            </a:r>
            <a:r>
              <a:rPr lang="ja-JP" altLang="en-US" sz="1900" dirty="0">
                <a:latin typeface="ＭＳ 明朝" panose="02020609040205080304" pitchFamily="17" charset="-128"/>
                <a:ea typeface="ＭＳ 明朝" panose="02020609040205080304" pitchFamily="17" charset="-128"/>
              </a:rPr>
              <a:t>それで</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「今後に</a:t>
            </a:r>
            <a:r>
              <a:rPr lang="ja-JP" altLang="en-US" sz="1900" dirty="0" smtClean="0">
                <a:latin typeface="ＭＳ 明朝" panose="02020609040205080304" pitchFamily="17" charset="-128"/>
                <a:ea typeface="ＭＳ 明朝" panose="02020609040205080304" pitchFamily="17" charset="-128"/>
              </a:rPr>
              <a:t>向けた取組を</a:t>
            </a:r>
            <a:r>
              <a:rPr lang="ja-JP" altLang="en-US" sz="1900" dirty="0">
                <a:latin typeface="ＭＳ 明朝" panose="02020609040205080304" pitchFamily="17" charset="-128"/>
                <a:ea typeface="ＭＳ 明朝" panose="02020609040205080304" pitchFamily="17" charset="-128"/>
              </a:rPr>
              <a:t>協議する」に移りましょう。★</a:t>
            </a:r>
          </a:p>
          <a:p>
            <a:pPr defTabSz="912005"/>
            <a:endParaRPr lang="ja-JP" altLang="en-US"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789113" y="334963"/>
            <a:ext cx="3475037" cy="2606675"/>
          </a:xfrm>
        </p:spPr>
      </p:sp>
      <p:sp>
        <p:nvSpPr>
          <p:cNvPr id="3" name="ノート プレースホルダー 2"/>
          <p:cNvSpPr>
            <a:spLocks noGrp="1"/>
          </p:cNvSpPr>
          <p:nvPr>
            <p:ph type="body" idx="1"/>
          </p:nvPr>
        </p:nvSpPr>
        <p:spPr>
          <a:xfrm>
            <a:off x="162372" y="3084162"/>
            <a:ext cx="6744531" cy="7096475"/>
          </a:xfrm>
        </p:spPr>
        <p:txBody>
          <a:bodyPr/>
          <a:lstStyle/>
          <a:p>
            <a:pPr defTabSz="912005"/>
            <a:r>
              <a:rPr lang="en-US" altLang="ja-JP" sz="1900" dirty="0">
                <a:latin typeface="+mj-ea"/>
                <a:ea typeface="+mj-ea"/>
              </a:rPr>
              <a:t>≪</a:t>
            </a:r>
            <a:r>
              <a:rPr lang="ja-JP" altLang="en-US" sz="1900" dirty="0">
                <a:latin typeface="+mj-ea"/>
                <a:ea typeface="+mj-ea"/>
              </a:rPr>
              <a:t>スライド１２～１４で２分</a:t>
            </a:r>
            <a:r>
              <a:rPr lang="en-US" altLang="ja-JP" sz="1900" dirty="0">
                <a:latin typeface="+mj-ea"/>
                <a:ea typeface="+mj-ea"/>
              </a:rPr>
              <a:t>≫</a:t>
            </a:r>
          </a:p>
          <a:p>
            <a:r>
              <a:rPr lang="ja-JP" altLang="en-US" sz="1900" dirty="0">
                <a:latin typeface="ＭＳ 明朝" panose="02020609040205080304" pitchFamily="17" charset="-128"/>
                <a:ea typeface="ＭＳ 明朝" panose="02020609040205080304" pitchFamily="17" charset="-128"/>
              </a:rPr>
              <a:t>　協議に入る前</a:t>
            </a:r>
            <a:r>
              <a:rPr lang="ja-JP" altLang="en-US" sz="1900" dirty="0" smtClean="0">
                <a:latin typeface="ＭＳ 明朝" panose="02020609040205080304" pitchFamily="17" charset="-128"/>
                <a:ea typeface="ＭＳ 明朝" panose="02020609040205080304" pitchFamily="17" charset="-128"/>
              </a:rPr>
              <a:t>に、まず、不登校</a:t>
            </a:r>
            <a:r>
              <a:rPr lang="ja-JP" altLang="en-US" sz="1900" dirty="0">
                <a:latin typeface="ＭＳ 明朝" panose="02020609040205080304" pitchFamily="17" charset="-128"/>
                <a:ea typeface="ＭＳ 明朝" panose="02020609040205080304" pitchFamily="17" charset="-128"/>
              </a:rPr>
              <a:t>問題に対応する生徒指導の三つの局面について説明します。</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一つ目</a:t>
            </a:r>
            <a:r>
              <a:rPr lang="ja-JP" altLang="en-US" sz="1900" dirty="0" smtClean="0">
                <a:latin typeface="ＭＳ 明朝" panose="02020609040205080304" pitchFamily="17" charset="-128"/>
                <a:ea typeface="ＭＳ 明朝" panose="02020609040205080304" pitchFamily="17" charset="-128"/>
              </a:rPr>
              <a:t>は、不登校</a:t>
            </a:r>
            <a:r>
              <a:rPr lang="ja-JP" altLang="en-US" sz="1900" dirty="0">
                <a:latin typeface="ＭＳ 明朝" panose="02020609040205080304" pitchFamily="17" charset="-128"/>
                <a:ea typeface="ＭＳ 明朝" panose="02020609040205080304" pitchFamily="17" charset="-128"/>
              </a:rPr>
              <a:t>にならないように全ての児童生徒に対して行われる</a:t>
            </a:r>
            <a:r>
              <a:rPr lang="ja-JP" altLang="en-US" sz="1900" dirty="0" smtClean="0">
                <a:latin typeface="ＭＳ 明朝" panose="02020609040205080304" pitchFamily="17" charset="-128"/>
                <a:ea typeface="ＭＳ 明朝" panose="02020609040205080304" pitchFamily="17" charset="-128"/>
              </a:rPr>
              <a:t>支援、魅力</a:t>
            </a:r>
            <a:r>
              <a:rPr lang="ja-JP" altLang="en-US" sz="1900" dirty="0">
                <a:latin typeface="ＭＳ 明朝" panose="02020609040205080304" pitchFamily="17" charset="-128"/>
                <a:ea typeface="ＭＳ 明朝" panose="02020609040205080304" pitchFamily="17" charset="-128"/>
              </a:rPr>
              <a:t>のある誰もが行きたくなる学校づくり</a:t>
            </a:r>
            <a:r>
              <a:rPr lang="ja-JP" altLang="en-US" sz="1900" dirty="0" smtClean="0">
                <a:latin typeface="ＭＳ 明朝" panose="02020609040205080304" pitchFamily="17" charset="-128"/>
                <a:ea typeface="ＭＳ 明朝" panose="02020609040205080304" pitchFamily="17" charset="-128"/>
              </a:rPr>
              <a:t>の取組。</a:t>
            </a:r>
            <a:r>
              <a:rPr lang="ja-JP" altLang="en-US" sz="1900" dirty="0">
                <a:latin typeface="ＭＳ 明朝" panose="02020609040205080304" pitchFamily="17" charset="-128"/>
                <a:ea typeface="ＭＳ 明朝" panose="02020609040205080304" pitchFamily="17" charset="-128"/>
              </a:rPr>
              <a:t>これを</a:t>
            </a:r>
            <a:r>
              <a:rPr lang="zh-TW" altLang="en-US" sz="1900" dirty="0">
                <a:latin typeface="ＭＳ 明朝" panose="02020609040205080304" pitchFamily="17" charset="-128"/>
                <a:ea typeface="ＭＳ 明朝" panose="02020609040205080304" pitchFamily="17" charset="-128"/>
              </a:rPr>
              <a:t>開発的生徒指導</a:t>
            </a:r>
            <a:r>
              <a:rPr lang="ja-JP" altLang="en-US" sz="1900" dirty="0">
                <a:latin typeface="ＭＳ 明朝" panose="02020609040205080304" pitchFamily="17" charset="-128"/>
                <a:ea typeface="ＭＳ 明朝" panose="02020609040205080304" pitchFamily="17" charset="-128"/>
              </a:rPr>
              <a:t>と言います。</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二つ目</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遅刻や欠席の状況を確認</a:t>
            </a:r>
            <a:r>
              <a:rPr lang="ja-JP" altLang="en-US" sz="1900" dirty="0" smtClean="0">
                <a:latin typeface="ＭＳ 明朝" panose="02020609040205080304" pitchFamily="17" charset="-128"/>
                <a:ea typeface="ＭＳ 明朝" panose="02020609040205080304" pitchFamily="17" charset="-128"/>
              </a:rPr>
              <a:t>したり、休み</a:t>
            </a:r>
            <a:r>
              <a:rPr lang="ja-JP" altLang="en-US" sz="1900" dirty="0">
                <a:latin typeface="ＭＳ 明朝" panose="02020609040205080304" pitchFamily="17" charset="-128"/>
                <a:ea typeface="ＭＳ 明朝" panose="02020609040205080304" pitchFamily="17" charset="-128"/>
              </a:rPr>
              <a:t>時間などの様子を</a:t>
            </a:r>
            <a:r>
              <a:rPr lang="ja-JP" altLang="en-US" sz="1900" dirty="0" smtClean="0">
                <a:latin typeface="ＭＳ 明朝" panose="02020609040205080304" pitchFamily="17" charset="-128"/>
                <a:ea typeface="ＭＳ 明朝" panose="02020609040205080304" pitchFamily="17" charset="-128"/>
              </a:rPr>
              <a:t>確認したりするなど、休みがちな児童</a:t>
            </a:r>
            <a:r>
              <a:rPr lang="ja-JP" altLang="en-US" sz="1900" dirty="0">
                <a:latin typeface="ＭＳ 明朝" panose="02020609040205080304" pitchFamily="17" charset="-128"/>
                <a:ea typeface="ＭＳ 明朝" panose="02020609040205080304" pitchFamily="17" charset="-128"/>
              </a:rPr>
              <a:t>生徒を早期に発見</a:t>
            </a:r>
            <a:r>
              <a:rPr lang="ja-JP" altLang="en-US" sz="1900" dirty="0" smtClean="0">
                <a:latin typeface="ＭＳ 明朝" panose="02020609040205080304" pitchFamily="17" charset="-128"/>
                <a:ea typeface="ＭＳ 明朝" panose="02020609040205080304" pitchFamily="17" charset="-128"/>
              </a:rPr>
              <a:t>して、不安</a:t>
            </a:r>
            <a:r>
              <a:rPr lang="ja-JP" altLang="en-US" sz="1900" dirty="0">
                <a:latin typeface="ＭＳ 明朝" panose="02020609040205080304" pitchFamily="17" charset="-128"/>
                <a:ea typeface="ＭＳ 明朝" panose="02020609040205080304" pitchFamily="17" charset="-128"/>
              </a:rPr>
              <a:t>を解消</a:t>
            </a:r>
            <a:r>
              <a:rPr lang="ja-JP" altLang="en-US" sz="1900" dirty="0" smtClean="0">
                <a:latin typeface="ＭＳ 明朝" panose="02020609040205080304" pitchFamily="17" charset="-128"/>
                <a:ea typeface="ＭＳ 明朝" panose="02020609040205080304" pitchFamily="17" charset="-128"/>
              </a:rPr>
              <a:t>し、不登校</a:t>
            </a:r>
            <a:r>
              <a:rPr lang="ja-JP" altLang="en-US" sz="1900" dirty="0">
                <a:latin typeface="ＭＳ 明朝" panose="02020609040205080304" pitchFamily="17" charset="-128"/>
                <a:ea typeface="ＭＳ 明朝" panose="02020609040205080304" pitchFamily="17" charset="-128"/>
              </a:rPr>
              <a:t>を予防するための支援。これを</a:t>
            </a:r>
            <a:r>
              <a:rPr lang="zh-TW" altLang="en-US" sz="1900" dirty="0">
                <a:latin typeface="ＭＳ 明朝" panose="02020609040205080304" pitchFamily="17" charset="-128"/>
                <a:ea typeface="ＭＳ 明朝" panose="02020609040205080304" pitchFamily="17" charset="-128"/>
              </a:rPr>
              <a:t>予防的生徒指導</a:t>
            </a:r>
            <a:r>
              <a:rPr lang="ja-JP" altLang="en-US" sz="1900" dirty="0">
                <a:latin typeface="ＭＳ 明朝" panose="02020609040205080304" pitchFamily="17" charset="-128"/>
                <a:ea typeface="ＭＳ 明朝" panose="02020609040205080304" pitchFamily="17" charset="-128"/>
              </a:rPr>
              <a:t>と言います。</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三つ目</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既に不登校の状態にある児童生徒へ</a:t>
            </a:r>
            <a:r>
              <a:rPr lang="ja-JP" altLang="en-US" sz="1900" dirty="0" smtClean="0">
                <a:latin typeface="ＭＳ 明朝" panose="02020609040205080304" pitchFamily="17" charset="-128"/>
                <a:ea typeface="ＭＳ 明朝" panose="02020609040205080304" pitchFamily="17" charset="-128"/>
              </a:rPr>
              <a:t>の、復帰</a:t>
            </a:r>
            <a:r>
              <a:rPr lang="ja-JP" altLang="en-US" sz="1900" dirty="0">
                <a:latin typeface="ＭＳ 明朝" panose="02020609040205080304" pitchFamily="17" charset="-128"/>
                <a:ea typeface="ＭＳ 明朝" panose="02020609040205080304" pitchFamily="17" charset="-128"/>
              </a:rPr>
              <a:t>に向けた教師や専門家による支援。これを</a:t>
            </a:r>
            <a:r>
              <a:rPr lang="zh-TW" altLang="en-US" sz="1900" dirty="0">
                <a:latin typeface="ＭＳ 明朝" panose="02020609040205080304" pitchFamily="17" charset="-128"/>
                <a:ea typeface="ＭＳ 明朝" panose="02020609040205080304" pitchFamily="17" charset="-128"/>
              </a:rPr>
              <a:t>問題解決的生徒指導</a:t>
            </a:r>
            <a:r>
              <a:rPr lang="ja-JP" altLang="en-US" sz="1900" dirty="0">
                <a:latin typeface="ＭＳ 明朝" panose="02020609040205080304" pitchFamily="17" charset="-128"/>
                <a:ea typeface="ＭＳ 明朝" panose="02020609040205080304" pitchFamily="17" charset="-128"/>
              </a:rPr>
              <a:t>と言います。</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先ほどまで事例を基</a:t>
            </a:r>
            <a:r>
              <a:rPr lang="ja-JP" altLang="en-US" sz="1900" dirty="0" smtClean="0">
                <a:latin typeface="ＭＳ 明朝" panose="02020609040205080304" pitchFamily="17" charset="-128"/>
                <a:ea typeface="ＭＳ 明朝" panose="02020609040205080304" pitchFamily="17" charset="-128"/>
              </a:rPr>
              <a:t>に取組を</a:t>
            </a:r>
            <a:r>
              <a:rPr lang="ja-JP" altLang="en-US" sz="1900" dirty="0">
                <a:latin typeface="ＭＳ 明朝" panose="02020609040205080304" pitchFamily="17" charset="-128"/>
                <a:ea typeface="ＭＳ 明朝" panose="02020609040205080304" pitchFamily="17" charset="-128"/>
              </a:rPr>
              <a:t>考えてきました</a:t>
            </a:r>
            <a:r>
              <a:rPr lang="ja-JP" altLang="en-US" sz="1900" dirty="0" smtClean="0">
                <a:latin typeface="ＭＳ 明朝" panose="02020609040205080304" pitchFamily="17" charset="-128"/>
                <a:ea typeface="ＭＳ 明朝" panose="02020609040205080304" pitchFamily="17" charset="-128"/>
              </a:rPr>
              <a:t>が、実は、それは、三つ目</a:t>
            </a:r>
            <a:r>
              <a:rPr lang="ja-JP" altLang="en-US" sz="1900" dirty="0">
                <a:latin typeface="ＭＳ 明朝" panose="02020609040205080304" pitchFamily="17" charset="-128"/>
                <a:ea typeface="ＭＳ 明朝" panose="02020609040205080304" pitchFamily="17" charset="-128"/>
              </a:rPr>
              <a:t>の</a:t>
            </a:r>
            <a:r>
              <a:rPr lang="zh-TW" altLang="en-US" sz="1900" dirty="0">
                <a:latin typeface="ＭＳ 明朝" panose="02020609040205080304" pitchFamily="17" charset="-128"/>
                <a:ea typeface="ＭＳ 明朝" panose="02020609040205080304" pitchFamily="17" charset="-128"/>
              </a:rPr>
              <a:t>問題解決的生徒指導</a:t>
            </a:r>
            <a:r>
              <a:rPr lang="ja-JP" altLang="en-US" sz="1900" dirty="0">
                <a:latin typeface="ＭＳ 明朝" panose="02020609040205080304" pitchFamily="17" charset="-128"/>
                <a:ea typeface="ＭＳ 明朝" panose="02020609040205080304" pitchFamily="17" charset="-128"/>
              </a:rPr>
              <a:t>の部分</a:t>
            </a:r>
            <a:r>
              <a:rPr lang="ja-JP" altLang="en-US" sz="1900" dirty="0" smtClean="0">
                <a:latin typeface="ＭＳ 明朝" panose="02020609040205080304" pitchFamily="17" charset="-128"/>
                <a:ea typeface="ＭＳ 明朝" panose="02020609040205080304" pitchFamily="17" charset="-128"/>
              </a:rPr>
              <a:t>にあたります。</a:t>
            </a:r>
            <a:endParaRPr lang="en-US" altLang="ja-JP" sz="1900" dirty="0">
              <a:latin typeface="ＭＳ 明朝" panose="02020609040205080304" pitchFamily="17" charset="-128"/>
              <a:ea typeface="ＭＳ 明朝" panose="02020609040205080304" pitchFamily="17" charset="-128"/>
            </a:endParaRPr>
          </a:p>
          <a:p>
            <a:pPr defTabSz="940890">
              <a:defRPr/>
            </a:pPr>
            <a:r>
              <a:rPr lang="ja-JP" altLang="en-US" sz="1900" dirty="0">
                <a:latin typeface="ＭＳ 明朝" panose="02020609040205080304" pitchFamily="17" charset="-128"/>
                <a:ea typeface="ＭＳ 明朝" panose="02020609040205080304" pitchFamily="17" charset="-128"/>
              </a:rPr>
              <a:t>　</a:t>
            </a:r>
            <a:r>
              <a:rPr lang="ja-JP" altLang="en-US" sz="1900" dirty="0" smtClean="0">
                <a:latin typeface="ＭＳ 明朝" panose="02020609040205080304" pitchFamily="17" charset="-128"/>
                <a:ea typeface="ＭＳ 明朝" panose="02020609040205080304" pitchFamily="17" charset="-128"/>
              </a:rPr>
              <a:t>これら三つの局面の</a:t>
            </a:r>
            <a:r>
              <a:rPr lang="ja-JP" altLang="en-US" sz="1900" dirty="0">
                <a:latin typeface="ＭＳ 明朝" panose="02020609040205080304" pitchFamily="17" charset="-128"/>
                <a:ea typeface="ＭＳ 明朝" panose="02020609040205080304" pitchFamily="17" charset="-128"/>
              </a:rPr>
              <a:t>支援はどれも大切です。</a:t>
            </a:r>
            <a:endParaRPr lang="en-US" altLang="ja-JP" sz="1900" dirty="0">
              <a:latin typeface="ＭＳ 明朝" panose="02020609040205080304" pitchFamily="17" charset="-128"/>
              <a:ea typeface="ＭＳ 明朝" panose="02020609040205080304" pitchFamily="17" charset="-128"/>
            </a:endParaRPr>
          </a:p>
          <a:p>
            <a:pPr defTabSz="940890">
              <a:defRPr/>
            </a:pPr>
            <a:r>
              <a:rPr lang="ja-JP" altLang="en-US" sz="1900" dirty="0">
                <a:latin typeface="ＭＳ 明朝" panose="02020609040205080304" pitchFamily="17" charset="-128"/>
                <a:ea typeface="ＭＳ 明朝" panose="02020609040205080304" pitchFamily="17" charset="-128"/>
              </a:rPr>
              <a:t>　</a:t>
            </a:r>
            <a:r>
              <a:rPr lang="ja-JP" altLang="en-US" sz="1900" dirty="0" smtClean="0">
                <a:latin typeface="ＭＳ 明朝" panose="02020609040205080304" pitchFamily="17" charset="-128"/>
                <a:ea typeface="ＭＳ 明朝" panose="02020609040205080304" pitchFamily="17" charset="-128"/>
              </a:rPr>
              <a:t>しかし、いくら</a:t>
            </a:r>
            <a:r>
              <a:rPr lang="zh-TW" altLang="en-US" sz="1900" dirty="0">
                <a:latin typeface="ＭＳ 明朝" panose="02020609040205080304" pitchFamily="17" charset="-128"/>
                <a:ea typeface="ＭＳ 明朝" panose="02020609040205080304" pitchFamily="17" charset="-128"/>
              </a:rPr>
              <a:t>問題解決的生徒指導</a:t>
            </a:r>
            <a:r>
              <a:rPr lang="ja-JP" altLang="en-US" sz="1900" dirty="0">
                <a:latin typeface="ＭＳ 明朝" panose="02020609040205080304" pitchFamily="17" charset="-128"/>
                <a:ea typeface="ＭＳ 明朝" panose="02020609040205080304" pitchFamily="17" charset="-128"/>
              </a:rPr>
              <a:t>を充実して</a:t>
            </a:r>
            <a:r>
              <a:rPr lang="ja-JP" altLang="en-US" sz="1900" dirty="0" smtClean="0">
                <a:latin typeface="ＭＳ 明朝" panose="02020609040205080304" pitchFamily="17" charset="-128"/>
                <a:ea typeface="ＭＳ 明朝" panose="02020609040205080304" pitchFamily="17" charset="-128"/>
              </a:rPr>
              <a:t>も、不登校</a:t>
            </a:r>
            <a:r>
              <a:rPr lang="ja-JP" altLang="en-US" sz="1900" dirty="0">
                <a:latin typeface="ＭＳ 明朝" panose="02020609040205080304" pitchFamily="17" charset="-128"/>
                <a:ea typeface="ＭＳ 明朝" panose="02020609040205080304" pitchFamily="17" charset="-128"/>
              </a:rPr>
              <a:t>になる児童生徒が減るとは限りません。不登校を減らすに</a:t>
            </a:r>
            <a:r>
              <a:rPr lang="ja-JP" altLang="en-US" sz="1900" dirty="0" smtClean="0">
                <a:latin typeface="ＭＳ 明朝" panose="02020609040205080304" pitchFamily="17" charset="-128"/>
                <a:ea typeface="ＭＳ 明朝" panose="02020609040205080304" pitchFamily="17" charset="-128"/>
              </a:rPr>
              <a:t>は、</a:t>
            </a:r>
            <a:r>
              <a:rPr lang="zh-TW" altLang="en-US" sz="1900" dirty="0" smtClean="0">
                <a:latin typeface="ＭＳ 明朝" panose="02020609040205080304" pitchFamily="17" charset="-128"/>
                <a:ea typeface="ＭＳ 明朝" panose="02020609040205080304" pitchFamily="17" charset="-128"/>
              </a:rPr>
              <a:t>開発的</a:t>
            </a:r>
            <a:r>
              <a:rPr lang="zh-TW" altLang="en-US" sz="1900" dirty="0">
                <a:latin typeface="ＭＳ 明朝" panose="02020609040205080304" pitchFamily="17" charset="-128"/>
                <a:ea typeface="ＭＳ 明朝" panose="02020609040205080304" pitchFamily="17" charset="-128"/>
              </a:rPr>
              <a:t>生徒</a:t>
            </a:r>
            <a:r>
              <a:rPr lang="zh-TW" altLang="en-US" sz="1900" dirty="0" smtClean="0">
                <a:latin typeface="ＭＳ 明朝" panose="02020609040205080304" pitchFamily="17" charset="-128"/>
                <a:ea typeface="ＭＳ 明朝" panose="02020609040205080304" pitchFamily="17" charset="-128"/>
              </a:rPr>
              <a:t>指導</a:t>
            </a:r>
            <a:r>
              <a:rPr lang="ja-JP" altLang="en-US" sz="1900" dirty="0" err="1" smtClean="0">
                <a:latin typeface="ＭＳ 明朝" panose="02020609040205080304" pitchFamily="17" charset="-128"/>
                <a:ea typeface="ＭＳ 明朝" panose="02020609040205080304" pitchFamily="17" charset="-128"/>
              </a:rPr>
              <a:t>、</a:t>
            </a:r>
            <a:r>
              <a:rPr lang="zh-TW" altLang="en-US" sz="1900" dirty="0" smtClean="0">
                <a:latin typeface="ＭＳ 明朝" panose="02020609040205080304" pitchFamily="17" charset="-128"/>
                <a:ea typeface="ＭＳ 明朝" panose="02020609040205080304" pitchFamily="17" charset="-128"/>
              </a:rPr>
              <a:t>予防的</a:t>
            </a:r>
            <a:r>
              <a:rPr lang="zh-TW" altLang="en-US" sz="1900" dirty="0">
                <a:latin typeface="ＭＳ 明朝" panose="02020609040205080304" pitchFamily="17" charset="-128"/>
                <a:ea typeface="ＭＳ 明朝" panose="02020609040205080304" pitchFamily="17" charset="-128"/>
              </a:rPr>
              <a:t>生徒指導</a:t>
            </a:r>
            <a:r>
              <a:rPr lang="ja-JP" altLang="en-US" sz="1900" dirty="0">
                <a:latin typeface="ＭＳ 明朝" panose="02020609040205080304" pitchFamily="17" charset="-128"/>
                <a:ea typeface="ＭＳ 明朝" panose="02020609040205080304" pitchFamily="17" charset="-128"/>
              </a:rPr>
              <a:t>を充実させることが重要です。これ</a:t>
            </a:r>
            <a:r>
              <a:rPr lang="ja-JP" altLang="en-US" sz="1900" dirty="0" smtClean="0">
                <a:latin typeface="ＭＳ 明朝" panose="02020609040205080304" pitchFamily="17" charset="-128"/>
                <a:ea typeface="ＭＳ 明朝" panose="02020609040205080304" pitchFamily="17" charset="-128"/>
              </a:rPr>
              <a:t>は、不登校</a:t>
            </a:r>
            <a:r>
              <a:rPr lang="ja-JP" altLang="en-US" sz="1900" dirty="0">
                <a:latin typeface="ＭＳ 明朝" panose="02020609040205080304" pitchFamily="17" charset="-128"/>
                <a:ea typeface="ＭＳ 明朝" panose="02020609040205080304" pitchFamily="17" charset="-128"/>
              </a:rPr>
              <a:t>だけで</a:t>
            </a:r>
            <a:r>
              <a:rPr lang="ja-JP" altLang="en-US" sz="1900" dirty="0" smtClean="0">
                <a:latin typeface="ＭＳ 明朝" panose="02020609040205080304" pitchFamily="17" charset="-128"/>
                <a:ea typeface="ＭＳ 明朝" panose="02020609040205080304" pitchFamily="17" charset="-128"/>
              </a:rPr>
              <a:t>なく、全て</a:t>
            </a:r>
            <a:r>
              <a:rPr lang="ja-JP" altLang="en-US" sz="1900" dirty="0">
                <a:latin typeface="ＭＳ 明朝" panose="02020609040205080304" pitchFamily="17" charset="-128"/>
                <a:ea typeface="ＭＳ 明朝" panose="02020609040205080304" pitchFamily="17" charset="-128"/>
              </a:rPr>
              <a:t>の問題行動等の未然防止や予防にも言えることです。★</a:t>
            </a:r>
          </a:p>
          <a:p>
            <a:endParaRPr lang="ja-JP" altLang="en-US" sz="19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13</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005"/>
            <a:r>
              <a:rPr lang="en-US" altLang="ja-JP" sz="1900" dirty="0">
                <a:latin typeface="+mj-ea"/>
              </a:rPr>
              <a:t>≪</a:t>
            </a:r>
            <a:r>
              <a:rPr lang="ja-JP" altLang="en-US" sz="1900" dirty="0">
                <a:latin typeface="+mj-ea"/>
              </a:rPr>
              <a:t>スライド１２～１４で２分</a:t>
            </a:r>
            <a:r>
              <a:rPr lang="en-US" altLang="ja-JP" sz="1900" dirty="0">
                <a:latin typeface="+mj-ea"/>
              </a:rPr>
              <a:t>≫</a:t>
            </a:r>
          </a:p>
          <a:p>
            <a:pPr defTabSz="912005"/>
            <a:endParaRPr lang="en-US" altLang="ja-JP" sz="1900" dirty="0">
              <a:latin typeface="+mj-ea"/>
            </a:endParaRPr>
          </a:p>
          <a:p>
            <a:pPr defTabSz="940517" fontAlgn="base">
              <a:spcBef>
                <a:spcPct val="30000"/>
              </a:spcBef>
              <a:spcAft>
                <a:spcPct val="0"/>
              </a:spcAft>
              <a:defRPr/>
            </a:pPr>
            <a:r>
              <a:rPr lang="ja-JP" altLang="en-US" sz="1900" dirty="0">
                <a:latin typeface="+mj-ea"/>
              </a:rPr>
              <a:t>　</a:t>
            </a:r>
            <a:r>
              <a:rPr lang="ja-JP" altLang="en-US" sz="1900" dirty="0" smtClean="0">
                <a:latin typeface="ＭＳ 明朝" panose="02020609040205080304" pitchFamily="17" charset="-128"/>
                <a:ea typeface="ＭＳ 明朝" panose="02020609040205080304" pitchFamily="17" charset="-128"/>
              </a:rPr>
              <a:t>初めに</a:t>
            </a:r>
            <a:r>
              <a:rPr lang="ja-JP" altLang="en-US" sz="1900" dirty="0">
                <a:latin typeface="ＭＳ 明朝" panose="02020609040205080304" pitchFamily="17" charset="-128"/>
                <a:ea typeface="ＭＳ 明朝" panose="02020609040205080304" pitchFamily="17" charset="-128"/>
              </a:rPr>
              <a:t>示したこの図</a:t>
            </a:r>
            <a:r>
              <a:rPr lang="ja-JP" altLang="en-US" sz="1900" dirty="0" smtClean="0">
                <a:latin typeface="ＭＳ 明朝" panose="02020609040205080304" pitchFamily="17" charset="-128"/>
                <a:ea typeface="ＭＳ 明朝" panose="02020609040205080304" pitchFamily="17" charset="-128"/>
              </a:rPr>
              <a:t>で言うと、事例</a:t>
            </a:r>
            <a:r>
              <a:rPr lang="ja-JP" altLang="en-US" sz="1900" dirty="0">
                <a:latin typeface="ＭＳ 明朝" panose="02020609040205080304" pitchFamily="17" charset="-128"/>
                <a:ea typeface="ＭＳ 明朝" panose="02020609040205080304" pitchFamily="17" charset="-128"/>
              </a:rPr>
              <a:t>で話し合っていたの</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この問題が発生した後どう取り組むかと</a:t>
            </a:r>
            <a:r>
              <a:rPr lang="ja-JP" altLang="en-US" sz="1900" dirty="0" smtClean="0">
                <a:latin typeface="ＭＳ 明朝" panose="02020609040205080304" pitchFamily="17" charset="-128"/>
                <a:ea typeface="ＭＳ 明朝" panose="02020609040205080304" pitchFamily="17" charset="-128"/>
              </a:rPr>
              <a:t>いう、赤</a:t>
            </a:r>
            <a:r>
              <a:rPr lang="ja-JP" altLang="en-US" sz="1900" dirty="0">
                <a:latin typeface="ＭＳ 明朝" panose="02020609040205080304" pitchFamily="17" charset="-128"/>
                <a:ea typeface="ＭＳ 明朝" panose="02020609040205080304" pitchFamily="17" charset="-128"/>
              </a:rPr>
              <a:t>で</a:t>
            </a:r>
            <a:r>
              <a:rPr lang="ja-JP" altLang="en-US" sz="1900" dirty="0" smtClean="0">
                <a:latin typeface="ＭＳ 明朝" panose="02020609040205080304" pitchFamily="17" charset="-128"/>
                <a:ea typeface="ＭＳ 明朝" panose="02020609040205080304" pitchFamily="17" charset="-128"/>
              </a:rPr>
              <a:t>示した</a:t>
            </a:r>
            <a:r>
              <a:rPr lang="ja-JP" altLang="en-US" sz="2000" dirty="0">
                <a:solidFill>
                  <a:srgbClr val="FF0000"/>
                </a:solidFill>
                <a:latin typeface="ＭＳ Ｐ明朝" panose="02020600040205080304" pitchFamily="18" charset="-128"/>
                <a:ea typeface="ＭＳ Ｐ明朝" panose="02020600040205080304" pitchFamily="18" charset="-128"/>
              </a:rPr>
              <a:t>（スライドを指す）</a:t>
            </a:r>
            <a:r>
              <a:rPr lang="ja-JP" altLang="en-US" sz="1900" dirty="0" smtClean="0">
                <a:latin typeface="ＭＳ 明朝" panose="02020609040205080304" pitchFamily="17" charset="-128"/>
                <a:ea typeface="ＭＳ 明朝" panose="02020609040205080304" pitchFamily="17" charset="-128"/>
              </a:rPr>
              <a:t>図</a:t>
            </a:r>
            <a:r>
              <a:rPr lang="ja-JP" altLang="en-US" sz="1900" dirty="0">
                <a:latin typeface="ＭＳ 明朝" panose="02020609040205080304" pitchFamily="17" charset="-128"/>
                <a:ea typeface="ＭＳ 明朝" panose="02020609040205080304" pitchFamily="17" charset="-128"/>
              </a:rPr>
              <a:t>の部分でした。</a:t>
            </a:r>
            <a:endParaRPr lang="en-US" altLang="ja-JP" sz="1900" dirty="0">
              <a:latin typeface="ＭＳ 明朝" panose="02020609040205080304" pitchFamily="17" charset="-128"/>
              <a:ea typeface="ＭＳ 明朝" panose="02020609040205080304" pitchFamily="17" charset="-128"/>
            </a:endParaRPr>
          </a:p>
          <a:p>
            <a:pPr defTabSz="940517" fontAlgn="base">
              <a:spcBef>
                <a:spcPct val="30000"/>
              </a:spcBef>
              <a:spcAft>
                <a:spcPct val="0"/>
              </a:spcAft>
              <a:defRPr/>
            </a:pPr>
            <a:r>
              <a:rPr lang="ja-JP" altLang="en-US" sz="1900" dirty="0">
                <a:latin typeface="ＭＳ 明朝" panose="02020609040205080304" pitchFamily="17" charset="-128"/>
                <a:ea typeface="ＭＳ 明朝" panose="02020609040205080304" pitchFamily="17" charset="-128"/>
              </a:rPr>
              <a:t>　不登校を減らすに</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青で示すよう</a:t>
            </a:r>
            <a:r>
              <a:rPr lang="ja-JP" altLang="en-US" sz="1900" dirty="0" smtClean="0">
                <a:latin typeface="ＭＳ 明朝" panose="02020609040205080304" pitchFamily="17" charset="-128"/>
                <a:ea typeface="ＭＳ 明朝" panose="02020609040205080304" pitchFamily="17" charset="-128"/>
              </a:rPr>
              <a:t>に、（</a:t>
            </a:r>
            <a:r>
              <a:rPr lang="ja-JP" altLang="en-US" sz="1900" dirty="0">
                <a:latin typeface="ＭＳ 明朝" panose="02020609040205080304" pitchFamily="17" charset="-128"/>
                <a:ea typeface="ＭＳ 明朝" panose="02020609040205080304" pitchFamily="17" charset="-128"/>
              </a:rPr>
              <a:t>中央の</a:t>
            </a:r>
            <a:r>
              <a:rPr lang="ja-JP" altLang="en-US" sz="1900" dirty="0" smtClean="0">
                <a:latin typeface="ＭＳ 明朝" panose="02020609040205080304" pitchFamily="17" charset="-128"/>
                <a:ea typeface="ＭＳ 明朝" panose="02020609040205080304" pitchFamily="17" charset="-128"/>
              </a:rPr>
              <a:t>大きな</a:t>
            </a:r>
            <a:r>
              <a:rPr lang="en-US" altLang="ja-JP" sz="2000" dirty="0">
                <a:latin typeface="ＭＳ Ｐ明朝" panose="02020600040205080304" pitchFamily="18" charset="-128"/>
                <a:ea typeface="ＭＳ Ｐ明朝" panose="02020600040205080304" pitchFamily="18" charset="-128"/>
              </a:rPr>
              <a:t>ORV-PDCA </a:t>
            </a:r>
            <a:r>
              <a:rPr lang="ja-JP" altLang="en-US" sz="1900" dirty="0" smtClean="0">
                <a:latin typeface="ＭＳ 明朝" panose="02020609040205080304" pitchFamily="17" charset="-128"/>
                <a:ea typeface="ＭＳ 明朝" panose="02020609040205080304" pitchFamily="17" charset="-128"/>
              </a:rPr>
              <a:t>の</a:t>
            </a:r>
            <a:r>
              <a:rPr lang="ja-JP" altLang="en-US" sz="1900" dirty="0">
                <a:latin typeface="ＭＳ 明朝" panose="02020609040205080304" pitchFamily="17" charset="-128"/>
                <a:ea typeface="ＭＳ 明朝" panose="02020609040205080304" pitchFamily="17" charset="-128"/>
              </a:rPr>
              <a:t>図を指し示しながら）教育目標へ</a:t>
            </a:r>
            <a:r>
              <a:rPr lang="ja-JP" altLang="en-US" sz="1900" dirty="0" smtClean="0">
                <a:latin typeface="ＭＳ 明朝" panose="02020609040205080304" pitchFamily="17" charset="-128"/>
                <a:ea typeface="ＭＳ 明朝" panose="02020609040205080304" pitchFamily="17" charset="-128"/>
              </a:rPr>
              <a:t>向かう、不登校</a:t>
            </a:r>
            <a:r>
              <a:rPr lang="ja-JP" altLang="en-US" sz="1900" dirty="0">
                <a:latin typeface="ＭＳ 明朝" panose="02020609040205080304" pitchFamily="17" charset="-128"/>
                <a:ea typeface="ＭＳ 明朝" panose="02020609040205080304" pitchFamily="17" charset="-128"/>
              </a:rPr>
              <a:t>を生まない魅力ある学校づくりをすると</a:t>
            </a:r>
            <a:r>
              <a:rPr lang="ja-JP" altLang="en-US" sz="1900" dirty="0" smtClean="0">
                <a:latin typeface="ＭＳ 明朝" panose="02020609040205080304" pitchFamily="17" charset="-128"/>
                <a:ea typeface="ＭＳ 明朝" panose="02020609040205080304" pitchFamily="17" charset="-128"/>
              </a:rPr>
              <a:t>いう、日々の取組が</a:t>
            </a:r>
            <a:r>
              <a:rPr lang="ja-JP" altLang="en-US" sz="1900" dirty="0">
                <a:latin typeface="ＭＳ 明朝" panose="02020609040205080304" pitchFamily="17" charset="-128"/>
                <a:ea typeface="ＭＳ 明朝" panose="02020609040205080304" pitchFamily="17" charset="-128"/>
              </a:rPr>
              <a:t>大切です。</a:t>
            </a:r>
            <a:endParaRPr lang="en-US" altLang="ja-JP" sz="1900" dirty="0">
              <a:latin typeface="ＭＳ 明朝" panose="02020609040205080304" pitchFamily="17" charset="-128"/>
              <a:ea typeface="ＭＳ 明朝" panose="02020609040205080304" pitchFamily="17" charset="-128"/>
            </a:endParaRPr>
          </a:p>
          <a:p>
            <a:pPr defTabSz="940517" fontAlgn="base">
              <a:spcBef>
                <a:spcPct val="30000"/>
              </a:spcBef>
              <a:spcAft>
                <a:spcPct val="0"/>
              </a:spcAft>
              <a:defRPr/>
            </a:pPr>
            <a:r>
              <a:rPr lang="ja-JP" altLang="en-US" sz="1900" dirty="0">
                <a:latin typeface="ＭＳ 明朝" panose="02020609040205080304" pitchFamily="17" charset="-128"/>
                <a:ea typeface="ＭＳ 明朝" panose="02020609040205080304" pitchFamily="17" charset="-128"/>
              </a:rPr>
              <a:t>　これからの時間</a:t>
            </a:r>
            <a:r>
              <a:rPr lang="ja-JP" altLang="en-US" sz="1900" dirty="0" smtClean="0">
                <a:latin typeface="ＭＳ 明朝" panose="02020609040205080304" pitchFamily="17" charset="-128"/>
                <a:ea typeface="ＭＳ 明朝" panose="02020609040205080304" pitchFamily="17" charset="-128"/>
              </a:rPr>
              <a:t>は、不登校</a:t>
            </a:r>
            <a:r>
              <a:rPr lang="ja-JP" altLang="en-US" sz="1900" dirty="0">
                <a:latin typeface="ＭＳ 明朝" panose="02020609040205080304" pitchFamily="17" charset="-128"/>
                <a:ea typeface="ＭＳ 明朝" panose="02020609040205080304" pitchFamily="17" charset="-128"/>
              </a:rPr>
              <a:t>を未然に防止することに</a:t>
            </a:r>
            <a:r>
              <a:rPr lang="ja-JP" altLang="en-US" sz="1900" dirty="0" smtClean="0">
                <a:latin typeface="ＭＳ 明朝" panose="02020609040205080304" pitchFamily="17" charset="-128"/>
                <a:ea typeface="ＭＳ 明朝" panose="02020609040205080304" pitchFamily="17" charset="-128"/>
              </a:rPr>
              <a:t>つながる取組である、</a:t>
            </a:r>
            <a:r>
              <a:rPr lang="zh-TW" altLang="en-US" sz="1900" dirty="0" smtClean="0">
                <a:latin typeface="ＭＳ 明朝" panose="02020609040205080304" pitchFamily="17" charset="-128"/>
                <a:ea typeface="ＭＳ 明朝" panose="02020609040205080304" pitchFamily="17" charset="-128"/>
              </a:rPr>
              <a:t>開発的</a:t>
            </a:r>
            <a:r>
              <a:rPr lang="zh-TW" altLang="en-US" sz="1900" dirty="0">
                <a:latin typeface="ＭＳ 明朝" panose="02020609040205080304" pitchFamily="17" charset="-128"/>
                <a:ea typeface="ＭＳ 明朝" panose="02020609040205080304" pitchFamily="17" charset="-128"/>
              </a:rPr>
              <a:t>生徒</a:t>
            </a:r>
            <a:r>
              <a:rPr lang="zh-TW" altLang="en-US" sz="1900" dirty="0" smtClean="0">
                <a:latin typeface="ＭＳ 明朝" panose="02020609040205080304" pitchFamily="17" charset="-128"/>
                <a:ea typeface="ＭＳ 明朝" panose="02020609040205080304" pitchFamily="17" charset="-128"/>
              </a:rPr>
              <a:t>指導</a:t>
            </a:r>
            <a:r>
              <a:rPr lang="ja-JP" altLang="en-US" sz="1900" dirty="0" err="1" smtClean="0">
                <a:latin typeface="ＭＳ 明朝" panose="02020609040205080304" pitchFamily="17" charset="-128"/>
                <a:ea typeface="ＭＳ 明朝" panose="02020609040205080304" pitchFamily="17" charset="-128"/>
              </a:rPr>
              <a:t>、</a:t>
            </a:r>
            <a:r>
              <a:rPr lang="zh-TW" altLang="en-US" sz="1900" dirty="0" smtClean="0">
                <a:latin typeface="ＭＳ 明朝" panose="02020609040205080304" pitchFamily="17" charset="-128"/>
                <a:ea typeface="ＭＳ 明朝" panose="02020609040205080304" pitchFamily="17" charset="-128"/>
              </a:rPr>
              <a:t>予防的</a:t>
            </a:r>
            <a:r>
              <a:rPr lang="zh-TW" altLang="en-US" sz="1900" dirty="0">
                <a:latin typeface="ＭＳ 明朝" panose="02020609040205080304" pitchFamily="17" charset="-128"/>
                <a:ea typeface="ＭＳ 明朝" panose="02020609040205080304" pitchFamily="17" charset="-128"/>
              </a:rPr>
              <a:t>生徒指導</a:t>
            </a:r>
            <a:r>
              <a:rPr lang="ja-JP" altLang="en-US" sz="1900" dirty="0">
                <a:latin typeface="ＭＳ 明朝" panose="02020609040205080304" pitchFamily="17" charset="-128"/>
                <a:ea typeface="ＭＳ 明朝" panose="02020609040205080304" pitchFamily="17" charset="-128"/>
              </a:rPr>
              <a:t>について考えていきます。★</a:t>
            </a:r>
            <a:endParaRPr lang="en-US" altLang="ja-JP" sz="19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a:xfrm>
            <a:off x="3995425" y="0"/>
            <a:ext cx="3056194" cy="508951"/>
          </a:xfrm>
          <a:prstGeom prst="rect">
            <a:avLst/>
          </a:prstGeom>
        </p:spPr>
        <p:txBody>
          <a:bodyPr lIns="94088" tIns="47044" rIns="94088" bIns="47044"/>
          <a:lstStyle/>
          <a:p>
            <a:endParaRPr kumimoji="1" lang="ja-JP" altLang="en-US" dirty="0"/>
          </a:p>
        </p:txBody>
      </p:sp>
      <p:sp>
        <p:nvSpPr>
          <p:cNvPr id="6" name="スライド番号プレースホルダー 5"/>
          <p:cNvSpPr>
            <a:spLocks noGrp="1"/>
          </p:cNvSpPr>
          <p:nvPr>
            <p:ph type="sldNum" sz="quarter" idx="11"/>
          </p:nvPr>
        </p:nvSpPr>
        <p:spPr/>
        <p:txBody>
          <a:bodyPr/>
          <a:lstStyle/>
          <a:p>
            <a:fld id="{EFE263F3-539A-4978-BAE4-9D25B3CBF7E4}" type="slidenum">
              <a:rPr lang="ja-JP" altLang="en-US" smtClean="0"/>
              <a:pPr/>
              <a:t>14</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695450" y="122238"/>
            <a:ext cx="3476625" cy="2608262"/>
          </a:xfrm>
          <a:ln/>
        </p:spPr>
      </p:sp>
      <p:sp>
        <p:nvSpPr>
          <p:cNvPr id="28675" name="ノート プレースホルダ 2"/>
          <p:cNvSpPr>
            <a:spLocks noGrp="1"/>
          </p:cNvSpPr>
          <p:nvPr>
            <p:ph type="body" idx="1"/>
          </p:nvPr>
        </p:nvSpPr>
        <p:spPr>
          <a:xfrm>
            <a:off x="387536" y="2730122"/>
            <a:ext cx="6422558" cy="6896702"/>
          </a:xfrm>
          <a:noFill/>
        </p:spPr>
        <p:txBody>
          <a:bodyPr/>
          <a:lstStyle/>
          <a:p>
            <a:r>
              <a:rPr lang="en-US" altLang="ja-JP" dirty="0" smtClean="0">
                <a:latin typeface="+mj-ea"/>
              </a:rPr>
              <a:t>≪</a:t>
            </a:r>
            <a:r>
              <a:rPr lang="ja-JP" altLang="en-US" dirty="0" smtClean="0">
                <a:latin typeface="+mj-ea"/>
              </a:rPr>
              <a:t>説明</a:t>
            </a:r>
            <a:r>
              <a:rPr lang="ja-JP" altLang="en-US" dirty="0">
                <a:latin typeface="+mj-ea"/>
              </a:rPr>
              <a:t>で</a:t>
            </a:r>
            <a:r>
              <a:rPr lang="ja-JP" altLang="en-US" dirty="0" smtClean="0">
                <a:latin typeface="+mj-ea"/>
              </a:rPr>
              <a:t>２分、協議</a:t>
            </a:r>
            <a:r>
              <a:rPr lang="ja-JP" altLang="en-US" dirty="0">
                <a:latin typeface="+mj-ea"/>
              </a:rPr>
              <a:t>で</a:t>
            </a:r>
            <a:r>
              <a:rPr lang="ja-JP" altLang="en-US" dirty="0" smtClean="0">
                <a:latin typeface="+mj-ea"/>
              </a:rPr>
              <a:t>１０分、発表で４分</a:t>
            </a:r>
            <a:r>
              <a:rPr lang="en-US" altLang="ja-JP" dirty="0" smtClean="0">
                <a:latin typeface="+mj-ea"/>
              </a:rPr>
              <a:t>≫</a:t>
            </a:r>
          </a:p>
          <a:p>
            <a:r>
              <a:rPr lang="ja-JP" altLang="en-US" dirty="0" smtClean="0">
                <a:latin typeface="+mj-ea"/>
              </a:rPr>
              <a:t>［グループ記録用紙］</a:t>
            </a:r>
            <a:endParaRPr lang="en-US" altLang="ja-JP" dirty="0" smtClean="0">
              <a:latin typeface="+mj-ea"/>
            </a:endParaRPr>
          </a:p>
          <a:p>
            <a:r>
              <a:rPr lang="ja-JP" altLang="en-US" dirty="0" smtClean="0">
                <a:latin typeface="+mj-ea"/>
              </a:rPr>
              <a:t>　</a:t>
            </a: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本日</a:t>
            </a:r>
            <a:r>
              <a:rPr lang="ja-JP" altLang="en-US" dirty="0">
                <a:latin typeface="ＭＳ Ｐ明朝" panose="02020600040205080304" pitchFamily="18" charset="-128"/>
                <a:ea typeface="ＭＳ Ｐ明朝" panose="02020600040205080304" pitchFamily="18" charset="-128"/>
              </a:rPr>
              <a:t>の研修最後の協議の時間に入ります。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各グループに</a:t>
            </a:r>
            <a:r>
              <a:rPr lang="en-US" altLang="ja-JP" dirty="0">
                <a:latin typeface="ＭＳ Ｐ明朝" panose="02020600040205080304" pitchFamily="18" charset="-128"/>
                <a:ea typeface="ＭＳ Ｐ明朝" panose="02020600040205080304" pitchFamily="18" charset="-128"/>
              </a:rPr>
              <a:t>A3</a:t>
            </a:r>
            <a:r>
              <a:rPr lang="ja-JP" altLang="en-US" dirty="0">
                <a:latin typeface="ＭＳ Ｐ明朝" panose="02020600040205080304" pitchFamily="18" charset="-128"/>
                <a:ea typeface="ＭＳ Ｐ明朝" panose="02020600040205080304" pitchFamily="18" charset="-128"/>
              </a:rPr>
              <a:t>版の「グループ記録用紙」を配付しています</a:t>
            </a:r>
            <a:r>
              <a:rPr lang="ja-JP" altLang="en-US" dirty="0" smtClean="0">
                <a:latin typeface="ＭＳ Ｐ明朝" panose="02020600040205080304" pitchFamily="18" charset="-128"/>
                <a:ea typeface="ＭＳ Ｐ明朝" panose="02020600040205080304" pitchFamily="18" charset="-128"/>
              </a:rPr>
              <a:t>ので、準備</a:t>
            </a:r>
            <a:r>
              <a:rPr lang="ja-JP" altLang="en-US" dirty="0">
                <a:latin typeface="ＭＳ Ｐ明朝" panose="02020600040205080304" pitchFamily="18" charset="-128"/>
                <a:ea typeface="ＭＳ Ｐ明朝" panose="02020600040205080304" pitchFamily="18" charset="-128"/>
              </a:rPr>
              <a:t>してください。</a:t>
            </a:r>
          </a:p>
          <a:p>
            <a:endParaRPr lang="en-US" altLang="ja-JP" dirty="0">
              <a:latin typeface="+mj-ea"/>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　新たな不登校を生まないために、全て</a:t>
            </a:r>
            <a:r>
              <a:rPr lang="ja-JP" altLang="en-US" dirty="0">
                <a:latin typeface="ＭＳ Ｐ明朝" panose="02020600040205080304" pitchFamily="18" charset="-128"/>
                <a:ea typeface="ＭＳ Ｐ明朝" panose="02020600040205080304" pitchFamily="18" charset="-128"/>
              </a:rPr>
              <a:t>の児童生徒に対して</a:t>
            </a:r>
            <a:r>
              <a:rPr lang="ja-JP" altLang="en-US" dirty="0" smtClean="0">
                <a:latin typeface="ＭＳ Ｐ明朝" panose="02020600040205080304" pitchFamily="18" charset="-128"/>
                <a:ea typeface="ＭＳ Ｐ明朝" panose="02020600040205080304" pitchFamily="18" charset="-128"/>
              </a:rPr>
              <a:t>行われる</a:t>
            </a:r>
            <a:r>
              <a:rPr lang="zh-TW" altLang="en-US" dirty="0" smtClean="0">
                <a:latin typeface="ＭＳ Ｐ明朝" panose="02020600040205080304" pitchFamily="18" charset="-128"/>
                <a:ea typeface="ＭＳ Ｐ明朝" panose="02020600040205080304" pitchFamily="18" charset="-128"/>
              </a:rPr>
              <a:t>開発的生徒指導</a:t>
            </a:r>
            <a:r>
              <a:rPr lang="ja-JP" altLang="en-US" dirty="0" smtClean="0">
                <a:latin typeface="ＭＳ Ｐ明朝" panose="02020600040205080304" pitchFamily="18" charset="-128"/>
                <a:ea typeface="ＭＳ Ｐ明朝" panose="02020600040205080304" pitchFamily="18" charset="-128"/>
              </a:rPr>
              <a:t>や、不登校に陥ってしまいそうな児童生徒に</a:t>
            </a:r>
            <a:r>
              <a:rPr lang="ja-JP" altLang="en-US" dirty="0">
                <a:latin typeface="ＭＳ Ｐ明朝" panose="02020600040205080304" pitchFamily="18" charset="-128"/>
                <a:ea typeface="ＭＳ Ｐ明朝" panose="02020600040205080304" pitchFamily="18" charset="-128"/>
              </a:rPr>
              <a:t>対して</a:t>
            </a:r>
            <a:r>
              <a:rPr lang="ja-JP" altLang="en-US" dirty="0" smtClean="0">
                <a:latin typeface="ＭＳ Ｐ明朝" panose="02020600040205080304" pitchFamily="18" charset="-128"/>
                <a:ea typeface="ＭＳ Ｐ明朝" panose="02020600040205080304" pitchFamily="18" charset="-128"/>
              </a:rPr>
              <a:t>行われる</a:t>
            </a:r>
            <a:r>
              <a:rPr lang="zh-TW" altLang="en-US" dirty="0" smtClean="0">
                <a:latin typeface="ＭＳ Ｐ明朝" panose="02020600040205080304" pitchFamily="18" charset="-128"/>
                <a:ea typeface="ＭＳ Ｐ明朝" panose="02020600040205080304" pitchFamily="18" charset="-128"/>
              </a:rPr>
              <a:t>予防的生徒指導</a:t>
            </a:r>
            <a:r>
              <a:rPr lang="ja-JP" altLang="en-US" dirty="0" smtClean="0">
                <a:latin typeface="ＭＳ Ｐ明朝" panose="02020600040205080304" pitchFamily="18" charset="-128"/>
                <a:ea typeface="ＭＳ Ｐ明朝" panose="02020600040205080304" pitchFamily="18" charset="-128"/>
              </a:rPr>
              <a:t>として、具体的</a:t>
            </a:r>
            <a:r>
              <a:rPr lang="ja-JP" altLang="en-US" dirty="0">
                <a:latin typeface="ＭＳ Ｐ明朝" panose="02020600040205080304" pitchFamily="18" charset="-128"/>
                <a:ea typeface="ＭＳ Ｐ明朝" panose="02020600040205080304" pitchFamily="18" charset="-128"/>
              </a:rPr>
              <a:t>にどのよう</a:t>
            </a:r>
            <a:r>
              <a:rPr lang="ja-JP" altLang="en-US" dirty="0" smtClean="0">
                <a:latin typeface="ＭＳ Ｐ明朝" panose="02020600040205080304" pitchFamily="18" charset="-128"/>
                <a:ea typeface="ＭＳ Ｐ明朝" panose="02020600040205080304" pitchFamily="18" charset="-128"/>
              </a:rPr>
              <a:t>な取組が</a:t>
            </a:r>
            <a:r>
              <a:rPr lang="ja-JP" altLang="en-US" dirty="0">
                <a:latin typeface="ＭＳ Ｐ明朝" panose="02020600040205080304" pitchFamily="18" charset="-128"/>
                <a:ea typeface="ＭＳ Ｐ明朝" panose="02020600040205080304" pitchFamily="18" charset="-128"/>
              </a:rPr>
              <a:t>できるのでしょうか。</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ここからの１０分間は事例を</a:t>
            </a:r>
            <a:r>
              <a:rPr lang="ja-JP" altLang="en-US" dirty="0" smtClean="0">
                <a:latin typeface="ＭＳ Ｐ明朝" panose="02020600040205080304" pitchFamily="18" charset="-128"/>
                <a:ea typeface="ＭＳ Ｐ明朝" panose="02020600040205080304" pitchFamily="18" charset="-128"/>
              </a:rPr>
              <a:t>離れて、実際、自分</a:t>
            </a:r>
            <a:r>
              <a:rPr lang="ja-JP" altLang="en-US" dirty="0">
                <a:latin typeface="ＭＳ Ｐ明朝" panose="02020600040205080304" pitchFamily="18" charset="-128"/>
                <a:ea typeface="ＭＳ Ｐ明朝" panose="02020600040205080304" pitchFamily="18" charset="-128"/>
              </a:rPr>
              <a:t>の担当している</a:t>
            </a:r>
            <a:r>
              <a:rPr lang="ja-JP" altLang="en-US" dirty="0" smtClean="0">
                <a:latin typeface="ＭＳ Ｐ明朝" panose="02020600040205080304" pitchFamily="18" charset="-128"/>
                <a:ea typeface="ＭＳ Ｐ明朝" panose="02020600040205080304" pitchFamily="18" charset="-128"/>
              </a:rPr>
              <a:t>学年、学級（</a:t>
            </a:r>
            <a:r>
              <a:rPr lang="en-US" altLang="ja-JP" dirty="0" smtClean="0">
                <a:latin typeface="ＭＳ Ｐ明朝" panose="02020600040205080304" pitchFamily="18" charset="-128"/>
                <a:ea typeface="ＭＳ Ｐ明朝" panose="02020600040205080304" pitchFamily="18" charset="-128"/>
              </a:rPr>
              <a:t>HR</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想像</a:t>
            </a:r>
            <a:r>
              <a:rPr lang="ja-JP" altLang="en-US" dirty="0" smtClean="0">
                <a:latin typeface="ＭＳ Ｐ明朝" panose="02020600040205080304" pitchFamily="18" charset="-128"/>
                <a:ea typeface="ＭＳ Ｐ明朝" panose="02020600040205080304" pitchFamily="18" charset="-128"/>
              </a:rPr>
              <a:t>しながら、できる取組について協議してください。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児童</a:t>
            </a:r>
            <a:r>
              <a:rPr lang="ja-JP" altLang="en-US" dirty="0">
                <a:latin typeface="ＭＳ Ｐ明朝" panose="02020600040205080304" pitchFamily="18" charset="-128"/>
                <a:ea typeface="ＭＳ Ｐ明朝" panose="02020600040205080304" pitchFamily="18" charset="-128"/>
              </a:rPr>
              <a:t>生徒が自分自身をよりよい方向へ導くことのできる力で</a:t>
            </a:r>
            <a:r>
              <a:rPr lang="ja-JP" altLang="en-US" dirty="0" smtClean="0">
                <a:latin typeface="ＭＳ Ｐ明朝" panose="02020600040205080304" pitchFamily="18" charset="-128"/>
                <a:ea typeface="ＭＳ Ｐ明朝" panose="02020600040205080304" pitchFamily="18" charset="-128"/>
              </a:rPr>
              <a:t>ある、自己</a:t>
            </a:r>
            <a:r>
              <a:rPr lang="ja-JP" altLang="en-US" dirty="0">
                <a:latin typeface="ＭＳ Ｐ明朝" panose="02020600040205080304" pitchFamily="18" charset="-128"/>
                <a:ea typeface="ＭＳ Ｐ明朝" panose="02020600040205080304" pitchFamily="18" charset="-128"/>
              </a:rPr>
              <a:t>指導能力を育てるための三つ</a:t>
            </a:r>
            <a:r>
              <a:rPr lang="ja-JP" altLang="en-US" dirty="0" smtClean="0">
                <a:latin typeface="ＭＳ Ｐ明朝" panose="02020600040205080304" pitchFamily="18" charset="-128"/>
                <a:ea typeface="ＭＳ Ｐ明朝" panose="02020600040205080304" pitchFamily="18" charset="-128"/>
              </a:rPr>
              <a:t>の</a:t>
            </a:r>
            <a:r>
              <a:rPr lang="ja-JP" altLang="en-US" sz="1700" dirty="0">
                <a:latin typeface="ＭＳ Ｐ明朝" panose="02020600040205080304" pitchFamily="18" charset="-128"/>
                <a:ea typeface="ＭＳ Ｐ明朝" panose="02020600040205080304" pitchFamily="18" charset="-128"/>
              </a:rPr>
              <a:t>ポイント</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意識</a:t>
            </a:r>
            <a:r>
              <a:rPr lang="ja-JP" altLang="en-US" dirty="0" smtClean="0">
                <a:latin typeface="ＭＳ Ｐ明朝" panose="02020600040205080304" pitchFamily="18" charset="-128"/>
                <a:ea typeface="ＭＳ Ｐ明朝" panose="02020600040205080304" pitchFamily="18" charset="-128"/>
              </a:rPr>
              <a:t>して、</a:t>
            </a:r>
            <a:r>
              <a:rPr lang="zh-TW" altLang="en-US" dirty="0" smtClean="0">
                <a:latin typeface="ＭＳ Ｐ明朝" panose="02020600040205080304" pitchFamily="18" charset="-128"/>
                <a:ea typeface="ＭＳ Ｐ明朝" panose="02020600040205080304" pitchFamily="18" charset="-128"/>
              </a:rPr>
              <a:t>開発的生徒指導</a:t>
            </a:r>
            <a:r>
              <a:rPr lang="ja-JP" altLang="en-US" dirty="0" err="1" smtClean="0">
                <a:latin typeface="ＭＳ Ｐ明朝" panose="02020600040205080304" pitchFamily="18" charset="-128"/>
                <a:ea typeface="ＭＳ Ｐ明朝" panose="02020600040205080304" pitchFamily="18" charset="-128"/>
              </a:rPr>
              <a:t>、</a:t>
            </a:r>
            <a:r>
              <a:rPr lang="zh-TW" altLang="en-US" dirty="0" smtClean="0">
                <a:latin typeface="ＭＳ Ｐ明朝" panose="02020600040205080304" pitchFamily="18" charset="-128"/>
                <a:ea typeface="ＭＳ Ｐ明朝" panose="02020600040205080304" pitchFamily="18" charset="-128"/>
              </a:rPr>
              <a:t>予防的生徒指導</a:t>
            </a:r>
            <a:r>
              <a:rPr lang="ja-JP" altLang="en-US" dirty="0" smtClean="0">
                <a:latin typeface="ＭＳ Ｐ明朝" panose="02020600040205080304" pitchFamily="18" charset="-128"/>
                <a:ea typeface="ＭＳ Ｐ明朝" panose="02020600040205080304" pitchFamily="18" charset="-128"/>
              </a:rPr>
              <a:t>についてグループで</a:t>
            </a:r>
            <a:r>
              <a:rPr lang="ja-JP" altLang="en-US" dirty="0">
                <a:latin typeface="ＭＳ Ｐ明朝" panose="02020600040205080304" pitchFamily="18" charset="-128"/>
                <a:ea typeface="ＭＳ Ｐ明朝" panose="02020600040205080304" pitchFamily="18" charset="-128"/>
              </a:rPr>
              <a:t>考えてみましょう</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①</a:t>
            </a:r>
            <a:r>
              <a:rPr lang="ja-JP" altLang="en-US" dirty="0">
                <a:latin typeface="ＭＳ Ｐ明朝" panose="02020600040205080304" pitchFamily="18" charset="-128"/>
                <a:ea typeface="ＭＳ Ｐ明朝" panose="02020600040205080304" pitchFamily="18" charset="-128"/>
              </a:rPr>
              <a:t>②③</a:t>
            </a:r>
            <a:r>
              <a:rPr lang="ja-JP" altLang="en-US" dirty="0" smtClean="0">
                <a:latin typeface="ＭＳ Ｐ明朝" panose="02020600040205080304" pitchFamily="18" charset="-128"/>
                <a:ea typeface="ＭＳ Ｐ明朝" panose="02020600040205080304" pitchFamily="18" charset="-128"/>
              </a:rPr>
              <a:t>の</a:t>
            </a:r>
            <a:r>
              <a:rPr lang="ja-JP" altLang="en-US" sz="1700" dirty="0">
                <a:latin typeface="ＭＳ Ｐ明朝" panose="02020600040205080304" pitchFamily="18" charset="-128"/>
                <a:ea typeface="ＭＳ Ｐ明朝" panose="02020600040205080304" pitchFamily="18" charset="-128"/>
              </a:rPr>
              <a:t>ポイント</a:t>
            </a:r>
            <a:r>
              <a:rPr lang="ja-JP" altLang="en-US" dirty="0" smtClean="0">
                <a:latin typeface="ＭＳ Ｐ明朝" panose="02020600040205080304" pitchFamily="18" charset="-128"/>
                <a:ea typeface="ＭＳ Ｐ明朝" panose="02020600040205080304" pitchFamily="18" charset="-128"/>
              </a:rPr>
              <a:t>に分けて協議</a:t>
            </a:r>
            <a:r>
              <a:rPr lang="ja-JP" altLang="en-US" dirty="0">
                <a:latin typeface="ＭＳ Ｐ明朝" panose="02020600040205080304" pitchFamily="18" charset="-128"/>
                <a:ea typeface="ＭＳ Ｐ明朝" panose="02020600040205080304" pitchFamily="18" charset="-128"/>
              </a:rPr>
              <a:t>しても</a:t>
            </a:r>
            <a:r>
              <a:rPr lang="ja-JP" altLang="en-US" dirty="0" smtClean="0">
                <a:latin typeface="ＭＳ Ｐ明朝" panose="02020600040205080304" pitchFamily="18" charset="-128"/>
                <a:ea typeface="ＭＳ Ｐ明朝" panose="02020600040205080304" pitchFamily="18" charset="-128"/>
              </a:rPr>
              <a:t>いいですし、複数の</a:t>
            </a:r>
            <a:r>
              <a:rPr lang="ja-JP" altLang="en-US" sz="1700" dirty="0">
                <a:latin typeface="ＭＳ Ｐ明朝" panose="02020600040205080304" pitchFamily="18" charset="-128"/>
                <a:ea typeface="ＭＳ Ｐ明朝" panose="02020600040205080304" pitchFamily="18" charset="-128"/>
              </a:rPr>
              <a:t>ポイント</a:t>
            </a:r>
            <a:r>
              <a:rPr lang="ja-JP" altLang="en-US" dirty="0" smtClean="0">
                <a:latin typeface="ＭＳ Ｐ明朝" panose="02020600040205080304" pitchFamily="18" charset="-128"/>
                <a:ea typeface="ＭＳ Ｐ明朝" panose="02020600040205080304" pitchFamily="18" charset="-128"/>
              </a:rPr>
              <a:t>に重なった取組を意識して協議</a:t>
            </a:r>
            <a:r>
              <a:rPr lang="ja-JP" altLang="en-US" dirty="0">
                <a:latin typeface="ＭＳ Ｐ明朝" panose="02020600040205080304" pitchFamily="18" charset="-128"/>
                <a:ea typeface="ＭＳ Ｐ明朝" panose="02020600040205080304" pitchFamily="18" charset="-128"/>
              </a:rPr>
              <a:t>を</a:t>
            </a:r>
            <a:r>
              <a:rPr lang="ja-JP" altLang="en-US" dirty="0" smtClean="0">
                <a:latin typeface="ＭＳ Ｐ明朝" panose="02020600040205080304" pitchFamily="18" charset="-128"/>
                <a:ea typeface="ＭＳ Ｐ明朝" panose="02020600040205080304" pitchFamily="18" charset="-128"/>
              </a:rPr>
              <a:t>しても構いません。</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協議の後で発表して、協議内容を共有することで、今後の実践の手がかりにしたいと思います。それ</a:t>
            </a:r>
            <a:r>
              <a:rPr lang="ja-JP" altLang="en-US" dirty="0">
                <a:latin typeface="ＭＳ Ｐ明朝" panose="02020600040205080304" pitchFamily="18" charset="-128"/>
                <a:ea typeface="ＭＳ Ｐ明朝" panose="02020600040205080304" pitchFamily="18" charset="-128"/>
              </a:rPr>
              <a:t>で</a:t>
            </a:r>
            <a:r>
              <a:rPr lang="ja-JP" altLang="en-US" dirty="0" smtClean="0">
                <a:latin typeface="ＭＳ Ｐ明朝" panose="02020600040205080304" pitchFamily="18" charset="-128"/>
                <a:ea typeface="ＭＳ Ｐ明朝" panose="02020600040205080304" pitchFamily="18" charset="-128"/>
              </a:rPr>
              <a:t>は、協議を始めてください。</a:t>
            </a:r>
            <a:r>
              <a:rPr lang="ja-JP" altLang="en-US" dirty="0">
                <a:solidFill>
                  <a:srgbClr val="FF0000"/>
                </a:solidFill>
                <a:latin typeface="ＭＳ 明朝" panose="02020609040205080304" pitchFamily="17" charset="-128"/>
                <a:ea typeface="ＭＳ 明朝" panose="02020609040205080304" pitchFamily="17" charset="-128"/>
              </a:rPr>
              <a:t> </a:t>
            </a:r>
            <a:r>
              <a:rPr lang="ja-JP" altLang="en-US" sz="1100" dirty="0">
                <a:solidFill>
                  <a:srgbClr val="FF0000"/>
                </a:solidFill>
                <a:latin typeface="ＭＳ 明朝" panose="02020609040205080304" pitchFamily="17" charset="-128"/>
                <a:ea typeface="ＭＳ 明朝" panose="02020609040205080304" pitchFamily="17" charset="-128"/>
              </a:rPr>
              <a:t>（ここは本研修において最も重要な協議が行われる時間です。研修時間を考慮して十分時間をとる工夫をお願いします。）</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１０分経過したら）</a:t>
            </a:r>
            <a:endParaRPr lang="en-US" altLang="ja-JP" dirty="0">
              <a:latin typeface="ＭＳ Ｐ明朝" panose="02020600040205080304" pitchFamily="18" charset="-128"/>
              <a:ea typeface="ＭＳ Ｐ明朝" panose="02020600040205080304" pitchFamily="18" charset="-128"/>
            </a:endParaRPr>
          </a:p>
          <a:p>
            <a:pPr defTabSz="973543">
              <a:defRPr/>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が来ました</a:t>
            </a:r>
            <a:r>
              <a:rPr lang="ja-JP" altLang="en-US" dirty="0" smtClean="0">
                <a:latin typeface="ＭＳ Ｐ明朝" panose="02020600040205080304" pitchFamily="18" charset="-128"/>
                <a:ea typeface="ＭＳ Ｐ明朝" panose="02020600040205080304" pitchFamily="18" charset="-128"/>
              </a:rPr>
              <a:t>ので、協議</a:t>
            </a:r>
            <a:r>
              <a:rPr lang="ja-JP" altLang="en-US" dirty="0">
                <a:latin typeface="ＭＳ Ｐ明朝" panose="02020600040205080304" pitchFamily="18" charset="-128"/>
                <a:ea typeface="ＭＳ Ｐ明朝" panose="02020600040205080304" pitchFamily="18" charset="-128"/>
              </a:rPr>
              <a:t>を終わってください</a:t>
            </a:r>
            <a:r>
              <a:rPr lang="ja-JP" altLang="en-US" dirty="0" smtClean="0">
                <a:latin typeface="ＭＳ Ｐ明朝" panose="02020600040205080304" pitchFamily="18" charset="-128"/>
                <a:ea typeface="ＭＳ Ｐ明朝" panose="02020600040205080304" pitchFamily="18" charset="-128"/>
              </a:rPr>
              <a:t>。各グループ</a:t>
            </a:r>
            <a:r>
              <a:rPr lang="ja-JP" altLang="en-US" dirty="0">
                <a:latin typeface="ＭＳ Ｐ明朝" panose="02020600040205080304" pitchFamily="18" charset="-128"/>
                <a:ea typeface="ＭＳ Ｐ明朝" panose="02020600040205080304" pitchFamily="18" charset="-128"/>
              </a:rPr>
              <a:t>ごとに</a:t>
            </a:r>
            <a:r>
              <a:rPr lang="ja-JP" altLang="en-US" dirty="0" smtClean="0">
                <a:latin typeface="ＭＳ Ｐ明朝" panose="02020600040205080304" pitchFamily="18" charset="-128"/>
                <a:ea typeface="ＭＳ Ｐ明朝" panose="02020600040205080304" pitchFamily="18" charset="-128"/>
              </a:rPr>
              <a:t>出た取組を簡潔に</a:t>
            </a:r>
            <a:r>
              <a:rPr lang="ja-JP" altLang="en-US" dirty="0">
                <a:latin typeface="ＭＳ Ｐ明朝" panose="02020600040205080304" pitchFamily="18" charset="-128"/>
                <a:ea typeface="ＭＳ Ｐ明朝" panose="02020600040205080304" pitchFamily="18" charset="-128"/>
              </a:rPr>
              <a:t>全体に１分</a:t>
            </a:r>
            <a:r>
              <a:rPr lang="ja-JP" altLang="en-US" dirty="0" smtClean="0">
                <a:latin typeface="ＭＳ Ｐ明朝" panose="02020600040205080304" pitchFamily="18" charset="-128"/>
                <a:ea typeface="ＭＳ Ｐ明朝" panose="02020600040205080304" pitchFamily="18" charset="-128"/>
              </a:rPr>
              <a:t>以内で</a:t>
            </a:r>
            <a:r>
              <a:rPr lang="ja-JP" altLang="en-US" dirty="0">
                <a:latin typeface="ＭＳ Ｐ明朝" panose="02020600040205080304" pitchFamily="18" charset="-128"/>
                <a:ea typeface="ＭＳ Ｐ明朝" panose="02020600040205080304" pitchFamily="18" charset="-128"/>
              </a:rPr>
              <a:t>紹介</a:t>
            </a:r>
            <a:r>
              <a:rPr lang="ja-JP" altLang="en-US" dirty="0" smtClean="0">
                <a:latin typeface="ＭＳ Ｐ明朝" panose="02020600040205080304" pitchFamily="18" charset="-128"/>
                <a:ea typeface="ＭＳ Ｐ明朝" panose="02020600040205080304" pitchFamily="18" charset="-128"/>
              </a:rPr>
              <a:t>してください。では、こちら</a:t>
            </a:r>
            <a:r>
              <a:rPr lang="ja-JP" altLang="en-US" dirty="0">
                <a:latin typeface="ＭＳ Ｐ明朝" panose="02020600040205080304" pitchFamily="18" charset="-128"/>
                <a:ea typeface="ＭＳ Ｐ明朝" panose="02020600040205080304" pitchFamily="18" charset="-128"/>
              </a:rPr>
              <a:t>のグループからお願いします</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２～４グループに発表をして</a:t>
            </a:r>
            <a:r>
              <a:rPr lang="ja-JP" altLang="en-US" dirty="0" smtClean="0">
                <a:latin typeface="ＭＳ Ｐ明朝" panose="02020600040205080304" pitchFamily="18" charset="-128"/>
                <a:ea typeface="ＭＳ Ｐ明朝" panose="02020600040205080304" pitchFamily="18" charset="-128"/>
              </a:rPr>
              <a:t>もらう</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（コメントは肯定的</a:t>
            </a:r>
            <a:r>
              <a:rPr lang="ja-JP" altLang="en-US" dirty="0" smtClean="0">
                <a:latin typeface="ＭＳ Ｐ明朝" panose="02020600040205080304" pitchFamily="18" charset="-128"/>
                <a:ea typeface="ＭＳ Ｐ明朝" panose="02020600040205080304" pitchFamily="18" charset="-128"/>
              </a:rPr>
              <a:t>に、アドリブ</a:t>
            </a:r>
            <a:r>
              <a:rPr lang="ja-JP" altLang="en-US" dirty="0">
                <a:latin typeface="ＭＳ Ｐ明朝" panose="02020600040205080304" pitchFamily="18" charset="-128"/>
                <a:ea typeface="ＭＳ Ｐ明朝" panose="02020600040205080304" pitchFamily="18" charset="-128"/>
              </a:rPr>
              <a:t>で）</a:t>
            </a:r>
            <a:endParaRPr lang="en-US" altLang="ja-JP" dirty="0">
              <a:latin typeface="ＭＳ Ｐ明朝" panose="02020600040205080304" pitchFamily="18" charset="-128"/>
              <a:ea typeface="ＭＳ Ｐ明朝" panose="02020600040205080304" pitchFamily="18" charset="-128"/>
            </a:endParaRPr>
          </a:p>
          <a:p>
            <a:pPr defTabSz="973543">
              <a:defRPr/>
            </a:pPr>
            <a:r>
              <a:rPr lang="ja-JP" altLang="en-US" dirty="0">
                <a:latin typeface="ＭＳ Ｐ明朝" panose="02020600040205080304" pitchFamily="18" charset="-128"/>
                <a:ea typeface="ＭＳ Ｐ明朝" panose="02020600040205080304" pitchFamily="18" charset="-128"/>
              </a:rPr>
              <a:t>　貴重な発表ありがとうございました。学年や</a:t>
            </a:r>
            <a:r>
              <a:rPr lang="ja-JP" altLang="en-US" dirty="0" smtClean="0">
                <a:latin typeface="ＭＳ Ｐ明朝" panose="02020600040205080304" pitchFamily="18" charset="-128"/>
                <a:ea typeface="ＭＳ Ｐ明朝" panose="02020600040205080304" pitchFamily="18" charset="-128"/>
              </a:rPr>
              <a:t>学級（</a:t>
            </a:r>
            <a:r>
              <a:rPr lang="en-US" altLang="ja-JP" dirty="0" smtClean="0">
                <a:latin typeface="ＭＳ Ｐ明朝" panose="02020600040205080304" pitchFamily="18" charset="-128"/>
                <a:ea typeface="ＭＳ Ｐ明朝" panose="02020600040205080304" pitchFamily="18" charset="-128"/>
              </a:rPr>
              <a:t>HR</a:t>
            </a:r>
            <a:r>
              <a:rPr lang="ja-JP" altLang="en-US" dirty="0" smtClean="0">
                <a:latin typeface="ＭＳ Ｐ明朝" panose="02020600040205080304" pitchFamily="18" charset="-128"/>
                <a:ea typeface="ＭＳ Ｐ明朝" panose="02020600040205080304" pitchFamily="18" charset="-128"/>
              </a:rPr>
              <a:t>）の</a:t>
            </a:r>
            <a:r>
              <a:rPr lang="ja-JP" altLang="en-US" dirty="0">
                <a:latin typeface="ＭＳ Ｐ明朝" panose="02020600040205080304" pitchFamily="18" charset="-128"/>
                <a:ea typeface="ＭＳ Ｐ明朝" panose="02020600040205080304" pitchFamily="18" charset="-128"/>
              </a:rPr>
              <a:t>実態に合って</a:t>
            </a:r>
            <a:r>
              <a:rPr lang="ja-JP" altLang="en-US" dirty="0" smtClean="0">
                <a:latin typeface="ＭＳ Ｐ明朝" panose="02020600040205080304" pitchFamily="18" charset="-128"/>
                <a:ea typeface="ＭＳ Ｐ明朝" panose="02020600040205080304" pitchFamily="18" charset="-128"/>
              </a:rPr>
              <a:t>いて、すぐ</a:t>
            </a:r>
            <a:r>
              <a:rPr lang="ja-JP" altLang="en-US" dirty="0">
                <a:latin typeface="ＭＳ Ｐ明朝" panose="02020600040205080304" pitchFamily="18" charset="-128"/>
                <a:ea typeface="ＭＳ Ｐ明朝" panose="02020600040205080304" pitchFamily="18" charset="-128"/>
              </a:rPr>
              <a:t>にでも実践</a:t>
            </a:r>
            <a:r>
              <a:rPr lang="ja-JP" altLang="en-US" dirty="0" smtClean="0">
                <a:latin typeface="ＭＳ Ｐ明朝" panose="02020600040205080304" pitchFamily="18" charset="-128"/>
                <a:ea typeface="ＭＳ Ｐ明朝" panose="02020600040205080304" pitchFamily="18" charset="-128"/>
              </a:rPr>
              <a:t>したい取組も</a:t>
            </a:r>
            <a:r>
              <a:rPr lang="ja-JP" altLang="en-US" dirty="0">
                <a:latin typeface="ＭＳ Ｐ明朝" panose="02020600040205080304" pitchFamily="18" charset="-128"/>
                <a:ea typeface="ＭＳ Ｐ明朝" panose="02020600040205080304" pitchFamily="18" charset="-128"/>
              </a:rPr>
              <a:t>あったのではないかと思います</a:t>
            </a:r>
            <a:r>
              <a:rPr lang="ja-JP" altLang="en-US" dirty="0" smtClean="0">
                <a:latin typeface="ＭＳ Ｐ明朝" panose="02020600040205080304" pitchFamily="18" charset="-128"/>
                <a:ea typeface="ＭＳ Ｐ明朝" panose="02020600040205080304" pitchFamily="18" charset="-128"/>
              </a:rPr>
              <a:t>。是非、できる</a:t>
            </a:r>
            <a:r>
              <a:rPr lang="ja-JP" altLang="en-US" dirty="0">
                <a:latin typeface="ＭＳ Ｐ明朝" panose="02020600040205080304" pitchFamily="18" charset="-128"/>
                <a:ea typeface="ＭＳ Ｐ明朝" panose="02020600040205080304" pitchFamily="18" charset="-128"/>
              </a:rPr>
              <a:t>ところから</a:t>
            </a:r>
            <a:r>
              <a:rPr lang="ja-JP" altLang="en-US" dirty="0" smtClean="0">
                <a:latin typeface="ＭＳ Ｐ明朝" panose="02020600040205080304" pitchFamily="18" charset="-128"/>
                <a:ea typeface="ＭＳ Ｐ明朝" panose="02020600040205080304" pitchFamily="18" charset="-128"/>
              </a:rPr>
              <a:t>取り組んでみましょう。</a:t>
            </a:r>
            <a:r>
              <a:rPr lang="ja-JP" altLang="en-US" dirty="0">
                <a:latin typeface="ＭＳ Ｐ明朝" panose="02020600040205080304" pitchFamily="18" charset="-128"/>
                <a:ea typeface="ＭＳ Ｐ明朝" panose="02020600040205080304" pitchFamily="18" charset="-128"/>
              </a:rPr>
              <a:t>★</a:t>
            </a:r>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15</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marL="0" marR="0" indent="0" algn="l" defTabSz="912005" rtl="0" eaLnBrk="1" fontAlgn="auto" latinLnBrk="0" hangingPunct="1">
              <a:lnSpc>
                <a:spcPct val="100000"/>
              </a:lnSpc>
              <a:spcBef>
                <a:spcPts val="0"/>
              </a:spcBef>
              <a:spcAft>
                <a:spcPts val="0"/>
              </a:spcAft>
              <a:buClrTx/>
              <a:buSzTx/>
              <a:buFontTx/>
              <a:buNone/>
              <a:tabLst/>
              <a:defRPr/>
            </a:pPr>
            <a:r>
              <a:rPr kumimoji="1" lang="ja-JP" altLang="en-US" sz="2000" kern="1200" dirty="0" smtClean="0">
                <a:solidFill>
                  <a:schemeClr val="tx1"/>
                </a:solidFill>
                <a:latin typeface="+mj-ea"/>
                <a:ea typeface="+mn-ea"/>
                <a:cs typeface="+mn-cs"/>
              </a:rPr>
              <a:t>≪スライド</a:t>
            </a:r>
            <a:r>
              <a:rPr kumimoji="1" lang="en-US" altLang="ja-JP" sz="2000" kern="1200" dirty="0" smtClean="0">
                <a:solidFill>
                  <a:schemeClr val="tx1"/>
                </a:solidFill>
                <a:latin typeface="+mj-ea"/>
                <a:ea typeface="+mn-ea"/>
                <a:cs typeface="+mn-cs"/>
              </a:rPr>
              <a:t>16</a:t>
            </a:r>
            <a:r>
              <a:rPr kumimoji="1" lang="ja-JP" altLang="en-US" sz="2000" kern="1200" dirty="0" smtClean="0">
                <a:solidFill>
                  <a:schemeClr val="tx1"/>
                </a:solidFill>
                <a:latin typeface="+mj-ea"/>
                <a:ea typeface="+mn-ea"/>
                <a:cs typeface="+mn-cs"/>
              </a:rPr>
              <a:t>～</a:t>
            </a:r>
            <a:r>
              <a:rPr kumimoji="1" lang="en-US" altLang="ja-JP" sz="2000" kern="1200" dirty="0" smtClean="0">
                <a:solidFill>
                  <a:schemeClr val="tx1"/>
                </a:solidFill>
                <a:latin typeface="+mj-ea"/>
                <a:ea typeface="+mn-ea"/>
                <a:cs typeface="+mn-cs"/>
              </a:rPr>
              <a:t>18</a:t>
            </a:r>
            <a:r>
              <a:rPr kumimoji="1" lang="ja-JP" altLang="en-US" sz="2000" kern="1200" dirty="0" smtClean="0">
                <a:solidFill>
                  <a:schemeClr val="tx1"/>
                </a:solidFill>
                <a:latin typeface="+mj-ea"/>
                <a:ea typeface="+mn-ea"/>
                <a:cs typeface="+mn-cs"/>
              </a:rPr>
              <a:t>で４分≫</a:t>
            </a:r>
            <a:endParaRPr lang="en-US" altLang="ja-JP" sz="2000" dirty="0" smtClean="0">
              <a:latin typeface="HG丸ｺﾞｼｯｸM-PRO" panose="020F0600000000000000" pitchFamily="50" charset="-128"/>
              <a:ea typeface="HG丸ｺﾞｼｯｸM-PRO" panose="020F0600000000000000" pitchFamily="50" charset="-128"/>
            </a:endParaRPr>
          </a:p>
          <a:p>
            <a:pPr defTabSz="912005"/>
            <a:endParaRPr lang="en-US" altLang="ja-JP" sz="1900" dirty="0">
              <a:latin typeface="ＭＳ Ｐ明朝" panose="02020600040205080304" pitchFamily="18" charset="-128"/>
              <a:ea typeface="ＭＳ Ｐ明朝" panose="02020600040205080304" pitchFamily="18" charset="-128"/>
            </a:endParaRPr>
          </a:p>
          <a:p>
            <a:pPr defTabSz="912005"/>
            <a:r>
              <a:rPr lang="ja-JP" altLang="en-US" sz="1900" dirty="0">
                <a:latin typeface="ＭＳ 明朝" panose="02020609040205080304" pitchFamily="17" charset="-128"/>
                <a:ea typeface="ＭＳ 明朝" panose="02020609040205080304" pitchFamily="17" charset="-128"/>
              </a:rPr>
              <a:t>　で</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「まとめ」に入ります。★</a:t>
            </a:r>
          </a:p>
          <a:p>
            <a:pPr defTabSz="912005"/>
            <a:endParaRPr lang="ja-JP" altLang="en-US"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16</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785938" y="260350"/>
            <a:ext cx="3481387" cy="2609850"/>
          </a:xfrm>
        </p:spPr>
      </p:sp>
      <p:sp>
        <p:nvSpPr>
          <p:cNvPr id="6" name="ノート プレースホルダー 2"/>
          <p:cNvSpPr>
            <a:spLocks noGrp="1"/>
          </p:cNvSpPr>
          <p:nvPr>
            <p:ph type="body" idx="1"/>
          </p:nvPr>
        </p:nvSpPr>
        <p:spPr>
          <a:xfrm>
            <a:off x="462677" y="3128927"/>
            <a:ext cx="6127717" cy="6939630"/>
          </a:xfrm>
        </p:spPr>
        <p:txBody>
          <a:bodyPr/>
          <a:lstStyle/>
          <a:p>
            <a:pPr defTabSz="904071"/>
            <a:r>
              <a:rPr lang="ja-JP" altLang="en-US" dirty="0">
                <a:latin typeface="+mj-ea"/>
                <a:ea typeface="+mj-ea"/>
              </a:rPr>
              <a:t>≪</a:t>
            </a:r>
            <a:r>
              <a:rPr lang="ja-JP" altLang="en-US" dirty="0" smtClean="0">
                <a:latin typeface="+mj-ea"/>
                <a:ea typeface="+mj-ea"/>
              </a:rPr>
              <a:t>スライド</a:t>
            </a:r>
            <a:r>
              <a:rPr lang="en-US" altLang="ja-JP" dirty="0" smtClean="0">
                <a:latin typeface="+mj-ea"/>
                <a:ea typeface="+mj-ea"/>
              </a:rPr>
              <a:t>16</a:t>
            </a:r>
            <a:r>
              <a:rPr lang="ja-JP" altLang="en-US" dirty="0" smtClean="0">
                <a:latin typeface="+mj-ea"/>
                <a:ea typeface="+mj-ea"/>
              </a:rPr>
              <a:t>～</a:t>
            </a:r>
            <a:r>
              <a:rPr lang="en-US" altLang="ja-JP" dirty="0" smtClean="0">
                <a:latin typeface="+mj-ea"/>
                <a:ea typeface="+mj-ea"/>
              </a:rPr>
              <a:t>18</a:t>
            </a:r>
            <a:r>
              <a:rPr lang="ja-JP" altLang="en-US" dirty="0" smtClean="0">
                <a:latin typeface="+mj-ea"/>
                <a:ea typeface="+mj-ea"/>
              </a:rPr>
              <a:t>で</a:t>
            </a:r>
            <a:r>
              <a:rPr lang="ja-JP" altLang="en-US" dirty="0">
                <a:latin typeface="+mj-ea"/>
                <a:ea typeface="+mj-ea"/>
              </a:rPr>
              <a:t>４</a:t>
            </a:r>
            <a:r>
              <a:rPr lang="ja-JP" altLang="en-US" dirty="0" smtClean="0">
                <a:latin typeface="+mj-ea"/>
                <a:ea typeface="+mj-ea"/>
              </a:rPr>
              <a:t>分≫</a:t>
            </a:r>
            <a:endParaRPr lang="en-US" altLang="ja-JP" dirty="0">
              <a:latin typeface="HG丸ｺﾞｼｯｸM-PRO" panose="020F0600000000000000" pitchFamily="50" charset="-128"/>
              <a:ea typeface="HG丸ｺﾞｼｯｸM-PRO" panose="020F0600000000000000" pitchFamily="50" charset="-128"/>
            </a:endParaRPr>
          </a:p>
          <a:p>
            <a:pPr defTabSz="904071">
              <a:defRPr/>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今日の研修のねらいは、</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不登校への対応</a:t>
            </a:r>
            <a:r>
              <a:rPr lang="ja-JP" altLang="en-US" dirty="0" smtClean="0">
                <a:latin typeface="HG丸ｺﾞｼｯｸM-PRO" panose="020F0600000000000000" pitchFamily="50" charset="-128"/>
                <a:ea typeface="HG丸ｺﾞｼｯｸM-PRO" panose="020F0600000000000000" pitchFamily="50" charset="-128"/>
              </a:rPr>
              <a:t>と、不登校</a:t>
            </a:r>
            <a:r>
              <a:rPr lang="ja-JP" altLang="en-US" dirty="0">
                <a:latin typeface="HG丸ｺﾞｼｯｸM-PRO" panose="020F0600000000000000" pitchFamily="50" charset="-128"/>
                <a:ea typeface="HG丸ｺﾞｼｯｸM-PRO" panose="020F0600000000000000" pitchFamily="50" charset="-128"/>
              </a:rPr>
              <a:t>を</a:t>
            </a:r>
            <a:r>
              <a:rPr lang="ja-JP" altLang="en-US" dirty="0" smtClean="0">
                <a:latin typeface="HG丸ｺﾞｼｯｸM-PRO" panose="020F0600000000000000" pitchFamily="50" charset="-128"/>
                <a:ea typeface="HG丸ｺﾞｼｯｸM-PRO" panose="020F0600000000000000" pitchFamily="50" charset="-128"/>
              </a:rPr>
              <a:t>生まない取組に</a:t>
            </a:r>
            <a:r>
              <a:rPr lang="ja-JP" altLang="en-US" dirty="0">
                <a:latin typeface="HG丸ｺﾞｼｯｸM-PRO" panose="020F0600000000000000" pitchFamily="50" charset="-128"/>
                <a:ea typeface="HG丸ｺﾞｼｯｸM-PRO" panose="020F0600000000000000" pitchFamily="50" charset="-128"/>
              </a:rPr>
              <a:t>ついて考える</a:t>
            </a: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ＭＳ Ｐ明朝" panose="02020600040205080304" pitchFamily="18" charset="-128"/>
                <a:ea typeface="ＭＳ Ｐ明朝" panose="02020600040205080304" pitchFamily="18" charset="-128"/>
              </a:rPr>
              <a:t>ことにありました</a:t>
            </a:r>
            <a:r>
              <a:rPr lang="ja-JP" altLang="en-US" dirty="0" smtClean="0">
                <a:latin typeface="ＭＳ Ｐ明朝" panose="02020600040205080304" pitchFamily="18" charset="-128"/>
                <a:ea typeface="ＭＳ Ｐ明朝" panose="02020600040205080304" pitchFamily="18" charset="-128"/>
              </a:rPr>
              <a:t>が、これ</a:t>
            </a:r>
            <a:r>
              <a:rPr lang="ja-JP" altLang="en-US" dirty="0">
                <a:latin typeface="ＭＳ Ｐ明朝" panose="02020600040205080304" pitchFamily="18" charset="-128"/>
                <a:ea typeface="ＭＳ Ｐ明朝" panose="02020600040205080304" pitchFamily="18" charset="-128"/>
              </a:rPr>
              <a:t>までの協議</a:t>
            </a:r>
            <a:r>
              <a:rPr lang="ja-JP" altLang="en-US" dirty="0" smtClean="0">
                <a:latin typeface="ＭＳ Ｐ明朝" panose="02020600040205080304" pitchFamily="18" charset="-128"/>
                <a:ea typeface="ＭＳ Ｐ明朝" panose="02020600040205080304" pitchFamily="18" charset="-128"/>
              </a:rPr>
              <a:t>や、他</a:t>
            </a:r>
            <a:r>
              <a:rPr lang="ja-JP" altLang="en-US" dirty="0">
                <a:latin typeface="ＭＳ Ｐ明朝" panose="02020600040205080304" pitchFamily="18" charset="-128"/>
                <a:ea typeface="ＭＳ Ｐ明朝" panose="02020600040205080304" pitchFamily="18" charset="-128"/>
              </a:rPr>
              <a:t>のグループの発表</a:t>
            </a:r>
            <a:r>
              <a:rPr lang="ja-JP" altLang="en-US" dirty="0" smtClean="0">
                <a:latin typeface="ＭＳ Ｐ明朝" panose="02020600040205080304" pitchFamily="18" charset="-128"/>
                <a:ea typeface="ＭＳ Ｐ明朝" panose="02020600040205080304" pitchFamily="18" charset="-128"/>
              </a:rPr>
              <a:t>から、各学級（</a:t>
            </a:r>
            <a:r>
              <a:rPr lang="en-US" altLang="ja-JP" dirty="0" smtClean="0">
                <a:latin typeface="ＭＳ Ｐ明朝" panose="02020600040205080304" pitchFamily="18" charset="-128"/>
                <a:ea typeface="ＭＳ Ｐ明朝" panose="02020600040205080304" pitchFamily="18" charset="-128"/>
              </a:rPr>
              <a:t>HR</a:t>
            </a:r>
            <a:r>
              <a:rPr lang="ja-JP" altLang="en-US" dirty="0" smtClean="0">
                <a:latin typeface="ＭＳ Ｐ明朝" panose="02020600040205080304" pitchFamily="18" charset="-128"/>
                <a:ea typeface="ＭＳ Ｐ明朝" panose="02020600040205080304" pitchFamily="18" charset="-128"/>
              </a:rPr>
              <a:t>）や</a:t>
            </a:r>
            <a:r>
              <a:rPr lang="ja-JP" altLang="en-US" dirty="0">
                <a:latin typeface="ＭＳ Ｐ明朝" panose="02020600040205080304" pitchFamily="18" charset="-128"/>
                <a:ea typeface="ＭＳ Ｐ明朝" panose="02020600040205080304" pitchFamily="18" charset="-128"/>
              </a:rPr>
              <a:t>学年</a:t>
            </a:r>
            <a:r>
              <a:rPr lang="ja-JP" altLang="en-US" dirty="0" smtClean="0">
                <a:latin typeface="ＭＳ Ｐ明朝" panose="02020600040205080304" pitchFamily="18" charset="-128"/>
                <a:ea typeface="ＭＳ Ｐ明朝" panose="02020600040205080304" pitchFamily="18" charset="-128"/>
              </a:rPr>
              <a:t>で不登校へ</a:t>
            </a:r>
            <a:r>
              <a:rPr lang="ja-JP" altLang="en-US" dirty="0">
                <a:latin typeface="ＭＳ Ｐ明朝" panose="02020600040205080304" pitchFamily="18" charset="-128"/>
                <a:ea typeface="ＭＳ Ｐ明朝" panose="02020600040205080304" pitchFamily="18" charset="-128"/>
              </a:rPr>
              <a:t>の対応</a:t>
            </a:r>
            <a:r>
              <a:rPr lang="ja-JP" altLang="en-US" dirty="0" smtClean="0">
                <a:latin typeface="ＭＳ Ｐ明朝" panose="02020600040205080304" pitchFamily="18" charset="-128"/>
                <a:ea typeface="ＭＳ Ｐ明朝" panose="02020600040205080304" pitchFamily="18" charset="-128"/>
              </a:rPr>
              <a:t>や不登校を</a:t>
            </a:r>
            <a:r>
              <a:rPr lang="ja-JP" altLang="en-US" dirty="0">
                <a:latin typeface="ＭＳ Ｐ明朝" panose="02020600040205080304" pitchFamily="18" charset="-128"/>
                <a:ea typeface="ＭＳ Ｐ明朝" panose="02020600040205080304" pitchFamily="18" charset="-128"/>
              </a:rPr>
              <a:t>未然に防止</a:t>
            </a:r>
            <a:r>
              <a:rPr lang="ja-JP" altLang="en-US" dirty="0" smtClean="0">
                <a:latin typeface="ＭＳ Ｐ明朝" panose="02020600040205080304" pitchFamily="18" charset="-128"/>
                <a:ea typeface="ＭＳ Ｐ明朝" panose="02020600040205080304" pitchFamily="18" charset="-128"/>
              </a:rPr>
              <a:t>する取組に</a:t>
            </a:r>
            <a:r>
              <a:rPr lang="ja-JP" altLang="en-US" dirty="0">
                <a:latin typeface="ＭＳ Ｐ明朝" panose="02020600040205080304" pitchFamily="18" charset="-128"/>
                <a:ea typeface="ＭＳ Ｐ明朝" panose="02020600040205080304" pitchFamily="18" charset="-128"/>
              </a:rPr>
              <a:t>ついて新たな気付き</a:t>
            </a:r>
            <a:r>
              <a:rPr lang="ja-JP" altLang="en-US" dirty="0" smtClean="0">
                <a:latin typeface="ＭＳ Ｐ明朝" panose="02020600040205080304" pitchFamily="18" charset="-128"/>
                <a:ea typeface="ＭＳ Ｐ明朝" panose="02020600040205080304" pitchFamily="18" charset="-128"/>
              </a:rPr>
              <a:t>があったのではないでしょうか。</a:t>
            </a:r>
            <a:endParaRPr lang="en-US" altLang="ja-JP" dirty="0" smtClean="0">
              <a:latin typeface="ＭＳ Ｐ明朝" panose="02020600040205080304" pitchFamily="18" charset="-128"/>
              <a:ea typeface="ＭＳ Ｐ明朝" panose="02020600040205080304" pitchFamily="18" charset="-128"/>
            </a:endParaRPr>
          </a:p>
          <a:p>
            <a:pPr defTabSz="904071"/>
            <a:endParaRPr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最後になりますが、今日の研修の感想を、隣に座っている先生と交流したいと思います。２分間でお願いします、では、どうぞ。</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（２分経過したら）</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ありがとうございました。</a:t>
            </a:r>
            <a:endParaRPr lang="en-US" altLang="ja-JP" dirty="0" smtClean="0">
              <a:latin typeface="ＭＳ 明朝" panose="02020609040205080304" pitchFamily="17" charset="-128"/>
              <a:ea typeface="ＭＳ 明朝" panose="02020609040205080304" pitchFamily="17" charset="-128"/>
            </a:endParaRPr>
          </a:p>
          <a:p>
            <a:pPr defTabSz="904071"/>
            <a:endParaRPr lang="en-US" altLang="ja-JP" dirty="0" smtClean="0">
              <a:latin typeface="ＭＳ Ｐ明朝" panose="02020600040205080304" pitchFamily="18" charset="-128"/>
              <a:ea typeface="ＭＳ Ｐ明朝" panose="02020600040205080304" pitchFamily="18" charset="-128"/>
            </a:endParaRPr>
          </a:p>
          <a:p>
            <a:pPr defTabSz="904071">
              <a:defRPr/>
            </a:pPr>
            <a:r>
              <a:rPr lang="ja-JP" altLang="en-US" dirty="0" smtClean="0">
                <a:latin typeface="ＭＳ Ｐ明朝" panose="02020600040205080304" pitchFamily="18" charset="-128"/>
                <a:ea typeface="ＭＳ Ｐ明朝" panose="02020600040205080304" pitchFamily="18" charset="-128"/>
              </a:rPr>
              <a:t>　今日は、</a:t>
            </a:r>
            <a:r>
              <a:rPr lang="ja-JP" altLang="en-US" dirty="0" smtClean="0">
                <a:latin typeface="ＭＳ 明朝" panose="02020609040205080304" pitchFamily="17" charset="-128"/>
                <a:ea typeface="ＭＳ 明朝" panose="02020609040205080304" pitchFamily="17" charset="-128"/>
              </a:rPr>
              <a:t>生徒指導の進め方を考える際には、</a:t>
            </a:r>
            <a:r>
              <a:rPr lang="ja-JP" altLang="en-US" dirty="0">
                <a:solidFill>
                  <a:srgbClr val="FF0000"/>
                </a:solidFill>
                <a:latin typeface="ＭＳ 明朝" panose="02020609040205080304" pitchFamily="17" charset="-128"/>
                <a:ea typeface="ＭＳ 明朝" panose="02020609040205080304" pitchFamily="17" charset="-128"/>
              </a:rPr>
              <a:t> 「</a:t>
            </a:r>
            <a:r>
              <a:rPr lang="en-US" altLang="ja-JP" dirty="0">
                <a:latin typeface="ＭＳ 明朝" panose="02020609040205080304" pitchFamily="17" charset="-128"/>
                <a:ea typeface="ＭＳ 明朝" panose="02020609040205080304" pitchFamily="17" charset="-128"/>
              </a:rPr>
              <a:t>ORV-PDCA</a:t>
            </a:r>
            <a:r>
              <a:rPr lang="ja-JP" altLang="en-US" dirty="0">
                <a:solidFill>
                  <a:srgbClr val="FF0000"/>
                </a:solidFill>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の視点が大切なことを事例を通して確認しました。今後は、</a:t>
            </a:r>
            <a:r>
              <a:rPr lang="ja-JP" altLang="en-US" dirty="0" smtClean="0">
                <a:latin typeface="ＭＳ Ｐ明朝" panose="02020600040205080304" pitchFamily="18" charset="-128"/>
                <a:ea typeface="ＭＳ Ｐ明朝" panose="02020600040205080304" pitchFamily="18" charset="-128"/>
              </a:rPr>
              <a:t>生徒指導でも学習指導等でも学校における指導においては、</a:t>
            </a:r>
            <a:r>
              <a:rPr lang="ja-JP" altLang="en-US" dirty="0" smtClean="0">
                <a:latin typeface="ＭＳ 明朝" panose="02020609040205080304" pitchFamily="17" charset="-128"/>
                <a:ea typeface="ＭＳ 明朝" panose="02020609040205080304" pitchFamily="17" charset="-128"/>
              </a:rPr>
              <a:t>教育目標や生徒指導目標というビジョンに向けた取組にするよう意識しましょう。</a:t>
            </a:r>
            <a:endParaRPr lang="en-US" altLang="ja-JP" dirty="0" smtClean="0">
              <a:latin typeface="ＭＳ 明朝" panose="02020609040205080304" pitchFamily="17" charset="-128"/>
              <a:ea typeface="ＭＳ 明朝" panose="02020609040205080304" pitchFamily="17" charset="-128"/>
            </a:endParaRPr>
          </a:p>
          <a:p>
            <a:pPr defTabSz="904071">
              <a:defRPr/>
            </a:pPr>
            <a:r>
              <a:rPr lang="ja-JP" altLang="en-US" dirty="0" smtClean="0">
                <a:latin typeface="ＭＳ 明朝" panose="02020609040205080304" pitchFamily="17" charset="-128"/>
                <a:ea typeface="ＭＳ 明朝" panose="02020609040205080304" pitchFamily="17" charset="-128"/>
              </a:rPr>
              <a:t>　また、見えてきた課題や今後に向けた取組について意図的・計画的な生徒指導実践を検討し、職員会議や校内研修などの場で学校全体で共通理解をして、教育活動の実践に生かしていきましょう。そのために、</a:t>
            </a:r>
            <a:r>
              <a:rPr lang="ja-JP" altLang="en-US" dirty="0" smtClean="0">
                <a:latin typeface="ＭＳ Ｐ明朝" panose="02020600040205080304" pitchFamily="18" charset="-128"/>
                <a:ea typeface="ＭＳ Ｐ明朝" panose="02020600040205080304" pitchFamily="18" charset="-128"/>
              </a:rPr>
              <a:t>先ほどの「グループ記録用紙」を回収して、担当でまとめたものを作成してお返しします。★</a:t>
            </a:r>
            <a:endParaRPr lang="en-US" altLang="ja-JP" dirty="0" smtClean="0">
              <a:latin typeface="ＭＳ Ｐ明朝" panose="02020600040205080304" pitchFamily="18" charset="-128"/>
              <a:ea typeface="ＭＳ Ｐ明朝" panose="02020600040205080304" pitchFamily="18" charset="-128"/>
            </a:endParaRPr>
          </a:p>
          <a:p>
            <a:pPr defTabSz="904071">
              <a:defRPr/>
            </a:pPr>
            <a:endParaRPr lang="en-US" altLang="ja-JP" dirty="0" smtClean="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EFE263F3-539A-4978-BAE4-9D25B3CBF7E4}" type="slidenum">
              <a:rPr lang="ja-JP" altLang="en-US" smtClean="0"/>
              <a:pPr/>
              <a:t>17</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818">
              <a:defRPr/>
            </a:pPr>
            <a:r>
              <a:rPr lang="en-US" altLang="ja-JP" sz="1900" dirty="0">
                <a:latin typeface="+mj-ea"/>
              </a:rPr>
              <a:t>≪</a:t>
            </a:r>
            <a:r>
              <a:rPr lang="ja-JP" altLang="en-US" sz="1900" dirty="0">
                <a:latin typeface="+mj-ea"/>
              </a:rPr>
              <a:t>スライド</a:t>
            </a:r>
            <a:r>
              <a:rPr lang="en-US" altLang="ja-JP" sz="1900" dirty="0">
                <a:latin typeface="+mj-ea"/>
              </a:rPr>
              <a:t>16</a:t>
            </a:r>
            <a:r>
              <a:rPr lang="ja-JP" altLang="en-US" sz="1900" dirty="0">
                <a:latin typeface="+mj-ea"/>
              </a:rPr>
              <a:t>～</a:t>
            </a:r>
            <a:r>
              <a:rPr lang="en-US" altLang="ja-JP" sz="1900" dirty="0">
                <a:latin typeface="+mj-ea"/>
              </a:rPr>
              <a:t>18</a:t>
            </a:r>
            <a:r>
              <a:rPr lang="ja-JP" altLang="en-US" sz="1900" dirty="0">
                <a:latin typeface="+mj-ea"/>
              </a:rPr>
              <a:t>で４分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は、記録</a:t>
            </a:r>
            <a:r>
              <a:rPr lang="ja-JP" altLang="en-US" sz="1900" dirty="0">
                <a:latin typeface="ＭＳ Ｐ明朝" panose="02020600040205080304" pitchFamily="18" charset="-128"/>
                <a:ea typeface="ＭＳ Ｐ明朝" panose="02020600040205080304" pitchFamily="18" charset="-128"/>
              </a:rPr>
              <a:t>用紙を回収します。</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（回収ができたら）</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近日中</a:t>
            </a:r>
            <a:r>
              <a:rPr lang="ja-JP" altLang="en-US" sz="1900" dirty="0" smtClean="0">
                <a:latin typeface="ＭＳ Ｐ明朝" panose="02020600040205080304" pitchFamily="18" charset="-128"/>
                <a:ea typeface="ＭＳ Ｐ明朝" panose="02020600040205080304" pitchFamily="18" charset="-128"/>
              </a:rPr>
              <a:t>に、この</a:t>
            </a:r>
            <a:r>
              <a:rPr lang="ja-JP" altLang="en-US" sz="1900" dirty="0">
                <a:latin typeface="ＭＳ Ｐ明朝" panose="02020600040205080304" pitchFamily="18" charset="-128"/>
                <a:ea typeface="ＭＳ Ｐ明朝" panose="02020600040205080304" pitchFamily="18" charset="-128"/>
              </a:rPr>
              <a:t>まとめを基に</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生徒指導委員会（部会）</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や</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学年会（学年団会）</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などを</a:t>
            </a:r>
            <a:r>
              <a:rPr lang="ja-JP" altLang="en-US" sz="1900" dirty="0" smtClean="0">
                <a:latin typeface="ＭＳ Ｐ明朝" panose="02020600040205080304" pitchFamily="18" charset="-128"/>
                <a:ea typeface="ＭＳ Ｐ明朝" panose="02020600040205080304" pitchFamily="18" charset="-128"/>
              </a:rPr>
              <a:t>開いて、意図的</a:t>
            </a:r>
            <a:r>
              <a:rPr lang="ja-JP" altLang="en-US" sz="1900" dirty="0">
                <a:latin typeface="ＭＳ Ｐ明朝" panose="02020600040205080304" pitchFamily="18" charset="-128"/>
                <a:ea typeface="ＭＳ Ｐ明朝" panose="02020600040205080304" pitchFamily="18" charset="-128"/>
              </a:rPr>
              <a:t>・計画的な生徒指導に取り組むことができるようお願いします。</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そして、先生方</a:t>
            </a:r>
            <a:r>
              <a:rPr lang="ja-JP" altLang="en-US" sz="1900" dirty="0">
                <a:latin typeface="ＭＳ Ｐ明朝" panose="02020600040205080304" pitchFamily="18" charset="-128"/>
                <a:ea typeface="ＭＳ Ｐ明朝" panose="02020600040205080304" pitchFamily="18" charset="-128"/>
              </a:rPr>
              <a:t>一人一人</a:t>
            </a:r>
            <a:r>
              <a:rPr lang="ja-JP" altLang="en-US" sz="1900" dirty="0" smtClean="0">
                <a:latin typeface="ＭＳ Ｐ明朝" panose="02020600040205080304" pitchFamily="18" charset="-128"/>
                <a:ea typeface="ＭＳ Ｐ明朝" panose="02020600040205080304" pitchFamily="18" charset="-128"/>
              </a:rPr>
              <a:t>でも、組織</a:t>
            </a:r>
            <a:r>
              <a:rPr lang="ja-JP" altLang="en-US" sz="1900" dirty="0">
                <a:latin typeface="ＭＳ Ｐ明朝" panose="02020600040205080304" pitchFamily="18" charset="-128"/>
                <a:ea typeface="ＭＳ Ｐ明朝" panose="02020600040205080304" pitchFamily="18" charset="-128"/>
              </a:rPr>
              <a:t>としても</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学級</a:t>
            </a:r>
            <a:r>
              <a:rPr lang="ja-JP" altLang="en-US" sz="1900" dirty="0" smtClean="0">
                <a:latin typeface="ＭＳ Ｐ明朝" panose="02020600040205080304" pitchFamily="18" charset="-128"/>
                <a:ea typeface="ＭＳ Ｐ明朝" panose="02020600040205080304" pitchFamily="18" charset="-128"/>
              </a:rPr>
              <a:t>（</a:t>
            </a:r>
            <a:r>
              <a:rPr lang="en-US" altLang="ja-JP" sz="1900" dirty="0" smtClean="0">
                <a:latin typeface="ＭＳ Ｐ明朝" panose="02020600040205080304" pitchFamily="18" charset="-128"/>
                <a:ea typeface="ＭＳ Ｐ明朝" panose="02020600040205080304" pitchFamily="18" charset="-128"/>
              </a:rPr>
              <a:t>HR</a:t>
            </a:r>
            <a:r>
              <a:rPr lang="ja-JP" altLang="en-US" sz="1900" dirty="0" smtClean="0">
                <a:latin typeface="ＭＳ Ｐ明朝" panose="02020600040205080304" pitchFamily="18" charset="-128"/>
                <a:ea typeface="ＭＳ Ｐ明朝" panose="02020600040205080304" pitchFamily="18" charset="-128"/>
              </a:rPr>
              <a:t>）</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や</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児童生徒個人</a:t>
            </a:r>
            <a:r>
              <a:rPr lang="en-US" altLang="ja-JP" sz="1900" dirty="0">
                <a:latin typeface="ＭＳ Ｐ明朝" panose="02020600040205080304" pitchFamily="18" charset="-128"/>
                <a:ea typeface="ＭＳ Ｐ明朝" panose="02020600040205080304" pitchFamily="18" charset="-128"/>
              </a:rPr>
              <a:t>』</a:t>
            </a:r>
            <a:r>
              <a:rPr lang="ja-JP" altLang="en-US" sz="1900" dirty="0" err="1">
                <a:latin typeface="ＭＳ Ｐ明朝" panose="02020600040205080304" pitchFamily="18" charset="-128"/>
                <a:ea typeface="ＭＳ Ｐ明朝" panose="02020600040205080304" pitchFamily="18" charset="-128"/>
              </a:rPr>
              <a:t>への</a:t>
            </a:r>
            <a:r>
              <a:rPr lang="ja-JP" altLang="en-US" sz="1900" dirty="0">
                <a:latin typeface="ＭＳ Ｐ明朝" panose="02020600040205080304" pitchFamily="18" charset="-128"/>
                <a:ea typeface="ＭＳ Ｐ明朝" panose="02020600040205080304" pitchFamily="18" charset="-128"/>
              </a:rPr>
              <a:t>指導・支援に生かしていけるようにしましょう。</a:t>
            </a:r>
            <a:endParaRPr lang="en-US" altLang="ja-JP" sz="1900" dirty="0">
              <a:latin typeface="ＭＳ Ｐ明朝" panose="02020600040205080304" pitchFamily="18" charset="-128"/>
              <a:ea typeface="ＭＳ Ｐ明朝" panose="02020600040205080304" pitchFamily="18" charset="-128"/>
            </a:endParaRPr>
          </a:p>
          <a:p>
            <a:pPr defTabSz="940808">
              <a:defRPr/>
            </a:pP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以上</a:t>
            </a:r>
            <a:r>
              <a:rPr lang="ja-JP" altLang="en-US" sz="1900" dirty="0" smtClean="0">
                <a:latin typeface="ＭＳ Ｐ明朝" panose="02020600040205080304" pitchFamily="18" charset="-128"/>
                <a:ea typeface="ＭＳ Ｐ明朝" panose="02020600040205080304" pitchFamily="18" charset="-128"/>
              </a:rPr>
              <a:t>で、校内</a:t>
            </a:r>
            <a:r>
              <a:rPr lang="ja-JP" altLang="en-US" sz="1900" dirty="0">
                <a:latin typeface="ＭＳ Ｐ明朝" panose="02020600040205080304" pitchFamily="18" charset="-128"/>
                <a:ea typeface="ＭＳ Ｐ明朝" panose="02020600040205080304" pitchFamily="18" charset="-128"/>
              </a:rPr>
              <a:t>研修を終わります。ありがとうございました。</a:t>
            </a:r>
            <a:endParaRPr lang="en-US" altLang="ja-JP" sz="1900" dirty="0">
              <a:latin typeface="ＭＳ Ｐ明朝" panose="02020600040205080304" pitchFamily="18" charset="-128"/>
              <a:ea typeface="ＭＳ Ｐ明朝" panose="02020600040205080304" pitchFamily="18" charset="-128"/>
            </a:endParaRPr>
          </a:p>
          <a:p>
            <a:pPr defTabSz="940808">
              <a:defRPr/>
            </a:pPr>
            <a:endParaRPr lang="en-US" altLang="ja-JP" sz="19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18</a:t>
            </a:fld>
            <a:endParaRPr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r>
              <a:rPr lang="en-US" altLang="ja-JP" sz="1900" dirty="0">
                <a:latin typeface="+mj-ea"/>
              </a:rPr>
              <a:t>≪</a:t>
            </a:r>
            <a:r>
              <a:rPr lang="ja-JP" altLang="en-US" sz="1900" dirty="0">
                <a:latin typeface="+mj-ea"/>
              </a:rPr>
              <a:t>スライド１～６で４分</a:t>
            </a:r>
            <a:r>
              <a:rPr lang="en-US" altLang="ja-JP" sz="1900" dirty="0">
                <a:latin typeface="+mj-ea"/>
              </a:rPr>
              <a:t>≫</a:t>
            </a:r>
          </a:p>
          <a:p>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a:t>
            </a:r>
            <a:r>
              <a:rPr lang="ja-JP" altLang="en-US" sz="1900" dirty="0">
                <a:latin typeface="ＭＳ Ｐ明朝" panose="02020600040205080304" pitchFamily="18" charset="-128"/>
                <a:ea typeface="ＭＳ Ｐ明朝" panose="02020600040205080304" pitchFamily="18" charset="-128"/>
              </a:rPr>
              <a:t>こちらが本日の研修の内容です。</a:t>
            </a:r>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明朝" panose="02020609040205080304" pitchFamily="17" charset="-128"/>
                <a:ea typeface="ＭＳ 明朝" panose="02020609040205080304" pitchFamily="17" charset="-128"/>
              </a:rPr>
              <a:t>（１～４を読む）</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では</a:t>
            </a:r>
            <a:r>
              <a:rPr lang="ja-JP" altLang="en-US" sz="1900" dirty="0" smtClean="0">
                <a:latin typeface="ＭＳ 明朝" panose="02020609040205080304" pitchFamily="17" charset="-128"/>
                <a:ea typeface="ＭＳ 明朝" panose="02020609040205080304" pitchFamily="17" charset="-128"/>
              </a:rPr>
              <a:t>早速、★</a:t>
            </a:r>
            <a:r>
              <a:rPr lang="ja-JP" altLang="en-US" sz="1900" dirty="0">
                <a:latin typeface="ＭＳ 明朝" panose="02020609040205080304" pitchFamily="17" charset="-128"/>
                <a:ea typeface="ＭＳ 明朝" panose="02020609040205080304" pitchFamily="17" charset="-128"/>
              </a:rPr>
              <a:t>「生徒指導を進めるポイントを確認する」から始めましょう。★</a:t>
            </a:r>
            <a:endParaRPr lang="en-US" altLang="ja-JP" sz="1900" dirty="0">
              <a:latin typeface="ＭＳ 明朝" panose="02020609040205080304" pitchFamily="17" charset="-128"/>
              <a:ea typeface="ＭＳ 明朝" panose="02020609040205080304" pitchFamily="17"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36506" y="4800277"/>
            <a:ext cx="5980061" cy="5011571"/>
          </a:xfrm>
        </p:spPr>
        <p:txBody>
          <a:bodyPr/>
          <a:lstStyle/>
          <a:p>
            <a:pPr defTabSz="904071"/>
            <a:r>
              <a:rPr lang="en-US" altLang="ja-JP" sz="1900" dirty="0">
                <a:latin typeface="+mj-ea"/>
              </a:rPr>
              <a:t>≪</a:t>
            </a:r>
            <a:r>
              <a:rPr lang="ja-JP" altLang="en-US" sz="1900" dirty="0">
                <a:latin typeface="+mj-ea"/>
              </a:rPr>
              <a:t>スライド１～６で４分</a:t>
            </a:r>
            <a:r>
              <a:rPr lang="en-US" altLang="ja-JP" sz="1900" dirty="0">
                <a:latin typeface="+mj-ea"/>
              </a:rPr>
              <a:t>≫</a:t>
            </a:r>
          </a:p>
          <a:p>
            <a:pPr defTabSz="932704">
              <a:defRPr/>
            </a:pP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　生徒指導を進めるポイント</a:t>
            </a:r>
            <a:r>
              <a:rPr lang="ja-JP" altLang="en-US" sz="1900" dirty="0" smtClean="0">
                <a:latin typeface="ＭＳ Ｐ明朝" panose="02020600040205080304" pitchFamily="18" charset="-128"/>
                <a:ea typeface="ＭＳ Ｐ明朝" panose="02020600040205080304" pitchFamily="18" charset="-128"/>
              </a:rPr>
              <a:t>は三つ</a:t>
            </a:r>
            <a:r>
              <a:rPr lang="ja-JP" altLang="en-US" sz="1900" dirty="0">
                <a:latin typeface="ＭＳ Ｐ明朝" panose="02020600040205080304" pitchFamily="18" charset="-128"/>
                <a:ea typeface="ＭＳ Ｐ明朝" panose="02020600040205080304" pitchFamily="18" charset="-128"/>
              </a:rPr>
              <a:t>あります。</a:t>
            </a: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（吹き出し内を読む）</a:t>
            </a: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　一つ目の自己指導能力についてです</a:t>
            </a:r>
            <a:r>
              <a:rPr lang="ja-JP" altLang="en-US" sz="1900" dirty="0" smtClean="0">
                <a:latin typeface="ＭＳ Ｐ明朝" panose="02020600040205080304" pitchFamily="18" charset="-128"/>
                <a:ea typeface="ＭＳ Ｐ明朝" panose="02020600040205080304" pitchFamily="18" charset="-128"/>
              </a:rPr>
              <a:t>が、★</a:t>
            </a:r>
            <a:endParaRPr lang="en-US" altLang="ja-JP" sz="19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3</a:t>
            </a:fld>
            <a:endParaRPr lang="ja-JP" altLang="en-US"/>
          </a:p>
        </p:txBody>
      </p:sp>
    </p:spTree>
    <p:extLst>
      <p:ext uri="{BB962C8B-B14F-4D97-AF65-F5344CB8AC3E}">
        <p14:creationId xmlns:p14="http://schemas.microsoft.com/office/powerpoint/2010/main" val="4182922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193800" y="320675"/>
            <a:ext cx="4592638" cy="3443288"/>
          </a:xfrm>
          <a:ln/>
        </p:spPr>
      </p:sp>
      <p:sp>
        <p:nvSpPr>
          <p:cNvPr id="24579" name="Rectangle 3"/>
          <p:cNvSpPr>
            <a:spLocks noGrp="1" noChangeArrowheads="1"/>
          </p:cNvSpPr>
          <p:nvPr>
            <p:ph type="body" idx="1"/>
          </p:nvPr>
        </p:nvSpPr>
        <p:spPr>
          <a:xfrm>
            <a:off x="399612" y="3881494"/>
            <a:ext cx="6401509" cy="5930355"/>
          </a:xfrm>
          <a:noFill/>
        </p:spPr>
        <p:txBody>
          <a:bodyPr/>
          <a:lstStyle/>
          <a:p>
            <a:r>
              <a:rPr lang="en-US" altLang="ja-JP" sz="1900" dirty="0">
                <a:latin typeface="+mj-ea"/>
                <a:ea typeface="+mj-ea"/>
              </a:rPr>
              <a:t>≪</a:t>
            </a:r>
            <a:r>
              <a:rPr lang="ja-JP" altLang="en-US" sz="1900" dirty="0">
                <a:latin typeface="+mj-ea"/>
                <a:ea typeface="+mj-ea"/>
              </a:rPr>
              <a:t>スライド１～６で４分</a:t>
            </a:r>
            <a:r>
              <a:rPr lang="en-US" altLang="ja-JP" sz="1900" dirty="0">
                <a:latin typeface="+mj-ea"/>
                <a:ea typeface="+mj-ea"/>
              </a:rPr>
              <a:t>≫</a:t>
            </a:r>
          </a:p>
          <a:p>
            <a:endParaRPr lang="en-US" altLang="ja-JP" sz="1900" dirty="0">
              <a:latin typeface="HG丸ｺﾞｼｯｸM-PRO" panose="020F0600000000000000" pitchFamily="50" charset="-128"/>
              <a:ea typeface="HG丸ｺﾞｼｯｸM-PRO" panose="020F0600000000000000" pitchFamily="50" charset="-128"/>
            </a:endParaRPr>
          </a:p>
          <a:p>
            <a:r>
              <a:rPr lang="ja-JP" altLang="en-US" sz="1900" dirty="0">
                <a:latin typeface="HG丸ｺﾞｼｯｸM-PRO" panose="020F0600000000000000" pitchFamily="50" charset="-128"/>
                <a:ea typeface="HG丸ｺﾞｼｯｸM-PRO" panose="020F0600000000000000" pitchFamily="50" charset="-128"/>
              </a:rPr>
              <a:t>　</a:t>
            </a:r>
            <a:r>
              <a:rPr lang="ja-JP" altLang="en-US" sz="1900" dirty="0">
                <a:latin typeface="ＭＳ Ｐ明朝" panose="02020600040205080304" pitchFamily="18" charset="-128"/>
                <a:ea typeface="ＭＳ Ｐ明朝" panose="02020600040205080304" pitchFamily="18" charset="-128"/>
              </a:rPr>
              <a:t>生徒指導の目指すところ</a:t>
            </a:r>
            <a:r>
              <a:rPr lang="ja-JP" altLang="en-US" sz="1900" dirty="0" smtClean="0">
                <a:latin typeface="ＭＳ Ｐ明朝" panose="02020600040205080304" pitchFamily="18" charset="-128"/>
                <a:ea typeface="ＭＳ Ｐ明朝" panose="02020600040205080304" pitchFamily="18" charset="-128"/>
              </a:rPr>
              <a:t>は、児童</a:t>
            </a:r>
            <a:r>
              <a:rPr lang="ja-JP" altLang="en-US" sz="1900" dirty="0">
                <a:latin typeface="ＭＳ Ｐ明朝" panose="02020600040205080304" pitchFamily="18" charset="-128"/>
                <a:ea typeface="ＭＳ Ｐ明朝" panose="02020600040205080304" pitchFamily="18" charset="-128"/>
              </a:rPr>
              <a:t>生徒の自己指導能力の育成です。自己指導能力とは「その</a:t>
            </a:r>
            <a:r>
              <a:rPr lang="ja-JP" altLang="en-US" sz="1900" dirty="0" smtClean="0">
                <a:latin typeface="ＭＳ Ｐ明朝" panose="02020600040205080304" pitchFamily="18" charset="-128"/>
                <a:ea typeface="ＭＳ Ｐ明朝" panose="02020600040205080304" pitchFamily="18" charset="-128"/>
              </a:rPr>
              <a:t>時、その</a:t>
            </a:r>
            <a:r>
              <a:rPr lang="ja-JP" altLang="en-US" sz="1900" dirty="0">
                <a:latin typeface="ＭＳ Ｐ明朝" panose="02020600040205080304" pitchFamily="18" charset="-128"/>
                <a:ea typeface="ＭＳ Ｐ明朝" panose="02020600040205080304" pitchFamily="18" charset="-128"/>
              </a:rPr>
              <a:t>場でどのような行動が適切である</a:t>
            </a:r>
            <a:r>
              <a:rPr lang="ja-JP" altLang="en-US" sz="1900" dirty="0" smtClean="0">
                <a:latin typeface="ＭＳ Ｐ明朝" panose="02020600040205080304" pitchFamily="18" charset="-128"/>
                <a:ea typeface="ＭＳ Ｐ明朝" panose="02020600040205080304" pitchFamily="18" charset="-128"/>
              </a:rPr>
              <a:t>か、自分</a:t>
            </a:r>
            <a:r>
              <a:rPr lang="ja-JP" altLang="en-US" sz="1900" dirty="0">
                <a:latin typeface="ＭＳ Ｐ明朝" panose="02020600040205080304" pitchFamily="18" charset="-128"/>
                <a:ea typeface="ＭＳ Ｐ明朝" panose="02020600040205080304" pitchFamily="18" charset="-128"/>
              </a:rPr>
              <a:t>で判断</a:t>
            </a:r>
            <a:r>
              <a:rPr lang="ja-JP" altLang="en-US" sz="1900" dirty="0" smtClean="0">
                <a:latin typeface="ＭＳ Ｐ明朝" panose="02020600040205080304" pitchFamily="18" charset="-128"/>
                <a:ea typeface="ＭＳ Ｐ明朝" panose="02020600040205080304" pitchFamily="18" charset="-128"/>
              </a:rPr>
              <a:t>し、決定</a:t>
            </a:r>
            <a:r>
              <a:rPr lang="ja-JP" altLang="en-US" sz="1900" dirty="0">
                <a:latin typeface="ＭＳ Ｐ明朝" panose="02020600040205080304" pitchFamily="18" charset="-128"/>
                <a:ea typeface="ＭＳ Ｐ明朝" panose="02020600040205080304" pitchFamily="18" charset="-128"/>
              </a:rPr>
              <a:t>して実行する能力」言い換えると「自分自身をよりよい</a:t>
            </a:r>
            <a:r>
              <a:rPr lang="ja-JP" altLang="en-US" sz="1900" dirty="0" smtClean="0">
                <a:latin typeface="ＭＳ Ｐ明朝" panose="02020600040205080304" pitchFamily="18" charset="-128"/>
                <a:ea typeface="ＭＳ Ｐ明朝" panose="02020600040205080304" pitchFamily="18" charset="-128"/>
              </a:rPr>
              <a:t>方向に導く</a:t>
            </a:r>
            <a:r>
              <a:rPr lang="ja-JP" altLang="en-US" sz="1900" dirty="0">
                <a:latin typeface="ＭＳ Ｐ明朝" panose="02020600040205080304" pitchFamily="18" charset="-128"/>
                <a:ea typeface="ＭＳ Ｐ明朝" panose="02020600040205080304" pitchFamily="18" charset="-128"/>
              </a:rPr>
              <a:t>ことのできる力」と言うことができます。</a:t>
            </a:r>
            <a:endParaRPr lang="en-US" altLang="ja-JP" sz="1900" dirty="0">
              <a:latin typeface="ＭＳ Ｐ明朝" panose="02020600040205080304" pitchFamily="18" charset="-128"/>
              <a:ea typeface="ＭＳ Ｐ明朝" panose="02020600040205080304" pitchFamily="18" charset="-128"/>
            </a:endParaRPr>
          </a:p>
          <a:p>
            <a:pPr>
              <a:defRPr/>
            </a:pPr>
            <a:r>
              <a:rPr lang="ja-JP" altLang="en-US" sz="1900" dirty="0">
                <a:latin typeface="ＭＳ Ｐ明朝" panose="02020600040205080304" pitchFamily="18" charset="-128"/>
                <a:ea typeface="ＭＳ Ｐ明朝" panose="02020600040205080304" pitchFamily="18" charset="-128"/>
              </a:rPr>
              <a:t>　平成２２年３月に文部科学省から示された「生徒指導提要」に</a:t>
            </a:r>
            <a:r>
              <a:rPr lang="ja-JP" altLang="en-US" sz="1900" dirty="0" smtClean="0">
                <a:latin typeface="ＭＳ Ｐ明朝" panose="02020600040205080304" pitchFamily="18" charset="-128"/>
                <a:ea typeface="ＭＳ Ｐ明朝" panose="02020600040205080304" pitchFamily="18" charset="-128"/>
              </a:rPr>
              <a:t>は、自己</a:t>
            </a:r>
            <a:r>
              <a:rPr lang="ja-JP" altLang="en-US" sz="1900" dirty="0">
                <a:latin typeface="ＭＳ Ｐ明朝" panose="02020600040205080304" pitchFamily="18" charset="-128"/>
                <a:ea typeface="ＭＳ Ｐ明朝" panose="02020600040205080304" pitchFamily="18" charset="-128"/>
              </a:rPr>
              <a:t>指導能力を育てる三つのポイントが示されています。（三つのポイントを読む</a:t>
            </a:r>
            <a:r>
              <a:rPr lang="ja-JP" altLang="en-US" sz="1900" dirty="0" smtClean="0">
                <a:latin typeface="ＭＳ Ｐ明朝" panose="02020600040205080304" pitchFamily="18" charset="-128"/>
                <a:ea typeface="ＭＳ Ｐ明朝" panose="02020600040205080304" pitchFamily="18" charset="-128"/>
              </a:rPr>
              <a:t>）</a:t>
            </a:r>
            <a:endParaRPr lang="en-US" altLang="ja-JP" sz="1900" dirty="0" smtClean="0">
              <a:latin typeface="ＭＳ Ｐ明朝" panose="02020600040205080304" pitchFamily="18" charset="-128"/>
              <a:ea typeface="ＭＳ Ｐ明朝" panose="02020600040205080304" pitchFamily="18" charset="-128"/>
            </a:endParaRPr>
          </a:p>
          <a:p>
            <a:pPr>
              <a:defRPr/>
            </a:pPr>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これら</a:t>
            </a:r>
            <a:r>
              <a:rPr lang="ja-JP" altLang="en-US" sz="1900" dirty="0">
                <a:latin typeface="ＭＳ Ｐ明朝" panose="02020600040205080304" pitchFamily="18" charset="-128"/>
                <a:ea typeface="ＭＳ Ｐ明朝" panose="02020600040205080304" pitchFamily="18" charset="-128"/>
              </a:rPr>
              <a:t>のこと</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児童生徒が信頼できる教師や大人との関係の中で</a:t>
            </a:r>
            <a:r>
              <a:rPr lang="ja-JP" altLang="en-US" sz="1900" dirty="0" smtClean="0">
                <a:latin typeface="ＭＳ Ｐ明朝" panose="02020600040205080304" pitchFamily="18" charset="-128"/>
                <a:ea typeface="ＭＳ Ｐ明朝" panose="02020600040205080304" pitchFamily="18" charset="-128"/>
              </a:rPr>
              <a:t>育まれたり、より</a:t>
            </a:r>
            <a:r>
              <a:rPr lang="ja-JP" altLang="en-US" sz="1900" dirty="0">
                <a:latin typeface="ＭＳ Ｐ明朝" panose="02020600040205080304" pitchFamily="18" charset="-128"/>
                <a:ea typeface="ＭＳ Ｐ明朝" panose="02020600040205080304" pitchFamily="18" charset="-128"/>
              </a:rPr>
              <a:t>よいつながりのある集団の中で育まれたりするものです。ですの</a:t>
            </a:r>
            <a:r>
              <a:rPr lang="ja-JP" altLang="en-US" sz="1900" dirty="0" smtClean="0">
                <a:latin typeface="ＭＳ Ｐ明朝" panose="02020600040205080304" pitchFamily="18" charset="-128"/>
                <a:ea typeface="ＭＳ Ｐ明朝" panose="02020600040205080304" pitchFamily="18" charset="-128"/>
              </a:rPr>
              <a:t>で、私たち</a:t>
            </a:r>
            <a:r>
              <a:rPr lang="ja-JP" altLang="en-US" sz="1900" dirty="0">
                <a:latin typeface="ＭＳ Ｐ明朝" panose="02020600040205080304" pitchFamily="18" charset="-128"/>
                <a:ea typeface="ＭＳ Ｐ明朝" panose="02020600040205080304" pitchFamily="18" charset="-128"/>
              </a:rPr>
              <a:t>教職員</a:t>
            </a:r>
            <a:r>
              <a:rPr lang="ja-JP" altLang="en-US" sz="1900" dirty="0" smtClean="0">
                <a:latin typeface="ＭＳ Ｐ明朝" panose="02020600040205080304" pitchFamily="18" charset="-128"/>
                <a:ea typeface="ＭＳ Ｐ明朝" panose="02020600040205080304" pitchFamily="18" charset="-128"/>
              </a:rPr>
              <a:t>は、学校</a:t>
            </a:r>
            <a:r>
              <a:rPr lang="ja-JP" altLang="en-US" sz="1900" dirty="0">
                <a:latin typeface="ＭＳ Ｐ明朝" panose="02020600040205080304" pitchFamily="18" charset="-128"/>
                <a:ea typeface="ＭＳ Ｐ明朝" panose="02020600040205080304" pitchFamily="18" charset="-128"/>
              </a:rPr>
              <a:t>の教育活動の全てが自己指導能力の育成に大きな影響を与えているということを意識しながら日々の指導にあたっていかなくてはなりません。★</a:t>
            </a:r>
            <a:endParaRPr lang="en-US" altLang="ja-JP" sz="19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953138" y="1"/>
            <a:ext cx="3024547" cy="504744"/>
          </a:xfrm>
          <a:prstGeom prst="rect">
            <a:avLst/>
          </a:prstGeom>
          <a:noFill/>
        </p:spPr>
        <p:txBody>
          <a:bodyPr lIns="90025" tIns="45012" rIns="90025" bIns="45012"/>
          <a:lstStyle>
            <a:lvl1pPr eaLnBrk="0" hangingPunct="0">
              <a:spcBef>
                <a:spcPct val="30000"/>
              </a:spcBef>
              <a:defRPr kumimoji="1" sz="1200">
                <a:solidFill>
                  <a:schemeClr val="tx1"/>
                </a:solidFill>
                <a:latin typeface="Arial" charset="0"/>
                <a:ea typeface="ＭＳ Ｐ明朝" pitchFamily="18" charset="-128"/>
              </a:defRPr>
            </a:lvl1pPr>
            <a:lvl2pPr marL="755744" indent="-290051" eaLnBrk="0" hangingPunct="0">
              <a:spcBef>
                <a:spcPct val="30000"/>
              </a:spcBef>
              <a:defRPr kumimoji="1" sz="1200">
                <a:solidFill>
                  <a:schemeClr val="tx1"/>
                </a:solidFill>
                <a:latin typeface="Arial" charset="0"/>
                <a:ea typeface="ＭＳ Ｐ明朝" pitchFamily="18" charset="-128"/>
              </a:defRPr>
            </a:lvl2pPr>
            <a:lvl3pPr marL="1163425" indent="-232040" eaLnBrk="0" hangingPunct="0">
              <a:spcBef>
                <a:spcPct val="30000"/>
              </a:spcBef>
              <a:defRPr kumimoji="1" sz="1200">
                <a:solidFill>
                  <a:schemeClr val="tx1"/>
                </a:solidFill>
                <a:latin typeface="Arial" charset="0"/>
                <a:ea typeface="ＭＳ Ｐ明朝" pitchFamily="18" charset="-128"/>
              </a:defRPr>
            </a:lvl3pPr>
            <a:lvl4pPr marL="1629120" indent="-232040" eaLnBrk="0" hangingPunct="0">
              <a:spcBef>
                <a:spcPct val="30000"/>
              </a:spcBef>
              <a:defRPr kumimoji="1" sz="1200">
                <a:solidFill>
                  <a:schemeClr val="tx1"/>
                </a:solidFill>
                <a:latin typeface="Arial" charset="0"/>
                <a:ea typeface="ＭＳ Ｐ明朝" pitchFamily="18" charset="-128"/>
              </a:defRPr>
            </a:lvl4pPr>
            <a:lvl5pPr marL="2094812" indent="-232040" eaLnBrk="0" hangingPunct="0">
              <a:spcBef>
                <a:spcPct val="30000"/>
              </a:spcBef>
              <a:defRPr kumimoji="1" sz="1200">
                <a:solidFill>
                  <a:schemeClr val="tx1"/>
                </a:solidFill>
                <a:latin typeface="Arial" charset="0"/>
                <a:ea typeface="ＭＳ Ｐ明朝" pitchFamily="18" charset="-128"/>
              </a:defRPr>
            </a:lvl5pPr>
            <a:lvl6pPr marL="2558893" indent="-2320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22974" indent="-2320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87057" indent="-2320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51140" indent="-2320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4</a:t>
            </a:fld>
            <a:endParaRPr lang="ja-JP" altLang="en-US"/>
          </a:p>
        </p:txBody>
      </p:sp>
    </p:spTree>
    <p:extLst>
      <p:ext uri="{BB962C8B-B14F-4D97-AF65-F5344CB8AC3E}">
        <p14:creationId xmlns:p14="http://schemas.microsoft.com/office/powerpoint/2010/main" val="1949190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14488" y="369888"/>
            <a:ext cx="3824287" cy="2868612"/>
          </a:xfrm>
        </p:spPr>
      </p:sp>
      <p:sp>
        <p:nvSpPr>
          <p:cNvPr id="3" name="ノート プレースホルダー 2"/>
          <p:cNvSpPr>
            <a:spLocks noGrp="1"/>
          </p:cNvSpPr>
          <p:nvPr>
            <p:ph type="body" idx="1"/>
          </p:nvPr>
        </p:nvSpPr>
        <p:spPr>
          <a:xfrm>
            <a:off x="318363" y="3266342"/>
            <a:ext cx="6491149" cy="5928433"/>
          </a:xfrm>
        </p:spPr>
        <p:txBody>
          <a:bodyPr/>
          <a:lstStyle/>
          <a:p>
            <a:pPr defTabSz="912005"/>
            <a:r>
              <a:rPr lang="en-US" altLang="ja-JP" dirty="0" smtClean="0">
                <a:latin typeface="+mj-ea"/>
              </a:rPr>
              <a:t>≪</a:t>
            </a:r>
            <a:r>
              <a:rPr lang="ja-JP" altLang="en-US" dirty="0" smtClean="0">
                <a:latin typeface="+mj-ea"/>
              </a:rPr>
              <a:t>スライド１～６で４分</a:t>
            </a:r>
            <a:r>
              <a:rPr lang="en-US" altLang="ja-JP" dirty="0" smtClean="0">
                <a:latin typeface="+mj-ea"/>
              </a:rPr>
              <a:t>≫</a:t>
            </a: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次に、生徒指導を進めるポイントの二つ目の</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 RV-PDCA</a:t>
            </a:r>
            <a:r>
              <a:rPr lang="ja-JP" altLang="en-US" dirty="0" smtClean="0">
                <a:latin typeface="ＭＳ Ｐ明朝" panose="02020600040205080304" pitchFamily="18" charset="-128"/>
                <a:ea typeface="ＭＳ Ｐ明朝" panose="02020600040205080304" pitchFamily="18" charset="-128"/>
              </a:rPr>
              <a:t>サイクル」を意識した生徒指導</a:t>
            </a:r>
            <a:r>
              <a:rPr lang="en-US" altLang="ja-JP" dirty="0" smtClean="0">
                <a:latin typeface="ＭＳ Ｐ明朝" panose="02020600040205080304" pitchFamily="18" charset="-128"/>
                <a:ea typeface="ＭＳ Ｐ明朝" panose="02020600040205080304" pitchFamily="18" charset="-128"/>
              </a:rPr>
              <a:t>』</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三つ目の</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「組織やチーム」であたる生徒指導</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についてです。</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生徒指導でも学習指導等でも学校における指導においては、</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一人一人の児童生徒や集団の状態を見立てる「Ｒ</a:t>
            </a:r>
            <a:r>
              <a:rPr lang="en-US" altLang="ja-JP" dirty="0" smtClean="0">
                <a:latin typeface="ＭＳ Ｐ明朝" panose="02020600040205080304" pitchFamily="18" charset="-128"/>
                <a:ea typeface="ＭＳ Ｐ明朝" panose="02020600040205080304" pitchFamily="18" charset="-128"/>
              </a:rPr>
              <a:t>(Research)</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現状分析を的確に行い、教育目標に沿って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どのような姿を目指すのかの目標「Ｖ</a:t>
            </a:r>
            <a:r>
              <a:rPr lang="en-US" altLang="ja-JP" dirty="0" smtClean="0">
                <a:latin typeface="ＭＳ Ｐ明朝" panose="02020600040205080304" pitchFamily="18" charset="-128"/>
                <a:ea typeface="ＭＳ Ｐ明朝" panose="02020600040205080304" pitchFamily="18" charset="-128"/>
              </a:rPr>
              <a:t>(Vision)</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を立てます。この二つを押さえて、計画「</a:t>
            </a:r>
            <a:r>
              <a:rPr lang="en-US" altLang="ja-JP" dirty="0" smtClean="0">
                <a:latin typeface="ＭＳ Ｐ明朝" panose="02020600040205080304" pitchFamily="18" charset="-128"/>
                <a:ea typeface="ＭＳ Ｐ明朝" panose="02020600040205080304" pitchFamily="18" charset="-128"/>
              </a:rPr>
              <a:t>P(Plan)</a:t>
            </a:r>
            <a:r>
              <a:rPr lang="ja-JP" altLang="en-US" dirty="0" smtClean="0">
                <a:latin typeface="ＭＳ Ｐ明朝" panose="02020600040205080304" pitchFamily="18" charset="-128"/>
                <a:ea typeface="ＭＳ Ｐ明朝" panose="02020600040205080304" pitchFamily="18" charset="-128"/>
              </a:rPr>
              <a:t>」し、具体的な指導・支援「</a:t>
            </a:r>
            <a:r>
              <a:rPr lang="en-US" altLang="ja-JP" dirty="0" smtClean="0">
                <a:latin typeface="ＭＳ Ｐ明朝" panose="02020600040205080304" pitchFamily="18" charset="-128"/>
                <a:ea typeface="ＭＳ Ｐ明朝" panose="02020600040205080304" pitchFamily="18" charset="-128"/>
              </a:rPr>
              <a:t>D(Do)</a:t>
            </a:r>
            <a:r>
              <a:rPr lang="ja-JP" altLang="en-US" dirty="0" smtClean="0">
                <a:latin typeface="ＭＳ Ｐ明朝" panose="02020600040205080304" pitchFamily="18" charset="-128"/>
                <a:ea typeface="ＭＳ Ｐ明朝" panose="02020600040205080304" pitchFamily="18" charset="-128"/>
              </a:rPr>
              <a:t>」を行い、見直し「</a:t>
            </a:r>
            <a:r>
              <a:rPr lang="en-US" altLang="ja-JP" dirty="0" smtClean="0">
                <a:latin typeface="ＭＳ Ｐ明朝" panose="02020600040205080304" pitchFamily="18" charset="-128"/>
                <a:ea typeface="ＭＳ Ｐ明朝" panose="02020600040205080304" pitchFamily="18" charset="-128"/>
              </a:rPr>
              <a:t>C(Check)</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 </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改善「</a:t>
            </a:r>
            <a:r>
              <a:rPr lang="en-US" altLang="ja-JP" dirty="0" smtClean="0">
                <a:latin typeface="ＭＳ Ｐ明朝" panose="02020600040205080304" pitchFamily="18" charset="-128"/>
                <a:ea typeface="ＭＳ Ｐ明朝" panose="02020600040205080304" pitchFamily="18" charset="-128"/>
              </a:rPr>
              <a:t>A(Action)</a:t>
            </a:r>
            <a:r>
              <a:rPr lang="ja-JP" altLang="en-US" dirty="0" smtClean="0">
                <a:latin typeface="ＭＳ Ｐ明朝" panose="02020600040205080304" pitchFamily="18" charset="-128"/>
                <a:ea typeface="ＭＳ Ｐ明朝" panose="02020600040205080304" pitchFamily="18" charset="-128"/>
              </a:rPr>
              <a:t>」するといった、</a:t>
            </a:r>
            <a:r>
              <a:rPr lang="ja-JP" altLang="en-US" dirty="0">
                <a:solidFill>
                  <a:srgbClr val="FF0000"/>
                </a:solidFill>
                <a:latin typeface="ＭＳ Ｐ明朝" panose="02020600040205080304" pitchFamily="18" charset="-128"/>
                <a:ea typeface="ＭＳ Ｐ明朝" panose="02020600040205080304" pitchFamily="18" charset="-128"/>
              </a:rPr>
              <a:t> 「</a:t>
            </a:r>
            <a:r>
              <a:rPr lang="en-US" altLang="ja-JP" dirty="0">
                <a:latin typeface="ＭＳ Ｐ明朝" panose="02020600040205080304" pitchFamily="18" charset="-128"/>
                <a:ea typeface="ＭＳ Ｐ明朝" panose="02020600040205080304" pitchFamily="18" charset="-128"/>
              </a:rPr>
              <a:t>PDCA</a:t>
            </a:r>
            <a:r>
              <a:rPr lang="ja-JP" altLang="en-US" dirty="0">
                <a:latin typeface="ＭＳ Ｐ明朝" panose="02020600040205080304" pitchFamily="18" charset="-128"/>
                <a:ea typeface="ＭＳ Ｐ明朝" panose="02020600040205080304" pitchFamily="18" charset="-128"/>
              </a:rPr>
              <a:t>サイクル</a:t>
            </a:r>
            <a:r>
              <a:rPr lang="ja-JP" altLang="en-US" dirty="0">
                <a:solidFill>
                  <a:srgbClr val="FF0000"/>
                </a:solidFill>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を回すことが有効です。</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そして、生徒指導においては特に、この</a:t>
            </a:r>
            <a:r>
              <a:rPr lang="ja-JP" altLang="en-US" dirty="0">
                <a:solidFill>
                  <a:srgbClr val="FF0000"/>
                </a:solidFill>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RV- PDCA</a:t>
            </a:r>
            <a:r>
              <a:rPr lang="ja-JP" altLang="en-US" dirty="0">
                <a:latin typeface="ＭＳ Ｐ明朝" panose="02020600040205080304" pitchFamily="18" charset="-128"/>
                <a:ea typeface="ＭＳ Ｐ明朝" panose="02020600040205080304" pitchFamily="18" charset="-128"/>
              </a:rPr>
              <a:t>のサイクル</a:t>
            </a:r>
            <a:r>
              <a:rPr lang="ja-JP" altLang="en-US" dirty="0">
                <a:solidFill>
                  <a:srgbClr val="FF0000"/>
                </a:solidFill>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を一人で回すのではなく</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「Ｏ</a:t>
            </a:r>
            <a:r>
              <a:rPr lang="en-US" altLang="ja-JP" dirty="0" smtClean="0">
                <a:latin typeface="ＭＳ Ｐ明朝" panose="02020600040205080304" pitchFamily="18" charset="-128"/>
                <a:ea typeface="ＭＳ Ｐ明朝" panose="02020600040205080304" pitchFamily="18" charset="-128"/>
              </a:rPr>
              <a:t>(Organization) </a:t>
            </a:r>
            <a:r>
              <a:rPr lang="ja-JP" altLang="en-US" dirty="0" smtClean="0">
                <a:latin typeface="ＭＳ Ｐ明朝" panose="02020600040205080304" pitchFamily="18" charset="-128"/>
                <a:ea typeface="ＭＳ Ｐ明朝" panose="02020600040205080304" pitchFamily="18" charset="-128"/>
              </a:rPr>
              <a:t>」で取り組む</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ことが大切です。</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また、突発的に発生する問題行動に対しても、必要に応じて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支援チーム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を組んで、教育目標から外れないよう問題解決に向けて組織で指導・支援することにより、最大の効果が発揮されます。★</a:t>
            </a:r>
            <a:endParaRPr lang="en-US" altLang="ja-JP" dirty="0" smtClean="0">
              <a:latin typeface="ＭＳ Ｐ明朝" panose="02020600040205080304" pitchFamily="18" charset="-128"/>
              <a:ea typeface="ＭＳ Ｐ明朝" panose="02020600040205080304" pitchFamily="18" charset="-128"/>
            </a:endParaRPr>
          </a:p>
          <a:p>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以下、参考</a:t>
            </a:r>
            <a:r>
              <a:rPr lang="en-US" altLang="ja-JP" dirty="0" smtClean="0">
                <a:latin typeface="ＭＳ Ｐ明朝" panose="02020600040205080304" pitchFamily="18" charset="-128"/>
                <a:ea typeface="ＭＳ Ｐ明朝" panose="02020600040205080304" pitchFamily="18" charset="-128"/>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不登校を</a:t>
            </a:r>
            <a:r>
              <a:rPr lang="ja-JP" altLang="en-US" dirty="0">
                <a:latin typeface="ＭＳ Ｐ明朝" panose="02020600040205080304" pitchFamily="18" charset="-128"/>
                <a:ea typeface="ＭＳ Ｐ明朝" panose="02020600040205080304" pitchFamily="18" charset="-128"/>
              </a:rPr>
              <a:t>未然に防止する</a:t>
            </a:r>
            <a:r>
              <a:rPr lang="ja-JP" altLang="en-US" dirty="0" smtClean="0">
                <a:latin typeface="ＭＳ Ｐ明朝" panose="02020600040205080304" pitchFamily="18" charset="-128"/>
                <a:ea typeface="ＭＳ Ｐ明朝" panose="02020600040205080304" pitchFamily="18" charset="-128"/>
              </a:rPr>
              <a:t>（新たな不登校を生まないようにする）取組においても、既に不登校の状態になってしまった子供への支援でも的確</a:t>
            </a:r>
            <a:r>
              <a:rPr lang="ja-JP" altLang="en-US" dirty="0">
                <a:latin typeface="ＭＳ Ｐ明朝" panose="02020600040205080304" pitchFamily="18" charset="-128"/>
                <a:ea typeface="ＭＳ Ｐ明朝" panose="02020600040205080304" pitchFamily="18" charset="-128"/>
              </a:rPr>
              <a:t>な現状</a:t>
            </a:r>
            <a:r>
              <a:rPr lang="ja-JP" altLang="en-US" dirty="0" smtClean="0">
                <a:latin typeface="ＭＳ Ｐ明朝" panose="02020600040205080304" pitchFamily="18" charset="-128"/>
                <a:ea typeface="ＭＳ Ｐ明朝" panose="02020600040205080304" pitchFamily="18" charset="-128"/>
              </a:rPr>
              <a:t>把握</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R</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と、明確</a:t>
            </a:r>
            <a:r>
              <a:rPr lang="ja-JP" altLang="en-US" dirty="0">
                <a:latin typeface="ＭＳ Ｐ明朝" panose="02020600040205080304" pitchFamily="18" charset="-128"/>
                <a:ea typeface="ＭＳ Ｐ明朝" panose="02020600040205080304" pitchFamily="18" charset="-128"/>
              </a:rPr>
              <a:t>な</a:t>
            </a:r>
            <a:r>
              <a:rPr lang="ja-JP" altLang="en-US" dirty="0" smtClean="0">
                <a:latin typeface="ＭＳ Ｐ明朝" panose="02020600040205080304" pitchFamily="18" charset="-128"/>
                <a:ea typeface="ＭＳ Ｐ明朝" panose="02020600040205080304" pitchFamily="18" charset="-128"/>
              </a:rPr>
              <a:t>目標</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V</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元に</a:t>
            </a:r>
            <a:r>
              <a:rPr lang="ja-JP" altLang="en-US" dirty="0" smtClean="0">
                <a:latin typeface="ＭＳ Ｐ明朝" panose="02020600040205080304" pitchFamily="18" charset="-128"/>
                <a:ea typeface="ＭＳ Ｐ明朝" panose="02020600040205080304" pitchFamily="18" charset="-128"/>
              </a:rPr>
              <a:t>組織</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O</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a:t>
            </a:r>
            <a:r>
              <a:rPr lang="ja-JP" altLang="en-US" dirty="0">
                <a:solidFill>
                  <a:srgbClr val="FF0000"/>
                </a:solidFill>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PDCA</a:t>
            </a:r>
            <a:r>
              <a:rPr lang="ja-JP" altLang="en-US" dirty="0">
                <a:latin typeface="ＭＳ Ｐ明朝" panose="02020600040205080304" pitchFamily="18" charset="-128"/>
                <a:ea typeface="ＭＳ Ｐ明朝" panose="02020600040205080304" pitchFamily="18" charset="-128"/>
              </a:rPr>
              <a:t>のサイクル</a:t>
            </a:r>
            <a:r>
              <a:rPr lang="ja-JP" altLang="en-US" dirty="0">
                <a:solidFill>
                  <a:srgbClr val="FF0000"/>
                </a:solidFill>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回すことに</a:t>
            </a:r>
            <a:r>
              <a:rPr lang="ja-JP" altLang="en-US" dirty="0" smtClean="0">
                <a:latin typeface="ＭＳ Ｐ明朝" panose="02020600040205080304" pitchFamily="18" charset="-128"/>
                <a:ea typeface="ＭＳ Ｐ明朝" panose="02020600040205080304" pitchFamily="18" charset="-128"/>
              </a:rPr>
              <a:t>より、指導</a:t>
            </a:r>
            <a:r>
              <a:rPr lang="ja-JP" altLang="en-US" dirty="0">
                <a:latin typeface="ＭＳ Ｐ明朝" panose="02020600040205080304" pitchFamily="18" charset="-128"/>
                <a:ea typeface="ＭＳ Ｐ明朝" panose="02020600040205080304" pitchFamily="18" charset="-128"/>
              </a:rPr>
              <a:t>や支援が効果的に機能することを意識</a:t>
            </a:r>
            <a:r>
              <a:rPr lang="ja-JP" altLang="en-US" dirty="0" smtClean="0">
                <a:latin typeface="ＭＳ Ｐ明朝" panose="02020600040205080304" pitchFamily="18" charset="-128"/>
                <a:ea typeface="ＭＳ Ｐ明朝" panose="02020600040205080304" pitchFamily="18" charset="-128"/>
              </a:rPr>
              <a:t>しながら生徒指導を進めることが大切です。★</a:t>
            </a:r>
            <a:endParaRPr lang="ja-JP" altLang="en-US"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42196" y="4835806"/>
            <a:ext cx="6043483" cy="5048664"/>
          </a:xfrm>
        </p:spPr>
        <p:txBody>
          <a:bodyPr/>
          <a:lstStyle/>
          <a:p>
            <a:pPr defTabSz="912005">
              <a:defRPr/>
            </a:pPr>
            <a:r>
              <a:rPr lang="en-US" altLang="ja-JP" sz="1900" dirty="0">
                <a:latin typeface="+mj-ea"/>
              </a:rPr>
              <a:t>≪</a:t>
            </a:r>
            <a:r>
              <a:rPr lang="ja-JP" altLang="en-US" sz="1900" dirty="0">
                <a:latin typeface="+mj-ea"/>
              </a:rPr>
              <a:t>スライド１～６で４分</a:t>
            </a:r>
            <a:r>
              <a:rPr lang="en-US" altLang="ja-JP" sz="1900" dirty="0">
                <a:latin typeface="+mj-ea"/>
              </a:rPr>
              <a:t>≫</a:t>
            </a:r>
          </a:p>
          <a:p>
            <a:pPr>
              <a:defRPr/>
            </a:pPr>
            <a:endParaRPr lang="en-US" altLang="ja-JP" sz="1900" dirty="0">
              <a:latin typeface="ＭＳ Ｐ明朝" panose="02020600040205080304" pitchFamily="18" charset="-128"/>
              <a:ea typeface="ＭＳ Ｐ明朝" panose="02020600040205080304" pitchFamily="18" charset="-128"/>
            </a:endParaRPr>
          </a:p>
          <a:p>
            <a:pPr>
              <a:defRPr/>
            </a:pPr>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smtClean="0">
                <a:latin typeface="ＭＳ 明朝" panose="02020609040205080304" pitchFamily="17" charset="-128"/>
                <a:ea typeface="ＭＳ 明朝" panose="02020609040205080304" pitchFamily="17" charset="-128"/>
              </a:rPr>
              <a:t>、★</a:t>
            </a:r>
            <a:r>
              <a:rPr lang="ja-JP" altLang="en-US" sz="1900" dirty="0">
                <a:latin typeface="ＭＳ 明朝" panose="02020609040205080304" pitchFamily="17" charset="-128"/>
                <a:ea typeface="ＭＳ 明朝" panose="02020609040205080304" pitchFamily="17" charset="-128"/>
              </a:rPr>
              <a:t>不登校に関する研修を</a:t>
            </a:r>
            <a:r>
              <a:rPr lang="ja-JP" altLang="en-US" sz="1900" dirty="0" smtClean="0">
                <a:latin typeface="ＭＳ 明朝" panose="02020609040205080304" pitchFamily="17" charset="-128"/>
                <a:ea typeface="ＭＳ 明朝" panose="02020609040205080304" pitchFamily="17" charset="-128"/>
              </a:rPr>
              <a:t>通して、不登校</a:t>
            </a:r>
            <a:r>
              <a:rPr lang="ja-JP" altLang="en-US" sz="1900" dirty="0">
                <a:latin typeface="ＭＳ 明朝" panose="02020609040205080304" pitchFamily="17" charset="-128"/>
                <a:ea typeface="ＭＳ 明朝" panose="02020609040205080304" pitchFamily="17" charset="-128"/>
              </a:rPr>
              <a:t>への対応や不登校児童生徒の理解を</a:t>
            </a:r>
            <a:r>
              <a:rPr lang="ja-JP" altLang="en-US" sz="1900" dirty="0" smtClean="0">
                <a:latin typeface="ＭＳ 明朝" panose="02020609040205080304" pitchFamily="17" charset="-128"/>
                <a:ea typeface="ＭＳ 明朝" panose="02020609040205080304" pitchFamily="17" charset="-128"/>
              </a:rPr>
              <a:t>深めたり、新た</a:t>
            </a:r>
            <a:r>
              <a:rPr lang="ja-JP" altLang="en-US" sz="1900" dirty="0">
                <a:latin typeface="ＭＳ 明朝" panose="02020609040205080304" pitchFamily="17" charset="-128"/>
                <a:ea typeface="ＭＳ 明朝" panose="02020609040205080304" pitchFamily="17" charset="-128"/>
              </a:rPr>
              <a:t>な不登校や長期欠席者を生まない学校・学級で</a:t>
            </a:r>
            <a:r>
              <a:rPr lang="ja-JP" altLang="en-US" sz="1900" dirty="0" smtClean="0">
                <a:latin typeface="ＭＳ 明朝" panose="02020609040205080304" pitchFamily="17" charset="-128"/>
                <a:ea typeface="ＭＳ 明朝" panose="02020609040205080304" pitchFamily="17" charset="-128"/>
              </a:rPr>
              <a:t>の取組を</a:t>
            </a:r>
            <a:r>
              <a:rPr lang="ja-JP" altLang="en-US" sz="1900" dirty="0">
                <a:latin typeface="ＭＳ 明朝" panose="02020609040205080304" pitchFamily="17" charset="-128"/>
                <a:ea typeface="ＭＳ 明朝" panose="02020609040205080304" pitchFamily="17" charset="-128"/>
              </a:rPr>
              <a:t>考えたりしましょう！★</a:t>
            </a: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6</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xfrm>
            <a:off x="423197" y="4835806"/>
            <a:ext cx="6206871" cy="4581287"/>
          </a:xfrm>
        </p:spPr>
        <p:txBody>
          <a:bodyPr vert="horz" lIns="94053" tIns="47026" rIns="94053" bIns="47026" rtlCol="0"/>
          <a:lstStyle/>
          <a:p>
            <a:pPr defTabSz="912005"/>
            <a:r>
              <a:rPr lang="en-US" altLang="ja-JP" sz="1900" dirty="0">
                <a:latin typeface="+mj-ea"/>
              </a:rPr>
              <a:t>≪</a:t>
            </a:r>
            <a:r>
              <a:rPr lang="ja-JP" altLang="en-US" sz="1900" dirty="0">
                <a:latin typeface="+mj-ea"/>
              </a:rPr>
              <a:t>スライド</a:t>
            </a:r>
            <a:r>
              <a:rPr lang="ja-JP" altLang="en-US" sz="1900" dirty="0" smtClean="0">
                <a:latin typeface="+mj-ea"/>
              </a:rPr>
              <a:t>７、８</a:t>
            </a:r>
            <a:r>
              <a:rPr lang="ja-JP" altLang="en-US" sz="1900" dirty="0">
                <a:latin typeface="+mj-ea"/>
              </a:rPr>
              <a:t>の説明で</a:t>
            </a:r>
            <a:r>
              <a:rPr lang="ja-JP" altLang="en-US" sz="1900" dirty="0" smtClean="0">
                <a:latin typeface="+mj-ea"/>
              </a:rPr>
              <a:t>２分、事例</a:t>
            </a:r>
            <a:r>
              <a:rPr lang="ja-JP" altLang="en-US" sz="1900" dirty="0">
                <a:latin typeface="+mj-ea"/>
              </a:rPr>
              <a:t>の読み取りで９分</a:t>
            </a:r>
            <a:r>
              <a:rPr lang="en-US" altLang="ja-JP" sz="1900" dirty="0">
                <a:latin typeface="+mj-ea"/>
              </a:rPr>
              <a:t>≫</a:t>
            </a:r>
          </a:p>
          <a:p>
            <a:pPr defTabSz="912005"/>
            <a:endParaRPr lang="en-US" altLang="ja-JP" sz="1900" dirty="0">
              <a:latin typeface="ＭＳ Ｐ明朝" panose="02020600040205080304" pitchFamily="18" charset="-128"/>
              <a:ea typeface="ＭＳ Ｐ明朝" panose="02020600040205080304" pitchFamily="18" charset="-128"/>
            </a:endParaRPr>
          </a:p>
          <a:p>
            <a:pPr defTabSz="912005"/>
            <a:r>
              <a:rPr lang="ja-JP" altLang="en-US" sz="1900" dirty="0">
                <a:latin typeface="ＭＳ Ｐ明朝" panose="02020600040205080304" pitchFamily="18" charset="-128"/>
                <a:ea typeface="ＭＳ Ｐ明朝" panose="02020600040205080304" pitchFamily="18" charset="-128"/>
              </a:rPr>
              <a:t>　</a:t>
            </a:r>
            <a:r>
              <a:rPr lang="ja-JP" altLang="en-US" sz="1900" dirty="0">
                <a:latin typeface="ＭＳ 明朝" panose="02020609040205080304" pitchFamily="17" charset="-128"/>
                <a:ea typeface="ＭＳ 明朝" panose="02020609040205080304" pitchFamily="17" charset="-128"/>
              </a:rPr>
              <a:t>で</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そのことを事例を通して検討しましょう。★</a:t>
            </a: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79488" y="147638"/>
            <a:ext cx="5094287" cy="3819525"/>
          </a:xfrm>
          <a:ln/>
        </p:spPr>
      </p:sp>
      <p:sp>
        <p:nvSpPr>
          <p:cNvPr id="60418" name="ノート プレースホルダ 2"/>
          <p:cNvSpPr>
            <a:spLocks noGrp="1"/>
          </p:cNvSpPr>
          <p:nvPr>
            <p:ph type="body" idx="1"/>
          </p:nvPr>
        </p:nvSpPr>
        <p:spPr>
          <a:xfrm>
            <a:off x="222776" y="3983977"/>
            <a:ext cx="6626762" cy="5974248"/>
          </a:xfrm>
          <a:noFill/>
        </p:spPr>
        <p:txBody>
          <a:bodyPr/>
          <a:lstStyle/>
          <a:p>
            <a:pPr eaLnBrk="1" hangingPunct="1"/>
            <a:r>
              <a:rPr lang="en-US" altLang="ja-JP" sz="1900" dirty="0">
                <a:latin typeface="+mj-ea"/>
              </a:rPr>
              <a:t>≪</a:t>
            </a:r>
            <a:r>
              <a:rPr lang="ja-JP" altLang="en-US" sz="1900" dirty="0">
                <a:latin typeface="+mj-ea"/>
              </a:rPr>
              <a:t>スライド７、８の説明で２分、事例の読み取りと記入で９分</a:t>
            </a:r>
            <a:r>
              <a:rPr lang="en-US" altLang="ja-JP" sz="1900" dirty="0">
                <a:latin typeface="+mj-ea"/>
              </a:rPr>
              <a:t>≫</a:t>
            </a:r>
          </a:p>
          <a:p>
            <a:pPr eaLnBrk="1" hangingPunct="1"/>
            <a:r>
              <a:rPr lang="ja-JP" altLang="en-US" sz="1900" dirty="0">
                <a:latin typeface="ＭＳ Ｐ明朝" panose="02020600040205080304" pitchFamily="18" charset="-128"/>
                <a:ea typeface="ＭＳ Ｐ明朝" panose="02020600040205080304" pitchFamily="18" charset="-128"/>
              </a:rPr>
              <a:t>［別紙</a:t>
            </a:r>
            <a:r>
              <a:rPr lang="en-US" altLang="ja-JP" sz="1900" dirty="0">
                <a:latin typeface="ＭＳ Ｐ明朝" panose="02020600040205080304" pitchFamily="18" charset="-128"/>
                <a:ea typeface="ＭＳ Ｐ明朝" panose="02020600040205080304" pitchFamily="18" charset="-128"/>
              </a:rPr>
              <a:t>Ⅰ</a:t>
            </a:r>
            <a:r>
              <a:rPr lang="ja-JP" altLang="en-US" sz="1900" dirty="0">
                <a:latin typeface="ＭＳ Ｐ明朝" panose="02020600040205080304" pitchFamily="18" charset="-128"/>
                <a:ea typeface="ＭＳ Ｐ明朝" panose="02020600040205080304" pitchFamily="18" charset="-128"/>
              </a:rPr>
              <a:t>］</a:t>
            </a:r>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配付をしております事例と「事例読み取りシート」を用意してください。事例の内容を、先ほどのスライドで</a:t>
            </a:r>
            <a:r>
              <a:rPr lang="ja-JP" altLang="en-US" sz="1900" dirty="0" smtClean="0">
                <a:latin typeface="ＭＳ Ｐ明朝" panose="02020600040205080304" pitchFamily="18" charset="-128"/>
                <a:ea typeface="ＭＳ Ｐ明朝" panose="02020600040205080304" pitchFamily="18" charset="-128"/>
              </a:rPr>
              <a:t>示した</a:t>
            </a:r>
            <a:r>
              <a:rPr lang="ja-JP" altLang="en-US" sz="2000" dirty="0">
                <a:solidFill>
                  <a:srgbClr val="FF0000"/>
                </a:solidFill>
                <a:latin typeface="ＭＳ Ｐ明朝" panose="02020600040205080304" pitchFamily="18" charset="-128"/>
                <a:ea typeface="ＭＳ Ｐ明朝" panose="02020600040205080304" pitchFamily="18" charset="-128"/>
              </a:rPr>
              <a:t>「</a:t>
            </a:r>
            <a:r>
              <a:rPr lang="en-US" altLang="ja-JP" sz="2000" dirty="0">
                <a:latin typeface="ＭＳ Ｐ明朝" panose="02020600040205080304" pitchFamily="18" charset="-128"/>
                <a:ea typeface="ＭＳ Ｐ明朝" panose="02020600040205080304" pitchFamily="18" charset="-128"/>
              </a:rPr>
              <a:t>ORV‐PDCA</a:t>
            </a:r>
            <a:r>
              <a:rPr lang="ja-JP" altLang="en-US" sz="2000" dirty="0">
                <a:solidFill>
                  <a:srgbClr val="FF0000"/>
                </a:solidFill>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読み取りシート参考）に整理することから始めます。事例から、それぞれの分類のポイントに</a:t>
            </a:r>
            <a:r>
              <a:rPr lang="ja-JP" altLang="en-US" sz="1900" dirty="0" smtClean="0">
                <a:latin typeface="ＭＳ Ｐ明朝" panose="02020600040205080304" pitchFamily="18" charset="-128"/>
                <a:ea typeface="ＭＳ Ｐ明朝" panose="02020600040205080304" pitchFamily="18" charset="-128"/>
              </a:rPr>
              <a:t>当てはまる取組を</a:t>
            </a:r>
            <a:r>
              <a:rPr lang="ja-JP" altLang="en-US" sz="1900" dirty="0">
                <a:latin typeface="ＭＳ Ｐ明朝" panose="02020600040205080304" pitchFamily="18" charset="-128"/>
                <a:ea typeface="ＭＳ Ｐ明朝" panose="02020600040205080304" pitchFamily="18" charset="-128"/>
              </a:rPr>
              <a:t>★こちら</a:t>
            </a:r>
            <a:r>
              <a:rPr lang="ja-JP" altLang="en-US" sz="1900" dirty="0" smtClean="0">
                <a:latin typeface="ＭＳ Ｐ明朝" panose="02020600040205080304" pitchFamily="18" charset="-128"/>
                <a:ea typeface="ＭＳ Ｐ明朝" panose="02020600040205080304" pitchFamily="18" charset="-128"/>
              </a:rPr>
              <a:t>（</a:t>
            </a:r>
            <a:r>
              <a:rPr lang="ja-JP" altLang="en-US" sz="2000" dirty="0">
                <a:solidFill>
                  <a:srgbClr val="FF0000"/>
                </a:solidFill>
                <a:latin typeface="ＭＳ Ｐ明朝" panose="02020600040205080304" pitchFamily="18" charset="-128"/>
                <a:ea typeface="ＭＳ Ｐ明朝" panose="02020600040205080304" pitchFamily="18" charset="-128"/>
              </a:rPr>
              <a:t>スライドの</a:t>
            </a:r>
            <a:r>
              <a:rPr lang="ja-JP" altLang="en-US" sz="2000" dirty="0">
                <a:latin typeface="ＭＳ Ｐ明朝" panose="02020600040205080304" pitchFamily="18" charset="-128"/>
                <a:ea typeface="ＭＳ Ｐ明朝" panose="02020600040205080304" pitchFamily="18" charset="-128"/>
              </a:rPr>
              <a:t>緑色</a:t>
            </a:r>
            <a:r>
              <a:rPr lang="ja-JP" altLang="en-US" sz="2000" dirty="0">
                <a:solidFill>
                  <a:srgbClr val="FF0000"/>
                </a:solidFill>
                <a:latin typeface="ＭＳ Ｐ明朝" panose="02020600040205080304" pitchFamily="18" charset="-128"/>
                <a:ea typeface="ＭＳ Ｐ明朝" panose="02020600040205080304" pitchFamily="18" charset="-128"/>
              </a:rPr>
              <a:t>の枠を指し示す</a:t>
            </a:r>
            <a:r>
              <a:rPr lang="ja-JP" altLang="en-US" sz="1900" dirty="0" smtClean="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に、このように抜き出してください。</a:t>
            </a:r>
            <a:endParaRPr lang="en-US" altLang="ja-JP" sz="1900" dirty="0">
              <a:latin typeface="ＭＳ Ｐ明朝" panose="02020600040205080304" pitchFamily="18" charset="-128"/>
              <a:ea typeface="ＭＳ Ｐ明朝" panose="02020600040205080304" pitchFamily="18" charset="-128"/>
            </a:endParaRPr>
          </a:p>
          <a:p>
            <a:pPr defTabSz="944089">
              <a:defRPr/>
            </a:pPr>
            <a:endParaRPr lang="en-US" altLang="ja-JP" sz="1900" dirty="0">
              <a:latin typeface="ＭＳ Ｐ明朝" panose="02020600040205080304" pitchFamily="18" charset="-128"/>
              <a:ea typeface="ＭＳ Ｐ明朝" panose="02020600040205080304" pitchFamily="18" charset="-128"/>
            </a:endParaRPr>
          </a:p>
          <a:p>
            <a:pPr defTabSz="944089">
              <a:defRPr/>
            </a:pPr>
            <a:r>
              <a:rPr lang="ja-JP" altLang="en-US" sz="1900" dirty="0">
                <a:latin typeface="ＭＳ Ｐ明朝" panose="02020600040205080304" pitchFamily="18" charset="-128"/>
                <a:ea typeface="ＭＳ Ｐ明朝" panose="02020600040205080304" pitchFamily="18" charset="-128"/>
              </a:rPr>
              <a:t>　次に、★事例の中</a:t>
            </a:r>
            <a:r>
              <a:rPr lang="ja-JP" altLang="en-US" sz="1900" dirty="0" smtClean="0">
                <a:latin typeface="ＭＳ Ｐ明朝" panose="02020600040205080304" pitchFamily="18" charset="-128"/>
                <a:ea typeface="ＭＳ Ｐ明朝" panose="02020600040205080304" pitchFamily="18" charset="-128"/>
              </a:rPr>
              <a:t>の取組で</a:t>
            </a:r>
            <a:r>
              <a:rPr lang="ja-JP" altLang="en-US" sz="1900" dirty="0">
                <a:latin typeface="ＭＳ Ｐ明朝" panose="02020600040205080304" pitchFamily="18" charset="-128"/>
                <a:ea typeface="ＭＳ Ｐ明朝" panose="02020600040205080304" pitchFamily="18" charset="-128"/>
              </a:rPr>
              <a:t>は、不十分だと感じること、つまり</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問題点</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だと思われることについて、こちらに</a:t>
            </a:r>
            <a:r>
              <a:rPr lang="ja-JP" altLang="en-US" sz="1900" dirty="0" smtClean="0">
                <a:latin typeface="ＭＳ Ｐ明朝" panose="02020600040205080304" pitchFamily="18" charset="-128"/>
                <a:ea typeface="ＭＳ Ｐ明朝" panose="02020600040205080304" pitchFamily="18" charset="-128"/>
              </a:rPr>
              <a:t>（</a:t>
            </a:r>
            <a:r>
              <a:rPr lang="ja-JP" altLang="en-US" sz="2000" dirty="0">
                <a:solidFill>
                  <a:srgbClr val="FF0000"/>
                </a:solidFill>
                <a:latin typeface="ＭＳ Ｐ明朝" panose="02020600040205080304" pitchFamily="18" charset="-128"/>
                <a:ea typeface="ＭＳ Ｐ明朝" panose="02020600040205080304" pitchFamily="18" charset="-128"/>
              </a:rPr>
              <a:t>スライドの</a:t>
            </a:r>
            <a:r>
              <a:rPr lang="ja-JP" altLang="en-US" sz="2000" dirty="0">
                <a:latin typeface="ＭＳ Ｐ明朝" panose="02020600040205080304" pitchFamily="18" charset="-128"/>
                <a:ea typeface="ＭＳ Ｐ明朝" panose="02020600040205080304" pitchFamily="18" charset="-128"/>
              </a:rPr>
              <a:t>赤色</a:t>
            </a:r>
            <a:r>
              <a:rPr lang="ja-JP" altLang="en-US" sz="2000" dirty="0">
                <a:solidFill>
                  <a:srgbClr val="FF0000"/>
                </a:solidFill>
                <a:latin typeface="ＭＳ Ｐ明朝" panose="02020600040205080304" pitchFamily="18" charset="-128"/>
                <a:ea typeface="ＭＳ Ｐ明朝" panose="02020600040205080304" pitchFamily="18" charset="-128"/>
              </a:rPr>
              <a:t>の枠を指し示す</a:t>
            </a:r>
            <a:r>
              <a:rPr lang="ja-JP" altLang="en-US" sz="1900" dirty="0" smtClean="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このように書いてください。★　　　</a:t>
            </a:r>
            <a:endParaRPr lang="en-US" altLang="ja-JP" sz="1900" dirty="0">
              <a:latin typeface="ＭＳ Ｐ明朝" panose="02020600040205080304" pitchFamily="18" charset="-128"/>
              <a:ea typeface="ＭＳ Ｐ明朝" panose="02020600040205080304" pitchFamily="18" charset="-128"/>
            </a:endParaRPr>
          </a:p>
          <a:p>
            <a:pPr eaLnBrk="1" hangingPunct="1"/>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この活動は個人作業で、時間は９分です。では、事例を読みながら、シートの緑、赤の部分への記入を始めてください。中には当てはまる分類のポイントがないと思われる場合があるかもしれません。★その場合は空けておいてください。</a:t>
            </a:r>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（９分経過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212850" y="512763"/>
            <a:ext cx="4627563" cy="3470275"/>
          </a:xfrm>
          <a:ln/>
        </p:spPr>
      </p:sp>
      <p:sp>
        <p:nvSpPr>
          <p:cNvPr id="62466" name="ノート プレースホルダ 2"/>
          <p:cNvSpPr>
            <a:spLocks noGrp="1"/>
          </p:cNvSpPr>
          <p:nvPr>
            <p:ph type="body" idx="1"/>
          </p:nvPr>
        </p:nvSpPr>
        <p:spPr>
          <a:xfrm>
            <a:off x="840639" y="4344353"/>
            <a:ext cx="5521207" cy="4581287"/>
          </a:xfrm>
          <a:noFill/>
        </p:spPr>
        <p:txBody>
          <a:bodyPr/>
          <a:lstStyle/>
          <a:p>
            <a:r>
              <a:rPr lang="en-US" altLang="ja-JP" sz="1900" dirty="0">
                <a:latin typeface="+mj-ea"/>
              </a:rPr>
              <a:t>≪</a:t>
            </a:r>
            <a:r>
              <a:rPr lang="ja-JP" altLang="en-US" sz="1900" dirty="0">
                <a:latin typeface="+mj-ea"/>
              </a:rPr>
              <a:t>このスライドの説明で１分、意見の交流で６分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はい、それでは時間になりましたので、読み取りの時間を終了します。</a:t>
            </a:r>
            <a:endParaRPr lang="en-US" altLang="ja-JP" sz="1900" dirty="0">
              <a:latin typeface="ＭＳ Ｐ明朝" panose="02020600040205080304" pitchFamily="18" charset="-128"/>
              <a:ea typeface="ＭＳ Ｐ明朝" panose="02020600040205080304" pitchFamily="18" charset="-128"/>
            </a:endParaRPr>
          </a:p>
          <a:p>
            <a:pPr defTabSz="940890">
              <a:defRPr/>
            </a:pP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　これからの時間は、緑、赤の枠に書いた内容について、グループ内</a:t>
            </a:r>
            <a:r>
              <a:rPr lang="ja-JP" altLang="en-US" sz="1900" dirty="0" smtClean="0">
                <a:latin typeface="ＭＳ Ｐ明朝" panose="02020600040205080304" pitchFamily="18" charset="-128"/>
                <a:ea typeface="ＭＳ Ｐ明朝" panose="02020600040205080304" pitchFamily="18" charset="-128"/>
              </a:rPr>
              <a:t>で</a:t>
            </a:r>
            <a:r>
              <a:rPr lang="ja-JP" altLang="en-US" sz="2000" strike="dblStrike" dirty="0" smtClean="0">
                <a:latin typeface="ＭＳ Ｐ明朝" panose="02020600040205080304" pitchFamily="18" charset="-128"/>
                <a:ea typeface="ＭＳ Ｐ明朝" panose="02020600040205080304" pitchFamily="18" charset="-128"/>
              </a:rPr>
              <a:t>互いに</a:t>
            </a:r>
            <a:r>
              <a:rPr lang="ja-JP" altLang="en-US" sz="1900" dirty="0" smtClean="0">
                <a:latin typeface="ＭＳ Ｐ明朝" panose="02020600040205080304" pitchFamily="18" charset="-128"/>
                <a:ea typeface="ＭＳ Ｐ明朝" panose="02020600040205080304" pitchFamily="18" charset="-128"/>
              </a:rPr>
              <a:t>確認</a:t>
            </a:r>
            <a:r>
              <a:rPr lang="ja-JP" altLang="en-US" sz="1900" dirty="0">
                <a:latin typeface="ＭＳ Ｐ明朝" panose="02020600040205080304" pitchFamily="18" charset="-128"/>
                <a:ea typeface="ＭＳ Ｐ明朝" panose="02020600040205080304" pitchFamily="18" charset="-128"/>
              </a:rPr>
              <a:t>してください。時間は６分です。それでは、グループ内で司会を決めて始めてください。</a:t>
            </a: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（６分経過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9</a:t>
            </a:fld>
            <a:endParaRPr lang="ja-JP" altLang="en-US"/>
          </a:p>
        </p:txBody>
      </p:sp>
    </p:spTree>
    <p:extLst>
      <p:ext uri="{BB962C8B-B14F-4D97-AF65-F5344CB8AC3E}">
        <p14:creationId xmlns:p14="http://schemas.microsoft.com/office/powerpoint/2010/main" val="559171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9B0A693-C43C-4C5C-97CE-04F555806957}"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33F7BB9-C48D-47B2-976B-27A45CECD6D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FAB82E1-4311-4215-BF70-D094EA80EEEC}"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091F7AB-9D77-4D7C-920F-F86E69E6924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76A5A9A-5557-4524-ADC6-A4F3101D51F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1DC2B4C-F1DC-4B71-B80B-1C5C920A4F4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9D3547A-2C7F-4EEF-88B3-F1E21198FCA7}"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4A7847F-2421-45AA-BAC5-8D2597A4D75B}"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DC5589A-06B4-4AA2-9B32-12B1ED753FAF}"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922C304-87E8-4459-8832-DC7FB16E6A7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C067804-789E-45CA-BC94-B294BDDD3B44}"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CFFF6-0514-4E5C-BE0C-9841EBE34360}"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8.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19980" y="692696"/>
            <a:ext cx="777240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a:t>－</a:t>
            </a:r>
            <a:r>
              <a:rPr lang="ja-JP" altLang="en-US" dirty="0" smtClean="0"/>
              <a:t>不登校の対応と未然防止－</a:t>
            </a:r>
            <a:r>
              <a:rPr lang="en-US" altLang="ja-JP" sz="5400" dirty="0"/>
              <a:t/>
            </a:r>
            <a:br>
              <a:rPr lang="en-US" altLang="ja-JP" sz="5400" dirty="0"/>
            </a:br>
            <a:r>
              <a:rPr lang="en-US" altLang="ja-JP" sz="2400" dirty="0" smtClean="0"/>
              <a:t>【</a:t>
            </a:r>
            <a:r>
              <a:rPr lang="ja-JP" altLang="en-US" sz="2400" dirty="0"/>
              <a:t>６０分研修</a:t>
            </a:r>
            <a:r>
              <a:rPr lang="en-US" altLang="ja-JP" sz="2400" dirty="0" smtClean="0"/>
              <a:t>】</a:t>
            </a:r>
            <a:endParaRPr kumimoji="1" lang="ja-JP" altLang="en-US" sz="2400" dirty="0"/>
          </a:p>
        </p:txBody>
      </p:sp>
      <p:sp>
        <p:nvSpPr>
          <p:cNvPr id="6" name="テキスト ボックス 5"/>
          <p:cNvSpPr txBox="1"/>
          <p:nvPr/>
        </p:nvSpPr>
        <p:spPr>
          <a:xfrm>
            <a:off x="642697" y="3068960"/>
            <a:ext cx="7858606"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不登校への対応</a:t>
            </a:r>
            <a:r>
              <a:rPr lang="ja-JP" altLang="en-US" sz="2000" dirty="0" smtClean="0">
                <a:latin typeface="HG丸ｺﾞｼｯｸM-PRO" panose="020F0600000000000000" pitchFamily="50" charset="-128"/>
                <a:ea typeface="HG丸ｺﾞｼｯｸM-PRO" panose="020F0600000000000000" pitchFamily="50" charset="-128"/>
              </a:rPr>
              <a:t>と、不登校</a:t>
            </a:r>
            <a:r>
              <a:rPr lang="ja-JP" altLang="en-US" sz="2000" dirty="0">
                <a:latin typeface="HG丸ｺﾞｼｯｸM-PRO" panose="020F0600000000000000" pitchFamily="50" charset="-128"/>
                <a:ea typeface="HG丸ｺﾞｼｯｸM-PRO" panose="020F0600000000000000" pitchFamily="50" charset="-128"/>
              </a:rPr>
              <a:t>を</a:t>
            </a:r>
            <a:r>
              <a:rPr lang="ja-JP" altLang="en-US" sz="2000" dirty="0" smtClean="0">
                <a:latin typeface="HG丸ｺﾞｼｯｸM-PRO" panose="020F0600000000000000" pitchFamily="50" charset="-128"/>
                <a:ea typeface="HG丸ｺﾞｼｯｸM-PRO" panose="020F0600000000000000" pitchFamily="50" charset="-128"/>
              </a:rPr>
              <a:t>生まない取組に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7" name="テキスト ボックス 6"/>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643321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64518"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848586" y="1102043"/>
            <a:ext cx="1136309" cy="56199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063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2483768" y="188640"/>
            <a:ext cx="6408711" cy="6192688"/>
          </a:xfrm>
          <a:prstGeom prst="wedgeRoundRectCallout">
            <a:avLst>
              <a:gd name="adj1" fmla="val -60926"/>
              <a:gd name="adj2" fmla="val -434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不登校への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や、改善策として、</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Ｃ 見直し</a:t>
            </a:r>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・出欠や遅刻の状況</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・本人や保護者との面談</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・心理アンケート</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Ａ 改善策</a:t>
            </a:r>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・全教職員</a:t>
            </a:r>
            <a:r>
              <a:rPr lang="ja-JP" altLang="en-US" sz="2400" dirty="0">
                <a:solidFill>
                  <a:schemeClr val="tx1"/>
                </a:solidFill>
                <a:latin typeface="HG丸ｺﾞｼｯｸM-PRO" panose="020F0600000000000000" pitchFamily="50" charset="-128"/>
                <a:ea typeface="HG丸ｺﾞｼｯｸM-PRO" panose="020F0600000000000000" pitchFamily="50" charset="-128"/>
              </a:rPr>
              <a:t>による注意深い</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見守り　</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・クラスでのよりよい人間関係づくり</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を促進する活動　</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　などを継続的に行っていく。</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a:solidFill>
                  <a:schemeClr val="tx1"/>
                </a:solidFill>
                <a:latin typeface="HG丸ｺﾞｼｯｸM-PRO" panose="020F0600000000000000" pitchFamily="50" charset="-128"/>
                <a:ea typeface="HG丸ｺﾞｼｯｸM-PRO" panose="020F0600000000000000" pitchFamily="50" charset="-128"/>
              </a:rPr>
              <a:t>と</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いう取組など</a:t>
            </a:r>
            <a:r>
              <a:rPr lang="ja-JP" altLang="en-US" sz="2400" dirty="0">
                <a:solidFill>
                  <a:schemeClr val="tx1"/>
                </a:solidFill>
                <a:latin typeface="HG丸ｺﾞｼｯｸM-PRO" panose="020F0600000000000000" pitchFamily="50" charset="-128"/>
                <a:ea typeface="HG丸ｺﾞｼｯｸM-PRO" panose="020F0600000000000000" pitchFamily="50" charset="-128"/>
              </a:rPr>
              <a:t>が</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考えられます。</a:t>
            </a:r>
            <a:endParaRPr lang="en-US" altLang="ja-JP"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076694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401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0"/>
                                        </p:tgtEl>
                                        <p:attrNameLst>
                                          <p:attrName>style.opacity</p:attrName>
                                        </p:attrNameLst>
                                      </p:cBhvr>
                                      <p:to>
                                        <p:strVal val="0.15"/>
                                      </p:to>
                                    </p:set>
                                    <p:animEffect filter="image" prLst="opacity: 0.15">
                                      <p:cBhvr rctx="IE">
                                        <p:cTn id="7" dur="indefinite"/>
                                        <p:tgtEl>
                                          <p:spTgt spid="20"/>
                                        </p:tgtEl>
                                      </p:cBhvr>
                                    </p:animEffect>
                                  </p:childTnLst>
                                </p:cTn>
                              </p:par>
                              <p:par>
                                <p:cTn id="8" presetID="9" presetClass="emph" presetSubtype="0" nodeType="withEffect">
                                  <p:stCondLst>
                                    <p:cond delay="0"/>
                                  </p:stCondLst>
                                  <p:childTnLst>
                                    <p:set>
                                      <p:cBhvr rctx="PPT">
                                        <p:cTn id="9" dur="indefinite"/>
                                        <p:tgtEl>
                                          <p:spTgt spid="17"/>
                                        </p:tgtEl>
                                        <p:attrNameLst>
                                          <p:attrName>style.opacity</p:attrName>
                                        </p:attrNameLst>
                                      </p:cBhvr>
                                      <p:to>
                                        <p:strVal val="0.15"/>
                                      </p:to>
                                    </p:set>
                                    <p:animEffect filter="image" prLst="opacity: 0.1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360447"/>
            <a:ext cx="7954939" cy="501566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1781972" y="1256847"/>
              <a:ext cx="5416868" cy="1320362"/>
            </a:xfrm>
            <a:prstGeom prst="rect">
              <a:avLst/>
            </a:prstGeom>
            <a:noFill/>
          </p:spPr>
          <p:txBody>
            <a:bodyPr wrap="none" rtlCol="0">
              <a:spAutoFit/>
            </a:bodyPr>
            <a:lstStyle/>
            <a:p>
              <a:pPr algn="ctr"/>
              <a:r>
                <a:rPr lang="ja-JP" altLang="en-US" sz="2400" dirty="0">
                  <a:latin typeface="HG丸ｺﾞｼｯｸM-PRO" panose="020F0600000000000000" pitchFamily="50" charset="-128"/>
                  <a:ea typeface="HG丸ｺﾞｼｯｸM-PRO" panose="020F0600000000000000" pitchFamily="50" charset="-128"/>
                </a:rPr>
                <a:t>全て</a:t>
              </a:r>
              <a:r>
                <a:rPr lang="ja-JP" altLang="en-US" sz="2400" dirty="0" smtClean="0">
                  <a:latin typeface="HG丸ｺﾞｼｯｸM-PRO" panose="020F0600000000000000" pitchFamily="50" charset="-128"/>
                  <a:ea typeface="HG丸ｺﾞｼｯｸM-PRO" panose="020F0600000000000000" pitchFamily="50" charset="-128"/>
                </a:rPr>
                <a:t>の児童生徒への支援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lang="ja-JP" altLang="en-US" sz="2400" dirty="0" smtClean="0">
                  <a:latin typeface="HG丸ｺﾞｼｯｸM-PRO" panose="020F0600000000000000" pitchFamily="50" charset="-128"/>
                  <a:ea typeface="HG丸ｺﾞｼｯｸM-PRO" panose="020F0600000000000000" pitchFamily="50" charset="-128"/>
                </a:rPr>
                <a:t>不登校</a:t>
              </a:r>
              <a:r>
                <a:rPr lang="ja-JP" altLang="en-US" sz="2400" dirty="0">
                  <a:latin typeface="HG丸ｺﾞｼｯｸM-PRO" panose="020F0600000000000000" pitchFamily="50" charset="-128"/>
                  <a:ea typeface="HG丸ｺﾞｼｯｸM-PRO" panose="020F0600000000000000" pitchFamily="50" charset="-128"/>
                </a:rPr>
                <a:t>を</a:t>
              </a:r>
              <a:r>
                <a:rPr lang="ja-JP" altLang="en-US" sz="2400" dirty="0" smtClean="0">
                  <a:latin typeface="HG丸ｺﾞｼｯｸM-PRO" panose="020F0600000000000000" pitchFamily="50" charset="-128"/>
                  <a:ea typeface="HG丸ｺﾞｼｯｸM-PRO" panose="020F0600000000000000" pitchFamily="50" charset="-128"/>
                </a:rPr>
                <a:t>生まない魅力ある学校づくり</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573906" y="2907074"/>
            <a:ext cx="6068196" cy="3510677"/>
            <a:chOff x="1320839" y="2489742"/>
            <a:chExt cx="6574330" cy="3936210"/>
          </a:xfrm>
        </p:grpSpPr>
        <p:sp>
          <p:nvSpPr>
            <p:cNvPr id="7" name="円/楕円 6"/>
            <p:cNvSpPr/>
            <p:nvPr/>
          </p:nvSpPr>
          <p:spPr>
            <a:xfrm>
              <a:off x="1320839" y="2489742"/>
              <a:ext cx="6574330" cy="393621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1838506" y="2994195"/>
              <a:ext cx="5511063" cy="1345822"/>
            </a:xfrm>
            <a:prstGeom prst="rect">
              <a:avLst/>
            </a:prstGeom>
            <a:noFill/>
          </p:spPr>
          <p:txBody>
            <a:bodyPr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既に欠席が増えるなど、</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不登校傾向にある児童生徒への支援</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予防的生徒指導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107504" y="416858"/>
            <a:ext cx="8905002" cy="707886"/>
          </a:xfrm>
          <a:prstGeom prst="rect">
            <a:avLst/>
          </a:prstGeom>
          <a:noFill/>
        </p:spPr>
        <p:txBody>
          <a:bodyPr wrap="none" rtlCol="0">
            <a:spAutoFit/>
          </a:bodyPr>
          <a:lstStyle/>
          <a:p>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不登校に対する生徒指導の三つの局面</a:t>
            </a:r>
            <a:endParaRPr kumimoji="1" lang="ja-JP" altLang="en-US" sz="40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2566933" y="4608287"/>
            <a:ext cx="4082142" cy="1757960"/>
            <a:chOff x="2566933" y="4608287"/>
            <a:chExt cx="4082142" cy="1757960"/>
          </a:xfrm>
        </p:grpSpPr>
        <p:sp>
          <p:nvSpPr>
            <p:cNvPr id="9" name="円/楕円 8"/>
            <p:cNvSpPr/>
            <p:nvPr/>
          </p:nvSpPr>
          <p:spPr>
            <a:xfrm>
              <a:off x="2566933" y="4608287"/>
              <a:ext cx="4082142" cy="175796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883732" y="5054061"/>
              <a:ext cx="3631764" cy="1107996"/>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既に不登校の状態にある</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児童生徒への支援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2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5" name="正方形/長方形 14"/>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564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rot="19788261">
            <a:off x="-120928" y="1118820"/>
            <a:ext cx="9404466" cy="4670801"/>
          </a:xfrm>
          <a:prstGeom prst="ellipse">
            <a:avLst/>
          </a:prstGeom>
          <a:solidFill>
            <a:schemeClr val="accent1">
              <a:alpha val="0"/>
            </a:schemeClr>
          </a:solidFill>
          <a:ln w="1143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8828" y="177197"/>
            <a:ext cx="8592702" cy="6699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円/楕円 10"/>
          <p:cNvSpPr/>
          <p:nvPr/>
        </p:nvSpPr>
        <p:spPr>
          <a:xfrm rot="221329">
            <a:off x="1218226" y="1436929"/>
            <a:ext cx="2564360" cy="1523618"/>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rot="17753135">
            <a:off x="3381122" y="4506834"/>
            <a:ext cx="2448857" cy="1449669"/>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rot="15998939">
            <a:off x="6334095" y="3299012"/>
            <a:ext cx="2414466" cy="1435317"/>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rot="15998939">
            <a:off x="9048308" y="2051894"/>
            <a:ext cx="2414466" cy="1435317"/>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rotWithShape="1">
          <a:blip r:embed="rId5"/>
          <a:srcRect/>
          <a:stretch/>
        </p:blipFill>
        <p:spPr bwMode="auto">
          <a:xfrm>
            <a:off x="9533228" y="3807763"/>
            <a:ext cx="1444625"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718304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90429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90429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90588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4515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70180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4966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8248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a:t>
            </a:r>
            <a:r>
              <a:rPr lang="ja-JP" altLang="en-US" sz="2400" b="1" dirty="0" smtClean="0">
                <a:latin typeface="HG丸ｺﾞｼｯｸM-PRO" pitchFamily="50" charset="-128"/>
                <a:ea typeface="HG丸ｺﾞｼｯｸM-PRO" pitchFamily="50" charset="-128"/>
              </a:rPr>
              <a:t>を援助する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6924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2238"/>
            <a:ext cx="8812212" cy="2569090"/>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2081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16" name="テキスト ボックス 15"/>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34319" y="864185"/>
            <a:ext cx="8934006" cy="2905687"/>
          </a:xfrm>
          <a:prstGeom prst="roundRect">
            <a:avLst>
              <a:gd name="adj" fmla="val 10414"/>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671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17"/>
                                        </p:tgtEl>
                                        <p:attrNameLst>
                                          <p:attrName>style.opacity</p:attrName>
                                        </p:attrNameLst>
                                      </p:cBhvr>
                                      <p:to>
                                        <p:strVal val="0.15"/>
                                      </p:to>
                                    </p:set>
                                    <p:animEffect filter="image" prLst="opacity: 0.1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456872" y="168006"/>
            <a:ext cx="5275368" cy="1175063"/>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４</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まとめ</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22185" y="61016"/>
            <a:ext cx="1013842" cy="178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テキスト ボックス 27"/>
          <p:cNvSpPr txBox="1"/>
          <p:nvPr/>
        </p:nvSpPr>
        <p:spPr>
          <a:xfrm>
            <a:off x="642697" y="1533592"/>
            <a:ext cx="7858606"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不登校への対応</a:t>
            </a:r>
            <a:r>
              <a:rPr lang="ja-JP" altLang="en-US" sz="2000" dirty="0" smtClean="0">
                <a:latin typeface="HG丸ｺﾞｼｯｸM-PRO" panose="020F0600000000000000" pitchFamily="50" charset="-128"/>
                <a:ea typeface="HG丸ｺﾞｼｯｸM-PRO" panose="020F0600000000000000" pitchFamily="50" charset="-128"/>
              </a:rPr>
              <a:t>と、不登校</a:t>
            </a:r>
            <a:r>
              <a:rPr lang="ja-JP" altLang="en-US" sz="2000" dirty="0">
                <a:latin typeface="HG丸ｺﾞｼｯｸM-PRO" panose="020F0600000000000000" pitchFamily="50" charset="-128"/>
                <a:ea typeface="HG丸ｺﾞｼｯｸM-PRO" panose="020F0600000000000000" pitchFamily="50" charset="-128"/>
              </a:rPr>
              <a:t>を</a:t>
            </a:r>
            <a:r>
              <a:rPr lang="ja-JP" altLang="en-US" sz="2000" dirty="0" smtClean="0">
                <a:latin typeface="HG丸ｺﾞｼｯｸM-PRO" panose="020F0600000000000000" pitchFamily="50" charset="-128"/>
                <a:ea typeface="HG丸ｺﾞｼｯｸM-PRO" panose="020F0600000000000000" pitchFamily="50" charset="-128"/>
              </a:rPr>
              <a:t>生まない取組に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980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p:cNvSpPr>
            <a:spLocks noGrp="1"/>
          </p:cNvSpPr>
          <p:nvPr>
            <p:ph type="title"/>
          </p:nvPr>
        </p:nvSpPr>
        <p:spPr>
          <a:xfrm>
            <a:off x="395536" y="116632"/>
            <a:ext cx="8229600" cy="1143000"/>
          </a:xfrm>
        </p:spPr>
        <p:txBody>
          <a:bodyPr/>
          <a:lstStyle/>
          <a:p>
            <a:r>
              <a:rPr kumimoji="1" lang="ja-JP" altLang="en-US" dirty="0" smtClean="0"/>
              <a:t>本日は、ありがとうございました。</a:t>
            </a:r>
            <a:endParaRPr kumimoji="1" lang="ja-JP" altLang="en-US" dirty="0"/>
          </a:p>
        </p:txBody>
      </p:sp>
      <p:pic>
        <p:nvPicPr>
          <p:cNvPr id="2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60513" y="1255985"/>
            <a:ext cx="6022975"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161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844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3979363"/>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吹き出し 7"/>
          <p:cNvSpPr/>
          <p:nvPr/>
        </p:nvSpPr>
        <p:spPr>
          <a:xfrm>
            <a:off x="105652" y="411102"/>
            <a:ext cx="8932697" cy="3375715"/>
          </a:xfrm>
          <a:prstGeom prst="wedgeRoundRectCallout">
            <a:avLst>
              <a:gd name="adj1" fmla="val -30233"/>
              <a:gd name="adj2" fmla="val 66685"/>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52194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357049"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a:t>
            </a:r>
            <a:r>
              <a:rPr lang="ja-JP" altLang="en-US" sz="2800" smtClean="0">
                <a:ea typeface="HG丸ｺﾞｼｯｸM-PRO" pitchFamily="50" charset="-128"/>
              </a:rPr>
              <a:t>、学校の教育活動は</a:t>
            </a:r>
            <a:r>
              <a:rPr lang="ja-JP" altLang="en-US" sz="2800" dirty="0" smtClean="0">
                <a:ea typeface="HG丸ｺﾞｼｯｸM-PRO" pitchFamily="50" charset="-128"/>
              </a:rPr>
              <a:t>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2098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712398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5652" y="4019372"/>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260102" y="4029407"/>
            <a:ext cx="5473166" cy="2692068"/>
          </a:xfrm>
          <a:prstGeom prst="wedgeRoundRectCallout">
            <a:avLst>
              <a:gd name="adj1" fmla="val 59235"/>
              <a:gd name="adj2" fmla="val 1900"/>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今日は、不登校児童生徒の理解を深めたり、新たな不登校や長期欠席者を生まないための取組について考えたりしましょう！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吹き出し 7"/>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78688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0995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177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13176"/>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5562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177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070891"/>
            <a:ext cx="1029677" cy="5683135"/>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070891"/>
            <a:ext cx="1048336" cy="5683135"/>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1286906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ags/tag2.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3968</Words>
  <Application>Microsoft Office PowerPoint</Application>
  <PresentationFormat>画面に合わせる (4:3)</PresentationFormat>
  <Paragraphs>264</Paragraphs>
  <Slides>18</Slides>
  <Notes>18</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18</vt:i4>
      </vt:variant>
    </vt:vector>
  </HeadingPairs>
  <TitlesOfParts>
    <vt:vector size="29" baseType="lpstr">
      <vt:lpstr>AR丸ゴシック体E</vt:lpstr>
      <vt:lpstr>HG丸ｺﾞｼｯｸM-PRO</vt:lpstr>
      <vt:lpstr>ＭＳ Ｐゴシック</vt:lpstr>
      <vt:lpstr>ＭＳ Ｐ明朝</vt:lpstr>
      <vt:lpstr>ＭＳ ゴシック</vt:lpstr>
      <vt:lpstr>ＭＳ 明朝</vt:lpstr>
      <vt:lpstr>メイリオ</vt:lpstr>
      <vt:lpstr>Arial</vt:lpstr>
      <vt:lpstr>Calibri</vt:lpstr>
      <vt:lpstr>Wingdings</vt:lpstr>
      <vt:lpstr>Office ​​テーマ</vt:lpstr>
      <vt:lpstr>課題別研修 －不登校の対応と未然防止－ 【６０分研修】</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１　事例を読み取る　－９分－</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本日は、ありがとうございました。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2022-09-22T08:44:25Z</dcterms:created>
  <dcterms:modified xsi:type="dcterms:W3CDTF">2022-09-22T08:44:30Z</dcterms:modified>
</cp:coreProperties>
</file>