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76" r:id="rId2"/>
    <p:sldId id="268" r:id="rId3"/>
    <p:sldId id="267" r:id="rId4"/>
    <p:sldId id="257" r:id="rId5"/>
    <p:sldId id="258" r:id="rId6"/>
    <p:sldId id="270" r:id="rId7"/>
    <p:sldId id="259" r:id="rId8"/>
    <p:sldId id="271" r:id="rId9"/>
    <p:sldId id="275" r:id="rId10"/>
    <p:sldId id="260" r:id="rId11"/>
    <p:sldId id="273" r:id="rId12"/>
    <p:sldId id="274" r:id="rId13"/>
    <p:sldId id="277" r:id="rId14"/>
    <p:sldId id="281" r:id="rId15"/>
    <p:sldId id="279" r:id="rId16"/>
    <p:sldId id="280" r:id="rId17"/>
  </p:sldIdLst>
  <p:sldSz cx="6858000" cy="9906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79" autoAdjust="0"/>
    <p:restoredTop sz="97842" autoAdjust="0"/>
  </p:normalViewPr>
  <p:slideViewPr>
    <p:cSldViewPr>
      <p:cViewPr varScale="1">
        <p:scale>
          <a:sx n="48" d="100"/>
          <a:sy n="48" d="100"/>
        </p:scale>
        <p:origin x="2496" y="54"/>
      </p:cViewPr>
      <p:guideLst>
        <p:guide orient="horz" pos="3120"/>
        <p:guide pos="216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6648523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920403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73264"/>
            <a:ext cx="1157288" cy="1220822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257175" y="573264"/>
            <a:ext cx="3357563" cy="1220822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503570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560177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3"/>
            <a:ext cx="5829300" cy="1967442"/>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295406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257175"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2628900"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738241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69"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69"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260314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551285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394782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235" cy="1678517"/>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7"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0"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238652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0"/>
            <a:ext cx="4114800" cy="818622"/>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353767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311401"/>
            <a:ext cx="6172200" cy="6537502"/>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2343150" y="9181395"/>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9743606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228704" y="6920960"/>
            <a:ext cx="6186309" cy="2585323"/>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研修日時</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○月○日（○）　</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　</a:t>
            </a:r>
            <a:endParaRPr kumimoji="1" lang="en-US" altLang="ja-JP" dirty="0" smtClean="0">
              <a:latin typeface="HG丸ｺﾞｼｯｸM-PRO" panose="020F0600000000000000" pitchFamily="50" charset="-128"/>
              <a:ea typeface="HG丸ｺﾞｼｯｸM-PRO" panose="020F0600000000000000" pitchFamily="50" charset="-128"/>
            </a:endParaRPr>
          </a:p>
          <a:p>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場所</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○階○○○室</a:t>
            </a:r>
            <a:endParaRPr kumimoji="1" lang="en-US" altLang="ja-JP" dirty="0" smtClean="0">
              <a:latin typeface="HG丸ｺﾞｼｯｸM-PRO" panose="020F0600000000000000" pitchFamily="50" charset="-128"/>
              <a:ea typeface="HG丸ｺﾞｼｯｸM-PRO" panose="020F0600000000000000" pitchFamily="50" charset="-128"/>
            </a:endParaRPr>
          </a:p>
          <a:p>
            <a:endParaRPr kumimoji="1" lang="en-US" altLang="ja-JP" dirty="0" smtClean="0">
              <a:latin typeface="HG丸ｺﾞｼｯｸM-PRO" panose="020F0600000000000000" pitchFamily="50" charset="-128"/>
              <a:ea typeface="HG丸ｺﾞｼｯｸM-PRO" panose="020F0600000000000000" pitchFamily="50" charset="-128"/>
            </a:endParaRPr>
          </a:p>
          <a:p>
            <a:r>
              <a:rPr lang="ja-JP" altLang="en-US" dirty="0" smtClean="0">
                <a:latin typeface="HG丸ｺﾞｼｯｸM-PRO" panose="020F0600000000000000" pitchFamily="50" charset="-128"/>
                <a:ea typeface="HG丸ｺﾞｼｯｸM-PRO" panose="020F0600000000000000" pitchFamily="50" charset="-128"/>
              </a:rPr>
              <a:t>対象</a:t>
            </a:r>
            <a:r>
              <a:rPr lang="ja-JP" altLang="en-US" sz="1400" dirty="0" smtClean="0">
                <a:latin typeface="HG丸ｺﾞｼｯｸM-PRO" panose="020F0600000000000000" pitchFamily="50" charset="-128"/>
                <a:ea typeface="HG丸ｺﾞｼｯｸM-PRO" panose="020F0600000000000000" pitchFamily="50" charset="-128"/>
              </a:rPr>
              <a:t>（例）</a:t>
            </a:r>
            <a:endParaRPr lang="en-US" altLang="ja-JP" dirty="0" smtClean="0">
              <a:latin typeface="HG丸ｺﾞｼｯｸM-PRO" panose="020F0600000000000000" pitchFamily="50" charset="-128"/>
              <a:ea typeface="HG丸ｺﾞｼｯｸM-PRO" panose="020F0600000000000000" pitchFamily="50" charset="-128"/>
            </a:endParaRPr>
          </a:p>
          <a:p>
            <a:r>
              <a:rPr lang="ja-JP" altLang="en-US" dirty="0" smtClean="0">
                <a:latin typeface="HG丸ｺﾞｼｯｸM-PRO" panose="020F0600000000000000" pitchFamily="50" charset="-128"/>
                <a:ea typeface="HG丸ｺﾞｼｯｸM-PRO" panose="020F0600000000000000" pitchFamily="50" charset="-128"/>
              </a:rPr>
              <a:t>（　全員　○年団　○○課　教職○年以下　希望　）研修</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8" name="角丸四角形 7"/>
          <p:cNvSpPr/>
          <p:nvPr/>
        </p:nvSpPr>
        <p:spPr>
          <a:xfrm>
            <a:off x="66918" y="2288704"/>
            <a:ext cx="6723978" cy="2420694"/>
          </a:xfrm>
          <a:prstGeom prst="roundRect">
            <a:avLst>
              <a:gd name="adj" fmla="val 933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事例を</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通して、</a:t>
            </a:r>
            <a:r>
              <a:rPr lang="ja-JP" altLang="en-US" sz="2800" dirty="0" smtClean="0">
                <a:ln>
                  <a:solidFill>
                    <a:schemeClr val="tx1"/>
                  </a:solidFill>
                </a:ln>
                <a:solidFill>
                  <a:srgbClr val="FF0000"/>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不登校への</a:t>
            </a:r>
            <a:r>
              <a:rPr lang="ja-JP" altLang="en-US" sz="2800" dirty="0">
                <a:ln>
                  <a:solidFill>
                    <a:schemeClr val="tx1"/>
                  </a:solidFill>
                </a:ln>
                <a:solidFill>
                  <a:srgbClr val="FF0000"/>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対応</a:t>
            </a:r>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に</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ついて</a:t>
            </a:r>
            <a:endParaRPr lang="en-US" altLang="ja-JP"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指導</a:t>
            </a:r>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のポイントを確認しよう</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子供が行きたくなる</a:t>
            </a:r>
            <a:r>
              <a:rPr lang="ja-JP" altLang="en-US" sz="2800" dirty="0" smtClean="0">
                <a:ln>
                  <a:solidFill>
                    <a:schemeClr val="tx1"/>
                  </a:solidFill>
                </a:ln>
                <a:solidFill>
                  <a:srgbClr val="FF0000"/>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魅力的な学校づくり</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の</a:t>
            </a:r>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ため</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の</a:t>
            </a:r>
            <a:endParaRPr lang="en-US" altLang="ja-JP"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具体的な取組を</a:t>
            </a:r>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考えよう</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雲形吹き出し 8"/>
          <p:cNvSpPr/>
          <p:nvPr/>
        </p:nvSpPr>
        <p:spPr>
          <a:xfrm>
            <a:off x="3140968" y="4971235"/>
            <a:ext cx="3543854" cy="2053106"/>
          </a:xfrm>
          <a:prstGeom prst="cloudCallout">
            <a:avLst>
              <a:gd name="adj1" fmla="val -66704"/>
              <a:gd name="adj2" fmla="val -33479"/>
            </a:avLst>
          </a:prstGeom>
          <a:solidFill>
            <a:schemeClr val="accent6">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endParaRPr kumimoji="1"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3" name="Picture 2" descr="Z:\事務文書\生徒指導\0_イラスト集\0_Justカラー\07研修・指導\010_グループワーク.GIF"/>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20687" y="4971235"/>
            <a:ext cx="2056151" cy="19497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Z:\事務文書\生徒指導\17_共同研究\H26-27パッケージ開発\11_パッケージ試行\150529落合小（基礎①）\DSC01516.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2924944" y="7120657"/>
            <a:ext cx="2497867" cy="195846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2" name="正方形/長方形 11"/>
          <p:cNvSpPr/>
          <p:nvPr/>
        </p:nvSpPr>
        <p:spPr>
          <a:xfrm>
            <a:off x="-12792" y="287610"/>
            <a:ext cx="6858000" cy="1815882"/>
          </a:xfrm>
          <a:prstGeom prst="rect">
            <a:avLst/>
          </a:prstGeom>
          <a:noFill/>
        </p:spPr>
        <p:txBody>
          <a:bodyPr wrap="square" lIns="91440" tIns="45720" rIns="91440" bIns="45720">
            <a:spAutoFit/>
          </a:bodyPr>
          <a:lstStyle/>
          <a:p>
            <a:pPr algn="ctr"/>
            <a:r>
              <a:rPr lang="ja-JP" altLang="en-US" sz="4000" cap="none"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「不登校の対応と未然防止」</a:t>
            </a:r>
            <a:endParaRPr lang="en-US" altLang="ja-JP" sz="4000" cap="none"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endParaRPr>
          </a:p>
          <a:p>
            <a:pPr algn="ctr"/>
            <a:r>
              <a:rPr lang="ja-JP" altLang="en-US" sz="4000" cap="none"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について学ぶ</a:t>
            </a:r>
            <a:r>
              <a:rPr lang="ja-JP" altLang="en-US" sz="4000"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校内研修</a:t>
            </a:r>
            <a:endParaRPr lang="en-US" altLang="ja-JP" sz="4000"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endParaRPr>
          </a:p>
          <a:p>
            <a:pPr algn="ctr"/>
            <a:r>
              <a:rPr lang="ja-JP" altLang="en-US" sz="3200" cap="none" spc="300" dirty="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（実施のお知らせ）</a:t>
            </a:r>
            <a:endParaRPr lang="ja-JP" altLang="en-US" sz="4800" cap="none" spc="300" dirty="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endParaRPr>
          </a:p>
        </p:txBody>
      </p:sp>
      <p:sp>
        <p:nvSpPr>
          <p:cNvPr id="13" name="テキスト ボックス 12"/>
          <p:cNvSpPr txBox="1"/>
          <p:nvPr/>
        </p:nvSpPr>
        <p:spPr>
          <a:xfrm>
            <a:off x="3526192" y="5241032"/>
            <a:ext cx="2999152" cy="1477328"/>
          </a:xfrm>
          <a:prstGeom prst="rect">
            <a:avLst/>
          </a:prstGeom>
          <a:noFill/>
        </p:spPr>
        <p:txBody>
          <a:bodyPr wrap="square" rtlCol="0">
            <a:spAutoFit/>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不登校の対応</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で</a:t>
            </a:r>
            <a:endParaRPr lang="en-US" altLang="ja-JP"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smtClean="0">
                <a:latin typeface="Meiryo UI" panose="020B0604030504040204" pitchFamily="50" charset="-128"/>
                <a:ea typeface="Meiryo UI" panose="020B0604030504040204" pitchFamily="50" charset="-128"/>
                <a:cs typeface="Meiryo UI" panose="020B0604030504040204" pitchFamily="50" charset="-128"/>
              </a:rPr>
              <a:t>大切</a:t>
            </a:r>
            <a:r>
              <a:rPr lang="ja-JP" altLang="en-US" dirty="0">
                <a:latin typeface="Meiryo UI" panose="020B0604030504040204" pitchFamily="50" charset="-128"/>
                <a:ea typeface="Meiryo UI" panose="020B0604030504040204" pitchFamily="50" charset="-128"/>
                <a:cs typeface="Meiryo UI" panose="020B0604030504040204" pitchFamily="50" charset="-128"/>
              </a:rPr>
              <a:t>なポイントって何だろう？</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a:latin typeface="Meiryo UI" panose="020B0604030504040204" pitchFamily="50" charset="-128"/>
                <a:ea typeface="Meiryo UI" panose="020B0604030504040204" pitchFamily="50" charset="-128"/>
                <a:cs typeface="Meiryo UI" panose="020B0604030504040204" pitchFamily="50" charset="-128"/>
              </a:rPr>
              <a:t>誰もが行きたくなる</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学校づくり</a:t>
            </a:r>
            <a:endParaRPr lang="en-US" altLang="ja-JP"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smtClean="0">
                <a:latin typeface="Meiryo UI" panose="020B0604030504040204" pitchFamily="50" charset="-128"/>
                <a:ea typeface="Meiryo UI" panose="020B0604030504040204" pitchFamily="50" charset="-128"/>
                <a:cs typeface="Meiryo UI" panose="020B0604030504040204" pitchFamily="50" charset="-128"/>
              </a:rPr>
              <a:t>の</a:t>
            </a:r>
            <a:r>
              <a:rPr lang="ja-JP" altLang="en-US"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にどんな取組が</a:t>
            </a:r>
            <a:endParaRPr lang="en-US" altLang="ja-JP"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smtClean="0">
                <a:latin typeface="Meiryo UI" panose="020B0604030504040204" pitchFamily="50" charset="-128"/>
                <a:ea typeface="Meiryo UI" panose="020B0604030504040204" pitchFamily="50" charset="-128"/>
                <a:cs typeface="Meiryo UI" panose="020B0604030504040204" pitchFamily="50" charset="-128"/>
              </a:rPr>
              <a:t>できるだろう？</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0944741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10</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3" name="正方形/長方形 12"/>
          <p:cNvSpPr/>
          <p:nvPr/>
        </p:nvSpPr>
        <p:spPr>
          <a:xfrm>
            <a:off x="192505" y="704504"/>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14</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19" name="正方形/長方形 18"/>
          <p:cNvSpPr/>
          <p:nvPr/>
        </p:nvSpPr>
        <p:spPr>
          <a:xfrm>
            <a:off x="3072505" y="704848"/>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886329"/>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20"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48335" y="1130217"/>
            <a:ext cx="2742851" cy="205713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1" name="テキスト ボックス 20"/>
          <p:cNvSpPr txBox="1"/>
          <p:nvPr/>
        </p:nvSpPr>
        <p:spPr>
          <a:xfrm>
            <a:off x="280598" y="3222511"/>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 name="正方形/長方形 1"/>
          <p:cNvSpPr/>
          <p:nvPr/>
        </p:nvSpPr>
        <p:spPr>
          <a:xfrm>
            <a:off x="3072505" y="716738"/>
            <a:ext cx="3600000" cy="2716128"/>
          </a:xfrm>
          <a:prstGeom prst="rect">
            <a:avLst/>
          </a:prstGeom>
        </p:spPr>
        <p:txBody>
          <a:bodyPr wrap="square">
            <a:spAutoFit/>
          </a:bodyPr>
          <a:lstStyle/>
          <a:p>
            <a:pPr defTabSz="912005"/>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スライド１２～１４で２分</a:t>
            </a:r>
            <a:r>
              <a:rPr lang="en-US" altLang="ja-JP" sz="1100" dirty="0">
                <a:latin typeface="HG丸ｺﾞｼｯｸM-PRO" panose="020F0600000000000000" pitchFamily="50" charset="-128"/>
                <a:ea typeface="HG丸ｺﾞｼｯｸM-PRO" panose="020F0600000000000000" pitchFamily="50" charset="-128"/>
              </a:rPr>
              <a:t>≫</a:t>
            </a:r>
          </a:p>
          <a:p>
            <a:pPr defTabSz="912005"/>
            <a:endParaRPr lang="en-US" altLang="ja-JP" sz="1100" dirty="0">
              <a:latin typeface="HG丸ｺﾞｼｯｸM-PRO" panose="020F0600000000000000" pitchFamily="50" charset="-128"/>
              <a:ea typeface="HG丸ｺﾞｼｯｸM-PRO" panose="020F0600000000000000" pitchFamily="50" charset="-128"/>
            </a:endParaRPr>
          </a:p>
          <a:p>
            <a:pPr defTabSz="940517"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初め</a:t>
            </a:r>
            <a:r>
              <a:rPr lang="ja-JP" altLang="en-US" sz="1100" dirty="0" smtClean="0">
                <a:latin typeface="HG丸ｺﾞｼｯｸM-PRO" panose="020F0600000000000000" pitchFamily="50" charset="-128"/>
                <a:ea typeface="HG丸ｺﾞｼｯｸM-PRO" panose="020F0600000000000000" pitchFamily="50" charset="-128"/>
              </a:rPr>
              <a:t>に</a:t>
            </a:r>
            <a:r>
              <a:rPr lang="ja-JP" altLang="en-US" sz="1100" dirty="0">
                <a:latin typeface="HG丸ｺﾞｼｯｸM-PRO" panose="020F0600000000000000" pitchFamily="50" charset="-128"/>
                <a:ea typeface="HG丸ｺﾞｼｯｸM-PRO" panose="020F0600000000000000" pitchFamily="50" charset="-128"/>
              </a:rPr>
              <a:t>示したこの図</a:t>
            </a:r>
            <a:r>
              <a:rPr lang="ja-JP" altLang="en-US" sz="1100" dirty="0" smtClean="0">
                <a:latin typeface="HG丸ｺﾞｼｯｸM-PRO" panose="020F0600000000000000" pitchFamily="50" charset="-128"/>
                <a:ea typeface="HG丸ｺﾞｼｯｸM-PRO" panose="020F0600000000000000" pitchFamily="50" charset="-128"/>
              </a:rPr>
              <a:t>で言うと、事例</a:t>
            </a:r>
            <a:r>
              <a:rPr lang="ja-JP" altLang="en-US" sz="1100" dirty="0">
                <a:latin typeface="HG丸ｺﾞｼｯｸM-PRO" panose="020F0600000000000000" pitchFamily="50" charset="-128"/>
                <a:ea typeface="HG丸ｺﾞｼｯｸM-PRO" panose="020F0600000000000000" pitchFamily="50" charset="-128"/>
              </a:rPr>
              <a:t>で話し合っていたの</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この問題が発生した後どう取り組むかと</a:t>
            </a:r>
            <a:r>
              <a:rPr lang="ja-JP" altLang="en-US" sz="1100" dirty="0" smtClean="0">
                <a:latin typeface="HG丸ｺﾞｼｯｸM-PRO" panose="020F0600000000000000" pitchFamily="50" charset="-128"/>
                <a:ea typeface="HG丸ｺﾞｼｯｸM-PRO" panose="020F0600000000000000" pitchFamily="50" charset="-128"/>
              </a:rPr>
              <a:t>いう、赤</a:t>
            </a:r>
            <a:r>
              <a:rPr lang="ja-JP" altLang="en-US" sz="1100" dirty="0">
                <a:latin typeface="HG丸ｺﾞｼｯｸM-PRO" panose="020F0600000000000000" pitchFamily="50" charset="-128"/>
                <a:ea typeface="HG丸ｺﾞｼｯｸM-PRO" panose="020F0600000000000000" pitchFamily="50" charset="-128"/>
              </a:rPr>
              <a:t>で示した図の部分でした。</a:t>
            </a:r>
            <a:endParaRPr lang="en-US" altLang="ja-JP" sz="1100" dirty="0">
              <a:latin typeface="HG丸ｺﾞｼｯｸM-PRO" panose="020F0600000000000000" pitchFamily="50" charset="-128"/>
              <a:ea typeface="HG丸ｺﾞｼｯｸM-PRO" panose="020F0600000000000000" pitchFamily="50" charset="-128"/>
            </a:endParaRPr>
          </a:p>
          <a:p>
            <a:pPr defTabSz="940517" fontAlgn="base">
              <a:spcBef>
                <a:spcPct val="30000"/>
              </a:spcBef>
              <a:spcAft>
                <a:spcPct val="0"/>
              </a:spcAft>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40517"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不登校を減らすに</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青で示すよう</a:t>
            </a:r>
            <a:r>
              <a:rPr lang="ja-JP" altLang="en-US" sz="1100" dirty="0" smtClean="0">
                <a:latin typeface="HG丸ｺﾞｼｯｸM-PRO" panose="020F0600000000000000" pitchFamily="50" charset="-128"/>
                <a:ea typeface="HG丸ｺﾞｼｯｸM-PRO" panose="020F0600000000000000" pitchFamily="50" charset="-128"/>
              </a:rPr>
              <a:t>に、（</a:t>
            </a:r>
            <a:r>
              <a:rPr lang="ja-JP" altLang="en-US" sz="1100" dirty="0">
                <a:latin typeface="HG丸ｺﾞｼｯｸM-PRO" panose="020F0600000000000000" pitchFamily="50" charset="-128"/>
                <a:ea typeface="HG丸ｺﾞｼｯｸM-PRO" panose="020F0600000000000000" pitchFamily="50" charset="-128"/>
              </a:rPr>
              <a:t>中央の大きな</a:t>
            </a:r>
            <a:r>
              <a:rPr lang="en-US" altLang="ja-JP" sz="1100" dirty="0">
                <a:latin typeface="HG丸ｺﾞｼｯｸM-PRO" panose="020F0600000000000000" pitchFamily="50" charset="-128"/>
                <a:ea typeface="HG丸ｺﾞｼｯｸM-PRO" panose="020F0600000000000000" pitchFamily="50" charset="-128"/>
              </a:rPr>
              <a:t>ORV-PDCA</a:t>
            </a:r>
            <a:r>
              <a:rPr lang="ja-JP" altLang="en-US" sz="1100" dirty="0">
                <a:latin typeface="HG丸ｺﾞｼｯｸM-PRO" panose="020F0600000000000000" pitchFamily="50" charset="-128"/>
                <a:ea typeface="HG丸ｺﾞｼｯｸM-PRO" panose="020F0600000000000000" pitchFamily="50" charset="-128"/>
              </a:rPr>
              <a:t>の図を指し示しながら）教育目標へ</a:t>
            </a:r>
            <a:r>
              <a:rPr lang="ja-JP" altLang="en-US" sz="1100" dirty="0" smtClean="0">
                <a:latin typeface="HG丸ｺﾞｼｯｸM-PRO" panose="020F0600000000000000" pitchFamily="50" charset="-128"/>
                <a:ea typeface="HG丸ｺﾞｼｯｸM-PRO" panose="020F0600000000000000" pitchFamily="50" charset="-128"/>
              </a:rPr>
              <a:t>向かう、不登校</a:t>
            </a:r>
            <a:r>
              <a:rPr lang="ja-JP" altLang="en-US" sz="1100" dirty="0">
                <a:latin typeface="HG丸ｺﾞｼｯｸM-PRO" panose="020F0600000000000000" pitchFamily="50" charset="-128"/>
                <a:ea typeface="HG丸ｺﾞｼｯｸM-PRO" panose="020F0600000000000000" pitchFamily="50" charset="-128"/>
              </a:rPr>
              <a:t>を生まない魅力ある学校づくりをすると</a:t>
            </a:r>
            <a:r>
              <a:rPr lang="ja-JP" altLang="en-US" sz="1100" dirty="0" smtClean="0">
                <a:latin typeface="HG丸ｺﾞｼｯｸM-PRO" panose="020F0600000000000000" pitchFamily="50" charset="-128"/>
                <a:ea typeface="HG丸ｺﾞｼｯｸM-PRO" panose="020F0600000000000000" pitchFamily="50" charset="-128"/>
              </a:rPr>
              <a:t>いう、日々の取組が</a:t>
            </a:r>
            <a:r>
              <a:rPr lang="ja-JP" altLang="en-US" sz="1100" dirty="0">
                <a:latin typeface="HG丸ｺﾞｼｯｸM-PRO" panose="020F0600000000000000" pitchFamily="50" charset="-128"/>
                <a:ea typeface="HG丸ｺﾞｼｯｸM-PRO" panose="020F0600000000000000" pitchFamily="50" charset="-128"/>
              </a:rPr>
              <a:t>大切です。</a:t>
            </a:r>
            <a:endParaRPr lang="en-US" altLang="ja-JP" sz="1100" dirty="0">
              <a:latin typeface="HG丸ｺﾞｼｯｸM-PRO" panose="020F0600000000000000" pitchFamily="50" charset="-128"/>
              <a:ea typeface="HG丸ｺﾞｼｯｸM-PRO" panose="020F0600000000000000" pitchFamily="50" charset="-128"/>
            </a:endParaRPr>
          </a:p>
          <a:p>
            <a:pPr defTabSz="940517" fontAlgn="base">
              <a:spcBef>
                <a:spcPct val="30000"/>
              </a:spcBef>
              <a:spcAft>
                <a:spcPct val="0"/>
              </a:spcAft>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40517"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これからの時間</a:t>
            </a:r>
            <a:r>
              <a:rPr lang="ja-JP" altLang="en-US" sz="1100" dirty="0" smtClean="0">
                <a:latin typeface="HG丸ｺﾞｼｯｸM-PRO" panose="020F0600000000000000" pitchFamily="50" charset="-128"/>
                <a:ea typeface="HG丸ｺﾞｼｯｸM-PRO" panose="020F0600000000000000" pitchFamily="50" charset="-128"/>
              </a:rPr>
              <a:t>は、不登校</a:t>
            </a:r>
            <a:r>
              <a:rPr lang="ja-JP" altLang="en-US" sz="1100" dirty="0">
                <a:latin typeface="HG丸ｺﾞｼｯｸM-PRO" panose="020F0600000000000000" pitchFamily="50" charset="-128"/>
                <a:ea typeface="HG丸ｺﾞｼｯｸM-PRO" panose="020F0600000000000000" pitchFamily="50" charset="-128"/>
              </a:rPr>
              <a:t>を未然に防止することに</a:t>
            </a:r>
            <a:r>
              <a:rPr lang="ja-JP" altLang="en-US" sz="1100" dirty="0" smtClean="0">
                <a:latin typeface="HG丸ｺﾞｼｯｸM-PRO" panose="020F0600000000000000" pitchFamily="50" charset="-128"/>
                <a:ea typeface="HG丸ｺﾞｼｯｸM-PRO" panose="020F0600000000000000" pitchFamily="50" charset="-128"/>
              </a:rPr>
              <a:t>つながる取組である、</a:t>
            </a:r>
            <a:r>
              <a:rPr lang="zh-TW" altLang="en-US" sz="1100" dirty="0" smtClean="0">
                <a:latin typeface="HG丸ｺﾞｼｯｸM-PRO" panose="020F0600000000000000" pitchFamily="50" charset="-128"/>
                <a:ea typeface="HG丸ｺﾞｼｯｸM-PRO" panose="020F0600000000000000" pitchFamily="50" charset="-128"/>
              </a:rPr>
              <a:t>開発的</a:t>
            </a:r>
            <a:r>
              <a:rPr lang="zh-TW" altLang="en-US" sz="1100" dirty="0">
                <a:latin typeface="HG丸ｺﾞｼｯｸM-PRO" panose="020F0600000000000000" pitchFamily="50" charset="-128"/>
                <a:ea typeface="HG丸ｺﾞｼｯｸM-PRO" panose="020F0600000000000000" pitchFamily="50" charset="-128"/>
              </a:rPr>
              <a:t>生徒</a:t>
            </a:r>
            <a:r>
              <a:rPr lang="zh-TW" altLang="en-US" sz="1100" dirty="0" smtClean="0">
                <a:latin typeface="HG丸ｺﾞｼｯｸM-PRO" panose="020F0600000000000000" pitchFamily="50" charset="-128"/>
                <a:ea typeface="HG丸ｺﾞｼｯｸM-PRO" panose="020F0600000000000000" pitchFamily="50" charset="-128"/>
              </a:rPr>
              <a:t>指導</a:t>
            </a:r>
            <a:r>
              <a:rPr lang="ja-JP" altLang="en-US" sz="1100" dirty="0" err="1" smtClean="0">
                <a:latin typeface="HG丸ｺﾞｼｯｸM-PRO" panose="020F0600000000000000" pitchFamily="50" charset="-128"/>
                <a:ea typeface="HG丸ｺﾞｼｯｸM-PRO" panose="020F0600000000000000" pitchFamily="50" charset="-128"/>
              </a:rPr>
              <a:t>、</a:t>
            </a:r>
            <a:r>
              <a:rPr lang="zh-TW" altLang="en-US" sz="1100" dirty="0" smtClean="0">
                <a:latin typeface="HG丸ｺﾞｼｯｸM-PRO" panose="020F0600000000000000" pitchFamily="50" charset="-128"/>
                <a:ea typeface="HG丸ｺﾞｼｯｸM-PRO" panose="020F0600000000000000" pitchFamily="50" charset="-128"/>
              </a:rPr>
              <a:t>予防的</a:t>
            </a:r>
            <a:r>
              <a:rPr lang="zh-TW" altLang="en-US" sz="1100" dirty="0">
                <a:latin typeface="HG丸ｺﾞｼｯｸM-PRO" panose="020F0600000000000000" pitchFamily="50" charset="-128"/>
                <a:ea typeface="HG丸ｺﾞｼｯｸM-PRO" panose="020F0600000000000000" pitchFamily="50" charset="-128"/>
              </a:rPr>
              <a:t>生徒指導</a:t>
            </a:r>
            <a:r>
              <a:rPr lang="ja-JP" altLang="en-US" sz="1100" dirty="0">
                <a:latin typeface="HG丸ｺﾞｼｯｸM-PRO" panose="020F0600000000000000" pitchFamily="50" charset="-128"/>
                <a:ea typeface="HG丸ｺﾞｼｯｸM-PRO" panose="020F0600000000000000" pitchFamily="50" charset="-128"/>
              </a:rPr>
              <a:t>について考えていきます。★</a:t>
            </a:r>
            <a:endParaRPr lang="en-US" altLang="ja-JP" sz="11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8107377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11</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48378" y="1127696"/>
            <a:ext cx="2742851" cy="205713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7" name="テキスト ボックス 16"/>
          <p:cNvSpPr txBox="1"/>
          <p:nvPr/>
        </p:nvSpPr>
        <p:spPr>
          <a:xfrm>
            <a:off x="256042" y="3221214"/>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8" name="正方形/長方形 17"/>
          <p:cNvSpPr/>
          <p:nvPr/>
        </p:nvSpPr>
        <p:spPr>
          <a:xfrm>
            <a:off x="192505" y="704528"/>
            <a:ext cx="2880000" cy="79208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15</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20" name="正方形/長方形 19"/>
          <p:cNvSpPr/>
          <p:nvPr/>
        </p:nvSpPr>
        <p:spPr>
          <a:xfrm>
            <a:off x="3072505" y="704528"/>
            <a:ext cx="3600000" cy="79208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9" name="横巻き 18"/>
          <p:cNvSpPr/>
          <p:nvPr/>
        </p:nvSpPr>
        <p:spPr>
          <a:xfrm>
            <a:off x="4869160" y="5529064"/>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グループ協議</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1" name="横巻き 20"/>
          <p:cNvSpPr/>
          <p:nvPr/>
        </p:nvSpPr>
        <p:spPr>
          <a:xfrm>
            <a:off x="5258619" y="7184380"/>
            <a:ext cx="504767" cy="360908"/>
          </a:xfrm>
          <a:prstGeom prst="horizontalScroll">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発 表</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正方形/長方形 1"/>
          <p:cNvSpPr/>
          <p:nvPr/>
        </p:nvSpPr>
        <p:spPr>
          <a:xfrm>
            <a:off x="3072505" y="704528"/>
            <a:ext cx="3600000" cy="7709803"/>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説明で</a:t>
            </a:r>
            <a:r>
              <a:rPr lang="ja-JP" altLang="en-US" sz="1100" dirty="0" smtClean="0">
                <a:latin typeface="HG丸ｺﾞｼｯｸM-PRO" panose="020F0600000000000000" pitchFamily="50" charset="-128"/>
                <a:ea typeface="HG丸ｺﾞｼｯｸM-PRO" panose="020F0600000000000000" pitchFamily="50" charset="-128"/>
              </a:rPr>
              <a:t>２分、協議</a:t>
            </a:r>
            <a:r>
              <a:rPr lang="ja-JP" altLang="en-US" sz="1100" dirty="0">
                <a:latin typeface="HG丸ｺﾞｼｯｸM-PRO" panose="020F0600000000000000" pitchFamily="50" charset="-128"/>
                <a:ea typeface="HG丸ｺﾞｼｯｸM-PRO" panose="020F0600000000000000" pitchFamily="50" charset="-128"/>
              </a:rPr>
              <a:t>で</a:t>
            </a:r>
            <a:r>
              <a:rPr lang="ja-JP" altLang="en-US" sz="1100" dirty="0" smtClean="0">
                <a:latin typeface="HG丸ｺﾞｼｯｸM-PRO" panose="020F0600000000000000" pitchFamily="50" charset="-128"/>
                <a:ea typeface="HG丸ｺﾞｼｯｸM-PRO" panose="020F0600000000000000" pitchFamily="50" charset="-128"/>
              </a:rPr>
              <a:t>１０分、発表</a:t>
            </a:r>
            <a:r>
              <a:rPr lang="ja-JP" altLang="en-US" sz="1100" dirty="0">
                <a:latin typeface="HG丸ｺﾞｼｯｸM-PRO" panose="020F0600000000000000" pitchFamily="50" charset="-128"/>
                <a:ea typeface="HG丸ｺﾞｼｯｸM-PRO" panose="020F0600000000000000" pitchFamily="50" charset="-128"/>
              </a:rPr>
              <a:t>で４分</a:t>
            </a:r>
            <a:r>
              <a:rPr lang="en-US" altLang="ja-JP" sz="1100" dirty="0">
                <a:latin typeface="HG丸ｺﾞｼｯｸM-PRO" panose="020F0600000000000000" pitchFamily="50" charset="-128"/>
                <a:ea typeface="HG丸ｺﾞｼｯｸM-PRO" panose="020F0600000000000000" pitchFamily="50" charset="-128"/>
              </a:rPr>
              <a:t>≫</a:t>
            </a:r>
            <a:endParaRPr lang="en-US" altLang="ja-JP" sz="1100" b="1" dirty="0">
              <a:latin typeface="HG丸ｺﾞｼｯｸM-PRO" panose="020F0600000000000000" pitchFamily="50" charset="-128"/>
              <a:ea typeface="HG丸ｺﾞｼｯｸM-PRO" panose="020F0600000000000000" pitchFamily="50" charset="-128"/>
            </a:endParaRPr>
          </a:p>
          <a:p>
            <a:r>
              <a:rPr lang="ja-JP" altLang="en-US" sz="1100" b="1" dirty="0" smtClean="0">
                <a:latin typeface="HG丸ｺﾞｼｯｸM-PRO" panose="020F0600000000000000" pitchFamily="50" charset="-128"/>
                <a:ea typeface="HG丸ｺﾞｼｯｸM-PRO" panose="020F0600000000000000" pitchFamily="50" charset="-128"/>
              </a:rPr>
              <a:t>［グループ記録用紙を準備してください。］</a:t>
            </a:r>
            <a:endParaRPr lang="en-US" altLang="ja-JP" sz="1100" b="1"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本日の研修最後の協議の時間に入ります。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各グループに</a:t>
            </a:r>
            <a:r>
              <a:rPr lang="en-US" altLang="ja-JP" sz="1100" dirty="0">
                <a:latin typeface="HG丸ｺﾞｼｯｸM-PRO" panose="020F0600000000000000" pitchFamily="50" charset="-128"/>
                <a:ea typeface="HG丸ｺﾞｼｯｸM-PRO" panose="020F0600000000000000" pitchFamily="50" charset="-128"/>
              </a:rPr>
              <a:t>A3</a:t>
            </a:r>
            <a:r>
              <a:rPr lang="ja-JP" altLang="en-US" sz="1100" dirty="0">
                <a:latin typeface="HG丸ｺﾞｼｯｸM-PRO" panose="020F0600000000000000" pitchFamily="50" charset="-128"/>
                <a:ea typeface="HG丸ｺﾞｼｯｸM-PRO" panose="020F0600000000000000" pitchFamily="50" charset="-128"/>
              </a:rPr>
              <a:t>版の「グループ記録用紙」を配付しています</a:t>
            </a:r>
            <a:r>
              <a:rPr lang="ja-JP" altLang="en-US" sz="1100" dirty="0" smtClean="0">
                <a:latin typeface="HG丸ｺﾞｼｯｸM-PRO" panose="020F0600000000000000" pitchFamily="50" charset="-128"/>
                <a:ea typeface="HG丸ｺﾞｼｯｸM-PRO" panose="020F0600000000000000" pitchFamily="50" charset="-128"/>
              </a:rPr>
              <a:t>ので、準備</a:t>
            </a:r>
            <a:r>
              <a:rPr lang="ja-JP" altLang="en-US" sz="1100" dirty="0">
                <a:latin typeface="HG丸ｺﾞｼｯｸM-PRO" panose="020F0600000000000000" pitchFamily="50" charset="-128"/>
                <a:ea typeface="HG丸ｺﾞｼｯｸM-PRO" panose="020F0600000000000000" pitchFamily="50" charset="-128"/>
              </a:rPr>
              <a:t>してください。</a:t>
            </a: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新た</a:t>
            </a:r>
            <a:r>
              <a:rPr lang="ja-JP" altLang="en-US" sz="1100" dirty="0">
                <a:latin typeface="HG丸ｺﾞｼｯｸM-PRO" panose="020F0600000000000000" pitchFamily="50" charset="-128"/>
                <a:ea typeface="HG丸ｺﾞｼｯｸM-PRO" panose="020F0600000000000000" pitchFamily="50" charset="-128"/>
              </a:rPr>
              <a:t>な不登校を生まないため</a:t>
            </a:r>
            <a:r>
              <a:rPr lang="ja-JP" altLang="en-US" sz="1100" dirty="0" smtClean="0">
                <a:latin typeface="HG丸ｺﾞｼｯｸM-PRO" panose="020F0600000000000000" pitchFamily="50" charset="-128"/>
                <a:ea typeface="HG丸ｺﾞｼｯｸM-PRO" panose="020F0600000000000000" pitchFamily="50" charset="-128"/>
              </a:rPr>
              <a:t>に、全て</a:t>
            </a:r>
            <a:r>
              <a:rPr lang="ja-JP" altLang="en-US" sz="1100" dirty="0">
                <a:latin typeface="HG丸ｺﾞｼｯｸM-PRO" panose="020F0600000000000000" pitchFamily="50" charset="-128"/>
                <a:ea typeface="HG丸ｺﾞｼｯｸM-PRO" panose="020F0600000000000000" pitchFamily="50" charset="-128"/>
              </a:rPr>
              <a:t>の児童生徒に対して行われる</a:t>
            </a:r>
            <a:r>
              <a:rPr lang="zh-TW" altLang="en-US" sz="1100" dirty="0">
                <a:latin typeface="HG丸ｺﾞｼｯｸM-PRO" panose="020F0600000000000000" pitchFamily="50" charset="-128"/>
                <a:ea typeface="HG丸ｺﾞｼｯｸM-PRO" panose="020F0600000000000000" pitchFamily="50" charset="-128"/>
              </a:rPr>
              <a:t>開発的生徒指導</a:t>
            </a:r>
            <a:r>
              <a:rPr lang="ja-JP" altLang="en-US" sz="1100" dirty="0" smtClean="0">
                <a:latin typeface="HG丸ｺﾞｼｯｸM-PRO" panose="020F0600000000000000" pitchFamily="50" charset="-128"/>
                <a:ea typeface="HG丸ｺﾞｼｯｸM-PRO" panose="020F0600000000000000" pitchFamily="50" charset="-128"/>
              </a:rPr>
              <a:t>や、不登校</a:t>
            </a:r>
            <a:r>
              <a:rPr lang="ja-JP" altLang="en-US" sz="1100" dirty="0">
                <a:latin typeface="HG丸ｺﾞｼｯｸM-PRO" panose="020F0600000000000000" pitchFamily="50" charset="-128"/>
                <a:ea typeface="HG丸ｺﾞｼｯｸM-PRO" panose="020F0600000000000000" pitchFamily="50" charset="-128"/>
              </a:rPr>
              <a:t>に陥ってしまいそうな児童生徒に対して行われる</a:t>
            </a:r>
            <a:r>
              <a:rPr lang="zh-TW" altLang="en-US" sz="1100" dirty="0">
                <a:latin typeface="HG丸ｺﾞｼｯｸM-PRO" panose="020F0600000000000000" pitchFamily="50" charset="-128"/>
                <a:ea typeface="HG丸ｺﾞｼｯｸM-PRO" panose="020F0600000000000000" pitchFamily="50" charset="-128"/>
              </a:rPr>
              <a:t>予防的生徒指導</a:t>
            </a:r>
            <a:r>
              <a:rPr lang="ja-JP" altLang="en-US" sz="1100" dirty="0">
                <a:latin typeface="HG丸ｺﾞｼｯｸM-PRO" panose="020F0600000000000000" pitchFamily="50" charset="-128"/>
                <a:ea typeface="HG丸ｺﾞｼｯｸM-PRO" panose="020F0600000000000000" pitchFamily="50" charset="-128"/>
              </a:rPr>
              <a:t>と</a:t>
            </a:r>
            <a:r>
              <a:rPr lang="ja-JP" altLang="en-US" sz="1100" dirty="0" smtClean="0">
                <a:latin typeface="HG丸ｺﾞｼｯｸM-PRO" panose="020F0600000000000000" pitchFamily="50" charset="-128"/>
                <a:ea typeface="HG丸ｺﾞｼｯｸM-PRO" panose="020F0600000000000000" pitchFamily="50" charset="-128"/>
              </a:rPr>
              <a:t>して、具体的</a:t>
            </a:r>
            <a:r>
              <a:rPr lang="ja-JP" altLang="en-US" sz="1100" dirty="0">
                <a:latin typeface="HG丸ｺﾞｼｯｸM-PRO" panose="020F0600000000000000" pitchFamily="50" charset="-128"/>
                <a:ea typeface="HG丸ｺﾞｼｯｸM-PRO" panose="020F0600000000000000" pitchFamily="50" charset="-128"/>
              </a:rPr>
              <a:t>にどのよう</a:t>
            </a:r>
            <a:r>
              <a:rPr lang="ja-JP" altLang="en-US" sz="1100" dirty="0" smtClean="0">
                <a:latin typeface="HG丸ｺﾞｼｯｸM-PRO" panose="020F0600000000000000" pitchFamily="50" charset="-128"/>
                <a:ea typeface="HG丸ｺﾞｼｯｸM-PRO" panose="020F0600000000000000" pitchFamily="50" charset="-128"/>
              </a:rPr>
              <a:t>な取組が</a:t>
            </a:r>
            <a:r>
              <a:rPr lang="ja-JP" altLang="en-US" sz="1100" dirty="0">
                <a:latin typeface="HG丸ｺﾞｼｯｸM-PRO" panose="020F0600000000000000" pitchFamily="50" charset="-128"/>
                <a:ea typeface="HG丸ｺﾞｼｯｸM-PRO" panose="020F0600000000000000" pitchFamily="50" charset="-128"/>
              </a:rPr>
              <a:t>できるのでしょうか。</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ここからの１０分間は事例を</a:t>
            </a:r>
            <a:r>
              <a:rPr lang="ja-JP" altLang="en-US" sz="1100" dirty="0" smtClean="0">
                <a:latin typeface="HG丸ｺﾞｼｯｸM-PRO" panose="020F0600000000000000" pitchFamily="50" charset="-128"/>
                <a:ea typeface="HG丸ｺﾞｼｯｸM-PRO" panose="020F0600000000000000" pitchFamily="50" charset="-128"/>
              </a:rPr>
              <a:t>離れて、実際、自分</a:t>
            </a:r>
            <a:r>
              <a:rPr lang="ja-JP" altLang="en-US" sz="1100" dirty="0">
                <a:latin typeface="HG丸ｺﾞｼｯｸM-PRO" panose="020F0600000000000000" pitchFamily="50" charset="-128"/>
                <a:ea typeface="HG丸ｺﾞｼｯｸM-PRO" panose="020F0600000000000000" pitchFamily="50" charset="-128"/>
              </a:rPr>
              <a:t>の担当している</a:t>
            </a:r>
            <a:r>
              <a:rPr lang="ja-JP" altLang="en-US" sz="1100" dirty="0" smtClean="0">
                <a:latin typeface="HG丸ｺﾞｼｯｸM-PRO" panose="020F0600000000000000" pitchFamily="50" charset="-128"/>
                <a:ea typeface="HG丸ｺﾞｼｯｸM-PRO" panose="020F0600000000000000" pitchFamily="50" charset="-128"/>
              </a:rPr>
              <a:t>学年、学級（</a:t>
            </a:r>
            <a:r>
              <a:rPr lang="en-US" altLang="ja-JP" sz="1100" dirty="0" smtClean="0">
                <a:latin typeface="HG丸ｺﾞｼｯｸM-PRO" panose="020F0600000000000000" pitchFamily="50" charset="-128"/>
                <a:ea typeface="HG丸ｺﾞｼｯｸM-PRO" panose="020F0600000000000000" pitchFamily="50" charset="-128"/>
              </a:rPr>
              <a:t>HR</a:t>
            </a:r>
            <a:r>
              <a:rPr lang="ja-JP" altLang="en-US" sz="1100" dirty="0" smtClean="0">
                <a:latin typeface="HG丸ｺﾞｼｯｸM-PRO" panose="020F0600000000000000" pitchFamily="50" charset="-128"/>
                <a:ea typeface="HG丸ｺﾞｼｯｸM-PRO" panose="020F0600000000000000" pitchFamily="50" charset="-128"/>
              </a:rPr>
              <a:t>）を</a:t>
            </a:r>
            <a:r>
              <a:rPr lang="ja-JP" altLang="en-US" sz="1100" dirty="0">
                <a:latin typeface="HG丸ｺﾞｼｯｸM-PRO" panose="020F0600000000000000" pitchFamily="50" charset="-128"/>
                <a:ea typeface="HG丸ｺﾞｼｯｸM-PRO" panose="020F0600000000000000" pitchFamily="50" charset="-128"/>
              </a:rPr>
              <a:t>想像</a:t>
            </a:r>
            <a:r>
              <a:rPr lang="ja-JP" altLang="en-US" sz="1100" dirty="0" smtClean="0">
                <a:latin typeface="HG丸ｺﾞｼｯｸM-PRO" panose="020F0600000000000000" pitchFamily="50" charset="-128"/>
                <a:ea typeface="HG丸ｺﾞｼｯｸM-PRO" panose="020F0600000000000000" pitchFamily="50" charset="-128"/>
              </a:rPr>
              <a:t>しながら、できる取組に</a:t>
            </a:r>
            <a:r>
              <a:rPr lang="ja-JP" altLang="en-US" sz="1100" dirty="0">
                <a:latin typeface="HG丸ｺﾞｼｯｸM-PRO" panose="020F0600000000000000" pitchFamily="50" charset="-128"/>
                <a:ea typeface="HG丸ｺﾞｼｯｸM-PRO" panose="020F0600000000000000" pitchFamily="50" charset="-128"/>
              </a:rPr>
              <a:t>ついて協議してください。</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児童生徒が自分自身をよりよい方向へ導くことのできる力で</a:t>
            </a:r>
            <a:r>
              <a:rPr lang="ja-JP" altLang="en-US" sz="1100" dirty="0" smtClean="0">
                <a:latin typeface="HG丸ｺﾞｼｯｸM-PRO" panose="020F0600000000000000" pitchFamily="50" charset="-128"/>
                <a:ea typeface="HG丸ｺﾞｼｯｸM-PRO" panose="020F0600000000000000" pitchFamily="50" charset="-128"/>
              </a:rPr>
              <a:t>ある、自己</a:t>
            </a:r>
            <a:r>
              <a:rPr lang="ja-JP" altLang="en-US" sz="1100" dirty="0">
                <a:latin typeface="HG丸ｺﾞｼｯｸM-PRO" panose="020F0600000000000000" pitchFamily="50" charset="-128"/>
                <a:ea typeface="HG丸ｺﾞｼｯｸM-PRO" panose="020F0600000000000000" pitchFamily="50" charset="-128"/>
              </a:rPr>
              <a:t>指導能力を育てるための三つのポイント★を意識</a:t>
            </a:r>
            <a:r>
              <a:rPr lang="ja-JP" altLang="en-US" sz="1100" dirty="0" smtClean="0">
                <a:latin typeface="HG丸ｺﾞｼｯｸM-PRO" panose="020F0600000000000000" pitchFamily="50" charset="-128"/>
                <a:ea typeface="HG丸ｺﾞｼｯｸM-PRO" panose="020F0600000000000000" pitchFamily="50" charset="-128"/>
              </a:rPr>
              <a:t>して、</a:t>
            </a:r>
            <a:r>
              <a:rPr lang="zh-TW" altLang="en-US" sz="1100" dirty="0" smtClean="0">
                <a:latin typeface="HG丸ｺﾞｼｯｸM-PRO" panose="020F0600000000000000" pitchFamily="50" charset="-128"/>
                <a:ea typeface="HG丸ｺﾞｼｯｸM-PRO" panose="020F0600000000000000" pitchFamily="50" charset="-128"/>
              </a:rPr>
              <a:t>開発的</a:t>
            </a:r>
            <a:r>
              <a:rPr lang="zh-TW" altLang="en-US" sz="1100" dirty="0">
                <a:latin typeface="HG丸ｺﾞｼｯｸM-PRO" panose="020F0600000000000000" pitchFamily="50" charset="-128"/>
                <a:ea typeface="HG丸ｺﾞｼｯｸM-PRO" panose="020F0600000000000000" pitchFamily="50" charset="-128"/>
              </a:rPr>
              <a:t>生徒</a:t>
            </a:r>
            <a:r>
              <a:rPr lang="zh-TW" altLang="en-US" sz="1100" dirty="0" smtClean="0">
                <a:latin typeface="HG丸ｺﾞｼｯｸM-PRO" panose="020F0600000000000000" pitchFamily="50" charset="-128"/>
                <a:ea typeface="HG丸ｺﾞｼｯｸM-PRO" panose="020F0600000000000000" pitchFamily="50" charset="-128"/>
              </a:rPr>
              <a:t>指導</a:t>
            </a:r>
            <a:r>
              <a:rPr lang="ja-JP" altLang="en-US" sz="1100" dirty="0" err="1" smtClean="0">
                <a:latin typeface="HG丸ｺﾞｼｯｸM-PRO" panose="020F0600000000000000" pitchFamily="50" charset="-128"/>
                <a:ea typeface="HG丸ｺﾞｼｯｸM-PRO" panose="020F0600000000000000" pitchFamily="50" charset="-128"/>
              </a:rPr>
              <a:t>、</a:t>
            </a:r>
            <a:r>
              <a:rPr lang="zh-TW" altLang="en-US" sz="1100" dirty="0" smtClean="0">
                <a:latin typeface="HG丸ｺﾞｼｯｸM-PRO" panose="020F0600000000000000" pitchFamily="50" charset="-128"/>
                <a:ea typeface="HG丸ｺﾞｼｯｸM-PRO" panose="020F0600000000000000" pitchFamily="50" charset="-128"/>
              </a:rPr>
              <a:t>予防的</a:t>
            </a:r>
            <a:r>
              <a:rPr lang="zh-TW" altLang="en-US" sz="1100" dirty="0">
                <a:latin typeface="HG丸ｺﾞｼｯｸM-PRO" panose="020F0600000000000000" pitchFamily="50" charset="-128"/>
                <a:ea typeface="HG丸ｺﾞｼｯｸM-PRO" panose="020F0600000000000000" pitchFamily="50" charset="-128"/>
              </a:rPr>
              <a:t>生徒指導</a:t>
            </a:r>
            <a:r>
              <a:rPr lang="ja-JP" altLang="en-US" sz="1100" dirty="0">
                <a:latin typeface="HG丸ｺﾞｼｯｸM-PRO" panose="020F0600000000000000" pitchFamily="50" charset="-128"/>
                <a:ea typeface="HG丸ｺﾞｼｯｸM-PRO" panose="020F0600000000000000" pitchFamily="50" charset="-128"/>
              </a:rPr>
              <a:t>についてグループで考えてみましょう。</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①②③のポイントに分けて協議して</a:t>
            </a:r>
            <a:r>
              <a:rPr lang="ja-JP" altLang="en-US" sz="1100" dirty="0" smtClean="0">
                <a:latin typeface="HG丸ｺﾞｼｯｸM-PRO" panose="020F0600000000000000" pitchFamily="50" charset="-128"/>
                <a:ea typeface="HG丸ｺﾞｼｯｸM-PRO" panose="020F0600000000000000" pitchFamily="50" charset="-128"/>
              </a:rPr>
              <a:t>もよいで</a:t>
            </a:r>
            <a:r>
              <a:rPr lang="ja-JP" altLang="en-US" sz="1100" dirty="0">
                <a:latin typeface="HG丸ｺﾞｼｯｸM-PRO" panose="020F0600000000000000" pitchFamily="50" charset="-128"/>
                <a:ea typeface="HG丸ｺﾞｼｯｸM-PRO" panose="020F0600000000000000" pitchFamily="50" charset="-128"/>
              </a:rPr>
              <a:t>す</a:t>
            </a:r>
            <a:r>
              <a:rPr lang="ja-JP" altLang="en-US" sz="1100" dirty="0" smtClean="0">
                <a:latin typeface="HG丸ｺﾞｼｯｸM-PRO" panose="020F0600000000000000" pitchFamily="50" charset="-128"/>
                <a:ea typeface="HG丸ｺﾞｼｯｸM-PRO" panose="020F0600000000000000" pitchFamily="50" charset="-128"/>
              </a:rPr>
              <a:t>し、複数</a:t>
            </a:r>
            <a:r>
              <a:rPr lang="ja-JP" altLang="en-US" sz="1100" dirty="0">
                <a:latin typeface="HG丸ｺﾞｼｯｸM-PRO" panose="020F0600000000000000" pitchFamily="50" charset="-128"/>
                <a:ea typeface="HG丸ｺﾞｼｯｸM-PRO" panose="020F0600000000000000" pitchFamily="50" charset="-128"/>
              </a:rPr>
              <a:t>のポイントに</a:t>
            </a:r>
            <a:r>
              <a:rPr lang="ja-JP" altLang="en-US" sz="1100" dirty="0" smtClean="0">
                <a:latin typeface="HG丸ｺﾞｼｯｸM-PRO" panose="020F0600000000000000" pitchFamily="50" charset="-128"/>
                <a:ea typeface="HG丸ｺﾞｼｯｸM-PRO" panose="020F0600000000000000" pitchFamily="50" charset="-128"/>
              </a:rPr>
              <a:t>重なった取組を</a:t>
            </a:r>
            <a:r>
              <a:rPr lang="ja-JP" altLang="en-US" sz="1100" dirty="0">
                <a:latin typeface="HG丸ｺﾞｼｯｸM-PRO" panose="020F0600000000000000" pitchFamily="50" charset="-128"/>
                <a:ea typeface="HG丸ｺﾞｼｯｸM-PRO" panose="020F0600000000000000" pitchFamily="50" charset="-128"/>
              </a:rPr>
              <a:t>意識して協議をしても構いません。</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協議の後で発表</a:t>
            </a:r>
            <a:r>
              <a:rPr lang="ja-JP" altLang="en-US" sz="1100" dirty="0" smtClean="0">
                <a:latin typeface="HG丸ｺﾞｼｯｸM-PRO" panose="020F0600000000000000" pitchFamily="50" charset="-128"/>
                <a:ea typeface="HG丸ｺﾞｼｯｸM-PRO" panose="020F0600000000000000" pitchFamily="50" charset="-128"/>
              </a:rPr>
              <a:t>して、協議</a:t>
            </a:r>
            <a:r>
              <a:rPr lang="ja-JP" altLang="en-US" sz="1100" dirty="0">
                <a:latin typeface="HG丸ｺﾞｼｯｸM-PRO" panose="020F0600000000000000" pitchFamily="50" charset="-128"/>
                <a:ea typeface="HG丸ｺﾞｼｯｸM-PRO" panose="020F0600000000000000" pitchFamily="50" charset="-128"/>
              </a:rPr>
              <a:t>内容を共有すること</a:t>
            </a:r>
            <a:r>
              <a:rPr lang="ja-JP" altLang="en-US" sz="1100" dirty="0" smtClean="0">
                <a:latin typeface="HG丸ｺﾞｼｯｸM-PRO" panose="020F0600000000000000" pitchFamily="50" charset="-128"/>
                <a:ea typeface="HG丸ｺﾞｼｯｸM-PRO" panose="020F0600000000000000" pitchFamily="50" charset="-128"/>
              </a:rPr>
              <a:t>で、今後</a:t>
            </a:r>
            <a:r>
              <a:rPr lang="ja-JP" altLang="en-US" sz="1100" dirty="0">
                <a:latin typeface="HG丸ｺﾞｼｯｸM-PRO" panose="020F0600000000000000" pitchFamily="50" charset="-128"/>
                <a:ea typeface="HG丸ｺﾞｼｯｸM-PRO" panose="020F0600000000000000" pitchFamily="50" charset="-128"/>
              </a:rPr>
              <a:t>の実践</a:t>
            </a:r>
            <a:r>
              <a:rPr lang="ja-JP" altLang="en-US" sz="1100" dirty="0" smtClean="0">
                <a:latin typeface="HG丸ｺﾞｼｯｸM-PRO" panose="020F0600000000000000" pitchFamily="50" charset="-128"/>
                <a:ea typeface="HG丸ｺﾞｼｯｸM-PRO" panose="020F0600000000000000" pitchFamily="50" charset="-128"/>
              </a:rPr>
              <a:t>のヒントに</a:t>
            </a:r>
            <a:r>
              <a:rPr lang="ja-JP" altLang="en-US" sz="1100" dirty="0">
                <a:latin typeface="HG丸ｺﾞｼｯｸM-PRO" panose="020F0600000000000000" pitchFamily="50" charset="-128"/>
                <a:ea typeface="HG丸ｺﾞｼｯｸM-PRO" panose="020F0600000000000000" pitchFamily="50" charset="-128"/>
              </a:rPr>
              <a:t>したいと思います。それで</a:t>
            </a:r>
            <a:r>
              <a:rPr lang="ja-JP" altLang="en-US" sz="1100" dirty="0" smtClean="0">
                <a:latin typeface="HG丸ｺﾞｼｯｸM-PRO" panose="020F0600000000000000" pitchFamily="50" charset="-128"/>
                <a:ea typeface="HG丸ｺﾞｼｯｸM-PRO" panose="020F0600000000000000" pitchFamily="50" charset="-128"/>
              </a:rPr>
              <a:t>は、協議</a:t>
            </a:r>
            <a:r>
              <a:rPr lang="ja-JP" altLang="en-US" sz="1100" dirty="0">
                <a:latin typeface="HG丸ｺﾞｼｯｸM-PRO" panose="020F0600000000000000" pitchFamily="50" charset="-128"/>
                <a:ea typeface="HG丸ｺﾞｼｯｸM-PRO" panose="020F0600000000000000" pitchFamily="50" charset="-128"/>
              </a:rPr>
              <a:t>を始めてください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１０分経過したら）</a:t>
            </a:r>
            <a:endParaRPr lang="en-US" altLang="ja-JP" sz="1100" dirty="0">
              <a:latin typeface="HG丸ｺﾞｼｯｸM-PRO" panose="020F0600000000000000" pitchFamily="50" charset="-128"/>
              <a:ea typeface="HG丸ｺﾞｼｯｸM-PRO" panose="020F0600000000000000" pitchFamily="50" charset="-128"/>
            </a:endParaRPr>
          </a:p>
          <a:p>
            <a:pPr defTabSz="973543">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はい、時間</a:t>
            </a:r>
            <a:r>
              <a:rPr lang="ja-JP" altLang="en-US" sz="1100" dirty="0">
                <a:latin typeface="HG丸ｺﾞｼｯｸM-PRO" panose="020F0600000000000000" pitchFamily="50" charset="-128"/>
                <a:ea typeface="HG丸ｺﾞｼｯｸM-PRO" panose="020F0600000000000000" pitchFamily="50" charset="-128"/>
              </a:rPr>
              <a:t>が来ました</a:t>
            </a:r>
            <a:r>
              <a:rPr lang="ja-JP" altLang="en-US" sz="1100" dirty="0" smtClean="0">
                <a:latin typeface="HG丸ｺﾞｼｯｸM-PRO" panose="020F0600000000000000" pitchFamily="50" charset="-128"/>
                <a:ea typeface="HG丸ｺﾞｼｯｸM-PRO" panose="020F0600000000000000" pitchFamily="50" charset="-128"/>
              </a:rPr>
              <a:t>ので、協議</a:t>
            </a:r>
            <a:r>
              <a:rPr lang="ja-JP" altLang="en-US" sz="1100" dirty="0">
                <a:latin typeface="HG丸ｺﾞｼｯｸM-PRO" panose="020F0600000000000000" pitchFamily="50" charset="-128"/>
                <a:ea typeface="HG丸ｺﾞｼｯｸM-PRO" panose="020F0600000000000000" pitchFamily="50" charset="-128"/>
              </a:rPr>
              <a:t>を終わってください。各グループごとに</a:t>
            </a:r>
            <a:r>
              <a:rPr lang="ja-JP" altLang="en-US" sz="1100" dirty="0" smtClean="0">
                <a:latin typeface="HG丸ｺﾞｼｯｸM-PRO" panose="020F0600000000000000" pitchFamily="50" charset="-128"/>
                <a:ea typeface="HG丸ｺﾞｼｯｸM-PRO" panose="020F0600000000000000" pitchFamily="50" charset="-128"/>
              </a:rPr>
              <a:t>出た取組を</a:t>
            </a:r>
            <a:r>
              <a:rPr lang="ja-JP" altLang="en-US" sz="1100" dirty="0">
                <a:latin typeface="HG丸ｺﾞｼｯｸM-PRO" panose="020F0600000000000000" pitchFamily="50" charset="-128"/>
                <a:ea typeface="HG丸ｺﾞｼｯｸM-PRO" panose="020F0600000000000000" pitchFamily="50" charset="-128"/>
              </a:rPr>
              <a:t>簡潔に全体に１分以内で紹介してください。</a:t>
            </a:r>
            <a:r>
              <a:rPr lang="ja-JP" altLang="en-US" sz="1100" dirty="0" smtClean="0">
                <a:latin typeface="HG丸ｺﾞｼｯｸM-PRO" panose="020F0600000000000000" pitchFamily="50" charset="-128"/>
                <a:ea typeface="HG丸ｺﾞｼｯｸM-PRO" panose="020F0600000000000000" pitchFamily="50" charset="-128"/>
              </a:rPr>
              <a:t>では、こちら</a:t>
            </a:r>
            <a:r>
              <a:rPr lang="ja-JP" altLang="en-US" sz="1100" dirty="0">
                <a:latin typeface="HG丸ｺﾞｼｯｸM-PRO" panose="020F0600000000000000" pitchFamily="50" charset="-128"/>
                <a:ea typeface="HG丸ｺﾞｼｯｸM-PRO" panose="020F0600000000000000" pitchFamily="50" charset="-128"/>
              </a:rPr>
              <a:t>のグループからお願いします</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pPr defTabSz="973543">
              <a:defRPr/>
            </a:pPr>
            <a:r>
              <a:rPr lang="ja-JP" altLang="en-US" sz="1100" dirty="0" smtClean="0">
                <a:latin typeface="HG丸ｺﾞｼｯｸM-PRO" panose="020F0600000000000000" pitchFamily="50" charset="-128"/>
                <a:ea typeface="HG丸ｺﾞｼｯｸM-PRO" panose="020F0600000000000000" pitchFamily="50" charset="-128"/>
              </a:rPr>
              <a:t>（２</a:t>
            </a:r>
            <a:r>
              <a:rPr lang="ja-JP" altLang="en-US" sz="1100" dirty="0">
                <a:latin typeface="HG丸ｺﾞｼｯｸM-PRO" panose="020F0600000000000000" pitchFamily="50" charset="-128"/>
                <a:ea typeface="HG丸ｺﾞｼｯｸM-PRO" panose="020F0600000000000000" pitchFamily="50" charset="-128"/>
              </a:rPr>
              <a:t>～４グループに発表をして</a:t>
            </a:r>
            <a:r>
              <a:rPr lang="ja-JP" altLang="en-US" sz="1100" dirty="0" smtClean="0">
                <a:latin typeface="HG丸ｺﾞｼｯｸM-PRO" panose="020F0600000000000000" pitchFamily="50" charset="-128"/>
                <a:ea typeface="HG丸ｺﾞｼｯｸM-PRO" panose="020F0600000000000000" pitchFamily="50" charset="-128"/>
              </a:rPr>
              <a:t>もらう）</a:t>
            </a:r>
            <a:endParaRPr lang="en-US" altLang="ja-JP" sz="1100" dirty="0" smtClean="0">
              <a:latin typeface="HG丸ｺﾞｼｯｸM-PRO" panose="020F0600000000000000" pitchFamily="50" charset="-128"/>
              <a:ea typeface="HG丸ｺﾞｼｯｸM-PRO" panose="020F0600000000000000" pitchFamily="50" charset="-128"/>
            </a:endParaRPr>
          </a:p>
          <a:p>
            <a:pPr defTabSz="973543">
              <a:defRPr/>
            </a:pPr>
            <a:r>
              <a:rPr lang="ja-JP" altLang="en-US"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コメントは肯定的</a:t>
            </a:r>
            <a:r>
              <a:rPr lang="ja-JP" altLang="en-US" sz="1100" dirty="0" smtClean="0">
                <a:latin typeface="HG丸ｺﾞｼｯｸM-PRO" panose="020F0600000000000000" pitchFamily="50" charset="-128"/>
                <a:ea typeface="HG丸ｺﾞｼｯｸM-PRO" panose="020F0600000000000000" pitchFamily="50" charset="-128"/>
              </a:rPr>
              <a:t>に、アドリブ</a:t>
            </a:r>
            <a:r>
              <a:rPr lang="ja-JP" altLang="en-US" sz="1100" dirty="0">
                <a:latin typeface="HG丸ｺﾞｼｯｸM-PRO" panose="020F0600000000000000" pitchFamily="50" charset="-128"/>
                <a:ea typeface="HG丸ｺﾞｼｯｸM-PRO" panose="020F0600000000000000" pitchFamily="50" charset="-128"/>
              </a:rPr>
              <a:t>で</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pPr defTabSz="973543">
              <a:defRPr/>
            </a:pPr>
            <a:endParaRPr lang="en-US" altLang="ja-JP" sz="1100" dirty="0">
              <a:latin typeface="HG丸ｺﾞｼｯｸM-PRO" panose="020F0600000000000000" pitchFamily="50" charset="-128"/>
              <a:ea typeface="HG丸ｺﾞｼｯｸM-PRO" panose="020F0600000000000000" pitchFamily="50" charset="-128"/>
            </a:endParaRPr>
          </a:p>
          <a:p>
            <a:pPr defTabSz="973543">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73543">
              <a:defRPr/>
            </a:pPr>
            <a:endParaRPr lang="en-US" altLang="ja-JP" sz="1100" dirty="0">
              <a:latin typeface="HG丸ｺﾞｼｯｸM-PRO" panose="020F0600000000000000" pitchFamily="50" charset="-128"/>
              <a:ea typeface="HG丸ｺﾞｼｯｸM-PRO" panose="020F0600000000000000" pitchFamily="50" charset="-128"/>
            </a:endParaRPr>
          </a:p>
          <a:p>
            <a:pPr defTabSz="973543">
              <a:defRPr/>
            </a:pPr>
            <a:r>
              <a:rPr lang="ja-JP" altLang="en-US" sz="1100" dirty="0">
                <a:latin typeface="HG丸ｺﾞｼｯｸM-PRO" panose="020F0600000000000000" pitchFamily="50" charset="-128"/>
                <a:ea typeface="HG丸ｺﾞｼｯｸM-PRO" panose="020F0600000000000000" pitchFamily="50" charset="-128"/>
              </a:rPr>
              <a:t>　貴重な発表ありがとうございました。学年や</a:t>
            </a:r>
            <a:r>
              <a:rPr lang="ja-JP" altLang="en-US" sz="1100" dirty="0" smtClean="0">
                <a:latin typeface="HG丸ｺﾞｼｯｸM-PRO" panose="020F0600000000000000" pitchFamily="50" charset="-128"/>
                <a:ea typeface="HG丸ｺﾞｼｯｸM-PRO" panose="020F0600000000000000" pitchFamily="50" charset="-128"/>
              </a:rPr>
              <a:t>学級（</a:t>
            </a:r>
            <a:r>
              <a:rPr lang="en-US" altLang="ja-JP" sz="1100" dirty="0" smtClean="0">
                <a:latin typeface="HG丸ｺﾞｼｯｸM-PRO" panose="020F0600000000000000" pitchFamily="50" charset="-128"/>
                <a:ea typeface="HG丸ｺﾞｼｯｸM-PRO" panose="020F0600000000000000" pitchFamily="50" charset="-128"/>
              </a:rPr>
              <a:t>HR</a:t>
            </a:r>
            <a:r>
              <a:rPr lang="ja-JP" altLang="en-US" sz="1100" dirty="0" smtClean="0">
                <a:latin typeface="HG丸ｺﾞｼｯｸM-PRO" panose="020F0600000000000000" pitchFamily="50" charset="-128"/>
                <a:ea typeface="HG丸ｺﾞｼｯｸM-PRO" panose="020F0600000000000000" pitchFamily="50" charset="-128"/>
              </a:rPr>
              <a:t>）の</a:t>
            </a:r>
            <a:r>
              <a:rPr lang="ja-JP" altLang="en-US" sz="1100" dirty="0">
                <a:latin typeface="HG丸ｺﾞｼｯｸM-PRO" panose="020F0600000000000000" pitchFamily="50" charset="-128"/>
                <a:ea typeface="HG丸ｺﾞｼｯｸM-PRO" panose="020F0600000000000000" pitchFamily="50" charset="-128"/>
              </a:rPr>
              <a:t>実態に合って</a:t>
            </a:r>
            <a:r>
              <a:rPr lang="ja-JP" altLang="en-US" sz="1100" dirty="0" smtClean="0">
                <a:latin typeface="HG丸ｺﾞｼｯｸM-PRO" panose="020F0600000000000000" pitchFamily="50" charset="-128"/>
                <a:ea typeface="HG丸ｺﾞｼｯｸM-PRO" panose="020F0600000000000000" pitchFamily="50" charset="-128"/>
              </a:rPr>
              <a:t>いて、すぐ</a:t>
            </a:r>
            <a:r>
              <a:rPr lang="ja-JP" altLang="en-US" sz="1100" dirty="0">
                <a:latin typeface="HG丸ｺﾞｼｯｸM-PRO" panose="020F0600000000000000" pitchFamily="50" charset="-128"/>
                <a:ea typeface="HG丸ｺﾞｼｯｸM-PRO" panose="020F0600000000000000" pitchFamily="50" charset="-128"/>
              </a:rPr>
              <a:t>にでも実践</a:t>
            </a:r>
            <a:r>
              <a:rPr lang="ja-JP" altLang="en-US" sz="1100" dirty="0" smtClean="0">
                <a:latin typeface="HG丸ｺﾞｼｯｸM-PRO" panose="020F0600000000000000" pitchFamily="50" charset="-128"/>
                <a:ea typeface="HG丸ｺﾞｼｯｸM-PRO" panose="020F0600000000000000" pitchFamily="50" charset="-128"/>
              </a:rPr>
              <a:t>したい取組も</a:t>
            </a:r>
            <a:r>
              <a:rPr lang="ja-JP" altLang="en-US" sz="1100" dirty="0">
                <a:latin typeface="HG丸ｺﾞｼｯｸM-PRO" panose="020F0600000000000000" pitchFamily="50" charset="-128"/>
                <a:ea typeface="HG丸ｺﾞｼｯｸM-PRO" panose="020F0600000000000000" pitchFamily="50" charset="-128"/>
              </a:rPr>
              <a:t>あったのではないかと思います。</a:t>
            </a:r>
            <a:r>
              <a:rPr lang="ja-JP" altLang="en-US" sz="1100" dirty="0" smtClean="0">
                <a:latin typeface="HG丸ｺﾞｼｯｸM-PRO" panose="020F0600000000000000" pitchFamily="50" charset="-128"/>
                <a:ea typeface="HG丸ｺﾞｼｯｸM-PRO" panose="020F0600000000000000" pitchFamily="50" charset="-128"/>
              </a:rPr>
              <a:t>是非、できる</a:t>
            </a:r>
            <a:r>
              <a:rPr lang="ja-JP" altLang="en-US" sz="1100" dirty="0">
                <a:latin typeface="HG丸ｺﾞｼｯｸM-PRO" panose="020F0600000000000000" pitchFamily="50" charset="-128"/>
                <a:ea typeface="HG丸ｺﾞｼｯｸM-PRO" panose="020F0600000000000000" pitchFamily="50" charset="-128"/>
              </a:rPr>
              <a:t>ところから取り組んでみましょう。★</a:t>
            </a:r>
            <a:endParaRPr lang="en-US" altLang="ja-JP" sz="11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41168552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92505" y="777152"/>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16</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4" name="正方形/長方形 3"/>
          <p:cNvSpPr/>
          <p:nvPr/>
        </p:nvSpPr>
        <p:spPr>
          <a:xfrm>
            <a:off x="3072505" y="77749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12</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pic>
        <p:nvPicPr>
          <p:cNvPr id="2"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48334" y="1202865"/>
            <a:ext cx="2742853"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5"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48378" y="4080024"/>
            <a:ext cx="2742851" cy="205713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6" name="テキスト ボックス 15"/>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7" name="テキスト ボックス 16"/>
          <p:cNvSpPr txBox="1"/>
          <p:nvPr/>
        </p:nvSpPr>
        <p:spPr>
          <a:xfrm>
            <a:off x="256042" y="617354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8" name="正方形/長方形 17"/>
          <p:cNvSpPr/>
          <p:nvPr/>
        </p:nvSpPr>
        <p:spPr>
          <a:xfrm>
            <a:off x="192505" y="3656856"/>
            <a:ext cx="2880000" cy="525658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17</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20" name="正方形/長方形 19"/>
          <p:cNvSpPr/>
          <p:nvPr/>
        </p:nvSpPr>
        <p:spPr>
          <a:xfrm>
            <a:off x="3072505" y="3656856"/>
            <a:ext cx="3600000" cy="525658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886329"/>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5" name="正方形/長方形 4"/>
          <p:cNvSpPr/>
          <p:nvPr/>
        </p:nvSpPr>
        <p:spPr>
          <a:xfrm>
            <a:off x="3061305" y="814623"/>
            <a:ext cx="3611200" cy="877163"/>
          </a:xfrm>
          <a:prstGeom prst="rect">
            <a:avLst/>
          </a:prstGeom>
        </p:spPr>
        <p:txBody>
          <a:bodyPr wrap="square">
            <a:spAutoFit/>
          </a:bodyPr>
          <a:lstStyle/>
          <a:p>
            <a:pPr defTabSz="912005"/>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16</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18</a:t>
            </a:r>
            <a:r>
              <a:rPr lang="ja-JP" altLang="en-US" sz="1100" dirty="0">
                <a:latin typeface="HG丸ｺﾞｼｯｸM-PRO" panose="020F0600000000000000" pitchFamily="50" charset="-128"/>
                <a:ea typeface="HG丸ｺﾞｼｯｸM-PRO" panose="020F0600000000000000" pitchFamily="50" charset="-128"/>
              </a:rPr>
              <a:t>で４分≫</a:t>
            </a:r>
            <a:endParaRPr lang="en-US" altLang="ja-JP" sz="1100" dirty="0">
              <a:latin typeface="HG丸ｺﾞｼｯｸM-PRO" panose="020F0600000000000000" pitchFamily="50" charset="-128"/>
              <a:ea typeface="HG丸ｺﾞｼｯｸM-PRO" panose="020F0600000000000000" pitchFamily="50" charset="-128"/>
            </a:endParaRPr>
          </a:p>
          <a:p>
            <a:pPr defTabSz="912005"/>
            <a:endParaRPr lang="en-US" altLang="ja-JP" sz="1100" dirty="0">
              <a:latin typeface="HG丸ｺﾞｼｯｸM-PRO" panose="020F0600000000000000" pitchFamily="50" charset="-128"/>
              <a:ea typeface="HG丸ｺﾞｼｯｸM-PRO" panose="020F0600000000000000" pitchFamily="50" charset="-128"/>
            </a:endParaRPr>
          </a:p>
          <a:p>
            <a:pPr defTabSz="912005"/>
            <a:r>
              <a:rPr lang="ja-JP" altLang="en-US" sz="1100" dirty="0">
                <a:latin typeface="HG丸ｺﾞｼｯｸM-PRO" panose="020F0600000000000000" pitchFamily="50" charset="-128"/>
                <a:ea typeface="HG丸ｺﾞｼｯｸM-PRO" panose="020F0600000000000000" pitchFamily="50" charset="-128"/>
              </a:rPr>
              <a:t>　で</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「まとめ」に入ります。★</a:t>
            </a:r>
          </a:p>
          <a:p>
            <a:pPr defTabSz="912005"/>
            <a:endParaRPr lang="ja-JP" altLang="en-US" dirty="0">
              <a:latin typeface="ＭＳ Ｐ明朝" panose="02020600040205080304" pitchFamily="18" charset="-128"/>
              <a:ea typeface="ＭＳ Ｐ明朝" panose="02020600040205080304" pitchFamily="18" charset="-128"/>
            </a:endParaRPr>
          </a:p>
        </p:txBody>
      </p:sp>
      <p:sp>
        <p:nvSpPr>
          <p:cNvPr id="7" name="正方形/長方形 6"/>
          <p:cNvSpPr/>
          <p:nvPr/>
        </p:nvSpPr>
        <p:spPr>
          <a:xfrm>
            <a:off x="3072505" y="3657496"/>
            <a:ext cx="3600000" cy="5170646"/>
          </a:xfrm>
          <a:prstGeom prst="rect">
            <a:avLst/>
          </a:prstGeom>
        </p:spPr>
        <p:txBody>
          <a:bodyPr wrap="square">
            <a:spAutoFit/>
          </a:bodyPr>
          <a:lstStyle/>
          <a:p>
            <a:pPr defTabSz="904071"/>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16</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18</a:t>
            </a:r>
            <a:r>
              <a:rPr lang="ja-JP" altLang="en-US" sz="1100" dirty="0">
                <a:latin typeface="HG丸ｺﾞｼｯｸM-PRO" panose="020F0600000000000000" pitchFamily="50" charset="-128"/>
                <a:ea typeface="HG丸ｺﾞｼｯｸM-PRO" panose="020F0600000000000000" pitchFamily="50" charset="-128"/>
              </a:rPr>
              <a:t>で４分≫</a:t>
            </a:r>
            <a:endParaRPr lang="en-US" altLang="ja-JP" sz="1100" dirty="0">
              <a:latin typeface="HG丸ｺﾞｼｯｸM-PRO" panose="020F0600000000000000" pitchFamily="50" charset="-128"/>
              <a:ea typeface="HG丸ｺﾞｼｯｸM-PRO" panose="020F0600000000000000" pitchFamily="50" charset="-128"/>
            </a:endParaRPr>
          </a:p>
          <a:p>
            <a:pPr defTabSz="904071">
              <a:defRPr/>
            </a:pPr>
            <a:r>
              <a:rPr lang="ja-JP" altLang="en-US" sz="1100" dirty="0">
                <a:latin typeface="HG丸ｺﾞｼｯｸM-PRO" panose="020F0600000000000000" pitchFamily="50" charset="-128"/>
                <a:ea typeface="HG丸ｺﾞｼｯｸM-PRO" panose="020F0600000000000000" pitchFamily="50" charset="-128"/>
              </a:rPr>
              <a:t>　今日の研修のねらい</a:t>
            </a:r>
            <a:r>
              <a:rPr lang="ja-JP" altLang="en-US" sz="1100" dirty="0" smtClean="0">
                <a:latin typeface="HG丸ｺﾞｼｯｸM-PRO" panose="020F0600000000000000" pitchFamily="50" charset="-128"/>
                <a:ea typeface="HG丸ｺﾞｼｯｸM-PRO" panose="020F0600000000000000" pitchFamily="50" charset="-128"/>
              </a:rPr>
              <a:t>は、</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不登校への対応</a:t>
            </a:r>
            <a:r>
              <a:rPr lang="ja-JP" altLang="en-US" sz="1100" dirty="0" smtClean="0">
                <a:latin typeface="HG丸ｺﾞｼｯｸM-PRO" panose="020F0600000000000000" pitchFamily="50" charset="-128"/>
                <a:ea typeface="HG丸ｺﾞｼｯｸM-PRO" panose="020F0600000000000000" pitchFamily="50" charset="-128"/>
              </a:rPr>
              <a:t>と、不登校</a:t>
            </a:r>
            <a:r>
              <a:rPr lang="ja-JP" altLang="en-US" sz="1100" dirty="0">
                <a:latin typeface="HG丸ｺﾞｼｯｸM-PRO" panose="020F0600000000000000" pitchFamily="50" charset="-128"/>
                <a:ea typeface="HG丸ｺﾞｼｯｸM-PRO" panose="020F0600000000000000" pitchFamily="50" charset="-128"/>
              </a:rPr>
              <a:t>を</a:t>
            </a:r>
            <a:r>
              <a:rPr lang="ja-JP" altLang="en-US" sz="1100" dirty="0" smtClean="0">
                <a:latin typeface="HG丸ｺﾞｼｯｸM-PRO" panose="020F0600000000000000" pitchFamily="50" charset="-128"/>
                <a:ea typeface="HG丸ｺﾞｼｯｸM-PRO" panose="020F0600000000000000" pitchFamily="50" charset="-128"/>
              </a:rPr>
              <a:t>生まない取組に</a:t>
            </a:r>
            <a:r>
              <a:rPr lang="ja-JP" altLang="en-US" sz="1100" dirty="0">
                <a:latin typeface="HG丸ｺﾞｼｯｸM-PRO" panose="020F0600000000000000" pitchFamily="50" charset="-128"/>
                <a:ea typeface="HG丸ｺﾞｼｯｸM-PRO" panose="020F0600000000000000" pitchFamily="50" charset="-128"/>
              </a:rPr>
              <a:t>ついて考える</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ことに</a:t>
            </a:r>
            <a:r>
              <a:rPr lang="ja-JP" altLang="en-US" sz="1100" dirty="0" smtClean="0">
                <a:latin typeface="HG丸ｺﾞｼｯｸM-PRO" panose="020F0600000000000000" pitchFamily="50" charset="-128"/>
                <a:ea typeface="HG丸ｺﾞｼｯｸM-PRO" panose="020F0600000000000000" pitchFamily="50" charset="-128"/>
              </a:rPr>
              <a:t>ありました。これ</a:t>
            </a:r>
            <a:r>
              <a:rPr lang="ja-JP" altLang="en-US" sz="1100" dirty="0">
                <a:latin typeface="HG丸ｺﾞｼｯｸM-PRO" panose="020F0600000000000000" pitchFamily="50" charset="-128"/>
                <a:ea typeface="HG丸ｺﾞｼｯｸM-PRO" panose="020F0600000000000000" pitchFamily="50" charset="-128"/>
              </a:rPr>
              <a:t>までの協議</a:t>
            </a:r>
            <a:r>
              <a:rPr lang="ja-JP" altLang="en-US" sz="1100" dirty="0" smtClean="0">
                <a:latin typeface="HG丸ｺﾞｼｯｸM-PRO" panose="020F0600000000000000" pitchFamily="50" charset="-128"/>
                <a:ea typeface="HG丸ｺﾞｼｯｸM-PRO" panose="020F0600000000000000" pitchFamily="50" charset="-128"/>
              </a:rPr>
              <a:t>や、他</a:t>
            </a:r>
            <a:r>
              <a:rPr lang="ja-JP" altLang="en-US" sz="1100" dirty="0">
                <a:latin typeface="HG丸ｺﾞｼｯｸM-PRO" panose="020F0600000000000000" pitchFamily="50" charset="-128"/>
                <a:ea typeface="HG丸ｺﾞｼｯｸM-PRO" panose="020F0600000000000000" pitchFamily="50" charset="-128"/>
              </a:rPr>
              <a:t>のグループの発表</a:t>
            </a:r>
            <a:r>
              <a:rPr lang="ja-JP" altLang="en-US" sz="1100" dirty="0" smtClean="0">
                <a:latin typeface="HG丸ｺﾞｼｯｸM-PRO" panose="020F0600000000000000" pitchFamily="50" charset="-128"/>
                <a:ea typeface="HG丸ｺﾞｼｯｸM-PRO" panose="020F0600000000000000" pitchFamily="50" charset="-128"/>
              </a:rPr>
              <a:t>から、各学級（</a:t>
            </a:r>
            <a:r>
              <a:rPr lang="en-US" altLang="ja-JP" sz="1100" dirty="0" smtClean="0">
                <a:latin typeface="HG丸ｺﾞｼｯｸM-PRO" panose="020F0600000000000000" pitchFamily="50" charset="-128"/>
                <a:ea typeface="HG丸ｺﾞｼｯｸM-PRO" panose="020F0600000000000000" pitchFamily="50" charset="-128"/>
              </a:rPr>
              <a:t>HR</a:t>
            </a:r>
            <a:r>
              <a:rPr lang="ja-JP" altLang="en-US" sz="1100" dirty="0" smtClean="0">
                <a:latin typeface="HG丸ｺﾞｼｯｸM-PRO" panose="020F0600000000000000" pitchFamily="50" charset="-128"/>
                <a:ea typeface="HG丸ｺﾞｼｯｸM-PRO" panose="020F0600000000000000" pitchFamily="50" charset="-128"/>
              </a:rPr>
              <a:t>）や</a:t>
            </a:r>
            <a:r>
              <a:rPr lang="ja-JP" altLang="en-US" sz="1100" dirty="0">
                <a:latin typeface="HG丸ｺﾞｼｯｸM-PRO" panose="020F0600000000000000" pitchFamily="50" charset="-128"/>
                <a:ea typeface="HG丸ｺﾞｼｯｸM-PRO" panose="020F0600000000000000" pitchFamily="50" charset="-128"/>
              </a:rPr>
              <a:t>学年で不登校への対応や不登校を未然に防止</a:t>
            </a:r>
            <a:r>
              <a:rPr lang="ja-JP" altLang="en-US" sz="1100" dirty="0" smtClean="0">
                <a:latin typeface="HG丸ｺﾞｼｯｸM-PRO" panose="020F0600000000000000" pitchFamily="50" charset="-128"/>
                <a:ea typeface="HG丸ｺﾞｼｯｸM-PRO" panose="020F0600000000000000" pitchFamily="50" charset="-128"/>
              </a:rPr>
              <a:t>する取組に</a:t>
            </a:r>
            <a:r>
              <a:rPr lang="ja-JP" altLang="en-US" sz="1100" dirty="0">
                <a:latin typeface="HG丸ｺﾞｼｯｸM-PRO" panose="020F0600000000000000" pitchFamily="50" charset="-128"/>
                <a:ea typeface="HG丸ｺﾞｼｯｸM-PRO" panose="020F0600000000000000" pitchFamily="50" charset="-128"/>
              </a:rPr>
              <a:t>ついて新たな気付きがあったのではないでしょうか。</a:t>
            </a:r>
            <a:endParaRPr lang="en-US" altLang="ja-JP" sz="1100" dirty="0">
              <a:latin typeface="HG丸ｺﾞｼｯｸM-PRO" panose="020F0600000000000000" pitchFamily="50" charset="-128"/>
              <a:ea typeface="HG丸ｺﾞｼｯｸM-PRO" panose="020F0600000000000000" pitchFamily="50" charset="-128"/>
            </a:endParaRPr>
          </a:p>
          <a:p>
            <a:pPr defTabSz="904071"/>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最後になります</a:t>
            </a:r>
            <a:r>
              <a:rPr lang="ja-JP" altLang="en-US" sz="1100" dirty="0" smtClean="0">
                <a:latin typeface="HG丸ｺﾞｼｯｸM-PRO" panose="020F0600000000000000" pitchFamily="50" charset="-128"/>
                <a:ea typeface="HG丸ｺﾞｼｯｸM-PRO" panose="020F0600000000000000" pitchFamily="50" charset="-128"/>
              </a:rPr>
              <a:t>が、今日</a:t>
            </a:r>
            <a:r>
              <a:rPr lang="ja-JP" altLang="en-US" sz="1100" dirty="0">
                <a:latin typeface="HG丸ｺﾞｼｯｸM-PRO" panose="020F0600000000000000" pitchFamily="50" charset="-128"/>
                <a:ea typeface="HG丸ｺﾞｼｯｸM-PRO" panose="020F0600000000000000" pitchFamily="50" charset="-128"/>
              </a:rPr>
              <a:t>の研修の感想</a:t>
            </a:r>
            <a:r>
              <a:rPr lang="ja-JP" altLang="en-US" sz="1100" dirty="0" smtClean="0">
                <a:latin typeface="HG丸ｺﾞｼｯｸM-PRO" panose="020F0600000000000000" pitchFamily="50" charset="-128"/>
                <a:ea typeface="HG丸ｺﾞｼｯｸM-PRO" panose="020F0600000000000000" pitchFamily="50" charset="-128"/>
              </a:rPr>
              <a:t>を、隣</a:t>
            </a:r>
            <a:r>
              <a:rPr lang="ja-JP" altLang="en-US" sz="1100" dirty="0">
                <a:latin typeface="HG丸ｺﾞｼｯｸM-PRO" panose="020F0600000000000000" pitchFamily="50" charset="-128"/>
                <a:ea typeface="HG丸ｺﾞｼｯｸM-PRO" panose="020F0600000000000000" pitchFamily="50" charset="-128"/>
              </a:rPr>
              <a:t>に座っている先生と交流したいと思います。２分間でお願い</a:t>
            </a:r>
            <a:r>
              <a:rPr lang="ja-JP" altLang="en-US" sz="1100" dirty="0" smtClean="0">
                <a:latin typeface="HG丸ｺﾞｼｯｸM-PRO" panose="020F0600000000000000" pitchFamily="50" charset="-128"/>
                <a:ea typeface="HG丸ｺﾞｼｯｸM-PRO" panose="020F0600000000000000" pitchFamily="50" charset="-128"/>
              </a:rPr>
              <a:t>します、では、どうぞ。</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２分経過したら）</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a:p>
            <a:pPr defTabSz="904071"/>
            <a:endParaRPr lang="en-US" altLang="ja-JP" sz="1100" dirty="0">
              <a:latin typeface="HG丸ｺﾞｼｯｸM-PRO" panose="020F0600000000000000" pitchFamily="50" charset="-128"/>
              <a:ea typeface="HG丸ｺﾞｼｯｸM-PRO" panose="020F0600000000000000" pitchFamily="50" charset="-128"/>
            </a:endParaRPr>
          </a:p>
          <a:p>
            <a:pPr defTabSz="904071">
              <a:defRPr/>
            </a:pPr>
            <a:r>
              <a:rPr lang="ja-JP" altLang="en-US" sz="1100" dirty="0">
                <a:latin typeface="HG丸ｺﾞｼｯｸM-PRO" panose="020F0600000000000000" pitchFamily="50" charset="-128"/>
                <a:ea typeface="HG丸ｺﾞｼｯｸM-PRO" panose="020F0600000000000000" pitchFamily="50" charset="-128"/>
              </a:rPr>
              <a:t>　今日</a:t>
            </a:r>
            <a:r>
              <a:rPr lang="ja-JP" altLang="en-US" sz="1100" dirty="0" smtClean="0">
                <a:latin typeface="HG丸ｺﾞｼｯｸM-PRO" panose="020F0600000000000000" pitchFamily="50" charset="-128"/>
                <a:ea typeface="HG丸ｺﾞｼｯｸM-PRO" panose="020F0600000000000000" pitchFamily="50" charset="-128"/>
              </a:rPr>
              <a:t>は、生徒</a:t>
            </a:r>
            <a:r>
              <a:rPr lang="ja-JP" altLang="en-US" sz="1100" dirty="0">
                <a:latin typeface="HG丸ｺﾞｼｯｸM-PRO" panose="020F0600000000000000" pitchFamily="50" charset="-128"/>
                <a:ea typeface="HG丸ｺﾞｼｯｸM-PRO" panose="020F0600000000000000" pitchFamily="50" charset="-128"/>
              </a:rPr>
              <a:t>指導の進め方を考える際に</a:t>
            </a:r>
            <a:r>
              <a:rPr lang="ja-JP" altLang="en-US" sz="1100" dirty="0" smtClean="0">
                <a:latin typeface="HG丸ｺﾞｼｯｸM-PRO" panose="020F0600000000000000" pitchFamily="50" charset="-128"/>
                <a:ea typeface="HG丸ｺﾞｼｯｸM-PRO" panose="020F0600000000000000" pitchFamily="50" charset="-128"/>
              </a:rPr>
              <a:t>は、</a:t>
            </a:r>
            <a:r>
              <a:rPr lang="en-US" altLang="ja-JP" sz="1100" dirty="0" smtClean="0">
                <a:latin typeface="HG丸ｺﾞｼｯｸM-PRO" panose="020F0600000000000000" pitchFamily="50" charset="-128"/>
                <a:ea typeface="HG丸ｺﾞｼｯｸM-PRO" panose="020F0600000000000000" pitchFamily="50" charset="-128"/>
              </a:rPr>
              <a:t>ORV-PDCA</a:t>
            </a:r>
            <a:r>
              <a:rPr lang="ja-JP" altLang="en-US" sz="1100" dirty="0">
                <a:latin typeface="HG丸ｺﾞｼｯｸM-PRO" panose="020F0600000000000000" pitchFamily="50" charset="-128"/>
                <a:ea typeface="HG丸ｺﾞｼｯｸM-PRO" panose="020F0600000000000000" pitchFamily="50" charset="-128"/>
              </a:rPr>
              <a:t>の視点が大切なことを事例を通して確認しました。今後</a:t>
            </a:r>
            <a:r>
              <a:rPr lang="ja-JP" altLang="en-US" sz="1100" dirty="0" smtClean="0">
                <a:latin typeface="HG丸ｺﾞｼｯｸM-PRO" panose="020F0600000000000000" pitchFamily="50" charset="-128"/>
                <a:ea typeface="HG丸ｺﾞｼｯｸM-PRO" panose="020F0600000000000000" pitchFamily="50" charset="-128"/>
              </a:rPr>
              <a:t>は、生徒</a:t>
            </a:r>
            <a:r>
              <a:rPr lang="ja-JP" altLang="en-US" sz="1100" dirty="0">
                <a:latin typeface="HG丸ｺﾞｼｯｸM-PRO" panose="020F0600000000000000" pitchFamily="50" charset="-128"/>
                <a:ea typeface="HG丸ｺﾞｼｯｸM-PRO" panose="020F0600000000000000" pitchFamily="50" charset="-128"/>
              </a:rPr>
              <a:t>指導</a:t>
            </a:r>
            <a:r>
              <a:rPr lang="ja-JP" altLang="en-US" sz="1100" dirty="0" smtClean="0">
                <a:latin typeface="HG丸ｺﾞｼｯｸM-PRO" panose="020F0600000000000000" pitchFamily="50" charset="-128"/>
                <a:ea typeface="HG丸ｺﾞｼｯｸM-PRO" panose="020F0600000000000000" pitchFamily="50" charset="-128"/>
              </a:rPr>
              <a:t>でも学習指導等でも学校</a:t>
            </a:r>
            <a:r>
              <a:rPr lang="ja-JP" altLang="en-US" sz="1100" dirty="0">
                <a:latin typeface="HG丸ｺﾞｼｯｸM-PRO" panose="020F0600000000000000" pitchFamily="50" charset="-128"/>
                <a:ea typeface="HG丸ｺﾞｼｯｸM-PRO" panose="020F0600000000000000" pitchFamily="50" charset="-128"/>
              </a:rPr>
              <a:t>における指導において</a:t>
            </a:r>
            <a:r>
              <a:rPr lang="ja-JP" altLang="en-US" sz="1100" dirty="0" smtClean="0">
                <a:latin typeface="HG丸ｺﾞｼｯｸM-PRO" panose="020F0600000000000000" pitchFamily="50" charset="-128"/>
                <a:ea typeface="HG丸ｺﾞｼｯｸM-PRO" panose="020F0600000000000000" pitchFamily="50" charset="-128"/>
              </a:rPr>
              <a:t>は、教育</a:t>
            </a:r>
            <a:r>
              <a:rPr lang="ja-JP" altLang="en-US" sz="1100" dirty="0">
                <a:latin typeface="HG丸ｺﾞｼｯｸM-PRO" panose="020F0600000000000000" pitchFamily="50" charset="-128"/>
                <a:ea typeface="HG丸ｺﾞｼｯｸM-PRO" panose="020F0600000000000000" pitchFamily="50" charset="-128"/>
              </a:rPr>
              <a:t>目標や生徒指導目標というビジョンに</a:t>
            </a:r>
            <a:r>
              <a:rPr lang="ja-JP" altLang="en-US" sz="1100" dirty="0" smtClean="0">
                <a:latin typeface="HG丸ｺﾞｼｯｸM-PRO" panose="020F0600000000000000" pitchFamily="50" charset="-128"/>
                <a:ea typeface="HG丸ｺﾞｼｯｸM-PRO" panose="020F0600000000000000" pitchFamily="50" charset="-128"/>
              </a:rPr>
              <a:t>向けた取組に</a:t>
            </a:r>
            <a:r>
              <a:rPr lang="ja-JP" altLang="en-US" sz="1100" dirty="0">
                <a:latin typeface="HG丸ｺﾞｼｯｸM-PRO" panose="020F0600000000000000" pitchFamily="50" charset="-128"/>
                <a:ea typeface="HG丸ｺﾞｼｯｸM-PRO" panose="020F0600000000000000" pitchFamily="50" charset="-128"/>
              </a:rPr>
              <a:t>するよう意識しましょう。</a:t>
            </a:r>
            <a:endParaRPr lang="en-US" altLang="ja-JP" sz="1100" dirty="0">
              <a:latin typeface="HG丸ｺﾞｼｯｸM-PRO" panose="020F0600000000000000" pitchFamily="50" charset="-128"/>
              <a:ea typeface="HG丸ｺﾞｼｯｸM-PRO" panose="020F0600000000000000" pitchFamily="50" charset="-128"/>
            </a:endParaRPr>
          </a:p>
          <a:p>
            <a:pPr defTabSz="904071">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04071">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また、見えて</a:t>
            </a:r>
            <a:r>
              <a:rPr lang="ja-JP" altLang="en-US" sz="1100" dirty="0">
                <a:latin typeface="HG丸ｺﾞｼｯｸM-PRO" panose="020F0600000000000000" pitchFamily="50" charset="-128"/>
                <a:ea typeface="HG丸ｺﾞｼｯｸM-PRO" panose="020F0600000000000000" pitchFamily="50" charset="-128"/>
              </a:rPr>
              <a:t>きた課題や今後に</a:t>
            </a:r>
            <a:r>
              <a:rPr lang="ja-JP" altLang="en-US" sz="1100" dirty="0" smtClean="0">
                <a:latin typeface="HG丸ｺﾞｼｯｸM-PRO" panose="020F0600000000000000" pitchFamily="50" charset="-128"/>
                <a:ea typeface="HG丸ｺﾞｼｯｸM-PRO" panose="020F0600000000000000" pitchFamily="50" charset="-128"/>
              </a:rPr>
              <a:t>向けた取組に</a:t>
            </a:r>
            <a:r>
              <a:rPr lang="ja-JP" altLang="en-US" sz="1100" dirty="0">
                <a:latin typeface="HG丸ｺﾞｼｯｸM-PRO" panose="020F0600000000000000" pitchFamily="50" charset="-128"/>
                <a:ea typeface="HG丸ｺﾞｼｯｸM-PRO" panose="020F0600000000000000" pitchFamily="50" charset="-128"/>
              </a:rPr>
              <a:t>ついて意図的・計画的な生徒指導実践を検討</a:t>
            </a:r>
            <a:r>
              <a:rPr lang="ja-JP" altLang="en-US" sz="1100" dirty="0" smtClean="0">
                <a:latin typeface="HG丸ｺﾞｼｯｸM-PRO" panose="020F0600000000000000" pitchFamily="50" charset="-128"/>
                <a:ea typeface="HG丸ｺﾞｼｯｸM-PRO" panose="020F0600000000000000" pitchFamily="50" charset="-128"/>
              </a:rPr>
              <a:t>し、職員</a:t>
            </a:r>
            <a:r>
              <a:rPr lang="ja-JP" altLang="en-US" sz="1100" dirty="0">
                <a:latin typeface="HG丸ｺﾞｼｯｸM-PRO" panose="020F0600000000000000" pitchFamily="50" charset="-128"/>
                <a:ea typeface="HG丸ｺﾞｼｯｸM-PRO" panose="020F0600000000000000" pitchFamily="50" charset="-128"/>
              </a:rPr>
              <a:t>会議や校内研修などの場で学校全体で共通理解を</a:t>
            </a:r>
            <a:r>
              <a:rPr lang="ja-JP" altLang="en-US" sz="1100" dirty="0" smtClean="0">
                <a:latin typeface="HG丸ｺﾞｼｯｸM-PRO" panose="020F0600000000000000" pitchFamily="50" charset="-128"/>
                <a:ea typeface="HG丸ｺﾞｼｯｸM-PRO" panose="020F0600000000000000" pitchFamily="50" charset="-128"/>
              </a:rPr>
              <a:t>して、教育</a:t>
            </a:r>
            <a:r>
              <a:rPr lang="ja-JP" altLang="en-US" sz="1100" dirty="0">
                <a:latin typeface="HG丸ｺﾞｼｯｸM-PRO" panose="020F0600000000000000" pitchFamily="50" charset="-128"/>
                <a:ea typeface="HG丸ｺﾞｼｯｸM-PRO" panose="020F0600000000000000" pitchFamily="50" charset="-128"/>
              </a:rPr>
              <a:t>活動の実践に生かしていきましょう。そのため</a:t>
            </a:r>
            <a:r>
              <a:rPr lang="ja-JP" altLang="en-US" sz="1100" dirty="0" smtClean="0">
                <a:latin typeface="HG丸ｺﾞｼｯｸM-PRO" panose="020F0600000000000000" pitchFamily="50" charset="-128"/>
                <a:ea typeface="HG丸ｺﾞｼｯｸM-PRO" panose="020F0600000000000000" pitchFamily="50" charset="-128"/>
              </a:rPr>
              <a:t>に、先ほど</a:t>
            </a:r>
            <a:r>
              <a:rPr lang="ja-JP" altLang="en-US" sz="1100" dirty="0">
                <a:latin typeface="HG丸ｺﾞｼｯｸM-PRO" panose="020F0600000000000000" pitchFamily="50" charset="-128"/>
                <a:ea typeface="HG丸ｺﾞｼｯｸM-PRO" panose="020F0600000000000000" pitchFamily="50" charset="-128"/>
              </a:rPr>
              <a:t>の「グループ記録用紙」を回収</a:t>
            </a:r>
            <a:r>
              <a:rPr lang="ja-JP" altLang="en-US" sz="1100" dirty="0" smtClean="0">
                <a:latin typeface="HG丸ｺﾞｼｯｸM-PRO" panose="020F0600000000000000" pitchFamily="50" charset="-128"/>
                <a:ea typeface="HG丸ｺﾞｼｯｸM-PRO" panose="020F0600000000000000" pitchFamily="50" charset="-128"/>
              </a:rPr>
              <a:t>して、担当</a:t>
            </a:r>
            <a:r>
              <a:rPr lang="ja-JP" altLang="en-US" sz="1100" dirty="0">
                <a:latin typeface="HG丸ｺﾞｼｯｸM-PRO" panose="020F0600000000000000" pitchFamily="50" charset="-128"/>
                <a:ea typeface="HG丸ｺﾞｼｯｸM-PRO" panose="020F0600000000000000" pitchFamily="50" charset="-128"/>
              </a:rPr>
              <a:t>でまとめたものを作成してお返しします。</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24" name="横巻き 23"/>
          <p:cNvSpPr/>
          <p:nvPr/>
        </p:nvSpPr>
        <p:spPr>
          <a:xfrm>
            <a:off x="4425392" y="5543357"/>
            <a:ext cx="894226" cy="360908"/>
          </a:xfrm>
          <a:prstGeom prst="horizontalScroll">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1000" dirty="0">
                <a:solidFill>
                  <a:schemeClr val="tx1"/>
                </a:solidFill>
                <a:latin typeface="HG丸ｺﾞｼｯｸM-PRO" panose="020F0600000000000000" pitchFamily="50" charset="-128"/>
                <a:ea typeface="HG丸ｺﾞｼｯｸM-PRO" panose="020F0600000000000000" pitchFamily="50" charset="-128"/>
              </a:rPr>
              <a:t>感想</a:t>
            </a:r>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の交流</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7104718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181766" y="713820"/>
            <a:ext cx="2882485" cy="2873970"/>
            <a:chOff x="192505" y="6537176"/>
            <a:chExt cx="2882485" cy="2873970"/>
          </a:xfrm>
        </p:grpSpPr>
        <p:sp>
          <p:nvSpPr>
            <p:cNvPr id="3" name="正方形/長方形 2"/>
            <p:cNvSpPr/>
            <p:nvPr/>
          </p:nvSpPr>
          <p:spPr>
            <a:xfrm>
              <a:off x="192505" y="6537176"/>
              <a:ext cx="2882485" cy="287397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18</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pic>
          <p:nvPicPr>
            <p:cNvPr id="4"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44870" y="6960024"/>
              <a:ext cx="2742854" cy="2057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252535" y="905354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grpSp>
      <p:sp>
        <p:nvSpPr>
          <p:cNvPr id="6" name="正方形/長方形 5"/>
          <p:cNvSpPr/>
          <p:nvPr/>
        </p:nvSpPr>
        <p:spPr>
          <a:xfrm>
            <a:off x="3064251" y="713820"/>
            <a:ext cx="3600000" cy="287397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8" name="正方形/長方形 7"/>
          <p:cNvSpPr/>
          <p:nvPr/>
        </p:nvSpPr>
        <p:spPr>
          <a:xfrm>
            <a:off x="3042445" y="724784"/>
            <a:ext cx="3621806" cy="2970044"/>
          </a:xfrm>
          <a:prstGeom prst="rect">
            <a:avLst/>
          </a:prstGeom>
        </p:spPr>
        <p:txBody>
          <a:bodyPr wrap="square">
            <a:spAutoFit/>
          </a:bodyPr>
          <a:lstStyle/>
          <a:p>
            <a:pPr defTabSz="940818">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16</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18</a:t>
            </a:r>
            <a:r>
              <a:rPr lang="ja-JP" altLang="en-US" sz="1100" dirty="0">
                <a:latin typeface="HG丸ｺﾞｼｯｸM-PRO" panose="020F0600000000000000" pitchFamily="50" charset="-128"/>
                <a:ea typeface="HG丸ｺﾞｼｯｸM-PRO" panose="020F0600000000000000" pitchFamily="50" charset="-128"/>
              </a:rPr>
              <a:t>で４分</a:t>
            </a:r>
            <a:r>
              <a:rPr lang="en-US" altLang="ja-JP" sz="1100" dirty="0">
                <a:latin typeface="HG丸ｺﾞｼｯｸM-PRO" panose="020F0600000000000000" pitchFamily="50" charset="-128"/>
                <a:ea typeface="HG丸ｺﾞｼｯｸM-PRO" panose="020F0600000000000000" pitchFamily="50" charset="-128"/>
              </a:rPr>
              <a:t>≫</a:t>
            </a:r>
          </a:p>
          <a:p>
            <a:endParaRPr lang="en-US" altLang="ja-JP" sz="1100" dirty="0">
              <a:latin typeface="HG丸ｺﾞｼｯｸM-PRO" panose="020F0600000000000000" pitchFamily="50" charset="-128"/>
              <a:ea typeface="HG丸ｺﾞｼｯｸM-PRO" panose="020F0600000000000000" pitchFamily="50" charset="-128"/>
            </a:endParaRPr>
          </a:p>
          <a:p>
            <a:pPr defTabSz="940808">
              <a:defRPr/>
            </a:pPr>
            <a:r>
              <a:rPr lang="ja-JP" altLang="en-US" sz="1100" dirty="0">
                <a:latin typeface="HG丸ｺﾞｼｯｸM-PRO" panose="020F0600000000000000" pitchFamily="50" charset="-128"/>
                <a:ea typeface="HG丸ｺﾞｼｯｸM-PRO" panose="020F0600000000000000" pitchFamily="50" charset="-128"/>
              </a:rPr>
              <a:t>　それで</a:t>
            </a:r>
            <a:r>
              <a:rPr lang="ja-JP" altLang="en-US" sz="1100" dirty="0" smtClean="0">
                <a:latin typeface="HG丸ｺﾞｼｯｸM-PRO" panose="020F0600000000000000" pitchFamily="50" charset="-128"/>
                <a:ea typeface="HG丸ｺﾞｼｯｸM-PRO" panose="020F0600000000000000" pitchFamily="50" charset="-128"/>
              </a:rPr>
              <a:t>は、記録</a:t>
            </a:r>
            <a:r>
              <a:rPr lang="ja-JP" altLang="en-US" sz="1100" dirty="0">
                <a:latin typeface="HG丸ｺﾞｼｯｸM-PRO" panose="020F0600000000000000" pitchFamily="50" charset="-128"/>
                <a:ea typeface="HG丸ｺﾞｼｯｸM-PRO" panose="020F0600000000000000" pitchFamily="50" charset="-128"/>
              </a:rPr>
              <a:t>用紙を回収します。</a:t>
            </a:r>
            <a:endParaRPr lang="en-US" altLang="ja-JP" sz="1100" dirty="0">
              <a:latin typeface="HG丸ｺﾞｼｯｸM-PRO" panose="020F0600000000000000" pitchFamily="50" charset="-128"/>
              <a:ea typeface="HG丸ｺﾞｼｯｸM-PRO" panose="020F0600000000000000" pitchFamily="50" charset="-128"/>
            </a:endParaRPr>
          </a:p>
          <a:p>
            <a:pPr defTabSz="940808">
              <a:defRPr/>
            </a:pPr>
            <a:r>
              <a:rPr lang="ja-JP" altLang="en-US" sz="1100" dirty="0">
                <a:latin typeface="HG丸ｺﾞｼｯｸM-PRO" panose="020F0600000000000000" pitchFamily="50" charset="-128"/>
                <a:ea typeface="HG丸ｺﾞｼｯｸM-PRO" panose="020F0600000000000000" pitchFamily="50" charset="-128"/>
              </a:rPr>
              <a:t>（回収ができたら）</a:t>
            </a:r>
            <a:endParaRPr lang="en-US" altLang="ja-JP" sz="1100" dirty="0">
              <a:latin typeface="HG丸ｺﾞｼｯｸM-PRO" panose="020F0600000000000000" pitchFamily="50" charset="-128"/>
              <a:ea typeface="HG丸ｺﾞｼｯｸM-PRO" panose="020F0600000000000000" pitchFamily="50" charset="-128"/>
            </a:endParaRPr>
          </a:p>
          <a:p>
            <a:pPr defTabSz="940808">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40808">
              <a:defRPr/>
            </a:pPr>
            <a:r>
              <a:rPr lang="ja-JP" altLang="en-US" sz="1100" dirty="0">
                <a:latin typeface="HG丸ｺﾞｼｯｸM-PRO" panose="020F0600000000000000" pitchFamily="50" charset="-128"/>
                <a:ea typeface="HG丸ｺﾞｼｯｸM-PRO" panose="020F0600000000000000" pitchFamily="50" charset="-128"/>
              </a:rPr>
              <a:t>　近日中</a:t>
            </a:r>
            <a:r>
              <a:rPr lang="ja-JP" altLang="en-US" sz="1100" dirty="0" smtClean="0">
                <a:latin typeface="HG丸ｺﾞｼｯｸM-PRO" panose="020F0600000000000000" pitchFamily="50" charset="-128"/>
                <a:ea typeface="HG丸ｺﾞｼｯｸM-PRO" panose="020F0600000000000000" pitchFamily="50" charset="-128"/>
              </a:rPr>
              <a:t>に、この</a:t>
            </a:r>
            <a:r>
              <a:rPr lang="ja-JP" altLang="en-US" sz="1100" dirty="0">
                <a:latin typeface="HG丸ｺﾞｼｯｸM-PRO" panose="020F0600000000000000" pitchFamily="50" charset="-128"/>
                <a:ea typeface="HG丸ｺﾞｼｯｸM-PRO" panose="020F0600000000000000" pitchFamily="50" charset="-128"/>
              </a:rPr>
              <a:t>まとめを基に</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生徒指導委員会（部会）</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や</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学年会（学年団会）</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などを</a:t>
            </a:r>
            <a:r>
              <a:rPr lang="ja-JP" altLang="en-US" sz="1100" dirty="0" smtClean="0">
                <a:latin typeface="HG丸ｺﾞｼｯｸM-PRO" panose="020F0600000000000000" pitchFamily="50" charset="-128"/>
                <a:ea typeface="HG丸ｺﾞｼｯｸM-PRO" panose="020F0600000000000000" pitchFamily="50" charset="-128"/>
              </a:rPr>
              <a:t>開いて、意図的</a:t>
            </a:r>
            <a:r>
              <a:rPr lang="ja-JP" altLang="en-US" sz="1100" dirty="0">
                <a:latin typeface="HG丸ｺﾞｼｯｸM-PRO" panose="020F0600000000000000" pitchFamily="50" charset="-128"/>
                <a:ea typeface="HG丸ｺﾞｼｯｸM-PRO" panose="020F0600000000000000" pitchFamily="50" charset="-128"/>
              </a:rPr>
              <a:t>・計画的な生徒指導に取り組むことができるようお願いします。</a:t>
            </a:r>
            <a:endParaRPr lang="en-US" altLang="ja-JP" sz="1100" dirty="0">
              <a:latin typeface="HG丸ｺﾞｼｯｸM-PRO" panose="020F0600000000000000" pitchFamily="50" charset="-128"/>
              <a:ea typeface="HG丸ｺﾞｼｯｸM-PRO" panose="020F0600000000000000" pitchFamily="50" charset="-128"/>
            </a:endParaRPr>
          </a:p>
          <a:p>
            <a:pPr defTabSz="940808">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40808">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そして、先生方</a:t>
            </a:r>
            <a:r>
              <a:rPr lang="ja-JP" altLang="en-US" sz="1100" dirty="0">
                <a:latin typeface="HG丸ｺﾞｼｯｸM-PRO" panose="020F0600000000000000" pitchFamily="50" charset="-128"/>
                <a:ea typeface="HG丸ｺﾞｼｯｸM-PRO" panose="020F0600000000000000" pitchFamily="50" charset="-128"/>
              </a:rPr>
              <a:t>一人一人</a:t>
            </a:r>
            <a:r>
              <a:rPr lang="ja-JP" altLang="en-US" sz="1100" dirty="0" smtClean="0">
                <a:latin typeface="HG丸ｺﾞｼｯｸM-PRO" panose="020F0600000000000000" pitchFamily="50" charset="-128"/>
                <a:ea typeface="HG丸ｺﾞｼｯｸM-PRO" panose="020F0600000000000000" pitchFamily="50" charset="-128"/>
              </a:rPr>
              <a:t>でも、組織</a:t>
            </a:r>
            <a:r>
              <a:rPr lang="ja-JP" altLang="en-US" sz="1100" dirty="0">
                <a:latin typeface="HG丸ｺﾞｼｯｸM-PRO" panose="020F0600000000000000" pitchFamily="50" charset="-128"/>
                <a:ea typeface="HG丸ｺﾞｼｯｸM-PRO" panose="020F0600000000000000" pitchFamily="50" charset="-128"/>
              </a:rPr>
              <a:t>としても</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学級</a:t>
            </a:r>
            <a:r>
              <a:rPr lang="ja-JP" altLang="en-US" sz="1100" dirty="0" smtClean="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HR</a:t>
            </a:r>
            <a:r>
              <a:rPr lang="ja-JP" altLang="en-US" sz="1100" dirty="0" smtClean="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や</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児童生徒個人</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err="1">
                <a:latin typeface="HG丸ｺﾞｼｯｸM-PRO" panose="020F0600000000000000" pitchFamily="50" charset="-128"/>
                <a:ea typeface="HG丸ｺﾞｼｯｸM-PRO" panose="020F0600000000000000" pitchFamily="50" charset="-128"/>
              </a:rPr>
              <a:t>への</a:t>
            </a:r>
            <a:r>
              <a:rPr lang="ja-JP" altLang="en-US" sz="1100" dirty="0">
                <a:latin typeface="HG丸ｺﾞｼｯｸM-PRO" panose="020F0600000000000000" pitchFamily="50" charset="-128"/>
                <a:ea typeface="HG丸ｺﾞｼｯｸM-PRO" panose="020F0600000000000000" pitchFamily="50" charset="-128"/>
              </a:rPr>
              <a:t>指導・支援に生かしていけるようにしましょう。</a:t>
            </a:r>
            <a:endParaRPr lang="en-US" altLang="ja-JP" sz="1100" dirty="0">
              <a:latin typeface="HG丸ｺﾞｼｯｸM-PRO" panose="020F0600000000000000" pitchFamily="50" charset="-128"/>
              <a:ea typeface="HG丸ｺﾞｼｯｸM-PRO" panose="020F0600000000000000" pitchFamily="50" charset="-128"/>
            </a:endParaRPr>
          </a:p>
          <a:p>
            <a:pPr defTabSz="940808">
              <a:defRPr/>
            </a:pPr>
            <a:endParaRPr lang="en-US" altLang="ja-JP" sz="1100" dirty="0">
              <a:latin typeface="HG丸ｺﾞｼｯｸM-PRO" panose="020F0600000000000000" pitchFamily="50" charset="-128"/>
              <a:ea typeface="HG丸ｺﾞｼｯｸM-PRO" panose="020F0600000000000000" pitchFamily="50" charset="-128"/>
            </a:endParaRPr>
          </a:p>
          <a:p>
            <a:pPr defTabSz="940808">
              <a:defRPr/>
            </a:pPr>
            <a:r>
              <a:rPr lang="ja-JP" altLang="en-US" sz="1100" dirty="0">
                <a:latin typeface="HG丸ｺﾞｼｯｸM-PRO" panose="020F0600000000000000" pitchFamily="50" charset="-128"/>
                <a:ea typeface="HG丸ｺﾞｼｯｸM-PRO" panose="020F0600000000000000" pitchFamily="50" charset="-128"/>
              </a:rPr>
              <a:t>　以上</a:t>
            </a:r>
            <a:r>
              <a:rPr lang="ja-JP" altLang="en-US" sz="1100" dirty="0" smtClean="0">
                <a:latin typeface="HG丸ｺﾞｼｯｸM-PRO" panose="020F0600000000000000" pitchFamily="50" charset="-128"/>
                <a:ea typeface="HG丸ｺﾞｼｯｸM-PRO" panose="020F0600000000000000" pitchFamily="50" charset="-128"/>
              </a:rPr>
              <a:t>で、校内</a:t>
            </a:r>
            <a:r>
              <a:rPr lang="ja-JP" altLang="en-US" sz="1100" dirty="0">
                <a:latin typeface="HG丸ｺﾞｼｯｸM-PRO" panose="020F0600000000000000" pitchFamily="50" charset="-128"/>
                <a:ea typeface="HG丸ｺﾞｼｯｸM-PRO" panose="020F0600000000000000" pitchFamily="50" charset="-128"/>
              </a:rPr>
              <a:t>研修を終わります。ありがとうございました。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a:p>
            <a:pPr defTabSz="940808">
              <a:defRPr/>
            </a:pPr>
            <a:endParaRPr lang="en-US" altLang="ja-JP" sz="11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3740277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5219544" y="817598"/>
            <a:ext cx="1665841" cy="430887"/>
          </a:xfrm>
          <a:prstGeom prst="rect">
            <a:avLst/>
          </a:prstGeom>
          <a:noFill/>
        </p:spPr>
        <p:txBody>
          <a:bodyPr wrap="none" rtlCol="0">
            <a:spAutoFit/>
          </a:bodyPr>
          <a:lstStyle/>
          <a:p>
            <a:pPr algn="r"/>
            <a:r>
              <a:rPr lang="ja-JP" altLang="en-US" sz="1100" dirty="0" smtClean="0"/>
              <a:t>岡山県総合教育センター</a:t>
            </a:r>
            <a:endParaRPr lang="en-US" altLang="ja-JP" sz="1100" dirty="0" smtClean="0"/>
          </a:p>
          <a:p>
            <a:pPr algn="r"/>
            <a:r>
              <a:rPr lang="ja-JP" altLang="en-US" sz="1100" dirty="0"/>
              <a:t>教育支援</a:t>
            </a:r>
            <a:r>
              <a:rPr lang="ja-JP" altLang="en-US" sz="1100" dirty="0" smtClean="0"/>
              <a:t>部</a:t>
            </a:r>
            <a:endParaRPr lang="en-US" altLang="ja-JP" sz="1100" dirty="0" smtClean="0"/>
          </a:p>
        </p:txBody>
      </p:sp>
      <p:sp>
        <p:nvSpPr>
          <p:cNvPr id="7" name="テキスト ボックス 6"/>
          <p:cNvSpPr txBox="1"/>
          <p:nvPr/>
        </p:nvSpPr>
        <p:spPr>
          <a:xfrm>
            <a:off x="634807" y="1517790"/>
            <a:ext cx="5588388" cy="430887"/>
          </a:xfrm>
          <a:prstGeom prst="rect">
            <a:avLst/>
          </a:prstGeom>
          <a:noFill/>
        </p:spPr>
        <p:txBody>
          <a:bodyPr wrap="none" rtlCol="0">
            <a:spAutoFit/>
          </a:bodyPr>
          <a:lstStyle/>
          <a:p>
            <a:pPr algn="ctr"/>
            <a:r>
              <a:rPr lang="ja-JP" altLang="en-US" sz="1100" dirty="0" smtClean="0"/>
              <a:t>「不登校やいじめ、暴力行為等を生まないための学校づくりに関わる校内研修パッケージ」を</a:t>
            </a:r>
            <a:endParaRPr lang="en-US" altLang="ja-JP" sz="1100" dirty="0" smtClean="0"/>
          </a:p>
          <a:p>
            <a:pPr algn="ctr"/>
            <a:r>
              <a:rPr lang="ja-JP" altLang="en-US" sz="1100" dirty="0" smtClean="0"/>
              <a:t>活用した校内研修実施後のアンケート調査の御協力について（依頼）</a:t>
            </a:r>
            <a:endParaRPr lang="en-US" altLang="ja-JP" sz="1100" dirty="0" smtClean="0"/>
          </a:p>
        </p:txBody>
      </p:sp>
      <p:sp>
        <p:nvSpPr>
          <p:cNvPr id="9" name="テキスト ボックス 8"/>
          <p:cNvSpPr txBox="1"/>
          <p:nvPr/>
        </p:nvSpPr>
        <p:spPr>
          <a:xfrm>
            <a:off x="5830156" y="223095"/>
            <a:ext cx="1027845" cy="261610"/>
          </a:xfrm>
          <a:prstGeom prst="rect">
            <a:avLst/>
          </a:prstGeom>
          <a:noFill/>
        </p:spPr>
        <p:txBody>
          <a:bodyPr wrap="none" rtlCol="0">
            <a:spAutoFit/>
          </a:bodyPr>
          <a:lstStyle/>
          <a:p>
            <a:r>
              <a:rPr kumimoji="1" lang="ja-JP" altLang="en-US" sz="1100" dirty="0" smtClean="0"/>
              <a:t>事　務　連　絡</a:t>
            </a:r>
            <a:endParaRPr kumimoji="1" lang="ja-JP" altLang="en-US" sz="1100" dirty="0"/>
          </a:p>
        </p:txBody>
      </p:sp>
      <p:sp>
        <p:nvSpPr>
          <p:cNvPr id="10" name="テキスト ボックス 9"/>
          <p:cNvSpPr txBox="1"/>
          <p:nvPr/>
        </p:nvSpPr>
        <p:spPr>
          <a:xfrm>
            <a:off x="0" y="584515"/>
            <a:ext cx="1499128" cy="261610"/>
          </a:xfrm>
          <a:prstGeom prst="rect">
            <a:avLst/>
          </a:prstGeom>
          <a:noFill/>
        </p:spPr>
        <p:txBody>
          <a:bodyPr wrap="none" rtlCol="0">
            <a:spAutoFit/>
          </a:bodyPr>
          <a:lstStyle/>
          <a:p>
            <a:r>
              <a:rPr lang="ja-JP" altLang="en-US" sz="1100" dirty="0"/>
              <a:t>校内研修担当者</a:t>
            </a:r>
            <a:r>
              <a:rPr lang="ja-JP" altLang="en-US" sz="1100" dirty="0" smtClean="0"/>
              <a:t>　　様</a:t>
            </a:r>
            <a:endParaRPr lang="en-US" altLang="ja-JP" sz="1100" dirty="0" smtClean="0"/>
          </a:p>
        </p:txBody>
      </p:sp>
      <p:sp>
        <p:nvSpPr>
          <p:cNvPr id="13" name="テキスト ボックス 12"/>
          <p:cNvSpPr txBox="1"/>
          <p:nvPr/>
        </p:nvSpPr>
        <p:spPr>
          <a:xfrm>
            <a:off x="426625" y="2348516"/>
            <a:ext cx="6076761" cy="1277273"/>
          </a:xfrm>
          <a:prstGeom prst="rect">
            <a:avLst/>
          </a:prstGeom>
          <a:noFill/>
        </p:spPr>
        <p:txBody>
          <a:bodyPr wrap="square" rtlCol="0">
            <a:spAutoFit/>
          </a:bodyPr>
          <a:lstStyle/>
          <a:p>
            <a:r>
              <a:rPr lang="ja-JP" altLang="en-US" sz="1100" dirty="0" smtClean="0">
                <a:latin typeface="ＭＳ ゴシック" panose="020B0609070205080204" pitchFamily="49" charset="-128"/>
                <a:ea typeface="ＭＳ ゴシック" panose="020B0609070205080204" pitchFamily="49" charset="-128"/>
              </a:rPr>
              <a:t>　この度は、「不登校やいじめ、暴力行為等を生まないための学校づくりに関わる校内研修パッケージ」（以下、「研修パッケージ」という。）を活用した校内研修を実施していただき、ありがとうございました。</a:t>
            </a:r>
            <a:endParaRPr lang="en-US" altLang="ja-JP" sz="1100" dirty="0" smtClean="0">
              <a:latin typeface="ＭＳ ゴシック" panose="020B0609070205080204" pitchFamily="49" charset="-128"/>
              <a:ea typeface="ＭＳ ゴシック" panose="020B0609070205080204" pitchFamily="49" charset="-128"/>
            </a:endParaRPr>
          </a:p>
          <a:p>
            <a:r>
              <a:rPr lang="ja-JP" altLang="en-US" sz="1100" dirty="0" smtClean="0">
                <a:latin typeface="ＭＳ ゴシック" panose="020B0609070205080204" pitchFamily="49" charset="-128"/>
                <a:ea typeface="ＭＳ ゴシック" panose="020B0609070205080204" pitchFamily="49" charset="-128"/>
              </a:rPr>
              <a:t>　</a:t>
            </a:r>
            <a:r>
              <a:rPr lang="ja-JP" altLang="en-US" sz="1100" dirty="0">
                <a:latin typeface="ＭＳ ゴシック" panose="020B0609070205080204" pitchFamily="49" charset="-128"/>
                <a:ea typeface="ＭＳ ゴシック" panose="020B0609070205080204" pitchFamily="49" charset="-128"/>
              </a:rPr>
              <a:t>教育支援</a:t>
            </a:r>
            <a:r>
              <a:rPr lang="ja-JP" altLang="en-US" sz="1100" dirty="0" smtClean="0">
                <a:latin typeface="ＭＳ ゴシック" panose="020B0609070205080204" pitchFamily="49" charset="-128"/>
                <a:ea typeface="ＭＳ ゴシック" panose="020B0609070205080204" pitchFamily="49" charset="-128"/>
              </a:rPr>
              <a:t>部では、校内研修実施後のアンケート調査の結果を基に、研修パッケージの改善を行っていく予定です。</a:t>
            </a:r>
            <a:endParaRPr lang="en-US" altLang="ja-JP" sz="1100" dirty="0" smtClean="0">
              <a:latin typeface="ＭＳ ゴシック" panose="020B0609070205080204" pitchFamily="49" charset="-128"/>
              <a:ea typeface="ＭＳ ゴシック" panose="020B0609070205080204" pitchFamily="49" charset="-128"/>
            </a:endParaRPr>
          </a:p>
          <a:p>
            <a:r>
              <a:rPr lang="ja-JP" altLang="en-US" sz="1100" dirty="0">
                <a:latin typeface="ＭＳ ゴシック" panose="020B0609070205080204" pitchFamily="49" charset="-128"/>
                <a:ea typeface="ＭＳ ゴシック" panose="020B0609070205080204" pitchFamily="49" charset="-128"/>
              </a:rPr>
              <a:t>　</a:t>
            </a:r>
            <a:r>
              <a:rPr lang="ja-JP" altLang="en-US" sz="1100" dirty="0" smtClean="0">
                <a:latin typeface="ＭＳ ゴシック" panose="020B0609070205080204" pitchFamily="49" charset="-128"/>
                <a:ea typeface="ＭＳ ゴシック" panose="020B0609070205080204" pitchFamily="49" charset="-128"/>
              </a:rPr>
              <a:t>つきましては、校内研修担当の先生で以下のように回答していただき、返信をお願いいたします。</a:t>
            </a:r>
            <a:endParaRPr lang="en-US" altLang="ja-JP" sz="1100" dirty="0" smtClean="0">
              <a:latin typeface="ＭＳ ゴシック" panose="020B0609070205080204" pitchFamily="49" charset="-128"/>
              <a:ea typeface="ＭＳ ゴシック" panose="020B0609070205080204" pitchFamily="49" charset="-128"/>
            </a:endParaRPr>
          </a:p>
        </p:txBody>
      </p:sp>
      <p:sp>
        <p:nvSpPr>
          <p:cNvPr id="11" name="テキスト ボックス 10"/>
          <p:cNvSpPr txBox="1"/>
          <p:nvPr/>
        </p:nvSpPr>
        <p:spPr>
          <a:xfrm>
            <a:off x="332657" y="4406940"/>
            <a:ext cx="6109365" cy="2893100"/>
          </a:xfrm>
          <a:prstGeom prst="rect">
            <a:avLst/>
          </a:prstGeom>
          <a:noFill/>
        </p:spPr>
        <p:txBody>
          <a:bodyPr wrap="none" rtlCol="0">
            <a:spAutoFit/>
          </a:bodyPr>
          <a:lstStyle/>
          <a:p>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校内研修実施直後</a:t>
            </a:r>
            <a:r>
              <a:rPr lang="en-US" altLang="ja-JP" sz="1400" dirty="0" smtClean="0">
                <a:latin typeface="ＭＳ ゴシック" panose="020B0609070205080204" pitchFamily="49" charset="-128"/>
                <a:ea typeface="ＭＳ ゴシック" panose="020B0609070205080204" pitchFamily="49" charset="-128"/>
              </a:rPr>
              <a:t>】</a:t>
            </a:r>
          </a:p>
          <a:p>
            <a:endParaRPr lang="en-US" altLang="ja-JP" sz="1400" dirty="0">
              <a:latin typeface="ＭＳ ゴシック" panose="020B0609070205080204" pitchFamily="49" charset="-128"/>
              <a:ea typeface="ＭＳ ゴシック" panose="020B0609070205080204" pitchFamily="49" charset="-128"/>
            </a:endParaRPr>
          </a:p>
          <a:p>
            <a:r>
              <a:rPr lang="ja-JP" altLang="en-US" sz="1400" dirty="0" smtClean="0">
                <a:latin typeface="ＭＳ ゴシック" panose="020B0609070205080204" pitchFamily="49" charset="-128"/>
                <a:ea typeface="ＭＳ ゴシック" panose="020B0609070205080204" pitchFamily="49" charset="-128"/>
              </a:rPr>
              <a:t>○別紙１：アンケート　兼　返信用紙　を記入して、返信してください。</a:t>
            </a:r>
            <a:endParaRPr lang="en-US" altLang="ja-JP" sz="1400" dirty="0" smtClean="0">
              <a:latin typeface="ＭＳ ゴシック" panose="020B0609070205080204" pitchFamily="49" charset="-128"/>
              <a:ea typeface="ＭＳ ゴシック" panose="020B0609070205080204" pitchFamily="49" charset="-128"/>
            </a:endParaRPr>
          </a:p>
          <a:p>
            <a:endParaRPr lang="en-US" altLang="ja-JP" sz="1400" dirty="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校内研修実施から約</a:t>
            </a:r>
            <a:r>
              <a:rPr lang="ja-JP" altLang="en-US" sz="1400" dirty="0">
                <a:latin typeface="ＭＳ ゴシック" panose="020B0609070205080204" pitchFamily="49" charset="-128"/>
                <a:ea typeface="ＭＳ ゴシック" panose="020B0609070205080204" pitchFamily="49" charset="-128"/>
              </a:rPr>
              <a:t>１か月</a:t>
            </a:r>
            <a:r>
              <a:rPr lang="ja-JP" altLang="en-US" sz="1400" dirty="0" smtClean="0">
                <a:latin typeface="ＭＳ ゴシック" panose="020B0609070205080204" pitchFamily="49" charset="-128"/>
                <a:ea typeface="ＭＳ ゴシック" panose="020B0609070205080204" pitchFamily="49" charset="-128"/>
              </a:rPr>
              <a:t>後</a:t>
            </a:r>
            <a:r>
              <a:rPr lang="en-US" altLang="ja-JP" sz="1400" dirty="0" smtClean="0">
                <a:latin typeface="ＭＳ ゴシック" panose="020B0609070205080204" pitchFamily="49" charset="-128"/>
                <a:ea typeface="ＭＳ ゴシック" panose="020B0609070205080204" pitchFamily="49" charset="-128"/>
              </a:rPr>
              <a:t>】</a:t>
            </a:r>
          </a:p>
          <a:p>
            <a:endParaRPr lang="en-US" altLang="ja-JP" sz="1400" dirty="0">
              <a:latin typeface="ＭＳ ゴシック" panose="020B0609070205080204" pitchFamily="49" charset="-128"/>
              <a:ea typeface="ＭＳ ゴシック" panose="020B0609070205080204" pitchFamily="49" charset="-128"/>
            </a:endParaRPr>
          </a:p>
          <a:p>
            <a:r>
              <a:rPr lang="ja-JP" altLang="en-US" sz="1400" dirty="0" smtClean="0">
                <a:latin typeface="ＭＳ ゴシック" panose="020B0609070205080204" pitchFamily="49" charset="-128"/>
                <a:ea typeface="ＭＳ ゴシック" panose="020B0609070205080204" pitchFamily="49" charset="-128"/>
              </a:rPr>
              <a:t>○別紙２：アンケート</a:t>
            </a:r>
            <a:r>
              <a:rPr lang="ja-JP" altLang="en-US" sz="1400" dirty="0">
                <a:latin typeface="ＭＳ ゴシック" panose="020B0609070205080204" pitchFamily="49" charset="-128"/>
                <a:ea typeface="ＭＳ ゴシック" panose="020B0609070205080204" pitchFamily="49" charset="-128"/>
              </a:rPr>
              <a:t>　兼　</a:t>
            </a:r>
            <a:r>
              <a:rPr lang="ja-JP" altLang="en-US" sz="1400" dirty="0" smtClean="0">
                <a:latin typeface="ＭＳ ゴシック" panose="020B0609070205080204" pitchFamily="49" charset="-128"/>
                <a:ea typeface="ＭＳ ゴシック" panose="020B0609070205080204" pitchFamily="49" charset="-128"/>
              </a:rPr>
              <a:t>返信用紙　を記入して、返信してください。</a:t>
            </a:r>
            <a:endParaRPr lang="en-US" altLang="ja-JP" sz="1400" dirty="0" smtClean="0">
              <a:latin typeface="ＭＳ ゴシック" panose="020B0609070205080204" pitchFamily="49" charset="-128"/>
              <a:ea typeface="ＭＳ ゴシック" panose="020B0609070205080204" pitchFamily="49" charset="-128"/>
            </a:endParaRPr>
          </a:p>
          <a:p>
            <a:endParaRPr lang="en-US" altLang="ja-JP" sz="1400" dirty="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アンケートは、</a:t>
            </a:r>
            <a:endParaRPr lang="en-US" altLang="ja-JP" sz="1400" dirty="0" smtClean="0">
              <a:latin typeface="ＭＳ ゴシック" panose="020B0609070205080204" pitchFamily="49" charset="-128"/>
              <a:ea typeface="ＭＳ ゴシック" panose="020B0609070205080204" pitchFamily="49" charset="-128"/>
            </a:endParaRPr>
          </a:p>
          <a:p>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ＦＡＸ （</a:t>
            </a:r>
            <a:r>
              <a:rPr lang="en-US" altLang="ja-JP" sz="1400" dirty="0" smtClean="0">
                <a:latin typeface="ＭＳ ゴシック" panose="020B0609070205080204" pitchFamily="49" charset="-128"/>
                <a:ea typeface="ＭＳ ゴシック" panose="020B0609070205080204" pitchFamily="49" charset="-128"/>
              </a:rPr>
              <a:t>0866-56-9126</a:t>
            </a:r>
            <a:r>
              <a:rPr lang="ja-JP" altLang="en-US" sz="1400" dirty="0" smtClean="0">
                <a:latin typeface="ＭＳ ゴシック" panose="020B0609070205080204" pitchFamily="49" charset="-128"/>
                <a:ea typeface="ＭＳ ゴシック" panose="020B0609070205080204" pitchFamily="49" charset="-128"/>
              </a:rPr>
              <a:t>）でご返信ください。</a:t>
            </a:r>
            <a:endParaRPr lang="en-US" altLang="ja-JP" sz="1400" dirty="0" smtClean="0">
              <a:latin typeface="ＭＳ ゴシック" panose="020B0609070205080204" pitchFamily="49" charset="-128"/>
              <a:ea typeface="ＭＳ ゴシック" panose="020B0609070205080204" pitchFamily="49" charset="-128"/>
            </a:endParaRPr>
          </a:p>
          <a:p>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なお、付紙等なしで結構です。そのままご返信ください。</a:t>
            </a:r>
            <a:endParaRPr lang="en-US" altLang="ja-JP" sz="1400" dirty="0" smtClean="0">
              <a:latin typeface="ＭＳ ゴシック" panose="020B0609070205080204" pitchFamily="49" charset="-128"/>
              <a:ea typeface="ＭＳ ゴシック" panose="020B0609070205080204" pitchFamily="49" charset="-128"/>
            </a:endParaRPr>
          </a:p>
        </p:txBody>
      </p:sp>
      <p:sp>
        <p:nvSpPr>
          <p:cNvPr id="12" name="テキスト ボックス 11"/>
          <p:cNvSpPr txBox="1"/>
          <p:nvPr/>
        </p:nvSpPr>
        <p:spPr>
          <a:xfrm>
            <a:off x="3212976" y="8463390"/>
            <a:ext cx="3499676" cy="769441"/>
          </a:xfrm>
          <a:prstGeom prst="rect">
            <a:avLst/>
          </a:prstGeom>
          <a:noFill/>
          <a:ln>
            <a:solidFill>
              <a:schemeClr val="tx1"/>
            </a:solidFill>
          </a:ln>
        </p:spPr>
        <p:txBody>
          <a:bodyPr wrap="none" rtlCol="0">
            <a:spAutoFit/>
          </a:bodyPr>
          <a:lstStyle/>
          <a:p>
            <a:r>
              <a:rPr lang="ja-JP" altLang="en-US" sz="1100" dirty="0">
                <a:latin typeface="ＭＳ 明朝" panose="02020609040205080304" pitchFamily="17" charset="-128"/>
                <a:ea typeface="ＭＳ 明朝" panose="02020609040205080304" pitchFamily="17" charset="-128"/>
              </a:rPr>
              <a:t>この件に関する連絡先</a:t>
            </a:r>
          </a:p>
          <a:p>
            <a:r>
              <a:rPr lang="ja-JP" altLang="en-US" sz="1100" dirty="0">
                <a:latin typeface="ＭＳ 明朝" panose="02020609040205080304" pitchFamily="17" charset="-128"/>
                <a:ea typeface="ＭＳ 明朝" panose="02020609040205080304" pitchFamily="17" charset="-128"/>
              </a:rPr>
              <a:t>岡山県総合教育</a:t>
            </a:r>
            <a:r>
              <a:rPr lang="ja-JP" altLang="en-US" sz="1100" dirty="0" smtClean="0">
                <a:latin typeface="ＭＳ 明朝" panose="02020609040205080304" pitchFamily="17" charset="-128"/>
                <a:ea typeface="ＭＳ 明朝" panose="02020609040205080304" pitchFamily="17" charset="-128"/>
              </a:rPr>
              <a:t>センター教育支援部　研究担当</a:t>
            </a:r>
            <a:endParaRPr lang="ja-JP" altLang="en-US" sz="1100" dirty="0">
              <a:latin typeface="ＭＳ 明朝" panose="02020609040205080304" pitchFamily="17" charset="-128"/>
              <a:ea typeface="ＭＳ 明朝" panose="02020609040205080304" pitchFamily="17" charset="-128"/>
            </a:endParaRPr>
          </a:p>
          <a:p>
            <a:r>
              <a:rPr lang="zh-TW" altLang="en-US" sz="1100" dirty="0">
                <a:latin typeface="ＭＳ 明朝" panose="02020609040205080304" pitchFamily="17" charset="-128"/>
                <a:ea typeface="ＭＳ 明朝" panose="02020609040205080304" pitchFamily="17" charset="-128"/>
              </a:rPr>
              <a:t>　〒</a:t>
            </a:r>
            <a:r>
              <a:rPr lang="en-US" altLang="zh-TW" sz="1100" dirty="0">
                <a:latin typeface="ＭＳ 明朝" panose="02020609040205080304" pitchFamily="17" charset="-128"/>
                <a:ea typeface="ＭＳ 明朝" panose="02020609040205080304" pitchFamily="17" charset="-128"/>
              </a:rPr>
              <a:t>716-1241</a:t>
            </a:r>
            <a:r>
              <a:rPr lang="zh-TW" altLang="en-US" sz="1100" dirty="0">
                <a:latin typeface="ＭＳ 明朝" panose="02020609040205080304" pitchFamily="17" charset="-128"/>
                <a:ea typeface="ＭＳ 明朝" panose="02020609040205080304" pitchFamily="17" charset="-128"/>
              </a:rPr>
              <a:t>　岡山県加賀郡吉備中央町吉川</a:t>
            </a:r>
            <a:r>
              <a:rPr lang="en-US" altLang="zh-TW" sz="1100" dirty="0" smtClean="0">
                <a:latin typeface="ＭＳ 明朝" panose="02020609040205080304" pitchFamily="17" charset="-128"/>
                <a:ea typeface="ＭＳ 明朝" panose="02020609040205080304" pitchFamily="17" charset="-128"/>
              </a:rPr>
              <a:t>7545-11</a:t>
            </a:r>
            <a:endParaRPr lang="zh-TW" altLang="en-US" sz="1100" dirty="0">
              <a:latin typeface="ＭＳ 明朝" panose="02020609040205080304" pitchFamily="17" charset="-128"/>
              <a:ea typeface="ＭＳ 明朝" panose="02020609040205080304" pitchFamily="17" charset="-128"/>
            </a:endParaRPr>
          </a:p>
          <a:p>
            <a:r>
              <a:rPr lang="ja-JP" altLang="en-US" sz="1100" dirty="0">
                <a:latin typeface="ＭＳ 明朝" panose="02020609040205080304" pitchFamily="17" charset="-128"/>
                <a:ea typeface="ＭＳ 明朝" panose="02020609040205080304" pitchFamily="17" charset="-128"/>
              </a:rPr>
              <a:t> </a:t>
            </a:r>
            <a:r>
              <a:rPr lang="ja-JP" altLang="en-US" sz="1100" dirty="0" smtClean="0">
                <a:latin typeface="ＭＳ 明朝" panose="02020609040205080304" pitchFamily="17" charset="-128"/>
                <a:ea typeface="ＭＳ 明朝" panose="02020609040205080304" pitchFamily="17" charset="-128"/>
              </a:rPr>
              <a:t> </a:t>
            </a:r>
            <a:r>
              <a:rPr lang="en-US" altLang="ja-JP" sz="1100" dirty="0" smtClean="0">
                <a:latin typeface="ＭＳ 明朝" panose="02020609040205080304" pitchFamily="17" charset="-128"/>
                <a:ea typeface="ＭＳ 明朝" panose="02020609040205080304" pitchFamily="17" charset="-128"/>
              </a:rPr>
              <a:t>TEL </a:t>
            </a:r>
            <a:r>
              <a:rPr lang="ja-JP" altLang="en-US" sz="1100" dirty="0" smtClean="0">
                <a:latin typeface="ＭＳ 明朝" panose="02020609040205080304" pitchFamily="17" charset="-128"/>
                <a:ea typeface="ＭＳ 明朝" panose="02020609040205080304" pitchFamily="17" charset="-128"/>
              </a:rPr>
              <a:t> </a:t>
            </a:r>
            <a:r>
              <a:rPr lang="en-US" altLang="ja-JP" sz="1100" dirty="0" smtClean="0">
                <a:latin typeface="ＭＳ 明朝" panose="02020609040205080304" pitchFamily="17" charset="-128"/>
                <a:ea typeface="ＭＳ 明朝" panose="02020609040205080304" pitchFamily="17" charset="-128"/>
              </a:rPr>
              <a:t>0866-56-9106 /FAX  0866-56-9126</a:t>
            </a:r>
          </a:p>
        </p:txBody>
      </p:sp>
    </p:spTree>
    <p:extLst>
      <p:ext uri="{BB962C8B-B14F-4D97-AF65-F5344CB8AC3E}">
        <p14:creationId xmlns:p14="http://schemas.microsoft.com/office/powerpoint/2010/main" val="18579741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88640" y="4328931"/>
            <a:ext cx="6433095" cy="3785652"/>
          </a:xfrm>
          <a:prstGeom prst="rect">
            <a:avLst/>
          </a:prstGeom>
          <a:noFill/>
        </p:spPr>
        <p:txBody>
          <a:bodyPr wrap="square" rtlCol="0">
            <a:spAutoFit/>
          </a:bodyPr>
          <a:lstStyle/>
          <a:p>
            <a:pPr marL="182563" indent="-182563"/>
            <a:r>
              <a:rPr lang="ja-JP" altLang="en-US" sz="1200" dirty="0" smtClean="0">
                <a:latin typeface="HG丸ｺﾞｼｯｸM-PRO" panose="020F0600000000000000" pitchFamily="50" charset="-128"/>
                <a:ea typeface="HG丸ｺﾞｼｯｸM-PRO" panose="020F0600000000000000" pitchFamily="50" charset="-128"/>
              </a:rPr>
              <a:t>①本日の研修は、今日的な生徒指導課題や学校ニーズに合って</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いましたか。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②本日の研修内容は適当でしたか。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③本日の研修方法は適当でしたか。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④本日の研修成果</a:t>
            </a:r>
            <a:r>
              <a:rPr lang="ja-JP" altLang="en-US" sz="1200" dirty="0" smtClean="0">
                <a:latin typeface="HG丸ｺﾞｼｯｸM-PRO" panose="020F0600000000000000" pitchFamily="50" charset="-128"/>
                <a:ea typeface="HG丸ｺﾞｼｯｸM-PRO" panose="020F0600000000000000" pitchFamily="50" charset="-128"/>
              </a:rPr>
              <a:t>は、明日</a:t>
            </a:r>
            <a:r>
              <a:rPr lang="ja-JP" altLang="en-US" sz="1200" dirty="0">
                <a:latin typeface="HG丸ｺﾞｼｯｸM-PRO" panose="020F0600000000000000" pitchFamily="50" charset="-128"/>
                <a:ea typeface="HG丸ｺﾞｼｯｸM-PRO" panose="020F0600000000000000" pitchFamily="50" charset="-128"/>
              </a:rPr>
              <a:t>からの生徒指導</a:t>
            </a:r>
            <a:r>
              <a:rPr lang="ja-JP" altLang="en-US" sz="1200" dirty="0" smtClean="0">
                <a:latin typeface="HG丸ｺﾞｼｯｸM-PRO" panose="020F0600000000000000" pitchFamily="50" charset="-128"/>
                <a:ea typeface="HG丸ｺﾞｼｯｸM-PRO" panose="020F0600000000000000" pitchFamily="50" charset="-128"/>
              </a:rPr>
              <a:t>に生かせそうですか</a:t>
            </a:r>
            <a:r>
              <a:rPr lang="ja-JP" altLang="en-US" sz="1200" dirty="0">
                <a:latin typeface="HG丸ｺﾞｼｯｸM-PRO" panose="020F0600000000000000" pitchFamily="50" charset="-128"/>
                <a:ea typeface="HG丸ｺﾞｼｯｸM-PRO" panose="020F0600000000000000" pitchFamily="50" charset="-128"/>
              </a:rPr>
              <a:t>。</a:t>
            </a:r>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⑤本日の研修のねらいは達成できましたか。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⑥その他、研修</a:t>
            </a:r>
            <a:r>
              <a:rPr lang="ja-JP" altLang="en-US" sz="1200" dirty="0">
                <a:latin typeface="HG丸ｺﾞｼｯｸM-PRO" panose="020F0600000000000000" pitchFamily="50" charset="-128"/>
                <a:ea typeface="HG丸ｺﾞｼｯｸM-PRO" panose="020F0600000000000000" pitchFamily="50" charset="-128"/>
              </a:rPr>
              <a:t>パッケージ全体の構成</a:t>
            </a:r>
            <a:r>
              <a:rPr lang="ja-JP" altLang="en-US" sz="1200" dirty="0" smtClean="0">
                <a:latin typeface="HG丸ｺﾞｼｯｸM-PRO" panose="020F0600000000000000" pitchFamily="50" charset="-128"/>
                <a:ea typeface="HG丸ｺﾞｼｯｸM-PRO" panose="020F0600000000000000" pitchFamily="50" charset="-128"/>
              </a:rPr>
              <a:t>等、お気付きのこ</a:t>
            </a:r>
            <a:r>
              <a:rPr lang="ja-JP" altLang="en-US" sz="1200" dirty="0">
                <a:latin typeface="HG丸ｺﾞｼｯｸM-PRO" panose="020F0600000000000000" pitchFamily="50" charset="-128"/>
                <a:ea typeface="HG丸ｺﾞｼｯｸM-PRO" panose="020F0600000000000000" pitchFamily="50" charset="-128"/>
              </a:rPr>
              <a:t>とが</a:t>
            </a:r>
            <a:r>
              <a:rPr lang="ja-JP" altLang="en-US" sz="1200" dirty="0" smtClean="0">
                <a:latin typeface="HG丸ｺﾞｼｯｸM-PRO" panose="020F0600000000000000" pitchFamily="50" charset="-128"/>
                <a:ea typeface="HG丸ｺﾞｼｯｸM-PRO" panose="020F0600000000000000" pitchFamily="50" charset="-128"/>
              </a:rPr>
              <a:t>ありましたら、ご自由</a:t>
            </a:r>
            <a:r>
              <a:rPr lang="ja-JP" altLang="en-US" sz="1200" dirty="0">
                <a:latin typeface="HG丸ｺﾞｼｯｸM-PRO" panose="020F0600000000000000" pitchFamily="50" charset="-128"/>
                <a:ea typeface="HG丸ｺﾞｼｯｸM-PRO" panose="020F0600000000000000" pitchFamily="50" charset="-128"/>
              </a:rPr>
              <a:t>に</a:t>
            </a:r>
            <a:r>
              <a:rPr lang="ja-JP" altLang="en-US" sz="1200" dirty="0" smtClean="0">
                <a:latin typeface="HG丸ｺﾞｼｯｸM-PRO" panose="020F0600000000000000" pitchFamily="50" charset="-128"/>
                <a:ea typeface="HG丸ｺﾞｼｯｸM-PRO" panose="020F0600000000000000" pitchFamily="50" charset="-128"/>
              </a:rPr>
              <a:t>お書き</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ください</a:t>
            </a:r>
            <a:r>
              <a:rPr lang="ja-JP" altLang="en-US" sz="1200" dirty="0">
                <a:latin typeface="HG丸ｺﾞｼｯｸM-PRO" panose="020F0600000000000000" pitchFamily="50" charset="-128"/>
                <a:ea typeface="HG丸ｺﾞｼｯｸM-PRO" panose="020F0600000000000000" pitchFamily="50" charset="-128"/>
              </a:rPr>
              <a:t>。</a:t>
            </a:r>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4789247" y="4420698"/>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4789247" y="5138969"/>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4789247" y="5728642"/>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4789247" y="6292906"/>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6" name="テキスト ボックス 15"/>
          <p:cNvSpPr txBox="1"/>
          <p:nvPr/>
        </p:nvSpPr>
        <p:spPr>
          <a:xfrm>
            <a:off x="4789247" y="6916976"/>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0" name="テキスト ボックス 19"/>
          <p:cNvSpPr txBox="1"/>
          <p:nvPr/>
        </p:nvSpPr>
        <p:spPr>
          <a:xfrm>
            <a:off x="116632" y="3626852"/>
            <a:ext cx="6120680" cy="553998"/>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　校内研修を振り返って、①～⑤の各問いに該当する選択肢の番号を○で囲んでください。</a:t>
            </a:r>
            <a:endParaRPr lang="en-US" altLang="ja-JP" sz="1000" dirty="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a:t>
            </a:r>
            <a:r>
              <a:rPr lang="ja-JP" altLang="en-US" sz="1000" dirty="0" smtClean="0">
                <a:latin typeface="HG丸ｺﾞｼｯｸM-PRO" panose="020F0600000000000000" pitchFamily="50" charset="-128"/>
                <a:ea typeface="HG丸ｺﾞｼｯｸM-PRO" panose="020F0600000000000000" pitchFamily="50" charset="-128"/>
              </a:rPr>
              <a:t>選択肢の基準</a:t>
            </a:r>
            <a:r>
              <a:rPr lang="en-US" altLang="ja-JP" sz="1000" dirty="0" smtClean="0">
                <a:latin typeface="HG丸ｺﾞｼｯｸM-PRO" panose="020F0600000000000000" pitchFamily="50" charset="-128"/>
                <a:ea typeface="HG丸ｺﾞｼｯｸM-PRO" panose="020F0600000000000000" pitchFamily="50" charset="-128"/>
              </a:rPr>
              <a:t>】</a:t>
            </a:r>
          </a:p>
          <a:p>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１．そう思う　　　２．おおむねそう思う　　　３．あまりそう思わない　　　４．そう思わない</a:t>
            </a:r>
            <a:endParaRPr lang="en-US" altLang="ja-JP" sz="1000" dirty="0">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3943621" y="9534122"/>
            <a:ext cx="2869755" cy="307777"/>
          </a:xfrm>
          <a:prstGeom prst="rect">
            <a:avLst/>
          </a:prstGeom>
          <a:noFill/>
        </p:spPr>
        <p:txBody>
          <a:bodyPr wrap="square" rtlCol="0">
            <a:spAutoFit/>
          </a:bodyPr>
          <a:lstStyle/>
          <a:p>
            <a:r>
              <a:rPr lang="ja-JP" altLang="en-US" sz="1400" dirty="0" smtClean="0">
                <a:latin typeface="HG丸ｺﾞｼｯｸM-PRO" panose="020F0600000000000000" pitchFamily="50" charset="-128"/>
                <a:ea typeface="HG丸ｺﾞｼｯｸM-PRO" panose="020F0600000000000000" pitchFamily="50" charset="-128"/>
              </a:rPr>
              <a:t>　ご協力ありがとうございました。</a:t>
            </a:r>
            <a:endParaRPr lang="en-US" altLang="ja-JP" sz="1400" dirty="0">
              <a:latin typeface="HG丸ｺﾞｼｯｸM-PRO" panose="020F0600000000000000" pitchFamily="50" charset="-128"/>
              <a:ea typeface="HG丸ｺﾞｼｯｸM-PRO" panose="020F0600000000000000" pitchFamily="50" charset="-128"/>
            </a:endParaRPr>
          </a:p>
        </p:txBody>
      </p:sp>
      <p:sp>
        <p:nvSpPr>
          <p:cNvPr id="17" name="テキスト ボックス 16"/>
          <p:cNvSpPr txBox="1"/>
          <p:nvPr/>
        </p:nvSpPr>
        <p:spPr>
          <a:xfrm>
            <a:off x="1" y="1414"/>
            <a:ext cx="562975" cy="261610"/>
          </a:xfrm>
          <a:prstGeom prst="rect">
            <a:avLst/>
          </a:prstGeom>
          <a:noFill/>
        </p:spPr>
        <p:txBody>
          <a:bodyPr wrap="none" rtlCol="0">
            <a:spAutoFit/>
          </a:bodyPr>
          <a:lstStyle/>
          <a:p>
            <a:r>
              <a:rPr kumimoji="1" lang="ja-JP" altLang="en-US" sz="1100" dirty="0" smtClean="0"/>
              <a:t>別紙１</a:t>
            </a:r>
            <a:endParaRPr kumimoji="1" lang="ja-JP" altLang="en-US" sz="1100" dirty="0"/>
          </a:p>
        </p:txBody>
      </p:sp>
      <p:sp>
        <p:nvSpPr>
          <p:cNvPr id="2" name="正方形/長方形 1"/>
          <p:cNvSpPr/>
          <p:nvPr/>
        </p:nvSpPr>
        <p:spPr>
          <a:xfrm>
            <a:off x="188641" y="8029944"/>
            <a:ext cx="6433095" cy="1504176"/>
          </a:xfrm>
          <a:prstGeom prst="rect">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altLang="ja-JP" sz="1200" dirty="0">
              <a:solidFill>
                <a:schemeClr val="tx1"/>
              </a:solidFill>
              <a:latin typeface="HG丸ｺﾞｼｯｸM-PRO" panose="020F0600000000000000" pitchFamily="50" charset="-128"/>
              <a:ea typeface="HG丸ｺﾞｼｯｸM-PRO" panose="020F0600000000000000" pitchFamily="50" charset="-128"/>
            </a:endParaRPr>
          </a:p>
          <a:p>
            <a:endParaRPr kumimoji="1" lang="ja-JP" altLang="en-US" sz="1200" dirty="0">
              <a:solidFill>
                <a:schemeClr val="tx1"/>
              </a:solidFill>
            </a:endParaRPr>
          </a:p>
        </p:txBody>
      </p:sp>
      <p:sp>
        <p:nvSpPr>
          <p:cNvPr id="22" name="テキスト ボックス 21"/>
          <p:cNvSpPr txBox="1"/>
          <p:nvPr/>
        </p:nvSpPr>
        <p:spPr>
          <a:xfrm>
            <a:off x="404664" y="584515"/>
            <a:ext cx="6120680" cy="369332"/>
          </a:xfrm>
          <a:prstGeom prst="rect">
            <a:avLst/>
          </a:prstGeom>
          <a:noFill/>
        </p:spPr>
        <p:txBody>
          <a:bodyPr wrap="square" rtlCol="0">
            <a:spAutoFit/>
          </a:bodyPr>
          <a:lstStyle/>
          <a:p>
            <a:pPr algn="ctr"/>
            <a:r>
              <a:rPr lang="ja-JP" altLang="en-US" u="sng" dirty="0" smtClean="0">
                <a:latin typeface="HG丸ｺﾞｼｯｸM-PRO" panose="020F0600000000000000" pitchFamily="50" charset="-128"/>
                <a:ea typeface="HG丸ｺﾞｼｯｸM-PRO" panose="020F0600000000000000" pitchFamily="50" charset="-128"/>
              </a:rPr>
              <a:t>件名：校内研修実施後アンケートの送付について</a:t>
            </a:r>
            <a:endParaRPr lang="en-US" altLang="ja-JP" u="sng" dirty="0" smtClean="0">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1105975" y="2748625"/>
            <a:ext cx="4646052" cy="738664"/>
          </a:xfrm>
          <a:prstGeom prst="rect">
            <a:avLst/>
          </a:prstGeom>
          <a:solidFill>
            <a:srgbClr val="FFFFCC"/>
          </a:solidFill>
          <a:ln>
            <a:solidFill>
              <a:schemeClr val="tx1"/>
            </a:solidFill>
          </a:ln>
        </p:spPr>
        <p:txBody>
          <a:bodyPr wrap="square" rtlCol="0">
            <a:spAutoFit/>
          </a:bodyPr>
          <a:lstStyle/>
          <a:p>
            <a:pPr algn="ctr"/>
            <a:r>
              <a:rPr lang="en-US" altLang="ja-JP" dirty="0" smtClean="0">
                <a:latin typeface="HG丸ｺﾞｼｯｸM-PRO" panose="020F0600000000000000" pitchFamily="50" charset="-128"/>
                <a:ea typeface="HG丸ｺﾞｼｯｸM-PRO" panose="020F0600000000000000" pitchFamily="50" charset="-128"/>
              </a:rPr>
              <a:t>【</a:t>
            </a:r>
            <a:r>
              <a:rPr lang="ja-JP" altLang="en-US" dirty="0">
                <a:latin typeface="HG丸ｺﾞｼｯｸM-PRO" panose="020F0600000000000000" pitchFamily="50" charset="-128"/>
                <a:ea typeface="HG丸ｺﾞｼｯｸM-PRO" panose="020F0600000000000000" pitchFamily="50" charset="-128"/>
              </a:rPr>
              <a:t>課題別</a:t>
            </a:r>
            <a:r>
              <a:rPr lang="ja-JP" altLang="en-US" dirty="0" smtClean="0">
                <a:latin typeface="HG丸ｺﾞｼｯｸM-PRO" panose="020F0600000000000000" pitchFamily="50" charset="-128"/>
                <a:ea typeface="HG丸ｺﾞｼｯｸM-PRO" panose="020F0600000000000000" pitchFamily="50" charset="-128"/>
              </a:rPr>
              <a:t>研修</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a:latin typeface="HG丸ｺﾞｼｯｸM-PRO" panose="020F0600000000000000" pitchFamily="50" charset="-128"/>
                <a:ea typeface="HG丸ｺﾞｼｯｸM-PRO" panose="020F0600000000000000" pitchFamily="50" charset="-128"/>
              </a:rPr>
              <a:t>不登校</a:t>
            </a:r>
            <a:r>
              <a:rPr lang="ja-JP" altLang="en-US" dirty="0" smtClean="0">
                <a:latin typeface="HG丸ｺﾞｼｯｸM-PRO" panose="020F0600000000000000" pitchFamily="50" charset="-128"/>
                <a:ea typeface="HG丸ｺﾞｼｯｸM-PRO" panose="020F0600000000000000" pitchFamily="50" charset="-128"/>
              </a:rPr>
              <a:t>防止パッケージ</a:t>
            </a:r>
            <a:endParaRPr lang="en-US" altLang="ja-JP" dirty="0" smtClean="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≪研修のねらい≫</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不登校への対応と、不登校を生まない取組について考える</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18" name="正方形/長方形 17"/>
          <p:cNvSpPr/>
          <p:nvPr/>
        </p:nvSpPr>
        <p:spPr>
          <a:xfrm>
            <a:off x="166956" y="2288704"/>
            <a:ext cx="2095281" cy="3639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実施日　　　年　　月　　日</a:t>
            </a:r>
            <a:endParaRPr kumimoji="1" lang="en-US" altLang="ja-JP" sz="1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参加人数　　　　　　　　人</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7" name="テキスト ボックス 26"/>
          <p:cNvSpPr txBox="1"/>
          <p:nvPr/>
        </p:nvSpPr>
        <p:spPr>
          <a:xfrm>
            <a:off x="3249783" y="1503974"/>
            <a:ext cx="3384376" cy="1177245"/>
          </a:xfrm>
          <a:prstGeom prst="rect">
            <a:avLst/>
          </a:prstGeom>
          <a:noFill/>
          <a:ln>
            <a:solidFill>
              <a:schemeClr val="tx1"/>
            </a:solidFill>
          </a:ln>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送信元</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　　　　　　　　　　　　　　　　）学校</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記入者</a:t>
            </a:r>
            <a:r>
              <a:rPr lang="ja-JP" altLang="en-US" sz="1000" dirty="0" smtClean="0">
                <a:latin typeface="HG丸ｺﾞｼｯｸM-PRO" panose="020F0600000000000000" pitchFamily="50" charset="-128"/>
                <a:ea typeface="HG丸ｺﾞｼｯｸM-PRO" panose="020F0600000000000000" pitchFamily="50" charset="-128"/>
              </a:rPr>
              <a:t>氏名（　　　　　　　　　　　　　　　　　　）</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担当係（いずれ</a:t>
            </a:r>
            <a:r>
              <a:rPr lang="ja-JP" altLang="en-US" sz="1000" dirty="0">
                <a:latin typeface="HG丸ｺﾞｼｯｸM-PRO" panose="020F0600000000000000" pitchFamily="50" charset="-128"/>
                <a:ea typeface="HG丸ｺﾞｼｯｸM-PRO" panose="020F0600000000000000" pitchFamily="50" charset="-128"/>
              </a:rPr>
              <a:t>かに○を付けてください</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50" dirty="0">
                <a:latin typeface="HG丸ｺﾞｼｯｸM-PRO" panose="020F0600000000000000" pitchFamily="50" charset="-128"/>
                <a:ea typeface="HG丸ｺﾞｼｯｸM-PRO" panose="020F0600000000000000" pitchFamily="50" charset="-128"/>
              </a:rPr>
              <a:t>　</a:t>
            </a:r>
            <a:endParaRPr lang="en-US" altLang="ja-JP" sz="1050" dirty="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・生徒指導担当　・校内研修</a:t>
            </a:r>
            <a:r>
              <a:rPr lang="ja-JP" altLang="en-US" sz="1000" dirty="0" smtClean="0">
                <a:latin typeface="HG丸ｺﾞｼｯｸM-PRO" panose="020F0600000000000000" pitchFamily="50" charset="-128"/>
                <a:ea typeface="HG丸ｺﾞｼｯｸM-PRO" panose="020F0600000000000000" pitchFamily="50" charset="-128"/>
              </a:rPr>
              <a:t>担当</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その他</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　　　　　　　　　　　　　　　　</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4" name="テキスト ボックス 23"/>
          <p:cNvSpPr txBox="1"/>
          <p:nvPr/>
        </p:nvSpPr>
        <p:spPr>
          <a:xfrm>
            <a:off x="44624" y="1130576"/>
            <a:ext cx="3672408" cy="707886"/>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送信先</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岡山県総合教育センター教育支援部　行き　</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ＭＳ ゴシック" panose="020B0609070205080204" pitchFamily="49" charset="-128"/>
                <a:ea typeface="ＭＳ ゴシック" panose="020B0609070205080204" pitchFamily="49" charset="-128"/>
              </a:rPr>
              <a:t>　ＦＡＸ </a:t>
            </a:r>
            <a:r>
              <a:rPr lang="ja-JP" altLang="en-US" sz="1000" dirty="0">
                <a:latin typeface="ＭＳ ゴシック" panose="020B0609070205080204" pitchFamily="49" charset="-128"/>
                <a:ea typeface="ＭＳ ゴシック" panose="020B0609070205080204" pitchFamily="49" charset="-128"/>
              </a:rPr>
              <a:t>　</a:t>
            </a:r>
            <a:r>
              <a:rPr lang="en-US" altLang="ja-JP" sz="1000" dirty="0" smtClean="0">
                <a:latin typeface="ＭＳ ゴシック" panose="020B0609070205080204" pitchFamily="49" charset="-128"/>
                <a:ea typeface="ＭＳ ゴシック" panose="020B0609070205080204" pitchFamily="49" charset="-128"/>
              </a:rPr>
              <a:t>0866-56-9126</a:t>
            </a:r>
            <a:r>
              <a:rPr lang="ja-JP" altLang="en-US" sz="1000"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8" name="テキスト ボックス 27"/>
          <p:cNvSpPr txBox="1"/>
          <p:nvPr/>
        </p:nvSpPr>
        <p:spPr>
          <a:xfrm>
            <a:off x="4410281" y="1018982"/>
            <a:ext cx="2331087" cy="261610"/>
          </a:xfrm>
          <a:prstGeom prst="rect">
            <a:avLst/>
          </a:prstGeom>
          <a:noFill/>
        </p:spPr>
        <p:txBody>
          <a:bodyPr wrap="none" rtlCol="0">
            <a:spAutoFit/>
          </a:bodyPr>
          <a:lstStyle/>
          <a:p>
            <a:r>
              <a:rPr kumimoji="1" lang="ja-JP" altLang="en-US" sz="1100" dirty="0" smtClean="0">
                <a:latin typeface="HG丸ｺﾞｼｯｸM-PRO" panose="020F0600000000000000" pitchFamily="50" charset="-128"/>
                <a:ea typeface="HG丸ｺﾞｼｯｸM-PRO" panose="020F0600000000000000" pitchFamily="50" charset="-128"/>
              </a:rPr>
              <a:t>（返信は</a:t>
            </a:r>
            <a:r>
              <a:rPr lang="en-US" altLang="ja-JP" sz="1100" dirty="0" smtClean="0">
                <a:latin typeface="HG丸ｺﾞｼｯｸM-PRO" panose="020F0600000000000000" pitchFamily="50" charset="-128"/>
                <a:ea typeface="HG丸ｺﾞｼｯｸM-PRO" panose="020F0600000000000000" pitchFamily="50" charset="-128"/>
              </a:rPr>
              <a:t>FAX</a:t>
            </a:r>
            <a:r>
              <a:rPr kumimoji="1" lang="ja-JP" altLang="en-US" sz="1100" dirty="0" smtClean="0">
                <a:latin typeface="HG丸ｺﾞｼｯｸM-PRO" panose="020F0600000000000000" pitchFamily="50" charset="-128"/>
                <a:ea typeface="HG丸ｺﾞｼｯｸM-PRO" panose="020F0600000000000000" pitchFamily="50" charset="-128"/>
              </a:rPr>
              <a:t>でお願いします。）</a:t>
            </a:r>
            <a:endParaRPr kumimoji="1" lang="ja-JP" altLang="en-US" sz="1100" dirty="0">
              <a:latin typeface="HG丸ｺﾞｼｯｸM-PRO" panose="020F0600000000000000" pitchFamily="50" charset="-128"/>
              <a:ea typeface="HG丸ｺﾞｼｯｸM-PRO" panose="020F0600000000000000" pitchFamily="50" charset="-128"/>
            </a:endParaRPr>
          </a:p>
        </p:txBody>
      </p:sp>
      <p:sp>
        <p:nvSpPr>
          <p:cNvPr id="25" name="テキスト ボックス 24"/>
          <p:cNvSpPr txBox="1"/>
          <p:nvPr/>
        </p:nvSpPr>
        <p:spPr>
          <a:xfrm>
            <a:off x="3098898" y="17064"/>
            <a:ext cx="3714478" cy="307777"/>
          </a:xfrm>
          <a:prstGeom prst="rect">
            <a:avLst/>
          </a:prstGeom>
          <a:noFill/>
        </p:spPr>
        <p:txBody>
          <a:bodyPr wrap="none" rtlCol="0">
            <a:spAutoFit/>
          </a:bodyPr>
          <a:lstStyle/>
          <a:p>
            <a:pPr algn="ctr"/>
            <a:r>
              <a:rPr lang="en-US" altLang="ja-JP" sz="1400" dirty="0" smtClean="0">
                <a:latin typeface="HG丸ｺﾞｼｯｸM-PRO" panose="020F0600000000000000" pitchFamily="50" charset="-128"/>
                <a:ea typeface="HG丸ｺﾞｼｯｸM-PRO" panose="020F0600000000000000" pitchFamily="50" charset="-128"/>
              </a:rPr>
              <a:t>※</a:t>
            </a:r>
            <a:r>
              <a:rPr lang="ja-JP" altLang="en-US" sz="1400" dirty="0" smtClean="0">
                <a:latin typeface="HG丸ｺﾞｼｯｸM-PRO" panose="020F0600000000000000" pitchFamily="50" charset="-128"/>
                <a:ea typeface="HG丸ｺﾞｼｯｸM-PRO" panose="020F0600000000000000" pitchFamily="50" charset="-128"/>
              </a:rPr>
              <a:t>付紙なしで、そのままご返信ください。</a:t>
            </a:r>
            <a:endParaRPr lang="en-US" altLang="ja-JP" sz="1400" dirty="0" smtClean="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2692449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88640" y="4484948"/>
            <a:ext cx="4320480" cy="3785652"/>
          </a:xfrm>
          <a:prstGeom prst="rect">
            <a:avLst/>
          </a:prstGeom>
          <a:noFill/>
        </p:spPr>
        <p:txBody>
          <a:bodyPr wrap="square" rtlCol="0">
            <a:spAutoFit/>
          </a:bodyPr>
          <a:lstStyle/>
          <a:p>
            <a:pPr marL="182563" indent="-182563"/>
            <a:r>
              <a:rPr lang="ja-JP" altLang="en-US" sz="1200" dirty="0" smtClean="0">
                <a:latin typeface="HG丸ｺﾞｼｯｸM-PRO" panose="020F0600000000000000" pitchFamily="50" charset="-128"/>
                <a:ea typeface="HG丸ｺﾞｼｯｸM-PRO" panose="020F0600000000000000" pitchFamily="50" charset="-128"/>
              </a:rPr>
              <a:t>①実施した研修の内容について、教職員個々の生徒指導力が</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向上したと感じますか。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②実施した研修の</a:t>
            </a:r>
            <a:r>
              <a:rPr lang="ja-JP" altLang="en-US" sz="1200" dirty="0" smtClean="0">
                <a:latin typeface="HG丸ｺﾞｼｯｸM-PRO" panose="020F0600000000000000" pitchFamily="50" charset="-128"/>
                <a:ea typeface="HG丸ｺﾞｼｯｸM-PRO" panose="020F0600000000000000" pitchFamily="50" charset="-128"/>
              </a:rPr>
              <a:t>内容について、組織的な生徒指導力が向上</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した</a:t>
            </a:r>
            <a:r>
              <a:rPr lang="ja-JP" altLang="en-US" sz="1200" dirty="0">
                <a:latin typeface="HG丸ｺﾞｼｯｸM-PRO" panose="020F0600000000000000" pitchFamily="50" charset="-128"/>
                <a:ea typeface="HG丸ｺﾞｼｯｸM-PRO" panose="020F0600000000000000" pitchFamily="50" charset="-128"/>
              </a:rPr>
              <a:t>と</a:t>
            </a:r>
            <a:r>
              <a:rPr lang="ja-JP" altLang="en-US" sz="1200" dirty="0" smtClean="0">
                <a:latin typeface="HG丸ｺﾞｼｯｸM-PRO" panose="020F0600000000000000" pitchFamily="50" charset="-128"/>
                <a:ea typeface="HG丸ｺﾞｼｯｸM-PRO" panose="020F0600000000000000" pitchFamily="50" charset="-128"/>
              </a:rPr>
              <a:t>感じます</a:t>
            </a:r>
            <a:r>
              <a:rPr lang="ja-JP" altLang="en-US" sz="1200" dirty="0">
                <a:latin typeface="HG丸ｺﾞｼｯｸM-PRO" panose="020F0600000000000000" pitchFamily="50" charset="-128"/>
                <a:ea typeface="HG丸ｺﾞｼｯｸM-PRO" panose="020F0600000000000000" pitchFamily="50" charset="-128"/>
              </a:rPr>
              <a:t>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③実施した研修の</a:t>
            </a:r>
            <a:r>
              <a:rPr lang="ja-JP" altLang="en-US" sz="1200" dirty="0" smtClean="0">
                <a:latin typeface="HG丸ｺﾞｼｯｸM-PRO" panose="020F0600000000000000" pitchFamily="50" charset="-128"/>
                <a:ea typeface="HG丸ｺﾞｼｯｸM-PRO" panose="020F0600000000000000" pitchFamily="50" charset="-128"/>
              </a:rPr>
              <a:t>内容について、未然</a:t>
            </a:r>
            <a:r>
              <a:rPr lang="ja-JP" altLang="en-US" sz="1200" dirty="0">
                <a:latin typeface="HG丸ｺﾞｼｯｸM-PRO" panose="020F0600000000000000" pitchFamily="50" charset="-128"/>
                <a:ea typeface="HG丸ｺﾞｼｯｸM-PRO" panose="020F0600000000000000" pitchFamily="50" charset="-128"/>
              </a:rPr>
              <a:t>防止</a:t>
            </a:r>
            <a:r>
              <a:rPr lang="ja-JP" altLang="en-US" sz="1200" dirty="0" smtClean="0">
                <a:latin typeface="HG丸ｺﾞｼｯｸM-PRO" panose="020F0600000000000000" pitchFamily="50" charset="-128"/>
                <a:ea typeface="HG丸ｺﾞｼｯｸM-PRO" panose="020F0600000000000000" pitchFamily="50" charset="-128"/>
              </a:rPr>
              <a:t>の取組の理解</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が</a:t>
            </a:r>
            <a:r>
              <a:rPr lang="ja-JP" altLang="en-US" sz="1200" dirty="0">
                <a:latin typeface="HG丸ｺﾞｼｯｸM-PRO" panose="020F0600000000000000" pitchFamily="50" charset="-128"/>
                <a:ea typeface="HG丸ｺﾞｼｯｸM-PRO" panose="020F0600000000000000" pitchFamily="50" charset="-128"/>
              </a:rPr>
              <a:t>深まったと感じますか。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④職場の</a:t>
            </a:r>
            <a:r>
              <a:rPr lang="ja-JP" altLang="en-US" sz="1200" dirty="0" smtClean="0">
                <a:latin typeface="HG丸ｺﾞｼｯｸM-PRO" panose="020F0600000000000000" pitchFamily="50" charset="-128"/>
                <a:ea typeface="HG丸ｺﾞｼｯｸM-PRO" panose="020F0600000000000000" pitchFamily="50" charset="-128"/>
              </a:rPr>
              <a:t>同僚性が向上</a:t>
            </a:r>
            <a:r>
              <a:rPr lang="ja-JP" altLang="en-US" sz="1200" dirty="0">
                <a:latin typeface="HG丸ｺﾞｼｯｸM-PRO" panose="020F0600000000000000" pitchFamily="50" charset="-128"/>
                <a:ea typeface="HG丸ｺﾞｼｯｸM-PRO" panose="020F0600000000000000" pitchFamily="50" charset="-128"/>
              </a:rPr>
              <a:t>したと感じますか</a:t>
            </a:r>
            <a:r>
              <a:rPr lang="ja-JP" altLang="en-US" sz="1200" dirty="0" smtClean="0">
                <a:latin typeface="HG丸ｺﾞｼｯｸM-PRO" panose="020F0600000000000000" pitchFamily="50" charset="-128"/>
                <a:ea typeface="HG丸ｺﾞｼｯｸM-PRO" panose="020F0600000000000000" pitchFamily="50" charset="-128"/>
              </a:rPr>
              <a:t>。</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⑤校内研修実施後、約１</a:t>
            </a:r>
            <a:r>
              <a:rPr lang="ja-JP" altLang="en-US" sz="1200" dirty="0">
                <a:latin typeface="HG丸ｺﾞｼｯｸM-PRO" panose="020F0600000000000000" pitchFamily="50" charset="-128"/>
                <a:ea typeface="HG丸ｺﾞｼｯｸM-PRO" panose="020F0600000000000000" pitchFamily="50" charset="-128"/>
              </a:rPr>
              <a:t>か月</a:t>
            </a:r>
            <a:r>
              <a:rPr lang="ja-JP" altLang="en-US" sz="1200" dirty="0" smtClean="0">
                <a:latin typeface="HG丸ｺﾞｼｯｸM-PRO" panose="020F0600000000000000" pitchFamily="50" charset="-128"/>
                <a:ea typeface="HG丸ｺﾞｼｯｸM-PRO" panose="020F0600000000000000" pitchFamily="50" charset="-128"/>
              </a:rPr>
              <a:t>経過して、児童生徒の様子が</a:t>
            </a:r>
            <a:r>
              <a:rPr lang="ja-JP" altLang="en-US" sz="1200" dirty="0" err="1" smtClean="0">
                <a:latin typeface="HG丸ｺﾞｼｯｸM-PRO" panose="020F0600000000000000" pitchFamily="50" charset="-128"/>
                <a:ea typeface="HG丸ｺﾞｼｯｸM-PRO" panose="020F0600000000000000" pitchFamily="50" charset="-128"/>
              </a:rPr>
              <a:t>よ</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err="1" smtClean="0">
                <a:latin typeface="HG丸ｺﾞｼｯｸM-PRO" panose="020F0600000000000000" pitchFamily="50" charset="-128"/>
                <a:ea typeface="HG丸ｺﾞｼｯｸM-PRO" panose="020F0600000000000000" pitchFamily="50" charset="-128"/>
              </a:rPr>
              <a:t>く</a:t>
            </a:r>
            <a:r>
              <a:rPr lang="ja-JP" altLang="en-US" sz="1200" dirty="0" smtClean="0">
                <a:latin typeface="HG丸ｺﾞｼｯｸM-PRO" panose="020F0600000000000000" pitchFamily="50" charset="-128"/>
                <a:ea typeface="HG丸ｺﾞｼｯｸM-PRO" panose="020F0600000000000000" pitchFamily="50" charset="-128"/>
              </a:rPr>
              <a:t>なってきていると感じますか。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⑥</a:t>
            </a:r>
            <a:r>
              <a:rPr lang="ja-JP" altLang="en-US" sz="1200" dirty="0">
                <a:latin typeface="HG丸ｺﾞｼｯｸM-PRO" panose="020F0600000000000000" pitchFamily="50" charset="-128"/>
                <a:ea typeface="HG丸ｺﾞｼｯｸM-PRO" panose="020F0600000000000000" pitchFamily="50" charset="-128"/>
              </a:rPr>
              <a:t>お気付き</a:t>
            </a:r>
            <a:r>
              <a:rPr lang="ja-JP" altLang="en-US" sz="1200" dirty="0" smtClean="0">
                <a:latin typeface="HG丸ｺﾞｼｯｸM-PRO" panose="020F0600000000000000" pitchFamily="50" charset="-128"/>
                <a:ea typeface="HG丸ｺﾞｼｯｸM-PRO" panose="020F0600000000000000" pitchFamily="50" charset="-128"/>
              </a:rPr>
              <a:t>のこ</a:t>
            </a:r>
            <a:r>
              <a:rPr lang="ja-JP" altLang="en-US" sz="1200" dirty="0">
                <a:latin typeface="HG丸ｺﾞｼｯｸM-PRO" panose="020F0600000000000000" pitchFamily="50" charset="-128"/>
                <a:ea typeface="HG丸ｺﾞｼｯｸM-PRO" panose="020F0600000000000000" pitchFamily="50" charset="-128"/>
              </a:rPr>
              <a:t>とが</a:t>
            </a:r>
            <a:r>
              <a:rPr lang="ja-JP" altLang="en-US" sz="1200" dirty="0" smtClean="0">
                <a:latin typeface="HG丸ｺﾞｼｯｸM-PRO" panose="020F0600000000000000" pitchFamily="50" charset="-128"/>
                <a:ea typeface="HG丸ｺﾞｼｯｸM-PRO" panose="020F0600000000000000" pitchFamily="50" charset="-128"/>
              </a:rPr>
              <a:t>ありましたら、ご自由</a:t>
            </a:r>
            <a:r>
              <a:rPr lang="ja-JP" altLang="en-US" sz="1200" dirty="0">
                <a:latin typeface="HG丸ｺﾞｼｯｸM-PRO" panose="020F0600000000000000" pitchFamily="50" charset="-128"/>
                <a:ea typeface="HG丸ｺﾞｼｯｸM-PRO" panose="020F0600000000000000" pitchFamily="50" charset="-128"/>
              </a:rPr>
              <a:t>にお書きください</a:t>
            </a:r>
            <a:r>
              <a:rPr lang="ja-JP" altLang="en-US" sz="1200" dirty="0" smtClean="0">
                <a:latin typeface="HG丸ｺﾞｼｯｸM-PRO" panose="020F0600000000000000" pitchFamily="50" charset="-128"/>
                <a:ea typeface="HG丸ｺﾞｼｯｸM-PRO" panose="020F0600000000000000" pitchFamily="50" charset="-128"/>
              </a:rPr>
              <a:t>。</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4789247" y="4578580"/>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4789247" y="5343679"/>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4789247" y="6123765"/>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4789247" y="6862577"/>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6" name="テキスト ボックス 15"/>
          <p:cNvSpPr txBox="1"/>
          <p:nvPr/>
        </p:nvSpPr>
        <p:spPr>
          <a:xfrm>
            <a:off x="4789247" y="7574974"/>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0" name="テキスト ボックス 19"/>
          <p:cNvSpPr txBox="1"/>
          <p:nvPr/>
        </p:nvSpPr>
        <p:spPr>
          <a:xfrm>
            <a:off x="188640" y="3626852"/>
            <a:ext cx="6120680" cy="553998"/>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　校内研修実施後の</a:t>
            </a:r>
            <a:r>
              <a:rPr lang="en-US" altLang="ja-JP" sz="1000" dirty="0" smtClean="0">
                <a:latin typeface="HG丸ｺﾞｼｯｸM-PRO" panose="020F0600000000000000" pitchFamily="50" charset="-128"/>
                <a:ea typeface="HG丸ｺﾞｼｯｸM-PRO" panose="020F0600000000000000" pitchFamily="50" charset="-128"/>
              </a:rPr>
              <a:t>1</a:t>
            </a:r>
            <a:r>
              <a:rPr lang="ja-JP" altLang="en-US" sz="1000" dirty="0">
                <a:latin typeface="HG丸ｺﾞｼｯｸM-PRO" panose="020F0600000000000000" pitchFamily="50" charset="-128"/>
                <a:ea typeface="HG丸ｺﾞｼｯｸM-PRO" panose="020F0600000000000000" pitchFamily="50" charset="-128"/>
              </a:rPr>
              <a:t>か月</a:t>
            </a:r>
            <a:r>
              <a:rPr lang="ja-JP" altLang="en-US" sz="1000" dirty="0" smtClean="0">
                <a:latin typeface="HG丸ｺﾞｼｯｸM-PRO" panose="020F0600000000000000" pitchFamily="50" charset="-128"/>
                <a:ea typeface="HG丸ｺﾞｼｯｸM-PRO" panose="020F0600000000000000" pitchFamily="50" charset="-128"/>
              </a:rPr>
              <a:t>を振り返って、①～⑤の各問いに該当する選択肢の番号を○で囲んでください。</a:t>
            </a:r>
            <a:endParaRPr lang="en-US" altLang="ja-JP" sz="1000" dirty="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a:t>
            </a:r>
            <a:r>
              <a:rPr lang="ja-JP" altLang="en-US" sz="1000" dirty="0" smtClean="0">
                <a:latin typeface="HG丸ｺﾞｼｯｸM-PRO" panose="020F0600000000000000" pitchFamily="50" charset="-128"/>
                <a:ea typeface="HG丸ｺﾞｼｯｸM-PRO" panose="020F0600000000000000" pitchFamily="50" charset="-128"/>
              </a:rPr>
              <a:t>選択肢の基準</a:t>
            </a:r>
            <a:r>
              <a:rPr lang="en-US" altLang="ja-JP" sz="1000" dirty="0" smtClean="0">
                <a:latin typeface="HG丸ｺﾞｼｯｸM-PRO" panose="020F0600000000000000" pitchFamily="50" charset="-128"/>
                <a:ea typeface="HG丸ｺﾞｼｯｸM-PRO" panose="020F0600000000000000" pitchFamily="50" charset="-128"/>
              </a:rPr>
              <a:t>】</a:t>
            </a:r>
          </a:p>
          <a:p>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１．そう思う　　　２．おおむねそう思う　　　３．あまりそう思わない　　　４．そう思わない</a:t>
            </a:r>
            <a:endParaRPr lang="en-US" altLang="ja-JP" sz="1000" dirty="0">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4419103" y="9631188"/>
            <a:ext cx="2437707" cy="261610"/>
          </a:xfrm>
          <a:prstGeom prst="rect">
            <a:avLst/>
          </a:prstGeom>
          <a:noFill/>
        </p:spPr>
        <p:txBody>
          <a:bodyPr wrap="square" rtlCol="0">
            <a:spAutoFit/>
          </a:bodyPr>
          <a:lstStyle/>
          <a:p>
            <a:r>
              <a:rPr lang="ja-JP" altLang="en-US" sz="1100" dirty="0" smtClean="0">
                <a:latin typeface="HG丸ｺﾞｼｯｸM-PRO" panose="020F0600000000000000" pitchFamily="50" charset="-128"/>
                <a:ea typeface="HG丸ｺﾞｼｯｸM-PRO" panose="020F0600000000000000" pitchFamily="50" charset="-128"/>
              </a:rPr>
              <a:t>　ご協力ありがとうございました。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17" name="テキスト ボックス 16"/>
          <p:cNvSpPr txBox="1"/>
          <p:nvPr/>
        </p:nvSpPr>
        <p:spPr>
          <a:xfrm>
            <a:off x="1" y="1414"/>
            <a:ext cx="562975" cy="261610"/>
          </a:xfrm>
          <a:prstGeom prst="rect">
            <a:avLst/>
          </a:prstGeom>
          <a:noFill/>
        </p:spPr>
        <p:txBody>
          <a:bodyPr wrap="none" rtlCol="0">
            <a:spAutoFit/>
          </a:bodyPr>
          <a:lstStyle/>
          <a:p>
            <a:r>
              <a:rPr kumimoji="1" lang="ja-JP" altLang="en-US" sz="1100" dirty="0" smtClean="0"/>
              <a:t>別紙２</a:t>
            </a:r>
            <a:endParaRPr kumimoji="1" lang="ja-JP" altLang="en-US" sz="1100" dirty="0"/>
          </a:p>
        </p:txBody>
      </p:sp>
      <p:sp>
        <p:nvSpPr>
          <p:cNvPr id="2" name="正方形/長方形 1"/>
          <p:cNvSpPr/>
          <p:nvPr/>
        </p:nvSpPr>
        <p:spPr>
          <a:xfrm>
            <a:off x="188641" y="8385381"/>
            <a:ext cx="6433095" cy="1245806"/>
          </a:xfrm>
          <a:prstGeom prst="rect">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sz="1200" dirty="0">
              <a:solidFill>
                <a:schemeClr val="tx1"/>
              </a:solidFill>
            </a:endParaRPr>
          </a:p>
        </p:txBody>
      </p:sp>
      <p:sp>
        <p:nvSpPr>
          <p:cNvPr id="22" name="テキスト ボックス 21"/>
          <p:cNvSpPr txBox="1"/>
          <p:nvPr/>
        </p:nvSpPr>
        <p:spPr>
          <a:xfrm>
            <a:off x="62626" y="662523"/>
            <a:ext cx="6732748" cy="369332"/>
          </a:xfrm>
          <a:prstGeom prst="rect">
            <a:avLst/>
          </a:prstGeom>
          <a:noFill/>
        </p:spPr>
        <p:txBody>
          <a:bodyPr wrap="square" rtlCol="0">
            <a:spAutoFit/>
          </a:bodyPr>
          <a:lstStyle/>
          <a:p>
            <a:pPr algn="ctr"/>
            <a:r>
              <a:rPr lang="ja-JP" altLang="en-US" sz="1600" u="sng" dirty="0" smtClean="0">
                <a:latin typeface="HG丸ｺﾞｼｯｸM-PRO" panose="020F0600000000000000" pitchFamily="50" charset="-128"/>
                <a:ea typeface="HG丸ｺﾞｼｯｸM-PRO" panose="020F0600000000000000" pitchFamily="50" charset="-128"/>
              </a:rPr>
              <a:t>件名：校内研修実施から</a:t>
            </a:r>
            <a:r>
              <a:rPr lang="ja-JP" altLang="en-US" u="sng" dirty="0" smtClean="0">
                <a:latin typeface="ＤＦ特太ゴシック体" panose="020B0509000000000000" pitchFamily="49" charset="-128"/>
                <a:ea typeface="ＤＦ特太ゴシック体" panose="020B0509000000000000" pitchFamily="49" charset="-128"/>
              </a:rPr>
              <a:t>約１</a:t>
            </a:r>
            <a:r>
              <a:rPr lang="ja-JP" altLang="en-US" u="sng" dirty="0">
                <a:latin typeface="ＤＦ特太ゴシック体" panose="020B0509000000000000" pitchFamily="49" charset="-128"/>
                <a:ea typeface="ＤＦ特太ゴシック体" panose="020B0509000000000000" pitchFamily="49" charset="-128"/>
              </a:rPr>
              <a:t>か月</a:t>
            </a:r>
            <a:r>
              <a:rPr lang="ja-JP" altLang="en-US" u="sng" dirty="0" smtClean="0">
                <a:latin typeface="ＤＦ特太ゴシック体" panose="020B0509000000000000" pitchFamily="49" charset="-128"/>
                <a:ea typeface="ＤＦ特太ゴシック体" panose="020B0509000000000000" pitchFamily="49" charset="-128"/>
              </a:rPr>
              <a:t>後</a:t>
            </a:r>
            <a:r>
              <a:rPr lang="ja-JP" altLang="en-US" sz="1600" u="sng" dirty="0" smtClean="0">
                <a:latin typeface="HG丸ｺﾞｼｯｸM-PRO" panose="020F0600000000000000" pitchFamily="50" charset="-128"/>
                <a:ea typeface="HG丸ｺﾞｼｯｸM-PRO" panose="020F0600000000000000" pitchFamily="50" charset="-128"/>
              </a:rPr>
              <a:t>アンケートの送付について</a:t>
            </a:r>
            <a:endParaRPr lang="en-US" altLang="ja-JP" sz="1600" u="sng" dirty="0" smtClean="0">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1105975" y="2690749"/>
            <a:ext cx="4646052" cy="738664"/>
          </a:xfrm>
          <a:prstGeom prst="rect">
            <a:avLst/>
          </a:prstGeom>
          <a:solidFill>
            <a:srgbClr val="FFFFCC"/>
          </a:solidFill>
          <a:ln>
            <a:solidFill>
              <a:schemeClr val="tx1"/>
            </a:solidFill>
          </a:ln>
        </p:spPr>
        <p:txBody>
          <a:bodyPr wrap="square" rtlCol="0">
            <a:spAutoFit/>
          </a:bodyPr>
          <a:lstStyle/>
          <a:p>
            <a:pPr algn="ctr"/>
            <a:r>
              <a:rPr lang="en-US" altLang="ja-JP" dirty="0" smtClean="0">
                <a:latin typeface="HG丸ｺﾞｼｯｸM-PRO" panose="020F0600000000000000" pitchFamily="50" charset="-128"/>
                <a:ea typeface="HG丸ｺﾞｼｯｸM-PRO" panose="020F0600000000000000" pitchFamily="50" charset="-128"/>
              </a:rPr>
              <a:t>【</a:t>
            </a:r>
            <a:r>
              <a:rPr lang="ja-JP" altLang="en-US" dirty="0">
                <a:latin typeface="HG丸ｺﾞｼｯｸM-PRO" panose="020F0600000000000000" pitchFamily="50" charset="-128"/>
                <a:ea typeface="HG丸ｺﾞｼｯｸM-PRO" panose="020F0600000000000000" pitchFamily="50" charset="-128"/>
              </a:rPr>
              <a:t>課題別</a:t>
            </a:r>
            <a:r>
              <a:rPr lang="ja-JP" altLang="en-US" dirty="0" smtClean="0">
                <a:latin typeface="HG丸ｺﾞｼｯｸM-PRO" panose="020F0600000000000000" pitchFamily="50" charset="-128"/>
                <a:ea typeface="HG丸ｺﾞｼｯｸM-PRO" panose="020F0600000000000000" pitchFamily="50" charset="-128"/>
              </a:rPr>
              <a:t>研修</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a:latin typeface="HG丸ｺﾞｼｯｸM-PRO" panose="020F0600000000000000" pitchFamily="50" charset="-128"/>
                <a:ea typeface="HG丸ｺﾞｼｯｸM-PRO" panose="020F0600000000000000" pitchFamily="50" charset="-128"/>
              </a:rPr>
              <a:t>不登校</a:t>
            </a:r>
            <a:r>
              <a:rPr lang="ja-JP" altLang="en-US" dirty="0" smtClean="0">
                <a:latin typeface="HG丸ｺﾞｼｯｸM-PRO" panose="020F0600000000000000" pitchFamily="50" charset="-128"/>
                <a:ea typeface="HG丸ｺﾞｼｯｸM-PRO" panose="020F0600000000000000" pitchFamily="50" charset="-128"/>
              </a:rPr>
              <a:t>防止パッケージ</a:t>
            </a:r>
            <a:endParaRPr lang="en-US" altLang="ja-JP" dirty="0" smtClean="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≪研修のねらい≫</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不登校への対応と、不登校を生まない取組について考える</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19" name="正方形/長方形 18"/>
          <p:cNvSpPr/>
          <p:nvPr/>
        </p:nvSpPr>
        <p:spPr>
          <a:xfrm>
            <a:off x="166956" y="2284759"/>
            <a:ext cx="2095281" cy="3639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実施日　　　年　　月　　日</a:t>
            </a:r>
            <a:endParaRPr kumimoji="1" lang="en-US" altLang="ja-JP" sz="1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参加人数　　　　　　　　人</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6" name="テキスト ボックス 25"/>
          <p:cNvSpPr txBox="1"/>
          <p:nvPr/>
        </p:nvSpPr>
        <p:spPr>
          <a:xfrm>
            <a:off x="3249783" y="1458254"/>
            <a:ext cx="3384376" cy="1177245"/>
          </a:xfrm>
          <a:prstGeom prst="rect">
            <a:avLst/>
          </a:prstGeom>
          <a:noFill/>
          <a:ln>
            <a:solidFill>
              <a:schemeClr val="tx1"/>
            </a:solidFill>
          </a:ln>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送信元</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　　　　　　　　　　　　　　　　）学校</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記入者</a:t>
            </a:r>
            <a:r>
              <a:rPr lang="ja-JP" altLang="en-US" sz="1000" dirty="0" smtClean="0">
                <a:latin typeface="HG丸ｺﾞｼｯｸM-PRO" panose="020F0600000000000000" pitchFamily="50" charset="-128"/>
                <a:ea typeface="HG丸ｺﾞｼｯｸM-PRO" panose="020F0600000000000000" pitchFamily="50" charset="-128"/>
              </a:rPr>
              <a:t>氏名（　　　　　　　　　　　　　　　　　　）</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担当係（いずれ</a:t>
            </a:r>
            <a:r>
              <a:rPr lang="ja-JP" altLang="en-US" sz="1000" dirty="0">
                <a:latin typeface="HG丸ｺﾞｼｯｸM-PRO" panose="020F0600000000000000" pitchFamily="50" charset="-128"/>
                <a:ea typeface="HG丸ｺﾞｼｯｸM-PRO" panose="020F0600000000000000" pitchFamily="50" charset="-128"/>
              </a:rPr>
              <a:t>かに○を付けてください</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50" dirty="0">
                <a:latin typeface="HG丸ｺﾞｼｯｸM-PRO" panose="020F0600000000000000" pitchFamily="50" charset="-128"/>
                <a:ea typeface="HG丸ｺﾞｼｯｸM-PRO" panose="020F0600000000000000" pitchFamily="50" charset="-128"/>
              </a:rPr>
              <a:t>　</a:t>
            </a:r>
            <a:endParaRPr lang="en-US" altLang="ja-JP" sz="1050" dirty="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・生徒指導担当　・校内研修</a:t>
            </a:r>
            <a:r>
              <a:rPr lang="ja-JP" altLang="en-US" sz="1000" dirty="0" smtClean="0">
                <a:latin typeface="HG丸ｺﾞｼｯｸM-PRO" panose="020F0600000000000000" pitchFamily="50" charset="-128"/>
                <a:ea typeface="HG丸ｺﾞｼｯｸM-PRO" panose="020F0600000000000000" pitchFamily="50" charset="-128"/>
              </a:rPr>
              <a:t>担当</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その他</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　　　　　　　　　　　　　　　　</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4" name="テキスト ボックス 23"/>
          <p:cNvSpPr txBox="1"/>
          <p:nvPr/>
        </p:nvSpPr>
        <p:spPr>
          <a:xfrm>
            <a:off x="44624" y="1130576"/>
            <a:ext cx="3672408" cy="707886"/>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送信先</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岡山県総合教育センター教育支援部　行き　</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ＭＳ ゴシック" panose="020B0609070205080204" pitchFamily="49" charset="-128"/>
                <a:ea typeface="ＭＳ ゴシック" panose="020B0609070205080204" pitchFamily="49" charset="-128"/>
              </a:rPr>
              <a:t>　ＦＡＸ </a:t>
            </a:r>
            <a:r>
              <a:rPr lang="ja-JP" altLang="en-US" sz="1000" dirty="0">
                <a:latin typeface="ＭＳ ゴシック" panose="020B0609070205080204" pitchFamily="49" charset="-128"/>
                <a:ea typeface="ＭＳ ゴシック" panose="020B0609070205080204" pitchFamily="49" charset="-128"/>
              </a:rPr>
              <a:t>　</a:t>
            </a:r>
            <a:r>
              <a:rPr lang="en-US" altLang="ja-JP" sz="1000" dirty="0" smtClean="0">
                <a:latin typeface="ＭＳ ゴシック" panose="020B0609070205080204" pitchFamily="49" charset="-128"/>
                <a:ea typeface="ＭＳ ゴシック" panose="020B0609070205080204" pitchFamily="49" charset="-128"/>
              </a:rPr>
              <a:t>0866-56-9126</a:t>
            </a:r>
            <a:r>
              <a:rPr lang="ja-JP" altLang="en-US" sz="1000"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9" name="テキスト ボックス 28"/>
          <p:cNvSpPr txBox="1"/>
          <p:nvPr/>
        </p:nvSpPr>
        <p:spPr>
          <a:xfrm>
            <a:off x="4410281" y="1018982"/>
            <a:ext cx="2331087" cy="261610"/>
          </a:xfrm>
          <a:prstGeom prst="rect">
            <a:avLst/>
          </a:prstGeom>
          <a:noFill/>
        </p:spPr>
        <p:txBody>
          <a:bodyPr wrap="none" rtlCol="0">
            <a:spAutoFit/>
          </a:bodyPr>
          <a:lstStyle/>
          <a:p>
            <a:r>
              <a:rPr kumimoji="1" lang="ja-JP" altLang="en-US" sz="1100" dirty="0" smtClean="0">
                <a:latin typeface="HG丸ｺﾞｼｯｸM-PRO" panose="020F0600000000000000" pitchFamily="50" charset="-128"/>
                <a:ea typeface="HG丸ｺﾞｼｯｸM-PRO" panose="020F0600000000000000" pitchFamily="50" charset="-128"/>
              </a:rPr>
              <a:t>（返信は</a:t>
            </a:r>
            <a:r>
              <a:rPr lang="en-US" altLang="ja-JP" sz="1100" dirty="0" smtClean="0">
                <a:latin typeface="HG丸ｺﾞｼｯｸM-PRO" panose="020F0600000000000000" pitchFamily="50" charset="-128"/>
                <a:ea typeface="HG丸ｺﾞｼｯｸM-PRO" panose="020F0600000000000000" pitchFamily="50" charset="-128"/>
              </a:rPr>
              <a:t>FAX</a:t>
            </a:r>
            <a:r>
              <a:rPr kumimoji="1" lang="ja-JP" altLang="en-US" sz="1100" dirty="0" smtClean="0">
                <a:latin typeface="HG丸ｺﾞｼｯｸM-PRO" panose="020F0600000000000000" pitchFamily="50" charset="-128"/>
                <a:ea typeface="HG丸ｺﾞｼｯｸM-PRO" panose="020F0600000000000000" pitchFamily="50" charset="-128"/>
              </a:rPr>
              <a:t>でお願いします。）</a:t>
            </a:r>
            <a:endParaRPr kumimoji="1" lang="ja-JP" altLang="en-US" sz="1100" dirty="0">
              <a:latin typeface="HG丸ｺﾞｼｯｸM-PRO" panose="020F0600000000000000" pitchFamily="50" charset="-128"/>
              <a:ea typeface="HG丸ｺﾞｼｯｸM-PRO" panose="020F0600000000000000" pitchFamily="50" charset="-128"/>
            </a:endParaRPr>
          </a:p>
        </p:txBody>
      </p:sp>
      <p:sp>
        <p:nvSpPr>
          <p:cNvPr id="27" name="テキスト ボックス 26"/>
          <p:cNvSpPr txBox="1"/>
          <p:nvPr/>
        </p:nvSpPr>
        <p:spPr>
          <a:xfrm>
            <a:off x="3098898" y="17064"/>
            <a:ext cx="3714478" cy="307777"/>
          </a:xfrm>
          <a:prstGeom prst="rect">
            <a:avLst/>
          </a:prstGeom>
          <a:noFill/>
        </p:spPr>
        <p:txBody>
          <a:bodyPr wrap="none" rtlCol="0">
            <a:spAutoFit/>
          </a:bodyPr>
          <a:lstStyle/>
          <a:p>
            <a:pPr algn="ctr"/>
            <a:r>
              <a:rPr lang="en-US" altLang="ja-JP" sz="1400" dirty="0" smtClean="0">
                <a:latin typeface="HG丸ｺﾞｼｯｸM-PRO" panose="020F0600000000000000" pitchFamily="50" charset="-128"/>
                <a:ea typeface="HG丸ｺﾞｼｯｸM-PRO" panose="020F0600000000000000" pitchFamily="50" charset="-128"/>
              </a:rPr>
              <a:t>※</a:t>
            </a:r>
            <a:r>
              <a:rPr lang="ja-JP" altLang="en-US" sz="1400" dirty="0" smtClean="0">
                <a:latin typeface="HG丸ｺﾞｼｯｸM-PRO" panose="020F0600000000000000" pitchFamily="50" charset="-128"/>
                <a:ea typeface="HG丸ｺﾞｼｯｸM-PRO" panose="020F0600000000000000" pitchFamily="50" charset="-128"/>
              </a:rPr>
              <a:t>付紙なしで、そのままご返信ください。</a:t>
            </a:r>
            <a:endParaRPr lang="en-US" altLang="ja-JP" sz="1400" dirty="0" smtClean="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0007027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31553" y="1160959"/>
            <a:ext cx="1338828" cy="461665"/>
          </a:xfrm>
          <a:prstGeom prst="rect">
            <a:avLst/>
          </a:prstGeom>
          <a:noFill/>
        </p:spPr>
        <p:txBody>
          <a:bodyPr wrap="none" rtlCol="0">
            <a:spAutoFit/>
          </a:bodyPr>
          <a:lstStyle/>
          <a:p>
            <a:r>
              <a:rPr kumimoji="1" lang="ja-JP" altLang="en-US" sz="2400" dirty="0" smtClean="0">
                <a:latin typeface="HGP創英角ﾎﾟｯﾌﾟ体" panose="040B0A00000000000000" pitchFamily="50" charset="-128"/>
                <a:ea typeface="HGP創英角ﾎﾟｯﾌﾟ体" panose="040B0A00000000000000" pitchFamily="50" charset="-128"/>
              </a:rPr>
              <a:t>○ねらい</a:t>
            </a:r>
            <a:endParaRPr kumimoji="1" lang="ja-JP" altLang="en-US" sz="2400" dirty="0">
              <a:latin typeface="HGP創英角ﾎﾟｯﾌﾟ体" panose="040B0A00000000000000" pitchFamily="50" charset="-128"/>
              <a:ea typeface="HGP創英角ﾎﾟｯﾌﾟ体" panose="040B0A00000000000000" pitchFamily="50" charset="-128"/>
            </a:endParaRPr>
          </a:p>
        </p:txBody>
      </p:sp>
      <p:sp>
        <p:nvSpPr>
          <p:cNvPr id="6" name="テキスト ボックス 5"/>
          <p:cNvSpPr txBox="1"/>
          <p:nvPr/>
        </p:nvSpPr>
        <p:spPr>
          <a:xfrm>
            <a:off x="150950" y="1928937"/>
            <a:ext cx="1107996" cy="461665"/>
          </a:xfrm>
          <a:prstGeom prst="rect">
            <a:avLst/>
          </a:prstGeom>
          <a:noFill/>
        </p:spPr>
        <p:txBody>
          <a:bodyPr wrap="none" rtlCol="0">
            <a:spAutoFit/>
          </a:bodyPr>
          <a:lstStyle/>
          <a:p>
            <a:r>
              <a:rPr kumimoji="1" lang="ja-JP" altLang="en-US" sz="2400" dirty="0" smtClean="0">
                <a:latin typeface="HGP創英角ﾎﾟｯﾌﾟ体" panose="040B0A00000000000000" pitchFamily="50" charset="-128"/>
                <a:ea typeface="HGP創英角ﾎﾟｯﾌﾟ体" panose="040B0A00000000000000" pitchFamily="50" charset="-128"/>
              </a:rPr>
              <a:t>○概要</a:t>
            </a:r>
            <a:endParaRPr kumimoji="1" lang="ja-JP" altLang="en-US" sz="2400" dirty="0">
              <a:latin typeface="HGP創英角ﾎﾟｯﾌﾟ体" panose="040B0A00000000000000" pitchFamily="50" charset="-128"/>
              <a:ea typeface="HGP創英角ﾎﾟｯﾌﾟ体" panose="040B0A00000000000000" pitchFamily="50" charset="-128"/>
            </a:endParaRPr>
          </a:p>
        </p:txBody>
      </p:sp>
      <p:sp>
        <p:nvSpPr>
          <p:cNvPr id="8" name="テキスト ボックス 7"/>
          <p:cNvSpPr txBox="1"/>
          <p:nvPr/>
        </p:nvSpPr>
        <p:spPr>
          <a:xfrm>
            <a:off x="545706" y="1577405"/>
            <a:ext cx="6123654" cy="307777"/>
          </a:xfrm>
          <a:prstGeom prst="rect">
            <a:avLst/>
          </a:prstGeom>
          <a:noFill/>
        </p:spPr>
        <p:txBody>
          <a:bodyPr wrap="square" rtlCol="0">
            <a:spAutoFit/>
          </a:bodyPr>
          <a:lstStyle/>
          <a:p>
            <a:r>
              <a:rPr lang="ja-JP" altLang="en-US" sz="1400" dirty="0" smtClean="0">
                <a:latin typeface="HG丸ｺﾞｼｯｸM-PRO" panose="020F0600000000000000" pitchFamily="50" charset="-128"/>
                <a:ea typeface="HG丸ｺﾞｼｯｸM-PRO" panose="020F0600000000000000" pitchFamily="50" charset="-128"/>
              </a:rPr>
              <a:t>不登校への対応と、不登校を生まない取組について考える。</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9" name="テキスト ボックス 8"/>
          <p:cNvSpPr txBox="1"/>
          <p:nvPr/>
        </p:nvSpPr>
        <p:spPr>
          <a:xfrm>
            <a:off x="548680" y="2352502"/>
            <a:ext cx="6028084" cy="954107"/>
          </a:xfrm>
          <a:prstGeom prst="rect">
            <a:avLst/>
          </a:prstGeom>
          <a:noFill/>
        </p:spPr>
        <p:txBody>
          <a:bodyPr wrap="square" rtlCol="0">
            <a:spAutoFit/>
          </a:bodyPr>
          <a:lstStyle/>
          <a:p>
            <a:r>
              <a:rPr lang="ja-JP" altLang="en-US" sz="1400" dirty="0">
                <a:latin typeface="HG丸ｺﾞｼｯｸM-PRO" panose="020F0600000000000000" pitchFamily="50" charset="-128"/>
                <a:ea typeface="HG丸ｺﾞｼｯｸM-PRO" panose="020F0600000000000000" pitchFamily="50" charset="-128"/>
              </a:rPr>
              <a:t>◆生徒指導を進めるポイントを確認する。</a:t>
            </a:r>
            <a:endParaRPr lang="en-US" altLang="ja-JP" sz="1400" dirty="0">
              <a:latin typeface="HG丸ｺﾞｼｯｸM-PRO" panose="020F0600000000000000" pitchFamily="50" charset="-128"/>
              <a:ea typeface="HG丸ｺﾞｼｯｸM-PRO" panose="020F0600000000000000" pitchFamily="50" charset="-128"/>
            </a:endParaRPr>
          </a:p>
          <a:p>
            <a:r>
              <a:rPr lang="ja-JP" altLang="en-US" sz="1400" dirty="0" smtClean="0">
                <a:latin typeface="HG丸ｺﾞｼｯｸM-PRO" panose="020F0600000000000000" pitchFamily="50" charset="-128"/>
                <a:ea typeface="HG丸ｺﾞｼｯｸM-PRO" panose="020F0600000000000000" pitchFamily="50" charset="-128"/>
              </a:rPr>
              <a:t>◆事例</a:t>
            </a:r>
            <a:r>
              <a:rPr lang="ja-JP" altLang="en-US" sz="1400" dirty="0">
                <a:latin typeface="HG丸ｺﾞｼｯｸM-PRO" panose="020F0600000000000000" pitchFamily="50" charset="-128"/>
                <a:ea typeface="HG丸ｺﾞｼｯｸM-PRO" panose="020F0600000000000000" pitchFamily="50" charset="-128"/>
              </a:rPr>
              <a:t>を</a:t>
            </a:r>
            <a:r>
              <a:rPr lang="ja-JP" altLang="en-US" sz="1400" dirty="0" smtClean="0">
                <a:latin typeface="HG丸ｺﾞｼｯｸM-PRO" panose="020F0600000000000000" pitchFamily="50" charset="-128"/>
                <a:ea typeface="HG丸ｺﾞｼｯｸM-PRO" panose="020F0600000000000000" pitchFamily="50" charset="-128"/>
              </a:rPr>
              <a:t>通して、不登校児童生徒の対応について協議を深める。　</a:t>
            </a:r>
            <a:endParaRPr lang="en-US" altLang="ja-JP" sz="1400" dirty="0" smtClean="0">
              <a:latin typeface="HG丸ｺﾞｼｯｸM-PRO" panose="020F0600000000000000" pitchFamily="50" charset="-128"/>
              <a:ea typeface="HG丸ｺﾞｼｯｸM-PRO" panose="020F0600000000000000" pitchFamily="50" charset="-128"/>
            </a:endParaRPr>
          </a:p>
          <a:p>
            <a:r>
              <a:rPr lang="ja-JP" altLang="en-US" sz="1400" dirty="0">
                <a:latin typeface="HG丸ｺﾞｼｯｸM-PRO" panose="020F0600000000000000" pitchFamily="50" charset="-128"/>
                <a:ea typeface="HG丸ｺﾞｼｯｸM-PRO" panose="020F0600000000000000" pitchFamily="50" charset="-128"/>
              </a:rPr>
              <a:t>◆児童生徒に対する三段階の支援について整理</a:t>
            </a:r>
            <a:r>
              <a:rPr lang="ja-JP" altLang="en-US" sz="1400" dirty="0" smtClean="0">
                <a:latin typeface="HG丸ｺﾞｼｯｸM-PRO" panose="020F0600000000000000" pitchFamily="50" charset="-128"/>
                <a:ea typeface="HG丸ｺﾞｼｯｸM-PRO" panose="020F0600000000000000" pitchFamily="50" charset="-128"/>
              </a:rPr>
              <a:t>し、新たな不登校を生</a:t>
            </a:r>
            <a:r>
              <a:rPr lang="ja-JP" altLang="en-US" sz="1400" dirty="0" err="1" smtClean="0">
                <a:latin typeface="HG丸ｺﾞｼｯｸM-PRO" panose="020F0600000000000000" pitchFamily="50" charset="-128"/>
                <a:ea typeface="HG丸ｺﾞｼｯｸM-PRO" panose="020F0600000000000000" pitchFamily="50" charset="-128"/>
              </a:rPr>
              <a:t>ま</a:t>
            </a:r>
            <a:r>
              <a:rPr lang="ja-JP" altLang="en-US" sz="1400" dirty="0" smtClean="0">
                <a:latin typeface="HG丸ｺﾞｼｯｸM-PRO" panose="020F0600000000000000" pitchFamily="50" charset="-128"/>
                <a:ea typeface="HG丸ｺﾞｼｯｸM-PRO" panose="020F0600000000000000" pitchFamily="50" charset="-128"/>
              </a:rPr>
              <a:t>　</a:t>
            </a:r>
            <a:endParaRPr lang="en-US" altLang="ja-JP" sz="1400" dirty="0" smtClean="0">
              <a:latin typeface="HG丸ｺﾞｼｯｸM-PRO" panose="020F0600000000000000" pitchFamily="50" charset="-128"/>
              <a:ea typeface="HG丸ｺﾞｼｯｸM-PRO" panose="020F0600000000000000" pitchFamily="50" charset="-128"/>
            </a:endParaRPr>
          </a:p>
          <a:p>
            <a:r>
              <a:rPr lang="ja-JP" altLang="en-US" sz="1400" dirty="0">
                <a:latin typeface="HG丸ｺﾞｼｯｸM-PRO" panose="020F0600000000000000" pitchFamily="50" charset="-128"/>
                <a:ea typeface="HG丸ｺﾞｼｯｸM-PRO" panose="020F0600000000000000" pitchFamily="50" charset="-128"/>
              </a:rPr>
              <a:t>　</a:t>
            </a:r>
            <a:r>
              <a:rPr lang="ja-JP" altLang="en-US" sz="1400" dirty="0" smtClean="0">
                <a:latin typeface="HG丸ｺﾞｼｯｸM-PRO" panose="020F0600000000000000" pitchFamily="50" charset="-128"/>
                <a:ea typeface="HG丸ｺﾞｼｯｸM-PRO" panose="020F0600000000000000" pitchFamily="50" charset="-128"/>
              </a:rPr>
              <a:t>ないための、具体的な取組について共通理解を図る。</a:t>
            </a:r>
            <a:endParaRPr kumimoji="1" lang="ja-JP" altLang="en-US" sz="1400" dirty="0">
              <a:latin typeface="HG丸ｺﾞｼｯｸM-PRO" panose="020F0600000000000000" pitchFamily="50" charset="-128"/>
              <a:ea typeface="HG丸ｺﾞｼｯｸM-PRO" panose="020F0600000000000000" pitchFamily="50" charset="-128"/>
            </a:endParaRPr>
          </a:p>
        </p:txBody>
      </p:sp>
      <p:sp>
        <p:nvSpPr>
          <p:cNvPr id="39" name="角丸四角形 38"/>
          <p:cNvSpPr/>
          <p:nvPr/>
        </p:nvSpPr>
        <p:spPr>
          <a:xfrm>
            <a:off x="2605043" y="3478886"/>
            <a:ext cx="4064317" cy="3130298"/>
          </a:xfrm>
          <a:prstGeom prst="roundRect">
            <a:avLst>
              <a:gd name="adj" fmla="val 5586"/>
            </a:avLst>
          </a:prstGeom>
          <a:ln/>
        </p:spPr>
        <p:style>
          <a:lnRef idx="2">
            <a:schemeClr val="accent1"/>
          </a:lnRef>
          <a:fillRef idx="1">
            <a:schemeClr val="lt1"/>
          </a:fillRef>
          <a:effectRef idx="0">
            <a:schemeClr val="accent1"/>
          </a:effectRef>
          <a:fontRef idx="minor">
            <a:schemeClr val="dk1"/>
          </a:fontRef>
        </p:style>
        <p:txBody>
          <a:bodyPr rIns="0" rtlCol="0" anchor="ctr"/>
          <a:lstStyle/>
          <a:p>
            <a:r>
              <a:rPr kumimoji="1" lang="en-US" altLang="ja-JP" sz="16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600" dirty="0" smtClean="0">
                <a:solidFill>
                  <a:schemeClr val="tx1"/>
                </a:solidFill>
                <a:latin typeface="HG丸ｺﾞｼｯｸM-PRO" panose="020F0600000000000000" pitchFamily="50" charset="-128"/>
                <a:ea typeface="HG丸ｺﾞｼｯｸM-PRO" panose="020F0600000000000000" pitchFamily="50" charset="-128"/>
              </a:rPr>
              <a:t>講義・演習準備物</a:t>
            </a:r>
            <a:endParaRPr kumimoji="1"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a:solidFill>
                  <a:schemeClr val="tx1"/>
                </a:solidFill>
                <a:latin typeface="HG丸ｺﾞｼｯｸM-PRO" panose="020F0600000000000000" pitchFamily="50" charset="-128"/>
                <a:ea typeface="HG丸ｺﾞｼｯｸM-PRO" panose="020F0600000000000000" pitchFamily="50" charset="-128"/>
              </a:rPr>
              <a:t>資料の陰影が</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見づらければ、カラー</a:t>
            </a:r>
            <a:r>
              <a:rPr lang="ja-JP" altLang="en-US" sz="1200" dirty="0">
                <a:solidFill>
                  <a:schemeClr val="tx1"/>
                </a:solidFill>
                <a:latin typeface="HG丸ｺﾞｼｯｸM-PRO" panose="020F0600000000000000" pitchFamily="50" charset="-128"/>
                <a:ea typeface="HG丸ｺﾞｼｯｸM-PRO" panose="020F0600000000000000" pitchFamily="50" charset="-128"/>
              </a:rPr>
              <a:t>印刷を配付）</a:t>
            </a:r>
            <a:endParaRPr kumimoji="1"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3201_</a:t>
            </a:r>
            <a:r>
              <a:rPr lang="ja-JP" altLang="en-US" sz="1400" dirty="0">
                <a:solidFill>
                  <a:schemeClr val="tx1"/>
                </a:solidFill>
                <a:latin typeface="HG丸ｺﾞｼｯｸM-PRO" panose="020F0600000000000000" pitchFamily="50" charset="-128"/>
                <a:ea typeface="HG丸ｺﾞｼｯｸM-PRO" panose="020F0600000000000000" pitchFamily="50" charset="-128"/>
              </a:rPr>
              <a:t>スライド資料</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（研修担当者の進行原稿）</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3202_</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研修資料（提示用）</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（プロジェクター等で投影）</a:t>
            </a:r>
            <a:endParaRPr lang="en-US" altLang="ja-JP" sz="12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3203_</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研修資料（配付用）</a:t>
            </a:r>
            <a:r>
              <a:rPr lang="en-US" altLang="ja-JP" sz="1400" dirty="0">
                <a:solidFill>
                  <a:schemeClr val="tx1"/>
                </a:solidFill>
                <a:latin typeface="HG丸ｺﾞｼｯｸM-PRO" panose="020F0600000000000000" pitchFamily="50" charset="-128"/>
                <a:ea typeface="HG丸ｺﾞｼｯｸM-PRO" panose="020F0600000000000000" pitchFamily="50" charset="-128"/>
              </a:rPr>
              <a:t> </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3204_</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ワークシート</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a:solidFill>
                  <a:schemeClr val="tx1"/>
                </a:solidFill>
                <a:latin typeface="HG丸ｺﾞｼｯｸM-PRO" panose="020F0600000000000000" pitchFamily="50" charset="-128"/>
                <a:ea typeface="HG丸ｺﾞｼｯｸM-PRO" panose="020F0600000000000000" pitchFamily="50" charset="-128"/>
              </a:rPr>
              <a:t>　各自</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：「事例読み取りシート</a:t>
            </a:r>
            <a:r>
              <a:rPr lang="en-US" altLang="ja-JP" sz="1200" dirty="0" smtClean="0">
                <a:solidFill>
                  <a:schemeClr val="tx1"/>
                </a:solidFill>
                <a:latin typeface="HG丸ｺﾞｼｯｸM-PRO" panose="020F0600000000000000" pitchFamily="50" charset="-128"/>
                <a:ea typeface="HG丸ｺﾞｼｯｸM-PRO" panose="020F0600000000000000" pitchFamily="50" charset="-128"/>
              </a:rPr>
              <a:t>(A4)</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200" dirty="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　　 各グループ：「グループ記録用紙</a:t>
            </a:r>
            <a:r>
              <a:rPr lang="en-US" altLang="ja-JP" sz="1200" dirty="0" smtClean="0">
                <a:solidFill>
                  <a:schemeClr val="tx1"/>
                </a:solidFill>
                <a:latin typeface="HG丸ｺﾞｼｯｸM-PRO" panose="020F0600000000000000" pitchFamily="50" charset="-128"/>
                <a:ea typeface="HG丸ｺﾞｼｯｸM-PRO" panose="020F0600000000000000" pitchFamily="50" charset="-128"/>
              </a:rPr>
              <a:t>(A3)</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3205_H27</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事例集</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3206_H28</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事例集</a:t>
            </a:r>
            <a:endParaRPr lang="en-US" altLang="ja-JP" sz="14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3207_H29</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事例集</a:t>
            </a:r>
            <a:endParaRPr lang="en-US" altLang="ja-JP" sz="1400" dirty="0">
              <a:solidFill>
                <a:schemeClr val="tx1"/>
              </a:solidFill>
              <a:latin typeface="HG丸ｺﾞｼｯｸM-PRO" panose="020F0600000000000000" pitchFamily="50" charset="-128"/>
              <a:ea typeface="HG丸ｺﾞｼｯｸM-PRO" panose="020F0600000000000000" pitchFamily="50" charset="-128"/>
            </a:endParaRPr>
          </a:p>
        </p:txBody>
      </p:sp>
      <p:sp>
        <p:nvSpPr>
          <p:cNvPr id="37" name="テキスト ボックス 36"/>
          <p:cNvSpPr txBox="1"/>
          <p:nvPr/>
        </p:nvSpPr>
        <p:spPr>
          <a:xfrm>
            <a:off x="116632" y="3368824"/>
            <a:ext cx="1723549" cy="461665"/>
          </a:xfrm>
          <a:prstGeom prst="rect">
            <a:avLst/>
          </a:prstGeom>
          <a:noFill/>
        </p:spPr>
        <p:txBody>
          <a:bodyPr wrap="none" rtlCol="0">
            <a:spAutoFit/>
          </a:bodyPr>
          <a:lstStyle/>
          <a:p>
            <a:r>
              <a:rPr kumimoji="1" lang="ja-JP" altLang="en-US" sz="2400" dirty="0" smtClean="0">
                <a:latin typeface="HGP創英角ﾎﾟｯﾌﾟ体" panose="040B0A00000000000000" pitchFamily="50" charset="-128"/>
                <a:ea typeface="HGP創英角ﾎﾟｯﾌﾟ体" panose="040B0A00000000000000" pitchFamily="50" charset="-128"/>
              </a:rPr>
              <a:t>○事前準備</a:t>
            </a:r>
            <a:endParaRPr kumimoji="1" lang="ja-JP" altLang="en-US" sz="2400" dirty="0">
              <a:latin typeface="HGP創英角ﾎﾟｯﾌﾟ体" panose="040B0A00000000000000" pitchFamily="50" charset="-128"/>
              <a:ea typeface="HGP創英角ﾎﾟｯﾌﾟ体" panose="040B0A00000000000000" pitchFamily="50" charset="-128"/>
            </a:endParaRPr>
          </a:p>
        </p:txBody>
      </p:sp>
      <p:sp>
        <p:nvSpPr>
          <p:cNvPr id="97" name="角丸四角形 96"/>
          <p:cNvSpPr/>
          <p:nvPr/>
        </p:nvSpPr>
        <p:spPr>
          <a:xfrm>
            <a:off x="4725144" y="6681192"/>
            <a:ext cx="1894719" cy="2952328"/>
          </a:xfrm>
          <a:prstGeom prst="roundRect">
            <a:avLst>
              <a:gd name="adj" fmla="val 9792"/>
            </a:avLst>
          </a:prstGeom>
          <a:solidFill>
            <a:srgbClr val="CCFFCC"/>
          </a:solidFill>
          <a:ln w="38100" cmpd="dbl">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smtClean="0">
                <a:solidFill>
                  <a:schemeClr val="tx1"/>
                </a:solidFill>
                <a:latin typeface="HG丸ｺﾞｼｯｸM-PRO" panose="020F0600000000000000" pitchFamily="50" charset="-128"/>
                <a:ea typeface="HG丸ｺﾞｼｯｸM-PRO" panose="020F0600000000000000" pitchFamily="50" charset="-128"/>
              </a:rPr>
              <a:t>　自校で発生した不登校事案を基に、事例を作成して研修を行うことも可能です。</a:t>
            </a:r>
            <a:endParaRPr kumimoji="1"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200" dirty="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作成に当たっては、</a:t>
            </a:r>
            <a:r>
              <a:rPr lang="en-US" altLang="ja-JP" sz="1200" dirty="0" smtClean="0">
                <a:solidFill>
                  <a:schemeClr val="tx1"/>
                </a:solidFill>
                <a:latin typeface="HG丸ｺﾞｼｯｸM-PRO" panose="020F0600000000000000" pitchFamily="50" charset="-128"/>
                <a:ea typeface="HG丸ｺﾞｼｯｸM-PRO" panose="020F0600000000000000" pitchFamily="50" charset="-128"/>
              </a:rPr>
              <a:t>ORV-PDCA</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サイクルを意識して事例を作成してください。記述のない要素があっても構いません。</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1200" dirty="0">
                <a:solidFill>
                  <a:schemeClr val="tx1"/>
                </a:solidFill>
                <a:latin typeface="HG丸ｺﾞｼｯｸM-PRO" panose="020F0600000000000000" pitchFamily="50" charset="-128"/>
                <a:ea typeface="HG丸ｺﾞｼｯｸM-PRO" panose="020F0600000000000000" pitchFamily="50" charset="-128"/>
              </a:rPr>
              <a:t>　</a:t>
            </a:r>
            <a:r>
              <a:rPr kumimoji="1" lang="ja-JP" altLang="en-US" sz="1200" dirty="0" smtClean="0">
                <a:solidFill>
                  <a:schemeClr val="tx1"/>
                </a:solidFill>
                <a:latin typeface="HG丸ｺﾞｼｯｸM-PRO" panose="020F0600000000000000" pitchFamily="50" charset="-128"/>
                <a:ea typeface="HG丸ｺﾞｼｯｸM-PRO" panose="020F0600000000000000" pitchFamily="50" charset="-128"/>
              </a:rPr>
              <a:t>なお、自校の事例で研修する際は、児童生徒や教職員の心情、個人情報に配慮するようお願いします。</a:t>
            </a:r>
            <a:endParaRPr kumimoji="1" lang="ja-JP" altLang="en-US" sz="1200" dirty="0">
              <a:solidFill>
                <a:schemeClr val="tx1"/>
              </a:solidFill>
              <a:latin typeface="HG丸ｺﾞｼｯｸM-PRO" panose="020F0600000000000000" pitchFamily="50" charset="-128"/>
              <a:ea typeface="HG丸ｺﾞｼｯｸM-PRO" panose="020F0600000000000000" pitchFamily="50" charset="-128"/>
            </a:endParaRPr>
          </a:p>
        </p:txBody>
      </p:sp>
      <p:grpSp>
        <p:nvGrpSpPr>
          <p:cNvPr id="41" name="グループ化 40"/>
          <p:cNvGrpSpPr/>
          <p:nvPr/>
        </p:nvGrpSpPr>
        <p:grpSpPr>
          <a:xfrm>
            <a:off x="332656" y="3791625"/>
            <a:ext cx="1940467" cy="1342522"/>
            <a:chOff x="614516" y="5735931"/>
            <a:chExt cx="2081531" cy="1349661"/>
          </a:xfrm>
        </p:grpSpPr>
        <p:grpSp>
          <p:nvGrpSpPr>
            <p:cNvPr id="42" name="グループ化 41"/>
            <p:cNvGrpSpPr/>
            <p:nvPr/>
          </p:nvGrpSpPr>
          <p:grpSpPr>
            <a:xfrm>
              <a:off x="614516" y="6035072"/>
              <a:ext cx="2081531" cy="1050520"/>
              <a:chOff x="614234" y="6169516"/>
              <a:chExt cx="2338815" cy="1197631"/>
            </a:xfrm>
          </p:grpSpPr>
          <p:grpSp>
            <p:nvGrpSpPr>
              <p:cNvPr id="44" name="グループ化 1"/>
              <p:cNvGrpSpPr>
                <a:grpSpLocks/>
              </p:cNvGrpSpPr>
              <p:nvPr/>
            </p:nvGrpSpPr>
            <p:grpSpPr bwMode="auto">
              <a:xfrm rot="-557838">
                <a:off x="2452291" y="6281067"/>
                <a:ext cx="500758" cy="510827"/>
                <a:chOff x="5600476" y="966788"/>
                <a:chExt cx="549498" cy="1042987"/>
              </a:xfrm>
            </p:grpSpPr>
            <p:sp>
              <p:nvSpPr>
                <p:cNvPr id="66"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7" name="Rectangle 27"/>
                <p:cNvSpPr>
                  <a:spLocks noChangeArrowheads="1"/>
                </p:cNvSpPr>
                <p:nvPr/>
              </p:nvSpPr>
              <p:spPr bwMode="auto">
                <a:xfrm>
                  <a:off x="5872162"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8" name="正方形/長方形 5"/>
                <p:cNvSpPr>
                  <a:spLocks noChangeArrowheads="1"/>
                </p:cNvSpPr>
                <p:nvPr/>
              </p:nvSpPr>
              <p:spPr bwMode="auto">
                <a:xfrm>
                  <a:off x="5600476" y="1093413"/>
                  <a:ext cx="534050" cy="864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5" name="グループ化 58"/>
              <p:cNvGrpSpPr>
                <a:grpSpLocks/>
              </p:cNvGrpSpPr>
              <p:nvPr/>
            </p:nvGrpSpPr>
            <p:grpSpPr bwMode="auto">
              <a:xfrm>
                <a:off x="1526326" y="6245730"/>
                <a:ext cx="494768" cy="549272"/>
                <a:chOff x="5607050" y="889630"/>
                <a:chExt cx="542925" cy="1120145"/>
              </a:xfrm>
            </p:grpSpPr>
            <p:sp>
              <p:nvSpPr>
                <p:cNvPr id="63"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4"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5" name="正方形/長方形 5"/>
                <p:cNvSpPr>
                  <a:spLocks noChangeArrowheads="1"/>
                </p:cNvSpPr>
                <p:nvPr/>
              </p:nvSpPr>
              <p:spPr bwMode="auto">
                <a:xfrm>
                  <a:off x="5649517" y="889630"/>
                  <a:ext cx="244325" cy="86322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6" name="グループ化 62"/>
              <p:cNvGrpSpPr>
                <a:grpSpLocks/>
              </p:cNvGrpSpPr>
              <p:nvPr/>
            </p:nvGrpSpPr>
            <p:grpSpPr bwMode="auto">
              <a:xfrm rot="560616">
                <a:off x="633272" y="6281163"/>
                <a:ext cx="494768" cy="512693"/>
                <a:chOff x="5607050" y="966788"/>
                <a:chExt cx="542925" cy="1042987"/>
              </a:xfrm>
            </p:grpSpPr>
            <p:sp>
              <p:nvSpPr>
                <p:cNvPr id="60"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1"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2" name="正方形/長方形 5"/>
                <p:cNvSpPr>
                  <a:spLocks noChangeArrowheads="1"/>
                </p:cNvSpPr>
                <p:nvPr/>
              </p:nvSpPr>
              <p:spPr bwMode="auto">
                <a:xfrm>
                  <a:off x="5749479" y="1025496"/>
                  <a:ext cx="244325" cy="861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7" name="グループ化 66"/>
              <p:cNvGrpSpPr>
                <a:grpSpLocks/>
              </p:cNvGrpSpPr>
              <p:nvPr/>
            </p:nvGrpSpPr>
            <p:grpSpPr bwMode="auto">
              <a:xfrm rot="-557838">
                <a:off x="2438994" y="6854152"/>
                <a:ext cx="494823" cy="511437"/>
                <a:chOff x="5607050" y="966788"/>
                <a:chExt cx="542925" cy="1042987"/>
              </a:xfrm>
            </p:grpSpPr>
            <p:sp>
              <p:nvSpPr>
                <p:cNvPr id="57"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8"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9" name="正方形/長方形 5"/>
                <p:cNvSpPr>
                  <a:spLocks noChangeArrowheads="1"/>
                </p:cNvSpPr>
                <p:nvPr/>
              </p:nvSpPr>
              <p:spPr bwMode="auto">
                <a:xfrm>
                  <a:off x="5724080" y="997560"/>
                  <a:ext cx="244298" cy="86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8" name="グループ化 70"/>
              <p:cNvGrpSpPr>
                <a:grpSpLocks/>
              </p:cNvGrpSpPr>
              <p:nvPr/>
            </p:nvGrpSpPr>
            <p:grpSpPr bwMode="auto">
              <a:xfrm>
                <a:off x="1508863" y="6777214"/>
                <a:ext cx="494768" cy="589933"/>
                <a:chOff x="5607050" y="806712"/>
                <a:chExt cx="542925" cy="1203063"/>
              </a:xfrm>
            </p:grpSpPr>
            <p:sp>
              <p:nvSpPr>
                <p:cNvPr id="54"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5"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6" name="正方形/長方形 5"/>
                <p:cNvSpPr>
                  <a:spLocks noChangeArrowheads="1"/>
                </p:cNvSpPr>
                <p:nvPr/>
              </p:nvSpPr>
              <p:spPr bwMode="auto">
                <a:xfrm>
                  <a:off x="5641096" y="806712"/>
                  <a:ext cx="244325" cy="86322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9" name="グループ化 74"/>
              <p:cNvGrpSpPr>
                <a:grpSpLocks/>
              </p:cNvGrpSpPr>
              <p:nvPr/>
            </p:nvGrpSpPr>
            <p:grpSpPr bwMode="auto">
              <a:xfrm rot="560616">
                <a:off x="614234" y="6854655"/>
                <a:ext cx="494768" cy="511436"/>
                <a:chOff x="5607050" y="966788"/>
                <a:chExt cx="542925" cy="1042987"/>
              </a:xfrm>
            </p:grpSpPr>
            <p:sp>
              <p:nvSpPr>
                <p:cNvPr id="51"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2"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3" name="正方形/長方形 5"/>
                <p:cNvSpPr>
                  <a:spLocks noChangeArrowheads="1"/>
                </p:cNvSpPr>
                <p:nvPr/>
              </p:nvSpPr>
              <p:spPr bwMode="auto">
                <a:xfrm>
                  <a:off x="5749479" y="1024438"/>
                  <a:ext cx="244325" cy="863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sp>
            <p:nvSpPr>
              <p:cNvPr id="50" name="Line 4"/>
              <p:cNvSpPr>
                <a:spLocks noChangeShapeType="1"/>
              </p:cNvSpPr>
              <p:nvPr/>
            </p:nvSpPr>
            <p:spPr bwMode="auto">
              <a:xfrm>
                <a:off x="1208855" y="6169516"/>
                <a:ext cx="1138392"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43" name="Text Box 5"/>
            <p:cNvSpPr txBox="1">
              <a:spLocks noChangeArrowheads="1"/>
            </p:cNvSpPr>
            <p:nvPr/>
          </p:nvSpPr>
          <p:spPr bwMode="auto">
            <a:xfrm>
              <a:off x="1427191" y="5735931"/>
              <a:ext cx="38985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sz="1600" dirty="0" smtClean="0"/>
                <a:t>前</a:t>
              </a:r>
              <a:endParaRPr lang="ja-JP" altLang="en-US" sz="1600" dirty="0"/>
            </a:p>
          </p:txBody>
        </p:sp>
      </p:grpSp>
      <p:sp>
        <p:nvSpPr>
          <p:cNvPr id="100" name="角丸四角形 99"/>
          <p:cNvSpPr/>
          <p:nvPr/>
        </p:nvSpPr>
        <p:spPr>
          <a:xfrm>
            <a:off x="146757" y="6681192"/>
            <a:ext cx="4450107" cy="2952328"/>
          </a:xfrm>
          <a:prstGeom prst="roundRect">
            <a:avLst>
              <a:gd name="adj" fmla="val 7136"/>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ja-JP" altLang="en-US" dirty="0" smtClean="0">
                <a:solidFill>
                  <a:schemeClr val="tx1"/>
                </a:solidFill>
                <a:latin typeface="HGP創英角ﾎﾟｯﾌﾟ体" panose="040B0A00000000000000" pitchFamily="50" charset="-128"/>
                <a:ea typeface="HGP創英角ﾎﾟｯﾌﾟ体" panose="040B0A00000000000000" pitchFamily="50" charset="-128"/>
              </a:rPr>
              <a:t>研修実施上の留意点</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（研修担当者の方へ）</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pPr algn="ctr"/>
            <a:endParaRPr lang="en-US" altLang="ja-JP" sz="800" dirty="0">
              <a:solidFill>
                <a:schemeClr val="tx1"/>
              </a:solidFill>
              <a:latin typeface="HG丸ｺﾞｼｯｸM-PRO" panose="020F0600000000000000" pitchFamily="50" charset="-128"/>
              <a:ea typeface="HG丸ｺﾞｼｯｸM-PRO" panose="020F0600000000000000" pitchFamily="50" charset="-128"/>
            </a:endParaRPr>
          </a:p>
          <a:p>
            <a:pPr marL="174625" indent="-174625"/>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200" dirty="0">
                <a:solidFill>
                  <a:schemeClr val="tx1"/>
                </a:solidFill>
                <a:latin typeface="HG丸ｺﾞｼｯｸM-PRO" panose="020F0600000000000000" pitchFamily="50" charset="-128"/>
                <a:ea typeface="HG丸ｺﾞｼｯｸM-PRO" panose="020F0600000000000000" pitchFamily="50" charset="-128"/>
              </a:rPr>
              <a:t>説明原稿</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は研修の</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rPr>
              <a:t>進め方例</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ですので、内容が変わらないように留意し、</a:t>
            </a:r>
            <a:r>
              <a:rPr lang="ja-JP" altLang="en-US" sz="1200" dirty="0" smtClean="0">
                <a:solidFill>
                  <a:schemeClr val="tx1"/>
                </a:solidFill>
                <a:latin typeface="ＤＦ特太ゴシック体" panose="020B0509000000000000" pitchFamily="49" charset="-128"/>
                <a:ea typeface="ＤＦ特太ゴシック体" panose="020B0509000000000000" pitchFamily="49" charset="-128"/>
                <a:cs typeface="メイリオ" panose="020B0604030504040204" pitchFamily="50" charset="-128"/>
              </a:rPr>
              <a:t>研修担当者が話しやすいように</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rPr>
              <a:t>文章を変えてください。</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a:p>
            <a:pPr marL="174625" indent="-174625"/>
            <a:endParaRPr lang="en-US" altLang="ja-JP" sz="800" dirty="0" smtClean="0">
              <a:solidFill>
                <a:schemeClr val="tx1"/>
              </a:solidFill>
              <a:latin typeface="HG丸ｺﾞｼｯｸM-PRO" panose="020F0600000000000000" pitchFamily="50" charset="-128"/>
              <a:ea typeface="HG丸ｺﾞｼｯｸM-PRO" panose="020F0600000000000000" pitchFamily="50" charset="-128"/>
            </a:endParaRPr>
          </a:p>
          <a:p>
            <a:pPr marL="174625" indent="-174625"/>
            <a:r>
              <a:rPr kumimoji="1" lang="ja-JP" altLang="en-US" sz="1200" dirty="0" smtClean="0">
                <a:solidFill>
                  <a:schemeClr val="tx1"/>
                </a:solidFill>
                <a:latin typeface="HG丸ｺﾞｼｯｸM-PRO" panose="020F0600000000000000" pitchFamily="50" charset="-128"/>
                <a:ea typeface="HG丸ｺﾞｼｯｸM-PRO" panose="020F0600000000000000" pitchFamily="50" charset="-128"/>
              </a:rPr>
              <a:t>・研修時間に余裕があれば、協議時間を増やしたり、協議内容を発表したりするなど、</a:t>
            </a:r>
            <a:r>
              <a:rPr kumimoji="1" lang="ja-JP" altLang="en-US" sz="1200" dirty="0" smtClean="0">
                <a:solidFill>
                  <a:schemeClr val="tx1"/>
                </a:solidFill>
                <a:latin typeface="ＤＦ特太ゴシック体" panose="020B0509000000000000" pitchFamily="49" charset="-128"/>
                <a:ea typeface="ＤＦ特太ゴシック体" panose="020B0509000000000000" pitchFamily="49" charset="-128"/>
                <a:cs typeface="メイリオ" panose="020B0604030504040204" pitchFamily="50" charset="-128"/>
              </a:rPr>
              <a:t>柔軟に対応</a:t>
            </a:r>
            <a:r>
              <a:rPr kumimoji="1" lang="ja-JP" altLang="en-US" sz="1200" dirty="0" smtClean="0">
                <a:solidFill>
                  <a:schemeClr val="tx1"/>
                </a:solidFill>
                <a:latin typeface="HG丸ｺﾞｼｯｸM-PRO" panose="020F0600000000000000" pitchFamily="50" charset="-128"/>
                <a:ea typeface="HG丸ｺﾞｼｯｸM-PRO" panose="020F0600000000000000" pitchFamily="50" charset="-128"/>
              </a:rPr>
              <a:t>してください。</a:t>
            </a:r>
            <a:endParaRPr kumimoji="1"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pPr marL="174625" indent="-174625"/>
            <a:endParaRPr kumimoji="1" lang="en-US" altLang="ja-JP" sz="800" dirty="0" smtClean="0">
              <a:solidFill>
                <a:schemeClr val="tx1"/>
              </a:solidFill>
              <a:latin typeface="HG丸ｺﾞｼｯｸM-PRO" panose="020F0600000000000000" pitchFamily="50" charset="-128"/>
              <a:ea typeface="HG丸ｺﾞｼｯｸM-PRO" panose="020F0600000000000000" pitchFamily="50" charset="-128"/>
            </a:endParaRPr>
          </a:p>
          <a:p>
            <a:pPr marL="174625" indent="-174625"/>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200" dirty="0" smtClean="0">
                <a:solidFill>
                  <a:schemeClr val="tx1"/>
                </a:solidFill>
                <a:latin typeface="ＤＦ特太ゴシック体" panose="020B0509000000000000" pitchFamily="49" charset="-128"/>
                <a:ea typeface="ＤＦ特太ゴシック体" panose="020B0509000000000000" pitchFamily="49" charset="-128"/>
                <a:cs typeface="メイリオ" panose="020B0604030504040204" pitchFamily="50" charset="-128"/>
              </a:rPr>
              <a:t>研修後</a:t>
            </a:r>
            <a:r>
              <a:rPr lang="ja-JP" altLang="en-US" sz="1200" dirty="0">
                <a:solidFill>
                  <a:schemeClr val="tx1"/>
                </a:solidFill>
                <a:latin typeface="HG丸ｺﾞｼｯｸM-PRO" panose="020F0600000000000000" pitchFamily="50" charset="-128"/>
                <a:ea typeface="HG丸ｺﾞｼｯｸM-PRO" panose="020F0600000000000000" pitchFamily="50" charset="-128"/>
              </a:rPr>
              <a:t>に</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は、生徒指導部会（委員会）、学年会等を開いて、話し合った「今後に向けた取組</a:t>
            </a:r>
            <a:r>
              <a:rPr lang="ja-JP" altLang="en-US" sz="800" dirty="0" smtClean="0">
                <a:solidFill>
                  <a:schemeClr val="tx1"/>
                </a:solidFill>
                <a:latin typeface="HG丸ｺﾞｼｯｸM-PRO" panose="020F0600000000000000" pitchFamily="50" charset="-128"/>
                <a:ea typeface="HG丸ｺﾞｼｯｸM-PRO" panose="020F0600000000000000" pitchFamily="50" charset="-128"/>
              </a:rPr>
              <a:t>（グループ記録用紙）</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」を実践できるように具体化してください。</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pPr marL="174625" indent="-174625"/>
            <a:endParaRPr lang="en-US" altLang="ja-JP" sz="800" dirty="0" smtClean="0">
              <a:solidFill>
                <a:schemeClr val="tx1"/>
              </a:solidFill>
              <a:latin typeface="HG丸ｺﾞｼｯｸM-PRO" panose="020F0600000000000000" pitchFamily="50" charset="-128"/>
              <a:ea typeface="HG丸ｺﾞｼｯｸM-PRO" panose="020F0600000000000000" pitchFamily="50" charset="-128"/>
            </a:endParaRPr>
          </a:p>
          <a:p>
            <a:pPr marL="174625" indent="-174625"/>
            <a:r>
              <a:rPr kumimoji="1" lang="ja-JP" altLang="en-US" sz="1200" dirty="0" smtClean="0">
                <a:solidFill>
                  <a:schemeClr val="tx1"/>
                </a:solidFill>
                <a:latin typeface="HG丸ｺﾞｼｯｸM-PRO" panose="020F0600000000000000" pitchFamily="50" charset="-128"/>
                <a:ea typeface="HG丸ｺﾞｼｯｸM-PRO" panose="020F0600000000000000" pitchFamily="50" charset="-128"/>
              </a:rPr>
              <a:t>・事例を扱う研修は、</a:t>
            </a:r>
            <a:r>
              <a:rPr kumimoji="1" lang="ja-JP" altLang="en-US" sz="1200" dirty="0" smtClean="0">
                <a:solidFill>
                  <a:schemeClr val="tx1"/>
                </a:solidFill>
                <a:latin typeface="ＤＦ特太ゴシック体" panose="020B0509000000000000" pitchFamily="49" charset="-128"/>
                <a:ea typeface="ＤＦ特太ゴシック体" panose="020B0509000000000000" pitchFamily="49" charset="-128"/>
                <a:cs typeface="メイリオ" panose="020B0604030504040204" pitchFamily="50" charset="-128"/>
              </a:rPr>
              <a:t>自校の実際の事例を扱うと効果的</a:t>
            </a:r>
            <a:r>
              <a:rPr kumimoji="1" lang="ja-JP" altLang="en-US" sz="1200" dirty="0" smtClean="0">
                <a:solidFill>
                  <a:schemeClr val="tx1"/>
                </a:solidFill>
                <a:latin typeface="HG丸ｺﾞｼｯｸM-PRO" panose="020F0600000000000000" pitchFamily="50" charset="-128"/>
                <a:ea typeface="HG丸ｺﾞｼｯｸM-PRO" panose="020F0600000000000000" pitchFamily="50" charset="-128"/>
              </a:rPr>
              <a:t>です。</a:t>
            </a:r>
            <a:r>
              <a:rPr lang="ja-JP" altLang="en-US" sz="1200" dirty="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　　　　　　　　　　　</a:t>
            </a:r>
            <a:r>
              <a:rPr kumimoji="1" lang="ja-JP" altLang="en-US" sz="800" dirty="0" smtClean="0">
                <a:solidFill>
                  <a:schemeClr val="tx1"/>
                </a:solidFill>
                <a:latin typeface="HG丸ｺﾞｼｯｸM-PRO" panose="020F0600000000000000" pitchFamily="50" charset="-128"/>
                <a:ea typeface="HG丸ｺﾞｼｯｸM-PRO" panose="020F0600000000000000" pitchFamily="50" charset="-128"/>
              </a:rPr>
              <a:t>（付属のサンプル事例を使って研修することもできます）</a:t>
            </a:r>
            <a:endParaRPr kumimoji="1" lang="ja-JP" altLang="en-US" sz="1200" dirty="0"/>
          </a:p>
        </p:txBody>
      </p:sp>
      <p:sp>
        <p:nvSpPr>
          <p:cNvPr id="69" name="テキスト ボックス 68"/>
          <p:cNvSpPr txBox="1"/>
          <p:nvPr/>
        </p:nvSpPr>
        <p:spPr>
          <a:xfrm>
            <a:off x="114627" y="5296242"/>
            <a:ext cx="2490416" cy="830997"/>
          </a:xfrm>
          <a:prstGeom prst="rect">
            <a:avLst/>
          </a:prstGeom>
          <a:noFill/>
        </p:spPr>
        <p:txBody>
          <a:bodyPr wrap="square" rtlCol="0">
            <a:spAutoFit/>
          </a:bodyPr>
          <a:lstStyle/>
          <a:p>
            <a:pPr marL="182563" indent="-182563"/>
            <a:r>
              <a:rPr lang="en-US" altLang="ja-JP" sz="1200" dirty="0" smtClean="0">
                <a:latin typeface="HG丸ｺﾞｼｯｸM-PRO" panose="020F0600000000000000" pitchFamily="50" charset="-128"/>
                <a:ea typeface="HG丸ｺﾞｼｯｸM-PRO" panose="020F0600000000000000" pitchFamily="50" charset="-128"/>
              </a:rPr>
              <a:t>※</a:t>
            </a:r>
            <a:r>
              <a:rPr lang="ja-JP" altLang="en-US" sz="1200" dirty="0" smtClean="0">
                <a:latin typeface="HG丸ｺﾞｼｯｸM-PRO" panose="020F0600000000000000" pitchFamily="50" charset="-128"/>
                <a:ea typeface="HG丸ｺﾞｼｯｸM-PRO" panose="020F0600000000000000" pitchFamily="50" charset="-128"/>
              </a:rPr>
              <a:t>４人（又は５人）グループにしてください。</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en-US" altLang="ja-JP" sz="1200" dirty="0" smtClean="0">
                <a:latin typeface="HG丸ｺﾞｼｯｸM-PRO" panose="020F0600000000000000" pitchFamily="50" charset="-128"/>
                <a:ea typeface="HG丸ｺﾞｼｯｸM-PRO" panose="020F0600000000000000" pitchFamily="50" charset="-128"/>
              </a:rPr>
              <a:t>※</a:t>
            </a:r>
            <a:r>
              <a:rPr lang="ja-JP" altLang="en-US" sz="1200" dirty="0" smtClean="0">
                <a:latin typeface="HG丸ｺﾞｼｯｸM-PRO" panose="020F0600000000000000" pitchFamily="50" charset="-128"/>
                <a:ea typeface="HG丸ｺﾞｼｯｸM-PRO" panose="020F0600000000000000" pitchFamily="50" charset="-128"/>
              </a:rPr>
              <a:t>経験年数が偏らないようにグループを組んでください。</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70" name="タイトル 1"/>
          <p:cNvSpPr txBox="1">
            <a:spLocks/>
          </p:cNvSpPr>
          <p:nvPr/>
        </p:nvSpPr>
        <p:spPr>
          <a:xfrm>
            <a:off x="287041" y="56456"/>
            <a:ext cx="6423471" cy="12681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dirty="0" smtClean="0">
                <a:latin typeface="Meiryo UI" panose="020B0604030504040204" pitchFamily="50" charset="-128"/>
                <a:ea typeface="Meiryo UI" panose="020B0604030504040204" pitchFamily="50" charset="-128"/>
                <a:cs typeface="Meiryo UI" panose="020B0604030504040204" pitchFamily="50" charset="-128"/>
              </a:rPr>
              <a:t>課題別研修</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不登校</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防止パッケージ＞</a:t>
            </a:r>
            <a:r>
              <a:rPr lang="en-US" altLang="ja-JP" sz="3200" dirty="0" smtClean="0">
                <a:latin typeface="Meiryo UI" panose="020B0604030504040204" pitchFamily="50" charset="-128"/>
                <a:ea typeface="Meiryo UI" panose="020B0604030504040204" pitchFamily="50" charset="-128"/>
                <a:cs typeface="Meiryo UI" panose="020B0604030504040204" pitchFamily="50" charset="-128"/>
              </a:rPr>
              <a:t/>
            </a:r>
            <a:br>
              <a:rPr lang="en-US" altLang="ja-JP" sz="3200" dirty="0" smtClean="0">
                <a:latin typeface="Meiryo UI" panose="020B0604030504040204" pitchFamily="50" charset="-128"/>
                <a:ea typeface="Meiryo UI" panose="020B0604030504040204" pitchFamily="50" charset="-128"/>
                <a:cs typeface="Meiryo UI" panose="020B0604030504040204" pitchFamily="50" charset="-128"/>
              </a:rPr>
            </a:br>
            <a:r>
              <a:rPr lang="en-US" altLang="ja-JP" sz="1800" dirty="0" smtClean="0">
                <a:latin typeface="Meiryo UI" panose="020B0604030504040204" pitchFamily="50" charset="-128"/>
                <a:ea typeface="Meiryo UI" panose="020B0604030504040204" pitchFamily="50" charset="-128"/>
                <a:cs typeface="Meiryo UI" panose="020B0604030504040204" pitchFamily="50" charset="-128"/>
              </a:rPr>
              <a:t>【60</a:t>
            </a:r>
            <a:r>
              <a:rPr lang="ja-JP" altLang="en-US" sz="1800" dirty="0" smtClean="0">
                <a:latin typeface="Meiryo UI" panose="020B0604030504040204" pitchFamily="50" charset="-128"/>
                <a:ea typeface="Meiryo UI" panose="020B0604030504040204" pitchFamily="50" charset="-128"/>
                <a:cs typeface="Meiryo UI" panose="020B0604030504040204" pitchFamily="50" charset="-128"/>
              </a:rPr>
              <a:t>分研修</a:t>
            </a:r>
            <a:r>
              <a:rPr lang="en-US" altLang="ja-JP" sz="1800" dirty="0" smtClean="0">
                <a:latin typeface="Meiryo UI" panose="020B0604030504040204" pitchFamily="50" charset="-128"/>
                <a:ea typeface="Meiryo UI" panose="020B0604030504040204" pitchFamily="50" charset="-128"/>
                <a:cs typeface="Meiryo UI" panose="020B0604030504040204" pitchFamily="50" charset="-128"/>
              </a:rPr>
              <a:t>】</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71" name="グループ化 70"/>
          <p:cNvGrpSpPr/>
          <p:nvPr/>
        </p:nvGrpSpPr>
        <p:grpSpPr>
          <a:xfrm>
            <a:off x="4820724" y="5835129"/>
            <a:ext cx="1744217" cy="577081"/>
            <a:chOff x="4877874" y="5725616"/>
            <a:chExt cx="1744217" cy="577081"/>
          </a:xfrm>
        </p:grpSpPr>
        <p:sp>
          <p:nvSpPr>
            <p:cNvPr id="72" name="角丸四角形 71"/>
            <p:cNvSpPr/>
            <p:nvPr/>
          </p:nvSpPr>
          <p:spPr>
            <a:xfrm>
              <a:off x="4877874" y="5734999"/>
              <a:ext cx="1725167" cy="560962"/>
            </a:xfrm>
            <a:prstGeom prst="roundRect">
              <a:avLst/>
            </a:prstGeom>
            <a:noFill/>
            <a:ln w="28575" cmpd="dbl">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テキスト ボックス 72"/>
            <p:cNvSpPr txBox="1"/>
            <p:nvPr/>
          </p:nvSpPr>
          <p:spPr>
            <a:xfrm>
              <a:off x="4896924" y="5725616"/>
              <a:ext cx="1725167" cy="577081"/>
            </a:xfrm>
            <a:prstGeom prst="rect">
              <a:avLst/>
            </a:prstGeom>
            <a:noFill/>
          </p:spPr>
          <p:txBody>
            <a:bodyPr wrap="square" rtlCol="0">
              <a:spAutoFit/>
            </a:bodyPr>
            <a:lstStyle/>
            <a:p>
              <a:r>
                <a:rPr lang="ja-JP" altLang="en-US" sz="1050" dirty="0" smtClean="0">
                  <a:latin typeface="HG丸ｺﾞｼｯｸM-PRO" panose="020F0600000000000000" pitchFamily="50" charset="-128"/>
                  <a:ea typeface="HG丸ｺﾞｼｯｸM-PRO" panose="020F0600000000000000" pitchFamily="50" charset="-128"/>
                </a:rPr>
                <a:t>サンプル事例を使用する場合は、これらの中から選んでください。</a:t>
              </a:r>
              <a:endParaRPr lang="en-US" altLang="ja-JP" sz="1050" dirty="0" smtClean="0">
                <a:latin typeface="HG丸ｺﾞｼｯｸM-PRO" panose="020F0600000000000000" pitchFamily="50" charset="-128"/>
                <a:ea typeface="HG丸ｺﾞｼｯｸM-PRO" panose="020F0600000000000000" pitchFamily="50" charset="-128"/>
              </a:endParaRPr>
            </a:p>
          </p:txBody>
        </p:sp>
      </p:grpSp>
    </p:spTree>
    <p:extLst>
      <p:ext uri="{BB962C8B-B14F-4D97-AF65-F5344CB8AC3E}">
        <p14:creationId xmlns:p14="http://schemas.microsoft.com/office/powerpoint/2010/main" val="4637188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3</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9" name="テキスト ボックス 8"/>
          <p:cNvSpPr txBox="1"/>
          <p:nvPr/>
        </p:nvSpPr>
        <p:spPr>
          <a:xfrm>
            <a:off x="229798" y="4520952"/>
            <a:ext cx="3472425" cy="369332"/>
          </a:xfrm>
          <a:prstGeom prst="rect">
            <a:avLst/>
          </a:prstGeom>
          <a:noFill/>
        </p:spPr>
        <p:txBody>
          <a:bodyPr wrap="none" rtlCol="0">
            <a:spAutoFit/>
          </a:bodyPr>
          <a:lstStyle/>
          <a:p>
            <a:r>
              <a:rPr kumimoji="1" lang="ja-JP" altLang="en-US" dirty="0" smtClean="0"/>
              <a:t>○スライド資料（説明原稿）の見方</a:t>
            </a:r>
            <a:endParaRPr kumimoji="1" lang="ja-JP" altLang="en-US" dirty="0"/>
          </a:p>
        </p:txBody>
      </p:sp>
      <p:sp>
        <p:nvSpPr>
          <p:cNvPr id="23" name="テキスト ボックス 22"/>
          <p:cNvSpPr txBox="1"/>
          <p:nvPr/>
        </p:nvSpPr>
        <p:spPr>
          <a:xfrm>
            <a:off x="229798" y="344488"/>
            <a:ext cx="3472425" cy="369332"/>
          </a:xfrm>
          <a:prstGeom prst="rect">
            <a:avLst/>
          </a:prstGeom>
          <a:noFill/>
        </p:spPr>
        <p:txBody>
          <a:bodyPr wrap="none" rtlCol="0">
            <a:spAutoFit/>
          </a:bodyPr>
          <a:lstStyle/>
          <a:p>
            <a:r>
              <a:rPr kumimoji="1" lang="ja-JP" altLang="en-US" dirty="0" smtClean="0"/>
              <a:t>○スライド資料（説明原稿）の流れ</a:t>
            </a:r>
            <a:endParaRPr kumimoji="1" lang="ja-JP" altLang="en-US" dirty="0"/>
          </a:p>
        </p:txBody>
      </p:sp>
      <p:graphicFrame>
        <p:nvGraphicFramePr>
          <p:cNvPr id="21" name="表 20"/>
          <p:cNvGraphicFramePr>
            <a:graphicFrameLocks noGrp="1"/>
          </p:cNvGraphicFramePr>
          <p:nvPr>
            <p:extLst>
              <p:ext uri="{D42A27DB-BD31-4B8C-83A1-F6EECF244321}">
                <p14:modId xmlns:p14="http://schemas.microsoft.com/office/powerpoint/2010/main" val="3534346999"/>
              </p:ext>
            </p:extLst>
          </p:nvPr>
        </p:nvGraphicFramePr>
        <p:xfrm>
          <a:off x="548680" y="848544"/>
          <a:ext cx="5832648" cy="3024337"/>
        </p:xfrm>
        <a:graphic>
          <a:graphicData uri="http://schemas.openxmlformats.org/drawingml/2006/table">
            <a:tbl>
              <a:tblPr firstRow="1" bandRow="1">
                <a:tableStyleId>{5C22544A-7EE6-4342-B048-85BDC9FD1C3A}</a:tableStyleId>
              </a:tblPr>
              <a:tblGrid>
                <a:gridCol w="1152127">
                  <a:extLst>
                    <a:ext uri="{9D8B030D-6E8A-4147-A177-3AD203B41FA5}">
                      <a16:colId xmlns:a16="http://schemas.microsoft.com/office/drawing/2014/main" val="20000"/>
                    </a:ext>
                  </a:extLst>
                </a:gridCol>
                <a:gridCol w="3888432">
                  <a:extLst>
                    <a:ext uri="{9D8B030D-6E8A-4147-A177-3AD203B41FA5}">
                      <a16:colId xmlns:a16="http://schemas.microsoft.com/office/drawing/2014/main" val="20001"/>
                    </a:ext>
                  </a:extLst>
                </a:gridCol>
                <a:gridCol w="792089">
                  <a:extLst>
                    <a:ext uri="{9D8B030D-6E8A-4147-A177-3AD203B41FA5}">
                      <a16:colId xmlns:a16="http://schemas.microsoft.com/office/drawing/2014/main" val="20002"/>
                    </a:ext>
                  </a:extLst>
                </a:gridCol>
              </a:tblGrid>
              <a:tr h="634544">
                <a:tc>
                  <a:txBody>
                    <a:bodyPr/>
                    <a:lstStyle/>
                    <a:p>
                      <a:pPr algn="ctr"/>
                      <a:r>
                        <a:rPr kumimoji="1" lang="ja-JP" altLang="en-US" sz="1400" dirty="0" smtClean="0">
                          <a:latin typeface="HG丸ｺﾞｼｯｸM-PRO" panose="020F0600000000000000" pitchFamily="50" charset="-128"/>
                          <a:ea typeface="HG丸ｺﾞｼｯｸM-PRO" panose="020F0600000000000000" pitchFamily="50" charset="-128"/>
                        </a:rPr>
                        <a:t>形式</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latin typeface="HG丸ｺﾞｼｯｸM-PRO" panose="020F0600000000000000" pitchFamily="50" charset="-128"/>
                          <a:ea typeface="HG丸ｺﾞｼｯｸM-PRO" panose="020F0600000000000000" pitchFamily="50" charset="-128"/>
                        </a:rPr>
                        <a:t>概要</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latin typeface="HG丸ｺﾞｼｯｸM-PRO" panose="020F0600000000000000" pitchFamily="50" charset="-128"/>
                          <a:ea typeface="HG丸ｺﾞｼｯｸM-PRO" panose="020F0600000000000000" pitchFamily="50" charset="-128"/>
                        </a:rPr>
                        <a:t>時間</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345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HG丸ｺﾞｼｯｸM-PRO" panose="020F0600000000000000" pitchFamily="50" charset="-128"/>
                          <a:ea typeface="HG丸ｺﾞｼｯｸM-PRO" panose="020F0600000000000000" pitchFamily="50" charset="-128"/>
                        </a:rPr>
                        <a:t>講義</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HG丸ｺﾞｼｯｸM-PRO" panose="020F0600000000000000" pitchFamily="50" charset="-128"/>
                          <a:ea typeface="HG丸ｺﾞｼｯｸM-PRO" panose="020F0600000000000000" pitchFamily="50" charset="-128"/>
                        </a:rPr>
                        <a:t>生徒指導を進めるポイントを確認する</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　４分</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5850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HG丸ｺﾞｼｯｸM-PRO" panose="020F0600000000000000" pitchFamily="50" charset="-128"/>
                          <a:ea typeface="HG丸ｺﾞｼｯｸM-PRO" panose="020F0600000000000000" pitchFamily="50" charset="-128"/>
                        </a:rPr>
                        <a:t>事例検討</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事例を検討する</a:t>
                      </a:r>
                      <a:endParaRPr kumimoji="1" lang="ja-JP" altLang="en-US" sz="12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baseline="0" dirty="0" smtClean="0">
                          <a:latin typeface="HG丸ｺﾞｼｯｸM-PRO" panose="020F0600000000000000" pitchFamily="50" charset="-128"/>
                          <a:ea typeface="HG丸ｺﾞｼｯｸM-PRO" panose="020F0600000000000000" pitchFamily="50" charset="-128"/>
                        </a:rPr>
                        <a:t>  34</a:t>
                      </a:r>
                      <a:r>
                        <a:rPr kumimoji="1" lang="ja-JP" altLang="en-US" sz="1400" baseline="0" dirty="0" smtClean="0">
                          <a:latin typeface="HG丸ｺﾞｼｯｸM-PRO" panose="020F0600000000000000" pitchFamily="50" charset="-128"/>
                          <a:ea typeface="HG丸ｺﾞｼｯｸM-PRO" panose="020F0600000000000000" pitchFamily="50" charset="-128"/>
                        </a:rPr>
                        <a:t>分</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585083">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協議</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今後に向けた取組を協議する</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baseline="0" dirty="0" smtClean="0">
                          <a:latin typeface="HG丸ｺﾞｼｯｸM-PRO" panose="020F0600000000000000" pitchFamily="50" charset="-128"/>
                          <a:ea typeface="HG丸ｺﾞｼｯｸM-PRO" panose="020F0600000000000000" pitchFamily="50" charset="-128"/>
                        </a:rPr>
                        <a:t>  18</a:t>
                      </a:r>
                      <a:r>
                        <a:rPr kumimoji="1" lang="ja-JP" altLang="en-US" sz="1400" baseline="0" dirty="0" smtClean="0">
                          <a:latin typeface="HG丸ｺﾞｼｯｸM-PRO" panose="020F0600000000000000" pitchFamily="50" charset="-128"/>
                          <a:ea typeface="HG丸ｺﾞｼｯｸM-PRO" panose="020F0600000000000000" pitchFamily="50" charset="-128"/>
                        </a:rPr>
                        <a:t>分</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585083">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講義</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まとめ</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baseline="0" dirty="0" smtClean="0">
                          <a:latin typeface="HG丸ｺﾞｼｯｸM-PRO" panose="020F0600000000000000" pitchFamily="50" charset="-128"/>
                          <a:ea typeface="HG丸ｺﾞｼｯｸM-PRO" panose="020F0600000000000000" pitchFamily="50" charset="-128"/>
                        </a:rPr>
                        <a:t>　４分</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grpSp>
        <p:nvGrpSpPr>
          <p:cNvPr id="26" name="グループ化 25"/>
          <p:cNvGrpSpPr/>
          <p:nvPr/>
        </p:nvGrpSpPr>
        <p:grpSpPr>
          <a:xfrm>
            <a:off x="693139" y="5097016"/>
            <a:ext cx="5381107" cy="4342348"/>
            <a:chOff x="693139" y="5219164"/>
            <a:chExt cx="5381107" cy="4342348"/>
          </a:xfrm>
        </p:grpSpPr>
        <p:sp>
          <p:nvSpPr>
            <p:cNvPr id="28" name="正方形/長方形 27"/>
            <p:cNvSpPr>
              <a:spLocks noChangeAspect="1"/>
            </p:cNvSpPr>
            <p:nvPr/>
          </p:nvSpPr>
          <p:spPr>
            <a:xfrm>
              <a:off x="3072505" y="5795484"/>
              <a:ext cx="2880000" cy="37660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36000" bIns="72000" rtlCol="0" anchor="t"/>
            <a:lstStyle/>
            <a:p>
              <a:pPr defTabSz="916772" fontAlgn="base">
                <a:spcBef>
                  <a:spcPct val="30000"/>
                </a:spcBef>
                <a:spcAft>
                  <a:spcPct val="0"/>
                </a:spcAft>
                <a:defRPr/>
              </a:pP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≪こ</a:t>
              </a:r>
              <a:r>
                <a:rPr lang="ja-JP" altLang="en-US" sz="900" dirty="0">
                  <a:solidFill>
                    <a:schemeClr val="tx1"/>
                  </a:solidFill>
                  <a:latin typeface="HG丸ｺﾞｼｯｸM-PRO" panose="020F0600000000000000" pitchFamily="50" charset="-128"/>
                  <a:ea typeface="HG丸ｺﾞｼｯｸM-PRO" panose="020F0600000000000000" pitchFamily="50" charset="-128"/>
                </a:rPr>
                <a:t>のスライドで２分</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a:t>
              </a: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それは、Ｒ</a:t>
              </a:r>
              <a:r>
                <a:rPr lang="ja-JP" altLang="en-US" sz="900" dirty="0">
                  <a:solidFill>
                    <a:schemeClr val="tx1"/>
                  </a:solidFill>
                  <a:latin typeface="HG丸ｺﾞｼｯｸM-PRO" panose="020F0600000000000000" pitchFamily="50" charset="-128"/>
                  <a:ea typeface="HG丸ｺﾞｼｯｸM-PRO" panose="020F0600000000000000" pitchFamily="50" charset="-128"/>
                </a:rPr>
                <a:t>とＶです。</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まず、「</a:t>
              </a:r>
              <a:r>
                <a:rPr lang="ja-JP" altLang="en-US" sz="900" dirty="0">
                  <a:solidFill>
                    <a:schemeClr val="tx1"/>
                  </a:solidFill>
                  <a:latin typeface="HG丸ｺﾞｼｯｸM-PRO" panose="020F0600000000000000" pitchFamily="50" charset="-128"/>
                  <a:ea typeface="HG丸ｺﾞｼｯｸM-PRO" panose="020F0600000000000000" pitchFamily="50" charset="-128"/>
                </a:rPr>
                <a:t>様々な調査等を</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行い、現状</a:t>
              </a:r>
              <a:r>
                <a:rPr lang="ja-JP" altLang="en-US" sz="900" dirty="0">
                  <a:solidFill>
                    <a:schemeClr val="tx1"/>
                  </a:solidFill>
                  <a:latin typeface="HG丸ｺﾞｼｯｸM-PRO" panose="020F0600000000000000" pitchFamily="50" charset="-128"/>
                  <a:ea typeface="HG丸ｺﾞｼｯｸM-PRO" panose="020F0600000000000000" pitchFamily="50" charset="-128"/>
                </a:rPr>
                <a:t>把握をするＲ</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」、そして、「</a:t>
              </a:r>
              <a:r>
                <a:rPr lang="ja-JP" altLang="en-US" sz="900" dirty="0">
                  <a:solidFill>
                    <a:schemeClr val="tx1"/>
                  </a:solidFill>
                  <a:latin typeface="HG丸ｺﾞｼｯｸM-PRO" panose="020F0600000000000000" pitchFamily="50" charset="-128"/>
                  <a:ea typeface="HG丸ｺﾞｼｯｸM-PRO" panose="020F0600000000000000" pitchFamily="50" charset="-128"/>
                </a:rPr>
                <a:t>現状を</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踏まえ、目指す</a:t>
              </a:r>
              <a:r>
                <a:rPr lang="ja-JP" altLang="en-US" sz="900" dirty="0">
                  <a:solidFill>
                    <a:schemeClr val="tx1"/>
                  </a:solidFill>
                  <a:latin typeface="HG丸ｺﾞｼｯｸM-PRO" panose="020F0600000000000000" pitchFamily="50" charset="-128"/>
                  <a:ea typeface="HG丸ｺﾞｼｯｸM-PRO" panose="020F0600000000000000" pitchFamily="50" charset="-128"/>
                </a:rPr>
                <a:t>姿の</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Ｖ」の</a:t>
              </a:r>
              <a:r>
                <a:rPr lang="ja-JP" altLang="en-US" sz="900" dirty="0">
                  <a:solidFill>
                    <a:schemeClr val="tx1"/>
                  </a:solidFill>
                  <a:latin typeface="HG丸ｺﾞｼｯｸM-PRO" panose="020F0600000000000000" pitchFamily="50" charset="-128"/>
                  <a:ea typeface="HG丸ｺﾞｼｯｸM-PRO" panose="020F0600000000000000" pitchFamily="50" charset="-128"/>
                </a:rPr>
                <a:t>設定です。この二つを明確に</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して、</a:t>
              </a:r>
              <a:r>
                <a:rPr lang="en-US" altLang="ja-JP" sz="900" dirty="0" smtClean="0">
                  <a:solidFill>
                    <a:schemeClr val="tx1"/>
                  </a:solidFill>
                  <a:latin typeface="HG丸ｺﾞｼｯｸM-PRO" panose="020F0600000000000000" pitchFamily="50" charset="-128"/>
                  <a:ea typeface="HG丸ｺﾞｼｯｸM-PRO" panose="020F0600000000000000" pitchFamily="50" charset="-128"/>
                </a:rPr>
                <a:t>PDCA</a:t>
              </a:r>
              <a:r>
                <a:rPr lang="ja-JP" altLang="en-US" sz="900" dirty="0">
                  <a:solidFill>
                    <a:schemeClr val="tx1"/>
                  </a:solidFill>
                  <a:latin typeface="HG丸ｺﾞｼｯｸM-PRO" panose="020F0600000000000000" pitchFamily="50" charset="-128"/>
                  <a:ea typeface="HG丸ｺﾞｼｯｸM-PRO" panose="020F0600000000000000" pitchFamily="50" charset="-128"/>
                </a:rPr>
                <a:t>サイクルを回すことが大切です</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a:t>
              </a: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a:t>
              </a: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r>
                <a:rPr lang="en-US" altLang="ja-JP" sz="9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a:t>
              </a:r>
              <a:r>
                <a:rPr lang="en-US" altLang="ja-JP" sz="900" dirty="0" smtClean="0">
                  <a:solidFill>
                    <a:schemeClr val="tx1"/>
                  </a:solidFill>
                  <a:latin typeface="HG丸ｺﾞｼｯｸM-PRO" panose="020F0600000000000000" pitchFamily="50" charset="-128"/>
                  <a:ea typeface="HG丸ｺﾞｼｯｸM-PRO" panose="020F0600000000000000" pitchFamily="50" charset="-128"/>
                </a:rPr>
                <a:t>】</a:t>
              </a:r>
              <a:endParaRPr lang="ja-JP" altLang="en-US" sz="9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9" name="角丸四角形吹き出し 28"/>
            <p:cNvSpPr/>
            <p:nvPr/>
          </p:nvSpPr>
          <p:spPr>
            <a:xfrm>
              <a:off x="2068452" y="5258033"/>
              <a:ext cx="1759467" cy="393179"/>
            </a:xfrm>
            <a:prstGeom prst="wedgeRoundRectCallout">
              <a:avLst>
                <a:gd name="adj1" fmla="val 42398"/>
                <a:gd name="adj2" fmla="val 113560"/>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smtClean="0">
                  <a:solidFill>
                    <a:schemeClr val="tx1"/>
                  </a:solidFill>
                  <a:latin typeface="+mn-ea"/>
                </a:rPr>
                <a:t>スライド</a:t>
              </a:r>
              <a:r>
                <a:rPr lang="ja-JP" altLang="en-US" sz="1100" dirty="0">
                  <a:solidFill>
                    <a:schemeClr val="tx1"/>
                  </a:solidFill>
                  <a:latin typeface="+mn-ea"/>
                </a:rPr>
                <a:t>に費やす時間の目安です</a:t>
              </a:r>
              <a:r>
                <a:rPr lang="ja-JP" altLang="en-US" sz="1100" dirty="0" smtClean="0">
                  <a:solidFill>
                    <a:schemeClr val="tx1"/>
                  </a:solidFill>
                  <a:latin typeface="+mn-ea"/>
                </a:rPr>
                <a:t>。</a:t>
              </a:r>
              <a:endParaRPr kumimoji="1" lang="ja-JP" altLang="en-US" sz="1100" dirty="0">
                <a:solidFill>
                  <a:schemeClr val="tx1"/>
                </a:solidFill>
                <a:latin typeface="+mn-ea"/>
              </a:endParaRPr>
            </a:p>
          </p:txBody>
        </p:sp>
        <p:sp>
          <p:nvSpPr>
            <p:cNvPr id="30" name="角丸四角形吹き出し 29"/>
            <p:cNvSpPr/>
            <p:nvPr/>
          </p:nvSpPr>
          <p:spPr>
            <a:xfrm>
              <a:off x="4095890" y="5219164"/>
              <a:ext cx="1701362" cy="432048"/>
            </a:xfrm>
            <a:prstGeom prst="wedgeRoundRectCallout">
              <a:avLst>
                <a:gd name="adj1" fmla="val 10081"/>
                <a:gd name="adj2" fmla="val 144450"/>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スライドの説明原稿です。</a:t>
              </a:r>
              <a:endParaRPr kumimoji="1" lang="en-US" altLang="ja-JP" sz="1100" dirty="0" smtClean="0">
                <a:solidFill>
                  <a:schemeClr val="tx1"/>
                </a:solidFill>
                <a:latin typeface="+mn-ea"/>
              </a:endParaRPr>
            </a:p>
          </p:txBody>
        </p:sp>
        <p:sp>
          <p:nvSpPr>
            <p:cNvPr id="31" name="角丸四角形 30"/>
            <p:cNvSpPr/>
            <p:nvPr/>
          </p:nvSpPr>
          <p:spPr>
            <a:xfrm>
              <a:off x="3176488" y="7342704"/>
              <a:ext cx="2628776" cy="540756"/>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dirty="0">
                <a:solidFill>
                  <a:schemeClr val="tx1"/>
                </a:solidFill>
              </a:endParaRPr>
            </a:p>
          </p:txBody>
        </p:sp>
        <p:sp>
          <p:nvSpPr>
            <p:cNvPr id="32" name="角丸四角形吹き出し 31"/>
            <p:cNvSpPr/>
            <p:nvPr/>
          </p:nvSpPr>
          <p:spPr>
            <a:xfrm>
              <a:off x="3927724" y="7951176"/>
              <a:ext cx="2060569" cy="390408"/>
            </a:xfrm>
            <a:prstGeom prst="wedgeRoundRectCallout">
              <a:avLst>
                <a:gd name="adj1" fmla="val -44177"/>
                <a:gd name="adj2" fmla="val -10577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説明する際に気を付けることや、補足情報です。</a:t>
              </a:r>
              <a:endParaRPr kumimoji="1" lang="ja-JP" altLang="en-US" sz="1100" dirty="0">
                <a:solidFill>
                  <a:schemeClr val="tx1"/>
                </a:solidFill>
                <a:latin typeface="+mn-ea"/>
              </a:endParaRPr>
            </a:p>
          </p:txBody>
        </p:sp>
        <p:sp>
          <p:nvSpPr>
            <p:cNvPr id="33" name="角丸四角形吹き出し 32"/>
            <p:cNvSpPr/>
            <p:nvPr/>
          </p:nvSpPr>
          <p:spPr>
            <a:xfrm>
              <a:off x="3441739" y="6838630"/>
              <a:ext cx="2632507" cy="390408"/>
            </a:xfrm>
            <a:prstGeom prst="wedgeRoundRectCallout">
              <a:avLst>
                <a:gd name="adj1" fmla="val 7067"/>
                <a:gd name="adj2" fmla="val -10577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「★」は、アニメーションやスライドの切り替えのタイミングになります。</a:t>
              </a:r>
              <a:endParaRPr kumimoji="1" lang="ja-JP" altLang="en-US" sz="1100" dirty="0">
                <a:solidFill>
                  <a:schemeClr val="tx1"/>
                </a:solidFill>
                <a:latin typeface="+mn-ea"/>
              </a:endParaRPr>
            </a:p>
          </p:txBody>
        </p:sp>
        <p:sp>
          <p:nvSpPr>
            <p:cNvPr id="34" name="正方形/長方形 33"/>
            <p:cNvSpPr/>
            <p:nvPr/>
          </p:nvSpPr>
          <p:spPr>
            <a:xfrm>
              <a:off x="746756" y="5796024"/>
              <a:ext cx="2325749" cy="37654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a:tabLst>
                  <a:tab pos="895350" algn="l"/>
                </a:tabLst>
              </a:pPr>
              <a:r>
                <a:rPr kumimoji="1" lang="ja-JP" altLang="en-US" sz="1400" dirty="0" smtClean="0">
                  <a:solidFill>
                    <a:schemeClr val="tx1"/>
                  </a:solidFill>
                  <a:latin typeface="+mn-ea"/>
                </a:rPr>
                <a:t>スライド４</a:t>
              </a:r>
              <a:endParaRPr kumimoji="1" lang="en-US" altLang="ja-JP" sz="1400"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sz="1200" dirty="0">
                <a:solidFill>
                  <a:schemeClr val="tx1"/>
                </a:solidFill>
                <a:latin typeface="+mn-ea"/>
              </a:endParaRPr>
            </a:p>
            <a:p>
              <a:r>
                <a:rPr lang="ja-JP" altLang="en-US" sz="1200" dirty="0">
                  <a:solidFill>
                    <a:schemeClr val="tx1"/>
                  </a:solidFill>
                  <a:latin typeface="+mn-ea"/>
                </a:rPr>
                <a:t>　</a:t>
              </a:r>
            </a:p>
          </p:txBody>
        </p:sp>
        <p:sp>
          <p:nvSpPr>
            <p:cNvPr id="35" name="テキスト ボックス 34"/>
            <p:cNvSpPr txBox="1"/>
            <p:nvPr/>
          </p:nvSpPr>
          <p:spPr>
            <a:xfrm>
              <a:off x="694519" y="7786052"/>
              <a:ext cx="2816783" cy="307777"/>
            </a:xfrm>
            <a:prstGeom prst="rect">
              <a:avLst/>
            </a:prstGeom>
            <a:noFill/>
          </p:spPr>
          <p:txBody>
            <a:bodyPr wrap="square" rtlCol="0">
              <a:spAutoFit/>
            </a:bodyPr>
            <a:lstStyle/>
            <a:p>
              <a:r>
                <a:rPr lang="ja-JP" altLang="en-US" sz="1400" dirty="0">
                  <a:latin typeface="+mn-ea"/>
                </a:rPr>
                <a:t>（　　）</a:t>
              </a:r>
              <a:r>
                <a:rPr lang="ja-JP" altLang="en-US" sz="1400" dirty="0">
                  <a:latin typeface="+mn-ea"/>
                  <a:sym typeface="Wingdings" panose="05000000000000000000" pitchFamily="2" charset="2"/>
                </a:rPr>
                <a:t>：（　　）</a:t>
              </a:r>
              <a:r>
                <a:rPr lang="ja-JP" altLang="en-US" sz="1400" dirty="0">
                  <a:latin typeface="+mn-ea"/>
                </a:rPr>
                <a:t>　～　（　　）：（　　）</a:t>
              </a:r>
              <a:endParaRPr kumimoji="1" lang="ja-JP" altLang="en-US" sz="1400" dirty="0"/>
            </a:p>
          </p:txBody>
        </p:sp>
        <p:pic>
          <p:nvPicPr>
            <p:cNvPr id="36" name="図 3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49159" y="6177399"/>
              <a:ext cx="2104360" cy="1578269"/>
            </a:xfrm>
            <a:prstGeom prst="rect">
              <a:avLst/>
            </a:prstGeom>
            <a:ln>
              <a:solidFill>
                <a:schemeClr val="tx1"/>
              </a:solidFill>
            </a:ln>
          </p:spPr>
        </p:pic>
        <p:sp>
          <p:nvSpPr>
            <p:cNvPr id="37" name="角丸四角形吹き出し 36"/>
            <p:cNvSpPr/>
            <p:nvPr/>
          </p:nvSpPr>
          <p:spPr>
            <a:xfrm>
              <a:off x="693139" y="5271044"/>
              <a:ext cx="1115800" cy="386673"/>
            </a:xfrm>
            <a:prstGeom prst="wedgeRoundRectCallout">
              <a:avLst>
                <a:gd name="adj1" fmla="val -5397"/>
                <a:gd name="adj2" fmla="val 113137"/>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latin typeface="+mn-ea"/>
                </a:rPr>
                <a:t>スライド番号</a:t>
              </a:r>
              <a:endParaRPr kumimoji="1" lang="ja-JP" altLang="en-US" sz="1100" dirty="0">
                <a:solidFill>
                  <a:schemeClr val="tx1"/>
                </a:solidFill>
                <a:latin typeface="+mn-ea"/>
              </a:endParaRPr>
            </a:p>
          </p:txBody>
        </p:sp>
        <p:sp>
          <p:nvSpPr>
            <p:cNvPr id="38" name="角丸四角形吹き出し 37"/>
            <p:cNvSpPr/>
            <p:nvPr/>
          </p:nvSpPr>
          <p:spPr>
            <a:xfrm>
              <a:off x="711679" y="8302356"/>
              <a:ext cx="2306237" cy="390408"/>
            </a:xfrm>
            <a:prstGeom prst="wedgeRoundRectCallout">
              <a:avLst>
                <a:gd name="adj1" fmla="val -18238"/>
                <a:gd name="adj2" fmla="val -122896"/>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mn-ea"/>
                </a:rPr>
                <a:t>実施時間予定時刻を</a:t>
              </a:r>
              <a:r>
                <a:rPr lang="ja-JP" altLang="en-US" sz="1100" dirty="0" smtClean="0">
                  <a:solidFill>
                    <a:schemeClr val="tx1"/>
                  </a:solidFill>
                  <a:latin typeface="+mn-ea"/>
                </a:rPr>
                <a:t>記入できます</a:t>
              </a:r>
              <a:r>
                <a:rPr lang="ja-JP" altLang="en-US" sz="1100" dirty="0">
                  <a:solidFill>
                    <a:schemeClr val="tx1"/>
                  </a:solidFill>
                  <a:latin typeface="+mn-ea"/>
                </a:rPr>
                <a:t>。</a:t>
              </a:r>
              <a:endParaRPr kumimoji="1" lang="ja-JP" altLang="en-US" sz="1100" dirty="0">
                <a:solidFill>
                  <a:schemeClr val="tx1"/>
                </a:solidFill>
                <a:latin typeface="+mn-ea"/>
              </a:endParaRPr>
            </a:p>
          </p:txBody>
        </p:sp>
        <p:sp>
          <p:nvSpPr>
            <p:cNvPr id="39" name="角丸四角形吹き出し 38"/>
            <p:cNvSpPr/>
            <p:nvPr/>
          </p:nvSpPr>
          <p:spPr>
            <a:xfrm>
              <a:off x="3727707" y="8393060"/>
              <a:ext cx="2060569" cy="390408"/>
            </a:xfrm>
            <a:prstGeom prst="wedgeRoundRectCallout">
              <a:avLst>
                <a:gd name="adj1" fmla="val -56380"/>
                <a:gd name="adj2" fmla="val -19894"/>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流れの説明です。読む必要はありません。</a:t>
              </a:r>
              <a:endParaRPr kumimoji="1" lang="ja-JP" altLang="en-US" sz="1100" dirty="0">
                <a:solidFill>
                  <a:schemeClr val="tx1"/>
                </a:solidFill>
                <a:latin typeface="+mn-ea"/>
              </a:endParaRPr>
            </a:p>
          </p:txBody>
        </p:sp>
        <p:sp>
          <p:nvSpPr>
            <p:cNvPr id="40" name="角丸四角形吹き出し 39"/>
            <p:cNvSpPr/>
            <p:nvPr/>
          </p:nvSpPr>
          <p:spPr>
            <a:xfrm>
              <a:off x="3710375" y="8843664"/>
              <a:ext cx="2060569" cy="216024"/>
            </a:xfrm>
            <a:prstGeom prst="wedgeRoundRectCallout">
              <a:avLst>
                <a:gd name="adj1" fmla="val -56380"/>
                <a:gd name="adj2" fmla="val -19894"/>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使用する別紙についてです。</a:t>
              </a:r>
              <a:endParaRPr kumimoji="1" lang="ja-JP" altLang="en-US" sz="1100" dirty="0">
                <a:solidFill>
                  <a:schemeClr val="tx1"/>
                </a:solidFill>
                <a:latin typeface="+mn-ea"/>
              </a:endParaRPr>
            </a:p>
          </p:txBody>
        </p:sp>
        <p:sp>
          <p:nvSpPr>
            <p:cNvPr id="41" name="角丸四角形吹き出し 40"/>
            <p:cNvSpPr/>
            <p:nvPr/>
          </p:nvSpPr>
          <p:spPr>
            <a:xfrm>
              <a:off x="3710375" y="9199512"/>
              <a:ext cx="1696219" cy="216024"/>
            </a:xfrm>
            <a:prstGeom prst="wedgeRoundRectCallout">
              <a:avLst>
                <a:gd name="adj1" fmla="val -56380"/>
                <a:gd name="adj2" fmla="val -19894"/>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mn-ea"/>
                </a:rPr>
                <a:t>学校種</a:t>
              </a:r>
              <a:r>
                <a:rPr lang="ja-JP" altLang="en-US" sz="1100" dirty="0" smtClean="0">
                  <a:solidFill>
                    <a:schemeClr val="tx1"/>
                  </a:solidFill>
                  <a:latin typeface="+mn-ea"/>
                </a:rPr>
                <a:t>を表しています</a:t>
              </a:r>
              <a:r>
                <a:rPr kumimoji="1" lang="ja-JP" altLang="en-US" sz="1100" dirty="0" smtClean="0">
                  <a:solidFill>
                    <a:schemeClr val="tx1"/>
                  </a:solidFill>
                  <a:latin typeface="+mn-ea"/>
                </a:rPr>
                <a:t>。</a:t>
              </a:r>
              <a:endParaRPr kumimoji="1" lang="ja-JP" altLang="en-US" sz="1100" dirty="0">
                <a:solidFill>
                  <a:schemeClr val="tx1"/>
                </a:solidFill>
                <a:latin typeface="+mn-ea"/>
              </a:endParaRPr>
            </a:p>
          </p:txBody>
        </p:sp>
      </p:grpSp>
      <p:sp>
        <p:nvSpPr>
          <p:cNvPr id="22" name="テキスト ボックス 21"/>
          <p:cNvSpPr txBox="1"/>
          <p:nvPr/>
        </p:nvSpPr>
        <p:spPr>
          <a:xfrm>
            <a:off x="556257" y="3944888"/>
            <a:ext cx="5463355" cy="430887"/>
          </a:xfrm>
          <a:prstGeom prst="rect">
            <a:avLst/>
          </a:prstGeom>
          <a:noFill/>
        </p:spPr>
        <p:txBody>
          <a:bodyPr wrap="none" rtlCol="0">
            <a:spAutoFit/>
          </a:bodyPr>
          <a:lstStyle>
            <a:defPPr>
              <a:defRPr lang="ja-JP"/>
            </a:defPPr>
            <a:lvl1pPr>
              <a:defRPr sz="1100">
                <a:latin typeface="メイリオ" panose="020B0604030504040204" pitchFamily="50" charset="-128"/>
                <a:ea typeface="メイリオ" panose="020B0604030504040204" pitchFamily="50" charset="-128"/>
              </a:defRPr>
            </a:lvl1pPr>
          </a:lstStyle>
          <a:p>
            <a:r>
              <a:rPr lang="ja-JP" altLang="en-US" dirty="0" smtClean="0"/>
              <a:t>スライド</a:t>
            </a:r>
            <a:r>
              <a:rPr lang="ja-JP" altLang="en-US" dirty="0"/>
              <a:t>は</a:t>
            </a:r>
            <a:r>
              <a:rPr lang="en-US" altLang="ja-JP" dirty="0"/>
              <a:t>PowerPoint®</a:t>
            </a:r>
            <a:r>
              <a:rPr lang="ja-JP" altLang="en-US" dirty="0"/>
              <a:t>プレゼンテーションソフトを使用して作成しています。</a:t>
            </a:r>
            <a:endParaRPr lang="en-US" altLang="ja-JP" dirty="0"/>
          </a:p>
          <a:p>
            <a:r>
              <a:rPr lang="en-US" altLang="ja-JP" dirty="0"/>
              <a:t>PowerPoint®</a:t>
            </a:r>
            <a:r>
              <a:rPr lang="ja-JP" altLang="en-US" dirty="0"/>
              <a:t>は米国</a:t>
            </a:r>
            <a:r>
              <a:rPr lang="en-US" altLang="ja-JP" dirty="0"/>
              <a:t>Microsoft Corporation</a:t>
            </a:r>
            <a:r>
              <a:rPr lang="ja-JP" altLang="en-US" dirty="0"/>
              <a:t>の登録商標です。</a:t>
            </a:r>
          </a:p>
        </p:txBody>
      </p:sp>
    </p:spTree>
    <p:extLst>
      <p:ext uri="{BB962C8B-B14F-4D97-AF65-F5344CB8AC3E}">
        <p14:creationId xmlns:p14="http://schemas.microsoft.com/office/powerpoint/2010/main" val="3093303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92505" y="777152"/>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スライド１</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4" name="正方形/長方形 3"/>
          <p:cNvSpPr/>
          <p:nvPr/>
        </p:nvSpPr>
        <p:spPr>
          <a:xfrm>
            <a:off x="3072505" y="77749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4</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229798" y="344488"/>
            <a:ext cx="2779928" cy="369332"/>
          </a:xfrm>
          <a:prstGeom prst="rect">
            <a:avLst/>
          </a:prstGeom>
          <a:noFill/>
        </p:spPr>
        <p:txBody>
          <a:bodyPr wrap="none" rtlCol="0">
            <a:spAutoFit/>
          </a:bodyPr>
          <a:lstStyle/>
          <a:p>
            <a:r>
              <a:rPr lang="ja-JP" altLang="en-US" dirty="0"/>
              <a:t>○スライド</a:t>
            </a:r>
            <a:r>
              <a:rPr kumimoji="1" lang="ja-JP" altLang="en-US" dirty="0" smtClean="0"/>
              <a:t>資料（説明原稿）</a:t>
            </a:r>
            <a:endParaRPr kumimoji="1" lang="ja-JP" altLang="en-US" dirty="0"/>
          </a:p>
        </p:txBody>
      </p:sp>
      <p:pic>
        <p:nvPicPr>
          <p:cNvPr id="2"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48335" y="1202865"/>
            <a:ext cx="2742851" cy="205713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5"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48377" y="4080024"/>
            <a:ext cx="2742853"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6" name="テキスト ボックス 15"/>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7" name="テキスト ボックス 16"/>
          <p:cNvSpPr txBox="1"/>
          <p:nvPr/>
        </p:nvSpPr>
        <p:spPr>
          <a:xfrm>
            <a:off x="256042" y="617354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8" name="正方形/長方形 17"/>
          <p:cNvSpPr/>
          <p:nvPr/>
        </p:nvSpPr>
        <p:spPr>
          <a:xfrm>
            <a:off x="192505" y="3656856"/>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スライド２</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19" name="正方形/長方形 18"/>
          <p:cNvSpPr/>
          <p:nvPr/>
        </p:nvSpPr>
        <p:spPr>
          <a:xfrm>
            <a:off x="192505" y="6531146"/>
            <a:ext cx="2882485"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スライド３</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20" name="正方形/長方形 19"/>
          <p:cNvSpPr/>
          <p:nvPr/>
        </p:nvSpPr>
        <p:spPr>
          <a:xfrm>
            <a:off x="3072505" y="36568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1" name="正方形/長方形 20"/>
          <p:cNvSpPr/>
          <p:nvPr/>
        </p:nvSpPr>
        <p:spPr>
          <a:xfrm>
            <a:off x="3075310" y="6537176"/>
            <a:ext cx="3600000" cy="287397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22" name="Picture 3"/>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244870" y="6960024"/>
            <a:ext cx="2742854" cy="2057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3" name="テキスト ボックス 22"/>
          <p:cNvSpPr txBox="1"/>
          <p:nvPr/>
        </p:nvSpPr>
        <p:spPr>
          <a:xfrm>
            <a:off x="252535" y="905354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5" name="正方形/長方形 4"/>
          <p:cNvSpPr/>
          <p:nvPr/>
        </p:nvSpPr>
        <p:spPr>
          <a:xfrm>
            <a:off x="3075310" y="817112"/>
            <a:ext cx="3600000" cy="2800767"/>
          </a:xfrm>
          <a:prstGeom prst="rect">
            <a:avLst/>
          </a:prstGeom>
        </p:spPr>
        <p:txBody>
          <a:bodyPr wrap="square">
            <a:spAutoFit/>
          </a:bodyPr>
          <a:lstStyle/>
          <a:p>
            <a:pPr defTabSz="912005"/>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スライド１～６で４分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それで</a:t>
            </a:r>
            <a:r>
              <a:rPr lang="ja-JP" altLang="en-US" sz="1100" dirty="0" smtClean="0">
                <a:latin typeface="HG丸ｺﾞｼｯｸM-PRO" panose="020F0600000000000000" pitchFamily="50" charset="-128"/>
                <a:ea typeface="HG丸ｺﾞｼｯｸM-PRO" panose="020F0600000000000000" pitchFamily="50" charset="-128"/>
              </a:rPr>
              <a:t>は、校内</a:t>
            </a:r>
            <a:r>
              <a:rPr lang="ja-JP" altLang="en-US" sz="1100" dirty="0">
                <a:latin typeface="HG丸ｺﾞｼｯｸM-PRO" panose="020F0600000000000000" pitchFamily="50" charset="-128"/>
                <a:ea typeface="HG丸ｺﾞｼｯｸM-PRO" panose="020F0600000000000000" pitchFamily="50" charset="-128"/>
              </a:rPr>
              <a:t>研修を始めます。</a:t>
            </a:r>
            <a:endParaRPr lang="en-US" altLang="ja-JP" sz="1100" dirty="0">
              <a:latin typeface="HG丸ｺﾞｼｯｸM-PRO" panose="020F0600000000000000" pitchFamily="50" charset="-128"/>
              <a:ea typeface="HG丸ｺﾞｼｯｸM-PRO" panose="020F0600000000000000" pitchFamily="50" charset="-128"/>
            </a:endParaRPr>
          </a:p>
          <a:p>
            <a:pPr defTabSz="940890"/>
            <a:r>
              <a:rPr lang="ja-JP" altLang="en-US" sz="1100" dirty="0">
                <a:latin typeface="HG丸ｺﾞｼｯｸM-PRO" panose="020F0600000000000000" pitchFamily="50" charset="-128"/>
                <a:ea typeface="HG丸ｺﾞｼｯｸM-PRO" panose="020F0600000000000000" pitchFamily="50" charset="-128"/>
              </a:rPr>
              <a:t>　本日</a:t>
            </a:r>
            <a:r>
              <a:rPr lang="ja-JP" altLang="en-US" sz="1100" dirty="0" smtClean="0">
                <a:latin typeface="HG丸ｺﾞｼｯｸM-PRO" panose="020F0600000000000000" pitchFamily="50" charset="-128"/>
                <a:ea typeface="HG丸ｺﾞｼｯｸM-PRO" panose="020F0600000000000000" pitchFamily="50" charset="-128"/>
              </a:rPr>
              <a:t>は、</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不登校への対応</a:t>
            </a:r>
            <a:r>
              <a:rPr lang="ja-JP" altLang="en-US" sz="1100" dirty="0" smtClean="0">
                <a:latin typeface="HG丸ｺﾞｼｯｸM-PRO" panose="020F0600000000000000" pitchFamily="50" charset="-128"/>
                <a:ea typeface="HG丸ｺﾞｼｯｸM-PRO" panose="020F0600000000000000" pitchFamily="50" charset="-128"/>
              </a:rPr>
              <a:t>と、不登校</a:t>
            </a:r>
            <a:r>
              <a:rPr lang="ja-JP" altLang="en-US" sz="1100" dirty="0">
                <a:latin typeface="HG丸ｺﾞｼｯｸM-PRO" panose="020F0600000000000000" pitchFamily="50" charset="-128"/>
                <a:ea typeface="HG丸ｺﾞｼｯｸM-PRO" panose="020F0600000000000000" pitchFamily="50" charset="-128"/>
              </a:rPr>
              <a:t>を</a:t>
            </a:r>
            <a:r>
              <a:rPr lang="ja-JP" altLang="en-US" sz="1100" dirty="0" smtClean="0">
                <a:latin typeface="HG丸ｺﾞｼｯｸM-PRO" panose="020F0600000000000000" pitchFamily="50" charset="-128"/>
                <a:ea typeface="HG丸ｺﾞｼｯｸM-PRO" panose="020F0600000000000000" pitchFamily="50" charset="-128"/>
              </a:rPr>
              <a:t>生まない取組に</a:t>
            </a:r>
            <a:r>
              <a:rPr lang="ja-JP" altLang="en-US" sz="1100" dirty="0">
                <a:latin typeface="HG丸ｺﾞｼｯｸM-PRO" panose="020F0600000000000000" pitchFamily="50" charset="-128"/>
                <a:ea typeface="HG丸ｺﾞｼｯｸM-PRO" panose="020F0600000000000000" pitchFamily="50" charset="-128"/>
              </a:rPr>
              <a:t>ついて考える</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ことをねらいとして研修していきたいと思います。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不登校</a:t>
            </a:r>
            <a:r>
              <a:rPr lang="ja-JP" altLang="en-US" sz="1100" dirty="0" smtClean="0">
                <a:latin typeface="HG丸ｺﾞｼｯｸM-PRO" panose="020F0600000000000000" pitchFamily="50" charset="-128"/>
                <a:ea typeface="HG丸ｺﾞｼｯｸM-PRO" panose="020F0600000000000000" pitchFamily="50" charset="-128"/>
              </a:rPr>
              <a:t>は、質的</a:t>
            </a:r>
            <a:r>
              <a:rPr lang="ja-JP" altLang="en-US" sz="1100" dirty="0">
                <a:latin typeface="HG丸ｺﾞｼｯｸM-PRO" panose="020F0600000000000000" pitchFamily="50" charset="-128"/>
                <a:ea typeface="HG丸ｺﾞｼｯｸM-PRO" panose="020F0600000000000000" pitchFamily="50" charset="-128"/>
              </a:rPr>
              <a:t>にも多様化が進んで</a:t>
            </a:r>
            <a:r>
              <a:rPr lang="ja-JP" altLang="en-US" sz="1100" dirty="0" smtClean="0">
                <a:latin typeface="HG丸ｺﾞｼｯｸM-PRO" panose="020F0600000000000000" pitchFamily="50" charset="-128"/>
                <a:ea typeface="HG丸ｺﾞｼｯｸM-PRO" panose="020F0600000000000000" pitchFamily="50" charset="-128"/>
              </a:rPr>
              <a:t>おり、いじめ</a:t>
            </a:r>
            <a:r>
              <a:rPr lang="ja-JP" altLang="en-US" sz="1100" dirty="0">
                <a:latin typeface="HG丸ｺﾞｼｯｸM-PRO" panose="020F0600000000000000" pitchFamily="50" charset="-128"/>
                <a:ea typeface="HG丸ｺﾞｼｯｸM-PRO" panose="020F0600000000000000" pitchFamily="50" charset="-128"/>
              </a:rPr>
              <a:t>や発達</a:t>
            </a:r>
            <a:r>
              <a:rPr lang="ja-JP" altLang="en-US" sz="1100" dirty="0" smtClean="0">
                <a:latin typeface="HG丸ｺﾞｼｯｸM-PRO" panose="020F0600000000000000" pitchFamily="50" charset="-128"/>
                <a:ea typeface="HG丸ｺﾞｼｯｸM-PRO" panose="020F0600000000000000" pitchFamily="50" charset="-128"/>
              </a:rPr>
              <a:t>障害、保護者</a:t>
            </a:r>
            <a:r>
              <a:rPr lang="ja-JP" altLang="en-US" sz="1100" dirty="0">
                <a:latin typeface="HG丸ｺﾞｼｯｸM-PRO" panose="020F0600000000000000" pitchFamily="50" charset="-128"/>
                <a:ea typeface="HG丸ｺﾞｼｯｸM-PRO" panose="020F0600000000000000" pitchFamily="50" charset="-128"/>
              </a:rPr>
              <a:t>による虐待などが背景にあるケースなどもあります。こうした事態を</a:t>
            </a:r>
            <a:r>
              <a:rPr lang="ja-JP" altLang="en-US" sz="1100" dirty="0" smtClean="0">
                <a:latin typeface="HG丸ｺﾞｼｯｸM-PRO" panose="020F0600000000000000" pitchFamily="50" charset="-128"/>
                <a:ea typeface="HG丸ｺﾞｼｯｸM-PRO" panose="020F0600000000000000" pitchFamily="50" charset="-128"/>
              </a:rPr>
              <a:t>受け、不登校</a:t>
            </a:r>
            <a:r>
              <a:rPr lang="ja-JP" altLang="en-US" sz="1100" dirty="0">
                <a:latin typeface="HG丸ｺﾞｼｯｸM-PRO" panose="020F0600000000000000" pitchFamily="50" charset="-128"/>
                <a:ea typeface="HG丸ｺﾞｼｯｸM-PRO" panose="020F0600000000000000" pitchFamily="50" charset="-128"/>
              </a:rPr>
              <a:t>はもはや特別な状況下で起こるのでは</a:t>
            </a:r>
            <a:r>
              <a:rPr lang="ja-JP" altLang="en-US" sz="1100" dirty="0" smtClean="0">
                <a:latin typeface="HG丸ｺﾞｼｯｸM-PRO" panose="020F0600000000000000" pitchFamily="50" charset="-128"/>
                <a:ea typeface="HG丸ｺﾞｼｯｸM-PRO" panose="020F0600000000000000" pitchFamily="50" charset="-128"/>
              </a:rPr>
              <a:t>なく、「</a:t>
            </a:r>
            <a:r>
              <a:rPr lang="ja-JP" altLang="en-US" sz="1100" dirty="0">
                <a:latin typeface="HG丸ｺﾞｼｯｸM-PRO" panose="020F0600000000000000" pitchFamily="50" charset="-128"/>
                <a:ea typeface="HG丸ｺﾞｼｯｸM-PRO" panose="020F0600000000000000" pitchFamily="50" charset="-128"/>
              </a:rPr>
              <a:t>どの子にも起こり得る」と捉える必要があります。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そこ</a:t>
            </a:r>
            <a:r>
              <a:rPr lang="ja-JP" altLang="en-US" sz="1100" dirty="0" smtClean="0">
                <a:latin typeface="HG丸ｺﾞｼｯｸM-PRO" panose="020F0600000000000000" pitchFamily="50" charset="-128"/>
                <a:ea typeface="HG丸ｺﾞｼｯｸM-PRO" panose="020F0600000000000000" pitchFamily="50" charset="-128"/>
              </a:rPr>
              <a:t>で、今日は、不登校</a:t>
            </a:r>
            <a:r>
              <a:rPr lang="ja-JP" altLang="en-US" sz="1100" dirty="0">
                <a:latin typeface="HG丸ｺﾞｼｯｸM-PRO" panose="020F0600000000000000" pitchFamily="50" charset="-128"/>
                <a:ea typeface="HG丸ｺﾞｼｯｸM-PRO" panose="020F0600000000000000" pitchFamily="50" charset="-128"/>
              </a:rPr>
              <a:t>に関する研修を全教職員（また</a:t>
            </a:r>
            <a:r>
              <a:rPr lang="ja-JP" altLang="en-US" sz="1100" dirty="0" smtClean="0">
                <a:latin typeface="HG丸ｺﾞｼｯｸM-PRO" panose="020F0600000000000000" pitchFamily="50" charset="-128"/>
                <a:ea typeface="HG丸ｺﾞｼｯｸM-PRO" panose="020F0600000000000000" pitchFamily="50" charset="-128"/>
              </a:rPr>
              <a:t>は、○年団、○○課、教職</a:t>
            </a:r>
            <a:r>
              <a:rPr lang="ja-JP" altLang="en-US" sz="1100" dirty="0">
                <a:latin typeface="HG丸ｺﾞｼｯｸM-PRO" panose="020F0600000000000000" pitchFamily="50" charset="-128"/>
                <a:ea typeface="HG丸ｺﾞｼｯｸM-PRO" panose="020F0600000000000000" pitchFamily="50" charset="-128"/>
              </a:rPr>
              <a:t>○年</a:t>
            </a:r>
            <a:r>
              <a:rPr lang="ja-JP" altLang="en-US" sz="1100" dirty="0" smtClean="0">
                <a:latin typeface="HG丸ｺﾞｼｯｸM-PRO" panose="020F0600000000000000" pitchFamily="50" charset="-128"/>
                <a:ea typeface="HG丸ｺﾞｼｯｸM-PRO" panose="020F0600000000000000" pitchFamily="50" charset="-128"/>
              </a:rPr>
              <a:t>以下、希望</a:t>
            </a:r>
            <a:r>
              <a:rPr lang="ja-JP" altLang="en-US" sz="1100" dirty="0">
                <a:latin typeface="HG丸ｺﾞｼｯｸM-PRO" panose="020F0600000000000000" pitchFamily="50" charset="-128"/>
                <a:ea typeface="HG丸ｺﾞｼｯｸM-PRO" panose="020F0600000000000000" pitchFamily="50" charset="-128"/>
              </a:rPr>
              <a:t>）で</a:t>
            </a:r>
            <a:r>
              <a:rPr lang="ja-JP" altLang="en-US" sz="1100" dirty="0" smtClean="0">
                <a:latin typeface="HG丸ｺﾞｼｯｸM-PRO" panose="020F0600000000000000" pitchFamily="50" charset="-128"/>
                <a:ea typeface="HG丸ｺﾞｼｯｸM-PRO" panose="020F0600000000000000" pitchFamily="50" charset="-128"/>
              </a:rPr>
              <a:t>行い、新た</a:t>
            </a:r>
            <a:r>
              <a:rPr lang="ja-JP" altLang="en-US" sz="1100" dirty="0">
                <a:latin typeface="HG丸ｺﾞｼｯｸM-PRO" panose="020F0600000000000000" pitchFamily="50" charset="-128"/>
                <a:ea typeface="HG丸ｺﾞｼｯｸM-PRO" panose="020F0600000000000000" pitchFamily="50" charset="-128"/>
              </a:rPr>
              <a:t>な不登校を生まないため</a:t>
            </a:r>
            <a:r>
              <a:rPr lang="ja-JP" altLang="en-US" sz="1100" dirty="0" smtClean="0">
                <a:latin typeface="HG丸ｺﾞｼｯｸM-PRO" panose="020F0600000000000000" pitchFamily="50" charset="-128"/>
                <a:ea typeface="HG丸ｺﾞｼｯｸM-PRO" panose="020F0600000000000000" pitchFamily="50" charset="-128"/>
              </a:rPr>
              <a:t>の取組や、不登校</a:t>
            </a:r>
            <a:r>
              <a:rPr lang="ja-JP" altLang="en-US" sz="1100" dirty="0">
                <a:latin typeface="HG丸ｺﾞｼｯｸM-PRO" panose="020F0600000000000000" pitchFamily="50" charset="-128"/>
                <a:ea typeface="HG丸ｺﾞｼｯｸM-PRO" panose="020F0600000000000000" pitchFamily="50" charset="-128"/>
              </a:rPr>
              <a:t>になりそう</a:t>
            </a:r>
            <a:r>
              <a:rPr lang="ja-JP" altLang="en-US" sz="1100" dirty="0" smtClean="0">
                <a:latin typeface="HG丸ｺﾞｼｯｸM-PRO" panose="020F0600000000000000" pitchFamily="50" charset="-128"/>
                <a:ea typeface="HG丸ｺﾞｼｯｸM-PRO" panose="020F0600000000000000" pitchFamily="50" charset="-128"/>
              </a:rPr>
              <a:t>な子供たち</a:t>
            </a:r>
            <a:r>
              <a:rPr lang="ja-JP" altLang="en-US" sz="1100" dirty="0">
                <a:latin typeface="HG丸ｺﾞｼｯｸM-PRO" panose="020F0600000000000000" pitchFamily="50" charset="-128"/>
                <a:ea typeface="HG丸ｺﾞｼｯｸM-PRO" panose="020F0600000000000000" pitchFamily="50" charset="-128"/>
              </a:rPr>
              <a:t>への関わりについて考えていきたいと思います。★</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7" name="正方形/長方形 6"/>
          <p:cNvSpPr/>
          <p:nvPr/>
        </p:nvSpPr>
        <p:spPr>
          <a:xfrm>
            <a:off x="3056995" y="3663525"/>
            <a:ext cx="3615509" cy="1107996"/>
          </a:xfrm>
          <a:prstGeom prst="rect">
            <a:avLst/>
          </a:prstGeom>
        </p:spPr>
        <p:txBody>
          <a:bodyPr wrap="square">
            <a:spAutoFit/>
          </a:bodyPr>
          <a:lstStyle/>
          <a:p>
            <a:pPr defTabSz="912005"/>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スライド１～６で４分</a:t>
            </a:r>
            <a:r>
              <a:rPr lang="en-US" altLang="ja-JP" sz="1100" dirty="0">
                <a:latin typeface="HG丸ｺﾞｼｯｸM-PRO" panose="020F0600000000000000" pitchFamily="50" charset="-128"/>
                <a:ea typeface="HG丸ｺﾞｼｯｸM-PRO" panose="020F0600000000000000" pitchFamily="50" charset="-128"/>
              </a:rPr>
              <a:t>≫</a:t>
            </a: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こちらが本日の研修の内容です。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（１～４を読む）</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では</a:t>
            </a:r>
            <a:r>
              <a:rPr lang="ja-JP" altLang="en-US" sz="1100" dirty="0" smtClean="0">
                <a:latin typeface="HG丸ｺﾞｼｯｸM-PRO" panose="020F0600000000000000" pitchFamily="50" charset="-128"/>
                <a:ea typeface="HG丸ｺﾞｼｯｸM-PRO" panose="020F0600000000000000" pitchFamily="50" charset="-128"/>
              </a:rPr>
              <a:t>早速、★</a:t>
            </a:r>
            <a:r>
              <a:rPr lang="ja-JP" altLang="en-US" sz="1100" dirty="0">
                <a:latin typeface="HG丸ｺﾞｼｯｸM-PRO" panose="020F0600000000000000" pitchFamily="50" charset="-128"/>
                <a:ea typeface="HG丸ｺﾞｼｯｸM-PRO" panose="020F0600000000000000" pitchFamily="50" charset="-128"/>
              </a:rPr>
              <a:t>「生徒指導を進めるポイントを確認する」から始めましょう。★</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8" name="正方形/長方形 7"/>
          <p:cNvSpPr/>
          <p:nvPr/>
        </p:nvSpPr>
        <p:spPr>
          <a:xfrm>
            <a:off x="3096612" y="6540467"/>
            <a:ext cx="3575891" cy="938719"/>
          </a:xfrm>
          <a:prstGeom prst="rect">
            <a:avLst/>
          </a:prstGeom>
        </p:spPr>
        <p:txBody>
          <a:bodyPr wrap="square">
            <a:spAutoFit/>
          </a:bodyPr>
          <a:lstStyle/>
          <a:p>
            <a:pPr defTabSz="904071"/>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スライド１～６で４分</a:t>
            </a:r>
            <a:r>
              <a:rPr lang="en-US" altLang="ja-JP" sz="1100" dirty="0">
                <a:latin typeface="HG丸ｺﾞｼｯｸM-PRO" panose="020F0600000000000000" pitchFamily="50" charset="-128"/>
                <a:ea typeface="HG丸ｺﾞｼｯｸM-PRO" panose="020F0600000000000000" pitchFamily="50" charset="-128"/>
              </a:rPr>
              <a:t>≫</a:t>
            </a:r>
          </a:p>
          <a:p>
            <a:pPr defTabSz="932704">
              <a:defRPr/>
            </a:pPr>
            <a:endParaRPr lang="en-US" altLang="ja-JP" sz="1100" dirty="0">
              <a:latin typeface="HG丸ｺﾞｼｯｸM-PRO" panose="020F0600000000000000" pitchFamily="50" charset="-128"/>
              <a:ea typeface="HG丸ｺﾞｼｯｸM-PRO" panose="020F0600000000000000" pitchFamily="50" charset="-128"/>
            </a:endParaRPr>
          </a:p>
          <a:p>
            <a:pPr defTabSz="932704">
              <a:defRPr/>
            </a:pPr>
            <a:r>
              <a:rPr lang="ja-JP" altLang="en-US" sz="1100" dirty="0">
                <a:latin typeface="HG丸ｺﾞｼｯｸM-PRO" panose="020F0600000000000000" pitchFamily="50" charset="-128"/>
                <a:ea typeface="HG丸ｺﾞｼｯｸM-PRO" panose="020F0600000000000000" pitchFamily="50" charset="-128"/>
              </a:rPr>
              <a:t>　生徒指導を進めるポイント</a:t>
            </a:r>
            <a:r>
              <a:rPr lang="ja-JP" altLang="en-US" sz="1100" dirty="0" smtClean="0">
                <a:latin typeface="HG丸ｺﾞｼｯｸM-PRO" panose="020F0600000000000000" pitchFamily="50" charset="-128"/>
                <a:ea typeface="HG丸ｺﾞｼｯｸM-PRO" panose="020F0600000000000000" pitchFamily="50" charset="-128"/>
              </a:rPr>
              <a:t>は三つ</a:t>
            </a:r>
            <a:r>
              <a:rPr lang="ja-JP" altLang="en-US" sz="1100" dirty="0">
                <a:latin typeface="HG丸ｺﾞｼｯｸM-PRO" panose="020F0600000000000000" pitchFamily="50" charset="-128"/>
                <a:ea typeface="HG丸ｺﾞｼｯｸM-PRO" panose="020F0600000000000000" pitchFamily="50" charset="-128"/>
              </a:rPr>
              <a:t>あります。</a:t>
            </a:r>
            <a:endParaRPr lang="en-US" altLang="ja-JP" sz="1100" dirty="0">
              <a:latin typeface="HG丸ｺﾞｼｯｸM-PRO" panose="020F0600000000000000" pitchFamily="50" charset="-128"/>
              <a:ea typeface="HG丸ｺﾞｼｯｸM-PRO" panose="020F0600000000000000" pitchFamily="50" charset="-128"/>
            </a:endParaRPr>
          </a:p>
          <a:p>
            <a:pPr defTabSz="932704">
              <a:defRPr/>
            </a:pPr>
            <a:r>
              <a:rPr lang="ja-JP" altLang="en-US" sz="1100" dirty="0">
                <a:latin typeface="HG丸ｺﾞｼｯｸM-PRO" panose="020F0600000000000000" pitchFamily="50" charset="-128"/>
                <a:ea typeface="HG丸ｺﾞｼｯｸM-PRO" panose="020F0600000000000000" pitchFamily="50" charset="-128"/>
              </a:rPr>
              <a:t>（吹き出し内を読む）</a:t>
            </a:r>
            <a:endParaRPr lang="en-US" altLang="ja-JP" sz="1100" dirty="0">
              <a:latin typeface="HG丸ｺﾞｼｯｸM-PRO" panose="020F0600000000000000" pitchFamily="50" charset="-128"/>
              <a:ea typeface="HG丸ｺﾞｼｯｸM-PRO" panose="020F0600000000000000" pitchFamily="50" charset="-128"/>
            </a:endParaRPr>
          </a:p>
          <a:p>
            <a:pPr defTabSz="932704">
              <a:defRPr/>
            </a:pPr>
            <a:r>
              <a:rPr lang="ja-JP" altLang="en-US" sz="1100" dirty="0">
                <a:latin typeface="HG丸ｺﾞｼｯｸM-PRO" panose="020F0600000000000000" pitchFamily="50" charset="-128"/>
                <a:ea typeface="HG丸ｺﾞｼｯｸM-PRO" panose="020F0600000000000000" pitchFamily="50" charset="-128"/>
              </a:rPr>
              <a:t>　一つ目の自己指導能力についてです</a:t>
            </a:r>
            <a:r>
              <a:rPr lang="ja-JP" altLang="en-US" sz="1100" dirty="0" smtClean="0">
                <a:latin typeface="HG丸ｺﾞｼｯｸM-PRO" panose="020F0600000000000000" pitchFamily="50" charset="-128"/>
                <a:ea typeface="HG丸ｺﾞｼｯｸM-PRO" panose="020F0600000000000000" pitchFamily="50" charset="-128"/>
              </a:rPr>
              <a:t>が、★</a:t>
            </a:r>
            <a:endParaRPr lang="en-US" altLang="ja-JP" sz="11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9264987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92505" y="3728007"/>
            <a:ext cx="2880000" cy="457117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スライド５</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sz="1200" dirty="0">
              <a:solidFill>
                <a:schemeClr val="tx1"/>
              </a:solidFill>
              <a:latin typeface="+mn-ea"/>
            </a:endParaRPr>
          </a:p>
          <a:p>
            <a:r>
              <a:rPr lang="ja-JP" altLang="en-US" sz="1200" dirty="0">
                <a:solidFill>
                  <a:schemeClr val="tx1"/>
                </a:solidFill>
                <a:latin typeface="+mn-ea"/>
              </a:rPr>
              <a:t>　</a:t>
            </a:r>
          </a:p>
        </p:txBody>
      </p:sp>
      <p:sp>
        <p:nvSpPr>
          <p:cNvPr id="4" name="正方形/長方形 3"/>
          <p:cNvSpPr/>
          <p:nvPr/>
        </p:nvSpPr>
        <p:spPr>
          <a:xfrm>
            <a:off x="3072505" y="3728006"/>
            <a:ext cx="3600000" cy="457044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7" name="テキスト ボックス 26"/>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5</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57283" y="4160055"/>
            <a:ext cx="2742853"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8" name="正方形/長方形 7"/>
          <p:cNvSpPr/>
          <p:nvPr/>
        </p:nvSpPr>
        <p:spPr>
          <a:xfrm>
            <a:off x="3072849" y="632839"/>
            <a:ext cx="3600000" cy="309516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9" name="正方形/長方形 8"/>
          <p:cNvSpPr/>
          <p:nvPr/>
        </p:nvSpPr>
        <p:spPr>
          <a:xfrm>
            <a:off x="192505" y="632839"/>
            <a:ext cx="2880000" cy="309516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スライド４</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lang="en-US" altLang="ja-JP" sz="1200" dirty="0">
              <a:solidFill>
                <a:schemeClr val="tx1"/>
              </a:solidFill>
              <a:latin typeface="+mn-ea"/>
            </a:endParaRPr>
          </a:p>
          <a:p>
            <a:r>
              <a:rPr lang="ja-JP" altLang="en-US" sz="1200" dirty="0">
                <a:solidFill>
                  <a:schemeClr val="tx1"/>
                </a:solidFill>
                <a:latin typeface="+mn-ea"/>
              </a:rPr>
              <a:t>　</a:t>
            </a:r>
          </a:p>
        </p:txBody>
      </p:sp>
      <p:pic>
        <p:nvPicPr>
          <p:cNvPr id="10" name="Picture 4"/>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57866" y="1044268"/>
            <a:ext cx="2742853" cy="205713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6" name="テキスト ボックス 15"/>
          <p:cNvSpPr txBox="1"/>
          <p:nvPr/>
        </p:nvSpPr>
        <p:spPr>
          <a:xfrm>
            <a:off x="280598" y="3152800"/>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7" name="テキスト ボックス 16"/>
          <p:cNvSpPr txBox="1"/>
          <p:nvPr/>
        </p:nvSpPr>
        <p:spPr>
          <a:xfrm>
            <a:off x="256042" y="6246350"/>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 name="正方形/長方形 1"/>
          <p:cNvSpPr/>
          <p:nvPr/>
        </p:nvSpPr>
        <p:spPr>
          <a:xfrm>
            <a:off x="3108217" y="684598"/>
            <a:ext cx="3564631" cy="2800767"/>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スライド１～６で４分</a:t>
            </a:r>
            <a:r>
              <a:rPr lang="en-US" altLang="ja-JP" sz="1100" dirty="0">
                <a:latin typeface="HG丸ｺﾞｼｯｸM-PRO" panose="020F0600000000000000" pitchFamily="50" charset="-128"/>
                <a:ea typeface="HG丸ｺﾞｼｯｸM-PRO" panose="020F0600000000000000" pitchFamily="50" charset="-128"/>
              </a:rPr>
              <a:t>≫</a:t>
            </a: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生徒指導の目指すところ</a:t>
            </a:r>
            <a:r>
              <a:rPr lang="ja-JP" altLang="en-US" sz="1100" dirty="0" smtClean="0">
                <a:latin typeface="HG丸ｺﾞｼｯｸM-PRO" panose="020F0600000000000000" pitchFamily="50" charset="-128"/>
                <a:ea typeface="HG丸ｺﾞｼｯｸM-PRO" panose="020F0600000000000000" pitchFamily="50" charset="-128"/>
              </a:rPr>
              <a:t>は、児童</a:t>
            </a:r>
            <a:r>
              <a:rPr lang="ja-JP" altLang="en-US" sz="1100" dirty="0">
                <a:latin typeface="HG丸ｺﾞｼｯｸM-PRO" panose="020F0600000000000000" pitchFamily="50" charset="-128"/>
                <a:ea typeface="HG丸ｺﾞｼｯｸM-PRO" panose="020F0600000000000000" pitchFamily="50" charset="-128"/>
              </a:rPr>
              <a:t>生徒の自己指導能力の育成です。自己指導能力とは「その</a:t>
            </a:r>
            <a:r>
              <a:rPr lang="ja-JP" altLang="en-US" sz="1100" dirty="0" smtClean="0">
                <a:latin typeface="HG丸ｺﾞｼｯｸM-PRO" panose="020F0600000000000000" pitchFamily="50" charset="-128"/>
                <a:ea typeface="HG丸ｺﾞｼｯｸM-PRO" panose="020F0600000000000000" pitchFamily="50" charset="-128"/>
              </a:rPr>
              <a:t>時、その</a:t>
            </a:r>
            <a:r>
              <a:rPr lang="ja-JP" altLang="en-US" sz="1100" dirty="0">
                <a:latin typeface="HG丸ｺﾞｼｯｸM-PRO" panose="020F0600000000000000" pitchFamily="50" charset="-128"/>
                <a:ea typeface="HG丸ｺﾞｼｯｸM-PRO" panose="020F0600000000000000" pitchFamily="50" charset="-128"/>
              </a:rPr>
              <a:t>場でどのような行動が適切である</a:t>
            </a:r>
            <a:r>
              <a:rPr lang="ja-JP" altLang="en-US" sz="1100" dirty="0" smtClean="0">
                <a:latin typeface="HG丸ｺﾞｼｯｸM-PRO" panose="020F0600000000000000" pitchFamily="50" charset="-128"/>
                <a:ea typeface="HG丸ｺﾞｼｯｸM-PRO" panose="020F0600000000000000" pitchFamily="50" charset="-128"/>
              </a:rPr>
              <a:t>か、自分</a:t>
            </a:r>
            <a:r>
              <a:rPr lang="ja-JP" altLang="en-US" sz="1100" dirty="0">
                <a:latin typeface="HG丸ｺﾞｼｯｸM-PRO" panose="020F0600000000000000" pitchFamily="50" charset="-128"/>
                <a:ea typeface="HG丸ｺﾞｼｯｸM-PRO" panose="020F0600000000000000" pitchFamily="50" charset="-128"/>
              </a:rPr>
              <a:t>で判断</a:t>
            </a:r>
            <a:r>
              <a:rPr lang="ja-JP" altLang="en-US" sz="1100" dirty="0" smtClean="0">
                <a:latin typeface="HG丸ｺﾞｼｯｸM-PRO" panose="020F0600000000000000" pitchFamily="50" charset="-128"/>
                <a:ea typeface="HG丸ｺﾞｼｯｸM-PRO" panose="020F0600000000000000" pitchFamily="50" charset="-128"/>
              </a:rPr>
              <a:t>し、決定</a:t>
            </a:r>
            <a:r>
              <a:rPr lang="ja-JP" altLang="en-US" sz="1100" dirty="0">
                <a:latin typeface="HG丸ｺﾞｼｯｸM-PRO" panose="020F0600000000000000" pitchFamily="50" charset="-128"/>
                <a:ea typeface="HG丸ｺﾞｼｯｸM-PRO" panose="020F0600000000000000" pitchFamily="50" charset="-128"/>
              </a:rPr>
              <a:t>して実行する能力」言い換えると「自分自身をよりよい</a:t>
            </a:r>
            <a:r>
              <a:rPr lang="ja-JP" altLang="en-US" sz="1100" dirty="0" smtClean="0">
                <a:latin typeface="HG丸ｺﾞｼｯｸM-PRO" panose="020F0600000000000000" pitchFamily="50" charset="-128"/>
                <a:ea typeface="HG丸ｺﾞｼｯｸM-PRO" panose="020F0600000000000000" pitchFamily="50" charset="-128"/>
              </a:rPr>
              <a:t>方向に導く</a:t>
            </a:r>
            <a:r>
              <a:rPr lang="ja-JP" altLang="en-US" sz="1100" dirty="0">
                <a:latin typeface="HG丸ｺﾞｼｯｸM-PRO" panose="020F0600000000000000" pitchFamily="50" charset="-128"/>
                <a:ea typeface="HG丸ｺﾞｼｯｸM-PRO" panose="020F0600000000000000" pitchFamily="50" charset="-128"/>
              </a:rPr>
              <a:t>ことのできる力」と言うことができます。</a:t>
            </a:r>
            <a:endParaRPr lang="en-US" altLang="ja-JP" sz="1100" dirty="0">
              <a:latin typeface="HG丸ｺﾞｼｯｸM-PRO" panose="020F0600000000000000" pitchFamily="50" charset="-128"/>
              <a:ea typeface="HG丸ｺﾞｼｯｸM-PRO" panose="020F0600000000000000" pitchFamily="50" charset="-128"/>
            </a:endParaRPr>
          </a:p>
          <a:p>
            <a:pPr>
              <a:defRPr/>
            </a:pPr>
            <a:r>
              <a:rPr lang="ja-JP" altLang="en-US" sz="1100" dirty="0">
                <a:latin typeface="HG丸ｺﾞｼｯｸM-PRO" panose="020F0600000000000000" pitchFamily="50" charset="-128"/>
                <a:ea typeface="HG丸ｺﾞｼｯｸM-PRO" panose="020F0600000000000000" pitchFamily="50" charset="-128"/>
              </a:rPr>
              <a:t>　平成２２年３月に文部科学省から示された「生徒指導提要」に</a:t>
            </a:r>
            <a:r>
              <a:rPr lang="ja-JP" altLang="en-US" sz="1100" dirty="0" smtClean="0">
                <a:latin typeface="HG丸ｺﾞｼｯｸM-PRO" panose="020F0600000000000000" pitchFamily="50" charset="-128"/>
                <a:ea typeface="HG丸ｺﾞｼｯｸM-PRO" panose="020F0600000000000000" pitchFamily="50" charset="-128"/>
              </a:rPr>
              <a:t>は、自己</a:t>
            </a:r>
            <a:r>
              <a:rPr lang="ja-JP" altLang="en-US" sz="1100" dirty="0">
                <a:latin typeface="HG丸ｺﾞｼｯｸM-PRO" panose="020F0600000000000000" pitchFamily="50" charset="-128"/>
                <a:ea typeface="HG丸ｺﾞｼｯｸM-PRO" panose="020F0600000000000000" pitchFamily="50" charset="-128"/>
              </a:rPr>
              <a:t>指導能力を育てる三つのポイントが示されています。（三つのポイントを読む）これらのこと</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児童生徒が信頼できる教師や大人との関係の中で</a:t>
            </a:r>
            <a:r>
              <a:rPr lang="ja-JP" altLang="en-US" sz="1100" dirty="0" smtClean="0">
                <a:latin typeface="HG丸ｺﾞｼｯｸM-PRO" panose="020F0600000000000000" pitchFamily="50" charset="-128"/>
                <a:ea typeface="HG丸ｺﾞｼｯｸM-PRO" panose="020F0600000000000000" pitchFamily="50" charset="-128"/>
              </a:rPr>
              <a:t>育まれたり、より</a:t>
            </a:r>
            <a:r>
              <a:rPr lang="ja-JP" altLang="en-US" sz="1100" dirty="0">
                <a:latin typeface="HG丸ｺﾞｼｯｸM-PRO" panose="020F0600000000000000" pitchFamily="50" charset="-128"/>
                <a:ea typeface="HG丸ｺﾞｼｯｸM-PRO" panose="020F0600000000000000" pitchFamily="50" charset="-128"/>
              </a:rPr>
              <a:t>よいつながりのある集団の中で育まれたりするものです。ですの</a:t>
            </a:r>
            <a:r>
              <a:rPr lang="ja-JP" altLang="en-US" sz="1100" dirty="0" smtClean="0">
                <a:latin typeface="HG丸ｺﾞｼｯｸM-PRO" panose="020F0600000000000000" pitchFamily="50" charset="-128"/>
                <a:ea typeface="HG丸ｺﾞｼｯｸM-PRO" panose="020F0600000000000000" pitchFamily="50" charset="-128"/>
              </a:rPr>
              <a:t>で、私たち</a:t>
            </a:r>
            <a:r>
              <a:rPr lang="ja-JP" altLang="en-US" sz="1100" dirty="0">
                <a:latin typeface="HG丸ｺﾞｼｯｸM-PRO" panose="020F0600000000000000" pitchFamily="50" charset="-128"/>
                <a:ea typeface="HG丸ｺﾞｼｯｸM-PRO" panose="020F0600000000000000" pitchFamily="50" charset="-128"/>
              </a:rPr>
              <a:t>教職員</a:t>
            </a:r>
            <a:r>
              <a:rPr lang="ja-JP" altLang="en-US" sz="1100" dirty="0" smtClean="0">
                <a:latin typeface="HG丸ｺﾞｼｯｸM-PRO" panose="020F0600000000000000" pitchFamily="50" charset="-128"/>
                <a:ea typeface="HG丸ｺﾞｼｯｸM-PRO" panose="020F0600000000000000" pitchFamily="50" charset="-128"/>
              </a:rPr>
              <a:t>は、学校</a:t>
            </a:r>
            <a:r>
              <a:rPr lang="ja-JP" altLang="en-US" sz="1100" dirty="0">
                <a:latin typeface="HG丸ｺﾞｼｯｸM-PRO" panose="020F0600000000000000" pitchFamily="50" charset="-128"/>
                <a:ea typeface="HG丸ｺﾞｼｯｸM-PRO" panose="020F0600000000000000" pitchFamily="50" charset="-128"/>
              </a:rPr>
              <a:t>の教育活動の全てが自己指導能力の育成に大きな影響を与えているということを意識しながら日々の指導にあたっていかなくてはなりません。★</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5" name="正方形/長方形 4"/>
          <p:cNvSpPr/>
          <p:nvPr/>
        </p:nvSpPr>
        <p:spPr>
          <a:xfrm>
            <a:off x="3090461" y="3787984"/>
            <a:ext cx="3582043" cy="4510466"/>
          </a:xfrm>
          <a:prstGeom prst="rect">
            <a:avLst/>
          </a:prstGeom>
        </p:spPr>
        <p:txBody>
          <a:bodyPr wrap="square">
            <a:spAutoFit/>
          </a:bodyPr>
          <a:lstStyle/>
          <a:p>
            <a:pPr defTabSz="912005"/>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スライド１～６で４分</a:t>
            </a:r>
            <a:r>
              <a:rPr lang="en-US" altLang="ja-JP" sz="1100" dirty="0" smtClean="0">
                <a:latin typeface="HG丸ｺﾞｼｯｸM-PRO" panose="020F0600000000000000" pitchFamily="50" charset="-128"/>
                <a:ea typeface="HG丸ｺﾞｼｯｸM-PRO" panose="020F0600000000000000" pitchFamily="50" charset="-128"/>
              </a:rPr>
              <a:t>≫</a:t>
            </a:r>
          </a:p>
          <a:p>
            <a:pPr defTabSz="900407" fontAlgn="base">
              <a:spcBef>
                <a:spcPct val="30000"/>
              </a:spcBef>
              <a:spcAft>
                <a:spcPct val="0"/>
              </a:spcAft>
              <a:defRPr/>
            </a:pPr>
            <a:r>
              <a:rPr lang="ja-JP" altLang="en-US" sz="1100" dirty="0" smtClean="0">
                <a:latin typeface="HG丸ｺﾞｼｯｸM-PRO" panose="020F0600000000000000" pitchFamily="50" charset="-128"/>
                <a:ea typeface="HG丸ｺﾞｼｯｸM-PRO" panose="020F0600000000000000" pitchFamily="50" charset="-128"/>
              </a:rPr>
              <a:t>　次に、生徒指導を進めるポイントの二つ目の</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 RV-PDCA</a:t>
            </a:r>
            <a:r>
              <a:rPr lang="ja-JP" altLang="en-US" sz="1100" dirty="0" smtClean="0">
                <a:latin typeface="HG丸ｺﾞｼｯｸM-PRO" panose="020F0600000000000000" pitchFamily="50" charset="-128"/>
                <a:ea typeface="HG丸ｺﾞｼｯｸM-PRO" panose="020F0600000000000000" pitchFamily="50" charset="-128"/>
              </a:rPr>
              <a:t>サイクル」を意識した生徒指導</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err="1"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三つ目の</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「組織やチーム」であたる生徒指導</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についてです。</a:t>
            </a:r>
            <a:endParaRPr lang="en-US" altLang="ja-JP" sz="1100" dirty="0" smtClean="0">
              <a:latin typeface="HG丸ｺﾞｼｯｸM-PRO" panose="020F0600000000000000" pitchFamily="50" charset="-128"/>
              <a:ea typeface="HG丸ｺﾞｼｯｸM-PRO" panose="020F0600000000000000" pitchFamily="50" charset="-128"/>
            </a:endParaRPr>
          </a:p>
          <a:p>
            <a:pPr defTabSz="900407" fontAlgn="base">
              <a:spcBef>
                <a:spcPct val="30000"/>
              </a:spcBef>
              <a:spcAft>
                <a:spcPct val="0"/>
              </a:spcAft>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00407" fontAlgn="base">
              <a:spcBef>
                <a:spcPct val="30000"/>
              </a:spcBef>
              <a:spcAft>
                <a:spcPct val="0"/>
              </a:spcAft>
              <a:defRPr/>
            </a:pPr>
            <a:r>
              <a:rPr lang="ja-JP" altLang="en-US" sz="1100" dirty="0" smtClean="0">
                <a:latin typeface="HG丸ｺﾞｼｯｸM-PRO" panose="020F0600000000000000" pitchFamily="50" charset="-128"/>
                <a:ea typeface="HG丸ｺﾞｼｯｸM-PRO" panose="020F0600000000000000" pitchFamily="50" charset="-128"/>
              </a:rPr>
              <a:t>　生徒指導でも学習指導等でも学校における指導においては、</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一人一人の児童生徒や集団の状態を見立てる</a:t>
            </a:r>
            <a:r>
              <a:rPr lang="ja-JP" altLang="en-US"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Ｒ</a:t>
            </a:r>
            <a:r>
              <a:rPr lang="en-US" altLang="ja-JP" sz="1100" dirty="0" smtClean="0">
                <a:latin typeface="HG丸ｺﾞｼｯｸM-PRO" panose="020F0600000000000000" pitchFamily="50" charset="-128"/>
                <a:ea typeface="HG丸ｺﾞｼｯｸM-PRO" panose="020F0600000000000000" pitchFamily="50" charset="-128"/>
              </a:rPr>
              <a:t>(Research)</a:t>
            </a:r>
            <a:r>
              <a:rPr lang="ja-JP" altLang="en-US" sz="1100" dirty="0"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現状分析を的確に行い、教育目標に沿って</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どのような姿を目指すのかの目標</a:t>
            </a:r>
            <a:r>
              <a:rPr lang="ja-JP" altLang="en-US"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Ｖ</a:t>
            </a:r>
            <a:r>
              <a:rPr lang="en-US" altLang="ja-JP" sz="1100" dirty="0" smtClean="0">
                <a:latin typeface="HG丸ｺﾞｼｯｸM-PRO" panose="020F0600000000000000" pitchFamily="50" charset="-128"/>
                <a:ea typeface="HG丸ｺﾞｼｯｸM-PRO" panose="020F0600000000000000" pitchFamily="50" charset="-128"/>
              </a:rPr>
              <a:t>(Vision)</a:t>
            </a:r>
            <a:r>
              <a:rPr lang="ja-JP" altLang="en-US" sz="1100" dirty="0"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を立てます。この二つを押さえて、計画</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P(Plan)</a:t>
            </a:r>
            <a:r>
              <a:rPr lang="ja-JP" altLang="en-US" sz="1100" dirty="0" smtClean="0">
                <a:latin typeface="HG丸ｺﾞｼｯｸM-PRO" panose="020F0600000000000000" pitchFamily="50" charset="-128"/>
                <a:ea typeface="HG丸ｺﾞｼｯｸM-PRO" panose="020F0600000000000000" pitchFamily="50" charset="-128"/>
              </a:rPr>
              <a:t>」し、具体的な指導・支援</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D(Do)</a:t>
            </a:r>
            <a:r>
              <a:rPr lang="ja-JP" altLang="en-US" sz="1100" dirty="0" smtClean="0">
                <a:latin typeface="HG丸ｺﾞｼｯｸM-PRO" panose="020F0600000000000000" pitchFamily="50" charset="-128"/>
                <a:ea typeface="HG丸ｺﾞｼｯｸM-PRO" panose="020F0600000000000000" pitchFamily="50" charset="-128"/>
              </a:rPr>
              <a:t>」を行い、見直し</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C(Check)</a:t>
            </a:r>
            <a:r>
              <a:rPr lang="ja-JP" altLang="en-US" sz="1100" dirty="0"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 </a:t>
            </a:r>
            <a:r>
              <a:rPr lang="ja-JP" altLang="en-US" sz="1100" dirty="0" err="1"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改善</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A(Action)</a:t>
            </a:r>
            <a:r>
              <a:rPr lang="ja-JP" altLang="en-US" sz="1100" dirty="0" smtClean="0">
                <a:latin typeface="HG丸ｺﾞｼｯｸM-PRO" panose="020F0600000000000000" pitchFamily="50" charset="-128"/>
                <a:ea typeface="HG丸ｺﾞｼｯｸM-PRO" panose="020F0600000000000000" pitchFamily="50" charset="-128"/>
              </a:rPr>
              <a:t>」するといった、</a:t>
            </a:r>
            <a:r>
              <a:rPr lang="en-US" altLang="ja-JP" sz="1100" dirty="0" smtClean="0">
                <a:latin typeface="HG丸ｺﾞｼｯｸM-PRO" panose="020F0600000000000000" pitchFamily="50" charset="-128"/>
                <a:ea typeface="HG丸ｺﾞｼｯｸM-PRO" panose="020F0600000000000000" pitchFamily="50" charset="-128"/>
              </a:rPr>
              <a:t>PDCA</a:t>
            </a:r>
            <a:r>
              <a:rPr lang="ja-JP" altLang="en-US" sz="1100" dirty="0" smtClean="0">
                <a:latin typeface="HG丸ｺﾞｼｯｸM-PRO" panose="020F0600000000000000" pitchFamily="50" charset="-128"/>
                <a:ea typeface="HG丸ｺﾞｼｯｸM-PRO" panose="020F0600000000000000" pitchFamily="50" charset="-128"/>
              </a:rPr>
              <a:t>サイクルを回すことが有効です。</a:t>
            </a:r>
            <a:endParaRPr lang="en-US" altLang="ja-JP" sz="1100" dirty="0" smtClean="0">
              <a:latin typeface="HG丸ｺﾞｼｯｸM-PRO" panose="020F0600000000000000" pitchFamily="50" charset="-128"/>
              <a:ea typeface="HG丸ｺﾞｼｯｸM-PRO" panose="020F0600000000000000" pitchFamily="50" charset="-128"/>
            </a:endParaRPr>
          </a:p>
          <a:p>
            <a:pPr defTabSz="900407" fontAlgn="base">
              <a:spcBef>
                <a:spcPct val="30000"/>
              </a:spcBef>
              <a:spcAft>
                <a:spcPct val="0"/>
              </a:spcAft>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00407" fontAlgn="base">
              <a:spcBef>
                <a:spcPct val="30000"/>
              </a:spcBef>
              <a:spcAft>
                <a:spcPct val="0"/>
              </a:spcAft>
              <a:defRPr/>
            </a:pPr>
            <a:r>
              <a:rPr lang="ja-JP" altLang="en-US" sz="1100" dirty="0" smtClean="0">
                <a:latin typeface="HG丸ｺﾞｼｯｸM-PRO" panose="020F0600000000000000" pitchFamily="50" charset="-128"/>
                <a:ea typeface="HG丸ｺﾞｼｯｸM-PRO" panose="020F0600000000000000" pitchFamily="50" charset="-128"/>
              </a:rPr>
              <a:t>　そして、生徒指導においては特に、この</a:t>
            </a:r>
            <a:r>
              <a:rPr lang="en-US" altLang="ja-JP" sz="1100" dirty="0" smtClean="0">
                <a:latin typeface="HG丸ｺﾞｼｯｸM-PRO" panose="020F0600000000000000" pitchFamily="50" charset="-128"/>
                <a:ea typeface="HG丸ｺﾞｼｯｸM-PRO" panose="020F0600000000000000" pitchFamily="50" charset="-128"/>
              </a:rPr>
              <a:t>RV-PDCA</a:t>
            </a:r>
            <a:r>
              <a:rPr lang="ja-JP" altLang="en-US" sz="1100" dirty="0" smtClean="0">
                <a:latin typeface="HG丸ｺﾞｼｯｸM-PRO" panose="020F0600000000000000" pitchFamily="50" charset="-128"/>
                <a:ea typeface="HG丸ｺﾞｼｯｸM-PRO" panose="020F0600000000000000" pitchFamily="50" charset="-128"/>
              </a:rPr>
              <a:t>のサイクルを一人で回すのではなく</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組織</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チーム</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「Ｏ</a:t>
            </a:r>
            <a:r>
              <a:rPr lang="en-US" altLang="ja-JP" sz="1100" dirty="0" smtClean="0">
                <a:latin typeface="HG丸ｺﾞｼｯｸM-PRO" panose="020F0600000000000000" pitchFamily="50" charset="-128"/>
                <a:ea typeface="HG丸ｺﾞｼｯｸM-PRO" panose="020F0600000000000000" pitchFamily="50" charset="-128"/>
              </a:rPr>
              <a:t>(Organization) </a:t>
            </a:r>
            <a:r>
              <a:rPr lang="ja-JP" altLang="en-US" sz="1100" dirty="0" smtClean="0">
                <a:latin typeface="HG丸ｺﾞｼｯｸM-PRO" panose="020F0600000000000000" pitchFamily="50" charset="-128"/>
                <a:ea typeface="HG丸ｺﾞｼｯｸM-PRO" panose="020F0600000000000000" pitchFamily="50" charset="-128"/>
              </a:rPr>
              <a:t>」で取り組む</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ことが大切です。</a:t>
            </a:r>
            <a:endParaRPr lang="en-US" altLang="ja-JP" sz="1100" dirty="0" smtClean="0">
              <a:latin typeface="HG丸ｺﾞｼｯｸM-PRO" panose="020F0600000000000000" pitchFamily="50" charset="-128"/>
              <a:ea typeface="HG丸ｺﾞｼｯｸM-PRO" panose="020F0600000000000000" pitchFamily="50" charset="-128"/>
            </a:endParaRPr>
          </a:p>
          <a:p>
            <a:pPr defTabSz="900407" fontAlgn="base">
              <a:spcBef>
                <a:spcPct val="30000"/>
              </a:spcBef>
              <a:spcAft>
                <a:spcPct val="0"/>
              </a:spcAft>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00407" fontAlgn="base">
              <a:spcBef>
                <a:spcPct val="30000"/>
              </a:spcBef>
              <a:spcAft>
                <a:spcPct val="0"/>
              </a:spcAft>
              <a:defRPr/>
            </a:pPr>
            <a:r>
              <a:rPr lang="ja-JP" altLang="en-US" sz="1100" dirty="0" smtClean="0">
                <a:latin typeface="HG丸ｺﾞｼｯｸM-PRO" panose="020F0600000000000000" pitchFamily="50" charset="-128"/>
                <a:ea typeface="HG丸ｺﾞｼｯｸM-PRO" panose="020F0600000000000000" pitchFamily="50" charset="-128"/>
              </a:rPr>
              <a:t>　また、突発的に発生する問題行動に対しても、必要に応じて</a:t>
            </a:r>
            <a:r>
              <a:rPr lang="ja-JP" altLang="en-US"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支援チーム</a:t>
            </a:r>
            <a:r>
              <a:rPr lang="ja-JP" altLang="en-US"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を組んで、教育目標から外れないよう問題解決に向けて組織で指導・支援することにより、最大の効果が発揮されます。★</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15" name="角丸四角形 14"/>
          <p:cNvSpPr/>
          <p:nvPr/>
        </p:nvSpPr>
        <p:spPr>
          <a:xfrm>
            <a:off x="247709" y="8405596"/>
            <a:ext cx="6419733" cy="1011900"/>
          </a:xfrm>
          <a:prstGeom prst="roundRect">
            <a:avLst>
              <a:gd name="adj" fmla="val 8116"/>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lIns="36000" rIns="36000" rtlCol="0" anchor="t"/>
          <a:lstStyle/>
          <a:p>
            <a:r>
              <a:rPr lang="en-US" altLang="ja-JP" sz="11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100" dirty="0" smtClean="0">
                <a:solidFill>
                  <a:schemeClr val="tx1"/>
                </a:solidFill>
                <a:latin typeface="HG丸ｺﾞｼｯｸM-PRO" panose="020F0600000000000000" pitchFamily="50" charset="-128"/>
                <a:ea typeface="HG丸ｺﾞｼｯｸM-PRO" panose="020F0600000000000000" pitchFamily="50" charset="-128"/>
              </a:rPr>
              <a:t>参考</a:t>
            </a:r>
            <a:r>
              <a:rPr lang="en-US" altLang="ja-JP" sz="1100" dirty="0">
                <a:solidFill>
                  <a:schemeClr val="tx1"/>
                </a:solidFill>
                <a:latin typeface="HG丸ｺﾞｼｯｸM-PRO" panose="020F0600000000000000" pitchFamily="50" charset="-128"/>
                <a:ea typeface="HG丸ｺﾞｼｯｸM-PRO" panose="020F0600000000000000" pitchFamily="50" charset="-128"/>
              </a:rPr>
              <a:t>】</a:t>
            </a:r>
          </a:p>
          <a:p>
            <a:r>
              <a:rPr lang="ja-JP" altLang="en-US" sz="1100" dirty="0">
                <a:solidFill>
                  <a:schemeClr val="tx1"/>
                </a:solidFill>
                <a:latin typeface="HG丸ｺﾞｼｯｸM-PRO" panose="020F0600000000000000" pitchFamily="50" charset="-128"/>
                <a:ea typeface="HG丸ｺﾞｼｯｸM-PRO" panose="020F0600000000000000" pitchFamily="50" charset="-128"/>
              </a:rPr>
              <a:t>　不登校を未然に防止する（新たな不登校を生まないようにする</a:t>
            </a:r>
            <a:r>
              <a:rPr lang="ja-JP" altLang="en-US" sz="1100" dirty="0" smtClean="0">
                <a:solidFill>
                  <a:schemeClr val="tx1"/>
                </a:solidFill>
                <a:latin typeface="HG丸ｺﾞｼｯｸM-PRO" panose="020F0600000000000000" pitchFamily="50" charset="-128"/>
                <a:ea typeface="HG丸ｺﾞｼｯｸM-PRO" panose="020F0600000000000000" pitchFamily="50" charset="-128"/>
              </a:rPr>
              <a:t>）取組に</a:t>
            </a:r>
            <a:r>
              <a:rPr lang="ja-JP" altLang="en-US" sz="1100" dirty="0">
                <a:solidFill>
                  <a:schemeClr val="tx1"/>
                </a:solidFill>
                <a:latin typeface="HG丸ｺﾞｼｯｸM-PRO" panose="020F0600000000000000" pitchFamily="50" charset="-128"/>
                <a:ea typeface="HG丸ｺﾞｼｯｸM-PRO" panose="020F0600000000000000" pitchFamily="50" charset="-128"/>
              </a:rPr>
              <a:t>おいて</a:t>
            </a:r>
            <a:r>
              <a:rPr lang="ja-JP" altLang="en-US" sz="1100" dirty="0" smtClean="0">
                <a:solidFill>
                  <a:schemeClr val="tx1"/>
                </a:solidFill>
                <a:latin typeface="HG丸ｺﾞｼｯｸM-PRO" panose="020F0600000000000000" pitchFamily="50" charset="-128"/>
                <a:ea typeface="HG丸ｺﾞｼｯｸM-PRO" panose="020F0600000000000000" pitchFamily="50" charset="-128"/>
              </a:rPr>
              <a:t>も、既</a:t>
            </a:r>
            <a:r>
              <a:rPr lang="ja-JP" altLang="en-US" sz="1100" dirty="0">
                <a:solidFill>
                  <a:schemeClr val="tx1"/>
                </a:solidFill>
                <a:latin typeface="HG丸ｺﾞｼｯｸM-PRO" panose="020F0600000000000000" pitchFamily="50" charset="-128"/>
                <a:ea typeface="HG丸ｺﾞｼｯｸM-PRO" panose="020F0600000000000000" pitchFamily="50" charset="-128"/>
              </a:rPr>
              <a:t>に不登校の状態になって</a:t>
            </a:r>
            <a:r>
              <a:rPr lang="ja-JP" altLang="en-US" sz="1100" dirty="0" smtClean="0">
                <a:solidFill>
                  <a:schemeClr val="tx1"/>
                </a:solidFill>
                <a:latin typeface="HG丸ｺﾞｼｯｸM-PRO" panose="020F0600000000000000" pitchFamily="50" charset="-128"/>
                <a:ea typeface="HG丸ｺﾞｼｯｸM-PRO" panose="020F0600000000000000" pitchFamily="50" charset="-128"/>
              </a:rPr>
              <a:t>しまった子供へ</a:t>
            </a:r>
            <a:r>
              <a:rPr lang="ja-JP" altLang="en-US" sz="1100" dirty="0">
                <a:solidFill>
                  <a:schemeClr val="tx1"/>
                </a:solidFill>
                <a:latin typeface="HG丸ｺﾞｼｯｸM-PRO" panose="020F0600000000000000" pitchFamily="50" charset="-128"/>
                <a:ea typeface="HG丸ｺﾞｼｯｸM-PRO" panose="020F0600000000000000" pitchFamily="50" charset="-128"/>
              </a:rPr>
              <a:t>の支援でも的確な現状把握Ｒ</a:t>
            </a:r>
            <a:r>
              <a:rPr lang="ja-JP" altLang="en-US" sz="1100" dirty="0" smtClean="0">
                <a:solidFill>
                  <a:schemeClr val="tx1"/>
                </a:solidFill>
                <a:latin typeface="HG丸ｺﾞｼｯｸM-PRO" panose="020F0600000000000000" pitchFamily="50" charset="-128"/>
                <a:ea typeface="HG丸ｺﾞｼｯｸM-PRO" panose="020F0600000000000000" pitchFamily="50" charset="-128"/>
              </a:rPr>
              <a:t>と、明確</a:t>
            </a:r>
            <a:r>
              <a:rPr lang="ja-JP" altLang="en-US" sz="1100" dirty="0">
                <a:solidFill>
                  <a:schemeClr val="tx1"/>
                </a:solidFill>
                <a:latin typeface="HG丸ｺﾞｼｯｸM-PRO" panose="020F0600000000000000" pitchFamily="50" charset="-128"/>
                <a:ea typeface="HG丸ｺﾞｼｯｸM-PRO" panose="020F0600000000000000" pitchFamily="50" charset="-128"/>
              </a:rPr>
              <a:t>な目標Ｖ</a:t>
            </a:r>
            <a:r>
              <a:rPr lang="ja-JP" altLang="en-US" sz="1100" dirty="0" smtClean="0">
                <a:solidFill>
                  <a:schemeClr val="tx1"/>
                </a:solidFill>
                <a:latin typeface="HG丸ｺﾞｼｯｸM-PRO" panose="020F0600000000000000" pitchFamily="50" charset="-128"/>
                <a:ea typeface="HG丸ｺﾞｼｯｸM-PRO" panose="020F0600000000000000" pitchFamily="50" charset="-128"/>
              </a:rPr>
              <a:t>を</a:t>
            </a:r>
            <a:r>
              <a:rPr lang="ja-JP" altLang="en-US" sz="1100" smtClean="0">
                <a:solidFill>
                  <a:schemeClr val="tx1"/>
                </a:solidFill>
                <a:latin typeface="HG丸ｺﾞｼｯｸM-PRO" panose="020F0600000000000000" pitchFamily="50" charset="-128"/>
                <a:ea typeface="HG丸ｺﾞｼｯｸM-PRO" panose="020F0600000000000000" pitchFamily="50" charset="-128"/>
              </a:rPr>
              <a:t>基に、組織</a:t>
            </a:r>
            <a:r>
              <a:rPr lang="ja-JP" altLang="en-US" sz="1100" dirty="0">
                <a:solidFill>
                  <a:schemeClr val="tx1"/>
                </a:solidFill>
                <a:latin typeface="HG丸ｺﾞｼｯｸM-PRO" panose="020F0600000000000000" pitchFamily="50" charset="-128"/>
                <a:ea typeface="HG丸ｺﾞｼｯｸM-PRO" panose="020F0600000000000000" pitchFamily="50" charset="-128"/>
              </a:rPr>
              <a:t>Ｏで</a:t>
            </a:r>
            <a:r>
              <a:rPr lang="en-US" altLang="ja-JP" sz="1100" dirty="0">
                <a:solidFill>
                  <a:schemeClr val="tx1"/>
                </a:solidFill>
                <a:latin typeface="HG丸ｺﾞｼｯｸM-PRO" panose="020F0600000000000000" pitchFamily="50" charset="-128"/>
                <a:ea typeface="HG丸ｺﾞｼｯｸM-PRO" panose="020F0600000000000000" pitchFamily="50" charset="-128"/>
              </a:rPr>
              <a:t>PDCA</a:t>
            </a:r>
            <a:r>
              <a:rPr lang="ja-JP" altLang="en-US" sz="1100" dirty="0">
                <a:solidFill>
                  <a:schemeClr val="tx1"/>
                </a:solidFill>
                <a:latin typeface="HG丸ｺﾞｼｯｸM-PRO" panose="020F0600000000000000" pitchFamily="50" charset="-128"/>
                <a:ea typeface="HG丸ｺﾞｼｯｸM-PRO" panose="020F0600000000000000" pitchFamily="50" charset="-128"/>
              </a:rPr>
              <a:t>のサイクルを回すことに</a:t>
            </a:r>
            <a:r>
              <a:rPr lang="ja-JP" altLang="en-US" sz="1100" dirty="0" smtClean="0">
                <a:solidFill>
                  <a:schemeClr val="tx1"/>
                </a:solidFill>
                <a:latin typeface="HG丸ｺﾞｼｯｸM-PRO" panose="020F0600000000000000" pitchFamily="50" charset="-128"/>
                <a:ea typeface="HG丸ｺﾞｼｯｸM-PRO" panose="020F0600000000000000" pitchFamily="50" charset="-128"/>
              </a:rPr>
              <a:t>より、指導</a:t>
            </a:r>
            <a:r>
              <a:rPr lang="ja-JP" altLang="en-US" sz="1100" dirty="0">
                <a:solidFill>
                  <a:schemeClr val="tx1"/>
                </a:solidFill>
                <a:latin typeface="HG丸ｺﾞｼｯｸM-PRO" panose="020F0600000000000000" pitchFamily="50" charset="-128"/>
                <a:ea typeface="HG丸ｺﾞｼｯｸM-PRO" panose="020F0600000000000000" pitchFamily="50" charset="-128"/>
              </a:rPr>
              <a:t>や支援が効果的に機能することを意識しながら生徒指導</a:t>
            </a:r>
            <a:r>
              <a:rPr lang="ja-JP" altLang="en-US" sz="1100" dirty="0" smtClean="0">
                <a:solidFill>
                  <a:schemeClr val="tx1"/>
                </a:solidFill>
                <a:latin typeface="HG丸ｺﾞｼｯｸM-PRO" panose="020F0600000000000000" pitchFamily="50" charset="-128"/>
                <a:ea typeface="HG丸ｺﾞｼｯｸM-PRO" panose="020F0600000000000000" pitchFamily="50" charset="-128"/>
              </a:rPr>
              <a:t>を</a:t>
            </a:r>
            <a:r>
              <a:rPr lang="ja-JP" altLang="en-US" sz="1100" dirty="0">
                <a:solidFill>
                  <a:schemeClr val="tx1"/>
                </a:solidFill>
                <a:latin typeface="HG丸ｺﾞｼｯｸM-PRO" panose="020F0600000000000000" pitchFamily="50" charset="-128"/>
                <a:ea typeface="HG丸ｺﾞｼｯｸM-PRO" panose="020F0600000000000000" pitchFamily="50" charset="-128"/>
              </a:rPr>
              <a:t>進める</a:t>
            </a:r>
            <a:r>
              <a:rPr lang="ja-JP" altLang="en-US" sz="1100" dirty="0" smtClean="0">
                <a:solidFill>
                  <a:schemeClr val="tx1"/>
                </a:solidFill>
                <a:latin typeface="HG丸ｺﾞｼｯｸM-PRO" panose="020F0600000000000000" pitchFamily="50" charset="-128"/>
                <a:ea typeface="HG丸ｺﾞｼｯｸM-PRO" panose="020F0600000000000000" pitchFamily="50" charset="-128"/>
              </a:rPr>
              <a:t>こと</a:t>
            </a:r>
            <a:r>
              <a:rPr lang="ja-JP" altLang="en-US" sz="1100" dirty="0">
                <a:solidFill>
                  <a:schemeClr val="tx1"/>
                </a:solidFill>
                <a:latin typeface="HG丸ｺﾞｼｯｸM-PRO" panose="020F0600000000000000" pitchFamily="50" charset="-128"/>
                <a:ea typeface="HG丸ｺﾞｼｯｸM-PRO" panose="020F0600000000000000" pitchFamily="50" charset="-128"/>
              </a:rPr>
              <a:t>が大切です。★</a:t>
            </a:r>
          </a:p>
          <a:p>
            <a:pPr defTabSz="908309" fontAlgn="base">
              <a:spcBef>
                <a:spcPct val="30000"/>
              </a:spcBef>
              <a:spcAft>
                <a:spcPct val="0"/>
              </a:spcAft>
              <a:defRPr/>
            </a:pPr>
            <a:endParaRPr lang="ja-JP" altLang="en-US" sz="12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8107377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92505" y="777152"/>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スライド６</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4" name="正方形/長方形 3"/>
          <p:cNvSpPr/>
          <p:nvPr/>
        </p:nvSpPr>
        <p:spPr>
          <a:xfrm>
            <a:off x="3072505" y="77749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6</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pic>
        <p:nvPicPr>
          <p:cNvPr id="2"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48335" y="1202865"/>
            <a:ext cx="2742850" cy="205713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5"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48377" y="4080024"/>
            <a:ext cx="2742854"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6" name="テキスト ボックス 15"/>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7" name="テキスト ボックス 16"/>
          <p:cNvSpPr txBox="1"/>
          <p:nvPr/>
        </p:nvSpPr>
        <p:spPr>
          <a:xfrm>
            <a:off x="256042" y="617354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8" name="正方形/長方形 17"/>
          <p:cNvSpPr/>
          <p:nvPr/>
        </p:nvSpPr>
        <p:spPr>
          <a:xfrm>
            <a:off x="192505" y="3656856"/>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スライド７</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20" name="正方形/長方形 19"/>
          <p:cNvSpPr/>
          <p:nvPr/>
        </p:nvSpPr>
        <p:spPr>
          <a:xfrm>
            <a:off x="3072505" y="36568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886329"/>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5" name="正方形/長方形 4"/>
          <p:cNvSpPr/>
          <p:nvPr/>
        </p:nvSpPr>
        <p:spPr>
          <a:xfrm>
            <a:off x="3072505" y="777152"/>
            <a:ext cx="3600000" cy="1107996"/>
          </a:xfrm>
          <a:prstGeom prst="rect">
            <a:avLst/>
          </a:prstGeom>
        </p:spPr>
        <p:txBody>
          <a:bodyPr wrap="square">
            <a:spAutoFit/>
          </a:bodyPr>
          <a:lstStyle/>
          <a:p>
            <a:pPr defTabSz="912005">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スライド１～６で４分</a:t>
            </a:r>
            <a:r>
              <a:rPr lang="en-US" altLang="ja-JP" sz="1100" dirty="0">
                <a:latin typeface="HG丸ｺﾞｼｯｸM-PRO" panose="020F0600000000000000" pitchFamily="50" charset="-128"/>
                <a:ea typeface="HG丸ｺﾞｼｯｸM-PRO" panose="020F0600000000000000" pitchFamily="50" charset="-128"/>
              </a:rPr>
              <a:t>≫</a:t>
            </a:r>
          </a:p>
          <a:p>
            <a:pPr>
              <a:defRPr/>
            </a:pPr>
            <a:endParaRPr lang="en-US" altLang="ja-JP" sz="1100" dirty="0">
              <a:latin typeface="HG丸ｺﾞｼｯｸM-PRO" panose="020F0600000000000000" pitchFamily="50" charset="-128"/>
              <a:ea typeface="HG丸ｺﾞｼｯｸM-PRO" panose="020F0600000000000000" pitchFamily="50" charset="-128"/>
            </a:endParaRPr>
          </a:p>
          <a:p>
            <a:pPr>
              <a:defRPr/>
            </a:pPr>
            <a:r>
              <a:rPr lang="ja-JP" altLang="en-US" sz="1100" dirty="0">
                <a:latin typeface="HG丸ｺﾞｼｯｸM-PRO" panose="020F0600000000000000" pitchFamily="50" charset="-128"/>
                <a:ea typeface="HG丸ｺﾞｼｯｸM-PRO" panose="020F0600000000000000" pitchFamily="50" charset="-128"/>
              </a:rPr>
              <a:t>　それで</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不登校に関する研修を</a:t>
            </a:r>
            <a:r>
              <a:rPr lang="ja-JP" altLang="en-US" sz="1100" dirty="0" smtClean="0">
                <a:latin typeface="HG丸ｺﾞｼｯｸM-PRO" panose="020F0600000000000000" pitchFamily="50" charset="-128"/>
                <a:ea typeface="HG丸ｺﾞｼｯｸM-PRO" panose="020F0600000000000000" pitchFamily="50" charset="-128"/>
              </a:rPr>
              <a:t>通して、不登校</a:t>
            </a:r>
            <a:r>
              <a:rPr lang="ja-JP" altLang="en-US" sz="1100" dirty="0">
                <a:latin typeface="HG丸ｺﾞｼｯｸM-PRO" panose="020F0600000000000000" pitchFamily="50" charset="-128"/>
                <a:ea typeface="HG丸ｺﾞｼｯｸM-PRO" panose="020F0600000000000000" pitchFamily="50" charset="-128"/>
              </a:rPr>
              <a:t>への対応や不登校児童生徒の理解を</a:t>
            </a:r>
            <a:r>
              <a:rPr lang="ja-JP" altLang="en-US" sz="1100" dirty="0" smtClean="0">
                <a:latin typeface="HG丸ｺﾞｼｯｸM-PRO" panose="020F0600000000000000" pitchFamily="50" charset="-128"/>
                <a:ea typeface="HG丸ｺﾞｼｯｸM-PRO" panose="020F0600000000000000" pitchFamily="50" charset="-128"/>
              </a:rPr>
              <a:t>深めたり、新た</a:t>
            </a:r>
            <a:r>
              <a:rPr lang="ja-JP" altLang="en-US" sz="1100" dirty="0">
                <a:latin typeface="HG丸ｺﾞｼｯｸM-PRO" panose="020F0600000000000000" pitchFamily="50" charset="-128"/>
                <a:ea typeface="HG丸ｺﾞｼｯｸM-PRO" panose="020F0600000000000000" pitchFamily="50" charset="-128"/>
              </a:rPr>
              <a:t>な不登校や長期欠席者を生まない学校・学級で</a:t>
            </a:r>
            <a:r>
              <a:rPr lang="ja-JP" altLang="en-US" sz="1100" dirty="0" smtClean="0">
                <a:latin typeface="HG丸ｺﾞｼｯｸM-PRO" panose="020F0600000000000000" pitchFamily="50" charset="-128"/>
                <a:ea typeface="HG丸ｺﾞｼｯｸM-PRO" panose="020F0600000000000000" pitchFamily="50" charset="-128"/>
              </a:rPr>
              <a:t>の取組を</a:t>
            </a:r>
            <a:r>
              <a:rPr lang="ja-JP" altLang="en-US" sz="1100" dirty="0">
                <a:latin typeface="HG丸ｺﾞｼｯｸM-PRO" panose="020F0600000000000000" pitchFamily="50" charset="-128"/>
                <a:ea typeface="HG丸ｺﾞｼｯｸM-PRO" panose="020F0600000000000000" pitchFamily="50" charset="-128"/>
              </a:rPr>
              <a:t>考えたりしましょう！★</a:t>
            </a:r>
          </a:p>
        </p:txBody>
      </p:sp>
      <p:sp>
        <p:nvSpPr>
          <p:cNvPr id="7" name="正方形/長方形 6"/>
          <p:cNvSpPr/>
          <p:nvPr/>
        </p:nvSpPr>
        <p:spPr>
          <a:xfrm>
            <a:off x="3091123" y="3682604"/>
            <a:ext cx="3581382" cy="938719"/>
          </a:xfrm>
          <a:prstGeom prst="rect">
            <a:avLst/>
          </a:prstGeom>
        </p:spPr>
        <p:txBody>
          <a:bodyPr wrap="square">
            <a:spAutoFit/>
          </a:bodyPr>
          <a:lstStyle/>
          <a:p>
            <a:pPr defTabSz="912005"/>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ja-JP" altLang="en-US" sz="1100" dirty="0" smtClean="0">
                <a:latin typeface="HG丸ｺﾞｼｯｸM-PRO" panose="020F0600000000000000" pitchFamily="50" charset="-128"/>
                <a:ea typeface="HG丸ｺﾞｼｯｸM-PRO" panose="020F0600000000000000" pitchFamily="50" charset="-128"/>
              </a:rPr>
              <a:t>７、８</a:t>
            </a:r>
            <a:r>
              <a:rPr lang="ja-JP" altLang="en-US" sz="1100" dirty="0">
                <a:latin typeface="HG丸ｺﾞｼｯｸM-PRO" panose="020F0600000000000000" pitchFamily="50" charset="-128"/>
                <a:ea typeface="HG丸ｺﾞｼｯｸM-PRO" panose="020F0600000000000000" pitchFamily="50" charset="-128"/>
              </a:rPr>
              <a:t>の説明で</a:t>
            </a:r>
            <a:r>
              <a:rPr lang="ja-JP" altLang="en-US" sz="1100" dirty="0" smtClean="0">
                <a:latin typeface="HG丸ｺﾞｼｯｸM-PRO" panose="020F0600000000000000" pitchFamily="50" charset="-128"/>
                <a:ea typeface="HG丸ｺﾞｼｯｸM-PRO" panose="020F0600000000000000" pitchFamily="50" charset="-128"/>
              </a:rPr>
              <a:t>２分、事例</a:t>
            </a:r>
            <a:r>
              <a:rPr lang="ja-JP" altLang="en-US" sz="1100" dirty="0">
                <a:latin typeface="HG丸ｺﾞｼｯｸM-PRO" panose="020F0600000000000000" pitchFamily="50" charset="-128"/>
                <a:ea typeface="HG丸ｺﾞｼｯｸM-PRO" panose="020F0600000000000000" pitchFamily="50" charset="-128"/>
              </a:rPr>
              <a:t>の読み取りで９分</a:t>
            </a:r>
            <a:r>
              <a:rPr lang="en-US" altLang="ja-JP" sz="1100" dirty="0">
                <a:latin typeface="HG丸ｺﾞｼｯｸM-PRO" panose="020F0600000000000000" pitchFamily="50" charset="-128"/>
                <a:ea typeface="HG丸ｺﾞｼｯｸM-PRO" panose="020F0600000000000000" pitchFamily="50" charset="-128"/>
              </a:rPr>
              <a:t>≫</a:t>
            </a:r>
          </a:p>
          <a:p>
            <a:pPr defTabSz="912005"/>
            <a:endParaRPr lang="en-US" altLang="ja-JP" sz="1100" dirty="0">
              <a:latin typeface="HG丸ｺﾞｼｯｸM-PRO" panose="020F0600000000000000" pitchFamily="50" charset="-128"/>
              <a:ea typeface="HG丸ｺﾞｼｯｸM-PRO" panose="020F0600000000000000" pitchFamily="50" charset="-128"/>
            </a:endParaRPr>
          </a:p>
          <a:p>
            <a:pPr defTabSz="912005"/>
            <a:r>
              <a:rPr lang="ja-JP" altLang="en-US" sz="1100" dirty="0">
                <a:latin typeface="HG丸ｺﾞｼｯｸM-PRO" panose="020F0600000000000000" pitchFamily="50" charset="-128"/>
                <a:ea typeface="HG丸ｺﾞｼｯｸM-PRO" panose="020F0600000000000000" pitchFamily="50" charset="-128"/>
              </a:rPr>
              <a:t>　で</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そのことを事例を通して検討しましょう。★</a:t>
            </a:r>
          </a:p>
        </p:txBody>
      </p:sp>
    </p:spTree>
    <p:extLst>
      <p:ext uri="{BB962C8B-B14F-4D97-AF65-F5344CB8AC3E}">
        <p14:creationId xmlns:p14="http://schemas.microsoft.com/office/powerpoint/2010/main" val="19391533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7</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pic>
        <p:nvPicPr>
          <p:cNvPr id="17"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48333" y="5271802"/>
            <a:ext cx="2742854" cy="2057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39" name="テキスト ボックス 38"/>
          <p:cNvSpPr txBox="1"/>
          <p:nvPr/>
        </p:nvSpPr>
        <p:spPr>
          <a:xfrm>
            <a:off x="280598" y="323932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8" name="正方形/長方形 17"/>
          <p:cNvSpPr/>
          <p:nvPr/>
        </p:nvSpPr>
        <p:spPr>
          <a:xfrm>
            <a:off x="192505" y="704527"/>
            <a:ext cx="2882485" cy="410445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スライド８</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19" name="正方形/長方形 18"/>
          <p:cNvSpPr/>
          <p:nvPr/>
        </p:nvSpPr>
        <p:spPr>
          <a:xfrm>
            <a:off x="3075310" y="710558"/>
            <a:ext cx="3600000" cy="409842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886329"/>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23"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44870" y="1136576"/>
            <a:ext cx="2742853"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4" name="テキスト ボックス 23"/>
          <p:cNvSpPr txBox="1"/>
          <p:nvPr/>
        </p:nvSpPr>
        <p:spPr>
          <a:xfrm>
            <a:off x="252535" y="7398016"/>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36" name="横巻き 35"/>
          <p:cNvSpPr/>
          <p:nvPr/>
        </p:nvSpPr>
        <p:spPr>
          <a:xfrm>
            <a:off x="4536582" y="4016896"/>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個人思考</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5" name="正方形/長方形 24"/>
          <p:cNvSpPr/>
          <p:nvPr/>
        </p:nvSpPr>
        <p:spPr>
          <a:xfrm>
            <a:off x="192505" y="4808984"/>
            <a:ext cx="2880000" cy="29995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スライド９</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26" name="正方形/長方形 25"/>
          <p:cNvSpPr/>
          <p:nvPr/>
        </p:nvSpPr>
        <p:spPr>
          <a:xfrm>
            <a:off x="3072505" y="4808984"/>
            <a:ext cx="3600000" cy="29995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a:defRPr/>
            </a:pPr>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8" name="横巻き 27"/>
          <p:cNvSpPr/>
          <p:nvPr/>
        </p:nvSpPr>
        <p:spPr>
          <a:xfrm>
            <a:off x="4428197" y="6440426"/>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グループ協議</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正方形/長方形 1"/>
          <p:cNvSpPr/>
          <p:nvPr/>
        </p:nvSpPr>
        <p:spPr>
          <a:xfrm>
            <a:off x="3099086" y="713820"/>
            <a:ext cx="3576224" cy="3985706"/>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ja-JP" altLang="en-US" sz="1100" dirty="0" smtClean="0">
                <a:latin typeface="HG丸ｺﾞｼｯｸM-PRO" panose="020F0600000000000000" pitchFamily="50" charset="-128"/>
                <a:ea typeface="HG丸ｺﾞｼｯｸM-PRO" panose="020F0600000000000000" pitchFamily="50" charset="-128"/>
              </a:rPr>
              <a:t>７、８</a:t>
            </a:r>
            <a:r>
              <a:rPr lang="ja-JP" altLang="en-US" sz="1100" dirty="0">
                <a:latin typeface="HG丸ｺﾞｼｯｸM-PRO" panose="020F0600000000000000" pitchFamily="50" charset="-128"/>
                <a:ea typeface="HG丸ｺﾞｼｯｸM-PRO" panose="020F0600000000000000" pitchFamily="50" charset="-128"/>
              </a:rPr>
              <a:t>の説明で</a:t>
            </a:r>
            <a:r>
              <a:rPr lang="ja-JP" altLang="en-US" sz="1100" dirty="0" smtClean="0">
                <a:latin typeface="HG丸ｺﾞｼｯｸM-PRO" panose="020F0600000000000000" pitchFamily="50" charset="-128"/>
                <a:ea typeface="HG丸ｺﾞｼｯｸM-PRO" panose="020F0600000000000000" pitchFamily="50" charset="-128"/>
              </a:rPr>
              <a:t>２分、事例</a:t>
            </a:r>
            <a:r>
              <a:rPr lang="ja-JP" altLang="en-US" sz="1100" dirty="0">
                <a:latin typeface="HG丸ｺﾞｼｯｸM-PRO" panose="020F0600000000000000" pitchFamily="50" charset="-128"/>
                <a:ea typeface="HG丸ｺﾞｼｯｸM-PRO" panose="020F0600000000000000" pitchFamily="50" charset="-128"/>
              </a:rPr>
              <a:t>の読み取りと記入で９分</a:t>
            </a:r>
            <a:r>
              <a:rPr lang="en-US" altLang="ja-JP" sz="1100" dirty="0">
                <a:latin typeface="HG丸ｺﾞｼｯｸM-PRO" panose="020F0600000000000000" pitchFamily="50" charset="-128"/>
                <a:ea typeface="HG丸ｺﾞｼｯｸM-PRO" panose="020F0600000000000000" pitchFamily="50" charset="-128"/>
              </a:rPr>
              <a:t>≫</a:t>
            </a:r>
            <a:endParaRPr lang="en-US" altLang="ja-JP" sz="1100" b="1" dirty="0">
              <a:latin typeface="HG丸ｺﾞｼｯｸM-PRO" panose="020F0600000000000000" pitchFamily="50" charset="-128"/>
              <a:ea typeface="HG丸ｺﾞｼｯｸM-PRO" panose="020F0600000000000000" pitchFamily="50" charset="-128"/>
            </a:endParaRPr>
          </a:p>
          <a:p>
            <a:r>
              <a:rPr lang="ja-JP" altLang="en-US" sz="1100" b="1" dirty="0" smtClean="0">
                <a:latin typeface="HG丸ｺﾞｼｯｸM-PRO" panose="020F0600000000000000" pitchFamily="50" charset="-128"/>
                <a:ea typeface="HG丸ｺﾞｼｯｸM-PRO" panose="020F0600000000000000" pitchFamily="50" charset="-128"/>
              </a:rPr>
              <a:t>［事例と事例読み取りシートを準備してください。］</a:t>
            </a:r>
            <a:endParaRPr lang="en-US" altLang="ja-JP" sz="1100" b="1"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配付をしております事例と「事例読み取りシート」を用意してください。事例の内容</a:t>
            </a:r>
            <a:r>
              <a:rPr lang="ja-JP" altLang="en-US" sz="1100" dirty="0" smtClean="0">
                <a:latin typeface="HG丸ｺﾞｼｯｸM-PRO" panose="020F0600000000000000" pitchFamily="50" charset="-128"/>
                <a:ea typeface="HG丸ｺﾞｼｯｸM-PRO" panose="020F0600000000000000" pitchFamily="50" charset="-128"/>
              </a:rPr>
              <a:t>を、先ほど</a:t>
            </a:r>
            <a:r>
              <a:rPr lang="ja-JP" altLang="en-US" sz="1100" dirty="0">
                <a:latin typeface="HG丸ｺﾞｼｯｸM-PRO" panose="020F0600000000000000" pitchFamily="50" charset="-128"/>
                <a:ea typeface="HG丸ｺﾞｼｯｸM-PRO" panose="020F0600000000000000" pitchFamily="50" charset="-128"/>
              </a:rPr>
              <a:t>のスライドで示した</a:t>
            </a:r>
            <a:r>
              <a:rPr lang="en-US" altLang="ja-JP" sz="1100" dirty="0">
                <a:latin typeface="HG丸ｺﾞｼｯｸM-PRO" panose="020F0600000000000000" pitchFamily="50" charset="-128"/>
                <a:ea typeface="HG丸ｺﾞｼｯｸM-PRO" panose="020F0600000000000000" pitchFamily="50" charset="-128"/>
              </a:rPr>
              <a:t>ORV‐PDCA</a:t>
            </a:r>
            <a:r>
              <a:rPr lang="ja-JP" altLang="en-US" sz="1100" dirty="0">
                <a:latin typeface="HG丸ｺﾞｼｯｸM-PRO" panose="020F0600000000000000" pitchFamily="50" charset="-128"/>
                <a:ea typeface="HG丸ｺﾞｼｯｸM-PRO" panose="020F0600000000000000" pitchFamily="50" charset="-128"/>
              </a:rPr>
              <a:t>（読み取りシート参考）に整理することから始めます。事例</a:t>
            </a:r>
            <a:r>
              <a:rPr lang="ja-JP" altLang="en-US" sz="1100" dirty="0" smtClean="0">
                <a:latin typeface="HG丸ｺﾞｼｯｸM-PRO" panose="020F0600000000000000" pitchFamily="50" charset="-128"/>
                <a:ea typeface="HG丸ｺﾞｼｯｸM-PRO" panose="020F0600000000000000" pitchFamily="50" charset="-128"/>
              </a:rPr>
              <a:t>から、それぞれ</a:t>
            </a:r>
            <a:r>
              <a:rPr lang="ja-JP" altLang="en-US" sz="1100" dirty="0">
                <a:latin typeface="HG丸ｺﾞｼｯｸM-PRO" panose="020F0600000000000000" pitchFamily="50" charset="-128"/>
                <a:ea typeface="HG丸ｺﾞｼｯｸM-PRO" panose="020F0600000000000000" pitchFamily="50" charset="-128"/>
              </a:rPr>
              <a:t>の分類のポイントに</a:t>
            </a:r>
            <a:r>
              <a:rPr lang="ja-JP" altLang="en-US" sz="1100" dirty="0" smtClean="0">
                <a:latin typeface="HG丸ｺﾞｼｯｸM-PRO" panose="020F0600000000000000" pitchFamily="50" charset="-128"/>
                <a:ea typeface="HG丸ｺﾞｼｯｸM-PRO" panose="020F0600000000000000" pitchFamily="50" charset="-128"/>
              </a:rPr>
              <a:t>当てはまる取組を</a:t>
            </a:r>
            <a:r>
              <a:rPr lang="ja-JP" altLang="en-US" sz="1100" dirty="0">
                <a:latin typeface="HG丸ｺﾞｼｯｸM-PRO" panose="020F0600000000000000" pitchFamily="50" charset="-128"/>
                <a:ea typeface="HG丸ｺﾞｼｯｸM-PRO" panose="020F0600000000000000" pitchFamily="50" charset="-128"/>
              </a:rPr>
              <a:t>★こちら（緑色）</a:t>
            </a:r>
            <a:r>
              <a:rPr lang="ja-JP" altLang="en-US" sz="1100" dirty="0" smtClean="0">
                <a:latin typeface="HG丸ｺﾞｼｯｸM-PRO" panose="020F0600000000000000" pitchFamily="50" charset="-128"/>
                <a:ea typeface="HG丸ｺﾞｼｯｸM-PRO" panose="020F0600000000000000" pitchFamily="50" charset="-128"/>
              </a:rPr>
              <a:t>に、この</a:t>
            </a:r>
            <a:r>
              <a:rPr lang="ja-JP" altLang="en-US" sz="1100" dirty="0">
                <a:latin typeface="HG丸ｺﾞｼｯｸM-PRO" panose="020F0600000000000000" pitchFamily="50" charset="-128"/>
                <a:ea typeface="HG丸ｺﾞｼｯｸM-PRO" panose="020F0600000000000000" pitchFamily="50" charset="-128"/>
              </a:rPr>
              <a:t>ように抜き出してください。</a:t>
            </a:r>
            <a:endParaRPr lang="en-US" altLang="ja-JP" sz="1100" dirty="0">
              <a:latin typeface="HG丸ｺﾞｼｯｸM-PRO" panose="020F0600000000000000" pitchFamily="50" charset="-128"/>
              <a:ea typeface="HG丸ｺﾞｼｯｸM-PRO" panose="020F0600000000000000" pitchFamily="50" charset="-128"/>
            </a:endParaRPr>
          </a:p>
          <a:p>
            <a:pPr defTabSz="944089">
              <a:defRPr/>
            </a:pPr>
            <a:endParaRPr lang="en-US" altLang="ja-JP" sz="1100" dirty="0">
              <a:latin typeface="HG丸ｺﾞｼｯｸM-PRO" panose="020F0600000000000000" pitchFamily="50" charset="-128"/>
              <a:ea typeface="HG丸ｺﾞｼｯｸM-PRO" panose="020F0600000000000000" pitchFamily="50" charset="-128"/>
            </a:endParaRPr>
          </a:p>
          <a:p>
            <a:pPr defTabSz="944089">
              <a:defRPr/>
            </a:pPr>
            <a:r>
              <a:rPr lang="ja-JP" altLang="en-US" sz="1100" dirty="0">
                <a:latin typeface="HG丸ｺﾞｼｯｸM-PRO" panose="020F0600000000000000" pitchFamily="50" charset="-128"/>
                <a:ea typeface="HG丸ｺﾞｼｯｸM-PRO" panose="020F0600000000000000" pitchFamily="50" charset="-128"/>
              </a:rPr>
              <a:t>　次</a:t>
            </a:r>
            <a:r>
              <a:rPr lang="ja-JP" altLang="en-US" sz="1100" dirty="0" smtClean="0">
                <a:latin typeface="HG丸ｺﾞｼｯｸM-PRO" panose="020F0600000000000000" pitchFamily="50" charset="-128"/>
                <a:ea typeface="HG丸ｺﾞｼｯｸM-PRO" panose="020F0600000000000000" pitchFamily="50" charset="-128"/>
              </a:rPr>
              <a:t>に、★</a:t>
            </a:r>
            <a:r>
              <a:rPr lang="ja-JP" altLang="en-US" sz="1100" dirty="0">
                <a:latin typeface="HG丸ｺﾞｼｯｸM-PRO" panose="020F0600000000000000" pitchFamily="50" charset="-128"/>
                <a:ea typeface="HG丸ｺﾞｼｯｸM-PRO" panose="020F0600000000000000" pitchFamily="50" charset="-128"/>
              </a:rPr>
              <a:t>事例の中</a:t>
            </a:r>
            <a:r>
              <a:rPr lang="ja-JP" altLang="en-US" sz="1100" dirty="0" smtClean="0">
                <a:latin typeface="HG丸ｺﾞｼｯｸM-PRO" panose="020F0600000000000000" pitchFamily="50" charset="-128"/>
                <a:ea typeface="HG丸ｺﾞｼｯｸM-PRO" panose="020F0600000000000000" pitchFamily="50" charset="-128"/>
              </a:rPr>
              <a:t>の取組では、不十分</a:t>
            </a:r>
            <a:r>
              <a:rPr lang="ja-JP" altLang="en-US" sz="1100" dirty="0">
                <a:latin typeface="HG丸ｺﾞｼｯｸM-PRO" panose="020F0600000000000000" pitchFamily="50" charset="-128"/>
                <a:ea typeface="HG丸ｺﾞｼｯｸM-PRO" panose="020F0600000000000000" pitchFamily="50" charset="-128"/>
              </a:rPr>
              <a:t>だと感じる</a:t>
            </a:r>
            <a:r>
              <a:rPr lang="ja-JP" altLang="en-US" sz="1100" dirty="0" smtClean="0">
                <a:latin typeface="HG丸ｺﾞｼｯｸM-PRO" panose="020F0600000000000000" pitchFamily="50" charset="-128"/>
                <a:ea typeface="HG丸ｺﾞｼｯｸM-PRO" panose="020F0600000000000000" pitchFamily="50" charset="-128"/>
              </a:rPr>
              <a:t>こと、つまり</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問題点</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だと思われることに</a:t>
            </a:r>
            <a:r>
              <a:rPr lang="ja-JP" altLang="en-US" sz="1100" dirty="0" smtClean="0">
                <a:latin typeface="HG丸ｺﾞｼｯｸM-PRO" panose="020F0600000000000000" pitchFamily="50" charset="-128"/>
                <a:ea typeface="HG丸ｺﾞｼｯｸM-PRO" panose="020F0600000000000000" pitchFamily="50" charset="-128"/>
              </a:rPr>
              <a:t>ついて、こちら</a:t>
            </a:r>
            <a:r>
              <a:rPr lang="ja-JP" altLang="en-US" sz="1100" dirty="0">
                <a:latin typeface="HG丸ｺﾞｼｯｸM-PRO" panose="020F0600000000000000" pitchFamily="50" charset="-128"/>
                <a:ea typeface="HG丸ｺﾞｼｯｸM-PRO" panose="020F0600000000000000" pitchFamily="50" charset="-128"/>
              </a:rPr>
              <a:t>に（赤色）このように書いてください。★　　　</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この活動は個人作業</a:t>
            </a:r>
            <a:r>
              <a:rPr lang="ja-JP" altLang="en-US" sz="1100" dirty="0" smtClean="0">
                <a:latin typeface="HG丸ｺﾞｼｯｸM-PRO" panose="020F0600000000000000" pitchFamily="50" charset="-128"/>
                <a:ea typeface="HG丸ｺﾞｼｯｸM-PRO" panose="020F0600000000000000" pitchFamily="50" charset="-128"/>
              </a:rPr>
              <a:t>で、時間</a:t>
            </a:r>
            <a:r>
              <a:rPr lang="ja-JP" altLang="en-US" sz="1100" dirty="0">
                <a:latin typeface="HG丸ｺﾞｼｯｸM-PRO" panose="020F0600000000000000" pitchFamily="50" charset="-128"/>
                <a:ea typeface="HG丸ｺﾞｼｯｸM-PRO" panose="020F0600000000000000" pitchFamily="50" charset="-128"/>
              </a:rPr>
              <a:t>は９分です。</a:t>
            </a:r>
            <a:r>
              <a:rPr lang="ja-JP" altLang="en-US" sz="1100" dirty="0" smtClean="0">
                <a:latin typeface="HG丸ｺﾞｼｯｸM-PRO" panose="020F0600000000000000" pitchFamily="50" charset="-128"/>
                <a:ea typeface="HG丸ｺﾞｼｯｸM-PRO" panose="020F0600000000000000" pitchFamily="50" charset="-128"/>
              </a:rPr>
              <a:t>では、事例</a:t>
            </a:r>
            <a:r>
              <a:rPr lang="ja-JP" altLang="en-US" sz="1100" dirty="0">
                <a:latin typeface="HG丸ｺﾞｼｯｸM-PRO" panose="020F0600000000000000" pitchFamily="50" charset="-128"/>
                <a:ea typeface="HG丸ｺﾞｼｯｸM-PRO" panose="020F0600000000000000" pitchFamily="50" charset="-128"/>
              </a:rPr>
              <a:t>を</a:t>
            </a:r>
            <a:r>
              <a:rPr lang="ja-JP" altLang="en-US" sz="1100" dirty="0" smtClean="0">
                <a:latin typeface="HG丸ｺﾞｼｯｸM-PRO" panose="020F0600000000000000" pitchFamily="50" charset="-128"/>
                <a:ea typeface="HG丸ｺﾞｼｯｸM-PRO" panose="020F0600000000000000" pitchFamily="50" charset="-128"/>
              </a:rPr>
              <a:t>読みながら、緑、赤</a:t>
            </a:r>
            <a:r>
              <a:rPr lang="ja-JP" altLang="en-US" sz="1100" dirty="0">
                <a:latin typeface="HG丸ｺﾞｼｯｸM-PRO" panose="020F0600000000000000" pitchFamily="50" charset="-128"/>
                <a:ea typeface="HG丸ｺﾞｼｯｸM-PRO" panose="020F0600000000000000" pitchFamily="50" charset="-128"/>
              </a:rPr>
              <a:t>の部分への記入を始めてください。中には当てはまる分類のポイントがないと思われる場合があるかもしれません。★その場合は空けておいてください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９分経過　★）</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3" name="正方形/長方形 2"/>
          <p:cNvSpPr/>
          <p:nvPr/>
        </p:nvSpPr>
        <p:spPr>
          <a:xfrm>
            <a:off x="3099086" y="4872214"/>
            <a:ext cx="3576224" cy="2292935"/>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このスライドの説明で</a:t>
            </a:r>
            <a:r>
              <a:rPr lang="ja-JP" altLang="en-US" sz="1100" dirty="0" smtClean="0">
                <a:latin typeface="HG丸ｺﾞｼｯｸM-PRO" panose="020F0600000000000000" pitchFamily="50" charset="-128"/>
                <a:ea typeface="HG丸ｺﾞｼｯｸM-PRO" panose="020F0600000000000000" pitchFamily="50" charset="-128"/>
              </a:rPr>
              <a:t>１分、意見</a:t>
            </a:r>
            <a:r>
              <a:rPr lang="ja-JP" altLang="en-US" sz="1100" dirty="0">
                <a:latin typeface="HG丸ｺﾞｼｯｸM-PRO" panose="020F0600000000000000" pitchFamily="50" charset="-128"/>
                <a:ea typeface="HG丸ｺﾞｼｯｸM-PRO" panose="020F0600000000000000" pitchFamily="50" charset="-128"/>
              </a:rPr>
              <a:t>の交流で６分</a:t>
            </a:r>
            <a:r>
              <a:rPr lang="en-US" altLang="ja-JP" sz="1100" dirty="0">
                <a:latin typeface="HG丸ｺﾞｼｯｸM-PRO" panose="020F0600000000000000" pitchFamily="50" charset="-128"/>
                <a:ea typeface="HG丸ｺﾞｼｯｸM-PRO" panose="020F0600000000000000" pitchFamily="50" charset="-128"/>
              </a:rPr>
              <a:t>≫</a:t>
            </a: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はい、それ</a:t>
            </a:r>
            <a:r>
              <a:rPr lang="ja-JP" altLang="en-US" sz="1100" dirty="0">
                <a:latin typeface="HG丸ｺﾞｼｯｸM-PRO" panose="020F0600000000000000" pitchFamily="50" charset="-128"/>
                <a:ea typeface="HG丸ｺﾞｼｯｸM-PRO" panose="020F0600000000000000" pitchFamily="50" charset="-128"/>
              </a:rPr>
              <a:t>では時間になりました</a:t>
            </a:r>
            <a:r>
              <a:rPr lang="ja-JP" altLang="en-US" sz="1100" dirty="0" smtClean="0">
                <a:latin typeface="HG丸ｺﾞｼｯｸM-PRO" panose="020F0600000000000000" pitchFamily="50" charset="-128"/>
                <a:ea typeface="HG丸ｺﾞｼｯｸM-PRO" panose="020F0600000000000000" pitchFamily="50" charset="-128"/>
              </a:rPr>
              <a:t>ので、読み取り</a:t>
            </a:r>
            <a:r>
              <a:rPr lang="ja-JP" altLang="en-US" sz="1100" dirty="0">
                <a:latin typeface="HG丸ｺﾞｼｯｸM-PRO" panose="020F0600000000000000" pitchFamily="50" charset="-128"/>
                <a:ea typeface="HG丸ｺﾞｼｯｸM-PRO" panose="020F0600000000000000" pitchFamily="50" charset="-128"/>
              </a:rPr>
              <a:t>の時間を終了します。</a:t>
            </a:r>
            <a:endParaRPr lang="en-US" altLang="ja-JP" sz="1100" dirty="0">
              <a:latin typeface="HG丸ｺﾞｼｯｸM-PRO" panose="020F0600000000000000" pitchFamily="50" charset="-128"/>
              <a:ea typeface="HG丸ｺﾞｼｯｸM-PRO" panose="020F0600000000000000" pitchFamily="50" charset="-128"/>
            </a:endParaRPr>
          </a:p>
          <a:p>
            <a:pPr defTabSz="940890">
              <a:defRPr/>
            </a:pPr>
            <a:endParaRPr lang="en-US" altLang="ja-JP" sz="1100" dirty="0">
              <a:latin typeface="HG丸ｺﾞｼｯｸM-PRO" panose="020F0600000000000000" pitchFamily="50" charset="-128"/>
              <a:ea typeface="HG丸ｺﾞｼｯｸM-PRO" panose="020F0600000000000000" pitchFamily="50" charset="-128"/>
            </a:endParaRPr>
          </a:p>
          <a:p>
            <a:pPr defTabSz="940890">
              <a:defRPr/>
            </a:pPr>
            <a:r>
              <a:rPr lang="ja-JP" altLang="en-US" sz="1100" dirty="0">
                <a:latin typeface="HG丸ｺﾞｼｯｸM-PRO" panose="020F0600000000000000" pitchFamily="50" charset="-128"/>
                <a:ea typeface="HG丸ｺﾞｼｯｸM-PRO" panose="020F0600000000000000" pitchFamily="50" charset="-128"/>
              </a:rPr>
              <a:t>　これからの時間</a:t>
            </a:r>
            <a:r>
              <a:rPr lang="ja-JP" altLang="en-US" sz="1100" dirty="0" smtClean="0">
                <a:latin typeface="HG丸ｺﾞｼｯｸM-PRO" panose="020F0600000000000000" pitchFamily="50" charset="-128"/>
                <a:ea typeface="HG丸ｺﾞｼｯｸM-PRO" panose="020F0600000000000000" pitchFamily="50" charset="-128"/>
              </a:rPr>
              <a:t>は、緑、赤</a:t>
            </a:r>
            <a:r>
              <a:rPr lang="ja-JP" altLang="en-US" sz="1100" dirty="0">
                <a:latin typeface="HG丸ｺﾞｼｯｸM-PRO" panose="020F0600000000000000" pitchFamily="50" charset="-128"/>
                <a:ea typeface="HG丸ｺﾞｼｯｸM-PRO" panose="020F0600000000000000" pitchFamily="50" charset="-128"/>
              </a:rPr>
              <a:t>の枠に書いた内容に</a:t>
            </a:r>
            <a:r>
              <a:rPr lang="ja-JP" altLang="en-US" sz="1100" dirty="0" smtClean="0">
                <a:latin typeface="HG丸ｺﾞｼｯｸM-PRO" panose="020F0600000000000000" pitchFamily="50" charset="-128"/>
                <a:ea typeface="HG丸ｺﾞｼｯｸM-PRO" panose="020F0600000000000000" pitchFamily="50" charset="-128"/>
              </a:rPr>
              <a:t>ついて、グループ内</a:t>
            </a:r>
            <a:r>
              <a:rPr lang="ja-JP" altLang="en-US" sz="1100" dirty="0">
                <a:latin typeface="HG丸ｺﾞｼｯｸM-PRO" panose="020F0600000000000000" pitchFamily="50" charset="-128"/>
                <a:ea typeface="HG丸ｺﾞｼｯｸM-PRO" panose="020F0600000000000000" pitchFamily="50" charset="-128"/>
              </a:rPr>
              <a:t>で互いに確認してください。時間は６分です。それで</a:t>
            </a:r>
            <a:r>
              <a:rPr lang="ja-JP" altLang="en-US" sz="1100" dirty="0" smtClean="0">
                <a:latin typeface="HG丸ｺﾞｼｯｸM-PRO" panose="020F0600000000000000" pitchFamily="50" charset="-128"/>
                <a:ea typeface="HG丸ｺﾞｼｯｸM-PRO" panose="020F0600000000000000" pitchFamily="50" charset="-128"/>
              </a:rPr>
              <a:t>は、グループ内</a:t>
            </a:r>
            <a:r>
              <a:rPr lang="ja-JP" altLang="en-US" sz="1100" dirty="0">
                <a:latin typeface="HG丸ｺﾞｼｯｸM-PRO" panose="020F0600000000000000" pitchFamily="50" charset="-128"/>
                <a:ea typeface="HG丸ｺﾞｼｯｸM-PRO" panose="020F0600000000000000" pitchFamily="50" charset="-128"/>
              </a:rPr>
              <a:t>で司会を決めて始めてください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pPr defTabSz="940890">
              <a:defRPr/>
            </a:pPr>
            <a:endParaRPr lang="en-US" altLang="ja-JP" sz="1100" dirty="0">
              <a:latin typeface="HG丸ｺﾞｼｯｸM-PRO" panose="020F0600000000000000" pitchFamily="50" charset="-128"/>
              <a:ea typeface="HG丸ｺﾞｼｯｸM-PRO" panose="020F0600000000000000" pitchFamily="50" charset="-128"/>
            </a:endParaRPr>
          </a:p>
          <a:p>
            <a:pPr defTabSz="940890">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40890">
              <a:defRPr/>
            </a:pPr>
            <a:endParaRPr lang="en-US" altLang="ja-JP" sz="1100" dirty="0">
              <a:latin typeface="HG丸ｺﾞｼｯｸM-PRO" panose="020F0600000000000000" pitchFamily="50" charset="-128"/>
              <a:ea typeface="HG丸ｺﾞｼｯｸM-PRO" panose="020F0600000000000000" pitchFamily="50" charset="-128"/>
            </a:endParaRPr>
          </a:p>
          <a:p>
            <a:pPr defTabSz="940890">
              <a:defRPr/>
            </a:pPr>
            <a:r>
              <a:rPr lang="ja-JP" altLang="en-US" sz="1100" dirty="0">
                <a:latin typeface="HG丸ｺﾞｼｯｸM-PRO" panose="020F0600000000000000" pitchFamily="50" charset="-128"/>
                <a:ea typeface="HG丸ｺﾞｼｯｸM-PRO" panose="020F0600000000000000" pitchFamily="50" charset="-128"/>
              </a:rPr>
              <a:t>（６分経過　★）</a:t>
            </a:r>
            <a:endParaRPr lang="en-US" altLang="ja-JP" sz="11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8107377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8</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39" name="テキスト ボックス 38"/>
          <p:cNvSpPr txBox="1"/>
          <p:nvPr/>
        </p:nvSpPr>
        <p:spPr>
          <a:xfrm>
            <a:off x="280598" y="323932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8" name="正方形/長方形 17"/>
          <p:cNvSpPr/>
          <p:nvPr/>
        </p:nvSpPr>
        <p:spPr>
          <a:xfrm>
            <a:off x="192505" y="714052"/>
            <a:ext cx="2882485" cy="575143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10</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19" name="正方形/長方形 18"/>
          <p:cNvSpPr/>
          <p:nvPr/>
        </p:nvSpPr>
        <p:spPr>
          <a:xfrm>
            <a:off x="3075310" y="710557"/>
            <a:ext cx="3600000" cy="575493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23"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44870" y="1136576"/>
            <a:ext cx="2742853" cy="205713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8" name="横巻き 27"/>
          <p:cNvSpPr/>
          <p:nvPr/>
        </p:nvSpPr>
        <p:spPr>
          <a:xfrm>
            <a:off x="5559110" y="2898676"/>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グループ協議</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5" name="横巻き 14"/>
          <p:cNvSpPr/>
          <p:nvPr/>
        </p:nvSpPr>
        <p:spPr>
          <a:xfrm>
            <a:off x="5948569" y="3800004"/>
            <a:ext cx="504767" cy="360908"/>
          </a:xfrm>
          <a:prstGeom prst="horizontalScroll">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発 表</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0" name="正方形/長方形 19"/>
          <p:cNvSpPr/>
          <p:nvPr/>
        </p:nvSpPr>
        <p:spPr>
          <a:xfrm>
            <a:off x="192505" y="6465488"/>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11</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21" name="正方形/長方形 20"/>
          <p:cNvSpPr/>
          <p:nvPr/>
        </p:nvSpPr>
        <p:spPr>
          <a:xfrm>
            <a:off x="3072505" y="6465488"/>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886329"/>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22"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66870" y="6864216"/>
            <a:ext cx="2742850" cy="205713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4" name="テキスト ボックス 23"/>
          <p:cNvSpPr txBox="1"/>
          <p:nvPr/>
        </p:nvSpPr>
        <p:spPr>
          <a:xfrm>
            <a:off x="280598" y="8984111"/>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 name="正方形/長方形 1"/>
          <p:cNvSpPr/>
          <p:nvPr/>
        </p:nvSpPr>
        <p:spPr>
          <a:xfrm>
            <a:off x="3075309" y="718600"/>
            <a:ext cx="3597195" cy="5847755"/>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説明</a:t>
            </a:r>
            <a:r>
              <a:rPr lang="ja-JP" altLang="en-US" sz="1100" dirty="0" smtClean="0">
                <a:latin typeface="HG丸ｺﾞｼｯｸM-PRO" panose="020F0600000000000000" pitchFamily="50" charset="-128"/>
                <a:ea typeface="HG丸ｺﾞｼｯｸM-PRO" panose="020F0600000000000000" pitchFamily="50" charset="-128"/>
              </a:rPr>
              <a:t>１分、協議９分、発表４分、まとめ</a:t>
            </a:r>
            <a:r>
              <a:rPr lang="ja-JP" altLang="en-US" sz="1100" dirty="0">
                <a:latin typeface="HG丸ｺﾞｼｯｸM-PRO" panose="020F0600000000000000" pitchFamily="50" charset="-128"/>
                <a:ea typeface="HG丸ｺﾞｼｯｸM-PRO" panose="020F0600000000000000" pitchFamily="50" charset="-128"/>
              </a:rPr>
              <a:t>１分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はい、それ</a:t>
            </a:r>
            <a:r>
              <a:rPr lang="ja-JP" altLang="en-US" sz="1100" dirty="0">
                <a:latin typeface="HG丸ｺﾞｼｯｸM-PRO" panose="020F0600000000000000" pitchFamily="50" charset="-128"/>
                <a:ea typeface="HG丸ｺﾞｼｯｸM-PRO" panose="020F0600000000000000" pitchFamily="50" charset="-128"/>
              </a:rPr>
              <a:t>では</a:t>
            </a:r>
            <a:r>
              <a:rPr lang="ja-JP" altLang="en-US" sz="1100" dirty="0" smtClean="0">
                <a:latin typeface="HG丸ｺﾞｼｯｸM-PRO" panose="020F0600000000000000" pitchFamily="50" charset="-128"/>
                <a:ea typeface="HG丸ｺﾞｼｯｸM-PRO" panose="020F0600000000000000" pitchFamily="50" charset="-128"/>
              </a:rPr>
              <a:t>時間が来ましたので、意見</a:t>
            </a:r>
            <a:r>
              <a:rPr lang="ja-JP" altLang="en-US" sz="1100" dirty="0">
                <a:latin typeface="HG丸ｺﾞｼｯｸM-PRO" panose="020F0600000000000000" pitchFamily="50" charset="-128"/>
                <a:ea typeface="HG丸ｺﾞｼｯｸM-PRO" panose="020F0600000000000000" pitchFamily="50" charset="-128"/>
              </a:rPr>
              <a:t>交流の時間を終了します。</a:t>
            </a:r>
            <a:endParaRPr lang="en-US" altLang="ja-JP" sz="1100" dirty="0">
              <a:latin typeface="HG丸ｺﾞｼｯｸM-PRO" panose="020F0600000000000000" pitchFamily="50" charset="-128"/>
              <a:ea typeface="HG丸ｺﾞｼｯｸM-PRO" panose="020F0600000000000000" pitchFamily="50" charset="-128"/>
            </a:endParaRPr>
          </a:p>
          <a:p>
            <a:pPr>
              <a:defRPr/>
            </a:pPr>
            <a:r>
              <a:rPr lang="ja-JP" altLang="en-US" sz="1100" dirty="0">
                <a:latin typeface="HG丸ｺﾞｼｯｸM-PRO" panose="020F0600000000000000" pitchFamily="50" charset="-128"/>
                <a:ea typeface="HG丸ｺﾞｼｯｸM-PRO" panose="020F0600000000000000" pitchFamily="50" charset="-128"/>
              </a:rPr>
              <a:t>　これからの時間</a:t>
            </a:r>
            <a:r>
              <a:rPr lang="ja-JP" altLang="en-US" sz="1100" dirty="0" smtClean="0">
                <a:latin typeface="HG丸ｺﾞｼｯｸM-PRO" panose="020F0600000000000000" pitchFamily="50" charset="-128"/>
                <a:ea typeface="HG丸ｺﾞｼｯｸM-PRO" panose="020F0600000000000000" pitchFamily="50" charset="-128"/>
              </a:rPr>
              <a:t>は、青色</a:t>
            </a:r>
            <a:r>
              <a:rPr lang="ja-JP" altLang="en-US" sz="1100" dirty="0">
                <a:latin typeface="HG丸ｺﾞｼｯｸM-PRO" panose="020F0600000000000000" pitchFamily="50" charset="-128"/>
                <a:ea typeface="HG丸ｺﾞｼｯｸM-PRO" panose="020F0600000000000000" pitchFamily="50" charset="-128"/>
              </a:rPr>
              <a:t>の部分</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他に</a:t>
            </a:r>
            <a:r>
              <a:rPr lang="ja-JP" altLang="en-US" sz="1100" dirty="0" smtClean="0">
                <a:latin typeface="HG丸ｺﾞｼｯｸM-PRO" panose="020F0600000000000000" pitchFamily="50" charset="-128"/>
                <a:ea typeface="HG丸ｺﾞｼｯｸM-PRO" panose="020F0600000000000000" pitchFamily="50" charset="-128"/>
              </a:rPr>
              <a:t>考えられる取組</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について協議をします。「こんなこともできるのでなはいか」「こうする方がよいのではないか」「私ならこうする」というようなことを</a:t>
            </a:r>
            <a:r>
              <a:rPr lang="ja-JP" altLang="en-US" sz="1100" dirty="0" smtClean="0">
                <a:latin typeface="HG丸ｺﾞｼｯｸM-PRO" panose="020F0600000000000000" pitchFamily="50" charset="-128"/>
                <a:ea typeface="HG丸ｺﾞｼｯｸM-PRO" panose="020F0600000000000000" pitchFamily="50" charset="-128"/>
              </a:rPr>
              <a:t>話し合い、青色</a:t>
            </a:r>
            <a:r>
              <a:rPr lang="ja-JP" altLang="en-US" sz="1100" dirty="0">
                <a:latin typeface="HG丸ｺﾞｼｯｸM-PRO" panose="020F0600000000000000" pitchFamily="50" charset="-128"/>
                <a:ea typeface="HG丸ｺﾞｼｯｸM-PRO" panose="020F0600000000000000" pitchFamily="50" charset="-128"/>
              </a:rPr>
              <a:t>の部分に記入してください。</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問題点</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で、多く</a:t>
            </a:r>
            <a:r>
              <a:rPr lang="ja-JP" altLang="en-US" sz="1100" dirty="0">
                <a:latin typeface="HG丸ｺﾞｼｯｸM-PRO" panose="020F0600000000000000" pitchFamily="50" charset="-128"/>
                <a:ea typeface="HG丸ｺﾞｼｯｸM-PRO" panose="020F0600000000000000" pitchFamily="50" charset="-128"/>
              </a:rPr>
              <a:t>の意見が出たポイントから話し合うと効率的だと思います。協議の時間は９分です。短い時間です</a:t>
            </a:r>
            <a:r>
              <a:rPr lang="ja-JP" altLang="en-US" sz="1100" dirty="0" smtClean="0">
                <a:latin typeface="HG丸ｺﾞｼｯｸM-PRO" panose="020F0600000000000000" pitchFamily="50" charset="-128"/>
                <a:ea typeface="HG丸ｺﾞｼｯｸM-PRO" panose="020F0600000000000000" pitchFamily="50" charset="-128"/>
              </a:rPr>
              <a:t>が、できるだけ</a:t>
            </a:r>
            <a:r>
              <a:rPr lang="ja-JP" altLang="en-US" sz="1100" dirty="0">
                <a:latin typeface="HG丸ｺﾞｼｯｸM-PRO" panose="020F0600000000000000" pitchFamily="50" charset="-128"/>
                <a:ea typeface="HG丸ｺﾞｼｯｸM-PRO" panose="020F0600000000000000" pitchFamily="50" charset="-128"/>
              </a:rPr>
              <a:t>多くの分類のポイントについて</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他に</a:t>
            </a:r>
            <a:r>
              <a:rPr lang="ja-JP" altLang="en-US" sz="1100" dirty="0" smtClean="0">
                <a:latin typeface="HG丸ｺﾞｼｯｸM-PRO" panose="020F0600000000000000" pitchFamily="50" charset="-128"/>
                <a:ea typeface="HG丸ｺﾞｼｯｸM-PRO" panose="020F0600000000000000" pitchFamily="50" charset="-128"/>
              </a:rPr>
              <a:t>考えられる取組</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の意見が出る</a:t>
            </a:r>
            <a:r>
              <a:rPr lang="ja-JP" altLang="en-US" sz="1100" dirty="0" smtClean="0">
                <a:latin typeface="HG丸ｺﾞｼｯｸM-PRO" panose="020F0600000000000000" pitchFamily="50" charset="-128"/>
                <a:ea typeface="HG丸ｺﾞｼｯｸM-PRO" panose="020F0600000000000000" pitchFamily="50" charset="-128"/>
              </a:rPr>
              <a:t>よう、司会</a:t>
            </a:r>
            <a:r>
              <a:rPr lang="ja-JP" altLang="en-US" sz="1100" dirty="0">
                <a:latin typeface="HG丸ｺﾞｼｯｸM-PRO" panose="020F0600000000000000" pitchFamily="50" charset="-128"/>
                <a:ea typeface="HG丸ｺﾞｼｯｸM-PRO" panose="020F0600000000000000" pitchFamily="50" charset="-128"/>
              </a:rPr>
              <a:t>の方は進行をよろしくお願いします。</a:t>
            </a:r>
            <a:r>
              <a:rPr lang="ja-JP" altLang="en-US" sz="1100" dirty="0" smtClean="0">
                <a:latin typeface="HG丸ｺﾞｼｯｸM-PRO" panose="020F0600000000000000" pitchFamily="50" charset="-128"/>
                <a:ea typeface="HG丸ｺﾞｼｯｸM-PRO" panose="020F0600000000000000" pitchFamily="50" charset="-128"/>
              </a:rPr>
              <a:t>では、始めて</a:t>
            </a:r>
            <a:r>
              <a:rPr lang="ja-JP" altLang="en-US" sz="1100" dirty="0">
                <a:latin typeface="HG丸ｺﾞｼｯｸM-PRO" panose="020F0600000000000000" pitchFamily="50" charset="-128"/>
                <a:ea typeface="HG丸ｺﾞｼｯｸM-PRO" panose="020F0600000000000000" pitchFamily="50" charset="-128"/>
              </a:rPr>
              <a:t>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pPr>
              <a:defRPr/>
            </a:pP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（９分経過したら）</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はい、時間が来ましたので、話合い</a:t>
            </a:r>
            <a:r>
              <a:rPr lang="ja-JP" altLang="en-US" sz="1100" dirty="0">
                <a:latin typeface="HG丸ｺﾞｼｯｸM-PRO" panose="020F0600000000000000" pitchFamily="50" charset="-128"/>
                <a:ea typeface="HG丸ｺﾞｼｯｸM-PRO" panose="020F0600000000000000" pitchFamily="50" charset="-128"/>
              </a:rPr>
              <a:t>の時間を終了します。どのような</a:t>
            </a:r>
            <a:r>
              <a:rPr lang="ja-JP" altLang="en-US" sz="1100" dirty="0" smtClean="0">
                <a:latin typeface="HG丸ｺﾞｼｯｸM-PRO" panose="020F0600000000000000" pitchFamily="50" charset="-128"/>
                <a:ea typeface="HG丸ｺﾞｼｯｸM-PRO" panose="020F0600000000000000" pitchFamily="50" charset="-128"/>
              </a:rPr>
              <a:t>話合い</a:t>
            </a:r>
            <a:r>
              <a:rPr lang="ja-JP" altLang="en-US" sz="1100" dirty="0">
                <a:latin typeface="HG丸ｺﾞｼｯｸM-PRO" panose="020F0600000000000000" pitchFamily="50" charset="-128"/>
                <a:ea typeface="HG丸ｺﾞｼｯｸM-PRO" panose="020F0600000000000000" pitchFamily="50" charset="-128"/>
              </a:rPr>
              <a:t>になったの</a:t>
            </a:r>
            <a:r>
              <a:rPr lang="ja-JP" altLang="en-US" sz="1100" dirty="0" smtClean="0">
                <a:latin typeface="HG丸ｺﾞｼｯｸM-PRO" panose="020F0600000000000000" pitchFamily="50" charset="-128"/>
                <a:ea typeface="HG丸ｺﾞｼｯｸM-PRO" panose="020F0600000000000000" pitchFamily="50" charset="-128"/>
              </a:rPr>
              <a:t>か、いくつ</a:t>
            </a:r>
            <a:r>
              <a:rPr lang="ja-JP" altLang="en-US" sz="1100" dirty="0">
                <a:latin typeface="HG丸ｺﾞｼｯｸM-PRO" panose="020F0600000000000000" pitchFamily="50" charset="-128"/>
                <a:ea typeface="HG丸ｺﾞｼｯｸM-PRO" panose="020F0600000000000000" pitchFamily="50" charset="-128"/>
              </a:rPr>
              <a:t>かのグループに聞いてみたいと思います。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（２、３</a:t>
            </a:r>
            <a:r>
              <a:rPr lang="ja-JP" altLang="en-US" sz="1100" dirty="0">
                <a:latin typeface="HG丸ｺﾞｼｯｸM-PRO" panose="020F0600000000000000" pitchFamily="50" charset="-128"/>
                <a:ea typeface="HG丸ｺﾞｼｯｸM-PRO" panose="020F0600000000000000" pitchFamily="50" charset="-128"/>
              </a:rPr>
              <a:t>グループに発表してもらう</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たくさんの</a:t>
            </a:r>
            <a:r>
              <a:rPr lang="ja-JP" altLang="en-US" sz="1100" dirty="0" smtClean="0">
                <a:latin typeface="HG丸ｺﾞｼｯｸM-PRO" panose="020F0600000000000000" pitchFamily="50" charset="-128"/>
                <a:ea typeface="HG丸ｺﾞｼｯｸM-PRO" panose="020F0600000000000000" pitchFamily="50" charset="-128"/>
              </a:rPr>
              <a:t>素晴らしい取組が</a:t>
            </a:r>
            <a:r>
              <a:rPr lang="ja-JP" altLang="en-US" sz="1100" dirty="0">
                <a:latin typeface="HG丸ｺﾞｼｯｸM-PRO" panose="020F0600000000000000" pitchFamily="50" charset="-128"/>
                <a:ea typeface="HG丸ｺﾞｼｯｸM-PRO" panose="020F0600000000000000" pitchFamily="50" charset="-128"/>
              </a:rPr>
              <a:t>出てきました。ありがとうございました。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なお、分類</a:t>
            </a:r>
            <a:r>
              <a:rPr lang="ja-JP" altLang="en-US" sz="1100" dirty="0">
                <a:latin typeface="HG丸ｺﾞｼｯｸM-PRO" panose="020F0600000000000000" pitchFamily="50" charset="-128"/>
                <a:ea typeface="HG丸ｺﾞｼｯｸM-PRO" panose="020F0600000000000000" pitchFamily="50" charset="-128"/>
              </a:rPr>
              <a:t>をしてもらいました</a:t>
            </a:r>
            <a:r>
              <a:rPr lang="ja-JP" altLang="en-US" sz="1100" dirty="0" smtClean="0">
                <a:latin typeface="HG丸ｺﾞｼｯｸM-PRO" panose="020F0600000000000000" pitchFamily="50" charset="-128"/>
                <a:ea typeface="HG丸ｺﾞｼｯｸM-PRO" panose="020F0600000000000000" pitchFamily="50" charset="-128"/>
              </a:rPr>
              <a:t>が、書けなかった</a:t>
            </a:r>
            <a:r>
              <a:rPr lang="ja-JP" altLang="en-US" sz="1100" dirty="0">
                <a:latin typeface="HG丸ｺﾞｼｯｸM-PRO" panose="020F0600000000000000" pitchFamily="50" charset="-128"/>
                <a:ea typeface="HG丸ｺﾞｼｯｸM-PRO" panose="020F0600000000000000" pitchFamily="50" charset="-128"/>
              </a:rPr>
              <a:t>ところがあったと思います。</a:t>
            </a:r>
            <a:r>
              <a:rPr lang="ja-JP" altLang="en-US" sz="1100" dirty="0" smtClean="0">
                <a:latin typeface="HG丸ｺﾞｼｯｸM-PRO" panose="020F0600000000000000" pitchFamily="50" charset="-128"/>
                <a:ea typeface="HG丸ｺﾞｼｯｸM-PRO" panose="020F0600000000000000" pitchFamily="50" charset="-128"/>
              </a:rPr>
              <a:t>実は、そこ</a:t>
            </a:r>
            <a:r>
              <a:rPr lang="ja-JP" altLang="en-US" sz="1100" dirty="0">
                <a:latin typeface="HG丸ｺﾞｼｯｸM-PRO" panose="020F0600000000000000" pitchFamily="50" charset="-128"/>
                <a:ea typeface="HG丸ｺﾞｼｯｸM-PRO" panose="020F0600000000000000" pitchFamily="50" charset="-128"/>
              </a:rPr>
              <a:t>が「指導の空白」になっているということです</a:t>
            </a:r>
            <a:r>
              <a:rPr lang="ja-JP" altLang="en-US" sz="1100" dirty="0" smtClean="0">
                <a:latin typeface="HG丸ｺﾞｼｯｸM-PRO" panose="020F0600000000000000" pitchFamily="50" charset="-128"/>
                <a:ea typeface="HG丸ｺﾞｼｯｸM-PRO" panose="020F0600000000000000" pitchFamily="50" charset="-128"/>
              </a:rPr>
              <a:t>から、教職員</a:t>
            </a:r>
            <a:r>
              <a:rPr lang="ja-JP" altLang="en-US" sz="1100" dirty="0">
                <a:latin typeface="HG丸ｺﾞｼｯｸM-PRO" panose="020F0600000000000000" pitchFamily="50" charset="-128"/>
                <a:ea typeface="HG丸ｺﾞｼｯｸM-PRO" panose="020F0600000000000000" pitchFamily="50" charset="-128"/>
              </a:rPr>
              <a:t>に「まだできること」</a:t>
            </a:r>
            <a:r>
              <a:rPr lang="ja-JP" altLang="en-US" sz="1100" dirty="0" smtClean="0">
                <a:latin typeface="HG丸ｺﾞｼｯｸM-PRO" panose="020F0600000000000000" pitchFamily="50" charset="-128"/>
                <a:ea typeface="HG丸ｺﾞｼｯｸM-PRO" panose="020F0600000000000000" pitchFamily="50" charset="-128"/>
              </a:rPr>
              <a:t>の可能性が</a:t>
            </a:r>
            <a:r>
              <a:rPr lang="ja-JP" altLang="en-US" sz="1100" dirty="0">
                <a:latin typeface="HG丸ｺﾞｼｯｸM-PRO" panose="020F0600000000000000" pitchFamily="50" charset="-128"/>
                <a:ea typeface="HG丸ｺﾞｼｯｸM-PRO" panose="020F0600000000000000" pitchFamily="50" charset="-128"/>
              </a:rPr>
              <a:t>あるということです。問題行動への対応の場面で</a:t>
            </a:r>
            <a:r>
              <a:rPr lang="ja-JP" altLang="en-US" sz="1100" dirty="0" smtClean="0">
                <a:latin typeface="HG丸ｺﾞｼｯｸM-PRO" panose="020F0600000000000000" pitchFamily="50" charset="-128"/>
                <a:ea typeface="HG丸ｺﾞｼｯｸM-PRO" panose="020F0600000000000000" pitchFamily="50" charset="-128"/>
              </a:rPr>
              <a:t>は、</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見直し</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（Ｃ）や</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改善策</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（Ａ）が十分に行われていないことがあります。再び同様の問題行動が</a:t>
            </a:r>
            <a:r>
              <a:rPr lang="ja-JP" altLang="en-US" sz="1100" dirty="0" smtClean="0">
                <a:latin typeface="HG丸ｺﾞｼｯｸM-PRO" panose="020F0600000000000000" pitchFamily="50" charset="-128"/>
                <a:ea typeface="HG丸ｺﾞｼｯｸM-PRO" panose="020F0600000000000000" pitchFamily="50" charset="-128"/>
              </a:rPr>
              <a:t>起きたり、それ</a:t>
            </a:r>
            <a:r>
              <a:rPr lang="ja-JP" altLang="en-US" sz="1100" dirty="0">
                <a:latin typeface="HG丸ｺﾞｼｯｸM-PRO" panose="020F0600000000000000" pitchFamily="50" charset="-128"/>
                <a:ea typeface="HG丸ｺﾞｼｯｸM-PRO" panose="020F0600000000000000" pitchFamily="50" charset="-128"/>
              </a:rPr>
              <a:t>が繰り返されたりしないように</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見直し</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（Ｃ）や</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改善策</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（Ａ） を丁寧に行うことが大切です。</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3" name="正方形/長方形 2"/>
          <p:cNvSpPr/>
          <p:nvPr/>
        </p:nvSpPr>
        <p:spPr>
          <a:xfrm>
            <a:off x="3075310" y="6466380"/>
            <a:ext cx="3600000" cy="1954381"/>
          </a:xfrm>
          <a:prstGeom prst="rect">
            <a:avLst/>
          </a:prstGeom>
        </p:spPr>
        <p:txBody>
          <a:bodyPr wrap="square">
            <a:spAutoFit/>
          </a:bodyPr>
          <a:lstStyle/>
          <a:p>
            <a:pPr defTabSz="912005"/>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このスライドで１分</a:t>
            </a:r>
            <a:r>
              <a:rPr lang="en-US" altLang="ja-JP" sz="1100" dirty="0">
                <a:latin typeface="HG丸ｺﾞｼｯｸM-PRO" panose="020F0600000000000000" pitchFamily="50" charset="-128"/>
                <a:ea typeface="HG丸ｺﾞｼｯｸM-PRO" panose="020F0600000000000000" pitchFamily="50" charset="-128"/>
              </a:rPr>
              <a:t>≫</a:t>
            </a:r>
          </a:p>
          <a:p>
            <a:pPr defTabSz="940890">
              <a:defRPr/>
            </a:pPr>
            <a:endParaRPr lang="en-US" altLang="ja-JP" sz="1100" dirty="0">
              <a:latin typeface="HG丸ｺﾞｼｯｸM-PRO" panose="020F0600000000000000" pitchFamily="50" charset="-128"/>
              <a:ea typeface="HG丸ｺﾞｼｯｸM-PRO" panose="020F0600000000000000" pitchFamily="50" charset="-128"/>
            </a:endParaRPr>
          </a:p>
          <a:p>
            <a:pPr defTabSz="940890">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子供や</a:t>
            </a:r>
            <a:r>
              <a:rPr lang="ja-JP" altLang="en-US" sz="1100" dirty="0">
                <a:latin typeface="HG丸ｺﾞｼｯｸM-PRO" panose="020F0600000000000000" pitchFamily="50" charset="-128"/>
                <a:ea typeface="HG丸ｺﾞｼｯｸM-PRO" panose="020F0600000000000000" pitchFamily="50" charset="-128"/>
              </a:rPr>
              <a:t>学校を取り巻く状況によって有効</a:t>
            </a:r>
            <a:r>
              <a:rPr lang="ja-JP" altLang="en-US" sz="1100" dirty="0" smtClean="0">
                <a:latin typeface="HG丸ｺﾞｼｯｸM-PRO" panose="020F0600000000000000" pitchFamily="50" charset="-128"/>
                <a:ea typeface="HG丸ｺﾞｼｯｸM-PRO" panose="020F0600000000000000" pitchFamily="50" charset="-128"/>
              </a:rPr>
              <a:t>な取組は</a:t>
            </a:r>
            <a:r>
              <a:rPr lang="ja-JP" altLang="en-US" sz="1100" dirty="0">
                <a:latin typeface="HG丸ｺﾞｼｯｸM-PRO" panose="020F0600000000000000" pitchFamily="50" charset="-128"/>
                <a:ea typeface="HG丸ｺﾞｼｯｸM-PRO" panose="020F0600000000000000" pitchFamily="50" charset="-128"/>
              </a:rPr>
              <a:t>異なってくるかと思います</a:t>
            </a:r>
            <a:r>
              <a:rPr lang="ja-JP" altLang="en-US" sz="1100" dirty="0" smtClean="0">
                <a:latin typeface="HG丸ｺﾞｼｯｸM-PRO" panose="020F0600000000000000" pitchFamily="50" charset="-128"/>
                <a:ea typeface="HG丸ｺﾞｼｯｸM-PRO" panose="020F0600000000000000" pitchFamily="50" charset="-128"/>
              </a:rPr>
              <a:t>が、</a:t>
            </a:r>
            <a:endParaRPr lang="en-US" altLang="ja-JP" sz="1100" dirty="0" smtClean="0">
              <a:latin typeface="HG丸ｺﾞｼｯｸM-PRO" panose="020F0600000000000000" pitchFamily="50" charset="-128"/>
              <a:ea typeface="HG丸ｺﾞｼｯｸM-PRO" panose="020F0600000000000000" pitchFamily="50" charset="-128"/>
            </a:endParaRPr>
          </a:p>
          <a:p>
            <a:pPr defTabSz="940890">
              <a:defRPr/>
            </a:pPr>
            <a:endParaRPr lang="en-US" altLang="ja-JP" sz="1100" dirty="0">
              <a:latin typeface="HG丸ｺﾞｼｯｸM-PRO" panose="020F0600000000000000" pitchFamily="50" charset="-128"/>
              <a:ea typeface="HG丸ｺﾞｼｯｸM-PRO" panose="020F0600000000000000" pitchFamily="50" charset="-128"/>
            </a:endParaRPr>
          </a:p>
          <a:p>
            <a:pPr defTabSz="940890">
              <a:defRPr/>
            </a:pPr>
            <a:r>
              <a:rPr lang="ja-JP" altLang="en-US" sz="1100" dirty="0">
                <a:latin typeface="HG丸ｺﾞｼｯｸM-PRO" panose="020F0600000000000000" pitchFamily="50" charset="-128"/>
                <a:ea typeface="HG丸ｺﾞｼｯｸM-PRO" panose="020F0600000000000000" pitchFamily="50" charset="-128"/>
              </a:rPr>
              <a:t>（吹き出し内を読む）</a:t>
            </a:r>
            <a:endParaRPr lang="en-US" altLang="ja-JP" sz="1100" dirty="0">
              <a:latin typeface="HG丸ｺﾞｼｯｸM-PRO" panose="020F0600000000000000" pitchFamily="50" charset="-128"/>
              <a:ea typeface="HG丸ｺﾞｼｯｸM-PRO" panose="020F0600000000000000" pitchFamily="50" charset="-128"/>
            </a:endParaRPr>
          </a:p>
          <a:p>
            <a:pPr defTabSz="908915">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08915">
              <a:defRPr/>
            </a:pPr>
            <a:r>
              <a:rPr lang="ja-JP" altLang="en-US" sz="1100" dirty="0">
                <a:latin typeface="HG丸ｺﾞｼｯｸM-PRO" panose="020F0600000000000000" pitchFamily="50" charset="-128"/>
                <a:ea typeface="HG丸ｺﾞｼｯｸM-PRO" panose="020F0600000000000000" pitchFamily="50" charset="-128"/>
              </a:rPr>
              <a:t>　日々状況が変化する不登校問題に</a:t>
            </a:r>
            <a:r>
              <a:rPr lang="ja-JP" altLang="en-US" sz="1100" dirty="0" smtClean="0">
                <a:latin typeface="HG丸ｺﾞｼｯｸM-PRO" panose="020F0600000000000000" pitchFamily="50" charset="-128"/>
                <a:ea typeface="HG丸ｺﾞｼｯｸM-PRO" panose="020F0600000000000000" pitchFamily="50" charset="-128"/>
              </a:rPr>
              <a:t>対して、児童</a:t>
            </a:r>
            <a:r>
              <a:rPr lang="ja-JP" altLang="en-US" sz="1100" dirty="0">
                <a:latin typeface="HG丸ｺﾞｼｯｸM-PRO" panose="020F0600000000000000" pitchFamily="50" charset="-128"/>
                <a:ea typeface="HG丸ｺﾞｼｯｸM-PRO" panose="020F0600000000000000" pitchFamily="50" charset="-128"/>
              </a:rPr>
              <a:t>生徒の実態に</a:t>
            </a:r>
            <a:r>
              <a:rPr lang="ja-JP" altLang="en-US" sz="1100" dirty="0" smtClean="0">
                <a:latin typeface="HG丸ｺﾞｼｯｸM-PRO" panose="020F0600000000000000" pitchFamily="50" charset="-128"/>
                <a:ea typeface="HG丸ｺﾞｼｯｸM-PRO" panose="020F0600000000000000" pitchFamily="50" charset="-128"/>
              </a:rPr>
              <a:t>合った取組を</a:t>
            </a:r>
            <a:r>
              <a:rPr lang="ja-JP" altLang="en-US" sz="1100" dirty="0">
                <a:latin typeface="HG丸ｺﾞｼｯｸM-PRO" panose="020F0600000000000000" pitchFamily="50" charset="-128"/>
                <a:ea typeface="HG丸ｺﾞｼｯｸM-PRO" panose="020F0600000000000000" pitchFamily="50" charset="-128"/>
              </a:rPr>
              <a:t>続けていくために</a:t>
            </a:r>
            <a:r>
              <a:rPr lang="ja-JP" altLang="en-US" sz="1100" dirty="0" smtClean="0">
                <a:latin typeface="HG丸ｺﾞｼｯｸM-PRO" panose="020F0600000000000000" pitchFamily="50" charset="-128"/>
                <a:ea typeface="HG丸ｺﾞｼｯｸM-PRO" panose="020F0600000000000000" pitchFamily="50" charset="-128"/>
              </a:rPr>
              <a:t>も、</a:t>
            </a:r>
            <a:r>
              <a:rPr lang="en-US" altLang="ja-JP" sz="1100" dirty="0" smtClean="0">
                <a:latin typeface="HG丸ｺﾞｼｯｸM-PRO" panose="020F0600000000000000" pitchFamily="50" charset="-128"/>
                <a:ea typeface="HG丸ｺﾞｼｯｸM-PRO" panose="020F0600000000000000" pitchFamily="50" charset="-128"/>
              </a:rPr>
              <a:t>ORV-PDCA</a:t>
            </a:r>
            <a:r>
              <a:rPr lang="ja-JP" altLang="en-US" sz="1100" dirty="0">
                <a:latin typeface="HG丸ｺﾞｼｯｸM-PRO" panose="020F0600000000000000" pitchFamily="50" charset="-128"/>
                <a:ea typeface="HG丸ｺﾞｼｯｸM-PRO" panose="020F0600000000000000" pitchFamily="50" charset="-128"/>
              </a:rPr>
              <a:t>のサイクルを意識した支援を行っていきましょう。★</a:t>
            </a:r>
            <a:endParaRPr lang="en-US" altLang="ja-JP" sz="11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690973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9</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5" name="正方形/長方形 14"/>
          <p:cNvSpPr/>
          <p:nvPr/>
        </p:nvSpPr>
        <p:spPr>
          <a:xfrm>
            <a:off x="192505" y="776536"/>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12</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7" name="正方形/長方形 16"/>
          <p:cNvSpPr/>
          <p:nvPr/>
        </p:nvSpPr>
        <p:spPr>
          <a:xfrm>
            <a:off x="3072505" y="77653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18"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66870" y="1175264"/>
            <a:ext cx="2742854" cy="2057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9" name="テキスト ボックス 18"/>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0" name="正方形/長方形 19"/>
          <p:cNvSpPr/>
          <p:nvPr/>
        </p:nvSpPr>
        <p:spPr>
          <a:xfrm>
            <a:off x="192505" y="3656856"/>
            <a:ext cx="2880000" cy="56882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13</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21" name="正方形/長方形 20"/>
          <p:cNvSpPr/>
          <p:nvPr/>
        </p:nvSpPr>
        <p:spPr>
          <a:xfrm>
            <a:off x="3072505" y="3657200"/>
            <a:ext cx="3600000" cy="56882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22"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60074" y="4058696"/>
            <a:ext cx="2742853"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3" name="テキスト ボックス 22"/>
          <p:cNvSpPr txBox="1"/>
          <p:nvPr/>
        </p:nvSpPr>
        <p:spPr>
          <a:xfrm>
            <a:off x="256042" y="617354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 name="正方形/長方形 1"/>
          <p:cNvSpPr/>
          <p:nvPr/>
        </p:nvSpPr>
        <p:spPr>
          <a:xfrm>
            <a:off x="3072505" y="776536"/>
            <a:ext cx="3600000" cy="938719"/>
          </a:xfrm>
          <a:prstGeom prst="rect">
            <a:avLst/>
          </a:prstGeom>
        </p:spPr>
        <p:txBody>
          <a:bodyPr wrap="square">
            <a:spAutoFit/>
          </a:bodyPr>
          <a:lstStyle/>
          <a:p>
            <a:pPr defTabSz="912005"/>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スライド１２～１４で２分</a:t>
            </a:r>
            <a:r>
              <a:rPr lang="en-US" altLang="ja-JP" sz="1100" dirty="0">
                <a:latin typeface="HG丸ｺﾞｼｯｸM-PRO" panose="020F0600000000000000" pitchFamily="50" charset="-128"/>
                <a:ea typeface="HG丸ｺﾞｼｯｸM-PRO" panose="020F0600000000000000" pitchFamily="50" charset="-128"/>
              </a:rPr>
              <a:t>≫</a:t>
            </a:r>
          </a:p>
          <a:p>
            <a:pPr defTabSz="912005"/>
            <a:endParaRPr lang="en-US" altLang="ja-JP" sz="1100" dirty="0">
              <a:latin typeface="HG丸ｺﾞｼｯｸM-PRO" panose="020F0600000000000000" pitchFamily="50" charset="-128"/>
              <a:ea typeface="HG丸ｺﾞｼｯｸM-PRO" panose="020F0600000000000000" pitchFamily="50" charset="-128"/>
            </a:endParaRPr>
          </a:p>
          <a:p>
            <a:pPr defTabSz="912005"/>
            <a:r>
              <a:rPr lang="ja-JP" altLang="en-US" sz="1100" dirty="0">
                <a:latin typeface="HG丸ｺﾞｼｯｸM-PRO" panose="020F0600000000000000" pitchFamily="50" charset="-128"/>
                <a:ea typeface="HG丸ｺﾞｼｯｸM-PRO" panose="020F0600000000000000" pitchFamily="50" charset="-128"/>
              </a:rPr>
              <a:t>　それで</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「今後に</a:t>
            </a:r>
            <a:r>
              <a:rPr lang="ja-JP" altLang="en-US" sz="1100" dirty="0" smtClean="0">
                <a:latin typeface="HG丸ｺﾞｼｯｸM-PRO" panose="020F0600000000000000" pitchFamily="50" charset="-128"/>
                <a:ea typeface="HG丸ｺﾞｼｯｸM-PRO" panose="020F0600000000000000" pitchFamily="50" charset="-128"/>
              </a:rPr>
              <a:t>向けた取組を</a:t>
            </a:r>
            <a:r>
              <a:rPr lang="ja-JP" altLang="en-US" sz="1100" dirty="0">
                <a:latin typeface="HG丸ｺﾞｼｯｸM-PRO" panose="020F0600000000000000" pitchFamily="50" charset="-128"/>
                <a:ea typeface="HG丸ｺﾞｼｯｸM-PRO" panose="020F0600000000000000" pitchFamily="50" charset="-128"/>
              </a:rPr>
              <a:t>協議する」に移りましょう。★</a:t>
            </a:r>
          </a:p>
          <a:p>
            <a:pPr defTabSz="912005"/>
            <a:endParaRPr lang="ja-JP" altLang="en-US" sz="1100" dirty="0">
              <a:latin typeface="HG丸ｺﾞｼｯｸM-PRO" panose="020F0600000000000000" pitchFamily="50" charset="-128"/>
              <a:ea typeface="HG丸ｺﾞｼｯｸM-PRO" panose="020F0600000000000000" pitchFamily="50" charset="-128"/>
            </a:endParaRPr>
          </a:p>
        </p:txBody>
      </p:sp>
      <p:sp>
        <p:nvSpPr>
          <p:cNvPr id="3" name="正方形/長方形 2"/>
          <p:cNvSpPr/>
          <p:nvPr/>
        </p:nvSpPr>
        <p:spPr>
          <a:xfrm>
            <a:off x="3089845" y="3667014"/>
            <a:ext cx="3582659" cy="5001369"/>
          </a:xfrm>
          <a:prstGeom prst="rect">
            <a:avLst/>
          </a:prstGeom>
        </p:spPr>
        <p:txBody>
          <a:bodyPr wrap="square">
            <a:spAutoFit/>
          </a:bodyPr>
          <a:lstStyle/>
          <a:p>
            <a:pPr defTabSz="912005"/>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スライド１２～１４で２分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協議に入る前</a:t>
            </a:r>
            <a:r>
              <a:rPr lang="ja-JP" altLang="en-US" sz="1100" dirty="0" smtClean="0">
                <a:latin typeface="HG丸ｺﾞｼｯｸM-PRO" panose="020F0600000000000000" pitchFamily="50" charset="-128"/>
                <a:ea typeface="HG丸ｺﾞｼｯｸM-PRO" panose="020F0600000000000000" pitchFamily="50" charset="-128"/>
              </a:rPr>
              <a:t>に、まず、不登校</a:t>
            </a:r>
            <a:r>
              <a:rPr lang="ja-JP" altLang="en-US" sz="1100" dirty="0">
                <a:latin typeface="HG丸ｺﾞｼｯｸM-PRO" panose="020F0600000000000000" pitchFamily="50" charset="-128"/>
                <a:ea typeface="HG丸ｺﾞｼｯｸM-PRO" panose="020F0600000000000000" pitchFamily="50" charset="-128"/>
              </a:rPr>
              <a:t>問題に対応する生徒指導の三つの局面について説明します。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一つ目</a:t>
            </a:r>
            <a:r>
              <a:rPr lang="ja-JP" altLang="en-US" sz="1100" dirty="0" smtClean="0">
                <a:latin typeface="HG丸ｺﾞｼｯｸM-PRO" panose="020F0600000000000000" pitchFamily="50" charset="-128"/>
                <a:ea typeface="HG丸ｺﾞｼｯｸM-PRO" panose="020F0600000000000000" pitchFamily="50" charset="-128"/>
              </a:rPr>
              <a:t>は、不登校</a:t>
            </a:r>
            <a:r>
              <a:rPr lang="ja-JP" altLang="en-US" sz="1100" dirty="0">
                <a:latin typeface="HG丸ｺﾞｼｯｸM-PRO" panose="020F0600000000000000" pitchFamily="50" charset="-128"/>
                <a:ea typeface="HG丸ｺﾞｼｯｸM-PRO" panose="020F0600000000000000" pitchFamily="50" charset="-128"/>
              </a:rPr>
              <a:t>にならないように全ての児童生徒に対して行われる</a:t>
            </a:r>
            <a:r>
              <a:rPr lang="ja-JP" altLang="en-US" sz="1100" dirty="0" smtClean="0">
                <a:latin typeface="HG丸ｺﾞｼｯｸM-PRO" panose="020F0600000000000000" pitchFamily="50" charset="-128"/>
                <a:ea typeface="HG丸ｺﾞｼｯｸM-PRO" panose="020F0600000000000000" pitchFamily="50" charset="-128"/>
              </a:rPr>
              <a:t>支援、魅力</a:t>
            </a:r>
            <a:r>
              <a:rPr lang="ja-JP" altLang="en-US" sz="1100" dirty="0">
                <a:latin typeface="HG丸ｺﾞｼｯｸM-PRO" panose="020F0600000000000000" pitchFamily="50" charset="-128"/>
                <a:ea typeface="HG丸ｺﾞｼｯｸM-PRO" panose="020F0600000000000000" pitchFamily="50" charset="-128"/>
              </a:rPr>
              <a:t>のある誰もが行きたくなる学校づくり</a:t>
            </a:r>
            <a:r>
              <a:rPr lang="ja-JP" altLang="en-US" sz="1100" dirty="0" smtClean="0">
                <a:latin typeface="HG丸ｺﾞｼｯｸM-PRO" panose="020F0600000000000000" pitchFamily="50" charset="-128"/>
                <a:ea typeface="HG丸ｺﾞｼｯｸM-PRO" panose="020F0600000000000000" pitchFamily="50" charset="-128"/>
              </a:rPr>
              <a:t>の取組。</a:t>
            </a:r>
            <a:r>
              <a:rPr lang="ja-JP" altLang="en-US" sz="1100" dirty="0">
                <a:latin typeface="HG丸ｺﾞｼｯｸM-PRO" panose="020F0600000000000000" pitchFamily="50" charset="-128"/>
                <a:ea typeface="HG丸ｺﾞｼｯｸM-PRO" panose="020F0600000000000000" pitchFamily="50" charset="-128"/>
              </a:rPr>
              <a:t>これを</a:t>
            </a:r>
            <a:r>
              <a:rPr lang="zh-TW" altLang="en-US" sz="1100" dirty="0">
                <a:latin typeface="HG丸ｺﾞｼｯｸM-PRO" panose="020F0600000000000000" pitchFamily="50" charset="-128"/>
                <a:ea typeface="HG丸ｺﾞｼｯｸM-PRO" panose="020F0600000000000000" pitchFamily="50" charset="-128"/>
              </a:rPr>
              <a:t>開発的生徒指導</a:t>
            </a:r>
            <a:r>
              <a:rPr lang="ja-JP" altLang="en-US" sz="1100" dirty="0">
                <a:latin typeface="HG丸ｺﾞｼｯｸM-PRO" panose="020F0600000000000000" pitchFamily="50" charset="-128"/>
                <a:ea typeface="HG丸ｺﾞｼｯｸM-PRO" panose="020F0600000000000000" pitchFamily="50" charset="-128"/>
              </a:rPr>
              <a:t>と言います。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二つ目</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遅刻や欠席の状況を確認</a:t>
            </a:r>
            <a:r>
              <a:rPr lang="ja-JP" altLang="en-US" sz="1100" dirty="0" smtClean="0">
                <a:latin typeface="HG丸ｺﾞｼｯｸM-PRO" panose="020F0600000000000000" pitchFamily="50" charset="-128"/>
                <a:ea typeface="HG丸ｺﾞｼｯｸM-PRO" panose="020F0600000000000000" pitchFamily="50" charset="-128"/>
              </a:rPr>
              <a:t>したり、休み</a:t>
            </a:r>
            <a:r>
              <a:rPr lang="ja-JP" altLang="en-US" sz="1100" dirty="0">
                <a:latin typeface="HG丸ｺﾞｼｯｸM-PRO" panose="020F0600000000000000" pitchFamily="50" charset="-128"/>
                <a:ea typeface="HG丸ｺﾞｼｯｸM-PRO" panose="020F0600000000000000" pitchFamily="50" charset="-128"/>
              </a:rPr>
              <a:t>時間などの様子を確認したりする</a:t>
            </a:r>
            <a:r>
              <a:rPr lang="ja-JP" altLang="en-US" sz="1100" dirty="0" smtClean="0">
                <a:latin typeface="HG丸ｺﾞｼｯｸM-PRO" panose="020F0600000000000000" pitchFamily="50" charset="-128"/>
                <a:ea typeface="HG丸ｺﾞｼｯｸM-PRO" panose="020F0600000000000000" pitchFamily="50" charset="-128"/>
              </a:rPr>
              <a:t>など、休みがち</a:t>
            </a:r>
            <a:r>
              <a:rPr lang="ja-JP" altLang="en-US" sz="1100" dirty="0">
                <a:latin typeface="HG丸ｺﾞｼｯｸM-PRO" panose="020F0600000000000000" pitchFamily="50" charset="-128"/>
                <a:ea typeface="HG丸ｺﾞｼｯｸM-PRO" panose="020F0600000000000000" pitchFamily="50" charset="-128"/>
              </a:rPr>
              <a:t>な児童生徒を早期に発見</a:t>
            </a:r>
            <a:r>
              <a:rPr lang="ja-JP" altLang="en-US" sz="1100" dirty="0" smtClean="0">
                <a:latin typeface="HG丸ｺﾞｼｯｸM-PRO" panose="020F0600000000000000" pitchFamily="50" charset="-128"/>
                <a:ea typeface="HG丸ｺﾞｼｯｸM-PRO" panose="020F0600000000000000" pitchFamily="50" charset="-128"/>
              </a:rPr>
              <a:t>して、不安</a:t>
            </a:r>
            <a:r>
              <a:rPr lang="ja-JP" altLang="en-US" sz="1100" dirty="0">
                <a:latin typeface="HG丸ｺﾞｼｯｸM-PRO" panose="020F0600000000000000" pitchFamily="50" charset="-128"/>
                <a:ea typeface="HG丸ｺﾞｼｯｸM-PRO" panose="020F0600000000000000" pitchFamily="50" charset="-128"/>
              </a:rPr>
              <a:t>を解消</a:t>
            </a:r>
            <a:r>
              <a:rPr lang="ja-JP" altLang="en-US" sz="1100" dirty="0" smtClean="0">
                <a:latin typeface="HG丸ｺﾞｼｯｸM-PRO" panose="020F0600000000000000" pitchFamily="50" charset="-128"/>
                <a:ea typeface="HG丸ｺﾞｼｯｸM-PRO" panose="020F0600000000000000" pitchFamily="50" charset="-128"/>
              </a:rPr>
              <a:t>し、不登校</a:t>
            </a:r>
            <a:r>
              <a:rPr lang="ja-JP" altLang="en-US" sz="1100" dirty="0">
                <a:latin typeface="HG丸ｺﾞｼｯｸM-PRO" panose="020F0600000000000000" pitchFamily="50" charset="-128"/>
                <a:ea typeface="HG丸ｺﾞｼｯｸM-PRO" panose="020F0600000000000000" pitchFamily="50" charset="-128"/>
              </a:rPr>
              <a:t>を予防するための支援。これを</a:t>
            </a:r>
            <a:r>
              <a:rPr lang="zh-TW" altLang="en-US" sz="1100" dirty="0">
                <a:latin typeface="HG丸ｺﾞｼｯｸM-PRO" panose="020F0600000000000000" pitchFamily="50" charset="-128"/>
                <a:ea typeface="HG丸ｺﾞｼｯｸM-PRO" panose="020F0600000000000000" pitchFamily="50" charset="-128"/>
              </a:rPr>
              <a:t>予防的生徒指導</a:t>
            </a:r>
            <a:r>
              <a:rPr lang="ja-JP" altLang="en-US" sz="1100" dirty="0">
                <a:latin typeface="HG丸ｺﾞｼｯｸM-PRO" panose="020F0600000000000000" pitchFamily="50" charset="-128"/>
                <a:ea typeface="HG丸ｺﾞｼｯｸM-PRO" panose="020F0600000000000000" pitchFamily="50" charset="-128"/>
              </a:rPr>
              <a:t>と言います。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三つ目</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既に不登校の状態にある児童生徒へ</a:t>
            </a:r>
            <a:r>
              <a:rPr lang="ja-JP" altLang="en-US" sz="1100" dirty="0" smtClean="0">
                <a:latin typeface="HG丸ｺﾞｼｯｸM-PRO" panose="020F0600000000000000" pitchFamily="50" charset="-128"/>
                <a:ea typeface="HG丸ｺﾞｼｯｸM-PRO" panose="020F0600000000000000" pitchFamily="50" charset="-128"/>
              </a:rPr>
              <a:t>の、復帰</a:t>
            </a:r>
            <a:r>
              <a:rPr lang="ja-JP" altLang="en-US" sz="1100" dirty="0">
                <a:latin typeface="HG丸ｺﾞｼｯｸM-PRO" panose="020F0600000000000000" pitchFamily="50" charset="-128"/>
                <a:ea typeface="HG丸ｺﾞｼｯｸM-PRO" panose="020F0600000000000000" pitchFamily="50" charset="-128"/>
              </a:rPr>
              <a:t>に向けた教師や専門家による支援。これを</a:t>
            </a:r>
            <a:r>
              <a:rPr lang="zh-TW" altLang="en-US" sz="1100" dirty="0">
                <a:latin typeface="HG丸ｺﾞｼｯｸM-PRO" panose="020F0600000000000000" pitchFamily="50" charset="-128"/>
                <a:ea typeface="HG丸ｺﾞｼｯｸM-PRO" panose="020F0600000000000000" pitchFamily="50" charset="-128"/>
              </a:rPr>
              <a:t>問題解決的生徒指導</a:t>
            </a:r>
            <a:r>
              <a:rPr lang="ja-JP" altLang="en-US" sz="1100" dirty="0">
                <a:latin typeface="HG丸ｺﾞｼｯｸM-PRO" panose="020F0600000000000000" pitchFamily="50" charset="-128"/>
                <a:ea typeface="HG丸ｺﾞｼｯｸM-PRO" panose="020F0600000000000000" pitchFamily="50" charset="-128"/>
              </a:rPr>
              <a:t>と言います。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先ほどまで事例を基</a:t>
            </a:r>
            <a:r>
              <a:rPr lang="ja-JP" altLang="en-US" sz="1100" dirty="0" smtClean="0">
                <a:latin typeface="HG丸ｺﾞｼｯｸM-PRO" panose="020F0600000000000000" pitchFamily="50" charset="-128"/>
                <a:ea typeface="HG丸ｺﾞｼｯｸM-PRO" panose="020F0600000000000000" pitchFamily="50" charset="-128"/>
              </a:rPr>
              <a:t>に取組を</a:t>
            </a:r>
            <a:r>
              <a:rPr lang="ja-JP" altLang="en-US" sz="1100" dirty="0">
                <a:latin typeface="HG丸ｺﾞｼｯｸM-PRO" panose="020F0600000000000000" pitchFamily="50" charset="-128"/>
                <a:ea typeface="HG丸ｺﾞｼｯｸM-PRO" panose="020F0600000000000000" pitchFamily="50" charset="-128"/>
              </a:rPr>
              <a:t>考えてきました</a:t>
            </a:r>
            <a:r>
              <a:rPr lang="ja-JP" altLang="en-US" sz="1100" dirty="0" smtClean="0">
                <a:latin typeface="HG丸ｺﾞｼｯｸM-PRO" panose="020F0600000000000000" pitchFamily="50" charset="-128"/>
                <a:ea typeface="HG丸ｺﾞｼｯｸM-PRO" panose="020F0600000000000000" pitchFamily="50" charset="-128"/>
              </a:rPr>
              <a:t>が、実は、それは三つ目</a:t>
            </a:r>
            <a:r>
              <a:rPr lang="ja-JP" altLang="en-US" sz="1100" dirty="0">
                <a:latin typeface="HG丸ｺﾞｼｯｸM-PRO" panose="020F0600000000000000" pitchFamily="50" charset="-128"/>
                <a:ea typeface="HG丸ｺﾞｼｯｸM-PRO" panose="020F0600000000000000" pitchFamily="50" charset="-128"/>
              </a:rPr>
              <a:t>の</a:t>
            </a:r>
            <a:r>
              <a:rPr lang="zh-TW" altLang="en-US" sz="1100" dirty="0">
                <a:latin typeface="HG丸ｺﾞｼｯｸM-PRO" panose="020F0600000000000000" pitchFamily="50" charset="-128"/>
                <a:ea typeface="HG丸ｺﾞｼｯｸM-PRO" panose="020F0600000000000000" pitchFamily="50" charset="-128"/>
              </a:rPr>
              <a:t>問題解決的生徒指導</a:t>
            </a:r>
            <a:r>
              <a:rPr lang="ja-JP" altLang="en-US" sz="1100" dirty="0">
                <a:latin typeface="HG丸ｺﾞｼｯｸM-PRO" panose="020F0600000000000000" pitchFamily="50" charset="-128"/>
                <a:ea typeface="HG丸ｺﾞｼｯｸM-PRO" panose="020F0600000000000000" pitchFamily="50" charset="-128"/>
              </a:rPr>
              <a:t>の部分</a:t>
            </a:r>
            <a:r>
              <a:rPr lang="ja-JP" altLang="en-US" sz="1100" dirty="0" smtClean="0">
                <a:latin typeface="HG丸ｺﾞｼｯｸM-PRO" panose="020F0600000000000000" pitchFamily="50" charset="-128"/>
                <a:ea typeface="HG丸ｺﾞｼｯｸM-PRO" panose="020F0600000000000000" pitchFamily="50" charset="-128"/>
              </a:rPr>
              <a:t>にあたります。</a:t>
            </a:r>
            <a:endParaRPr lang="en-US" altLang="ja-JP" sz="1100" dirty="0">
              <a:latin typeface="HG丸ｺﾞｼｯｸM-PRO" panose="020F0600000000000000" pitchFamily="50" charset="-128"/>
              <a:ea typeface="HG丸ｺﾞｼｯｸM-PRO" panose="020F0600000000000000" pitchFamily="50" charset="-128"/>
            </a:endParaRPr>
          </a:p>
          <a:p>
            <a:pPr defTabSz="940890">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40890">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これら三つの局面の</a:t>
            </a:r>
            <a:r>
              <a:rPr lang="ja-JP" altLang="en-US" sz="1100" dirty="0">
                <a:latin typeface="HG丸ｺﾞｼｯｸM-PRO" panose="020F0600000000000000" pitchFamily="50" charset="-128"/>
                <a:ea typeface="HG丸ｺﾞｼｯｸM-PRO" panose="020F0600000000000000" pitchFamily="50" charset="-128"/>
              </a:rPr>
              <a:t>支援はどれも大切です。</a:t>
            </a:r>
            <a:endParaRPr lang="en-US" altLang="ja-JP" sz="1100" dirty="0">
              <a:latin typeface="HG丸ｺﾞｼｯｸM-PRO" panose="020F0600000000000000" pitchFamily="50" charset="-128"/>
              <a:ea typeface="HG丸ｺﾞｼｯｸM-PRO" panose="020F0600000000000000" pitchFamily="50" charset="-128"/>
            </a:endParaRPr>
          </a:p>
          <a:p>
            <a:pPr defTabSz="940890">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40890">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しかし、いくら</a:t>
            </a:r>
            <a:r>
              <a:rPr lang="zh-TW" altLang="en-US" sz="1100" dirty="0">
                <a:latin typeface="HG丸ｺﾞｼｯｸM-PRO" panose="020F0600000000000000" pitchFamily="50" charset="-128"/>
                <a:ea typeface="HG丸ｺﾞｼｯｸM-PRO" panose="020F0600000000000000" pitchFamily="50" charset="-128"/>
              </a:rPr>
              <a:t>問題解決的生徒指導</a:t>
            </a:r>
            <a:r>
              <a:rPr lang="ja-JP" altLang="en-US" sz="1100" dirty="0">
                <a:latin typeface="HG丸ｺﾞｼｯｸM-PRO" panose="020F0600000000000000" pitchFamily="50" charset="-128"/>
                <a:ea typeface="HG丸ｺﾞｼｯｸM-PRO" panose="020F0600000000000000" pitchFamily="50" charset="-128"/>
              </a:rPr>
              <a:t>を充実して</a:t>
            </a:r>
            <a:r>
              <a:rPr lang="ja-JP" altLang="en-US" sz="1100" dirty="0" smtClean="0">
                <a:latin typeface="HG丸ｺﾞｼｯｸM-PRO" panose="020F0600000000000000" pitchFamily="50" charset="-128"/>
                <a:ea typeface="HG丸ｺﾞｼｯｸM-PRO" panose="020F0600000000000000" pitchFamily="50" charset="-128"/>
              </a:rPr>
              <a:t>も、不登校</a:t>
            </a:r>
            <a:r>
              <a:rPr lang="ja-JP" altLang="en-US" sz="1100" dirty="0">
                <a:latin typeface="HG丸ｺﾞｼｯｸM-PRO" panose="020F0600000000000000" pitchFamily="50" charset="-128"/>
                <a:ea typeface="HG丸ｺﾞｼｯｸM-PRO" panose="020F0600000000000000" pitchFamily="50" charset="-128"/>
              </a:rPr>
              <a:t>になる児童生徒が減るとは限りません。不登校を減らすに</a:t>
            </a:r>
            <a:r>
              <a:rPr lang="ja-JP" altLang="en-US" sz="1100" dirty="0" smtClean="0">
                <a:latin typeface="HG丸ｺﾞｼｯｸM-PRO" panose="020F0600000000000000" pitchFamily="50" charset="-128"/>
                <a:ea typeface="HG丸ｺﾞｼｯｸM-PRO" panose="020F0600000000000000" pitchFamily="50" charset="-128"/>
              </a:rPr>
              <a:t>は、</a:t>
            </a:r>
            <a:r>
              <a:rPr lang="zh-TW" altLang="en-US" sz="1100" dirty="0" smtClean="0">
                <a:latin typeface="HG丸ｺﾞｼｯｸM-PRO" panose="020F0600000000000000" pitchFamily="50" charset="-128"/>
                <a:ea typeface="HG丸ｺﾞｼｯｸM-PRO" panose="020F0600000000000000" pitchFamily="50" charset="-128"/>
              </a:rPr>
              <a:t>開発的</a:t>
            </a:r>
            <a:r>
              <a:rPr lang="zh-TW" altLang="en-US" sz="1100" dirty="0">
                <a:latin typeface="HG丸ｺﾞｼｯｸM-PRO" panose="020F0600000000000000" pitchFamily="50" charset="-128"/>
                <a:ea typeface="HG丸ｺﾞｼｯｸM-PRO" panose="020F0600000000000000" pitchFamily="50" charset="-128"/>
              </a:rPr>
              <a:t>生徒</a:t>
            </a:r>
            <a:r>
              <a:rPr lang="zh-TW" altLang="en-US" sz="1100" dirty="0" smtClean="0">
                <a:latin typeface="HG丸ｺﾞｼｯｸM-PRO" panose="020F0600000000000000" pitchFamily="50" charset="-128"/>
                <a:ea typeface="HG丸ｺﾞｼｯｸM-PRO" panose="020F0600000000000000" pitchFamily="50" charset="-128"/>
              </a:rPr>
              <a:t>指導</a:t>
            </a:r>
            <a:r>
              <a:rPr lang="ja-JP" altLang="en-US" sz="1100" dirty="0" err="1" smtClean="0">
                <a:latin typeface="HG丸ｺﾞｼｯｸM-PRO" panose="020F0600000000000000" pitchFamily="50" charset="-128"/>
                <a:ea typeface="HG丸ｺﾞｼｯｸM-PRO" panose="020F0600000000000000" pitchFamily="50" charset="-128"/>
              </a:rPr>
              <a:t>、</a:t>
            </a:r>
            <a:r>
              <a:rPr lang="zh-TW" altLang="en-US" sz="1100" dirty="0" smtClean="0">
                <a:latin typeface="HG丸ｺﾞｼｯｸM-PRO" panose="020F0600000000000000" pitchFamily="50" charset="-128"/>
                <a:ea typeface="HG丸ｺﾞｼｯｸM-PRO" panose="020F0600000000000000" pitchFamily="50" charset="-128"/>
              </a:rPr>
              <a:t>予防的</a:t>
            </a:r>
            <a:r>
              <a:rPr lang="zh-TW" altLang="en-US" sz="1100" dirty="0">
                <a:latin typeface="HG丸ｺﾞｼｯｸM-PRO" panose="020F0600000000000000" pitchFamily="50" charset="-128"/>
                <a:ea typeface="HG丸ｺﾞｼｯｸM-PRO" panose="020F0600000000000000" pitchFamily="50" charset="-128"/>
              </a:rPr>
              <a:t>生徒指導</a:t>
            </a:r>
            <a:r>
              <a:rPr lang="ja-JP" altLang="en-US" sz="1100" dirty="0">
                <a:latin typeface="HG丸ｺﾞｼｯｸM-PRO" panose="020F0600000000000000" pitchFamily="50" charset="-128"/>
                <a:ea typeface="HG丸ｺﾞｼｯｸM-PRO" panose="020F0600000000000000" pitchFamily="50" charset="-128"/>
              </a:rPr>
              <a:t>を充実させることが重要です。これ</a:t>
            </a:r>
            <a:r>
              <a:rPr lang="ja-JP" altLang="en-US" sz="1100" dirty="0" smtClean="0">
                <a:latin typeface="HG丸ｺﾞｼｯｸM-PRO" panose="020F0600000000000000" pitchFamily="50" charset="-128"/>
                <a:ea typeface="HG丸ｺﾞｼｯｸM-PRO" panose="020F0600000000000000" pitchFamily="50" charset="-128"/>
              </a:rPr>
              <a:t>は、不登校</a:t>
            </a:r>
            <a:r>
              <a:rPr lang="ja-JP" altLang="en-US" sz="1100" dirty="0">
                <a:latin typeface="HG丸ｺﾞｼｯｸM-PRO" panose="020F0600000000000000" pitchFamily="50" charset="-128"/>
                <a:ea typeface="HG丸ｺﾞｼｯｸM-PRO" panose="020F0600000000000000" pitchFamily="50" charset="-128"/>
              </a:rPr>
              <a:t>だけで</a:t>
            </a:r>
            <a:r>
              <a:rPr lang="ja-JP" altLang="en-US" sz="1100" dirty="0" smtClean="0">
                <a:latin typeface="HG丸ｺﾞｼｯｸM-PRO" panose="020F0600000000000000" pitchFamily="50" charset="-128"/>
                <a:ea typeface="HG丸ｺﾞｼｯｸM-PRO" panose="020F0600000000000000" pitchFamily="50" charset="-128"/>
              </a:rPr>
              <a:t>なく、全て</a:t>
            </a:r>
            <a:r>
              <a:rPr lang="ja-JP" altLang="en-US" sz="1100" dirty="0">
                <a:latin typeface="HG丸ｺﾞｼｯｸM-PRO" panose="020F0600000000000000" pitchFamily="50" charset="-128"/>
                <a:ea typeface="HG丸ｺﾞｼｯｸM-PRO" panose="020F0600000000000000" pitchFamily="50" charset="-128"/>
              </a:rPr>
              <a:t>の問題行動等の未然防止や予防にも言えることです。</a:t>
            </a:r>
            <a:r>
              <a:rPr lang="ja-JP" altLang="en-US" sz="1100" dirty="0" smtClean="0">
                <a:latin typeface="HG丸ｺﾞｼｯｸM-PRO" panose="020F0600000000000000" pitchFamily="50" charset="-128"/>
                <a:ea typeface="HG丸ｺﾞｼｯｸM-PRO" panose="020F0600000000000000" pitchFamily="50" charset="-128"/>
              </a:rPr>
              <a:t>★</a:t>
            </a:r>
            <a:endParaRPr lang="ja-JP" altLang="en-US" sz="11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742665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5146</Words>
  <Application>Microsoft Office PowerPoint</Application>
  <PresentationFormat>A4 210 x 297 mm</PresentationFormat>
  <Paragraphs>595</Paragraphs>
  <Slides>16</Slides>
  <Notes>0</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16</vt:i4>
      </vt:variant>
    </vt:vector>
  </HeadingPairs>
  <TitlesOfParts>
    <vt:vector size="29" baseType="lpstr">
      <vt:lpstr>ＤＦ特太ゴシック体</vt:lpstr>
      <vt:lpstr>HGP創英角ﾎﾟｯﾌﾟ体</vt:lpstr>
      <vt:lpstr>HG丸ｺﾞｼｯｸM-PRO</vt:lpstr>
      <vt:lpstr>Meiryo UI</vt:lpstr>
      <vt:lpstr>ＭＳ Ｐゴシック</vt:lpstr>
      <vt:lpstr>ＭＳ Ｐ明朝</vt:lpstr>
      <vt:lpstr>ＭＳ ゴシック</vt:lpstr>
      <vt:lpstr>ＭＳ 明朝</vt:lpstr>
      <vt:lpstr>メイリオ</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2022-09-22T08:44:10Z</dcterms:created>
  <dcterms:modified xsi:type="dcterms:W3CDTF">2022-09-22T08:44:15Z</dcterms:modified>
</cp:coreProperties>
</file>