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14"/>
  </p:notesMasterIdLst>
  <p:handoutMasterIdLst>
    <p:handoutMasterId r:id="rId15"/>
  </p:handoutMasterIdLst>
  <p:sldIdLst>
    <p:sldId id="361" r:id="rId2"/>
    <p:sldId id="403" r:id="rId3"/>
    <p:sldId id="421" r:id="rId4"/>
    <p:sldId id="416" r:id="rId5"/>
    <p:sldId id="405" r:id="rId6"/>
    <p:sldId id="423" r:id="rId7"/>
    <p:sldId id="424" r:id="rId8"/>
    <p:sldId id="425" r:id="rId9"/>
    <p:sldId id="422" r:id="rId10"/>
    <p:sldId id="335" r:id="rId11"/>
    <p:sldId id="316" r:id="rId12"/>
    <p:sldId id="364" r:id="rId13"/>
  </p:sldIdLst>
  <p:sldSz cx="9144000" cy="6858000" type="screen4x3"/>
  <p:notesSz cx="7053263" cy="10180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1">
          <p15:clr>
            <a:srgbClr val="A4A3A4"/>
          </p15:clr>
        </p15:guide>
        <p15:guide id="2" pos="2144">
          <p15:clr>
            <a:srgbClr val="A4A3A4"/>
          </p15:clr>
        </p15:guide>
        <p15:guide id="3" orient="horz" pos="3108">
          <p15:clr>
            <a:srgbClr val="A4A3A4"/>
          </p15:clr>
        </p15:guide>
        <p15:guide id="4" pos="2122">
          <p15:clr>
            <a:srgbClr val="A4A3A4"/>
          </p15:clr>
        </p15:guide>
        <p15:guide id="5" orient="horz" pos="3231">
          <p15:clr>
            <a:srgbClr val="A4A3A4"/>
          </p15:clr>
        </p15:guide>
        <p15:guide id="6" orient="horz" pos="3207">
          <p15:clr>
            <a:srgbClr val="A4A3A4"/>
          </p15:clr>
        </p15:guide>
        <p15:guide id="7" pos="2245">
          <p15:clr>
            <a:srgbClr val="A4A3A4"/>
          </p15:clr>
        </p15:guide>
        <p15:guide id="8" pos="222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FF66CC"/>
  </p:clrMru>
  <p:extLst>
    <p:ext uri="{E76CE94A-603C-4142-B9EB-6D1370010A27}">
      <p14:discardImageEditData xmlns:p14="http://schemas.microsoft.com/office/powerpoint/2010/main" val="0"/>
    </p:ext>
    <p:ext uri="{D31A062A-798A-4329-ABDD-BBA856620510}">
      <p14:defaultImageDpi xmlns:p14="http://schemas.microsoft.com/office/powerpoint/2010/main" val="96"/>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00" autoAdjust="0"/>
    <p:restoredTop sz="79317" autoAdjust="0"/>
  </p:normalViewPr>
  <p:slideViewPr>
    <p:cSldViewPr>
      <p:cViewPr varScale="1">
        <p:scale>
          <a:sx n="58" d="100"/>
          <a:sy n="58" d="100"/>
        </p:scale>
        <p:origin x="1566"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25" d="100"/>
        <a:sy n="125" d="100"/>
      </p:scale>
      <p:origin x="0" y="1332"/>
    </p:cViewPr>
  </p:sorterViewPr>
  <p:notesViewPr>
    <p:cSldViewPr>
      <p:cViewPr varScale="1">
        <p:scale>
          <a:sx n="46" d="100"/>
          <a:sy n="46" d="100"/>
        </p:scale>
        <p:origin x="-2754" y="-114"/>
      </p:cViewPr>
      <p:guideLst>
        <p:guide orient="horz" pos="3131"/>
        <p:guide pos="2144"/>
        <p:guide orient="horz" pos="3108"/>
        <p:guide pos="2122"/>
        <p:guide orient="horz" pos="3231"/>
        <p:guide orient="horz" pos="3207"/>
        <p:guide pos="2245"/>
        <p:guide pos="222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日付プレースホルダー 2"/>
          <p:cNvSpPr>
            <a:spLocks noGrp="1"/>
          </p:cNvSpPr>
          <p:nvPr>
            <p:ph type="dt" sz="quarter" idx="1"/>
          </p:nvPr>
        </p:nvSpPr>
        <p:spPr>
          <a:xfrm>
            <a:off x="3884103" y="173145"/>
            <a:ext cx="3056413" cy="509032"/>
          </a:xfrm>
          <a:prstGeom prst="rect">
            <a:avLst/>
          </a:prstGeom>
        </p:spPr>
        <p:txBody>
          <a:bodyPr vert="horz" lIns="94053" tIns="47026" rIns="94053" bIns="47026" rtlCol="0"/>
          <a:lstStyle>
            <a:lvl1pPr algn="r">
              <a:defRPr sz="1200"/>
            </a:lvl1pPr>
          </a:lstStyle>
          <a:p>
            <a:endParaRPr kumimoji="1" lang="ja-JP" altLang="en-US" dirty="0"/>
          </a:p>
        </p:txBody>
      </p:sp>
      <p:sp>
        <p:nvSpPr>
          <p:cNvPr id="4" name="フッター プレースホルダー 3"/>
          <p:cNvSpPr>
            <a:spLocks noGrp="1"/>
          </p:cNvSpPr>
          <p:nvPr>
            <p:ph type="ftr" sz="quarter" idx="2"/>
          </p:nvPr>
        </p:nvSpPr>
        <p:spPr>
          <a:xfrm>
            <a:off x="61687" y="9579924"/>
            <a:ext cx="3056413" cy="509032"/>
          </a:xfrm>
          <a:prstGeom prst="rect">
            <a:avLst/>
          </a:prstGeom>
        </p:spPr>
        <p:txBody>
          <a:bodyPr vert="horz" lIns="94053" tIns="47026" rIns="94053" bIns="47026"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935169" y="9579924"/>
            <a:ext cx="3056413" cy="509032"/>
          </a:xfrm>
          <a:prstGeom prst="rect">
            <a:avLst/>
          </a:prstGeom>
        </p:spPr>
        <p:txBody>
          <a:bodyPr vert="horz" lIns="94053" tIns="47026" rIns="94053" bIns="47026" rtlCol="0" anchor="b"/>
          <a:lstStyle>
            <a:lvl1pPr algn="r">
              <a:defRPr sz="1200"/>
            </a:lvl1pPr>
          </a:lstStyle>
          <a:p>
            <a:fld id="{771642C3-78B7-4C1C-BB48-C6612B77C906}" type="slidenum">
              <a:rPr kumimoji="1" lang="ja-JP" altLang="en-US" smtClean="0"/>
              <a:t>‹#›</a:t>
            </a:fld>
            <a:endParaRPr kumimoji="1" lang="ja-JP" altLang="en-US"/>
          </a:p>
        </p:txBody>
      </p:sp>
    </p:spTree>
    <p:extLst>
      <p:ext uri="{BB962C8B-B14F-4D97-AF65-F5344CB8AC3E}">
        <p14:creationId xmlns:p14="http://schemas.microsoft.com/office/powerpoint/2010/main" val="392791573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スライド イメージ プレースホルダー 3"/>
          <p:cNvSpPr>
            <a:spLocks noGrp="1" noRot="1" noChangeAspect="1"/>
          </p:cNvSpPr>
          <p:nvPr>
            <p:ph type="sldImg" idx="2"/>
          </p:nvPr>
        </p:nvSpPr>
        <p:spPr>
          <a:xfrm>
            <a:off x="982663" y="765175"/>
            <a:ext cx="5087937" cy="3816350"/>
          </a:xfrm>
          <a:prstGeom prst="rect">
            <a:avLst/>
          </a:prstGeom>
          <a:noFill/>
          <a:ln w="12700">
            <a:solidFill>
              <a:prstClr val="black"/>
            </a:solidFill>
          </a:ln>
        </p:spPr>
        <p:txBody>
          <a:bodyPr vert="horz" lIns="94053" tIns="47026" rIns="94053" bIns="47026" rtlCol="0" anchor="ctr"/>
          <a:lstStyle/>
          <a:p>
            <a:endParaRPr lang="ja-JP" altLang="en-US"/>
          </a:p>
        </p:txBody>
      </p:sp>
      <p:sp>
        <p:nvSpPr>
          <p:cNvPr id="5" name="ノート プレースホルダー 4"/>
          <p:cNvSpPr>
            <a:spLocks noGrp="1"/>
          </p:cNvSpPr>
          <p:nvPr>
            <p:ph type="body" sz="quarter" idx="3"/>
          </p:nvPr>
        </p:nvSpPr>
        <p:spPr>
          <a:xfrm>
            <a:off x="705327" y="4835806"/>
            <a:ext cx="5642610" cy="4581287"/>
          </a:xfrm>
          <a:prstGeom prst="rect">
            <a:avLst/>
          </a:prstGeom>
        </p:spPr>
        <p:txBody>
          <a:bodyPr vert="horz" lIns="94053" tIns="47026" rIns="94053" bIns="4702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9" name="フッター プレースホルダー 8"/>
          <p:cNvSpPr>
            <a:spLocks noGrp="1"/>
          </p:cNvSpPr>
          <p:nvPr>
            <p:ph type="ftr" sz="quarter" idx="4"/>
          </p:nvPr>
        </p:nvSpPr>
        <p:spPr>
          <a:xfrm>
            <a:off x="4" y="9670063"/>
            <a:ext cx="3056194" cy="508950"/>
          </a:xfrm>
          <a:prstGeom prst="rect">
            <a:avLst/>
          </a:prstGeom>
        </p:spPr>
        <p:txBody>
          <a:bodyPr vert="horz" lIns="94409" tIns="47204" rIns="94409" bIns="47204" rtlCol="0" anchor="b"/>
          <a:lstStyle>
            <a:lvl1pPr algn="l">
              <a:defRPr sz="1200"/>
            </a:lvl1pPr>
          </a:lstStyle>
          <a:p>
            <a:endParaRPr kumimoji="1" lang="ja-JP" altLang="en-US"/>
          </a:p>
        </p:txBody>
      </p:sp>
      <p:sp>
        <p:nvSpPr>
          <p:cNvPr id="11" name="スライド番号プレースホルダー 10"/>
          <p:cNvSpPr>
            <a:spLocks noGrp="1"/>
          </p:cNvSpPr>
          <p:nvPr>
            <p:ph type="sldNum" sz="quarter" idx="5"/>
          </p:nvPr>
        </p:nvSpPr>
        <p:spPr>
          <a:xfrm>
            <a:off x="1998535" y="9670063"/>
            <a:ext cx="3056194" cy="508950"/>
          </a:xfrm>
          <a:prstGeom prst="rect">
            <a:avLst/>
          </a:prstGeom>
        </p:spPr>
        <p:txBody>
          <a:bodyPr vert="horz" lIns="94409" tIns="47204" rIns="94409" bIns="47204" rtlCol="0" anchor="b"/>
          <a:lstStyle>
            <a:lvl1pPr algn="ctr">
              <a:defRPr sz="1200"/>
            </a:lvl1pPr>
          </a:lstStyle>
          <a:p>
            <a:fld id="{EFE263F3-539A-4978-BAE4-9D25B3CBF7E4}" type="slidenum">
              <a:rPr lang="ja-JP" altLang="en-US" smtClean="0"/>
              <a:pPr/>
              <a:t>‹#›</a:t>
            </a:fld>
            <a:endParaRPr lang="ja-JP" altLang="en-US"/>
          </a:p>
        </p:txBody>
      </p:sp>
    </p:spTree>
    <p:extLst>
      <p:ext uri="{BB962C8B-B14F-4D97-AF65-F5344CB8AC3E}">
        <p14:creationId xmlns:p14="http://schemas.microsoft.com/office/powerpoint/2010/main" val="235799957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600" kern="1200">
        <a:solidFill>
          <a:schemeClr val="tx1"/>
        </a:solidFill>
        <a:latin typeface="+mn-lt"/>
        <a:ea typeface="+mn-ea"/>
        <a:cs typeface="+mn-cs"/>
      </a:defRPr>
    </a:lvl1pPr>
    <a:lvl2pPr marL="457200" algn="l" defTabSz="914400" rtl="0" eaLnBrk="1" latinLnBrk="0" hangingPunct="1">
      <a:defRPr kumimoji="1" sz="1600" kern="1200">
        <a:solidFill>
          <a:schemeClr val="tx1"/>
        </a:solidFill>
        <a:latin typeface="+mn-lt"/>
        <a:ea typeface="+mn-ea"/>
        <a:cs typeface="+mn-cs"/>
      </a:defRPr>
    </a:lvl2pPr>
    <a:lvl3pPr marL="914400" algn="l" defTabSz="914400" rtl="0" eaLnBrk="1" latinLnBrk="0" hangingPunct="1">
      <a:defRPr kumimoji="1" sz="1600" kern="1200">
        <a:solidFill>
          <a:schemeClr val="tx1"/>
        </a:solidFill>
        <a:latin typeface="+mn-lt"/>
        <a:ea typeface="+mn-ea"/>
        <a:cs typeface="+mn-cs"/>
      </a:defRPr>
    </a:lvl3pPr>
    <a:lvl4pPr marL="1371600" algn="l" defTabSz="914400" rtl="0" eaLnBrk="1" latinLnBrk="0" hangingPunct="1">
      <a:defRPr kumimoji="1" sz="1600" kern="1200">
        <a:solidFill>
          <a:schemeClr val="tx1"/>
        </a:solidFill>
        <a:latin typeface="+mn-lt"/>
        <a:ea typeface="+mn-ea"/>
        <a:cs typeface="+mn-cs"/>
      </a:defRPr>
    </a:lvl4pPr>
    <a:lvl5pPr marL="1828800" algn="l" defTabSz="914400" rtl="0" eaLnBrk="1" latinLnBrk="0" hangingPunct="1">
      <a:defRPr kumimoji="1" sz="16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705327" y="4835806"/>
            <a:ext cx="5642610" cy="5158449"/>
          </a:xfrm>
        </p:spPr>
        <p:txBody>
          <a:bodyPr/>
          <a:lstStyle/>
          <a:p>
            <a:pPr defTabSz="912005"/>
            <a:endParaRPr lang="en-US" altLang="ja-JP" sz="1900" dirty="0">
              <a:latin typeface="ＭＳ 明朝" panose="02020609040205080304" pitchFamily="17" charset="-128"/>
              <a:ea typeface="ＭＳ 明朝" panose="02020609040205080304" pitchFamily="17" charset="-128"/>
            </a:endParaRPr>
          </a:p>
        </p:txBody>
      </p:sp>
      <p:sp>
        <p:nvSpPr>
          <p:cNvPr id="4" name="スライド番号プレースホルダー 3"/>
          <p:cNvSpPr>
            <a:spLocks noGrp="1"/>
          </p:cNvSpPr>
          <p:nvPr>
            <p:ph type="sldNum" sz="quarter" idx="10"/>
          </p:nvPr>
        </p:nvSpPr>
        <p:spPr/>
        <p:txBody>
          <a:bodyPr/>
          <a:lstStyle/>
          <a:p>
            <a:fld id="{EFE263F3-539A-4978-BAE4-9D25B3CBF7E4}" type="slidenum">
              <a:rPr lang="ja-JP" altLang="en-US" smtClean="0"/>
              <a:pPr/>
              <a:t>1</a:t>
            </a:fld>
            <a:endParaRPr lang="ja-JP" altLang="en-US"/>
          </a:p>
        </p:txBody>
      </p:sp>
    </p:spTree>
    <p:extLst>
      <p:ext uri="{BB962C8B-B14F-4D97-AF65-F5344CB8AC3E}">
        <p14:creationId xmlns:p14="http://schemas.microsoft.com/office/powerpoint/2010/main" val="29755072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789113" y="334963"/>
            <a:ext cx="3475037" cy="2606675"/>
          </a:xfrm>
        </p:spPr>
      </p:sp>
      <p:sp>
        <p:nvSpPr>
          <p:cNvPr id="3" name="ノート プレースホルダー 2"/>
          <p:cNvSpPr>
            <a:spLocks noGrp="1"/>
          </p:cNvSpPr>
          <p:nvPr>
            <p:ph type="body" idx="1"/>
          </p:nvPr>
        </p:nvSpPr>
        <p:spPr>
          <a:xfrm>
            <a:off x="162372" y="3084162"/>
            <a:ext cx="6744531" cy="7096475"/>
          </a:xfrm>
        </p:spPr>
        <p:txBody>
          <a:bodyPr/>
          <a:lstStyle/>
          <a:p>
            <a:endParaRPr lang="ja-JP" altLang="en-US" sz="1900" dirty="0">
              <a:latin typeface="ＭＳ 明朝" panose="02020609040205080304" pitchFamily="17" charset="-128"/>
              <a:ea typeface="ＭＳ 明朝" panose="02020609040205080304" pitchFamily="17" charset="-128"/>
            </a:endParaRPr>
          </a:p>
        </p:txBody>
      </p:sp>
      <p:sp>
        <p:nvSpPr>
          <p:cNvPr id="4" name="スライド番号プレースホルダー 3"/>
          <p:cNvSpPr>
            <a:spLocks noGrp="1"/>
          </p:cNvSpPr>
          <p:nvPr>
            <p:ph type="sldNum" sz="quarter" idx="10"/>
          </p:nvPr>
        </p:nvSpPr>
        <p:spPr/>
        <p:txBody>
          <a:bodyPr/>
          <a:lstStyle/>
          <a:p>
            <a:fld id="{EFE263F3-539A-4978-BAE4-9D25B3CBF7E4}" type="slidenum">
              <a:rPr lang="ja-JP" altLang="en-US" smtClean="0"/>
              <a:pPr/>
              <a:t>10</a:t>
            </a:fld>
            <a:endParaRPr lang="ja-JP" altLang="en-US"/>
          </a:p>
        </p:txBody>
      </p:sp>
    </p:spTree>
    <p:extLst>
      <p:ext uri="{BB962C8B-B14F-4D97-AF65-F5344CB8AC3E}">
        <p14:creationId xmlns:p14="http://schemas.microsoft.com/office/powerpoint/2010/main" val="8876238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スライド イメージ プレースホルダ 1"/>
          <p:cNvSpPr>
            <a:spLocks noGrp="1" noRot="1" noChangeAspect="1" noTextEdit="1"/>
          </p:cNvSpPr>
          <p:nvPr>
            <p:ph type="sldImg"/>
          </p:nvPr>
        </p:nvSpPr>
        <p:spPr>
          <a:xfrm>
            <a:off x="1695450" y="122238"/>
            <a:ext cx="3476625" cy="2608262"/>
          </a:xfrm>
          <a:ln/>
        </p:spPr>
      </p:sp>
      <p:sp>
        <p:nvSpPr>
          <p:cNvPr id="28675" name="ノート プレースホルダ 2"/>
          <p:cNvSpPr>
            <a:spLocks noGrp="1"/>
          </p:cNvSpPr>
          <p:nvPr>
            <p:ph type="body" idx="1"/>
          </p:nvPr>
        </p:nvSpPr>
        <p:spPr>
          <a:xfrm>
            <a:off x="387536" y="2730121"/>
            <a:ext cx="6422558" cy="7450517"/>
          </a:xfrm>
          <a:noFill/>
        </p:spPr>
        <p:txBody>
          <a:bodyPr/>
          <a:lstStyle/>
          <a:p>
            <a:endParaRPr lang="en-US" altLang="ja-JP" dirty="0">
              <a:latin typeface="ＭＳ Ｐ明朝" panose="02020600040205080304" pitchFamily="18" charset="-128"/>
              <a:ea typeface="ＭＳ Ｐ明朝" panose="02020600040205080304" pitchFamily="18" charset="-128"/>
            </a:endParaRPr>
          </a:p>
        </p:txBody>
      </p:sp>
      <p:sp>
        <p:nvSpPr>
          <p:cNvPr id="2" name="スライド番号プレースホルダー 1"/>
          <p:cNvSpPr>
            <a:spLocks noGrp="1"/>
          </p:cNvSpPr>
          <p:nvPr>
            <p:ph type="sldNum" sz="quarter" idx="10"/>
          </p:nvPr>
        </p:nvSpPr>
        <p:spPr/>
        <p:txBody>
          <a:bodyPr/>
          <a:lstStyle/>
          <a:p>
            <a:fld id="{EFE263F3-539A-4978-BAE4-9D25B3CBF7E4}" type="slidenum">
              <a:rPr lang="ja-JP" altLang="en-US" smtClean="0"/>
              <a:pPr/>
              <a:t>11</a:t>
            </a:fld>
            <a:endParaRPr lang="ja-JP" altLang="en-US"/>
          </a:p>
        </p:txBody>
      </p:sp>
    </p:spTree>
    <p:extLst>
      <p:ext uri="{BB962C8B-B14F-4D97-AF65-F5344CB8AC3E}">
        <p14:creationId xmlns:p14="http://schemas.microsoft.com/office/powerpoint/2010/main" val="15764529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785938" y="260350"/>
            <a:ext cx="3481387" cy="2609850"/>
          </a:xfrm>
        </p:spPr>
      </p:sp>
      <p:sp>
        <p:nvSpPr>
          <p:cNvPr id="6" name="ノート プレースホルダー 2"/>
          <p:cNvSpPr>
            <a:spLocks noGrp="1"/>
          </p:cNvSpPr>
          <p:nvPr>
            <p:ph type="body" idx="1"/>
          </p:nvPr>
        </p:nvSpPr>
        <p:spPr>
          <a:xfrm>
            <a:off x="462677" y="3128927"/>
            <a:ext cx="6127717" cy="6939630"/>
          </a:xfrm>
        </p:spPr>
        <p:txBody>
          <a:bodyPr/>
          <a:lstStyle/>
          <a:p>
            <a:pPr defTabSz="904071">
              <a:defRPr/>
            </a:pPr>
            <a:endParaRPr lang="en-US" altLang="ja-JP" dirty="0" smtClean="0">
              <a:latin typeface="ＭＳ Ｐ明朝" panose="02020600040205080304" pitchFamily="18" charset="-128"/>
              <a:ea typeface="ＭＳ Ｐ明朝" panose="02020600040205080304" pitchFamily="18" charset="-128"/>
            </a:endParaRPr>
          </a:p>
        </p:txBody>
      </p:sp>
      <p:sp>
        <p:nvSpPr>
          <p:cNvPr id="3" name="スライド番号プレースホルダー 2"/>
          <p:cNvSpPr>
            <a:spLocks noGrp="1"/>
          </p:cNvSpPr>
          <p:nvPr>
            <p:ph type="sldNum" sz="quarter" idx="10"/>
          </p:nvPr>
        </p:nvSpPr>
        <p:spPr/>
        <p:txBody>
          <a:bodyPr/>
          <a:lstStyle/>
          <a:p>
            <a:fld id="{EFE263F3-539A-4978-BAE4-9D25B3CBF7E4}" type="slidenum">
              <a:rPr lang="ja-JP" altLang="en-US" smtClean="0"/>
              <a:pPr/>
              <a:t>12</a:t>
            </a:fld>
            <a:endParaRPr lang="ja-JP" altLang="en-US"/>
          </a:p>
        </p:txBody>
      </p:sp>
    </p:spTree>
    <p:extLst>
      <p:ext uri="{BB962C8B-B14F-4D97-AF65-F5344CB8AC3E}">
        <p14:creationId xmlns:p14="http://schemas.microsoft.com/office/powerpoint/2010/main" val="1507492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Rot="1" noChangeAspect="1" noChangeArrowheads="1" noTextEdit="1"/>
          </p:cNvSpPr>
          <p:nvPr>
            <p:ph type="sldImg"/>
          </p:nvPr>
        </p:nvSpPr>
        <p:spPr>
          <a:ln/>
        </p:spPr>
      </p:sp>
      <p:sp>
        <p:nvSpPr>
          <p:cNvPr id="106499" name="Rectangle 3"/>
          <p:cNvSpPr>
            <a:spLocks noGrp="1" noChangeArrowheads="1"/>
          </p:cNvSpPr>
          <p:nvPr>
            <p:ph type="body" idx="1"/>
          </p:nvPr>
        </p:nvSpPr>
        <p:spPr/>
        <p:txBody>
          <a:bodyPr vert="horz" lIns="94053" tIns="47026" rIns="94053" bIns="47026" rtlCol="0"/>
          <a:lstStyle/>
          <a:p>
            <a:pPr defTabSz="912005"/>
            <a:endParaRPr lang="en-US" altLang="ja-JP" sz="1900" dirty="0">
              <a:latin typeface="ＭＳ 明朝" panose="02020609040205080304" pitchFamily="17" charset="-128"/>
              <a:ea typeface="ＭＳ 明朝" panose="02020609040205080304" pitchFamily="17" charset="-128"/>
            </a:endParaRPr>
          </a:p>
        </p:txBody>
      </p:sp>
      <p:sp>
        <p:nvSpPr>
          <p:cNvPr id="2" name="スライド番号プレースホルダー 1"/>
          <p:cNvSpPr>
            <a:spLocks noGrp="1"/>
          </p:cNvSpPr>
          <p:nvPr>
            <p:ph type="sldNum" sz="quarter" idx="10"/>
          </p:nvPr>
        </p:nvSpPr>
        <p:spPr/>
        <p:txBody>
          <a:bodyPr/>
          <a:lstStyle/>
          <a:p>
            <a:fld id="{EFE263F3-539A-4978-BAE4-9D25B3CBF7E4}" type="slidenum">
              <a:rPr lang="ja-JP" altLang="en-US" smtClean="0"/>
              <a:pPr/>
              <a:t>2</a:t>
            </a:fld>
            <a:endParaRPr lang="ja-JP" altLang="en-US"/>
          </a:p>
        </p:txBody>
      </p:sp>
    </p:spTree>
    <p:extLst>
      <p:ext uri="{BB962C8B-B14F-4D97-AF65-F5344CB8AC3E}">
        <p14:creationId xmlns:p14="http://schemas.microsoft.com/office/powerpoint/2010/main" val="26248527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542196" y="4835806"/>
            <a:ext cx="6043483" cy="5048664"/>
          </a:xfrm>
        </p:spPr>
        <p:txBody>
          <a:bodyPr/>
          <a:lstStyle/>
          <a:p>
            <a:pPr defTabSz="912005">
              <a:defRPr/>
            </a:pPr>
            <a:endParaRPr lang="ja-JP" altLang="en-US" sz="1900" dirty="0">
              <a:latin typeface="ＭＳ 明朝" panose="02020609040205080304" pitchFamily="17" charset="-128"/>
              <a:ea typeface="ＭＳ 明朝" panose="02020609040205080304" pitchFamily="17" charset="-128"/>
            </a:endParaRPr>
          </a:p>
        </p:txBody>
      </p:sp>
      <p:sp>
        <p:nvSpPr>
          <p:cNvPr id="4" name="スライド番号プレースホルダー 3"/>
          <p:cNvSpPr>
            <a:spLocks noGrp="1"/>
          </p:cNvSpPr>
          <p:nvPr>
            <p:ph type="sldNum" sz="quarter" idx="10"/>
          </p:nvPr>
        </p:nvSpPr>
        <p:spPr/>
        <p:txBody>
          <a:bodyPr/>
          <a:lstStyle/>
          <a:p>
            <a:fld id="{EFE263F3-539A-4978-BAE4-9D25B3CBF7E4}" type="slidenum">
              <a:rPr lang="ja-JP" altLang="en-US" smtClean="0"/>
              <a:pPr/>
              <a:t>3</a:t>
            </a:fld>
            <a:endParaRPr lang="ja-JP" altLang="en-US"/>
          </a:p>
        </p:txBody>
      </p:sp>
    </p:spTree>
    <p:extLst>
      <p:ext uri="{BB962C8B-B14F-4D97-AF65-F5344CB8AC3E}">
        <p14:creationId xmlns:p14="http://schemas.microsoft.com/office/powerpoint/2010/main" val="6959077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xfrm>
            <a:off x="1193800" y="320675"/>
            <a:ext cx="4592638" cy="3443288"/>
          </a:xfrm>
          <a:ln/>
        </p:spPr>
      </p:sp>
      <p:sp>
        <p:nvSpPr>
          <p:cNvPr id="24579" name="Rectangle 3"/>
          <p:cNvSpPr>
            <a:spLocks noGrp="1" noChangeArrowheads="1"/>
          </p:cNvSpPr>
          <p:nvPr>
            <p:ph type="body" idx="1"/>
          </p:nvPr>
        </p:nvSpPr>
        <p:spPr>
          <a:xfrm>
            <a:off x="462679" y="3881494"/>
            <a:ext cx="6275374" cy="5930355"/>
          </a:xfrm>
          <a:noFill/>
        </p:spPr>
        <p:txBody>
          <a:bodyPr/>
          <a:lstStyle/>
          <a:p>
            <a:endParaRPr lang="en-US" altLang="ja-JP" sz="1900" dirty="0">
              <a:latin typeface="ＭＳ Ｐ明朝" panose="02020600040205080304" pitchFamily="18" charset="-128"/>
              <a:ea typeface="ＭＳ Ｐ明朝" panose="02020600040205080304" pitchFamily="18" charset="-128"/>
            </a:endParaRPr>
          </a:p>
        </p:txBody>
      </p:sp>
      <p:sp>
        <p:nvSpPr>
          <p:cNvPr id="24580" name="日付プレースホルダー 1"/>
          <p:cNvSpPr>
            <a:spLocks noGrp="1"/>
          </p:cNvSpPr>
          <p:nvPr>
            <p:ph type="dt" sz="quarter" idx="1"/>
          </p:nvPr>
        </p:nvSpPr>
        <p:spPr>
          <a:xfrm>
            <a:off x="3953138" y="1"/>
            <a:ext cx="3024547" cy="504744"/>
          </a:xfrm>
          <a:prstGeom prst="rect">
            <a:avLst/>
          </a:prstGeom>
          <a:noFill/>
        </p:spPr>
        <p:txBody>
          <a:bodyPr lIns="90025" tIns="45012" rIns="90025" bIns="45012"/>
          <a:lstStyle>
            <a:lvl1pPr eaLnBrk="0" hangingPunct="0">
              <a:spcBef>
                <a:spcPct val="30000"/>
              </a:spcBef>
              <a:defRPr kumimoji="1" sz="1200">
                <a:solidFill>
                  <a:schemeClr val="tx1"/>
                </a:solidFill>
                <a:latin typeface="Arial" charset="0"/>
                <a:ea typeface="ＭＳ Ｐ明朝" pitchFamily="18" charset="-128"/>
              </a:defRPr>
            </a:lvl1pPr>
            <a:lvl2pPr marL="755744" indent="-290051" eaLnBrk="0" hangingPunct="0">
              <a:spcBef>
                <a:spcPct val="30000"/>
              </a:spcBef>
              <a:defRPr kumimoji="1" sz="1200">
                <a:solidFill>
                  <a:schemeClr val="tx1"/>
                </a:solidFill>
                <a:latin typeface="Arial" charset="0"/>
                <a:ea typeface="ＭＳ Ｐ明朝" pitchFamily="18" charset="-128"/>
              </a:defRPr>
            </a:lvl2pPr>
            <a:lvl3pPr marL="1163425" indent="-232040" eaLnBrk="0" hangingPunct="0">
              <a:spcBef>
                <a:spcPct val="30000"/>
              </a:spcBef>
              <a:defRPr kumimoji="1" sz="1200">
                <a:solidFill>
                  <a:schemeClr val="tx1"/>
                </a:solidFill>
                <a:latin typeface="Arial" charset="0"/>
                <a:ea typeface="ＭＳ Ｐ明朝" pitchFamily="18" charset="-128"/>
              </a:defRPr>
            </a:lvl3pPr>
            <a:lvl4pPr marL="1629120" indent="-232040" eaLnBrk="0" hangingPunct="0">
              <a:spcBef>
                <a:spcPct val="30000"/>
              </a:spcBef>
              <a:defRPr kumimoji="1" sz="1200">
                <a:solidFill>
                  <a:schemeClr val="tx1"/>
                </a:solidFill>
                <a:latin typeface="Arial" charset="0"/>
                <a:ea typeface="ＭＳ Ｐ明朝" pitchFamily="18" charset="-128"/>
              </a:defRPr>
            </a:lvl4pPr>
            <a:lvl5pPr marL="2094812" indent="-232040" eaLnBrk="0" hangingPunct="0">
              <a:spcBef>
                <a:spcPct val="30000"/>
              </a:spcBef>
              <a:defRPr kumimoji="1" sz="1200">
                <a:solidFill>
                  <a:schemeClr val="tx1"/>
                </a:solidFill>
                <a:latin typeface="Arial" charset="0"/>
                <a:ea typeface="ＭＳ Ｐ明朝" pitchFamily="18" charset="-128"/>
              </a:defRPr>
            </a:lvl5pPr>
            <a:lvl6pPr marL="2558893" indent="-2320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3022974" indent="-2320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87057" indent="-2320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951140" indent="-2320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eaLnBrk="1" hangingPunct="1">
              <a:spcBef>
                <a:spcPct val="0"/>
              </a:spcBef>
            </a:pPr>
            <a:endParaRPr lang="en-US" altLang="ja-JP" dirty="0" smtClean="0">
              <a:ea typeface="ＭＳ Ｐゴシック" charset="-128"/>
            </a:endParaRPr>
          </a:p>
        </p:txBody>
      </p:sp>
      <p:sp>
        <p:nvSpPr>
          <p:cNvPr id="2" name="スライド番号プレースホルダー 1"/>
          <p:cNvSpPr>
            <a:spLocks noGrp="1"/>
          </p:cNvSpPr>
          <p:nvPr>
            <p:ph type="sldNum" sz="quarter" idx="10"/>
          </p:nvPr>
        </p:nvSpPr>
        <p:spPr/>
        <p:txBody>
          <a:bodyPr/>
          <a:lstStyle/>
          <a:p>
            <a:fld id="{EFE263F3-539A-4978-BAE4-9D25B3CBF7E4}" type="slidenum">
              <a:rPr lang="ja-JP" altLang="en-US" smtClean="0"/>
              <a:pPr/>
              <a:t>4</a:t>
            </a:fld>
            <a:endParaRPr lang="ja-JP" altLang="en-US"/>
          </a:p>
        </p:txBody>
      </p:sp>
    </p:spTree>
    <p:extLst>
      <p:ext uri="{BB962C8B-B14F-4D97-AF65-F5344CB8AC3E}">
        <p14:creationId xmlns:p14="http://schemas.microsoft.com/office/powerpoint/2010/main" val="19491903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614488" y="369888"/>
            <a:ext cx="3824287" cy="2868612"/>
          </a:xfrm>
        </p:spPr>
      </p:sp>
      <p:sp>
        <p:nvSpPr>
          <p:cNvPr id="3" name="ノート プレースホルダー 2"/>
          <p:cNvSpPr>
            <a:spLocks noGrp="1"/>
          </p:cNvSpPr>
          <p:nvPr>
            <p:ph type="body" idx="1"/>
          </p:nvPr>
        </p:nvSpPr>
        <p:spPr>
          <a:xfrm>
            <a:off x="318363" y="3266342"/>
            <a:ext cx="6491149" cy="6765640"/>
          </a:xfrm>
        </p:spPr>
        <p:txBody>
          <a:bodyPr/>
          <a:lstStyle/>
          <a:p>
            <a:pPr defTabSz="908309" fontAlgn="base">
              <a:spcBef>
                <a:spcPct val="30000"/>
              </a:spcBef>
              <a:spcAft>
                <a:spcPct val="0"/>
              </a:spcAft>
              <a:defRPr/>
            </a:pPr>
            <a:endParaRPr lang="ja-JP" altLang="en-US" dirty="0">
              <a:latin typeface="ＭＳ 明朝" panose="02020609040205080304" pitchFamily="17" charset="-128"/>
              <a:ea typeface="ＭＳ 明朝" panose="02020609040205080304" pitchFamily="17" charset="-128"/>
            </a:endParaRPr>
          </a:p>
        </p:txBody>
      </p:sp>
      <p:sp>
        <p:nvSpPr>
          <p:cNvPr id="4" name="スライド番号プレースホルダー 3"/>
          <p:cNvSpPr>
            <a:spLocks noGrp="1"/>
          </p:cNvSpPr>
          <p:nvPr>
            <p:ph type="sldNum" sz="quarter" idx="10"/>
          </p:nvPr>
        </p:nvSpPr>
        <p:spPr/>
        <p:txBody>
          <a:bodyPr/>
          <a:lstStyle/>
          <a:p>
            <a:fld id="{EFE263F3-539A-4978-BAE4-9D25B3CBF7E4}" type="slidenum">
              <a:rPr lang="ja-JP" altLang="en-US" smtClean="0"/>
              <a:pPr/>
              <a:t>5</a:t>
            </a:fld>
            <a:endParaRPr lang="ja-JP" altLang="en-US"/>
          </a:p>
        </p:txBody>
      </p:sp>
    </p:spTree>
    <p:extLst>
      <p:ext uri="{BB962C8B-B14F-4D97-AF65-F5344CB8AC3E}">
        <p14:creationId xmlns:p14="http://schemas.microsoft.com/office/powerpoint/2010/main" val="2656686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スライド イメージ プレースホルダ 1"/>
          <p:cNvSpPr>
            <a:spLocks noGrp="1" noRot="1" noChangeAspect="1"/>
          </p:cNvSpPr>
          <p:nvPr>
            <p:ph type="sldImg"/>
          </p:nvPr>
        </p:nvSpPr>
        <p:spPr>
          <a:xfrm>
            <a:off x="979488" y="147638"/>
            <a:ext cx="5094287" cy="3819525"/>
          </a:xfrm>
          <a:ln/>
        </p:spPr>
      </p:sp>
      <p:sp>
        <p:nvSpPr>
          <p:cNvPr id="60418" name="ノート プレースホルダ 2"/>
          <p:cNvSpPr>
            <a:spLocks noGrp="1"/>
          </p:cNvSpPr>
          <p:nvPr>
            <p:ph type="body" idx="1"/>
          </p:nvPr>
        </p:nvSpPr>
        <p:spPr>
          <a:xfrm>
            <a:off x="246057" y="3983977"/>
            <a:ext cx="6561150" cy="5974248"/>
          </a:xfrm>
          <a:noFill/>
        </p:spPr>
        <p:txBody>
          <a:bodyPr/>
          <a:lstStyle/>
          <a:p>
            <a:pPr eaLnBrk="1" hangingPunct="1"/>
            <a:r>
              <a:rPr lang="en-US" altLang="ja-JP" sz="1900" dirty="0">
                <a:latin typeface="+mj-ea"/>
              </a:rPr>
              <a:t>≪</a:t>
            </a:r>
            <a:r>
              <a:rPr lang="ja-JP" altLang="en-US" sz="1900" dirty="0">
                <a:latin typeface="+mj-ea"/>
              </a:rPr>
              <a:t>スライド７、８の説明で２分、事例の読み取りと記入で９分</a:t>
            </a:r>
            <a:r>
              <a:rPr lang="en-US" altLang="ja-JP" sz="1900" dirty="0">
                <a:latin typeface="+mj-ea"/>
              </a:rPr>
              <a:t>≫</a:t>
            </a:r>
          </a:p>
          <a:p>
            <a:pPr eaLnBrk="1" hangingPunct="1"/>
            <a:r>
              <a:rPr lang="ja-JP" altLang="en-US" sz="1900" dirty="0">
                <a:latin typeface="ＭＳ Ｐ明朝" panose="02020600040205080304" pitchFamily="18" charset="-128"/>
                <a:ea typeface="ＭＳ Ｐ明朝" panose="02020600040205080304" pitchFamily="18" charset="-128"/>
              </a:rPr>
              <a:t>［別紙</a:t>
            </a:r>
            <a:r>
              <a:rPr lang="en-US" altLang="ja-JP" sz="1900" dirty="0">
                <a:latin typeface="ＭＳ Ｐ明朝" panose="02020600040205080304" pitchFamily="18" charset="-128"/>
                <a:ea typeface="ＭＳ Ｐ明朝" panose="02020600040205080304" pitchFamily="18" charset="-128"/>
              </a:rPr>
              <a:t>Ⅰ</a:t>
            </a:r>
            <a:r>
              <a:rPr lang="ja-JP" altLang="en-US" sz="1900" dirty="0">
                <a:latin typeface="ＭＳ Ｐ明朝" panose="02020600040205080304" pitchFamily="18" charset="-128"/>
                <a:ea typeface="ＭＳ Ｐ明朝" panose="02020600040205080304" pitchFamily="18" charset="-128"/>
              </a:rPr>
              <a:t>］</a:t>
            </a:r>
            <a:endParaRPr lang="en-US" altLang="ja-JP" sz="1900" dirty="0">
              <a:latin typeface="ＭＳ Ｐ明朝" panose="02020600040205080304" pitchFamily="18" charset="-128"/>
              <a:ea typeface="ＭＳ Ｐ明朝" panose="02020600040205080304" pitchFamily="18" charset="-128"/>
            </a:endParaRPr>
          </a:p>
          <a:p>
            <a:pPr eaLnBrk="1" hangingPunct="1"/>
            <a:r>
              <a:rPr lang="ja-JP" altLang="en-US" sz="1900" dirty="0">
                <a:latin typeface="ＭＳ Ｐ明朝" panose="02020600040205080304" pitchFamily="18" charset="-128"/>
                <a:ea typeface="ＭＳ Ｐ明朝" panose="02020600040205080304" pitchFamily="18" charset="-128"/>
              </a:rPr>
              <a:t>　配付をしております事例と「事例読み取りシート」を用意してください。事例の内容を、先ほどのスライドで示した</a:t>
            </a:r>
            <a:r>
              <a:rPr lang="en-US" altLang="ja-JP" sz="1900" dirty="0">
                <a:latin typeface="ＭＳ Ｐ明朝" panose="02020600040205080304" pitchFamily="18" charset="-128"/>
                <a:ea typeface="ＭＳ Ｐ明朝" panose="02020600040205080304" pitchFamily="18" charset="-128"/>
              </a:rPr>
              <a:t>ORV‐PDCA</a:t>
            </a:r>
            <a:r>
              <a:rPr lang="ja-JP" altLang="en-US" sz="1900" dirty="0">
                <a:latin typeface="ＭＳ Ｐ明朝" panose="02020600040205080304" pitchFamily="18" charset="-128"/>
                <a:ea typeface="ＭＳ Ｐ明朝" panose="02020600040205080304" pitchFamily="18" charset="-128"/>
              </a:rPr>
              <a:t>（読み取りシート参考）に整理することから始めます。事例から、それぞれの分類のポイントに</a:t>
            </a:r>
            <a:r>
              <a:rPr lang="ja-JP" altLang="en-US" sz="1900" dirty="0" smtClean="0">
                <a:latin typeface="ＭＳ Ｐ明朝" panose="02020600040205080304" pitchFamily="18" charset="-128"/>
                <a:ea typeface="ＭＳ Ｐ明朝" panose="02020600040205080304" pitchFamily="18" charset="-128"/>
              </a:rPr>
              <a:t>当てはまる取組を</a:t>
            </a:r>
            <a:r>
              <a:rPr lang="ja-JP" altLang="en-US" sz="1900" dirty="0">
                <a:latin typeface="ＭＳ Ｐ明朝" panose="02020600040205080304" pitchFamily="18" charset="-128"/>
                <a:ea typeface="ＭＳ Ｐ明朝" panose="02020600040205080304" pitchFamily="18" charset="-128"/>
              </a:rPr>
              <a:t>★こちら（緑色）に、このように抜き出してください。</a:t>
            </a:r>
            <a:endParaRPr lang="en-US" altLang="ja-JP" sz="1900" dirty="0">
              <a:latin typeface="ＭＳ Ｐ明朝" panose="02020600040205080304" pitchFamily="18" charset="-128"/>
              <a:ea typeface="ＭＳ Ｐ明朝" panose="02020600040205080304" pitchFamily="18" charset="-128"/>
            </a:endParaRPr>
          </a:p>
          <a:p>
            <a:pPr defTabSz="944089">
              <a:defRPr/>
            </a:pPr>
            <a:endParaRPr lang="en-US" altLang="ja-JP" sz="1900" dirty="0">
              <a:latin typeface="ＭＳ Ｐ明朝" panose="02020600040205080304" pitchFamily="18" charset="-128"/>
              <a:ea typeface="ＭＳ Ｐ明朝" panose="02020600040205080304" pitchFamily="18" charset="-128"/>
            </a:endParaRPr>
          </a:p>
          <a:p>
            <a:pPr defTabSz="944089">
              <a:defRPr/>
            </a:pPr>
            <a:r>
              <a:rPr lang="ja-JP" altLang="en-US" sz="1900" dirty="0">
                <a:latin typeface="ＭＳ Ｐ明朝" panose="02020600040205080304" pitchFamily="18" charset="-128"/>
                <a:ea typeface="ＭＳ Ｐ明朝" panose="02020600040205080304" pitchFamily="18" charset="-128"/>
              </a:rPr>
              <a:t>　次に、★事例の中</a:t>
            </a:r>
            <a:r>
              <a:rPr lang="ja-JP" altLang="en-US" sz="1900" dirty="0" smtClean="0">
                <a:latin typeface="ＭＳ Ｐ明朝" panose="02020600040205080304" pitchFamily="18" charset="-128"/>
                <a:ea typeface="ＭＳ Ｐ明朝" panose="02020600040205080304" pitchFamily="18" charset="-128"/>
              </a:rPr>
              <a:t>の取組で</a:t>
            </a:r>
            <a:r>
              <a:rPr lang="ja-JP" altLang="en-US" sz="1900" dirty="0">
                <a:latin typeface="ＭＳ Ｐ明朝" panose="02020600040205080304" pitchFamily="18" charset="-128"/>
                <a:ea typeface="ＭＳ Ｐ明朝" panose="02020600040205080304" pitchFamily="18" charset="-128"/>
              </a:rPr>
              <a:t>は、不十分だと感じること、つまり</a:t>
            </a:r>
            <a:r>
              <a:rPr lang="en-US" altLang="ja-JP" sz="1900" dirty="0">
                <a:latin typeface="ＭＳ Ｐ明朝" panose="02020600040205080304" pitchFamily="18" charset="-128"/>
                <a:ea typeface="ＭＳ Ｐ明朝" panose="02020600040205080304" pitchFamily="18" charset="-128"/>
              </a:rPr>
              <a:t>『</a:t>
            </a:r>
            <a:r>
              <a:rPr lang="ja-JP" altLang="en-US" sz="1900" dirty="0">
                <a:latin typeface="ＭＳ Ｐ明朝" panose="02020600040205080304" pitchFamily="18" charset="-128"/>
                <a:ea typeface="ＭＳ Ｐ明朝" panose="02020600040205080304" pitchFamily="18" charset="-128"/>
              </a:rPr>
              <a:t>問題点</a:t>
            </a:r>
            <a:r>
              <a:rPr lang="en-US" altLang="ja-JP" sz="1900" dirty="0">
                <a:latin typeface="ＭＳ Ｐ明朝" panose="02020600040205080304" pitchFamily="18" charset="-128"/>
                <a:ea typeface="ＭＳ Ｐ明朝" panose="02020600040205080304" pitchFamily="18" charset="-128"/>
              </a:rPr>
              <a:t>』</a:t>
            </a:r>
            <a:r>
              <a:rPr lang="ja-JP" altLang="en-US" sz="1900" dirty="0">
                <a:latin typeface="ＭＳ Ｐ明朝" panose="02020600040205080304" pitchFamily="18" charset="-128"/>
                <a:ea typeface="ＭＳ Ｐ明朝" panose="02020600040205080304" pitchFamily="18" charset="-128"/>
              </a:rPr>
              <a:t>だと思われることについて、こちらに（赤色）このように書いてください。★　　　</a:t>
            </a:r>
            <a:endParaRPr lang="en-US" altLang="ja-JP" sz="1900" dirty="0">
              <a:latin typeface="ＭＳ Ｐ明朝" panose="02020600040205080304" pitchFamily="18" charset="-128"/>
              <a:ea typeface="ＭＳ Ｐ明朝" panose="02020600040205080304" pitchFamily="18" charset="-128"/>
            </a:endParaRPr>
          </a:p>
          <a:p>
            <a:pPr eaLnBrk="1" hangingPunct="1"/>
            <a:endParaRPr lang="en-US" altLang="ja-JP" sz="1900" dirty="0">
              <a:latin typeface="ＭＳ Ｐ明朝" panose="02020600040205080304" pitchFamily="18" charset="-128"/>
              <a:ea typeface="ＭＳ Ｐ明朝" panose="02020600040205080304" pitchFamily="18" charset="-128"/>
            </a:endParaRPr>
          </a:p>
          <a:p>
            <a:pPr eaLnBrk="1" hangingPunct="1"/>
            <a:r>
              <a:rPr lang="ja-JP" altLang="en-US" sz="1900" dirty="0">
                <a:latin typeface="ＭＳ Ｐ明朝" panose="02020600040205080304" pitchFamily="18" charset="-128"/>
                <a:ea typeface="ＭＳ Ｐ明朝" panose="02020600040205080304" pitchFamily="18" charset="-128"/>
              </a:rPr>
              <a:t>　この活動は個人作業で、時間は９分です。では、事例を読みながら、シートの緑、赤の部分への記入を始めてください。中には当てはまる分類のポイントがないと思われる場合があるかもしれません。★その場合は空けておいてください。</a:t>
            </a:r>
            <a:endParaRPr lang="en-US" altLang="ja-JP" sz="1900" dirty="0">
              <a:latin typeface="ＭＳ Ｐ明朝" panose="02020600040205080304" pitchFamily="18" charset="-128"/>
              <a:ea typeface="ＭＳ Ｐ明朝" panose="02020600040205080304" pitchFamily="18" charset="-128"/>
            </a:endParaRPr>
          </a:p>
          <a:p>
            <a:pPr eaLnBrk="1" hangingPunct="1"/>
            <a:r>
              <a:rPr lang="ja-JP" altLang="en-US" sz="1900" dirty="0">
                <a:latin typeface="ＭＳ Ｐ明朝" panose="02020600040205080304" pitchFamily="18" charset="-128"/>
                <a:ea typeface="ＭＳ Ｐ明朝" panose="02020600040205080304" pitchFamily="18" charset="-128"/>
              </a:rPr>
              <a:t>（９分経過　★）</a:t>
            </a:r>
            <a:endParaRPr lang="en-US" altLang="ja-JP" sz="1900" dirty="0">
              <a:latin typeface="ＭＳ Ｐ明朝" panose="02020600040205080304" pitchFamily="18" charset="-128"/>
              <a:ea typeface="ＭＳ Ｐ明朝" panose="02020600040205080304" pitchFamily="18" charset="-128"/>
            </a:endParaRPr>
          </a:p>
        </p:txBody>
      </p:sp>
      <p:sp>
        <p:nvSpPr>
          <p:cNvPr id="2" name="スライド番号プレースホルダー 1"/>
          <p:cNvSpPr>
            <a:spLocks noGrp="1"/>
          </p:cNvSpPr>
          <p:nvPr>
            <p:ph type="sldNum" sz="quarter" idx="10"/>
          </p:nvPr>
        </p:nvSpPr>
        <p:spPr/>
        <p:txBody>
          <a:bodyPr/>
          <a:lstStyle/>
          <a:p>
            <a:fld id="{EFE263F3-539A-4978-BAE4-9D25B3CBF7E4}" type="slidenum">
              <a:rPr lang="ja-JP" altLang="en-US" smtClean="0"/>
              <a:pPr/>
              <a:t>6</a:t>
            </a:fld>
            <a:endParaRPr lang="ja-JP" altLang="en-US"/>
          </a:p>
        </p:txBody>
      </p:sp>
    </p:spTree>
    <p:extLst>
      <p:ext uri="{BB962C8B-B14F-4D97-AF65-F5344CB8AC3E}">
        <p14:creationId xmlns:p14="http://schemas.microsoft.com/office/powerpoint/2010/main" val="10170962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スライド イメージ プレースホルダ 1"/>
          <p:cNvSpPr>
            <a:spLocks noGrp="1" noRot="1" noChangeAspect="1"/>
          </p:cNvSpPr>
          <p:nvPr>
            <p:ph type="sldImg"/>
          </p:nvPr>
        </p:nvSpPr>
        <p:spPr>
          <a:xfrm>
            <a:off x="1212850" y="512763"/>
            <a:ext cx="4627563" cy="3470275"/>
          </a:xfrm>
          <a:ln/>
        </p:spPr>
      </p:sp>
      <p:sp>
        <p:nvSpPr>
          <p:cNvPr id="62466" name="ノート プレースホルダ 2"/>
          <p:cNvSpPr>
            <a:spLocks noGrp="1"/>
          </p:cNvSpPr>
          <p:nvPr>
            <p:ph type="body" idx="1"/>
          </p:nvPr>
        </p:nvSpPr>
        <p:spPr>
          <a:xfrm>
            <a:off x="840639" y="4344353"/>
            <a:ext cx="5521207" cy="4581287"/>
          </a:xfrm>
          <a:noFill/>
        </p:spPr>
        <p:txBody>
          <a:bodyPr/>
          <a:lstStyle/>
          <a:p>
            <a:r>
              <a:rPr lang="en-US" altLang="ja-JP" sz="1900" dirty="0">
                <a:latin typeface="+mj-ea"/>
              </a:rPr>
              <a:t>≪</a:t>
            </a:r>
            <a:r>
              <a:rPr lang="ja-JP" altLang="en-US" sz="1900" dirty="0">
                <a:latin typeface="+mj-ea"/>
              </a:rPr>
              <a:t>このスライドの説明で１分、意見の交流で６分</a:t>
            </a:r>
            <a:r>
              <a:rPr lang="en-US" altLang="ja-JP" sz="1900" dirty="0">
                <a:latin typeface="+mj-ea"/>
              </a:rPr>
              <a:t>≫</a:t>
            </a:r>
          </a:p>
          <a:p>
            <a:endParaRPr lang="en-US" altLang="ja-JP" sz="1900" dirty="0">
              <a:latin typeface="ＭＳ Ｐ明朝" panose="02020600040205080304" pitchFamily="18" charset="-128"/>
              <a:ea typeface="ＭＳ Ｐ明朝" panose="02020600040205080304" pitchFamily="18" charset="-128"/>
            </a:endParaRPr>
          </a:p>
          <a:p>
            <a:r>
              <a:rPr lang="ja-JP" altLang="en-US" sz="1900" dirty="0">
                <a:latin typeface="ＭＳ Ｐ明朝" panose="02020600040205080304" pitchFamily="18" charset="-128"/>
                <a:ea typeface="ＭＳ Ｐ明朝" panose="02020600040205080304" pitchFamily="18" charset="-128"/>
              </a:rPr>
              <a:t>　はい、それでは時間になりましたので、読み取りの時間を終了します。</a:t>
            </a:r>
            <a:endParaRPr lang="en-US" altLang="ja-JP" sz="1900" dirty="0">
              <a:latin typeface="ＭＳ Ｐ明朝" panose="02020600040205080304" pitchFamily="18" charset="-128"/>
              <a:ea typeface="ＭＳ Ｐ明朝" panose="02020600040205080304" pitchFamily="18" charset="-128"/>
            </a:endParaRPr>
          </a:p>
          <a:p>
            <a:pPr defTabSz="940890">
              <a:defRPr/>
            </a:pPr>
            <a:endParaRPr lang="en-US" altLang="ja-JP" sz="1900" dirty="0">
              <a:latin typeface="ＭＳ Ｐ明朝" panose="02020600040205080304" pitchFamily="18" charset="-128"/>
              <a:ea typeface="ＭＳ Ｐ明朝" panose="02020600040205080304" pitchFamily="18" charset="-128"/>
            </a:endParaRPr>
          </a:p>
          <a:p>
            <a:pPr defTabSz="940890">
              <a:defRPr/>
            </a:pPr>
            <a:r>
              <a:rPr lang="ja-JP" altLang="en-US" sz="1900" dirty="0">
                <a:latin typeface="ＭＳ Ｐ明朝" panose="02020600040205080304" pitchFamily="18" charset="-128"/>
                <a:ea typeface="ＭＳ Ｐ明朝" panose="02020600040205080304" pitchFamily="18" charset="-128"/>
              </a:rPr>
              <a:t>　これからの時間は、緑、赤の枠に書いた内容について、グループ内で互いに確認してください。時間は６分です。それでは、グループ内で司会を決めて始めてください。</a:t>
            </a:r>
            <a:endParaRPr lang="en-US" altLang="ja-JP" sz="1900" dirty="0">
              <a:latin typeface="ＭＳ Ｐ明朝" panose="02020600040205080304" pitchFamily="18" charset="-128"/>
              <a:ea typeface="ＭＳ Ｐ明朝" panose="02020600040205080304" pitchFamily="18" charset="-128"/>
            </a:endParaRPr>
          </a:p>
          <a:p>
            <a:pPr defTabSz="940890">
              <a:defRPr/>
            </a:pPr>
            <a:r>
              <a:rPr lang="ja-JP" altLang="en-US" sz="1900" dirty="0">
                <a:latin typeface="ＭＳ Ｐ明朝" panose="02020600040205080304" pitchFamily="18" charset="-128"/>
                <a:ea typeface="ＭＳ Ｐ明朝" panose="02020600040205080304" pitchFamily="18" charset="-128"/>
              </a:rPr>
              <a:t>（６分経過　★）</a:t>
            </a:r>
            <a:endParaRPr lang="en-US" altLang="ja-JP" sz="1900" dirty="0">
              <a:latin typeface="ＭＳ Ｐ明朝" panose="02020600040205080304" pitchFamily="18" charset="-128"/>
              <a:ea typeface="ＭＳ Ｐ明朝" panose="02020600040205080304" pitchFamily="18" charset="-128"/>
            </a:endParaRPr>
          </a:p>
        </p:txBody>
      </p:sp>
      <p:sp>
        <p:nvSpPr>
          <p:cNvPr id="2" name="スライド番号プレースホルダー 1"/>
          <p:cNvSpPr>
            <a:spLocks noGrp="1"/>
          </p:cNvSpPr>
          <p:nvPr>
            <p:ph type="sldNum" sz="quarter" idx="10"/>
          </p:nvPr>
        </p:nvSpPr>
        <p:spPr/>
        <p:txBody>
          <a:bodyPr/>
          <a:lstStyle/>
          <a:p>
            <a:fld id="{EFE263F3-539A-4978-BAE4-9D25B3CBF7E4}" type="slidenum">
              <a:rPr lang="ja-JP" altLang="en-US" smtClean="0"/>
              <a:pPr/>
              <a:t>7</a:t>
            </a:fld>
            <a:endParaRPr lang="ja-JP" altLang="en-US"/>
          </a:p>
        </p:txBody>
      </p:sp>
    </p:spTree>
    <p:extLst>
      <p:ext uri="{BB962C8B-B14F-4D97-AF65-F5344CB8AC3E}">
        <p14:creationId xmlns:p14="http://schemas.microsoft.com/office/powerpoint/2010/main" val="5591710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スライド イメージ プレースホルダ 1"/>
          <p:cNvSpPr>
            <a:spLocks noGrp="1" noRot="1" noChangeAspect="1"/>
          </p:cNvSpPr>
          <p:nvPr>
            <p:ph type="sldImg"/>
          </p:nvPr>
        </p:nvSpPr>
        <p:spPr>
          <a:xfrm>
            <a:off x="1422400" y="150813"/>
            <a:ext cx="4208463" cy="3155950"/>
          </a:xfrm>
          <a:ln/>
        </p:spPr>
      </p:sp>
      <p:sp>
        <p:nvSpPr>
          <p:cNvPr id="62466" name="ノート プレースホルダ 2"/>
          <p:cNvSpPr>
            <a:spLocks noGrp="1"/>
          </p:cNvSpPr>
          <p:nvPr>
            <p:ph type="body" idx="1"/>
          </p:nvPr>
        </p:nvSpPr>
        <p:spPr>
          <a:xfrm>
            <a:off x="318363" y="3426135"/>
            <a:ext cx="6565760" cy="6345213"/>
          </a:xfrm>
          <a:noFill/>
        </p:spPr>
        <p:txBody>
          <a:bodyPr/>
          <a:lstStyle/>
          <a:p>
            <a:r>
              <a:rPr lang="en-US" altLang="ja-JP" dirty="0">
                <a:latin typeface="+mj-ea"/>
                <a:ea typeface="+mj-ea"/>
              </a:rPr>
              <a:t>≪</a:t>
            </a:r>
            <a:r>
              <a:rPr lang="ja-JP" altLang="en-US" dirty="0">
                <a:latin typeface="+mj-ea"/>
                <a:ea typeface="+mj-ea"/>
              </a:rPr>
              <a:t>説明</a:t>
            </a:r>
            <a:r>
              <a:rPr lang="ja-JP" altLang="en-US" dirty="0" smtClean="0">
                <a:latin typeface="+mj-ea"/>
                <a:ea typeface="+mj-ea"/>
              </a:rPr>
              <a:t>１分、協議９分、発表４分、まとめ</a:t>
            </a:r>
            <a:r>
              <a:rPr lang="ja-JP" altLang="en-US" dirty="0">
                <a:latin typeface="+mj-ea"/>
                <a:ea typeface="+mj-ea"/>
              </a:rPr>
              <a:t>１分</a:t>
            </a:r>
            <a:r>
              <a:rPr lang="en-US" altLang="ja-JP" dirty="0">
                <a:latin typeface="+mj-ea"/>
                <a:ea typeface="+mj-ea"/>
              </a:rPr>
              <a:t>≫</a:t>
            </a:r>
          </a:p>
          <a:p>
            <a:r>
              <a:rPr lang="ja-JP" altLang="en-US" dirty="0">
                <a:latin typeface="ＭＳ Ｐ明朝" panose="02020600040205080304" pitchFamily="18" charset="-128"/>
                <a:ea typeface="ＭＳ Ｐ明朝" panose="02020600040205080304" pitchFamily="18" charset="-128"/>
              </a:rPr>
              <a:t>　</a:t>
            </a:r>
            <a:r>
              <a:rPr lang="ja-JP" altLang="en-US" dirty="0" smtClean="0">
                <a:latin typeface="ＭＳ Ｐ明朝" panose="02020600040205080304" pitchFamily="18" charset="-128"/>
                <a:ea typeface="ＭＳ Ｐ明朝" panose="02020600040205080304" pitchFamily="18" charset="-128"/>
              </a:rPr>
              <a:t>はい、それ</a:t>
            </a:r>
            <a:r>
              <a:rPr lang="ja-JP" altLang="en-US" dirty="0">
                <a:latin typeface="ＭＳ Ｐ明朝" panose="02020600040205080304" pitchFamily="18" charset="-128"/>
                <a:ea typeface="ＭＳ Ｐ明朝" panose="02020600040205080304" pitchFamily="18" charset="-128"/>
              </a:rPr>
              <a:t>では時間になりました</a:t>
            </a:r>
            <a:r>
              <a:rPr lang="ja-JP" altLang="en-US" dirty="0" smtClean="0">
                <a:latin typeface="ＭＳ Ｐ明朝" panose="02020600040205080304" pitchFamily="18" charset="-128"/>
                <a:ea typeface="ＭＳ Ｐ明朝" panose="02020600040205080304" pitchFamily="18" charset="-128"/>
              </a:rPr>
              <a:t>ので、意見</a:t>
            </a:r>
            <a:r>
              <a:rPr lang="ja-JP" altLang="en-US" dirty="0">
                <a:latin typeface="ＭＳ Ｐ明朝" panose="02020600040205080304" pitchFamily="18" charset="-128"/>
                <a:ea typeface="ＭＳ Ｐ明朝" panose="02020600040205080304" pitchFamily="18" charset="-128"/>
              </a:rPr>
              <a:t>交流の時間を終了します。</a:t>
            </a:r>
            <a:endParaRPr lang="en-US" altLang="ja-JP" dirty="0">
              <a:latin typeface="ＭＳ Ｐ明朝" panose="02020600040205080304" pitchFamily="18" charset="-128"/>
              <a:ea typeface="ＭＳ Ｐ明朝" panose="02020600040205080304" pitchFamily="18" charset="-128"/>
            </a:endParaRPr>
          </a:p>
          <a:p>
            <a:pPr>
              <a:defRPr/>
            </a:pPr>
            <a:r>
              <a:rPr lang="ja-JP" altLang="en-US" dirty="0">
                <a:latin typeface="ＭＳ Ｐ明朝" panose="02020600040205080304" pitchFamily="18" charset="-128"/>
                <a:ea typeface="ＭＳ Ｐ明朝" panose="02020600040205080304" pitchFamily="18" charset="-128"/>
              </a:rPr>
              <a:t>　これからの時間</a:t>
            </a:r>
            <a:r>
              <a:rPr lang="ja-JP" altLang="en-US" dirty="0" smtClean="0">
                <a:latin typeface="ＭＳ Ｐ明朝" panose="02020600040205080304" pitchFamily="18" charset="-128"/>
                <a:ea typeface="ＭＳ Ｐ明朝" panose="02020600040205080304" pitchFamily="18" charset="-128"/>
              </a:rPr>
              <a:t>は、青色</a:t>
            </a:r>
            <a:r>
              <a:rPr lang="ja-JP" altLang="en-US" dirty="0">
                <a:latin typeface="ＭＳ Ｐ明朝" panose="02020600040205080304" pitchFamily="18" charset="-128"/>
                <a:ea typeface="ＭＳ Ｐ明朝" panose="02020600040205080304" pitchFamily="18" charset="-128"/>
              </a:rPr>
              <a:t>の部分</a:t>
            </a:r>
            <a:r>
              <a:rPr lang="en-US" altLang="ja-JP" dirty="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他に</a:t>
            </a:r>
            <a:r>
              <a:rPr lang="ja-JP" altLang="en-US" dirty="0" smtClean="0">
                <a:latin typeface="ＭＳ Ｐ明朝" panose="02020600040205080304" pitchFamily="18" charset="-128"/>
                <a:ea typeface="ＭＳ Ｐ明朝" panose="02020600040205080304" pitchFamily="18" charset="-128"/>
              </a:rPr>
              <a:t>考えられる取組</a:t>
            </a:r>
            <a:r>
              <a:rPr lang="en-US" altLang="ja-JP" dirty="0" smtClean="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について協議を</a:t>
            </a:r>
            <a:r>
              <a:rPr lang="ja-JP" altLang="en-US" dirty="0" smtClean="0">
                <a:latin typeface="ＭＳ Ｐ明朝" panose="02020600040205080304" pitchFamily="18" charset="-128"/>
                <a:ea typeface="ＭＳ Ｐ明朝" panose="02020600040205080304" pitchFamily="18" charset="-128"/>
              </a:rPr>
              <a:t>します。</a:t>
            </a:r>
            <a:r>
              <a:rPr lang="ja-JP" altLang="en-US" dirty="0">
                <a:latin typeface="ＭＳ Ｐ明朝" panose="02020600040205080304" pitchFamily="18" charset="-128"/>
                <a:ea typeface="ＭＳ Ｐ明朝" panose="02020600040205080304" pitchFamily="18" charset="-128"/>
              </a:rPr>
              <a:t>「こんなこともできるのでなはいか」「こうする方がよいのではないか」「私ならこうする」というようなことを</a:t>
            </a:r>
            <a:r>
              <a:rPr lang="ja-JP" altLang="en-US" dirty="0" smtClean="0">
                <a:latin typeface="ＭＳ Ｐ明朝" panose="02020600040205080304" pitchFamily="18" charset="-128"/>
                <a:ea typeface="ＭＳ Ｐ明朝" panose="02020600040205080304" pitchFamily="18" charset="-128"/>
              </a:rPr>
              <a:t>話し合い、青色</a:t>
            </a:r>
            <a:r>
              <a:rPr lang="ja-JP" altLang="en-US" dirty="0">
                <a:latin typeface="ＭＳ Ｐ明朝" panose="02020600040205080304" pitchFamily="18" charset="-128"/>
                <a:ea typeface="ＭＳ Ｐ明朝" panose="02020600040205080304" pitchFamily="18" charset="-128"/>
              </a:rPr>
              <a:t>の部分に記入</a:t>
            </a:r>
            <a:r>
              <a:rPr lang="ja-JP" altLang="en-US" dirty="0" smtClean="0">
                <a:latin typeface="ＭＳ Ｐ明朝" panose="02020600040205080304" pitchFamily="18" charset="-128"/>
                <a:ea typeface="ＭＳ Ｐ明朝" panose="02020600040205080304" pitchFamily="18" charset="-128"/>
              </a:rPr>
              <a:t>してください。</a:t>
            </a:r>
            <a:r>
              <a:rPr lang="en-US" altLang="ja-JP" dirty="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問題点</a:t>
            </a:r>
            <a:r>
              <a:rPr lang="en-US" altLang="ja-JP" dirty="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で、多く</a:t>
            </a:r>
            <a:r>
              <a:rPr lang="ja-JP" altLang="en-US" dirty="0">
                <a:latin typeface="ＭＳ Ｐ明朝" panose="02020600040205080304" pitchFamily="18" charset="-128"/>
                <a:ea typeface="ＭＳ Ｐ明朝" panose="02020600040205080304" pitchFamily="18" charset="-128"/>
              </a:rPr>
              <a:t>の意見が</a:t>
            </a:r>
            <a:r>
              <a:rPr lang="ja-JP" altLang="en-US" dirty="0" smtClean="0">
                <a:latin typeface="ＭＳ Ｐ明朝" panose="02020600040205080304" pitchFamily="18" charset="-128"/>
                <a:ea typeface="ＭＳ Ｐ明朝" panose="02020600040205080304" pitchFamily="18" charset="-128"/>
              </a:rPr>
              <a:t>出たポイントから話し合うと効率的だと思います。協議</a:t>
            </a:r>
            <a:r>
              <a:rPr lang="ja-JP" altLang="en-US" dirty="0">
                <a:latin typeface="ＭＳ Ｐ明朝" panose="02020600040205080304" pitchFamily="18" charset="-128"/>
                <a:ea typeface="ＭＳ Ｐ明朝" panose="02020600040205080304" pitchFamily="18" charset="-128"/>
              </a:rPr>
              <a:t>の時間</a:t>
            </a:r>
            <a:r>
              <a:rPr lang="ja-JP" altLang="en-US" dirty="0" smtClean="0">
                <a:latin typeface="ＭＳ Ｐ明朝" panose="02020600040205080304" pitchFamily="18" charset="-128"/>
                <a:ea typeface="ＭＳ Ｐ明朝" panose="02020600040205080304" pitchFamily="18" charset="-128"/>
              </a:rPr>
              <a:t>は９分</a:t>
            </a:r>
            <a:r>
              <a:rPr lang="ja-JP" altLang="en-US" dirty="0">
                <a:latin typeface="ＭＳ Ｐ明朝" panose="02020600040205080304" pitchFamily="18" charset="-128"/>
                <a:ea typeface="ＭＳ Ｐ明朝" panose="02020600040205080304" pitchFamily="18" charset="-128"/>
              </a:rPr>
              <a:t>です。短い時間です</a:t>
            </a:r>
            <a:r>
              <a:rPr lang="ja-JP" altLang="en-US" dirty="0" smtClean="0">
                <a:latin typeface="ＭＳ Ｐ明朝" panose="02020600040205080304" pitchFamily="18" charset="-128"/>
                <a:ea typeface="ＭＳ Ｐ明朝" panose="02020600040205080304" pitchFamily="18" charset="-128"/>
              </a:rPr>
              <a:t>が、できるだけ多くの分類</a:t>
            </a:r>
            <a:r>
              <a:rPr lang="ja-JP" altLang="en-US" dirty="0">
                <a:latin typeface="ＭＳ Ｐ明朝" panose="02020600040205080304" pitchFamily="18" charset="-128"/>
                <a:ea typeface="ＭＳ Ｐ明朝" panose="02020600040205080304" pitchFamily="18" charset="-128"/>
              </a:rPr>
              <a:t>の</a:t>
            </a:r>
            <a:r>
              <a:rPr lang="ja-JP" altLang="en-US" dirty="0" smtClean="0">
                <a:latin typeface="ＭＳ Ｐ明朝" panose="02020600040205080304" pitchFamily="18" charset="-128"/>
                <a:ea typeface="ＭＳ Ｐ明朝" panose="02020600040205080304" pitchFamily="18" charset="-128"/>
              </a:rPr>
              <a:t>ポイントについて</a:t>
            </a:r>
            <a:r>
              <a:rPr lang="en-US" altLang="ja-JP" dirty="0" smtClean="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他に考えられる取組</a:t>
            </a:r>
            <a:r>
              <a:rPr lang="en-US" altLang="ja-JP" dirty="0" smtClean="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の意見</a:t>
            </a:r>
            <a:r>
              <a:rPr lang="ja-JP" altLang="en-US" dirty="0">
                <a:latin typeface="ＭＳ Ｐ明朝" panose="02020600040205080304" pitchFamily="18" charset="-128"/>
                <a:ea typeface="ＭＳ Ｐ明朝" panose="02020600040205080304" pitchFamily="18" charset="-128"/>
              </a:rPr>
              <a:t>が出る</a:t>
            </a:r>
            <a:r>
              <a:rPr lang="ja-JP" altLang="en-US" dirty="0" smtClean="0">
                <a:latin typeface="ＭＳ Ｐ明朝" panose="02020600040205080304" pitchFamily="18" charset="-128"/>
                <a:ea typeface="ＭＳ Ｐ明朝" panose="02020600040205080304" pitchFamily="18" charset="-128"/>
              </a:rPr>
              <a:t>よう、司会</a:t>
            </a:r>
            <a:r>
              <a:rPr lang="ja-JP" altLang="en-US" dirty="0">
                <a:latin typeface="ＭＳ Ｐ明朝" panose="02020600040205080304" pitchFamily="18" charset="-128"/>
                <a:ea typeface="ＭＳ Ｐ明朝" panose="02020600040205080304" pitchFamily="18" charset="-128"/>
              </a:rPr>
              <a:t>の方は進行をよろしくお願いします。</a:t>
            </a:r>
            <a:r>
              <a:rPr lang="ja-JP" altLang="en-US" dirty="0" smtClean="0">
                <a:latin typeface="ＭＳ Ｐ明朝" panose="02020600040205080304" pitchFamily="18" charset="-128"/>
                <a:ea typeface="ＭＳ Ｐ明朝" panose="02020600040205080304" pitchFamily="18" charset="-128"/>
              </a:rPr>
              <a:t>では、始めて</a:t>
            </a:r>
            <a:r>
              <a:rPr lang="ja-JP" altLang="en-US" dirty="0">
                <a:latin typeface="ＭＳ Ｐ明朝" panose="02020600040205080304" pitchFamily="18" charset="-128"/>
                <a:ea typeface="ＭＳ Ｐ明朝" panose="02020600040205080304" pitchFamily="18" charset="-128"/>
              </a:rPr>
              <a:t>ください。</a:t>
            </a:r>
            <a:endParaRPr lang="en-US" altLang="ja-JP" dirty="0">
              <a:latin typeface="ＭＳ Ｐ明朝" panose="02020600040205080304" pitchFamily="18" charset="-128"/>
              <a:ea typeface="ＭＳ Ｐ明朝" panose="02020600040205080304" pitchFamily="18" charset="-128"/>
            </a:endParaRPr>
          </a:p>
          <a:p>
            <a:r>
              <a:rPr lang="ja-JP" altLang="en-US" dirty="0" smtClean="0">
                <a:latin typeface="ＭＳ Ｐ明朝" panose="02020600040205080304" pitchFamily="18" charset="-128"/>
                <a:ea typeface="ＭＳ Ｐ明朝" panose="02020600040205080304" pitchFamily="18" charset="-128"/>
              </a:rPr>
              <a:t>（９分</a:t>
            </a:r>
            <a:r>
              <a:rPr lang="ja-JP" altLang="en-US" dirty="0">
                <a:latin typeface="ＭＳ Ｐ明朝" panose="02020600040205080304" pitchFamily="18" charset="-128"/>
                <a:ea typeface="ＭＳ Ｐ明朝" panose="02020600040205080304" pitchFamily="18" charset="-128"/>
              </a:rPr>
              <a:t>経過したら）</a:t>
            </a:r>
            <a:endParaRPr lang="en-US" altLang="ja-JP" dirty="0">
              <a:latin typeface="ＭＳ Ｐ明朝" panose="02020600040205080304" pitchFamily="18" charset="-128"/>
              <a:ea typeface="ＭＳ Ｐ明朝" panose="02020600040205080304" pitchFamily="18" charset="-128"/>
            </a:endParaRPr>
          </a:p>
          <a:p>
            <a:r>
              <a:rPr lang="ja-JP" altLang="en-US" dirty="0">
                <a:latin typeface="ＭＳ Ｐ明朝" panose="02020600040205080304" pitchFamily="18" charset="-128"/>
                <a:ea typeface="ＭＳ Ｐ明朝" panose="02020600040205080304" pitchFamily="18" charset="-128"/>
              </a:rPr>
              <a:t>　</a:t>
            </a:r>
            <a:r>
              <a:rPr lang="ja-JP" altLang="en-US" dirty="0" smtClean="0">
                <a:latin typeface="ＭＳ Ｐ明朝" panose="02020600040205080304" pitchFamily="18" charset="-128"/>
                <a:ea typeface="ＭＳ Ｐ明朝" panose="02020600040205080304" pitchFamily="18" charset="-128"/>
              </a:rPr>
              <a:t>はい、時間</a:t>
            </a:r>
            <a:r>
              <a:rPr lang="ja-JP" altLang="en-US" dirty="0">
                <a:latin typeface="ＭＳ Ｐ明朝" panose="02020600040205080304" pitchFamily="18" charset="-128"/>
                <a:ea typeface="ＭＳ Ｐ明朝" panose="02020600040205080304" pitchFamily="18" charset="-128"/>
              </a:rPr>
              <a:t>がきました</a:t>
            </a:r>
            <a:r>
              <a:rPr lang="ja-JP" altLang="en-US" dirty="0" smtClean="0">
                <a:latin typeface="ＭＳ Ｐ明朝" panose="02020600040205080304" pitchFamily="18" charset="-128"/>
                <a:ea typeface="ＭＳ Ｐ明朝" panose="02020600040205080304" pitchFamily="18" charset="-128"/>
              </a:rPr>
              <a:t>ので、話し合いの時間</a:t>
            </a:r>
            <a:r>
              <a:rPr lang="ja-JP" altLang="en-US" dirty="0">
                <a:latin typeface="ＭＳ Ｐ明朝" panose="02020600040205080304" pitchFamily="18" charset="-128"/>
                <a:ea typeface="ＭＳ Ｐ明朝" panose="02020600040205080304" pitchFamily="18" charset="-128"/>
              </a:rPr>
              <a:t>を終了します。どのような話し合いになったの</a:t>
            </a:r>
            <a:r>
              <a:rPr lang="ja-JP" altLang="en-US" dirty="0" smtClean="0">
                <a:latin typeface="ＭＳ Ｐ明朝" panose="02020600040205080304" pitchFamily="18" charset="-128"/>
                <a:ea typeface="ＭＳ Ｐ明朝" panose="02020600040205080304" pitchFamily="18" charset="-128"/>
              </a:rPr>
              <a:t>か、いくつ</a:t>
            </a:r>
            <a:r>
              <a:rPr lang="ja-JP" altLang="en-US" dirty="0">
                <a:latin typeface="ＭＳ Ｐ明朝" panose="02020600040205080304" pitchFamily="18" charset="-128"/>
                <a:ea typeface="ＭＳ Ｐ明朝" panose="02020600040205080304" pitchFamily="18" charset="-128"/>
              </a:rPr>
              <a:t>かのグループに聞いてみたいと思います。</a:t>
            </a:r>
            <a:endParaRPr lang="en-US" altLang="ja-JP" dirty="0">
              <a:latin typeface="ＭＳ Ｐ明朝" panose="02020600040205080304" pitchFamily="18" charset="-128"/>
              <a:ea typeface="ＭＳ Ｐ明朝" panose="02020600040205080304" pitchFamily="18" charset="-128"/>
            </a:endParaRPr>
          </a:p>
          <a:p>
            <a:r>
              <a:rPr lang="ja-JP" altLang="en-US" dirty="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２、３</a:t>
            </a:r>
            <a:r>
              <a:rPr lang="ja-JP" altLang="en-US" dirty="0">
                <a:latin typeface="ＭＳ Ｐ明朝" panose="02020600040205080304" pitchFamily="18" charset="-128"/>
                <a:ea typeface="ＭＳ Ｐ明朝" panose="02020600040205080304" pitchFamily="18" charset="-128"/>
              </a:rPr>
              <a:t>グループに発表してもらう）</a:t>
            </a:r>
            <a:endParaRPr lang="en-US" altLang="ja-JP" dirty="0">
              <a:latin typeface="ＭＳ Ｐ明朝" panose="02020600040205080304" pitchFamily="18" charset="-128"/>
              <a:ea typeface="ＭＳ Ｐ明朝" panose="02020600040205080304" pitchFamily="18" charset="-128"/>
            </a:endParaRPr>
          </a:p>
          <a:p>
            <a:r>
              <a:rPr lang="ja-JP" altLang="en-US" dirty="0">
                <a:latin typeface="ＭＳ Ｐ明朝" panose="02020600040205080304" pitchFamily="18" charset="-128"/>
                <a:ea typeface="ＭＳ Ｐ明朝" panose="02020600040205080304" pitchFamily="18" charset="-128"/>
              </a:rPr>
              <a:t>　たくさんの</a:t>
            </a:r>
            <a:r>
              <a:rPr lang="ja-JP" altLang="en-US" dirty="0" smtClean="0">
                <a:latin typeface="ＭＳ Ｐ明朝" panose="02020600040205080304" pitchFamily="18" charset="-128"/>
                <a:ea typeface="ＭＳ Ｐ明朝" panose="02020600040205080304" pitchFamily="18" charset="-128"/>
              </a:rPr>
              <a:t>素晴らしい取組が</a:t>
            </a:r>
            <a:r>
              <a:rPr lang="ja-JP" altLang="en-US" dirty="0">
                <a:latin typeface="ＭＳ Ｐ明朝" panose="02020600040205080304" pitchFamily="18" charset="-128"/>
                <a:ea typeface="ＭＳ Ｐ明朝" panose="02020600040205080304" pitchFamily="18" charset="-128"/>
              </a:rPr>
              <a:t>出てきました。ありがとうございました。</a:t>
            </a:r>
            <a:endParaRPr lang="en-US" altLang="ja-JP" dirty="0">
              <a:latin typeface="ＭＳ Ｐ明朝" panose="02020600040205080304" pitchFamily="18" charset="-128"/>
              <a:ea typeface="ＭＳ Ｐ明朝" panose="02020600040205080304" pitchFamily="18" charset="-128"/>
            </a:endParaRPr>
          </a:p>
          <a:p>
            <a:r>
              <a:rPr lang="ja-JP" altLang="en-US" dirty="0">
                <a:latin typeface="ＭＳ Ｐ明朝" panose="02020600040205080304" pitchFamily="18" charset="-128"/>
                <a:ea typeface="ＭＳ Ｐ明朝" panose="02020600040205080304" pitchFamily="18" charset="-128"/>
              </a:rPr>
              <a:t>　</a:t>
            </a:r>
            <a:endParaRPr lang="en-US" altLang="ja-JP" dirty="0" smtClean="0">
              <a:latin typeface="ＭＳ Ｐ明朝" panose="02020600040205080304" pitchFamily="18" charset="-128"/>
              <a:ea typeface="ＭＳ Ｐ明朝" panose="02020600040205080304" pitchFamily="18" charset="-128"/>
            </a:endParaRPr>
          </a:p>
          <a:p>
            <a:r>
              <a:rPr lang="ja-JP" altLang="en-US" dirty="0" smtClean="0">
                <a:latin typeface="ＭＳ Ｐ明朝" panose="02020600040205080304" pitchFamily="18" charset="-128"/>
                <a:ea typeface="ＭＳ Ｐ明朝" panose="02020600040205080304" pitchFamily="18" charset="-128"/>
              </a:rPr>
              <a:t>　なお、分類をしてもらいましたが、書けなかったところがあったと思います。実は、そこが「</a:t>
            </a:r>
            <a:r>
              <a:rPr lang="ja-JP" altLang="en-US" dirty="0">
                <a:latin typeface="ＭＳ Ｐ明朝" panose="02020600040205080304" pitchFamily="18" charset="-128"/>
                <a:ea typeface="ＭＳ Ｐ明朝" panose="02020600040205080304" pitchFamily="18" charset="-128"/>
              </a:rPr>
              <a:t>指導の空白</a:t>
            </a:r>
            <a:r>
              <a:rPr lang="ja-JP" altLang="en-US" dirty="0" smtClean="0">
                <a:latin typeface="ＭＳ Ｐ明朝" panose="02020600040205080304" pitchFamily="18" charset="-128"/>
                <a:ea typeface="ＭＳ Ｐ明朝" panose="02020600040205080304" pitchFamily="18" charset="-128"/>
              </a:rPr>
              <a:t>」になっているということですから、教職員</a:t>
            </a:r>
            <a:r>
              <a:rPr lang="ja-JP" altLang="en-US" dirty="0">
                <a:latin typeface="ＭＳ Ｐ明朝" panose="02020600040205080304" pitchFamily="18" charset="-128"/>
                <a:ea typeface="ＭＳ Ｐ明朝" panose="02020600040205080304" pitchFamily="18" charset="-128"/>
              </a:rPr>
              <a:t>に「まだできること」の可能性があるということです。問題行動への対応の場面で</a:t>
            </a:r>
            <a:r>
              <a:rPr lang="ja-JP" altLang="en-US" dirty="0" smtClean="0">
                <a:latin typeface="ＭＳ Ｐ明朝" panose="02020600040205080304" pitchFamily="18" charset="-128"/>
                <a:ea typeface="ＭＳ Ｐ明朝" panose="02020600040205080304" pitchFamily="18" charset="-128"/>
              </a:rPr>
              <a:t>は、</a:t>
            </a:r>
            <a:r>
              <a:rPr lang="en-US" altLang="ja-JP" dirty="0" smtClean="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見直し</a:t>
            </a:r>
            <a:r>
              <a:rPr lang="en-US" altLang="ja-JP" dirty="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（Ｃ）や</a:t>
            </a:r>
            <a:r>
              <a:rPr lang="en-US" altLang="ja-JP" dirty="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改善策</a:t>
            </a:r>
            <a:r>
              <a:rPr lang="en-US" altLang="ja-JP" dirty="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（Ａ）が十分に行われていないことがあります</a:t>
            </a:r>
            <a:r>
              <a:rPr lang="ja-JP" altLang="en-US" dirty="0" smtClean="0">
                <a:latin typeface="ＭＳ Ｐ明朝" panose="02020600040205080304" pitchFamily="18" charset="-128"/>
                <a:ea typeface="ＭＳ Ｐ明朝" panose="02020600040205080304" pitchFamily="18" charset="-128"/>
              </a:rPr>
              <a:t>。再び</a:t>
            </a:r>
            <a:r>
              <a:rPr lang="ja-JP" altLang="en-US" dirty="0">
                <a:latin typeface="ＭＳ Ｐ明朝" panose="02020600040205080304" pitchFamily="18" charset="-128"/>
                <a:ea typeface="ＭＳ Ｐ明朝" panose="02020600040205080304" pitchFamily="18" charset="-128"/>
              </a:rPr>
              <a:t>同様の問題行動が</a:t>
            </a:r>
            <a:r>
              <a:rPr lang="ja-JP" altLang="en-US" dirty="0" smtClean="0">
                <a:latin typeface="ＭＳ Ｐ明朝" panose="02020600040205080304" pitchFamily="18" charset="-128"/>
                <a:ea typeface="ＭＳ Ｐ明朝" panose="02020600040205080304" pitchFamily="18" charset="-128"/>
              </a:rPr>
              <a:t>起きたり、それ</a:t>
            </a:r>
            <a:r>
              <a:rPr lang="ja-JP" altLang="en-US" dirty="0">
                <a:latin typeface="ＭＳ Ｐ明朝" panose="02020600040205080304" pitchFamily="18" charset="-128"/>
                <a:ea typeface="ＭＳ Ｐ明朝" panose="02020600040205080304" pitchFamily="18" charset="-128"/>
              </a:rPr>
              <a:t>が繰り返されたりしないように</a:t>
            </a:r>
            <a:r>
              <a:rPr lang="en-US" altLang="ja-JP" dirty="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見直し</a:t>
            </a:r>
            <a:r>
              <a:rPr lang="en-US" altLang="ja-JP" dirty="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（Ｃ）や</a:t>
            </a:r>
            <a:r>
              <a:rPr lang="en-US" altLang="ja-JP" dirty="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改善策</a:t>
            </a:r>
            <a:r>
              <a:rPr lang="en-US" altLang="ja-JP" dirty="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（Ａ） を丁寧に行うことが大切です</a:t>
            </a:r>
            <a:r>
              <a:rPr lang="ja-JP" altLang="en-US" dirty="0" smtClean="0">
                <a:latin typeface="ＭＳ Ｐ明朝" panose="02020600040205080304" pitchFamily="18" charset="-128"/>
                <a:ea typeface="ＭＳ Ｐ明朝" panose="02020600040205080304" pitchFamily="18" charset="-128"/>
              </a:rPr>
              <a:t>。★</a:t>
            </a:r>
            <a:endParaRPr lang="en-US" altLang="ja-JP" dirty="0" smtClean="0">
              <a:latin typeface="ＭＳ Ｐ明朝" panose="02020600040205080304" pitchFamily="18" charset="-128"/>
              <a:ea typeface="ＭＳ Ｐ明朝" panose="02020600040205080304" pitchFamily="18" charset="-128"/>
            </a:endParaRPr>
          </a:p>
          <a:p>
            <a:endParaRPr lang="en-US" altLang="ja-JP" dirty="0">
              <a:latin typeface="ＭＳ Ｐ明朝" panose="02020600040205080304" pitchFamily="18" charset="-128"/>
              <a:ea typeface="ＭＳ Ｐ明朝" panose="02020600040205080304" pitchFamily="18" charset="-128"/>
            </a:endParaRPr>
          </a:p>
        </p:txBody>
      </p:sp>
      <p:sp>
        <p:nvSpPr>
          <p:cNvPr id="2" name="スライド番号プレースホルダー 1"/>
          <p:cNvSpPr>
            <a:spLocks noGrp="1"/>
          </p:cNvSpPr>
          <p:nvPr>
            <p:ph type="sldNum" sz="quarter" idx="10"/>
          </p:nvPr>
        </p:nvSpPr>
        <p:spPr/>
        <p:txBody>
          <a:bodyPr/>
          <a:lstStyle/>
          <a:p>
            <a:fld id="{EFE263F3-539A-4978-BAE4-9D25B3CBF7E4}" type="slidenum">
              <a:rPr lang="ja-JP" altLang="en-US" smtClean="0"/>
              <a:pPr/>
              <a:t>8</a:t>
            </a:fld>
            <a:endParaRPr lang="ja-JP" altLang="en-US"/>
          </a:p>
        </p:txBody>
      </p:sp>
    </p:spTree>
    <p:extLst>
      <p:ext uri="{BB962C8B-B14F-4D97-AF65-F5344CB8AC3E}">
        <p14:creationId xmlns:p14="http://schemas.microsoft.com/office/powerpoint/2010/main" val="5591710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12005"/>
            <a:endParaRPr lang="en-US" altLang="ja-JP" sz="1900" dirty="0">
              <a:latin typeface="ＭＳ 明朝" panose="02020609040205080304" pitchFamily="17" charset="-128"/>
              <a:ea typeface="ＭＳ 明朝" panose="02020609040205080304" pitchFamily="17" charset="-128"/>
            </a:endParaRPr>
          </a:p>
        </p:txBody>
      </p:sp>
      <p:sp>
        <p:nvSpPr>
          <p:cNvPr id="5" name="スライド番号プレースホルダー 4"/>
          <p:cNvSpPr>
            <a:spLocks noGrp="1"/>
          </p:cNvSpPr>
          <p:nvPr>
            <p:ph type="sldNum" sz="quarter" idx="10"/>
          </p:nvPr>
        </p:nvSpPr>
        <p:spPr/>
        <p:txBody>
          <a:bodyPr/>
          <a:lstStyle/>
          <a:p>
            <a:fld id="{EFE263F3-539A-4978-BAE4-9D25B3CBF7E4}" type="slidenum">
              <a:rPr lang="ja-JP" altLang="en-US" smtClean="0"/>
              <a:pPr/>
              <a:t>9</a:t>
            </a:fld>
            <a:endParaRPr lang="ja-JP" altLang="en-US"/>
          </a:p>
        </p:txBody>
      </p:sp>
    </p:spTree>
    <p:extLst>
      <p:ext uri="{BB962C8B-B14F-4D97-AF65-F5344CB8AC3E}">
        <p14:creationId xmlns:p14="http://schemas.microsoft.com/office/powerpoint/2010/main" val="13697960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69B0A693-C43C-4C5C-97CE-04F555806957}"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lvl1pPr>
              <a:defRPr sz="1400">
                <a:solidFill>
                  <a:schemeClr val="tx1"/>
                </a:solidFill>
                <a:latin typeface="ＭＳ ゴシック" pitchFamily="49" charset="-128"/>
                <a:ea typeface="ＭＳ ゴシック" pitchFamily="49" charset="-128"/>
              </a:defRPr>
            </a:lvl1pPr>
          </a:lstStyle>
          <a:p>
            <a:fld id="{244D329A-9E30-4DAA-896C-D2C6A083AD97}" type="slidenum">
              <a:rPr lang="ja-JP" altLang="en-US" smtClean="0"/>
              <a:pPr/>
              <a:t>‹#›</a:t>
            </a:fld>
            <a:endParaRPr lang="ja-JP" altLang="en-US"/>
          </a:p>
        </p:txBody>
      </p:sp>
    </p:spTree>
    <p:extLst>
      <p:ext uri="{BB962C8B-B14F-4D97-AF65-F5344CB8AC3E}">
        <p14:creationId xmlns:p14="http://schemas.microsoft.com/office/powerpoint/2010/main" val="75075470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F33F7BB9-C48D-47B2-976B-27A45CECD6D9}"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21084479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FAB82E1-4311-4215-BF70-D094EA80EEEC}"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11712473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E091F7AB-9D77-4D7C-920F-F86E69E69246}"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1537478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C76A5A9A-5557-4524-ADC6-A4F3101D51F0}"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19375513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31DC2B4C-F1DC-4B71-B80B-1C5C920A4F48}" type="datetime1">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3759518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49D3547A-2C7F-4EEF-88B3-F1E21198FCA7}" type="datetime1">
              <a:rPr kumimoji="1" lang="ja-JP" altLang="en-US" smtClean="0"/>
              <a:t>2022/9/22</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40707427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44A7847F-2421-45AA-BAC5-8D2597A4D75B}" type="datetime1">
              <a:rPr kumimoji="1" lang="ja-JP" altLang="en-US" smtClean="0"/>
              <a:t>2022/9/22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636520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0DC5589A-06B4-4AA2-9B32-12B1ED753FAF}" type="datetime1">
              <a:rPr kumimoji="1" lang="ja-JP" altLang="en-US" smtClean="0"/>
              <a:t>2022/9/22</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33711055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2922C304-87E8-4459-8832-DC7FB16E6A78}" type="datetime1">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9488822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6C067804-789E-45CA-BC94-B294BDDD3B44}" type="datetime1">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21952889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DCFFF6-0514-4E5C-BE0C-9841EBE34360}" type="datetime1">
              <a:rPr kumimoji="1" lang="ja-JP" altLang="en-US" smtClean="0"/>
              <a:t>2022/9/22</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tx1"/>
                </a:solidFill>
              </a:defRPr>
            </a:lvl1pPr>
          </a:lstStyle>
          <a:p>
            <a:fld id="{244D329A-9E30-4DAA-896C-D2C6A083AD97}" type="slidenum">
              <a:rPr lang="ja-JP" altLang="en-US" smtClean="0"/>
              <a:pPr/>
              <a:t>‹#›</a:t>
            </a:fld>
            <a:endParaRPr lang="ja-JP" altLang="en-US"/>
          </a:p>
        </p:txBody>
      </p:sp>
    </p:spTree>
    <p:extLst>
      <p:ext uri="{BB962C8B-B14F-4D97-AF65-F5344CB8AC3E}">
        <p14:creationId xmlns:p14="http://schemas.microsoft.com/office/powerpoint/2010/main" val="15070499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3.wmf"/></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6.xml"/><Relationship Id="rId1" Type="http://schemas.openxmlformats.org/officeDocument/2006/relationships/tags" Target="../tags/tag1.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6.xml"/><Relationship Id="rId5" Type="http://schemas.openxmlformats.org/officeDocument/2006/relationships/image" Target="../media/image8.jpeg"/><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719980" y="692696"/>
            <a:ext cx="7772400" cy="3096344"/>
          </a:xfrm>
        </p:spPr>
        <p:txBody>
          <a:bodyPr>
            <a:normAutofit/>
          </a:bodyPr>
          <a:lstStyle/>
          <a:p>
            <a:r>
              <a:rPr lang="ja-JP" altLang="en-US" dirty="0" smtClean="0"/>
              <a:t>課題別研修</a:t>
            </a:r>
            <a:r>
              <a:rPr lang="en-US" altLang="ja-JP" dirty="0" smtClean="0"/>
              <a:t/>
            </a:r>
            <a:br>
              <a:rPr lang="en-US" altLang="ja-JP" dirty="0" smtClean="0"/>
            </a:br>
            <a:r>
              <a:rPr lang="ja-JP" altLang="en-US" dirty="0"/>
              <a:t>－</a:t>
            </a:r>
            <a:r>
              <a:rPr lang="ja-JP" altLang="en-US" dirty="0" smtClean="0"/>
              <a:t>不登校の対応と未然防止－</a:t>
            </a:r>
            <a:r>
              <a:rPr lang="en-US" altLang="ja-JP" sz="5400" dirty="0"/>
              <a:t/>
            </a:r>
            <a:br>
              <a:rPr lang="en-US" altLang="ja-JP" sz="5400" dirty="0"/>
            </a:br>
            <a:r>
              <a:rPr lang="en-US" altLang="ja-JP" sz="2400" dirty="0" smtClean="0"/>
              <a:t>【</a:t>
            </a:r>
            <a:r>
              <a:rPr lang="ja-JP" altLang="en-US" sz="2400" dirty="0"/>
              <a:t>６０分研修</a:t>
            </a:r>
            <a:r>
              <a:rPr lang="en-US" altLang="ja-JP" sz="2400" dirty="0" smtClean="0"/>
              <a:t>】</a:t>
            </a:r>
            <a:endParaRPr kumimoji="1" lang="ja-JP" altLang="en-US" sz="2400" dirty="0"/>
          </a:p>
        </p:txBody>
      </p:sp>
      <p:sp>
        <p:nvSpPr>
          <p:cNvPr id="6" name="テキスト ボックス 5"/>
          <p:cNvSpPr txBox="1"/>
          <p:nvPr/>
        </p:nvSpPr>
        <p:spPr>
          <a:xfrm>
            <a:off x="642697" y="3068960"/>
            <a:ext cx="7858606" cy="707886"/>
          </a:xfrm>
          <a:prstGeom prst="rect">
            <a:avLst/>
          </a:prstGeom>
          <a:solidFill>
            <a:srgbClr val="FFFFCC"/>
          </a:solidFill>
        </p:spPr>
        <p:txBody>
          <a:bodyPr wrap="square" rtlCol="0">
            <a:spAutoFit/>
          </a:bodyPr>
          <a:lstStyle/>
          <a:p>
            <a:r>
              <a:rPr lang="ja-JP" altLang="en-US" sz="2000" dirty="0" smtClean="0">
                <a:latin typeface="HG丸ｺﾞｼｯｸM-PRO" panose="020F0600000000000000" pitchFamily="50" charset="-128"/>
                <a:ea typeface="HG丸ｺﾞｼｯｸM-PRO" panose="020F0600000000000000" pitchFamily="50" charset="-128"/>
              </a:rPr>
              <a:t>研修のねらい</a:t>
            </a:r>
            <a:endParaRPr lang="en-US" altLang="ja-JP" sz="2000" dirty="0" smtClean="0">
              <a:latin typeface="HG丸ｺﾞｼｯｸM-PRO" panose="020F0600000000000000" pitchFamily="50" charset="-128"/>
              <a:ea typeface="HG丸ｺﾞｼｯｸM-PRO" panose="020F0600000000000000" pitchFamily="50" charset="-128"/>
            </a:endParaRPr>
          </a:p>
          <a:p>
            <a:r>
              <a:rPr lang="en-US" altLang="ja-JP" sz="2000" dirty="0" smtClean="0">
                <a:latin typeface="HG丸ｺﾞｼｯｸM-PRO" panose="020F0600000000000000" pitchFamily="50" charset="-128"/>
                <a:ea typeface="HG丸ｺﾞｼｯｸM-PRO" panose="020F0600000000000000" pitchFamily="50" charset="-128"/>
              </a:rPr>
              <a:t>『</a:t>
            </a:r>
            <a:r>
              <a:rPr lang="ja-JP" altLang="en-US" sz="2000" dirty="0">
                <a:latin typeface="HG丸ｺﾞｼｯｸM-PRO" panose="020F0600000000000000" pitchFamily="50" charset="-128"/>
                <a:ea typeface="HG丸ｺﾞｼｯｸM-PRO" panose="020F0600000000000000" pitchFamily="50" charset="-128"/>
              </a:rPr>
              <a:t>不登校への対応</a:t>
            </a:r>
            <a:r>
              <a:rPr lang="ja-JP" altLang="en-US" sz="2000" dirty="0" smtClean="0">
                <a:latin typeface="HG丸ｺﾞｼｯｸM-PRO" panose="020F0600000000000000" pitchFamily="50" charset="-128"/>
                <a:ea typeface="HG丸ｺﾞｼｯｸM-PRO" panose="020F0600000000000000" pitchFamily="50" charset="-128"/>
              </a:rPr>
              <a:t>と、不登校</a:t>
            </a:r>
            <a:r>
              <a:rPr lang="ja-JP" altLang="en-US" sz="2000" dirty="0">
                <a:latin typeface="HG丸ｺﾞｼｯｸM-PRO" panose="020F0600000000000000" pitchFamily="50" charset="-128"/>
                <a:ea typeface="HG丸ｺﾞｼｯｸM-PRO" panose="020F0600000000000000" pitchFamily="50" charset="-128"/>
              </a:rPr>
              <a:t>を</a:t>
            </a:r>
            <a:r>
              <a:rPr lang="ja-JP" altLang="en-US" sz="2000" dirty="0" smtClean="0">
                <a:latin typeface="HG丸ｺﾞｼｯｸM-PRO" panose="020F0600000000000000" pitchFamily="50" charset="-128"/>
                <a:ea typeface="HG丸ｺﾞｼｯｸM-PRO" panose="020F0600000000000000" pitchFamily="50" charset="-128"/>
              </a:rPr>
              <a:t>生まない取組に</a:t>
            </a:r>
            <a:r>
              <a:rPr lang="ja-JP" altLang="en-US" sz="2000" dirty="0">
                <a:latin typeface="HG丸ｺﾞｼｯｸM-PRO" panose="020F0600000000000000" pitchFamily="50" charset="-128"/>
                <a:ea typeface="HG丸ｺﾞｼｯｸM-PRO" panose="020F0600000000000000" pitchFamily="50" charset="-128"/>
              </a:rPr>
              <a:t>ついて考える</a:t>
            </a:r>
            <a:r>
              <a:rPr lang="en-US" altLang="ja-JP" sz="2000" dirty="0" smtClean="0">
                <a:latin typeface="HG丸ｺﾞｼｯｸM-PRO" panose="020F0600000000000000" pitchFamily="50" charset="-128"/>
                <a:ea typeface="HG丸ｺﾞｼｯｸM-PRO" panose="020F0600000000000000" pitchFamily="50" charset="-128"/>
              </a:rPr>
              <a:t>』</a:t>
            </a:r>
          </a:p>
        </p:txBody>
      </p:sp>
      <p:sp>
        <p:nvSpPr>
          <p:cNvPr id="7" name="テキスト ボックス 6"/>
          <p:cNvSpPr txBox="1"/>
          <p:nvPr/>
        </p:nvSpPr>
        <p:spPr>
          <a:xfrm>
            <a:off x="611560" y="3129930"/>
            <a:ext cx="8352928" cy="3539430"/>
          </a:xfrm>
          <a:prstGeom prst="rect">
            <a:avLst/>
          </a:prstGeom>
          <a:noFill/>
        </p:spPr>
        <p:txBody>
          <a:bodyPr wrap="square" rtlCol="0">
            <a:spAutoFit/>
          </a:bodyPr>
          <a:lstStyle/>
          <a:p>
            <a:endParaRPr kumimoji="1" lang="en-US" altLang="ja-JP" sz="2800" dirty="0" smtClean="0">
              <a:latin typeface="ＭＳ ゴシック" pitchFamily="49" charset="-128"/>
              <a:ea typeface="ＭＳ ゴシック" pitchFamily="49" charset="-128"/>
            </a:endParaRPr>
          </a:p>
          <a:p>
            <a:endParaRPr kumimoji="1" lang="en-US" altLang="ja-JP" sz="2800" dirty="0" smtClean="0">
              <a:latin typeface="ＭＳ ゴシック" pitchFamily="49" charset="-128"/>
              <a:ea typeface="ＭＳ ゴシック" pitchFamily="49" charset="-128"/>
            </a:endParaRPr>
          </a:p>
          <a:p>
            <a:endParaRPr lang="en-US" altLang="ja-JP" sz="2800" dirty="0">
              <a:latin typeface="ＭＳ ゴシック" pitchFamily="49" charset="-128"/>
              <a:ea typeface="ＭＳ ゴシック" pitchFamily="49" charset="-128"/>
            </a:endParaRPr>
          </a:p>
          <a:p>
            <a:r>
              <a:rPr kumimoji="1" lang="ja-JP" altLang="en-US" sz="2800" dirty="0" smtClean="0">
                <a:latin typeface="ＭＳ ゴシック" pitchFamily="49" charset="-128"/>
                <a:ea typeface="ＭＳ ゴシック" pitchFamily="49" charset="-128"/>
              </a:rPr>
              <a:t>　　　　　　　　　</a:t>
            </a:r>
            <a:r>
              <a:rPr lang="ja-JP" altLang="en-US" sz="2800" dirty="0" smtClean="0">
                <a:latin typeface="ＭＳ ゴシック" pitchFamily="49" charset="-128"/>
                <a:ea typeface="ＭＳ ゴシック" pitchFamily="49" charset="-128"/>
              </a:rPr>
              <a:t>岡山県総合教育センター</a:t>
            </a:r>
            <a:endParaRPr kumimoji="1" lang="en-US" altLang="ja-JP" sz="2800" dirty="0" smtClean="0">
              <a:latin typeface="ＭＳ ゴシック" pitchFamily="49" charset="-128"/>
              <a:ea typeface="ＭＳ ゴシック" pitchFamily="49" charset="-128"/>
            </a:endParaRPr>
          </a:p>
          <a:p>
            <a:r>
              <a:rPr lang="ja-JP" altLang="en-US" sz="2800" dirty="0" smtClean="0">
                <a:latin typeface="ＭＳ ゴシック" pitchFamily="49" charset="-128"/>
                <a:ea typeface="ＭＳ ゴシック" pitchFamily="49" charset="-128"/>
              </a:rPr>
              <a:t>　　　　　　　　　　　</a:t>
            </a:r>
            <a:r>
              <a:rPr lang="ja-JP" altLang="en-US" sz="2800" dirty="0">
                <a:latin typeface="ＭＳ ゴシック" pitchFamily="49" charset="-128"/>
                <a:ea typeface="ＭＳ ゴシック" pitchFamily="49" charset="-128"/>
              </a:rPr>
              <a:t>　</a:t>
            </a:r>
            <a:r>
              <a:rPr lang="ja-JP" altLang="en-US" sz="2800" dirty="0" smtClean="0">
                <a:latin typeface="ＭＳ ゴシック" pitchFamily="49" charset="-128"/>
                <a:ea typeface="ＭＳ ゴシック" pitchFamily="49" charset="-128"/>
              </a:rPr>
              <a:t>　　　　生徒指導部</a:t>
            </a:r>
            <a:endParaRPr lang="en-US" altLang="ja-JP" sz="2800" dirty="0" smtClean="0">
              <a:latin typeface="ＭＳ ゴシック" pitchFamily="49" charset="-128"/>
              <a:ea typeface="ＭＳ ゴシック" pitchFamily="49" charset="-128"/>
            </a:endParaRPr>
          </a:p>
          <a:p>
            <a:r>
              <a:rPr kumimoji="1" lang="ja-JP" altLang="en-US" sz="2800" dirty="0">
                <a:latin typeface="ＭＳ ゴシック" pitchFamily="49" charset="-128"/>
                <a:ea typeface="ＭＳ ゴシック" pitchFamily="49" charset="-128"/>
              </a:rPr>
              <a:t>　</a:t>
            </a:r>
            <a:r>
              <a:rPr kumimoji="1" lang="ja-JP" altLang="en-US" sz="2800" dirty="0" smtClean="0">
                <a:latin typeface="ＭＳ ゴシック" pitchFamily="49" charset="-128"/>
                <a:ea typeface="ＭＳ ゴシック" pitchFamily="49" charset="-128"/>
              </a:rPr>
              <a:t>　　　　　　　　監修　兵庫教育大学大学院</a:t>
            </a:r>
            <a:endParaRPr kumimoji="1" lang="en-US" altLang="ja-JP" sz="2800" dirty="0" smtClean="0">
              <a:latin typeface="ＭＳ ゴシック" pitchFamily="49" charset="-128"/>
              <a:ea typeface="ＭＳ ゴシック" pitchFamily="49" charset="-128"/>
            </a:endParaRPr>
          </a:p>
          <a:p>
            <a:r>
              <a:rPr lang="ja-JP" altLang="en-US" sz="2800" dirty="0">
                <a:latin typeface="ＭＳ ゴシック" pitchFamily="49" charset="-128"/>
                <a:ea typeface="ＭＳ ゴシック" pitchFamily="49" charset="-128"/>
              </a:rPr>
              <a:t>　</a:t>
            </a:r>
            <a:r>
              <a:rPr lang="ja-JP" altLang="en-US" sz="2800" dirty="0" smtClean="0">
                <a:latin typeface="ＭＳ ゴシック" pitchFamily="49" charset="-128"/>
                <a:ea typeface="ＭＳ ゴシック" pitchFamily="49" charset="-128"/>
              </a:rPr>
              <a:t>　　　　　　　　　　（現　関西外国語大学）</a:t>
            </a:r>
            <a:r>
              <a:rPr kumimoji="1" lang="ja-JP" altLang="en-US" sz="2800" dirty="0" smtClean="0">
                <a:latin typeface="ＭＳ ゴシック" pitchFamily="49" charset="-128"/>
                <a:ea typeface="ＭＳ ゴシック" pitchFamily="49" charset="-128"/>
              </a:rPr>
              <a:t>　</a:t>
            </a:r>
            <a:endParaRPr kumimoji="1" lang="en-US" altLang="ja-JP" sz="2800" dirty="0" smtClean="0">
              <a:latin typeface="ＭＳ ゴシック" pitchFamily="49" charset="-128"/>
              <a:ea typeface="ＭＳ ゴシック" pitchFamily="49" charset="-128"/>
            </a:endParaRPr>
          </a:p>
          <a:p>
            <a:r>
              <a:rPr lang="ja-JP" altLang="en-US" sz="2800" dirty="0">
                <a:latin typeface="ＭＳ ゴシック" pitchFamily="49" charset="-128"/>
                <a:ea typeface="ＭＳ ゴシック" pitchFamily="49" charset="-128"/>
              </a:rPr>
              <a:t>　</a:t>
            </a:r>
            <a:r>
              <a:rPr lang="ja-JP" altLang="en-US" sz="2800" dirty="0" smtClean="0">
                <a:latin typeface="ＭＳ ゴシック" pitchFamily="49" charset="-128"/>
                <a:ea typeface="ＭＳ ゴシック" pitchFamily="49" charset="-128"/>
              </a:rPr>
              <a:t>　　　　　　　　　　　　</a:t>
            </a:r>
            <a:r>
              <a:rPr kumimoji="1" lang="ja-JP" altLang="en-US" sz="2800" dirty="0" smtClean="0">
                <a:latin typeface="ＭＳ ゴシック" pitchFamily="49" charset="-128"/>
                <a:ea typeface="ＭＳ ゴシック" pitchFamily="49" charset="-128"/>
              </a:rPr>
              <a:t>教授　　新井　肇</a:t>
            </a:r>
            <a:endParaRPr kumimoji="1" lang="ja-JP" altLang="en-US" sz="2800" dirty="0">
              <a:latin typeface="ＭＳ ゴシック" pitchFamily="49" charset="-128"/>
              <a:ea typeface="ＭＳ ゴシック" pitchFamily="49" charset="-128"/>
            </a:endParaRPr>
          </a:p>
        </p:txBody>
      </p:sp>
    </p:spTree>
    <p:extLst>
      <p:ext uri="{BB962C8B-B14F-4D97-AF65-F5344CB8AC3E}">
        <p14:creationId xmlns:p14="http://schemas.microsoft.com/office/powerpoint/2010/main" val="16433214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descr="X:\etuko\MPCview イラスト\DATA\MPC_SCCL\COL_WMF\SC32_37\子ども表情\SC35_07.WMF"/>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95245" y="1065181"/>
            <a:ext cx="1587393" cy="159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6" name="Picture 2" descr="Z:\事務文書\生徒指導\0_イラスト集\学校イラスト1000カレンダー等\イラスト・レタリング集\学校生活カット(0001～0437)\0313-子どもの生活.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105347" y="1124744"/>
            <a:ext cx="1701512" cy="1782330"/>
          </a:xfrm>
          <a:prstGeom prst="rect">
            <a:avLst/>
          </a:prstGeom>
          <a:noFill/>
          <a:extLst>
            <a:ext uri="{909E8E84-426E-40DD-AFC4-6F175D3DCCD1}">
              <a14:hiddenFill xmlns:a14="http://schemas.microsoft.com/office/drawing/2010/main">
                <a:solidFill>
                  <a:srgbClr val="FFFFFF"/>
                </a:solidFill>
              </a14:hiddenFill>
            </a:ext>
          </a:extLst>
        </p:spPr>
      </p:pic>
      <p:grpSp>
        <p:nvGrpSpPr>
          <p:cNvPr id="3" name="グループ化 2"/>
          <p:cNvGrpSpPr/>
          <p:nvPr/>
        </p:nvGrpSpPr>
        <p:grpSpPr>
          <a:xfrm>
            <a:off x="630535" y="1360447"/>
            <a:ext cx="7954939" cy="5015665"/>
            <a:chOff x="630535" y="908720"/>
            <a:chExt cx="7954939" cy="5517232"/>
          </a:xfrm>
        </p:grpSpPr>
        <p:sp>
          <p:nvSpPr>
            <p:cNvPr id="4" name="円/楕円 3"/>
            <p:cNvSpPr/>
            <p:nvPr/>
          </p:nvSpPr>
          <p:spPr>
            <a:xfrm>
              <a:off x="630535" y="908720"/>
              <a:ext cx="7954939" cy="5517232"/>
            </a:xfrm>
            <a:prstGeom prst="ellipse">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ctr"/>
              <a:endParaRPr kumimoji="1" lang="ja-JP" altLang="en-US" sz="4400" dirty="0">
                <a:solidFill>
                  <a:schemeClr val="tx1"/>
                </a:solidFill>
                <a:latin typeface="AR丸ゴシック体E" panose="020F0909000000000000" pitchFamily="49" charset="-128"/>
                <a:ea typeface="AR丸ゴシック体E" panose="020F0909000000000000" pitchFamily="49" charset="-128"/>
              </a:endParaRPr>
            </a:p>
          </p:txBody>
        </p:sp>
        <p:sp>
          <p:nvSpPr>
            <p:cNvPr id="5" name="テキスト ボックス 4"/>
            <p:cNvSpPr txBox="1"/>
            <p:nvPr/>
          </p:nvSpPr>
          <p:spPr>
            <a:xfrm>
              <a:off x="1781972" y="1256847"/>
              <a:ext cx="5416868" cy="1320362"/>
            </a:xfrm>
            <a:prstGeom prst="rect">
              <a:avLst/>
            </a:prstGeom>
            <a:noFill/>
          </p:spPr>
          <p:txBody>
            <a:bodyPr wrap="none" rtlCol="0">
              <a:spAutoFit/>
            </a:bodyPr>
            <a:lstStyle/>
            <a:p>
              <a:pPr algn="ctr"/>
              <a:r>
                <a:rPr lang="ja-JP" altLang="en-US" sz="2400" dirty="0">
                  <a:latin typeface="HG丸ｺﾞｼｯｸM-PRO" panose="020F0600000000000000" pitchFamily="50" charset="-128"/>
                  <a:ea typeface="HG丸ｺﾞｼｯｸM-PRO" panose="020F0600000000000000" pitchFamily="50" charset="-128"/>
                </a:rPr>
                <a:t>全て</a:t>
              </a:r>
              <a:r>
                <a:rPr lang="ja-JP" altLang="en-US" sz="2400" dirty="0" smtClean="0">
                  <a:latin typeface="HG丸ｺﾞｼｯｸM-PRO" panose="020F0600000000000000" pitchFamily="50" charset="-128"/>
                  <a:ea typeface="HG丸ｺﾞｼｯｸM-PRO" panose="020F0600000000000000" pitchFamily="50" charset="-128"/>
                </a:rPr>
                <a:t>の児童生徒への支援</a:t>
              </a:r>
              <a:endParaRPr lang="en-US" altLang="ja-JP" sz="2400" dirty="0" smtClean="0">
                <a:latin typeface="HG丸ｺﾞｼｯｸM-PRO" panose="020F0600000000000000" pitchFamily="50" charset="-128"/>
                <a:ea typeface="HG丸ｺﾞｼｯｸM-PRO" panose="020F0600000000000000" pitchFamily="50" charset="-128"/>
              </a:endParaRPr>
            </a:p>
            <a:p>
              <a:pPr algn="ctr"/>
              <a:r>
                <a:rPr lang="ja-JP" altLang="en-US" sz="2400" dirty="0" smtClean="0">
                  <a:latin typeface="HG丸ｺﾞｼｯｸM-PRO" panose="020F0600000000000000" pitchFamily="50" charset="-128"/>
                  <a:ea typeface="HG丸ｺﾞｼｯｸM-PRO" panose="020F0600000000000000" pitchFamily="50" charset="-128"/>
                </a:rPr>
                <a:t>不登校</a:t>
              </a:r>
              <a:r>
                <a:rPr lang="ja-JP" altLang="en-US" sz="2400" dirty="0">
                  <a:latin typeface="HG丸ｺﾞｼｯｸM-PRO" panose="020F0600000000000000" pitchFamily="50" charset="-128"/>
                  <a:ea typeface="HG丸ｺﾞｼｯｸM-PRO" panose="020F0600000000000000" pitchFamily="50" charset="-128"/>
                </a:rPr>
                <a:t>を</a:t>
              </a:r>
              <a:r>
                <a:rPr lang="ja-JP" altLang="en-US" sz="2400" dirty="0" smtClean="0">
                  <a:latin typeface="HG丸ｺﾞｼｯｸM-PRO" panose="020F0600000000000000" pitchFamily="50" charset="-128"/>
                  <a:ea typeface="HG丸ｺﾞｼｯｸM-PRO" panose="020F0600000000000000" pitchFamily="50" charset="-128"/>
                </a:rPr>
                <a:t>生まない魅力ある学校づくり</a:t>
              </a:r>
              <a:endParaRPr lang="en-US" altLang="ja-JP" sz="2400" dirty="0" smtClean="0">
                <a:latin typeface="HG丸ｺﾞｼｯｸM-PRO" panose="020F0600000000000000" pitchFamily="50" charset="-128"/>
                <a:ea typeface="HG丸ｺﾞｼｯｸM-PRO" panose="020F0600000000000000" pitchFamily="50" charset="-128"/>
              </a:endParaRPr>
            </a:p>
            <a:p>
              <a:pPr algn="ctr"/>
              <a:r>
                <a:rPr kumimoji="1" lang="ja-JP" altLang="en-US" sz="2400" dirty="0" smtClean="0">
                  <a:solidFill>
                    <a:srgbClr val="FF0000"/>
                  </a:solidFill>
                  <a:latin typeface="HG丸ｺﾞｼｯｸM-PRO" panose="020F0600000000000000" pitchFamily="50" charset="-128"/>
                  <a:ea typeface="HG丸ｺﾞｼｯｸM-PRO" panose="020F0600000000000000" pitchFamily="50" charset="-128"/>
                </a:rPr>
                <a:t>（</a:t>
              </a:r>
              <a:r>
                <a:rPr kumimoji="1" lang="zh-TW" altLang="en-US" sz="2400" dirty="0" smtClean="0">
                  <a:solidFill>
                    <a:srgbClr val="FF0000"/>
                  </a:solidFill>
                  <a:latin typeface="HG丸ｺﾞｼｯｸM-PRO" panose="020F0600000000000000" pitchFamily="50" charset="-128"/>
                  <a:ea typeface="HG丸ｺﾞｼｯｸM-PRO" panose="020F0600000000000000" pitchFamily="50" charset="-128"/>
                </a:rPr>
                <a:t>開発的生徒指導</a:t>
              </a:r>
              <a:r>
                <a:rPr kumimoji="1" lang="ja-JP" altLang="en-US" sz="2400" dirty="0" smtClean="0">
                  <a:solidFill>
                    <a:srgbClr val="FF0000"/>
                  </a:solidFill>
                  <a:latin typeface="HG丸ｺﾞｼｯｸM-PRO" panose="020F0600000000000000" pitchFamily="50" charset="-128"/>
                  <a:ea typeface="HG丸ｺﾞｼｯｸM-PRO" panose="020F0600000000000000" pitchFamily="50" charset="-128"/>
                </a:rPr>
                <a:t>）</a:t>
              </a:r>
              <a:endParaRPr kumimoji="1" lang="ja-JP" altLang="en-US" sz="2400" dirty="0">
                <a:solidFill>
                  <a:srgbClr val="FF0000"/>
                </a:solidFill>
                <a:latin typeface="HG丸ｺﾞｼｯｸM-PRO" panose="020F0600000000000000" pitchFamily="50" charset="-128"/>
                <a:ea typeface="HG丸ｺﾞｼｯｸM-PRO" panose="020F0600000000000000" pitchFamily="50" charset="-128"/>
              </a:endParaRPr>
            </a:p>
          </p:txBody>
        </p:sp>
      </p:grpSp>
      <p:grpSp>
        <p:nvGrpSpPr>
          <p:cNvPr id="6" name="グループ化 5"/>
          <p:cNvGrpSpPr/>
          <p:nvPr/>
        </p:nvGrpSpPr>
        <p:grpSpPr>
          <a:xfrm>
            <a:off x="1573906" y="2907074"/>
            <a:ext cx="6068196" cy="3510677"/>
            <a:chOff x="1320839" y="2489742"/>
            <a:chExt cx="6574330" cy="3936210"/>
          </a:xfrm>
        </p:grpSpPr>
        <p:sp>
          <p:nvSpPr>
            <p:cNvPr id="7" name="円/楕円 6"/>
            <p:cNvSpPr/>
            <p:nvPr/>
          </p:nvSpPr>
          <p:spPr>
            <a:xfrm>
              <a:off x="1320839" y="2489742"/>
              <a:ext cx="6574330" cy="3936210"/>
            </a:xfrm>
            <a:prstGeom prst="ellips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t" anchorCtr="0"/>
            <a:lstStyle/>
            <a:p>
              <a:pPr algn="ctr"/>
              <a:endParaRPr kumimoji="1" lang="ja-JP" altLang="en-US" sz="4400" dirty="0">
                <a:solidFill>
                  <a:schemeClr val="tx1"/>
                </a:solidFill>
                <a:latin typeface="AR丸ゴシック体E" panose="020F0909000000000000" pitchFamily="49" charset="-128"/>
                <a:ea typeface="AR丸ゴシック体E" panose="020F0909000000000000" pitchFamily="49" charset="-128"/>
              </a:endParaRPr>
            </a:p>
          </p:txBody>
        </p:sp>
        <p:sp>
          <p:nvSpPr>
            <p:cNvPr id="8" name="テキスト ボックス 7"/>
            <p:cNvSpPr txBox="1"/>
            <p:nvPr/>
          </p:nvSpPr>
          <p:spPr>
            <a:xfrm>
              <a:off x="1838506" y="2994195"/>
              <a:ext cx="5511063" cy="1345822"/>
            </a:xfrm>
            <a:prstGeom prst="rect">
              <a:avLst/>
            </a:prstGeom>
            <a:noFill/>
          </p:spPr>
          <p:txBody>
            <a:bodyPr wrap="square" rtlCol="0">
              <a:spAutoFit/>
            </a:bodyPr>
            <a:lstStyle/>
            <a:p>
              <a:pPr algn="ctr"/>
              <a:r>
                <a:rPr kumimoji="1" lang="ja-JP" altLang="en-US" sz="2400" dirty="0" smtClean="0">
                  <a:latin typeface="HG丸ｺﾞｼｯｸM-PRO" panose="020F0600000000000000" pitchFamily="50" charset="-128"/>
                  <a:ea typeface="HG丸ｺﾞｼｯｸM-PRO" panose="020F0600000000000000" pitchFamily="50" charset="-128"/>
                </a:rPr>
                <a:t>既に欠席が増えるなど、</a:t>
              </a:r>
              <a:endParaRPr kumimoji="1" lang="en-US" altLang="ja-JP" sz="2400" dirty="0" smtClean="0">
                <a:latin typeface="HG丸ｺﾞｼｯｸM-PRO" panose="020F0600000000000000" pitchFamily="50" charset="-128"/>
                <a:ea typeface="HG丸ｺﾞｼｯｸM-PRO" panose="020F0600000000000000" pitchFamily="50" charset="-128"/>
              </a:endParaRPr>
            </a:p>
            <a:p>
              <a:pPr algn="ctr"/>
              <a:r>
                <a:rPr kumimoji="1" lang="ja-JP" altLang="en-US" sz="2400" dirty="0" smtClean="0">
                  <a:latin typeface="HG丸ｺﾞｼｯｸM-PRO" panose="020F0600000000000000" pitchFamily="50" charset="-128"/>
                  <a:ea typeface="HG丸ｺﾞｼｯｸM-PRO" panose="020F0600000000000000" pitchFamily="50" charset="-128"/>
                </a:rPr>
                <a:t>不登校傾向にある児童生徒への支援</a:t>
              </a:r>
              <a:endParaRPr kumimoji="1" lang="en-US" altLang="ja-JP" sz="2400" dirty="0" smtClean="0">
                <a:latin typeface="HG丸ｺﾞｼｯｸM-PRO" panose="020F0600000000000000" pitchFamily="50" charset="-128"/>
                <a:ea typeface="HG丸ｺﾞｼｯｸM-PRO" panose="020F0600000000000000" pitchFamily="50" charset="-128"/>
              </a:endParaRPr>
            </a:p>
            <a:p>
              <a:pPr algn="ctr"/>
              <a:r>
                <a:rPr kumimoji="1" lang="ja-JP" altLang="en-US" sz="2400" dirty="0" smtClean="0">
                  <a:solidFill>
                    <a:srgbClr val="FF0000"/>
                  </a:solidFill>
                  <a:latin typeface="HG丸ｺﾞｼｯｸM-PRO" panose="020F0600000000000000" pitchFamily="50" charset="-128"/>
                  <a:ea typeface="HG丸ｺﾞｼｯｸM-PRO" panose="020F0600000000000000" pitchFamily="50" charset="-128"/>
                </a:rPr>
                <a:t>（</a:t>
              </a:r>
              <a:r>
                <a:rPr kumimoji="1" lang="zh-TW" altLang="en-US" sz="2400" dirty="0" smtClean="0">
                  <a:solidFill>
                    <a:srgbClr val="FF0000"/>
                  </a:solidFill>
                  <a:latin typeface="HG丸ｺﾞｼｯｸM-PRO" panose="020F0600000000000000" pitchFamily="50" charset="-128"/>
                  <a:ea typeface="HG丸ｺﾞｼｯｸM-PRO" panose="020F0600000000000000" pitchFamily="50" charset="-128"/>
                </a:rPr>
                <a:t>予防的生徒指導</a:t>
              </a:r>
              <a:r>
                <a:rPr kumimoji="1" lang="ja-JP" altLang="en-US" sz="2400" dirty="0" smtClean="0">
                  <a:solidFill>
                    <a:srgbClr val="FF0000"/>
                  </a:solidFill>
                  <a:latin typeface="HG丸ｺﾞｼｯｸM-PRO" panose="020F0600000000000000" pitchFamily="50" charset="-128"/>
                  <a:ea typeface="HG丸ｺﾞｼｯｸM-PRO" panose="020F0600000000000000" pitchFamily="50" charset="-128"/>
                </a:rPr>
                <a:t>）</a:t>
              </a:r>
              <a:endParaRPr kumimoji="1" lang="ja-JP" altLang="en-US" sz="2400" dirty="0">
                <a:solidFill>
                  <a:srgbClr val="FF0000"/>
                </a:solidFill>
                <a:latin typeface="HG丸ｺﾞｼｯｸM-PRO" panose="020F0600000000000000" pitchFamily="50" charset="-128"/>
                <a:ea typeface="HG丸ｺﾞｼｯｸM-PRO" panose="020F0600000000000000" pitchFamily="50" charset="-128"/>
              </a:endParaRPr>
            </a:p>
          </p:txBody>
        </p:sp>
      </p:grpSp>
      <p:sp>
        <p:nvSpPr>
          <p:cNvPr id="14" name="テキスト ボックス 13"/>
          <p:cNvSpPr txBox="1"/>
          <p:nvPr/>
        </p:nvSpPr>
        <p:spPr>
          <a:xfrm>
            <a:off x="107504" y="416858"/>
            <a:ext cx="8905002" cy="707886"/>
          </a:xfrm>
          <a:prstGeom prst="rect">
            <a:avLst/>
          </a:prstGeom>
          <a:noFill/>
        </p:spPr>
        <p:txBody>
          <a:bodyPr wrap="none" rtlCol="0">
            <a:spAutoFit/>
          </a:bodyPr>
          <a:lstStyle/>
          <a:p>
            <a:r>
              <a:rPr lang="ja-JP" altLang="en-US" sz="4000" dirty="0" smtClean="0">
                <a:solidFill>
                  <a:schemeClr val="tx2"/>
                </a:solidFill>
                <a:latin typeface="HG丸ｺﾞｼｯｸM-PRO" panose="020F0600000000000000" pitchFamily="50" charset="-128"/>
                <a:ea typeface="HG丸ｺﾞｼｯｸM-PRO" panose="020F0600000000000000" pitchFamily="50" charset="-128"/>
              </a:rPr>
              <a:t>不登校に対する生徒指導の三つの局面</a:t>
            </a:r>
            <a:endParaRPr kumimoji="1" lang="ja-JP" altLang="en-US" sz="4000" dirty="0">
              <a:solidFill>
                <a:schemeClr val="tx2"/>
              </a:solidFill>
              <a:latin typeface="HG丸ｺﾞｼｯｸM-PRO" panose="020F0600000000000000" pitchFamily="50" charset="-128"/>
              <a:ea typeface="HG丸ｺﾞｼｯｸM-PRO" panose="020F0600000000000000" pitchFamily="50" charset="-128"/>
            </a:endParaRPr>
          </a:p>
        </p:txBody>
      </p:sp>
      <p:grpSp>
        <p:nvGrpSpPr>
          <p:cNvPr id="10" name="グループ化 9"/>
          <p:cNvGrpSpPr/>
          <p:nvPr/>
        </p:nvGrpSpPr>
        <p:grpSpPr>
          <a:xfrm>
            <a:off x="2566933" y="4608287"/>
            <a:ext cx="4082142" cy="1757960"/>
            <a:chOff x="2566933" y="4608287"/>
            <a:chExt cx="4082142" cy="1757960"/>
          </a:xfrm>
        </p:grpSpPr>
        <p:sp>
          <p:nvSpPr>
            <p:cNvPr id="9" name="円/楕円 8"/>
            <p:cNvSpPr/>
            <p:nvPr/>
          </p:nvSpPr>
          <p:spPr>
            <a:xfrm>
              <a:off x="2566933" y="4608287"/>
              <a:ext cx="4082142" cy="1757960"/>
            </a:xfrm>
            <a:prstGeom prst="ellipse">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kumimoji="1" lang="ja-JP" altLang="en-US" sz="24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 name="テキスト ボックス 1"/>
            <p:cNvSpPr txBox="1"/>
            <p:nvPr/>
          </p:nvSpPr>
          <p:spPr>
            <a:xfrm>
              <a:off x="2883732" y="5054061"/>
              <a:ext cx="3631764" cy="1107996"/>
            </a:xfrm>
            <a:prstGeom prst="rect">
              <a:avLst/>
            </a:prstGeom>
            <a:noFill/>
          </p:spPr>
          <p:txBody>
            <a:bodyPr wrap="square" rtlCol="0">
              <a:spAutoFit/>
            </a:bodyPr>
            <a:lstStyle/>
            <a:p>
              <a:pPr algn="ctr"/>
              <a:r>
                <a:rPr kumimoji="1" lang="ja-JP" altLang="en-US" sz="2200" dirty="0" smtClean="0">
                  <a:latin typeface="HG丸ｺﾞｼｯｸM-PRO" panose="020F0600000000000000" pitchFamily="50" charset="-128"/>
                  <a:ea typeface="HG丸ｺﾞｼｯｸM-PRO" panose="020F0600000000000000" pitchFamily="50" charset="-128"/>
                </a:rPr>
                <a:t>既に不登校の状態にある</a:t>
              </a:r>
              <a:endParaRPr kumimoji="1" lang="en-US" altLang="ja-JP" sz="2200" dirty="0" smtClean="0">
                <a:latin typeface="HG丸ｺﾞｼｯｸM-PRO" panose="020F0600000000000000" pitchFamily="50" charset="-128"/>
                <a:ea typeface="HG丸ｺﾞｼｯｸM-PRO" panose="020F0600000000000000" pitchFamily="50" charset="-128"/>
              </a:endParaRPr>
            </a:p>
            <a:p>
              <a:pPr algn="ctr"/>
              <a:r>
                <a:rPr kumimoji="1" lang="ja-JP" altLang="en-US" sz="2200" dirty="0" smtClean="0">
                  <a:latin typeface="HG丸ｺﾞｼｯｸM-PRO" panose="020F0600000000000000" pitchFamily="50" charset="-128"/>
                  <a:ea typeface="HG丸ｺﾞｼｯｸM-PRO" panose="020F0600000000000000" pitchFamily="50" charset="-128"/>
                </a:rPr>
                <a:t>児童生徒への支援　</a:t>
              </a:r>
              <a:endParaRPr kumimoji="1" lang="en-US" altLang="ja-JP" sz="2200" dirty="0" smtClean="0">
                <a:latin typeface="HG丸ｺﾞｼｯｸM-PRO" panose="020F0600000000000000" pitchFamily="50" charset="-128"/>
                <a:ea typeface="HG丸ｺﾞｼｯｸM-PRO" panose="020F0600000000000000" pitchFamily="50" charset="-128"/>
              </a:endParaRPr>
            </a:p>
            <a:p>
              <a:pPr algn="ctr"/>
              <a:r>
                <a:rPr kumimoji="1" lang="ja-JP" altLang="en-US" sz="2200" dirty="0" smtClean="0">
                  <a:solidFill>
                    <a:srgbClr val="FF0000"/>
                  </a:solidFill>
                  <a:latin typeface="HG丸ｺﾞｼｯｸM-PRO" panose="020F0600000000000000" pitchFamily="50" charset="-128"/>
                  <a:ea typeface="HG丸ｺﾞｼｯｸM-PRO" panose="020F0600000000000000" pitchFamily="50" charset="-128"/>
                </a:rPr>
                <a:t>（</a:t>
              </a:r>
              <a:r>
                <a:rPr kumimoji="1" lang="zh-TW" altLang="en-US" sz="2200" dirty="0" smtClean="0">
                  <a:solidFill>
                    <a:srgbClr val="FF0000"/>
                  </a:solidFill>
                  <a:latin typeface="HG丸ｺﾞｼｯｸM-PRO" panose="020F0600000000000000" pitchFamily="50" charset="-128"/>
                  <a:ea typeface="HG丸ｺﾞｼｯｸM-PRO" panose="020F0600000000000000" pitchFamily="50" charset="-128"/>
                </a:rPr>
                <a:t>問題解決的生徒指導</a:t>
              </a:r>
              <a:r>
                <a:rPr kumimoji="1" lang="ja-JP" altLang="en-US" sz="2200" dirty="0" smtClean="0">
                  <a:solidFill>
                    <a:srgbClr val="FF0000"/>
                  </a:solidFill>
                  <a:latin typeface="HG丸ｺﾞｼｯｸM-PRO" panose="020F0600000000000000" pitchFamily="50" charset="-128"/>
                  <a:ea typeface="HG丸ｺﾞｼｯｸM-PRO" panose="020F0600000000000000" pitchFamily="50" charset="-128"/>
                </a:rPr>
                <a:t>）</a:t>
              </a:r>
              <a:endParaRPr kumimoji="1" lang="ja-JP" altLang="en-US" sz="2200" dirty="0">
                <a:solidFill>
                  <a:srgbClr val="FF0000"/>
                </a:solidFill>
                <a:latin typeface="HG丸ｺﾞｼｯｸM-PRO" panose="020F0600000000000000" pitchFamily="50" charset="-128"/>
                <a:ea typeface="HG丸ｺﾞｼｯｸM-PRO" panose="020F0600000000000000" pitchFamily="50" charset="-128"/>
              </a:endParaRPr>
            </a:p>
          </p:txBody>
        </p:sp>
      </p:grpSp>
      <p:sp>
        <p:nvSpPr>
          <p:cNvPr id="15" name="正方形/長方形 14"/>
          <p:cNvSpPr/>
          <p:nvPr/>
        </p:nvSpPr>
        <p:spPr>
          <a:xfrm>
            <a:off x="13333" y="-27384"/>
            <a:ext cx="3262432" cy="338554"/>
          </a:xfrm>
          <a:prstGeom prst="rect">
            <a:avLst/>
          </a:prstGeom>
        </p:spPr>
        <p:txBody>
          <a:bodyPr wrap="none">
            <a:spAutoFit/>
          </a:bodyPr>
          <a:lstStyle/>
          <a:p>
            <a:r>
              <a:rPr lang="ja-JP" altLang="en-US" sz="1600" dirty="0">
                <a:latin typeface="HG丸ｺﾞｼｯｸM-PRO" panose="020F0600000000000000" pitchFamily="50" charset="-128"/>
                <a:ea typeface="HG丸ｺﾞｼｯｸM-PRO" panose="020F0600000000000000" pitchFamily="50" charset="-128"/>
              </a:rPr>
              <a:t>３　</a:t>
            </a:r>
            <a:r>
              <a:rPr lang="ja-JP" altLang="en-US" sz="1600" dirty="0" smtClean="0">
                <a:latin typeface="HG丸ｺﾞｼｯｸM-PRO" panose="020F0600000000000000" pitchFamily="50" charset="-128"/>
                <a:ea typeface="HG丸ｺﾞｼｯｸM-PRO" panose="020F0600000000000000" pitchFamily="50" charset="-128"/>
              </a:rPr>
              <a:t>今後に向けた取組を協議する</a:t>
            </a:r>
            <a:endParaRPr lang="en-US" altLang="ja-JP" sz="1600"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335648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角丸四角形 14"/>
          <p:cNvSpPr/>
          <p:nvPr/>
        </p:nvSpPr>
        <p:spPr>
          <a:xfrm>
            <a:off x="5943600" y="904296"/>
            <a:ext cx="2981325" cy="2830199"/>
          </a:xfrm>
          <a:prstGeom prst="roundRect">
            <a:avLst>
              <a:gd name="adj" fmla="val 11010"/>
            </a:avLst>
          </a:prstGeom>
          <a:solidFill>
            <a:srgbClr val="FFCCFF">
              <a:alpha val="37647"/>
            </a:srgbClr>
          </a:solid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ja-JP" dirty="0">
              <a:solidFill>
                <a:schemeClr val="tx1"/>
              </a:solidFill>
            </a:endParaRPr>
          </a:p>
        </p:txBody>
      </p:sp>
      <p:sp>
        <p:nvSpPr>
          <p:cNvPr id="14" name="角丸四角形 13"/>
          <p:cNvSpPr/>
          <p:nvPr/>
        </p:nvSpPr>
        <p:spPr>
          <a:xfrm>
            <a:off x="2919413" y="904296"/>
            <a:ext cx="2922587" cy="2830199"/>
          </a:xfrm>
          <a:prstGeom prst="roundRect">
            <a:avLst>
              <a:gd name="adj" fmla="val 11010"/>
            </a:avLst>
          </a:prstGeom>
          <a:solidFill>
            <a:srgbClr val="99FFCC">
              <a:alpha val="37647"/>
            </a:srgbClr>
          </a:solid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ja-JP" dirty="0">
              <a:solidFill>
                <a:schemeClr val="tx1"/>
              </a:solidFill>
            </a:endParaRPr>
          </a:p>
        </p:txBody>
      </p:sp>
      <p:sp>
        <p:nvSpPr>
          <p:cNvPr id="2" name="角丸四角形 1"/>
          <p:cNvSpPr/>
          <p:nvPr/>
        </p:nvSpPr>
        <p:spPr>
          <a:xfrm>
            <a:off x="98425" y="905883"/>
            <a:ext cx="2709863" cy="2830199"/>
          </a:xfrm>
          <a:prstGeom prst="roundRect">
            <a:avLst>
              <a:gd name="adj" fmla="val 11010"/>
            </a:avLst>
          </a:prstGeom>
          <a:solidFill>
            <a:srgbClr val="FFFFCC">
              <a:alpha val="38000"/>
            </a:srgbClr>
          </a:solid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ja-JP" dirty="0">
              <a:solidFill>
                <a:schemeClr val="tx1"/>
              </a:solidFill>
            </a:endParaRPr>
          </a:p>
        </p:txBody>
      </p:sp>
      <p:sp>
        <p:nvSpPr>
          <p:cNvPr id="7" name="正方形/長方形 6"/>
          <p:cNvSpPr/>
          <p:nvPr/>
        </p:nvSpPr>
        <p:spPr>
          <a:xfrm>
            <a:off x="131763" y="1145158"/>
            <a:ext cx="2651125" cy="1415772"/>
          </a:xfrm>
          <a:prstGeom prst="rect">
            <a:avLst/>
          </a:prstGeom>
        </p:spPr>
        <p:txBody>
          <a:bodyPr>
            <a:spAutoFit/>
          </a:bodyPr>
          <a:lstStyle/>
          <a:p>
            <a:pPr>
              <a:defRPr/>
            </a:pPr>
            <a:r>
              <a:rPr lang="ja-JP" altLang="en-US" sz="2400" b="1" dirty="0">
                <a:latin typeface="HG丸ｺﾞｼｯｸM-PRO" pitchFamily="50" charset="-128"/>
                <a:ea typeface="HG丸ｺﾞｼｯｸM-PRO" pitchFamily="50" charset="-128"/>
              </a:rPr>
              <a:t> ①</a:t>
            </a:r>
            <a:r>
              <a:rPr lang="ja-JP" altLang="en-US" sz="2400" b="1" dirty="0">
                <a:effectLst>
                  <a:outerShdw blurRad="38100" dist="38100" dir="2700000" algn="tl">
                    <a:srgbClr val="C0C0C0"/>
                  </a:outerShdw>
                </a:effectLst>
                <a:latin typeface="HG丸ｺﾞｼｯｸM-PRO" pitchFamily="50" charset="-128"/>
                <a:ea typeface="HG丸ｺﾞｼｯｸM-PRO" pitchFamily="50" charset="-128"/>
              </a:rPr>
              <a:t>自己存在感</a:t>
            </a:r>
            <a:r>
              <a:rPr lang="ja-JP" altLang="en-US" sz="2400" b="1" dirty="0">
                <a:latin typeface="HG丸ｺﾞｼｯｸM-PRO" pitchFamily="50" charset="-128"/>
                <a:ea typeface="HG丸ｺﾞｼｯｸM-PRO" pitchFamily="50" charset="-128"/>
              </a:rPr>
              <a:t>を与える</a:t>
            </a:r>
            <a:endParaRPr lang="en-US" altLang="ja-JP" sz="2400" b="1" dirty="0">
              <a:latin typeface="HG丸ｺﾞｼｯｸM-PRO" pitchFamily="50" charset="-128"/>
              <a:ea typeface="HG丸ｺﾞｼｯｸM-PRO" pitchFamily="50" charset="-128"/>
            </a:endParaRPr>
          </a:p>
          <a:p>
            <a:pPr>
              <a:defRPr/>
            </a:pPr>
            <a:r>
              <a:rPr lang="ja-JP" altLang="en-US" sz="2000" b="1" dirty="0">
                <a:latin typeface="HG丸ｺﾞｼｯｸM-PRO" pitchFamily="50" charset="-128"/>
                <a:ea typeface="HG丸ｺﾞｼｯｸM-PRO" pitchFamily="50" charset="-128"/>
              </a:rPr>
              <a:t>　</a:t>
            </a:r>
            <a:r>
              <a:rPr lang="ja-JP" altLang="en-US" b="1" dirty="0">
                <a:latin typeface="HG丸ｺﾞｼｯｸM-PRO" pitchFamily="50" charset="-128"/>
                <a:ea typeface="HG丸ｺﾞｼｯｸM-PRO" pitchFamily="50" charset="-128"/>
              </a:rPr>
              <a:t>自分は価値ある存在である</a:t>
            </a:r>
            <a:r>
              <a:rPr lang="ja-JP" altLang="en-US" b="1" dirty="0" smtClean="0">
                <a:latin typeface="HG丸ｺﾞｼｯｸM-PRO" pitchFamily="50" charset="-128"/>
                <a:ea typeface="HG丸ｺﾞｼｯｸM-PRO" pitchFamily="50" charset="-128"/>
              </a:rPr>
              <a:t>と実感</a:t>
            </a:r>
            <a:r>
              <a:rPr lang="ja-JP" altLang="en-US" b="1" dirty="0">
                <a:latin typeface="HG丸ｺﾞｼｯｸM-PRO" pitchFamily="50" charset="-128"/>
                <a:ea typeface="HG丸ｺﾞｼｯｸM-PRO" pitchFamily="50" charset="-128"/>
              </a:rPr>
              <a:t>すること。</a:t>
            </a:r>
          </a:p>
        </p:txBody>
      </p:sp>
      <p:pic>
        <p:nvPicPr>
          <p:cNvPr id="10252" name="図 10"/>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356980" y="2701805"/>
            <a:ext cx="1183421" cy="101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正方形/長方形 11"/>
          <p:cNvSpPr/>
          <p:nvPr/>
        </p:nvSpPr>
        <p:spPr>
          <a:xfrm>
            <a:off x="2981325" y="1149668"/>
            <a:ext cx="2814638" cy="1415772"/>
          </a:xfrm>
          <a:prstGeom prst="rect">
            <a:avLst/>
          </a:prstGeom>
        </p:spPr>
        <p:txBody>
          <a:bodyPr>
            <a:spAutoFit/>
          </a:bodyPr>
          <a:lstStyle/>
          <a:p>
            <a:pPr>
              <a:defRPr/>
            </a:pPr>
            <a:r>
              <a:rPr lang="ja-JP" altLang="en-US" sz="2400" b="1" dirty="0">
                <a:latin typeface="HG丸ｺﾞｼｯｸM-PRO" pitchFamily="50" charset="-128"/>
                <a:ea typeface="HG丸ｺﾞｼｯｸM-PRO" pitchFamily="50" charset="-128"/>
              </a:rPr>
              <a:t>②</a:t>
            </a:r>
            <a:r>
              <a:rPr lang="ja-JP" altLang="en-US" sz="2400" b="1" dirty="0">
                <a:effectLst>
                  <a:outerShdw blurRad="38100" dist="38100" dir="2700000" algn="tl">
                    <a:srgbClr val="C0C0C0"/>
                  </a:outerShdw>
                </a:effectLst>
                <a:latin typeface="HG丸ｺﾞｼｯｸM-PRO" pitchFamily="50" charset="-128"/>
                <a:ea typeface="HG丸ｺﾞｼｯｸM-PRO" pitchFamily="50" charset="-128"/>
              </a:rPr>
              <a:t>共感的人間関係</a:t>
            </a:r>
            <a:r>
              <a:rPr lang="ja-JP" altLang="en-US" sz="2400" b="1" dirty="0">
                <a:latin typeface="HG丸ｺﾞｼｯｸM-PRO" pitchFamily="50" charset="-128"/>
                <a:ea typeface="HG丸ｺﾞｼｯｸM-PRO" pitchFamily="50" charset="-128"/>
              </a:rPr>
              <a:t>を育成</a:t>
            </a:r>
            <a:r>
              <a:rPr lang="ja-JP" altLang="en-US" sz="2400" b="1" dirty="0" smtClean="0">
                <a:latin typeface="HG丸ｺﾞｼｯｸM-PRO" pitchFamily="50" charset="-128"/>
                <a:ea typeface="HG丸ｺﾞｼｯｸM-PRO" pitchFamily="50" charset="-128"/>
              </a:rPr>
              <a:t>する</a:t>
            </a:r>
            <a:endParaRPr lang="en-US" altLang="ja-JP" sz="2000" b="1" dirty="0">
              <a:solidFill>
                <a:srgbClr val="FF0000"/>
              </a:solidFill>
              <a:latin typeface="HG丸ｺﾞｼｯｸM-PRO" pitchFamily="50" charset="-128"/>
              <a:ea typeface="HG丸ｺﾞｼｯｸM-PRO" pitchFamily="50" charset="-128"/>
            </a:endParaRPr>
          </a:p>
          <a:p>
            <a:pPr>
              <a:defRPr/>
            </a:pPr>
            <a:r>
              <a:rPr lang="ja-JP" altLang="en-US" sz="2000" b="1" dirty="0">
                <a:latin typeface="HG丸ｺﾞｼｯｸM-PRO" pitchFamily="50" charset="-128"/>
                <a:ea typeface="HG丸ｺﾞｼｯｸM-PRO" pitchFamily="50" charset="-128"/>
              </a:rPr>
              <a:t>　</a:t>
            </a:r>
            <a:r>
              <a:rPr lang="ja-JP" altLang="en-US" b="1" dirty="0">
                <a:latin typeface="HG丸ｺﾞｼｯｸM-PRO" pitchFamily="50" charset="-128"/>
                <a:ea typeface="HG丸ｺﾞｼｯｸM-PRO" pitchFamily="50" charset="-128"/>
              </a:rPr>
              <a:t>ありのままに自己を</a:t>
            </a:r>
            <a:r>
              <a:rPr lang="ja-JP" altLang="en-US" b="1" dirty="0" smtClean="0">
                <a:latin typeface="HG丸ｺﾞｼｯｸM-PRO" pitchFamily="50" charset="-128"/>
                <a:ea typeface="HG丸ｺﾞｼｯｸM-PRO" pitchFamily="50" charset="-128"/>
              </a:rPr>
              <a:t>語り、理解</a:t>
            </a:r>
            <a:r>
              <a:rPr lang="ja-JP" altLang="en-US" b="1" dirty="0">
                <a:latin typeface="HG丸ｺﾞｼｯｸM-PRO" pitchFamily="50" charset="-128"/>
                <a:ea typeface="HG丸ｺﾞｼｯｸM-PRO" pitchFamily="50" charset="-128"/>
              </a:rPr>
              <a:t>し合う人間関係。</a:t>
            </a:r>
            <a:endParaRPr lang="en-US" altLang="ja-JP" b="1" dirty="0">
              <a:latin typeface="HG丸ｺﾞｼｯｸM-PRO" pitchFamily="50" charset="-128"/>
              <a:ea typeface="HG丸ｺﾞｼｯｸM-PRO" pitchFamily="50" charset="-128"/>
            </a:endParaRPr>
          </a:p>
        </p:txBody>
      </p:sp>
      <p:sp>
        <p:nvSpPr>
          <p:cNvPr id="13" name="正方形/長方形 12"/>
          <p:cNvSpPr/>
          <p:nvPr/>
        </p:nvSpPr>
        <p:spPr>
          <a:xfrm>
            <a:off x="5995160" y="1082483"/>
            <a:ext cx="2928937" cy="2431435"/>
          </a:xfrm>
          <a:prstGeom prst="rect">
            <a:avLst/>
          </a:prstGeom>
        </p:spPr>
        <p:txBody>
          <a:bodyPr>
            <a:spAutoFit/>
          </a:bodyPr>
          <a:lstStyle/>
          <a:p>
            <a:pPr>
              <a:defRPr/>
            </a:pPr>
            <a:r>
              <a:rPr lang="ja-JP" altLang="en-US" sz="2400" b="1" dirty="0">
                <a:latin typeface="HG丸ｺﾞｼｯｸM-PRO" pitchFamily="50" charset="-128"/>
                <a:ea typeface="HG丸ｺﾞｼｯｸM-PRO" pitchFamily="50" charset="-128"/>
              </a:rPr>
              <a:t>③</a:t>
            </a:r>
            <a:r>
              <a:rPr lang="ja-JP" altLang="en-US" sz="2400" b="1" dirty="0">
                <a:effectLst>
                  <a:outerShdw blurRad="38100" dist="38100" dir="2700000" algn="tl">
                    <a:srgbClr val="C0C0C0"/>
                  </a:outerShdw>
                </a:effectLst>
                <a:latin typeface="HG丸ｺﾞｼｯｸM-PRO" pitchFamily="50" charset="-128"/>
                <a:ea typeface="HG丸ｺﾞｼｯｸM-PRO" pitchFamily="50" charset="-128"/>
              </a:rPr>
              <a:t>自己決定の場</a:t>
            </a:r>
            <a:r>
              <a:rPr lang="ja-JP" altLang="en-US" sz="2400" b="1" dirty="0">
                <a:latin typeface="HG丸ｺﾞｼｯｸM-PRO" pitchFamily="50" charset="-128"/>
                <a:ea typeface="HG丸ｺﾞｼｯｸM-PRO" pitchFamily="50" charset="-128"/>
              </a:rPr>
              <a:t>を</a:t>
            </a:r>
            <a:r>
              <a:rPr lang="ja-JP" altLang="en-US" sz="2400" b="1" dirty="0" smtClean="0">
                <a:latin typeface="HG丸ｺﾞｼｯｸM-PRO" pitchFamily="50" charset="-128"/>
                <a:ea typeface="HG丸ｺﾞｼｯｸM-PRO" pitchFamily="50" charset="-128"/>
              </a:rPr>
              <a:t>与え、自己</a:t>
            </a:r>
            <a:r>
              <a:rPr lang="ja-JP" altLang="en-US" sz="2400" b="1" dirty="0">
                <a:latin typeface="HG丸ｺﾞｼｯｸM-PRO" pitchFamily="50" charset="-128"/>
                <a:ea typeface="HG丸ｺﾞｼｯｸM-PRO" pitchFamily="50" charset="-128"/>
              </a:rPr>
              <a:t>の可能性の開発</a:t>
            </a:r>
            <a:r>
              <a:rPr lang="ja-JP" altLang="en-US" sz="2400" b="1" dirty="0" smtClean="0">
                <a:latin typeface="HG丸ｺﾞｼｯｸM-PRO" pitchFamily="50" charset="-128"/>
                <a:ea typeface="HG丸ｺﾞｼｯｸM-PRO" pitchFamily="50" charset="-128"/>
              </a:rPr>
              <a:t>を援助する</a:t>
            </a:r>
            <a:endParaRPr lang="en-US" altLang="ja-JP" sz="2000" b="1" dirty="0">
              <a:latin typeface="HG丸ｺﾞｼｯｸM-PRO" pitchFamily="50" charset="-128"/>
              <a:ea typeface="HG丸ｺﾞｼｯｸM-PRO" pitchFamily="50" charset="-128"/>
            </a:endParaRPr>
          </a:p>
          <a:p>
            <a:pPr>
              <a:defRPr/>
            </a:pPr>
            <a:r>
              <a:rPr lang="ja-JP" altLang="en-US" sz="2000" b="1" dirty="0">
                <a:latin typeface="HG丸ｺﾞｼｯｸM-PRO" pitchFamily="50" charset="-128"/>
                <a:ea typeface="HG丸ｺﾞｼｯｸM-PRO" pitchFamily="50" charset="-128"/>
              </a:rPr>
              <a:t>　</a:t>
            </a:r>
            <a:r>
              <a:rPr lang="ja-JP" altLang="en-US" b="1" dirty="0">
                <a:latin typeface="HG丸ｺﾞｼｯｸM-PRO" pitchFamily="50" charset="-128"/>
                <a:ea typeface="HG丸ｺﾞｼｯｸM-PRO" pitchFamily="50" charset="-128"/>
              </a:rPr>
              <a:t>児童生徒自身に選択や自己決定ができる場や機会を多く</a:t>
            </a:r>
            <a:r>
              <a:rPr lang="ja-JP" altLang="en-US" b="1" dirty="0" smtClean="0">
                <a:latin typeface="HG丸ｺﾞｼｯｸM-PRO" pitchFamily="50" charset="-128"/>
                <a:ea typeface="HG丸ｺﾞｼｯｸM-PRO" pitchFamily="50" charset="-128"/>
              </a:rPr>
              <a:t>設けること。</a:t>
            </a:r>
            <a:endParaRPr lang="ja-JP" altLang="en-US" b="1" dirty="0">
              <a:latin typeface="HG丸ｺﾞｼｯｸM-PRO" pitchFamily="50" charset="-128"/>
              <a:ea typeface="HG丸ｺﾞｼｯｸM-PRO" pitchFamily="50" charset="-128"/>
            </a:endParaRPr>
          </a:p>
        </p:txBody>
      </p:sp>
      <p:pic>
        <p:nvPicPr>
          <p:cNvPr id="10255" name="図 30"/>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186792" y="2869240"/>
            <a:ext cx="1368984" cy="855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角丸四角形 16"/>
          <p:cNvSpPr/>
          <p:nvPr/>
        </p:nvSpPr>
        <p:spPr>
          <a:xfrm>
            <a:off x="131763" y="3812238"/>
            <a:ext cx="8812212" cy="2569090"/>
          </a:xfrm>
          <a:prstGeom prst="roundRect">
            <a:avLst>
              <a:gd name="adj" fmla="val 11010"/>
            </a:avLst>
          </a:prstGeom>
          <a:solidFill>
            <a:schemeClr val="accent6">
              <a:lumMod val="40000"/>
              <a:lumOff val="60000"/>
              <a:alpha val="38000"/>
            </a:schemeClr>
          </a:solid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anchor="t" anchorCtr="0"/>
          <a:lstStyle/>
          <a:p>
            <a:pPr algn="ctr">
              <a:defRPr/>
            </a:pPr>
            <a:r>
              <a:rPr lang="ja-JP" altLang="en-US" sz="2400" dirty="0" smtClean="0">
                <a:solidFill>
                  <a:schemeClr val="tx1"/>
                </a:solidFill>
                <a:latin typeface="HG丸ｺﾞｼｯｸM-PRO" panose="020F0600000000000000" pitchFamily="50" charset="-128"/>
                <a:ea typeface="HG丸ｺﾞｼｯｸM-PRO" panose="020F0600000000000000" pitchFamily="50" charset="-128"/>
              </a:rPr>
              <a:t>学年、学級（ホームルーム）でどんな取組ができるかな？</a:t>
            </a:r>
            <a:endParaRPr lang="en-US" altLang="ja-JP" sz="1600" dirty="0">
              <a:solidFill>
                <a:schemeClr val="tx1"/>
              </a:solidFill>
              <a:latin typeface="HG丸ｺﾞｼｯｸM-PRO" panose="020F0600000000000000" pitchFamily="50" charset="-128"/>
              <a:ea typeface="HG丸ｺﾞｼｯｸM-PRO" panose="020F0600000000000000" pitchFamily="50" charset="-128"/>
            </a:endParaRPr>
          </a:p>
        </p:txBody>
      </p:sp>
      <p:sp>
        <p:nvSpPr>
          <p:cNvPr id="18" name="Rectangle 2"/>
          <p:cNvSpPr txBox="1">
            <a:spLocks noChangeArrowheads="1"/>
          </p:cNvSpPr>
          <p:nvPr/>
        </p:nvSpPr>
        <p:spPr>
          <a:xfrm>
            <a:off x="-197287" y="320818"/>
            <a:ext cx="9545716" cy="485590"/>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3600" dirty="0" smtClean="0">
                <a:solidFill>
                  <a:schemeClr val="tx2"/>
                </a:solidFill>
                <a:latin typeface="HG丸ｺﾞｼｯｸM-PRO" panose="020F0600000000000000" pitchFamily="50" charset="-128"/>
                <a:ea typeface="HG丸ｺﾞｼｯｸM-PRO" panose="020F0600000000000000" pitchFamily="50" charset="-128"/>
              </a:rPr>
              <a:t>今後に向けた取組の協議</a:t>
            </a:r>
            <a:r>
              <a:rPr lang="ja-JP" altLang="en-US" sz="2400" dirty="0" smtClean="0">
                <a:solidFill>
                  <a:schemeClr val="tx2"/>
                </a:solidFill>
                <a:latin typeface="HG丸ｺﾞｼｯｸM-PRO" panose="020F0600000000000000" pitchFamily="50" charset="-128"/>
                <a:ea typeface="HG丸ｺﾞｼｯｸM-PRO" panose="020F0600000000000000" pitchFamily="50" charset="-128"/>
              </a:rPr>
              <a:t>－</a:t>
            </a:r>
            <a:r>
              <a:rPr lang="en-US" altLang="ja-JP" sz="2400" dirty="0" smtClean="0">
                <a:solidFill>
                  <a:schemeClr val="tx2"/>
                </a:solidFill>
                <a:latin typeface="HG丸ｺﾞｼｯｸM-PRO" panose="020F0600000000000000" pitchFamily="50" charset="-128"/>
                <a:ea typeface="HG丸ｺﾞｼｯｸM-PRO" panose="020F0600000000000000" pitchFamily="50" charset="-128"/>
              </a:rPr>
              <a:t>10</a:t>
            </a:r>
            <a:r>
              <a:rPr lang="ja-JP" altLang="en-US" sz="2400" dirty="0" smtClean="0">
                <a:solidFill>
                  <a:schemeClr val="tx2"/>
                </a:solidFill>
                <a:latin typeface="HG丸ｺﾞｼｯｸM-PRO" panose="020F0600000000000000" pitchFamily="50" charset="-128"/>
                <a:ea typeface="HG丸ｺﾞｼｯｸM-PRO" panose="020F0600000000000000" pitchFamily="50" charset="-128"/>
              </a:rPr>
              <a:t>分－</a:t>
            </a:r>
            <a:r>
              <a:rPr lang="ja-JP" altLang="en-US" sz="3600" dirty="0" smtClean="0">
                <a:solidFill>
                  <a:schemeClr val="tx2"/>
                </a:solidFill>
                <a:latin typeface="HG丸ｺﾞｼｯｸM-PRO" panose="020F0600000000000000" pitchFamily="50" charset="-128"/>
                <a:ea typeface="HG丸ｺﾞｼｯｸM-PRO" panose="020F0600000000000000" pitchFamily="50" charset="-128"/>
              </a:rPr>
              <a:t>　</a:t>
            </a:r>
          </a:p>
        </p:txBody>
      </p:sp>
      <p:sp>
        <p:nvSpPr>
          <p:cNvPr id="16" name="テキスト ボックス 15"/>
          <p:cNvSpPr txBox="1"/>
          <p:nvPr/>
        </p:nvSpPr>
        <p:spPr>
          <a:xfrm>
            <a:off x="3419872" y="6453336"/>
            <a:ext cx="5032147" cy="369332"/>
          </a:xfrm>
          <a:prstGeom prst="rect">
            <a:avLst/>
          </a:prstGeom>
          <a:noFill/>
        </p:spPr>
        <p:txBody>
          <a:bodyPr wrap="none" rtlCol="0">
            <a:spAutoFit/>
          </a:bodyPr>
          <a:lstStyle/>
          <a:p>
            <a:r>
              <a:rPr kumimoji="1" lang="ja-JP" altLang="en-US" dirty="0" smtClean="0">
                <a:solidFill>
                  <a:srgbClr val="FF0000"/>
                </a:solidFill>
                <a:latin typeface="HG丸ｺﾞｼｯｸM-PRO" panose="020F0600000000000000" pitchFamily="50" charset="-128"/>
                <a:ea typeface="HG丸ｺﾞｼｯｸM-PRO" panose="020F0600000000000000" pitchFamily="50" charset="-128"/>
              </a:rPr>
              <a:t>研修後、回収して、皆さんに印刷</a:t>
            </a:r>
            <a:r>
              <a:rPr lang="ja-JP" altLang="en-US" dirty="0">
                <a:solidFill>
                  <a:srgbClr val="FF0000"/>
                </a:solidFill>
                <a:latin typeface="HG丸ｺﾞｼｯｸM-PRO" panose="020F0600000000000000" pitchFamily="50" charset="-128"/>
                <a:ea typeface="HG丸ｺﾞｼｯｸM-PRO" panose="020F0600000000000000" pitchFamily="50" charset="-128"/>
              </a:rPr>
              <a:t>配付</a:t>
            </a:r>
            <a:r>
              <a:rPr kumimoji="1" lang="ja-JP" altLang="en-US" dirty="0" smtClean="0">
                <a:solidFill>
                  <a:srgbClr val="FF0000"/>
                </a:solidFill>
                <a:latin typeface="HG丸ｺﾞｼｯｸM-PRO" panose="020F0600000000000000" pitchFamily="50" charset="-128"/>
                <a:ea typeface="HG丸ｺﾞｼｯｸM-PRO" panose="020F0600000000000000" pitchFamily="50" charset="-128"/>
              </a:rPr>
              <a:t>します。</a:t>
            </a:r>
            <a:endParaRPr kumimoji="1" lang="ja-JP" altLang="en-US" dirty="0">
              <a:solidFill>
                <a:srgbClr val="FF0000"/>
              </a:solidFill>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11582754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雲形吹き出し 2"/>
          <p:cNvSpPr/>
          <p:nvPr/>
        </p:nvSpPr>
        <p:spPr>
          <a:xfrm>
            <a:off x="1456872" y="168006"/>
            <a:ext cx="5275368" cy="1175063"/>
          </a:xfrm>
          <a:prstGeom prst="cloudCallout">
            <a:avLst>
              <a:gd name="adj1" fmla="val 54453"/>
              <a:gd name="adj2" fmla="val -18731"/>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5400" dirty="0">
                <a:solidFill>
                  <a:schemeClr val="tx1"/>
                </a:solidFill>
                <a:latin typeface="HG丸ｺﾞｼｯｸM-PRO" panose="020F0600000000000000" pitchFamily="50" charset="-128"/>
                <a:ea typeface="HG丸ｺﾞｼｯｸM-PRO" panose="020F0600000000000000" pitchFamily="50" charset="-128"/>
              </a:rPr>
              <a:t>まとめ</a:t>
            </a:r>
            <a:endParaRPr kumimoji="1" lang="ja-JP" altLang="en-US" sz="28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7" name="正方形/長方形 26"/>
          <p:cNvSpPr/>
          <p:nvPr/>
        </p:nvSpPr>
        <p:spPr>
          <a:xfrm>
            <a:off x="13333" y="-27384"/>
            <a:ext cx="1210588" cy="338554"/>
          </a:xfrm>
          <a:prstGeom prst="rect">
            <a:avLst/>
          </a:prstGeom>
        </p:spPr>
        <p:txBody>
          <a:bodyPr wrap="none">
            <a:spAutoFit/>
          </a:bodyPr>
          <a:lstStyle/>
          <a:p>
            <a:r>
              <a:rPr lang="ja-JP" altLang="en-US" sz="1600" dirty="0" smtClean="0">
                <a:latin typeface="HG丸ｺﾞｼｯｸM-PRO" panose="020F0600000000000000" pitchFamily="50" charset="-128"/>
                <a:ea typeface="HG丸ｺﾞｼｯｸM-PRO" panose="020F0600000000000000" pitchFamily="50" charset="-128"/>
              </a:rPr>
              <a:t>４</a:t>
            </a:r>
            <a:r>
              <a:rPr lang="ja-JP" altLang="en-US" sz="1600" dirty="0">
                <a:latin typeface="HG丸ｺﾞｼｯｸM-PRO" panose="020F0600000000000000" pitchFamily="50" charset="-128"/>
                <a:ea typeface="HG丸ｺﾞｼｯｸM-PRO" panose="020F0600000000000000" pitchFamily="50" charset="-128"/>
              </a:rPr>
              <a:t>　</a:t>
            </a:r>
            <a:r>
              <a:rPr lang="ja-JP" altLang="en-US" sz="1600" dirty="0" smtClean="0">
                <a:latin typeface="HG丸ｺﾞｼｯｸM-PRO" panose="020F0600000000000000" pitchFamily="50" charset="-128"/>
                <a:ea typeface="HG丸ｺﾞｼｯｸM-PRO" panose="020F0600000000000000" pitchFamily="50" charset="-128"/>
              </a:rPr>
              <a:t>まとめ</a:t>
            </a:r>
            <a:endParaRPr lang="en-US" altLang="ja-JP" sz="1600" dirty="0">
              <a:latin typeface="HG丸ｺﾞｼｯｸM-PRO" panose="020F0600000000000000" pitchFamily="50" charset="-128"/>
              <a:ea typeface="HG丸ｺﾞｼｯｸM-PRO" panose="020F0600000000000000" pitchFamily="50" charset="-128"/>
            </a:endParaRPr>
          </a:p>
        </p:txBody>
      </p:sp>
      <p:pic>
        <p:nvPicPr>
          <p:cNvPr id="22"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322185" y="61016"/>
            <a:ext cx="1013842" cy="17875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8" name="テキスト ボックス 27"/>
          <p:cNvSpPr txBox="1"/>
          <p:nvPr/>
        </p:nvSpPr>
        <p:spPr>
          <a:xfrm>
            <a:off x="642697" y="1533592"/>
            <a:ext cx="7858606" cy="707886"/>
          </a:xfrm>
          <a:prstGeom prst="rect">
            <a:avLst/>
          </a:prstGeom>
          <a:solidFill>
            <a:srgbClr val="FFFFCC"/>
          </a:solidFill>
        </p:spPr>
        <p:txBody>
          <a:bodyPr wrap="square" rtlCol="0">
            <a:spAutoFit/>
          </a:bodyPr>
          <a:lstStyle/>
          <a:p>
            <a:r>
              <a:rPr lang="ja-JP" altLang="en-US" sz="2000" dirty="0" smtClean="0">
                <a:latin typeface="HG丸ｺﾞｼｯｸM-PRO" panose="020F0600000000000000" pitchFamily="50" charset="-128"/>
                <a:ea typeface="HG丸ｺﾞｼｯｸM-PRO" panose="020F0600000000000000" pitchFamily="50" charset="-128"/>
              </a:rPr>
              <a:t>研修のねらい</a:t>
            </a:r>
            <a:endParaRPr lang="en-US" altLang="ja-JP" sz="2000" dirty="0" smtClean="0">
              <a:latin typeface="HG丸ｺﾞｼｯｸM-PRO" panose="020F0600000000000000" pitchFamily="50" charset="-128"/>
              <a:ea typeface="HG丸ｺﾞｼｯｸM-PRO" panose="020F0600000000000000" pitchFamily="50" charset="-128"/>
            </a:endParaRPr>
          </a:p>
          <a:p>
            <a:r>
              <a:rPr lang="en-US" altLang="ja-JP" sz="2000" dirty="0" smtClean="0">
                <a:latin typeface="HG丸ｺﾞｼｯｸM-PRO" panose="020F0600000000000000" pitchFamily="50" charset="-128"/>
                <a:ea typeface="HG丸ｺﾞｼｯｸM-PRO" panose="020F0600000000000000" pitchFamily="50" charset="-128"/>
              </a:rPr>
              <a:t>『</a:t>
            </a:r>
            <a:r>
              <a:rPr lang="ja-JP" altLang="en-US" sz="2000" dirty="0">
                <a:latin typeface="HG丸ｺﾞｼｯｸM-PRO" panose="020F0600000000000000" pitchFamily="50" charset="-128"/>
                <a:ea typeface="HG丸ｺﾞｼｯｸM-PRO" panose="020F0600000000000000" pitchFamily="50" charset="-128"/>
              </a:rPr>
              <a:t>不登校への対応</a:t>
            </a:r>
            <a:r>
              <a:rPr lang="ja-JP" altLang="en-US" sz="2000" dirty="0" smtClean="0">
                <a:latin typeface="HG丸ｺﾞｼｯｸM-PRO" panose="020F0600000000000000" pitchFamily="50" charset="-128"/>
                <a:ea typeface="HG丸ｺﾞｼｯｸM-PRO" panose="020F0600000000000000" pitchFamily="50" charset="-128"/>
              </a:rPr>
              <a:t>と、不登校</a:t>
            </a:r>
            <a:r>
              <a:rPr lang="ja-JP" altLang="en-US" sz="2000" dirty="0">
                <a:latin typeface="HG丸ｺﾞｼｯｸM-PRO" panose="020F0600000000000000" pitchFamily="50" charset="-128"/>
                <a:ea typeface="HG丸ｺﾞｼｯｸM-PRO" panose="020F0600000000000000" pitchFamily="50" charset="-128"/>
              </a:rPr>
              <a:t>を</a:t>
            </a:r>
            <a:r>
              <a:rPr lang="ja-JP" altLang="en-US" sz="2000" dirty="0" smtClean="0">
                <a:latin typeface="HG丸ｺﾞｼｯｸM-PRO" panose="020F0600000000000000" pitchFamily="50" charset="-128"/>
                <a:ea typeface="HG丸ｺﾞｼｯｸM-PRO" panose="020F0600000000000000" pitchFamily="50" charset="-128"/>
              </a:rPr>
              <a:t>生まない取組に</a:t>
            </a:r>
            <a:r>
              <a:rPr lang="ja-JP" altLang="en-US" sz="2000" dirty="0">
                <a:latin typeface="HG丸ｺﾞｼｯｸM-PRO" panose="020F0600000000000000" pitchFamily="50" charset="-128"/>
                <a:ea typeface="HG丸ｺﾞｼｯｸM-PRO" panose="020F0600000000000000" pitchFamily="50" charset="-128"/>
              </a:rPr>
              <a:t>ついて考える</a:t>
            </a:r>
            <a:r>
              <a:rPr lang="en-US" altLang="ja-JP" sz="2000" dirty="0" smtClean="0">
                <a:latin typeface="HG丸ｺﾞｼｯｸM-PRO" panose="020F0600000000000000" pitchFamily="50" charset="-128"/>
                <a:ea typeface="HG丸ｺﾞｼｯｸM-PRO" panose="020F0600000000000000" pitchFamily="50" charset="-128"/>
              </a:rPr>
              <a:t>』</a:t>
            </a:r>
          </a:p>
        </p:txBody>
      </p:sp>
      <p:pic>
        <p:nvPicPr>
          <p:cNvPr id="14"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07504" y="2449414"/>
            <a:ext cx="5162715" cy="42199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5270218" y="2120662"/>
            <a:ext cx="3878189" cy="4737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929802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タイトル 1"/>
          <p:cNvSpPr>
            <a:spLocks noGrp="1"/>
          </p:cNvSpPr>
          <p:nvPr>
            <p:ph type="title"/>
          </p:nvPr>
        </p:nvSpPr>
        <p:spPr>
          <a:xfrm>
            <a:off x="457200" y="-171400"/>
            <a:ext cx="8229600" cy="1143000"/>
          </a:xfrm>
        </p:spPr>
        <p:txBody>
          <a:bodyPr/>
          <a:lstStyle/>
          <a:p>
            <a:r>
              <a:rPr lang="ja-JP" altLang="en-US" dirty="0" smtClean="0">
                <a:solidFill>
                  <a:schemeClr val="tx2"/>
                </a:solidFill>
                <a:latin typeface="HG丸ｺﾞｼｯｸM-PRO" panose="020F0600000000000000" pitchFamily="50" charset="-128"/>
                <a:ea typeface="HG丸ｺﾞｼｯｸM-PRO" panose="020F0600000000000000" pitchFamily="50" charset="-128"/>
                <a:cs typeface="Arial" charset="0"/>
              </a:rPr>
              <a:t>研修の進め方</a:t>
            </a:r>
          </a:p>
        </p:txBody>
      </p:sp>
      <p:sp>
        <p:nvSpPr>
          <p:cNvPr id="4" name="アーチ 3"/>
          <p:cNvSpPr/>
          <p:nvPr/>
        </p:nvSpPr>
        <p:spPr>
          <a:xfrm>
            <a:off x="-6118347" y="-231526"/>
            <a:ext cx="7753100" cy="7753100"/>
          </a:xfrm>
          <a:prstGeom prst="blockArc">
            <a:avLst>
              <a:gd name="adj1" fmla="val 18900000"/>
              <a:gd name="adj2" fmla="val 2700000"/>
              <a:gd name="adj3" fmla="val 279"/>
            </a:avLst>
          </a:prstGeom>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grpSp>
        <p:nvGrpSpPr>
          <p:cNvPr id="18" name="グループ化 17"/>
          <p:cNvGrpSpPr/>
          <p:nvPr/>
        </p:nvGrpSpPr>
        <p:grpSpPr>
          <a:xfrm>
            <a:off x="486660" y="1034589"/>
            <a:ext cx="8251828" cy="900388"/>
            <a:chOff x="486660" y="1034589"/>
            <a:chExt cx="8251828" cy="900388"/>
          </a:xfrm>
        </p:grpSpPr>
        <p:sp>
          <p:nvSpPr>
            <p:cNvPr id="5" name="フリーフォーム 4"/>
            <p:cNvSpPr/>
            <p:nvPr/>
          </p:nvSpPr>
          <p:spPr>
            <a:xfrm>
              <a:off x="936854" y="1048996"/>
              <a:ext cx="7801634" cy="871575"/>
            </a:xfrm>
            <a:custGeom>
              <a:avLst/>
              <a:gdLst>
                <a:gd name="connsiteX0" fmla="*/ 0 w 7801634"/>
                <a:gd name="connsiteY0" fmla="*/ 0 h 871575"/>
                <a:gd name="connsiteX1" fmla="*/ 7801634 w 7801634"/>
                <a:gd name="connsiteY1" fmla="*/ 0 h 871575"/>
                <a:gd name="connsiteX2" fmla="*/ 7801634 w 7801634"/>
                <a:gd name="connsiteY2" fmla="*/ 871575 h 871575"/>
                <a:gd name="connsiteX3" fmla="*/ 0 w 7801634"/>
                <a:gd name="connsiteY3" fmla="*/ 871575 h 871575"/>
                <a:gd name="connsiteX4" fmla="*/ 0 w 7801634"/>
                <a:gd name="connsiteY4" fmla="*/ 0 h 871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01634" h="871575">
                  <a:moveTo>
                    <a:pt x="0" y="0"/>
                  </a:moveTo>
                  <a:lnTo>
                    <a:pt x="7801634" y="0"/>
                  </a:lnTo>
                  <a:lnTo>
                    <a:pt x="7801634" y="871575"/>
                  </a:lnTo>
                  <a:lnTo>
                    <a:pt x="0" y="87157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1746" tIns="60960" rIns="60960" bIns="60960" numCol="1" spcCol="1270" anchor="ctr" anchorCtr="0">
              <a:noAutofit/>
            </a:bodyPr>
            <a:lstStyle/>
            <a:p>
              <a:pPr lvl="0" algn="l" defTabSz="1066800">
                <a:lnSpc>
                  <a:spcPct val="90000"/>
                </a:lnSpc>
                <a:spcBef>
                  <a:spcPct val="0"/>
                </a:spcBef>
                <a:spcAft>
                  <a:spcPct val="35000"/>
                </a:spcAft>
              </a:pPr>
              <a:r>
                <a:rPr kumimoji="1" lang="ja-JP" altLang="en-US" sz="2400" kern="1200" dirty="0" smtClean="0">
                  <a:latin typeface="HG丸ｺﾞｼｯｸM-PRO" panose="020F0600000000000000" pitchFamily="50" charset="-128"/>
                  <a:ea typeface="HG丸ｺﾞｼｯｸM-PRO" panose="020F0600000000000000" pitchFamily="50" charset="-128"/>
                </a:rPr>
                <a:t>生徒指導を進めるポイントを確認する</a:t>
              </a:r>
              <a:endParaRPr kumimoji="1" lang="en-US" altLang="ja-JP" sz="2400" kern="1200" dirty="0" smtClean="0">
                <a:latin typeface="HG丸ｺﾞｼｯｸM-PRO" panose="020F0600000000000000" pitchFamily="50" charset="-128"/>
                <a:ea typeface="HG丸ｺﾞｼｯｸM-PRO" panose="020F0600000000000000" pitchFamily="50" charset="-128"/>
              </a:endParaRPr>
            </a:p>
          </p:txBody>
        </p:sp>
        <p:sp>
          <p:nvSpPr>
            <p:cNvPr id="6" name="円/楕円 5"/>
            <p:cNvSpPr/>
            <p:nvPr/>
          </p:nvSpPr>
          <p:spPr>
            <a:xfrm>
              <a:off x="486660" y="1034589"/>
              <a:ext cx="900388" cy="900388"/>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1508" name="テキスト ボックス 7"/>
            <p:cNvSpPr txBox="1">
              <a:spLocks noChangeArrowheads="1"/>
            </p:cNvSpPr>
            <p:nvPr/>
          </p:nvSpPr>
          <p:spPr bwMode="auto">
            <a:xfrm>
              <a:off x="575927" y="1106456"/>
              <a:ext cx="719137" cy="768350"/>
            </a:xfrm>
            <a:prstGeom prst="rect">
              <a:avLst/>
            </a:prstGeom>
            <a:noFill/>
            <a:ln w="9525">
              <a:noFill/>
              <a:miter lim="800000"/>
              <a:headEnd/>
              <a:tailEnd/>
            </a:ln>
          </p:spPr>
          <p:txBody>
            <a:bodyPr>
              <a:spAutoFit/>
            </a:bodyPr>
            <a:lstStyle/>
            <a:p>
              <a:pPr algn="ctr">
                <a:defRPr/>
              </a:pPr>
              <a:r>
                <a:rPr kumimoji="0" lang="ja-JP" altLang="en-US" sz="4400" dirty="0">
                  <a:solidFill>
                    <a:schemeClr val="accent1"/>
                  </a:solidFill>
                </a:rPr>
                <a:t>１</a:t>
              </a:r>
            </a:p>
          </p:txBody>
        </p:sp>
      </p:grpSp>
      <p:grpSp>
        <p:nvGrpSpPr>
          <p:cNvPr id="17" name="グループ化 16"/>
          <p:cNvGrpSpPr/>
          <p:nvPr/>
        </p:nvGrpSpPr>
        <p:grpSpPr>
          <a:xfrm>
            <a:off x="1156805" y="2405313"/>
            <a:ext cx="7581683" cy="900388"/>
            <a:chOff x="1002813" y="2114709"/>
            <a:chExt cx="7735675" cy="900388"/>
          </a:xfrm>
        </p:grpSpPr>
        <p:sp>
          <p:nvSpPr>
            <p:cNvPr id="8" name="フリーフォーム 7"/>
            <p:cNvSpPr/>
            <p:nvPr/>
          </p:nvSpPr>
          <p:spPr>
            <a:xfrm>
              <a:off x="1453007" y="2129116"/>
              <a:ext cx="7285481" cy="871575"/>
            </a:xfrm>
            <a:custGeom>
              <a:avLst/>
              <a:gdLst>
                <a:gd name="connsiteX0" fmla="*/ 0 w 7285481"/>
                <a:gd name="connsiteY0" fmla="*/ 0 h 871575"/>
                <a:gd name="connsiteX1" fmla="*/ 7285481 w 7285481"/>
                <a:gd name="connsiteY1" fmla="*/ 0 h 871575"/>
                <a:gd name="connsiteX2" fmla="*/ 7285481 w 7285481"/>
                <a:gd name="connsiteY2" fmla="*/ 871575 h 871575"/>
                <a:gd name="connsiteX3" fmla="*/ 0 w 7285481"/>
                <a:gd name="connsiteY3" fmla="*/ 871575 h 871575"/>
                <a:gd name="connsiteX4" fmla="*/ 0 w 7285481"/>
                <a:gd name="connsiteY4" fmla="*/ 0 h 871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85481" h="871575">
                  <a:moveTo>
                    <a:pt x="0" y="0"/>
                  </a:moveTo>
                  <a:lnTo>
                    <a:pt x="7285481" y="0"/>
                  </a:lnTo>
                  <a:lnTo>
                    <a:pt x="7285481" y="871575"/>
                  </a:lnTo>
                  <a:lnTo>
                    <a:pt x="0" y="87157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1746" tIns="60960" rIns="60960" bIns="60960" numCol="1" spcCol="1270" anchor="ctr" anchorCtr="0">
              <a:noAutofit/>
            </a:bodyPr>
            <a:lstStyle/>
            <a:p>
              <a:pPr lvl="0" defTabSz="1066800">
                <a:lnSpc>
                  <a:spcPct val="90000"/>
                </a:lnSpc>
                <a:spcBef>
                  <a:spcPct val="0"/>
                </a:spcBef>
                <a:spcAft>
                  <a:spcPct val="35000"/>
                </a:spcAft>
              </a:pPr>
              <a:r>
                <a:rPr lang="ja-JP" altLang="en-US" sz="2400" dirty="0">
                  <a:latin typeface="HG丸ｺﾞｼｯｸM-PRO" panose="020F0600000000000000" pitchFamily="50" charset="-128"/>
                  <a:ea typeface="HG丸ｺﾞｼｯｸM-PRO" panose="020F0600000000000000" pitchFamily="50" charset="-128"/>
                </a:rPr>
                <a:t>事例を検討する</a:t>
              </a:r>
              <a:endParaRPr lang="en-US" altLang="ja-JP" sz="2400" dirty="0">
                <a:latin typeface="HG丸ｺﾞｼｯｸM-PRO" panose="020F0600000000000000" pitchFamily="50" charset="-128"/>
                <a:ea typeface="HG丸ｺﾞｼｯｸM-PRO" panose="020F0600000000000000" pitchFamily="50" charset="-128"/>
              </a:endParaRPr>
            </a:p>
          </p:txBody>
        </p:sp>
        <p:sp>
          <p:nvSpPr>
            <p:cNvPr id="9" name="円/楕円 8"/>
            <p:cNvSpPr/>
            <p:nvPr/>
          </p:nvSpPr>
          <p:spPr>
            <a:xfrm>
              <a:off x="1002813" y="2114709"/>
              <a:ext cx="900388" cy="900388"/>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1509" name="テキスト ボックス 9"/>
            <p:cNvSpPr txBox="1">
              <a:spLocks noChangeArrowheads="1"/>
            </p:cNvSpPr>
            <p:nvPr/>
          </p:nvSpPr>
          <p:spPr bwMode="auto">
            <a:xfrm>
              <a:off x="1115616" y="2187720"/>
              <a:ext cx="720725" cy="769937"/>
            </a:xfrm>
            <a:prstGeom prst="rect">
              <a:avLst/>
            </a:prstGeom>
            <a:noFill/>
            <a:ln w="9525">
              <a:noFill/>
              <a:miter lim="800000"/>
              <a:headEnd/>
              <a:tailEnd/>
            </a:ln>
          </p:spPr>
          <p:txBody>
            <a:bodyPr>
              <a:spAutoFit/>
            </a:bodyPr>
            <a:lstStyle/>
            <a:p>
              <a:pPr algn="ctr">
                <a:defRPr/>
              </a:pPr>
              <a:r>
                <a:rPr kumimoji="0" lang="ja-JP" altLang="en-US" sz="4400" dirty="0">
                  <a:solidFill>
                    <a:schemeClr val="accent1"/>
                  </a:solidFill>
                </a:rPr>
                <a:t>２</a:t>
              </a:r>
            </a:p>
          </p:txBody>
        </p:sp>
      </p:grpSp>
      <p:grpSp>
        <p:nvGrpSpPr>
          <p:cNvPr id="19" name="グループ化 18"/>
          <p:cNvGrpSpPr/>
          <p:nvPr/>
        </p:nvGrpSpPr>
        <p:grpSpPr>
          <a:xfrm>
            <a:off x="1156805" y="3776037"/>
            <a:ext cx="7577257" cy="900388"/>
            <a:chOff x="1161230" y="3194829"/>
            <a:chExt cx="7577257" cy="900388"/>
          </a:xfrm>
        </p:grpSpPr>
        <p:sp>
          <p:nvSpPr>
            <p:cNvPr id="11" name="フリーフォーム 10"/>
            <p:cNvSpPr/>
            <p:nvPr/>
          </p:nvSpPr>
          <p:spPr>
            <a:xfrm>
              <a:off x="1611424" y="3209236"/>
              <a:ext cx="7127063" cy="871575"/>
            </a:xfrm>
            <a:custGeom>
              <a:avLst/>
              <a:gdLst>
                <a:gd name="connsiteX0" fmla="*/ 0 w 7127063"/>
                <a:gd name="connsiteY0" fmla="*/ 0 h 871575"/>
                <a:gd name="connsiteX1" fmla="*/ 7127063 w 7127063"/>
                <a:gd name="connsiteY1" fmla="*/ 0 h 871575"/>
                <a:gd name="connsiteX2" fmla="*/ 7127063 w 7127063"/>
                <a:gd name="connsiteY2" fmla="*/ 871575 h 871575"/>
                <a:gd name="connsiteX3" fmla="*/ 0 w 7127063"/>
                <a:gd name="connsiteY3" fmla="*/ 871575 h 871575"/>
                <a:gd name="connsiteX4" fmla="*/ 0 w 7127063"/>
                <a:gd name="connsiteY4" fmla="*/ 0 h 871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27063" h="871575">
                  <a:moveTo>
                    <a:pt x="0" y="0"/>
                  </a:moveTo>
                  <a:lnTo>
                    <a:pt x="7127063" y="0"/>
                  </a:lnTo>
                  <a:lnTo>
                    <a:pt x="7127063" y="871575"/>
                  </a:lnTo>
                  <a:lnTo>
                    <a:pt x="0" y="87157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1746" tIns="60960" rIns="60960" bIns="60960" numCol="1" spcCol="1270" anchor="ctr" anchorCtr="0">
              <a:noAutofit/>
            </a:bodyPr>
            <a:lstStyle/>
            <a:p>
              <a:pPr lvl="0" defTabSz="1066800">
                <a:lnSpc>
                  <a:spcPct val="90000"/>
                </a:lnSpc>
                <a:spcBef>
                  <a:spcPct val="0"/>
                </a:spcBef>
                <a:spcAft>
                  <a:spcPct val="35000"/>
                </a:spcAft>
              </a:pPr>
              <a:r>
                <a:rPr lang="ja-JP" altLang="en-US" sz="2400" dirty="0">
                  <a:latin typeface="HG丸ｺﾞｼｯｸM-PRO" panose="020F0600000000000000" pitchFamily="50" charset="-128"/>
                  <a:ea typeface="HG丸ｺﾞｼｯｸM-PRO" panose="020F0600000000000000" pitchFamily="50" charset="-128"/>
                </a:rPr>
                <a:t>今後に</a:t>
              </a:r>
              <a:r>
                <a:rPr lang="ja-JP" altLang="en-US" sz="2400" dirty="0" smtClean="0">
                  <a:latin typeface="HG丸ｺﾞｼｯｸM-PRO" panose="020F0600000000000000" pitchFamily="50" charset="-128"/>
                  <a:ea typeface="HG丸ｺﾞｼｯｸM-PRO" panose="020F0600000000000000" pitchFamily="50" charset="-128"/>
                </a:rPr>
                <a:t>向けた取組を</a:t>
              </a:r>
              <a:r>
                <a:rPr lang="ja-JP" altLang="en-US" sz="2400" dirty="0">
                  <a:latin typeface="HG丸ｺﾞｼｯｸM-PRO" panose="020F0600000000000000" pitchFamily="50" charset="-128"/>
                  <a:ea typeface="HG丸ｺﾞｼｯｸM-PRO" panose="020F0600000000000000" pitchFamily="50" charset="-128"/>
                </a:rPr>
                <a:t>協議する</a:t>
              </a:r>
              <a:endParaRPr lang="en-US" altLang="ja-JP" sz="2400" dirty="0">
                <a:latin typeface="HG丸ｺﾞｼｯｸM-PRO" panose="020F0600000000000000" pitchFamily="50" charset="-128"/>
                <a:ea typeface="HG丸ｺﾞｼｯｸM-PRO" panose="020F0600000000000000" pitchFamily="50" charset="-128"/>
              </a:endParaRPr>
            </a:p>
          </p:txBody>
        </p:sp>
        <p:sp>
          <p:nvSpPr>
            <p:cNvPr id="12" name="円/楕円 11"/>
            <p:cNvSpPr/>
            <p:nvPr/>
          </p:nvSpPr>
          <p:spPr>
            <a:xfrm>
              <a:off x="1161230" y="3194829"/>
              <a:ext cx="900388" cy="900388"/>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1510" name="テキスト ボックス 10"/>
            <p:cNvSpPr txBox="1">
              <a:spLocks noChangeArrowheads="1"/>
            </p:cNvSpPr>
            <p:nvPr/>
          </p:nvSpPr>
          <p:spPr bwMode="auto">
            <a:xfrm>
              <a:off x="1242286" y="3267840"/>
              <a:ext cx="719138" cy="768350"/>
            </a:xfrm>
            <a:prstGeom prst="rect">
              <a:avLst/>
            </a:prstGeom>
            <a:noFill/>
            <a:ln w="9525">
              <a:noFill/>
              <a:miter lim="800000"/>
              <a:headEnd/>
              <a:tailEnd/>
            </a:ln>
          </p:spPr>
          <p:txBody>
            <a:bodyPr>
              <a:spAutoFit/>
            </a:bodyPr>
            <a:lstStyle/>
            <a:p>
              <a:pPr algn="ctr">
                <a:defRPr/>
              </a:pPr>
              <a:r>
                <a:rPr kumimoji="0" lang="ja-JP" altLang="en-US" sz="4400" dirty="0">
                  <a:solidFill>
                    <a:schemeClr val="accent1"/>
                  </a:solidFill>
                </a:rPr>
                <a:t>３</a:t>
              </a:r>
            </a:p>
          </p:txBody>
        </p:sp>
      </p:grpSp>
      <p:grpSp>
        <p:nvGrpSpPr>
          <p:cNvPr id="20" name="グループ化 19"/>
          <p:cNvGrpSpPr/>
          <p:nvPr/>
        </p:nvGrpSpPr>
        <p:grpSpPr>
          <a:xfrm>
            <a:off x="486660" y="5146762"/>
            <a:ext cx="8251828" cy="900388"/>
            <a:chOff x="1002813" y="4274949"/>
            <a:chExt cx="7735675" cy="900388"/>
          </a:xfrm>
        </p:grpSpPr>
        <p:sp>
          <p:nvSpPr>
            <p:cNvPr id="13" name="フリーフォーム 12"/>
            <p:cNvSpPr/>
            <p:nvPr/>
          </p:nvSpPr>
          <p:spPr>
            <a:xfrm>
              <a:off x="1453007" y="4289356"/>
              <a:ext cx="7285481" cy="871575"/>
            </a:xfrm>
            <a:custGeom>
              <a:avLst/>
              <a:gdLst>
                <a:gd name="connsiteX0" fmla="*/ 0 w 7285481"/>
                <a:gd name="connsiteY0" fmla="*/ 0 h 871575"/>
                <a:gd name="connsiteX1" fmla="*/ 7285481 w 7285481"/>
                <a:gd name="connsiteY1" fmla="*/ 0 h 871575"/>
                <a:gd name="connsiteX2" fmla="*/ 7285481 w 7285481"/>
                <a:gd name="connsiteY2" fmla="*/ 871575 h 871575"/>
                <a:gd name="connsiteX3" fmla="*/ 0 w 7285481"/>
                <a:gd name="connsiteY3" fmla="*/ 871575 h 871575"/>
                <a:gd name="connsiteX4" fmla="*/ 0 w 7285481"/>
                <a:gd name="connsiteY4" fmla="*/ 0 h 871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85481" h="871575">
                  <a:moveTo>
                    <a:pt x="0" y="0"/>
                  </a:moveTo>
                  <a:lnTo>
                    <a:pt x="7285481" y="0"/>
                  </a:lnTo>
                  <a:lnTo>
                    <a:pt x="7285481" y="871575"/>
                  </a:lnTo>
                  <a:lnTo>
                    <a:pt x="0" y="87157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1746" tIns="60960" rIns="60960" bIns="60960" numCol="1" spcCol="1270" anchor="ctr" anchorCtr="0">
              <a:noAutofit/>
            </a:bodyPr>
            <a:lstStyle/>
            <a:p>
              <a:pPr lvl="0" algn="l" defTabSz="1066800">
                <a:lnSpc>
                  <a:spcPct val="90000"/>
                </a:lnSpc>
                <a:spcBef>
                  <a:spcPct val="0"/>
                </a:spcBef>
                <a:spcAft>
                  <a:spcPct val="35000"/>
                </a:spcAft>
              </a:pPr>
              <a:r>
                <a:rPr kumimoji="1" lang="ja-JP" altLang="en-US" sz="2400" kern="1200" dirty="0" smtClean="0">
                  <a:latin typeface="HG丸ｺﾞｼｯｸM-PRO" panose="020F0600000000000000" pitchFamily="50" charset="-128"/>
                  <a:ea typeface="HG丸ｺﾞｼｯｸM-PRO" panose="020F0600000000000000" pitchFamily="50" charset="-128"/>
                </a:rPr>
                <a:t>まとめ</a:t>
              </a:r>
              <a:endParaRPr kumimoji="1" lang="en-US" altLang="ja-JP" sz="2400" kern="1200" dirty="0" smtClean="0">
                <a:latin typeface="HG丸ｺﾞｼｯｸM-PRO" panose="020F0600000000000000" pitchFamily="50" charset="-128"/>
                <a:ea typeface="HG丸ｺﾞｼｯｸM-PRO" panose="020F0600000000000000" pitchFamily="50" charset="-128"/>
              </a:endParaRPr>
            </a:p>
          </p:txBody>
        </p:sp>
        <p:sp>
          <p:nvSpPr>
            <p:cNvPr id="14" name="円/楕円 13"/>
            <p:cNvSpPr/>
            <p:nvPr/>
          </p:nvSpPr>
          <p:spPr>
            <a:xfrm>
              <a:off x="1002813" y="4274949"/>
              <a:ext cx="900388" cy="900388"/>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1511" name="テキスト ボックス 11"/>
            <p:cNvSpPr txBox="1">
              <a:spLocks noChangeArrowheads="1"/>
            </p:cNvSpPr>
            <p:nvPr/>
          </p:nvSpPr>
          <p:spPr bwMode="auto">
            <a:xfrm>
              <a:off x="1096683" y="4346816"/>
              <a:ext cx="720725" cy="769937"/>
            </a:xfrm>
            <a:prstGeom prst="rect">
              <a:avLst/>
            </a:prstGeom>
            <a:noFill/>
            <a:ln w="9525">
              <a:noFill/>
              <a:miter lim="800000"/>
              <a:headEnd/>
              <a:tailEnd/>
            </a:ln>
          </p:spPr>
          <p:txBody>
            <a:bodyPr>
              <a:spAutoFit/>
            </a:bodyPr>
            <a:lstStyle/>
            <a:p>
              <a:pPr algn="ctr">
                <a:defRPr/>
              </a:pPr>
              <a:r>
                <a:rPr kumimoji="0" lang="ja-JP" altLang="en-US" sz="4400" dirty="0">
                  <a:solidFill>
                    <a:schemeClr val="accent1"/>
                  </a:solidFill>
                </a:rPr>
                <a:t>４</a:t>
              </a:r>
            </a:p>
          </p:txBody>
        </p:sp>
      </p:grpSp>
      <p:pic>
        <p:nvPicPr>
          <p:cNvPr id="10" name="Picture 2" descr="Z:\事務文書\生徒指導\0_イラスト集\学校イラスト1000カレンダー等\イラスト・レタリング集\学校生活カット(0001～0437)\0372-先生.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5496" y="2780979"/>
            <a:ext cx="1061187" cy="17420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08440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nodeType="clickEffect">
                                  <p:stCondLst>
                                    <p:cond delay="0"/>
                                  </p:stCondLst>
                                  <p:childTnLst>
                                    <p:set>
                                      <p:cBhvr rctx="PPT">
                                        <p:cTn id="6" dur="indefinite"/>
                                        <p:tgtEl>
                                          <p:spTgt spid="19"/>
                                        </p:tgtEl>
                                        <p:attrNameLst>
                                          <p:attrName>style.opacity</p:attrName>
                                        </p:attrNameLst>
                                      </p:cBhvr>
                                      <p:to>
                                        <p:strVal val="0.15"/>
                                      </p:to>
                                    </p:set>
                                    <p:animEffect filter="image" prLst="opacity: 0.15">
                                      <p:cBhvr rctx="IE">
                                        <p:cTn id="7" dur="indefinite"/>
                                        <p:tgtEl>
                                          <p:spTgt spid="19"/>
                                        </p:tgtEl>
                                      </p:cBhvr>
                                    </p:animEffect>
                                  </p:childTnLst>
                                </p:cTn>
                              </p:par>
                              <p:par>
                                <p:cTn id="8" presetID="9" presetClass="emph" presetSubtype="0" nodeType="withEffect">
                                  <p:stCondLst>
                                    <p:cond delay="0"/>
                                  </p:stCondLst>
                                  <p:childTnLst>
                                    <p:set>
                                      <p:cBhvr rctx="PPT">
                                        <p:cTn id="9" dur="indefinite"/>
                                        <p:tgtEl>
                                          <p:spTgt spid="20"/>
                                        </p:tgtEl>
                                        <p:attrNameLst>
                                          <p:attrName>style.opacity</p:attrName>
                                        </p:attrNameLst>
                                      </p:cBhvr>
                                      <p:to>
                                        <p:strVal val="0.15"/>
                                      </p:to>
                                    </p:set>
                                    <p:animEffect filter="image" prLst="opacity: 0.15">
                                      <p:cBhvr rctx="IE">
                                        <p:cTn id="10" dur="indefinite"/>
                                        <p:tgtEl>
                                          <p:spTgt spid="20"/>
                                        </p:tgtEl>
                                      </p:cBhvr>
                                    </p:animEffect>
                                  </p:childTnLst>
                                </p:cTn>
                              </p:par>
                              <p:par>
                                <p:cTn id="11" presetID="9" presetClass="emph" presetSubtype="0" nodeType="withEffect">
                                  <p:stCondLst>
                                    <p:cond delay="0"/>
                                  </p:stCondLst>
                                  <p:childTnLst>
                                    <p:set>
                                      <p:cBhvr rctx="PPT">
                                        <p:cTn id="12" dur="indefinite"/>
                                        <p:tgtEl>
                                          <p:spTgt spid="17"/>
                                        </p:tgtEl>
                                        <p:attrNameLst>
                                          <p:attrName>style.opacity</p:attrName>
                                        </p:attrNameLst>
                                      </p:cBhvr>
                                      <p:to>
                                        <p:strVal val="0.15"/>
                                      </p:to>
                                    </p:set>
                                    <p:animEffect filter="image" prLst="opacity: 0.15">
                                      <p:cBhvr rctx="IE">
                                        <p:cTn id="13" dur="indefinite"/>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Z:\事務文書\生徒指導\0_イラスト集\学校イラスト1000カレンダー等\イラスト・レタリング集\学校生活カット(0001～0437)\0372-先生.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05652" y="4019372"/>
            <a:ext cx="1563687" cy="2566987"/>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Z:\事務文書\生徒指導\0_イラスト集\学校イラスト1000カレンダー等\イラスト・レタリング集\学校生活カット(0001～0437)\0371-先生.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731635" y="3933056"/>
            <a:ext cx="1392684" cy="2635741"/>
          </a:xfrm>
          <a:prstGeom prst="rect">
            <a:avLst/>
          </a:prstGeom>
          <a:noFill/>
          <a:extLst>
            <a:ext uri="{909E8E84-426E-40DD-AFC4-6F175D3DCCD1}">
              <a14:hiddenFill xmlns:a14="http://schemas.microsoft.com/office/drawing/2010/main">
                <a:solidFill>
                  <a:srgbClr val="FFFFFF"/>
                </a:solidFill>
              </a14:hiddenFill>
            </a:ext>
          </a:extLst>
        </p:spPr>
      </p:pic>
      <p:sp>
        <p:nvSpPr>
          <p:cNvPr id="7" name="角丸四角形吹き出し 6"/>
          <p:cNvSpPr/>
          <p:nvPr/>
        </p:nvSpPr>
        <p:spPr>
          <a:xfrm>
            <a:off x="2260102" y="4029407"/>
            <a:ext cx="5473166" cy="2692068"/>
          </a:xfrm>
          <a:prstGeom prst="wedgeRoundRectCallout">
            <a:avLst>
              <a:gd name="adj1" fmla="val 59235"/>
              <a:gd name="adj2" fmla="val 1900"/>
              <a:gd name="adj3" fmla="val 16667"/>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　今日は、不登校児童生徒の理解を深めたり、新たな不登校や長期欠席者を生まないための取組について考えたりしましょう！</a:t>
            </a:r>
            <a:endParaRPr lang="en-US" altLang="ja-JP" sz="2800" dirty="0">
              <a:solidFill>
                <a:schemeClr val="tx1"/>
              </a:solidFill>
              <a:latin typeface="HG丸ｺﾞｼｯｸM-PRO" panose="020F0600000000000000" pitchFamily="50" charset="-128"/>
              <a:ea typeface="HG丸ｺﾞｼｯｸM-PRO" panose="020F0600000000000000" pitchFamily="50" charset="-128"/>
            </a:endParaRPr>
          </a:p>
        </p:txBody>
      </p:sp>
      <p:sp>
        <p:nvSpPr>
          <p:cNvPr id="8" name="角丸四角形吹き出し 7"/>
          <p:cNvSpPr/>
          <p:nvPr/>
        </p:nvSpPr>
        <p:spPr>
          <a:xfrm>
            <a:off x="105652" y="411102"/>
            <a:ext cx="8932697" cy="3375715"/>
          </a:xfrm>
          <a:prstGeom prst="wedgeRoundRectCallout">
            <a:avLst>
              <a:gd name="adj1" fmla="val -35220"/>
              <a:gd name="adj2" fmla="val 57656"/>
              <a:gd name="adj3" fmla="val 16667"/>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r>
              <a:rPr lang="ja-JP" altLang="en-US" sz="3600" b="1" dirty="0">
                <a:solidFill>
                  <a:schemeClr val="tx1"/>
                </a:solidFill>
                <a:latin typeface="HG丸ｺﾞｼｯｸM-PRO" panose="020F0600000000000000" pitchFamily="50" charset="-128"/>
                <a:ea typeface="HG丸ｺﾞｼｯｸM-PRO" panose="020F0600000000000000" pitchFamily="50" charset="-128"/>
              </a:rPr>
              <a:t>生徒指導を進めるポイント</a:t>
            </a:r>
            <a:endParaRPr kumimoji="1" lang="en-US" altLang="ja-JP" sz="2800" b="1"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自己指導能力</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（自分自身をよりよい方向へ導くことのできる力）</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a:t>
            </a:r>
          </a:p>
          <a:p>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　を育成する生徒指導！</a:t>
            </a:r>
            <a:endParaRPr lang="en-US" altLang="ja-JP" sz="28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『Research</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（見立て）</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Vision</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（目指す姿）</a:t>
            </a:r>
            <a:endParaRPr lang="en-US" altLang="ja-JP"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800" dirty="0">
                <a:solidFill>
                  <a:schemeClr val="tx1"/>
                </a:solidFill>
                <a:latin typeface="HG丸ｺﾞｼｯｸM-PRO" panose="020F0600000000000000" pitchFamily="50" charset="-128"/>
                <a:ea typeface="HG丸ｺﾞｼｯｸM-PRO" panose="020F0600000000000000" pitchFamily="50" charset="-128"/>
              </a:rPr>
              <a:t>　</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Plan</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dirty="0">
                <a:solidFill>
                  <a:schemeClr val="tx1"/>
                </a:solidFill>
                <a:latin typeface="HG丸ｺﾞｼｯｸM-PRO" panose="020F0600000000000000" pitchFamily="50" charset="-128"/>
                <a:ea typeface="HG丸ｺﾞｼｯｸM-PRO" panose="020F0600000000000000" pitchFamily="50" charset="-128"/>
              </a:rPr>
              <a:t>計画</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Do</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（具体的</a:t>
            </a:r>
            <a:r>
              <a:rPr lang="ja-JP" altLang="en-US" dirty="0">
                <a:solidFill>
                  <a:schemeClr val="tx1"/>
                </a:solidFill>
                <a:latin typeface="HG丸ｺﾞｼｯｸM-PRO" panose="020F0600000000000000" pitchFamily="50" charset="-128"/>
                <a:ea typeface="HG丸ｺﾞｼｯｸM-PRO" panose="020F0600000000000000" pitchFamily="50" charset="-128"/>
              </a:rPr>
              <a:t>な指導</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Check</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dirty="0">
                <a:solidFill>
                  <a:schemeClr val="tx1"/>
                </a:solidFill>
                <a:latin typeface="HG丸ｺﾞｼｯｸM-PRO" panose="020F0600000000000000" pitchFamily="50" charset="-128"/>
                <a:ea typeface="HG丸ｺﾞｼｯｸM-PRO" panose="020F0600000000000000" pitchFamily="50" charset="-128"/>
              </a:rPr>
              <a:t>見直し</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a:t>
            </a:r>
            <a:endParaRPr lang="en-US" altLang="ja-JP"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800" dirty="0">
                <a:solidFill>
                  <a:schemeClr val="tx1"/>
                </a:solidFill>
                <a:latin typeface="HG丸ｺﾞｼｯｸM-PRO" panose="020F0600000000000000" pitchFamily="50" charset="-128"/>
                <a:ea typeface="HG丸ｺﾞｼｯｸM-PRO" panose="020F0600000000000000" pitchFamily="50" charset="-128"/>
              </a:rPr>
              <a:t>　</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Action</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（改善</a:t>
            </a:r>
            <a:r>
              <a:rPr lang="ja-JP" altLang="en-US" dirty="0">
                <a:solidFill>
                  <a:schemeClr val="tx1"/>
                </a:solidFill>
                <a:latin typeface="HG丸ｺﾞｼｯｸM-PRO" panose="020F0600000000000000" pitchFamily="50" charset="-128"/>
                <a:ea typeface="HG丸ｺﾞｼｯｸM-PRO" panose="020F0600000000000000" pitchFamily="50" charset="-128"/>
              </a:rPr>
              <a:t>策）</a:t>
            </a:r>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サイクル</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2800" dirty="0">
                <a:solidFill>
                  <a:schemeClr val="tx1"/>
                </a:solidFill>
                <a:latin typeface="HG丸ｺﾞｼｯｸM-PRO" panose="020F0600000000000000" pitchFamily="50" charset="-128"/>
                <a:ea typeface="HG丸ｺﾞｼｯｸM-PRO" panose="020F0600000000000000" pitchFamily="50" charset="-128"/>
              </a:rPr>
              <a:t>を意識した生徒指導</a:t>
            </a:r>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a:t>
            </a:r>
            <a:endParaRPr lang="en-US" altLang="ja-JP" sz="28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800" dirty="0">
                <a:solidFill>
                  <a:schemeClr val="tx1"/>
                </a:solidFill>
                <a:latin typeface="HG丸ｺﾞｼｯｸM-PRO" panose="020F0600000000000000" pitchFamily="50" charset="-128"/>
                <a:ea typeface="HG丸ｺﾞｼｯｸM-PRO" panose="020F0600000000000000" pitchFamily="50" charset="-128"/>
              </a:rPr>
              <a:t>・</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『Organization</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（組織・チーム</a:t>
            </a:r>
            <a:r>
              <a:rPr lang="ja-JP" altLang="en-US" dirty="0">
                <a:solidFill>
                  <a:schemeClr val="tx1"/>
                </a:solidFill>
                <a:latin typeface="HG丸ｺﾞｼｯｸM-PRO" panose="020F0600000000000000" pitchFamily="50" charset="-128"/>
                <a:ea typeface="HG丸ｺﾞｼｯｸM-PRO" panose="020F0600000000000000" pitchFamily="50" charset="-128"/>
              </a:rPr>
              <a:t>）</a:t>
            </a:r>
            <a:r>
              <a:rPr lang="en-US" altLang="ja-JP" sz="2800" dirty="0">
                <a:solidFill>
                  <a:schemeClr val="tx1"/>
                </a:solidFill>
                <a:latin typeface="HG丸ｺﾞｼｯｸM-PRO" panose="020F0600000000000000" pitchFamily="50" charset="-128"/>
                <a:ea typeface="HG丸ｺﾞｼｯｸM-PRO" panose="020F0600000000000000" pitchFamily="50" charset="-128"/>
              </a:rPr>
              <a:t>』</a:t>
            </a:r>
            <a:r>
              <a:rPr lang="ja-JP" altLang="en-US" sz="2800" dirty="0">
                <a:solidFill>
                  <a:schemeClr val="tx1"/>
                </a:solidFill>
                <a:latin typeface="HG丸ｺﾞｼｯｸM-PRO" panose="020F0600000000000000" pitchFamily="50" charset="-128"/>
                <a:ea typeface="HG丸ｺﾞｼｯｸM-PRO" panose="020F0600000000000000" pitchFamily="50" charset="-128"/>
              </a:rPr>
              <a:t>で当たる生徒指導</a:t>
            </a:r>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a:t>
            </a:r>
            <a:endParaRPr lang="en-US" altLang="ja-JP" sz="2800" dirty="0">
              <a:solidFill>
                <a:schemeClr val="tx1"/>
              </a:solidFill>
              <a:latin typeface="HG丸ｺﾞｼｯｸM-PRO" panose="020F0600000000000000" pitchFamily="50" charset="-128"/>
              <a:ea typeface="HG丸ｺﾞｼｯｸM-PRO" panose="020F0600000000000000" pitchFamily="50" charset="-128"/>
            </a:endParaRPr>
          </a:p>
        </p:txBody>
      </p:sp>
      <p:sp>
        <p:nvSpPr>
          <p:cNvPr id="11" name="正方形/長方形 10"/>
          <p:cNvSpPr/>
          <p:nvPr/>
        </p:nvSpPr>
        <p:spPr>
          <a:xfrm>
            <a:off x="13333" y="-27384"/>
            <a:ext cx="4083169" cy="338554"/>
          </a:xfrm>
          <a:prstGeom prst="rect">
            <a:avLst/>
          </a:prstGeom>
        </p:spPr>
        <p:txBody>
          <a:bodyPr wrap="none">
            <a:spAutoFit/>
          </a:bodyPr>
          <a:lstStyle/>
          <a:p>
            <a:r>
              <a:rPr lang="ja-JP" altLang="en-US" sz="1600" dirty="0">
                <a:latin typeface="HG丸ｺﾞｼｯｸM-PRO" panose="020F0600000000000000" pitchFamily="50" charset="-128"/>
                <a:ea typeface="HG丸ｺﾞｼｯｸM-PRO" panose="020F0600000000000000" pitchFamily="50" charset="-128"/>
              </a:rPr>
              <a:t>１　</a:t>
            </a:r>
            <a:r>
              <a:rPr lang="ja-JP" altLang="en-US" sz="1600" dirty="0" smtClean="0">
                <a:latin typeface="HG丸ｺﾞｼｯｸM-PRO" panose="020F0600000000000000" pitchFamily="50" charset="-128"/>
                <a:ea typeface="HG丸ｺﾞｼｯｸM-PRO" panose="020F0600000000000000" pitchFamily="50" charset="-128"/>
              </a:rPr>
              <a:t>生徒指導を進めるポイントを確認する</a:t>
            </a:r>
            <a:endParaRPr lang="en-US" altLang="ja-JP" sz="1600"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3304434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descr="Z:\事務文書\生徒指導\0_イラスト集\学校イラスト1000カレンダー等\イラスト・レタリング集\学校生活カット(0001～0437)\0372-先生.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926726" y="3949858"/>
            <a:ext cx="1317682" cy="2163140"/>
          </a:xfrm>
          <a:prstGeom prst="rect">
            <a:avLst/>
          </a:prstGeom>
          <a:noFill/>
          <a:extLst>
            <a:ext uri="{909E8E84-426E-40DD-AFC4-6F175D3DCCD1}">
              <a14:hiddenFill xmlns:a14="http://schemas.microsoft.com/office/drawing/2010/main">
                <a:solidFill>
                  <a:srgbClr val="FFFFFF"/>
                </a:solidFill>
              </a14:hiddenFill>
            </a:ext>
          </a:extLst>
        </p:spPr>
      </p:pic>
      <p:sp>
        <p:nvSpPr>
          <p:cNvPr id="3" name="テキスト ボックス 2"/>
          <p:cNvSpPr txBox="1"/>
          <p:nvPr/>
        </p:nvSpPr>
        <p:spPr>
          <a:xfrm>
            <a:off x="6357049" y="3140968"/>
            <a:ext cx="2967479" cy="861774"/>
          </a:xfrm>
          <a:prstGeom prst="rect">
            <a:avLst/>
          </a:prstGeom>
          <a:noFill/>
        </p:spPr>
        <p:txBody>
          <a:bodyPr wrap="none" rtlCol="0">
            <a:spAutoFit/>
          </a:bodyPr>
          <a:lstStyle/>
          <a:p>
            <a:r>
              <a:rPr lang="ja-JP" altLang="en-US" sz="1600" dirty="0">
                <a:latin typeface="HG丸ｺﾞｼｯｸM-PRO" pitchFamily="50" charset="-128"/>
                <a:ea typeface="HG丸ｺﾞｼｯｸM-PRO" pitchFamily="50" charset="-128"/>
              </a:rPr>
              <a:t>（「生徒指導提要</a:t>
            </a:r>
            <a:r>
              <a:rPr lang="ja-JP" altLang="en-US" sz="1600" dirty="0" smtClean="0">
                <a:latin typeface="HG丸ｺﾞｼｯｸM-PRO" pitchFamily="50" charset="-128"/>
                <a:ea typeface="HG丸ｺﾞｼｯｸM-PRO" pitchFamily="50" charset="-128"/>
              </a:rPr>
              <a:t>」</a:t>
            </a:r>
            <a:endParaRPr lang="en-US" altLang="ja-JP" sz="1600" dirty="0" smtClean="0">
              <a:latin typeface="HG丸ｺﾞｼｯｸM-PRO" pitchFamily="50" charset="-128"/>
              <a:ea typeface="HG丸ｺﾞｼｯｸM-PRO" pitchFamily="50" charset="-128"/>
            </a:endParaRPr>
          </a:p>
          <a:p>
            <a:r>
              <a:rPr lang="ja-JP" altLang="en-US" sz="1600" dirty="0">
                <a:latin typeface="HG丸ｺﾞｼｯｸM-PRO" pitchFamily="50" charset="-128"/>
                <a:ea typeface="HG丸ｺﾞｼｯｸM-PRO" pitchFamily="50" charset="-128"/>
              </a:rPr>
              <a:t>　</a:t>
            </a:r>
            <a:r>
              <a:rPr lang="ja-JP" altLang="en-US" sz="1600" dirty="0" smtClean="0">
                <a:latin typeface="HG丸ｺﾞｼｯｸM-PRO" pitchFamily="50" charset="-128"/>
                <a:ea typeface="HG丸ｺﾞｼｯｸM-PRO" pitchFamily="50" charset="-128"/>
              </a:rPr>
              <a:t>平成</a:t>
            </a:r>
            <a:r>
              <a:rPr lang="en-US" altLang="ja-JP" sz="1600" dirty="0">
                <a:latin typeface="HG丸ｺﾞｼｯｸM-PRO" pitchFamily="50" charset="-128"/>
                <a:ea typeface="HG丸ｺﾞｼｯｸM-PRO" pitchFamily="50" charset="-128"/>
              </a:rPr>
              <a:t>22</a:t>
            </a:r>
            <a:r>
              <a:rPr lang="ja-JP" altLang="en-US" sz="1600" dirty="0">
                <a:latin typeface="HG丸ｺﾞｼｯｸM-PRO" pitchFamily="50" charset="-128"/>
                <a:ea typeface="HG丸ｺﾞｼｯｸM-PRO" pitchFamily="50" charset="-128"/>
              </a:rPr>
              <a:t>年 </a:t>
            </a:r>
            <a:r>
              <a:rPr lang="en-US" altLang="ja-JP" sz="1600" dirty="0">
                <a:latin typeface="HG丸ｺﾞｼｯｸM-PRO" pitchFamily="50" charset="-128"/>
                <a:ea typeface="HG丸ｺﾞｼｯｸM-PRO" pitchFamily="50" charset="-128"/>
              </a:rPr>
              <a:t>3</a:t>
            </a:r>
            <a:r>
              <a:rPr lang="ja-JP" altLang="en-US" sz="1600" dirty="0">
                <a:latin typeface="HG丸ｺﾞｼｯｸM-PRO" pitchFamily="50" charset="-128"/>
                <a:ea typeface="HG丸ｺﾞｼｯｸM-PRO" pitchFamily="50" charset="-128"/>
              </a:rPr>
              <a:t>月文部科学省）</a:t>
            </a:r>
          </a:p>
          <a:p>
            <a:endParaRPr kumimoji="1" lang="ja-JP" altLang="en-US" sz="1600" dirty="0"/>
          </a:p>
        </p:txBody>
      </p:sp>
      <p:grpSp>
        <p:nvGrpSpPr>
          <p:cNvPr id="2" name="グループ化 1"/>
          <p:cNvGrpSpPr/>
          <p:nvPr/>
        </p:nvGrpSpPr>
        <p:grpSpPr>
          <a:xfrm>
            <a:off x="13333" y="635599"/>
            <a:ext cx="7438987" cy="3090134"/>
            <a:chOff x="39417" y="635599"/>
            <a:chExt cx="6260825" cy="2888553"/>
          </a:xfrm>
        </p:grpSpPr>
        <p:sp>
          <p:nvSpPr>
            <p:cNvPr id="10" name="Text Box 2"/>
            <p:cNvSpPr txBox="1">
              <a:spLocks noChangeArrowheads="1"/>
            </p:cNvSpPr>
            <p:nvPr/>
          </p:nvSpPr>
          <p:spPr bwMode="auto">
            <a:xfrm>
              <a:off x="39417" y="635599"/>
              <a:ext cx="6260825" cy="920637"/>
            </a:xfrm>
            <a:prstGeom prst="rect">
              <a:avLst/>
            </a:prstGeom>
            <a:solidFill>
              <a:schemeClr val="bg1">
                <a:alpha val="65881"/>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r>
                <a:rPr lang="ja-JP" altLang="en-US" dirty="0">
                  <a:ea typeface="HG丸ｺﾞｼｯｸM-PRO" pitchFamily="50" charset="-128"/>
                </a:rPr>
                <a:t> </a:t>
              </a:r>
              <a:r>
                <a:rPr lang="ja-JP" altLang="en-US" dirty="0" smtClean="0">
                  <a:ea typeface="HG丸ｺﾞｼｯｸM-PRO" pitchFamily="50" charset="-128"/>
                </a:rPr>
                <a:t>   </a:t>
              </a:r>
              <a:r>
                <a:rPr lang="ja-JP" altLang="en-US" sz="4000" b="1" dirty="0" smtClean="0">
                  <a:latin typeface="メイリオ" panose="020B0604030504040204" pitchFamily="50" charset="-128"/>
                  <a:ea typeface="メイリオ" panose="020B0604030504040204" pitchFamily="50" charset="-128"/>
                  <a:cs typeface="メイリオ" panose="020B0604030504040204" pitchFamily="50" charset="-128"/>
                </a:rPr>
                <a:t>自己</a:t>
              </a:r>
              <a:r>
                <a:rPr lang="ja-JP" altLang="en-US" sz="4000" b="1" dirty="0">
                  <a:latin typeface="メイリオ" panose="020B0604030504040204" pitchFamily="50" charset="-128"/>
                  <a:ea typeface="メイリオ" panose="020B0604030504040204" pitchFamily="50" charset="-128"/>
                  <a:cs typeface="メイリオ" panose="020B0604030504040204" pitchFamily="50" charset="-128"/>
                </a:rPr>
                <a:t>指導</a:t>
              </a:r>
              <a:r>
                <a:rPr lang="ja-JP" altLang="en-US" sz="4000" b="1" dirty="0" smtClean="0">
                  <a:latin typeface="メイリオ" panose="020B0604030504040204" pitchFamily="50" charset="-128"/>
                  <a:ea typeface="メイリオ" panose="020B0604030504040204" pitchFamily="50" charset="-128"/>
                  <a:cs typeface="メイリオ" panose="020B0604030504040204" pitchFamily="50" charset="-128"/>
                </a:rPr>
                <a:t>能力 </a:t>
              </a:r>
              <a:r>
                <a:rPr lang="ja-JP" altLang="en-US" sz="3600" b="1" dirty="0" smtClean="0">
                  <a:latin typeface="メイリオ" panose="020B0604030504040204" pitchFamily="50" charset="-128"/>
                  <a:ea typeface="メイリオ" panose="020B0604030504040204" pitchFamily="50" charset="-128"/>
                  <a:cs typeface="メイリオ" panose="020B0604030504040204" pitchFamily="50" charset="-128"/>
                </a:rPr>
                <a:t>の</a:t>
              </a:r>
              <a:r>
                <a:rPr lang="ja-JP" altLang="en-US" sz="3600" b="1" dirty="0">
                  <a:latin typeface="メイリオ" panose="020B0604030504040204" pitchFamily="50" charset="-128"/>
                  <a:ea typeface="メイリオ" panose="020B0604030504040204" pitchFamily="50" charset="-128"/>
                  <a:cs typeface="メイリオ" panose="020B0604030504040204" pitchFamily="50" charset="-128"/>
                </a:rPr>
                <a:t>育成のために</a:t>
              </a:r>
              <a:r>
                <a:rPr lang="ja-JP" altLang="en-US" b="1"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800" b="1" dirty="0" smtClean="0">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sz="18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spcBef>
                  <a:spcPct val="0"/>
                </a:spcBef>
                <a:buFontTx/>
                <a:buNone/>
              </a:pPr>
              <a:r>
                <a:rPr lang="ja-JP" altLang="en-US" sz="1800" b="1"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800" b="1" dirty="0">
                  <a:latin typeface="メイリオ" panose="020B0604030504040204" pitchFamily="50" charset="-128"/>
                  <a:ea typeface="メイリオ" panose="020B0604030504040204" pitchFamily="50" charset="-128"/>
                  <a:cs typeface="メイリオ" panose="020B0604030504040204" pitchFamily="50" charset="-128"/>
                </a:rPr>
                <a:t>自分自身をよりよい方向に導く力）</a:t>
              </a:r>
              <a:r>
                <a:rPr lang="ja-JP" altLang="en-US" sz="1800" b="1" dirty="0" smtClean="0">
                  <a:latin typeface="メイリオ" panose="020B0604030504040204" pitchFamily="50" charset="-128"/>
                  <a:ea typeface="メイリオ" panose="020B0604030504040204" pitchFamily="50" charset="-128"/>
                  <a:cs typeface="メイリオ" panose="020B0604030504040204" pitchFamily="50" charset="-128"/>
                </a:rPr>
                <a:t>　　　　　　</a:t>
              </a:r>
              <a:endParaRPr lang="ja-JP" altLang="en-US"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Text Box 3"/>
            <p:cNvSpPr txBox="1">
              <a:spLocks noChangeArrowheads="1"/>
            </p:cNvSpPr>
            <p:nvPr/>
          </p:nvSpPr>
          <p:spPr bwMode="auto">
            <a:xfrm>
              <a:off x="399327" y="1711648"/>
              <a:ext cx="5540825" cy="18125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defRPr/>
              </a:pPr>
              <a:r>
                <a:rPr lang="ja-JP" altLang="en-US" sz="2400" b="1" u="sng" dirty="0">
                  <a:uFill>
                    <a:solidFill>
                      <a:srgbClr val="FF0000"/>
                    </a:solidFill>
                  </a:uFill>
                  <a:latin typeface="HG丸ｺﾞｼｯｸM-PRO" pitchFamily="50" charset="-128"/>
                  <a:ea typeface="HG丸ｺﾞｼｯｸM-PRO" pitchFamily="50" charset="-128"/>
                </a:rPr>
                <a:t>自己指導能力を育てる三つ</a:t>
              </a:r>
              <a:r>
                <a:rPr lang="ja-JP" altLang="en-US" sz="2400" b="1" u="sng" dirty="0" smtClean="0">
                  <a:uFill>
                    <a:solidFill>
                      <a:srgbClr val="FF0000"/>
                    </a:solidFill>
                  </a:uFill>
                  <a:latin typeface="HG丸ｺﾞｼｯｸM-PRO" pitchFamily="50" charset="-128"/>
                  <a:ea typeface="HG丸ｺﾞｼｯｸM-PRO" pitchFamily="50" charset="-128"/>
                </a:rPr>
                <a:t>のポイント</a:t>
              </a:r>
              <a:endParaRPr lang="ja-JP" altLang="en-US" sz="2400" b="1" dirty="0">
                <a:latin typeface="HG丸ｺﾞｼｯｸM-PRO" pitchFamily="50" charset="-128"/>
                <a:ea typeface="HG丸ｺﾞｼｯｸM-PRO" pitchFamily="50" charset="-128"/>
              </a:endParaRPr>
            </a:p>
            <a:p>
              <a:pPr>
                <a:defRPr/>
              </a:pPr>
              <a:r>
                <a:rPr lang="ja-JP" altLang="en-US" sz="2400" b="1" dirty="0">
                  <a:solidFill>
                    <a:srgbClr val="CC6600"/>
                  </a:solidFill>
                  <a:latin typeface="HG丸ｺﾞｼｯｸM-PRO" pitchFamily="50" charset="-128"/>
                  <a:ea typeface="HG丸ｺﾞｼｯｸM-PRO" pitchFamily="50" charset="-128"/>
                </a:rPr>
                <a:t>　</a:t>
              </a:r>
              <a:r>
                <a:rPr lang="ja-JP" altLang="en-US" sz="2400" b="1" dirty="0">
                  <a:latin typeface="HG丸ｺﾞｼｯｸM-PRO" pitchFamily="50" charset="-128"/>
                  <a:ea typeface="HG丸ｺﾞｼｯｸM-PRO" pitchFamily="50" charset="-128"/>
                </a:rPr>
                <a:t>①</a:t>
              </a:r>
              <a:r>
                <a:rPr lang="ja-JP" altLang="en-US" sz="2400" b="1" dirty="0">
                  <a:solidFill>
                    <a:srgbClr val="FF0000"/>
                  </a:solidFill>
                  <a:latin typeface="HG丸ｺﾞｼｯｸM-PRO" pitchFamily="50" charset="-128"/>
                  <a:ea typeface="HG丸ｺﾞｼｯｸM-PRO" pitchFamily="50" charset="-128"/>
                </a:rPr>
                <a:t>　</a:t>
              </a:r>
              <a:r>
                <a:rPr lang="ja-JP" altLang="en-US" sz="2400" b="1" dirty="0">
                  <a:solidFill>
                    <a:srgbClr val="FF0000"/>
                  </a:solidFill>
                  <a:effectLst>
                    <a:outerShdw blurRad="38100" dist="38100" dir="2700000" algn="tl">
                      <a:srgbClr val="C0C0C0"/>
                    </a:outerShdw>
                  </a:effectLst>
                  <a:latin typeface="HG丸ｺﾞｼｯｸM-PRO" pitchFamily="50" charset="-128"/>
                  <a:ea typeface="HG丸ｺﾞｼｯｸM-PRO" pitchFamily="50" charset="-128"/>
                </a:rPr>
                <a:t>自己存在感</a:t>
              </a:r>
              <a:r>
                <a:rPr lang="ja-JP" altLang="en-US" sz="2400" b="1" dirty="0">
                  <a:latin typeface="HG丸ｺﾞｼｯｸM-PRO" pitchFamily="50" charset="-128"/>
                  <a:ea typeface="HG丸ｺﾞｼｯｸM-PRO" pitchFamily="50" charset="-128"/>
                </a:rPr>
                <a:t>を与える</a:t>
              </a:r>
            </a:p>
            <a:p>
              <a:pPr>
                <a:defRPr/>
              </a:pPr>
              <a:r>
                <a:rPr lang="ja-JP" altLang="en-US" sz="2400" b="1" dirty="0">
                  <a:solidFill>
                    <a:srgbClr val="CC6600"/>
                  </a:solidFill>
                  <a:latin typeface="HG丸ｺﾞｼｯｸM-PRO" pitchFamily="50" charset="-128"/>
                  <a:ea typeface="HG丸ｺﾞｼｯｸM-PRO" pitchFamily="50" charset="-128"/>
                </a:rPr>
                <a:t>　</a:t>
              </a:r>
              <a:r>
                <a:rPr lang="ja-JP" altLang="en-US" sz="2400" b="1" dirty="0">
                  <a:latin typeface="HG丸ｺﾞｼｯｸM-PRO" pitchFamily="50" charset="-128"/>
                  <a:ea typeface="HG丸ｺﾞｼｯｸM-PRO" pitchFamily="50" charset="-128"/>
                </a:rPr>
                <a:t>②</a:t>
              </a:r>
              <a:r>
                <a:rPr lang="ja-JP" altLang="en-US" sz="2400" b="1" dirty="0">
                  <a:solidFill>
                    <a:srgbClr val="FF0000"/>
                  </a:solidFill>
                  <a:latin typeface="HG丸ｺﾞｼｯｸM-PRO" pitchFamily="50" charset="-128"/>
                  <a:ea typeface="HG丸ｺﾞｼｯｸM-PRO" pitchFamily="50" charset="-128"/>
                </a:rPr>
                <a:t>　</a:t>
              </a:r>
              <a:r>
                <a:rPr lang="ja-JP" altLang="en-US" sz="2400" b="1" dirty="0">
                  <a:solidFill>
                    <a:srgbClr val="FF0000"/>
                  </a:solidFill>
                  <a:effectLst>
                    <a:outerShdw blurRad="38100" dist="38100" dir="2700000" algn="tl">
                      <a:srgbClr val="C0C0C0"/>
                    </a:outerShdw>
                  </a:effectLst>
                  <a:latin typeface="HG丸ｺﾞｼｯｸM-PRO" pitchFamily="50" charset="-128"/>
                  <a:ea typeface="HG丸ｺﾞｼｯｸM-PRO" pitchFamily="50" charset="-128"/>
                </a:rPr>
                <a:t>共感的人間関係</a:t>
              </a:r>
              <a:r>
                <a:rPr lang="ja-JP" altLang="en-US" sz="2400" b="1" dirty="0">
                  <a:latin typeface="HG丸ｺﾞｼｯｸM-PRO" pitchFamily="50" charset="-128"/>
                  <a:ea typeface="HG丸ｺﾞｼｯｸM-PRO" pitchFamily="50" charset="-128"/>
                </a:rPr>
                <a:t>を育成する</a:t>
              </a:r>
            </a:p>
            <a:p>
              <a:pPr>
                <a:defRPr/>
              </a:pPr>
              <a:r>
                <a:rPr lang="ja-JP" altLang="en-US" sz="2400" b="1" dirty="0">
                  <a:solidFill>
                    <a:srgbClr val="CC6600"/>
                  </a:solidFill>
                  <a:latin typeface="HG丸ｺﾞｼｯｸM-PRO" pitchFamily="50" charset="-128"/>
                  <a:ea typeface="HG丸ｺﾞｼｯｸM-PRO" pitchFamily="50" charset="-128"/>
                </a:rPr>
                <a:t>　</a:t>
              </a:r>
              <a:r>
                <a:rPr lang="ja-JP" altLang="en-US" sz="2400" b="1" dirty="0">
                  <a:latin typeface="HG丸ｺﾞｼｯｸM-PRO" pitchFamily="50" charset="-128"/>
                  <a:ea typeface="HG丸ｺﾞｼｯｸM-PRO" pitchFamily="50" charset="-128"/>
                </a:rPr>
                <a:t>③</a:t>
              </a:r>
              <a:r>
                <a:rPr lang="ja-JP" altLang="en-US" sz="2400" b="1" dirty="0">
                  <a:solidFill>
                    <a:srgbClr val="FF0000"/>
                  </a:solidFill>
                  <a:latin typeface="HG丸ｺﾞｼｯｸM-PRO" pitchFamily="50" charset="-128"/>
                  <a:ea typeface="HG丸ｺﾞｼｯｸM-PRO" pitchFamily="50" charset="-128"/>
                </a:rPr>
                <a:t>　</a:t>
              </a:r>
              <a:r>
                <a:rPr lang="ja-JP" altLang="en-US" sz="2400" b="1" dirty="0">
                  <a:solidFill>
                    <a:srgbClr val="FF0000"/>
                  </a:solidFill>
                  <a:effectLst>
                    <a:outerShdw blurRad="38100" dist="38100" dir="2700000" algn="tl">
                      <a:srgbClr val="C0C0C0"/>
                    </a:outerShdw>
                  </a:effectLst>
                  <a:latin typeface="HG丸ｺﾞｼｯｸM-PRO" pitchFamily="50" charset="-128"/>
                  <a:ea typeface="HG丸ｺﾞｼｯｸM-PRO" pitchFamily="50" charset="-128"/>
                </a:rPr>
                <a:t>自己決定の場</a:t>
              </a:r>
              <a:r>
                <a:rPr lang="ja-JP" altLang="en-US" sz="2400" b="1" dirty="0">
                  <a:latin typeface="HG丸ｺﾞｼｯｸM-PRO" pitchFamily="50" charset="-128"/>
                  <a:ea typeface="HG丸ｺﾞｼｯｸM-PRO" pitchFamily="50" charset="-128"/>
                </a:rPr>
                <a:t>を</a:t>
              </a:r>
              <a:r>
                <a:rPr lang="ja-JP" altLang="en-US" sz="2400" b="1" dirty="0" smtClean="0">
                  <a:latin typeface="HG丸ｺﾞｼｯｸM-PRO" pitchFamily="50" charset="-128"/>
                  <a:ea typeface="HG丸ｺﾞｼｯｸM-PRO" pitchFamily="50" charset="-128"/>
                </a:rPr>
                <a:t>与え、自己の可　　</a:t>
              </a:r>
              <a:endParaRPr lang="en-US" altLang="ja-JP" sz="2400" b="1" dirty="0" smtClean="0">
                <a:latin typeface="HG丸ｺﾞｼｯｸM-PRO" pitchFamily="50" charset="-128"/>
                <a:ea typeface="HG丸ｺﾞｼｯｸM-PRO" pitchFamily="50" charset="-128"/>
              </a:endParaRPr>
            </a:p>
            <a:p>
              <a:pPr>
                <a:defRPr/>
              </a:pPr>
              <a:r>
                <a:rPr lang="ja-JP" altLang="en-US" sz="2400" b="1" dirty="0">
                  <a:latin typeface="HG丸ｺﾞｼｯｸM-PRO" pitchFamily="50" charset="-128"/>
                  <a:ea typeface="HG丸ｺﾞｼｯｸM-PRO" pitchFamily="50" charset="-128"/>
                </a:rPr>
                <a:t>　</a:t>
              </a:r>
              <a:r>
                <a:rPr lang="ja-JP" altLang="en-US" sz="2400" b="1" dirty="0" smtClean="0">
                  <a:latin typeface="HG丸ｺﾞｼｯｸM-PRO" pitchFamily="50" charset="-128"/>
                  <a:ea typeface="HG丸ｺﾞｼｯｸM-PRO" pitchFamily="50" charset="-128"/>
                </a:rPr>
                <a:t>　能性</a:t>
              </a:r>
              <a:r>
                <a:rPr lang="ja-JP" altLang="en-US" sz="2400" b="1" dirty="0">
                  <a:latin typeface="HG丸ｺﾞｼｯｸM-PRO" pitchFamily="50" charset="-128"/>
                  <a:ea typeface="HG丸ｺﾞｼｯｸM-PRO" pitchFamily="50" charset="-128"/>
                </a:rPr>
                <a:t>の開発を援助する</a:t>
              </a:r>
            </a:p>
          </p:txBody>
        </p:sp>
      </p:grpSp>
      <p:sp>
        <p:nvSpPr>
          <p:cNvPr id="13" name="AutoShape 6"/>
          <p:cNvSpPr>
            <a:spLocks noChangeArrowheads="1"/>
          </p:cNvSpPr>
          <p:nvPr/>
        </p:nvSpPr>
        <p:spPr bwMode="auto">
          <a:xfrm>
            <a:off x="399328" y="3983343"/>
            <a:ext cx="5862764" cy="2436738"/>
          </a:xfrm>
          <a:prstGeom prst="wedgeRoundRectCallout">
            <a:avLst>
              <a:gd name="adj1" fmla="val 60175"/>
              <a:gd name="adj2" fmla="val -32283"/>
              <a:gd name="adj3" fmla="val 16667"/>
            </a:avLst>
          </a:prstGeom>
          <a:solidFill>
            <a:srgbClr val="FFFF99">
              <a:alpha val="81960"/>
            </a:srgbClr>
          </a:solidFill>
          <a:ln w="38100" algn="ctr">
            <a:solidFill>
              <a:schemeClr val="tx1"/>
            </a:solidFill>
            <a:miter lim="800000"/>
            <a:headEnd/>
            <a:tailEnd/>
          </a:ln>
        </p:spPr>
        <p:txBody>
          <a:bodyPr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lnSpc>
                <a:spcPct val="80000"/>
              </a:lnSpc>
              <a:buClr>
                <a:schemeClr val="hlink"/>
              </a:buClr>
              <a:buFont typeface="Wingdings" pitchFamily="2" charset="2"/>
              <a:buNone/>
            </a:pPr>
            <a:r>
              <a:rPr lang="ja-JP" altLang="en-US" sz="2800" dirty="0" smtClean="0">
                <a:ea typeface="HG丸ｺﾞｼｯｸM-PRO" pitchFamily="50" charset="-128"/>
              </a:rPr>
              <a:t>こういった指導は、信頼できる教師や大人との関係の中で育まれたり、よりよいつながりのある集団の中で育まれたりする力なんだよ。</a:t>
            </a:r>
            <a:endParaRPr lang="en-US" altLang="ja-JP" sz="2800" dirty="0" smtClean="0">
              <a:ea typeface="HG丸ｺﾞｼｯｸM-PRO" pitchFamily="50" charset="-128"/>
            </a:endParaRPr>
          </a:p>
          <a:p>
            <a:pPr eaLnBrk="1" hangingPunct="1">
              <a:lnSpc>
                <a:spcPct val="80000"/>
              </a:lnSpc>
              <a:buClr>
                <a:schemeClr val="hlink"/>
              </a:buClr>
              <a:buFont typeface="Wingdings" pitchFamily="2" charset="2"/>
              <a:buNone/>
            </a:pPr>
            <a:r>
              <a:rPr lang="ja-JP" altLang="en-US" sz="2800" dirty="0" smtClean="0">
                <a:ea typeface="HG丸ｺﾞｼｯｸM-PRO" pitchFamily="50" charset="-128"/>
              </a:rPr>
              <a:t>だから</a:t>
            </a:r>
            <a:r>
              <a:rPr lang="ja-JP" altLang="en-US" sz="2800" smtClean="0">
                <a:ea typeface="HG丸ｺﾞｼｯｸM-PRO" pitchFamily="50" charset="-128"/>
              </a:rPr>
              <a:t>、学校の教育活動は</a:t>
            </a:r>
            <a:r>
              <a:rPr lang="ja-JP" altLang="en-US" sz="2800" dirty="0" smtClean="0">
                <a:ea typeface="HG丸ｺﾞｼｯｸM-PRO" pitchFamily="50" charset="-128"/>
              </a:rPr>
              <a:t>大きな影響を与える場だと言えますね。</a:t>
            </a:r>
            <a:endParaRPr lang="ja-JP" altLang="en-US" sz="2800" dirty="0">
              <a:ea typeface="HG丸ｺﾞｼｯｸM-PRO" pitchFamily="50" charset="-128"/>
            </a:endParaRPr>
          </a:p>
        </p:txBody>
      </p:sp>
      <p:pic>
        <p:nvPicPr>
          <p:cNvPr id="6" name="Picture 2" descr="クリックすると新しいウィンドウで開きます"/>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a:stretch/>
        </p:blipFill>
        <p:spPr bwMode="auto">
          <a:xfrm rot="676284">
            <a:off x="7232463" y="893983"/>
            <a:ext cx="1643988" cy="2002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420981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68913" y="278512"/>
            <a:ext cx="8429759" cy="65409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27123981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2"/>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4481771" y="714653"/>
            <a:ext cx="4610160" cy="61502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角丸四角形 1"/>
          <p:cNvSpPr/>
          <p:nvPr/>
        </p:nvSpPr>
        <p:spPr>
          <a:xfrm>
            <a:off x="89260" y="5013176"/>
            <a:ext cx="4063362" cy="1288896"/>
          </a:xfrm>
          <a:prstGeom prst="roundRec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105" name="Rectangle 2"/>
          <p:cNvSpPr>
            <a:spLocks noGrp="1" noChangeArrowheads="1"/>
          </p:cNvSpPr>
          <p:nvPr>
            <p:ph type="title"/>
          </p:nvPr>
        </p:nvSpPr>
        <p:spPr>
          <a:xfrm>
            <a:off x="800110" y="112930"/>
            <a:ext cx="7363252" cy="795790"/>
          </a:xfrm>
        </p:spPr>
        <p:txBody>
          <a:bodyPr>
            <a:noAutofit/>
          </a:bodyPr>
          <a:lstStyle/>
          <a:p>
            <a:pPr eaLnBrk="1" hangingPunct="1">
              <a:defRPr/>
            </a:pPr>
            <a:r>
              <a:rPr lang="ja-JP" altLang="en-US" sz="4000" dirty="0" smtClean="0">
                <a:solidFill>
                  <a:schemeClr val="tx2"/>
                </a:solidFill>
                <a:latin typeface="HG丸ｺﾞｼｯｸM-PRO" panose="020F0600000000000000" pitchFamily="50" charset="-128"/>
                <a:ea typeface="HG丸ｺﾞｼｯｸM-PRO" panose="020F0600000000000000" pitchFamily="50" charset="-128"/>
              </a:rPr>
              <a:t>１　事例を読み取る</a:t>
            </a:r>
            <a:r>
              <a:rPr lang="ja-JP" altLang="en-US" sz="2800" dirty="0" smtClean="0">
                <a:solidFill>
                  <a:schemeClr val="tx2"/>
                </a:solidFill>
                <a:latin typeface="HG丸ｺﾞｼｯｸM-PRO" panose="020F0600000000000000" pitchFamily="50" charset="-128"/>
                <a:ea typeface="HG丸ｺﾞｼｯｸM-PRO" panose="020F0600000000000000" pitchFamily="50" charset="-128"/>
              </a:rPr>
              <a:t>　－９分－</a:t>
            </a:r>
          </a:p>
        </p:txBody>
      </p:sp>
      <p:sp>
        <p:nvSpPr>
          <p:cNvPr id="4" name="テキスト ボックス 3"/>
          <p:cNvSpPr txBox="1"/>
          <p:nvPr/>
        </p:nvSpPr>
        <p:spPr>
          <a:xfrm>
            <a:off x="10671" y="908720"/>
            <a:ext cx="4273297" cy="5386090"/>
          </a:xfrm>
          <a:prstGeom prst="rect">
            <a:avLst/>
          </a:prstGeom>
          <a:noFill/>
        </p:spPr>
        <p:txBody>
          <a:bodyPr wrap="square" rtlCol="0">
            <a:spAutoFit/>
          </a:bodyPr>
          <a:lstStyle/>
          <a:p>
            <a:pPr>
              <a:buFontTx/>
              <a:buNone/>
              <a:defRPr/>
            </a:pPr>
            <a:r>
              <a:rPr lang="ja-JP" altLang="en-US" sz="3200" dirty="0"/>
              <a:t>－留意事項－</a:t>
            </a:r>
          </a:p>
          <a:p>
            <a:pPr marL="179388" lvl="1">
              <a:buNone/>
              <a:defRPr/>
            </a:pPr>
            <a:r>
              <a:rPr lang="ja-JP" altLang="en-US" sz="2400" dirty="0"/>
              <a:t>①</a:t>
            </a:r>
            <a:r>
              <a:rPr lang="ja-JP" altLang="en-US" sz="2400" dirty="0" smtClean="0"/>
              <a:t>事例を、</a:t>
            </a:r>
            <a:r>
              <a:rPr lang="en-US" altLang="ja-JP" sz="2400" dirty="0" smtClean="0"/>
              <a:t>【</a:t>
            </a:r>
            <a:r>
              <a:rPr lang="ja-JP" altLang="en-US" sz="2400" dirty="0"/>
              <a:t>組織</a:t>
            </a:r>
            <a:r>
              <a:rPr lang="en-US" altLang="ja-JP" sz="2400" dirty="0"/>
              <a:t>】【</a:t>
            </a:r>
            <a:r>
              <a:rPr lang="ja-JP" altLang="en-US" sz="2400" dirty="0"/>
              <a:t>見立て</a:t>
            </a:r>
            <a:r>
              <a:rPr lang="en-US" altLang="ja-JP" sz="2400" dirty="0"/>
              <a:t>】【</a:t>
            </a:r>
            <a:r>
              <a:rPr lang="ja-JP" altLang="en-US" sz="2400" dirty="0"/>
              <a:t>目指す姿</a:t>
            </a:r>
            <a:r>
              <a:rPr lang="en-US" altLang="ja-JP" sz="2400" dirty="0"/>
              <a:t>】【</a:t>
            </a:r>
            <a:r>
              <a:rPr lang="ja-JP" altLang="en-US" sz="2400" dirty="0"/>
              <a:t>計画</a:t>
            </a:r>
            <a:r>
              <a:rPr lang="en-US" altLang="ja-JP" sz="2400" dirty="0"/>
              <a:t>】【</a:t>
            </a:r>
            <a:r>
              <a:rPr lang="ja-JP" altLang="en-US" sz="2400" dirty="0"/>
              <a:t>具体的な指導</a:t>
            </a:r>
            <a:r>
              <a:rPr lang="en-US" altLang="ja-JP" sz="2400" dirty="0"/>
              <a:t>】【</a:t>
            </a:r>
            <a:r>
              <a:rPr lang="ja-JP" altLang="en-US" sz="2400" dirty="0"/>
              <a:t>見直し</a:t>
            </a:r>
            <a:r>
              <a:rPr lang="en-US" altLang="ja-JP" sz="2400" dirty="0"/>
              <a:t>】【</a:t>
            </a:r>
            <a:r>
              <a:rPr lang="ja-JP" altLang="en-US" sz="2400" dirty="0"/>
              <a:t>改善策</a:t>
            </a:r>
            <a:r>
              <a:rPr lang="en-US" altLang="ja-JP" sz="2400" dirty="0"/>
              <a:t>】</a:t>
            </a:r>
            <a:r>
              <a:rPr lang="ja-JP" altLang="en-US" sz="2400" dirty="0"/>
              <a:t>の</a:t>
            </a:r>
            <a:r>
              <a:rPr lang="ja-JP" altLang="en-US" sz="2400" dirty="0" smtClean="0"/>
              <a:t>ポイントに当てはまる取組を抜き出してワークシート</a:t>
            </a:r>
            <a:r>
              <a:rPr lang="ja-JP" altLang="en-US" sz="2400" dirty="0"/>
              <a:t>に記入</a:t>
            </a:r>
            <a:r>
              <a:rPr lang="ja-JP" altLang="en-US" sz="2400" dirty="0" smtClean="0"/>
              <a:t>する</a:t>
            </a:r>
            <a:endParaRPr lang="en-US" altLang="ja-JP" sz="2400" dirty="0" smtClean="0"/>
          </a:p>
          <a:p>
            <a:pPr marL="179388" lvl="1">
              <a:buNone/>
              <a:defRPr/>
            </a:pPr>
            <a:r>
              <a:rPr lang="ja-JP" altLang="en-US" sz="2400" b="1" dirty="0" smtClean="0">
                <a:solidFill>
                  <a:srgbClr val="00B050"/>
                </a:solidFill>
              </a:rPr>
              <a:t>（緑枠）</a:t>
            </a:r>
            <a:endParaRPr lang="en-US" altLang="ja-JP" sz="2400" b="1" dirty="0" smtClean="0">
              <a:solidFill>
                <a:srgbClr val="00B050"/>
              </a:solidFill>
            </a:endParaRPr>
          </a:p>
          <a:p>
            <a:pPr marL="179388" lvl="1">
              <a:buNone/>
              <a:defRPr/>
            </a:pPr>
            <a:endParaRPr lang="en-US" altLang="ja-JP" sz="2400" dirty="0" smtClean="0">
              <a:solidFill>
                <a:srgbClr val="00B050"/>
              </a:solidFill>
            </a:endParaRPr>
          </a:p>
          <a:p>
            <a:pPr marL="179388" lvl="1">
              <a:buNone/>
              <a:defRPr/>
            </a:pPr>
            <a:r>
              <a:rPr lang="ja-JP" altLang="en-US" sz="2400" dirty="0" smtClean="0"/>
              <a:t>②事例から読み取れる問題点を考えて記入する</a:t>
            </a:r>
            <a:r>
              <a:rPr lang="ja-JP" altLang="en-US" sz="2400" b="1" dirty="0" smtClean="0">
                <a:solidFill>
                  <a:srgbClr val="FF0000"/>
                </a:solidFill>
              </a:rPr>
              <a:t>（赤枠）</a:t>
            </a:r>
            <a:endParaRPr lang="en-US" altLang="ja-JP" sz="2400" b="1" dirty="0" smtClean="0">
              <a:solidFill>
                <a:srgbClr val="FF0000"/>
              </a:solidFill>
            </a:endParaRPr>
          </a:p>
          <a:p>
            <a:pPr marL="179388" lvl="1">
              <a:buNone/>
              <a:defRPr/>
            </a:pPr>
            <a:endParaRPr lang="en-US" altLang="ja-JP" sz="2400" dirty="0" smtClean="0"/>
          </a:p>
          <a:p>
            <a:pPr marL="179388" lvl="1">
              <a:buNone/>
              <a:defRPr/>
            </a:pPr>
            <a:r>
              <a:rPr lang="ja-JP" altLang="en-US" sz="2400" dirty="0" smtClean="0">
                <a:latin typeface="HG丸ｺﾞｼｯｸM-PRO" panose="020F0600000000000000" pitchFamily="50" charset="-128"/>
                <a:ea typeface="HG丸ｺﾞｼｯｸM-PRO" panose="020F0600000000000000" pitchFamily="50" charset="-128"/>
              </a:rPr>
              <a:t>☆ワークシート</a:t>
            </a:r>
            <a:r>
              <a:rPr lang="ja-JP" altLang="en-US" sz="2400" dirty="0">
                <a:latin typeface="HG丸ｺﾞｼｯｸM-PRO" panose="020F0600000000000000" pitchFamily="50" charset="-128"/>
                <a:ea typeface="HG丸ｺﾞｼｯｸM-PRO" panose="020F0600000000000000" pitchFamily="50" charset="-128"/>
              </a:rPr>
              <a:t>に記入できない</a:t>
            </a:r>
            <a:r>
              <a:rPr lang="ja-JP" altLang="en-US" sz="2400" dirty="0" smtClean="0">
                <a:latin typeface="HG丸ｺﾞｼｯｸM-PRO" panose="020F0600000000000000" pitchFamily="50" charset="-128"/>
                <a:ea typeface="HG丸ｺﾞｼｯｸM-PRO" panose="020F0600000000000000" pitchFamily="50" charset="-128"/>
              </a:rPr>
              <a:t>欄があるが、空欄</a:t>
            </a:r>
            <a:r>
              <a:rPr lang="ja-JP" altLang="en-US" sz="2400" dirty="0">
                <a:latin typeface="HG丸ｺﾞｼｯｸM-PRO" panose="020F0600000000000000" pitchFamily="50" charset="-128"/>
                <a:ea typeface="HG丸ｺﾞｼｯｸM-PRO" panose="020F0600000000000000" pitchFamily="50" charset="-128"/>
              </a:rPr>
              <a:t>のままで</a:t>
            </a:r>
            <a:r>
              <a:rPr lang="ja-JP" altLang="en-US" sz="2400" dirty="0" smtClean="0">
                <a:latin typeface="HG丸ｺﾞｼｯｸM-PRO" panose="020F0600000000000000" pitchFamily="50" charset="-128"/>
                <a:ea typeface="HG丸ｺﾞｼｯｸM-PRO" panose="020F0600000000000000" pitchFamily="50" charset="-128"/>
              </a:rPr>
              <a:t>構わない</a:t>
            </a:r>
            <a:endParaRPr kumimoji="1" lang="ja-JP" altLang="en-US" sz="2000" dirty="0">
              <a:latin typeface="HG丸ｺﾞｼｯｸM-PRO" panose="020F0600000000000000" pitchFamily="50" charset="-128"/>
              <a:ea typeface="HG丸ｺﾞｼｯｸM-PRO" panose="020F0600000000000000" pitchFamily="50" charset="-128"/>
            </a:endParaRPr>
          </a:p>
        </p:txBody>
      </p:sp>
      <p:sp>
        <p:nvSpPr>
          <p:cNvPr id="33" name="角丸四角形 32"/>
          <p:cNvSpPr/>
          <p:nvPr/>
        </p:nvSpPr>
        <p:spPr>
          <a:xfrm>
            <a:off x="5719812" y="1129850"/>
            <a:ext cx="1080120" cy="5612210"/>
          </a:xfrm>
          <a:prstGeom prst="roundRect">
            <a:avLst/>
          </a:prstGeom>
          <a:solidFill>
            <a:schemeClr val="accent1">
              <a:alpha val="0"/>
            </a:schemeClr>
          </a:solidFill>
          <a:ln w="508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角丸四角形 34"/>
          <p:cNvSpPr/>
          <p:nvPr/>
        </p:nvSpPr>
        <p:spPr>
          <a:xfrm>
            <a:off x="6837254" y="1135535"/>
            <a:ext cx="1080120" cy="5605833"/>
          </a:xfrm>
          <a:prstGeom prst="roundRect">
            <a:avLst/>
          </a:prstGeom>
          <a:solidFill>
            <a:schemeClr val="accent1">
              <a:alpha val="0"/>
            </a:schemeClr>
          </a:solid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p:nvSpPr>
        <p:spPr>
          <a:xfrm>
            <a:off x="13333" y="-27384"/>
            <a:ext cx="1978427" cy="338554"/>
          </a:xfrm>
          <a:prstGeom prst="rect">
            <a:avLst/>
          </a:prstGeom>
        </p:spPr>
        <p:txBody>
          <a:bodyPr wrap="none">
            <a:spAutoFit/>
          </a:bodyPr>
          <a:lstStyle/>
          <a:p>
            <a:r>
              <a:rPr lang="en-US" altLang="ja-JP" sz="1600" dirty="0" smtClean="0">
                <a:latin typeface="HG丸ｺﾞｼｯｸM-PRO" panose="020F0600000000000000" pitchFamily="50" charset="-128"/>
                <a:ea typeface="HG丸ｺﾞｼｯｸM-PRO" panose="020F0600000000000000" pitchFamily="50" charset="-128"/>
              </a:rPr>
              <a:t>2</a:t>
            </a:r>
            <a:r>
              <a:rPr lang="ja-JP" altLang="en-US" sz="1600" dirty="0">
                <a:latin typeface="HG丸ｺﾞｼｯｸM-PRO" panose="020F0600000000000000" pitchFamily="50" charset="-128"/>
                <a:ea typeface="HG丸ｺﾞｼｯｸM-PRO" panose="020F0600000000000000" pitchFamily="50" charset="-128"/>
              </a:rPr>
              <a:t>　事例</a:t>
            </a:r>
            <a:r>
              <a:rPr lang="ja-JP" altLang="en-US" sz="1600" dirty="0" smtClean="0">
                <a:latin typeface="HG丸ｺﾞｼｯｸM-PRO" panose="020F0600000000000000" pitchFamily="50" charset="-128"/>
                <a:ea typeface="HG丸ｺﾞｼｯｸM-PRO" panose="020F0600000000000000" pitchFamily="50" charset="-128"/>
              </a:rPr>
              <a:t>を検討する</a:t>
            </a:r>
            <a:endParaRPr lang="en-US" altLang="ja-JP" sz="1600" dirty="0">
              <a:latin typeface="HG丸ｺﾞｼｯｸM-PRO" panose="020F0600000000000000" pitchFamily="50" charset="-128"/>
              <a:ea typeface="HG丸ｺﾞｼｯｸM-PRO" panose="020F0600000000000000" pitchFamily="50" charset="-128"/>
            </a:endParaRPr>
          </a:p>
        </p:txBody>
      </p:sp>
      <p:sp>
        <p:nvSpPr>
          <p:cNvPr id="3" name="テキスト ボックス 2"/>
          <p:cNvSpPr txBox="1"/>
          <p:nvPr/>
        </p:nvSpPr>
        <p:spPr>
          <a:xfrm>
            <a:off x="5741020" y="1556792"/>
            <a:ext cx="1082348" cy="523220"/>
          </a:xfrm>
          <a:prstGeom prst="rect">
            <a:avLst/>
          </a:prstGeom>
          <a:noFill/>
        </p:spPr>
        <p:txBody>
          <a:bodyPr wrap="none" rtlCol="0">
            <a:spAutoFit/>
          </a:bodyPr>
          <a:lstStyle/>
          <a:p>
            <a:r>
              <a:rPr kumimoji="1" lang="ja-JP" altLang="en-US" sz="1400" dirty="0" smtClean="0">
                <a:latin typeface="ＭＳ ゴシック" panose="020B0609070205080204" pitchFamily="49" charset="-128"/>
                <a:ea typeface="ＭＳ ゴシック" panose="020B0609070205080204" pitchFamily="49" charset="-128"/>
              </a:rPr>
              <a:t>生徒指導部</a:t>
            </a:r>
            <a:endParaRPr kumimoji="1" lang="en-US" altLang="ja-JP" sz="1400" dirty="0" smtClean="0">
              <a:latin typeface="ＭＳ ゴシック" panose="020B0609070205080204" pitchFamily="49" charset="-128"/>
              <a:ea typeface="ＭＳ ゴシック" panose="020B0609070205080204" pitchFamily="49" charset="-128"/>
            </a:endParaRPr>
          </a:p>
          <a:p>
            <a:r>
              <a:rPr kumimoji="1" lang="ja-JP" altLang="en-US" sz="1400" dirty="0" smtClean="0">
                <a:latin typeface="ＭＳ ゴシック" panose="020B0609070205080204" pitchFamily="49" charset="-128"/>
                <a:ea typeface="ＭＳ ゴシック" panose="020B0609070205080204" pitchFamily="49" charset="-128"/>
              </a:rPr>
              <a:t>学年団</a:t>
            </a:r>
            <a:endParaRPr kumimoji="1" lang="ja-JP" altLang="en-US" sz="1400" dirty="0">
              <a:latin typeface="ＭＳ ゴシック" panose="020B0609070205080204" pitchFamily="49" charset="-128"/>
              <a:ea typeface="ＭＳ ゴシック" panose="020B0609070205080204" pitchFamily="49" charset="-128"/>
            </a:endParaRPr>
          </a:p>
        </p:txBody>
      </p:sp>
      <p:sp>
        <p:nvSpPr>
          <p:cNvPr id="12" name="テキスト ボックス 11"/>
          <p:cNvSpPr txBox="1"/>
          <p:nvPr/>
        </p:nvSpPr>
        <p:spPr>
          <a:xfrm>
            <a:off x="6862654" y="1466200"/>
            <a:ext cx="1080120" cy="738664"/>
          </a:xfrm>
          <a:prstGeom prst="rect">
            <a:avLst/>
          </a:prstGeom>
          <a:noFill/>
        </p:spPr>
        <p:txBody>
          <a:bodyPr wrap="square" rtlCol="0">
            <a:spAutoFit/>
          </a:bodyPr>
          <a:lstStyle/>
          <a:p>
            <a:r>
              <a:rPr kumimoji="1" lang="ja-JP" altLang="en-US" sz="1400" dirty="0" smtClean="0">
                <a:latin typeface="ＭＳ ゴシック" panose="020B0609070205080204" pitchFamily="49" charset="-128"/>
                <a:ea typeface="ＭＳ ゴシック" panose="020B0609070205080204" pitchFamily="49" charset="-128"/>
              </a:rPr>
              <a:t>管理職への報告、連絡、相談</a:t>
            </a:r>
            <a:endParaRPr kumimoji="1" lang="ja-JP" altLang="en-US" sz="1400" dirty="0">
              <a:latin typeface="ＭＳ ゴシック" panose="020B0609070205080204" pitchFamily="49" charset="-128"/>
              <a:ea typeface="ＭＳ ゴシック" panose="020B0609070205080204" pitchFamily="49" charset="-128"/>
            </a:endParaRPr>
          </a:p>
        </p:txBody>
      </p:sp>
      <p:grpSp>
        <p:nvGrpSpPr>
          <p:cNvPr id="14" name="グループ化 13"/>
          <p:cNvGrpSpPr/>
          <p:nvPr/>
        </p:nvGrpSpPr>
        <p:grpSpPr>
          <a:xfrm>
            <a:off x="4152622" y="3935955"/>
            <a:ext cx="2684632" cy="2081035"/>
            <a:chOff x="4152622" y="3935955"/>
            <a:chExt cx="2684632" cy="2081035"/>
          </a:xfrm>
        </p:grpSpPr>
        <p:cxnSp>
          <p:nvCxnSpPr>
            <p:cNvPr id="8" name="直線矢印コネクタ 7"/>
            <p:cNvCxnSpPr>
              <a:endCxn id="33" idx="1"/>
            </p:cNvCxnSpPr>
            <p:nvPr/>
          </p:nvCxnSpPr>
          <p:spPr>
            <a:xfrm flipV="1">
              <a:off x="4152622" y="3935955"/>
              <a:ext cx="1567190" cy="2081035"/>
            </a:xfrm>
            <a:prstGeom prst="straightConnector1">
              <a:avLst/>
            </a:prstGeom>
            <a:ln w="2540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15" name="直線矢印コネクタ 14"/>
            <p:cNvCxnSpPr>
              <a:endCxn id="35" idx="1"/>
            </p:cNvCxnSpPr>
            <p:nvPr/>
          </p:nvCxnSpPr>
          <p:spPr>
            <a:xfrm flipV="1">
              <a:off x="4152622" y="3938452"/>
              <a:ext cx="2684632" cy="2078538"/>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7585751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grpId="1" nodeType="clickEffect">
                                  <p:stCondLst>
                                    <p:cond delay="0"/>
                                  </p:stCondLst>
                                  <p:childTnLst>
                                    <p:animEffect transition="out" filter="fade">
                                      <p:cBhvr>
                                        <p:cTn id="14" dur="500"/>
                                        <p:tgtEl>
                                          <p:spTgt spid="33"/>
                                        </p:tgtEl>
                                      </p:cBhvr>
                                    </p:animEffect>
                                    <p:set>
                                      <p:cBhvr>
                                        <p:cTn id="15" dur="1" fill="hold">
                                          <p:stCondLst>
                                            <p:cond delay="499"/>
                                          </p:stCondLst>
                                        </p:cTn>
                                        <p:tgtEl>
                                          <p:spTgt spid="33"/>
                                        </p:tgtEl>
                                        <p:attrNameLst>
                                          <p:attrName>style.visibility</p:attrName>
                                        </p:attrNameLst>
                                      </p:cBhvr>
                                      <p:to>
                                        <p:strVal val="hidden"/>
                                      </p:to>
                                    </p:set>
                                  </p:childTnLst>
                                </p:cTn>
                              </p:par>
                              <p:par>
                                <p:cTn id="16" presetID="10" presetClass="entr" presetSubtype="0" fill="hold" grpId="0" nodeType="withEffect">
                                  <p:stCondLst>
                                    <p:cond delay="0"/>
                                  </p:stCondLst>
                                  <p:childTnLst>
                                    <p:set>
                                      <p:cBhvr>
                                        <p:cTn id="17" dur="1" fill="hold">
                                          <p:stCondLst>
                                            <p:cond delay="0"/>
                                          </p:stCondLst>
                                        </p:cTn>
                                        <p:tgtEl>
                                          <p:spTgt spid="35"/>
                                        </p:tgtEl>
                                        <p:attrNameLst>
                                          <p:attrName>style.visibility</p:attrName>
                                        </p:attrNameLst>
                                      </p:cBhvr>
                                      <p:to>
                                        <p:strVal val="visible"/>
                                      </p:to>
                                    </p:set>
                                    <p:animEffect transition="in" filter="fade">
                                      <p:cBhvr>
                                        <p:cTn id="18" dur="500"/>
                                        <p:tgtEl>
                                          <p:spTgt spid="3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2" nodeType="click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fade">
                                      <p:cBhvr>
                                        <p:cTn id="26" dur="500"/>
                                        <p:tgtEl>
                                          <p:spTgt spid="33"/>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3" grpId="1" animBg="1"/>
      <p:bldP spid="33" grpId="2" animBg="1"/>
      <p:bldP spid="35" grpId="0" animBg="1"/>
      <p:bldP spid="3" grpId="0"/>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4481771" y="714653"/>
            <a:ext cx="4610160" cy="61502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 name="グループ化 1"/>
          <p:cNvGrpSpPr/>
          <p:nvPr/>
        </p:nvGrpSpPr>
        <p:grpSpPr>
          <a:xfrm>
            <a:off x="25834" y="1340768"/>
            <a:ext cx="4461885" cy="2443048"/>
            <a:chOff x="25834" y="1340768"/>
            <a:chExt cx="4794196" cy="1807661"/>
          </a:xfrm>
        </p:grpSpPr>
        <p:sp>
          <p:nvSpPr>
            <p:cNvPr id="8" name="Rectangle 3"/>
            <p:cNvSpPr txBox="1">
              <a:spLocks noChangeArrowheads="1"/>
            </p:cNvSpPr>
            <p:nvPr/>
          </p:nvSpPr>
          <p:spPr>
            <a:xfrm>
              <a:off x="25834" y="1340768"/>
              <a:ext cx="3116904" cy="432049"/>
            </a:xfrm>
            <a:prstGeom prst="rect">
              <a:avLst/>
            </a:prstGeom>
          </p:spPr>
          <p:txBody>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buFontTx/>
                <a:buNone/>
              </a:pPr>
              <a:r>
                <a:rPr lang="ja-JP" altLang="en-US" dirty="0" smtClean="0"/>
                <a:t>－留意事項－</a:t>
              </a:r>
            </a:p>
          </p:txBody>
        </p:sp>
        <p:sp>
          <p:nvSpPr>
            <p:cNvPr id="10" name="テキスト ボックス 9"/>
            <p:cNvSpPr txBox="1"/>
            <p:nvPr/>
          </p:nvSpPr>
          <p:spPr>
            <a:xfrm>
              <a:off x="190958" y="1713729"/>
              <a:ext cx="4629072" cy="1434700"/>
            </a:xfrm>
            <a:prstGeom prst="rect">
              <a:avLst/>
            </a:prstGeom>
            <a:noFill/>
          </p:spPr>
          <p:txBody>
            <a:bodyPr wrap="square" rtlCol="0">
              <a:spAutoFit/>
            </a:bodyPr>
            <a:lstStyle/>
            <a:p>
              <a:r>
                <a:rPr lang="ja-JP" altLang="en-US" sz="2400" dirty="0" smtClean="0"/>
                <a:t>１で</a:t>
              </a:r>
              <a:r>
                <a:rPr lang="ja-JP" altLang="en-US" sz="2400" dirty="0" smtClean="0">
                  <a:latin typeface="+mn-ea"/>
                </a:rPr>
                <a:t>各自</a:t>
              </a:r>
              <a:r>
                <a:rPr lang="ja-JP" altLang="en-US" sz="2400" dirty="0">
                  <a:latin typeface="+mn-ea"/>
                </a:rPr>
                <a:t>が</a:t>
              </a:r>
              <a:r>
                <a:rPr lang="ja-JP" altLang="en-US" sz="2400" dirty="0" smtClean="0">
                  <a:latin typeface="+mn-ea"/>
                </a:rPr>
                <a:t>読み取ったワークシートを基に</a:t>
              </a:r>
              <a:r>
                <a:rPr lang="en-US" altLang="ja-JP" sz="2400" dirty="0"/>
                <a:t>【</a:t>
              </a:r>
              <a:r>
                <a:rPr lang="ja-JP" altLang="en-US" sz="2400" dirty="0"/>
                <a:t>組織</a:t>
              </a:r>
              <a:r>
                <a:rPr lang="en-US" altLang="ja-JP" sz="2400" dirty="0"/>
                <a:t>】【</a:t>
              </a:r>
              <a:r>
                <a:rPr lang="ja-JP" altLang="en-US" sz="2400" dirty="0"/>
                <a:t>見立て</a:t>
              </a:r>
              <a:r>
                <a:rPr lang="en-US" altLang="ja-JP" sz="2400" dirty="0"/>
                <a:t>】【</a:t>
              </a:r>
              <a:r>
                <a:rPr lang="ja-JP" altLang="en-US" sz="2400" dirty="0"/>
                <a:t>目指す姿</a:t>
              </a:r>
              <a:r>
                <a:rPr lang="en-US" altLang="ja-JP" sz="2400" dirty="0"/>
                <a:t>】【</a:t>
              </a:r>
              <a:r>
                <a:rPr lang="ja-JP" altLang="en-US" sz="2400" dirty="0"/>
                <a:t>計画</a:t>
              </a:r>
              <a:r>
                <a:rPr lang="en-US" altLang="ja-JP" sz="2400" dirty="0"/>
                <a:t>】【</a:t>
              </a:r>
              <a:r>
                <a:rPr lang="ja-JP" altLang="en-US" sz="2400" dirty="0"/>
                <a:t>具体的な指導</a:t>
              </a:r>
              <a:r>
                <a:rPr lang="en-US" altLang="ja-JP" sz="2400" dirty="0"/>
                <a:t>】【</a:t>
              </a:r>
              <a:r>
                <a:rPr lang="ja-JP" altLang="en-US" sz="2400" dirty="0"/>
                <a:t>見直し</a:t>
              </a:r>
              <a:r>
                <a:rPr lang="en-US" altLang="ja-JP" sz="2400" dirty="0"/>
                <a:t>】【</a:t>
              </a:r>
              <a:r>
                <a:rPr lang="ja-JP" altLang="en-US" sz="2400" dirty="0"/>
                <a:t>改善策</a:t>
              </a:r>
              <a:r>
                <a:rPr lang="en-US" altLang="ja-JP" sz="2400" dirty="0"/>
                <a:t>】 </a:t>
              </a:r>
              <a:r>
                <a:rPr lang="ja-JP" altLang="en-US" sz="2400" dirty="0" smtClean="0">
                  <a:latin typeface="+mn-ea"/>
                </a:rPr>
                <a:t>の取組について、意見を交流する。</a:t>
              </a:r>
              <a:endParaRPr lang="en-US" altLang="ja-JP" sz="2400" dirty="0"/>
            </a:p>
          </p:txBody>
        </p:sp>
      </p:grpSp>
      <p:sp>
        <p:nvSpPr>
          <p:cNvPr id="15" name="角丸四角形 14"/>
          <p:cNvSpPr/>
          <p:nvPr/>
        </p:nvSpPr>
        <p:spPr>
          <a:xfrm>
            <a:off x="5735193" y="1088808"/>
            <a:ext cx="1029677" cy="5683135"/>
          </a:xfrm>
          <a:prstGeom prst="roundRect">
            <a:avLst/>
          </a:prstGeom>
          <a:solidFill>
            <a:schemeClr val="accent1">
              <a:alpha val="0"/>
            </a:schemeClr>
          </a:solidFill>
          <a:ln w="508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6" name="角丸四角形 15"/>
          <p:cNvSpPr/>
          <p:nvPr/>
        </p:nvSpPr>
        <p:spPr>
          <a:xfrm>
            <a:off x="6815127" y="1088808"/>
            <a:ext cx="1048336" cy="5683135"/>
          </a:xfrm>
          <a:prstGeom prst="roundRect">
            <a:avLst/>
          </a:prstGeom>
          <a:solidFill>
            <a:schemeClr val="accent1">
              <a:alpha val="0"/>
            </a:schemeClr>
          </a:solid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7" name="Rectangle 2"/>
          <p:cNvSpPr txBox="1">
            <a:spLocks noChangeArrowheads="1"/>
          </p:cNvSpPr>
          <p:nvPr/>
        </p:nvSpPr>
        <p:spPr>
          <a:xfrm>
            <a:off x="800110" y="112930"/>
            <a:ext cx="7363252" cy="795790"/>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4000" dirty="0" smtClean="0">
                <a:solidFill>
                  <a:schemeClr val="tx2"/>
                </a:solidFill>
                <a:latin typeface="HG丸ｺﾞｼｯｸM-PRO" panose="020F0600000000000000" pitchFamily="50" charset="-128"/>
                <a:ea typeface="HG丸ｺﾞｼｯｸM-PRO" panose="020F0600000000000000" pitchFamily="50" charset="-128"/>
              </a:rPr>
              <a:t>２　意見を交流する</a:t>
            </a:r>
            <a:r>
              <a:rPr lang="ja-JP" altLang="en-US" sz="2800" dirty="0" smtClean="0">
                <a:solidFill>
                  <a:schemeClr val="tx2"/>
                </a:solidFill>
                <a:latin typeface="HG丸ｺﾞｼｯｸM-PRO" panose="020F0600000000000000" pitchFamily="50" charset="-128"/>
                <a:ea typeface="HG丸ｺﾞｼｯｸM-PRO" panose="020F0600000000000000" pitchFamily="50" charset="-128"/>
              </a:rPr>
              <a:t>　－６分－</a:t>
            </a:r>
          </a:p>
        </p:txBody>
      </p:sp>
    </p:spTree>
    <p:extLst>
      <p:ext uri="{BB962C8B-B14F-4D97-AF65-F5344CB8AC3E}">
        <p14:creationId xmlns:p14="http://schemas.microsoft.com/office/powerpoint/2010/main" val="28224322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2"/>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4446601" y="714653"/>
            <a:ext cx="4610160" cy="61502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 name="グループ化 1"/>
          <p:cNvGrpSpPr/>
          <p:nvPr/>
        </p:nvGrpSpPr>
        <p:grpSpPr>
          <a:xfrm>
            <a:off x="25834" y="1340768"/>
            <a:ext cx="4461885" cy="2443048"/>
            <a:chOff x="25834" y="1340768"/>
            <a:chExt cx="4794196" cy="1807661"/>
          </a:xfrm>
        </p:grpSpPr>
        <p:sp>
          <p:nvSpPr>
            <p:cNvPr id="8" name="Rectangle 3"/>
            <p:cNvSpPr txBox="1">
              <a:spLocks noChangeArrowheads="1"/>
            </p:cNvSpPr>
            <p:nvPr/>
          </p:nvSpPr>
          <p:spPr>
            <a:xfrm>
              <a:off x="25834" y="1340768"/>
              <a:ext cx="3116904" cy="432049"/>
            </a:xfrm>
            <a:prstGeom prst="rect">
              <a:avLst/>
            </a:prstGeom>
          </p:spPr>
          <p:txBody>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buFontTx/>
                <a:buNone/>
              </a:pPr>
              <a:r>
                <a:rPr lang="ja-JP" altLang="en-US" dirty="0" smtClean="0"/>
                <a:t>－留意事項－</a:t>
              </a:r>
            </a:p>
          </p:txBody>
        </p:sp>
        <p:sp>
          <p:nvSpPr>
            <p:cNvPr id="10" name="テキスト ボックス 9"/>
            <p:cNvSpPr txBox="1"/>
            <p:nvPr/>
          </p:nvSpPr>
          <p:spPr>
            <a:xfrm>
              <a:off x="190958" y="1713729"/>
              <a:ext cx="4629072" cy="1434700"/>
            </a:xfrm>
            <a:prstGeom prst="rect">
              <a:avLst/>
            </a:prstGeom>
            <a:noFill/>
          </p:spPr>
          <p:txBody>
            <a:bodyPr wrap="square" rtlCol="0">
              <a:spAutoFit/>
            </a:bodyPr>
            <a:lstStyle/>
            <a:p>
              <a:r>
                <a:rPr lang="ja-JP" altLang="en-US" sz="2400" dirty="0" smtClean="0">
                  <a:latin typeface="+mn-ea"/>
                </a:rPr>
                <a:t>意見の交流を基に</a:t>
              </a:r>
              <a:r>
                <a:rPr lang="en-US" altLang="ja-JP" sz="2400" dirty="0"/>
                <a:t>【</a:t>
              </a:r>
              <a:r>
                <a:rPr lang="ja-JP" altLang="en-US" sz="2400" dirty="0"/>
                <a:t>組織</a:t>
              </a:r>
              <a:r>
                <a:rPr lang="en-US" altLang="ja-JP" sz="2400" dirty="0"/>
                <a:t>】【</a:t>
              </a:r>
              <a:r>
                <a:rPr lang="ja-JP" altLang="en-US" sz="2400" dirty="0"/>
                <a:t>見立て</a:t>
              </a:r>
              <a:r>
                <a:rPr lang="en-US" altLang="ja-JP" sz="2400" dirty="0"/>
                <a:t>】【</a:t>
              </a:r>
              <a:r>
                <a:rPr lang="ja-JP" altLang="en-US" sz="2400" dirty="0">
                  <a:latin typeface="+mn-ea"/>
                </a:rPr>
                <a:t>目指す姿</a:t>
              </a:r>
              <a:r>
                <a:rPr lang="en-US" altLang="ja-JP" sz="2400" dirty="0">
                  <a:latin typeface="+mn-ea"/>
                </a:rPr>
                <a:t>】【</a:t>
              </a:r>
              <a:r>
                <a:rPr lang="ja-JP" altLang="en-US" sz="2400" dirty="0">
                  <a:latin typeface="+mn-ea"/>
                </a:rPr>
                <a:t>計画</a:t>
              </a:r>
              <a:r>
                <a:rPr lang="en-US" altLang="ja-JP" sz="2400" dirty="0">
                  <a:latin typeface="+mn-ea"/>
                </a:rPr>
                <a:t>】【</a:t>
              </a:r>
              <a:r>
                <a:rPr lang="ja-JP" altLang="en-US" sz="2400" dirty="0">
                  <a:latin typeface="+mn-ea"/>
                </a:rPr>
                <a:t>具体的な指導</a:t>
              </a:r>
              <a:r>
                <a:rPr lang="en-US" altLang="ja-JP" sz="2400" dirty="0">
                  <a:latin typeface="+mn-ea"/>
                </a:rPr>
                <a:t>】【</a:t>
              </a:r>
              <a:r>
                <a:rPr lang="ja-JP" altLang="en-US" sz="2400" dirty="0">
                  <a:latin typeface="+mn-ea"/>
                </a:rPr>
                <a:t>見直し</a:t>
              </a:r>
              <a:r>
                <a:rPr lang="en-US" altLang="ja-JP" sz="2400" dirty="0">
                  <a:latin typeface="+mn-ea"/>
                </a:rPr>
                <a:t>】【</a:t>
              </a:r>
              <a:r>
                <a:rPr lang="ja-JP" altLang="en-US" sz="2400" dirty="0">
                  <a:latin typeface="+mn-ea"/>
                </a:rPr>
                <a:t>改善策</a:t>
              </a:r>
              <a:r>
                <a:rPr lang="en-US" altLang="ja-JP" sz="2400" dirty="0">
                  <a:latin typeface="+mn-ea"/>
                </a:rPr>
                <a:t>】 </a:t>
              </a:r>
              <a:r>
                <a:rPr lang="ja-JP" altLang="en-US" sz="2400" dirty="0">
                  <a:latin typeface="+mn-ea"/>
                </a:rPr>
                <a:t>のサイクルで「他に</a:t>
              </a:r>
              <a:r>
                <a:rPr lang="ja-JP" altLang="en-US" sz="2400" dirty="0" smtClean="0">
                  <a:latin typeface="+mn-ea"/>
                </a:rPr>
                <a:t>考えられる取組」を、グループでまとめる</a:t>
              </a:r>
              <a:endParaRPr lang="en-US" altLang="ja-JP" sz="2400" dirty="0"/>
            </a:p>
          </p:txBody>
        </p:sp>
      </p:grpSp>
      <p:sp>
        <p:nvSpPr>
          <p:cNvPr id="12" name="角丸四角形 11"/>
          <p:cNvSpPr/>
          <p:nvPr/>
        </p:nvSpPr>
        <p:spPr>
          <a:xfrm>
            <a:off x="7848586" y="1102043"/>
            <a:ext cx="1136309" cy="5619951"/>
          </a:xfrm>
          <a:prstGeom prst="roundRect">
            <a:avLst/>
          </a:prstGeom>
          <a:solidFill>
            <a:srgbClr val="FFFF00">
              <a:alpha val="0"/>
            </a:srgbClr>
          </a:solidFill>
          <a:ln w="508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Rectangle 2"/>
          <p:cNvSpPr txBox="1">
            <a:spLocks noChangeArrowheads="1"/>
          </p:cNvSpPr>
          <p:nvPr/>
        </p:nvSpPr>
        <p:spPr>
          <a:xfrm>
            <a:off x="800110" y="112930"/>
            <a:ext cx="7588314" cy="795790"/>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4000" dirty="0" smtClean="0">
                <a:solidFill>
                  <a:schemeClr val="tx2"/>
                </a:solidFill>
                <a:latin typeface="HG丸ｺﾞｼｯｸM-PRO" panose="020F0600000000000000" pitchFamily="50" charset="-128"/>
                <a:ea typeface="HG丸ｺﾞｼｯｸM-PRO" panose="020F0600000000000000" pitchFamily="50" charset="-128"/>
              </a:rPr>
              <a:t>３　事例を基に考える</a:t>
            </a:r>
            <a:r>
              <a:rPr lang="ja-JP" altLang="en-US" sz="2800" dirty="0" smtClean="0">
                <a:solidFill>
                  <a:schemeClr val="tx2"/>
                </a:solidFill>
                <a:latin typeface="HG丸ｺﾞｼｯｸM-PRO" panose="020F0600000000000000" pitchFamily="50" charset="-128"/>
                <a:ea typeface="HG丸ｺﾞｼｯｸM-PRO" panose="020F0600000000000000" pitchFamily="50" charset="-128"/>
              </a:rPr>
              <a:t>　－９分－</a:t>
            </a:r>
          </a:p>
        </p:txBody>
      </p:sp>
      <p:sp>
        <p:nvSpPr>
          <p:cNvPr id="3" name="角丸四角形吹き出し 2"/>
          <p:cNvSpPr/>
          <p:nvPr/>
        </p:nvSpPr>
        <p:spPr>
          <a:xfrm>
            <a:off x="1529547" y="3841616"/>
            <a:ext cx="5778757" cy="2244948"/>
          </a:xfrm>
          <a:prstGeom prst="wedgeRoundRectCallout">
            <a:avLst>
              <a:gd name="adj1" fmla="val 59601"/>
              <a:gd name="adj2" fmla="val -21431"/>
              <a:gd name="adj3" fmla="val 16667"/>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r>
              <a:rPr kumimoji="1" lang="ja-JP" altLang="en-US" sz="2000" dirty="0" smtClean="0">
                <a:solidFill>
                  <a:schemeClr val="tx1"/>
                </a:solidFill>
                <a:latin typeface="HG丸ｺﾞｼｯｸM-PRO" panose="020F0600000000000000" pitchFamily="50" charset="-128"/>
                <a:ea typeface="HG丸ｺﾞｼｯｸM-PRO" panose="020F0600000000000000" pitchFamily="50" charset="-128"/>
              </a:rPr>
              <a:t>「こんなこともできるのではないか」</a:t>
            </a:r>
            <a:endParaRPr kumimoji="1" lang="en-US" altLang="ja-JP" sz="20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000" dirty="0" smtClean="0">
                <a:solidFill>
                  <a:schemeClr val="tx1"/>
                </a:solidFill>
                <a:latin typeface="HG丸ｺﾞｼｯｸM-PRO" panose="020F0600000000000000" pitchFamily="50" charset="-128"/>
                <a:ea typeface="HG丸ｺﾞｼｯｸM-PRO" panose="020F0600000000000000" pitchFamily="50" charset="-128"/>
              </a:rPr>
              <a:t>「こうする方が良いのではないか」</a:t>
            </a:r>
            <a:endParaRPr lang="en-US" altLang="ja-JP" sz="2000" dirty="0" smtClean="0">
              <a:solidFill>
                <a:schemeClr val="tx1"/>
              </a:solidFill>
              <a:latin typeface="HG丸ｺﾞｼｯｸM-PRO" panose="020F0600000000000000" pitchFamily="50" charset="-128"/>
              <a:ea typeface="HG丸ｺﾞｼｯｸM-PRO" panose="020F0600000000000000" pitchFamily="50" charset="-128"/>
            </a:endParaRPr>
          </a:p>
          <a:p>
            <a:r>
              <a:rPr kumimoji="1" lang="ja-JP" altLang="en-US" sz="2000" dirty="0" smtClean="0">
                <a:solidFill>
                  <a:schemeClr val="tx1"/>
                </a:solidFill>
                <a:latin typeface="HG丸ｺﾞｼｯｸM-PRO" panose="020F0600000000000000" pitchFamily="50" charset="-128"/>
                <a:ea typeface="HG丸ｺﾞｼｯｸM-PRO" panose="020F0600000000000000" pitchFamily="50" charset="-128"/>
              </a:rPr>
              <a:t>「私ならこうする」</a:t>
            </a:r>
            <a:endParaRPr kumimoji="1" lang="en-US" altLang="ja-JP" sz="20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000" dirty="0" smtClean="0">
                <a:solidFill>
                  <a:schemeClr val="tx1"/>
                </a:solidFill>
                <a:latin typeface="HG丸ｺﾞｼｯｸM-PRO" panose="020F0600000000000000" pitchFamily="50" charset="-128"/>
                <a:ea typeface="HG丸ｺﾞｼｯｸM-PRO" panose="020F0600000000000000" pitchFamily="50" charset="-128"/>
              </a:rPr>
              <a:t>など、</a:t>
            </a:r>
            <a:r>
              <a:rPr lang="en-US" altLang="ja-JP" sz="20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2000" dirty="0" smtClean="0">
                <a:solidFill>
                  <a:schemeClr val="tx1"/>
                </a:solidFill>
                <a:latin typeface="HG丸ｺﾞｼｯｸM-PRO" panose="020F0600000000000000" pitchFamily="50" charset="-128"/>
                <a:ea typeface="HG丸ｺﾞｼｯｸM-PRO" panose="020F0600000000000000" pitchFamily="50" charset="-128"/>
              </a:rPr>
              <a:t>他に考えられる取組</a:t>
            </a:r>
            <a:r>
              <a:rPr lang="en-US" altLang="ja-JP" sz="20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2000" dirty="0" smtClean="0">
                <a:solidFill>
                  <a:schemeClr val="tx1"/>
                </a:solidFill>
                <a:latin typeface="HG丸ｺﾞｼｯｸM-PRO" panose="020F0600000000000000" pitchFamily="50" charset="-128"/>
                <a:ea typeface="HG丸ｺﾞｼｯｸM-PRO" panose="020F0600000000000000" pitchFamily="50" charset="-128"/>
              </a:rPr>
              <a:t>について、</a:t>
            </a:r>
            <a:r>
              <a:rPr lang="en-US" altLang="ja-JP" sz="20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2000" dirty="0" smtClean="0">
                <a:solidFill>
                  <a:schemeClr val="tx1"/>
                </a:solidFill>
                <a:latin typeface="HG丸ｺﾞｼｯｸM-PRO" panose="020F0600000000000000" pitchFamily="50" charset="-128"/>
                <a:ea typeface="HG丸ｺﾞｼｯｸM-PRO" panose="020F0600000000000000" pitchFamily="50" charset="-128"/>
              </a:rPr>
              <a:t>問題点</a:t>
            </a:r>
            <a:r>
              <a:rPr lang="en-US" altLang="ja-JP" sz="20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2000" dirty="0" smtClean="0">
                <a:solidFill>
                  <a:schemeClr val="tx1"/>
                </a:solidFill>
                <a:latin typeface="HG丸ｺﾞｼｯｸM-PRO" panose="020F0600000000000000" pitchFamily="50" charset="-128"/>
                <a:ea typeface="HG丸ｺﾞｼｯｸM-PRO" panose="020F0600000000000000" pitchFamily="50" charset="-128"/>
              </a:rPr>
              <a:t>で多くの意見が出たポイントから話し合ってください。</a:t>
            </a:r>
            <a:endParaRPr kumimoji="1" lang="ja-JP" altLang="en-US" sz="2000" dirty="0">
              <a:solidFill>
                <a:schemeClr val="tx1"/>
              </a:solidFill>
              <a:latin typeface="HG丸ｺﾞｼｯｸM-PRO" panose="020F0600000000000000" pitchFamily="50" charset="-128"/>
              <a:ea typeface="HG丸ｺﾞｼｯｸM-PRO" panose="020F0600000000000000" pitchFamily="50" charset="-128"/>
            </a:endParaRPr>
          </a:p>
        </p:txBody>
      </p:sp>
      <p:pic>
        <p:nvPicPr>
          <p:cNvPr id="14" name="Picture 2" descr="Z:\事務文書\生徒指導\0_イラスト集\学校イラスト1000カレンダー等\イラスト・レタリング集\学校生活カット(0001～0437)\0372-先生.jp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346036" y="5013176"/>
            <a:ext cx="1088995" cy="17877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5706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Z:\事務文書\生徒指導\0_イラスト集\学校イラスト1000カレンダー等\イラスト・レタリング集\学校生活カット(0001～0437)\0372-先生.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92696" y="2348880"/>
            <a:ext cx="2212252" cy="3631687"/>
          </a:xfrm>
          <a:prstGeom prst="rect">
            <a:avLst/>
          </a:prstGeom>
          <a:noFill/>
          <a:extLst>
            <a:ext uri="{909E8E84-426E-40DD-AFC4-6F175D3DCCD1}">
              <a14:hiddenFill xmlns:a14="http://schemas.microsoft.com/office/drawing/2010/main">
                <a:solidFill>
                  <a:srgbClr val="FFFFFF"/>
                </a:solidFill>
              </a14:hiddenFill>
            </a:ext>
          </a:extLst>
        </p:spPr>
      </p:pic>
      <p:sp>
        <p:nvSpPr>
          <p:cNvPr id="6" name="角丸四角形吹き出し 5"/>
          <p:cNvSpPr/>
          <p:nvPr/>
        </p:nvSpPr>
        <p:spPr>
          <a:xfrm>
            <a:off x="2483768" y="188640"/>
            <a:ext cx="6408711" cy="6192688"/>
          </a:xfrm>
          <a:prstGeom prst="wedgeRoundRectCallout">
            <a:avLst>
              <a:gd name="adj1" fmla="val -60926"/>
              <a:gd name="adj2" fmla="val -4346"/>
              <a:gd name="adj3" fmla="val 16667"/>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r>
              <a:rPr lang="ja-JP" altLang="en-US" sz="2400" dirty="0" smtClean="0">
                <a:solidFill>
                  <a:schemeClr val="tx1"/>
                </a:solidFill>
                <a:latin typeface="HG丸ｺﾞｼｯｸM-PRO" panose="020F0600000000000000" pitchFamily="50" charset="-128"/>
                <a:ea typeface="HG丸ｺﾞｼｯｸM-PRO" panose="020F0600000000000000" pitchFamily="50" charset="-128"/>
              </a:rPr>
              <a:t>　不登校への</a:t>
            </a:r>
            <a:r>
              <a:rPr lang="ja-JP" altLang="en-US" sz="2400" dirty="0">
                <a:solidFill>
                  <a:schemeClr val="tx1"/>
                </a:solidFill>
                <a:latin typeface="HG丸ｺﾞｼｯｸM-PRO" panose="020F0600000000000000" pitchFamily="50" charset="-128"/>
                <a:ea typeface="HG丸ｺﾞｼｯｸM-PRO" panose="020F0600000000000000" pitchFamily="50" charset="-128"/>
              </a:rPr>
              <a:t>見直し</a:t>
            </a:r>
            <a:r>
              <a:rPr lang="ja-JP" altLang="en-US" sz="2400" dirty="0" smtClean="0">
                <a:solidFill>
                  <a:schemeClr val="tx1"/>
                </a:solidFill>
                <a:latin typeface="HG丸ｺﾞｼｯｸM-PRO" panose="020F0600000000000000" pitchFamily="50" charset="-128"/>
                <a:ea typeface="HG丸ｺﾞｼｯｸM-PRO" panose="020F0600000000000000" pitchFamily="50" charset="-128"/>
              </a:rPr>
              <a:t>や、改善策として、</a:t>
            </a:r>
            <a:endParaRPr lang="en-US" altLang="ja-JP" sz="2400" dirty="0" smtClean="0">
              <a:solidFill>
                <a:schemeClr val="tx1"/>
              </a:solidFill>
              <a:latin typeface="HG丸ｺﾞｼｯｸM-PRO" panose="020F0600000000000000" pitchFamily="50" charset="-128"/>
              <a:ea typeface="HG丸ｺﾞｼｯｸM-PRO" panose="020F0600000000000000" pitchFamily="50" charset="-128"/>
            </a:endParaRPr>
          </a:p>
          <a:p>
            <a:r>
              <a:rPr lang="en-US" altLang="ja-JP" sz="24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2400" dirty="0" smtClean="0">
                <a:solidFill>
                  <a:schemeClr val="tx1"/>
                </a:solidFill>
                <a:latin typeface="HG丸ｺﾞｼｯｸM-PRO" panose="020F0600000000000000" pitchFamily="50" charset="-128"/>
                <a:ea typeface="HG丸ｺﾞｼｯｸM-PRO" panose="020F0600000000000000" pitchFamily="50" charset="-128"/>
              </a:rPr>
              <a:t>Ｃ 見直し</a:t>
            </a:r>
            <a:r>
              <a:rPr lang="en-US" altLang="ja-JP" sz="2400" dirty="0" smtClean="0">
                <a:solidFill>
                  <a:schemeClr val="tx1"/>
                </a:solidFill>
                <a:latin typeface="HG丸ｺﾞｼｯｸM-PRO" panose="020F0600000000000000" pitchFamily="50" charset="-128"/>
                <a:ea typeface="HG丸ｺﾞｼｯｸM-PRO" panose="020F0600000000000000" pitchFamily="50" charset="-128"/>
              </a:rPr>
              <a:t>】</a:t>
            </a:r>
          </a:p>
          <a:p>
            <a:r>
              <a:rPr lang="ja-JP" altLang="en-US" sz="2400" dirty="0" smtClean="0">
                <a:solidFill>
                  <a:schemeClr val="tx1"/>
                </a:solidFill>
                <a:latin typeface="HG丸ｺﾞｼｯｸM-PRO" panose="020F0600000000000000" pitchFamily="50" charset="-128"/>
                <a:ea typeface="HG丸ｺﾞｼｯｸM-PRO" panose="020F0600000000000000" pitchFamily="50" charset="-128"/>
              </a:rPr>
              <a:t>　・出欠や遅刻の状況</a:t>
            </a:r>
            <a:endParaRPr lang="en-US" altLang="ja-JP" sz="24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400" dirty="0" smtClean="0">
                <a:solidFill>
                  <a:schemeClr val="tx1"/>
                </a:solidFill>
                <a:latin typeface="HG丸ｺﾞｼｯｸM-PRO" panose="020F0600000000000000" pitchFamily="50" charset="-128"/>
                <a:ea typeface="HG丸ｺﾞｼｯｸM-PRO" panose="020F0600000000000000" pitchFamily="50" charset="-128"/>
              </a:rPr>
              <a:t>　・本人や保護者との面談</a:t>
            </a:r>
            <a:endParaRPr lang="en-US" altLang="ja-JP" sz="24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400" dirty="0">
                <a:solidFill>
                  <a:schemeClr val="tx1"/>
                </a:solidFill>
                <a:latin typeface="HG丸ｺﾞｼｯｸM-PRO" panose="020F0600000000000000" pitchFamily="50" charset="-128"/>
                <a:ea typeface="HG丸ｺﾞｼｯｸM-PRO" panose="020F0600000000000000" pitchFamily="50" charset="-128"/>
              </a:rPr>
              <a:t> </a:t>
            </a:r>
            <a:r>
              <a:rPr lang="ja-JP" altLang="en-US" sz="2400" dirty="0" smtClean="0">
                <a:solidFill>
                  <a:schemeClr val="tx1"/>
                </a:solidFill>
                <a:latin typeface="HG丸ｺﾞｼｯｸM-PRO" panose="020F0600000000000000" pitchFamily="50" charset="-128"/>
                <a:ea typeface="HG丸ｺﾞｼｯｸM-PRO" panose="020F0600000000000000" pitchFamily="50" charset="-128"/>
              </a:rPr>
              <a:t>  ・心理アンケート</a:t>
            </a:r>
            <a:endParaRPr lang="en-US" altLang="ja-JP" sz="24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400" dirty="0" smtClean="0">
                <a:solidFill>
                  <a:schemeClr val="tx1"/>
                </a:solidFill>
                <a:latin typeface="HG丸ｺﾞｼｯｸM-PRO" panose="020F0600000000000000" pitchFamily="50" charset="-128"/>
                <a:ea typeface="HG丸ｺﾞｼｯｸM-PRO" panose="020F0600000000000000" pitchFamily="50" charset="-128"/>
              </a:rPr>
              <a:t>　などを基に、支援チームでケース会議を行い、</a:t>
            </a:r>
            <a:endParaRPr lang="en-US" altLang="ja-JP" sz="2400" dirty="0" smtClean="0">
              <a:solidFill>
                <a:schemeClr val="tx1"/>
              </a:solidFill>
              <a:latin typeface="HG丸ｺﾞｼｯｸM-PRO" panose="020F0600000000000000" pitchFamily="50" charset="-128"/>
              <a:ea typeface="HG丸ｺﾞｼｯｸM-PRO" panose="020F0600000000000000" pitchFamily="50" charset="-128"/>
            </a:endParaRPr>
          </a:p>
          <a:p>
            <a:r>
              <a:rPr lang="en-US" altLang="ja-JP" sz="24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2400" dirty="0" smtClean="0">
                <a:solidFill>
                  <a:schemeClr val="tx1"/>
                </a:solidFill>
                <a:latin typeface="HG丸ｺﾞｼｯｸM-PRO" panose="020F0600000000000000" pitchFamily="50" charset="-128"/>
                <a:ea typeface="HG丸ｺﾞｼｯｸM-PRO" panose="020F0600000000000000" pitchFamily="50" charset="-128"/>
              </a:rPr>
              <a:t>Ａ 改善策</a:t>
            </a:r>
            <a:r>
              <a:rPr lang="en-US" altLang="ja-JP" sz="2400" dirty="0" smtClean="0">
                <a:solidFill>
                  <a:schemeClr val="tx1"/>
                </a:solidFill>
                <a:latin typeface="HG丸ｺﾞｼｯｸM-PRO" panose="020F0600000000000000" pitchFamily="50" charset="-128"/>
                <a:ea typeface="HG丸ｺﾞｼｯｸM-PRO" panose="020F0600000000000000" pitchFamily="50" charset="-128"/>
              </a:rPr>
              <a:t>】</a:t>
            </a:r>
            <a:endParaRPr lang="en-US" altLang="ja-JP" sz="2400" dirty="0">
              <a:solidFill>
                <a:schemeClr val="tx1"/>
              </a:solidFill>
              <a:latin typeface="HG丸ｺﾞｼｯｸM-PRO" panose="020F0600000000000000" pitchFamily="50" charset="-128"/>
              <a:ea typeface="HG丸ｺﾞｼｯｸM-PRO" panose="020F0600000000000000" pitchFamily="50" charset="-128"/>
            </a:endParaRPr>
          </a:p>
          <a:p>
            <a:r>
              <a:rPr lang="ja-JP" altLang="en-US" sz="2400" dirty="0" smtClean="0">
                <a:solidFill>
                  <a:schemeClr val="tx1"/>
                </a:solidFill>
                <a:latin typeface="HG丸ｺﾞｼｯｸM-PRO" panose="020F0600000000000000" pitchFamily="50" charset="-128"/>
                <a:ea typeface="HG丸ｺﾞｼｯｸM-PRO" panose="020F0600000000000000" pitchFamily="50" charset="-128"/>
              </a:rPr>
              <a:t>　・全教職員</a:t>
            </a:r>
            <a:r>
              <a:rPr lang="ja-JP" altLang="en-US" sz="2400" dirty="0">
                <a:solidFill>
                  <a:schemeClr val="tx1"/>
                </a:solidFill>
                <a:latin typeface="HG丸ｺﾞｼｯｸM-PRO" panose="020F0600000000000000" pitchFamily="50" charset="-128"/>
                <a:ea typeface="HG丸ｺﾞｼｯｸM-PRO" panose="020F0600000000000000" pitchFamily="50" charset="-128"/>
              </a:rPr>
              <a:t>による注意深い</a:t>
            </a:r>
            <a:r>
              <a:rPr lang="ja-JP" altLang="en-US" sz="2400" dirty="0" smtClean="0">
                <a:solidFill>
                  <a:schemeClr val="tx1"/>
                </a:solidFill>
                <a:latin typeface="HG丸ｺﾞｼｯｸM-PRO" panose="020F0600000000000000" pitchFamily="50" charset="-128"/>
                <a:ea typeface="HG丸ｺﾞｼｯｸM-PRO" panose="020F0600000000000000" pitchFamily="50" charset="-128"/>
              </a:rPr>
              <a:t>見守り　</a:t>
            </a:r>
            <a:endParaRPr lang="en-US" altLang="ja-JP" sz="24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400" dirty="0" smtClean="0">
                <a:solidFill>
                  <a:schemeClr val="tx1"/>
                </a:solidFill>
                <a:latin typeface="HG丸ｺﾞｼｯｸM-PRO" panose="020F0600000000000000" pitchFamily="50" charset="-128"/>
                <a:ea typeface="HG丸ｺﾞｼｯｸM-PRO" panose="020F0600000000000000" pitchFamily="50" charset="-128"/>
              </a:rPr>
              <a:t>　・クラスでのよりよい人間関係づくり</a:t>
            </a:r>
            <a:endParaRPr lang="en-US" altLang="ja-JP" sz="24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400" dirty="0">
                <a:solidFill>
                  <a:schemeClr val="tx1"/>
                </a:solidFill>
                <a:latin typeface="HG丸ｺﾞｼｯｸM-PRO" panose="020F0600000000000000" pitchFamily="50" charset="-128"/>
                <a:ea typeface="HG丸ｺﾞｼｯｸM-PRO" panose="020F0600000000000000" pitchFamily="50" charset="-128"/>
              </a:rPr>
              <a:t>　</a:t>
            </a:r>
            <a:r>
              <a:rPr lang="ja-JP" altLang="en-US" sz="2400" dirty="0" smtClean="0">
                <a:solidFill>
                  <a:schemeClr val="tx1"/>
                </a:solidFill>
                <a:latin typeface="HG丸ｺﾞｼｯｸM-PRO" panose="020F0600000000000000" pitchFamily="50" charset="-128"/>
                <a:ea typeface="HG丸ｺﾞｼｯｸM-PRO" panose="020F0600000000000000" pitchFamily="50" charset="-128"/>
              </a:rPr>
              <a:t>　を促進する活動　</a:t>
            </a:r>
            <a:endParaRPr lang="en-US" altLang="ja-JP" sz="24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400" dirty="0" smtClean="0">
                <a:solidFill>
                  <a:schemeClr val="tx1"/>
                </a:solidFill>
                <a:latin typeface="HG丸ｺﾞｼｯｸM-PRO" panose="020F0600000000000000" pitchFamily="50" charset="-128"/>
                <a:ea typeface="HG丸ｺﾞｼｯｸM-PRO" panose="020F0600000000000000" pitchFamily="50" charset="-128"/>
              </a:rPr>
              <a:t>　などを継続的に行っていく。</a:t>
            </a:r>
            <a:endParaRPr lang="en-US" altLang="ja-JP" sz="2400" dirty="0" smtClean="0">
              <a:solidFill>
                <a:schemeClr val="tx1"/>
              </a:solidFill>
              <a:latin typeface="HG丸ｺﾞｼｯｸM-PRO" panose="020F0600000000000000" pitchFamily="50" charset="-128"/>
              <a:ea typeface="HG丸ｺﾞｼｯｸM-PRO" panose="020F0600000000000000" pitchFamily="50" charset="-128"/>
            </a:endParaRPr>
          </a:p>
          <a:p>
            <a:endParaRPr lang="en-US" altLang="ja-JP" sz="2400" dirty="0">
              <a:solidFill>
                <a:schemeClr val="tx1"/>
              </a:solidFill>
              <a:latin typeface="HG丸ｺﾞｼｯｸM-PRO" panose="020F0600000000000000" pitchFamily="50" charset="-128"/>
              <a:ea typeface="HG丸ｺﾞｼｯｸM-PRO" panose="020F0600000000000000" pitchFamily="50" charset="-128"/>
            </a:endParaRPr>
          </a:p>
          <a:p>
            <a:r>
              <a:rPr lang="ja-JP" altLang="en-US" sz="2400" dirty="0">
                <a:solidFill>
                  <a:schemeClr val="tx1"/>
                </a:solidFill>
                <a:latin typeface="HG丸ｺﾞｼｯｸM-PRO" panose="020F0600000000000000" pitchFamily="50" charset="-128"/>
                <a:ea typeface="HG丸ｺﾞｼｯｸM-PRO" panose="020F0600000000000000" pitchFamily="50" charset="-128"/>
              </a:rPr>
              <a:t>と</a:t>
            </a:r>
            <a:r>
              <a:rPr lang="ja-JP" altLang="en-US" sz="2400" dirty="0" smtClean="0">
                <a:solidFill>
                  <a:schemeClr val="tx1"/>
                </a:solidFill>
                <a:latin typeface="HG丸ｺﾞｼｯｸM-PRO" panose="020F0600000000000000" pitchFamily="50" charset="-128"/>
                <a:ea typeface="HG丸ｺﾞｼｯｸM-PRO" panose="020F0600000000000000" pitchFamily="50" charset="-128"/>
              </a:rPr>
              <a:t>いう取組など</a:t>
            </a:r>
            <a:r>
              <a:rPr lang="ja-JP" altLang="en-US" sz="2400" dirty="0">
                <a:solidFill>
                  <a:schemeClr val="tx1"/>
                </a:solidFill>
                <a:latin typeface="HG丸ｺﾞｼｯｸM-PRO" panose="020F0600000000000000" pitchFamily="50" charset="-128"/>
                <a:ea typeface="HG丸ｺﾞｼｯｸM-PRO" panose="020F0600000000000000" pitchFamily="50" charset="-128"/>
              </a:rPr>
              <a:t>が</a:t>
            </a:r>
            <a:r>
              <a:rPr lang="ja-JP" altLang="en-US" sz="2400" dirty="0" smtClean="0">
                <a:solidFill>
                  <a:schemeClr val="tx1"/>
                </a:solidFill>
                <a:latin typeface="HG丸ｺﾞｼｯｸM-PRO" panose="020F0600000000000000" pitchFamily="50" charset="-128"/>
                <a:ea typeface="HG丸ｺﾞｼｯｸM-PRO" panose="020F0600000000000000" pitchFamily="50" charset="-128"/>
              </a:rPr>
              <a:t>考えられます。</a:t>
            </a:r>
            <a:endParaRPr lang="en-US" altLang="ja-JP" sz="2400" dirty="0">
              <a:solidFill>
                <a:schemeClr val="tx1"/>
              </a:solidFill>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1732976924"/>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0.7|14.6"/>
</p:tagLst>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1589</Words>
  <Application>Microsoft Office PowerPoint</Application>
  <PresentationFormat>画面に合わせる (4:3)</PresentationFormat>
  <Paragraphs>134</Paragraphs>
  <Slides>12</Slides>
  <Notes>12</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12</vt:i4>
      </vt:variant>
    </vt:vector>
  </HeadingPairs>
  <TitlesOfParts>
    <vt:vector size="23" baseType="lpstr">
      <vt:lpstr>AR丸ゴシック体E</vt:lpstr>
      <vt:lpstr>HG丸ｺﾞｼｯｸM-PRO</vt:lpstr>
      <vt:lpstr>ＭＳ Ｐゴシック</vt:lpstr>
      <vt:lpstr>ＭＳ Ｐ明朝</vt:lpstr>
      <vt:lpstr>ＭＳ ゴシック</vt:lpstr>
      <vt:lpstr>ＭＳ 明朝</vt:lpstr>
      <vt:lpstr>メイリオ</vt:lpstr>
      <vt:lpstr>Arial</vt:lpstr>
      <vt:lpstr>Calibri</vt:lpstr>
      <vt:lpstr>Wingdings</vt:lpstr>
      <vt:lpstr>Office ​​テーマ</vt:lpstr>
      <vt:lpstr>課題別研修 －不登校の対応と未然防止－ 【６０分研修】</vt:lpstr>
      <vt:lpstr>研修の進め方</vt:lpstr>
      <vt:lpstr>PowerPoint プレゼンテーション</vt:lpstr>
      <vt:lpstr>PowerPoint プレゼンテーション</vt:lpstr>
      <vt:lpstr>PowerPoint プレゼンテーション</vt:lpstr>
      <vt:lpstr>１　事例を読み取る　－９分－</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2022-09-22T08:44:41Z</dcterms:created>
  <dcterms:modified xsi:type="dcterms:W3CDTF">2022-09-22T08:44:45Z</dcterms:modified>
</cp:coreProperties>
</file>