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4"/>
  </p:notesMasterIdLst>
  <p:handoutMasterIdLst>
    <p:handoutMasterId r:id="rId15"/>
  </p:handoutMasterIdLst>
  <p:sldIdLst>
    <p:sldId id="408" r:id="rId2"/>
    <p:sldId id="414" r:id="rId3"/>
    <p:sldId id="429" r:id="rId4"/>
    <p:sldId id="371" r:id="rId5"/>
    <p:sldId id="423" r:id="rId6"/>
    <p:sldId id="430" r:id="rId7"/>
    <p:sldId id="431" r:id="rId8"/>
    <p:sldId id="432" r:id="rId9"/>
    <p:sldId id="416" r:id="rId10"/>
    <p:sldId id="428" r:id="rId11"/>
    <p:sldId id="316" r:id="rId12"/>
    <p:sldId id="427" r:id="rId1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guide id="3" orient="horz" pos="3108">
          <p15:clr>
            <a:srgbClr val="A4A3A4"/>
          </p15:clr>
        </p15:guide>
        <p15:guide id="4"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a:srgbClr val="FFFFCC"/>
    <a:srgbClr val="90FC24"/>
    <a:srgbClr val="C6EBF2"/>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5401" autoAdjust="0"/>
    <p:restoredTop sz="72773" autoAdjust="0"/>
  </p:normalViewPr>
  <p:slideViewPr>
    <p:cSldViewPr>
      <p:cViewPr varScale="1">
        <p:scale>
          <a:sx n="53" d="100"/>
          <a:sy n="53" d="100"/>
        </p:scale>
        <p:origin x="1248"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50" d="100"/>
        <a:sy n="150" d="100"/>
      </p:scale>
      <p:origin x="0" y="3984"/>
    </p:cViewPr>
  </p:sorterViewPr>
  <p:notesViewPr>
    <p:cSldViewPr>
      <p:cViewPr varScale="1">
        <p:scale>
          <a:sx n="48" d="100"/>
          <a:sy n="48" d="100"/>
        </p:scale>
        <p:origin x="-858" y="-96"/>
      </p:cViewPr>
      <p:guideLst>
        <p:guide orient="horz" pos="3131"/>
        <p:guide pos="2144"/>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quarter" idx="1"/>
          </p:nvPr>
        </p:nvSpPr>
        <p:spPr>
          <a:xfrm>
            <a:off x="3709261" y="167799"/>
            <a:ext cx="2918830" cy="493316"/>
          </a:xfrm>
          <a:prstGeom prst="rect">
            <a:avLst/>
          </a:prstGeom>
        </p:spPr>
        <p:txBody>
          <a:bodyPr vert="horz" lIns="90610" tIns="45304" rIns="90610" bIns="45304"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58910" y="9284146"/>
            <a:ext cx="2918830" cy="493316"/>
          </a:xfrm>
          <a:prstGeom prst="rect">
            <a:avLst/>
          </a:prstGeom>
        </p:spPr>
        <p:txBody>
          <a:bodyPr vert="horz" lIns="90610" tIns="45304" rIns="90610" bIns="45304"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58029" y="9284146"/>
            <a:ext cx="2918830" cy="493316"/>
          </a:xfrm>
          <a:prstGeom prst="rect">
            <a:avLst/>
          </a:prstGeom>
        </p:spPr>
        <p:txBody>
          <a:bodyPr vert="horz" lIns="90610" tIns="45304" rIns="90610" bIns="45304" rtlCol="0" anchor="b"/>
          <a:lstStyle>
            <a:lvl1pPr algn="r">
              <a:defRPr sz="1200"/>
            </a:lvl1pPr>
          </a:lstStyle>
          <a:p>
            <a:fld id="{771642C3-78B7-4C1C-BB48-C6612B77C906}" type="slidenum">
              <a:rPr kumimoji="1" lang="ja-JP" altLang="en-US" smtClean="0"/>
              <a:t>‹#›</a:t>
            </a:fld>
            <a:endParaRPr kumimoji="1" lang="ja-JP" altLang="en-US"/>
          </a:p>
        </p:txBody>
      </p:sp>
    </p:spTree>
    <p:extLst>
      <p:ext uri="{BB962C8B-B14F-4D97-AF65-F5344CB8AC3E}">
        <p14:creationId xmlns:p14="http://schemas.microsoft.com/office/powerpoint/2010/main" val="3927915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0610" tIns="45304" rIns="90610" bIns="45304" rtlCol="0" anchor="ctr"/>
          <a:lstStyle/>
          <a:p>
            <a:endParaRPr lang="ja-JP" altLang="en-US"/>
          </a:p>
        </p:txBody>
      </p:sp>
      <p:sp>
        <p:nvSpPr>
          <p:cNvPr id="5" name="ノート プレースホルダー 4"/>
          <p:cNvSpPr>
            <a:spLocks noGrp="1"/>
          </p:cNvSpPr>
          <p:nvPr>
            <p:ph type="body" sz="quarter" idx="3"/>
          </p:nvPr>
        </p:nvSpPr>
        <p:spPr>
          <a:xfrm>
            <a:off x="673577" y="4686501"/>
            <a:ext cx="5388610" cy="4439841"/>
          </a:xfrm>
          <a:prstGeom prst="rect">
            <a:avLst/>
          </a:prstGeom>
        </p:spPr>
        <p:txBody>
          <a:bodyPr vert="horz" lIns="90610" tIns="45304" rIns="90610" bIns="45304"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9" name="フッター プレースホルダー 8"/>
          <p:cNvSpPr>
            <a:spLocks noGrp="1"/>
          </p:cNvSpPr>
          <p:nvPr>
            <p:ph type="ftr" sz="quarter" idx="4"/>
          </p:nvPr>
        </p:nvSpPr>
        <p:spPr>
          <a:xfrm>
            <a:off x="3" y="9371502"/>
            <a:ext cx="2918621" cy="493236"/>
          </a:xfrm>
          <a:prstGeom prst="rect">
            <a:avLst/>
          </a:prstGeom>
        </p:spPr>
        <p:txBody>
          <a:bodyPr vert="horz" lIns="90953" tIns="45476" rIns="90953" bIns="45476" rtlCol="0" anchor="b"/>
          <a:lstStyle>
            <a:lvl1pPr algn="l">
              <a:defRPr sz="1200"/>
            </a:lvl1pPr>
          </a:lstStyle>
          <a:p>
            <a:endParaRPr kumimoji="1" lang="ja-JP" altLang="en-US"/>
          </a:p>
        </p:txBody>
      </p:sp>
      <p:sp>
        <p:nvSpPr>
          <p:cNvPr id="11" name="スライド番号プレースホルダー 10"/>
          <p:cNvSpPr>
            <a:spLocks noGrp="1"/>
          </p:cNvSpPr>
          <p:nvPr>
            <p:ph type="sldNum" sz="quarter" idx="5"/>
          </p:nvPr>
        </p:nvSpPr>
        <p:spPr>
          <a:xfrm>
            <a:off x="1908571" y="9371502"/>
            <a:ext cx="2918621" cy="493236"/>
          </a:xfrm>
          <a:prstGeom prst="rect">
            <a:avLst/>
          </a:prstGeom>
        </p:spPr>
        <p:txBody>
          <a:bodyPr vert="horz" lIns="90953" tIns="45476" rIns="90953" bIns="45476" rtlCol="0" anchor="b"/>
          <a:lstStyle>
            <a:lvl1pPr algn="ctr">
              <a:defRPr sz="1200"/>
            </a:lvl1pPr>
          </a:lstStyle>
          <a:p>
            <a:fld id="{EFE263F3-539A-4978-BAE4-9D25B3CBF7E4}" type="slidenum">
              <a:rPr lang="ja-JP" altLang="en-US" smtClean="0"/>
              <a:pPr/>
              <a:t>‹#›</a:t>
            </a:fld>
            <a:endParaRPr lang="ja-JP" altLang="en-US"/>
          </a:p>
        </p:txBody>
      </p:sp>
    </p:spTree>
    <p:extLst>
      <p:ext uri="{BB962C8B-B14F-4D97-AF65-F5344CB8AC3E}">
        <p14:creationId xmlns:p14="http://schemas.microsoft.com/office/powerpoint/2010/main" val="23579995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686501"/>
            <a:ext cx="5388610" cy="4783159"/>
          </a:xfrm>
        </p:spPr>
        <p:txBody>
          <a:bodyPr/>
          <a:lstStyle/>
          <a:p>
            <a:pPr algn="l"/>
            <a:endParaRPr lang="en-US" altLang="ja-JP" sz="1800"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1"/>
          </p:nvPr>
        </p:nvSpPr>
        <p:spPr>
          <a:xfrm>
            <a:off x="3815376" y="3"/>
            <a:ext cx="2918830" cy="493316"/>
          </a:xfrm>
          <a:prstGeom prst="rect">
            <a:avLst/>
          </a:prstGeom>
        </p:spPr>
        <p:txBody>
          <a:bodyPr lIns="90644" tIns="45322" rIns="90644" bIns="45322"/>
          <a:lstStyle/>
          <a:p>
            <a:endParaRPr kumimoji="1" lang="ja-JP" altLang="en-US"/>
          </a:p>
        </p:txBody>
      </p:sp>
      <p:sp>
        <p:nvSpPr>
          <p:cNvPr id="5" name="スライド番号プレースホルダー 4"/>
          <p:cNvSpPr>
            <a:spLocks noGrp="1"/>
          </p:cNvSpPr>
          <p:nvPr>
            <p:ph type="sldNum" sz="quarter" idx="12"/>
          </p:nvPr>
        </p:nvSpPr>
        <p:spPr/>
        <p:txBody>
          <a:bodyPr/>
          <a:lstStyle/>
          <a:p>
            <a:fld id="{EFE263F3-539A-4978-BAE4-9D25B3CBF7E4}" type="slidenum">
              <a:rPr lang="ja-JP" altLang="en-US" smtClean="0"/>
              <a:pPr/>
              <a:t>1</a:t>
            </a:fld>
            <a:endParaRPr lang="ja-JP" altLang="en-US"/>
          </a:p>
        </p:txBody>
      </p:sp>
    </p:spTree>
    <p:extLst>
      <p:ext uri="{BB962C8B-B14F-4D97-AF65-F5344CB8AC3E}">
        <p14:creationId xmlns:p14="http://schemas.microsoft.com/office/powerpoint/2010/main" val="39549727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31913" y="430213"/>
            <a:ext cx="4071937" cy="3055937"/>
          </a:xfrm>
        </p:spPr>
      </p:sp>
      <p:sp>
        <p:nvSpPr>
          <p:cNvPr id="3" name="ノート プレースホルダー 2"/>
          <p:cNvSpPr>
            <a:spLocks noGrp="1"/>
          </p:cNvSpPr>
          <p:nvPr>
            <p:ph type="body" idx="1"/>
          </p:nvPr>
        </p:nvSpPr>
        <p:spPr>
          <a:xfrm>
            <a:off x="660293" y="3503577"/>
            <a:ext cx="5486429" cy="6362736"/>
          </a:xfrm>
        </p:spPr>
        <p:txBody>
          <a:bodyPr/>
          <a:lstStyle/>
          <a:p>
            <a:endParaRPr lang="ja-JP" altLang="en-US"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10</a:t>
            </a:fld>
            <a:endParaRPr lang="ja-JP" altLang="en-US"/>
          </a:p>
        </p:txBody>
      </p:sp>
    </p:spTree>
    <p:extLst>
      <p:ext uri="{BB962C8B-B14F-4D97-AF65-F5344CB8AC3E}">
        <p14:creationId xmlns:p14="http://schemas.microsoft.com/office/powerpoint/2010/main" val="887623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a:xfrm>
            <a:off x="1428750" y="142875"/>
            <a:ext cx="3702050" cy="2778125"/>
          </a:xfrm>
          <a:ln/>
        </p:spPr>
      </p:sp>
      <p:sp>
        <p:nvSpPr>
          <p:cNvPr id="28675" name="ノート プレースホルダ 2"/>
          <p:cNvSpPr>
            <a:spLocks noGrp="1"/>
          </p:cNvSpPr>
          <p:nvPr>
            <p:ph type="body" idx="1"/>
          </p:nvPr>
        </p:nvSpPr>
        <p:spPr>
          <a:xfrm>
            <a:off x="400618" y="2931746"/>
            <a:ext cx="6005782" cy="6790500"/>
          </a:xfrm>
          <a:noFill/>
        </p:spPr>
        <p:txBody>
          <a:bodyPr/>
          <a:lstStyle/>
          <a:p>
            <a:endParaRPr lang="ja-JP" altLang="en-US" sz="15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11</a:t>
            </a:fld>
            <a:endParaRPr lang="ja-JP" altLang="en-US"/>
          </a:p>
        </p:txBody>
      </p:sp>
    </p:spTree>
    <p:extLst>
      <p:ext uri="{BB962C8B-B14F-4D97-AF65-F5344CB8AC3E}">
        <p14:creationId xmlns:p14="http://schemas.microsoft.com/office/powerpoint/2010/main" val="1576452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512888" y="252413"/>
            <a:ext cx="3709987" cy="2781300"/>
          </a:xfrm>
        </p:spPr>
      </p:sp>
      <p:sp>
        <p:nvSpPr>
          <p:cNvPr id="3" name="ノート プレースホルダー 2"/>
          <p:cNvSpPr>
            <a:spLocks noGrp="1"/>
          </p:cNvSpPr>
          <p:nvPr>
            <p:ph type="body" idx="1"/>
          </p:nvPr>
        </p:nvSpPr>
        <p:spPr>
          <a:xfrm>
            <a:off x="446536" y="3132955"/>
            <a:ext cx="5913943" cy="6733357"/>
          </a:xfrm>
        </p:spPr>
        <p:txBody>
          <a:bodyPr/>
          <a:lstStyle/>
          <a:p>
            <a:pPr marL="0" marR="0" indent="0" algn="l" defTabSz="878618" rtl="0" eaLnBrk="1" fontAlgn="auto" latinLnBrk="0" hangingPunct="1">
              <a:lnSpc>
                <a:spcPct val="100000"/>
              </a:lnSpc>
              <a:spcBef>
                <a:spcPts val="0"/>
              </a:spcBef>
              <a:spcAft>
                <a:spcPts val="0"/>
              </a:spcAft>
              <a:buClrTx/>
              <a:buSzTx/>
              <a:buFontTx/>
              <a:buNone/>
              <a:tabLst/>
              <a:defRPr/>
            </a:pPr>
            <a:endParaRPr lang="en-US" altLang="ja-JP"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12</a:t>
            </a:fld>
            <a:endParaRPr lang="ja-JP" altLang="en-US"/>
          </a:p>
        </p:txBody>
      </p:sp>
    </p:spTree>
    <p:extLst>
      <p:ext uri="{BB962C8B-B14F-4D97-AF65-F5344CB8AC3E}">
        <p14:creationId xmlns:p14="http://schemas.microsoft.com/office/powerpoint/2010/main" val="150749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0610" tIns="45304" rIns="90610" bIns="45304" rtlCol="0"/>
          <a:lstStyle/>
          <a:p>
            <a:pPr defTabSz="878618"/>
            <a:endParaRPr lang="en-US" altLang="ja-JP" sz="18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2</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17789" y="4686501"/>
            <a:ext cx="5771438" cy="4892788"/>
          </a:xfrm>
        </p:spPr>
        <p:txBody>
          <a:bodyPr/>
          <a:lstStyle/>
          <a:p>
            <a:pPr defTabSz="878618">
              <a:defRPr/>
            </a:pPr>
            <a:endParaRPr lang="ja-JP" altLang="en-US" sz="18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3</a:t>
            </a:fld>
            <a:endParaRPr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127125" y="312738"/>
            <a:ext cx="4481513" cy="3362325"/>
          </a:xfrm>
          <a:ln/>
        </p:spPr>
      </p:sp>
      <p:sp>
        <p:nvSpPr>
          <p:cNvPr id="24579" name="Rectangle 3"/>
          <p:cNvSpPr>
            <a:spLocks noGrp="1" noChangeArrowheads="1"/>
          </p:cNvSpPr>
          <p:nvPr>
            <p:ph type="body" idx="1"/>
          </p:nvPr>
        </p:nvSpPr>
        <p:spPr>
          <a:xfrm>
            <a:off x="446538" y="3789494"/>
            <a:ext cx="6056448" cy="5789795"/>
          </a:xfrm>
          <a:noFill/>
        </p:spPr>
        <p:txBody>
          <a:bodyPr/>
          <a:lstStyle/>
          <a:p>
            <a:endParaRPr lang="en-US" altLang="ja-JP" sz="1800" dirty="0">
              <a:latin typeface="ＭＳ Ｐ明朝" panose="02020600040205080304" pitchFamily="18" charset="-128"/>
              <a:ea typeface="ＭＳ Ｐ明朝" panose="02020600040205080304" pitchFamily="18" charset="-128"/>
            </a:endParaRPr>
          </a:p>
        </p:txBody>
      </p:sp>
      <p:sp>
        <p:nvSpPr>
          <p:cNvPr id="24580" name="日付プレースホルダー 1"/>
          <p:cNvSpPr>
            <a:spLocks noGrp="1"/>
          </p:cNvSpPr>
          <p:nvPr>
            <p:ph type="dt" sz="quarter" idx="1"/>
          </p:nvPr>
        </p:nvSpPr>
        <p:spPr>
          <a:xfrm>
            <a:off x="3815227" y="1"/>
            <a:ext cx="2919031" cy="492780"/>
          </a:xfrm>
          <a:prstGeom prst="rect">
            <a:avLst/>
          </a:prstGeom>
          <a:noFill/>
        </p:spPr>
        <p:txBody>
          <a:bodyPr lIns="87490" tIns="43745" rIns="87490" bIns="43745"/>
          <a:lstStyle>
            <a:lvl1pPr eaLnBrk="0" hangingPunct="0">
              <a:spcBef>
                <a:spcPct val="30000"/>
              </a:spcBef>
              <a:defRPr kumimoji="1" sz="1200">
                <a:solidFill>
                  <a:schemeClr val="tx1"/>
                </a:solidFill>
                <a:latin typeface="Arial" charset="0"/>
                <a:ea typeface="ＭＳ Ｐ明朝" pitchFamily="18" charset="-128"/>
              </a:defRPr>
            </a:lvl1pPr>
            <a:lvl2pPr marL="734467" indent="-281885" eaLnBrk="0" hangingPunct="0">
              <a:spcBef>
                <a:spcPct val="30000"/>
              </a:spcBef>
              <a:defRPr kumimoji="1" sz="1200">
                <a:solidFill>
                  <a:schemeClr val="tx1"/>
                </a:solidFill>
                <a:latin typeface="Arial" charset="0"/>
                <a:ea typeface="ＭＳ Ｐ明朝" pitchFamily="18" charset="-128"/>
              </a:defRPr>
            </a:lvl2pPr>
            <a:lvl3pPr marL="1130670" indent="-225507" eaLnBrk="0" hangingPunct="0">
              <a:spcBef>
                <a:spcPct val="30000"/>
              </a:spcBef>
              <a:defRPr kumimoji="1" sz="1200">
                <a:solidFill>
                  <a:schemeClr val="tx1"/>
                </a:solidFill>
                <a:latin typeface="Arial" charset="0"/>
                <a:ea typeface="ＭＳ Ｐ明朝" pitchFamily="18" charset="-128"/>
              </a:defRPr>
            </a:lvl3pPr>
            <a:lvl4pPr marL="1583254" indent="-225507" eaLnBrk="0" hangingPunct="0">
              <a:spcBef>
                <a:spcPct val="30000"/>
              </a:spcBef>
              <a:defRPr kumimoji="1" sz="1200">
                <a:solidFill>
                  <a:schemeClr val="tx1"/>
                </a:solidFill>
                <a:latin typeface="Arial" charset="0"/>
                <a:ea typeface="ＭＳ Ｐ明朝" pitchFamily="18" charset="-128"/>
              </a:defRPr>
            </a:lvl4pPr>
            <a:lvl5pPr marL="2035835" indent="-225507" eaLnBrk="0" hangingPunct="0">
              <a:spcBef>
                <a:spcPct val="30000"/>
              </a:spcBef>
              <a:defRPr kumimoji="1" sz="1200">
                <a:solidFill>
                  <a:schemeClr val="tx1"/>
                </a:solidFill>
                <a:latin typeface="Arial" charset="0"/>
                <a:ea typeface="ＭＳ Ｐ明朝" pitchFamily="18" charset="-128"/>
              </a:defRPr>
            </a:lvl5pPr>
            <a:lvl6pPr marL="2486851" indent="-225507"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37865" indent="-225507" eaLnBrk="0" fontAlgn="base" hangingPunct="0">
              <a:spcBef>
                <a:spcPct val="30000"/>
              </a:spcBef>
              <a:spcAft>
                <a:spcPct val="0"/>
              </a:spcAft>
              <a:defRPr kumimoji="1" sz="1200">
                <a:solidFill>
                  <a:schemeClr val="tx1"/>
                </a:solidFill>
                <a:latin typeface="Arial" charset="0"/>
                <a:ea typeface="ＭＳ Ｐ明朝" pitchFamily="18" charset="-128"/>
              </a:defRPr>
            </a:lvl7pPr>
            <a:lvl8pPr marL="3388883" indent="-225507"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39900" indent="-225507"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endParaRPr lang="en-US" altLang="ja-JP" dirty="0" smtClean="0">
              <a:ea typeface="ＭＳ Ｐゴシック" charset="-128"/>
            </a:endParaRPr>
          </a:p>
        </p:txBody>
      </p:sp>
      <p:sp>
        <p:nvSpPr>
          <p:cNvPr id="3" name="スライド番号プレースホルダー 2"/>
          <p:cNvSpPr>
            <a:spLocks noGrp="1"/>
          </p:cNvSpPr>
          <p:nvPr>
            <p:ph type="sldNum" sz="quarter" idx="10"/>
          </p:nvPr>
        </p:nvSpPr>
        <p:spPr/>
        <p:txBody>
          <a:bodyPr/>
          <a:lstStyle/>
          <a:p>
            <a:fld id="{EFE263F3-539A-4978-BAE4-9D25B3CBF7E4}" type="slidenum">
              <a:rPr lang="ja-JP" altLang="en-US" smtClean="0"/>
              <a:pPr/>
              <a:t>4</a:t>
            </a:fld>
            <a:endParaRPr lang="ja-JP" altLang="en-US"/>
          </a:p>
        </p:txBody>
      </p:sp>
    </p:spTree>
    <p:extLst>
      <p:ext uri="{BB962C8B-B14F-4D97-AF65-F5344CB8AC3E}">
        <p14:creationId xmlns:p14="http://schemas.microsoft.com/office/powerpoint/2010/main" val="463098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684338" y="107950"/>
            <a:ext cx="3367087" cy="2527300"/>
          </a:xfrm>
        </p:spPr>
      </p:sp>
      <p:sp>
        <p:nvSpPr>
          <p:cNvPr id="3" name="ノート プレースホルダー 2"/>
          <p:cNvSpPr>
            <a:spLocks noGrp="1"/>
          </p:cNvSpPr>
          <p:nvPr>
            <p:ph type="body" idx="1"/>
          </p:nvPr>
        </p:nvSpPr>
        <p:spPr>
          <a:xfrm>
            <a:off x="311157" y="2700908"/>
            <a:ext cx="6113449" cy="7056784"/>
          </a:xfrm>
        </p:spPr>
        <p:txBody>
          <a:bodyPr/>
          <a:lstStyle/>
          <a:p>
            <a:endParaRPr lang="ja-JP" altLang="en-US"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5</a:t>
            </a:fld>
            <a:endParaRPr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スライド イメージ プレースホルダ 1"/>
          <p:cNvSpPr>
            <a:spLocks noGrp="1" noRot="1" noChangeAspect="1"/>
          </p:cNvSpPr>
          <p:nvPr>
            <p:ph type="sldImg"/>
          </p:nvPr>
        </p:nvSpPr>
        <p:spPr>
          <a:xfrm>
            <a:off x="900113" y="142875"/>
            <a:ext cx="4935537" cy="3702050"/>
          </a:xfrm>
          <a:ln/>
        </p:spPr>
      </p:sp>
      <p:sp>
        <p:nvSpPr>
          <p:cNvPr id="60418" name="ノート プレースホルダ 2"/>
          <p:cNvSpPr>
            <a:spLocks noGrp="1"/>
          </p:cNvSpPr>
          <p:nvPr>
            <p:ph type="body" idx="1"/>
          </p:nvPr>
        </p:nvSpPr>
        <p:spPr>
          <a:xfrm>
            <a:off x="234981" y="3860973"/>
            <a:ext cx="6265802" cy="5789794"/>
          </a:xfrm>
          <a:noFill/>
        </p:spPr>
        <p:txBody>
          <a:bodyPr/>
          <a:lstStyle/>
          <a:p>
            <a:pPr eaLnBrk="1" hangingPunct="1"/>
            <a:r>
              <a:rPr lang="en-US" altLang="ja-JP" sz="1800" dirty="0">
                <a:latin typeface="+mj-ea"/>
              </a:rPr>
              <a:t>≪</a:t>
            </a:r>
            <a:r>
              <a:rPr lang="ja-JP" altLang="en-US" sz="1800" dirty="0">
                <a:latin typeface="+mj-ea"/>
              </a:rPr>
              <a:t>スライド</a:t>
            </a:r>
            <a:r>
              <a:rPr lang="ja-JP" altLang="en-US" sz="1800" dirty="0" smtClean="0">
                <a:latin typeface="+mj-ea"/>
              </a:rPr>
              <a:t>７、８</a:t>
            </a:r>
            <a:r>
              <a:rPr lang="ja-JP" altLang="en-US" sz="1800" dirty="0">
                <a:latin typeface="+mj-ea"/>
              </a:rPr>
              <a:t>の説明で</a:t>
            </a:r>
            <a:r>
              <a:rPr lang="ja-JP" altLang="en-US" sz="1800" dirty="0" smtClean="0">
                <a:latin typeface="+mj-ea"/>
              </a:rPr>
              <a:t>２分、事例</a:t>
            </a:r>
            <a:r>
              <a:rPr lang="ja-JP" altLang="en-US" sz="1800" dirty="0">
                <a:latin typeface="+mj-ea"/>
              </a:rPr>
              <a:t>の読み取りと記入</a:t>
            </a:r>
            <a:r>
              <a:rPr lang="ja-JP" altLang="en-US" sz="1800" dirty="0" smtClean="0">
                <a:latin typeface="+mj-ea"/>
              </a:rPr>
              <a:t>で９分</a:t>
            </a:r>
            <a:r>
              <a:rPr lang="en-US" altLang="ja-JP" sz="1800" dirty="0">
                <a:latin typeface="+mj-ea"/>
              </a:rPr>
              <a:t>≫</a:t>
            </a:r>
          </a:p>
          <a:p>
            <a:pPr eaLnBrk="1" hangingPunct="1"/>
            <a:r>
              <a:rPr lang="ja-JP" altLang="en-US" sz="1800" dirty="0" smtClean="0">
                <a:latin typeface="ＭＳ Ｐ明朝" panose="02020600040205080304" pitchFamily="18" charset="-128"/>
                <a:ea typeface="ＭＳ Ｐ明朝" panose="02020600040205080304" pitchFamily="18" charset="-128"/>
              </a:rPr>
              <a:t>［別紙</a:t>
            </a:r>
            <a:r>
              <a:rPr lang="en-US" altLang="ja-JP" sz="1800" dirty="0" smtClean="0">
                <a:latin typeface="ＭＳ Ｐ明朝" panose="02020600040205080304" pitchFamily="18" charset="-128"/>
                <a:ea typeface="ＭＳ Ｐ明朝" panose="02020600040205080304" pitchFamily="18" charset="-128"/>
              </a:rPr>
              <a:t>Ⅰ</a:t>
            </a:r>
            <a:r>
              <a:rPr lang="ja-JP" altLang="en-US" sz="1800" dirty="0" smtClean="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a:p>
            <a:pPr eaLnBrk="1" hangingPunct="1"/>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配付</a:t>
            </a:r>
            <a:r>
              <a:rPr lang="ja-JP" altLang="en-US" sz="1800" dirty="0">
                <a:latin typeface="ＭＳ Ｐ明朝" panose="02020600040205080304" pitchFamily="18" charset="-128"/>
                <a:ea typeface="ＭＳ Ｐ明朝" panose="02020600040205080304" pitchFamily="18" charset="-128"/>
              </a:rPr>
              <a:t>を</a:t>
            </a:r>
            <a:r>
              <a:rPr lang="ja-JP" altLang="en-US" sz="1800" dirty="0" smtClean="0">
                <a:latin typeface="ＭＳ Ｐ明朝" panose="02020600040205080304" pitchFamily="18" charset="-128"/>
                <a:ea typeface="ＭＳ Ｐ明朝" panose="02020600040205080304" pitchFamily="18" charset="-128"/>
              </a:rPr>
              <a:t>しております</a:t>
            </a:r>
            <a:r>
              <a:rPr lang="ja-JP" altLang="en-US" sz="1800" dirty="0">
                <a:latin typeface="ＭＳ Ｐ明朝" panose="02020600040205080304" pitchFamily="18" charset="-128"/>
                <a:ea typeface="ＭＳ Ｐ明朝" panose="02020600040205080304" pitchFamily="18" charset="-128"/>
              </a:rPr>
              <a:t>事例と「事例読み取りシート」</a:t>
            </a:r>
            <a:r>
              <a:rPr lang="ja-JP" altLang="en-US" sz="1800" dirty="0" smtClean="0">
                <a:latin typeface="ＭＳ Ｐ明朝" panose="02020600040205080304" pitchFamily="18" charset="-128"/>
                <a:ea typeface="ＭＳ Ｐ明朝" panose="02020600040205080304" pitchFamily="18" charset="-128"/>
              </a:rPr>
              <a:t>を用意してください。</a:t>
            </a:r>
            <a:r>
              <a:rPr lang="ja-JP" altLang="en-US" sz="1800" dirty="0">
                <a:latin typeface="ＭＳ Ｐ明朝" panose="02020600040205080304" pitchFamily="18" charset="-128"/>
                <a:ea typeface="ＭＳ Ｐ明朝" panose="02020600040205080304" pitchFamily="18" charset="-128"/>
              </a:rPr>
              <a:t>事例の内容</a:t>
            </a:r>
            <a:r>
              <a:rPr lang="ja-JP" altLang="en-US" sz="1800" dirty="0" smtClean="0">
                <a:latin typeface="ＭＳ Ｐ明朝" panose="02020600040205080304" pitchFamily="18" charset="-128"/>
                <a:ea typeface="ＭＳ Ｐ明朝" panose="02020600040205080304" pitchFamily="18" charset="-128"/>
              </a:rPr>
              <a:t>を、先ほど</a:t>
            </a:r>
            <a:r>
              <a:rPr lang="ja-JP" altLang="en-US" sz="1800" dirty="0">
                <a:latin typeface="ＭＳ Ｐ明朝" panose="02020600040205080304" pitchFamily="18" charset="-128"/>
                <a:ea typeface="ＭＳ Ｐ明朝" panose="02020600040205080304" pitchFamily="18" charset="-128"/>
              </a:rPr>
              <a:t>のスライドで示した</a:t>
            </a:r>
            <a:r>
              <a:rPr lang="en-US" altLang="ja-JP" sz="1800" dirty="0" smtClean="0">
                <a:latin typeface="ＭＳ Ｐ明朝" panose="02020600040205080304" pitchFamily="18" charset="-128"/>
                <a:ea typeface="ＭＳ Ｐ明朝" panose="02020600040205080304" pitchFamily="18" charset="-128"/>
              </a:rPr>
              <a:t>ORV‐PDCA</a:t>
            </a:r>
            <a:r>
              <a:rPr lang="ja-JP" altLang="en-US" sz="1800" dirty="0" smtClean="0">
                <a:latin typeface="ＭＳ Ｐ明朝" panose="02020600040205080304" pitchFamily="18" charset="-128"/>
                <a:ea typeface="ＭＳ Ｐ明朝" panose="02020600040205080304" pitchFamily="18" charset="-128"/>
              </a:rPr>
              <a:t>（読み取りシート参考）に</a:t>
            </a:r>
            <a:r>
              <a:rPr lang="ja-JP" altLang="en-US" sz="1800" dirty="0">
                <a:latin typeface="ＭＳ Ｐ明朝" panose="02020600040205080304" pitchFamily="18" charset="-128"/>
                <a:ea typeface="ＭＳ Ｐ明朝" panose="02020600040205080304" pitchFamily="18" charset="-128"/>
              </a:rPr>
              <a:t>整理することから</a:t>
            </a:r>
            <a:r>
              <a:rPr lang="ja-JP" altLang="en-US" sz="1800" dirty="0" smtClean="0">
                <a:latin typeface="ＭＳ Ｐ明朝" panose="02020600040205080304" pitchFamily="18" charset="-128"/>
                <a:ea typeface="ＭＳ Ｐ明朝" panose="02020600040205080304" pitchFamily="18" charset="-128"/>
              </a:rPr>
              <a:t>始めます</a:t>
            </a:r>
            <a:r>
              <a:rPr lang="ja-JP" altLang="en-US" sz="1800" dirty="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事例から、それぞれ</a:t>
            </a:r>
            <a:r>
              <a:rPr lang="ja-JP" altLang="en-US" sz="1800" dirty="0">
                <a:latin typeface="ＭＳ Ｐ明朝" panose="02020600040205080304" pitchFamily="18" charset="-128"/>
                <a:ea typeface="ＭＳ Ｐ明朝" panose="02020600040205080304" pitchFamily="18" charset="-128"/>
              </a:rPr>
              <a:t>の分類のポイントに</a:t>
            </a:r>
            <a:r>
              <a:rPr lang="ja-JP" altLang="en-US" sz="1800" dirty="0" smtClean="0">
                <a:latin typeface="ＭＳ Ｐ明朝" panose="02020600040205080304" pitchFamily="18" charset="-128"/>
                <a:ea typeface="ＭＳ Ｐ明朝" panose="02020600040205080304" pitchFamily="18" charset="-128"/>
              </a:rPr>
              <a:t>当てはまる取組を</a:t>
            </a:r>
            <a:r>
              <a:rPr lang="ja-JP" altLang="en-US" sz="1800" dirty="0">
                <a:latin typeface="ＭＳ Ｐ明朝" panose="02020600040205080304" pitchFamily="18" charset="-128"/>
                <a:ea typeface="ＭＳ Ｐ明朝" panose="02020600040205080304" pitchFamily="18" charset="-128"/>
              </a:rPr>
              <a:t>★こちら</a:t>
            </a:r>
            <a:r>
              <a:rPr lang="ja-JP" altLang="en-US" sz="1800" dirty="0" smtClean="0">
                <a:latin typeface="ＭＳ Ｐ明朝" panose="02020600040205080304" pitchFamily="18" charset="-128"/>
                <a:ea typeface="ＭＳ Ｐ明朝" panose="02020600040205080304" pitchFamily="18" charset="-128"/>
              </a:rPr>
              <a:t>（緑色</a:t>
            </a:r>
            <a:r>
              <a:rPr lang="ja-JP" altLang="en-US" sz="1800" dirty="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に、このように抜き出して</a:t>
            </a:r>
            <a:r>
              <a:rPr lang="ja-JP" altLang="en-US" sz="1800" dirty="0">
                <a:latin typeface="ＭＳ Ｐ明朝" panose="02020600040205080304" pitchFamily="18" charset="-128"/>
                <a:ea typeface="ＭＳ Ｐ明朝" panose="02020600040205080304" pitchFamily="18" charset="-128"/>
              </a:rPr>
              <a:t>ください</a:t>
            </a:r>
            <a:r>
              <a:rPr lang="ja-JP" altLang="en-US" sz="1800" dirty="0" smtClean="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a:p>
            <a:pPr defTabSz="909527">
              <a:defRPr/>
            </a:pPr>
            <a:endParaRPr lang="en-US" altLang="ja-JP" sz="1800" dirty="0">
              <a:latin typeface="ＭＳ Ｐ明朝" panose="02020600040205080304" pitchFamily="18" charset="-128"/>
              <a:ea typeface="ＭＳ Ｐ明朝" panose="02020600040205080304" pitchFamily="18" charset="-128"/>
            </a:endParaRPr>
          </a:p>
          <a:p>
            <a:pPr defTabSz="909527">
              <a:defRPr/>
            </a:pPr>
            <a:r>
              <a:rPr lang="ja-JP" altLang="en-US" sz="1800" dirty="0">
                <a:latin typeface="ＭＳ Ｐ明朝" panose="02020600040205080304" pitchFamily="18" charset="-128"/>
                <a:ea typeface="ＭＳ Ｐ明朝" panose="02020600040205080304" pitchFamily="18" charset="-128"/>
              </a:rPr>
              <a:t>　次</a:t>
            </a:r>
            <a:r>
              <a:rPr lang="ja-JP" altLang="en-US" sz="1800" dirty="0" smtClean="0">
                <a:latin typeface="ＭＳ Ｐ明朝" panose="02020600040205080304" pitchFamily="18" charset="-128"/>
                <a:ea typeface="ＭＳ Ｐ明朝" panose="02020600040205080304" pitchFamily="18" charset="-128"/>
              </a:rPr>
              <a:t>に、★</a:t>
            </a:r>
            <a:r>
              <a:rPr lang="ja-JP" altLang="en-US" sz="1800" dirty="0">
                <a:latin typeface="ＭＳ Ｐ明朝" panose="02020600040205080304" pitchFamily="18" charset="-128"/>
                <a:ea typeface="ＭＳ Ｐ明朝" panose="02020600040205080304" pitchFamily="18" charset="-128"/>
              </a:rPr>
              <a:t>事例の中</a:t>
            </a:r>
            <a:r>
              <a:rPr lang="ja-JP" altLang="en-US" sz="1800" dirty="0" smtClean="0">
                <a:latin typeface="ＭＳ Ｐ明朝" panose="02020600040205080304" pitchFamily="18" charset="-128"/>
                <a:ea typeface="ＭＳ Ｐ明朝" panose="02020600040205080304" pitchFamily="18" charset="-128"/>
              </a:rPr>
              <a:t>の取組では、不十分</a:t>
            </a:r>
            <a:r>
              <a:rPr lang="ja-JP" altLang="en-US" sz="1800" dirty="0">
                <a:latin typeface="ＭＳ Ｐ明朝" panose="02020600040205080304" pitchFamily="18" charset="-128"/>
                <a:ea typeface="ＭＳ Ｐ明朝" panose="02020600040205080304" pitchFamily="18" charset="-128"/>
              </a:rPr>
              <a:t>だと感じる</a:t>
            </a:r>
            <a:r>
              <a:rPr lang="ja-JP" altLang="en-US" sz="1800" dirty="0" smtClean="0">
                <a:latin typeface="ＭＳ Ｐ明朝" panose="02020600040205080304" pitchFamily="18" charset="-128"/>
                <a:ea typeface="ＭＳ Ｐ明朝" panose="02020600040205080304" pitchFamily="18" charset="-128"/>
              </a:rPr>
              <a:t>こと、つまり</a:t>
            </a:r>
            <a:r>
              <a:rPr lang="en-US" altLang="ja-JP" sz="1800" dirty="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問題点</a:t>
            </a:r>
            <a:r>
              <a:rPr lang="en-US" altLang="ja-JP" sz="1800" dirty="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だと思われることに</a:t>
            </a:r>
            <a:r>
              <a:rPr lang="ja-JP" altLang="en-US" sz="1800" dirty="0" smtClean="0">
                <a:latin typeface="ＭＳ Ｐ明朝" panose="02020600040205080304" pitchFamily="18" charset="-128"/>
                <a:ea typeface="ＭＳ Ｐ明朝" panose="02020600040205080304" pitchFamily="18" charset="-128"/>
              </a:rPr>
              <a:t>ついて、こちら</a:t>
            </a:r>
            <a:r>
              <a:rPr lang="ja-JP" altLang="en-US" sz="1800" dirty="0">
                <a:latin typeface="ＭＳ Ｐ明朝" panose="02020600040205080304" pitchFamily="18" charset="-128"/>
                <a:ea typeface="ＭＳ Ｐ明朝" panose="02020600040205080304" pitchFamily="18" charset="-128"/>
              </a:rPr>
              <a:t>に</a:t>
            </a:r>
            <a:r>
              <a:rPr lang="ja-JP" altLang="en-US" sz="1800" dirty="0" smtClean="0">
                <a:latin typeface="ＭＳ Ｐ明朝" panose="02020600040205080304" pitchFamily="18" charset="-128"/>
                <a:ea typeface="ＭＳ Ｐ明朝" panose="02020600040205080304" pitchFamily="18" charset="-128"/>
              </a:rPr>
              <a:t>（赤色）このように書いて</a:t>
            </a:r>
            <a:r>
              <a:rPr lang="ja-JP" altLang="en-US" sz="1800" dirty="0">
                <a:latin typeface="ＭＳ Ｐ明朝" panose="02020600040205080304" pitchFamily="18" charset="-128"/>
                <a:ea typeface="ＭＳ Ｐ明朝" panose="02020600040205080304" pitchFamily="18" charset="-128"/>
              </a:rPr>
              <a:t>ください</a:t>
            </a:r>
            <a:r>
              <a:rPr lang="ja-JP" altLang="en-US" sz="1800" dirty="0" smtClean="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　　　</a:t>
            </a:r>
            <a:endParaRPr lang="en-US" altLang="ja-JP" sz="1800" dirty="0">
              <a:latin typeface="ＭＳ Ｐ明朝" panose="02020600040205080304" pitchFamily="18" charset="-128"/>
              <a:ea typeface="ＭＳ Ｐ明朝" panose="02020600040205080304" pitchFamily="18" charset="-128"/>
            </a:endParaRPr>
          </a:p>
          <a:p>
            <a:pPr eaLnBrk="1" hangingPunct="1"/>
            <a:endParaRPr lang="en-US" altLang="ja-JP" sz="1800" dirty="0">
              <a:latin typeface="ＭＳ Ｐ明朝" panose="02020600040205080304" pitchFamily="18" charset="-128"/>
              <a:ea typeface="ＭＳ Ｐ明朝" panose="02020600040205080304" pitchFamily="18" charset="-128"/>
            </a:endParaRPr>
          </a:p>
          <a:p>
            <a:pPr eaLnBrk="1" hangingPunct="1"/>
            <a:r>
              <a:rPr lang="ja-JP" altLang="en-US" sz="1800" dirty="0">
                <a:latin typeface="ＭＳ Ｐ明朝" panose="02020600040205080304" pitchFamily="18" charset="-128"/>
                <a:ea typeface="ＭＳ Ｐ明朝" panose="02020600040205080304" pitchFamily="18" charset="-128"/>
              </a:rPr>
              <a:t>　この活動は個人作業</a:t>
            </a:r>
            <a:r>
              <a:rPr lang="ja-JP" altLang="en-US" sz="1800" dirty="0" smtClean="0">
                <a:latin typeface="ＭＳ Ｐ明朝" panose="02020600040205080304" pitchFamily="18" charset="-128"/>
                <a:ea typeface="ＭＳ Ｐ明朝" panose="02020600040205080304" pitchFamily="18" charset="-128"/>
              </a:rPr>
              <a:t>で、時間は９分</a:t>
            </a:r>
            <a:r>
              <a:rPr lang="ja-JP" altLang="en-US" sz="1800" dirty="0">
                <a:latin typeface="ＭＳ Ｐ明朝" panose="02020600040205080304" pitchFamily="18" charset="-128"/>
                <a:ea typeface="ＭＳ Ｐ明朝" panose="02020600040205080304" pitchFamily="18" charset="-128"/>
              </a:rPr>
              <a:t>です</a:t>
            </a:r>
            <a:r>
              <a:rPr lang="ja-JP" altLang="en-US" sz="1800" dirty="0" smtClean="0">
                <a:latin typeface="ＭＳ Ｐ明朝" panose="02020600040205080304" pitchFamily="18" charset="-128"/>
                <a:ea typeface="ＭＳ Ｐ明朝" panose="02020600040205080304" pitchFamily="18" charset="-128"/>
              </a:rPr>
              <a:t>。では、事例</a:t>
            </a:r>
            <a:r>
              <a:rPr lang="ja-JP" altLang="en-US" sz="1800" dirty="0">
                <a:latin typeface="ＭＳ Ｐ明朝" panose="02020600040205080304" pitchFamily="18" charset="-128"/>
                <a:ea typeface="ＭＳ Ｐ明朝" panose="02020600040205080304" pitchFamily="18" charset="-128"/>
              </a:rPr>
              <a:t>を</a:t>
            </a:r>
            <a:r>
              <a:rPr lang="ja-JP" altLang="en-US" sz="1800" dirty="0" smtClean="0">
                <a:latin typeface="ＭＳ Ｐ明朝" panose="02020600040205080304" pitchFamily="18" charset="-128"/>
                <a:ea typeface="ＭＳ Ｐ明朝" panose="02020600040205080304" pitchFamily="18" charset="-128"/>
              </a:rPr>
              <a:t>読みながら、シートの緑、赤の</a:t>
            </a:r>
            <a:r>
              <a:rPr lang="ja-JP" altLang="en-US" sz="1800" dirty="0">
                <a:latin typeface="ＭＳ Ｐ明朝" panose="02020600040205080304" pitchFamily="18" charset="-128"/>
                <a:ea typeface="ＭＳ Ｐ明朝" panose="02020600040205080304" pitchFamily="18" charset="-128"/>
              </a:rPr>
              <a:t>部分への記入を始めてください</a:t>
            </a:r>
            <a:r>
              <a:rPr lang="ja-JP" altLang="en-US" sz="1800" dirty="0" smtClean="0">
                <a:latin typeface="ＭＳ Ｐ明朝" panose="02020600040205080304" pitchFamily="18" charset="-128"/>
                <a:ea typeface="ＭＳ Ｐ明朝" panose="02020600040205080304" pitchFamily="18" charset="-128"/>
              </a:rPr>
              <a:t>。</a:t>
            </a:r>
            <a:r>
              <a:rPr lang="ja-JP" altLang="en-US" sz="1800" u="none" dirty="0" smtClean="0">
                <a:latin typeface="ＭＳ Ｐ明朝" panose="02020600040205080304" pitchFamily="18" charset="-128"/>
                <a:ea typeface="ＭＳ Ｐ明朝" panose="02020600040205080304" pitchFamily="18" charset="-128"/>
              </a:rPr>
              <a:t>中には当てはまる分類のポイントがないと思われる場合があるかもしれません。★その場合は空けておいてください。</a:t>
            </a:r>
            <a:endParaRPr lang="en-US" altLang="ja-JP" sz="1800" u="none" dirty="0">
              <a:latin typeface="ＭＳ Ｐ明朝" panose="02020600040205080304" pitchFamily="18" charset="-128"/>
              <a:ea typeface="ＭＳ Ｐ明朝" panose="02020600040205080304" pitchFamily="18" charset="-128"/>
            </a:endParaRPr>
          </a:p>
          <a:p>
            <a:pPr eaLnBrk="1" hangingPunct="1"/>
            <a:r>
              <a:rPr lang="ja-JP" altLang="en-US" sz="1800" dirty="0" smtClean="0">
                <a:latin typeface="ＭＳ Ｐ明朝" panose="02020600040205080304" pitchFamily="18" charset="-128"/>
                <a:ea typeface="ＭＳ Ｐ明朝" panose="02020600040205080304" pitchFamily="18" charset="-128"/>
              </a:rPr>
              <a:t>（９分</a:t>
            </a:r>
            <a:r>
              <a:rPr lang="ja-JP" altLang="en-US" sz="1800" dirty="0">
                <a:latin typeface="ＭＳ Ｐ明朝" panose="02020600040205080304" pitchFamily="18" charset="-128"/>
                <a:ea typeface="ＭＳ Ｐ明朝" panose="02020600040205080304" pitchFamily="18" charset="-128"/>
              </a:rPr>
              <a:t>経過　★</a:t>
            </a:r>
            <a:r>
              <a:rPr lang="ja-JP" altLang="en-US" sz="1800" dirty="0" smtClean="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6</a:t>
            </a:fld>
            <a:endParaRPr lang="ja-JP" altLang="en-US"/>
          </a:p>
        </p:txBody>
      </p:sp>
    </p:spTree>
    <p:extLst>
      <p:ext uri="{BB962C8B-B14F-4D97-AF65-F5344CB8AC3E}">
        <p14:creationId xmlns:p14="http://schemas.microsoft.com/office/powerpoint/2010/main" val="1017096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125538" y="496888"/>
            <a:ext cx="4484687" cy="3363912"/>
          </a:xfrm>
          <a:ln/>
        </p:spPr>
      </p:sp>
      <p:sp>
        <p:nvSpPr>
          <p:cNvPr id="62466" name="ノート プレースホルダ 2"/>
          <p:cNvSpPr>
            <a:spLocks noGrp="1"/>
          </p:cNvSpPr>
          <p:nvPr>
            <p:ph type="body" idx="1"/>
          </p:nvPr>
        </p:nvSpPr>
        <p:spPr>
          <a:xfrm>
            <a:off x="802798" y="4210221"/>
            <a:ext cx="5272672" cy="4439841"/>
          </a:xfrm>
          <a:noFill/>
        </p:spPr>
        <p:txBody>
          <a:bodyPr/>
          <a:lstStyle/>
          <a:p>
            <a:r>
              <a:rPr lang="en-US" altLang="ja-JP" sz="1800" dirty="0">
                <a:latin typeface="+mj-ea"/>
              </a:rPr>
              <a:t>≪</a:t>
            </a:r>
            <a:r>
              <a:rPr lang="ja-JP" altLang="en-US" sz="1800" dirty="0">
                <a:latin typeface="+mj-ea"/>
              </a:rPr>
              <a:t>このスライドの説明で</a:t>
            </a:r>
            <a:r>
              <a:rPr lang="ja-JP" altLang="en-US" sz="1800" dirty="0" smtClean="0">
                <a:latin typeface="+mj-ea"/>
              </a:rPr>
              <a:t>１分、意見</a:t>
            </a:r>
            <a:r>
              <a:rPr lang="ja-JP" altLang="en-US" sz="1800" dirty="0">
                <a:latin typeface="+mj-ea"/>
              </a:rPr>
              <a:t>の交流</a:t>
            </a:r>
            <a:r>
              <a:rPr lang="ja-JP" altLang="en-US" sz="1800" dirty="0" smtClean="0">
                <a:latin typeface="+mj-ea"/>
              </a:rPr>
              <a:t>で６分</a:t>
            </a:r>
            <a:r>
              <a:rPr lang="en-US" altLang="ja-JP" sz="1800" dirty="0">
                <a:latin typeface="+mj-ea"/>
              </a:rPr>
              <a:t>≫</a:t>
            </a:r>
          </a:p>
          <a:p>
            <a:endParaRPr lang="en-US" altLang="ja-JP" sz="1800" dirty="0">
              <a:latin typeface="ＭＳ Ｐ明朝" panose="02020600040205080304" pitchFamily="18" charset="-128"/>
              <a:ea typeface="ＭＳ Ｐ明朝" panose="02020600040205080304" pitchFamily="18" charset="-128"/>
            </a:endParaRPr>
          </a:p>
          <a:p>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はい、それ</a:t>
            </a:r>
            <a:r>
              <a:rPr lang="ja-JP" altLang="en-US" sz="1800" dirty="0">
                <a:latin typeface="ＭＳ Ｐ明朝" panose="02020600040205080304" pitchFamily="18" charset="-128"/>
                <a:ea typeface="ＭＳ Ｐ明朝" panose="02020600040205080304" pitchFamily="18" charset="-128"/>
              </a:rPr>
              <a:t>では時間になりました</a:t>
            </a:r>
            <a:r>
              <a:rPr lang="ja-JP" altLang="en-US" sz="1800" dirty="0" smtClean="0">
                <a:latin typeface="ＭＳ Ｐ明朝" panose="02020600040205080304" pitchFamily="18" charset="-128"/>
                <a:ea typeface="ＭＳ Ｐ明朝" panose="02020600040205080304" pitchFamily="18" charset="-128"/>
              </a:rPr>
              <a:t>ので、読み取り</a:t>
            </a:r>
            <a:r>
              <a:rPr lang="ja-JP" altLang="en-US" sz="1800" dirty="0">
                <a:latin typeface="ＭＳ Ｐ明朝" panose="02020600040205080304" pitchFamily="18" charset="-128"/>
                <a:ea typeface="ＭＳ Ｐ明朝" panose="02020600040205080304" pitchFamily="18" charset="-128"/>
              </a:rPr>
              <a:t>の時間を終了します。</a:t>
            </a:r>
            <a:endParaRPr lang="en-US" altLang="ja-JP" sz="1800" dirty="0">
              <a:latin typeface="ＭＳ Ｐ明朝" panose="02020600040205080304" pitchFamily="18" charset="-128"/>
              <a:ea typeface="ＭＳ Ｐ明朝" panose="02020600040205080304" pitchFamily="18" charset="-128"/>
            </a:endParaRPr>
          </a:p>
          <a:p>
            <a:pPr defTabSz="906445">
              <a:defRPr/>
            </a:pPr>
            <a:endParaRPr lang="en-US" altLang="ja-JP" sz="1800" dirty="0">
              <a:latin typeface="ＭＳ Ｐ明朝" panose="02020600040205080304" pitchFamily="18" charset="-128"/>
              <a:ea typeface="ＭＳ Ｐ明朝" panose="02020600040205080304" pitchFamily="18" charset="-128"/>
            </a:endParaRPr>
          </a:p>
          <a:p>
            <a:pPr defTabSz="906445">
              <a:defRPr/>
            </a:pPr>
            <a:r>
              <a:rPr lang="ja-JP" altLang="en-US" sz="1800" dirty="0">
                <a:latin typeface="ＭＳ Ｐ明朝" panose="02020600040205080304" pitchFamily="18" charset="-128"/>
                <a:ea typeface="ＭＳ Ｐ明朝" panose="02020600040205080304" pitchFamily="18" charset="-128"/>
              </a:rPr>
              <a:t>　これからの時間</a:t>
            </a:r>
            <a:r>
              <a:rPr lang="ja-JP" altLang="en-US" sz="1800" dirty="0" smtClean="0">
                <a:latin typeface="ＭＳ Ｐ明朝" panose="02020600040205080304" pitchFamily="18" charset="-128"/>
                <a:ea typeface="ＭＳ Ｐ明朝" panose="02020600040205080304" pitchFamily="18" charset="-128"/>
              </a:rPr>
              <a:t>は、緑、赤の</a:t>
            </a:r>
            <a:r>
              <a:rPr lang="ja-JP" altLang="en-US" sz="1800" dirty="0">
                <a:latin typeface="ＭＳ Ｐ明朝" panose="02020600040205080304" pitchFamily="18" charset="-128"/>
                <a:ea typeface="ＭＳ Ｐ明朝" panose="02020600040205080304" pitchFamily="18" charset="-128"/>
              </a:rPr>
              <a:t>枠に</a:t>
            </a:r>
            <a:r>
              <a:rPr lang="ja-JP" altLang="en-US" sz="1800" dirty="0" smtClean="0">
                <a:latin typeface="ＭＳ Ｐ明朝" panose="02020600040205080304" pitchFamily="18" charset="-128"/>
                <a:ea typeface="ＭＳ Ｐ明朝" panose="02020600040205080304" pitchFamily="18" charset="-128"/>
              </a:rPr>
              <a:t>書いた内容について、グループ内</a:t>
            </a:r>
            <a:r>
              <a:rPr lang="ja-JP" altLang="en-US" sz="1800" dirty="0">
                <a:latin typeface="ＭＳ Ｐ明朝" panose="02020600040205080304" pitchFamily="18" charset="-128"/>
                <a:ea typeface="ＭＳ Ｐ明朝" panose="02020600040205080304" pitchFamily="18" charset="-128"/>
              </a:rPr>
              <a:t>で互いに確認してください。時間</a:t>
            </a:r>
            <a:r>
              <a:rPr lang="ja-JP" altLang="en-US" sz="1800" dirty="0" smtClean="0">
                <a:latin typeface="ＭＳ Ｐ明朝" panose="02020600040205080304" pitchFamily="18" charset="-128"/>
                <a:ea typeface="ＭＳ Ｐ明朝" panose="02020600040205080304" pitchFamily="18" charset="-128"/>
              </a:rPr>
              <a:t>は６分</a:t>
            </a:r>
            <a:r>
              <a:rPr lang="ja-JP" altLang="en-US" sz="1800" dirty="0">
                <a:latin typeface="ＭＳ Ｐ明朝" panose="02020600040205080304" pitchFamily="18" charset="-128"/>
                <a:ea typeface="ＭＳ Ｐ明朝" panose="02020600040205080304" pitchFamily="18" charset="-128"/>
              </a:rPr>
              <a:t>です。それで</a:t>
            </a:r>
            <a:r>
              <a:rPr lang="ja-JP" altLang="en-US" sz="1800" dirty="0" smtClean="0">
                <a:latin typeface="ＭＳ Ｐ明朝" panose="02020600040205080304" pitchFamily="18" charset="-128"/>
                <a:ea typeface="ＭＳ Ｐ明朝" panose="02020600040205080304" pitchFamily="18" charset="-128"/>
              </a:rPr>
              <a:t>は、グループ内</a:t>
            </a:r>
            <a:r>
              <a:rPr lang="ja-JP" altLang="en-US" sz="1800" dirty="0">
                <a:latin typeface="ＭＳ Ｐ明朝" panose="02020600040205080304" pitchFamily="18" charset="-128"/>
                <a:ea typeface="ＭＳ Ｐ明朝" panose="02020600040205080304" pitchFamily="18" charset="-128"/>
              </a:rPr>
              <a:t>で司会を決めて始めてください。</a:t>
            </a:r>
            <a:endParaRPr lang="en-US" altLang="ja-JP" sz="1800" dirty="0">
              <a:latin typeface="ＭＳ Ｐ明朝" panose="02020600040205080304" pitchFamily="18" charset="-128"/>
              <a:ea typeface="ＭＳ Ｐ明朝" panose="02020600040205080304" pitchFamily="18" charset="-128"/>
            </a:endParaRPr>
          </a:p>
          <a:p>
            <a:pPr defTabSz="906445">
              <a:defRPr/>
            </a:pPr>
            <a:r>
              <a:rPr lang="ja-JP" altLang="en-US" sz="1800" dirty="0" smtClean="0">
                <a:latin typeface="ＭＳ Ｐ明朝" panose="02020600040205080304" pitchFamily="18" charset="-128"/>
                <a:ea typeface="ＭＳ Ｐ明朝" panose="02020600040205080304" pitchFamily="18" charset="-128"/>
              </a:rPr>
              <a:t>（６分</a:t>
            </a:r>
            <a:r>
              <a:rPr lang="ja-JP" altLang="en-US" sz="1800" dirty="0">
                <a:latin typeface="ＭＳ Ｐ明朝" panose="02020600040205080304" pitchFamily="18" charset="-128"/>
                <a:ea typeface="ＭＳ Ｐ明朝" panose="02020600040205080304" pitchFamily="18" charset="-128"/>
              </a:rPr>
              <a:t>経過　★）</a:t>
            </a:r>
            <a:endParaRPr lang="en-US" altLang="ja-JP" sz="18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7</a:t>
            </a:fld>
            <a:endParaRPr lang="ja-JP" altLang="en-US"/>
          </a:p>
        </p:txBody>
      </p:sp>
    </p:spTree>
    <p:extLst>
      <p:ext uri="{BB962C8B-B14F-4D97-AF65-F5344CB8AC3E}">
        <p14:creationId xmlns:p14="http://schemas.microsoft.com/office/powerpoint/2010/main" val="559171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328738" y="146050"/>
            <a:ext cx="4078287" cy="3059113"/>
          </a:xfrm>
          <a:ln/>
        </p:spPr>
      </p:sp>
      <p:sp>
        <p:nvSpPr>
          <p:cNvPr id="62466" name="ノート プレースホルダ 2"/>
          <p:cNvSpPr>
            <a:spLocks noGrp="1"/>
          </p:cNvSpPr>
          <p:nvPr>
            <p:ph type="body" idx="1"/>
          </p:nvPr>
        </p:nvSpPr>
        <p:spPr>
          <a:xfrm>
            <a:off x="304031" y="3320354"/>
            <a:ext cx="6270205" cy="6149306"/>
          </a:xfrm>
          <a:noFill/>
        </p:spPr>
        <p:txBody>
          <a:bodyPr/>
          <a:lstStyle/>
          <a:p>
            <a:r>
              <a:rPr lang="en-US" altLang="ja-JP" dirty="0">
                <a:latin typeface="+mj-ea"/>
                <a:ea typeface="+mj-ea"/>
              </a:rPr>
              <a:t>≪</a:t>
            </a:r>
            <a:r>
              <a:rPr lang="ja-JP" altLang="en-US" dirty="0">
                <a:latin typeface="+mj-ea"/>
                <a:ea typeface="+mj-ea"/>
              </a:rPr>
              <a:t>説明</a:t>
            </a:r>
            <a:r>
              <a:rPr lang="ja-JP" altLang="en-US" dirty="0" smtClean="0">
                <a:latin typeface="+mj-ea"/>
                <a:ea typeface="+mj-ea"/>
              </a:rPr>
              <a:t>１分、協議９分、発表４分、まとめ</a:t>
            </a:r>
            <a:r>
              <a:rPr lang="ja-JP" altLang="en-US" dirty="0">
                <a:latin typeface="+mj-ea"/>
                <a:ea typeface="+mj-ea"/>
              </a:rPr>
              <a:t>１分</a:t>
            </a:r>
            <a:r>
              <a:rPr lang="en-US" altLang="ja-JP" dirty="0">
                <a:latin typeface="+mj-ea"/>
                <a:ea typeface="+mj-ea"/>
              </a:rPr>
              <a:t>≫</a:t>
            </a: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はい、それ</a:t>
            </a:r>
            <a:r>
              <a:rPr lang="ja-JP" altLang="en-US" dirty="0">
                <a:latin typeface="ＭＳ Ｐ明朝" panose="02020600040205080304" pitchFamily="18" charset="-128"/>
                <a:ea typeface="ＭＳ Ｐ明朝" panose="02020600040205080304" pitchFamily="18" charset="-128"/>
              </a:rPr>
              <a:t>では時間になりました</a:t>
            </a:r>
            <a:r>
              <a:rPr lang="ja-JP" altLang="en-US" dirty="0" smtClean="0">
                <a:latin typeface="ＭＳ Ｐ明朝" panose="02020600040205080304" pitchFamily="18" charset="-128"/>
                <a:ea typeface="ＭＳ Ｐ明朝" panose="02020600040205080304" pitchFamily="18" charset="-128"/>
              </a:rPr>
              <a:t>ので、意見</a:t>
            </a:r>
            <a:r>
              <a:rPr lang="ja-JP" altLang="en-US" dirty="0">
                <a:latin typeface="ＭＳ Ｐ明朝" panose="02020600040205080304" pitchFamily="18" charset="-128"/>
                <a:ea typeface="ＭＳ Ｐ明朝" panose="02020600040205080304" pitchFamily="18" charset="-128"/>
              </a:rPr>
              <a:t>交流の時間を終了します。</a:t>
            </a:r>
            <a:endParaRPr lang="en-US" altLang="ja-JP" dirty="0">
              <a:latin typeface="ＭＳ Ｐ明朝" panose="02020600040205080304" pitchFamily="18" charset="-128"/>
              <a:ea typeface="ＭＳ Ｐ明朝" panose="02020600040205080304" pitchFamily="18" charset="-128"/>
            </a:endParaRPr>
          </a:p>
          <a:p>
            <a:pPr>
              <a:defRPr/>
            </a:pPr>
            <a:r>
              <a:rPr lang="ja-JP" altLang="en-US" dirty="0">
                <a:latin typeface="ＭＳ Ｐ明朝" panose="02020600040205080304" pitchFamily="18" charset="-128"/>
                <a:ea typeface="ＭＳ Ｐ明朝" panose="02020600040205080304" pitchFamily="18" charset="-128"/>
              </a:rPr>
              <a:t>　これからの時間</a:t>
            </a:r>
            <a:r>
              <a:rPr lang="ja-JP" altLang="en-US" dirty="0" smtClean="0">
                <a:latin typeface="ＭＳ Ｐ明朝" panose="02020600040205080304" pitchFamily="18" charset="-128"/>
                <a:ea typeface="ＭＳ Ｐ明朝" panose="02020600040205080304" pitchFamily="18" charset="-128"/>
              </a:rPr>
              <a:t>は、青色</a:t>
            </a:r>
            <a:r>
              <a:rPr lang="ja-JP" altLang="en-US" dirty="0">
                <a:latin typeface="ＭＳ Ｐ明朝" panose="02020600040205080304" pitchFamily="18" charset="-128"/>
                <a:ea typeface="ＭＳ Ｐ明朝" panose="02020600040205080304" pitchFamily="18" charset="-128"/>
              </a:rPr>
              <a:t>の部分</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他に</a:t>
            </a:r>
            <a:r>
              <a:rPr lang="ja-JP" altLang="en-US" dirty="0" smtClean="0">
                <a:latin typeface="ＭＳ Ｐ明朝" panose="02020600040205080304" pitchFamily="18" charset="-128"/>
                <a:ea typeface="ＭＳ Ｐ明朝" panose="02020600040205080304" pitchFamily="18" charset="-128"/>
              </a:rPr>
              <a:t>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について協議を</a:t>
            </a:r>
            <a:r>
              <a:rPr lang="ja-JP" altLang="en-US" dirty="0" smtClean="0">
                <a:latin typeface="ＭＳ Ｐ明朝" panose="02020600040205080304" pitchFamily="18" charset="-128"/>
                <a:ea typeface="ＭＳ Ｐ明朝" panose="02020600040205080304" pitchFamily="18" charset="-128"/>
              </a:rPr>
              <a:t>します。</a:t>
            </a:r>
            <a:r>
              <a:rPr lang="ja-JP" altLang="en-US" dirty="0">
                <a:latin typeface="ＭＳ Ｐ明朝" panose="02020600040205080304" pitchFamily="18" charset="-128"/>
                <a:ea typeface="ＭＳ Ｐ明朝" panose="02020600040205080304" pitchFamily="18" charset="-128"/>
              </a:rPr>
              <a:t>「こんなこともできるのでなはいか」「こうする方がよいのではないか」「私ならこうする」というようなことを</a:t>
            </a:r>
            <a:r>
              <a:rPr lang="ja-JP" altLang="en-US" dirty="0" smtClean="0">
                <a:latin typeface="ＭＳ Ｐ明朝" panose="02020600040205080304" pitchFamily="18" charset="-128"/>
                <a:ea typeface="ＭＳ Ｐ明朝" panose="02020600040205080304" pitchFamily="18" charset="-128"/>
              </a:rPr>
              <a:t>話し合い、青色</a:t>
            </a:r>
            <a:r>
              <a:rPr lang="ja-JP" altLang="en-US" dirty="0">
                <a:latin typeface="ＭＳ Ｐ明朝" panose="02020600040205080304" pitchFamily="18" charset="-128"/>
                <a:ea typeface="ＭＳ Ｐ明朝" panose="02020600040205080304" pitchFamily="18" charset="-128"/>
              </a:rPr>
              <a:t>の部分に記入</a:t>
            </a:r>
            <a:r>
              <a:rPr lang="ja-JP" altLang="en-US" dirty="0" smtClean="0">
                <a:latin typeface="ＭＳ Ｐ明朝" panose="02020600040205080304" pitchFamily="18" charset="-128"/>
                <a:ea typeface="ＭＳ Ｐ明朝" panose="02020600040205080304" pitchFamily="18" charset="-128"/>
              </a:rPr>
              <a:t>してください。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問題点</a:t>
            </a:r>
            <a:r>
              <a:rPr lang="en-US" altLang="ja-JP"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で、多く</a:t>
            </a:r>
            <a:r>
              <a:rPr lang="ja-JP" altLang="en-US" dirty="0">
                <a:latin typeface="ＭＳ Ｐ明朝" panose="02020600040205080304" pitchFamily="18" charset="-128"/>
                <a:ea typeface="ＭＳ Ｐ明朝" panose="02020600040205080304" pitchFamily="18" charset="-128"/>
              </a:rPr>
              <a:t>の意見が</a:t>
            </a:r>
            <a:r>
              <a:rPr lang="ja-JP" altLang="en-US" dirty="0" smtClean="0">
                <a:latin typeface="ＭＳ Ｐ明朝" panose="02020600040205080304" pitchFamily="18" charset="-128"/>
                <a:ea typeface="ＭＳ Ｐ明朝" panose="02020600040205080304" pitchFamily="18" charset="-128"/>
              </a:rPr>
              <a:t>出たポイントから話し合うと効率的だと思います。協議</a:t>
            </a:r>
            <a:r>
              <a:rPr lang="ja-JP" altLang="en-US" dirty="0">
                <a:latin typeface="ＭＳ Ｐ明朝" panose="02020600040205080304" pitchFamily="18" charset="-128"/>
                <a:ea typeface="ＭＳ Ｐ明朝" panose="02020600040205080304" pitchFamily="18" charset="-128"/>
              </a:rPr>
              <a:t>の時間</a:t>
            </a:r>
            <a:r>
              <a:rPr lang="ja-JP" altLang="en-US" dirty="0" smtClean="0">
                <a:latin typeface="ＭＳ Ｐ明朝" panose="02020600040205080304" pitchFamily="18" charset="-128"/>
                <a:ea typeface="ＭＳ Ｐ明朝" panose="02020600040205080304" pitchFamily="18" charset="-128"/>
              </a:rPr>
              <a:t>は９分</a:t>
            </a:r>
            <a:r>
              <a:rPr lang="ja-JP" altLang="en-US" dirty="0">
                <a:latin typeface="ＭＳ Ｐ明朝" panose="02020600040205080304" pitchFamily="18" charset="-128"/>
                <a:ea typeface="ＭＳ Ｐ明朝" panose="02020600040205080304" pitchFamily="18" charset="-128"/>
              </a:rPr>
              <a:t>です。短い時間です</a:t>
            </a:r>
            <a:r>
              <a:rPr lang="ja-JP" altLang="en-US" dirty="0" smtClean="0">
                <a:latin typeface="ＭＳ Ｐ明朝" panose="02020600040205080304" pitchFamily="18" charset="-128"/>
                <a:ea typeface="ＭＳ Ｐ明朝" panose="02020600040205080304" pitchFamily="18" charset="-128"/>
              </a:rPr>
              <a:t>が、できるだけ多くの分類</a:t>
            </a:r>
            <a:r>
              <a:rPr lang="ja-JP" altLang="en-US" dirty="0">
                <a:latin typeface="ＭＳ Ｐ明朝" panose="02020600040205080304" pitchFamily="18" charset="-128"/>
                <a:ea typeface="ＭＳ Ｐ明朝" panose="02020600040205080304" pitchFamily="18" charset="-128"/>
              </a:rPr>
              <a:t>の</a:t>
            </a:r>
            <a:r>
              <a:rPr lang="ja-JP" altLang="en-US" dirty="0" smtClean="0">
                <a:latin typeface="ＭＳ Ｐ明朝" panose="02020600040205080304" pitchFamily="18" charset="-128"/>
                <a:ea typeface="ＭＳ Ｐ明朝" panose="02020600040205080304" pitchFamily="18" charset="-128"/>
              </a:rPr>
              <a:t>ポイントについて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他に考えられる取組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の意見</a:t>
            </a:r>
            <a:r>
              <a:rPr lang="ja-JP" altLang="en-US" dirty="0">
                <a:latin typeface="ＭＳ Ｐ明朝" panose="02020600040205080304" pitchFamily="18" charset="-128"/>
                <a:ea typeface="ＭＳ Ｐ明朝" panose="02020600040205080304" pitchFamily="18" charset="-128"/>
              </a:rPr>
              <a:t>が出る</a:t>
            </a:r>
            <a:r>
              <a:rPr lang="ja-JP" altLang="en-US" dirty="0" smtClean="0">
                <a:latin typeface="ＭＳ Ｐ明朝" panose="02020600040205080304" pitchFamily="18" charset="-128"/>
                <a:ea typeface="ＭＳ Ｐ明朝" panose="02020600040205080304" pitchFamily="18" charset="-128"/>
              </a:rPr>
              <a:t>よう、司会</a:t>
            </a:r>
            <a:r>
              <a:rPr lang="ja-JP" altLang="en-US" dirty="0">
                <a:latin typeface="ＭＳ Ｐ明朝" panose="02020600040205080304" pitchFamily="18" charset="-128"/>
                <a:ea typeface="ＭＳ Ｐ明朝" panose="02020600040205080304" pitchFamily="18" charset="-128"/>
              </a:rPr>
              <a:t>の方は進行をよろしくお願いします。</a:t>
            </a:r>
            <a:r>
              <a:rPr lang="ja-JP" altLang="en-US" dirty="0" smtClean="0">
                <a:latin typeface="ＭＳ Ｐ明朝" panose="02020600040205080304" pitchFamily="18" charset="-128"/>
                <a:ea typeface="ＭＳ Ｐ明朝" panose="02020600040205080304" pitchFamily="18" charset="-128"/>
              </a:rPr>
              <a:t>では、始めて</a:t>
            </a:r>
            <a:r>
              <a:rPr lang="ja-JP" altLang="en-US" dirty="0">
                <a:latin typeface="ＭＳ Ｐ明朝" panose="02020600040205080304" pitchFamily="18" charset="-128"/>
                <a:ea typeface="ＭＳ Ｐ明朝" panose="02020600040205080304" pitchFamily="18" charset="-128"/>
              </a:rPr>
              <a:t>ください。</a:t>
            </a:r>
            <a:endParaRPr lang="en-US" altLang="ja-JP" dirty="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（９分</a:t>
            </a:r>
            <a:r>
              <a:rPr lang="ja-JP" altLang="en-US" dirty="0">
                <a:latin typeface="ＭＳ Ｐ明朝" panose="02020600040205080304" pitchFamily="18" charset="-128"/>
                <a:ea typeface="ＭＳ Ｐ明朝" panose="02020600040205080304" pitchFamily="18" charset="-128"/>
              </a:rPr>
              <a:t>経過したら）</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はい、時間</a:t>
            </a:r>
            <a:r>
              <a:rPr lang="ja-JP" altLang="en-US" dirty="0">
                <a:latin typeface="ＭＳ Ｐ明朝" panose="02020600040205080304" pitchFamily="18" charset="-128"/>
                <a:ea typeface="ＭＳ Ｐ明朝" panose="02020600040205080304" pitchFamily="18" charset="-128"/>
              </a:rPr>
              <a:t>がきました</a:t>
            </a:r>
            <a:r>
              <a:rPr lang="ja-JP" altLang="en-US" dirty="0" smtClean="0">
                <a:latin typeface="ＭＳ Ｐ明朝" panose="02020600040205080304" pitchFamily="18" charset="-128"/>
                <a:ea typeface="ＭＳ Ｐ明朝" panose="02020600040205080304" pitchFamily="18" charset="-128"/>
              </a:rPr>
              <a:t>ので、話し合いの時間</a:t>
            </a:r>
            <a:r>
              <a:rPr lang="ja-JP" altLang="en-US" dirty="0">
                <a:latin typeface="ＭＳ Ｐ明朝" panose="02020600040205080304" pitchFamily="18" charset="-128"/>
                <a:ea typeface="ＭＳ Ｐ明朝" panose="02020600040205080304" pitchFamily="18" charset="-128"/>
              </a:rPr>
              <a:t>を終了します。どのような話し合いになったの</a:t>
            </a:r>
            <a:r>
              <a:rPr lang="ja-JP" altLang="en-US" dirty="0" smtClean="0">
                <a:latin typeface="ＭＳ Ｐ明朝" panose="02020600040205080304" pitchFamily="18" charset="-128"/>
                <a:ea typeface="ＭＳ Ｐ明朝" panose="02020600040205080304" pitchFamily="18" charset="-128"/>
              </a:rPr>
              <a:t>か、いくつ</a:t>
            </a:r>
            <a:r>
              <a:rPr lang="ja-JP" altLang="en-US" dirty="0">
                <a:latin typeface="ＭＳ Ｐ明朝" panose="02020600040205080304" pitchFamily="18" charset="-128"/>
                <a:ea typeface="ＭＳ Ｐ明朝" panose="02020600040205080304" pitchFamily="18" charset="-128"/>
              </a:rPr>
              <a:t>かのグループに聞いてみたいと思います。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２、３</a:t>
            </a:r>
            <a:r>
              <a:rPr lang="ja-JP" altLang="en-US" dirty="0">
                <a:latin typeface="ＭＳ Ｐ明朝" panose="02020600040205080304" pitchFamily="18" charset="-128"/>
                <a:ea typeface="ＭＳ Ｐ明朝" panose="02020600040205080304" pitchFamily="18" charset="-128"/>
              </a:rPr>
              <a:t>グループに発表してもらう）</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たくさんの</a:t>
            </a:r>
            <a:r>
              <a:rPr lang="ja-JP" altLang="en-US" dirty="0" smtClean="0">
                <a:latin typeface="ＭＳ Ｐ明朝" panose="02020600040205080304" pitchFamily="18" charset="-128"/>
                <a:ea typeface="ＭＳ Ｐ明朝" panose="02020600040205080304" pitchFamily="18" charset="-128"/>
              </a:rPr>
              <a:t>素晴らしい取組が</a:t>
            </a:r>
            <a:r>
              <a:rPr lang="ja-JP" altLang="en-US" dirty="0">
                <a:latin typeface="ＭＳ Ｐ明朝" panose="02020600040205080304" pitchFamily="18" charset="-128"/>
                <a:ea typeface="ＭＳ Ｐ明朝" panose="02020600040205080304" pitchFamily="18" charset="-128"/>
              </a:rPr>
              <a:t>出てきました。ありがとうございました。</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なお、分類をしてもらいましたが、書けなかったところがあったと思います。実は、そこが「</a:t>
            </a:r>
            <a:r>
              <a:rPr lang="ja-JP" altLang="en-US" dirty="0">
                <a:latin typeface="ＭＳ Ｐ明朝" panose="02020600040205080304" pitchFamily="18" charset="-128"/>
                <a:ea typeface="ＭＳ Ｐ明朝" panose="02020600040205080304" pitchFamily="18" charset="-128"/>
              </a:rPr>
              <a:t>指導の空白</a:t>
            </a:r>
            <a:r>
              <a:rPr lang="ja-JP" altLang="en-US" dirty="0" smtClean="0">
                <a:latin typeface="ＭＳ Ｐ明朝" panose="02020600040205080304" pitchFamily="18" charset="-128"/>
                <a:ea typeface="ＭＳ Ｐ明朝" panose="02020600040205080304" pitchFamily="18" charset="-128"/>
              </a:rPr>
              <a:t>」になっているということですから、教職員</a:t>
            </a:r>
            <a:r>
              <a:rPr lang="ja-JP" altLang="en-US" dirty="0">
                <a:latin typeface="ＭＳ Ｐ明朝" panose="02020600040205080304" pitchFamily="18" charset="-128"/>
                <a:ea typeface="ＭＳ Ｐ明朝" panose="02020600040205080304" pitchFamily="18" charset="-128"/>
              </a:rPr>
              <a:t>に「まだできること」の可能性があるということです。問題行動への対応の場面で</a:t>
            </a:r>
            <a:r>
              <a:rPr lang="ja-JP" altLang="en-US" dirty="0" smtClean="0">
                <a:latin typeface="ＭＳ Ｐ明朝" panose="02020600040205080304" pitchFamily="18" charset="-128"/>
                <a:ea typeface="ＭＳ Ｐ明朝" panose="02020600040205080304" pitchFamily="18" charset="-128"/>
              </a:rPr>
              <a:t>は、</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（Ａ）が十分に行われていないことがあります</a:t>
            </a:r>
            <a:r>
              <a:rPr lang="ja-JP" altLang="en-US" dirty="0" smtClean="0">
                <a:latin typeface="ＭＳ Ｐ明朝" panose="02020600040205080304" pitchFamily="18" charset="-128"/>
                <a:ea typeface="ＭＳ Ｐ明朝" panose="02020600040205080304" pitchFamily="18" charset="-128"/>
              </a:rPr>
              <a:t>。再び</a:t>
            </a:r>
            <a:r>
              <a:rPr lang="ja-JP" altLang="en-US" dirty="0">
                <a:latin typeface="ＭＳ Ｐ明朝" panose="02020600040205080304" pitchFamily="18" charset="-128"/>
                <a:ea typeface="ＭＳ Ｐ明朝" panose="02020600040205080304" pitchFamily="18" charset="-128"/>
              </a:rPr>
              <a:t>同様の問題行動が</a:t>
            </a:r>
            <a:r>
              <a:rPr lang="ja-JP" altLang="en-US" dirty="0" smtClean="0">
                <a:latin typeface="ＭＳ Ｐ明朝" panose="02020600040205080304" pitchFamily="18" charset="-128"/>
                <a:ea typeface="ＭＳ Ｐ明朝" panose="02020600040205080304" pitchFamily="18" charset="-128"/>
              </a:rPr>
              <a:t>起きたり、それ</a:t>
            </a:r>
            <a:r>
              <a:rPr lang="ja-JP" altLang="en-US" dirty="0">
                <a:latin typeface="ＭＳ Ｐ明朝" panose="02020600040205080304" pitchFamily="18" charset="-128"/>
                <a:ea typeface="ＭＳ Ｐ明朝" panose="02020600040205080304" pitchFamily="18" charset="-128"/>
              </a:rPr>
              <a:t>が繰り返されたりしないように</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 を丁寧に行うことが大切です</a:t>
            </a:r>
            <a:r>
              <a:rPr lang="ja-JP" altLang="en-US"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a:p>
            <a:endParaRPr lang="en-US" altLang="ja-JP"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8</a:t>
            </a:fld>
            <a:endParaRPr lang="ja-JP" altLang="en-US"/>
          </a:p>
        </p:txBody>
      </p:sp>
    </p:spTree>
    <p:extLst>
      <p:ext uri="{BB962C8B-B14F-4D97-AF65-F5344CB8AC3E}">
        <p14:creationId xmlns:p14="http://schemas.microsoft.com/office/powerpoint/2010/main" val="559171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6445">
              <a:defRPr/>
            </a:pPr>
            <a:endParaRPr lang="en-US" altLang="ja-JP" sz="1800" dirty="0">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0"/>
          </p:nvPr>
        </p:nvSpPr>
        <p:spPr/>
        <p:txBody>
          <a:bodyPr/>
          <a:lstStyle/>
          <a:p>
            <a:fld id="{EFE263F3-539A-4978-BAE4-9D25B3CBF7E4}" type="slidenum">
              <a:rPr lang="ja-JP" altLang="en-US" smtClean="0"/>
              <a:pPr/>
              <a:t>9</a:t>
            </a:fld>
            <a:endParaRPr lang="ja-JP" altLang="en-US"/>
          </a:p>
        </p:txBody>
      </p:sp>
    </p:spTree>
    <p:extLst>
      <p:ext uri="{BB962C8B-B14F-4D97-AF65-F5344CB8AC3E}">
        <p14:creationId xmlns:p14="http://schemas.microsoft.com/office/powerpoint/2010/main" val="1369796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9B0A693-C43C-4C5C-97CE-04F555806957}"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ＭＳ ゴシック" pitchFamily="49" charset="-128"/>
                <a:ea typeface="ＭＳ ゴシック" pitchFamily="49" charset="-128"/>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750754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33F7BB9-C48D-47B2-976B-27A45CECD6D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0844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FAB82E1-4311-4215-BF70-D094EA80EEEC}"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17124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091F7AB-9D77-4D7C-920F-F86E69E69246}"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537478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76A5A9A-5557-4524-ADC6-A4F3101D51F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9375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1DC2B4C-F1DC-4B71-B80B-1C5C920A4F48}"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7595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9D3547A-2C7F-4EEF-88B3-F1E21198FCA7}"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407074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4A7847F-2421-45AA-BAC5-8D2597A4D75B}"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63652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DC5589A-06B4-4AA2-9B32-12B1ED753FAF}"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37110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922C304-87E8-4459-8832-DC7FB16E6A78}"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94888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C067804-789E-45CA-BC94-B294BDDD3B44}"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95288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DCFFF6-0514-4E5C-BE0C-9841EBE34360}"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150704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8.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5923" y="620688"/>
            <a:ext cx="7772400" cy="3096344"/>
          </a:xfrm>
        </p:spPr>
        <p:txBody>
          <a:bodyPr>
            <a:normAutofit/>
          </a:bodyPr>
          <a:lstStyle/>
          <a:p>
            <a:r>
              <a:rPr lang="ja-JP" altLang="en-US" dirty="0" smtClean="0"/>
              <a:t>課題別研修</a:t>
            </a:r>
            <a:r>
              <a:rPr lang="en-US" altLang="ja-JP" dirty="0" smtClean="0"/>
              <a:t/>
            </a:r>
            <a:br>
              <a:rPr lang="en-US" altLang="ja-JP" dirty="0" smtClean="0"/>
            </a:br>
            <a:r>
              <a:rPr lang="ja-JP" altLang="en-US" dirty="0" smtClean="0"/>
              <a:t>－いじめの対応と未然防止－</a:t>
            </a:r>
            <a:r>
              <a:rPr lang="en-US" altLang="ja-JP" dirty="0" smtClean="0"/>
              <a:t/>
            </a:r>
            <a:br>
              <a:rPr lang="en-US" altLang="ja-JP" dirty="0" smtClean="0"/>
            </a:br>
            <a:r>
              <a:rPr lang="en-US" altLang="ja-JP" sz="2400" dirty="0" smtClean="0"/>
              <a:t>【</a:t>
            </a:r>
            <a:r>
              <a:rPr lang="ja-JP" altLang="en-US" sz="2400" dirty="0"/>
              <a:t>６０</a:t>
            </a:r>
            <a:r>
              <a:rPr lang="ja-JP" altLang="en-US" sz="2400" dirty="0" smtClean="0"/>
              <a:t>分研修</a:t>
            </a:r>
            <a:r>
              <a:rPr lang="en-US" altLang="ja-JP" sz="2400" dirty="0" smtClean="0"/>
              <a:t>】</a:t>
            </a:r>
            <a:endParaRPr kumimoji="1" lang="ja-JP" altLang="en-US" sz="2400" dirty="0"/>
          </a:p>
        </p:txBody>
      </p:sp>
      <p:sp>
        <p:nvSpPr>
          <p:cNvPr id="5" name="テキスト ボックス 4"/>
          <p:cNvSpPr txBox="1"/>
          <p:nvPr/>
        </p:nvSpPr>
        <p:spPr>
          <a:xfrm>
            <a:off x="400966" y="3068960"/>
            <a:ext cx="8342069"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いじめへの対応</a:t>
            </a:r>
            <a:r>
              <a:rPr lang="ja-JP" altLang="en-US" sz="2000" dirty="0" smtClean="0">
                <a:latin typeface="HG丸ｺﾞｼｯｸM-PRO" panose="020F0600000000000000" pitchFamily="50" charset="-128"/>
                <a:ea typeface="HG丸ｺﾞｼｯｸM-PRO" panose="020F0600000000000000" pitchFamily="50" charset="-128"/>
              </a:rPr>
              <a:t>と、いじめ</a:t>
            </a:r>
            <a:r>
              <a:rPr lang="ja-JP" altLang="en-US" sz="2000" dirty="0">
                <a:latin typeface="HG丸ｺﾞｼｯｸM-PRO" panose="020F0600000000000000" pitchFamily="50" charset="-128"/>
                <a:ea typeface="HG丸ｺﾞｼｯｸM-PRO" panose="020F0600000000000000" pitchFamily="50" charset="-128"/>
              </a:rPr>
              <a:t>が起こりにくい集団づくりについて学ぶ</a:t>
            </a:r>
            <a:r>
              <a:rPr lang="en-US" altLang="ja-JP" sz="2000" dirty="0" smtClean="0">
                <a:latin typeface="HG丸ｺﾞｼｯｸM-PRO" panose="020F0600000000000000" pitchFamily="50" charset="-128"/>
                <a:ea typeface="HG丸ｺﾞｼｯｸM-PRO" panose="020F0600000000000000" pitchFamily="50" charset="-128"/>
              </a:rPr>
              <a:t>』</a:t>
            </a:r>
          </a:p>
        </p:txBody>
      </p:sp>
      <p:sp>
        <p:nvSpPr>
          <p:cNvPr id="7" name="テキスト ボックス 6"/>
          <p:cNvSpPr txBox="1"/>
          <p:nvPr/>
        </p:nvSpPr>
        <p:spPr>
          <a:xfrm>
            <a:off x="611560" y="3129930"/>
            <a:ext cx="8352928" cy="3539430"/>
          </a:xfrm>
          <a:prstGeom prst="rect">
            <a:avLst/>
          </a:prstGeom>
          <a:noFill/>
        </p:spPr>
        <p:txBody>
          <a:bodyPr wrap="square" rtlCol="0">
            <a:spAutoFit/>
          </a:bodyPr>
          <a:lstStyle/>
          <a:p>
            <a:endParaRPr kumimoji="1" lang="en-US" altLang="ja-JP" sz="2800" dirty="0" smtClean="0">
              <a:latin typeface="ＭＳ ゴシック" pitchFamily="49" charset="-128"/>
              <a:ea typeface="ＭＳ ゴシック" pitchFamily="49" charset="-128"/>
            </a:endParaRPr>
          </a:p>
          <a:p>
            <a:endParaRPr kumimoji="1" lang="en-US" altLang="ja-JP" sz="2800" dirty="0" smtClean="0">
              <a:latin typeface="ＭＳ ゴシック" pitchFamily="49" charset="-128"/>
              <a:ea typeface="ＭＳ ゴシック" pitchFamily="49" charset="-128"/>
            </a:endParaRPr>
          </a:p>
          <a:p>
            <a:endParaRPr lang="en-US" altLang="ja-JP" sz="2800" dirty="0">
              <a:latin typeface="ＭＳ ゴシック" pitchFamily="49" charset="-128"/>
              <a:ea typeface="ＭＳ ゴシック" pitchFamily="49" charset="-128"/>
            </a:endParaRPr>
          </a:p>
          <a:p>
            <a:r>
              <a:rPr kumimoji="1" lang="ja-JP" altLang="en-US" sz="2800" dirty="0" smtClean="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岡山県総合教育センター</a:t>
            </a:r>
            <a:endParaRPr kumimoji="1" lang="en-US" altLang="ja-JP" sz="2800" dirty="0" smtClean="0">
              <a:latin typeface="ＭＳ ゴシック" pitchFamily="49" charset="-128"/>
              <a:ea typeface="ＭＳ ゴシック" pitchFamily="49" charset="-128"/>
            </a:endParaRPr>
          </a:p>
          <a:p>
            <a:r>
              <a:rPr lang="ja-JP" altLang="en-US" sz="2800" dirty="0" smtClean="0">
                <a:latin typeface="ＭＳ ゴシック" pitchFamily="49" charset="-128"/>
                <a:ea typeface="ＭＳ ゴシック" pitchFamily="49" charset="-128"/>
              </a:rPr>
              <a:t>　　　　　　　　　　　</a:t>
            </a:r>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生徒指導部</a:t>
            </a:r>
            <a:endParaRPr lang="en-US" altLang="ja-JP" sz="2800" dirty="0" smtClean="0">
              <a:latin typeface="ＭＳ ゴシック" pitchFamily="49" charset="-128"/>
              <a:ea typeface="ＭＳ ゴシック" pitchFamily="49" charset="-128"/>
            </a:endParaRPr>
          </a:p>
          <a:p>
            <a:r>
              <a:rPr kumimoji="1" lang="ja-JP" altLang="en-US" sz="2800" dirty="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　　　　　　　　監修　兵庫教育大学大学院</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（現　関西外国語大学）</a:t>
            </a:r>
            <a:r>
              <a:rPr kumimoji="1" lang="ja-JP" altLang="en-US" sz="2800" dirty="0" smtClean="0">
                <a:latin typeface="ＭＳ ゴシック" pitchFamily="49" charset="-128"/>
                <a:ea typeface="ＭＳ ゴシック" pitchFamily="49" charset="-128"/>
              </a:rPr>
              <a:t>　</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教授　　新井　肇</a:t>
            </a:r>
            <a:endParaRPr kumimoji="1" lang="ja-JP" altLang="en-US" sz="2800"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6687697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X:\etuko\MPCview イラスト\DATA\MPC_SCCL\COL_WMF\SC32_37\子ども表情\SC35_07.WM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5245" y="1065181"/>
            <a:ext cx="1587393" cy="159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descr="Z:\事務文書\生徒指導\0_イラスト集\学校イラスト1000カレンダー等\イラスト・レタリング集\学校生活カット(0001～0437)\0313-子どもの生活.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05347" y="1124744"/>
            <a:ext cx="1701512" cy="178233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グループ化 2"/>
          <p:cNvGrpSpPr/>
          <p:nvPr/>
        </p:nvGrpSpPr>
        <p:grpSpPr>
          <a:xfrm>
            <a:off x="630535" y="1168877"/>
            <a:ext cx="7954939" cy="5495267"/>
            <a:chOff x="630535" y="381159"/>
            <a:chExt cx="7954939" cy="6044794"/>
          </a:xfrm>
        </p:grpSpPr>
        <p:sp>
          <p:nvSpPr>
            <p:cNvPr id="4" name="円/楕円 3"/>
            <p:cNvSpPr/>
            <p:nvPr/>
          </p:nvSpPr>
          <p:spPr>
            <a:xfrm>
              <a:off x="630535" y="381159"/>
              <a:ext cx="7954939" cy="6044794"/>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5" name="テキスト ボックス 4"/>
            <p:cNvSpPr txBox="1"/>
            <p:nvPr/>
          </p:nvSpPr>
          <p:spPr>
            <a:xfrm>
              <a:off x="2167662" y="649448"/>
              <a:ext cx="4852611" cy="1997470"/>
            </a:xfrm>
            <a:prstGeom prst="rect">
              <a:avLst/>
            </a:prstGeom>
            <a:noFill/>
          </p:spPr>
          <p:txBody>
            <a:bodyPr wrap="none" rtlCol="0">
              <a:spAutoFit/>
            </a:bodyPr>
            <a:lstStyle/>
            <a:p>
              <a:pPr algn="ctr"/>
              <a:r>
                <a:rPr lang="ja-JP" altLang="en-US" sz="2800" dirty="0" smtClean="0">
                  <a:latin typeface="HG丸ｺﾞｼｯｸM-PRO" panose="020F0600000000000000" pitchFamily="50" charset="-128"/>
                  <a:ea typeface="HG丸ｺﾞｼｯｸM-PRO" panose="020F0600000000000000" pitchFamily="50" charset="-128"/>
                </a:rPr>
                <a:t>未然防止のための全ての</a:t>
              </a:r>
              <a:endParaRPr lang="en-US" altLang="ja-JP" sz="2800" dirty="0" smtClean="0">
                <a:latin typeface="HG丸ｺﾞｼｯｸM-PRO" panose="020F0600000000000000" pitchFamily="50" charset="-128"/>
                <a:ea typeface="HG丸ｺﾞｼｯｸM-PRO" panose="020F0600000000000000" pitchFamily="50" charset="-128"/>
              </a:endParaRPr>
            </a:p>
            <a:p>
              <a:pPr algn="ctr"/>
              <a:r>
                <a:rPr lang="ja-JP" altLang="en-US" sz="2800" dirty="0" smtClean="0">
                  <a:latin typeface="HG丸ｺﾞｼｯｸM-PRO" panose="020F0600000000000000" pitchFamily="50" charset="-128"/>
                  <a:ea typeface="HG丸ｺﾞｼｯｸM-PRO" panose="020F0600000000000000" pitchFamily="50" charset="-128"/>
                </a:rPr>
                <a:t>児童生徒への支援</a:t>
              </a:r>
              <a:endParaRPr lang="en-US" altLang="ja-JP" sz="2800" dirty="0" smtClean="0">
                <a:latin typeface="HG丸ｺﾞｼｯｸM-PRO" panose="020F0600000000000000" pitchFamily="50" charset="-128"/>
                <a:ea typeface="HG丸ｺﾞｼｯｸM-PRO" panose="020F0600000000000000" pitchFamily="50" charset="-128"/>
              </a:endParaRPr>
            </a:p>
            <a:p>
              <a:pPr algn="ctr"/>
              <a:r>
                <a:rPr lang="ja-JP" altLang="en-US" sz="2800" dirty="0" smtClean="0">
                  <a:latin typeface="HG丸ｺﾞｼｯｸM-PRO" panose="020F0600000000000000" pitchFamily="50" charset="-128"/>
                  <a:ea typeface="HG丸ｺﾞｼｯｸM-PRO" panose="020F0600000000000000" pitchFamily="50" charset="-128"/>
                </a:rPr>
                <a:t>いじめを生まない</a:t>
              </a:r>
              <a:r>
                <a:rPr lang="ja-JP" altLang="en-US" sz="2800" dirty="0">
                  <a:latin typeface="HG丸ｺﾞｼｯｸM-PRO" panose="020F0600000000000000" pitchFamily="50" charset="-128"/>
                  <a:ea typeface="HG丸ｺﾞｼｯｸM-PRO" panose="020F0600000000000000" pitchFamily="50" charset="-128"/>
                </a:rPr>
                <a:t>学校づくり</a:t>
              </a:r>
              <a:endParaRPr lang="en-US" altLang="ja-JP" sz="2800" dirty="0" smtClean="0">
                <a:latin typeface="HG丸ｺﾞｼｯｸM-PRO" panose="020F0600000000000000" pitchFamily="50" charset="-128"/>
                <a:ea typeface="HG丸ｺﾞｼｯｸM-PRO" panose="020F0600000000000000" pitchFamily="50" charset="-128"/>
              </a:endParaRPr>
            </a:p>
            <a:p>
              <a:pPr algn="ctr"/>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（開発的生徒指導）</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6" name="グループ化 5"/>
          <p:cNvGrpSpPr/>
          <p:nvPr/>
        </p:nvGrpSpPr>
        <p:grpSpPr>
          <a:xfrm>
            <a:off x="1849733" y="3195106"/>
            <a:ext cx="5516542" cy="3474254"/>
            <a:chOff x="1619672" y="2280775"/>
            <a:chExt cx="5976664" cy="4145177"/>
          </a:xfrm>
        </p:grpSpPr>
        <p:sp>
          <p:nvSpPr>
            <p:cNvPr id="7" name="円/楕円 6"/>
            <p:cNvSpPr/>
            <p:nvPr/>
          </p:nvSpPr>
          <p:spPr>
            <a:xfrm>
              <a:off x="1619672" y="2280775"/>
              <a:ext cx="5976664" cy="4145177"/>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8" name="テキスト ボックス 7"/>
            <p:cNvSpPr txBox="1"/>
            <p:nvPr/>
          </p:nvSpPr>
          <p:spPr>
            <a:xfrm>
              <a:off x="2570278" y="2559837"/>
              <a:ext cx="4153467" cy="1652455"/>
            </a:xfrm>
            <a:prstGeom prst="rect">
              <a:avLst/>
            </a:prstGeom>
            <a:noFill/>
          </p:spPr>
          <p:txBody>
            <a:bodyPr wrap="square" rtlCol="0">
              <a:spAutoFit/>
            </a:bodyPr>
            <a:lstStyle/>
            <a:p>
              <a:pPr algn="ctr"/>
              <a:r>
                <a:rPr kumimoji="1" lang="ja-JP" altLang="en-US" sz="2800" dirty="0" smtClean="0">
                  <a:latin typeface="HG丸ｺﾞｼｯｸM-PRO" panose="020F0600000000000000" pitchFamily="50" charset="-128"/>
                  <a:ea typeface="HG丸ｺﾞｼｯｸM-PRO" panose="020F0600000000000000" pitchFamily="50" charset="-128"/>
                </a:rPr>
                <a:t>早期発見による</a:t>
              </a:r>
              <a:endParaRPr kumimoji="1" lang="en-US" altLang="ja-JP" sz="2800" dirty="0" smtClean="0">
                <a:latin typeface="HG丸ｺﾞｼｯｸM-PRO" panose="020F0600000000000000" pitchFamily="50" charset="-128"/>
                <a:ea typeface="HG丸ｺﾞｼｯｸM-PRO" panose="020F0600000000000000" pitchFamily="50" charset="-128"/>
              </a:endParaRPr>
            </a:p>
            <a:p>
              <a:pPr algn="ctr"/>
              <a:r>
                <a:rPr kumimoji="1" lang="ja-JP" altLang="en-US" sz="2800" dirty="0" smtClean="0">
                  <a:latin typeface="HG丸ｺﾞｼｯｸM-PRO" panose="020F0600000000000000" pitchFamily="50" charset="-128"/>
                  <a:ea typeface="HG丸ｺﾞｼｯｸM-PRO" panose="020F0600000000000000" pitchFamily="50" charset="-128"/>
                </a:rPr>
                <a:t>予防的な支援</a:t>
              </a:r>
              <a:endParaRPr kumimoji="1" lang="en-US" altLang="ja-JP" sz="2800" dirty="0" smtClean="0">
                <a:latin typeface="HG丸ｺﾞｼｯｸM-PRO" panose="020F0600000000000000" pitchFamily="50" charset="-128"/>
                <a:ea typeface="HG丸ｺﾞｼｯｸM-PRO" panose="020F0600000000000000" pitchFamily="50" charset="-128"/>
              </a:endParaRPr>
            </a:p>
            <a:p>
              <a:pPr algn="ctr"/>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（予防的生徒指導）</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 name="テキスト ボックス 13"/>
          <p:cNvSpPr txBox="1"/>
          <p:nvPr/>
        </p:nvSpPr>
        <p:spPr>
          <a:xfrm>
            <a:off x="469855" y="333731"/>
            <a:ext cx="8494633" cy="646331"/>
          </a:xfrm>
          <a:prstGeom prst="rect">
            <a:avLst/>
          </a:prstGeom>
          <a:noFill/>
        </p:spPr>
        <p:txBody>
          <a:bodyPr wrap="none" rtlCol="0">
            <a:spAutoFit/>
          </a:bodyPr>
          <a:lstStyle/>
          <a:p>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いじめに対応する生徒指導の三つの局面</a:t>
            </a:r>
            <a:endParaRPr kumimoji="1" lang="ja-JP" altLang="en-US" sz="3600" dirty="0">
              <a:solidFill>
                <a:schemeClr val="tx2"/>
              </a:solidFill>
              <a:latin typeface="HG丸ｺﾞｼｯｸM-PRO" panose="020F0600000000000000" pitchFamily="50" charset="-128"/>
              <a:ea typeface="HG丸ｺﾞｼｯｸM-PRO" panose="020F0600000000000000" pitchFamily="50" charset="-128"/>
            </a:endParaRPr>
          </a:p>
        </p:txBody>
      </p:sp>
      <p:grpSp>
        <p:nvGrpSpPr>
          <p:cNvPr id="10" name="グループ化 9"/>
          <p:cNvGrpSpPr/>
          <p:nvPr/>
        </p:nvGrpSpPr>
        <p:grpSpPr>
          <a:xfrm>
            <a:off x="2566933" y="4896319"/>
            <a:ext cx="4082142" cy="1757960"/>
            <a:chOff x="2566933" y="4896319"/>
            <a:chExt cx="4082142" cy="1757960"/>
          </a:xfrm>
        </p:grpSpPr>
        <p:sp>
          <p:nvSpPr>
            <p:cNvPr id="9" name="円/楕円 8"/>
            <p:cNvSpPr/>
            <p:nvPr/>
          </p:nvSpPr>
          <p:spPr>
            <a:xfrm>
              <a:off x="2566933" y="4896319"/>
              <a:ext cx="4082142" cy="1757960"/>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860872" y="5044913"/>
              <a:ext cx="3631764" cy="1323439"/>
            </a:xfrm>
            <a:prstGeom prst="rect">
              <a:avLst/>
            </a:prstGeom>
            <a:noFill/>
          </p:spPr>
          <p:txBody>
            <a:bodyPr wrap="square" rtlCol="0">
              <a:spAutoFit/>
            </a:bodyPr>
            <a:lstStyle/>
            <a:p>
              <a:pPr algn="ctr"/>
              <a:r>
                <a:rPr kumimoji="1" lang="ja-JP" altLang="en-US" sz="2800" dirty="0" smtClean="0">
                  <a:latin typeface="HG丸ｺﾞｼｯｸM-PRO" panose="020F0600000000000000" pitchFamily="50" charset="-128"/>
                  <a:ea typeface="HG丸ｺﾞｼｯｸM-PRO" panose="020F0600000000000000" pitchFamily="50" charset="-128"/>
                </a:rPr>
                <a:t>いじめの解消の</a:t>
              </a:r>
              <a:endParaRPr kumimoji="1" lang="en-US" altLang="ja-JP" sz="2800" dirty="0" smtClean="0">
                <a:latin typeface="HG丸ｺﾞｼｯｸM-PRO" panose="020F0600000000000000" pitchFamily="50" charset="-128"/>
                <a:ea typeface="HG丸ｺﾞｼｯｸM-PRO" panose="020F0600000000000000" pitchFamily="50" charset="-128"/>
              </a:endParaRPr>
            </a:p>
            <a:p>
              <a:pPr algn="ctr"/>
              <a:r>
                <a:rPr kumimoji="1" lang="ja-JP" altLang="en-US" sz="2800" dirty="0" smtClean="0">
                  <a:latin typeface="HG丸ｺﾞｼｯｸM-PRO" panose="020F0600000000000000" pitchFamily="50" charset="-128"/>
                  <a:ea typeface="HG丸ｺﾞｼｯｸM-PRO" panose="020F0600000000000000" pitchFamily="50" charset="-128"/>
                </a:rPr>
                <a:t>ための支援</a:t>
              </a:r>
              <a:r>
                <a:rPr kumimoji="1" lang="ja-JP" altLang="en-US" sz="2400" dirty="0" smtClean="0">
                  <a:latin typeface="HG丸ｺﾞｼｯｸM-PRO" panose="020F0600000000000000" pitchFamily="50" charset="-128"/>
                  <a:ea typeface="HG丸ｺﾞｼｯｸM-PRO" panose="020F0600000000000000" pitchFamily="50" charset="-128"/>
                </a:rPr>
                <a:t>　</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（問題解決的生徒指導）</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5" name="正方形/長方形 14"/>
          <p:cNvSpPr/>
          <p:nvPr/>
        </p:nvSpPr>
        <p:spPr>
          <a:xfrm>
            <a:off x="13333" y="-27384"/>
            <a:ext cx="3262432"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３　</a:t>
            </a:r>
            <a:r>
              <a:rPr lang="ja-JP" altLang="en-US" sz="1600" dirty="0" smtClean="0">
                <a:latin typeface="HG丸ｺﾞｼｯｸM-PRO" panose="020F0600000000000000" pitchFamily="50" charset="-128"/>
                <a:ea typeface="HG丸ｺﾞｼｯｸM-PRO" panose="020F0600000000000000" pitchFamily="50" charset="-128"/>
              </a:rPr>
              <a:t>今後に向けた取組を協議する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67111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5943600" y="904296"/>
            <a:ext cx="2981325" cy="2830199"/>
          </a:xfrm>
          <a:prstGeom prst="roundRect">
            <a:avLst>
              <a:gd name="adj" fmla="val 11010"/>
            </a:avLst>
          </a:prstGeom>
          <a:solidFill>
            <a:srgbClr val="FFCCFF">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14" name="角丸四角形 13"/>
          <p:cNvSpPr/>
          <p:nvPr/>
        </p:nvSpPr>
        <p:spPr>
          <a:xfrm>
            <a:off x="2919413" y="904296"/>
            <a:ext cx="2922587" cy="2830199"/>
          </a:xfrm>
          <a:prstGeom prst="roundRect">
            <a:avLst>
              <a:gd name="adj" fmla="val 11010"/>
            </a:avLst>
          </a:prstGeom>
          <a:solidFill>
            <a:srgbClr val="99FFCC">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2" name="角丸四角形 1"/>
          <p:cNvSpPr/>
          <p:nvPr/>
        </p:nvSpPr>
        <p:spPr>
          <a:xfrm>
            <a:off x="98425" y="905883"/>
            <a:ext cx="2709863" cy="2830199"/>
          </a:xfrm>
          <a:prstGeom prst="roundRect">
            <a:avLst>
              <a:gd name="adj" fmla="val 11010"/>
            </a:avLst>
          </a:prstGeom>
          <a:solidFill>
            <a:srgbClr val="FFFFCC">
              <a:alpha val="38000"/>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7" name="正方形/長方形 6"/>
          <p:cNvSpPr/>
          <p:nvPr/>
        </p:nvSpPr>
        <p:spPr>
          <a:xfrm>
            <a:off x="131763" y="1145158"/>
            <a:ext cx="2651125"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 ①</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endParaRPr lang="en-US" altLang="ja-JP" sz="24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自分は価値ある存在である</a:t>
            </a:r>
            <a:r>
              <a:rPr lang="ja-JP" altLang="en-US" b="1" dirty="0" smtClean="0">
                <a:latin typeface="HG丸ｺﾞｼｯｸM-PRO" pitchFamily="50" charset="-128"/>
                <a:ea typeface="HG丸ｺﾞｼｯｸM-PRO" pitchFamily="50" charset="-128"/>
              </a:rPr>
              <a:t>と実感</a:t>
            </a:r>
            <a:r>
              <a:rPr lang="ja-JP" altLang="en-US" b="1" dirty="0">
                <a:latin typeface="HG丸ｺﾞｼｯｸM-PRO" pitchFamily="50" charset="-128"/>
                <a:ea typeface="HG丸ｺﾞｼｯｸM-PRO" pitchFamily="50" charset="-128"/>
              </a:rPr>
              <a:t>すること。</a:t>
            </a:r>
          </a:p>
        </p:txBody>
      </p:sp>
      <p:pic>
        <p:nvPicPr>
          <p:cNvPr id="10252" name="図 10"/>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56980" y="2701805"/>
            <a:ext cx="1183421" cy="101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2981325" y="1149668"/>
            <a:ext cx="2814638"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②</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a:t>
            </a:r>
            <a:r>
              <a:rPr lang="ja-JP" altLang="en-US" sz="2400" b="1" dirty="0" smtClean="0">
                <a:latin typeface="HG丸ｺﾞｼｯｸM-PRO" pitchFamily="50" charset="-128"/>
                <a:ea typeface="HG丸ｺﾞｼｯｸM-PRO" pitchFamily="50" charset="-128"/>
              </a:rPr>
              <a:t>する</a:t>
            </a:r>
            <a:endParaRPr lang="en-US" altLang="ja-JP" sz="2000" b="1" dirty="0">
              <a:solidFill>
                <a:srgbClr val="FF0000"/>
              </a:solidFill>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ありのままに自己を</a:t>
            </a:r>
            <a:r>
              <a:rPr lang="ja-JP" altLang="en-US" b="1" dirty="0" smtClean="0">
                <a:latin typeface="HG丸ｺﾞｼｯｸM-PRO" pitchFamily="50" charset="-128"/>
                <a:ea typeface="HG丸ｺﾞｼｯｸM-PRO" pitchFamily="50" charset="-128"/>
              </a:rPr>
              <a:t>語り、理解</a:t>
            </a:r>
            <a:r>
              <a:rPr lang="ja-JP" altLang="en-US" b="1" dirty="0">
                <a:latin typeface="HG丸ｺﾞｼｯｸM-PRO" pitchFamily="50" charset="-128"/>
                <a:ea typeface="HG丸ｺﾞｼｯｸM-PRO" pitchFamily="50" charset="-128"/>
              </a:rPr>
              <a:t>し合う人間関係。</a:t>
            </a:r>
            <a:endParaRPr lang="en-US" altLang="ja-JP" b="1" dirty="0">
              <a:latin typeface="HG丸ｺﾞｼｯｸM-PRO" pitchFamily="50" charset="-128"/>
              <a:ea typeface="HG丸ｺﾞｼｯｸM-PRO" pitchFamily="50" charset="-128"/>
            </a:endParaRPr>
          </a:p>
        </p:txBody>
      </p:sp>
      <p:sp>
        <p:nvSpPr>
          <p:cNvPr id="13" name="正方形/長方形 12"/>
          <p:cNvSpPr/>
          <p:nvPr/>
        </p:nvSpPr>
        <p:spPr>
          <a:xfrm>
            <a:off x="5995160" y="1082483"/>
            <a:ext cx="2928937" cy="2431435"/>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③</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a:t>
            </a:r>
            <a:r>
              <a:rPr lang="ja-JP" altLang="en-US" sz="2400" b="1" dirty="0">
                <a:latin typeface="HG丸ｺﾞｼｯｸM-PRO" pitchFamily="50" charset="-128"/>
                <a:ea typeface="HG丸ｺﾞｼｯｸM-PRO" pitchFamily="50" charset="-128"/>
              </a:rPr>
              <a:t>の可能性の開発を</a:t>
            </a:r>
            <a:r>
              <a:rPr lang="en-US" altLang="ja-JP" sz="2400" b="1" dirty="0">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援助</a:t>
            </a:r>
            <a:r>
              <a:rPr lang="ja-JP" altLang="en-US" sz="2400" b="1" dirty="0" smtClean="0">
                <a:latin typeface="HG丸ｺﾞｼｯｸM-PRO" pitchFamily="50" charset="-128"/>
                <a:ea typeface="HG丸ｺﾞｼｯｸM-PRO" pitchFamily="50" charset="-128"/>
              </a:rPr>
              <a:t>する</a:t>
            </a:r>
            <a:endParaRPr lang="en-US" altLang="ja-JP" sz="20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児童生徒自身に選択や自己決定ができる場や機会を多く</a:t>
            </a:r>
            <a:r>
              <a:rPr lang="ja-JP" altLang="en-US" b="1" dirty="0" smtClean="0">
                <a:latin typeface="HG丸ｺﾞｼｯｸM-PRO" pitchFamily="50" charset="-128"/>
                <a:ea typeface="HG丸ｺﾞｼｯｸM-PRO" pitchFamily="50" charset="-128"/>
              </a:rPr>
              <a:t>設けること。</a:t>
            </a:r>
            <a:endParaRPr lang="ja-JP" altLang="en-US" b="1" dirty="0">
              <a:latin typeface="HG丸ｺﾞｼｯｸM-PRO" pitchFamily="50" charset="-128"/>
              <a:ea typeface="HG丸ｺﾞｼｯｸM-PRO" pitchFamily="50" charset="-128"/>
            </a:endParaRPr>
          </a:p>
        </p:txBody>
      </p:sp>
      <p:pic>
        <p:nvPicPr>
          <p:cNvPr id="10255" name="図 30"/>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86792" y="2869240"/>
            <a:ext cx="1368984" cy="855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角丸四角形 16"/>
          <p:cNvSpPr/>
          <p:nvPr/>
        </p:nvSpPr>
        <p:spPr>
          <a:xfrm>
            <a:off x="131763" y="3812238"/>
            <a:ext cx="8812212" cy="2569090"/>
          </a:xfrm>
          <a:prstGeom prst="roundRect">
            <a:avLst>
              <a:gd name="adj" fmla="val 11010"/>
            </a:avLst>
          </a:prstGeom>
          <a:solidFill>
            <a:schemeClr val="accent6">
              <a:lumMod val="40000"/>
              <a:lumOff val="60000"/>
              <a:alpha val="38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anchor="t" anchorCtr="0"/>
          <a:lstStyle/>
          <a:p>
            <a:pPr algn="ctr">
              <a:defRPr/>
            </a:pP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学年、学級（ホームルーム）でどんな取組ができるかな？</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8" name="Rectangle 2"/>
          <p:cNvSpPr txBox="1">
            <a:spLocks noChangeArrowheads="1"/>
          </p:cNvSpPr>
          <p:nvPr/>
        </p:nvSpPr>
        <p:spPr>
          <a:xfrm>
            <a:off x="-197287" y="320818"/>
            <a:ext cx="9545716" cy="4855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今後に向けた取組の協議</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a:t>
            </a:r>
            <a:r>
              <a:rPr lang="en-US" altLang="ja-JP" sz="2400" dirty="0" smtClean="0">
                <a:solidFill>
                  <a:schemeClr val="tx2"/>
                </a:solidFill>
                <a:latin typeface="HG丸ｺﾞｼｯｸM-PRO" panose="020F0600000000000000" pitchFamily="50" charset="-128"/>
                <a:ea typeface="HG丸ｺﾞｼｯｸM-PRO" panose="020F0600000000000000" pitchFamily="50" charset="-128"/>
              </a:rPr>
              <a:t>10</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分－</a:t>
            </a: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　</a:t>
            </a:r>
          </a:p>
        </p:txBody>
      </p:sp>
      <p:sp>
        <p:nvSpPr>
          <p:cNvPr id="4" name="テキスト ボックス 3"/>
          <p:cNvSpPr txBox="1"/>
          <p:nvPr/>
        </p:nvSpPr>
        <p:spPr>
          <a:xfrm>
            <a:off x="3419872" y="6453336"/>
            <a:ext cx="5032147" cy="369332"/>
          </a:xfrm>
          <a:prstGeom prst="rect">
            <a:avLst/>
          </a:prstGeom>
          <a:noFill/>
        </p:spPr>
        <p:txBody>
          <a:bodyPr wrap="none" rtlCol="0">
            <a:spAutoFit/>
          </a:bodyPr>
          <a:lstStyle/>
          <a:p>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研修後、回収して、皆さんに印刷</a:t>
            </a:r>
            <a:r>
              <a:rPr lang="ja-JP" altLang="en-US" dirty="0">
                <a:solidFill>
                  <a:srgbClr val="FF0000"/>
                </a:solidFill>
                <a:latin typeface="HG丸ｺﾞｼｯｸM-PRO" panose="020F0600000000000000" pitchFamily="50" charset="-128"/>
                <a:ea typeface="HG丸ｺﾞｼｯｸM-PRO" panose="020F0600000000000000" pitchFamily="50" charset="-128"/>
              </a:rPr>
              <a:t>配付</a:t>
            </a:r>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します。</a:t>
            </a:r>
            <a:endParaRPr kumimoji="1" lang="ja-JP" altLang="en-US"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1582754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70218" y="2120662"/>
            <a:ext cx="3878189" cy="473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雲形吹き出し 2"/>
          <p:cNvSpPr/>
          <p:nvPr/>
        </p:nvSpPr>
        <p:spPr>
          <a:xfrm>
            <a:off x="1456872" y="128513"/>
            <a:ext cx="5275368" cy="1068239"/>
          </a:xfrm>
          <a:prstGeom prst="cloudCallout">
            <a:avLst>
              <a:gd name="adj1" fmla="val 54453"/>
              <a:gd name="adj2" fmla="val -1873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まとめ</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13333" y="-27384"/>
            <a:ext cx="1210588" cy="338554"/>
          </a:xfrm>
          <a:prstGeom prst="rect">
            <a:avLst/>
          </a:prstGeom>
        </p:spPr>
        <p:txBody>
          <a:bodyPr wrap="none">
            <a:spAutoFit/>
          </a:bodyPr>
          <a:lstStyle/>
          <a:p>
            <a:r>
              <a:rPr lang="ja-JP" altLang="en-US" sz="1600" dirty="0" smtClean="0">
                <a:latin typeface="HG丸ｺﾞｼｯｸM-PRO" panose="020F0600000000000000" pitchFamily="50" charset="-128"/>
                <a:ea typeface="HG丸ｺﾞｼｯｸM-PRO" panose="020F0600000000000000" pitchFamily="50" charset="-128"/>
              </a:rPr>
              <a:t>４</a:t>
            </a:r>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まとめ</a:t>
            </a:r>
            <a:endParaRPr lang="en-US" altLang="ja-JP" sz="1600" dirty="0">
              <a:latin typeface="HG丸ｺﾞｼｯｸM-PRO" panose="020F0600000000000000" pitchFamily="50" charset="-128"/>
              <a:ea typeface="HG丸ｺﾞｼｯｸM-PRO" panose="020F0600000000000000" pitchFamily="50" charset="-128"/>
            </a:endParaRPr>
          </a:p>
        </p:txBody>
      </p:sp>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64288" y="44624"/>
            <a:ext cx="1013842" cy="178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テキスト ボックス 22"/>
          <p:cNvSpPr txBox="1"/>
          <p:nvPr/>
        </p:nvSpPr>
        <p:spPr>
          <a:xfrm>
            <a:off x="400966" y="1412776"/>
            <a:ext cx="8342069"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いじめへの対応</a:t>
            </a:r>
            <a:r>
              <a:rPr lang="ja-JP" altLang="en-US" sz="2000" dirty="0" smtClean="0">
                <a:latin typeface="HG丸ｺﾞｼｯｸM-PRO" panose="020F0600000000000000" pitchFamily="50" charset="-128"/>
                <a:ea typeface="HG丸ｺﾞｼｯｸM-PRO" panose="020F0600000000000000" pitchFamily="50" charset="-128"/>
              </a:rPr>
              <a:t>と、いじめ</a:t>
            </a:r>
            <a:r>
              <a:rPr lang="ja-JP" altLang="en-US" sz="2000" dirty="0">
                <a:latin typeface="HG丸ｺﾞｼｯｸM-PRO" panose="020F0600000000000000" pitchFamily="50" charset="-128"/>
                <a:ea typeface="HG丸ｺﾞｼｯｸM-PRO" panose="020F0600000000000000" pitchFamily="50" charset="-128"/>
              </a:rPr>
              <a:t>が起こりにくい集団づくりについて学ぶ</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9"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7504" y="2449414"/>
            <a:ext cx="5162715" cy="421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p:nvSpPr>
        <p:spPr>
          <a:xfrm>
            <a:off x="7164288" y="6579209"/>
            <a:ext cx="1107993" cy="180302"/>
          </a:xfrm>
          <a:prstGeom prst="rect">
            <a:avLst/>
          </a:prstGeom>
          <a:noFill/>
        </p:spPr>
        <p:txBody>
          <a:bodyPr wrap="none" lIns="0" tIns="0" rIns="0" bIns="0" rtlCol="0">
            <a:noAutofit/>
          </a:bodyPr>
          <a:lstStyle/>
          <a:p>
            <a:pPr algn="ctr"/>
            <a:r>
              <a:rPr kumimoji="1" lang="ja-JP" altLang="en-US" sz="1000"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0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12" name="テキスト ボックス 11"/>
          <p:cNvSpPr txBox="1"/>
          <p:nvPr/>
        </p:nvSpPr>
        <p:spPr>
          <a:xfrm>
            <a:off x="5270219" y="4376916"/>
            <a:ext cx="1107993" cy="180302"/>
          </a:xfrm>
          <a:prstGeom prst="rect">
            <a:avLst/>
          </a:prstGeom>
          <a:noFill/>
        </p:spPr>
        <p:txBody>
          <a:bodyPr wrap="none" lIns="0" tIns="0" rIns="0" bIns="0" rtlCol="0">
            <a:noAutofit/>
          </a:bodyPr>
          <a:lstStyle/>
          <a:p>
            <a:pPr algn="ctr"/>
            <a:r>
              <a:rPr kumimoji="1" lang="ja-JP" altLang="en-US" sz="1000"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0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8460432" y="6309320"/>
            <a:ext cx="687976" cy="297554"/>
          </a:xfrm>
          <a:prstGeom prst="rect">
            <a:avLst/>
          </a:prstGeom>
          <a:noFill/>
        </p:spPr>
        <p:txBody>
          <a:bodyPr wrap="none" lIns="0" tIns="0" rIns="0" bIns="0" rtlCol="0">
            <a:noAutofit/>
          </a:bodyPr>
          <a:lstStyle/>
          <a:p>
            <a:pPr algn="ctr"/>
            <a:r>
              <a:rPr kumimoji="1" lang="ja-JP" altLang="en-US" sz="900" dirty="0" smtClean="0">
                <a:solidFill>
                  <a:srgbClr val="FF0000"/>
                </a:solidFill>
                <a:latin typeface="HG丸ｺﾞｼｯｸM-PRO" panose="020F0600000000000000" pitchFamily="50" charset="-128"/>
                <a:ea typeface="HG丸ｺﾞｼｯｸM-PRO" panose="020F0600000000000000" pitchFamily="50" charset="-128"/>
              </a:rPr>
              <a:t>いじめ対策</a:t>
            </a:r>
            <a:endParaRPr kumimoji="1" lang="en-US" altLang="ja-JP" sz="900" dirty="0" smtClean="0">
              <a:solidFill>
                <a:srgbClr val="FF0000"/>
              </a:solidFill>
              <a:latin typeface="HG丸ｺﾞｼｯｸM-PRO" panose="020F0600000000000000" pitchFamily="50" charset="-128"/>
              <a:ea typeface="HG丸ｺﾞｼｯｸM-PRO" panose="020F0600000000000000" pitchFamily="50" charset="-128"/>
            </a:endParaRPr>
          </a:p>
          <a:p>
            <a:pPr algn="ctr"/>
            <a:r>
              <a:rPr kumimoji="1" lang="ja-JP" altLang="en-US" sz="900" dirty="0" smtClean="0">
                <a:solidFill>
                  <a:srgbClr val="FF0000"/>
                </a:solidFill>
                <a:latin typeface="HG丸ｺﾞｼｯｸM-PRO" panose="020F0600000000000000" pitchFamily="50" charset="-128"/>
                <a:ea typeface="HG丸ｺﾞｼｯｸM-PRO" panose="020F0600000000000000" pitchFamily="50" charset="-128"/>
              </a:rPr>
              <a:t>委員会</a:t>
            </a:r>
            <a:endParaRPr kumimoji="1" lang="en-US" altLang="ja-JP" sz="900" dirty="0" smtClean="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654555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5442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7"/>
                                        </p:tgtEl>
                                        <p:attrNameLst>
                                          <p:attrName>style.opacity</p:attrName>
                                        </p:attrNameLst>
                                      </p:cBhvr>
                                      <p:to>
                                        <p:strVal val="0.15"/>
                                      </p:to>
                                    </p:set>
                                    <p:animEffect filter="image" prLst="opacity: 0.15">
                                      <p:cBhvr rctx="IE">
                                        <p:cTn id="13"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4001810"/>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8" name="角丸四角形吹き出し 7"/>
          <p:cNvSpPr/>
          <p:nvPr/>
        </p:nvSpPr>
        <p:spPr>
          <a:xfrm>
            <a:off x="2083318" y="4057179"/>
            <a:ext cx="5469352" cy="2664296"/>
          </a:xfrm>
          <a:prstGeom prst="wedgeRoundRectCallout">
            <a:avLst>
              <a:gd name="adj1" fmla="val 63000"/>
              <a:gd name="adj2" fmla="val 112"/>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今日は、いじめを起こした児童生徒への対応を考えたり、いじめが起こりにくい集団づくりの取組を協議したりしましょう！</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1" name="角丸四角形吹き出し 10"/>
          <p:cNvSpPr/>
          <p:nvPr/>
        </p:nvSpPr>
        <p:spPr>
          <a:xfrm>
            <a:off x="105652" y="411102"/>
            <a:ext cx="8932697" cy="3375715"/>
          </a:xfrm>
          <a:prstGeom prst="wedgeRoundRectCallout">
            <a:avLst>
              <a:gd name="adj1" fmla="val -35220"/>
              <a:gd name="adj2" fmla="val 57656"/>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3600" b="1" dirty="0">
                <a:solidFill>
                  <a:schemeClr val="tx1"/>
                </a:solidFill>
                <a:latin typeface="HG丸ｺﾞｼｯｸM-PRO" panose="020F0600000000000000" pitchFamily="50" charset="-128"/>
                <a:ea typeface="HG丸ｺﾞｼｯｸM-PRO" panose="020F0600000000000000" pitchFamily="50" charset="-128"/>
              </a:rPr>
              <a:t>生徒指導を進めるポイント</a:t>
            </a:r>
            <a:endParaRPr kumimoji="1" lang="en-US" altLang="ja-JP" sz="2800" b="1"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自己指導能力</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（自分自身をよりよい方向へ導くことのできる力）</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を育成する生徒指導！</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『Research</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（見立て）</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Vision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（目指す姿）</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Plan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計画</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Do</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（具体的</a:t>
            </a:r>
            <a:r>
              <a:rPr lang="ja-JP" altLang="en-US" dirty="0">
                <a:solidFill>
                  <a:schemeClr val="tx1"/>
                </a:solidFill>
                <a:latin typeface="HG丸ｺﾞｼｯｸM-PRO" panose="020F0600000000000000" pitchFamily="50" charset="-128"/>
                <a:ea typeface="HG丸ｺﾞｼｯｸM-PRO" panose="020F0600000000000000" pitchFamily="50" charset="-128"/>
              </a:rPr>
              <a:t>な指導</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Check</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Action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（改善</a:t>
            </a:r>
            <a:r>
              <a:rPr lang="ja-JP" altLang="en-US" dirty="0">
                <a:solidFill>
                  <a:schemeClr val="tx1"/>
                </a:solidFill>
                <a:latin typeface="HG丸ｺﾞｼｯｸM-PRO" panose="020F0600000000000000" pitchFamily="50" charset="-128"/>
                <a:ea typeface="HG丸ｺﾞｼｯｸM-PRO" panose="020F0600000000000000" pitchFamily="50" charset="-128"/>
              </a:rPr>
              <a:t>策）</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サイクル</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を意識した生徒指導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『Organization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（組織・チーム</a:t>
            </a:r>
            <a:r>
              <a:rPr lang="ja-JP" altLang="en-US"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で当たる生徒指導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2" name="正方形/長方形 11"/>
          <p:cNvSpPr/>
          <p:nvPr/>
        </p:nvSpPr>
        <p:spPr>
          <a:xfrm>
            <a:off x="13333" y="-27384"/>
            <a:ext cx="4083169"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１　</a:t>
            </a:r>
            <a:r>
              <a:rPr lang="ja-JP" altLang="en-US" sz="1600" dirty="0" smtClean="0">
                <a:latin typeface="HG丸ｺﾞｼｯｸM-PRO" panose="020F0600000000000000" pitchFamily="50" charset="-128"/>
                <a:ea typeface="HG丸ｺﾞｼｯｸM-PRO" panose="020F0600000000000000" pitchFamily="50" charset="-128"/>
              </a:rPr>
              <a:t>生徒指導を進めるポイントを確認する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6165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26726" y="394985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6357049" y="3140968"/>
            <a:ext cx="2967479" cy="861774"/>
          </a:xfrm>
          <a:prstGeom prst="rect">
            <a:avLst/>
          </a:prstGeom>
          <a:noFill/>
        </p:spPr>
        <p:txBody>
          <a:bodyPr wrap="none" rtlCol="0">
            <a:spAutoFit/>
          </a:bodyPr>
          <a:lstStyle/>
          <a:p>
            <a:r>
              <a:rPr lang="ja-JP" altLang="en-US" sz="1600" dirty="0">
                <a:latin typeface="HG丸ｺﾞｼｯｸM-PRO" pitchFamily="50" charset="-128"/>
                <a:ea typeface="HG丸ｺﾞｼｯｸM-PRO" pitchFamily="50" charset="-128"/>
              </a:rPr>
              <a:t>（「生徒指導提要</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平成</a:t>
            </a:r>
            <a:r>
              <a:rPr lang="en-US" altLang="ja-JP" sz="1600" dirty="0">
                <a:latin typeface="HG丸ｺﾞｼｯｸM-PRO" pitchFamily="50" charset="-128"/>
                <a:ea typeface="HG丸ｺﾞｼｯｸM-PRO" pitchFamily="50" charset="-128"/>
              </a:rPr>
              <a:t>22</a:t>
            </a:r>
            <a:r>
              <a:rPr lang="ja-JP" altLang="en-US" sz="1600" dirty="0">
                <a:latin typeface="HG丸ｺﾞｼｯｸM-PRO" pitchFamily="50" charset="-128"/>
                <a:ea typeface="HG丸ｺﾞｼｯｸM-PRO" pitchFamily="50" charset="-128"/>
              </a:rPr>
              <a:t>年 </a:t>
            </a:r>
            <a:r>
              <a:rPr lang="en-US" altLang="ja-JP" sz="1600" dirty="0">
                <a:latin typeface="HG丸ｺﾞｼｯｸM-PRO" pitchFamily="50" charset="-128"/>
                <a:ea typeface="HG丸ｺﾞｼｯｸM-PRO" pitchFamily="50" charset="-128"/>
              </a:rPr>
              <a:t>3</a:t>
            </a:r>
            <a:r>
              <a:rPr lang="ja-JP" altLang="en-US" sz="1600" dirty="0">
                <a:latin typeface="HG丸ｺﾞｼｯｸM-PRO" pitchFamily="50" charset="-128"/>
                <a:ea typeface="HG丸ｺﾞｼｯｸM-PRO" pitchFamily="50" charset="-128"/>
              </a:rPr>
              <a:t>月文部科学省）</a:t>
            </a:r>
          </a:p>
          <a:p>
            <a:endParaRPr kumimoji="1" lang="ja-JP" altLang="en-US" sz="1600" dirty="0"/>
          </a:p>
        </p:txBody>
      </p:sp>
      <p:grpSp>
        <p:nvGrpSpPr>
          <p:cNvPr id="2" name="グループ化 1"/>
          <p:cNvGrpSpPr/>
          <p:nvPr/>
        </p:nvGrpSpPr>
        <p:grpSpPr>
          <a:xfrm>
            <a:off x="13333" y="635599"/>
            <a:ext cx="7438987" cy="3090134"/>
            <a:chOff x="39417" y="635599"/>
            <a:chExt cx="6260825" cy="2888553"/>
          </a:xfrm>
        </p:grpSpPr>
        <p:sp>
          <p:nvSpPr>
            <p:cNvPr id="10" name="Text Box 2"/>
            <p:cNvSpPr txBox="1">
              <a:spLocks noChangeArrowheads="1"/>
            </p:cNvSpPr>
            <p:nvPr/>
          </p:nvSpPr>
          <p:spPr bwMode="auto">
            <a:xfrm>
              <a:off x="39417" y="635599"/>
              <a:ext cx="6260825" cy="920637"/>
            </a:xfrm>
            <a:prstGeom prst="rect">
              <a:avLst/>
            </a:prstGeom>
            <a:solidFill>
              <a:schemeClr val="bg1">
                <a:alpha val="65881"/>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dirty="0">
                  <a:ea typeface="HG丸ｺﾞｼｯｸM-PRO" pitchFamily="50" charset="-128"/>
                </a:rPr>
                <a:t> </a:t>
              </a:r>
              <a:r>
                <a:rPr lang="ja-JP" altLang="en-US" dirty="0" smtClean="0">
                  <a:ea typeface="HG丸ｺﾞｼｯｸM-PRO" pitchFamily="50" charset="-128"/>
                </a:rPr>
                <a:t>   </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自己</a:t>
              </a:r>
              <a:r>
                <a:rPr lang="ja-JP" altLang="en-US" sz="4000" b="1" dirty="0">
                  <a:latin typeface="メイリオ" panose="020B0604030504040204" pitchFamily="50" charset="-128"/>
                  <a:ea typeface="メイリオ" panose="020B0604030504040204" pitchFamily="50" charset="-128"/>
                  <a:cs typeface="メイリオ" panose="020B0604030504040204" pitchFamily="50" charset="-128"/>
                </a:rPr>
                <a:t>指導</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能力 </a:t>
              </a:r>
              <a:r>
                <a:rPr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latin typeface="メイリオ" panose="020B0604030504040204" pitchFamily="50" charset="-128"/>
                  <a:ea typeface="メイリオ" panose="020B0604030504040204" pitchFamily="50" charset="-128"/>
                  <a:cs typeface="メイリオ" panose="020B0604030504040204" pitchFamily="50" charset="-128"/>
                </a:rPr>
                <a:t>育成のために</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FontTx/>
                <a:buNone/>
              </a:pP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b="1" dirty="0">
                  <a:latin typeface="メイリオ" panose="020B0604030504040204" pitchFamily="50" charset="-128"/>
                  <a:ea typeface="メイリオ" panose="020B0604030504040204" pitchFamily="50" charset="-128"/>
                  <a:cs typeface="メイリオ" panose="020B0604030504040204" pitchFamily="50" charset="-128"/>
                </a:rPr>
                <a:t>自分自身をよりよい方向に導く力）</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 Box 3"/>
            <p:cNvSpPr txBox="1">
              <a:spLocks noChangeArrowheads="1"/>
            </p:cNvSpPr>
            <p:nvPr/>
          </p:nvSpPr>
          <p:spPr bwMode="auto">
            <a:xfrm>
              <a:off x="399327" y="1711648"/>
              <a:ext cx="5540825" cy="1812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ja-JP" altLang="en-US" sz="2400" b="1" u="sng" dirty="0">
                  <a:uFill>
                    <a:solidFill>
                      <a:srgbClr val="FF0000"/>
                    </a:solidFill>
                  </a:uFill>
                  <a:latin typeface="HG丸ｺﾞｼｯｸM-PRO" pitchFamily="50" charset="-128"/>
                  <a:ea typeface="HG丸ｺﾞｼｯｸM-PRO" pitchFamily="50" charset="-128"/>
                </a:rPr>
                <a:t>自己指導能力を育てる三つ</a:t>
              </a:r>
              <a:r>
                <a:rPr lang="ja-JP" altLang="en-US" sz="2400" b="1" u="sng" dirty="0" smtClean="0">
                  <a:uFill>
                    <a:solidFill>
                      <a:srgbClr val="FF0000"/>
                    </a:solidFill>
                  </a:uFill>
                  <a:latin typeface="HG丸ｺﾞｼｯｸM-PRO" pitchFamily="50" charset="-128"/>
                  <a:ea typeface="HG丸ｺﾞｼｯｸM-PRO" pitchFamily="50" charset="-128"/>
                </a:rPr>
                <a:t>のポイント</a:t>
              </a:r>
              <a:endParaRPr lang="ja-JP" altLang="en-US" sz="2400" b="1" dirty="0">
                <a:latin typeface="HG丸ｺﾞｼｯｸM-PRO" pitchFamily="50" charset="-128"/>
                <a:ea typeface="HG丸ｺﾞｼｯｸM-PRO" pitchFamily="50" charset="-128"/>
              </a:endParaRP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①</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②</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を育成する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③</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与え、自己の可　　</a:t>
              </a:r>
              <a:endParaRPr lang="en-US" altLang="ja-JP" sz="2400" b="1" dirty="0" smtClean="0">
                <a:latin typeface="HG丸ｺﾞｼｯｸM-PRO" pitchFamily="50" charset="-128"/>
                <a:ea typeface="HG丸ｺﾞｼｯｸM-PRO" pitchFamily="50" charset="-128"/>
              </a:endParaRPr>
            </a:p>
            <a:p>
              <a:pPr>
                <a:defRPr/>
              </a:pPr>
              <a:r>
                <a:rPr lang="ja-JP" altLang="en-US" sz="2400" b="1" dirty="0">
                  <a:latin typeface="HG丸ｺﾞｼｯｸM-PRO" pitchFamily="50" charset="-128"/>
                  <a:ea typeface="HG丸ｺﾞｼｯｸM-PRO" pitchFamily="50" charset="-128"/>
                </a:rPr>
                <a:t>　</a:t>
              </a:r>
              <a:r>
                <a:rPr lang="ja-JP" altLang="en-US" sz="2400" b="1" dirty="0" smtClean="0">
                  <a:latin typeface="HG丸ｺﾞｼｯｸM-PRO" pitchFamily="50" charset="-128"/>
                  <a:ea typeface="HG丸ｺﾞｼｯｸM-PRO" pitchFamily="50" charset="-128"/>
                </a:rPr>
                <a:t>　能性</a:t>
              </a:r>
              <a:r>
                <a:rPr lang="ja-JP" altLang="en-US" sz="2400" b="1" dirty="0">
                  <a:latin typeface="HG丸ｺﾞｼｯｸM-PRO" pitchFamily="50" charset="-128"/>
                  <a:ea typeface="HG丸ｺﾞｼｯｸM-PRO" pitchFamily="50" charset="-128"/>
                </a:rPr>
                <a:t>の開発を援助する</a:t>
              </a:r>
            </a:p>
          </p:txBody>
        </p:sp>
      </p:grpSp>
      <p:sp>
        <p:nvSpPr>
          <p:cNvPr id="13" name="AutoShape 6"/>
          <p:cNvSpPr>
            <a:spLocks noChangeArrowheads="1"/>
          </p:cNvSpPr>
          <p:nvPr/>
        </p:nvSpPr>
        <p:spPr bwMode="auto">
          <a:xfrm>
            <a:off x="399328" y="3983343"/>
            <a:ext cx="5862764" cy="2436738"/>
          </a:xfrm>
          <a:prstGeom prst="wedgeRoundRectCallout">
            <a:avLst>
              <a:gd name="adj1" fmla="val 60175"/>
              <a:gd name="adj2" fmla="val -32283"/>
              <a:gd name="adj3" fmla="val 16667"/>
            </a:avLst>
          </a:prstGeom>
          <a:solidFill>
            <a:srgbClr val="FFFF99">
              <a:alpha val="81960"/>
            </a:srgbClr>
          </a:solidFill>
          <a:ln w="38100" algn="ctr">
            <a:solidFill>
              <a:schemeClr val="tx1"/>
            </a:solidFill>
            <a:miter lim="800000"/>
            <a:headEnd/>
            <a:tailEnd/>
          </a:ln>
        </p:spPr>
        <p:txBody>
          <a:bodyPr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こういった指導は、信頼できる教師や大人との関係の中で育まれたり、よりよいつながりのある集団の中で育まれたりする力なんだよ。</a:t>
            </a:r>
            <a:endParaRPr lang="en-US" altLang="ja-JP" sz="2800" dirty="0" smtClean="0">
              <a:ea typeface="HG丸ｺﾞｼｯｸM-PRO" pitchFamily="50" charset="-128"/>
            </a:endParaRPr>
          </a:p>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だから、学校の教育活動は大きな影響を与える場だと言えますね。</a:t>
            </a:r>
            <a:endParaRPr lang="ja-JP" altLang="en-US" sz="2800" dirty="0">
              <a:ea typeface="HG丸ｺﾞｼｯｸM-PRO" pitchFamily="50" charset="-128"/>
            </a:endParaRPr>
          </a:p>
        </p:txBody>
      </p:sp>
      <p:pic>
        <p:nvPicPr>
          <p:cNvPr id="6" name="Picture 2" descr="クリックすると新しいウィンドウで開きます"/>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rot="676284">
            <a:off x="7232463" y="893983"/>
            <a:ext cx="1643988" cy="200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6728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8913" y="278512"/>
            <a:ext cx="8429759" cy="6540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テキスト ボックス 55"/>
          <p:cNvSpPr txBox="1"/>
          <p:nvPr/>
        </p:nvSpPr>
        <p:spPr>
          <a:xfrm>
            <a:off x="323528" y="3370867"/>
            <a:ext cx="1962876" cy="351357"/>
          </a:xfrm>
          <a:prstGeom prst="rect">
            <a:avLst/>
          </a:prstGeom>
          <a:noFill/>
        </p:spPr>
        <p:txBody>
          <a:bodyPr wrap="none" lIns="0" tIns="0" rIns="0" bIns="0" rtlCol="0">
            <a:noAutofit/>
          </a:bodyPr>
          <a:lstStyle/>
          <a:p>
            <a:pPr algn="ctr"/>
            <a:r>
              <a:rPr kumimoji="1" lang="ja-JP" altLang="en-US" sz="1600" b="1"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53" name="テキスト ボックス 52"/>
          <p:cNvSpPr txBox="1"/>
          <p:nvPr/>
        </p:nvSpPr>
        <p:spPr>
          <a:xfrm>
            <a:off x="4985388" y="6429097"/>
            <a:ext cx="1962876" cy="351357"/>
          </a:xfrm>
          <a:prstGeom prst="rect">
            <a:avLst/>
          </a:prstGeom>
          <a:noFill/>
        </p:spPr>
        <p:txBody>
          <a:bodyPr wrap="none" lIns="0" tIns="0" rIns="0" bIns="0" rtlCol="0">
            <a:noAutofit/>
          </a:bodyPr>
          <a:lstStyle/>
          <a:p>
            <a:pPr algn="ctr"/>
            <a:r>
              <a:rPr kumimoji="1" lang="ja-JP" altLang="en-US" sz="1600" b="1"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57" name="テキスト ボックス 56"/>
          <p:cNvSpPr txBox="1"/>
          <p:nvPr/>
        </p:nvSpPr>
        <p:spPr>
          <a:xfrm>
            <a:off x="7171314" y="6103229"/>
            <a:ext cx="1962876" cy="351357"/>
          </a:xfrm>
          <a:prstGeom prst="rect">
            <a:avLst/>
          </a:prstGeom>
          <a:noFill/>
        </p:spPr>
        <p:txBody>
          <a:bodyPr wrap="none" lIns="0" tIns="0" rIns="0" bIns="0" rtlCol="0">
            <a:noAutofit/>
          </a:bodyPr>
          <a:lstStyle/>
          <a:p>
            <a:pPr algn="ctr"/>
            <a:r>
              <a:rPr kumimoji="1" lang="ja-JP" altLang="en-US" sz="1600" b="1"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endParaRPr>
          </a:p>
        </p:txBody>
      </p:sp>
    </p:spTree>
    <p:custDataLst>
      <p:tags r:id="rId1"/>
    </p:custDataLst>
    <p:extLst>
      <p:ext uri="{BB962C8B-B14F-4D97-AF65-F5344CB8AC3E}">
        <p14:creationId xmlns:p14="http://schemas.microsoft.com/office/powerpoint/2010/main" val="4050242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500"/>
                                        <p:tgtEl>
                                          <p:spTgt spid="5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3" grpId="0"/>
      <p:bldP spid="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515911" y="743565"/>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角丸四角形 1"/>
          <p:cNvSpPr/>
          <p:nvPr/>
        </p:nvSpPr>
        <p:spPr>
          <a:xfrm>
            <a:off x="89260" y="5020424"/>
            <a:ext cx="4063362" cy="1288896"/>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105" name="Rectangle 2"/>
          <p:cNvSpPr>
            <a:spLocks noGrp="1" noChangeArrowheads="1"/>
          </p:cNvSpPr>
          <p:nvPr>
            <p:ph type="title"/>
          </p:nvPr>
        </p:nvSpPr>
        <p:spPr>
          <a:xfrm>
            <a:off x="800110" y="112930"/>
            <a:ext cx="7363252" cy="795790"/>
          </a:xfrm>
        </p:spPr>
        <p:txBody>
          <a:bodyPr>
            <a:noAutofit/>
          </a:bodyPr>
          <a:lstStyle/>
          <a:p>
            <a:pPr eaLnBrk="1" hangingPunct="1">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１　事例を読み取る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4" name="テキスト ボックス 3"/>
          <p:cNvSpPr txBox="1"/>
          <p:nvPr/>
        </p:nvSpPr>
        <p:spPr>
          <a:xfrm>
            <a:off x="10671" y="908720"/>
            <a:ext cx="4273297" cy="5386090"/>
          </a:xfrm>
          <a:prstGeom prst="rect">
            <a:avLst/>
          </a:prstGeom>
          <a:noFill/>
        </p:spPr>
        <p:txBody>
          <a:bodyPr wrap="square" rtlCol="0">
            <a:spAutoFit/>
          </a:bodyPr>
          <a:lstStyle/>
          <a:p>
            <a:pPr>
              <a:buFontTx/>
              <a:buNone/>
              <a:defRPr/>
            </a:pPr>
            <a:r>
              <a:rPr lang="ja-JP" altLang="en-US" sz="3200" dirty="0"/>
              <a:t>－留意事項－</a:t>
            </a:r>
          </a:p>
          <a:p>
            <a:pPr marL="179388" lvl="1">
              <a:buNone/>
              <a:defRPr/>
            </a:pPr>
            <a:r>
              <a:rPr lang="ja-JP" altLang="en-US" sz="2400" dirty="0"/>
              <a:t>①</a:t>
            </a:r>
            <a:r>
              <a:rPr lang="ja-JP" altLang="en-US" sz="2400" dirty="0" smtClean="0"/>
              <a:t>事例を、</a:t>
            </a:r>
            <a:r>
              <a:rPr lang="en-US" altLang="ja-JP" sz="2400" dirty="0" smtClean="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a:t>
            </a:r>
            <a:r>
              <a:rPr lang="ja-JP" altLang="en-US" sz="2400" dirty="0"/>
              <a:t>の</a:t>
            </a:r>
            <a:r>
              <a:rPr lang="ja-JP" altLang="en-US" sz="2400" dirty="0" smtClean="0"/>
              <a:t>ポイントに当てはまる取組を抜き出してワークシート</a:t>
            </a:r>
            <a:r>
              <a:rPr lang="ja-JP" altLang="en-US" sz="2400" dirty="0"/>
              <a:t>に記入</a:t>
            </a:r>
            <a:r>
              <a:rPr lang="ja-JP" altLang="en-US" sz="2400" dirty="0" smtClean="0"/>
              <a:t>する</a:t>
            </a:r>
            <a:endParaRPr lang="en-US" altLang="ja-JP" sz="2400" dirty="0" smtClean="0"/>
          </a:p>
          <a:p>
            <a:pPr marL="179388" lvl="1">
              <a:buNone/>
              <a:defRPr/>
            </a:pPr>
            <a:r>
              <a:rPr lang="ja-JP" altLang="en-US" sz="2400" b="1" dirty="0" smtClean="0">
                <a:solidFill>
                  <a:srgbClr val="00B050"/>
                </a:solidFill>
              </a:rPr>
              <a:t>（緑枠）</a:t>
            </a:r>
            <a:endParaRPr lang="en-US" altLang="ja-JP" sz="2400" b="1" dirty="0" smtClean="0">
              <a:solidFill>
                <a:srgbClr val="00B050"/>
              </a:solidFill>
            </a:endParaRPr>
          </a:p>
          <a:p>
            <a:pPr marL="179388" lvl="1">
              <a:buNone/>
              <a:defRPr/>
            </a:pPr>
            <a:endParaRPr lang="en-US" altLang="ja-JP" sz="2400" dirty="0" smtClean="0">
              <a:solidFill>
                <a:srgbClr val="00B050"/>
              </a:solidFill>
            </a:endParaRPr>
          </a:p>
          <a:p>
            <a:pPr marL="179388" lvl="1">
              <a:buNone/>
              <a:defRPr/>
            </a:pPr>
            <a:r>
              <a:rPr lang="ja-JP" altLang="en-US" sz="2400" dirty="0" smtClean="0"/>
              <a:t>②事例から読み取れる問題点を考えて記入する</a:t>
            </a:r>
            <a:r>
              <a:rPr lang="ja-JP" altLang="en-US" sz="2400" b="1" dirty="0" smtClean="0">
                <a:solidFill>
                  <a:srgbClr val="FF0000"/>
                </a:solidFill>
              </a:rPr>
              <a:t>（赤枠）</a:t>
            </a:r>
            <a:endParaRPr lang="en-US" altLang="ja-JP" sz="2400" b="1" dirty="0" smtClean="0">
              <a:solidFill>
                <a:srgbClr val="FF0000"/>
              </a:solidFill>
            </a:endParaRPr>
          </a:p>
          <a:p>
            <a:pPr marL="179388" lvl="1">
              <a:buNone/>
              <a:defRPr/>
            </a:pPr>
            <a:endParaRPr lang="en-US" altLang="ja-JP" sz="2400" dirty="0" smtClean="0"/>
          </a:p>
          <a:p>
            <a:pPr marL="179388" lvl="1">
              <a:buNone/>
              <a:defRPr/>
            </a:pPr>
            <a:r>
              <a:rPr lang="ja-JP" altLang="en-US" sz="2400" dirty="0" smtClean="0">
                <a:latin typeface="HG丸ｺﾞｼｯｸM-PRO" panose="020F0600000000000000" pitchFamily="50" charset="-128"/>
                <a:ea typeface="HG丸ｺﾞｼｯｸM-PRO" panose="020F0600000000000000" pitchFamily="50" charset="-128"/>
              </a:rPr>
              <a:t>☆ワークシート</a:t>
            </a:r>
            <a:r>
              <a:rPr lang="ja-JP" altLang="en-US" sz="2400" dirty="0">
                <a:latin typeface="HG丸ｺﾞｼｯｸM-PRO" panose="020F0600000000000000" pitchFamily="50" charset="-128"/>
                <a:ea typeface="HG丸ｺﾞｼｯｸM-PRO" panose="020F0600000000000000" pitchFamily="50" charset="-128"/>
              </a:rPr>
              <a:t>に記入できない</a:t>
            </a:r>
            <a:r>
              <a:rPr lang="ja-JP" altLang="en-US" sz="2400" dirty="0" smtClean="0">
                <a:latin typeface="HG丸ｺﾞｼｯｸM-PRO" panose="020F0600000000000000" pitchFamily="50" charset="-128"/>
                <a:ea typeface="HG丸ｺﾞｼｯｸM-PRO" panose="020F0600000000000000" pitchFamily="50" charset="-128"/>
              </a:rPr>
              <a:t>欄があるが、空欄</a:t>
            </a:r>
            <a:r>
              <a:rPr lang="ja-JP" altLang="en-US" sz="2400" dirty="0">
                <a:latin typeface="HG丸ｺﾞｼｯｸM-PRO" panose="020F0600000000000000" pitchFamily="50" charset="-128"/>
                <a:ea typeface="HG丸ｺﾞｼｯｸM-PRO" panose="020F0600000000000000" pitchFamily="50" charset="-128"/>
              </a:rPr>
              <a:t>のままで</a:t>
            </a:r>
            <a:r>
              <a:rPr lang="ja-JP" altLang="en-US" sz="2400" dirty="0" smtClean="0">
                <a:latin typeface="HG丸ｺﾞｼｯｸM-PRO" panose="020F0600000000000000" pitchFamily="50" charset="-128"/>
                <a:ea typeface="HG丸ｺﾞｼｯｸM-PRO" panose="020F0600000000000000" pitchFamily="50" charset="-128"/>
              </a:rPr>
              <a:t>構わない</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33" name="角丸四角形 32"/>
          <p:cNvSpPr/>
          <p:nvPr/>
        </p:nvSpPr>
        <p:spPr>
          <a:xfrm>
            <a:off x="5719812" y="1129850"/>
            <a:ext cx="1080120" cy="5612210"/>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6837254" y="1135535"/>
            <a:ext cx="1080120" cy="5605833"/>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3333" y="-27384"/>
            <a:ext cx="1978427" cy="338554"/>
          </a:xfrm>
          <a:prstGeom prst="rect">
            <a:avLst/>
          </a:prstGeom>
        </p:spPr>
        <p:txBody>
          <a:bodyPr wrap="none">
            <a:spAutoFit/>
          </a:bodyPr>
          <a:lstStyle/>
          <a:p>
            <a:r>
              <a:rPr lang="en-US" altLang="ja-JP" sz="1600" dirty="0" smtClean="0">
                <a:latin typeface="HG丸ｺﾞｼｯｸM-PRO" panose="020F0600000000000000" pitchFamily="50" charset="-128"/>
                <a:ea typeface="HG丸ｺﾞｼｯｸM-PRO" panose="020F0600000000000000" pitchFamily="50" charset="-128"/>
              </a:rPr>
              <a:t>2</a:t>
            </a:r>
            <a:r>
              <a:rPr lang="ja-JP" altLang="en-US" sz="1600" dirty="0">
                <a:latin typeface="HG丸ｺﾞｼｯｸM-PRO" panose="020F0600000000000000" pitchFamily="50" charset="-128"/>
                <a:ea typeface="HG丸ｺﾞｼｯｸM-PRO" panose="020F0600000000000000" pitchFamily="50" charset="-128"/>
              </a:rPr>
              <a:t>　事例</a:t>
            </a:r>
            <a:r>
              <a:rPr lang="ja-JP" altLang="en-US" sz="1600" dirty="0" smtClean="0">
                <a:latin typeface="HG丸ｺﾞｼｯｸM-PRO" panose="020F0600000000000000" pitchFamily="50" charset="-128"/>
                <a:ea typeface="HG丸ｺﾞｼｯｸM-PRO" panose="020F0600000000000000" pitchFamily="50" charset="-128"/>
              </a:rPr>
              <a:t>を検討する</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3" name="テキスト ボックス 2"/>
          <p:cNvSpPr txBox="1"/>
          <p:nvPr/>
        </p:nvSpPr>
        <p:spPr>
          <a:xfrm>
            <a:off x="5741020" y="1556792"/>
            <a:ext cx="1082348" cy="523220"/>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生徒指導部</a:t>
            </a:r>
            <a:endParaRPr kumimoji="1" lang="en-US" altLang="ja-JP" sz="1400" dirty="0" smtClean="0">
              <a:latin typeface="ＭＳ ゴシック" panose="020B0609070205080204" pitchFamily="49" charset="-128"/>
              <a:ea typeface="ＭＳ ゴシック" panose="020B0609070205080204" pitchFamily="49" charset="-128"/>
            </a:endParaRPr>
          </a:p>
          <a:p>
            <a:r>
              <a:rPr kumimoji="1" lang="ja-JP" altLang="en-US" sz="1400" dirty="0" smtClean="0">
                <a:latin typeface="ＭＳ ゴシック" panose="020B0609070205080204" pitchFamily="49" charset="-128"/>
                <a:ea typeface="ＭＳ ゴシック" panose="020B0609070205080204" pitchFamily="49" charset="-128"/>
              </a:rPr>
              <a:t>学年団</a:t>
            </a:r>
            <a:endParaRPr kumimoji="1" lang="ja-JP" altLang="en-US" sz="1400" dirty="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6862654" y="1466200"/>
            <a:ext cx="1080120" cy="738664"/>
          </a:xfrm>
          <a:prstGeom prst="rect">
            <a:avLst/>
          </a:prstGeom>
          <a:noFill/>
        </p:spPr>
        <p:txBody>
          <a:bodyPr wrap="squar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管理職への報告、連絡、相談</a:t>
            </a:r>
            <a:endParaRPr kumimoji="1" lang="ja-JP" altLang="en-US" sz="1400" dirty="0">
              <a:latin typeface="ＭＳ ゴシック" panose="020B0609070205080204" pitchFamily="49" charset="-128"/>
              <a:ea typeface="ＭＳ ゴシック" panose="020B0609070205080204" pitchFamily="49" charset="-128"/>
            </a:endParaRPr>
          </a:p>
        </p:txBody>
      </p:sp>
      <p:grpSp>
        <p:nvGrpSpPr>
          <p:cNvPr id="14" name="グループ化 13"/>
          <p:cNvGrpSpPr/>
          <p:nvPr/>
        </p:nvGrpSpPr>
        <p:grpSpPr>
          <a:xfrm>
            <a:off x="4152622" y="3935955"/>
            <a:ext cx="2684632" cy="2081035"/>
            <a:chOff x="4152622" y="3935955"/>
            <a:chExt cx="2684632" cy="2081035"/>
          </a:xfrm>
        </p:grpSpPr>
        <p:cxnSp>
          <p:nvCxnSpPr>
            <p:cNvPr id="8" name="直線矢印コネクタ 7"/>
            <p:cNvCxnSpPr>
              <a:endCxn id="33" idx="1"/>
            </p:cNvCxnSpPr>
            <p:nvPr/>
          </p:nvCxnSpPr>
          <p:spPr>
            <a:xfrm flipV="1">
              <a:off x="4152622" y="3935955"/>
              <a:ext cx="1567190" cy="2081035"/>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endCxn id="35" idx="1"/>
            </p:cNvCxnSpPr>
            <p:nvPr/>
          </p:nvCxnSpPr>
          <p:spPr>
            <a:xfrm flipV="1">
              <a:off x="4152622" y="3938452"/>
              <a:ext cx="2684632" cy="20785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197557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33"/>
                                        </p:tgtEl>
                                      </p:cBhvr>
                                    </p:animEffect>
                                    <p:set>
                                      <p:cBhvr>
                                        <p:cTn id="15" dur="1" fill="hold">
                                          <p:stCondLst>
                                            <p:cond delay="499"/>
                                          </p:stCondLst>
                                        </p:cTn>
                                        <p:tgtEl>
                                          <p:spTgt spid="33"/>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2"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5" grpId="0" animBg="1"/>
      <p:bldP spid="3"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77001" y="704655"/>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t>１で</a:t>
              </a:r>
              <a:r>
                <a:rPr lang="ja-JP" altLang="en-US" sz="2400" dirty="0" smtClean="0">
                  <a:latin typeface="+mn-ea"/>
                </a:rPr>
                <a:t>各自</a:t>
              </a:r>
              <a:r>
                <a:rPr lang="ja-JP" altLang="en-US" sz="2400" dirty="0">
                  <a:latin typeface="+mn-ea"/>
                </a:rPr>
                <a:t>が</a:t>
              </a:r>
              <a:r>
                <a:rPr lang="ja-JP" altLang="en-US" sz="2400" dirty="0" smtClean="0">
                  <a:latin typeface="+mn-ea"/>
                </a:rPr>
                <a:t>読み取ったワークシートを基に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 </a:t>
              </a:r>
              <a:r>
                <a:rPr lang="ja-JP" altLang="en-US" sz="2400" dirty="0" smtClean="0">
                  <a:latin typeface="+mn-ea"/>
                </a:rPr>
                <a:t>の取組について、意見を交流する。</a:t>
              </a:r>
              <a:endParaRPr lang="en-US" altLang="ja-JP" sz="2400" dirty="0"/>
            </a:p>
          </p:txBody>
        </p:sp>
      </p:grpSp>
      <p:sp>
        <p:nvSpPr>
          <p:cNvPr id="15" name="角丸四角形 14"/>
          <p:cNvSpPr/>
          <p:nvPr/>
        </p:nvSpPr>
        <p:spPr>
          <a:xfrm>
            <a:off x="5735193" y="1109628"/>
            <a:ext cx="1029677" cy="5571154"/>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角丸四角形 15"/>
          <p:cNvSpPr/>
          <p:nvPr/>
        </p:nvSpPr>
        <p:spPr>
          <a:xfrm>
            <a:off x="6815127" y="1109628"/>
            <a:ext cx="1048336" cy="5571154"/>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Rectangle 2"/>
          <p:cNvSpPr txBox="1">
            <a:spLocks noChangeArrowheads="1"/>
          </p:cNvSpPr>
          <p:nvPr/>
        </p:nvSpPr>
        <p:spPr>
          <a:xfrm>
            <a:off x="800110" y="112930"/>
            <a:ext cx="7363252"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２　意見を交流する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－６分－</a:t>
            </a:r>
          </a:p>
        </p:txBody>
      </p:sp>
    </p:spTree>
    <p:extLst>
      <p:ext uri="{BB962C8B-B14F-4D97-AF65-F5344CB8AC3E}">
        <p14:creationId xmlns:p14="http://schemas.microsoft.com/office/powerpoint/2010/main" val="12406664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57546" y="743565"/>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latin typeface="+mn-ea"/>
                </a:rPr>
                <a:t>意見の交流を基に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latin typeface="+mn-ea"/>
                </a:rPr>
                <a:t>目指す姿</a:t>
              </a:r>
              <a:r>
                <a:rPr lang="en-US" altLang="ja-JP" sz="2400" dirty="0">
                  <a:latin typeface="+mn-ea"/>
                </a:rPr>
                <a:t>】【</a:t>
              </a:r>
              <a:r>
                <a:rPr lang="ja-JP" altLang="en-US" sz="2400" dirty="0">
                  <a:latin typeface="+mn-ea"/>
                </a:rPr>
                <a:t>計画</a:t>
              </a:r>
              <a:r>
                <a:rPr lang="en-US" altLang="ja-JP" sz="2400" dirty="0">
                  <a:latin typeface="+mn-ea"/>
                </a:rPr>
                <a:t>】【</a:t>
              </a:r>
              <a:r>
                <a:rPr lang="ja-JP" altLang="en-US" sz="2400" dirty="0">
                  <a:latin typeface="+mn-ea"/>
                </a:rPr>
                <a:t>具体的な指導</a:t>
              </a:r>
              <a:r>
                <a:rPr lang="en-US" altLang="ja-JP" sz="2400" dirty="0">
                  <a:latin typeface="+mn-ea"/>
                </a:rPr>
                <a:t>】【</a:t>
              </a:r>
              <a:r>
                <a:rPr lang="ja-JP" altLang="en-US" sz="2400" dirty="0">
                  <a:latin typeface="+mn-ea"/>
                </a:rPr>
                <a:t>見直し</a:t>
              </a:r>
              <a:r>
                <a:rPr lang="en-US" altLang="ja-JP" sz="2400" dirty="0">
                  <a:latin typeface="+mn-ea"/>
                </a:rPr>
                <a:t>】【</a:t>
              </a:r>
              <a:r>
                <a:rPr lang="ja-JP" altLang="en-US" sz="2400" dirty="0">
                  <a:latin typeface="+mn-ea"/>
                </a:rPr>
                <a:t>改善策</a:t>
              </a:r>
              <a:r>
                <a:rPr lang="en-US" altLang="ja-JP" sz="2400" dirty="0">
                  <a:latin typeface="+mn-ea"/>
                </a:rPr>
                <a:t>】 </a:t>
              </a:r>
              <a:r>
                <a:rPr lang="ja-JP" altLang="en-US" sz="2400" dirty="0">
                  <a:latin typeface="+mn-ea"/>
                </a:rPr>
                <a:t>のサイクルで「他に</a:t>
              </a:r>
              <a:r>
                <a:rPr lang="ja-JP" altLang="en-US" sz="2400" dirty="0" smtClean="0">
                  <a:latin typeface="+mn-ea"/>
                </a:rPr>
                <a:t>考えられる取組」を、グループでまとめる</a:t>
              </a:r>
              <a:endParaRPr lang="en-US" altLang="ja-JP" sz="2400" dirty="0"/>
            </a:p>
          </p:txBody>
        </p:sp>
      </p:grpSp>
      <p:sp>
        <p:nvSpPr>
          <p:cNvPr id="12" name="角丸四角形 11"/>
          <p:cNvSpPr/>
          <p:nvPr/>
        </p:nvSpPr>
        <p:spPr>
          <a:xfrm>
            <a:off x="7848586" y="1102043"/>
            <a:ext cx="1136309" cy="5619951"/>
          </a:xfrm>
          <a:prstGeom prst="roundRect">
            <a:avLst/>
          </a:prstGeom>
          <a:solidFill>
            <a:srgbClr val="FFFF00">
              <a:alpha val="0"/>
            </a:srgbClr>
          </a:solid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2"/>
          <p:cNvSpPr txBox="1">
            <a:spLocks noChangeArrowheads="1"/>
          </p:cNvSpPr>
          <p:nvPr/>
        </p:nvSpPr>
        <p:spPr>
          <a:xfrm>
            <a:off x="800110" y="112930"/>
            <a:ext cx="7588314"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３　事例を基に考える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3" name="角丸四角形吹き出し 2"/>
          <p:cNvSpPr/>
          <p:nvPr/>
        </p:nvSpPr>
        <p:spPr>
          <a:xfrm>
            <a:off x="1529547" y="3841616"/>
            <a:ext cx="5778757" cy="2244948"/>
          </a:xfrm>
          <a:prstGeom prst="wedgeRoundRectCallout">
            <a:avLst>
              <a:gd name="adj1" fmla="val 59601"/>
              <a:gd name="adj2" fmla="val -21431"/>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「こんなこともできるのではないか」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「こうする方が良いのではないか」</a:t>
            </a:r>
            <a:endParaRPr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「私ならこうする」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など、</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他に考えられる取組</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について、</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問題点</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で多くの意見が出たポイントから話し合ってください。</a:t>
            </a:r>
            <a:endParaRPr kumimoji="1" lang="ja-JP" altLang="en-US" sz="2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46036" y="5013176"/>
            <a:ext cx="1088995" cy="1787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21774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2696" y="2348880"/>
            <a:ext cx="2212252" cy="3631687"/>
          </a:xfrm>
          <a:prstGeom prst="rect">
            <a:avLst/>
          </a:prstGeom>
          <a:noFill/>
          <a:extLst>
            <a:ext uri="{909E8E84-426E-40DD-AFC4-6F175D3DCCD1}">
              <a14:hiddenFill xmlns:a14="http://schemas.microsoft.com/office/drawing/2010/main">
                <a:solidFill>
                  <a:srgbClr val="FFFFFF"/>
                </a:solidFill>
              </a14:hiddenFill>
            </a:ext>
          </a:extLst>
        </p:spPr>
      </p:pic>
      <p:sp>
        <p:nvSpPr>
          <p:cNvPr id="5" name="角丸四角形吹き出し 4"/>
          <p:cNvSpPr/>
          <p:nvPr/>
        </p:nvSpPr>
        <p:spPr>
          <a:xfrm>
            <a:off x="2304949" y="416169"/>
            <a:ext cx="6659539" cy="6097670"/>
          </a:xfrm>
          <a:prstGeom prst="wedgeRoundRectCallout">
            <a:avLst>
              <a:gd name="adj1" fmla="val -57635"/>
              <a:gd name="adj2" fmla="val -14947"/>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いじめ（ネットいじめを含む）への見直しや、改善策として、</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en-US" altLang="ja-JP" sz="2200" dirty="0">
                <a:solidFill>
                  <a:schemeClr val="tx1"/>
                </a:solidFill>
                <a:latin typeface="HG丸ｺﾞｼｯｸM-PRO" panose="020F0600000000000000" pitchFamily="50" charset="-128"/>
                <a:ea typeface="HG丸ｺﾞｼｯｸM-PRO" panose="020F0600000000000000" pitchFamily="50" charset="-128"/>
              </a:rPr>
              <a:t>【</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Ｃ見直し</a:t>
            </a:r>
            <a:r>
              <a:rPr lang="en-US" altLang="ja-JP" sz="2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・いじめに関するアンケート</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・本人や保護者との面談</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・心理アンケート</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・ＳＮＳ等の利用に関する実態調査</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などを基に、支援チームでケース会議を行い、</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en-US" altLang="ja-JP" sz="2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Ａ改善策</a:t>
            </a:r>
            <a:r>
              <a:rPr lang="en-US" altLang="ja-JP" sz="22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・クラスでの人間関係づくりをねらった活動</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・全教職員による注意深い見守り</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2200" dirty="0">
                <a:solidFill>
                  <a:schemeClr val="tx1"/>
                </a:solidFill>
                <a:latin typeface="HG丸ｺﾞｼｯｸM-PRO" panose="020F0600000000000000" pitchFamily="50" charset="-128"/>
                <a:ea typeface="HG丸ｺﾞｼｯｸM-PRO" panose="020F0600000000000000" pitchFamily="50" charset="-128"/>
              </a:rPr>
              <a:t>児童生徒・保護者を対象とした</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ＳＮＳ</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a:solidFill>
                  <a:schemeClr val="tx1"/>
                </a:solidFill>
                <a:latin typeface="HG丸ｺﾞｼｯｸM-PRO" panose="020F0600000000000000" pitchFamily="50" charset="-128"/>
                <a:ea typeface="HG丸ｺﾞｼｯｸM-PRO" panose="020F0600000000000000" pitchFamily="50" charset="-128"/>
              </a:rPr>
              <a:t>　</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や情報</a:t>
            </a:r>
            <a:r>
              <a:rPr lang="ja-JP" altLang="en-US" sz="2200" dirty="0">
                <a:solidFill>
                  <a:schemeClr val="tx1"/>
                </a:solidFill>
                <a:latin typeface="HG丸ｺﾞｼｯｸM-PRO" panose="020F0600000000000000" pitchFamily="50" charset="-128"/>
                <a:ea typeface="HG丸ｺﾞｼｯｸM-PRO" panose="020F0600000000000000" pitchFamily="50" charset="-128"/>
              </a:rPr>
              <a:t>モラルの研修</a:t>
            </a: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などを継続的に行っていく。</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a:solidFill>
                  <a:schemeClr val="tx1"/>
                </a:solidFill>
                <a:latin typeface="HG丸ｺﾞｼｯｸM-PRO" panose="020F0600000000000000" pitchFamily="50" charset="-128"/>
                <a:ea typeface="HG丸ｺﾞｼｯｸM-PRO" panose="020F0600000000000000" pitchFamily="50" charset="-128"/>
              </a:rPr>
              <a:t>と</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いう取組などが考えられます。</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60581314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14.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1622</Words>
  <Application>Microsoft Office PowerPoint</Application>
  <PresentationFormat>画面に合わせる (4:3)</PresentationFormat>
  <Paragraphs>148</Paragraphs>
  <Slides>12</Slides>
  <Notes>12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12</vt:i4>
      </vt:variant>
    </vt:vector>
  </HeadingPairs>
  <TitlesOfParts>
    <vt:vector size="22" baseType="lpstr">
      <vt:lpstr>AR丸ゴシック体E</vt:lpstr>
      <vt:lpstr>HG丸ｺﾞｼｯｸM-PRO</vt:lpstr>
      <vt:lpstr>ＭＳ Ｐゴシック</vt:lpstr>
      <vt:lpstr>ＭＳ Ｐ明朝</vt:lpstr>
      <vt:lpstr>ＭＳ ゴシック</vt:lpstr>
      <vt:lpstr>メイリオ</vt:lpstr>
      <vt:lpstr>Arial</vt:lpstr>
      <vt:lpstr>Calibri</vt:lpstr>
      <vt:lpstr>Wingdings</vt:lpstr>
      <vt:lpstr>Office ​​テーマ</vt:lpstr>
      <vt:lpstr>課題別研修 －いじめの対応と未然防止－ 【６０分研修】</vt:lpstr>
      <vt:lpstr>研修の進め方</vt:lpstr>
      <vt:lpstr>PowerPoint プレゼンテーション</vt:lpstr>
      <vt:lpstr>PowerPoint プレゼンテーション</vt:lpstr>
      <vt:lpstr>PowerPoint プレゼンテーション</vt:lpstr>
      <vt:lpstr>１　事例を読み取る　－９分－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2022-09-22T08:23:17Z</dcterms:created>
  <dcterms:modified xsi:type="dcterms:W3CDTF">2022-09-22T08:23:21Z</dcterms:modified>
</cp:coreProperties>
</file>