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0"/>
  </p:notesMasterIdLst>
  <p:handoutMasterIdLst>
    <p:handoutMasterId r:id="rId21"/>
  </p:handoutMasterIdLst>
  <p:sldIdLst>
    <p:sldId id="408" r:id="rId2"/>
    <p:sldId id="414" r:id="rId3"/>
    <p:sldId id="422" r:id="rId4"/>
    <p:sldId id="371" r:id="rId5"/>
    <p:sldId id="423" r:id="rId6"/>
    <p:sldId id="424" r:id="rId7"/>
    <p:sldId id="415" r:id="rId8"/>
    <p:sldId id="260" r:id="rId9"/>
    <p:sldId id="323" r:id="rId10"/>
    <p:sldId id="388" r:id="rId11"/>
    <p:sldId id="416" r:id="rId12"/>
    <p:sldId id="417" r:id="rId13"/>
    <p:sldId id="428" r:id="rId14"/>
    <p:sldId id="426" r:id="rId15"/>
    <p:sldId id="316" r:id="rId16"/>
    <p:sldId id="418" r:id="rId17"/>
    <p:sldId id="427" r:id="rId18"/>
    <p:sldId id="356" r:id="rId19"/>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guide id="3" orient="horz" pos="3108">
          <p15:clr>
            <a:srgbClr val="A4A3A4"/>
          </p15:clr>
        </p15:guide>
        <p15:guide id="4"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33"/>
    <a:srgbClr val="FFFFCC"/>
    <a:srgbClr val="90FC24"/>
    <a:srgbClr val="C6EBF2"/>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338" autoAdjust="0"/>
    <p:restoredTop sz="78230" autoAdjust="0"/>
  </p:normalViewPr>
  <p:slideViewPr>
    <p:cSldViewPr>
      <p:cViewPr varScale="1">
        <p:scale>
          <a:sx n="57" d="100"/>
          <a:sy n="57" d="100"/>
        </p:scale>
        <p:origin x="1620" y="7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p:scale>
          <a:sx n="100" d="100"/>
          <a:sy n="100" d="100"/>
        </p:scale>
        <p:origin x="-1848" y="2250"/>
      </p:cViewPr>
      <p:guideLst>
        <p:guide orient="horz" pos="3131"/>
        <p:guide pos="2144"/>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日付プレースホルダー 2"/>
          <p:cNvSpPr>
            <a:spLocks noGrp="1"/>
          </p:cNvSpPr>
          <p:nvPr>
            <p:ph type="dt" sz="quarter" idx="1"/>
          </p:nvPr>
        </p:nvSpPr>
        <p:spPr>
          <a:xfrm>
            <a:off x="3709261" y="167799"/>
            <a:ext cx="2918830" cy="493316"/>
          </a:xfrm>
          <a:prstGeom prst="rect">
            <a:avLst/>
          </a:prstGeom>
        </p:spPr>
        <p:txBody>
          <a:bodyPr vert="horz" lIns="90610" tIns="45304" rIns="90610" bIns="45304" rtlCol="0"/>
          <a:lstStyle>
            <a:lvl1pPr algn="r">
              <a:defRPr sz="1200"/>
            </a:lvl1pPr>
          </a:lstStyle>
          <a:p>
            <a:endParaRPr kumimoji="1" lang="ja-JP" altLang="en-US" dirty="0"/>
          </a:p>
        </p:txBody>
      </p:sp>
      <p:sp>
        <p:nvSpPr>
          <p:cNvPr id="4" name="フッター プレースホルダー 3"/>
          <p:cNvSpPr>
            <a:spLocks noGrp="1"/>
          </p:cNvSpPr>
          <p:nvPr>
            <p:ph type="ftr" sz="quarter" idx="2"/>
          </p:nvPr>
        </p:nvSpPr>
        <p:spPr>
          <a:xfrm>
            <a:off x="58910" y="9284146"/>
            <a:ext cx="2918830" cy="493316"/>
          </a:xfrm>
          <a:prstGeom prst="rect">
            <a:avLst/>
          </a:prstGeom>
        </p:spPr>
        <p:txBody>
          <a:bodyPr vert="horz" lIns="90610" tIns="45304" rIns="90610" bIns="45304"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758029" y="9284146"/>
            <a:ext cx="2918830" cy="493316"/>
          </a:xfrm>
          <a:prstGeom prst="rect">
            <a:avLst/>
          </a:prstGeom>
        </p:spPr>
        <p:txBody>
          <a:bodyPr vert="horz" lIns="90610" tIns="45304" rIns="90610" bIns="45304" rtlCol="0" anchor="b"/>
          <a:lstStyle>
            <a:lvl1pPr algn="r">
              <a:defRPr sz="1200"/>
            </a:lvl1pPr>
          </a:lstStyle>
          <a:p>
            <a:fld id="{771642C3-78B7-4C1C-BB48-C6612B77C906}" type="slidenum">
              <a:rPr kumimoji="1" lang="ja-JP" altLang="en-US" smtClean="0"/>
              <a:t>‹#›</a:t>
            </a:fld>
            <a:endParaRPr kumimoji="1" lang="ja-JP" altLang="en-US"/>
          </a:p>
        </p:txBody>
      </p:sp>
    </p:spTree>
    <p:extLst>
      <p:ext uri="{BB962C8B-B14F-4D97-AF65-F5344CB8AC3E}">
        <p14:creationId xmlns:p14="http://schemas.microsoft.com/office/powerpoint/2010/main" val="39279157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スライド イメージ プレースホルダー 3"/>
          <p:cNvSpPr>
            <a:spLocks noGrp="1" noRot="1" noChangeAspect="1"/>
          </p:cNvSpPr>
          <p:nvPr>
            <p:ph type="sldImg" idx="2"/>
          </p:nvPr>
        </p:nvSpPr>
        <p:spPr>
          <a:xfrm>
            <a:off x="903288" y="741363"/>
            <a:ext cx="4929187" cy="3698875"/>
          </a:xfrm>
          <a:prstGeom prst="rect">
            <a:avLst/>
          </a:prstGeom>
          <a:noFill/>
          <a:ln w="12700">
            <a:solidFill>
              <a:prstClr val="black"/>
            </a:solidFill>
          </a:ln>
        </p:spPr>
        <p:txBody>
          <a:bodyPr vert="horz" lIns="90610" tIns="45304" rIns="90610" bIns="45304" rtlCol="0" anchor="ctr"/>
          <a:lstStyle/>
          <a:p>
            <a:endParaRPr lang="ja-JP" altLang="en-US"/>
          </a:p>
        </p:txBody>
      </p:sp>
      <p:sp>
        <p:nvSpPr>
          <p:cNvPr id="5" name="ノート プレースホルダー 4"/>
          <p:cNvSpPr>
            <a:spLocks noGrp="1"/>
          </p:cNvSpPr>
          <p:nvPr>
            <p:ph type="body" sz="quarter" idx="3"/>
          </p:nvPr>
        </p:nvSpPr>
        <p:spPr>
          <a:xfrm>
            <a:off x="673577" y="4686501"/>
            <a:ext cx="5388610" cy="4439841"/>
          </a:xfrm>
          <a:prstGeom prst="rect">
            <a:avLst/>
          </a:prstGeom>
        </p:spPr>
        <p:txBody>
          <a:bodyPr vert="horz" lIns="90610" tIns="45304" rIns="90610" bIns="45304"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9" name="フッター プレースホルダー 8"/>
          <p:cNvSpPr>
            <a:spLocks noGrp="1"/>
          </p:cNvSpPr>
          <p:nvPr>
            <p:ph type="ftr" sz="quarter" idx="4"/>
          </p:nvPr>
        </p:nvSpPr>
        <p:spPr>
          <a:xfrm>
            <a:off x="3" y="9371502"/>
            <a:ext cx="2918621" cy="493236"/>
          </a:xfrm>
          <a:prstGeom prst="rect">
            <a:avLst/>
          </a:prstGeom>
        </p:spPr>
        <p:txBody>
          <a:bodyPr vert="horz" lIns="90953" tIns="45476" rIns="90953" bIns="45476" rtlCol="0" anchor="b"/>
          <a:lstStyle>
            <a:lvl1pPr algn="l">
              <a:defRPr sz="1200"/>
            </a:lvl1pPr>
          </a:lstStyle>
          <a:p>
            <a:endParaRPr kumimoji="1" lang="ja-JP" altLang="en-US"/>
          </a:p>
        </p:txBody>
      </p:sp>
      <p:sp>
        <p:nvSpPr>
          <p:cNvPr id="11" name="スライド番号プレースホルダー 10"/>
          <p:cNvSpPr>
            <a:spLocks noGrp="1"/>
          </p:cNvSpPr>
          <p:nvPr>
            <p:ph type="sldNum" sz="quarter" idx="5"/>
          </p:nvPr>
        </p:nvSpPr>
        <p:spPr>
          <a:xfrm>
            <a:off x="1908571" y="9371502"/>
            <a:ext cx="2918621" cy="493236"/>
          </a:xfrm>
          <a:prstGeom prst="rect">
            <a:avLst/>
          </a:prstGeom>
        </p:spPr>
        <p:txBody>
          <a:bodyPr vert="horz" lIns="90953" tIns="45476" rIns="90953" bIns="45476" rtlCol="0" anchor="b"/>
          <a:lstStyle>
            <a:lvl1pPr algn="ctr">
              <a:defRPr sz="1200"/>
            </a:lvl1pPr>
          </a:lstStyle>
          <a:p>
            <a:fld id="{EFE263F3-539A-4978-BAE4-9D25B3CBF7E4}" type="slidenum">
              <a:rPr lang="ja-JP" altLang="en-US" smtClean="0"/>
              <a:pPr/>
              <a:t>‹#›</a:t>
            </a:fld>
            <a:endParaRPr lang="ja-JP" altLang="en-US"/>
          </a:p>
        </p:txBody>
      </p:sp>
    </p:spTree>
    <p:extLst>
      <p:ext uri="{BB962C8B-B14F-4D97-AF65-F5344CB8AC3E}">
        <p14:creationId xmlns:p14="http://schemas.microsoft.com/office/powerpoint/2010/main" val="235799957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600" kern="1200">
        <a:solidFill>
          <a:schemeClr val="tx1"/>
        </a:solidFill>
        <a:latin typeface="+mn-lt"/>
        <a:ea typeface="+mn-ea"/>
        <a:cs typeface="+mn-cs"/>
      </a:defRPr>
    </a:lvl1pPr>
    <a:lvl2pPr marL="457200" algn="l" defTabSz="914400" rtl="0" eaLnBrk="1" latinLnBrk="0" hangingPunct="1">
      <a:defRPr kumimoji="1" sz="1600" kern="1200">
        <a:solidFill>
          <a:schemeClr val="tx1"/>
        </a:solidFill>
        <a:latin typeface="+mn-lt"/>
        <a:ea typeface="+mn-ea"/>
        <a:cs typeface="+mn-cs"/>
      </a:defRPr>
    </a:lvl2pPr>
    <a:lvl3pPr marL="914400" algn="l" defTabSz="914400" rtl="0" eaLnBrk="1" latinLnBrk="0" hangingPunct="1">
      <a:defRPr kumimoji="1" sz="1600" kern="1200">
        <a:solidFill>
          <a:schemeClr val="tx1"/>
        </a:solidFill>
        <a:latin typeface="+mn-lt"/>
        <a:ea typeface="+mn-ea"/>
        <a:cs typeface="+mn-cs"/>
      </a:defRPr>
    </a:lvl3pPr>
    <a:lvl4pPr marL="1371600" algn="l" defTabSz="914400" rtl="0" eaLnBrk="1" latinLnBrk="0" hangingPunct="1">
      <a:defRPr kumimoji="1" sz="1600" kern="1200">
        <a:solidFill>
          <a:schemeClr val="tx1"/>
        </a:solidFill>
        <a:latin typeface="+mn-lt"/>
        <a:ea typeface="+mn-ea"/>
        <a:cs typeface="+mn-cs"/>
      </a:defRPr>
    </a:lvl4pPr>
    <a:lvl5pPr marL="1828800" algn="l" defTabSz="914400" rtl="0" eaLnBrk="1" latinLnBrk="0" hangingPunct="1">
      <a:defRPr kumimoji="1" sz="16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577" y="4686501"/>
            <a:ext cx="5388610" cy="4423119"/>
          </a:xfrm>
        </p:spPr>
        <p:txBody>
          <a:bodyPr/>
          <a:lstStyle/>
          <a:p>
            <a:pPr algn="l"/>
            <a:r>
              <a:rPr lang="ja-JP" altLang="en-US" sz="1800" dirty="0">
                <a:latin typeface="+mj-ea"/>
                <a:ea typeface="+mj-ea"/>
              </a:rPr>
              <a:t>≪スライド１～６で４分≫</a:t>
            </a:r>
            <a:endParaRPr lang="en-US" altLang="ja-JP" sz="1800" dirty="0">
              <a:latin typeface="+mj-ea"/>
              <a:ea typeface="+mj-ea"/>
            </a:endParaRPr>
          </a:p>
          <a:p>
            <a:pPr algn="l"/>
            <a:r>
              <a:rPr lang="ja-JP" altLang="en-US" sz="1800" dirty="0">
                <a:latin typeface="ＭＳ Ｐ明朝" panose="02020600040205080304" pitchFamily="18" charset="-128"/>
                <a:ea typeface="ＭＳ Ｐ明朝" panose="02020600040205080304" pitchFamily="18" charset="-128"/>
              </a:rPr>
              <a:t>　</a:t>
            </a:r>
            <a:r>
              <a:rPr lang="ja-JP" altLang="en-US" sz="1800" dirty="0" smtClean="0">
                <a:latin typeface="ＭＳ Ｐ明朝" panose="02020600040205080304" pitchFamily="18" charset="-128"/>
                <a:ea typeface="ＭＳ Ｐ明朝" panose="02020600040205080304" pitchFamily="18" charset="-128"/>
              </a:rPr>
              <a:t>そ</a:t>
            </a:r>
            <a:r>
              <a:rPr lang="ja-JP" altLang="en-US" sz="1800" dirty="0" smtClean="0">
                <a:latin typeface="ＭＳ 明朝" panose="02020609040205080304" pitchFamily="17" charset="-128"/>
                <a:ea typeface="ＭＳ 明朝" panose="02020609040205080304" pitchFamily="17" charset="-128"/>
              </a:rPr>
              <a:t>れでは、校内研修を始めます。</a:t>
            </a:r>
            <a:endParaRPr lang="en-US" altLang="ja-JP" sz="1800" dirty="0" smtClean="0">
              <a:latin typeface="ＭＳ 明朝" panose="02020609040205080304" pitchFamily="17" charset="-128"/>
              <a:ea typeface="ＭＳ 明朝" panose="02020609040205080304" pitchFamily="17" charset="-128"/>
            </a:endParaRPr>
          </a:p>
          <a:p>
            <a:pPr algn="l"/>
            <a:endParaRPr lang="en-US" altLang="ja-JP" sz="1800" dirty="0" smtClean="0">
              <a:latin typeface="ＭＳ Ｐ明朝" panose="02020600040205080304" pitchFamily="18" charset="-128"/>
              <a:ea typeface="ＭＳ Ｐ明朝" panose="02020600040205080304" pitchFamily="18"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smtClean="0">
                <a:latin typeface="ＭＳ Ｐ明朝" panose="02020600040205080304" pitchFamily="18" charset="-128"/>
                <a:ea typeface="ＭＳ Ｐ明朝" panose="02020600040205080304" pitchFamily="18" charset="-128"/>
              </a:rPr>
              <a:t>　本日は、</a:t>
            </a:r>
            <a:r>
              <a:rPr lang="en-US" altLang="ja-JP" sz="1800" dirty="0" smtClean="0">
                <a:latin typeface="ＭＳ Ｐ明朝" panose="02020600040205080304" pitchFamily="18" charset="-128"/>
                <a:ea typeface="ＭＳ Ｐ明朝" panose="02020600040205080304" pitchFamily="18" charset="-128"/>
              </a:rPr>
              <a:t>『</a:t>
            </a:r>
            <a:r>
              <a:rPr lang="ja-JP" altLang="en-US" sz="1800" dirty="0" smtClean="0">
                <a:latin typeface="ＭＳ Ｐ明朝" panose="02020600040205080304" pitchFamily="18" charset="-128"/>
                <a:ea typeface="ＭＳ Ｐ明朝" panose="02020600040205080304" pitchFamily="18" charset="-128"/>
              </a:rPr>
              <a:t>いじめへの対応と、いじめが起こりにくい集団づくりについて学ぶ</a:t>
            </a:r>
            <a:r>
              <a:rPr lang="en-US" altLang="ja-JP" sz="1800" dirty="0" smtClean="0">
                <a:latin typeface="ＭＳ Ｐ明朝" panose="02020600040205080304" pitchFamily="18" charset="-128"/>
                <a:ea typeface="ＭＳ Ｐ明朝" panose="02020600040205080304" pitchFamily="18" charset="-128"/>
              </a:rPr>
              <a:t>』</a:t>
            </a:r>
            <a:r>
              <a:rPr lang="ja-JP" altLang="en-US" sz="1800" dirty="0" smtClean="0">
                <a:latin typeface="ＭＳ Ｐ明朝" panose="02020600040205080304" pitchFamily="18" charset="-128"/>
                <a:ea typeface="ＭＳ Ｐ明朝" panose="02020600040205080304" pitchFamily="18" charset="-128"/>
              </a:rPr>
              <a:t>ことをねらいとして研修していきたいと思います。</a:t>
            </a:r>
            <a:endParaRPr lang="en-US" altLang="ja-JP" sz="1800" dirty="0" smtClean="0">
              <a:latin typeface="ＭＳ Ｐ明朝" panose="02020600040205080304" pitchFamily="18" charset="-128"/>
              <a:ea typeface="ＭＳ Ｐ明朝" panose="02020600040205080304" pitchFamily="18" charset="-128"/>
            </a:endParaRPr>
          </a:p>
          <a:p>
            <a:pPr algn="l"/>
            <a:endParaRPr lang="en-US" altLang="ja-JP" sz="1800" dirty="0" smtClean="0">
              <a:latin typeface="ＭＳ Ｐ明朝" panose="02020600040205080304" pitchFamily="18" charset="-128"/>
              <a:ea typeface="ＭＳ Ｐ明朝" panose="02020600040205080304" pitchFamily="18" charset="-128"/>
            </a:endParaRPr>
          </a:p>
          <a:p>
            <a:pPr algn="l"/>
            <a:r>
              <a:rPr lang="ja-JP" altLang="en-US" sz="1800" dirty="0">
                <a:latin typeface="ＭＳ Ｐ明朝" panose="02020600040205080304" pitchFamily="18" charset="-128"/>
                <a:ea typeface="ＭＳ Ｐ明朝" panose="02020600040205080304" pitchFamily="18" charset="-128"/>
              </a:rPr>
              <a:t>　</a:t>
            </a:r>
            <a:r>
              <a:rPr lang="ja-JP" altLang="en-US" sz="1800" dirty="0" smtClean="0">
                <a:latin typeface="ＭＳ Ｐ明朝" panose="02020600040205080304" pitchFamily="18" charset="-128"/>
                <a:ea typeface="ＭＳ Ｐ明朝" panose="02020600040205080304" pitchFamily="18" charset="-128"/>
              </a:rPr>
              <a:t>先生方</a:t>
            </a:r>
            <a:r>
              <a:rPr lang="ja-JP" altLang="en-US" sz="1800" dirty="0">
                <a:latin typeface="ＭＳ Ｐ明朝" panose="02020600040205080304" pitchFamily="18" charset="-128"/>
                <a:ea typeface="ＭＳ Ｐ明朝" panose="02020600040205080304" pitchFamily="18" charset="-128"/>
              </a:rPr>
              <a:t>もご存じの</a:t>
            </a:r>
            <a:r>
              <a:rPr lang="ja-JP" altLang="en-US" sz="1800" dirty="0" smtClean="0">
                <a:latin typeface="ＭＳ Ｐ明朝" panose="02020600040205080304" pitchFamily="18" charset="-128"/>
                <a:ea typeface="ＭＳ Ｐ明朝" panose="02020600040205080304" pitchFamily="18" charset="-128"/>
              </a:rPr>
              <a:t>通り、「</a:t>
            </a:r>
            <a:r>
              <a:rPr lang="ja-JP" altLang="en-US" sz="1800" dirty="0">
                <a:latin typeface="ＭＳ Ｐ明朝" panose="02020600040205080304" pitchFamily="18" charset="-128"/>
                <a:ea typeface="ＭＳ Ｐ明朝" panose="02020600040205080304" pitchFamily="18" charset="-128"/>
              </a:rPr>
              <a:t>いじめ防止対策推進法」が平成２５年９月に施行</a:t>
            </a:r>
            <a:r>
              <a:rPr lang="ja-JP" altLang="en-US" sz="1800" dirty="0" smtClean="0">
                <a:latin typeface="ＭＳ Ｐ明朝" panose="02020600040205080304" pitchFamily="18" charset="-128"/>
                <a:ea typeface="ＭＳ Ｐ明朝" panose="02020600040205080304" pitchFamily="18" charset="-128"/>
              </a:rPr>
              <a:t>され、本校</a:t>
            </a:r>
            <a:r>
              <a:rPr lang="ja-JP" altLang="en-US" sz="1800" dirty="0">
                <a:latin typeface="ＭＳ Ｐ明朝" panose="02020600040205080304" pitchFamily="18" charset="-128"/>
                <a:ea typeface="ＭＳ Ｐ明朝" panose="02020600040205080304" pitchFamily="18" charset="-128"/>
              </a:rPr>
              <a:t>でも「学校いじめ問題対策基本方針」に</a:t>
            </a:r>
            <a:r>
              <a:rPr lang="ja-JP" altLang="en-US" sz="1800" dirty="0" smtClean="0">
                <a:latin typeface="ＭＳ Ｐ明朝" panose="02020600040205080304" pitchFamily="18" charset="-128"/>
                <a:ea typeface="ＭＳ Ｐ明朝" panose="02020600040205080304" pitchFamily="18" charset="-128"/>
              </a:rPr>
              <a:t>基づいて取組を</a:t>
            </a:r>
            <a:r>
              <a:rPr lang="ja-JP" altLang="en-US" sz="1800" dirty="0">
                <a:latin typeface="ＭＳ Ｐ明朝" panose="02020600040205080304" pitchFamily="18" charset="-128"/>
                <a:ea typeface="ＭＳ Ｐ明朝" panose="02020600040205080304" pitchFamily="18" charset="-128"/>
              </a:rPr>
              <a:t>行っているところです。</a:t>
            </a:r>
            <a:r>
              <a:rPr lang="ja-JP" altLang="en-US" sz="1800" dirty="0" smtClean="0">
                <a:latin typeface="ＭＳ Ｐ明朝" panose="02020600040205080304" pitchFamily="18" charset="-128"/>
                <a:ea typeface="ＭＳ Ｐ明朝" panose="02020600040205080304" pitchFamily="18" charset="-128"/>
              </a:rPr>
              <a:t>改めて、いじめ</a:t>
            </a:r>
            <a:r>
              <a:rPr lang="ja-JP" altLang="en-US" sz="1800" dirty="0">
                <a:latin typeface="ＭＳ Ｐ明朝" panose="02020600040205080304" pitchFamily="18" charset="-128"/>
                <a:ea typeface="ＭＳ Ｐ明朝" panose="02020600040205080304" pitchFamily="18" charset="-128"/>
              </a:rPr>
              <a:t>に関する研修を</a:t>
            </a:r>
            <a:r>
              <a:rPr lang="ja-JP" altLang="en-US" sz="1800" dirty="0" smtClean="0">
                <a:latin typeface="ＭＳ Ｐ明朝" panose="02020600040205080304" pitchFamily="18" charset="-128"/>
                <a:ea typeface="ＭＳ Ｐ明朝" panose="02020600040205080304" pitchFamily="18" charset="-128"/>
              </a:rPr>
              <a:t>全教職員（または、○年団、○○課、教職○年以下、希望）で行い、いじめ</a:t>
            </a:r>
            <a:r>
              <a:rPr lang="ja-JP" altLang="en-US" sz="1800" dirty="0">
                <a:latin typeface="ＭＳ Ｐ明朝" panose="02020600040205080304" pitchFamily="18" charset="-128"/>
                <a:ea typeface="ＭＳ Ｐ明朝" panose="02020600040205080304" pitchFamily="18" charset="-128"/>
              </a:rPr>
              <a:t>の起きにくい集団づくり</a:t>
            </a:r>
            <a:r>
              <a:rPr lang="ja-JP" altLang="en-US" sz="1800" dirty="0" smtClean="0">
                <a:latin typeface="ＭＳ Ｐ明朝" panose="02020600040205080304" pitchFamily="18" charset="-128"/>
                <a:ea typeface="ＭＳ Ｐ明朝" panose="02020600040205080304" pitchFamily="18" charset="-128"/>
              </a:rPr>
              <a:t>や、いじめ</a:t>
            </a:r>
            <a:r>
              <a:rPr lang="ja-JP" altLang="en-US" sz="1800" dirty="0">
                <a:latin typeface="ＭＳ Ｐ明朝" panose="02020600040205080304" pitchFamily="18" charset="-128"/>
                <a:ea typeface="ＭＳ Ｐ明朝" panose="02020600040205080304" pitchFamily="18" charset="-128"/>
              </a:rPr>
              <a:t>につながりそうな気になる状況へ</a:t>
            </a:r>
            <a:r>
              <a:rPr lang="ja-JP" altLang="en-US" sz="1800" dirty="0" smtClean="0">
                <a:latin typeface="ＭＳ Ｐ明朝" panose="02020600040205080304" pitchFamily="18" charset="-128"/>
                <a:ea typeface="ＭＳ Ｐ明朝" panose="02020600040205080304" pitchFamily="18" charset="-128"/>
              </a:rPr>
              <a:t>の取組、起きて</a:t>
            </a:r>
            <a:r>
              <a:rPr lang="ja-JP" altLang="en-US" sz="1800" dirty="0">
                <a:latin typeface="ＭＳ Ｐ明朝" panose="02020600040205080304" pitchFamily="18" charset="-128"/>
                <a:ea typeface="ＭＳ Ｐ明朝" panose="02020600040205080304" pitchFamily="18" charset="-128"/>
              </a:rPr>
              <a:t>しまったいじめへのよりよい対応に</a:t>
            </a:r>
            <a:r>
              <a:rPr lang="ja-JP" altLang="en-US" sz="1800" dirty="0" smtClean="0">
                <a:latin typeface="ＭＳ Ｐ明朝" panose="02020600040205080304" pitchFamily="18" charset="-128"/>
                <a:ea typeface="ＭＳ Ｐ明朝" panose="02020600040205080304" pitchFamily="18" charset="-128"/>
              </a:rPr>
              <a:t>ついて、互いに</a:t>
            </a:r>
            <a:r>
              <a:rPr lang="ja-JP" altLang="en-US" sz="1800" dirty="0">
                <a:latin typeface="ＭＳ Ｐ明朝" panose="02020600040205080304" pitchFamily="18" charset="-128"/>
                <a:ea typeface="ＭＳ Ｐ明朝" panose="02020600040205080304" pitchFamily="18" charset="-128"/>
              </a:rPr>
              <a:t>考えていきたいと思います</a:t>
            </a:r>
            <a:r>
              <a:rPr lang="ja-JP" altLang="en-US" sz="1800" dirty="0" smtClean="0">
                <a:latin typeface="ＭＳ Ｐ明朝" panose="02020600040205080304" pitchFamily="18" charset="-128"/>
                <a:ea typeface="ＭＳ Ｐ明朝" panose="02020600040205080304" pitchFamily="18" charset="-128"/>
              </a:rPr>
              <a:t>。★</a:t>
            </a:r>
            <a:endParaRPr lang="en-US" altLang="ja-JP" sz="1800" dirty="0">
              <a:latin typeface="ＭＳ Ｐ明朝" panose="02020600040205080304" pitchFamily="18" charset="-128"/>
              <a:ea typeface="ＭＳ Ｐ明朝" panose="02020600040205080304" pitchFamily="18" charset="-128"/>
            </a:endParaRPr>
          </a:p>
        </p:txBody>
      </p:sp>
      <p:sp>
        <p:nvSpPr>
          <p:cNvPr id="4" name="日付プレースホルダー 3"/>
          <p:cNvSpPr>
            <a:spLocks noGrp="1"/>
          </p:cNvSpPr>
          <p:nvPr>
            <p:ph type="dt" idx="11"/>
          </p:nvPr>
        </p:nvSpPr>
        <p:spPr>
          <a:xfrm>
            <a:off x="3815376" y="3"/>
            <a:ext cx="2918830" cy="493316"/>
          </a:xfrm>
          <a:prstGeom prst="rect">
            <a:avLst/>
          </a:prstGeom>
        </p:spPr>
        <p:txBody>
          <a:bodyPr lIns="90644" tIns="45322" rIns="90644" bIns="45322"/>
          <a:lstStyle/>
          <a:p>
            <a:endParaRPr kumimoji="1" lang="ja-JP" altLang="en-US"/>
          </a:p>
        </p:txBody>
      </p:sp>
      <p:sp>
        <p:nvSpPr>
          <p:cNvPr id="5" name="スライド番号プレースホルダー 4"/>
          <p:cNvSpPr>
            <a:spLocks noGrp="1"/>
          </p:cNvSpPr>
          <p:nvPr>
            <p:ph type="sldNum" sz="quarter" idx="12"/>
          </p:nvPr>
        </p:nvSpPr>
        <p:spPr/>
        <p:txBody>
          <a:bodyPr/>
          <a:lstStyle/>
          <a:p>
            <a:fld id="{EFE263F3-539A-4978-BAE4-9D25B3CBF7E4}" type="slidenum">
              <a:rPr lang="ja-JP" altLang="en-US" smtClean="0"/>
              <a:pPr/>
              <a:t>1</a:t>
            </a:fld>
            <a:endParaRPr lang="ja-JP" altLang="en-US"/>
          </a:p>
        </p:txBody>
      </p:sp>
    </p:spTree>
    <p:extLst>
      <p:ext uri="{BB962C8B-B14F-4D97-AF65-F5344CB8AC3E}">
        <p14:creationId xmlns:p14="http://schemas.microsoft.com/office/powerpoint/2010/main" val="39549727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スライド イメージ プレースホルダ 1"/>
          <p:cNvSpPr>
            <a:spLocks noGrp="1" noRot="1" noChangeAspect="1"/>
          </p:cNvSpPr>
          <p:nvPr>
            <p:ph type="sldImg"/>
          </p:nvPr>
        </p:nvSpPr>
        <p:spPr>
          <a:xfrm>
            <a:off x="1328738" y="146050"/>
            <a:ext cx="4078287" cy="3059113"/>
          </a:xfrm>
          <a:ln/>
        </p:spPr>
      </p:sp>
      <p:sp>
        <p:nvSpPr>
          <p:cNvPr id="62466" name="ノート プレースホルダ 2"/>
          <p:cNvSpPr>
            <a:spLocks noGrp="1"/>
          </p:cNvSpPr>
          <p:nvPr>
            <p:ph type="body" idx="1"/>
          </p:nvPr>
        </p:nvSpPr>
        <p:spPr>
          <a:xfrm>
            <a:off x="304031" y="3320354"/>
            <a:ext cx="6270205" cy="5861274"/>
          </a:xfrm>
          <a:noFill/>
        </p:spPr>
        <p:txBody>
          <a:bodyPr/>
          <a:lstStyle/>
          <a:p>
            <a:r>
              <a:rPr lang="en-US" altLang="ja-JP" dirty="0">
                <a:latin typeface="+mj-ea"/>
                <a:ea typeface="+mj-ea"/>
              </a:rPr>
              <a:t>≪</a:t>
            </a:r>
            <a:r>
              <a:rPr lang="ja-JP" altLang="en-US" dirty="0">
                <a:latin typeface="+mj-ea"/>
                <a:ea typeface="+mj-ea"/>
              </a:rPr>
              <a:t>説明</a:t>
            </a:r>
            <a:r>
              <a:rPr lang="ja-JP" altLang="en-US" dirty="0" smtClean="0">
                <a:latin typeface="+mj-ea"/>
                <a:ea typeface="+mj-ea"/>
              </a:rPr>
              <a:t>１分、協議９分、発表４分、まとめ</a:t>
            </a:r>
            <a:r>
              <a:rPr lang="ja-JP" altLang="en-US" dirty="0">
                <a:latin typeface="+mj-ea"/>
                <a:ea typeface="+mj-ea"/>
              </a:rPr>
              <a:t>１分</a:t>
            </a:r>
            <a:r>
              <a:rPr lang="en-US" altLang="ja-JP" dirty="0">
                <a:latin typeface="+mj-ea"/>
                <a:ea typeface="+mj-ea"/>
              </a:rPr>
              <a:t>≫</a:t>
            </a: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はい、それ</a:t>
            </a:r>
            <a:r>
              <a:rPr lang="ja-JP" altLang="en-US" dirty="0">
                <a:latin typeface="ＭＳ Ｐ明朝" panose="02020600040205080304" pitchFamily="18" charset="-128"/>
                <a:ea typeface="ＭＳ Ｐ明朝" panose="02020600040205080304" pitchFamily="18" charset="-128"/>
              </a:rPr>
              <a:t>では時間になりました</a:t>
            </a:r>
            <a:r>
              <a:rPr lang="ja-JP" altLang="en-US" dirty="0" smtClean="0">
                <a:latin typeface="ＭＳ Ｐ明朝" panose="02020600040205080304" pitchFamily="18" charset="-128"/>
                <a:ea typeface="ＭＳ Ｐ明朝" panose="02020600040205080304" pitchFamily="18" charset="-128"/>
              </a:rPr>
              <a:t>ので、意見</a:t>
            </a:r>
            <a:r>
              <a:rPr lang="ja-JP" altLang="en-US" dirty="0">
                <a:latin typeface="ＭＳ Ｐ明朝" panose="02020600040205080304" pitchFamily="18" charset="-128"/>
                <a:ea typeface="ＭＳ Ｐ明朝" panose="02020600040205080304" pitchFamily="18" charset="-128"/>
              </a:rPr>
              <a:t>交流の時間を終了します。</a:t>
            </a:r>
            <a:endParaRPr lang="en-US" altLang="ja-JP" dirty="0">
              <a:latin typeface="ＭＳ Ｐ明朝" panose="02020600040205080304" pitchFamily="18" charset="-128"/>
              <a:ea typeface="ＭＳ Ｐ明朝" panose="02020600040205080304" pitchFamily="18" charset="-128"/>
            </a:endParaRPr>
          </a:p>
          <a:p>
            <a:pPr>
              <a:defRPr/>
            </a:pPr>
            <a:r>
              <a:rPr lang="ja-JP" altLang="en-US" dirty="0">
                <a:latin typeface="ＭＳ Ｐ明朝" panose="02020600040205080304" pitchFamily="18" charset="-128"/>
                <a:ea typeface="ＭＳ Ｐ明朝" panose="02020600040205080304" pitchFamily="18" charset="-128"/>
              </a:rPr>
              <a:t>　</a:t>
            </a:r>
            <a:r>
              <a:rPr lang="ja-JP" altLang="en-US" dirty="0" smtClean="0">
                <a:solidFill>
                  <a:srgbClr val="FF0000"/>
                </a:solidFill>
                <a:latin typeface="ＭＳ Ｐ明朝" panose="02020600040205080304" pitchFamily="18" charset="-128"/>
                <a:ea typeface="ＭＳ Ｐ明朝" panose="02020600040205080304" pitchFamily="18" charset="-128"/>
              </a:rPr>
              <a:t>次に</a:t>
            </a:r>
            <a:r>
              <a:rPr lang="ja-JP" altLang="en-US" strike="dblStrike" dirty="0" smtClean="0">
                <a:latin typeface="ＭＳ Ｐ明朝" panose="02020600040205080304" pitchFamily="18" charset="-128"/>
                <a:ea typeface="ＭＳ Ｐ明朝" panose="02020600040205080304" pitchFamily="18" charset="-128"/>
              </a:rPr>
              <a:t>これから</a:t>
            </a:r>
            <a:r>
              <a:rPr lang="ja-JP" altLang="en-US" strike="dblStrike" dirty="0">
                <a:latin typeface="ＭＳ Ｐ明朝" panose="02020600040205080304" pitchFamily="18" charset="-128"/>
                <a:ea typeface="ＭＳ Ｐ明朝" panose="02020600040205080304" pitchFamily="18" charset="-128"/>
              </a:rPr>
              <a:t>の時間</a:t>
            </a:r>
            <a:r>
              <a:rPr lang="ja-JP" altLang="en-US" strike="dblStrike" dirty="0" smtClean="0">
                <a:latin typeface="ＭＳ Ｐ明朝" panose="02020600040205080304" pitchFamily="18" charset="-128"/>
                <a:ea typeface="ＭＳ Ｐ明朝" panose="02020600040205080304" pitchFamily="18" charset="-128"/>
              </a:rPr>
              <a:t>は</a:t>
            </a:r>
            <a:r>
              <a:rPr lang="ja-JP" altLang="en-US" dirty="0" smtClean="0">
                <a:latin typeface="ＭＳ Ｐ明朝" panose="02020600040205080304" pitchFamily="18" charset="-128"/>
                <a:ea typeface="ＭＳ Ｐ明朝" panose="02020600040205080304" pitchFamily="18" charset="-128"/>
              </a:rPr>
              <a:t>、</a:t>
            </a:r>
            <a:r>
              <a:rPr lang="ja-JP" altLang="en-US" dirty="0" smtClean="0">
                <a:solidFill>
                  <a:srgbClr val="FF0000"/>
                </a:solidFill>
                <a:latin typeface="ＭＳ Ｐ明朝" panose="02020600040205080304" pitchFamily="18" charset="-128"/>
                <a:ea typeface="ＭＳ Ｐ明朝" panose="02020600040205080304" pitchFamily="18" charset="-128"/>
              </a:rPr>
              <a:t>この</a:t>
            </a:r>
            <a:r>
              <a:rPr lang="ja-JP" altLang="en-US" dirty="0" smtClean="0">
                <a:latin typeface="ＭＳ Ｐ明朝" panose="02020600040205080304" pitchFamily="18" charset="-128"/>
                <a:ea typeface="ＭＳ Ｐ明朝" panose="02020600040205080304" pitchFamily="18" charset="-128"/>
              </a:rPr>
              <a:t>青色</a:t>
            </a:r>
            <a:r>
              <a:rPr lang="ja-JP" altLang="en-US" dirty="0">
                <a:latin typeface="ＭＳ Ｐ明朝" panose="02020600040205080304" pitchFamily="18" charset="-128"/>
                <a:ea typeface="ＭＳ Ｐ明朝" panose="02020600040205080304" pitchFamily="18" charset="-128"/>
              </a:rPr>
              <a:t>の</a:t>
            </a:r>
            <a:r>
              <a:rPr lang="ja-JP" altLang="en-US" dirty="0" smtClean="0">
                <a:latin typeface="ＭＳ Ｐ明朝" panose="02020600040205080304" pitchFamily="18" charset="-128"/>
                <a:ea typeface="ＭＳ Ｐ明朝" panose="02020600040205080304" pitchFamily="18" charset="-128"/>
              </a:rPr>
              <a:t>部分</a:t>
            </a:r>
            <a:r>
              <a:rPr lang="ja-JP" altLang="en-US" dirty="0" smtClean="0">
                <a:solidFill>
                  <a:srgbClr val="FF0000"/>
                </a:solidFill>
                <a:latin typeface="ＭＳ Ｐ明朝" panose="02020600040205080304" pitchFamily="18" charset="-128"/>
                <a:ea typeface="ＭＳ Ｐ明朝" panose="02020600040205080304" pitchFamily="18" charset="-128"/>
              </a:rPr>
              <a:t>（スライドを指す）</a:t>
            </a:r>
            <a:r>
              <a:rPr lang="en-US" altLang="ja-JP" dirty="0" smtClean="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他に</a:t>
            </a:r>
            <a:r>
              <a:rPr lang="ja-JP" altLang="en-US" dirty="0" smtClean="0">
                <a:latin typeface="ＭＳ Ｐ明朝" panose="02020600040205080304" pitchFamily="18" charset="-128"/>
                <a:ea typeface="ＭＳ Ｐ明朝" panose="02020600040205080304" pitchFamily="18" charset="-128"/>
              </a:rPr>
              <a:t>考えられる取組</a:t>
            </a:r>
            <a:r>
              <a:rPr lang="en-US" altLang="ja-JP" dirty="0" smtClean="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について協議を</a:t>
            </a:r>
            <a:r>
              <a:rPr lang="ja-JP" altLang="en-US" dirty="0" smtClean="0">
                <a:latin typeface="ＭＳ Ｐ明朝" panose="02020600040205080304" pitchFamily="18" charset="-128"/>
                <a:ea typeface="ＭＳ Ｐ明朝" panose="02020600040205080304" pitchFamily="18" charset="-128"/>
              </a:rPr>
              <a:t>します。</a:t>
            </a:r>
            <a:r>
              <a:rPr lang="ja-JP" altLang="en-US" dirty="0">
                <a:latin typeface="ＭＳ Ｐ明朝" panose="02020600040205080304" pitchFamily="18" charset="-128"/>
                <a:ea typeface="ＭＳ Ｐ明朝" panose="02020600040205080304" pitchFamily="18" charset="-128"/>
              </a:rPr>
              <a:t>「こんなこともできるのでなはいか」「こうする方がよいのではないか」「私ならこうする」というようなことを</a:t>
            </a:r>
            <a:r>
              <a:rPr lang="ja-JP" altLang="en-US" dirty="0" smtClean="0">
                <a:latin typeface="ＭＳ Ｐ明朝" panose="02020600040205080304" pitchFamily="18" charset="-128"/>
                <a:ea typeface="ＭＳ Ｐ明朝" panose="02020600040205080304" pitchFamily="18" charset="-128"/>
              </a:rPr>
              <a:t>話し合い、青色</a:t>
            </a:r>
            <a:r>
              <a:rPr lang="ja-JP" altLang="en-US" dirty="0">
                <a:latin typeface="ＭＳ Ｐ明朝" panose="02020600040205080304" pitchFamily="18" charset="-128"/>
                <a:ea typeface="ＭＳ Ｐ明朝" panose="02020600040205080304" pitchFamily="18" charset="-128"/>
              </a:rPr>
              <a:t>の部分に記入</a:t>
            </a:r>
            <a:r>
              <a:rPr lang="ja-JP" altLang="en-US" dirty="0" smtClean="0">
                <a:latin typeface="ＭＳ Ｐ明朝" panose="02020600040205080304" pitchFamily="18" charset="-128"/>
                <a:ea typeface="ＭＳ Ｐ明朝" panose="02020600040205080304" pitchFamily="18" charset="-128"/>
              </a:rPr>
              <a:t>してください。</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問題点</a:t>
            </a:r>
            <a:r>
              <a:rPr lang="en-US" altLang="ja-JP" dirty="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で、多く</a:t>
            </a:r>
            <a:r>
              <a:rPr lang="ja-JP" altLang="en-US" dirty="0">
                <a:latin typeface="ＭＳ Ｐ明朝" panose="02020600040205080304" pitchFamily="18" charset="-128"/>
                <a:ea typeface="ＭＳ Ｐ明朝" panose="02020600040205080304" pitchFamily="18" charset="-128"/>
              </a:rPr>
              <a:t>の意見が</a:t>
            </a:r>
            <a:r>
              <a:rPr lang="ja-JP" altLang="en-US" dirty="0" smtClean="0">
                <a:latin typeface="ＭＳ Ｐ明朝" panose="02020600040205080304" pitchFamily="18" charset="-128"/>
                <a:ea typeface="ＭＳ Ｐ明朝" panose="02020600040205080304" pitchFamily="18" charset="-128"/>
              </a:rPr>
              <a:t>出たポイントから話し合うと効率的だと思います。協議</a:t>
            </a:r>
            <a:r>
              <a:rPr lang="ja-JP" altLang="en-US" dirty="0">
                <a:latin typeface="ＭＳ Ｐ明朝" panose="02020600040205080304" pitchFamily="18" charset="-128"/>
                <a:ea typeface="ＭＳ Ｐ明朝" panose="02020600040205080304" pitchFamily="18" charset="-128"/>
              </a:rPr>
              <a:t>の時間</a:t>
            </a:r>
            <a:r>
              <a:rPr lang="ja-JP" altLang="en-US" dirty="0" smtClean="0">
                <a:latin typeface="ＭＳ Ｐ明朝" panose="02020600040205080304" pitchFamily="18" charset="-128"/>
                <a:ea typeface="ＭＳ Ｐ明朝" panose="02020600040205080304" pitchFamily="18" charset="-128"/>
              </a:rPr>
              <a:t>は９分</a:t>
            </a:r>
            <a:r>
              <a:rPr lang="ja-JP" altLang="en-US" dirty="0">
                <a:latin typeface="ＭＳ Ｐ明朝" panose="02020600040205080304" pitchFamily="18" charset="-128"/>
                <a:ea typeface="ＭＳ Ｐ明朝" panose="02020600040205080304" pitchFamily="18" charset="-128"/>
              </a:rPr>
              <a:t>です。短い時間です</a:t>
            </a:r>
            <a:r>
              <a:rPr lang="ja-JP" altLang="en-US" dirty="0" smtClean="0">
                <a:latin typeface="ＭＳ Ｐ明朝" panose="02020600040205080304" pitchFamily="18" charset="-128"/>
                <a:ea typeface="ＭＳ Ｐ明朝" panose="02020600040205080304" pitchFamily="18" charset="-128"/>
              </a:rPr>
              <a:t>が、できるだけ多くの分類</a:t>
            </a:r>
            <a:r>
              <a:rPr lang="ja-JP" altLang="en-US" dirty="0">
                <a:latin typeface="ＭＳ Ｐ明朝" panose="02020600040205080304" pitchFamily="18" charset="-128"/>
                <a:ea typeface="ＭＳ Ｐ明朝" panose="02020600040205080304" pitchFamily="18" charset="-128"/>
              </a:rPr>
              <a:t>の</a:t>
            </a:r>
            <a:r>
              <a:rPr lang="ja-JP" altLang="en-US" dirty="0" smtClean="0">
                <a:latin typeface="ＭＳ Ｐ明朝" panose="02020600040205080304" pitchFamily="18" charset="-128"/>
                <a:ea typeface="ＭＳ Ｐ明朝" panose="02020600040205080304" pitchFamily="18" charset="-128"/>
              </a:rPr>
              <a:t>ポイントについて</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他に考えられる取組</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の意見</a:t>
            </a:r>
            <a:r>
              <a:rPr lang="ja-JP" altLang="en-US" dirty="0">
                <a:latin typeface="ＭＳ Ｐ明朝" panose="02020600040205080304" pitchFamily="18" charset="-128"/>
                <a:ea typeface="ＭＳ Ｐ明朝" panose="02020600040205080304" pitchFamily="18" charset="-128"/>
              </a:rPr>
              <a:t>が出る</a:t>
            </a:r>
            <a:r>
              <a:rPr lang="ja-JP" altLang="en-US" dirty="0" smtClean="0">
                <a:latin typeface="ＭＳ Ｐ明朝" panose="02020600040205080304" pitchFamily="18" charset="-128"/>
                <a:ea typeface="ＭＳ Ｐ明朝" panose="02020600040205080304" pitchFamily="18" charset="-128"/>
              </a:rPr>
              <a:t>よう、司会</a:t>
            </a:r>
            <a:r>
              <a:rPr lang="ja-JP" altLang="en-US" dirty="0">
                <a:latin typeface="ＭＳ Ｐ明朝" panose="02020600040205080304" pitchFamily="18" charset="-128"/>
                <a:ea typeface="ＭＳ Ｐ明朝" panose="02020600040205080304" pitchFamily="18" charset="-128"/>
              </a:rPr>
              <a:t>の方は進行をよろしくお願いします。</a:t>
            </a:r>
            <a:r>
              <a:rPr lang="ja-JP" altLang="en-US" dirty="0" smtClean="0">
                <a:latin typeface="ＭＳ Ｐ明朝" panose="02020600040205080304" pitchFamily="18" charset="-128"/>
                <a:ea typeface="ＭＳ Ｐ明朝" panose="02020600040205080304" pitchFamily="18" charset="-128"/>
              </a:rPr>
              <a:t>では、始めて</a:t>
            </a:r>
            <a:r>
              <a:rPr lang="ja-JP" altLang="en-US" dirty="0">
                <a:latin typeface="ＭＳ Ｐ明朝" panose="02020600040205080304" pitchFamily="18" charset="-128"/>
                <a:ea typeface="ＭＳ Ｐ明朝" panose="02020600040205080304" pitchFamily="18" charset="-128"/>
              </a:rPr>
              <a:t>ください。</a:t>
            </a:r>
            <a:endParaRPr lang="en-US" altLang="ja-JP" dirty="0">
              <a:latin typeface="ＭＳ Ｐ明朝" panose="02020600040205080304" pitchFamily="18" charset="-128"/>
              <a:ea typeface="ＭＳ Ｐ明朝" panose="02020600040205080304" pitchFamily="18" charset="-128"/>
            </a:endParaRPr>
          </a:p>
          <a:p>
            <a:r>
              <a:rPr lang="ja-JP" altLang="en-US" dirty="0" smtClean="0">
                <a:latin typeface="ＭＳ Ｐ明朝" panose="02020600040205080304" pitchFamily="18" charset="-128"/>
                <a:ea typeface="ＭＳ Ｐ明朝" panose="02020600040205080304" pitchFamily="18" charset="-128"/>
              </a:rPr>
              <a:t>（９分</a:t>
            </a:r>
            <a:r>
              <a:rPr lang="ja-JP" altLang="en-US" dirty="0">
                <a:latin typeface="ＭＳ Ｐ明朝" panose="02020600040205080304" pitchFamily="18" charset="-128"/>
                <a:ea typeface="ＭＳ Ｐ明朝" panose="02020600040205080304" pitchFamily="18" charset="-128"/>
              </a:rPr>
              <a:t>経過したら）</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はい、時間</a:t>
            </a:r>
            <a:r>
              <a:rPr lang="ja-JP" altLang="en-US" dirty="0">
                <a:latin typeface="ＭＳ Ｐ明朝" panose="02020600040205080304" pitchFamily="18" charset="-128"/>
                <a:ea typeface="ＭＳ Ｐ明朝" panose="02020600040205080304" pitchFamily="18" charset="-128"/>
              </a:rPr>
              <a:t>がきました</a:t>
            </a:r>
            <a:r>
              <a:rPr lang="ja-JP" altLang="en-US" dirty="0" smtClean="0">
                <a:latin typeface="ＭＳ Ｐ明朝" panose="02020600040205080304" pitchFamily="18" charset="-128"/>
                <a:ea typeface="ＭＳ Ｐ明朝" panose="02020600040205080304" pitchFamily="18" charset="-128"/>
              </a:rPr>
              <a:t>ので、話し合いの時間</a:t>
            </a:r>
            <a:r>
              <a:rPr lang="ja-JP" altLang="en-US" dirty="0">
                <a:latin typeface="ＭＳ Ｐ明朝" panose="02020600040205080304" pitchFamily="18" charset="-128"/>
                <a:ea typeface="ＭＳ Ｐ明朝" panose="02020600040205080304" pitchFamily="18" charset="-128"/>
              </a:rPr>
              <a:t>を終了します。どのような話し合いになったの</a:t>
            </a:r>
            <a:r>
              <a:rPr lang="ja-JP" altLang="en-US" dirty="0" smtClean="0">
                <a:latin typeface="ＭＳ Ｐ明朝" panose="02020600040205080304" pitchFamily="18" charset="-128"/>
                <a:ea typeface="ＭＳ Ｐ明朝" panose="02020600040205080304" pitchFamily="18" charset="-128"/>
              </a:rPr>
              <a:t>か、いくつ</a:t>
            </a:r>
            <a:r>
              <a:rPr lang="ja-JP" altLang="en-US" dirty="0">
                <a:latin typeface="ＭＳ Ｐ明朝" panose="02020600040205080304" pitchFamily="18" charset="-128"/>
                <a:ea typeface="ＭＳ Ｐ明朝" panose="02020600040205080304" pitchFamily="18" charset="-128"/>
              </a:rPr>
              <a:t>かのグループに聞いてみたいと思います。</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２、３</a:t>
            </a:r>
            <a:r>
              <a:rPr lang="ja-JP" altLang="en-US" dirty="0">
                <a:latin typeface="ＭＳ Ｐ明朝" panose="02020600040205080304" pitchFamily="18" charset="-128"/>
                <a:ea typeface="ＭＳ Ｐ明朝" panose="02020600040205080304" pitchFamily="18" charset="-128"/>
              </a:rPr>
              <a:t>グループに発表してもらう）</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たくさん</a:t>
            </a:r>
            <a:r>
              <a:rPr lang="ja-JP" altLang="en-US" dirty="0" smtClean="0">
                <a:latin typeface="ＭＳ Ｐ明朝" panose="02020600040205080304" pitchFamily="18" charset="-128"/>
                <a:ea typeface="ＭＳ Ｐ明朝" panose="02020600040205080304" pitchFamily="18" charset="-128"/>
              </a:rPr>
              <a:t>の</a:t>
            </a:r>
            <a:r>
              <a:rPr lang="ja-JP" altLang="en-US" dirty="0" smtClean="0">
                <a:solidFill>
                  <a:srgbClr val="FF0000"/>
                </a:solidFill>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素晴らしい</a:t>
            </a:r>
            <a:r>
              <a:rPr lang="ja-JP" altLang="en-US" dirty="0" smtClean="0">
                <a:solidFill>
                  <a:srgbClr val="FF0000"/>
                </a:solidFill>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取組が</a:t>
            </a:r>
            <a:r>
              <a:rPr lang="ja-JP" altLang="en-US" dirty="0">
                <a:latin typeface="ＭＳ Ｐ明朝" panose="02020600040205080304" pitchFamily="18" charset="-128"/>
                <a:ea typeface="ＭＳ Ｐ明朝" panose="02020600040205080304" pitchFamily="18" charset="-128"/>
              </a:rPr>
              <a:t>出てきました。ありがとうございました。</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endParaRPr lang="en-US" altLang="ja-JP" dirty="0" smtClean="0">
              <a:latin typeface="ＭＳ Ｐ明朝" panose="02020600040205080304" pitchFamily="18" charset="-128"/>
              <a:ea typeface="ＭＳ Ｐ明朝" panose="02020600040205080304" pitchFamily="18" charset="-128"/>
            </a:endParaRPr>
          </a:p>
          <a:p>
            <a:r>
              <a:rPr lang="ja-JP" altLang="en-US" dirty="0" smtClean="0">
                <a:latin typeface="ＭＳ Ｐ明朝" panose="02020600040205080304" pitchFamily="18" charset="-128"/>
                <a:ea typeface="ＭＳ Ｐ明朝" panose="02020600040205080304" pitchFamily="18" charset="-128"/>
              </a:rPr>
              <a:t>　なお、分類をしてもらいましたが、書けなかったところがあったと思います。実は、そこが「</a:t>
            </a:r>
            <a:r>
              <a:rPr lang="ja-JP" altLang="en-US" dirty="0">
                <a:latin typeface="ＭＳ Ｐ明朝" panose="02020600040205080304" pitchFamily="18" charset="-128"/>
                <a:ea typeface="ＭＳ Ｐ明朝" panose="02020600040205080304" pitchFamily="18" charset="-128"/>
              </a:rPr>
              <a:t>指導の空白</a:t>
            </a:r>
            <a:r>
              <a:rPr lang="ja-JP" altLang="en-US" dirty="0" smtClean="0">
                <a:latin typeface="ＭＳ Ｐ明朝" panose="02020600040205080304" pitchFamily="18" charset="-128"/>
                <a:ea typeface="ＭＳ Ｐ明朝" panose="02020600040205080304" pitchFamily="18" charset="-128"/>
              </a:rPr>
              <a:t>」になっているということです</a:t>
            </a:r>
            <a:r>
              <a:rPr lang="ja-JP" altLang="en-US" dirty="0" smtClean="0">
                <a:solidFill>
                  <a:srgbClr val="FF0000"/>
                </a:solidFill>
                <a:latin typeface="ＭＳ Ｐ明朝" panose="02020600040205080304" pitchFamily="18" charset="-128"/>
                <a:ea typeface="ＭＳ Ｐ明朝" panose="02020600040205080304" pitchFamily="18" charset="-128"/>
              </a:rPr>
              <a:t>。</a:t>
            </a:r>
            <a:r>
              <a:rPr lang="ja-JP" altLang="en-US" strike="dblStrike" dirty="0" smtClean="0">
                <a:latin typeface="ＭＳ Ｐ明朝" panose="02020600040205080304" pitchFamily="18" charset="-128"/>
                <a:ea typeface="ＭＳ Ｐ明朝" panose="02020600040205080304" pitchFamily="18" charset="-128"/>
              </a:rPr>
              <a:t>から、</a:t>
            </a:r>
            <a:endParaRPr lang="en-US" altLang="ja-JP" strike="dblStrike" dirty="0" smtClean="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r>
              <a:rPr lang="ja-JP" altLang="en-US" dirty="0" smtClean="0">
                <a:solidFill>
                  <a:srgbClr val="FF0000"/>
                </a:solidFill>
                <a:latin typeface="ＭＳ Ｐ明朝" panose="02020600040205080304" pitchFamily="18" charset="-128"/>
                <a:ea typeface="ＭＳ Ｐ明朝" panose="02020600040205080304" pitchFamily="18" charset="-128"/>
              </a:rPr>
              <a:t>ということは、</a:t>
            </a:r>
            <a:r>
              <a:rPr lang="ja-JP" altLang="en-US" dirty="0" smtClean="0">
                <a:latin typeface="ＭＳ Ｐ明朝" panose="02020600040205080304" pitchFamily="18" charset="-128"/>
                <a:ea typeface="ＭＳ Ｐ明朝" panose="02020600040205080304" pitchFamily="18" charset="-128"/>
              </a:rPr>
              <a:t>教職員</a:t>
            </a:r>
            <a:r>
              <a:rPr lang="ja-JP" altLang="en-US" dirty="0">
                <a:latin typeface="ＭＳ Ｐ明朝" panose="02020600040205080304" pitchFamily="18" charset="-128"/>
                <a:ea typeface="ＭＳ Ｐ明朝" panose="02020600040205080304" pitchFamily="18" charset="-128"/>
              </a:rPr>
              <a:t>に「まだできること」の可能性があるということです。問題行動への対応の場面で</a:t>
            </a:r>
            <a:r>
              <a:rPr lang="ja-JP" altLang="en-US" dirty="0" smtClean="0">
                <a:latin typeface="ＭＳ Ｐ明朝" panose="02020600040205080304" pitchFamily="18" charset="-128"/>
                <a:ea typeface="ＭＳ Ｐ明朝" panose="02020600040205080304" pitchFamily="18" charset="-128"/>
              </a:rPr>
              <a:t>は、</a:t>
            </a:r>
            <a:r>
              <a:rPr lang="en-US" altLang="ja-JP" dirty="0" smtClean="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見直し</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（Ｃ）や</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改善策</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（Ａ）が十分に行われていないことがあります</a:t>
            </a:r>
            <a:r>
              <a:rPr lang="ja-JP" altLang="en-US" dirty="0" smtClean="0">
                <a:latin typeface="ＭＳ Ｐ明朝" panose="02020600040205080304" pitchFamily="18" charset="-128"/>
                <a:ea typeface="ＭＳ Ｐ明朝" panose="02020600040205080304" pitchFamily="18" charset="-128"/>
              </a:rPr>
              <a:t>。再び</a:t>
            </a:r>
            <a:r>
              <a:rPr lang="ja-JP" altLang="en-US" dirty="0">
                <a:latin typeface="ＭＳ Ｐ明朝" panose="02020600040205080304" pitchFamily="18" charset="-128"/>
                <a:ea typeface="ＭＳ Ｐ明朝" panose="02020600040205080304" pitchFamily="18" charset="-128"/>
              </a:rPr>
              <a:t>同様の問題行動が</a:t>
            </a:r>
            <a:r>
              <a:rPr lang="ja-JP" altLang="en-US" dirty="0" smtClean="0">
                <a:latin typeface="ＭＳ Ｐ明朝" panose="02020600040205080304" pitchFamily="18" charset="-128"/>
                <a:ea typeface="ＭＳ Ｐ明朝" panose="02020600040205080304" pitchFamily="18" charset="-128"/>
              </a:rPr>
              <a:t>起きたり、それ</a:t>
            </a:r>
            <a:r>
              <a:rPr lang="ja-JP" altLang="en-US" dirty="0">
                <a:latin typeface="ＭＳ Ｐ明朝" panose="02020600040205080304" pitchFamily="18" charset="-128"/>
                <a:ea typeface="ＭＳ Ｐ明朝" panose="02020600040205080304" pitchFamily="18" charset="-128"/>
              </a:rPr>
              <a:t>が繰り返されたりしないように</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見直し</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（Ｃ）や</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改善策</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（Ａ） を丁寧に行うことが大切です</a:t>
            </a:r>
            <a:r>
              <a:rPr lang="ja-JP" altLang="en-US" dirty="0" smtClean="0">
                <a:latin typeface="ＭＳ Ｐ明朝" panose="02020600040205080304" pitchFamily="18" charset="-128"/>
                <a:ea typeface="ＭＳ Ｐ明朝" panose="02020600040205080304" pitchFamily="18" charset="-128"/>
              </a:rPr>
              <a:t>。★</a:t>
            </a:r>
            <a:endParaRPr lang="en-US" altLang="ja-JP"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10</a:t>
            </a:fld>
            <a:endParaRPr lang="ja-JP" altLang="en-US"/>
          </a:p>
        </p:txBody>
      </p:sp>
    </p:spTree>
    <p:extLst>
      <p:ext uri="{BB962C8B-B14F-4D97-AF65-F5344CB8AC3E}">
        <p14:creationId xmlns:p14="http://schemas.microsoft.com/office/powerpoint/2010/main" val="5591710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800" dirty="0" smtClean="0">
                <a:latin typeface="+mj-ea"/>
                <a:ea typeface="+mj-ea"/>
              </a:rPr>
              <a:t>≪</a:t>
            </a:r>
            <a:r>
              <a:rPr lang="ja-JP" altLang="en-US" sz="1800" dirty="0">
                <a:latin typeface="+mj-ea"/>
                <a:ea typeface="+mj-ea"/>
              </a:rPr>
              <a:t>このスライドで１分≫</a:t>
            </a:r>
            <a:endParaRPr lang="en-US" altLang="ja-JP" sz="1800" dirty="0">
              <a:latin typeface="+mj-ea"/>
              <a:ea typeface="+mj-ea"/>
            </a:endParaRPr>
          </a:p>
          <a:p>
            <a:pPr defTabSz="906445">
              <a:defRPr/>
            </a:pPr>
            <a:endParaRPr lang="en-US" altLang="ja-JP" sz="1800" dirty="0">
              <a:latin typeface="ＭＳ Ｐ明朝" panose="02020600040205080304" pitchFamily="18" charset="-128"/>
              <a:ea typeface="ＭＳ Ｐ明朝" panose="02020600040205080304" pitchFamily="18" charset="-128"/>
            </a:endParaRPr>
          </a:p>
          <a:p>
            <a:pPr defTabSz="906445">
              <a:defRPr/>
            </a:pPr>
            <a:r>
              <a:rPr lang="ja-JP" altLang="en-US" sz="1800" dirty="0">
                <a:latin typeface="ＭＳ Ｐ明朝" panose="02020600040205080304" pitchFamily="18" charset="-128"/>
                <a:ea typeface="ＭＳ Ｐ明朝" panose="02020600040205080304" pitchFamily="18" charset="-128"/>
              </a:rPr>
              <a:t>　</a:t>
            </a:r>
            <a:r>
              <a:rPr lang="ja-JP" altLang="en-US" sz="1800" dirty="0" smtClean="0">
                <a:latin typeface="ＭＳ Ｐ明朝" panose="02020600040205080304" pitchFamily="18" charset="-128"/>
                <a:ea typeface="ＭＳ Ｐ明朝" panose="02020600040205080304" pitchFamily="18" charset="-128"/>
              </a:rPr>
              <a:t>子供や</a:t>
            </a:r>
            <a:r>
              <a:rPr lang="ja-JP" altLang="en-US" sz="1800" dirty="0">
                <a:latin typeface="ＭＳ Ｐ明朝" panose="02020600040205080304" pitchFamily="18" charset="-128"/>
                <a:ea typeface="ＭＳ Ｐ明朝" panose="02020600040205080304" pitchFamily="18" charset="-128"/>
              </a:rPr>
              <a:t>学校を取り巻く状況によって有効</a:t>
            </a:r>
            <a:r>
              <a:rPr lang="ja-JP" altLang="en-US" sz="1800" dirty="0" smtClean="0">
                <a:latin typeface="ＭＳ Ｐ明朝" panose="02020600040205080304" pitchFamily="18" charset="-128"/>
                <a:ea typeface="ＭＳ Ｐ明朝" panose="02020600040205080304" pitchFamily="18" charset="-128"/>
              </a:rPr>
              <a:t>な取組は</a:t>
            </a:r>
            <a:r>
              <a:rPr lang="ja-JP" altLang="en-US" sz="1800" dirty="0">
                <a:latin typeface="ＭＳ Ｐ明朝" panose="02020600040205080304" pitchFamily="18" charset="-128"/>
                <a:ea typeface="ＭＳ Ｐ明朝" panose="02020600040205080304" pitchFamily="18" charset="-128"/>
              </a:rPr>
              <a:t>異なってくるかと</a:t>
            </a:r>
            <a:r>
              <a:rPr lang="ja-JP" altLang="en-US" sz="1800" dirty="0" smtClean="0">
                <a:latin typeface="ＭＳ Ｐ明朝" panose="02020600040205080304" pitchFamily="18" charset="-128"/>
                <a:ea typeface="ＭＳ Ｐ明朝" panose="02020600040205080304" pitchFamily="18" charset="-128"/>
              </a:rPr>
              <a:t>思いますが、</a:t>
            </a:r>
            <a:endParaRPr lang="en-US" altLang="ja-JP" sz="1800" dirty="0" smtClean="0">
              <a:latin typeface="ＭＳ Ｐ明朝" panose="02020600040205080304" pitchFamily="18" charset="-128"/>
              <a:ea typeface="ＭＳ Ｐ明朝" panose="02020600040205080304" pitchFamily="18" charset="-128"/>
            </a:endParaRPr>
          </a:p>
          <a:p>
            <a:pPr defTabSz="906445">
              <a:defRPr/>
            </a:pPr>
            <a:endParaRPr lang="en-US" altLang="ja-JP" sz="1800" dirty="0" smtClean="0">
              <a:latin typeface="ＭＳ Ｐ明朝" panose="02020600040205080304" pitchFamily="18" charset="-128"/>
              <a:ea typeface="ＭＳ Ｐ明朝" panose="02020600040205080304" pitchFamily="18" charset="-128"/>
            </a:endParaRPr>
          </a:p>
          <a:p>
            <a:pPr defTabSz="906445">
              <a:defRPr/>
            </a:pPr>
            <a:r>
              <a:rPr lang="ja-JP" altLang="en-US" sz="1800" dirty="0" smtClean="0">
                <a:latin typeface="ＭＳ Ｐ明朝" panose="02020600040205080304" pitchFamily="18" charset="-128"/>
                <a:ea typeface="ＭＳ Ｐ明朝" panose="02020600040205080304" pitchFamily="18" charset="-128"/>
              </a:rPr>
              <a:t>（吹き出し内を読む）</a:t>
            </a:r>
            <a:endParaRPr lang="en-US" altLang="ja-JP" sz="1800" dirty="0" smtClean="0">
              <a:latin typeface="ＭＳ Ｐ明朝" panose="02020600040205080304" pitchFamily="18" charset="-128"/>
              <a:ea typeface="ＭＳ Ｐ明朝" panose="02020600040205080304" pitchFamily="18" charset="-128"/>
            </a:endParaRPr>
          </a:p>
          <a:p>
            <a:pPr defTabSz="906445">
              <a:defRPr/>
            </a:pPr>
            <a:endParaRPr lang="en-US" altLang="ja-JP" sz="1800" dirty="0" smtClean="0">
              <a:latin typeface="ＭＳ Ｐ明朝" panose="02020600040205080304" pitchFamily="18" charset="-128"/>
              <a:ea typeface="ＭＳ Ｐ明朝" panose="02020600040205080304" pitchFamily="18" charset="-128"/>
            </a:endParaRPr>
          </a:p>
          <a:p>
            <a:pPr defTabSz="906445">
              <a:defRPr/>
            </a:pPr>
            <a:r>
              <a:rPr lang="ja-JP" altLang="en-US" sz="1800" dirty="0">
                <a:latin typeface="ＭＳ Ｐ明朝" panose="02020600040205080304" pitchFamily="18" charset="-128"/>
                <a:ea typeface="ＭＳ Ｐ明朝" panose="02020600040205080304" pitchFamily="18" charset="-128"/>
              </a:rPr>
              <a:t>　日々状況が変化する</a:t>
            </a:r>
            <a:r>
              <a:rPr lang="ja-JP" altLang="en-US" sz="1800" dirty="0" smtClean="0">
                <a:latin typeface="ＭＳ Ｐ明朝" panose="02020600040205080304" pitchFamily="18" charset="-128"/>
                <a:ea typeface="ＭＳ Ｐ明朝" panose="02020600040205080304" pitchFamily="18" charset="-128"/>
              </a:rPr>
              <a:t>いじめ（ネットいじめを含む）問題</a:t>
            </a:r>
            <a:r>
              <a:rPr lang="ja-JP" altLang="en-US" sz="1800" dirty="0">
                <a:latin typeface="ＭＳ Ｐ明朝" panose="02020600040205080304" pitchFamily="18" charset="-128"/>
                <a:ea typeface="ＭＳ Ｐ明朝" panose="02020600040205080304" pitchFamily="18" charset="-128"/>
              </a:rPr>
              <a:t>に対して児童生徒の実態に</a:t>
            </a:r>
            <a:r>
              <a:rPr lang="ja-JP" altLang="en-US" sz="1800" dirty="0" smtClean="0">
                <a:latin typeface="ＭＳ Ｐ明朝" panose="02020600040205080304" pitchFamily="18" charset="-128"/>
                <a:ea typeface="ＭＳ Ｐ明朝" panose="02020600040205080304" pitchFamily="18" charset="-128"/>
              </a:rPr>
              <a:t>合った取組を</a:t>
            </a:r>
            <a:r>
              <a:rPr lang="ja-JP" altLang="en-US" sz="1800" dirty="0">
                <a:latin typeface="ＭＳ Ｐ明朝" panose="02020600040205080304" pitchFamily="18" charset="-128"/>
                <a:ea typeface="ＭＳ Ｐ明朝" panose="02020600040205080304" pitchFamily="18" charset="-128"/>
              </a:rPr>
              <a:t>続けていくために</a:t>
            </a:r>
            <a:r>
              <a:rPr lang="ja-JP" altLang="en-US" sz="1800" dirty="0" smtClean="0">
                <a:latin typeface="ＭＳ Ｐ明朝" panose="02020600040205080304" pitchFamily="18" charset="-128"/>
                <a:ea typeface="ＭＳ Ｐ明朝" panose="02020600040205080304" pitchFamily="18" charset="-128"/>
              </a:rPr>
              <a:t>も、</a:t>
            </a:r>
            <a:r>
              <a:rPr lang="ja-JP" altLang="en-US" sz="1800" dirty="0" smtClean="0">
                <a:solidFill>
                  <a:srgbClr val="FF0000"/>
                </a:solidFill>
                <a:latin typeface="ＭＳ Ｐ明朝" panose="02020600040205080304" pitchFamily="18" charset="-128"/>
                <a:ea typeface="ＭＳ Ｐ明朝" panose="02020600040205080304" pitchFamily="18" charset="-128"/>
              </a:rPr>
              <a:t>「</a:t>
            </a:r>
            <a:r>
              <a:rPr lang="en-US" altLang="ja-JP" sz="1800" dirty="0" smtClean="0">
                <a:latin typeface="ＭＳ Ｐ明朝" panose="02020600040205080304" pitchFamily="18" charset="-128"/>
                <a:ea typeface="ＭＳ Ｐ明朝" panose="02020600040205080304" pitchFamily="18" charset="-128"/>
              </a:rPr>
              <a:t>ORV-PDCA</a:t>
            </a:r>
            <a:r>
              <a:rPr lang="ja-JP" altLang="en-US" sz="1800" dirty="0" smtClean="0">
                <a:solidFill>
                  <a:srgbClr val="FF0000"/>
                </a:solidFill>
                <a:latin typeface="ＭＳ Ｐ明朝" panose="02020600040205080304" pitchFamily="18" charset="-128"/>
                <a:ea typeface="ＭＳ Ｐ明朝" panose="02020600040205080304" pitchFamily="18" charset="-128"/>
              </a:rPr>
              <a:t>」</a:t>
            </a:r>
            <a:r>
              <a:rPr lang="ja-JP" altLang="en-US" sz="1800" dirty="0" smtClean="0">
                <a:latin typeface="ＭＳ Ｐ明朝" panose="02020600040205080304" pitchFamily="18" charset="-128"/>
                <a:ea typeface="ＭＳ Ｐ明朝" panose="02020600040205080304" pitchFamily="18" charset="-128"/>
              </a:rPr>
              <a:t>の</a:t>
            </a:r>
            <a:r>
              <a:rPr lang="ja-JP" altLang="en-US" sz="1800" dirty="0">
                <a:latin typeface="ＭＳ Ｐ明朝" panose="02020600040205080304" pitchFamily="18" charset="-128"/>
                <a:ea typeface="ＭＳ Ｐ明朝" panose="02020600040205080304" pitchFamily="18" charset="-128"/>
              </a:rPr>
              <a:t>サイクルを意識した支援を行っていきましょう</a:t>
            </a:r>
            <a:r>
              <a:rPr lang="ja-JP" altLang="en-US" sz="1800" dirty="0" smtClean="0">
                <a:latin typeface="ＭＳ Ｐ明朝" panose="02020600040205080304" pitchFamily="18" charset="-128"/>
                <a:ea typeface="ＭＳ Ｐ明朝" panose="02020600040205080304" pitchFamily="18" charset="-128"/>
              </a:rPr>
              <a:t>。★</a:t>
            </a:r>
            <a:endParaRPr lang="en-US" altLang="ja-JP" sz="1800" dirty="0" smtClean="0">
              <a:latin typeface="ＭＳ Ｐ明朝" panose="02020600040205080304" pitchFamily="18" charset="-128"/>
              <a:ea typeface="ＭＳ Ｐ明朝" panose="02020600040205080304" pitchFamily="18" charset="-128"/>
            </a:endParaRPr>
          </a:p>
        </p:txBody>
      </p:sp>
      <p:sp>
        <p:nvSpPr>
          <p:cNvPr id="5" name="スライド番号プレースホルダー 4"/>
          <p:cNvSpPr>
            <a:spLocks noGrp="1"/>
          </p:cNvSpPr>
          <p:nvPr>
            <p:ph type="sldNum" sz="quarter" idx="10"/>
          </p:nvPr>
        </p:nvSpPr>
        <p:spPr/>
        <p:txBody>
          <a:bodyPr/>
          <a:lstStyle/>
          <a:p>
            <a:fld id="{EFE263F3-539A-4978-BAE4-9D25B3CBF7E4}" type="slidenum">
              <a:rPr lang="ja-JP" altLang="en-US" smtClean="0"/>
              <a:pPr/>
              <a:t>11</a:t>
            </a:fld>
            <a:endParaRPr lang="ja-JP" altLang="en-US"/>
          </a:p>
        </p:txBody>
      </p:sp>
    </p:spTree>
    <p:extLst>
      <p:ext uri="{BB962C8B-B14F-4D97-AF65-F5344CB8AC3E}">
        <p14:creationId xmlns:p14="http://schemas.microsoft.com/office/powerpoint/2010/main" val="13697960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vert="horz" lIns="90610" tIns="45304" rIns="90610" bIns="45304" rtlCol="0"/>
          <a:lstStyle/>
          <a:p>
            <a:pPr defTabSz="878618"/>
            <a:r>
              <a:rPr lang="en-US" altLang="ja-JP" sz="1800" dirty="0">
                <a:latin typeface="+mj-ea"/>
              </a:rPr>
              <a:t>≪</a:t>
            </a:r>
            <a:r>
              <a:rPr lang="ja-JP" altLang="en-US" sz="1800" dirty="0" smtClean="0">
                <a:latin typeface="+mj-ea"/>
              </a:rPr>
              <a:t>スライド</a:t>
            </a:r>
            <a:r>
              <a:rPr lang="en-US" altLang="ja-JP" sz="1800" dirty="0" smtClean="0">
                <a:latin typeface="+mj-ea"/>
              </a:rPr>
              <a:t>12</a:t>
            </a:r>
            <a:r>
              <a:rPr lang="ja-JP" altLang="en-US" sz="1800" dirty="0" smtClean="0">
                <a:latin typeface="+mj-ea"/>
              </a:rPr>
              <a:t>～</a:t>
            </a:r>
            <a:r>
              <a:rPr lang="en-US" altLang="ja-JP" sz="1800" dirty="0" smtClean="0">
                <a:latin typeface="+mj-ea"/>
              </a:rPr>
              <a:t>14</a:t>
            </a:r>
            <a:r>
              <a:rPr lang="ja-JP" altLang="en-US" sz="1800" dirty="0" smtClean="0">
                <a:latin typeface="+mj-ea"/>
              </a:rPr>
              <a:t>で</a:t>
            </a:r>
            <a:r>
              <a:rPr lang="ja-JP" altLang="en-US" sz="1800" dirty="0">
                <a:latin typeface="+mj-ea"/>
              </a:rPr>
              <a:t>２分</a:t>
            </a:r>
            <a:r>
              <a:rPr lang="en-US" altLang="ja-JP" sz="1800" dirty="0">
                <a:latin typeface="+mj-ea"/>
              </a:rPr>
              <a:t>≫</a:t>
            </a:r>
          </a:p>
          <a:p>
            <a:pPr defTabSz="878618"/>
            <a:endParaRPr lang="en-US" altLang="ja-JP" sz="1800" dirty="0">
              <a:latin typeface="+mj-ea"/>
            </a:endParaRPr>
          </a:p>
          <a:p>
            <a:pPr defTabSz="878618"/>
            <a:r>
              <a:rPr lang="ja-JP" altLang="en-US" sz="1800" dirty="0">
                <a:latin typeface="ＭＳ Ｐ明朝" panose="02020600040205080304" pitchFamily="18" charset="-128"/>
                <a:ea typeface="ＭＳ Ｐ明朝" panose="02020600040205080304" pitchFamily="18" charset="-128"/>
              </a:rPr>
              <a:t>　それで</a:t>
            </a:r>
            <a:r>
              <a:rPr lang="ja-JP" altLang="en-US" sz="1800" dirty="0" smtClean="0">
                <a:latin typeface="ＭＳ Ｐ明朝" panose="02020600040205080304" pitchFamily="18" charset="-128"/>
                <a:ea typeface="ＭＳ Ｐ明朝" panose="02020600040205080304" pitchFamily="18" charset="-128"/>
              </a:rPr>
              <a:t>は、★「今後</a:t>
            </a:r>
            <a:r>
              <a:rPr lang="ja-JP" altLang="en-US" sz="1800" dirty="0">
                <a:latin typeface="ＭＳ Ｐ明朝" panose="02020600040205080304" pitchFamily="18" charset="-128"/>
                <a:ea typeface="ＭＳ Ｐ明朝" panose="02020600040205080304" pitchFamily="18" charset="-128"/>
              </a:rPr>
              <a:t>に</a:t>
            </a:r>
            <a:r>
              <a:rPr lang="ja-JP" altLang="en-US" sz="1800" dirty="0" smtClean="0">
                <a:latin typeface="ＭＳ Ｐ明朝" panose="02020600040205080304" pitchFamily="18" charset="-128"/>
                <a:ea typeface="ＭＳ Ｐ明朝" panose="02020600040205080304" pitchFamily="18" charset="-128"/>
              </a:rPr>
              <a:t>向けた取組を</a:t>
            </a:r>
            <a:r>
              <a:rPr lang="ja-JP" altLang="en-US" sz="1800" dirty="0">
                <a:latin typeface="ＭＳ Ｐ明朝" panose="02020600040205080304" pitchFamily="18" charset="-128"/>
                <a:ea typeface="ＭＳ Ｐ明朝" panose="02020600040205080304" pitchFamily="18" charset="-128"/>
              </a:rPr>
              <a:t>協議する」に移りましょう。★</a:t>
            </a:r>
          </a:p>
          <a:p>
            <a:pPr defTabSz="878618"/>
            <a:endParaRPr lang="ja-JP" altLang="en-US" sz="1800"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12</a:t>
            </a:fld>
            <a:endParaRPr lang="ja-JP" altLang="en-US"/>
          </a:p>
        </p:txBody>
      </p:sp>
    </p:spTree>
    <p:extLst>
      <p:ext uri="{BB962C8B-B14F-4D97-AF65-F5344CB8AC3E}">
        <p14:creationId xmlns:p14="http://schemas.microsoft.com/office/powerpoint/2010/main" val="26248527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31913" y="430213"/>
            <a:ext cx="4071937" cy="3055937"/>
          </a:xfrm>
        </p:spPr>
      </p:sp>
      <p:sp>
        <p:nvSpPr>
          <p:cNvPr id="3" name="ノート プレースホルダー 2"/>
          <p:cNvSpPr>
            <a:spLocks noGrp="1"/>
          </p:cNvSpPr>
          <p:nvPr>
            <p:ph type="body" idx="1"/>
          </p:nvPr>
        </p:nvSpPr>
        <p:spPr>
          <a:xfrm>
            <a:off x="660293" y="3503577"/>
            <a:ext cx="5486429" cy="6038091"/>
          </a:xfrm>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600" dirty="0" smtClean="0">
                <a:latin typeface="+mj-ea"/>
              </a:rPr>
              <a:t>≪</a:t>
            </a:r>
            <a:r>
              <a:rPr lang="ja-JP" altLang="en-US" sz="1600" dirty="0" smtClean="0">
                <a:latin typeface="+mj-ea"/>
              </a:rPr>
              <a:t>スライド</a:t>
            </a:r>
            <a:r>
              <a:rPr lang="en-US" altLang="ja-JP" sz="1600" dirty="0" smtClean="0">
                <a:latin typeface="+mj-ea"/>
              </a:rPr>
              <a:t>12</a:t>
            </a:r>
            <a:r>
              <a:rPr lang="ja-JP" altLang="en-US" sz="1600" dirty="0" smtClean="0">
                <a:latin typeface="+mj-ea"/>
              </a:rPr>
              <a:t>～</a:t>
            </a:r>
            <a:r>
              <a:rPr lang="en-US" altLang="ja-JP" sz="1600" dirty="0" smtClean="0">
                <a:latin typeface="+mj-ea"/>
              </a:rPr>
              <a:t>14</a:t>
            </a:r>
            <a:r>
              <a:rPr lang="ja-JP" altLang="en-US" sz="1600" dirty="0" smtClean="0">
                <a:latin typeface="+mj-ea"/>
              </a:rPr>
              <a:t>で２分</a:t>
            </a:r>
            <a:r>
              <a:rPr lang="en-US" altLang="ja-JP" sz="1600" dirty="0" smtClean="0">
                <a:latin typeface="+mj-ea"/>
              </a:rPr>
              <a:t>≫</a:t>
            </a:r>
            <a:endParaRPr lang="en-US" altLang="ja-JP" dirty="0">
              <a:latin typeface="+mj-ea"/>
            </a:endParaRP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協議に入る前に、まず、いじめに対応する生徒指導の三つの局面に</a:t>
            </a:r>
            <a:r>
              <a:rPr lang="ja-JP" altLang="en-US" dirty="0">
                <a:latin typeface="ＭＳ Ｐ明朝" panose="02020600040205080304" pitchFamily="18" charset="-128"/>
                <a:ea typeface="ＭＳ Ｐ明朝" panose="02020600040205080304" pitchFamily="18" charset="-128"/>
              </a:rPr>
              <a:t>ついて説明します。</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一つ目は、いじめを未然防止するために、人権意識を高めたり、共感的な人間関係を育んだりすることで、いじめを生まない学校づくりを目指す、全ての児童生徒に対する支援。これを開発的生徒指導と言います。</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二つ目</a:t>
            </a:r>
            <a:r>
              <a:rPr lang="ja-JP" altLang="en-US" dirty="0" smtClean="0">
                <a:latin typeface="ＭＳ Ｐ明朝" panose="02020600040205080304" pitchFamily="18" charset="-128"/>
                <a:ea typeface="ＭＳ Ｐ明朝" panose="02020600040205080304" pitchFamily="18" charset="-128"/>
              </a:rPr>
              <a:t>は、★いじめに関するアンケートを行ったり、教師が巡回を行ったりするなど、いじめを予防したり、早期発見につとめる支援</a:t>
            </a:r>
            <a:r>
              <a:rPr lang="ja-JP" altLang="en-US" dirty="0">
                <a:latin typeface="ＭＳ Ｐ明朝" panose="02020600040205080304" pitchFamily="18" charset="-128"/>
                <a:ea typeface="ＭＳ Ｐ明朝" panose="02020600040205080304" pitchFamily="18" charset="-128"/>
              </a:rPr>
              <a:t>。これ</a:t>
            </a:r>
            <a:r>
              <a:rPr lang="ja-JP" altLang="en-US" dirty="0" smtClean="0">
                <a:latin typeface="ＭＳ Ｐ明朝" panose="02020600040205080304" pitchFamily="18" charset="-128"/>
                <a:ea typeface="ＭＳ Ｐ明朝" panose="02020600040205080304" pitchFamily="18" charset="-128"/>
              </a:rPr>
              <a:t>を予防的生徒指導と</a:t>
            </a:r>
            <a:r>
              <a:rPr lang="ja-JP" altLang="en-US" dirty="0">
                <a:latin typeface="ＭＳ Ｐ明朝" panose="02020600040205080304" pitchFamily="18" charset="-128"/>
                <a:ea typeface="ＭＳ Ｐ明朝" panose="02020600040205080304" pitchFamily="18" charset="-128"/>
              </a:rPr>
              <a:t>言います。</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三つ目は、★いじめの解消のための支援。これを問題解決的生徒指導と言います。</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先ほどまで事例を基</a:t>
            </a:r>
            <a:r>
              <a:rPr lang="ja-JP" altLang="en-US" dirty="0" smtClean="0">
                <a:latin typeface="ＭＳ Ｐ明朝" panose="02020600040205080304" pitchFamily="18" charset="-128"/>
                <a:ea typeface="ＭＳ Ｐ明朝" panose="02020600040205080304" pitchFamily="18" charset="-128"/>
              </a:rPr>
              <a:t>に取組を</a:t>
            </a:r>
            <a:r>
              <a:rPr lang="ja-JP" altLang="en-US" dirty="0">
                <a:latin typeface="ＭＳ Ｐ明朝" panose="02020600040205080304" pitchFamily="18" charset="-128"/>
                <a:ea typeface="ＭＳ Ｐ明朝" panose="02020600040205080304" pitchFamily="18" charset="-128"/>
              </a:rPr>
              <a:t>考えてきました</a:t>
            </a:r>
            <a:r>
              <a:rPr lang="ja-JP" altLang="en-US" dirty="0" smtClean="0">
                <a:latin typeface="ＭＳ Ｐ明朝" panose="02020600040205080304" pitchFamily="18" charset="-128"/>
                <a:ea typeface="ＭＳ Ｐ明朝" panose="02020600040205080304" pitchFamily="18" charset="-128"/>
              </a:rPr>
              <a:t>が、実は、この問題解決的生徒指導の</a:t>
            </a:r>
            <a:r>
              <a:rPr lang="ja-JP" altLang="en-US" dirty="0">
                <a:latin typeface="ＭＳ Ｐ明朝" panose="02020600040205080304" pitchFamily="18" charset="-128"/>
                <a:ea typeface="ＭＳ Ｐ明朝" panose="02020600040205080304" pitchFamily="18" charset="-128"/>
              </a:rPr>
              <a:t>部分についてでした。</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これら三つの局面の</a:t>
            </a:r>
            <a:r>
              <a:rPr lang="ja-JP" altLang="en-US" dirty="0">
                <a:latin typeface="ＭＳ Ｐ明朝" panose="02020600040205080304" pitchFamily="18" charset="-128"/>
                <a:ea typeface="ＭＳ Ｐ明朝" panose="02020600040205080304" pitchFamily="18" charset="-128"/>
              </a:rPr>
              <a:t>支援はどれも大切</a:t>
            </a:r>
            <a:r>
              <a:rPr lang="ja-JP" altLang="en-US" dirty="0" smtClean="0">
                <a:latin typeface="ＭＳ Ｐ明朝" panose="02020600040205080304" pitchFamily="18" charset="-128"/>
                <a:ea typeface="ＭＳ Ｐ明朝" panose="02020600040205080304" pitchFamily="18" charset="-128"/>
              </a:rPr>
              <a:t>です。</a:t>
            </a:r>
            <a:endParaRPr lang="en-US" altLang="ja-JP" dirty="0" smtClean="0">
              <a:latin typeface="ＭＳ Ｐ明朝" panose="02020600040205080304" pitchFamily="18" charset="-128"/>
              <a:ea typeface="ＭＳ Ｐ明朝" panose="02020600040205080304" pitchFamily="18" charset="-128"/>
            </a:endParaRPr>
          </a:p>
          <a:p>
            <a:r>
              <a:rPr lang="ja-JP" altLang="en-US" dirty="0" smtClean="0">
                <a:latin typeface="ＭＳ Ｐ明朝" panose="02020600040205080304" pitchFamily="18" charset="-128"/>
                <a:ea typeface="ＭＳ Ｐ明朝" panose="02020600040205080304" pitchFamily="18" charset="-128"/>
              </a:rPr>
              <a:t>　しかし、いくら問題解決的生徒指導を</a:t>
            </a:r>
            <a:r>
              <a:rPr lang="ja-JP" altLang="en-US" dirty="0">
                <a:latin typeface="ＭＳ Ｐ明朝" panose="02020600040205080304" pitchFamily="18" charset="-128"/>
                <a:ea typeface="ＭＳ Ｐ明朝" panose="02020600040205080304" pitchFamily="18" charset="-128"/>
              </a:rPr>
              <a:t>充実して</a:t>
            </a:r>
            <a:r>
              <a:rPr lang="ja-JP" altLang="en-US" dirty="0" smtClean="0">
                <a:latin typeface="ＭＳ Ｐ明朝" panose="02020600040205080304" pitchFamily="18" charset="-128"/>
                <a:ea typeface="ＭＳ Ｐ明朝" panose="02020600040205080304" pitchFamily="18" charset="-128"/>
              </a:rPr>
              <a:t>も、いじめ</a:t>
            </a:r>
            <a:r>
              <a:rPr lang="ja-JP" altLang="en-US" dirty="0">
                <a:latin typeface="ＭＳ Ｐ明朝" panose="02020600040205080304" pitchFamily="18" charset="-128"/>
                <a:ea typeface="ＭＳ Ｐ明朝" panose="02020600040205080304" pitchFamily="18" charset="-128"/>
              </a:rPr>
              <a:t>が減るとは限りません。いじめを減らすに</a:t>
            </a:r>
            <a:r>
              <a:rPr lang="ja-JP" altLang="en-US" dirty="0" smtClean="0">
                <a:latin typeface="ＭＳ Ｐ明朝" panose="02020600040205080304" pitchFamily="18" charset="-128"/>
                <a:ea typeface="ＭＳ Ｐ明朝" panose="02020600040205080304" pitchFamily="18" charset="-128"/>
              </a:rPr>
              <a:t>は、開発的生徒指導、予防的生徒指導を充実させることが重要です。これは、いじめ</a:t>
            </a:r>
            <a:r>
              <a:rPr lang="ja-JP" altLang="en-US" dirty="0">
                <a:latin typeface="ＭＳ Ｐ明朝" panose="02020600040205080304" pitchFamily="18" charset="-128"/>
                <a:ea typeface="ＭＳ Ｐ明朝" panose="02020600040205080304" pitchFamily="18" charset="-128"/>
              </a:rPr>
              <a:t>だけで</a:t>
            </a:r>
            <a:r>
              <a:rPr lang="ja-JP" altLang="en-US" dirty="0" smtClean="0">
                <a:latin typeface="ＭＳ Ｐ明朝" panose="02020600040205080304" pitchFamily="18" charset="-128"/>
                <a:ea typeface="ＭＳ Ｐ明朝" panose="02020600040205080304" pitchFamily="18" charset="-128"/>
              </a:rPr>
              <a:t>なく、全て</a:t>
            </a:r>
            <a:r>
              <a:rPr lang="ja-JP" altLang="en-US" dirty="0">
                <a:latin typeface="ＭＳ Ｐ明朝" panose="02020600040205080304" pitchFamily="18" charset="-128"/>
                <a:ea typeface="ＭＳ Ｐ明朝" panose="02020600040205080304" pitchFamily="18" charset="-128"/>
              </a:rPr>
              <a:t>の問題行動等の未然防止や予防</a:t>
            </a:r>
            <a:r>
              <a:rPr lang="ja-JP" altLang="en-US" dirty="0" smtClean="0">
                <a:latin typeface="ＭＳ Ｐ明朝" panose="02020600040205080304" pitchFamily="18" charset="-128"/>
                <a:ea typeface="ＭＳ Ｐ明朝" panose="02020600040205080304" pitchFamily="18" charset="-128"/>
              </a:rPr>
              <a:t>にも言えることです。</a:t>
            </a:r>
            <a:endParaRPr lang="en-US" altLang="ja-JP" dirty="0" smtClean="0">
              <a:latin typeface="ＭＳ Ｐ明朝" panose="02020600040205080304" pitchFamily="18" charset="-128"/>
              <a:ea typeface="ＭＳ Ｐ明朝" panose="02020600040205080304" pitchFamily="18" charset="-128"/>
            </a:endParaRPr>
          </a:p>
          <a:p>
            <a:r>
              <a:rPr lang="ja-JP" altLang="en-US" dirty="0" smtClean="0">
                <a:latin typeface="ＭＳ Ｐ明朝" panose="02020600040205080304" pitchFamily="18" charset="-128"/>
                <a:ea typeface="ＭＳ Ｐ明朝" panose="02020600040205080304" pitchFamily="18" charset="-128"/>
              </a:rPr>
              <a:t>　特に、いじめ問題に関しては、本校のいじめ問題対策基本方針に、開発的生徒指導から問題解決的生徒指導まで、どのような取組をするのか明示し公開をしています。全教職員の共通理解の基に、必ず取り組んでいきたいと思います。★</a:t>
            </a:r>
            <a:endParaRPr lang="ja-JP" altLang="en-US" dirty="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10"/>
          </p:nvPr>
        </p:nvSpPr>
        <p:spPr/>
        <p:txBody>
          <a:bodyPr/>
          <a:lstStyle/>
          <a:p>
            <a:fld id="{EFE263F3-539A-4978-BAE4-9D25B3CBF7E4}" type="slidenum">
              <a:rPr lang="ja-JP" altLang="en-US" smtClean="0"/>
              <a:pPr/>
              <a:t>13</a:t>
            </a:fld>
            <a:endParaRPr lang="ja-JP" altLang="en-US"/>
          </a:p>
        </p:txBody>
      </p:sp>
    </p:spTree>
    <p:extLst>
      <p:ext uri="{BB962C8B-B14F-4D97-AF65-F5344CB8AC3E}">
        <p14:creationId xmlns:p14="http://schemas.microsoft.com/office/powerpoint/2010/main" val="8876238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577" y="4686501"/>
            <a:ext cx="5388610" cy="3703039"/>
          </a:xfrm>
        </p:spPr>
        <p:txBody>
          <a:bodyPr/>
          <a:lstStyle/>
          <a:p>
            <a:pPr marL="0" marR="0" indent="0" algn="l" defTabSz="906086" rtl="0" eaLnBrk="1" fontAlgn="base" latinLnBrk="0" hangingPunct="1">
              <a:lnSpc>
                <a:spcPct val="100000"/>
              </a:lnSpc>
              <a:spcBef>
                <a:spcPct val="30000"/>
              </a:spcBef>
              <a:spcAft>
                <a:spcPct val="0"/>
              </a:spcAft>
              <a:buClrTx/>
              <a:buSzTx/>
              <a:buFontTx/>
              <a:buNone/>
              <a:tabLst/>
              <a:defRPr/>
            </a:pPr>
            <a:r>
              <a:rPr lang="en-US" altLang="ja-JP" sz="1800" dirty="0" smtClean="0">
                <a:latin typeface="+mj-ea"/>
              </a:rPr>
              <a:t>≪</a:t>
            </a:r>
            <a:r>
              <a:rPr lang="ja-JP" altLang="en-US" sz="1800" dirty="0" smtClean="0">
                <a:latin typeface="+mj-ea"/>
              </a:rPr>
              <a:t>スライド</a:t>
            </a:r>
            <a:r>
              <a:rPr lang="en-US" altLang="ja-JP" sz="1800" dirty="0" smtClean="0">
                <a:latin typeface="+mj-ea"/>
              </a:rPr>
              <a:t>12</a:t>
            </a:r>
            <a:r>
              <a:rPr lang="ja-JP" altLang="en-US" sz="1800" dirty="0" smtClean="0">
                <a:latin typeface="+mj-ea"/>
              </a:rPr>
              <a:t>～</a:t>
            </a:r>
            <a:r>
              <a:rPr lang="en-US" altLang="ja-JP" sz="1800" dirty="0" smtClean="0">
                <a:latin typeface="+mj-ea"/>
              </a:rPr>
              <a:t>14</a:t>
            </a:r>
            <a:r>
              <a:rPr lang="ja-JP" altLang="en-US" sz="1800" dirty="0" smtClean="0">
                <a:latin typeface="+mj-ea"/>
              </a:rPr>
              <a:t>で２分</a:t>
            </a:r>
            <a:r>
              <a:rPr lang="en-US" altLang="ja-JP" sz="1800" dirty="0" smtClean="0">
                <a:latin typeface="+mj-ea"/>
              </a:rPr>
              <a:t>≫</a:t>
            </a:r>
          </a:p>
          <a:p>
            <a:pPr defTabSz="906086" fontAlgn="base">
              <a:spcBef>
                <a:spcPct val="30000"/>
              </a:spcBef>
              <a:spcAft>
                <a:spcPct val="0"/>
              </a:spcAft>
              <a:defRPr/>
            </a:pPr>
            <a:r>
              <a:rPr lang="ja-JP" altLang="en-US" sz="1800" dirty="0">
                <a:latin typeface="+mj-ea"/>
              </a:rPr>
              <a:t>　</a:t>
            </a:r>
            <a:r>
              <a:rPr lang="ja-JP" altLang="en-US" sz="1800" dirty="0" smtClean="0">
                <a:latin typeface="ＭＳ Ｐ明朝" panose="02020600040205080304" pitchFamily="18" charset="-128"/>
                <a:ea typeface="ＭＳ Ｐ明朝" panose="02020600040205080304" pitchFamily="18" charset="-128"/>
              </a:rPr>
              <a:t>初めに</a:t>
            </a:r>
            <a:r>
              <a:rPr lang="ja-JP" altLang="en-US" sz="1800" dirty="0">
                <a:latin typeface="ＭＳ Ｐ明朝" panose="02020600040205080304" pitchFamily="18" charset="-128"/>
                <a:ea typeface="ＭＳ Ｐ明朝" panose="02020600040205080304" pitchFamily="18" charset="-128"/>
              </a:rPr>
              <a:t>示したこの図</a:t>
            </a:r>
            <a:r>
              <a:rPr lang="ja-JP" altLang="en-US" sz="1800" dirty="0" smtClean="0">
                <a:latin typeface="ＭＳ Ｐ明朝" panose="02020600040205080304" pitchFamily="18" charset="-128"/>
                <a:ea typeface="ＭＳ Ｐ明朝" panose="02020600040205080304" pitchFamily="18" charset="-128"/>
              </a:rPr>
              <a:t>で言うと、事例</a:t>
            </a:r>
            <a:r>
              <a:rPr lang="ja-JP" altLang="en-US" sz="1800" dirty="0">
                <a:latin typeface="ＭＳ Ｐ明朝" panose="02020600040205080304" pitchFamily="18" charset="-128"/>
                <a:ea typeface="ＭＳ Ｐ明朝" panose="02020600040205080304" pitchFamily="18" charset="-128"/>
              </a:rPr>
              <a:t>で話し合っていたの</a:t>
            </a:r>
            <a:r>
              <a:rPr lang="ja-JP" altLang="en-US" sz="1800" dirty="0" smtClean="0">
                <a:latin typeface="ＭＳ Ｐ明朝" panose="02020600040205080304" pitchFamily="18" charset="-128"/>
                <a:ea typeface="ＭＳ Ｐ明朝" panose="02020600040205080304" pitchFamily="18" charset="-128"/>
              </a:rPr>
              <a:t>は、★この</a:t>
            </a:r>
            <a:r>
              <a:rPr lang="ja-JP" altLang="en-US" sz="1800" dirty="0">
                <a:latin typeface="ＭＳ Ｐ明朝" panose="02020600040205080304" pitchFamily="18" charset="-128"/>
                <a:ea typeface="ＭＳ Ｐ明朝" panose="02020600040205080304" pitchFamily="18" charset="-128"/>
              </a:rPr>
              <a:t>問題が発生した後どう取り組む</a:t>
            </a:r>
            <a:r>
              <a:rPr lang="ja-JP" altLang="en-US" sz="1800" dirty="0" smtClean="0">
                <a:latin typeface="ＭＳ Ｐ明朝" panose="02020600040205080304" pitchFamily="18" charset="-128"/>
                <a:ea typeface="ＭＳ Ｐ明朝" panose="02020600040205080304" pitchFamily="18" charset="-128"/>
              </a:rPr>
              <a:t>かという、赤で示した</a:t>
            </a:r>
            <a:r>
              <a:rPr lang="ja-JP" altLang="en-US" sz="1800" dirty="0" smtClean="0">
                <a:solidFill>
                  <a:srgbClr val="FF0000"/>
                </a:solidFill>
                <a:latin typeface="ＭＳ Ｐ明朝" panose="02020600040205080304" pitchFamily="18" charset="-128"/>
                <a:ea typeface="ＭＳ Ｐ明朝" panose="02020600040205080304" pitchFamily="18" charset="-128"/>
              </a:rPr>
              <a:t>（スライドを指す）</a:t>
            </a:r>
            <a:r>
              <a:rPr lang="ja-JP" altLang="en-US" sz="1800" dirty="0" smtClean="0">
                <a:latin typeface="ＭＳ Ｐ明朝" panose="02020600040205080304" pitchFamily="18" charset="-128"/>
                <a:ea typeface="ＭＳ Ｐ明朝" panose="02020600040205080304" pitchFamily="18" charset="-128"/>
              </a:rPr>
              <a:t>図の</a:t>
            </a:r>
            <a:r>
              <a:rPr lang="ja-JP" altLang="en-US" sz="1800" dirty="0">
                <a:latin typeface="ＭＳ Ｐ明朝" panose="02020600040205080304" pitchFamily="18" charset="-128"/>
                <a:ea typeface="ＭＳ Ｐ明朝" panose="02020600040205080304" pitchFamily="18" charset="-128"/>
              </a:rPr>
              <a:t>部分</a:t>
            </a:r>
            <a:r>
              <a:rPr lang="ja-JP" altLang="en-US" sz="1800" dirty="0" smtClean="0">
                <a:latin typeface="ＭＳ Ｐ明朝" panose="02020600040205080304" pitchFamily="18" charset="-128"/>
                <a:ea typeface="ＭＳ Ｐ明朝" panose="02020600040205080304" pitchFamily="18" charset="-128"/>
              </a:rPr>
              <a:t>でした。</a:t>
            </a:r>
            <a:endParaRPr lang="en-US" altLang="ja-JP" sz="1800" dirty="0" smtClean="0">
              <a:latin typeface="ＭＳ Ｐ明朝" panose="02020600040205080304" pitchFamily="18" charset="-128"/>
              <a:ea typeface="ＭＳ Ｐ明朝" panose="02020600040205080304" pitchFamily="18" charset="-128"/>
            </a:endParaRPr>
          </a:p>
          <a:p>
            <a:pPr defTabSz="906086" fontAlgn="base">
              <a:spcBef>
                <a:spcPct val="30000"/>
              </a:spcBef>
              <a:spcAft>
                <a:spcPct val="0"/>
              </a:spcAft>
              <a:defRPr/>
            </a:pPr>
            <a:r>
              <a:rPr lang="ja-JP" altLang="en-US" sz="1800" dirty="0" smtClean="0">
                <a:latin typeface="ＭＳ Ｐ明朝" panose="02020600040205080304" pitchFamily="18" charset="-128"/>
                <a:ea typeface="ＭＳ Ｐ明朝" panose="02020600040205080304" pitchFamily="18" charset="-128"/>
              </a:rPr>
              <a:t>　いじめ</a:t>
            </a:r>
            <a:r>
              <a:rPr lang="ja-JP" altLang="en-US" sz="1800" dirty="0">
                <a:latin typeface="ＭＳ Ｐ明朝" panose="02020600040205080304" pitchFamily="18" charset="-128"/>
                <a:ea typeface="ＭＳ Ｐ明朝" panose="02020600040205080304" pitchFamily="18" charset="-128"/>
              </a:rPr>
              <a:t>を減らすに</a:t>
            </a:r>
            <a:r>
              <a:rPr lang="ja-JP" altLang="en-US" sz="1800" dirty="0" smtClean="0">
                <a:latin typeface="ＭＳ Ｐ明朝" panose="02020600040205080304" pitchFamily="18" charset="-128"/>
                <a:ea typeface="ＭＳ Ｐ明朝" panose="02020600040205080304" pitchFamily="18" charset="-128"/>
              </a:rPr>
              <a:t>は、★青で示すように、（</a:t>
            </a:r>
            <a:r>
              <a:rPr lang="ja-JP" altLang="en-US" sz="1800" dirty="0">
                <a:latin typeface="ＭＳ Ｐ明朝" panose="02020600040205080304" pitchFamily="18" charset="-128"/>
                <a:ea typeface="ＭＳ Ｐ明朝" panose="02020600040205080304" pitchFamily="18" charset="-128"/>
              </a:rPr>
              <a:t>中央の大きな</a:t>
            </a:r>
            <a:r>
              <a:rPr lang="en-US" altLang="ja-JP" sz="1800" dirty="0">
                <a:latin typeface="ＭＳ Ｐ明朝" panose="02020600040205080304" pitchFamily="18" charset="-128"/>
                <a:ea typeface="ＭＳ Ｐ明朝" panose="02020600040205080304" pitchFamily="18" charset="-128"/>
              </a:rPr>
              <a:t>ORV-PDCA</a:t>
            </a:r>
            <a:r>
              <a:rPr lang="ja-JP" altLang="en-US" sz="1800" dirty="0">
                <a:latin typeface="ＭＳ Ｐ明朝" panose="02020600040205080304" pitchFamily="18" charset="-128"/>
                <a:ea typeface="ＭＳ Ｐ明朝" panose="02020600040205080304" pitchFamily="18" charset="-128"/>
              </a:rPr>
              <a:t>の図を指し示しながら）教育目標へ</a:t>
            </a:r>
            <a:r>
              <a:rPr lang="ja-JP" altLang="en-US" sz="1800" dirty="0" smtClean="0">
                <a:latin typeface="ＭＳ Ｐ明朝" panose="02020600040205080304" pitchFamily="18" charset="-128"/>
                <a:ea typeface="ＭＳ Ｐ明朝" panose="02020600040205080304" pitchFamily="18" charset="-128"/>
              </a:rPr>
              <a:t>向かう、いじめ</a:t>
            </a:r>
            <a:r>
              <a:rPr lang="ja-JP" altLang="en-US" sz="1800" dirty="0">
                <a:latin typeface="ＭＳ Ｐ明朝" panose="02020600040205080304" pitchFamily="18" charset="-128"/>
                <a:ea typeface="ＭＳ Ｐ明朝" panose="02020600040205080304" pitchFamily="18" charset="-128"/>
              </a:rPr>
              <a:t>が起こりにくい集団づくりをすると</a:t>
            </a:r>
            <a:r>
              <a:rPr lang="ja-JP" altLang="en-US" sz="1800" dirty="0" smtClean="0">
                <a:latin typeface="ＭＳ Ｐ明朝" panose="02020600040205080304" pitchFamily="18" charset="-128"/>
                <a:ea typeface="ＭＳ Ｐ明朝" panose="02020600040205080304" pitchFamily="18" charset="-128"/>
              </a:rPr>
              <a:t>いう、日々の取組が</a:t>
            </a:r>
            <a:r>
              <a:rPr lang="ja-JP" altLang="en-US" sz="1800" dirty="0">
                <a:latin typeface="ＭＳ Ｐ明朝" panose="02020600040205080304" pitchFamily="18" charset="-128"/>
                <a:ea typeface="ＭＳ Ｐ明朝" panose="02020600040205080304" pitchFamily="18" charset="-128"/>
              </a:rPr>
              <a:t>大切です。</a:t>
            </a:r>
            <a:endParaRPr lang="en-US" altLang="ja-JP" sz="1800" dirty="0">
              <a:latin typeface="ＭＳ Ｐ明朝" panose="02020600040205080304" pitchFamily="18" charset="-128"/>
              <a:ea typeface="ＭＳ Ｐ明朝" panose="02020600040205080304" pitchFamily="18" charset="-128"/>
            </a:endParaRPr>
          </a:p>
          <a:p>
            <a:pPr defTabSz="906086" fontAlgn="base">
              <a:spcBef>
                <a:spcPct val="30000"/>
              </a:spcBef>
              <a:spcAft>
                <a:spcPct val="0"/>
              </a:spcAft>
              <a:defRPr/>
            </a:pPr>
            <a:r>
              <a:rPr lang="ja-JP" altLang="en-US" sz="1800" dirty="0">
                <a:latin typeface="ＭＳ Ｐ明朝" panose="02020600040205080304" pitchFamily="18" charset="-128"/>
                <a:ea typeface="ＭＳ Ｐ明朝" panose="02020600040205080304" pitchFamily="18" charset="-128"/>
              </a:rPr>
              <a:t>　これからの時間</a:t>
            </a:r>
            <a:r>
              <a:rPr lang="ja-JP" altLang="en-US" sz="1800" dirty="0" smtClean="0">
                <a:latin typeface="ＭＳ Ｐ明朝" panose="02020600040205080304" pitchFamily="18" charset="-128"/>
                <a:ea typeface="ＭＳ Ｐ明朝" panose="02020600040205080304" pitchFamily="18" charset="-128"/>
              </a:rPr>
              <a:t>は、いじめを未然</a:t>
            </a:r>
            <a:r>
              <a:rPr lang="ja-JP" altLang="en-US" sz="1800" dirty="0">
                <a:latin typeface="ＭＳ Ｐ明朝" panose="02020600040205080304" pitchFamily="18" charset="-128"/>
                <a:ea typeface="ＭＳ Ｐ明朝" panose="02020600040205080304" pitchFamily="18" charset="-128"/>
              </a:rPr>
              <a:t>に防止することに</a:t>
            </a:r>
            <a:r>
              <a:rPr lang="ja-JP" altLang="en-US" sz="1800" dirty="0" smtClean="0">
                <a:latin typeface="ＭＳ Ｐ明朝" panose="02020600040205080304" pitchFamily="18" charset="-128"/>
                <a:ea typeface="ＭＳ Ｐ明朝" panose="02020600040205080304" pitchFamily="18" charset="-128"/>
              </a:rPr>
              <a:t>つながる取組である、開発的生徒指導、予防的生徒指導につ</a:t>
            </a:r>
            <a:r>
              <a:rPr lang="ja-JP" altLang="en-US" sz="1800" dirty="0">
                <a:latin typeface="ＭＳ Ｐ明朝" panose="02020600040205080304" pitchFamily="18" charset="-128"/>
                <a:ea typeface="ＭＳ Ｐ明朝" panose="02020600040205080304" pitchFamily="18" charset="-128"/>
              </a:rPr>
              <a:t>いて考えて</a:t>
            </a:r>
            <a:r>
              <a:rPr lang="ja-JP" altLang="en-US" sz="1800" dirty="0" smtClean="0">
                <a:latin typeface="ＭＳ Ｐ明朝" panose="02020600040205080304" pitchFamily="18" charset="-128"/>
                <a:ea typeface="ＭＳ Ｐ明朝" panose="02020600040205080304" pitchFamily="18" charset="-128"/>
              </a:rPr>
              <a:t>いきます。</a:t>
            </a:r>
            <a:r>
              <a:rPr lang="ja-JP" altLang="en-US" sz="1800" dirty="0">
                <a:latin typeface="ＭＳ Ｐ明朝" panose="02020600040205080304" pitchFamily="18" charset="-128"/>
                <a:ea typeface="ＭＳ Ｐ明朝" panose="02020600040205080304" pitchFamily="18" charset="-128"/>
              </a:rPr>
              <a:t>★</a:t>
            </a:r>
            <a:endParaRPr lang="en-US" altLang="ja-JP" sz="1800" dirty="0">
              <a:latin typeface="ＭＳ Ｐ明朝" panose="02020600040205080304" pitchFamily="18" charset="-128"/>
              <a:ea typeface="ＭＳ Ｐ明朝" panose="02020600040205080304" pitchFamily="18" charset="-128"/>
            </a:endParaRPr>
          </a:p>
        </p:txBody>
      </p:sp>
      <p:sp>
        <p:nvSpPr>
          <p:cNvPr id="4" name="日付プレースホルダー 3"/>
          <p:cNvSpPr>
            <a:spLocks noGrp="1"/>
          </p:cNvSpPr>
          <p:nvPr>
            <p:ph type="dt" idx="10"/>
          </p:nvPr>
        </p:nvSpPr>
        <p:spPr>
          <a:xfrm>
            <a:off x="3815572" y="0"/>
            <a:ext cx="2918621" cy="493237"/>
          </a:xfrm>
          <a:prstGeom prst="rect">
            <a:avLst/>
          </a:prstGeom>
        </p:spPr>
        <p:txBody>
          <a:bodyPr lIns="90644" tIns="45322" rIns="90644" bIns="45322"/>
          <a:lstStyle/>
          <a:p>
            <a:endParaRPr kumimoji="1" lang="ja-JP" altLang="en-US" dirty="0"/>
          </a:p>
        </p:txBody>
      </p:sp>
      <p:sp>
        <p:nvSpPr>
          <p:cNvPr id="6" name="スライド番号プレースホルダー 5"/>
          <p:cNvSpPr>
            <a:spLocks noGrp="1"/>
          </p:cNvSpPr>
          <p:nvPr>
            <p:ph type="sldNum" sz="quarter" idx="11"/>
          </p:nvPr>
        </p:nvSpPr>
        <p:spPr/>
        <p:txBody>
          <a:bodyPr/>
          <a:lstStyle/>
          <a:p>
            <a:fld id="{EFE263F3-539A-4978-BAE4-9D25B3CBF7E4}" type="slidenum">
              <a:rPr lang="ja-JP" altLang="en-US" smtClean="0"/>
              <a:pPr/>
              <a:t>14</a:t>
            </a:fld>
            <a:endParaRPr lang="ja-JP" altLang="en-US"/>
          </a:p>
        </p:txBody>
      </p:sp>
    </p:spTree>
    <p:extLst>
      <p:ext uri="{BB962C8B-B14F-4D97-AF65-F5344CB8AC3E}">
        <p14:creationId xmlns:p14="http://schemas.microsoft.com/office/powerpoint/2010/main" val="2656686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スライド イメージ プレースホルダ 1"/>
          <p:cNvSpPr>
            <a:spLocks noGrp="1" noRot="1" noChangeAspect="1" noTextEdit="1"/>
          </p:cNvSpPr>
          <p:nvPr>
            <p:ph type="sldImg"/>
          </p:nvPr>
        </p:nvSpPr>
        <p:spPr>
          <a:xfrm>
            <a:off x="1428750" y="142875"/>
            <a:ext cx="3702050" cy="2778125"/>
          </a:xfrm>
          <a:ln/>
        </p:spPr>
      </p:sp>
      <p:sp>
        <p:nvSpPr>
          <p:cNvPr id="28675" name="ノート プレースホルダ 2"/>
          <p:cNvSpPr>
            <a:spLocks noGrp="1"/>
          </p:cNvSpPr>
          <p:nvPr>
            <p:ph type="body" idx="1"/>
          </p:nvPr>
        </p:nvSpPr>
        <p:spPr>
          <a:xfrm>
            <a:off x="400618" y="2931746"/>
            <a:ext cx="6005782" cy="6790500"/>
          </a:xfrm>
          <a:noFill/>
        </p:spPr>
        <p:txBody>
          <a:bodyPr/>
          <a:lstStyle/>
          <a:p>
            <a:r>
              <a:rPr lang="en-US" altLang="ja-JP" dirty="0">
                <a:latin typeface="+mj-ea"/>
                <a:ea typeface="+mj-ea"/>
              </a:rPr>
              <a:t>≪</a:t>
            </a:r>
            <a:r>
              <a:rPr lang="ja-JP" altLang="en-US" dirty="0">
                <a:latin typeface="+mj-ea"/>
                <a:ea typeface="+mj-ea"/>
              </a:rPr>
              <a:t>説明で</a:t>
            </a:r>
            <a:r>
              <a:rPr lang="ja-JP" altLang="en-US" dirty="0" smtClean="0">
                <a:latin typeface="+mj-ea"/>
                <a:ea typeface="+mj-ea"/>
              </a:rPr>
              <a:t>２分、協議</a:t>
            </a:r>
            <a:r>
              <a:rPr lang="ja-JP" altLang="en-US" dirty="0">
                <a:latin typeface="+mj-ea"/>
                <a:ea typeface="+mj-ea"/>
              </a:rPr>
              <a:t>で</a:t>
            </a:r>
            <a:r>
              <a:rPr lang="ja-JP" altLang="en-US" dirty="0" smtClean="0">
                <a:latin typeface="+mj-ea"/>
                <a:ea typeface="+mj-ea"/>
              </a:rPr>
              <a:t>１０分、発表で４分</a:t>
            </a:r>
            <a:r>
              <a:rPr lang="en-US" altLang="ja-JP" dirty="0">
                <a:latin typeface="+mj-ea"/>
                <a:ea typeface="+mj-ea"/>
              </a:rPr>
              <a:t>≫</a:t>
            </a:r>
          </a:p>
          <a:p>
            <a:r>
              <a:rPr lang="ja-JP" altLang="en-US" sz="1500" dirty="0" smtClean="0">
                <a:latin typeface="ＭＳ Ｐ明朝" panose="02020600040205080304" pitchFamily="18" charset="-128"/>
                <a:ea typeface="ＭＳ Ｐ明朝" panose="02020600040205080304" pitchFamily="18" charset="-128"/>
              </a:rPr>
              <a:t>［グループ記録用紙］</a:t>
            </a:r>
            <a:endParaRPr lang="en-US" altLang="ja-JP" sz="1500" dirty="0" smtClean="0">
              <a:latin typeface="ＭＳ Ｐ明朝" panose="02020600040205080304" pitchFamily="18" charset="-128"/>
              <a:ea typeface="ＭＳ Ｐ明朝" panose="02020600040205080304" pitchFamily="18" charset="-128"/>
            </a:endParaRPr>
          </a:p>
          <a:p>
            <a:r>
              <a:rPr lang="ja-JP" altLang="en-US" sz="1500" dirty="0">
                <a:latin typeface="ＭＳ Ｐ明朝" panose="02020600040205080304" pitchFamily="18" charset="-128"/>
                <a:ea typeface="ＭＳ Ｐ明朝" panose="02020600040205080304" pitchFamily="18" charset="-128"/>
              </a:rPr>
              <a:t>　</a:t>
            </a:r>
            <a:r>
              <a:rPr lang="ja-JP" altLang="en-US" sz="1500" dirty="0" smtClean="0">
                <a:latin typeface="ＭＳ Ｐ明朝" panose="02020600040205080304" pitchFamily="18" charset="-128"/>
                <a:ea typeface="ＭＳ Ｐ明朝" panose="02020600040205080304" pitchFamily="18" charset="-128"/>
              </a:rPr>
              <a:t>本日</a:t>
            </a:r>
            <a:r>
              <a:rPr lang="ja-JP" altLang="en-US" sz="1500" dirty="0">
                <a:latin typeface="ＭＳ Ｐ明朝" panose="02020600040205080304" pitchFamily="18" charset="-128"/>
                <a:ea typeface="ＭＳ Ｐ明朝" panose="02020600040205080304" pitchFamily="18" charset="-128"/>
              </a:rPr>
              <a:t>の研修最後の協議の時間に入ります</a:t>
            </a:r>
            <a:r>
              <a:rPr lang="ja-JP" altLang="en-US" sz="1500" dirty="0" smtClean="0">
                <a:latin typeface="ＭＳ Ｐ明朝" panose="02020600040205080304" pitchFamily="18" charset="-128"/>
                <a:ea typeface="ＭＳ Ｐ明朝" panose="02020600040205080304" pitchFamily="18" charset="-128"/>
              </a:rPr>
              <a:t>。</a:t>
            </a:r>
            <a:endParaRPr lang="en-US" altLang="ja-JP" sz="1500" dirty="0" smtClean="0">
              <a:latin typeface="ＭＳ Ｐ明朝" panose="02020600040205080304" pitchFamily="18" charset="-128"/>
              <a:ea typeface="ＭＳ Ｐ明朝" panose="02020600040205080304" pitchFamily="18" charset="-128"/>
            </a:endParaRPr>
          </a:p>
          <a:p>
            <a:r>
              <a:rPr lang="ja-JP" altLang="en-US" sz="1500" dirty="0" smtClean="0">
                <a:latin typeface="ＭＳ Ｐ明朝" panose="02020600040205080304" pitchFamily="18" charset="-128"/>
                <a:ea typeface="ＭＳ Ｐ明朝" panose="02020600040205080304" pitchFamily="18" charset="-128"/>
              </a:rPr>
              <a:t>　各グループに</a:t>
            </a:r>
            <a:r>
              <a:rPr lang="en-US" altLang="ja-JP" sz="1500" dirty="0" smtClean="0">
                <a:latin typeface="ＭＳ Ｐ明朝" panose="02020600040205080304" pitchFamily="18" charset="-128"/>
                <a:ea typeface="ＭＳ Ｐ明朝" panose="02020600040205080304" pitchFamily="18" charset="-128"/>
              </a:rPr>
              <a:t>A3</a:t>
            </a:r>
            <a:r>
              <a:rPr lang="ja-JP" altLang="en-US" sz="1500" dirty="0" smtClean="0">
                <a:latin typeface="ＭＳ Ｐ明朝" panose="02020600040205080304" pitchFamily="18" charset="-128"/>
                <a:ea typeface="ＭＳ Ｐ明朝" panose="02020600040205080304" pitchFamily="18" charset="-128"/>
              </a:rPr>
              <a:t>版の「グループ記録用紙」を配付していますので、準備してください。</a:t>
            </a:r>
            <a:endParaRPr lang="ja-JP" altLang="en-US" sz="1500" dirty="0">
              <a:latin typeface="ＭＳ Ｐ明朝" panose="02020600040205080304" pitchFamily="18" charset="-128"/>
              <a:ea typeface="ＭＳ Ｐ明朝" panose="02020600040205080304" pitchFamily="18" charset="-128"/>
            </a:endParaRPr>
          </a:p>
          <a:p>
            <a:endParaRPr lang="en-US" altLang="ja-JP" sz="1500" dirty="0" smtClean="0">
              <a:latin typeface="ＭＳ Ｐ明朝" panose="02020600040205080304" pitchFamily="18" charset="-128"/>
              <a:ea typeface="ＭＳ Ｐ明朝" panose="02020600040205080304" pitchFamily="18" charset="-128"/>
            </a:endParaRPr>
          </a:p>
          <a:p>
            <a:r>
              <a:rPr lang="ja-JP" altLang="en-US" sz="1500" dirty="0">
                <a:latin typeface="ＭＳ Ｐ明朝" panose="02020600040205080304" pitchFamily="18" charset="-128"/>
                <a:ea typeface="ＭＳ Ｐ明朝" panose="02020600040205080304" pitchFamily="18" charset="-128"/>
              </a:rPr>
              <a:t>　いじめが起こりにくい集団をつくるために全ての児童生徒に対して</a:t>
            </a:r>
            <a:r>
              <a:rPr lang="ja-JP" altLang="en-US" sz="1500" dirty="0" smtClean="0">
                <a:latin typeface="ＭＳ Ｐ明朝" panose="02020600040205080304" pitchFamily="18" charset="-128"/>
                <a:ea typeface="ＭＳ Ｐ明朝" panose="02020600040205080304" pitchFamily="18" charset="-128"/>
              </a:rPr>
              <a:t>行われる開発的生徒指導や、いじめ</a:t>
            </a:r>
            <a:r>
              <a:rPr lang="ja-JP" altLang="en-US" sz="1500" dirty="0">
                <a:latin typeface="ＭＳ Ｐ明朝" panose="02020600040205080304" pitchFamily="18" charset="-128"/>
                <a:ea typeface="ＭＳ Ｐ明朝" panose="02020600040205080304" pitchFamily="18" charset="-128"/>
              </a:rPr>
              <a:t>に発展してしまいそうな</a:t>
            </a:r>
            <a:r>
              <a:rPr lang="ja-JP" altLang="en-US" sz="1500" dirty="0" smtClean="0">
                <a:latin typeface="ＭＳ Ｐ明朝" panose="02020600040205080304" pitchFamily="18" charset="-128"/>
                <a:ea typeface="ＭＳ Ｐ明朝" panose="02020600040205080304" pitchFamily="18" charset="-128"/>
              </a:rPr>
              <a:t>集団などに</a:t>
            </a:r>
            <a:r>
              <a:rPr lang="ja-JP" altLang="en-US" sz="1500" dirty="0">
                <a:latin typeface="ＭＳ Ｐ明朝" panose="02020600040205080304" pitchFamily="18" charset="-128"/>
                <a:ea typeface="ＭＳ Ｐ明朝" panose="02020600040205080304" pitchFamily="18" charset="-128"/>
              </a:rPr>
              <a:t>対して行われる</a:t>
            </a:r>
            <a:r>
              <a:rPr lang="ja-JP" altLang="en-US" sz="1500" dirty="0" smtClean="0">
                <a:latin typeface="ＭＳ Ｐ明朝" panose="02020600040205080304" pitchFamily="18" charset="-128"/>
                <a:ea typeface="ＭＳ Ｐ明朝" panose="02020600040205080304" pitchFamily="18" charset="-128"/>
              </a:rPr>
              <a:t>予防的生徒指導として、具体的</a:t>
            </a:r>
            <a:r>
              <a:rPr lang="ja-JP" altLang="en-US" sz="1500" dirty="0">
                <a:latin typeface="ＭＳ Ｐ明朝" panose="02020600040205080304" pitchFamily="18" charset="-128"/>
                <a:ea typeface="ＭＳ Ｐ明朝" panose="02020600040205080304" pitchFamily="18" charset="-128"/>
              </a:rPr>
              <a:t>にどのよう</a:t>
            </a:r>
            <a:r>
              <a:rPr lang="ja-JP" altLang="en-US" sz="1500" dirty="0" smtClean="0">
                <a:latin typeface="ＭＳ Ｐ明朝" panose="02020600040205080304" pitchFamily="18" charset="-128"/>
                <a:ea typeface="ＭＳ Ｐ明朝" panose="02020600040205080304" pitchFamily="18" charset="-128"/>
              </a:rPr>
              <a:t>な取組が</a:t>
            </a:r>
            <a:r>
              <a:rPr lang="ja-JP" altLang="en-US" sz="1500" dirty="0">
                <a:latin typeface="ＭＳ Ｐ明朝" panose="02020600040205080304" pitchFamily="18" charset="-128"/>
                <a:ea typeface="ＭＳ Ｐ明朝" panose="02020600040205080304" pitchFamily="18" charset="-128"/>
              </a:rPr>
              <a:t>できるのでしょうか。</a:t>
            </a:r>
          </a:p>
          <a:p>
            <a:r>
              <a:rPr lang="ja-JP" altLang="en-US" sz="1500" dirty="0">
                <a:latin typeface="ＭＳ Ｐ明朝" panose="02020600040205080304" pitchFamily="18" charset="-128"/>
                <a:ea typeface="ＭＳ Ｐ明朝" panose="02020600040205080304" pitchFamily="18" charset="-128"/>
              </a:rPr>
              <a:t>　ここからの１０分間は事例を</a:t>
            </a:r>
            <a:r>
              <a:rPr lang="ja-JP" altLang="en-US" sz="1500" dirty="0" smtClean="0">
                <a:latin typeface="ＭＳ Ｐ明朝" panose="02020600040205080304" pitchFamily="18" charset="-128"/>
                <a:ea typeface="ＭＳ Ｐ明朝" panose="02020600040205080304" pitchFamily="18" charset="-128"/>
              </a:rPr>
              <a:t>離れて、実際、自分</a:t>
            </a:r>
            <a:r>
              <a:rPr lang="ja-JP" altLang="en-US" sz="1500" dirty="0">
                <a:latin typeface="ＭＳ Ｐ明朝" panose="02020600040205080304" pitchFamily="18" charset="-128"/>
                <a:ea typeface="ＭＳ Ｐ明朝" panose="02020600040205080304" pitchFamily="18" charset="-128"/>
              </a:rPr>
              <a:t>の担当している</a:t>
            </a:r>
            <a:r>
              <a:rPr lang="ja-JP" altLang="en-US" sz="1500" dirty="0" smtClean="0">
                <a:latin typeface="ＭＳ Ｐ明朝" panose="02020600040205080304" pitchFamily="18" charset="-128"/>
                <a:ea typeface="ＭＳ Ｐ明朝" panose="02020600040205080304" pitchFamily="18" charset="-128"/>
              </a:rPr>
              <a:t>学年、学級（</a:t>
            </a:r>
            <a:r>
              <a:rPr lang="en-US" altLang="ja-JP" sz="1500" dirty="0" smtClean="0">
                <a:latin typeface="ＭＳ Ｐ明朝" panose="02020600040205080304" pitchFamily="18" charset="-128"/>
                <a:ea typeface="ＭＳ Ｐ明朝" panose="02020600040205080304" pitchFamily="18" charset="-128"/>
              </a:rPr>
              <a:t>HR</a:t>
            </a:r>
            <a:r>
              <a:rPr lang="ja-JP" altLang="en-US" sz="1500" dirty="0" smtClean="0">
                <a:latin typeface="ＭＳ Ｐ明朝" panose="02020600040205080304" pitchFamily="18" charset="-128"/>
                <a:ea typeface="ＭＳ Ｐ明朝" panose="02020600040205080304" pitchFamily="18" charset="-128"/>
              </a:rPr>
              <a:t>）を</a:t>
            </a:r>
            <a:r>
              <a:rPr lang="ja-JP" altLang="en-US" sz="1500" dirty="0">
                <a:latin typeface="ＭＳ Ｐ明朝" panose="02020600040205080304" pitchFamily="18" charset="-128"/>
                <a:ea typeface="ＭＳ Ｐ明朝" panose="02020600040205080304" pitchFamily="18" charset="-128"/>
              </a:rPr>
              <a:t>想像しながら</a:t>
            </a:r>
            <a:r>
              <a:rPr lang="ja-JP" altLang="en-US" sz="1500" dirty="0" smtClean="0">
                <a:latin typeface="ＭＳ Ｐ明朝" panose="02020600040205080304" pitchFamily="18" charset="-128"/>
                <a:ea typeface="ＭＳ Ｐ明朝" panose="02020600040205080304" pitchFamily="18" charset="-128"/>
              </a:rPr>
              <a:t>できる取組を協議してください。</a:t>
            </a:r>
            <a:endParaRPr lang="ja-JP" altLang="en-US" sz="1500" dirty="0">
              <a:latin typeface="ＭＳ Ｐ明朝" panose="02020600040205080304" pitchFamily="18" charset="-128"/>
              <a:ea typeface="ＭＳ Ｐ明朝" panose="02020600040205080304" pitchFamily="18" charset="-128"/>
            </a:endParaRPr>
          </a:p>
          <a:p>
            <a:r>
              <a:rPr lang="ja-JP" altLang="en-US" sz="1500" dirty="0">
                <a:latin typeface="ＭＳ Ｐ明朝" panose="02020600040205080304" pitchFamily="18" charset="-128"/>
                <a:ea typeface="ＭＳ Ｐ明朝" panose="02020600040205080304" pitchFamily="18" charset="-128"/>
              </a:rPr>
              <a:t>　児童生徒が自分自身をよりよい方向へ導くことのできる力で</a:t>
            </a:r>
            <a:r>
              <a:rPr lang="ja-JP" altLang="en-US" sz="1500" dirty="0" smtClean="0">
                <a:latin typeface="ＭＳ Ｐ明朝" panose="02020600040205080304" pitchFamily="18" charset="-128"/>
                <a:ea typeface="ＭＳ Ｐ明朝" panose="02020600040205080304" pitchFamily="18" charset="-128"/>
              </a:rPr>
              <a:t>ある、自己</a:t>
            </a:r>
            <a:r>
              <a:rPr lang="ja-JP" altLang="en-US" sz="1500" dirty="0">
                <a:latin typeface="ＭＳ Ｐ明朝" panose="02020600040205080304" pitchFamily="18" charset="-128"/>
                <a:ea typeface="ＭＳ Ｐ明朝" panose="02020600040205080304" pitchFamily="18" charset="-128"/>
              </a:rPr>
              <a:t>指導能力を育てるための三つ</a:t>
            </a:r>
            <a:r>
              <a:rPr lang="ja-JP" altLang="en-US" sz="1500" dirty="0" smtClean="0">
                <a:latin typeface="ＭＳ Ｐ明朝" panose="02020600040205080304" pitchFamily="18" charset="-128"/>
                <a:ea typeface="ＭＳ Ｐ明朝" panose="02020600040205080304" pitchFamily="18" charset="-128"/>
              </a:rPr>
              <a:t>のポイント★を</a:t>
            </a:r>
            <a:r>
              <a:rPr lang="ja-JP" altLang="en-US" sz="1500" dirty="0">
                <a:latin typeface="ＭＳ Ｐ明朝" panose="02020600040205080304" pitchFamily="18" charset="-128"/>
                <a:ea typeface="ＭＳ Ｐ明朝" panose="02020600040205080304" pitchFamily="18" charset="-128"/>
              </a:rPr>
              <a:t>意識</a:t>
            </a:r>
            <a:r>
              <a:rPr lang="ja-JP" altLang="en-US" sz="1500" dirty="0" smtClean="0">
                <a:latin typeface="ＭＳ Ｐ明朝" panose="02020600040205080304" pitchFamily="18" charset="-128"/>
                <a:ea typeface="ＭＳ Ｐ明朝" panose="02020600040205080304" pitchFamily="18" charset="-128"/>
              </a:rPr>
              <a:t>して、開発的生徒指導、予防的生徒指導についてグループで考えて</a:t>
            </a:r>
            <a:r>
              <a:rPr lang="ja-JP" altLang="en-US" sz="1500" dirty="0">
                <a:latin typeface="ＭＳ Ｐ明朝" panose="02020600040205080304" pitchFamily="18" charset="-128"/>
                <a:ea typeface="ＭＳ Ｐ明朝" panose="02020600040205080304" pitchFamily="18" charset="-128"/>
              </a:rPr>
              <a:t>みましょう。</a:t>
            </a:r>
          </a:p>
          <a:p>
            <a:r>
              <a:rPr lang="ja-JP" altLang="en-US" sz="1500" dirty="0">
                <a:latin typeface="ＭＳ Ｐ明朝" panose="02020600040205080304" pitchFamily="18" charset="-128"/>
                <a:ea typeface="ＭＳ Ｐ明朝" panose="02020600040205080304" pitchFamily="18" charset="-128"/>
              </a:rPr>
              <a:t>　①②③</a:t>
            </a:r>
            <a:r>
              <a:rPr lang="ja-JP" altLang="en-US" sz="1500" dirty="0" smtClean="0">
                <a:latin typeface="ＭＳ Ｐ明朝" panose="02020600040205080304" pitchFamily="18" charset="-128"/>
                <a:ea typeface="ＭＳ Ｐ明朝" panose="02020600040205080304" pitchFamily="18" charset="-128"/>
              </a:rPr>
              <a:t>のポイントに分けて協議</a:t>
            </a:r>
            <a:r>
              <a:rPr lang="ja-JP" altLang="en-US" sz="1500" dirty="0">
                <a:latin typeface="ＭＳ Ｐ明朝" panose="02020600040205080304" pitchFamily="18" charset="-128"/>
                <a:ea typeface="ＭＳ Ｐ明朝" panose="02020600040205080304" pitchFamily="18" charset="-128"/>
              </a:rPr>
              <a:t>してもいい</a:t>
            </a:r>
            <a:r>
              <a:rPr lang="ja-JP" altLang="en-US" sz="1500" dirty="0" smtClean="0">
                <a:latin typeface="ＭＳ Ｐ明朝" panose="02020600040205080304" pitchFamily="18" charset="-128"/>
                <a:ea typeface="ＭＳ Ｐ明朝" panose="02020600040205080304" pitchFamily="18" charset="-128"/>
              </a:rPr>
              <a:t>ですし、複数のポイントに重なった取組も意識して協議</a:t>
            </a:r>
            <a:r>
              <a:rPr lang="ja-JP" altLang="en-US" sz="1500" dirty="0">
                <a:latin typeface="ＭＳ Ｐ明朝" panose="02020600040205080304" pitchFamily="18" charset="-128"/>
                <a:ea typeface="ＭＳ Ｐ明朝" panose="02020600040205080304" pitchFamily="18" charset="-128"/>
              </a:rPr>
              <a:t>を</a:t>
            </a:r>
            <a:r>
              <a:rPr lang="ja-JP" altLang="en-US" sz="1500" dirty="0" smtClean="0">
                <a:latin typeface="ＭＳ Ｐ明朝" panose="02020600040205080304" pitchFamily="18" charset="-128"/>
                <a:ea typeface="ＭＳ Ｐ明朝" panose="02020600040205080304" pitchFamily="18" charset="-128"/>
              </a:rPr>
              <a:t>しても</a:t>
            </a:r>
            <a:r>
              <a:rPr lang="ja-JP" altLang="en-US" sz="1500" dirty="0">
                <a:latin typeface="ＭＳ Ｐ明朝" panose="02020600040205080304" pitchFamily="18" charset="-128"/>
                <a:ea typeface="ＭＳ Ｐ明朝" panose="02020600040205080304" pitchFamily="18" charset="-128"/>
              </a:rPr>
              <a:t>構いません。</a:t>
            </a:r>
            <a:endParaRPr lang="en-US" altLang="ja-JP" sz="1500" dirty="0">
              <a:latin typeface="ＭＳ Ｐ明朝" panose="02020600040205080304" pitchFamily="18" charset="-128"/>
              <a:ea typeface="ＭＳ Ｐ明朝" panose="02020600040205080304" pitchFamily="18" charset="-128"/>
            </a:endParaRPr>
          </a:p>
          <a:p>
            <a:r>
              <a:rPr lang="ja-JP" altLang="en-US" sz="1500" dirty="0">
                <a:latin typeface="ＭＳ Ｐ明朝" panose="02020600040205080304" pitchFamily="18" charset="-128"/>
                <a:ea typeface="ＭＳ Ｐ明朝" panose="02020600040205080304" pitchFamily="18" charset="-128"/>
              </a:rPr>
              <a:t>　</a:t>
            </a:r>
            <a:r>
              <a:rPr lang="ja-JP" altLang="en-US" sz="1500" dirty="0" smtClean="0">
                <a:latin typeface="ＭＳ Ｐ明朝" panose="02020600040205080304" pitchFamily="18" charset="-128"/>
                <a:ea typeface="ＭＳ Ｐ明朝" panose="02020600040205080304" pitchFamily="18" charset="-128"/>
              </a:rPr>
              <a:t>協議</a:t>
            </a:r>
            <a:r>
              <a:rPr lang="ja-JP" altLang="en-US" sz="1500" dirty="0">
                <a:latin typeface="ＭＳ Ｐ明朝" panose="02020600040205080304" pitchFamily="18" charset="-128"/>
                <a:ea typeface="ＭＳ Ｐ明朝" panose="02020600040205080304" pitchFamily="18" charset="-128"/>
              </a:rPr>
              <a:t>の後で発表</a:t>
            </a:r>
            <a:r>
              <a:rPr lang="ja-JP" altLang="en-US" sz="1500" dirty="0" smtClean="0">
                <a:latin typeface="ＭＳ Ｐ明朝" panose="02020600040205080304" pitchFamily="18" charset="-128"/>
                <a:ea typeface="ＭＳ Ｐ明朝" panose="02020600040205080304" pitchFamily="18" charset="-128"/>
              </a:rPr>
              <a:t>して、協議</a:t>
            </a:r>
            <a:r>
              <a:rPr lang="ja-JP" altLang="en-US" sz="1500" dirty="0">
                <a:latin typeface="ＭＳ Ｐ明朝" panose="02020600040205080304" pitchFamily="18" charset="-128"/>
                <a:ea typeface="ＭＳ Ｐ明朝" panose="02020600040205080304" pitchFamily="18" charset="-128"/>
              </a:rPr>
              <a:t>内容を共有すること</a:t>
            </a:r>
            <a:r>
              <a:rPr lang="ja-JP" altLang="en-US" sz="1500" dirty="0" smtClean="0">
                <a:latin typeface="ＭＳ Ｐ明朝" panose="02020600040205080304" pitchFamily="18" charset="-128"/>
                <a:ea typeface="ＭＳ Ｐ明朝" panose="02020600040205080304" pitchFamily="18" charset="-128"/>
              </a:rPr>
              <a:t>で、今後</a:t>
            </a:r>
            <a:r>
              <a:rPr lang="ja-JP" altLang="en-US" sz="1500" dirty="0">
                <a:latin typeface="ＭＳ Ｐ明朝" panose="02020600040205080304" pitchFamily="18" charset="-128"/>
                <a:ea typeface="ＭＳ Ｐ明朝" panose="02020600040205080304" pitchFamily="18" charset="-128"/>
              </a:rPr>
              <a:t>の実践の手がかりにしたいと思います。それで</a:t>
            </a:r>
            <a:r>
              <a:rPr lang="ja-JP" altLang="en-US" sz="1500" dirty="0" smtClean="0">
                <a:latin typeface="ＭＳ Ｐ明朝" panose="02020600040205080304" pitchFamily="18" charset="-128"/>
                <a:ea typeface="ＭＳ Ｐ明朝" panose="02020600040205080304" pitchFamily="18" charset="-128"/>
              </a:rPr>
              <a:t>は、協議</a:t>
            </a:r>
            <a:r>
              <a:rPr lang="ja-JP" altLang="en-US" sz="1500" dirty="0">
                <a:latin typeface="ＭＳ Ｐ明朝" panose="02020600040205080304" pitchFamily="18" charset="-128"/>
                <a:ea typeface="ＭＳ Ｐ明朝" panose="02020600040205080304" pitchFamily="18" charset="-128"/>
              </a:rPr>
              <a:t>を始めてください</a:t>
            </a:r>
            <a:r>
              <a:rPr lang="ja-JP" altLang="en-US" sz="1500" dirty="0" smtClean="0">
                <a:latin typeface="ＭＳ Ｐ明朝" panose="02020600040205080304" pitchFamily="18" charset="-128"/>
                <a:ea typeface="ＭＳ Ｐ明朝" panose="02020600040205080304" pitchFamily="18" charset="-128"/>
              </a:rPr>
              <a:t>。</a:t>
            </a:r>
            <a:r>
              <a:rPr lang="ja-JP" altLang="en-US" sz="1100" dirty="0">
                <a:solidFill>
                  <a:srgbClr val="FF0000"/>
                </a:solidFill>
                <a:latin typeface="ＭＳ 明朝" panose="02020609040205080304" pitchFamily="17" charset="-128"/>
                <a:ea typeface="ＭＳ 明朝" panose="02020609040205080304" pitchFamily="17" charset="-128"/>
              </a:rPr>
              <a:t>（ここは本研修において最も重要な協議が行われる時間です。研修時間を考慮して十分時間をとる工夫をお願いします。）</a:t>
            </a:r>
          </a:p>
          <a:p>
            <a:r>
              <a:rPr lang="ja-JP" altLang="en-US" sz="1500" dirty="0" smtClean="0">
                <a:latin typeface="ＭＳ Ｐ明朝" panose="02020600040205080304" pitchFamily="18" charset="-128"/>
                <a:ea typeface="ＭＳ Ｐ明朝" panose="02020600040205080304" pitchFamily="18" charset="-128"/>
              </a:rPr>
              <a:t>（</a:t>
            </a:r>
            <a:r>
              <a:rPr lang="ja-JP" altLang="en-US" sz="1500" dirty="0">
                <a:latin typeface="ＭＳ Ｐ明朝" panose="02020600040205080304" pitchFamily="18" charset="-128"/>
                <a:ea typeface="ＭＳ Ｐ明朝" panose="02020600040205080304" pitchFamily="18" charset="-128"/>
              </a:rPr>
              <a:t>１０分経過したら）</a:t>
            </a:r>
          </a:p>
          <a:p>
            <a:r>
              <a:rPr lang="ja-JP" altLang="en-US" sz="1500" dirty="0">
                <a:latin typeface="ＭＳ Ｐ明朝" panose="02020600040205080304" pitchFamily="18" charset="-128"/>
                <a:ea typeface="ＭＳ Ｐ明朝" panose="02020600040205080304" pitchFamily="18" charset="-128"/>
              </a:rPr>
              <a:t>　</a:t>
            </a:r>
            <a:r>
              <a:rPr lang="ja-JP" altLang="en-US" sz="1500" dirty="0" smtClean="0">
                <a:latin typeface="ＭＳ Ｐ明朝" panose="02020600040205080304" pitchFamily="18" charset="-128"/>
                <a:ea typeface="ＭＳ Ｐ明朝" panose="02020600040205080304" pitchFamily="18" charset="-128"/>
              </a:rPr>
              <a:t>はい、時間</a:t>
            </a:r>
            <a:r>
              <a:rPr lang="ja-JP" altLang="en-US" sz="1500" dirty="0">
                <a:latin typeface="ＭＳ Ｐ明朝" panose="02020600040205080304" pitchFamily="18" charset="-128"/>
                <a:ea typeface="ＭＳ Ｐ明朝" panose="02020600040205080304" pitchFamily="18" charset="-128"/>
              </a:rPr>
              <a:t>が来ました</a:t>
            </a:r>
            <a:r>
              <a:rPr lang="ja-JP" altLang="en-US" sz="1500" dirty="0" smtClean="0">
                <a:latin typeface="ＭＳ Ｐ明朝" panose="02020600040205080304" pitchFamily="18" charset="-128"/>
                <a:ea typeface="ＭＳ Ｐ明朝" panose="02020600040205080304" pitchFamily="18" charset="-128"/>
              </a:rPr>
              <a:t>ので、協議</a:t>
            </a:r>
            <a:r>
              <a:rPr lang="ja-JP" altLang="en-US" sz="1500" dirty="0">
                <a:latin typeface="ＭＳ Ｐ明朝" panose="02020600040205080304" pitchFamily="18" charset="-128"/>
                <a:ea typeface="ＭＳ Ｐ明朝" panose="02020600040205080304" pitchFamily="18" charset="-128"/>
              </a:rPr>
              <a:t>を終わってください。各グループごとに</a:t>
            </a:r>
            <a:r>
              <a:rPr lang="ja-JP" altLang="en-US" sz="1500" dirty="0" smtClean="0">
                <a:latin typeface="ＭＳ Ｐ明朝" panose="02020600040205080304" pitchFamily="18" charset="-128"/>
                <a:ea typeface="ＭＳ Ｐ明朝" panose="02020600040205080304" pitchFamily="18" charset="-128"/>
              </a:rPr>
              <a:t>出た取組を</a:t>
            </a:r>
            <a:r>
              <a:rPr lang="ja-JP" altLang="en-US" sz="1500" dirty="0">
                <a:latin typeface="ＭＳ Ｐ明朝" panose="02020600040205080304" pitchFamily="18" charset="-128"/>
                <a:ea typeface="ＭＳ Ｐ明朝" panose="02020600040205080304" pitchFamily="18" charset="-128"/>
              </a:rPr>
              <a:t>簡潔に全体に１分</a:t>
            </a:r>
            <a:r>
              <a:rPr lang="ja-JP" altLang="en-US" sz="1500" dirty="0" smtClean="0">
                <a:latin typeface="ＭＳ Ｐ明朝" panose="02020600040205080304" pitchFamily="18" charset="-128"/>
                <a:ea typeface="ＭＳ Ｐ明朝" panose="02020600040205080304" pitchFamily="18" charset="-128"/>
              </a:rPr>
              <a:t>以内で</a:t>
            </a:r>
            <a:r>
              <a:rPr lang="ja-JP" altLang="en-US" sz="1500" dirty="0">
                <a:latin typeface="ＭＳ Ｐ明朝" panose="02020600040205080304" pitchFamily="18" charset="-128"/>
                <a:ea typeface="ＭＳ Ｐ明朝" panose="02020600040205080304" pitchFamily="18" charset="-128"/>
              </a:rPr>
              <a:t>紹介してください。</a:t>
            </a:r>
            <a:r>
              <a:rPr lang="ja-JP" altLang="en-US" sz="1500" dirty="0" smtClean="0">
                <a:latin typeface="ＭＳ Ｐ明朝" panose="02020600040205080304" pitchFamily="18" charset="-128"/>
                <a:ea typeface="ＭＳ Ｐ明朝" panose="02020600040205080304" pitchFamily="18" charset="-128"/>
              </a:rPr>
              <a:t>では、こちら</a:t>
            </a:r>
            <a:r>
              <a:rPr lang="ja-JP" altLang="en-US" sz="1500" dirty="0">
                <a:latin typeface="ＭＳ Ｐ明朝" panose="02020600040205080304" pitchFamily="18" charset="-128"/>
                <a:ea typeface="ＭＳ Ｐ明朝" panose="02020600040205080304" pitchFamily="18" charset="-128"/>
              </a:rPr>
              <a:t>のグループからお願いします。</a:t>
            </a:r>
            <a:r>
              <a:rPr lang="en-US" altLang="ja-JP" sz="1500" dirty="0">
                <a:latin typeface="ＭＳ Ｐ明朝" panose="02020600040205080304" pitchFamily="18" charset="-128"/>
                <a:ea typeface="ＭＳ Ｐ明朝" panose="02020600040205080304" pitchFamily="18" charset="-128"/>
              </a:rPr>
              <a:t>(</a:t>
            </a:r>
            <a:r>
              <a:rPr lang="ja-JP" altLang="en-US" sz="1500" dirty="0">
                <a:latin typeface="ＭＳ Ｐ明朝" panose="02020600040205080304" pitchFamily="18" charset="-128"/>
                <a:ea typeface="ＭＳ Ｐ明朝" panose="02020600040205080304" pitchFamily="18" charset="-128"/>
              </a:rPr>
              <a:t>２～４グループに発表をしてもらう</a:t>
            </a:r>
            <a:r>
              <a:rPr lang="en-US" altLang="ja-JP" sz="1500" dirty="0">
                <a:latin typeface="ＭＳ Ｐ明朝" panose="02020600040205080304" pitchFamily="18" charset="-128"/>
                <a:ea typeface="ＭＳ Ｐ明朝" panose="02020600040205080304" pitchFamily="18" charset="-128"/>
              </a:rPr>
              <a:t>)</a:t>
            </a:r>
            <a:r>
              <a:rPr lang="ja-JP" altLang="en-US" sz="1500" dirty="0">
                <a:latin typeface="ＭＳ Ｐ明朝" panose="02020600040205080304" pitchFamily="18" charset="-128"/>
                <a:ea typeface="ＭＳ Ｐ明朝" panose="02020600040205080304" pitchFamily="18" charset="-128"/>
              </a:rPr>
              <a:t>（コメントは肯定的</a:t>
            </a:r>
            <a:r>
              <a:rPr lang="ja-JP" altLang="en-US" sz="1500" dirty="0" smtClean="0">
                <a:latin typeface="ＭＳ Ｐ明朝" panose="02020600040205080304" pitchFamily="18" charset="-128"/>
                <a:ea typeface="ＭＳ Ｐ明朝" panose="02020600040205080304" pitchFamily="18" charset="-128"/>
              </a:rPr>
              <a:t>に、アドリブ</a:t>
            </a:r>
            <a:r>
              <a:rPr lang="ja-JP" altLang="en-US" sz="1500" dirty="0">
                <a:latin typeface="ＭＳ Ｐ明朝" panose="02020600040205080304" pitchFamily="18" charset="-128"/>
                <a:ea typeface="ＭＳ Ｐ明朝" panose="02020600040205080304" pitchFamily="18" charset="-128"/>
              </a:rPr>
              <a:t>で）</a:t>
            </a:r>
            <a:endParaRPr lang="en-US" altLang="ja-JP" sz="1500" dirty="0">
              <a:latin typeface="ＭＳ Ｐ明朝" panose="02020600040205080304" pitchFamily="18" charset="-128"/>
              <a:ea typeface="ＭＳ Ｐ明朝" panose="02020600040205080304" pitchFamily="18" charset="-128"/>
            </a:endParaRPr>
          </a:p>
          <a:p>
            <a:r>
              <a:rPr lang="ja-JP" altLang="en-US" sz="1500" dirty="0">
                <a:latin typeface="ＭＳ Ｐ明朝" panose="02020600040205080304" pitchFamily="18" charset="-128"/>
                <a:ea typeface="ＭＳ Ｐ明朝" panose="02020600040205080304" pitchFamily="18" charset="-128"/>
              </a:rPr>
              <a:t>　貴重な発表ありがとうございました。学年や</a:t>
            </a:r>
            <a:r>
              <a:rPr lang="ja-JP" altLang="en-US" sz="1500" dirty="0" smtClean="0">
                <a:latin typeface="ＭＳ Ｐ明朝" panose="02020600040205080304" pitchFamily="18" charset="-128"/>
                <a:ea typeface="ＭＳ Ｐ明朝" panose="02020600040205080304" pitchFamily="18" charset="-128"/>
              </a:rPr>
              <a:t>学級（</a:t>
            </a:r>
            <a:r>
              <a:rPr lang="en-US" altLang="ja-JP" sz="1500" dirty="0" smtClean="0">
                <a:latin typeface="ＭＳ Ｐ明朝" panose="02020600040205080304" pitchFamily="18" charset="-128"/>
                <a:ea typeface="ＭＳ Ｐ明朝" panose="02020600040205080304" pitchFamily="18" charset="-128"/>
              </a:rPr>
              <a:t>HR</a:t>
            </a:r>
            <a:r>
              <a:rPr lang="ja-JP" altLang="en-US" sz="1500" dirty="0" smtClean="0">
                <a:latin typeface="ＭＳ Ｐ明朝" panose="02020600040205080304" pitchFamily="18" charset="-128"/>
                <a:ea typeface="ＭＳ Ｐ明朝" panose="02020600040205080304" pitchFamily="18" charset="-128"/>
              </a:rPr>
              <a:t>）の</a:t>
            </a:r>
            <a:r>
              <a:rPr lang="ja-JP" altLang="en-US" sz="1500" dirty="0">
                <a:latin typeface="ＭＳ Ｐ明朝" panose="02020600040205080304" pitchFamily="18" charset="-128"/>
                <a:ea typeface="ＭＳ Ｐ明朝" panose="02020600040205080304" pitchFamily="18" charset="-128"/>
              </a:rPr>
              <a:t>実態に合って</a:t>
            </a:r>
            <a:r>
              <a:rPr lang="ja-JP" altLang="en-US" sz="1500" dirty="0" smtClean="0">
                <a:latin typeface="ＭＳ Ｐ明朝" panose="02020600040205080304" pitchFamily="18" charset="-128"/>
                <a:ea typeface="ＭＳ Ｐ明朝" panose="02020600040205080304" pitchFamily="18" charset="-128"/>
              </a:rPr>
              <a:t>いて、すぐ</a:t>
            </a:r>
            <a:r>
              <a:rPr lang="ja-JP" altLang="en-US" sz="1500" dirty="0">
                <a:latin typeface="ＭＳ Ｐ明朝" panose="02020600040205080304" pitchFamily="18" charset="-128"/>
                <a:ea typeface="ＭＳ Ｐ明朝" panose="02020600040205080304" pitchFamily="18" charset="-128"/>
              </a:rPr>
              <a:t>にでも実践</a:t>
            </a:r>
            <a:r>
              <a:rPr lang="ja-JP" altLang="en-US" sz="1500" dirty="0" smtClean="0">
                <a:latin typeface="ＭＳ Ｐ明朝" panose="02020600040205080304" pitchFamily="18" charset="-128"/>
                <a:ea typeface="ＭＳ Ｐ明朝" panose="02020600040205080304" pitchFamily="18" charset="-128"/>
              </a:rPr>
              <a:t>したい取組も</a:t>
            </a:r>
            <a:r>
              <a:rPr lang="ja-JP" altLang="en-US" sz="1500" dirty="0">
                <a:latin typeface="ＭＳ Ｐ明朝" panose="02020600040205080304" pitchFamily="18" charset="-128"/>
                <a:ea typeface="ＭＳ Ｐ明朝" panose="02020600040205080304" pitchFamily="18" charset="-128"/>
              </a:rPr>
              <a:t>あったのではないかと思います。　</a:t>
            </a:r>
            <a:r>
              <a:rPr lang="ja-JP" altLang="en-US" sz="1500" dirty="0" smtClean="0">
                <a:latin typeface="ＭＳ Ｐ明朝" panose="02020600040205080304" pitchFamily="18" charset="-128"/>
                <a:ea typeface="ＭＳ Ｐ明朝" panose="02020600040205080304" pitchFamily="18" charset="-128"/>
              </a:rPr>
              <a:t>是非、できる</a:t>
            </a:r>
            <a:r>
              <a:rPr lang="ja-JP" altLang="en-US" sz="1500" dirty="0">
                <a:latin typeface="ＭＳ Ｐ明朝" panose="02020600040205080304" pitchFamily="18" charset="-128"/>
                <a:ea typeface="ＭＳ Ｐ明朝" panose="02020600040205080304" pitchFamily="18" charset="-128"/>
              </a:rPr>
              <a:t>ところから</a:t>
            </a:r>
            <a:r>
              <a:rPr lang="ja-JP" altLang="en-US" sz="1500" dirty="0" smtClean="0">
                <a:latin typeface="ＭＳ Ｐ明朝" panose="02020600040205080304" pitchFamily="18" charset="-128"/>
                <a:ea typeface="ＭＳ Ｐ明朝" panose="02020600040205080304" pitchFamily="18" charset="-128"/>
              </a:rPr>
              <a:t>取り組んでみましょう。</a:t>
            </a:r>
            <a:r>
              <a:rPr lang="ja-JP" altLang="en-US" sz="1500" dirty="0">
                <a:latin typeface="ＭＳ Ｐ明朝" panose="02020600040205080304" pitchFamily="18" charset="-128"/>
                <a:ea typeface="ＭＳ Ｐ明朝" panose="02020600040205080304" pitchFamily="18" charset="-128"/>
              </a:rPr>
              <a:t>★</a:t>
            </a: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15</a:t>
            </a:fld>
            <a:endParaRPr lang="ja-JP" altLang="en-US"/>
          </a:p>
        </p:txBody>
      </p:sp>
    </p:spTree>
    <p:extLst>
      <p:ext uri="{BB962C8B-B14F-4D97-AF65-F5344CB8AC3E}">
        <p14:creationId xmlns:p14="http://schemas.microsoft.com/office/powerpoint/2010/main" val="15764529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vert="horz" lIns="90610" tIns="45304" rIns="90610" bIns="45304" rtlCol="0"/>
          <a:lstStyle/>
          <a:p>
            <a:pPr defTabSz="878618"/>
            <a:r>
              <a:rPr lang="en-US" altLang="ja-JP" sz="1800" dirty="0">
                <a:latin typeface="+mj-ea"/>
              </a:rPr>
              <a:t>≪</a:t>
            </a:r>
            <a:r>
              <a:rPr lang="ja-JP" altLang="en-US" sz="1800" dirty="0" smtClean="0">
                <a:latin typeface="+mj-ea"/>
              </a:rPr>
              <a:t>スライド１６～１８で４分</a:t>
            </a:r>
            <a:r>
              <a:rPr lang="en-US" altLang="ja-JP" sz="1800" dirty="0">
                <a:latin typeface="+mj-ea"/>
              </a:rPr>
              <a:t>≫</a:t>
            </a:r>
          </a:p>
          <a:p>
            <a:pPr defTabSz="878618"/>
            <a:endParaRPr lang="en-US" altLang="ja-JP" sz="1800" dirty="0">
              <a:latin typeface="ＭＳ Ｐ明朝" panose="02020600040205080304" pitchFamily="18" charset="-128"/>
              <a:ea typeface="ＭＳ Ｐ明朝" panose="02020600040205080304" pitchFamily="18" charset="-128"/>
            </a:endParaRPr>
          </a:p>
          <a:p>
            <a:pPr defTabSz="878618"/>
            <a:r>
              <a:rPr lang="ja-JP" altLang="en-US" sz="1800" dirty="0">
                <a:latin typeface="ＭＳ Ｐ明朝" panose="02020600040205080304" pitchFamily="18" charset="-128"/>
                <a:ea typeface="ＭＳ Ｐ明朝" panose="02020600040205080304" pitchFamily="18" charset="-128"/>
              </a:rPr>
              <a:t>　で</a:t>
            </a:r>
            <a:r>
              <a:rPr lang="ja-JP" altLang="en-US" sz="1800" dirty="0" smtClean="0">
                <a:latin typeface="ＭＳ Ｐ明朝" panose="02020600040205080304" pitchFamily="18" charset="-128"/>
                <a:ea typeface="ＭＳ Ｐ明朝" panose="02020600040205080304" pitchFamily="18" charset="-128"/>
              </a:rPr>
              <a:t>は、★「まとめ</a:t>
            </a:r>
            <a:r>
              <a:rPr lang="ja-JP" altLang="en-US" sz="1800" dirty="0">
                <a:latin typeface="ＭＳ Ｐ明朝" panose="02020600040205080304" pitchFamily="18" charset="-128"/>
                <a:ea typeface="ＭＳ Ｐ明朝" panose="02020600040205080304" pitchFamily="18" charset="-128"/>
              </a:rPr>
              <a:t>」に入ります。★</a:t>
            </a:r>
          </a:p>
          <a:p>
            <a:pPr defTabSz="878618"/>
            <a:endParaRPr lang="ja-JP" altLang="en-US" sz="1800"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16</a:t>
            </a:fld>
            <a:endParaRPr lang="ja-JP" altLang="en-US"/>
          </a:p>
        </p:txBody>
      </p:sp>
    </p:spTree>
    <p:extLst>
      <p:ext uri="{BB962C8B-B14F-4D97-AF65-F5344CB8AC3E}">
        <p14:creationId xmlns:p14="http://schemas.microsoft.com/office/powerpoint/2010/main" val="26248527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512888" y="252413"/>
            <a:ext cx="3709987" cy="2781300"/>
          </a:xfrm>
        </p:spPr>
      </p:sp>
      <p:sp>
        <p:nvSpPr>
          <p:cNvPr id="3" name="ノート プレースホルダー 2"/>
          <p:cNvSpPr>
            <a:spLocks noGrp="1"/>
          </p:cNvSpPr>
          <p:nvPr>
            <p:ph type="body" idx="1"/>
          </p:nvPr>
        </p:nvSpPr>
        <p:spPr>
          <a:xfrm>
            <a:off x="446536" y="3132955"/>
            <a:ext cx="5913943" cy="5688633"/>
          </a:xfrm>
        </p:spPr>
        <p:txBody>
          <a:bodyPr/>
          <a:lstStyle/>
          <a:p>
            <a:pPr defTabSz="878618"/>
            <a:r>
              <a:rPr lang="ja-JP" altLang="en-US" dirty="0" smtClean="0">
                <a:latin typeface="+mj-ea"/>
                <a:ea typeface="+mj-ea"/>
              </a:rPr>
              <a:t>≪スライド１７～１９で４分≫</a:t>
            </a:r>
          </a:p>
          <a:p>
            <a:pPr marL="0" marR="0" indent="0" algn="l" defTabSz="878618" rtl="0" eaLnBrk="1" fontAlgn="auto" latinLnBrk="0" hangingPunct="1">
              <a:lnSpc>
                <a:spcPct val="100000"/>
              </a:lnSpc>
              <a:spcBef>
                <a:spcPts val="0"/>
              </a:spcBef>
              <a:spcAft>
                <a:spcPts val="0"/>
              </a:spcAft>
              <a:buClrTx/>
              <a:buSzTx/>
              <a:buFontTx/>
              <a:buNone/>
              <a:tabLst/>
              <a:defRPr/>
            </a:pPr>
            <a:r>
              <a:rPr lang="ja-JP" altLang="en-US" dirty="0" smtClean="0">
                <a:latin typeface="ＭＳ 明朝" panose="02020609040205080304" pitchFamily="17" charset="-128"/>
                <a:ea typeface="ＭＳ 明朝" panose="02020609040205080304" pitchFamily="17" charset="-128"/>
              </a:rPr>
              <a:t>　今日の研修のねらいは、</a:t>
            </a:r>
            <a:r>
              <a:rPr lang="en-US" altLang="ja-JP" sz="1600" dirty="0" smtClean="0">
                <a:latin typeface="ＭＳ 明朝" panose="02020609040205080304" pitchFamily="17" charset="-128"/>
                <a:ea typeface="ＭＳ 明朝" panose="02020609040205080304" pitchFamily="17" charset="-128"/>
              </a:rPr>
              <a:t>『</a:t>
            </a:r>
            <a:r>
              <a:rPr lang="ja-JP" altLang="en-US" sz="1600" dirty="0" smtClean="0">
                <a:latin typeface="ＭＳ 明朝" panose="02020609040205080304" pitchFamily="17" charset="-128"/>
                <a:ea typeface="ＭＳ 明朝" panose="02020609040205080304" pitchFamily="17" charset="-128"/>
              </a:rPr>
              <a:t>いじめへの対応と、いじめが起こりにくい集団づくりについて学ぶ</a:t>
            </a:r>
            <a:r>
              <a:rPr lang="en-US" altLang="ja-JP" sz="1600" dirty="0" smtClean="0">
                <a:latin typeface="ＭＳ 明朝" panose="02020609040205080304" pitchFamily="17" charset="-128"/>
                <a:ea typeface="ＭＳ 明朝" panose="02020609040205080304" pitchFamily="17" charset="-128"/>
              </a:rPr>
              <a:t>』</a:t>
            </a:r>
            <a:r>
              <a:rPr lang="ja-JP" altLang="en-US" sz="1600" dirty="0" smtClean="0">
                <a:latin typeface="ＭＳ 明朝" panose="02020609040205080304" pitchFamily="17" charset="-128"/>
                <a:ea typeface="ＭＳ 明朝" panose="02020609040205080304" pitchFamily="17" charset="-128"/>
              </a:rPr>
              <a:t>ことにありましたが、</a:t>
            </a:r>
            <a:r>
              <a:rPr lang="ja-JP" altLang="en-US" dirty="0" smtClean="0">
                <a:latin typeface="ＭＳ 明朝" panose="02020609040205080304" pitchFamily="17" charset="-128"/>
                <a:ea typeface="ＭＳ 明朝" panose="02020609040205080304" pitchFamily="17" charset="-128"/>
              </a:rPr>
              <a:t>これまでの協議や、他のグループの発表から、各学級（</a:t>
            </a:r>
            <a:r>
              <a:rPr lang="en-US" altLang="ja-JP" dirty="0" smtClean="0">
                <a:latin typeface="ＭＳ 明朝" panose="02020609040205080304" pitchFamily="17" charset="-128"/>
                <a:ea typeface="ＭＳ 明朝" panose="02020609040205080304" pitchFamily="17" charset="-128"/>
              </a:rPr>
              <a:t>HR</a:t>
            </a:r>
            <a:r>
              <a:rPr lang="ja-JP" altLang="en-US" dirty="0" smtClean="0">
                <a:latin typeface="ＭＳ 明朝" panose="02020609040205080304" pitchFamily="17" charset="-128"/>
                <a:ea typeface="ＭＳ 明朝" panose="02020609040205080304" pitchFamily="17" charset="-128"/>
              </a:rPr>
              <a:t>）や学年でいじめへの対応やいじめを未然に防止する取組について新たな気付きがあったのではないでしょうか。</a:t>
            </a:r>
            <a:endParaRPr lang="en-US" altLang="ja-JP" dirty="0" smtClean="0">
              <a:latin typeface="ＭＳ 明朝" panose="02020609040205080304" pitchFamily="17" charset="-128"/>
              <a:ea typeface="ＭＳ 明朝" panose="02020609040205080304" pitchFamily="17" charset="-128"/>
            </a:endParaRPr>
          </a:p>
          <a:p>
            <a:pPr defTabSz="878618"/>
            <a:endParaRPr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　最後になりますが、今日の研修の感想を、隣に座っている先生と交流したいと思います。２分間でお願いします、では、どうぞ。</a:t>
            </a:r>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（２分経過したら）</a:t>
            </a:r>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　ありがとうございました。</a:t>
            </a:r>
            <a:endParaRPr lang="en-US" altLang="ja-JP" dirty="0" smtClean="0">
              <a:latin typeface="ＭＳ 明朝" panose="02020609040205080304" pitchFamily="17" charset="-128"/>
              <a:ea typeface="ＭＳ 明朝" panose="02020609040205080304" pitchFamily="17" charset="-128"/>
            </a:endParaRPr>
          </a:p>
          <a:p>
            <a:pPr defTabSz="878618"/>
            <a:endParaRPr lang="en-US" altLang="ja-JP" dirty="0" smtClean="0">
              <a:latin typeface="ＭＳ Ｐ明朝" panose="02020600040205080304" pitchFamily="18" charset="-128"/>
              <a:ea typeface="ＭＳ Ｐ明朝" panose="02020600040205080304" pitchFamily="18" charset="-128"/>
            </a:endParaRPr>
          </a:p>
          <a:p>
            <a:pPr defTabSz="870974">
              <a:defRPr/>
            </a:pPr>
            <a:r>
              <a:rPr lang="ja-JP" altLang="en-US" dirty="0" smtClean="0">
                <a:latin typeface="ＭＳ Ｐ明朝" panose="02020600040205080304" pitchFamily="18" charset="-128"/>
                <a:ea typeface="ＭＳ Ｐ明朝" panose="02020600040205080304" pitchFamily="18" charset="-128"/>
              </a:rPr>
              <a:t>　今日は、</a:t>
            </a:r>
            <a:r>
              <a:rPr lang="ja-JP" altLang="en-US" dirty="0" smtClean="0">
                <a:latin typeface="ＭＳ 明朝" panose="02020609040205080304" pitchFamily="17" charset="-128"/>
                <a:ea typeface="ＭＳ 明朝" panose="02020609040205080304" pitchFamily="17" charset="-128"/>
              </a:rPr>
              <a:t>生徒指導の進め方を考える際には、</a:t>
            </a:r>
            <a:r>
              <a:rPr lang="ja-JP" altLang="en-US" dirty="0" smtClean="0">
                <a:solidFill>
                  <a:srgbClr val="FF0000"/>
                </a:solidFill>
                <a:latin typeface="ＭＳ 明朝" panose="02020609040205080304" pitchFamily="17" charset="-128"/>
                <a:ea typeface="ＭＳ 明朝" panose="02020609040205080304" pitchFamily="17" charset="-128"/>
              </a:rPr>
              <a:t>「</a:t>
            </a:r>
            <a:r>
              <a:rPr lang="en-US" altLang="ja-JP" dirty="0" smtClean="0">
                <a:latin typeface="ＭＳ 明朝" panose="02020609040205080304" pitchFamily="17" charset="-128"/>
                <a:ea typeface="ＭＳ 明朝" panose="02020609040205080304" pitchFamily="17" charset="-128"/>
              </a:rPr>
              <a:t>ORV-PDCA</a:t>
            </a:r>
            <a:r>
              <a:rPr lang="ja-JP" altLang="en-US" dirty="0" smtClean="0">
                <a:solidFill>
                  <a:srgbClr val="FF0000"/>
                </a:solidFill>
                <a:latin typeface="ＭＳ 明朝" panose="02020609040205080304" pitchFamily="17" charset="-128"/>
                <a:ea typeface="ＭＳ 明朝" panose="02020609040205080304" pitchFamily="17" charset="-128"/>
              </a:rPr>
              <a:t>」</a:t>
            </a:r>
            <a:r>
              <a:rPr lang="ja-JP" altLang="en-US" dirty="0" smtClean="0">
                <a:latin typeface="ＭＳ 明朝" panose="02020609040205080304" pitchFamily="17" charset="-128"/>
                <a:ea typeface="ＭＳ 明朝" panose="02020609040205080304" pitchFamily="17" charset="-128"/>
              </a:rPr>
              <a:t>の視点が大切なことを事例を通して確認しました。今後は、</a:t>
            </a:r>
            <a:r>
              <a:rPr lang="ja-JP" altLang="en-US" dirty="0" smtClean="0">
                <a:latin typeface="ＭＳ Ｐ明朝" panose="02020600040205080304" pitchFamily="18" charset="-128"/>
                <a:ea typeface="ＭＳ Ｐ明朝" panose="02020600040205080304" pitchFamily="18" charset="-128"/>
              </a:rPr>
              <a:t>生徒指導でも学習指導等でも学校における指導においては、</a:t>
            </a:r>
            <a:r>
              <a:rPr lang="ja-JP" altLang="en-US" dirty="0" smtClean="0">
                <a:latin typeface="ＭＳ 明朝" panose="02020609040205080304" pitchFamily="17" charset="-128"/>
                <a:ea typeface="ＭＳ 明朝" panose="02020609040205080304" pitchFamily="17" charset="-128"/>
              </a:rPr>
              <a:t>教育目標や生徒指導目標というビジョンに向けた取組にするよう意識しましょう。</a:t>
            </a:r>
            <a:endParaRPr lang="en-US" altLang="ja-JP" dirty="0" smtClean="0">
              <a:latin typeface="ＭＳ 明朝" panose="02020609040205080304" pitchFamily="17" charset="-128"/>
              <a:ea typeface="ＭＳ 明朝" panose="02020609040205080304" pitchFamily="17" charset="-128"/>
            </a:endParaRPr>
          </a:p>
          <a:p>
            <a:pPr defTabSz="870974">
              <a:defRPr/>
            </a:pPr>
            <a:r>
              <a:rPr lang="ja-JP" altLang="en-US" dirty="0" smtClean="0">
                <a:latin typeface="ＭＳ 明朝" panose="02020609040205080304" pitchFamily="17" charset="-128"/>
                <a:ea typeface="ＭＳ 明朝" panose="02020609040205080304" pitchFamily="17" charset="-128"/>
              </a:rPr>
              <a:t>　また、見えてきた課題や今後に向けた取組について意図的・計画的な生徒指導実践を検討し、職員会議や校内研修などの場で学校全体で共通理解をして、教育活動の実践に生かしていきましょう。そのために、</a:t>
            </a:r>
            <a:r>
              <a:rPr lang="ja-JP" altLang="en-US" dirty="0" smtClean="0">
                <a:latin typeface="ＭＳ Ｐ明朝" panose="02020600040205080304" pitchFamily="18" charset="-128"/>
                <a:ea typeface="ＭＳ Ｐ明朝" panose="02020600040205080304" pitchFamily="18" charset="-128"/>
              </a:rPr>
              <a:t>先ほどの「グループ記録用紙」を回収して、担当でまとめたものを作成してお返しします。★</a:t>
            </a:r>
            <a:endParaRPr lang="en-US" altLang="ja-JP" dirty="0" smtClean="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10"/>
          </p:nvPr>
        </p:nvSpPr>
        <p:spPr/>
        <p:txBody>
          <a:bodyPr/>
          <a:lstStyle/>
          <a:p>
            <a:fld id="{EFE263F3-539A-4978-BAE4-9D25B3CBF7E4}" type="slidenum">
              <a:rPr lang="ja-JP" altLang="en-US" smtClean="0"/>
              <a:pPr/>
              <a:t>17</a:t>
            </a:fld>
            <a:endParaRPr lang="ja-JP" altLang="en-US"/>
          </a:p>
        </p:txBody>
      </p:sp>
    </p:spTree>
    <p:extLst>
      <p:ext uri="{BB962C8B-B14F-4D97-AF65-F5344CB8AC3E}">
        <p14:creationId xmlns:p14="http://schemas.microsoft.com/office/powerpoint/2010/main" val="1507492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800" dirty="0" smtClean="0">
                <a:latin typeface="+mj-ea"/>
              </a:rPr>
              <a:t>≪</a:t>
            </a:r>
            <a:r>
              <a:rPr lang="ja-JP" altLang="en-US" sz="1800" dirty="0" smtClean="0">
                <a:latin typeface="+mj-ea"/>
              </a:rPr>
              <a:t>スライド１６～１８で４分</a:t>
            </a:r>
            <a:r>
              <a:rPr lang="en-US" altLang="ja-JP" sz="1800" dirty="0" smtClean="0">
                <a:latin typeface="+mj-ea"/>
              </a:rPr>
              <a:t>≫</a:t>
            </a:r>
          </a:p>
          <a:p>
            <a:endParaRPr lang="en-US" altLang="ja-JP" sz="1800" dirty="0">
              <a:latin typeface="ＭＳ Ｐ明朝" panose="02020600040205080304" pitchFamily="18" charset="-128"/>
              <a:ea typeface="ＭＳ Ｐ明朝" panose="02020600040205080304" pitchFamily="18" charset="-128"/>
            </a:endParaRPr>
          </a:p>
          <a:p>
            <a:pPr marL="0" marR="0" indent="0" algn="l" defTabSz="906366" rtl="0" eaLnBrk="1" fontAlgn="auto" latinLnBrk="0" hangingPunct="1">
              <a:lnSpc>
                <a:spcPct val="100000"/>
              </a:lnSpc>
              <a:spcBef>
                <a:spcPts val="0"/>
              </a:spcBef>
              <a:spcAft>
                <a:spcPts val="0"/>
              </a:spcAft>
              <a:buClrTx/>
              <a:buSzTx/>
              <a:buFontTx/>
              <a:buNone/>
              <a:tabLst/>
              <a:defRPr/>
            </a:pPr>
            <a:r>
              <a:rPr lang="ja-JP" altLang="en-US" sz="1800" dirty="0">
                <a:latin typeface="ＭＳ Ｐ明朝" panose="02020600040205080304" pitchFamily="18" charset="-128"/>
                <a:ea typeface="ＭＳ Ｐ明朝" panose="02020600040205080304" pitchFamily="18" charset="-128"/>
              </a:rPr>
              <a:t>　</a:t>
            </a:r>
            <a:r>
              <a:rPr kumimoji="1" lang="ja-JP" altLang="en-US" sz="1800" dirty="0" smtClean="0">
                <a:latin typeface="ＭＳ Ｐ明朝" panose="02020600040205080304" pitchFamily="18" charset="-128"/>
                <a:ea typeface="ＭＳ Ｐ明朝" panose="02020600040205080304" pitchFamily="18" charset="-128"/>
              </a:rPr>
              <a:t>それでは、記録用紙を回収します。</a:t>
            </a:r>
            <a:endParaRPr kumimoji="1" lang="en-US" altLang="ja-JP" sz="1800" dirty="0" smtClean="0">
              <a:latin typeface="ＭＳ Ｐ明朝" panose="02020600040205080304" pitchFamily="18" charset="-128"/>
              <a:ea typeface="ＭＳ Ｐ明朝" panose="02020600040205080304" pitchFamily="18" charset="-128"/>
            </a:endParaRPr>
          </a:p>
          <a:p>
            <a:pPr marL="0" marR="0" indent="0" algn="l" defTabSz="906366" rtl="0" eaLnBrk="1" fontAlgn="auto" latinLnBrk="0" hangingPunct="1">
              <a:lnSpc>
                <a:spcPct val="100000"/>
              </a:lnSpc>
              <a:spcBef>
                <a:spcPts val="0"/>
              </a:spcBef>
              <a:spcAft>
                <a:spcPts val="0"/>
              </a:spcAft>
              <a:buClrTx/>
              <a:buSzTx/>
              <a:buFontTx/>
              <a:buNone/>
              <a:tabLst/>
              <a:defRPr/>
            </a:pPr>
            <a:r>
              <a:rPr kumimoji="1" lang="ja-JP" altLang="en-US" sz="1800" dirty="0" smtClean="0">
                <a:latin typeface="ＭＳ Ｐ明朝" panose="02020600040205080304" pitchFamily="18" charset="-128"/>
                <a:ea typeface="ＭＳ Ｐ明朝" panose="02020600040205080304" pitchFamily="18" charset="-128"/>
              </a:rPr>
              <a:t>（回収ができたら）</a:t>
            </a:r>
            <a:endParaRPr kumimoji="1" lang="en-US" altLang="ja-JP" sz="1800" dirty="0" smtClean="0">
              <a:latin typeface="ＭＳ Ｐ明朝" panose="02020600040205080304" pitchFamily="18" charset="-128"/>
              <a:ea typeface="ＭＳ Ｐ明朝" panose="02020600040205080304" pitchFamily="18" charset="-128"/>
            </a:endParaRPr>
          </a:p>
          <a:p>
            <a:pPr marL="0" marR="0" indent="0" algn="l" defTabSz="906366" rtl="0" eaLnBrk="1" fontAlgn="auto" latinLnBrk="0" hangingPunct="1">
              <a:lnSpc>
                <a:spcPct val="100000"/>
              </a:lnSpc>
              <a:spcBef>
                <a:spcPts val="0"/>
              </a:spcBef>
              <a:spcAft>
                <a:spcPts val="0"/>
              </a:spcAft>
              <a:buClrTx/>
              <a:buSzTx/>
              <a:buFontTx/>
              <a:buNone/>
              <a:tabLst/>
              <a:defRPr/>
            </a:pPr>
            <a:r>
              <a:rPr lang="ja-JP" altLang="en-US" sz="1800" dirty="0" smtClean="0">
                <a:latin typeface="ＭＳ Ｐ明朝" panose="02020600040205080304" pitchFamily="18" charset="-128"/>
                <a:ea typeface="ＭＳ Ｐ明朝" panose="02020600040205080304" pitchFamily="18" charset="-128"/>
              </a:rPr>
              <a:t>　近日中に、このまとめを基に</a:t>
            </a:r>
            <a:r>
              <a:rPr lang="en-US" altLang="ja-JP" sz="1800" dirty="0" smtClean="0">
                <a:latin typeface="ＭＳ Ｐ明朝" panose="02020600040205080304" pitchFamily="18" charset="-128"/>
                <a:ea typeface="ＭＳ Ｐ明朝" panose="02020600040205080304" pitchFamily="18" charset="-128"/>
              </a:rPr>
              <a:t>『</a:t>
            </a:r>
            <a:r>
              <a:rPr lang="ja-JP" altLang="en-US" sz="1800" dirty="0" smtClean="0">
                <a:latin typeface="ＭＳ Ｐ明朝" panose="02020600040205080304" pitchFamily="18" charset="-128"/>
                <a:ea typeface="ＭＳ Ｐ明朝" panose="02020600040205080304" pitchFamily="18" charset="-128"/>
              </a:rPr>
              <a:t>生徒指導委員会（部会）</a:t>
            </a:r>
            <a:r>
              <a:rPr lang="en-US" altLang="ja-JP" sz="1800" dirty="0" smtClean="0">
                <a:latin typeface="ＭＳ Ｐ明朝" panose="02020600040205080304" pitchFamily="18" charset="-128"/>
                <a:ea typeface="ＭＳ Ｐ明朝" panose="02020600040205080304" pitchFamily="18" charset="-128"/>
              </a:rPr>
              <a:t>』</a:t>
            </a:r>
            <a:r>
              <a:rPr lang="ja-JP" altLang="en-US" sz="1800" dirty="0" smtClean="0">
                <a:latin typeface="ＭＳ Ｐ明朝" panose="02020600040205080304" pitchFamily="18" charset="-128"/>
                <a:ea typeface="ＭＳ Ｐ明朝" panose="02020600040205080304" pitchFamily="18" charset="-128"/>
              </a:rPr>
              <a:t>や</a:t>
            </a:r>
            <a:r>
              <a:rPr lang="en-US" altLang="ja-JP" sz="1800" dirty="0" smtClean="0">
                <a:latin typeface="ＭＳ Ｐ明朝" panose="02020600040205080304" pitchFamily="18" charset="-128"/>
                <a:ea typeface="ＭＳ Ｐ明朝" panose="02020600040205080304" pitchFamily="18" charset="-128"/>
              </a:rPr>
              <a:t>『</a:t>
            </a:r>
            <a:r>
              <a:rPr lang="ja-JP" altLang="en-US" sz="1800" dirty="0" smtClean="0">
                <a:latin typeface="ＭＳ Ｐ明朝" panose="02020600040205080304" pitchFamily="18" charset="-128"/>
                <a:ea typeface="ＭＳ Ｐ明朝" panose="02020600040205080304" pitchFamily="18" charset="-128"/>
              </a:rPr>
              <a:t>学年会（学年団会）</a:t>
            </a:r>
            <a:r>
              <a:rPr lang="en-US" altLang="ja-JP" sz="1800" dirty="0" smtClean="0">
                <a:latin typeface="ＭＳ Ｐ明朝" panose="02020600040205080304" pitchFamily="18" charset="-128"/>
                <a:ea typeface="ＭＳ Ｐ明朝" panose="02020600040205080304" pitchFamily="18" charset="-128"/>
              </a:rPr>
              <a:t>』</a:t>
            </a:r>
            <a:r>
              <a:rPr lang="ja-JP" altLang="en-US" sz="1800" dirty="0" smtClean="0">
                <a:latin typeface="ＭＳ Ｐ明朝" panose="02020600040205080304" pitchFamily="18" charset="-128"/>
                <a:ea typeface="ＭＳ Ｐ明朝" panose="02020600040205080304" pitchFamily="18" charset="-128"/>
              </a:rPr>
              <a:t>などを開いて、意図的・計画的な生徒指導に取り組むことができるようお願いします。</a:t>
            </a:r>
            <a:endParaRPr lang="en-US" altLang="ja-JP" sz="1800" dirty="0" smtClean="0">
              <a:latin typeface="ＭＳ Ｐ明朝" panose="02020600040205080304" pitchFamily="18" charset="-128"/>
              <a:ea typeface="ＭＳ Ｐ明朝" panose="02020600040205080304" pitchFamily="18" charset="-128"/>
            </a:endParaRPr>
          </a:p>
          <a:p>
            <a:pPr marL="0" marR="0" indent="0" algn="l" defTabSz="906366" rtl="0" eaLnBrk="1" fontAlgn="auto" latinLnBrk="0" hangingPunct="1">
              <a:lnSpc>
                <a:spcPct val="100000"/>
              </a:lnSpc>
              <a:spcBef>
                <a:spcPts val="0"/>
              </a:spcBef>
              <a:spcAft>
                <a:spcPts val="0"/>
              </a:spcAft>
              <a:buClrTx/>
              <a:buSzTx/>
              <a:buFontTx/>
              <a:buNone/>
              <a:tabLst/>
              <a:defRPr/>
            </a:pPr>
            <a:r>
              <a:rPr lang="ja-JP" altLang="en-US" sz="1800" dirty="0" smtClean="0">
                <a:latin typeface="ＭＳ Ｐ明朝" panose="02020600040205080304" pitchFamily="18" charset="-128"/>
                <a:ea typeface="ＭＳ Ｐ明朝" panose="02020600040205080304" pitchFamily="18" charset="-128"/>
              </a:rPr>
              <a:t>　そして、先生方一人一人でも、組織としても</a:t>
            </a:r>
            <a:r>
              <a:rPr lang="en-US" altLang="ja-JP" sz="1800" dirty="0" smtClean="0">
                <a:latin typeface="ＭＳ Ｐ明朝" panose="02020600040205080304" pitchFamily="18" charset="-128"/>
                <a:ea typeface="ＭＳ Ｐ明朝" panose="02020600040205080304" pitchFamily="18" charset="-128"/>
              </a:rPr>
              <a:t>『</a:t>
            </a:r>
            <a:r>
              <a:rPr lang="ja-JP" altLang="en-US" sz="1800" dirty="0" smtClean="0">
                <a:latin typeface="ＭＳ Ｐ明朝" panose="02020600040205080304" pitchFamily="18" charset="-128"/>
                <a:ea typeface="ＭＳ Ｐ明朝" panose="02020600040205080304" pitchFamily="18" charset="-128"/>
              </a:rPr>
              <a:t>学級（</a:t>
            </a:r>
            <a:r>
              <a:rPr lang="en-US" altLang="ja-JP" sz="1800" dirty="0" smtClean="0">
                <a:latin typeface="ＭＳ Ｐ明朝" panose="02020600040205080304" pitchFamily="18" charset="-128"/>
                <a:ea typeface="ＭＳ Ｐ明朝" panose="02020600040205080304" pitchFamily="18" charset="-128"/>
              </a:rPr>
              <a:t>HR</a:t>
            </a:r>
            <a:r>
              <a:rPr lang="ja-JP" altLang="en-US" sz="1800" dirty="0" smtClean="0">
                <a:latin typeface="ＭＳ Ｐ明朝" panose="02020600040205080304" pitchFamily="18" charset="-128"/>
                <a:ea typeface="ＭＳ Ｐ明朝" panose="02020600040205080304" pitchFamily="18" charset="-128"/>
              </a:rPr>
              <a:t>）</a:t>
            </a:r>
            <a:r>
              <a:rPr lang="en-US" altLang="ja-JP" sz="1800" dirty="0" smtClean="0">
                <a:latin typeface="ＭＳ Ｐ明朝" panose="02020600040205080304" pitchFamily="18" charset="-128"/>
                <a:ea typeface="ＭＳ Ｐ明朝" panose="02020600040205080304" pitchFamily="18" charset="-128"/>
              </a:rPr>
              <a:t>』</a:t>
            </a:r>
            <a:r>
              <a:rPr lang="ja-JP" altLang="en-US" sz="1800" dirty="0" smtClean="0">
                <a:latin typeface="ＭＳ Ｐ明朝" panose="02020600040205080304" pitchFamily="18" charset="-128"/>
                <a:ea typeface="ＭＳ Ｐ明朝" panose="02020600040205080304" pitchFamily="18" charset="-128"/>
              </a:rPr>
              <a:t>や</a:t>
            </a:r>
            <a:r>
              <a:rPr lang="en-US" altLang="ja-JP" sz="1800" dirty="0" smtClean="0">
                <a:latin typeface="ＭＳ Ｐ明朝" panose="02020600040205080304" pitchFamily="18" charset="-128"/>
                <a:ea typeface="ＭＳ Ｐ明朝" panose="02020600040205080304" pitchFamily="18" charset="-128"/>
              </a:rPr>
              <a:t>『</a:t>
            </a:r>
            <a:r>
              <a:rPr lang="ja-JP" altLang="en-US" sz="1800" dirty="0" smtClean="0">
                <a:latin typeface="ＭＳ Ｐ明朝" panose="02020600040205080304" pitchFamily="18" charset="-128"/>
                <a:ea typeface="ＭＳ Ｐ明朝" panose="02020600040205080304" pitchFamily="18" charset="-128"/>
              </a:rPr>
              <a:t>児童生徒個人</a:t>
            </a:r>
            <a:r>
              <a:rPr lang="en-US" altLang="ja-JP" sz="1800" dirty="0" smtClean="0">
                <a:latin typeface="ＭＳ Ｐ明朝" panose="02020600040205080304" pitchFamily="18" charset="-128"/>
                <a:ea typeface="ＭＳ Ｐ明朝" panose="02020600040205080304" pitchFamily="18" charset="-128"/>
              </a:rPr>
              <a:t>』</a:t>
            </a:r>
            <a:r>
              <a:rPr lang="ja-JP" altLang="en-US" sz="1800" dirty="0" err="1" smtClean="0">
                <a:latin typeface="ＭＳ Ｐ明朝" panose="02020600040205080304" pitchFamily="18" charset="-128"/>
                <a:ea typeface="ＭＳ Ｐ明朝" panose="02020600040205080304" pitchFamily="18" charset="-128"/>
              </a:rPr>
              <a:t>への</a:t>
            </a:r>
            <a:r>
              <a:rPr lang="ja-JP" altLang="en-US" sz="1800" dirty="0" smtClean="0">
                <a:latin typeface="ＭＳ Ｐ明朝" panose="02020600040205080304" pitchFamily="18" charset="-128"/>
                <a:ea typeface="ＭＳ Ｐ明朝" panose="02020600040205080304" pitchFamily="18" charset="-128"/>
              </a:rPr>
              <a:t>指導・支援に生かしていけるようにしましょう。</a:t>
            </a:r>
            <a:endParaRPr lang="en-US" altLang="ja-JP" sz="1800" dirty="0" smtClean="0">
              <a:latin typeface="ＭＳ Ｐ明朝" panose="02020600040205080304" pitchFamily="18" charset="-128"/>
              <a:ea typeface="ＭＳ Ｐ明朝" panose="02020600040205080304" pitchFamily="18" charset="-128"/>
            </a:endParaRPr>
          </a:p>
          <a:p>
            <a:pPr marL="0" marR="0" indent="0" algn="l" defTabSz="906366" rtl="0" eaLnBrk="1" fontAlgn="auto" latinLnBrk="0" hangingPunct="1">
              <a:lnSpc>
                <a:spcPct val="100000"/>
              </a:lnSpc>
              <a:spcBef>
                <a:spcPts val="0"/>
              </a:spcBef>
              <a:spcAft>
                <a:spcPts val="0"/>
              </a:spcAft>
              <a:buClrTx/>
              <a:buSzTx/>
              <a:buFontTx/>
              <a:buNone/>
              <a:tabLst/>
              <a:defRPr/>
            </a:pPr>
            <a:endParaRPr lang="en-US" altLang="ja-JP" sz="1800" dirty="0" smtClean="0">
              <a:latin typeface="ＭＳ Ｐ明朝" panose="02020600040205080304" pitchFamily="18" charset="-128"/>
              <a:ea typeface="ＭＳ Ｐ明朝" panose="02020600040205080304" pitchFamily="18" charset="-128"/>
            </a:endParaRPr>
          </a:p>
          <a:p>
            <a:pPr marL="0" marR="0" indent="0" algn="l" defTabSz="906366" rtl="0" eaLnBrk="1" fontAlgn="auto" latinLnBrk="0" hangingPunct="1">
              <a:lnSpc>
                <a:spcPct val="100000"/>
              </a:lnSpc>
              <a:spcBef>
                <a:spcPts val="0"/>
              </a:spcBef>
              <a:spcAft>
                <a:spcPts val="0"/>
              </a:spcAft>
              <a:buClrTx/>
              <a:buSzTx/>
              <a:buFontTx/>
              <a:buNone/>
              <a:tabLst/>
              <a:defRPr/>
            </a:pPr>
            <a:r>
              <a:rPr kumimoji="1" lang="ja-JP" altLang="en-US" sz="1800" dirty="0" smtClean="0">
                <a:latin typeface="ＭＳ Ｐ明朝" panose="02020600040205080304" pitchFamily="18" charset="-128"/>
                <a:ea typeface="ＭＳ Ｐ明朝" panose="02020600040205080304" pitchFamily="18" charset="-128"/>
              </a:rPr>
              <a:t>　以上で、校内研修を終わります。ありがとうございました。</a:t>
            </a:r>
            <a:endParaRPr kumimoji="1" lang="en-US" altLang="ja-JP" sz="1800" dirty="0" smtClean="0">
              <a:latin typeface="ＭＳ Ｐ明朝" panose="02020600040205080304" pitchFamily="18" charset="-128"/>
              <a:ea typeface="ＭＳ Ｐ明朝" panose="02020600040205080304" pitchFamily="18" charset="-128"/>
            </a:endParaRPr>
          </a:p>
          <a:p>
            <a:pPr marL="0" marR="0" indent="0" algn="l" defTabSz="906366" rtl="0" eaLnBrk="1" fontAlgn="auto" latinLnBrk="0" hangingPunct="1">
              <a:lnSpc>
                <a:spcPct val="100000"/>
              </a:lnSpc>
              <a:spcBef>
                <a:spcPts val="0"/>
              </a:spcBef>
              <a:spcAft>
                <a:spcPts val="0"/>
              </a:spcAft>
              <a:buClrTx/>
              <a:buSzTx/>
              <a:buFontTx/>
              <a:buNone/>
              <a:tabLst/>
              <a:defRPr/>
            </a:pPr>
            <a:endParaRPr lang="en-US" altLang="ja-JP" sz="1800" dirty="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10"/>
          </p:nvPr>
        </p:nvSpPr>
        <p:spPr/>
        <p:txBody>
          <a:bodyPr/>
          <a:lstStyle/>
          <a:p>
            <a:fld id="{EFE263F3-539A-4978-BAE4-9D25B3CBF7E4}" type="slidenum">
              <a:rPr lang="ja-JP" altLang="en-US" smtClean="0"/>
              <a:pPr/>
              <a:t>18</a:t>
            </a:fld>
            <a:endParaRPr lang="ja-JP" altLang="en-US"/>
          </a:p>
        </p:txBody>
      </p:sp>
    </p:spTree>
    <p:extLst>
      <p:ext uri="{BB962C8B-B14F-4D97-AF65-F5344CB8AC3E}">
        <p14:creationId xmlns:p14="http://schemas.microsoft.com/office/powerpoint/2010/main" val="1903940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vert="horz" lIns="90610" tIns="45304" rIns="90610" bIns="45304" rtlCol="0"/>
          <a:lstStyle/>
          <a:p>
            <a:pPr defTabSz="878618"/>
            <a:r>
              <a:rPr lang="en-US" altLang="ja-JP" sz="1800" dirty="0">
                <a:latin typeface="+mj-ea"/>
              </a:rPr>
              <a:t>≪</a:t>
            </a:r>
            <a:r>
              <a:rPr lang="ja-JP" altLang="en-US" sz="1800" dirty="0">
                <a:latin typeface="+mj-ea"/>
              </a:rPr>
              <a:t>スライド１～６で４分</a:t>
            </a:r>
            <a:r>
              <a:rPr lang="en-US" altLang="ja-JP" sz="1800" dirty="0">
                <a:latin typeface="+mj-ea"/>
              </a:rPr>
              <a:t>≫</a:t>
            </a:r>
          </a:p>
          <a:p>
            <a:endParaRPr lang="en-US" altLang="ja-JP" sz="1800" dirty="0">
              <a:latin typeface="ＭＳ Ｐ明朝" panose="02020600040205080304" pitchFamily="18" charset="-128"/>
              <a:ea typeface="ＭＳ Ｐ明朝" panose="02020600040205080304" pitchFamily="18" charset="-128"/>
            </a:endParaRPr>
          </a:p>
          <a:p>
            <a:r>
              <a:rPr lang="ja-JP" altLang="en-US" sz="1800" dirty="0">
                <a:latin typeface="ＭＳ Ｐ明朝" panose="02020600040205080304" pitchFamily="18" charset="-128"/>
                <a:ea typeface="ＭＳ Ｐ明朝" panose="02020600040205080304" pitchFamily="18" charset="-128"/>
              </a:rPr>
              <a:t>　</a:t>
            </a:r>
            <a:r>
              <a:rPr lang="ja-JP" altLang="en-US" sz="1800" dirty="0" smtClean="0">
                <a:latin typeface="ＭＳ Ｐ明朝" panose="02020600040205080304" pitchFamily="18" charset="-128"/>
                <a:ea typeface="ＭＳ Ｐ明朝" panose="02020600040205080304" pitchFamily="18" charset="-128"/>
              </a:rPr>
              <a:t>こちらが本日</a:t>
            </a:r>
            <a:r>
              <a:rPr lang="ja-JP" altLang="en-US" sz="1800" dirty="0">
                <a:latin typeface="ＭＳ Ｐ明朝" panose="02020600040205080304" pitchFamily="18" charset="-128"/>
                <a:ea typeface="ＭＳ Ｐ明朝" panose="02020600040205080304" pitchFamily="18" charset="-128"/>
              </a:rPr>
              <a:t>の研修の</a:t>
            </a:r>
            <a:r>
              <a:rPr lang="ja-JP" altLang="en-US" sz="1800" dirty="0" smtClean="0">
                <a:latin typeface="ＭＳ Ｐ明朝" panose="02020600040205080304" pitchFamily="18" charset="-128"/>
                <a:ea typeface="ＭＳ Ｐ明朝" panose="02020600040205080304" pitchFamily="18" charset="-128"/>
              </a:rPr>
              <a:t>内容です。</a:t>
            </a:r>
            <a:endParaRPr lang="en-US" altLang="ja-JP" sz="1800" dirty="0">
              <a:latin typeface="ＭＳ Ｐ明朝" panose="02020600040205080304" pitchFamily="18" charset="-128"/>
              <a:ea typeface="ＭＳ Ｐ明朝" panose="02020600040205080304" pitchFamily="18" charset="-128"/>
            </a:endParaRPr>
          </a:p>
          <a:p>
            <a:r>
              <a:rPr lang="ja-JP" altLang="en-US" sz="1800" dirty="0" smtClean="0">
                <a:latin typeface="ＭＳ Ｐ明朝" panose="02020600040205080304" pitchFamily="18" charset="-128"/>
                <a:ea typeface="ＭＳ Ｐ明朝" panose="02020600040205080304" pitchFamily="18" charset="-128"/>
              </a:rPr>
              <a:t>（</a:t>
            </a:r>
            <a:r>
              <a:rPr lang="ja-JP" altLang="en-US" sz="1800" dirty="0">
                <a:latin typeface="ＭＳ Ｐ明朝" panose="02020600040205080304" pitchFamily="18" charset="-128"/>
                <a:ea typeface="ＭＳ Ｐ明朝" panose="02020600040205080304" pitchFamily="18" charset="-128"/>
              </a:rPr>
              <a:t>１～４を読む）</a:t>
            </a:r>
            <a:endParaRPr lang="en-US" altLang="ja-JP" sz="1800" dirty="0">
              <a:latin typeface="ＭＳ Ｐ明朝" panose="02020600040205080304" pitchFamily="18" charset="-128"/>
              <a:ea typeface="ＭＳ Ｐ明朝" panose="02020600040205080304" pitchFamily="18" charset="-128"/>
            </a:endParaRPr>
          </a:p>
          <a:p>
            <a:r>
              <a:rPr lang="ja-JP" altLang="en-US" sz="1800" dirty="0">
                <a:latin typeface="ＭＳ Ｐ明朝" panose="02020600040205080304" pitchFamily="18" charset="-128"/>
                <a:ea typeface="ＭＳ Ｐ明朝" panose="02020600040205080304" pitchFamily="18" charset="-128"/>
              </a:rPr>
              <a:t>　</a:t>
            </a:r>
            <a:r>
              <a:rPr lang="ja-JP" altLang="en-US" sz="1800" dirty="0" smtClean="0">
                <a:latin typeface="ＭＳ Ｐ明朝" panose="02020600040205080304" pitchFamily="18" charset="-128"/>
                <a:ea typeface="ＭＳ Ｐ明朝" panose="02020600040205080304" pitchFamily="18" charset="-128"/>
              </a:rPr>
              <a:t>★では早速、「</a:t>
            </a:r>
            <a:r>
              <a:rPr lang="ja-JP" altLang="en-US" sz="1800" dirty="0">
                <a:latin typeface="ＭＳ Ｐ明朝" panose="02020600040205080304" pitchFamily="18" charset="-128"/>
                <a:ea typeface="ＭＳ Ｐ明朝" panose="02020600040205080304" pitchFamily="18" charset="-128"/>
              </a:rPr>
              <a:t>生徒指導を進めるポイントを確認する」から始めましょう。★</a:t>
            </a:r>
            <a:endParaRPr lang="en-US" altLang="ja-JP" sz="1800"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2</a:t>
            </a:fld>
            <a:endParaRPr lang="ja-JP" altLang="en-US"/>
          </a:p>
        </p:txBody>
      </p:sp>
    </p:spTree>
    <p:extLst>
      <p:ext uri="{BB962C8B-B14F-4D97-AF65-F5344CB8AC3E}">
        <p14:creationId xmlns:p14="http://schemas.microsoft.com/office/powerpoint/2010/main" val="2624852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517789" y="4686501"/>
            <a:ext cx="5771438" cy="4892788"/>
          </a:xfrm>
        </p:spPr>
        <p:txBody>
          <a:bodyPr/>
          <a:lstStyle/>
          <a:p>
            <a:pPr defTabSz="878618"/>
            <a:r>
              <a:rPr lang="en-US" altLang="ja-JP" sz="1800" dirty="0">
                <a:latin typeface="+mj-ea"/>
              </a:rPr>
              <a:t>≪</a:t>
            </a:r>
            <a:r>
              <a:rPr lang="ja-JP" altLang="en-US" sz="1800" dirty="0">
                <a:latin typeface="+mj-ea"/>
              </a:rPr>
              <a:t>スライド１～６で４分</a:t>
            </a:r>
            <a:r>
              <a:rPr lang="en-US" altLang="ja-JP" sz="1800" dirty="0">
                <a:latin typeface="+mj-ea"/>
              </a:rPr>
              <a:t>≫</a:t>
            </a:r>
          </a:p>
          <a:p>
            <a:pPr defTabSz="906445">
              <a:defRPr/>
            </a:pPr>
            <a:endParaRPr lang="en-US" altLang="ja-JP" sz="1800" dirty="0">
              <a:latin typeface="ＭＳ Ｐ明朝" panose="02020600040205080304" pitchFamily="18" charset="-128"/>
              <a:ea typeface="ＭＳ Ｐ明朝" panose="02020600040205080304" pitchFamily="18" charset="-128"/>
            </a:endParaRPr>
          </a:p>
          <a:p>
            <a:pPr defTabSz="906445">
              <a:defRPr/>
            </a:pPr>
            <a:r>
              <a:rPr lang="ja-JP" altLang="en-US" sz="1800" dirty="0" smtClean="0">
                <a:latin typeface="ＭＳ Ｐ明朝" panose="02020600040205080304" pitchFamily="18" charset="-128"/>
                <a:ea typeface="ＭＳ Ｐ明朝" panose="02020600040205080304" pitchFamily="18" charset="-128"/>
              </a:rPr>
              <a:t>　生徒</a:t>
            </a:r>
            <a:r>
              <a:rPr lang="ja-JP" altLang="en-US" sz="1800" dirty="0">
                <a:latin typeface="ＭＳ Ｐ明朝" panose="02020600040205080304" pitchFamily="18" charset="-128"/>
                <a:ea typeface="ＭＳ Ｐ明朝" panose="02020600040205080304" pitchFamily="18" charset="-128"/>
              </a:rPr>
              <a:t>指導を進めるポイント</a:t>
            </a:r>
            <a:r>
              <a:rPr lang="ja-JP" altLang="en-US" sz="1800" dirty="0" smtClean="0">
                <a:latin typeface="ＭＳ Ｐ明朝" panose="02020600040205080304" pitchFamily="18" charset="-128"/>
                <a:ea typeface="ＭＳ Ｐ明朝" panose="02020600040205080304" pitchFamily="18" charset="-128"/>
              </a:rPr>
              <a:t>は三つ</a:t>
            </a:r>
            <a:r>
              <a:rPr lang="ja-JP" altLang="en-US" sz="1800" dirty="0">
                <a:latin typeface="ＭＳ Ｐ明朝" panose="02020600040205080304" pitchFamily="18" charset="-128"/>
                <a:ea typeface="ＭＳ Ｐ明朝" panose="02020600040205080304" pitchFamily="18" charset="-128"/>
              </a:rPr>
              <a:t>あります。</a:t>
            </a:r>
            <a:endParaRPr lang="en-US" altLang="ja-JP" sz="1800" dirty="0">
              <a:latin typeface="ＭＳ Ｐ明朝" panose="02020600040205080304" pitchFamily="18" charset="-128"/>
              <a:ea typeface="ＭＳ Ｐ明朝" panose="02020600040205080304" pitchFamily="18" charset="-128"/>
            </a:endParaRPr>
          </a:p>
          <a:p>
            <a:pPr defTabSz="906445">
              <a:defRPr/>
            </a:pPr>
            <a:r>
              <a:rPr lang="ja-JP" altLang="en-US" sz="1800" dirty="0">
                <a:latin typeface="ＭＳ Ｐ明朝" panose="02020600040205080304" pitchFamily="18" charset="-128"/>
                <a:ea typeface="ＭＳ Ｐ明朝" panose="02020600040205080304" pitchFamily="18" charset="-128"/>
              </a:rPr>
              <a:t>（吹き出し内を読む）</a:t>
            </a:r>
            <a:endParaRPr lang="en-US" altLang="ja-JP" sz="1800" dirty="0">
              <a:latin typeface="ＭＳ Ｐ明朝" panose="02020600040205080304" pitchFamily="18" charset="-128"/>
              <a:ea typeface="ＭＳ Ｐ明朝" panose="02020600040205080304" pitchFamily="18" charset="-128"/>
            </a:endParaRPr>
          </a:p>
          <a:p>
            <a:pPr defTabSz="906445">
              <a:defRPr/>
            </a:pPr>
            <a:r>
              <a:rPr lang="ja-JP" altLang="en-US" sz="1800" dirty="0">
                <a:latin typeface="ＭＳ Ｐ明朝" panose="02020600040205080304" pitchFamily="18" charset="-128"/>
                <a:ea typeface="ＭＳ Ｐ明朝" panose="02020600040205080304" pitchFamily="18" charset="-128"/>
              </a:rPr>
              <a:t>　一つ目の自己指導能力についてです</a:t>
            </a:r>
            <a:r>
              <a:rPr lang="ja-JP" altLang="en-US" sz="1800" dirty="0" smtClean="0">
                <a:latin typeface="ＭＳ Ｐ明朝" panose="02020600040205080304" pitchFamily="18" charset="-128"/>
                <a:ea typeface="ＭＳ Ｐ明朝" panose="02020600040205080304" pitchFamily="18" charset="-128"/>
              </a:rPr>
              <a:t>が、★</a:t>
            </a:r>
            <a:endParaRPr lang="en-US" altLang="ja-JP" sz="1800" dirty="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10"/>
          </p:nvPr>
        </p:nvSpPr>
        <p:spPr/>
        <p:txBody>
          <a:bodyPr/>
          <a:lstStyle/>
          <a:p>
            <a:fld id="{EFE263F3-539A-4978-BAE4-9D25B3CBF7E4}" type="slidenum">
              <a:rPr lang="ja-JP" altLang="en-US" smtClean="0"/>
              <a:pPr/>
              <a:t>3</a:t>
            </a:fld>
            <a:endParaRPr lang="ja-JP" altLang="en-US"/>
          </a:p>
        </p:txBody>
      </p:sp>
    </p:spTree>
    <p:extLst>
      <p:ext uri="{BB962C8B-B14F-4D97-AF65-F5344CB8AC3E}">
        <p14:creationId xmlns:p14="http://schemas.microsoft.com/office/powerpoint/2010/main" val="695907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127125" y="312738"/>
            <a:ext cx="4481513" cy="3362325"/>
          </a:xfrm>
          <a:ln/>
        </p:spPr>
      </p:sp>
      <p:sp>
        <p:nvSpPr>
          <p:cNvPr id="24579" name="Rectangle 3"/>
          <p:cNvSpPr>
            <a:spLocks noGrp="1" noChangeArrowheads="1"/>
          </p:cNvSpPr>
          <p:nvPr>
            <p:ph type="body" idx="1"/>
          </p:nvPr>
        </p:nvSpPr>
        <p:spPr>
          <a:xfrm>
            <a:off x="446538" y="3789495"/>
            <a:ext cx="6056448" cy="4744062"/>
          </a:xfrm>
          <a:noFill/>
        </p:spPr>
        <p:txBody>
          <a:bodyPr/>
          <a:lstStyle/>
          <a:p>
            <a:r>
              <a:rPr lang="en-US" altLang="ja-JP" sz="1800" dirty="0">
                <a:latin typeface="+mj-ea"/>
                <a:ea typeface="+mj-ea"/>
              </a:rPr>
              <a:t>≪</a:t>
            </a:r>
            <a:r>
              <a:rPr lang="ja-JP" altLang="en-US" sz="1800" dirty="0">
                <a:latin typeface="+mj-ea"/>
                <a:ea typeface="+mj-ea"/>
              </a:rPr>
              <a:t>スライド１～６で４分</a:t>
            </a:r>
            <a:r>
              <a:rPr lang="en-US" altLang="ja-JP" sz="1800" dirty="0">
                <a:latin typeface="+mj-ea"/>
                <a:ea typeface="+mj-ea"/>
              </a:rPr>
              <a:t>≫</a:t>
            </a:r>
          </a:p>
          <a:p>
            <a:endParaRPr lang="en-US" altLang="ja-JP" sz="1800" dirty="0">
              <a:latin typeface="HG丸ｺﾞｼｯｸM-PRO" panose="020F0600000000000000" pitchFamily="50" charset="-128"/>
              <a:ea typeface="HG丸ｺﾞｼｯｸM-PRO" panose="020F0600000000000000" pitchFamily="50" charset="-128"/>
            </a:endParaRPr>
          </a:p>
          <a:p>
            <a:r>
              <a:rPr lang="ja-JP" altLang="en-US" sz="1800" dirty="0">
                <a:latin typeface="HG丸ｺﾞｼｯｸM-PRO" panose="020F0600000000000000" pitchFamily="50" charset="-128"/>
                <a:ea typeface="HG丸ｺﾞｼｯｸM-PRO" panose="020F0600000000000000" pitchFamily="50" charset="-128"/>
              </a:rPr>
              <a:t>　</a:t>
            </a:r>
            <a:r>
              <a:rPr lang="ja-JP" altLang="en-US" sz="1800" dirty="0">
                <a:latin typeface="ＭＳ Ｐ明朝" panose="02020600040205080304" pitchFamily="18" charset="-128"/>
                <a:ea typeface="ＭＳ Ｐ明朝" panose="02020600040205080304" pitchFamily="18" charset="-128"/>
              </a:rPr>
              <a:t>生徒指導の目指すところ</a:t>
            </a:r>
            <a:r>
              <a:rPr lang="ja-JP" altLang="en-US" sz="1800" dirty="0" smtClean="0">
                <a:latin typeface="ＭＳ Ｐ明朝" panose="02020600040205080304" pitchFamily="18" charset="-128"/>
                <a:ea typeface="ＭＳ Ｐ明朝" panose="02020600040205080304" pitchFamily="18" charset="-128"/>
              </a:rPr>
              <a:t>は、児童</a:t>
            </a:r>
            <a:r>
              <a:rPr lang="ja-JP" altLang="en-US" sz="1800" dirty="0">
                <a:latin typeface="ＭＳ Ｐ明朝" panose="02020600040205080304" pitchFamily="18" charset="-128"/>
                <a:ea typeface="ＭＳ Ｐ明朝" panose="02020600040205080304" pitchFamily="18" charset="-128"/>
              </a:rPr>
              <a:t>生徒の自己指導能力の育成です。自己指導能力とは「その</a:t>
            </a:r>
            <a:r>
              <a:rPr lang="ja-JP" altLang="en-US" sz="1800" dirty="0" smtClean="0">
                <a:latin typeface="ＭＳ Ｐ明朝" panose="02020600040205080304" pitchFamily="18" charset="-128"/>
                <a:ea typeface="ＭＳ Ｐ明朝" panose="02020600040205080304" pitchFamily="18" charset="-128"/>
              </a:rPr>
              <a:t>時、その</a:t>
            </a:r>
            <a:r>
              <a:rPr lang="ja-JP" altLang="en-US" sz="1800" dirty="0">
                <a:latin typeface="ＭＳ Ｐ明朝" panose="02020600040205080304" pitchFamily="18" charset="-128"/>
                <a:ea typeface="ＭＳ Ｐ明朝" panose="02020600040205080304" pitchFamily="18" charset="-128"/>
              </a:rPr>
              <a:t>場でどのような行動が適切である</a:t>
            </a:r>
            <a:r>
              <a:rPr lang="ja-JP" altLang="en-US" sz="1800" dirty="0" smtClean="0">
                <a:latin typeface="ＭＳ Ｐ明朝" panose="02020600040205080304" pitchFamily="18" charset="-128"/>
                <a:ea typeface="ＭＳ Ｐ明朝" panose="02020600040205080304" pitchFamily="18" charset="-128"/>
              </a:rPr>
              <a:t>か、自分</a:t>
            </a:r>
            <a:r>
              <a:rPr lang="ja-JP" altLang="en-US" sz="1800" dirty="0">
                <a:latin typeface="ＭＳ Ｐ明朝" panose="02020600040205080304" pitchFamily="18" charset="-128"/>
                <a:ea typeface="ＭＳ Ｐ明朝" panose="02020600040205080304" pitchFamily="18" charset="-128"/>
              </a:rPr>
              <a:t>で判断</a:t>
            </a:r>
            <a:r>
              <a:rPr lang="ja-JP" altLang="en-US" sz="1800" dirty="0" smtClean="0">
                <a:latin typeface="ＭＳ Ｐ明朝" panose="02020600040205080304" pitchFamily="18" charset="-128"/>
                <a:ea typeface="ＭＳ Ｐ明朝" panose="02020600040205080304" pitchFamily="18" charset="-128"/>
              </a:rPr>
              <a:t>し、決定</a:t>
            </a:r>
            <a:r>
              <a:rPr lang="ja-JP" altLang="en-US" sz="1800" dirty="0">
                <a:latin typeface="ＭＳ Ｐ明朝" panose="02020600040205080304" pitchFamily="18" charset="-128"/>
                <a:ea typeface="ＭＳ Ｐ明朝" panose="02020600040205080304" pitchFamily="18" charset="-128"/>
              </a:rPr>
              <a:t>して実行する能力」言い換えると「自分自身をよりよい方向へ導くことのできる力」と言うことができます。</a:t>
            </a:r>
            <a:endParaRPr lang="en-US" altLang="ja-JP" sz="1800" dirty="0">
              <a:latin typeface="ＭＳ Ｐ明朝" panose="02020600040205080304" pitchFamily="18" charset="-128"/>
              <a:ea typeface="ＭＳ Ｐ明朝" panose="02020600040205080304" pitchFamily="18" charset="-128"/>
            </a:endParaRPr>
          </a:p>
          <a:p>
            <a:pPr>
              <a:defRPr/>
            </a:pPr>
            <a:r>
              <a:rPr lang="ja-JP" altLang="en-US" sz="1800" dirty="0">
                <a:latin typeface="ＭＳ Ｐ明朝" panose="02020600040205080304" pitchFamily="18" charset="-128"/>
                <a:ea typeface="ＭＳ Ｐ明朝" panose="02020600040205080304" pitchFamily="18" charset="-128"/>
              </a:rPr>
              <a:t>　平成２２年３月に文部科学省から</a:t>
            </a:r>
            <a:r>
              <a:rPr lang="ja-JP" altLang="en-US" sz="1800" dirty="0" smtClean="0">
                <a:latin typeface="ＭＳ Ｐ明朝" panose="02020600040205080304" pitchFamily="18" charset="-128"/>
                <a:ea typeface="ＭＳ Ｐ明朝" panose="02020600040205080304" pitchFamily="18" charset="-128"/>
              </a:rPr>
              <a:t>示された「生徒</a:t>
            </a:r>
            <a:r>
              <a:rPr lang="ja-JP" altLang="en-US" sz="1800" dirty="0">
                <a:latin typeface="ＭＳ Ｐ明朝" panose="02020600040205080304" pitchFamily="18" charset="-128"/>
                <a:ea typeface="ＭＳ Ｐ明朝" panose="02020600040205080304" pitchFamily="18" charset="-128"/>
              </a:rPr>
              <a:t>指導</a:t>
            </a:r>
            <a:r>
              <a:rPr lang="ja-JP" altLang="en-US" sz="1800" dirty="0" smtClean="0">
                <a:latin typeface="ＭＳ Ｐ明朝" panose="02020600040205080304" pitchFamily="18" charset="-128"/>
                <a:ea typeface="ＭＳ Ｐ明朝" panose="02020600040205080304" pitchFamily="18" charset="-128"/>
              </a:rPr>
              <a:t>提要」には、自己</a:t>
            </a:r>
            <a:r>
              <a:rPr lang="ja-JP" altLang="en-US" sz="1800" dirty="0">
                <a:latin typeface="ＭＳ Ｐ明朝" panose="02020600040205080304" pitchFamily="18" charset="-128"/>
                <a:ea typeface="ＭＳ Ｐ明朝" panose="02020600040205080304" pitchFamily="18" charset="-128"/>
              </a:rPr>
              <a:t>指導能力を育てる三つのポイントが示されています。（三つのポイントを読む</a:t>
            </a:r>
            <a:r>
              <a:rPr lang="ja-JP" altLang="en-US" sz="1800" dirty="0" smtClean="0">
                <a:latin typeface="ＭＳ Ｐ明朝" panose="02020600040205080304" pitchFamily="18" charset="-128"/>
                <a:ea typeface="ＭＳ Ｐ明朝" panose="02020600040205080304" pitchFamily="18" charset="-128"/>
              </a:rPr>
              <a:t>）</a:t>
            </a:r>
            <a:endParaRPr lang="en-US" altLang="ja-JP" sz="1800" dirty="0" smtClean="0">
              <a:latin typeface="ＭＳ Ｐ明朝" panose="02020600040205080304" pitchFamily="18" charset="-128"/>
              <a:ea typeface="ＭＳ Ｐ明朝" panose="02020600040205080304" pitchFamily="18" charset="-128"/>
            </a:endParaRPr>
          </a:p>
          <a:p>
            <a:pPr>
              <a:defRPr/>
            </a:pPr>
            <a:r>
              <a:rPr lang="ja-JP" altLang="en-US" sz="1800" dirty="0">
                <a:latin typeface="ＭＳ Ｐ明朝" panose="02020600040205080304" pitchFamily="18" charset="-128"/>
                <a:ea typeface="ＭＳ Ｐ明朝" panose="02020600040205080304" pitchFamily="18" charset="-128"/>
              </a:rPr>
              <a:t>　</a:t>
            </a:r>
            <a:r>
              <a:rPr lang="ja-JP" altLang="en-US" sz="1800" dirty="0" smtClean="0">
                <a:latin typeface="ＭＳ Ｐ明朝" panose="02020600040205080304" pitchFamily="18" charset="-128"/>
                <a:ea typeface="ＭＳ Ｐ明朝" panose="02020600040205080304" pitchFamily="18" charset="-128"/>
              </a:rPr>
              <a:t>これら</a:t>
            </a:r>
            <a:r>
              <a:rPr lang="ja-JP" altLang="en-US" sz="1800" dirty="0">
                <a:latin typeface="ＭＳ Ｐ明朝" panose="02020600040205080304" pitchFamily="18" charset="-128"/>
                <a:ea typeface="ＭＳ Ｐ明朝" panose="02020600040205080304" pitchFamily="18" charset="-128"/>
              </a:rPr>
              <a:t>のこと</a:t>
            </a:r>
            <a:r>
              <a:rPr lang="ja-JP" altLang="en-US" sz="1800" dirty="0" smtClean="0">
                <a:latin typeface="ＭＳ Ｐ明朝" panose="02020600040205080304" pitchFamily="18" charset="-128"/>
                <a:ea typeface="ＭＳ Ｐ明朝" panose="02020600040205080304" pitchFamily="18" charset="-128"/>
              </a:rPr>
              <a:t>は、★</a:t>
            </a:r>
            <a:r>
              <a:rPr lang="ja-JP" altLang="en-US" sz="1800" dirty="0">
                <a:latin typeface="ＭＳ Ｐ明朝" panose="02020600040205080304" pitchFamily="18" charset="-128"/>
                <a:ea typeface="ＭＳ Ｐ明朝" panose="02020600040205080304" pitchFamily="18" charset="-128"/>
              </a:rPr>
              <a:t>児童生徒が信頼できる教師や大人との関係の中で</a:t>
            </a:r>
            <a:r>
              <a:rPr lang="ja-JP" altLang="en-US" sz="1800" dirty="0" smtClean="0">
                <a:latin typeface="ＭＳ Ｐ明朝" panose="02020600040205080304" pitchFamily="18" charset="-128"/>
                <a:ea typeface="ＭＳ Ｐ明朝" panose="02020600040205080304" pitchFamily="18" charset="-128"/>
              </a:rPr>
              <a:t>育まれたり、より</a:t>
            </a:r>
            <a:r>
              <a:rPr lang="ja-JP" altLang="en-US" sz="1800" dirty="0">
                <a:latin typeface="ＭＳ Ｐ明朝" panose="02020600040205080304" pitchFamily="18" charset="-128"/>
                <a:ea typeface="ＭＳ Ｐ明朝" panose="02020600040205080304" pitchFamily="18" charset="-128"/>
              </a:rPr>
              <a:t>よいつながりのある集団の中で育まれたりするものです。ですの</a:t>
            </a:r>
            <a:r>
              <a:rPr lang="ja-JP" altLang="en-US" sz="1800" dirty="0" smtClean="0">
                <a:latin typeface="ＭＳ Ｐ明朝" panose="02020600040205080304" pitchFamily="18" charset="-128"/>
                <a:ea typeface="ＭＳ Ｐ明朝" panose="02020600040205080304" pitchFamily="18" charset="-128"/>
              </a:rPr>
              <a:t>で、私たち</a:t>
            </a:r>
            <a:r>
              <a:rPr lang="ja-JP" altLang="en-US" sz="1800" dirty="0">
                <a:latin typeface="ＭＳ Ｐ明朝" panose="02020600040205080304" pitchFamily="18" charset="-128"/>
                <a:ea typeface="ＭＳ Ｐ明朝" panose="02020600040205080304" pitchFamily="18" charset="-128"/>
              </a:rPr>
              <a:t>教職員</a:t>
            </a:r>
            <a:r>
              <a:rPr lang="ja-JP" altLang="en-US" sz="1800" dirty="0" smtClean="0">
                <a:latin typeface="ＭＳ Ｐ明朝" panose="02020600040205080304" pitchFamily="18" charset="-128"/>
                <a:ea typeface="ＭＳ Ｐ明朝" panose="02020600040205080304" pitchFamily="18" charset="-128"/>
              </a:rPr>
              <a:t>は、学校</a:t>
            </a:r>
            <a:r>
              <a:rPr lang="ja-JP" altLang="en-US" sz="1800" dirty="0">
                <a:latin typeface="ＭＳ Ｐ明朝" panose="02020600040205080304" pitchFamily="18" charset="-128"/>
                <a:ea typeface="ＭＳ Ｐ明朝" panose="02020600040205080304" pitchFamily="18" charset="-128"/>
              </a:rPr>
              <a:t>の教育活動の全てが自己指導能力の育成に大きな影響を与えて</a:t>
            </a:r>
            <a:r>
              <a:rPr lang="ja-JP" altLang="en-US" sz="1800" dirty="0" smtClean="0">
                <a:latin typeface="ＭＳ Ｐ明朝" panose="02020600040205080304" pitchFamily="18" charset="-128"/>
                <a:ea typeface="ＭＳ Ｐ明朝" panose="02020600040205080304" pitchFamily="18" charset="-128"/>
              </a:rPr>
              <a:t>いると</a:t>
            </a:r>
            <a:r>
              <a:rPr lang="ja-JP" altLang="en-US" sz="1800" dirty="0">
                <a:latin typeface="ＭＳ Ｐ明朝" panose="02020600040205080304" pitchFamily="18" charset="-128"/>
                <a:ea typeface="ＭＳ Ｐ明朝" panose="02020600040205080304" pitchFamily="18" charset="-128"/>
              </a:rPr>
              <a:t>いうことを意識しながら日々の指導にあたっていかなくては</a:t>
            </a:r>
            <a:r>
              <a:rPr lang="ja-JP" altLang="en-US" sz="1800" dirty="0" smtClean="0">
                <a:latin typeface="ＭＳ Ｐ明朝" panose="02020600040205080304" pitchFamily="18" charset="-128"/>
                <a:ea typeface="ＭＳ Ｐ明朝" panose="02020600040205080304" pitchFamily="18" charset="-128"/>
              </a:rPr>
              <a:t>なりません。</a:t>
            </a:r>
            <a:r>
              <a:rPr lang="ja-JP" altLang="en-US" sz="1800" dirty="0">
                <a:latin typeface="ＭＳ Ｐ明朝" panose="02020600040205080304" pitchFamily="18" charset="-128"/>
                <a:ea typeface="ＭＳ Ｐ明朝" panose="02020600040205080304" pitchFamily="18" charset="-128"/>
              </a:rPr>
              <a:t>★</a:t>
            </a:r>
            <a:endParaRPr lang="en-US" altLang="ja-JP" sz="1800" dirty="0">
              <a:latin typeface="ＭＳ Ｐ明朝" panose="02020600040205080304" pitchFamily="18" charset="-128"/>
              <a:ea typeface="ＭＳ Ｐ明朝" panose="02020600040205080304" pitchFamily="18" charset="-128"/>
            </a:endParaRPr>
          </a:p>
        </p:txBody>
      </p:sp>
      <p:sp>
        <p:nvSpPr>
          <p:cNvPr id="24580" name="日付プレースホルダー 1"/>
          <p:cNvSpPr>
            <a:spLocks noGrp="1"/>
          </p:cNvSpPr>
          <p:nvPr>
            <p:ph type="dt" sz="quarter" idx="1"/>
          </p:nvPr>
        </p:nvSpPr>
        <p:spPr>
          <a:xfrm>
            <a:off x="3815227" y="1"/>
            <a:ext cx="2919031" cy="492780"/>
          </a:xfrm>
          <a:prstGeom prst="rect">
            <a:avLst/>
          </a:prstGeom>
          <a:noFill/>
        </p:spPr>
        <p:txBody>
          <a:bodyPr lIns="87490" tIns="43745" rIns="87490" bIns="43745"/>
          <a:lstStyle>
            <a:lvl1pPr eaLnBrk="0" hangingPunct="0">
              <a:spcBef>
                <a:spcPct val="30000"/>
              </a:spcBef>
              <a:defRPr kumimoji="1" sz="1200">
                <a:solidFill>
                  <a:schemeClr val="tx1"/>
                </a:solidFill>
                <a:latin typeface="Arial" charset="0"/>
                <a:ea typeface="ＭＳ Ｐ明朝" pitchFamily="18" charset="-128"/>
              </a:defRPr>
            </a:lvl1pPr>
            <a:lvl2pPr marL="734467" indent="-281885" eaLnBrk="0" hangingPunct="0">
              <a:spcBef>
                <a:spcPct val="30000"/>
              </a:spcBef>
              <a:defRPr kumimoji="1" sz="1200">
                <a:solidFill>
                  <a:schemeClr val="tx1"/>
                </a:solidFill>
                <a:latin typeface="Arial" charset="0"/>
                <a:ea typeface="ＭＳ Ｐ明朝" pitchFamily="18" charset="-128"/>
              </a:defRPr>
            </a:lvl2pPr>
            <a:lvl3pPr marL="1130670" indent="-225507" eaLnBrk="0" hangingPunct="0">
              <a:spcBef>
                <a:spcPct val="30000"/>
              </a:spcBef>
              <a:defRPr kumimoji="1" sz="1200">
                <a:solidFill>
                  <a:schemeClr val="tx1"/>
                </a:solidFill>
                <a:latin typeface="Arial" charset="0"/>
                <a:ea typeface="ＭＳ Ｐ明朝" pitchFamily="18" charset="-128"/>
              </a:defRPr>
            </a:lvl3pPr>
            <a:lvl4pPr marL="1583254" indent="-225507" eaLnBrk="0" hangingPunct="0">
              <a:spcBef>
                <a:spcPct val="30000"/>
              </a:spcBef>
              <a:defRPr kumimoji="1" sz="1200">
                <a:solidFill>
                  <a:schemeClr val="tx1"/>
                </a:solidFill>
                <a:latin typeface="Arial" charset="0"/>
                <a:ea typeface="ＭＳ Ｐ明朝" pitchFamily="18" charset="-128"/>
              </a:defRPr>
            </a:lvl4pPr>
            <a:lvl5pPr marL="2035835" indent="-225507" eaLnBrk="0" hangingPunct="0">
              <a:spcBef>
                <a:spcPct val="30000"/>
              </a:spcBef>
              <a:defRPr kumimoji="1" sz="1200">
                <a:solidFill>
                  <a:schemeClr val="tx1"/>
                </a:solidFill>
                <a:latin typeface="Arial" charset="0"/>
                <a:ea typeface="ＭＳ Ｐ明朝" pitchFamily="18" charset="-128"/>
              </a:defRPr>
            </a:lvl5pPr>
            <a:lvl6pPr marL="2486851" indent="-225507"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37865" indent="-225507" eaLnBrk="0" fontAlgn="base" hangingPunct="0">
              <a:spcBef>
                <a:spcPct val="30000"/>
              </a:spcBef>
              <a:spcAft>
                <a:spcPct val="0"/>
              </a:spcAft>
              <a:defRPr kumimoji="1" sz="1200">
                <a:solidFill>
                  <a:schemeClr val="tx1"/>
                </a:solidFill>
                <a:latin typeface="Arial" charset="0"/>
                <a:ea typeface="ＭＳ Ｐ明朝" pitchFamily="18" charset="-128"/>
              </a:defRPr>
            </a:lvl7pPr>
            <a:lvl8pPr marL="3388883" indent="-225507"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39900" indent="-225507"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endParaRPr lang="en-US" altLang="ja-JP" dirty="0" smtClean="0">
              <a:ea typeface="ＭＳ Ｐゴシック" charset="-128"/>
            </a:endParaRPr>
          </a:p>
        </p:txBody>
      </p:sp>
      <p:sp>
        <p:nvSpPr>
          <p:cNvPr id="3" name="スライド番号プレースホルダー 2"/>
          <p:cNvSpPr>
            <a:spLocks noGrp="1"/>
          </p:cNvSpPr>
          <p:nvPr>
            <p:ph type="sldNum" sz="quarter" idx="10"/>
          </p:nvPr>
        </p:nvSpPr>
        <p:spPr/>
        <p:txBody>
          <a:bodyPr/>
          <a:lstStyle/>
          <a:p>
            <a:fld id="{EFE263F3-539A-4978-BAE4-9D25B3CBF7E4}" type="slidenum">
              <a:rPr lang="ja-JP" altLang="en-US" smtClean="0"/>
              <a:pPr/>
              <a:t>4</a:t>
            </a:fld>
            <a:endParaRPr lang="ja-JP" altLang="en-US"/>
          </a:p>
        </p:txBody>
      </p:sp>
    </p:spTree>
    <p:extLst>
      <p:ext uri="{BB962C8B-B14F-4D97-AF65-F5344CB8AC3E}">
        <p14:creationId xmlns:p14="http://schemas.microsoft.com/office/powerpoint/2010/main" val="463098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684338" y="107950"/>
            <a:ext cx="3367087" cy="2527300"/>
          </a:xfrm>
        </p:spPr>
      </p:sp>
      <p:sp>
        <p:nvSpPr>
          <p:cNvPr id="3" name="ノート プレースホルダー 2"/>
          <p:cNvSpPr>
            <a:spLocks noGrp="1"/>
          </p:cNvSpPr>
          <p:nvPr>
            <p:ph type="body" idx="1"/>
          </p:nvPr>
        </p:nvSpPr>
        <p:spPr>
          <a:xfrm>
            <a:off x="311157" y="2700908"/>
            <a:ext cx="6113449" cy="6624736"/>
          </a:xfrm>
        </p:spPr>
        <p:txBody>
          <a:bodyPr/>
          <a:lstStyle/>
          <a:p>
            <a:r>
              <a:rPr lang="en-US" altLang="ja-JP" dirty="0">
                <a:latin typeface="+mj-ea"/>
                <a:ea typeface="+mj-ea"/>
              </a:rPr>
              <a:t>≪</a:t>
            </a:r>
            <a:r>
              <a:rPr lang="ja-JP" altLang="en-US" dirty="0">
                <a:latin typeface="+mj-ea"/>
                <a:ea typeface="+mj-ea"/>
              </a:rPr>
              <a:t>スライド１～６で４分</a:t>
            </a:r>
            <a:r>
              <a:rPr lang="en-US" altLang="ja-JP" dirty="0">
                <a:latin typeface="+mj-ea"/>
                <a:ea typeface="+mj-ea"/>
              </a:rPr>
              <a:t>≫</a:t>
            </a:r>
          </a:p>
          <a:p>
            <a:pPr defTabSz="867444" fontAlgn="base">
              <a:spcBef>
                <a:spcPct val="30000"/>
              </a:spcBef>
              <a:spcAft>
                <a:spcPct val="0"/>
              </a:spcAft>
              <a:defRPr/>
            </a:pPr>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次に、生徒指導を進めるポイントの二つ目の</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RV-PDCA</a:t>
            </a:r>
            <a:r>
              <a:rPr lang="ja-JP" altLang="en-US" dirty="0" smtClean="0">
                <a:latin typeface="ＭＳ Ｐ明朝" panose="02020600040205080304" pitchFamily="18" charset="-128"/>
                <a:ea typeface="ＭＳ Ｐ明朝" panose="02020600040205080304" pitchFamily="18" charset="-128"/>
              </a:rPr>
              <a:t>サイクル」を意識した生徒指導</a:t>
            </a:r>
            <a:r>
              <a:rPr lang="en-US" altLang="ja-JP" dirty="0" smtClean="0">
                <a:latin typeface="ＭＳ Ｐ明朝" panose="02020600040205080304" pitchFamily="18" charset="-128"/>
                <a:ea typeface="ＭＳ Ｐ明朝" panose="02020600040205080304" pitchFamily="18" charset="-128"/>
              </a:rPr>
              <a:t>』</a:t>
            </a:r>
            <a:r>
              <a:rPr lang="ja-JP" altLang="en-US" dirty="0" err="1"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三つ目の</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「組織やチーム」であたる生徒指導</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についてです。</a:t>
            </a:r>
            <a:endParaRPr lang="en-US" altLang="ja-JP" dirty="0" smtClean="0">
              <a:latin typeface="ＭＳ Ｐ明朝" panose="02020600040205080304" pitchFamily="18" charset="-128"/>
              <a:ea typeface="ＭＳ Ｐ明朝" panose="02020600040205080304" pitchFamily="18" charset="-128"/>
            </a:endParaRPr>
          </a:p>
          <a:p>
            <a:pPr defTabSz="867444" fontAlgn="base">
              <a:spcBef>
                <a:spcPct val="30000"/>
              </a:spcBef>
              <a:spcAft>
                <a:spcPct val="0"/>
              </a:spcAft>
              <a:defRPr/>
            </a:pPr>
            <a:r>
              <a:rPr lang="ja-JP" altLang="en-US" dirty="0" smtClean="0">
                <a:latin typeface="ＭＳ Ｐ明朝" panose="02020600040205080304" pitchFamily="18" charset="-128"/>
                <a:ea typeface="ＭＳ Ｐ明朝" panose="02020600040205080304" pitchFamily="18" charset="-128"/>
              </a:rPr>
              <a:t>　生徒指導でも学習指導等でも学校における指導においては、</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一人一人の児童生徒や集団の状態を見立てる「Ｒ</a:t>
            </a:r>
            <a:r>
              <a:rPr lang="en-US" altLang="ja-JP" dirty="0" smtClean="0">
                <a:latin typeface="ＭＳ Ｐ明朝" panose="02020600040205080304" pitchFamily="18" charset="-128"/>
                <a:ea typeface="ＭＳ Ｐ明朝" panose="02020600040205080304" pitchFamily="18" charset="-128"/>
              </a:rPr>
              <a:t>(Research)</a:t>
            </a:r>
            <a:r>
              <a:rPr lang="ja-JP" altLang="en-US" dirty="0" smtClean="0">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現状分析を的確に行い、教育目標に沿って</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どのような姿を目指すのかの目標「Ｖ</a:t>
            </a:r>
            <a:r>
              <a:rPr lang="en-US" altLang="ja-JP" dirty="0" smtClean="0">
                <a:latin typeface="ＭＳ Ｐ明朝" panose="02020600040205080304" pitchFamily="18" charset="-128"/>
                <a:ea typeface="ＭＳ Ｐ明朝" panose="02020600040205080304" pitchFamily="18" charset="-128"/>
              </a:rPr>
              <a:t>(Vision)</a:t>
            </a:r>
            <a:r>
              <a:rPr lang="ja-JP" altLang="en-US" dirty="0" smtClean="0">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を立てます。この二つを押さえて、計画「</a:t>
            </a:r>
            <a:r>
              <a:rPr lang="en-US" altLang="ja-JP" dirty="0" smtClean="0">
                <a:latin typeface="ＭＳ Ｐ明朝" panose="02020600040205080304" pitchFamily="18" charset="-128"/>
                <a:ea typeface="ＭＳ Ｐ明朝" panose="02020600040205080304" pitchFamily="18" charset="-128"/>
              </a:rPr>
              <a:t>P(Plan)</a:t>
            </a:r>
            <a:r>
              <a:rPr lang="ja-JP" altLang="en-US" dirty="0" smtClean="0">
                <a:latin typeface="ＭＳ Ｐ明朝" panose="02020600040205080304" pitchFamily="18" charset="-128"/>
                <a:ea typeface="ＭＳ Ｐ明朝" panose="02020600040205080304" pitchFamily="18" charset="-128"/>
              </a:rPr>
              <a:t>」し、具体的な指導・支援「</a:t>
            </a:r>
            <a:r>
              <a:rPr lang="en-US" altLang="ja-JP" dirty="0" smtClean="0">
                <a:latin typeface="ＭＳ Ｐ明朝" panose="02020600040205080304" pitchFamily="18" charset="-128"/>
                <a:ea typeface="ＭＳ Ｐ明朝" panose="02020600040205080304" pitchFamily="18" charset="-128"/>
              </a:rPr>
              <a:t>D(Do)</a:t>
            </a:r>
            <a:r>
              <a:rPr lang="ja-JP" altLang="en-US" dirty="0" smtClean="0">
                <a:latin typeface="ＭＳ Ｐ明朝" panose="02020600040205080304" pitchFamily="18" charset="-128"/>
                <a:ea typeface="ＭＳ Ｐ明朝" panose="02020600040205080304" pitchFamily="18" charset="-128"/>
              </a:rPr>
              <a:t>」を行い、見直し「</a:t>
            </a:r>
            <a:r>
              <a:rPr lang="en-US" altLang="ja-JP" dirty="0" smtClean="0">
                <a:latin typeface="ＭＳ Ｐ明朝" panose="02020600040205080304" pitchFamily="18" charset="-128"/>
                <a:ea typeface="ＭＳ Ｐ明朝" panose="02020600040205080304" pitchFamily="18" charset="-128"/>
              </a:rPr>
              <a:t>C(Check)</a:t>
            </a:r>
            <a:r>
              <a:rPr lang="ja-JP" altLang="en-US" dirty="0" smtClean="0">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 </a:t>
            </a:r>
            <a:r>
              <a:rPr lang="ja-JP" altLang="en-US" dirty="0" err="1"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改善「</a:t>
            </a:r>
            <a:r>
              <a:rPr lang="en-US" altLang="ja-JP" dirty="0" smtClean="0">
                <a:latin typeface="ＭＳ Ｐ明朝" panose="02020600040205080304" pitchFamily="18" charset="-128"/>
                <a:ea typeface="ＭＳ Ｐ明朝" panose="02020600040205080304" pitchFamily="18" charset="-128"/>
              </a:rPr>
              <a:t>A(Action)</a:t>
            </a:r>
            <a:r>
              <a:rPr lang="ja-JP" altLang="en-US" dirty="0" smtClean="0">
                <a:latin typeface="ＭＳ Ｐ明朝" panose="02020600040205080304" pitchFamily="18" charset="-128"/>
                <a:ea typeface="ＭＳ Ｐ明朝" panose="02020600040205080304" pitchFamily="18" charset="-128"/>
              </a:rPr>
              <a:t>」するといった、</a:t>
            </a:r>
            <a:r>
              <a:rPr lang="ja-JP" altLang="en-US" dirty="0" smtClean="0">
                <a:solidFill>
                  <a:srgbClr val="FF0000"/>
                </a:solidFill>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PDCA</a:t>
            </a:r>
            <a:r>
              <a:rPr lang="ja-JP" altLang="en-US" dirty="0" smtClean="0">
                <a:latin typeface="ＭＳ Ｐ明朝" panose="02020600040205080304" pitchFamily="18" charset="-128"/>
                <a:ea typeface="ＭＳ Ｐ明朝" panose="02020600040205080304" pitchFamily="18" charset="-128"/>
              </a:rPr>
              <a:t>サイクル</a:t>
            </a:r>
            <a:r>
              <a:rPr lang="ja-JP" altLang="en-US" dirty="0" smtClean="0">
                <a:solidFill>
                  <a:srgbClr val="FF0000"/>
                </a:solidFill>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を回すことが有効です。</a:t>
            </a:r>
            <a:endParaRPr lang="en-US" altLang="ja-JP" dirty="0" smtClean="0">
              <a:latin typeface="ＭＳ Ｐ明朝" panose="02020600040205080304" pitchFamily="18" charset="-128"/>
              <a:ea typeface="ＭＳ Ｐ明朝" panose="02020600040205080304" pitchFamily="18" charset="-128"/>
            </a:endParaRPr>
          </a:p>
          <a:p>
            <a:pPr defTabSz="867444" fontAlgn="base">
              <a:spcBef>
                <a:spcPct val="30000"/>
              </a:spcBef>
              <a:spcAft>
                <a:spcPct val="0"/>
              </a:spcAft>
              <a:defRPr/>
            </a:pPr>
            <a:r>
              <a:rPr lang="ja-JP" altLang="en-US" dirty="0" smtClean="0">
                <a:latin typeface="ＭＳ Ｐ明朝" panose="02020600040205080304" pitchFamily="18" charset="-128"/>
                <a:ea typeface="ＭＳ Ｐ明朝" panose="02020600040205080304" pitchFamily="18" charset="-128"/>
              </a:rPr>
              <a:t>　そして、生徒指導においては特に、この</a:t>
            </a:r>
            <a:r>
              <a:rPr lang="ja-JP" altLang="en-US" dirty="0" smtClean="0">
                <a:solidFill>
                  <a:srgbClr val="FF0000"/>
                </a:solidFill>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RV- PDCA</a:t>
            </a:r>
            <a:r>
              <a:rPr lang="ja-JP" altLang="en-US" dirty="0" smtClean="0">
                <a:latin typeface="ＭＳ Ｐ明朝" panose="02020600040205080304" pitchFamily="18" charset="-128"/>
                <a:ea typeface="ＭＳ Ｐ明朝" panose="02020600040205080304" pitchFamily="18" charset="-128"/>
              </a:rPr>
              <a:t>のサイクル</a:t>
            </a:r>
            <a:r>
              <a:rPr lang="ja-JP" altLang="en-US" dirty="0" smtClean="0">
                <a:solidFill>
                  <a:srgbClr val="FF0000"/>
                </a:solidFill>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を一人で回すのではなく</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組織</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チーム</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「Ｏ</a:t>
            </a:r>
            <a:r>
              <a:rPr lang="en-US" altLang="ja-JP" dirty="0" smtClean="0">
                <a:latin typeface="ＭＳ Ｐ明朝" panose="02020600040205080304" pitchFamily="18" charset="-128"/>
                <a:ea typeface="ＭＳ Ｐ明朝" panose="02020600040205080304" pitchFamily="18" charset="-128"/>
              </a:rPr>
              <a:t>(Organization) </a:t>
            </a:r>
            <a:r>
              <a:rPr lang="ja-JP" altLang="en-US" dirty="0" smtClean="0">
                <a:latin typeface="ＭＳ Ｐ明朝" panose="02020600040205080304" pitchFamily="18" charset="-128"/>
                <a:ea typeface="ＭＳ Ｐ明朝" panose="02020600040205080304" pitchFamily="18" charset="-128"/>
              </a:rPr>
              <a:t>」で取り組む</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ことが大切です。</a:t>
            </a:r>
            <a:endParaRPr lang="en-US" altLang="ja-JP" dirty="0" smtClean="0">
              <a:latin typeface="ＭＳ Ｐ明朝" panose="02020600040205080304" pitchFamily="18" charset="-128"/>
              <a:ea typeface="ＭＳ Ｐ明朝" panose="02020600040205080304" pitchFamily="18" charset="-128"/>
            </a:endParaRPr>
          </a:p>
          <a:p>
            <a:pPr defTabSz="867444" fontAlgn="base">
              <a:spcBef>
                <a:spcPct val="30000"/>
              </a:spcBef>
              <a:spcAft>
                <a:spcPct val="0"/>
              </a:spcAft>
              <a:defRPr/>
            </a:pPr>
            <a:r>
              <a:rPr lang="ja-JP" altLang="en-US" dirty="0" smtClean="0">
                <a:latin typeface="ＭＳ Ｐ明朝" panose="02020600040205080304" pitchFamily="18" charset="-128"/>
                <a:ea typeface="ＭＳ Ｐ明朝" panose="02020600040205080304" pitchFamily="18" charset="-128"/>
              </a:rPr>
              <a:t>　また、突発的に発生する問題行動に対しても、必要に応じて</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支援チーム</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を組んで、教育目標から外れないよう問題解決に向けて組織で指導・支援することにより、最大の効果が発揮されます。</a:t>
            </a:r>
            <a:endParaRPr lang="en-US" altLang="ja-JP" dirty="0" smtClean="0">
              <a:latin typeface="ＭＳ Ｐ明朝" panose="02020600040205080304" pitchFamily="18" charset="-128"/>
              <a:ea typeface="ＭＳ Ｐ明朝" panose="02020600040205080304" pitchFamily="18" charset="-128"/>
            </a:endParaRPr>
          </a:p>
          <a:p>
            <a:pPr defTabSz="867444" fontAlgn="base">
              <a:spcBef>
                <a:spcPct val="30000"/>
              </a:spcBef>
              <a:spcAft>
                <a:spcPct val="0"/>
              </a:spcAft>
              <a:defRPr/>
            </a:pPr>
            <a:r>
              <a:rPr lang="ja-JP" altLang="en-US" dirty="0" smtClean="0">
                <a:latin typeface="ＭＳ Ｐ明朝" panose="02020600040205080304" pitchFamily="18" charset="-128"/>
                <a:ea typeface="ＭＳ Ｐ明朝" panose="02020600040205080304" pitchFamily="18" charset="-128"/>
              </a:rPr>
              <a:t>　特に、いじめ問題に関しては、本校はもちろん、全国全ての学校で必ず策定されている「学校いじめ問題対策基本方針」に示されている「いじめ対策委員会」が</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支援チーム</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にあたります。★</a:t>
            </a:r>
            <a:endParaRPr lang="en-US" altLang="ja-JP" dirty="0" smtClean="0">
              <a:latin typeface="ＭＳ Ｐ明朝" panose="02020600040205080304" pitchFamily="18" charset="-128"/>
              <a:ea typeface="ＭＳ Ｐ明朝" panose="02020600040205080304" pitchFamily="18" charset="-128"/>
            </a:endParaRPr>
          </a:p>
          <a:p>
            <a:pPr defTabSz="867444" fontAlgn="base">
              <a:spcBef>
                <a:spcPct val="30000"/>
              </a:spcBef>
              <a:spcAft>
                <a:spcPct val="0"/>
              </a:spcAft>
              <a:defRPr/>
            </a:pP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以下、参考</a:t>
            </a:r>
            <a:r>
              <a:rPr lang="en-US" altLang="ja-JP" dirty="0" smtClean="0">
                <a:latin typeface="ＭＳ Ｐ明朝" panose="02020600040205080304" pitchFamily="18" charset="-128"/>
                <a:ea typeface="ＭＳ Ｐ明朝" panose="02020600040205080304" pitchFamily="18" charset="-128"/>
              </a:rPr>
              <a:t>】</a:t>
            </a:r>
          </a:p>
          <a:p>
            <a:pPr defTabSz="867444" fontAlgn="base">
              <a:spcBef>
                <a:spcPct val="30000"/>
              </a:spcBef>
              <a:spcAft>
                <a:spcPct val="0"/>
              </a:spcAft>
              <a:defRPr/>
            </a:pPr>
            <a:r>
              <a:rPr lang="ja-JP" altLang="en-US" dirty="0">
                <a:latin typeface="ＭＳ Ｐ明朝" panose="02020600040205080304" pitchFamily="18" charset="-128"/>
                <a:ea typeface="ＭＳ Ｐ明朝" panose="02020600040205080304" pitchFamily="18" charset="-128"/>
              </a:rPr>
              <a:t>　いじめを未然に防止する（いじめを起こさない</a:t>
            </a:r>
            <a:r>
              <a:rPr lang="ja-JP" altLang="en-US" dirty="0" smtClean="0">
                <a:latin typeface="ＭＳ Ｐ明朝" panose="02020600040205080304" pitchFamily="18" charset="-128"/>
                <a:ea typeface="ＭＳ Ｐ明朝" panose="02020600040205080304" pitchFamily="18" charset="-128"/>
              </a:rPr>
              <a:t>）取組や</a:t>
            </a:r>
            <a:r>
              <a:rPr lang="ja-JP" altLang="en-US" dirty="0" smtClean="0">
                <a:solidFill>
                  <a:srgbClr val="FF0000"/>
                </a:solidFill>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いじめ</a:t>
            </a:r>
            <a:r>
              <a:rPr lang="ja-JP" altLang="en-US" dirty="0">
                <a:latin typeface="ＭＳ Ｐ明朝" panose="02020600040205080304" pitchFamily="18" charset="-128"/>
                <a:ea typeface="ＭＳ Ｐ明朝" panose="02020600040205080304" pitchFamily="18" charset="-128"/>
              </a:rPr>
              <a:t>を解消</a:t>
            </a:r>
            <a:r>
              <a:rPr lang="ja-JP" altLang="en-US" dirty="0" smtClean="0">
                <a:latin typeface="ＭＳ Ｐ明朝" panose="02020600040205080304" pitchFamily="18" charset="-128"/>
                <a:ea typeface="ＭＳ Ｐ明朝" panose="02020600040205080304" pitchFamily="18" charset="-128"/>
              </a:rPr>
              <a:t>する取組でも</a:t>
            </a:r>
            <a:r>
              <a:rPr lang="ja-JP" altLang="en-US" dirty="0" smtClean="0">
                <a:solidFill>
                  <a:srgbClr val="FF0000"/>
                </a:solidFill>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的確</a:t>
            </a:r>
            <a:r>
              <a:rPr lang="ja-JP" altLang="en-US" dirty="0">
                <a:latin typeface="ＭＳ Ｐ明朝" panose="02020600040205080304" pitchFamily="18" charset="-128"/>
                <a:ea typeface="ＭＳ Ｐ明朝" panose="02020600040205080304" pitchFamily="18" charset="-128"/>
              </a:rPr>
              <a:t>な現状</a:t>
            </a:r>
            <a:r>
              <a:rPr lang="ja-JP" altLang="en-US" dirty="0" smtClean="0">
                <a:latin typeface="ＭＳ Ｐ明朝" panose="02020600040205080304" pitchFamily="18" charset="-128"/>
                <a:ea typeface="ＭＳ Ｐ明朝" panose="02020600040205080304" pitchFamily="18" charset="-128"/>
              </a:rPr>
              <a:t>把握</a:t>
            </a:r>
            <a:r>
              <a:rPr lang="en-US" altLang="ja-JP" dirty="0" smtClean="0">
                <a:solidFill>
                  <a:srgbClr val="FF0000"/>
                </a:solidFill>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Ｒ</a:t>
            </a:r>
            <a:r>
              <a:rPr lang="en-US" altLang="ja-JP" dirty="0" smtClean="0">
                <a:solidFill>
                  <a:srgbClr val="FF0000"/>
                </a:solidFill>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と、明確</a:t>
            </a:r>
            <a:r>
              <a:rPr lang="ja-JP" altLang="en-US" dirty="0">
                <a:latin typeface="ＭＳ Ｐ明朝" panose="02020600040205080304" pitchFamily="18" charset="-128"/>
                <a:ea typeface="ＭＳ Ｐ明朝" panose="02020600040205080304" pitchFamily="18" charset="-128"/>
              </a:rPr>
              <a:t>な</a:t>
            </a:r>
            <a:r>
              <a:rPr lang="ja-JP" altLang="en-US" dirty="0" smtClean="0">
                <a:latin typeface="ＭＳ Ｐ明朝" panose="02020600040205080304" pitchFamily="18" charset="-128"/>
                <a:ea typeface="ＭＳ Ｐ明朝" panose="02020600040205080304" pitchFamily="18" charset="-128"/>
              </a:rPr>
              <a:t>目標</a:t>
            </a:r>
            <a:r>
              <a:rPr lang="en-US" altLang="ja-JP" dirty="0">
                <a:solidFill>
                  <a:srgbClr val="FF0000"/>
                </a:solidFill>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Ｖ</a:t>
            </a:r>
            <a:r>
              <a:rPr lang="en-US" altLang="ja-JP" dirty="0">
                <a:solidFill>
                  <a:srgbClr val="FF0000"/>
                </a:solidFill>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を</a:t>
            </a:r>
            <a:r>
              <a:rPr lang="ja-JP" altLang="en-US" dirty="0">
                <a:latin typeface="ＭＳ Ｐ明朝" panose="02020600040205080304" pitchFamily="18" charset="-128"/>
                <a:ea typeface="ＭＳ Ｐ明朝" panose="02020600040205080304" pitchFamily="18" charset="-128"/>
              </a:rPr>
              <a:t>元に</a:t>
            </a:r>
            <a:r>
              <a:rPr lang="ja-JP" altLang="en-US" dirty="0" smtClean="0">
                <a:latin typeface="ＭＳ Ｐ明朝" panose="02020600040205080304" pitchFamily="18" charset="-128"/>
                <a:ea typeface="ＭＳ Ｐ明朝" panose="02020600040205080304" pitchFamily="18" charset="-128"/>
              </a:rPr>
              <a:t>組織</a:t>
            </a:r>
            <a:r>
              <a:rPr lang="en-US" altLang="ja-JP" dirty="0">
                <a:solidFill>
                  <a:srgbClr val="FF0000"/>
                </a:solidFill>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Ｏ</a:t>
            </a:r>
            <a:r>
              <a:rPr lang="en-US" altLang="ja-JP" dirty="0">
                <a:solidFill>
                  <a:srgbClr val="FF0000"/>
                </a:solidFill>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で</a:t>
            </a:r>
            <a:r>
              <a:rPr lang="ja-JP" altLang="en-US" dirty="0" smtClean="0">
                <a:solidFill>
                  <a:srgbClr val="FF0000"/>
                </a:solidFill>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PDCA</a:t>
            </a:r>
            <a:r>
              <a:rPr lang="ja-JP" altLang="en-US" dirty="0">
                <a:latin typeface="ＭＳ Ｐ明朝" panose="02020600040205080304" pitchFamily="18" charset="-128"/>
                <a:ea typeface="ＭＳ Ｐ明朝" panose="02020600040205080304" pitchFamily="18" charset="-128"/>
              </a:rPr>
              <a:t>の</a:t>
            </a:r>
            <a:r>
              <a:rPr lang="ja-JP" altLang="en-US" dirty="0" smtClean="0">
                <a:latin typeface="ＭＳ Ｐ明朝" panose="02020600040205080304" pitchFamily="18" charset="-128"/>
                <a:ea typeface="ＭＳ Ｐ明朝" panose="02020600040205080304" pitchFamily="18" charset="-128"/>
              </a:rPr>
              <a:t>サイクル</a:t>
            </a:r>
            <a:r>
              <a:rPr lang="ja-JP" altLang="en-US" dirty="0" smtClean="0">
                <a:solidFill>
                  <a:srgbClr val="FF0000"/>
                </a:solidFill>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を</a:t>
            </a:r>
            <a:r>
              <a:rPr lang="ja-JP" altLang="en-US" dirty="0">
                <a:latin typeface="ＭＳ Ｐ明朝" panose="02020600040205080304" pitchFamily="18" charset="-128"/>
                <a:ea typeface="ＭＳ Ｐ明朝" panose="02020600040205080304" pitchFamily="18" charset="-128"/>
              </a:rPr>
              <a:t>回すことに</a:t>
            </a:r>
            <a:r>
              <a:rPr lang="ja-JP" altLang="en-US" dirty="0" smtClean="0">
                <a:latin typeface="ＭＳ Ｐ明朝" panose="02020600040205080304" pitchFamily="18" charset="-128"/>
                <a:ea typeface="ＭＳ Ｐ明朝" panose="02020600040205080304" pitchFamily="18" charset="-128"/>
              </a:rPr>
              <a:t>より、指導</a:t>
            </a:r>
            <a:r>
              <a:rPr lang="ja-JP" altLang="en-US" dirty="0">
                <a:latin typeface="ＭＳ Ｐ明朝" panose="02020600040205080304" pitchFamily="18" charset="-128"/>
                <a:ea typeface="ＭＳ Ｐ明朝" panose="02020600040205080304" pitchFamily="18" charset="-128"/>
              </a:rPr>
              <a:t>や支援が効果的に機能することを意識</a:t>
            </a:r>
            <a:r>
              <a:rPr lang="ja-JP" altLang="en-US" dirty="0" smtClean="0">
                <a:latin typeface="ＭＳ Ｐ明朝" panose="02020600040205080304" pitchFamily="18" charset="-128"/>
                <a:ea typeface="ＭＳ Ｐ明朝" panose="02020600040205080304" pitchFamily="18" charset="-128"/>
              </a:rPr>
              <a:t>しながら生徒指導を進めることが大切です。</a:t>
            </a:r>
            <a:r>
              <a:rPr lang="ja-JP" altLang="en-US" dirty="0">
                <a:latin typeface="ＭＳ Ｐ明朝" panose="02020600040205080304" pitchFamily="18" charset="-128"/>
                <a:ea typeface="ＭＳ Ｐ明朝" panose="02020600040205080304" pitchFamily="18" charset="-128"/>
              </a:rPr>
              <a:t>★</a:t>
            </a:r>
          </a:p>
        </p:txBody>
      </p:sp>
      <p:sp>
        <p:nvSpPr>
          <p:cNvPr id="4" name="スライド番号プレースホルダー 3"/>
          <p:cNvSpPr>
            <a:spLocks noGrp="1"/>
          </p:cNvSpPr>
          <p:nvPr>
            <p:ph type="sldNum" sz="quarter" idx="10"/>
          </p:nvPr>
        </p:nvSpPr>
        <p:spPr/>
        <p:txBody>
          <a:bodyPr/>
          <a:lstStyle/>
          <a:p>
            <a:fld id="{EFE263F3-539A-4978-BAE4-9D25B3CBF7E4}" type="slidenum">
              <a:rPr lang="ja-JP" altLang="en-US" smtClean="0"/>
              <a:pPr/>
              <a:t>5</a:t>
            </a:fld>
            <a:endParaRPr lang="ja-JP" altLang="en-US"/>
          </a:p>
        </p:txBody>
      </p:sp>
    </p:spTree>
    <p:extLst>
      <p:ext uri="{BB962C8B-B14F-4D97-AF65-F5344CB8AC3E}">
        <p14:creationId xmlns:p14="http://schemas.microsoft.com/office/powerpoint/2010/main" val="265668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517789" y="4686501"/>
            <a:ext cx="5771438" cy="2766935"/>
          </a:xfrm>
        </p:spPr>
        <p:txBody>
          <a:bodyPr/>
          <a:lstStyle/>
          <a:p>
            <a:pPr defTabSz="878618">
              <a:defRPr/>
            </a:pPr>
            <a:r>
              <a:rPr lang="en-US" altLang="ja-JP" sz="1800" dirty="0">
                <a:latin typeface="+mj-ea"/>
              </a:rPr>
              <a:t>≪</a:t>
            </a:r>
            <a:r>
              <a:rPr lang="ja-JP" altLang="en-US" sz="1800" dirty="0">
                <a:latin typeface="+mj-ea"/>
              </a:rPr>
              <a:t>スライド１～６で４分</a:t>
            </a:r>
            <a:r>
              <a:rPr lang="en-US" altLang="ja-JP" sz="1800" dirty="0">
                <a:latin typeface="+mj-ea"/>
              </a:rPr>
              <a:t>≫</a:t>
            </a:r>
          </a:p>
          <a:p>
            <a:pPr defTabSz="878618"/>
            <a:endParaRPr lang="en-US" altLang="ja-JP" sz="1800" dirty="0">
              <a:latin typeface="ＭＳ 明朝" panose="02020609040205080304" pitchFamily="17" charset="-128"/>
              <a:ea typeface="ＭＳ 明朝" panose="02020609040205080304" pitchFamily="17" charset="-128"/>
            </a:endParaRPr>
          </a:p>
          <a:p>
            <a:pPr defTabSz="878618"/>
            <a:r>
              <a:rPr lang="ja-JP" altLang="en-US" sz="1800" dirty="0">
                <a:latin typeface="ＭＳ Ｐ明朝" panose="02020600040205080304" pitchFamily="18" charset="-128"/>
                <a:ea typeface="ＭＳ Ｐ明朝" panose="02020600040205080304" pitchFamily="18" charset="-128"/>
              </a:rPr>
              <a:t>　</a:t>
            </a:r>
            <a:r>
              <a:rPr lang="ja-JP" altLang="en-US" sz="1800" dirty="0">
                <a:latin typeface="ＭＳ 明朝" panose="02020609040205080304" pitchFamily="17" charset="-128"/>
                <a:ea typeface="ＭＳ 明朝" panose="02020609040205080304" pitchFamily="17" charset="-128"/>
              </a:rPr>
              <a:t>それで</a:t>
            </a:r>
            <a:r>
              <a:rPr lang="ja-JP" altLang="en-US" sz="1800" dirty="0" smtClean="0">
                <a:latin typeface="ＭＳ 明朝" panose="02020609040205080304" pitchFamily="17" charset="-128"/>
                <a:ea typeface="ＭＳ 明朝" panose="02020609040205080304" pitchFamily="17" charset="-128"/>
              </a:rPr>
              <a:t>は、★</a:t>
            </a:r>
            <a:r>
              <a:rPr lang="ja-JP" altLang="en-US" sz="1800" dirty="0">
                <a:latin typeface="ＭＳ 明朝" panose="02020609040205080304" pitchFamily="17" charset="-128"/>
                <a:ea typeface="ＭＳ 明朝" panose="02020609040205080304" pitchFamily="17" charset="-128"/>
              </a:rPr>
              <a:t>いじめに関する研修を</a:t>
            </a:r>
            <a:r>
              <a:rPr lang="ja-JP" altLang="en-US" sz="1800" dirty="0" smtClean="0">
                <a:latin typeface="ＭＳ 明朝" panose="02020609040205080304" pitchFamily="17" charset="-128"/>
                <a:ea typeface="ＭＳ 明朝" panose="02020609040205080304" pitchFamily="17" charset="-128"/>
              </a:rPr>
              <a:t>通して、</a:t>
            </a:r>
            <a:r>
              <a:rPr lang="ja-JP" altLang="en-US" sz="1800" dirty="0" smtClean="0">
                <a:solidFill>
                  <a:schemeClr val="tx1"/>
                </a:solidFill>
                <a:latin typeface="ＭＳ 明朝" panose="02020609040205080304" pitchFamily="17" charset="-128"/>
                <a:ea typeface="ＭＳ 明朝" panose="02020609040205080304" pitchFamily="17" charset="-128"/>
              </a:rPr>
              <a:t>いじめを起こした児童生徒への対応を考えたり、いじめが起こりにくい集団づくりの取組を協議したりしましょう！</a:t>
            </a:r>
            <a:r>
              <a:rPr lang="ja-JP" altLang="en-US" sz="1800" dirty="0" smtClean="0">
                <a:latin typeface="ＭＳ 明朝" panose="02020609040205080304" pitchFamily="17" charset="-128"/>
                <a:ea typeface="ＭＳ 明朝" panose="02020609040205080304" pitchFamily="17" charset="-128"/>
              </a:rPr>
              <a:t>★</a:t>
            </a:r>
            <a:endParaRPr lang="ja-JP" altLang="en-US" sz="1800" dirty="0">
              <a:latin typeface="ＭＳ 明朝" panose="02020609040205080304" pitchFamily="17" charset="-128"/>
              <a:ea typeface="ＭＳ 明朝" panose="02020609040205080304" pitchFamily="17" charset="-128"/>
            </a:endParaRPr>
          </a:p>
        </p:txBody>
      </p:sp>
      <p:sp>
        <p:nvSpPr>
          <p:cNvPr id="4" name="スライド番号プレースホルダー 3"/>
          <p:cNvSpPr>
            <a:spLocks noGrp="1"/>
          </p:cNvSpPr>
          <p:nvPr>
            <p:ph type="sldNum" sz="quarter" idx="10"/>
          </p:nvPr>
        </p:nvSpPr>
        <p:spPr/>
        <p:txBody>
          <a:bodyPr/>
          <a:lstStyle/>
          <a:p>
            <a:fld id="{EFE263F3-539A-4978-BAE4-9D25B3CBF7E4}" type="slidenum">
              <a:rPr lang="ja-JP" altLang="en-US" smtClean="0"/>
              <a:pPr/>
              <a:t>6</a:t>
            </a:fld>
            <a:endParaRPr lang="ja-JP" altLang="en-US"/>
          </a:p>
        </p:txBody>
      </p:sp>
    </p:spTree>
    <p:extLst>
      <p:ext uri="{BB962C8B-B14F-4D97-AF65-F5344CB8AC3E}">
        <p14:creationId xmlns:p14="http://schemas.microsoft.com/office/powerpoint/2010/main" val="6959077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a:xfrm>
            <a:off x="404146" y="4686501"/>
            <a:ext cx="5927471" cy="2478903"/>
          </a:xfrm>
        </p:spPr>
        <p:txBody>
          <a:bodyPr vert="horz" lIns="90610" tIns="45304" rIns="90610" bIns="45304" rtlCol="0"/>
          <a:lstStyle/>
          <a:p>
            <a:pPr defTabSz="878618"/>
            <a:r>
              <a:rPr lang="en-US" altLang="ja-JP" sz="1800" dirty="0">
                <a:latin typeface="+mj-ea"/>
              </a:rPr>
              <a:t>≪</a:t>
            </a:r>
            <a:r>
              <a:rPr lang="ja-JP" altLang="en-US" sz="1800" dirty="0">
                <a:latin typeface="+mj-ea"/>
              </a:rPr>
              <a:t>スライド</a:t>
            </a:r>
            <a:r>
              <a:rPr lang="ja-JP" altLang="en-US" sz="1800" dirty="0" smtClean="0">
                <a:latin typeface="+mj-ea"/>
              </a:rPr>
              <a:t>７、８</a:t>
            </a:r>
            <a:r>
              <a:rPr lang="ja-JP" altLang="en-US" sz="1800" dirty="0">
                <a:latin typeface="+mj-ea"/>
              </a:rPr>
              <a:t>の説明</a:t>
            </a:r>
            <a:r>
              <a:rPr lang="ja-JP" altLang="en-US" sz="1800" dirty="0" smtClean="0">
                <a:latin typeface="+mj-ea"/>
              </a:rPr>
              <a:t>で２分、事例</a:t>
            </a:r>
            <a:r>
              <a:rPr lang="ja-JP" altLang="en-US" sz="1800" dirty="0">
                <a:latin typeface="+mj-ea"/>
              </a:rPr>
              <a:t>の</a:t>
            </a:r>
            <a:r>
              <a:rPr lang="ja-JP" altLang="en-US" sz="1800" dirty="0" smtClean="0">
                <a:latin typeface="+mj-ea"/>
              </a:rPr>
              <a:t>読み取りで９分</a:t>
            </a:r>
            <a:r>
              <a:rPr lang="en-US" altLang="ja-JP" sz="1800" dirty="0" smtClean="0">
                <a:latin typeface="+mj-ea"/>
              </a:rPr>
              <a:t>≫</a:t>
            </a:r>
            <a:endParaRPr lang="en-US" altLang="ja-JP" sz="1800" dirty="0">
              <a:latin typeface="+mj-ea"/>
            </a:endParaRPr>
          </a:p>
          <a:p>
            <a:pPr defTabSz="878618"/>
            <a:endParaRPr lang="en-US" altLang="ja-JP" sz="1800" dirty="0">
              <a:latin typeface="ＭＳ Ｐ明朝" panose="02020600040205080304" pitchFamily="18" charset="-128"/>
              <a:ea typeface="ＭＳ Ｐ明朝" panose="02020600040205080304" pitchFamily="18" charset="-128"/>
            </a:endParaRPr>
          </a:p>
          <a:p>
            <a:pPr defTabSz="878618"/>
            <a:r>
              <a:rPr lang="ja-JP" altLang="en-US" sz="1800" dirty="0">
                <a:latin typeface="ＭＳ Ｐ明朝" panose="02020600040205080304" pitchFamily="18" charset="-128"/>
                <a:ea typeface="ＭＳ Ｐ明朝" panose="02020600040205080304" pitchFamily="18" charset="-128"/>
              </a:rPr>
              <a:t>　で</a:t>
            </a:r>
            <a:r>
              <a:rPr lang="ja-JP" altLang="en-US" sz="1800" dirty="0" smtClean="0">
                <a:latin typeface="ＭＳ Ｐ明朝" panose="02020600040205080304" pitchFamily="18" charset="-128"/>
                <a:ea typeface="ＭＳ Ｐ明朝" panose="02020600040205080304" pitchFamily="18" charset="-128"/>
              </a:rPr>
              <a:t>は、★</a:t>
            </a:r>
            <a:r>
              <a:rPr lang="ja-JP" altLang="en-US" sz="1800" dirty="0">
                <a:latin typeface="ＭＳ Ｐ明朝" panose="02020600040205080304" pitchFamily="18" charset="-128"/>
                <a:ea typeface="ＭＳ Ｐ明朝" panose="02020600040205080304" pitchFamily="18" charset="-128"/>
              </a:rPr>
              <a:t>そのことを事例を通して検討しましょう。★</a:t>
            </a: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7</a:t>
            </a:fld>
            <a:endParaRPr lang="ja-JP" altLang="en-US"/>
          </a:p>
        </p:txBody>
      </p:sp>
    </p:spTree>
    <p:extLst>
      <p:ext uri="{BB962C8B-B14F-4D97-AF65-F5344CB8AC3E}">
        <p14:creationId xmlns:p14="http://schemas.microsoft.com/office/powerpoint/2010/main" val="26248527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スライド イメージ プレースホルダ 1"/>
          <p:cNvSpPr>
            <a:spLocks noGrp="1" noRot="1" noChangeAspect="1"/>
          </p:cNvSpPr>
          <p:nvPr>
            <p:ph type="sldImg"/>
          </p:nvPr>
        </p:nvSpPr>
        <p:spPr>
          <a:xfrm>
            <a:off x="900113" y="142875"/>
            <a:ext cx="4935537" cy="3702050"/>
          </a:xfrm>
          <a:ln/>
        </p:spPr>
      </p:sp>
      <p:sp>
        <p:nvSpPr>
          <p:cNvPr id="60418" name="ノート プレースホルダ 2"/>
          <p:cNvSpPr>
            <a:spLocks noGrp="1"/>
          </p:cNvSpPr>
          <p:nvPr>
            <p:ph type="body" idx="1"/>
          </p:nvPr>
        </p:nvSpPr>
        <p:spPr>
          <a:xfrm>
            <a:off x="234981" y="3860973"/>
            <a:ext cx="6265802" cy="5104631"/>
          </a:xfrm>
          <a:noFill/>
        </p:spPr>
        <p:txBody>
          <a:bodyPr/>
          <a:lstStyle/>
          <a:p>
            <a:pPr eaLnBrk="1" hangingPunct="1"/>
            <a:r>
              <a:rPr lang="en-US" altLang="ja-JP" sz="1800" dirty="0">
                <a:latin typeface="+mj-ea"/>
              </a:rPr>
              <a:t>≪</a:t>
            </a:r>
            <a:r>
              <a:rPr lang="ja-JP" altLang="en-US" sz="1800" dirty="0">
                <a:latin typeface="+mj-ea"/>
              </a:rPr>
              <a:t>スライド</a:t>
            </a:r>
            <a:r>
              <a:rPr lang="ja-JP" altLang="en-US" sz="1800" dirty="0" smtClean="0">
                <a:latin typeface="+mj-ea"/>
              </a:rPr>
              <a:t>７、８</a:t>
            </a:r>
            <a:r>
              <a:rPr lang="ja-JP" altLang="en-US" sz="1800" dirty="0">
                <a:latin typeface="+mj-ea"/>
              </a:rPr>
              <a:t>の説明で</a:t>
            </a:r>
            <a:r>
              <a:rPr lang="ja-JP" altLang="en-US" sz="1800" dirty="0" smtClean="0">
                <a:latin typeface="+mj-ea"/>
              </a:rPr>
              <a:t>２分、事例</a:t>
            </a:r>
            <a:r>
              <a:rPr lang="ja-JP" altLang="en-US" sz="1800" dirty="0">
                <a:latin typeface="+mj-ea"/>
              </a:rPr>
              <a:t>の読み取りと記入</a:t>
            </a:r>
            <a:r>
              <a:rPr lang="ja-JP" altLang="en-US" sz="1800" dirty="0" smtClean="0">
                <a:latin typeface="+mj-ea"/>
              </a:rPr>
              <a:t>で９分</a:t>
            </a:r>
            <a:r>
              <a:rPr lang="en-US" altLang="ja-JP" sz="1800" dirty="0">
                <a:latin typeface="+mj-ea"/>
              </a:rPr>
              <a:t>≫</a:t>
            </a:r>
          </a:p>
          <a:p>
            <a:pPr eaLnBrk="1" hangingPunct="1"/>
            <a:r>
              <a:rPr lang="ja-JP" altLang="en-US" sz="1800" dirty="0" smtClean="0">
                <a:latin typeface="ＭＳ Ｐ明朝" panose="02020600040205080304" pitchFamily="18" charset="-128"/>
                <a:ea typeface="ＭＳ Ｐ明朝" panose="02020600040205080304" pitchFamily="18" charset="-128"/>
              </a:rPr>
              <a:t>［別紙</a:t>
            </a:r>
            <a:r>
              <a:rPr lang="en-US" altLang="ja-JP" sz="1800" dirty="0" smtClean="0">
                <a:latin typeface="ＭＳ Ｐ明朝" panose="02020600040205080304" pitchFamily="18" charset="-128"/>
                <a:ea typeface="ＭＳ Ｐ明朝" panose="02020600040205080304" pitchFamily="18" charset="-128"/>
              </a:rPr>
              <a:t>Ⅰ</a:t>
            </a:r>
            <a:r>
              <a:rPr lang="ja-JP" altLang="en-US" sz="1800" dirty="0" smtClean="0">
                <a:latin typeface="ＭＳ Ｐ明朝" panose="02020600040205080304" pitchFamily="18" charset="-128"/>
                <a:ea typeface="ＭＳ Ｐ明朝" panose="02020600040205080304" pitchFamily="18" charset="-128"/>
              </a:rPr>
              <a:t>］</a:t>
            </a:r>
            <a:endParaRPr lang="en-US" altLang="ja-JP" sz="1800" dirty="0">
              <a:latin typeface="ＭＳ Ｐ明朝" panose="02020600040205080304" pitchFamily="18" charset="-128"/>
              <a:ea typeface="ＭＳ Ｐ明朝" panose="02020600040205080304" pitchFamily="18" charset="-128"/>
            </a:endParaRPr>
          </a:p>
          <a:p>
            <a:pPr eaLnBrk="1" hangingPunct="1"/>
            <a:r>
              <a:rPr lang="ja-JP" altLang="en-US" sz="1800" dirty="0">
                <a:latin typeface="ＭＳ Ｐ明朝" panose="02020600040205080304" pitchFamily="18" charset="-128"/>
                <a:ea typeface="ＭＳ Ｐ明朝" panose="02020600040205080304" pitchFamily="18" charset="-128"/>
              </a:rPr>
              <a:t>　</a:t>
            </a:r>
            <a:r>
              <a:rPr lang="ja-JP" altLang="en-US" sz="1800" dirty="0" smtClean="0">
                <a:latin typeface="ＭＳ Ｐ明朝" panose="02020600040205080304" pitchFamily="18" charset="-128"/>
                <a:ea typeface="ＭＳ Ｐ明朝" panose="02020600040205080304" pitchFamily="18" charset="-128"/>
              </a:rPr>
              <a:t>配付</a:t>
            </a:r>
            <a:r>
              <a:rPr lang="ja-JP" altLang="en-US" sz="1800" dirty="0">
                <a:latin typeface="ＭＳ Ｐ明朝" panose="02020600040205080304" pitchFamily="18" charset="-128"/>
                <a:ea typeface="ＭＳ Ｐ明朝" panose="02020600040205080304" pitchFamily="18" charset="-128"/>
              </a:rPr>
              <a:t>を</a:t>
            </a:r>
            <a:r>
              <a:rPr lang="ja-JP" altLang="en-US" sz="1800" dirty="0" smtClean="0">
                <a:latin typeface="ＭＳ Ｐ明朝" panose="02020600040205080304" pitchFamily="18" charset="-128"/>
                <a:ea typeface="ＭＳ Ｐ明朝" panose="02020600040205080304" pitchFamily="18" charset="-128"/>
              </a:rPr>
              <a:t>しております</a:t>
            </a:r>
            <a:r>
              <a:rPr lang="ja-JP" altLang="en-US" sz="1800" dirty="0">
                <a:latin typeface="ＭＳ Ｐ明朝" panose="02020600040205080304" pitchFamily="18" charset="-128"/>
                <a:ea typeface="ＭＳ Ｐ明朝" panose="02020600040205080304" pitchFamily="18" charset="-128"/>
              </a:rPr>
              <a:t>事例と「事例読み取りシート」</a:t>
            </a:r>
            <a:r>
              <a:rPr lang="ja-JP" altLang="en-US" sz="1800" dirty="0" smtClean="0">
                <a:latin typeface="ＭＳ Ｐ明朝" panose="02020600040205080304" pitchFamily="18" charset="-128"/>
                <a:ea typeface="ＭＳ Ｐ明朝" panose="02020600040205080304" pitchFamily="18" charset="-128"/>
              </a:rPr>
              <a:t>を用意してください。</a:t>
            </a:r>
            <a:r>
              <a:rPr lang="ja-JP" altLang="en-US" sz="1800" dirty="0">
                <a:latin typeface="ＭＳ Ｐ明朝" panose="02020600040205080304" pitchFamily="18" charset="-128"/>
                <a:ea typeface="ＭＳ Ｐ明朝" panose="02020600040205080304" pitchFamily="18" charset="-128"/>
              </a:rPr>
              <a:t>事例の内容</a:t>
            </a:r>
            <a:r>
              <a:rPr lang="ja-JP" altLang="en-US" sz="1800" dirty="0" smtClean="0">
                <a:latin typeface="ＭＳ Ｐ明朝" panose="02020600040205080304" pitchFamily="18" charset="-128"/>
                <a:ea typeface="ＭＳ Ｐ明朝" panose="02020600040205080304" pitchFamily="18" charset="-128"/>
              </a:rPr>
              <a:t>を、先ほど</a:t>
            </a:r>
            <a:r>
              <a:rPr lang="ja-JP" altLang="en-US" sz="1800" dirty="0">
                <a:latin typeface="ＭＳ Ｐ明朝" panose="02020600040205080304" pitchFamily="18" charset="-128"/>
                <a:ea typeface="ＭＳ Ｐ明朝" panose="02020600040205080304" pitchFamily="18" charset="-128"/>
              </a:rPr>
              <a:t>のスライドで</a:t>
            </a:r>
            <a:r>
              <a:rPr lang="ja-JP" altLang="en-US" sz="1800" dirty="0" smtClean="0">
                <a:latin typeface="ＭＳ Ｐ明朝" panose="02020600040205080304" pitchFamily="18" charset="-128"/>
                <a:ea typeface="ＭＳ Ｐ明朝" panose="02020600040205080304" pitchFamily="18" charset="-128"/>
              </a:rPr>
              <a:t>示した</a:t>
            </a:r>
            <a:r>
              <a:rPr lang="ja-JP" altLang="en-US" sz="1800" dirty="0" smtClean="0">
                <a:solidFill>
                  <a:srgbClr val="FF0000"/>
                </a:solidFill>
                <a:latin typeface="ＭＳ Ｐ明朝" panose="02020600040205080304" pitchFamily="18" charset="-128"/>
                <a:ea typeface="ＭＳ Ｐ明朝" panose="02020600040205080304" pitchFamily="18" charset="-128"/>
              </a:rPr>
              <a:t>「</a:t>
            </a:r>
            <a:r>
              <a:rPr lang="en-US" altLang="ja-JP" sz="1800" dirty="0" smtClean="0">
                <a:latin typeface="ＭＳ Ｐ明朝" panose="02020600040205080304" pitchFamily="18" charset="-128"/>
                <a:ea typeface="ＭＳ Ｐ明朝" panose="02020600040205080304" pitchFamily="18" charset="-128"/>
              </a:rPr>
              <a:t>ORV‐PDCA</a:t>
            </a:r>
            <a:r>
              <a:rPr lang="ja-JP" altLang="en-US" sz="1800" dirty="0" smtClean="0">
                <a:solidFill>
                  <a:srgbClr val="FF0000"/>
                </a:solidFill>
                <a:latin typeface="ＭＳ Ｐ明朝" panose="02020600040205080304" pitchFamily="18" charset="-128"/>
                <a:ea typeface="ＭＳ Ｐ明朝" panose="02020600040205080304" pitchFamily="18" charset="-128"/>
              </a:rPr>
              <a:t>」</a:t>
            </a:r>
            <a:r>
              <a:rPr lang="ja-JP" altLang="en-US" sz="1800" dirty="0" smtClean="0">
                <a:latin typeface="ＭＳ Ｐ明朝" panose="02020600040205080304" pitchFamily="18" charset="-128"/>
                <a:ea typeface="ＭＳ Ｐ明朝" panose="02020600040205080304" pitchFamily="18" charset="-128"/>
              </a:rPr>
              <a:t>（読み取りシート参考）に</a:t>
            </a:r>
            <a:r>
              <a:rPr lang="ja-JP" altLang="en-US" sz="1800" dirty="0">
                <a:latin typeface="ＭＳ Ｐ明朝" panose="02020600040205080304" pitchFamily="18" charset="-128"/>
                <a:ea typeface="ＭＳ Ｐ明朝" panose="02020600040205080304" pitchFamily="18" charset="-128"/>
              </a:rPr>
              <a:t>整理することから</a:t>
            </a:r>
            <a:r>
              <a:rPr lang="ja-JP" altLang="en-US" sz="1800" dirty="0" smtClean="0">
                <a:latin typeface="ＭＳ Ｐ明朝" panose="02020600040205080304" pitchFamily="18" charset="-128"/>
                <a:ea typeface="ＭＳ Ｐ明朝" panose="02020600040205080304" pitchFamily="18" charset="-128"/>
              </a:rPr>
              <a:t>始めます</a:t>
            </a:r>
            <a:r>
              <a:rPr lang="ja-JP" altLang="en-US" sz="1800" dirty="0">
                <a:latin typeface="ＭＳ Ｐ明朝" panose="02020600040205080304" pitchFamily="18" charset="-128"/>
                <a:ea typeface="ＭＳ Ｐ明朝" panose="02020600040205080304" pitchFamily="18" charset="-128"/>
              </a:rPr>
              <a:t>。</a:t>
            </a:r>
            <a:r>
              <a:rPr lang="ja-JP" altLang="en-US" sz="1800" dirty="0" smtClean="0">
                <a:latin typeface="ＭＳ Ｐ明朝" panose="02020600040205080304" pitchFamily="18" charset="-128"/>
                <a:ea typeface="ＭＳ Ｐ明朝" panose="02020600040205080304" pitchFamily="18" charset="-128"/>
              </a:rPr>
              <a:t>事例から、それぞれ</a:t>
            </a:r>
            <a:r>
              <a:rPr lang="ja-JP" altLang="en-US" sz="1800" dirty="0">
                <a:latin typeface="ＭＳ Ｐ明朝" panose="02020600040205080304" pitchFamily="18" charset="-128"/>
                <a:ea typeface="ＭＳ Ｐ明朝" panose="02020600040205080304" pitchFamily="18" charset="-128"/>
              </a:rPr>
              <a:t>の分類のポイントに</a:t>
            </a:r>
            <a:r>
              <a:rPr lang="ja-JP" altLang="en-US" sz="1800" dirty="0" smtClean="0">
                <a:latin typeface="ＭＳ Ｐ明朝" panose="02020600040205080304" pitchFamily="18" charset="-128"/>
                <a:ea typeface="ＭＳ Ｐ明朝" panose="02020600040205080304" pitchFamily="18" charset="-128"/>
              </a:rPr>
              <a:t>当てはまる取組を</a:t>
            </a:r>
            <a:r>
              <a:rPr lang="ja-JP" altLang="en-US" sz="1800" dirty="0">
                <a:latin typeface="ＭＳ Ｐ明朝" panose="02020600040205080304" pitchFamily="18" charset="-128"/>
                <a:ea typeface="ＭＳ Ｐ明朝" panose="02020600040205080304" pitchFamily="18" charset="-128"/>
              </a:rPr>
              <a:t>★こちら</a:t>
            </a:r>
            <a:r>
              <a:rPr lang="ja-JP" altLang="en-US" sz="1800" dirty="0" smtClean="0">
                <a:latin typeface="ＭＳ Ｐ明朝" panose="02020600040205080304" pitchFamily="18" charset="-128"/>
                <a:ea typeface="ＭＳ Ｐ明朝" panose="02020600040205080304" pitchFamily="18" charset="-128"/>
              </a:rPr>
              <a:t>（</a:t>
            </a:r>
            <a:r>
              <a:rPr lang="ja-JP" altLang="en-US" sz="1800" dirty="0" smtClean="0">
                <a:solidFill>
                  <a:srgbClr val="FF0000"/>
                </a:solidFill>
                <a:latin typeface="ＭＳ Ｐ明朝" panose="02020600040205080304" pitchFamily="18" charset="-128"/>
                <a:ea typeface="ＭＳ Ｐ明朝" panose="02020600040205080304" pitchFamily="18" charset="-128"/>
              </a:rPr>
              <a:t>スライドの</a:t>
            </a:r>
            <a:r>
              <a:rPr lang="ja-JP" altLang="en-US" sz="1800" dirty="0" smtClean="0">
                <a:latin typeface="ＭＳ Ｐ明朝" panose="02020600040205080304" pitchFamily="18" charset="-128"/>
                <a:ea typeface="ＭＳ Ｐ明朝" panose="02020600040205080304" pitchFamily="18" charset="-128"/>
              </a:rPr>
              <a:t>緑色</a:t>
            </a:r>
            <a:r>
              <a:rPr lang="ja-JP" altLang="en-US" sz="1800" dirty="0" smtClean="0">
                <a:solidFill>
                  <a:srgbClr val="FF0000"/>
                </a:solidFill>
                <a:latin typeface="ＭＳ Ｐ明朝" panose="02020600040205080304" pitchFamily="18" charset="-128"/>
                <a:ea typeface="ＭＳ Ｐ明朝" panose="02020600040205080304" pitchFamily="18" charset="-128"/>
              </a:rPr>
              <a:t>の枠を指し示す</a:t>
            </a:r>
            <a:r>
              <a:rPr lang="ja-JP" altLang="en-US" sz="1800" dirty="0" smtClean="0">
                <a:latin typeface="ＭＳ Ｐ明朝" panose="02020600040205080304" pitchFamily="18" charset="-128"/>
                <a:ea typeface="ＭＳ Ｐ明朝" panose="02020600040205080304" pitchFamily="18" charset="-128"/>
              </a:rPr>
              <a:t>）に、このように抜き出して</a:t>
            </a:r>
            <a:r>
              <a:rPr lang="ja-JP" altLang="en-US" sz="1800" dirty="0">
                <a:latin typeface="ＭＳ Ｐ明朝" panose="02020600040205080304" pitchFamily="18" charset="-128"/>
                <a:ea typeface="ＭＳ Ｐ明朝" panose="02020600040205080304" pitchFamily="18" charset="-128"/>
              </a:rPr>
              <a:t>ください</a:t>
            </a:r>
            <a:r>
              <a:rPr lang="ja-JP" altLang="en-US" sz="1800" dirty="0" smtClean="0">
                <a:latin typeface="ＭＳ Ｐ明朝" panose="02020600040205080304" pitchFamily="18" charset="-128"/>
                <a:ea typeface="ＭＳ Ｐ明朝" panose="02020600040205080304" pitchFamily="18" charset="-128"/>
              </a:rPr>
              <a:t>。</a:t>
            </a:r>
            <a:endParaRPr lang="en-US" altLang="ja-JP" sz="1800" dirty="0">
              <a:latin typeface="ＭＳ Ｐ明朝" panose="02020600040205080304" pitchFamily="18" charset="-128"/>
              <a:ea typeface="ＭＳ Ｐ明朝" panose="02020600040205080304" pitchFamily="18" charset="-128"/>
            </a:endParaRPr>
          </a:p>
          <a:p>
            <a:pPr defTabSz="909527">
              <a:defRPr/>
            </a:pPr>
            <a:endParaRPr lang="en-US" altLang="ja-JP" sz="1800" dirty="0">
              <a:latin typeface="ＭＳ Ｐ明朝" panose="02020600040205080304" pitchFamily="18" charset="-128"/>
              <a:ea typeface="ＭＳ Ｐ明朝" panose="02020600040205080304" pitchFamily="18" charset="-128"/>
            </a:endParaRPr>
          </a:p>
          <a:p>
            <a:pPr defTabSz="909527">
              <a:defRPr/>
            </a:pPr>
            <a:r>
              <a:rPr lang="ja-JP" altLang="en-US" sz="1800" dirty="0">
                <a:latin typeface="ＭＳ Ｐ明朝" panose="02020600040205080304" pitchFamily="18" charset="-128"/>
                <a:ea typeface="ＭＳ Ｐ明朝" panose="02020600040205080304" pitchFamily="18" charset="-128"/>
              </a:rPr>
              <a:t>　次</a:t>
            </a:r>
            <a:r>
              <a:rPr lang="ja-JP" altLang="en-US" sz="1800" dirty="0" smtClean="0">
                <a:latin typeface="ＭＳ Ｐ明朝" panose="02020600040205080304" pitchFamily="18" charset="-128"/>
                <a:ea typeface="ＭＳ Ｐ明朝" panose="02020600040205080304" pitchFamily="18" charset="-128"/>
              </a:rPr>
              <a:t>に、★</a:t>
            </a:r>
            <a:r>
              <a:rPr lang="ja-JP" altLang="en-US" sz="1800" dirty="0">
                <a:latin typeface="ＭＳ Ｐ明朝" panose="02020600040205080304" pitchFamily="18" charset="-128"/>
                <a:ea typeface="ＭＳ Ｐ明朝" panose="02020600040205080304" pitchFamily="18" charset="-128"/>
              </a:rPr>
              <a:t>事例の中</a:t>
            </a:r>
            <a:r>
              <a:rPr lang="ja-JP" altLang="en-US" sz="1800" dirty="0" smtClean="0">
                <a:latin typeface="ＭＳ Ｐ明朝" panose="02020600040205080304" pitchFamily="18" charset="-128"/>
                <a:ea typeface="ＭＳ Ｐ明朝" panose="02020600040205080304" pitchFamily="18" charset="-128"/>
              </a:rPr>
              <a:t>の取組では、不十分</a:t>
            </a:r>
            <a:r>
              <a:rPr lang="ja-JP" altLang="en-US" sz="1800" dirty="0">
                <a:latin typeface="ＭＳ Ｐ明朝" panose="02020600040205080304" pitchFamily="18" charset="-128"/>
                <a:ea typeface="ＭＳ Ｐ明朝" panose="02020600040205080304" pitchFamily="18" charset="-128"/>
              </a:rPr>
              <a:t>だと感じる</a:t>
            </a:r>
            <a:r>
              <a:rPr lang="ja-JP" altLang="en-US" sz="1800" dirty="0" smtClean="0">
                <a:latin typeface="ＭＳ Ｐ明朝" panose="02020600040205080304" pitchFamily="18" charset="-128"/>
                <a:ea typeface="ＭＳ Ｐ明朝" panose="02020600040205080304" pitchFamily="18" charset="-128"/>
              </a:rPr>
              <a:t>こと、つまり</a:t>
            </a:r>
            <a:r>
              <a:rPr lang="en-US" altLang="ja-JP" sz="1800" dirty="0">
                <a:latin typeface="ＭＳ Ｐ明朝" panose="02020600040205080304" pitchFamily="18" charset="-128"/>
                <a:ea typeface="ＭＳ Ｐ明朝" panose="02020600040205080304" pitchFamily="18" charset="-128"/>
              </a:rPr>
              <a:t>『</a:t>
            </a:r>
            <a:r>
              <a:rPr lang="ja-JP" altLang="en-US" sz="1800" dirty="0">
                <a:latin typeface="ＭＳ Ｐ明朝" panose="02020600040205080304" pitchFamily="18" charset="-128"/>
                <a:ea typeface="ＭＳ Ｐ明朝" panose="02020600040205080304" pitchFamily="18" charset="-128"/>
              </a:rPr>
              <a:t>問題点</a:t>
            </a:r>
            <a:r>
              <a:rPr lang="en-US" altLang="ja-JP" sz="1800" dirty="0">
                <a:latin typeface="ＭＳ Ｐ明朝" panose="02020600040205080304" pitchFamily="18" charset="-128"/>
                <a:ea typeface="ＭＳ Ｐ明朝" panose="02020600040205080304" pitchFamily="18" charset="-128"/>
              </a:rPr>
              <a:t>』</a:t>
            </a:r>
            <a:r>
              <a:rPr lang="ja-JP" altLang="en-US" sz="1800" dirty="0">
                <a:latin typeface="ＭＳ Ｐ明朝" panose="02020600040205080304" pitchFamily="18" charset="-128"/>
                <a:ea typeface="ＭＳ Ｐ明朝" panose="02020600040205080304" pitchFamily="18" charset="-128"/>
              </a:rPr>
              <a:t>だと思われることに</a:t>
            </a:r>
            <a:r>
              <a:rPr lang="ja-JP" altLang="en-US" sz="1800" dirty="0" smtClean="0">
                <a:latin typeface="ＭＳ Ｐ明朝" panose="02020600040205080304" pitchFamily="18" charset="-128"/>
                <a:ea typeface="ＭＳ Ｐ明朝" panose="02020600040205080304" pitchFamily="18" charset="-128"/>
              </a:rPr>
              <a:t>ついて、こちら</a:t>
            </a:r>
            <a:r>
              <a:rPr lang="ja-JP" altLang="en-US" sz="1800" dirty="0">
                <a:latin typeface="ＭＳ Ｐ明朝" panose="02020600040205080304" pitchFamily="18" charset="-128"/>
                <a:ea typeface="ＭＳ Ｐ明朝" panose="02020600040205080304" pitchFamily="18" charset="-128"/>
              </a:rPr>
              <a:t>に</a:t>
            </a:r>
            <a:r>
              <a:rPr lang="ja-JP" altLang="en-US" sz="1800" dirty="0" smtClean="0">
                <a:latin typeface="ＭＳ Ｐ明朝" panose="02020600040205080304" pitchFamily="18" charset="-128"/>
                <a:ea typeface="ＭＳ Ｐ明朝" panose="02020600040205080304" pitchFamily="18" charset="-128"/>
              </a:rPr>
              <a:t>（</a:t>
            </a:r>
            <a:r>
              <a:rPr lang="ja-JP" altLang="en-US" sz="1800" dirty="0" smtClean="0">
                <a:solidFill>
                  <a:srgbClr val="FF0000"/>
                </a:solidFill>
                <a:latin typeface="ＭＳ Ｐ明朝" panose="02020600040205080304" pitchFamily="18" charset="-128"/>
                <a:ea typeface="ＭＳ Ｐ明朝" panose="02020600040205080304" pitchFamily="18" charset="-128"/>
              </a:rPr>
              <a:t>スライドの</a:t>
            </a:r>
            <a:r>
              <a:rPr lang="ja-JP" altLang="en-US" sz="1800" dirty="0" smtClean="0">
                <a:latin typeface="ＭＳ Ｐ明朝" panose="02020600040205080304" pitchFamily="18" charset="-128"/>
                <a:ea typeface="ＭＳ Ｐ明朝" panose="02020600040205080304" pitchFamily="18" charset="-128"/>
              </a:rPr>
              <a:t>赤色</a:t>
            </a:r>
            <a:r>
              <a:rPr lang="ja-JP" altLang="en-US" sz="1800" dirty="0" smtClean="0">
                <a:solidFill>
                  <a:srgbClr val="FF0000"/>
                </a:solidFill>
                <a:latin typeface="ＭＳ Ｐ明朝" panose="02020600040205080304" pitchFamily="18" charset="-128"/>
                <a:ea typeface="ＭＳ Ｐ明朝" panose="02020600040205080304" pitchFamily="18" charset="-128"/>
              </a:rPr>
              <a:t>の枠を指し示す</a:t>
            </a:r>
            <a:r>
              <a:rPr lang="ja-JP" altLang="en-US" sz="1800" dirty="0" smtClean="0">
                <a:latin typeface="ＭＳ Ｐ明朝" panose="02020600040205080304" pitchFamily="18" charset="-128"/>
                <a:ea typeface="ＭＳ Ｐ明朝" panose="02020600040205080304" pitchFamily="18" charset="-128"/>
              </a:rPr>
              <a:t>）このように書いて</a:t>
            </a:r>
            <a:r>
              <a:rPr lang="ja-JP" altLang="en-US" sz="1800" dirty="0">
                <a:latin typeface="ＭＳ Ｐ明朝" panose="02020600040205080304" pitchFamily="18" charset="-128"/>
                <a:ea typeface="ＭＳ Ｐ明朝" panose="02020600040205080304" pitchFamily="18" charset="-128"/>
              </a:rPr>
              <a:t>ください</a:t>
            </a:r>
            <a:r>
              <a:rPr lang="ja-JP" altLang="en-US" sz="1800" dirty="0" smtClean="0">
                <a:latin typeface="ＭＳ Ｐ明朝" panose="02020600040205080304" pitchFamily="18" charset="-128"/>
                <a:ea typeface="ＭＳ Ｐ明朝" panose="02020600040205080304" pitchFamily="18" charset="-128"/>
              </a:rPr>
              <a:t>。★</a:t>
            </a:r>
            <a:r>
              <a:rPr lang="ja-JP" altLang="en-US" sz="1800" dirty="0">
                <a:latin typeface="ＭＳ Ｐ明朝" panose="02020600040205080304" pitchFamily="18" charset="-128"/>
                <a:ea typeface="ＭＳ Ｐ明朝" panose="02020600040205080304" pitchFamily="18" charset="-128"/>
              </a:rPr>
              <a:t>　　　</a:t>
            </a:r>
            <a:endParaRPr lang="en-US" altLang="ja-JP" sz="1800" dirty="0">
              <a:latin typeface="ＭＳ Ｐ明朝" panose="02020600040205080304" pitchFamily="18" charset="-128"/>
              <a:ea typeface="ＭＳ Ｐ明朝" panose="02020600040205080304" pitchFamily="18" charset="-128"/>
            </a:endParaRPr>
          </a:p>
          <a:p>
            <a:pPr eaLnBrk="1" hangingPunct="1"/>
            <a:endParaRPr lang="en-US" altLang="ja-JP" sz="1800" dirty="0">
              <a:latin typeface="ＭＳ Ｐ明朝" panose="02020600040205080304" pitchFamily="18" charset="-128"/>
              <a:ea typeface="ＭＳ Ｐ明朝" panose="02020600040205080304" pitchFamily="18" charset="-128"/>
            </a:endParaRPr>
          </a:p>
          <a:p>
            <a:pPr eaLnBrk="1" hangingPunct="1"/>
            <a:r>
              <a:rPr lang="ja-JP" altLang="en-US" sz="1800" dirty="0">
                <a:latin typeface="ＭＳ Ｐ明朝" panose="02020600040205080304" pitchFamily="18" charset="-128"/>
                <a:ea typeface="ＭＳ Ｐ明朝" panose="02020600040205080304" pitchFamily="18" charset="-128"/>
              </a:rPr>
              <a:t>　この活動は個人作業</a:t>
            </a:r>
            <a:r>
              <a:rPr lang="ja-JP" altLang="en-US" sz="1800" dirty="0" smtClean="0">
                <a:latin typeface="ＭＳ Ｐ明朝" panose="02020600040205080304" pitchFamily="18" charset="-128"/>
                <a:ea typeface="ＭＳ Ｐ明朝" panose="02020600040205080304" pitchFamily="18" charset="-128"/>
              </a:rPr>
              <a:t>で、時間は９分</a:t>
            </a:r>
            <a:r>
              <a:rPr lang="ja-JP" altLang="en-US" sz="1800" dirty="0">
                <a:latin typeface="ＭＳ Ｐ明朝" panose="02020600040205080304" pitchFamily="18" charset="-128"/>
                <a:ea typeface="ＭＳ Ｐ明朝" panose="02020600040205080304" pitchFamily="18" charset="-128"/>
              </a:rPr>
              <a:t>です</a:t>
            </a:r>
            <a:r>
              <a:rPr lang="ja-JP" altLang="en-US" sz="1800" dirty="0" smtClean="0">
                <a:latin typeface="ＭＳ Ｐ明朝" panose="02020600040205080304" pitchFamily="18" charset="-128"/>
                <a:ea typeface="ＭＳ Ｐ明朝" panose="02020600040205080304" pitchFamily="18" charset="-128"/>
              </a:rPr>
              <a:t>。では、事例</a:t>
            </a:r>
            <a:r>
              <a:rPr lang="ja-JP" altLang="en-US" sz="1800" dirty="0">
                <a:latin typeface="ＭＳ Ｐ明朝" panose="02020600040205080304" pitchFamily="18" charset="-128"/>
                <a:ea typeface="ＭＳ Ｐ明朝" panose="02020600040205080304" pitchFamily="18" charset="-128"/>
              </a:rPr>
              <a:t>を</a:t>
            </a:r>
            <a:r>
              <a:rPr lang="ja-JP" altLang="en-US" sz="1800" dirty="0" smtClean="0">
                <a:latin typeface="ＭＳ Ｐ明朝" panose="02020600040205080304" pitchFamily="18" charset="-128"/>
                <a:ea typeface="ＭＳ Ｐ明朝" panose="02020600040205080304" pitchFamily="18" charset="-128"/>
              </a:rPr>
              <a:t>読みながら、シートの緑、赤の</a:t>
            </a:r>
            <a:r>
              <a:rPr lang="ja-JP" altLang="en-US" sz="1800" dirty="0">
                <a:latin typeface="ＭＳ Ｐ明朝" panose="02020600040205080304" pitchFamily="18" charset="-128"/>
                <a:ea typeface="ＭＳ Ｐ明朝" panose="02020600040205080304" pitchFamily="18" charset="-128"/>
              </a:rPr>
              <a:t>部分への記入を始めてください</a:t>
            </a:r>
            <a:r>
              <a:rPr lang="ja-JP" altLang="en-US" sz="1800" dirty="0" smtClean="0">
                <a:latin typeface="ＭＳ Ｐ明朝" panose="02020600040205080304" pitchFamily="18" charset="-128"/>
                <a:ea typeface="ＭＳ Ｐ明朝" panose="02020600040205080304" pitchFamily="18" charset="-128"/>
              </a:rPr>
              <a:t>。</a:t>
            </a:r>
            <a:r>
              <a:rPr lang="ja-JP" altLang="en-US" sz="1800" u="none" dirty="0" smtClean="0">
                <a:latin typeface="ＭＳ Ｐ明朝" panose="02020600040205080304" pitchFamily="18" charset="-128"/>
                <a:ea typeface="ＭＳ Ｐ明朝" panose="02020600040205080304" pitchFamily="18" charset="-128"/>
              </a:rPr>
              <a:t>中には当てはまる分類のポイントがないと思われる場合があるかもしれません。★その場合は空けておいてください。</a:t>
            </a:r>
            <a:endParaRPr lang="en-US" altLang="ja-JP" sz="1800" u="none" dirty="0">
              <a:latin typeface="ＭＳ Ｐ明朝" panose="02020600040205080304" pitchFamily="18" charset="-128"/>
              <a:ea typeface="ＭＳ Ｐ明朝" panose="02020600040205080304" pitchFamily="18" charset="-128"/>
            </a:endParaRPr>
          </a:p>
          <a:p>
            <a:pPr eaLnBrk="1" hangingPunct="1"/>
            <a:r>
              <a:rPr lang="ja-JP" altLang="en-US" sz="1800" dirty="0" smtClean="0">
                <a:latin typeface="ＭＳ Ｐ明朝" panose="02020600040205080304" pitchFamily="18" charset="-128"/>
                <a:ea typeface="ＭＳ Ｐ明朝" panose="02020600040205080304" pitchFamily="18" charset="-128"/>
              </a:rPr>
              <a:t>（９分</a:t>
            </a:r>
            <a:r>
              <a:rPr lang="ja-JP" altLang="en-US" sz="1800" dirty="0">
                <a:latin typeface="ＭＳ Ｐ明朝" panose="02020600040205080304" pitchFamily="18" charset="-128"/>
                <a:ea typeface="ＭＳ Ｐ明朝" panose="02020600040205080304" pitchFamily="18" charset="-128"/>
              </a:rPr>
              <a:t>経過　★</a:t>
            </a:r>
            <a:r>
              <a:rPr lang="ja-JP" altLang="en-US" sz="1800" dirty="0" smtClean="0">
                <a:latin typeface="ＭＳ Ｐ明朝" panose="02020600040205080304" pitchFamily="18" charset="-128"/>
                <a:ea typeface="ＭＳ Ｐ明朝" panose="02020600040205080304" pitchFamily="18" charset="-128"/>
              </a:rPr>
              <a:t>）</a:t>
            </a:r>
            <a:endParaRPr lang="en-US" altLang="ja-JP" sz="1800"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8</a:t>
            </a:fld>
            <a:endParaRPr lang="ja-JP" altLang="en-US"/>
          </a:p>
        </p:txBody>
      </p:sp>
    </p:spTree>
    <p:extLst>
      <p:ext uri="{BB962C8B-B14F-4D97-AF65-F5344CB8AC3E}">
        <p14:creationId xmlns:p14="http://schemas.microsoft.com/office/powerpoint/2010/main" val="10170962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スライド イメージ プレースホルダ 1"/>
          <p:cNvSpPr>
            <a:spLocks noGrp="1" noRot="1" noChangeAspect="1"/>
          </p:cNvSpPr>
          <p:nvPr>
            <p:ph type="sldImg"/>
          </p:nvPr>
        </p:nvSpPr>
        <p:spPr>
          <a:xfrm>
            <a:off x="1125538" y="496888"/>
            <a:ext cx="4484687" cy="3363912"/>
          </a:xfrm>
          <a:ln/>
        </p:spPr>
      </p:sp>
      <p:sp>
        <p:nvSpPr>
          <p:cNvPr id="62466" name="ノート プレースホルダ 2"/>
          <p:cNvSpPr>
            <a:spLocks noGrp="1"/>
          </p:cNvSpPr>
          <p:nvPr>
            <p:ph type="body" idx="1"/>
          </p:nvPr>
        </p:nvSpPr>
        <p:spPr>
          <a:xfrm>
            <a:off x="802798" y="4210221"/>
            <a:ext cx="5272672" cy="3747271"/>
          </a:xfrm>
          <a:noFill/>
        </p:spPr>
        <p:txBody>
          <a:bodyPr/>
          <a:lstStyle/>
          <a:p>
            <a:r>
              <a:rPr lang="en-US" altLang="ja-JP" sz="1800" dirty="0">
                <a:latin typeface="+mj-ea"/>
              </a:rPr>
              <a:t>≪</a:t>
            </a:r>
            <a:r>
              <a:rPr lang="ja-JP" altLang="en-US" sz="1800" dirty="0">
                <a:latin typeface="+mj-ea"/>
              </a:rPr>
              <a:t>このスライドの説明で</a:t>
            </a:r>
            <a:r>
              <a:rPr lang="ja-JP" altLang="en-US" sz="1800" dirty="0" smtClean="0">
                <a:latin typeface="+mj-ea"/>
              </a:rPr>
              <a:t>１分、意見</a:t>
            </a:r>
            <a:r>
              <a:rPr lang="ja-JP" altLang="en-US" sz="1800" dirty="0">
                <a:latin typeface="+mj-ea"/>
              </a:rPr>
              <a:t>の交流</a:t>
            </a:r>
            <a:r>
              <a:rPr lang="ja-JP" altLang="en-US" sz="1800" dirty="0" smtClean="0">
                <a:latin typeface="+mj-ea"/>
              </a:rPr>
              <a:t>で６分</a:t>
            </a:r>
            <a:r>
              <a:rPr lang="en-US" altLang="ja-JP" sz="1800" dirty="0">
                <a:latin typeface="+mj-ea"/>
              </a:rPr>
              <a:t>≫</a:t>
            </a:r>
          </a:p>
          <a:p>
            <a:endParaRPr lang="en-US" altLang="ja-JP" sz="1800" dirty="0">
              <a:latin typeface="ＭＳ Ｐ明朝" panose="02020600040205080304" pitchFamily="18" charset="-128"/>
              <a:ea typeface="ＭＳ Ｐ明朝" panose="02020600040205080304" pitchFamily="18" charset="-128"/>
            </a:endParaRPr>
          </a:p>
          <a:p>
            <a:r>
              <a:rPr lang="ja-JP" altLang="en-US" sz="1800" dirty="0">
                <a:latin typeface="ＭＳ Ｐ明朝" panose="02020600040205080304" pitchFamily="18" charset="-128"/>
                <a:ea typeface="ＭＳ Ｐ明朝" panose="02020600040205080304" pitchFamily="18" charset="-128"/>
              </a:rPr>
              <a:t>　</a:t>
            </a:r>
            <a:r>
              <a:rPr lang="ja-JP" altLang="en-US" sz="1800" dirty="0" smtClean="0">
                <a:latin typeface="ＭＳ Ｐ明朝" panose="02020600040205080304" pitchFamily="18" charset="-128"/>
                <a:ea typeface="ＭＳ Ｐ明朝" panose="02020600040205080304" pitchFamily="18" charset="-128"/>
              </a:rPr>
              <a:t>はい、それ</a:t>
            </a:r>
            <a:r>
              <a:rPr lang="ja-JP" altLang="en-US" sz="1800" dirty="0">
                <a:latin typeface="ＭＳ Ｐ明朝" panose="02020600040205080304" pitchFamily="18" charset="-128"/>
                <a:ea typeface="ＭＳ Ｐ明朝" panose="02020600040205080304" pitchFamily="18" charset="-128"/>
              </a:rPr>
              <a:t>では時間になりました</a:t>
            </a:r>
            <a:r>
              <a:rPr lang="ja-JP" altLang="en-US" sz="1800" dirty="0" smtClean="0">
                <a:latin typeface="ＭＳ Ｐ明朝" panose="02020600040205080304" pitchFamily="18" charset="-128"/>
                <a:ea typeface="ＭＳ Ｐ明朝" panose="02020600040205080304" pitchFamily="18" charset="-128"/>
              </a:rPr>
              <a:t>ので、読み取り</a:t>
            </a:r>
            <a:r>
              <a:rPr lang="ja-JP" altLang="en-US" sz="1800" dirty="0">
                <a:latin typeface="ＭＳ Ｐ明朝" panose="02020600040205080304" pitchFamily="18" charset="-128"/>
                <a:ea typeface="ＭＳ Ｐ明朝" panose="02020600040205080304" pitchFamily="18" charset="-128"/>
              </a:rPr>
              <a:t>の時間を終了します。</a:t>
            </a:r>
            <a:endParaRPr lang="en-US" altLang="ja-JP" sz="1800" dirty="0">
              <a:latin typeface="ＭＳ Ｐ明朝" panose="02020600040205080304" pitchFamily="18" charset="-128"/>
              <a:ea typeface="ＭＳ Ｐ明朝" panose="02020600040205080304" pitchFamily="18" charset="-128"/>
            </a:endParaRPr>
          </a:p>
          <a:p>
            <a:pPr defTabSz="906445">
              <a:defRPr/>
            </a:pPr>
            <a:endParaRPr lang="en-US" altLang="ja-JP" sz="1800" dirty="0">
              <a:latin typeface="ＭＳ Ｐ明朝" panose="02020600040205080304" pitchFamily="18" charset="-128"/>
              <a:ea typeface="ＭＳ Ｐ明朝" panose="02020600040205080304" pitchFamily="18" charset="-128"/>
            </a:endParaRPr>
          </a:p>
          <a:p>
            <a:pPr defTabSz="906445">
              <a:defRPr/>
            </a:pPr>
            <a:r>
              <a:rPr lang="ja-JP" altLang="en-US" sz="1800" dirty="0">
                <a:latin typeface="ＭＳ Ｐ明朝" panose="02020600040205080304" pitchFamily="18" charset="-128"/>
                <a:ea typeface="ＭＳ Ｐ明朝" panose="02020600040205080304" pitchFamily="18" charset="-128"/>
              </a:rPr>
              <a:t>　これからの時間</a:t>
            </a:r>
            <a:r>
              <a:rPr lang="ja-JP" altLang="en-US" sz="1800" dirty="0" smtClean="0">
                <a:latin typeface="ＭＳ Ｐ明朝" panose="02020600040205080304" pitchFamily="18" charset="-128"/>
                <a:ea typeface="ＭＳ Ｐ明朝" panose="02020600040205080304" pitchFamily="18" charset="-128"/>
              </a:rPr>
              <a:t>は、緑、赤の</a:t>
            </a:r>
            <a:r>
              <a:rPr lang="ja-JP" altLang="en-US" sz="1800" dirty="0">
                <a:latin typeface="ＭＳ Ｐ明朝" panose="02020600040205080304" pitchFamily="18" charset="-128"/>
                <a:ea typeface="ＭＳ Ｐ明朝" panose="02020600040205080304" pitchFamily="18" charset="-128"/>
              </a:rPr>
              <a:t>枠に</a:t>
            </a:r>
            <a:r>
              <a:rPr lang="ja-JP" altLang="en-US" sz="1800" dirty="0" smtClean="0">
                <a:latin typeface="ＭＳ Ｐ明朝" panose="02020600040205080304" pitchFamily="18" charset="-128"/>
                <a:ea typeface="ＭＳ Ｐ明朝" panose="02020600040205080304" pitchFamily="18" charset="-128"/>
              </a:rPr>
              <a:t>書いた内容について、グループ内</a:t>
            </a:r>
            <a:r>
              <a:rPr lang="ja-JP" altLang="en-US" sz="1800" dirty="0">
                <a:latin typeface="ＭＳ Ｐ明朝" panose="02020600040205080304" pitchFamily="18" charset="-128"/>
                <a:ea typeface="ＭＳ Ｐ明朝" panose="02020600040205080304" pitchFamily="18" charset="-128"/>
              </a:rPr>
              <a:t>で</a:t>
            </a:r>
            <a:r>
              <a:rPr lang="ja-JP" altLang="en-US" sz="1800" strike="dblStrike" dirty="0">
                <a:latin typeface="ＭＳ Ｐ明朝" panose="02020600040205080304" pitchFamily="18" charset="-128"/>
                <a:ea typeface="ＭＳ Ｐ明朝" panose="02020600040205080304" pitchFamily="18" charset="-128"/>
              </a:rPr>
              <a:t>互いに</a:t>
            </a:r>
            <a:r>
              <a:rPr lang="ja-JP" altLang="en-US" sz="1800" dirty="0">
                <a:latin typeface="ＭＳ Ｐ明朝" panose="02020600040205080304" pitchFamily="18" charset="-128"/>
                <a:ea typeface="ＭＳ Ｐ明朝" panose="02020600040205080304" pitchFamily="18" charset="-128"/>
              </a:rPr>
              <a:t>確認してください。時間</a:t>
            </a:r>
            <a:r>
              <a:rPr lang="ja-JP" altLang="en-US" sz="1800" dirty="0" smtClean="0">
                <a:latin typeface="ＭＳ Ｐ明朝" panose="02020600040205080304" pitchFamily="18" charset="-128"/>
                <a:ea typeface="ＭＳ Ｐ明朝" panose="02020600040205080304" pitchFamily="18" charset="-128"/>
              </a:rPr>
              <a:t>は６分</a:t>
            </a:r>
            <a:r>
              <a:rPr lang="ja-JP" altLang="en-US" sz="1800" dirty="0">
                <a:latin typeface="ＭＳ Ｐ明朝" panose="02020600040205080304" pitchFamily="18" charset="-128"/>
                <a:ea typeface="ＭＳ Ｐ明朝" panose="02020600040205080304" pitchFamily="18" charset="-128"/>
              </a:rPr>
              <a:t>です。それで</a:t>
            </a:r>
            <a:r>
              <a:rPr lang="ja-JP" altLang="en-US" sz="1800" dirty="0" smtClean="0">
                <a:latin typeface="ＭＳ Ｐ明朝" panose="02020600040205080304" pitchFamily="18" charset="-128"/>
                <a:ea typeface="ＭＳ Ｐ明朝" panose="02020600040205080304" pitchFamily="18" charset="-128"/>
              </a:rPr>
              <a:t>は、グループ内</a:t>
            </a:r>
            <a:r>
              <a:rPr lang="ja-JP" altLang="en-US" sz="1800" dirty="0">
                <a:latin typeface="ＭＳ Ｐ明朝" panose="02020600040205080304" pitchFamily="18" charset="-128"/>
                <a:ea typeface="ＭＳ Ｐ明朝" panose="02020600040205080304" pitchFamily="18" charset="-128"/>
              </a:rPr>
              <a:t>で司会を決めて始めてください。</a:t>
            </a:r>
            <a:endParaRPr lang="en-US" altLang="ja-JP" sz="1800" dirty="0">
              <a:latin typeface="ＭＳ Ｐ明朝" panose="02020600040205080304" pitchFamily="18" charset="-128"/>
              <a:ea typeface="ＭＳ Ｐ明朝" panose="02020600040205080304" pitchFamily="18" charset="-128"/>
            </a:endParaRPr>
          </a:p>
          <a:p>
            <a:pPr defTabSz="906445">
              <a:defRPr/>
            </a:pPr>
            <a:r>
              <a:rPr lang="ja-JP" altLang="en-US" sz="1800" dirty="0" smtClean="0">
                <a:latin typeface="ＭＳ Ｐ明朝" panose="02020600040205080304" pitchFamily="18" charset="-128"/>
                <a:ea typeface="ＭＳ Ｐ明朝" panose="02020600040205080304" pitchFamily="18" charset="-128"/>
              </a:rPr>
              <a:t>（６分</a:t>
            </a:r>
            <a:r>
              <a:rPr lang="ja-JP" altLang="en-US" sz="1800" dirty="0">
                <a:latin typeface="ＭＳ Ｐ明朝" panose="02020600040205080304" pitchFamily="18" charset="-128"/>
                <a:ea typeface="ＭＳ Ｐ明朝" panose="02020600040205080304" pitchFamily="18" charset="-128"/>
              </a:rPr>
              <a:t>経過　★）</a:t>
            </a:r>
            <a:endParaRPr lang="en-US" altLang="ja-JP" sz="1800"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9</a:t>
            </a:fld>
            <a:endParaRPr lang="ja-JP" altLang="en-US"/>
          </a:p>
        </p:txBody>
      </p:sp>
    </p:spTree>
    <p:extLst>
      <p:ext uri="{BB962C8B-B14F-4D97-AF65-F5344CB8AC3E}">
        <p14:creationId xmlns:p14="http://schemas.microsoft.com/office/powerpoint/2010/main" val="559171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69B0A693-C43C-4C5C-97CE-04F555806957}"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lvl1pPr>
              <a:defRPr sz="1400">
                <a:solidFill>
                  <a:schemeClr val="tx1"/>
                </a:solidFill>
                <a:latin typeface="ＭＳ ゴシック" pitchFamily="49" charset="-128"/>
                <a:ea typeface="ＭＳ ゴシック" pitchFamily="49" charset="-128"/>
              </a:defRPr>
            </a:lvl1pPr>
          </a:lstStyle>
          <a:p>
            <a:fld id="{244D329A-9E30-4DAA-896C-D2C6A083AD97}" type="slidenum">
              <a:rPr lang="ja-JP" altLang="en-US" smtClean="0"/>
              <a:pPr/>
              <a:t>‹#›</a:t>
            </a:fld>
            <a:endParaRPr lang="ja-JP" altLang="en-US"/>
          </a:p>
        </p:txBody>
      </p:sp>
    </p:spTree>
    <p:extLst>
      <p:ext uri="{BB962C8B-B14F-4D97-AF65-F5344CB8AC3E}">
        <p14:creationId xmlns:p14="http://schemas.microsoft.com/office/powerpoint/2010/main" val="75075470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33F7BB9-C48D-47B2-976B-27A45CECD6D9}"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2108447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FAB82E1-4311-4215-BF70-D094EA80EEEC}"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171247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091F7AB-9D77-4D7C-920F-F86E69E69246}"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537478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C76A5A9A-5557-4524-ADC6-A4F3101D51F0}"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937551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31DC2B4C-F1DC-4B71-B80B-1C5C920A4F48}"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375951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49D3547A-2C7F-4EEF-88B3-F1E21198FCA7}" type="datetime1">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4070742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44A7847F-2421-45AA-BAC5-8D2597A4D75B}" type="datetime1">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63652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DC5589A-06B4-4AA2-9B32-12B1ED753FAF}" type="datetime1">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3371105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922C304-87E8-4459-8832-DC7FB16E6A78}"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948882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C067804-789E-45CA-BC94-B294BDDD3B44}"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2195288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DCFFF6-0514-4E5C-BE0C-9841EBE34360}" type="datetime1">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defRPr>
            </a:lvl1pPr>
          </a:lstStyle>
          <a:p>
            <a:fld id="{244D329A-9E30-4DAA-896C-D2C6A083AD97}" type="slidenum">
              <a:rPr lang="ja-JP" altLang="en-US" smtClean="0"/>
              <a:pPr/>
              <a:t>‹#›</a:t>
            </a:fld>
            <a:endParaRPr lang="ja-JP" altLang="en-US"/>
          </a:p>
        </p:txBody>
      </p:sp>
    </p:spTree>
    <p:extLst>
      <p:ext uri="{BB962C8B-B14F-4D97-AF65-F5344CB8AC3E}">
        <p14:creationId xmlns:p14="http://schemas.microsoft.com/office/powerpoint/2010/main" val="15070499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8.jpe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2.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4.wmf"/></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5923" y="620688"/>
            <a:ext cx="7772400" cy="3096344"/>
          </a:xfrm>
        </p:spPr>
        <p:txBody>
          <a:bodyPr>
            <a:normAutofit/>
          </a:bodyPr>
          <a:lstStyle/>
          <a:p>
            <a:r>
              <a:rPr lang="ja-JP" altLang="en-US" dirty="0" smtClean="0"/>
              <a:t>課題別研修</a:t>
            </a:r>
            <a:r>
              <a:rPr lang="en-US" altLang="ja-JP" dirty="0" smtClean="0"/>
              <a:t/>
            </a:r>
            <a:br>
              <a:rPr lang="en-US" altLang="ja-JP" dirty="0" smtClean="0"/>
            </a:br>
            <a:r>
              <a:rPr lang="ja-JP" altLang="en-US" dirty="0" smtClean="0"/>
              <a:t>－いじめの対応と未然防止－</a:t>
            </a:r>
            <a:r>
              <a:rPr lang="en-US" altLang="ja-JP" dirty="0" smtClean="0"/>
              <a:t/>
            </a:r>
            <a:br>
              <a:rPr lang="en-US" altLang="ja-JP" dirty="0" smtClean="0"/>
            </a:br>
            <a:r>
              <a:rPr lang="en-US" altLang="ja-JP" sz="2400" dirty="0" smtClean="0"/>
              <a:t>【</a:t>
            </a:r>
            <a:r>
              <a:rPr lang="ja-JP" altLang="en-US" sz="2400" dirty="0"/>
              <a:t>６０</a:t>
            </a:r>
            <a:r>
              <a:rPr lang="ja-JP" altLang="en-US" sz="2400" dirty="0" smtClean="0"/>
              <a:t>分研修</a:t>
            </a:r>
            <a:r>
              <a:rPr lang="en-US" altLang="ja-JP" sz="2400" dirty="0" smtClean="0"/>
              <a:t>】</a:t>
            </a:r>
            <a:endParaRPr kumimoji="1" lang="ja-JP" altLang="en-US" sz="2400" dirty="0"/>
          </a:p>
        </p:txBody>
      </p:sp>
      <p:sp>
        <p:nvSpPr>
          <p:cNvPr id="5" name="テキスト ボックス 4"/>
          <p:cNvSpPr txBox="1"/>
          <p:nvPr/>
        </p:nvSpPr>
        <p:spPr>
          <a:xfrm>
            <a:off x="400966" y="3068960"/>
            <a:ext cx="8342069" cy="707886"/>
          </a:xfrm>
          <a:prstGeom prst="rect">
            <a:avLst/>
          </a:prstGeom>
          <a:solidFill>
            <a:srgbClr val="FFFFCC"/>
          </a:solidFill>
        </p:spPr>
        <p:txBody>
          <a:bodyPr wrap="square" rtlCol="0">
            <a:spAutoFit/>
          </a:bodyPr>
          <a:lstStyle/>
          <a:p>
            <a:r>
              <a:rPr lang="ja-JP" altLang="en-US" sz="2000" dirty="0" smtClean="0">
                <a:latin typeface="HG丸ｺﾞｼｯｸM-PRO" panose="020F0600000000000000" pitchFamily="50" charset="-128"/>
                <a:ea typeface="HG丸ｺﾞｼｯｸM-PRO" panose="020F0600000000000000" pitchFamily="50" charset="-128"/>
              </a:rPr>
              <a:t>研修のねらい</a:t>
            </a:r>
            <a:endParaRPr lang="en-US" altLang="ja-JP" sz="2000" dirty="0" smtClean="0">
              <a:latin typeface="HG丸ｺﾞｼｯｸM-PRO" panose="020F0600000000000000" pitchFamily="50" charset="-128"/>
              <a:ea typeface="HG丸ｺﾞｼｯｸM-PRO" panose="020F0600000000000000" pitchFamily="50" charset="-128"/>
            </a:endParaRPr>
          </a:p>
          <a:p>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a:latin typeface="HG丸ｺﾞｼｯｸM-PRO" panose="020F0600000000000000" pitchFamily="50" charset="-128"/>
                <a:ea typeface="HG丸ｺﾞｼｯｸM-PRO" panose="020F0600000000000000" pitchFamily="50" charset="-128"/>
              </a:rPr>
              <a:t>いじめへの対応</a:t>
            </a:r>
            <a:r>
              <a:rPr lang="ja-JP" altLang="en-US" sz="2000" dirty="0" smtClean="0">
                <a:latin typeface="HG丸ｺﾞｼｯｸM-PRO" panose="020F0600000000000000" pitchFamily="50" charset="-128"/>
                <a:ea typeface="HG丸ｺﾞｼｯｸM-PRO" panose="020F0600000000000000" pitchFamily="50" charset="-128"/>
              </a:rPr>
              <a:t>と、いじめ</a:t>
            </a:r>
            <a:r>
              <a:rPr lang="ja-JP" altLang="en-US" sz="2000" dirty="0">
                <a:latin typeface="HG丸ｺﾞｼｯｸM-PRO" panose="020F0600000000000000" pitchFamily="50" charset="-128"/>
                <a:ea typeface="HG丸ｺﾞｼｯｸM-PRO" panose="020F0600000000000000" pitchFamily="50" charset="-128"/>
              </a:rPr>
              <a:t>が起こりにくい集団づくりについて学ぶ</a:t>
            </a:r>
            <a:r>
              <a:rPr lang="en-US" altLang="ja-JP" sz="2000" dirty="0" smtClean="0">
                <a:latin typeface="HG丸ｺﾞｼｯｸM-PRO" panose="020F0600000000000000" pitchFamily="50" charset="-128"/>
                <a:ea typeface="HG丸ｺﾞｼｯｸM-PRO" panose="020F0600000000000000" pitchFamily="50" charset="-128"/>
              </a:rPr>
              <a:t>』</a:t>
            </a:r>
          </a:p>
        </p:txBody>
      </p:sp>
      <p:sp>
        <p:nvSpPr>
          <p:cNvPr id="7" name="テキスト ボックス 6"/>
          <p:cNvSpPr txBox="1"/>
          <p:nvPr/>
        </p:nvSpPr>
        <p:spPr>
          <a:xfrm>
            <a:off x="611560" y="3129930"/>
            <a:ext cx="8352928" cy="3539430"/>
          </a:xfrm>
          <a:prstGeom prst="rect">
            <a:avLst/>
          </a:prstGeom>
          <a:noFill/>
        </p:spPr>
        <p:txBody>
          <a:bodyPr wrap="square" rtlCol="0">
            <a:spAutoFit/>
          </a:bodyPr>
          <a:lstStyle/>
          <a:p>
            <a:endParaRPr kumimoji="1" lang="en-US" altLang="ja-JP" sz="2800" dirty="0" smtClean="0">
              <a:latin typeface="ＭＳ ゴシック" pitchFamily="49" charset="-128"/>
              <a:ea typeface="ＭＳ ゴシック" pitchFamily="49" charset="-128"/>
            </a:endParaRPr>
          </a:p>
          <a:p>
            <a:endParaRPr kumimoji="1" lang="en-US" altLang="ja-JP" sz="2800" dirty="0" smtClean="0">
              <a:latin typeface="ＭＳ ゴシック" pitchFamily="49" charset="-128"/>
              <a:ea typeface="ＭＳ ゴシック" pitchFamily="49" charset="-128"/>
            </a:endParaRPr>
          </a:p>
          <a:p>
            <a:endParaRPr lang="en-US" altLang="ja-JP" sz="2800" dirty="0">
              <a:latin typeface="ＭＳ ゴシック" pitchFamily="49" charset="-128"/>
              <a:ea typeface="ＭＳ ゴシック" pitchFamily="49" charset="-128"/>
            </a:endParaRPr>
          </a:p>
          <a:p>
            <a:r>
              <a:rPr kumimoji="1" lang="ja-JP" altLang="en-US" sz="2800" dirty="0" smtClean="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岡山県総合教育センター</a:t>
            </a:r>
            <a:endParaRPr kumimoji="1" lang="en-US" altLang="ja-JP" sz="2800" dirty="0" smtClean="0">
              <a:latin typeface="ＭＳ ゴシック" pitchFamily="49" charset="-128"/>
              <a:ea typeface="ＭＳ ゴシック" pitchFamily="49" charset="-128"/>
            </a:endParaRPr>
          </a:p>
          <a:p>
            <a:r>
              <a:rPr lang="ja-JP" altLang="en-US" sz="2800" dirty="0" smtClean="0">
                <a:latin typeface="ＭＳ ゴシック" pitchFamily="49" charset="-128"/>
                <a:ea typeface="ＭＳ ゴシック" pitchFamily="49" charset="-128"/>
              </a:rPr>
              <a:t>　　　　　　　　　　　</a:t>
            </a:r>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生徒指導部</a:t>
            </a:r>
            <a:endParaRPr lang="en-US" altLang="ja-JP" sz="2800" dirty="0" smtClean="0">
              <a:latin typeface="ＭＳ ゴシック" pitchFamily="49" charset="-128"/>
              <a:ea typeface="ＭＳ ゴシック" pitchFamily="49" charset="-128"/>
            </a:endParaRPr>
          </a:p>
          <a:p>
            <a:r>
              <a:rPr kumimoji="1" lang="ja-JP" altLang="en-US" sz="2800" dirty="0">
                <a:latin typeface="ＭＳ ゴシック" pitchFamily="49" charset="-128"/>
                <a:ea typeface="ＭＳ ゴシック" pitchFamily="49" charset="-128"/>
              </a:rPr>
              <a:t>　</a:t>
            </a:r>
            <a:r>
              <a:rPr kumimoji="1" lang="ja-JP" altLang="en-US" sz="2800" dirty="0" smtClean="0">
                <a:latin typeface="ＭＳ ゴシック" pitchFamily="49" charset="-128"/>
                <a:ea typeface="ＭＳ ゴシック" pitchFamily="49" charset="-128"/>
              </a:rPr>
              <a:t>　　　　　　　　監修　兵庫教育大学大学院</a:t>
            </a:r>
            <a:endParaRPr kumimoji="1" lang="en-US" altLang="ja-JP" sz="2800" dirty="0" smtClean="0">
              <a:latin typeface="ＭＳ ゴシック" pitchFamily="49" charset="-128"/>
              <a:ea typeface="ＭＳ ゴシック" pitchFamily="49" charset="-128"/>
            </a:endParaRPr>
          </a:p>
          <a:p>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（現　関西外国語大学）</a:t>
            </a:r>
            <a:r>
              <a:rPr kumimoji="1" lang="ja-JP" altLang="en-US" sz="2800" dirty="0" smtClean="0">
                <a:latin typeface="ＭＳ ゴシック" pitchFamily="49" charset="-128"/>
                <a:ea typeface="ＭＳ ゴシック" pitchFamily="49" charset="-128"/>
              </a:rPr>
              <a:t>　</a:t>
            </a:r>
            <a:endParaRPr kumimoji="1" lang="en-US" altLang="ja-JP" sz="2800" dirty="0" smtClean="0">
              <a:latin typeface="ＭＳ ゴシック" pitchFamily="49" charset="-128"/>
              <a:ea typeface="ＭＳ ゴシック" pitchFamily="49" charset="-128"/>
            </a:endParaRPr>
          </a:p>
          <a:p>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a:t>
            </a:r>
            <a:r>
              <a:rPr kumimoji="1" lang="ja-JP" altLang="en-US" sz="2800" dirty="0" smtClean="0">
                <a:latin typeface="ＭＳ ゴシック" pitchFamily="49" charset="-128"/>
                <a:ea typeface="ＭＳ ゴシック" pitchFamily="49" charset="-128"/>
              </a:rPr>
              <a:t>教授　　新井　肇</a:t>
            </a:r>
            <a:endParaRPr kumimoji="1" lang="ja-JP" altLang="en-US" sz="2800" dirty="0">
              <a:latin typeface="ＭＳ ゴシック" pitchFamily="49" charset="-128"/>
              <a:ea typeface="ＭＳ ゴシック" pitchFamily="49" charset="-128"/>
            </a:endParaRPr>
          </a:p>
        </p:txBody>
      </p:sp>
    </p:spTree>
    <p:extLst>
      <p:ext uri="{BB962C8B-B14F-4D97-AF65-F5344CB8AC3E}">
        <p14:creationId xmlns:p14="http://schemas.microsoft.com/office/powerpoint/2010/main" val="6687697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515911" y="743565"/>
            <a:ext cx="4610160" cy="6150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グループ化 1"/>
          <p:cNvGrpSpPr/>
          <p:nvPr/>
        </p:nvGrpSpPr>
        <p:grpSpPr>
          <a:xfrm>
            <a:off x="25834" y="1340768"/>
            <a:ext cx="4461885" cy="2443048"/>
            <a:chOff x="25834" y="1340768"/>
            <a:chExt cx="4794196" cy="1807661"/>
          </a:xfrm>
        </p:grpSpPr>
        <p:sp>
          <p:nvSpPr>
            <p:cNvPr id="8" name="Rectangle 3"/>
            <p:cNvSpPr txBox="1">
              <a:spLocks noChangeArrowheads="1"/>
            </p:cNvSpPr>
            <p:nvPr/>
          </p:nvSpPr>
          <p:spPr>
            <a:xfrm>
              <a:off x="25834" y="1340768"/>
              <a:ext cx="3116904" cy="432049"/>
            </a:xfrm>
            <a:prstGeom prst="rect">
              <a:avLst/>
            </a:prstGeom>
          </p:spPr>
          <p:txBody>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buFontTx/>
                <a:buNone/>
              </a:pPr>
              <a:r>
                <a:rPr lang="ja-JP" altLang="en-US" dirty="0" smtClean="0"/>
                <a:t>－留意事項－</a:t>
              </a:r>
            </a:p>
          </p:txBody>
        </p:sp>
        <p:sp>
          <p:nvSpPr>
            <p:cNvPr id="10" name="テキスト ボックス 9"/>
            <p:cNvSpPr txBox="1"/>
            <p:nvPr/>
          </p:nvSpPr>
          <p:spPr>
            <a:xfrm>
              <a:off x="190958" y="1713729"/>
              <a:ext cx="4629072" cy="1434700"/>
            </a:xfrm>
            <a:prstGeom prst="rect">
              <a:avLst/>
            </a:prstGeom>
            <a:noFill/>
          </p:spPr>
          <p:txBody>
            <a:bodyPr wrap="square" rtlCol="0">
              <a:spAutoFit/>
            </a:bodyPr>
            <a:lstStyle/>
            <a:p>
              <a:r>
                <a:rPr lang="ja-JP" altLang="en-US" sz="2400" dirty="0" smtClean="0">
                  <a:latin typeface="+mn-ea"/>
                </a:rPr>
                <a:t>意見の交流を基に</a:t>
              </a:r>
              <a:r>
                <a:rPr lang="en-US" altLang="ja-JP" sz="2400" dirty="0"/>
                <a:t>【</a:t>
              </a:r>
              <a:r>
                <a:rPr lang="ja-JP" altLang="en-US" sz="2400" dirty="0"/>
                <a:t>組織</a:t>
              </a:r>
              <a:r>
                <a:rPr lang="en-US" altLang="ja-JP" sz="2400" dirty="0"/>
                <a:t>】【</a:t>
              </a:r>
              <a:r>
                <a:rPr lang="ja-JP" altLang="en-US" sz="2400" dirty="0"/>
                <a:t>見立て</a:t>
              </a:r>
              <a:r>
                <a:rPr lang="en-US" altLang="ja-JP" sz="2400" dirty="0"/>
                <a:t>】【</a:t>
              </a:r>
              <a:r>
                <a:rPr lang="ja-JP" altLang="en-US" sz="2400" dirty="0">
                  <a:latin typeface="+mn-ea"/>
                </a:rPr>
                <a:t>目指す姿</a:t>
              </a:r>
              <a:r>
                <a:rPr lang="en-US" altLang="ja-JP" sz="2400" dirty="0">
                  <a:latin typeface="+mn-ea"/>
                </a:rPr>
                <a:t>】【</a:t>
              </a:r>
              <a:r>
                <a:rPr lang="ja-JP" altLang="en-US" sz="2400" dirty="0">
                  <a:latin typeface="+mn-ea"/>
                </a:rPr>
                <a:t>計画</a:t>
              </a:r>
              <a:r>
                <a:rPr lang="en-US" altLang="ja-JP" sz="2400" dirty="0">
                  <a:latin typeface="+mn-ea"/>
                </a:rPr>
                <a:t>】【</a:t>
              </a:r>
              <a:r>
                <a:rPr lang="ja-JP" altLang="en-US" sz="2400" dirty="0">
                  <a:latin typeface="+mn-ea"/>
                </a:rPr>
                <a:t>具体的な指導</a:t>
              </a:r>
              <a:r>
                <a:rPr lang="en-US" altLang="ja-JP" sz="2400" dirty="0">
                  <a:latin typeface="+mn-ea"/>
                </a:rPr>
                <a:t>】【</a:t>
              </a:r>
              <a:r>
                <a:rPr lang="ja-JP" altLang="en-US" sz="2400" dirty="0">
                  <a:latin typeface="+mn-ea"/>
                </a:rPr>
                <a:t>見直し</a:t>
              </a:r>
              <a:r>
                <a:rPr lang="en-US" altLang="ja-JP" sz="2400" dirty="0">
                  <a:latin typeface="+mn-ea"/>
                </a:rPr>
                <a:t>】【</a:t>
              </a:r>
              <a:r>
                <a:rPr lang="ja-JP" altLang="en-US" sz="2400" dirty="0">
                  <a:latin typeface="+mn-ea"/>
                </a:rPr>
                <a:t>改善策</a:t>
              </a:r>
              <a:r>
                <a:rPr lang="en-US" altLang="ja-JP" sz="2400" dirty="0">
                  <a:latin typeface="+mn-ea"/>
                </a:rPr>
                <a:t>】 </a:t>
              </a:r>
              <a:r>
                <a:rPr lang="ja-JP" altLang="en-US" sz="2400" dirty="0">
                  <a:latin typeface="+mn-ea"/>
                </a:rPr>
                <a:t>のサイクルで「他に</a:t>
              </a:r>
              <a:r>
                <a:rPr lang="ja-JP" altLang="en-US" sz="2400" dirty="0" smtClean="0">
                  <a:latin typeface="+mn-ea"/>
                </a:rPr>
                <a:t>考えられる取組」を、グループでまとめる</a:t>
              </a:r>
              <a:endParaRPr lang="en-US" altLang="ja-JP" sz="2400" dirty="0"/>
            </a:p>
          </p:txBody>
        </p:sp>
      </p:grpSp>
      <p:sp>
        <p:nvSpPr>
          <p:cNvPr id="12" name="角丸四角形 11"/>
          <p:cNvSpPr/>
          <p:nvPr/>
        </p:nvSpPr>
        <p:spPr>
          <a:xfrm>
            <a:off x="7902373" y="1109801"/>
            <a:ext cx="1136309" cy="5676151"/>
          </a:xfrm>
          <a:prstGeom prst="roundRect">
            <a:avLst/>
          </a:prstGeom>
          <a:solidFill>
            <a:srgbClr val="FFFF00">
              <a:alpha val="0"/>
            </a:srgbClr>
          </a:solidFill>
          <a:ln w="508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Rectangle 2"/>
          <p:cNvSpPr txBox="1">
            <a:spLocks noChangeArrowheads="1"/>
          </p:cNvSpPr>
          <p:nvPr/>
        </p:nvSpPr>
        <p:spPr>
          <a:xfrm>
            <a:off x="800110" y="112930"/>
            <a:ext cx="7588314" cy="7957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4000" dirty="0" smtClean="0">
                <a:solidFill>
                  <a:schemeClr val="tx2"/>
                </a:solidFill>
                <a:latin typeface="HG丸ｺﾞｼｯｸM-PRO" panose="020F0600000000000000" pitchFamily="50" charset="-128"/>
                <a:ea typeface="HG丸ｺﾞｼｯｸM-PRO" panose="020F0600000000000000" pitchFamily="50" charset="-128"/>
              </a:rPr>
              <a:t>３　事例を基に考える</a:t>
            </a:r>
            <a:r>
              <a:rPr lang="ja-JP" altLang="en-US" sz="2800" dirty="0" smtClean="0">
                <a:solidFill>
                  <a:schemeClr val="tx2"/>
                </a:solidFill>
                <a:latin typeface="HG丸ｺﾞｼｯｸM-PRO" panose="020F0600000000000000" pitchFamily="50" charset="-128"/>
                <a:ea typeface="HG丸ｺﾞｼｯｸM-PRO" panose="020F0600000000000000" pitchFamily="50" charset="-128"/>
              </a:rPr>
              <a:t>　－９分－</a:t>
            </a:r>
          </a:p>
        </p:txBody>
      </p:sp>
      <p:sp>
        <p:nvSpPr>
          <p:cNvPr id="3" name="角丸四角形吹き出し 2"/>
          <p:cNvSpPr/>
          <p:nvPr/>
        </p:nvSpPr>
        <p:spPr>
          <a:xfrm>
            <a:off x="1529547" y="3841616"/>
            <a:ext cx="5778757" cy="2244948"/>
          </a:xfrm>
          <a:prstGeom prst="wedgeRoundRectCallout">
            <a:avLst>
              <a:gd name="adj1" fmla="val 59601"/>
              <a:gd name="adj2" fmla="val -21431"/>
              <a:gd name="adj3" fmla="val 16667"/>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kumimoji="1" lang="ja-JP" altLang="en-US" sz="2000" dirty="0" smtClean="0">
                <a:solidFill>
                  <a:schemeClr val="tx1"/>
                </a:solidFill>
                <a:latin typeface="HG丸ｺﾞｼｯｸM-PRO" panose="020F0600000000000000" pitchFamily="50" charset="-128"/>
                <a:ea typeface="HG丸ｺﾞｼｯｸM-PRO" panose="020F0600000000000000" pitchFamily="50" charset="-128"/>
              </a:rPr>
              <a:t>「こんなこともできるのではないか」</a:t>
            </a:r>
            <a:endParaRPr kumimoji="1" lang="en-US" altLang="ja-JP" sz="2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「こうする方が良いのではないか」</a:t>
            </a:r>
            <a:endParaRPr lang="en-US" altLang="ja-JP" sz="200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2000" dirty="0" smtClean="0">
                <a:solidFill>
                  <a:schemeClr val="tx1"/>
                </a:solidFill>
                <a:latin typeface="HG丸ｺﾞｼｯｸM-PRO" panose="020F0600000000000000" pitchFamily="50" charset="-128"/>
                <a:ea typeface="HG丸ｺﾞｼｯｸM-PRO" panose="020F0600000000000000" pitchFamily="50" charset="-128"/>
              </a:rPr>
              <a:t>「私ならこうする」</a:t>
            </a:r>
            <a:endParaRPr kumimoji="1" lang="en-US" altLang="ja-JP" sz="2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など、</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他に考えられる取組</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について、</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問題点</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で多くの意見が出たポイントから話し合ってください。</a:t>
            </a:r>
            <a:endParaRPr kumimoji="1" lang="ja-JP" altLang="en-US" sz="20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14"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46036" y="5013176"/>
            <a:ext cx="1088995" cy="1787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80162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2696" y="2348880"/>
            <a:ext cx="2212252" cy="3631687"/>
          </a:xfrm>
          <a:prstGeom prst="rect">
            <a:avLst/>
          </a:prstGeom>
          <a:noFill/>
          <a:extLst>
            <a:ext uri="{909E8E84-426E-40DD-AFC4-6F175D3DCCD1}">
              <a14:hiddenFill xmlns:a14="http://schemas.microsoft.com/office/drawing/2010/main">
                <a:solidFill>
                  <a:srgbClr val="FFFFFF"/>
                </a:solidFill>
              </a14:hiddenFill>
            </a:ext>
          </a:extLst>
        </p:spPr>
      </p:pic>
      <p:sp>
        <p:nvSpPr>
          <p:cNvPr id="5" name="角丸四角形吹き出し 4"/>
          <p:cNvSpPr/>
          <p:nvPr/>
        </p:nvSpPr>
        <p:spPr>
          <a:xfrm>
            <a:off x="2304949" y="416169"/>
            <a:ext cx="6659539" cy="6097670"/>
          </a:xfrm>
          <a:prstGeom prst="wedgeRoundRectCallout">
            <a:avLst>
              <a:gd name="adj1" fmla="val -57635"/>
              <a:gd name="adj2" fmla="val -14947"/>
              <a:gd name="adj3" fmla="val 16667"/>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いじめ（ネットいじめを含む）への見直しや、改善策として、</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en-US" altLang="ja-JP" sz="2200" dirty="0">
                <a:solidFill>
                  <a:schemeClr val="tx1"/>
                </a:solidFill>
                <a:latin typeface="HG丸ｺﾞｼｯｸM-PRO" panose="020F0600000000000000" pitchFamily="50" charset="-128"/>
                <a:ea typeface="HG丸ｺﾞｼｯｸM-PRO" panose="020F0600000000000000" pitchFamily="50" charset="-128"/>
              </a:rPr>
              <a:t>【</a:t>
            </a:r>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Ｃ見直し</a:t>
            </a:r>
            <a:r>
              <a:rPr lang="en-US" altLang="ja-JP" sz="22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・いじめに関するアンケート</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・本人や保護者との面談</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・心理アンケート</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・ＳＮＳ等の利用に関する実態調査</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などを基に、支援チームでケース会議を行い、</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en-US" altLang="ja-JP" sz="22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Ａ改善策</a:t>
            </a:r>
            <a:r>
              <a:rPr lang="en-US" altLang="ja-JP" sz="2200" dirty="0" smtClean="0">
                <a:solidFill>
                  <a:schemeClr val="tx1"/>
                </a:solidFill>
                <a:latin typeface="HG丸ｺﾞｼｯｸM-PRO" panose="020F0600000000000000" pitchFamily="50" charset="-128"/>
                <a:ea typeface="HG丸ｺﾞｼｯｸM-PRO" panose="020F0600000000000000" pitchFamily="50" charset="-128"/>
              </a:rPr>
              <a:t>】</a:t>
            </a:r>
          </a:p>
          <a:p>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・クラスでの人間関係づくりをねらった活動</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・全教職員による注意深い見守り</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2200" dirty="0">
                <a:solidFill>
                  <a:schemeClr val="tx1"/>
                </a:solidFill>
                <a:latin typeface="HG丸ｺﾞｼｯｸM-PRO" panose="020F0600000000000000" pitchFamily="50" charset="-128"/>
                <a:ea typeface="HG丸ｺﾞｼｯｸM-PRO" panose="020F0600000000000000" pitchFamily="50" charset="-128"/>
              </a:rPr>
              <a:t>児童生徒・保護者を対象とした</a:t>
            </a:r>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ＳＮＳ</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200" dirty="0">
                <a:solidFill>
                  <a:schemeClr val="tx1"/>
                </a:solidFill>
                <a:latin typeface="HG丸ｺﾞｼｯｸM-PRO" panose="020F0600000000000000" pitchFamily="50" charset="-128"/>
                <a:ea typeface="HG丸ｺﾞｼｯｸM-PRO" panose="020F0600000000000000" pitchFamily="50" charset="-128"/>
              </a:rPr>
              <a:t>　</a:t>
            </a:r>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や情報</a:t>
            </a:r>
            <a:r>
              <a:rPr lang="ja-JP" altLang="en-US" sz="2200" dirty="0">
                <a:solidFill>
                  <a:schemeClr val="tx1"/>
                </a:solidFill>
                <a:latin typeface="HG丸ｺﾞｼｯｸM-PRO" panose="020F0600000000000000" pitchFamily="50" charset="-128"/>
                <a:ea typeface="HG丸ｺﾞｼｯｸM-PRO" panose="020F0600000000000000" pitchFamily="50" charset="-128"/>
              </a:rPr>
              <a:t>モラルの研修</a:t>
            </a:r>
          </a:p>
          <a:p>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　などを継続的に行っていく。</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200" dirty="0">
                <a:solidFill>
                  <a:schemeClr val="tx1"/>
                </a:solidFill>
                <a:latin typeface="HG丸ｺﾞｼｯｸM-PRO" panose="020F0600000000000000" pitchFamily="50" charset="-128"/>
                <a:ea typeface="HG丸ｺﾞｼｯｸM-PRO" panose="020F0600000000000000" pitchFamily="50" charset="-128"/>
              </a:rPr>
              <a:t>と</a:t>
            </a:r>
            <a:r>
              <a:rPr lang="ja-JP" altLang="en-US" sz="2200" dirty="0" smtClean="0">
                <a:solidFill>
                  <a:schemeClr val="tx1"/>
                </a:solidFill>
                <a:latin typeface="HG丸ｺﾞｼｯｸM-PRO" panose="020F0600000000000000" pitchFamily="50" charset="-128"/>
                <a:ea typeface="HG丸ｺﾞｼｯｸM-PRO" panose="020F0600000000000000" pitchFamily="50" charset="-128"/>
              </a:rPr>
              <a:t>いう取組などが考えられます。</a:t>
            </a:r>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endParaRPr lang="en-US" altLang="ja-JP" sz="2200" dirty="0" smtClean="0">
              <a:solidFill>
                <a:schemeClr val="tx1"/>
              </a:solidFill>
              <a:latin typeface="HG丸ｺﾞｼｯｸM-PRO" panose="020F0600000000000000" pitchFamily="50" charset="-128"/>
              <a:ea typeface="HG丸ｺﾞｼｯｸM-PRO" panose="020F0600000000000000" pitchFamily="50" charset="-128"/>
            </a:endParaRPr>
          </a:p>
          <a:p>
            <a:endParaRPr lang="en-US" altLang="ja-JP" sz="22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6058131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タイトル 1"/>
          <p:cNvSpPr>
            <a:spLocks noGrp="1"/>
          </p:cNvSpPr>
          <p:nvPr>
            <p:ph type="title"/>
          </p:nvPr>
        </p:nvSpPr>
        <p:spPr>
          <a:xfrm>
            <a:off x="457200" y="-171400"/>
            <a:ext cx="8229600" cy="1143000"/>
          </a:xfrm>
        </p:spPr>
        <p:txBody>
          <a:bodyPr/>
          <a:lstStyle/>
          <a:p>
            <a:r>
              <a:rPr lang="ja-JP" altLang="en-US" dirty="0" smtClean="0">
                <a:solidFill>
                  <a:schemeClr val="tx2"/>
                </a:solidFill>
                <a:latin typeface="HG丸ｺﾞｼｯｸM-PRO" panose="020F0600000000000000" pitchFamily="50" charset="-128"/>
                <a:ea typeface="HG丸ｺﾞｼｯｸM-PRO" panose="020F0600000000000000" pitchFamily="50" charset="-128"/>
                <a:cs typeface="Arial" charset="0"/>
              </a:rPr>
              <a:t>研修の進め方</a:t>
            </a:r>
          </a:p>
        </p:txBody>
      </p:sp>
      <p:sp>
        <p:nvSpPr>
          <p:cNvPr id="4" name="アーチ 3"/>
          <p:cNvSpPr/>
          <p:nvPr/>
        </p:nvSpPr>
        <p:spPr>
          <a:xfrm>
            <a:off x="-6118347" y="-231526"/>
            <a:ext cx="7753100" cy="7753100"/>
          </a:xfrm>
          <a:prstGeom prst="blockArc">
            <a:avLst>
              <a:gd name="adj1" fmla="val 18900000"/>
              <a:gd name="adj2" fmla="val 2700000"/>
              <a:gd name="adj3" fmla="val 279"/>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nvGrpSpPr>
          <p:cNvPr id="18" name="グループ化 17"/>
          <p:cNvGrpSpPr/>
          <p:nvPr/>
        </p:nvGrpSpPr>
        <p:grpSpPr>
          <a:xfrm>
            <a:off x="486660" y="1034589"/>
            <a:ext cx="8251828" cy="900388"/>
            <a:chOff x="486660" y="1034589"/>
            <a:chExt cx="8251828" cy="900388"/>
          </a:xfrm>
        </p:grpSpPr>
        <p:sp>
          <p:nvSpPr>
            <p:cNvPr id="5" name="フリーフォーム 4"/>
            <p:cNvSpPr/>
            <p:nvPr/>
          </p:nvSpPr>
          <p:spPr>
            <a:xfrm>
              <a:off x="936854" y="1048996"/>
              <a:ext cx="7801634" cy="871575"/>
            </a:xfrm>
            <a:custGeom>
              <a:avLst/>
              <a:gdLst>
                <a:gd name="connsiteX0" fmla="*/ 0 w 7801634"/>
                <a:gd name="connsiteY0" fmla="*/ 0 h 871575"/>
                <a:gd name="connsiteX1" fmla="*/ 7801634 w 7801634"/>
                <a:gd name="connsiteY1" fmla="*/ 0 h 871575"/>
                <a:gd name="connsiteX2" fmla="*/ 7801634 w 7801634"/>
                <a:gd name="connsiteY2" fmla="*/ 871575 h 871575"/>
                <a:gd name="connsiteX3" fmla="*/ 0 w 7801634"/>
                <a:gd name="connsiteY3" fmla="*/ 871575 h 871575"/>
                <a:gd name="connsiteX4" fmla="*/ 0 w 7801634"/>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01634" h="871575">
                  <a:moveTo>
                    <a:pt x="0" y="0"/>
                  </a:moveTo>
                  <a:lnTo>
                    <a:pt x="7801634" y="0"/>
                  </a:lnTo>
                  <a:lnTo>
                    <a:pt x="7801634"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生徒指導を進めるポイントを確認する</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6" name="円/楕円 5"/>
            <p:cNvSpPr/>
            <p:nvPr/>
          </p:nvSpPr>
          <p:spPr>
            <a:xfrm>
              <a:off x="486660" y="103458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8" name="テキスト ボックス 7"/>
            <p:cNvSpPr txBox="1">
              <a:spLocks noChangeArrowheads="1"/>
            </p:cNvSpPr>
            <p:nvPr/>
          </p:nvSpPr>
          <p:spPr bwMode="auto">
            <a:xfrm>
              <a:off x="575927" y="1106456"/>
              <a:ext cx="719137"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１</a:t>
              </a:r>
            </a:p>
          </p:txBody>
        </p:sp>
      </p:grpSp>
      <p:grpSp>
        <p:nvGrpSpPr>
          <p:cNvPr id="17" name="グループ化 16"/>
          <p:cNvGrpSpPr/>
          <p:nvPr/>
        </p:nvGrpSpPr>
        <p:grpSpPr>
          <a:xfrm>
            <a:off x="1156805" y="2405313"/>
            <a:ext cx="7581683" cy="900388"/>
            <a:chOff x="1002813" y="2114709"/>
            <a:chExt cx="7735675" cy="900388"/>
          </a:xfrm>
        </p:grpSpPr>
        <p:sp>
          <p:nvSpPr>
            <p:cNvPr id="8" name="フリーフォーム 7"/>
            <p:cNvSpPr/>
            <p:nvPr/>
          </p:nvSpPr>
          <p:spPr>
            <a:xfrm>
              <a:off x="1453007" y="212911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事例を検討する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9" name="円/楕円 8"/>
            <p:cNvSpPr/>
            <p:nvPr/>
          </p:nvSpPr>
          <p:spPr>
            <a:xfrm>
              <a:off x="1002813" y="211470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9" name="テキスト ボックス 9"/>
            <p:cNvSpPr txBox="1">
              <a:spLocks noChangeArrowheads="1"/>
            </p:cNvSpPr>
            <p:nvPr/>
          </p:nvSpPr>
          <p:spPr bwMode="auto">
            <a:xfrm>
              <a:off x="1115616" y="2187720"/>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２</a:t>
              </a:r>
            </a:p>
          </p:txBody>
        </p:sp>
      </p:grpSp>
      <p:grpSp>
        <p:nvGrpSpPr>
          <p:cNvPr id="19" name="グループ化 18"/>
          <p:cNvGrpSpPr/>
          <p:nvPr/>
        </p:nvGrpSpPr>
        <p:grpSpPr>
          <a:xfrm>
            <a:off x="1156805" y="3776037"/>
            <a:ext cx="7577257" cy="900388"/>
            <a:chOff x="1161230" y="3194829"/>
            <a:chExt cx="7577257" cy="900388"/>
          </a:xfrm>
        </p:grpSpPr>
        <p:sp>
          <p:nvSpPr>
            <p:cNvPr id="11" name="フリーフォーム 10"/>
            <p:cNvSpPr/>
            <p:nvPr/>
          </p:nvSpPr>
          <p:spPr>
            <a:xfrm>
              <a:off x="1611424" y="3209236"/>
              <a:ext cx="7127063" cy="871575"/>
            </a:xfrm>
            <a:custGeom>
              <a:avLst/>
              <a:gdLst>
                <a:gd name="connsiteX0" fmla="*/ 0 w 7127063"/>
                <a:gd name="connsiteY0" fmla="*/ 0 h 871575"/>
                <a:gd name="connsiteX1" fmla="*/ 7127063 w 7127063"/>
                <a:gd name="connsiteY1" fmla="*/ 0 h 871575"/>
                <a:gd name="connsiteX2" fmla="*/ 7127063 w 7127063"/>
                <a:gd name="connsiteY2" fmla="*/ 871575 h 871575"/>
                <a:gd name="connsiteX3" fmla="*/ 0 w 7127063"/>
                <a:gd name="connsiteY3" fmla="*/ 871575 h 871575"/>
                <a:gd name="connsiteX4" fmla="*/ 0 w 7127063"/>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7063" h="871575">
                  <a:moveTo>
                    <a:pt x="0" y="0"/>
                  </a:moveTo>
                  <a:lnTo>
                    <a:pt x="7127063" y="0"/>
                  </a:lnTo>
                  <a:lnTo>
                    <a:pt x="7127063"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今後に</a:t>
              </a:r>
              <a:r>
                <a:rPr lang="ja-JP" altLang="en-US" sz="2400" dirty="0" smtClean="0">
                  <a:latin typeface="HG丸ｺﾞｼｯｸM-PRO" panose="020F0600000000000000" pitchFamily="50" charset="-128"/>
                  <a:ea typeface="HG丸ｺﾞｼｯｸM-PRO" panose="020F0600000000000000" pitchFamily="50" charset="-128"/>
                </a:rPr>
                <a:t>向けた取組を</a:t>
              </a:r>
              <a:r>
                <a:rPr lang="ja-JP" altLang="en-US" sz="2400" dirty="0">
                  <a:latin typeface="HG丸ｺﾞｼｯｸM-PRO" panose="020F0600000000000000" pitchFamily="50" charset="-128"/>
                  <a:ea typeface="HG丸ｺﾞｼｯｸM-PRO" panose="020F0600000000000000" pitchFamily="50" charset="-128"/>
                </a:rPr>
                <a:t>協議する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12" name="円/楕円 11"/>
            <p:cNvSpPr/>
            <p:nvPr/>
          </p:nvSpPr>
          <p:spPr>
            <a:xfrm>
              <a:off x="1161230" y="319482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0" name="テキスト ボックス 10"/>
            <p:cNvSpPr txBox="1">
              <a:spLocks noChangeArrowheads="1"/>
            </p:cNvSpPr>
            <p:nvPr/>
          </p:nvSpPr>
          <p:spPr bwMode="auto">
            <a:xfrm>
              <a:off x="1242286" y="3267840"/>
              <a:ext cx="719138"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３</a:t>
              </a:r>
            </a:p>
          </p:txBody>
        </p:sp>
      </p:grpSp>
      <p:grpSp>
        <p:nvGrpSpPr>
          <p:cNvPr id="20" name="グループ化 19"/>
          <p:cNvGrpSpPr/>
          <p:nvPr/>
        </p:nvGrpSpPr>
        <p:grpSpPr>
          <a:xfrm>
            <a:off x="486660" y="5146762"/>
            <a:ext cx="8251828" cy="900388"/>
            <a:chOff x="1002813" y="4274949"/>
            <a:chExt cx="7735675" cy="900388"/>
          </a:xfrm>
        </p:grpSpPr>
        <p:sp>
          <p:nvSpPr>
            <p:cNvPr id="13" name="フリーフォーム 12"/>
            <p:cNvSpPr/>
            <p:nvPr/>
          </p:nvSpPr>
          <p:spPr>
            <a:xfrm>
              <a:off x="1453007" y="428935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まとめ</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14" name="円/楕円 13"/>
            <p:cNvSpPr/>
            <p:nvPr/>
          </p:nvSpPr>
          <p:spPr>
            <a:xfrm>
              <a:off x="1002813" y="427494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1" name="テキスト ボックス 11"/>
            <p:cNvSpPr txBox="1">
              <a:spLocks noChangeArrowheads="1"/>
            </p:cNvSpPr>
            <p:nvPr/>
          </p:nvSpPr>
          <p:spPr bwMode="auto">
            <a:xfrm>
              <a:off x="1096683" y="4346816"/>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４</a:t>
              </a:r>
            </a:p>
          </p:txBody>
        </p:sp>
      </p:grpSp>
      <p:pic>
        <p:nvPicPr>
          <p:cNvPr id="10"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496" y="2780979"/>
            <a:ext cx="1061187" cy="1742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04089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18"/>
                                        </p:tgtEl>
                                        <p:attrNameLst>
                                          <p:attrName>style.opacity</p:attrName>
                                        </p:attrNameLst>
                                      </p:cBhvr>
                                      <p:to>
                                        <p:strVal val="0.15"/>
                                      </p:to>
                                    </p:set>
                                    <p:animEffect filter="image" prLst="opacity: 0.15">
                                      <p:cBhvr rctx="IE">
                                        <p:cTn id="7" dur="indefinite"/>
                                        <p:tgtEl>
                                          <p:spTgt spid="18"/>
                                        </p:tgtEl>
                                      </p:cBhvr>
                                    </p:animEffect>
                                  </p:childTnLst>
                                </p:cTn>
                              </p:par>
                              <p:par>
                                <p:cTn id="8" presetID="9" presetClass="emph" presetSubtype="0" nodeType="withEffect">
                                  <p:stCondLst>
                                    <p:cond delay="0"/>
                                  </p:stCondLst>
                                  <p:childTnLst>
                                    <p:set>
                                      <p:cBhvr rctx="PPT">
                                        <p:cTn id="9" dur="indefinite"/>
                                        <p:tgtEl>
                                          <p:spTgt spid="20"/>
                                        </p:tgtEl>
                                        <p:attrNameLst>
                                          <p:attrName>style.opacity</p:attrName>
                                        </p:attrNameLst>
                                      </p:cBhvr>
                                      <p:to>
                                        <p:strVal val="0.15"/>
                                      </p:to>
                                    </p:set>
                                    <p:animEffect filter="image" prLst="opacity: 0.15">
                                      <p:cBhvr rctx="IE">
                                        <p:cTn id="10" dur="indefinite"/>
                                        <p:tgtEl>
                                          <p:spTgt spid="20"/>
                                        </p:tgtEl>
                                      </p:cBhvr>
                                    </p:animEffect>
                                  </p:childTnLst>
                                </p:cTn>
                              </p:par>
                              <p:par>
                                <p:cTn id="11" presetID="9" presetClass="emph" presetSubtype="0" nodeType="withEffect">
                                  <p:stCondLst>
                                    <p:cond delay="0"/>
                                  </p:stCondLst>
                                  <p:childTnLst>
                                    <p:set>
                                      <p:cBhvr rctx="PPT">
                                        <p:cTn id="12" dur="indefinite"/>
                                        <p:tgtEl>
                                          <p:spTgt spid="17"/>
                                        </p:tgtEl>
                                        <p:attrNameLst>
                                          <p:attrName>style.opacity</p:attrName>
                                        </p:attrNameLst>
                                      </p:cBhvr>
                                      <p:to>
                                        <p:strVal val="0.15"/>
                                      </p:to>
                                    </p:set>
                                    <p:animEffect filter="image" prLst="opacity: 0.15">
                                      <p:cBhvr rctx="IE">
                                        <p:cTn id="13" dur="indefinite"/>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X:\etuko\MPCview イラスト\DATA\MPC_SCCL\COL_WMF\SC32_37\子ども表情\SC35_07.WMF"/>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5245" y="1065181"/>
            <a:ext cx="1587393" cy="159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6" name="Picture 2" descr="Z:\事務文書\生徒指導\0_イラスト集\学校イラスト1000カレンダー等\イラスト・レタリング集\学校生活カット(0001～0437)\0313-子どもの生活.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105347" y="1124744"/>
            <a:ext cx="1701512" cy="178233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グループ化 2"/>
          <p:cNvGrpSpPr/>
          <p:nvPr/>
        </p:nvGrpSpPr>
        <p:grpSpPr>
          <a:xfrm>
            <a:off x="630535" y="1168877"/>
            <a:ext cx="7954939" cy="5495267"/>
            <a:chOff x="630535" y="381159"/>
            <a:chExt cx="7954939" cy="6044794"/>
          </a:xfrm>
        </p:grpSpPr>
        <p:sp>
          <p:nvSpPr>
            <p:cNvPr id="4" name="円/楕円 3"/>
            <p:cNvSpPr/>
            <p:nvPr/>
          </p:nvSpPr>
          <p:spPr>
            <a:xfrm>
              <a:off x="630535" y="381159"/>
              <a:ext cx="7954939" cy="6044794"/>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endParaRPr kumimoji="1" lang="ja-JP" altLang="en-US" sz="4400" dirty="0">
                <a:solidFill>
                  <a:schemeClr val="tx1"/>
                </a:solidFill>
                <a:latin typeface="AR丸ゴシック体E" panose="020F0909000000000000" pitchFamily="49" charset="-128"/>
                <a:ea typeface="AR丸ゴシック体E" panose="020F0909000000000000" pitchFamily="49" charset="-128"/>
              </a:endParaRPr>
            </a:p>
          </p:txBody>
        </p:sp>
        <p:sp>
          <p:nvSpPr>
            <p:cNvPr id="5" name="テキスト ボックス 4"/>
            <p:cNvSpPr txBox="1"/>
            <p:nvPr/>
          </p:nvSpPr>
          <p:spPr>
            <a:xfrm>
              <a:off x="2167662" y="649448"/>
              <a:ext cx="4852611" cy="1997470"/>
            </a:xfrm>
            <a:prstGeom prst="rect">
              <a:avLst/>
            </a:prstGeom>
            <a:noFill/>
          </p:spPr>
          <p:txBody>
            <a:bodyPr wrap="none" rtlCol="0">
              <a:spAutoFit/>
            </a:bodyPr>
            <a:lstStyle/>
            <a:p>
              <a:pPr algn="ctr"/>
              <a:r>
                <a:rPr lang="ja-JP" altLang="en-US" sz="2800" dirty="0" smtClean="0">
                  <a:latin typeface="HG丸ｺﾞｼｯｸM-PRO" panose="020F0600000000000000" pitchFamily="50" charset="-128"/>
                  <a:ea typeface="HG丸ｺﾞｼｯｸM-PRO" panose="020F0600000000000000" pitchFamily="50" charset="-128"/>
                </a:rPr>
                <a:t>未然防止のための全ての</a:t>
              </a:r>
              <a:endParaRPr lang="en-US" altLang="ja-JP" sz="2800" dirty="0" smtClean="0">
                <a:latin typeface="HG丸ｺﾞｼｯｸM-PRO" panose="020F0600000000000000" pitchFamily="50" charset="-128"/>
                <a:ea typeface="HG丸ｺﾞｼｯｸM-PRO" panose="020F0600000000000000" pitchFamily="50" charset="-128"/>
              </a:endParaRPr>
            </a:p>
            <a:p>
              <a:pPr algn="ctr"/>
              <a:r>
                <a:rPr lang="ja-JP" altLang="en-US" sz="2800" dirty="0" smtClean="0">
                  <a:latin typeface="HG丸ｺﾞｼｯｸM-PRO" panose="020F0600000000000000" pitchFamily="50" charset="-128"/>
                  <a:ea typeface="HG丸ｺﾞｼｯｸM-PRO" panose="020F0600000000000000" pitchFamily="50" charset="-128"/>
                </a:rPr>
                <a:t>児童生徒への支援</a:t>
              </a:r>
              <a:endParaRPr lang="en-US" altLang="ja-JP" sz="2800" dirty="0" smtClean="0">
                <a:latin typeface="HG丸ｺﾞｼｯｸM-PRO" panose="020F0600000000000000" pitchFamily="50" charset="-128"/>
                <a:ea typeface="HG丸ｺﾞｼｯｸM-PRO" panose="020F0600000000000000" pitchFamily="50" charset="-128"/>
              </a:endParaRPr>
            </a:p>
            <a:p>
              <a:pPr algn="ctr"/>
              <a:r>
                <a:rPr lang="ja-JP" altLang="en-US" sz="2800" dirty="0" smtClean="0">
                  <a:latin typeface="HG丸ｺﾞｼｯｸM-PRO" panose="020F0600000000000000" pitchFamily="50" charset="-128"/>
                  <a:ea typeface="HG丸ｺﾞｼｯｸM-PRO" panose="020F0600000000000000" pitchFamily="50" charset="-128"/>
                </a:rPr>
                <a:t>いじめを生まない</a:t>
              </a:r>
              <a:r>
                <a:rPr lang="ja-JP" altLang="en-US" sz="2800" dirty="0">
                  <a:latin typeface="HG丸ｺﾞｼｯｸM-PRO" panose="020F0600000000000000" pitchFamily="50" charset="-128"/>
                  <a:ea typeface="HG丸ｺﾞｼｯｸM-PRO" panose="020F0600000000000000" pitchFamily="50" charset="-128"/>
                </a:rPr>
                <a:t>学校づくり</a:t>
              </a:r>
              <a:endParaRPr lang="en-US" altLang="ja-JP" sz="2800" dirty="0" smtClean="0">
                <a:latin typeface="HG丸ｺﾞｼｯｸM-PRO" panose="020F0600000000000000" pitchFamily="50" charset="-128"/>
                <a:ea typeface="HG丸ｺﾞｼｯｸM-PRO" panose="020F0600000000000000" pitchFamily="50" charset="-128"/>
              </a:endParaRPr>
            </a:p>
            <a:p>
              <a:pPr algn="ctr"/>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（開発的生徒指導）</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grpSp>
      <p:grpSp>
        <p:nvGrpSpPr>
          <p:cNvPr id="6" name="グループ化 5"/>
          <p:cNvGrpSpPr/>
          <p:nvPr/>
        </p:nvGrpSpPr>
        <p:grpSpPr>
          <a:xfrm>
            <a:off x="1849733" y="3195106"/>
            <a:ext cx="5516542" cy="3474254"/>
            <a:chOff x="1619672" y="2280775"/>
            <a:chExt cx="5976664" cy="4145177"/>
          </a:xfrm>
        </p:grpSpPr>
        <p:sp>
          <p:nvSpPr>
            <p:cNvPr id="7" name="円/楕円 6"/>
            <p:cNvSpPr/>
            <p:nvPr/>
          </p:nvSpPr>
          <p:spPr>
            <a:xfrm>
              <a:off x="1619672" y="2280775"/>
              <a:ext cx="5976664" cy="4145177"/>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t" anchorCtr="0"/>
            <a:lstStyle/>
            <a:p>
              <a:pPr algn="ctr"/>
              <a:endParaRPr kumimoji="1" lang="ja-JP" altLang="en-US" sz="4400" dirty="0">
                <a:solidFill>
                  <a:schemeClr val="tx1"/>
                </a:solidFill>
                <a:latin typeface="AR丸ゴシック体E" panose="020F0909000000000000" pitchFamily="49" charset="-128"/>
                <a:ea typeface="AR丸ゴシック体E" panose="020F0909000000000000" pitchFamily="49" charset="-128"/>
              </a:endParaRPr>
            </a:p>
          </p:txBody>
        </p:sp>
        <p:sp>
          <p:nvSpPr>
            <p:cNvPr id="8" name="テキスト ボックス 7"/>
            <p:cNvSpPr txBox="1"/>
            <p:nvPr/>
          </p:nvSpPr>
          <p:spPr>
            <a:xfrm>
              <a:off x="2570278" y="2559837"/>
              <a:ext cx="4153467" cy="1652455"/>
            </a:xfrm>
            <a:prstGeom prst="rect">
              <a:avLst/>
            </a:prstGeom>
            <a:noFill/>
          </p:spPr>
          <p:txBody>
            <a:bodyPr wrap="square" rtlCol="0">
              <a:spAutoFit/>
            </a:bodyPr>
            <a:lstStyle/>
            <a:p>
              <a:pPr algn="ctr"/>
              <a:r>
                <a:rPr kumimoji="1" lang="ja-JP" altLang="en-US" sz="2800" dirty="0" smtClean="0">
                  <a:latin typeface="HG丸ｺﾞｼｯｸM-PRO" panose="020F0600000000000000" pitchFamily="50" charset="-128"/>
                  <a:ea typeface="HG丸ｺﾞｼｯｸM-PRO" panose="020F0600000000000000" pitchFamily="50" charset="-128"/>
                </a:rPr>
                <a:t>早期発見による</a:t>
              </a:r>
              <a:endParaRPr kumimoji="1" lang="en-US" altLang="ja-JP" sz="2800" dirty="0" smtClean="0">
                <a:latin typeface="HG丸ｺﾞｼｯｸM-PRO" panose="020F0600000000000000" pitchFamily="50" charset="-128"/>
                <a:ea typeface="HG丸ｺﾞｼｯｸM-PRO" panose="020F0600000000000000" pitchFamily="50" charset="-128"/>
              </a:endParaRPr>
            </a:p>
            <a:p>
              <a:pPr algn="ctr"/>
              <a:r>
                <a:rPr kumimoji="1" lang="ja-JP" altLang="en-US" sz="2800" dirty="0" smtClean="0">
                  <a:latin typeface="HG丸ｺﾞｼｯｸM-PRO" panose="020F0600000000000000" pitchFamily="50" charset="-128"/>
                  <a:ea typeface="HG丸ｺﾞｼｯｸM-PRO" panose="020F0600000000000000" pitchFamily="50" charset="-128"/>
                </a:rPr>
                <a:t>予防的な支援</a:t>
              </a:r>
              <a:endParaRPr kumimoji="1" lang="en-US" altLang="ja-JP" sz="2800" dirty="0" smtClean="0">
                <a:latin typeface="HG丸ｺﾞｼｯｸM-PRO" panose="020F0600000000000000" pitchFamily="50" charset="-128"/>
                <a:ea typeface="HG丸ｺﾞｼｯｸM-PRO" panose="020F0600000000000000" pitchFamily="50" charset="-128"/>
              </a:endParaRPr>
            </a:p>
            <a:p>
              <a:pPr algn="ctr"/>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（予防的生徒指導）</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grpSp>
      <p:sp>
        <p:nvSpPr>
          <p:cNvPr id="14" name="テキスト ボックス 13"/>
          <p:cNvSpPr txBox="1"/>
          <p:nvPr/>
        </p:nvSpPr>
        <p:spPr>
          <a:xfrm>
            <a:off x="469855" y="333731"/>
            <a:ext cx="8494633" cy="646331"/>
          </a:xfrm>
          <a:prstGeom prst="rect">
            <a:avLst/>
          </a:prstGeom>
          <a:noFill/>
        </p:spPr>
        <p:txBody>
          <a:bodyPr wrap="none" rtlCol="0">
            <a:spAutoFit/>
          </a:bodyPr>
          <a:lstStyle/>
          <a:p>
            <a:r>
              <a:rPr lang="ja-JP" altLang="en-US" sz="3600" dirty="0" smtClean="0">
                <a:solidFill>
                  <a:schemeClr val="tx2"/>
                </a:solidFill>
                <a:latin typeface="HG丸ｺﾞｼｯｸM-PRO" panose="020F0600000000000000" pitchFamily="50" charset="-128"/>
                <a:ea typeface="HG丸ｺﾞｼｯｸM-PRO" panose="020F0600000000000000" pitchFamily="50" charset="-128"/>
              </a:rPr>
              <a:t>いじめに対応する生徒指導の三つの局面</a:t>
            </a:r>
            <a:endParaRPr kumimoji="1" lang="ja-JP" altLang="en-US" sz="3600" dirty="0">
              <a:solidFill>
                <a:schemeClr val="tx2"/>
              </a:solidFill>
              <a:latin typeface="HG丸ｺﾞｼｯｸM-PRO" panose="020F0600000000000000" pitchFamily="50" charset="-128"/>
              <a:ea typeface="HG丸ｺﾞｼｯｸM-PRO" panose="020F0600000000000000" pitchFamily="50" charset="-128"/>
            </a:endParaRPr>
          </a:p>
        </p:txBody>
      </p:sp>
      <p:grpSp>
        <p:nvGrpSpPr>
          <p:cNvPr id="10" name="グループ化 9"/>
          <p:cNvGrpSpPr/>
          <p:nvPr/>
        </p:nvGrpSpPr>
        <p:grpSpPr>
          <a:xfrm>
            <a:off x="2566933" y="4896319"/>
            <a:ext cx="4082142" cy="1757960"/>
            <a:chOff x="2566933" y="4896319"/>
            <a:chExt cx="4082142" cy="1757960"/>
          </a:xfrm>
        </p:grpSpPr>
        <p:sp>
          <p:nvSpPr>
            <p:cNvPr id="9" name="円/楕円 8"/>
            <p:cNvSpPr/>
            <p:nvPr/>
          </p:nvSpPr>
          <p:spPr>
            <a:xfrm>
              <a:off x="2566933" y="4896319"/>
              <a:ext cx="4082142" cy="1757960"/>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kumimoji="1" lang="ja-JP" altLang="en-US" sz="24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テキスト ボックス 1"/>
            <p:cNvSpPr txBox="1"/>
            <p:nvPr/>
          </p:nvSpPr>
          <p:spPr>
            <a:xfrm>
              <a:off x="2860872" y="5044913"/>
              <a:ext cx="3631764" cy="1323439"/>
            </a:xfrm>
            <a:prstGeom prst="rect">
              <a:avLst/>
            </a:prstGeom>
            <a:noFill/>
          </p:spPr>
          <p:txBody>
            <a:bodyPr wrap="square" rtlCol="0">
              <a:spAutoFit/>
            </a:bodyPr>
            <a:lstStyle/>
            <a:p>
              <a:pPr algn="ctr"/>
              <a:r>
                <a:rPr kumimoji="1" lang="ja-JP" altLang="en-US" sz="2800" dirty="0" smtClean="0">
                  <a:latin typeface="HG丸ｺﾞｼｯｸM-PRO" panose="020F0600000000000000" pitchFamily="50" charset="-128"/>
                  <a:ea typeface="HG丸ｺﾞｼｯｸM-PRO" panose="020F0600000000000000" pitchFamily="50" charset="-128"/>
                </a:rPr>
                <a:t>いじめの解消の</a:t>
              </a:r>
              <a:endParaRPr kumimoji="1" lang="en-US" altLang="ja-JP" sz="2800" dirty="0" smtClean="0">
                <a:latin typeface="HG丸ｺﾞｼｯｸM-PRO" panose="020F0600000000000000" pitchFamily="50" charset="-128"/>
                <a:ea typeface="HG丸ｺﾞｼｯｸM-PRO" panose="020F0600000000000000" pitchFamily="50" charset="-128"/>
              </a:endParaRPr>
            </a:p>
            <a:p>
              <a:pPr algn="ctr"/>
              <a:r>
                <a:rPr kumimoji="1" lang="ja-JP" altLang="en-US" sz="2800" dirty="0" smtClean="0">
                  <a:latin typeface="HG丸ｺﾞｼｯｸM-PRO" panose="020F0600000000000000" pitchFamily="50" charset="-128"/>
                  <a:ea typeface="HG丸ｺﾞｼｯｸM-PRO" panose="020F0600000000000000" pitchFamily="50" charset="-128"/>
                </a:rPr>
                <a:t>ための支援</a:t>
              </a:r>
              <a:r>
                <a:rPr kumimoji="1" lang="ja-JP" altLang="en-US" sz="2400" dirty="0" smtClean="0">
                  <a:latin typeface="HG丸ｺﾞｼｯｸM-PRO" panose="020F0600000000000000" pitchFamily="50" charset="-128"/>
                  <a:ea typeface="HG丸ｺﾞｼｯｸM-PRO" panose="020F0600000000000000" pitchFamily="50" charset="-128"/>
                </a:rPr>
                <a:t>　</a:t>
              </a:r>
              <a:endParaRPr kumimoji="1" lang="en-US" altLang="ja-JP" sz="2400"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（問題解決的生徒指導）</a:t>
              </a:r>
              <a:endParaRPr kumimoji="1" lang="ja-JP" altLang="en-US" sz="2400" dirty="0">
                <a:solidFill>
                  <a:srgbClr val="FF0000"/>
                </a:solidFill>
                <a:latin typeface="HG丸ｺﾞｼｯｸM-PRO" panose="020F0600000000000000" pitchFamily="50" charset="-128"/>
                <a:ea typeface="HG丸ｺﾞｼｯｸM-PRO" panose="020F0600000000000000" pitchFamily="50" charset="-128"/>
              </a:endParaRPr>
            </a:p>
          </p:txBody>
        </p:sp>
      </p:grpSp>
      <p:sp>
        <p:nvSpPr>
          <p:cNvPr id="15" name="正方形/長方形 14"/>
          <p:cNvSpPr/>
          <p:nvPr/>
        </p:nvSpPr>
        <p:spPr>
          <a:xfrm>
            <a:off x="13333" y="-27384"/>
            <a:ext cx="3262432" cy="338554"/>
          </a:xfrm>
          <a:prstGeom prst="rect">
            <a:avLst/>
          </a:prstGeom>
        </p:spPr>
        <p:txBody>
          <a:bodyPr wrap="none">
            <a:spAutoFit/>
          </a:bodyPr>
          <a:lstStyle/>
          <a:p>
            <a:r>
              <a:rPr lang="ja-JP" altLang="en-US" sz="1600" dirty="0">
                <a:latin typeface="HG丸ｺﾞｼｯｸM-PRO" panose="020F0600000000000000" pitchFamily="50" charset="-128"/>
                <a:ea typeface="HG丸ｺﾞｼｯｸM-PRO" panose="020F0600000000000000" pitchFamily="50" charset="-128"/>
              </a:rPr>
              <a:t>３　</a:t>
            </a:r>
            <a:r>
              <a:rPr lang="ja-JP" altLang="en-US" sz="1600" dirty="0" smtClean="0">
                <a:latin typeface="HG丸ｺﾞｼｯｸM-PRO" panose="020F0600000000000000" pitchFamily="50" charset="-128"/>
                <a:ea typeface="HG丸ｺﾞｼｯｸM-PRO" panose="020F0600000000000000" pitchFamily="50" charset="-128"/>
              </a:rPr>
              <a:t>今後に向けた取組を協議する</a:t>
            </a:r>
            <a:endParaRPr lang="en-US" altLang="ja-JP" sz="16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671114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円/楕円 6"/>
          <p:cNvSpPr/>
          <p:nvPr/>
        </p:nvSpPr>
        <p:spPr>
          <a:xfrm rot="19788261">
            <a:off x="-120928" y="1118820"/>
            <a:ext cx="9404466" cy="4670801"/>
          </a:xfrm>
          <a:prstGeom prst="ellipse">
            <a:avLst/>
          </a:prstGeom>
          <a:solidFill>
            <a:schemeClr val="accent1">
              <a:alpha val="0"/>
            </a:schemeClr>
          </a:solidFill>
          <a:ln w="1143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18828" y="177197"/>
            <a:ext cx="8592702" cy="6699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円/楕円 1"/>
          <p:cNvSpPr/>
          <p:nvPr/>
        </p:nvSpPr>
        <p:spPr>
          <a:xfrm rot="221329">
            <a:off x="1218226" y="1436929"/>
            <a:ext cx="2564360" cy="1523618"/>
          </a:xfrm>
          <a:prstGeom prst="ellipse">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p:nvSpPr>
        <p:spPr>
          <a:xfrm rot="17753135">
            <a:off x="3381122" y="4506834"/>
            <a:ext cx="2448857" cy="1449669"/>
          </a:xfrm>
          <a:prstGeom prst="ellipse">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p:nvSpPr>
        <p:spPr>
          <a:xfrm rot="15998939">
            <a:off x="6334095" y="3299012"/>
            <a:ext cx="2414466" cy="1435317"/>
          </a:xfrm>
          <a:prstGeom prst="ellipse">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323528" y="3373677"/>
            <a:ext cx="1962876" cy="351357"/>
          </a:xfrm>
          <a:prstGeom prst="rect">
            <a:avLst/>
          </a:prstGeom>
          <a:noFill/>
        </p:spPr>
        <p:txBody>
          <a:bodyPr wrap="none" lIns="0" tIns="0" rIns="0" bIns="0" rtlCol="0">
            <a:noAutofit/>
          </a:bodyPr>
          <a:lstStyle/>
          <a:p>
            <a:pPr algn="ctr"/>
            <a:r>
              <a:rPr kumimoji="1" lang="ja-JP" altLang="en-US" sz="1600" b="1" dirty="0" smtClean="0">
                <a:solidFill>
                  <a:srgbClr val="FF0000"/>
                </a:solidFill>
                <a:latin typeface="HG丸ｺﾞｼｯｸM-PRO" panose="020F0600000000000000" pitchFamily="50" charset="-128"/>
                <a:ea typeface="HG丸ｺﾞｼｯｸM-PRO" panose="020F0600000000000000" pitchFamily="50" charset="-128"/>
              </a:rPr>
              <a:t>いじめ対策委員会</a:t>
            </a:r>
            <a:endParaRPr kumimoji="1" lang="en-US" altLang="ja-JP" sz="1600" dirty="0" smtClean="0">
              <a:solidFill>
                <a:srgbClr val="FF0000"/>
              </a:solidFill>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4985388" y="6476877"/>
            <a:ext cx="1962876" cy="351357"/>
          </a:xfrm>
          <a:prstGeom prst="rect">
            <a:avLst/>
          </a:prstGeom>
          <a:noFill/>
        </p:spPr>
        <p:txBody>
          <a:bodyPr wrap="none" lIns="0" tIns="0" rIns="0" bIns="0" rtlCol="0">
            <a:noAutofit/>
          </a:bodyPr>
          <a:lstStyle/>
          <a:p>
            <a:pPr algn="ctr"/>
            <a:r>
              <a:rPr kumimoji="1" lang="ja-JP" altLang="en-US" sz="1600" b="1" dirty="0" smtClean="0">
                <a:solidFill>
                  <a:srgbClr val="FF0000"/>
                </a:solidFill>
                <a:latin typeface="HG丸ｺﾞｼｯｸM-PRO" panose="020F0600000000000000" pitchFamily="50" charset="-128"/>
                <a:ea typeface="HG丸ｺﾞｼｯｸM-PRO" panose="020F0600000000000000" pitchFamily="50" charset="-128"/>
              </a:rPr>
              <a:t>いじめ対策委員会</a:t>
            </a:r>
            <a:endParaRPr kumimoji="1" lang="en-US" altLang="ja-JP" sz="1600" dirty="0" smtClean="0">
              <a:solidFill>
                <a:srgbClr val="FF0000"/>
              </a:solidFill>
              <a:latin typeface="HG丸ｺﾞｼｯｸM-PRO" panose="020F0600000000000000" pitchFamily="50" charset="-128"/>
              <a:ea typeface="HG丸ｺﾞｼｯｸM-PRO" panose="020F0600000000000000" pitchFamily="50" charset="-128"/>
            </a:endParaRPr>
          </a:p>
        </p:txBody>
      </p:sp>
      <p:sp>
        <p:nvSpPr>
          <p:cNvPr id="16" name="テキスト ボックス 15"/>
          <p:cNvSpPr txBox="1"/>
          <p:nvPr/>
        </p:nvSpPr>
        <p:spPr>
          <a:xfrm>
            <a:off x="7171314" y="6121029"/>
            <a:ext cx="1962876" cy="351357"/>
          </a:xfrm>
          <a:prstGeom prst="rect">
            <a:avLst/>
          </a:prstGeom>
          <a:noFill/>
        </p:spPr>
        <p:txBody>
          <a:bodyPr wrap="none" lIns="0" tIns="0" rIns="0" bIns="0" rtlCol="0">
            <a:noAutofit/>
          </a:bodyPr>
          <a:lstStyle/>
          <a:p>
            <a:pPr algn="ctr"/>
            <a:r>
              <a:rPr kumimoji="1" lang="ja-JP" altLang="en-US" sz="1600" b="1" dirty="0" smtClean="0">
                <a:solidFill>
                  <a:srgbClr val="FF0000"/>
                </a:solidFill>
                <a:latin typeface="HG丸ｺﾞｼｯｸM-PRO" panose="020F0600000000000000" pitchFamily="50" charset="-128"/>
                <a:ea typeface="HG丸ｺﾞｼｯｸM-PRO" panose="020F0600000000000000" pitchFamily="50" charset="-128"/>
              </a:rPr>
              <a:t>いじめ対策委員会</a:t>
            </a:r>
            <a:endParaRPr kumimoji="1" lang="en-US" altLang="ja-JP" sz="1600" dirty="0" smtClean="0">
              <a:solidFill>
                <a:srgbClr val="FF0000"/>
              </a:solidFill>
              <a:latin typeface="HG丸ｺﾞｼｯｸM-PRO" panose="020F0600000000000000" pitchFamily="50" charset="-128"/>
              <a:ea typeface="HG丸ｺﾞｼｯｸM-PRO" panose="020F0600000000000000" pitchFamily="50" charset="-128"/>
            </a:endParaRPr>
          </a:p>
        </p:txBody>
      </p:sp>
    </p:spTree>
    <p:custDataLst>
      <p:tags r:id="rId1"/>
    </p:custDataLst>
    <p:extLst>
      <p:ext uri="{BB962C8B-B14F-4D97-AF65-F5344CB8AC3E}">
        <p14:creationId xmlns:p14="http://schemas.microsoft.com/office/powerpoint/2010/main" val="22834263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12"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角丸四角形 14"/>
          <p:cNvSpPr/>
          <p:nvPr/>
        </p:nvSpPr>
        <p:spPr>
          <a:xfrm>
            <a:off x="5943600" y="904296"/>
            <a:ext cx="2981325" cy="2830199"/>
          </a:xfrm>
          <a:prstGeom prst="roundRect">
            <a:avLst>
              <a:gd name="adj" fmla="val 11010"/>
            </a:avLst>
          </a:prstGeom>
          <a:solidFill>
            <a:srgbClr val="FFCCFF">
              <a:alpha val="37647"/>
            </a:srgb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dirty="0">
              <a:solidFill>
                <a:schemeClr val="tx1"/>
              </a:solidFill>
            </a:endParaRPr>
          </a:p>
        </p:txBody>
      </p:sp>
      <p:sp>
        <p:nvSpPr>
          <p:cNvPr id="14" name="角丸四角形 13"/>
          <p:cNvSpPr/>
          <p:nvPr/>
        </p:nvSpPr>
        <p:spPr>
          <a:xfrm>
            <a:off x="2919413" y="904296"/>
            <a:ext cx="2922587" cy="2830199"/>
          </a:xfrm>
          <a:prstGeom prst="roundRect">
            <a:avLst>
              <a:gd name="adj" fmla="val 11010"/>
            </a:avLst>
          </a:prstGeom>
          <a:solidFill>
            <a:srgbClr val="99FFCC">
              <a:alpha val="37647"/>
            </a:srgb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dirty="0">
              <a:solidFill>
                <a:schemeClr val="tx1"/>
              </a:solidFill>
            </a:endParaRPr>
          </a:p>
        </p:txBody>
      </p:sp>
      <p:sp>
        <p:nvSpPr>
          <p:cNvPr id="2" name="角丸四角形 1"/>
          <p:cNvSpPr/>
          <p:nvPr/>
        </p:nvSpPr>
        <p:spPr>
          <a:xfrm>
            <a:off x="98425" y="905883"/>
            <a:ext cx="2709863" cy="2830199"/>
          </a:xfrm>
          <a:prstGeom prst="roundRect">
            <a:avLst>
              <a:gd name="adj" fmla="val 11010"/>
            </a:avLst>
          </a:prstGeom>
          <a:solidFill>
            <a:srgbClr val="FFFFCC">
              <a:alpha val="38000"/>
            </a:srgb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dirty="0">
              <a:solidFill>
                <a:schemeClr val="tx1"/>
              </a:solidFill>
            </a:endParaRPr>
          </a:p>
        </p:txBody>
      </p:sp>
      <p:sp>
        <p:nvSpPr>
          <p:cNvPr id="7" name="正方形/長方形 6"/>
          <p:cNvSpPr/>
          <p:nvPr/>
        </p:nvSpPr>
        <p:spPr>
          <a:xfrm>
            <a:off x="131763" y="1145158"/>
            <a:ext cx="2651125" cy="1415772"/>
          </a:xfrm>
          <a:prstGeom prst="rect">
            <a:avLst/>
          </a:prstGeom>
        </p:spPr>
        <p:txBody>
          <a:bodyPr>
            <a:spAutoFit/>
          </a:bodyPr>
          <a:lstStyle/>
          <a:p>
            <a:pPr>
              <a:defRPr/>
            </a:pPr>
            <a:r>
              <a:rPr lang="ja-JP" altLang="en-US" sz="2400" b="1" dirty="0">
                <a:latin typeface="HG丸ｺﾞｼｯｸM-PRO" pitchFamily="50" charset="-128"/>
                <a:ea typeface="HG丸ｺﾞｼｯｸM-PRO" pitchFamily="50" charset="-128"/>
              </a:rPr>
              <a:t> ①</a:t>
            </a:r>
            <a:r>
              <a:rPr lang="ja-JP" altLang="en-US" sz="2400" b="1" dirty="0">
                <a:effectLst>
                  <a:outerShdw blurRad="38100" dist="38100" dir="2700000" algn="tl">
                    <a:srgbClr val="C0C0C0"/>
                  </a:outerShdw>
                </a:effectLst>
                <a:latin typeface="HG丸ｺﾞｼｯｸM-PRO" pitchFamily="50" charset="-128"/>
                <a:ea typeface="HG丸ｺﾞｼｯｸM-PRO" pitchFamily="50" charset="-128"/>
              </a:rPr>
              <a:t>自己存在感</a:t>
            </a:r>
            <a:r>
              <a:rPr lang="ja-JP" altLang="en-US" sz="2400" b="1" dirty="0">
                <a:latin typeface="HG丸ｺﾞｼｯｸM-PRO" pitchFamily="50" charset="-128"/>
                <a:ea typeface="HG丸ｺﾞｼｯｸM-PRO" pitchFamily="50" charset="-128"/>
              </a:rPr>
              <a:t>を与える</a:t>
            </a:r>
            <a:endParaRPr lang="en-US" altLang="ja-JP" sz="2400" b="1" dirty="0">
              <a:latin typeface="HG丸ｺﾞｼｯｸM-PRO" pitchFamily="50" charset="-128"/>
              <a:ea typeface="HG丸ｺﾞｼｯｸM-PRO" pitchFamily="50" charset="-128"/>
            </a:endParaRPr>
          </a:p>
          <a:p>
            <a:pPr>
              <a:defRPr/>
            </a:pPr>
            <a:r>
              <a:rPr lang="ja-JP" altLang="en-US" sz="2000" b="1" dirty="0">
                <a:latin typeface="HG丸ｺﾞｼｯｸM-PRO" pitchFamily="50" charset="-128"/>
                <a:ea typeface="HG丸ｺﾞｼｯｸM-PRO" pitchFamily="50" charset="-128"/>
              </a:rPr>
              <a:t>　</a:t>
            </a:r>
            <a:r>
              <a:rPr lang="ja-JP" altLang="en-US" b="1" dirty="0">
                <a:latin typeface="HG丸ｺﾞｼｯｸM-PRO" pitchFamily="50" charset="-128"/>
                <a:ea typeface="HG丸ｺﾞｼｯｸM-PRO" pitchFamily="50" charset="-128"/>
              </a:rPr>
              <a:t>自分は価値ある存在である</a:t>
            </a:r>
            <a:r>
              <a:rPr lang="ja-JP" altLang="en-US" b="1" dirty="0" smtClean="0">
                <a:latin typeface="HG丸ｺﾞｼｯｸM-PRO" pitchFamily="50" charset="-128"/>
                <a:ea typeface="HG丸ｺﾞｼｯｸM-PRO" pitchFamily="50" charset="-128"/>
              </a:rPr>
              <a:t>と実感</a:t>
            </a:r>
            <a:r>
              <a:rPr lang="ja-JP" altLang="en-US" b="1" dirty="0">
                <a:latin typeface="HG丸ｺﾞｼｯｸM-PRO" pitchFamily="50" charset="-128"/>
                <a:ea typeface="HG丸ｺﾞｼｯｸM-PRO" pitchFamily="50" charset="-128"/>
              </a:rPr>
              <a:t>すること。</a:t>
            </a:r>
          </a:p>
        </p:txBody>
      </p:sp>
      <p:pic>
        <p:nvPicPr>
          <p:cNvPr id="10252" name="図 10"/>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356980" y="2701805"/>
            <a:ext cx="1183421" cy="101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正方形/長方形 11"/>
          <p:cNvSpPr/>
          <p:nvPr/>
        </p:nvSpPr>
        <p:spPr>
          <a:xfrm>
            <a:off x="2981325" y="1149668"/>
            <a:ext cx="2814638" cy="1415772"/>
          </a:xfrm>
          <a:prstGeom prst="rect">
            <a:avLst/>
          </a:prstGeom>
        </p:spPr>
        <p:txBody>
          <a:bodyPr>
            <a:spAutoFit/>
          </a:bodyPr>
          <a:lstStyle/>
          <a:p>
            <a:pPr>
              <a:defRPr/>
            </a:pPr>
            <a:r>
              <a:rPr lang="ja-JP" altLang="en-US" sz="2400" b="1" dirty="0">
                <a:latin typeface="HG丸ｺﾞｼｯｸM-PRO" pitchFamily="50" charset="-128"/>
                <a:ea typeface="HG丸ｺﾞｼｯｸM-PRO" pitchFamily="50" charset="-128"/>
              </a:rPr>
              <a:t>②</a:t>
            </a:r>
            <a:r>
              <a:rPr lang="ja-JP" altLang="en-US" sz="2400" b="1" dirty="0">
                <a:effectLst>
                  <a:outerShdw blurRad="38100" dist="38100" dir="2700000" algn="tl">
                    <a:srgbClr val="C0C0C0"/>
                  </a:outerShdw>
                </a:effectLst>
                <a:latin typeface="HG丸ｺﾞｼｯｸM-PRO" pitchFamily="50" charset="-128"/>
                <a:ea typeface="HG丸ｺﾞｼｯｸM-PRO" pitchFamily="50" charset="-128"/>
              </a:rPr>
              <a:t>共感的人間関係</a:t>
            </a:r>
            <a:r>
              <a:rPr lang="ja-JP" altLang="en-US" sz="2400" b="1" dirty="0">
                <a:latin typeface="HG丸ｺﾞｼｯｸM-PRO" pitchFamily="50" charset="-128"/>
                <a:ea typeface="HG丸ｺﾞｼｯｸM-PRO" pitchFamily="50" charset="-128"/>
              </a:rPr>
              <a:t>を育成</a:t>
            </a:r>
            <a:r>
              <a:rPr lang="ja-JP" altLang="en-US" sz="2400" b="1" dirty="0" smtClean="0">
                <a:latin typeface="HG丸ｺﾞｼｯｸM-PRO" pitchFamily="50" charset="-128"/>
                <a:ea typeface="HG丸ｺﾞｼｯｸM-PRO" pitchFamily="50" charset="-128"/>
              </a:rPr>
              <a:t>する</a:t>
            </a:r>
            <a:endParaRPr lang="en-US" altLang="ja-JP" sz="2000" b="1" dirty="0">
              <a:solidFill>
                <a:srgbClr val="FF0000"/>
              </a:solidFill>
              <a:latin typeface="HG丸ｺﾞｼｯｸM-PRO" pitchFamily="50" charset="-128"/>
              <a:ea typeface="HG丸ｺﾞｼｯｸM-PRO" pitchFamily="50" charset="-128"/>
            </a:endParaRPr>
          </a:p>
          <a:p>
            <a:pPr>
              <a:defRPr/>
            </a:pPr>
            <a:r>
              <a:rPr lang="ja-JP" altLang="en-US" sz="2000" b="1" dirty="0">
                <a:latin typeface="HG丸ｺﾞｼｯｸM-PRO" pitchFamily="50" charset="-128"/>
                <a:ea typeface="HG丸ｺﾞｼｯｸM-PRO" pitchFamily="50" charset="-128"/>
              </a:rPr>
              <a:t>　</a:t>
            </a:r>
            <a:r>
              <a:rPr lang="ja-JP" altLang="en-US" b="1" dirty="0">
                <a:latin typeface="HG丸ｺﾞｼｯｸM-PRO" pitchFamily="50" charset="-128"/>
                <a:ea typeface="HG丸ｺﾞｼｯｸM-PRO" pitchFamily="50" charset="-128"/>
              </a:rPr>
              <a:t>ありのままに自己を</a:t>
            </a:r>
            <a:r>
              <a:rPr lang="ja-JP" altLang="en-US" b="1" dirty="0" smtClean="0">
                <a:latin typeface="HG丸ｺﾞｼｯｸM-PRO" pitchFamily="50" charset="-128"/>
                <a:ea typeface="HG丸ｺﾞｼｯｸM-PRO" pitchFamily="50" charset="-128"/>
              </a:rPr>
              <a:t>語り、理解</a:t>
            </a:r>
            <a:r>
              <a:rPr lang="ja-JP" altLang="en-US" b="1" dirty="0">
                <a:latin typeface="HG丸ｺﾞｼｯｸM-PRO" pitchFamily="50" charset="-128"/>
                <a:ea typeface="HG丸ｺﾞｼｯｸM-PRO" pitchFamily="50" charset="-128"/>
              </a:rPr>
              <a:t>し合う人間関係。</a:t>
            </a:r>
            <a:endParaRPr lang="en-US" altLang="ja-JP" b="1" dirty="0">
              <a:latin typeface="HG丸ｺﾞｼｯｸM-PRO" pitchFamily="50" charset="-128"/>
              <a:ea typeface="HG丸ｺﾞｼｯｸM-PRO" pitchFamily="50" charset="-128"/>
            </a:endParaRPr>
          </a:p>
        </p:txBody>
      </p:sp>
      <p:sp>
        <p:nvSpPr>
          <p:cNvPr id="13" name="正方形/長方形 12"/>
          <p:cNvSpPr/>
          <p:nvPr/>
        </p:nvSpPr>
        <p:spPr>
          <a:xfrm>
            <a:off x="5995160" y="1082483"/>
            <a:ext cx="2928937" cy="2431435"/>
          </a:xfrm>
          <a:prstGeom prst="rect">
            <a:avLst/>
          </a:prstGeom>
        </p:spPr>
        <p:txBody>
          <a:bodyPr>
            <a:spAutoFit/>
          </a:bodyPr>
          <a:lstStyle/>
          <a:p>
            <a:pPr>
              <a:defRPr/>
            </a:pPr>
            <a:r>
              <a:rPr lang="ja-JP" altLang="en-US" sz="2400" b="1" dirty="0">
                <a:latin typeface="HG丸ｺﾞｼｯｸM-PRO" pitchFamily="50" charset="-128"/>
                <a:ea typeface="HG丸ｺﾞｼｯｸM-PRO" pitchFamily="50" charset="-128"/>
              </a:rPr>
              <a:t>③</a:t>
            </a:r>
            <a:r>
              <a:rPr lang="ja-JP" altLang="en-US" sz="2400" b="1" dirty="0">
                <a:effectLst>
                  <a:outerShdw blurRad="38100" dist="38100" dir="2700000" algn="tl">
                    <a:srgbClr val="C0C0C0"/>
                  </a:outerShdw>
                </a:effectLst>
                <a:latin typeface="HG丸ｺﾞｼｯｸM-PRO" pitchFamily="50" charset="-128"/>
                <a:ea typeface="HG丸ｺﾞｼｯｸM-PRO" pitchFamily="50" charset="-128"/>
              </a:rPr>
              <a:t>自己決定の場</a:t>
            </a:r>
            <a:r>
              <a:rPr lang="ja-JP" altLang="en-US" sz="2400" b="1" dirty="0">
                <a:latin typeface="HG丸ｺﾞｼｯｸM-PRO" pitchFamily="50" charset="-128"/>
                <a:ea typeface="HG丸ｺﾞｼｯｸM-PRO" pitchFamily="50" charset="-128"/>
              </a:rPr>
              <a:t>を</a:t>
            </a:r>
            <a:r>
              <a:rPr lang="ja-JP" altLang="en-US" sz="2400" b="1" dirty="0" smtClean="0">
                <a:latin typeface="HG丸ｺﾞｼｯｸM-PRO" pitchFamily="50" charset="-128"/>
                <a:ea typeface="HG丸ｺﾞｼｯｸM-PRO" pitchFamily="50" charset="-128"/>
              </a:rPr>
              <a:t>与え、自己</a:t>
            </a:r>
            <a:r>
              <a:rPr lang="ja-JP" altLang="en-US" sz="2400" b="1" dirty="0">
                <a:latin typeface="HG丸ｺﾞｼｯｸM-PRO" pitchFamily="50" charset="-128"/>
                <a:ea typeface="HG丸ｺﾞｼｯｸM-PRO" pitchFamily="50" charset="-128"/>
              </a:rPr>
              <a:t>の可能性の開発</a:t>
            </a:r>
            <a:r>
              <a:rPr lang="ja-JP" altLang="en-US" sz="2400" b="1" dirty="0" smtClean="0">
                <a:latin typeface="HG丸ｺﾞｼｯｸM-PRO" pitchFamily="50" charset="-128"/>
                <a:ea typeface="HG丸ｺﾞｼｯｸM-PRO" pitchFamily="50" charset="-128"/>
              </a:rPr>
              <a:t>を援助する</a:t>
            </a:r>
            <a:endParaRPr lang="en-US" altLang="ja-JP" sz="2000" b="1" dirty="0">
              <a:latin typeface="HG丸ｺﾞｼｯｸM-PRO" pitchFamily="50" charset="-128"/>
              <a:ea typeface="HG丸ｺﾞｼｯｸM-PRO" pitchFamily="50" charset="-128"/>
            </a:endParaRPr>
          </a:p>
          <a:p>
            <a:pPr>
              <a:defRPr/>
            </a:pPr>
            <a:r>
              <a:rPr lang="ja-JP" altLang="en-US" sz="2000" b="1" dirty="0">
                <a:latin typeface="HG丸ｺﾞｼｯｸM-PRO" pitchFamily="50" charset="-128"/>
                <a:ea typeface="HG丸ｺﾞｼｯｸM-PRO" pitchFamily="50" charset="-128"/>
              </a:rPr>
              <a:t>　</a:t>
            </a:r>
            <a:r>
              <a:rPr lang="ja-JP" altLang="en-US" b="1" dirty="0">
                <a:latin typeface="HG丸ｺﾞｼｯｸM-PRO" pitchFamily="50" charset="-128"/>
                <a:ea typeface="HG丸ｺﾞｼｯｸM-PRO" pitchFamily="50" charset="-128"/>
              </a:rPr>
              <a:t>児童生徒自身に選択や自己決定ができる場や機会を多く</a:t>
            </a:r>
            <a:r>
              <a:rPr lang="ja-JP" altLang="en-US" b="1" dirty="0" smtClean="0">
                <a:latin typeface="HG丸ｺﾞｼｯｸM-PRO" pitchFamily="50" charset="-128"/>
                <a:ea typeface="HG丸ｺﾞｼｯｸM-PRO" pitchFamily="50" charset="-128"/>
              </a:rPr>
              <a:t>設けること。</a:t>
            </a:r>
            <a:endParaRPr lang="ja-JP" altLang="en-US" b="1" dirty="0">
              <a:latin typeface="HG丸ｺﾞｼｯｸM-PRO" pitchFamily="50" charset="-128"/>
              <a:ea typeface="HG丸ｺﾞｼｯｸM-PRO" pitchFamily="50" charset="-128"/>
            </a:endParaRPr>
          </a:p>
        </p:txBody>
      </p:sp>
      <p:pic>
        <p:nvPicPr>
          <p:cNvPr id="10255" name="図 30"/>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186792" y="2869240"/>
            <a:ext cx="1368984" cy="855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角丸四角形 16"/>
          <p:cNvSpPr/>
          <p:nvPr/>
        </p:nvSpPr>
        <p:spPr>
          <a:xfrm>
            <a:off x="131763" y="3812238"/>
            <a:ext cx="8812212" cy="2569090"/>
          </a:xfrm>
          <a:prstGeom prst="roundRect">
            <a:avLst>
              <a:gd name="adj" fmla="val 11010"/>
            </a:avLst>
          </a:prstGeom>
          <a:solidFill>
            <a:schemeClr val="accent6">
              <a:lumMod val="40000"/>
              <a:lumOff val="60000"/>
              <a:alpha val="38000"/>
            </a:scheme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anchor="t" anchorCtr="0"/>
          <a:lstStyle/>
          <a:p>
            <a:pPr algn="ctr">
              <a:defRPr/>
            </a:pP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学年、学級（ホームルーム）でどんな取組ができるかな？</a:t>
            </a:r>
            <a:endParaRPr lang="en-US" altLang="ja-JP" sz="16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8" name="Rectangle 2"/>
          <p:cNvSpPr txBox="1">
            <a:spLocks noChangeArrowheads="1"/>
          </p:cNvSpPr>
          <p:nvPr/>
        </p:nvSpPr>
        <p:spPr>
          <a:xfrm>
            <a:off x="-197287" y="320818"/>
            <a:ext cx="9545716" cy="4855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3600" dirty="0" smtClean="0">
                <a:solidFill>
                  <a:schemeClr val="tx2"/>
                </a:solidFill>
                <a:latin typeface="HG丸ｺﾞｼｯｸM-PRO" panose="020F0600000000000000" pitchFamily="50" charset="-128"/>
                <a:ea typeface="HG丸ｺﾞｼｯｸM-PRO" panose="020F0600000000000000" pitchFamily="50" charset="-128"/>
              </a:rPr>
              <a:t>今後に向けた取組の協議</a:t>
            </a:r>
            <a:r>
              <a:rPr lang="ja-JP" altLang="en-US" sz="2400" dirty="0" smtClean="0">
                <a:solidFill>
                  <a:schemeClr val="tx2"/>
                </a:solidFill>
                <a:latin typeface="HG丸ｺﾞｼｯｸM-PRO" panose="020F0600000000000000" pitchFamily="50" charset="-128"/>
                <a:ea typeface="HG丸ｺﾞｼｯｸM-PRO" panose="020F0600000000000000" pitchFamily="50" charset="-128"/>
              </a:rPr>
              <a:t>－</a:t>
            </a:r>
            <a:r>
              <a:rPr lang="en-US" altLang="ja-JP" sz="2400" dirty="0" smtClean="0">
                <a:solidFill>
                  <a:schemeClr val="tx2"/>
                </a:solidFill>
                <a:latin typeface="HG丸ｺﾞｼｯｸM-PRO" panose="020F0600000000000000" pitchFamily="50" charset="-128"/>
                <a:ea typeface="HG丸ｺﾞｼｯｸM-PRO" panose="020F0600000000000000" pitchFamily="50" charset="-128"/>
              </a:rPr>
              <a:t>10</a:t>
            </a:r>
            <a:r>
              <a:rPr lang="ja-JP" altLang="en-US" sz="2400" dirty="0" smtClean="0">
                <a:solidFill>
                  <a:schemeClr val="tx2"/>
                </a:solidFill>
                <a:latin typeface="HG丸ｺﾞｼｯｸM-PRO" panose="020F0600000000000000" pitchFamily="50" charset="-128"/>
                <a:ea typeface="HG丸ｺﾞｼｯｸM-PRO" panose="020F0600000000000000" pitchFamily="50" charset="-128"/>
              </a:rPr>
              <a:t>分－</a:t>
            </a:r>
            <a:r>
              <a:rPr lang="ja-JP" altLang="en-US" sz="3600" dirty="0" smtClean="0">
                <a:solidFill>
                  <a:schemeClr val="tx2"/>
                </a:solidFill>
                <a:latin typeface="HG丸ｺﾞｼｯｸM-PRO" panose="020F0600000000000000" pitchFamily="50" charset="-128"/>
                <a:ea typeface="HG丸ｺﾞｼｯｸM-PRO" panose="020F0600000000000000" pitchFamily="50" charset="-128"/>
              </a:rPr>
              <a:t>　</a:t>
            </a:r>
          </a:p>
        </p:txBody>
      </p:sp>
      <p:sp>
        <p:nvSpPr>
          <p:cNvPr id="3" name="角丸四角形 2"/>
          <p:cNvSpPr/>
          <p:nvPr/>
        </p:nvSpPr>
        <p:spPr>
          <a:xfrm>
            <a:off x="34319" y="864185"/>
            <a:ext cx="8934006" cy="2905687"/>
          </a:xfrm>
          <a:prstGeom prst="roundRect">
            <a:avLst>
              <a:gd name="adj" fmla="val 10414"/>
            </a:avLst>
          </a:prstGeom>
          <a:solidFill>
            <a:schemeClr val="accent1">
              <a:alpha val="0"/>
            </a:schemeClr>
          </a:solid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419872" y="6453336"/>
            <a:ext cx="5032147" cy="369332"/>
          </a:xfrm>
          <a:prstGeom prst="rect">
            <a:avLst/>
          </a:prstGeom>
          <a:noFill/>
        </p:spPr>
        <p:txBody>
          <a:bodyPr wrap="none" rtlCol="0">
            <a:spAutoFit/>
          </a:bodyPr>
          <a:lstStyle/>
          <a:p>
            <a:r>
              <a:rPr kumimoji="1" lang="ja-JP" altLang="en-US" dirty="0" smtClean="0">
                <a:solidFill>
                  <a:srgbClr val="FF0000"/>
                </a:solidFill>
                <a:latin typeface="HG丸ｺﾞｼｯｸM-PRO" panose="020F0600000000000000" pitchFamily="50" charset="-128"/>
                <a:ea typeface="HG丸ｺﾞｼｯｸM-PRO" panose="020F0600000000000000" pitchFamily="50" charset="-128"/>
              </a:rPr>
              <a:t>研修後、回収して、皆さんに印刷</a:t>
            </a:r>
            <a:r>
              <a:rPr lang="ja-JP" altLang="en-US" dirty="0">
                <a:solidFill>
                  <a:srgbClr val="FF0000"/>
                </a:solidFill>
                <a:latin typeface="HG丸ｺﾞｼｯｸM-PRO" panose="020F0600000000000000" pitchFamily="50" charset="-128"/>
                <a:ea typeface="HG丸ｺﾞｼｯｸM-PRO" panose="020F0600000000000000" pitchFamily="50" charset="-128"/>
              </a:rPr>
              <a:t>配付</a:t>
            </a:r>
            <a:r>
              <a:rPr kumimoji="1" lang="ja-JP" altLang="en-US" dirty="0" smtClean="0">
                <a:solidFill>
                  <a:srgbClr val="FF0000"/>
                </a:solidFill>
                <a:latin typeface="HG丸ｺﾞｼｯｸM-PRO" panose="020F0600000000000000" pitchFamily="50" charset="-128"/>
                <a:ea typeface="HG丸ｺﾞｼｯｸM-PRO" panose="020F0600000000000000" pitchFamily="50" charset="-128"/>
              </a:rPr>
              <a:t>します。</a:t>
            </a:r>
            <a:endParaRPr kumimoji="1" lang="ja-JP" altLang="en-US" dirty="0">
              <a:solidFill>
                <a:srgbClr val="FF0000"/>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158275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タイトル 1"/>
          <p:cNvSpPr>
            <a:spLocks noGrp="1"/>
          </p:cNvSpPr>
          <p:nvPr>
            <p:ph type="title"/>
          </p:nvPr>
        </p:nvSpPr>
        <p:spPr>
          <a:xfrm>
            <a:off x="457200" y="-171400"/>
            <a:ext cx="8229600" cy="1143000"/>
          </a:xfrm>
        </p:spPr>
        <p:txBody>
          <a:bodyPr/>
          <a:lstStyle/>
          <a:p>
            <a:r>
              <a:rPr lang="ja-JP" altLang="en-US" dirty="0" smtClean="0">
                <a:solidFill>
                  <a:schemeClr val="tx2"/>
                </a:solidFill>
                <a:latin typeface="HG丸ｺﾞｼｯｸM-PRO" panose="020F0600000000000000" pitchFamily="50" charset="-128"/>
                <a:ea typeface="HG丸ｺﾞｼｯｸM-PRO" panose="020F0600000000000000" pitchFamily="50" charset="-128"/>
                <a:cs typeface="Arial" charset="0"/>
              </a:rPr>
              <a:t>研修の進め方</a:t>
            </a:r>
          </a:p>
        </p:txBody>
      </p:sp>
      <p:sp>
        <p:nvSpPr>
          <p:cNvPr id="4" name="アーチ 3"/>
          <p:cNvSpPr/>
          <p:nvPr/>
        </p:nvSpPr>
        <p:spPr>
          <a:xfrm>
            <a:off x="-6118347" y="-231526"/>
            <a:ext cx="7753100" cy="7753100"/>
          </a:xfrm>
          <a:prstGeom prst="blockArc">
            <a:avLst>
              <a:gd name="adj1" fmla="val 18900000"/>
              <a:gd name="adj2" fmla="val 2700000"/>
              <a:gd name="adj3" fmla="val 279"/>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nvGrpSpPr>
          <p:cNvPr id="18" name="グループ化 17"/>
          <p:cNvGrpSpPr/>
          <p:nvPr/>
        </p:nvGrpSpPr>
        <p:grpSpPr>
          <a:xfrm>
            <a:off x="486660" y="1034589"/>
            <a:ext cx="8251828" cy="900388"/>
            <a:chOff x="486660" y="1034589"/>
            <a:chExt cx="8251828" cy="900388"/>
          </a:xfrm>
        </p:grpSpPr>
        <p:sp>
          <p:nvSpPr>
            <p:cNvPr id="5" name="フリーフォーム 4"/>
            <p:cNvSpPr/>
            <p:nvPr/>
          </p:nvSpPr>
          <p:spPr>
            <a:xfrm>
              <a:off x="936854" y="1048996"/>
              <a:ext cx="7801634" cy="871575"/>
            </a:xfrm>
            <a:custGeom>
              <a:avLst/>
              <a:gdLst>
                <a:gd name="connsiteX0" fmla="*/ 0 w 7801634"/>
                <a:gd name="connsiteY0" fmla="*/ 0 h 871575"/>
                <a:gd name="connsiteX1" fmla="*/ 7801634 w 7801634"/>
                <a:gd name="connsiteY1" fmla="*/ 0 h 871575"/>
                <a:gd name="connsiteX2" fmla="*/ 7801634 w 7801634"/>
                <a:gd name="connsiteY2" fmla="*/ 871575 h 871575"/>
                <a:gd name="connsiteX3" fmla="*/ 0 w 7801634"/>
                <a:gd name="connsiteY3" fmla="*/ 871575 h 871575"/>
                <a:gd name="connsiteX4" fmla="*/ 0 w 7801634"/>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01634" h="871575">
                  <a:moveTo>
                    <a:pt x="0" y="0"/>
                  </a:moveTo>
                  <a:lnTo>
                    <a:pt x="7801634" y="0"/>
                  </a:lnTo>
                  <a:lnTo>
                    <a:pt x="7801634"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生徒指導を進めるポイントを確認する</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6" name="円/楕円 5"/>
            <p:cNvSpPr/>
            <p:nvPr/>
          </p:nvSpPr>
          <p:spPr>
            <a:xfrm>
              <a:off x="486660" y="103458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8" name="テキスト ボックス 7"/>
            <p:cNvSpPr txBox="1">
              <a:spLocks noChangeArrowheads="1"/>
            </p:cNvSpPr>
            <p:nvPr/>
          </p:nvSpPr>
          <p:spPr bwMode="auto">
            <a:xfrm>
              <a:off x="575927" y="1106456"/>
              <a:ext cx="719137"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１</a:t>
              </a:r>
            </a:p>
          </p:txBody>
        </p:sp>
      </p:grpSp>
      <p:grpSp>
        <p:nvGrpSpPr>
          <p:cNvPr id="17" name="グループ化 16"/>
          <p:cNvGrpSpPr/>
          <p:nvPr/>
        </p:nvGrpSpPr>
        <p:grpSpPr>
          <a:xfrm>
            <a:off x="1156805" y="2405313"/>
            <a:ext cx="7581683" cy="900388"/>
            <a:chOff x="1002813" y="2114709"/>
            <a:chExt cx="7735675" cy="900388"/>
          </a:xfrm>
        </p:grpSpPr>
        <p:sp>
          <p:nvSpPr>
            <p:cNvPr id="8" name="フリーフォーム 7"/>
            <p:cNvSpPr/>
            <p:nvPr/>
          </p:nvSpPr>
          <p:spPr>
            <a:xfrm>
              <a:off x="1453007" y="212911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事例を検討する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9" name="円/楕円 8"/>
            <p:cNvSpPr/>
            <p:nvPr/>
          </p:nvSpPr>
          <p:spPr>
            <a:xfrm>
              <a:off x="1002813" y="211470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9" name="テキスト ボックス 9"/>
            <p:cNvSpPr txBox="1">
              <a:spLocks noChangeArrowheads="1"/>
            </p:cNvSpPr>
            <p:nvPr/>
          </p:nvSpPr>
          <p:spPr bwMode="auto">
            <a:xfrm>
              <a:off x="1115616" y="2187720"/>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２</a:t>
              </a:r>
            </a:p>
          </p:txBody>
        </p:sp>
      </p:grpSp>
      <p:grpSp>
        <p:nvGrpSpPr>
          <p:cNvPr id="19" name="グループ化 18"/>
          <p:cNvGrpSpPr/>
          <p:nvPr/>
        </p:nvGrpSpPr>
        <p:grpSpPr>
          <a:xfrm>
            <a:off x="1156805" y="3776037"/>
            <a:ext cx="7577257" cy="900388"/>
            <a:chOff x="1161230" y="3194829"/>
            <a:chExt cx="7577257" cy="900388"/>
          </a:xfrm>
        </p:grpSpPr>
        <p:sp>
          <p:nvSpPr>
            <p:cNvPr id="11" name="フリーフォーム 10"/>
            <p:cNvSpPr/>
            <p:nvPr/>
          </p:nvSpPr>
          <p:spPr>
            <a:xfrm>
              <a:off x="1611424" y="3209236"/>
              <a:ext cx="7127063" cy="871575"/>
            </a:xfrm>
            <a:custGeom>
              <a:avLst/>
              <a:gdLst>
                <a:gd name="connsiteX0" fmla="*/ 0 w 7127063"/>
                <a:gd name="connsiteY0" fmla="*/ 0 h 871575"/>
                <a:gd name="connsiteX1" fmla="*/ 7127063 w 7127063"/>
                <a:gd name="connsiteY1" fmla="*/ 0 h 871575"/>
                <a:gd name="connsiteX2" fmla="*/ 7127063 w 7127063"/>
                <a:gd name="connsiteY2" fmla="*/ 871575 h 871575"/>
                <a:gd name="connsiteX3" fmla="*/ 0 w 7127063"/>
                <a:gd name="connsiteY3" fmla="*/ 871575 h 871575"/>
                <a:gd name="connsiteX4" fmla="*/ 0 w 7127063"/>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7063" h="871575">
                  <a:moveTo>
                    <a:pt x="0" y="0"/>
                  </a:moveTo>
                  <a:lnTo>
                    <a:pt x="7127063" y="0"/>
                  </a:lnTo>
                  <a:lnTo>
                    <a:pt x="7127063"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今後に</a:t>
              </a:r>
              <a:r>
                <a:rPr lang="ja-JP" altLang="en-US" sz="2400" dirty="0" smtClean="0">
                  <a:latin typeface="HG丸ｺﾞｼｯｸM-PRO" panose="020F0600000000000000" pitchFamily="50" charset="-128"/>
                  <a:ea typeface="HG丸ｺﾞｼｯｸM-PRO" panose="020F0600000000000000" pitchFamily="50" charset="-128"/>
                </a:rPr>
                <a:t>向けた取組を</a:t>
              </a:r>
              <a:r>
                <a:rPr lang="ja-JP" altLang="en-US" sz="2400" dirty="0">
                  <a:latin typeface="HG丸ｺﾞｼｯｸM-PRO" panose="020F0600000000000000" pitchFamily="50" charset="-128"/>
                  <a:ea typeface="HG丸ｺﾞｼｯｸM-PRO" panose="020F0600000000000000" pitchFamily="50" charset="-128"/>
                </a:rPr>
                <a:t>協議する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12" name="円/楕円 11"/>
            <p:cNvSpPr/>
            <p:nvPr/>
          </p:nvSpPr>
          <p:spPr>
            <a:xfrm>
              <a:off x="1161230" y="319482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0" name="テキスト ボックス 10"/>
            <p:cNvSpPr txBox="1">
              <a:spLocks noChangeArrowheads="1"/>
            </p:cNvSpPr>
            <p:nvPr/>
          </p:nvSpPr>
          <p:spPr bwMode="auto">
            <a:xfrm>
              <a:off x="1242286" y="3267840"/>
              <a:ext cx="719138"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３</a:t>
              </a:r>
            </a:p>
          </p:txBody>
        </p:sp>
      </p:grpSp>
      <p:grpSp>
        <p:nvGrpSpPr>
          <p:cNvPr id="20" name="グループ化 19"/>
          <p:cNvGrpSpPr/>
          <p:nvPr/>
        </p:nvGrpSpPr>
        <p:grpSpPr>
          <a:xfrm>
            <a:off x="486660" y="5146762"/>
            <a:ext cx="8251828" cy="900388"/>
            <a:chOff x="1002813" y="4274949"/>
            <a:chExt cx="7735675" cy="900388"/>
          </a:xfrm>
        </p:grpSpPr>
        <p:sp>
          <p:nvSpPr>
            <p:cNvPr id="13" name="フリーフォーム 12"/>
            <p:cNvSpPr/>
            <p:nvPr/>
          </p:nvSpPr>
          <p:spPr>
            <a:xfrm>
              <a:off x="1453007" y="428935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まとめ</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14" name="円/楕円 13"/>
            <p:cNvSpPr/>
            <p:nvPr/>
          </p:nvSpPr>
          <p:spPr>
            <a:xfrm>
              <a:off x="1002813" y="427494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1" name="テキスト ボックス 11"/>
            <p:cNvSpPr txBox="1">
              <a:spLocks noChangeArrowheads="1"/>
            </p:cNvSpPr>
            <p:nvPr/>
          </p:nvSpPr>
          <p:spPr bwMode="auto">
            <a:xfrm>
              <a:off x="1096683" y="4346816"/>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４</a:t>
              </a:r>
            </a:p>
          </p:txBody>
        </p:sp>
      </p:grpSp>
      <p:pic>
        <p:nvPicPr>
          <p:cNvPr id="10"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496" y="2780979"/>
            <a:ext cx="1061187" cy="1742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81770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19"/>
                                        </p:tgtEl>
                                        <p:attrNameLst>
                                          <p:attrName>style.opacity</p:attrName>
                                        </p:attrNameLst>
                                      </p:cBhvr>
                                      <p:to>
                                        <p:strVal val="0.15"/>
                                      </p:to>
                                    </p:set>
                                    <p:animEffect filter="image" prLst="opacity: 0.15">
                                      <p:cBhvr rctx="IE">
                                        <p:cTn id="7" dur="indefinite"/>
                                        <p:tgtEl>
                                          <p:spTgt spid="19"/>
                                        </p:tgtEl>
                                      </p:cBhvr>
                                    </p:animEffect>
                                  </p:childTnLst>
                                </p:cTn>
                              </p:par>
                              <p:par>
                                <p:cTn id="8" presetID="9" presetClass="emph" presetSubtype="0" nodeType="withEffect">
                                  <p:stCondLst>
                                    <p:cond delay="0"/>
                                  </p:stCondLst>
                                  <p:childTnLst>
                                    <p:set>
                                      <p:cBhvr rctx="PPT">
                                        <p:cTn id="9" dur="indefinite"/>
                                        <p:tgtEl>
                                          <p:spTgt spid="18"/>
                                        </p:tgtEl>
                                        <p:attrNameLst>
                                          <p:attrName>style.opacity</p:attrName>
                                        </p:attrNameLst>
                                      </p:cBhvr>
                                      <p:to>
                                        <p:strVal val="0.15"/>
                                      </p:to>
                                    </p:set>
                                    <p:animEffect filter="image" prLst="opacity: 0.15">
                                      <p:cBhvr rctx="IE">
                                        <p:cTn id="10" dur="indefinite"/>
                                        <p:tgtEl>
                                          <p:spTgt spid="18"/>
                                        </p:tgtEl>
                                      </p:cBhvr>
                                    </p:animEffect>
                                  </p:childTnLst>
                                </p:cTn>
                              </p:par>
                              <p:par>
                                <p:cTn id="11" presetID="9" presetClass="emph" presetSubtype="0" nodeType="withEffect">
                                  <p:stCondLst>
                                    <p:cond delay="0"/>
                                  </p:stCondLst>
                                  <p:childTnLst>
                                    <p:set>
                                      <p:cBhvr rctx="PPT">
                                        <p:cTn id="12" dur="indefinite"/>
                                        <p:tgtEl>
                                          <p:spTgt spid="17"/>
                                        </p:tgtEl>
                                        <p:attrNameLst>
                                          <p:attrName>style.opacity</p:attrName>
                                        </p:attrNameLst>
                                      </p:cBhvr>
                                      <p:to>
                                        <p:strVal val="0.15"/>
                                      </p:to>
                                    </p:set>
                                    <p:animEffect filter="image" prLst="opacity: 0.15">
                                      <p:cBhvr rctx="IE">
                                        <p:cTn id="13" dur="indefinite"/>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270218" y="2120662"/>
            <a:ext cx="3878189" cy="473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雲形吹き出し 2"/>
          <p:cNvSpPr/>
          <p:nvPr/>
        </p:nvSpPr>
        <p:spPr>
          <a:xfrm>
            <a:off x="1456872" y="128513"/>
            <a:ext cx="5275368" cy="1068239"/>
          </a:xfrm>
          <a:prstGeom prst="cloudCallout">
            <a:avLst>
              <a:gd name="adj1" fmla="val 54453"/>
              <a:gd name="adj2" fmla="val -18731"/>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5400" dirty="0">
                <a:solidFill>
                  <a:schemeClr val="tx1"/>
                </a:solidFill>
                <a:latin typeface="HG丸ｺﾞｼｯｸM-PRO" panose="020F0600000000000000" pitchFamily="50" charset="-128"/>
                <a:ea typeface="HG丸ｺﾞｼｯｸM-PRO" panose="020F0600000000000000" pitchFamily="50" charset="-128"/>
              </a:rPr>
              <a:t>まとめ</a:t>
            </a:r>
            <a:endParaRPr kumimoji="1" lang="ja-JP" altLang="en-US" sz="28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7" name="正方形/長方形 26"/>
          <p:cNvSpPr/>
          <p:nvPr/>
        </p:nvSpPr>
        <p:spPr>
          <a:xfrm>
            <a:off x="13333" y="-27384"/>
            <a:ext cx="1210588" cy="338554"/>
          </a:xfrm>
          <a:prstGeom prst="rect">
            <a:avLst/>
          </a:prstGeom>
        </p:spPr>
        <p:txBody>
          <a:bodyPr wrap="none">
            <a:spAutoFit/>
          </a:bodyPr>
          <a:lstStyle/>
          <a:p>
            <a:r>
              <a:rPr lang="ja-JP" altLang="en-US" sz="1600" dirty="0" smtClean="0">
                <a:latin typeface="HG丸ｺﾞｼｯｸM-PRO" panose="020F0600000000000000" pitchFamily="50" charset="-128"/>
                <a:ea typeface="HG丸ｺﾞｼｯｸM-PRO" panose="020F0600000000000000" pitchFamily="50" charset="-128"/>
              </a:rPr>
              <a:t>４</a:t>
            </a:r>
            <a:r>
              <a:rPr lang="ja-JP" altLang="en-US" sz="1600" dirty="0">
                <a:latin typeface="HG丸ｺﾞｼｯｸM-PRO" panose="020F0600000000000000" pitchFamily="50" charset="-128"/>
                <a:ea typeface="HG丸ｺﾞｼｯｸM-PRO" panose="020F0600000000000000" pitchFamily="50" charset="-128"/>
              </a:rPr>
              <a:t>　</a:t>
            </a:r>
            <a:r>
              <a:rPr lang="ja-JP" altLang="en-US" sz="1600" dirty="0" smtClean="0">
                <a:latin typeface="HG丸ｺﾞｼｯｸM-PRO" panose="020F0600000000000000" pitchFamily="50" charset="-128"/>
                <a:ea typeface="HG丸ｺﾞｼｯｸM-PRO" panose="020F0600000000000000" pitchFamily="50" charset="-128"/>
              </a:rPr>
              <a:t>まとめ</a:t>
            </a:r>
            <a:endParaRPr lang="en-US" altLang="ja-JP" sz="1600" dirty="0">
              <a:latin typeface="HG丸ｺﾞｼｯｸM-PRO" panose="020F0600000000000000" pitchFamily="50" charset="-128"/>
              <a:ea typeface="HG丸ｺﾞｼｯｸM-PRO" panose="020F0600000000000000" pitchFamily="50" charset="-128"/>
            </a:endParaRPr>
          </a:p>
        </p:txBody>
      </p:sp>
      <p:pic>
        <p:nvPicPr>
          <p:cNvPr id="1026"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164288" y="44624"/>
            <a:ext cx="1013842" cy="1787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テキスト ボックス 22"/>
          <p:cNvSpPr txBox="1"/>
          <p:nvPr/>
        </p:nvSpPr>
        <p:spPr>
          <a:xfrm>
            <a:off x="400966" y="1412776"/>
            <a:ext cx="8342069" cy="707886"/>
          </a:xfrm>
          <a:prstGeom prst="rect">
            <a:avLst/>
          </a:prstGeom>
          <a:solidFill>
            <a:srgbClr val="FFFFCC"/>
          </a:solidFill>
        </p:spPr>
        <p:txBody>
          <a:bodyPr wrap="square" rtlCol="0">
            <a:spAutoFit/>
          </a:bodyPr>
          <a:lstStyle/>
          <a:p>
            <a:r>
              <a:rPr lang="ja-JP" altLang="en-US" sz="2000" dirty="0" smtClean="0">
                <a:latin typeface="HG丸ｺﾞｼｯｸM-PRO" panose="020F0600000000000000" pitchFamily="50" charset="-128"/>
                <a:ea typeface="HG丸ｺﾞｼｯｸM-PRO" panose="020F0600000000000000" pitchFamily="50" charset="-128"/>
              </a:rPr>
              <a:t>研修のねらい</a:t>
            </a:r>
            <a:endParaRPr lang="en-US" altLang="ja-JP" sz="2000" dirty="0" smtClean="0">
              <a:latin typeface="HG丸ｺﾞｼｯｸM-PRO" panose="020F0600000000000000" pitchFamily="50" charset="-128"/>
              <a:ea typeface="HG丸ｺﾞｼｯｸM-PRO" panose="020F0600000000000000" pitchFamily="50" charset="-128"/>
            </a:endParaRPr>
          </a:p>
          <a:p>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a:latin typeface="HG丸ｺﾞｼｯｸM-PRO" panose="020F0600000000000000" pitchFamily="50" charset="-128"/>
                <a:ea typeface="HG丸ｺﾞｼｯｸM-PRO" panose="020F0600000000000000" pitchFamily="50" charset="-128"/>
              </a:rPr>
              <a:t>いじめへの対応</a:t>
            </a:r>
            <a:r>
              <a:rPr lang="ja-JP" altLang="en-US" sz="2000" dirty="0" smtClean="0">
                <a:latin typeface="HG丸ｺﾞｼｯｸM-PRO" panose="020F0600000000000000" pitchFamily="50" charset="-128"/>
                <a:ea typeface="HG丸ｺﾞｼｯｸM-PRO" panose="020F0600000000000000" pitchFamily="50" charset="-128"/>
              </a:rPr>
              <a:t>と、いじめ</a:t>
            </a:r>
            <a:r>
              <a:rPr lang="ja-JP" altLang="en-US" sz="2000" dirty="0">
                <a:latin typeface="HG丸ｺﾞｼｯｸM-PRO" panose="020F0600000000000000" pitchFamily="50" charset="-128"/>
                <a:ea typeface="HG丸ｺﾞｼｯｸM-PRO" panose="020F0600000000000000" pitchFamily="50" charset="-128"/>
              </a:rPr>
              <a:t>が起こりにくい集団づくりについて学ぶ</a:t>
            </a:r>
            <a:r>
              <a:rPr lang="en-US" altLang="ja-JP" sz="2000" dirty="0" smtClean="0">
                <a:latin typeface="HG丸ｺﾞｼｯｸM-PRO" panose="020F0600000000000000" pitchFamily="50" charset="-128"/>
                <a:ea typeface="HG丸ｺﾞｼｯｸM-PRO" panose="020F0600000000000000" pitchFamily="50" charset="-128"/>
              </a:rPr>
              <a:t>』</a:t>
            </a:r>
          </a:p>
        </p:txBody>
      </p:sp>
      <p:pic>
        <p:nvPicPr>
          <p:cNvPr id="9"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07504" y="2449414"/>
            <a:ext cx="5162715" cy="4219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テキスト ボックス 9"/>
          <p:cNvSpPr txBox="1"/>
          <p:nvPr/>
        </p:nvSpPr>
        <p:spPr>
          <a:xfrm>
            <a:off x="7164288" y="6579209"/>
            <a:ext cx="1107993" cy="180302"/>
          </a:xfrm>
          <a:prstGeom prst="rect">
            <a:avLst/>
          </a:prstGeom>
          <a:noFill/>
        </p:spPr>
        <p:txBody>
          <a:bodyPr wrap="none" lIns="0" tIns="0" rIns="0" bIns="0" rtlCol="0">
            <a:noAutofit/>
          </a:bodyPr>
          <a:lstStyle/>
          <a:p>
            <a:pPr algn="ctr"/>
            <a:r>
              <a:rPr kumimoji="1" lang="ja-JP" altLang="en-US" sz="1000" dirty="0" smtClean="0">
                <a:solidFill>
                  <a:srgbClr val="FF0000"/>
                </a:solidFill>
                <a:latin typeface="HG丸ｺﾞｼｯｸM-PRO" panose="020F0600000000000000" pitchFamily="50" charset="-128"/>
                <a:ea typeface="HG丸ｺﾞｼｯｸM-PRO" panose="020F0600000000000000" pitchFamily="50" charset="-128"/>
              </a:rPr>
              <a:t>いじめ対策委員会</a:t>
            </a:r>
            <a:endParaRPr kumimoji="1" lang="en-US" altLang="ja-JP" sz="1000" dirty="0" smtClean="0">
              <a:solidFill>
                <a:srgbClr val="FF0000"/>
              </a:solidFill>
              <a:latin typeface="HG丸ｺﾞｼｯｸM-PRO" panose="020F0600000000000000" pitchFamily="50" charset="-128"/>
              <a:ea typeface="HG丸ｺﾞｼｯｸM-PRO" panose="020F0600000000000000" pitchFamily="50" charset="-128"/>
            </a:endParaRPr>
          </a:p>
        </p:txBody>
      </p:sp>
      <p:sp>
        <p:nvSpPr>
          <p:cNvPr id="12" name="テキスト ボックス 11"/>
          <p:cNvSpPr txBox="1"/>
          <p:nvPr/>
        </p:nvSpPr>
        <p:spPr>
          <a:xfrm>
            <a:off x="5270219" y="4376916"/>
            <a:ext cx="1107993" cy="180302"/>
          </a:xfrm>
          <a:prstGeom prst="rect">
            <a:avLst/>
          </a:prstGeom>
          <a:noFill/>
        </p:spPr>
        <p:txBody>
          <a:bodyPr wrap="none" lIns="0" tIns="0" rIns="0" bIns="0" rtlCol="0">
            <a:noAutofit/>
          </a:bodyPr>
          <a:lstStyle/>
          <a:p>
            <a:pPr algn="ctr"/>
            <a:r>
              <a:rPr kumimoji="1" lang="ja-JP" altLang="en-US" sz="1000" dirty="0" smtClean="0">
                <a:solidFill>
                  <a:srgbClr val="FF0000"/>
                </a:solidFill>
                <a:latin typeface="HG丸ｺﾞｼｯｸM-PRO" panose="020F0600000000000000" pitchFamily="50" charset="-128"/>
                <a:ea typeface="HG丸ｺﾞｼｯｸM-PRO" panose="020F0600000000000000" pitchFamily="50" charset="-128"/>
              </a:rPr>
              <a:t>いじめ対策委員会</a:t>
            </a:r>
            <a:endParaRPr kumimoji="1" lang="en-US" altLang="ja-JP" sz="1000" dirty="0" smtClean="0">
              <a:solidFill>
                <a:srgbClr val="FF0000"/>
              </a:solidFill>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8460432" y="6309320"/>
            <a:ext cx="687976" cy="297554"/>
          </a:xfrm>
          <a:prstGeom prst="rect">
            <a:avLst/>
          </a:prstGeom>
          <a:noFill/>
        </p:spPr>
        <p:txBody>
          <a:bodyPr wrap="none" lIns="0" tIns="0" rIns="0" bIns="0" rtlCol="0">
            <a:noAutofit/>
          </a:bodyPr>
          <a:lstStyle/>
          <a:p>
            <a:pPr algn="ctr"/>
            <a:r>
              <a:rPr kumimoji="1" lang="ja-JP" altLang="en-US" sz="900" dirty="0" smtClean="0">
                <a:solidFill>
                  <a:srgbClr val="FF0000"/>
                </a:solidFill>
                <a:latin typeface="HG丸ｺﾞｼｯｸM-PRO" panose="020F0600000000000000" pitchFamily="50" charset="-128"/>
                <a:ea typeface="HG丸ｺﾞｼｯｸM-PRO" panose="020F0600000000000000" pitchFamily="50" charset="-128"/>
              </a:rPr>
              <a:t>いじめ対策</a:t>
            </a:r>
            <a:endParaRPr kumimoji="1" lang="en-US" altLang="ja-JP" sz="900" dirty="0" smtClean="0">
              <a:solidFill>
                <a:srgbClr val="FF0000"/>
              </a:solidFill>
              <a:latin typeface="HG丸ｺﾞｼｯｸM-PRO" panose="020F0600000000000000" pitchFamily="50" charset="-128"/>
              <a:ea typeface="HG丸ｺﾞｼｯｸM-PRO" panose="020F0600000000000000" pitchFamily="50" charset="-128"/>
            </a:endParaRPr>
          </a:p>
          <a:p>
            <a:pPr algn="ctr"/>
            <a:r>
              <a:rPr kumimoji="1" lang="ja-JP" altLang="en-US" sz="900" dirty="0" smtClean="0">
                <a:solidFill>
                  <a:srgbClr val="FF0000"/>
                </a:solidFill>
                <a:latin typeface="HG丸ｺﾞｼｯｸM-PRO" panose="020F0600000000000000" pitchFamily="50" charset="-128"/>
                <a:ea typeface="HG丸ｺﾞｼｯｸM-PRO" panose="020F0600000000000000" pitchFamily="50" charset="-128"/>
              </a:rPr>
              <a:t>委員会</a:t>
            </a:r>
            <a:endParaRPr kumimoji="1" lang="en-US" altLang="ja-JP" sz="900" dirty="0" smtClean="0">
              <a:solidFill>
                <a:srgbClr val="FF0000"/>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654555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1"/>
          <p:cNvSpPr>
            <a:spLocks noGrp="1"/>
          </p:cNvSpPr>
          <p:nvPr>
            <p:ph type="title"/>
          </p:nvPr>
        </p:nvSpPr>
        <p:spPr>
          <a:xfrm>
            <a:off x="395536" y="116632"/>
            <a:ext cx="8229600" cy="1143000"/>
          </a:xfrm>
        </p:spPr>
        <p:txBody>
          <a:bodyPr/>
          <a:lstStyle/>
          <a:p>
            <a:r>
              <a:rPr kumimoji="1" lang="ja-JP" altLang="en-US" dirty="0" smtClean="0"/>
              <a:t>本日は、ありがとうございました。</a:t>
            </a:r>
            <a:endParaRPr kumimoji="1" lang="ja-JP" altLang="en-US" dirty="0"/>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60513" y="1255985"/>
            <a:ext cx="6022975" cy="541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129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タイトル 1"/>
          <p:cNvSpPr>
            <a:spLocks noGrp="1"/>
          </p:cNvSpPr>
          <p:nvPr>
            <p:ph type="title"/>
          </p:nvPr>
        </p:nvSpPr>
        <p:spPr>
          <a:xfrm>
            <a:off x="457200" y="-171400"/>
            <a:ext cx="8229600" cy="1143000"/>
          </a:xfrm>
        </p:spPr>
        <p:txBody>
          <a:bodyPr/>
          <a:lstStyle/>
          <a:p>
            <a:r>
              <a:rPr lang="ja-JP" altLang="en-US" dirty="0" smtClean="0">
                <a:solidFill>
                  <a:schemeClr val="tx2"/>
                </a:solidFill>
                <a:latin typeface="HG丸ｺﾞｼｯｸM-PRO" panose="020F0600000000000000" pitchFamily="50" charset="-128"/>
                <a:ea typeface="HG丸ｺﾞｼｯｸM-PRO" panose="020F0600000000000000" pitchFamily="50" charset="-128"/>
                <a:cs typeface="Arial" charset="0"/>
              </a:rPr>
              <a:t>研修の進め方</a:t>
            </a:r>
          </a:p>
        </p:txBody>
      </p:sp>
      <p:sp>
        <p:nvSpPr>
          <p:cNvPr id="4" name="アーチ 3"/>
          <p:cNvSpPr/>
          <p:nvPr/>
        </p:nvSpPr>
        <p:spPr>
          <a:xfrm>
            <a:off x="-6118347" y="-231526"/>
            <a:ext cx="7753100" cy="7753100"/>
          </a:xfrm>
          <a:prstGeom prst="blockArc">
            <a:avLst>
              <a:gd name="adj1" fmla="val 18900000"/>
              <a:gd name="adj2" fmla="val 2700000"/>
              <a:gd name="adj3" fmla="val 279"/>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nvGrpSpPr>
          <p:cNvPr id="18" name="グループ化 17"/>
          <p:cNvGrpSpPr/>
          <p:nvPr/>
        </p:nvGrpSpPr>
        <p:grpSpPr>
          <a:xfrm>
            <a:off x="486660" y="1034589"/>
            <a:ext cx="8251828" cy="900388"/>
            <a:chOff x="486660" y="1034589"/>
            <a:chExt cx="8251828" cy="900388"/>
          </a:xfrm>
        </p:grpSpPr>
        <p:sp>
          <p:nvSpPr>
            <p:cNvPr id="5" name="フリーフォーム 4"/>
            <p:cNvSpPr/>
            <p:nvPr/>
          </p:nvSpPr>
          <p:spPr>
            <a:xfrm>
              <a:off x="936854" y="1048996"/>
              <a:ext cx="7801634" cy="871575"/>
            </a:xfrm>
            <a:custGeom>
              <a:avLst/>
              <a:gdLst>
                <a:gd name="connsiteX0" fmla="*/ 0 w 7801634"/>
                <a:gd name="connsiteY0" fmla="*/ 0 h 871575"/>
                <a:gd name="connsiteX1" fmla="*/ 7801634 w 7801634"/>
                <a:gd name="connsiteY1" fmla="*/ 0 h 871575"/>
                <a:gd name="connsiteX2" fmla="*/ 7801634 w 7801634"/>
                <a:gd name="connsiteY2" fmla="*/ 871575 h 871575"/>
                <a:gd name="connsiteX3" fmla="*/ 0 w 7801634"/>
                <a:gd name="connsiteY3" fmla="*/ 871575 h 871575"/>
                <a:gd name="connsiteX4" fmla="*/ 0 w 7801634"/>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01634" h="871575">
                  <a:moveTo>
                    <a:pt x="0" y="0"/>
                  </a:moveTo>
                  <a:lnTo>
                    <a:pt x="7801634" y="0"/>
                  </a:lnTo>
                  <a:lnTo>
                    <a:pt x="7801634"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生徒指導を進めるポイントを確認する</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6" name="円/楕円 5"/>
            <p:cNvSpPr/>
            <p:nvPr/>
          </p:nvSpPr>
          <p:spPr>
            <a:xfrm>
              <a:off x="486660" y="103458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8" name="テキスト ボックス 7"/>
            <p:cNvSpPr txBox="1">
              <a:spLocks noChangeArrowheads="1"/>
            </p:cNvSpPr>
            <p:nvPr/>
          </p:nvSpPr>
          <p:spPr bwMode="auto">
            <a:xfrm>
              <a:off x="575927" y="1106456"/>
              <a:ext cx="719137"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１</a:t>
              </a:r>
            </a:p>
          </p:txBody>
        </p:sp>
      </p:grpSp>
      <p:grpSp>
        <p:nvGrpSpPr>
          <p:cNvPr id="17" name="グループ化 16"/>
          <p:cNvGrpSpPr/>
          <p:nvPr/>
        </p:nvGrpSpPr>
        <p:grpSpPr>
          <a:xfrm>
            <a:off x="1156805" y="2405313"/>
            <a:ext cx="7581683" cy="900388"/>
            <a:chOff x="1002813" y="2114709"/>
            <a:chExt cx="7735675" cy="900388"/>
          </a:xfrm>
        </p:grpSpPr>
        <p:sp>
          <p:nvSpPr>
            <p:cNvPr id="8" name="フリーフォーム 7"/>
            <p:cNvSpPr/>
            <p:nvPr/>
          </p:nvSpPr>
          <p:spPr>
            <a:xfrm>
              <a:off x="1453007" y="212911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事例を検討する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9" name="円/楕円 8"/>
            <p:cNvSpPr/>
            <p:nvPr/>
          </p:nvSpPr>
          <p:spPr>
            <a:xfrm>
              <a:off x="1002813" y="211470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9" name="テキスト ボックス 9"/>
            <p:cNvSpPr txBox="1">
              <a:spLocks noChangeArrowheads="1"/>
            </p:cNvSpPr>
            <p:nvPr/>
          </p:nvSpPr>
          <p:spPr bwMode="auto">
            <a:xfrm>
              <a:off x="1115616" y="2187720"/>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２</a:t>
              </a:r>
            </a:p>
          </p:txBody>
        </p:sp>
      </p:grpSp>
      <p:grpSp>
        <p:nvGrpSpPr>
          <p:cNvPr id="19" name="グループ化 18"/>
          <p:cNvGrpSpPr/>
          <p:nvPr/>
        </p:nvGrpSpPr>
        <p:grpSpPr>
          <a:xfrm>
            <a:off x="1156805" y="3776037"/>
            <a:ext cx="7577257" cy="900388"/>
            <a:chOff x="1161230" y="3194829"/>
            <a:chExt cx="7577257" cy="900388"/>
          </a:xfrm>
        </p:grpSpPr>
        <p:sp>
          <p:nvSpPr>
            <p:cNvPr id="11" name="フリーフォーム 10"/>
            <p:cNvSpPr/>
            <p:nvPr/>
          </p:nvSpPr>
          <p:spPr>
            <a:xfrm>
              <a:off x="1611424" y="3209236"/>
              <a:ext cx="7127063" cy="871575"/>
            </a:xfrm>
            <a:custGeom>
              <a:avLst/>
              <a:gdLst>
                <a:gd name="connsiteX0" fmla="*/ 0 w 7127063"/>
                <a:gd name="connsiteY0" fmla="*/ 0 h 871575"/>
                <a:gd name="connsiteX1" fmla="*/ 7127063 w 7127063"/>
                <a:gd name="connsiteY1" fmla="*/ 0 h 871575"/>
                <a:gd name="connsiteX2" fmla="*/ 7127063 w 7127063"/>
                <a:gd name="connsiteY2" fmla="*/ 871575 h 871575"/>
                <a:gd name="connsiteX3" fmla="*/ 0 w 7127063"/>
                <a:gd name="connsiteY3" fmla="*/ 871575 h 871575"/>
                <a:gd name="connsiteX4" fmla="*/ 0 w 7127063"/>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7063" h="871575">
                  <a:moveTo>
                    <a:pt x="0" y="0"/>
                  </a:moveTo>
                  <a:lnTo>
                    <a:pt x="7127063" y="0"/>
                  </a:lnTo>
                  <a:lnTo>
                    <a:pt x="7127063"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今後に</a:t>
              </a:r>
              <a:r>
                <a:rPr lang="ja-JP" altLang="en-US" sz="2400" dirty="0" smtClean="0">
                  <a:latin typeface="HG丸ｺﾞｼｯｸM-PRO" panose="020F0600000000000000" pitchFamily="50" charset="-128"/>
                  <a:ea typeface="HG丸ｺﾞｼｯｸM-PRO" panose="020F0600000000000000" pitchFamily="50" charset="-128"/>
                </a:rPr>
                <a:t>向けた取組を</a:t>
              </a:r>
              <a:r>
                <a:rPr lang="ja-JP" altLang="en-US" sz="2400" dirty="0">
                  <a:latin typeface="HG丸ｺﾞｼｯｸM-PRO" panose="020F0600000000000000" pitchFamily="50" charset="-128"/>
                  <a:ea typeface="HG丸ｺﾞｼｯｸM-PRO" panose="020F0600000000000000" pitchFamily="50" charset="-128"/>
                </a:rPr>
                <a:t>協議する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12" name="円/楕円 11"/>
            <p:cNvSpPr/>
            <p:nvPr/>
          </p:nvSpPr>
          <p:spPr>
            <a:xfrm>
              <a:off x="1161230" y="319482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0" name="テキスト ボックス 10"/>
            <p:cNvSpPr txBox="1">
              <a:spLocks noChangeArrowheads="1"/>
            </p:cNvSpPr>
            <p:nvPr/>
          </p:nvSpPr>
          <p:spPr bwMode="auto">
            <a:xfrm>
              <a:off x="1242286" y="3267840"/>
              <a:ext cx="719138"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３</a:t>
              </a:r>
            </a:p>
          </p:txBody>
        </p:sp>
      </p:grpSp>
      <p:grpSp>
        <p:nvGrpSpPr>
          <p:cNvPr id="20" name="グループ化 19"/>
          <p:cNvGrpSpPr/>
          <p:nvPr/>
        </p:nvGrpSpPr>
        <p:grpSpPr>
          <a:xfrm>
            <a:off x="486660" y="5146762"/>
            <a:ext cx="8251828" cy="900388"/>
            <a:chOff x="1002813" y="4274949"/>
            <a:chExt cx="7735675" cy="900388"/>
          </a:xfrm>
        </p:grpSpPr>
        <p:sp>
          <p:nvSpPr>
            <p:cNvPr id="13" name="フリーフォーム 12"/>
            <p:cNvSpPr/>
            <p:nvPr/>
          </p:nvSpPr>
          <p:spPr>
            <a:xfrm>
              <a:off x="1453007" y="428935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まとめ</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14" name="円/楕円 13"/>
            <p:cNvSpPr/>
            <p:nvPr/>
          </p:nvSpPr>
          <p:spPr>
            <a:xfrm>
              <a:off x="1002813" y="427494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1" name="テキスト ボックス 11"/>
            <p:cNvSpPr txBox="1">
              <a:spLocks noChangeArrowheads="1"/>
            </p:cNvSpPr>
            <p:nvPr/>
          </p:nvSpPr>
          <p:spPr bwMode="auto">
            <a:xfrm>
              <a:off x="1096683" y="4346816"/>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４</a:t>
              </a:r>
            </a:p>
          </p:txBody>
        </p:sp>
      </p:grpSp>
      <p:pic>
        <p:nvPicPr>
          <p:cNvPr id="10"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496" y="2780979"/>
            <a:ext cx="1061187" cy="1742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54421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19"/>
                                        </p:tgtEl>
                                        <p:attrNameLst>
                                          <p:attrName>style.opacity</p:attrName>
                                        </p:attrNameLst>
                                      </p:cBhvr>
                                      <p:to>
                                        <p:strVal val="0.15"/>
                                      </p:to>
                                    </p:set>
                                    <p:animEffect filter="image" prLst="opacity: 0.15">
                                      <p:cBhvr rctx="IE">
                                        <p:cTn id="7" dur="indefinite"/>
                                        <p:tgtEl>
                                          <p:spTgt spid="19"/>
                                        </p:tgtEl>
                                      </p:cBhvr>
                                    </p:animEffect>
                                  </p:childTnLst>
                                </p:cTn>
                              </p:par>
                              <p:par>
                                <p:cTn id="8" presetID="9" presetClass="emph" presetSubtype="0" nodeType="withEffect">
                                  <p:stCondLst>
                                    <p:cond delay="0"/>
                                  </p:stCondLst>
                                  <p:childTnLst>
                                    <p:set>
                                      <p:cBhvr rctx="PPT">
                                        <p:cTn id="9" dur="indefinite"/>
                                        <p:tgtEl>
                                          <p:spTgt spid="20"/>
                                        </p:tgtEl>
                                        <p:attrNameLst>
                                          <p:attrName>style.opacity</p:attrName>
                                        </p:attrNameLst>
                                      </p:cBhvr>
                                      <p:to>
                                        <p:strVal val="0.15"/>
                                      </p:to>
                                    </p:set>
                                    <p:animEffect filter="image" prLst="opacity: 0.15">
                                      <p:cBhvr rctx="IE">
                                        <p:cTn id="10" dur="indefinite"/>
                                        <p:tgtEl>
                                          <p:spTgt spid="20"/>
                                        </p:tgtEl>
                                      </p:cBhvr>
                                    </p:animEffect>
                                  </p:childTnLst>
                                </p:cTn>
                              </p:par>
                              <p:par>
                                <p:cTn id="11" presetID="9" presetClass="emph" presetSubtype="0" nodeType="withEffect">
                                  <p:stCondLst>
                                    <p:cond delay="0"/>
                                  </p:stCondLst>
                                  <p:childTnLst>
                                    <p:set>
                                      <p:cBhvr rctx="PPT">
                                        <p:cTn id="12" dur="indefinite"/>
                                        <p:tgtEl>
                                          <p:spTgt spid="17"/>
                                        </p:tgtEl>
                                        <p:attrNameLst>
                                          <p:attrName>style.opacity</p:attrName>
                                        </p:attrNameLst>
                                      </p:cBhvr>
                                      <p:to>
                                        <p:strVal val="0.15"/>
                                      </p:to>
                                    </p:set>
                                    <p:animEffect filter="image" prLst="opacity: 0.15">
                                      <p:cBhvr rctx="IE">
                                        <p:cTn id="13" dur="indefinite"/>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67544" y="3979363"/>
            <a:ext cx="1563687" cy="256698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Z:\事務文書\生徒指導\0_イラスト集\学校イラスト1000カレンダー等\イラスト・レタリング集\学校生活カット(0001～0437)\0371-先生.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731635" y="3933056"/>
            <a:ext cx="1392684" cy="2635741"/>
          </a:xfrm>
          <a:prstGeom prst="rect">
            <a:avLst/>
          </a:prstGeom>
          <a:noFill/>
          <a:extLst>
            <a:ext uri="{909E8E84-426E-40DD-AFC4-6F175D3DCCD1}">
              <a14:hiddenFill xmlns:a14="http://schemas.microsoft.com/office/drawing/2010/main">
                <a:solidFill>
                  <a:srgbClr val="FFFFFF"/>
                </a:solidFill>
              </a14:hiddenFill>
            </a:ext>
          </a:extLst>
        </p:spPr>
      </p:pic>
      <p:sp>
        <p:nvSpPr>
          <p:cNvPr id="8" name="角丸四角形吹き出し 7"/>
          <p:cNvSpPr/>
          <p:nvPr/>
        </p:nvSpPr>
        <p:spPr>
          <a:xfrm>
            <a:off x="105652" y="411102"/>
            <a:ext cx="8932697" cy="3375715"/>
          </a:xfrm>
          <a:prstGeom prst="wedgeRoundRectCallout">
            <a:avLst>
              <a:gd name="adj1" fmla="val -30233"/>
              <a:gd name="adj2" fmla="val 66685"/>
              <a:gd name="adj3" fmla="val 16667"/>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r>
              <a:rPr lang="ja-JP" altLang="en-US" sz="3600" b="1" dirty="0">
                <a:solidFill>
                  <a:schemeClr val="tx1"/>
                </a:solidFill>
                <a:latin typeface="HG丸ｺﾞｼｯｸM-PRO" panose="020F0600000000000000" pitchFamily="50" charset="-128"/>
                <a:ea typeface="HG丸ｺﾞｼｯｸM-PRO" panose="020F0600000000000000" pitchFamily="50" charset="-128"/>
              </a:rPr>
              <a:t>生徒指導を進めるポイント</a:t>
            </a:r>
            <a:endParaRPr kumimoji="1" lang="en-US" altLang="ja-JP" sz="2800" b="1"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自己指導能力</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（自分自身をよりよい方向へ導くことのできる力）</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　を育成する生徒指導！</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『Research</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（見立て）</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Vision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（目指す姿）</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　</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Plan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a:solidFill>
                  <a:schemeClr val="tx1"/>
                </a:solidFill>
                <a:latin typeface="HG丸ｺﾞｼｯｸM-PRO" panose="020F0600000000000000" pitchFamily="50" charset="-128"/>
                <a:ea typeface="HG丸ｺﾞｼｯｸM-PRO" panose="020F0600000000000000" pitchFamily="50" charset="-128"/>
              </a:rPr>
              <a:t>計画</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Do</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（具体的</a:t>
            </a:r>
            <a:r>
              <a:rPr lang="ja-JP" altLang="en-US" dirty="0">
                <a:solidFill>
                  <a:schemeClr val="tx1"/>
                </a:solidFill>
                <a:latin typeface="HG丸ｺﾞｼｯｸM-PRO" panose="020F0600000000000000" pitchFamily="50" charset="-128"/>
                <a:ea typeface="HG丸ｺﾞｼｯｸM-PRO" panose="020F0600000000000000" pitchFamily="50" charset="-128"/>
              </a:rPr>
              <a:t>な指導</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Check</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a:solidFill>
                  <a:schemeClr val="tx1"/>
                </a:solidFill>
                <a:latin typeface="HG丸ｺﾞｼｯｸM-PRO" panose="020F0600000000000000" pitchFamily="50" charset="-128"/>
                <a:ea typeface="HG丸ｺﾞｼｯｸM-PRO" panose="020F0600000000000000" pitchFamily="50" charset="-128"/>
              </a:rPr>
              <a:t>見直し</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　</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Action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（改善</a:t>
            </a:r>
            <a:r>
              <a:rPr lang="ja-JP" altLang="en-US" dirty="0">
                <a:solidFill>
                  <a:schemeClr val="tx1"/>
                </a:solidFill>
                <a:latin typeface="HG丸ｺﾞｼｯｸM-PRO" panose="020F0600000000000000" pitchFamily="50" charset="-128"/>
                <a:ea typeface="HG丸ｺﾞｼｯｸM-PRO" panose="020F0600000000000000" pitchFamily="50" charset="-128"/>
              </a:rPr>
              <a:t>策）</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サイクル</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800" dirty="0">
                <a:solidFill>
                  <a:schemeClr val="tx1"/>
                </a:solidFill>
                <a:latin typeface="HG丸ｺﾞｼｯｸM-PRO" panose="020F0600000000000000" pitchFamily="50" charset="-128"/>
                <a:ea typeface="HG丸ｺﾞｼｯｸM-PRO" panose="020F0600000000000000" pitchFamily="50" charset="-128"/>
              </a:rPr>
              <a:t>を意識した生徒指導</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『Organization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（組織・チーム</a:t>
            </a:r>
            <a:r>
              <a:rPr lang="ja-JP" altLang="en-US" dirty="0">
                <a:solidFill>
                  <a:schemeClr val="tx1"/>
                </a:solidFill>
                <a:latin typeface="HG丸ｺﾞｼｯｸM-PRO" panose="020F0600000000000000" pitchFamily="50" charset="-128"/>
                <a:ea typeface="HG丸ｺﾞｼｯｸM-PRO" panose="020F0600000000000000" pitchFamily="50" charset="-128"/>
              </a:rPr>
              <a:t>）</a:t>
            </a:r>
            <a:r>
              <a:rPr lang="en-US" altLang="ja-JP" sz="2800" dirty="0">
                <a:solidFill>
                  <a:schemeClr val="tx1"/>
                </a:solidFill>
                <a:latin typeface="HG丸ｺﾞｼｯｸM-PRO" panose="020F0600000000000000" pitchFamily="50" charset="-128"/>
                <a:ea typeface="HG丸ｺﾞｼｯｸM-PRO" panose="020F0600000000000000" pitchFamily="50" charset="-128"/>
              </a:rPr>
              <a:t>』</a:t>
            </a:r>
            <a:r>
              <a:rPr lang="ja-JP" altLang="en-US" sz="2800" dirty="0">
                <a:solidFill>
                  <a:schemeClr val="tx1"/>
                </a:solidFill>
                <a:latin typeface="HG丸ｺﾞｼｯｸM-PRO" panose="020F0600000000000000" pitchFamily="50" charset="-128"/>
                <a:ea typeface="HG丸ｺﾞｼｯｸM-PRO" panose="020F0600000000000000" pitchFamily="50" charset="-128"/>
              </a:rPr>
              <a:t>で当たる生徒指導</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2800" dirty="0">
              <a:solidFill>
                <a:schemeClr val="tx1"/>
              </a:solidFill>
              <a:latin typeface="HG丸ｺﾞｼｯｸM-PRO" panose="020F0600000000000000" pitchFamily="50" charset="-128"/>
              <a:ea typeface="HG丸ｺﾞｼｯｸM-PRO" panose="020F0600000000000000" pitchFamily="50" charset="-128"/>
            </a:endParaRPr>
          </a:p>
        </p:txBody>
      </p:sp>
      <p:sp>
        <p:nvSpPr>
          <p:cNvPr id="6" name="正方形/長方形 5"/>
          <p:cNvSpPr/>
          <p:nvPr/>
        </p:nvSpPr>
        <p:spPr>
          <a:xfrm>
            <a:off x="13333" y="-27384"/>
            <a:ext cx="4083169" cy="338554"/>
          </a:xfrm>
          <a:prstGeom prst="rect">
            <a:avLst/>
          </a:prstGeom>
        </p:spPr>
        <p:txBody>
          <a:bodyPr wrap="none">
            <a:spAutoFit/>
          </a:bodyPr>
          <a:lstStyle/>
          <a:p>
            <a:r>
              <a:rPr lang="ja-JP" altLang="en-US" sz="1600" dirty="0">
                <a:latin typeface="HG丸ｺﾞｼｯｸM-PRO" panose="020F0600000000000000" pitchFamily="50" charset="-128"/>
                <a:ea typeface="HG丸ｺﾞｼｯｸM-PRO" panose="020F0600000000000000" pitchFamily="50" charset="-128"/>
              </a:rPr>
              <a:t>１　</a:t>
            </a:r>
            <a:r>
              <a:rPr lang="ja-JP" altLang="en-US" sz="1600" dirty="0" smtClean="0">
                <a:latin typeface="HG丸ｺﾞｼｯｸM-PRO" panose="020F0600000000000000" pitchFamily="50" charset="-128"/>
                <a:ea typeface="HG丸ｺﾞｼｯｸM-PRO" panose="020F0600000000000000" pitchFamily="50" charset="-128"/>
              </a:rPr>
              <a:t>生徒指導を進めるポイントを確認する</a:t>
            </a:r>
            <a:endParaRPr lang="en-US" altLang="ja-JP" sz="16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41033299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926726" y="3949858"/>
            <a:ext cx="1317682" cy="2163140"/>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p:cNvSpPr txBox="1"/>
          <p:nvPr/>
        </p:nvSpPr>
        <p:spPr>
          <a:xfrm>
            <a:off x="6228184" y="3140968"/>
            <a:ext cx="2967479" cy="861774"/>
          </a:xfrm>
          <a:prstGeom prst="rect">
            <a:avLst/>
          </a:prstGeom>
          <a:noFill/>
        </p:spPr>
        <p:txBody>
          <a:bodyPr wrap="none" rtlCol="0">
            <a:spAutoFit/>
          </a:bodyPr>
          <a:lstStyle/>
          <a:p>
            <a:r>
              <a:rPr lang="ja-JP" altLang="en-US" sz="1600" dirty="0">
                <a:latin typeface="HG丸ｺﾞｼｯｸM-PRO" pitchFamily="50" charset="-128"/>
                <a:ea typeface="HG丸ｺﾞｼｯｸM-PRO" pitchFamily="50" charset="-128"/>
              </a:rPr>
              <a:t>（「生徒指導提要</a:t>
            </a:r>
            <a:r>
              <a:rPr lang="ja-JP" altLang="en-US" sz="1600" dirty="0" smtClean="0">
                <a:latin typeface="HG丸ｺﾞｼｯｸM-PRO" pitchFamily="50" charset="-128"/>
                <a:ea typeface="HG丸ｺﾞｼｯｸM-PRO" pitchFamily="50" charset="-128"/>
              </a:rPr>
              <a:t>」</a:t>
            </a:r>
            <a:endParaRPr lang="en-US" altLang="ja-JP" sz="1600" dirty="0" smtClean="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平成</a:t>
            </a:r>
            <a:r>
              <a:rPr lang="en-US" altLang="ja-JP" sz="1600" dirty="0">
                <a:latin typeface="HG丸ｺﾞｼｯｸM-PRO" pitchFamily="50" charset="-128"/>
                <a:ea typeface="HG丸ｺﾞｼｯｸM-PRO" pitchFamily="50" charset="-128"/>
              </a:rPr>
              <a:t>22</a:t>
            </a:r>
            <a:r>
              <a:rPr lang="ja-JP" altLang="en-US" sz="1600" dirty="0">
                <a:latin typeface="HG丸ｺﾞｼｯｸM-PRO" pitchFamily="50" charset="-128"/>
                <a:ea typeface="HG丸ｺﾞｼｯｸM-PRO" pitchFamily="50" charset="-128"/>
              </a:rPr>
              <a:t>年 </a:t>
            </a:r>
            <a:r>
              <a:rPr lang="en-US" altLang="ja-JP" sz="1600" dirty="0">
                <a:latin typeface="HG丸ｺﾞｼｯｸM-PRO" pitchFamily="50" charset="-128"/>
                <a:ea typeface="HG丸ｺﾞｼｯｸM-PRO" pitchFamily="50" charset="-128"/>
              </a:rPr>
              <a:t>3</a:t>
            </a:r>
            <a:r>
              <a:rPr lang="ja-JP" altLang="en-US" sz="1600" dirty="0">
                <a:latin typeface="HG丸ｺﾞｼｯｸM-PRO" pitchFamily="50" charset="-128"/>
                <a:ea typeface="HG丸ｺﾞｼｯｸM-PRO" pitchFamily="50" charset="-128"/>
              </a:rPr>
              <a:t>月文部科学省）</a:t>
            </a:r>
          </a:p>
          <a:p>
            <a:endParaRPr kumimoji="1" lang="ja-JP" altLang="en-US" sz="1600" dirty="0"/>
          </a:p>
        </p:txBody>
      </p:sp>
      <p:grpSp>
        <p:nvGrpSpPr>
          <p:cNvPr id="2" name="グループ化 1"/>
          <p:cNvGrpSpPr/>
          <p:nvPr/>
        </p:nvGrpSpPr>
        <p:grpSpPr>
          <a:xfrm>
            <a:off x="13333" y="635599"/>
            <a:ext cx="7438987" cy="3090134"/>
            <a:chOff x="39417" y="635599"/>
            <a:chExt cx="6260825" cy="2888553"/>
          </a:xfrm>
        </p:grpSpPr>
        <p:sp>
          <p:nvSpPr>
            <p:cNvPr id="10" name="Text Box 2"/>
            <p:cNvSpPr txBox="1">
              <a:spLocks noChangeArrowheads="1"/>
            </p:cNvSpPr>
            <p:nvPr/>
          </p:nvSpPr>
          <p:spPr bwMode="auto">
            <a:xfrm>
              <a:off x="39417" y="635599"/>
              <a:ext cx="6260825" cy="920637"/>
            </a:xfrm>
            <a:prstGeom prst="rect">
              <a:avLst/>
            </a:prstGeom>
            <a:solidFill>
              <a:schemeClr val="bg1">
                <a:alpha val="65881"/>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dirty="0">
                  <a:ea typeface="HG丸ｺﾞｼｯｸM-PRO" pitchFamily="50" charset="-128"/>
                </a:rPr>
                <a:t> </a:t>
              </a:r>
              <a:r>
                <a:rPr lang="ja-JP" altLang="en-US" dirty="0" smtClean="0">
                  <a:ea typeface="HG丸ｺﾞｼｯｸM-PRO" pitchFamily="50" charset="-128"/>
                </a:rPr>
                <a:t>   </a:t>
              </a:r>
              <a:r>
                <a:rPr lang="ja-JP" altLang="en-US" sz="4000" b="1" dirty="0" smtClean="0">
                  <a:latin typeface="メイリオ" panose="020B0604030504040204" pitchFamily="50" charset="-128"/>
                  <a:ea typeface="メイリオ" panose="020B0604030504040204" pitchFamily="50" charset="-128"/>
                  <a:cs typeface="メイリオ" panose="020B0604030504040204" pitchFamily="50" charset="-128"/>
                </a:rPr>
                <a:t>自己</a:t>
              </a:r>
              <a:r>
                <a:rPr lang="ja-JP" altLang="en-US" sz="4000" b="1" dirty="0">
                  <a:latin typeface="メイリオ" panose="020B0604030504040204" pitchFamily="50" charset="-128"/>
                  <a:ea typeface="メイリオ" panose="020B0604030504040204" pitchFamily="50" charset="-128"/>
                  <a:cs typeface="メイリオ" panose="020B0604030504040204" pitchFamily="50" charset="-128"/>
                </a:rPr>
                <a:t>指導</a:t>
              </a:r>
              <a:r>
                <a:rPr lang="ja-JP" altLang="en-US" sz="4000" b="1" dirty="0" smtClean="0">
                  <a:latin typeface="メイリオ" panose="020B0604030504040204" pitchFamily="50" charset="-128"/>
                  <a:ea typeface="メイリオ" panose="020B0604030504040204" pitchFamily="50" charset="-128"/>
                  <a:cs typeface="メイリオ" panose="020B0604030504040204" pitchFamily="50" charset="-128"/>
                </a:rPr>
                <a:t>能力 </a:t>
              </a:r>
              <a:r>
                <a:rPr lang="ja-JP" altLang="en-US" sz="3600" b="1" dirty="0" smtClean="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3600" b="1" dirty="0">
                  <a:latin typeface="メイリオ" panose="020B0604030504040204" pitchFamily="50" charset="-128"/>
                  <a:ea typeface="メイリオ" panose="020B0604030504040204" pitchFamily="50" charset="-128"/>
                  <a:cs typeface="メイリオ" panose="020B0604030504040204" pitchFamily="50" charset="-128"/>
                </a:rPr>
                <a:t>育成のために</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800" b="1"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8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eaLnBrk="1" hangingPunct="1">
                <a:spcBef>
                  <a:spcPct val="0"/>
                </a:spcBef>
                <a:buFontTx/>
                <a:buNone/>
              </a:pPr>
              <a:r>
                <a:rPr lang="ja-JP" altLang="en-US" sz="1800" b="1"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800" b="1" dirty="0">
                  <a:latin typeface="メイリオ" panose="020B0604030504040204" pitchFamily="50" charset="-128"/>
                  <a:ea typeface="メイリオ" panose="020B0604030504040204" pitchFamily="50" charset="-128"/>
                  <a:cs typeface="メイリオ" panose="020B0604030504040204" pitchFamily="50" charset="-128"/>
                </a:rPr>
                <a:t>自分自身をよりよい方向に導く力）</a:t>
              </a:r>
              <a:r>
                <a:rPr lang="ja-JP" altLang="en-US" sz="1800" b="1"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Text Box 3"/>
            <p:cNvSpPr txBox="1">
              <a:spLocks noChangeArrowheads="1"/>
            </p:cNvSpPr>
            <p:nvPr/>
          </p:nvSpPr>
          <p:spPr bwMode="auto">
            <a:xfrm>
              <a:off x="399327" y="1711648"/>
              <a:ext cx="5540825" cy="1812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defRPr/>
              </a:pPr>
              <a:r>
                <a:rPr lang="ja-JP" altLang="en-US" sz="2400" b="1" u="sng" dirty="0">
                  <a:uFill>
                    <a:solidFill>
                      <a:srgbClr val="FF0000"/>
                    </a:solidFill>
                  </a:uFill>
                  <a:latin typeface="HG丸ｺﾞｼｯｸM-PRO" pitchFamily="50" charset="-128"/>
                  <a:ea typeface="HG丸ｺﾞｼｯｸM-PRO" pitchFamily="50" charset="-128"/>
                </a:rPr>
                <a:t>自己指導能力を育てる三つ</a:t>
              </a:r>
              <a:r>
                <a:rPr lang="ja-JP" altLang="en-US" sz="2400" b="1" u="sng" dirty="0" smtClean="0">
                  <a:uFill>
                    <a:solidFill>
                      <a:srgbClr val="FF0000"/>
                    </a:solidFill>
                  </a:uFill>
                  <a:latin typeface="HG丸ｺﾞｼｯｸM-PRO" pitchFamily="50" charset="-128"/>
                  <a:ea typeface="HG丸ｺﾞｼｯｸM-PRO" pitchFamily="50" charset="-128"/>
                </a:rPr>
                <a:t>のポイント</a:t>
              </a:r>
              <a:endParaRPr lang="ja-JP" altLang="en-US" sz="2400" b="1" dirty="0">
                <a:latin typeface="HG丸ｺﾞｼｯｸM-PRO" pitchFamily="50" charset="-128"/>
                <a:ea typeface="HG丸ｺﾞｼｯｸM-PRO" pitchFamily="50" charset="-128"/>
              </a:endParaRPr>
            </a:p>
            <a:p>
              <a:pPr>
                <a:defRPr/>
              </a:pPr>
              <a:r>
                <a:rPr lang="ja-JP" altLang="en-US" sz="2400" b="1" dirty="0">
                  <a:solidFill>
                    <a:srgbClr val="CC6600"/>
                  </a:solidFill>
                  <a:latin typeface="HG丸ｺﾞｼｯｸM-PRO" pitchFamily="50" charset="-128"/>
                  <a:ea typeface="HG丸ｺﾞｼｯｸM-PRO" pitchFamily="50" charset="-128"/>
                </a:rPr>
                <a:t>　</a:t>
              </a:r>
              <a:r>
                <a:rPr lang="ja-JP" altLang="en-US" sz="2400" b="1" dirty="0">
                  <a:latin typeface="HG丸ｺﾞｼｯｸM-PRO" pitchFamily="50" charset="-128"/>
                  <a:ea typeface="HG丸ｺﾞｼｯｸM-PRO" pitchFamily="50" charset="-128"/>
                </a:rPr>
                <a:t>①</a:t>
              </a:r>
              <a:r>
                <a:rPr lang="ja-JP" altLang="en-US" sz="2400" b="1" dirty="0">
                  <a:solidFill>
                    <a:srgbClr val="FF0000"/>
                  </a:solidFill>
                  <a:latin typeface="HG丸ｺﾞｼｯｸM-PRO" pitchFamily="50" charset="-128"/>
                  <a:ea typeface="HG丸ｺﾞｼｯｸM-PRO" pitchFamily="50" charset="-128"/>
                </a:rPr>
                <a:t>　</a:t>
              </a:r>
              <a:r>
                <a:rPr lang="ja-JP" altLang="en-US" sz="2400" b="1" dirty="0">
                  <a:solidFill>
                    <a:srgbClr val="FF0000"/>
                  </a:solidFill>
                  <a:effectLst>
                    <a:outerShdw blurRad="38100" dist="38100" dir="2700000" algn="tl">
                      <a:srgbClr val="C0C0C0"/>
                    </a:outerShdw>
                  </a:effectLst>
                  <a:latin typeface="HG丸ｺﾞｼｯｸM-PRO" pitchFamily="50" charset="-128"/>
                  <a:ea typeface="HG丸ｺﾞｼｯｸM-PRO" pitchFamily="50" charset="-128"/>
                </a:rPr>
                <a:t>自己存在感</a:t>
              </a:r>
              <a:r>
                <a:rPr lang="ja-JP" altLang="en-US" sz="2400" b="1" dirty="0">
                  <a:latin typeface="HG丸ｺﾞｼｯｸM-PRO" pitchFamily="50" charset="-128"/>
                  <a:ea typeface="HG丸ｺﾞｼｯｸM-PRO" pitchFamily="50" charset="-128"/>
                </a:rPr>
                <a:t>を与える</a:t>
              </a:r>
            </a:p>
            <a:p>
              <a:pPr>
                <a:defRPr/>
              </a:pPr>
              <a:r>
                <a:rPr lang="ja-JP" altLang="en-US" sz="2400" b="1" dirty="0">
                  <a:solidFill>
                    <a:srgbClr val="CC6600"/>
                  </a:solidFill>
                  <a:latin typeface="HG丸ｺﾞｼｯｸM-PRO" pitchFamily="50" charset="-128"/>
                  <a:ea typeface="HG丸ｺﾞｼｯｸM-PRO" pitchFamily="50" charset="-128"/>
                </a:rPr>
                <a:t>　</a:t>
              </a:r>
              <a:r>
                <a:rPr lang="ja-JP" altLang="en-US" sz="2400" b="1" dirty="0">
                  <a:latin typeface="HG丸ｺﾞｼｯｸM-PRO" pitchFamily="50" charset="-128"/>
                  <a:ea typeface="HG丸ｺﾞｼｯｸM-PRO" pitchFamily="50" charset="-128"/>
                </a:rPr>
                <a:t>②</a:t>
              </a:r>
              <a:r>
                <a:rPr lang="ja-JP" altLang="en-US" sz="2400" b="1" dirty="0">
                  <a:solidFill>
                    <a:srgbClr val="FF0000"/>
                  </a:solidFill>
                  <a:latin typeface="HG丸ｺﾞｼｯｸM-PRO" pitchFamily="50" charset="-128"/>
                  <a:ea typeface="HG丸ｺﾞｼｯｸM-PRO" pitchFamily="50" charset="-128"/>
                </a:rPr>
                <a:t>　</a:t>
              </a:r>
              <a:r>
                <a:rPr lang="ja-JP" altLang="en-US" sz="2400" b="1" dirty="0">
                  <a:solidFill>
                    <a:srgbClr val="FF0000"/>
                  </a:solidFill>
                  <a:effectLst>
                    <a:outerShdw blurRad="38100" dist="38100" dir="2700000" algn="tl">
                      <a:srgbClr val="C0C0C0"/>
                    </a:outerShdw>
                  </a:effectLst>
                  <a:latin typeface="HG丸ｺﾞｼｯｸM-PRO" pitchFamily="50" charset="-128"/>
                  <a:ea typeface="HG丸ｺﾞｼｯｸM-PRO" pitchFamily="50" charset="-128"/>
                </a:rPr>
                <a:t>共感的人間関係</a:t>
              </a:r>
              <a:r>
                <a:rPr lang="ja-JP" altLang="en-US" sz="2400" b="1" dirty="0">
                  <a:latin typeface="HG丸ｺﾞｼｯｸM-PRO" pitchFamily="50" charset="-128"/>
                  <a:ea typeface="HG丸ｺﾞｼｯｸM-PRO" pitchFamily="50" charset="-128"/>
                </a:rPr>
                <a:t>を育成する</a:t>
              </a:r>
            </a:p>
            <a:p>
              <a:pPr>
                <a:defRPr/>
              </a:pPr>
              <a:r>
                <a:rPr lang="ja-JP" altLang="en-US" sz="2400" b="1" dirty="0">
                  <a:solidFill>
                    <a:srgbClr val="CC6600"/>
                  </a:solidFill>
                  <a:latin typeface="HG丸ｺﾞｼｯｸM-PRO" pitchFamily="50" charset="-128"/>
                  <a:ea typeface="HG丸ｺﾞｼｯｸM-PRO" pitchFamily="50" charset="-128"/>
                </a:rPr>
                <a:t>　</a:t>
              </a:r>
              <a:r>
                <a:rPr lang="ja-JP" altLang="en-US" sz="2400" b="1" dirty="0">
                  <a:latin typeface="HG丸ｺﾞｼｯｸM-PRO" pitchFamily="50" charset="-128"/>
                  <a:ea typeface="HG丸ｺﾞｼｯｸM-PRO" pitchFamily="50" charset="-128"/>
                </a:rPr>
                <a:t>③</a:t>
              </a:r>
              <a:r>
                <a:rPr lang="ja-JP" altLang="en-US" sz="2400" b="1" dirty="0">
                  <a:solidFill>
                    <a:srgbClr val="FF0000"/>
                  </a:solidFill>
                  <a:latin typeface="HG丸ｺﾞｼｯｸM-PRO" pitchFamily="50" charset="-128"/>
                  <a:ea typeface="HG丸ｺﾞｼｯｸM-PRO" pitchFamily="50" charset="-128"/>
                </a:rPr>
                <a:t>　</a:t>
              </a:r>
              <a:r>
                <a:rPr lang="ja-JP" altLang="en-US" sz="2400" b="1" dirty="0">
                  <a:solidFill>
                    <a:srgbClr val="FF0000"/>
                  </a:solidFill>
                  <a:effectLst>
                    <a:outerShdw blurRad="38100" dist="38100" dir="2700000" algn="tl">
                      <a:srgbClr val="C0C0C0"/>
                    </a:outerShdw>
                  </a:effectLst>
                  <a:latin typeface="HG丸ｺﾞｼｯｸM-PRO" pitchFamily="50" charset="-128"/>
                  <a:ea typeface="HG丸ｺﾞｼｯｸM-PRO" pitchFamily="50" charset="-128"/>
                </a:rPr>
                <a:t>自己決定の場</a:t>
              </a:r>
              <a:r>
                <a:rPr lang="ja-JP" altLang="en-US" sz="2400" b="1" dirty="0">
                  <a:latin typeface="HG丸ｺﾞｼｯｸM-PRO" pitchFamily="50" charset="-128"/>
                  <a:ea typeface="HG丸ｺﾞｼｯｸM-PRO" pitchFamily="50" charset="-128"/>
                </a:rPr>
                <a:t>を</a:t>
              </a:r>
              <a:r>
                <a:rPr lang="ja-JP" altLang="en-US" sz="2400" b="1" dirty="0" smtClean="0">
                  <a:latin typeface="HG丸ｺﾞｼｯｸM-PRO" pitchFamily="50" charset="-128"/>
                  <a:ea typeface="HG丸ｺﾞｼｯｸM-PRO" pitchFamily="50" charset="-128"/>
                </a:rPr>
                <a:t>与え、自己の可　　</a:t>
              </a:r>
              <a:endParaRPr lang="en-US" altLang="ja-JP" sz="2400" b="1" dirty="0" smtClean="0">
                <a:latin typeface="HG丸ｺﾞｼｯｸM-PRO" pitchFamily="50" charset="-128"/>
                <a:ea typeface="HG丸ｺﾞｼｯｸM-PRO" pitchFamily="50" charset="-128"/>
              </a:endParaRPr>
            </a:p>
            <a:p>
              <a:pPr>
                <a:defRPr/>
              </a:pPr>
              <a:r>
                <a:rPr lang="ja-JP" altLang="en-US" sz="2400" b="1" dirty="0">
                  <a:latin typeface="HG丸ｺﾞｼｯｸM-PRO" pitchFamily="50" charset="-128"/>
                  <a:ea typeface="HG丸ｺﾞｼｯｸM-PRO" pitchFamily="50" charset="-128"/>
                </a:rPr>
                <a:t>　</a:t>
              </a:r>
              <a:r>
                <a:rPr lang="ja-JP" altLang="en-US" sz="2400" b="1" dirty="0" smtClean="0">
                  <a:latin typeface="HG丸ｺﾞｼｯｸM-PRO" pitchFamily="50" charset="-128"/>
                  <a:ea typeface="HG丸ｺﾞｼｯｸM-PRO" pitchFamily="50" charset="-128"/>
                </a:rPr>
                <a:t>　能性</a:t>
              </a:r>
              <a:r>
                <a:rPr lang="ja-JP" altLang="en-US" sz="2400" b="1" dirty="0">
                  <a:latin typeface="HG丸ｺﾞｼｯｸM-PRO" pitchFamily="50" charset="-128"/>
                  <a:ea typeface="HG丸ｺﾞｼｯｸM-PRO" pitchFamily="50" charset="-128"/>
                </a:rPr>
                <a:t>の開発を援助する</a:t>
              </a:r>
            </a:p>
          </p:txBody>
        </p:sp>
      </p:grpSp>
      <p:sp>
        <p:nvSpPr>
          <p:cNvPr id="13" name="AutoShape 6"/>
          <p:cNvSpPr>
            <a:spLocks noChangeArrowheads="1"/>
          </p:cNvSpPr>
          <p:nvPr/>
        </p:nvSpPr>
        <p:spPr bwMode="auto">
          <a:xfrm>
            <a:off x="399328" y="3983343"/>
            <a:ext cx="5862764" cy="2436738"/>
          </a:xfrm>
          <a:prstGeom prst="wedgeRoundRectCallout">
            <a:avLst>
              <a:gd name="adj1" fmla="val 60175"/>
              <a:gd name="adj2" fmla="val -32283"/>
              <a:gd name="adj3" fmla="val 16667"/>
            </a:avLst>
          </a:prstGeom>
          <a:solidFill>
            <a:srgbClr val="FFFF99">
              <a:alpha val="81960"/>
            </a:srgbClr>
          </a:solidFill>
          <a:ln w="38100" algn="ctr">
            <a:solidFill>
              <a:schemeClr val="tx1"/>
            </a:solidFill>
            <a:miter lim="800000"/>
            <a:headEnd/>
            <a:tailEnd/>
          </a:ln>
        </p:spPr>
        <p:txBody>
          <a:bodyPr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lnSpc>
                <a:spcPct val="80000"/>
              </a:lnSpc>
              <a:buClr>
                <a:schemeClr val="hlink"/>
              </a:buClr>
              <a:buFont typeface="Wingdings" pitchFamily="2" charset="2"/>
              <a:buNone/>
            </a:pPr>
            <a:r>
              <a:rPr lang="ja-JP" altLang="en-US" sz="2800" dirty="0" smtClean="0">
                <a:ea typeface="HG丸ｺﾞｼｯｸM-PRO" pitchFamily="50" charset="-128"/>
              </a:rPr>
              <a:t>こういった指導は、信頼できる教師や大人との関係の中で育まれたり、よりよいつながりのある集団の中で育まれたりする力なんだよ。</a:t>
            </a:r>
            <a:endParaRPr lang="en-US" altLang="ja-JP" sz="2800" dirty="0" smtClean="0">
              <a:ea typeface="HG丸ｺﾞｼｯｸM-PRO" pitchFamily="50" charset="-128"/>
            </a:endParaRPr>
          </a:p>
          <a:p>
            <a:pPr eaLnBrk="1" hangingPunct="1">
              <a:lnSpc>
                <a:spcPct val="80000"/>
              </a:lnSpc>
              <a:buClr>
                <a:schemeClr val="hlink"/>
              </a:buClr>
              <a:buFont typeface="Wingdings" pitchFamily="2" charset="2"/>
              <a:buNone/>
            </a:pPr>
            <a:r>
              <a:rPr lang="ja-JP" altLang="en-US" sz="2800" dirty="0" smtClean="0">
                <a:ea typeface="HG丸ｺﾞｼｯｸM-PRO" pitchFamily="50" charset="-128"/>
              </a:rPr>
              <a:t>だから、学校の教育活動は大きな影響を与える場だと言えますね。</a:t>
            </a:r>
            <a:endParaRPr lang="ja-JP" altLang="en-US" sz="2800" dirty="0">
              <a:ea typeface="HG丸ｺﾞｼｯｸM-PRO" pitchFamily="50" charset="-128"/>
            </a:endParaRPr>
          </a:p>
        </p:txBody>
      </p:sp>
      <p:pic>
        <p:nvPicPr>
          <p:cNvPr id="6" name="Picture 2" descr="クリックすると新しいウィンドウで開きます"/>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rot="676284">
            <a:off x="7232463" y="893983"/>
            <a:ext cx="1643988" cy="2002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6728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68913" y="278512"/>
            <a:ext cx="8429759" cy="6540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6" name="テキスト ボックス 55"/>
          <p:cNvSpPr txBox="1"/>
          <p:nvPr/>
        </p:nvSpPr>
        <p:spPr>
          <a:xfrm>
            <a:off x="323528" y="3370867"/>
            <a:ext cx="1962876" cy="351357"/>
          </a:xfrm>
          <a:prstGeom prst="rect">
            <a:avLst/>
          </a:prstGeom>
          <a:noFill/>
        </p:spPr>
        <p:txBody>
          <a:bodyPr wrap="none" lIns="0" tIns="0" rIns="0" bIns="0" rtlCol="0">
            <a:noAutofit/>
          </a:bodyPr>
          <a:lstStyle/>
          <a:p>
            <a:pPr algn="ctr"/>
            <a:r>
              <a:rPr kumimoji="1" lang="ja-JP" altLang="en-US" sz="1600" b="1" dirty="0" smtClean="0">
                <a:solidFill>
                  <a:srgbClr val="FF0000"/>
                </a:solidFill>
                <a:latin typeface="HG丸ｺﾞｼｯｸM-PRO" panose="020F0600000000000000" pitchFamily="50" charset="-128"/>
                <a:ea typeface="HG丸ｺﾞｼｯｸM-PRO" panose="020F0600000000000000" pitchFamily="50" charset="-128"/>
              </a:rPr>
              <a:t>いじめ対策委員会</a:t>
            </a:r>
            <a:endParaRPr kumimoji="1" lang="en-US" altLang="ja-JP" sz="1600" dirty="0" smtClean="0">
              <a:solidFill>
                <a:srgbClr val="FF0000"/>
              </a:solidFill>
              <a:latin typeface="HG丸ｺﾞｼｯｸM-PRO" panose="020F0600000000000000" pitchFamily="50" charset="-128"/>
              <a:ea typeface="HG丸ｺﾞｼｯｸM-PRO" panose="020F0600000000000000" pitchFamily="50" charset="-128"/>
            </a:endParaRPr>
          </a:p>
        </p:txBody>
      </p:sp>
      <p:sp>
        <p:nvSpPr>
          <p:cNvPr id="53" name="テキスト ボックス 52"/>
          <p:cNvSpPr txBox="1"/>
          <p:nvPr/>
        </p:nvSpPr>
        <p:spPr>
          <a:xfrm>
            <a:off x="4985388" y="6429097"/>
            <a:ext cx="1962876" cy="351357"/>
          </a:xfrm>
          <a:prstGeom prst="rect">
            <a:avLst/>
          </a:prstGeom>
          <a:noFill/>
        </p:spPr>
        <p:txBody>
          <a:bodyPr wrap="none" lIns="0" tIns="0" rIns="0" bIns="0" rtlCol="0">
            <a:noAutofit/>
          </a:bodyPr>
          <a:lstStyle/>
          <a:p>
            <a:pPr algn="ctr"/>
            <a:r>
              <a:rPr kumimoji="1" lang="ja-JP" altLang="en-US" sz="1600" b="1" dirty="0" smtClean="0">
                <a:solidFill>
                  <a:srgbClr val="FF0000"/>
                </a:solidFill>
                <a:latin typeface="HG丸ｺﾞｼｯｸM-PRO" panose="020F0600000000000000" pitchFamily="50" charset="-128"/>
                <a:ea typeface="HG丸ｺﾞｼｯｸM-PRO" panose="020F0600000000000000" pitchFamily="50" charset="-128"/>
              </a:rPr>
              <a:t>いじめ対策委員会</a:t>
            </a:r>
            <a:endParaRPr kumimoji="1" lang="en-US" altLang="ja-JP" sz="1600" dirty="0" smtClean="0">
              <a:solidFill>
                <a:srgbClr val="FF0000"/>
              </a:solidFill>
              <a:latin typeface="HG丸ｺﾞｼｯｸM-PRO" panose="020F0600000000000000" pitchFamily="50" charset="-128"/>
              <a:ea typeface="HG丸ｺﾞｼｯｸM-PRO" panose="020F0600000000000000" pitchFamily="50" charset="-128"/>
            </a:endParaRPr>
          </a:p>
        </p:txBody>
      </p:sp>
      <p:sp>
        <p:nvSpPr>
          <p:cNvPr id="57" name="テキスト ボックス 56"/>
          <p:cNvSpPr txBox="1"/>
          <p:nvPr/>
        </p:nvSpPr>
        <p:spPr>
          <a:xfrm>
            <a:off x="7171314" y="6103229"/>
            <a:ext cx="1962876" cy="351357"/>
          </a:xfrm>
          <a:prstGeom prst="rect">
            <a:avLst/>
          </a:prstGeom>
          <a:noFill/>
        </p:spPr>
        <p:txBody>
          <a:bodyPr wrap="none" lIns="0" tIns="0" rIns="0" bIns="0" rtlCol="0">
            <a:noAutofit/>
          </a:bodyPr>
          <a:lstStyle/>
          <a:p>
            <a:pPr algn="ctr"/>
            <a:r>
              <a:rPr kumimoji="1" lang="ja-JP" altLang="en-US" sz="1600" b="1" dirty="0" smtClean="0">
                <a:solidFill>
                  <a:srgbClr val="FF0000"/>
                </a:solidFill>
                <a:latin typeface="HG丸ｺﾞｼｯｸM-PRO" panose="020F0600000000000000" pitchFamily="50" charset="-128"/>
                <a:ea typeface="HG丸ｺﾞｼｯｸM-PRO" panose="020F0600000000000000" pitchFamily="50" charset="-128"/>
              </a:rPr>
              <a:t>いじめ対策委員会</a:t>
            </a:r>
            <a:endParaRPr kumimoji="1" lang="en-US" altLang="ja-JP" sz="1600" dirty="0" smtClean="0">
              <a:solidFill>
                <a:srgbClr val="FF0000"/>
              </a:solidFill>
              <a:latin typeface="HG丸ｺﾞｼｯｸM-PRO" panose="020F0600000000000000" pitchFamily="50" charset="-128"/>
              <a:ea typeface="HG丸ｺﾞｼｯｸM-PRO" panose="020F0600000000000000" pitchFamily="50" charset="-128"/>
            </a:endParaRPr>
          </a:p>
        </p:txBody>
      </p:sp>
    </p:spTree>
    <p:custDataLst>
      <p:tags r:id="rId1"/>
    </p:custDataLst>
    <p:extLst>
      <p:ext uri="{BB962C8B-B14F-4D97-AF65-F5344CB8AC3E}">
        <p14:creationId xmlns:p14="http://schemas.microsoft.com/office/powerpoint/2010/main" val="40502424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fade">
                                      <p:cBhvr>
                                        <p:cTn id="10" dur="500"/>
                                        <p:tgtEl>
                                          <p:spTgt spid="5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fade">
                                      <p:cBhvr>
                                        <p:cTn id="1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3" grpId="0"/>
      <p:bldP spid="5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4001810"/>
            <a:ext cx="1563687" cy="256698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Z:\事務文書\生徒指導\0_イラスト集\学校イラスト1000カレンダー等\イラスト・レタリング集\学校生活カット(0001～0437)\0371-先生.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731635" y="3933056"/>
            <a:ext cx="1392684" cy="2635741"/>
          </a:xfrm>
          <a:prstGeom prst="rect">
            <a:avLst/>
          </a:prstGeom>
          <a:noFill/>
          <a:extLst>
            <a:ext uri="{909E8E84-426E-40DD-AFC4-6F175D3DCCD1}">
              <a14:hiddenFill xmlns:a14="http://schemas.microsoft.com/office/drawing/2010/main">
                <a:solidFill>
                  <a:srgbClr val="FFFFFF"/>
                </a:solidFill>
              </a14:hiddenFill>
            </a:ext>
          </a:extLst>
        </p:spPr>
      </p:pic>
      <p:sp>
        <p:nvSpPr>
          <p:cNvPr id="8" name="角丸四角形吹き出し 7"/>
          <p:cNvSpPr/>
          <p:nvPr/>
        </p:nvSpPr>
        <p:spPr>
          <a:xfrm>
            <a:off x="2083318" y="4057179"/>
            <a:ext cx="5469352" cy="2664296"/>
          </a:xfrm>
          <a:prstGeom prst="wedgeRoundRectCallout">
            <a:avLst>
              <a:gd name="adj1" fmla="val 63000"/>
              <a:gd name="adj2" fmla="val 112"/>
              <a:gd name="adj3" fmla="val 16667"/>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　今日は、いじめを起こした児童生徒への対応を考えたり、いじめが起こりにくい集団づくりの取組を協議したりしましょう！</a:t>
            </a:r>
            <a:endParaRPr lang="en-US" altLang="ja-JP" sz="28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1" name="角丸四角形吹き出し 10"/>
          <p:cNvSpPr/>
          <p:nvPr/>
        </p:nvSpPr>
        <p:spPr>
          <a:xfrm>
            <a:off x="105652" y="411102"/>
            <a:ext cx="8932697" cy="3375715"/>
          </a:xfrm>
          <a:prstGeom prst="wedgeRoundRectCallout">
            <a:avLst>
              <a:gd name="adj1" fmla="val -35220"/>
              <a:gd name="adj2" fmla="val 57656"/>
              <a:gd name="adj3" fmla="val 16667"/>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r>
              <a:rPr lang="ja-JP" altLang="en-US" sz="3600" b="1" dirty="0">
                <a:solidFill>
                  <a:schemeClr val="tx1"/>
                </a:solidFill>
                <a:latin typeface="HG丸ｺﾞｼｯｸM-PRO" panose="020F0600000000000000" pitchFamily="50" charset="-128"/>
                <a:ea typeface="HG丸ｺﾞｼｯｸM-PRO" panose="020F0600000000000000" pitchFamily="50" charset="-128"/>
              </a:rPr>
              <a:t>生徒指導を進めるポイント</a:t>
            </a:r>
            <a:endParaRPr kumimoji="1" lang="en-US" altLang="ja-JP" sz="2800" b="1"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自己指導能力</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（自分自身をよりよい方向へ導くことのできる力）</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　を育成する生徒指導！</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『Research</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（見立て）</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Vision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（目指す姿）</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　</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Plan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a:solidFill>
                  <a:schemeClr val="tx1"/>
                </a:solidFill>
                <a:latin typeface="HG丸ｺﾞｼｯｸM-PRO" panose="020F0600000000000000" pitchFamily="50" charset="-128"/>
                <a:ea typeface="HG丸ｺﾞｼｯｸM-PRO" panose="020F0600000000000000" pitchFamily="50" charset="-128"/>
              </a:rPr>
              <a:t>計画</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Do</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（具体的</a:t>
            </a:r>
            <a:r>
              <a:rPr lang="ja-JP" altLang="en-US" dirty="0">
                <a:solidFill>
                  <a:schemeClr val="tx1"/>
                </a:solidFill>
                <a:latin typeface="HG丸ｺﾞｼｯｸM-PRO" panose="020F0600000000000000" pitchFamily="50" charset="-128"/>
                <a:ea typeface="HG丸ｺﾞｼｯｸM-PRO" panose="020F0600000000000000" pitchFamily="50" charset="-128"/>
              </a:rPr>
              <a:t>な指導</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Check</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a:solidFill>
                  <a:schemeClr val="tx1"/>
                </a:solidFill>
                <a:latin typeface="HG丸ｺﾞｼｯｸM-PRO" panose="020F0600000000000000" pitchFamily="50" charset="-128"/>
                <a:ea typeface="HG丸ｺﾞｼｯｸM-PRO" panose="020F0600000000000000" pitchFamily="50" charset="-128"/>
              </a:rPr>
              <a:t>見直し</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　</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Action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（改善</a:t>
            </a:r>
            <a:r>
              <a:rPr lang="ja-JP" altLang="en-US" dirty="0">
                <a:solidFill>
                  <a:schemeClr val="tx1"/>
                </a:solidFill>
                <a:latin typeface="HG丸ｺﾞｼｯｸM-PRO" panose="020F0600000000000000" pitchFamily="50" charset="-128"/>
                <a:ea typeface="HG丸ｺﾞｼｯｸM-PRO" panose="020F0600000000000000" pitchFamily="50" charset="-128"/>
              </a:rPr>
              <a:t>策）</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サイクル</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800" dirty="0">
                <a:solidFill>
                  <a:schemeClr val="tx1"/>
                </a:solidFill>
                <a:latin typeface="HG丸ｺﾞｼｯｸM-PRO" panose="020F0600000000000000" pitchFamily="50" charset="-128"/>
                <a:ea typeface="HG丸ｺﾞｼｯｸM-PRO" panose="020F0600000000000000" pitchFamily="50" charset="-128"/>
              </a:rPr>
              <a:t>を意識した生徒指導</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『Organization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（組織・チーム</a:t>
            </a:r>
            <a:r>
              <a:rPr lang="ja-JP" altLang="en-US" dirty="0">
                <a:solidFill>
                  <a:schemeClr val="tx1"/>
                </a:solidFill>
                <a:latin typeface="HG丸ｺﾞｼｯｸM-PRO" panose="020F0600000000000000" pitchFamily="50" charset="-128"/>
                <a:ea typeface="HG丸ｺﾞｼｯｸM-PRO" panose="020F0600000000000000" pitchFamily="50" charset="-128"/>
              </a:rPr>
              <a:t>）</a:t>
            </a:r>
            <a:r>
              <a:rPr lang="en-US" altLang="ja-JP" sz="2800" dirty="0">
                <a:solidFill>
                  <a:schemeClr val="tx1"/>
                </a:solidFill>
                <a:latin typeface="HG丸ｺﾞｼｯｸM-PRO" panose="020F0600000000000000" pitchFamily="50" charset="-128"/>
                <a:ea typeface="HG丸ｺﾞｼｯｸM-PRO" panose="020F0600000000000000" pitchFamily="50" charset="-128"/>
              </a:rPr>
              <a:t>』</a:t>
            </a:r>
            <a:r>
              <a:rPr lang="ja-JP" altLang="en-US" sz="2800" dirty="0">
                <a:solidFill>
                  <a:schemeClr val="tx1"/>
                </a:solidFill>
                <a:latin typeface="HG丸ｺﾞｼｯｸM-PRO" panose="020F0600000000000000" pitchFamily="50" charset="-128"/>
                <a:ea typeface="HG丸ｺﾞｼｯｸM-PRO" panose="020F0600000000000000" pitchFamily="50" charset="-128"/>
              </a:rPr>
              <a:t>で当たる生徒指導</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28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63974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タイトル 1"/>
          <p:cNvSpPr>
            <a:spLocks noGrp="1"/>
          </p:cNvSpPr>
          <p:nvPr>
            <p:ph type="title"/>
          </p:nvPr>
        </p:nvSpPr>
        <p:spPr>
          <a:xfrm>
            <a:off x="457200" y="-171400"/>
            <a:ext cx="8229600" cy="1143000"/>
          </a:xfrm>
        </p:spPr>
        <p:txBody>
          <a:bodyPr/>
          <a:lstStyle/>
          <a:p>
            <a:r>
              <a:rPr lang="ja-JP" altLang="en-US" dirty="0" smtClean="0">
                <a:solidFill>
                  <a:schemeClr val="tx2"/>
                </a:solidFill>
                <a:latin typeface="HG丸ｺﾞｼｯｸM-PRO" panose="020F0600000000000000" pitchFamily="50" charset="-128"/>
                <a:ea typeface="HG丸ｺﾞｼｯｸM-PRO" panose="020F0600000000000000" pitchFamily="50" charset="-128"/>
                <a:cs typeface="Arial" charset="0"/>
              </a:rPr>
              <a:t>研修の進め方</a:t>
            </a:r>
          </a:p>
        </p:txBody>
      </p:sp>
      <p:sp>
        <p:nvSpPr>
          <p:cNvPr id="4" name="アーチ 3"/>
          <p:cNvSpPr/>
          <p:nvPr/>
        </p:nvSpPr>
        <p:spPr>
          <a:xfrm>
            <a:off x="-6118347" y="-231526"/>
            <a:ext cx="7753100" cy="7753100"/>
          </a:xfrm>
          <a:prstGeom prst="blockArc">
            <a:avLst>
              <a:gd name="adj1" fmla="val 18900000"/>
              <a:gd name="adj2" fmla="val 2700000"/>
              <a:gd name="adj3" fmla="val 279"/>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nvGrpSpPr>
          <p:cNvPr id="18" name="グループ化 17"/>
          <p:cNvGrpSpPr/>
          <p:nvPr/>
        </p:nvGrpSpPr>
        <p:grpSpPr>
          <a:xfrm>
            <a:off x="486660" y="1034589"/>
            <a:ext cx="8251828" cy="900388"/>
            <a:chOff x="486660" y="1034589"/>
            <a:chExt cx="8251828" cy="900388"/>
          </a:xfrm>
        </p:grpSpPr>
        <p:sp>
          <p:nvSpPr>
            <p:cNvPr id="5" name="フリーフォーム 4"/>
            <p:cNvSpPr/>
            <p:nvPr/>
          </p:nvSpPr>
          <p:spPr>
            <a:xfrm>
              <a:off x="936854" y="1048996"/>
              <a:ext cx="7801634" cy="871575"/>
            </a:xfrm>
            <a:custGeom>
              <a:avLst/>
              <a:gdLst>
                <a:gd name="connsiteX0" fmla="*/ 0 w 7801634"/>
                <a:gd name="connsiteY0" fmla="*/ 0 h 871575"/>
                <a:gd name="connsiteX1" fmla="*/ 7801634 w 7801634"/>
                <a:gd name="connsiteY1" fmla="*/ 0 h 871575"/>
                <a:gd name="connsiteX2" fmla="*/ 7801634 w 7801634"/>
                <a:gd name="connsiteY2" fmla="*/ 871575 h 871575"/>
                <a:gd name="connsiteX3" fmla="*/ 0 w 7801634"/>
                <a:gd name="connsiteY3" fmla="*/ 871575 h 871575"/>
                <a:gd name="connsiteX4" fmla="*/ 0 w 7801634"/>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01634" h="871575">
                  <a:moveTo>
                    <a:pt x="0" y="0"/>
                  </a:moveTo>
                  <a:lnTo>
                    <a:pt x="7801634" y="0"/>
                  </a:lnTo>
                  <a:lnTo>
                    <a:pt x="7801634"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生徒指導を進めるポイントを確認する</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6" name="円/楕円 5"/>
            <p:cNvSpPr/>
            <p:nvPr/>
          </p:nvSpPr>
          <p:spPr>
            <a:xfrm>
              <a:off x="486660" y="103458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8" name="テキスト ボックス 7"/>
            <p:cNvSpPr txBox="1">
              <a:spLocks noChangeArrowheads="1"/>
            </p:cNvSpPr>
            <p:nvPr/>
          </p:nvSpPr>
          <p:spPr bwMode="auto">
            <a:xfrm>
              <a:off x="575927" y="1106456"/>
              <a:ext cx="719137"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１</a:t>
              </a:r>
            </a:p>
          </p:txBody>
        </p:sp>
      </p:grpSp>
      <p:grpSp>
        <p:nvGrpSpPr>
          <p:cNvPr id="17" name="グループ化 16"/>
          <p:cNvGrpSpPr/>
          <p:nvPr/>
        </p:nvGrpSpPr>
        <p:grpSpPr>
          <a:xfrm>
            <a:off x="1156805" y="2405313"/>
            <a:ext cx="7581683" cy="900388"/>
            <a:chOff x="1002813" y="2114709"/>
            <a:chExt cx="7735675" cy="900388"/>
          </a:xfrm>
        </p:grpSpPr>
        <p:sp>
          <p:nvSpPr>
            <p:cNvPr id="8" name="フリーフォーム 7"/>
            <p:cNvSpPr/>
            <p:nvPr/>
          </p:nvSpPr>
          <p:spPr>
            <a:xfrm>
              <a:off x="1453007" y="212911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事例を検討する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9" name="円/楕円 8"/>
            <p:cNvSpPr/>
            <p:nvPr/>
          </p:nvSpPr>
          <p:spPr>
            <a:xfrm>
              <a:off x="1002813" y="211470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9" name="テキスト ボックス 9"/>
            <p:cNvSpPr txBox="1">
              <a:spLocks noChangeArrowheads="1"/>
            </p:cNvSpPr>
            <p:nvPr/>
          </p:nvSpPr>
          <p:spPr bwMode="auto">
            <a:xfrm>
              <a:off x="1115616" y="2187720"/>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２</a:t>
              </a:r>
            </a:p>
          </p:txBody>
        </p:sp>
      </p:grpSp>
      <p:grpSp>
        <p:nvGrpSpPr>
          <p:cNvPr id="19" name="グループ化 18"/>
          <p:cNvGrpSpPr/>
          <p:nvPr/>
        </p:nvGrpSpPr>
        <p:grpSpPr>
          <a:xfrm>
            <a:off x="1156805" y="3776037"/>
            <a:ext cx="7577257" cy="900388"/>
            <a:chOff x="1161230" y="3194829"/>
            <a:chExt cx="7577257" cy="900388"/>
          </a:xfrm>
        </p:grpSpPr>
        <p:sp>
          <p:nvSpPr>
            <p:cNvPr id="11" name="フリーフォーム 10"/>
            <p:cNvSpPr/>
            <p:nvPr/>
          </p:nvSpPr>
          <p:spPr>
            <a:xfrm>
              <a:off x="1611424" y="3209236"/>
              <a:ext cx="7127063" cy="871575"/>
            </a:xfrm>
            <a:custGeom>
              <a:avLst/>
              <a:gdLst>
                <a:gd name="connsiteX0" fmla="*/ 0 w 7127063"/>
                <a:gd name="connsiteY0" fmla="*/ 0 h 871575"/>
                <a:gd name="connsiteX1" fmla="*/ 7127063 w 7127063"/>
                <a:gd name="connsiteY1" fmla="*/ 0 h 871575"/>
                <a:gd name="connsiteX2" fmla="*/ 7127063 w 7127063"/>
                <a:gd name="connsiteY2" fmla="*/ 871575 h 871575"/>
                <a:gd name="connsiteX3" fmla="*/ 0 w 7127063"/>
                <a:gd name="connsiteY3" fmla="*/ 871575 h 871575"/>
                <a:gd name="connsiteX4" fmla="*/ 0 w 7127063"/>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7063" h="871575">
                  <a:moveTo>
                    <a:pt x="0" y="0"/>
                  </a:moveTo>
                  <a:lnTo>
                    <a:pt x="7127063" y="0"/>
                  </a:lnTo>
                  <a:lnTo>
                    <a:pt x="7127063"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今後に</a:t>
              </a:r>
              <a:r>
                <a:rPr lang="ja-JP" altLang="en-US" sz="2400" dirty="0" smtClean="0">
                  <a:latin typeface="HG丸ｺﾞｼｯｸM-PRO" panose="020F0600000000000000" pitchFamily="50" charset="-128"/>
                  <a:ea typeface="HG丸ｺﾞｼｯｸM-PRO" panose="020F0600000000000000" pitchFamily="50" charset="-128"/>
                </a:rPr>
                <a:t>向けた取組を</a:t>
              </a:r>
              <a:r>
                <a:rPr lang="ja-JP" altLang="en-US" sz="2400" dirty="0">
                  <a:latin typeface="HG丸ｺﾞｼｯｸM-PRO" panose="020F0600000000000000" pitchFamily="50" charset="-128"/>
                  <a:ea typeface="HG丸ｺﾞｼｯｸM-PRO" panose="020F0600000000000000" pitchFamily="50" charset="-128"/>
                </a:rPr>
                <a:t>協議する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12" name="円/楕円 11"/>
            <p:cNvSpPr/>
            <p:nvPr/>
          </p:nvSpPr>
          <p:spPr>
            <a:xfrm>
              <a:off x="1161230" y="319482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0" name="テキスト ボックス 10"/>
            <p:cNvSpPr txBox="1">
              <a:spLocks noChangeArrowheads="1"/>
            </p:cNvSpPr>
            <p:nvPr/>
          </p:nvSpPr>
          <p:spPr bwMode="auto">
            <a:xfrm>
              <a:off x="1242286" y="3267840"/>
              <a:ext cx="719138"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３</a:t>
              </a:r>
            </a:p>
          </p:txBody>
        </p:sp>
      </p:grpSp>
      <p:grpSp>
        <p:nvGrpSpPr>
          <p:cNvPr id="20" name="グループ化 19"/>
          <p:cNvGrpSpPr/>
          <p:nvPr/>
        </p:nvGrpSpPr>
        <p:grpSpPr>
          <a:xfrm>
            <a:off x="486660" y="5146762"/>
            <a:ext cx="8251828" cy="900388"/>
            <a:chOff x="1002813" y="4274949"/>
            <a:chExt cx="7735675" cy="900388"/>
          </a:xfrm>
        </p:grpSpPr>
        <p:sp>
          <p:nvSpPr>
            <p:cNvPr id="13" name="フリーフォーム 12"/>
            <p:cNvSpPr/>
            <p:nvPr/>
          </p:nvSpPr>
          <p:spPr>
            <a:xfrm>
              <a:off x="1453007" y="428935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まとめ</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14" name="円/楕円 13"/>
            <p:cNvSpPr/>
            <p:nvPr/>
          </p:nvSpPr>
          <p:spPr>
            <a:xfrm>
              <a:off x="1002813" y="427494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1" name="テキスト ボックス 11"/>
            <p:cNvSpPr txBox="1">
              <a:spLocks noChangeArrowheads="1"/>
            </p:cNvSpPr>
            <p:nvPr/>
          </p:nvSpPr>
          <p:spPr bwMode="auto">
            <a:xfrm>
              <a:off x="1096683" y="4346816"/>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４</a:t>
              </a:r>
            </a:p>
          </p:txBody>
        </p:sp>
      </p:grpSp>
      <p:pic>
        <p:nvPicPr>
          <p:cNvPr id="10"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496" y="2780979"/>
            <a:ext cx="1061187" cy="1742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77554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19"/>
                                        </p:tgtEl>
                                        <p:attrNameLst>
                                          <p:attrName>style.opacity</p:attrName>
                                        </p:attrNameLst>
                                      </p:cBhvr>
                                      <p:to>
                                        <p:strVal val="0.15"/>
                                      </p:to>
                                    </p:set>
                                    <p:animEffect filter="image" prLst="opacity: 0.15">
                                      <p:cBhvr rctx="IE">
                                        <p:cTn id="7" dur="indefinite"/>
                                        <p:tgtEl>
                                          <p:spTgt spid="19"/>
                                        </p:tgtEl>
                                      </p:cBhvr>
                                    </p:animEffect>
                                  </p:childTnLst>
                                </p:cTn>
                              </p:par>
                              <p:par>
                                <p:cTn id="8" presetID="9" presetClass="emph" presetSubtype="0" nodeType="withEffect">
                                  <p:stCondLst>
                                    <p:cond delay="0"/>
                                  </p:stCondLst>
                                  <p:childTnLst>
                                    <p:set>
                                      <p:cBhvr rctx="PPT">
                                        <p:cTn id="9" dur="indefinite"/>
                                        <p:tgtEl>
                                          <p:spTgt spid="20"/>
                                        </p:tgtEl>
                                        <p:attrNameLst>
                                          <p:attrName>style.opacity</p:attrName>
                                        </p:attrNameLst>
                                      </p:cBhvr>
                                      <p:to>
                                        <p:strVal val="0.15"/>
                                      </p:to>
                                    </p:set>
                                    <p:animEffect filter="image" prLst="opacity: 0.15">
                                      <p:cBhvr rctx="IE">
                                        <p:cTn id="10" dur="indefinite"/>
                                        <p:tgtEl>
                                          <p:spTgt spid="20"/>
                                        </p:tgtEl>
                                      </p:cBhvr>
                                    </p:animEffect>
                                  </p:childTnLst>
                                </p:cTn>
                              </p:par>
                              <p:par>
                                <p:cTn id="11" presetID="9" presetClass="emph" presetSubtype="0" nodeType="withEffect">
                                  <p:stCondLst>
                                    <p:cond delay="0"/>
                                  </p:stCondLst>
                                  <p:childTnLst>
                                    <p:set>
                                      <p:cBhvr rctx="PPT">
                                        <p:cTn id="12" dur="indefinite"/>
                                        <p:tgtEl>
                                          <p:spTgt spid="18"/>
                                        </p:tgtEl>
                                        <p:attrNameLst>
                                          <p:attrName>style.opacity</p:attrName>
                                        </p:attrNameLst>
                                      </p:cBhvr>
                                      <p:to>
                                        <p:strVal val="0.15"/>
                                      </p:to>
                                    </p:set>
                                    <p:animEffect filter="image" prLst="opacity: 0.15">
                                      <p:cBhvr rctx="IE">
                                        <p:cTn id="13" dur="indefinite"/>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515911" y="743565"/>
            <a:ext cx="4610160" cy="6150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角丸四角形 1"/>
          <p:cNvSpPr/>
          <p:nvPr/>
        </p:nvSpPr>
        <p:spPr>
          <a:xfrm>
            <a:off x="89260" y="5085184"/>
            <a:ext cx="4063362" cy="1288896"/>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105" name="Rectangle 2"/>
          <p:cNvSpPr>
            <a:spLocks noGrp="1" noChangeArrowheads="1"/>
          </p:cNvSpPr>
          <p:nvPr>
            <p:ph type="title"/>
          </p:nvPr>
        </p:nvSpPr>
        <p:spPr>
          <a:xfrm>
            <a:off x="800110" y="112930"/>
            <a:ext cx="7363252" cy="795790"/>
          </a:xfrm>
        </p:spPr>
        <p:txBody>
          <a:bodyPr>
            <a:noAutofit/>
          </a:bodyPr>
          <a:lstStyle/>
          <a:p>
            <a:pPr eaLnBrk="1" hangingPunct="1">
              <a:defRPr/>
            </a:pPr>
            <a:r>
              <a:rPr lang="ja-JP" altLang="en-US" sz="4000" dirty="0" smtClean="0">
                <a:solidFill>
                  <a:schemeClr val="tx2"/>
                </a:solidFill>
                <a:latin typeface="HG丸ｺﾞｼｯｸM-PRO" panose="020F0600000000000000" pitchFamily="50" charset="-128"/>
                <a:ea typeface="HG丸ｺﾞｼｯｸM-PRO" panose="020F0600000000000000" pitchFamily="50" charset="-128"/>
              </a:rPr>
              <a:t>１　事例を読み取る</a:t>
            </a:r>
            <a:r>
              <a:rPr lang="ja-JP" altLang="en-US" sz="2800" dirty="0" smtClean="0">
                <a:solidFill>
                  <a:schemeClr val="tx2"/>
                </a:solidFill>
                <a:latin typeface="HG丸ｺﾞｼｯｸM-PRO" panose="020F0600000000000000" pitchFamily="50" charset="-128"/>
                <a:ea typeface="HG丸ｺﾞｼｯｸM-PRO" panose="020F0600000000000000" pitchFamily="50" charset="-128"/>
              </a:rPr>
              <a:t>　－９分－</a:t>
            </a:r>
          </a:p>
        </p:txBody>
      </p:sp>
      <p:sp>
        <p:nvSpPr>
          <p:cNvPr id="4" name="テキスト ボックス 3"/>
          <p:cNvSpPr txBox="1"/>
          <p:nvPr/>
        </p:nvSpPr>
        <p:spPr>
          <a:xfrm>
            <a:off x="10671" y="908720"/>
            <a:ext cx="4273297" cy="5386090"/>
          </a:xfrm>
          <a:prstGeom prst="rect">
            <a:avLst/>
          </a:prstGeom>
          <a:noFill/>
        </p:spPr>
        <p:txBody>
          <a:bodyPr wrap="square" rtlCol="0">
            <a:spAutoFit/>
          </a:bodyPr>
          <a:lstStyle/>
          <a:p>
            <a:pPr>
              <a:buFontTx/>
              <a:buNone/>
              <a:defRPr/>
            </a:pPr>
            <a:r>
              <a:rPr lang="ja-JP" altLang="en-US" sz="3200" dirty="0"/>
              <a:t>－留意事項－</a:t>
            </a:r>
          </a:p>
          <a:p>
            <a:pPr marL="179388" lvl="1">
              <a:buNone/>
              <a:defRPr/>
            </a:pPr>
            <a:r>
              <a:rPr lang="ja-JP" altLang="en-US" sz="2400" dirty="0"/>
              <a:t>①</a:t>
            </a:r>
            <a:r>
              <a:rPr lang="ja-JP" altLang="en-US" sz="2400" dirty="0" smtClean="0"/>
              <a:t>事例を、</a:t>
            </a:r>
            <a:r>
              <a:rPr lang="en-US" altLang="ja-JP" sz="2400" dirty="0" smtClean="0"/>
              <a:t>【</a:t>
            </a:r>
            <a:r>
              <a:rPr lang="ja-JP" altLang="en-US" sz="2400" dirty="0"/>
              <a:t>組織</a:t>
            </a:r>
            <a:r>
              <a:rPr lang="en-US" altLang="ja-JP" sz="2400" dirty="0"/>
              <a:t>】【</a:t>
            </a:r>
            <a:r>
              <a:rPr lang="ja-JP" altLang="en-US" sz="2400" dirty="0"/>
              <a:t>見立て</a:t>
            </a:r>
            <a:r>
              <a:rPr lang="en-US" altLang="ja-JP" sz="2400" dirty="0"/>
              <a:t>】【</a:t>
            </a:r>
            <a:r>
              <a:rPr lang="ja-JP" altLang="en-US" sz="2400" dirty="0"/>
              <a:t>目指す姿</a:t>
            </a:r>
            <a:r>
              <a:rPr lang="en-US" altLang="ja-JP" sz="2400" dirty="0"/>
              <a:t>】【</a:t>
            </a:r>
            <a:r>
              <a:rPr lang="ja-JP" altLang="en-US" sz="2400" dirty="0"/>
              <a:t>計画</a:t>
            </a:r>
            <a:r>
              <a:rPr lang="en-US" altLang="ja-JP" sz="2400" dirty="0"/>
              <a:t>】【</a:t>
            </a:r>
            <a:r>
              <a:rPr lang="ja-JP" altLang="en-US" sz="2400" dirty="0"/>
              <a:t>具体的な指導</a:t>
            </a:r>
            <a:r>
              <a:rPr lang="en-US" altLang="ja-JP" sz="2400" dirty="0"/>
              <a:t>】【</a:t>
            </a:r>
            <a:r>
              <a:rPr lang="ja-JP" altLang="en-US" sz="2400" dirty="0"/>
              <a:t>見直し</a:t>
            </a:r>
            <a:r>
              <a:rPr lang="en-US" altLang="ja-JP" sz="2400" dirty="0"/>
              <a:t>】【</a:t>
            </a:r>
            <a:r>
              <a:rPr lang="ja-JP" altLang="en-US" sz="2400" dirty="0"/>
              <a:t>改善策</a:t>
            </a:r>
            <a:r>
              <a:rPr lang="en-US" altLang="ja-JP" sz="2400" dirty="0"/>
              <a:t>】</a:t>
            </a:r>
            <a:r>
              <a:rPr lang="ja-JP" altLang="en-US" sz="2400" dirty="0"/>
              <a:t>の</a:t>
            </a:r>
            <a:r>
              <a:rPr lang="ja-JP" altLang="en-US" sz="2400" dirty="0" smtClean="0"/>
              <a:t>ポイントに当てはまる取組を抜き出してワークシート</a:t>
            </a:r>
            <a:r>
              <a:rPr lang="ja-JP" altLang="en-US" sz="2400" dirty="0"/>
              <a:t>に記入</a:t>
            </a:r>
            <a:r>
              <a:rPr lang="ja-JP" altLang="en-US" sz="2400" dirty="0" smtClean="0"/>
              <a:t>する</a:t>
            </a:r>
            <a:endParaRPr lang="en-US" altLang="ja-JP" sz="2400" dirty="0" smtClean="0"/>
          </a:p>
          <a:p>
            <a:pPr marL="179388" lvl="1">
              <a:buNone/>
              <a:defRPr/>
            </a:pPr>
            <a:r>
              <a:rPr lang="ja-JP" altLang="en-US" sz="2400" b="1" dirty="0" smtClean="0">
                <a:solidFill>
                  <a:srgbClr val="00B050"/>
                </a:solidFill>
              </a:rPr>
              <a:t>（緑枠）</a:t>
            </a:r>
            <a:endParaRPr lang="en-US" altLang="ja-JP" sz="2400" b="1" dirty="0" smtClean="0">
              <a:solidFill>
                <a:srgbClr val="00B050"/>
              </a:solidFill>
            </a:endParaRPr>
          </a:p>
          <a:p>
            <a:pPr marL="179388" lvl="1">
              <a:buNone/>
              <a:defRPr/>
            </a:pPr>
            <a:endParaRPr lang="en-US" altLang="ja-JP" sz="2400" dirty="0" smtClean="0">
              <a:solidFill>
                <a:srgbClr val="00B050"/>
              </a:solidFill>
            </a:endParaRPr>
          </a:p>
          <a:p>
            <a:pPr marL="179388" lvl="1">
              <a:buNone/>
              <a:defRPr/>
            </a:pPr>
            <a:r>
              <a:rPr lang="ja-JP" altLang="en-US" sz="2400" dirty="0" smtClean="0"/>
              <a:t>②事例から読み取れる問題点を考えて記入する</a:t>
            </a:r>
            <a:r>
              <a:rPr lang="ja-JP" altLang="en-US" sz="2400" b="1" dirty="0" smtClean="0">
                <a:solidFill>
                  <a:srgbClr val="FF0000"/>
                </a:solidFill>
              </a:rPr>
              <a:t>（赤枠）</a:t>
            </a:r>
            <a:endParaRPr lang="en-US" altLang="ja-JP" sz="2400" b="1" dirty="0" smtClean="0">
              <a:solidFill>
                <a:srgbClr val="FF0000"/>
              </a:solidFill>
            </a:endParaRPr>
          </a:p>
          <a:p>
            <a:pPr marL="179388" lvl="1">
              <a:buNone/>
              <a:defRPr/>
            </a:pPr>
            <a:endParaRPr lang="en-US" altLang="ja-JP" sz="2400" dirty="0" smtClean="0"/>
          </a:p>
          <a:p>
            <a:pPr marL="179388" lvl="1">
              <a:buNone/>
              <a:defRPr/>
            </a:pPr>
            <a:r>
              <a:rPr lang="ja-JP" altLang="en-US" sz="2400" dirty="0" smtClean="0">
                <a:latin typeface="HG丸ｺﾞｼｯｸM-PRO" panose="020F0600000000000000" pitchFamily="50" charset="-128"/>
                <a:ea typeface="HG丸ｺﾞｼｯｸM-PRO" panose="020F0600000000000000" pitchFamily="50" charset="-128"/>
              </a:rPr>
              <a:t>☆ワークシート</a:t>
            </a:r>
            <a:r>
              <a:rPr lang="ja-JP" altLang="en-US" sz="2400" dirty="0">
                <a:latin typeface="HG丸ｺﾞｼｯｸM-PRO" panose="020F0600000000000000" pitchFamily="50" charset="-128"/>
                <a:ea typeface="HG丸ｺﾞｼｯｸM-PRO" panose="020F0600000000000000" pitchFamily="50" charset="-128"/>
              </a:rPr>
              <a:t>に記入できない</a:t>
            </a:r>
            <a:r>
              <a:rPr lang="ja-JP" altLang="en-US" sz="2400" dirty="0" smtClean="0">
                <a:latin typeface="HG丸ｺﾞｼｯｸM-PRO" panose="020F0600000000000000" pitchFamily="50" charset="-128"/>
                <a:ea typeface="HG丸ｺﾞｼｯｸM-PRO" panose="020F0600000000000000" pitchFamily="50" charset="-128"/>
              </a:rPr>
              <a:t>欄があるが、空欄</a:t>
            </a:r>
            <a:r>
              <a:rPr lang="ja-JP" altLang="en-US" sz="2400" dirty="0">
                <a:latin typeface="HG丸ｺﾞｼｯｸM-PRO" panose="020F0600000000000000" pitchFamily="50" charset="-128"/>
                <a:ea typeface="HG丸ｺﾞｼｯｸM-PRO" panose="020F0600000000000000" pitchFamily="50" charset="-128"/>
              </a:rPr>
              <a:t>のままで</a:t>
            </a:r>
            <a:r>
              <a:rPr lang="ja-JP" altLang="en-US" sz="2400" dirty="0" smtClean="0">
                <a:latin typeface="HG丸ｺﾞｼｯｸM-PRO" panose="020F0600000000000000" pitchFamily="50" charset="-128"/>
                <a:ea typeface="HG丸ｺﾞｼｯｸM-PRO" panose="020F0600000000000000" pitchFamily="50" charset="-128"/>
              </a:rPr>
              <a:t>構わない</a:t>
            </a:r>
            <a:endParaRPr kumimoji="1" lang="ja-JP" altLang="en-US" sz="2000" dirty="0">
              <a:latin typeface="HG丸ｺﾞｼｯｸM-PRO" panose="020F0600000000000000" pitchFamily="50" charset="-128"/>
              <a:ea typeface="HG丸ｺﾞｼｯｸM-PRO" panose="020F0600000000000000" pitchFamily="50" charset="-128"/>
            </a:endParaRPr>
          </a:p>
        </p:txBody>
      </p:sp>
      <p:sp>
        <p:nvSpPr>
          <p:cNvPr id="33" name="角丸四角形 32"/>
          <p:cNvSpPr/>
          <p:nvPr/>
        </p:nvSpPr>
        <p:spPr>
          <a:xfrm>
            <a:off x="5719812" y="1129850"/>
            <a:ext cx="1080120" cy="5612210"/>
          </a:xfrm>
          <a:prstGeom prst="roundRect">
            <a:avLst/>
          </a:prstGeom>
          <a:solidFill>
            <a:schemeClr val="accent1">
              <a:alpha val="0"/>
            </a:schemeClr>
          </a:solid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角丸四角形 34"/>
          <p:cNvSpPr/>
          <p:nvPr/>
        </p:nvSpPr>
        <p:spPr>
          <a:xfrm>
            <a:off x="6837254" y="1135535"/>
            <a:ext cx="1080120" cy="5605833"/>
          </a:xfrm>
          <a:prstGeom prst="roundRect">
            <a:avLst/>
          </a:prstGeom>
          <a:solidFill>
            <a:schemeClr val="accent1">
              <a:alpha val="0"/>
            </a:schemeClr>
          </a:solid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13333" y="-27384"/>
            <a:ext cx="1978427" cy="338554"/>
          </a:xfrm>
          <a:prstGeom prst="rect">
            <a:avLst/>
          </a:prstGeom>
        </p:spPr>
        <p:txBody>
          <a:bodyPr wrap="none">
            <a:spAutoFit/>
          </a:bodyPr>
          <a:lstStyle/>
          <a:p>
            <a:r>
              <a:rPr lang="en-US" altLang="ja-JP" sz="1600" dirty="0" smtClean="0">
                <a:latin typeface="HG丸ｺﾞｼｯｸM-PRO" panose="020F0600000000000000" pitchFamily="50" charset="-128"/>
                <a:ea typeface="HG丸ｺﾞｼｯｸM-PRO" panose="020F0600000000000000" pitchFamily="50" charset="-128"/>
              </a:rPr>
              <a:t>2</a:t>
            </a:r>
            <a:r>
              <a:rPr lang="ja-JP" altLang="en-US" sz="1600" dirty="0">
                <a:latin typeface="HG丸ｺﾞｼｯｸM-PRO" panose="020F0600000000000000" pitchFamily="50" charset="-128"/>
                <a:ea typeface="HG丸ｺﾞｼｯｸM-PRO" panose="020F0600000000000000" pitchFamily="50" charset="-128"/>
              </a:rPr>
              <a:t>　事例</a:t>
            </a:r>
            <a:r>
              <a:rPr lang="ja-JP" altLang="en-US" sz="1600" dirty="0" smtClean="0">
                <a:latin typeface="HG丸ｺﾞｼｯｸM-PRO" panose="020F0600000000000000" pitchFamily="50" charset="-128"/>
                <a:ea typeface="HG丸ｺﾞｼｯｸM-PRO" panose="020F0600000000000000" pitchFamily="50" charset="-128"/>
              </a:rPr>
              <a:t>を検討する</a:t>
            </a:r>
            <a:endParaRPr lang="en-US" altLang="ja-JP" sz="1600" dirty="0">
              <a:latin typeface="HG丸ｺﾞｼｯｸM-PRO" panose="020F0600000000000000" pitchFamily="50" charset="-128"/>
              <a:ea typeface="HG丸ｺﾞｼｯｸM-PRO" panose="020F0600000000000000" pitchFamily="50" charset="-128"/>
            </a:endParaRPr>
          </a:p>
        </p:txBody>
      </p:sp>
      <p:sp>
        <p:nvSpPr>
          <p:cNvPr id="3" name="テキスト ボックス 2"/>
          <p:cNvSpPr txBox="1"/>
          <p:nvPr/>
        </p:nvSpPr>
        <p:spPr>
          <a:xfrm>
            <a:off x="5741020" y="1556792"/>
            <a:ext cx="1082348" cy="523220"/>
          </a:xfrm>
          <a:prstGeom prst="rect">
            <a:avLst/>
          </a:prstGeom>
          <a:noFill/>
        </p:spPr>
        <p:txBody>
          <a:bodyPr wrap="none" rtlCol="0">
            <a:spAutoFit/>
          </a:bodyPr>
          <a:lstStyle/>
          <a:p>
            <a:r>
              <a:rPr kumimoji="1" lang="ja-JP" altLang="en-US" sz="1400" dirty="0" smtClean="0">
                <a:latin typeface="ＭＳ ゴシック" panose="020B0609070205080204" pitchFamily="49" charset="-128"/>
                <a:ea typeface="ＭＳ ゴシック" panose="020B0609070205080204" pitchFamily="49" charset="-128"/>
              </a:rPr>
              <a:t>生徒指導部</a:t>
            </a:r>
            <a:endParaRPr kumimoji="1" lang="en-US" altLang="ja-JP" sz="1400" dirty="0" smtClean="0">
              <a:latin typeface="ＭＳ ゴシック" panose="020B0609070205080204" pitchFamily="49" charset="-128"/>
              <a:ea typeface="ＭＳ ゴシック" panose="020B0609070205080204" pitchFamily="49" charset="-128"/>
            </a:endParaRPr>
          </a:p>
          <a:p>
            <a:r>
              <a:rPr kumimoji="1" lang="ja-JP" altLang="en-US" sz="1400" dirty="0" smtClean="0">
                <a:latin typeface="ＭＳ ゴシック" panose="020B0609070205080204" pitchFamily="49" charset="-128"/>
                <a:ea typeface="ＭＳ ゴシック" panose="020B0609070205080204" pitchFamily="49" charset="-128"/>
              </a:rPr>
              <a:t>学年団</a:t>
            </a:r>
            <a:endParaRPr kumimoji="1" lang="ja-JP" altLang="en-US" sz="1400" dirty="0">
              <a:latin typeface="ＭＳ ゴシック" panose="020B0609070205080204" pitchFamily="49" charset="-128"/>
              <a:ea typeface="ＭＳ ゴシック" panose="020B0609070205080204" pitchFamily="49" charset="-128"/>
            </a:endParaRPr>
          </a:p>
        </p:txBody>
      </p:sp>
      <p:sp>
        <p:nvSpPr>
          <p:cNvPr id="12" name="テキスト ボックス 11"/>
          <p:cNvSpPr txBox="1"/>
          <p:nvPr/>
        </p:nvSpPr>
        <p:spPr>
          <a:xfrm>
            <a:off x="6862654" y="1466200"/>
            <a:ext cx="1080120" cy="738664"/>
          </a:xfrm>
          <a:prstGeom prst="rect">
            <a:avLst/>
          </a:prstGeom>
          <a:noFill/>
        </p:spPr>
        <p:txBody>
          <a:bodyPr wrap="square" rtlCol="0">
            <a:spAutoFit/>
          </a:bodyPr>
          <a:lstStyle/>
          <a:p>
            <a:r>
              <a:rPr kumimoji="1" lang="ja-JP" altLang="en-US" sz="1400" dirty="0" smtClean="0">
                <a:latin typeface="ＭＳ ゴシック" panose="020B0609070205080204" pitchFamily="49" charset="-128"/>
                <a:ea typeface="ＭＳ ゴシック" panose="020B0609070205080204" pitchFamily="49" charset="-128"/>
              </a:rPr>
              <a:t>管理職への報告、連絡、相談</a:t>
            </a:r>
            <a:endParaRPr kumimoji="1" lang="ja-JP" altLang="en-US" sz="1400" dirty="0">
              <a:latin typeface="ＭＳ ゴシック" panose="020B0609070205080204" pitchFamily="49" charset="-128"/>
              <a:ea typeface="ＭＳ ゴシック" panose="020B0609070205080204" pitchFamily="49" charset="-128"/>
            </a:endParaRPr>
          </a:p>
        </p:txBody>
      </p:sp>
      <p:grpSp>
        <p:nvGrpSpPr>
          <p:cNvPr id="14" name="グループ化 13"/>
          <p:cNvGrpSpPr/>
          <p:nvPr/>
        </p:nvGrpSpPr>
        <p:grpSpPr>
          <a:xfrm>
            <a:off x="4152622" y="3935955"/>
            <a:ext cx="2684632" cy="2081035"/>
            <a:chOff x="4152622" y="3935955"/>
            <a:chExt cx="2684632" cy="2081035"/>
          </a:xfrm>
        </p:grpSpPr>
        <p:cxnSp>
          <p:nvCxnSpPr>
            <p:cNvPr id="8" name="直線矢印コネクタ 7"/>
            <p:cNvCxnSpPr>
              <a:endCxn id="33" idx="1"/>
            </p:cNvCxnSpPr>
            <p:nvPr/>
          </p:nvCxnSpPr>
          <p:spPr>
            <a:xfrm flipV="1">
              <a:off x="4152622" y="3935955"/>
              <a:ext cx="1567190" cy="2081035"/>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a:endCxn id="35" idx="1"/>
            </p:cNvCxnSpPr>
            <p:nvPr/>
          </p:nvCxnSpPr>
          <p:spPr>
            <a:xfrm flipV="1">
              <a:off x="4152622" y="3938452"/>
              <a:ext cx="2684632" cy="207853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327066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33"/>
                                        </p:tgtEl>
                                      </p:cBhvr>
                                    </p:animEffect>
                                    <p:set>
                                      <p:cBhvr>
                                        <p:cTn id="15" dur="1" fill="hold">
                                          <p:stCondLst>
                                            <p:cond delay="499"/>
                                          </p:stCondLst>
                                        </p:cTn>
                                        <p:tgtEl>
                                          <p:spTgt spid="33"/>
                                        </p:tgtEl>
                                        <p:attrNameLst>
                                          <p:attrName>style.visibility</p:attrName>
                                        </p:attrNameLst>
                                      </p:cBhvr>
                                      <p:to>
                                        <p:strVal val="hidden"/>
                                      </p:to>
                                    </p:set>
                                  </p:childTnLst>
                                </p:cTn>
                              </p:par>
                              <p:par>
                                <p:cTn id="16" presetID="10" presetClass="entr" presetSubtype="0" fill="hold" grpId="0" nodeType="with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500"/>
                                        <p:tgtEl>
                                          <p:spTgt spid="3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2" nodeType="click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P spid="33" grpId="2" animBg="1"/>
      <p:bldP spid="35" grpId="0" animBg="1"/>
      <p:bldP spid="3"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480053" y="743565"/>
            <a:ext cx="4610160" cy="6150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グループ化 1"/>
          <p:cNvGrpSpPr/>
          <p:nvPr/>
        </p:nvGrpSpPr>
        <p:grpSpPr>
          <a:xfrm>
            <a:off x="25834" y="1340768"/>
            <a:ext cx="4461885" cy="2443048"/>
            <a:chOff x="25834" y="1340768"/>
            <a:chExt cx="4794196" cy="1807661"/>
          </a:xfrm>
        </p:grpSpPr>
        <p:sp>
          <p:nvSpPr>
            <p:cNvPr id="8" name="Rectangle 3"/>
            <p:cNvSpPr txBox="1">
              <a:spLocks noChangeArrowheads="1"/>
            </p:cNvSpPr>
            <p:nvPr/>
          </p:nvSpPr>
          <p:spPr>
            <a:xfrm>
              <a:off x="25834" y="1340768"/>
              <a:ext cx="3116904" cy="432049"/>
            </a:xfrm>
            <a:prstGeom prst="rect">
              <a:avLst/>
            </a:prstGeom>
          </p:spPr>
          <p:txBody>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buFontTx/>
                <a:buNone/>
              </a:pPr>
              <a:r>
                <a:rPr lang="ja-JP" altLang="en-US" dirty="0" smtClean="0"/>
                <a:t>－留意事項－</a:t>
              </a:r>
            </a:p>
          </p:txBody>
        </p:sp>
        <p:sp>
          <p:nvSpPr>
            <p:cNvPr id="10" name="テキスト ボックス 9"/>
            <p:cNvSpPr txBox="1"/>
            <p:nvPr/>
          </p:nvSpPr>
          <p:spPr>
            <a:xfrm>
              <a:off x="190958" y="1713729"/>
              <a:ext cx="4629072" cy="1434700"/>
            </a:xfrm>
            <a:prstGeom prst="rect">
              <a:avLst/>
            </a:prstGeom>
            <a:noFill/>
          </p:spPr>
          <p:txBody>
            <a:bodyPr wrap="square" rtlCol="0">
              <a:spAutoFit/>
            </a:bodyPr>
            <a:lstStyle/>
            <a:p>
              <a:r>
                <a:rPr lang="ja-JP" altLang="en-US" sz="2400" dirty="0" smtClean="0"/>
                <a:t>１で</a:t>
              </a:r>
              <a:r>
                <a:rPr lang="ja-JP" altLang="en-US" sz="2400" dirty="0" smtClean="0">
                  <a:latin typeface="+mn-ea"/>
                </a:rPr>
                <a:t>各自</a:t>
              </a:r>
              <a:r>
                <a:rPr lang="ja-JP" altLang="en-US" sz="2400" dirty="0">
                  <a:latin typeface="+mn-ea"/>
                </a:rPr>
                <a:t>が</a:t>
              </a:r>
              <a:r>
                <a:rPr lang="ja-JP" altLang="en-US" sz="2400" dirty="0" smtClean="0">
                  <a:latin typeface="+mn-ea"/>
                </a:rPr>
                <a:t>読み取ったワークシートを基に</a:t>
              </a:r>
              <a:r>
                <a:rPr lang="en-US" altLang="ja-JP" sz="2400" dirty="0"/>
                <a:t>【</a:t>
              </a:r>
              <a:r>
                <a:rPr lang="ja-JP" altLang="en-US" sz="2400" dirty="0"/>
                <a:t>組織</a:t>
              </a:r>
              <a:r>
                <a:rPr lang="en-US" altLang="ja-JP" sz="2400" dirty="0"/>
                <a:t>】【</a:t>
              </a:r>
              <a:r>
                <a:rPr lang="ja-JP" altLang="en-US" sz="2400" dirty="0"/>
                <a:t>見立て</a:t>
              </a:r>
              <a:r>
                <a:rPr lang="en-US" altLang="ja-JP" sz="2400" dirty="0"/>
                <a:t>】【</a:t>
              </a:r>
              <a:r>
                <a:rPr lang="ja-JP" altLang="en-US" sz="2400" dirty="0"/>
                <a:t>目指す姿</a:t>
              </a:r>
              <a:r>
                <a:rPr lang="en-US" altLang="ja-JP" sz="2400" dirty="0"/>
                <a:t>】【</a:t>
              </a:r>
              <a:r>
                <a:rPr lang="ja-JP" altLang="en-US" sz="2400" dirty="0"/>
                <a:t>計画</a:t>
              </a:r>
              <a:r>
                <a:rPr lang="en-US" altLang="ja-JP" sz="2400" dirty="0"/>
                <a:t>】【</a:t>
              </a:r>
              <a:r>
                <a:rPr lang="ja-JP" altLang="en-US" sz="2400" dirty="0"/>
                <a:t>具体的な指導</a:t>
              </a:r>
              <a:r>
                <a:rPr lang="en-US" altLang="ja-JP" sz="2400" dirty="0"/>
                <a:t>】【</a:t>
              </a:r>
              <a:r>
                <a:rPr lang="ja-JP" altLang="en-US" sz="2400" dirty="0"/>
                <a:t>見直し</a:t>
              </a:r>
              <a:r>
                <a:rPr lang="en-US" altLang="ja-JP" sz="2400" dirty="0"/>
                <a:t>】【</a:t>
              </a:r>
              <a:r>
                <a:rPr lang="ja-JP" altLang="en-US" sz="2400" dirty="0"/>
                <a:t>改善策</a:t>
              </a:r>
              <a:r>
                <a:rPr lang="en-US" altLang="ja-JP" sz="2400" dirty="0"/>
                <a:t>】 </a:t>
              </a:r>
              <a:r>
                <a:rPr lang="ja-JP" altLang="en-US" sz="2400" dirty="0" smtClean="0">
                  <a:latin typeface="+mn-ea"/>
                </a:rPr>
                <a:t>の取組について、意見を交流する。</a:t>
              </a:r>
              <a:endParaRPr lang="en-US" altLang="ja-JP" sz="2400" dirty="0"/>
            </a:p>
          </p:txBody>
        </p:sp>
      </p:grpSp>
      <p:sp>
        <p:nvSpPr>
          <p:cNvPr id="15" name="角丸四角形 14"/>
          <p:cNvSpPr/>
          <p:nvPr/>
        </p:nvSpPr>
        <p:spPr>
          <a:xfrm>
            <a:off x="5735193" y="1107425"/>
            <a:ext cx="1029677" cy="5683135"/>
          </a:xfrm>
          <a:prstGeom prst="roundRect">
            <a:avLst/>
          </a:prstGeom>
          <a:solidFill>
            <a:schemeClr val="accent1">
              <a:alpha val="0"/>
            </a:schemeClr>
          </a:solid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角丸四角形 15"/>
          <p:cNvSpPr/>
          <p:nvPr/>
        </p:nvSpPr>
        <p:spPr>
          <a:xfrm>
            <a:off x="6815127" y="1107425"/>
            <a:ext cx="1048336" cy="5683135"/>
          </a:xfrm>
          <a:prstGeom prst="roundRect">
            <a:avLst/>
          </a:prstGeom>
          <a:solidFill>
            <a:schemeClr val="accent1">
              <a:alpha val="0"/>
            </a:schemeClr>
          </a:solid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7" name="Rectangle 2"/>
          <p:cNvSpPr txBox="1">
            <a:spLocks noChangeArrowheads="1"/>
          </p:cNvSpPr>
          <p:nvPr/>
        </p:nvSpPr>
        <p:spPr>
          <a:xfrm>
            <a:off x="800110" y="112930"/>
            <a:ext cx="7363252" cy="7957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4000" dirty="0" smtClean="0">
                <a:solidFill>
                  <a:schemeClr val="tx2"/>
                </a:solidFill>
                <a:latin typeface="HG丸ｺﾞｼｯｸM-PRO" panose="020F0600000000000000" pitchFamily="50" charset="-128"/>
                <a:ea typeface="HG丸ｺﾞｼｯｸM-PRO" panose="020F0600000000000000" pitchFamily="50" charset="-128"/>
              </a:rPr>
              <a:t>２　意見を交流する</a:t>
            </a:r>
            <a:r>
              <a:rPr lang="ja-JP" altLang="en-US" sz="2800" dirty="0" smtClean="0">
                <a:solidFill>
                  <a:schemeClr val="tx2"/>
                </a:solidFill>
                <a:latin typeface="HG丸ｺﾞｼｯｸM-PRO" panose="020F0600000000000000" pitchFamily="50" charset="-128"/>
                <a:ea typeface="HG丸ｺﾞｼｯｸM-PRO" panose="020F0600000000000000" pitchFamily="50" charset="-128"/>
              </a:rPr>
              <a:t>　－６分－</a:t>
            </a:r>
          </a:p>
        </p:txBody>
      </p:sp>
    </p:spTree>
    <p:extLst>
      <p:ext uri="{BB962C8B-B14F-4D97-AF65-F5344CB8AC3E}">
        <p14:creationId xmlns:p14="http://schemas.microsoft.com/office/powerpoint/2010/main" val="15339865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0.7|14.6"/>
</p:tagLst>
</file>

<file path=ppt/tags/tag2.xml><?xml version="1.0" encoding="utf-8"?>
<p:tagLst xmlns:a="http://schemas.openxmlformats.org/drawingml/2006/main" xmlns:r="http://schemas.openxmlformats.org/officeDocument/2006/relationships" xmlns:p="http://schemas.openxmlformats.org/presentationml/2006/main">
  <p:tag name="TIMING" val="|10.7|14.6"/>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4050</Words>
  <Application>Microsoft Office PowerPoint</Application>
  <PresentationFormat>画面に合わせる (4:3)</PresentationFormat>
  <Paragraphs>284</Paragraphs>
  <Slides>18</Slides>
  <Notes>18</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18</vt:i4>
      </vt:variant>
    </vt:vector>
  </HeadingPairs>
  <TitlesOfParts>
    <vt:vector size="29" baseType="lpstr">
      <vt:lpstr>AR丸ゴシック体E</vt:lpstr>
      <vt:lpstr>HG丸ｺﾞｼｯｸM-PRO</vt:lpstr>
      <vt:lpstr>ＭＳ Ｐゴシック</vt:lpstr>
      <vt:lpstr>ＭＳ Ｐ明朝</vt:lpstr>
      <vt:lpstr>ＭＳ ゴシック</vt:lpstr>
      <vt:lpstr>ＭＳ 明朝</vt:lpstr>
      <vt:lpstr>メイリオ</vt:lpstr>
      <vt:lpstr>Arial</vt:lpstr>
      <vt:lpstr>Calibri</vt:lpstr>
      <vt:lpstr>Wingdings</vt:lpstr>
      <vt:lpstr>Office ​​テーマ</vt:lpstr>
      <vt:lpstr>課題別研修 －いじめの対応と未然防止－ 【６０分研修】</vt:lpstr>
      <vt:lpstr>研修の進め方</vt:lpstr>
      <vt:lpstr>PowerPoint プレゼンテーション</vt:lpstr>
      <vt:lpstr>PowerPoint プレゼンテーション</vt:lpstr>
      <vt:lpstr>PowerPoint プレゼンテーション</vt:lpstr>
      <vt:lpstr>PowerPoint プレゼンテーション</vt:lpstr>
      <vt:lpstr>研修の進め方</vt:lpstr>
      <vt:lpstr>１　事例を読み取る　－９分－</vt:lpstr>
      <vt:lpstr>PowerPoint プレゼンテーション</vt:lpstr>
      <vt:lpstr>PowerPoint プレゼンテーション</vt:lpstr>
      <vt:lpstr>PowerPoint プレゼンテーション</vt:lpstr>
      <vt:lpstr>研修の進め方</vt:lpstr>
      <vt:lpstr>PowerPoint プレゼンテーション</vt:lpstr>
      <vt:lpstr>PowerPoint プレゼンテーション</vt:lpstr>
      <vt:lpstr>PowerPoint プレゼンテーション</vt:lpstr>
      <vt:lpstr>研修の進め方</vt:lpstr>
      <vt:lpstr>PowerPoint プレゼンテーション</vt:lpstr>
      <vt:lpstr>本日は、ありがとうございました。</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2022-09-22T08:22:58Z</dcterms:created>
  <dcterms:modified xsi:type="dcterms:W3CDTF">2022-09-22T08:23:01Z</dcterms:modified>
</cp:coreProperties>
</file>