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sldIdLst>
    <p:sldId id="285" r:id="rId2"/>
    <p:sldId id="280" r:id="rId3"/>
    <p:sldId id="284" r:id="rId4"/>
    <p:sldId id="257" r:id="rId5"/>
    <p:sldId id="258" r:id="rId6"/>
    <p:sldId id="270" r:id="rId7"/>
    <p:sldId id="259" r:id="rId8"/>
    <p:sldId id="271" r:id="rId9"/>
    <p:sldId id="283" r:id="rId10"/>
    <p:sldId id="260" r:id="rId11"/>
    <p:sldId id="273" r:id="rId12"/>
    <p:sldId id="274" r:id="rId13"/>
    <p:sldId id="286" r:id="rId14"/>
    <p:sldId id="290" r:id="rId15"/>
    <p:sldId id="288" r:id="rId16"/>
    <p:sldId id="289" r:id="rId17"/>
  </p:sldIdLst>
  <p:sldSz cx="6858000" cy="9906000" type="A4"/>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p15:clr>
            <a:srgbClr val="A4A3A4"/>
          </p15:clr>
        </p15:guide>
        <p15:guide id="2" pos="2160">
          <p15:clr>
            <a:srgbClr val="A4A3A4"/>
          </p15:clr>
        </p15:guide>
        <p15:guide id="3" orient="horz" pos="339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CC"/>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96"/>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565" autoAdjust="0"/>
    <p:restoredTop sz="97842" autoAdjust="0"/>
  </p:normalViewPr>
  <p:slideViewPr>
    <p:cSldViewPr>
      <p:cViewPr varScale="1">
        <p:scale>
          <a:sx n="48" d="100"/>
          <a:sy n="48" d="100"/>
        </p:scale>
        <p:origin x="2322" y="54"/>
      </p:cViewPr>
      <p:guideLst>
        <p:guide orient="horz" pos="3120"/>
        <p:guide pos="2160"/>
        <p:guide orient="horz" pos="3392"/>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514350" y="3077282"/>
            <a:ext cx="5829300" cy="2123369"/>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028700" y="5613400"/>
            <a:ext cx="4800600" cy="2531533"/>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9B9F507A-4548-49B6-8D28-8F8DD7841673}" type="datetimeFigureOut">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26648523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9B9F507A-4548-49B6-8D28-8F8DD7841673}" type="datetimeFigureOut">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39204031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3729037" y="573264"/>
            <a:ext cx="1157288" cy="12208228"/>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257175" y="573264"/>
            <a:ext cx="3357563" cy="12208228"/>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9B9F507A-4548-49B6-8D28-8F8DD7841673}" type="datetimeFigureOut">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15035704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9B9F507A-4548-49B6-8D28-8F8DD7841673}" type="datetimeFigureOut">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35601771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541735" y="6365523"/>
            <a:ext cx="5829300" cy="1967442"/>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41735" y="4198586"/>
            <a:ext cx="5829300" cy="216693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9B9F507A-4548-49B6-8D28-8F8DD7841673}" type="datetimeFigureOut">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12954064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257175" y="3338690"/>
            <a:ext cx="2257425" cy="944280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2628900" y="3338690"/>
            <a:ext cx="2257425" cy="944280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9B9F507A-4548-49B6-8D28-8F8DD7841673}" type="datetimeFigureOut">
              <a:rPr kumimoji="1" lang="ja-JP" altLang="en-US" smtClean="0"/>
              <a:t>2022/9/22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27382419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0" y="396699"/>
            <a:ext cx="6172200" cy="1651000"/>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342900" y="2217385"/>
            <a:ext cx="3030141"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342900" y="3141486"/>
            <a:ext cx="3030141"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3483769" y="2217385"/>
            <a:ext cx="3031331"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3483769" y="3141486"/>
            <a:ext cx="3031331"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9B9F507A-4548-49B6-8D28-8F8DD7841673}" type="datetimeFigureOut">
              <a:rPr kumimoji="1" lang="ja-JP" altLang="en-US" smtClean="0"/>
              <a:t>2022/9/22</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32603144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9B9F507A-4548-49B6-8D28-8F8DD7841673}" type="datetimeFigureOut">
              <a:rPr kumimoji="1" lang="ja-JP" altLang="en-US" smtClean="0"/>
              <a:t>2022/9/22</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35512854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9B9F507A-4548-49B6-8D28-8F8DD7841673}" type="datetimeFigureOut">
              <a:rPr kumimoji="1" lang="ja-JP" altLang="en-US" smtClean="0"/>
              <a:t>2022/9/22</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23947824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0" y="394405"/>
            <a:ext cx="2256235" cy="1678517"/>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2681287" y="394406"/>
            <a:ext cx="3833813" cy="845449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342900" y="2072923"/>
            <a:ext cx="2256235" cy="677598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9B9F507A-4548-49B6-8D28-8F8DD7841673}" type="datetimeFigureOut">
              <a:rPr kumimoji="1" lang="ja-JP" altLang="en-US" smtClean="0"/>
              <a:t>2022/9/22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32386522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344216" y="6934200"/>
            <a:ext cx="4114800" cy="818622"/>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344216" y="885119"/>
            <a:ext cx="4114800" cy="594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344216" y="7752822"/>
            <a:ext cx="4114800" cy="116257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9B9F507A-4548-49B6-8D28-8F8DD7841673}" type="datetimeFigureOut">
              <a:rPr kumimoji="1" lang="ja-JP" altLang="en-US" smtClean="0"/>
              <a:t>2022/9/22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23537679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342900" y="396699"/>
            <a:ext cx="6172200" cy="1651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342900" y="2311401"/>
            <a:ext cx="6172200" cy="6537502"/>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342900" y="9181395"/>
            <a:ext cx="1600200" cy="527403"/>
          </a:xfrm>
          <a:prstGeom prst="rect">
            <a:avLst/>
          </a:prstGeom>
        </p:spPr>
        <p:txBody>
          <a:bodyPr vert="horz" lIns="91440" tIns="45720" rIns="91440" bIns="45720" rtlCol="0" anchor="ctr"/>
          <a:lstStyle>
            <a:lvl1pPr algn="l">
              <a:defRPr sz="1200">
                <a:solidFill>
                  <a:schemeClr val="tx1">
                    <a:tint val="75000"/>
                  </a:schemeClr>
                </a:solidFill>
              </a:defRPr>
            </a:lvl1pPr>
          </a:lstStyle>
          <a:p>
            <a:fld id="{9B9F507A-4548-49B6-8D28-8F8DD7841673}" type="datetimeFigureOut">
              <a:rPr kumimoji="1" lang="ja-JP" altLang="en-US" smtClean="0"/>
              <a:t>2022/9/22</a:t>
            </a:fld>
            <a:endParaRPr kumimoji="1" lang="ja-JP" altLang="en-US"/>
          </a:p>
        </p:txBody>
      </p:sp>
      <p:sp>
        <p:nvSpPr>
          <p:cNvPr id="5" name="フッター プレースホルダー 4"/>
          <p:cNvSpPr>
            <a:spLocks noGrp="1"/>
          </p:cNvSpPr>
          <p:nvPr>
            <p:ph type="ftr" sz="quarter" idx="3"/>
          </p:nvPr>
        </p:nvSpPr>
        <p:spPr>
          <a:xfrm>
            <a:off x="2343150" y="9181395"/>
            <a:ext cx="2171700" cy="52740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4914900" y="9181395"/>
            <a:ext cx="1600200" cy="527403"/>
          </a:xfrm>
          <a:prstGeom prst="rect">
            <a:avLst/>
          </a:prstGeom>
        </p:spPr>
        <p:txBody>
          <a:bodyPr vert="horz" lIns="91440" tIns="45720" rIns="91440" bIns="45720" rtlCol="0" anchor="ctr"/>
          <a:lstStyle>
            <a:lvl1pPr algn="r">
              <a:defRPr sz="1200">
                <a:solidFill>
                  <a:schemeClr val="tx1">
                    <a:tint val="75000"/>
                  </a:schemeClr>
                </a:solidFill>
              </a:defRPr>
            </a:lvl1p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19743606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角丸四角形 7"/>
          <p:cNvSpPr/>
          <p:nvPr/>
        </p:nvSpPr>
        <p:spPr>
          <a:xfrm>
            <a:off x="292363" y="2216696"/>
            <a:ext cx="6334292" cy="2124744"/>
          </a:xfrm>
          <a:prstGeom prst="roundRect">
            <a:avLst>
              <a:gd name="adj" fmla="val 9337"/>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事例を</a:t>
            </a:r>
            <a:r>
              <a:rPr lang="ja-JP" altLang="en-US" sz="2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通して、</a:t>
            </a:r>
            <a:r>
              <a:rPr lang="ja-JP" altLang="en-US" sz="2800" dirty="0" smtClean="0">
                <a:ln>
                  <a:solidFill>
                    <a:schemeClr val="tx1"/>
                  </a:solidFill>
                </a:ln>
                <a:solidFill>
                  <a:srgbClr val="FF0000"/>
                </a:solidFill>
                <a:latin typeface="HGS創英角ﾎﾟｯﾌﾟ体" panose="040B0A00000000000000" pitchFamily="50" charset="-128"/>
                <a:ea typeface="HGS創英角ﾎﾟｯﾌﾟ体" panose="040B0A00000000000000" pitchFamily="50" charset="-128"/>
                <a:cs typeface="Meiryo UI" panose="020B0604030504040204" pitchFamily="50" charset="-128"/>
              </a:rPr>
              <a:t>いじめへの</a:t>
            </a:r>
            <a:r>
              <a:rPr lang="ja-JP" altLang="en-US" sz="2800" dirty="0">
                <a:ln>
                  <a:solidFill>
                    <a:schemeClr val="tx1"/>
                  </a:solidFill>
                </a:ln>
                <a:solidFill>
                  <a:srgbClr val="FF0000"/>
                </a:solidFill>
                <a:latin typeface="HGS創英角ﾎﾟｯﾌﾟ体" panose="040B0A00000000000000" pitchFamily="50" charset="-128"/>
                <a:ea typeface="HGS創英角ﾎﾟｯﾌﾟ体" panose="040B0A00000000000000" pitchFamily="50" charset="-128"/>
                <a:cs typeface="Meiryo UI" panose="020B0604030504040204" pitchFamily="50" charset="-128"/>
              </a:rPr>
              <a:t>対応</a:t>
            </a:r>
            <a:r>
              <a:rPr lang="ja-JP" altLang="en-US" sz="2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に</a:t>
            </a:r>
            <a:r>
              <a:rPr lang="ja-JP" altLang="en-US" sz="2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ついて指導</a:t>
            </a:r>
            <a:r>
              <a:rPr lang="ja-JP" altLang="en-US" sz="2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のポイントを確認しよう</a:t>
            </a:r>
            <a:r>
              <a:rPr lang="ja-JP" altLang="en-US" sz="2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endParaRPr lang="en-US" altLang="ja-JP" sz="2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2400" dirty="0" smtClean="0">
                <a:ln>
                  <a:solidFill>
                    <a:schemeClr val="tx1"/>
                  </a:solidFill>
                </a:ln>
                <a:solidFill>
                  <a:srgbClr val="FF0000"/>
                </a:solidFill>
                <a:latin typeface="HGS創英角ﾎﾟｯﾌﾟ体" panose="040B0A00000000000000" pitchFamily="50" charset="-128"/>
                <a:ea typeface="HGS創英角ﾎﾟｯﾌﾟ体" panose="040B0A00000000000000" pitchFamily="50" charset="-128"/>
                <a:cs typeface="Meiryo UI" panose="020B0604030504040204" pitchFamily="50" charset="-128"/>
              </a:rPr>
              <a:t>いじめ</a:t>
            </a:r>
            <a:r>
              <a:rPr lang="ja-JP" altLang="en-US" sz="2400" dirty="0">
                <a:ln>
                  <a:solidFill>
                    <a:schemeClr val="tx1"/>
                  </a:solidFill>
                </a:ln>
                <a:solidFill>
                  <a:srgbClr val="FF0000"/>
                </a:solidFill>
                <a:latin typeface="HGS創英角ﾎﾟｯﾌﾟ体" panose="040B0A00000000000000" pitchFamily="50" charset="-128"/>
                <a:ea typeface="HGS創英角ﾎﾟｯﾌﾟ体" panose="040B0A00000000000000" pitchFamily="50" charset="-128"/>
                <a:cs typeface="Meiryo UI" panose="020B0604030504040204" pitchFamily="50" charset="-128"/>
              </a:rPr>
              <a:t>が起こりにくい集団づくり</a:t>
            </a:r>
            <a:r>
              <a:rPr lang="ja-JP" altLang="en-US" sz="2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のため</a:t>
            </a:r>
            <a:r>
              <a:rPr lang="ja-JP" altLang="en-US" sz="2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の</a:t>
            </a:r>
            <a:endParaRPr lang="en-US" altLang="ja-JP" sz="2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2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具体的な取組を</a:t>
            </a:r>
            <a:r>
              <a:rPr lang="ja-JP" altLang="en-US" sz="2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考えよう</a:t>
            </a:r>
            <a:r>
              <a:rPr lang="ja-JP" altLang="en-US" sz="2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endParaRPr lang="ja-JP" altLang="en-US" sz="24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雲形吹き出し 8"/>
          <p:cNvSpPr/>
          <p:nvPr/>
        </p:nvSpPr>
        <p:spPr>
          <a:xfrm>
            <a:off x="3284984" y="4825127"/>
            <a:ext cx="3425795" cy="2072089"/>
          </a:xfrm>
          <a:prstGeom prst="cloudCallout">
            <a:avLst>
              <a:gd name="adj1" fmla="val -68995"/>
              <a:gd name="adj2" fmla="val -31236"/>
            </a:avLst>
          </a:prstGeom>
          <a:solidFill>
            <a:schemeClr val="accent6">
              <a:lumMod val="20000"/>
              <a:lumOff val="8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endParaRPr kumimoji="1" lang="ja-JP" altLang="en-US" sz="24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pic>
        <p:nvPicPr>
          <p:cNvPr id="3" name="Picture 2" descr="Z:\事務文書\生徒指導\0_イラスト集\0_Justカラー\07研修・指導\010_グループワーク.GIF"/>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415499" y="4678020"/>
            <a:ext cx="2221414" cy="2106434"/>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3" descr="Z:\事務文書\生徒指導\17_共同研究\H26-27パッケージ開発\11_パッケージ試行\150706鴨方高（いじめ）\DSC02214.JPG"/>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a:stretch/>
        </p:blipFill>
        <p:spPr bwMode="auto">
          <a:xfrm>
            <a:off x="2839715" y="7617296"/>
            <a:ext cx="3900962" cy="1439929"/>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10" name="テキスト ボックス 9"/>
          <p:cNvSpPr txBox="1"/>
          <p:nvPr/>
        </p:nvSpPr>
        <p:spPr>
          <a:xfrm>
            <a:off x="228704" y="6920960"/>
            <a:ext cx="6186309" cy="2585323"/>
          </a:xfrm>
          <a:prstGeom prst="rect">
            <a:avLst/>
          </a:prstGeom>
          <a:noFill/>
        </p:spPr>
        <p:txBody>
          <a:bodyPr wrap="none" rtlCol="0">
            <a:spAutoFit/>
          </a:bodyPr>
          <a:lstStyle/>
          <a:p>
            <a:r>
              <a:rPr kumimoji="1" lang="ja-JP" altLang="en-US" dirty="0" smtClean="0">
                <a:latin typeface="HG丸ｺﾞｼｯｸM-PRO" panose="020F0600000000000000" pitchFamily="50" charset="-128"/>
                <a:ea typeface="HG丸ｺﾞｼｯｸM-PRO" panose="020F0600000000000000" pitchFamily="50" charset="-128"/>
              </a:rPr>
              <a:t>研修日時</a:t>
            </a:r>
            <a:endParaRPr kumimoji="1" lang="en-US" altLang="ja-JP" dirty="0" smtClean="0">
              <a:latin typeface="HG丸ｺﾞｼｯｸM-PRO" panose="020F0600000000000000" pitchFamily="50" charset="-128"/>
              <a:ea typeface="HG丸ｺﾞｼｯｸM-PRO" panose="020F0600000000000000" pitchFamily="50" charset="-128"/>
            </a:endParaRPr>
          </a:p>
          <a:p>
            <a:r>
              <a:rPr kumimoji="1" lang="ja-JP" altLang="en-US" dirty="0" smtClean="0">
                <a:latin typeface="HG丸ｺﾞｼｯｸM-PRO" panose="020F0600000000000000" pitchFamily="50" charset="-128"/>
                <a:ea typeface="HG丸ｺﾞｼｯｸM-PRO" panose="020F0600000000000000" pitchFamily="50" charset="-128"/>
              </a:rPr>
              <a:t>○月○日（○）　</a:t>
            </a:r>
            <a:endParaRPr kumimoji="1" lang="en-US" altLang="ja-JP" dirty="0" smtClean="0">
              <a:latin typeface="HG丸ｺﾞｼｯｸM-PRO" panose="020F0600000000000000" pitchFamily="50" charset="-128"/>
              <a:ea typeface="HG丸ｺﾞｼｯｸM-PRO" panose="020F0600000000000000" pitchFamily="50" charset="-128"/>
            </a:endParaRPr>
          </a:p>
          <a:p>
            <a:r>
              <a:rPr kumimoji="1" lang="ja-JP" altLang="en-US" dirty="0" smtClean="0">
                <a:latin typeface="HG丸ｺﾞｼｯｸM-PRO" panose="020F0600000000000000" pitchFamily="50" charset="-128"/>
                <a:ea typeface="HG丸ｺﾞｼｯｸM-PRO" panose="020F0600000000000000" pitchFamily="50" charset="-128"/>
              </a:rPr>
              <a:t>○○：○○～○○：○○　</a:t>
            </a:r>
            <a:endParaRPr kumimoji="1" lang="en-US" altLang="ja-JP" dirty="0" smtClean="0">
              <a:latin typeface="HG丸ｺﾞｼｯｸM-PRO" panose="020F0600000000000000" pitchFamily="50" charset="-128"/>
              <a:ea typeface="HG丸ｺﾞｼｯｸM-PRO" panose="020F0600000000000000" pitchFamily="50" charset="-128"/>
            </a:endParaRPr>
          </a:p>
          <a:p>
            <a:endParaRPr kumimoji="1" lang="en-US" altLang="ja-JP" dirty="0" smtClean="0">
              <a:latin typeface="HG丸ｺﾞｼｯｸM-PRO" panose="020F0600000000000000" pitchFamily="50" charset="-128"/>
              <a:ea typeface="HG丸ｺﾞｼｯｸM-PRO" panose="020F0600000000000000" pitchFamily="50" charset="-128"/>
            </a:endParaRPr>
          </a:p>
          <a:p>
            <a:r>
              <a:rPr kumimoji="1" lang="ja-JP" altLang="en-US" dirty="0" smtClean="0">
                <a:latin typeface="HG丸ｺﾞｼｯｸM-PRO" panose="020F0600000000000000" pitchFamily="50" charset="-128"/>
                <a:ea typeface="HG丸ｺﾞｼｯｸM-PRO" panose="020F0600000000000000" pitchFamily="50" charset="-128"/>
              </a:rPr>
              <a:t>場所</a:t>
            </a:r>
            <a:endParaRPr kumimoji="1" lang="en-US" altLang="ja-JP" dirty="0" smtClean="0">
              <a:latin typeface="HG丸ｺﾞｼｯｸM-PRO" panose="020F0600000000000000" pitchFamily="50" charset="-128"/>
              <a:ea typeface="HG丸ｺﾞｼｯｸM-PRO" panose="020F0600000000000000" pitchFamily="50" charset="-128"/>
            </a:endParaRPr>
          </a:p>
          <a:p>
            <a:r>
              <a:rPr kumimoji="1" lang="ja-JP" altLang="en-US" dirty="0" smtClean="0">
                <a:latin typeface="HG丸ｺﾞｼｯｸM-PRO" panose="020F0600000000000000" pitchFamily="50" charset="-128"/>
                <a:ea typeface="HG丸ｺﾞｼｯｸM-PRO" panose="020F0600000000000000" pitchFamily="50" charset="-128"/>
              </a:rPr>
              <a:t>○階○○○室</a:t>
            </a:r>
            <a:endParaRPr kumimoji="1" lang="en-US" altLang="ja-JP" dirty="0" smtClean="0">
              <a:latin typeface="HG丸ｺﾞｼｯｸM-PRO" panose="020F0600000000000000" pitchFamily="50" charset="-128"/>
              <a:ea typeface="HG丸ｺﾞｼｯｸM-PRO" panose="020F0600000000000000" pitchFamily="50" charset="-128"/>
            </a:endParaRPr>
          </a:p>
          <a:p>
            <a:endParaRPr kumimoji="1" lang="en-US" altLang="ja-JP" dirty="0" smtClean="0">
              <a:latin typeface="HG丸ｺﾞｼｯｸM-PRO" panose="020F0600000000000000" pitchFamily="50" charset="-128"/>
              <a:ea typeface="HG丸ｺﾞｼｯｸM-PRO" panose="020F0600000000000000" pitchFamily="50" charset="-128"/>
            </a:endParaRPr>
          </a:p>
          <a:p>
            <a:r>
              <a:rPr lang="ja-JP" altLang="en-US" dirty="0" smtClean="0">
                <a:latin typeface="HG丸ｺﾞｼｯｸM-PRO" panose="020F0600000000000000" pitchFamily="50" charset="-128"/>
                <a:ea typeface="HG丸ｺﾞｼｯｸM-PRO" panose="020F0600000000000000" pitchFamily="50" charset="-128"/>
              </a:rPr>
              <a:t>対象</a:t>
            </a:r>
            <a:r>
              <a:rPr lang="ja-JP" altLang="en-US" sz="1400" dirty="0" smtClean="0">
                <a:latin typeface="HG丸ｺﾞｼｯｸM-PRO" panose="020F0600000000000000" pitchFamily="50" charset="-128"/>
                <a:ea typeface="HG丸ｺﾞｼｯｸM-PRO" panose="020F0600000000000000" pitchFamily="50" charset="-128"/>
              </a:rPr>
              <a:t>（例）</a:t>
            </a:r>
            <a:endParaRPr lang="en-US" altLang="ja-JP" dirty="0" smtClean="0">
              <a:latin typeface="HG丸ｺﾞｼｯｸM-PRO" panose="020F0600000000000000" pitchFamily="50" charset="-128"/>
              <a:ea typeface="HG丸ｺﾞｼｯｸM-PRO" panose="020F0600000000000000" pitchFamily="50" charset="-128"/>
            </a:endParaRPr>
          </a:p>
          <a:p>
            <a:r>
              <a:rPr lang="ja-JP" altLang="en-US" dirty="0" smtClean="0">
                <a:latin typeface="HG丸ｺﾞｼｯｸM-PRO" panose="020F0600000000000000" pitchFamily="50" charset="-128"/>
                <a:ea typeface="HG丸ｺﾞｼｯｸM-PRO" panose="020F0600000000000000" pitchFamily="50" charset="-128"/>
              </a:rPr>
              <a:t>（　全員　○年団　○○課　教職○年以下　希望　）研修</a:t>
            </a:r>
            <a:endParaRPr kumimoji="1" lang="ja-JP" altLang="en-US" dirty="0">
              <a:latin typeface="HG丸ｺﾞｼｯｸM-PRO" panose="020F0600000000000000" pitchFamily="50" charset="-128"/>
              <a:ea typeface="HG丸ｺﾞｼｯｸM-PRO" panose="020F0600000000000000" pitchFamily="50" charset="-128"/>
            </a:endParaRPr>
          </a:p>
        </p:txBody>
      </p:sp>
      <p:sp>
        <p:nvSpPr>
          <p:cNvPr id="11" name="正方形/長方形 10"/>
          <p:cNvSpPr/>
          <p:nvPr/>
        </p:nvSpPr>
        <p:spPr>
          <a:xfrm>
            <a:off x="0" y="220286"/>
            <a:ext cx="6858000" cy="1815882"/>
          </a:xfrm>
          <a:prstGeom prst="rect">
            <a:avLst/>
          </a:prstGeom>
          <a:noFill/>
        </p:spPr>
        <p:txBody>
          <a:bodyPr wrap="square" lIns="91440" tIns="45720" rIns="91440" bIns="45720">
            <a:spAutoFit/>
          </a:bodyPr>
          <a:lstStyle/>
          <a:p>
            <a:pPr algn="ctr"/>
            <a:r>
              <a:rPr lang="ja-JP" altLang="en-US" sz="4000" cap="none" spc="300" dirty="0" smtClean="0">
                <a:ln w="11430" cmpd="sng">
                  <a:noFill/>
                  <a:prstDash val="solid"/>
                  <a:miter lim="800000"/>
                </a:ln>
                <a:solidFill>
                  <a:schemeClr val="tx2">
                    <a:lumMod val="75000"/>
                  </a:schemeClr>
                </a:solidFill>
                <a:effectLst/>
                <a:latin typeface="HGP創英角ﾎﾟｯﾌﾟ体" panose="040B0A00000000000000" pitchFamily="50" charset="-128"/>
                <a:ea typeface="HGP創英角ﾎﾟｯﾌﾟ体" panose="040B0A00000000000000" pitchFamily="50" charset="-128"/>
              </a:rPr>
              <a:t>「いじめの対応と未然防止」について学ぶ</a:t>
            </a:r>
            <a:r>
              <a:rPr lang="ja-JP" altLang="en-US" sz="4000" spc="300" dirty="0" smtClean="0">
                <a:ln w="11430" cmpd="sng">
                  <a:noFill/>
                  <a:prstDash val="solid"/>
                  <a:miter lim="800000"/>
                </a:ln>
                <a:solidFill>
                  <a:schemeClr val="tx2">
                    <a:lumMod val="75000"/>
                  </a:schemeClr>
                </a:solidFill>
                <a:effectLst/>
                <a:latin typeface="HGP創英角ﾎﾟｯﾌﾟ体" panose="040B0A00000000000000" pitchFamily="50" charset="-128"/>
                <a:ea typeface="HGP創英角ﾎﾟｯﾌﾟ体" panose="040B0A00000000000000" pitchFamily="50" charset="-128"/>
              </a:rPr>
              <a:t>校内研修</a:t>
            </a:r>
            <a:endParaRPr lang="en-US" altLang="ja-JP" sz="4000" spc="300" dirty="0" smtClean="0">
              <a:ln w="11430" cmpd="sng">
                <a:noFill/>
                <a:prstDash val="solid"/>
                <a:miter lim="800000"/>
              </a:ln>
              <a:solidFill>
                <a:schemeClr val="tx2">
                  <a:lumMod val="75000"/>
                </a:schemeClr>
              </a:solidFill>
              <a:effectLst/>
              <a:latin typeface="HGP創英角ﾎﾟｯﾌﾟ体" panose="040B0A00000000000000" pitchFamily="50" charset="-128"/>
              <a:ea typeface="HGP創英角ﾎﾟｯﾌﾟ体" panose="040B0A00000000000000" pitchFamily="50" charset="-128"/>
            </a:endParaRPr>
          </a:p>
          <a:p>
            <a:pPr algn="ctr"/>
            <a:r>
              <a:rPr lang="ja-JP" altLang="en-US" sz="2800" cap="none" spc="300" dirty="0">
                <a:ln w="11430" cmpd="sng">
                  <a:noFill/>
                  <a:prstDash val="solid"/>
                  <a:miter lim="800000"/>
                </a:ln>
                <a:solidFill>
                  <a:schemeClr val="tx2">
                    <a:lumMod val="75000"/>
                  </a:schemeClr>
                </a:solidFill>
                <a:effectLst/>
                <a:latin typeface="HGP創英角ﾎﾟｯﾌﾟ体" panose="040B0A00000000000000" pitchFamily="50" charset="-128"/>
                <a:ea typeface="HGP創英角ﾎﾟｯﾌﾟ体" panose="040B0A00000000000000" pitchFamily="50" charset="-128"/>
              </a:rPr>
              <a:t>（実施のお知らせ）</a:t>
            </a:r>
            <a:endParaRPr lang="ja-JP" altLang="en-US" sz="4400" cap="none" spc="300" dirty="0">
              <a:ln w="11430" cmpd="sng">
                <a:noFill/>
                <a:prstDash val="solid"/>
                <a:miter lim="800000"/>
              </a:ln>
              <a:solidFill>
                <a:schemeClr val="tx2">
                  <a:lumMod val="75000"/>
                </a:schemeClr>
              </a:solidFill>
              <a:effectLst/>
              <a:latin typeface="HGP創英角ﾎﾟｯﾌﾟ体" panose="040B0A00000000000000" pitchFamily="50" charset="-128"/>
              <a:ea typeface="HGP創英角ﾎﾟｯﾌﾟ体" panose="040B0A00000000000000" pitchFamily="50" charset="-128"/>
            </a:endParaRPr>
          </a:p>
        </p:txBody>
      </p:sp>
      <p:sp>
        <p:nvSpPr>
          <p:cNvPr id="13" name="テキスト ボックス 12"/>
          <p:cNvSpPr txBox="1"/>
          <p:nvPr/>
        </p:nvSpPr>
        <p:spPr>
          <a:xfrm>
            <a:off x="3670208" y="5141729"/>
            <a:ext cx="2999152" cy="1323439"/>
          </a:xfrm>
          <a:prstGeom prst="rect">
            <a:avLst/>
          </a:prstGeom>
          <a:noFill/>
        </p:spPr>
        <p:txBody>
          <a:bodyPr wrap="square" rtlCol="0">
            <a:spAutoFit/>
          </a:bodyPr>
          <a:lstStyle/>
          <a:p>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いじめ（ネットいじめを含む）の</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対応</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で大切</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なポイントって何だろう？</a:t>
            </a:r>
            <a:endParaRPr lang="en-US" altLang="ja-JP" sz="1600"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いじめ</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を</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起こさせない学校づくりのためにどんな取組が</a:t>
            </a:r>
            <a:r>
              <a:rPr lang="en-US" altLang="ja-JP" sz="1600" dirty="0">
                <a:latin typeface="Meiryo UI" panose="020B0604030504040204" pitchFamily="50" charset="-128"/>
                <a:ea typeface="Meiryo UI" panose="020B0604030504040204" pitchFamily="50" charset="-128"/>
                <a:cs typeface="Meiryo UI" panose="020B0604030504040204" pitchFamily="50" charset="-128"/>
              </a:rPr>
              <a:t/>
            </a:r>
            <a:br>
              <a:rPr lang="en-US" altLang="ja-JP" sz="1600" dirty="0">
                <a:latin typeface="Meiryo UI" panose="020B0604030504040204" pitchFamily="50" charset="-128"/>
                <a:ea typeface="Meiryo UI" panose="020B0604030504040204" pitchFamily="50" charset="-128"/>
                <a:cs typeface="Meiryo UI" panose="020B0604030504040204" pitchFamily="50" charset="-128"/>
              </a:rPr>
            </a:b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できるだろう？</a:t>
            </a:r>
            <a:endParaRPr lang="ja-JP" altLang="en-US" sz="16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165126234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3072505" y="704872"/>
            <a:ext cx="3600000" cy="56882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HG丸ｺﾞｼｯｸM-PRO" panose="020F0600000000000000" pitchFamily="50" charset="-128"/>
              <a:ea typeface="HG丸ｺﾞｼｯｸM-PRO" panose="020F0600000000000000" pitchFamily="50" charset="-128"/>
            </a:endParaRPr>
          </a:p>
        </p:txBody>
      </p:sp>
      <p:sp>
        <p:nvSpPr>
          <p:cNvPr id="28" name="テキスト ボックス 27"/>
          <p:cNvSpPr txBox="1"/>
          <p:nvPr/>
        </p:nvSpPr>
        <p:spPr>
          <a:xfrm>
            <a:off x="3225258" y="9659556"/>
            <a:ext cx="407484" cy="246221"/>
          </a:xfrm>
          <a:prstGeom prst="rect">
            <a:avLst/>
          </a:prstGeom>
          <a:noFill/>
        </p:spPr>
        <p:txBody>
          <a:bodyPr wrap="none" rtlCol="0">
            <a:spAutoFit/>
          </a:bodyPr>
          <a:lstStyle/>
          <a:p>
            <a:r>
              <a:rPr kumimoji="1" lang="en-US" altLang="ja-JP" sz="1000" dirty="0" smtClean="0">
                <a:latin typeface="HG丸ｺﾞｼｯｸM-PRO" panose="020F0600000000000000" pitchFamily="50" charset="-128"/>
                <a:ea typeface="HG丸ｺﾞｼｯｸM-PRO" panose="020F0600000000000000" pitchFamily="50" charset="-128"/>
              </a:rPr>
              <a:t>-</a:t>
            </a:r>
            <a:fld id="{942C3A38-0832-4086-88EF-08809291DF70}" type="slidenum">
              <a:rPr kumimoji="1" lang="en-US" altLang="ja-JP" sz="1000" smtClean="0">
                <a:latin typeface="HG丸ｺﾞｼｯｸM-PRO" panose="020F0600000000000000" pitchFamily="50" charset="-128"/>
                <a:ea typeface="HG丸ｺﾞｼｯｸM-PRO" panose="020F0600000000000000" pitchFamily="50" charset="-128"/>
              </a:rPr>
              <a:t>10</a:t>
            </a:fld>
            <a:r>
              <a:rPr kumimoji="1" lang="en-US" altLang="ja-JP" sz="1000" dirty="0" smtClean="0">
                <a:latin typeface="HG丸ｺﾞｼｯｸM-PRO" panose="020F0600000000000000" pitchFamily="50" charset="-128"/>
                <a:ea typeface="HG丸ｺﾞｼｯｸM-PRO" panose="020F0600000000000000" pitchFamily="50" charset="-128"/>
              </a:rPr>
              <a:t>-</a:t>
            </a:r>
            <a:endParaRPr kumimoji="1" lang="ja-JP" altLang="en-US" sz="1000" dirty="0">
              <a:latin typeface="HG丸ｺﾞｼｯｸM-PRO" panose="020F0600000000000000" pitchFamily="50" charset="-128"/>
              <a:ea typeface="HG丸ｺﾞｼｯｸM-PRO" panose="020F0600000000000000" pitchFamily="50" charset="-128"/>
            </a:endParaRPr>
          </a:p>
        </p:txBody>
      </p:sp>
      <p:pic>
        <p:nvPicPr>
          <p:cNvPr id="5122" name="Picture 2"/>
          <p:cNvPicPr>
            <a:picLocks noChangeAspect="1" noChangeArrowheads="1"/>
          </p:cNvPicPr>
          <p:nvPr/>
        </p:nvPicPr>
        <p:blipFill>
          <a:blip r:embed="rId2" cstate="email">
            <a:extLst>
              <a:ext uri="{28A0092B-C50C-407E-A947-70E740481C1C}">
                <a14:useLocalDpi xmlns:a14="http://schemas.microsoft.com/office/drawing/2010/main" val="0"/>
              </a:ext>
            </a:extLst>
          </a:blip>
          <a:stretch>
            <a:fillRect/>
          </a:stretch>
        </p:blipFill>
        <p:spPr bwMode="auto">
          <a:xfrm>
            <a:off x="260074" y="1106368"/>
            <a:ext cx="2742853" cy="205714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18" name="テキスト ボックス 17"/>
          <p:cNvSpPr txBox="1"/>
          <p:nvPr/>
        </p:nvSpPr>
        <p:spPr>
          <a:xfrm>
            <a:off x="256042" y="3221214"/>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sp>
        <p:nvSpPr>
          <p:cNvPr id="20" name="正方形/長方形 19"/>
          <p:cNvSpPr/>
          <p:nvPr/>
        </p:nvSpPr>
        <p:spPr>
          <a:xfrm>
            <a:off x="3072505" y="6395060"/>
            <a:ext cx="360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pPr defTabSz="914038" fontAlgn="base">
              <a:spcBef>
                <a:spcPct val="30000"/>
              </a:spcBef>
              <a:spcAft>
                <a:spcPct val="0"/>
              </a:spcAft>
              <a:defRPr/>
            </a:pPr>
            <a:endParaRPr lang="en-US" altLang="ja-JP" sz="1100" dirty="0">
              <a:solidFill>
                <a:schemeClr val="tx1"/>
              </a:solidFill>
              <a:latin typeface="HG丸ｺﾞｼｯｸM-PRO" panose="020F0600000000000000" pitchFamily="50" charset="-128"/>
              <a:ea typeface="HG丸ｺﾞｼｯｸM-PRO" panose="020F0600000000000000" pitchFamily="50" charset="-128"/>
            </a:endParaRPr>
          </a:p>
        </p:txBody>
      </p:sp>
      <p:sp>
        <p:nvSpPr>
          <p:cNvPr id="3" name="正方形/長方形 2"/>
          <p:cNvSpPr/>
          <p:nvPr/>
        </p:nvSpPr>
        <p:spPr>
          <a:xfrm>
            <a:off x="192505" y="704527"/>
            <a:ext cx="2880000" cy="568871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a:t>
            </a:r>
            <a:r>
              <a:rPr kumimoji="1" lang="en-US" altLang="ja-JP" dirty="0" smtClean="0">
                <a:solidFill>
                  <a:schemeClr val="tx1"/>
                </a:solidFill>
                <a:latin typeface="+mn-ea"/>
              </a:rPr>
              <a:t>13</a:t>
            </a: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sz="1200" dirty="0" smtClean="0">
              <a:solidFill>
                <a:schemeClr val="tx1"/>
              </a:solidFill>
              <a:latin typeface="+mn-ea"/>
            </a:endParaRPr>
          </a:p>
        </p:txBody>
      </p:sp>
      <p:grpSp>
        <p:nvGrpSpPr>
          <p:cNvPr id="6" name="グループ化 5"/>
          <p:cNvGrpSpPr/>
          <p:nvPr/>
        </p:nvGrpSpPr>
        <p:grpSpPr>
          <a:xfrm>
            <a:off x="192505" y="6393160"/>
            <a:ext cx="2880000" cy="2880000"/>
            <a:chOff x="192505" y="4751259"/>
            <a:chExt cx="2880000" cy="2880000"/>
          </a:xfrm>
        </p:grpSpPr>
        <p:sp>
          <p:nvSpPr>
            <p:cNvPr id="16" name="正方形/長方形 15"/>
            <p:cNvSpPr/>
            <p:nvPr/>
          </p:nvSpPr>
          <p:spPr>
            <a:xfrm>
              <a:off x="192505" y="4751259"/>
              <a:ext cx="288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a:t>
              </a:r>
              <a:r>
                <a:rPr kumimoji="1" lang="en-US" altLang="ja-JP" dirty="0" smtClean="0">
                  <a:solidFill>
                    <a:schemeClr val="tx1"/>
                  </a:solidFill>
                  <a:latin typeface="+mn-ea"/>
                </a:rPr>
                <a:t>14</a:t>
              </a: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sz="1200" dirty="0" smtClean="0">
                <a:solidFill>
                  <a:schemeClr val="tx1"/>
                </a:solidFill>
                <a:latin typeface="+mn-ea"/>
              </a:endParaRPr>
            </a:p>
            <a:p>
              <a:r>
                <a:rPr kumimoji="1" lang="ja-JP" altLang="en-US" sz="1200" dirty="0" smtClean="0">
                  <a:solidFill>
                    <a:schemeClr val="tx1"/>
                  </a:solidFill>
                  <a:latin typeface="+mn-ea"/>
                </a:rPr>
                <a:t>　</a:t>
              </a:r>
              <a:endParaRPr kumimoji="1" lang="ja-JP" altLang="en-US" sz="1200" dirty="0">
                <a:solidFill>
                  <a:schemeClr val="tx1"/>
                </a:solidFill>
                <a:latin typeface="+mn-ea"/>
              </a:endParaRPr>
            </a:p>
          </p:txBody>
        </p:sp>
        <p:pic>
          <p:nvPicPr>
            <p:cNvPr id="21" name="Picture 2"/>
            <p:cNvPicPr>
              <a:picLocks noChangeAspect="1" noChangeArrowheads="1"/>
            </p:cNvPicPr>
            <p:nvPr/>
          </p:nvPicPr>
          <p:blipFill>
            <a:blip r:embed="rId3" cstate="email">
              <a:extLst>
                <a:ext uri="{28A0092B-C50C-407E-A947-70E740481C1C}">
                  <a14:useLocalDpi xmlns:a14="http://schemas.microsoft.com/office/drawing/2010/main" val="0"/>
                </a:ext>
              </a:extLst>
            </a:blip>
            <a:stretch>
              <a:fillRect/>
            </a:stretch>
          </p:blipFill>
          <p:spPr bwMode="auto">
            <a:xfrm>
              <a:off x="248335" y="5162689"/>
              <a:ext cx="2742851" cy="2057139"/>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22" name="テキスト ボックス 21"/>
            <p:cNvSpPr txBox="1"/>
            <p:nvPr/>
          </p:nvSpPr>
          <p:spPr>
            <a:xfrm>
              <a:off x="280598" y="7254983"/>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grpSp>
      <p:sp>
        <p:nvSpPr>
          <p:cNvPr id="2" name="正方形/長方形 1"/>
          <p:cNvSpPr/>
          <p:nvPr/>
        </p:nvSpPr>
        <p:spPr>
          <a:xfrm>
            <a:off x="3080644" y="704872"/>
            <a:ext cx="3608139" cy="5678478"/>
          </a:xfrm>
          <a:prstGeom prst="rect">
            <a:avLst/>
          </a:prstGeom>
        </p:spPr>
        <p:txBody>
          <a:bodyPr wrap="square">
            <a:spAutoFit/>
          </a:bodyPr>
          <a:lstStyle/>
          <a:p>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スライド１２～１４で２分</a:t>
            </a:r>
            <a:r>
              <a:rPr lang="en-US" altLang="ja-JP" sz="1100" dirty="0">
                <a:latin typeface="HG丸ｺﾞｼｯｸM-PRO" panose="020F0600000000000000" pitchFamily="50" charset="-128"/>
                <a:ea typeface="HG丸ｺﾞｼｯｸM-PRO" panose="020F0600000000000000" pitchFamily="50" charset="-128"/>
              </a:rPr>
              <a:t>≫</a:t>
            </a:r>
          </a:p>
          <a:p>
            <a:r>
              <a:rPr lang="ja-JP" altLang="en-US" sz="1100" dirty="0">
                <a:latin typeface="HG丸ｺﾞｼｯｸM-PRO" panose="020F0600000000000000" pitchFamily="50" charset="-128"/>
                <a:ea typeface="HG丸ｺﾞｼｯｸM-PRO" panose="020F0600000000000000" pitchFamily="50" charset="-128"/>
              </a:rPr>
              <a:t>　協議に入る前</a:t>
            </a:r>
            <a:r>
              <a:rPr lang="ja-JP" altLang="en-US" sz="1100" dirty="0" smtClean="0">
                <a:latin typeface="HG丸ｺﾞｼｯｸM-PRO" panose="020F0600000000000000" pitchFamily="50" charset="-128"/>
                <a:ea typeface="HG丸ｺﾞｼｯｸM-PRO" panose="020F0600000000000000" pitchFamily="50" charset="-128"/>
              </a:rPr>
              <a:t>に、まず、いじめ</a:t>
            </a:r>
            <a:r>
              <a:rPr lang="ja-JP" altLang="en-US" sz="1100" dirty="0">
                <a:latin typeface="HG丸ｺﾞｼｯｸM-PRO" panose="020F0600000000000000" pitchFamily="50" charset="-128"/>
                <a:ea typeface="HG丸ｺﾞｼｯｸM-PRO" panose="020F0600000000000000" pitchFamily="50" charset="-128"/>
              </a:rPr>
              <a:t>に対応する生徒指導の三つの局面について説明します。</a:t>
            </a:r>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sz="1100" dirty="0" smtClean="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一つ目</a:t>
            </a:r>
            <a:r>
              <a:rPr lang="ja-JP" altLang="en-US" sz="1100" dirty="0" smtClean="0">
                <a:latin typeface="HG丸ｺﾞｼｯｸM-PRO" panose="020F0600000000000000" pitchFamily="50" charset="-128"/>
                <a:ea typeface="HG丸ｺﾞｼｯｸM-PRO" panose="020F0600000000000000" pitchFamily="50" charset="-128"/>
              </a:rPr>
              <a:t>は、いじめ</a:t>
            </a:r>
            <a:r>
              <a:rPr lang="ja-JP" altLang="en-US" sz="1100" dirty="0">
                <a:latin typeface="HG丸ｺﾞｼｯｸM-PRO" panose="020F0600000000000000" pitchFamily="50" charset="-128"/>
                <a:ea typeface="HG丸ｺﾞｼｯｸM-PRO" panose="020F0600000000000000" pitchFamily="50" charset="-128"/>
              </a:rPr>
              <a:t>を未然防止するため</a:t>
            </a:r>
            <a:r>
              <a:rPr lang="ja-JP" altLang="en-US" sz="1100" dirty="0" smtClean="0">
                <a:latin typeface="HG丸ｺﾞｼｯｸM-PRO" panose="020F0600000000000000" pitchFamily="50" charset="-128"/>
                <a:ea typeface="HG丸ｺﾞｼｯｸM-PRO" panose="020F0600000000000000" pitchFamily="50" charset="-128"/>
              </a:rPr>
              <a:t>に、人権</a:t>
            </a:r>
            <a:r>
              <a:rPr lang="ja-JP" altLang="en-US" sz="1100" dirty="0">
                <a:latin typeface="HG丸ｺﾞｼｯｸM-PRO" panose="020F0600000000000000" pitchFamily="50" charset="-128"/>
                <a:ea typeface="HG丸ｺﾞｼｯｸM-PRO" panose="020F0600000000000000" pitchFamily="50" charset="-128"/>
              </a:rPr>
              <a:t>意識を</a:t>
            </a:r>
            <a:r>
              <a:rPr lang="ja-JP" altLang="en-US" sz="1100" dirty="0" smtClean="0">
                <a:latin typeface="HG丸ｺﾞｼｯｸM-PRO" panose="020F0600000000000000" pitchFamily="50" charset="-128"/>
                <a:ea typeface="HG丸ｺﾞｼｯｸM-PRO" panose="020F0600000000000000" pitchFamily="50" charset="-128"/>
              </a:rPr>
              <a:t>高めたり、共感的</a:t>
            </a:r>
            <a:r>
              <a:rPr lang="ja-JP" altLang="en-US" sz="1100" dirty="0">
                <a:latin typeface="HG丸ｺﾞｼｯｸM-PRO" panose="020F0600000000000000" pitchFamily="50" charset="-128"/>
                <a:ea typeface="HG丸ｺﾞｼｯｸM-PRO" panose="020F0600000000000000" pitchFamily="50" charset="-128"/>
              </a:rPr>
              <a:t>な人間関係を育んだりすること</a:t>
            </a:r>
            <a:r>
              <a:rPr lang="ja-JP" altLang="en-US" sz="1100" dirty="0" smtClean="0">
                <a:latin typeface="HG丸ｺﾞｼｯｸM-PRO" panose="020F0600000000000000" pitchFamily="50" charset="-128"/>
                <a:ea typeface="HG丸ｺﾞｼｯｸM-PRO" panose="020F0600000000000000" pitchFamily="50" charset="-128"/>
              </a:rPr>
              <a:t>で、いじめ</a:t>
            </a:r>
            <a:r>
              <a:rPr lang="ja-JP" altLang="en-US" sz="1100" dirty="0">
                <a:latin typeface="HG丸ｺﾞｼｯｸM-PRO" panose="020F0600000000000000" pitchFamily="50" charset="-128"/>
                <a:ea typeface="HG丸ｺﾞｼｯｸM-PRO" panose="020F0600000000000000" pitchFamily="50" charset="-128"/>
              </a:rPr>
              <a:t>を生まない学校づくりを</a:t>
            </a:r>
            <a:r>
              <a:rPr lang="ja-JP" altLang="en-US" sz="1100" dirty="0" smtClean="0">
                <a:latin typeface="HG丸ｺﾞｼｯｸM-PRO" panose="020F0600000000000000" pitchFamily="50" charset="-128"/>
                <a:ea typeface="HG丸ｺﾞｼｯｸM-PRO" panose="020F0600000000000000" pitchFamily="50" charset="-128"/>
              </a:rPr>
              <a:t>目指す、全て</a:t>
            </a:r>
            <a:r>
              <a:rPr lang="ja-JP" altLang="en-US" sz="1100" dirty="0">
                <a:latin typeface="HG丸ｺﾞｼｯｸM-PRO" panose="020F0600000000000000" pitchFamily="50" charset="-128"/>
                <a:ea typeface="HG丸ｺﾞｼｯｸM-PRO" panose="020F0600000000000000" pitchFamily="50" charset="-128"/>
              </a:rPr>
              <a:t>の児童生徒に対する支援。これを開発的生徒指導と言います。</a:t>
            </a:r>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sz="1100" dirty="0" smtClean="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二つ目</a:t>
            </a:r>
            <a:r>
              <a:rPr lang="ja-JP" altLang="en-US" sz="1100" dirty="0" smtClean="0">
                <a:latin typeface="HG丸ｺﾞｼｯｸM-PRO" panose="020F0600000000000000" pitchFamily="50" charset="-128"/>
                <a:ea typeface="HG丸ｺﾞｼｯｸM-PRO" panose="020F0600000000000000" pitchFamily="50" charset="-128"/>
              </a:rPr>
              <a:t>は、★</a:t>
            </a:r>
            <a:r>
              <a:rPr lang="ja-JP" altLang="en-US" sz="1100" dirty="0">
                <a:latin typeface="HG丸ｺﾞｼｯｸM-PRO" panose="020F0600000000000000" pitchFamily="50" charset="-128"/>
                <a:ea typeface="HG丸ｺﾞｼｯｸM-PRO" panose="020F0600000000000000" pitchFamily="50" charset="-128"/>
              </a:rPr>
              <a:t>いじめに関するアンケートを</a:t>
            </a:r>
            <a:r>
              <a:rPr lang="ja-JP" altLang="en-US" sz="1100" dirty="0" smtClean="0">
                <a:latin typeface="HG丸ｺﾞｼｯｸM-PRO" panose="020F0600000000000000" pitchFamily="50" charset="-128"/>
                <a:ea typeface="HG丸ｺﾞｼｯｸM-PRO" panose="020F0600000000000000" pitchFamily="50" charset="-128"/>
              </a:rPr>
              <a:t>行ったり、教師</a:t>
            </a:r>
            <a:r>
              <a:rPr lang="ja-JP" altLang="en-US" sz="1100" dirty="0">
                <a:latin typeface="HG丸ｺﾞｼｯｸM-PRO" panose="020F0600000000000000" pitchFamily="50" charset="-128"/>
                <a:ea typeface="HG丸ｺﾞｼｯｸM-PRO" panose="020F0600000000000000" pitchFamily="50" charset="-128"/>
              </a:rPr>
              <a:t>が巡回を行ったりする</a:t>
            </a:r>
            <a:r>
              <a:rPr lang="ja-JP" altLang="en-US" sz="1100" dirty="0" smtClean="0">
                <a:latin typeface="HG丸ｺﾞｼｯｸM-PRO" panose="020F0600000000000000" pitchFamily="50" charset="-128"/>
                <a:ea typeface="HG丸ｺﾞｼｯｸM-PRO" panose="020F0600000000000000" pitchFamily="50" charset="-128"/>
              </a:rPr>
              <a:t>など、いじめ</a:t>
            </a:r>
            <a:r>
              <a:rPr lang="ja-JP" altLang="en-US" sz="1100" dirty="0">
                <a:latin typeface="HG丸ｺﾞｼｯｸM-PRO" panose="020F0600000000000000" pitchFamily="50" charset="-128"/>
                <a:ea typeface="HG丸ｺﾞｼｯｸM-PRO" panose="020F0600000000000000" pitchFamily="50" charset="-128"/>
              </a:rPr>
              <a:t>を予防</a:t>
            </a:r>
            <a:r>
              <a:rPr lang="ja-JP" altLang="en-US" sz="1100" dirty="0" smtClean="0">
                <a:latin typeface="HG丸ｺﾞｼｯｸM-PRO" panose="020F0600000000000000" pitchFamily="50" charset="-128"/>
                <a:ea typeface="HG丸ｺﾞｼｯｸM-PRO" panose="020F0600000000000000" pitchFamily="50" charset="-128"/>
              </a:rPr>
              <a:t>したり、早期</a:t>
            </a:r>
            <a:r>
              <a:rPr lang="ja-JP" altLang="en-US" sz="1100" dirty="0">
                <a:latin typeface="HG丸ｺﾞｼｯｸM-PRO" panose="020F0600000000000000" pitchFamily="50" charset="-128"/>
                <a:ea typeface="HG丸ｺﾞｼｯｸM-PRO" panose="020F0600000000000000" pitchFamily="50" charset="-128"/>
              </a:rPr>
              <a:t>発見につとめる支援。これを予防的生徒指導と言います。</a:t>
            </a:r>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sz="1100" dirty="0" smtClean="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三つ目</a:t>
            </a:r>
            <a:r>
              <a:rPr lang="ja-JP" altLang="en-US" sz="1100" dirty="0" smtClean="0">
                <a:latin typeface="HG丸ｺﾞｼｯｸM-PRO" panose="020F0600000000000000" pitchFamily="50" charset="-128"/>
                <a:ea typeface="HG丸ｺﾞｼｯｸM-PRO" panose="020F0600000000000000" pitchFamily="50" charset="-128"/>
              </a:rPr>
              <a:t>は、★</a:t>
            </a:r>
            <a:r>
              <a:rPr lang="ja-JP" altLang="en-US" sz="1100" dirty="0">
                <a:latin typeface="HG丸ｺﾞｼｯｸM-PRO" panose="020F0600000000000000" pitchFamily="50" charset="-128"/>
                <a:ea typeface="HG丸ｺﾞｼｯｸM-PRO" panose="020F0600000000000000" pitchFamily="50" charset="-128"/>
              </a:rPr>
              <a:t>いじめの解消のための支援。これを問題解決的生徒指導と言います。</a:t>
            </a:r>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sz="1100" dirty="0" smtClean="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先ほどまで事例を基</a:t>
            </a:r>
            <a:r>
              <a:rPr lang="ja-JP" altLang="en-US" sz="1100" dirty="0" smtClean="0">
                <a:latin typeface="HG丸ｺﾞｼｯｸM-PRO" panose="020F0600000000000000" pitchFamily="50" charset="-128"/>
                <a:ea typeface="HG丸ｺﾞｼｯｸM-PRO" panose="020F0600000000000000" pitchFamily="50" charset="-128"/>
              </a:rPr>
              <a:t>に取組を</a:t>
            </a:r>
            <a:r>
              <a:rPr lang="ja-JP" altLang="en-US" sz="1100" dirty="0">
                <a:latin typeface="HG丸ｺﾞｼｯｸM-PRO" panose="020F0600000000000000" pitchFamily="50" charset="-128"/>
                <a:ea typeface="HG丸ｺﾞｼｯｸM-PRO" panose="020F0600000000000000" pitchFamily="50" charset="-128"/>
              </a:rPr>
              <a:t>考えてきました</a:t>
            </a:r>
            <a:r>
              <a:rPr lang="ja-JP" altLang="en-US" sz="1100" dirty="0" smtClean="0">
                <a:latin typeface="HG丸ｺﾞｼｯｸM-PRO" panose="020F0600000000000000" pitchFamily="50" charset="-128"/>
                <a:ea typeface="HG丸ｺﾞｼｯｸM-PRO" panose="020F0600000000000000" pitchFamily="50" charset="-128"/>
              </a:rPr>
              <a:t>が、実は、この</a:t>
            </a:r>
            <a:r>
              <a:rPr lang="ja-JP" altLang="en-US" sz="1100" dirty="0">
                <a:latin typeface="HG丸ｺﾞｼｯｸM-PRO" panose="020F0600000000000000" pitchFamily="50" charset="-128"/>
                <a:ea typeface="HG丸ｺﾞｼｯｸM-PRO" panose="020F0600000000000000" pitchFamily="50" charset="-128"/>
              </a:rPr>
              <a:t>問題解決的生徒指導の部分についてでした。</a:t>
            </a:r>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sz="1100" dirty="0" smtClean="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a:t>
            </a:r>
            <a:r>
              <a:rPr lang="ja-JP" altLang="en-US" sz="1100" dirty="0" smtClean="0">
                <a:latin typeface="HG丸ｺﾞｼｯｸM-PRO" panose="020F0600000000000000" pitchFamily="50" charset="-128"/>
                <a:ea typeface="HG丸ｺﾞｼｯｸM-PRO" panose="020F0600000000000000" pitchFamily="50" charset="-128"/>
              </a:rPr>
              <a:t>これら三つの局面の</a:t>
            </a:r>
            <a:r>
              <a:rPr lang="ja-JP" altLang="en-US" sz="1100" dirty="0">
                <a:latin typeface="HG丸ｺﾞｼｯｸM-PRO" panose="020F0600000000000000" pitchFamily="50" charset="-128"/>
                <a:ea typeface="HG丸ｺﾞｼｯｸM-PRO" panose="020F0600000000000000" pitchFamily="50" charset="-128"/>
              </a:rPr>
              <a:t>支援はどれも大切です。</a:t>
            </a:r>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a:t>
            </a:r>
            <a:r>
              <a:rPr lang="ja-JP" altLang="en-US" sz="1100" dirty="0" smtClean="0">
                <a:latin typeface="HG丸ｺﾞｼｯｸM-PRO" panose="020F0600000000000000" pitchFamily="50" charset="-128"/>
                <a:ea typeface="HG丸ｺﾞｼｯｸM-PRO" panose="020F0600000000000000" pitchFamily="50" charset="-128"/>
              </a:rPr>
              <a:t>しかし、いくら</a:t>
            </a:r>
            <a:r>
              <a:rPr lang="ja-JP" altLang="en-US" sz="1100" dirty="0">
                <a:latin typeface="HG丸ｺﾞｼｯｸM-PRO" panose="020F0600000000000000" pitchFamily="50" charset="-128"/>
                <a:ea typeface="HG丸ｺﾞｼｯｸM-PRO" panose="020F0600000000000000" pitchFamily="50" charset="-128"/>
              </a:rPr>
              <a:t>問題解決的生徒指導を</a:t>
            </a:r>
            <a:r>
              <a:rPr lang="ja-JP" altLang="en-US" sz="1100" dirty="0" smtClean="0">
                <a:latin typeface="HG丸ｺﾞｼｯｸM-PRO" panose="020F0600000000000000" pitchFamily="50" charset="-128"/>
                <a:ea typeface="HG丸ｺﾞｼｯｸM-PRO" panose="020F0600000000000000" pitchFamily="50" charset="-128"/>
              </a:rPr>
              <a:t>充実させても、いじめ</a:t>
            </a:r>
            <a:r>
              <a:rPr lang="ja-JP" altLang="en-US" sz="1100" dirty="0">
                <a:latin typeface="HG丸ｺﾞｼｯｸM-PRO" panose="020F0600000000000000" pitchFamily="50" charset="-128"/>
                <a:ea typeface="HG丸ｺﾞｼｯｸM-PRO" panose="020F0600000000000000" pitchFamily="50" charset="-128"/>
              </a:rPr>
              <a:t>が減るとは限りません。いじめを減らすに</a:t>
            </a:r>
            <a:r>
              <a:rPr lang="ja-JP" altLang="en-US" sz="1100" dirty="0" smtClean="0">
                <a:latin typeface="HG丸ｺﾞｼｯｸM-PRO" panose="020F0600000000000000" pitchFamily="50" charset="-128"/>
                <a:ea typeface="HG丸ｺﾞｼｯｸM-PRO" panose="020F0600000000000000" pitchFamily="50" charset="-128"/>
              </a:rPr>
              <a:t>は、開発的</a:t>
            </a:r>
            <a:r>
              <a:rPr lang="ja-JP" altLang="en-US" sz="1100" dirty="0">
                <a:latin typeface="HG丸ｺﾞｼｯｸM-PRO" panose="020F0600000000000000" pitchFamily="50" charset="-128"/>
                <a:ea typeface="HG丸ｺﾞｼｯｸM-PRO" panose="020F0600000000000000" pitchFamily="50" charset="-128"/>
              </a:rPr>
              <a:t>生徒</a:t>
            </a:r>
            <a:r>
              <a:rPr lang="ja-JP" altLang="en-US" sz="1100" dirty="0" smtClean="0">
                <a:latin typeface="HG丸ｺﾞｼｯｸM-PRO" panose="020F0600000000000000" pitchFamily="50" charset="-128"/>
                <a:ea typeface="HG丸ｺﾞｼｯｸM-PRO" panose="020F0600000000000000" pitchFamily="50" charset="-128"/>
              </a:rPr>
              <a:t>指導、予防的</a:t>
            </a:r>
            <a:r>
              <a:rPr lang="ja-JP" altLang="en-US" sz="1100" dirty="0">
                <a:latin typeface="HG丸ｺﾞｼｯｸM-PRO" panose="020F0600000000000000" pitchFamily="50" charset="-128"/>
                <a:ea typeface="HG丸ｺﾞｼｯｸM-PRO" panose="020F0600000000000000" pitchFamily="50" charset="-128"/>
              </a:rPr>
              <a:t>生徒指導を充実させることが重要です。これ</a:t>
            </a:r>
            <a:r>
              <a:rPr lang="ja-JP" altLang="en-US" sz="1100" dirty="0" smtClean="0">
                <a:latin typeface="HG丸ｺﾞｼｯｸM-PRO" panose="020F0600000000000000" pitchFamily="50" charset="-128"/>
                <a:ea typeface="HG丸ｺﾞｼｯｸM-PRO" panose="020F0600000000000000" pitchFamily="50" charset="-128"/>
              </a:rPr>
              <a:t>は、いじめ</a:t>
            </a:r>
            <a:r>
              <a:rPr lang="ja-JP" altLang="en-US" sz="1100" dirty="0">
                <a:latin typeface="HG丸ｺﾞｼｯｸM-PRO" panose="020F0600000000000000" pitchFamily="50" charset="-128"/>
                <a:ea typeface="HG丸ｺﾞｼｯｸM-PRO" panose="020F0600000000000000" pitchFamily="50" charset="-128"/>
              </a:rPr>
              <a:t>だけで</a:t>
            </a:r>
            <a:r>
              <a:rPr lang="ja-JP" altLang="en-US" sz="1100" dirty="0" smtClean="0">
                <a:latin typeface="HG丸ｺﾞｼｯｸM-PRO" panose="020F0600000000000000" pitchFamily="50" charset="-128"/>
                <a:ea typeface="HG丸ｺﾞｼｯｸM-PRO" panose="020F0600000000000000" pitchFamily="50" charset="-128"/>
              </a:rPr>
              <a:t>なく、全て</a:t>
            </a:r>
            <a:r>
              <a:rPr lang="ja-JP" altLang="en-US" sz="1100" dirty="0">
                <a:latin typeface="HG丸ｺﾞｼｯｸM-PRO" panose="020F0600000000000000" pitchFamily="50" charset="-128"/>
                <a:ea typeface="HG丸ｺﾞｼｯｸM-PRO" panose="020F0600000000000000" pitchFamily="50" charset="-128"/>
              </a:rPr>
              <a:t>の問題行動等の未然防止や予防にも言えることです。</a:t>
            </a:r>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sz="1100" dirty="0" smtClean="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特</a:t>
            </a:r>
            <a:r>
              <a:rPr lang="ja-JP" altLang="en-US" sz="1100" dirty="0" smtClean="0">
                <a:latin typeface="HG丸ｺﾞｼｯｸM-PRO" panose="020F0600000000000000" pitchFamily="50" charset="-128"/>
                <a:ea typeface="HG丸ｺﾞｼｯｸM-PRO" panose="020F0600000000000000" pitchFamily="50" charset="-128"/>
              </a:rPr>
              <a:t>に、いじめ</a:t>
            </a:r>
            <a:r>
              <a:rPr lang="ja-JP" altLang="en-US" sz="1100" dirty="0">
                <a:latin typeface="HG丸ｺﾞｼｯｸM-PRO" panose="020F0600000000000000" pitchFamily="50" charset="-128"/>
                <a:ea typeface="HG丸ｺﾞｼｯｸM-PRO" panose="020F0600000000000000" pitchFamily="50" charset="-128"/>
              </a:rPr>
              <a:t>問題に関して</a:t>
            </a:r>
            <a:r>
              <a:rPr lang="ja-JP" altLang="en-US" sz="1100" dirty="0" smtClean="0">
                <a:latin typeface="HG丸ｺﾞｼｯｸM-PRO" panose="020F0600000000000000" pitchFamily="50" charset="-128"/>
                <a:ea typeface="HG丸ｺﾞｼｯｸM-PRO" panose="020F0600000000000000" pitchFamily="50" charset="-128"/>
              </a:rPr>
              <a:t>は、本校</a:t>
            </a:r>
            <a:r>
              <a:rPr lang="ja-JP" altLang="en-US" sz="1100" dirty="0">
                <a:latin typeface="HG丸ｺﾞｼｯｸM-PRO" panose="020F0600000000000000" pitchFamily="50" charset="-128"/>
                <a:ea typeface="HG丸ｺﾞｼｯｸM-PRO" panose="020F0600000000000000" pitchFamily="50" charset="-128"/>
              </a:rPr>
              <a:t>のいじめ問題対策基本方針</a:t>
            </a:r>
            <a:r>
              <a:rPr lang="ja-JP" altLang="en-US" sz="1100" dirty="0" smtClean="0">
                <a:latin typeface="HG丸ｺﾞｼｯｸM-PRO" panose="020F0600000000000000" pitchFamily="50" charset="-128"/>
                <a:ea typeface="HG丸ｺﾞｼｯｸM-PRO" panose="020F0600000000000000" pitchFamily="50" charset="-128"/>
              </a:rPr>
              <a:t>に、開発的</a:t>
            </a:r>
            <a:r>
              <a:rPr lang="ja-JP" altLang="en-US" sz="1100" dirty="0">
                <a:latin typeface="HG丸ｺﾞｼｯｸM-PRO" panose="020F0600000000000000" pitchFamily="50" charset="-128"/>
                <a:ea typeface="HG丸ｺﾞｼｯｸM-PRO" panose="020F0600000000000000" pitchFamily="50" charset="-128"/>
              </a:rPr>
              <a:t>生徒指導から問題解決的生徒指導</a:t>
            </a:r>
            <a:r>
              <a:rPr lang="ja-JP" altLang="en-US" sz="1100" dirty="0" smtClean="0">
                <a:latin typeface="HG丸ｺﾞｼｯｸM-PRO" panose="020F0600000000000000" pitchFamily="50" charset="-128"/>
                <a:ea typeface="HG丸ｺﾞｼｯｸM-PRO" panose="020F0600000000000000" pitchFamily="50" charset="-128"/>
              </a:rPr>
              <a:t>まで、どの</a:t>
            </a:r>
            <a:r>
              <a:rPr lang="ja-JP" altLang="en-US" sz="1100" dirty="0">
                <a:latin typeface="HG丸ｺﾞｼｯｸM-PRO" panose="020F0600000000000000" pitchFamily="50" charset="-128"/>
                <a:ea typeface="HG丸ｺﾞｼｯｸM-PRO" panose="020F0600000000000000" pitchFamily="50" charset="-128"/>
              </a:rPr>
              <a:t>よう</a:t>
            </a:r>
            <a:r>
              <a:rPr lang="ja-JP" altLang="en-US" sz="1100" dirty="0" smtClean="0">
                <a:latin typeface="HG丸ｺﾞｼｯｸM-PRO" panose="020F0600000000000000" pitchFamily="50" charset="-128"/>
                <a:ea typeface="HG丸ｺﾞｼｯｸM-PRO" panose="020F0600000000000000" pitchFamily="50" charset="-128"/>
              </a:rPr>
              <a:t>な取組を</a:t>
            </a:r>
            <a:r>
              <a:rPr lang="ja-JP" altLang="en-US" sz="1100" dirty="0">
                <a:latin typeface="HG丸ｺﾞｼｯｸM-PRO" panose="020F0600000000000000" pitchFamily="50" charset="-128"/>
                <a:ea typeface="HG丸ｺﾞｼｯｸM-PRO" panose="020F0600000000000000" pitchFamily="50" charset="-128"/>
              </a:rPr>
              <a:t>するのか明示し公開をしています。全教職員の共通理解の基</a:t>
            </a:r>
            <a:r>
              <a:rPr lang="ja-JP" altLang="en-US" sz="1100" dirty="0" smtClean="0">
                <a:latin typeface="HG丸ｺﾞｼｯｸM-PRO" panose="020F0600000000000000" pitchFamily="50" charset="-128"/>
                <a:ea typeface="HG丸ｺﾞｼｯｸM-PRO" panose="020F0600000000000000" pitchFamily="50" charset="-128"/>
              </a:rPr>
              <a:t>に、必ず</a:t>
            </a:r>
            <a:r>
              <a:rPr lang="ja-JP" altLang="en-US" sz="1100" dirty="0">
                <a:latin typeface="HG丸ｺﾞｼｯｸM-PRO" panose="020F0600000000000000" pitchFamily="50" charset="-128"/>
                <a:ea typeface="HG丸ｺﾞｼｯｸM-PRO" panose="020F0600000000000000" pitchFamily="50" charset="-128"/>
              </a:rPr>
              <a:t>取り組んでいきたいと思います。★</a:t>
            </a:r>
          </a:p>
        </p:txBody>
      </p:sp>
      <p:sp>
        <p:nvSpPr>
          <p:cNvPr id="7" name="正方形/長方形 6"/>
          <p:cNvSpPr/>
          <p:nvPr/>
        </p:nvSpPr>
        <p:spPr>
          <a:xfrm>
            <a:off x="3072505" y="6403404"/>
            <a:ext cx="3600000" cy="2546851"/>
          </a:xfrm>
          <a:prstGeom prst="rect">
            <a:avLst/>
          </a:prstGeom>
        </p:spPr>
        <p:txBody>
          <a:bodyPr wrap="square">
            <a:spAutoFit/>
          </a:bodyPr>
          <a:lstStyle/>
          <a:p>
            <a:pPr defTabSz="906086" fontAlgn="base">
              <a:spcBef>
                <a:spcPct val="30000"/>
              </a:spcBef>
              <a:spcAft>
                <a:spcPct val="0"/>
              </a:spcAft>
              <a:defRPr/>
            </a:pP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スライド１２～１４で２分</a:t>
            </a:r>
            <a:r>
              <a:rPr lang="en-US" altLang="ja-JP" sz="1100" dirty="0">
                <a:latin typeface="HG丸ｺﾞｼｯｸM-PRO" panose="020F0600000000000000" pitchFamily="50" charset="-128"/>
                <a:ea typeface="HG丸ｺﾞｼｯｸM-PRO" panose="020F0600000000000000" pitchFamily="50" charset="-128"/>
              </a:rPr>
              <a:t>≫</a:t>
            </a:r>
          </a:p>
          <a:p>
            <a:pPr defTabSz="906086" fontAlgn="base">
              <a:spcBef>
                <a:spcPct val="30000"/>
              </a:spcBef>
              <a:spcAft>
                <a:spcPct val="0"/>
              </a:spcAft>
              <a:defRPr/>
            </a:pPr>
            <a:r>
              <a:rPr lang="ja-JP" altLang="en-US" sz="1100" dirty="0">
                <a:latin typeface="HG丸ｺﾞｼｯｸM-PRO" panose="020F0600000000000000" pitchFamily="50" charset="-128"/>
                <a:ea typeface="HG丸ｺﾞｼｯｸM-PRO" panose="020F0600000000000000" pitchFamily="50" charset="-128"/>
              </a:rPr>
              <a:t>　初め</a:t>
            </a:r>
            <a:r>
              <a:rPr lang="ja-JP" altLang="en-US" sz="1100" dirty="0" smtClean="0">
                <a:latin typeface="HG丸ｺﾞｼｯｸM-PRO" panose="020F0600000000000000" pitchFamily="50" charset="-128"/>
                <a:ea typeface="HG丸ｺﾞｼｯｸM-PRO" panose="020F0600000000000000" pitchFamily="50" charset="-128"/>
              </a:rPr>
              <a:t>に</a:t>
            </a:r>
            <a:r>
              <a:rPr lang="ja-JP" altLang="en-US" sz="1100" dirty="0">
                <a:latin typeface="HG丸ｺﾞｼｯｸM-PRO" panose="020F0600000000000000" pitchFamily="50" charset="-128"/>
                <a:ea typeface="HG丸ｺﾞｼｯｸM-PRO" panose="020F0600000000000000" pitchFamily="50" charset="-128"/>
              </a:rPr>
              <a:t>示したこの図</a:t>
            </a:r>
            <a:r>
              <a:rPr lang="ja-JP" altLang="en-US" sz="1100" dirty="0" smtClean="0">
                <a:latin typeface="HG丸ｺﾞｼｯｸM-PRO" panose="020F0600000000000000" pitchFamily="50" charset="-128"/>
                <a:ea typeface="HG丸ｺﾞｼｯｸM-PRO" panose="020F0600000000000000" pitchFamily="50" charset="-128"/>
              </a:rPr>
              <a:t>で言うと、事例</a:t>
            </a:r>
            <a:r>
              <a:rPr lang="ja-JP" altLang="en-US" sz="1100" dirty="0">
                <a:latin typeface="HG丸ｺﾞｼｯｸM-PRO" panose="020F0600000000000000" pitchFamily="50" charset="-128"/>
                <a:ea typeface="HG丸ｺﾞｼｯｸM-PRO" panose="020F0600000000000000" pitchFamily="50" charset="-128"/>
              </a:rPr>
              <a:t>で話し合っていたの</a:t>
            </a:r>
            <a:r>
              <a:rPr lang="ja-JP" altLang="en-US" sz="1100" dirty="0" smtClean="0">
                <a:latin typeface="HG丸ｺﾞｼｯｸM-PRO" panose="020F0600000000000000" pitchFamily="50" charset="-128"/>
                <a:ea typeface="HG丸ｺﾞｼｯｸM-PRO" panose="020F0600000000000000" pitchFamily="50" charset="-128"/>
              </a:rPr>
              <a:t>は、★</a:t>
            </a:r>
            <a:r>
              <a:rPr lang="ja-JP" altLang="en-US" sz="1100" dirty="0">
                <a:latin typeface="HG丸ｺﾞｼｯｸM-PRO" panose="020F0600000000000000" pitchFamily="50" charset="-128"/>
                <a:ea typeface="HG丸ｺﾞｼｯｸM-PRO" panose="020F0600000000000000" pitchFamily="50" charset="-128"/>
              </a:rPr>
              <a:t>この問題が発生した後どう取り組むかと</a:t>
            </a:r>
            <a:r>
              <a:rPr lang="ja-JP" altLang="en-US" sz="1100" dirty="0" smtClean="0">
                <a:latin typeface="HG丸ｺﾞｼｯｸM-PRO" panose="020F0600000000000000" pitchFamily="50" charset="-128"/>
                <a:ea typeface="HG丸ｺﾞｼｯｸM-PRO" panose="020F0600000000000000" pitchFamily="50" charset="-128"/>
              </a:rPr>
              <a:t>いう、赤</a:t>
            </a:r>
            <a:r>
              <a:rPr lang="ja-JP" altLang="en-US" sz="1100" dirty="0">
                <a:latin typeface="HG丸ｺﾞｼｯｸM-PRO" panose="020F0600000000000000" pitchFamily="50" charset="-128"/>
                <a:ea typeface="HG丸ｺﾞｼｯｸM-PRO" panose="020F0600000000000000" pitchFamily="50" charset="-128"/>
              </a:rPr>
              <a:t>で示した図の部分でした。</a:t>
            </a:r>
            <a:endParaRPr lang="en-US" altLang="ja-JP" sz="1100" dirty="0">
              <a:latin typeface="HG丸ｺﾞｼｯｸM-PRO" panose="020F0600000000000000" pitchFamily="50" charset="-128"/>
              <a:ea typeface="HG丸ｺﾞｼｯｸM-PRO" panose="020F0600000000000000" pitchFamily="50" charset="-128"/>
            </a:endParaRPr>
          </a:p>
          <a:p>
            <a:pPr defTabSz="906086" fontAlgn="base">
              <a:spcBef>
                <a:spcPct val="30000"/>
              </a:spcBef>
              <a:spcAft>
                <a:spcPct val="0"/>
              </a:spcAft>
              <a:defRPr/>
            </a:pPr>
            <a:endParaRPr lang="en-US" altLang="ja-JP" sz="1100" dirty="0" smtClean="0">
              <a:latin typeface="HG丸ｺﾞｼｯｸM-PRO" panose="020F0600000000000000" pitchFamily="50" charset="-128"/>
              <a:ea typeface="HG丸ｺﾞｼｯｸM-PRO" panose="020F0600000000000000" pitchFamily="50" charset="-128"/>
            </a:endParaRPr>
          </a:p>
          <a:p>
            <a:pPr defTabSz="906086" fontAlgn="base">
              <a:spcBef>
                <a:spcPct val="30000"/>
              </a:spcBef>
              <a:spcAft>
                <a:spcPct val="0"/>
              </a:spcAft>
              <a:defRPr/>
            </a:pPr>
            <a:r>
              <a:rPr lang="ja-JP" altLang="en-US" sz="1100" dirty="0">
                <a:latin typeface="HG丸ｺﾞｼｯｸM-PRO" panose="020F0600000000000000" pitchFamily="50" charset="-128"/>
                <a:ea typeface="HG丸ｺﾞｼｯｸM-PRO" panose="020F0600000000000000" pitchFamily="50" charset="-128"/>
              </a:rPr>
              <a:t>　いじめを減らすに</a:t>
            </a:r>
            <a:r>
              <a:rPr lang="ja-JP" altLang="en-US" sz="1100" dirty="0" smtClean="0">
                <a:latin typeface="HG丸ｺﾞｼｯｸM-PRO" panose="020F0600000000000000" pitchFamily="50" charset="-128"/>
                <a:ea typeface="HG丸ｺﾞｼｯｸM-PRO" panose="020F0600000000000000" pitchFamily="50" charset="-128"/>
              </a:rPr>
              <a:t>は、★</a:t>
            </a:r>
            <a:r>
              <a:rPr lang="ja-JP" altLang="en-US" sz="1100" dirty="0">
                <a:latin typeface="HG丸ｺﾞｼｯｸM-PRO" panose="020F0600000000000000" pitchFamily="50" charset="-128"/>
                <a:ea typeface="HG丸ｺﾞｼｯｸM-PRO" panose="020F0600000000000000" pitchFamily="50" charset="-128"/>
              </a:rPr>
              <a:t>青で示すよう</a:t>
            </a:r>
            <a:r>
              <a:rPr lang="ja-JP" altLang="en-US" sz="1100" dirty="0" smtClean="0">
                <a:latin typeface="HG丸ｺﾞｼｯｸM-PRO" panose="020F0600000000000000" pitchFamily="50" charset="-128"/>
                <a:ea typeface="HG丸ｺﾞｼｯｸM-PRO" panose="020F0600000000000000" pitchFamily="50" charset="-128"/>
              </a:rPr>
              <a:t>に、（</a:t>
            </a:r>
            <a:r>
              <a:rPr lang="ja-JP" altLang="en-US" sz="1100" dirty="0">
                <a:latin typeface="HG丸ｺﾞｼｯｸM-PRO" panose="020F0600000000000000" pitchFamily="50" charset="-128"/>
                <a:ea typeface="HG丸ｺﾞｼｯｸM-PRO" panose="020F0600000000000000" pitchFamily="50" charset="-128"/>
              </a:rPr>
              <a:t>中央の大きな</a:t>
            </a:r>
            <a:r>
              <a:rPr lang="en-US" altLang="ja-JP" sz="1100" dirty="0">
                <a:latin typeface="HG丸ｺﾞｼｯｸM-PRO" panose="020F0600000000000000" pitchFamily="50" charset="-128"/>
                <a:ea typeface="HG丸ｺﾞｼｯｸM-PRO" panose="020F0600000000000000" pitchFamily="50" charset="-128"/>
              </a:rPr>
              <a:t>ORV-PDCA</a:t>
            </a:r>
            <a:r>
              <a:rPr lang="ja-JP" altLang="en-US" sz="1100" dirty="0">
                <a:latin typeface="HG丸ｺﾞｼｯｸM-PRO" panose="020F0600000000000000" pitchFamily="50" charset="-128"/>
                <a:ea typeface="HG丸ｺﾞｼｯｸM-PRO" panose="020F0600000000000000" pitchFamily="50" charset="-128"/>
              </a:rPr>
              <a:t>の図を指し示しながら）教育目標へ</a:t>
            </a:r>
            <a:r>
              <a:rPr lang="ja-JP" altLang="en-US" sz="1100" dirty="0" smtClean="0">
                <a:latin typeface="HG丸ｺﾞｼｯｸM-PRO" panose="020F0600000000000000" pitchFamily="50" charset="-128"/>
                <a:ea typeface="HG丸ｺﾞｼｯｸM-PRO" panose="020F0600000000000000" pitchFamily="50" charset="-128"/>
              </a:rPr>
              <a:t>向かう、いじめ</a:t>
            </a:r>
            <a:r>
              <a:rPr lang="ja-JP" altLang="en-US" sz="1100" dirty="0">
                <a:latin typeface="HG丸ｺﾞｼｯｸM-PRO" panose="020F0600000000000000" pitchFamily="50" charset="-128"/>
                <a:ea typeface="HG丸ｺﾞｼｯｸM-PRO" panose="020F0600000000000000" pitchFamily="50" charset="-128"/>
              </a:rPr>
              <a:t>が起こりにくい集団づくりをすると</a:t>
            </a:r>
            <a:r>
              <a:rPr lang="ja-JP" altLang="en-US" sz="1100" dirty="0" smtClean="0">
                <a:latin typeface="HG丸ｺﾞｼｯｸM-PRO" panose="020F0600000000000000" pitchFamily="50" charset="-128"/>
                <a:ea typeface="HG丸ｺﾞｼｯｸM-PRO" panose="020F0600000000000000" pitchFamily="50" charset="-128"/>
              </a:rPr>
              <a:t>いう、日々の取組が</a:t>
            </a:r>
            <a:r>
              <a:rPr lang="ja-JP" altLang="en-US" sz="1100" dirty="0">
                <a:latin typeface="HG丸ｺﾞｼｯｸM-PRO" panose="020F0600000000000000" pitchFamily="50" charset="-128"/>
                <a:ea typeface="HG丸ｺﾞｼｯｸM-PRO" panose="020F0600000000000000" pitchFamily="50" charset="-128"/>
              </a:rPr>
              <a:t>大切です。</a:t>
            </a:r>
            <a:endParaRPr lang="en-US" altLang="ja-JP" sz="1100" dirty="0">
              <a:latin typeface="HG丸ｺﾞｼｯｸM-PRO" panose="020F0600000000000000" pitchFamily="50" charset="-128"/>
              <a:ea typeface="HG丸ｺﾞｼｯｸM-PRO" panose="020F0600000000000000" pitchFamily="50" charset="-128"/>
            </a:endParaRPr>
          </a:p>
          <a:p>
            <a:pPr defTabSz="906086" fontAlgn="base">
              <a:spcBef>
                <a:spcPct val="30000"/>
              </a:spcBef>
              <a:spcAft>
                <a:spcPct val="0"/>
              </a:spcAft>
              <a:defRPr/>
            </a:pPr>
            <a:endParaRPr lang="en-US" altLang="ja-JP" sz="1100" dirty="0" smtClean="0">
              <a:latin typeface="HG丸ｺﾞｼｯｸM-PRO" panose="020F0600000000000000" pitchFamily="50" charset="-128"/>
              <a:ea typeface="HG丸ｺﾞｼｯｸM-PRO" panose="020F0600000000000000" pitchFamily="50" charset="-128"/>
            </a:endParaRPr>
          </a:p>
          <a:p>
            <a:pPr defTabSz="906086" fontAlgn="base">
              <a:spcBef>
                <a:spcPct val="30000"/>
              </a:spcBef>
              <a:spcAft>
                <a:spcPct val="0"/>
              </a:spcAft>
              <a:defRPr/>
            </a:pPr>
            <a:r>
              <a:rPr lang="ja-JP" altLang="en-US" sz="1100" dirty="0">
                <a:latin typeface="HG丸ｺﾞｼｯｸM-PRO" panose="020F0600000000000000" pitchFamily="50" charset="-128"/>
                <a:ea typeface="HG丸ｺﾞｼｯｸM-PRO" panose="020F0600000000000000" pitchFamily="50" charset="-128"/>
              </a:rPr>
              <a:t>　これからの時間</a:t>
            </a:r>
            <a:r>
              <a:rPr lang="ja-JP" altLang="en-US" sz="1100" dirty="0" smtClean="0">
                <a:latin typeface="HG丸ｺﾞｼｯｸM-PRO" panose="020F0600000000000000" pitchFamily="50" charset="-128"/>
                <a:ea typeface="HG丸ｺﾞｼｯｸM-PRO" panose="020F0600000000000000" pitchFamily="50" charset="-128"/>
              </a:rPr>
              <a:t>は、いじめ</a:t>
            </a:r>
            <a:r>
              <a:rPr lang="ja-JP" altLang="en-US" sz="1100" dirty="0">
                <a:latin typeface="HG丸ｺﾞｼｯｸM-PRO" panose="020F0600000000000000" pitchFamily="50" charset="-128"/>
                <a:ea typeface="HG丸ｺﾞｼｯｸM-PRO" panose="020F0600000000000000" pitchFamily="50" charset="-128"/>
              </a:rPr>
              <a:t>を未然に防止することに</a:t>
            </a:r>
            <a:r>
              <a:rPr lang="ja-JP" altLang="en-US" sz="1100" dirty="0" smtClean="0">
                <a:latin typeface="HG丸ｺﾞｼｯｸM-PRO" panose="020F0600000000000000" pitchFamily="50" charset="-128"/>
                <a:ea typeface="HG丸ｺﾞｼｯｸM-PRO" panose="020F0600000000000000" pitchFamily="50" charset="-128"/>
              </a:rPr>
              <a:t>つながる取組である、開発的</a:t>
            </a:r>
            <a:r>
              <a:rPr lang="ja-JP" altLang="en-US" sz="1100" dirty="0">
                <a:latin typeface="HG丸ｺﾞｼｯｸM-PRO" panose="020F0600000000000000" pitchFamily="50" charset="-128"/>
                <a:ea typeface="HG丸ｺﾞｼｯｸM-PRO" panose="020F0600000000000000" pitchFamily="50" charset="-128"/>
              </a:rPr>
              <a:t>生徒</a:t>
            </a:r>
            <a:r>
              <a:rPr lang="ja-JP" altLang="en-US" sz="1100" dirty="0" smtClean="0">
                <a:latin typeface="HG丸ｺﾞｼｯｸM-PRO" panose="020F0600000000000000" pitchFamily="50" charset="-128"/>
                <a:ea typeface="HG丸ｺﾞｼｯｸM-PRO" panose="020F0600000000000000" pitchFamily="50" charset="-128"/>
              </a:rPr>
              <a:t>指導、予防的</a:t>
            </a:r>
            <a:r>
              <a:rPr lang="ja-JP" altLang="en-US" sz="1100" dirty="0">
                <a:latin typeface="HG丸ｺﾞｼｯｸM-PRO" panose="020F0600000000000000" pitchFamily="50" charset="-128"/>
                <a:ea typeface="HG丸ｺﾞｼｯｸM-PRO" panose="020F0600000000000000" pitchFamily="50" charset="-128"/>
              </a:rPr>
              <a:t>生徒指導について考えていきます。★</a:t>
            </a:r>
            <a:endParaRPr lang="en-US" altLang="ja-JP" sz="1100" dirty="0">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281073774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テキスト ボックス 12"/>
          <p:cNvSpPr txBox="1"/>
          <p:nvPr/>
        </p:nvSpPr>
        <p:spPr>
          <a:xfrm>
            <a:off x="3225258" y="9659556"/>
            <a:ext cx="407484" cy="246221"/>
          </a:xfrm>
          <a:prstGeom prst="rect">
            <a:avLst/>
          </a:prstGeom>
          <a:noFill/>
        </p:spPr>
        <p:txBody>
          <a:bodyPr wrap="none" rtlCol="0">
            <a:spAutoFit/>
          </a:bodyPr>
          <a:lstStyle/>
          <a:p>
            <a:r>
              <a:rPr kumimoji="1" lang="en-US" altLang="ja-JP" sz="1000" dirty="0" smtClean="0">
                <a:latin typeface="HG丸ｺﾞｼｯｸM-PRO" panose="020F0600000000000000" pitchFamily="50" charset="-128"/>
                <a:ea typeface="HG丸ｺﾞｼｯｸM-PRO" panose="020F0600000000000000" pitchFamily="50" charset="-128"/>
              </a:rPr>
              <a:t>-</a:t>
            </a:r>
            <a:fld id="{942C3A38-0832-4086-88EF-08809291DF70}" type="slidenum">
              <a:rPr kumimoji="1" lang="en-US" altLang="ja-JP" sz="1000" smtClean="0">
                <a:latin typeface="HG丸ｺﾞｼｯｸM-PRO" panose="020F0600000000000000" pitchFamily="50" charset="-128"/>
                <a:ea typeface="HG丸ｺﾞｼｯｸM-PRO" panose="020F0600000000000000" pitchFamily="50" charset="-128"/>
              </a:rPr>
              <a:t>11</a:t>
            </a:fld>
            <a:r>
              <a:rPr kumimoji="1" lang="en-US" altLang="ja-JP" sz="1000" dirty="0" smtClean="0">
                <a:latin typeface="HG丸ｺﾞｼｯｸM-PRO" panose="020F0600000000000000" pitchFamily="50" charset="-128"/>
                <a:ea typeface="HG丸ｺﾞｼｯｸM-PRO" panose="020F0600000000000000" pitchFamily="50" charset="-128"/>
              </a:rPr>
              <a:t>-</a:t>
            </a:r>
            <a:endParaRPr kumimoji="1" lang="ja-JP" altLang="en-US" sz="1000" dirty="0">
              <a:latin typeface="HG丸ｺﾞｼｯｸM-PRO" panose="020F0600000000000000" pitchFamily="50" charset="-128"/>
              <a:ea typeface="HG丸ｺﾞｼｯｸM-PRO" panose="020F0600000000000000" pitchFamily="50" charset="-128"/>
            </a:endParaRPr>
          </a:p>
        </p:txBody>
      </p:sp>
      <p:pic>
        <p:nvPicPr>
          <p:cNvPr id="15" name="Picture 3"/>
          <p:cNvPicPr>
            <a:picLocks noChangeAspect="1" noChangeArrowheads="1"/>
          </p:cNvPicPr>
          <p:nvPr/>
        </p:nvPicPr>
        <p:blipFill>
          <a:blip r:embed="rId2" cstate="email">
            <a:extLst>
              <a:ext uri="{28A0092B-C50C-407E-A947-70E740481C1C}">
                <a14:useLocalDpi xmlns:a14="http://schemas.microsoft.com/office/drawing/2010/main" val="0"/>
              </a:ext>
            </a:extLst>
          </a:blip>
          <a:stretch>
            <a:fillRect/>
          </a:stretch>
        </p:blipFill>
        <p:spPr bwMode="auto">
          <a:xfrm>
            <a:off x="248377" y="1127696"/>
            <a:ext cx="2742853" cy="2057139"/>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17" name="テキスト ボックス 16"/>
          <p:cNvSpPr txBox="1"/>
          <p:nvPr/>
        </p:nvSpPr>
        <p:spPr>
          <a:xfrm>
            <a:off x="256042" y="3221214"/>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sp>
        <p:nvSpPr>
          <p:cNvPr id="18" name="正方形/長方形 17"/>
          <p:cNvSpPr/>
          <p:nvPr/>
        </p:nvSpPr>
        <p:spPr>
          <a:xfrm>
            <a:off x="192505" y="704528"/>
            <a:ext cx="2880000" cy="79928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a:t>
            </a:r>
            <a:r>
              <a:rPr kumimoji="1" lang="en-US" altLang="ja-JP" dirty="0" smtClean="0">
                <a:solidFill>
                  <a:schemeClr val="tx1"/>
                </a:solidFill>
                <a:latin typeface="+mn-ea"/>
              </a:rPr>
              <a:t>15</a:t>
            </a: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sz="1200" dirty="0" smtClean="0">
              <a:solidFill>
                <a:schemeClr val="tx1"/>
              </a:solidFill>
              <a:latin typeface="+mn-ea"/>
            </a:endParaRPr>
          </a:p>
          <a:p>
            <a:r>
              <a:rPr kumimoji="1" lang="ja-JP" altLang="en-US" sz="1200" dirty="0" smtClean="0">
                <a:solidFill>
                  <a:schemeClr val="tx1"/>
                </a:solidFill>
                <a:latin typeface="+mn-ea"/>
              </a:rPr>
              <a:t>　</a:t>
            </a:r>
            <a:endParaRPr kumimoji="1" lang="ja-JP" altLang="en-US" sz="1200" dirty="0">
              <a:solidFill>
                <a:schemeClr val="tx1"/>
              </a:solidFill>
              <a:latin typeface="+mn-ea"/>
            </a:endParaRPr>
          </a:p>
        </p:txBody>
      </p:sp>
      <p:sp>
        <p:nvSpPr>
          <p:cNvPr id="20" name="正方形/長方形 19"/>
          <p:cNvSpPr/>
          <p:nvPr/>
        </p:nvSpPr>
        <p:spPr>
          <a:xfrm>
            <a:off x="3072505" y="704528"/>
            <a:ext cx="3600000" cy="79928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HG丸ｺﾞｼｯｸM-PRO" panose="020F0600000000000000" pitchFamily="50" charset="-128"/>
              <a:ea typeface="HG丸ｺﾞｼｯｸM-PRO" panose="020F0600000000000000" pitchFamily="50" charset="-128"/>
            </a:endParaRPr>
          </a:p>
        </p:txBody>
      </p:sp>
      <p:sp>
        <p:nvSpPr>
          <p:cNvPr id="19" name="横巻き 18"/>
          <p:cNvSpPr/>
          <p:nvPr/>
        </p:nvSpPr>
        <p:spPr>
          <a:xfrm>
            <a:off x="4425392" y="5528196"/>
            <a:ext cx="894226" cy="360908"/>
          </a:xfrm>
          <a:prstGeom prst="horizontalScroll">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smtClean="0">
                <a:solidFill>
                  <a:schemeClr val="tx1"/>
                </a:solidFill>
                <a:latin typeface="HG丸ｺﾞｼｯｸM-PRO" panose="020F0600000000000000" pitchFamily="50" charset="-128"/>
                <a:ea typeface="HG丸ｺﾞｼｯｸM-PRO" panose="020F0600000000000000" pitchFamily="50" charset="-128"/>
              </a:rPr>
              <a:t>グループ協議</a:t>
            </a:r>
            <a:endParaRPr kumimoji="1" lang="ja-JP" altLang="en-US" sz="1000" dirty="0">
              <a:solidFill>
                <a:schemeClr val="tx1"/>
              </a:solidFill>
              <a:latin typeface="HG丸ｺﾞｼｯｸM-PRO" panose="020F0600000000000000" pitchFamily="50" charset="-128"/>
              <a:ea typeface="HG丸ｺﾞｼｯｸM-PRO" panose="020F0600000000000000" pitchFamily="50" charset="-128"/>
            </a:endParaRPr>
          </a:p>
        </p:txBody>
      </p:sp>
      <p:sp>
        <p:nvSpPr>
          <p:cNvPr id="21" name="横巻き 20"/>
          <p:cNvSpPr/>
          <p:nvPr/>
        </p:nvSpPr>
        <p:spPr>
          <a:xfrm>
            <a:off x="4620121" y="7184380"/>
            <a:ext cx="504767" cy="360908"/>
          </a:xfrm>
          <a:prstGeom prst="horizontalScroll">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smtClean="0">
                <a:solidFill>
                  <a:schemeClr val="tx1"/>
                </a:solidFill>
                <a:latin typeface="HG丸ｺﾞｼｯｸM-PRO" panose="020F0600000000000000" pitchFamily="50" charset="-128"/>
                <a:ea typeface="HG丸ｺﾞｼｯｸM-PRO" panose="020F0600000000000000" pitchFamily="50" charset="-128"/>
              </a:rPr>
              <a:t>発 表</a:t>
            </a:r>
            <a:endParaRPr kumimoji="1" lang="ja-JP" altLang="en-US" sz="1000" dirty="0">
              <a:solidFill>
                <a:schemeClr val="tx1"/>
              </a:solidFill>
              <a:latin typeface="HG丸ｺﾞｼｯｸM-PRO" panose="020F0600000000000000" pitchFamily="50" charset="-128"/>
              <a:ea typeface="HG丸ｺﾞｼｯｸM-PRO" panose="020F0600000000000000" pitchFamily="50" charset="-128"/>
            </a:endParaRPr>
          </a:p>
        </p:txBody>
      </p:sp>
      <p:sp>
        <p:nvSpPr>
          <p:cNvPr id="2" name="正方形/長方形 1"/>
          <p:cNvSpPr/>
          <p:nvPr/>
        </p:nvSpPr>
        <p:spPr>
          <a:xfrm>
            <a:off x="3072505" y="704528"/>
            <a:ext cx="3600000" cy="7709803"/>
          </a:xfrm>
          <a:prstGeom prst="rect">
            <a:avLst/>
          </a:prstGeom>
        </p:spPr>
        <p:txBody>
          <a:bodyPr wrap="square">
            <a:spAutoFit/>
          </a:bodyPr>
          <a:lstStyle/>
          <a:p>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説明で</a:t>
            </a:r>
            <a:r>
              <a:rPr lang="ja-JP" altLang="en-US" sz="1100" dirty="0" smtClean="0">
                <a:latin typeface="HG丸ｺﾞｼｯｸM-PRO" panose="020F0600000000000000" pitchFamily="50" charset="-128"/>
                <a:ea typeface="HG丸ｺﾞｼｯｸM-PRO" panose="020F0600000000000000" pitchFamily="50" charset="-128"/>
              </a:rPr>
              <a:t>２分、協議</a:t>
            </a:r>
            <a:r>
              <a:rPr lang="ja-JP" altLang="en-US" sz="1100" dirty="0">
                <a:latin typeface="HG丸ｺﾞｼｯｸM-PRO" panose="020F0600000000000000" pitchFamily="50" charset="-128"/>
                <a:ea typeface="HG丸ｺﾞｼｯｸM-PRO" panose="020F0600000000000000" pitchFamily="50" charset="-128"/>
              </a:rPr>
              <a:t>で</a:t>
            </a:r>
            <a:r>
              <a:rPr lang="ja-JP" altLang="en-US" sz="1100" dirty="0" smtClean="0">
                <a:latin typeface="HG丸ｺﾞｼｯｸM-PRO" panose="020F0600000000000000" pitchFamily="50" charset="-128"/>
                <a:ea typeface="HG丸ｺﾞｼｯｸM-PRO" panose="020F0600000000000000" pitchFamily="50" charset="-128"/>
              </a:rPr>
              <a:t>１０分、発表</a:t>
            </a:r>
            <a:r>
              <a:rPr lang="ja-JP" altLang="en-US" sz="1100" dirty="0">
                <a:latin typeface="HG丸ｺﾞｼｯｸM-PRO" panose="020F0600000000000000" pitchFamily="50" charset="-128"/>
                <a:ea typeface="HG丸ｺﾞｼｯｸM-PRO" panose="020F0600000000000000" pitchFamily="50" charset="-128"/>
              </a:rPr>
              <a:t>で４分</a:t>
            </a:r>
            <a:r>
              <a:rPr lang="en-US" altLang="ja-JP" sz="1100" dirty="0">
                <a:latin typeface="HG丸ｺﾞｼｯｸM-PRO" panose="020F0600000000000000" pitchFamily="50" charset="-128"/>
                <a:ea typeface="HG丸ｺﾞｼｯｸM-PRO" panose="020F0600000000000000" pitchFamily="50" charset="-128"/>
              </a:rPr>
              <a:t>≫</a:t>
            </a:r>
            <a:endParaRPr lang="en-US" altLang="ja-JP" sz="1100" b="1" dirty="0">
              <a:latin typeface="HG丸ｺﾞｼｯｸM-PRO" panose="020F0600000000000000" pitchFamily="50" charset="-128"/>
              <a:ea typeface="HG丸ｺﾞｼｯｸM-PRO" panose="020F0600000000000000" pitchFamily="50" charset="-128"/>
            </a:endParaRPr>
          </a:p>
          <a:p>
            <a:r>
              <a:rPr lang="ja-JP" altLang="en-US" sz="1100" b="1" dirty="0" smtClean="0">
                <a:latin typeface="HG丸ｺﾞｼｯｸM-PRO" panose="020F0600000000000000" pitchFamily="50" charset="-128"/>
                <a:ea typeface="HG丸ｺﾞｼｯｸM-PRO" panose="020F0600000000000000" pitchFamily="50" charset="-128"/>
              </a:rPr>
              <a:t>［グループ記録用紙を準備してください。］</a:t>
            </a:r>
            <a:endParaRPr lang="en-US" altLang="ja-JP" sz="1100" b="1" dirty="0" smtClean="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本日の研修最後の協議の時間に入ります。</a:t>
            </a:r>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各グループに</a:t>
            </a:r>
            <a:r>
              <a:rPr lang="en-US" altLang="ja-JP" sz="1100" dirty="0">
                <a:latin typeface="HG丸ｺﾞｼｯｸM-PRO" panose="020F0600000000000000" pitchFamily="50" charset="-128"/>
                <a:ea typeface="HG丸ｺﾞｼｯｸM-PRO" panose="020F0600000000000000" pitchFamily="50" charset="-128"/>
              </a:rPr>
              <a:t>A3</a:t>
            </a:r>
            <a:r>
              <a:rPr lang="ja-JP" altLang="en-US" sz="1100" dirty="0">
                <a:latin typeface="HG丸ｺﾞｼｯｸM-PRO" panose="020F0600000000000000" pitchFamily="50" charset="-128"/>
                <a:ea typeface="HG丸ｺﾞｼｯｸM-PRO" panose="020F0600000000000000" pitchFamily="50" charset="-128"/>
              </a:rPr>
              <a:t>版の「グループ記録用紙」を配付しています</a:t>
            </a:r>
            <a:r>
              <a:rPr lang="ja-JP" altLang="en-US" sz="1100" dirty="0" smtClean="0">
                <a:latin typeface="HG丸ｺﾞｼｯｸM-PRO" panose="020F0600000000000000" pitchFamily="50" charset="-128"/>
                <a:ea typeface="HG丸ｺﾞｼｯｸM-PRO" panose="020F0600000000000000" pitchFamily="50" charset="-128"/>
              </a:rPr>
              <a:t>ので、準備</a:t>
            </a:r>
            <a:r>
              <a:rPr lang="ja-JP" altLang="en-US" sz="1100" dirty="0">
                <a:latin typeface="HG丸ｺﾞｼｯｸM-PRO" panose="020F0600000000000000" pitchFamily="50" charset="-128"/>
                <a:ea typeface="HG丸ｺﾞｼｯｸM-PRO" panose="020F0600000000000000" pitchFamily="50" charset="-128"/>
              </a:rPr>
              <a:t>してください。</a:t>
            </a:r>
          </a:p>
          <a:p>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いじめが起こりにくい集団をつくるために全ての児童生徒に対して行われる開発的生徒指導</a:t>
            </a:r>
            <a:r>
              <a:rPr lang="ja-JP" altLang="en-US" sz="1100" dirty="0" smtClean="0">
                <a:latin typeface="HG丸ｺﾞｼｯｸM-PRO" panose="020F0600000000000000" pitchFamily="50" charset="-128"/>
                <a:ea typeface="HG丸ｺﾞｼｯｸM-PRO" panose="020F0600000000000000" pitchFamily="50" charset="-128"/>
              </a:rPr>
              <a:t>や、いじめ</a:t>
            </a:r>
            <a:r>
              <a:rPr lang="ja-JP" altLang="en-US" sz="1100" dirty="0">
                <a:latin typeface="HG丸ｺﾞｼｯｸM-PRO" panose="020F0600000000000000" pitchFamily="50" charset="-128"/>
                <a:ea typeface="HG丸ｺﾞｼｯｸM-PRO" panose="020F0600000000000000" pitchFamily="50" charset="-128"/>
              </a:rPr>
              <a:t>に発展してしまいそうな集団などに対して行われる予防的生徒指導と</a:t>
            </a:r>
            <a:r>
              <a:rPr lang="ja-JP" altLang="en-US" sz="1100" dirty="0" smtClean="0">
                <a:latin typeface="HG丸ｺﾞｼｯｸM-PRO" panose="020F0600000000000000" pitchFamily="50" charset="-128"/>
                <a:ea typeface="HG丸ｺﾞｼｯｸM-PRO" panose="020F0600000000000000" pitchFamily="50" charset="-128"/>
              </a:rPr>
              <a:t>して、具体的</a:t>
            </a:r>
            <a:r>
              <a:rPr lang="ja-JP" altLang="en-US" sz="1100" dirty="0">
                <a:latin typeface="HG丸ｺﾞｼｯｸM-PRO" panose="020F0600000000000000" pitchFamily="50" charset="-128"/>
                <a:ea typeface="HG丸ｺﾞｼｯｸM-PRO" panose="020F0600000000000000" pitchFamily="50" charset="-128"/>
              </a:rPr>
              <a:t>にどのよう</a:t>
            </a:r>
            <a:r>
              <a:rPr lang="ja-JP" altLang="en-US" sz="1100" dirty="0" smtClean="0">
                <a:latin typeface="HG丸ｺﾞｼｯｸM-PRO" panose="020F0600000000000000" pitchFamily="50" charset="-128"/>
                <a:ea typeface="HG丸ｺﾞｼｯｸM-PRO" panose="020F0600000000000000" pitchFamily="50" charset="-128"/>
              </a:rPr>
              <a:t>な取組が</a:t>
            </a:r>
            <a:r>
              <a:rPr lang="ja-JP" altLang="en-US" sz="1100" dirty="0">
                <a:latin typeface="HG丸ｺﾞｼｯｸM-PRO" panose="020F0600000000000000" pitchFamily="50" charset="-128"/>
                <a:ea typeface="HG丸ｺﾞｼｯｸM-PRO" panose="020F0600000000000000" pitchFamily="50" charset="-128"/>
              </a:rPr>
              <a:t>できるのでしょうか。</a:t>
            </a:r>
          </a:p>
          <a:p>
            <a:endParaRPr lang="en-US" altLang="ja-JP" sz="1100" dirty="0" smtClean="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ここからの１０分間は事例を</a:t>
            </a:r>
            <a:r>
              <a:rPr lang="ja-JP" altLang="en-US" sz="1100" dirty="0" smtClean="0">
                <a:latin typeface="HG丸ｺﾞｼｯｸM-PRO" panose="020F0600000000000000" pitchFamily="50" charset="-128"/>
                <a:ea typeface="HG丸ｺﾞｼｯｸM-PRO" panose="020F0600000000000000" pitchFamily="50" charset="-128"/>
              </a:rPr>
              <a:t>離れて、実際、自分</a:t>
            </a:r>
            <a:r>
              <a:rPr lang="ja-JP" altLang="en-US" sz="1100" dirty="0">
                <a:latin typeface="HG丸ｺﾞｼｯｸM-PRO" panose="020F0600000000000000" pitchFamily="50" charset="-128"/>
                <a:ea typeface="HG丸ｺﾞｼｯｸM-PRO" panose="020F0600000000000000" pitchFamily="50" charset="-128"/>
              </a:rPr>
              <a:t>の担当している</a:t>
            </a:r>
            <a:r>
              <a:rPr lang="ja-JP" altLang="en-US" sz="1100" dirty="0" smtClean="0">
                <a:latin typeface="HG丸ｺﾞｼｯｸM-PRO" panose="020F0600000000000000" pitchFamily="50" charset="-128"/>
                <a:ea typeface="HG丸ｺﾞｼｯｸM-PRO" panose="020F0600000000000000" pitchFamily="50" charset="-128"/>
              </a:rPr>
              <a:t>学年、学級（</a:t>
            </a:r>
            <a:r>
              <a:rPr lang="en-US" altLang="ja-JP" sz="1100" dirty="0" smtClean="0">
                <a:latin typeface="HG丸ｺﾞｼｯｸM-PRO" panose="020F0600000000000000" pitchFamily="50" charset="-128"/>
                <a:ea typeface="HG丸ｺﾞｼｯｸM-PRO" panose="020F0600000000000000" pitchFamily="50" charset="-128"/>
              </a:rPr>
              <a:t>HR</a:t>
            </a:r>
            <a:r>
              <a:rPr lang="ja-JP" altLang="en-US" sz="1100" dirty="0" smtClean="0">
                <a:latin typeface="HG丸ｺﾞｼｯｸM-PRO" panose="020F0600000000000000" pitchFamily="50" charset="-128"/>
                <a:ea typeface="HG丸ｺﾞｼｯｸM-PRO" panose="020F0600000000000000" pitchFamily="50" charset="-128"/>
              </a:rPr>
              <a:t>）を</a:t>
            </a:r>
            <a:r>
              <a:rPr lang="ja-JP" altLang="en-US" sz="1100" dirty="0">
                <a:latin typeface="HG丸ｺﾞｼｯｸM-PRO" panose="020F0600000000000000" pitchFamily="50" charset="-128"/>
                <a:ea typeface="HG丸ｺﾞｼｯｸM-PRO" panose="020F0600000000000000" pitchFamily="50" charset="-128"/>
              </a:rPr>
              <a:t>想像</a:t>
            </a:r>
            <a:r>
              <a:rPr lang="ja-JP" altLang="en-US" sz="1100" dirty="0" smtClean="0">
                <a:latin typeface="HG丸ｺﾞｼｯｸM-PRO" panose="020F0600000000000000" pitchFamily="50" charset="-128"/>
                <a:ea typeface="HG丸ｺﾞｼｯｸM-PRO" panose="020F0600000000000000" pitchFamily="50" charset="-128"/>
              </a:rPr>
              <a:t>しながら、できる取組について協議</a:t>
            </a:r>
            <a:r>
              <a:rPr lang="ja-JP" altLang="en-US" sz="1100" dirty="0">
                <a:latin typeface="HG丸ｺﾞｼｯｸM-PRO" panose="020F0600000000000000" pitchFamily="50" charset="-128"/>
                <a:ea typeface="HG丸ｺﾞｼｯｸM-PRO" panose="020F0600000000000000" pitchFamily="50" charset="-128"/>
              </a:rPr>
              <a:t>してください。</a:t>
            </a:r>
          </a:p>
          <a:p>
            <a:endParaRPr lang="en-US" altLang="ja-JP" sz="1100" dirty="0" smtClean="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児童生徒が自分自身をよりよい方向へ導くことのできる力で</a:t>
            </a:r>
            <a:r>
              <a:rPr lang="ja-JP" altLang="en-US" sz="1100" dirty="0" smtClean="0">
                <a:latin typeface="HG丸ｺﾞｼｯｸM-PRO" panose="020F0600000000000000" pitchFamily="50" charset="-128"/>
                <a:ea typeface="HG丸ｺﾞｼｯｸM-PRO" panose="020F0600000000000000" pitchFamily="50" charset="-128"/>
              </a:rPr>
              <a:t>ある、自己</a:t>
            </a:r>
            <a:r>
              <a:rPr lang="ja-JP" altLang="en-US" sz="1100" dirty="0">
                <a:latin typeface="HG丸ｺﾞｼｯｸM-PRO" panose="020F0600000000000000" pitchFamily="50" charset="-128"/>
                <a:ea typeface="HG丸ｺﾞｼｯｸM-PRO" panose="020F0600000000000000" pitchFamily="50" charset="-128"/>
              </a:rPr>
              <a:t>指導能力を育てるための三つのポイント★を意識</a:t>
            </a:r>
            <a:r>
              <a:rPr lang="ja-JP" altLang="en-US" sz="1100" dirty="0" smtClean="0">
                <a:latin typeface="HG丸ｺﾞｼｯｸM-PRO" panose="020F0600000000000000" pitchFamily="50" charset="-128"/>
                <a:ea typeface="HG丸ｺﾞｼｯｸM-PRO" panose="020F0600000000000000" pitchFamily="50" charset="-128"/>
              </a:rPr>
              <a:t>して、開発的</a:t>
            </a:r>
            <a:r>
              <a:rPr lang="ja-JP" altLang="en-US" sz="1100" dirty="0">
                <a:latin typeface="HG丸ｺﾞｼｯｸM-PRO" panose="020F0600000000000000" pitchFamily="50" charset="-128"/>
                <a:ea typeface="HG丸ｺﾞｼｯｸM-PRO" panose="020F0600000000000000" pitchFamily="50" charset="-128"/>
              </a:rPr>
              <a:t>生徒</a:t>
            </a:r>
            <a:r>
              <a:rPr lang="ja-JP" altLang="en-US" sz="1100" dirty="0" smtClean="0">
                <a:latin typeface="HG丸ｺﾞｼｯｸM-PRO" panose="020F0600000000000000" pitchFamily="50" charset="-128"/>
                <a:ea typeface="HG丸ｺﾞｼｯｸM-PRO" panose="020F0600000000000000" pitchFamily="50" charset="-128"/>
              </a:rPr>
              <a:t>指導、予防的</a:t>
            </a:r>
            <a:r>
              <a:rPr lang="ja-JP" altLang="en-US" sz="1100" dirty="0">
                <a:latin typeface="HG丸ｺﾞｼｯｸM-PRO" panose="020F0600000000000000" pitchFamily="50" charset="-128"/>
                <a:ea typeface="HG丸ｺﾞｼｯｸM-PRO" panose="020F0600000000000000" pitchFamily="50" charset="-128"/>
              </a:rPr>
              <a:t>生徒指導についてグループで考えてみましょう。</a:t>
            </a:r>
          </a:p>
          <a:p>
            <a:endParaRPr lang="en-US" altLang="ja-JP" sz="1100" dirty="0" smtClean="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①②③のポイントに分けて協議して</a:t>
            </a:r>
            <a:r>
              <a:rPr lang="ja-JP" altLang="en-US" sz="1100" dirty="0" smtClean="0">
                <a:latin typeface="HG丸ｺﾞｼｯｸM-PRO" panose="020F0600000000000000" pitchFamily="50" charset="-128"/>
                <a:ea typeface="HG丸ｺﾞｼｯｸM-PRO" panose="020F0600000000000000" pitchFamily="50" charset="-128"/>
              </a:rPr>
              <a:t>もよいで</a:t>
            </a:r>
            <a:r>
              <a:rPr lang="ja-JP" altLang="en-US" sz="1100" dirty="0">
                <a:latin typeface="HG丸ｺﾞｼｯｸM-PRO" panose="020F0600000000000000" pitchFamily="50" charset="-128"/>
                <a:ea typeface="HG丸ｺﾞｼｯｸM-PRO" panose="020F0600000000000000" pitchFamily="50" charset="-128"/>
              </a:rPr>
              <a:t>す</a:t>
            </a:r>
            <a:r>
              <a:rPr lang="ja-JP" altLang="en-US" sz="1100" dirty="0" smtClean="0">
                <a:latin typeface="HG丸ｺﾞｼｯｸM-PRO" panose="020F0600000000000000" pitchFamily="50" charset="-128"/>
                <a:ea typeface="HG丸ｺﾞｼｯｸM-PRO" panose="020F0600000000000000" pitchFamily="50" charset="-128"/>
              </a:rPr>
              <a:t>し、複数</a:t>
            </a:r>
            <a:r>
              <a:rPr lang="ja-JP" altLang="en-US" sz="1100" dirty="0">
                <a:latin typeface="HG丸ｺﾞｼｯｸM-PRO" panose="020F0600000000000000" pitchFamily="50" charset="-128"/>
                <a:ea typeface="HG丸ｺﾞｼｯｸM-PRO" panose="020F0600000000000000" pitchFamily="50" charset="-128"/>
              </a:rPr>
              <a:t>のポイントに</a:t>
            </a:r>
            <a:r>
              <a:rPr lang="ja-JP" altLang="en-US" sz="1100" dirty="0" smtClean="0">
                <a:latin typeface="HG丸ｺﾞｼｯｸM-PRO" panose="020F0600000000000000" pitchFamily="50" charset="-128"/>
                <a:ea typeface="HG丸ｺﾞｼｯｸM-PRO" panose="020F0600000000000000" pitchFamily="50" charset="-128"/>
              </a:rPr>
              <a:t>重なった取組も</a:t>
            </a:r>
            <a:r>
              <a:rPr lang="ja-JP" altLang="en-US" sz="1100" dirty="0">
                <a:latin typeface="HG丸ｺﾞｼｯｸM-PRO" panose="020F0600000000000000" pitchFamily="50" charset="-128"/>
                <a:ea typeface="HG丸ｺﾞｼｯｸM-PRO" panose="020F0600000000000000" pitchFamily="50" charset="-128"/>
              </a:rPr>
              <a:t>意識して協議をしても構いません。</a:t>
            </a:r>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sz="1100" dirty="0" smtClean="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協議の後で発表</a:t>
            </a:r>
            <a:r>
              <a:rPr lang="ja-JP" altLang="en-US" sz="1100" dirty="0" smtClean="0">
                <a:latin typeface="HG丸ｺﾞｼｯｸM-PRO" panose="020F0600000000000000" pitchFamily="50" charset="-128"/>
                <a:ea typeface="HG丸ｺﾞｼｯｸM-PRO" panose="020F0600000000000000" pitchFamily="50" charset="-128"/>
              </a:rPr>
              <a:t>して、協議</a:t>
            </a:r>
            <a:r>
              <a:rPr lang="ja-JP" altLang="en-US" sz="1100" dirty="0">
                <a:latin typeface="HG丸ｺﾞｼｯｸM-PRO" panose="020F0600000000000000" pitchFamily="50" charset="-128"/>
                <a:ea typeface="HG丸ｺﾞｼｯｸM-PRO" panose="020F0600000000000000" pitchFamily="50" charset="-128"/>
              </a:rPr>
              <a:t>内容を共有すること</a:t>
            </a:r>
            <a:r>
              <a:rPr lang="ja-JP" altLang="en-US" sz="1100" dirty="0" smtClean="0">
                <a:latin typeface="HG丸ｺﾞｼｯｸM-PRO" panose="020F0600000000000000" pitchFamily="50" charset="-128"/>
                <a:ea typeface="HG丸ｺﾞｼｯｸM-PRO" panose="020F0600000000000000" pitchFamily="50" charset="-128"/>
              </a:rPr>
              <a:t>で、今後</a:t>
            </a:r>
            <a:r>
              <a:rPr lang="ja-JP" altLang="en-US" sz="1100" dirty="0">
                <a:latin typeface="HG丸ｺﾞｼｯｸM-PRO" panose="020F0600000000000000" pitchFamily="50" charset="-128"/>
                <a:ea typeface="HG丸ｺﾞｼｯｸM-PRO" panose="020F0600000000000000" pitchFamily="50" charset="-128"/>
              </a:rPr>
              <a:t>の実践</a:t>
            </a:r>
            <a:r>
              <a:rPr lang="ja-JP" altLang="en-US" sz="1100" dirty="0" smtClean="0">
                <a:latin typeface="HG丸ｺﾞｼｯｸM-PRO" panose="020F0600000000000000" pitchFamily="50" charset="-128"/>
                <a:ea typeface="HG丸ｺﾞｼｯｸM-PRO" panose="020F0600000000000000" pitchFamily="50" charset="-128"/>
              </a:rPr>
              <a:t>のヒントに</a:t>
            </a:r>
            <a:r>
              <a:rPr lang="ja-JP" altLang="en-US" sz="1100" dirty="0">
                <a:latin typeface="HG丸ｺﾞｼｯｸM-PRO" panose="020F0600000000000000" pitchFamily="50" charset="-128"/>
                <a:ea typeface="HG丸ｺﾞｼｯｸM-PRO" panose="020F0600000000000000" pitchFamily="50" charset="-128"/>
              </a:rPr>
              <a:t>したいと思います。それで</a:t>
            </a:r>
            <a:r>
              <a:rPr lang="ja-JP" altLang="en-US" sz="1100" dirty="0" smtClean="0">
                <a:latin typeface="HG丸ｺﾞｼｯｸM-PRO" panose="020F0600000000000000" pitchFamily="50" charset="-128"/>
                <a:ea typeface="HG丸ｺﾞｼｯｸM-PRO" panose="020F0600000000000000" pitchFamily="50" charset="-128"/>
              </a:rPr>
              <a:t>は、協議</a:t>
            </a:r>
            <a:r>
              <a:rPr lang="ja-JP" altLang="en-US" sz="1100" dirty="0">
                <a:latin typeface="HG丸ｺﾞｼｯｸM-PRO" panose="020F0600000000000000" pitchFamily="50" charset="-128"/>
                <a:ea typeface="HG丸ｺﾞｼｯｸM-PRO" panose="020F0600000000000000" pitchFamily="50" charset="-128"/>
              </a:rPr>
              <a:t>を始めてください</a:t>
            </a:r>
            <a:r>
              <a:rPr lang="ja-JP" altLang="en-US" sz="1100" dirty="0" smtClean="0">
                <a:latin typeface="HG丸ｺﾞｼｯｸM-PRO" panose="020F0600000000000000" pitchFamily="50" charset="-128"/>
                <a:ea typeface="HG丸ｺﾞｼｯｸM-PRO" panose="020F0600000000000000" pitchFamily="50" charset="-128"/>
              </a:rPr>
              <a:t>。</a:t>
            </a:r>
            <a:endParaRPr lang="en-US" altLang="ja-JP" sz="1100" dirty="0" smtClean="0">
              <a:latin typeface="HG丸ｺﾞｼｯｸM-PRO" panose="020F0600000000000000" pitchFamily="50" charset="-128"/>
              <a:ea typeface="HG丸ｺﾞｼｯｸM-PRO" panose="020F0600000000000000" pitchFamily="50" charset="-128"/>
            </a:endParaRPr>
          </a:p>
          <a:p>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sz="1100" dirty="0" smtClean="0">
              <a:latin typeface="HG丸ｺﾞｼｯｸM-PRO" panose="020F0600000000000000" pitchFamily="50" charset="-128"/>
              <a:ea typeface="HG丸ｺﾞｼｯｸM-PRO" panose="020F0600000000000000" pitchFamily="50" charset="-128"/>
            </a:endParaRPr>
          </a:p>
          <a:p>
            <a:endParaRPr lang="en-US" altLang="ja-JP" sz="1100" dirty="0" smtClean="0">
              <a:latin typeface="HG丸ｺﾞｼｯｸM-PRO" panose="020F0600000000000000" pitchFamily="50" charset="-128"/>
              <a:ea typeface="HG丸ｺﾞｼｯｸM-PRO" panose="020F0600000000000000" pitchFamily="50" charset="-128"/>
            </a:endParaRPr>
          </a:p>
          <a:p>
            <a:r>
              <a:rPr lang="ja-JP" altLang="en-US" sz="1100" dirty="0" smtClean="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１０分経過したら）</a:t>
            </a:r>
          </a:p>
          <a:p>
            <a:r>
              <a:rPr lang="ja-JP" altLang="en-US" sz="1100" dirty="0">
                <a:latin typeface="HG丸ｺﾞｼｯｸM-PRO" panose="020F0600000000000000" pitchFamily="50" charset="-128"/>
                <a:ea typeface="HG丸ｺﾞｼｯｸM-PRO" panose="020F0600000000000000" pitchFamily="50" charset="-128"/>
              </a:rPr>
              <a:t>　</a:t>
            </a:r>
            <a:r>
              <a:rPr lang="ja-JP" altLang="en-US" sz="1100" dirty="0" smtClean="0">
                <a:latin typeface="HG丸ｺﾞｼｯｸM-PRO" panose="020F0600000000000000" pitchFamily="50" charset="-128"/>
                <a:ea typeface="HG丸ｺﾞｼｯｸM-PRO" panose="020F0600000000000000" pitchFamily="50" charset="-128"/>
              </a:rPr>
              <a:t>はい、時間</a:t>
            </a:r>
            <a:r>
              <a:rPr lang="ja-JP" altLang="en-US" sz="1100" dirty="0">
                <a:latin typeface="HG丸ｺﾞｼｯｸM-PRO" panose="020F0600000000000000" pitchFamily="50" charset="-128"/>
                <a:ea typeface="HG丸ｺﾞｼｯｸM-PRO" panose="020F0600000000000000" pitchFamily="50" charset="-128"/>
              </a:rPr>
              <a:t>が来ました</a:t>
            </a:r>
            <a:r>
              <a:rPr lang="ja-JP" altLang="en-US" sz="1100" dirty="0" smtClean="0">
                <a:latin typeface="HG丸ｺﾞｼｯｸM-PRO" panose="020F0600000000000000" pitchFamily="50" charset="-128"/>
                <a:ea typeface="HG丸ｺﾞｼｯｸM-PRO" panose="020F0600000000000000" pitchFamily="50" charset="-128"/>
              </a:rPr>
              <a:t>ので、協議</a:t>
            </a:r>
            <a:r>
              <a:rPr lang="ja-JP" altLang="en-US" sz="1100" dirty="0">
                <a:latin typeface="HG丸ｺﾞｼｯｸM-PRO" panose="020F0600000000000000" pitchFamily="50" charset="-128"/>
                <a:ea typeface="HG丸ｺﾞｼｯｸM-PRO" panose="020F0600000000000000" pitchFamily="50" charset="-128"/>
              </a:rPr>
              <a:t>を終わってください。各グループごとに</a:t>
            </a:r>
            <a:r>
              <a:rPr lang="ja-JP" altLang="en-US" sz="1100" dirty="0" smtClean="0">
                <a:latin typeface="HG丸ｺﾞｼｯｸM-PRO" panose="020F0600000000000000" pitchFamily="50" charset="-128"/>
                <a:ea typeface="HG丸ｺﾞｼｯｸM-PRO" panose="020F0600000000000000" pitchFamily="50" charset="-128"/>
              </a:rPr>
              <a:t>出た取組を</a:t>
            </a:r>
            <a:r>
              <a:rPr lang="ja-JP" altLang="en-US" sz="1100" dirty="0">
                <a:latin typeface="HG丸ｺﾞｼｯｸM-PRO" panose="020F0600000000000000" pitchFamily="50" charset="-128"/>
                <a:ea typeface="HG丸ｺﾞｼｯｸM-PRO" panose="020F0600000000000000" pitchFamily="50" charset="-128"/>
              </a:rPr>
              <a:t>簡潔に全体に１分以内で紹介してください。</a:t>
            </a:r>
            <a:r>
              <a:rPr lang="ja-JP" altLang="en-US" sz="1100" dirty="0" smtClean="0">
                <a:latin typeface="HG丸ｺﾞｼｯｸM-PRO" panose="020F0600000000000000" pitchFamily="50" charset="-128"/>
                <a:ea typeface="HG丸ｺﾞｼｯｸM-PRO" panose="020F0600000000000000" pitchFamily="50" charset="-128"/>
              </a:rPr>
              <a:t>では、こちら</a:t>
            </a:r>
            <a:r>
              <a:rPr lang="ja-JP" altLang="en-US" sz="1100" dirty="0">
                <a:latin typeface="HG丸ｺﾞｼｯｸM-PRO" panose="020F0600000000000000" pitchFamily="50" charset="-128"/>
                <a:ea typeface="HG丸ｺﾞｼｯｸM-PRO" panose="020F0600000000000000" pitchFamily="50" charset="-128"/>
              </a:rPr>
              <a:t>のグループからお願いします</a:t>
            </a:r>
            <a:r>
              <a:rPr lang="ja-JP" altLang="en-US" sz="1100" dirty="0" smtClean="0">
                <a:latin typeface="HG丸ｺﾞｼｯｸM-PRO" panose="020F0600000000000000" pitchFamily="50" charset="-128"/>
                <a:ea typeface="HG丸ｺﾞｼｯｸM-PRO" panose="020F0600000000000000" pitchFamily="50" charset="-128"/>
              </a:rPr>
              <a:t>。</a:t>
            </a:r>
            <a:endParaRPr lang="en-US" altLang="ja-JP" sz="1100" dirty="0" smtClean="0">
              <a:latin typeface="HG丸ｺﾞｼｯｸM-PRO" panose="020F0600000000000000" pitchFamily="50" charset="-128"/>
              <a:ea typeface="HG丸ｺﾞｼｯｸM-PRO" panose="020F0600000000000000" pitchFamily="50" charset="-128"/>
            </a:endParaRPr>
          </a:p>
          <a:p>
            <a:r>
              <a:rPr lang="ja-JP" altLang="en-US" sz="1100" dirty="0" smtClean="0">
                <a:latin typeface="HG丸ｺﾞｼｯｸM-PRO" panose="020F0600000000000000" pitchFamily="50" charset="-128"/>
                <a:ea typeface="HG丸ｺﾞｼｯｸM-PRO" panose="020F0600000000000000" pitchFamily="50" charset="-128"/>
              </a:rPr>
              <a:t>（２</a:t>
            </a:r>
            <a:r>
              <a:rPr lang="ja-JP" altLang="en-US" sz="1100" dirty="0">
                <a:latin typeface="HG丸ｺﾞｼｯｸM-PRO" panose="020F0600000000000000" pitchFamily="50" charset="-128"/>
                <a:ea typeface="HG丸ｺﾞｼｯｸM-PRO" panose="020F0600000000000000" pitchFamily="50" charset="-128"/>
              </a:rPr>
              <a:t>～４グループに発表をして</a:t>
            </a:r>
            <a:r>
              <a:rPr lang="ja-JP" altLang="en-US" sz="1100" dirty="0" smtClean="0">
                <a:latin typeface="HG丸ｺﾞｼｯｸM-PRO" panose="020F0600000000000000" pitchFamily="50" charset="-128"/>
                <a:ea typeface="HG丸ｺﾞｼｯｸM-PRO" panose="020F0600000000000000" pitchFamily="50" charset="-128"/>
              </a:rPr>
              <a:t>もらう）</a:t>
            </a:r>
            <a:endParaRPr lang="en-US" altLang="ja-JP" sz="1100" dirty="0" smtClean="0">
              <a:latin typeface="HG丸ｺﾞｼｯｸM-PRO" panose="020F0600000000000000" pitchFamily="50" charset="-128"/>
              <a:ea typeface="HG丸ｺﾞｼｯｸM-PRO" panose="020F0600000000000000" pitchFamily="50" charset="-128"/>
            </a:endParaRPr>
          </a:p>
          <a:p>
            <a:r>
              <a:rPr lang="ja-JP" altLang="en-US" sz="1100" dirty="0" smtClean="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コメントは肯定的</a:t>
            </a:r>
            <a:r>
              <a:rPr lang="ja-JP" altLang="en-US" sz="1100" dirty="0" smtClean="0">
                <a:latin typeface="HG丸ｺﾞｼｯｸM-PRO" panose="020F0600000000000000" pitchFamily="50" charset="-128"/>
                <a:ea typeface="HG丸ｺﾞｼｯｸM-PRO" panose="020F0600000000000000" pitchFamily="50" charset="-128"/>
              </a:rPr>
              <a:t>に、アドリブ</a:t>
            </a:r>
            <a:r>
              <a:rPr lang="ja-JP" altLang="en-US" sz="1100" dirty="0">
                <a:latin typeface="HG丸ｺﾞｼｯｸM-PRO" panose="020F0600000000000000" pitchFamily="50" charset="-128"/>
                <a:ea typeface="HG丸ｺﾞｼｯｸM-PRO" panose="020F0600000000000000" pitchFamily="50" charset="-128"/>
              </a:rPr>
              <a:t>で</a:t>
            </a:r>
            <a:r>
              <a:rPr lang="ja-JP" altLang="en-US" sz="1100" dirty="0" smtClean="0">
                <a:latin typeface="HG丸ｺﾞｼｯｸM-PRO" panose="020F0600000000000000" pitchFamily="50" charset="-128"/>
                <a:ea typeface="HG丸ｺﾞｼｯｸM-PRO" panose="020F0600000000000000" pitchFamily="50" charset="-128"/>
              </a:rPr>
              <a:t>）</a:t>
            </a:r>
            <a:endParaRPr lang="en-US" altLang="ja-JP" sz="1100" dirty="0" smtClean="0">
              <a:latin typeface="HG丸ｺﾞｼｯｸM-PRO" panose="020F0600000000000000" pitchFamily="50" charset="-128"/>
              <a:ea typeface="HG丸ｺﾞｼｯｸM-PRO" panose="020F0600000000000000" pitchFamily="50" charset="-128"/>
            </a:endParaRPr>
          </a:p>
          <a:p>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sz="1100" dirty="0" smtClean="0">
              <a:latin typeface="HG丸ｺﾞｼｯｸM-PRO" panose="020F0600000000000000" pitchFamily="50" charset="-128"/>
              <a:ea typeface="HG丸ｺﾞｼｯｸM-PRO" panose="020F0600000000000000" pitchFamily="50" charset="-128"/>
            </a:endParaRPr>
          </a:p>
          <a:p>
            <a:endParaRPr lang="en-US" altLang="ja-JP" sz="1100" dirty="0" smtClean="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貴重な発表ありがとうございました。学年や</a:t>
            </a:r>
            <a:r>
              <a:rPr lang="ja-JP" altLang="en-US" sz="1100" dirty="0" smtClean="0">
                <a:latin typeface="HG丸ｺﾞｼｯｸM-PRO" panose="020F0600000000000000" pitchFamily="50" charset="-128"/>
                <a:ea typeface="HG丸ｺﾞｼｯｸM-PRO" panose="020F0600000000000000" pitchFamily="50" charset="-128"/>
              </a:rPr>
              <a:t>学級（</a:t>
            </a:r>
            <a:r>
              <a:rPr lang="en-US" altLang="ja-JP" sz="1100" dirty="0" smtClean="0">
                <a:latin typeface="HG丸ｺﾞｼｯｸM-PRO" panose="020F0600000000000000" pitchFamily="50" charset="-128"/>
                <a:ea typeface="HG丸ｺﾞｼｯｸM-PRO" panose="020F0600000000000000" pitchFamily="50" charset="-128"/>
              </a:rPr>
              <a:t>HR</a:t>
            </a:r>
            <a:r>
              <a:rPr lang="ja-JP" altLang="en-US" sz="1100" dirty="0" smtClean="0">
                <a:latin typeface="HG丸ｺﾞｼｯｸM-PRO" panose="020F0600000000000000" pitchFamily="50" charset="-128"/>
                <a:ea typeface="HG丸ｺﾞｼｯｸM-PRO" panose="020F0600000000000000" pitchFamily="50" charset="-128"/>
              </a:rPr>
              <a:t>）の</a:t>
            </a:r>
            <a:r>
              <a:rPr lang="ja-JP" altLang="en-US" sz="1100" dirty="0">
                <a:latin typeface="HG丸ｺﾞｼｯｸM-PRO" panose="020F0600000000000000" pitchFamily="50" charset="-128"/>
                <a:ea typeface="HG丸ｺﾞｼｯｸM-PRO" panose="020F0600000000000000" pitchFamily="50" charset="-128"/>
              </a:rPr>
              <a:t>実態に合って</a:t>
            </a:r>
            <a:r>
              <a:rPr lang="ja-JP" altLang="en-US" sz="1100" dirty="0" smtClean="0">
                <a:latin typeface="HG丸ｺﾞｼｯｸM-PRO" panose="020F0600000000000000" pitchFamily="50" charset="-128"/>
                <a:ea typeface="HG丸ｺﾞｼｯｸM-PRO" panose="020F0600000000000000" pitchFamily="50" charset="-128"/>
              </a:rPr>
              <a:t>いて、すぐ</a:t>
            </a:r>
            <a:r>
              <a:rPr lang="ja-JP" altLang="en-US" sz="1100" dirty="0">
                <a:latin typeface="HG丸ｺﾞｼｯｸM-PRO" panose="020F0600000000000000" pitchFamily="50" charset="-128"/>
                <a:ea typeface="HG丸ｺﾞｼｯｸM-PRO" panose="020F0600000000000000" pitchFamily="50" charset="-128"/>
              </a:rPr>
              <a:t>にでも実践</a:t>
            </a:r>
            <a:r>
              <a:rPr lang="ja-JP" altLang="en-US" sz="1100" dirty="0" smtClean="0">
                <a:latin typeface="HG丸ｺﾞｼｯｸM-PRO" panose="020F0600000000000000" pitchFamily="50" charset="-128"/>
                <a:ea typeface="HG丸ｺﾞｼｯｸM-PRO" panose="020F0600000000000000" pitchFamily="50" charset="-128"/>
              </a:rPr>
              <a:t>したい取組も</a:t>
            </a:r>
            <a:r>
              <a:rPr lang="ja-JP" altLang="en-US" sz="1100" dirty="0">
                <a:latin typeface="HG丸ｺﾞｼｯｸM-PRO" panose="020F0600000000000000" pitchFamily="50" charset="-128"/>
                <a:ea typeface="HG丸ｺﾞｼｯｸM-PRO" panose="020F0600000000000000" pitchFamily="50" charset="-128"/>
              </a:rPr>
              <a:t>あったのではないかと思います</a:t>
            </a:r>
            <a:r>
              <a:rPr lang="ja-JP" altLang="en-US" sz="1100" dirty="0" smtClean="0">
                <a:latin typeface="HG丸ｺﾞｼｯｸM-PRO" panose="020F0600000000000000" pitchFamily="50" charset="-128"/>
                <a:ea typeface="HG丸ｺﾞｼｯｸM-PRO" panose="020F0600000000000000" pitchFamily="50" charset="-128"/>
              </a:rPr>
              <a:t>。是非、できる</a:t>
            </a:r>
            <a:r>
              <a:rPr lang="ja-JP" altLang="en-US" sz="1100" dirty="0">
                <a:latin typeface="HG丸ｺﾞｼｯｸM-PRO" panose="020F0600000000000000" pitchFamily="50" charset="-128"/>
                <a:ea typeface="HG丸ｺﾞｼｯｸM-PRO" panose="020F0600000000000000" pitchFamily="50" charset="-128"/>
              </a:rPr>
              <a:t>ところから取り組んでみましょう。★</a:t>
            </a:r>
          </a:p>
        </p:txBody>
      </p:sp>
    </p:spTree>
    <p:extLst>
      <p:ext uri="{BB962C8B-B14F-4D97-AF65-F5344CB8AC3E}">
        <p14:creationId xmlns:p14="http://schemas.microsoft.com/office/powerpoint/2010/main" val="411685523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192505" y="777152"/>
            <a:ext cx="288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a:t>
            </a:r>
            <a:r>
              <a:rPr kumimoji="1" lang="en-US" altLang="ja-JP" dirty="0" smtClean="0">
                <a:solidFill>
                  <a:schemeClr val="tx1"/>
                </a:solidFill>
                <a:latin typeface="+mn-ea"/>
              </a:rPr>
              <a:t>16</a:t>
            </a: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sz="1200" dirty="0" smtClean="0">
              <a:solidFill>
                <a:schemeClr val="tx1"/>
              </a:solidFill>
              <a:latin typeface="+mn-ea"/>
            </a:endParaRPr>
          </a:p>
          <a:p>
            <a:r>
              <a:rPr kumimoji="1" lang="ja-JP" altLang="en-US" sz="1200" dirty="0" smtClean="0">
                <a:solidFill>
                  <a:schemeClr val="tx1"/>
                </a:solidFill>
                <a:latin typeface="+mn-ea"/>
              </a:rPr>
              <a:t>　</a:t>
            </a:r>
            <a:endParaRPr kumimoji="1" lang="ja-JP" altLang="en-US" sz="1200" dirty="0">
              <a:solidFill>
                <a:schemeClr val="tx1"/>
              </a:solidFill>
              <a:latin typeface="+mn-ea"/>
            </a:endParaRPr>
          </a:p>
        </p:txBody>
      </p:sp>
      <p:sp>
        <p:nvSpPr>
          <p:cNvPr id="4" name="正方形/長方形 3"/>
          <p:cNvSpPr/>
          <p:nvPr/>
        </p:nvSpPr>
        <p:spPr>
          <a:xfrm>
            <a:off x="3072505" y="777496"/>
            <a:ext cx="360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pPr defTabSz="886329"/>
            <a:endParaRPr lang="ja-JP" altLang="en-US" sz="1100" dirty="0">
              <a:solidFill>
                <a:schemeClr val="tx1"/>
              </a:solidFill>
              <a:latin typeface="HG丸ｺﾞｼｯｸM-PRO" panose="020F0600000000000000" pitchFamily="50" charset="-128"/>
              <a:ea typeface="HG丸ｺﾞｼｯｸM-PRO" panose="020F0600000000000000" pitchFamily="50" charset="-128"/>
            </a:endParaRPr>
          </a:p>
        </p:txBody>
      </p:sp>
      <p:sp>
        <p:nvSpPr>
          <p:cNvPr id="13" name="テキスト ボックス 12"/>
          <p:cNvSpPr txBox="1"/>
          <p:nvPr/>
        </p:nvSpPr>
        <p:spPr>
          <a:xfrm>
            <a:off x="3225258" y="9659556"/>
            <a:ext cx="407484" cy="246221"/>
          </a:xfrm>
          <a:prstGeom prst="rect">
            <a:avLst/>
          </a:prstGeom>
          <a:noFill/>
        </p:spPr>
        <p:txBody>
          <a:bodyPr wrap="none" rtlCol="0">
            <a:spAutoFit/>
          </a:bodyPr>
          <a:lstStyle/>
          <a:p>
            <a:r>
              <a:rPr kumimoji="1" lang="en-US" altLang="ja-JP" sz="1000" dirty="0" smtClean="0">
                <a:latin typeface="HG丸ｺﾞｼｯｸM-PRO" panose="020F0600000000000000" pitchFamily="50" charset="-128"/>
                <a:ea typeface="HG丸ｺﾞｼｯｸM-PRO" panose="020F0600000000000000" pitchFamily="50" charset="-128"/>
              </a:rPr>
              <a:t>-</a:t>
            </a:r>
            <a:fld id="{942C3A38-0832-4086-88EF-08809291DF70}" type="slidenum">
              <a:rPr kumimoji="1" lang="en-US" altLang="ja-JP" sz="1000" smtClean="0">
                <a:latin typeface="HG丸ｺﾞｼｯｸM-PRO" panose="020F0600000000000000" pitchFamily="50" charset="-128"/>
                <a:ea typeface="HG丸ｺﾞｼｯｸM-PRO" panose="020F0600000000000000" pitchFamily="50" charset="-128"/>
              </a:rPr>
              <a:t>12</a:t>
            </a:fld>
            <a:r>
              <a:rPr kumimoji="1" lang="en-US" altLang="ja-JP" sz="1000" dirty="0" smtClean="0">
                <a:latin typeface="HG丸ｺﾞｼｯｸM-PRO" panose="020F0600000000000000" pitchFamily="50" charset="-128"/>
                <a:ea typeface="HG丸ｺﾞｼｯｸM-PRO" panose="020F0600000000000000" pitchFamily="50" charset="-128"/>
              </a:rPr>
              <a:t>-</a:t>
            </a:r>
            <a:endParaRPr kumimoji="1" lang="ja-JP" altLang="en-US" sz="1000" dirty="0">
              <a:latin typeface="HG丸ｺﾞｼｯｸM-PRO" panose="020F0600000000000000" pitchFamily="50" charset="-128"/>
              <a:ea typeface="HG丸ｺﾞｼｯｸM-PRO" panose="020F0600000000000000" pitchFamily="50" charset="-128"/>
            </a:endParaRPr>
          </a:p>
        </p:txBody>
      </p:sp>
      <p:pic>
        <p:nvPicPr>
          <p:cNvPr id="15" name="Picture 3"/>
          <p:cNvPicPr>
            <a:picLocks noChangeAspect="1" noChangeArrowheads="1"/>
          </p:cNvPicPr>
          <p:nvPr/>
        </p:nvPicPr>
        <p:blipFill>
          <a:blip r:embed="rId2" cstate="email">
            <a:extLst>
              <a:ext uri="{28A0092B-C50C-407E-A947-70E740481C1C}">
                <a14:useLocalDpi xmlns:a14="http://schemas.microsoft.com/office/drawing/2010/main" val="0"/>
              </a:ext>
            </a:extLst>
          </a:blip>
          <a:stretch>
            <a:fillRect/>
          </a:stretch>
        </p:blipFill>
        <p:spPr bwMode="auto">
          <a:xfrm>
            <a:off x="248377" y="4080024"/>
            <a:ext cx="2742853" cy="205714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16" name="テキスト ボックス 15"/>
          <p:cNvSpPr txBox="1"/>
          <p:nvPr/>
        </p:nvSpPr>
        <p:spPr>
          <a:xfrm>
            <a:off x="280598" y="3295159"/>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sp>
        <p:nvSpPr>
          <p:cNvPr id="17" name="テキスト ボックス 16"/>
          <p:cNvSpPr txBox="1"/>
          <p:nvPr/>
        </p:nvSpPr>
        <p:spPr>
          <a:xfrm>
            <a:off x="256042" y="6173542"/>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sp>
        <p:nvSpPr>
          <p:cNvPr id="18" name="正方形/長方形 17"/>
          <p:cNvSpPr/>
          <p:nvPr/>
        </p:nvSpPr>
        <p:spPr>
          <a:xfrm>
            <a:off x="192505" y="3656855"/>
            <a:ext cx="2880000" cy="5256585"/>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a:t>
            </a:r>
            <a:r>
              <a:rPr kumimoji="1" lang="en-US" altLang="ja-JP" dirty="0" smtClean="0">
                <a:solidFill>
                  <a:schemeClr val="tx1"/>
                </a:solidFill>
                <a:latin typeface="+mn-ea"/>
              </a:rPr>
              <a:t>17</a:t>
            </a: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sz="1200" dirty="0" smtClean="0">
              <a:solidFill>
                <a:schemeClr val="tx1"/>
              </a:solidFill>
              <a:latin typeface="+mn-ea"/>
            </a:endParaRPr>
          </a:p>
          <a:p>
            <a:r>
              <a:rPr kumimoji="1" lang="ja-JP" altLang="en-US" sz="1200" dirty="0" smtClean="0">
                <a:solidFill>
                  <a:schemeClr val="tx1"/>
                </a:solidFill>
                <a:latin typeface="+mn-ea"/>
              </a:rPr>
              <a:t>　</a:t>
            </a:r>
            <a:endParaRPr kumimoji="1" lang="ja-JP" altLang="en-US" sz="1200" dirty="0">
              <a:solidFill>
                <a:schemeClr val="tx1"/>
              </a:solidFill>
              <a:latin typeface="+mn-ea"/>
            </a:endParaRPr>
          </a:p>
        </p:txBody>
      </p:sp>
      <p:sp>
        <p:nvSpPr>
          <p:cNvPr id="20" name="正方形/長方形 19"/>
          <p:cNvSpPr/>
          <p:nvPr/>
        </p:nvSpPr>
        <p:spPr>
          <a:xfrm>
            <a:off x="3072504" y="3656856"/>
            <a:ext cx="3602806" cy="525658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pPr defTabSz="886329"/>
            <a:endParaRPr lang="ja-JP" altLang="en-US" sz="1100" dirty="0">
              <a:solidFill>
                <a:schemeClr val="tx1"/>
              </a:solidFill>
              <a:latin typeface="HG丸ｺﾞｼｯｸM-PRO" panose="020F0600000000000000" pitchFamily="50" charset="-128"/>
              <a:ea typeface="HG丸ｺﾞｼｯｸM-PRO" panose="020F0600000000000000" pitchFamily="50" charset="-128"/>
            </a:endParaRPr>
          </a:p>
        </p:txBody>
      </p:sp>
      <p:pic>
        <p:nvPicPr>
          <p:cNvPr id="25" name="Picture 2"/>
          <p:cNvPicPr>
            <a:picLocks noChangeAspect="1" noChangeArrowheads="1"/>
          </p:cNvPicPr>
          <p:nvPr/>
        </p:nvPicPr>
        <p:blipFill>
          <a:blip r:embed="rId3" cstate="email">
            <a:extLst>
              <a:ext uri="{28A0092B-C50C-407E-A947-70E740481C1C}">
                <a14:useLocalDpi xmlns:a14="http://schemas.microsoft.com/office/drawing/2010/main" val="0"/>
              </a:ext>
            </a:extLst>
          </a:blip>
          <a:stretch>
            <a:fillRect/>
          </a:stretch>
        </p:blipFill>
        <p:spPr bwMode="auto">
          <a:xfrm>
            <a:off x="266872" y="1188579"/>
            <a:ext cx="2742853" cy="205714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2" name="正方形/長方形 1"/>
          <p:cNvSpPr/>
          <p:nvPr/>
        </p:nvSpPr>
        <p:spPr>
          <a:xfrm>
            <a:off x="3072505" y="803858"/>
            <a:ext cx="3600000" cy="769441"/>
          </a:xfrm>
          <a:prstGeom prst="rect">
            <a:avLst/>
          </a:prstGeom>
        </p:spPr>
        <p:txBody>
          <a:bodyPr wrap="square">
            <a:spAutoFit/>
          </a:bodyPr>
          <a:lstStyle/>
          <a:p>
            <a:pPr defTabSz="878618"/>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smtClean="0">
                <a:latin typeface="HG丸ｺﾞｼｯｸM-PRO" panose="020F0600000000000000" pitchFamily="50" charset="-128"/>
                <a:ea typeface="HG丸ｺﾞｼｯｸM-PRO" panose="020F0600000000000000" pitchFamily="50" charset="-128"/>
              </a:rPr>
              <a:t>スライド１６～１８で</a:t>
            </a:r>
            <a:r>
              <a:rPr lang="ja-JP" altLang="en-US" sz="1100" dirty="0">
                <a:latin typeface="HG丸ｺﾞｼｯｸM-PRO" panose="020F0600000000000000" pitchFamily="50" charset="-128"/>
                <a:ea typeface="HG丸ｺﾞｼｯｸM-PRO" panose="020F0600000000000000" pitchFamily="50" charset="-128"/>
              </a:rPr>
              <a:t>４分</a:t>
            </a:r>
            <a:r>
              <a:rPr lang="en-US" altLang="ja-JP" sz="1100" dirty="0">
                <a:latin typeface="HG丸ｺﾞｼｯｸM-PRO" panose="020F0600000000000000" pitchFamily="50" charset="-128"/>
                <a:ea typeface="HG丸ｺﾞｼｯｸM-PRO" panose="020F0600000000000000" pitchFamily="50" charset="-128"/>
              </a:rPr>
              <a:t>≫</a:t>
            </a:r>
          </a:p>
          <a:p>
            <a:pPr defTabSz="878618"/>
            <a:endParaRPr lang="en-US" altLang="ja-JP" sz="1100" dirty="0">
              <a:latin typeface="HG丸ｺﾞｼｯｸM-PRO" panose="020F0600000000000000" pitchFamily="50" charset="-128"/>
              <a:ea typeface="HG丸ｺﾞｼｯｸM-PRO" panose="020F0600000000000000" pitchFamily="50" charset="-128"/>
            </a:endParaRPr>
          </a:p>
          <a:p>
            <a:pPr defTabSz="878618"/>
            <a:r>
              <a:rPr lang="ja-JP" altLang="en-US" sz="1100" dirty="0">
                <a:latin typeface="HG丸ｺﾞｼｯｸM-PRO" panose="020F0600000000000000" pitchFamily="50" charset="-128"/>
                <a:ea typeface="HG丸ｺﾞｼｯｸM-PRO" panose="020F0600000000000000" pitchFamily="50" charset="-128"/>
              </a:rPr>
              <a:t>　で</a:t>
            </a:r>
            <a:r>
              <a:rPr lang="ja-JP" altLang="en-US" sz="1100" dirty="0" smtClean="0">
                <a:latin typeface="HG丸ｺﾞｼｯｸM-PRO" panose="020F0600000000000000" pitchFamily="50" charset="-128"/>
                <a:ea typeface="HG丸ｺﾞｼｯｸM-PRO" panose="020F0600000000000000" pitchFamily="50" charset="-128"/>
              </a:rPr>
              <a:t>は、★</a:t>
            </a:r>
            <a:r>
              <a:rPr lang="ja-JP" altLang="en-US" sz="1100" dirty="0">
                <a:latin typeface="HG丸ｺﾞｼｯｸM-PRO" panose="020F0600000000000000" pitchFamily="50" charset="-128"/>
                <a:ea typeface="HG丸ｺﾞｼｯｸM-PRO" panose="020F0600000000000000" pitchFamily="50" charset="-128"/>
              </a:rPr>
              <a:t>「まとめ」に入ります。★</a:t>
            </a:r>
          </a:p>
          <a:p>
            <a:pPr defTabSz="878618"/>
            <a:endParaRPr lang="ja-JP" altLang="en-US" sz="1100" dirty="0">
              <a:latin typeface="HG丸ｺﾞｼｯｸM-PRO" panose="020F0600000000000000" pitchFamily="50" charset="-128"/>
              <a:ea typeface="HG丸ｺﾞｼｯｸM-PRO" panose="020F0600000000000000" pitchFamily="50" charset="-128"/>
            </a:endParaRPr>
          </a:p>
        </p:txBody>
      </p:sp>
      <p:sp>
        <p:nvSpPr>
          <p:cNvPr id="5" name="正方形/長方形 4"/>
          <p:cNvSpPr/>
          <p:nvPr/>
        </p:nvSpPr>
        <p:spPr>
          <a:xfrm>
            <a:off x="3058922" y="3672300"/>
            <a:ext cx="3616388" cy="5001369"/>
          </a:xfrm>
          <a:prstGeom prst="rect">
            <a:avLst/>
          </a:prstGeom>
        </p:spPr>
        <p:txBody>
          <a:bodyPr wrap="square">
            <a:spAutoFit/>
          </a:bodyPr>
          <a:lstStyle/>
          <a:p>
            <a:pPr defTabSz="878618">
              <a:defRPr/>
            </a:pP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スライド１６～１８で４分</a:t>
            </a:r>
            <a:r>
              <a:rPr lang="en-US" altLang="ja-JP" sz="1100" dirty="0">
                <a:latin typeface="HG丸ｺﾞｼｯｸM-PRO" panose="020F0600000000000000" pitchFamily="50" charset="-128"/>
                <a:ea typeface="HG丸ｺﾞｼｯｸM-PRO" panose="020F0600000000000000" pitchFamily="50" charset="-128"/>
              </a:rPr>
              <a:t>≫</a:t>
            </a:r>
          </a:p>
          <a:p>
            <a:pPr defTabSz="878618">
              <a:defRPr/>
            </a:pPr>
            <a:r>
              <a:rPr lang="ja-JP" altLang="en-US" sz="1100" dirty="0">
                <a:latin typeface="HG丸ｺﾞｼｯｸM-PRO" panose="020F0600000000000000" pitchFamily="50" charset="-128"/>
                <a:ea typeface="HG丸ｺﾞｼｯｸM-PRO" panose="020F0600000000000000" pitchFamily="50" charset="-128"/>
              </a:rPr>
              <a:t>　今日の研修のねらい</a:t>
            </a:r>
            <a:r>
              <a:rPr lang="ja-JP" altLang="en-US" sz="1100" dirty="0" smtClean="0">
                <a:latin typeface="HG丸ｺﾞｼｯｸM-PRO" panose="020F0600000000000000" pitchFamily="50" charset="-128"/>
                <a:ea typeface="HG丸ｺﾞｼｯｸM-PRO" panose="020F0600000000000000" pitchFamily="50" charset="-128"/>
              </a:rPr>
              <a:t>は、</a:t>
            </a:r>
            <a:r>
              <a:rPr lang="en-US" altLang="ja-JP" sz="1100" dirty="0" smtClean="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いじめへの対応</a:t>
            </a:r>
            <a:r>
              <a:rPr lang="ja-JP" altLang="en-US" sz="1100" dirty="0" smtClean="0">
                <a:latin typeface="HG丸ｺﾞｼｯｸM-PRO" panose="020F0600000000000000" pitchFamily="50" charset="-128"/>
                <a:ea typeface="HG丸ｺﾞｼｯｸM-PRO" panose="020F0600000000000000" pitchFamily="50" charset="-128"/>
              </a:rPr>
              <a:t>と、いじめ</a:t>
            </a:r>
            <a:r>
              <a:rPr lang="ja-JP" altLang="en-US" sz="1100" dirty="0">
                <a:latin typeface="HG丸ｺﾞｼｯｸM-PRO" panose="020F0600000000000000" pitchFamily="50" charset="-128"/>
                <a:ea typeface="HG丸ｺﾞｼｯｸM-PRO" panose="020F0600000000000000" pitchFamily="50" charset="-128"/>
              </a:rPr>
              <a:t>が起こりにくい集団づくりについて学ぶ</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ことに</a:t>
            </a:r>
            <a:r>
              <a:rPr lang="ja-JP" altLang="en-US" sz="1100" dirty="0" smtClean="0">
                <a:latin typeface="HG丸ｺﾞｼｯｸM-PRO" panose="020F0600000000000000" pitchFamily="50" charset="-128"/>
                <a:ea typeface="HG丸ｺﾞｼｯｸM-PRO" panose="020F0600000000000000" pitchFamily="50" charset="-128"/>
              </a:rPr>
              <a:t>ありました。これ</a:t>
            </a:r>
            <a:r>
              <a:rPr lang="ja-JP" altLang="en-US" sz="1100" dirty="0">
                <a:latin typeface="HG丸ｺﾞｼｯｸM-PRO" panose="020F0600000000000000" pitchFamily="50" charset="-128"/>
                <a:ea typeface="HG丸ｺﾞｼｯｸM-PRO" panose="020F0600000000000000" pitchFamily="50" charset="-128"/>
              </a:rPr>
              <a:t>までの協議</a:t>
            </a:r>
            <a:r>
              <a:rPr lang="ja-JP" altLang="en-US" sz="1100" dirty="0" smtClean="0">
                <a:latin typeface="HG丸ｺﾞｼｯｸM-PRO" panose="020F0600000000000000" pitchFamily="50" charset="-128"/>
                <a:ea typeface="HG丸ｺﾞｼｯｸM-PRO" panose="020F0600000000000000" pitchFamily="50" charset="-128"/>
              </a:rPr>
              <a:t>や、他</a:t>
            </a:r>
            <a:r>
              <a:rPr lang="ja-JP" altLang="en-US" sz="1100" dirty="0">
                <a:latin typeface="HG丸ｺﾞｼｯｸM-PRO" panose="020F0600000000000000" pitchFamily="50" charset="-128"/>
                <a:ea typeface="HG丸ｺﾞｼｯｸM-PRO" panose="020F0600000000000000" pitchFamily="50" charset="-128"/>
              </a:rPr>
              <a:t>のグループの発表</a:t>
            </a:r>
            <a:r>
              <a:rPr lang="ja-JP" altLang="en-US" sz="1100" dirty="0" smtClean="0">
                <a:latin typeface="HG丸ｺﾞｼｯｸM-PRO" panose="020F0600000000000000" pitchFamily="50" charset="-128"/>
                <a:ea typeface="HG丸ｺﾞｼｯｸM-PRO" panose="020F0600000000000000" pitchFamily="50" charset="-128"/>
              </a:rPr>
              <a:t>から、各学級（</a:t>
            </a:r>
            <a:r>
              <a:rPr lang="en-US" altLang="ja-JP" sz="1100" dirty="0" smtClean="0">
                <a:latin typeface="HG丸ｺﾞｼｯｸM-PRO" panose="020F0600000000000000" pitchFamily="50" charset="-128"/>
                <a:ea typeface="HG丸ｺﾞｼｯｸM-PRO" panose="020F0600000000000000" pitchFamily="50" charset="-128"/>
              </a:rPr>
              <a:t>HR</a:t>
            </a:r>
            <a:r>
              <a:rPr lang="ja-JP" altLang="en-US" sz="1100" dirty="0" smtClean="0">
                <a:latin typeface="HG丸ｺﾞｼｯｸM-PRO" panose="020F0600000000000000" pitchFamily="50" charset="-128"/>
                <a:ea typeface="HG丸ｺﾞｼｯｸM-PRO" panose="020F0600000000000000" pitchFamily="50" charset="-128"/>
              </a:rPr>
              <a:t>）や</a:t>
            </a:r>
            <a:r>
              <a:rPr lang="ja-JP" altLang="en-US" sz="1100" dirty="0">
                <a:latin typeface="HG丸ｺﾞｼｯｸM-PRO" panose="020F0600000000000000" pitchFamily="50" charset="-128"/>
                <a:ea typeface="HG丸ｺﾞｼｯｸM-PRO" panose="020F0600000000000000" pitchFamily="50" charset="-128"/>
              </a:rPr>
              <a:t>学年でいじめへの対応やいじめを未然に防止</a:t>
            </a:r>
            <a:r>
              <a:rPr lang="ja-JP" altLang="en-US" sz="1100" dirty="0" smtClean="0">
                <a:latin typeface="HG丸ｺﾞｼｯｸM-PRO" panose="020F0600000000000000" pitchFamily="50" charset="-128"/>
                <a:ea typeface="HG丸ｺﾞｼｯｸM-PRO" panose="020F0600000000000000" pitchFamily="50" charset="-128"/>
              </a:rPr>
              <a:t>する取組に</a:t>
            </a:r>
            <a:r>
              <a:rPr lang="ja-JP" altLang="en-US" sz="1100" dirty="0">
                <a:latin typeface="HG丸ｺﾞｼｯｸM-PRO" panose="020F0600000000000000" pitchFamily="50" charset="-128"/>
                <a:ea typeface="HG丸ｺﾞｼｯｸM-PRO" panose="020F0600000000000000" pitchFamily="50" charset="-128"/>
              </a:rPr>
              <a:t>ついて新たな気付きがあったのではないでしょうか。</a:t>
            </a:r>
            <a:endParaRPr lang="en-US" altLang="ja-JP" sz="1100" dirty="0">
              <a:latin typeface="HG丸ｺﾞｼｯｸM-PRO" panose="020F0600000000000000" pitchFamily="50" charset="-128"/>
              <a:ea typeface="HG丸ｺﾞｼｯｸM-PRO" panose="020F0600000000000000" pitchFamily="50" charset="-128"/>
            </a:endParaRPr>
          </a:p>
          <a:p>
            <a:pPr defTabSz="878618"/>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smtClean="0">
                <a:latin typeface="HG丸ｺﾞｼｯｸM-PRO" panose="020F0600000000000000" pitchFamily="50" charset="-128"/>
                <a:ea typeface="HG丸ｺﾞｼｯｸM-PRO" panose="020F0600000000000000" pitchFamily="50" charset="-128"/>
              </a:rPr>
              <a:t>　最後</a:t>
            </a:r>
            <a:r>
              <a:rPr lang="ja-JP" altLang="en-US" sz="1100" dirty="0">
                <a:latin typeface="HG丸ｺﾞｼｯｸM-PRO" panose="020F0600000000000000" pitchFamily="50" charset="-128"/>
                <a:ea typeface="HG丸ｺﾞｼｯｸM-PRO" panose="020F0600000000000000" pitchFamily="50" charset="-128"/>
              </a:rPr>
              <a:t>になります</a:t>
            </a:r>
            <a:r>
              <a:rPr lang="ja-JP" altLang="en-US" sz="1100" dirty="0" smtClean="0">
                <a:latin typeface="HG丸ｺﾞｼｯｸM-PRO" panose="020F0600000000000000" pitchFamily="50" charset="-128"/>
                <a:ea typeface="HG丸ｺﾞｼｯｸM-PRO" panose="020F0600000000000000" pitchFamily="50" charset="-128"/>
              </a:rPr>
              <a:t>が、今日</a:t>
            </a:r>
            <a:r>
              <a:rPr lang="ja-JP" altLang="en-US" sz="1100" dirty="0">
                <a:latin typeface="HG丸ｺﾞｼｯｸM-PRO" panose="020F0600000000000000" pitchFamily="50" charset="-128"/>
                <a:ea typeface="HG丸ｺﾞｼｯｸM-PRO" panose="020F0600000000000000" pitchFamily="50" charset="-128"/>
              </a:rPr>
              <a:t>の研修の感想</a:t>
            </a:r>
            <a:r>
              <a:rPr lang="ja-JP" altLang="en-US" sz="1100" dirty="0" smtClean="0">
                <a:latin typeface="HG丸ｺﾞｼｯｸM-PRO" panose="020F0600000000000000" pitchFamily="50" charset="-128"/>
                <a:ea typeface="HG丸ｺﾞｼｯｸM-PRO" panose="020F0600000000000000" pitchFamily="50" charset="-128"/>
              </a:rPr>
              <a:t>を、隣</a:t>
            </a:r>
            <a:r>
              <a:rPr lang="ja-JP" altLang="en-US" sz="1100" dirty="0">
                <a:latin typeface="HG丸ｺﾞｼｯｸM-PRO" panose="020F0600000000000000" pitchFamily="50" charset="-128"/>
                <a:ea typeface="HG丸ｺﾞｼｯｸM-PRO" panose="020F0600000000000000" pitchFamily="50" charset="-128"/>
              </a:rPr>
              <a:t>に座っている先生と交流したいと思います。２分間でお願い</a:t>
            </a:r>
            <a:r>
              <a:rPr lang="ja-JP" altLang="en-US" sz="1100" dirty="0" smtClean="0">
                <a:latin typeface="HG丸ｺﾞｼｯｸM-PRO" panose="020F0600000000000000" pitchFamily="50" charset="-128"/>
                <a:ea typeface="HG丸ｺﾞｼｯｸM-PRO" panose="020F0600000000000000" pitchFamily="50" charset="-128"/>
              </a:rPr>
              <a:t>します、では、どうぞ。</a:t>
            </a:r>
            <a:endParaRPr lang="en-US" altLang="ja-JP" sz="1100" dirty="0" smtClean="0">
              <a:latin typeface="HG丸ｺﾞｼｯｸM-PRO" panose="020F0600000000000000" pitchFamily="50" charset="-128"/>
              <a:ea typeface="HG丸ｺﾞｼｯｸM-PRO" panose="020F0600000000000000" pitchFamily="50" charset="-128"/>
            </a:endParaRPr>
          </a:p>
          <a:p>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sz="1100" dirty="0" smtClean="0">
              <a:latin typeface="HG丸ｺﾞｼｯｸM-PRO" panose="020F0600000000000000" pitchFamily="50" charset="-128"/>
              <a:ea typeface="HG丸ｺﾞｼｯｸM-PRO" panose="020F0600000000000000" pitchFamily="50" charset="-128"/>
            </a:endParaRPr>
          </a:p>
          <a:p>
            <a:endParaRPr lang="en-US" altLang="ja-JP" sz="1100" dirty="0" smtClean="0">
              <a:latin typeface="HG丸ｺﾞｼｯｸM-PRO" panose="020F0600000000000000" pitchFamily="50" charset="-128"/>
              <a:ea typeface="HG丸ｺﾞｼｯｸM-PRO" panose="020F0600000000000000" pitchFamily="50" charset="-128"/>
            </a:endParaRPr>
          </a:p>
          <a:p>
            <a:r>
              <a:rPr lang="ja-JP" altLang="en-US" sz="1100" dirty="0" smtClean="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２分経過したら）</a:t>
            </a:r>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ありがとうございました。</a:t>
            </a:r>
            <a:endParaRPr lang="en-US" altLang="ja-JP" sz="1100" dirty="0">
              <a:latin typeface="HG丸ｺﾞｼｯｸM-PRO" panose="020F0600000000000000" pitchFamily="50" charset="-128"/>
              <a:ea typeface="HG丸ｺﾞｼｯｸM-PRO" panose="020F0600000000000000" pitchFamily="50" charset="-128"/>
            </a:endParaRPr>
          </a:p>
          <a:p>
            <a:pPr defTabSz="878618"/>
            <a:endParaRPr lang="en-US" altLang="ja-JP" sz="1100" dirty="0">
              <a:latin typeface="HG丸ｺﾞｼｯｸM-PRO" panose="020F0600000000000000" pitchFamily="50" charset="-128"/>
              <a:ea typeface="HG丸ｺﾞｼｯｸM-PRO" panose="020F0600000000000000" pitchFamily="50" charset="-128"/>
            </a:endParaRPr>
          </a:p>
          <a:p>
            <a:pPr defTabSz="870974">
              <a:defRPr/>
            </a:pPr>
            <a:r>
              <a:rPr lang="ja-JP" altLang="en-US" sz="1100" dirty="0">
                <a:latin typeface="HG丸ｺﾞｼｯｸM-PRO" panose="020F0600000000000000" pitchFamily="50" charset="-128"/>
                <a:ea typeface="HG丸ｺﾞｼｯｸM-PRO" panose="020F0600000000000000" pitchFamily="50" charset="-128"/>
              </a:rPr>
              <a:t>　今日</a:t>
            </a:r>
            <a:r>
              <a:rPr lang="ja-JP" altLang="en-US" sz="1100" dirty="0" smtClean="0">
                <a:latin typeface="HG丸ｺﾞｼｯｸM-PRO" panose="020F0600000000000000" pitchFamily="50" charset="-128"/>
                <a:ea typeface="HG丸ｺﾞｼｯｸM-PRO" panose="020F0600000000000000" pitchFamily="50" charset="-128"/>
              </a:rPr>
              <a:t>は、生徒</a:t>
            </a:r>
            <a:r>
              <a:rPr lang="ja-JP" altLang="en-US" sz="1100" dirty="0">
                <a:latin typeface="HG丸ｺﾞｼｯｸM-PRO" panose="020F0600000000000000" pitchFamily="50" charset="-128"/>
                <a:ea typeface="HG丸ｺﾞｼｯｸM-PRO" panose="020F0600000000000000" pitchFamily="50" charset="-128"/>
              </a:rPr>
              <a:t>指導の進め方を考える際に</a:t>
            </a:r>
            <a:r>
              <a:rPr lang="ja-JP" altLang="en-US" sz="1100" dirty="0" smtClean="0">
                <a:latin typeface="HG丸ｺﾞｼｯｸM-PRO" panose="020F0600000000000000" pitchFamily="50" charset="-128"/>
                <a:ea typeface="HG丸ｺﾞｼｯｸM-PRO" panose="020F0600000000000000" pitchFamily="50" charset="-128"/>
              </a:rPr>
              <a:t>は、</a:t>
            </a:r>
            <a:r>
              <a:rPr lang="en-US" altLang="ja-JP" sz="1100" dirty="0" smtClean="0">
                <a:latin typeface="HG丸ｺﾞｼｯｸM-PRO" panose="020F0600000000000000" pitchFamily="50" charset="-128"/>
                <a:ea typeface="HG丸ｺﾞｼｯｸM-PRO" panose="020F0600000000000000" pitchFamily="50" charset="-128"/>
              </a:rPr>
              <a:t>ORV-PDCA</a:t>
            </a:r>
            <a:r>
              <a:rPr lang="ja-JP" altLang="en-US" sz="1100" dirty="0">
                <a:latin typeface="HG丸ｺﾞｼｯｸM-PRO" panose="020F0600000000000000" pitchFamily="50" charset="-128"/>
                <a:ea typeface="HG丸ｺﾞｼｯｸM-PRO" panose="020F0600000000000000" pitchFamily="50" charset="-128"/>
              </a:rPr>
              <a:t>の視点が大切なことを事例を通して確認しました。今後</a:t>
            </a:r>
            <a:r>
              <a:rPr lang="ja-JP" altLang="en-US" sz="1100" dirty="0" smtClean="0">
                <a:latin typeface="HG丸ｺﾞｼｯｸM-PRO" panose="020F0600000000000000" pitchFamily="50" charset="-128"/>
                <a:ea typeface="HG丸ｺﾞｼｯｸM-PRO" panose="020F0600000000000000" pitchFamily="50" charset="-128"/>
              </a:rPr>
              <a:t>は、生徒</a:t>
            </a:r>
            <a:r>
              <a:rPr lang="ja-JP" altLang="en-US" sz="1100" dirty="0">
                <a:latin typeface="HG丸ｺﾞｼｯｸM-PRO" panose="020F0600000000000000" pitchFamily="50" charset="-128"/>
                <a:ea typeface="HG丸ｺﾞｼｯｸM-PRO" panose="020F0600000000000000" pitchFamily="50" charset="-128"/>
              </a:rPr>
              <a:t>指導</a:t>
            </a:r>
            <a:r>
              <a:rPr lang="ja-JP" altLang="en-US" sz="1100" dirty="0" smtClean="0">
                <a:latin typeface="HG丸ｺﾞｼｯｸM-PRO" panose="020F0600000000000000" pitchFamily="50" charset="-128"/>
                <a:ea typeface="HG丸ｺﾞｼｯｸM-PRO" panose="020F0600000000000000" pitchFamily="50" charset="-128"/>
              </a:rPr>
              <a:t>でも学習指導等でも学校</a:t>
            </a:r>
            <a:r>
              <a:rPr lang="ja-JP" altLang="en-US" sz="1100" dirty="0">
                <a:latin typeface="HG丸ｺﾞｼｯｸM-PRO" panose="020F0600000000000000" pitchFamily="50" charset="-128"/>
                <a:ea typeface="HG丸ｺﾞｼｯｸM-PRO" panose="020F0600000000000000" pitchFamily="50" charset="-128"/>
              </a:rPr>
              <a:t>における指導において</a:t>
            </a:r>
            <a:r>
              <a:rPr lang="ja-JP" altLang="en-US" sz="1100" dirty="0" smtClean="0">
                <a:latin typeface="HG丸ｺﾞｼｯｸM-PRO" panose="020F0600000000000000" pitchFamily="50" charset="-128"/>
                <a:ea typeface="HG丸ｺﾞｼｯｸM-PRO" panose="020F0600000000000000" pitchFamily="50" charset="-128"/>
              </a:rPr>
              <a:t>は、教育</a:t>
            </a:r>
            <a:r>
              <a:rPr lang="ja-JP" altLang="en-US" sz="1100" dirty="0">
                <a:latin typeface="HG丸ｺﾞｼｯｸM-PRO" panose="020F0600000000000000" pitchFamily="50" charset="-128"/>
                <a:ea typeface="HG丸ｺﾞｼｯｸM-PRO" panose="020F0600000000000000" pitchFamily="50" charset="-128"/>
              </a:rPr>
              <a:t>目標や生徒指導目標というビジョンに</a:t>
            </a:r>
            <a:r>
              <a:rPr lang="ja-JP" altLang="en-US" sz="1100" dirty="0" smtClean="0">
                <a:latin typeface="HG丸ｺﾞｼｯｸM-PRO" panose="020F0600000000000000" pitchFamily="50" charset="-128"/>
                <a:ea typeface="HG丸ｺﾞｼｯｸM-PRO" panose="020F0600000000000000" pitchFamily="50" charset="-128"/>
              </a:rPr>
              <a:t>向けた取組に</a:t>
            </a:r>
            <a:r>
              <a:rPr lang="ja-JP" altLang="en-US" sz="1100" dirty="0">
                <a:latin typeface="HG丸ｺﾞｼｯｸM-PRO" panose="020F0600000000000000" pitchFamily="50" charset="-128"/>
                <a:ea typeface="HG丸ｺﾞｼｯｸM-PRO" panose="020F0600000000000000" pitchFamily="50" charset="-128"/>
              </a:rPr>
              <a:t>するよう意識しましょう。</a:t>
            </a:r>
            <a:endParaRPr lang="en-US" altLang="ja-JP" sz="1100" dirty="0">
              <a:latin typeface="HG丸ｺﾞｼｯｸM-PRO" panose="020F0600000000000000" pitchFamily="50" charset="-128"/>
              <a:ea typeface="HG丸ｺﾞｼｯｸM-PRO" panose="020F0600000000000000" pitchFamily="50" charset="-128"/>
            </a:endParaRPr>
          </a:p>
          <a:p>
            <a:pPr defTabSz="870974">
              <a:defRPr/>
            </a:pPr>
            <a:endParaRPr lang="en-US" altLang="ja-JP" sz="1100" dirty="0" smtClean="0">
              <a:latin typeface="HG丸ｺﾞｼｯｸM-PRO" panose="020F0600000000000000" pitchFamily="50" charset="-128"/>
              <a:ea typeface="HG丸ｺﾞｼｯｸM-PRO" panose="020F0600000000000000" pitchFamily="50" charset="-128"/>
            </a:endParaRPr>
          </a:p>
          <a:p>
            <a:pPr defTabSz="870974">
              <a:defRPr/>
            </a:pPr>
            <a:r>
              <a:rPr lang="ja-JP" altLang="en-US" sz="1100" dirty="0">
                <a:latin typeface="HG丸ｺﾞｼｯｸM-PRO" panose="020F0600000000000000" pitchFamily="50" charset="-128"/>
                <a:ea typeface="HG丸ｺﾞｼｯｸM-PRO" panose="020F0600000000000000" pitchFamily="50" charset="-128"/>
              </a:rPr>
              <a:t>　</a:t>
            </a:r>
            <a:r>
              <a:rPr lang="ja-JP" altLang="en-US" sz="1100" dirty="0" smtClean="0">
                <a:latin typeface="HG丸ｺﾞｼｯｸM-PRO" panose="020F0600000000000000" pitchFamily="50" charset="-128"/>
                <a:ea typeface="HG丸ｺﾞｼｯｸM-PRO" panose="020F0600000000000000" pitchFamily="50" charset="-128"/>
              </a:rPr>
              <a:t>また、見えて</a:t>
            </a:r>
            <a:r>
              <a:rPr lang="ja-JP" altLang="en-US" sz="1100" dirty="0">
                <a:latin typeface="HG丸ｺﾞｼｯｸM-PRO" panose="020F0600000000000000" pitchFamily="50" charset="-128"/>
                <a:ea typeface="HG丸ｺﾞｼｯｸM-PRO" panose="020F0600000000000000" pitchFamily="50" charset="-128"/>
              </a:rPr>
              <a:t>きた課題や今後に</a:t>
            </a:r>
            <a:r>
              <a:rPr lang="ja-JP" altLang="en-US" sz="1100" dirty="0" smtClean="0">
                <a:latin typeface="HG丸ｺﾞｼｯｸM-PRO" panose="020F0600000000000000" pitchFamily="50" charset="-128"/>
                <a:ea typeface="HG丸ｺﾞｼｯｸM-PRO" panose="020F0600000000000000" pitchFamily="50" charset="-128"/>
              </a:rPr>
              <a:t>向けた取組に</a:t>
            </a:r>
            <a:r>
              <a:rPr lang="ja-JP" altLang="en-US" sz="1100" dirty="0">
                <a:latin typeface="HG丸ｺﾞｼｯｸM-PRO" panose="020F0600000000000000" pitchFamily="50" charset="-128"/>
                <a:ea typeface="HG丸ｺﾞｼｯｸM-PRO" panose="020F0600000000000000" pitchFamily="50" charset="-128"/>
              </a:rPr>
              <a:t>ついて意図的・計画的な生徒指導実践を検討</a:t>
            </a:r>
            <a:r>
              <a:rPr lang="ja-JP" altLang="en-US" sz="1100" dirty="0" smtClean="0">
                <a:latin typeface="HG丸ｺﾞｼｯｸM-PRO" panose="020F0600000000000000" pitchFamily="50" charset="-128"/>
                <a:ea typeface="HG丸ｺﾞｼｯｸM-PRO" panose="020F0600000000000000" pitchFamily="50" charset="-128"/>
              </a:rPr>
              <a:t>し、職員</a:t>
            </a:r>
            <a:r>
              <a:rPr lang="ja-JP" altLang="en-US" sz="1100" dirty="0">
                <a:latin typeface="HG丸ｺﾞｼｯｸM-PRO" panose="020F0600000000000000" pitchFamily="50" charset="-128"/>
                <a:ea typeface="HG丸ｺﾞｼｯｸM-PRO" panose="020F0600000000000000" pitchFamily="50" charset="-128"/>
              </a:rPr>
              <a:t>会議や校内研修などの場で学校全体で共通理解を</a:t>
            </a:r>
            <a:r>
              <a:rPr lang="ja-JP" altLang="en-US" sz="1100" dirty="0" smtClean="0">
                <a:latin typeface="HG丸ｺﾞｼｯｸM-PRO" panose="020F0600000000000000" pitchFamily="50" charset="-128"/>
                <a:ea typeface="HG丸ｺﾞｼｯｸM-PRO" panose="020F0600000000000000" pitchFamily="50" charset="-128"/>
              </a:rPr>
              <a:t>して、教育</a:t>
            </a:r>
            <a:r>
              <a:rPr lang="ja-JP" altLang="en-US" sz="1100" dirty="0">
                <a:latin typeface="HG丸ｺﾞｼｯｸM-PRO" panose="020F0600000000000000" pitchFamily="50" charset="-128"/>
                <a:ea typeface="HG丸ｺﾞｼｯｸM-PRO" panose="020F0600000000000000" pitchFamily="50" charset="-128"/>
              </a:rPr>
              <a:t>活動の実践に生かしていきましょう。そのため</a:t>
            </a:r>
            <a:r>
              <a:rPr lang="ja-JP" altLang="en-US" sz="1100" dirty="0" smtClean="0">
                <a:latin typeface="HG丸ｺﾞｼｯｸM-PRO" panose="020F0600000000000000" pitchFamily="50" charset="-128"/>
                <a:ea typeface="HG丸ｺﾞｼｯｸM-PRO" panose="020F0600000000000000" pitchFamily="50" charset="-128"/>
              </a:rPr>
              <a:t>に、先ほど</a:t>
            </a:r>
            <a:r>
              <a:rPr lang="ja-JP" altLang="en-US" sz="1100" dirty="0">
                <a:latin typeface="HG丸ｺﾞｼｯｸM-PRO" panose="020F0600000000000000" pitchFamily="50" charset="-128"/>
                <a:ea typeface="HG丸ｺﾞｼｯｸM-PRO" panose="020F0600000000000000" pitchFamily="50" charset="-128"/>
              </a:rPr>
              <a:t>の「グループ記録用紙」を回収</a:t>
            </a:r>
            <a:r>
              <a:rPr lang="ja-JP" altLang="en-US" sz="1100" dirty="0" smtClean="0">
                <a:latin typeface="HG丸ｺﾞｼｯｸM-PRO" panose="020F0600000000000000" pitchFamily="50" charset="-128"/>
                <a:ea typeface="HG丸ｺﾞｼｯｸM-PRO" panose="020F0600000000000000" pitchFamily="50" charset="-128"/>
              </a:rPr>
              <a:t>して、担当</a:t>
            </a:r>
            <a:r>
              <a:rPr lang="ja-JP" altLang="en-US" sz="1100" dirty="0">
                <a:latin typeface="HG丸ｺﾞｼｯｸM-PRO" panose="020F0600000000000000" pitchFamily="50" charset="-128"/>
                <a:ea typeface="HG丸ｺﾞｼｯｸM-PRO" panose="020F0600000000000000" pitchFamily="50" charset="-128"/>
              </a:rPr>
              <a:t>でまとめたものを作成してお返しします。</a:t>
            </a:r>
            <a:r>
              <a:rPr lang="ja-JP" altLang="en-US" sz="1100" dirty="0" smtClean="0">
                <a:latin typeface="HG丸ｺﾞｼｯｸM-PRO" panose="020F0600000000000000" pitchFamily="50" charset="-128"/>
                <a:ea typeface="HG丸ｺﾞｼｯｸM-PRO" panose="020F0600000000000000" pitchFamily="50" charset="-128"/>
              </a:rPr>
              <a:t>★</a:t>
            </a:r>
            <a:endParaRPr lang="en-US" altLang="ja-JP" sz="1100" dirty="0">
              <a:latin typeface="HG丸ｺﾞｼｯｸM-PRO" panose="020F0600000000000000" pitchFamily="50" charset="-128"/>
              <a:ea typeface="HG丸ｺﾞｼｯｸM-PRO" panose="020F0600000000000000" pitchFamily="50" charset="-128"/>
            </a:endParaRPr>
          </a:p>
        </p:txBody>
      </p:sp>
      <p:sp>
        <p:nvSpPr>
          <p:cNvPr id="26" name="横巻き 25"/>
          <p:cNvSpPr/>
          <p:nvPr/>
        </p:nvSpPr>
        <p:spPr>
          <a:xfrm>
            <a:off x="4420003" y="5601072"/>
            <a:ext cx="894226" cy="360908"/>
          </a:xfrm>
          <a:prstGeom prst="horizontalScroll">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ja-JP" altLang="en-US" sz="1000" dirty="0">
                <a:solidFill>
                  <a:schemeClr val="tx1"/>
                </a:solidFill>
                <a:latin typeface="HG丸ｺﾞｼｯｸM-PRO" panose="020F0600000000000000" pitchFamily="50" charset="-128"/>
                <a:ea typeface="HG丸ｺﾞｼｯｸM-PRO" panose="020F0600000000000000" pitchFamily="50" charset="-128"/>
              </a:rPr>
              <a:t>感想</a:t>
            </a:r>
            <a:r>
              <a:rPr lang="ja-JP" altLang="en-US" sz="1000" dirty="0" smtClean="0">
                <a:solidFill>
                  <a:schemeClr val="tx1"/>
                </a:solidFill>
                <a:latin typeface="HG丸ｺﾞｼｯｸM-PRO" panose="020F0600000000000000" pitchFamily="50" charset="-128"/>
                <a:ea typeface="HG丸ｺﾞｼｯｸM-PRO" panose="020F0600000000000000" pitchFamily="50" charset="-128"/>
              </a:rPr>
              <a:t>の交流</a:t>
            </a:r>
            <a:endParaRPr kumimoji="1" lang="ja-JP" altLang="en-US" sz="1000" dirty="0">
              <a:solidFill>
                <a:schemeClr val="tx1"/>
              </a:solidFill>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171047186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グループ化 1"/>
          <p:cNvGrpSpPr/>
          <p:nvPr/>
        </p:nvGrpSpPr>
        <p:grpSpPr>
          <a:xfrm>
            <a:off x="262793" y="748367"/>
            <a:ext cx="2882485" cy="2880000"/>
            <a:chOff x="192505" y="6531146"/>
            <a:chExt cx="2882485" cy="2880000"/>
          </a:xfrm>
        </p:grpSpPr>
        <p:sp>
          <p:nvSpPr>
            <p:cNvPr id="3" name="正方形/長方形 2"/>
            <p:cNvSpPr/>
            <p:nvPr/>
          </p:nvSpPr>
          <p:spPr>
            <a:xfrm>
              <a:off x="192505" y="6531146"/>
              <a:ext cx="2882485"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a:t>
              </a:r>
              <a:r>
                <a:rPr kumimoji="1" lang="en-US" altLang="ja-JP" dirty="0" smtClean="0">
                  <a:solidFill>
                    <a:schemeClr val="tx1"/>
                  </a:solidFill>
                  <a:latin typeface="+mn-ea"/>
                </a:rPr>
                <a:t>18</a:t>
              </a: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sz="1200" dirty="0" smtClean="0">
                <a:solidFill>
                  <a:schemeClr val="tx1"/>
                </a:solidFill>
                <a:latin typeface="+mn-ea"/>
              </a:endParaRPr>
            </a:p>
            <a:p>
              <a:r>
                <a:rPr kumimoji="1" lang="ja-JP" altLang="en-US" sz="1200" dirty="0" smtClean="0">
                  <a:solidFill>
                    <a:schemeClr val="tx1"/>
                  </a:solidFill>
                  <a:latin typeface="+mn-ea"/>
                </a:rPr>
                <a:t>　</a:t>
              </a:r>
              <a:endParaRPr kumimoji="1" lang="ja-JP" altLang="en-US" sz="1200" dirty="0">
                <a:solidFill>
                  <a:schemeClr val="tx1"/>
                </a:solidFill>
                <a:latin typeface="+mn-ea"/>
              </a:endParaRPr>
            </a:p>
          </p:txBody>
        </p:sp>
        <p:pic>
          <p:nvPicPr>
            <p:cNvPr id="4" name="Picture 3"/>
            <p:cNvPicPr>
              <a:picLocks noChangeAspect="1" noChangeArrowheads="1"/>
            </p:cNvPicPr>
            <p:nvPr/>
          </p:nvPicPr>
          <p:blipFill>
            <a:blip r:embed="rId2" cstate="email">
              <a:extLst>
                <a:ext uri="{28A0092B-C50C-407E-A947-70E740481C1C}">
                  <a14:useLocalDpi xmlns:a14="http://schemas.microsoft.com/office/drawing/2010/main" val="0"/>
                </a:ext>
              </a:extLst>
            </a:blip>
            <a:stretch>
              <a:fillRect/>
            </a:stretch>
          </p:blipFill>
          <p:spPr bwMode="auto">
            <a:xfrm>
              <a:off x="244870" y="6960024"/>
              <a:ext cx="2742854" cy="2057141"/>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5" name="テキスト ボックス 4"/>
            <p:cNvSpPr txBox="1"/>
            <p:nvPr/>
          </p:nvSpPr>
          <p:spPr>
            <a:xfrm>
              <a:off x="252535" y="9053542"/>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grpSp>
      <p:sp>
        <p:nvSpPr>
          <p:cNvPr id="6" name="正方形/長方形 5"/>
          <p:cNvSpPr/>
          <p:nvPr/>
        </p:nvSpPr>
        <p:spPr>
          <a:xfrm>
            <a:off x="3145278" y="748367"/>
            <a:ext cx="3600000" cy="287397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HG丸ｺﾞｼｯｸM-PRO" panose="020F0600000000000000" pitchFamily="50" charset="-128"/>
              <a:ea typeface="HG丸ｺﾞｼｯｸM-PRO" panose="020F0600000000000000" pitchFamily="50" charset="-128"/>
            </a:endParaRPr>
          </a:p>
        </p:txBody>
      </p:sp>
      <p:sp>
        <p:nvSpPr>
          <p:cNvPr id="8" name="正方形/長方形 7"/>
          <p:cNvSpPr/>
          <p:nvPr/>
        </p:nvSpPr>
        <p:spPr>
          <a:xfrm>
            <a:off x="3145278" y="748367"/>
            <a:ext cx="3600000" cy="3077766"/>
          </a:xfrm>
          <a:prstGeom prst="rect">
            <a:avLst/>
          </a:prstGeom>
        </p:spPr>
        <p:txBody>
          <a:bodyPr wrap="square">
            <a:spAutoFit/>
          </a:bodyPr>
          <a:lstStyle/>
          <a:p>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スライド１６～１８で４分</a:t>
            </a:r>
            <a:r>
              <a:rPr lang="en-US" altLang="ja-JP" sz="1100" dirty="0">
                <a:latin typeface="HG丸ｺﾞｼｯｸM-PRO" panose="020F0600000000000000" pitchFamily="50" charset="-128"/>
                <a:ea typeface="HG丸ｺﾞｼｯｸM-PRO" panose="020F0600000000000000" pitchFamily="50" charset="-128"/>
              </a:rPr>
              <a:t>≫</a:t>
            </a:r>
          </a:p>
          <a:p>
            <a:endParaRPr lang="en-US" altLang="ja-JP" sz="1100" dirty="0">
              <a:latin typeface="HG丸ｺﾞｼｯｸM-PRO" panose="020F0600000000000000" pitchFamily="50" charset="-128"/>
              <a:ea typeface="HG丸ｺﾞｼｯｸM-PRO" panose="020F0600000000000000" pitchFamily="50" charset="-128"/>
            </a:endParaRPr>
          </a:p>
          <a:p>
            <a:pPr defTabSz="906366">
              <a:defRPr/>
            </a:pPr>
            <a:r>
              <a:rPr lang="ja-JP" altLang="en-US" sz="1100" dirty="0">
                <a:latin typeface="HG丸ｺﾞｼｯｸM-PRO" panose="020F0600000000000000" pitchFamily="50" charset="-128"/>
                <a:ea typeface="HG丸ｺﾞｼｯｸM-PRO" panose="020F0600000000000000" pitchFamily="50" charset="-128"/>
              </a:rPr>
              <a:t>　それで</a:t>
            </a:r>
            <a:r>
              <a:rPr lang="ja-JP" altLang="en-US" sz="1100" dirty="0" smtClean="0">
                <a:latin typeface="HG丸ｺﾞｼｯｸM-PRO" panose="020F0600000000000000" pitchFamily="50" charset="-128"/>
                <a:ea typeface="HG丸ｺﾞｼｯｸM-PRO" panose="020F0600000000000000" pitchFamily="50" charset="-128"/>
              </a:rPr>
              <a:t>は、記録</a:t>
            </a:r>
            <a:r>
              <a:rPr lang="ja-JP" altLang="en-US" sz="1100" dirty="0">
                <a:latin typeface="HG丸ｺﾞｼｯｸM-PRO" panose="020F0600000000000000" pitchFamily="50" charset="-128"/>
                <a:ea typeface="HG丸ｺﾞｼｯｸM-PRO" panose="020F0600000000000000" pitchFamily="50" charset="-128"/>
              </a:rPr>
              <a:t>用紙を回収します。</a:t>
            </a:r>
            <a:endParaRPr lang="en-US" altLang="ja-JP" sz="1100" dirty="0">
              <a:latin typeface="HG丸ｺﾞｼｯｸM-PRO" panose="020F0600000000000000" pitchFamily="50" charset="-128"/>
              <a:ea typeface="HG丸ｺﾞｼｯｸM-PRO" panose="020F0600000000000000" pitchFamily="50" charset="-128"/>
            </a:endParaRPr>
          </a:p>
          <a:p>
            <a:pPr defTabSz="906366">
              <a:defRPr/>
            </a:pPr>
            <a:r>
              <a:rPr lang="ja-JP" altLang="en-US" sz="1100" dirty="0">
                <a:latin typeface="HG丸ｺﾞｼｯｸM-PRO" panose="020F0600000000000000" pitchFamily="50" charset="-128"/>
                <a:ea typeface="HG丸ｺﾞｼｯｸM-PRO" panose="020F0600000000000000" pitchFamily="50" charset="-128"/>
              </a:rPr>
              <a:t>（回収ができたら</a:t>
            </a:r>
            <a:r>
              <a:rPr lang="ja-JP" altLang="en-US" sz="1100" dirty="0" smtClean="0">
                <a:latin typeface="HG丸ｺﾞｼｯｸM-PRO" panose="020F0600000000000000" pitchFamily="50" charset="-128"/>
                <a:ea typeface="HG丸ｺﾞｼｯｸM-PRO" panose="020F0600000000000000" pitchFamily="50" charset="-128"/>
              </a:rPr>
              <a:t>）</a:t>
            </a:r>
            <a:endParaRPr lang="en-US" altLang="ja-JP" sz="1100" dirty="0" smtClean="0">
              <a:latin typeface="HG丸ｺﾞｼｯｸM-PRO" panose="020F0600000000000000" pitchFamily="50" charset="-128"/>
              <a:ea typeface="HG丸ｺﾞｼｯｸM-PRO" panose="020F0600000000000000" pitchFamily="50" charset="-128"/>
            </a:endParaRPr>
          </a:p>
          <a:p>
            <a:pPr defTabSz="906366">
              <a:defRPr/>
            </a:pPr>
            <a:endParaRPr lang="en-US" altLang="ja-JP" sz="1100" dirty="0">
              <a:latin typeface="HG丸ｺﾞｼｯｸM-PRO" panose="020F0600000000000000" pitchFamily="50" charset="-128"/>
              <a:ea typeface="HG丸ｺﾞｼｯｸM-PRO" panose="020F0600000000000000" pitchFamily="50" charset="-128"/>
            </a:endParaRPr>
          </a:p>
          <a:p>
            <a:pPr defTabSz="906366">
              <a:defRPr/>
            </a:pPr>
            <a:r>
              <a:rPr lang="ja-JP" altLang="en-US" sz="1100" dirty="0">
                <a:latin typeface="HG丸ｺﾞｼｯｸM-PRO" panose="020F0600000000000000" pitchFamily="50" charset="-128"/>
                <a:ea typeface="HG丸ｺﾞｼｯｸM-PRO" panose="020F0600000000000000" pitchFamily="50" charset="-128"/>
              </a:rPr>
              <a:t>　近日中</a:t>
            </a:r>
            <a:r>
              <a:rPr lang="ja-JP" altLang="en-US" sz="1100" dirty="0" smtClean="0">
                <a:latin typeface="HG丸ｺﾞｼｯｸM-PRO" panose="020F0600000000000000" pitchFamily="50" charset="-128"/>
                <a:ea typeface="HG丸ｺﾞｼｯｸM-PRO" panose="020F0600000000000000" pitchFamily="50" charset="-128"/>
              </a:rPr>
              <a:t>に、この</a:t>
            </a:r>
            <a:r>
              <a:rPr lang="ja-JP" altLang="en-US" sz="1100" dirty="0">
                <a:latin typeface="HG丸ｺﾞｼｯｸM-PRO" panose="020F0600000000000000" pitchFamily="50" charset="-128"/>
                <a:ea typeface="HG丸ｺﾞｼｯｸM-PRO" panose="020F0600000000000000" pitchFamily="50" charset="-128"/>
              </a:rPr>
              <a:t>まとめを基に</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生徒指導委員会（部会）</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や</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学年会（学年団会）</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などを</a:t>
            </a:r>
            <a:r>
              <a:rPr lang="ja-JP" altLang="en-US" sz="1100" dirty="0" smtClean="0">
                <a:latin typeface="HG丸ｺﾞｼｯｸM-PRO" panose="020F0600000000000000" pitchFamily="50" charset="-128"/>
                <a:ea typeface="HG丸ｺﾞｼｯｸM-PRO" panose="020F0600000000000000" pitchFamily="50" charset="-128"/>
              </a:rPr>
              <a:t>開いて、意図的</a:t>
            </a:r>
            <a:r>
              <a:rPr lang="ja-JP" altLang="en-US" sz="1100" dirty="0">
                <a:latin typeface="HG丸ｺﾞｼｯｸM-PRO" panose="020F0600000000000000" pitchFamily="50" charset="-128"/>
                <a:ea typeface="HG丸ｺﾞｼｯｸM-PRO" panose="020F0600000000000000" pitchFamily="50" charset="-128"/>
              </a:rPr>
              <a:t>・計画的な生徒指導に取り組むことができるようお願いします。</a:t>
            </a:r>
            <a:endParaRPr lang="en-US" altLang="ja-JP" sz="1100" dirty="0">
              <a:latin typeface="HG丸ｺﾞｼｯｸM-PRO" panose="020F0600000000000000" pitchFamily="50" charset="-128"/>
              <a:ea typeface="HG丸ｺﾞｼｯｸM-PRO" panose="020F0600000000000000" pitchFamily="50" charset="-128"/>
            </a:endParaRPr>
          </a:p>
          <a:p>
            <a:pPr defTabSz="906366">
              <a:defRPr/>
            </a:pPr>
            <a:endParaRPr lang="en-US" altLang="ja-JP" sz="1100" dirty="0" smtClean="0">
              <a:latin typeface="HG丸ｺﾞｼｯｸM-PRO" panose="020F0600000000000000" pitchFamily="50" charset="-128"/>
              <a:ea typeface="HG丸ｺﾞｼｯｸM-PRO" panose="020F0600000000000000" pitchFamily="50" charset="-128"/>
            </a:endParaRPr>
          </a:p>
          <a:p>
            <a:pPr defTabSz="906366">
              <a:defRPr/>
            </a:pPr>
            <a:r>
              <a:rPr lang="ja-JP" altLang="en-US" sz="1100" dirty="0">
                <a:latin typeface="HG丸ｺﾞｼｯｸM-PRO" panose="020F0600000000000000" pitchFamily="50" charset="-128"/>
                <a:ea typeface="HG丸ｺﾞｼｯｸM-PRO" panose="020F0600000000000000" pitchFamily="50" charset="-128"/>
              </a:rPr>
              <a:t>　</a:t>
            </a:r>
            <a:r>
              <a:rPr lang="ja-JP" altLang="en-US" sz="1100" dirty="0" smtClean="0">
                <a:latin typeface="HG丸ｺﾞｼｯｸM-PRO" panose="020F0600000000000000" pitchFamily="50" charset="-128"/>
                <a:ea typeface="HG丸ｺﾞｼｯｸM-PRO" panose="020F0600000000000000" pitchFamily="50" charset="-128"/>
              </a:rPr>
              <a:t>そして、先生方</a:t>
            </a:r>
            <a:r>
              <a:rPr lang="ja-JP" altLang="en-US" sz="1100" dirty="0">
                <a:latin typeface="HG丸ｺﾞｼｯｸM-PRO" panose="020F0600000000000000" pitchFamily="50" charset="-128"/>
                <a:ea typeface="HG丸ｺﾞｼｯｸM-PRO" panose="020F0600000000000000" pitchFamily="50" charset="-128"/>
              </a:rPr>
              <a:t>一人一人</a:t>
            </a:r>
            <a:r>
              <a:rPr lang="ja-JP" altLang="en-US" sz="1100" dirty="0" smtClean="0">
                <a:latin typeface="HG丸ｺﾞｼｯｸM-PRO" panose="020F0600000000000000" pitchFamily="50" charset="-128"/>
                <a:ea typeface="HG丸ｺﾞｼｯｸM-PRO" panose="020F0600000000000000" pitchFamily="50" charset="-128"/>
              </a:rPr>
              <a:t>でも、組織</a:t>
            </a:r>
            <a:r>
              <a:rPr lang="ja-JP" altLang="en-US" sz="1100" dirty="0">
                <a:latin typeface="HG丸ｺﾞｼｯｸM-PRO" panose="020F0600000000000000" pitchFamily="50" charset="-128"/>
                <a:ea typeface="HG丸ｺﾞｼｯｸM-PRO" panose="020F0600000000000000" pitchFamily="50" charset="-128"/>
              </a:rPr>
              <a:t>としても</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学級</a:t>
            </a:r>
            <a:r>
              <a:rPr lang="ja-JP" altLang="en-US" sz="1100" dirty="0" smtClean="0">
                <a:latin typeface="HG丸ｺﾞｼｯｸM-PRO" panose="020F0600000000000000" pitchFamily="50" charset="-128"/>
                <a:ea typeface="HG丸ｺﾞｼｯｸM-PRO" panose="020F0600000000000000" pitchFamily="50" charset="-128"/>
              </a:rPr>
              <a:t>（</a:t>
            </a:r>
            <a:r>
              <a:rPr lang="en-US" altLang="ja-JP" sz="1100" dirty="0">
                <a:latin typeface="HG丸ｺﾞｼｯｸM-PRO" panose="020F0600000000000000" pitchFamily="50" charset="-128"/>
                <a:ea typeface="HG丸ｺﾞｼｯｸM-PRO" panose="020F0600000000000000" pitchFamily="50" charset="-128"/>
              </a:rPr>
              <a:t>HR</a:t>
            </a:r>
            <a:r>
              <a:rPr lang="ja-JP" altLang="en-US" sz="1100" dirty="0" smtClean="0">
                <a:latin typeface="HG丸ｺﾞｼｯｸM-PRO" panose="020F0600000000000000" pitchFamily="50" charset="-128"/>
                <a:ea typeface="HG丸ｺﾞｼｯｸM-PRO" panose="020F0600000000000000" pitchFamily="50" charset="-128"/>
              </a:rPr>
              <a:t>）</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や</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児童生徒個人</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err="1">
                <a:latin typeface="HG丸ｺﾞｼｯｸM-PRO" panose="020F0600000000000000" pitchFamily="50" charset="-128"/>
                <a:ea typeface="HG丸ｺﾞｼｯｸM-PRO" panose="020F0600000000000000" pitchFamily="50" charset="-128"/>
              </a:rPr>
              <a:t>への</a:t>
            </a:r>
            <a:r>
              <a:rPr lang="ja-JP" altLang="en-US" sz="1100" dirty="0">
                <a:latin typeface="HG丸ｺﾞｼｯｸM-PRO" panose="020F0600000000000000" pitchFamily="50" charset="-128"/>
                <a:ea typeface="HG丸ｺﾞｼｯｸM-PRO" panose="020F0600000000000000" pitchFamily="50" charset="-128"/>
              </a:rPr>
              <a:t>指導・支援に生かして</a:t>
            </a:r>
            <a:r>
              <a:rPr lang="ja-JP" altLang="en-US" sz="1100" dirty="0" smtClean="0">
                <a:latin typeface="HG丸ｺﾞｼｯｸM-PRO" panose="020F0600000000000000" pitchFamily="50" charset="-128"/>
                <a:ea typeface="HG丸ｺﾞｼｯｸM-PRO" panose="020F0600000000000000" pitchFamily="50" charset="-128"/>
              </a:rPr>
              <a:t>いくよう</a:t>
            </a:r>
            <a:r>
              <a:rPr lang="ja-JP" altLang="en-US" sz="1100" dirty="0">
                <a:latin typeface="HG丸ｺﾞｼｯｸM-PRO" panose="020F0600000000000000" pitchFamily="50" charset="-128"/>
                <a:ea typeface="HG丸ｺﾞｼｯｸM-PRO" panose="020F0600000000000000" pitchFamily="50" charset="-128"/>
              </a:rPr>
              <a:t>にしましょう。</a:t>
            </a:r>
            <a:endParaRPr lang="en-US" altLang="ja-JP" sz="1100" dirty="0">
              <a:latin typeface="HG丸ｺﾞｼｯｸM-PRO" panose="020F0600000000000000" pitchFamily="50" charset="-128"/>
              <a:ea typeface="HG丸ｺﾞｼｯｸM-PRO" panose="020F0600000000000000" pitchFamily="50" charset="-128"/>
            </a:endParaRPr>
          </a:p>
          <a:p>
            <a:pPr defTabSz="906366">
              <a:defRPr/>
            </a:pPr>
            <a:endParaRPr lang="en-US" altLang="ja-JP" sz="1100" dirty="0">
              <a:latin typeface="HG丸ｺﾞｼｯｸM-PRO" panose="020F0600000000000000" pitchFamily="50" charset="-128"/>
              <a:ea typeface="HG丸ｺﾞｼｯｸM-PRO" panose="020F0600000000000000" pitchFamily="50" charset="-128"/>
            </a:endParaRPr>
          </a:p>
          <a:p>
            <a:pPr defTabSz="906366">
              <a:defRPr/>
            </a:pPr>
            <a:r>
              <a:rPr lang="ja-JP" altLang="en-US" sz="1100" dirty="0">
                <a:latin typeface="HG丸ｺﾞｼｯｸM-PRO" panose="020F0600000000000000" pitchFamily="50" charset="-128"/>
                <a:ea typeface="HG丸ｺﾞｼｯｸM-PRO" panose="020F0600000000000000" pitchFamily="50" charset="-128"/>
              </a:rPr>
              <a:t>　以上</a:t>
            </a:r>
            <a:r>
              <a:rPr lang="ja-JP" altLang="en-US" sz="1100" dirty="0" smtClean="0">
                <a:latin typeface="HG丸ｺﾞｼｯｸM-PRO" panose="020F0600000000000000" pitchFamily="50" charset="-128"/>
                <a:ea typeface="HG丸ｺﾞｼｯｸM-PRO" panose="020F0600000000000000" pitchFamily="50" charset="-128"/>
              </a:rPr>
              <a:t>で、校内</a:t>
            </a:r>
            <a:r>
              <a:rPr lang="ja-JP" altLang="en-US" sz="1100" dirty="0">
                <a:latin typeface="HG丸ｺﾞｼｯｸM-PRO" panose="020F0600000000000000" pitchFamily="50" charset="-128"/>
                <a:ea typeface="HG丸ｺﾞｼｯｸM-PRO" panose="020F0600000000000000" pitchFamily="50" charset="-128"/>
              </a:rPr>
              <a:t>研修を終わります。ありがとうございました。</a:t>
            </a:r>
            <a:endParaRPr lang="en-US" altLang="ja-JP" sz="1100" dirty="0">
              <a:latin typeface="HG丸ｺﾞｼｯｸM-PRO" panose="020F0600000000000000" pitchFamily="50" charset="-128"/>
              <a:ea typeface="HG丸ｺﾞｼｯｸM-PRO" panose="020F0600000000000000" pitchFamily="50" charset="-128"/>
            </a:endParaRPr>
          </a:p>
          <a:p>
            <a:pPr defTabSz="906366">
              <a:defRPr/>
            </a:pPr>
            <a:endParaRPr lang="en-US" altLang="ja-JP" dirty="0">
              <a:latin typeface="ＭＳ Ｐ明朝" panose="02020600040205080304" pitchFamily="18" charset="-128"/>
              <a:ea typeface="ＭＳ Ｐ明朝" panose="02020600040205080304" pitchFamily="18" charset="-128"/>
            </a:endParaRPr>
          </a:p>
        </p:txBody>
      </p:sp>
    </p:spTree>
    <p:extLst>
      <p:ext uri="{BB962C8B-B14F-4D97-AF65-F5344CB8AC3E}">
        <p14:creationId xmlns:p14="http://schemas.microsoft.com/office/powerpoint/2010/main" val="222879662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5219544" y="817598"/>
            <a:ext cx="1665841" cy="430887"/>
          </a:xfrm>
          <a:prstGeom prst="rect">
            <a:avLst/>
          </a:prstGeom>
          <a:noFill/>
        </p:spPr>
        <p:txBody>
          <a:bodyPr wrap="none" rtlCol="0">
            <a:spAutoFit/>
          </a:bodyPr>
          <a:lstStyle/>
          <a:p>
            <a:pPr algn="r"/>
            <a:r>
              <a:rPr lang="ja-JP" altLang="en-US" sz="1100" dirty="0" smtClean="0">
                <a:solidFill>
                  <a:prstClr val="black"/>
                </a:solidFill>
              </a:rPr>
              <a:t>岡山県総合教育センター</a:t>
            </a:r>
            <a:endParaRPr lang="en-US" altLang="ja-JP" sz="1100" dirty="0" smtClean="0">
              <a:solidFill>
                <a:prstClr val="black"/>
              </a:solidFill>
            </a:endParaRPr>
          </a:p>
          <a:p>
            <a:pPr algn="r"/>
            <a:r>
              <a:rPr lang="ja-JP" altLang="en-US" sz="1100" dirty="0">
                <a:solidFill>
                  <a:prstClr val="black"/>
                </a:solidFill>
              </a:rPr>
              <a:t>教育支援</a:t>
            </a:r>
            <a:r>
              <a:rPr lang="ja-JP" altLang="en-US" sz="1100" dirty="0" smtClean="0">
                <a:solidFill>
                  <a:prstClr val="black"/>
                </a:solidFill>
              </a:rPr>
              <a:t>部</a:t>
            </a:r>
            <a:endParaRPr lang="en-US" altLang="ja-JP" sz="1100" dirty="0" smtClean="0">
              <a:solidFill>
                <a:prstClr val="black"/>
              </a:solidFill>
            </a:endParaRPr>
          </a:p>
        </p:txBody>
      </p:sp>
      <p:sp>
        <p:nvSpPr>
          <p:cNvPr id="7" name="テキスト ボックス 6"/>
          <p:cNvSpPr txBox="1"/>
          <p:nvPr/>
        </p:nvSpPr>
        <p:spPr>
          <a:xfrm>
            <a:off x="354614" y="1667054"/>
            <a:ext cx="6148772" cy="261610"/>
          </a:xfrm>
          <a:prstGeom prst="rect">
            <a:avLst/>
          </a:prstGeom>
          <a:noFill/>
        </p:spPr>
        <p:txBody>
          <a:bodyPr wrap="square" rtlCol="0">
            <a:spAutoFit/>
          </a:bodyPr>
          <a:lstStyle/>
          <a:p>
            <a:pPr algn="ctr"/>
            <a:r>
              <a:rPr lang="ja-JP" altLang="en-US" sz="1100" dirty="0" smtClean="0">
                <a:solidFill>
                  <a:prstClr val="black"/>
                </a:solidFill>
              </a:rPr>
              <a:t>生徒指導校内研修パッケージを活用した校内研修実施後のアンケート調査の御協力について（依頼）</a:t>
            </a:r>
            <a:endParaRPr lang="en-US" altLang="ja-JP" sz="1100" dirty="0" smtClean="0">
              <a:solidFill>
                <a:prstClr val="black"/>
              </a:solidFill>
            </a:endParaRPr>
          </a:p>
        </p:txBody>
      </p:sp>
      <p:sp>
        <p:nvSpPr>
          <p:cNvPr id="8" name="テキスト ボックス 7"/>
          <p:cNvSpPr txBox="1"/>
          <p:nvPr/>
        </p:nvSpPr>
        <p:spPr>
          <a:xfrm>
            <a:off x="426625" y="2348516"/>
            <a:ext cx="6076761" cy="1107996"/>
          </a:xfrm>
          <a:prstGeom prst="rect">
            <a:avLst/>
          </a:prstGeom>
          <a:noFill/>
        </p:spPr>
        <p:txBody>
          <a:bodyPr wrap="square" rtlCol="0">
            <a:spAutoFit/>
          </a:bodyPr>
          <a:lstStyle/>
          <a:p>
            <a:r>
              <a:rPr lang="ja-JP" altLang="en-US" sz="1100" dirty="0" smtClean="0">
                <a:solidFill>
                  <a:prstClr val="black"/>
                </a:solidFill>
                <a:latin typeface="ＭＳ ゴシック" panose="020B0609070205080204" pitchFamily="49" charset="-128"/>
                <a:ea typeface="ＭＳ ゴシック" panose="020B0609070205080204" pitchFamily="49" charset="-128"/>
              </a:rPr>
              <a:t>　この度は、生徒指導校内研修パッケージを活用した校内研修を実施していただき、ありがとうございました。</a:t>
            </a:r>
            <a:endParaRPr lang="en-US" altLang="ja-JP" sz="1100" dirty="0" smtClean="0">
              <a:solidFill>
                <a:prstClr val="black"/>
              </a:solidFill>
              <a:latin typeface="ＭＳ ゴシック" panose="020B0609070205080204" pitchFamily="49" charset="-128"/>
              <a:ea typeface="ＭＳ ゴシック" panose="020B0609070205080204" pitchFamily="49" charset="-128"/>
            </a:endParaRPr>
          </a:p>
          <a:p>
            <a:r>
              <a:rPr lang="ja-JP" altLang="en-US" sz="1100" dirty="0" smtClean="0">
                <a:solidFill>
                  <a:prstClr val="black"/>
                </a:solidFill>
                <a:latin typeface="ＭＳ ゴシック" panose="020B0609070205080204" pitchFamily="49" charset="-128"/>
                <a:ea typeface="ＭＳ ゴシック" panose="020B0609070205080204" pitchFamily="49" charset="-128"/>
              </a:rPr>
              <a:t>　</a:t>
            </a:r>
            <a:r>
              <a:rPr lang="ja-JP" altLang="en-US" sz="1100" dirty="0">
                <a:solidFill>
                  <a:prstClr val="black"/>
                </a:solidFill>
                <a:latin typeface="ＭＳ ゴシック" panose="020B0609070205080204" pitchFamily="49" charset="-128"/>
                <a:ea typeface="ＭＳ ゴシック" panose="020B0609070205080204" pitchFamily="49" charset="-128"/>
              </a:rPr>
              <a:t>教育支援</a:t>
            </a:r>
            <a:r>
              <a:rPr lang="ja-JP" altLang="en-US" sz="1100" dirty="0" smtClean="0">
                <a:solidFill>
                  <a:prstClr val="black"/>
                </a:solidFill>
                <a:latin typeface="ＭＳ ゴシック" panose="020B0609070205080204" pitchFamily="49" charset="-128"/>
                <a:ea typeface="ＭＳ ゴシック" panose="020B0609070205080204" pitchFamily="49" charset="-128"/>
              </a:rPr>
              <a:t>部では、校内研修実施後のアンケート調査の結果を基に、研修パッケージの改善を行っていく予定です。</a:t>
            </a:r>
            <a:endParaRPr lang="en-US" altLang="ja-JP" sz="1100" dirty="0" smtClean="0">
              <a:solidFill>
                <a:prstClr val="black"/>
              </a:solidFill>
              <a:latin typeface="ＭＳ ゴシック" panose="020B0609070205080204" pitchFamily="49" charset="-128"/>
              <a:ea typeface="ＭＳ ゴシック" panose="020B0609070205080204" pitchFamily="49" charset="-128"/>
            </a:endParaRPr>
          </a:p>
          <a:p>
            <a:r>
              <a:rPr lang="ja-JP" altLang="en-US" sz="1100" dirty="0">
                <a:solidFill>
                  <a:prstClr val="black"/>
                </a:solidFill>
                <a:latin typeface="ＭＳ ゴシック" panose="020B0609070205080204" pitchFamily="49" charset="-128"/>
                <a:ea typeface="ＭＳ ゴシック" panose="020B0609070205080204" pitchFamily="49" charset="-128"/>
              </a:rPr>
              <a:t>　</a:t>
            </a:r>
            <a:r>
              <a:rPr lang="ja-JP" altLang="en-US" sz="1100" dirty="0" smtClean="0">
                <a:solidFill>
                  <a:prstClr val="black"/>
                </a:solidFill>
                <a:latin typeface="ＭＳ ゴシック" panose="020B0609070205080204" pitchFamily="49" charset="-128"/>
                <a:ea typeface="ＭＳ ゴシック" panose="020B0609070205080204" pitchFamily="49" charset="-128"/>
              </a:rPr>
              <a:t>つきましては、校内研修担当の先生で以下のように回答していただき、返信をお願いいたします。</a:t>
            </a:r>
            <a:endParaRPr lang="en-US" altLang="ja-JP" sz="1100" dirty="0" smtClean="0">
              <a:solidFill>
                <a:prstClr val="black"/>
              </a:solidFill>
              <a:latin typeface="ＭＳ ゴシック" panose="020B0609070205080204" pitchFamily="49" charset="-128"/>
              <a:ea typeface="ＭＳ ゴシック" panose="020B0609070205080204" pitchFamily="49" charset="-128"/>
            </a:endParaRPr>
          </a:p>
        </p:txBody>
      </p:sp>
      <p:sp>
        <p:nvSpPr>
          <p:cNvPr id="11" name="テキスト ボックス 10"/>
          <p:cNvSpPr txBox="1"/>
          <p:nvPr/>
        </p:nvSpPr>
        <p:spPr>
          <a:xfrm>
            <a:off x="332657" y="4406940"/>
            <a:ext cx="6558206" cy="2677656"/>
          </a:xfrm>
          <a:prstGeom prst="rect">
            <a:avLst/>
          </a:prstGeom>
          <a:noFill/>
        </p:spPr>
        <p:txBody>
          <a:bodyPr wrap="none" rtlCol="0">
            <a:spAutoFit/>
          </a:bodyPr>
          <a:lstStyle/>
          <a:p>
            <a:r>
              <a:rPr lang="en-US" altLang="ja-JP" sz="1400" dirty="0" smtClean="0">
                <a:solidFill>
                  <a:prstClr val="black"/>
                </a:solidFill>
                <a:latin typeface="ＭＳ ゴシック" panose="020B0609070205080204" pitchFamily="49" charset="-128"/>
                <a:ea typeface="ＭＳ ゴシック" panose="020B0609070205080204" pitchFamily="49" charset="-128"/>
              </a:rPr>
              <a:t>【</a:t>
            </a:r>
            <a:r>
              <a:rPr lang="ja-JP" altLang="en-US" sz="1400" dirty="0" smtClean="0">
                <a:solidFill>
                  <a:prstClr val="black"/>
                </a:solidFill>
                <a:latin typeface="ＭＳ ゴシック" panose="020B0609070205080204" pitchFamily="49" charset="-128"/>
                <a:ea typeface="ＭＳ ゴシック" panose="020B0609070205080204" pitchFamily="49" charset="-128"/>
              </a:rPr>
              <a:t>校内研修実施直後</a:t>
            </a:r>
            <a:r>
              <a:rPr lang="en-US" altLang="ja-JP" sz="1400" dirty="0" smtClean="0">
                <a:solidFill>
                  <a:prstClr val="black"/>
                </a:solidFill>
                <a:latin typeface="ＭＳ ゴシック" panose="020B0609070205080204" pitchFamily="49" charset="-128"/>
                <a:ea typeface="ＭＳ ゴシック" panose="020B0609070205080204" pitchFamily="49" charset="-128"/>
              </a:rPr>
              <a:t>】</a:t>
            </a:r>
          </a:p>
          <a:p>
            <a:endParaRPr lang="en-US" altLang="ja-JP" sz="1400" dirty="0">
              <a:solidFill>
                <a:prstClr val="black"/>
              </a:solidFill>
              <a:latin typeface="ＭＳ ゴシック" panose="020B0609070205080204" pitchFamily="49" charset="-128"/>
              <a:ea typeface="ＭＳ ゴシック" panose="020B0609070205080204" pitchFamily="49" charset="-128"/>
            </a:endParaRPr>
          </a:p>
          <a:p>
            <a:r>
              <a:rPr lang="ja-JP" altLang="en-US" sz="1400" dirty="0" smtClean="0">
                <a:solidFill>
                  <a:prstClr val="black"/>
                </a:solidFill>
                <a:latin typeface="ＭＳ ゴシック" panose="020B0609070205080204" pitchFamily="49" charset="-128"/>
                <a:ea typeface="ＭＳ ゴシック" panose="020B0609070205080204" pitchFamily="49" charset="-128"/>
              </a:rPr>
              <a:t>○別紙１：アンケート 兼 返信用紙 を記入して、ＦＡＸで返信してください。</a:t>
            </a:r>
            <a:endParaRPr lang="en-US" altLang="ja-JP" sz="1400" dirty="0" smtClean="0">
              <a:solidFill>
                <a:prstClr val="black"/>
              </a:solidFill>
              <a:latin typeface="ＭＳ ゴシック" panose="020B0609070205080204" pitchFamily="49" charset="-128"/>
              <a:ea typeface="ＭＳ ゴシック" panose="020B0609070205080204" pitchFamily="49" charset="-128"/>
            </a:endParaRPr>
          </a:p>
          <a:p>
            <a:endParaRPr lang="en-US" altLang="ja-JP" sz="1400" dirty="0">
              <a:solidFill>
                <a:prstClr val="black"/>
              </a:solidFill>
              <a:latin typeface="ＭＳ ゴシック" panose="020B0609070205080204" pitchFamily="49" charset="-128"/>
              <a:ea typeface="ＭＳ ゴシック" panose="020B0609070205080204" pitchFamily="49" charset="-128"/>
            </a:endParaRPr>
          </a:p>
          <a:p>
            <a:endParaRPr lang="en-US" altLang="ja-JP" sz="1400" dirty="0" smtClean="0">
              <a:solidFill>
                <a:prstClr val="black"/>
              </a:solidFill>
              <a:latin typeface="ＭＳ ゴシック" panose="020B0609070205080204" pitchFamily="49" charset="-128"/>
              <a:ea typeface="ＭＳ ゴシック" panose="020B0609070205080204" pitchFamily="49" charset="-128"/>
            </a:endParaRPr>
          </a:p>
          <a:p>
            <a:r>
              <a:rPr lang="en-US" altLang="ja-JP" sz="1400" dirty="0" smtClean="0">
                <a:solidFill>
                  <a:prstClr val="black"/>
                </a:solidFill>
                <a:latin typeface="ＭＳ ゴシック" panose="020B0609070205080204" pitchFamily="49" charset="-128"/>
                <a:ea typeface="ＭＳ ゴシック" panose="020B0609070205080204" pitchFamily="49" charset="-128"/>
              </a:rPr>
              <a:t>【</a:t>
            </a:r>
            <a:r>
              <a:rPr lang="ja-JP" altLang="en-US" sz="1400" dirty="0" smtClean="0">
                <a:solidFill>
                  <a:prstClr val="black"/>
                </a:solidFill>
                <a:latin typeface="ＭＳ ゴシック" panose="020B0609070205080204" pitchFamily="49" charset="-128"/>
                <a:ea typeface="ＭＳ ゴシック" panose="020B0609070205080204" pitchFamily="49" charset="-128"/>
              </a:rPr>
              <a:t>校内研修実施から約</a:t>
            </a:r>
            <a:r>
              <a:rPr lang="ja-JP" altLang="en-US" sz="1400" dirty="0">
                <a:solidFill>
                  <a:prstClr val="black"/>
                </a:solidFill>
                <a:latin typeface="ＭＳ ゴシック" panose="020B0609070205080204" pitchFamily="49" charset="-128"/>
                <a:ea typeface="ＭＳ ゴシック" panose="020B0609070205080204" pitchFamily="49" charset="-128"/>
              </a:rPr>
              <a:t>１か月</a:t>
            </a:r>
            <a:r>
              <a:rPr lang="ja-JP" altLang="en-US" sz="1400" dirty="0" smtClean="0">
                <a:solidFill>
                  <a:prstClr val="black"/>
                </a:solidFill>
                <a:latin typeface="ＭＳ ゴシック" panose="020B0609070205080204" pitchFamily="49" charset="-128"/>
                <a:ea typeface="ＭＳ ゴシック" panose="020B0609070205080204" pitchFamily="49" charset="-128"/>
              </a:rPr>
              <a:t>後</a:t>
            </a:r>
            <a:r>
              <a:rPr lang="en-US" altLang="ja-JP" sz="1400" dirty="0" smtClean="0">
                <a:solidFill>
                  <a:prstClr val="black"/>
                </a:solidFill>
                <a:latin typeface="ＭＳ ゴシック" panose="020B0609070205080204" pitchFamily="49" charset="-128"/>
                <a:ea typeface="ＭＳ ゴシック" panose="020B0609070205080204" pitchFamily="49" charset="-128"/>
              </a:rPr>
              <a:t>】</a:t>
            </a:r>
          </a:p>
          <a:p>
            <a:endParaRPr lang="en-US" altLang="ja-JP" sz="1400" dirty="0">
              <a:solidFill>
                <a:prstClr val="black"/>
              </a:solidFill>
              <a:latin typeface="ＭＳ ゴシック" panose="020B0609070205080204" pitchFamily="49" charset="-128"/>
              <a:ea typeface="ＭＳ ゴシック" panose="020B0609070205080204" pitchFamily="49" charset="-128"/>
            </a:endParaRPr>
          </a:p>
          <a:p>
            <a:r>
              <a:rPr lang="ja-JP" altLang="en-US" sz="1400" dirty="0" smtClean="0">
                <a:solidFill>
                  <a:prstClr val="black"/>
                </a:solidFill>
                <a:latin typeface="ＭＳ ゴシック" panose="020B0609070205080204" pitchFamily="49" charset="-128"/>
                <a:ea typeface="ＭＳ ゴシック" panose="020B0609070205080204" pitchFamily="49" charset="-128"/>
              </a:rPr>
              <a:t>○別紙２：アンケート 兼 返信用紙 を記入して、ＦＡＸで返信してください。</a:t>
            </a:r>
            <a:endParaRPr lang="en-US" altLang="ja-JP" sz="1400" dirty="0" smtClean="0">
              <a:solidFill>
                <a:prstClr val="black"/>
              </a:solidFill>
              <a:latin typeface="ＭＳ ゴシック" panose="020B0609070205080204" pitchFamily="49" charset="-128"/>
              <a:ea typeface="ＭＳ ゴシック" panose="020B0609070205080204" pitchFamily="49" charset="-128"/>
            </a:endParaRPr>
          </a:p>
          <a:p>
            <a:endParaRPr lang="en-US" altLang="ja-JP" sz="1400" dirty="0">
              <a:solidFill>
                <a:prstClr val="black"/>
              </a:solidFill>
              <a:latin typeface="ＭＳ ゴシック" panose="020B0609070205080204" pitchFamily="49" charset="-128"/>
              <a:ea typeface="ＭＳ ゴシック" panose="020B0609070205080204" pitchFamily="49" charset="-128"/>
            </a:endParaRPr>
          </a:p>
          <a:p>
            <a:endParaRPr lang="en-US" altLang="ja-JP" sz="1400" dirty="0" smtClean="0">
              <a:solidFill>
                <a:prstClr val="black"/>
              </a:solidFill>
              <a:latin typeface="ＭＳ ゴシック" panose="020B0609070205080204" pitchFamily="49" charset="-128"/>
              <a:ea typeface="ＭＳ ゴシック" panose="020B0609070205080204" pitchFamily="49" charset="-128"/>
            </a:endParaRPr>
          </a:p>
          <a:p>
            <a:r>
              <a:rPr lang="en-US" altLang="ja-JP" sz="1400" dirty="0" smtClean="0">
                <a:solidFill>
                  <a:prstClr val="black"/>
                </a:solidFill>
                <a:latin typeface="ＭＳ ゴシック" panose="020B0609070205080204" pitchFamily="49" charset="-128"/>
                <a:ea typeface="ＭＳ ゴシック" panose="020B0609070205080204" pitchFamily="49" charset="-128"/>
              </a:rPr>
              <a:t>※</a:t>
            </a:r>
            <a:r>
              <a:rPr lang="ja-JP" altLang="en-US" sz="1400" dirty="0" smtClean="0">
                <a:solidFill>
                  <a:prstClr val="black"/>
                </a:solidFill>
                <a:latin typeface="ＭＳ ゴシック" panose="020B0609070205080204" pitchFamily="49" charset="-128"/>
                <a:ea typeface="ＭＳ ゴシック" panose="020B0609070205080204" pitchFamily="49" charset="-128"/>
              </a:rPr>
              <a:t>ＦＡＸ番号（</a:t>
            </a:r>
            <a:r>
              <a:rPr lang="en-US" altLang="ja-JP" sz="1400" dirty="0" smtClean="0">
                <a:solidFill>
                  <a:prstClr val="black"/>
                </a:solidFill>
                <a:latin typeface="ＭＳ ゴシック" panose="020B0609070205080204" pitchFamily="49" charset="-128"/>
                <a:ea typeface="ＭＳ ゴシック" panose="020B0609070205080204" pitchFamily="49" charset="-128"/>
              </a:rPr>
              <a:t>0866-56-9126</a:t>
            </a:r>
            <a:r>
              <a:rPr lang="ja-JP" altLang="en-US" sz="1400" dirty="0" smtClean="0">
                <a:solidFill>
                  <a:prstClr val="black"/>
                </a:solidFill>
                <a:latin typeface="ＭＳ ゴシック" panose="020B0609070205080204" pitchFamily="49" charset="-128"/>
                <a:ea typeface="ＭＳ ゴシック" panose="020B0609070205080204" pitchFamily="49" charset="-128"/>
              </a:rPr>
              <a:t>）</a:t>
            </a:r>
            <a:endParaRPr lang="en-US" altLang="ja-JP" sz="1400" dirty="0" smtClean="0">
              <a:solidFill>
                <a:prstClr val="black"/>
              </a:solidFill>
              <a:latin typeface="ＭＳ ゴシック" panose="020B0609070205080204" pitchFamily="49" charset="-128"/>
              <a:ea typeface="ＭＳ ゴシック" panose="020B0609070205080204" pitchFamily="49" charset="-128"/>
            </a:endParaRPr>
          </a:p>
          <a:p>
            <a:r>
              <a:rPr lang="ja-JP" altLang="en-US" sz="1400" dirty="0">
                <a:solidFill>
                  <a:prstClr val="black"/>
                </a:solidFill>
                <a:latin typeface="ＭＳ ゴシック" panose="020B0609070205080204" pitchFamily="49" charset="-128"/>
                <a:ea typeface="ＭＳ ゴシック" panose="020B0609070205080204" pitchFamily="49" charset="-128"/>
              </a:rPr>
              <a:t>　</a:t>
            </a:r>
            <a:r>
              <a:rPr lang="ja-JP" altLang="en-US" sz="1400" dirty="0" smtClean="0">
                <a:solidFill>
                  <a:prstClr val="black"/>
                </a:solidFill>
                <a:latin typeface="ＭＳ ゴシック" panose="020B0609070205080204" pitchFamily="49" charset="-128"/>
                <a:ea typeface="ＭＳ ゴシック" panose="020B0609070205080204" pitchFamily="49" charset="-128"/>
              </a:rPr>
              <a:t>なお、ＦＡＸは付紙等なしで、そのまま御返信ください。</a:t>
            </a:r>
            <a:endParaRPr lang="en-US" altLang="ja-JP" sz="1400" dirty="0" smtClean="0">
              <a:solidFill>
                <a:prstClr val="black"/>
              </a:solidFill>
              <a:latin typeface="ＭＳ ゴシック" panose="020B0609070205080204" pitchFamily="49" charset="-128"/>
              <a:ea typeface="ＭＳ ゴシック" panose="020B0609070205080204" pitchFamily="49" charset="-128"/>
            </a:endParaRPr>
          </a:p>
        </p:txBody>
      </p:sp>
      <p:sp>
        <p:nvSpPr>
          <p:cNvPr id="12" name="テキスト ボックス 11"/>
          <p:cNvSpPr txBox="1"/>
          <p:nvPr/>
        </p:nvSpPr>
        <p:spPr>
          <a:xfrm>
            <a:off x="3212976" y="8463390"/>
            <a:ext cx="3499676" cy="769441"/>
          </a:xfrm>
          <a:prstGeom prst="rect">
            <a:avLst/>
          </a:prstGeom>
          <a:noFill/>
          <a:ln>
            <a:solidFill>
              <a:schemeClr val="tx1"/>
            </a:solidFill>
          </a:ln>
        </p:spPr>
        <p:txBody>
          <a:bodyPr wrap="none" rtlCol="0">
            <a:spAutoFit/>
          </a:bodyPr>
          <a:lstStyle/>
          <a:p>
            <a:r>
              <a:rPr lang="ja-JP" altLang="en-US" sz="1100" dirty="0">
                <a:solidFill>
                  <a:prstClr val="black"/>
                </a:solidFill>
                <a:latin typeface="ＭＳ 明朝" panose="02020609040205080304" pitchFamily="17" charset="-128"/>
                <a:ea typeface="ＭＳ 明朝" panose="02020609040205080304" pitchFamily="17" charset="-128"/>
              </a:rPr>
              <a:t>この件に関する連絡先</a:t>
            </a:r>
          </a:p>
          <a:p>
            <a:r>
              <a:rPr lang="ja-JP" altLang="en-US" sz="1100" dirty="0">
                <a:solidFill>
                  <a:prstClr val="black"/>
                </a:solidFill>
                <a:latin typeface="ＭＳ 明朝" panose="02020609040205080304" pitchFamily="17" charset="-128"/>
                <a:ea typeface="ＭＳ 明朝" panose="02020609040205080304" pitchFamily="17" charset="-128"/>
              </a:rPr>
              <a:t>岡山県総合教育</a:t>
            </a:r>
            <a:r>
              <a:rPr lang="ja-JP" altLang="en-US" sz="1100" dirty="0" smtClean="0">
                <a:solidFill>
                  <a:prstClr val="black"/>
                </a:solidFill>
                <a:latin typeface="ＭＳ 明朝" panose="02020609040205080304" pitchFamily="17" charset="-128"/>
                <a:ea typeface="ＭＳ 明朝" panose="02020609040205080304" pitchFamily="17" charset="-128"/>
              </a:rPr>
              <a:t>センター</a:t>
            </a:r>
            <a:r>
              <a:rPr lang="ja-JP" altLang="en-US" sz="1100" dirty="0">
                <a:solidFill>
                  <a:prstClr val="black"/>
                </a:solidFill>
                <a:latin typeface="ＭＳ 明朝" panose="02020609040205080304" pitchFamily="17" charset="-128"/>
                <a:ea typeface="ＭＳ 明朝" panose="02020609040205080304" pitchFamily="17" charset="-128"/>
              </a:rPr>
              <a:t>教育支援</a:t>
            </a:r>
            <a:r>
              <a:rPr lang="ja-JP" altLang="en-US" sz="1100" dirty="0" smtClean="0">
                <a:solidFill>
                  <a:prstClr val="black"/>
                </a:solidFill>
                <a:latin typeface="ＭＳ 明朝" panose="02020609040205080304" pitchFamily="17" charset="-128"/>
                <a:ea typeface="ＭＳ 明朝" panose="02020609040205080304" pitchFamily="17" charset="-128"/>
              </a:rPr>
              <a:t>部　研究担当</a:t>
            </a:r>
            <a:endParaRPr lang="ja-JP" altLang="en-US" sz="1100" dirty="0">
              <a:solidFill>
                <a:prstClr val="black"/>
              </a:solidFill>
              <a:latin typeface="ＭＳ 明朝" panose="02020609040205080304" pitchFamily="17" charset="-128"/>
              <a:ea typeface="ＭＳ 明朝" panose="02020609040205080304" pitchFamily="17" charset="-128"/>
            </a:endParaRPr>
          </a:p>
          <a:p>
            <a:r>
              <a:rPr lang="zh-TW" altLang="en-US" sz="1100" dirty="0">
                <a:solidFill>
                  <a:prstClr val="black"/>
                </a:solidFill>
                <a:latin typeface="ＭＳ 明朝" panose="02020609040205080304" pitchFamily="17" charset="-128"/>
                <a:ea typeface="ＭＳ 明朝" panose="02020609040205080304" pitchFamily="17" charset="-128"/>
              </a:rPr>
              <a:t>　〒</a:t>
            </a:r>
            <a:r>
              <a:rPr lang="en-US" altLang="zh-TW" sz="1100" dirty="0">
                <a:solidFill>
                  <a:prstClr val="black"/>
                </a:solidFill>
                <a:latin typeface="ＭＳ 明朝" panose="02020609040205080304" pitchFamily="17" charset="-128"/>
                <a:ea typeface="ＭＳ 明朝" panose="02020609040205080304" pitchFamily="17" charset="-128"/>
              </a:rPr>
              <a:t>716-1241</a:t>
            </a:r>
            <a:r>
              <a:rPr lang="zh-TW" altLang="en-US" sz="1100" dirty="0">
                <a:solidFill>
                  <a:prstClr val="black"/>
                </a:solidFill>
                <a:latin typeface="ＭＳ 明朝" panose="02020609040205080304" pitchFamily="17" charset="-128"/>
                <a:ea typeface="ＭＳ 明朝" panose="02020609040205080304" pitchFamily="17" charset="-128"/>
              </a:rPr>
              <a:t>　岡山県加賀郡吉備中央町吉川</a:t>
            </a:r>
            <a:r>
              <a:rPr lang="en-US" altLang="zh-TW" sz="1100" dirty="0" smtClean="0">
                <a:solidFill>
                  <a:prstClr val="black"/>
                </a:solidFill>
                <a:latin typeface="ＭＳ 明朝" panose="02020609040205080304" pitchFamily="17" charset="-128"/>
                <a:ea typeface="ＭＳ 明朝" panose="02020609040205080304" pitchFamily="17" charset="-128"/>
              </a:rPr>
              <a:t>7545-11</a:t>
            </a:r>
            <a:endParaRPr lang="zh-TW" altLang="en-US" sz="1100" dirty="0">
              <a:solidFill>
                <a:prstClr val="black"/>
              </a:solidFill>
              <a:latin typeface="ＭＳ 明朝" panose="02020609040205080304" pitchFamily="17" charset="-128"/>
              <a:ea typeface="ＭＳ 明朝" panose="02020609040205080304" pitchFamily="17" charset="-128"/>
            </a:endParaRPr>
          </a:p>
          <a:p>
            <a:r>
              <a:rPr lang="ja-JP" altLang="en-US" sz="1100" dirty="0">
                <a:solidFill>
                  <a:prstClr val="black"/>
                </a:solidFill>
                <a:latin typeface="ＭＳ 明朝" panose="02020609040205080304" pitchFamily="17" charset="-128"/>
                <a:ea typeface="ＭＳ 明朝" panose="02020609040205080304" pitchFamily="17" charset="-128"/>
              </a:rPr>
              <a:t> </a:t>
            </a:r>
            <a:r>
              <a:rPr lang="ja-JP" altLang="en-US" sz="1100" dirty="0" smtClean="0">
                <a:solidFill>
                  <a:prstClr val="black"/>
                </a:solidFill>
                <a:latin typeface="ＭＳ 明朝" panose="02020609040205080304" pitchFamily="17" charset="-128"/>
                <a:ea typeface="ＭＳ 明朝" panose="02020609040205080304" pitchFamily="17" charset="-128"/>
              </a:rPr>
              <a:t> </a:t>
            </a:r>
            <a:r>
              <a:rPr lang="en-US" altLang="ja-JP" sz="1100" dirty="0" smtClean="0">
                <a:solidFill>
                  <a:prstClr val="black"/>
                </a:solidFill>
                <a:latin typeface="ＭＳ 明朝" panose="02020609040205080304" pitchFamily="17" charset="-128"/>
                <a:ea typeface="ＭＳ 明朝" panose="02020609040205080304" pitchFamily="17" charset="-128"/>
              </a:rPr>
              <a:t>TEL </a:t>
            </a:r>
            <a:r>
              <a:rPr lang="ja-JP" altLang="en-US" sz="1100" dirty="0" smtClean="0">
                <a:solidFill>
                  <a:prstClr val="black"/>
                </a:solidFill>
                <a:latin typeface="ＭＳ 明朝" panose="02020609040205080304" pitchFamily="17" charset="-128"/>
                <a:ea typeface="ＭＳ 明朝" panose="02020609040205080304" pitchFamily="17" charset="-128"/>
              </a:rPr>
              <a:t> </a:t>
            </a:r>
            <a:r>
              <a:rPr lang="en-US" altLang="ja-JP" sz="1100" dirty="0" smtClean="0">
                <a:solidFill>
                  <a:prstClr val="black"/>
                </a:solidFill>
                <a:latin typeface="ＭＳ 明朝" panose="02020609040205080304" pitchFamily="17" charset="-128"/>
                <a:ea typeface="ＭＳ 明朝" panose="02020609040205080304" pitchFamily="17" charset="-128"/>
              </a:rPr>
              <a:t>0866-56-9106 /FAX  0866-56-9126</a:t>
            </a:r>
          </a:p>
        </p:txBody>
      </p:sp>
      <p:sp>
        <p:nvSpPr>
          <p:cNvPr id="9" name="テキスト ボックス 8"/>
          <p:cNvSpPr txBox="1"/>
          <p:nvPr/>
        </p:nvSpPr>
        <p:spPr>
          <a:xfrm>
            <a:off x="5830156" y="223095"/>
            <a:ext cx="1027845" cy="261610"/>
          </a:xfrm>
          <a:prstGeom prst="rect">
            <a:avLst/>
          </a:prstGeom>
          <a:noFill/>
        </p:spPr>
        <p:txBody>
          <a:bodyPr wrap="none" rtlCol="0">
            <a:spAutoFit/>
          </a:bodyPr>
          <a:lstStyle/>
          <a:p>
            <a:r>
              <a:rPr lang="ja-JP" altLang="en-US" sz="1100" dirty="0" smtClean="0">
                <a:solidFill>
                  <a:prstClr val="black"/>
                </a:solidFill>
              </a:rPr>
              <a:t>事　務　連　絡</a:t>
            </a:r>
            <a:endParaRPr lang="ja-JP" altLang="en-US" sz="1100" dirty="0">
              <a:solidFill>
                <a:prstClr val="black"/>
              </a:solidFill>
            </a:endParaRPr>
          </a:p>
        </p:txBody>
      </p:sp>
      <p:sp>
        <p:nvSpPr>
          <p:cNvPr id="10" name="テキスト ボックス 9"/>
          <p:cNvSpPr txBox="1"/>
          <p:nvPr/>
        </p:nvSpPr>
        <p:spPr>
          <a:xfrm>
            <a:off x="0" y="584515"/>
            <a:ext cx="1499128" cy="261610"/>
          </a:xfrm>
          <a:prstGeom prst="rect">
            <a:avLst/>
          </a:prstGeom>
          <a:noFill/>
        </p:spPr>
        <p:txBody>
          <a:bodyPr wrap="none" rtlCol="0">
            <a:spAutoFit/>
          </a:bodyPr>
          <a:lstStyle/>
          <a:p>
            <a:r>
              <a:rPr lang="ja-JP" altLang="en-US" sz="1100" dirty="0">
                <a:solidFill>
                  <a:prstClr val="black"/>
                </a:solidFill>
              </a:rPr>
              <a:t>校内研修担当者</a:t>
            </a:r>
            <a:r>
              <a:rPr lang="ja-JP" altLang="en-US" sz="1100" dirty="0" smtClean="0">
                <a:solidFill>
                  <a:prstClr val="black"/>
                </a:solidFill>
              </a:rPr>
              <a:t>　　様</a:t>
            </a:r>
            <a:endParaRPr lang="en-US" altLang="ja-JP" sz="1100" dirty="0" smtClean="0">
              <a:solidFill>
                <a:prstClr val="black"/>
              </a:solidFill>
            </a:endParaRPr>
          </a:p>
        </p:txBody>
      </p:sp>
    </p:spTree>
    <p:extLst>
      <p:ext uri="{BB962C8B-B14F-4D97-AF65-F5344CB8AC3E}">
        <p14:creationId xmlns:p14="http://schemas.microsoft.com/office/powerpoint/2010/main" val="39555025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188640" y="4328931"/>
            <a:ext cx="6433095" cy="3600986"/>
          </a:xfrm>
          <a:prstGeom prst="rect">
            <a:avLst/>
          </a:prstGeom>
          <a:noFill/>
        </p:spPr>
        <p:txBody>
          <a:bodyPr wrap="square" rtlCol="0">
            <a:spAutoFit/>
          </a:bodyPr>
          <a:lstStyle/>
          <a:p>
            <a:pPr marL="182563" indent="-182563"/>
            <a:r>
              <a:rPr lang="ja-JP" altLang="en-US" sz="1200" dirty="0" smtClean="0">
                <a:latin typeface="HG丸ｺﾞｼｯｸM-PRO" panose="020F0600000000000000" pitchFamily="50" charset="-128"/>
                <a:ea typeface="HG丸ｺﾞｼｯｸM-PRO" panose="020F0600000000000000" pitchFamily="50" charset="-128"/>
              </a:rPr>
              <a:t>①本日の研修は、今日的な生徒指導課題や学校ニーズに合って</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a:latin typeface="HG丸ｺﾞｼｯｸM-PRO" panose="020F0600000000000000" pitchFamily="50" charset="-128"/>
                <a:ea typeface="HG丸ｺﾞｼｯｸM-PRO" panose="020F0600000000000000" pitchFamily="50" charset="-128"/>
              </a:rPr>
              <a:t>　</a:t>
            </a:r>
            <a:r>
              <a:rPr lang="ja-JP" altLang="en-US" sz="1200" dirty="0" smtClean="0">
                <a:latin typeface="HG丸ｺﾞｼｯｸM-PRO" panose="020F0600000000000000" pitchFamily="50" charset="-128"/>
                <a:ea typeface="HG丸ｺﾞｼｯｸM-PRO" panose="020F0600000000000000" pitchFamily="50" charset="-128"/>
              </a:rPr>
              <a:t>いましたか。</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smtClean="0">
                <a:latin typeface="HG丸ｺﾞｼｯｸM-PRO" panose="020F0600000000000000" pitchFamily="50" charset="-128"/>
                <a:ea typeface="HG丸ｺﾞｼｯｸM-PRO" panose="020F0600000000000000" pitchFamily="50" charset="-128"/>
              </a:rPr>
              <a:t>②本日の研修内容は適当でしたか。</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smtClean="0">
                <a:latin typeface="HG丸ｺﾞｼｯｸM-PRO" panose="020F0600000000000000" pitchFamily="50" charset="-128"/>
                <a:ea typeface="HG丸ｺﾞｼｯｸM-PRO" panose="020F0600000000000000" pitchFamily="50" charset="-128"/>
              </a:rPr>
              <a:t>③本日の研修方法は適当でしたか。</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a:latin typeface="HG丸ｺﾞｼｯｸM-PRO" panose="020F0600000000000000" pitchFamily="50" charset="-128"/>
                <a:ea typeface="HG丸ｺﾞｼｯｸM-PRO" panose="020F0600000000000000" pitchFamily="50" charset="-128"/>
              </a:rPr>
              <a:t>④本日の研修成果</a:t>
            </a:r>
            <a:r>
              <a:rPr lang="ja-JP" altLang="en-US" sz="1200" dirty="0" smtClean="0">
                <a:latin typeface="HG丸ｺﾞｼｯｸM-PRO" panose="020F0600000000000000" pitchFamily="50" charset="-128"/>
                <a:ea typeface="HG丸ｺﾞｼｯｸM-PRO" panose="020F0600000000000000" pitchFamily="50" charset="-128"/>
              </a:rPr>
              <a:t>は、明日</a:t>
            </a:r>
            <a:r>
              <a:rPr lang="ja-JP" altLang="en-US" sz="1200" dirty="0">
                <a:latin typeface="HG丸ｺﾞｼｯｸM-PRO" panose="020F0600000000000000" pitchFamily="50" charset="-128"/>
                <a:ea typeface="HG丸ｺﾞｼｯｸM-PRO" panose="020F0600000000000000" pitchFamily="50" charset="-128"/>
              </a:rPr>
              <a:t>からの生徒指導</a:t>
            </a:r>
            <a:r>
              <a:rPr lang="ja-JP" altLang="en-US" sz="1200" dirty="0" smtClean="0">
                <a:latin typeface="HG丸ｺﾞｼｯｸM-PRO" panose="020F0600000000000000" pitchFamily="50" charset="-128"/>
                <a:ea typeface="HG丸ｺﾞｼｯｸM-PRO" panose="020F0600000000000000" pitchFamily="50" charset="-128"/>
              </a:rPr>
              <a:t>に生かせそうですか</a:t>
            </a:r>
            <a:r>
              <a:rPr lang="ja-JP" altLang="en-US" sz="1200" dirty="0">
                <a:latin typeface="HG丸ｺﾞｼｯｸM-PRO" panose="020F0600000000000000" pitchFamily="50" charset="-128"/>
                <a:ea typeface="HG丸ｺﾞｼｯｸM-PRO" panose="020F0600000000000000" pitchFamily="50" charset="-128"/>
              </a:rPr>
              <a:t>。</a:t>
            </a:r>
            <a:endParaRPr lang="en-US" altLang="ja-JP" sz="1200" dirty="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smtClean="0">
                <a:latin typeface="HG丸ｺﾞｼｯｸM-PRO" panose="020F0600000000000000" pitchFamily="50" charset="-128"/>
                <a:ea typeface="HG丸ｺﾞｼｯｸM-PRO" panose="020F0600000000000000" pitchFamily="50" charset="-128"/>
              </a:rPr>
              <a:t>⑤本日の研修のねらいは達成できましたか。</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smtClean="0">
                <a:latin typeface="HG丸ｺﾞｼｯｸM-PRO" panose="020F0600000000000000" pitchFamily="50" charset="-128"/>
                <a:ea typeface="HG丸ｺﾞｼｯｸM-PRO" panose="020F0600000000000000" pitchFamily="50" charset="-128"/>
              </a:rPr>
              <a:t>⑥その他、研修</a:t>
            </a:r>
            <a:r>
              <a:rPr lang="ja-JP" altLang="en-US" sz="1200" dirty="0">
                <a:latin typeface="HG丸ｺﾞｼｯｸM-PRO" panose="020F0600000000000000" pitchFamily="50" charset="-128"/>
                <a:ea typeface="HG丸ｺﾞｼｯｸM-PRO" panose="020F0600000000000000" pitchFamily="50" charset="-128"/>
              </a:rPr>
              <a:t>パッケージ全体の構成</a:t>
            </a:r>
            <a:r>
              <a:rPr lang="ja-JP" altLang="en-US" sz="1200" dirty="0" smtClean="0">
                <a:latin typeface="HG丸ｺﾞｼｯｸM-PRO" panose="020F0600000000000000" pitchFamily="50" charset="-128"/>
                <a:ea typeface="HG丸ｺﾞｼｯｸM-PRO" panose="020F0600000000000000" pitchFamily="50" charset="-128"/>
              </a:rPr>
              <a:t>等、お気付きのこ</a:t>
            </a:r>
            <a:r>
              <a:rPr lang="ja-JP" altLang="en-US" sz="1200" dirty="0">
                <a:latin typeface="HG丸ｺﾞｼｯｸM-PRO" panose="020F0600000000000000" pitchFamily="50" charset="-128"/>
                <a:ea typeface="HG丸ｺﾞｼｯｸM-PRO" panose="020F0600000000000000" pitchFamily="50" charset="-128"/>
              </a:rPr>
              <a:t>とが</a:t>
            </a:r>
            <a:r>
              <a:rPr lang="ja-JP" altLang="en-US" sz="1200" dirty="0" smtClean="0">
                <a:latin typeface="HG丸ｺﾞｼｯｸM-PRO" panose="020F0600000000000000" pitchFamily="50" charset="-128"/>
                <a:ea typeface="HG丸ｺﾞｼｯｸM-PRO" panose="020F0600000000000000" pitchFamily="50" charset="-128"/>
              </a:rPr>
              <a:t>ありましたら、ご自由</a:t>
            </a:r>
            <a:r>
              <a:rPr lang="ja-JP" altLang="en-US" sz="1200" dirty="0">
                <a:latin typeface="HG丸ｺﾞｼｯｸM-PRO" panose="020F0600000000000000" pitchFamily="50" charset="-128"/>
                <a:ea typeface="HG丸ｺﾞｼｯｸM-PRO" panose="020F0600000000000000" pitchFamily="50" charset="-128"/>
              </a:rPr>
              <a:t>にお書きください。</a:t>
            </a:r>
            <a:endParaRPr lang="en-US" altLang="ja-JP" sz="1200" dirty="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p:txBody>
      </p:sp>
      <p:sp>
        <p:nvSpPr>
          <p:cNvPr id="7" name="テキスト ボックス 6"/>
          <p:cNvSpPr txBox="1"/>
          <p:nvPr/>
        </p:nvSpPr>
        <p:spPr>
          <a:xfrm>
            <a:off x="4789247" y="4420698"/>
            <a:ext cx="1916853" cy="319957"/>
          </a:xfrm>
          <a:prstGeom prst="rect">
            <a:avLst/>
          </a:prstGeom>
          <a:noFill/>
        </p:spPr>
        <p:txBody>
          <a:bodyPr wrap="square" rtlCol="0">
            <a:spAutoFit/>
          </a:bodyPr>
          <a:lstStyle/>
          <a:p>
            <a:pPr marL="182563" indent="-182563"/>
            <a:r>
              <a:rPr lang="ja-JP" altLang="en-US" sz="1400" dirty="0" smtClean="0">
                <a:latin typeface="HG丸ｺﾞｼｯｸM-PRO" panose="020F0600000000000000" pitchFamily="50" charset="-128"/>
                <a:ea typeface="HG丸ｺﾞｼｯｸM-PRO" panose="020F0600000000000000" pitchFamily="50" charset="-128"/>
              </a:rPr>
              <a:t>１ － ２ － ３ － ４</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13" name="テキスト ボックス 12"/>
          <p:cNvSpPr txBox="1"/>
          <p:nvPr/>
        </p:nvSpPr>
        <p:spPr>
          <a:xfrm>
            <a:off x="4789247" y="5138969"/>
            <a:ext cx="1916853" cy="319957"/>
          </a:xfrm>
          <a:prstGeom prst="rect">
            <a:avLst/>
          </a:prstGeom>
          <a:noFill/>
        </p:spPr>
        <p:txBody>
          <a:bodyPr wrap="square" rtlCol="0">
            <a:spAutoFit/>
          </a:bodyPr>
          <a:lstStyle/>
          <a:p>
            <a:pPr marL="182563" indent="-182563"/>
            <a:r>
              <a:rPr lang="ja-JP" altLang="en-US" sz="1400" dirty="0" smtClean="0">
                <a:latin typeface="HG丸ｺﾞｼｯｸM-PRO" panose="020F0600000000000000" pitchFamily="50" charset="-128"/>
                <a:ea typeface="HG丸ｺﾞｼｯｸM-PRO" panose="020F0600000000000000" pitchFamily="50" charset="-128"/>
              </a:rPr>
              <a:t>１ － ２ － ３ － ４</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14" name="テキスト ボックス 13"/>
          <p:cNvSpPr txBox="1"/>
          <p:nvPr/>
        </p:nvSpPr>
        <p:spPr>
          <a:xfrm>
            <a:off x="4789247" y="5728642"/>
            <a:ext cx="1916853" cy="319957"/>
          </a:xfrm>
          <a:prstGeom prst="rect">
            <a:avLst/>
          </a:prstGeom>
          <a:noFill/>
        </p:spPr>
        <p:txBody>
          <a:bodyPr wrap="square" rtlCol="0">
            <a:spAutoFit/>
          </a:bodyPr>
          <a:lstStyle/>
          <a:p>
            <a:pPr marL="182563" indent="-182563"/>
            <a:r>
              <a:rPr lang="ja-JP" altLang="en-US" sz="1400" dirty="0" smtClean="0">
                <a:latin typeface="HG丸ｺﾞｼｯｸM-PRO" panose="020F0600000000000000" pitchFamily="50" charset="-128"/>
                <a:ea typeface="HG丸ｺﾞｼｯｸM-PRO" panose="020F0600000000000000" pitchFamily="50" charset="-128"/>
              </a:rPr>
              <a:t>１ － ２ － ３ － ４</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15" name="テキスト ボックス 14"/>
          <p:cNvSpPr txBox="1"/>
          <p:nvPr/>
        </p:nvSpPr>
        <p:spPr>
          <a:xfrm>
            <a:off x="4789247" y="6292906"/>
            <a:ext cx="1916853" cy="319957"/>
          </a:xfrm>
          <a:prstGeom prst="rect">
            <a:avLst/>
          </a:prstGeom>
          <a:noFill/>
        </p:spPr>
        <p:txBody>
          <a:bodyPr wrap="square" rtlCol="0">
            <a:spAutoFit/>
          </a:bodyPr>
          <a:lstStyle/>
          <a:p>
            <a:pPr marL="182563" indent="-182563"/>
            <a:r>
              <a:rPr lang="ja-JP" altLang="en-US" sz="1400" dirty="0" smtClean="0">
                <a:latin typeface="HG丸ｺﾞｼｯｸM-PRO" panose="020F0600000000000000" pitchFamily="50" charset="-128"/>
                <a:ea typeface="HG丸ｺﾞｼｯｸM-PRO" panose="020F0600000000000000" pitchFamily="50" charset="-128"/>
              </a:rPr>
              <a:t>１ － ２ － ３ － ４</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16" name="テキスト ボックス 15"/>
          <p:cNvSpPr txBox="1"/>
          <p:nvPr/>
        </p:nvSpPr>
        <p:spPr>
          <a:xfrm>
            <a:off x="4789247" y="6916976"/>
            <a:ext cx="1916853" cy="319957"/>
          </a:xfrm>
          <a:prstGeom prst="rect">
            <a:avLst/>
          </a:prstGeom>
          <a:noFill/>
        </p:spPr>
        <p:txBody>
          <a:bodyPr wrap="square" rtlCol="0">
            <a:spAutoFit/>
          </a:bodyPr>
          <a:lstStyle/>
          <a:p>
            <a:pPr marL="182563" indent="-182563"/>
            <a:r>
              <a:rPr lang="ja-JP" altLang="en-US" sz="1400" dirty="0" smtClean="0">
                <a:latin typeface="HG丸ｺﾞｼｯｸM-PRO" panose="020F0600000000000000" pitchFamily="50" charset="-128"/>
                <a:ea typeface="HG丸ｺﾞｼｯｸM-PRO" panose="020F0600000000000000" pitchFamily="50" charset="-128"/>
              </a:rPr>
              <a:t>１ － ２ － ３ － ４</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20" name="テキスト ボックス 19"/>
          <p:cNvSpPr txBox="1"/>
          <p:nvPr/>
        </p:nvSpPr>
        <p:spPr>
          <a:xfrm>
            <a:off x="116632" y="3626852"/>
            <a:ext cx="6120680" cy="553998"/>
          </a:xfrm>
          <a:prstGeom prst="rect">
            <a:avLst/>
          </a:prstGeom>
          <a:noFill/>
        </p:spPr>
        <p:txBody>
          <a:bodyPr wrap="square" rtlCol="0">
            <a:spAutoFit/>
          </a:bodyPr>
          <a:lstStyle/>
          <a:p>
            <a:r>
              <a:rPr lang="ja-JP" altLang="en-US" sz="1000" dirty="0" smtClean="0">
                <a:latin typeface="HG丸ｺﾞｼｯｸM-PRO" panose="020F0600000000000000" pitchFamily="50" charset="-128"/>
                <a:ea typeface="HG丸ｺﾞｼｯｸM-PRO" panose="020F0600000000000000" pitchFamily="50" charset="-128"/>
              </a:rPr>
              <a:t>　校内研修を振り返って、①～⑤の各問いに該当する選択肢の番号を○で囲んでください。</a:t>
            </a:r>
            <a:endParaRPr lang="en-US" altLang="ja-JP" sz="1000" dirty="0">
              <a:latin typeface="HG丸ｺﾞｼｯｸM-PRO" panose="020F0600000000000000" pitchFamily="50" charset="-128"/>
              <a:ea typeface="HG丸ｺﾞｼｯｸM-PRO" panose="020F0600000000000000" pitchFamily="50" charset="-128"/>
            </a:endParaRPr>
          </a:p>
          <a:p>
            <a:r>
              <a:rPr lang="en-US" altLang="ja-JP" sz="1000" dirty="0" smtClean="0">
                <a:latin typeface="HG丸ｺﾞｼｯｸM-PRO" panose="020F0600000000000000" pitchFamily="50" charset="-128"/>
                <a:ea typeface="HG丸ｺﾞｼｯｸM-PRO" panose="020F0600000000000000" pitchFamily="50" charset="-128"/>
              </a:rPr>
              <a:t>【</a:t>
            </a:r>
            <a:r>
              <a:rPr lang="ja-JP" altLang="en-US" sz="1000" dirty="0" smtClean="0">
                <a:latin typeface="HG丸ｺﾞｼｯｸM-PRO" panose="020F0600000000000000" pitchFamily="50" charset="-128"/>
                <a:ea typeface="HG丸ｺﾞｼｯｸM-PRO" panose="020F0600000000000000" pitchFamily="50" charset="-128"/>
              </a:rPr>
              <a:t>選択肢の基準</a:t>
            </a:r>
            <a:r>
              <a:rPr lang="en-US" altLang="ja-JP" sz="1000" dirty="0" smtClean="0">
                <a:latin typeface="HG丸ｺﾞｼｯｸM-PRO" panose="020F0600000000000000" pitchFamily="50" charset="-128"/>
                <a:ea typeface="HG丸ｺﾞｼｯｸM-PRO" panose="020F0600000000000000" pitchFamily="50" charset="-128"/>
              </a:rPr>
              <a:t>】</a:t>
            </a:r>
          </a:p>
          <a:p>
            <a:r>
              <a:rPr lang="ja-JP" altLang="en-US" sz="1000" dirty="0">
                <a:latin typeface="HG丸ｺﾞｼｯｸM-PRO" panose="020F0600000000000000" pitchFamily="50" charset="-128"/>
                <a:ea typeface="HG丸ｺﾞｼｯｸM-PRO" panose="020F0600000000000000" pitchFamily="50" charset="-128"/>
              </a:rPr>
              <a:t>　</a:t>
            </a:r>
            <a:r>
              <a:rPr lang="ja-JP" altLang="en-US" sz="1000" dirty="0" smtClean="0">
                <a:latin typeface="HG丸ｺﾞｼｯｸM-PRO" panose="020F0600000000000000" pitchFamily="50" charset="-128"/>
                <a:ea typeface="HG丸ｺﾞｼｯｸM-PRO" panose="020F0600000000000000" pitchFamily="50" charset="-128"/>
              </a:rPr>
              <a:t>１．そう思う　　　２．おおむねそう思う　　　３．あまりそう思わない　　　４．そう思わない</a:t>
            </a:r>
            <a:endParaRPr lang="en-US" altLang="ja-JP" sz="1000" dirty="0">
              <a:latin typeface="HG丸ｺﾞｼｯｸM-PRO" panose="020F0600000000000000" pitchFamily="50" charset="-128"/>
              <a:ea typeface="HG丸ｺﾞｼｯｸM-PRO" panose="020F0600000000000000" pitchFamily="50" charset="-128"/>
            </a:endParaRPr>
          </a:p>
        </p:txBody>
      </p:sp>
      <p:sp>
        <p:nvSpPr>
          <p:cNvPr id="21" name="テキスト ボックス 20"/>
          <p:cNvSpPr txBox="1"/>
          <p:nvPr/>
        </p:nvSpPr>
        <p:spPr>
          <a:xfrm>
            <a:off x="3943621" y="9534122"/>
            <a:ext cx="2869755" cy="307777"/>
          </a:xfrm>
          <a:prstGeom prst="rect">
            <a:avLst/>
          </a:prstGeom>
          <a:noFill/>
        </p:spPr>
        <p:txBody>
          <a:bodyPr wrap="square" rtlCol="0">
            <a:spAutoFit/>
          </a:bodyPr>
          <a:lstStyle/>
          <a:p>
            <a:r>
              <a:rPr lang="ja-JP" altLang="en-US" sz="1400" dirty="0" smtClean="0">
                <a:latin typeface="HG丸ｺﾞｼｯｸM-PRO" panose="020F0600000000000000" pitchFamily="50" charset="-128"/>
                <a:ea typeface="HG丸ｺﾞｼｯｸM-PRO" panose="020F0600000000000000" pitchFamily="50" charset="-128"/>
              </a:rPr>
              <a:t>　ご協力ありがとうございました。</a:t>
            </a:r>
            <a:endParaRPr lang="en-US" altLang="ja-JP" sz="1400" dirty="0">
              <a:latin typeface="HG丸ｺﾞｼｯｸM-PRO" panose="020F0600000000000000" pitchFamily="50" charset="-128"/>
              <a:ea typeface="HG丸ｺﾞｼｯｸM-PRO" panose="020F0600000000000000" pitchFamily="50" charset="-128"/>
            </a:endParaRPr>
          </a:p>
        </p:txBody>
      </p:sp>
      <p:sp>
        <p:nvSpPr>
          <p:cNvPr id="17" name="テキスト ボックス 16"/>
          <p:cNvSpPr txBox="1"/>
          <p:nvPr/>
        </p:nvSpPr>
        <p:spPr>
          <a:xfrm>
            <a:off x="1" y="1414"/>
            <a:ext cx="562975" cy="261610"/>
          </a:xfrm>
          <a:prstGeom prst="rect">
            <a:avLst/>
          </a:prstGeom>
          <a:noFill/>
        </p:spPr>
        <p:txBody>
          <a:bodyPr wrap="none" rtlCol="0">
            <a:spAutoFit/>
          </a:bodyPr>
          <a:lstStyle/>
          <a:p>
            <a:r>
              <a:rPr kumimoji="1" lang="ja-JP" altLang="en-US" sz="1100" dirty="0" smtClean="0"/>
              <a:t>別紙１</a:t>
            </a:r>
            <a:endParaRPr kumimoji="1" lang="ja-JP" altLang="en-US" sz="1100" dirty="0"/>
          </a:p>
        </p:txBody>
      </p:sp>
      <p:sp>
        <p:nvSpPr>
          <p:cNvPr id="2" name="正方形/長方形 1"/>
          <p:cNvSpPr/>
          <p:nvPr/>
        </p:nvSpPr>
        <p:spPr>
          <a:xfrm>
            <a:off x="188641" y="8029944"/>
            <a:ext cx="6433095" cy="1504176"/>
          </a:xfrm>
          <a:prstGeom prst="rect">
            <a:avLst/>
          </a:prstGeom>
          <a:solidFill>
            <a:schemeClr val="accent1">
              <a:alpha val="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US" altLang="ja-JP" sz="1200" dirty="0">
              <a:solidFill>
                <a:schemeClr val="tx1"/>
              </a:solidFill>
              <a:latin typeface="HG丸ｺﾞｼｯｸM-PRO" panose="020F0600000000000000" pitchFamily="50" charset="-128"/>
              <a:ea typeface="HG丸ｺﾞｼｯｸM-PRO" panose="020F0600000000000000" pitchFamily="50" charset="-128"/>
            </a:endParaRPr>
          </a:p>
          <a:p>
            <a:endParaRPr kumimoji="1" lang="ja-JP" altLang="en-US" sz="1200" dirty="0">
              <a:solidFill>
                <a:schemeClr val="tx1"/>
              </a:solidFill>
            </a:endParaRPr>
          </a:p>
        </p:txBody>
      </p:sp>
      <p:sp>
        <p:nvSpPr>
          <p:cNvPr id="22" name="テキスト ボックス 21"/>
          <p:cNvSpPr txBox="1"/>
          <p:nvPr/>
        </p:nvSpPr>
        <p:spPr>
          <a:xfrm>
            <a:off x="404664" y="584515"/>
            <a:ext cx="6120680" cy="369332"/>
          </a:xfrm>
          <a:prstGeom prst="rect">
            <a:avLst/>
          </a:prstGeom>
          <a:noFill/>
        </p:spPr>
        <p:txBody>
          <a:bodyPr wrap="square" rtlCol="0">
            <a:spAutoFit/>
          </a:bodyPr>
          <a:lstStyle/>
          <a:p>
            <a:pPr algn="ctr"/>
            <a:r>
              <a:rPr lang="ja-JP" altLang="en-US" u="sng" dirty="0" smtClean="0">
                <a:latin typeface="HG丸ｺﾞｼｯｸM-PRO" panose="020F0600000000000000" pitchFamily="50" charset="-128"/>
                <a:ea typeface="HG丸ｺﾞｼｯｸM-PRO" panose="020F0600000000000000" pitchFamily="50" charset="-128"/>
              </a:rPr>
              <a:t>件名：校内研修実施後アンケートの送付について</a:t>
            </a:r>
            <a:endParaRPr lang="en-US" altLang="ja-JP" u="sng" dirty="0" smtClean="0">
              <a:latin typeface="HG丸ｺﾞｼｯｸM-PRO" panose="020F0600000000000000" pitchFamily="50" charset="-128"/>
              <a:ea typeface="HG丸ｺﾞｼｯｸM-PRO" panose="020F0600000000000000" pitchFamily="50" charset="-128"/>
            </a:endParaRPr>
          </a:p>
        </p:txBody>
      </p:sp>
      <p:sp>
        <p:nvSpPr>
          <p:cNvPr id="23" name="テキスト ボックス 22"/>
          <p:cNvSpPr txBox="1"/>
          <p:nvPr/>
        </p:nvSpPr>
        <p:spPr>
          <a:xfrm>
            <a:off x="873673" y="2768758"/>
            <a:ext cx="5110657" cy="738664"/>
          </a:xfrm>
          <a:prstGeom prst="rect">
            <a:avLst/>
          </a:prstGeom>
          <a:solidFill>
            <a:srgbClr val="FFFFCC"/>
          </a:solidFill>
          <a:ln>
            <a:solidFill>
              <a:schemeClr val="tx1"/>
            </a:solidFill>
          </a:ln>
        </p:spPr>
        <p:txBody>
          <a:bodyPr wrap="square" rtlCol="0">
            <a:spAutoFit/>
          </a:bodyPr>
          <a:lstStyle/>
          <a:p>
            <a:pPr algn="ctr"/>
            <a:r>
              <a:rPr lang="en-US" altLang="ja-JP" dirty="0" smtClean="0">
                <a:latin typeface="HG丸ｺﾞｼｯｸM-PRO" panose="020F0600000000000000" pitchFamily="50" charset="-128"/>
                <a:ea typeface="HG丸ｺﾞｼｯｸM-PRO" panose="020F0600000000000000" pitchFamily="50" charset="-128"/>
              </a:rPr>
              <a:t>【</a:t>
            </a:r>
            <a:r>
              <a:rPr lang="ja-JP" altLang="en-US" dirty="0">
                <a:latin typeface="HG丸ｺﾞｼｯｸM-PRO" panose="020F0600000000000000" pitchFamily="50" charset="-128"/>
                <a:ea typeface="HG丸ｺﾞｼｯｸM-PRO" panose="020F0600000000000000" pitchFamily="50" charset="-128"/>
              </a:rPr>
              <a:t>課題別</a:t>
            </a:r>
            <a:r>
              <a:rPr lang="ja-JP" altLang="en-US" dirty="0" smtClean="0">
                <a:latin typeface="HG丸ｺﾞｼｯｸM-PRO" panose="020F0600000000000000" pitchFamily="50" charset="-128"/>
                <a:ea typeface="HG丸ｺﾞｼｯｸM-PRO" panose="020F0600000000000000" pitchFamily="50" charset="-128"/>
              </a:rPr>
              <a:t>研修</a:t>
            </a:r>
            <a:r>
              <a:rPr lang="en-US" altLang="ja-JP" dirty="0" smtClean="0">
                <a:latin typeface="HG丸ｺﾞｼｯｸM-PRO" panose="020F0600000000000000" pitchFamily="50" charset="-128"/>
                <a:ea typeface="HG丸ｺﾞｼｯｸM-PRO" panose="020F0600000000000000" pitchFamily="50" charset="-128"/>
              </a:rPr>
              <a:t>】</a:t>
            </a:r>
            <a:r>
              <a:rPr lang="ja-JP" altLang="en-US" dirty="0" smtClean="0">
                <a:latin typeface="HG丸ｺﾞｼｯｸM-PRO" panose="020F0600000000000000" pitchFamily="50" charset="-128"/>
                <a:ea typeface="HG丸ｺﾞｼｯｸM-PRO" panose="020F0600000000000000" pitchFamily="50" charset="-128"/>
              </a:rPr>
              <a:t>いじめ防止パッケージ</a:t>
            </a:r>
            <a:endParaRPr lang="en-US" altLang="ja-JP" sz="1200" dirty="0" smtClean="0">
              <a:latin typeface="HG丸ｺﾞｼｯｸM-PRO" panose="020F0600000000000000" pitchFamily="50" charset="-128"/>
              <a:ea typeface="HG丸ｺﾞｼｯｸM-PRO" panose="020F0600000000000000" pitchFamily="50" charset="-128"/>
            </a:endParaRPr>
          </a:p>
          <a:p>
            <a:r>
              <a:rPr lang="ja-JP" altLang="en-US" sz="1200" dirty="0" smtClean="0">
                <a:latin typeface="HG丸ｺﾞｼｯｸM-PRO" panose="020F0600000000000000" pitchFamily="50" charset="-128"/>
                <a:ea typeface="HG丸ｺﾞｼｯｸM-PRO" panose="020F0600000000000000" pitchFamily="50" charset="-128"/>
              </a:rPr>
              <a:t>≪研修のねらい≫</a:t>
            </a:r>
            <a:endParaRPr lang="en-US" altLang="ja-JP" sz="1200" dirty="0" smtClean="0">
              <a:latin typeface="HG丸ｺﾞｼｯｸM-PRO" panose="020F0600000000000000" pitchFamily="50" charset="-128"/>
              <a:ea typeface="HG丸ｺﾞｼｯｸM-PRO" panose="020F0600000000000000" pitchFamily="50" charset="-128"/>
            </a:endParaRPr>
          </a:p>
          <a:p>
            <a:r>
              <a:rPr lang="ja-JP" altLang="en-US" sz="1200" dirty="0">
                <a:latin typeface="HG丸ｺﾞｼｯｸM-PRO" panose="020F0600000000000000" pitchFamily="50" charset="-128"/>
                <a:ea typeface="HG丸ｺﾞｼｯｸM-PRO" panose="020F0600000000000000" pitchFamily="50" charset="-128"/>
              </a:rPr>
              <a:t>　</a:t>
            </a:r>
            <a:r>
              <a:rPr lang="ja-JP" altLang="en-US" sz="1200" dirty="0" smtClean="0">
                <a:latin typeface="HG丸ｺﾞｼｯｸM-PRO" panose="020F0600000000000000" pitchFamily="50" charset="-128"/>
                <a:ea typeface="HG丸ｺﾞｼｯｸM-PRO" panose="020F0600000000000000" pitchFamily="50" charset="-128"/>
              </a:rPr>
              <a:t>いじめへの対応と、いじめが起こりにくい集団づくりについて学ぶ</a:t>
            </a:r>
            <a:endParaRPr lang="en-US" altLang="ja-JP" sz="1200" dirty="0" smtClean="0">
              <a:latin typeface="HG丸ｺﾞｼｯｸM-PRO" panose="020F0600000000000000" pitchFamily="50" charset="-128"/>
              <a:ea typeface="HG丸ｺﾞｼｯｸM-PRO" panose="020F0600000000000000" pitchFamily="50" charset="-128"/>
            </a:endParaRPr>
          </a:p>
        </p:txBody>
      </p:sp>
      <p:sp>
        <p:nvSpPr>
          <p:cNvPr id="26" name="正方形/長方形 25"/>
          <p:cNvSpPr/>
          <p:nvPr/>
        </p:nvSpPr>
        <p:spPr>
          <a:xfrm>
            <a:off x="166956" y="2355414"/>
            <a:ext cx="2095281" cy="3639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000" dirty="0" smtClean="0">
                <a:solidFill>
                  <a:schemeClr val="tx1"/>
                </a:solidFill>
                <a:latin typeface="HG丸ｺﾞｼｯｸM-PRO" panose="020F0600000000000000" pitchFamily="50" charset="-128"/>
                <a:ea typeface="HG丸ｺﾞｼｯｸM-PRO" panose="020F0600000000000000" pitchFamily="50" charset="-128"/>
              </a:rPr>
              <a:t>・</a:t>
            </a:r>
            <a:r>
              <a:rPr kumimoji="1" lang="ja-JP" altLang="en-US" sz="1000" dirty="0" smtClean="0">
                <a:solidFill>
                  <a:schemeClr val="tx1"/>
                </a:solidFill>
                <a:latin typeface="HG丸ｺﾞｼｯｸM-PRO" panose="020F0600000000000000" pitchFamily="50" charset="-128"/>
                <a:ea typeface="HG丸ｺﾞｼｯｸM-PRO" panose="020F0600000000000000" pitchFamily="50" charset="-128"/>
              </a:rPr>
              <a:t>実施日　　　年　　月　　日</a:t>
            </a:r>
            <a:endParaRPr kumimoji="1" lang="en-US" altLang="ja-JP" sz="10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1000" dirty="0">
                <a:solidFill>
                  <a:schemeClr val="tx1"/>
                </a:solidFill>
                <a:latin typeface="HG丸ｺﾞｼｯｸM-PRO" panose="020F0600000000000000" pitchFamily="50" charset="-128"/>
                <a:ea typeface="HG丸ｺﾞｼｯｸM-PRO" panose="020F0600000000000000" pitchFamily="50" charset="-128"/>
              </a:rPr>
              <a:t>・</a:t>
            </a:r>
            <a:r>
              <a:rPr kumimoji="1" lang="ja-JP" altLang="en-US" sz="1000" dirty="0" smtClean="0">
                <a:solidFill>
                  <a:schemeClr val="tx1"/>
                </a:solidFill>
                <a:latin typeface="HG丸ｺﾞｼｯｸM-PRO" panose="020F0600000000000000" pitchFamily="50" charset="-128"/>
                <a:ea typeface="HG丸ｺﾞｼｯｸM-PRO" panose="020F0600000000000000" pitchFamily="50" charset="-128"/>
              </a:rPr>
              <a:t>参加人数　　　　　　　　人</a:t>
            </a:r>
            <a:endParaRPr kumimoji="1" lang="ja-JP" altLang="en-US" sz="1000" dirty="0">
              <a:solidFill>
                <a:schemeClr val="tx1"/>
              </a:solidFill>
              <a:latin typeface="HG丸ｺﾞｼｯｸM-PRO" panose="020F0600000000000000" pitchFamily="50" charset="-128"/>
              <a:ea typeface="HG丸ｺﾞｼｯｸM-PRO" panose="020F0600000000000000" pitchFamily="50" charset="-128"/>
            </a:endParaRPr>
          </a:p>
        </p:txBody>
      </p:sp>
      <p:sp>
        <p:nvSpPr>
          <p:cNvPr id="27" name="テキスト ボックス 26"/>
          <p:cNvSpPr txBox="1"/>
          <p:nvPr/>
        </p:nvSpPr>
        <p:spPr>
          <a:xfrm>
            <a:off x="3253593" y="1530644"/>
            <a:ext cx="3384376" cy="1177245"/>
          </a:xfrm>
          <a:prstGeom prst="rect">
            <a:avLst/>
          </a:prstGeom>
          <a:noFill/>
          <a:ln>
            <a:solidFill>
              <a:schemeClr val="tx1"/>
            </a:solidFill>
          </a:ln>
        </p:spPr>
        <p:txBody>
          <a:bodyPr wrap="square" rtlCol="0">
            <a:spAutoFit/>
          </a:bodyPr>
          <a:lstStyle/>
          <a:p>
            <a:r>
              <a:rPr lang="ja-JP" altLang="en-US" sz="1000" dirty="0" smtClean="0">
                <a:latin typeface="HG丸ｺﾞｼｯｸM-PRO" panose="020F0600000000000000" pitchFamily="50" charset="-128"/>
                <a:ea typeface="HG丸ｺﾞｼｯｸM-PRO" panose="020F0600000000000000" pitchFamily="50" charset="-128"/>
              </a:rPr>
              <a:t>送信元</a:t>
            </a:r>
            <a:endParaRPr lang="en-US" altLang="ja-JP" sz="1000" dirty="0" smtClean="0">
              <a:latin typeface="HG丸ｺﾞｼｯｸM-PRO" panose="020F0600000000000000" pitchFamily="50" charset="-128"/>
              <a:ea typeface="HG丸ｺﾞｼｯｸM-PRO" panose="020F0600000000000000" pitchFamily="50" charset="-128"/>
            </a:endParaRPr>
          </a:p>
          <a:p>
            <a:r>
              <a:rPr lang="ja-JP" altLang="en-US" sz="1000" dirty="0" smtClean="0">
                <a:latin typeface="HG丸ｺﾞｼｯｸM-PRO" panose="020F0600000000000000" pitchFamily="50" charset="-128"/>
                <a:ea typeface="HG丸ｺﾞｼｯｸM-PRO" panose="020F0600000000000000" pitchFamily="50" charset="-128"/>
              </a:rPr>
              <a:t>　（　　　　　　　　　　　　　　　　）学校</a:t>
            </a:r>
            <a:endParaRPr lang="en-US" altLang="ja-JP" sz="1000" dirty="0" smtClean="0">
              <a:latin typeface="HG丸ｺﾞｼｯｸM-PRO" panose="020F0600000000000000" pitchFamily="50" charset="-128"/>
              <a:ea typeface="HG丸ｺﾞｼｯｸM-PRO" panose="020F0600000000000000" pitchFamily="50" charset="-128"/>
            </a:endParaRPr>
          </a:p>
          <a:p>
            <a:endParaRPr lang="en-US" altLang="ja-JP" sz="1000" dirty="0" smtClean="0">
              <a:latin typeface="HG丸ｺﾞｼｯｸM-PRO" panose="020F0600000000000000" pitchFamily="50" charset="-128"/>
              <a:ea typeface="HG丸ｺﾞｼｯｸM-PRO" panose="020F0600000000000000" pitchFamily="50" charset="-128"/>
            </a:endParaRPr>
          </a:p>
          <a:p>
            <a:r>
              <a:rPr lang="ja-JP" altLang="en-US" sz="1000" dirty="0">
                <a:latin typeface="HG丸ｺﾞｼｯｸM-PRO" panose="020F0600000000000000" pitchFamily="50" charset="-128"/>
                <a:ea typeface="HG丸ｺﾞｼｯｸM-PRO" panose="020F0600000000000000" pitchFamily="50" charset="-128"/>
              </a:rPr>
              <a:t>記入者</a:t>
            </a:r>
            <a:r>
              <a:rPr lang="ja-JP" altLang="en-US" sz="1000" dirty="0" smtClean="0">
                <a:latin typeface="HG丸ｺﾞｼｯｸM-PRO" panose="020F0600000000000000" pitchFamily="50" charset="-128"/>
                <a:ea typeface="HG丸ｺﾞｼｯｸM-PRO" panose="020F0600000000000000" pitchFamily="50" charset="-128"/>
              </a:rPr>
              <a:t>氏名（　　　　　　　　　　　　　　　　　　）</a:t>
            </a:r>
            <a:r>
              <a:rPr lang="ja-JP" altLang="en-US" sz="1000" u="sng" dirty="0" smtClean="0">
                <a:latin typeface="HG丸ｺﾞｼｯｸM-PRO" panose="020F0600000000000000" pitchFamily="50" charset="-128"/>
                <a:ea typeface="HG丸ｺﾞｼｯｸM-PRO" panose="020F0600000000000000" pitchFamily="50" charset="-128"/>
              </a:rPr>
              <a:t>　</a:t>
            </a:r>
            <a:endParaRPr lang="en-US" altLang="ja-JP" sz="1000" u="sng" dirty="0" smtClean="0">
              <a:latin typeface="HG丸ｺﾞｼｯｸM-PRO" panose="020F0600000000000000" pitchFamily="50" charset="-128"/>
              <a:ea typeface="HG丸ｺﾞｼｯｸM-PRO" panose="020F0600000000000000" pitchFamily="50" charset="-128"/>
            </a:endParaRPr>
          </a:p>
          <a:p>
            <a:r>
              <a:rPr lang="ja-JP" altLang="en-US" sz="1000" dirty="0" smtClean="0">
                <a:latin typeface="HG丸ｺﾞｼｯｸM-PRO" panose="020F0600000000000000" pitchFamily="50" charset="-128"/>
                <a:ea typeface="HG丸ｺﾞｼｯｸM-PRO" panose="020F0600000000000000" pitchFamily="50" charset="-128"/>
              </a:rPr>
              <a:t>担当係（いずれ</a:t>
            </a:r>
            <a:r>
              <a:rPr lang="ja-JP" altLang="en-US" sz="1000" dirty="0">
                <a:latin typeface="HG丸ｺﾞｼｯｸM-PRO" panose="020F0600000000000000" pitchFamily="50" charset="-128"/>
                <a:ea typeface="HG丸ｺﾞｼｯｸM-PRO" panose="020F0600000000000000" pitchFamily="50" charset="-128"/>
              </a:rPr>
              <a:t>かに○を付けてください</a:t>
            </a:r>
            <a:r>
              <a:rPr lang="ja-JP" altLang="en-US" sz="1000" dirty="0" smtClean="0">
                <a:latin typeface="HG丸ｺﾞｼｯｸM-PRO" panose="020F0600000000000000" pitchFamily="50" charset="-128"/>
                <a:ea typeface="HG丸ｺﾞｼｯｸM-PRO" panose="020F0600000000000000" pitchFamily="50" charset="-128"/>
              </a:rPr>
              <a:t>。）</a:t>
            </a:r>
            <a:r>
              <a:rPr lang="ja-JP" altLang="en-US" sz="1050" dirty="0">
                <a:latin typeface="HG丸ｺﾞｼｯｸM-PRO" panose="020F0600000000000000" pitchFamily="50" charset="-128"/>
                <a:ea typeface="HG丸ｺﾞｼｯｸM-PRO" panose="020F0600000000000000" pitchFamily="50" charset="-128"/>
              </a:rPr>
              <a:t>　</a:t>
            </a:r>
            <a:endParaRPr lang="en-US" altLang="ja-JP" sz="1050" dirty="0">
              <a:latin typeface="HG丸ｺﾞｼｯｸM-PRO" panose="020F0600000000000000" pitchFamily="50" charset="-128"/>
              <a:ea typeface="HG丸ｺﾞｼｯｸM-PRO" panose="020F0600000000000000" pitchFamily="50" charset="-128"/>
            </a:endParaRPr>
          </a:p>
          <a:p>
            <a:r>
              <a:rPr lang="ja-JP" altLang="en-US" sz="1000" dirty="0">
                <a:latin typeface="HG丸ｺﾞｼｯｸM-PRO" panose="020F0600000000000000" pitchFamily="50" charset="-128"/>
                <a:ea typeface="HG丸ｺﾞｼｯｸM-PRO" panose="020F0600000000000000" pitchFamily="50" charset="-128"/>
              </a:rPr>
              <a:t>・生徒指導担当　・校内研修</a:t>
            </a:r>
            <a:r>
              <a:rPr lang="ja-JP" altLang="en-US" sz="1000" dirty="0" smtClean="0">
                <a:latin typeface="HG丸ｺﾞｼｯｸM-PRO" panose="020F0600000000000000" pitchFamily="50" charset="-128"/>
                <a:ea typeface="HG丸ｺﾞｼｯｸM-PRO" panose="020F0600000000000000" pitchFamily="50" charset="-128"/>
              </a:rPr>
              <a:t>担当</a:t>
            </a:r>
            <a:endParaRPr lang="en-US" altLang="ja-JP" sz="1000" dirty="0" smtClean="0">
              <a:latin typeface="HG丸ｺﾞｼｯｸM-PRO" panose="020F0600000000000000" pitchFamily="50" charset="-128"/>
              <a:ea typeface="HG丸ｺﾞｼｯｸM-PRO" panose="020F0600000000000000" pitchFamily="50" charset="-128"/>
            </a:endParaRPr>
          </a:p>
          <a:p>
            <a:r>
              <a:rPr lang="ja-JP" altLang="en-US" sz="1000" dirty="0" smtClean="0">
                <a:latin typeface="HG丸ｺﾞｼｯｸM-PRO" panose="020F0600000000000000" pitchFamily="50" charset="-128"/>
                <a:ea typeface="HG丸ｺﾞｼｯｸM-PRO" panose="020F0600000000000000" pitchFamily="50" charset="-128"/>
              </a:rPr>
              <a:t>・</a:t>
            </a:r>
            <a:r>
              <a:rPr lang="ja-JP" altLang="en-US" sz="1000" dirty="0">
                <a:latin typeface="HG丸ｺﾞｼｯｸM-PRO" panose="020F0600000000000000" pitchFamily="50" charset="-128"/>
                <a:ea typeface="HG丸ｺﾞｼｯｸM-PRO" panose="020F0600000000000000" pitchFamily="50" charset="-128"/>
              </a:rPr>
              <a:t>その他</a:t>
            </a:r>
            <a:r>
              <a:rPr lang="ja-JP" altLang="en-US" sz="1000" dirty="0" smtClean="0">
                <a:latin typeface="HG丸ｺﾞｼｯｸM-PRO" panose="020F0600000000000000" pitchFamily="50" charset="-128"/>
                <a:ea typeface="HG丸ｺﾞｼｯｸM-PRO" panose="020F0600000000000000" pitchFamily="50" charset="-128"/>
              </a:rPr>
              <a:t>（</a:t>
            </a:r>
            <a:r>
              <a:rPr lang="ja-JP" altLang="en-US" sz="1000" dirty="0">
                <a:latin typeface="HG丸ｺﾞｼｯｸM-PRO" panose="020F0600000000000000" pitchFamily="50" charset="-128"/>
                <a:ea typeface="HG丸ｺﾞｼｯｸM-PRO" panose="020F0600000000000000" pitchFamily="50" charset="-128"/>
              </a:rPr>
              <a:t>　</a:t>
            </a:r>
            <a:r>
              <a:rPr lang="ja-JP" altLang="en-US" sz="1000" dirty="0" smtClean="0">
                <a:latin typeface="HG丸ｺﾞｼｯｸM-PRO" panose="020F0600000000000000" pitchFamily="50" charset="-128"/>
                <a:ea typeface="HG丸ｺﾞｼｯｸM-PRO" panose="020F0600000000000000" pitchFamily="50" charset="-128"/>
              </a:rPr>
              <a:t>　　　　　　　　　　　　　　　　</a:t>
            </a:r>
            <a:r>
              <a:rPr lang="ja-JP" altLang="en-US" sz="1000" dirty="0">
                <a:latin typeface="HG丸ｺﾞｼｯｸM-PRO" panose="020F0600000000000000" pitchFamily="50" charset="-128"/>
                <a:ea typeface="HG丸ｺﾞｼｯｸM-PRO" panose="020F0600000000000000" pitchFamily="50" charset="-128"/>
              </a:rPr>
              <a:t>　　</a:t>
            </a:r>
            <a:r>
              <a:rPr lang="ja-JP" altLang="en-US" sz="1000" dirty="0" smtClean="0">
                <a:latin typeface="HG丸ｺﾞｼｯｸM-PRO" panose="020F0600000000000000" pitchFamily="50" charset="-128"/>
                <a:ea typeface="HG丸ｺﾞｼｯｸM-PRO" panose="020F0600000000000000" pitchFamily="50" charset="-128"/>
              </a:rPr>
              <a:t>）</a:t>
            </a:r>
            <a:r>
              <a:rPr lang="ja-JP" altLang="en-US" sz="1000" u="sng" dirty="0" smtClean="0">
                <a:latin typeface="HG丸ｺﾞｼｯｸM-PRO" panose="020F0600000000000000" pitchFamily="50" charset="-128"/>
                <a:ea typeface="HG丸ｺﾞｼｯｸM-PRO" panose="020F0600000000000000" pitchFamily="50" charset="-128"/>
              </a:rPr>
              <a:t>　　　　　　　　　　　　　　　　　　　　</a:t>
            </a:r>
            <a:endParaRPr lang="en-US" altLang="ja-JP" sz="1000" u="sng" dirty="0">
              <a:latin typeface="HG丸ｺﾞｼｯｸM-PRO" panose="020F0600000000000000" pitchFamily="50" charset="-128"/>
              <a:ea typeface="HG丸ｺﾞｼｯｸM-PRO" panose="020F0600000000000000" pitchFamily="50" charset="-128"/>
            </a:endParaRPr>
          </a:p>
        </p:txBody>
      </p:sp>
      <p:sp>
        <p:nvSpPr>
          <p:cNvPr id="24" name="テキスト ボックス 23"/>
          <p:cNvSpPr txBox="1"/>
          <p:nvPr/>
        </p:nvSpPr>
        <p:spPr>
          <a:xfrm>
            <a:off x="44624" y="1130576"/>
            <a:ext cx="3672408" cy="707886"/>
          </a:xfrm>
          <a:prstGeom prst="rect">
            <a:avLst/>
          </a:prstGeom>
          <a:noFill/>
        </p:spPr>
        <p:txBody>
          <a:bodyPr wrap="square" rtlCol="0">
            <a:spAutoFit/>
          </a:bodyPr>
          <a:lstStyle/>
          <a:p>
            <a:r>
              <a:rPr lang="ja-JP" altLang="en-US" sz="1000" dirty="0" smtClean="0">
                <a:latin typeface="HG丸ｺﾞｼｯｸM-PRO" panose="020F0600000000000000" pitchFamily="50" charset="-128"/>
                <a:ea typeface="HG丸ｺﾞｼｯｸM-PRO" panose="020F0600000000000000" pitchFamily="50" charset="-128"/>
              </a:rPr>
              <a:t>送信先</a:t>
            </a:r>
            <a:endParaRPr lang="en-US" altLang="ja-JP" sz="1000" dirty="0" smtClean="0">
              <a:latin typeface="HG丸ｺﾞｼｯｸM-PRO" panose="020F0600000000000000" pitchFamily="50" charset="-128"/>
              <a:ea typeface="HG丸ｺﾞｼｯｸM-PRO" panose="020F0600000000000000" pitchFamily="50" charset="-128"/>
            </a:endParaRPr>
          </a:p>
          <a:p>
            <a:endParaRPr lang="en-US" altLang="ja-JP" sz="1000" dirty="0">
              <a:latin typeface="HG丸ｺﾞｼｯｸM-PRO" panose="020F0600000000000000" pitchFamily="50" charset="-128"/>
              <a:ea typeface="HG丸ｺﾞｼｯｸM-PRO" panose="020F0600000000000000" pitchFamily="50" charset="-128"/>
            </a:endParaRPr>
          </a:p>
          <a:p>
            <a:r>
              <a:rPr lang="ja-JP" altLang="en-US" sz="1000" dirty="0" smtClean="0">
                <a:latin typeface="HG丸ｺﾞｼｯｸM-PRO" panose="020F0600000000000000" pitchFamily="50" charset="-128"/>
                <a:ea typeface="HG丸ｺﾞｼｯｸM-PRO" panose="020F0600000000000000" pitchFamily="50" charset="-128"/>
              </a:rPr>
              <a:t>　岡山県総合教育センター教育支援部　行き　</a:t>
            </a:r>
            <a:endParaRPr lang="en-US" altLang="ja-JP" sz="1000" dirty="0" smtClean="0">
              <a:latin typeface="HG丸ｺﾞｼｯｸM-PRO" panose="020F0600000000000000" pitchFamily="50" charset="-128"/>
              <a:ea typeface="HG丸ｺﾞｼｯｸM-PRO" panose="020F0600000000000000" pitchFamily="50" charset="-128"/>
            </a:endParaRPr>
          </a:p>
          <a:p>
            <a:r>
              <a:rPr lang="ja-JP" altLang="en-US" sz="1000" dirty="0" smtClean="0">
                <a:latin typeface="ＭＳ ゴシック" panose="020B0609070205080204" pitchFamily="49" charset="-128"/>
                <a:ea typeface="ＭＳ ゴシック" panose="020B0609070205080204" pitchFamily="49" charset="-128"/>
              </a:rPr>
              <a:t>　ＦＡＸ </a:t>
            </a:r>
            <a:r>
              <a:rPr lang="ja-JP" altLang="en-US" sz="1000" dirty="0">
                <a:latin typeface="ＭＳ ゴシック" panose="020B0609070205080204" pitchFamily="49" charset="-128"/>
                <a:ea typeface="ＭＳ ゴシック" panose="020B0609070205080204" pitchFamily="49" charset="-128"/>
              </a:rPr>
              <a:t>　</a:t>
            </a:r>
            <a:r>
              <a:rPr lang="en-US" altLang="ja-JP" sz="1000" dirty="0" smtClean="0">
                <a:latin typeface="ＭＳ ゴシック" panose="020B0609070205080204" pitchFamily="49" charset="-128"/>
                <a:ea typeface="ＭＳ ゴシック" panose="020B0609070205080204" pitchFamily="49" charset="-128"/>
              </a:rPr>
              <a:t>0866-56-9126</a:t>
            </a:r>
            <a:r>
              <a:rPr lang="ja-JP" altLang="en-US" sz="1000" dirty="0" smtClean="0">
                <a:latin typeface="HG丸ｺﾞｼｯｸM-PRO" panose="020F0600000000000000" pitchFamily="50" charset="-128"/>
                <a:ea typeface="HG丸ｺﾞｼｯｸM-PRO" panose="020F0600000000000000" pitchFamily="50" charset="-128"/>
              </a:rPr>
              <a:t>　　　　　　　　　　</a:t>
            </a:r>
            <a:endParaRPr lang="en-US" altLang="ja-JP" sz="1000" u="sng" dirty="0">
              <a:latin typeface="HG丸ｺﾞｼｯｸM-PRO" panose="020F0600000000000000" pitchFamily="50" charset="-128"/>
              <a:ea typeface="HG丸ｺﾞｼｯｸM-PRO" panose="020F0600000000000000" pitchFamily="50" charset="-128"/>
            </a:endParaRPr>
          </a:p>
        </p:txBody>
      </p:sp>
      <p:sp>
        <p:nvSpPr>
          <p:cNvPr id="29" name="テキスト ボックス 28"/>
          <p:cNvSpPr txBox="1"/>
          <p:nvPr/>
        </p:nvSpPr>
        <p:spPr>
          <a:xfrm>
            <a:off x="4410281" y="1018982"/>
            <a:ext cx="2331087" cy="261610"/>
          </a:xfrm>
          <a:prstGeom prst="rect">
            <a:avLst/>
          </a:prstGeom>
          <a:noFill/>
        </p:spPr>
        <p:txBody>
          <a:bodyPr wrap="none" rtlCol="0">
            <a:spAutoFit/>
          </a:bodyPr>
          <a:lstStyle/>
          <a:p>
            <a:r>
              <a:rPr kumimoji="1" lang="ja-JP" altLang="en-US" sz="1100" dirty="0" smtClean="0">
                <a:latin typeface="HG丸ｺﾞｼｯｸM-PRO" panose="020F0600000000000000" pitchFamily="50" charset="-128"/>
                <a:ea typeface="HG丸ｺﾞｼｯｸM-PRO" panose="020F0600000000000000" pitchFamily="50" charset="-128"/>
              </a:rPr>
              <a:t>（返信は</a:t>
            </a:r>
            <a:r>
              <a:rPr lang="en-US" altLang="ja-JP" sz="1100" dirty="0" smtClean="0">
                <a:latin typeface="HG丸ｺﾞｼｯｸM-PRO" panose="020F0600000000000000" pitchFamily="50" charset="-128"/>
                <a:ea typeface="HG丸ｺﾞｼｯｸM-PRO" panose="020F0600000000000000" pitchFamily="50" charset="-128"/>
              </a:rPr>
              <a:t>FAX</a:t>
            </a:r>
            <a:r>
              <a:rPr kumimoji="1" lang="ja-JP" altLang="en-US" sz="1100" dirty="0" smtClean="0">
                <a:latin typeface="HG丸ｺﾞｼｯｸM-PRO" panose="020F0600000000000000" pitchFamily="50" charset="-128"/>
                <a:ea typeface="HG丸ｺﾞｼｯｸM-PRO" panose="020F0600000000000000" pitchFamily="50" charset="-128"/>
              </a:rPr>
              <a:t>でお願いします。）</a:t>
            </a:r>
            <a:endParaRPr kumimoji="1" lang="ja-JP" altLang="en-US" sz="1100" dirty="0">
              <a:latin typeface="HG丸ｺﾞｼｯｸM-PRO" panose="020F0600000000000000" pitchFamily="50" charset="-128"/>
              <a:ea typeface="HG丸ｺﾞｼｯｸM-PRO" panose="020F0600000000000000" pitchFamily="50" charset="-128"/>
            </a:endParaRPr>
          </a:p>
        </p:txBody>
      </p:sp>
      <p:sp>
        <p:nvSpPr>
          <p:cNvPr id="25" name="テキスト ボックス 24"/>
          <p:cNvSpPr txBox="1"/>
          <p:nvPr/>
        </p:nvSpPr>
        <p:spPr>
          <a:xfrm>
            <a:off x="3098898" y="17064"/>
            <a:ext cx="3714478" cy="307777"/>
          </a:xfrm>
          <a:prstGeom prst="rect">
            <a:avLst/>
          </a:prstGeom>
          <a:noFill/>
        </p:spPr>
        <p:txBody>
          <a:bodyPr wrap="none" rtlCol="0">
            <a:spAutoFit/>
          </a:bodyPr>
          <a:lstStyle/>
          <a:p>
            <a:pPr algn="ctr"/>
            <a:r>
              <a:rPr lang="en-US" altLang="ja-JP" sz="1400" dirty="0" smtClean="0">
                <a:latin typeface="HG丸ｺﾞｼｯｸM-PRO" panose="020F0600000000000000" pitchFamily="50" charset="-128"/>
                <a:ea typeface="HG丸ｺﾞｼｯｸM-PRO" panose="020F0600000000000000" pitchFamily="50" charset="-128"/>
              </a:rPr>
              <a:t>※</a:t>
            </a:r>
            <a:r>
              <a:rPr lang="ja-JP" altLang="en-US" sz="1400" dirty="0" smtClean="0">
                <a:latin typeface="HG丸ｺﾞｼｯｸM-PRO" panose="020F0600000000000000" pitchFamily="50" charset="-128"/>
                <a:ea typeface="HG丸ｺﾞｼｯｸM-PRO" panose="020F0600000000000000" pitchFamily="50" charset="-128"/>
              </a:rPr>
              <a:t>付紙なしで、そのままご返信ください。</a:t>
            </a:r>
            <a:endParaRPr lang="en-US" altLang="ja-JP" sz="1400" dirty="0" smtClean="0">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260166126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188640" y="4484948"/>
            <a:ext cx="4320480" cy="3785652"/>
          </a:xfrm>
          <a:prstGeom prst="rect">
            <a:avLst/>
          </a:prstGeom>
          <a:noFill/>
        </p:spPr>
        <p:txBody>
          <a:bodyPr wrap="square" rtlCol="0">
            <a:spAutoFit/>
          </a:bodyPr>
          <a:lstStyle/>
          <a:p>
            <a:pPr marL="182563" indent="-182563"/>
            <a:r>
              <a:rPr lang="ja-JP" altLang="en-US" sz="1200" dirty="0" smtClean="0">
                <a:latin typeface="HG丸ｺﾞｼｯｸM-PRO" panose="020F0600000000000000" pitchFamily="50" charset="-128"/>
                <a:ea typeface="HG丸ｺﾞｼｯｸM-PRO" panose="020F0600000000000000" pitchFamily="50" charset="-128"/>
              </a:rPr>
              <a:t>①実施した研修の内容について、教職員個々の生徒指導力が</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a:latin typeface="HG丸ｺﾞｼｯｸM-PRO" panose="020F0600000000000000" pitchFamily="50" charset="-128"/>
                <a:ea typeface="HG丸ｺﾞｼｯｸM-PRO" panose="020F0600000000000000" pitchFamily="50" charset="-128"/>
              </a:rPr>
              <a:t>　</a:t>
            </a:r>
            <a:r>
              <a:rPr lang="ja-JP" altLang="en-US" sz="1200" dirty="0" smtClean="0">
                <a:latin typeface="HG丸ｺﾞｼｯｸM-PRO" panose="020F0600000000000000" pitchFamily="50" charset="-128"/>
                <a:ea typeface="HG丸ｺﾞｼｯｸM-PRO" panose="020F0600000000000000" pitchFamily="50" charset="-128"/>
              </a:rPr>
              <a:t>向上したと感じますか。</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a:latin typeface="HG丸ｺﾞｼｯｸM-PRO" panose="020F0600000000000000" pitchFamily="50" charset="-128"/>
                <a:ea typeface="HG丸ｺﾞｼｯｸM-PRO" panose="020F0600000000000000" pitchFamily="50" charset="-128"/>
              </a:rPr>
              <a:t>②実施した研修の</a:t>
            </a:r>
            <a:r>
              <a:rPr lang="ja-JP" altLang="en-US" sz="1200" dirty="0" smtClean="0">
                <a:latin typeface="HG丸ｺﾞｼｯｸM-PRO" panose="020F0600000000000000" pitchFamily="50" charset="-128"/>
                <a:ea typeface="HG丸ｺﾞｼｯｸM-PRO" panose="020F0600000000000000" pitchFamily="50" charset="-128"/>
              </a:rPr>
              <a:t>内容について、組織的な生徒指導力が向上</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a:latin typeface="HG丸ｺﾞｼｯｸM-PRO" panose="020F0600000000000000" pitchFamily="50" charset="-128"/>
                <a:ea typeface="HG丸ｺﾞｼｯｸM-PRO" panose="020F0600000000000000" pitchFamily="50" charset="-128"/>
              </a:rPr>
              <a:t>　</a:t>
            </a:r>
            <a:r>
              <a:rPr lang="ja-JP" altLang="en-US" sz="1200" dirty="0" smtClean="0">
                <a:latin typeface="HG丸ｺﾞｼｯｸM-PRO" panose="020F0600000000000000" pitchFamily="50" charset="-128"/>
                <a:ea typeface="HG丸ｺﾞｼｯｸM-PRO" panose="020F0600000000000000" pitchFamily="50" charset="-128"/>
              </a:rPr>
              <a:t>した</a:t>
            </a:r>
            <a:r>
              <a:rPr lang="ja-JP" altLang="en-US" sz="1200" dirty="0">
                <a:latin typeface="HG丸ｺﾞｼｯｸM-PRO" panose="020F0600000000000000" pitchFamily="50" charset="-128"/>
                <a:ea typeface="HG丸ｺﾞｼｯｸM-PRO" panose="020F0600000000000000" pitchFamily="50" charset="-128"/>
              </a:rPr>
              <a:t>と</a:t>
            </a:r>
            <a:r>
              <a:rPr lang="ja-JP" altLang="en-US" sz="1200" dirty="0" smtClean="0">
                <a:latin typeface="HG丸ｺﾞｼｯｸM-PRO" panose="020F0600000000000000" pitchFamily="50" charset="-128"/>
                <a:ea typeface="HG丸ｺﾞｼｯｸM-PRO" panose="020F0600000000000000" pitchFamily="50" charset="-128"/>
              </a:rPr>
              <a:t>感じます</a:t>
            </a:r>
            <a:r>
              <a:rPr lang="ja-JP" altLang="en-US" sz="1200" dirty="0">
                <a:latin typeface="HG丸ｺﾞｼｯｸM-PRO" panose="020F0600000000000000" pitchFamily="50" charset="-128"/>
                <a:ea typeface="HG丸ｺﾞｼｯｸM-PRO" panose="020F0600000000000000" pitchFamily="50" charset="-128"/>
              </a:rPr>
              <a:t>か。</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a:latin typeface="HG丸ｺﾞｼｯｸM-PRO" panose="020F0600000000000000" pitchFamily="50" charset="-128"/>
                <a:ea typeface="HG丸ｺﾞｼｯｸM-PRO" panose="020F0600000000000000" pitchFamily="50" charset="-128"/>
              </a:rPr>
              <a:t>③実施した研修の</a:t>
            </a:r>
            <a:r>
              <a:rPr lang="ja-JP" altLang="en-US" sz="1200" dirty="0" smtClean="0">
                <a:latin typeface="HG丸ｺﾞｼｯｸM-PRO" panose="020F0600000000000000" pitchFamily="50" charset="-128"/>
                <a:ea typeface="HG丸ｺﾞｼｯｸM-PRO" panose="020F0600000000000000" pitchFamily="50" charset="-128"/>
              </a:rPr>
              <a:t>内容について、未然</a:t>
            </a:r>
            <a:r>
              <a:rPr lang="ja-JP" altLang="en-US" sz="1200" dirty="0">
                <a:latin typeface="HG丸ｺﾞｼｯｸM-PRO" panose="020F0600000000000000" pitchFamily="50" charset="-128"/>
                <a:ea typeface="HG丸ｺﾞｼｯｸM-PRO" panose="020F0600000000000000" pitchFamily="50" charset="-128"/>
              </a:rPr>
              <a:t>防止</a:t>
            </a:r>
            <a:r>
              <a:rPr lang="ja-JP" altLang="en-US" sz="1200" dirty="0" smtClean="0">
                <a:latin typeface="HG丸ｺﾞｼｯｸM-PRO" panose="020F0600000000000000" pitchFamily="50" charset="-128"/>
                <a:ea typeface="HG丸ｺﾞｼｯｸM-PRO" panose="020F0600000000000000" pitchFamily="50" charset="-128"/>
              </a:rPr>
              <a:t>の取組の理解</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a:latin typeface="HG丸ｺﾞｼｯｸM-PRO" panose="020F0600000000000000" pitchFamily="50" charset="-128"/>
                <a:ea typeface="HG丸ｺﾞｼｯｸM-PRO" panose="020F0600000000000000" pitchFamily="50" charset="-128"/>
              </a:rPr>
              <a:t>　</a:t>
            </a:r>
            <a:r>
              <a:rPr lang="ja-JP" altLang="en-US" sz="1200" dirty="0" smtClean="0">
                <a:latin typeface="HG丸ｺﾞｼｯｸM-PRO" panose="020F0600000000000000" pitchFamily="50" charset="-128"/>
                <a:ea typeface="HG丸ｺﾞｼｯｸM-PRO" panose="020F0600000000000000" pitchFamily="50" charset="-128"/>
              </a:rPr>
              <a:t>が</a:t>
            </a:r>
            <a:r>
              <a:rPr lang="ja-JP" altLang="en-US" sz="1200" dirty="0">
                <a:latin typeface="HG丸ｺﾞｼｯｸM-PRO" panose="020F0600000000000000" pitchFamily="50" charset="-128"/>
                <a:ea typeface="HG丸ｺﾞｼｯｸM-PRO" panose="020F0600000000000000" pitchFamily="50" charset="-128"/>
              </a:rPr>
              <a:t>深まったと感じますか。</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a:latin typeface="HG丸ｺﾞｼｯｸM-PRO" panose="020F0600000000000000" pitchFamily="50" charset="-128"/>
                <a:ea typeface="HG丸ｺﾞｼｯｸM-PRO" panose="020F0600000000000000" pitchFamily="50" charset="-128"/>
              </a:rPr>
              <a:t>④職場の</a:t>
            </a:r>
            <a:r>
              <a:rPr lang="ja-JP" altLang="en-US" sz="1200" dirty="0" smtClean="0">
                <a:latin typeface="HG丸ｺﾞｼｯｸM-PRO" panose="020F0600000000000000" pitchFamily="50" charset="-128"/>
                <a:ea typeface="HG丸ｺﾞｼｯｸM-PRO" panose="020F0600000000000000" pitchFamily="50" charset="-128"/>
              </a:rPr>
              <a:t>同僚性が向上</a:t>
            </a:r>
            <a:r>
              <a:rPr lang="ja-JP" altLang="en-US" sz="1200" dirty="0">
                <a:latin typeface="HG丸ｺﾞｼｯｸM-PRO" panose="020F0600000000000000" pitchFamily="50" charset="-128"/>
                <a:ea typeface="HG丸ｺﾞｼｯｸM-PRO" panose="020F0600000000000000" pitchFamily="50" charset="-128"/>
              </a:rPr>
              <a:t>したと感じますか</a:t>
            </a:r>
            <a:r>
              <a:rPr lang="ja-JP" altLang="en-US" sz="1200" dirty="0" smtClean="0">
                <a:latin typeface="HG丸ｺﾞｼｯｸM-PRO" panose="020F0600000000000000" pitchFamily="50" charset="-128"/>
                <a:ea typeface="HG丸ｺﾞｼｯｸM-PRO" panose="020F0600000000000000" pitchFamily="50" charset="-128"/>
              </a:rPr>
              <a:t>。</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smtClean="0">
                <a:latin typeface="HG丸ｺﾞｼｯｸM-PRO" panose="020F0600000000000000" pitchFamily="50" charset="-128"/>
                <a:ea typeface="HG丸ｺﾞｼｯｸM-PRO" panose="020F0600000000000000" pitchFamily="50" charset="-128"/>
              </a:rPr>
              <a:t>⑤校内研修実施後、約１か月経過して、児童生徒の様子が</a:t>
            </a:r>
            <a:r>
              <a:rPr lang="ja-JP" altLang="en-US" sz="1200" dirty="0" err="1" smtClean="0">
                <a:latin typeface="HG丸ｺﾞｼｯｸM-PRO" panose="020F0600000000000000" pitchFamily="50" charset="-128"/>
                <a:ea typeface="HG丸ｺﾞｼｯｸM-PRO" panose="020F0600000000000000" pitchFamily="50" charset="-128"/>
              </a:rPr>
              <a:t>よ</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a:latin typeface="HG丸ｺﾞｼｯｸM-PRO" panose="020F0600000000000000" pitchFamily="50" charset="-128"/>
                <a:ea typeface="HG丸ｺﾞｼｯｸM-PRO" panose="020F0600000000000000" pitchFamily="50" charset="-128"/>
              </a:rPr>
              <a:t>　</a:t>
            </a:r>
            <a:r>
              <a:rPr lang="ja-JP" altLang="en-US" sz="1200" dirty="0" err="1" smtClean="0">
                <a:latin typeface="HG丸ｺﾞｼｯｸM-PRO" panose="020F0600000000000000" pitchFamily="50" charset="-128"/>
                <a:ea typeface="HG丸ｺﾞｼｯｸM-PRO" panose="020F0600000000000000" pitchFamily="50" charset="-128"/>
              </a:rPr>
              <a:t>く</a:t>
            </a:r>
            <a:r>
              <a:rPr lang="ja-JP" altLang="en-US" sz="1200" dirty="0" smtClean="0">
                <a:latin typeface="HG丸ｺﾞｼｯｸM-PRO" panose="020F0600000000000000" pitchFamily="50" charset="-128"/>
                <a:ea typeface="HG丸ｺﾞｼｯｸM-PRO" panose="020F0600000000000000" pitchFamily="50" charset="-128"/>
              </a:rPr>
              <a:t>なってきていると感じますか。</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a:latin typeface="HG丸ｺﾞｼｯｸM-PRO" panose="020F0600000000000000" pitchFamily="50" charset="-128"/>
              <a:ea typeface="HG丸ｺﾞｼｯｸM-PRO" panose="020F0600000000000000" pitchFamily="50" charset="-128"/>
            </a:endParaRPr>
          </a:p>
          <a:p>
            <a:pPr marL="182563" indent="-182563"/>
            <a:r>
              <a:rPr lang="ja-JP" altLang="en-US" sz="1200" dirty="0" smtClean="0">
                <a:latin typeface="HG丸ｺﾞｼｯｸM-PRO" panose="020F0600000000000000" pitchFamily="50" charset="-128"/>
                <a:ea typeface="HG丸ｺﾞｼｯｸM-PRO" panose="020F0600000000000000" pitchFamily="50" charset="-128"/>
              </a:rPr>
              <a:t>⑥</a:t>
            </a:r>
            <a:r>
              <a:rPr lang="ja-JP" altLang="en-US" sz="1200" dirty="0">
                <a:latin typeface="HG丸ｺﾞｼｯｸM-PRO" panose="020F0600000000000000" pitchFamily="50" charset="-128"/>
                <a:ea typeface="HG丸ｺﾞｼｯｸM-PRO" panose="020F0600000000000000" pitchFamily="50" charset="-128"/>
              </a:rPr>
              <a:t>お気付き</a:t>
            </a:r>
            <a:r>
              <a:rPr lang="ja-JP" altLang="en-US" sz="1200" dirty="0" smtClean="0">
                <a:latin typeface="HG丸ｺﾞｼｯｸM-PRO" panose="020F0600000000000000" pitchFamily="50" charset="-128"/>
                <a:ea typeface="HG丸ｺﾞｼｯｸM-PRO" panose="020F0600000000000000" pitchFamily="50" charset="-128"/>
              </a:rPr>
              <a:t>のこ</a:t>
            </a:r>
            <a:r>
              <a:rPr lang="ja-JP" altLang="en-US" sz="1200" dirty="0">
                <a:latin typeface="HG丸ｺﾞｼｯｸM-PRO" panose="020F0600000000000000" pitchFamily="50" charset="-128"/>
                <a:ea typeface="HG丸ｺﾞｼｯｸM-PRO" panose="020F0600000000000000" pitchFamily="50" charset="-128"/>
              </a:rPr>
              <a:t>とが</a:t>
            </a:r>
            <a:r>
              <a:rPr lang="ja-JP" altLang="en-US" sz="1200" dirty="0" smtClean="0">
                <a:latin typeface="HG丸ｺﾞｼｯｸM-PRO" panose="020F0600000000000000" pitchFamily="50" charset="-128"/>
                <a:ea typeface="HG丸ｺﾞｼｯｸM-PRO" panose="020F0600000000000000" pitchFamily="50" charset="-128"/>
              </a:rPr>
              <a:t>ありましたら、ご自由</a:t>
            </a:r>
            <a:r>
              <a:rPr lang="ja-JP" altLang="en-US" sz="1200" dirty="0">
                <a:latin typeface="HG丸ｺﾞｼｯｸM-PRO" panose="020F0600000000000000" pitchFamily="50" charset="-128"/>
                <a:ea typeface="HG丸ｺﾞｼｯｸM-PRO" panose="020F0600000000000000" pitchFamily="50" charset="-128"/>
              </a:rPr>
              <a:t>にお書きください</a:t>
            </a:r>
            <a:r>
              <a:rPr lang="ja-JP" altLang="en-US" sz="1200" dirty="0" smtClean="0">
                <a:latin typeface="HG丸ｺﾞｼｯｸM-PRO" panose="020F0600000000000000" pitchFamily="50" charset="-128"/>
                <a:ea typeface="HG丸ｺﾞｼｯｸM-PRO" panose="020F0600000000000000" pitchFamily="50" charset="-128"/>
              </a:rPr>
              <a:t>。</a:t>
            </a:r>
            <a:endParaRPr lang="en-US" altLang="ja-JP" sz="1200" dirty="0" smtClean="0">
              <a:latin typeface="HG丸ｺﾞｼｯｸM-PRO" panose="020F0600000000000000" pitchFamily="50" charset="-128"/>
              <a:ea typeface="HG丸ｺﾞｼｯｸM-PRO" panose="020F0600000000000000" pitchFamily="50" charset="-128"/>
            </a:endParaRPr>
          </a:p>
        </p:txBody>
      </p:sp>
      <p:sp>
        <p:nvSpPr>
          <p:cNvPr id="7" name="テキスト ボックス 6"/>
          <p:cNvSpPr txBox="1"/>
          <p:nvPr/>
        </p:nvSpPr>
        <p:spPr>
          <a:xfrm>
            <a:off x="4789247" y="4578580"/>
            <a:ext cx="1916853" cy="319957"/>
          </a:xfrm>
          <a:prstGeom prst="rect">
            <a:avLst/>
          </a:prstGeom>
          <a:noFill/>
        </p:spPr>
        <p:txBody>
          <a:bodyPr wrap="square" rtlCol="0">
            <a:spAutoFit/>
          </a:bodyPr>
          <a:lstStyle/>
          <a:p>
            <a:pPr marL="182563" indent="-182563"/>
            <a:r>
              <a:rPr lang="ja-JP" altLang="en-US" sz="1400" dirty="0" smtClean="0">
                <a:latin typeface="HG丸ｺﾞｼｯｸM-PRO" panose="020F0600000000000000" pitchFamily="50" charset="-128"/>
                <a:ea typeface="HG丸ｺﾞｼｯｸM-PRO" panose="020F0600000000000000" pitchFamily="50" charset="-128"/>
              </a:rPr>
              <a:t>１ － ２ － ３ － ４</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13" name="テキスト ボックス 12"/>
          <p:cNvSpPr txBox="1"/>
          <p:nvPr/>
        </p:nvSpPr>
        <p:spPr>
          <a:xfrm>
            <a:off x="4789247" y="5343679"/>
            <a:ext cx="1916853" cy="319957"/>
          </a:xfrm>
          <a:prstGeom prst="rect">
            <a:avLst/>
          </a:prstGeom>
          <a:noFill/>
        </p:spPr>
        <p:txBody>
          <a:bodyPr wrap="square" rtlCol="0">
            <a:spAutoFit/>
          </a:bodyPr>
          <a:lstStyle/>
          <a:p>
            <a:pPr marL="182563" indent="-182563"/>
            <a:r>
              <a:rPr lang="ja-JP" altLang="en-US" sz="1400" dirty="0" smtClean="0">
                <a:latin typeface="HG丸ｺﾞｼｯｸM-PRO" panose="020F0600000000000000" pitchFamily="50" charset="-128"/>
                <a:ea typeface="HG丸ｺﾞｼｯｸM-PRO" panose="020F0600000000000000" pitchFamily="50" charset="-128"/>
              </a:rPr>
              <a:t>１ － ２ － ３ － ４</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14" name="テキスト ボックス 13"/>
          <p:cNvSpPr txBox="1"/>
          <p:nvPr/>
        </p:nvSpPr>
        <p:spPr>
          <a:xfrm>
            <a:off x="4789247" y="6123765"/>
            <a:ext cx="1916853" cy="319957"/>
          </a:xfrm>
          <a:prstGeom prst="rect">
            <a:avLst/>
          </a:prstGeom>
          <a:noFill/>
        </p:spPr>
        <p:txBody>
          <a:bodyPr wrap="square" rtlCol="0">
            <a:spAutoFit/>
          </a:bodyPr>
          <a:lstStyle/>
          <a:p>
            <a:pPr marL="182563" indent="-182563"/>
            <a:r>
              <a:rPr lang="ja-JP" altLang="en-US" sz="1400" dirty="0" smtClean="0">
                <a:latin typeface="HG丸ｺﾞｼｯｸM-PRO" panose="020F0600000000000000" pitchFamily="50" charset="-128"/>
                <a:ea typeface="HG丸ｺﾞｼｯｸM-PRO" panose="020F0600000000000000" pitchFamily="50" charset="-128"/>
              </a:rPr>
              <a:t>１ － ２ － ３ － ４</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15" name="テキスト ボックス 14"/>
          <p:cNvSpPr txBox="1"/>
          <p:nvPr/>
        </p:nvSpPr>
        <p:spPr>
          <a:xfrm>
            <a:off x="4789247" y="6862577"/>
            <a:ext cx="1916853" cy="319957"/>
          </a:xfrm>
          <a:prstGeom prst="rect">
            <a:avLst/>
          </a:prstGeom>
          <a:noFill/>
        </p:spPr>
        <p:txBody>
          <a:bodyPr wrap="square" rtlCol="0">
            <a:spAutoFit/>
          </a:bodyPr>
          <a:lstStyle/>
          <a:p>
            <a:pPr marL="182563" indent="-182563"/>
            <a:r>
              <a:rPr lang="ja-JP" altLang="en-US" sz="1400" dirty="0" smtClean="0">
                <a:latin typeface="HG丸ｺﾞｼｯｸM-PRO" panose="020F0600000000000000" pitchFamily="50" charset="-128"/>
                <a:ea typeface="HG丸ｺﾞｼｯｸM-PRO" panose="020F0600000000000000" pitchFamily="50" charset="-128"/>
              </a:rPr>
              <a:t>１ － ２ － ３ － ４</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16" name="テキスト ボックス 15"/>
          <p:cNvSpPr txBox="1"/>
          <p:nvPr/>
        </p:nvSpPr>
        <p:spPr>
          <a:xfrm>
            <a:off x="4789247" y="7574974"/>
            <a:ext cx="1916853" cy="319957"/>
          </a:xfrm>
          <a:prstGeom prst="rect">
            <a:avLst/>
          </a:prstGeom>
          <a:noFill/>
        </p:spPr>
        <p:txBody>
          <a:bodyPr wrap="square" rtlCol="0">
            <a:spAutoFit/>
          </a:bodyPr>
          <a:lstStyle/>
          <a:p>
            <a:pPr marL="182563" indent="-182563"/>
            <a:r>
              <a:rPr lang="ja-JP" altLang="en-US" sz="1400" dirty="0" smtClean="0">
                <a:latin typeface="HG丸ｺﾞｼｯｸM-PRO" panose="020F0600000000000000" pitchFamily="50" charset="-128"/>
                <a:ea typeface="HG丸ｺﾞｼｯｸM-PRO" panose="020F0600000000000000" pitchFamily="50" charset="-128"/>
              </a:rPr>
              <a:t>１ － ２ － ３ － ４</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20" name="テキスト ボックス 19"/>
          <p:cNvSpPr txBox="1"/>
          <p:nvPr/>
        </p:nvSpPr>
        <p:spPr>
          <a:xfrm>
            <a:off x="188640" y="3626852"/>
            <a:ext cx="6120680" cy="553998"/>
          </a:xfrm>
          <a:prstGeom prst="rect">
            <a:avLst/>
          </a:prstGeom>
          <a:noFill/>
        </p:spPr>
        <p:txBody>
          <a:bodyPr wrap="square" rtlCol="0">
            <a:spAutoFit/>
          </a:bodyPr>
          <a:lstStyle/>
          <a:p>
            <a:r>
              <a:rPr lang="ja-JP" altLang="en-US" sz="1000" dirty="0" smtClean="0">
                <a:latin typeface="HG丸ｺﾞｼｯｸM-PRO" panose="020F0600000000000000" pitchFamily="50" charset="-128"/>
                <a:ea typeface="HG丸ｺﾞｼｯｸM-PRO" panose="020F0600000000000000" pitchFamily="50" charset="-128"/>
              </a:rPr>
              <a:t>　校内研修実施後の</a:t>
            </a:r>
            <a:r>
              <a:rPr lang="en-US" altLang="ja-JP" sz="1000" dirty="0" smtClean="0">
                <a:latin typeface="HG丸ｺﾞｼｯｸM-PRO" panose="020F0600000000000000" pitchFamily="50" charset="-128"/>
                <a:ea typeface="HG丸ｺﾞｼｯｸM-PRO" panose="020F0600000000000000" pitchFamily="50" charset="-128"/>
              </a:rPr>
              <a:t>1</a:t>
            </a:r>
            <a:r>
              <a:rPr lang="ja-JP" altLang="en-US" sz="1000" dirty="0" smtClean="0">
                <a:latin typeface="HG丸ｺﾞｼｯｸM-PRO" panose="020F0600000000000000" pitchFamily="50" charset="-128"/>
                <a:ea typeface="HG丸ｺﾞｼｯｸM-PRO" panose="020F0600000000000000" pitchFamily="50" charset="-128"/>
              </a:rPr>
              <a:t>か月を振り返って、①～⑤の各問いに該当する選択肢の番号を○で囲んでください。</a:t>
            </a:r>
            <a:endParaRPr lang="en-US" altLang="ja-JP" sz="1000" dirty="0">
              <a:latin typeface="HG丸ｺﾞｼｯｸM-PRO" panose="020F0600000000000000" pitchFamily="50" charset="-128"/>
              <a:ea typeface="HG丸ｺﾞｼｯｸM-PRO" panose="020F0600000000000000" pitchFamily="50" charset="-128"/>
            </a:endParaRPr>
          </a:p>
          <a:p>
            <a:r>
              <a:rPr lang="en-US" altLang="ja-JP" sz="1000" dirty="0" smtClean="0">
                <a:latin typeface="HG丸ｺﾞｼｯｸM-PRO" panose="020F0600000000000000" pitchFamily="50" charset="-128"/>
                <a:ea typeface="HG丸ｺﾞｼｯｸM-PRO" panose="020F0600000000000000" pitchFamily="50" charset="-128"/>
              </a:rPr>
              <a:t>【</a:t>
            </a:r>
            <a:r>
              <a:rPr lang="ja-JP" altLang="en-US" sz="1000" dirty="0" smtClean="0">
                <a:latin typeface="HG丸ｺﾞｼｯｸM-PRO" panose="020F0600000000000000" pitchFamily="50" charset="-128"/>
                <a:ea typeface="HG丸ｺﾞｼｯｸM-PRO" panose="020F0600000000000000" pitchFamily="50" charset="-128"/>
              </a:rPr>
              <a:t>選択肢の基準</a:t>
            </a:r>
            <a:r>
              <a:rPr lang="en-US" altLang="ja-JP" sz="1000" dirty="0" smtClean="0">
                <a:latin typeface="HG丸ｺﾞｼｯｸM-PRO" panose="020F0600000000000000" pitchFamily="50" charset="-128"/>
                <a:ea typeface="HG丸ｺﾞｼｯｸM-PRO" panose="020F0600000000000000" pitchFamily="50" charset="-128"/>
              </a:rPr>
              <a:t>】</a:t>
            </a:r>
          </a:p>
          <a:p>
            <a:r>
              <a:rPr lang="ja-JP" altLang="en-US" sz="1000" dirty="0">
                <a:latin typeface="HG丸ｺﾞｼｯｸM-PRO" panose="020F0600000000000000" pitchFamily="50" charset="-128"/>
                <a:ea typeface="HG丸ｺﾞｼｯｸM-PRO" panose="020F0600000000000000" pitchFamily="50" charset="-128"/>
              </a:rPr>
              <a:t>　</a:t>
            </a:r>
            <a:r>
              <a:rPr lang="ja-JP" altLang="en-US" sz="1000" dirty="0" smtClean="0">
                <a:latin typeface="HG丸ｺﾞｼｯｸM-PRO" panose="020F0600000000000000" pitchFamily="50" charset="-128"/>
                <a:ea typeface="HG丸ｺﾞｼｯｸM-PRO" panose="020F0600000000000000" pitchFamily="50" charset="-128"/>
              </a:rPr>
              <a:t>１．そう思う　　　２．おおむねそう思う　　　３．あまりそう思わない　　　４．そう思わない</a:t>
            </a:r>
            <a:endParaRPr lang="en-US" altLang="ja-JP" sz="1000" dirty="0">
              <a:latin typeface="HG丸ｺﾞｼｯｸM-PRO" panose="020F0600000000000000" pitchFamily="50" charset="-128"/>
              <a:ea typeface="HG丸ｺﾞｼｯｸM-PRO" panose="020F0600000000000000" pitchFamily="50" charset="-128"/>
            </a:endParaRPr>
          </a:p>
        </p:txBody>
      </p:sp>
      <p:sp>
        <p:nvSpPr>
          <p:cNvPr id="21" name="テキスト ボックス 20"/>
          <p:cNvSpPr txBox="1"/>
          <p:nvPr/>
        </p:nvSpPr>
        <p:spPr>
          <a:xfrm>
            <a:off x="4419103" y="9631188"/>
            <a:ext cx="2437707" cy="261610"/>
          </a:xfrm>
          <a:prstGeom prst="rect">
            <a:avLst/>
          </a:prstGeom>
          <a:noFill/>
        </p:spPr>
        <p:txBody>
          <a:bodyPr wrap="square" rtlCol="0">
            <a:spAutoFit/>
          </a:bodyPr>
          <a:lstStyle/>
          <a:p>
            <a:r>
              <a:rPr lang="ja-JP" altLang="en-US" sz="1100" dirty="0" smtClean="0">
                <a:latin typeface="HG丸ｺﾞｼｯｸM-PRO" panose="020F0600000000000000" pitchFamily="50" charset="-128"/>
                <a:ea typeface="HG丸ｺﾞｼｯｸM-PRO" panose="020F0600000000000000" pitchFamily="50" charset="-128"/>
              </a:rPr>
              <a:t>　ご協力ありがとうございました。</a:t>
            </a:r>
            <a:endParaRPr lang="en-US" altLang="ja-JP" sz="1100" dirty="0">
              <a:latin typeface="HG丸ｺﾞｼｯｸM-PRO" panose="020F0600000000000000" pitchFamily="50" charset="-128"/>
              <a:ea typeface="HG丸ｺﾞｼｯｸM-PRO" panose="020F0600000000000000" pitchFamily="50" charset="-128"/>
            </a:endParaRPr>
          </a:p>
        </p:txBody>
      </p:sp>
      <p:sp>
        <p:nvSpPr>
          <p:cNvPr id="17" name="テキスト ボックス 16"/>
          <p:cNvSpPr txBox="1"/>
          <p:nvPr/>
        </p:nvSpPr>
        <p:spPr>
          <a:xfrm>
            <a:off x="1" y="1414"/>
            <a:ext cx="562975" cy="261610"/>
          </a:xfrm>
          <a:prstGeom prst="rect">
            <a:avLst/>
          </a:prstGeom>
          <a:noFill/>
        </p:spPr>
        <p:txBody>
          <a:bodyPr wrap="none" rtlCol="0">
            <a:spAutoFit/>
          </a:bodyPr>
          <a:lstStyle/>
          <a:p>
            <a:r>
              <a:rPr kumimoji="1" lang="ja-JP" altLang="en-US" sz="1100" dirty="0" smtClean="0"/>
              <a:t>別紙２</a:t>
            </a:r>
            <a:endParaRPr kumimoji="1" lang="ja-JP" altLang="en-US" sz="1100" dirty="0"/>
          </a:p>
        </p:txBody>
      </p:sp>
      <p:sp>
        <p:nvSpPr>
          <p:cNvPr id="2" name="正方形/長方形 1"/>
          <p:cNvSpPr/>
          <p:nvPr/>
        </p:nvSpPr>
        <p:spPr>
          <a:xfrm>
            <a:off x="188641" y="8385381"/>
            <a:ext cx="6433095" cy="1245806"/>
          </a:xfrm>
          <a:prstGeom prst="rect">
            <a:avLst/>
          </a:prstGeom>
          <a:solidFill>
            <a:schemeClr val="accent1">
              <a:alpha val="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kumimoji="1" lang="ja-JP" altLang="en-US" sz="1200" dirty="0">
              <a:solidFill>
                <a:schemeClr val="tx1"/>
              </a:solidFill>
            </a:endParaRPr>
          </a:p>
        </p:txBody>
      </p:sp>
      <p:sp>
        <p:nvSpPr>
          <p:cNvPr id="22" name="テキスト ボックス 21"/>
          <p:cNvSpPr txBox="1"/>
          <p:nvPr/>
        </p:nvSpPr>
        <p:spPr>
          <a:xfrm>
            <a:off x="62626" y="662523"/>
            <a:ext cx="6732748" cy="369332"/>
          </a:xfrm>
          <a:prstGeom prst="rect">
            <a:avLst/>
          </a:prstGeom>
          <a:noFill/>
        </p:spPr>
        <p:txBody>
          <a:bodyPr wrap="square" rtlCol="0">
            <a:spAutoFit/>
          </a:bodyPr>
          <a:lstStyle/>
          <a:p>
            <a:pPr algn="ctr"/>
            <a:r>
              <a:rPr lang="ja-JP" altLang="en-US" sz="1600" u="sng" dirty="0" smtClean="0">
                <a:latin typeface="HG丸ｺﾞｼｯｸM-PRO" panose="020F0600000000000000" pitchFamily="50" charset="-128"/>
                <a:ea typeface="HG丸ｺﾞｼｯｸM-PRO" panose="020F0600000000000000" pitchFamily="50" charset="-128"/>
              </a:rPr>
              <a:t>件名：校内研修実施から</a:t>
            </a:r>
            <a:r>
              <a:rPr lang="ja-JP" altLang="en-US" u="sng" dirty="0" smtClean="0">
                <a:latin typeface="ＤＦ特太ゴシック体" panose="020B0509000000000000" pitchFamily="49" charset="-128"/>
                <a:ea typeface="ＤＦ特太ゴシック体" panose="020B0509000000000000" pitchFamily="49" charset="-128"/>
              </a:rPr>
              <a:t>約１か月後</a:t>
            </a:r>
            <a:r>
              <a:rPr lang="ja-JP" altLang="en-US" sz="1600" u="sng" dirty="0" smtClean="0">
                <a:latin typeface="HG丸ｺﾞｼｯｸM-PRO" panose="020F0600000000000000" pitchFamily="50" charset="-128"/>
                <a:ea typeface="HG丸ｺﾞｼｯｸM-PRO" panose="020F0600000000000000" pitchFamily="50" charset="-128"/>
              </a:rPr>
              <a:t>アンケートの送付について</a:t>
            </a:r>
            <a:endParaRPr lang="en-US" altLang="ja-JP" sz="1600" u="sng" dirty="0" smtClean="0">
              <a:latin typeface="HG丸ｺﾞｼｯｸM-PRO" panose="020F0600000000000000" pitchFamily="50" charset="-128"/>
              <a:ea typeface="HG丸ｺﾞｼｯｸM-PRO" panose="020F0600000000000000" pitchFamily="50" charset="-128"/>
            </a:endParaRPr>
          </a:p>
        </p:txBody>
      </p:sp>
      <p:sp>
        <p:nvSpPr>
          <p:cNvPr id="23" name="テキスト ボックス 22"/>
          <p:cNvSpPr txBox="1"/>
          <p:nvPr/>
        </p:nvSpPr>
        <p:spPr>
          <a:xfrm>
            <a:off x="873673" y="2690749"/>
            <a:ext cx="5110657" cy="738664"/>
          </a:xfrm>
          <a:prstGeom prst="rect">
            <a:avLst/>
          </a:prstGeom>
          <a:solidFill>
            <a:srgbClr val="FFFFCC"/>
          </a:solidFill>
          <a:ln>
            <a:solidFill>
              <a:schemeClr val="tx1"/>
            </a:solidFill>
          </a:ln>
        </p:spPr>
        <p:txBody>
          <a:bodyPr wrap="square" rtlCol="0">
            <a:spAutoFit/>
          </a:bodyPr>
          <a:lstStyle/>
          <a:p>
            <a:pPr algn="ctr"/>
            <a:r>
              <a:rPr lang="en-US" altLang="ja-JP" dirty="0" smtClean="0">
                <a:latin typeface="HG丸ｺﾞｼｯｸM-PRO" panose="020F0600000000000000" pitchFamily="50" charset="-128"/>
                <a:ea typeface="HG丸ｺﾞｼｯｸM-PRO" panose="020F0600000000000000" pitchFamily="50" charset="-128"/>
              </a:rPr>
              <a:t>【</a:t>
            </a:r>
            <a:r>
              <a:rPr lang="ja-JP" altLang="en-US" dirty="0">
                <a:latin typeface="HG丸ｺﾞｼｯｸM-PRO" panose="020F0600000000000000" pitchFamily="50" charset="-128"/>
                <a:ea typeface="HG丸ｺﾞｼｯｸM-PRO" panose="020F0600000000000000" pitchFamily="50" charset="-128"/>
              </a:rPr>
              <a:t>課題別</a:t>
            </a:r>
            <a:r>
              <a:rPr lang="ja-JP" altLang="en-US" dirty="0" smtClean="0">
                <a:latin typeface="HG丸ｺﾞｼｯｸM-PRO" panose="020F0600000000000000" pitchFamily="50" charset="-128"/>
                <a:ea typeface="HG丸ｺﾞｼｯｸM-PRO" panose="020F0600000000000000" pitchFamily="50" charset="-128"/>
              </a:rPr>
              <a:t>研修</a:t>
            </a:r>
            <a:r>
              <a:rPr lang="en-US" altLang="ja-JP" dirty="0" smtClean="0">
                <a:latin typeface="HG丸ｺﾞｼｯｸM-PRO" panose="020F0600000000000000" pitchFamily="50" charset="-128"/>
                <a:ea typeface="HG丸ｺﾞｼｯｸM-PRO" panose="020F0600000000000000" pitchFamily="50" charset="-128"/>
              </a:rPr>
              <a:t>】</a:t>
            </a:r>
            <a:r>
              <a:rPr lang="ja-JP" altLang="en-US" dirty="0" smtClean="0">
                <a:latin typeface="HG丸ｺﾞｼｯｸM-PRO" panose="020F0600000000000000" pitchFamily="50" charset="-128"/>
                <a:ea typeface="HG丸ｺﾞｼｯｸM-PRO" panose="020F0600000000000000" pitchFamily="50" charset="-128"/>
              </a:rPr>
              <a:t>いじめ防止パッケージ</a:t>
            </a:r>
            <a:endParaRPr lang="en-US" altLang="ja-JP" sz="1200" dirty="0" smtClean="0">
              <a:latin typeface="HG丸ｺﾞｼｯｸM-PRO" panose="020F0600000000000000" pitchFamily="50" charset="-128"/>
              <a:ea typeface="HG丸ｺﾞｼｯｸM-PRO" panose="020F0600000000000000" pitchFamily="50" charset="-128"/>
            </a:endParaRPr>
          </a:p>
          <a:p>
            <a:r>
              <a:rPr lang="ja-JP" altLang="en-US" sz="1200" dirty="0" smtClean="0">
                <a:latin typeface="HG丸ｺﾞｼｯｸM-PRO" panose="020F0600000000000000" pitchFamily="50" charset="-128"/>
                <a:ea typeface="HG丸ｺﾞｼｯｸM-PRO" panose="020F0600000000000000" pitchFamily="50" charset="-128"/>
              </a:rPr>
              <a:t>≪研修のねらい≫</a:t>
            </a:r>
            <a:endParaRPr lang="en-US" altLang="ja-JP" sz="1200" dirty="0" smtClean="0">
              <a:latin typeface="HG丸ｺﾞｼｯｸM-PRO" panose="020F0600000000000000" pitchFamily="50" charset="-128"/>
              <a:ea typeface="HG丸ｺﾞｼｯｸM-PRO" panose="020F0600000000000000" pitchFamily="50" charset="-128"/>
            </a:endParaRPr>
          </a:p>
          <a:p>
            <a:r>
              <a:rPr lang="ja-JP" altLang="en-US" sz="1200" dirty="0">
                <a:latin typeface="HG丸ｺﾞｼｯｸM-PRO" panose="020F0600000000000000" pitchFamily="50" charset="-128"/>
                <a:ea typeface="HG丸ｺﾞｼｯｸM-PRO" panose="020F0600000000000000" pitchFamily="50" charset="-128"/>
              </a:rPr>
              <a:t>　</a:t>
            </a:r>
            <a:r>
              <a:rPr lang="ja-JP" altLang="en-US" sz="1200" dirty="0" smtClean="0">
                <a:latin typeface="HG丸ｺﾞｼｯｸM-PRO" panose="020F0600000000000000" pitchFamily="50" charset="-128"/>
                <a:ea typeface="HG丸ｺﾞｼｯｸM-PRO" panose="020F0600000000000000" pitchFamily="50" charset="-128"/>
              </a:rPr>
              <a:t>いじめへの対応と、いじめが起こりにくい集団づくりについて学ぶ</a:t>
            </a:r>
            <a:endParaRPr lang="en-US" altLang="ja-JP" sz="1200" dirty="0" smtClean="0">
              <a:latin typeface="HG丸ｺﾞｼｯｸM-PRO" panose="020F0600000000000000" pitchFamily="50" charset="-128"/>
              <a:ea typeface="HG丸ｺﾞｼｯｸM-PRO" panose="020F0600000000000000" pitchFamily="50" charset="-128"/>
            </a:endParaRPr>
          </a:p>
        </p:txBody>
      </p:sp>
      <p:sp>
        <p:nvSpPr>
          <p:cNvPr id="18" name="正方形/長方形 17"/>
          <p:cNvSpPr/>
          <p:nvPr/>
        </p:nvSpPr>
        <p:spPr>
          <a:xfrm>
            <a:off x="166956" y="2288739"/>
            <a:ext cx="2095281" cy="3639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000" dirty="0" smtClean="0">
                <a:solidFill>
                  <a:schemeClr val="tx1"/>
                </a:solidFill>
                <a:latin typeface="HG丸ｺﾞｼｯｸM-PRO" panose="020F0600000000000000" pitchFamily="50" charset="-128"/>
                <a:ea typeface="HG丸ｺﾞｼｯｸM-PRO" panose="020F0600000000000000" pitchFamily="50" charset="-128"/>
              </a:rPr>
              <a:t>・</a:t>
            </a:r>
            <a:r>
              <a:rPr kumimoji="1" lang="ja-JP" altLang="en-US" sz="1000" dirty="0" smtClean="0">
                <a:solidFill>
                  <a:schemeClr val="tx1"/>
                </a:solidFill>
                <a:latin typeface="HG丸ｺﾞｼｯｸM-PRO" panose="020F0600000000000000" pitchFamily="50" charset="-128"/>
                <a:ea typeface="HG丸ｺﾞｼｯｸM-PRO" panose="020F0600000000000000" pitchFamily="50" charset="-128"/>
              </a:rPr>
              <a:t>実施日　　　年　　月　　日</a:t>
            </a:r>
            <a:endParaRPr kumimoji="1" lang="en-US" altLang="ja-JP" sz="10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1000" dirty="0">
                <a:solidFill>
                  <a:schemeClr val="tx1"/>
                </a:solidFill>
                <a:latin typeface="HG丸ｺﾞｼｯｸM-PRO" panose="020F0600000000000000" pitchFamily="50" charset="-128"/>
                <a:ea typeface="HG丸ｺﾞｼｯｸM-PRO" panose="020F0600000000000000" pitchFamily="50" charset="-128"/>
              </a:rPr>
              <a:t>・</a:t>
            </a:r>
            <a:r>
              <a:rPr kumimoji="1" lang="ja-JP" altLang="en-US" sz="1000" dirty="0" smtClean="0">
                <a:solidFill>
                  <a:schemeClr val="tx1"/>
                </a:solidFill>
                <a:latin typeface="HG丸ｺﾞｼｯｸM-PRO" panose="020F0600000000000000" pitchFamily="50" charset="-128"/>
                <a:ea typeface="HG丸ｺﾞｼｯｸM-PRO" panose="020F0600000000000000" pitchFamily="50" charset="-128"/>
              </a:rPr>
              <a:t>参加人数　　　　　　　　人</a:t>
            </a:r>
            <a:endParaRPr kumimoji="1" lang="ja-JP" altLang="en-US" sz="1000" dirty="0">
              <a:solidFill>
                <a:schemeClr val="tx1"/>
              </a:solidFill>
              <a:latin typeface="HG丸ｺﾞｼｯｸM-PRO" panose="020F0600000000000000" pitchFamily="50" charset="-128"/>
              <a:ea typeface="HG丸ｺﾞｼｯｸM-PRO" panose="020F0600000000000000" pitchFamily="50" charset="-128"/>
            </a:endParaRPr>
          </a:p>
        </p:txBody>
      </p:sp>
      <p:sp>
        <p:nvSpPr>
          <p:cNvPr id="26" name="テキスト ボックス 25"/>
          <p:cNvSpPr txBox="1"/>
          <p:nvPr/>
        </p:nvSpPr>
        <p:spPr>
          <a:xfrm>
            <a:off x="3253593" y="1444919"/>
            <a:ext cx="3384376" cy="1177245"/>
          </a:xfrm>
          <a:prstGeom prst="rect">
            <a:avLst/>
          </a:prstGeom>
          <a:noFill/>
          <a:ln>
            <a:solidFill>
              <a:schemeClr val="tx1"/>
            </a:solidFill>
          </a:ln>
        </p:spPr>
        <p:txBody>
          <a:bodyPr wrap="square" rtlCol="0">
            <a:spAutoFit/>
          </a:bodyPr>
          <a:lstStyle/>
          <a:p>
            <a:r>
              <a:rPr lang="ja-JP" altLang="en-US" sz="1000" dirty="0" smtClean="0">
                <a:latin typeface="HG丸ｺﾞｼｯｸM-PRO" panose="020F0600000000000000" pitchFamily="50" charset="-128"/>
                <a:ea typeface="HG丸ｺﾞｼｯｸM-PRO" panose="020F0600000000000000" pitchFamily="50" charset="-128"/>
              </a:rPr>
              <a:t>送信元</a:t>
            </a:r>
            <a:endParaRPr lang="en-US" altLang="ja-JP" sz="1000" dirty="0" smtClean="0">
              <a:latin typeface="HG丸ｺﾞｼｯｸM-PRO" panose="020F0600000000000000" pitchFamily="50" charset="-128"/>
              <a:ea typeface="HG丸ｺﾞｼｯｸM-PRO" panose="020F0600000000000000" pitchFamily="50" charset="-128"/>
            </a:endParaRPr>
          </a:p>
          <a:p>
            <a:r>
              <a:rPr lang="ja-JP" altLang="en-US" sz="1000" dirty="0" smtClean="0">
                <a:latin typeface="HG丸ｺﾞｼｯｸM-PRO" panose="020F0600000000000000" pitchFamily="50" charset="-128"/>
                <a:ea typeface="HG丸ｺﾞｼｯｸM-PRO" panose="020F0600000000000000" pitchFamily="50" charset="-128"/>
              </a:rPr>
              <a:t>　（　　　　　　　　　　　　　　　　）学校</a:t>
            </a:r>
            <a:endParaRPr lang="en-US" altLang="ja-JP" sz="1000" dirty="0" smtClean="0">
              <a:latin typeface="HG丸ｺﾞｼｯｸM-PRO" panose="020F0600000000000000" pitchFamily="50" charset="-128"/>
              <a:ea typeface="HG丸ｺﾞｼｯｸM-PRO" panose="020F0600000000000000" pitchFamily="50" charset="-128"/>
            </a:endParaRPr>
          </a:p>
          <a:p>
            <a:endParaRPr lang="en-US" altLang="ja-JP" sz="1000" dirty="0" smtClean="0">
              <a:latin typeface="HG丸ｺﾞｼｯｸM-PRO" panose="020F0600000000000000" pitchFamily="50" charset="-128"/>
              <a:ea typeface="HG丸ｺﾞｼｯｸM-PRO" panose="020F0600000000000000" pitchFamily="50" charset="-128"/>
            </a:endParaRPr>
          </a:p>
          <a:p>
            <a:r>
              <a:rPr lang="ja-JP" altLang="en-US" sz="1000" dirty="0">
                <a:latin typeface="HG丸ｺﾞｼｯｸM-PRO" panose="020F0600000000000000" pitchFamily="50" charset="-128"/>
                <a:ea typeface="HG丸ｺﾞｼｯｸM-PRO" panose="020F0600000000000000" pitchFamily="50" charset="-128"/>
              </a:rPr>
              <a:t>記入者</a:t>
            </a:r>
            <a:r>
              <a:rPr lang="ja-JP" altLang="en-US" sz="1000" dirty="0" smtClean="0">
                <a:latin typeface="HG丸ｺﾞｼｯｸM-PRO" panose="020F0600000000000000" pitchFamily="50" charset="-128"/>
                <a:ea typeface="HG丸ｺﾞｼｯｸM-PRO" panose="020F0600000000000000" pitchFamily="50" charset="-128"/>
              </a:rPr>
              <a:t>氏名（　　　　　　　　　　　　　　　　　　）</a:t>
            </a:r>
            <a:r>
              <a:rPr lang="ja-JP" altLang="en-US" sz="1000" u="sng" dirty="0" smtClean="0">
                <a:latin typeface="HG丸ｺﾞｼｯｸM-PRO" panose="020F0600000000000000" pitchFamily="50" charset="-128"/>
                <a:ea typeface="HG丸ｺﾞｼｯｸM-PRO" panose="020F0600000000000000" pitchFamily="50" charset="-128"/>
              </a:rPr>
              <a:t>　</a:t>
            </a:r>
            <a:endParaRPr lang="en-US" altLang="ja-JP" sz="1000" u="sng" dirty="0" smtClean="0">
              <a:latin typeface="HG丸ｺﾞｼｯｸM-PRO" panose="020F0600000000000000" pitchFamily="50" charset="-128"/>
              <a:ea typeface="HG丸ｺﾞｼｯｸM-PRO" panose="020F0600000000000000" pitchFamily="50" charset="-128"/>
            </a:endParaRPr>
          </a:p>
          <a:p>
            <a:r>
              <a:rPr lang="ja-JP" altLang="en-US" sz="1000" dirty="0" smtClean="0">
                <a:latin typeface="HG丸ｺﾞｼｯｸM-PRO" panose="020F0600000000000000" pitchFamily="50" charset="-128"/>
                <a:ea typeface="HG丸ｺﾞｼｯｸM-PRO" panose="020F0600000000000000" pitchFamily="50" charset="-128"/>
              </a:rPr>
              <a:t>担当係（いずれ</a:t>
            </a:r>
            <a:r>
              <a:rPr lang="ja-JP" altLang="en-US" sz="1000" dirty="0">
                <a:latin typeface="HG丸ｺﾞｼｯｸM-PRO" panose="020F0600000000000000" pitchFamily="50" charset="-128"/>
                <a:ea typeface="HG丸ｺﾞｼｯｸM-PRO" panose="020F0600000000000000" pitchFamily="50" charset="-128"/>
              </a:rPr>
              <a:t>かに○を付けてください</a:t>
            </a:r>
            <a:r>
              <a:rPr lang="ja-JP" altLang="en-US" sz="1000" dirty="0" smtClean="0">
                <a:latin typeface="HG丸ｺﾞｼｯｸM-PRO" panose="020F0600000000000000" pitchFamily="50" charset="-128"/>
                <a:ea typeface="HG丸ｺﾞｼｯｸM-PRO" panose="020F0600000000000000" pitchFamily="50" charset="-128"/>
              </a:rPr>
              <a:t>。）</a:t>
            </a:r>
            <a:r>
              <a:rPr lang="ja-JP" altLang="en-US" sz="1050" dirty="0">
                <a:latin typeface="HG丸ｺﾞｼｯｸM-PRO" panose="020F0600000000000000" pitchFamily="50" charset="-128"/>
                <a:ea typeface="HG丸ｺﾞｼｯｸM-PRO" panose="020F0600000000000000" pitchFamily="50" charset="-128"/>
              </a:rPr>
              <a:t>　</a:t>
            </a:r>
            <a:endParaRPr lang="en-US" altLang="ja-JP" sz="1050" dirty="0">
              <a:latin typeface="HG丸ｺﾞｼｯｸM-PRO" panose="020F0600000000000000" pitchFamily="50" charset="-128"/>
              <a:ea typeface="HG丸ｺﾞｼｯｸM-PRO" panose="020F0600000000000000" pitchFamily="50" charset="-128"/>
            </a:endParaRPr>
          </a:p>
          <a:p>
            <a:r>
              <a:rPr lang="ja-JP" altLang="en-US" sz="1000" dirty="0">
                <a:latin typeface="HG丸ｺﾞｼｯｸM-PRO" panose="020F0600000000000000" pitchFamily="50" charset="-128"/>
                <a:ea typeface="HG丸ｺﾞｼｯｸM-PRO" panose="020F0600000000000000" pitchFamily="50" charset="-128"/>
              </a:rPr>
              <a:t>・生徒指導担当　・校内研修</a:t>
            </a:r>
            <a:r>
              <a:rPr lang="ja-JP" altLang="en-US" sz="1000" dirty="0" smtClean="0">
                <a:latin typeface="HG丸ｺﾞｼｯｸM-PRO" panose="020F0600000000000000" pitchFamily="50" charset="-128"/>
                <a:ea typeface="HG丸ｺﾞｼｯｸM-PRO" panose="020F0600000000000000" pitchFamily="50" charset="-128"/>
              </a:rPr>
              <a:t>担当</a:t>
            </a:r>
            <a:endParaRPr lang="en-US" altLang="ja-JP" sz="1000" dirty="0" smtClean="0">
              <a:latin typeface="HG丸ｺﾞｼｯｸM-PRO" panose="020F0600000000000000" pitchFamily="50" charset="-128"/>
              <a:ea typeface="HG丸ｺﾞｼｯｸM-PRO" panose="020F0600000000000000" pitchFamily="50" charset="-128"/>
            </a:endParaRPr>
          </a:p>
          <a:p>
            <a:r>
              <a:rPr lang="ja-JP" altLang="en-US" sz="1000" dirty="0" smtClean="0">
                <a:latin typeface="HG丸ｺﾞｼｯｸM-PRO" panose="020F0600000000000000" pitchFamily="50" charset="-128"/>
                <a:ea typeface="HG丸ｺﾞｼｯｸM-PRO" panose="020F0600000000000000" pitchFamily="50" charset="-128"/>
              </a:rPr>
              <a:t>・</a:t>
            </a:r>
            <a:r>
              <a:rPr lang="ja-JP" altLang="en-US" sz="1000" dirty="0">
                <a:latin typeface="HG丸ｺﾞｼｯｸM-PRO" panose="020F0600000000000000" pitchFamily="50" charset="-128"/>
                <a:ea typeface="HG丸ｺﾞｼｯｸM-PRO" panose="020F0600000000000000" pitchFamily="50" charset="-128"/>
              </a:rPr>
              <a:t>その他</a:t>
            </a:r>
            <a:r>
              <a:rPr lang="ja-JP" altLang="en-US" sz="1000" dirty="0" smtClean="0">
                <a:latin typeface="HG丸ｺﾞｼｯｸM-PRO" panose="020F0600000000000000" pitchFamily="50" charset="-128"/>
                <a:ea typeface="HG丸ｺﾞｼｯｸM-PRO" panose="020F0600000000000000" pitchFamily="50" charset="-128"/>
              </a:rPr>
              <a:t>（</a:t>
            </a:r>
            <a:r>
              <a:rPr lang="ja-JP" altLang="en-US" sz="1000" dirty="0">
                <a:latin typeface="HG丸ｺﾞｼｯｸM-PRO" panose="020F0600000000000000" pitchFamily="50" charset="-128"/>
                <a:ea typeface="HG丸ｺﾞｼｯｸM-PRO" panose="020F0600000000000000" pitchFamily="50" charset="-128"/>
              </a:rPr>
              <a:t>　</a:t>
            </a:r>
            <a:r>
              <a:rPr lang="ja-JP" altLang="en-US" sz="1000" dirty="0" smtClean="0">
                <a:latin typeface="HG丸ｺﾞｼｯｸM-PRO" panose="020F0600000000000000" pitchFamily="50" charset="-128"/>
                <a:ea typeface="HG丸ｺﾞｼｯｸM-PRO" panose="020F0600000000000000" pitchFamily="50" charset="-128"/>
              </a:rPr>
              <a:t>　　　　　　　　　　　　　　　　</a:t>
            </a:r>
            <a:r>
              <a:rPr lang="ja-JP" altLang="en-US" sz="1000" dirty="0">
                <a:latin typeface="HG丸ｺﾞｼｯｸM-PRO" panose="020F0600000000000000" pitchFamily="50" charset="-128"/>
                <a:ea typeface="HG丸ｺﾞｼｯｸM-PRO" panose="020F0600000000000000" pitchFamily="50" charset="-128"/>
              </a:rPr>
              <a:t>　　</a:t>
            </a:r>
            <a:r>
              <a:rPr lang="ja-JP" altLang="en-US" sz="1000" dirty="0" smtClean="0">
                <a:latin typeface="HG丸ｺﾞｼｯｸM-PRO" panose="020F0600000000000000" pitchFamily="50" charset="-128"/>
                <a:ea typeface="HG丸ｺﾞｼｯｸM-PRO" panose="020F0600000000000000" pitchFamily="50" charset="-128"/>
              </a:rPr>
              <a:t>）</a:t>
            </a:r>
            <a:r>
              <a:rPr lang="ja-JP" altLang="en-US" sz="1000" u="sng" dirty="0" smtClean="0">
                <a:latin typeface="HG丸ｺﾞｼｯｸM-PRO" panose="020F0600000000000000" pitchFamily="50" charset="-128"/>
                <a:ea typeface="HG丸ｺﾞｼｯｸM-PRO" panose="020F0600000000000000" pitchFamily="50" charset="-128"/>
              </a:rPr>
              <a:t>　　　　　　　　　　　　　　　　　　　　</a:t>
            </a:r>
            <a:endParaRPr lang="en-US" altLang="ja-JP" sz="1000" u="sng" dirty="0">
              <a:latin typeface="HG丸ｺﾞｼｯｸM-PRO" panose="020F0600000000000000" pitchFamily="50" charset="-128"/>
              <a:ea typeface="HG丸ｺﾞｼｯｸM-PRO" panose="020F0600000000000000" pitchFamily="50" charset="-128"/>
            </a:endParaRPr>
          </a:p>
        </p:txBody>
      </p:sp>
      <p:sp>
        <p:nvSpPr>
          <p:cNvPr id="19" name="テキスト ボックス 18"/>
          <p:cNvSpPr txBox="1"/>
          <p:nvPr/>
        </p:nvSpPr>
        <p:spPr>
          <a:xfrm>
            <a:off x="44624" y="1130576"/>
            <a:ext cx="3672408" cy="707886"/>
          </a:xfrm>
          <a:prstGeom prst="rect">
            <a:avLst/>
          </a:prstGeom>
          <a:noFill/>
        </p:spPr>
        <p:txBody>
          <a:bodyPr wrap="square" rtlCol="0">
            <a:spAutoFit/>
          </a:bodyPr>
          <a:lstStyle/>
          <a:p>
            <a:r>
              <a:rPr lang="ja-JP" altLang="en-US" sz="1000" dirty="0" smtClean="0">
                <a:latin typeface="HG丸ｺﾞｼｯｸM-PRO" panose="020F0600000000000000" pitchFamily="50" charset="-128"/>
                <a:ea typeface="HG丸ｺﾞｼｯｸM-PRO" panose="020F0600000000000000" pitchFamily="50" charset="-128"/>
              </a:rPr>
              <a:t>送信先</a:t>
            </a:r>
            <a:endParaRPr lang="en-US" altLang="ja-JP" sz="1000" dirty="0" smtClean="0">
              <a:latin typeface="HG丸ｺﾞｼｯｸM-PRO" panose="020F0600000000000000" pitchFamily="50" charset="-128"/>
              <a:ea typeface="HG丸ｺﾞｼｯｸM-PRO" panose="020F0600000000000000" pitchFamily="50" charset="-128"/>
            </a:endParaRPr>
          </a:p>
          <a:p>
            <a:endParaRPr lang="en-US" altLang="ja-JP" sz="1000" dirty="0">
              <a:latin typeface="HG丸ｺﾞｼｯｸM-PRO" panose="020F0600000000000000" pitchFamily="50" charset="-128"/>
              <a:ea typeface="HG丸ｺﾞｼｯｸM-PRO" panose="020F0600000000000000" pitchFamily="50" charset="-128"/>
            </a:endParaRPr>
          </a:p>
          <a:p>
            <a:r>
              <a:rPr lang="ja-JP" altLang="en-US" sz="1000" dirty="0" smtClean="0">
                <a:latin typeface="HG丸ｺﾞｼｯｸM-PRO" panose="020F0600000000000000" pitchFamily="50" charset="-128"/>
                <a:ea typeface="HG丸ｺﾞｼｯｸM-PRO" panose="020F0600000000000000" pitchFamily="50" charset="-128"/>
              </a:rPr>
              <a:t>　岡山県総合教育センター教育支援部　行き　</a:t>
            </a:r>
            <a:endParaRPr lang="en-US" altLang="ja-JP" sz="1000" dirty="0" smtClean="0">
              <a:latin typeface="HG丸ｺﾞｼｯｸM-PRO" panose="020F0600000000000000" pitchFamily="50" charset="-128"/>
              <a:ea typeface="HG丸ｺﾞｼｯｸM-PRO" panose="020F0600000000000000" pitchFamily="50" charset="-128"/>
            </a:endParaRPr>
          </a:p>
          <a:p>
            <a:r>
              <a:rPr lang="ja-JP" altLang="en-US" sz="1000" dirty="0" smtClean="0">
                <a:latin typeface="ＭＳ ゴシック" panose="020B0609070205080204" pitchFamily="49" charset="-128"/>
                <a:ea typeface="ＭＳ ゴシック" panose="020B0609070205080204" pitchFamily="49" charset="-128"/>
              </a:rPr>
              <a:t>　ＦＡＸ </a:t>
            </a:r>
            <a:r>
              <a:rPr lang="ja-JP" altLang="en-US" sz="1000" dirty="0">
                <a:latin typeface="ＭＳ ゴシック" panose="020B0609070205080204" pitchFamily="49" charset="-128"/>
                <a:ea typeface="ＭＳ ゴシック" panose="020B0609070205080204" pitchFamily="49" charset="-128"/>
              </a:rPr>
              <a:t>　</a:t>
            </a:r>
            <a:r>
              <a:rPr lang="en-US" altLang="ja-JP" sz="1000" dirty="0" smtClean="0">
                <a:latin typeface="ＭＳ ゴシック" panose="020B0609070205080204" pitchFamily="49" charset="-128"/>
                <a:ea typeface="ＭＳ ゴシック" panose="020B0609070205080204" pitchFamily="49" charset="-128"/>
              </a:rPr>
              <a:t>0866-56-9126</a:t>
            </a:r>
            <a:r>
              <a:rPr lang="ja-JP" altLang="en-US" sz="1000" dirty="0" smtClean="0">
                <a:latin typeface="HG丸ｺﾞｼｯｸM-PRO" panose="020F0600000000000000" pitchFamily="50" charset="-128"/>
                <a:ea typeface="HG丸ｺﾞｼｯｸM-PRO" panose="020F0600000000000000" pitchFamily="50" charset="-128"/>
              </a:rPr>
              <a:t>　　　　　　　　　　</a:t>
            </a:r>
            <a:endParaRPr lang="en-US" altLang="ja-JP" sz="1000" u="sng" dirty="0">
              <a:latin typeface="HG丸ｺﾞｼｯｸM-PRO" panose="020F0600000000000000" pitchFamily="50" charset="-128"/>
              <a:ea typeface="HG丸ｺﾞｼｯｸM-PRO" panose="020F0600000000000000" pitchFamily="50" charset="-128"/>
            </a:endParaRPr>
          </a:p>
        </p:txBody>
      </p:sp>
      <p:sp>
        <p:nvSpPr>
          <p:cNvPr id="28" name="テキスト ボックス 27"/>
          <p:cNvSpPr txBox="1"/>
          <p:nvPr/>
        </p:nvSpPr>
        <p:spPr>
          <a:xfrm>
            <a:off x="4410281" y="1018982"/>
            <a:ext cx="2331087" cy="261610"/>
          </a:xfrm>
          <a:prstGeom prst="rect">
            <a:avLst/>
          </a:prstGeom>
          <a:noFill/>
        </p:spPr>
        <p:txBody>
          <a:bodyPr wrap="none" rtlCol="0">
            <a:spAutoFit/>
          </a:bodyPr>
          <a:lstStyle/>
          <a:p>
            <a:r>
              <a:rPr kumimoji="1" lang="ja-JP" altLang="en-US" sz="1100" dirty="0" smtClean="0">
                <a:latin typeface="HG丸ｺﾞｼｯｸM-PRO" panose="020F0600000000000000" pitchFamily="50" charset="-128"/>
                <a:ea typeface="HG丸ｺﾞｼｯｸM-PRO" panose="020F0600000000000000" pitchFamily="50" charset="-128"/>
              </a:rPr>
              <a:t>（返信は</a:t>
            </a:r>
            <a:r>
              <a:rPr lang="en-US" altLang="ja-JP" sz="1100" dirty="0" smtClean="0">
                <a:latin typeface="HG丸ｺﾞｼｯｸM-PRO" panose="020F0600000000000000" pitchFamily="50" charset="-128"/>
                <a:ea typeface="HG丸ｺﾞｼｯｸM-PRO" panose="020F0600000000000000" pitchFamily="50" charset="-128"/>
              </a:rPr>
              <a:t>FAX</a:t>
            </a:r>
            <a:r>
              <a:rPr kumimoji="1" lang="ja-JP" altLang="en-US" sz="1100" dirty="0" smtClean="0">
                <a:latin typeface="HG丸ｺﾞｼｯｸM-PRO" panose="020F0600000000000000" pitchFamily="50" charset="-128"/>
                <a:ea typeface="HG丸ｺﾞｼｯｸM-PRO" panose="020F0600000000000000" pitchFamily="50" charset="-128"/>
              </a:rPr>
              <a:t>でお願いします。）</a:t>
            </a:r>
            <a:endParaRPr kumimoji="1" lang="ja-JP" altLang="en-US" sz="1100" dirty="0">
              <a:latin typeface="HG丸ｺﾞｼｯｸM-PRO" panose="020F0600000000000000" pitchFamily="50" charset="-128"/>
              <a:ea typeface="HG丸ｺﾞｼｯｸM-PRO" panose="020F0600000000000000" pitchFamily="50" charset="-128"/>
            </a:endParaRPr>
          </a:p>
        </p:txBody>
      </p:sp>
      <p:sp>
        <p:nvSpPr>
          <p:cNvPr id="24" name="テキスト ボックス 23"/>
          <p:cNvSpPr txBox="1"/>
          <p:nvPr/>
        </p:nvSpPr>
        <p:spPr>
          <a:xfrm>
            <a:off x="3098898" y="17064"/>
            <a:ext cx="3714478" cy="307777"/>
          </a:xfrm>
          <a:prstGeom prst="rect">
            <a:avLst/>
          </a:prstGeom>
          <a:noFill/>
        </p:spPr>
        <p:txBody>
          <a:bodyPr wrap="none" rtlCol="0">
            <a:spAutoFit/>
          </a:bodyPr>
          <a:lstStyle/>
          <a:p>
            <a:pPr algn="ctr"/>
            <a:r>
              <a:rPr lang="en-US" altLang="ja-JP" sz="1400" dirty="0" smtClean="0">
                <a:latin typeface="HG丸ｺﾞｼｯｸM-PRO" panose="020F0600000000000000" pitchFamily="50" charset="-128"/>
                <a:ea typeface="HG丸ｺﾞｼｯｸM-PRO" panose="020F0600000000000000" pitchFamily="50" charset="-128"/>
              </a:rPr>
              <a:t>※</a:t>
            </a:r>
            <a:r>
              <a:rPr lang="ja-JP" altLang="en-US" sz="1400" dirty="0" smtClean="0">
                <a:latin typeface="HG丸ｺﾞｼｯｸM-PRO" panose="020F0600000000000000" pitchFamily="50" charset="-128"/>
                <a:ea typeface="HG丸ｺﾞｼｯｸM-PRO" panose="020F0600000000000000" pitchFamily="50" charset="-128"/>
              </a:rPr>
              <a:t>付紙なしで、そのままご返信ください。</a:t>
            </a:r>
            <a:endParaRPr lang="en-US" altLang="ja-JP" sz="1400" dirty="0" smtClean="0">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10413257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a:spLocks noGrp="1"/>
          </p:cNvSpPr>
          <p:nvPr>
            <p:ph type="ctrTitle"/>
          </p:nvPr>
        </p:nvSpPr>
        <p:spPr>
          <a:xfrm>
            <a:off x="287041" y="56456"/>
            <a:ext cx="6423471" cy="1268121"/>
          </a:xfrm>
        </p:spPr>
        <p:txBody>
          <a:bodyPr>
            <a:normAutofit/>
          </a:bodyPr>
          <a:lstStyle/>
          <a:p>
            <a:r>
              <a:rPr lang="ja-JP" altLang="en-US" dirty="0" smtClean="0">
                <a:latin typeface="Meiryo UI" panose="020B0604030504040204" pitchFamily="50" charset="-128"/>
                <a:ea typeface="Meiryo UI" panose="020B0604030504040204" pitchFamily="50" charset="-128"/>
                <a:cs typeface="Meiryo UI" panose="020B0604030504040204" pitchFamily="50" charset="-128"/>
              </a:rPr>
              <a:t>課題別研修</a:t>
            </a:r>
            <a:r>
              <a:rPr lang="ja-JP" altLang="en-US" sz="2400" dirty="0" smtClean="0">
                <a:latin typeface="Meiryo UI" panose="020B0604030504040204" pitchFamily="50" charset="-128"/>
                <a:ea typeface="Meiryo UI" panose="020B0604030504040204" pitchFamily="50" charset="-128"/>
                <a:cs typeface="Meiryo UI" panose="020B0604030504040204" pitchFamily="50" charset="-128"/>
              </a:rPr>
              <a:t>＜いじめ防止パッケージ＞</a:t>
            </a:r>
            <a:r>
              <a:rPr lang="en-US" altLang="ja-JP" sz="3200" dirty="0" smtClean="0">
                <a:latin typeface="Meiryo UI" panose="020B0604030504040204" pitchFamily="50" charset="-128"/>
                <a:ea typeface="Meiryo UI" panose="020B0604030504040204" pitchFamily="50" charset="-128"/>
                <a:cs typeface="Meiryo UI" panose="020B0604030504040204" pitchFamily="50" charset="-128"/>
              </a:rPr>
              <a:t/>
            </a:r>
            <a:br>
              <a:rPr lang="en-US" altLang="ja-JP" sz="3200" dirty="0" smtClean="0">
                <a:latin typeface="Meiryo UI" panose="020B0604030504040204" pitchFamily="50" charset="-128"/>
                <a:ea typeface="Meiryo UI" panose="020B0604030504040204" pitchFamily="50" charset="-128"/>
                <a:cs typeface="Meiryo UI" panose="020B0604030504040204" pitchFamily="50" charset="-128"/>
              </a:rPr>
            </a:br>
            <a:r>
              <a:rPr lang="en-US" altLang="ja-JP" sz="1800" dirty="0" smtClean="0">
                <a:latin typeface="Meiryo UI" panose="020B0604030504040204" pitchFamily="50" charset="-128"/>
                <a:ea typeface="Meiryo UI" panose="020B0604030504040204" pitchFamily="50" charset="-128"/>
                <a:cs typeface="Meiryo UI" panose="020B0604030504040204" pitchFamily="50" charset="-128"/>
              </a:rPr>
              <a:t>【</a:t>
            </a:r>
            <a:r>
              <a:rPr lang="en-US" altLang="ja-JP" sz="1800" dirty="0">
                <a:latin typeface="Meiryo UI" panose="020B0604030504040204" pitchFamily="50" charset="-128"/>
                <a:ea typeface="Meiryo UI" panose="020B0604030504040204" pitchFamily="50" charset="-128"/>
                <a:cs typeface="Meiryo UI" panose="020B0604030504040204" pitchFamily="50" charset="-128"/>
              </a:rPr>
              <a:t>60</a:t>
            </a:r>
            <a:r>
              <a:rPr lang="ja-JP" altLang="en-US" sz="1800" dirty="0" smtClean="0">
                <a:latin typeface="Meiryo UI" panose="020B0604030504040204" pitchFamily="50" charset="-128"/>
                <a:ea typeface="Meiryo UI" panose="020B0604030504040204" pitchFamily="50" charset="-128"/>
                <a:cs typeface="Meiryo UI" panose="020B0604030504040204" pitchFamily="50" charset="-128"/>
              </a:rPr>
              <a:t>分</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研修</a:t>
            </a:r>
            <a:r>
              <a:rPr lang="en-US" altLang="ja-JP" sz="1800" dirty="0" smtClean="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1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テキスト ボックス 4"/>
          <p:cNvSpPr txBox="1"/>
          <p:nvPr/>
        </p:nvSpPr>
        <p:spPr>
          <a:xfrm>
            <a:off x="116632" y="1164712"/>
            <a:ext cx="1338828" cy="461665"/>
          </a:xfrm>
          <a:prstGeom prst="rect">
            <a:avLst/>
          </a:prstGeom>
          <a:noFill/>
        </p:spPr>
        <p:txBody>
          <a:bodyPr wrap="none" rtlCol="0">
            <a:spAutoFit/>
          </a:bodyPr>
          <a:lstStyle/>
          <a:p>
            <a:r>
              <a:rPr kumimoji="1" lang="ja-JP" altLang="en-US" sz="2400" dirty="0" smtClean="0">
                <a:latin typeface="HGP創英角ﾎﾟｯﾌﾟ体" panose="040B0A00000000000000" pitchFamily="50" charset="-128"/>
                <a:ea typeface="HGP創英角ﾎﾟｯﾌﾟ体" panose="040B0A00000000000000" pitchFamily="50" charset="-128"/>
              </a:rPr>
              <a:t>○ねらい</a:t>
            </a:r>
            <a:endParaRPr kumimoji="1" lang="ja-JP" altLang="en-US" sz="2400" dirty="0">
              <a:latin typeface="HGP創英角ﾎﾟｯﾌﾟ体" panose="040B0A00000000000000" pitchFamily="50" charset="-128"/>
              <a:ea typeface="HGP創英角ﾎﾟｯﾌﾟ体" panose="040B0A00000000000000" pitchFamily="50" charset="-128"/>
            </a:endParaRPr>
          </a:p>
        </p:txBody>
      </p:sp>
      <p:sp>
        <p:nvSpPr>
          <p:cNvPr id="6" name="テキスト ボックス 5"/>
          <p:cNvSpPr txBox="1"/>
          <p:nvPr/>
        </p:nvSpPr>
        <p:spPr>
          <a:xfrm>
            <a:off x="116632" y="1928084"/>
            <a:ext cx="1107996" cy="461665"/>
          </a:xfrm>
          <a:prstGeom prst="rect">
            <a:avLst/>
          </a:prstGeom>
          <a:noFill/>
        </p:spPr>
        <p:txBody>
          <a:bodyPr wrap="none" rtlCol="0">
            <a:spAutoFit/>
          </a:bodyPr>
          <a:lstStyle/>
          <a:p>
            <a:r>
              <a:rPr kumimoji="1" lang="ja-JP" altLang="en-US" sz="2400" dirty="0" smtClean="0">
                <a:latin typeface="HGP創英角ﾎﾟｯﾌﾟ体" panose="040B0A00000000000000" pitchFamily="50" charset="-128"/>
                <a:ea typeface="HGP創英角ﾎﾟｯﾌﾟ体" panose="040B0A00000000000000" pitchFamily="50" charset="-128"/>
              </a:rPr>
              <a:t>○概要</a:t>
            </a:r>
            <a:endParaRPr kumimoji="1" lang="ja-JP" altLang="en-US" sz="2400" dirty="0">
              <a:latin typeface="HGP創英角ﾎﾟｯﾌﾟ体" panose="040B0A00000000000000" pitchFamily="50" charset="-128"/>
              <a:ea typeface="HGP創英角ﾎﾟｯﾌﾟ体" panose="040B0A00000000000000" pitchFamily="50" charset="-128"/>
            </a:endParaRPr>
          </a:p>
        </p:txBody>
      </p:sp>
      <p:sp>
        <p:nvSpPr>
          <p:cNvPr id="7" name="テキスト ボックス 6"/>
          <p:cNvSpPr txBox="1"/>
          <p:nvPr/>
        </p:nvSpPr>
        <p:spPr>
          <a:xfrm>
            <a:off x="116632" y="3368824"/>
            <a:ext cx="1723549" cy="461665"/>
          </a:xfrm>
          <a:prstGeom prst="rect">
            <a:avLst/>
          </a:prstGeom>
          <a:noFill/>
        </p:spPr>
        <p:txBody>
          <a:bodyPr wrap="none" rtlCol="0">
            <a:spAutoFit/>
          </a:bodyPr>
          <a:lstStyle/>
          <a:p>
            <a:r>
              <a:rPr kumimoji="1" lang="ja-JP" altLang="en-US" sz="2400" dirty="0" smtClean="0">
                <a:latin typeface="HGP創英角ﾎﾟｯﾌﾟ体" panose="040B0A00000000000000" pitchFamily="50" charset="-128"/>
                <a:ea typeface="HGP創英角ﾎﾟｯﾌﾟ体" panose="040B0A00000000000000" pitchFamily="50" charset="-128"/>
              </a:rPr>
              <a:t>○</a:t>
            </a:r>
            <a:r>
              <a:rPr lang="ja-JP" altLang="en-US" sz="2400" dirty="0">
                <a:latin typeface="HGP創英角ﾎﾟｯﾌﾟ体" panose="040B0A00000000000000" pitchFamily="50" charset="-128"/>
                <a:ea typeface="HGP創英角ﾎﾟｯﾌﾟ体" panose="040B0A00000000000000" pitchFamily="50" charset="-128"/>
              </a:rPr>
              <a:t>事前</a:t>
            </a:r>
            <a:r>
              <a:rPr kumimoji="1" lang="ja-JP" altLang="en-US" sz="2400" dirty="0" smtClean="0">
                <a:latin typeface="HGP創英角ﾎﾟｯﾌﾟ体" panose="040B0A00000000000000" pitchFamily="50" charset="-128"/>
                <a:ea typeface="HGP創英角ﾎﾟｯﾌﾟ体" panose="040B0A00000000000000" pitchFamily="50" charset="-128"/>
              </a:rPr>
              <a:t>準備</a:t>
            </a:r>
            <a:endParaRPr kumimoji="1" lang="ja-JP" altLang="en-US" sz="2400" dirty="0">
              <a:latin typeface="HGP創英角ﾎﾟｯﾌﾟ体" panose="040B0A00000000000000" pitchFamily="50" charset="-128"/>
              <a:ea typeface="HGP創英角ﾎﾟｯﾌﾟ体" panose="040B0A00000000000000" pitchFamily="50" charset="-128"/>
            </a:endParaRPr>
          </a:p>
        </p:txBody>
      </p:sp>
      <p:sp>
        <p:nvSpPr>
          <p:cNvPr id="8" name="テキスト ボックス 7"/>
          <p:cNvSpPr txBox="1"/>
          <p:nvPr/>
        </p:nvSpPr>
        <p:spPr>
          <a:xfrm>
            <a:off x="310543" y="1552888"/>
            <a:ext cx="6157182" cy="307777"/>
          </a:xfrm>
          <a:prstGeom prst="rect">
            <a:avLst/>
          </a:prstGeom>
          <a:noFill/>
        </p:spPr>
        <p:txBody>
          <a:bodyPr wrap="square" rtlCol="0">
            <a:spAutoFit/>
          </a:bodyPr>
          <a:lstStyle/>
          <a:p>
            <a:r>
              <a:rPr lang="ja-JP" altLang="en-US" sz="1400" dirty="0" smtClean="0">
                <a:solidFill>
                  <a:srgbClr val="FF0000"/>
                </a:solidFill>
                <a:latin typeface="HG丸ｺﾞｼｯｸM-PRO" panose="020F0600000000000000" pitchFamily="50" charset="-128"/>
                <a:ea typeface="HG丸ｺﾞｼｯｸM-PRO" panose="020F0600000000000000" pitchFamily="50" charset="-128"/>
              </a:rPr>
              <a:t>　</a:t>
            </a:r>
            <a:r>
              <a:rPr lang="ja-JP" altLang="en-US" sz="1400" dirty="0" smtClean="0">
                <a:latin typeface="HG丸ｺﾞｼｯｸM-PRO" panose="020F0600000000000000" pitchFamily="50" charset="-128"/>
                <a:ea typeface="HG丸ｺﾞｼｯｸM-PRO" panose="020F0600000000000000" pitchFamily="50" charset="-128"/>
              </a:rPr>
              <a:t>いじめへの対応と、いじめが起こりにくい集団づくりについて学ぶ。</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9" name="テキスト ボックス 8"/>
          <p:cNvSpPr txBox="1"/>
          <p:nvPr/>
        </p:nvSpPr>
        <p:spPr>
          <a:xfrm>
            <a:off x="310543" y="2342709"/>
            <a:ext cx="6309320" cy="954107"/>
          </a:xfrm>
          <a:prstGeom prst="rect">
            <a:avLst/>
          </a:prstGeom>
          <a:noFill/>
        </p:spPr>
        <p:txBody>
          <a:bodyPr wrap="square" rtlCol="0">
            <a:spAutoFit/>
          </a:bodyPr>
          <a:lstStyle/>
          <a:p>
            <a:r>
              <a:rPr lang="ja-JP" altLang="en-US" sz="1400" dirty="0" smtClean="0">
                <a:solidFill>
                  <a:srgbClr val="FF0000"/>
                </a:solidFill>
                <a:latin typeface="HG丸ｺﾞｼｯｸM-PRO" panose="020F0600000000000000" pitchFamily="50" charset="-128"/>
                <a:ea typeface="HG丸ｺﾞｼｯｸM-PRO" panose="020F0600000000000000" pitchFamily="50" charset="-128"/>
              </a:rPr>
              <a:t>　</a:t>
            </a:r>
            <a:r>
              <a:rPr lang="ja-JP" altLang="en-US" sz="1400" dirty="0" smtClean="0">
                <a:latin typeface="HG丸ｺﾞｼｯｸM-PRO" panose="020F0600000000000000" pitchFamily="50" charset="-128"/>
                <a:ea typeface="HG丸ｺﾞｼｯｸM-PRO" panose="020F0600000000000000" pitchFamily="50" charset="-128"/>
              </a:rPr>
              <a:t>◆生徒指導を進めるポイントを確認する。</a:t>
            </a:r>
            <a:endParaRPr lang="en-US" altLang="ja-JP" sz="1400" dirty="0" smtClean="0">
              <a:latin typeface="HG丸ｺﾞｼｯｸM-PRO" panose="020F0600000000000000" pitchFamily="50" charset="-128"/>
              <a:ea typeface="HG丸ｺﾞｼｯｸM-PRO" panose="020F0600000000000000" pitchFamily="50" charset="-128"/>
            </a:endParaRPr>
          </a:p>
          <a:p>
            <a:r>
              <a:rPr lang="ja-JP" altLang="en-US" sz="1400" dirty="0">
                <a:solidFill>
                  <a:srgbClr val="FF0000"/>
                </a:solidFill>
                <a:latin typeface="HG丸ｺﾞｼｯｸM-PRO" panose="020F0600000000000000" pitchFamily="50" charset="-128"/>
                <a:ea typeface="HG丸ｺﾞｼｯｸM-PRO" panose="020F0600000000000000" pitchFamily="50" charset="-128"/>
              </a:rPr>
              <a:t>　</a:t>
            </a:r>
            <a:r>
              <a:rPr lang="ja-JP" altLang="en-US" sz="1400" dirty="0" smtClean="0">
                <a:latin typeface="HG丸ｺﾞｼｯｸM-PRO" panose="020F0600000000000000" pitchFamily="50" charset="-128"/>
                <a:ea typeface="HG丸ｺﾞｼｯｸM-PRO" panose="020F0600000000000000" pitchFamily="50" charset="-128"/>
              </a:rPr>
              <a:t>◆事例</a:t>
            </a:r>
            <a:r>
              <a:rPr lang="ja-JP" altLang="en-US" sz="1400" dirty="0">
                <a:latin typeface="HG丸ｺﾞｼｯｸM-PRO" panose="020F0600000000000000" pitchFamily="50" charset="-128"/>
                <a:ea typeface="HG丸ｺﾞｼｯｸM-PRO" panose="020F0600000000000000" pitchFamily="50" charset="-128"/>
              </a:rPr>
              <a:t>を</a:t>
            </a:r>
            <a:r>
              <a:rPr lang="ja-JP" altLang="en-US" sz="1400" dirty="0" smtClean="0">
                <a:latin typeface="HG丸ｺﾞｼｯｸM-PRO" panose="020F0600000000000000" pitchFamily="50" charset="-128"/>
                <a:ea typeface="HG丸ｺﾞｼｯｸM-PRO" panose="020F0600000000000000" pitchFamily="50" charset="-128"/>
              </a:rPr>
              <a:t>通して、いじめへの対応について協議を深める。　</a:t>
            </a:r>
            <a:endParaRPr lang="en-US" altLang="ja-JP" sz="1400" dirty="0" smtClean="0">
              <a:latin typeface="HG丸ｺﾞｼｯｸM-PRO" panose="020F0600000000000000" pitchFamily="50" charset="-128"/>
              <a:ea typeface="HG丸ｺﾞｼｯｸM-PRO" panose="020F0600000000000000" pitchFamily="50" charset="-128"/>
            </a:endParaRPr>
          </a:p>
          <a:p>
            <a:r>
              <a:rPr lang="ja-JP" altLang="en-US" sz="1400" dirty="0" smtClean="0">
                <a:latin typeface="HG丸ｺﾞｼｯｸM-PRO" panose="020F0600000000000000" pitchFamily="50" charset="-128"/>
                <a:ea typeface="HG丸ｺﾞｼｯｸM-PRO" panose="020F0600000000000000" pitchFamily="50" charset="-128"/>
              </a:rPr>
              <a:t>　◆児童生徒に対する三段階の支援について整理し、いじめが起こりに　</a:t>
            </a:r>
            <a:endParaRPr lang="en-US" altLang="ja-JP" sz="1400" dirty="0" smtClean="0">
              <a:latin typeface="HG丸ｺﾞｼｯｸM-PRO" panose="020F0600000000000000" pitchFamily="50" charset="-128"/>
              <a:ea typeface="HG丸ｺﾞｼｯｸM-PRO" panose="020F0600000000000000" pitchFamily="50" charset="-128"/>
            </a:endParaRPr>
          </a:p>
          <a:p>
            <a:r>
              <a:rPr lang="ja-JP" altLang="en-US" sz="1400" dirty="0">
                <a:latin typeface="HG丸ｺﾞｼｯｸM-PRO" panose="020F0600000000000000" pitchFamily="50" charset="-128"/>
                <a:ea typeface="HG丸ｺﾞｼｯｸM-PRO" panose="020F0600000000000000" pitchFamily="50" charset="-128"/>
              </a:rPr>
              <a:t>　</a:t>
            </a:r>
            <a:r>
              <a:rPr lang="ja-JP" altLang="en-US" sz="1400" dirty="0" smtClean="0">
                <a:latin typeface="HG丸ｺﾞｼｯｸM-PRO" panose="020F0600000000000000" pitchFamily="50" charset="-128"/>
                <a:ea typeface="HG丸ｺﾞｼｯｸM-PRO" panose="020F0600000000000000" pitchFamily="50" charset="-128"/>
              </a:rPr>
              <a:t>　くい集団づくりにつながる、具体的な取組について共通理解を図る。</a:t>
            </a:r>
            <a:endParaRPr kumimoji="1" lang="ja-JP" altLang="en-US" sz="1400" dirty="0">
              <a:latin typeface="HG丸ｺﾞｼｯｸM-PRO" panose="020F0600000000000000" pitchFamily="50" charset="-128"/>
              <a:ea typeface="HG丸ｺﾞｼｯｸM-PRO" panose="020F0600000000000000" pitchFamily="50" charset="-128"/>
            </a:endParaRPr>
          </a:p>
        </p:txBody>
      </p:sp>
      <p:sp>
        <p:nvSpPr>
          <p:cNvPr id="38" name="角丸四角形 37"/>
          <p:cNvSpPr/>
          <p:nvPr/>
        </p:nvSpPr>
        <p:spPr>
          <a:xfrm>
            <a:off x="2693907" y="3466636"/>
            <a:ext cx="4087274" cy="3142145"/>
          </a:xfrm>
          <a:prstGeom prst="roundRect">
            <a:avLst>
              <a:gd name="adj" fmla="val 5586"/>
            </a:avLst>
          </a:prstGeom>
          <a:ln/>
        </p:spPr>
        <p:style>
          <a:lnRef idx="2">
            <a:schemeClr val="accent1"/>
          </a:lnRef>
          <a:fillRef idx="1">
            <a:schemeClr val="lt1"/>
          </a:fillRef>
          <a:effectRef idx="0">
            <a:schemeClr val="accent1"/>
          </a:effectRef>
          <a:fontRef idx="minor">
            <a:schemeClr val="dk1"/>
          </a:fontRef>
        </p:style>
        <p:txBody>
          <a:bodyPr rIns="0" rtlCol="0" anchor="ctr"/>
          <a:lstStyle/>
          <a:p>
            <a:r>
              <a:rPr kumimoji="1" lang="en-US" altLang="ja-JP" sz="1600" dirty="0" smtClean="0">
                <a:solidFill>
                  <a:schemeClr val="tx1"/>
                </a:solidFill>
                <a:latin typeface="HG丸ｺﾞｼｯｸM-PRO" panose="020F0600000000000000" pitchFamily="50" charset="-128"/>
                <a:ea typeface="HG丸ｺﾞｼｯｸM-PRO" panose="020F0600000000000000" pitchFamily="50" charset="-128"/>
              </a:rPr>
              <a:t>※</a:t>
            </a:r>
            <a:r>
              <a:rPr kumimoji="1" lang="ja-JP" altLang="en-US" sz="1600" dirty="0" smtClean="0">
                <a:solidFill>
                  <a:schemeClr val="tx1"/>
                </a:solidFill>
                <a:latin typeface="HG丸ｺﾞｼｯｸM-PRO" panose="020F0600000000000000" pitchFamily="50" charset="-128"/>
                <a:ea typeface="HG丸ｺﾞｼｯｸM-PRO" panose="020F0600000000000000" pitchFamily="50" charset="-128"/>
              </a:rPr>
              <a:t>講義・演習準備物</a:t>
            </a:r>
            <a:endParaRPr kumimoji="1" lang="en-US" altLang="ja-JP" sz="16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1400" dirty="0" smtClean="0">
                <a:solidFill>
                  <a:schemeClr val="tx1"/>
                </a:solidFill>
                <a:latin typeface="HG丸ｺﾞｼｯｸM-PRO" panose="020F0600000000000000" pitchFamily="50" charset="-128"/>
                <a:ea typeface="HG丸ｺﾞｼｯｸM-PRO" panose="020F0600000000000000" pitchFamily="50" charset="-128"/>
              </a:rPr>
              <a:t>　</a:t>
            </a:r>
            <a:r>
              <a:rPr lang="ja-JP" altLang="en-US" sz="1400" dirty="0">
                <a:solidFill>
                  <a:schemeClr val="tx1"/>
                </a:solidFill>
                <a:latin typeface="HG丸ｺﾞｼｯｸM-PRO" panose="020F0600000000000000" pitchFamily="50" charset="-128"/>
                <a:ea typeface="HG丸ｺﾞｼｯｸM-PRO" panose="020F0600000000000000" pitchFamily="50" charset="-128"/>
              </a:rPr>
              <a:t> </a:t>
            </a:r>
            <a:r>
              <a:rPr lang="ja-JP" altLang="en-US" sz="1200" dirty="0">
                <a:solidFill>
                  <a:schemeClr val="tx1"/>
                </a:solidFill>
                <a:latin typeface="HG丸ｺﾞｼｯｸM-PRO" panose="020F0600000000000000" pitchFamily="50" charset="-128"/>
                <a:ea typeface="HG丸ｺﾞｼｯｸM-PRO" panose="020F0600000000000000" pitchFamily="50" charset="-128"/>
              </a:rPr>
              <a:t>（資料の陰影が</a:t>
            </a:r>
            <a:r>
              <a:rPr lang="ja-JP" altLang="en-US" sz="1200" dirty="0" smtClean="0">
                <a:solidFill>
                  <a:schemeClr val="tx1"/>
                </a:solidFill>
                <a:latin typeface="HG丸ｺﾞｼｯｸM-PRO" panose="020F0600000000000000" pitchFamily="50" charset="-128"/>
                <a:ea typeface="HG丸ｺﾞｼｯｸM-PRO" panose="020F0600000000000000" pitchFamily="50" charset="-128"/>
              </a:rPr>
              <a:t>見づらければ、カラー</a:t>
            </a:r>
            <a:r>
              <a:rPr lang="ja-JP" altLang="en-US" sz="1200" dirty="0">
                <a:solidFill>
                  <a:schemeClr val="tx1"/>
                </a:solidFill>
                <a:latin typeface="HG丸ｺﾞｼｯｸM-PRO" panose="020F0600000000000000" pitchFamily="50" charset="-128"/>
                <a:ea typeface="HG丸ｺﾞｼｯｸM-PRO" panose="020F0600000000000000" pitchFamily="50" charset="-128"/>
              </a:rPr>
              <a:t>印刷</a:t>
            </a:r>
            <a:r>
              <a:rPr lang="ja-JP" altLang="en-US" sz="1200" dirty="0" smtClean="0">
                <a:solidFill>
                  <a:schemeClr val="tx1"/>
                </a:solidFill>
                <a:latin typeface="HG丸ｺﾞｼｯｸM-PRO" panose="020F0600000000000000" pitchFamily="50" charset="-128"/>
                <a:ea typeface="HG丸ｺﾞｼｯｸM-PRO" panose="020F0600000000000000" pitchFamily="50" charset="-128"/>
              </a:rPr>
              <a:t>を</a:t>
            </a:r>
            <a:r>
              <a:rPr lang="ja-JP" altLang="en-US" sz="1200" dirty="0">
                <a:solidFill>
                  <a:schemeClr val="tx1"/>
                </a:solidFill>
                <a:latin typeface="HG丸ｺﾞｼｯｸM-PRO" panose="020F0600000000000000" pitchFamily="50" charset="-128"/>
                <a:ea typeface="HG丸ｺﾞｼｯｸM-PRO" panose="020F0600000000000000" pitchFamily="50" charset="-128"/>
              </a:rPr>
              <a:t>配付</a:t>
            </a:r>
            <a:r>
              <a:rPr lang="ja-JP" altLang="en-US" sz="1200" dirty="0" smtClean="0">
                <a:solidFill>
                  <a:schemeClr val="tx1"/>
                </a:solidFill>
                <a:latin typeface="HG丸ｺﾞｼｯｸM-PRO" panose="020F0600000000000000" pitchFamily="50" charset="-128"/>
                <a:ea typeface="HG丸ｺﾞｼｯｸM-PRO" panose="020F0600000000000000" pitchFamily="50" charset="-128"/>
              </a:rPr>
              <a:t>）</a:t>
            </a:r>
            <a:endParaRPr lang="en-US" altLang="ja-JP" sz="1200" dirty="0" smtClean="0">
              <a:solidFill>
                <a:schemeClr val="tx1"/>
              </a:solidFill>
              <a:latin typeface="HG丸ｺﾞｼｯｸM-PRO" panose="020F0600000000000000" pitchFamily="50" charset="-128"/>
              <a:ea typeface="HG丸ｺﾞｼｯｸM-PRO" panose="020F0600000000000000" pitchFamily="50" charset="-128"/>
            </a:endParaRPr>
          </a:p>
          <a:p>
            <a:r>
              <a:rPr lang="en-US" altLang="ja-JP" sz="1400" dirty="0" smtClean="0">
                <a:solidFill>
                  <a:schemeClr val="tx1"/>
                </a:solidFill>
                <a:latin typeface="HG丸ｺﾞｼｯｸM-PRO" panose="020F0600000000000000" pitchFamily="50" charset="-128"/>
                <a:ea typeface="HG丸ｺﾞｼｯｸM-PRO" panose="020F0600000000000000" pitchFamily="50" charset="-128"/>
              </a:rPr>
              <a:t>  </a:t>
            </a:r>
            <a:r>
              <a:rPr lang="ja-JP" altLang="en-US" sz="1400" dirty="0" smtClean="0">
                <a:solidFill>
                  <a:schemeClr val="tx1"/>
                </a:solidFill>
                <a:latin typeface="HG丸ｺﾞｼｯｸM-PRO" panose="020F0600000000000000" pitchFamily="50" charset="-128"/>
                <a:ea typeface="HG丸ｺﾞｼｯｸM-PRO" panose="020F0600000000000000" pitchFamily="50" charset="-128"/>
              </a:rPr>
              <a:t> </a:t>
            </a:r>
            <a:r>
              <a:rPr lang="ja-JP" altLang="en-US" sz="1400" dirty="0">
                <a:solidFill>
                  <a:schemeClr val="tx1"/>
                </a:solidFill>
                <a:latin typeface="HG丸ｺﾞｼｯｸM-PRO" panose="020F0600000000000000" pitchFamily="50" charset="-128"/>
                <a:ea typeface="HG丸ｺﾞｼｯｸM-PRO" panose="020F0600000000000000" pitchFamily="50" charset="-128"/>
              </a:rPr>
              <a:t>・</a:t>
            </a:r>
            <a:r>
              <a:rPr lang="en-US" altLang="ja-JP" sz="1400" dirty="0" smtClean="0">
                <a:solidFill>
                  <a:schemeClr val="tx1"/>
                </a:solidFill>
                <a:latin typeface="HG丸ｺﾞｼｯｸM-PRO" panose="020F0600000000000000" pitchFamily="50" charset="-128"/>
                <a:ea typeface="HG丸ｺﾞｼｯｸM-PRO" panose="020F0600000000000000" pitchFamily="50" charset="-128"/>
              </a:rPr>
              <a:t>3101_</a:t>
            </a:r>
            <a:r>
              <a:rPr lang="ja-JP" altLang="en-US" sz="1400" dirty="0" smtClean="0">
                <a:solidFill>
                  <a:schemeClr val="tx1"/>
                </a:solidFill>
                <a:latin typeface="HG丸ｺﾞｼｯｸM-PRO" panose="020F0600000000000000" pitchFamily="50" charset="-128"/>
                <a:ea typeface="HG丸ｺﾞｼｯｸM-PRO" panose="020F0600000000000000" pitchFamily="50" charset="-128"/>
              </a:rPr>
              <a:t>スライド資料</a:t>
            </a:r>
            <a:endParaRPr lang="en-US" altLang="ja-JP" sz="14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1400" dirty="0">
                <a:solidFill>
                  <a:schemeClr val="tx1"/>
                </a:solidFill>
                <a:latin typeface="HG丸ｺﾞｼｯｸM-PRO" panose="020F0600000000000000" pitchFamily="50" charset="-128"/>
                <a:ea typeface="HG丸ｺﾞｼｯｸM-PRO" panose="020F0600000000000000" pitchFamily="50" charset="-128"/>
              </a:rPr>
              <a:t>　</a:t>
            </a:r>
            <a:r>
              <a:rPr lang="ja-JP" altLang="en-US" sz="1400" dirty="0" smtClean="0">
                <a:solidFill>
                  <a:schemeClr val="tx1"/>
                </a:solidFill>
                <a:latin typeface="HG丸ｺﾞｼｯｸM-PRO" panose="020F0600000000000000" pitchFamily="50" charset="-128"/>
                <a:ea typeface="HG丸ｺﾞｼｯｸM-PRO" panose="020F0600000000000000" pitchFamily="50" charset="-128"/>
              </a:rPr>
              <a:t>　</a:t>
            </a:r>
            <a:r>
              <a:rPr lang="ja-JP" altLang="en-US" sz="1200" dirty="0" smtClean="0">
                <a:solidFill>
                  <a:schemeClr val="tx1"/>
                </a:solidFill>
                <a:latin typeface="HG丸ｺﾞｼｯｸM-PRO" panose="020F0600000000000000" pitchFamily="50" charset="-128"/>
                <a:ea typeface="HG丸ｺﾞｼｯｸM-PRO" panose="020F0600000000000000" pitchFamily="50" charset="-128"/>
              </a:rPr>
              <a:t>（研修担当者の進行原稿）</a:t>
            </a:r>
            <a:endParaRPr lang="en-US" altLang="ja-JP" sz="14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1400" dirty="0">
                <a:solidFill>
                  <a:schemeClr val="tx1"/>
                </a:solidFill>
                <a:latin typeface="HG丸ｺﾞｼｯｸM-PRO" panose="020F0600000000000000" pitchFamily="50" charset="-128"/>
                <a:ea typeface="HG丸ｺﾞｼｯｸM-PRO" panose="020F0600000000000000" pitchFamily="50" charset="-128"/>
              </a:rPr>
              <a:t>　</a:t>
            </a:r>
            <a:r>
              <a:rPr lang="ja-JP" altLang="en-US" sz="1400" dirty="0" smtClean="0">
                <a:solidFill>
                  <a:schemeClr val="tx1"/>
                </a:solidFill>
                <a:latin typeface="HG丸ｺﾞｼｯｸM-PRO" panose="020F0600000000000000" pitchFamily="50" charset="-128"/>
                <a:ea typeface="HG丸ｺﾞｼｯｸM-PRO" panose="020F0600000000000000" pitchFamily="50" charset="-128"/>
              </a:rPr>
              <a:t>・</a:t>
            </a:r>
            <a:r>
              <a:rPr lang="en-US" altLang="ja-JP" sz="1400" dirty="0" smtClean="0">
                <a:solidFill>
                  <a:schemeClr val="tx1"/>
                </a:solidFill>
                <a:latin typeface="HG丸ｺﾞｼｯｸM-PRO" panose="020F0600000000000000" pitchFamily="50" charset="-128"/>
                <a:ea typeface="HG丸ｺﾞｼｯｸM-PRO" panose="020F0600000000000000" pitchFamily="50" charset="-128"/>
              </a:rPr>
              <a:t>3102_</a:t>
            </a:r>
            <a:r>
              <a:rPr lang="ja-JP" altLang="en-US" sz="1400" dirty="0" smtClean="0">
                <a:solidFill>
                  <a:schemeClr val="tx1"/>
                </a:solidFill>
                <a:latin typeface="HG丸ｺﾞｼｯｸM-PRO" panose="020F0600000000000000" pitchFamily="50" charset="-128"/>
                <a:ea typeface="HG丸ｺﾞｼｯｸM-PRO" panose="020F0600000000000000" pitchFamily="50" charset="-128"/>
              </a:rPr>
              <a:t>研修資料（提示用）</a:t>
            </a:r>
            <a:endParaRPr lang="en-US" altLang="ja-JP" sz="14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1400" dirty="0">
                <a:solidFill>
                  <a:schemeClr val="tx1"/>
                </a:solidFill>
                <a:latin typeface="HG丸ｺﾞｼｯｸM-PRO" panose="020F0600000000000000" pitchFamily="50" charset="-128"/>
                <a:ea typeface="HG丸ｺﾞｼｯｸM-PRO" panose="020F0600000000000000" pitchFamily="50" charset="-128"/>
              </a:rPr>
              <a:t>　</a:t>
            </a:r>
            <a:r>
              <a:rPr lang="ja-JP" altLang="en-US" sz="1400" dirty="0" smtClean="0">
                <a:solidFill>
                  <a:schemeClr val="tx1"/>
                </a:solidFill>
                <a:latin typeface="HG丸ｺﾞｼｯｸM-PRO" panose="020F0600000000000000" pitchFamily="50" charset="-128"/>
                <a:ea typeface="HG丸ｺﾞｼｯｸM-PRO" panose="020F0600000000000000" pitchFamily="50" charset="-128"/>
              </a:rPr>
              <a:t>　</a:t>
            </a:r>
            <a:r>
              <a:rPr lang="ja-JP" altLang="en-US" sz="1200" dirty="0" smtClean="0">
                <a:solidFill>
                  <a:schemeClr val="tx1"/>
                </a:solidFill>
                <a:latin typeface="HG丸ｺﾞｼｯｸM-PRO" panose="020F0600000000000000" pitchFamily="50" charset="-128"/>
                <a:ea typeface="HG丸ｺﾞｼｯｸM-PRO" panose="020F0600000000000000" pitchFamily="50" charset="-128"/>
              </a:rPr>
              <a:t>（プロジェクター等で投影）</a:t>
            </a:r>
            <a:endParaRPr lang="en-US" altLang="ja-JP" sz="1200" dirty="0">
              <a:solidFill>
                <a:schemeClr val="tx1"/>
              </a:solidFill>
              <a:latin typeface="HG丸ｺﾞｼｯｸM-PRO" panose="020F0600000000000000" pitchFamily="50" charset="-128"/>
              <a:ea typeface="HG丸ｺﾞｼｯｸM-PRO" panose="020F0600000000000000" pitchFamily="50" charset="-128"/>
            </a:endParaRPr>
          </a:p>
          <a:p>
            <a:r>
              <a:rPr lang="ja-JP" altLang="en-US" sz="1400" dirty="0">
                <a:solidFill>
                  <a:schemeClr val="tx1"/>
                </a:solidFill>
                <a:latin typeface="HG丸ｺﾞｼｯｸM-PRO" panose="020F0600000000000000" pitchFamily="50" charset="-128"/>
                <a:ea typeface="HG丸ｺﾞｼｯｸM-PRO" panose="020F0600000000000000" pitchFamily="50" charset="-128"/>
              </a:rPr>
              <a:t>　</a:t>
            </a:r>
            <a:r>
              <a:rPr lang="ja-JP" altLang="en-US" sz="1400" dirty="0" smtClean="0">
                <a:solidFill>
                  <a:schemeClr val="tx1"/>
                </a:solidFill>
                <a:latin typeface="HG丸ｺﾞｼｯｸM-PRO" panose="020F0600000000000000" pitchFamily="50" charset="-128"/>
                <a:ea typeface="HG丸ｺﾞｼｯｸM-PRO" panose="020F0600000000000000" pitchFamily="50" charset="-128"/>
              </a:rPr>
              <a:t>・</a:t>
            </a:r>
            <a:r>
              <a:rPr lang="en-US" altLang="ja-JP" sz="1400" dirty="0" smtClean="0">
                <a:solidFill>
                  <a:schemeClr val="tx1"/>
                </a:solidFill>
                <a:latin typeface="HG丸ｺﾞｼｯｸM-PRO" panose="020F0600000000000000" pitchFamily="50" charset="-128"/>
                <a:ea typeface="HG丸ｺﾞｼｯｸM-PRO" panose="020F0600000000000000" pitchFamily="50" charset="-128"/>
              </a:rPr>
              <a:t>3103_</a:t>
            </a:r>
            <a:r>
              <a:rPr lang="ja-JP" altLang="en-US" sz="1400" dirty="0" smtClean="0">
                <a:solidFill>
                  <a:schemeClr val="tx1"/>
                </a:solidFill>
                <a:latin typeface="HG丸ｺﾞｼｯｸM-PRO" panose="020F0600000000000000" pitchFamily="50" charset="-128"/>
                <a:ea typeface="HG丸ｺﾞｼｯｸM-PRO" panose="020F0600000000000000" pitchFamily="50" charset="-128"/>
              </a:rPr>
              <a:t>研修資料（配付用）</a:t>
            </a:r>
            <a:r>
              <a:rPr lang="en-US" altLang="ja-JP" sz="1400" dirty="0">
                <a:solidFill>
                  <a:schemeClr val="tx1"/>
                </a:solidFill>
                <a:latin typeface="HG丸ｺﾞｼｯｸM-PRO" panose="020F0600000000000000" pitchFamily="50" charset="-128"/>
                <a:ea typeface="HG丸ｺﾞｼｯｸM-PRO" panose="020F0600000000000000" pitchFamily="50" charset="-128"/>
              </a:rPr>
              <a:t> </a:t>
            </a:r>
            <a:endParaRPr lang="en-US" altLang="ja-JP" sz="14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1400" dirty="0">
                <a:solidFill>
                  <a:schemeClr val="tx1"/>
                </a:solidFill>
                <a:latin typeface="HG丸ｺﾞｼｯｸM-PRO" panose="020F0600000000000000" pitchFamily="50" charset="-128"/>
                <a:ea typeface="HG丸ｺﾞｼｯｸM-PRO" panose="020F0600000000000000" pitchFamily="50" charset="-128"/>
              </a:rPr>
              <a:t>　</a:t>
            </a:r>
            <a:r>
              <a:rPr lang="ja-JP" altLang="en-US" sz="1400" dirty="0" smtClean="0">
                <a:solidFill>
                  <a:schemeClr val="tx1"/>
                </a:solidFill>
                <a:latin typeface="HG丸ｺﾞｼｯｸM-PRO" panose="020F0600000000000000" pitchFamily="50" charset="-128"/>
                <a:ea typeface="HG丸ｺﾞｼｯｸM-PRO" panose="020F0600000000000000" pitchFamily="50" charset="-128"/>
              </a:rPr>
              <a:t>・</a:t>
            </a:r>
            <a:r>
              <a:rPr lang="en-US" altLang="ja-JP" sz="1400" dirty="0" smtClean="0">
                <a:solidFill>
                  <a:schemeClr val="tx1"/>
                </a:solidFill>
                <a:latin typeface="HG丸ｺﾞｼｯｸM-PRO" panose="020F0600000000000000" pitchFamily="50" charset="-128"/>
                <a:ea typeface="HG丸ｺﾞｼｯｸM-PRO" panose="020F0600000000000000" pitchFamily="50" charset="-128"/>
              </a:rPr>
              <a:t>3104_</a:t>
            </a:r>
            <a:r>
              <a:rPr lang="ja-JP" altLang="en-US" sz="1400" dirty="0" smtClean="0">
                <a:solidFill>
                  <a:schemeClr val="tx1"/>
                </a:solidFill>
                <a:latin typeface="HG丸ｺﾞｼｯｸM-PRO" panose="020F0600000000000000" pitchFamily="50" charset="-128"/>
                <a:ea typeface="HG丸ｺﾞｼｯｸM-PRO" panose="020F0600000000000000" pitchFamily="50" charset="-128"/>
              </a:rPr>
              <a:t>ワークシート</a:t>
            </a:r>
            <a:endParaRPr lang="en-US" altLang="ja-JP" sz="14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1400" dirty="0">
                <a:solidFill>
                  <a:schemeClr val="tx1"/>
                </a:solidFill>
                <a:latin typeface="HG丸ｺﾞｼｯｸM-PRO" panose="020F0600000000000000" pitchFamily="50" charset="-128"/>
                <a:ea typeface="HG丸ｺﾞｼｯｸM-PRO" panose="020F0600000000000000" pitchFamily="50" charset="-128"/>
              </a:rPr>
              <a:t>　</a:t>
            </a:r>
            <a:r>
              <a:rPr lang="ja-JP" altLang="en-US" sz="1400" dirty="0" smtClean="0">
                <a:solidFill>
                  <a:schemeClr val="tx1"/>
                </a:solidFill>
                <a:latin typeface="HG丸ｺﾞｼｯｸM-PRO" panose="020F0600000000000000" pitchFamily="50" charset="-128"/>
                <a:ea typeface="HG丸ｺﾞｼｯｸM-PRO" panose="020F0600000000000000" pitchFamily="50" charset="-128"/>
              </a:rPr>
              <a:t>　</a:t>
            </a:r>
            <a:r>
              <a:rPr lang="ja-JP" altLang="en-US" sz="1200" dirty="0">
                <a:solidFill>
                  <a:schemeClr val="tx1"/>
                </a:solidFill>
                <a:latin typeface="HG丸ｺﾞｼｯｸM-PRO" panose="020F0600000000000000" pitchFamily="50" charset="-128"/>
                <a:ea typeface="HG丸ｺﾞｼｯｸM-PRO" panose="020F0600000000000000" pitchFamily="50" charset="-128"/>
              </a:rPr>
              <a:t> </a:t>
            </a:r>
            <a:r>
              <a:rPr lang="ja-JP" altLang="en-US" sz="1200" dirty="0" smtClean="0">
                <a:solidFill>
                  <a:schemeClr val="tx1"/>
                </a:solidFill>
                <a:latin typeface="HG丸ｺﾞｼｯｸM-PRO" panose="020F0600000000000000" pitchFamily="50" charset="-128"/>
                <a:ea typeface="HG丸ｺﾞｼｯｸM-PRO" panose="020F0600000000000000" pitchFamily="50" charset="-128"/>
              </a:rPr>
              <a:t> 各自：「事例読み取りシート</a:t>
            </a:r>
            <a:r>
              <a:rPr lang="en-US" altLang="ja-JP" sz="1200" dirty="0" smtClean="0">
                <a:solidFill>
                  <a:schemeClr val="tx1"/>
                </a:solidFill>
                <a:latin typeface="HG丸ｺﾞｼｯｸM-PRO" panose="020F0600000000000000" pitchFamily="50" charset="-128"/>
                <a:ea typeface="HG丸ｺﾞｼｯｸM-PRO" panose="020F0600000000000000" pitchFamily="50" charset="-128"/>
              </a:rPr>
              <a:t>(A4)</a:t>
            </a:r>
            <a:r>
              <a:rPr lang="ja-JP" altLang="en-US" sz="1200" dirty="0" smtClean="0">
                <a:solidFill>
                  <a:schemeClr val="tx1"/>
                </a:solidFill>
                <a:latin typeface="HG丸ｺﾞｼｯｸM-PRO" panose="020F0600000000000000" pitchFamily="50" charset="-128"/>
                <a:ea typeface="HG丸ｺﾞｼｯｸM-PRO" panose="020F0600000000000000" pitchFamily="50" charset="-128"/>
              </a:rPr>
              <a:t>」</a:t>
            </a:r>
            <a:endParaRPr lang="en-US" altLang="ja-JP" sz="12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1200" dirty="0">
                <a:solidFill>
                  <a:schemeClr val="tx1"/>
                </a:solidFill>
                <a:latin typeface="HG丸ｺﾞｼｯｸM-PRO" panose="020F0600000000000000" pitchFamily="50" charset="-128"/>
                <a:ea typeface="HG丸ｺﾞｼｯｸM-PRO" panose="020F0600000000000000" pitchFamily="50" charset="-128"/>
              </a:rPr>
              <a:t>　</a:t>
            </a:r>
            <a:r>
              <a:rPr lang="ja-JP" altLang="en-US" sz="1200" dirty="0" smtClean="0">
                <a:solidFill>
                  <a:schemeClr val="tx1"/>
                </a:solidFill>
                <a:latin typeface="HG丸ｺﾞｼｯｸM-PRO" panose="020F0600000000000000" pitchFamily="50" charset="-128"/>
                <a:ea typeface="HG丸ｺﾞｼｯｸM-PRO" panose="020F0600000000000000" pitchFamily="50" charset="-128"/>
              </a:rPr>
              <a:t>　　各グループ：「グループ記録用紙</a:t>
            </a:r>
            <a:r>
              <a:rPr lang="en-US" altLang="ja-JP" sz="1200" dirty="0" smtClean="0">
                <a:solidFill>
                  <a:schemeClr val="tx1"/>
                </a:solidFill>
                <a:latin typeface="HG丸ｺﾞｼｯｸM-PRO" panose="020F0600000000000000" pitchFamily="50" charset="-128"/>
                <a:ea typeface="HG丸ｺﾞｼｯｸM-PRO" panose="020F0600000000000000" pitchFamily="50" charset="-128"/>
              </a:rPr>
              <a:t>(A3)</a:t>
            </a:r>
            <a:r>
              <a:rPr lang="ja-JP" altLang="en-US" sz="1200" dirty="0" smtClean="0">
                <a:solidFill>
                  <a:schemeClr val="tx1"/>
                </a:solidFill>
                <a:latin typeface="HG丸ｺﾞｼｯｸM-PRO" panose="020F0600000000000000" pitchFamily="50" charset="-128"/>
                <a:ea typeface="HG丸ｺﾞｼｯｸM-PRO" panose="020F0600000000000000" pitchFamily="50" charset="-128"/>
              </a:rPr>
              <a:t>」</a:t>
            </a:r>
            <a:endParaRPr lang="en-US" altLang="ja-JP" sz="14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1400" dirty="0">
                <a:solidFill>
                  <a:schemeClr val="tx1"/>
                </a:solidFill>
                <a:latin typeface="HG丸ｺﾞｼｯｸM-PRO" panose="020F0600000000000000" pitchFamily="50" charset="-128"/>
                <a:ea typeface="HG丸ｺﾞｼｯｸM-PRO" panose="020F0600000000000000" pitchFamily="50" charset="-128"/>
              </a:rPr>
              <a:t>　</a:t>
            </a:r>
            <a:r>
              <a:rPr lang="ja-JP" altLang="en-US" sz="1400" dirty="0" smtClean="0">
                <a:solidFill>
                  <a:schemeClr val="tx1"/>
                </a:solidFill>
                <a:latin typeface="HG丸ｺﾞｼｯｸM-PRO" panose="020F0600000000000000" pitchFamily="50" charset="-128"/>
                <a:ea typeface="HG丸ｺﾞｼｯｸM-PRO" panose="020F0600000000000000" pitchFamily="50" charset="-128"/>
              </a:rPr>
              <a:t>・</a:t>
            </a:r>
            <a:r>
              <a:rPr lang="en-US" altLang="ja-JP" sz="1400" dirty="0" smtClean="0">
                <a:solidFill>
                  <a:schemeClr val="tx1"/>
                </a:solidFill>
                <a:latin typeface="HG丸ｺﾞｼｯｸM-PRO" panose="020F0600000000000000" pitchFamily="50" charset="-128"/>
                <a:ea typeface="HG丸ｺﾞｼｯｸM-PRO" panose="020F0600000000000000" pitchFamily="50" charset="-128"/>
              </a:rPr>
              <a:t>3105_H27</a:t>
            </a:r>
            <a:r>
              <a:rPr lang="ja-JP" altLang="en-US" sz="1400" dirty="0" smtClean="0">
                <a:solidFill>
                  <a:schemeClr val="tx1"/>
                </a:solidFill>
                <a:latin typeface="HG丸ｺﾞｼｯｸM-PRO" panose="020F0600000000000000" pitchFamily="50" charset="-128"/>
                <a:ea typeface="HG丸ｺﾞｼｯｸM-PRO" panose="020F0600000000000000" pitchFamily="50" charset="-128"/>
              </a:rPr>
              <a:t>事例集</a:t>
            </a:r>
            <a:endParaRPr lang="en-US" altLang="ja-JP" sz="14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1400" dirty="0">
                <a:solidFill>
                  <a:schemeClr val="tx1"/>
                </a:solidFill>
                <a:latin typeface="HG丸ｺﾞｼｯｸM-PRO" panose="020F0600000000000000" pitchFamily="50" charset="-128"/>
                <a:ea typeface="HG丸ｺﾞｼｯｸM-PRO" panose="020F0600000000000000" pitchFamily="50" charset="-128"/>
              </a:rPr>
              <a:t>　・</a:t>
            </a:r>
            <a:r>
              <a:rPr lang="en-US" altLang="ja-JP" sz="1400" dirty="0" smtClean="0">
                <a:solidFill>
                  <a:schemeClr val="tx1"/>
                </a:solidFill>
                <a:latin typeface="HG丸ｺﾞｼｯｸM-PRO" panose="020F0600000000000000" pitchFamily="50" charset="-128"/>
                <a:ea typeface="HG丸ｺﾞｼｯｸM-PRO" panose="020F0600000000000000" pitchFamily="50" charset="-128"/>
              </a:rPr>
              <a:t>3106_H28</a:t>
            </a:r>
            <a:r>
              <a:rPr lang="ja-JP" altLang="en-US" sz="1400" dirty="0" smtClean="0">
                <a:solidFill>
                  <a:schemeClr val="tx1"/>
                </a:solidFill>
                <a:latin typeface="HG丸ｺﾞｼｯｸM-PRO" panose="020F0600000000000000" pitchFamily="50" charset="-128"/>
                <a:ea typeface="HG丸ｺﾞｼｯｸM-PRO" panose="020F0600000000000000" pitchFamily="50" charset="-128"/>
              </a:rPr>
              <a:t>事例集</a:t>
            </a:r>
            <a:endParaRPr lang="en-US" altLang="ja-JP" sz="1400" dirty="0">
              <a:solidFill>
                <a:schemeClr val="tx1"/>
              </a:solidFill>
              <a:latin typeface="HG丸ｺﾞｼｯｸM-PRO" panose="020F0600000000000000" pitchFamily="50" charset="-128"/>
              <a:ea typeface="HG丸ｺﾞｼｯｸM-PRO" panose="020F0600000000000000" pitchFamily="50" charset="-128"/>
            </a:endParaRPr>
          </a:p>
          <a:p>
            <a:r>
              <a:rPr lang="ja-JP" altLang="en-US" sz="1400" dirty="0" smtClean="0">
                <a:solidFill>
                  <a:schemeClr val="tx1"/>
                </a:solidFill>
                <a:latin typeface="HG丸ｺﾞｼｯｸM-PRO" panose="020F0600000000000000" pitchFamily="50" charset="-128"/>
                <a:ea typeface="HG丸ｺﾞｼｯｸM-PRO" panose="020F0600000000000000" pitchFamily="50" charset="-128"/>
              </a:rPr>
              <a:t>　・</a:t>
            </a:r>
            <a:r>
              <a:rPr lang="en-US" altLang="ja-JP" sz="1400" dirty="0" smtClean="0">
                <a:solidFill>
                  <a:schemeClr val="tx1"/>
                </a:solidFill>
                <a:latin typeface="HG丸ｺﾞｼｯｸM-PRO" panose="020F0600000000000000" pitchFamily="50" charset="-128"/>
                <a:ea typeface="HG丸ｺﾞｼｯｸM-PRO" panose="020F0600000000000000" pitchFamily="50" charset="-128"/>
              </a:rPr>
              <a:t>3107_H29</a:t>
            </a:r>
            <a:r>
              <a:rPr lang="ja-JP" altLang="en-US" sz="1400" dirty="0" smtClean="0">
                <a:solidFill>
                  <a:schemeClr val="tx1"/>
                </a:solidFill>
                <a:latin typeface="HG丸ｺﾞｼｯｸM-PRO" panose="020F0600000000000000" pitchFamily="50" charset="-128"/>
                <a:ea typeface="HG丸ｺﾞｼｯｸM-PRO" panose="020F0600000000000000" pitchFamily="50" charset="-128"/>
              </a:rPr>
              <a:t>事例集</a:t>
            </a:r>
            <a:endParaRPr lang="en-US" altLang="ja-JP" sz="1400" dirty="0">
              <a:solidFill>
                <a:schemeClr val="tx1"/>
              </a:solidFill>
              <a:latin typeface="HG丸ｺﾞｼｯｸM-PRO" panose="020F0600000000000000" pitchFamily="50" charset="-128"/>
              <a:ea typeface="HG丸ｺﾞｼｯｸM-PRO" panose="020F0600000000000000" pitchFamily="50" charset="-128"/>
            </a:endParaRPr>
          </a:p>
          <a:p>
            <a:r>
              <a:rPr lang="ja-JP" altLang="en-US" sz="1400" dirty="0" smtClean="0">
                <a:solidFill>
                  <a:schemeClr val="tx1"/>
                </a:solidFill>
                <a:latin typeface="HG丸ｺﾞｼｯｸM-PRO" panose="020F0600000000000000" pitchFamily="50" charset="-128"/>
                <a:ea typeface="HG丸ｺﾞｼｯｸM-PRO" panose="020F0600000000000000" pitchFamily="50" charset="-128"/>
              </a:rPr>
              <a:t>　　</a:t>
            </a:r>
            <a:r>
              <a:rPr lang="ja-JP" altLang="en-US" sz="1200" dirty="0" smtClean="0">
                <a:solidFill>
                  <a:schemeClr val="tx1"/>
                </a:solidFill>
                <a:latin typeface="HG丸ｺﾞｼｯｸM-PRO" panose="020F0600000000000000" pitchFamily="50" charset="-128"/>
                <a:ea typeface="HG丸ｺﾞｼｯｸM-PRO" panose="020F0600000000000000" pitchFamily="50" charset="-128"/>
              </a:rPr>
              <a:t>（いじめ事例・ネットいじめ事例）</a:t>
            </a:r>
            <a:endParaRPr lang="en-US" altLang="ja-JP" sz="1400" dirty="0" smtClean="0">
              <a:solidFill>
                <a:schemeClr val="tx1"/>
              </a:solidFill>
              <a:latin typeface="HG丸ｺﾞｼｯｸM-PRO" panose="020F0600000000000000" pitchFamily="50" charset="-128"/>
              <a:ea typeface="HG丸ｺﾞｼｯｸM-PRO" panose="020F0600000000000000" pitchFamily="50" charset="-128"/>
            </a:endParaRPr>
          </a:p>
        </p:txBody>
      </p:sp>
      <p:sp>
        <p:nvSpPr>
          <p:cNvPr id="41" name="角丸四角形 40"/>
          <p:cNvSpPr/>
          <p:nvPr/>
        </p:nvSpPr>
        <p:spPr>
          <a:xfrm>
            <a:off x="4725144" y="6681192"/>
            <a:ext cx="1894719" cy="2952328"/>
          </a:xfrm>
          <a:prstGeom prst="roundRect">
            <a:avLst>
              <a:gd name="adj" fmla="val 9792"/>
            </a:avLst>
          </a:prstGeom>
          <a:solidFill>
            <a:srgbClr val="CCFFCC"/>
          </a:solidFill>
          <a:ln w="38100" cmpd="dbl">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dirty="0" smtClean="0">
                <a:solidFill>
                  <a:schemeClr val="tx1"/>
                </a:solidFill>
                <a:latin typeface="HG丸ｺﾞｼｯｸM-PRO" panose="020F0600000000000000" pitchFamily="50" charset="-128"/>
                <a:ea typeface="HG丸ｺﾞｼｯｸM-PRO" panose="020F0600000000000000" pitchFamily="50" charset="-128"/>
              </a:rPr>
              <a:t>　自校で発生したいじめ事案を基に、事例を作成して研修を行うことも可能です。</a:t>
            </a:r>
            <a:endParaRPr kumimoji="1" lang="en-US" altLang="ja-JP" sz="12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1200" dirty="0">
                <a:solidFill>
                  <a:schemeClr val="tx1"/>
                </a:solidFill>
                <a:latin typeface="HG丸ｺﾞｼｯｸM-PRO" panose="020F0600000000000000" pitchFamily="50" charset="-128"/>
                <a:ea typeface="HG丸ｺﾞｼｯｸM-PRO" panose="020F0600000000000000" pitchFamily="50" charset="-128"/>
              </a:rPr>
              <a:t>　</a:t>
            </a:r>
            <a:r>
              <a:rPr lang="ja-JP" altLang="en-US" sz="1200" dirty="0" smtClean="0">
                <a:solidFill>
                  <a:schemeClr val="tx1"/>
                </a:solidFill>
                <a:latin typeface="HG丸ｺﾞｼｯｸM-PRO" panose="020F0600000000000000" pitchFamily="50" charset="-128"/>
                <a:ea typeface="HG丸ｺﾞｼｯｸM-PRO" panose="020F0600000000000000" pitchFamily="50" charset="-128"/>
              </a:rPr>
              <a:t>作成に当たっては、</a:t>
            </a:r>
            <a:r>
              <a:rPr lang="en-US" altLang="ja-JP" sz="1200" dirty="0" smtClean="0">
                <a:solidFill>
                  <a:schemeClr val="tx1"/>
                </a:solidFill>
                <a:latin typeface="HG丸ｺﾞｼｯｸM-PRO" panose="020F0600000000000000" pitchFamily="50" charset="-128"/>
                <a:ea typeface="HG丸ｺﾞｼｯｸM-PRO" panose="020F0600000000000000" pitchFamily="50" charset="-128"/>
              </a:rPr>
              <a:t>ORV-PDCA</a:t>
            </a:r>
            <a:r>
              <a:rPr lang="ja-JP" altLang="en-US" sz="1200" dirty="0" smtClean="0">
                <a:solidFill>
                  <a:schemeClr val="tx1"/>
                </a:solidFill>
                <a:latin typeface="HG丸ｺﾞｼｯｸM-PRO" panose="020F0600000000000000" pitchFamily="50" charset="-128"/>
                <a:ea typeface="HG丸ｺﾞｼｯｸM-PRO" panose="020F0600000000000000" pitchFamily="50" charset="-128"/>
              </a:rPr>
              <a:t>サイクルを意識して事例を作成してください。記述のない要素があっても構いません。</a:t>
            </a:r>
            <a:endParaRPr lang="en-US" altLang="ja-JP" sz="1200" dirty="0" smtClean="0">
              <a:solidFill>
                <a:schemeClr val="tx1"/>
              </a:solidFill>
              <a:latin typeface="HG丸ｺﾞｼｯｸM-PRO" panose="020F0600000000000000" pitchFamily="50" charset="-128"/>
              <a:ea typeface="HG丸ｺﾞｼｯｸM-PRO" panose="020F0600000000000000" pitchFamily="50" charset="-128"/>
            </a:endParaRPr>
          </a:p>
          <a:p>
            <a:r>
              <a:rPr kumimoji="1" lang="ja-JP" altLang="en-US" sz="1200" dirty="0">
                <a:solidFill>
                  <a:schemeClr val="tx1"/>
                </a:solidFill>
                <a:latin typeface="HG丸ｺﾞｼｯｸM-PRO" panose="020F0600000000000000" pitchFamily="50" charset="-128"/>
                <a:ea typeface="HG丸ｺﾞｼｯｸM-PRO" panose="020F0600000000000000" pitchFamily="50" charset="-128"/>
              </a:rPr>
              <a:t>　</a:t>
            </a:r>
            <a:r>
              <a:rPr kumimoji="1" lang="ja-JP" altLang="en-US" sz="1200" dirty="0" smtClean="0">
                <a:solidFill>
                  <a:schemeClr val="tx1"/>
                </a:solidFill>
                <a:latin typeface="HG丸ｺﾞｼｯｸM-PRO" panose="020F0600000000000000" pitchFamily="50" charset="-128"/>
                <a:ea typeface="HG丸ｺﾞｼｯｸM-PRO" panose="020F0600000000000000" pitchFamily="50" charset="-128"/>
              </a:rPr>
              <a:t>なお、自校の事例で研修する際は、児童生徒や教職員の心情、個人情報に配慮するようお願いします。</a:t>
            </a:r>
            <a:endParaRPr kumimoji="1" lang="ja-JP" altLang="en-US" sz="1200" dirty="0">
              <a:solidFill>
                <a:schemeClr val="tx1"/>
              </a:solidFill>
              <a:latin typeface="HG丸ｺﾞｼｯｸM-PRO" panose="020F0600000000000000" pitchFamily="50" charset="-128"/>
              <a:ea typeface="HG丸ｺﾞｼｯｸM-PRO" panose="020F0600000000000000" pitchFamily="50" charset="-128"/>
            </a:endParaRPr>
          </a:p>
        </p:txBody>
      </p:sp>
      <p:grpSp>
        <p:nvGrpSpPr>
          <p:cNvPr id="39" name="グループ化 38"/>
          <p:cNvGrpSpPr/>
          <p:nvPr/>
        </p:nvGrpSpPr>
        <p:grpSpPr>
          <a:xfrm>
            <a:off x="453543" y="3729094"/>
            <a:ext cx="1940467" cy="1342522"/>
            <a:chOff x="614516" y="5735931"/>
            <a:chExt cx="2081531" cy="1349661"/>
          </a:xfrm>
        </p:grpSpPr>
        <p:grpSp>
          <p:nvGrpSpPr>
            <p:cNvPr id="40" name="グループ化 39"/>
            <p:cNvGrpSpPr/>
            <p:nvPr/>
          </p:nvGrpSpPr>
          <p:grpSpPr>
            <a:xfrm>
              <a:off x="614516" y="6035072"/>
              <a:ext cx="2081531" cy="1050520"/>
              <a:chOff x="614234" y="6169516"/>
              <a:chExt cx="2338815" cy="1197631"/>
            </a:xfrm>
          </p:grpSpPr>
          <p:grpSp>
            <p:nvGrpSpPr>
              <p:cNvPr id="43" name="グループ化 1"/>
              <p:cNvGrpSpPr>
                <a:grpSpLocks/>
              </p:cNvGrpSpPr>
              <p:nvPr/>
            </p:nvGrpSpPr>
            <p:grpSpPr bwMode="auto">
              <a:xfrm rot="-557838">
                <a:off x="2452291" y="6281067"/>
                <a:ext cx="500758" cy="510827"/>
                <a:chOff x="5600476" y="966788"/>
                <a:chExt cx="549498" cy="1042987"/>
              </a:xfrm>
            </p:grpSpPr>
            <p:sp>
              <p:nvSpPr>
                <p:cNvPr id="65" name="Rectangle 27"/>
                <p:cNvSpPr>
                  <a:spLocks noChangeArrowheads="1"/>
                </p:cNvSpPr>
                <p:nvPr/>
              </p:nvSpPr>
              <p:spPr bwMode="auto">
                <a:xfrm>
                  <a:off x="5607050" y="966788"/>
                  <a:ext cx="276225"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a:p>
              </p:txBody>
            </p:sp>
            <p:sp>
              <p:nvSpPr>
                <p:cNvPr id="66" name="Rectangle 27"/>
                <p:cNvSpPr>
                  <a:spLocks noChangeArrowheads="1"/>
                </p:cNvSpPr>
                <p:nvPr/>
              </p:nvSpPr>
              <p:spPr bwMode="auto">
                <a:xfrm>
                  <a:off x="5872162" y="966788"/>
                  <a:ext cx="277812"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a:p>
              </p:txBody>
            </p:sp>
            <p:sp>
              <p:nvSpPr>
                <p:cNvPr id="67" name="正方形/長方形 5"/>
                <p:cNvSpPr>
                  <a:spLocks noChangeArrowheads="1"/>
                </p:cNvSpPr>
                <p:nvPr/>
              </p:nvSpPr>
              <p:spPr bwMode="auto">
                <a:xfrm>
                  <a:off x="5600476" y="1093413"/>
                  <a:ext cx="534050" cy="864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dirty="0">
                    <a:solidFill>
                      <a:srgbClr val="FF0000"/>
                    </a:solidFill>
                  </a:endParaRPr>
                </a:p>
              </p:txBody>
            </p:sp>
          </p:grpSp>
          <p:grpSp>
            <p:nvGrpSpPr>
              <p:cNvPr id="44" name="グループ化 58"/>
              <p:cNvGrpSpPr>
                <a:grpSpLocks/>
              </p:cNvGrpSpPr>
              <p:nvPr/>
            </p:nvGrpSpPr>
            <p:grpSpPr bwMode="auto">
              <a:xfrm>
                <a:off x="1526326" y="6245730"/>
                <a:ext cx="494768" cy="549272"/>
                <a:chOff x="5607050" y="889630"/>
                <a:chExt cx="542925" cy="1120145"/>
              </a:xfrm>
            </p:grpSpPr>
            <p:sp>
              <p:nvSpPr>
                <p:cNvPr id="62" name="Rectangle 27"/>
                <p:cNvSpPr>
                  <a:spLocks noChangeArrowheads="1"/>
                </p:cNvSpPr>
                <p:nvPr/>
              </p:nvSpPr>
              <p:spPr bwMode="auto">
                <a:xfrm>
                  <a:off x="5607050" y="966788"/>
                  <a:ext cx="276225"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a:p>
              </p:txBody>
            </p:sp>
            <p:sp>
              <p:nvSpPr>
                <p:cNvPr id="63" name="Rectangle 27"/>
                <p:cNvSpPr>
                  <a:spLocks noChangeArrowheads="1"/>
                </p:cNvSpPr>
                <p:nvPr/>
              </p:nvSpPr>
              <p:spPr bwMode="auto">
                <a:xfrm>
                  <a:off x="5872163" y="966788"/>
                  <a:ext cx="277812"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a:p>
              </p:txBody>
            </p:sp>
            <p:sp>
              <p:nvSpPr>
                <p:cNvPr id="64" name="正方形/長方形 5"/>
                <p:cNvSpPr>
                  <a:spLocks noChangeArrowheads="1"/>
                </p:cNvSpPr>
                <p:nvPr/>
              </p:nvSpPr>
              <p:spPr bwMode="auto">
                <a:xfrm>
                  <a:off x="5649517" y="889630"/>
                  <a:ext cx="244325" cy="863228"/>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dirty="0">
                    <a:solidFill>
                      <a:srgbClr val="FF0000"/>
                    </a:solidFill>
                  </a:endParaRPr>
                </a:p>
              </p:txBody>
            </p:sp>
          </p:grpSp>
          <p:grpSp>
            <p:nvGrpSpPr>
              <p:cNvPr id="45" name="グループ化 62"/>
              <p:cNvGrpSpPr>
                <a:grpSpLocks/>
              </p:cNvGrpSpPr>
              <p:nvPr/>
            </p:nvGrpSpPr>
            <p:grpSpPr bwMode="auto">
              <a:xfrm rot="560616">
                <a:off x="633272" y="6281163"/>
                <a:ext cx="494768" cy="512693"/>
                <a:chOff x="5607050" y="966788"/>
                <a:chExt cx="542925" cy="1042987"/>
              </a:xfrm>
            </p:grpSpPr>
            <p:sp>
              <p:nvSpPr>
                <p:cNvPr id="59" name="Rectangle 27"/>
                <p:cNvSpPr>
                  <a:spLocks noChangeArrowheads="1"/>
                </p:cNvSpPr>
                <p:nvPr/>
              </p:nvSpPr>
              <p:spPr bwMode="auto">
                <a:xfrm>
                  <a:off x="5607050" y="966788"/>
                  <a:ext cx="276225"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a:p>
              </p:txBody>
            </p:sp>
            <p:sp>
              <p:nvSpPr>
                <p:cNvPr id="60" name="Rectangle 27"/>
                <p:cNvSpPr>
                  <a:spLocks noChangeArrowheads="1"/>
                </p:cNvSpPr>
                <p:nvPr/>
              </p:nvSpPr>
              <p:spPr bwMode="auto">
                <a:xfrm>
                  <a:off x="5872163" y="966788"/>
                  <a:ext cx="277812"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a:p>
              </p:txBody>
            </p:sp>
            <p:sp>
              <p:nvSpPr>
                <p:cNvPr id="61" name="正方形/長方形 5"/>
                <p:cNvSpPr>
                  <a:spLocks noChangeArrowheads="1"/>
                </p:cNvSpPr>
                <p:nvPr/>
              </p:nvSpPr>
              <p:spPr bwMode="auto">
                <a:xfrm>
                  <a:off x="5749479" y="1025496"/>
                  <a:ext cx="244325" cy="861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dirty="0">
                    <a:solidFill>
                      <a:srgbClr val="FF0000"/>
                    </a:solidFill>
                  </a:endParaRPr>
                </a:p>
              </p:txBody>
            </p:sp>
          </p:grpSp>
          <p:grpSp>
            <p:nvGrpSpPr>
              <p:cNvPr id="46" name="グループ化 66"/>
              <p:cNvGrpSpPr>
                <a:grpSpLocks/>
              </p:cNvGrpSpPr>
              <p:nvPr/>
            </p:nvGrpSpPr>
            <p:grpSpPr bwMode="auto">
              <a:xfrm rot="-557838">
                <a:off x="2438994" y="6854152"/>
                <a:ext cx="494823" cy="511437"/>
                <a:chOff x="5607050" y="966788"/>
                <a:chExt cx="542925" cy="1042987"/>
              </a:xfrm>
            </p:grpSpPr>
            <p:sp>
              <p:nvSpPr>
                <p:cNvPr id="56" name="Rectangle 27"/>
                <p:cNvSpPr>
                  <a:spLocks noChangeArrowheads="1"/>
                </p:cNvSpPr>
                <p:nvPr/>
              </p:nvSpPr>
              <p:spPr bwMode="auto">
                <a:xfrm>
                  <a:off x="5607050" y="966788"/>
                  <a:ext cx="276225"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a:p>
              </p:txBody>
            </p:sp>
            <p:sp>
              <p:nvSpPr>
                <p:cNvPr id="57" name="Rectangle 27"/>
                <p:cNvSpPr>
                  <a:spLocks noChangeArrowheads="1"/>
                </p:cNvSpPr>
                <p:nvPr/>
              </p:nvSpPr>
              <p:spPr bwMode="auto">
                <a:xfrm>
                  <a:off x="5872163" y="966788"/>
                  <a:ext cx="277812"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a:p>
              </p:txBody>
            </p:sp>
            <p:sp>
              <p:nvSpPr>
                <p:cNvPr id="58" name="正方形/長方形 5"/>
                <p:cNvSpPr>
                  <a:spLocks noChangeArrowheads="1"/>
                </p:cNvSpPr>
                <p:nvPr/>
              </p:nvSpPr>
              <p:spPr bwMode="auto">
                <a:xfrm>
                  <a:off x="5724080" y="997560"/>
                  <a:ext cx="244298" cy="863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dirty="0">
                    <a:solidFill>
                      <a:srgbClr val="FF0000"/>
                    </a:solidFill>
                  </a:endParaRPr>
                </a:p>
              </p:txBody>
            </p:sp>
          </p:grpSp>
          <p:grpSp>
            <p:nvGrpSpPr>
              <p:cNvPr id="47" name="グループ化 70"/>
              <p:cNvGrpSpPr>
                <a:grpSpLocks/>
              </p:cNvGrpSpPr>
              <p:nvPr/>
            </p:nvGrpSpPr>
            <p:grpSpPr bwMode="auto">
              <a:xfrm>
                <a:off x="1508863" y="6777214"/>
                <a:ext cx="494768" cy="589933"/>
                <a:chOff x="5607050" y="806712"/>
                <a:chExt cx="542925" cy="1203063"/>
              </a:xfrm>
            </p:grpSpPr>
            <p:sp>
              <p:nvSpPr>
                <p:cNvPr id="53" name="Rectangle 27"/>
                <p:cNvSpPr>
                  <a:spLocks noChangeArrowheads="1"/>
                </p:cNvSpPr>
                <p:nvPr/>
              </p:nvSpPr>
              <p:spPr bwMode="auto">
                <a:xfrm>
                  <a:off x="5607050" y="966788"/>
                  <a:ext cx="276225"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a:p>
              </p:txBody>
            </p:sp>
            <p:sp>
              <p:nvSpPr>
                <p:cNvPr id="54" name="Rectangle 27"/>
                <p:cNvSpPr>
                  <a:spLocks noChangeArrowheads="1"/>
                </p:cNvSpPr>
                <p:nvPr/>
              </p:nvSpPr>
              <p:spPr bwMode="auto">
                <a:xfrm>
                  <a:off x="5872163" y="966788"/>
                  <a:ext cx="277812"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a:p>
              </p:txBody>
            </p:sp>
            <p:sp>
              <p:nvSpPr>
                <p:cNvPr id="55" name="正方形/長方形 5"/>
                <p:cNvSpPr>
                  <a:spLocks noChangeArrowheads="1"/>
                </p:cNvSpPr>
                <p:nvPr/>
              </p:nvSpPr>
              <p:spPr bwMode="auto">
                <a:xfrm>
                  <a:off x="5641096" y="806712"/>
                  <a:ext cx="244325" cy="86322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dirty="0">
                    <a:solidFill>
                      <a:srgbClr val="FF0000"/>
                    </a:solidFill>
                  </a:endParaRPr>
                </a:p>
              </p:txBody>
            </p:sp>
          </p:grpSp>
          <p:grpSp>
            <p:nvGrpSpPr>
              <p:cNvPr id="48" name="グループ化 74"/>
              <p:cNvGrpSpPr>
                <a:grpSpLocks/>
              </p:cNvGrpSpPr>
              <p:nvPr/>
            </p:nvGrpSpPr>
            <p:grpSpPr bwMode="auto">
              <a:xfrm rot="560616">
                <a:off x="614234" y="6854655"/>
                <a:ext cx="494768" cy="511436"/>
                <a:chOff x="5607050" y="966788"/>
                <a:chExt cx="542925" cy="1042987"/>
              </a:xfrm>
            </p:grpSpPr>
            <p:sp>
              <p:nvSpPr>
                <p:cNvPr id="50" name="Rectangle 27"/>
                <p:cNvSpPr>
                  <a:spLocks noChangeArrowheads="1"/>
                </p:cNvSpPr>
                <p:nvPr/>
              </p:nvSpPr>
              <p:spPr bwMode="auto">
                <a:xfrm>
                  <a:off x="5607050" y="966788"/>
                  <a:ext cx="276225"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a:p>
              </p:txBody>
            </p:sp>
            <p:sp>
              <p:nvSpPr>
                <p:cNvPr id="51" name="Rectangle 27"/>
                <p:cNvSpPr>
                  <a:spLocks noChangeArrowheads="1"/>
                </p:cNvSpPr>
                <p:nvPr/>
              </p:nvSpPr>
              <p:spPr bwMode="auto">
                <a:xfrm>
                  <a:off x="5872163" y="966788"/>
                  <a:ext cx="277812"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a:p>
              </p:txBody>
            </p:sp>
            <p:sp>
              <p:nvSpPr>
                <p:cNvPr id="52" name="正方形/長方形 5"/>
                <p:cNvSpPr>
                  <a:spLocks noChangeArrowheads="1"/>
                </p:cNvSpPr>
                <p:nvPr/>
              </p:nvSpPr>
              <p:spPr bwMode="auto">
                <a:xfrm>
                  <a:off x="5749479" y="1024438"/>
                  <a:ext cx="244325" cy="863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dirty="0">
                    <a:solidFill>
                      <a:srgbClr val="FF0000"/>
                    </a:solidFill>
                  </a:endParaRPr>
                </a:p>
              </p:txBody>
            </p:sp>
          </p:grpSp>
          <p:sp>
            <p:nvSpPr>
              <p:cNvPr id="49" name="Line 4"/>
              <p:cNvSpPr>
                <a:spLocks noChangeShapeType="1"/>
              </p:cNvSpPr>
              <p:nvPr/>
            </p:nvSpPr>
            <p:spPr bwMode="auto">
              <a:xfrm>
                <a:off x="1208855" y="6169516"/>
                <a:ext cx="1138392"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42" name="Text Box 5"/>
            <p:cNvSpPr txBox="1">
              <a:spLocks noChangeArrowheads="1"/>
            </p:cNvSpPr>
            <p:nvPr/>
          </p:nvSpPr>
          <p:spPr bwMode="auto">
            <a:xfrm>
              <a:off x="1427191" y="5735931"/>
              <a:ext cx="38985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r>
                <a:rPr lang="ja-JP" altLang="en-US" sz="1600" dirty="0" smtClean="0"/>
                <a:t>前</a:t>
              </a:r>
              <a:endParaRPr lang="ja-JP" altLang="en-US" sz="1600" dirty="0"/>
            </a:p>
          </p:txBody>
        </p:sp>
      </p:grpSp>
      <p:sp>
        <p:nvSpPr>
          <p:cNvPr id="70" name="角丸四角形 69"/>
          <p:cNvSpPr/>
          <p:nvPr/>
        </p:nvSpPr>
        <p:spPr>
          <a:xfrm>
            <a:off x="146757" y="6681192"/>
            <a:ext cx="4450107" cy="2952328"/>
          </a:xfrm>
          <a:prstGeom prst="roundRect">
            <a:avLst>
              <a:gd name="adj" fmla="val 7136"/>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ja-JP" altLang="en-US" dirty="0" smtClean="0">
                <a:solidFill>
                  <a:schemeClr val="tx1"/>
                </a:solidFill>
                <a:latin typeface="HGP創英角ﾎﾟｯﾌﾟ体" panose="040B0A00000000000000" pitchFamily="50" charset="-128"/>
                <a:ea typeface="HGP創英角ﾎﾟｯﾌﾟ体" panose="040B0A00000000000000" pitchFamily="50" charset="-128"/>
              </a:rPr>
              <a:t>研修実施上の留意点</a:t>
            </a:r>
            <a:r>
              <a:rPr lang="ja-JP" altLang="en-US" sz="1200" dirty="0" smtClean="0">
                <a:solidFill>
                  <a:schemeClr val="tx1"/>
                </a:solidFill>
                <a:latin typeface="HG丸ｺﾞｼｯｸM-PRO" panose="020F0600000000000000" pitchFamily="50" charset="-128"/>
                <a:ea typeface="HG丸ｺﾞｼｯｸM-PRO" panose="020F0600000000000000" pitchFamily="50" charset="-128"/>
              </a:rPr>
              <a:t>（研修担当者の方へ）</a:t>
            </a:r>
            <a:endParaRPr lang="en-US" altLang="ja-JP" sz="1200" dirty="0" smtClean="0">
              <a:solidFill>
                <a:schemeClr val="tx1"/>
              </a:solidFill>
              <a:latin typeface="HG丸ｺﾞｼｯｸM-PRO" panose="020F0600000000000000" pitchFamily="50" charset="-128"/>
              <a:ea typeface="HG丸ｺﾞｼｯｸM-PRO" panose="020F0600000000000000" pitchFamily="50" charset="-128"/>
            </a:endParaRPr>
          </a:p>
          <a:p>
            <a:pPr algn="ctr"/>
            <a:endParaRPr lang="en-US" altLang="ja-JP" sz="800" dirty="0">
              <a:solidFill>
                <a:schemeClr val="tx1"/>
              </a:solidFill>
              <a:latin typeface="HG丸ｺﾞｼｯｸM-PRO" panose="020F0600000000000000" pitchFamily="50" charset="-128"/>
              <a:ea typeface="HG丸ｺﾞｼｯｸM-PRO" panose="020F0600000000000000" pitchFamily="50" charset="-128"/>
            </a:endParaRPr>
          </a:p>
          <a:p>
            <a:pPr marL="174625" indent="-174625"/>
            <a:r>
              <a:rPr lang="ja-JP" altLang="en-US" sz="1200"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sz="1200" dirty="0">
                <a:solidFill>
                  <a:schemeClr val="tx1"/>
                </a:solidFill>
                <a:latin typeface="HG丸ｺﾞｼｯｸM-PRO" panose="020F0600000000000000" pitchFamily="50" charset="-128"/>
                <a:ea typeface="HG丸ｺﾞｼｯｸM-PRO" panose="020F0600000000000000" pitchFamily="50" charset="-128"/>
              </a:rPr>
              <a:t>説明原稿</a:t>
            </a:r>
            <a:r>
              <a:rPr lang="ja-JP" altLang="en-US" sz="1200" dirty="0" smtClean="0">
                <a:solidFill>
                  <a:schemeClr val="tx1"/>
                </a:solidFill>
                <a:latin typeface="HG丸ｺﾞｼｯｸM-PRO" panose="020F0600000000000000" pitchFamily="50" charset="-128"/>
                <a:ea typeface="HG丸ｺﾞｼｯｸM-PRO" panose="020F0600000000000000" pitchFamily="50" charset="-128"/>
              </a:rPr>
              <a:t>は研修の</a:t>
            </a:r>
            <a:r>
              <a:rPr lang="ja-JP" altLang="en-US" sz="1200" dirty="0" smtClean="0">
                <a:solidFill>
                  <a:schemeClr val="tx1"/>
                </a:solidFill>
                <a:latin typeface="HG丸ｺﾞｼｯｸM-PRO" panose="020F0600000000000000" pitchFamily="50" charset="-128"/>
                <a:ea typeface="HG丸ｺﾞｼｯｸM-PRO" panose="020F0600000000000000" pitchFamily="50" charset="-128"/>
                <a:cs typeface="メイリオ" panose="020B0604030504040204" pitchFamily="50" charset="-128"/>
              </a:rPr>
              <a:t>進め方例</a:t>
            </a:r>
            <a:r>
              <a:rPr lang="ja-JP" altLang="en-US" sz="1200" dirty="0" smtClean="0">
                <a:solidFill>
                  <a:schemeClr val="tx1"/>
                </a:solidFill>
                <a:latin typeface="HG丸ｺﾞｼｯｸM-PRO" panose="020F0600000000000000" pitchFamily="50" charset="-128"/>
                <a:ea typeface="HG丸ｺﾞｼｯｸM-PRO" panose="020F0600000000000000" pitchFamily="50" charset="-128"/>
              </a:rPr>
              <a:t>ですので、内容が変わらないように留意し、</a:t>
            </a:r>
            <a:r>
              <a:rPr lang="ja-JP" altLang="en-US" sz="1200" dirty="0" smtClean="0">
                <a:solidFill>
                  <a:schemeClr val="tx1"/>
                </a:solidFill>
                <a:latin typeface="ＤＦ特太ゴシック体" panose="020B0509000000000000" pitchFamily="49" charset="-128"/>
                <a:ea typeface="ＤＦ特太ゴシック体" panose="020B0509000000000000" pitchFamily="49" charset="-128"/>
                <a:cs typeface="メイリオ" panose="020B0604030504040204" pitchFamily="50" charset="-128"/>
              </a:rPr>
              <a:t>研修担当者が話しやすいように</a:t>
            </a:r>
            <a:r>
              <a:rPr lang="ja-JP" altLang="en-US" sz="1200" dirty="0" smtClean="0">
                <a:solidFill>
                  <a:schemeClr val="tx1"/>
                </a:solidFill>
                <a:latin typeface="HG丸ｺﾞｼｯｸM-PRO" panose="020F0600000000000000" pitchFamily="50" charset="-128"/>
                <a:ea typeface="HG丸ｺﾞｼｯｸM-PRO" panose="020F0600000000000000" pitchFamily="50" charset="-128"/>
                <a:cs typeface="メイリオ" panose="020B0604030504040204" pitchFamily="50" charset="-128"/>
              </a:rPr>
              <a:t>文章を変えてください。</a:t>
            </a:r>
            <a:r>
              <a:rPr lang="ja-JP" altLang="en-US" sz="1200" dirty="0">
                <a:solidFill>
                  <a:schemeClr val="tx1"/>
                </a:solidFill>
                <a:latin typeface="HG丸ｺﾞｼｯｸM-PRO" panose="020F0600000000000000" pitchFamily="50" charset="-128"/>
                <a:ea typeface="HG丸ｺﾞｼｯｸM-PRO" panose="020F0600000000000000" pitchFamily="50" charset="-128"/>
                <a:cs typeface="メイリオ" panose="020B0604030504040204" pitchFamily="50" charset="-128"/>
              </a:rPr>
              <a:t>　</a:t>
            </a:r>
            <a:r>
              <a:rPr lang="ja-JP" altLang="en-US" sz="1200" dirty="0" smtClean="0">
                <a:solidFill>
                  <a:schemeClr val="tx1"/>
                </a:solidFill>
                <a:latin typeface="HG丸ｺﾞｼｯｸM-PRO" panose="020F0600000000000000" pitchFamily="50" charset="-128"/>
                <a:ea typeface="HG丸ｺﾞｼｯｸM-PRO" panose="020F0600000000000000" pitchFamily="50" charset="-128"/>
                <a:cs typeface="メイリオ" panose="020B0604030504040204" pitchFamily="50" charset="-128"/>
              </a:rPr>
              <a:t>　　　　　　　　　　</a:t>
            </a:r>
            <a:endParaRPr lang="en-US" altLang="ja-JP" sz="1200" dirty="0" smtClean="0">
              <a:solidFill>
                <a:schemeClr val="tx1"/>
              </a:solidFill>
              <a:latin typeface="HG丸ｺﾞｼｯｸM-PRO" panose="020F0600000000000000" pitchFamily="50" charset="-128"/>
              <a:ea typeface="HG丸ｺﾞｼｯｸM-PRO" panose="020F0600000000000000" pitchFamily="50" charset="-128"/>
              <a:cs typeface="メイリオ" panose="020B0604030504040204" pitchFamily="50" charset="-128"/>
            </a:endParaRPr>
          </a:p>
          <a:p>
            <a:pPr marL="174625" indent="-174625"/>
            <a:endParaRPr lang="en-US" altLang="ja-JP" sz="800" dirty="0" smtClean="0">
              <a:solidFill>
                <a:schemeClr val="tx1"/>
              </a:solidFill>
              <a:latin typeface="HG丸ｺﾞｼｯｸM-PRO" panose="020F0600000000000000" pitchFamily="50" charset="-128"/>
              <a:ea typeface="HG丸ｺﾞｼｯｸM-PRO" panose="020F0600000000000000" pitchFamily="50" charset="-128"/>
            </a:endParaRPr>
          </a:p>
          <a:p>
            <a:pPr marL="174625" indent="-174625"/>
            <a:r>
              <a:rPr kumimoji="1" lang="ja-JP" altLang="en-US" sz="1200" dirty="0" smtClean="0">
                <a:solidFill>
                  <a:schemeClr val="tx1"/>
                </a:solidFill>
                <a:latin typeface="HG丸ｺﾞｼｯｸM-PRO" panose="020F0600000000000000" pitchFamily="50" charset="-128"/>
                <a:ea typeface="HG丸ｺﾞｼｯｸM-PRO" panose="020F0600000000000000" pitchFamily="50" charset="-128"/>
              </a:rPr>
              <a:t>・研修時間に余裕があれば、協議時間を増やしたり、協議内容を発表したりするなど、</a:t>
            </a:r>
            <a:r>
              <a:rPr kumimoji="1" lang="ja-JP" altLang="en-US" sz="1200" dirty="0" smtClean="0">
                <a:solidFill>
                  <a:schemeClr val="tx1"/>
                </a:solidFill>
                <a:latin typeface="ＤＦ特太ゴシック体" panose="020B0509000000000000" pitchFamily="49" charset="-128"/>
                <a:ea typeface="ＤＦ特太ゴシック体" panose="020B0509000000000000" pitchFamily="49" charset="-128"/>
                <a:cs typeface="メイリオ" panose="020B0604030504040204" pitchFamily="50" charset="-128"/>
              </a:rPr>
              <a:t>柔軟に対応</a:t>
            </a:r>
            <a:r>
              <a:rPr kumimoji="1" lang="ja-JP" altLang="en-US" sz="1200" dirty="0" smtClean="0">
                <a:solidFill>
                  <a:schemeClr val="tx1"/>
                </a:solidFill>
                <a:latin typeface="HG丸ｺﾞｼｯｸM-PRO" panose="020F0600000000000000" pitchFamily="50" charset="-128"/>
                <a:ea typeface="HG丸ｺﾞｼｯｸM-PRO" panose="020F0600000000000000" pitchFamily="50" charset="-128"/>
              </a:rPr>
              <a:t>してください。</a:t>
            </a:r>
            <a:endParaRPr kumimoji="1" lang="en-US" altLang="ja-JP" sz="1200" dirty="0" smtClean="0">
              <a:solidFill>
                <a:schemeClr val="tx1"/>
              </a:solidFill>
              <a:latin typeface="HG丸ｺﾞｼｯｸM-PRO" panose="020F0600000000000000" pitchFamily="50" charset="-128"/>
              <a:ea typeface="HG丸ｺﾞｼｯｸM-PRO" panose="020F0600000000000000" pitchFamily="50" charset="-128"/>
            </a:endParaRPr>
          </a:p>
          <a:p>
            <a:pPr marL="174625" indent="-174625"/>
            <a:endParaRPr kumimoji="1" lang="en-US" altLang="ja-JP" sz="800" dirty="0" smtClean="0">
              <a:solidFill>
                <a:schemeClr val="tx1"/>
              </a:solidFill>
              <a:latin typeface="HG丸ｺﾞｼｯｸM-PRO" panose="020F0600000000000000" pitchFamily="50" charset="-128"/>
              <a:ea typeface="HG丸ｺﾞｼｯｸM-PRO" panose="020F0600000000000000" pitchFamily="50" charset="-128"/>
            </a:endParaRPr>
          </a:p>
          <a:p>
            <a:pPr marL="174625" indent="-174625"/>
            <a:r>
              <a:rPr lang="ja-JP" altLang="en-US" sz="1200"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sz="1200" dirty="0" smtClean="0">
                <a:solidFill>
                  <a:schemeClr val="tx1"/>
                </a:solidFill>
                <a:latin typeface="ＤＦ特太ゴシック体" panose="020B0509000000000000" pitchFamily="49" charset="-128"/>
                <a:ea typeface="ＤＦ特太ゴシック体" panose="020B0509000000000000" pitchFamily="49" charset="-128"/>
                <a:cs typeface="メイリオ" panose="020B0604030504040204" pitchFamily="50" charset="-128"/>
              </a:rPr>
              <a:t>研修後</a:t>
            </a:r>
            <a:r>
              <a:rPr lang="ja-JP" altLang="en-US" sz="1200" dirty="0">
                <a:solidFill>
                  <a:schemeClr val="tx1"/>
                </a:solidFill>
                <a:latin typeface="HG丸ｺﾞｼｯｸM-PRO" panose="020F0600000000000000" pitchFamily="50" charset="-128"/>
                <a:ea typeface="HG丸ｺﾞｼｯｸM-PRO" panose="020F0600000000000000" pitchFamily="50" charset="-128"/>
              </a:rPr>
              <a:t>に</a:t>
            </a:r>
            <a:r>
              <a:rPr lang="ja-JP" altLang="en-US" sz="1200" dirty="0" smtClean="0">
                <a:solidFill>
                  <a:schemeClr val="tx1"/>
                </a:solidFill>
                <a:latin typeface="HG丸ｺﾞｼｯｸM-PRO" panose="020F0600000000000000" pitchFamily="50" charset="-128"/>
                <a:ea typeface="HG丸ｺﾞｼｯｸM-PRO" panose="020F0600000000000000" pitchFamily="50" charset="-128"/>
              </a:rPr>
              <a:t>は、生徒指導部会（委員会）、学年会等を開いて、話し合った「今後に向けた取組</a:t>
            </a:r>
            <a:r>
              <a:rPr lang="ja-JP" altLang="en-US" sz="800" dirty="0" smtClean="0">
                <a:solidFill>
                  <a:schemeClr val="tx1"/>
                </a:solidFill>
                <a:latin typeface="HG丸ｺﾞｼｯｸM-PRO" panose="020F0600000000000000" pitchFamily="50" charset="-128"/>
                <a:ea typeface="HG丸ｺﾞｼｯｸM-PRO" panose="020F0600000000000000" pitchFamily="50" charset="-128"/>
              </a:rPr>
              <a:t>（グループ記録用紙）</a:t>
            </a:r>
            <a:r>
              <a:rPr lang="ja-JP" altLang="en-US" sz="1200" dirty="0" smtClean="0">
                <a:solidFill>
                  <a:schemeClr val="tx1"/>
                </a:solidFill>
                <a:latin typeface="HG丸ｺﾞｼｯｸM-PRO" panose="020F0600000000000000" pitchFamily="50" charset="-128"/>
                <a:ea typeface="HG丸ｺﾞｼｯｸM-PRO" panose="020F0600000000000000" pitchFamily="50" charset="-128"/>
              </a:rPr>
              <a:t>」を実践できるように具体化してください。</a:t>
            </a:r>
            <a:endParaRPr lang="en-US" altLang="ja-JP" sz="1200" dirty="0" smtClean="0">
              <a:solidFill>
                <a:schemeClr val="tx1"/>
              </a:solidFill>
              <a:latin typeface="HG丸ｺﾞｼｯｸM-PRO" panose="020F0600000000000000" pitchFamily="50" charset="-128"/>
              <a:ea typeface="HG丸ｺﾞｼｯｸM-PRO" panose="020F0600000000000000" pitchFamily="50" charset="-128"/>
            </a:endParaRPr>
          </a:p>
          <a:p>
            <a:pPr marL="174625" indent="-174625"/>
            <a:endParaRPr lang="en-US" altLang="ja-JP" sz="800" dirty="0" smtClean="0">
              <a:solidFill>
                <a:schemeClr val="tx1"/>
              </a:solidFill>
              <a:latin typeface="HG丸ｺﾞｼｯｸM-PRO" panose="020F0600000000000000" pitchFamily="50" charset="-128"/>
              <a:ea typeface="HG丸ｺﾞｼｯｸM-PRO" panose="020F0600000000000000" pitchFamily="50" charset="-128"/>
            </a:endParaRPr>
          </a:p>
          <a:p>
            <a:pPr marL="174625" indent="-174625"/>
            <a:r>
              <a:rPr kumimoji="1" lang="ja-JP" altLang="en-US" sz="1200" dirty="0" smtClean="0">
                <a:solidFill>
                  <a:schemeClr val="tx1"/>
                </a:solidFill>
                <a:latin typeface="HG丸ｺﾞｼｯｸM-PRO" panose="020F0600000000000000" pitchFamily="50" charset="-128"/>
                <a:ea typeface="HG丸ｺﾞｼｯｸM-PRO" panose="020F0600000000000000" pitchFamily="50" charset="-128"/>
              </a:rPr>
              <a:t>・事例を扱う研修は、</a:t>
            </a:r>
            <a:r>
              <a:rPr kumimoji="1" lang="ja-JP" altLang="en-US" sz="1200" dirty="0" smtClean="0">
                <a:solidFill>
                  <a:schemeClr val="tx1"/>
                </a:solidFill>
                <a:latin typeface="ＤＦ特太ゴシック体" panose="020B0509000000000000" pitchFamily="49" charset="-128"/>
                <a:ea typeface="ＤＦ特太ゴシック体" panose="020B0509000000000000" pitchFamily="49" charset="-128"/>
                <a:cs typeface="メイリオ" panose="020B0604030504040204" pitchFamily="50" charset="-128"/>
              </a:rPr>
              <a:t>自校の実際の事例を扱うと効果的</a:t>
            </a:r>
            <a:r>
              <a:rPr kumimoji="1" lang="ja-JP" altLang="en-US" sz="1200" dirty="0" smtClean="0">
                <a:solidFill>
                  <a:schemeClr val="tx1"/>
                </a:solidFill>
                <a:latin typeface="HG丸ｺﾞｼｯｸM-PRO" panose="020F0600000000000000" pitchFamily="50" charset="-128"/>
                <a:ea typeface="HG丸ｺﾞｼｯｸM-PRO" panose="020F0600000000000000" pitchFamily="50" charset="-128"/>
              </a:rPr>
              <a:t>です。</a:t>
            </a:r>
            <a:r>
              <a:rPr lang="ja-JP" altLang="en-US" sz="1200" dirty="0">
                <a:solidFill>
                  <a:schemeClr val="tx1"/>
                </a:solidFill>
                <a:latin typeface="HG丸ｺﾞｼｯｸM-PRO" panose="020F0600000000000000" pitchFamily="50" charset="-128"/>
                <a:ea typeface="HG丸ｺﾞｼｯｸM-PRO" panose="020F0600000000000000" pitchFamily="50" charset="-128"/>
              </a:rPr>
              <a:t>　</a:t>
            </a:r>
            <a:r>
              <a:rPr lang="ja-JP" altLang="en-US" sz="1200" dirty="0" smtClean="0">
                <a:solidFill>
                  <a:schemeClr val="tx1"/>
                </a:solidFill>
                <a:latin typeface="HG丸ｺﾞｼｯｸM-PRO" panose="020F0600000000000000" pitchFamily="50" charset="-128"/>
                <a:ea typeface="HG丸ｺﾞｼｯｸM-PRO" panose="020F0600000000000000" pitchFamily="50" charset="-128"/>
              </a:rPr>
              <a:t>　　　　　　　　　　　</a:t>
            </a:r>
            <a:r>
              <a:rPr kumimoji="1" lang="ja-JP" altLang="en-US" sz="800" dirty="0" smtClean="0">
                <a:solidFill>
                  <a:schemeClr val="tx1"/>
                </a:solidFill>
                <a:latin typeface="HG丸ｺﾞｼｯｸM-PRO" panose="020F0600000000000000" pitchFamily="50" charset="-128"/>
                <a:ea typeface="HG丸ｺﾞｼｯｸM-PRO" panose="020F0600000000000000" pitchFamily="50" charset="-128"/>
              </a:rPr>
              <a:t>（付属のサンプル事例を使って研修することもできます）</a:t>
            </a:r>
            <a:endParaRPr kumimoji="1" lang="ja-JP" altLang="en-US" sz="1200" dirty="0"/>
          </a:p>
        </p:txBody>
      </p:sp>
      <p:sp>
        <p:nvSpPr>
          <p:cNvPr id="68" name="テキスト ボックス 67"/>
          <p:cNvSpPr txBox="1"/>
          <p:nvPr/>
        </p:nvSpPr>
        <p:spPr>
          <a:xfrm>
            <a:off x="114627" y="5215632"/>
            <a:ext cx="2490416" cy="1015663"/>
          </a:xfrm>
          <a:prstGeom prst="rect">
            <a:avLst/>
          </a:prstGeom>
          <a:noFill/>
        </p:spPr>
        <p:txBody>
          <a:bodyPr wrap="square" rtlCol="0">
            <a:spAutoFit/>
          </a:bodyPr>
          <a:lstStyle/>
          <a:p>
            <a:pPr marL="182563" indent="-182563"/>
            <a:r>
              <a:rPr lang="en-US" altLang="ja-JP" sz="1200" dirty="0" smtClean="0">
                <a:latin typeface="HG丸ｺﾞｼｯｸM-PRO" panose="020F0600000000000000" pitchFamily="50" charset="-128"/>
                <a:ea typeface="HG丸ｺﾞｼｯｸM-PRO" panose="020F0600000000000000" pitchFamily="50" charset="-128"/>
              </a:rPr>
              <a:t>※</a:t>
            </a:r>
            <a:r>
              <a:rPr lang="ja-JP" altLang="en-US" sz="1200" dirty="0" smtClean="0">
                <a:latin typeface="HG丸ｺﾞｼｯｸM-PRO" panose="020F0600000000000000" pitchFamily="50" charset="-128"/>
                <a:ea typeface="HG丸ｺﾞｼｯｸM-PRO" panose="020F0600000000000000" pitchFamily="50" charset="-128"/>
              </a:rPr>
              <a:t>４人（又は５人）グループにしてください。</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en-US" altLang="ja-JP" sz="1200" dirty="0" smtClean="0">
                <a:latin typeface="HG丸ｺﾞｼｯｸM-PRO" panose="020F0600000000000000" pitchFamily="50" charset="-128"/>
                <a:ea typeface="HG丸ｺﾞｼｯｸM-PRO" panose="020F0600000000000000" pitchFamily="50" charset="-128"/>
              </a:rPr>
              <a:t>※</a:t>
            </a:r>
            <a:r>
              <a:rPr lang="ja-JP" altLang="en-US" sz="1200" dirty="0" smtClean="0">
                <a:latin typeface="HG丸ｺﾞｼｯｸM-PRO" panose="020F0600000000000000" pitchFamily="50" charset="-128"/>
                <a:ea typeface="HG丸ｺﾞｼｯｸM-PRO" panose="020F0600000000000000" pitchFamily="50" charset="-128"/>
              </a:rPr>
              <a:t>経験年数が偏らないようにグループを組んでください。</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p:txBody>
      </p:sp>
      <p:grpSp>
        <p:nvGrpSpPr>
          <p:cNvPr id="3" name="グループ化 2"/>
          <p:cNvGrpSpPr/>
          <p:nvPr/>
        </p:nvGrpSpPr>
        <p:grpSpPr>
          <a:xfrm>
            <a:off x="4877874" y="5725616"/>
            <a:ext cx="1744217" cy="577081"/>
            <a:chOff x="4877874" y="5725616"/>
            <a:chExt cx="1744217" cy="577081"/>
          </a:xfrm>
        </p:grpSpPr>
        <p:sp>
          <p:nvSpPr>
            <p:cNvPr id="2" name="角丸四角形 1"/>
            <p:cNvSpPr/>
            <p:nvPr/>
          </p:nvSpPr>
          <p:spPr>
            <a:xfrm>
              <a:off x="4877874" y="5734999"/>
              <a:ext cx="1725167" cy="560962"/>
            </a:xfrm>
            <a:prstGeom prst="roundRect">
              <a:avLst/>
            </a:prstGeom>
            <a:noFill/>
            <a:ln w="28575" cmpd="dbl">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 name="テキスト ボックス 68"/>
            <p:cNvSpPr txBox="1"/>
            <p:nvPr/>
          </p:nvSpPr>
          <p:spPr>
            <a:xfrm>
              <a:off x="4896924" y="5725616"/>
              <a:ext cx="1725167" cy="577081"/>
            </a:xfrm>
            <a:prstGeom prst="rect">
              <a:avLst/>
            </a:prstGeom>
            <a:noFill/>
          </p:spPr>
          <p:txBody>
            <a:bodyPr wrap="square" rtlCol="0">
              <a:spAutoFit/>
            </a:bodyPr>
            <a:lstStyle/>
            <a:p>
              <a:r>
                <a:rPr lang="ja-JP" altLang="en-US" sz="1050" dirty="0" smtClean="0">
                  <a:latin typeface="HG丸ｺﾞｼｯｸM-PRO" panose="020F0600000000000000" pitchFamily="50" charset="-128"/>
                  <a:ea typeface="HG丸ｺﾞｼｯｸM-PRO" panose="020F0600000000000000" pitchFamily="50" charset="-128"/>
                </a:rPr>
                <a:t>サンプル事例を使用する場合は、これらの中から選んでください。</a:t>
              </a:r>
              <a:endParaRPr lang="en-US" altLang="ja-JP" sz="1050" dirty="0" smtClean="0">
                <a:latin typeface="HG丸ｺﾞｼｯｸM-PRO" panose="020F0600000000000000" pitchFamily="50" charset="-128"/>
                <a:ea typeface="HG丸ｺﾞｼｯｸM-PRO" panose="020F0600000000000000" pitchFamily="50" charset="-128"/>
              </a:endParaRPr>
            </a:p>
          </p:txBody>
        </p:sp>
      </p:grpSp>
    </p:spTree>
    <p:extLst>
      <p:ext uri="{BB962C8B-B14F-4D97-AF65-F5344CB8AC3E}">
        <p14:creationId xmlns:p14="http://schemas.microsoft.com/office/powerpoint/2010/main" val="27872585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テキスト ボックス 26"/>
          <p:cNvSpPr txBox="1"/>
          <p:nvPr/>
        </p:nvSpPr>
        <p:spPr>
          <a:xfrm>
            <a:off x="3225258" y="9659556"/>
            <a:ext cx="407484" cy="246221"/>
          </a:xfrm>
          <a:prstGeom prst="rect">
            <a:avLst/>
          </a:prstGeom>
          <a:noFill/>
        </p:spPr>
        <p:txBody>
          <a:bodyPr wrap="none" rtlCol="0">
            <a:spAutoFit/>
          </a:bodyPr>
          <a:lstStyle/>
          <a:p>
            <a:r>
              <a:rPr kumimoji="1" lang="en-US" altLang="ja-JP" sz="1000" dirty="0" smtClean="0">
                <a:latin typeface="HG丸ｺﾞｼｯｸM-PRO" panose="020F0600000000000000" pitchFamily="50" charset="-128"/>
                <a:ea typeface="HG丸ｺﾞｼｯｸM-PRO" panose="020F0600000000000000" pitchFamily="50" charset="-128"/>
              </a:rPr>
              <a:t>-</a:t>
            </a:r>
            <a:fld id="{942C3A38-0832-4086-88EF-08809291DF70}" type="slidenum">
              <a:rPr kumimoji="1" lang="en-US" altLang="ja-JP" sz="1000" smtClean="0">
                <a:latin typeface="HG丸ｺﾞｼｯｸM-PRO" panose="020F0600000000000000" pitchFamily="50" charset="-128"/>
                <a:ea typeface="HG丸ｺﾞｼｯｸM-PRO" panose="020F0600000000000000" pitchFamily="50" charset="-128"/>
              </a:rPr>
              <a:t>3</a:t>
            </a:fld>
            <a:r>
              <a:rPr kumimoji="1" lang="en-US" altLang="ja-JP" sz="1000" dirty="0" smtClean="0">
                <a:latin typeface="HG丸ｺﾞｼｯｸM-PRO" panose="020F0600000000000000" pitchFamily="50" charset="-128"/>
                <a:ea typeface="HG丸ｺﾞｼｯｸM-PRO" panose="020F0600000000000000" pitchFamily="50" charset="-128"/>
              </a:rPr>
              <a:t>-</a:t>
            </a:r>
            <a:endParaRPr kumimoji="1" lang="ja-JP" altLang="en-US" sz="1000" dirty="0">
              <a:latin typeface="HG丸ｺﾞｼｯｸM-PRO" panose="020F0600000000000000" pitchFamily="50" charset="-128"/>
              <a:ea typeface="HG丸ｺﾞｼｯｸM-PRO" panose="020F0600000000000000" pitchFamily="50" charset="-128"/>
            </a:endParaRPr>
          </a:p>
        </p:txBody>
      </p:sp>
      <p:sp>
        <p:nvSpPr>
          <p:cNvPr id="9" name="テキスト ボックス 8"/>
          <p:cNvSpPr txBox="1"/>
          <p:nvPr/>
        </p:nvSpPr>
        <p:spPr>
          <a:xfrm>
            <a:off x="229798" y="4520952"/>
            <a:ext cx="3472425" cy="369332"/>
          </a:xfrm>
          <a:prstGeom prst="rect">
            <a:avLst/>
          </a:prstGeom>
          <a:noFill/>
        </p:spPr>
        <p:txBody>
          <a:bodyPr wrap="none" rtlCol="0">
            <a:spAutoFit/>
          </a:bodyPr>
          <a:lstStyle/>
          <a:p>
            <a:r>
              <a:rPr kumimoji="1" lang="ja-JP" altLang="en-US" dirty="0" smtClean="0"/>
              <a:t>○スライド資料（説明原稿）の見方</a:t>
            </a:r>
            <a:endParaRPr kumimoji="1" lang="ja-JP" altLang="en-US" dirty="0"/>
          </a:p>
        </p:txBody>
      </p:sp>
      <p:sp>
        <p:nvSpPr>
          <p:cNvPr id="23" name="テキスト ボックス 22"/>
          <p:cNvSpPr txBox="1"/>
          <p:nvPr/>
        </p:nvSpPr>
        <p:spPr>
          <a:xfrm>
            <a:off x="229798" y="344488"/>
            <a:ext cx="3472425" cy="369332"/>
          </a:xfrm>
          <a:prstGeom prst="rect">
            <a:avLst/>
          </a:prstGeom>
          <a:noFill/>
        </p:spPr>
        <p:txBody>
          <a:bodyPr wrap="none" rtlCol="0">
            <a:spAutoFit/>
          </a:bodyPr>
          <a:lstStyle/>
          <a:p>
            <a:r>
              <a:rPr kumimoji="1" lang="ja-JP" altLang="en-US" dirty="0" smtClean="0"/>
              <a:t>○スライド資料（説明原稿）の流れ</a:t>
            </a:r>
            <a:endParaRPr kumimoji="1" lang="ja-JP" altLang="en-US" dirty="0"/>
          </a:p>
        </p:txBody>
      </p:sp>
      <p:graphicFrame>
        <p:nvGraphicFramePr>
          <p:cNvPr id="21" name="表 20"/>
          <p:cNvGraphicFramePr>
            <a:graphicFrameLocks noGrp="1"/>
          </p:cNvGraphicFramePr>
          <p:nvPr>
            <p:extLst>
              <p:ext uri="{D42A27DB-BD31-4B8C-83A1-F6EECF244321}">
                <p14:modId xmlns:p14="http://schemas.microsoft.com/office/powerpoint/2010/main" val="2853288294"/>
              </p:ext>
            </p:extLst>
          </p:nvPr>
        </p:nvGraphicFramePr>
        <p:xfrm>
          <a:off x="548680" y="848544"/>
          <a:ext cx="5832648" cy="3024337"/>
        </p:xfrm>
        <a:graphic>
          <a:graphicData uri="http://schemas.openxmlformats.org/drawingml/2006/table">
            <a:tbl>
              <a:tblPr firstRow="1" bandRow="1">
                <a:tableStyleId>{5C22544A-7EE6-4342-B048-85BDC9FD1C3A}</a:tableStyleId>
              </a:tblPr>
              <a:tblGrid>
                <a:gridCol w="1152127">
                  <a:extLst>
                    <a:ext uri="{9D8B030D-6E8A-4147-A177-3AD203B41FA5}">
                      <a16:colId xmlns:a16="http://schemas.microsoft.com/office/drawing/2014/main" val="20000"/>
                    </a:ext>
                  </a:extLst>
                </a:gridCol>
                <a:gridCol w="3888432">
                  <a:extLst>
                    <a:ext uri="{9D8B030D-6E8A-4147-A177-3AD203B41FA5}">
                      <a16:colId xmlns:a16="http://schemas.microsoft.com/office/drawing/2014/main" val="20001"/>
                    </a:ext>
                  </a:extLst>
                </a:gridCol>
                <a:gridCol w="792089">
                  <a:extLst>
                    <a:ext uri="{9D8B030D-6E8A-4147-A177-3AD203B41FA5}">
                      <a16:colId xmlns:a16="http://schemas.microsoft.com/office/drawing/2014/main" val="20002"/>
                    </a:ext>
                  </a:extLst>
                </a:gridCol>
              </a:tblGrid>
              <a:tr h="634544">
                <a:tc>
                  <a:txBody>
                    <a:bodyPr/>
                    <a:lstStyle/>
                    <a:p>
                      <a:pPr algn="ctr"/>
                      <a:r>
                        <a:rPr kumimoji="1" lang="ja-JP" altLang="en-US" sz="1400" dirty="0" smtClean="0">
                          <a:latin typeface="HG丸ｺﾞｼｯｸM-PRO" panose="020F0600000000000000" pitchFamily="50" charset="-128"/>
                          <a:ea typeface="HG丸ｺﾞｼｯｸM-PRO" panose="020F0600000000000000" pitchFamily="50" charset="-128"/>
                        </a:rPr>
                        <a:t>形式</a:t>
                      </a:r>
                      <a:endParaRPr kumimoji="1" lang="ja-JP" altLang="en-US" sz="1400" dirty="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latin typeface="HG丸ｺﾞｼｯｸM-PRO" panose="020F0600000000000000" pitchFamily="50" charset="-128"/>
                          <a:ea typeface="HG丸ｺﾞｼｯｸM-PRO" panose="020F0600000000000000" pitchFamily="50" charset="-128"/>
                        </a:rPr>
                        <a:t>概要</a:t>
                      </a:r>
                      <a:endParaRPr kumimoji="1" lang="ja-JP" altLang="en-US" sz="1400" dirty="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latin typeface="HG丸ｺﾞｼｯｸM-PRO" panose="020F0600000000000000" pitchFamily="50" charset="-128"/>
                          <a:ea typeface="HG丸ｺﾞｼｯｸM-PRO" panose="020F0600000000000000" pitchFamily="50" charset="-128"/>
                        </a:rPr>
                        <a:t>時間</a:t>
                      </a:r>
                      <a:endParaRPr kumimoji="1" lang="ja-JP" altLang="en-US" sz="1400" dirty="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63454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smtClean="0">
                          <a:latin typeface="HG丸ｺﾞｼｯｸM-PRO" panose="020F0600000000000000" pitchFamily="50" charset="-128"/>
                          <a:ea typeface="HG丸ｺﾞｼｯｸM-PRO" panose="020F0600000000000000" pitchFamily="50" charset="-128"/>
                        </a:rPr>
                        <a:t>講義</a:t>
                      </a:r>
                      <a:endParaRPr kumimoji="1" lang="ja-JP" altLang="en-US" sz="1400" dirty="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smtClean="0">
                          <a:latin typeface="HG丸ｺﾞｼｯｸM-PRO" panose="020F0600000000000000" pitchFamily="50" charset="-128"/>
                          <a:ea typeface="HG丸ｺﾞｼｯｸM-PRO" panose="020F0600000000000000" pitchFamily="50" charset="-128"/>
                        </a:rPr>
                        <a:t>生徒指導を進めるポイントを確認する</a:t>
                      </a:r>
                      <a:endParaRPr kumimoji="1" lang="ja-JP" altLang="en-US" sz="1400" dirty="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latin typeface="HG丸ｺﾞｼｯｸM-PRO" panose="020F0600000000000000" pitchFamily="50" charset="-128"/>
                          <a:ea typeface="HG丸ｺﾞｼｯｸM-PRO" panose="020F0600000000000000" pitchFamily="50" charset="-128"/>
                        </a:rPr>
                        <a:t>　４分</a:t>
                      </a:r>
                      <a:endParaRPr kumimoji="1" lang="ja-JP" altLang="en-US" sz="1400" dirty="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58508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smtClean="0">
                          <a:latin typeface="HG丸ｺﾞｼｯｸM-PRO" panose="020F0600000000000000" pitchFamily="50" charset="-128"/>
                          <a:ea typeface="HG丸ｺﾞｼｯｸM-PRO" panose="020F0600000000000000" pitchFamily="50" charset="-128"/>
                        </a:rPr>
                        <a:t>事例検討</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latin typeface="HG丸ｺﾞｼｯｸM-PRO" panose="020F0600000000000000" pitchFamily="50" charset="-128"/>
                          <a:ea typeface="HG丸ｺﾞｼｯｸM-PRO" panose="020F0600000000000000" pitchFamily="50" charset="-128"/>
                        </a:rPr>
                        <a:t>事例を検討する</a:t>
                      </a:r>
                      <a:endParaRPr kumimoji="1" lang="ja-JP" altLang="en-US" sz="1200" dirty="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baseline="0" dirty="0" smtClean="0">
                          <a:latin typeface="HG丸ｺﾞｼｯｸM-PRO" panose="020F0600000000000000" pitchFamily="50" charset="-128"/>
                          <a:ea typeface="HG丸ｺﾞｼｯｸM-PRO" panose="020F0600000000000000" pitchFamily="50" charset="-128"/>
                        </a:rPr>
                        <a:t>  34</a:t>
                      </a:r>
                      <a:r>
                        <a:rPr kumimoji="1" lang="ja-JP" altLang="en-US" sz="1400" baseline="0" dirty="0" smtClean="0">
                          <a:latin typeface="HG丸ｺﾞｼｯｸM-PRO" panose="020F0600000000000000" pitchFamily="50" charset="-128"/>
                          <a:ea typeface="HG丸ｺﾞｼｯｸM-PRO" panose="020F0600000000000000" pitchFamily="50" charset="-128"/>
                        </a:rPr>
                        <a:t>分</a:t>
                      </a:r>
                      <a:endParaRPr kumimoji="1" lang="en-US" altLang="ja-JP" sz="1400" dirty="0" smtClean="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585083">
                <a:tc>
                  <a:txBody>
                    <a:bodyPr/>
                    <a:lstStyle/>
                    <a:p>
                      <a:r>
                        <a:rPr kumimoji="1" lang="ja-JP" altLang="en-US" sz="1400" dirty="0" smtClean="0">
                          <a:latin typeface="HG丸ｺﾞｼｯｸM-PRO" panose="020F0600000000000000" pitchFamily="50" charset="-128"/>
                          <a:ea typeface="HG丸ｺﾞｼｯｸM-PRO" panose="020F0600000000000000" pitchFamily="50" charset="-128"/>
                        </a:rPr>
                        <a:t>協議</a:t>
                      </a:r>
                      <a:endParaRPr kumimoji="1" lang="en-US" altLang="ja-JP" sz="1400" dirty="0" smtClean="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latin typeface="HG丸ｺﾞｼｯｸM-PRO" panose="020F0600000000000000" pitchFamily="50" charset="-128"/>
                          <a:ea typeface="HG丸ｺﾞｼｯｸM-PRO" panose="020F0600000000000000" pitchFamily="50" charset="-128"/>
                        </a:rPr>
                        <a:t>今後に向けた取組を協議する</a:t>
                      </a:r>
                      <a:endParaRPr kumimoji="1" lang="en-US" altLang="ja-JP" sz="1400" dirty="0" smtClean="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baseline="0" dirty="0" smtClean="0">
                          <a:latin typeface="HG丸ｺﾞｼｯｸM-PRO" panose="020F0600000000000000" pitchFamily="50" charset="-128"/>
                          <a:ea typeface="HG丸ｺﾞｼｯｸM-PRO" panose="020F0600000000000000" pitchFamily="50" charset="-128"/>
                        </a:rPr>
                        <a:t>  18</a:t>
                      </a:r>
                      <a:r>
                        <a:rPr kumimoji="1" lang="ja-JP" altLang="en-US" sz="1400" baseline="0" dirty="0" smtClean="0">
                          <a:latin typeface="HG丸ｺﾞｼｯｸM-PRO" panose="020F0600000000000000" pitchFamily="50" charset="-128"/>
                          <a:ea typeface="HG丸ｺﾞｼｯｸM-PRO" panose="020F0600000000000000" pitchFamily="50" charset="-128"/>
                        </a:rPr>
                        <a:t>分</a:t>
                      </a:r>
                      <a:endParaRPr kumimoji="1" lang="en-US" altLang="ja-JP" sz="1400" dirty="0" smtClean="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585083">
                <a:tc>
                  <a:txBody>
                    <a:bodyPr/>
                    <a:lstStyle/>
                    <a:p>
                      <a:r>
                        <a:rPr kumimoji="1" lang="ja-JP" altLang="en-US" sz="1400" dirty="0" smtClean="0">
                          <a:latin typeface="HG丸ｺﾞｼｯｸM-PRO" panose="020F0600000000000000" pitchFamily="50" charset="-128"/>
                          <a:ea typeface="HG丸ｺﾞｼｯｸM-PRO" panose="020F0600000000000000" pitchFamily="50" charset="-128"/>
                        </a:rPr>
                        <a:t>講義</a:t>
                      </a:r>
                      <a:endParaRPr kumimoji="1" lang="en-US" altLang="ja-JP" sz="1400" dirty="0" smtClean="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latin typeface="HG丸ｺﾞｼｯｸM-PRO" panose="020F0600000000000000" pitchFamily="50" charset="-128"/>
                          <a:ea typeface="HG丸ｺﾞｼｯｸM-PRO" panose="020F0600000000000000" pitchFamily="50" charset="-128"/>
                        </a:rPr>
                        <a:t>まとめ</a:t>
                      </a:r>
                      <a:endParaRPr kumimoji="1" lang="en-US" altLang="ja-JP" sz="1400" dirty="0" smtClean="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baseline="0" dirty="0" smtClean="0">
                          <a:latin typeface="HG丸ｺﾞｼｯｸM-PRO" panose="020F0600000000000000" pitchFamily="50" charset="-128"/>
                          <a:ea typeface="HG丸ｺﾞｼｯｸM-PRO" panose="020F0600000000000000" pitchFamily="50" charset="-128"/>
                        </a:rPr>
                        <a:t>　４分</a:t>
                      </a:r>
                      <a:endParaRPr kumimoji="1" lang="en-US" altLang="ja-JP" sz="1400" dirty="0" smtClean="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grpSp>
        <p:nvGrpSpPr>
          <p:cNvPr id="26" name="グループ化 25"/>
          <p:cNvGrpSpPr/>
          <p:nvPr/>
        </p:nvGrpSpPr>
        <p:grpSpPr>
          <a:xfrm>
            <a:off x="693139" y="5110968"/>
            <a:ext cx="5381107" cy="4342348"/>
            <a:chOff x="693139" y="5219164"/>
            <a:chExt cx="5381107" cy="4342348"/>
          </a:xfrm>
        </p:grpSpPr>
        <p:sp>
          <p:nvSpPr>
            <p:cNvPr id="28" name="正方形/長方形 27"/>
            <p:cNvSpPr>
              <a:spLocks noChangeAspect="1"/>
            </p:cNvSpPr>
            <p:nvPr/>
          </p:nvSpPr>
          <p:spPr>
            <a:xfrm>
              <a:off x="3072505" y="5795484"/>
              <a:ext cx="2880000" cy="376602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36000" bIns="72000" rtlCol="0" anchor="t"/>
            <a:lstStyle/>
            <a:p>
              <a:pPr defTabSz="916772" fontAlgn="base">
                <a:spcBef>
                  <a:spcPct val="30000"/>
                </a:spcBef>
                <a:spcAft>
                  <a:spcPct val="0"/>
                </a:spcAft>
                <a:defRPr/>
              </a:pPr>
              <a:r>
                <a:rPr lang="ja-JP" altLang="en-US" sz="900" dirty="0" smtClean="0">
                  <a:solidFill>
                    <a:schemeClr val="tx1"/>
                  </a:solidFill>
                  <a:latin typeface="HG丸ｺﾞｼｯｸM-PRO" panose="020F0600000000000000" pitchFamily="50" charset="-128"/>
                  <a:ea typeface="HG丸ｺﾞｼｯｸM-PRO" panose="020F0600000000000000" pitchFamily="50" charset="-128"/>
                </a:rPr>
                <a:t>≪こ</a:t>
              </a:r>
              <a:r>
                <a:rPr lang="ja-JP" altLang="en-US" sz="900" dirty="0">
                  <a:solidFill>
                    <a:schemeClr val="tx1"/>
                  </a:solidFill>
                  <a:latin typeface="HG丸ｺﾞｼｯｸM-PRO" panose="020F0600000000000000" pitchFamily="50" charset="-128"/>
                  <a:ea typeface="HG丸ｺﾞｼｯｸM-PRO" panose="020F0600000000000000" pitchFamily="50" charset="-128"/>
                </a:rPr>
                <a:t>のスライドで２分</a:t>
              </a:r>
              <a:r>
                <a:rPr lang="ja-JP" altLang="en-US" sz="900" dirty="0" smtClean="0">
                  <a:solidFill>
                    <a:schemeClr val="tx1"/>
                  </a:solidFill>
                  <a:latin typeface="HG丸ｺﾞｼｯｸM-PRO" panose="020F0600000000000000" pitchFamily="50" charset="-128"/>
                  <a:ea typeface="HG丸ｺﾞｼｯｸM-PRO" panose="020F0600000000000000" pitchFamily="50" charset="-128"/>
                </a:rPr>
                <a:t>≫　</a:t>
              </a:r>
              <a:endParaRPr lang="en-US" altLang="ja-JP" sz="900" dirty="0" smtClean="0">
                <a:solidFill>
                  <a:schemeClr val="tx1"/>
                </a:solidFill>
                <a:latin typeface="HG丸ｺﾞｼｯｸM-PRO" panose="020F0600000000000000" pitchFamily="50" charset="-128"/>
                <a:ea typeface="HG丸ｺﾞｼｯｸM-PRO" panose="020F0600000000000000" pitchFamily="50" charset="-128"/>
              </a:endParaRPr>
            </a:p>
            <a:p>
              <a:pPr defTabSz="916772" fontAlgn="base">
                <a:spcBef>
                  <a:spcPct val="30000"/>
                </a:spcBef>
                <a:spcAft>
                  <a:spcPct val="0"/>
                </a:spcAft>
                <a:defRPr/>
              </a:pPr>
              <a:r>
                <a:rPr lang="ja-JP" altLang="en-US" sz="900" dirty="0" smtClean="0">
                  <a:solidFill>
                    <a:schemeClr val="tx1"/>
                  </a:solidFill>
                  <a:latin typeface="HG丸ｺﾞｼｯｸM-PRO" panose="020F0600000000000000" pitchFamily="50" charset="-128"/>
                  <a:ea typeface="HG丸ｺﾞｼｯｸM-PRO" panose="020F0600000000000000" pitchFamily="50" charset="-128"/>
                </a:rPr>
                <a:t>　それは、Ｒ</a:t>
              </a:r>
              <a:r>
                <a:rPr lang="ja-JP" altLang="en-US" sz="900" dirty="0">
                  <a:solidFill>
                    <a:schemeClr val="tx1"/>
                  </a:solidFill>
                  <a:latin typeface="HG丸ｺﾞｼｯｸM-PRO" panose="020F0600000000000000" pitchFamily="50" charset="-128"/>
                  <a:ea typeface="HG丸ｺﾞｼｯｸM-PRO" panose="020F0600000000000000" pitchFamily="50" charset="-128"/>
                </a:rPr>
                <a:t>とＶです。</a:t>
              </a:r>
              <a:r>
                <a:rPr lang="ja-JP" altLang="en-US" sz="900" dirty="0" smtClean="0">
                  <a:solidFill>
                    <a:schemeClr val="tx1"/>
                  </a:solidFill>
                  <a:latin typeface="HG丸ｺﾞｼｯｸM-PRO" panose="020F0600000000000000" pitchFamily="50" charset="-128"/>
                  <a:ea typeface="HG丸ｺﾞｼｯｸM-PRO" panose="020F0600000000000000" pitchFamily="50" charset="-128"/>
                </a:rPr>
                <a:t>まず、「</a:t>
              </a:r>
              <a:r>
                <a:rPr lang="ja-JP" altLang="en-US" sz="900" dirty="0">
                  <a:solidFill>
                    <a:schemeClr val="tx1"/>
                  </a:solidFill>
                  <a:latin typeface="HG丸ｺﾞｼｯｸM-PRO" panose="020F0600000000000000" pitchFamily="50" charset="-128"/>
                  <a:ea typeface="HG丸ｺﾞｼｯｸM-PRO" panose="020F0600000000000000" pitchFamily="50" charset="-128"/>
                </a:rPr>
                <a:t>様々な調査等を</a:t>
              </a:r>
              <a:r>
                <a:rPr lang="ja-JP" altLang="en-US" sz="900" dirty="0" smtClean="0">
                  <a:solidFill>
                    <a:schemeClr val="tx1"/>
                  </a:solidFill>
                  <a:latin typeface="HG丸ｺﾞｼｯｸM-PRO" panose="020F0600000000000000" pitchFamily="50" charset="-128"/>
                  <a:ea typeface="HG丸ｺﾞｼｯｸM-PRO" panose="020F0600000000000000" pitchFamily="50" charset="-128"/>
                </a:rPr>
                <a:t>行い、現状</a:t>
              </a:r>
              <a:r>
                <a:rPr lang="ja-JP" altLang="en-US" sz="900" dirty="0">
                  <a:solidFill>
                    <a:schemeClr val="tx1"/>
                  </a:solidFill>
                  <a:latin typeface="HG丸ｺﾞｼｯｸM-PRO" panose="020F0600000000000000" pitchFamily="50" charset="-128"/>
                  <a:ea typeface="HG丸ｺﾞｼｯｸM-PRO" panose="020F0600000000000000" pitchFamily="50" charset="-128"/>
                </a:rPr>
                <a:t>把握をするＲ</a:t>
              </a:r>
              <a:r>
                <a:rPr lang="ja-JP" altLang="en-US" sz="900" dirty="0" smtClean="0">
                  <a:solidFill>
                    <a:schemeClr val="tx1"/>
                  </a:solidFill>
                  <a:latin typeface="HG丸ｺﾞｼｯｸM-PRO" panose="020F0600000000000000" pitchFamily="50" charset="-128"/>
                  <a:ea typeface="HG丸ｺﾞｼｯｸM-PRO" panose="020F0600000000000000" pitchFamily="50" charset="-128"/>
                </a:rPr>
                <a:t>」、そして、「</a:t>
              </a:r>
              <a:r>
                <a:rPr lang="ja-JP" altLang="en-US" sz="900" dirty="0">
                  <a:solidFill>
                    <a:schemeClr val="tx1"/>
                  </a:solidFill>
                  <a:latin typeface="HG丸ｺﾞｼｯｸM-PRO" panose="020F0600000000000000" pitchFamily="50" charset="-128"/>
                  <a:ea typeface="HG丸ｺﾞｼｯｸM-PRO" panose="020F0600000000000000" pitchFamily="50" charset="-128"/>
                </a:rPr>
                <a:t>現状を</a:t>
              </a:r>
              <a:r>
                <a:rPr lang="ja-JP" altLang="en-US" sz="900" dirty="0" smtClean="0">
                  <a:solidFill>
                    <a:schemeClr val="tx1"/>
                  </a:solidFill>
                  <a:latin typeface="HG丸ｺﾞｼｯｸM-PRO" panose="020F0600000000000000" pitchFamily="50" charset="-128"/>
                  <a:ea typeface="HG丸ｺﾞｼｯｸM-PRO" panose="020F0600000000000000" pitchFamily="50" charset="-128"/>
                </a:rPr>
                <a:t>踏まえ、目指す</a:t>
              </a:r>
              <a:r>
                <a:rPr lang="ja-JP" altLang="en-US" sz="900" dirty="0">
                  <a:solidFill>
                    <a:schemeClr val="tx1"/>
                  </a:solidFill>
                  <a:latin typeface="HG丸ｺﾞｼｯｸM-PRO" panose="020F0600000000000000" pitchFamily="50" charset="-128"/>
                  <a:ea typeface="HG丸ｺﾞｼｯｸM-PRO" panose="020F0600000000000000" pitchFamily="50" charset="-128"/>
                </a:rPr>
                <a:t>姿の</a:t>
              </a:r>
              <a:r>
                <a:rPr lang="ja-JP" altLang="en-US" sz="900" dirty="0" smtClean="0">
                  <a:solidFill>
                    <a:schemeClr val="tx1"/>
                  </a:solidFill>
                  <a:latin typeface="HG丸ｺﾞｼｯｸM-PRO" panose="020F0600000000000000" pitchFamily="50" charset="-128"/>
                  <a:ea typeface="HG丸ｺﾞｼｯｸM-PRO" panose="020F0600000000000000" pitchFamily="50" charset="-128"/>
                </a:rPr>
                <a:t>Ｖ」の</a:t>
              </a:r>
              <a:r>
                <a:rPr lang="ja-JP" altLang="en-US" sz="900" dirty="0">
                  <a:solidFill>
                    <a:schemeClr val="tx1"/>
                  </a:solidFill>
                  <a:latin typeface="HG丸ｺﾞｼｯｸM-PRO" panose="020F0600000000000000" pitchFamily="50" charset="-128"/>
                  <a:ea typeface="HG丸ｺﾞｼｯｸM-PRO" panose="020F0600000000000000" pitchFamily="50" charset="-128"/>
                </a:rPr>
                <a:t>設定です。この二つを明確に</a:t>
              </a:r>
              <a:r>
                <a:rPr lang="ja-JP" altLang="en-US" sz="900" dirty="0" smtClean="0">
                  <a:solidFill>
                    <a:schemeClr val="tx1"/>
                  </a:solidFill>
                  <a:latin typeface="HG丸ｺﾞｼｯｸM-PRO" panose="020F0600000000000000" pitchFamily="50" charset="-128"/>
                  <a:ea typeface="HG丸ｺﾞｼｯｸM-PRO" panose="020F0600000000000000" pitchFamily="50" charset="-128"/>
                </a:rPr>
                <a:t>して、</a:t>
              </a:r>
              <a:r>
                <a:rPr lang="en-US" altLang="ja-JP" sz="900" dirty="0" smtClean="0">
                  <a:solidFill>
                    <a:schemeClr val="tx1"/>
                  </a:solidFill>
                  <a:latin typeface="HG丸ｺﾞｼｯｸM-PRO" panose="020F0600000000000000" pitchFamily="50" charset="-128"/>
                  <a:ea typeface="HG丸ｺﾞｼｯｸM-PRO" panose="020F0600000000000000" pitchFamily="50" charset="-128"/>
                </a:rPr>
                <a:t>PDCA</a:t>
              </a:r>
              <a:r>
                <a:rPr lang="ja-JP" altLang="en-US" sz="900" dirty="0">
                  <a:solidFill>
                    <a:schemeClr val="tx1"/>
                  </a:solidFill>
                  <a:latin typeface="HG丸ｺﾞｼｯｸM-PRO" panose="020F0600000000000000" pitchFamily="50" charset="-128"/>
                  <a:ea typeface="HG丸ｺﾞｼｯｸM-PRO" panose="020F0600000000000000" pitchFamily="50" charset="-128"/>
                </a:rPr>
                <a:t>サイクルを回すことが大切です</a:t>
              </a:r>
              <a:r>
                <a:rPr lang="ja-JP" altLang="en-US" sz="900" dirty="0" smtClean="0">
                  <a:solidFill>
                    <a:schemeClr val="tx1"/>
                  </a:solidFill>
                  <a:latin typeface="HG丸ｺﾞｼｯｸM-PRO" panose="020F0600000000000000" pitchFamily="50" charset="-128"/>
                  <a:ea typeface="HG丸ｺﾞｼｯｸM-PRO" panose="020F0600000000000000" pitchFamily="50" charset="-128"/>
                </a:rPr>
                <a:t>。★</a:t>
              </a:r>
              <a:endParaRPr lang="en-US" altLang="ja-JP" sz="900" dirty="0" smtClean="0">
                <a:solidFill>
                  <a:schemeClr val="tx1"/>
                </a:solidFill>
                <a:latin typeface="HG丸ｺﾞｼｯｸM-PRO" panose="020F0600000000000000" pitchFamily="50" charset="-128"/>
                <a:ea typeface="HG丸ｺﾞｼｯｸM-PRO" panose="020F0600000000000000" pitchFamily="50" charset="-128"/>
              </a:endParaRPr>
            </a:p>
            <a:p>
              <a:pPr defTabSz="916772" fontAlgn="base">
                <a:spcBef>
                  <a:spcPct val="30000"/>
                </a:spcBef>
                <a:spcAft>
                  <a:spcPct val="0"/>
                </a:spcAft>
                <a:defRPr/>
              </a:pPr>
              <a:endParaRPr lang="en-US" altLang="ja-JP" sz="900" dirty="0">
                <a:solidFill>
                  <a:schemeClr val="tx1"/>
                </a:solidFill>
                <a:latin typeface="HG丸ｺﾞｼｯｸM-PRO" panose="020F0600000000000000" pitchFamily="50" charset="-128"/>
                <a:ea typeface="HG丸ｺﾞｼｯｸM-PRO" panose="020F0600000000000000" pitchFamily="50" charset="-128"/>
              </a:endParaRPr>
            </a:p>
            <a:p>
              <a:pPr defTabSz="916772" fontAlgn="base">
                <a:spcBef>
                  <a:spcPct val="30000"/>
                </a:spcBef>
                <a:spcAft>
                  <a:spcPct val="0"/>
                </a:spcAft>
                <a:defRPr/>
              </a:pPr>
              <a:endParaRPr lang="en-US" altLang="ja-JP" sz="900" dirty="0" smtClean="0">
                <a:solidFill>
                  <a:schemeClr val="tx1"/>
                </a:solidFill>
                <a:latin typeface="HG丸ｺﾞｼｯｸM-PRO" panose="020F0600000000000000" pitchFamily="50" charset="-128"/>
                <a:ea typeface="HG丸ｺﾞｼｯｸM-PRO" panose="020F0600000000000000" pitchFamily="50" charset="-128"/>
              </a:endParaRPr>
            </a:p>
            <a:p>
              <a:pPr defTabSz="916772" fontAlgn="base">
                <a:spcBef>
                  <a:spcPct val="30000"/>
                </a:spcBef>
                <a:spcAft>
                  <a:spcPct val="0"/>
                </a:spcAft>
                <a:defRPr/>
              </a:pPr>
              <a:endParaRPr lang="en-US" altLang="ja-JP" sz="900" dirty="0">
                <a:solidFill>
                  <a:schemeClr val="tx1"/>
                </a:solidFill>
                <a:latin typeface="HG丸ｺﾞｼｯｸM-PRO" panose="020F0600000000000000" pitchFamily="50" charset="-128"/>
                <a:ea typeface="HG丸ｺﾞｼｯｸM-PRO" panose="020F0600000000000000" pitchFamily="50" charset="-128"/>
              </a:endParaRPr>
            </a:p>
            <a:p>
              <a:pPr defTabSz="916772" fontAlgn="base">
                <a:spcBef>
                  <a:spcPct val="30000"/>
                </a:spcBef>
                <a:spcAft>
                  <a:spcPct val="0"/>
                </a:spcAft>
                <a:defRPr/>
              </a:pPr>
              <a:endParaRPr lang="en-US" altLang="ja-JP" sz="900" dirty="0" smtClean="0">
                <a:solidFill>
                  <a:schemeClr val="tx1"/>
                </a:solidFill>
                <a:latin typeface="HG丸ｺﾞｼｯｸM-PRO" panose="020F0600000000000000" pitchFamily="50" charset="-128"/>
                <a:ea typeface="HG丸ｺﾞｼｯｸM-PRO" panose="020F0600000000000000" pitchFamily="50" charset="-128"/>
              </a:endParaRPr>
            </a:p>
            <a:p>
              <a:pPr defTabSz="916772" fontAlgn="base">
                <a:spcBef>
                  <a:spcPct val="30000"/>
                </a:spcBef>
                <a:spcAft>
                  <a:spcPct val="0"/>
                </a:spcAft>
                <a:defRPr/>
              </a:pPr>
              <a:endParaRPr lang="en-US" altLang="ja-JP" sz="900" dirty="0">
                <a:solidFill>
                  <a:schemeClr val="tx1"/>
                </a:solidFill>
                <a:latin typeface="HG丸ｺﾞｼｯｸM-PRO" panose="020F0600000000000000" pitchFamily="50" charset="-128"/>
                <a:ea typeface="HG丸ｺﾞｼｯｸM-PRO" panose="020F0600000000000000" pitchFamily="50" charset="-128"/>
              </a:endParaRPr>
            </a:p>
            <a:p>
              <a:pPr defTabSz="916772" fontAlgn="base">
                <a:spcBef>
                  <a:spcPct val="30000"/>
                </a:spcBef>
                <a:spcAft>
                  <a:spcPct val="0"/>
                </a:spcAft>
                <a:defRPr/>
              </a:pPr>
              <a:endParaRPr lang="en-US" altLang="ja-JP" sz="900" dirty="0" smtClean="0">
                <a:solidFill>
                  <a:schemeClr val="tx1"/>
                </a:solidFill>
                <a:latin typeface="HG丸ｺﾞｼｯｸM-PRO" panose="020F0600000000000000" pitchFamily="50" charset="-128"/>
                <a:ea typeface="HG丸ｺﾞｼｯｸM-PRO" panose="020F0600000000000000" pitchFamily="50" charset="-128"/>
              </a:endParaRPr>
            </a:p>
            <a:p>
              <a:pPr defTabSz="916772" fontAlgn="base">
                <a:spcBef>
                  <a:spcPct val="30000"/>
                </a:spcBef>
                <a:spcAft>
                  <a:spcPct val="0"/>
                </a:spcAft>
                <a:defRPr/>
              </a:pPr>
              <a:endParaRPr lang="en-US" altLang="ja-JP" sz="900" dirty="0">
                <a:solidFill>
                  <a:schemeClr val="tx1"/>
                </a:solidFill>
                <a:latin typeface="HG丸ｺﾞｼｯｸM-PRO" panose="020F0600000000000000" pitchFamily="50" charset="-128"/>
                <a:ea typeface="HG丸ｺﾞｼｯｸM-PRO" panose="020F0600000000000000" pitchFamily="50" charset="-128"/>
              </a:endParaRPr>
            </a:p>
            <a:p>
              <a:pPr defTabSz="916772" fontAlgn="base">
                <a:spcBef>
                  <a:spcPct val="30000"/>
                </a:spcBef>
                <a:spcAft>
                  <a:spcPct val="0"/>
                </a:spcAft>
                <a:defRPr/>
              </a:pPr>
              <a:endParaRPr lang="en-US" altLang="ja-JP" sz="900" dirty="0" smtClean="0">
                <a:solidFill>
                  <a:schemeClr val="tx1"/>
                </a:solidFill>
                <a:latin typeface="HG丸ｺﾞｼｯｸM-PRO" panose="020F0600000000000000" pitchFamily="50" charset="-128"/>
                <a:ea typeface="HG丸ｺﾞｼｯｸM-PRO" panose="020F0600000000000000" pitchFamily="50" charset="-128"/>
              </a:endParaRPr>
            </a:p>
            <a:p>
              <a:pPr defTabSz="916772" fontAlgn="base">
                <a:spcBef>
                  <a:spcPct val="30000"/>
                </a:spcBef>
                <a:spcAft>
                  <a:spcPct val="0"/>
                </a:spcAft>
                <a:defRPr/>
              </a:pPr>
              <a:endParaRPr lang="en-US" altLang="ja-JP" sz="900" dirty="0">
                <a:solidFill>
                  <a:schemeClr val="tx1"/>
                </a:solidFill>
                <a:latin typeface="HG丸ｺﾞｼｯｸM-PRO" panose="020F0600000000000000" pitchFamily="50" charset="-128"/>
                <a:ea typeface="HG丸ｺﾞｼｯｸM-PRO" panose="020F0600000000000000" pitchFamily="50" charset="-128"/>
              </a:endParaRPr>
            </a:p>
            <a:p>
              <a:pPr defTabSz="916772" fontAlgn="base">
                <a:spcBef>
                  <a:spcPct val="30000"/>
                </a:spcBef>
                <a:spcAft>
                  <a:spcPct val="0"/>
                </a:spcAft>
                <a:defRPr/>
              </a:pPr>
              <a:endParaRPr lang="en-US" altLang="ja-JP" sz="900" dirty="0" smtClean="0">
                <a:solidFill>
                  <a:schemeClr val="tx1"/>
                </a:solidFill>
                <a:latin typeface="HG丸ｺﾞｼｯｸM-PRO" panose="020F0600000000000000" pitchFamily="50" charset="-128"/>
                <a:ea typeface="HG丸ｺﾞｼｯｸM-PRO" panose="020F0600000000000000" pitchFamily="50" charset="-128"/>
              </a:endParaRPr>
            </a:p>
            <a:p>
              <a:pPr defTabSz="916772" fontAlgn="base">
                <a:spcBef>
                  <a:spcPct val="30000"/>
                </a:spcBef>
                <a:spcAft>
                  <a:spcPct val="0"/>
                </a:spcAft>
                <a:defRPr/>
              </a:pPr>
              <a:r>
                <a:rPr lang="ja-JP" altLang="en-US" sz="900" dirty="0" smtClean="0">
                  <a:solidFill>
                    <a:schemeClr val="tx1"/>
                  </a:solidFill>
                  <a:latin typeface="HG丸ｺﾞｼｯｸM-PRO" panose="020F0600000000000000" pitchFamily="50" charset="-128"/>
                  <a:ea typeface="HG丸ｺﾞｼｯｸM-PRO" panose="020F0600000000000000" pitchFamily="50" charset="-128"/>
                </a:rPr>
                <a:t>（　　）</a:t>
              </a:r>
              <a:endParaRPr lang="en-US" altLang="ja-JP" sz="900" dirty="0" smtClean="0">
                <a:solidFill>
                  <a:schemeClr val="tx1"/>
                </a:solidFill>
                <a:latin typeface="HG丸ｺﾞｼｯｸM-PRO" panose="020F0600000000000000" pitchFamily="50" charset="-128"/>
                <a:ea typeface="HG丸ｺﾞｼｯｸM-PRO" panose="020F0600000000000000" pitchFamily="50" charset="-128"/>
              </a:endParaRPr>
            </a:p>
            <a:p>
              <a:pPr defTabSz="916772" fontAlgn="base">
                <a:spcBef>
                  <a:spcPct val="30000"/>
                </a:spcBef>
                <a:spcAft>
                  <a:spcPct val="0"/>
                </a:spcAft>
                <a:defRPr/>
              </a:pPr>
              <a:endParaRPr lang="en-US" altLang="ja-JP" sz="900" dirty="0" smtClean="0">
                <a:solidFill>
                  <a:schemeClr val="tx1"/>
                </a:solidFill>
                <a:latin typeface="HG丸ｺﾞｼｯｸM-PRO" panose="020F0600000000000000" pitchFamily="50" charset="-128"/>
                <a:ea typeface="HG丸ｺﾞｼｯｸM-PRO" panose="020F0600000000000000" pitchFamily="50" charset="-128"/>
              </a:endParaRPr>
            </a:p>
            <a:p>
              <a:pPr defTabSz="916772" fontAlgn="base">
                <a:spcBef>
                  <a:spcPct val="30000"/>
                </a:spcBef>
                <a:spcAft>
                  <a:spcPct val="0"/>
                </a:spcAft>
                <a:defRPr/>
              </a:pPr>
              <a:r>
                <a:rPr lang="ja-JP" altLang="en-US" sz="900" dirty="0" smtClean="0">
                  <a:solidFill>
                    <a:schemeClr val="tx1"/>
                  </a:solidFill>
                  <a:latin typeface="HG丸ｺﾞｼｯｸM-PRO" panose="020F0600000000000000" pitchFamily="50" charset="-128"/>
                  <a:ea typeface="HG丸ｺﾞｼｯｸM-PRO" panose="020F0600000000000000" pitchFamily="50" charset="-128"/>
                </a:rPr>
                <a:t>［　　］</a:t>
              </a:r>
              <a:endParaRPr lang="en-US" altLang="ja-JP" sz="900" dirty="0" smtClean="0">
                <a:solidFill>
                  <a:schemeClr val="tx1"/>
                </a:solidFill>
                <a:latin typeface="HG丸ｺﾞｼｯｸM-PRO" panose="020F0600000000000000" pitchFamily="50" charset="-128"/>
                <a:ea typeface="HG丸ｺﾞｼｯｸM-PRO" panose="020F0600000000000000" pitchFamily="50" charset="-128"/>
              </a:endParaRPr>
            </a:p>
            <a:p>
              <a:pPr defTabSz="916772" fontAlgn="base">
                <a:spcBef>
                  <a:spcPct val="30000"/>
                </a:spcBef>
                <a:spcAft>
                  <a:spcPct val="0"/>
                </a:spcAft>
                <a:defRPr/>
              </a:pPr>
              <a:endParaRPr lang="en-US" altLang="ja-JP" sz="900" dirty="0" smtClean="0">
                <a:solidFill>
                  <a:schemeClr val="tx1"/>
                </a:solidFill>
                <a:latin typeface="HG丸ｺﾞｼｯｸM-PRO" panose="020F0600000000000000" pitchFamily="50" charset="-128"/>
                <a:ea typeface="HG丸ｺﾞｼｯｸM-PRO" panose="020F0600000000000000" pitchFamily="50" charset="-128"/>
              </a:endParaRPr>
            </a:p>
            <a:p>
              <a:pPr defTabSz="916772" fontAlgn="base">
                <a:spcBef>
                  <a:spcPct val="30000"/>
                </a:spcBef>
                <a:spcAft>
                  <a:spcPct val="0"/>
                </a:spcAft>
                <a:defRPr/>
              </a:pPr>
              <a:r>
                <a:rPr lang="en-US" altLang="ja-JP" sz="900"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sz="900" dirty="0" smtClean="0">
                  <a:solidFill>
                    <a:schemeClr val="tx1"/>
                  </a:solidFill>
                  <a:latin typeface="HG丸ｺﾞｼｯｸM-PRO" panose="020F0600000000000000" pitchFamily="50" charset="-128"/>
                  <a:ea typeface="HG丸ｺﾞｼｯｸM-PRO" panose="020F0600000000000000" pitchFamily="50" charset="-128"/>
                </a:rPr>
                <a:t>　　</a:t>
              </a:r>
              <a:r>
                <a:rPr lang="en-US" altLang="ja-JP" sz="900" dirty="0" smtClean="0">
                  <a:solidFill>
                    <a:schemeClr val="tx1"/>
                  </a:solidFill>
                  <a:latin typeface="HG丸ｺﾞｼｯｸM-PRO" panose="020F0600000000000000" pitchFamily="50" charset="-128"/>
                  <a:ea typeface="HG丸ｺﾞｼｯｸM-PRO" panose="020F0600000000000000" pitchFamily="50" charset="-128"/>
                </a:rPr>
                <a:t>】</a:t>
              </a:r>
              <a:endParaRPr lang="ja-JP" altLang="en-US" sz="900" dirty="0">
                <a:solidFill>
                  <a:schemeClr val="tx1"/>
                </a:solidFill>
                <a:latin typeface="HG丸ｺﾞｼｯｸM-PRO" panose="020F0600000000000000" pitchFamily="50" charset="-128"/>
                <a:ea typeface="HG丸ｺﾞｼｯｸM-PRO" panose="020F0600000000000000" pitchFamily="50" charset="-128"/>
              </a:endParaRPr>
            </a:p>
          </p:txBody>
        </p:sp>
        <p:sp>
          <p:nvSpPr>
            <p:cNvPr id="29" name="角丸四角形吹き出し 28"/>
            <p:cNvSpPr/>
            <p:nvPr/>
          </p:nvSpPr>
          <p:spPr>
            <a:xfrm>
              <a:off x="2068452" y="5258033"/>
              <a:ext cx="1759467" cy="393179"/>
            </a:xfrm>
            <a:prstGeom prst="wedgeRoundRectCallout">
              <a:avLst>
                <a:gd name="adj1" fmla="val 42398"/>
                <a:gd name="adj2" fmla="val 113560"/>
                <a:gd name="adj3" fmla="val 16667"/>
              </a:avLst>
            </a:prstGeom>
            <a:solidFill>
              <a:schemeClr val="bg1"/>
            </a:solidFill>
            <a:ln w="63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100" dirty="0" smtClean="0">
                  <a:solidFill>
                    <a:schemeClr val="tx1"/>
                  </a:solidFill>
                  <a:latin typeface="+mn-ea"/>
                </a:rPr>
                <a:t>スライド</a:t>
              </a:r>
              <a:r>
                <a:rPr lang="ja-JP" altLang="en-US" sz="1100" dirty="0">
                  <a:solidFill>
                    <a:schemeClr val="tx1"/>
                  </a:solidFill>
                  <a:latin typeface="+mn-ea"/>
                </a:rPr>
                <a:t>に費やす時間の目安です</a:t>
              </a:r>
              <a:r>
                <a:rPr lang="ja-JP" altLang="en-US" sz="1100" dirty="0" smtClean="0">
                  <a:solidFill>
                    <a:schemeClr val="tx1"/>
                  </a:solidFill>
                  <a:latin typeface="+mn-ea"/>
                </a:rPr>
                <a:t>。</a:t>
              </a:r>
              <a:endParaRPr kumimoji="1" lang="ja-JP" altLang="en-US" sz="1100" dirty="0">
                <a:solidFill>
                  <a:schemeClr val="tx1"/>
                </a:solidFill>
                <a:latin typeface="+mn-ea"/>
              </a:endParaRPr>
            </a:p>
          </p:txBody>
        </p:sp>
        <p:sp>
          <p:nvSpPr>
            <p:cNvPr id="30" name="角丸四角形吹き出し 29"/>
            <p:cNvSpPr/>
            <p:nvPr/>
          </p:nvSpPr>
          <p:spPr>
            <a:xfrm>
              <a:off x="4095890" y="5219164"/>
              <a:ext cx="1701362" cy="432048"/>
            </a:xfrm>
            <a:prstGeom prst="wedgeRoundRectCallout">
              <a:avLst>
                <a:gd name="adj1" fmla="val 10081"/>
                <a:gd name="adj2" fmla="val 144450"/>
                <a:gd name="adj3" fmla="val 16667"/>
              </a:avLst>
            </a:prstGeom>
            <a:solidFill>
              <a:schemeClr val="bg1"/>
            </a:solidFill>
            <a:ln w="63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100" dirty="0" smtClean="0">
                  <a:solidFill>
                    <a:schemeClr val="tx1"/>
                  </a:solidFill>
                  <a:latin typeface="+mn-ea"/>
                </a:rPr>
                <a:t>スライドの説明原稿です。</a:t>
              </a:r>
              <a:endParaRPr kumimoji="1" lang="en-US" altLang="ja-JP" sz="1100" dirty="0" smtClean="0">
                <a:solidFill>
                  <a:schemeClr val="tx1"/>
                </a:solidFill>
                <a:latin typeface="+mn-ea"/>
              </a:endParaRPr>
            </a:p>
          </p:txBody>
        </p:sp>
        <p:sp>
          <p:nvSpPr>
            <p:cNvPr id="31" name="角丸四角形 30"/>
            <p:cNvSpPr/>
            <p:nvPr/>
          </p:nvSpPr>
          <p:spPr>
            <a:xfrm>
              <a:off x="3176488" y="7342704"/>
              <a:ext cx="2628776" cy="540756"/>
            </a:xfrm>
            <a:prstGeom prst="roundRect">
              <a:avLst/>
            </a:prstGeom>
            <a:noFill/>
            <a:ln w="38100" cmpd="db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50" dirty="0">
                <a:solidFill>
                  <a:schemeClr val="tx1"/>
                </a:solidFill>
              </a:endParaRPr>
            </a:p>
          </p:txBody>
        </p:sp>
        <p:sp>
          <p:nvSpPr>
            <p:cNvPr id="32" name="角丸四角形吹き出し 31"/>
            <p:cNvSpPr/>
            <p:nvPr/>
          </p:nvSpPr>
          <p:spPr>
            <a:xfrm>
              <a:off x="3927724" y="7951176"/>
              <a:ext cx="2060569" cy="390408"/>
            </a:xfrm>
            <a:prstGeom prst="wedgeRoundRectCallout">
              <a:avLst>
                <a:gd name="adj1" fmla="val -44177"/>
                <a:gd name="adj2" fmla="val -105773"/>
                <a:gd name="adj3" fmla="val 16667"/>
              </a:avLst>
            </a:prstGeom>
            <a:solidFill>
              <a:schemeClr val="bg1"/>
            </a:solidFill>
            <a:ln w="63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100" dirty="0" smtClean="0">
                  <a:solidFill>
                    <a:schemeClr val="tx1"/>
                  </a:solidFill>
                  <a:latin typeface="+mn-ea"/>
                </a:rPr>
                <a:t>説明する際に気を付けることや、補足情報です。</a:t>
              </a:r>
              <a:endParaRPr kumimoji="1" lang="ja-JP" altLang="en-US" sz="1100" dirty="0">
                <a:solidFill>
                  <a:schemeClr val="tx1"/>
                </a:solidFill>
                <a:latin typeface="+mn-ea"/>
              </a:endParaRPr>
            </a:p>
          </p:txBody>
        </p:sp>
        <p:sp>
          <p:nvSpPr>
            <p:cNvPr id="33" name="角丸四角形吹き出し 32"/>
            <p:cNvSpPr/>
            <p:nvPr/>
          </p:nvSpPr>
          <p:spPr>
            <a:xfrm>
              <a:off x="3441739" y="6838630"/>
              <a:ext cx="2632507" cy="390408"/>
            </a:xfrm>
            <a:prstGeom prst="wedgeRoundRectCallout">
              <a:avLst>
                <a:gd name="adj1" fmla="val 7067"/>
                <a:gd name="adj2" fmla="val -105773"/>
                <a:gd name="adj3" fmla="val 16667"/>
              </a:avLst>
            </a:prstGeom>
            <a:solidFill>
              <a:schemeClr val="bg1"/>
            </a:solidFill>
            <a:ln w="63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100" dirty="0" smtClean="0">
                  <a:solidFill>
                    <a:schemeClr val="tx1"/>
                  </a:solidFill>
                  <a:latin typeface="+mn-ea"/>
                </a:rPr>
                <a:t>「★」は、アニメーションやスライドの切り替えのタイミングになります。</a:t>
              </a:r>
              <a:endParaRPr kumimoji="1" lang="ja-JP" altLang="en-US" sz="1100" dirty="0">
                <a:solidFill>
                  <a:schemeClr val="tx1"/>
                </a:solidFill>
                <a:latin typeface="+mn-ea"/>
              </a:endParaRPr>
            </a:p>
          </p:txBody>
        </p:sp>
        <p:sp>
          <p:nvSpPr>
            <p:cNvPr id="34" name="正方形/長方形 33"/>
            <p:cNvSpPr/>
            <p:nvPr/>
          </p:nvSpPr>
          <p:spPr>
            <a:xfrm>
              <a:off x="746756" y="5796024"/>
              <a:ext cx="2325749" cy="37654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pPr>
                <a:tabLst>
                  <a:tab pos="895350" algn="l"/>
                </a:tabLst>
              </a:pPr>
              <a:r>
                <a:rPr kumimoji="1" lang="ja-JP" altLang="en-US" sz="1400" dirty="0" smtClean="0">
                  <a:solidFill>
                    <a:schemeClr val="tx1"/>
                  </a:solidFill>
                  <a:latin typeface="+mn-ea"/>
                </a:rPr>
                <a:t>スライド４</a:t>
              </a:r>
              <a:endParaRPr kumimoji="1" lang="en-US" altLang="ja-JP" sz="1400"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sz="1200" dirty="0">
                <a:solidFill>
                  <a:schemeClr val="tx1"/>
                </a:solidFill>
                <a:latin typeface="+mn-ea"/>
              </a:endParaRPr>
            </a:p>
            <a:p>
              <a:r>
                <a:rPr lang="ja-JP" altLang="en-US" sz="1200" dirty="0">
                  <a:solidFill>
                    <a:schemeClr val="tx1"/>
                  </a:solidFill>
                  <a:latin typeface="+mn-ea"/>
                </a:rPr>
                <a:t>　</a:t>
              </a:r>
            </a:p>
          </p:txBody>
        </p:sp>
        <p:sp>
          <p:nvSpPr>
            <p:cNvPr id="35" name="テキスト ボックス 34"/>
            <p:cNvSpPr txBox="1"/>
            <p:nvPr/>
          </p:nvSpPr>
          <p:spPr>
            <a:xfrm>
              <a:off x="694519" y="7786052"/>
              <a:ext cx="2816783" cy="307777"/>
            </a:xfrm>
            <a:prstGeom prst="rect">
              <a:avLst/>
            </a:prstGeom>
            <a:noFill/>
          </p:spPr>
          <p:txBody>
            <a:bodyPr wrap="square" rtlCol="0">
              <a:spAutoFit/>
            </a:bodyPr>
            <a:lstStyle/>
            <a:p>
              <a:r>
                <a:rPr lang="ja-JP" altLang="en-US" sz="1400" dirty="0">
                  <a:latin typeface="+mn-ea"/>
                </a:rPr>
                <a:t>（　　）</a:t>
              </a:r>
              <a:r>
                <a:rPr lang="ja-JP" altLang="en-US" sz="1400" dirty="0">
                  <a:latin typeface="+mn-ea"/>
                  <a:sym typeface="Wingdings" panose="05000000000000000000" pitchFamily="2" charset="2"/>
                </a:rPr>
                <a:t>：（　　）</a:t>
              </a:r>
              <a:r>
                <a:rPr lang="ja-JP" altLang="en-US" sz="1400" dirty="0">
                  <a:latin typeface="+mn-ea"/>
                </a:rPr>
                <a:t>　～　（　　）：（　　）</a:t>
              </a:r>
              <a:endParaRPr kumimoji="1" lang="ja-JP" altLang="en-US" sz="1400" dirty="0"/>
            </a:p>
          </p:txBody>
        </p:sp>
        <p:pic>
          <p:nvPicPr>
            <p:cNvPr id="36" name="図 35"/>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849159" y="6177399"/>
              <a:ext cx="2104360" cy="1578269"/>
            </a:xfrm>
            <a:prstGeom prst="rect">
              <a:avLst/>
            </a:prstGeom>
            <a:ln>
              <a:solidFill>
                <a:schemeClr val="tx1"/>
              </a:solidFill>
            </a:ln>
          </p:spPr>
        </p:pic>
        <p:sp>
          <p:nvSpPr>
            <p:cNvPr id="37" name="角丸四角形吹き出し 36"/>
            <p:cNvSpPr/>
            <p:nvPr/>
          </p:nvSpPr>
          <p:spPr>
            <a:xfrm>
              <a:off x="693139" y="5271044"/>
              <a:ext cx="1115800" cy="386673"/>
            </a:xfrm>
            <a:prstGeom prst="wedgeRoundRectCallout">
              <a:avLst>
                <a:gd name="adj1" fmla="val -5397"/>
                <a:gd name="adj2" fmla="val 113137"/>
                <a:gd name="adj3" fmla="val 16667"/>
              </a:avLst>
            </a:prstGeom>
            <a:solidFill>
              <a:schemeClr val="bg1"/>
            </a:solidFill>
            <a:ln w="63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00" dirty="0" smtClean="0">
                  <a:solidFill>
                    <a:schemeClr val="tx1"/>
                  </a:solidFill>
                  <a:latin typeface="+mn-ea"/>
                </a:rPr>
                <a:t>スライド番号</a:t>
              </a:r>
              <a:endParaRPr kumimoji="1" lang="ja-JP" altLang="en-US" sz="1100" dirty="0">
                <a:solidFill>
                  <a:schemeClr val="tx1"/>
                </a:solidFill>
                <a:latin typeface="+mn-ea"/>
              </a:endParaRPr>
            </a:p>
          </p:txBody>
        </p:sp>
        <p:sp>
          <p:nvSpPr>
            <p:cNvPr id="38" name="角丸四角形吹き出し 37"/>
            <p:cNvSpPr/>
            <p:nvPr/>
          </p:nvSpPr>
          <p:spPr>
            <a:xfrm>
              <a:off x="711679" y="8302356"/>
              <a:ext cx="2306237" cy="390408"/>
            </a:xfrm>
            <a:prstGeom prst="wedgeRoundRectCallout">
              <a:avLst>
                <a:gd name="adj1" fmla="val -18238"/>
                <a:gd name="adj2" fmla="val -122896"/>
                <a:gd name="adj3" fmla="val 16667"/>
              </a:avLst>
            </a:prstGeom>
            <a:solidFill>
              <a:schemeClr val="bg1"/>
            </a:solidFill>
            <a:ln w="63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100" dirty="0">
                  <a:solidFill>
                    <a:schemeClr val="tx1"/>
                  </a:solidFill>
                  <a:latin typeface="+mn-ea"/>
                </a:rPr>
                <a:t>実施時間予定時刻を</a:t>
              </a:r>
              <a:r>
                <a:rPr lang="ja-JP" altLang="en-US" sz="1100" dirty="0" smtClean="0">
                  <a:solidFill>
                    <a:schemeClr val="tx1"/>
                  </a:solidFill>
                  <a:latin typeface="+mn-ea"/>
                </a:rPr>
                <a:t>記入できます</a:t>
              </a:r>
              <a:r>
                <a:rPr lang="ja-JP" altLang="en-US" sz="1100" dirty="0">
                  <a:solidFill>
                    <a:schemeClr val="tx1"/>
                  </a:solidFill>
                  <a:latin typeface="+mn-ea"/>
                </a:rPr>
                <a:t>。</a:t>
              </a:r>
              <a:endParaRPr kumimoji="1" lang="ja-JP" altLang="en-US" sz="1100" dirty="0">
                <a:solidFill>
                  <a:schemeClr val="tx1"/>
                </a:solidFill>
                <a:latin typeface="+mn-ea"/>
              </a:endParaRPr>
            </a:p>
          </p:txBody>
        </p:sp>
        <p:sp>
          <p:nvSpPr>
            <p:cNvPr id="39" name="角丸四角形吹き出し 38"/>
            <p:cNvSpPr/>
            <p:nvPr/>
          </p:nvSpPr>
          <p:spPr>
            <a:xfrm>
              <a:off x="3727707" y="8393060"/>
              <a:ext cx="2060569" cy="390408"/>
            </a:xfrm>
            <a:prstGeom prst="wedgeRoundRectCallout">
              <a:avLst>
                <a:gd name="adj1" fmla="val -56380"/>
                <a:gd name="adj2" fmla="val -19894"/>
                <a:gd name="adj3" fmla="val 16667"/>
              </a:avLst>
            </a:prstGeom>
            <a:solidFill>
              <a:schemeClr val="bg1"/>
            </a:solidFill>
            <a:ln w="63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100" dirty="0" smtClean="0">
                  <a:solidFill>
                    <a:schemeClr val="tx1"/>
                  </a:solidFill>
                  <a:latin typeface="+mn-ea"/>
                </a:rPr>
                <a:t>流れの説明です。読む必要はありません。</a:t>
              </a:r>
              <a:endParaRPr kumimoji="1" lang="ja-JP" altLang="en-US" sz="1100" dirty="0">
                <a:solidFill>
                  <a:schemeClr val="tx1"/>
                </a:solidFill>
                <a:latin typeface="+mn-ea"/>
              </a:endParaRPr>
            </a:p>
          </p:txBody>
        </p:sp>
        <p:sp>
          <p:nvSpPr>
            <p:cNvPr id="40" name="角丸四角形吹き出し 39"/>
            <p:cNvSpPr/>
            <p:nvPr/>
          </p:nvSpPr>
          <p:spPr>
            <a:xfrm>
              <a:off x="3710375" y="8843664"/>
              <a:ext cx="2060569" cy="216024"/>
            </a:xfrm>
            <a:prstGeom prst="wedgeRoundRectCallout">
              <a:avLst>
                <a:gd name="adj1" fmla="val -56380"/>
                <a:gd name="adj2" fmla="val -19894"/>
                <a:gd name="adj3" fmla="val 16667"/>
              </a:avLst>
            </a:prstGeom>
            <a:solidFill>
              <a:schemeClr val="bg1"/>
            </a:solidFill>
            <a:ln w="63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100" dirty="0" smtClean="0">
                  <a:solidFill>
                    <a:schemeClr val="tx1"/>
                  </a:solidFill>
                  <a:latin typeface="+mn-ea"/>
                </a:rPr>
                <a:t>使用する別紙についてです。</a:t>
              </a:r>
              <a:endParaRPr kumimoji="1" lang="ja-JP" altLang="en-US" sz="1100" dirty="0">
                <a:solidFill>
                  <a:schemeClr val="tx1"/>
                </a:solidFill>
                <a:latin typeface="+mn-ea"/>
              </a:endParaRPr>
            </a:p>
          </p:txBody>
        </p:sp>
        <p:sp>
          <p:nvSpPr>
            <p:cNvPr id="41" name="角丸四角形吹き出し 40"/>
            <p:cNvSpPr/>
            <p:nvPr/>
          </p:nvSpPr>
          <p:spPr>
            <a:xfrm>
              <a:off x="3710375" y="9199512"/>
              <a:ext cx="1696219" cy="216024"/>
            </a:xfrm>
            <a:prstGeom prst="wedgeRoundRectCallout">
              <a:avLst>
                <a:gd name="adj1" fmla="val -56380"/>
                <a:gd name="adj2" fmla="val -19894"/>
                <a:gd name="adj3" fmla="val 16667"/>
              </a:avLst>
            </a:prstGeom>
            <a:solidFill>
              <a:schemeClr val="bg1"/>
            </a:solidFill>
            <a:ln w="63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100" dirty="0">
                  <a:solidFill>
                    <a:schemeClr val="tx1"/>
                  </a:solidFill>
                  <a:latin typeface="+mn-ea"/>
                </a:rPr>
                <a:t>学校種</a:t>
              </a:r>
              <a:r>
                <a:rPr lang="ja-JP" altLang="en-US" sz="1100" dirty="0" smtClean="0">
                  <a:solidFill>
                    <a:schemeClr val="tx1"/>
                  </a:solidFill>
                  <a:latin typeface="+mn-ea"/>
                </a:rPr>
                <a:t>を表しています</a:t>
              </a:r>
              <a:r>
                <a:rPr kumimoji="1" lang="ja-JP" altLang="en-US" sz="1100" dirty="0" smtClean="0">
                  <a:solidFill>
                    <a:schemeClr val="tx1"/>
                  </a:solidFill>
                  <a:latin typeface="+mn-ea"/>
                </a:rPr>
                <a:t>。</a:t>
              </a:r>
              <a:endParaRPr kumimoji="1" lang="ja-JP" altLang="en-US" sz="1100" dirty="0">
                <a:solidFill>
                  <a:schemeClr val="tx1"/>
                </a:solidFill>
                <a:latin typeface="+mn-ea"/>
              </a:endParaRPr>
            </a:p>
          </p:txBody>
        </p:sp>
      </p:grpSp>
      <p:sp>
        <p:nvSpPr>
          <p:cNvPr id="22" name="テキスト ボックス 21"/>
          <p:cNvSpPr txBox="1"/>
          <p:nvPr/>
        </p:nvSpPr>
        <p:spPr>
          <a:xfrm>
            <a:off x="556257" y="3946049"/>
            <a:ext cx="5463355" cy="430887"/>
          </a:xfrm>
          <a:prstGeom prst="rect">
            <a:avLst/>
          </a:prstGeom>
          <a:noFill/>
        </p:spPr>
        <p:txBody>
          <a:bodyPr wrap="none" rtlCol="0">
            <a:spAutoFit/>
          </a:bodyPr>
          <a:lstStyle>
            <a:defPPr>
              <a:defRPr lang="ja-JP"/>
            </a:defPPr>
            <a:lvl1pPr>
              <a:defRPr sz="1100">
                <a:latin typeface="メイリオ" panose="020B0604030504040204" pitchFamily="50" charset="-128"/>
                <a:ea typeface="メイリオ" panose="020B0604030504040204" pitchFamily="50" charset="-128"/>
              </a:defRPr>
            </a:lvl1pPr>
          </a:lstStyle>
          <a:p>
            <a:r>
              <a:rPr lang="ja-JP" altLang="en-US" dirty="0" smtClean="0"/>
              <a:t>スライド</a:t>
            </a:r>
            <a:r>
              <a:rPr lang="ja-JP" altLang="en-US" dirty="0"/>
              <a:t>は</a:t>
            </a:r>
            <a:r>
              <a:rPr lang="en-US" altLang="ja-JP" dirty="0"/>
              <a:t>PowerPoint®</a:t>
            </a:r>
            <a:r>
              <a:rPr lang="ja-JP" altLang="en-US" dirty="0"/>
              <a:t>プレゼンテーションソフトを使用して作成しています。</a:t>
            </a:r>
            <a:endParaRPr lang="en-US" altLang="ja-JP" dirty="0"/>
          </a:p>
          <a:p>
            <a:r>
              <a:rPr lang="en-US" altLang="ja-JP" dirty="0"/>
              <a:t>PowerPoint®</a:t>
            </a:r>
            <a:r>
              <a:rPr lang="ja-JP" altLang="en-US" dirty="0"/>
              <a:t>は米国</a:t>
            </a:r>
            <a:r>
              <a:rPr lang="en-US" altLang="ja-JP" dirty="0"/>
              <a:t>Microsoft Corporation</a:t>
            </a:r>
            <a:r>
              <a:rPr lang="ja-JP" altLang="en-US" dirty="0"/>
              <a:t>の登録商標です。</a:t>
            </a:r>
          </a:p>
        </p:txBody>
      </p:sp>
    </p:spTree>
    <p:extLst>
      <p:ext uri="{BB962C8B-B14F-4D97-AF65-F5344CB8AC3E}">
        <p14:creationId xmlns:p14="http://schemas.microsoft.com/office/powerpoint/2010/main" val="274855895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192505" y="777152"/>
            <a:ext cx="288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スライド１</a:t>
            </a:r>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sz="1200" dirty="0" smtClean="0">
              <a:solidFill>
                <a:schemeClr val="tx1"/>
              </a:solidFill>
              <a:latin typeface="+mn-ea"/>
            </a:endParaRPr>
          </a:p>
          <a:p>
            <a:r>
              <a:rPr kumimoji="1" lang="ja-JP" altLang="en-US" sz="1200" dirty="0" smtClean="0">
                <a:solidFill>
                  <a:schemeClr val="tx1"/>
                </a:solidFill>
                <a:latin typeface="+mn-ea"/>
              </a:rPr>
              <a:t>　</a:t>
            </a:r>
            <a:endParaRPr kumimoji="1" lang="ja-JP" altLang="en-US" sz="1200" dirty="0">
              <a:solidFill>
                <a:schemeClr val="tx1"/>
              </a:solidFill>
              <a:latin typeface="+mn-ea"/>
            </a:endParaRPr>
          </a:p>
        </p:txBody>
      </p:sp>
      <p:sp>
        <p:nvSpPr>
          <p:cNvPr id="4" name="正方形/長方形 3"/>
          <p:cNvSpPr/>
          <p:nvPr/>
        </p:nvSpPr>
        <p:spPr>
          <a:xfrm>
            <a:off x="3075310" y="777152"/>
            <a:ext cx="3600000" cy="287277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HG丸ｺﾞｼｯｸM-PRO" panose="020F0600000000000000" pitchFamily="50" charset="-128"/>
              <a:ea typeface="HG丸ｺﾞｼｯｸM-PRO" panose="020F0600000000000000" pitchFamily="50" charset="-128"/>
            </a:endParaRPr>
          </a:p>
        </p:txBody>
      </p:sp>
      <p:sp>
        <p:nvSpPr>
          <p:cNvPr id="13" name="テキスト ボックス 12"/>
          <p:cNvSpPr txBox="1"/>
          <p:nvPr/>
        </p:nvSpPr>
        <p:spPr>
          <a:xfrm>
            <a:off x="3225258" y="9659556"/>
            <a:ext cx="407484" cy="246221"/>
          </a:xfrm>
          <a:prstGeom prst="rect">
            <a:avLst/>
          </a:prstGeom>
          <a:noFill/>
        </p:spPr>
        <p:txBody>
          <a:bodyPr wrap="none" rtlCol="0">
            <a:spAutoFit/>
          </a:bodyPr>
          <a:lstStyle/>
          <a:p>
            <a:r>
              <a:rPr kumimoji="1" lang="en-US" altLang="ja-JP" sz="1000" dirty="0" smtClean="0">
                <a:latin typeface="HG丸ｺﾞｼｯｸM-PRO" panose="020F0600000000000000" pitchFamily="50" charset="-128"/>
                <a:ea typeface="HG丸ｺﾞｼｯｸM-PRO" panose="020F0600000000000000" pitchFamily="50" charset="-128"/>
              </a:rPr>
              <a:t>-</a:t>
            </a:r>
            <a:fld id="{942C3A38-0832-4086-88EF-08809291DF70}" type="slidenum">
              <a:rPr kumimoji="1" lang="en-US" altLang="ja-JP" sz="1000" smtClean="0">
                <a:latin typeface="HG丸ｺﾞｼｯｸM-PRO" panose="020F0600000000000000" pitchFamily="50" charset="-128"/>
                <a:ea typeface="HG丸ｺﾞｼｯｸM-PRO" panose="020F0600000000000000" pitchFamily="50" charset="-128"/>
              </a:rPr>
              <a:t>4</a:t>
            </a:fld>
            <a:r>
              <a:rPr kumimoji="1" lang="en-US" altLang="ja-JP" sz="1000" dirty="0" smtClean="0">
                <a:latin typeface="HG丸ｺﾞｼｯｸM-PRO" panose="020F0600000000000000" pitchFamily="50" charset="-128"/>
                <a:ea typeface="HG丸ｺﾞｼｯｸM-PRO" panose="020F0600000000000000" pitchFamily="50" charset="-128"/>
              </a:rPr>
              <a:t>-</a:t>
            </a:r>
            <a:endParaRPr kumimoji="1" lang="ja-JP" altLang="en-US" sz="1000" dirty="0">
              <a:latin typeface="HG丸ｺﾞｼｯｸM-PRO" panose="020F0600000000000000" pitchFamily="50" charset="-128"/>
              <a:ea typeface="HG丸ｺﾞｼｯｸM-PRO" panose="020F0600000000000000" pitchFamily="50" charset="-128"/>
            </a:endParaRPr>
          </a:p>
        </p:txBody>
      </p:sp>
      <p:sp>
        <p:nvSpPr>
          <p:cNvPr id="14" name="テキスト ボックス 13"/>
          <p:cNvSpPr txBox="1"/>
          <p:nvPr/>
        </p:nvSpPr>
        <p:spPr>
          <a:xfrm>
            <a:off x="229798" y="344488"/>
            <a:ext cx="2779928" cy="369332"/>
          </a:xfrm>
          <a:prstGeom prst="rect">
            <a:avLst/>
          </a:prstGeom>
          <a:noFill/>
        </p:spPr>
        <p:txBody>
          <a:bodyPr wrap="none" rtlCol="0">
            <a:spAutoFit/>
          </a:bodyPr>
          <a:lstStyle/>
          <a:p>
            <a:r>
              <a:rPr lang="ja-JP" altLang="en-US" dirty="0"/>
              <a:t>○スライド</a:t>
            </a:r>
            <a:r>
              <a:rPr kumimoji="1" lang="ja-JP" altLang="en-US" dirty="0" smtClean="0"/>
              <a:t>資料（説明原稿）</a:t>
            </a:r>
            <a:endParaRPr kumimoji="1" lang="ja-JP" altLang="en-US" dirty="0"/>
          </a:p>
        </p:txBody>
      </p:sp>
      <p:pic>
        <p:nvPicPr>
          <p:cNvPr id="2" name="Picture 2"/>
          <p:cNvPicPr>
            <a:picLocks noChangeAspect="1" noChangeArrowheads="1"/>
          </p:cNvPicPr>
          <p:nvPr/>
        </p:nvPicPr>
        <p:blipFill>
          <a:blip r:embed="rId2" cstate="email">
            <a:extLst>
              <a:ext uri="{28A0092B-C50C-407E-A947-70E740481C1C}">
                <a14:useLocalDpi xmlns:a14="http://schemas.microsoft.com/office/drawing/2010/main" val="0"/>
              </a:ext>
            </a:extLst>
          </a:blip>
          <a:stretch>
            <a:fillRect/>
          </a:stretch>
        </p:blipFill>
        <p:spPr bwMode="auto">
          <a:xfrm>
            <a:off x="248335" y="1202865"/>
            <a:ext cx="2742851" cy="2057139"/>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16" name="テキスト ボックス 15"/>
          <p:cNvSpPr txBox="1"/>
          <p:nvPr/>
        </p:nvSpPr>
        <p:spPr>
          <a:xfrm>
            <a:off x="280598" y="3295159"/>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sp>
        <p:nvSpPr>
          <p:cNvPr id="17" name="テキスト ボックス 16"/>
          <p:cNvSpPr txBox="1"/>
          <p:nvPr/>
        </p:nvSpPr>
        <p:spPr>
          <a:xfrm>
            <a:off x="256042" y="6173542"/>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sp>
        <p:nvSpPr>
          <p:cNvPr id="18" name="正方形/長方形 17"/>
          <p:cNvSpPr/>
          <p:nvPr/>
        </p:nvSpPr>
        <p:spPr>
          <a:xfrm>
            <a:off x="192505" y="3656856"/>
            <a:ext cx="288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スライド２</a:t>
            </a:r>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sz="1200" dirty="0" smtClean="0">
              <a:solidFill>
                <a:schemeClr val="tx1"/>
              </a:solidFill>
              <a:latin typeface="+mn-ea"/>
            </a:endParaRPr>
          </a:p>
          <a:p>
            <a:r>
              <a:rPr kumimoji="1" lang="ja-JP" altLang="en-US" sz="1200" dirty="0" smtClean="0">
                <a:solidFill>
                  <a:schemeClr val="tx1"/>
                </a:solidFill>
                <a:latin typeface="+mn-ea"/>
              </a:rPr>
              <a:t>　</a:t>
            </a:r>
            <a:endParaRPr kumimoji="1" lang="ja-JP" altLang="en-US" sz="1200" dirty="0">
              <a:solidFill>
                <a:schemeClr val="tx1"/>
              </a:solidFill>
              <a:latin typeface="+mn-ea"/>
            </a:endParaRPr>
          </a:p>
        </p:txBody>
      </p:sp>
      <p:sp>
        <p:nvSpPr>
          <p:cNvPr id="19" name="正方形/長方形 18"/>
          <p:cNvSpPr/>
          <p:nvPr/>
        </p:nvSpPr>
        <p:spPr>
          <a:xfrm>
            <a:off x="192505" y="6531146"/>
            <a:ext cx="2882485"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スライド３</a:t>
            </a:r>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sz="1200" dirty="0" smtClean="0">
              <a:solidFill>
                <a:schemeClr val="tx1"/>
              </a:solidFill>
              <a:latin typeface="+mn-ea"/>
            </a:endParaRPr>
          </a:p>
          <a:p>
            <a:r>
              <a:rPr kumimoji="1" lang="ja-JP" altLang="en-US" sz="1200" dirty="0" smtClean="0">
                <a:solidFill>
                  <a:schemeClr val="tx1"/>
                </a:solidFill>
                <a:latin typeface="+mn-ea"/>
              </a:rPr>
              <a:t>　</a:t>
            </a:r>
            <a:endParaRPr kumimoji="1" lang="ja-JP" altLang="en-US" sz="1200" dirty="0">
              <a:solidFill>
                <a:schemeClr val="tx1"/>
              </a:solidFill>
              <a:latin typeface="+mn-ea"/>
            </a:endParaRPr>
          </a:p>
        </p:txBody>
      </p:sp>
      <p:sp>
        <p:nvSpPr>
          <p:cNvPr id="20" name="正方形/長方形 19"/>
          <p:cNvSpPr/>
          <p:nvPr/>
        </p:nvSpPr>
        <p:spPr>
          <a:xfrm>
            <a:off x="3072505" y="3657152"/>
            <a:ext cx="3600000" cy="287970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en-US" altLang="ja-JP" sz="1100" dirty="0">
              <a:solidFill>
                <a:schemeClr val="tx1"/>
              </a:solidFill>
              <a:latin typeface="HG丸ｺﾞｼｯｸM-PRO" panose="020F0600000000000000" pitchFamily="50" charset="-128"/>
              <a:ea typeface="HG丸ｺﾞｼｯｸM-PRO" panose="020F0600000000000000" pitchFamily="50" charset="-128"/>
            </a:endParaRPr>
          </a:p>
        </p:txBody>
      </p:sp>
      <p:sp>
        <p:nvSpPr>
          <p:cNvPr id="21" name="正方形/長方形 20"/>
          <p:cNvSpPr/>
          <p:nvPr/>
        </p:nvSpPr>
        <p:spPr>
          <a:xfrm>
            <a:off x="3075310" y="6537176"/>
            <a:ext cx="3600000" cy="287397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HG丸ｺﾞｼｯｸM-PRO" panose="020F0600000000000000" pitchFamily="50" charset="-128"/>
              <a:ea typeface="HG丸ｺﾞｼｯｸM-PRO" panose="020F0600000000000000" pitchFamily="50" charset="-128"/>
            </a:endParaRPr>
          </a:p>
        </p:txBody>
      </p:sp>
      <p:pic>
        <p:nvPicPr>
          <p:cNvPr id="22" name="Picture 3"/>
          <p:cNvPicPr>
            <a:picLocks noChangeAspect="1" noChangeArrowheads="1"/>
          </p:cNvPicPr>
          <p:nvPr/>
        </p:nvPicPr>
        <p:blipFill>
          <a:blip r:embed="rId3" cstate="email">
            <a:extLst>
              <a:ext uri="{28A0092B-C50C-407E-A947-70E740481C1C}">
                <a14:useLocalDpi xmlns:a14="http://schemas.microsoft.com/office/drawing/2010/main" val="0"/>
              </a:ext>
            </a:extLst>
          </a:blip>
          <a:stretch>
            <a:fillRect/>
          </a:stretch>
        </p:blipFill>
        <p:spPr bwMode="auto">
          <a:xfrm>
            <a:off x="244870" y="6960024"/>
            <a:ext cx="2742854" cy="2057141"/>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23" name="テキスト ボックス 22"/>
          <p:cNvSpPr txBox="1"/>
          <p:nvPr/>
        </p:nvSpPr>
        <p:spPr>
          <a:xfrm>
            <a:off x="252535" y="9053542"/>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pic>
        <p:nvPicPr>
          <p:cNvPr id="24" name="Picture 3"/>
          <p:cNvPicPr>
            <a:picLocks noChangeAspect="1" noChangeArrowheads="1"/>
          </p:cNvPicPr>
          <p:nvPr/>
        </p:nvPicPr>
        <p:blipFill>
          <a:blip r:embed="rId4" cstate="email">
            <a:extLst>
              <a:ext uri="{28A0092B-C50C-407E-A947-70E740481C1C}">
                <a14:useLocalDpi xmlns:a14="http://schemas.microsoft.com/office/drawing/2010/main" val="0"/>
              </a:ext>
            </a:extLst>
          </a:blip>
          <a:stretch>
            <a:fillRect/>
          </a:stretch>
        </p:blipFill>
        <p:spPr bwMode="auto">
          <a:xfrm>
            <a:off x="256042" y="4047168"/>
            <a:ext cx="2742853" cy="205714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5" name="正方形/長方形 4"/>
          <p:cNvSpPr/>
          <p:nvPr/>
        </p:nvSpPr>
        <p:spPr>
          <a:xfrm>
            <a:off x="3075309" y="791225"/>
            <a:ext cx="3597195" cy="2800767"/>
          </a:xfrm>
          <a:prstGeom prst="rect">
            <a:avLst/>
          </a:prstGeom>
        </p:spPr>
        <p:txBody>
          <a:bodyPr wrap="square">
            <a:spAutoFit/>
          </a:bodyPr>
          <a:lstStyle/>
          <a:p>
            <a:r>
              <a:rPr lang="ja-JP" altLang="en-US" sz="1100" dirty="0">
                <a:latin typeface="HG丸ｺﾞｼｯｸM-PRO" panose="020F0600000000000000" pitchFamily="50" charset="-128"/>
                <a:ea typeface="HG丸ｺﾞｼｯｸM-PRO" panose="020F0600000000000000" pitchFamily="50" charset="-128"/>
              </a:rPr>
              <a:t>≪スライド１～６で４分≫</a:t>
            </a:r>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それで</a:t>
            </a:r>
            <a:r>
              <a:rPr lang="ja-JP" altLang="en-US" sz="1100" dirty="0" smtClean="0">
                <a:latin typeface="HG丸ｺﾞｼｯｸM-PRO" panose="020F0600000000000000" pitchFamily="50" charset="-128"/>
                <a:ea typeface="HG丸ｺﾞｼｯｸM-PRO" panose="020F0600000000000000" pitchFamily="50" charset="-128"/>
              </a:rPr>
              <a:t>は、校内</a:t>
            </a:r>
            <a:r>
              <a:rPr lang="ja-JP" altLang="en-US" sz="1100" dirty="0">
                <a:latin typeface="HG丸ｺﾞｼｯｸM-PRO" panose="020F0600000000000000" pitchFamily="50" charset="-128"/>
                <a:ea typeface="HG丸ｺﾞｼｯｸM-PRO" panose="020F0600000000000000" pitchFamily="50" charset="-128"/>
              </a:rPr>
              <a:t>研修を始めます。</a:t>
            </a:r>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sz="1100" dirty="0">
              <a:latin typeface="HG丸ｺﾞｼｯｸM-PRO" panose="020F0600000000000000" pitchFamily="50" charset="-128"/>
              <a:ea typeface="HG丸ｺﾞｼｯｸM-PRO" panose="020F0600000000000000" pitchFamily="50" charset="-128"/>
            </a:endParaRPr>
          </a:p>
          <a:p>
            <a:pPr>
              <a:defRPr/>
            </a:pPr>
            <a:r>
              <a:rPr lang="ja-JP" altLang="en-US" sz="1100" dirty="0">
                <a:latin typeface="HG丸ｺﾞｼｯｸM-PRO" panose="020F0600000000000000" pitchFamily="50" charset="-128"/>
                <a:ea typeface="HG丸ｺﾞｼｯｸM-PRO" panose="020F0600000000000000" pitchFamily="50" charset="-128"/>
              </a:rPr>
              <a:t>　本日</a:t>
            </a:r>
            <a:r>
              <a:rPr lang="ja-JP" altLang="en-US" sz="1100" dirty="0" smtClean="0">
                <a:latin typeface="HG丸ｺﾞｼｯｸM-PRO" panose="020F0600000000000000" pitchFamily="50" charset="-128"/>
                <a:ea typeface="HG丸ｺﾞｼｯｸM-PRO" panose="020F0600000000000000" pitchFamily="50" charset="-128"/>
              </a:rPr>
              <a:t>は、</a:t>
            </a:r>
            <a:r>
              <a:rPr lang="en-US" altLang="ja-JP" sz="1100" dirty="0" smtClean="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いじめへの対応</a:t>
            </a:r>
            <a:r>
              <a:rPr lang="ja-JP" altLang="en-US" sz="1100" dirty="0" smtClean="0">
                <a:latin typeface="HG丸ｺﾞｼｯｸM-PRO" panose="020F0600000000000000" pitchFamily="50" charset="-128"/>
                <a:ea typeface="HG丸ｺﾞｼｯｸM-PRO" panose="020F0600000000000000" pitchFamily="50" charset="-128"/>
              </a:rPr>
              <a:t>と、いじめ</a:t>
            </a:r>
            <a:r>
              <a:rPr lang="ja-JP" altLang="en-US" sz="1100" dirty="0">
                <a:latin typeface="HG丸ｺﾞｼｯｸM-PRO" panose="020F0600000000000000" pitchFamily="50" charset="-128"/>
                <a:ea typeface="HG丸ｺﾞｼｯｸM-PRO" panose="020F0600000000000000" pitchFamily="50" charset="-128"/>
              </a:rPr>
              <a:t>が起こりにくい集団づくりについて学ぶ</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ことをねらいとして研修していきたいと思います。</a:t>
            </a:r>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先生方もご存じの</a:t>
            </a:r>
            <a:r>
              <a:rPr lang="ja-JP" altLang="en-US" sz="1100" dirty="0" smtClean="0">
                <a:latin typeface="HG丸ｺﾞｼｯｸM-PRO" panose="020F0600000000000000" pitchFamily="50" charset="-128"/>
                <a:ea typeface="HG丸ｺﾞｼｯｸM-PRO" panose="020F0600000000000000" pitchFamily="50" charset="-128"/>
              </a:rPr>
              <a:t>通り、「</a:t>
            </a:r>
            <a:r>
              <a:rPr lang="ja-JP" altLang="en-US" sz="1100" dirty="0">
                <a:latin typeface="HG丸ｺﾞｼｯｸM-PRO" panose="020F0600000000000000" pitchFamily="50" charset="-128"/>
                <a:ea typeface="HG丸ｺﾞｼｯｸM-PRO" panose="020F0600000000000000" pitchFamily="50" charset="-128"/>
              </a:rPr>
              <a:t>いじめ防止対策推進法」が平成２５年９月に施行</a:t>
            </a:r>
            <a:r>
              <a:rPr lang="ja-JP" altLang="en-US" sz="1100" dirty="0" smtClean="0">
                <a:latin typeface="HG丸ｺﾞｼｯｸM-PRO" panose="020F0600000000000000" pitchFamily="50" charset="-128"/>
                <a:ea typeface="HG丸ｺﾞｼｯｸM-PRO" panose="020F0600000000000000" pitchFamily="50" charset="-128"/>
              </a:rPr>
              <a:t>され、本校</a:t>
            </a:r>
            <a:r>
              <a:rPr lang="ja-JP" altLang="en-US" sz="1100" dirty="0">
                <a:latin typeface="HG丸ｺﾞｼｯｸM-PRO" panose="020F0600000000000000" pitchFamily="50" charset="-128"/>
                <a:ea typeface="HG丸ｺﾞｼｯｸM-PRO" panose="020F0600000000000000" pitchFamily="50" charset="-128"/>
              </a:rPr>
              <a:t>でも「学校いじめ問題対策基本方針」に</a:t>
            </a:r>
            <a:r>
              <a:rPr lang="ja-JP" altLang="en-US" sz="1100" dirty="0" smtClean="0">
                <a:latin typeface="HG丸ｺﾞｼｯｸM-PRO" panose="020F0600000000000000" pitchFamily="50" charset="-128"/>
                <a:ea typeface="HG丸ｺﾞｼｯｸM-PRO" panose="020F0600000000000000" pitchFamily="50" charset="-128"/>
              </a:rPr>
              <a:t>基づいて取組を</a:t>
            </a:r>
            <a:r>
              <a:rPr lang="ja-JP" altLang="en-US" sz="1100" dirty="0">
                <a:latin typeface="HG丸ｺﾞｼｯｸM-PRO" panose="020F0600000000000000" pitchFamily="50" charset="-128"/>
                <a:ea typeface="HG丸ｺﾞｼｯｸM-PRO" panose="020F0600000000000000" pitchFamily="50" charset="-128"/>
              </a:rPr>
              <a:t>行っているところです。</a:t>
            </a:r>
            <a:r>
              <a:rPr lang="ja-JP" altLang="en-US" sz="1100" dirty="0" smtClean="0">
                <a:latin typeface="HG丸ｺﾞｼｯｸM-PRO" panose="020F0600000000000000" pitchFamily="50" charset="-128"/>
                <a:ea typeface="HG丸ｺﾞｼｯｸM-PRO" panose="020F0600000000000000" pitchFamily="50" charset="-128"/>
              </a:rPr>
              <a:t>改めて、いじめ</a:t>
            </a:r>
            <a:r>
              <a:rPr lang="ja-JP" altLang="en-US" sz="1100" dirty="0">
                <a:latin typeface="HG丸ｺﾞｼｯｸM-PRO" panose="020F0600000000000000" pitchFamily="50" charset="-128"/>
                <a:ea typeface="HG丸ｺﾞｼｯｸM-PRO" panose="020F0600000000000000" pitchFamily="50" charset="-128"/>
              </a:rPr>
              <a:t>に関する研修を全教職員（また</a:t>
            </a:r>
            <a:r>
              <a:rPr lang="ja-JP" altLang="en-US" sz="1100" dirty="0" smtClean="0">
                <a:latin typeface="HG丸ｺﾞｼｯｸM-PRO" panose="020F0600000000000000" pitchFamily="50" charset="-128"/>
                <a:ea typeface="HG丸ｺﾞｼｯｸM-PRO" panose="020F0600000000000000" pitchFamily="50" charset="-128"/>
              </a:rPr>
              <a:t>は、○年団、○○課、教職</a:t>
            </a:r>
            <a:r>
              <a:rPr lang="ja-JP" altLang="en-US" sz="1100" dirty="0">
                <a:latin typeface="HG丸ｺﾞｼｯｸM-PRO" panose="020F0600000000000000" pitchFamily="50" charset="-128"/>
                <a:ea typeface="HG丸ｺﾞｼｯｸM-PRO" panose="020F0600000000000000" pitchFamily="50" charset="-128"/>
              </a:rPr>
              <a:t>○年</a:t>
            </a:r>
            <a:r>
              <a:rPr lang="ja-JP" altLang="en-US" sz="1100" dirty="0" smtClean="0">
                <a:latin typeface="HG丸ｺﾞｼｯｸM-PRO" panose="020F0600000000000000" pitchFamily="50" charset="-128"/>
                <a:ea typeface="HG丸ｺﾞｼｯｸM-PRO" panose="020F0600000000000000" pitchFamily="50" charset="-128"/>
              </a:rPr>
              <a:t>以下、希望</a:t>
            </a:r>
            <a:r>
              <a:rPr lang="ja-JP" altLang="en-US" sz="1100" dirty="0">
                <a:latin typeface="HG丸ｺﾞｼｯｸM-PRO" panose="020F0600000000000000" pitchFamily="50" charset="-128"/>
                <a:ea typeface="HG丸ｺﾞｼｯｸM-PRO" panose="020F0600000000000000" pitchFamily="50" charset="-128"/>
              </a:rPr>
              <a:t>）で</a:t>
            </a:r>
            <a:r>
              <a:rPr lang="ja-JP" altLang="en-US" sz="1100" dirty="0" smtClean="0">
                <a:latin typeface="HG丸ｺﾞｼｯｸM-PRO" panose="020F0600000000000000" pitchFamily="50" charset="-128"/>
                <a:ea typeface="HG丸ｺﾞｼｯｸM-PRO" panose="020F0600000000000000" pitchFamily="50" charset="-128"/>
              </a:rPr>
              <a:t>行い、いじめ</a:t>
            </a:r>
            <a:r>
              <a:rPr lang="ja-JP" altLang="en-US" sz="1100" dirty="0">
                <a:latin typeface="HG丸ｺﾞｼｯｸM-PRO" panose="020F0600000000000000" pitchFamily="50" charset="-128"/>
                <a:ea typeface="HG丸ｺﾞｼｯｸM-PRO" panose="020F0600000000000000" pitchFamily="50" charset="-128"/>
              </a:rPr>
              <a:t>の起きにくい集団づくり</a:t>
            </a:r>
            <a:r>
              <a:rPr lang="ja-JP" altLang="en-US" sz="1100" dirty="0" smtClean="0">
                <a:latin typeface="HG丸ｺﾞｼｯｸM-PRO" panose="020F0600000000000000" pitchFamily="50" charset="-128"/>
                <a:ea typeface="HG丸ｺﾞｼｯｸM-PRO" panose="020F0600000000000000" pitchFamily="50" charset="-128"/>
              </a:rPr>
              <a:t>や、いじめ</a:t>
            </a:r>
            <a:r>
              <a:rPr lang="ja-JP" altLang="en-US" sz="1100" dirty="0">
                <a:latin typeface="HG丸ｺﾞｼｯｸM-PRO" panose="020F0600000000000000" pitchFamily="50" charset="-128"/>
                <a:ea typeface="HG丸ｺﾞｼｯｸM-PRO" panose="020F0600000000000000" pitchFamily="50" charset="-128"/>
              </a:rPr>
              <a:t>につながりそうな気になる状況へ</a:t>
            </a:r>
            <a:r>
              <a:rPr lang="ja-JP" altLang="en-US" sz="1100" dirty="0" smtClean="0">
                <a:latin typeface="HG丸ｺﾞｼｯｸM-PRO" panose="020F0600000000000000" pitchFamily="50" charset="-128"/>
                <a:ea typeface="HG丸ｺﾞｼｯｸM-PRO" panose="020F0600000000000000" pitchFamily="50" charset="-128"/>
              </a:rPr>
              <a:t>の取組、起きて</a:t>
            </a:r>
            <a:r>
              <a:rPr lang="ja-JP" altLang="en-US" sz="1100" dirty="0">
                <a:latin typeface="HG丸ｺﾞｼｯｸM-PRO" panose="020F0600000000000000" pitchFamily="50" charset="-128"/>
                <a:ea typeface="HG丸ｺﾞｼｯｸM-PRO" panose="020F0600000000000000" pitchFamily="50" charset="-128"/>
              </a:rPr>
              <a:t>しまったいじめへのよりよい対応に</a:t>
            </a:r>
            <a:r>
              <a:rPr lang="ja-JP" altLang="en-US" sz="1100" dirty="0" smtClean="0">
                <a:latin typeface="HG丸ｺﾞｼｯｸM-PRO" panose="020F0600000000000000" pitchFamily="50" charset="-128"/>
                <a:ea typeface="HG丸ｺﾞｼｯｸM-PRO" panose="020F0600000000000000" pitchFamily="50" charset="-128"/>
              </a:rPr>
              <a:t>ついて、互いに</a:t>
            </a:r>
            <a:r>
              <a:rPr lang="ja-JP" altLang="en-US" sz="1100" dirty="0">
                <a:latin typeface="HG丸ｺﾞｼｯｸM-PRO" panose="020F0600000000000000" pitchFamily="50" charset="-128"/>
                <a:ea typeface="HG丸ｺﾞｼｯｸM-PRO" panose="020F0600000000000000" pitchFamily="50" charset="-128"/>
              </a:rPr>
              <a:t>考えていきたいと思います。★</a:t>
            </a:r>
            <a:endParaRPr lang="en-US" altLang="ja-JP" sz="1100" dirty="0">
              <a:latin typeface="HG丸ｺﾞｼｯｸM-PRO" panose="020F0600000000000000" pitchFamily="50" charset="-128"/>
              <a:ea typeface="HG丸ｺﾞｼｯｸM-PRO" panose="020F0600000000000000" pitchFamily="50" charset="-128"/>
            </a:endParaRPr>
          </a:p>
        </p:txBody>
      </p:sp>
      <p:sp>
        <p:nvSpPr>
          <p:cNvPr id="7" name="正方形/長方形 6"/>
          <p:cNvSpPr/>
          <p:nvPr/>
        </p:nvSpPr>
        <p:spPr>
          <a:xfrm>
            <a:off x="3075310" y="3657152"/>
            <a:ext cx="3597194" cy="1107996"/>
          </a:xfrm>
          <a:prstGeom prst="rect">
            <a:avLst/>
          </a:prstGeom>
        </p:spPr>
        <p:txBody>
          <a:bodyPr wrap="square">
            <a:spAutoFit/>
          </a:bodyPr>
          <a:lstStyle/>
          <a:p>
            <a:pPr defTabSz="878618"/>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スライド１～６で４分</a:t>
            </a:r>
            <a:r>
              <a:rPr lang="en-US" altLang="ja-JP" sz="1100" dirty="0">
                <a:latin typeface="HG丸ｺﾞｼｯｸM-PRO" panose="020F0600000000000000" pitchFamily="50" charset="-128"/>
                <a:ea typeface="HG丸ｺﾞｼｯｸM-PRO" panose="020F0600000000000000" pitchFamily="50" charset="-128"/>
              </a:rPr>
              <a:t>≫</a:t>
            </a:r>
          </a:p>
          <a:p>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こちらが本日の研修の内容です。</a:t>
            </a:r>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（１～４を読む）</a:t>
            </a:r>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★では</a:t>
            </a:r>
            <a:r>
              <a:rPr lang="ja-JP" altLang="en-US" sz="1100" dirty="0" smtClean="0">
                <a:latin typeface="HG丸ｺﾞｼｯｸM-PRO" panose="020F0600000000000000" pitchFamily="50" charset="-128"/>
                <a:ea typeface="HG丸ｺﾞｼｯｸM-PRO" panose="020F0600000000000000" pitchFamily="50" charset="-128"/>
              </a:rPr>
              <a:t>早速、「</a:t>
            </a:r>
            <a:r>
              <a:rPr lang="ja-JP" altLang="en-US" sz="1100" dirty="0">
                <a:latin typeface="HG丸ｺﾞｼｯｸM-PRO" panose="020F0600000000000000" pitchFamily="50" charset="-128"/>
                <a:ea typeface="HG丸ｺﾞｼｯｸM-PRO" panose="020F0600000000000000" pitchFamily="50" charset="-128"/>
              </a:rPr>
              <a:t>生徒指導を進めるポイントを確認する」から始めましょう。★</a:t>
            </a:r>
            <a:endParaRPr lang="en-US" altLang="ja-JP" sz="1100" dirty="0">
              <a:latin typeface="HG丸ｺﾞｼｯｸM-PRO" panose="020F0600000000000000" pitchFamily="50" charset="-128"/>
              <a:ea typeface="HG丸ｺﾞｼｯｸM-PRO" panose="020F0600000000000000" pitchFamily="50" charset="-128"/>
            </a:endParaRPr>
          </a:p>
        </p:txBody>
      </p:sp>
      <p:sp>
        <p:nvSpPr>
          <p:cNvPr id="8" name="正方形/長方形 7"/>
          <p:cNvSpPr/>
          <p:nvPr/>
        </p:nvSpPr>
        <p:spPr>
          <a:xfrm>
            <a:off x="3076434" y="6537176"/>
            <a:ext cx="3596069" cy="938719"/>
          </a:xfrm>
          <a:prstGeom prst="rect">
            <a:avLst/>
          </a:prstGeom>
        </p:spPr>
        <p:txBody>
          <a:bodyPr wrap="square">
            <a:spAutoFit/>
          </a:bodyPr>
          <a:lstStyle/>
          <a:p>
            <a:pPr defTabSz="878618"/>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スライド１～６で４分</a:t>
            </a:r>
            <a:r>
              <a:rPr lang="en-US" altLang="ja-JP" sz="1100" dirty="0">
                <a:latin typeface="HG丸ｺﾞｼｯｸM-PRO" panose="020F0600000000000000" pitchFamily="50" charset="-128"/>
                <a:ea typeface="HG丸ｺﾞｼｯｸM-PRO" panose="020F0600000000000000" pitchFamily="50" charset="-128"/>
              </a:rPr>
              <a:t>≫</a:t>
            </a:r>
          </a:p>
          <a:p>
            <a:pPr defTabSz="906445">
              <a:defRPr/>
            </a:pPr>
            <a:endParaRPr lang="en-US" altLang="ja-JP" sz="1100" dirty="0">
              <a:latin typeface="HG丸ｺﾞｼｯｸM-PRO" panose="020F0600000000000000" pitchFamily="50" charset="-128"/>
              <a:ea typeface="HG丸ｺﾞｼｯｸM-PRO" panose="020F0600000000000000" pitchFamily="50" charset="-128"/>
            </a:endParaRPr>
          </a:p>
          <a:p>
            <a:pPr defTabSz="906445">
              <a:defRPr/>
            </a:pPr>
            <a:r>
              <a:rPr lang="ja-JP" altLang="en-US" sz="1100" dirty="0">
                <a:latin typeface="HG丸ｺﾞｼｯｸM-PRO" panose="020F0600000000000000" pitchFamily="50" charset="-128"/>
                <a:ea typeface="HG丸ｺﾞｼｯｸM-PRO" panose="020F0600000000000000" pitchFamily="50" charset="-128"/>
              </a:rPr>
              <a:t>　生徒指導を進めるポイント</a:t>
            </a:r>
            <a:r>
              <a:rPr lang="ja-JP" altLang="en-US" sz="1100" dirty="0" smtClean="0">
                <a:latin typeface="HG丸ｺﾞｼｯｸM-PRO" panose="020F0600000000000000" pitchFamily="50" charset="-128"/>
                <a:ea typeface="HG丸ｺﾞｼｯｸM-PRO" panose="020F0600000000000000" pitchFamily="50" charset="-128"/>
              </a:rPr>
              <a:t>は三つ</a:t>
            </a:r>
            <a:r>
              <a:rPr lang="ja-JP" altLang="en-US" sz="1100" dirty="0">
                <a:latin typeface="HG丸ｺﾞｼｯｸM-PRO" panose="020F0600000000000000" pitchFamily="50" charset="-128"/>
                <a:ea typeface="HG丸ｺﾞｼｯｸM-PRO" panose="020F0600000000000000" pitchFamily="50" charset="-128"/>
              </a:rPr>
              <a:t>あります。</a:t>
            </a:r>
            <a:endParaRPr lang="en-US" altLang="ja-JP" sz="1100" dirty="0">
              <a:latin typeface="HG丸ｺﾞｼｯｸM-PRO" panose="020F0600000000000000" pitchFamily="50" charset="-128"/>
              <a:ea typeface="HG丸ｺﾞｼｯｸM-PRO" panose="020F0600000000000000" pitchFamily="50" charset="-128"/>
            </a:endParaRPr>
          </a:p>
          <a:p>
            <a:pPr defTabSz="906445">
              <a:defRPr/>
            </a:pPr>
            <a:r>
              <a:rPr lang="ja-JP" altLang="en-US" sz="1100" dirty="0">
                <a:latin typeface="HG丸ｺﾞｼｯｸM-PRO" panose="020F0600000000000000" pitchFamily="50" charset="-128"/>
                <a:ea typeface="HG丸ｺﾞｼｯｸM-PRO" panose="020F0600000000000000" pitchFamily="50" charset="-128"/>
              </a:rPr>
              <a:t>（吹き出し内を読む）</a:t>
            </a:r>
            <a:endParaRPr lang="en-US" altLang="ja-JP" sz="1100" dirty="0">
              <a:latin typeface="HG丸ｺﾞｼｯｸM-PRO" panose="020F0600000000000000" pitchFamily="50" charset="-128"/>
              <a:ea typeface="HG丸ｺﾞｼｯｸM-PRO" panose="020F0600000000000000" pitchFamily="50" charset="-128"/>
            </a:endParaRPr>
          </a:p>
          <a:p>
            <a:pPr defTabSz="906445">
              <a:defRPr/>
            </a:pPr>
            <a:r>
              <a:rPr lang="ja-JP" altLang="en-US" sz="1100" dirty="0">
                <a:latin typeface="HG丸ｺﾞｼｯｸM-PRO" panose="020F0600000000000000" pitchFamily="50" charset="-128"/>
                <a:ea typeface="HG丸ｺﾞｼｯｸM-PRO" panose="020F0600000000000000" pitchFamily="50" charset="-128"/>
              </a:rPr>
              <a:t>　一つ目の自己指導能力についてです</a:t>
            </a:r>
            <a:r>
              <a:rPr lang="ja-JP" altLang="en-US" sz="1100" dirty="0" smtClean="0">
                <a:latin typeface="HG丸ｺﾞｼｯｸM-PRO" panose="020F0600000000000000" pitchFamily="50" charset="-128"/>
                <a:ea typeface="HG丸ｺﾞｼｯｸM-PRO" panose="020F0600000000000000" pitchFamily="50" charset="-128"/>
              </a:rPr>
              <a:t>が、★</a:t>
            </a:r>
            <a:endParaRPr lang="en-US" altLang="ja-JP" sz="1100" dirty="0">
              <a:latin typeface="HG丸ｺﾞｼｯｸM-PRO" panose="020F0600000000000000" pitchFamily="50" charset="-128"/>
              <a:ea typeface="HG丸ｺﾞｼｯｸM-PRO" panose="020F0600000000000000" pitchFamily="50" charset="-128"/>
            </a:endParaRPr>
          </a:p>
        </p:txBody>
      </p:sp>
      <p:sp>
        <p:nvSpPr>
          <p:cNvPr id="25" name="テキスト ボックス 24"/>
          <p:cNvSpPr txBox="1"/>
          <p:nvPr/>
        </p:nvSpPr>
        <p:spPr>
          <a:xfrm>
            <a:off x="192505" y="9417496"/>
            <a:ext cx="5686172" cy="261610"/>
          </a:xfrm>
          <a:prstGeom prst="rect">
            <a:avLst/>
          </a:prstGeom>
          <a:noFill/>
        </p:spPr>
        <p:txBody>
          <a:bodyPr wrap="none" rtlCol="0">
            <a:spAutoFit/>
          </a:bodyPr>
          <a:lstStyle/>
          <a:p>
            <a:r>
              <a:rPr kumimoji="1" lang="ja-JP" altLang="en-US" sz="1100" dirty="0" smtClean="0">
                <a:latin typeface="HG丸ｺﾞｼｯｸM-PRO" panose="020F0600000000000000" pitchFamily="50" charset="-128"/>
                <a:ea typeface="HG丸ｺﾞｼｯｸM-PRO" panose="020F0600000000000000" pitchFamily="50" charset="-128"/>
              </a:rPr>
              <a:t>★・・・アニメーション／スライドの切り替え（クリック、下矢印キー、右矢印キー）</a:t>
            </a:r>
            <a:endParaRPr kumimoji="1" lang="ja-JP" altLang="en-US" sz="1100" dirty="0">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292649871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192505" y="3512841"/>
            <a:ext cx="2880000" cy="504137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スライド５</a:t>
            </a:r>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sz="1200" dirty="0">
              <a:solidFill>
                <a:schemeClr val="tx1"/>
              </a:solidFill>
              <a:latin typeface="+mn-ea"/>
            </a:endParaRPr>
          </a:p>
          <a:p>
            <a:r>
              <a:rPr lang="ja-JP" altLang="en-US" sz="1200" dirty="0">
                <a:solidFill>
                  <a:schemeClr val="tx1"/>
                </a:solidFill>
                <a:latin typeface="+mn-ea"/>
              </a:rPr>
              <a:t>　</a:t>
            </a:r>
          </a:p>
        </p:txBody>
      </p:sp>
      <p:sp>
        <p:nvSpPr>
          <p:cNvPr id="4" name="正方形/長方形 3"/>
          <p:cNvSpPr/>
          <p:nvPr/>
        </p:nvSpPr>
        <p:spPr>
          <a:xfrm>
            <a:off x="3072505" y="3512840"/>
            <a:ext cx="3600000" cy="50405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HG丸ｺﾞｼｯｸM-PRO" panose="020F0600000000000000" pitchFamily="50" charset="-128"/>
              <a:ea typeface="HG丸ｺﾞｼｯｸM-PRO" panose="020F0600000000000000" pitchFamily="50" charset="-128"/>
            </a:endParaRPr>
          </a:p>
        </p:txBody>
      </p:sp>
      <p:sp>
        <p:nvSpPr>
          <p:cNvPr id="27" name="テキスト ボックス 26"/>
          <p:cNvSpPr txBox="1"/>
          <p:nvPr/>
        </p:nvSpPr>
        <p:spPr>
          <a:xfrm>
            <a:off x="3225258" y="9659556"/>
            <a:ext cx="407484" cy="246221"/>
          </a:xfrm>
          <a:prstGeom prst="rect">
            <a:avLst/>
          </a:prstGeom>
          <a:noFill/>
        </p:spPr>
        <p:txBody>
          <a:bodyPr wrap="none" rtlCol="0">
            <a:spAutoFit/>
          </a:bodyPr>
          <a:lstStyle/>
          <a:p>
            <a:r>
              <a:rPr kumimoji="1" lang="en-US" altLang="ja-JP" sz="1000" dirty="0" smtClean="0">
                <a:latin typeface="HG丸ｺﾞｼｯｸM-PRO" panose="020F0600000000000000" pitchFamily="50" charset="-128"/>
                <a:ea typeface="HG丸ｺﾞｼｯｸM-PRO" panose="020F0600000000000000" pitchFamily="50" charset="-128"/>
              </a:rPr>
              <a:t>-</a:t>
            </a:r>
            <a:fld id="{942C3A38-0832-4086-88EF-08809291DF70}" type="slidenum">
              <a:rPr kumimoji="1" lang="en-US" altLang="ja-JP" sz="1000" smtClean="0">
                <a:latin typeface="HG丸ｺﾞｼｯｸM-PRO" panose="020F0600000000000000" pitchFamily="50" charset="-128"/>
                <a:ea typeface="HG丸ｺﾞｼｯｸM-PRO" panose="020F0600000000000000" pitchFamily="50" charset="-128"/>
              </a:rPr>
              <a:t>5</a:t>
            </a:fld>
            <a:r>
              <a:rPr kumimoji="1" lang="en-US" altLang="ja-JP" sz="1000" dirty="0" smtClean="0">
                <a:latin typeface="HG丸ｺﾞｼｯｸM-PRO" panose="020F0600000000000000" pitchFamily="50" charset="-128"/>
                <a:ea typeface="HG丸ｺﾞｼｯｸM-PRO" panose="020F0600000000000000" pitchFamily="50" charset="-128"/>
              </a:rPr>
              <a:t>-</a:t>
            </a:r>
            <a:endParaRPr kumimoji="1" lang="ja-JP" altLang="en-US" sz="1000" dirty="0">
              <a:latin typeface="HG丸ｺﾞｼｯｸM-PRO" panose="020F0600000000000000" pitchFamily="50" charset="-128"/>
              <a:ea typeface="HG丸ｺﾞｼｯｸM-PRO" panose="020F0600000000000000" pitchFamily="50" charset="-128"/>
            </a:endParaRPr>
          </a:p>
        </p:txBody>
      </p:sp>
      <p:pic>
        <p:nvPicPr>
          <p:cNvPr id="2050" name="Picture 2"/>
          <p:cNvPicPr>
            <a:picLocks noChangeAspect="1" noChangeArrowheads="1"/>
          </p:cNvPicPr>
          <p:nvPr/>
        </p:nvPicPr>
        <p:blipFill>
          <a:blip r:embed="rId2" cstate="email">
            <a:extLst>
              <a:ext uri="{28A0092B-C50C-407E-A947-70E740481C1C}">
                <a14:useLocalDpi xmlns:a14="http://schemas.microsoft.com/office/drawing/2010/main" val="0"/>
              </a:ext>
            </a:extLst>
          </a:blip>
          <a:stretch>
            <a:fillRect/>
          </a:stretch>
        </p:blipFill>
        <p:spPr bwMode="auto">
          <a:xfrm>
            <a:off x="257283" y="3944888"/>
            <a:ext cx="2742853" cy="205714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8" name="正方形/長方形 7"/>
          <p:cNvSpPr/>
          <p:nvPr/>
        </p:nvSpPr>
        <p:spPr>
          <a:xfrm>
            <a:off x="3072849" y="632840"/>
            <a:ext cx="360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en-US" altLang="ja-JP" sz="1100" dirty="0">
              <a:solidFill>
                <a:schemeClr val="tx1"/>
              </a:solidFill>
              <a:latin typeface="HG丸ｺﾞｼｯｸM-PRO" panose="020F0600000000000000" pitchFamily="50" charset="-128"/>
              <a:ea typeface="HG丸ｺﾞｼｯｸM-PRO" panose="020F0600000000000000" pitchFamily="50" charset="-128"/>
            </a:endParaRPr>
          </a:p>
        </p:txBody>
      </p:sp>
      <p:sp>
        <p:nvSpPr>
          <p:cNvPr id="9" name="正方形/長方形 8"/>
          <p:cNvSpPr/>
          <p:nvPr/>
        </p:nvSpPr>
        <p:spPr>
          <a:xfrm>
            <a:off x="192505" y="632840"/>
            <a:ext cx="288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スライド４</a:t>
            </a:r>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lang="en-US" altLang="ja-JP" sz="1200" dirty="0">
              <a:solidFill>
                <a:schemeClr val="tx1"/>
              </a:solidFill>
              <a:latin typeface="+mn-ea"/>
            </a:endParaRPr>
          </a:p>
          <a:p>
            <a:r>
              <a:rPr lang="ja-JP" altLang="en-US" sz="1200" dirty="0">
                <a:solidFill>
                  <a:schemeClr val="tx1"/>
                </a:solidFill>
                <a:latin typeface="+mn-ea"/>
              </a:rPr>
              <a:t>　</a:t>
            </a:r>
          </a:p>
        </p:txBody>
      </p:sp>
      <p:pic>
        <p:nvPicPr>
          <p:cNvPr id="10" name="Picture 4"/>
          <p:cNvPicPr>
            <a:picLocks noChangeAspect="1" noChangeArrowheads="1"/>
          </p:cNvPicPr>
          <p:nvPr/>
        </p:nvPicPr>
        <p:blipFill>
          <a:blip r:embed="rId3" cstate="email">
            <a:extLst>
              <a:ext uri="{28A0092B-C50C-407E-A947-70E740481C1C}">
                <a14:useLocalDpi xmlns:a14="http://schemas.microsoft.com/office/drawing/2010/main" val="0"/>
              </a:ext>
            </a:extLst>
          </a:blip>
          <a:stretch>
            <a:fillRect/>
          </a:stretch>
        </p:blipFill>
        <p:spPr bwMode="auto">
          <a:xfrm>
            <a:off x="257866" y="1044268"/>
            <a:ext cx="2742854" cy="205714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16" name="テキスト ボックス 15"/>
          <p:cNvSpPr txBox="1"/>
          <p:nvPr/>
        </p:nvSpPr>
        <p:spPr>
          <a:xfrm>
            <a:off x="280598" y="3152800"/>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sp>
        <p:nvSpPr>
          <p:cNvPr id="17" name="テキスト ボックス 16"/>
          <p:cNvSpPr txBox="1"/>
          <p:nvPr/>
        </p:nvSpPr>
        <p:spPr>
          <a:xfrm>
            <a:off x="256042" y="6031183"/>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sp>
        <p:nvSpPr>
          <p:cNvPr id="2" name="正方形/長方形 1"/>
          <p:cNvSpPr/>
          <p:nvPr/>
        </p:nvSpPr>
        <p:spPr>
          <a:xfrm>
            <a:off x="3072849" y="641812"/>
            <a:ext cx="3600000" cy="2800767"/>
          </a:xfrm>
          <a:prstGeom prst="rect">
            <a:avLst/>
          </a:prstGeom>
        </p:spPr>
        <p:txBody>
          <a:bodyPr wrap="square">
            <a:spAutoFit/>
          </a:bodyPr>
          <a:lstStyle/>
          <a:p>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スライド１～６で４分</a:t>
            </a:r>
            <a:r>
              <a:rPr lang="en-US" altLang="ja-JP" sz="1100" dirty="0">
                <a:latin typeface="HG丸ｺﾞｼｯｸM-PRO" panose="020F0600000000000000" pitchFamily="50" charset="-128"/>
                <a:ea typeface="HG丸ｺﾞｼｯｸM-PRO" panose="020F0600000000000000" pitchFamily="50" charset="-128"/>
              </a:rPr>
              <a:t>≫</a:t>
            </a:r>
          </a:p>
          <a:p>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生徒指導の目指すところ</a:t>
            </a:r>
            <a:r>
              <a:rPr lang="ja-JP" altLang="en-US" sz="1100" dirty="0" smtClean="0">
                <a:latin typeface="HG丸ｺﾞｼｯｸM-PRO" panose="020F0600000000000000" pitchFamily="50" charset="-128"/>
                <a:ea typeface="HG丸ｺﾞｼｯｸM-PRO" panose="020F0600000000000000" pitchFamily="50" charset="-128"/>
              </a:rPr>
              <a:t>は、児童</a:t>
            </a:r>
            <a:r>
              <a:rPr lang="ja-JP" altLang="en-US" sz="1100" dirty="0">
                <a:latin typeface="HG丸ｺﾞｼｯｸM-PRO" panose="020F0600000000000000" pitchFamily="50" charset="-128"/>
                <a:ea typeface="HG丸ｺﾞｼｯｸM-PRO" panose="020F0600000000000000" pitchFamily="50" charset="-128"/>
              </a:rPr>
              <a:t>生徒の自己指導能力の育成です。自己指導能力とは「その</a:t>
            </a:r>
            <a:r>
              <a:rPr lang="ja-JP" altLang="en-US" sz="1100" dirty="0" smtClean="0">
                <a:latin typeface="HG丸ｺﾞｼｯｸM-PRO" panose="020F0600000000000000" pitchFamily="50" charset="-128"/>
                <a:ea typeface="HG丸ｺﾞｼｯｸM-PRO" panose="020F0600000000000000" pitchFamily="50" charset="-128"/>
              </a:rPr>
              <a:t>時、その</a:t>
            </a:r>
            <a:r>
              <a:rPr lang="ja-JP" altLang="en-US" sz="1100" dirty="0">
                <a:latin typeface="HG丸ｺﾞｼｯｸM-PRO" panose="020F0600000000000000" pitchFamily="50" charset="-128"/>
                <a:ea typeface="HG丸ｺﾞｼｯｸM-PRO" panose="020F0600000000000000" pitchFamily="50" charset="-128"/>
              </a:rPr>
              <a:t>場でどのような行動が適切である</a:t>
            </a:r>
            <a:r>
              <a:rPr lang="ja-JP" altLang="en-US" sz="1100" dirty="0" smtClean="0">
                <a:latin typeface="HG丸ｺﾞｼｯｸM-PRO" panose="020F0600000000000000" pitchFamily="50" charset="-128"/>
                <a:ea typeface="HG丸ｺﾞｼｯｸM-PRO" panose="020F0600000000000000" pitchFamily="50" charset="-128"/>
              </a:rPr>
              <a:t>か、自分</a:t>
            </a:r>
            <a:r>
              <a:rPr lang="ja-JP" altLang="en-US" sz="1100" dirty="0">
                <a:latin typeface="HG丸ｺﾞｼｯｸM-PRO" panose="020F0600000000000000" pitchFamily="50" charset="-128"/>
                <a:ea typeface="HG丸ｺﾞｼｯｸM-PRO" panose="020F0600000000000000" pitchFamily="50" charset="-128"/>
              </a:rPr>
              <a:t>で判断</a:t>
            </a:r>
            <a:r>
              <a:rPr lang="ja-JP" altLang="en-US" sz="1100" dirty="0" smtClean="0">
                <a:latin typeface="HG丸ｺﾞｼｯｸM-PRO" panose="020F0600000000000000" pitchFamily="50" charset="-128"/>
                <a:ea typeface="HG丸ｺﾞｼｯｸM-PRO" panose="020F0600000000000000" pitchFamily="50" charset="-128"/>
              </a:rPr>
              <a:t>し、決定</a:t>
            </a:r>
            <a:r>
              <a:rPr lang="ja-JP" altLang="en-US" sz="1100" dirty="0">
                <a:latin typeface="HG丸ｺﾞｼｯｸM-PRO" panose="020F0600000000000000" pitchFamily="50" charset="-128"/>
                <a:ea typeface="HG丸ｺﾞｼｯｸM-PRO" panose="020F0600000000000000" pitchFamily="50" charset="-128"/>
              </a:rPr>
              <a:t>して実行する能力」言い換えると「自分自身をよりよい方向へ導くことのできる力」と言うことができます。</a:t>
            </a:r>
            <a:endParaRPr lang="en-US" altLang="ja-JP" sz="1100" dirty="0">
              <a:latin typeface="HG丸ｺﾞｼｯｸM-PRO" panose="020F0600000000000000" pitchFamily="50" charset="-128"/>
              <a:ea typeface="HG丸ｺﾞｼｯｸM-PRO" panose="020F0600000000000000" pitchFamily="50" charset="-128"/>
            </a:endParaRPr>
          </a:p>
          <a:p>
            <a:pPr>
              <a:defRPr/>
            </a:pPr>
            <a:r>
              <a:rPr lang="ja-JP" altLang="en-US" sz="1100" dirty="0">
                <a:latin typeface="HG丸ｺﾞｼｯｸM-PRO" panose="020F0600000000000000" pitchFamily="50" charset="-128"/>
                <a:ea typeface="HG丸ｺﾞｼｯｸM-PRO" panose="020F0600000000000000" pitchFamily="50" charset="-128"/>
              </a:rPr>
              <a:t>　平成２２年３月に文部科学省から示された「生徒指導提要」に</a:t>
            </a:r>
            <a:r>
              <a:rPr lang="ja-JP" altLang="en-US" sz="1100" dirty="0" smtClean="0">
                <a:latin typeface="HG丸ｺﾞｼｯｸM-PRO" panose="020F0600000000000000" pitchFamily="50" charset="-128"/>
                <a:ea typeface="HG丸ｺﾞｼｯｸM-PRO" panose="020F0600000000000000" pitchFamily="50" charset="-128"/>
              </a:rPr>
              <a:t>は、自己</a:t>
            </a:r>
            <a:r>
              <a:rPr lang="ja-JP" altLang="en-US" sz="1100" dirty="0">
                <a:latin typeface="HG丸ｺﾞｼｯｸM-PRO" panose="020F0600000000000000" pitchFamily="50" charset="-128"/>
                <a:ea typeface="HG丸ｺﾞｼｯｸM-PRO" panose="020F0600000000000000" pitchFamily="50" charset="-128"/>
              </a:rPr>
              <a:t>指導能力を育てる三つのポイントが示されています。（三つのポイントを読む）これらのこと</a:t>
            </a:r>
            <a:r>
              <a:rPr lang="ja-JP" altLang="en-US" sz="1100" dirty="0" smtClean="0">
                <a:latin typeface="HG丸ｺﾞｼｯｸM-PRO" panose="020F0600000000000000" pitchFamily="50" charset="-128"/>
                <a:ea typeface="HG丸ｺﾞｼｯｸM-PRO" panose="020F0600000000000000" pitchFamily="50" charset="-128"/>
              </a:rPr>
              <a:t>は、★</a:t>
            </a:r>
            <a:r>
              <a:rPr lang="ja-JP" altLang="en-US" sz="1100" dirty="0">
                <a:latin typeface="HG丸ｺﾞｼｯｸM-PRO" panose="020F0600000000000000" pitchFamily="50" charset="-128"/>
                <a:ea typeface="HG丸ｺﾞｼｯｸM-PRO" panose="020F0600000000000000" pitchFamily="50" charset="-128"/>
              </a:rPr>
              <a:t>児童生徒が信頼できる教師や大人との関係の中で</a:t>
            </a:r>
            <a:r>
              <a:rPr lang="ja-JP" altLang="en-US" sz="1100" dirty="0" smtClean="0">
                <a:latin typeface="HG丸ｺﾞｼｯｸM-PRO" panose="020F0600000000000000" pitchFamily="50" charset="-128"/>
                <a:ea typeface="HG丸ｺﾞｼｯｸM-PRO" panose="020F0600000000000000" pitchFamily="50" charset="-128"/>
              </a:rPr>
              <a:t>育まれたり、より</a:t>
            </a:r>
            <a:r>
              <a:rPr lang="ja-JP" altLang="en-US" sz="1100" dirty="0">
                <a:latin typeface="HG丸ｺﾞｼｯｸM-PRO" panose="020F0600000000000000" pitchFamily="50" charset="-128"/>
                <a:ea typeface="HG丸ｺﾞｼｯｸM-PRO" panose="020F0600000000000000" pitchFamily="50" charset="-128"/>
              </a:rPr>
              <a:t>よいつながりのある集団の中で育まれたりするものです。ですの</a:t>
            </a:r>
            <a:r>
              <a:rPr lang="ja-JP" altLang="en-US" sz="1100" dirty="0" smtClean="0">
                <a:latin typeface="HG丸ｺﾞｼｯｸM-PRO" panose="020F0600000000000000" pitchFamily="50" charset="-128"/>
                <a:ea typeface="HG丸ｺﾞｼｯｸM-PRO" panose="020F0600000000000000" pitchFamily="50" charset="-128"/>
              </a:rPr>
              <a:t>で、私たち</a:t>
            </a:r>
            <a:r>
              <a:rPr lang="ja-JP" altLang="en-US" sz="1100" dirty="0">
                <a:latin typeface="HG丸ｺﾞｼｯｸM-PRO" panose="020F0600000000000000" pitchFamily="50" charset="-128"/>
                <a:ea typeface="HG丸ｺﾞｼｯｸM-PRO" panose="020F0600000000000000" pitchFamily="50" charset="-128"/>
              </a:rPr>
              <a:t>教職員</a:t>
            </a:r>
            <a:r>
              <a:rPr lang="ja-JP" altLang="en-US" sz="1100" dirty="0" smtClean="0">
                <a:latin typeface="HG丸ｺﾞｼｯｸM-PRO" panose="020F0600000000000000" pitchFamily="50" charset="-128"/>
                <a:ea typeface="HG丸ｺﾞｼｯｸM-PRO" panose="020F0600000000000000" pitchFamily="50" charset="-128"/>
              </a:rPr>
              <a:t>は、学校</a:t>
            </a:r>
            <a:r>
              <a:rPr lang="ja-JP" altLang="en-US" sz="1100" dirty="0">
                <a:latin typeface="HG丸ｺﾞｼｯｸM-PRO" panose="020F0600000000000000" pitchFamily="50" charset="-128"/>
                <a:ea typeface="HG丸ｺﾞｼｯｸM-PRO" panose="020F0600000000000000" pitchFamily="50" charset="-128"/>
              </a:rPr>
              <a:t>の教育活動の全てが自己指導能力の育成に大きな影響を与えているということを意識しながら日々の指導にあたっていかなくてはなりません。★</a:t>
            </a:r>
            <a:endParaRPr lang="en-US" altLang="ja-JP" sz="1100" dirty="0">
              <a:latin typeface="HG丸ｺﾞｼｯｸM-PRO" panose="020F0600000000000000" pitchFamily="50" charset="-128"/>
              <a:ea typeface="HG丸ｺﾞｼｯｸM-PRO" panose="020F0600000000000000" pitchFamily="50" charset="-128"/>
            </a:endParaRPr>
          </a:p>
        </p:txBody>
      </p:sp>
      <p:sp>
        <p:nvSpPr>
          <p:cNvPr id="5" name="正方形/長方形 4"/>
          <p:cNvSpPr/>
          <p:nvPr/>
        </p:nvSpPr>
        <p:spPr>
          <a:xfrm>
            <a:off x="3091193" y="3571040"/>
            <a:ext cx="3581311" cy="5018297"/>
          </a:xfrm>
          <a:prstGeom prst="rect">
            <a:avLst/>
          </a:prstGeom>
        </p:spPr>
        <p:txBody>
          <a:bodyPr wrap="square">
            <a:spAutoFit/>
          </a:bodyPr>
          <a:lstStyle/>
          <a:p>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スライド１～６で４分</a:t>
            </a:r>
            <a:r>
              <a:rPr lang="en-US" altLang="ja-JP" sz="1100" dirty="0">
                <a:latin typeface="HG丸ｺﾞｼｯｸM-PRO" panose="020F0600000000000000" pitchFamily="50" charset="-128"/>
                <a:ea typeface="HG丸ｺﾞｼｯｸM-PRO" panose="020F0600000000000000" pitchFamily="50" charset="-128"/>
              </a:rPr>
              <a:t>≫</a:t>
            </a:r>
          </a:p>
          <a:p>
            <a:pPr defTabSz="867444" fontAlgn="base">
              <a:spcBef>
                <a:spcPct val="30000"/>
              </a:spcBef>
              <a:spcAft>
                <a:spcPct val="0"/>
              </a:spcAft>
              <a:defRPr/>
            </a:pPr>
            <a:r>
              <a:rPr lang="ja-JP" altLang="en-US" sz="1100" dirty="0">
                <a:latin typeface="HG丸ｺﾞｼｯｸM-PRO" panose="020F0600000000000000" pitchFamily="50" charset="-128"/>
                <a:ea typeface="HG丸ｺﾞｼｯｸM-PRO" panose="020F0600000000000000" pitchFamily="50" charset="-128"/>
              </a:rPr>
              <a:t>　次</a:t>
            </a:r>
            <a:r>
              <a:rPr lang="ja-JP" altLang="en-US" sz="1100" dirty="0" smtClean="0">
                <a:latin typeface="HG丸ｺﾞｼｯｸM-PRO" panose="020F0600000000000000" pitchFamily="50" charset="-128"/>
                <a:ea typeface="HG丸ｺﾞｼｯｸM-PRO" panose="020F0600000000000000" pitchFamily="50" charset="-128"/>
              </a:rPr>
              <a:t>に、生徒</a:t>
            </a:r>
            <a:r>
              <a:rPr lang="ja-JP" altLang="en-US" sz="1100" dirty="0">
                <a:latin typeface="HG丸ｺﾞｼｯｸM-PRO" panose="020F0600000000000000" pitchFamily="50" charset="-128"/>
                <a:ea typeface="HG丸ｺﾞｼｯｸM-PRO" panose="020F0600000000000000" pitchFamily="50" charset="-128"/>
              </a:rPr>
              <a:t>指導を進めるポイントの二つ目の</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a:t>
            </a:r>
            <a:r>
              <a:rPr lang="en-US" altLang="ja-JP" sz="1100" dirty="0">
                <a:latin typeface="HG丸ｺﾞｼｯｸM-PRO" panose="020F0600000000000000" pitchFamily="50" charset="-128"/>
                <a:ea typeface="HG丸ｺﾞｼｯｸM-PRO" panose="020F0600000000000000" pitchFamily="50" charset="-128"/>
              </a:rPr>
              <a:t> RV-PDCA</a:t>
            </a:r>
            <a:r>
              <a:rPr lang="ja-JP" altLang="en-US" sz="1100" dirty="0">
                <a:latin typeface="HG丸ｺﾞｼｯｸM-PRO" panose="020F0600000000000000" pitchFamily="50" charset="-128"/>
                <a:ea typeface="HG丸ｺﾞｼｯｸM-PRO" panose="020F0600000000000000" pitchFamily="50" charset="-128"/>
              </a:rPr>
              <a:t>サイクル」を意識した生徒指導</a:t>
            </a:r>
            <a:r>
              <a:rPr lang="en-US" altLang="ja-JP" sz="1100" dirty="0" smtClean="0">
                <a:latin typeface="HG丸ｺﾞｼｯｸM-PRO" panose="020F0600000000000000" pitchFamily="50" charset="-128"/>
                <a:ea typeface="HG丸ｺﾞｼｯｸM-PRO" panose="020F0600000000000000" pitchFamily="50" charset="-128"/>
              </a:rPr>
              <a:t>』</a:t>
            </a:r>
            <a:r>
              <a:rPr lang="ja-JP" altLang="en-US" sz="1100" dirty="0" err="1" smtClean="0">
                <a:latin typeface="HG丸ｺﾞｼｯｸM-PRO" panose="020F0600000000000000" pitchFamily="50" charset="-128"/>
                <a:ea typeface="HG丸ｺﾞｼｯｸM-PRO" panose="020F0600000000000000" pitchFamily="50" charset="-128"/>
              </a:rPr>
              <a:t>、</a:t>
            </a:r>
            <a:r>
              <a:rPr lang="ja-JP" altLang="en-US" sz="1100" dirty="0" smtClean="0">
                <a:latin typeface="HG丸ｺﾞｼｯｸM-PRO" panose="020F0600000000000000" pitchFamily="50" charset="-128"/>
                <a:ea typeface="HG丸ｺﾞｼｯｸM-PRO" panose="020F0600000000000000" pitchFamily="50" charset="-128"/>
              </a:rPr>
              <a:t>三つ目</a:t>
            </a:r>
            <a:r>
              <a:rPr lang="ja-JP" altLang="en-US" sz="1100" dirty="0">
                <a:latin typeface="HG丸ｺﾞｼｯｸM-PRO" panose="020F0600000000000000" pitchFamily="50" charset="-128"/>
                <a:ea typeface="HG丸ｺﾞｼｯｸM-PRO" panose="020F0600000000000000" pitchFamily="50" charset="-128"/>
              </a:rPr>
              <a:t>の</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「組織やチーム」であたる生徒指導</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についてです。</a:t>
            </a:r>
            <a:endParaRPr lang="en-US" altLang="ja-JP" sz="1100" dirty="0">
              <a:latin typeface="HG丸ｺﾞｼｯｸM-PRO" panose="020F0600000000000000" pitchFamily="50" charset="-128"/>
              <a:ea typeface="HG丸ｺﾞｼｯｸM-PRO" panose="020F0600000000000000" pitchFamily="50" charset="-128"/>
            </a:endParaRPr>
          </a:p>
          <a:p>
            <a:pPr defTabSz="867444" fontAlgn="base">
              <a:spcBef>
                <a:spcPct val="30000"/>
              </a:spcBef>
              <a:spcAft>
                <a:spcPct val="0"/>
              </a:spcAft>
              <a:defRPr/>
            </a:pPr>
            <a:r>
              <a:rPr lang="ja-JP" altLang="en-US" sz="1100" dirty="0">
                <a:latin typeface="HG丸ｺﾞｼｯｸM-PRO" panose="020F0600000000000000" pitchFamily="50" charset="-128"/>
                <a:ea typeface="HG丸ｺﾞｼｯｸM-PRO" panose="020F0600000000000000" pitchFamily="50" charset="-128"/>
              </a:rPr>
              <a:t>　生徒</a:t>
            </a:r>
            <a:r>
              <a:rPr lang="ja-JP" altLang="en-US" sz="1100" dirty="0" smtClean="0">
                <a:latin typeface="HG丸ｺﾞｼｯｸM-PRO" panose="020F0600000000000000" pitchFamily="50" charset="-128"/>
                <a:ea typeface="HG丸ｺﾞｼｯｸM-PRO" panose="020F0600000000000000" pitchFamily="50" charset="-128"/>
              </a:rPr>
              <a:t>指導でも学習指導等でも</a:t>
            </a:r>
            <a:r>
              <a:rPr lang="ja-JP" altLang="en-US" sz="1100" dirty="0">
                <a:latin typeface="HG丸ｺﾞｼｯｸM-PRO" panose="020F0600000000000000" pitchFamily="50" charset="-128"/>
                <a:ea typeface="HG丸ｺﾞｼｯｸM-PRO" panose="020F0600000000000000" pitchFamily="50" charset="-128"/>
              </a:rPr>
              <a:t>学校における指導において</a:t>
            </a:r>
            <a:r>
              <a:rPr lang="ja-JP" altLang="en-US" sz="1100" dirty="0" smtClean="0">
                <a:latin typeface="HG丸ｺﾞｼｯｸM-PRO" panose="020F0600000000000000" pitchFamily="50" charset="-128"/>
                <a:ea typeface="HG丸ｺﾞｼｯｸM-PRO" panose="020F0600000000000000" pitchFamily="50" charset="-128"/>
              </a:rPr>
              <a:t>は、</a:t>
            </a:r>
            <a:r>
              <a:rPr lang="en-US" altLang="ja-JP" sz="1100" dirty="0" smtClean="0">
                <a:latin typeface="HG丸ｺﾞｼｯｸM-PRO" panose="020F0600000000000000" pitchFamily="50" charset="-128"/>
                <a:ea typeface="HG丸ｺﾞｼｯｸM-PRO" panose="020F0600000000000000" pitchFamily="50" charset="-128"/>
              </a:rPr>
              <a:t>『</a:t>
            </a:r>
            <a:r>
              <a:rPr lang="ja-JP" altLang="en-US" sz="1100" dirty="0" smtClean="0">
                <a:latin typeface="HG丸ｺﾞｼｯｸM-PRO" panose="020F0600000000000000" pitchFamily="50" charset="-128"/>
                <a:ea typeface="HG丸ｺﾞｼｯｸM-PRO" panose="020F0600000000000000" pitchFamily="50" charset="-128"/>
              </a:rPr>
              <a:t>一人一人</a:t>
            </a:r>
            <a:r>
              <a:rPr lang="ja-JP" altLang="en-US" sz="1100" dirty="0">
                <a:latin typeface="HG丸ｺﾞｼｯｸM-PRO" panose="020F0600000000000000" pitchFamily="50" charset="-128"/>
                <a:ea typeface="HG丸ｺﾞｼｯｸM-PRO" panose="020F0600000000000000" pitchFamily="50" charset="-128"/>
              </a:rPr>
              <a:t>の児童生徒や集団の状態を</a:t>
            </a:r>
            <a:r>
              <a:rPr lang="ja-JP" altLang="en-US" sz="1100" dirty="0" smtClean="0">
                <a:latin typeface="HG丸ｺﾞｼｯｸM-PRO" panose="020F0600000000000000" pitchFamily="50" charset="-128"/>
                <a:ea typeface="HG丸ｺﾞｼｯｸM-PRO" panose="020F0600000000000000" pitchFamily="50" charset="-128"/>
              </a:rPr>
              <a:t>見立てる</a:t>
            </a:r>
            <a:r>
              <a:rPr lang="ja-JP" altLang="en-US" sz="1100" dirty="0">
                <a:latin typeface="HG丸ｺﾞｼｯｸM-PRO" panose="020F0600000000000000" pitchFamily="50" charset="-128"/>
                <a:ea typeface="HG丸ｺﾞｼｯｸM-PRO" panose="020F0600000000000000" pitchFamily="50" charset="-128"/>
              </a:rPr>
              <a:t>「</a:t>
            </a:r>
            <a:r>
              <a:rPr lang="ja-JP" altLang="en-US" sz="1100" dirty="0" smtClean="0">
                <a:latin typeface="HG丸ｺﾞｼｯｸM-PRO" panose="020F0600000000000000" pitchFamily="50" charset="-128"/>
                <a:ea typeface="HG丸ｺﾞｼｯｸM-PRO" panose="020F0600000000000000" pitchFamily="50" charset="-128"/>
              </a:rPr>
              <a:t>Ｒ</a:t>
            </a:r>
            <a:r>
              <a:rPr lang="en-US" altLang="ja-JP" sz="1100" dirty="0">
                <a:latin typeface="HG丸ｺﾞｼｯｸM-PRO" panose="020F0600000000000000" pitchFamily="50" charset="-128"/>
                <a:ea typeface="HG丸ｺﾞｼｯｸM-PRO" panose="020F0600000000000000" pitchFamily="50" charset="-128"/>
              </a:rPr>
              <a:t>(Research</a:t>
            </a:r>
            <a:r>
              <a:rPr lang="en-US" altLang="ja-JP" sz="1100" dirty="0" smtClean="0">
                <a:latin typeface="HG丸ｺﾞｼｯｸM-PRO" panose="020F0600000000000000" pitchFamily="50" charset="-128"/>
                <a:ea typeface="HG丸ｺﾞｼｯｸM-PRO" panose="020F0600000000000000" pitchFamily="50" charset="-128"/>
              </a:rPr>
              <a:t>)</a:t>
            </a:r>
            <a:r>
              <a:rPr lang="ja-JP" altLang="en-US" sz="1100" dirty="0" smtClean="0">
                <a:latin typeface="HG丸ｺﾞｼｯｸM-PRO" panose="020F0600000000000000" pitchFamily="50" charset="-128"/>
                <a:ea typeface="HG丸ｺﾞｼｯｸM-PRO" panose="020F0600000000000000" pitchFamily="50" charset="-128"/>
              </a:rPr>
              <a:t>」</a:t>
            </a:r>
            <a:r>
              <a:rPr lang="en-US" altLang="ja-JP" sz="1100" dirty="0" smtClean="0">
                <a:latin typeface="HG丸ｺﾞｼｯｸM-PRO" panose="020F0600000000000000" pitchFamily="50" charset="-128"/>
                <a:ea typeface="HG丸ｺﾞｼｯｸM-PRO" panose="020F0600000000000000" pitchFamily="50" charset="-128"/>
              </a:rPr>
              <a:t>』</a:t>
            </a:r>
            <a:r>
              <a:rPr lang="ja-JP" altLang="en-US" sz="1100" dirty="0" smtClean="0">
                <a:latin typeface="HG丸ｺﾞｼｯｸM-PRO" panose="020F0600000000000000" pitchFamily="50" charset="-128"/>
                <a:ea typeface="HG丸ｺﾞｼｯｸM-PRO" panose="020F0600000000000000" pitchFamily="50" charset="-128"/>
              </a:rPr>
              <a:t>現状</a:t>
            </a:r>
            <a:r>
              <a:rPr lang="ja-JP" altLang="en-US" sz="1100" dirty="0">
                <a:latin typeface="HG丸ｺﾞｼｯｸM-PRO" panose="020F0600000000000000" pitchFamily="50" charset="-128"/>
                <a:ea typeface="HG丸ｺﾞｼｯｸM-PRO" panose="020F0600000000000000" pitchFamily="50" charset="-128"/>
              </a:rPr>
              <a:t>分析を的確に</a:t>
            </a:r>
            <a:r>
              <a:rPr lang="ja-JP" altLang="en-US" sz="1100" dirty="0" smtClean="0">
                <a:latin typeface="HG丸ｺﾞｼｯｸM-PRO" panose="020F0600000000000000" pitchFamily="50" charset="-128"/>
                <a:ea typeface="HG丸ｺﾞｼｯｸM-PRO" panose="020F0600000000000000" pitchFamily="50" charset="-128"/>
              </a:rPr>
              <a:t>行い、教育</a:t>
            </a:r>
            <a:r>
              <a:rPr lang="ja-JP" altLang="en-US" sz="1100" dirty="0">
                <a:latin typeface="HG丸ｺﾞｼｯｸM-PRO" panose="020F0600000000000000" pitchFamily="50" charset="-128"/>
                <a:ea typeface="HG丸ｺﾞｼｯｸM-PRO" panose="020F0600000000000000" pitchFamily="50" charset="-128"/>
              </a:rPr>
              <a:t>目標に</a:t>
            </a:r>
            <a:r>
              <a:rPr lang="ja-JP" altLang="en-US" sz="1100" dirty="0" smtClean="0">
                <a:latin typeface="HG丸ｺﾞｼｯｸM-PRO" panose="020F0600000000000000" pitchFamily="50" charset="-128"/>
                <a:ea typeface="HG丸ｺﾞｼｯｸM-PRO" panose="020F0600000000000000" pitchFamily="50" charset="-128"/>
              </a:rPr>
              <a:t>沿って</a:t>
            </a:r>
            <a:r>
              <a:rPr lang="en-US" altLang="ja-JP" sz="1100" dirty="0" smtClean="0">
                <a:latin typeface="HG丸ｺﾞｼｯｸM-PRO" panose="020F0600000000000000" pitchFamily="50" charset="-128"/>
                <a:ea typeface="HG丸ｺﾞｼｯｸM-PRO" panose="020F0600000000000000" pitchFamily="50" charset="-128"/>
              </a:rPr>
              <a:t>『</a:t>
            </a:r>
            <a:r>
              <a:rPr lang="ja-JP" altLang="en-US" sz="1100" dirty="0" smtClean="0">
                <a:latin typeface="HG丸ｺﾞｼｯｸM-PRO" panose="020F0600000000000000" pitchFamily="50" charset="-128"/>
                <a:ea typeface="HG丸ｺﾞｼｯｸM-PRO" panose="020F0600000000000000" pitchFamily="50" charset="-128"/>
              </a:rPr>
              <a:t>どの</a:t>
            </a:r>
            <a:r>
              <a:rPr lang="ja-JP" altLang="en-US" sz="1100" dirty="0">
                <a:latin typeface="HG丸ｺﾞｼｯｸM-PRO" panose="020F0600000000000000" pitchFamily="50" charset="-128"/>
                <a:ea typeface="HG丸ｺﾞｼｯｸM-PRO" panose="020F0600000000000000" pitchFamily="50" charset="-128"/>
              </a:rPr>
              <a:t>ような姿を目指すのかの</a:t>
            </a:r>
            <a:r>
              <a:rPr lang="ja-JP" altLang="en-US" sz="1100" dirty="0" smtClean="0">
                <a:latin typeface="HG丸ｺﾞｼｯｸM-PRO" panose="020F0600000000000000" pitchFamily="50" charset="-128"/>
                <a:ea typeface="HG丸ｺﾞｼｯｸM-PRO" panose="020F0600000000000000" pitchFamily="50" charset="-128"/>
              </a:rPr>
              <a:t>目標</a:t>
            </a:r>
            <a:r>
              <a:rPr lang="ja-JP" altLang="en-US" sz="1100" dirty="0">
                <a:latin typeface="HG丸ｺﾞｼｯｸM-PRO" panose="020F0600000000000000" pitchFamily="50" charset="-128"/>
                <a:ea typeface="HG丸ｺﾞｼｯｸM-PRO" panose="020F0600000000000000" pitchFamily="50" charset="-128"/>
              </a:rPr>
              <a:t>「</a:t>
            </a:r>
            <a:r>
              <a:rPr lang="ja-JP" altLang="en-US" sz="1100" dirty="0" smtClean="0">
                <a:latin typeface="HG丸ｺﾞｼｯｸM-PRO" panose="020F0600000000000000" pitchFamily="50" charset="-128"/>
                <a:ea typeface="HG丸ｺﾞｼｯｸM-PRO" panose="020F0600000000000000" pitchFamily="50" charset="-128"/>
              </a:rPr>
              <a:t>Ｖ</a:t>
            </a:r>
            <a:r>
              <a:rPr lang="en-US" altLang="ja-JP" sz="1100" dirty="0">
                <a:latin typeface="HG丸ｺﾞｼｯｸM-PRO" panose="020F0600000000000000" pitchFamily="50" charset="-128"/>
                <a:ea typeface="HG丸ｺﾞｼｯｸM-PRO" panose="020F0600000000000000" pitchFamily="50" charset="-128"/>
              </a:rPr>
              <a:t>(Vision</a:t>
            </a:r>
            <a:r>
              <a:rPr lang="en-US" altLang="ja-JP" sz="1100" dirty="0" smtClean="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a:t>
            </a:r>
            <a:r>
              <a:rPr lang="en-US" altLang="ja-JP" sz="1100" dirty="0" smtClean="0">
                <a:latin typeface="HG丸ｺﾞｼｯｸM-PRO" panose="020F0600000000000000" pitchFamily="50" charset="-128"/>
                <a:ea typeface="HG丸ｺﾞｼｯｸM-PRO" panose="020F0600000000000000" pitchFamily="50" charset="-128"/>
              </a:rPr>
              <a:t>』</a:t>
            </a:r>
            <a:r>
              <a:rPr lang="ja-JP" altLang="en-US" sz="1100" dirty="0" smtClean="0">
                <a:latin typeface="HG丸ｺﾞｼｯｸM-PRO" panose="020F0600000000000000" pitchFamily="50" charset="-128"/>
                <a:ea typeface="HG丸ｺﾞｼｯｸM-PRO" panose="020F0600000000000000" pitchFamily="50" charset="-128"/>
              </a:rPr>
              <a:t>を</a:t>
            </a:r>
            <a:r>
              <a:rPr lang="ja-JP" altLang="en-US" sz="1100" dirty="0">
                <a:latin typeface="HG丸ｺﾞｼｯｸM-PRO" panose="020F0600000000000000" pitchFamily="50" charset="-128"/>
                <a:ea typeface="HG丸ｺﾞｼｯｸM-PRO" panose="020F0600000000000000" pitchFamily="50" charset="-128"/>
              </a:rPr>
              <a:t>立てます。この二つを</a:t>
            </a:r>
            <a:r>
              <a:rPr lang="ja-JP" altLang="en-US" sz="1100" dirty="0" smtClean="0">
                <a:latin typeface="HG丸ｺﾞｼｯｸM-PRO" panose="020F0600000000000000" pitchFamily="50" charset="-128"/>
                <a:ea typeface="HG丸ｺﾞｼｯｸM-PRO" panose="020F0600000000000000" pitchFamily="50" charset="-128"/>
              </a:rPr>
              <a:t>押さえて、計画</a:t>
            </a:r>
            <a:r>
              <a:rPr lang="ja-JP" altLang="en-US" sz="1100" dirty="0">
                <a:latin typeface="HG丸ｺﾞｼｯｸM-PRO" panose="020F0600000000000000" pitchFamily="50" charset="-128"/>
                <a:ea typeface="HG丸ｺﾞｼｯｸM-PRO" panose="020F0600000000000000" pitchFamily="50" charset="-128"/>
              </a:rPr>
              <a:t>「</a:t>
            </a:r>
            <a:r>
              <a:rPr lang="en-US" altLang="ja-JP" sz="1100" dirty="0" smtClean="0">
                <a:latin typeface="HG丸ｺﾞｼｯｸM-PRO" panose="020F0600000000000000" pitchFamily="50" charset="-128"/>
                <a:ea typeface="HG丸ｺﾞｼｯｸM-PRO" panose="020F0600000000000000" pitchFamily="50" charset="-128"/>
              </a:rPr>
              <a:t>P(Plan)</a:t>
            </a:r>
            <a:r>
              <a:rPr lang="ja-JP" altLang="en-US" sz="1100" dirty="0" smtClean="0">
                <a:latin typeface="HG丸ｺﾞｼｯｸM-PRO" panose="020F0600000000000000" pitchFamily="50" charset="-128"/>
                <a:ea typeface="HG丸ｺﾞｼｯｸM-PRO" panose="020F0600000000000000" pitchFamily="50" charset="-128"/>
              </a:rPr>
              <a:t>」し、具体的</a:t>
            </a:r>
            <a:r>
              <a:rPr lang="ja-JP" altLang="en-US" sz="1100" dirty="0">
                <a:latin typeface="HG丸ｺﾞｼｯｸM-PRO" panose="020F0600000000000000" pitchFamily="50" charset="-128"/>
                <a:ea typeface="HG丸ｺﾞｼｯｸM-PRO" panose="020F0600000000000000" pitchFamily="50" charset="-128"/>
              </a:rPr>
              <a:t>な指導・</a:t>
            </a:r>
            <a:r>
              <a:rPr lang="ja-JP" altLang="en-US" sz="1100" dirty="0" smtClean="0">
                <a:latin typeface="HG丸ｺﾞｼｯｸM-PRO" panose="020F0600000000000000" pitchFamily="50" charset="-128"/>
                <a:ea typeface="HG丸ｺﾞｼｯｸM-PRO" panose="020F0600000000000000" pitchFamily="50" charset="-128"/>
              </a:rPr>
              <a:t>支援</a:t>
            </a:r>
            <a:r>
              <a:rPr lang="ja-JP" altLang="en-US" sz="1100" dirty="0">
                <a:latin typeface="HG丸ｺﾞｼｯｸM-PRO" panose="020F0600000000000000" pitchFamily="50" charset="-128"/>
                <a:ea typeface="HG丸ｺﾞｼｯｸM-PRO" panose="020F0600000000000000" pitchFamily="50" charset="-128"/>
              </a:rPr>
              <a:t>「</a:t>
            </a:r>
            <a:r>
              <a:rPr lang="en-US" altLang="ja-JP" sz="1100" dirty="0" smtClean="0">
                <a:latin typeface="HG丸ｺﾞｼｯｸM-PRO" panose="020F0600000000000000" pitchFamily="50" charset="-128"/>
                <a:ea typeface="HG丸ｺﾞｼｯｸM-PRO" panose="020F0600000000000000" pitchFamily="50" charset="-128"/>
              </a:rPr>
              <a:t>D(Do)</a:t>
            </a:r>
            <a:r>
              <a:rPr lang="ja-JP" altLang="en-US" sz="1100" dirty="0" smtClean="0">
                <a:latin typeface="HG丸ｺﾞｼｯｸM-PRO" panose="020F0600000000000000" pitchFamily="50" charset="-128"/>
                <a:ea typeface="HG丸ｺﾞｼｯｸM-PRO" panose="020F0600000000000000" pitchFamily="50" charset="-128"/>
              </a:rPr>
              <a:t>」を行い、見直し</a:t>
            </a:r>
            <a:r>
              <a:rPr lang="ja-JP" altLang="en-US" sz="1100" dirty="0">
                <a:latin typeface="HG丸ｺﾞｼｯｸM-PRO" panose="020F0600000000000000" pitchFamily="50" charset="-128"/>
                <a:ea typeface="HG丸ｺﾞｼｯｸM-PRO" panose="020F0600000000000000" pitchFamily="50" charset="-128"/>
              </a:rPr>
              <a:t>「</a:t>
            </a:r>
            <a:r>
              <a:rPr lang="en-US" altLang="ja-JP" sz="1100" dirty="0" smtClean="0">
                <a:latin typeface="HG丸ｺﾞｼｯｸM-PRO" panose="020F0600000000000000" pitchFamily="50" charset="-128"/>
                <a:ea typeface="HG丸ｺﾞｼｯｸM-PRO" panose="020F0600000000000000" pitchFamily="50" charset="-128"/>
              </a:rPr>
              <a:t>C(Check)</a:t>
            </a:r>
            <a:r>
              <a:rPr lang="ja-JP" altLang="en-US" sz="1100" dirty="0" smtClean="0">
                <a:latin typeface="HG丸ｺﾞｼｯｸM-PRO" panose="020F0600000000000000" pitchFamily="50" charset="-128"/>
                <a:ea typeface="HG丸ｺﾞｼｯｸM-PRO" panose="020F0600000000000000" pitchFamily="50" charset="-128"/>
              </a:rPr>
              <a:t>」、改善</a:t>
            </a:r>
            <a:r>
              <a:rPr lang="ja-JP" altLang="en-US" sz="1100" dirty="0">
                <a:latin typeface="HG丸ｺﾞｼｯｸM-PRO" panose="020F0600000000000000" pitchFamily="50" charset="-128"/>
                <a:ea typeface="HG丸ｺﾞｼｯｸM-PRO" panose="020F0600000000000000" pitchFamily="50" charset="-128"/>
              </a:rPr>
              <a:t>「</a:t>
            </a:r>
            <a:r>
              <a:rPr lang="en-US" altLang="ja-JP" sz="1100" dirty="0" smtClean="0">
                <a:latin typeface="HG丸ｺﾞｼｯｸM-PRO" panose="020F0600000000000000" pitchFamily="50" charset="-128"/>
                <a:ea typeface="HG丸ｺﾞｼｯｸM-PRO" panose="020F0600000000000000" pitchFamily="50" charset="-128"/>
              </a:rPr>
              <a:t>A(Action)</a:t>
            </a:r>
            <a:r>
              <a:rPr lang="ja-JP" altLang="en-US" sz="1100" dirty="0" smtClean="0">
                <a:latin typeface="HG丸ｺﾞｼｯｸM-PRO" panose="020F0600000000000000" pitchFamily="50" charset="-128"/>
                <a:ea typeface="HG丸ｺﾞｼｯｸM-PRO" panose="020F0600000000000000" pitchFamily="50" charset="-128"/>
              </a:rPr>
              <a:t>」する</a:t>
            </a:r>
            <a:r>
              <a:rPr lang="ja-JP" altLang="en-US" sz="1100" dirty="0">
                <a:latin typeface="HG丸ｺﾞｼｯｸM-PRO" panose="020F0600000000000000" pitchFamily="50" charset="-128"/>
                <a:ea typeface="HG丸ｺﾞｼｯｸM-PRO" panose="020F0600000000000000" pitchFamily="50" charset="-128"/>
              </a:rPr>
              <a:t>と</a:t>
            </a:r>
            <a:r>
              <a:rPr lang="ja-JP" altLang="en-US" sz="1100" dirty="0" smtClean="0">
                <a:latin typeface="HG丸ｺﾞｼｯｸM-PRO" panose="020F0600000000000000" pitchFamily="50" charset="-128"/>
                <a:ea typeface="HG丸ｺﾞｼｯｸM-PRO" panose="020F0600000000000000" pitchFamily="50" charset="-128"/>
              </a:rPr>
              <a:t>いった、</a:t>
            </a:r>
            <a:r>
              <a:rPr lang="en-US" altLang="ja-JP" sz="1100" dirty="0" smtClean="0">
                <a:latin typeface="HG丸ｺﾞｼｯｸM-PRO" panose="020F0600000000000000" pitchFamily="50" charset="-128"/>
                <a:ea typeface="HG丸ｺﾞｼｯｸM-PRO" panose="020F0600000000000000" pitchFamily="50" charset="-128"/>
              </a:rPr>
              <a:t>PDCA</a:t>
            </a:r>
            <a:r>
              <a:rPr lang="ja-JP" altLang="en-US" sz="1100" dirty="0">
                <a:latin typeface="HG丸ｺﾞｼｯｸM-PRO" panose="020F0600000000000000" pitchFamily="50" charset="-128"/>
                <a:ea typeface="HG丸ｺﾞｼｯｸM-PRO" panose="020F0600000000000000" pitchFamily="50" charset="-128"/>
              </a:rPr>
              <a:t>サイクルを回すことが有効です。</a:t>
            </a:r>
            <a:endParaRPr lang="en-US" altLang="ja-JP" sz="1100" dirty="0">
              <a:latin typeface="HG丸ｺﾞｼｯｸM-PRO" panose="020F0600000000000000" pitchFamily="50" charset="-128"/>
              <a:ea typeface="HG丸ｺﾞｼｯｸM-PRO" panose="020F0600000000000000" pitchFamily="50" charset="-128"/>
            </a:endParaRPr>
          </a:p>
          <a:p>
            <a:pPr defTabSz="867444" fontAlgn="base">
              <a:spcBef>
                <a:spcPct val="30000"/>
              </a:spcBef>
              <a:spcAft>
                <a:spcPct val="0"/>
              </a:spcAft>
              <a:defRPr/>
            </a:pPr>
            <a:endParaRPr lang="en-US" altLang="ja-JP" sz="1100" dirty="0" smtClean="0">
              <a:latin typeface="HG丸ｺﾞｼｯｸM-PRO" panose="020F0600000000000000" pitchFamily="50" charset="-128"/>
              <a:ea typeface="HG丸ｺﾞｼｯｸM-PRO" panose="020F0600000000000000" pitchFamily="50" charset="-128"/>
            </a:endParaRPr>
          </a:p>
          <a:p>
            <a:pPr defTabSz="867444" fontAlgn="base">
              <a:spcBef>
                <a:spcPct val="30000"/>
              </a:spcBef>
              <a:spcAft>
                <a:spcPct val="0"/>
              </a:spcAft>
              <a:defRPr/>
            </a:pPr>
            <a:r>
              <a:rPr lang="ja-JP" altLang="en-US" sz="900" dirty="0" smtClean="0">
                <a:latin typeface="HG丸ｺﾞｼｯｸM-PRO" panose="020F0600000000000000" pitchFamily="50" charset="-128"/>
                <a:ea typeface="HG丸ｺﾞｼｯｸM-PRO" panose="020F0600000000000000" pitchFamily="50" charset="-128"/>
              </a:rPr>
              <a:t>　</a:t>
            </a:r>
            <a:r>
              <a:rPr lang="ja-JP" altLang="en-US" sz="1100" dirty="0" smtClean="0">
                <a:latin typeface="HG丸ｺﾞｼｯｸM-PRO" panose="020F0600000000000000" pitchFamily="50" charset="-128"/>
                <a:ea typeface="HG丸ｺﾞｼｯｸM-PRO" panose="020F0600000000000000" pitchFamily="50" charset="-128"/>
              </a:rPr>
              <a:t>そして、生徒</a:t>
            </a:r>
            <a:r>
              <a:rPr lang="ja-JP" altLang="en-US" sz="1100" dirty="0">
                <a:latin typeface="HG丸ｺﾞｼｯｸM-PRO" panose="020F0600000000000000" pitchFamily="50" charset="-128"/>
                <a:ea typeface="HG丸ｺﾞｼｯｸM-PRO" panose="020F0600000000000000" pitchFamily="50" charset="-128"/>
              </a:rPr>
              <a:t>指導においては特</a:t>
            </a:r>
            <a:r>
              <a:rPr lang="ja-JP" altLang="en-US" sz="1100" dirty="0" smtClean="0">
                <a:latin typeface="HG丸ｺﾞｼｯｸM-PRO" panose="020F0600000000000000" pitchFamily="50" charset="-128"/>
                <a:ea typeface="HG丸ｺﾞｼｯｸM-PRO" panose="020F0600000000000000" pitchFamily="50" charset="-128"/>
              </a:rPr>
              <a:t>に、この</a:t>
            </a:r>
            <a:r>
              <a:rPr lang="en-US" altLang="ja-JP" sz="1100" dirty="0">
                <a:latin typeface="HG丸ｺﾞｼｯｸM-PRO" panose="020F0600000000000000" pitchFamily="50" charset="-128"/>
                <a:ea typeface="HG丸ｺﾞｼｯｸM-PRO" panose="020F0600000000000000" pitchFamily="50" charset="-128"/>
              </a:rPr>
              <a:t>RV- PDCA</a:t>
            </a:r>
            <a:r>
              <a:rPr lang="ja-JP" altLang="en-US" sz="1100" dirty="0">
                <a:latin typeface="HG丸ｺﾞｼｯｸM-PRO" panose="020F0600000000000000" pitchFamily="50" charset="-128"/>
                <a:ea typeface="HG丸ｺﾞｼｯｸM-PRO" panose="020F0600000000000000" pitchFamily="50" charset="-128"/>
              </a:rPr>
              <a:t>のサイクルを一人で回すのでは</a:t>
            </a:r>
            <a:r>
              <a:rPr lang="ja-JP" altLang="en-US" sz="1100" dirty="0" smtClean="0">
                <a:latin typeface="HG丸ｺﾞｼｯｸM-PRO" panose="020F0600000000000000" pitchFamily="50" charset="-128"/>
                <a:ea typeface="HG丸ｺﾞｼｯｸM-PRO" panose="020F0600000000000000" pitchFamily="50" charset="-128"/>
              </a:rPr>
              <a:t>なく</a:t>
            </a:r>
            <a:r>
              <a:rPr lang="en-US" altLang="ja-JP" sz="1100" dirty="0" smtClean="0">
                <a:latin typeface="HG丸ｺﾞｼｯｸM-PRO" panose="020F0600000000000000" pitchFamily="50" charset="-128"/>
                <a:ea typeface="HG丸ｺﾞｼｯｸM-PRO" panose="020F0600000000000000" pitchFamily="50" charset="-128"/>
              </a:rPr>
              <a:t>『</a:t>
            </a:r>
            <a:r>
              <a:rPr lang="ja-JP" altLang="en-US" sz="1100" dirty="0" smtClean="0">
                <a:latin typeface="HG丸ｺﾞｼｯｸM-PRO" panose="020F0600000000000000" pitchFamily="50" charset="-128"/>
                <a:ea typeface="HG丸ｺﾞｼｯｸM-PRO" panose="020F0600000000000000" pitchFamily="50" charset="-128"/>
              </a:rPr>
              <a:t>組織</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チーム</a:t>
            </a:r>
            <a:r>
              <a:rPr lang="en-US" altLang="ja-JP" sz="1100" dirty="0" smtClean="0">
                <a:latin typeface="HG丸ｺﾞｼｯｸM-PRO" panose="020F0600000000000000" pitchFamily="50" charset="-128"/>
                <a:ea typeface="HG丸ｺﾞｼｯｸM-PRO" panose="020F0600000000000000" pitchFamily="50" charset="-128"/>
              </a:rPr>
              <a:t>)</a:t>
            </a:r>
            <a:r>
              <a:rPr lang="ja-JP" altLang="en-US" sz="1100" dirty="0" smtClean="0">
                <a:latin typeface="HG丸ｺﾞｼｯｸM-PRO" panose="020F0600000000000000" pitchFamily="50" charset="-128"/>
                <a:ea typeface="HG丸ｺﾞｼｯｸM-PRO" panose="020F0600000000000000" pitchFamily="50" charset="-128"/>
              </a:rPr>
              <a:t>「Ｏ</a:t>
            </a:r>
            <a:r>
              <a:rPr lang="en-US" altLang="ja-JP" sz="1100" dirty="0">
                <a:latin typeface="HG丸ｺﾞｼｯｸM-PRO" panose="020F0600000000000000" pitchFamily="50" charset="-128"/>
                <a:ea typeface="HG丸ｺﾞｼｯｸM-PRO" panose="020F0600000000000000" pitchFamily="50" charset="-128"/>
              </a:rPr>
              <a:t>(Organization) </a:t>
            </a:r>
            <a:r>
              <a:rPr lang="ja-JP" altLang="en-US" sz="1100" dirty="0" smtClean="0">
                <a:latin typeface="HG丸ｺﾞｼｯｸM-PRO" panose="020F0600000000000000" pitchFamily="50" charset="-128"/>
                <a:ea typeface="HG丸ｺﾞｼｯｸM-PRO" panose="020F0600000000000000" pitchFamily="50" charset="-128"/>
              </a:rPr>
              <a:t>」で取り組む</a:t>
            </a:r>
            <a:r>
              <a:rPr lang="en-US" altLang="ja-JP" sz="1100" dirty="0" smtClean="0">
                <a:latin typeface="HG丸ｺﾞｼｯｸM-PRO" panose="020F0600000000000000" pitchFamily="50" charset="-128"/>
                <a:ea typeface="HG丸ｺﾞｼｯｸM-PRO" panose="020F0600000000000000" pitchFamily="50" charset="-128"/>
              </a:rPr>
              <a:t>』</a:t>
            </a:r>
            <a:r>
              <a:rPr lang="ja-JP" altLang="en-US" sz="1100" dirty="0" smtClean="0">
                <a:latin typeface="HG丸ｺﾞｼｯｸM-PRO" panose="020F0600000000000000" pitchFamily="50" charset="-128"/>
                <a:ea typeface="HG丸ｺﾞｼｯｸM-PRO" panose="020F0600000000000000" pitchFamily="50" charset="-128"/>
              </a:rPr>
              <a:t>こと</a:t>
            </a:r>
            <a:r>
              <a:rPr lang="ja-JP" altLang="en-US" sz="1100" dirty="0">
                <a:latin typeface="HG丸ｺﾞｼｯｸM-PRO" panose="020F0600000000000000" pitchFamily="50" charset="-128"/>
                <a:ea typeface="HG丸ｺﾞｼｯｸM-PRO" panose="020F0600000000000000" pitchFamily="50" charset="-128"/>
              </a:rPr>
              <a:t>が大切です。</a:t>
            </a:r>
            <a:endParaRPr lang="en-US" altLang="ja-JP" sz="1100" dirty="0">
              <a:latin typeface="HG丸ｺﾞｼｯｸM-PRO" panose="020F0600000000000000" pitchFamily="50" charset="-128"/>
              <a:ea typeface="HG丸ｺﾞｼｯｸM-PRO" panose="020F0600000000000000" pitchFamily="50" charset="-128"/>
            </a:endParaRPr>
          </a:p>
          <a:p>
            <a:pPr defTabSz="867444" fontAlgn="base">
              <a:spcBef>
                <a:spcPct val="30000"/>
              </a:spcBef>
              <a:spcAft>
                <a:spcPct val="0"/>
              </a:spcAft>
              <a:defRPr/>
            </a:pPr>
            <a:r>
              <a:rPr lang="ja-JP" altLang="en-US" sz="1100" dirty="0">
                <a:latin typeface="HG丸ｺﾞｼｯｸM-PRO" panose="020F0600000000000000" pitchFamily="50" charset="-128"/>
                <a:ea typeface="HG丸ｺﾞｼｯｸM-PRO" panose="020F0600000000000000" pitchFamily="50" charset="-128"/>
              </a:rPr>
              <a:t>　</a:t>
            </a:r>
            <a:r>
              <a:rPr lang="ja-JP" altLang="en-US" sz="1100" dirty="0" smtClean="0">
                <a:latin typeface="HG丸ｺﾞｼｯｸM-PRO" panose="020F0600000000000000" pitchFamily="50" charset="-128"/>
                <a:ea typeface="HG丸ｺﾞｼｯｸM-PRO" panose="020F0600000000000000" pitchFamily="50" charset="-128"/>
              </a:rPr>
              <a:t>また、突発的</a:t>
            </a:r>
            <a:r>
              <a:rPr lang="ja-JP" altLang="en-US" sz="1100" dirty="0">
                <a:latin typeface="HG丸ｺﾞｼｯｸM-PRO" panose="020F0600000000000000" pitchFamily="50" charset="-128"/>
                <a:ea typeface="HG丸ｺﾞｼｯｸM-PRO" panose="020F0600000000000000" pitchFamily="50" charset="-128"/>
              </a:rPr>
              <a:t>に発生する問題行動に対して</a:t>
            </a:r>
            <a:r>
              <a:rPr lang="ja-JP" altLang="en-US" sz="1100" dirty="0" smtClean="0">
                <a:latin typeface="HG丸ｺﾞｼｯｸM-PRO" panose="020F0600000000000000" pitchFamily="50" charset="-128"/>
                <a:ea typeface="HG丸ｺﾞｼｯｸM-PRO" panose="020F0600000000000000" pitchFamily="50" charset="-128"/>
              </a:rPr>
              <a:t>も、必要</a:t>
            </a:r>
            <a:r>
              <a:rPr lang="ja-JP" altLang="en-US" sz="1100" dirty="0">
                <a:latin typeface="HG丸ｺﾞｼｯｸM-PRO" panose="020F0600000000000000" pitchFamily="50" charset="-128"/>
                <a:ea typeface="HG丸ｺﾞｼｯｸM-PRO" panose="020F0600000000000000" pitchFamily="50" charset="-128"/>
              </a:rPr>
              <a:t>に応じて</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支援チーム</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を</a:t>
            </a:r>
            <a:r>
              <a:rPr lang="ja-JP" altLang="en-US" sz="1100" dirty="0" smtClean="0">
                <a:latin typeface="HG丸ｺﾞｼｯｸM-PRO" panose="020F0600000000000000" pitchFamily="50" charset="-128"/>
                <a:ea typeface="HG丸ｺﾞｼｯｸM-PRO" panose="020F0600000000000000" pitchFamily="50" charset="-128"/>
              </a:rPr>
              <a:t>組んで、教育</a:t>
            </a:r>
            <a:r>
              <a:rPr lang="ja-JP" altLang="en-US" sz="1100" dirty="0">
                <a:latin typeface="HG丸ｺﾞｼｯｸM-PRO" panose="020F0600000000000000" pitchFamily="50" charset="-128"/>
                <a:ea typeface="HG丸ｺﾞｼｯｸM-PRO" panose="020F0600000000000000" pitchFamily="50" charset="-128"/>
              </a:rPr>
              <a:t>目標から外れないよう問題解決に向けて組織で指導・支援することに</a:t>
            </a:r>
            <a:r>
              <a:rPr lang="ja-JP" altLang="en-US" sz="1100" dirty="0" smtClean="0">
                <a:latin typeface="HG丸ｺﾞｼｯｸM-PRO" panose="020F0600000000000000" pitchFamily="50" charset="-128"/>
                <a:ea typeface="HG丸ｺﾞｼｯｸM-PRO" panose="020F0600000000000000" pitchFamily="50" charset="-128"/>
              </a:rPr>
              <a:t>より、最大</a:t>
            </a:r>
            <a:r>
              <a:rPr lang="ja-JP" altLang="en-US" sz="1100" dirty="0">
                <a:latin typeface="HG丸ｺﾞｼｯｸM-PRO" panose="020F0600000000000000" pitchFamily="50" charset="-128"/>
                <a:ea typeface="HG丸ｺﾞｼｯｸM-PRO" panose="020F0600000000000000" pitchFamily="50" charset="-128"/>
              </a:rPr>
              <a:t>の効果が発揮されます。</a:t>
            </a:r>
            <a:endParaRPr lang="en-US" altLang="ja-JP" sz="1100" dirty="0">
              <a:latin typeface="HG丸ｺﾞｼｯｸM-PRO" panose="020F0600000000000000" pitchFamily="50" charset="-128"/>
              <a:ea typeface="HG丸ｺﾞｼｯｸM-PRO" panose="020F0600000000000000" pitchFamily="50" charset="-128"/>
            </a:endParaRPr>
          </a:p>
          <a:p>
            <a:pPr defTabSz="867444" fontAlgn="base">
              <a:spcBef>
                <a:spcPct val="30000"/>
              </a:spcBef>
              <a:spcAft>
                <a:spcPct val="0"/>
              </a:spcAft>
              <a:defRPr/>
            </a:pPr>
            <a:endParaRPr lang="en-US" altLang="ja-JP" sz="1100" dirty="0" smtClean="0">
              <a:latin typeface="HG丸ｺﾞｼｯｸM-PRO" panose="020F0600000000000000" pitchFamily="50" charset="-128"/>
              <a:ea typeface="HG丸ｺﾞｼｯｸM-PRO" panose="020F0600000000000000" pitchFamily="50" charset="-128"/>
            </a:endParaRPr>
          </a:p>
          <a:p>
            <a:pPr defTabSz="867444" fontAlgn="base">
              <a:spcBef>
                <a:spcPct val="30000"/>
              </a:spcBef>
              <a:spcAft>
                <a:spcPct val="0"/>
              </a:spcAft>
              <a:defRPr/>
            </a:pPr>
            <a:r>
              <a:rPr lang="ja-JP" altLang="en-US" sz="1100" dirty="0">
                <a:latin typeface="HG丸ｺﾞｼｯｸM-PRO" panose="020F0600000000000000" pitchFamily="50" charset="-128"/>
                <a:ea typeface="HG丸ｺﾞｼｯｸM-PRO" panose="020F0600000000000000" pitchFamily="50" charset="-128"/>
              </a:rPr>
              <a:t>　特</a:t>
            </a:r>
            <a:r>
              <a:rPr lang="ja-JP" altLang="en-US" sz="1100" dirty="0" smtClean="0">
                <a:latin typeface="HG丸ｺﾞｼｯｸM-PRO" panose="020F0600000000000000" pitchFamily="50" charset="-128"/>
                <a:ea typeface="HG丸ｺﾞｼｯｸM-PRO" panose="020F0600000000000000" pitchFamily="50" charset="-128"/>
              </a:rPr>
              <a:t>に、いじめ</a:t>
            </a:r>
            <a:r>
              <a:rPr lang="ja-JP" altLang="en-US" sz="1100" dirty="0">
                <a:latin typeface="HG丸ｺﾞｼｯｸM-PRO" panose="020F0600000000000000" pitchFamily="50" charset="-128"/>
                <a:ea typeface="HG丸ｺﾞｼｯｸM-PRO" panose="020F0600000000000000" pitchFamily="50" charset="-128"/>
              </a:rPr>
              <a:t>問題に関して</a:t>
            </a:r>
            <a:r>
              <a:rPr lang="ja-JP" altLang="en-US" sz="1100" dirty="0" smtClean="0">
                <a:latin typeface="HG丸ｺﾞｼｯｸM-PRO" panose="020F0600000000000000" pitchFamily="50" charset="-128"/>
                <a:ea typeface="HG丸ｺﾞｼｯｸM-PRO" panose="020F0600000000000000" pitchFamily="50" charset="-128"/>
              </a:rPr>
              <a:t>は、本校</a:t>
            </a:r>
            <a:r>
              <a:rPr lang="ja-JP" altLang="en-US" sz="1100" dirty="0">
                <a:latin typeface="HG丸ｺﾞｼｯｸM-PRO" panose="020F0600000000000000" pitchFamily="50" charset="-128"/>
                <a:ea typeface="HG丸ｺﾞｼｯｸM-PRO" panose="020F0600000000000000" pitchFamily="50" charset="-128"/>
              </a:rPr>
              <a:t>は</a:t>
            </a:r>
            <a:r>
              <a:rPr lang="ja-JP" altLang="en-US" sz="1100" dirty="0" smtClean="0">
                <a:latin typeface="HG丸ｺﾞｼｯｸM-PRO" panose="020F0600000000000000" pitchFamily="50" charset="-128"/>
                <a:ea typeface="HG丸ｺﾞｼｯｸM-PRO" panose="020F0600000000000000" pitchFamily="50" charset="-128"/>
              </a:rPr>
              <a:t>もちろん、全国</a:t>
            </a:r>
            <a:r>
              <a:rPr lang="ja-JP" altLang="en-US" sz="1100" dirty="0">
                <a:latin typeface="HG丸ｺﾞｼｯｸM-PRO" panose="020F0600000000000000" pitchFamily="50" charset="-128"/>
                <a:ea typeface="HG丸ｺﾞｼｯｸM-PRO" panose="020F0600000000000000" pitchFamily="50" charset="-128"/>
              </a:rPr>
              <a:t>全ての学校で必ず策定されている「学校いじめ問題対策基本方針」に示されている「いじめ対策委員会」が</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支援チーム</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にあたります。</a:t>
            </a:r>
            <a:r>
              <a:rPr lang="ja-JP" altLang="en-US" sz="1100" dirty="0" smtClean="0">
                <a:latin typeface="HG丸ｺﾞｼｯｸM-PRO" panose="020F0600000000000000" pitchFamily="50" charset="-128"/>
                <a:ea typeface="HG丸ｺﾞｼｯｸM-PRO" panose="020F0600000000000000" pitchFamily="50" charset="-128"/>
              </a:rPr>
              <a:t>★</a:t>
            </a:r>
            <a:endParaRPr lang="en-US" altLang="ja-JP" sz="1100" dirty="0">
              <a:latin typeface="HG丸ｺﾞｼｯｸM-PRO" panose="020F0600000000000000" pitchFamily="50" charset="-128"/>
              <a:ea typeface="HG丸ｺﾞｼｯｸM-PRO" panose="020F0600000000000000" pitchFamily="50" charset="-128"/>
            </a:endParaRPr>
          </a:p>
        </p:txBody>
      </p:sp>
      <p:sp>
        <p:nvSpPr>
          <p:cNvPr id="15" name="角丸四角形 14"/>
          <p:cNvSpPr/>
          <p:nvPr/>
        </p:nvSpPr>
        <p:spPr>
          <a:xfrm>
            <a:off x="247709" y="8625408"/>
            <a:ext cx="6419733" cy="864096"/>
          </a:xfrm>
          <a:prstGeom prst="roundRect">
            <a:avLst>
              <a:gd name="adj" fmla="val 8116"/>
            </a:avLst>
          </a:prstGeom>
          <a:noFill/>
          <a:ln w="38100" cmpd="dbl"/>
        </p:spPr>
        <p:style>
          <a:lnRef idx="2">
            <a:schemeClr val="accent1">
              <a:shade val="50000"/>
            </a:schemeClr>
          </a:lnRef>
          <a:fillRef idx="1">
            <a:schemeClr val="accent1"/>
          </a:fillRef>
          <a:effectRef idx="0">
            <a:schemeClr val="accent1"/>
          </a:effectRef>
          <a:fontRef idx="minor">
            <a:schemeClr val="lt1"/>
          </a:fontRef>
        </p:style>
        <p:txBody>
          <a:bodyPr lIns="36000" rIns="36000" rtlCol="0" anchor="t"/>
          <a:lstStyle/>
          <a:p>
            <a:pPr defTabSz="867444" fontAlgn="base">
              <a:spcBef>
                <a:spcPct val="30000"/>
              </a:spcBef>
              <a:spcAft>
                <a:spcPct val="0"/>
              </a:spcAft>
              <a:defRPr/>
            </a:pPr>
            <a:r>
              <a:rPr lang="en-US" altLang="ja-JP" sz="1050"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sz="1050" dirty="0" smtClean="0">
                <a:solidFill>
                  <a:schemeClr val="tx1"/>
                </a:solidFill>
                <a:latin typeface="HG丸ｺﾞｼｯｸM-PRO" panose="020F0600000000000000" pitchFamily="50" charset="-128"/>
                <a:ea typeface="HG丸ｺﾞｼｯｸM-PRO" panose="020F0600000000000000" pitchFamily="50" charset="-128"/>
              </a:rPr>
              <a:t>参考</a:t>
            </a:r>
            <a:r>
              <a:rPr lang="en-US" altLang="ja-JP" sz="1050" dirty="0">
                <a:solidFill>
                  <a:schemeClr val="tx1"/>
                </a:solidFill>
                <a:latin typeface="HG丸ｺﾞｼｯｸM-PRO" panose="020F0600000000000000" pitchFamily="50" charset="-128"/>
                <a:ea typeface="HG丸ｺﾞｼｯｸM-PRO" panose="020F0600000000000000" pitchFamily="50" charset="-128"/>
              </a:rPr>
              <a:t>】</a:t>
            </a:r>
          </a:p>
          <a:p>
            <a:pPr defTabSz="867444" fontAlgn="base">
              <a:spcBef>
                <a:spcPct val="30000"/>
              </a:spcBef>
              <a:spcAft>
                <a:spcPct val="0"/>
              </a:spcAft>
              <a:defRPr/>
            </a:pPr>
            <a:r>
              <a:rPr lang="ja-JP" altLang="en-US" sz="1050" dirty="0">
                <a:solidFill>
                  <a:schemeClr val="tx1"/>
                </a:solidFill>
                <a:latin typeface="HG丸ｺﾞｼｯｸM-PRO" panose="020F0600000000000000" pitchFamily="50" charset="-128"/>
                <a:ea typeface="HG丸ｺﾞｼｯｸM-PRO" panose="020F0600000000000000" pitchFamily="50" charset="-128"/>
              </a:rPr>
              <a:t>　いじめを未然に防止する（いじめを起こさない</a:t>
            </a:r>
            <a:r>
              <a:rPr lang="ja-JP" altLang="en-US" sz="1050" dirty="0" smtClean="0">
                <a:solidFill>
                  <a:schemeClr val="tx1"/>
                </a:solidFill>
                <a:latin typeface="HG丸ｺﾞｼｯｸM-PRO" panose="020F0600000000000000" pitchFamily="50" charset="-128"/>
                <a:ea typeface="HG丸ｺﾞｼｯｸM-PRO" panose="020F0600000000000000" pitchFamily="50" charset="-128"/>
              </a:rPr>
              <a:t>）取組や、いじめ</a:t>
            </a:r>
            <a:r>
              <a:rPr lang="ja-JP" altLang="en-US" sz="1050" dirty="0">
                <a:solidFill>
                  <a:schemeClr val="tx1"/>
                </a:solidFill>
                <a:latin typeface="HG丸ｺﾞｼｯｸM-PRO" panose="020F0600000000000000" pitchFamily="50" charset="-128"/>
                <a:ea typeface="HG丸ｺﾞｼｯｸM-PRO" panose="020F0600000000000000" pitchFamily="50" charset="-128"/>
              </a:rPr>
              <a:t>を解消</a:t>
            </a:r>
            <a:r>
              <a:rPr lang="ja-JP" altLang="en-US" sz="1050" dirty="0" smtClean="0">
                <a:solidFill>
                  <a:schemeClr val="tx1"/>
                </a:solidFill>
                <a:latin typeface="HG丸ｺﾞｼｯｸM-PRO" panose="020F0600000000000000" pitchFamily="50" charset="-128"/>
                <a:ea typeface="HG丸ｺﾞｼｯｸM-PRO" panose="020F0600000000000000" pitchFamily="50" charset="-128"/>
              </a:rPr>
              <a:t>する取組でも</a:t>
            </a:r>
            <a:r>
              <a:rPr lang="ja-JP" altLang="en-US" sz="1050" dirty="0">
                <a:solidFill>
                  <a:schemeClr val="tx1"/>
                </a:solidFill>
                <a:latin typeface="HG丸ｺﾞｼｯｸM-PRO" panose="020F0600000000000000" pitchFamily="50" charset="-128"/>
                <a:ea typeface="HG丸ｺﾞｼｯｸM-PRO" panose="020F0600000000000000" pitchFamily="50" charset="-128"/>
              </a:rPr>
              <a:t>的確な現状把握Ｒ</a:t>
            </a:r>
            <a:r>
              <a:rPr lang="ja-JP" altLang="en-US" sz="1050" dirty="0" smtClean="0">
                <a:solidFill>
                  <a:schemeClr val="tx1"/>
                </a:solidFill>
                <a:latin typeface="HG丸ｺﾞｼｯｸM-PRO" panose="020F0600000000000000" pitchFamily="50" charset="-128"/>
                <a:ea typeface="HG丸ｺﾞｼｯｸM-PRO" panose="020F0600000000000000" pitchFamily="50" charset="-128"/>
              </a:rPr>
              <a:t>と、明確</a:t>
            </a:r>
            <a:r>
              <a:rPr lang="ja-JP" altLang="en-US" sz="1050" dirty="0">
                <a:solidFill>
                  <a:schemeClr val="tx1"/>
                </a:solidFill>
                <a:latin typeface="HG丸ｺﾞｼｯｸM-PRO" panose="020F0600000000000000" pitchFamily="50" charset="-128"/>
                <a:ea typeface="HG丸ｺﾞｼｯｸM-PRO" panose="020F0600000000000000" pitchFamily="50" charset="-128"/>
              </a:rPr>
              <a:t>な目標Ｖ</a:t>
            </a:r>
            <a:r>
              <a:rPr lang="ja-JP" altLang="en-US" sz="1050" dirty="0" smtClean="0">
                <a:solidFill>
                  <a:schemeClr val="tx1"/>
                </a:solidFill>
                <a:latin typeface="HG丸ｺﾞｼｯｸM-PRO" panose="020F0600000000000000" pitchFamily="50" charset="-128"/>
                <a:ea typeface="HG丸ｺﾞｼｯｸM-PRO" panose="020F0600000000000000" pitchFamily="50" charset="-128"/>
              </a:rPr>
              <a:t>を基に、組織</a:t>
            </a:r>
            <a:r>
              <a:rPr lang="ja-JP" altLang="en-US" sz="1050" dirty="0">
                <a:solidFill>
                  <a:schemeClr val="tx1"/>
                </a:solidFill>
                <a:latin typeface="HG丸ｺﾞｼｯｸM-PRO" panose="020F0600000000000000" pitchFamily="50" charset="-128"/>
                <a:ea typeface="HG丸ｺﾞｼｯｸM-PRO" panose="020F0600000000000000" pitchFamily="50" charset="-128"/>
              </a:rPr>
              <a:t>Ｏで</a:t>
            </a:r>
            <a:r>
              <a:rPr lang="en-US" altLang="ja-JP" sz="1050" dirty="0">
                <a:solidFill>
                  <a:schemeClr val="tx1"/>
                </a:solidFill>
                <a:latin typeface="HG丸ｺﾞｼｯｸM-PRO" panose="020F0600000000000000" pitchFamily="50" charset="-128"/>
                <a:ea typeface="HG丸ｺﾞｼｯｸM-PRO" panose="020F0600000000000000" pitchFamily="50" charset="-128"/>
              </a:rPr>
              <a:t>PDCA</a:t>
            </a:r>
            <a:r>
              <a:rPr lang="ja-JP" altLang="en-US" sz="1050" dirty="0">
                <a:solidFill>
                  <a:schemeClr val="tx1"/>
                </a:solidFill>
                <a:latin typeface="HG丸ｺﾞｼｯｸM-PRO" panose="020F0600000000000000" pitchFamily="50" charset="-128"/>
                <a:ea typeface="HG丸ｺﾞｼｯｸM-PRO" panose="020F0600000000000000" pitchFamily="50" charset="-128"/>
              </a:rPr>
              <a:t>のサイクルを回すことに</a:t>
            </a:r>
            <a:r>
              <a:rPr lang="ja-JP" altLang="en-US" sz="1050" dirty="0" smtClean="0">
                <a:solidFill>
                  <a:schemeClr val="tx1"/>
                </a:solidFill>
                <a:latin typeface="HG丸ｺﾞｼｯｸM-PRO" panose="020F0600000000000000" pitchFamily="50" charset="-128"/>
                <a:ea typeface="HG丸ｺﾞｼｯｸM-PRO" panose="020F0600000000000000" pitchFamily="50" charset="-128"/>
              </a:rPr>
              <a:t>より、指導</a:t>
            </a:r>
            <a:r>
              <a:rPr lang="ja-JP" altLang="en-US" sz="1050" dirty="0">
                <a:solidFill>
                  <a:schemeClr val="tx1"/>
                </a:solidFill>
                <a:latin typeface="HG丸ｺﾞｼｯｸM-PRO" panose="020F0600000000000000" pitchFamily="50" charset="-128"/>
                <a:ea typeface="HG丸ｺﾞｼｯｸM-PRO" panose="020F0600000000000000" pitchFamily="50" charset="-128"/>
              </a:rPr>
              <a:t>や支援が効果的に機能することを意識しながら生徒指導を進めることが大切です</a:t>
            </a:r>
            <a:r>
              <a:rPr lang="ja-JP" altLang="en-US" sz="1050" dirty="0" smtClean="0">
                <a:solidFill>
                  <a:schemeClr val="tx1"/>
                </a:solidFill>
                <a:latin typeface="HG丸ｺﾞｼｯｸM-PRO" panose="020F0600000000000000" pitchFamily="50" charset="-128"/>
                <a:ea typeface="HG丸ｺﾞｼｯｸM-PRO" panose="020F0600000000000000" pitchFamily="50" charset="-128"/>
              </a:rPr>
              <a:t>。</a:t>
            </a:r>
            <a:endParaRPr kumimoji="1" lang="ja-JP" altLang="en-US" sz="1050" dirty="0">
              <a:solidFill>
                <a:schemeClr val="tx1"/>
              </a:solidFill>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281073774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192505" y="777152"/>
            <a:ext cx="288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スライド６</a:t>
            </a:r>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sz="1200" dirty="0" smtClean="0">
              <a:solidFill>
                <a:schemeClr val="tx1"/>
              </a:solidFill>
              <a:latin typeface="+mn-ea"/>
            </a:endParaRPr>
          </a:p>
          <a:p>
            <a:r>
              <a:rPr kumimoji="1" lang="ja-JP" altLang="en-US" sz="1200" dirty="0" smtClean="0">
                <a:solidFill>
                  <a:schemeClr val="tx1"/>
                </a:solidFill>
                <a:latin typeface="+mn-ea"/>
              </a:rPr>
              <a:t>　</a:t>
            </a:r>
            <a:endParaRPr kumimoji="1" lang="ja-JP" altLang="en-US" sz="1200" dirty="0">
              <a:solidFill>
                <a:schemeClr val="tx1"/>
              </a:solidFill>
              <a:latin typeface="+mn-ea"/>
            </a:endParaRPr>
          </a:p>
        </p:txBody>
      </p:sp>
      <p:sp>
        <p:nvSpPr>
          <p:cNvPr id="4" name="正方形/長方形 3"/>
          <p:cNvSpPr/>
          <p:nvPr/>
        </p:nvSpPr>
        <p:spPr>
          <a:xfrm>
            <a:off x="3072505" y="777496"/>
            <a:ext cx="360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HG丸ｺﾞｼｯｸM-PRO" panose="020F0600000000000000" pitchFamily="50" charset="-128"/>
              <a:ea typeface="HG丸ｺﾞｼｯｸM-PRO" panose="020F0600000000000000" pitchFamily="50" charset="-128"/>
            </a:endParaRPr>
          </a:p>
        </p:txBody>
      </p:sp>
      <p:sp>
        <p:nvSpPr>
          <p:cNvPr id="13" name="テキスト ボックス 12"/>
          <p:cNvSpPr txBox="1"/>
          <p:nvPr/>
        </p:nvSpPr>
        <p:spPr>
          <a:xfrm>
            <a:off x="3225258" y="9659556"/>
            <a:ext cx="407484" cy="246221"/>
          </a:xfrm>
          <a:prstGeom prst="rect">
            <a:avLst/>
          </a:prstGeom>
          <a:noFill/>
        </p:spPr>
        <p:txBody>
          <a:bodyPr wrap="none" rtlCol="0">
            <a:spAutoFit/>
          </a:bodyPr>
          <a:lstStyle/>
          <a:p>
            <a:r>
              <a:rPr kumimoji="1" lang="en-US" altLang="ja-JP" sz="1000" dirty="0" smtClean="0">
                <a:latin typeface="HG丸ｺﾞｼｯｸM-PRO" panose="020F0600000000000000" pitchFamily="50" charset="-128"/>
                <a:ea typeface="HG丸ｺﾞｼｯｸM-PRO" panose="020F0600000000000000" pitchFamily="50" charset="-128"/>
              </a:rPr>
              <a:t>-</a:t>
            </a:r>
            <a:fld id="{942C3A38-0832-4086-88EF-08809291DF70}" type="slidenum">
              <a:rPr kumimoji="1" lang="en-US" altLang="ja-JP" sz="1000" smtClean="0">
                <a:latin typeface="HG丸ｺﾞｼｯｸM-PRO" panose="020F0600000000000000" pitchFamily="50" charset="-128"/>
                <a:ea typeface="HG丸ｺﾞｼｯｸM-PRO" panose="020F0600000000000000" pitchFamily="50" charset="-128"/>
              </a:rPr>
              <a:t>6</a:t>
            </a:fld>
            <a:r>
              <a:rPr kumimoji="1" lang="en-US" altLang="ja-JP" sz="1000" dirty="0" smtClean="0">
                <a:latin typeface="HG丸ｺﾞｼｯｸM-PRO" panose="020F0600000000000000" pitchFamily="50" charset="-128"/>
                <a:ea typeface="HG丸ｺﾞｼｯｸM-PRO" panose="020F0600000000000000" pitchFamily="50" charset="-128"/>
              </a:rPr>
              <a:t>-</a:t>
            </a:r>
            <a:endParaRPr kumimoji="1" lang="ja-JP" altLang="en-US" sz="1000" dirty="0">
              <a:latin typeface="HG丸ｺﾞｼｯｸM-PRO" panose="020F0600000000000000" pitchFamily="50" charset="-128"/>
              <a:ea typeface="HG丸ｺﾞｼｯｸM-PRO" panose="020F0600000000000000" pitchFamily="50" charset="-128"/>
            </a:endParaRPr>
          </a:p>
        </p:txBody>
      </p:sp>
      <p:pic>
        <p:nvPicPr>
          <p:cNvPr id="2" name="Picture 2"/>
          <p:cNvPicPr>
            <a:picLocks noChangeAspect="1" noChangeArrowheads="1"/>
          </p:cNvPicPr>
          <p:nvPr/>
        </p:nvPicPr>
        <p:blipFill>
          <a:blip r:embed="rId2" cstate="email">
            <a:extLst>
              <a:ext uri="{28A0092B-C50C-407E-A947-70E740481C1C}">
                <a14:useLocalDpi xmlns:a14="http://schemas.microsoft.com/office/drawing/2010/main" val="0"/>
              </a:ext>
            </a:extLst>
          </a:blip>
          <a:stretch>
            <a:fillRect/>
          </a:stretch>
        </p:blipFill>
        <p:spPr bwMode="auto">
          <a:xfrm>
            <a:off x="248334" y="1202865"/>
            <a:ext cx="2742850" cy="2057138"/>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16" name="テキスト ボックス 15"/>
          <p:cNvSpPr txBox="1"/>
          <p:nvPr/>
        </p:nvSpPr>
        <p:spPr>
          <a:xfrm>
            <a:off x="280598" y="3295159"/>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sp>
        <p:nvSpPr>
          <p:cNvPr id="17" name="テキスト ボックス 16"/>
          <p:cNvSpPr txBox="1"/>
          <p:nvPr/>
        </p:nvSpPr>
        <p:spPr>
          <a:xfrm>
            <a:off x="256042" y="6173542"/>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sp>
        <p:nvSpPr>
          <p:cNvPr id="18" name="正方形/長方形 17"/>
          <p:cNvSpPr/>
          <p:nvPr/>
        </p:nvSpPr>
        <p:spPr>
          <a:xfrm>
            <a:off x="192505" y="3656856"/>
            <a:ext cx="288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スライド７</a:t>
            </a:r>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sz="1200" dirty="0" smtClean="0">
              <a:solidFill>
                <a:schemeClr val="tx1"/>
              </a:solidFill>
              <a:latin typeface="+mn-ea"/>
            </a:endParaRPr>
          </a:p>
          <a:p>
            <a:r>
              <a:rPr kumimoji="1" lang="ja-JP" altLang="en-US" sz="1200" dirty="0" smtClean="0">
                <a:solidFill>
                  <a:schemeClr val="tx1"/>
                </a:solidFill>
                <a:latin typeface="+mn-ea"/>
              </a:rPr>
              <a:t>　</a:t>
            </a:r>
            <a:endParaRPr kumimoji="1" lang="ja-JP" altLang="en-US" sz="1200" dirty="0">
              <a:solidFill>
                <a:schemeClr val="tx1"/>
              </a:solidFill>
              <a:latin typeface="+mn-ea"/>
            </a:endParaRPr>
          </a:p>
        </p:txBody>
      </p:sp>
      <p:sp>
        <p:nvSpPr>
          <p:cNvPr id="20" name="正方形/長方形 19"/>
          <p:cNvSpPr/>
          <p:nvPr/>
        </p:nvSpPr>
        <p:spPr>
          <a:xfrm>
            <a:off x="3072505" y="3656856"/>
            <a:ext cx="360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pPr defTabSz="886329"/>
            <a:endParaRPr lang="ja-JP" altLang="en-US" sz="1100" dirty="0">
              <a:solidFill>
                <a:schemeClr val="tx1"/>
              </a:solidFill>
              <a:latin typeface="HG丸ｺﾞｼｯｸM-PRO" panose="020F0600000000000000" pitchFamily="50" charset="-128"/>
              <a:ea typeface="HG丸ｺﾞｼｯｸM-PRO" panose="020F0600000000000000" pitchFamily="50" charset="-128"/>
            </a:endParaRPr>
          </a:p>
        </p:txBody>
      </p:sp>
      <p:pic>
        <p:nvPicPr>
          <p:cNvPr id="19" name="Picture 3"/>
          <p:cNvPicPr>
            <a:picLocks noChangeAspect="1" noChangeArrowheads="1"/>
          </p:cNvPicPr>
          <p:nvPr/>
        </p:nvPicPr>
        <p:blipFill>
          <a:blip r:embed="rId3" cstate="email">
            <a:extLst>
              <a:ext uri="{28A0092B-C50C-407E-A947-70E740481C1C}">
                <a14:useLocalDpi xmlns:a14="http://schemas.microsoft.com/office/drawing/2010/main" val="0"/>
              </a:ext>
            </a:extLst>
          </a:blip>
          <a:stretch>
            <a:fillRect/>
          </a:stretch>
        </p:blipFill>
        <p:spPr bwMode="auto">
          <a:xfrm>
            <a:off x="266871" y="4083348"/>
            <a:ext cx="2742854" cy="205714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5" name="正方形/長方形 4"/>
          <p:cNvSpPr/>
          <p:nvPr/>
        </p:nvSpPr>
        <p:spPr>
          <a:xfrm>
            <a:off x="3097971" y="788105"/>
            <a:ext cx="3574533" cy="1107996"/>
          </a:xfrm>
          <a:prstGeom prst="rect">
            <a:avLst/>
          </a:prstGeom>
        </p:spPr>
        <p:txBody>
          <a:bodyPr wrap="square">
            <a:spAutoFit/>
          </a:bodyPr>
          <a:lstStyle/>
          <a:p>
            <a:pPr defTabSz="878618">
              <a:defRPr/>
            </a:pP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スライド１～６で４分</a:t>
            </a:r>
            <a:r>
              <a:rPr lang="en-US" altLang="ja-JP" sz="1100" dirty="0">
                <a:latin typeface="HG丸ｺﾞｼｯｸM-PRO" panose="020F0600000000000000" pitchFamily="50" charset="-128"/>
                <a:ea typeface="HG丸ｺﾞｼｯｸM-PRO" panose="020F0600000000000000" pitchFamily="50" charset="-128"/>
              </a:rPr>
              <a:t>≫</a:t>
            </a:r>
          </a:p>
          <a:p>
            <a:pPr defTabSz="878618"/>
            <a:endParaRPr lang="en-US" altLang="ja-JP" sz="1100" dirty="0">
              <a:latin typeface="HG丸ｺﾞｼｯｸM-PRO" panose="020F0600000000000000" pitchFamily="50" charset="-128"/>
              <a:ea typeface="HG丸ｺﾞｼｯｸM-PRO" panose="020F0600000000000000" pitchFamily="50" charset="-128"/>
            </a:endParaRPr>
          </a:p>
          <a:p>
            <a:pPr defTabSz="878618"/>
            <a:r>
              <a:rPr lang="ja-JP" altLang="en-US" sz="1100" dirty="0">
                <a:latin typeface="HG丸ｺﾞｼｯｸM-PRO" panose="020F0600000000000000" pitchFamily="50" charset="-128"/>
                <a:ea typeface="HG丸ｺﾞｼｯｸM-PRO" panose="020F0600000000000000" pitchFamily="50" charset="-128"/>
              </a:rPr>
              <a:t>　それで</a:t>
            </a:r>
            <a:r>
              <a:rPr lang="ja-JP" altLang="en-US" sz="1100" dirty="0" smtClean="0">
                <a:latin typeface="HG丸ｺﾞｼｯｸM-PRO" panose="020F0600000000000000" pitchFamily="50" charset="-128"/>
                <a:ea typeface="HG丸ｺﾞｼｯｸM-PRO" panose="020F0600000000000000" pitchFamily="50" charset="-128"/>
              </a:rPr>
              <a:t>は、★</a:t>
            </a:r>
            <a:r>
              <a:rPr lang="ja-JP" altLang="en-US" sz="1100" dirty="0">
                <a:latin typeface="HG丸ｺﾞｼｯｸM-PRO" panose="020F0600000000000000" pitchFamily="50" charset="-128"/>
                <a:ea typeface="HG丸ｺﾞｼｯｸM-PRO" panose="020F0600000000000000" pitchFamily="50" charset="-128"/>
              </a:rPr>
              <a:t>いじめに関する研修を</a:t>
            </a:r>
            <a:r>
              <a:rPr lang="ja-JP" altLang="en-US" sz="1100" dirty="0" smtClean="0">
                <a:latin typeface="HG丸ｺﾞｼｯｸM-PRO" panose="020F0600000000000000" pitchFamily="50" charset="-128"/>
                <a:ea typeface="HG丸ｺﾞｼｯｸM-PRO" panose="020F0600000000000000" pitchFamily="50" charset="-128"/>
              </a:rPr>
              <a:t>通して、いじめ</a:t>
            </a:r>
            <a:r>
              <a:rPr lang="ja-JP" altLang="en-US" sz="1100" dirty="0">
                <a:latin typeface="HG丸ｺﾞｼｯｸM-PRO" panose="020F0600000000000000" pitchFamily="50" charset="-128"/>
                <a:ea typeface="HG丸ｺﾞｼｯｸM-PRO" panose="020F0600000000000000" pitchFamily="50" charset="-128"/>
              </a:rPr>
              <a:t>を起こした児童生徒への対応を</a:t>
            </a:r>
            <a:r>
              <a:rPr lang="ja-JP" altLang="en-US" sz="1100" dirty="0" smtClean="0">
                <a:latin typeface="HG丸ｺﾞｼｯｸM-PRO" panose="020F0600000000000000" pitchFamily="50" charset="-128"/>
                <a:ea typeface="HG丸ｺﾞｼｯｸM-PRO" panose="020F0600000000000000" pitchFamily="50" charset="-128"/>
              </a:rPr>
              <a:t>考えたり、いじめ</a:t>
            </a:r>
            <a:r>
              <a:rPr lang="ja-JP" altLang="en-US" sz="1100" dirty="0">
                <a:latin typeface="HG丸ｺﾞｼｯｸM-PRO" panose="020F0600000000000000" pitchFamily="50" charset="-128"/>
                <a:ea typeface="HG丸ｺﾞｼｯｸM-PRO" panose="020F0600000000000000" pitchFamily="50" charset="-128"/>
              </a:rPr>
              <a:t>が起こりにくい集団づくり</a:t>
            </a:r>
            <a:r>
              <a:rPr lang="ja-JP" altLang="en-US" sz="1100" dirty="0" smtClean="0">
                <a:latin typeface="HG丸ｺﾞｼｯｸM-PRO" panose="020F0600000000000000" pitchFamily="50" charset="-128"/>
                <a:ea typeface="HG丸ｺﾞｼｯｸM-PRO" panose="020F0600000000000000" pitchFamily="50" charset="-128"/>
              </a:rPr>
              <a:t>の取組を</a:t>
            </a:r>
            <a:r>
              <a:rPr lang="ja-JP" altLang="en-US" sz="1100" dirty="0">
                <a:latin typeface="HG丸ｺﾞｼｯｸM-PRO" panose="020F0600000000000000" pitchFamily="50" charset="-128"/>
                <a:ea typeface="HG丸ｺﾞｼｯｸM-PRO" panose="020F0600000000000000" pitchFamily="50" charset="-128"/>
              </a:rPr>
              <a:t>協議したりしましょう！★</a:t>
            </a:r>
          </a:p>
        </p:txBody>
      </p:sp>
      <p:sp>
        <p:nvSpPr>
          <p:cNvPr id="7" name="正方形/長方形 6"/>
          <p:cNvSpPr/>
          <p:nvPr/>
        </p:nvSpPr>
        <p:spPr>
          <a:xfrm>
            <a:off x="3072504" y="3657496"/>
            <a:ext cx="3599999" cy="938719"/>
          </a:xfrm>
          <a:prstGeom prst="rect">
            <a:avLst/>
          </a:prstGeom>
        </p:spPr>
        <p:txBody>
          <a:bodyPr wrap="square">
            <a:spAutoFit/>
          </a:bodyPr>
          <a:lstStyle/>
          <a:p>
            <a:pPr defTabSz="878618"/>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スライド</a:t>
            </a:r>
            <a:r>
              <a:rPr lang="ja-JP" altLang="en-US" sz="1100" dirty="0" smtClean="0">
                <a:latin typeface="HG丸ｺﾞｼｯｸM-PRO" panose="020F0600000000000000" pitchFamily="50" charset="-128"/>
                <a:ea typeface="HG丸ｺﾞｼｯｸM-PRO" panose="020F0600000000000000" pitchFamily="50" charset="-128"/>
              </a:rPr>
              <a:t>７、８</a:t>
            </a:r>
            <a:r>
              <a:rPr lang="ja-JP" altLang="en-US" sz="1100" dirty="0">
                <a:latin typeface="HG丸ｺﾞｼｯｸM-PRO" panose="020F0600000000000000" pitchFamily="50" charset="-128"/>
                <a:ea typeface="HG丸ｺﾞｼｯｸM-PRO" panose="020F0600000000000000" pitchFamily="50" charset="-128"/>
              </a:rPr>
              <a:t>の説明で</a:t>
            </a:r>
            <a:r>
              <a:rPr lang="ja-JP" altLang="en-US" sz="1100" dirty="0" smtClean="0">
                <a:latin typeface="HG丸ｺﾞｼｯｸM-PRO" panose="020F0600000000000000" pitchFamily="50" charset="-128"/>
                <a:ea typeface="HG丸ｺﾞｼｯｸM-PRO" panose="020F0600000000000000" pitchFamily="50" charset="-128"/>
              </a:rPr>
              <a:t>２分、事例</a:t>
            </a:r>
            <a:r>
              <a:rPr lang="ja-JP" altLang="en-US" sz="1100" dirty="0">
                <a:latin typeface="HG丸ｺﾞｼｯｸM-PRO" panose="020F0600000000000000" pitchFamily="50" charset="-128"/>
                <a:ea typeface="HG丸ｺﾞｼｯｸM-PRO" panose="020F0600000000000000" pitchFamily="50" charset="-128"/>
              </a:rPr>
              <a:t>の</a:t>
            </a:r>
            <a:r>
              <a:rPr lang="ja-JP" altLang="en-US" sz="1100" dirty="0" smtClean="0">
                <a:latin typeface="HG丸ｺﾞｼｯｸM-PRO" panose="020F0600000000000000" pitchFamily="50" charset="-128"/>
                <a:ea typeface="HG丸ｺﾞｼｯｸM-PRO" panose="020F0600000000000000" pitchFamily="50" charset="-128"/>
              </a:rPr>
              <a:t>読み取り</a:t>
            </a:r>
            <a:r>
              <a:rPr lang="ja-JP" altLang="en-US" sz="1100" dirty="0">
                <a:latin typeface="HG丸ｺﾞｼｯｸM-PRO" panose="020F0600000000000000" pitchFamily="50" charset="-128"/>
                <a:ea typeface="HG丸ｺﾞｼｯｸM-PRO" panose="020F0600000000000000" pitchFamily="50" charset="-128"/>
              </a:rPr>
              <a:t>で９分</a:t>
            </a:r>
            <a:r>
              <a:rPr lang="en-US" altLang="ja-JP" sz="1100" dirty="0">
                <a:latin typeface="HG丸ｺﾞｼｯｸM-PRO" panose="020F0600000000000000" pitchFamily="50" charset="-128"/>
                <a:ea typeface="HG丸ｺﾞｼｯｸM-PRO" panose="020F0600000000000000" pitchFamily="50" charset="-128"/>
              </a:rPr>
              <a:t>≫</a:t>
            </a:r>
          </a:p>
          <a:p>
            <a:pPr defTabSz="878618"/>
            <a:endParaRPr lang="en-US" altLang="ja-JP" sz="1100" dirty="0">
              <a:latin typeface="HG丸ｺﾞｼｯｸM-PRO" panose="020F0600000000000000" pitchFamily="50" charset="-128"/>
              <a:ea typeface="HG丸ｺﾞｼｯｸM-PRO" panose="020F0600000000000000" pitchFamily="50" charset="-128"/>
            </a:endParaRPr>
          </a:p>
          <a:p>
            <a:pPr defTabSz="878618"/>
            <a:r>
              <a:rPr lang="ja-JP" altLang="en-US" sz="1100" dirty="0">
                <a:latin typeface="HG丸ｺﾞｼｯｸM-PRO" panose="020F0600000000000000" pitchFamily="50" charset="-128"/>
                <a:ea typeface="HG丸ｺﾞｼｯｸM-PRO" panose="020F0600000000000000" pitchFamily="50" charset="-128"/>
              </a:rPr>
              <a:t>　で</a:t>
            </a:r>
            <a:r>
              <a:rPr lang="ja-JP" altLang="en-US" sz="1100" dirty="0" smtClean="0">
                <a:latin typeface="HG丸ｺﾞｼｯｸM-PRO" panose="020F0600000000000000" pitchFamily="50" charset="-128"/>
                <a:ea typeface="HG丸ｺﾞｼｯｸM-PRO" panose="020F0600000000000000" pitchFamily="50" charset="-128"/>
              </a:rPr>
              <a:t>は、★</a:t>
            </a:r>
            <a:r>
              <a:rPr lang="ja-JP" altLang="en-US" sz="1100" dirty="0">
                <a:latin typeface="HG丸ｺﾞｼｯｸM-PRO" panose="020F0600000000000000" pitchFamily="50" charset="-128"/>
                <a:ea typeface="HG丸ｺﾞｼｯｸM-PRO" panose="020F0600000000000000" pitchFamily="50" charset="-128"/>
              </a:rPr>
              <a:t>そのことを事例を通して検討しましょう。★</a:t>
            </a:r>
          </a:p>
        </p:txBody>
      </p:sp>
    </p:spTree>
    <p:extLst>
      <p:ext uri="{BB962C8B-B14F-4D97-AF65-F5344CB8AC3E}">
        <p14:creationId xmlns:p14="http://schemas.microsoft.com/office/powerpoint/2010/main" val="193915339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テキスト ボックス 26"/>
          <p:cNvSpPr txBox="1"/>
          <p:nvPr/>
        </p:nvSpPr>
        <p:spPr>
          <a:xfrm>
            <a:off x="3225258" y="9659556"/>
            <a:ext cx="407484" cy="246221"/>
          </a:xfrm>
          <a:prstGeom prst="rect">
            <a:avLst/>
          </a:prstGeom>
          <a:noFill/>
        </p:spPr>
        <p:txBody>
          <a:bodyPr wrap="none" rtlCol="0">
            <a:spAutoFit/>
          </a:bodyPr>
          <a:lstStyle/>
          <a:p>
            <a:r>
              <a:rPr kumimoji="1" lang="en-US" altLang="ja-JP" sz="1000" dirty="0" smtClean="0">
                <a:latin typeface="HG丸ｺﾞｼｯｸM-PRO" panose="020F0600000000000000" pitchFamily="50" charset="-128"/>
                <a:ea typeface="HG丸ｺﾞｼｯｸM-PRO" panose="020F0600000000000000" pitchFamily="50" charset="-128"/>
              </a:rPr>
              <a:t>-</a:t>
            </a:r>
            <a:fld id="{942C3A38-0832-4086-88EF-08809291DF70}" type="slidenum">
              <a:rPr kumimoji="1" lang="en-US" altLang="ja-JP" sz="1000" smtClean="0">
                <a:latin typeface="HG丸ｺﾞｼｯｸM-PRO" panose="020F0600000000000000" pitchFamily="50" charset="-128"/>
                <a:ea typeface="HG丸ｺﾞｼｯｸM-PRO" panose="020F0600000000000000" pitchFamily="50" charset="-128"/>
              </a:rPr>
              <a:t>7</a:t>
            </a:fld>
            <a:r>
              <a:rPr kumimoji="1" lang="en-US" altLang="ja-JP" sz="1000" dirty="0" smtClean="0">
                <a:latin typeface="HG丸ｺﾞｼｯｸM-PRO" panose="020F0600000000000000" pitchFamily="50" charset="-128"/>
                <a:ea typeface="HG丸ｺﾞｼｯｸM-PRO" panose="020F0600000000000000" pitchFamily="50" charset="-128"/>
              </a:rPr>
              <a:t>-</a:t>
            </a:r>
            <a:endParaRPr kumimoji="1" lang="ja-JP" altLang="en-US" sz="1000" dirty="0">
              <a:latin typeface="HG丸ｺﾞｼｯｸM-PRO" panose="020F0600000000000000" pitchFamily="50" charset="-128"/>
              <a:ea typeface="HG丸ｺﾞｼｯｸM-PRO" panose="020F0600000000000000" pitchFamily="50" charset="-128"/>
            </a:endParaRPr>
          </a:p>
        </p:txBody>
      </p:sp>
      <p:pic>
        <p:nvPicPr>
          <p:cNvPr id="17" name="Picture 3"/>
          <p:cNvPicPr>
            <a:picLocks noChangeAspect="1" noChangeArrowheads="1"/>
          </p:cNvPicPr>
          <p:nvPr/>
        </p:nvPicPr>
        <p:blipFill>
          <a:blip r:embed="rId2" cstate="email">
            <a:extLst>
              <a:ext uri="{28A0092B-C50C-407E-A947-70E740481C1C}">
                <a14:useLocalDpi xmlns:a14="http://schemas.microsoft.com/office/drawing/2010/main" val="0"/>
              </a:ext>
            </a:extLst>
          </a:blip>
          <a:stretch>
            <a:fillRect/>
          </a:stretch>
        </p:blipFill>
        <p:spPr bwMode="auto">
          <a:xfrm>
            <a:off x="224453" y="5184135"/>
            <a:ext cx="2742854" cy="2057141"/>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39" name="テキスト ボックス 38"/>
          <p:cNvSpPr txBox="1"/>
          <p:nvPr/>
        </p:nvSpPr>
        <p:spPr>
          <a:xfrm>
            <a:off x="280598" y="3239322"/>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sp>
        <p:nvSpPr>
          <p:cNvPr id="18" name="正方形/長方形 17"/>
          <p:cNvSpPr/>
          <p:nvPr/>
        </p:nvSpPr>
        <p:spPr>
          <a:xfrm>
            <a:off x="192505" y="704528"/>
            <a:ext cx="2882485" cy="406817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スライド８</a:t>
            </a:r>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sz="1200" dirty="0" smtClean="0">
              <a:solidFill>
                <a:schemeClr val="tx1"/>
              </a:solidFill>
              <a:latin typeface="+mn-ea"/>
            </a:endParaRPr>
          </a:p>
          <a:p>
            <a:r>
              <a:rPr kumimoji="1" lang="ja-JP" altLang="en-US" sz="1200" dirty="0" smtClean="0">
                <a:solidFill>
                  <a:schemeClr val="tx1"/>
                </a:solidFill>
                <a:latin typeface="+mn-ea"/>
              </a:rPr>
              <a:t>　</a:t>
            </a:r>
            <a:endParaRPr kumimoji="1" lang="ja-JP" altLang="en-US" sz="1200" dirty="0">
              <a:solidFill>
                <a:schemeClr val="tx1"/>
              </a:solidFill>
              <a:latin typeface="+mn-ea"/>
            </a:endParaRPr>
          </a:p>
        </p:txBody>
      </p:sp>
      <p:sp>
        <p:nvSpPr>
          <p:cNvPr id="19" name="正方形/長方形 18"/>
          <p:cNvSpPr/>
          <p:nvPr/>
        </p:nvSpPr>
        <p:spPr>
          <a:xfrm>
            <a:off x="3075310" y="710558"/>
            <a:ext cx="3600000" cy="406214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en-US" altLang="ja-JP" sz="1100" dirty="0">
              <a:solidFill>
                <a:schemeClr val="tx1"/>
              </a:solidFill>
              <a:latin typeface="HG丸ｺﾞｼｯｸM-PRO" panose="020F0600000000000000" pitchFamily="50" charset="-128"/>
              <a:ea typeface="HG丸ｺﾞｼｯｸM-PRO" panose="020F0600000000000000" pitchFamily="50" charset="-128"/>
            </a:endParaRPr>
          </a:p>
        </p:txBody>
      </p:sp>
      <p:pic>
        <p:nvPicPr>
          <p:cNvPr id="23" name="Picture 3"/>
          <p:cNvPicPr>
            <a:picLocks noChangeAspect="1" noChangeArrowheads="1"/>
          </p:cNvPicPr>
          <p:nvPr/>
        </p:nvPicPr>
        <p:blipFill>
          <a:blip r:embed="rId3" cstate="email">
            <a:extLst>
              <a:ext uri="{28A0092B-C50C-407E-A947-70E740481C1C}">
                <a14:useLocalDpi xmlns:a14="http://schemas.microsoft.com/office/drawing/2010/main" val="0"/>
              </a:ext>
            </a:extLst>
          </a:blip>
          <a:stretch>
            <a:fillRect/>
          </a:stretch>
        </p:blipFill>
        <p:spPr bwMode="auto">
          <a:xfrm>
            <a:off x="244870" y="1136576"/>
            <a:ext cx="2742853" cy="205714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24" name="テキスト ボックス 23"/>
          <p:cNvSpPr txBox="1"/>
          <p:nvPr/>
        </p:nvSpPr>
        <p:spPr>
          <a:xfrm>
            <a:off x="224453" y="7314152"/>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sp>
        <p:nvSpPr>
          <p:cNvPr id="36" name="横巻き 35"/>
          <p:cNvSpPr/>
          <p:nvPr/>
        </p:nvSpPr>
        <p:spPr>
          <a:xfrm>
            <a:off x="4539387" y="4003968"/>
            <a:ext cx="671845" cy="396999"/>
          </a:xfrm>
          <a:prstGeom prst="horizontalScroll">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smtClean="0">
                <a:solidFill>
                  <a:schemeClr val="tx1"/>
                </a:solidFill>
                <a:latin typeface="HG丸ｺﾞｼｯｸM-PRO" panose="020F0600000000000000" pitchFamily="50" charset="-128"/>
                <a:ea typeface="HG丸ｺﾞｼｯｸM-PRO" panose="020F0600000000000000" pitchFamily="50" charset="-128"/>
              </a:rPr>
              <a:t>個人思考</a:t>
            </a:r>
            <a:endParaRPr kumimoji="1" lang="ja-JP" altLang="en-US" sz="1000" dirty="0">
              <a:solidFill>
                <a:schemeClr val="tx1"/>
              </a:solidFill>
              <a:latin typeface="HG丸ｺﾞｼｯｸM-PRO" panose="020F0600000000000000" pitchFamily="50" charset="-128"/>
              <a:ea typeface="HG丸ｺﾞｼｯｸM-PRO" panose="020F0600000000000000" pitchFamily="50" charset="-128"/>
            </a:endParaRPr>
          </a:p>
        </p:txBody>
      </p:sp>
      <p:sp>
        <p:nvSpPr>
          <p:cNvPr id="25" name="正方形/長方形 24"/>
          <p:cNvSpPr/>
          <p:nvPr/>
        </p:nvSpPr>
        <p:spPr>
          <a:xfrm>
            <a:off x="192504" y="4772706"/>
            <a:ext cx="2883616"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スライド９</a:t>
            </a:r>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sz="1200" dirty="0" smtClean="0">
              <a:solidFill>
                <a:schemeClr val="tx1"/>
              </a:solidFill>
              <a:latin typeface="+mn-ea"/>
            </a:endParaRPr>
          </a:p>
          <a:p>
            <a:r>
              <a:rPr kumimoji="1" lang="ja-JP" altLang="en-US" sz="1200" dirty="0" smtClean="0">
                <a:solidFill>
                  <a:schemeClr val="tx1"/>
                </a:solidFill>
                <a:latin typeface="+mn-ea"/>
              </a:rPr>
              <a:t>　</a:t>
            </a:r>
            <a:endParaRPr kumimoji="1" lang="ja-JP" altLang="en-US" sz="1200" dirty="0">
              <a:solidFill>
                <a:schemeClr val="tx1"/>
              </a:solidFill>
              <a:latin typeface="+mn-ea"/>
            </a:endParaRPr>
          </a:p>
        </p:txBody>
      </p:sp>
      <p:sp>
        <p:nvSpPr>
          <p:cNvPr id="26" name="正方形/長方形 25"/>
          <p:cNvSpPr/>
          <p:nvPr/>
        </p:nvSpPr>
        <p:spPr>
          <a:xfrm>
            <a:off x="3078692" y="4773297"/>
            <a:ext cx="360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pPr>
              <a:defRPr/>
            </a:pPr>
            <a:endParaRPr lang="en-US" altLang="ja-JP" sz="1100" dirty="0">
              <a:solidFill>
                <a:schemeClr val="tx1"/>
              </a:solidFill>
              <a:latin typeface="HG丸ｺﾞｼｯｸM-PRO" panose="020F0600000000000000" pitchFamily="50" charset="-128"/>
              <a:ea typeface="HG丸ｺﾞｼｯｸM-PRO" panose="020F0600000000000000" pitchFamily="50" charset="-128"/>
            </a:endParaRPr>
          </a:p>
        </p:txBody>
      </p:sp>
      <p:sp>
        <p:nvSpPr>
          <p:cNvPr id="28" name="横巻き 27"/>
          <p:cNvSpPr/>
          <p:nvPr/>
        </p:nvSpPr>
        <p:spPr>
          <a:xfrm>
            <a:off x="4411810" y="6393160"/>
            <a:ext cx="894226" cy="360908"/>
          </a:xfrm>
          <a:prstGeom prst="horizontalScroll">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smtClean="0">
                <a:solidFill>
                  <a:schemeClr val="tx1"/>
                </a:solidFill>
                <a:latin typeface="HG丸ｺﾞｼｯｸM-PRO" panose="020F0600000000000000" pitchFamily="50" charset="-128"/>
                <a:ea typeface="HG丸ｺﾞｼｯｸM-PRO" panose="020F0600000000000000" pitchFamily="50" charset="-128"/>
              </a:rPr>
              <a:t>グループ協議</a:t>
            </a:r>
            <a:endParaRPr kumimoji="1" lang="ja-JP" altLang="en-US" sz="1000" dirty="0">
              <a:solidFill>
                <a:schemeClr val="tx1"/>
              </a:solidFill>
              <a:latin typeface="HG丸ｺﾞｼｯｸM-PRO" panose="020F0600000000000000" pitchFamily="50" charset="-128"/>
              <a:ea typeface="HG丸ｺﾞｼｯｸM-PRO" panose="020F0600000000000000" pitchFamily="50" charset="-128"/>
            </a:endParaRPr>
          </a:p>
        </p:txBody>
      </p:sp>
      <p:sp>
        <p:nvSpPr>
          <p:cNvPr id="2" name="正方形/長方形 1"/>
          <p:cNvSpPr/>
          <p:nvPr/>
        </p:nvSpPr>
        <p:spPr>
          <a:xfrm>
            <a:off x="3076120" y="726669"/>
            <a:ext cx="3599189" cy="3985706"/>
          </a:xfrm>
          <a:prstGeom prst="rect">
            <a:avLst/>
          </a:prstGeom>
        </p:spPr>
        <p:txBody>
          <a:bodyPr wrap="square">
            <a:spAutoFit/>
          </a:bodyPr>
          <a:lstStyle/>
          <a:p>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スライド</a:t>
            </a:r>
            <a:r>
              <a:rPr lang="ja-JP" altLang="en-US" sz="1100" dirty="0" smtClean="0">
                <a:latin typeface="HG丸ｺﾞｼｯｸM-PRO" panose="020F0600000000000000" pitchFamily="50" charset="-128"/>
                <a:ea typeface="HG丸ｺﾞｼｯｸM-PRO" panose="020F0600000000000000" pitchFamily="50" charset="-128"/>
              </a:rPr>
              <a:t>７、８</a:t>
            </a:r>
            <a:r>
              <a:rPr lang="ja-JP" altLang="en-US" sz="1100" dirty="0">
                <a:latin typeface="HG丸ｺﾞｼｯｸM-PRO" panose="020F0600000000000000" pitchFamily="50" charset="-128"/>
                <a:ea typeface="HG丸ｺﾞｼｯｸM-PRO" panose="020F0600000000000000" pitchFamily="50" charset="-128"/>
              </a:rPr>
              <a:t>の説明で</a:t>
            </a:r>
            <a:r>
              <a:rPr lang="ja-JP" altLang="en-US" sz="1100" dirty="0" smtClean="0">
                <a:latin typeface="HG丸ｺﾞｼｯｸM-PRO" panose="020F0600000000000000" pitchFamily="50" charset="-128"/>
                <a:ea typeface="HG丸ｺﾞｼｯｸM-PRO" panose="020F0600000000000000" pitchFamily="50" charset="-128"/>
              </a:rPr>
              <a:t>２分、事例</a:t>
            </a:r>
            <a:r>
              <a:rPr lang="ja-JP" altLang="en-US" sz="1100" dirty="0">
                <a:latin typeface="HG丸ｺﾞｼｯｸM-PRO" panose="020F0600000000000000" pitchFamily="50" charset="-128"/>
                <a:ea typeface="HG丸ｺﾞｼｯｸM-PRO" panose="020F0600000000000000" pitchFamily="50" charset="-128"/>
              </a:rPr>
              <a:t>の読み取りと記入で９分</a:t>
            </a:r>
            <a:r>
              <a:rPr lang="en-US" altLang="ja-JP" sz="1100" dirty="0">
                <a:latin typeface="HG丸ｺﾞｼｯｸM-PRO" panose="020F0600000000000000" pitchFamily="50" charset="-128"/>
                <a:ea typeface="HG丸ｺﾞｼｯｸM-PRO" panose="020F0600000000000000" pitchFamily="50" charset="-128"/>
              </a:rPr>
              <a:t>≫</a:t>
            </a:r>
          </a:p>
          <a:p>
            <a:r>
              <a:rPr lang="ja-JP" altLang="en-US" sz="1100" b="1" dirty="0" smtClean="0">
                <a:latin typeface="HG丸ｺﾞｼｯｸM-PRO" panose="020F0600000000000000" pitchFamily="50" charset="-128"/>
                <a:ea typeface="HG丸ｺﾞｼｯｸM-PRO" panose="020F0600000000000000" pitchFamily="50" charset="-128"/>
              </a:rPr>
              <a:t>［事例と事例読み取りシートを準備してください。］</a:t>
            </a:r>
            <a:endParaRPr lang="en-US" altLang="ja-JP" sz="1100" b="1"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配付をしております事例と「事例読み取りシート」を用意してください。事例の内容</a:t>
            </a:r>
            <a:r>
              <a:rPr lang="ja-JP" altLang="en-US" sz="1100" dirty="0" smtClean="0">
                <a:latin typeface="HG丸ｺﾞｼｯｸM-PRO" panose="020F0600000000000000" pitchFamily="50" charset="-128"/>
                <a:ea typeface="HG丸ｺﾞｼｯｸM-PRO" panose="020F0600000000000000" pitchFamily="50" charset="-128"/>
              </a:rPr>
              <a:t>を、先ほど</a:t>
            </a:r>
            <a:r>
              <a:rPr lang="ja-JP" altLang="en-US" sz="1100" dirty="0">
                <a:latin typeface="HG丸ｺﾞｼｯｸM-PRO" panose="020F0600000000000000" pitchFamily="50" charset="-128"/>
                <a:ea typeface="HG丸ｺﾞｼｯｸM-PRO" panose="020F0600000000000000" pitchFamily="50" charset="-128"/>
              </a:rPr>
              <a:t>のスライドで示した</a:t>
            </a:r>
            <a:r>
              <a:rPr lang="en-US" altLang="ja-JP" sz="1100" dirty="0">
                <a:latin typeface="HG丸ｺﾞｼｯｸM-PRO" panose="020F0600000000000000" pitchFamily="50" charset="-128"/>
                <a:ea typeface="HG丸ｺﾞｼｯｸM-PRO" panose="020F0600000000000000" pitchFamily="50" charset="-128"/>
              </a:rPr>
              <a:t>ORV‐PDCA</a:t>
            </a:r>
            <a:r>
              <a:rPr lang="ja-JP" altLang="en-US" sz="1100" dirty="0">
                <a:latin typeface="HG丸ｺﾞｼｯｸM-PRO" panose="020F0600000000000000" pitchFamily="50" charset="-128"/>
                <a:ea typeface="HG丸ｺﾞｼｯｸM-PRO" panose="020F0600000000000000" pitchFamily="50" charset="-128"/>
              </a:rPr>
              <a:t>（読み取りシート参考）に整理することから始めます。事例</a:t>
            </a:r>
            <a:r>
              <a:rPr lang="ja-JP" altLang="en-US" sz="1100" dirty="0" smtClean="0">
                <a:latin typeface="HG丸ｺﾞｼｯｸM-PRO" panose="020F0600000000000000" pitchFamily="50" charset="-128"/>
                <a:ea typeface="HG丸ｺﾞｼｯｸM-PRO" panose="020F0600000000000000" pitchFamily="50" charset="-128"/>
              </a:rPr>
              <a:t>から、それぞれ</a:t>
            </a:r>
            <a:r>
              <a:rPr lang="ja-JP" altLang="en-US" sz="1100" dirty="0">
                <a:latin typeface="HG丸ｺﾞｼｯｸM-PRO" panose="020F0600000000000000" pitchFamily="50" charset="-128"/>
                <a:ea typeface="HG丸ｺﾞｼｯｸM-PRO" panose="020F0600000000000000" pitchFamily="50" charset="-128"/>
              </a:rPr>
              <a:t>の分類のポイントに</a:t>
            </a:r>
            <a:r>
              <a:rPr lang="ja-JP" altLang="en-US" sz="1100" dirty="0" smtClean="0">
                <a:latin typeface="HG丸ｺﾞｼｯｸM-PRO" panose="020F0600000000000000" pitchFamily="50" charset="-128"/>
                <a:ea typeface="HG丸ｺﾞｼｯｸM-PRO" panose="020F0600000000000000" pitchFamily="50" charset="-128"/>
              </a:rPr>
              <a:t>当てはまる取組を</a:t>
            </a:r>
            <a:r>
              <a:rPr lang="ja-JP" altLang="en-US" sz="1100" dirty="0">
                <a:latin typeface="HG丸ｺﾞｼｯｸM-PRO" panose="020F0600000000000000" pitchFamily="50" charset="-128"/>
                <a:ea typeface="HG丸ｺﾞｼｯｸM-PRO" panose="020F0600000000000000" pitchFamily="50" charset="-128"/>
              </a:rPr>
              <a:t>★こちら（緑色）</a:t>
            </a:r>
            <a:r>
              <a:rPr lang="ja-JP" altLang="en-US" sz="1100" dirty="0" smtClean="0">
                <a:latin typeface="HG丸ｺﾞｼｯｸM-PRO" panose="020F0600000000000000" pitchFamily="50" charset="-128"/>
                <a:ea typeface="HG丸ｺﾞｼｯｸM-PRO" panose="020F0600000000000000" pitchFamily="50" charset="-128"/>
              </a:rPr>
              <a:t>に、この</a:t>
            </a:r>
            <a:r>
              <a:rPr lang="ja-JP" altLang="en-US" sz="1100" dirty="0">
                <a:latin typeface="HG丸ｺﾞｼｯｸM-PRO" panose="020F0600000000000000" pitchFamily="50" charset="-128"/>
                <a:ea typeface="HG丸ｺﾞｼｯｸM-PRO" panose="020F0600000000000000" pitchFamily="50" charset="-128"/>
              </a:rPr>
              <a:t>ように抜き出してください。</a:t>
            </a:r>
            <a:endParaRPr lang="en-US" altLang="ja-JP" sz="1100" dirty="0">
              <a:latin typeface="HG丸ｺﾞｼｯｸM-PRO" panose="020F0600000000000000" pitchFamily="50" charset="-128"/>
              <a:ea typeface="HG丸ｺﾞｼｯｸM-PRO" panose="020F0600000000000000" pitchFamily="50" charset="-128"/>
            </a:endParaRPr>
          </a:p>
          <a:p>
            <a:pPr defTabSz="909527">
              <a:defRPr/>
            </a:pPr>
            <a:endParaRPr lang="en-US" altLang="ja-JP" sz="1100" dirty="0">
              <a:latin typeface="HG丸ｺﾞｼｯｸM-PRO" panose="020F0600000000000000" pitchFamily="50" charset="-128"/>
              <a:ea typeface="HG丸ｺﾞｼｯｸM-PRO" panose="020F0600000000000000" pitchFamily="50" charset="-128"/>
            </a:endParaRPr>
          </a:p>
          <a:p>
            <a:pPr defTabSz="909527">
              <a:defRPr/>
            </a:pPr>
            <a:r>
              <a:rPr lang="ja-JP" altLang="en-US" sz="1100" dirty="0">
                <a:latin typeface="HG丸ｺﾞｼｯｸM-PRO" panose="020F0600000000000000" pitchFamily="50" charset="-128"/>
                <a:ea typeface="HG丸ｺﾞｼｯｸM-PRO" panose="020F0600000000000000" pitchFamily="50" charset="-128"/>
              </a:rPr>
              <a:t>　次</a:t>
            </a:r>
            <a:r>
              <a:rPr lang="ja-JP" altLang="en-US" sz="1100" dirty="0" smtClean="0">
                <a:latin typeface="HG丸ｺﾞｼｯｸM-PRO" panose="020F0600000000000000" pitchFamily="50" charset="-128"/>
                <a:ea typeface="HG丸ｺﾞｼｯｸM-PRO" panose="020F0600000000000000" pitchFamily="50" charset="-128"/>
              </a:rPr>
              <a:t>に、★</a:t>
            </a:r>
            <a:r>
              <a:rPr lang="ja-JP" altLang="en-US" sz="1100" dirty="0">
                <a:latin typeface="HG丸ｺﾞｼｯｸM-PRO" panose="020F0600000000000000" pitchFamily="50" charset="-128"/>
                <a:ea typeface="HG丸ｺﾞｼｯｸM-PRO" panose="020F0600000000000000" pitchFamily="50" charset="-128"/>
              </a:rPr>
              <a:t>事例の中</a:t>
            </a:r>
            <a:r>
              <a:rPr lang="ja-JP" altLang="en-US" sz="1100" dirty="0" smtClean="0">
                <a:latin typeface="HG丸ｺﾞｼｯｸM-PRO" panose="020F0600000000000000" pitchFamily="50" charset="-128"/>
                <a:ea typeface="HG丸ｺﾞｼｯｸM-PRO" panose="020F0600000000000000" pitchFamily="50" charset="-128"/>
              </a:rPr>
              <a:t>の取組では、不十分</a:t>
            </a:r>
            <a:r>
              <a:rPr lang="ja-JP" altLang="en-US" sz="1100" dirty="0">
                <a:latin typeface="HG丸ｺﾞｼｯｸM-PRO" panose="020F0600000000000000" pitchFamily="50" charset="-128"/>
                <a:ea typeface="HG丸ｺﾞｼｯｸM-PRO" panose="020F0600000000000000" pitchFamily="50" charset="-128"/>
              </a:rPr>
              <a:t>だと感じる</a:t>
            </a:r>
            <a:r>
              <a:rPr lang="ja-JP" altLang="en-US" sz="1100" dirty="0" smtClean="0">
                <a:latin typeface="HG丸ｺﾞｼｯｸM-PRO" panose="020F0600000000000000" pitchFamily="50" charset="-128"/>
                <a:ea typeface="HG丸ｺﾞｼｯｸM-PRO" panose="020F0600000000000000" pitchFamily="50" charset="-128"/>
              </a:rPr>
              <a:t>こと、つまり</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問題点</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だと思われることに</a:t>
            </a:r>
            <a:r>
              <a:rPr lang="ja-JP" altLang="en-US" sz="1100" dirty="0" smtClean="0">
                <a:latin typeface="HG丸ｺﾞｼｯｸM-PRO" panose="020F0600000000000000" pitchFamily="50" charset="-128"/>
                <a:ea typeface="HG丸ｺﾞｼｯｸM-PRO" panose="020F0600000000000000" pitchFamily="50" charset="-128"/>
              </a:rPr>
              <a:t>ついて、こちら</a:t>
            </a:r>
            <a:r>
              <a:rPr lang="ja-JP" altLang="en-US" sz="1100" dirty="0">
                <a:latin typeface="HG丸ｺﾞｼｯｸM-PRO" panose="020F0600000000000000" pitchFamily="50" charset="-128"/>
                <a:ea typeface="HG丸ｺﾞｼｯｸM-PRO" panose="020F0600000000000000" pitchFamily="50" charset="-128"/>
              </a:rPr>
              <a:t>に（赤色）このように書いてください。★　　　</a:t>
            </a:r>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この活動は個人作業</a:t>
            </a:r>
            <a:r>
              <a:rPr lang="ja-JP" altLang="en-US" sz="1100" dirty="0" smtClean="0">
                <a:latin typeface="HG丸ｺﾞｼｯｸM-PRO" panose="020F0600000000000000" pitchFamily="50" charset="-128"/>
                <a:ea typeface="HG丸ｺﾞｼｯｸM-PRO" panose="020F0600000000000000" pitchFamily="50" charset="-128"/>
              </a:rPr>
              <a:t>で、時間</a:t>
            </a:r>
            <a:r>
              <a:rPr lang="ja-JP" altLang="en-US" sz="1100" dirty="0">
                <a:latin typeface="HG丸ｺﾞｼｯｸM-PRO" panose="020F0600000000000000" pitchFamily="50" charset="-128"/>
                <a:ea typeface="HG丸ｺﾞｼｯｸM-PRO" panose="020F0600000000000000" pitchFamily="50" charset="-128"/>
              </a:rPr>
              <a:t>は９分です。</a:t>
            </a:r>
            <a:r>
              <a:rPr lang="ja-JP" altLang="en-US" sz="1100" dirty="0" smtClean="0">
                <a:latin typeface="HG丸ｺﾞｼｯｸM-PRO" panose="020F0600000000000000" pitchFamily="50" charset="-128"/>
                <a:ea typeface="HG丸ｺﾞｼｯｸM-PRO" panose="020F0600000000000000" pitchFamily="50" charset="-128"/>
              </a:rPr>
              <a:t>では、事例</a:t>
            </a:r>
            <a:r>
              <a:rPr lang="ja-JP" altLang="en-US" sz="1100" dirty="0">
                <a:latin typeface="HG丸ｺﾞｼｯｸM-PRO" panose="020F0600000000000000" pitchFamily="50" charset="-128"/>
                <a:ea typeface="HG丸ｺﾞｼｯｸM-PRO" panose="020F0600000000000000" pitchFamily="50" charset="-128"/>
              </a:rPr>
              <a:t>を</a:t>
            </a:r>
            <a:r>
              <a:rPr lang="ja-JP" altLang="en-US" sz="1100" dirty="0" smtClean="0">
                <a:latin typeface="HG丸ｺﾞｼｯｸM-PRO" panose="020F0600000000000000" pitchFamily="50" charset="-128"/>
                <a:ea typeface="HG丸ｺﾞｼｯｸM-PRO" panose="020F0600000000000000" pitchFamily="50" charset="-128"/>
              </a:rPr>
              <a:t>読みながら、緑、赤</a:t>
            </a:r>
            <a:r>
              <a:rPr lang="ja-JP" altLang="en-US" sz="1100" dirty="0">
                <a:latin typeface="HG丸ｺﾞｼｯｸM-PRO" panose="020F0600000000000000" pitchFamily="50" charset="-128"/>
                <a:ea typeface="HG丸ｺﾞｼｯｸM-PRO" panose="020F0600000000000000" pitchFamily="50" charset="-128"/>
              </a:rPr>
              <a:t>の部分への記入を始めてください。中には当てはまる分類のポイントがないと思われる場合があるかもしれません。★その場合は空けておいてください</a:t>
            </a:r>
            <a:r>
              <a:rPr lang="ja-JP" altLang="en-US" sz="1100" dirty="0" smtClean="0">
                <a:latin typeface="HG丸ｺﾞｼｯｸM-PRO" panose="020F0600000000000000" pitchFamily="50" charset="-128"/>
                <a:ea typeface="HG丸ｺﾞｼｯｸM-PRO" panose="020F0600000000000000" pitchFamily="50" charset="-128"/>
              </a:rPr>
              <a:t>。</a:t>
            </a:r>
            <a:endParaRPr lang="en-US" altLang="ja-JP" sz="1100" dirty="0" smtClean="0">
              <a:latin typeface="HG丸ｺﾞｼｯｸM-PRO" panose="020F0600000000000000" pitchFamily="50" charset="-128"/>
              <a:ea typeface="HG丸ｺﾞｼｯｸM-PRO" panose="020F0600000000000000" pitchFamily="50" charset="-128"/>
            </a:endParaRPr>
          </a:p>
          <a:p>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sz="1100" dirty="0" smtClean="0">
              <a:latin typeface="HG丸ｺﾞｼｯｸM-PRO" panose="020F0600000000000000" pitchFamily="50" charset="-128"/>
              <a:ea typeface="HG丸ｺﾞｼｯｸM-PRO" panose="020F0600000000000000" pitchFamily="50" charset="-128"/>
            </a:endParaRPr>
          </a:p>
          <a:p>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（９分経過　★）</a:t>
            </a:r>
            <a:endParaRPr lang="en-US" altLang="ja-JP" sz="1100" dirty="0">
              <a:latin typeface="HG丸ｺﾞｼｯｸM-PRO" panose="020F0600000000000000" pitchFamily="50" charset="-128"/>
              <a:ea typeface="HG丸ｺﾞｼｯｸM-PRO" panose="020F0600000000000000" pitchFamily="50" charset="-128"/>
            </a:endParaRPr>
          </a:p>
        </p:txBody>
      </p:sp>
      <p:sp>
        <p:nvSpPr>
          <p:cNvPr id="3" name="正方形/長方形 2"/>
          <p:cNvSpPr/>
          <p:nvPr/>
        </p:nvSpPr>
        <p:spPr>
          <a:xfrm>
            <a:off x="3076119" y="4772706"/>
            <a:ext cx="3582803" cy="2292935"/>
          </a:xfrm>
          <a:prstGeom prst="rect">
            <a:avLst/>
          </a:prstGeom>
        </p:spPr>
        <p:txBody>
          <a:bodyPr wrap="square">
            <a:spAutoFit/>
          </a:bodyPr>
          <a:lstStyle/>
          <a:p>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このスライドの説明で</a:t>
            </a:r>
            <a:r>
              <a:rPr lang="ja-JP" altLang="en-US" sz="1100" dirty="0" smtClean="0">
                <a:latin typeface="HG丸ｺﾞｼｯｸM-PRO" panose="020F0600000000000000" pitchFamily="50" charset="-128"/>
                <a:ea typeface="HG丸ｺﾞｼｯｸM-PRO" panose="020F0600000000000000" pitchFamily="50" charset="-128"/>
              </a:rPr>
              <a:t>１分、意見</a:t>
            </a:r>
            <a:r>
              <a:rPr lang="ja-JP" altLang="en-US" sz="1100" dirty="0">
                <a:latin typeface="HG丸ｺﾞｼｯｸM-PRO" panose="020F0600000000000000" pitchFamily="50" charset="-128"/>
                <a:ea typeface="HG丸ｺﾞｼｯｸM-PRO" panose="020F0600000000000000" pitchFamily="50" charset="-128"/>
              </a:rPr>
              <a:t>の交流で６分</a:t>
            </a:r>
            <a:r>
              <a:rPr lang="en-US" altLang="ja-JP" sz="1100" dirty="0">
                <a:latin typeface="HG丸ｺﾞｼｯｸM-PRO" panose="020F0600000000000000" pitchFamily="50" charset="-128"/>
                <a:ea typeface="HG丸ｺﾞｼｯｸM-PRO" panose="020F0600000000000000" pitchFamily="50" charset="-128"/>
              </a:rPr>
              <a:t>≫</a:t>
            </a:r>
          </a:p>
          <a:p>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a:t>
            </a:r>
            <a:r>
              <a:rPr lang="ja-JP" altLang="en-US" sz="1100" dirty="0" smtClean="0">
                <a:latin typeface="HG丸ｺﾞｼｯｸM-PRO" panose="020F0600000000000000" pitchFamily="50" charset="-128"/>
                <a:ea typeface="HG丸ｺﾞｼｯｸM-PRO" panose="020F0600000000000000" pitchFamily="50" charset="-128"/>
              </a:rPr>
              <a:t>はい、それ</a:t>
            </a:r>
            <a:r>
              <a:rPr lang="ja-JP" altLang="en-US" sz="1100" dirty="0">
                <a:latin typeface="HG丸ｺﾞｼｯｸM-PRO" panose="020F0600000000000000" pitchFamily="50" charset="-128"/>
                <a:ea typeface="HG丸ｺﾞｼｯｸM-PRO" panose="020F0600000000000000" pitchFamily="50" charset="-128"/>
              </a:rPr>
              <a:t>では</a:t>
            </a:r>
            <a:r>
              <a:rPr lang="ja-JP" altLang="en-US" sz="1100" dirty="0" smtClean="0">
                <a:latin typeface="HG丸ｺﾞｼｯｸM-PRO" panose="020F0600000000000000" pitchFamily="50" charset="-128"/>
                <a:ea typeface="HG丸ｺﾞｼｯｸM-PRO" panose="020F0600000000000000" pitchFamily="50" charset="-128"/>
              </a:rPr>
              <a:t>時間が来ましたので、読み取り</a:t>
            </a:r>
            <a:r>
              <a:rPr lang="ja-JP" altLang="en-US" sz="1100" dirty="0">
                <a:latin typeface="HG丸ｺﾞｼｯｸM-PRO" panose="020F0600000000000000" pitchFamily="50" charset="-128"/>
                <a:ea typeface="HG丸ｺﾞｼｯｸM-PRO" panose="020F0600000000000000" pitchFamily="50" charset="-128"/>
              </a:rPr>
              <a:t>の時間を終了します。</a:t>
            </a:r>
            <a:endParaRPr lang="en-US" altLang="ja-JP" sz="1100" dirty="0">
              <a:latin typeface="HG丸ｺﾞｼｯｸM-PRO" panose="020F0600000000000000" pitchFamily="50" charset="-128"/>
              <a:ea typeface="HG丸ｺﾞｼｯｸM-PRO" panose="020F0600000000000000" pitchFamily="50" charset="-128"/>
            </a:endParaRPr>
          </a:p>
          <a:p>
            <a:pPr defTabSz="906445">
              <a:defRPr/>
            </a:pPr>
            <a:endParaRPr lang="en-US" altLang="ja-JP" sz="1100" dirty="0">
              <a:latin typeface="HG丸ｺﾞｼｯｸM-PRO" panose="020F0600000000000000" pitchFamily="50" charset="-128"/>
              <a:ea typeface="HG丸ｺﾞｼｯｸM-PRO" panose="020F0600000000000000" pitchFamily="50" charset="-128"/>
            </a:endParaRPr>
          </a:p>
          <a:p>
            <a:pPr defTabSz="906445">
              <a:defRPr/>
            </a:pPr>
            <a:r>
              <a:rPr lang="ja-JP" altLang="en-US" sz="1100" dirty="0">
                <a:latin typeface="HG丸ｺﾞｼｯｸM-PRO" panose="020F0600000000000000" pitchFamily="50" charset="-128"/>
                <a:ea typeface="HG丸ｺﾞｼｯｸM-PRO" panose="020F0600000000000000" pitchFamily="50" charset="-128"/>
              </a:rPr>
              <a:t>　これからの時間</a:t>
            </a:r>
            <a:r>
              <a:rPr lang="ja-JP" altLang="en-US" sz="1100" dirty="0" smtClean="0">
                <a:latin typeface="HG丸ｺﾞｼｯｸM-PRO" panose="020F0600000000000000" pitchFamily="50" charset="-128"/>
                <a:ea typeface="HG丸ｺﾞｼｯｸM-PRO" panose="020F0600000000000000" pitchFamily="50" charset="-128"/>
              </a:rPr>
              <a:t>は、緑、赤</a:t>
            </a:r>
            <a:r>
              <a:rPr lang="ja-JP" altLang="en-US" sz="1100" dirty="0">
                <a:latin typeface="HG丸ｺﾞｼｯｸM-PRO" panose="020F0600000000000000" pitchFamily="50" charset="-128"/>
                <a:ea typeface="HG丸ｺﾞｼｯｸM-PRO" panose="020F0600000000000000" pitchFamily="50" charset="-128"/>
              </a:rPr>
              <a:t>の枠に書いた内容に</a:t>
            </a:r>
            <a:r>
              <a:rPr lang="ja-JP" altLang="en-US" sz="1100" dirty="0" smtClean="0">
                <a:latin typeface="HG丸ｺﾞｼｯｸM-PRO" panose="020F0600000000000000" pitchFamily="50" charset="-128"/>
                <a:ea typeface="HG丸ｺﾞｼｯｸM-PRO" panose="020F0600000000000000" pitchFamily="50" charset="-128"/>
              </a:rPr>
              <a:t>ついて、グループ内</a:t>
            </a:r>
            <a:r>
              <a:rPr lang="ja-JP" altLang="en-US" sz="1100" dirty="0">
                <a:latin typeface="HG丸ｺﾞｼｯｸM-PRO" panose="020F0600000000000000" pitchFamily="50" charset="-128"/>
                <a:ea typeface="HG丸ｺﾞｼｯｸM-PRO" panose="020F0600000000000000" pitchFamily="50" charset="-128"/>
              </a:rPr>
              <a:t>で互いに確認してください。時間は６分です。それで</a:t>
            </a:r>
            <a:r>
              <a:rPr lang="ja-JP" altLang="en-US" sz="1100" dirty="0" smtClean="0">
                <a:latin typeface="HG丸ｺﾞｼｯｸM-PRO" panose="020F0600000000000000" pitchFamily="50" charset="-128"/>
                <a:ea typeface="HG丸ｺﾞｼｯｸM-PRO" panose="020F0600000000000000" pitchFamily="50" charset="-128"/>
              </a:rPr>
              <a:t>は、グループ内</a:t>
            </a:r>
            <a:r>
              <a:rPr lang="ja-JP" altLang="en-US" sz="1100" dirty="0">
                <a:latin typeface="HG丸ｺﾞｼｯｸM-PRO" panose="020F0600000000000000" pitchFamily="50" charset="-128"/>
                <a:ea typeface="HG丸ｺﾞｼｯｸM-PRO" panose="020F0600000000000000" pitchFamily="50" charset="-128"/>
              </a:rPr>
              <a:t>で司会を決めて始めてください</a:t>
            </a:r>
            <a:r>
              <a:rPr lang="ja-JP" altLang="en-US" sz="1100" dirty="0" smtClean="0">
                <a:latin typeface="HG丸ｺﾞｼｯｸM-PRO" panose="020F0600000000000000" pitchFamily="50" charset="-128"/>
                <a:ea typeface="HG丸ｺﾞｼｯｸM-PRO" panose="020F0600000000000000" pitchFamily="50" charset="-128"/>
              </a:rPr>
              <a:t>。</a:t>
            </a:r>
            <a:endParaRPr lang="en-US" altLang="ja-JP" sz="1100" dirty="0" smtClean="0">
              <a:latin typeface="HG丸ｺﾞｼｯｸM-PRO" panose="020F0600000000000000" pitchFamily="50" charset="-128"/>
              <a:ea typeface="HG丸ｺﾞｼｯｸM-PRO" panose="020F0600000000000000" pitchFamily="50" charset="-128"/>
            </a:endParaRPr>
          </a:p>
          <a:p>
            <a:pPr defTabSz="906445">
              <a:defRPr/>
            </a:pPr>
            <a:endParaRPr lang="en-US" altLang="ja-JP" sz="1100" dirty="0">
              <a:latin typeface="HG丸ｺﾞｼｯｸM-PRO" panose="020F0600000000000000" pitchFamily="50" charset="-128"/>
              <a:ea typeface="HG丸ｺﾞｼｯｸM-PRO" panose="020F0600000000000000" pitchFamily="50" charset="-128"/>
            </a:endParaRPr>
          </a:p>
          <a:p>
            <a:pPr defTabSz="906445">
              <a:defRPr/>
            </a:pPr>
            <a:endParaRPr lang="en-US" altLang="ja-JP" sz="1100" dirty="0" smtClean="0">
              <a:latin typeface="HG丸ｺﾞｼｯｸM-PRO" panose="020F0600000000000000" pitchFamily="50" charset="-128"/>
              <a:ea typeface="HG丸ｺﾞｼｯｸM-PRO" panose="020F0600000000000000" pitchFamily="50" charset="-128"/>
            </a:endParaRPr>
          </a:p>
          <a:p>
            <a:pPr defTabSz="906445">
              <a:defRPr/>
            </a:pPr>
            <a:endParaRPr lang="en-US" altLang="ja-JP" sz="1100" dirty="0">
              <a:latin typeface="HG丸ｺﾞｼｯｸM-PRO" panose="020F0600000000000000" pitchFamily="50" charset="-128"/>
              <a:ea typeface="HG丸ｺﾞｼｯｸM-PRO" panose="020F0600000000000000" pitchFamily="50" charset="-128"/>
            </a:endParaRPr>
          </a:p>
          <a:p>
            <a:pPr defTabSz="906445">
              <a:defRPr/>
            </a:pPr>
            <a:r>
              <a:rPr lang="ja-JP" altLang="en-US" sz="1100" dirty="0">
                <a:latin typeface="HG丸ｺﾞｼｯｸM-PRO" panose="020F0600000000000000" pitchFamily="50" charset="-128"/>
                <a:ea typeface="HG丸ｺﾞｼｯｸM-PRO" panose="020F0600000000000000" pitchFamily="50" charset="-128"/>
              </a:rPr>
              <a:t>（６分経過　★）</a:t>
            </a:r>
            <a:endParaRPr lang="en-US" altLang="ja-JP" sz="1100" dirty="0">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281073774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テキスト ボックス 26"/>
          <p:cNvSpPr txBox="1"/>
          <p:nvPr/>
        </p:nvSpPr>
        <p:spPr>
          <a:xfrm>
            <a:off x="3225258" y="9659556"/>
            <a:ext cx="407484" cy="246221"/>
          </a:xfrm>
          <a:prstGeom prst="rect">
            <a:avLst/>
          </a:prstGeom>
          <a:noFill/>
        </p:spPr>
        <p:txBody>
          <a:bodyPr wrap="none" rtlCol="0">
            <a:spAutoFit/>
          </a:bodyPr>
          <a:lstStyle/>
          <a:p>
            <a:r>
              <a:rPr kumimoji="1" lang="en-US" altLang="ja-JP" sz="1000" dirty="0" smtClean="0">
                <a:latin typeface="HG丸ｺﾞｼｯｸM-PRO" panose="020F0600000000000000" pitchFamily="50" charset="-128"/>
                <a:ea typeface="HG丸ｺﾞｼｯｸM-PRO" panose="020F0600000000000000" pitchFamily="50" charset="-128"/>
              </a:rPr>
              <a:t>-</a:t>
            </a:r>
            <a:fld id="{942C3A38-0832-4086-88EF-08809291DF70}" type="slidenum">
              <a:rPr kumimoji="1" lang="en-US" altLang="ja-JP" sz="1000" smtClean="0">
                <a:latin typeface="HG丸ｺﾞｼｯｸM-PRO" panose="020F0600000000000000" pitchFamily="50" charset="-128"/>
                <a:ea typeface="HG丸ｺﾞｼｯｸM-PRO" panose="020F0600000000000000" pitchFamily="50" charset="-128"/>
              </a:rPr>
              <a:t>8</a:t>
            </a:fld>
            <a:r>
              <a:rPr kumimoji="1" lang="en-US" altLang="ja-JP" sz="1000" dirty="0" smtClean="0">
                <a:latin typeface="HG丸ｺﾞｼｯｸM-PRO" panose="020F0600000000000000" pitchFamily="50" charset="-128"/>
                <a:ea typeface="HG丸ｺﾞｼｯｸM-PRO" panose="020F0600000000000000" pitchFamily="50" charset="-128"/>
              </a:rPr>
              <a:t>-</a:t>
            </a:r>
            <a:endParaRPr kumimoji="1" lang="ja-JP" altLang="en-US" sz="1000" dirty="0">
              <a:latin typeface="HG丸ｺﾞｼｯｸM-PRO" panose="020F0600000000000000" pitchFamily="50" charset="-128"/>
              <a:ea typeface="HG丸ｺﾞｼｯｸM-PRO" panose="020F0600000000000000" pitchFamily="50" charset="-128"/>
            </a:endParaRPr>
          </a:p>
        </p:txBody>
      </p:sp>
      <p:sp>
        <p:nvSpPr>
          <p:cNvPr id="39" name="テキスト ボックス 38"/>
          <p:cNvSpPr txBox="1"/>
          <p:nvPr/>
        </p:nvSpPr>
        <p:spPr>
          <a:xfrm>
            <a:off x="280598" y="3239322"/>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sp>
        <p:nvSpPr>
          <p:cNvPr id="18" name="正方形/長方形 17"/>
          <p:cNvSpPr/>
          <p:nvPr/>
        </p:nvSpPr>
        <p:spPr>
          <a:xfrm>
            <a:off x="192505" y="704528"/>
            <a:ext cx="2882485" cy="619274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a:t>
            </a:r>
            <a:r>
              <a:rPr kumimoji="1" lang="en-US" altLang="ja-JP" dirty="0" smtClean="0">
                <a:solidFill>
                  <a:schemeClr val="tx1"/>
                </a:solidFill>
                <a:latin typeface="+mn-ea"/>
              </a:rPr>
              <a:t>10</a:t>
            </a: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sz="1200" dirty="0" smtClean="0">
              <a:solidFill>
                <a:schemeClr val="tx1"/>
              </a:solidFill>
              <a:latin typeface="+mn-ea"/>
            </a:endParaRPr>
          </a:p>
          <a:p>
            <a:r>
              <a:rPr kumimoji="1" lang="ja-JP" altLang="en-US" sz="1200" dirty="0" smtClean="0">
                <a:solidFill>
                  <a:schemeClr val="tx1"/>
                </a:solidFill>
                <a:latin typeface="+mn-ea"/>
              </a:rPr>
              <a:t>　</a:t>
            </a:r>
            <a:endParaRPr kumimoji="1" lang="ja-JP" altLang="en-US" sz="1200" dirty="0">
              <a:solidFill>
                <a:schemeClr val="tx1"/>
              </a:solidFill>
              <a:latin typeface="+mn-ea"/>
            </a:endParaRPr>
          </a:p>
        </p:txBody>
      </p:sp>
      <p:sp>
        <p:nvSpPr>
          <p:cNvPr id="19" name="正方形/長方形 18"/>
          <p:cNvSpPr/>
          <p:nvPr/>
        </p:nvSpPr>
        <p:spPr>
          <a:xfrm>
            <a:off x="3075310" y="708962"/>
            <a:ext cx="3600000" cy="618825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en-US" altLang="ja-JP" sz="1100" dirty="0">
              <a:solidFill>
                <a:schemeClr val="tx1"/>
              </a:solidFill>
              <a:latin typeface="HG丸ｺﾞｼｯｸM-PRO" panose="020F0600000000000000" pitchFamily="50" charset="-128"/>
              <a:ea typeface="HG丸ｺﾞｼｯｸM-PRO" panose="020F0600000000000000" pitchFamily="50" charset="-128"/>
            </a:endParaRPr>
          </a:p>
        </p:txBody>
      </p:sp>
      <p:pic>
        <p:nvPicPr>
          <p:cNvPr id="23" name="Picture 3"/>
          <p:cNvPicPr>
            <a:picLocks noChangeAspect="1" noChangeArrowheads="1"/>
          </p:cNvPicPr>
          <p:nvPr/>
        </p:nvPicPr>
        <p:blipFill>
          <a:blip r:embed="rId2" cstate="email">
            <a:extLst>
              <a:ext uri="{28A0092B-C50C-407E-A947-70E740481C1C}">
                <a14:useLocalDpi xmlns:a14="http://schemas.microsoft.com/office/drawing/2010/main" val="0"/>
              </a:ext>
            </a:extLst>
          </a:blip>
          <a:stretch>
            <a:fillRect/>
          </a:stretch>
        </p:blipFill>
        <p:spPr bwMode="auto">
          <a:xfrm>
            <a:off x="244871" y="1136576"/>
            <a:ext cx="2742851" cy="2057139"/>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28" name="横巻き 27"/>
          <p:cNvSpPr/>
          <p:nvPr/>
        </p:nvSpPr>
        <p:spPr>
          <a:xfrm>
            <a:off x="4550998" y="3127549"/>
            <a:ext cx="894226" cy="360908"/>
          </a:xfrm>
          <a:prstGeom prst="horizontalScroll">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smtClean="0">
                <a:solidFill>
                  <a:schemeClr val="tx1"/>
                </a:solidFill>
                <a:latin typeface="HG丸ｺﾞｼｯｸM-PRO" panose="020F0600000000000000" pitchFamily="50" charset="-128"/>
                <a:ea typeface="HG丸ｺﾞｼｯｸM-PRO" panose="020F0600000000000000" pitchFamily="50" charset="-128"/>
              </a:rPr>
              <a:t>グループ協議</a:t>
            </a:r>
            <a:endParaRPr kumimoji="1" lang="ja-JP" altLang="en-US" sz="1000" dirty="0">
              <a:solidFill>
                <a:schemeClr val="tx1"/>
              </a:solidFill>
              <a:latin typeface="HG丸ｺﾞｼｯｸM-PRO" panose="020F0600000000000000" pitchFamily="50" charset="-128"/>
              <a:ea typeface="HG丸ｺﾞｼｯｸM-PRO" panose="020F0600000000000000" pitchFamily="50" charset="-128"/>
            </a:endParaRPr>
          </a:p>
        </p:txBody>
      </p:sp>
      <p:sp>
        <p:nvSpPr>
          <p:cNvPr id="15" name="横巻き 14"/>
          <p:cNvSpPr/>
          <p:nvPr/>
        </p:nvSpPr>
        <p:spPr>
          <a:xfrm>
            <a:off x="5699348" y="4053855"/>
            <a:ext cx="504767" cy="360908"/>
          </a:xfrm>
          <a:prstGeom prst="horizontalScroll">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smtClean="0">
                <a:solidFill>
                  <a:schemeClr val="tx1"/>
                </a:solidFill>
                <a:latin typeface="HG丸ｺﾞｼｯｸM-PRO" panose="020F0600000000000000" pitchFamily="50" charset="-128"/>
                <a:ea typeface="HG丸ｺﾞｼｯｸM-PRO" panose="020F0600000000000000" pitchFamily="50" charset="-128"/>
              </a:rPr>
              <a:t>発 表</a:t>
            </a:r>
            <a:endParaRPr kumimoji="1" lang="ja-JP" altLang="en-US" sz="1000" dirty="0">
              <a:solidFill>
                <a:schemeClr val="tx1"/>
              </a:solidFill>
              <a:latin typeface="HG丸ｺﾞｼｯｸM-PRO" panose="020F0600000000000000" pitchFamily="50" charset="-128"/>
              <a:ea typeface="HG丸ｺﾞｼｯｸM-PRO" panose="020F0600000000000000" pitchFamily="50" charset="-128"/>
            </a:endParaRPr>
          </a:p>
        </p:txBody>
      </p:sp>
      <p:sp>
        <p:nvSpPr>
          <p:cNvPr id="2" name="正方形/長方形 1"/>
          <p:cNvSpPr/>
          <p:nvPr/>
        </p:nvSpPr>
        <p:spPr>
          <a:xfrm>
            <a:off x="3075310" y="704528"/>
            <a:ext cx="3600320" cy="5847755"/>
          </a:xfrm>
          <a:prstGeom prst="rect">
            <a:avLst/>
          </a:prstGeom>
        </p:spPr>
        <p:txBody>
          <a:bodyPr wrap="square">
            <a:spAutoFit/>
          </a:bodyPr>
          <a:lstStyle/>
          <a:p>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説明</a:t>
            </a:r>
            <a:r>
              <a:rPr lang="ja-JP" altLang="en-US" sz="1100" dirty="0" smtClean="0">
                <a:latin typeface="HG丸ｺﾞｼｯｸM-PRO" panose="020F0600000000000000" pitchFamily="50" charset="-128"/>
                <a:ea typeface="HG丸ｺﾞｼｯｸM-PRO" panose="020F0600000000000000" pitchFamily="50" charset="-128"/>
              </a:rPr>
              <a:t>１分、協議９分、発表４分、まとめ</a:t>
            </a:r>
            <a:r>
              <a:rPr lang="ja-JP" altLang="en-US" sz="1100" dirty="0">
                <a:latin typeface="HG丸ｺﾞｼｯｸM-PRO" panose="020F0600000000000000" pitchFamily="50" charset="-128"/>
                <a:ea typeface="HG丸ｺﾞｼｯｸM-PRO" panose="020F0600000000000000" pitchFamily="50" charset="-128"/>
              </a:rPr>
              <a:t>１分</a:t>
            </a:r>
            <a:r>
              <a:rPr lang="en-US" altLang="ja-JP" sz="1100" dirty="0">
                <a:latin typeface="HG丸ｺﾞｼｯｸM-PRO" panose="020F0600000000000000" pitchFamily="50" charset="-128"/>
                <a:ea typeface="HG丸ｺﾞｼｯｸM-PRO" panose="020F0600000000000000" pitchFamily="50" charset="-128"/>
              </a:rPr>
              <a:t>≫</a:t>
            </a:r>
          </a:p>
          <a:p>
            <a:r>
              <a:rPr lang="ja-JP" altLang="en-US" sz="1100" dirty="0">
                <a:latin typeface="HG丸ｺﾞｼｯｸM-PRO" panose="020F0600000000000000" pitchFamily="50" charset="-128"/>
                <a:ea typeface="HG丸ｺﾞｼｯｸM-PRO" panose="020F0600000000000000" pitchFamily="50" charset="-128"/>
              </a:rPr>
              <a:t>　</a:t>
            </a:r>
            <a:r>
              <a:rPr lang="ja-JP" altLang="en-US" sz="1100" dirty="0" smtClean="0">
                <a:latin typeface="HG丸ｺﾞｼｯｸM-PRO" panose="020F0600000000000000" pitchFamily="50" charset="-128"/>
                <a:ea typeface="HG丸ｺﾞｼｯｸM-PRO" panose="020F0600000000000000" pitchFamily="50" charset="-128"/>
              </a:rPr>
              <a:t>はい、それ</a:t>
            </a:r>
            <a:r>
              <a:rPr lang="ja-JP" altLang="en-US" sz="1100" dirty="0">
                <a:latin typeface="HG丸ｺﾞｼｯｸM-PRO" panose="020F0600000000000000" pitchFamily="50" charset="-128"/>
                <a:ea typeface="HG丸ｺﾞｼｯｸM-PRO" panose="020F0600000000000000" pitchFamily="50" charset="-128"/>
              </a:rPr>
              <a:t>では</a:t>
            </a:r>
            <a:r>
              <a:rPr lang="ja-JP" altLang="en-US" sz="1100" dirty="0" smtClean="0">
                <a:latin typeface="HG丸ｺﾞｼｯｸM-PRO" panose="020F0600000000000000" pitchFamily="50" charset="-128"/>
                <a:ea typeface="HG丸ｺﾞｼｯｸM-PRO" panose="020F0600000000000000" pitchFamily="50" charset="-128"/>
              </a:rPr>
              <a:t>時間が来ましたので、意見</a:t>
            </a:r>
            <a:r>
              <a:rPr lang="ja-JP" altLang="en-US" sz="1100" dirty="0">
                <a:latin typeface="HG丸ｺﾞｼｯｸM-PRO" panose="020F0600000000000000" pitchFamily="50" charset="-128"/>
                <a:ea typeface="HG丸ｺﾞｼｯｸM-PRO" panose="020F0600000000000000" pitchFamily="50" charset="-128"/>
              </a:rPr>
              <a:t>交流の時間を終了します。</a:t>
            </a:r>
            <a:endParaRPr lang="en-US" altLang="ja-JP" sz="1100" dirty="0">
              <a:latin typeface="HG丸ｺﾞｼｯｸM-PRO" panose="020F0600000000000000" pitchFamily="50" charset="-128"/>
              <a:ea typeface="HG丸ｺﾞｼｯｸM-PRO" panose="020F0600000000000000" pitchFamily="50" charset="-128"/>
            </a:endParaRPr>
          </a:p>
          <a:p>
            <a:pPr>
              <a:defRPr/>
            </a:pPr>
            <a:endParaRPr lang="en-US" altLang="ja-JP" sz="1100" dirty="0" smtClean="0">
              <a:latin typeface="HG丸ｺﾞｼｯｸM-PRO" panose="020F0600000000000000" pitchFamily="50" charset="-128"/>
              <a:ea typeface="HG丸ｺﾞｼｯｸM-PRO" panose="020F0600000000000000" pitchFamily="50" charset="-128"/>
            </a:endParaRPr>
          </a:p>
          <a:p>
            <a:pPr>
              <a:defRPr/>
            </a:pPr>
            <a:r>
              <a:rPr lang="ja-JP" altLang="en-US" sz="1100" dirty="0">
                <a:latin typeface="HG丸ｺﾞｼｯｸM-PRO" panose="020F0600000000000000" pitchFamily="50" charset="-128"/>
                <a:ea typeface="HG丸ｺﾞｼｯｸM-PRO" panose="020F0600000000000000" pitchFamily="50" charset="-128"/>
              </a:rPr>
              <a:t>　これからの時間</a:t>
            </a:r>
            <a:r>
              <a:rPr lang="ja-JP" altLang="en-US" sz="1100" dirty="0" smtClean="0">
                <a:latin typeface="HG丸ｺﾞｼｯｸM-PRO" panose="020F0600000000000000" pitchFamily="50" charset="-128"/>
                <a:ea typeface="HG丸ｺﾞｼｯｸM-PRO" panose="020F0600000000000000" pitchFamily="50" charset="-128"/>
              </a:rPr>
              <a:t>は、青色</a:t>
            </a:r>
            <a:r>
              <a:rPr lang="ja-JP" altLang="en-US" sz="1100" dirty="0">
                <a:latin typeface="HG丸ｺﾞｼｯｸM-PRO" panose="020F0600000000000000" pitchFamily="50" charset="-128"/>
                <a:ea typeface="HG丸ｺﾞｼｯｸM-PRO" panose="020F0600000000000000" pitchFamily="50" charset="-128"/>
              </a:rPr>
              <a:t>の部分</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他に</a:t>
            </a:r>
            <a:r>
              <a:rPr lang="ja-JP" altLang="en-US" sz="1100" dirty="0" smtClean="0">
                <a:latin typeface="HG丸ｺﾞｼｯｸM-PRO" panose="020F0600000000000000" pitchFamily="50" charset="-128"/>
                <a:ea typeface="HG丸ｺﾞｼｯｸM-PRO" panose="020F0600000000000000" pitchFamily="50" charset="-128"/>
              </a:rPr>
              <a:t>考えられる取組</a:t>
            </a:r>
            <a:r>
              <a:rPr lang="en-US" altLang="ja-JP" sz="1100" dirty="0" smtClean="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について協議をします。「こんなこともできるのでなはいか」「こうする方がよいのではないか」「私ならこうする」というようなことを</a:t>
            </a:r>
            <a:r>
              <a:rPr lang="ja-JP" altLang="en-US" sz="1100" dirty="0" smtClean="0">
                <a:latin typeface="HG丸ｺﾞｼｯｸM-PRO" panose="020F0600000000000000" pitchFamily="50" charset="-128"/>
                <a:ea typeface="HG丸ｺﾞｼｯｸM-PRO" panose="020F0600000000000000" pitchFamily="50" charset="-128"/>
              </a:rPr>
              <a:t>話し合い、青色</a:t>
            </a:r>
            <a:r>
              <a:rPr lang="ja-JP" altLang="en-US" sz="1100" dirty="0">
                <a:latin typeface="HG丸ｺﾞｼｯｸM-PRO" panose="020F0600000000000000" pitchFamily="50" charset="-128"/>
                <a:ea typeface="HG丸ｺﾞｼｯｸM-PRO" panose="020F0600000000000000" pitchFamily="50" charset="-128"/>
              </a:rPr>
              <a:t>の部分に記入してください。</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問題点</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smtClean="0">
                <a:latin typeface="HG丸ｺﾞｼｯｸM-PRO" panose="020F0600000000000000" pitchFamily="50" charset="-128"/>
                <a:ea typeface="HG丸ｺﾞｼｯｸM-PRO" panose="020F0600000000000000" pitchFamily="50" charset="-128"/>
              </a:rPr>
              <a:t>で、多く</a:t>
            </a:r>
            <a:r>
              <a:rPr lang="ja-JP" altLang="en-US" sz="1100" dirty="0">
                <a:latin typeface="HG丸ｺﾞｼｯｸM-PRO" panose="020F0600000000000000" pitchFamily="50" charset="-128"/>
                <a:ea typeface="HG丸ｺﾞｼｯｸM-PRO" panose="020F0600000000000000" pitchFamily="50" charset="-128"/>
              </a:rPr>
              <a:t>の意見が出たポイントから話し合うと効率的だと思います。協議の時間は９分です。短い時間です</a:t>
            </a:r>
            <a:r>
              <a:rPr lang="ja-JP" altLang="en-US" sz="1100" dirty="0" smtClean="0">
                <a:latin typeface="HG丸ｺﾞｼｯｸM-PRO" panose="020F0600000000000000" pitchFamily="50" charset="-128"/>
                <a:ea typeface="HG丸ｺﾞｼｯｸM-PRO" panose="020F0600000000000000" pitchFamily="50" charset="-128"/>
              </a:rPr>
              <a:t>が、できるだけ</a:t>
            </a:r>
            <a:r>
              <a:rPr lang="ja-JP" altLang="en-US" sz="1100" dirty="0">
                <a:latin typeface="HG丸ｺﾞｼｯｸM-PRO" panose="020F0600000000000000" pitchFamily="50" charset="-128"/>
                <a:ea typeface="HG丸ｺﾞｼｯｸM-PRO" panose="020F0600000000000000" pitchFamily="50" charset="-128"/>
              </a:rPr>
              <a:t>多くの分類のポイントについて</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他に</a:t>
            </a:r>
            <a:r>
              <a:rPr lang="ja-JP" altLang="en-US" sz="1100" dirty="0" smtClean="0">
                <a:latin typeface="HG丸ｺﾞｼｯｸM-PRO" panose="020F0600000000000000" pitchFamily="50" charset="-128"/>
                <a:ea typeface="HG丸ｺﾞｼｯｸM-PRO" panose="020F0600000000000000" pitchFamily="50" charset="-128"/>
              </a:rPr>
              <a:t>考えられる取組</a:t>
            </a:r>
            <a:r>
              <a:rPr lang="en-US" altLang="ja-JP" sz="1100" dirty="0" smtClean="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の意見が出る</a:t>
            </a:r>
            <a:r>
              <a:rPr lang="ja-JP" altLang="en-US" sz="1100" dirty="0" smtClean="0">
                <a:latin typeface="HG丸ｺﾞｼｯｸM-PRO" panose="020F0600000000000000" pitchFamily="50" charset="-128"/>
                <a:ea typeface="HG丸ｺﾞｼｯｸM-PRO" panose="020F0600000000000000" pitchFamily="50" charset="-128"/>
              </a:rPr>
              <a:t>よう、司会</a:t>
            </a:r>
            <a:r>
              <a:rPr lang="ja-JP" altLang="en-US" sz="1100" dirty="0">
                <a:latin typeface="HG丸ｺﾞｼｯｸM-PRO" panose="020F0600000000000000" pitchFamily="50" charset="-128"/>
                <a:ea typeface="HG丸ｺﾞｼｯｸM-PRO" panose="020F0600000000000000" pitchFamily="50" charset="-128"/>
              </a:rPr>
              <a:t>の方は進行をよろしくお願いします。</a:t>
            </a:r>
            <a:r>
              <a:rPr lang="ja-JP" altLang="en-US" sz="1100" dirty="0" smtClean="0">
                <a:latin typeface="HG丸ｺﾞｼｯｸM-PRO" panose="020F0600000000000000" pitchFamily="50" charset="-128"/>
                <a:ea typeface="HG丸ｺﾞｼｯｸM-PRO" panose="020F0600000000000000" pitchFamily="50" charset="-128"/>
              </a:rPr>
              <a:t>では、始めて</a:t>
            </a:r>
            <a:r>
              <a:rPr lang="ja-JP" altLang="en-US" sz="1100" dirty="0">
                <a:latin typeface="HG丸ｺﾞｼｯｸM-PRO" panose="020F0600000000000000" pitchFamily="50" charset="-128"/>
                <a:ea typeface="HG丸ｺﾞｼｯｸM-PRO" panose="020F0600000000000000" pitchFamily="50" charset="-128"/>
              </a:rPr>
              <a:t>ください</a:t>
            </a:r>
            <a:r>
              <a:rPr lang="ja-JP" altLang="en-US" sz="1100" dirty="0" smtClean="0">
                <a:latin typeface="HG丸ｺﾞｼｯｸM-PRO" panose="020F0600000000000000" pitchFamily="50" charset="-128"/>
                <a:ea typeface="HG丸ｺﾞｼｯｸM-PRO" panose="020F0600000000000000" pitchFamily="50" charset="-128"/>
              </a:rPr>
              <a:t>。</a:t>
            </a:r>
            <a:endParaRPr lang="en-US" altLang="ja-JP" sz="1100" dirty="0" smtClean="0">
              <a:latin typeface="HG丸ｺﾞｼｯｸM-PRO" panose="020F0600000000000000" pitchFamily="50" charset="-128"/>
              <a:ea typeface="HG丸ｺﾞｼｯｸM-PRO" panose="020F0600000000000000" pitchFamily="50" charset="-128"/>
            </a:endParaRPr>
          </a:p>
          <a:p>
            <a:pPr>
              <a:defRPr/>
            </a:pPr>
            <a:endParaRPr lang="en-US" altLang="ja-JP" sz="1100" dirty="0">
              <a:latin typeface="HG丸ｺﾞｼｯｸM-PRO" panose="020F0600000000000000" pitchFamily="50" charset="-128"/>
              <a:ea typeface="HG丸ｺﾞｼｯｸM-PRO" panose="020F0600000000000000" pitchFamily="50" charset="-128"/>
            </a:endParaRPr>
          </a:p>
          <a:p>
            <a:pPr>
              <a:defRPr/>
            </a:pPr>
            <a:endParaRPr lang="en-US" altLang="ja-JP" sz="1100" dirty="0" smtClean="0">
              <a:latin typeface="HG丸ｺﾞｼｯｸM-PRO" panose="020F0600000000000000" pitchFamily="50" charset="-128"/>
              <a:ea typeface="HG丸ｺﾞｼｯｸM-PRO" panose="020F0600000000000000" pitchFamily="50" charset="-128"/>
            </a:endParaRPr>
          </a:p>
          <a:p>
            <a:r>
              <a:rPr lang="ja-JP" altLang="en-US" sz="1100" dirty="0" smtClean="0">
                <a:latin typeface="HG丸ｺﾞｼｯｸM-PRO" panose="020F0600000000000000" pitchFamily="50" charset="-128"/>
                <a:ea typeface="HG丸ｺﾞｼｯｸM-PRO" panose="020F0600000000000000" pitchFamily="50" charset="-128"/>
              </a:rPr>
              <a:t>（９分</a:t>
            </a:r>
            <a:r>
              <a:rPr lang="ja-JP" altLang="en-US" sz="1100" dirty="0">
                <a:latin typeface="HG丸ｺﾞｼｯｸM-PRO" panose="020F0600000000000000" pitchFamily="50" charset="-128"/>
                <a:ea typeface="HG丸ｺﾞｼｯｸM-PRO" panose="020F0600000000000000" pitchFamily="50" charset="-128"/>
              </a:rPr>
              <a:t>経過したら）</a:t>
            </a:r>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a:t>
            </a:r>
            <a:r>
              <a:rPr lang="ja-JP" altLang="en-US" sz="1100" dirty="0" smtClean="0">
                <a:latin typeface="HG丸ｺﾞｼｯｸM-PRO" panose="020F0600000000000000" pitchFamily="50" charset="-128"/>
                <a:ea typeface="HG丸ｺﾞｼｯｸM-PRO" panose="020F0600000000000000" pitchFamily="50" charset="-128"/>
              </a:rPr>
              <a:t>はい、時間が来ましたので、話合い</a:t>
            </a:r>
            <a:r>
              <a:rPr lang="ja-JP" altLang="en-US" sz="1100" dirty="0">
                <a:latin typeface="HG丸ｺﾞｼｯｸM-PRO" panose="020F0600000000000000" pitchFamily="50" charset="-128"/>
                <a:ea typeface="HG丸ｺﾞｼｯｸM-PRO" panose="020F0600000000000000" pitchFamily="50" charset="-128"/>
              </a:rPr>
              <a:t>の時間を終了します。どのような</a:t>
            </a:r>
            <a:r>
              <a:rPr lang="ja-JP" altLang="en-US" sz="1100" dirty="0" smtClean="0">
                <a:latin typeface="HG丸ｺﾞｼｯｸM-PRO" panose="020F0600000000000000" pitchFamily="50" charset="-128"/>
                <a:ea typeface="HG丸ｺﾞｼｯｸM-PRO" panose="020F0600000000000000" pitchFamily="50" charset="-128"/>
              </a:rPr>
              <a:t>話合い</a:t>
            </a:r>
            <a:r>
              <a:rPr lang="ja-JP" altLang="en-US" sz="1100" dirty="0">
                <a:latin typeface="HG丸ｺﾞｼｯｸM-PRO" panose="020F0600000000000000" pitchFamily="50" charset="-128"/>
                <a:ea typeface="HG丸ｺﾞｼｯｸM-PRO" panose="020F0600000000000000" pitchFamily="50" charset="-128"/>
              </a:rPr>
              <a:t>になったの</a:t>
            </a:r>
            <a:r>
              <a:rPr lang="ja-JP" altLang="en-US" sz="1100" dirty="0" smtClean="0">
                <a:latin typeface="HG丸ｺﾞｼｯｸM-PRO" panose="020F0600000000000000" pitchFamily="50" charset="-128"/>
                <a:ea typeface="HG丸ｺﾞｼｯｸM-PRO" panose="020F0600000000000000" pitchFamily="50" charset="-128"/>
              </a:rPr>
              <a:t>か、いくつ</a:t>
            </a:r>
            <a:r>
              <a:rPr lang="ja-JP" altLang="en-US" sz="1100" dirty="0">
                <a:latin typeface="HG丸ｺﾞｼｯｸM-PRO" panose="020F0600000000000000" pitchFamily="50" charset="-128"/>
                <a:ea typeface="HG丸ｺﾞｼｯｸM-PRO" panose="020F0600000000000000" pitchFamily="50" charset="-128"/>
              </a:rPr>
              <a:t>かのグループに聞いてみたいと思います。</a:t>
            </a:r>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a:t>
            </a:r>
            <a:r>
              <a:rPr lang="ja-JP" altLang="en-US" sz="1100" dirty="0" smtClean="0">
                <a:latin typeface="HG丸ｺﾞｼｯｸM-PRO" panose="020F0600000000000000" pitchFamily="50" charset="-128"/>
                <a:ea typeface="HG丸ｺﾞｼｯｸM-PRO" panose="020F0600000000000000" pitchFamily="50" charset="-128"/>
              </a:rPr>
              <a:t>２、３</a:t>
            </a:r>
            <a:r>
              <a:rPr lang="ja-JP" altLang="en-US" sz="1100" dirty="0">
                <a:latin typeface="HG丸ｺﾞｼｯｸM-PRO" panose="020F0600000000000000" pitchFamily="50" charset="-128"/>
                <a:ea typeface="HG丸ｺﾞｼｯｸM-PRO" panose="020F0600000000000000" pitchFamily="50" charset="-128"/>
              </a:rPr>
              <a:t>グループに発表してもらう</a:t>
            </a:r>
            <a:r>
              <a:rPr lang="ja-JP" altLang="en-US" sz="1100" dirty="0" smtClean="0">
                <a:latin typeface="HG丸ｺﾞｼｯｸM-PRO" panose="020F0600000000000000" pitchFamily="50" charset="-128"/>
                <a:ea typeface="HG丸ｺﾞｼｯｸM-PRO" panose="020F0600000000000000" pitchFamily="50" charset="-128"/>
              </a:rPr>
              <a:t>）</a:t>
            </a:r>
            <a:endParaRPr lang="en-US" altLang="ja-JP" sz="1100" dirty="0" smtClean="0">
              <a:latin typeface="HG丸ｺﾞｼｯｸM-PRO" panose="020F0600000000000000" pitchFamily="50" charset="-128"/>
              <a:ea typeface="HG丸ｺﾞｼｯｸM-PRO" panose="020F0600000000000000" pitchFamily="50" charset="-128"/>
            </a:endParaRPr>
          </a:p>
          <a:p>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たくさんの</a:t>
            </a:r>
            <a:r>
              <a:rPr lang="ja-JP" altLang="en-US" sz="1100" dirty="0" smtClean="0">
                <a:latin typeface="HG丸ｺﾞｼｯｸM-PRO" panose="020F0600000000000000" pitchFamily="50" charset="-128"/>
                <a:ea typeface="HG丸ｺﾞｼｯｸM-PRO" panose="020F0600000000000000" pitchFamily="50" charset="-128"/>
              </a:rPr>
              <a:t>素晴らしい取組が</a:t>
            </a:r>
            <a:r>
              <a:rPr lang="ja-JP" altLang="en-US" sz="1100" dirty="0">
                <a:latin typeface="HG丸ｺﾞｼｯｸM-PRO" panose="020F0600000000000000" pitchFamily="50" charset="-128"/>
                <a:ea typeface="HG丸ｺﾞｼｯｸM-PRO" panose="020F0600000000000000" pitchFamily="50" charset="-128"/>
              </a:rPr>
              <a:t>出てきました。ありがとうございました。</a:t>
            </a:r>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sz="1100" dirty="0" smtClean="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a:t>
            </a:r>
            <a:r>
              <a:rPr lang="ja-JP" altLang="en-US" sz="1100" dirty="0" smtClean="0">
                <a:latin typeface="HG丸ｺﾞｼｯｸM-PRO" panose="020F0600000000000000" pitchFamily="50" charset="-128"/>
                <a:ea typeface="HG丸ｺﾞｼｯｸM-PRO" panose="020F0600000000000000" pitchFamily="50" charset="-128"/>
              </a:rPr>
              <a:t>なお、分類</a:t>
            </a:r>
            <a:r>
              <a:rPr lang="ja-JP" altLang="en-US" sz="1100" dirty="0">
                <a:latin typeface="HG丸ｺﾞｼｯｸM-PRO" panose="020F0600000000000000" pitchFamily="50" charset="-128"/>
                <a:ea typeface="HG丸ｺﾞｼｯｸM-PRO" panose="020F0600000000000000" pitchFamily="50" charset="-128"/>
              </a:rPr>
              <a:t>をしてもらいました</a:t>
            </a:r>
            <a:r>
              <a:rPr lang="ja-JP" altLang="en-US" sz="1100" dirty="0" smtClean="0">
                <a:latin typeface="HG丸ｺﾞｼｯｸM-PRO" panose="020F0600000000000000" pitchFamily="50" charset="-128"/>
                <a:ea typeface="HG丸ｺﾞｼｯｸM-PRO" panose="020F0600000000000000" pitchFamily="50" charset="-128"/>
              </a:rPr>
              <a:t>が、書けなかった</a:t>
            </a:r>
            <a:r>
              <a:rPr lang="ja-JP" altLang="en-US" sz="1100" dirty="0">
                <a:latin typeface="HG丸ｺﾞｼｯｸM-PRO" panose="020F0600000000000000" pitchFamily="50" charset="-128"/>
                <a:ea typeface="HG丸ｺﾞｼｯｸM-PRO" panose="020F0600000000000000" pitchFamily="50" charset="-128"/>
              </a:rPr>
              <a:t>ところがあったと思います。</a:t>
            </a:r>
            <a:r>
              <a:rPr lang="ja-JP" altLang="en-US" sz="1100" dirty="0" smtClean="0">
                <a:latin typeface="HG丸ｺﾞｼｯｸM-PRO" panose="020F0600000000000000" pitchFamily="50" charset="-128"/>
                <a:ea typeface="HG丸ｺﾞｼｯｸM-PRO" panose="020F0600000000000000" pitchFamily="50" charset="-128"/>
              </a:rPr>
              <a:t>実は、そこ</a:t>
            </a:r>
            <a:r>
              <a:rPr lang="ja-JP" altLang="en-US" sz="1100" dirty="0">
                <a:latin typeface="HG丸ｺﾞｼｯｸM-PRO" panose="020F0600000000000000" pitchFamily="50" charset="-128"/>
                <a:ea typeface="HG丸ｺﾞｼｯｸM-PRO" panose="020F0600000000000000" pitchFamily="50" charset="-128"/>
              </a:rPr>
              <a:t>が「指導の空白」になっているということです</a:t>
            </a:r>
            <a:r>
              <a:rPr lang="ja-JP" altLang="en-US" sz="1100" dirty="0" smtClean="0">
                <a:latin typeface="HG丸ｺﾞｼｯｸM-PRO" panose="020F0600000000000000" pitchFamily="50" charset="-128"/>
                <a:ea typeface="HG丸ｺﾞｼｯｸM-PRO" panose="020F0600000000000000" pitchFamily="50" charset="-128"/>
              </a:rPr>
              <a:t>から、教職員</a:t>
            </a:r>
            <a:r>
              <a:rPr lang="ja-JP" altLang="en-US" sz="1100" dirty="0">
                <a:latin typeface="HG丸ｺﾞｼｯｸM-PRO" panose="020F0600000000000000" pitchFamily="50" charset="-128"/>
                <a:ea typeface="HG丸ｺﾞｼｯｸM-PRO" panose="020F0600000000000000" pitchFamily="50" charset="-128"/>
              </a:rPr>
              <a:t>に「まだできること」の可能性があるということです。問題行動への対応の場面で</a:t>
            </a:r>
            <a:r>
              <a:rPr lang="ja-JP" altLang="en-US" sz="1100" dirty="0" smtClean="0">
                <a:latin typeface="HG丸ｺﾞｼｯｸM-PRO" panose="020F0600000000000000" pitchFamily="50" charset="-128"/>
                <a:ea typeface="HG丸ｺﾞｼｯｸM-PRO" panose="020F0600000000000000" pitchFamily="50" charset="-128"/>
              </a:rPr>
              <a:t>は、</a:t>
            </a:r>
            <a:r>
              <a:rPr lang="en-US" altLang="ja-JP" sz="1100" dirty="0" smtClean="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見直し</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（Ｃ）や</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改善策</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（Ａ）が十分に行われていないことがあります。再び同様の問題行動が</a:t>
            </a:r>
            <a:r>
              <a:rPr lang="ja-JP" altLang="en-US" sz="1100" dirty="0" smtClean="0">
                <a:latin typeface="HG丸ｺﾞｼｯｸM-PRO" panose="020F0600000000000000" pitchFamily="50" charset="-128"/>
                <a:ea typeface="HG丸ｺﾞｼｯｸM-PRO" panose="020F0600000000000000" pitchFamily="50" charset="-128"/>
              </a:rPr>
              <a:t>起きたり、それ</a:t>
            </a:r>
            <a:r>
              <a:rPr lang="ja-JP" altLang="en-US" sz="1100" dirty="0">
                <a:latin typeface="HG丸ｺﾞｼｯｸM-PRO" panose="020F0600000000000000" pitchFamily="50" charset="-128"/>
                <a:ea typeface="HG丸ｺﾞｼｯｸM-PRO" panose="020F0600000000000000" pitchFamily="50" charset="-128"/>
              </a:rPr>
              <a:t>が繰り返されたりしないように</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見直し</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（Ｃ）や</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改善策</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（Ａ） を丁寧に行うことが大切です。</a:t>
            </a:r>
            <a:r>
              <a:rPr lang="ja-JP" altLang="en-US" sz="1100" dirty="0" smtClean="0">
                <a:latin typeface="HG丸ｺﾞｼｯｸM-PRO" panose="020F0600000000000000" pitchFamily="50" charset="-128"/>
                <a:ea typeface="HG丸ｺﾞｼｯｸM-PRO" panose="020F0600000000000000" pitchFamily="50" charset="-128"/>
              </a:rPr>
              <a:t>★</a:t>
            </a:r>
            <a:endParaRPr lang="en-US" altLang="ja-JP" sz="1100" dirty="0">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6909735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192505" y="638526"/>
            <a:ext cx="2880000" cy="286340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a:t>
            </a:r>
            <a:r>
              <a:rPr kumimoji="1" lang="en-US" altLang="ja-JP" dirty="0" smtClean="0">
                <a:solidFill>
                  <a:schemeClr val="tx1"/>
                </a:solidFill>
                <a:latin typeface="+mn-ea"/>
              </a:rPr>
              <a:t>11</a:t>
            </a: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sz="1200" dirty="0" smtClean="0">
              <a:solidFill>
                <a:schemeClr val="tx1"/>
              </a:solidFill>
              <a:latin typeface="+mn-ea"/>
            </a:endParaRPr>
          </a:p>
        </p:txBody>
      </p:sp>
      <p:sp>
        <p:nvSpPr>
          <p:cNvPr id="4" name="正方形/長方形 3"/>
          <p:cNvSpPr/>
          <p:nvPr/>
        </p:nvSpPr>
        <p:spPr>
          <a:xfrm>
            <a:off x="3072505" y="638870"/>
            <a:ext cx="3600000" cy="286340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pPr>
              <a:defRPr/>
            </a:pPr>
            <a:endParaRPr lang="ja-JP" altLang="en-US" sz="1100" dirty="0">
              <a:solidFill>
                <a:schemeClr val="tx1"/>
              </a:solidFill>
              <a:latin typeface="HG丸ｺﾞｼｯｸM-PRO" panose="020F0600000000000000" pitchFamily="50" charset="-128"/>
              <a:ea typeface="HG丸ｺﾞｼｯｸM-PRO" panose="020F0600000000000000" pitchFamily="50" charset="-128"/>
            </a:endParaRPr>
          </a:p>
        </p:txBody>
      </p:sp>
      <p:sp>
        <p:nvSpPr>
          <p:cNvPr id="14" name="テキスト ボックス 13"/>
          <p:cNvSpPr txBox="1"/>
          <p:nvPr/>
        </p:nvSpPr>
        <p:spPr>
          <a:xfrm>
            <a:off x="3225258" y="9659556"/>
            <a:ext cx="407484" cy="246221"/>
          </a:xfrm>
          <a:prstGeom prst="rect">
            <a:avLst/>
          </a:prstGeom>
          <a:noFill/>
        </p:spPr>
        <p:txBody>
          <a:bodyPr wrap="none" rtlCol="0">
            <a:spAutoFit/>
          </a:bodyPr>
          <a:lstStyle/>
          <a:p>
            <a:r>
              <a:rPr kumimoji="1" lang="en-US" altLang="ja-JP" sz="1000" dirty="0" smtClean="0">
                <a:latin typeface="HG丸ｺﾞｼｯｸM-PRO" panose="020F0600000000000000" pitchFamily="50" charset="-128"/>
                <a:ea typeface="HG丸ｺﾞｼｯｸM-PRO" panose="020F0600000000000000" pitchFamily="50" charset="-128"/>
              </a:rPr>
              <a:t>-</a:t>
            </a:r>
            <a:fld id="{942C3A38-0832-4086-88EF-08809291DF70}" type="slidenum">
              <a:rPr kumimoji="1" lang="en-US" altLang="ja-JP" sz="1000" smtClean="0">
                <a:latin typeface="HG丸ｺﾞｼｯｸM-PRO" panose="020F0600000000000000" pitchFamily="50" charset="-128"/>
                <a:ea typeface="HG丸ｺﾞｼｯｸM-PRO" panose="020F0600000000000000" pitchFamily="50" charset="-128"/>
              </a:rPr>
              <a:t>9</a:t>
            </a:fld>
            <a:r>
              <a:rPr kumimoji="1" lang="en-US" altLang="ja-JP" sz="1000" dirty="0" smtClean="0">
                <a:latin typeface="HG丸ｺﾞｼｯｸM-PRO" panose="020F0600000000000000" pitchFamily="50" charset="-128"/>
                <a:ea typeface="HG丸ｺﾞｼｯｸM-PRO" panose="020F0600000000000000" pitchFamily="50" charset="-128"/>
              </a:rPr>
              <a:t>-</a:t>
            </a:r>
            <a:endParaRPr kumimoji="1" lang="ja-JP" altLang="en-US" sz="1000" dirty="0">
              <a:latin typeface="HG丸ｺﾞｼｯｸM-PRO" panose="020F0600000000000000" pitchFamily="50" charset="-128"/>
              <a:ea typeface="HG丸ｺﾞｼｯｸM-PRO" panose="020F0600000000000000" pitchFamily="50" charset="-128"/>
            </a:endParaRPr>
          </a:p>
        </p:txBody>
      </p:sp>
      <p:pic>
        <p:nvPicPr>
          <p:cNvPr id="4098" name="Picture 2"/>
          <p:cNvPicPr>
            <a:picLocks noChangeAspect="1" noChangeArrowheads="1"/>
          </p:cNvPicPr>
          <p:nvPr/>
        </p:nvPicPr>
        <p:blipFill>
          <a:blip r:embed="rId2" cstate="email">
            <a:extLst>
              <a:ext uri="{28A0092B-C50C-407E-A947-70E740481C1C}">
                <a14:useLocalDpi xmlns:a14="http://schemas.microsoft.com/office/drawing/2010/main" val="0"/>
              </a:ext>
            </a:extLst>
          </a:blip>
          <a:stretch>
            <a:fillRect/>
          </a:stretch>
        </p:blipFill>
        <p:spPr bwMode="auto">
          <a:xfrm>
            <a:off x="248156" y="1069958"/>
            <a:ext cx="2742850" cy="2057138"/>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30" name="テキスト ボックス 29"/>
          <p:cNvSpPr txBox="1"/>
          <p:nvPr/>
        </p:nvSpPr>
        <p:spPr>
          <a:xfrm>
            <a:off x="256042" y="3163720"/>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sp>
        <p:nvSpPr>
          <p:cNvPr id="15" name="正方形/長方形 14"/>
          <p:cNvSpPr/>
          <p:nvPr/>
        </p:nvSpPr>
        <p:spPr>
          <a:xfrm>
            <a:off x="192505" y="3513160"/>
            <a:ext cx="288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a:t>
            </a:r>
            <a:r>
              <a:rPr kumimoji="1" lang="en-US" altLang="ja-JP" dirty="0" smtClean="0">
                <a:solidFill>
                  <a:schemeClr val="tx1"/>
                </a:solidFill>
                <a:latin typeface="+mn-ea"/>
              </a:rPr>
              <a:t>12</a:t>
            </a: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sz="1200" dirty="0" smtClean="0">
              <a:solidFill>
                <a:schemeClr val="tx1"/>
              </a:solidFill>
              <a:latin typeface="+mn-ea"/>
            </a:endParaRPr>
          </a:p>
        </p:txBody>
      </p:sp>
      <p:sp>
        <p:nvSpPr>
          <p:cNvPr id="17" name="正方形/長方形 16"/>
          <p:cNvSpPr/>
          <p:nvPr/>
        </p:nvSpPr>
        <p:spPr>
          <a:xfrm>
            <a:off x="3072505" y="3513160"/>
            <a:ext cx="360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pPr defTabSz="886329"/>
            <a:endParaRPr lang="ja-JP" altLang="en-US" sz="1100" dirty="0">
              <a:solidFill>
                <a:schemeClr val="tx1"/>
              </a:solidFill>
              <a:latin typeface="HG丸ｺﾞｼｯｸM-PRO" panose="020F0600000000000000" pitchFamily="50" charset="-128"/>
              <a:ea typeface="HG丸ｺﾞｼｯｸM-PRO" panose="020F0600000000000000" pitchFamily="50" charset="-128"/>
            </a:endParaRPr>
          </a:p>
        </p:txBody>
      </p:sp>
      <p:sp>
        <p:nvSpPr>
          <p:cNvPr id="18" name="テキスト ボックス 17"/>
          <p:cNvSpPr txBox="1"/>
          <p:nvPr/>
        </p:nvSpPr>
        <p:spPr>
          <a:xfrm>
            <a:off x="280598" y="6031783"/>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pic>
        <p:nvPicPr>
          <p:cNvPr id="19" name="Picture 3"/>
          <p:cNvPicPr>
            <a:picLocks noChangeAspect="1" noChangeArrowheads="1"/>
          </p:cNvPicPr>
          <p:nvPr/>
        </p:nvPicPr>
        <p:blipFill>
          <a:blip r:embed="rId3" cstate="email">
            <a:extLst>
              <a:ext uri="{28A0092B-C50C-407E-A947-70E740481C1C}">
                <a14:useLocalDpi xmlns:a14="http://schemas.microsoft.com/office/drawing/2010/main" val="0"/>
              </a:ext>
            </a:extLst>
          </a:blip>
          <a:stretch>
            <a:fillRect/>
          </a:stretch>
        </p:blipFill>
        <p:spPr bwMode="auto">
          <a:xfrm>
            <a:off x="260074" y="3924589"/>
            <a:ext cx="2742854" cy="2057141"/>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5" name="正方形/長方形 4"/>
          <p:cNvSpPr/>
          <p:nvPr/>
        </p:nvSpPr>
        <p:spPr>
          <a:xfrm>
            <a:off x="3081788" y="626490"/>
            <a:ext cx="3590451" cy="2123658"/>
          </a:xfrm>
          <a:prstGeom prst="rect">
            <a:avLst/>
          </a:prstGeom>
        </p:spPr>
        <p:txBody>
          <a:bodyPr wrap="square">
            <a:spAutoFit/>
          </a:bodyPr>
          <a:lstStyle/>
          <a:p>
            <a:r>
              <a:rPr lang="ja-JP" altLang="en-US" sz="1100" dirty="0" smtClean="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このスライドで１分≫</a:t>
            </a:r>
            <a:endParaRPr lang="en-US" altLang="ja-JP" sz="1100" dirty="0">
              <a:latin typeface="HG丸ｺﾞｼｯｸM-PRO" panose="020F0600000000000000" pitchFamily="50" charset="-128"/>
              <a:ea typeface="HG丸ｺﾞｼｯｸM-PRO" panose="020F0600000000000000" pitchFamily="50" charset="-128"/>
            </a:endParaRPr>
          </a:p>
          <a:p>
            <a:pPr defTabSz="906445">
              <a:defRPr/>
            </a:pPr>
            <a:endParaRPr lang="en-US" altLang="ja-JP" sz="1100" dirty="0">
              <a:latin typeface="HG丸ｺﾞｼｯｸM-PRO" panose="020F0600000000000000" pitchFamily="50" charset="-128"/>
              <a:ea typeface="HG丸ｺﾞｼｯｸM-PRO" panose="020F0600000000000000" pitchFamily="50" charset="-128"/>
            </a:endParaRPr>
          </a:p>
          <a:p>
            <a:pPr defTabSz="906445">
              <a:defRPr/>
            </a:pPr>
            <a:r>
              <a:rPr lang="ja-JP" altLang="en-US" sz="1100" dirty="0">
                <a:latin typeface="HG丸ｺﾞｼｯｸM-PRO" panose="020F0600000000000000" pitchFamily="50" charset="-128"/>
                <a:ea typeface="HG丸ｺﾞｼｯｸM-PRO" panose="020F0600000000000000" pitchFamily="50" charset="-128"/>
              </a:rPr>
              <a:t>　</a:t>
            </a:r>
            <a:r>
              <a:rPr lang="ja-JP" altLang="en-US" sz="1100" dirty="0" smtClean="0">
                <a:latin typeface="HG丸ｺﾞｼｯｸM-PRO" panose="020F0600000000000000" pitchFamily="50" charset="-128"/>
                <a:ea typeface="HG丸ｺﾞｼｯｸM-PRO" panose="020F0600000000000000" pitchFamily="50" charset="-128"/>
              </a:rPr>
              <a:t>子供や</a:t>
            </a:r>
            <a:r>
              <a:rPr lang="ja-JP" altLang="en-US" sz="1100" dirty="0">
                <a:latin typeface="HG丸ｺﾞｼｯｸM-PRO" panose="020F0600000000000000" pitchFamily="50" charset="-128"/>
                <a:ea typeface="HG丸ｺﾞｼｯｸM-PRO" panose="020F0600000000000000" pitchFamily="50" charset="-128"/>
              </a:rPr>
              <a:t>学校を取り巻く状況によって有効</a:t>
            </a:r>
            <a:r>
              <a:rPr lang="ja-JP" altLang="en-US" sz="1100" dirty="0" smtClean="0">
                <a:latin typeface="HG丸ｺﾞｼｯｸM-PRO" panose="020F0600000000000000" pitchFamily="50" charset="-128"/>
                <a:ea typeface="HG丸ｺﾞｼｯｸM-PRO" panose="020F0600000000000000" pitchFamily="50" charset="-128"/>
              </a:rPr>
              <a:t>な取組は</a:t>
            </a:r>
            <a:r>
              <a:rPr lang="ja-JP" altLang="en-US" sz="1100" dirty="0">
                <a:latin typeface="HG丸ｺﾞｼｯｸM-PRO" panose="020F0600000000000000" pitchFamily="50" charset="-128"/>
                <a:ea typeface="HG丸ｺﾞｼｯｸM-PRO" panose="020F0600000000000000" pitchFamily="50" charset="-128"/>
              </a:rPr>
              <a:t>異なってくるかと</a:t>
            </a:r>
            <a:r>
              <a:rPr lang="ja-JP" altLang="en-US" sz="1100" dirty="0" smtClean="0">
                <a:latin typeface="HG丸ｺﾞｼｯｸM-PRO" panose="020F0600000000000000" pitchFamily="50" charset="-128"/>
                <a:ea typeface="HG丸ｺﾞｼｯｸM-PRO" panose="020F0600000000000000" pitchFamily="50" charset="-128"/>
              </a:rPr>
              <a:t>思いますが、</a:t>
            </a:r>
            <a:endParaRPr lang="en-US" altLang="ja-JP" sz="1100" dirty="0">
              <a:latin typeface="HG丸ｺﾞｼｯｸM-PRO" panose="020F0600000000000000" pitchFamily="50" charset="-128"/>
              <a:ea typeface="HG丸ｺﾞｼｯｸM-PRO" panose="020F0600000000000000" pitchFamily="50" charset="-128"/>
            </a:endParaRPr>
          </a:p>
          <a:p>
            <a:pPr defTabSz="906445">
              <a:defRPr/>
            </a:pPr>
            <a:endParaRPr lang="en-US" altLang="ja-JP" sz="1100" dirty="0" smtClean="0">
              <a:latin typeface="HG丸ｺﾞｼｯｸM-PRO" panose="020F0600000000000000" pitchFamily="50" charset="-128"/>
              <a:ea typeface="HG丸ｺﾞｼｯｸM-PRO" panose="020F0600000000000000" pitchFamily="50" charset="-128"/>
            </a:endParaRPr>
          </a:p>
          <a:p>
            <a:pPr defTabSz="906445">
              <a:defRPr/>
            </a:pPr>
            <a:r>
              <a:rPr lang="ja-JP" altLang="en-US" sz="1100" dirty="0" smtClean="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吹き出し内を読む）</a:t>
            </a:r>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日々状況が変化する</a:t>
            </a:r>
            <a:r>
              <a:rPr lang="ja-JP" altLang="en-US" sz="1100" dirty="0" smtClean="0">
                <a:latin typeface="HG丸ｺﾞｼｯｸM-PRO" panose="020F0600000000000000" pitchFamily="50" charset="-128"/>
                <a:ea typeface="HG丸ｺﾞｼｯｸM-PRO" panose="020F0600000000000000" pitchFamily="50" charset="-128"/>
              </a:rPr>
              <a:t>いじめ（ネットいじめを含む）問題</a:t>
            </a:r>
            <a:r>
              <a:rPr lang="ja-JP" altLang="en-US" sz="1100" dirty="0">
                <a:latin typeface="HG丸ｺﾞｼｯｸM-PRO" panose="020F0600000000000000" pitchFamily="50" charset="-128"/>
                <a:ea typeface="HG丸ｺﾞｼｯｸM-PRO" panose="020F0600000000000000" pitchFamily="50" charset="-128"/>
              </a:rPr>
              <a:t>に</a:t>
            </a:r>
            <a:r>
              <a:rPr lang="ja-JP" altLang="en-US" sz="1100" dirty="0" smtClean="0">
                <a:latin typeface="HG丸ｺﾞｼｯｸM-PRO" panose="020F0600000000000000" pitchFamily="50" charset="-128"/>
                <a:ea typeface="HG丸ｺﾞｼｯｸM-PRO" panose="020F0600000000000000" pitchFamily="50" charset="-128"/>
              </a:rPr>
              <a:t>対して、児童</a:t>
            </a:r>
            <a:r>
              <a:rPr lang="ja-JP" altLang="en-US" sz="1100" dirty="0">
                <a:latin typeface="HG丸ｺﾞｼｯｸM-PRO" panose="020F0600000000000000" pitchFamily="50" charset="-128"/>
                <a:ea typeface="HG丸ｺﾞｼｯｸM-PRO" panose="020F0600000000000000" pitchFamily="50" charset="-128"/>
              </a:rPr>
              <a:t>生徒の実態に</a:t>
            </a:r>
            <a:r>
              <a:rPr lang="ja-JP" altLang="en-US" sz="1100" dirty="0" smtClean="0">
                <a:latin typeface="HG丸ｺﾞｼｯｸM-PRO" panose="020F0600000000000000" pitchFamily="50" charset="-128"/>
                <a:ea typeface="HG丸ｺﾞｼｯｸM-PRO" panose="020F0600000000000000" pitchFamily="50" charset="-128"/>
              </a:rPr>
              <a:t>合った取組を</a:t>
            </a:r>
            <a:r>
              <a:rPr lang="ja-JP" altLang="en-US" sz="1100" dirty="0">
                <a:latin typeface="HG丸ｺﾞｼｯｸM-PRO" panose="020F0600000000000000" pitchFamily="50" charset="-128"/>
                <a:ea typeface="HG丸ｺﾞｼｯｸM-PRO" panose="020F0600000000000000" pitchFamily="50" charset="-128"/>
              </a:rPr>
              <a:t>続けていくために</a:t>
            </a:r>
            <a:r>
              <a:rPr lang="ja-JP" altLang="en-US" sz="1100" dirty="0" smtClean="0">
                <a:latin typeface="HG丸ｺﾞｼｯｸM-PRO" panose="020F0600000000000000" pitchFamily="50" charset="-128"/>
                <a:ea typeface="HG丸ｺﾞｼｯｸM-PRO" panose="020F0600000000000000" pitchFamily="50" charset="-128"/>
              </a:rPr>
              <a:t>も、</a:t>
            </a:r>
            <a:r>
              <a:rPr lang="en-US" altLang="ja-JP" sz="1100" dirty="0" smtClean="0">
                <a:latin typeface="HG丸ｺﾞｼｯｸM-PRO" panose="020F0600000000000000" pitchFamily="50" charset="-128"/>
                <a:ea typeface="HG丸ｺﾞｼｯｸM-PRO" panose="020F0600000000000000" pitchFamily="50" charset="-128"/>
              </a:rPr>
              <a:t>ORV-PDCA</a:t>
            </a:r>
            <a:r>
              <a:rPr lang="ja-JP" altLang="en-US" sz="1100" dirty="0">
                <a:latin typeface="HG丸ｺﾞｼｯｸM-PRO" panose="020F0600000000000000" pitchFamily="50" charset="-128"/>
                <a:ea typeface="HG丸ｺﾞｼｯｸM-PRO" panose="020F0600000000000000" pitchFamily="50" charset="-128"/>
              </a:rPr>
              <a:t>のサイクルを意識した支援を行っていきましょう。★</a:t>
            </a:r>
            <a:endParaRPr lang="en-US" altLang="ja-JP" sz="1100" dirty="0">
              <a:latin typeface="HG丸ｺﾞｼｯｸM-PRO" panose="020F0600000000000000" pitchFamily="50" charset="-128"/>
              <a:ea typeface="HG丸ｺﾞｼｯｸM-PRO" panose="020F0600000000000000" pitchFamily="50" charset="-128"/>
            </a:endParaRPr>
          </a:p>
          <a:p>
            <a:endParaRPr lang="ja-JP" altLang="en-US" sz="1100" dirty="0">
              <a:latin typeface="HG丸ｺﾞｼｯｸM-PRO" panose="020F0600000000000000" pitchFamily="50" charset="-128"/>
              <a:ea typeface="HG丸ｺﾞｼｯｸM-PRO" panose="020F0600000000000000" pitchFamily="50" charset="-128"/>
            </a:endParaRPr>
          </a:p>
        </p:txBody>
      </p:sp>
      <p:sp>
        <p:nvSpPr>
          <p:cNvPr id="6" name="正方形/長方形 5"/>
          <p:cNvSpPr/>
          <p:nvPr/>
        </p:nvSpPr>
        <p:spPr>
          <a:xfrm>
            <a:off x="3064643" y="3539511"/>
            <a:ext cx="3607862" cy="938719"/>
          </a:xfrm>
          <a:prstGeom prst="rect">
            <a:avLst/>
          </a:prstGeom>
        </p:spPr>
        <p:txBody>
          <a:bodyPr wrap="square">
            <a:spAutoFit/>
          </a:bodyPr>
          <a:lstStyle/>
          <a:p>
            <a:pPr defTabSz="878618"/>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smtClean="0">
                <a:latin typeface="HG丸ｺﾞｼｯｸM-PRO" panose="020F0600000000000000" pitchFamily="50" charset="-128"/>
                <a:ea typeface="HG丸ｺﾞｼｯｸM-PRO" panose="020F0600000000000000" pitchFamily="50" charset="-128"/>
              </a:rPr>
              <a:t>スライド１２～１４で</a:t>
            </a:r>
            <a:r>
              <a:rPr lang="ja-JP" altLang="en-US" sz="1100" dirty="0">
                <a:latin typeface="HG丸ｺﾞｼｯｸM-PRO" panose="020F0600000000000000" pitchFamily="50" charset="-128"/>
                <a:ea typeface="HG丸ｺﾞｼｯｸM-PRO" panose="020F0600000000000000" pitchFamily="50" charset="-128"/>
              </a:rPr>
              <a:t>２分</a:t>
            </a:r>
            <a:r>
              <a:rPr lang="en-US" altLang="ja-JP" sz="1100" dirty="0">
                <a:latin typeface="HG丸ｺﾞｼｯｸM-PRO" panose="020F0600000000000000" pitchFamily="50" charset="-128"/>
                <a:ea typeface="HG丸ｺﾞｼｯｸM-PRO" panose="020F0600000000000000" pitchFamily="50" charset="-128"/>
              </a:rPr>
              <a:t>≫</a:t>
            </a:r>
          </a:p>
          <a:p>
            <a:pPr defTabSz="878618"/>
            <a:endParaRPr lang="en-US" altLang="ja-JP" sz="1100" dirty="0">
              <a:latin typeface="HG丸ｺﾞｼｯｸM-PRO" panose="020F0600000000000000" pitchFamily="50" charset="-128"/>
              <a:ea typeface="HG丸ｺﾞｼｯｸM-PRO" panose="020F0600000000000000" pitchFamily="50" charset="-128"/>
            </a:endParaRPr>
          </a:p>
          <a:p>
            <a:pPr defTabSz="878618"/>
            <a:r>
              <a:rPr lang="ja-JP" altLang="en-US" sz="1100" dirty="0">
                <a:latin typeface="HG丸ｺﾞｼｯｸM-PRO" panose="020F0600000000000000" pitchFamily="50" charset="-128"/>
                <a:ea typeface="HG丸ｺﾞｼｯｸM-PRO" panose="020F0600000000000000" pitchFamily="50" charset="-128"/>
              </a:rPr>
              <a:t>　それで</a:t>
            </a:r>
            <a:r>
              <a:rPr lang="ja-JP" altLang="en-US" sz="1100" dirty="0" smtClean="0">
                <a:latin typeface="HG丸ｺﾞｼｯｸM-PRO" panose="020F0600000000000000" pitchFamily="50" charset="-128"/>
                <a:ea typeface="HG丸ｺﾞｼｯｸM-PRO" panose="020F0600000000000000" pitchFamily="50" charset="-128"/>
              </a:rPr>
              <a:t>は、★</a:t>
            </a:r>
            <a:r>
              <a:rPr lang="ja-JP" altLang="en-US" sz="1100" dirty="0">
                <a:latin typeface="HG丸ｺﾞｼｯｸM-PRO" panose="020F0600000000000000" pitchFamily="50" charset="-128"/>
                <a:ea typeface="HG丸ｺﾞｼｯｸM-PRO" panose="020F0600000000000000" pitchFamily="50" charset="-128"/>
              </a:rPr>
              <a:t>「今後に</a:t>
            </a:r>
            <a:r>
              <a:rPr lang="ja-JP" altLang="en-US" sz="1100" dirty="0" smtClean="0">
                <a:latin typeface="HG丸ｺﾞｼｯｸM-PRO" panose="020F0600000000000000" pitchFamily="50" charset="-128"/>
                <a:ea typeface="HG丸ｺﾞｼｯｸM-PRO" panose="020F0600000000000000" pitchFamily="50" charset="-128"/>
              </a:rPr>
              <a:t>向けた取組を</a:t>
            </a:r>
            <a:r>
              <a:rPr lang="ja-JP" altLang="en-US" sz="1100" dirty="0">
                <a:latin typeface="HG丸ｺﾞｼｯｸM-PRO" panose="020F0600000000000000" pitchFamily="50" charset="-128"/>
                <a:ea typeface="HG丸ｺﾞｼｯｸM-PRO" panose="020F0600000000000000" pitchFamily="50" charset="-128"/>
              </a:rPr>
              <a:t>協議する」に移りましょう。★</a:t>
            </a:r>
          </a:p>
          <a:p>
            <a:pPr defTabSz="878618"/>
            <a:endParaRPr lang="ja-JP" altLang="en-US" sz="1100" dirty="0">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308802504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5186</Words>
  <Application>Microsoft Office PowerPoint</Application>
  <PresentationFormat>A4 210 x 297 mm</PresentationFormat>
  <Paragraphs>590</Paragraphs>
  <Slides>16</Slides>
  <Notes>0</Notes>
  <HiddenSlides>0</HiddenSlides>
  <MMClips>0</MMClips>
  <ScaleCrop>false</ScaleCrop>
  <HeadingPairs>
    <vt:vector size="6" baseType="variant">
      <vt:variant>
        <vt:lpstr>使用されているフォント</vt:lpstr>
      </vt:variant>
      <vt:variant>
        <vt:i4>13</vt:i4>
      </vt:variant>
      <vt:variant>
        <vt:lpstr>テーマ</vt:lpstr>
      </vt:variant>
      <vt:variant>
        <vt:i4>1</vt:i4>
      </vt:variant>
      <vt:variant>
        <vt:lpstr>スライド タイトル</vt:lpstr>
      </vt:variant>
      <vt:variant>
        <vt:i4>16</vt:i4>
      </vt:variant>
    </vt:vector>
  </HeadingPairs>
  <TitlesOfParts>
    <vt:vector size="30" baseType="lpstr">
      <vt:lpstr>ＤＦ特太ゴシック体</vt:lpstr>
      <vt:lpstr>HGP創英角ﾎﾟｯﾌﾟ体</vt:lpstr>
      <vt:lpstr>HGS創英角ﾎﾟｯﾌﾟ体</vt:lpstr>
      <vt:lpstr>HG丸ｺﾞｼｯｸM-PRO</vt:lpstr>
      <vt:lpstr>Meiryo UI</vt:lpstr>
      <vt:lpstr>ＭＳ Ｐゴシック</vt:lpstr>
      <vt:lpstr>ＭＳ Ｐ明朝</vt:lpstr>
      <vt:lpstr>ＭＳ ゴシック</vt:lpstr>
      <vt:lpstr>ＭＳ 明朝</vt:lpstr>
      <vt:lpstr>メイリオ</vt:lpstr>
      <vt:lpstr>Arial</vt:lpstr>
      <vt:lpstr>Calibri</vt:lpstr>
      <vt:lpstr>Wingdings</vt:lpstr>
      <vt:lpstr>Office ​​テーマ</vt:lpstr>
      <vt:lpstr>PowerPoint プレゼンテーション</vt:lpstr>
      <vt:lpstr>課題別研修＜いじめ防止パッケージ＞ 【60分研修】</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2022-09-22T08:22:42Z</dcterms:created>
  <dcterms:modified xsi:type="dcterms:W3CDTF">2022-09-22T08:22:45Z</dcterms:modified>
</cp:coreProperties>
</file>