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97" r:id="rId2"/>
    <p:sldId id="268" r:id="rId3"/>
    <p:sldId id="267" r:id="rId4"/>
    <p:sldId id="257" r:id="rId5"/>
    <p:sldId id="283" r:id="rId6"/>
    <p:sldId id="284" r:id="rId7"/>
    <p:sldId id="285" r:id="rId8"/>
    <p:sldId id="286" r:id="rId9"/>
    <p:sldId id="288" r:id="rId10"/>
    <p:sldId id="289" r:id="rId11"/>
    <p:sldId id="287" r:id="rId12"/>
    <p:sldId id="290" r:id="rId13"/>
    <p:sldId id="291" r:id="rId14"/>
    <p:sldId id="299" r:id="rId15"/>
    <p:sldId id="293" r:id="rId16"/>
    <p:sldId id="294" r:id="rId17"/>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99"/>
    <a:srgbClr val="FF66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01" autoAdjust="0"/>
    <p:restoredTop sz="98000" autoAdjust="0"/>
  </p:normalViewPr>
  <p:slideViewPr>
    <p:cSldViewPr>
      <p:cViewPr varScale="1">
        <p:scale>
          <a:sx n="51" d="100"/>
          <a:sy n="51" d="100"/>
        </p:scale>
        <p:origin x="2400" y="84"/>
      </p:cViewPr>
      <p:guideLst>
        <p:guide orient="horz" pos="3120"/>
        <p:guide pos="216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664852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92040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50357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60177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29540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73824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6031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55128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94782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323865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9F507A-4548-49B6-8D28-8F8DD7841673}" type="datetimeFigureOut">
              <a:rPr kumimoji="1" lang="ja-JP" altLang="en-US" smtClean="0"/>
              <a:t>2022/9/22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235376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9B9F507A-4548-49B6-8D28-8F8DD7841673}" type="datetimeFigureOut">
              <a:rPr kumimoji="1" lang="ja-JP" altLang="en-US" smtClean="0"/>
              <a:t>2022/9/22</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FF6B3B6F-DD20-4C94-BAB7-683F3FCFB583}" type="slidenum">
              <a:rPr kumimoji="1" lang="ja-JP" altLang="en-US" smtClean="0"/>
              <a:t>‹#›</a:t>
            </a:fld>
            <a:endParaRPr kumimoji="1" lang="ja-JP" altLang="en-US"/>
          </a:p>
        </p:txBody>
      </p:sp>
    </p:spTree>
    <p:extLst>
      <p:ext uri="{BB962C8B-B14F-4D97-AF65-F5344CB8AC3E}">
        <p14:creationId xmlns:p14="http://schemas.microsoft.com/office/powerpoint/2010/main" val="1974360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雲形吹き出し 8"/>
          <p:cNvSpPr/>
          <p:nvPr/>
        </p:nvSpPr>
        <p:spPr>
          <a:xfrm>
            <a:off x="3152274" y="4507101"/>
            <a:ext cx="3425795" cy="2102083"/>
          </a:xfrm>
          <a:prstGeom prst="cloudCallout">
            <a:avLst>
              <a:gd name="adj1" fmla="val -68995"/>
              <a:gd name="adj2" fmla="val -31236"/>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Picture 2" descr="Z:\事務文書\生徒指導\0_イラスト集\0_Justカラー\07研修・指導\010_グループワーク.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15499" y="4678020"/>
            <a:ext cx="2221414" cy="2106434"/>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28704" y="6920960"/>
            <a:ext cx="6186309" cy="2585323"/>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研修日時</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○月○日（○）　</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　</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場所</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○階○○○室</a:t>
            </a:r>
            <a:endParaRPr kumimoji="1"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対象</a:t>
            </a:r>
            <a:r>
              <a:rPr lang="ja-JP" altLang="en-US" sz="1400" dirty="0" smtClean="0">
                <a:latin typeface="HG丸ｺﾞｼｯｸM-PRO" panose="020F0600000000000000" pitchFamily="50" charset="-128"/>
                <a:ea typeface="HG丸ｺﾞｼｯｸM-PRO" panose="020F0600000000000000" pitchFamily="50" charset="-128"/>
              </a:rPr>
              <a:t>（例）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　全員　○年団　○○課　教職○年以下　希望　）研修</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a:off x="-116408" y="220286"/>
            <a:ext cx="7101408" cy="1569660"/>
          </a:xfrm>
          <a:prstGeom prst="rect">
            <a:avLst/>
          </a:prstGeom>
          <a:noFill/>
        </p:spPr>
        <p:txBody>
          <a:bodyPr wrap="square" lIns="91440" tIns="45720" rIns="91440" bIns="45720">
            <a:spAutoFit/>
          </a:bodyPr>
          <a:lstStyle/>
          <a:p>
            <a:pPr algn="ctr"/>
            <a:r>
              <a:rPr lang="ja-JP" altLang="en-US" sz="3600" cap="none"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「学級（ＨＲ）集団づくりの促進」について学ぶ</a:t>
            </a:r>
            <a:r>
              <a:rPr lang="ja-JP" altLang="en-US"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校内研修</a:t>
            </a:r>
            <a:endParaRPr lang="en-US" altLang="ja-JP" sz="3600" spc="300" dirty="0" smtClean="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a:p>
            <a:pPr algn="ctr"/>
            <a:r>
              <a:rPr lang="ja-JP" altLang="en-US" sz="24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rPr>
              <a:t>（実施のお知らせ）</a:t>
            </a:r>
            <a:endParaRPr lang="ja-JP" altLang="en-US" sz="4000" cap="none" spc="300" dirty="0">
              <a:ln w="11430" cmpd="sng">
                <a:noFill/>
                <a:prstDash val="solid"/>
                <a:miter lim="800000"/>
              </a:ln>
              <a:effectLst/>
              <a:latin typeface="HGP創英角ﾎﾟｯﾌﾟ体" panose="040B0A00000000000000" pitchFamily="50" charset="-128"/>
              <a:ea typeface="HGP創英角ﾎﾟｯﾌﾟ体" panose="040B0A00000000000000" pitchFamily="50" charset="-128"/>
            </a:endParaRPr>
          </a:p>
        </p:txBody>
      </p:sp>
      <p:sp>
        <p:nvSpPr>
          <p:cNvPr id="14" name="テキスト ボックス 13"/>
          <p:cNvSpPr txBox="1"/>
          <p:nvPr/>
        </p:nvSpPr>
        <p:spPr>
          <a:xfrm>
            <a:off x="3645024" y="4925705"/>
            <a:ext cx="2705715" cy="1323439"/>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cs typeface="Meiryo UI" panose="020B0604030504040204" pitchFamily="50" charset="-128"/>
              </a:rPr>
              <a:t>自分の</a:t>
            </a:r>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学級（ＨＲ）に</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適した、「居場所づくり」</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「絆づくり」の働きかけ</a:t>
            </a:r>
            <a:endParaRPr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は何だろう。</a:t>
            </a:r>
            <a:endParaRPr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11"/>
          <p:cNvSpPr/>
          <p:nvPr/>
        </p:nvSpPr>
        <p:spPr>
          <a:xfrm>
            <a:off x="105358" y="1928664"/>
            <a:ext cx="6647284" cy="2376264"/>
          </a:xfrm>
          <a:prstGeom prst="roundRect">
            <a:avLst>
              <a:gd name="adj" fmla="val 93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子供たちの集団での活動が円滑に</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4000"/>
              </a:lnSpc>
            </a:pPr>
            <a:r>
              <a:rPr lang="ja-JP" altLang="en-US"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行われるよう適切に働きかけていく力</a:t>
            </a:r>
            <a:endParaRPr lang="en-US" altLang="ja-JP" sz="3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nSpc>
                <a:spcPts val="4800"/>
              </a:lnSpc>
            </a:pPr>
            <a:r>
              <a:rPr lang="ja-JP" altLang="en-US" sz="40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rPr>
              <a:t>「ファシリテーション力」</a:t>
            </a:r>
            <a:endParaRPr lang="en-US" altLang="ja-JP" sz="4000" dirty="0" smtClean="0">
              <a:ln>
                <a:solidFill>
                  <a:schemeClr val="tx1"/>
                </a:solidFill>
              </a:ln>
              <a:solidFill>
                <a:srgbClr val="FF0000"/>
              </a:solidFill>
              <a:latin typeface="HGS創英角ﾎﾟｯﾌﾟ体" panose="040B0A00000000000000" pitchFamily="50" charset="-128"/>
              <a:ea typeface="HGS創英角ﾎﾟｯﾌﾟ体" panose="040B0A00000000000000" pitchFamily="50" charset="-128"/>
              <a:cs typeface="Meiryo UI" panose="020B0604030504040204" pitchFamily="50" charset="-128"/>
            </a:endParaRPr>
          </a:p>
          <a:p>
            <a:pPr algn="r">
              <a:lnSpc>
                <a:spcPts val="4800"/>
              </a:lnSpc>
            </a:pPr>
            <a:r>
              <a:rPr lang="ja-JP" altLang="en-US" sz="3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3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高めよう！</a:t>
            </a:r>
          </a:p>
        </p:txBody>
      </p:sp>
      <p:pic>
        <p:nvPicPr>
          <p:cNvPr id="15"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068961" y="6729056"/>
            <a:ext cx="3528392" cy="232817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873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5087491"/>
            <a:ext cx="6117484" cy="404364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18</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1"/>
            <a:ext cx="6117841" cy="4585348"/>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17</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5457914"/>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3018"/>
            <a:ext cx="3600000" cy="440120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15</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17</a:t>
            </a:r>
            <a:r>
              <a:rPr lang="ja-JP" altLang="en-US" sz="1050" b="1" dirty="0">
                <a:latin typeface="メイリオ" panose="020B0604030504040204" pitchFamily="50" charset="-128"/>
                <a:ea typeface="メイリオ" panose="020B0604030504040204" pitchFamily="50" charset="-128"/>
              </a:rPr>
              <a:t>で</a:t>
            </a:r>
            <a:r>
              <a:rPr lang="en-US" altLang="ja-JP" sz="1050" b="1" dirty="0">
                <a:latin typeface="メイリオ" panose="020B0604030504040204" pitchFamily="50" charset="-128"/>
                <a:ea typeface="メイリオ" panose="020B0604030504040204" pitchFamily="50" charset="-128"/>
              </a:rPr>
              <a:t>11</a:t>
            </a:r>
            <a:r>
              <a:rPr lang="ja-JP" altLang="en-US" sz="1050" b="1" dirty="0">
                <a:latin typeface="メイリオ" panose="020B0604030504040204" pitchFamily="50" charset="-128"/>
                <a:ea typeface="メイリオ" panose="020B0604030504040204" pitchFamily="50" charset="-128"/>
              </a:rPr>
              <a:t>分≫</a:t>
            </a:r>
          </a:p>
          <a:p>
            <a:pPr>
              <a:lnSpc>
                <a:spcPts val="1400"/>
              </a:lnSpc>
            </a:pPr>
            <a:r>
              <a:rPr lang="ja-JP" altLang="en-US" sz="1050" dirty="0">
                <a:latin typeface="メイリオ" panose="020B0604030504040204" pitchFamily="50" charset="-128"/>
                <a:ea typeface="メイリオ" panose="020B0604030504040204" pitchFamily="50" charset="-128"/>
              </a:rPr>
              <a:t>　これから一問一答の質問タイムを５分とります。事例提供者の話だけでは分からなかった情報を引き出して、学級（</a:t>
            </a:r>
            <a:r>
              <a:rPr lang="en-US" altLang="ja-JP" sz="1050" dirty="0">
                <a:latin typeface="メイリオ" panose="020B0604030504040204" pitchFamily="50" charset="-128"/>
                <a:ea typeface="メイリオ" panose="020B0604030504040204" pitchFamily="50" charset="-128"/>
              </a:rPr>
              <a:t>HR</a:t>
            </a:r>
            <a:r>
              <a:rPr lang="ja-JP" altLang="en-US" sz="1050" dirty="0">
                <a:latin typeface="メイリオ" panose="020B0604030504040204" pitchFamily="50" charset="-128"/>
                <a:ea typeface="メイリオ" panose="020B0604030504040204" pitchFamily="50" charset="-128"/>
              </a:rPr>
              <a:t>）集団</a:t>
            </a:r>
            <a:r>
              <a:rPr lang="ja-JP" altLang="en-US" sz="1050" dirty="0" smtClean="0">
                <a:latin typeface="メイリオ" panose="020B0604030504040204" pitchFamily="50" charset="-128"/>
                <a:ea typeface="メイリオ" panose="020B0604030504040204" pitchFamily="50" charset="-128"/>
              </a:rPr>
              <a:t>の実態</a:t>
            </a:r>
            <a:r>
              <a:rPr lang="ja-JP" altLang="en-US" sz="1050" dirty="0">
                <a:latin typeface="メイリオ" panose="020B0604030504040204" pitchFamily="50" charset="-128"/>
                <a:ea typeface="メイリオ" panose="020B0604030504040204" pitchFamily="50" charset="-128"/>
              </a:rPr>
              <a:t>を、より的確に捉えるようにしてください。</a:t>
            </a:r>
          </a:p>
          <a:p>
            <a:pPr>
              <a:lnSpc>
                <a:spcPts val="1400"/>
              </a:lnSpc>
            </a:pPr>
            <a:r>
              <a:rPr lang="ja-JP" altLang="en-US" sz="1050" dirty="0">
                <a:latin typeface="メイリオ" panose="020B0604030504040204" pitchFamily="50" charset="-128"/>
                <a:ea typeface="メイリオ" panose="020B0604030504040204" pitchFamily="50" charset="-128"/>
              </a:rPr>
              <a:t>　質問は、★「困っていることはなんですか？」というような大まかな質問ではなく、具体的で簡潔な質問をするようにしましょう。</a:t>
            </a:r>
          </a:p>
          <a:p>
            <a:pPr>
              <a:lnSpc>
                <a:spcPts val="1400"/>
              </a:lnSpc>
            </a:pPr>
            <a:r>
              <a:rPr lang="ja-JP" altLang="en-US" sz="1050" dirty="0">
                <a:latin typeface="メイリオ" panose="020B0604030504040204" pitchFamily="50" charset="-128"/>
                <a:ea typeface="メイリオ" panose="020B0604030504040204" pitchFamily="50" charset="-128"/>
              </a:rPr>
              <a:t>　また、事例を提供した先生が、聞いてもらってよかった、話してよかったと思えることが重要です。批判的な質問ではなく、今後の適切な指導や支援のヒントにつながる質問をするようお願いします。</a:t>
            </a:r>
          </a:p>
          <a:p>
            <a:pPr>
              <a:lnSpc>
                <a:spcPts val="1400"/>
              </a:lnSpc>
            </a:pPr>
            <a:r>
              <a:rPr lang="ja-JP" altLang="en-US" sz="1050" dirty="0">
                <a:latin typeface="メイリオ" panose="020B0604030504040204" pitchFamily="50" charset="-128"/>
                <a:ea typeface="メイリオ" panose="020B0604030504040204" pitchFamily="50" charset="-128"/>
              </a:rPr>
              <a:t>　事例提供者は、スライドに示すように、事実をありのままに簡潔に答えて、できるだけたくさんの質問を受けるようにしてください。</a:t>
            </a:r>
          </a:p>
          <a:p>
            <a:pPr>
              <a:lnSpc>
                <a:spcPts val="1400"/>
              </a:lnSpc>
            </a:pPr>
            <a:r>
              <a:rPr lang="ja-JP" altLang="en-US" sz="1050" dirty="0">
                <a:latin typeface="メイリオ" panose="020B0604030504040204" pitchFamily="50" charset="-128"/>
                <a:ea typeface="メイリオ" panose="020B0604030504040204" pitchFamily="50" charset="-128"/>
              </a:rPr>
              <a:t>　では、事例提供者の左隣の方から、時計回りに質問をしていってください。５分間続けます。始めてください。</a:t>
            </a: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５分経過）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時間がきました。ありがとうございました</a:t>
            </a:r>
            <a:r>
              <a:rPr lang="ja-JP" altLang="en-US" sz="1050" dirty="0" smtClean="0">
                <a:latin typeface="メイリオ" panose="020B0604030504040204" pitchFamily="50" charset="-128"/>
                <a:ea typeface="メイリオ" panose="020B0604030504040204" pitchFamily="50" charset="-128"/>
              </a:rPr>
              <a:t>。今</a:t>
            </a:r>
            <a:r>
              <a:rPr lang="ja-JP" altLang="en-US" sz="1050" dirty="0">
                <a:latin typeface="メイリオ" panose="020B0604030504040204" pitchFamily="50" charset="-128"/>
                <a:ea typeface="メイリオ" panose="020B0604030504040204" pitchFamily="50" charset="-128"/>
              </a:rPr>
              <a:t>、していただいたように、集団への働きかけを考える際には</a:t>
            </a:r>
            <a:r>
              <a:rPr lang="ja-JP" altLang="en-US" sz="1050" dirty="0" smtClean="0">
                <a:latin typeface="メイリオ" panose="020B0604030504040204" pitchFamily="50" charset="-128"/>
                <a:ea typeface="メイリオ" panose="020B0604030504040204" pitchFamily="50" charset="-128"/>
              </a:rPr>
              <a:t>、まず、実態</a:t>
            </a:r>
            <a:r>
              <a:rPr lang="ja-JP" altLang="en-US" sz="1050" dirty="0">
                <a:latin typeface="メイリオ" panose="020B0604030504040204" pitchFamily="50" charset="-128"/>
                <a:ea typeface="メイリオ" panose="020B0604030504040204" pitchFamily="50" charset="-128"/>
              </a:rPr>
              <a:t>をしっかり</a:t>
            </a:r>
            <a:r>
              <a:rPr lang="ja-JP" altLang="en-US" sz="1050" dirty="0" smtClean="0">
                <a:latin typeface="メイリオ" panose="020B0604030504040204" pitchFamily="50" charset="-128"/>
                <a:ea typeface="メイリオ" panose="020B0604030504040204" pitchFamily="50" charset="-128"/>
              </a:rPr>
              <a:t>捉えること</a:t>
            </a:r>
            <a:r>
              <a:rPr lang="ja-JP" altLang="en-US" sz="1050" dirty="0">
                <a:latin typeface="メイリオ" panose="020B0604030504040204" pitchFamily="50" charset="-128"/>
                <a:ea typeface="メイリオ" panose="020B0604030504040204" pitchFamily="50" charset="-128"/>
              </a:rPr>
              <a:t>が必要です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5089001"/>
            <a:ext cx="3600000" cy="38625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18</a:t>
            </a:r>
            <a:r>
              <a:rPr lang="ja-JP" altLang="en-US" sz="1050" b="1" dirty="0" err="1"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19</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それでは、ファシリテーションの観点②です。具体的に働きかけを考えましょう</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ポイントは、集団の実態に即した「居場所づくり」「絆づくり」の働きかけになっているかです。研修前半で話し合った、★子供たちを集団で活動させる際の工夫も参考にしながら考えてください。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en-US" altLang="ja-JP" sz="1050" dirty="0">
                <a:latin typeface="メイリオ" panose="020B0604030504040204" pitchFamily="50" charset="-128"/>
                <a:ea typeface="メイリオ" panose="020B0604030504040204" pitchFamily="50" charset="-128"/>
              </a:rPr>
              <a:t>  </a:t>
            </a:r>
            <a:r>
              <a:rPr lang="en-US" altLang="ja-JP" sz="1050" dirty="0" smtClean="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まず</a:t>
            </a:r>
            <a:r>
              <a:rPr lang="ja-JP" altLang="en-US" sz="1050" dirty="0">
                <a:latin typeface="メイリオ" panose="020B0604030504040204" pitchFamily="50" charset="-128"/>
                <a:ea typeface="メイリオ" panose="020B0604030504040204" pitchFamily="50" charset="-128"/>
              </a:rPr>
              <a:t>は、個人で下の四角に書き込んでください。時間は２分です。始めてください。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２分経過）</a:t>
            </a:r>
          </a:p>
          <a:p>
            <a:pPr>
              <a:lnSpc>
                <a:spcPts val="1400"/>
              </a:lnSpc>
            </a:pPr>
            <a:r>
              <a:rPr lang="ja-JP" altLang="en-US" sz="1050" dirty="0" smtClean="0">
                <a:latin typeface="メイリオ" panose="020B0604030504040204" pitchFamily="50" charset="-128"/>
                <a:ea typeface="メイリオ" panose="020B0604030504040204" pitchFamily="50" charset="-128"/>
              </a:rPr>
              <a:t>　時間がきました。</a:t>
            </a:r>
            <a:r>
              <a:rPr lang="ja-JP" altLang="en-US" sz="1050" dirty="0">
                <a:latin typeface="メイリオ" panose="020B0604030504040204" pitchFamily="50" charset="-128"/>
                <a:ea typeface="メイリオ" panose="020B0604030504040204" pitchFamily="50" charset="-128"/>
              </a:rPr>
              <a:t>それでは、</a:t>
            </a:r>
            <a:r>
              <a:rPr lang="ja-JP" altLang="en-US" sz="1050" dirty="0" smtClean="0">
                <a:latin typeface="メイリオ" panose="020B0604030504040204" pitchFamily="50" charset="-128"/>
                <a:ea typeface="メイリオ" panose="020B0604030504040204" pitchFamily="50" charset="-128"/>
              </a:rPr>
              <a:t>今、考えた</a:t>
            </a:r>
            <a:r>
              <a:rPr lang="ja-JP" altLang="en-US" sz="1050" dirty="0">
                <a:latin typeface="メイリオ" panose="020B0604030504040204" pitchFamily="50" charset="-128"/>
                <a:ea typeface="メイリオ" panose="020B0604030504040204" pitchFamily="50" charset="-128"/>
              </a:rPr>
              <a:t>働きかけを、グループで共有しましょう。司会の先生、進行をお願いします</a:t>
            </a:r>
            <a:r>
              <a:rPr lang="ja-JP" altLang="en-US" sz="1050" dirty="0" smtClean="0">
                <a:latin typeface="メイリオ" panose="020B0604030504040204" pitchFamily="50" charset="-128"/>
                <a:ea typeface="メイリオ" panose="020B0604030504040204" pitchFamily="50" charset="-128"/>
              </a:rPr>
              <a:t>。時間</a:t>
            </a:r>
            <a:r>
              <a:rPr lang="ja-JP" altLang="en-US" sz="1050" dirty="0">
                <a:latin typeface="メイリオ" panose="020B0604030504040204" pitchFamily="50" charset="-128"/>
                <a:ea typeface="メイリオ" panose="020B0604030504040204" pitchFamily="50" charset="-128"/>
              </a:rPr>
              <a:t>は８分です</a:t>
            </a:r>
            <a:r>
              <a:rPr lang="ja-JP" altLang="en-US" sz="1050" dirty="0" smtClean="0">
                <a:latin typeface="メイリオ" panose="020B0604030504040204" pitchFamily="50" charset="-128"/>
                <a:ea typeface="メイリオ" panose="020B0604030504040204" pitchFamily="50" charset="-128"/>
              </a:rPr>
              <a:t>。始めて</a:t>
            </a:r>
            <a:r>
              <a:rPr lang="ja-JP" altLang="en-US" sz="1050" dirty="0">
                <a:latin typeface="メイリオ" panose="020B0604030504040204" pitchFamily="50" charset="-128"/>
                <a:ea typeface="メイリオ" panose="020B0604030504040204" pitchFamily="50" charset="-128"/>
              </a:rPr>
              <a:t>ください。</a:t>
            </a: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８分経過）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20" name="横巻き 19"/>
          <p:cNvSpPr/>
          <p:nvPr/>
        </p:nvSpPr>
        <p:spPr>
          <a:xfrm>
            <a:off x="4356583" y="6802874"/>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245392" y="8088501"/>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708883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5" name="横巻き 24"/>
          <p:cNvSpPr/>
          <p:nvPr/>
        </p:nvSpPr>
        <p:spPr>
          <a:xfrm>
            <a:off x="4245392" y="3655988"/>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角丸四角形吹き出し 18"/>
          <p:cNvSpPr/>
          <p:nvPr/>
        </p:nvSpPr>
        <p:spPr>
          <a:xfrm>
            <a:off x="5216500" y="6930891"/>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5337591" y="8191201"/>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4" name="角丸四角形吹き出し 23"/>
          <p:cNvSpPr/>
          <p:nvPr/>
        </p:nvSpPr>
        <p:spPr>
          <a:xfrm>
            <a:off x="5299386" y="373298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10</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28628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6454774"/>
            <a:ext cx="3600000"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22</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１</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生徒指導におけるファシリテーションの観点は、この二つでした。子供たちは集団での活動を通して、社会で自立するために必要な力を身に付けていきます。★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私たち教職員には、子供たちの集団での活動が円滑に行われるよう適切に働きかけ、学級（</a:t>
            </a:r>
            <a:r>
              <a:rPr lang="en-US" altLang="ja-JP" sz="1050" dirty="0">
                <a:latin typeface="メイリオ" panose="020B0604030504040204" pitchFamily="50" charset="-128"/>
                <a:ea typeface="メイリオ" panose="020B0604030504040204" pitchFamily="50" charset="-128"/>
              </a:rPr>
              <a:t>HR</a:t>
            </a:r>
            <a:r>
              <a:rPr lang="ja-JP" altLang="en-US" sz="1050" dirty="0">
                <a:latin typeface="メイリオ" panose="020B0604030504040204" pitchFamily="50" charset="-128"/>
                <a:ea typeface="メイリオ" panose="020B0604030504040204" pitchFamily="50" charset="-128"/>
              </a:rPr>
              <a:t>）集団づくりを促進していく、「集団をファシリテートする力」を身に付けることが求められています。★</a:t>
            </a:r>
            <a:endParaRPr lang="en-US" altLang="ja-JP"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4004991"/>
            <a:ext cx="6117484" cy="244827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a:solidFill>
                    <a:schemeClr val="tx1"/>
                  </a:solidFill>
                  <a:latin typeface="メイリオ" panose="020B0604030504040204" pitchFamily="50" charset="-128"/>
                  <a:ea typeface="メイリオ" panose="020B0604030504040204" pitchFamily="50" charset="-128"/>
                </a:rPr>
                <a:t>2</a:t>
              </a:r>
              <a:r>
                <a:rPr kumimoji="1" lang="en-US" altLang="ja-JP" sz="1600" dirty="0" smtClean="0">
                  <a:solidFill>
                    <a:schemeClr val="tx1"/>
                  </a:solidFill>
                  <a:latin typeface="メイリオ" panose="020B0604030504040204" pitchFamily="50" charset="-128"/>
                  <a:ea typeface="メイリオ" panose="020B0604030504040204" pitchFamily="50" charset="-128"/>
                </a:rPr>
                <a:t>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11</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0"/>
            <a:ext cx="6117841" cy="3506661"/>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19</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4375415"/>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90150" y="2495202"/>
            <a:ext cx="2498490"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33239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18</a:t>
            </a:r>
            <a:r>
              <a:rPr lang="ja-JP" altLang="en-US" sz="1050" b="1" dirty="0" err="1">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19</a:t>
            </a:r>
            <a:r>
              <a:rPr lang="ja-JP" altLang="en-US" sz="1050" b="1" dirty="0">
                <a:latin typeface="メイリオ" panose="020B0604030504040204" pitchFamily="50" charset="-128"/>
                <a:ea typeface="メイリオ" panose="020B0604030504040204" pitchFamily="50" charset="-128"/>
              </a:rPr>
              <a:t>で</a:t>
            </a:r>
            <a:r>
              <a:rPr lang="en-US" altLang="ja-JP" sz="1050" b="1" dirty="0">
                <a:latin typeface="メイリオ" panose="020B0604030504040204" pitchFamily="50" charset="-128"/>
                <a:ea typeface="メイリオ" panose="020B0604030504040204" pitchFamily="50" charset="-128"/>
              </a:rPr>
              <a:t>14</a:t>
            </a:r>
            <a:r>
              <a:rPr lang="ja-JP" altLang="en-US" sz="1050" b="1" dirty="0">
                <a:latin typeface="メイリオ" panose="020B0604030504040204" pitchFamily="50" charset="-128"/>
                <a:ea typeface="メイリオ" panose="020B0604030504040204" pitchFamily="50" charset="-128"/>
              </a:rPr>
              <a:t>分≫</a:t>
            </a:r>
          </a:p>
          <a:p>
            <a:pPr>
              <a:lnSpc>
                <a:spcPts val="1400"/>
              </a:lnSpc>
            </a:pPr>
            <a:r>
              <a:rPr lang="ja-JP" altLang="en-US" sz="1050" b="1"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たくさん働きかけのアイディアが出てきたのではないでしょうか。</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事例提供者の先生、今、出たアイディアの中から、やってみたいと思う働きかけを、「居場所づくり」「絆づくり」それぞれから一つ選び、理由を付け加えて、グループのメンバーに発表してください。「この働きかけをしたあと、これをします。」と、二つの働きかけを組み合わせても構いません。時間は１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（１分経過）</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ありがとうございました。事例提供者の先生のおかげで話合いが深まりました。また、皆さんのおかげで、事例提供者の先生も</a:t>
            </a:r>
            <a:r>
              <a:rPr lang="ja-JP" altLang="en-US" sz="1050" dirty="0" smtClean="0">
                <a:latin typeface="メイリオ" panose="020B0604030504040204" pitchFamily="50" charset="-128"/>
                <a:ea typeface="メイリオ" panose="020B0604030504040204" pitchFamily="50" charset="-128"/>
              </a:rPr>
              <a:t>、子供たちへの働きかけ</a:t>
            </a:r>
            <a:r>
              <a:rPr lang="ja-JP" altLang="en-US" sz="1050" dirty="0">
                <a:latin typeface="メイリオ" panose="020B0604030504040204" pitchFamily="50" charset="-128"/>
                <a:ea typeface="メイリオ" panose="020B0604030504040204" pitchFamily="50" charset="-128"/>
              </a:rPr>
              <a:t>が見えてきたのだと思います。お互いに、拍手をお願いします。</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4006502"/>
            <a:ext cx="3600000" cy="45140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20</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22</a:t>
            </a:r>
            <a:r>
              <a:rPr lang="ja-JP" altLang="en-US" sz="1050" b="1" dirty="0" smtClean="0">
                <a:latin typeface="メイリオ" panose="020B0604030504040204" pitchFamily="50" charset="-128"/>
                <a:ea typeface="メイリオ" panose="020B0604030504040204" pitchFamily="50" charset="-128"/>
              </a:rPr>
              <a:t>で１分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今日の研修のまとめです。★</a:t>
            </a:r>
          </a:p>
        </p:txBody>
      </p:sp>
      <p:sp>
        <p:nvSpPr>
          <p:cNvPr id="35" name="テキスト ボックス 34"/>
          <p:cNvSpPr txBox="1"/>
          <p:nvPr/>
        </p:nvSpPr>
        <p:spPr>
          <a:xfrm>
            <a:off x="376369" y="600633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6453263"/>
            <a:ext cx="6117484" cy="244827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a:solidFill>
                    <a:schemeClr val="tx1"/>
                  </a:solidFill>
                  <a:latin typeface="メイリオ" panose="020B0604030504040204" pitchFamily="50" charset="-128"/>
                  <a:ea typeface="メイリオ" panose="020B0604030504040204" pitchFamily="50" charset="-128"/>
                </a:rPr>
                <a:t>2</a:t>
              </a:r>
              <a:r>
                <a:rPr kumimoji="1" lang="en-US" altLang="ja-JP" sz="1600" dirty="0" smtClean="0">
                  <a:solidFill>
                    <a:schemeClr val="tx1"/>
                  </a:solidFill>
                  <a:latin typeface="メイリオ" panose="020B0604030504040204" pitchFamily="50" charset="-128"/>
                  <a:ea typeface="メイリオ" panose="020B0604030504040204" pitchFamily="50" charset="-128"/>
                </a:rPr>
                <a:t>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6823687"/>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845460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4" name="横巻き 23"/>
          <p:cNvSpPr/>
          <p:nvPr/>
        </p:nvSpPr>
        <p:spPr>
          <a:xfrm>
            <a:off x="4365104" y="2422327"/>
            <a:ext cx="504767" cy="360908"/>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発 表</a:t>
            </a:r>
          </a:p>
        </p:txBody>
      </p:sp>
    </p:spTree>
    <p:extLst>
      <p:ext uri="{BB962C8B-B14F-4D97-AF65-F5344CB8AC3E}">
        <p14:creationId xmlns:p14="http://schemas.microsoft.com/office/powerpoint/2010/main" val="1504333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5440034"/>
            <a:ext cx="3600000" cy="328808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23</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endParaRPr lang="en-US" altLang="ja-JP" sz="1050" b="1"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では、自分の関わる集団の実態に即した「居場所づくり」と「絆づくり」の働きかけを、それぞれ考えてください。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先ほど事例提供者になった先生は、協議で出た働きかけを、すぐに実践できるよう、さらに具体化する時間にしてください。部活動（クラブ）や委員会等、学級（</a:t>
            </a:r>
            <a:r>
              <a:rPr lang="en-US" altLang="ja-JP" sz="1050" dirty="0">
                <a:latin typeface="メイリオ" panose="020B0604030504040204" pitchFamily="50" charset="-128"/>
                <a:ea typeface="メイリオ" panose="020B0604030504040204" pitchFamily="50" charset="-128"/>
              </a:rPr>
              <a:t>HR</a:t>
            </a:r>
            <a:r>
              <a:rPr lang="ja-JP" altLang="en-US" sz="1050" dirty="0">
                <a:latin typeface="メイリオ" panose="020B0604030504040204" pitchFamily="50" charset="-128"/>
                <a:ea typeface="メイリオ" panose="020B0604030504040204" pitchFamily="50" charset="-128"/>
              </a:rPr>
              <a:t>）とは別の集団を新たに思い浮かべて働きかけを考えてもかまいません。</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学級（</a:t>
            </a:r>
            <a:r>
              <a:rPr lang="en-US" altLang="ja-JP" sz="1050" dirty="0">
                <a:latin typeface="メイリオ" panose="020B0604030504040204" pitchFamily="50" charset="-128"/>
                <a:ea typeface="メイリオ" panose="020B0604030504040204" pitchFamily="50" charset="-128"/>
              </a:rPr>
              <a:t>HR</a:t>
            </a:r>
            <a:r>
              <a:rPr lang="ja-JP" altLang="en-US" sz="1050" dirty="0">
                <a:latin typeface="メイリオ" panose="020B0604030504040204" pitchFamily="50" charset="-128"/>
                <a:ea typeface="メイリオ" panose="020B0604030504040204" pitchFamily="50" charset="-128"/>
              </a:rPr>
              <a:t>）担任をされていない先生は、関わりの深い集団を思い浮かべて考えてください。担任の先生とペアになって作業をしてもかまいません。</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時間は合わせて４分です。始めてください。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４分経過）</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　時間がきました。ありがとうございました。いくつか働きかけが浮かんできましたか？★</a:t>
            </a:r>
            <a:endParaRPr lang="en-US" altLang="ja-JP" sz="1050" dirty="0" smtClean="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2990251"/>
            <a:ext cx="6117484" cy="244827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a:t>
              </a:r>
              <a:r>
                <a:rPr lang="en-US" altLang="ja-JP" sz="1600" dirty="0">
                  <a:solidFill>
                    <a:schemeClr val="tx1"/>
                  </a:solidFill>
                  <a:latin typeface="メイリオ" panose="020B0604030504040204" pitchFamily="50" charset="-128"/>
                  <a:ea typeface="メイリオ" panose="020B0604030504040204" pitchFamily="50" charset="-128"/>
                </a:rPr>
                <a:t>3</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651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12</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1"/>
            <a:ext cx="6117841" cy="2492439"/>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60675"/>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90150" y="2495202"/>
            <a:ext cx="2498490"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20</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22</a:t>
            </a:r>
            <a:r>
              <a:rPr lang="ja-JP" altLang="en-US" sz="1050" b="1" dirty="0" smtClean="0">
                <a:latin typeface="メイリオ" panose="020B0604030504040204" pitchFamily="50" charset="-128"/>
                <a:ea typeface="メイリオ" panose="020B0604030504040204" pitchFamily="50" charset="-128"/>
              </a:rPr>
              <a:t>で１分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集団指導を通して個を育成し、個の成長が集団を発展させる、という相互作用を促進させるためにも、ファシリテーション力の向上に努めていきましょう。★</a:t>
            </a:r>
          </a:p>
        </p:txBody>
      </p:sp>
      <p:sp>
        <p:nvSpPr>
          <p:cNvPr id="9" name="正方形/長方形 8"/>
          <p:cNvSpPr/>
          <p:nvPr/>
        </p:nvSpPr>
        <p:spPr>
          <a:xfrm>
            <a:off x="2892505" y="2991762"/>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23</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それでは、今日の研修の最後に、それぞれの先生が、自分の関わる集団に</a:t>
            </a:r>
            <a:r>
              <a:rPr lang="ja-JP" altLang="en-US" sz="1050" dirty="0" smtClean="0">
                <a:latin typeface="メイリオ" panose="020B0604030504040204" pitchFamily="50" charset="-128"/>
                <a:ea typeface="メイリオ" panose="020B0604030504040204" pitchFamily="50" charset="-128"/>
              </a:rPr>
              <a:t>対してできる働きかけを</a:t>
            </a:r>
            <a:r>
              <a:rPr lang="ja-JP" altLang="en-US" sz="1050" dirty="0">
                <a:latin typeface="メイリオ" panose="020B0604030504040204" pitchFamily="50" charset="-128"/>
                <a:ea typeface="メイリオ" panose="020B0604030504040204" pitchFamily="50" charset="-128"/>
              </a:rPr>
              <a:t>考えましょう</a:t>
            </a:r>
            <a:r>
              <a:rPr lang="ja-JP" altLang="en-US" sz="1050" dirty="0" smtClean="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資料②を出してください。★</a:t>
            </a:r>
            <a:endParaRPr lang="en-US" altLang="ja-JP" sz="1050" dirty="0" smtClean="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4991593"/>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5438523"/>
            <a:ext cx="6117484" cy="3505034"/>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24</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5808947"/>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743986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2" name="横巻き 21"/>
          <p:cNvSpPr/>
          <p:nvPr/>
        </p:nvSpPr>
        <p:spPr>
          <a:xfrm>
            <a:off x="4357081" y="7689304"/>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5216500" y="7823080"/>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60574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8" name="グループ化 1027"/>
          <p:cNvGrpSpPr/>
          <p:nvPr/>
        </p:nvGrpSpPr>
        <p:grpSpPr>
          <a:xfrm>
            <a:off x="370080" y="498412"/>
            <a:ext cx="6117841" cy="4045269"/>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25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867596"/>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38625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23</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それでは、今、考えてもらった働きかけをまとめましょう。資料③を出してください。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今、考えた働きかけの中から、チャレンジしてみよう！と思う働きかけを一つずつ四角に書いてください。時間は１分です。始めてください。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smtClean="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ありがとうございます。時間がきました。</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それではグループ内で順番に、記入</a:t>
            </a:r>
            <a:r>
              <a:rPr lang="ja-JP" altLang="en-US" sz="1050" dirty="0" smtClean="0">
                <a:latin typeface="メイリオ" panose="020B0604030504040204" pitchFamily="50" charset="-128"/>
                <a:ea typeface="メイリオ" panose="020B0604030504040204" pitchFamily="50" charset="-128"/>
              </a:rPr>
              <a:t>した働きかけを</a:t>
            </a:r>
            <a:r>
              <a:rPr lang="ja-JP" altLang="en-US" sz="1050" dirty="0">
                <a:latin typeface="メイリオ" panose="020B0604030504040204" pitchFamily="50" charset="-128"/>
                <a:ea typeface="メイリオ" panose="020B0604030504040204" pitchFamily="50" charset="-128"/>
              </a:rPr>
              <a:t>発表してください。他の先生の話を聞く時には、「いいね」とか「なるほど」など、支持や</a:t>
            </a:r>
            <a:r>
              <a:rPr lang="ja-JP" altLang="en-US" sz="1050" dirty="0" smtClean="0">
                <a:latin typeface="メイリオ" panose="020B0604030504040204" pitchFamily="50" charset="-128"/>
                <a:ea typeface="メイリオ" panose="020B0604030504040204" pitchFamily="50" charset="-128"/>
              </a:rPr>
              <a:t>勇気づけ</a:t>
            </a:r>
            <a:r>
              <a:rPr lang="ja-JP" altLang="en-US" sz="1050" dirty="0">
                <a:latin typeface="メイリオ" panose="020B0604030504040204" pitchFamily="50" charset="-128"/>
                <a:ea typeface="メイリオ" panose="020B0604030504040204" pitchFamily="50" charset="-128"/>
              </a:rPr>
              <a:t>の一言をかけてください。時間は２分です。始めてください。</a:t>
            </a: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（２分経過）</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ありがとうございました（時間があれば、印象に残った発表を取り上げ</a:t>
            </a:r>
            <a:r>
              <a:rPr lang="ja-JP" altLang="en-US" sz="1050">
                <a:latin typeface="メイリオ" panose="020B0604030504040204" pitchFamily="50" charset="-128"/>
                <a:ea typeface="メイリオ" panose="020B0604030504040204" pitchFamily="50" charset="-128"/>
              </a:rPr>
              <a:t>、</a:t>
            </a:r>
            <a:r>
              <a:rPr lang="ja-JP" altLang="en-US" sz="1050" smtClean="0">
                <a:latin typeface="メイリオ" panose="020B0604030504040204" pitchFamily="50" charset="-128"/>
                <a:ea typeface="メイリオ" panose="020B0604030504040204" pitchFamily="50" charset="-128"/>
              </a:rPr>
              <a:t>肯定的なコメント</a:t>
            </a:r>
            <a:r>
              <a:rPr lang="ja-JP" altLang="en-US" sz="1050" dirty="0" smtClean="0">
                <a:latin typeface="メイリオ" panose="020B0604030504040204" pitchFamily="50" charset="-128"/>
                <a:ea typeface="メイリオ" panose="020B0604030504040204" pitchFamily="50" charset="-128"/>
              </a:rPr>
              <a:t>を入れる）</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sp>
        <p:nvSpPr>
          <p:cNvPr id="20" name="横巻き 19"/>
          <p:cNvSpPr/>
          <p:nvPr/>
        </p:nvSpPr>
        <p:spPr>
          <a:xfrm>
            <a:off x="4341331" y="1699940"/>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13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9" name="横巻き 18"/>
          <p:cNvSpPr/>
          <p:nvPr/>
        </p:nvSpPr>
        <p:spPr>
          <a:xfrm>
            <a:off x="4440122" y="3296816"/>
            <a:ext cx="504767" cy="360908"/>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000" dirty="0">
                <a:solidFill>
                  <a:schemeClr val="tx1"/>
                </a:solidFill>
                <a:latin typeface="HG丸ｺﾞｼｯｸM-PRO" panose="020F0600000000000000" pitchFamily="50" charset="-128"/>
                <a:ea typeface="HG丸ｺﾞｼｯｸM-PRO" panose="020F0600000000000000" pitchFamily="50" charset="-128"/>
              </a:rPr>
              <a:t>発 表</a:t>
            </a:r>
          </a:p>
        </p:txBody>
      </p:sp>
      <p:grpSp>
        <p:nvGrpSpPr>
          <p:cNvPr id="22" name="グループ化 21"/>
          <p:cNvGrpSpPr/>
          <p:nvPr/>
        </p:nvGrpSpPr>
        <p:grpSpPr>
          <a:xfrm>
            <a:off x="370258" y="4546352"/>
            <a:ext cx="6117484" cy="3184099"/>
            <a:chOff x="361964" y="3226356"/>
            <a:chExt cx="6117484" cy="2880000"/>
          </a:xfrm>
        </p:grpSpPr>
        <p:sp>
          <p:nvSpPr>
            <p:cNvPr id="23" name="正方形/長方形 22"/>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en-US" altLang="ja-JP" sz="1600" dirty="0" smtClean="0">
                  <a:solidFill>
                    <a:schemeClr val="tx1"/>
                  </a:solidFill>
                  <a:latin typeface="メイリオ" panose="020B0604030504040204" pitchFamily="50" charset="-128"/>
                  <a:ea typeface="メイリオ" panose="020B0604030504040204" pitchFamily="50" charset="-128"/>
                </a:rPr>
                <a:t>26</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28"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4916777"/>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9" name="正方形/長方形 28"/>
          <p:cNvSpPr/>
          <p:nvPr/>
        </p:nvSpPr>
        <p:spPr>
          <a:xfrm>
            <a:off x="2892505" y="4547864"/>
            <a:ext cx="3600000" cy="1528624"/>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23</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26</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12</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校内研修終了の前に、先ほど書いていただいた、資料③を回収します。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（回収ができたら）</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皆さんの「チャレンジ！」を見える化し、改めてお示しします。今後の指導・支援に生かしていきましょう！</a:t>
            </a:r>
          </a:p>
          <a:p>
            <a:pPr>
              <a:lnSpc>
                <a:spcPts val="1400"/>
              </a:lnSpc>
            </a:pPr>
            <a:r>
              <a:rPr lang="ja-JP" altLang="en-US" sz="1050" dirty="0">
                <a:latin typeface="メイリオ" panose="020B0604030504040204" pitchFamily="50" charset="-128"/>
                <a:ea typeface="メイリオ" panose="020B0604030504040204" pitchFamily="50" charset="-128"/>
              </a:rPr>
              <a:t>　以上で、校内研修を終わります。ありがとうございました</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376369" y="6547695"/>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8" name="角丸四角形 17"/>
          <p:cNvSpPr/>
          <p:nvPr/>
        </p:nvSpPr>
        <p:spPr>
          <a:xfrm>
            <a:off x="3079627" y="6650332"/>
            <a:ext cx="3273126" cy="792088"/>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050" dirty="0">
                <a:solidFill>
                  <a:schemeClr val="tx1"/>
                </a:solidFill>
                <a:latin typeface="メイリオ" panose="020B0604030504040204" pitchFamily="50" charset="-128"/>
                <a:ea typeface="メイリオ" panose="020B0604030504040204" pitchFamily="50" charset="-128"/>
              </a:rPr>
              <a:t>には、</a:t>
            </a:r>
            <a:r>
              <a:rPr lang="ja-JP" altLang="en-US" sz="1050" dirty="0" smtClean="0">
                <a:solidFill>
                  <a:schemeClr val="tx1"/>
                </a:solidFill>
                <a:latin typeface="メイリオ" panose="020B0604030504040204" pitchFamily="50" charset="-128"/>
                <a:ea typeface="メイリオ" panose="020B0604030504040204" pitchFamily="50" charset="-128"/>
              </a:rPr>
              <a:t>集めた資料③を職員室に掲示</a:t>
            </a:r>
            <a:r>
              <a:rPr lang="ja-JP" altLang="en-US" sz="1050" dirty="0">
                <a:solidFill>
                  <a:schemeClr val="tx1"/>
                </a:solidFill>
                <a:latin typeface="メイリオ" panose="020B0604030504040204" pitchFamily="50" charset="-128"/>
                <a:ea typeface="メイリオ" panose="020B0604030504040204" pitchFamily="50" charset="-128"/>
              </a:rPr>
              <a:t>したり</a:t>
            </a:r>
            <a:r>
              <a:rPr lang="ja-JP" altLang="en-US" sz="1050" dirty="0" smtClean="0">
                <a:solidFill>
                  <a:schemeClr val="tx1"/>
                </a:solidFill>
                <a:latin typeface="メイリオ" panose="020B0604030504040204" pitchFamily="50" charset="-128"/>
                <a:ea typeface="メイリオ" panose="020B0604030504040204" pitchFamily="50" charset="-128"/>
              </a:rPr>
              <a:t>、一覧</a:t>
            </a:r>
            <a:r>
              <a:rPr lang="ja-JP" altLang="en-US" sz="1050" smtClean="0">
                <a:solidFill>
                  <a:schemeClr val="tx1"/>
                </a:solidFill>
                <a:latin typeface="メイリオ" panose="020B0604030504040204" pitchFamily="50" charset="-128"/>
                <a:ea typeface="メイリオ" panose="020B0604030504040204" pitchFamily="50" charset="-128"/>
              </a:rPr>
              <a:t>にしたもの</a:t>
            </a:r>
            <a:r>
              <a:rPr lang="ja-JP" altLang="en-US" sz="1050" dirty="0">
                <a:solidFill>
                  <a:schemeClr val="tx1"/>
                </a:solidFill>
                <a:latin typeface="メイリオ" panose="020B0604030504040204" pitchFamily="50" charset="-128"/>
                <a:ea typeface="メイリオ" panose="020B0604030504040204" pitchFamily="50" charset="-128"/>
              </a:rPr>
              <a:t>を配付</a:t>
            </a:r>
            <a:r>
              <a:rPr lang="ja-JP" altLang="en-US" sz="1050" dirty="0" smtClean="0">
                <a:solidFill>
                  <a:schemeClr val="tx1"/>
                </a:solidFill>
                <a:latin typeface="メイリオ" panose="020B0604030504040204" pitchFamily="50" charset="-128"/>
                <a:ea typeface="メイリオ" panose="020B0604030504040204" pitchFamily="50" charset="-128"/>
              </a:rPr>
              <a:t>したりして</a:t>
            </a:r>
            <a:r>
              <a:rPr lang="ja-JP" altLang="en-US" sz="1050" dirty="0">
                <a:solidFill>
                  <a:schemeClr val="tx1"/>
                </a:solidFill>
                <a:latin typeface="メイリオ" panose="020B0604030504040204" pitchFamily="50" charset="-128"/>
                <a:ea typeface="メイリオ" panose="020B0604030504040204" pitchFamily="50" charset="-128"/>
              </a:rPr>
              <a:t>、職員全員</a:t>
            </a:r>
            <a:r>
              <a:rPr lang="ja-JP" altLang="en-US" sz="1050" dirty="0" smtClean="0">
                <a:solidFill>
                  <a:schemeClr val="tx1"/>
                </a:solidFill>
                <a:latin typeface="メイリオ" panose="020B0604030504040204" pitchFamily="50" charset="-128"/>
                <a:ea typeface="メイリオ" panose="020B0604030504040204" pitchFamily="50" charset="-128"/>
              </a:rPr>
              <a:t>が</a:t>
            </a:r>
            <a:r>
              <a:rPr lang="ja-JP" altLang="en-US" sz="1050" dirty="0">
                <a:solidFill>
                  <a:schemeClr val="tx1"/>
                </a:solidFill>
                <a:latin typeface="メイリオ" panose="020B0604030504040204" pitchFamily="50" charset="-128"/>
                <a:ea typeface="メイリオ" panose="020B0604030504040204" pitchFamily="50" charset="-128"/>
              </a:rPr>
              <a:t>共通</a:t>
            </a:r>
            <a:r>
              <a:rPr lang="ja-JP" altLang="en-US" sz="1050" dirty="0" smtClean="0">
                <a:solidFill>
                  <a:schemeClr val="tx1"/>
                </a:solidFill>
                <a:latin typeface="メイリオ" panose="020B0604030504040204" pitchFamily="50" charset="-128"/>
                <a:ea typeface="メイリオ" panose="020B0604030504040204" pitchFamily="50" charset="-128"/>
              </a:rPr>
              <a:t>理解できる</a:t>
            </a:r>
            <a:r>
              <a:rPr lang="ja-JP" altLang="en-US" sz="1050" dirty="0">
                <a:solidFill>
                  <a:schemeClr val="tx1"/>
                </a:solidFill>
                <a:latin typeface="メイリオ" panose="020B0604030504040204" pitchFamily="50" charset="-128"/>
                <a:ea typeface="メイリオ" panose="020B0604030504040204" pitchFamily="50" charset="-128"/>
              </a:rPr>
              <a:t>ように</a:t>
            </a:r>
            <a:r>
              <a:rPr lang="ja-JP" altLang="en-US" sz="1050" dirty="0" smtClean="0">
                <a:solidFill>
                  <a:schemeClr val="tx1"/>
                </a:solidFill>
                <a:latin typeface="メイリオ" panose="020B0604030504040204" pitchFamily="50" charset="-128"/>
                <a:ea typeface="メイリオ" panose="020B0604030504040204" pitchFamily="50" charset="-128"/>
              </a:rPr>
              <a:t>してください</a:t>
            </a:r>
            <a:r>
              <a:rPr lang="ja-JP" altLang="en-US" sz="1050" dirty="0">
                <a:solidFill>
                  <a:schemeClr val="tx1"/>
                </a:solidFill>
                <a:latin typeface="メイリオ" panose="020B0604030504040204" pitchFamily="50" charset="-128"/>
                <a:ea typeface="メイリオ" panose="020B0604030504040204" pitchFamily="50" charset="-128"/>
              </a:rPr>
              <a:t>。</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60504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219544" y="817598"/>
            <a:ext cx="1665841" cy="430887"/>
          </a:xfrm>
          <a:prstGeom prst="rect">
            <a:avLst/>
          </a:prstGeom>
          <a:noFill/>
        </p:spPr>
        <p:txBody>
          <a:bodyPr wrap="none" rtlCol="0">
            <a:spAutoFit/>
          </a:bodyPr>
          <a:lstStyle/>
          <a:p>
            <a:pPr algn="r"/>
            <a:r>
              <a:rPr lang="ja-JP" altLang="en-US" sz="1100" dirty="0" smtClean="0"/>
              <a:t>岡山県総合教育センター</a:t>
            </a:r>
            <a:endParaRPr lang="en-US" altLang="ja-JP" sz="1100" dirty="0" smtClean="0"/>
          </a:p>
          <a:p>
            <a:pPr algn="r"/>
            <a:r>
              <a:rPr lang="ja-JP" altLang="en-US" sz="1100" dirty="0"/>
              <a:t>教育支援</a:t>
            </a:r>
            <a:r>
              <a:rPr lang="ja-JP" altLang="en-US" sz="1100" dirty="0" smtClean="0"/>
              <a:t>部</a:t>
            </a:r>
            <a:endParaRPr lang="en-US" altLang="ja-JP" sz="1100" dirty="0" smtClean="0"/>
          </a:p>
        </p:txBody>
      </p:sp>
      <p:sp>
        <p:nvSpPr>
          <p:cNvPr id="7" name="テキスト ボックス 6"/>
          <p:cNvSpPr txBox="1"/>
          <p:nvPr/>
        </p:nvSpPr>
        <p:spPr>
          <a:xfrm>
            <a:off x="634807" y="1517790"/>
            <a:ext cx="5588388" cy="430887"/>
          </a:xfrm>
          <a:prstGeom prst="rect">
            <a:avLst/>
          </a:prstGeom>
          <a:noFill/>
        </p:spPr>
        <p:txBody>
          <a:bodyPr wrap="none" rtlCol="0">
            <a:spAutoFit/>
          </a:bodyPr>
          <a:lstStyle/>
          <a:p>
            <a:pPr algn="ctr"/>
            <a:r>
              <a:rPr lang="ja-JP" altLang="en-US" sz="1100" dirty="0" smtClean="0"/>
              <a:t>「不登校やいじめ、暴力行為等を生まないための学校づくりに関わる校内研修パッケージ」を</a:t>
            </a:r>
            <a:endParaRPr lang="en-US" altLang="ja-JP" sz="1100" dirty="0" smtClean="0"/>
          </a:p>
          <a:p>
            <a:pPr algn="ctr"/>
            <a:r>
              <a:rPr lang="ja-JP" altLang="en-US" sz="1100" dirty="0" smtClean="0"/>
              <a:t>活用した校内研修実施後のアンケート調査の御協力について（依頼）</a:t>
            </a:r>
            <a:endParaRPr lang="en-US" altLang="ja-JP" sz="1100" dirty="0" smtClean="0"/>
          </a:p>
        </p:txBody>
      </p:sp>
      <p:sp>
        <p:nvSpPr>
          <p:cNvPr id="9" name="テキスト ボックス 8"/>
          <p:cNvSpPr txBox="1"/>
          <p:nvPr/>
        </p:nvSpPr>
        <p:spPr>
          <a:xfrm>
            <a:off x="5830156" y="223095"/>
            <a:ext cx="1027845" cy="261610"/>
          </a:xfrm>
          <a:prstGeom prst="rect">
            <a:avLst/>
          </a:prstGeom>
          <a:noFill/>
        </p:spPr>
        <p:txBody>
          <a:bodyPr wrap="none" rtlCol="0">
            <a:spAutoFit/>
          </a:bodyPr>
          <a:lstStyle/>
          <a:p>
            <a:r>
              <a:rPr kumimoji="1" lang="ja-JP" altLang="en-US" sz="1100" dirty="0" smtClean="0"/>
              <a:t>事　務　連　絡</a:t>
            </a:r>
            <a:endParaRPr kumimoji="1" lang="ja-JP" altLang="en-US" sz="1100" dirty="0"/>
          </a:p>
        </p:txBody>
      </p:sp>
      <p:sp>
        <p:nvSpPr>
          <p:cNvPr id="10" name="テキスト ボックス 9"/>
          <p:cNvSpPr txBox="1"/>
          <p:nvPr/>
        </p:nvSpPr>
        <p:spPr>
          <a:xfrm>
            <a:off x="0" y="584515"/>
            <a:ext cx="1499128" cy="261610"/>
          </a:xfrm>
          <a:prstGeom prst="rect">
            <a:avLst/>
          </a:prstGeom>
          <a:noFill/>
        </p:spPr>
        <p:txBody>
          <a:bodyPr wrap="none" rtlCol="0">
            <a:spAutoFit/>
          </a:bodyPr>
          <a:lstStyle/>
          <a:p>
            <a:r>
              <a:rPr lang="ja-JP" altLang="en-US" sz="1100" dirty="0"/>
              <a:t>校内研修担当者</a:t>
            </a:r>
            <a:r>
              <a:rPr lang="ja-JP" altLang="en-US" sz="1100" dirty="0" smtClean="0"/>
              <a:t>　　様</a:t>
            </a:r>
            <a:endParaRPr lang="en-US" altLang="ja-JP" sz="1100" dirty="0" smtClean="0"/>
          </a:p>
        </p:txBody>
      </p:sp>
      <p:sp>
        <p:nvSpPr>
          <p:cNvPr id="13" name="テキスト ボックス 12"/>
          <p:cNvSpPr txBox="1"/>
          <p:nvPr/>
        </p:nvSpPr>
        <p:spPr>
          <a:xfrm>
            <a:off x="426625" y="2348516"/>
            <a:ext cx="6076761" cy="1277273"/>
          </a:xfrm>
          <a:prstGeom prst="rect">
            <a:avLst/>
          </a:prstGeom>
          <a:noFill/>
        </p:spPr>
        <p:txBody>
          <a:bodyPr wrap="square" rtlCol="0">
            <a:spAutoFit/>
          </a:bodyPr>
          <a:lstStyle/>
          <a:p>
            <a:r>
              <a:rPr lang="ja-JP" altLang="en-US" sz="1100" dirty="0" smtClean="0">
                <a:latin typeface="ＭＳ ゴシック" panose="020B0609070205080204" pitchFamily="49" charset="-128"/>
                <a:ea typeface="ＭＳ ゴシック" panose="020B0609070205080204" pitchFamily="49" charset="-128"/>
              </a:rPr>
              <a:t>　この度は、「不登校やいじめ、暴力行為等を生まないための学校づくりに関わる校内研修パッケージ」（以下、「研修パッケージ」という。）を活用した校内研修を実施していただき、ありがとうございました。</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smtClean="0">
                <a:latin typeface="ＭＳ ゴシック" panose="020B0609070205080204" pitchFamily="49" charset="-128"/>
                <a:ea typeface="ＭＳ ゴシック" panose="020B0609070205080204" pitchFamily="49" charset="-128"/>
              </a:rPr>
              <a:t>　</a:t>
            </a:r>
            <a:r>
              <a:rPr lang="ja-JP" altLang="en-US" sz="1100" dirty="0">
                <a:latin typeface="ＭＳ ゴシック" panose="020B0609070205080204" pitchFamily="49" charset="-128"/>
                <a:ea typeface="ＭＳ ゴシック" panose="020B0609070205080204" pitchFamily="49" charset="-128"/>
              </a:rPr>
              <a:t>教育支援</a:t>
            </a:r>
            <a:r>
              <a:rPr lang="ja-JP" altLang="en-US" sz="1100" dirty="0" smtClean="0">
                <a:latin typeface="ＭＳ ゴシック" panose="020B0609070205080204" pitchFamily="49" charset="-128"/>
                <a:ea typeface="ＭＳ ゴシック" panose="020B0609070205080204" pitchFamily="49" charset="-128"/>
              </a:rPr>
              <a:t>部では、校内研修実施後のアンケート調査の結果を基に、研修パッケージの改善を行っていく予定です。</a:t>
            </a:r>
            <a:endParaRPr lang="en-US" altLang="ja-JP" sz="1100" dirty="0" smtClean="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smtClean="0">
                <a:latin typeface="ＭＳ ゴシック" panose="020B0609070205080204" pitchFamily="49" charset="-128"/>
                <a:ea typeface="ＭＳ ゴシック" panose="020B0609070205080204" pitchFamily="49" charset="-128"/>
              </a:rPr>
              <a:t>つきましては、校内研修担当の先生で以下のように回答していただき、返信をお願いいたします。</a:t>
            </a:r>
            <a:endParaRPr lang="en-US" altLang="ja-JP" sz="1100" dirty="0" smtClean="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332657" y="4406940"/>
            <a:ext cx="6109365" cy="2893100"/>
          </a:xfrm>
          <a:prstGeom prst="rect">
            <a:avLst/>
          </a:prstGeom>
          <a:noFill/>
        </p:spPr>
        <p:txBody>
          <a:bodyPr wrap="none" rtlCol="0">
            <a:spAutoFit/>
          </a:bodyPr>
          <a:lstStyle/>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校内研修実施直後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○別紙１：アンケート　兼　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校内研修実施から約</a:t>
            </a:r>
            <a:r>
              <a:rPr lang="ja-JP" altLang="en-US" sz="1400" dirty="0">
                <a:latin typeface="ＭＳ ゴシック" panose="020B0609070205080204" pitchFamily="49" charset="-128"/>
                <a:ea typeface="ＭＳ ゴシック" panose="020B0609070205080204" pitchFamily="49" charset="-128"/>
              </a:rPr>
              <a:t>１か月</a:t>
            </a:r>
            <a:r>
              <a:rPr lang="ja-JP" altLang="en-US" sz="1400" dirty="0" smtClean="0">
                <a:latin typeface="ＭＳ ゴシック" panose="020B0609070205080204" pitchFamily="49" charset="-128"/>
                <a:ea typeface="ＭＳ ゴシック" panose="020B0609070205080204" pitchFamily="49" charset="-128"/>
              </a:rPr>
              <a:t>後</a:t>
            </a:r>
            <a:r>
              <a:rPr lang="en-US" altLang="ja-JP" sz="1400" dirty="0" smtClean="0">
                <a:latin typeface="ＭＳ ゴシック" panose="020B0609070205080204" pitchFamily="49" charset="-128"/>
                <a:ea typeface="ＭＳ ゴシック" panose="020B0609070205080204" pitchFamily="49" charset="-128"/>
              </a:rPr>
              <a:t>】</a:t>
            </a:r>
          </a:p>
          <a:p>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smtClean="0">
                <a:latin typeface="ＭＳ ゴシック" panose="020B0609070205080204" pitchFamily="49" charset="-128"/>
                <a:ea typeface="ＭＳ ゴシック" panose="020B0609070205080204" pitchFamily="49" charset="-128"/>
              </a:rPr>
              <a:t>○別紙２：アンケート</a:t>
            </a:r>
            <a:r>
              <a:rPr lang="ja-JP" altLang="en-US" sz="1400" dirty="0">
                <a:latin typeface="ＭＳ ゴシック" panose="020B0609070205080204" pitchFamily="49" charset="-128"/>
                <a:ea typeface="ＭＳ ゴシック" panose="020B0609070205080204" pitchFamily="49" charset="-128"/>
              </a:rPr>
              <a:t>　兼　</a:t>
            </a:r>
            <a:r>
              <a:rPr lang="ja-JP" altLang="en-US" sz="1400" dirty="0" smtClean="0">
                <a:latin typeface="ＭＳ ゴシック" panose="020B0609070205080204" pitchFamily="49" charset="-128"/>
                <a:ea typeface="ＭＳ ゴシック" panose="020B0609070205080204" pitchFamily="49" charset="-128"/>
              </a:rPr>
              <a:t>返信用紙　を記入して、返信してください。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アンケートは、</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ＦＡＸ （</a:t>
            </a:r>
            <a:r>
              <a:rPr lang="en-US" altLang="ja-JP" sz="1400" dirty="0" smtClean="0">
                <a:latin typeface="ＭＳ ゴシック" panose="020B0609070205080204" pitchFamily="49" charset="-128"/>
                <a:ea typeface="ＭＳ ゴシック" panose="020B0609070205080204" pitchFamily="49" charset="-128"/>
              </a:rPr>
              <a:t>0866-56-9126</a:t>
            </a:r>
            <a:r>
              <a:rPr lang="ja-JP" altLang="en-US" sz="1400" dirty="0" smtClean="0">
                <a:latin typeface="ＭＳ ゴシック" panose="020B0609070205080204" pitchFamily="49" charset="-128"/>
                <a:ea typeface="ＭＳ ゴシック" panose="020B0609070205080204" pitchFamily="49" charset="-128"/>
              </a:rPr>
              <a:t>）でご返信ください。</a:t>
            </a: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なお、付紙等なしで結構です。そのままご返信ください。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3212976" y="8463390"/>
            <a:ext cx="3499676" cy="769441"/>
          </a:xfrm>
          <a:prstGeom prst="rect">
            <a:avLst/>
          </a:prstGeom>
          <a:noFill/>
          <a:ln>
            <a:solidFill>
              <a:schemeClr val="tx1"/>
            </a:solidFill>
          </a:ln>
        </p:spPr>
        <p:txBody>
          <a:bodyPr wrap="none" rtlCol="0">
            <a:spAutoFit/>
          </a:bodyPr>
          <a:lstStyle/>
          <a:p>
            <a:r>
              <a:rPr lang="ja-JP" altLang="en-US" sz="1100" dirty="0">
                <a:latin typeface="ＭＳ 明朝" panose="02020609040205080304" pitchFamily="17" charset="-128"/>
                <a:ea typeface="ＭＳ 明朝" panose="02020609040205080304" pitchFamily="17" charset="-128"/>
              </a:rPr>
              <a:t>この件に関する連絡先</a:t>
            </a:r>
          </a:p>
          <a:p>
            <a:r>
              <a:rPr lang="ja-JP" altLang="en-US" sz="1100" dirty="0">
                <a:latin typeface="ＭＳ 明朝" panose="02020609040205080304" pitchFamily="17" charset="-128"/>
                <a:ea typeface="ＭＳ 明朝" panose="02020609040205080304" pitchFamily="17" charset="-128"/>
              </a:rPr>
              <a:t>岡山県総合教育</a:t>
            </a:r>
            <a:r>
              <a:rPr lang="ja-JP" altLang="en-US" sz="1100" dirty="0" smtClean="0">
                <a:latin typeface="ＭＳ 明朝" panose="02020609040205080304" pitchFamily="17" charset="-128"/>
                <a:ea typeface="ＭＳ 明朝" panose="02020609040205080304" pitchFamily="17" charset="-128"/>
              </a:rPr>
              <a:t>センター教育支援部　研究担当</a:t>
            </a:r>
            <a:endParaRPr lang="ja-JP" altLang="en-US" sz="1100" dirty="0">
              <a:latin typeface="ＭＳ 明朝" panose="02020609040205080304" pitchFamily="17" charset="-128"/>
              <a:ea typeface="ＭＳ 明朝" panose="02020609040205080304" pitchFamily="17" charset="-128"/>
            </a:endParaRPr>
          </a:p>
          <a:p>
            <a:r>
              <a:rPr lang="zh-TW" altLang="en-US" sz="1100" dirty="0">
                <a:latin typeface="ＭＳ 明朝" panose="02020609040205080304" pitchFamily="17" charset="-128"/>
                <a:ea typeface="ＭＳ 明朝" panose="02020609040205080304" pitchFamily="17" charset="-128"/>
              </a:rPr>
              <a:t>　〒</a:t>
            </a:r>
            <a:r>
              <a:rPr lang="en-US" altLang="zh-TW" sz="1100" dirty="0">
                <a:latin typeface="ＭＳ 明朝" panose="02020609040205080304" pitchFamily="17" charset="-128"/>
                <a:ea typeface="ＭＳ 明朝" panose="02020609040205080304" pitchFamily="17" charset="-128"/>
              </a:rPr>
              <a:t>716-1241</a:t>
            </a:r>
            <a:r>
              <a:rPr lang="zh-TW" altLang="en-US" sz="1100" dirty="0">
                <a:latin typeface="ＭＳ 明朝" panose="02020609040205080304" pitchFamily="17" charset="-128"/>
                <a:ea typeface="ＭＳ 明朝" panose="02020609040205080304" pitchFamily="17" charset="-128"/>
              </a:rPr>
              <a:t>　岡山県加賀郡吉備中央町吉川</a:t>
            </a:r>
            <a:r>
              <a:rPr lang="en-US" altLang="zh-TW" sz="1100" dirty="0" smtClean="0">
                <a:latin typeface="ＭＳ 明朝" panose="02020609040205080304" pitchFamily="17" charset="-128"/>
                <a:ea typeface="ＭＳ 明朝" panose="02020609040205080304" pitchFamily="17" charset="-128"/>
              </a:rPr>
              <a:t>7545-11</a:t>
            </a:r>
            <a:endParaRPr lang="zh-TW" altLang="en-US" sz="1100" dirty="0">
              <a:latin typeface="ＭＳ 明朝" panose="02020609040205080304" pitchFamily="17" charset="-128"/>
              <a:ea typeface="ＭＳ 明朝" panose="02020609040205080304" pitchFamily="17" charset="-128"/>
            </a:endParaRPr>
          </a:p>
          <a:p>
            <a:r>
              <a:rPr lang="ja-JP" altLang="en-US" sz="1100" dirty="0">
                <a:latin typeface="ＭＳ 明朝" panose="02020609040205080304" pitchFamily="17" charset="-128"/>
                <a:ea typeface="ＭＳ 明朝" panose="02020609040205080304" pitchFamily="17" charset="-128"/>
              </a:rPr>
              <a:t>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TEL </a:t>
            </a:r>
            <a:r>
              <a:rPr lang="ja-JP" altLang="en-US" sz="1100" dirty="0" smtClean="0">
                <a:latin typeface="ＭＳ 明朝" panose="02020609040205080304" pitchFamily="17" charset="-128"/>
                <a:ea typeface="ＭＳ 明朝" panose="02020609040205080304" pitchFamily="17" charset="-128"/>
              </a:rPr>
              <a:t> </a:t>
            </a:r>
            <a:r>
              <a:rPr lang="en-US" altLang="ja-JP" sz="1100" dirty="0" smtClean="0">
                <a:latin typeface="ＭＳ 明朝" panose="02020609040205080304" pitchFamily="17" charset="-128"/>
                <a:ea typeface="ＭＳ 明朝" panose="02020609040205080304" pitchFamily="17" charset="-128"/>
              </a:rPr>
              <a:t>0866-56-9106 /FAX  0866-56-9126</a:t>
            </a:r>
          </a:p>
        </p:txBody>
      </p:sp>
    </p:spTree>
    <p:extLst>
      <p:ext uri="{BB962C8B-B14F-4D97-AF65-F5344CB8AC3E}">
        <p14:creationId xmlns:p14="http://schemas.microsoft.com/office/powerpoint/2010/main" val="2561111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328931"/>
            <a:ext cx="6433095"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①本日の研修は、今日的な生徒指導課題や学校ニーズに合って</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いましたか。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②本日の研修内容は適当でしたか。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③本日の研修方法は適当でしたか。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④本日の研修成果</a:t>
            </a:r>
            <a:r>
              <a:rPr lang="ja-JP" altLang="en-US" sz="1200" dirty="0" smtClean="0">
                <a:latin typeface="HG丸ｺﾞｼｯｸM-PRO" panose="020F0600000000000000" pitchFamily="50" charset="-128"/>
                <a:ea typeface="HG丸ｺﾞｼｯｸM-PRO" panose="020F0600000000000000" pitchFamily="50" charset="-128"/>
              </a:rPr>
              <a:t>は、明日</a:t>
            </a:r>
            <a:r>
              <a:rPr lang="ja-JP" altLang="en-US" sz="1200" dirty="0">
                <a:latin typeface="HG丸ｺﾞｼｯｸM-PRO" panose="020F0600000000000000" pitchFamily="50" charset="-128"/>
                <a:ea typeface="HG丸ｺﾞｼｯｸM-PRO" panose="020F0600000000000000" pitchFamily="50" charset="-128"/>
              </a:rPr>
              <a:t>からの生徒指導</a:t>
            </a:r>
            <a:r>
              <a:rPr lang="ja-JP" altLang="en-US" sz="1200" dirty="0" smtClean="0">
                <a:latin typeface="HG丸ｺﾞｼｯｸM-PRO" panose="020F0600000000000000" pitchFamily="50" charset="-128"/>
                <a:ea typeface="HG丸ｺﾞｼｯｸM-PRO" panose="020F0600000000000000" pitchFamily="50" charset="-128"/>
              </a:rPr>
              <a:t>に生かせそうですか</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⑤本日の研修のねらいは達成できましたか。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⑥その他、研修</a:t>
            </a:r>
            <a:r>
              <a:rPr lang="ja-JP" altLang="en-US" sz="1200" dirty="0">
                <a:latin typeface="HG丸ｺﾞｼｯｸM-PRO" panose="020F0600000000000000" pitchFamily="50" charset="-128"/>
                <a:ea typeface="HG丸ｺﾞｼｯｸM-PRO" panose="020F0600000000000000" pitchFamily="50" charset="-128"/>
              </a:rPr>
              <a:t>パッケージ全体の構成</a:t>
            </a:r>
            <a:r>
              <a:rPr lang="ja-JP" altLang="en-US" sz="1200" dirty="0" smtClean="0">
                <a:latin typeface="HG丸ｺﾞｼｯｸM-PRO" panose="020F0600000000000000" pitchFamily="50" charset="-128"/>
                <a:ea typeface="HG丸ｺﾞｼｯｸM-PRO" panose="020F0600000000000000" pitchFamily="50" charset="-128"/>
              </a:rPr>
              <a:t>等、お気付きのこ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お書き</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ください</a:t>
            </a:r>
            <a:r>
              <a:rPr lang="ja-JP" altLang="en-US" sz="1200" dirty="0">
                <a:latin typeface="HG丸ｺﾞｼｯｸM-PRO" panose="020F0600000000000000" pitchFamily="50" charset="-128"/>
                <a:ea typeface="HG丸ｺﾞｼｯｸM-PRO" panose="020F0600000000000000" pitchFamily="50" charset="-128"/>
              </a:rPr>
              <a:t>。</a:t>
            </a:r>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420698"/>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13896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5728642"/>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29290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6916976"/>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16632"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3943621" y="9534122"/>
            <a:ext cx="2869755" cy="307777"/>
          </a:xfrm>
          <a:prstGeom prst="rect">
            <a:avLst/>
          </a:prstGeom>
          <a:noFill/>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別紙１</a:t>
            </a:r>
            <a:endParaRPr kumimoji="1" lang="ja-JP" altLang="en-US" sz="1100" dirty="0"/>
          </a:p>
        </p:txBody>
      </p:sp>
      <p:sp>
        <p:nvSpPr>
          <p:cNvPr id="2" name="正方形/長方形 1"/>
          <p:cNvSpPr/>
          <p:nvPr/>
        </p:nvSpPr>
        <p:spPr>
          <a:xfrm>
            <a:off x="188641" y="8029944"/>
            <a:ext cx="6433095" cy="150417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a:solidFill>
                <a:schemeClr val="tx1"/>
              </a:solidFill>
              <a:latin typeface="HG丸ｺﾞｼｯｸM-PRO" panose="020F0600000000000000" pitchFamily="50" charset="-128"/>
              <a:ea typeface="HG丸ｺﾞｼｯｸM-PRO" panose="020F0600000000000000" pitchFamily="50" charset="-128"/>
            </a:endParaRPr>
          </a:p>
          <a:p>
            <a:endParaRPr kumimoji="1" lang="ja-JP" altLang="en-US" sz="1200" dirty="0">
              <a:solidFill>
                <a:schemeClr val="tx1"/>
              </a:solidFill>
            </a:endParaRPr>
          </a:p>
        </p:txBody>
      </p:sp>
      <p:sp>
        <p:nvSpPr>
          <p:cNvPr id="19" name="テキスト ボックス 18"/>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404664" y="584515"/>
            <a:ext cx="6120680" cy="369332"/>
          </a:xfrm>
          <a:prstGeom prst="rect">
            <a:avLst/>
          </a:prstGeom>
          <a:noFill/>
        </p:spPr>
        <p:txBody>
          <a:bodyPr wrap="square" rtlCol="0">
            <a:spAutoFit/>
          </a:bodyPr>
          <a:lstStyle/>
          <a:p>
            <a:pPr algn="ctr"/>
            <a:r>
              <a:rPr lang="ja-JP" altLang="en-US" u="sng" dirty="0" smtClean="0">
                <a:latin typeface="HG丸ｺﾞｼｯｸM-PRO" panose="020F0600000000000000" pitchFamily="50" charset="-128"/>
                <a:ea typeface="HG丸ｺﾞｼｯｸM-PRO" panose="020F0600000000000000" pitchFamily="50" charset="-128"/>
              </a:rPr>
              <a:t>件名：校内研修実施後アンケートの送付について</a:t>
            </a:r>
            <a:endParaRPr lang="en-US" altLang="ja-JP" u="sng" dirty="0" smtClean="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291693" y="120858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8" name="テキスト ボックス 27"/>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361693" y="2434990"/>
            <a:ext cx="6134614" cy="1138773"/>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ファシリテーション力向上パッケージ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600" b="1" dirty="0" smtClean="0">
                <a:latin typeface="HG丸ｺﾞｼｯｸM-PRO" panose="020F0600000000000000" pitchFamily="50" charset="-128"/>
                <a:ea typeface="HG丸ｺﾞｼｯｸM-PRO" panose="020F0600000000000000" pitchFamily="50" charset="-128"/>
              </a:rPr>
              <a:t>　　　　　　　＜学級（</a:t>
            </a:r>
            <a:r>
              <a:rPr lang="en-US" altLang="ja-JP" sz="1600" b="1" dirty="0" smtClean="0">
                <a:latin typeface="HG丸ｺﾞｼｯｸM-PRO" panose="020F0600000000000000" pitchFamily="50" charset="-128"/>
                <a:ea typeface="HG丸ｺﾞｼｯｸM-PRO" panose="020F0600000000000000" pitchFamily="50" charset="-128"/>
              </a:rPr>
              <a:t>HR</a:t>
            </a:r>
            <a:r>
              <a:rPr lang="ja-JP" altLang="en-US" sz="1600" b="1" dirty="0" smtClean="0">
                <a:latin typeface="HG丸ｺﾞｼｯｸM-PRO" panose="020F0600000000000000" pitchFamily="50" charset="-128"/>
                <a:ea typeface="HG丸ｺﾞｼｯｸM-PRO" panose="020F0600000000000000" pitchFamily="50" charset="-128"/>
              </a:rPr>
              <a:t>）集団づくりの促進＞</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子供たちの集団づくりを活性化するための適切な働きかけをしながら、学級（</a:t>
            </a:r>
            <a:r>
              <a:rPr lang="en-US" altLang="ja-JP" sz="1200" dirty="0" smtClean="0">
                <a:latin typeface="HG丸ｺﾞｼｯｸM-PRO" panose="020F0600000000000000" pitchFamily="50" charset="-128"/>
                <a:ea typeface="HG丸ｺﾞｼｯｸM-PRO" panose="020F0600000000000000" pitchFamily="50" charset="-128"/>
              </a:rPr>
              <a:t>HR</a:t>
            </a:r>
            <a:r>
              <a:rPr lang="ja-JP" altLang="en-US" sz="1200" dirty="0" smtClean="0">
                <a:latin typeface="HG丸ｺﾞｼｯｸM-PRO" panose="020F0600000000000000" pitchFamily="50" charset="-128"/>
                <a:ea typeface="HG丸ｺﾞｼｯｸM-PRO" panose="020F0600000000000000" pitchFamily="50" charset="-128"/>
              </a:rPr>
              <a:t>）集団づくりを促進する、教職員のファシリテーション力の向上を図る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66956" y="201430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431406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8640" y="4484948"/>
            <a:ext cx="4320480" cy="3785652"/>
          </a:xfrm>
          <a:prstGeom prst="rect">
            <a:avLst/>
          </a:prstGeom>
          <a:noFill/>
        </p:spPr>
        <p:txBody>
          <a:bodyPr wrap="square" rtlCol="0">
            <a:spAutoFit/>
          </a:bodyPr>
          <a:lstStyle/>
          <a:p>
            <a:pPr marL="182563" indent="-182563"/>
            <a:r>
              <a:rPr lang="ja-JP" altLang="en-US" sz="1200" dirty="0" smtClean="0">
                <a:latin typeface="HG丸ｺﾞｼｯｸM-PRO" panose="020F0600000000000000" pitchFamily="50" charset="-128"/>
                <a:ea typeface="HG丸ｺﾞｼｯｸM-PRO" panose="020F0600000000000000" pitchFamily="50" charset="-128"/>
              </a:rPr>
              <a:t>①実施した研修の内容について、教職員個々の生徒指導力が</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向上したと感じますか。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②実施した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研修の内容について、組織的な生徒指導力が向上</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した</a:t>
            </a:r>
            <a:r>
              <a:rPr lang="ja-JP" altLang="en-US" sz="1200" dirty="0">
                <a:latin typeface="HG丸ｺﾞｼｯｸM-PRO" panose="020F0600000000000000" pitchFamily="50" charset="-128"/>
                <a:ea typeface="HG丸ｺﾞｼｯｸM-PRO" panose="020F0600000000000000" pitchFamily="50" charset="-128"/>
              </a:rPr>
              <a:t>と</a:t>
            </a:r>
            <a:r>
              <a:rPr lang="ja-JP" altLang="en-US" sz="1200" dirty="0" smtClean="0">
                <a:latin typeface="HG丸ｺﾞｼｯｸM-PRO" panose="020F0600000000000000" pitchFamily="50" charset="-128"/>
                <a:ea typeface="HG丸ｺﾞｼｯｸM-PRO" panose="020F0600000000000000" pitchFamily="50" charset="-128"/>
              </a:rPr>
              <a:t>感じます</a:t>
            </a:r>
            <a:r>
              <a:rPr lang="ja-JP" altLang="en-US" sz="1200" dirty="0">
                <a:latin typeface="HG丸ｺﾞｼｯｸM-PRO" panose="020F0600000000000000" pitchFamily="50" charset="-128"/>
                <a:ea typeface="HG丸ｺﾞｼｯｸM-PRO" panose="020F0600000000000000" pitchFamily="50" charset="-128"/>
              </a:rPr>
              <a:t>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③実施した</a:t>
            </a:r>
            <a:r>
              <a:rPr lang="ja-JP" altLang="en-US" sz="1200" dirty="0" smtClean="0">
                <a:latin typeface="HG丸ｺﾞｼｯｸM-PRO" panose="020F0600000000000000" pitchFamily="50" charset="-128"/>
                <a:ea typeface="HG丸ｺﾞｼｯｸM-PRO" panose="020F0600000000000000" pitchFamily="50" charset="-128"/>
              </a:rPr>
              <a:t>研修の内容について、未然</a:t>
            </a:r>
            <a:r>
              <a:rPr lang="ja-JP" altLang="en-US" sz="1200" dirty="0">
                <a:latin typeface="HG丸ｺﾞｼｯｸM-PRO" panose="020F0600000000000000" pitchFamily="50" charset="-128"/>
                <a:ea typeface="HG丸ｺﾞｼｯｸM-PRO" panose="020F0600000000000000" pitchFamily="50" charset="-128"/>
              </a:rPr>
              <a:t>防止</a:t>
            </a:r>
            <a:r>
              <a:rPr lang="ja-JP" altLang="en-US" sz="1200" dirty="0" smtClean="0">
                <a:latin typeface="HG丸ｺﾞｼｯｸM-PRO" panose="020F0600000000000000" pitchFamily="50" charset="-128"/>
                <a:ea typeface="HG丸ｺﾞｼｯｸM-PRO" panose="020F0600000000000000" pitchFamily="50" charset="-128"/>
              </a:rPr>
              <a:t>の取組の理解</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が</a:t>
            </a:r>
            <a:r>
              <a:rPr lang="ja-JP" altLang="en-US" sz="1200" dirty="0">
                <a:latin typeface="HG丸ｺﾞｼｯｸM-PRO" panose="020F0600000000000000" pitchFamily="50" charset="-128"/>
                <a:ea typeface="HG丸ｺﾞｼｯｸM-PRO" panose="020F0600000000000000" pitchFamily="50" charset="-128"/>
              </a:rPr>
              <a:t>深まったと感じますか。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a:latin typeface="HG丸ｺﾞｼｯｸM-PRO" panose="020F0600000000000000" pitchFamily="50" charset="-128"/>
                <a:ea typeface="HG丸ｺﾞｼｯｸM-PRO" panose="020F0600000000000000" pitchFamily="50" charset="-128"/>
              </a:rPr>
              <a:t>④職場の</a:t>
            </a:r>
            <a:r>
              <a:rPr lang="ja-JP" altLang="en-US" sz="1200" dirty="0" smtClean="0">
                <a:latin typeface="HG丸ｺﾞｼｯｸM-PRO" panose="020F0600000000000000" pitchFamily="50" charset="-128"/>
                <a:ea typeface="HG丸ｺﾞｼｯｸM-PRO" panose="020F0600000000000000" pitchFamily="50" charset="-128"/>
              </a:rPr>
              <a:t>同僚性が向上</a:t>
            </a:r>
            <a:r>
              <a:rPr lang="ja-JP" altLang="en-US" sz="1200" dirty="0">
                <a:latin typeface="HG丸ｺﾞｼｯｸM-PRO" panose="020F0600000000000000" pitchFamily="50" charset="-128"/>
                <a:ea typeface="HG丸ｺﾞｼｯｸM-PRO" panose="020F0600000000000000" pitchFamily="50" charset="-128"/>
              </a:rPr>
              <a:t>したと感じますか</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⑤校内研修実施後、約</a:t>
            </a:r>
            <a:r>
              <a:rPr lang="ja-JP" altLang="en-US" sz="1200" dirty="0">
                <a:latin typeface="HG丸ｺﾞｼｯｸM-PRO" panose="020F0600000000000000" pitchFamily="50" charset="-128"/>
                <a:ea typeface="HG丸ｺﾞｼｯｸM-PRO" panose="020F0600000000000000" pitchFamily="50" charset="-128"/>
              </a:rPr>
              <a:t>１か月</a:t>
            </a:r>
            <a:r>
              <a:rPr lang="ja-JP" altLang="en-US" sz="1200" dirty="0" smtClean="0">
                <a:latin typeface="HG丸ｺﾞｼｯｸM-PRO" panose="020F0600000000000000" pitchFamily="50" charset="-128"/>
                <a:ea typeface="HG丸ｺﾞｼｯｸM-PRO" panose="020F0600000000000000" pitchFamily="50" charset="-128"/>
              </a:rPr>
              <a:t>経過して、児童生徒の様子が</a:t>
            </a:r>
            <a:r>
              <a:rPr lang="ja-JP" altLang="en-US" sz="1200" dirty="0" err="1" smtClean="0">
                <a:latin typeface="HG丸ｺﾞｼｯｸM-PRO" panose="020F0600000000000000" pitchFamily="50" charset="-128"/>
                <a:ea typeface="HG丸ｺﾞｼｯｸM-PRO" panose="020F0600000000000000" pitchFamily="50" charset="-128"/>
              </a:rPr>
              <a:t>よ</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dirty="0" err="1" smtClean="0">
                <a:latin typeface="HG丸ｺﾞｼｯｸM-PRO" panose="020F0600000000000000" pitchFamily="50" charset="-128"/>
                <a:ea typeface="HG丸ｺﾞｼｯｸM-PRO" panose="020F0600000000000000" pitchFamily="50" charset="-128"/>
              </a:rPr>
              <a:t>く</a:t>
            </a:r>
            <a:r>
              <a:rPr lang="ja-JP" altLang="en-US" sz="1200" dirty="0" smtClean="0">
                <a:latin typeface="HG丸ｺﾞｼｯｸM-PRO" panose="020F0600000000000000" pitchFamily="50" charset="-128"/>
                <a:ea typeface="HG丸ｺﾞｼｯｸM-PRO" panose="020F0600000000000000" pitchFamily="50" charset="-128"/>
              </a:rPr>
              <a:t>なってきていると感じますか。</a:t>
            </a:r>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smtClean="0">
              <a:latin typeface="HG丸ｺﾞｼｯｸM-PRO" panose="020F0600000000000000" pitchFamily="50" charset="-128"/>
              <a:ea typeface="HG丸ｺﾞｼｯｸM-PRO" panose="020F0600000000000000" pitchFamily="50" charset="-128"/>
            </a:endParaRPr>
          </a:p>
          <a:p>
            <a:pPr marL="182563" indent="-182563"/>
            <a:endParaRPr lang="en-US" altLang="ja-JP" sz="1200" dirty="0">
              <a:latin typeface="HG丸ｺﾞｼｯｸM-PRO" panose="020F0600000000000000" pitchFamily="50" charset="-128"/>
              <a:ea typeface="HG丸ｺﾞｼｯｸM-PRO" panose="020F0600000000000000" pitchFamily="50" charset="-128"/>
            </a:endParaRPr>
          </a:p>
          <a:p>
            <a:pPr marL="182563" indent="-182563"/>
            <a:r>
              <a:rPr lang="ja-JP" altLang="en-US" sz="1200" dirty="0" smtClean="0">
                <a:latin typeface="HG丸ｺﾞｼｯｸM-PRO" panose="020F0600000000000000" pitchFamily="50" charset="-128"/>
                <a:ea typeface="HG丸ｺﾞｼｯｸM-PRO" panose="020F0600000000000000" pitchFamily="50" charset="-128"/>
              </a:rPr>
              <a:t>⑥</a:t>
            </a:r>
            <a:r>
              <a:rPr lang="ja-JP" altLang="en-US" sz="1200" dirty="0">
                <a:latin typeface="HG丸ｺﾞｼｯｸM-PRO" panose="020F0600000000000000" pitchFamily="50" charset="-128"/>
                <a:ea typeface="HG丸ｺﾞｼｯｸM-PRO" panose="020F0600000000000000" pitchFamily="50" charset="-128"/>
              </a:rPr>
              <a:t>お気付き</a:t>
            </a:r>
            <a:r>
              <a:rPr lang="ja-JP" altLang="en-US" sz="1200" dirty="0" smtClean="0">
                <a:latin typeface="HG丸ｺﾞｼｯｸM-PRO" panose="020F0600000000000000" pitchFamily="50" charset="-128"/>
                <a:ea typeface="HG丸ｺﾞｼｯｸM-PRO" panose="020F0600000000000000" pitchFamily="50" charset="-128"/>
              </a:rPr>
              <a:t>のこ</a:t>
            </a:r>
            <a:r>
              <a:rPr lang="ja-JP" altLang="en-US" sz="1200" dirty="0">
                <a:latin typeface="HG丸ｺﾞｼｯｸM-PRO" panose="020F0600000000000000" pitchFamily="50" charset="-128"/>
                <a:ea typeface="HG丸ｺﾞｼｯｸM-PRO" panose="020F0600000000000000" pitchFamily="50" charset="-128"/>
              </a:rPr>
              <a:t>とが</a:t>
            </a:r>
            <a:r>
              <a:rPr lang="ja-JP" altLang="en-US" sz="1200" dirty="0" smtClean="0">
                <a:latin typeface="HG丸ｺﾞｼｯｸM-PRO" panose="020F0600000000000000" pitchFamily="50" charset="-128"/>
                <a:ea typeface="HG丸ｺﾞｼｯｸM-PRO" panose="020F0600000000000000" pitchFamily="50" charset="-128"/>
              </a:rPr>
              <a:t>ありましたら、ご自由</a:t>
            </a:r>
            <a:r>
              <a:rPr lang="ja-JP" altLang="en-US" sz="1200" dirty="0">
                <a:latin typeface="HG丸ｺﾞｼｯｸM-PRO" panose="020F0600000000000000" pitchFamily="50" charset="-128"/>
                <a:ea typeface="HG丸ｺﾞｼｯｸM-PRO" panose="020F0600000000000000" pitchFamily="50" charset="-128"/>
              </a:rPr>
              <a:t>にお書きください</a:t>
            </a:r>
            <a:r>
              <a:rPr lang="ja-JP" altLang="en-US" sz="1200" dirty="0" smtClean="0">
                <a:latin typeface="HG丸ｺﾞｼｯｸM-PRO" panose="020F0600000000000000" pitchFamily="50" charset="-128"/>
                <a:ea typeface="HG丸ｺﾞｼｯｸM-PRO" panose="020F0600000000000000" pitchFamily="50" charset="-128"/>
              </a:rPr>
              <a:t>。</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4789247" y="4578580"/>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4789247" y="5343679"/>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4" name="テキスト ボックス 13"/>
          <p:cNvSpPr txBox="1"/>
          <p:nvPr/>
        </p:nvSpPr>
        <p:spPr>
          <a:xfrm>
            <a:off x="4789247" y="6123765"/>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4789247" y="6862577"/>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4789247" y="7574974"/>
            <a:ext cx="1916853" cy="319957"/>
          </a:xfrm>
          <a:prstGeom prst="rect">
            <a:avLst/>
          </a:prstGeom>
          <a:noFill/>
        </p:spPr>
        <p:txBody>
          <a:bodyPr wrap="square" rtlCol="0">
            <a:spAutoFit/>
          </a:bodyPr>
          <a:lstStyle/>
          <a:p>
            <a:pPr marL="182563" indent="-182563"/>
            <a:r>
              <a:rPr lang="ja-JP" altLang="en-US" sz="1400" dirty="0" smtClean="0">
                <a:latin typeface="HG丸ｺﾞｼｯｸM-PRO" panose="020F0600000000000000" pitchFamily="50" charset="-128"/>
                <a:ea typeface="HG丸ｺﾞｼｯｸM-PRO" panose="020F0600000000000000" pitchFamily="50" charset="-128"/>
              </a:rPr>
              <a:t>１ － ２ － ３ － ４</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0" name="テキスト ボックス 19"/>
          <p:cNvSpPr txBox="1"/>
          <p:nvPr/>
        </p:nvSpPr>
        <p:spPr>
          <a:xfrm>
            <a:off x="188640" y="3626852"/>
            <a:ext cx="6120680" cy="553998"/>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　校内研修実施後の</a:t>
            </a:r>
            <a:r>
              <a:rPr lang="en-US" altLang="ja-JP" sz="1000" dirty="0" smtClean="0">
                <a:latin typeface="HG丸ｺﾞｼｯｸM-PRO" panose="020F0600000000000000" pitchFamily="50" charset="-128"/>
                <a:ea typeface="HG丸ｺﾞｼｯｸM-PRO" panose="020F0600000000000000" pitchFamily="50" charset="-128"/>
              </a:rPr>
              <a:t>1</a:t>
            </a:r>
            <a:r>
              <a:rPr lang="ja-JP" altLang="en-US" sz="1000" dirty="0">
                <a:latin typeface="HG丸ｺﾞｼｯｸM-PRO" panose="020F0600000000000000" pitchFamily="50" charset="-128"/>
                <a:ea typeface="HG丸ｺﾞｼｯｸM-PRO" panose="020F0600000000000000" pitchFamily="50" charset="-128"/>
              </a:rPr>
              <a:t>か月</a:t>
            </a:r>
            <a:r>
              <a:rPr lang="ja-JP" altLang="en-US" sz="1000" dirty="0" smtClean="0">
                <a:latin typeface="HG丸ｺﾞｼｯｸM-PRO" panose="020F0600000000000000" pitchFamily="50" charset="-128"/>
                <a:ea typeface="HG丸ｺﾞｼｯｸM-PRO" panose="020F0600000000000000" pitchFamily="50" charset="-128"/>
              </a:rPr>
              <a:t>を振り返って、①～⑤の各問いに該当する選択肢の番号を○で囲んでください。</a:t>
            </a:r>
            <a:endParaRPr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a:t>
            </a:r>
            <a:r>
              <a:rPr lang="ja-JP" altLang="en-US" sz="1000" dirty="0" smtClean="0">
                <a:latin typeface="HG丸ｺﾞｼｯｸM-PRO" panose="020F0600000000000000" pitchFamily="50" charset="-128"/>
                <a:ea typeface="HG丸ｺﾞｼｯｸM-PRO" panose="020F0600000000000000" pitchFamily="50" charset="-128"/>
              </a:rPr>
              <a:t>選択肢の基準</a:t>
            </a:r>
            <a:r>
              <a:rPr lang="en-US" altLang="ja-JP" sz="1000" dirty="0" smtClean="0">
                <a:latin typeface="HG丸ｺﾞｼｯｸM-PRO" panose="020F0600000000000000" pitchFamily="50" charset="-128"/>
                <a:ea typeface="HG丸ｺﾞｼｯｸM-PRO" panose="020F0600000000000000" pitchFamily="50" charset="-128"/>
              </a:rPr>
              <a:t>】</a:t>
            </a:r>
          </a:p>
          <a:p>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１．そう思う　　　２．おおむねそう思う　　　３．あまりそう思わない　　　４．そう思わない</a:t>
            </a:r>
            <a:endParaRPr lang="en-US" altLang="ja-JP" sz="1000" dirty="0">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4419103" y="9631188"/>
            <a:ext cx="2437707" cy="261610"/>
          </a:xfrm>
          <a:prstGeom prst="rect">
            <a:avLst/>
          </a:prstGeom>
          <a:noFill/>
        </p:spPr>
        <p:txBody>
          <a:bodyPr wrap="square" rtlCol="0">
            <a:spAutoFit/>
          </a:bodyPr>
          <a:lstStyle/>
          <a:p>
            <a:r>
              <a:rPr lang="ja-JP" altLang="en-US" sz="1100" dirty="0" smtClean="0">
                <a:latin typeface="HG丸ｺﾞｼｯｸM-PRO" panose="020F0600000000000000" pitchFamily="50" charset="-128"/>
                <a:ea typeface="HG丸ｺﾞｼｯｸM-PRO" panose="020F0600000000000000" pitchFamily="50" charset="-128"/>
              </a:rPr>
              <a:t>　ご協力ありがとうございました。</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1" y="1414"/>
            <a:ext cx="562975" cy="261610"/>
          </a:xfrm>
          <a:prstGeom prst="rect">
            <a:avLst/>
          </a:prstGeom>
          <a:noFill/>
        </p:spPr>
        <p:txBody>
          <a:bodyPr wrap="none" rtlCol="0">
            <a:spAutoFit/>
          </a:bodyPr>
          <a:lstStyle/>
          <a:p>
            <a:r>
              <a:rPr kumimoji="1" lang="ja-JP" altLang="en-US" sz="1100" dirty="0" smtClean="0"/>
              <a:t>別紙２</a:t>
            </a:r>
            <a:endParaRPr kumimoji="1" lang="ja-JP" altLang="en-US" sz="1100" dirty="0"/>
          </a:p>
        </p:txBody>
      </p:sp>
      <p:sp>
        <p:nvSpPr>
          <p:cNvPr id="2" name="正方形/長方形 1"/>
          <p:cNvSpPr/>
          <p:nvPr/>
        </p:nvSpPr>
        <p:spPr>
          <a:xfrm>
            <a:off x="188641" y="8385381"/>
            <a:ext cx="6433095" cy="1245806"/>
          </a:xfrm>
          <a:prstGeom prst="rect">
            <a:avLst/>
          </a:prstGeom>
          <a:solidFill>
            <a:schemeClr val="accent1">
              <a:alpha val="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200" dirty="0">
              <a:solidFill>
                <a:schemeClr val="tx1"/>
              </a:solidFill>
            </a:endParaRPr>
          </a:p>
        </p:txBody>
      </p:sp>
      <p:sp>
        <p:nvSpPr>
          <p:cNvPr id="22" name="テキスト ボックス 21"/>
          <p:cNvSpPr txBox="1"/>
          <p:nvPr/>
        </p:nvSpPr>
        <p:spPr>
          <a:xfrm>
            <a:off x="62626" y="662523"/>
            <a:ext cx="6732748" cy="369332"/>
          </a:xfrm>
          <a:prstGeom prst="rect">
            <a:avLst/>
          </a:prstGeom>
          <a:noFill/>
        </p:spPr>
        <p:txBody>
          <a:bodyPr wrap="square" rtlCol="0">
            <a:spAutoFit/>
          </a:bodyPr>
          <a:lstStyle/>
          <a:p>
            <a:pPr algn="ctr"/>
            <a:r>
              <a:rPr lang="ja-JP" altLang="en-US" sz="1600" u="sng" dirty="0" smtClean="0">
                <a:latin typeface="HG丸ｺﾞｼｯｸM-PRO" panose="020F0600000000000000" pitchFamily="50" charset="-128"/>
                <a:ea typeface="HG丸ｺﾞｼｯｸM-PRO" panose="020F0600000000000000" pitchFamily="50" charset="-128"/>
              </a:rPr>
              <a:t>件名：校内研修実施から</a:t>
            </a:r>
            <a:r>
              <a:rPr lang="ja-JP" altLang="en-US" u="sng" dirty="0" smtClean="0">
                <a:latin typeface="ＤＦ特太ゴシック体" panose="020B0509000000000000" pitchFamily="49" charset="-128"/>
                <a:ea typeface="ＤＦ特太ゴシック体" panose="020B0509000000000000" pitchFamily="49" charset="-128"/>
              </a:rPr>
              <a:t>約</a:t>
            </a:r>
            <a:r>
              <a:rPr lang="ja-JP" altLang="en-US" u="sng" dirty="0">
                <a:latin typeface="ＤＦ特太ゴシック体" panose="020B0509000000000000" pitchFamily="49" charset="-128"/>
                <a:ea typeface="ＤＦ特太ゴシック体" panose="020B0509000000000000" pitchFamily="49" charset="-128"/>
              </a:rPr>
              <a:t>１か月</a:t>
            </a:r>
            <a:r>
              <a:rPr lang="ja-JP" altLang="en-US" u="sng" dirty="0" smtClean="0">
                <a:latin typeface="ＤＦ特太ゴシック体" panose="020B0509000000000000" pitchFamily="49" charset="-128"/>
                <a:ea typeface="ＤＦ特太ゴシック体" panose="020B0509000000000000" pitchFamily="49" charset="-128"/>
              </a:rPr>
              <a:t>後</a:t>
            </a:r>
            <a:r>
              <a:rPr lang="ja-JP" altLang="en-US" sz="1600" u="sng" dirty="0" smtClean="0">
                <a:latin typeface="HG丸ｺﾞｼｯｸM-PRO" panose="020F0600000000000000" pitchFamily="50" charset="-128"/>
                <a:ea typeface="HG丸ｺﾞｼｯｸM-PRO" panose="020F0600000000000000" pitchFamily="50" charset="-128"/>
              </a:rPr>
              <a:t>アンケートの送付について</a:t>
            </a:r>
            <a:endParaRPr lang="en-US" altLang="ja-JP" sz="1600" u="sng" dirty="0" smtClean="0">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2402160" y="17064"/>
            <a:ext cx="4172937" cy="307777"/>
          </a:xfrm>
          <a:prstGeom prst="rect">
            <a:avLst/>
          </a:prstGeom>
          <a:noFill/>
        </p:spPr>
        <p:txBody>
          <a:bodyPr wrap="none" rtlCol="0">
            <a:spAutoFit/>
          </a:bodyPr>
          <a:lstStyle/>
          <a:p>
            <a:pPr algn="ctr"/>
            <a:r>
              <a:rPr lang="en-US" altLang="ja-JP" sz="1400" dirty="0" smtClean="0">
                <a:latin typeface="HG丸ｺﾞｼｯｸM-PRO" panose="020F0600000000000000" pitchFamily="50" charset="-128"/>
                <a:ea typeface="HG丸ｺﾞｼｯｸM-PRO" panose="020F0600000000000000" pitchFamily="50" charset="-128"/>
              </a:rPr>
              <a:t>※FAX</a:t>
            </a:r>
            <a:r>
              <a:rPr lang="ja-JP" altLang="en-US" sz="1400" dirty="0" smtClean="0">
                <a:latin typeface="HG丸ｺﾞｼｯｸM-PRO" panose="020F0600000000000000" pitchFamily="50" charset="-128"/>
                <a:ea typeface="HG丸ｺﾞｼｯｸM-PRO" panose="020F0600000000000000" pitchFamily="50" charset="-128"/>
              </a:rPr>
              <a:t>は付紙なしで、そのままご返信ください。</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223909" y="1130576"/>
            <a:ext cx="3181278" cy="861774"/>
          </a:xfrm>
          <a:prstGeom prst="rect">
            <a:avLst/>
          </a:prstGeom>
          <a:noFill/>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送信先</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岡山県総合教育センター教育支援部　行き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ＭＳ ゴシック" panose="020B0609070205080204" pitchFamily="49" charset="-128"/>
                <a:ea typeface="ＭＳ ゴシック" panose="020B0609070205080204" pitchFamily="49" charset="-128"/>
              </a:rPr>
              <a:t>　ＦＡＸ（</a:t>
            </a:r>
            <a:r>
              <a:rPr lang="en-US" altLang="ja-JP" sz="1000" dirty="0" smtClean="0">
                <a:latin typeface="ＭＳ ゴシック" panose="020B0609070205080204" pitchFamily="49" charset="-128"/>
                <a:ea typeface="ＭＳ ゴシック" panose="020B0609070205080204" pitchFamily="49" charset="-128"/>
              </a:rPr>
              <a:t>0866-56-9126</a:t>
            </a:r>
            <a:r>
              <a:rPr lang="ja-JP" altLang="en-US" sz="1000" dirty="0" smtClean="0">
                <a:latin typeface="ＭＳ ゴシック" panose="020B0609070205080204" pitchFamily="49" charset="-128"/>
                <a:ea typeface="ＭＳ ゴシック" panose="020B0609070205080204" pitchFamily="49" charset="-128"/>
              </a:rPr>
              <a:t>）</a:t>
            </a:r>
            <a:endParaRPr lang="en-US" altLang="ja-JP" sz="1000" dirty="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4" name="テキスト ボックス 23"/>
          <p:cNvSpPr txBox="1"/>
          <p:nvPr/>
        </p:nvSpPr>
        <p:spPr>
          <a:xfrm>
            <a:off x="4494853" y="947041"/>
            <a:ext cx="2363147" cy="261610"/>
          </a:xfrm>
          <a:prstGeom prst="rect">
            <a:avLst/>
          </a:prstGeom>
          <a:noFill/>
        </p:spPr>
        <p:txBody>
          <a:bodyPr wrap="none" rtlCol="0">
            <a:spAutoFit/>
          </a:bodyPr>
          <a:lstStyle/>
          <a:p>
            <a:r>
              <a:rPr kumimoji="1" lang="ja-JP" altLang="en-US" sz="1100" dirty="0" smtClean="0">
                <a:latin typeface="HG丸ｺﾞｼｯｸM-PRO" panose="020F0600000000000000" pitchFamily="50" charset="-128"/>
                <a:ea typeface="HG丸ｺﾞｼｯｸM-PRO" panose="020F0600000000000000" pitchFamily="50" charset="-128"/>
              </a:rPr>
              <a:t>（返信は</a:t>
            </a:r>
            <a:r>
              <a:rPr lang="en-US" altLang="ja-JP" sz="1100" dirty="0" smtClean="0">
                <a:latin typeface="HG丸ｺﾞｼｯｸM-PRO" panose="020F0600000000000000" pitchFamily="50" charset="-128"/>
                <a:ea typeface="HG丸ｺﾞｼｯｸM-PRO" panose="020F0600000000000000" pitchFamily="50" charset="-128"/>
              </a:rPr>
              <a:t>FAX</a:t>
            </a:r>
            <a:r>
              <a:rPr kumimoji="1" lang="ja-JP" altLang="en-US" sz="1100" dirty="0" smtClean="0">
                <a:latin typeface="HG丸ｺﾞｼｯｸM-PRO" panose="020F0600000000000000" pitchFamily="50" charset="-128"/>
                <a:ea typeface="HG丸ｺﾞｼｯｸM-PRO" panose="020F0600000000000000" pitchFamily="50" charset="-128"/>
              </a:rPr>
              <a:t>でお願いします。）</a:t>
            </a:r>
            <a:endParaRPr kumimoji="1" lang="ja-JP" altLang="en-US" sz="1100" dirty="0">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3291693" y="1208584"/>
            <a:ext cx="3384376" cy="1177245"/>
          </a:xfrm>
          <a:prstGeom prst="rect">
            <a:avLst/>
          </a:prstGeom>
          <a:noFill/>
          <a:ln>
            <a:solidFill>
              <a:schemeClr val="tx1"/>
            </a:solidFill>
          </a:ln>
        </p:spPr>
        <p:txBody>
          <a:bodyPr wrap="square" rtlCol="0">
            <a:spAutoFit/>
          </a:bodyPr>
          <a:lstStyle/>
          <a:p>
            <a:r>
              <a:rPr lang="ja-JP" altLang="en-US" sz="1000" dirty="0" smtClean="0">
                <a:latin typeface="HG丸ｺﾞｼｯｸM-PRO" panose="020F0600000000000000" pitchFamily="50" charset="-128"/>
                <a:ea typeface="HG丸ｺﾞｼｯｸM-PRO" panose="020F0600000000000000" pitchFamily="50" charset="-128"/>
              </a:rPr>
              <a:t>送信元</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　　　　　　　　　　　　　　　　）学校</a:t>
            </a:r>
            <a:endParaRPr lang="en-US" altLang="ja-JP" sz="1000" dirty="0" smtClean="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記入者</a:t>
            </a:r>
            <a:r>
              <a:rPr lang="ja-JP" altLang="en-US" sz="1000" dirty="0" smtClean="0">
                <a:latin typeface="HG丸ｺﾞｼｯｸM-PRO" panose="020F0600000000000000" pitchFamily="50" charset="-128"/>
                <a:ea typeface="HG丸ｺﾞｼｯｸM-PRO" panose="020F0600000000000000" pitchFamily="50" charset="-128"/>
              </a:rPr>
              <a:t>氏名（　　　　　　　　　　　　　　　　　　）</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担当係（いずれ</a:t>
            </a:r>
            <a:r>
              <a:rPr lang="ja-JP" altLang="en-US" sz="1000" dirty="0">
                <a:latin typeface="HG丸ｺﾞｼｯｸM-PRO" panose="020F0600000000000000" pitchFamily="50" charset="-128"/>
                <a:ea typeface="HG丸ｺﾞｼｯｸM-PRO" panose="020F0600000000000000" pitchFamily="50" charset="-128"/>
              </a:rPr>
              <a:t>かに○を付けてください</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50" dirty="0">
                <a:latin typeface="HG丸ｺﾞｼｯｸM-PRO" panose="020F0600000000000000" pitchFamily="50" charset="-128"/>
                <a:ea typeface="HG丸ｺﾞｼｯｸM-PRO" panose="020F0600000000000000" pitchFamily="50" charset="-128"/>
              </a:rPr>
              <a:t>　</a:t>
            </a:r>
            <a:endParaRPr lang="en-US" altLang="ja-JP" sz="1050" dirty="0">
              <a:latin typeface="HG丸ｺﾞｼｯｸM-PRO" panose="020F0600000000000000" pitchFamily="50" charset="-128"/>
              <a:ea typeface="HG丸ｺﾞｼｯｸM-PRO" panose="020F0600000000000000" pitchFamily="50" charset="-128"/>
            </a:endParaRPr>
          </a:p>
          <a:p>
            <a:r>
              <a:rPr lang="ja-JP" altLang="en-US" sz="1000" dirty="0">
                <a:latin typeface="HG丸ｺﾞｼｯｸM-PRO" panose="020F0600000000000000" pitchFamily="50" charset="-128"/>
                <a:ea typeface="HG丸ｺﾞｼｯｸM-PRO" panose="020F0600000000000000" pitchFamily="50" charset="-128"/>
              </a:rPr>
              <a:t>・生徒指導担当　・校内研修</a:t>
            </a:r>
            <a:r>
              <a:rPr lang="ja-JP" altLang="en-US" sz="1000" dirty="0" smtClean="0">
                <a:latin typeface="HG丸ｺﾞｼｯｸM-PRO" panose="020F0600000000000000" pitchFamily="50" charset="-128"/>
                <a:ea typeface="HG丸ｺﾞｼｯｸM-PRO" panose="020F0600000000000000" pitchFamily="50" charset="-128"/>
              </a:rPr>
              <a:t>担当</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その他</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　　　　　　　　　　　　　　　　</a:t>
            </a:r>
            <a:r>
              <a:rPr lang="ja-JP" altLang="en-US" sz="1000" dirty="0">
                <a:latin typeface="HG丸ｺﾞｼｯｸM-PRO" panose="020F0600000000000000" pitchFamily="50" charset="-128"/>
                <a:ea typeface="HG丸ｺﾞｼｯｸM-PRO" panose="020F0600000000000000" pitchFamily="50" charset="-128"/>
              </a:rPr>
              <a:t>　　</a:t>
            </a:r>
            <a:r>
              <a:rPr lang="ja-JP" altLang="en-US" sz="1000" dirty="0" smtClean="0">
                <a:latin typeface="HG丸ｺﾞｼｯｸM-PRO" panose="020F0600000000000000" pitchFamily="50" charset="-128"/>
                <a:ea typeface="HG丸ｺﾞｼｯｸM-PRO" panose="020F0600000000000000" pitchFamily="50" charset="-128"/>
              </a:rPr>
              <a:t>）</a:t>
            </a:r>
            <a:r>
              <a:rPr lang="ja-JP" altLang="en-US" sz="1000" u="sng" dirty="0" smtClean="0">
                <a:latin typeface="HG丸ｺﾞｼｯｸM-PRO" panose="020F0600000000000000" pitchFamily="50" charset="-128"/>
                <a:ea typeface="HG丸ｺﾞｼｯｸM-PRO" panose="020F0600000000000000" pitchFamily="50" charset="-128"/>
              </a:rPr>
              <a:t>　　　　　　　　　　　　　　　　　　　　</a:t>
            </a:r>
            <a:endParaRPr lang="en-US" altLang="ja-JP" sz="1000" u="sng" dirty="0">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361693" y="2434990"/>
            <a:ext cx="6134614" cy="1138773"/>
          </a:xfrm>
          <a:prstGeom prst="rect">
            <a:avLst/>
          </a:prstGeom>
          <a:solidFill>
            <a:srgbClr val="FFFFCC"/>
          </a:solidFill>
          <a:ln>
            <a:solidFill>
              <a:schemeClr val="tx1"/>
            </a:solidFill>
          </a:ln>
        </p:spPr>
        <p:txBody>
          <a:bodyPr wrap="square" rtlCol="0">
            <a:spAutoFit/>
          </a:bodyPr>
          <a:lstStyle/>
          <a:p>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方法研修</a:t>
            </a:r>
            <a:r>
              <a:rPr lang="en-US" altLang="ja-JP" sz="1600" b="1" dirty="0" smtClean="0">
                <a:latin typeface="HG丸ｺﾞｼｯｸM-PRO" panose="020F0600000000000000" pitchFamily="50" charset="-128"/>
                <a:ea typeface="HG丸ｺﾞｼｯｸM-PRO" panose="020F0600000000000000" pitchFamily="50" charset="-128"/>
              </a:rPr>
              <a:t>】</a:t>
            </a:r>
            <a:r>
              <a:rPr lang="ja-JP" altLang="en-US" sz="1600" b="1" dirty="0" smtClean="0">
                <a:latin typeface="HG丸ｺﾞｼｯｸM-PRO" panose="020F0600000000000000" pitchFamily="50" charset="-128"/>
                <a:ea typeface="HG丸ｺﾞｼｯｸM-PRO" panose="020F0600000000000000" pitchFamily="50" charset="-128"/>
              </a:rPr>
              <a:t>ファシリテーション力向上パッケージ</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600" b="1" dirty="0" smtClean="0">
                <a:latin typeface="HG丸ｺﾞｼｯｸM-PRO" panose="020F0600000000000000" pitchFamily="50" charset="-128"/>
                <a:ea typeface="HG丸ｺﾞｼｯｸM-PRO" panose="020F0600000000000000" pitchFamily="50" charset="-128"/>
              </a:rPr>
              <a:t>　　　　　　　＜学級（</a:t>
            </a:r>
            <a:r>
              <a:rPr lang="en-US" altLang="ja-JP" sz="1600" b="1" dirty="0" smtClean="0">
                <a:latin typeface="HG丸ｺﾞｼｯｸM-PRO" panose="020F0600000000000000" pitchFamily="50" charset="-128"/>
                <a:ea typeface="HG丸ｺﾞｼｯｸM-PRO" panose="020F0600000000000000" pitchFamily="50" charset="-128"/>
              </a:rPr>
              <a:t>HR</a:t>
            </a:r>
            <a:r>
              <a:rPr lang="ja-JP" altLang="en-US" sz="1600" b="1" dirty="0" smtClean="0">
                <a:latin typeface="HG丸ｺﾞｼｯｸM-PRO" panose="020F0600000000000000" pitchFamily="50" charset="-128"/>
                <a:ea typeface="HG丸ｺﾞｼｯｸM-PRO" panose="020F0600000000000000" pitchFamily="50" charset="-128"/>
              </a:rPr>
              <a:t>）集団づくりの促進＞</a:t>
            </a:r>
            <a:endParaRPr lang="en-US" altLang="ja-JP" sz="1600" b="1"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≪研修のねらい≫</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子供たちの集団づくりを活性化するための適切な働きかけをしながら、学級（</a:t>
            </a:r>
            <a:r>
              <a:rPr lang="en-US" altLang="ja-JP" sz="1200" dirty="0" smtClean="0">
                <a:latin typeface="HG丸ｺﾞｼｯｸM-PRO" panose="020F0600000000000000" pitchFamily="50" charset="-128"/>
                <a:ea typeface="HG丸ｺﾞｼｯｸM-PRO" panose="020F0600000000000000" pitchFamily="50" charset="-128"/>
              </a:rPr>
              <a:t>HR</a:t>
            </a:r>
            <a:r>
              <a:rPr lang="ja-JP" altLang="en-US" sz="1200" dirty="0" smtClean="0">
                <a:latin typeface="HG丸ｺﾞｼｯｸM-PRO" panose="020F0600000000000000" pitchFamily="50" charset="-128"/>
                <a:ea typeface="HG丸ｺﾞｼｯｸM-PRO" panose="020F0600000000000000" pitchFamily="50" charset="-128"/>
              </a:rPr>
              <a:t>）集団づくりを促進する、教職員のファシリテーション力の向上を図る</a:t>
            </a:r>
            <a:endParaRPr lang="en-US" altLang="ja-JP" sz="1200" dirty="0" smtClean="0">
              <a:latin typeface="HG丸ｺﾞｼｯｸM-PRO" panose="020F0600000000000000" pitchFamily="50" charset="-128"/>
              <a:ea typeface="HG丸ｺﾞｼｯｸM-PRO" panose="020F0600000000000000" pitchFamily="50" charset="-128"/>
            </a:endParaRPr>
          </a:p>
        </p:txBody>
      </p:sp>
      <p:sp>
        <p:nvSpPr>
          <p:cNvPr id="28" name="正方形/長方形 27"/>
          <p:cNvSpPr/>
          <p:nvPr/>
        </p:nvSpPr>
        <p:spPr>
          <a:xfrm>
            <a:off x="166956" y="2014304"/>
            <a:ext cx="2095281" cy="3639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実施日　　　年　　月　　日</a:t>
            </a:r>
            <a:endParaRPr kumimoji="1" lang="en-US" altLang="ja-JP" sz="1000"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000" dirty="0" smtClean="0">
                <a:solidFill>
                  <a:schemeClr val="tx1"/>
                </a:solidFill>
                <a:latin typeface="HG丸ｺﾞｼｯｸM-PRO" panose="020F0600000000000000" pitchFamily="50" charset="-128"/>
                <a:ea typeface="HG丸ｺﾞｼｯｸM-PRO" panose="020F0600000000000000" pitchFamily="50" charset="-128"/>
              </a:rPr>
              <a:t>参加人数　　　　　　　　人</a:t>
            </a:r>
            <a:endParaRPr kumimoji="1" lang="ja-JP" altLang="en-US" sz="1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93010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23257" y="307402"/>
            <a:ext cx="6411486" cy="1496616"/>
          </a:xfrm>
        </p:spPr>
        <p:txBody>
          <a:bodyPr>
            <a:normAutofit fontScale="90000"/>
          </a:bodyPr>
          <a:lstStyle/>
          <a:p>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方法研修</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2700" b="1" dirty="0">
                <a:latin typeface="メイリオ" panose="020B0604030504040204" pitchFamily="50" charset="-128"/>
                <a:ea typeface="メイリオ" panose="020B0604030504040204" pitchFamily="50" charset="-128"/>
                <a:cs typeface="メイリオ" panose="020B0604030504040204" pitchFamily="50" charset="-128"/>
              </a:rPr>
              <a:t>「ファシリテーション力向上パッケージ」</a:t>
            </a:r>
            <a:r>
              <a:rPr lang="en-US" altLang="ja-JP" sz="2700" b="1"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700" b="1"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＜学級（</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HR</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集団づくりの促進＞</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分研修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392677" y="2072886"/>
            <a:ext cx="1210588" cy="400110"/>
          </a:xfrm>
          <a:prstGeom prst="rect">
            <a:avLst/>
          </a:prstGeom>
          <a:noFill/>
        </p:spPr>
        <p:txBody>
          <a:bodyPr wrap="none" rtlCol="0">
            <a:spAutoFit/>
          </a:bodyPr>
          <a:lstStyle/>
          <a:p>
            <a:r>
              <a:rPr kumimoji="1" lang="ja-JP" altLang="en-US" sz="2000" b="1" dirty="0" smtClean="0">
                <a:latin typeface="メイリオ" panose="020B0604030504040204" pitchFamily="50" charset="-128"/>
                <a:ea typeface="メイリオ" panose="020B0604030504040204" pitchFamily="50" charset="-128"/>
              </a:rPr>
              <a:t>○ねらい</a:t>
            </a:r>
            <a:endParaRPr kumimoji="1" lang="ja-JP" altLang="en-US" sz="20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77756" y="3244178"/>
            <a:ext cx="1467068"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○事前準備</a:t>
            </a:r>
          </a:p>
        </p:txBody>
      </p:sp>
      <p:sp>
        <p:nvSpPr>
          <p:cNvPr id="8" name="テキスト ボックス 7"/>
          <p:cNvSpPr txBox="1"/>
          <p:nvPr/>
        </p:nvSpPr>
        <p:spPr>
          <a:xfrm>
            <a:off x="545706" y="2432926"/>
            <a:ext cx="6127846" cy="738664"/>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子供たちの集団活動を活性化するための適切な働きかけをしながら、学級（ＨＲ）集団づくりを促進する、教職員のファシリテーション力の向上を図る。</a:t>
            </a:r>
            <a:endParaRPr lang="en-US" altLang="ja-JP" sz="1400" dirty="0" smtClean="0">
              <a:latin typeface="メイリオ" panose="020B0604030504040204" pitchFamily="50" charset="-128"/>
              <a:ea typeface="メイリオ" panose="020B0604030504040204" pitchFamily="50" charset="-128"/>
            </a:endParaRPr>
          </a:p>
        </p:txBody>
      </p:sp>
      <p:sp>
        <p:nvSpPr>
          <p:cNvPr id="37" name="角丸四角形 36"/>
          <p:cNvSpPr/>
          <p:nvPr/>
        </p:nvSpPr>
        <p:spPr>
          <a:xfrm>
            <a:off x="3861048" y="3588013"/>
            <a:ext cx="2812504" cy="2301091"/>
          </a:xfrm>
          <a:prstGeom prst="roundRect">
            <a:avLst>
              <a:gd name="adj" fmla="val 5799"/>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Ins="0" rtlCol="0" anchor="ctr"/>
          <a:lstStyle/>
          <a:p>
            <a:r>
              <a:rPr lang="en-US" altLang="ja-JP" dirty="0">
                <a:solidFill>
                  <a:schemeClr val="tx1"/>
                </a:solidFill>
                <a:latin typeface="メイリオ" panose="020B0604030504040204" pitchFamily="50" charset="-128"/>
                <a:ea typeface="メイリオ" panose="020B0604030504040204" pitchFamily="50" charset="-128"/>
              </a:rPr>
              <a:t>【</a:t>
            </a:r>
            <a:r>
              <a:rPr lang="ja-JP" altLang="en-US" dirty="0">
                <a:solidFill>
                  <a:schemeClr val="tx1"/>
                </a:solidFill>
                <a:latin typeface="メイリオ" panose="020B0604030504040204" pitchFamily="50" charset="-128"/>
                <a:ea typeface="メイリオ" panose="020B0604030504040204" pitchFamily="50" charset="-128"/>
              </a:rPr>
              <a:t>講義・演習準備物</a:t>
            </a:r>
            <a:r>
              <a:rPr lang="en-US" altLang="ja-JP" dirty="0">
                <a:solidFill>
                  <a:schemeClr val="tx1"/>
                </a:solidFill>
                <a:latin typeface="メイリオ" panose="020B0604030504040204" pitchFamily="50" charset="-128"/>
                <a:ea typeface="メイリオ" panose="020B0604030504040204" pitchFamily="50" charset="-128"/>
              </a:rPr>
              <a:t>】</a:t>
            </a: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ja-JP" altLang="en-US" sz="1400" dirty="0">
                <a:solidFill>
                  <a:schemeClr val="tx1"/>
                </a:solidFill>
                <a:latin typeface="メイリオ" panose="020B0604030504040204" pitchFamily="50" charset="-128"/>
                <a:ea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4301_</a:t>
            </a:r>
            <a:r>
              <a:rPr lang="ja-JP" altLang="en-US" sz="1400" dirty="0" smtClean="0">
                <a:solidFill>
                  <a:schemeClr val="tx1"/>
                </a:solidFill>
                <a:latin typeface="メイリオ" panose="020B0604030504040204" pitchFamily="50" charset="-128"/>
                <a:ea typeface="メイリオ" panose="020B0604030504040204" pitchFamily="50" charset="-128"/>
              </a:rPr>
              <a:t>スライド資料</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（研修担当者の進行原稿）</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a:t>
            </a:r>
            <a:r>
              <a:rPr lang="ja-JP" altLang="en-US" sz="1400" dirty="0" smtClean="0">
                <a:solidFill>
                  <a:schemeClr val="tx1"/>
                </a:solidFill>
                <a:latin typeface="メイリオ" panose="020B0604030504040204" pitchFamily="50" charset="-128"/>
                <a:ea typeface="メイリオ" panose="020B0604030504040204" pitchFamily="50" charset="-128"/>
              </a:rPr>
              <a:t>○</a:t>
            </a:r>
            <a:r>
              <a:rPr lang="en-US" altLang="ja-JP" sz="1400" dirty="0" smtClean="0">
                <a:solidFill>
                  <a:schemeClr val="tx1"/>
                </a:solidFill>
                <a:latin typeface="メイリオ" panose="020B0604030504040204" pitchFamily="50" charset="-128"/>
                <a:ea typeface="メイリオ" panose="020B0604030504040204" pitchFamily="50" charset="-128"/>
              </a:rPr>
              <a:t>4302_</a:t>
            </a:r>
            <a:r>
              <a:rPr lang="ja-JP" altLang="en-US" sz="1400" dirty="0" smtClean="0">
                <a:solidFill>
                  <a:schemeClr val="tx1"/>
                </a:solidFill>
                <a:latin typeface="メイリオ" panose="020B0604030504040204" pitchFamily="50" charset="-128"/>
                <a:ea typeface="メイリオ" panose="020B0604030504040204" pitchFamily="50" charset="-128"/>
              </a:rPr>
              <a:t>研修資料（提示用）</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200" dirty="0" smtClean="0">
                <a:solidFill>
                  <a:schemeClr val="tx1"/>
                </a:solidFill>
                <a:latin typeface="メイリオ" panose="020B0604030504040204" pitchFamily="50" charset="-128"/>
                <a:ea typeface="メイリオ" panose="020B0604030504040204" pitchFamily="50" charset="-128"/>
              </a:rPr>
              <a:t>　（プロジェクター等で投影）</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4303_</a:t>
            </a:r>
            <a:r>
              <a:rPr lang="ja-JP" altLang="en-US" sz="1400" dirty="0" smtClean="0">
                <a:solidFill>
                  <a:schemeClr val="tx1"/>
                </a:solidFill>
                <a:latin typeface="メイリオ" panose="020B0604030504040204" pitchFamily="50" charset="-128"/>
                <a:ea typeface="メイリオ" panose="020B0604030504040204" pitchFamily="50" charset="-128"/>
              </a:rPr>
              <a:t>研修資料（配付用）</a:t>
            </a:r>
            <a:r>
              <a:rPr lang="en-US" altLang="ja-JP" sz="1400" dirty="0">
                <a:solidFill>
                  <a:schemeClr val="tx1"/>
                </a:solidFill>
                <a:latin typeface="メイリオ" panose="020B0604030504040204" pitchFamily="50" charset="-128"/>
                <a:ea typeface="メイリオ" panose="020B0604030504040204" pitchFamily="50" charset="-128"/>
              </a:rPr>
              <a:t> </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400" dirty="0" smtClean="0">
                <a:solidFill>
                  <a:schemeClr val="tx1"/>
                </a:solidFill>
                <a:latin typeface="メイリオ" panose="020B0604030504040204" pitchFamily="50" charset="-128"/>
                <a:ea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rPr>
              <a:t>4304_</a:t>
            </a:r>
            <a:r>
              <a:rPr lang="ja-JP" altLang="en-US" sz="1400" dirty="0" smtClean="0">
                <a:solidFill>
                  <a:schemeClr val="tx1"/>
                </a:solidFill>
                <a:latin typeface="メイリオ" panose="020B0604030504040204" pitchFamily="50" charset="-128"/>
                <a:ea typeface="メイリオ" panose="020B0604030504040204" pitchFamily="50" charset="-128"/>
              </a:rPr>
              <a:t>ワークシート</a:t>
            </a:r>
            <a:endParaRPr lang="en-US" altLang="ja-JP" sz="14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・資料①（Ａ４で印刷）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en-US" altLang="ja-JP" sz="1200" dirty="0">
                <a:solidFill>
                  <a:schemeClr val="tx1"/>
                </a:solidFill>
                <a:latin typeface="メイリオ" panose="020B0604030504040204" pitchFamily="50" charset="-128"/>
                <a:ea typeface="メイリオ" panose="020B0604030504040204" pitchFamily="50" charset="-128"/>
              </a:rPr>
              <a:t> </a:t>
            </a:r>
            <a:r>
              <a:rPr lang="en-US" altLang="ja-JP" sz="1200" dirty="0" smtClean="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・資料②（Ａ４で印刷）</a:t>
            </a:r>
            <a:endParaRPr lang="en-US" altLang="ja-JP" sz="1200" dirty="0" smtClean="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・資料③（Ａ５で印刷）</a:t>
            </a:r>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　</a:t>
            </a:r>
            <a:endParaRPr lang="en-US" altLang="ja-JP" sz="1200" dirty="0" smtClean="0">
              <a:solidFill>
                <a:schemeClr val="tx1"/>
              </a:solidFill>
              <a:latin typeface="メイリオ" panose="020B0604030504040204" pitchFamily="50" charset="-128"/>
              <a:ea typeface="メイリオ" panose="020B0604030504040204" pitchFamily="50" charset="-128"/>
            </a:endParaRPr>
          </a:p>
        </p:txBody>
      </p:sp>
      <p:grpSp>
        <p:nvGrpSpPr>
          <p:cNvPr id="38" name="グループ化 37"/>
          <p:cNvGrpSpPr/>
          <p:nvPr/>
        </p:nvGrpSpPr>
        <p:grpSpPr>
          <a:xfrm>
            <a:off x="692696" y="3706705"/>
            <a:ext cx="2081531" cy="1349661"/>
            <a:chOff x="614516" y="5735931"/>
            <a:chExt cx="2081531" cy="1349661"/>
          </a:xfrm>
        </p:grpSpPr>
        <p:grpSp>
          <p:nvGrpSpPr>
            <p:cNvPr id="39" name="グループ化 38"/>
            <p:cNvGrpSpPr/>
            <p:nvPr/>
          </p:nvGrpSpPr>
          <p:grpSpPr>
            <a:xfrm>
              <a:off x="614516" y="6035072"/>
              <a:ext cx="2081531" cy="1050520"/>
              <a:chOff x="614234" y="6169516"/>
              <a:chExt cx="2338815" cy="1197631"/>
            </a:xfrm>
          </p:grpSpPr>
          <p:grpSp>
            <p:nvGrpSpPr>
              <p:cNvPr id="41" name="グループ化 1"/>
              <p:cNvGrpSpPr>
                <a:grpSpLocks/>
              </p:cNvGrpSpPr>
              <p:nvPr/>
            </p:nvGrpSpPr>
            <p:grpSpPr bwMode="auto">
              <a:xfrm rot="-557838">
                <a:off x="2452291" y="6281067"/>
                <a:ext cx="500758" cy="510827"/>
                <a:chOff x="5600476" y="966788"/>
                <a:chExt cx="549498" cy="1042987"/>
              </a:xfrm>
            </p:grpSpPr>
            <p:sp>
              <p:nvSpPr>
                <p:cNvPr id="63"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4" name="Rectangle 27"/>
                <p:cNvSpPr>
                  <a:spLocks noChangeArrowheads="1"/>
                </p:cNvSpPr>
                <p:nvPr/>
              </p:nvSpPr>
              <p:spPr bwMode="auto">
                <a:xfrm>
                  <a:off x="5872162"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5" name="正方形/長方形 5"/>
                <p:cNvSpPr>
                  <a:spLocks noChangeArrowheads="1"/>
                </p:cNvSpPr>
                <p:nvPr/>
              </p:nvSpPr>
              <p:spPr bwMode="auto">
                <a:xfrm>
                  <a:off x="5600476" y="1095699"/>
                  <a:ext cx="534050" cy="85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2" name="グループ化 58"/>
              <p:cNvGrpSpPr>
                <a:grpSpLocks/>
              </p:cNvGrpSpPr>
              <p:nvPr/>
            </p:nvGrpSpPr>
            <p:grpSpPr bwMode="auto">
              <a:xfrm>
                <a:off x="1526326" y="6245730"/>
                <a:ext cx="494768" cy="549272"/>
                <a:chOff x="5607050" y="889630"/>
                <a:chExt cx="542925" cy="1120145"/>
              </a:xfrm>
            </p:grpSpPr>
            <p:sp>
              <p:nvSpPr>
                <p:cNvPr id="60"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1"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62" name="正方形/長方形 5"/>
                <p:cNvSpPr>
                  <a:spLocks noChangeArrowheads="1"/>
                </p:cNvSpPr>
                <p:nvPr/>
              </p:nvSpPr>
              <p:spPr bwMode="auto">
                <a:xfrm>
                  <a:off x="5649517" y="889630"/>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3" name="グループ化 62"/>
              <p:cNvGrpSpPr>
                <a:grpSpLocks/>
              </p:cNvGrpSpPr>
              <p:nvPr/>
            </p:nvGrpSpPr>
            <p:grpSpPr bwMode="auto">
              <a:xfrm rot="560616">
                <a:off x="633272" y="6281163"/>
                <a:ext cx="494768" cy="512693"/>
                <a:chOff x="5607050" y="966788"/>
                <a:chExt cx="542925" cy="1042987"/>
              </a:xfrm>
            </p:grpSpPr>
            <p:sp>
              <p:nvSpPr>
                <p:cNvPr id="57"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8"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9" name="正方形/長方形 5"/>
                <p:cNvSpPr>
                  <a:spLocks noChangeArrowheads="1"/>
                </p:cNvSpPr>
                <p:nvPr/>
              </p:nvSpPr>
              <p:spPr bwMode="auto">
                <a:xfrm>
                  <a:off x="5757759" y="1027773"/>
                  <a:ext cx="227767" cy="85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4" name="グループ化 66"/>
              <p:cNvGrpSpPr>
                <a:grpSpLocks/>
              </p:cNvGrpSpPr>
              <p:nvPr/>
            </p:nvGrpSpPr>
            <p:grpSpPr bwMode="auto">
              <a:xfrm rot="-557838">
                <a:off x="2438994" y="6854152"/>
                <a:ext cx="494823" cy="511437"/>
                <a:chOff x="5607050" y="966788"/>
                <a:chExt cx="542925" cy="1042987"/>
              </a:xfrm>
            </p:grpSpPr>
            <p:sp>
              <p:nvSpPr>
                <p:cNvPr id="54"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5"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6" name="正方形/長方形 5"/>
                <p:cNvSpPr>
                  <a:spLocks noChangeArrowheads="1"/>
                </p:cNvSpPr>
                <p:nvPr/>
              </p:nvSpPr>
              <p:spPr bwMode="auto">
                <a:xfrm>
                  <a:off x="5732358" y="999844"/>
                  <a:ext cx="227742" cy="85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5" name="グループ化 70"/>
              <p:cNvGrpSpPr>
                <a:grpSpLocks/>
              </p:cNvGrpSpPr>
              <p:nvPr/>
            </p:nvGrpSpPr>
            <p:grpSpPr bwMode="auto">
              <a:xfrm>
                <a:off x="1508863" y="6777214"/>
                <a:ext cx="494768" cy="589933"/>
                <a:chOff x="5607050" y="806712"/>
                <a:chExt cx="542925" cy="1203063"/>
              </a:xfrm>
            </p:grpSpPr>
            <p:sp>
              <p:nvSpPr>
                <p:cNvPr id="51"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2"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3" name="正方形/長方形 5"/>
                <p:cNvSpPr>
                  <a:spLocks noChangeArrowheads="1"/>
                </p:cNvSpPr>
                <p:nvPr/>
              </p:nvSpPr>
              <p:spPr bwMode="auto">
                <a:xfrm>
                  <a:off x="5641096" y="806712"/>
                  <a:ext cx="227767" cy="8586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grpSp>
            <p:nvGrpSpPr>
              <p:cNvPr id="46" name="グループ化 74"/>
              <p:cNvGrpSpPr>
                <a:grpSpLocks/>
              </p:cNvGrpSpPr>
              <p:nvPr/>
            </p:nvGrpSpPr>
            <p:grpSpPr bwMode="auto">
              <a:xfrm rot="560616">
                <a:off x="614234" y="6854655"/>
                <a:ext cx="494768" cy="511436"/>
                <a:chOff x="5607050" y="966788"/>
                <a:chExt cx="542925" cy="1042987"/>
              </a:xfrm>
            </p:grpSpPr>
            <p:sp>
              <p:nvSpPr>
                <p:cNvPr id="48" name="Rectangle 27"/>
                <p:cNvSpPr>
                  <a:spLocks noChangeArrowheads="1"/>
                </p:cNvSpPr>
                <p:nvPr/>
              </p:nvSpPr>
              <p:spPr bwMode="auto">
                <a:xfrm>
                  <a:off x="5607050" y="966788"/>
                  <a:ext cx="276225"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49" name="Rectangle 27"/>
                <p:cNvSpPr>
                  <a:spLocks noChangeArrowheads="1"/>
                </p:cNvSpPr>
                <p:nvPr/>
              </p:nvSpPr>
              <p:spPr bwMode="auto">
                <a:xfrm>
                  <a:off x="5872163" y="966788"/>
                  <a:ext cx="277812" cy="1042987"/>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a:p>
              </p:txBody>
            </p:sp>
            <p:sp>
              <p:nvSpPr>
                <p:cNvPr id="50" name="正方形/長方形 5"/>
                <p:cNvSpPr>
                  <a:spLocks noChangeArrowheads="1"/>
                </p:cNvSpPr>
                <p:nvPr/>
              </p:nvSpPr>
              <p:spPr bwMode="auto">
                <a:xfrm>
                  <a:off x="5757759" y="1026720"/>
                  <a:ext cx="227767" cy="85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dirty="0">
                    <a:solidFill>
                      <a:srgbClr val="FF0000"/>
                    </a:solidFill>
                  </a:endParaRPr>
                </a:p>
              </p:txBody>
            </p:sp>
          </p:grpSp>
          <p:sp>
            <p:nvSpPr>
              <p:cNvPr id="47" name="Line 4"/>
              <p:cNvSpPr>
                <a:spLocks noChangeShapeType="1"/>
              </p:cNvSpPr>
              <p:nvPr/>
            </p:nvSpPr>
            <p:spPr bwMode="auto">
              <a:xfrm>
                <a:off x="1208855" y="6169516"/>
                <a:ext cx="113839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0" name="Text Box 5"/>
            <p:cNvSpPr txBox="1">
              <a:spLocks noChangeArrowheads="1"/>
            </p:cNvSpPr>
            <p:nvPr/>
          </p:nvSpPr>
          <p:spPr bwMode="auto">
            <a:xfrm>
              <a:off x="1427191" y="5735931"/>
              <a:ext cx="3898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600" dirty="0" smtClean="0"/>
                <a:t>前</a:t>
              </a:r>
              <a:endParaRPr lang="ja-JP" altLang="en-US" sz="1600" dirty="0"/>
            </a:p>
          </p:txBody>
        </p:sp>
      </p:grpSp>
      <p:sp>
        <p:nvSpPr>
          <p:cNvPr id="66" name="テキスト ボックス 65"/>
          <p:cNvSpPr txBox="1"/>
          <p:nvPr/>
        </p:nvSpPr>
        <p:spPr>
          <a:xfrm>
            <a:off x="512777" y="5310425"/>
            <a:ext cx="3276263" cy="938719"/>
          </a:xfrm>
          <a:prstGeom prst="rect">
            <a:avLst/>
          </a:prstGeom>
          <a:no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a:t>※</a:t>
            </a:r>
            <a:r>
              <a:rPr lang="ja-JP" altLang="en-US" sz="1100" b="1" dirty="0">
                <a:solidFill>
                  <a:srgbClr val="FF0000"/>
                </a:solidFill>
              </a:rPr>
              <a:t>４（又は５）人</a:t>
            </a:r>
            <a:r>
              <a:rPr lang="ja-JP" altLang="en-US" sz="1100" dirty="0"/>
              <a:t>グループにしてください。</a:t>
            </a:r>
            <a:endParaRPr lang="en-US" altLang="ja-JP" sz="1100" dirty="0"/>
          </a:p>
          <a:p>
            <a:r>
              <a:rPr lang="en-US" altLang="ja-JP" sz="1100" dirty="0" smtClean="0"/>
              <a:t>※</a:t>
            </a:r>
            <a:r>
              <a:rPr lang="ja-JP" altLang="en-US" sz="1100" dirty="0" smtClean="0"/>
              <a:t>教職の経験</a:t>
            </a:r>
            <a:r>
              <a:rPr lang="ja-JP" altLang="en-US" sz="1100" dirty="0"/>
              <a:t>年数が偏らないようにグループ</a:t>
            </a:r>
            <a:r>
              <a:rPr lang="ja-JP" altLang="en-US" sz="1100" dirty="0" smtClean="0"/>
              <a:t>を</a:t>
            </a:r>
            <a:endParaRPr lang="en-US" altLang="ja-JP" sz="1100" dirty="0" smtClean="0"/>
          </a:p>
          <a:p>
            <a:r>
              <a:rPr lang="ja-JP" altLang="en-US" sz="1100" dirty="0"/>
              <a:t>　</a:t>
            </a:r>
            <a:r>
              <a:rPr lang="ja-JP" altLang="en-US" sz="1100" dirty="0" smtClean="0"/>
              <a:t>組んでください。</a:t>
            </a:r>
            <a:endParaRPr lang="en-US" altLang="ja-JP" sz="1100" dirty="0" smtClean="0"/>
          </a:p>
          <a:p>
            <a:r>
              <a:rPr lang="en-US" altLang="ja-JP" sz="1100" dirty="0" smtClean="0"/>
              <a:t>※</a:t>
            </a:r>
            <a:r>
              <a:rPr lang="ja-JP" altLang="en-US" sz="1100" dirty="0" smtClean="0"/>
              <a:t>あらかじめ、グループごとに、</a:t>
            </a:r>
            <a:r>
              <a:rPr lang="ja-JP" altLang="en-US" sz="1100" b="1" dirty="0" smtClean="0">
                <a:solidFill>
                  <a:srgbClr val="FF0000"/>
                </a:solidFill>
              </a:rPr>
              <a:t>司会を決めて</a:t>
            </a:r>
            <a:r>
              <a:rPr lang="ja-JP" altLang="en-US" sz="1100" dirty="0" smtClean="0"/>
              <a:t>　</a:t>
            </a:r>
            <a:endParaRPr lang="en-US" altLang="ja-JP" sz="1100" dirty="0" smtClean="0"/>
          </a:p>
          <a:p>
            <a:r>
              <a:rPr lang="ja-JP" altLang="en-US" sz="1100" dirty="0"/>
              <a:t>　</a:t>
            </a:r>
            <a:r>
              <a:rPr lang="ja-JP" altLang="en-US" sz="1100" dirty="0" smtClean="0"/>
              <a:t>研修を始めてください。</a:t>
            </a:r>
            <a:endParaRPr lang="en-US" altLang="ja-JP" sz="1100" dirty="0"/>
          </a:p>
        </p:txBody>
      </p:sp>
      <p:sp>
        <p:nvSpPr>
          <p:cNvPr id="68" name="角丸四角形 67"/>
          <p:cNvSpPr/>
          <p:nvPr/>
        </p:nvSpPr>
        <p:spPr>
          <a:xfrm>
            <a:off x="551187" y="7329264"/>
            <a:ext cx="5755626" cy="2088233"/>
          </a:xfrm>
          <a:prstGeom prst="roundRect">
            <a:avLst>
              <a:gd name="adj" fmla="val 713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b="1" dirty="0" smtClean="0">
                <a:solidFill>
                  <a:schemeClr val="tx1"/>
                </a:solidFill>
                <a:latin typeface="メイリオ" panose="020B0604030504040204" pitchFamily="50" charset="-128"/>
                <a:ea typeface="メイリオ" panose="020B0604030504040204" pitchFamily="50" charset="-128"/>
              </a:rPr>
              <a:t>研修実施上の留意点</a:t>
            </a:r>
            <a:r>
              <a:rPr lang="ja-JP" altLang="en-US" sz="1200" dirty="0" smtClean="0">
                <a:solidFill>
                  <a:schemeClr val="tx1"/>
                </a:solidFill>
                <a:latin typeface="メイリオ" panose="020B0604030504040204" pitchFamily="50" charset="-128"/>
                <a:ea typeface="メイリオ" panose="020B0604030504040204" pitchFamily="50" charset="-128"/>
              </a:rPr>
              <a:t>（研修担当者の方へ）</a:t>
            </a:r>
            <a:endParaRPr lang="en-US" altLang="ja-JP" sz="1200" dirty="0" smtClean="0">
              <a:solidFill>
                <a:schemeClr val="tx1"/>
              </a:solidFill>
              <a:latin typeface="メイリオ" panose="020B0604030504040204" pitchFamily="50" charset="-128"/>
              <a:ea typeface="メイリオ" panose="020B0604030504040204" pitchFamily="50" charset="-128"/>
            </a:endParaRPr>
          </a:p>
          <a:p>
            <a:pPr algn="ctr"/>
            <a:endParaRPr lang="en-US" altLang="ja-JP" sz="300" dirty="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・進行原稿は研修の</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進め方例</a:t>
            </a:r>
            <a:r>
              <a:rPr lang="ja-JP" altLang="en-US" sz="1200" dirty="0" smtClean="0">
                <a:solidFill>
                  <a:schemeClr val="tx1"/>
                </a:solidFill>
                <a:latin typeface="メイリオ" panose="020B0604030504040204" pitchFamily="50" charset="-128"/>
                <a:ea typeface="メイリオ" panose="020B0604030504040204" pitchFamily="50" charset="-128"/>
              </a:rPr>
              <a:t>ですので、内容が変わらないように留意し、</a:t>
            </a: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研修担当者が話しやすいように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文章を変えてください。</a:t>
            </a:r>
            <a:endParaRPr lang="en-US" altLang="ja-JP"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74625" indent="-174625"/>
            <a:endParaRPr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kumimoji="1" lang="ja-JP" altLang="en-US" sz="1200" dirty="0" smtClean="0">
                <a:solidFill>
                  <a:schemeClr val="tx1"/>
                </a:solidFill>
                <a:latin typeface="メイリオ" panose="020B0604030504040204" pitchFamily="50" charset="-128"/>
                <a:ea typeface="メイリオ" panose="020B0604030504040204" pitchFamily="50" charset="-128"/>
              </a:rPr>
              <a:t>・研修時間に余裕があれば、協議時間を増やしたり、協議内容を発表したりするなど、</a:t>
            </a:r>
            <a:r>
              <a:rPr kumimoji="1"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柔軟に対応</a:t>
            </a:r>
            <a:r>
              <a:rPr kumimoji="1" lang="ja-JP" altLang="en-US" sz="1200" dirty="0" smtClean="0">
                <a:solidFill>
                  <a:schemeClr val="tx1"/>
                </a:solidFill>
                <a:latin typeface="メイリオ" panose="020B0604030504040204" pitchFamily="50" charset="-128"/>
                <a:ea typeface="メイリオ" panose="020B0604030504040204" pitchFamily="50" charset="-128"/>
              </a:rPr>
              <a:t>してください。</a:t>
            </a:r>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marL="174625" indent="-174625"/>
            <a:endParaRPr kumimoji="1" lang="en-US" altLang="ja-JP" sz="800" dirty="0" smtClean="0">
              <a:solidFill>
                <a:schemeClr val="tx1"/>
              </a:solidFill>
              <a:latin typeface="メイリオ" panose="020B0604030504040204" pitchFamily="50" charset="-128"/>
              <a:ea typeface="メイリオ" panose="020B0604030504040204" pitchFamily="50" charset="-128"/>
            </a:endParaRPr>
          </a:p>
          <a:p>
            <a:pPr marL="174625" indent="-174625"/>
            <a:r>
              <a:rPr lang="ja-JP" altLang="en-US" sz="1200" dirty="0" smtClean="0">
                <a:solidFill>
                  <a:schemeClr val="tx1"/>
                </a:solidFill>
                <a:latin typeface="メイリオ" panose="020B0604030504040204" pitchFamily="50" charset="-128"/>
                <a:ea typeface="メイリオ" panose="020B0604030504040204" pitchFamily="50" charset="-128"/>
              </a:rPr>
              <a:t>・</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研修後</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には、集めた</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資料③を職員室</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に掲示したり</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、一覧にしたもの</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を配付したりして、</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職員全員が共通理解できる</a:t>
            </a:r>
            <a:r>
              <a:rPr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ようにしてください</a:t>
            </a:r>
            <a:r>
              <a:rPr lang="ja-JP" altLang="en-US" sz="1200" dirty="0">
                <a:solidFill>
                  <a:schemeClr val="tx1"/>
                </a:solidFill>
                <a:latin typeface="メイリオ" panose="020B0604030504040204" pitchFamily="50" charset="-128"/>
                <a:ea typeface="メイリオ" panose="020B0604030504040204" pitchFamily="50" charset="-128"/>
              </a:rPr>
              <a:t>。</a:t>
            </a:r>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69" name="テキスト ボックス 68"/>
          <p:cNvSpPr txBox="1"/>
          <p:nvPr/>
        </p:nvSpPr>
        <p:spPr>
          <a:xfrm>
            <a:off x="525632" y="6393160"/>
            <a:ext cx="5806736" cy="600164"/>
          </a:xfrm>
          <a:prstGeom prst="rect">
            <a:avLst/>
          </a:prstGeom>
          <a:solidFill>
            <a:srgbClr val="FFCCFF"/>
          </a:solidFill>
        </p:spPr>
        <p:txBody>
          <a:bodyPr wrap="square" rtlCol="0">
            <a:spAutoFit/>
          </a:bodyPr>
          <a:lstStyle>
            <a:defPPr>
              <a:defRPr lang="ja-JP"/>
            </a:defPPr>
            <a:lvl1pPr>
              <a:defRPr sz="1400">
                <a:latin typeface="メイリオ" panose="020B0604030504040204" pitchFamily="50" charset="-128"/>
                <a:ea typeface="メイリオ" panose="020B0604030504040204" pitchFamily="50" charset="-128"/>
              </a:defRPr>
            </a:lvl1pPr>
          </a:lstStyle>
          <a:p>
            <a:r>
              <a:rPr lang="en-US" altLang="ja-JP" sz="1100" dirty="0"/>
              <a:t>【</a:t>
            </a:r>
            <a:r>
              <a:rPr lang="ja-JP" altLang="en-US" sz="1100" dirty="0"/>
              <a:t>事前</a:t>
            </a:r>
            <a:r>
              <a:rPr lang="ja-JP" altLang="en-US" sz="1100" dirty="0" smtClean="0"/>
              <a:t>に</a:t>
            </a:r>
            <a:r>
              <a:rPr lang="ja-JP" altLang="en-US" sz="1100" dirty="0"/>
              <a:t>する</a:t>
            </a:r>
            <a:r>
              <a:rPr lang="ja-JP" altLang="en-US" sz="1100" dirty="0" smtClean="0"/>
              <a:t>こと</a:t>
            </a:r>
            <a:r>
              <a:rPr lang="en-US" altLang="ja-JP" sz="1100" dirty="0" smtClean="0"/>
              <a:t>】</a:t>
            </a:r>
          </a:p>
          <a:p>
            <a:r>
              <a:rPr lang="ja-JP" altLang="en-US" sz="1100" dirty="0" smtClean="0"/>
              <a:t>・研修資料（配付用）を全員に配付してください。</a:t>
            </a:r>
            <a:endParaRPr lang="en-US" altLang="ja-JP" sz="1100" dirty="0" smtClean="0"/>
          </a:p>
          <a:p>
            <a:r>
              <a:rPr lang="ja-JP" altLang="en-US" sz="1100" dirty="0" smtClean="0"/>
              <a:t>・資料①～③を全員</a:t>
            </a:r>
            <a:r>
              <a:rPr lang="ja-JP" altLang="en-US" sz="1100" dirty="0"/>
              <a:t>に</a:t>
            </a:r>
            <a:r>
              <a:rPr lang="ja-JP" altLang="en-US" sz="1100" dirty="0" smtClean="0"/>
              <a:t>配付してください。</a:t>
            </a:r>
            <a:endParaRPr lang="en-US" altLang="ja-JP" sz="1100" dirty="0" smtClean="0"/>
          </a:p>
        </p:txBody>
      </p:sp>
    </p:spTree>
    <p:extLst>
      <p:ext uri="{BB962C8B-B14F-4D97-AF65-F5344CB8AC3E}">
        <p14:creationId xmlns:p14="http://schemas.microsoft.com/office/powerpoint/2010/main" val="463718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3</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36791" y="4664968"/>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a:t>
            </a:r>
            <a:r>
              <a:rPr lang="ja-JP" altLang="en-US" dirty="0"/>
              <a:t>進行</a:t>
            </a:r>
            <a:r>
              <a:rPr lang="ja-JP" altLang="en-US" dirty="0" smtClean="0"/>
              <a:t>原稿</a:t>
            </a:r>
            <a:r>
              <a:rPr lang="ja-JP" altLang="en-US" dirty="0"/>
              <a:t>）の見方</a:t>
            </a:r>
          </a:p>
        </p:txBody>
      </p:sp>
      <p:sp>
        <p:nvSpPr>
          <p:cNvPr id="23" name="テキスト ボックス 22"/>
          <p:cNvSpPr txBox="1"/>
          <p:nvPr/>
        </p:nvSpPr>
        <p:spPr>
          <a:xfrm>
            <a:off x="436791" y="344488"/>
            <a:ext cx="4288353" cy="400110"/>
          </a:xfrm>
          <a:prstGeom prst="rect">
            <a:avLst/>
          </a:prstGeom>
          <a:noFill/>
        </p:spPr>
        <p:txBody>
          <a:bodyPr wrap="none" rtlCol="0">
            <a:spAutoFit/>
          </a:bodyPr>
          <a:lstStyle>
            <a:defPPr>
              <a:defRPr lang="ja-JP"/>
            </a:defPPr>
            <a:lvl1pPr>
              <a:defRPr sz="2000" b="1">
                <a:latin typeface="メイリオ" panose="020B0604030504040204" pitchFamily="50" charset="-128"/>
                <a:ea typeface="メイリオ" panose="020B0604030504040204" pitchFamily="50" charset="-128"/>
              </a:defRPr>
            </a:lvl1pPr>
          </a:lstStyle>
          <a:p>
            <a:r>
              <a:rPr lang="ja-JP" altLang="en-US" dirty="0"/>
              <a:t>○スライド資料</a:t>
            </a:r>
            <a:r>
              <a:rPr lang="ja-JP" altLang="en-US" dirty="0" smtClean="0"/>
              <a:t>（</a:t>
            </a:r>
            <a:r>
              <a:rPr lang="ja-JP" altLang="en-US" dirty="0"/>
              <a:t>進行</a:t>
            </a:r>
            <a:r>
              <a:rPr lang="ja-JP" altLang="en-US" dirty="0" smtClean="0"/>
              <a:t>原稿</a:t>
            </a:r>
            <a:r>
              <a:rPr lang="ja-JP" altLang="en-US" dirty="0"/>
              <a:t>）の流れ</a:t>
            </a:r>
          </a:p>
        </p:txBody>
      </p:sp>
      <p:grpSp>
        <p:nvGrpSpPr>
          <p:cNvPr id="3" name="グループ化 2"/>
          <p:cNvGrpSpPr/>
          <p:nvPr/>
        </p:nvGrpSpPr>
        <p:grpSpPr>
          <a:xfrm>
            <a:off x="693139" y="5127028"/>
            <a:ext cx="5381107" cy="4290468"/>
            <a:chOff x="693139" y="5271044"/>
            <a:chExt cx="5381107" cy="4290468"/>
          </a:xfrm>
        </p:grpSpPr>
        <p:sp>
          <p:nvSpPr>
            <p:cNvPr id="21" name="正方形/長方形 20"/>
            <p:cNvSpPr>
              <a:spLocks noChangeAspect="1"/>
            </p:cNvSpPr>
            <p:nvPr/>
          </p:nvSpPr>
          <p:spPr>
            <a:xfrm>
              <a:off x="3072505" y="5795484"/>
              <a:ext cx="2880000" cy="37660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36000" bIns="72000" rtlCol="0" anchor="t"/>
            <a:lstStyle/>
            <a:p>
              <a:pPr>
                <a:lnSpc>
                  <a:spcPts val="1400"/>
                </a:lnSpc>
              </a:pPr>
              <a:r>
                <a:rPr lang="ja-JP" altLang="en-US" sz="850" b="1" dirty="0">
                  <a:solidFill>
                    <a:schemeClr val="tx1"/>
                  </a:solidFill>
                  <a:latin typeface="メイリオ" panose="020B0604030504040204" pitchFamily="50" charset="-128"/>
                  <a:ea typeface="メイリオ" panose="020B0604030504040204" pitchFamily="50" charset="-128"/>
                </a:rPr>
                <a:t>≪スライド</a:t>
              </a:r>
              <a:r>
                <a:rPr lang="en-US" altLang="ja-JP" sz="850" b="1" dirty="0">
                  <a:solidFill>
                    <a:schemeClr val="tx1"/>
                  </a:solidFill>
                  <a:latin typeface="メイリオ" panose="020B0604030504040204" pitchFamily="50" charset="-128"/>
                  <a:ea typeface="メイリオ" panose="020B0604030504040204" pitchFamily="50" charset="-128"/>
                </a:rPr>
                <a:t>20</a:t>
              </a:r>
              <a:r>
                <a:rPr lang="ja-JP" altLang="en-US" sz="850" b="1" dirty="0">
                  <a:solidFill>
                    <a:schemeClr val="tx1"/>
                  </a:solidFill>
                  <a:latin typeface="メイリオ" panose="020B0604030504040204" pitchFamily="50" charset="-128"/>
                  <a:ea typeface="メイリオ" panose="020B0604030504040204" pitchFamily="50" charset="-128"/>
                </a:rPr>
                <a:t>～</a:t>
              </a:r>
              <a:r>
                <a:rPr lang="en-US" altLang="ja-JP" sz="850" b="1" dirty="0">
                  <a:solidFill>
                    <a:schemeClr val="tx1"/>
                  </a:solidFill>
                  <a:latin typeface="メイリオ" panose="020B0604030504040204" pitchFamily="50" charset="-128"/>
                  <a:ea typeface="メイリオ" panose="020B0604030504040204" pitchFamily="50" charset="-128"/>
                </a:rPr>
                <a:t>22</a:t>
              </a:r>
              <a:r>
                <a:rPr lang="ja-JP" altLang="en-US" sz="850" b="1" dirty="0">
                  <a:solidFill>
                    <a:schemeClr val="tx1"/>
                  </a:solidFill>
                  <a:latin typeface="メイリオ" panose="020B0604030504040204" pitchFamily="50" charset="-128"/>
                  <a:ea typeface="メイリオ" panose="020B0604030504040204" pitchFamily="50" charset="-128"/>
                </a:rPr>
                <a:t>で１分≫</a:t>
              </a:r>
            </a:p>
            <a:p>
              <a:pPr>
                <a:lnSpc>
                  <a:spcPts val="1400"/>
                </a:lnSpc>
              </a:pPr>
              <a:r>
                <a:rPr lang="ja-JP" altLang="en-US" sz="850" dirty="0">
                  <a:solidFill>
                    <a:schemeClr val="tx1"/>
                  </a:solidFill>
                  <a:latin typeface="メイリオ" panose="020B0604030504040204" pitchFamily="50" charset="-128"/>
                  <a:ea typeface="メイリオ" panose="020B0604030504040204" pitchFamily="50" charset="-128"/>
                </a:rPr>
                <a:t>　集団指導を通して個を育成し、個の成長が集団を発展させる、という相互作用を促進させるためにも、ファシリテーション力の向上に努めていきましょう。★</a:t>
              </a:r>
            </a:p>
            <a:p>
              <a:pPr defTabSz="916772" fontAlgn="base">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r>
                <a:rPr lang="ja-JP" altLang="en-US" sz="900" dirty="0" smtClean="0">
                  <a:solidFill>
                    <a:schemeClr val="tx1"/>
                  </a:solidFill>
                  <a:latin typeface="メイリオ" panose="020B0604030504040204" pitchFamily="50" charset="-128"/>
                  <a:ea typeface="メイリオ" panose="020B0604030504040204" pitchFamily="50" charset="-128"/>
                </a:rPr>
                <a:t>（　　）</a:t>
              </a: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a:p>
              <a:pPr defTabSz="916772" fontAlgn="base">
                <a:spcBef>
                  <a:spcPct val="30000"/>
                </a:spcBef>
                <a:spcAft>
                  <a:spcPct val="0"/>
                </a:spcAft>
                <a:defRPr/>
              </a:pPr>
              <a:endParaRPr lang="en-US" altLang="ja-JP" sz="900" dirty="0" smtClean="0">
                <a:solidFill>
                  <a:schemeClr val="tx1"/>
                </a:solidFill>
                <a:latin typeface="メイリオ" panose="020B0604030504040204" pitchFamily="50" charset="-128"/>
                <a:ea typeface="メイリオ" panose="020B0604030504040204" pitchFamily="50" charset="-128"/>
              </a:endParaRPr>
            </a:p>
          </p:txBody>
        </p:sp>
        <p:sp>
          <p:nvSpPr>
            <p:cNvPr id="22" name="角丸四角形吹き出し 21"/>
            <p:cNvSpPr/>
            <p:nvPr/>
          </p:nvSpPr>
          <p:spPr>
            <a:xfrm>
              <a:off x="2068452" y="5271044"/>
              <a:ext cx="1759467" cy="396000"/>
            </a:xfrm>
            <a:prstGeom prst="wedgeRoundRectCallout">
              <a:avLst>
                <a:gd name="adj1" fmla="val 35036"/>
                <a:gd name="adj2" fmla="val 9239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スライド</a:t>
              </a:r>
              <a:r>
                <a:rPr lang="ja-JP" altLang="en-US" sz="1100" dirty="0">
                  <a:solidFill>
                    <a:schemeClr val="tx1"/>
                  </a:solidFill>
                  <a:latin typeface="メイリオ" panose="020B0604030504040204" pitchFamily="50" charset="-128"/>
                  <a:ea typeface="メイリオ" panose="020B0604030504040204" pitchFamily="50" charset="-128"/>
                </a:rPr>
                <a:t>に費やす時間の目安です</a:t>
              </a:r>
              <a:r>
                <a:rPr lang="ja-JP" altLang="en-US" sz="1100" dirty="0" smtClean="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5" name="角丸四角形吹き出し 24"/>
            <p:cNvSpPr/>
            <p:nvPr/>
          </p:nvSpPr>
          <p:spPr>
            <a:xfrm>
              <a:off x="4095889" y="5271044"/>
              <a:ext cx="1856615" cy="396000"/>
            </a:xfrm>
            <a:prstGeom prst="wedgeRoundRectCallout">
              <a:avLst>
                <a:gd name="adj1" fmla="val 10491"/>
                <a:gd name="adj2" fmla="val 12328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スライドの進行原稿です。</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31" name="角丸四角形 30"/>
            <p:cNvSpPr/>
            <p:nvPr/>
          </p:nvSpPr>
          <p:spPr>
            <a:xfrm>
              <a:off x="3176488" y="7617296"/>
              <a:ext cx="2628776" cy="5407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32" name="角丸四角形吹き出し 31"/>
            <p:cNvSpPr/>
            <p:nvPr/>
          </p:nvSpPr>
          <p:spPr>
            <a:xfrm>
              <a:off x="3827919" y="8210528"/>
              <a:ext cx="2246327" cy="396000"/>
            </a:xfrm>
            <a:prstGeom prst="wedgeRoundRectCallout">
              <a:avLst>
                <a:gd name="adj1" fmla="val -44177"/>
                <a:gd name="adj2" fmla="val -105773"/>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説明する際に気を付けることや、補足情報です。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3" name="角丸四角形吹き出し 32"/>
            <p:cNvSpPr/>
            <p:nvPr/>
          </p:nvSpPr>
          <p:spPr>
            <a:xfrm>
              <a:off x="3441739" y="6861256"/>
              <a:ext cx="2632507" cy="396000"/>
            </a:xfrm>
            <a:prstGeom prst="wedgeRoundRectCallout">
              <a:avLst>
                <a:gd name="adj1" fmla="val 27450"/>
                <a:gd name="adj2" fmla="val -108980"/>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「★」は、アニメーションやスライドの切り替えのタイミングになります。</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746756" y="5796024"/>
              <a:ext cx="2325749" cy="37654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pPr>
                <a:tabLst>
                  <a:tab pos="895350" algn="l"/>
                </a:tabLst>
              </a:pPr>
              <a:r>
                <a:rPr kumimoji="1" lang="ja-JP" altLang="en-US" sz="14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400" dirty="0" smtClean="0">
                  <a:solidFill>
                    <a:schemeClr val="tx1"/>
                  </a:solidFill>
                  <a:latin typeface="メイリオ" panose="020B0604030504040204" pitchFamily="50" charset="-128"/>
                  <a:ea typeface="メイリオ" panose="020B0604030504040204" pitchFamily="50" charset="-128"/>
                </a:rPr>
                <a:t>22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a:t>
              </a:r>
            </a:p>
          </p:txBody>
        </p:sp>
        <p:sp>
          <p:nvSpPr>
            <p:cNvPr id="36" name="テキスト ボックス 35"/>
            <p:cNvSpPr txBox="1"/>
            <p:nvPr/>
          </p:nvSpPr>
          <p:spPr>
            <a:xfrm>
              <a:off x="694519" y="7786052"/>
              <a:ext cx="2816783" cy="307777"/>
            </a:xfrm>
            <a:prstGeom prst="rect">
              <a:avLst/>
            </a:prstGeom>
            <a:noFill/>
          </p:spPr>
          <p:txBody>
            <a:bodyPr wrap="square" rtlCol="0">
              <a:spAutoFit/>
            </a:bodyPr>
            <a:lstStyle/>
            <a:p>
              <a:r>
                <a:rPr lang="ja-JP" altLang="en-US" sz="1400" dirty="0">
                  <a:latin typeface="+mn-ea"/>
                </a:rPr>
                <a:t>（　　）</a:t>
              </a:r>
              <a:r>
                <a:rPr lang="ja-JP" altLang="en-US" sz="1400" dirty="0">
                  <a:latin typeface="+mn-ea"/>
                  <a:sym typeface="Wingdings" panose="05000000000000000000" pitchFamily="2" charset="2"/>
                </a:rPr>
                <a:t>：（　　）</a:t>
              </a:r>
              <a:r>
                <a:rPr lang="ja-JP" altLang="en-US" sz="1400" dirty="0">
                  <a:latin typeface="+mn-ea"/>
                </a:rPr>
                <a:t>　～　（　　）：（　　）</a:t>
              </a:r>
              <a:endParaRPr kumimoji="1" lang="ja-JP" altLang="en-US" sz="1400" dirty="0">
                <a:latin typeface="+mn-ea"/>
              </a:endParaRPr>
            </a:p>
          </p:txBody>
        </p:sp>
        <p:pic>
          <p:nvPicPr>
            <p:cNvPr id="29" name="図 2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9160" y="6177399"/>
              <a:ext cx="2104357" cy="1578268"/>
            </a:xfrm>
            <a:prstGeom prst="rect">
              <a:avLst/>
            </a:prstGeom>
            <a:ln>
              <a:solidFill>
                <a:schemeClr val="tx1"/>
              </a:solidFill>
            </a:ln>
          </p:spPr>
        </p:pic>
        <p:sp>
          <p:nvSpPr>
            <p:cNvPr id="30" name="角丸四角形吹き出し 29"/>
            <p:cNvSpPr/>
            <p:nvPr/>
          </p:nvSpPr>
          <p:spPr>
            <a:xfrm>
              <a:off x="693139" y="5271044"/>
              <a:ext cx="1115800" cy="396000"/>
            </a:xfrm>
            <a:prstGeom prst="wedgeRoundRectCallout">
              <a:avLst>
                <a:gd name="adj1" fmla="val -5397"/>
                <a:gd name="adj2" fmla="val 113137"/>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latin typeface="メイリオ" panose="020B0604030504040204" pitchFamily="50" charset="-128"/>
                  <a:ea typeface="メイリオ" panose="020B0604030504040204" pitchFamily="50" charset="-128"/>
                </a:rPr>
                <a:t>スライド番号</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4" name="角丸四角形吹き出し 23"/>
            <p:cNvSpPr/>
            <p:nvPr/>
          </p:nvSpPr>
          <p:spPr>
            <a:xfrm>
              <a:off x="693139" y="8302356"/>
              <a:ext cx="2324777" cy="390408"/>
            </a:xfrm>
            <a:prstGeom prst="wedgeRoundRectCallout">
              <a:avLst>
                <a:gd name="adj1" fmla="val -18238"/>
                <a:gd name="adj2" fmla="val -122896"/>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メイリオ" panose="020B0604030504040204" pitchFamily="50" charset="-128"/>
                  <a:ea typeface="メイリオ" panose="020B0604030504040204" pitchFamily="50" charset="-128"/>
                </a:rPr>
                <a:t>実施時間予定時刻を</a:t>
              </a:r>
              <a:r>
                <a:rPr lang="ja-JP" altLang="en-US" sz="1100" dirty="0" smtClean="0">
                  <a:solidFill>
                    <a:schemeClr val="tx1"/>
                  </a:solidFill>
                  <a:latin typeface="メイリオ" panose="020B0604030504040204" pitchFamily="50" charset="-128"/>
                  <a:ea typeface="メイリオ" panose="020B0604030504040204" pitchFamily="50" charset="-128"/>
                </a:rPr>
                <a:t>記入できます</a:t>
              </a:r>
              <a:r>
                <a:rPr lang="ja-JP" altLang="en-US"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8" name="角丸四角形吹き出し 17"/>
            <p:cNvSpPr/>
            <p:nvPr/>
          </p:nvSpPr>
          <p:spPr>
            <a:xfrm>
              <a:off x="3727707" y="8913316"/>
              <a:ext cx="2060569" cy="396000"/>
            </a:xfrm>
            <a:prstGeom prst="wedgeRoundRectCallout">
              <a:avLst>
                <a:gd name="adj1" fmla="val -56380"/>
                <a:gd name="adj2" fmla="val -19894"/>
                <a:gd name="adj3" fmla="val 16667"/>
              </a:avLst>
            </a:prstGeom>
            <a:solidFill>
              <a:schemeClr val="bg1"/>
            </a:solid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流れの説明です。読む必要はありません。</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grpSp>
      <p:graphicFrame>
        <p:nvGraphicFramePr>
          <p:cNvPr id="26" name="表 25"/>
          <p:cNvGraphicFramePr>
            <a:graphicFrameLocks noGrp="1"/>
          </p:cNvGraphicFramePr>
          <p:nvPr>
            <p:extLst>
              <p:ext uri="{D42A27DB-BD31-4B8C-83A1-F6EECF244321}">
                <p14:modId xmlns:p14="http://schemas.microsoft.com/office/powerpoint/2010/main" val="1147628004"/>
              </p:ext>
            </p:extLst>
          </p:nvPr>
        </p:nvGraphicFramePr>
        <p:xfrm>
          <a:off x="491638" y="716358"/>
          <a:ext cx="6101522" cy="3110448"/>
        </p:xfrm>
        <a:graphic>
          <a:graphicData uri="http://schemas.openxmlformats.org/drawingml/2006/table">
            <a:tbl>
              <a:tblPr firstRow="1" bandRow="1">
                <a:tableStyleId>{5C22544A-7EE6-4342-B048-85BDC9FD1C3A}</a:tableStyleId>
              </a:tblPr>
              <a:tblGrid>
                <a:gridCol w="1174555">
                  <a:extLst>
                    <a:ext uri="{9D8B030D-6E8A-4147-A177-3AD203B41FA5}">
                      <a16:colId xmlns:a16="http://schemas.microsoft.com/office/drawing/2014/main" val="20000"/>
                    </a:ext>
                  </a:extLst>
                </a:gridCol>
                <a:gridCol w="3702831">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tblGrid>
              <a:tr h="348210">
                <a:tc>
                  <a:txBody>
                    <a:bodyPr/>
                    <a:lstStyle/>
                    <a:p>
                      <a:pPr algn="ctr"/>
                      <a:r>
                        <a:rPr kumimoji="1" lang="ja-JP" altLang="en-US" sz="1400" dirty="0" smtClean="0">
                          <a:latin typeface="メイリオ" panose="020B0604030504040204" pitchFamily="50" charset="-128"/>
                          <a:ea typeface="メイリオ" panose="020B0604030504040204" pitchFamily="50" charset="-128"/>
                        </a:rPr>
                        <a:t>形式</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メイリオ" panose="020B0604030504040204" pitchFamily="50" charset="-128"/>
                          <a:ea typeface="メイリオ" panose="020B0604030504040204" pitchFamily="50" charset="-128"/>
                        </a:rPr>
                        <a:t>概要</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メイリオ" panose="020B0604030504040204" pitchFamily="50" charset="-128"/>
                          <a:ea typeface="メイリオ" panose="020B0604030504040204" pitchFamily="50" charset="-128"/>
                        </a:rPr>
                        <a:t>所要　経過</a:t>
                      </a:r>
                      <a:endParaRPr kumimoji="1" lang="en-US" altLang="ja-JP" sz="1400" dirty="0" smtClean="0">
                        <a:latin typeface="メイリオ" panose="020B0604030504040204" pitchFamily="50" charset="-128"/>
                        <a:ea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rPr>
                        <a:t>時間　時間</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anose="020B0604030504040204" pitchFamily="50" charset="-128"/>
                          <a:ea typeface="メイリオ" panose="020B0604030504040204" pitchFamily="50" charset="-128"/>
                        </a:rPr>
                        <a:t>説明</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研修内容を確認する</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メイリオ" panose="020B0604030504040204" pitchFamily="50" charset="-128"/>
                          <a:ea typeface="メイリオ" panose="020B0604030504040204" pitchFamily="50" charset="-128"/>
                        </a:rPr>
                        <a:t> 1</a:t>
                      </a:r>
                      <a:r>
                        <a:rPr kumimoji="1" lang="ja-JP" altLang="en-US" sz="1400" dirty="0" smtClean="0">
                          <a:latin typeface="メイリオ" panose="020B0604030504040204" pitchFamily="50" charset="-128"/>
                          <a:ea typeface="メイリオ" panose="020B0604030504040204" pitchFamily="50" charset="-128"/>
                        </a:rPr>
                        <a:t>分／</a:t>
                      </a:r>
                      <a:r>
                        <a:rPr kumimoji="1" lang="en-US" altLang="ja-JP" sz="1400" dirty="0" smtClean="0">
                          <a:latin typeface="メイリオ" panose="020B0604030504040204" pitchFamily="50" charset="-128"/>
                          <a:ea typeface="メイリオ" panose="020B0604030504040204" pitchFamily="50" charset="-128"/>
                        </a:rPr>
                        <a:t>1</a:t>
                      </a:r>
                      <a:r>
                        <a:rPr kumimoji="1" lang="ja-JP" altLang="en-US" sz="1400" dirty="0" smtClean="0">
                          <a:latin typeface="メイリオ" panose="020B0604030504040204" pitchFamily="50" charset="-128"/>
                          <a:ea typeface="メイリオ" panose="020B0604030504040204"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anose="020B0604030504040204" pitchFamily="50" charset="-128"/>
                          <a:ea typeface="メイリオ" panose="020B0604030504040204" pitchFamily="50" charset="-128"/>
                        </a:rPr>
                        <a:t>協議</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子供たちの集団活動について話し合う</a:t>
                      </a:r>
                      <a:endParaRPr kumimoji="1" lang="en-US" altLang="ja-JP"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メイリオ" panose="020B0604030504040204" pitchFamily="50" charset="-128"/>
                          <a:ea typeface="メイリオ" panose="020B0604030504040204" pitchFamily="50" charset="-128"/>
                        </a:rPr>
                        <a:t> 18</a:t>
                      </a:r>
                      <a:r>
                        <a:rPr kumimoji="1" lang="ja-JP" altLang="en-US" sz="1400" dirty="0" smtClean="0">
                          <a:latin typeface="メイリオ" panose="020B0604030504040204" pitchFamily="50" charset="-128"/>
                          <a:ea typeface="メイリオ" panose="020B0604030504040204" pitchFamily="50" charset="-128"/>
                        </a:rPr>
                        <a:t>分／</a:t>
                      </a:r>
                      <a:r>
                        <a:rPr kumimoji="1" lang="en-US" altLang="ja-JP" sz="1400" dirty="0" smtClean="0">
                          <a:latin typeface="メイリオ" panose="020B0604030504040204" pitchFamily="50" charset="-128"/>
                          <a:ea typeface="メイリオ" panose="020B0604030504040204" pitchFamily="50" charset="-128"/>
                        </a:rPr>
                        <a:t>19</a:t>
                      </a:r>
                      <a:r>
                        <a:rPr kumimoji="1" lang="ja-JP" altLang="en-US" sz="1400" dirty="0" smtClean="0">
                          <a:latin typeface="メイリオ" panose="020B0604030504040204" pitchFamily="50" charset="-128"/>
                          <a:ea typeface="メイリオ" panose="020B0604030504040204" pitchFamily="50" charset="-128"/>
                        </a:rPr>
                        <a:t>分</a:t>
                      </a:r>
                      <a:endParaRPr kumimoji="1" lang="ja-JP" altLang="en-US" sz="140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講義</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ファシリテーションの観点</a:t>
                      </a:r>
                      <a:endParaRPr kumimoji="1" lang="ja-JP" altLang="en-US" sz="1400" kern="1200" dirty="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3</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ja-JP" altLang="en-US" sz="1400" dirty="0" smtClean="0">
                          <a:latin typeface="メイリオ" panose="020B0604030504040204" pitchFamily="50" charset="-128"/>
                          <a:ea typeface="メイリオ" panose="020B0604030504040204" pitchFamily="50" charset="-128"/>
                        </a:rPr>
                        <a:t>／</a:t>
                      </a:r>
                      <a:r>
                        <a:rPr kumimoji="1" lang="en-US" altLang="ja-JP" sz="1400" dirty="0" smtClean="0">
                          <a:latin typeface="メイリオ" panose="020B0604030504040204" pitchFamily="50" charset="-128"/>
                          <a:ea typeface="メイリオ" panose="020B0604030504040204" pitchFamily="50" charset="-128"/>
                        </a:rPr>
                        <a:t>22</a:t>
                      </a:r>
                      <a:r>
                        <a:rPr kumimoji="1" lang="ja-JP" altLang="en-US" sz="1400" dirty="0" smtClean="0">
                          <a:latin typeface="メイリオ" panose="020B0604030504040204" pitchFamily="50" charset="-128"/>
                          <a:ea typeface="メイリオ" panose="020B0604030504040204"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32048">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協議</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エピソードから働きかけを考える</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25</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ja-JP" altLang="en-US" sz="1400" dirty="0" smtClean="0">
                          <a:latin typeface="メイリオ" panose="020B0604030504040204" pitchFamily="50" charset="-128"/>
                          <a:ea typeface="メイリオ" panose="020B0604030504040204" pitchFamily="50" charset="-128"/>
                        </a:rPr>
                        <a:t>／</a:t>
                      </a:r>
                      <a:r>
                        <a:rPr kumimoji="1" lang="en-US" altLang="ja-JP" sz="1400" dirty="0" smtClean="0">
                          <a:latin typeface="メイリオ" panose="020B0604030504040204" pitchFamily="50" charset="-128"/>
                          <a:ea typeface="メイリオ" panose="020B0604030504040204" pitchFamily="50" charset="-128"/>
                        </a:rPr>
                        <a:t>47</a:t>
                      </a:r>
                      <a:r>
                        <a:rPr kumimoji="1" lang="ja-JP" altLang="en-US" sz="1400" dirty="0" smtClean="0">
                          <a:latin typeface="メイリオ" panose="020B0604030504040204" pitchFamily="50" charset="-128"/>
                          <a:ea typeface="メイリオ" panose="020B0604030504040204"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2048">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講義</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まとめ</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1</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ja-JP" altLang="en-US" sz="1400" dirty="0" smtClean="0">
                          <a:latin typeface="メイリオ" panose="020B0604030504040204" pitchFamily="50" charset="-128"/>
                          <a:ea typeface="メイリオ" panose="020B0604030504040204" pitchFamily="50" charset="-128"/>
                        </a:rPr>
                        <a:t>／</a:t>
                      </a:r>
                      <a:r>
                        <a:rPr kumimoji="1" lang="en-US" altLang="ja-JP" sz="1400" dirty="0" smtClean="0">
                          <a:latin typeface="メイリオ" panose="020B0604030504040204" pitchFamily="50" charset="-128"/>
                          <a:ea typeface="メイリオ" panose="020B0604030504040204" pitchFamily="50" charset="-128"/>
                        </a:rPr>
                        <a:t>48</a:t>
                      </a:r>
                      <a:r>
                        <a:rPr kumimoji="1" lang="ja-JP" altLang="en-US" sz="1400" dirty="0" smtClean="0">
                          <a:latin typeface="メイリオ" panose="020B0604030504040204" pitchFamily="50" charset="-128"/>
                          <a:ea typeface="メイリオ" panose="020B0604030504040204"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32048">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演習・発表</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チャレンジ！働きかけを考えよう</a:t>
                      </a:r>
                      <a:endPar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kern="1200" dirty="0" smtClean="0">
                          <a:solidFill>
                            <a:schemeClr val="dk1"/>
                          </a:solidFill>
                          <a:latin typeface="メイリオ" panose="020B0604030504040204" pitchFamily="50" charset="-128"/>
                          <a:ea typeface="メイリオ" panose="020B0604030504040204" pitchFamily="50" charset="-128"/>
                          <a:cs typeface="+mn-cs"/>
                        </a:rPr>
                        <a:t> 12</a:t>
                      </a:r>
                      <a:r>
                        <a:rPr kumimoji="1" lang="ja-JP" altLang="en-US" sz="1400" kern="1200" dirty="0" smtClean="0">
                          <a:solidFill>
                            <a:schemeClr val="dk1"/>
                          </a:solidFill>
                          <a:latin typeface="メイリオ" panose="020B0604030504040204" pitchFamily="50" charset="-128"/>
                          <a:ea typeface="メイリオ" panose="020B0604030504040204" pitchFamily="50" charset="-128"/>
                          <a:cs typeface="+mn-cs"/>
                        </a:rPr>
                        <a:t>分</a:t>
                      </a:r>
                      <a:r>
                        <a:rPr kumimoji="1" lang="ja-JP" altLang="en-US" sz="1400" dirty="0" smtClean="0">
                          <a:latin typeface="メイリオ" panose="020B0604030504040204" pitchFamily="50" charset="-128"/>
                          <a:ea typeface="メイリオ" panose="020B0604030504040204" pitchFamily="50" charset="-128"/>
                        </a:rPr>
                        <a:t>／</a:t>
                      </a:r>
                      <a:r>
                        <a:rPr kumimoji="1" lang="en-US" altLang="ja-JP" sz="1400" dirty="0" smtClean="0">
                          <a:latin typeface="メイリオ" panose="020B0604030504040204" pitchFamily="50" charset="-128"/>
                          <a:ea typeface="メイリオ" panose="020B0604030504040204" pitchFamily="50" charset="-128"/>
                        </a:rPr>
                        <a:t>60</a:t>
                      </a:r>
                      <a:r>
                        <a:rPr kumimoji="1" lang="ja-JP" altLang="en-US" sz="1400" dirty="0" smtClean="0">
                          <a:latin typeface="メイリオ" panose="020B0604030504040204" pitchFamily="50" charset="-128"/>
                          <a:ea typeface="メイリオ" panose="020B0604030504040204"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0" name="テキスト ボックス 19"/>
          <p:cNvSpPr txBox="1"/>
          <p:nvPr/>
        </p:nvSpPr>
        <p:spPr>
          <a:xfrm>
            <a:off x="556258" y="3874041"/>
            <a:ext cx="5463355" cy="430887"/>
          </a:xfrm>
          <a:prstGeom prst="rect">
            <a:avLst/>
          </a:prstGeom>
          <a:noFill/>
        </p:spPr>
        <p:txBody>
          <a:bodyPr wrap="none" rtlCol="0">
            <a:spAutoFit/>
          </a:bodyPr>
          <a:lstStyle>
            <a:defPPr>
              <a:defRPr lang="ja-JP"/>
            </a:defPPr>
            <a:lvl1pPr>
              <a:defRPr sz="1100">
                <a:latin typeface="メイリオ" panose="020B0604030504040204" pitchFamily="50" charset="-128"/>
                <a:ea typeface="メイリオ" panose="020B0604030504040204" pitchFamily="50" charset="-128"/>
              </a:defRPr>
            </a:lvl1pPr>
          </a:lstStyle>
          <a:p>
            <a:r>
              <a:rPr lang="ja-JP" altLang="en-US" smtClean="0"/>
              <a:t>スライド</a:t>
            </a:r>
            <a:r>
              <a:rPr lang="ja-JP" altLang="en-US" dirty="0"/>
              <a:t>は</a:t>
            </a:r>
            <a:r>
              <a:rPr lang="en-US" altLang="ja-JP" dirty="0"/>
              <a:t>PowerPoint®</a:t>
            </a:r>
            <a:r>
              <a:rPr lang="ja-JP" altLang="en-US" dirty="0"/>
              <a:t>プレゼンテーションソフトを使用して作成しています。</a:t>
            </a:r>
            <a:endParaRPr lang="en-US" altLang="ja-JP" dirty="0"/>
          </a:p>
          <a:p>
            <a:r>
              <a:rPr lang="en-US" altLang="ja-JP" dirty="0"/>
              <a:t>PowerPoint®</a:t>
            </a:r>
            <a:r>
              <a:rPr lang="ja-JP" altLang="en-US" dirty="0"/>
              <a:t>は米国</a:t>
            </a:r>
            <a:r>
              <a:rPr lang="en-US" altLang="ja-JP" dirty="0"/>
              <a:t>Microsoft Corporation</a:t>
            </a:r>
            <a:r>
              <a:rPr lang="ja-JP" altLang="en-US" dirty="0"/>
              <a:t>の登録商標です。</a:t>
            </a:r>
          </a:p>
        </p:txBody>
      </p:sp>
      <p:cxnSp>
        <p:nvCxnSpPr>
          <p:cNvPr id="28" name="直線コネクタ 27"/>
          <p:cNvCxnSpPr/>
          <p:nvPr/>
        </p:nvCxnSpPr>
        <p:spPr>
          <a:xfrm flipH="1">
            <a:off x="5917356" y="764577"/>
            <a:ext cx="116632" cy="374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330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5386559"/>
            <a:ext cx="3600000" cy="38625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２～４</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まず</a:t>
            </a:r>
            <a:r>
              <a:rPr lang="ja-JP" altLang="en-US" sz="1050" dirty="0">
                <a:latin typeface="メイリオ" panose="020B0604030504040204" pitchFamily="50" charset="-128"/>
                <a:ea typeface="メイリオ" panose="020B0604030504040204" pitchFamily="50" charset="-128"/>
              </a:rPr>
              <a:t>、はじめに、日頃</a:t>
            </a:r>
            <a:r>
              <a:rPr lang="ja-JP" altLang="en-US" sz="1050" dirty="0" smtClean="0">
                <a:latin typeface="メイリオ" panose="020B0604030504040204" pitchFamily="50" charset="-128"/>
                <a:ea typeface="メイリオ" panose="020B0604030504040204" pitchFamily="50" charset="-128"/>
              </a:rPr>
              <a:t>、子供たち</a:t>
            </a:r>
            <a:r>
              <a:rPr lang="ja-JP" altLang="en-US" sz="1050" dirty="0">
                <a:latin typeface="メイリオ" panose="020B0604030504040204" pitchFamily="50" charset="-128"/>
                <a:ea typeface="メイリオ" panose="020B0604030504040204" pitchFamily="50" charset="-128"/>
              </a:rPr>
              <a:t>を集団で活動させる際、難しいと感じることを思い浮かべて吹き出しに書いてください。例えば</a:t>
            </a:r>
            <a:r>
              <a:rPr lang="ja-JP" altLang="en-US" sz="1050" dirty="0" smtClean="0">
                <a:latin typeface="メイリオ" panose="020B0604030504040204" pitchFamily="50" charset="-128"/>
                <a:ea typeface="メイリオ" panose="020B0604030504040204" pitchFamily="50" charset="-128"/>
              </a:rPr>
              <a:t>、「指示</a:t>
            </a:r>
            <a:r>
              <a:rPr lang="ja-JP" altLang="en-US" sz="1050" dirty="0">
                <a:latin typeface="メイリオ" panose="020B0604030504040204" pitchFamily="50" charset="-128"/>
                <a:ea typeface="メイリオ" panose="020B0604030504040204" pitchFamily="50" charset="-128"/>
              </a:rPr>
              <a:t>が</a:t>
            </a:r>
            <a:r>
              <a:rPr lang="ja-JP" altLang="en-US" sz="1050" dirty="0" smtClean="0">
                <a:latin typeface="メイリオ" panose="020B0604030504040204" pitchFamily="50" charset="-128"/>
                <a:ea typeface="メイリオ" panose="020B0604030504040204" pitchFamily="50" charset="-128"/>
              </a:rPr>
              <a:t>通らない」など</a:t>
            </a:r>
            <a:r>
              <a:rPr lang="ja-JP" altLang="en-US" sz="1050" dirty="0">
                <a:latin typeface="メイリオ" panose="020B0604030504040204" pitchFamily="50" charset="-128"/>
                <a:ea typeface="メイリオ" panose="020B0604030504040204" pitchFamily="50" charset="-128"/>
              </a:rPr>
              <a:t>、普段感じていることで結構です</a:t>
            </a:r>
            <a:r>
              <a:rPr lang="ja-JP" altLang="en-US" sz="1050" dirty="0" smtClean="0">
                <a:latin typeface="メイリオ" panose="020B0604030504040204" pitchFamily="50" charset="-128"/>
                <a:ea typeface="メイリオ" panose="020B0604030504040204" pitchFamily="50" charset="-128"/>
              </a:rPr>
              <a:t>。時間は１分です。始めてください。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１分経過）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時間がきましたので、次に、今、書いたことについて、グループ内で共有をしてください。時間は３分です</a:t>
            </a:r>
            <a:r>
              <a:rPr lang="ja-JP" altLang="en-US" sz="1050" dirty="0" smtClean="0">
                <a:latin typeface="メイリオ" panose="020B0604030504040204" pitchFamily="50" charset="-128"/>
                <a:ea typeface="メイリオ" panose="020B0604030504040204" pitchFamily="50" charset="-128"/>
              </a:rPr>
              <a:t>。始めてください。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ありがとうございました。どんな話が出たか教えてもらえますか？</a:t>
            </a:r>
          </a:p>
          <a:p>
            <a:pPr>
              <a:lnSpc>
                <a:spcPts val="1400"/>
              </a:lnSpc>
            </a:pPr>
            <a:r>
              <a:rPr lang="ja-JP" altLang="en-US" sz="1050" dirty="0">
                <a:latin typeface="メイリオ" panose="020B0604030504040204" pitchFamily="50" charset="-128"/>
                <a:ea typeface="メイリオ" panose="020B0604030504040204" pitchFamily="50" charset="-128"/>
              </a:rPr>
              <a:t>（１、２人の先生に尋ねる。</a:t>
            </a:r>
            <a:r>
              <a:rPr lang="ja-JP" altLang="en-US" sz="1050" dirty="0" smtClean="0">
                <a:latin typeface="メイリオ" panose="020B0604030504040204" pitchFamily="50" charset="-128"/>
                <a:ea typeface="メイリオ" panose="020B0604030504040204" pitchFamily="50" charset="-128"/>
              </a:rPr>
              <a:t>適宜コメント</a:t>
            </a:r>
            <a:r>
              <a:rPr lang="ja-JP" altLang="en-US" sz="1050" dirty="0">
                <a:latin typeface="メイリオ" panose="020B0604030504040204" pitchFamily="50" charset="-128"/>
                <a:ea typeface="メイリオ" panose="020B0604030504040204" pitchFamily="50" charset="-128"/>
              </a:rPr>
              <a:t>を入れる。）　</a:t>
            </a:r>
            <a:r>
              <a:rPr lang="ja-JP" altLang="en-US" sz="1050" dirty="0" smtClean="0">
                <a:latin typeface="メイリオ" panose="020B0604030504040204" pitchFamily="50" charset="-128"/>
                <a:ea typeface="メイリオ" panose="020B0604030504040204" pitchFamily="50" charset="-128"/>
              </a:rPr>
              <a:t>　　　　</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ありがとう</a:t>
            </a:r>
            <a:r>
              <a:rPr lang="ja-JP" altLang="en-US" sz="1050" dirty="0">
                <a:latin typeface="メイリオ" panose="020B0604030504040204" pitchFamily="50" charset="-128"/>
                <a:ea typeface="メイリオ" panose="020B0604030504040204" pitchFamily="50" charset="-128"/>
              </a:rPr>
              <a:t>ございました。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2936776"/>
            <a:ext cx="6117484" cy="2448272"/>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スライド２</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4</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43836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スライド１</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sp>
        <p:nvSpPr>
          <p:cNvPr id="14" name="テキスト ボックス 13"/>
          <p:cNvSpPr txBox="1"/>
          <p:nvPr/>
        </p:nvSpPr>
        <p:spPr>
          <a:xfrm>
            <a:off x="188640" y="128464"/>
            <a:ext cx="3185487" cy="369332"/>
          </a:xfrm>
          <a:prstGeom prst="rect">
            <a:avLst/>
          </a:prstGeom>
          <a:noFill/>
        </p:spPr>
        <p:txBody>
          <a:bodyPr wrap="none" rtlCol="0">
            <a:spAutoFit/>
          </a:bodyPr>
          <a:lstStyle/>
          <a:p>
            <a:r>
              <a:rPr lang="ja-JP" altLang="en-US" b="1" dirty="0">
                <a:latin typeface="メイリオ" panose="020B0604030504040204" pitchFamily="50" charset="-128"/>
                <a:ea typeface="メイリオ" panose="020B0604030504040204" pitchFamily="50" charset="-128"/>
              </a:rPr>
              <a:t>○スライド</a:t>
            </a:r>
            <a:r>
              <a:rPr kumimoji="1" lang="ja-JP" altLang="en-US" b="1" dirty="0" smtClean="0">
                <a:latin typeface="メイリオ" panose="020B0604030504040204" pitchFamily="50" charset="-128"/>
                <a:ea typeface="メイリオ" panose="020B0604030504040204" pitchFamily="50" charset="-128"/>
              </a:rPr>
              <a:t>資料（進行原稿）</a:t>
            </a:r>
            <a:endParaRPr kumimoji="1" lang="ja-JP" altLang="en-US" b="1" dirty="0">
              <a:latin typeface="メイリオ" panose="020B0604030504040204" pitchFamily="50" charset="-128"/>
              <a:ea typeface="メイリオ" panose="020B0604030504040204" pitchFamily="50" charset="-128"/>
            </a:endParaRPr>
          </a:p>
        </p:txBody>
      </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07200"/>
            <a:ext cx="2159999" cy="16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1169551"/>
          </a:xfrm>
          <a:prstGeom prst="rect">
            <a:avLst/>
          </a:prstGeom>
        </p:spPr>
        <p:txBody>
          <a:bodyPr wrap="square">
            <a:spAutoFit/>
          </a:bodyPr>
          <a:lstStyle/>
          <a:p>
            <a:pPr>
              <a:lnSpc>
                <a:spcPts val="1400"/>
              </a:lnSpc>
            </a:pPr>
            <a:r>
              <a:rPr lang="en-US" altLang="ja-JP" sz="1050" b="1" dirty="0">
                <a:latin typeface="メイリオ" panose="020B0604030504040204" pitchFamily="50" charset="-128"/>
                <a:ea typeface="メイリオ" panose="020B0604030504040204" pitchFamily="50" charset="-128"/>
              </a:rPr>
              <a:t>≪</a:t>
            </a:r>
            <a:r>
              <a:rPr lang="ja-JP" altLang="en-US" sz="1050" b="1" dirty="0">
                <a:latin typeface="メイリオ" panose="020B0604030504040204" pitchFamily="50" charset="-128"/>
                <a:ea typeface="メイリオ" panose="020B0604030504040204" pitchFamily="50" charset="-128"/>
              </a:rPr>
              <a:t>スライド１で１分</a:t>
            </a:r>
            <a:r>
              <a:rPr lang="en-US" altLang="ja-JP"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それでは、校内研修を始めます。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今日は、子供たちの集団活動を活性化するための適切な働きかけをしながら、学級（ＨＲ）集団づくりを促進する、教職員のファシリテーション力の向上を図ることをねらいとして研修していきたいと思います。★</a:t>
            </a:r>
            <a:endParaRPr lang="en-US" altLang="ja-JP"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2938287"/>
            <a:ext cx="3600000" cy="810478"/>
          </a:xfrm>
          <a:prstGeom prst="rect">
            <a:avLst/>
          </a:prstGeom>
        </p:spPr>
        <p:txBody>
          <a:bodyPr wrap="square">
            <a:spAutoFit/>
          </a:bodyPr>
          <a:lstStyle/>
          <a:p>
            <a:pPr>
              <a:lnSpc>
                <a:spcPts val="1400"/>
              </a:lnSpc>
            </a:pPr>
            <a:r>
              <a:rPr lang="en-US" altLang="ja-JP"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スライド２～４で</a:t>
            </a:r>
            <a:r>
              <a:rPr lang="ja-JP" altLang="en-US" sz="1050" b="1" dirty="0">
                <a:latin typeface="メイリオ" panose="020B0604030504040204" pitchFamily="50" charset="-128"/>
                <a:ea typeface="メイリオ" panose="020B0604030504040204" pitchFamily="50" charset="-128"/>
              </a:rPr>
              <a:t>６分</a:t>
            </a:r>
            <a:r>
              <a:rPr lang="en-US" altLang="ja-JP" sz="1050" b="1" dirty="0">
                <a:latin typeface="メイリオ" panose="020B0604030504040204" pitchFamily="50" charset="-128"/>
                <a:ea typeface="メイリオ" panose="020B0604030504040204" pitchFamily="50" charset="-128"/>
              </a:rPr>
              <a:t>≫</a:t>
            </a:r>
          </a:p>
          <a:p>
            <a:pPr>
              <a:lnSpc>
                <a:spcPts val="1400"/>
              </a:lnSpc>
            </a:pPr>
            <a:r>
              <a:rPr lang="ja-JP" altLang="en-US" sz="1050" dirty="0" smtClean="0">
                <a:latin typeface="メイリオ" panose="020B0604030504040204" pitchFamily="50" charset="-128"/>
                <a:ea typeface="メイリオ" panose="020B0604030504040204" pitchFamily="50" charset="-128"/>
              </a:rPr>
              <a:t>　こちらが今日の研修内容です。</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まず</a:t>
            </a:r>
            <a:r>
              <a:rPr lang="ja-JP" altLang="en-US" sz="1050" dirty="0">
                <a:latin typeface="メイリオ" panose="020B0604030504040204" pitchFamily="50" charset="-128"/>
                <a:ea typeface="メイリオ" panose="020B0604030504040204" pitchFamily="50" charset="-128"/>
              </a:rPr>
              <a:t>、★「子供たちの集団活動について話し合う」から始めます。★</a:t>
            </a:r>
            <a:endParaRPr lang="en-US" altLang="ja-JP" sz="1050" dirty="0">
              <a:latin typeface="メイリオ" panose="020B0604030504040204" pitchFamily="50" charset="-128"/>
              <a:ea typeface="メイリオ" panose="020B0604030504040204" pitchFamily="50" charset="-128"/>
            </a:endParaRPr>
          </a:p>
        </p:txBody>
      </p:sp>
      <p:sp>
        <p:nvSpPr>
          <p:cNvPr id="20" name="横巻き 19"/>
          <p:cNvSpPr/>
          <p:nvPr/>
        </p:nvSpPr>
        <p:spPr>
          <a:xfrm>
            <a:off x="4357081" y="6572225"/>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245890" y="7832452"/>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49381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5385048"/>
            <a:ext cx="6117484" cy="4032448"/>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lang="ja-JP" altLang="en-US" sz="1600" dirty="0" smtClean="0">
                  <a:solidFill>
                    <a:schemeClr val="tx1"/>
                  </a:solidFill>
                  <a:latin typeface="メイリオ" panose="020B0604030504040204" pitchFamily="50" charset="-128"/>
                  <a:ea typeface="メイリオ" panose="020B0604030504040204" pitchFamily="50" charset="-128"/>
                </a:rPr>
                <a:t>３</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69" y="5755472"/>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7386390"/>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6" name="角丸四角形吹き出し 25"/>
          <p:cNvSpPr/>
          <p:nvPr/>
        </p:nvSpPr>
        <p:spPr>
          <a:xfrm>
            <a:off x="5334452" y="7904894"/>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7" name="角丸四角形 26"/>
          <p:cNvSpPr/>
          <p:nvPr/>
        </p:nvSpPr>
        <p:spPr>
          <a:xfrm>
            <a:off x="2995283" y="1911895"/>
            <a:ext cx="3384376" cy="752584"/>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050" dirty="0" smtClean="0">
                <a:solidFill>
                  <a:schemeClr val="tx1"/>
                </a:solidFill>
                <a:latin typeface="メイリオ" panose="020B0604030504040204" pitchFamily="50" charset="-128"/>
                <a:ea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rPr>
              <a:t>学級（</a:t>
            </a:r>
            <a:r>
              <a:rPr lang="en-US" altLang="ja-JP" sz="1050" dirty="0">
                <a:solidFill>
                  <a:schemeClr val="tx1"/>
                </a:solidFill>
                <a:latin typeface="メイリオ" panose="020B0604030504040204" pitchFamily="50" charset="-128"/>
                <a:ea typeface="メイリオ" panose="020B0604030504040204" pitchFamily="50" charset="-128"/>
              </a:rPr>
              <a:t>HR</a:t>
            </a:r>
            <a:r>
              <a:rPr lang="ja-JP" altLang="en-US" sz="1050" dirty="0">
                <a:solidFill>
                  <a:schemeClr val="tx1"/>
                </a:solidFill>
                <a:latin typeface="メイリオ" panose="020B0604030504040204" pitchFamily="50" charset="-128"/>
                <a:ea typeface="メイリオ" panose="020B0604030504040204" pitchFamily="50" charset="-128"/>
              </a:rPr>
              <a:t>）」という表現が何度も出てきます。</a:t>
            </a:r>
            <a:endParaRPr lang="en-US" altLang="ja-JP" sz="1050" dirty="0">
              <a:solidFill>
                <a:schemeClr val="tx1"/>
              </a:solidFill>
              <a:latin typeface="メイリオ" panose="020B0604030504040204" pitchFamily="50" charset="-128"/>
              <a:ea typeface="メイリオ" panose="020B0604030504040204" pitchFamily="50" charset="-128"/>
            </a:endParaRPr>
          </a:p>
          <a:p>
            <a:pPr lvl="0"/>
            <a:r>
              <a:rPr lang="ja-JP" altLang="en-US" sz="1050" dirty="0" smtClean="0">
                <a:solidFill>
                  <a:schemeClr val="tx1"/>
                </a:solidFill>
                <a:latin typeface="メイリオ" panose="020B0604030504040204" pitchFamily="50" charset="-128"/>
                <a:ea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rPr>
              <a:t>進行原稿を読まれる際には、「学級」また</a:t>
            </a:r>
            <a:r>
              <a:rPr lang="ja-JP" altLang="en-US" sz="1050" dirty="0" smtClean="0">
                <a:solidFill>
                  <a:schemeClr val="tx1"/>
                </a:solidFill>
                <a:latin typeface="メイリオ" panose="020B0604030504040204" pitchFamily="50" charset="-128"/>
                <a:ea typeface="メイリオ" panose="020B0604030504040204" pitchFamily="50" charset="-128"/>
              </a:rPr>
              <a:t>は「</a:t>
            </a:r>
            <a:r>
              <a:rPr lang="en-US" altLang="ja-JP" sz="1050" dirty="0" smtClean="0">
                <a:solidFill>
                  <a:schemeClr val="tx1"/>
                </a:solidFill>
                <a:latin typeface="メイリオ" panose="020B0604030504040204" pitchFamily="50" charset="-128"/>
                <a:ea typeface="メイリオ" panose="020B0604030504040204" pitchFamily="50" charset="-128"/>
              </a:rPr>
              <a:t>HR</a:t>
            </a:r>
            <a:r>
              <a:rPr lang="ja-JP" altLang="en-US" sz="1050" dirty="0" smtClean="0">
                <a:solidFill>
                  <a:schemeClr val="tx1"/>
                </a:solidFill>
                <a:latin typeface="メイリオ" panose="020B0604030504040204" pitchFamily="50" charset="-128"/>
                <a:ea typeface="メイリオ" panose="020B0604030504040204" pitchFamily="50" charset="-128"/>
              </a:rPr>
              <a:t>（ホームルーム</a:t>
            </a:r>
            <a:r>
              <a:rPr lang="ja-JP" altLang="en-US" sz="1050" dirty="0">
                <a:solidFill>
                  <a:schemeClr val="tx1"/>
                </a:solidFill>
                <a:latin typeface="メイリオ" panose="020B0604030504040204" pitchFamily="50" charset="-128"/>
                <a:ea typeface="メイリオ" panose="020B0604030504040204" pitchFamily="50" charset="-128"/>
              </a:rPr>
              <a:t>）」のいずれか</a:t>
            </a:r>
            <a:r>
              <a:rPr lang="ja-JP" altLang="en-US" sz="1050" dirty="0" smtClean="0">
                <a:solidFill>
                  <a:schemeClr val="tx1"/>
                </a:solidFill>
                <a:latin typeface="メイリオ" panose="020B0604030504040204" pitchFamily="50" charset="-128"/>
                <a:ea typeface="メイリオ" panose="020B0604030504040204" pitchFamily="50" charset="-128"/>
              </a:rPr>
              <a:t>を</a:t>
            </a:r>
            <a:r>
              <a:rPr lang="ja-JP" altLang="en-US" sz="1050" dirty="0">
                <a:solidFill>
                  <a:schemeClr val="tx1"/>
                </a:solidFill>
                <a:latin typeface="メイリオ" panose="020B0604030504040204" pitchFamily="50" charset="-128"/>
                <a:ea typeface="メイリオ" panose="020B0604030504040204" pitchFamily="50" charset="-128"/>
              </a:rPr>
              <a:t>ご</a:t>
            </a:r>
            <a:r>
              <a:rPr lang="ja-JP" altLang="en-US" sz="1050" dirty="0" smtClean="0">
                <a:solidFill>
                  <a:schemeClr val="tx1"/>
                </a:solidFill>
                <a:latin typeface="メイリオ" panose="020B0604030504040204" pitchFamily="50" charset="-128"/>
                <a:ea typeface="メイリオ" panose="020B0604030504040204" pitchFamily="50" charset="-128"/>
              </a:rPr>
              <a:t>使用</a:t>
            </a:r>
            <a:r>
              <a:rPr lang="ja-JP" altLang="en-US" sz="1050" dirty="0">
                <a:solidFill>
                  <a:schemeClr val="tx1"/>
                </a:solidFill>
                <a:latin typeface="メイリオ" panose="020B0604030504040204" pitchFamily="50" charset="-128"/>
                <a:ea typeface="メイリオ" panose="020B0604030504040204" pitchFamily="50" charset="-128"/>
              </a:rPr>
              <a:t>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6498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グループ化 1026"/>
          <p:cNvGrpSpPr/>
          <p:nvPr/>
        </p:nvGrpSpPr>
        <p:grpSpPr>
          <a:xfrm>
            <a:off x="370258" y="2936776"/>
            <a:ext cx="6117484" cy="3864107"/>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スライド５</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5</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43836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スライド４</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07200"/>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２～４</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考えられることを、いくつか示しました。似た</a:t>
            </a:r>
            <a:r>
              <a:rPr lang="ja-JP" altLang="en-US" sz="1050" dirty="0">
                <a:latin typeface="メイリオ" panose="020B0604030504040204" pitchFamily="50" charset="-128"/>
                <a:ea typeface="メイリオ" panose="020B0604030504040204" pitchFamily="50" charset="-128"/>
              </a:rPr>
              <a:t>ようなことを感じている先生が多かったのではないでしょうか。</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2892505" y="2938287"/>
            <a:ext cx="3600000" cy="36830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スライド５～</a:t>
            </a:r>
            <a:r>
              <a:rPr lang="ja-JP" altLang="en-US" sz="1050" b="1" dirty="0">
                <a:latin typeface="メイリオ" panose="020B0604030504040204" pitchFamily="50" charset="-128"/>
                <a:ea typeface="メイリオ" panose="020B0604030504040204" pitchFamily="50" charset="-128"/>
              </a:rPr>
              <a:t>７</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では、その難しさの背景や要因を考えましょう。例えば</a:t>
            </a:r>
            <a:r>
              <a:rPr lang="ja-JP" altLang="en-US" sz="1050" dirty="0" smtClean="0">
                <a:latin typeface="メイリオ" panose="020B0604030504040204" pitchFamily="50" charset="-128"/>
                <a:ea typeface="メイリオ" panose="020B0604030504040204" pitchFamily="50" charset="-128"/>
              </a:rPr>
              <a:t>、「子供が</a:t>
            </a:r>
            <a:r>
              <a:rPr lang="ja-JP" altLang="en-US" sz="1050" dirty="0">
                <a:latin typeface="メイリオ" panose="020B0604030504040204" pitchFamily="50" charset="-128"/>
                <a:ea typeface="メイリオ" panose="020B0604030504040204" pitchFamily="50" charset="-128"/>
              </a:rPr>
              <a:t>集団で遊び慣れて</a:t>
            </a:r>
            <a:r>
              <a:rPr lang="ja-JP" altLang="en-US" sz="1050" dirty="0" smtClean="0">
                <a:latin typeface="メイリオ" panose="020B0604030504040204" pitchFamily="50" charset="-128"/>
                <a:ea typeface="メイリオ" panose="020B0604030504040204" pitchFamily="50" charset="-128"/>
              </a:rPr>
              <a:t>いない」など</a:t>
            </a:r>
            <a:r>
              <a:rPr lang="ja-JP" altLang="en-US" sz="1050" dirty="0">
                <a:latin typeface="メイリオ" panose="020B0604030504040204" pitchFamily="50" charset="-128"/>
                <a:ea typeface="メイリオ" panose="020B0604030504040204" pitchFamily="50" charset="-128"/>
              </a:rPr>
              <a:t>、思いついたことを書いてください</a:t>
            </a:r>
            <a:r>
              <a:rPr lang="ja-JP" altLang="en-US" sz="1050" dirty="0" smtClean="0">
                <a:latin typeface="メイリオ" panose="020B0604030504040204" pitchFamily="50" charset="-128"/>
                <a:ea typeface="メイリオ" panose="020B0604030504040204" pitchFamily="50" charset="-128"/>
              </a:rPr>
              <a:t>。まずは個人で考えましょう。時間</a:t>
            </a:r>
            <a:r>
              <a:rPr lang="ja-JP" altLang="en-US" sz="1050" dirty="0">
                <a:latin typeface="メイリオ" panose="020B0604030504040204" pitchFamily="50" charset="-128"/>
                <a:ea typeface="メイリオ" panose="020B0604030504040204" pitchFamily="50" charset="-128"/>
              </a:rPr>
              <a:t>は１分です</a:t>
            </a:r>
            <a:r>
              <a:rPr lang="ja-JP" altLang="en-US" sz="1050" dirty="0" smtClean="0">
                <a:latin typeface="メイリオ" panose="020B0604030504040204" pitchFamily="50" charset="-128"/>
                <a:ea typeface="メイリオ" panose="020B0604030504040204" pitchFamily="50" charset="-128"/>
              </a:rPr>
              <a:t>。始めてください。</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（１分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時間がきましたので、次に、</a:t>
            </a:r>
            <a:r>
              <a:rPr lang="ja-JP" altLang="en-US" sz="1050" dirty="0" smtClean="0">
                <a:latin typeface="メイリオ" panose="020B0604030504040204" pitchFamily="50" charset="-128"/>
                <a:ea typeface="メイリオ" panose="020B0604030504040204" pitchFamily="50" charset="-128"/>
              </a:rPr>
              <a:t>今、思い浮かべた</a:t>
            </a:r>
            <a:r>
              <a:rPr lang="ja-JP" altLang="en-US" sz="1050" dirty="0">
                <a:latin typeface="メイリオ" panose="020B0604030504040204" pitchFamily="50" charset="-128"/>
                <a:ea typeface="メイリオ" panose="020B0604030504040204" pitchFamily="50" charset="-128"/>
              </a:rPr>
              <a:t>背景や要因について、グループ内で共有をしてください。時間は３分です</a:t>
            </a:r>
            <a:r>
              <a:rPr lang="ja-JP" altLang="en-US" sz="1050" dirty="0" smtClean="0">
                <a:latin typeface="メイリオ" panose="020B0604030504040204" pitchFamily="50" charset="-128"/>
                <a:ea typeface="メイリオ" panose="020B0604030504040204" pitchFamily="50" charset="-128"/>
              </a:rPr>
              <a:t>。始めてください。</a:t>
            </a:r>
            <a:endParaRPr lang="ja-JP" altLang="en-US"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ありがとうございました。どんな話が出たか教えてもらえますか？</a:t>
            </a:r>
          </a:p>
          <a:p>
            <a:pPr>
              <a:lnSpc>
                <a:spcPts val="1400"/>
              </a:lnSpc>
            </a:pPr>
            <a:r>
              <a:rPr lang="ja-JP" altLang="en-US" sz="1050" dirty="0">
                <a:latin typeface="メイリオ" panose="020B0604030504040204" pitchFamily="50" charset="-128"/>
                <a:ea typeface="メイリオ" panose="020B0604030504040204" pitchFamily="50" charset="-128"/>
              </a:rPr>
              <a:t>（１、２人の先生に尋ねる。適宜コメントを入れる。）　</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p>
        </p:txBody>
      </p:sp>
      <p:sp>
        <p:nvSpPr>
          <p:cNvPr id="20" name="横巻き 19"/>
          <p:cNvSpPr/>
          <p:nvPr/>
        </p:nvSpPr>
        <p:spPr>
          <a:xfrm>
            <a:off x="4356583" y="3979937"/>
            <a:ext cx="671845" cy="396999"/>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個人思考</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横巻き 20"/>
          <p:cNvSpPr/>
          <p:nvPr/>
        </p:nvSpPr>
        <p:spPr>
          <a:xfrm>
            <a:off x="4245392" y="5240164"/>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49381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18" name="角丸四角形 17"/>
          <p:cNvSpPr/>
          <p:nvPr/>
        </p:nvSpPr>
        <p:spPr>
          <a:xfrm>
            <a:off x="2996952" y="1568624"/>
            <a:ext cx="3384376" cy="86409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50" dirty="0" smtClean="0">
                <a:solidFill>
                  <a:schemeClr val="tx1"/>
                </a:solidFill>
                <a:latin typeface="メイリオ" panose="020B0604030504040204" pitchFamily="50" charset="-128"/>
                <a:ea typeface="メイリオ" panose="020B0604030504040204" pitchFamily="50" charset="-128"/>
              </a:rPr>
              <a:t>　吹き出し</a:t>
            </a:r>
            <a:r>
              <a:rPr lang="ja-JP" altLang="en-US" sz="1050" dirty="0">
                <a:solidFill>
                  <a:schemeClr val="tx1"/>
                </a:solidFill>
                <a:latin typeface="メイリオ" panose="020B0604030504040204" pitchFamily="50" charset="-128"/>
                <a:ea typeface="メイリオ" panose="020B0604030504040204" pitchFamily="50" charset="-128"/>
              </a:rPr>
              <a:t>の中は例です。自校の実態に合った意見を入力し直して使用してください</a:t>
            </a:r>
            <a:r>
              <a:rPr lang="ja-JP" altLang="en-US" sz="1050" dirty="0" smtClean="0">
                <a:solidFill>
                  <a:schemeClr val="tx1"/>
                </a:solidFill>
                <a:latin typeface="メイリオ" panose="020B0604030504040204" pitchFamily="50" charset="-128"/>
                <a:ea typeface="メイリオ" panose="020B0604030504040204" pitchFamily="50" charset="-128"/>
              </a:rPr>
              <a:t>。（この</a:t>
            </a:r>
            <a:r>
              <a:rPr lang="ja-JP" altLang="en-US" sz="1050" dirty="0">
                <a:solidFill>
                  <a:schemeClr val="tx1"/>
                </a:solidFill>
                <a:latin typeface="メイリオ" panose="020B0604030504040204" pitchFamily="50" charset="-128"/>
                <a:ea typeface="メイリオ" panose="020B0604030504040204" pitchFamily="50" charset="-128"/>
              </a:rPr>
              <a:t>まま使用してもかまいません</a:t>
            </a:r>
            <a:r>
              <a:rPr lang="ja-JP" altLang="en-US" sz="1050" dirty="0" smtClean="0">
                <a:solidFill>
                  <a:schemeClr val="tx1"/>
                </a:solidFill>
                <a:latin typeface="メイリオ" panose="020B0604030504040204" pitchFamily="50" charset="-128"/>
                <a:ea typeface="メイリオ" panose="020B0604030504040204" pitchFamily="50" charset="-128"/>
              </a:rPr>
              <a:t>。）</a:t>
            </a:r>
            <a:endParaRPr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22" name="角丸四角形吹き出し 21"/>
          <p:cNvSpPr/>
          <p:nvPr/>
        </p:nvSpPr>
        <p:spPr>
          <a:xfrm>
            <a:off x="5346327" y="534325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5544768"/>
            <a:ext cx="3600000" cy="350352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スライド８～</a:t>
            </a:r>
            <a:r>
              <a:rPr lang="en-US" altLang="ja-JP" sz="1050" b="1" dirty="0" smtClean="0">
                <a:latin typeface="メイリオ" panose="020B0604030504040204" pitchFamily="50" charset="-128"/>
                <a:ea typeface="メイリオ" panose="020B0604030504040204" pitchFamily="50" charset="-128"/>
              </a:rPr>
              <a:t>10</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では、先ほど考えたような難しさがある中</a:t>
            </a:r>
            <a:r>
              <a:rPr lang="ja-JP" altLang="en-US" sz="1050" dirty="0" smtClean="0">
                <a:latin typeface="メイリオ" panose="020B0604030504040204" pitchFamily="50" charset="-128"/>
                <a:ea typeface="メイリオ" panose="020B0604030504040204" pitchFamily="50" charset="-128"/>
              </a:rPr>
              <a:t>、子供たち</a:t>
            </a:r>
            <a:r>
              <a:rPr lang="ja-JP" altLang="en-US" sz="1050" dirty="0">
                <a:latin typeface="メイリオ" panose="020B0604030504040204" pitchFamily="50" charset="-128"/>
                <a:ea typeface="メイリオ" panose="020B0604030504040204" pitchFamily="50" charset="-128"/>
              </a:rPr>
              <a:t>を集団で活動させる際、先生方は、日常的にどのような工夫をされていますか？例えば、「人間関係を考えて席替えをしている」など、普段されていることで結構です。今回は、グループ内で出し合い、吹き出しに書いてください。グループのメンバー全員が発言できるよう簡潔に発表をしてください。司会の先生、進行をお願いします。時間は３分です。始めてください。</a:t>
            </a: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３分経過）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ありがとうございました。どんな話が出たか教えてもらえますか？</a:t>
            </a:r>
          </a:p>
          <a:p>
            <a:pPr>
              <a:lnSpc>
                <a:spcPts val="1400"/>
              </a:lnSpc>
            </a:pPr>
            <a:r>
              <a:rPr lang="ja-JP" altLang="en-US" sz="1050" dirty="0" smtClean="0">
                <a:latin typeface="メイリオ" panose="020B0604030504040204" pitchFamily="50" charset="-128"/>
                <a:ea typeface="メイリオ" panose="020B0604030504040204" pitchFamily="50" charset="-128"/>
              </a:rPr>
              <a:t>（１、２人</a:t>
            </a:r>
            <a:r>
              <a:rPr lang="ja-JP" altLang="en-US" sz="1050" dirty="0">
                <a:latin typeface="メイリオ" panose="020B0604030504040204" pitchFamily="50" charset="-128"/>
                <a:ea typeface="メイリオ" panose="020B0604030504040204" pitchFamily="50" charset="-128"/>
              </a:rPr>
              <a:t>の先生に尋ねる。適宜、肯定的なコメントを入れる。）</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。いろいろな工夫をされていて、素晴らしいですね</a:t>
            </a:r>
            <a:r>
              <a:rPr lang="ja-JP" altLang="en-US" sz="1050" dirty="0">
                <a:latin typeface="メイリオ" panose="020B0604030504040204" pitchFamily="50" charset="-128"/>
                <a:ea typeface="メイリオ" panose="020B0604030504040204" pitchFamily="50" charset="-128"/>
              </a:rPr>
              <a:t>。</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3008969"/>
            <a:ext cx="6117484" cy="2520095"/>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スライド７</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1"/>
            <a:ext cx="6117841" cy="2510373"/>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スライド６</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79393"/>
            <a:ext cx="2159999"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５～７</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こちら（スライド）にも、例としていくつか示しました。このように、難しさ</a:t>
            </a:r>
            <a:r>
              <a:rPr lang="ja-JP" altLang="en-US" sz="1050" dirty="0">
                <a:latin typeface="メイリオ" panose="020B0604030504040204" pitchFamily="50" charset="-128"/>
                <a:ea typeface="メイリオ" panose="020B0604030504040204" pitchFamily="50" charset="-128"/>
              </a:rPr>
              <a:t>の背景や要因は多様化してきています。</a:t>
            </a:r>
          </a:p>
          <a:p>
            <a:pPr>
              <a:lnSpc>
                <a:spcPts val="1400"/>
              </a:lnSpc>
            </a:pPr>
            <a:r>
              <a:rPr lang="ja-JP" altLang="en-US" sz="1050" dirty="0">
                <a:latin typeface="メイリオ" panose="020B0604030504040204" pitchFamily="50" charset="-128"/>
                <a:ea typeface="メイリオ" panose="020B0604030504040204" pitchFamily="50" charset="-128"/>
              </a:rPr>
              <a:t>　ところで、このスライドの吹き出しの色分けは、何だと思いますか？（少し間をとって）黄色</a:t>
            </a:r>
            <a:r>
              <a:rPr lang="ja-JP" altLang="en-US" sz="1050" dirty="0" smtClean="0">
                <a:latin typeface="メイリオ" panose="020B0604030504040204" pitchFamily="50" charset="-128"/>
                <a:ea typeface="メイリオ" panose="020B0604030504040204" pitchFamily="50" charset="-128"/>
              </a:rPr>
              <a:t>は子供、</a:t>
            </a:r>
            <a:r>
              <a:rPr lang="ja-JP" altLang="en-US" sz="1050" dirty="0">
                <a:latin typeface="メイリオ" panose="020B0604030504040204" pitchFamily="50" charset="-128"/>
                <a:ea typeface="メイリオ" panose="020B0604030504040204" pitchFamily="50" charset="-128"/>
              </a:rPr>
              <a:t>ピンクは教職員についてのことです。難しさの背景や要因として、教職員自身のことも考える必要があるかもしれません。背景や要因</a:t>
            </a:r>
            <a:r>
              <a:rPr lang="ja-JP" altLang="en-US" sz="1050" dirty="0" smtClean="0">
                <a:latin typeface="メイリオ" panose="020B0604030504040204" pitchFamily="50" charset="-128"/>
                <a:ea typeface="メイリオ" panose="020B0604030504040204" pitchFamily="50" charset="-128"/>
              </a:rPr>
              <a:t>を子供に</a:t>
            </a:r>
            <a:r>
              <a:rPr lang="ja-JP" altLang="en-US" sz="1050" dirty="0">
                <a:latin typeface="メイリオ" panose="020B0604030504040204" pitchFamily="50" charset="-128"/>
                <a:ea typeface="メイリオ" panose="020B0604030504040204" pitchFamily="50" charset="-128"/>
              </a:rPr>
              <a:t>だけ求めるのではなく、教師自身が自己理解することも大切ですね。★</a:t>
            </a:r>
          </a:p>
        </p:txBody>
      </p:sp>
      <p:sp>
        <p:nvSpPr>
          <p:cNvPr id="9" name="正方形/長方形 8"/>
          <p:cNvSpPr/>
          <p:nvPr/>
        </p:nvSpPr>
        <p:spPr>
          <a:xfrm>
            <a:off x="2892505" y="3010480"/>
            <a:ext cx="3600000" cy="1708160"/>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５～７</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　</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集団での活動</a:t>
            </a:r>
            <a:r>
              <a:rPr lang="ja-JP" altLang="en-US" sz="1050" dirty="0">
                <a:latin typeface="メイリオ" panose="020B0604030504040204" pitchFamily="50" charset="-128"/>
                <a:ea typeface="メイリオ" panose="020B0604030504040204" pitchFamily="50" charset="-128"/>
              </a:rPr>
              <a:t>の難しさの背景や要因は多様化してきていますが、学校教育は集団での活動や生活が基本です</a:t>
            </a:r>
            <a:r>
              <a:rPr lang="ja-JP" altLang="en-US" sz="1050" dirty="0" smtClean="0">
                <a:latin typeface="メイリオ" panose="020B0604030504040204" pitchFamily="50" charset="-128"/>
                <a:ea typeface="メイリオ" panose="020B0604030504040204" pitchFamily="50" charset="-128"/>
              </a:rPr>
              <a:t>。子供たち</a:t>
            </a:r>
            <a:r>
              <a:rPr lang="ja-JP" altLang="en-US" sz="1050" dirty="0">
                <a:latin typeface="メイリオ" panose="020B0604030504040204" pitchFamily="50" charset="-128"/>
                <a:ea typeface="メイリオ" panose="020B0604030504040204" pitchFamily="50" charset="-128"/>
              </a:rPr>
              <a:t>は</a:t>
            </a:r>
            <a:r>
              <a:rPr lang="ja-JP" altLang="en-US" sz="1050" dirty="0" smtClean="0">
                <a:latin typeface="メイリオ" panose="020B0604030504040204" pitchFamily="50" charset="-128"/>
                <a:ea typeface="メイリオ" panose="020B0604030504040204" pitchFamily="50" charset="-128"/>
              </a:rPr>
              <a:t>集団での活動</a:t>
            </a:r>
            <a:r>
              <a:rPr lang="ja-JP" altLang="en-US" sz="1050" dirty="0">
                <a:latin typeface="メイリオ" panose="020B0604030504040204" pitchFamily="50" charset="-128"/>
                <a:ea typeface="メイリオ" panose="020B0604030504040204" pitchFamily="50" charset="-128"/>
              </a:rPr>
              <a:t>を通して、社会で自立するために必要な力を身に付けていくわけですから、★私たち教職員は</a:t>
            </a:r>
            <a:r>
              <a:rPr lang="ja-JP" altLang="en-US" sz="1050" dirty="0" smtClean="0">
                <a:latin typeface="メイリオ" panose="020B0604030504040204" pitchFamily="50" charset="-128"/>
                <a:ea typeface="メイリオ" panose="020B0604030504040204" pitchFamily="50" charset="-128"/>
              </a:rPr>
              <a:t>、子供たち</a:t>
            </a:r>
            <a:r>
              <a:rPr lang="ja-JP" altLang="en-US" sz="1050" dirty="0">
                <a:latin typeface="メイリオ" panose="020B0604030504040204" pitchFamily="50" charset="-128"/>
                <a:ea typeface="メイリオ" panose="020B0604030504040204" pitchFamily="50" charset="-128"/>
              </a:rPr>
              <a:t>のよりよい人間関係を育んだり、集団での活動が円滑になるよう促進したりする必要があります。ということ</a:t>
            </a:r>
            <a:r>
              <a:rPr lang="ja-JP" altLang="en-US" sz="1050" dirty="0" smtClean="0">
                <a:latin typeface="メイリオ" panose="020B0604030504040204" pitchFamily="50" charset="-128"/>
                <a:ea typeface="メイリオ" panose="020B0604030504040204" pitchFamily="50" charset="-128"/>
              </a:rPr>
              <a:t>は、</a:t>
            </a:r>
            <a:r>
              <a:rPr lang="ja-JP" altLang="en-US" sz="1050" dirty="0">
                <a:latin typeface="メイリオ" panose="020B0604030504040204" pitchFamily="50" charset="-128"/>
                <a:ea typeface="メイリオ" panose="020B0604030504040204" pitchFamily="50" charset="-128"/>
              </a:rPr>
              <a:t>その考え方やスキルを、私たち自身が身に付ける必要があるということです。★</a:t>
            </a:r>
          </a:p>
        </p:txBody>
      </p:sp>
      <p:sp>
        <p:nvSpPr>
          <p:cNvPr id="21" name="横巻き 20"/>
          <p:cNvSpPr/>
          <p:nvPr/>
        </p:nvSpPr>
        <p:spPr>
          <a:xfrm>
            <a:off x="4245890" y="7314266"/>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5010311"/>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5529773"/>
            <a:ext cx="6117484" cy="3698055"/>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スライド８</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69" y="5900198"/>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7531116"/>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6</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7332672" y="2728372"/>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a:t>
            </a:r>
            <a:r>
              <a:rPr kumimoji="1" lang="en-US" altLang="ja-JP" sz="900" dirty="0" smtClean="0">
                <a:solidFill>
                  <a:sysClr val="windowText" lastClr="000000"/>
                </a:solidFill>
                <a:latin typeface="メイリオ" panose="020B0604030504040204" pitchFamily="50" charset="-128"/>
                <a:ea typeface="メイリオ" panose="020B0604030504040204" pitchFamily="50" charset="-128"/>
              </a:rPr>
              <a:t>30</a:t>
            </a: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秒です。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4" name="角丸四角形吹き出し 23"/>
          <p:cNvSpPr/>
          <p:nvPr/>
        </p:nvSpPr>
        <p:spPr>
          <a:xfrm>
            <a:off x="5334452" y="7386708"/>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6034631"/>
            <a:ext cx="3600000" cy="810478"/>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ファシリテーションの観点</a:t>
            </a:r>
            <a:r>
              <a:rPr lang="ja-JP" altLang="en-US" sz="1050" dirty="0" smtClean="0">
                <a:latin typeface="メイリオ" panose="020B0604030504040204" pitchFamily="50" charset="-128"/>
                <a:ea typeface="メイリオ" panose="020B0604030504040204" pitchFamily="50" charset="-128"/>
              </a:rPr>
              <a:t>は、大きく二つ</a:t>
            </a:r>
            <a:r>
              <a:rPr lang="ja-JP" altLang="en-US" sz="1050" dirty="0">
                <a:latin typeface="メイリオ" panose="020B0604030504040204" pitchFamily="50" charset="-128"/>
                <a:ea typeface="メイリオ" panose="020B0604030504040204" pitchFamily="50" charset="-128"/>
              </a:rPr>
              <a:t>あります。★</a:t>
            </a:r>
          </a:p>
          <a:p>
            <a:pPr>
              <a:lnSpc>
                <a:spcPts val="1400"/>
              </a:lnSpc>
            </a:pPr>
            <a:endParaRPr lang="ja-JP" altLang="en-US" sz="1050" dirty="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2936776"/>
            <a:ext cx="6117484" cy="3096344"/>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10</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7</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2"/>
            <a:ext cx="6117841" cy="243836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スライド９</a:t>
              </a:r>
              <a:endParaRPr kumimoji="1" lang="en-US" altLang="ja-JP" sz="1600"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07200"/>
            <a:ext cx="2159997"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867596"/>
            <a:ext cx="2159998" cy="16199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1964" y="2495202"/>
            <a:ext cx="252667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8</a:t>
            </a:r>
            <a:r>
              <a:rPr lang="ja-JP" altLang="en-US" sz="1050" b="1" dirty="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10</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こちら（スライド）にも、例</a:t>
            </a:r>
            <a:r>
              <a:rPr lang="ja-JP" altLang="en-US" sz="1050" dirty="0">
                <a:latin typeface="メイリオ" panose="020B0604030504040204" pitchFamily="50" charset="-128"/>
                <a:ea typeface="メイリオ" panose="020B0604030504040204" pitchFamily="50" charset="-128"/>
              </a:rPr>
              <a:t>としていくつか示しました</a:t>
            </a:r>
            <a:r>
              <a:rPr lang="ja-JP" altLang="en-US" sz="1050" dirty="0" smtClean="0">
                <a:latin typeface="メイリオ" panose="020B0604030504040204" pitchFamily="50" charset="-128"/>
                <a:ea typeface="メイリオ" panose="020B0604030504040204" pitchFamily="50" charset="-128"/>
              </a:rPr>
              <a:t>。</a:t>
            </a:r>
            <a:endParaRPr lang="ja-JP" altLang="en-US"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この他</a:t>
            </a:r>
            <a:r>
              <a:rPr lang="ja-JP" altLang="en-US" sz="1050" dirty="0">
                <a:latin typeface="メイリオ" panose="020B0604030504040204" pitchFamily="50" charset="-128"/>
                <a:ea typeface="メイリオ" panose="020B0604030504040204" pitchFamily="50" charset="-128"/>
              </a:rPr>
              <a:t>に</a:t>
            </a:r>
            <a:r>
              <a:rPr lang="ja-JP" altLang="en-US" sz="1050" dirty="0" smtClean="0">
                <a:latin typeface="メイリオ" panose="020B0604030504040204" pitchFamily="50" charset="-128"/>
                <a:ea typeface="メイリオ" panose="020B0604030504040204" pitchFamily="50" charset="-128"/>
              </a:rPr>
              <a:t>も、たくさん</a:t>
            </a:r>
            <a:r>
              <a:rPr lang="ja-JP" altLang="en-US" sz="1050" dirty="0">
                <a:latin typeface="メイリオ" panose="020B0604030504040204" pitchFamily="50" charset="-128"/>
                <a:ea typeface="メイリオ" panose="020B0604030504040204" pitchFamily="50" charset="-128"/>
              </a:rPr>
              <a:t>の工夫が出てきたかと思いますが、改めて考えてみると、なかなか難しかったのではないでしょうか。★</a:t>
            </a:r>
          </a:p>
        </p:txBody>
      </p:sp>
      <p:sp>
        <p:nvSpPr>
          <p:cNvPr id="9" name="正方形/長方形 8"/>
          <p:cNvSpPr/>
          <p:nvPr/>
        </p:nvSpPr>
        <p:spPr>
          <a:xfrm>
            <a:off x="2892505" y="2938287"/>
            <a:ext cx="3600000" cy="1887696"/>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ja-JP" altLang="en-US" sz="1050" b="1" dirty="0">
                <a:latin typeface="メイリオ" panose="020B0604030504040204" pitchFamily="50" charset="-128"/>
                <a:ea typeface="メイリオ" panose="020B0604030504040204" pitchFamily="50" charset="-128"/>
              </a:rPr>
              <a:t>８～</a:t>
            </a:r>
            <a:r>
              <a:rPr lang="en-US" altLang="ja-JP" sz="1050" b="1" dirty="0" smtClean="0">
                <a:latin typeface="メイリオ" panose="020B0604030504040204" pitchFamily="50" charset="-128"/>
                <a:ea typeface="メイリオ" panose="020B0604030504040204" pitchFamily="50" charset="-128"/>
              </a:rPr>
              <a:t>10</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６分≫</a:t>
            </a:r>
          </a:p>
          <a:p>
            <a:pPr>
              <a:lnSpc>
                <a:spcPts val="1400"/>
              </a:lnSpc>
            </a:pPr>
            <a:r>
              <a:rPr lang="ja-JP" altLang="en-US" sz="1050" dirty="0">
                <a:latin typeface="メイリオ" panose="020B0604030504040204" pitchFamily="50" charset="-128"/>
                <a:ea typeface="メイリオ" panose="020B0604030504040204" pitchFamily="50" charset="-128"/>
              </a:rPr>
              <a:t>　私たち教職員は、集団での活動が円滑に行われるよう、</a:t>
            </a:r>
            <a:r>
              <a:rPr lang="ja-JP" altLang="en-US" sz="1050" dirty="0" smtClean="0">
                <a:latin typeface="メイリオ" panose="020B0604030504040204" pitchFamily="50" charset="-128"/>
                <a:ea typeface="メイリオ" panose="020B0604030504040204" pitchFamily="50" charset="-128"/>
              </a:rPr>
              <a:t>今、発表</a:t>
            </a:r>
            <a:r>
              <a:rPr lang="ja-JP" altLang="en-US" sz="1050" dirty="0">
                <a:latin typeface="メイリオ" panose="020B0604030504040204" pitchFamily="50" charset="-128"/>
                <a:ea typeface="メイリオ" panose="020B0604030504040204" pitchFamily="50" charset="-128"/>
              </a:rPr>
              <a:t>していただいたような工夫や働きかけをすることが求められています。働きかけは、直接集団にすることもあれば、個別</a:t>
            </a:r>
            <a:r>
              <a:rPr lang="ja-JP" altLang="en-US" sz="1050" dirty="0" smtClean="0">
                <a:latin typeface="メイリオ" panose="020B0604030504040204" pitchFamily="50" charset="-128"/>
                <a:ea typeface="メイリオ" panose="020B0604030504040204" pitchFamily="50" charset="-128"/>
              </a:rPr>
              <a:t>にする</a:t>
            </a:r>
            <a:r>
              <a:rPr lang="ja-JP" altLang="en-US" sz="1050" dirty="0">
                <a:latin typeface="メイリオ" panose="020B0604030504040204" pitchFamily="50" charset="-128"/>
                <a:ea typeface="メイリオ" panose="020B0604030504040204" pitchFamily="50" charset="-128"/>
              </a:rPr>
              <a:t>こともあるでしょう。★</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子供たちの集団</a:t>
            </a:r>
            <a:r>
              <a:rPr lang="ja-JP" altLang="en-US" sz="1050" dirty="0">
                <a:latin typeface="メイリオ" panose="020B0604030504040204" pitchFamily="50" charset="-128"/>
                <a:ea typeface="メイリオ" panose="020B0604030504040204" pitchFamily="50" charset="-128"/>
              </a:rPr>
              <a:t>での活動が円滑に行われる</a:t>
            </a:r>
            <a:r>
              <a:rPr lang="ja-JP" altLang="en-US" sz="1050" dirty="0" smtClean="0">
                <a:latin typeface="メイリオ" panose="020B0604030504040204" pitchFamily="50" charset="-128"/>
                <a:ea typeface="メイリオ" panose="020B0604030504040204" pitchFamily="50" charset="-128"/>
              </a:rPr>
              <a:t>よう適切</a:t>
            </a:r>
            <a:r>
              <a:rPr lang="ja-JP" altLang="en-US" sz="1050" dirty="0">
                <a:latin typeface="メイリオ" panose="020B0604030504040204" pitchFamily="50" charset="-128"/>
                <a:ea typeface="メイリオ" panose="020B0604030504040204" pitchFamily="50" charset="-128"/>
              </a:rPr>
              <a:t>に</a:t>
            </a:r>
            <a:r>
              <a:rPr lang="ja-JP" altLang="en-US" sz="1050" dirty="0" smtClean="0">
                <a:latin typeface="メイリオ" panose="020B0604030504040204" pitchFamily="50" charset="-128"/>
                <a:ea typeface="メイリオ" panose="020B0604030504040204" pitchFamily="50" charset="-128"/>
              </a:rPr>
              <a:t>働きかけ、学級（</a:t>
            </a:r>
            <a:r>
              <a:rPr lang="en-US" altLang="ja-JP" sz="1050" dirty="0" smtClean="0">
                <a:latin typeface="メイリオ" panose="020B0604030504040204" pitchFamily="50" charset="-128"/>
                <a:ea typeface="メイリオ" panose="020B0604030504040204" pitchFamily="50" charset="-128"/>
              </a:rPr>
              <a:t>HR</a:t>
            </a:r>
            <a:r>
              <a:rPr lang="ja-JP" altLang="en-US" sz="1050" dirty="0" smtClean="0">
                <a:latin typeface="メイリオ" panose="020B0604030504040204" pitchFamily="50" charset="-128"/>
                <a:ea typeface="メイリオ" panose="020B0604030504040204" pitchFamily="50" charset="-128"/>
              </a:rPr>
              <a:t>）集団づくりを促進していく力のこと</a:t>
            </a:r>
            <a:r>
              <a:rPr lang="ja-JP" altLang="en-US" sz="1050" dirty="0">
                <a:latin typeface="メイリオ" panose="020B0604030504040204" pitchFamily="50" charset="-128"/>
                <a:ea typeface="メイリオ" panose="020B0604030504040204" pitchFamily="50" charset="-128"/>
              </a:rPr>
              <a:t>を、「ファシリテーション力」と呼びます。</a:t>
            </a:r>
          </a:p>
          <a:p>
            <a:pPr>
              <a:lnSpc>
                <a:spcPts val="1400"/>
              </a:lnSpc>
            </a:pPr>
            <a:r>
              <a:rPr lang="ja-JP" altLang="en-US" sz="1050" dirty="0">
                <a:latin typeface="メイリオ" panose="020B0604030504040204" pitchFamily="50" charset="-128"/>
                <a:ea typeface="メイリオ" panose="020B0604030504040204" pitchFamily="50" charset="-128"/>
              </a:rPr>
              <a:t>　では、</a:t>
            </a:r>
            <a:r>
              <a:rPr lang="ja-JP" altLang="en-US" sz="1050" dirty="0" smtClean="0">
                <a:latin typeface="メイリオ" panose="020B0604030504040204" pitchFamily="50" charset="-128"/>
                <a:ea typeface="メイリオ" panose="020B0604030504040204" pitchFamily="50" charset="-128"/>
              </a:rPr>
              <a:t>その、ファシリテーションの</a:t>
            </a:r>
            <a:r>
              <a:rPr lang="ja-JP" altLang="en-US" sz="1050" dirty="0">
                <a:latin typeface="メイリオ" panose="020B0604030504040204" pitchFamily="50" charset="-128"/>
                <a:ea typeface="メイリオ" panose="020B0604030504040204" pitchFamily="50" charset="-128"/>
              </a:rPr>
              <a:t>観点を考えていきましょう。★</a:t>
            </a:r>
          </a:p>
        </p:txBody>
      </p:sp>
      <p:sp>
        <p:nvSpPr>
          <p:cNvPr id="35" name="テキスト ボックス 34"/>
          <p:cNvSpPr txBox="1"/>
          <p:nvPr/>
        </p:nvSpPr>
        <p:spPr>
          <a:xfrm>
            <a:off x="376369" y="493811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6033120"/>
            <a:ext cx="6117484" cy="2448272"/>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11</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69" y="6403544"/>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803446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22" name="角丸四角形 21"/>
          <p:cNvSpPr/>
          <p:nvPr/>
        </p:nvSpPr>
        <p:spPr>
          <a:xfrm>
            <a:off x="3079627" y="5241032"/>
            <a:ext cx="3273126" cy="504056"/>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smtClean="0">
                <a:solidFill>
                  <a:schemeClr val="tx1"/>
                </a:solidFill>
                <a:latin typeface="メイリオ" panose="020B0604030504040204" pitchFamily="50" charset="-128"/>
                <a:ea typeface="メイリオ" panose="020B0604030504040204" pitchFamily="50" charset="-128"/>
              </a:rPr>
              <a:t>　配付</a:t>
            </a:r>
            <a:r>
              <a:rPr lang="ja-JP" altLang="en-US" sz="1050" dirty="0">
                <a:solidFill>
                  <a:schemeClr val="tx1"/>
                </a:solidFill>
                <a:latin typeface="メイリオ" panose="020B0604030504040204" pitchFamily="50" charset="-128"/>
                <a:ea typeface="メイリオ" panose="020B0604030504040204" pitchFamily="50" charset="-128"/>
              </a:rPr>
              <a:t>資料</a:t>
            </a:r>
            <a:r>
              <a:rPr lang="ja-JP" altLang="en-US" sz="1050" dirty="0" smtClean="0">
                <a:solidFill>
                  <a:schemeClr val="tx1"/>
                </a:solidFill>
                <a:latin typeface="メイリオ" panose="020B0604030504040204" pitchFamily="50" charset="-128"/>
                <a:ea typeface="メイリオ" panose="020B0604030504040204" pitchFamily="50" charset="-128"/>
              </a:rPr>
              <a:t>の空欄に「ファシリテーション力」と記入してもらってください。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801955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4904729"/>
            <a:ext cx="3600000" cy="2462213"/>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11</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r>
              <a:rPr lang="ja-JP" altLang="en-US" sz="1050" dirty="0">
                <a:latin typeface="メイリオ" panose="020B0604030504040204" pitchFamily="50" charset="-128"/>
                <a:ea typeface="メイリオ" panose="020B0604030504040204" pitchFamily="50" charset="-128"/>
              </a:rPr>
              <a:t>　次に、集団の実態に即した働きかけを考えますが、大切なことは何でしょうか。それは、子供の「居場所づくり」と「絆づくり」の視点で働きかけることです。これが、ファシリテーションの観点の二つ目で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「居場所づくり」とは、児童生徒が安心でき、自己存在感や充実感を感じられる場所を提供することです。教職員は児童生徒のために、そうした「場づくり」を進めます。</a:t>
            </a:r>
            <a:endParaRPr lang="en-US" altLang="ja-JP" sz="1050" dirty="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絆づくり」とは、主体的に取り組む協同的な活動を通して、児童生徒自らが「絆」を感じ取り、紡いでいくことです。「絆づくり」を進めるのは児童生徒自身であり、教職員に求められるのは、そのための「場づくり」、いわば黒子の役割です。</a:t>
            </a:r>
            <a:r>
              <a:rPr lang="ja-JP" altLang="en-US" sz="1050" dirty="0" smtClean="0">
                <a:latin typeface="メイリオ" panose="020B0604030504040204" pitchFamily="50" charset="-128"/>
                <a:ea typeface="メイリオ" panose="020B0604030504040204" pitchFamily="50" charset="-128"/>
              </a:rPr>
              <a:t>★</a:t>
            </a:r>
            <a:endParaRPr lang="en-US" altLang="ja-JP" sz="105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8</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grpSp>
        <p:nvGrpSpPr>
          <p:cNvPr id="1028" name="グループ化 1027"/>
          <p:cNvGrpSpPr/>
          <p:nvPr/>
        </p:nvGrpSpPr>
        <p:grpSpPr>
          <a:xfrm>
            <a:off x="370080" y="498410"/>
            <a:ext cx="6117841" cy="4404344"/>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12</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70" y="86759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70756" y="2495202"/>
            <a:ext cx="2517884"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4221669"/>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11</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ファシリテーションの観点の一つ目は、集団の実態を的確に捉えることです。</a:t>
            </a:r>
            <a:endParaRPr lang="en-US" altLang="ja-JP" sz="1050" dirty="0">
              <a:latin typeface="メイリオ" panose="020B0604030504040204" pitchFamily="50" charset="-128"/>
              <a:ea typeface="メイリオ" panose="020B0604030504040204" pitchFamily="50" charset="-128"/>
            </a:endParaRPr>
          </a:p>
          <a:p>
            <a:pPr>
              <a:lnSpc>
                <a:spcPts val="1400"/>
              </a:lnSpc>
              <a:defRPr/>
            </a:pPr>
            <a:r>
              <a:rPr lang="ja-JP" altLang="en-US" sz="1050" dirty="0">
                <a:latin typeface="メイリオ" panose="020B0604030504040204" pitchFamily="50" charset="-128"/>
                <a:ea typeface="メイリオ" panose="020B0604030504040204" pitchFamily="50" charset="-128"/>
              </a:rPr>
              <a:t>　この図をご覧ください。これは、学級（</a:t>
            </a:r>
            <a:r>
              <a:rPr lang="en-US" altLang="ja-JP" sz="1050" dirty="0">
                <a:latin typeface="メイリオ" panose="020B0604030504040204" pitchFamily="50" charset="-128"/>
                <a:ea typeface="メイリオ" panose="020B0604030504040204" pitchFamily="50" charset="-128"/>
              </a:rPr>
              <a:t>HR</a:t>
            </a:r>
            <a:r>
              <a:rPr lang="ja-JP" altLang="en-US" sz="1050" dirty="0">
                <a:latin typeface="メイリオ" panose="020B0604030504040204" pitchFamily="50" charset="-128"/>
                <a:ea typeface="メイリオ" panose="020B0604030504040204" pitchFamily="50" charset="-128"/>
              </a:rPr>
              <a:t>）集団の状態を示したもので、青い丸は一人一人の子供を表しています。集団の実態は、子供たちを</a:t>
            </a:r>
            <a:r>
              <a:rPr lang="ja-JP" altLang="en-US" sz="1050" dirty="0" smtClean="0">
                <a:latin typeface="メイリオ" panose="020B0604030504040204" pitchFamily="50" charset="-128"/>
                <a:ea typeface="メイリオ" panose="020B0604030504040204" pitchFamily="50" charset="-128"/>
              </a:rPr>
              <a:t>、</a:t>
            </a:r>
            <a:r>
              <a:rPr lang="en-US" altLang="ja-JP" sz="1050" dirty="0" smtClean="0">
                <a:latin typeface="メイリオ" panose="020B0604030504040204" pitchFamily="50" charset="-128"/>
                <a:ea typeface="メイリオ" panose="020B0604030504040204" pitchFamily="50" charset="-128"/>
              </a:rPr>
              <a:t>A</a:t>
            </a:r>
            <a:r>
              <a:rPr lang="ja-JP" altLang="en-US" sz="1050" dirty="0" smtClean="0">
                <a:latin typeface="メイリオ" panose="020B0604030504040204" pitchFamily="50" charset="-128"/>
                <a:ea typeface="メイリオ" panose="020B0604030504040204" pitchFamily="50" charset="-128"/>
              </a:rPr>
              <a:t>から</a:t>
            </a:r>
            <a:r>
              <a:rPr lang="en-US" altLang="ja-JP" sz="1050" dirty="0" smtClean="0">
                <a:latin typeface="メイリオ" panose="020B0604030504040204" pitchFamily="50" charset="-128"/>
                <a:ea typeface="メイリオ" panose="020B0604030504040204" pitchFamily="50" charset="-128"/>
              </a:rPr>
              <a:t>D</a:t>
            </a:r>
            <a:r>
              <a:rPr lang="ja-JP" altLang="en-US" sz="1050" dirty="0" err="1" smtClean="0">
                <a:latin typeface="メイリオ" panose="020B0604030504040204" pitchFamily="50" charset="-128"/>
                <a:ea typeface="メイリオ" panose="020B0604030504040204" pitchFamily="50" charset="-128"/>
              </a:rPr>
              <a:t>のような</a:t>
            </a:r>
            <a:r>
              <a:rPr lang="ja-JP" altLang="en-US" sz="1050" dirty="0">
                <a:latin typeface="メイリオ" panose="020B0604030504040204" pitchFamily="50" charset="-128"/>
                <a:ea typeface="メイリオ" panose="020B0604030504040204" pitchFamily="50" charset="-128"/>
              </a:rPr>
              <a:t>段階に位置付けると捉えやすくなり、働きかけの方向性も見えてきます。</a:t>
            </a:r>
            <a:endParaRPr lang="en-US" altLang="ja-JP" sz="1050" dirty="0">
              <a:latin typeface="メイリオ" panose="020B0604030504040204" pitchFamily="50" charset="-128"/>
              <a:ea typeface="メイリオ" panose="020B0604030504040204" pitchFamily="50" charset="-128"/>
            </a:endParaRPr>
          </a:p>
          <a:p>
            <a:pPr>
              <a:lnSpc>
                <a:spcPts val="1400"/>
              </a:lnSpc>
              <a:defRPr/>
            </a:pPr>
            <a:r>
              <a:rPr lang="ja-JP" altLang="en-US" sz="1050" dirty="0">
                <a:latin typeface="メイリオ" panose="020B0604030504040204" pitchFamily="50" charset="-128"/>
                <a:ea typeface="メイリオ" panose="020B0604030504040204" pitchFamily="50" charset="-128"/>
              </a:rPr>
              <a:t>　集団がＡからＤへ育っていくことが望ましいのですが、ＤからＡへ退行することも起こりえます。集団が一つ右の段階に向かうよう、教師は意図的に働きかけをするのですが、どの段階でも、同じ働きかけでよいわけはありません。</a:t>
            </a:r>
            <a:endParaRPr lang="en-US" altLang="ja-JP" sz="1050" dirty="0">
              <a:latin typeface="メイリオ" panose="020B0604030504040204" pitchFamily="50" charset="-128"/>
              <a:ea typeface="メイリオ" panose="020B0604030504040204" pitchFamily="50" charset="-128"/>
            </a:endParaRPr>
          </a:p>
          <a:p>
            <a:pPr defTabSz="914056">
              <a:lnSpc>
                <a:spcPts val="1400"/>
              </a:lnSpc>
              <a:defRPr/>
            </a:pPr>
            <a:r>
              <a:rPr lang="ja-JP" altLang="en-US" sz="1050" dirty="0">
                <a:latin typeface="メイリオ" panose="020B0604030504040204" pitchFamily="50" charset="-128"/>
                <a:ea typeface="メイリオ" panose="020B0604030504040204" pitchFamily="50" charset="-128"/>
              </a:rPr>
              <a:t>　例えば、★Ａの段階では、子供同士に交流が少なく、ルールも定着していないので、うまく関わるために、「あいさつ」「聴き方」「頼み方」等のスキル教育は有効だと思います。しかし、★Ｄの段階では、スキル教育よりも、子供同士の主体的な関わり合いが生まれる取組、例えば、行事を成功させるために建設的な話合いをする場を設ける等が有効でしょう。</a:t>
            </a:r>
            <a:endParaRPr lang="en-US" altLang="ja-JP" sz="1050" dirty="0">
              <a:latin typeface="メイリオ" panose="020B0604030504040204" pitchFamily="50" charset="-128"/>
              <a:ea typeface="メイリオ" panose="020B0604030504040204" pitchFamily="50" charset="-128"/>
            </a:endParaRPr>
          </a:p>
          <a:p>
            <a:pPr defTabSz="914056">
              <a:lnSpc>
                <a:spcPts val="1400"/>
              </a:lnSpc>
              <a:defRPr/>
            </a:pPr>
            <a:r>
              <a:rPr lang="ja-JP" altLang="en-US" sz="1050" dirty="0">
                <a:latin typeface="メイリオ" panose="020B0604030504040204" pitchFamily="50" charset="-128"/>
                <a:ea typeface="メイリオ" panose="020B0604030504040204" pitchFamily="50" charset="-128"/>
              </a:rPr>
              <a:t>　このように、集団の状態を</a:t>
            </a:r>
            <a:r>
              <a:rPr lang="ja-JP" altLang="en-US" sz="1050" dirty="0" smtClean="0">
                <a:latin typeface="メイリオ" panose="020B0604030504040204" pitchFamily="50" charset="-128"/>
                <a:ea typeface="メイリオ" panose="020B0604030504040204" pitchFamily="50" charset="-128"/>
              </a:rPr>
              <a:t>段階に位置付けて捉える</a:t>
            </a:r>
            <a:r>
              <a:rPr lang="ja-JP" altLang="en-US" sz="1050" dirty="0">
                <a:latin typeface="メイリオ" panose="020B0604030504040204" pitchFamily="50" charset="-128"/>
                <a:ea typeface="メイリオ" panose="020B0604030504040204" pitchFamily="50" charset="-128"/>
              </a:rPr>
              <a:t>視点をもつことは、集団づくりをしていく上で重要です。 </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p:txBody>
      </p:sp>
      <p:grpSp>
        <p:nvGrpSpPr>
          <p:cNvPr id="39" name="グループ化 38"/>
          <p:cNvGrpSpPr/>
          <p:nvPr/>
        </p:nvGrpSpPr>
        <p:grpSpPr>
          <a:xfrm>
            <a:off x="370756" y="4903217"/>
            <a:ext cx="6117484" cy="2643261"/>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13</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69" y="5273642"/>
            <a:ext cx="2159997" cy="16199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6904560"/>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Tree>
    <p:extLst>
      <p:ext uri="{BB962C8B-B14F-4D97-AF65-F5344CB8AC3E}">
        <p14:creationId xmlns:p14="http://schemas.microsoft.com/office/powerpoint/2010/main" val="1504333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893003" y="5531021"/>
            <a:ext cx="3600000" cy="3323987"/>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15</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17</a:t>
            </a:r>
            <a:r>
              <a:rPr lang="ja-JP" altLang="en-US" sz="1050" b="1" dirty="0">
                <a:latin typeface="メイリオ" panose="020B0604030504040204" pitchFamily="50" charset="-128"/>
                <a:ea typeface="メイリオ" panose="020B0604030504040204" pitchFamily="50" charset="-128"/>
              </a:rPr>
              <a:t>で</a:t>
            </a:r>
            <a:r>
              <a:rPr lang="en-US" altLang="ja-JP" sz="1050" b="1" dirty="0">
                <a:latin typeface="メイリオ" panose="020B0604030504040204" pitchFamily="50" charset="-128"/>
                <a:ea typeface="メイリオ" panose="020B0604030504040204" pitchFamily="50" charset="-128"/>
              </a:rPr>
              <a:t>11</a:t>
            </a:r>
            <a:r>
              <a:rPr lang="ja-JP" altLang="en-US" sz="1050" b="1" dirty="0">
                <a:latin typeface="メイリオ" panose="020B0604030504040204" pitchFamily="50" charset="-128"/>
                <a:ea typeface="メイリオ" panose="020B0604030504040204" pitchFamily="50" charset="-128"/>
              </a:rPr>
              <a:t>分≫</a:t>
            </a:r>
          </a:p>
          <a:p>
            <a:pPr>
              <a:lnSpc>
                <a:spcPts val="1400"/>
              </a:lnSpc>
            </a:pPr>
            <a:r>
              <a:rPr lang="ja-JP" altLang="en-US" sz="1050" dirty="0">
                <a:latin typeface="メイリオ" panose="020B0604030504040204" pitchFamily="50" charset="-128"/>
                <a:ea typeface="メイリオ" panose="020B0604030504040204" pitchFamily="50" charset="-128"/>
              </a:rPr>
              <a:t>　まず１</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です。グループの中で１名の方に、自分の学級（ＨＲ</a:t>
            </a:r>
            <a:r>
              <a:rPr lang="ja-JP" altLang="en-US" sz="1050" dirty="0" smtClean="0">
                <a:latin typeface="メイリオ" panose="020B0604030504040204" pitchFamily="50" charset="-128"/>
                <a:ea typeface="メイリオ" panose="020B0604030504040204" pitchFamily="50" charset="-128"/>
              </a:rPr>
              <a:t>）集団の</a:t>
            </a:r>
            <a:r>
              <a:rPr lang="ja-JP" altLang="en-US" sz="1050" dirty="0">
                <a:latin typeface="メイリオ" panose="020B0604030504040204" pitchFamily="50" charset="-128"/>
                <a:ea typeface="メイリオ" panose="020B0604030504040204" pitchFamily="50" charset="-128"/>
              </a:rPr>
              <a:t>状況を事例と</a:t>
            </a:r>
            <a:r>
              <a:rPr lang="ja-JP" altLang="en-US" sz="1050" dirty="0" smtClean="0">
                <a:latin typeface="メイリオ" panose="020B0604030504040204" pitchFamily="50" charset="-128"/>
                <a:ea typeface="メイリオ" panose="020B0604030504040204" pitchFamily="50" charset="-128"/>
              </a:rPr>
              <a:t>して提供</a:t>
            </a:r>
            <a:r>
              <a:rPr lang="ja-JP" altLang="en-US" sz="1050" dirty="0">
                <a:latin typeface="メイリオ" panose="020B0604030504040204" pitchFamily="50" charset="-128"/>
                <a:ea typeface="メイリオ" panose="020B0604030504040204" pitchFamily="50" charset="-128"/>
              </a:rPr>
              <a:t>してもらいます。事例提供者が決まりにくいようであれば、</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例</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を参考に決めてください。</a:t>
            </a:r>
          </a:p>
          <a:p>
            <a:pPr>
              <a:lnSpc>
                <a:spcPts val="1400"/>
              </a:lnSpc>
            </a:pPr>
            <a:r>
              <a:rPr lang="ja-JP" altLang="en-US" sz="1050" dirty="0">
                <a:latin typeface="メイリオ" panose="020B0604030504040204" pitchFamily="50" charset="-128"/>
                <a:ea typeface="メイリオ" panose="020B0604030504040204" pitchFamily="50" charset="-128"/>
              </a:rPr>
              <a:t>　決まったら２</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です。事例提供者は</a:t>
            </a:r>
            <a:r>
              <a:rPr lang="ja-JP" altLang="en-US" sz="1050" dirty="0" smtClean="0">
                <a:latin typeface="メイリオ" panose="020B0604030504040204" pitchFamily="50" charset="-128"/>
                <a:ea typeface="メイリオ" panose="020B0604030504040204" pitchFamily="50" charset="-128"/>
              </a:rPr>
              <a:t>、子供の</a:t>
            </a:r>
            <a:r>
              <a:rPr lang="ja-JP" altLang="en-US" sz="1050" dirty="0">
                <a:latin typeface="メイリオ" panose="020B0604030504040204" pitchFamily="50" charset="-128"/>
                <a:ea typeface="メイリオ" panose="020B0604030504040204" pitchFamily="50" charset="-128"/>
              </a:rPr>
              <a:t>人間関係を中心</a:t>
            </a:r>
            <a:r>
              <a:rPr lang="ja-JP" altLang="en-US" sz="1050" dirty="0" smtClean="0">
                <a:latin typeface="メイリオ" panose="020B0604030504040204" pitchFamily="50" charset="-128"/>
                <a:ea typeface="メイリオ" panose="020B0604030504040204" pitchFamily="50" charset="-128"/>
              </a:rPr>
              <a:t>に、学級</a:t>
            </a:r>
            <a:r>
              <a:rPr lang="ja-JP" altLang="en-US" sz="1050" dirty="0">
                <a:latin typeface="メイリオ" panose="020B0604030504040204" pitchFamily="50" charset="-128"/>
                <a:ea typeface="メイリオ" panose="020B0604030504040204" pitchFamily="50" charset="-128"/>
              </a:rPr>
              <a:t>（ＨＲ）集団の状況や、集団での活動の</a:t>
            </a:r>
            <a:r>
              <a:rPr lang="ja-JP" altLang="en-US" sz="1050" dirty="0" smtClean="0">
                <a:latin typeface="メイリオ" panose="020B0604030504040204" pitchFamily="50" charset="-128"/>
                <a:ea typeface="メイリオ" panose="020B0604030504040204" pitchFamily="50" charset="-128"/>
              </a:rPr>
              <a:t>際に苦労したエピソードを</a:t>
            </a:r>
            <a:r>
              <a:rPr lang="ja-JP" altLang="en-US" sz="1050" dirty="0">
                <a:latin typeface="メイリオ" panose="020B0604030504040204" pitchFamily="50" charset="-128"/>
                <a:ea typeface="メイリオ" panose="020B0604030504040204" pitchFamily="50" charset="-128"/>
              </a:rPr>
              <a:t>お話しください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その他</a:t>
            </a:r>
            <a:r>
              <a:rPr lang="ja-JP" altLang="en-US" sz="1050" dirty="0">
                <a:latin typeface="メイリオ" panose="020B0604030504040204" pitchFamily="50" charset="-128"/>
                <a:ea typeface="メイリオ" panose="020B0604030504040204" pitchFamily="50" charset="-128"/>
              </a:rPr>
              <a:t>の先生は、事例提供者</a:t>
            </a:r>
            <a:r>
              <a:rPr lang="ja-JP" altLang="en-US" sz="1050" dirty="0" smtClean="0">
                <a:latin typeface="メイリオ" panose="020B0604030504040204" pitchFamily="50" charset="-128"/>
                <a:ea typeface="メイリオ" panose="020B0604030504040204" pitchFamily="50" charset="-128"/>
              </a:rPr>
              <a:t>のエピソード</a:t>
            </a:r>
            <a:r>
              <a:rPr lang="ja-JP" altLang="en-US" sz="1050" dirty="0">
                <a:latin typeface="メイリオ" panose="020B0604030504040204" pitchFamily="50" charset="-128"/>
                <a:ea typeface="メイリオ" panose="020B0604030504040204" pitchFamily="50" charset="-128"/>
              </a:rPr>
              <a:t>を共感的に</a:t>
            </a:r>
            <a:r>
              <a:rPr lang="ja-JP" altLang="en-US" sz="1050" dirty="0" smtClean="0">
                <a:latin typeface="メイリオ" panose="020B0604030504040204" pitchFamily="50" charset="-128"/>
                <a:ea typeface="メイリオ" panose="020B0604030504040204" pitchFamily="50" charset="-128"/>
              </a:rPr>
              <a:t>聴きながら、大切だと思われたことは、資料①のメモ欄にメモをして</a:t>
            </a:r>
            <a:r>
              <a:rPr lang="ja-JP" altLang="en-US" sz="1050" dirty="0">
                <a:latin typeface="メイリオ" panose="020B0604030504040204" pitchFamily="50" charset="-128"/>
                <a:ea typeface="メイリオ" panose="020B0604030504040204" pitchFamily="50" charset="-128"/>
              </a:rPr>
              <a:t>ください。</a:t>
            </a:r>
          </a:p>
          <a:p>
            <a:pPr>
              <a:lnSpc>
                <a:spcPts val="1400"/>
              </a:lnSpc>
            </a:pPr>
            <a:r>
              <a:rPr lang="ja-JP" altLang="en-US" sz="1050" dirty="0">
                <a:latin typeface="メイリオ" panose="020B0604030504040204" pitchFamily="50" charset="-128"/>
                <a:ea typeface="メイリオ" panose="020B0604030504040204" pitchFamily="50" charset="-128"/>
              </a:rPr>
              <a:t>　１、２を</a:t>
            </a:r>
            <a:r>
              <a:rPr lang="ja-JP" altLang="en-US" sz="1050" dirty="0" smtClean="0">
                <a:latin typeface="メイリオ" panose="020B0604030504040204" pitchFamily="50" charset="-128"/>
                <a:ea typeface="メイリオ" panose="020B0604030504040204" pitchFamily="50" charset="-128"/>
              </a:rPr>
              <a:t>合わせて、時間は３分です。始めて</a:t>
            </a:r>
            <a:r>
              <a:rPr lang="ja-JP" altLang="en-US" sz="1050" dirty="0">
                <a:latin typeface="メイリオ" panose="020B0604030504040204" pitchFamily="50" charset="-128"/>
                <a:ea typeface="メイリオ" panose="020B0604030504040204" pitchFamily="50" charset="-128"/>
              </a:rPr>
              <a:t>ください</a:t>
            </a:r>
            <a:r>
              <a:rPr lang="ja-JP" altLang="en-US" sz="1050" dirty="0" smtClean="0">
                <a:latin typeface="メイリオ" panose="020B0604030504040204" pitchFamily="50" charset="-128"/>
                <a:ea typeface="メイリオ" panose="020B0604030504040204" pitchFamily="50" charset="-128"/>
              </a:rPr>
              <a:t>。</a:t>
            </a: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endParaRPr lang="en-US" altLang="ja-JP" sz="1050" dirty="0" smtClean="0">
              <a:latin typeface="メイリオ" panose="020B0604030504040204" pitchFamily="50" charset="-128"/>
              <a:ea typeface="メイリオ" panose="020B0604030504040204" pitchFamily="50" charset="-128"/>
            </a:endParaRPr>
          </a:p>
          <a:p>
            <a:pPr>
              <a:lnSpc>
                <a:spcPts val="1400"/>
              </a:lnSpc>
            </a:pPr>
            <a:r>
              <a:rPr lang="ja-JP" altLang="en-US" sz="1050" dirty="0" smtClean="0">
                <a:latin typeface="メイリオ" panose="020B0604030504040204" pitchFamily="50" charset="-128"/>
                <a:ea typeface="メイリオ" panose="020B0604030504040204" pitchFamily="50" charset="-128"/>
              </a:rPr>
              <a:t>（３分</a:t>
            </a:r>
            <a:r>
              <a:rPr lang="ja-JP" altLang="en-US" sz="1050" dirty="0">
                <a:latin typeface="メイリオ" panose="020B0604030504040204" pitchFamily="50" charset="-128"/>
                <a:ea typeface="メイリオ" panose="020B0604030504040204" pitchFamily="50" charset="-128"/>
              </a:rPr>
              <a:t>経過）</a:t>
            </a:r>
          </a:p>
          <a:p>
            <a:pPr>
              <a:lnSpc>
                <a:spcPts val="1400"/>
              </a:lnSpc>
            </a:pPr>
            <a:r>
              <a:rPr lang="ja-JP" altLang="en-US" sz="1050" dirty="0">
                <a:latin typeface="メイリオ" panose="020B0604030504040204" pitchFamily="50" charset="-128"/>
                <a:ea typeface="メイリオ" panose="020B0604030504040204" pitchFamily="50" charset="-128"/>
              </a:rPr>
              <a:t>　ありがとうございました</a:t>
            </a:r>
            <a:r>
              <a:rPr lang="ja-JP" altLang="en-US" sz="1050" dirty="0" smtClean="0">
                <a:latin typeface="メイリオ" panose="020B0604030504040204" pitchFamily="50" charset="-128"/>
                <a:ea typeface="メイリオ" panose="020B0604030504040204" pitchFamily="50" charset="-128"/>
              </a:rPr>
              <a:t>。実態を把握するには、まだ情報が少ないのではないでしょうか。そこで、★</a:t>
            </a:r>
            <a:endParaRPr lang="en-US" altLang="ja-JP" sz="1050" dirty="0" smtClean="0">
              <a:latin typeface="メイリオ" panose="020B0604030504040204" pitchFamily="50" charset="-128"/>
              <a:ea typeface="メイリオ" panose="020B0604030504040204" pitchFamily="50" charset="-128"/>
            </a:endParaRPr>
          </a:p>
        </p:txBody>
      </p:sp>
      <p:grpSp>
        <p:nvGrpSpPr>
          <p:cNvPr id="1027" name="グループ化 1026"/>
          <p:cNvGrpSpPr/>
          <p:nvPr/>
        </p:nvGrpSpPr>
        <p:grpSpPr>
          <a:xfrm>
            <a:off x="370258" y="3009906"/>
            <a:ext cx="6117484" cy="2519158"/>
            <a:chOff x="361964" y="3226356"/>
            <a:chExt cx="6117484" cy="2880000"/>
          </a:xfrm>
        </p:grpSpPr>
        <p:sp>
          <p:nvSpPr>
            <p:cNvPr id="7" name="正方形/長方形 6"/>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15</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grpSp>
        <p:nvGrpSpPr>
          <p:cNvPr id="1028" name="グループ化 1027"/>
          <p:cNvGrpSpPr/>
          <p:nvPr/>
        </p:nvGrpSpPr>
        <p:grpSpPr>
          <a:xfrm>
            <a:off x="370080" y="498411"/>
            <a:ext cx="6117841" cy="2510373"/>
            <a:chOff x="361964" y="498412"/>
            <a:chExt cx="6117841" cy="2726396"/>
          </a:xfrm>
        </p:grpSpPr>
        <p:sp>
          <p:nvSpPr>
            <p:cNvPr id="3" name="正方形/長方形 2"/>
            <p:cNvSpPr/>
            <p:nvPr/>
          </p:nvSpPr>
          <p:spPr>
            <a:xfrm>
              <a:off x="361964" y="498412"/>
              <a:ext cx="252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14</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200" dirty="0" smtClean="0">
                  <a:solidFill>
                    <a:schemeClr val="tx1"/>
                  </a:solidFill>
                  <a:latin typeface="メイリオ" panose="020B0604030504040204" pitchFamily="50" charset="-128"/>
                  <a:ea typeface="メイリオ" panose="020B0604030504040204" pitchFamily="50" charset="-128"/>
                </a:rPr>
                <a:t>　</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2879805" y="498412"/>
              <a:ext cx="3600000" cy="27263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ja-JP" altLang="en-US" sz="1100" dirty="0">
                <a:solidFill>
                  <a:schemeClr val="tx1"/>
                </a:solidFill>
                <a:latin typeface="メイリオ" panose="020B0604030504040204" pitchFamily="50" charset="-128"/>
                <a:ea typeface="メイリオ" panose="020B0604030504040204" pitchFamily="50" charset="-128"/>
              </a:endParaRPr>
            </a:p>
          </p:txBody>
        </p:sp>
      </p:grpSp>
      <p:pic>
        <p:nvPicPr>
          <p:cNvPr id="15" name="Picture 3"/>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556369" y="3380330"/>
            <a:ext cx="2159998" cy="1619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556370" y="867596"/>
            <a:ext cx="2159995"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76866" y="2495202"/>
            <a:ext cx="2511773"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5" name="正方形/長方形 4"/>
          <p:cNvSpPr/>
          <p:nvPr/>
        </p:nvSpPr>
        <p:spPr>
          <a:xfrm>
            <a:off x="2892505" y="501549"/>
            <a:ext cx="3600000" cy="1169551"/>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a:t>
            </a:r>
            <a:r>
              <a:rPr lang="ja-JP" altLang="en-US" sz="1050" b="1" dirty="0" smtClean="0">
                <a:latin typeface="メイリオ" panose="020B0604030504040204" pitchFamily="50" charset="-128"/>
                <a:ea typeface="メイリオ" panose="020B0604030504040204" pitchFamily="50" charset="-128"/>
              </a:rPr>
              <a:t>スライド</a:t>
            </a:r>
            <a:r>
              <a:rPr lang="en-US" altLang="ja-JP" sz="1050" b="1" dirty="0">
                <a:latin typeface="メイリオ" panose="020B0604030504040204" pitchFamily="50" charset="-128"/>
                <a:ea typeface="メイリオ" panose="020B0604030504040204" pitchFamily="50" charset="-128"/>
              </a:rPr>
              <a:t>11</a:t>
            </a:r>
            <a:r>
              <a:rPr lang="ja-JP" altLang="en-US" sz="1050" b="1" dirty="0">
                <a:latin typeface="メイリオ" panose="020B0604030504040204" pitchFamily="50" charset="-128"/>
                <a:ea typeface="メイリオ" panose="020B0604030504040204" pitchFamily="50" charset="-128"/>
              </a:rPr>
              <a:t>～</a:t>
            </a:r>
            <a:r>
              <a:rPr lang="en-US" altLang="ja-JP" sz="1050" b="1" dirty="0">
                <a:latin typeface="メイリオ" panose="020B0604030504040204" pitchFamily="50" charset="-128"/>
                <a:ea typeface="メイリオ" panose="020B0604030504040204" pitchFamily="50" charset="-128"/>
              </a:rPr>
              <a:t>14</a:t>
            </a:r>
            <a:r>
              <a:rPr lang="ja-JP" altLang="en-US" sz="1050" b="1" dirty="0" smtClean="0">
                <a:latin typeface="メイリオ" panose="020B0604030504040204" pitchFamily="50" charset="-128"/>
                <a:ea typeface="メイリオ" panose="020B0604030504040204" pitchFamily="50" charset="-128"/>
              </a:rPr>
              <a:t>で</a:t>
            </a:r>
            <a:r>
              <a:rPr lang="ja-JP" altLang="en-US" sz="1050" b="1" dirty="0">
                <a:latin typeface="メイリオ" panose="020B0604030504040204" pitchFamily="50" charset="-128"/>
                <a:ea typeface="メイリオ" panose="020B0604030504040204" pitchFamily="50" charset="-128"/>
              </a:rPr>
              <a:t>３</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観点①と②を合わせると、こうなります。</a:t>
            </a:r>
          </a:p>
          <a:p>
            <a:pPr>
              <a:lnSpc>
                <a:spcPts val="1400"/>
              </a:lnSpc>
            </a:pPr>
            <a:r>
              <a:rPr lang="ja-JP" altLang="en-US" sz="1050" dirty="0">
                <a:latin typeface="メイリオ" panose="020B0604030504040204" pitchFamily="50" charset="-128"/>
                <a:ea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rPr>
              <a:t>子供が</a:t>
            </a:r>
            <a:r>
              <a:rPr lang="ja-JP" altLang="en-US" sz="1050" dirty="0">
                <a:latin typeface="メイリオ" panose="020B0604030504040204" pitchFamily="50" charset="-128"/>
                <a:ea typeface="メイリオ" panose="020B0604030504040204" pitchFamily="50" charset="-128"/>
              </a:rPr>
              <a:t>「居場所がない」と感じるＡのような状態では、「居場所づくり」の働きかけを中心に行い、Ｄに近付くとともに、「絆づくり」へと働きかけを変化させるとよいと思います。★</a:t>
            </a:r>
          </a:p>
        </p:txBody>
      </p:sp>
      <p:sp>
        <p:nvSpPr>
          <p:cNvPr id="9" name="正方形/長方形 8"/>
          <p:cNvSpPr/>
          <p:nvPr/>
        </p:nvSpPr>
        <p:spPr>
          <a:xfrm>
            <a:off x="2892505" y="3011417"/>
            <a:ext cx="3600000" cy="990015"/>
          </a:xfrm>
          <a:prstGeom prst="rect">
            <a:avLst/>
          </a:prstGeom>
        </p:spPr>
        <p:txBody>
          <a:bodyPr wrap="square">
            <a:spAutoFit/>
          </a:bodyPr>
          <a:lstStyle/>
          <a:p>
            <a:pPr>
              <a:lnSpc>
                <a:spcPts val="1400"/>
              </a:lnSpc>
            </a:pPr>
            <a:r>
              <a:rPr lang="ja-JP" altLang="en-US" sz="1050" b="1" dirty="0">
                <a:latin typeface="メイリオ" panose="020B0604030504040204" pitchFamily="50" charset="-128"/>
                <a:ea typeface="メイリオ" panose="020B0604030504040204" pitchFamily="50" charset="-128"/>
              </a:rPr>
              <a:t>≪スライド</a:t>
            </a:r>
            <a:r>
              <a:rPr lang="en-US" altLang="ja-JP" sz="1050" b="1" dirty="0" smtClean="0">
                <a:latin typeface="メイリオ" panose="020B0604030504040204" pitchFamily="50" charset="-128"/>
                <a:ea typeface="メイリオ" panose="020B0604030504040204" pitchFamily="50" charset="-128"/>
              </a:rPr>
              <a:t>15</a:t>
            </a:r>
            <a:r>
              <a:rPr lang="ja-JP" altLang="en-US" sz="1050" b="1" dirty="0" smtClean="0">
                <a:latin typeface="メイリオ" panose="020B0604030504040204" pitchFamily="50" charset="-128"/>
                <a:ea typeface="メイリオ" panose="020B0604030504040204" pitchFamily="50" charset="-128"/>
              </a:rPr>
              <a:t>～</a:t>
            </a:r>
            <a:r>
              <a:rPr lang="en-US" altLang="ja-JP" sz="1050" b="1" dirty="0" smtClean="0">
                <a:latin typeface="メイリオ" panose="020B0604030504040204" pitchFamily="50" charset="-128"/>
                <a:ea typeface="メイリオ" panose="020B0604030504040204" pitchFamily="50" charset="-128"/>
              </a:rPr>
              <a:t>17</a:t>
            </a:r>
            <a:r>
              <a:rPr lang="ja-JP" altLang="en-US" sz="1050" b="1" dirty="0" smtClean="0">
                <a:latin typeface="メイリオ" panose="020B0604030504040204" pitchFamily="50" charset="-128"/>
                <a:ea typeface="メイリオ" panose="020B0604030504040204" pitchFamily="50" charset="-128"/>
              </a:rPr>
              <a:t>で</a:t>
            </a:r>
            <a:r>
              <a:rPr lang="en-US" altLang="ja-JP" sz="1050" b="1" dirty="0" smtClean="0">
                <a:latin typeface="メイリオ" panose="020B0604030504040204" pitchFamily="50" charset="-128"/>
                <a:ea typeface="メイリオ" panose="020B0604030504040204" pitchFamily="50" charset="-128"/>
              </a:rPr>
              <a:t>11</a:t>
            </a:r>
            <a:r>
              <a:rPr lang="ja-JP" altLang="en-US" sz="1050" b="1" dirty="0" smtClean="0">
                <a:latin typeface="メイリオ" panose="020B0604030504040204" pitchFamily="50" charset="-128"/>
                <a:ea typeface="メイリオ" panose="020B0604030504040204" pitchFamily="50" charset="-128"/>
              </a:rPr>
              <a:t>分</a:t>
            </a:r>
            <a:r>
              <a:rPr lang="ja-JP" altLang="en-US" sz="1050" b="1" dirty="0">
                <a:latin typeface="メイリオ" panose="020B0604030504040204" pitchFamily="50" charset="-128"/>
                <a:ea typeface="メイリオ" panose="020B0604030504040204" pitchFamily="50" charset="-128"/>
              </a:rPr>
              <a:t>≫</a:t>
            </a:r>
          </a:p>
          <a:p>
            <a:pPr>
              <a:lnSpc>
                <a:spcPts val="1400"/>
              </a:lnSpc>
            </a:pPr>
            <a:r>
              <a:rPr lang="ja-JP" altLang="en-US" sz="1050" dirty="0">
                <a:latin typeface="メイリオ" panose="020B0604030504040204" pitchFamily="50" charset="-128"/>
                <a:ea typeface="メイリオ" panose="020B0604030504040204" pitchFamily="50" charset="-128"/>
              </a:rPr>
              <a:t>　それでは、</a:t>
            </a:r>
            <a:r>
              <a:rPr lang="ja-JP" altLang="en-US" sz="1050" dirty="0" smtClean="0">
                <a:latin typeface="メイリオ" panose="020B0604030504040204" pitchFamily="50" charset="-128"/>
                <a:ea typeface="メイリオ" panose="020B0604030504040204" pitchFamily="50" charset="-128"/>
              </a:rPr>
              <a:t>集団活動</a:t>
            </a:r>
            <a:r>
              <a:rPr lang="ja-JP" altLang="en-US" sz="1050" dirty="0">
                <a:latin typeface="メイリオ" panose="020B0604030504040204" pitchFamily="50" charset="-128"/>
                <a:ea typeface="メイリオ" panose="020B0604030504040204" pitchFamily="50" charset="-128"/>
              </a:rPr>
              <a:t>が円滑に行われるための働きかけについて</a:t>
            </a:r>
            <a:r>
              <a:rPr lang="ja-JP" altLang="en-US" sz="1050" dirty="0" smtClean="0">
                <a:latin typeface="メイリオ" panose="020B0604030504040204" pitchFamily="50" charset="-128"/>
                <a:ea typeface="メイリオ" panose="020B0604030504040204" pitchFamily="50" charset="-128"/>
              </a:rPr>
              <a:t>、ファシリテーションの観点を踏まえて、エピソード</a:t>
            </a:r>
            <a:r>
              <a:rPr lang="ja-JP" altLang="en-US" sz="1050" dirty="0">
                <a:latin typeface="メイリオ" panose="020B0604030504040204" pitchFamily="50" charset="-128"/>
                <a:ea typeface="メイリオ" panose="020B0604030504040204" pitchFamily="50" charset="-128"/>
              </a:rPr>
              <a:t>を基に考えていきましょう</a:t>
            </a:r>
            <a:r>
              <a:rPr lang="ja-JP" altLang="en-US" sz="1050" dirty="0" smtClean="0">
                <a:latin typeface="メイリオ" panose="020B0604030504040204" pitchFamily="50" charset="-128"/>
                <a:ea typeface="メイリオ" panose="020B0604030504040204" pitchFamily="50" charset="-128"/>
              </a:rPr>
              <a:t>。資料①を出してください。★</a:t>
            </a:r>
            <a:endParaRPr lang="en-US" altLang="ja-JP" sz="1050" dirty="0" smtClean="0">
              <a:latin typeface="メイリオ" panose="020B0604030504040204" pitchFamily="50" charset="-128"/>
              <a:ea typeface="メイリオ" panose="020B0604030504040204" pitchFamily="50" charset="-128"/>
            </a:endParaRPr>
          </a:p>
        </p:txBody>
      </p:sp>
      <p:sp>
        <p:nvSpPr>
          <p:cNvPr id="21" name="横巻き 20"/>
          <p:cNvSpPr/>
          <p:nvPr/>
        </p:nvSpPr>
        <p:spPr>
          <a:xfrm>
            <a:off x="4245890" y="7833320"/>
            <a:ext cx="894226" cy="360908"/>
          </a:xfrm>
          <a:prstGeom prst="horizontalScroll">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グループ協議</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376369" y="5011248"/>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grpSp>
        <p:nvGrpSpPr>
          <p:cNvPr id="39" name="グループ化 38"/>
          <p:cNvGrpSpPr/>
          <p:nvPr/>
        </p:nvGrpSpPr>
        <p:grpSpPr>
          <a:xfrm>
            <a:off x="370756" y="5529511"/>
            <a:ext cx="6117484" cy="3505034"/>
            <a:chOff x="361964" y="3226356"/>
            <a:chExt cx="6117484" cy="2880000"/>
          </a:xfrm>
        </p:grpSpPr>
        <p:sp>
          <p:nvSpPr>
            <p:cNvPr id="40" name="正方形/長方形 39"/>
            <p:cNvSpPr/>
            <p:nvPr/>
          </p:nvSpPr>
          <p:spPr>
            <a:xfrm>
              <a:off x="361964" y="3226356"/>
              <a:ext cx="252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r>
                <a:rPr kumimoji="1" lang="ja-JP" altLang="en-US" sz="1600" dirty="0" smtClean="0">
                  <a:solidFill>
                    <a:schemeClr val="tx1"/>
                  </a:solidFill>
                  <a:latin typeface="メイリオ" panose="020B0604030504040204" pitchFamily="50" charset="-128"/>
                  <a:ea typeface="メイリオ" panose="020B0604030504040204" pitchFamily="50" charset="-128"/>
                </a:rPr>
                <a:t>スライド</a:t>
              </a:r>
              <a:r>
                <a:rPr kumimoji="1" lang="en-US" altLang="ja-JP" sz="1600" dirty="0" smtClean="0">
                  <a:solidFill>
                    <a:schemeClr val="tx1"/>
                  </a:solidFill>
                  <a:latin typeface="メイリオ" panose="020B0604030504040204" pitchFamily="50" charset="-128"/>
                  <a:ea typeface="メイリオ" panose="020B0604030504040204" pitchFamily="50" charset="-128"/>
                </a:rPr>
                <a:t>16</a:t>
              </a: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kumimoji="1" lang="en-US" altLang="ja-JP" dirty="0" smtClean="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sz="1200" dirty="0" smtClean="0">
                <a:solidFill>
                  <a:schemeClr val="tx1"/>
                </a:solidFill>
                <a:latin typeface="メイリオ" panose="020B0604030504040204" pitchFamily="50" charset="-128"/>
                <a:ea typeface="メイリオ" panose="020B0604030504040204" pitchFamily="50" charset="-128"/>
              </a:endParaRPr>
            </a:p>
            <a:p>
              <a:endParaRPr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879448" y="3226356"/>
              <a:ext cx="3600000" cy="28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72000" rtlCol="0" anchor="t"/>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grpSp>
      <p:pic>
        <p:nvPicPr>
          <p:cNvPr id="42" name="Picture 3"/>
          <p:cNvPicPr>
            <a:picLocks noChangeAspect="1" noChangeArrowheads="1"/>
          </p:cNvPicPr>
          <p:nvPr/>
        </p:nvPicPr>
        <p:blipFill>
          <a:blip r:embed="rId4" cstate="email">
            <a:extLst>
              <a:ext uri="{28A0092B-C50C-407E-A947-70E740481C1C}">
                <a14:useLocalDpi xmlns:a14="http://schemas.microsoft.com/office/drawing/2010/main" val="0"/>
              </a:ext>
            </a:extLst>
          </a:blip>
          <a:stretch>
            <a:fillRect/>
          </a:stretch>
        </p:blipFill>
        <p:spPr bwMode="auto">
          <a:xfrm>
            <a:off x="556370" y="5899934"/>
            <a:ext cx="2159994" cy="16199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376867" y="7530852"/>
            <a:ext cx="2508406" cy="338554"/>
          </a:xfrm>
          <a:prstGeom prst="rect">
            <a:avLst/>
          </a:prstGeom>
          <a:noFill/>
        </p:spPr>
        <p:txBody>
          <a:bodyPr wrap="square" rtlCol="0">
            <a:spAutoFit/>
          </a:bodyPr>
          <a:lstStyle>
            <a:defPPr>
              <a:defRPr lang="ja-JP"/>
            </a:defPPr>
            <a:lvl1pPr>
              <a:defRPr sz="1600">
                <a:latin typeface="+mn-ea"/>
              </a:defRPr>
            </a:lvl1pPr>
          </a:lstStyle>
          <a:p>
            <a:pPr algn="ctr"/>
            <a:r>
              <a:rPr lang="ja-JP" altLang="en-US" dirty="0"/>
              <a:t>（　　）</a:t>
            </a:r>
            <a:r>
              <a:rPr lang="ja-JP" altLang="en-US" dirty="0">
                <a:sym typeface="Wingdings" panose="05000000000000000000" pitchFamily="2" charset="2"/>
              </a:rPr>
              <a:t>：（　　</a:t>
            </a:r>
            <a:r>
              <a:rPr lang="ja-JP" altLang="en-US" dirty="0" smtClean="0">
                <a:sym typeface="Wingdings" panose="05000000000000000000" pitchFamily="2" charset="2"/>
              </a:rPr>
              <a:t>）</a:t>
            </a:r>
            <a:r>
              <a:rPr lang="ja-JP" altLang="en-US" dirty="0" smtClean="0"/>
              <a:t>～（</a:t>
            </a:r>
            <a:r>
              <a:rPr lang="ja-JP" altLang="en-US" dirty="0"/>
              <a:t>　　）：（　　）</a:t>
            </a:r>
          </a:p>
        </p:txBody>
      </p:sp>
      <p:sp>
        <p:nvSpPr>
          <p:cNvPr id="31" name="テキスト ボックス 30"/>
          <p:cNvSpPr txBox="1"/>
          <p:nvPr/>
        </p:nvSpPr>
        <p:spPr>
          <a:xfrm>
            <a:off x="3225258" y="9659556"/>
            <a:ext cx="377026" cy="246221"/>
          </a:xfrm>
          <a:prstGeom prst="rect">
            <a:avLst/>
          </a:prstGeom>
          <a:noFill/>
        </p:spPr>
        <p:txBody>
          <a:bodyPr wrap="none" rtlCol="0">
            <a:spAutoFit/>
          </a:bodyPr>
          <a:lstStyle/>
          <a:p>
            <a:r>
              <a:rPr kumimoji="1" lang="en-US" altLang="ja-JP" sz="1000" dirty="0" smtClean="0">
                <a:latin typeface="メイリオ" panose="020B0604030504040204" pitchFamily="50" charset="-128"/>
                <a:ea typeface="メイリオ" panose="020B0604030504040204" pitchFamily="50" charset="-128"/>
              </a:rPr>
              <a:t>-</a:t>
            </a:r>
            <a:fld id="{942C3A38-0832-4086-88EF-08809291DF70}" type="slidenum">
              <a:rPr kumimoji="1" lang="en-US" altLang="ja-JP" sz="1000" smtClean="0">
                <a:latin typeface="メイリオ" panose="020B0604030504040204" pitchFamily="50" charset="-128"/>
                <a:ea typeface="メイリオ" panose="020B0604030504040204" pitchFamily="50" charset="-128"/>
              </a:rPr>
              <a:t>9</a:t>
            </a:fld>
            <a:r>
              <a:rPr kumimoji="1" lang="en-US" altLang="ja-JP" sz="1000" dirty="0" smtClean="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3" name="角丸四角形吹き出し 22"/>
          <p:cNvSpPr/>
          <p:nvPr/>
        </p:nvSpPr>
        <p:spPr>
          <a:xfrm>
            <a:off x="5337591" y="7932329"/>
            <a:ext cx="936104" cy="216023"/>
          </a:xfrm>
          <a:prstGeom prst="wedgeRoundRectCallout">
            <a:avLst>
              <a:gd name="adj1" fmla="val -66960"/>
              <a:gd name="adj2" fmla="val 1840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900" dirty="0" smtClean="0">
                <a:solidFill>
                  <a:sysClr val="windowText" lastClr="000000"/>
                </a:solidFill>
                <a:latin typeface="メイリオ" panose="020B0604030504040204" pitchFamily="50" charset="-128"/>
                <a:ea typeface="メイリオ" panose="020B0604030504040204" pitchFamily="50" charset="-128"/>
              </a:rPr>
              <a:t>残り１分です。</a:t>
            </a:r>
            <a:endParaRPr kumimoji="1" lang="ja-JP" altLang="en-US" sz="900" dirty="0">
              <a:solidFill>
                <a:sysClr val="windowText" lastClr="000000"/>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390150" y="9427021"/>
            <a:ext cx="5436104" cy="253916"/>
          </a:xfrm>
          <a:prstGeom prst="rect">
            <a:avLst/>
          </a:prstGeom>
          <a:noFill/>
        </p:spPr>
        <p:txBody>
          <a:bodyPr wrap="none" rtlCol="0">
            <a:spAutoFit/>
          </a:bodyPr>
          <a:lstStyle/>
          <a:p>
            <a:r>
              <a:rPr kumimoji="1" lang="ja-JP" altLang="en-US" sz="1050" dirty="0" smtClean="0">
                <a:latin typeface="メイリオ" panose="020B0604030504040204" pitchFamily="50" charset="-128"/>
                <a:ea typeface="メイリオ" panose="020B0604030504040204" pitchFamily="50" charset="-128"/>
              </a:rPr>
              <a:t>★・・・アニメーション／スライドの切り替え（クリック、下矢印キー、右矢印キー）</a:t>
            </a:r>
            <a:endParaRPr kumimoji="1" lang="ja-JP" altLang="en-US" sz="1050" dirty="0">
              <a:latin typeface="メイリオ" panose="020B0604030504040204" pitchFamily="50" charset="-128"/>
              <a:ea typeface="メイリオ" panose="020B0604030504040204" pitchFamily="50" charset="-128"/>
            </a:endParaRPr>
          </a:p>
        </p:txBody>
      </p:sp>
      <p:sp>
        <p:nvSpPr>
          <p:cNvPr id="25" name="角丸四角形 24"/>
          <p:cNvSpPr/>
          <p:nvPr/>
        </p:nvSpPr>
        <p:spPr>
          <a:xfrm>
            <a:off x="476672" y="8076344"/>
            <a:ext cx="2304256" cy="693080"/>
          </a:xfrm>
          <a:prstGeom prst="roundRect">
            <a:avLst/>
          </a:prstGeom>
          <a:noFill/>
          <a:ln w="381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050" dirty="0" smtClean="0">
                <a:solidFill>
                  <a:schemeClr val="tx1"/>
                </a:solidFill>
                <a:latin typeface="メイリオ" panose="020B0604030504040204" pitchFamily="50" charset="-128"/>
                <a:ea typeface="メイリオ" panose="020B0604030504040204" pitchFamily="50" charset="-128"/>
              </a:rPr>
              <a:t>　特定の学級（ＨＲ）の問題にとどめずに、学校全体の問題として研修できるよう留意してください。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8858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5663</Words>
  <Application>Microsoft Office PowerPoint</Application>
  <PresentationFormat>A4 210 x 297 mm</PresentationFormat>
  <Paragraphs>696</Paragraphs>
  <Slides>16</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16</vt:i4>
      </vt:variant>
    </vt:vector>
  </HeadingPairs>
  <TitlesOfParts>
    <vt:vector size="29" baseType="lpstr">
      <vt:lpstr>ＤＦ特太ゴシック体</vt:lpstr>
      <vt:lpstr>HGP創英角ﾎﾟｯﾌﾟ体</vt:lpstr>
      <vt:lpstr>HGS創英角ﾎﾟｯﾌﾟ体</vt:lpstr>
      <vt:lpstr>HG丸ｺﾞｼｯｸM-PRO</vt:lpstr>
      <vt:lpstr>Meiryo UI</vt:lpstr>
      <vt:lpstr>ＭＳ Ｐゴシック</vt:lpstr>
      <vt:lpstr>ＭＳ ゴシック</vt:lpstr>
      <vt:lpstr>ＭＳ 明朝</vt:lpstr>
      <vt:lpstr>メイリオ</vt:lpstr>
      <vt:lpstr>Arial</vt:lpstr>
      <vt:lpstr>Calibri</vt:lpstr>
      <vt:lpstr>Wingdings</vt:lpstr>
      <vt:lpstr>Office ​​テーマ</vt:lpstr>
      <vt:lpstr>PowerPoint プレゼンテーション</vt:lpstr>
      <vt:lpstr>方法研修 「ファシリテーション力向上パッケージ」 ＜学級（HR）集団づくりの促進＞ 【60分研修】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2022-09-22T08:19:48Z</dcterms:created>
  <dcterms:modified xsi:type="dcterms:W3CDTF">2022-09-22T08:19:53Z</dcterms:modified>
</cp:coreProperties>
</file>