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20" r:id="rId1"/>
  </p:sldMasterIdLst>
  <p:notesMasterIdLst>
    <p:notesMasterId r:id="rId28"/>
  </p:notesMasterIdLst>
  <p:handoutMasterIdLst>
    <p:handoutMasterId r:id="rId29"/>
  </p:handoutMasterIdLst>
  <p:sldIdLst>
    <p:sldId id="1077" r:id="rId2"/>
    <p:sldId id="1100" r:id="rId3"/>
    <p:sldId id="1071" r:id="rId4"/>
    <p:sldId id="1116" r:id="rId5"/>
    <p:sldId id="1114" r:id="rId6"/>
    <p:sldId id="1117" r:id="rId7"/>
    <p:sldId id="1126" r:id="rId8"/>
    <p:sldId id="1115" r:id="rId9"/>
    <p:sldId id="1118" r:id="rId10"/>
    <p:sldId id="1124" r:id="rId11"/>
    <p:sldId id="1101" r:id="rId12"/>
    <p:sldId id="1072" r:id="rId13"/>
    <p:sldId id="1055" r:id="rId14"/>
    <p:sldId id="1147" r:id="rId15"/>
    <p:sldId id="1102" r:id="rId16"/>
    <p:sldId id="1106" r:id="rId17"/>
    <p:sldId id="1140" r:id="rId18"/>
    <p:sldId id="1121" r:id="rId19"/>
    <p:sldId id="1141" r:id="rId20"/>
    <p:sldId id="1103" r:id="rId21"/>
    <p:sldId id="1122" r:id="rId22"/>
    <p:sldId id="1123" r:id="rId23"/>
    <p:sldId id="1104" r:id="rId24"/>
    <p:sldId id="1148" r:id="rId25"/>
    <p:sldId id="1146" r:id="rId26"/>
    <p:sldId id="1144" r:id="rId27"/>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2">
          <p15:clr>
            <a:srgbClr val="A4A3A4"/>
          </p15:clr>
        </p15:guide>
        <p15:guide id="2" pos="2160">
          <p15:clr>
            <a:srgbClr val="A4A3A4"/>
          </p15:clr>
        </p15:guide>
        <p15:guide id="3" orient="horz" pos="3206">
          <p15:clr>
            <a:srgbClr val="A4A3A4"/>
          </p15:clr>
        </p15:guide>
        <p15:guide id="4" pos="2222">
          <p15:clr>
            <a:srgbClr val="A4A3A4"/>
          </p15:clr>
        </p15:guide>
        <p15:guide id="5" orient="horz" pos="3035">
          <p15:clr>
            <a:srgbClr val="A4A3A4"/>
          </p15:clr>
        </p15:guide>
        <p15:guide id="6" orient="horz" pos="3107">
          <p15:clr>
            <a:srgbClr val="A4A3A4"/>
          </p15:clr>
        </p15:guide>
        <p15:guide id="7" pos="2063">
          <p15:clr>
            <a:srgbClr val="A4A3A4"/>
          </p15:clr>
        </p15:guide>
        <p15:guide id="8" pos="2122">
          <p15:clr>
            <a:srgbClr val="A4A3A4"/>
          </p15:clr>
        </p15:guide>
        <p15:guide id="9" orient="horz" pos="3232">
          <p15:clr>
            <a:srgbClr val="A4A3A4"/>
          </p15:clr>
        </p15:guide>
        <p15:guide id="10" orient="horz" pos="3308">
          <p15:clr>
            <a:srgbClr val="A4A3A4"/>
          </p15:clr>
        </p15:guide>
        <p15:guide id="11" pos="2262">
          <p15:clr>
            <a:srgbClr val="A4A3A4"/>
          </p15:clr>
        </p15:guide>
        <p15:guide id="12" pos="2327">
          <p15:clr>
            <a:srgbClr val="A4A3A4"/>
          </p15:clr>
        </p15:guide>
        <p15:guide id="13" orient="horz" pos="2941">
          <p15:clr>
            <a:srgbClr val="A4A3A4"/>
          </p15:clr>
        </p15:guide>
        <p15:guide id="14" orient="horz" pos="3011">
          <p15:clr>
            <a:srgbClr val="A4A3A4"/>
          </p15:clr>
        </p15:guide>
        <p15:guide id="15" pos="1970">
          <p15:clr>
            <a:srgbClr val="A4A3A4"/>
          </p15:clr>
        </p15:guide>
        <p15:guide id="16" pos="2026">
          <p15:clr>
            <a:srgbClr val="A4A3A4"/>
          </p15:clr>
        </p15:guide>
        <p15:guide id="17" orient="horz" pos="3335">
          <p15:clr>
            <a:srgbClr val="A4A3A4"/>
          </p15:clr>
        </p15:guide>
        <p15:guide id="18" orient="horz" pos="3413">
          <p15:clr>
            <a:srgbClr val="A4A3A4"/>
          </p15:clr>
        </p15:guide>
        <p15:guide id="19" pos="2369">
          <p15:clr>
            <a:srgbClr val="A4A3A4"/>
          </p15:clr>
        </p15:guide>
        <p15:guide id="20" pos="2437">
          <p15:clr>
            <a:srgbClr val="A4A3A4"/>
          </p15:clr>
        </p15:guide>
        <p15:guide id="21" pos="2121">
          <p15:clr>
            <a:srgbClr val="A4A3A4"/>
          </p15:clr>
        </p15:guide>
        <p15:guide id="22" orient="horz" pos="2850">
          <p15:clr>
            <a:srgbClr val="A4A3A4"/>
          </p15:clr>
        </p15:guide>
        <p15:guide id="23" orient="horz" pos="2918">
          <p15:clr>
            <a:srgbClr val="A4A3A4"/>
          </p15:clr>
        </p15:guide>
        <p15:guide id="24" pos="1881">
          <p15:clr>
            <a:srgbClr val="A4A3A4"/>
          </p15:clr>
        </p15:guide>
        <p15:guide id="25" pos="193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FF"/>
    <a:srgbClr val="0033CC"/>
    <a:srgbClr val="0000FF"/>
    <a:srgbClr val="CCFF99"/>
    <a:srgbClr val="99FF33"/>
    <a:srgbClr val="FFFF99"/>
    <a:srgbClr val="99FFCC"/>
    <a:srgbClr val="CCFFFF"/>
    <a:srgbClr val="CCFF66"/>
    <a:srgbClr val="FFCC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889" autoAdjust="0"/>
    <p:restoredTop sz="96036" autoAdjust="0"/>
  </p:normalViewPr>
  <p:slideViewPr>
    <p:cSldViewPr>
      <p:cViewPr varScale="1">
        <p:scale>
          <a:sx n="69" d="100"/>
          <a:sy n="69" d="100"/>
        </p:scale>
        <p:origin x="1200" y="66"/>
      </p:cViewPr>
      <p:guideLst>
        <p:guide orient="horz" pos="2160"/>
        <p:guide pos="2880"/>
      </p:guideLst>
    </p:cSldViewPr>
  </p:slideViewPr>
  <p:notesTextViewPr>
    <p:cViewPr>
      <p:scale>
        <a:sx n="100" d="100"/>
        <a:sy n="100" d="100"/>
      </p:scale>
      <p:origin x="0" y="0"/>
    </p:cViewPr>
  </p:notesTextViewPr>
  <p:sorterViewPr>
    <p:cViewPr>
      <p:scale>
        <a:sx n="125" d="100"/>
        <a:sy n="125" d="100"/>
      </p:scale>
      <p:origin x="0" y="0"/>
    </p:cViewPr>
  </p:sorterViewPr>
  <p:notesViewPr>
    <p:cSldViewPr>
      <p:cViewPr>
        <p:scale>
          <a:sx n="75" d="100"/>
          <a:sy n="75" d="100"/>
        </p:scale>
        <p:origin x="-2292" y="1230"/>
      </p:cViewPr>
      <p:guideLst>
        <p:guide orient="horz" pos="3132"/>
        <p:guide pos="2160"/>
        <p:guide orient="horz" pos="3206"/>
        <p:guide pos="2222"/>
        <p:guide orient="horz" pos="3035"/>
        <p:guide orient="horz" pos="3107"/>
        <p:guide pos="2063"/>
        <p:guide pos="2122"/>
        <p:guide orient="horz" pos="3232"/>
        <p:guide orient="horz" pos="3308"/>
        <p:guide pos="2262"/>
        <p:guide pos="2327"/>
        <p:guide orient="horz" pos="2941"/>
        <p:guide orient="horz" pos="3011"/>
        <p:guide pos="1970"/>
        <p:guide pos="2026"/>
        <p:guide orient="horz" pos="3335"/>
        <p:guide orient="horz" pos="3413"/>
        <p:guide pos="2369"/>
        <p:guide pos="2437"/>
        <p:guide pos="2121"/>
        <p:guide orient="horz" pos="2850"/>
        <p:guide orient="horz" pos="2918"/>
        <p:guide pos="1881"/>
        <p:guide pos="193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42511" y="142970"/>
            <a:ext cx="3154124" cy="644419"/>
          </a:xfrm>
          <a:prstGeom prst="rect">
            <a:avLst/>
          </a:prstGeom>
        </p:spPr>
        <p:txBody>
          <a:bodyPr vert="horz" lIns="90539" tIns="45266" rIns="90539" bIns="45266" rtlCol="0"/>
          <a:lstStyle>
            <a:lvl1pPr algn="l">
              <a:defRPr sz="1200"/>
            </a:lvl1pPr>
          </a:lstStyle>
          <a:p>
            <a:r>
              <a:rPr lang="ja-JP" altLang="en-US" dirty="0" smtClean="0">
                <a:latin typeface="+mj-ea"/>
                <a:ea typeface="+mj-ea"/>
              </a:rPr>
              <a:t>学校力向上サポートキャラバン</a:t>
            </a:r>
            <a:endParaRPr lang="en-US" altLang="ja-JP" dirty="0" smtClean="0">
              <a:latin typeface="+mj-ea"/>
              <a:ea typeface="+mj-ea"/>
            </a:endParaRPr>
          </a:p>
          <a:p>
            <a:r>
              <a:rPr lang="ja-JP" altLang="en-US" dirty="0" smtClean="0">
                <a:latin typeface="+mj-ea"/>
                <a:ea typeface="+mj-ea"/>
              </a:rPr>
              <a:t>美咲町立柵原中学校　校内研修</a:t>
            </a:r>
            <a:endParaRPr lang="ja-JP" altLang="en-US" dirty="0">
              <a:latin typeface="+mj-ea"/>
              <a:ea typeface="+mj-ea"/>
            </a:endParaRPr>
          </a:p>
        </p:txBody>
      </p:sp>
      <p:sp>
        <p:nvSpPr>
          <p:cNvPr id="3" name="日付プレースホルダー 2"/>
          <p:cNvSpPr>
            <a:spLocks noGrp="1"/>
          </p:cNvSpPr>
          <p:nvPr>
            <p:ph type="dt" sz="quarter" idx="1"/>
          </p:nvPr>
        </p:nvSpPr>
        <p:spPr>
          <a:xfrm>
            <a:off x="3724152" y="151110"/>
            <a:ext cx="2918831" cy="493316"/>
          </a:xfrm>
          <a:prstGeom prst="rect">
            <a:avLst/>
          </a:prstGeom>
        </p:spPr>
        <p:txBody>
          <a:bodyPr vert="horz" lIns="90539" tIns="45266" rIns="90539" bIns="45266" rtlCol="0"/>
          <a:lstStyle>
            <a:lvl1pPr algn="r">
              <a:defRPr sz="1200"/>
            </a:lvl1pPr>
          </a:lstStyle>
          <a:p>
            <a:r>
              <a:rPr kumimoji="1" lang="en-US" altLang="ja-JP" smtClean="0">
                <a:latin typeface="+mj-ea"/>
                <a:ea typeface="+mj-ea"/>
              </a:rPr>
              <a:t>2013/9/30</a:t>
            </a:r>
            <a:endParaRPr kumimoji="1" lang="ja-JP" altLang="en-US" dirty="0">
              <a:latin typeface="+mj-ea"/>
              <a:ea typeface="+mj-ea"/>
            </a:endParaRPr>
          </a:p>
        </p:txBody>
      </p:sp>
      <p:sp>
        <p:nvSpPr>
          <p:cNvPr id="4" name="フッター プレースホルダー 3"/>
          <p:cNvSpPr>
            <a:spLocks noGrp="1"/>
          </p:cNvSpPr>
          <p:nvPr>
            <p:ph type="ftr" sz="quarter" idx="2"/>
          </p:nvPr>
        </p:nvSpPr>
        <p:spPr>
          <a:xfrm>
            <a:off x="7" y="9371292"/>
            <a:ext cx="2918831" cy="493316"/>
          </a:xfrm>
          <a:prstGeom prst="rect">
            <a:avLst/>
          </a:prstGeom>
        </p:spPr>
        <p:txBody>
          <a:bodyPr vert="horz" lIns="90539" tIns="45266" rIns="90539" bIns="45266"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724152" y="9293379"/>
            <a:ext cx="2918831" cy="493316"/>
          </a:xfrm>
          <a:prstGeom prst="rect">
            <a:avLst/>
          </a:prstGeom>
        </p:spPr>
        <p:txBody>
          <a:bodyPr vert="horz" lIns="90539" tIns="45266" rIns="90539" bIns="45266" rtlCol="0" anchor="b"/>
          <a:lstStyle>
            <a:lvl1pPr algn="r">
              <a:defRPr sz="1200"/>
            </a:lvl1pPr>
          </a:lstStyle>
          <a:p>
            <a:fld id="{37410AD5-B439-43D4-A46B-6DECF39F8264}" type="slidenum">
              <a:rPr kumimoji="1" lang="ja-JP" altLang="en-US" smtClean="0">
                <a:latin typeface="+mn-ea"/>
              </a:rPr>
              <a:t>‹#›</a:t>
            </a:fld>
            <a:endParaRPr kumimoji="1" lang="ja-JP" altLang="en-US">
              <a:latin typeface="+mn-ea"/>
            </a:endParaRPr>
          </a:p>
        </p:txBody>
      </p:sp>
    </p:spTree>
    <p:extLst>
      <p:ext uri="{BB962C8B-B14F-4D97-AF65-F5344CB8AC3E}">
        <p14:creationId xmlns:p14="http://schemas.microsoft.com/office/powerpoint/2010/main" val="2373743031"/>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7" y="7"/>
            <a:ext cx="2918831" cy="493316"/>
          </a:xfrm>
          <a:prstGeom prst="rect">
            <a:avLst/>
          </a:prstGeom>
        </p:spPr>
        <p:txBody>
          <a:bodyPr vert="horz" lIns="90539" tIns="45266" rIns="90539" bIns="45266" rtlCol="0"/>
          <a:lstStyle>
            <a:lvl1pPr algn="l">
              <a:defRPr sz="1200"/>
            </a:lvl1pPr>
          </a:lstStyle>
          <a:p>
            <a:r>
              <a:rPr kumimoji="1" lang="ja-JP" altLang="en-US" dirty="0" smtClean="0"/>
              <a:t>学校力向上サポートキャラバン</a:t>
            </a:r>
            <a:endParaRPr kumimoji="1" lang="en-US" altLang="ja-JP" dirty="0" smtClean="0"/>
          </a:p>
          <a:p>
            <a:r>
              <a:rPr kumimoji="1" lang="ja-JP" altLang="en-US" dirty="0" smtClean="0"/>
              <a:t>美咲町立柵原中学校　校内研修</a:t>
            </a:r>
            <a:endParaRPr kumimoji="1" lang="ja-JP" altLang="en-US" dirty="0"/>
          </a:p>
        </p:txBody>
      </p:sp>
      <p:sp>
        <p:nvSpPr>
          <p:cNvPr id="3" name="日付プレースホルダー 2"/>
          <p:cNvSpPr>
            <a:spLocks noGrp="1"/>
          </p:cNvSpPr>
          <p:nvPr>
            <p:ph type="dt" idx="1"/>
          </p:nvPr>
        </p:nvSpPr>
        <p:spPr>
          <a:xfrm>
            <a:off x="3815380" y="7"/>
            <a:ext cx="2918831" cy="493316"/>
          </a:xfrm>
          <a:prstGeom prst="rect">
            <a:avLst/>
          </a:prstGeom>
        </p:spPr>
        <p:txBody>
          <a:bodyPr vert="horz" lIns="90539" tIns="45266" rIns="90539" bIns="45266" rtlCol="0"/>
          <a:lstStyle>
            <a:lvl1pPr algn="r">
              <a:defRPr sz="1200"/>
            </a:lvl1pPr>
          </a:lstStyle>
          <a:p>
            <a:r>
              <a:rPr kumimoji="1" lang="en-US" altLang="ja-JP" smtClean="0"/>
              <a:t>2013/9/30</a:t>
            </a:r>
            <a:endParaRPr kumimoji="1" lang="ja-JP" altLang="en-US" dirty="0"/>
          </a:p>
        </p:txBody>
      </p:sp>
      <p:sp>
        <p:nvSpPr>
          <p:cNvPr id="4" name="スライド イメージ プレースホルダー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0539" tIns="45266" rIns="90539" bIns="45266" rtlCol="0" anchor="ctr"/>
          <a:lstStyle/>
          <a:p>
            <a:endParaRPr lang="ja-JP" altLang="en-US"/>
          </a:p>
        </p:txBody>
      </p:sp>
      <p:sp>
        <p:nvSpPr>
          <p:cNvPr id="5" name="ノート プレースホルダー 4"/>
          <p:cNvSpPr>
            <a:spLocks noGrp="1"/>
          </p:cNvSpPr>
          <p:nvPr>
            <p:ph type="body" sz="quarter" idx="3"/>
          </p:nvPr>
        </p:nvSpPr>
        <p:spPr>
          <a:xfrm>
            <a:off x="789421" y="4686506"/>
            <a:ext cx="5156921" cy="4439840"/>
          </a:xfrm>
          <a:prstGeom prst="rect">
            <a:avLst/>
          </a:prstGeom>
        </p:spPr>
        <p:txBody>
          <a:bodyPr vert="horz" lIns="90539" tIns="45266" rIns="90539" bIns="4526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7" y="9371292"/>
            <a:ext cx="2918831" cy="493316"/>
          </a:xfrm>
          <a:prstGeom prst="rect">
            <a:avLst/>
          </a:prstGeom>
        </p:spPr>
        <p:txBody>
          <a:bodyPr vert="horz" lIns="90539" tIns="45266" rIns="90539" bIns="4526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80" y="9371292"/>
            <a:ext cx="2918831" cy="493316"/>
          </a:xfrm>
          <a:prstGeom prst="rect">
            <a:avLst/>
          </a:prstGeom>
        </p:spPr>
        <p:txBody>
          <a:bodyPr vert="horz" lIns="90539" tIns="45266" rIns="90539" bIns="45266" rtlCol="0" anchor="b"/>
          <a:lstStyle>
            <a:lvl1pPr algn="r">
              <a:defRPr sz="1200"/>
            </a:lvl1pPr>
          </a:lstStyle>
          <a:p>
            <a:fld id="{2CAD91B4-B010-416D-AB8D-6EF94E713781}" type="slidenum">
              <a:rPr kumimoji="1" lang="ja-JP" altLang="en-US" smtClean="0"/>
              <a:t>‹#›</a:t>
            </a:fld>
            <a:endParaRPr kumimoji="1" lang="ja-JP" altLang="en-US"/>
          </a:p>
        </p:txBody>
      </p:sp>
    </p:spTree>
    <p:extLst>
      <p:ext uri="{BB962C8B-B14F-4D97-AF65-F5344CB8AC3E}">
        <p14:creationId xmlns:p14="http://schemas.microsoft.com/office/powerpoint/2010/main" val="2563958936"/>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600" kern="1200">
        <a:solidFill>
          <a:schemeClr val="tx1"/>
        </a:solidFill>
        <a:latin typeface="+mn-lt"/>
        <a:ea typeface="+mn-ea"/>
        <a:cs typeface="+mn-cs"/>
      </a:defRPr>
    </a:lvl1pPr>
    <a:lvl2pPr marL="457200" algn="l" defTabSz="914400" rtl="0" eaLnBrk="1" latinLnBrk="0" hangingPunct="1">
      <a:defRPr kumimoji="1" sz="1600" kern="1200">
        <a:solidFill>
          <a:schemeClr val="tx1"/>
        </a:solidFill>
        <a:latin typeface="+mn-lt"/>
        <a:ea typeface="+mn-ea"/>
        <a:cs typeface="+mn-cs"/>
      </a:defRPr>
    </a:lvl2pPr>
    <a:lvl3pPr marL="914400" algn="l" defTabSz="914400" rtl="0" eaLnBrk="1" latinLnBrk="0" hangingPunct="1">
      <a:defRPr kumimoji="1" sz="1600" kern="1200">
        <a:solidFill>
          <a:schemeClr val="tx1"/>
        </a:solidFill>
        <a:latin typeface="+mn-lt"/>
        <a:ea typeface="+mn-ea"/>
        <a:cs typeface="+mn-cs"/>
      </a:defRPr>
    </a:lvl3pPr>
    <a:lvl4pPr marL="1371600" algn="l" defTabSz="914400" rtl="0" eaLnBrk="1" latinLnBrk="0" hangingPunct="1">
      <a:defRPr kumimoji="1" sz="1600" kern="1200">
        <a:solidFill>
          <a:schemeClr val="tx1"/>
        </a:solidFill>
        <a:latin typeface="+mn-lt"/>
        <a:ea typeface="+mn-ea"/>
        <a:cs typeface="+mn-cs"/>
      </a:defRPr>
    </a:lvl4pPr>
    <a:lvl5pPr marL="1828800" algn="l" defTabSz="914400" rtl="0" eaLnBrk="1" latinLnBrk="0" hangingPunct="1">
      <a:defRPr kumimoji="1" sz="16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789421" y="4654017"/>
            <a:ext cx="5156921" cy="4439840"/>
          </a:xfrm>
        </p:spPr>
        <p:txBody>
          <a:bodyPr vert="horz" lIns="90539" tIns="45266" rIns="90539" bIns="45266" rtlCol="0"/>
          <a:lstStyle/>
          <a:p>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スライド１で１分</a:t>
            </a:r>
            <a:r>
              <a:rPr lang="en-US" altLang="ja-JP" dirty="0">
                <a:latin typeface="メイリオ" panose="020B0604030504040204" pitchFamily="50" charset="-128"/>
                <a:ea typeface="メイリオ" panose="020B0604030504040204" pitchFamily="50" charset="-128"/>
              </a:rPr>
              <a:t>≫</a:t>
            </a:r>
          </a:p>
          <a:p>
            <a:r>
              <a:rPr lang="ja-JP" altLang="en-US" dirty="0">
                <a:latin typeface="メイリオ" panose="020B0604030504040204" pitchFamily="50" charset="-128"/>
                <a:ea typeface="メイリオ" panose="020B0604030504040204" pitchFamily="50" charset="-128"/>
              </a:rPr>
              <a:t>　それでは、校内研修を始めます。</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今日は</a:t>
            </a:r>
            <a:r>
              <a:rPr lang="ja-JP" altLang="en-US" dirty="0" smtClean="0">
                <a:latin typeface="メイリオ" panose="020B0604030504040204" pitchFamily="50" charset="-128"/>
                <a:ea typeface="メイリオ" panose="020B0604030504040204" pitchFamily="50" charset="-128"/>
              </a:rPr>
              <a:t>、</a:t>
            </a:r>
            <a:r>
              <a:rPr lang="ja-JP" altLang="en-US" sz="1500" dirty="0">
                <a:latin typeface="メイリオ" panose="020B0604030504040204" pitchFamily="50" charset="-128"/>
                <a:ea typeface="メイリオ" panose="020B0604030504040204" pitchFamily="50" charset="-128"/>
              </a:rPr>
              <a:t>子供たちの集団活動を活性化するための適切な働きかけをしながら、学級（ＨＲ）集団づくりを促進する、教職員のファシリテーション力の向上を図る</a:t>
            </a:r>
            <a:r>
              <a:rPr lang="ja-JP" altLang="en-US" dirty="0" smtClean="0">
                <a:latin typeface="メイリオ" panose="020B0604030504040204" pitchFamily="50" charset="-128"/>
                <a:ea typeface="メイリオ" panose="020B0604030504040204" pitchFamily="50" charset="-128"/>
              </a:rPr>
              <a:t>こと</a:t>
            </a:r>
            <a:r>
              <a:rPr lang="ja-JP" altLang="en-US" dirty="0">
                <a:latin typeface="メイリオ" panose="020B0604030504040204" pitchFamily="50" charset="-128"/>
                <a:ea typeface="メイリオ" panose="020B0604030504040204" pitchFamily="50" charset="-128"/>
              </a:rPr>
              <a:t>をねらいとして研修していきたいと思います。★</a:t>
            </a:r>
            <a:endParaRPr lang="en-US" altLang="ja-JP" dirty="0">
              <a:latin typeface="メイリオ" panose="020B0604030504040204" pitchFamily="50" charset="-128"/>
              <a:ea typeface="メイリオ" panose="020B0604030504040204" pitchFamily="50" charset="-128"/>
            </a:endParaRPr>
          </a:p>
          <a:p>
            <a:endParaRPr lang="en-US" altLang="ja-JP" dirty="0">
              <a:latin typeface="メイリオ" panose="020B0604030504040204" pitchFamily="50" charset="-128"/>
              <a:ea typeface="メイリオ" panose="020B0604030504040204" pitchFamily="50" charset="-128"/>
            </a:endParaRPr>
          </a:p>
          <a:p>
            <a:endParaRPr lang="en-US" altLang="ja-JP" dirty="0">
              <a:latin typeface="メイリオ" panose="020B0604030504040204" pitchFamily="50" charset="-128"/>
              <a:ea typeface="メイリオ" panose="020B0604030504040204" pitchFamily="50" charset="-128"/>
            </a:endParaRPr>
          </a:p>
          <a:p>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 「学級</a:t>
            </a:r>
            <a:r>
              <a:rPr lang="ja-JP" altLang="en-US" dirty="0"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HR</a:t>
            </a:r>
            <a:r>
              <a:rPr lang="ja-JP" altLang="en-US" dirty="0" smtClean="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」という表現が何度も出てきます</a:t>
            </a:r>
            <a:r>
              <a:rPr lang="ja-JP" altLang="en-US" dirty="0" smtClean="0">
                <a:latin typeface="メイリオ" panose="020B0604030504040204" pitchFamily="50" charset="-128"/>
                <a:ea typeface="メイリオ" panose="020B0604030504040204" pitchFamily="50" charset="-128"/>
              </a:rPr>
              <a:t>。</a:t>
            </a:r>
            <a:endParaRPr lang="en-US" altLang="ja-JP" dirty="0" smtClean="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進行原稿を</a:t>
            </a:r>
            <a:r>
              <a:rPr lang="ja-JP" altLang="en-US" dirty="0">
                <a:latin typeface="メイリオ" panose="020B0604030504040204" pitchFamily="50" charset="-128"/>
                <a:ea typeface="メイリオ" panose="020B0604030504040204" pitchFamily="50" charset="-128"/>
              </a:rPr>
              <a:t>読まれる際には、「学級」または</a:t>
            </a:r>
            <a:r>
              <a:rPr lang="ja-JP" altLang="en-US" dirty="0"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HR</a:t>
            </a:r>
            <a:r>
              <a:rPr lang="ja-JP" altLang="en-US" dirty="0" smtClean="0">
                <a:latin typeface="メイリオ" panose="020B0604030504040204" pitchFamily="50" charset="-128"/>
                <a:ea typeface="メイリオ" panose="020B0604030504040204" pitchFamily="50" charset="-128"/>
              </a:rPr>
              <a:t> </a:t>
            </a:r>
            <a:endParaRPr lang="en-US" altLang="ja-JP" dirty="0" smtClean="0">
              <a:latin typeface="メイリオ" panose="020B0604030504040204" pitchFamily="50" charset="-128"/>
              <a:ea typeface="メイリオ" panose="020B0604030504040204" pitchFamily="50" charset="-128"/>
            </a:endParaRPr>
          </a:p>
          <a:p>
            <a:r>
              <a:rPr lang="en-US" altLang="ja-JP" dirty="0">
                <a:latin typeface="メイリオ" panose="020B0604030504040204" pitchFamily="50" charset="-128"/>
                <a:ea typeface="メイリオ" panose="020B0604030504040204" pitchFamily="50" charset="-128"/>
              </a:rPr>
              <a:t> </a:t>
            </a:r>
            <a:r>
              <a:rPr lang="en-US" altLang="ja-JP" dirty="0" smtClean="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ホームルーム）」のいずれかを御使用</a:t>
            </a:r>
            <a:r>
              <a:rPr lang="ja-JP" altLang="en-US" dirty="0" smtClean="0">
                <a:latin typeface="メイリオ" panose="020B0604030504040204" pitchFamily="50" charset="-128"/>
                <a:ea typeface="メイリオ" panose="020B0604030504040204" pitchFamily="50" charset="-128"/>
              </a:rPr>
              <a:t>ください。</a:t>
            </a:r>
            <a:endParaRPr lang="en-US" altLang="ja-JP" dirty="0">
              <a:latin typeface="メイリオ" panose="020B0604030504040204" pitchFamily="50" charset="-128"/>
              <a:ea typeface="メイリオ" panose="020B0604030504040204" pitchFamily="50" charset="-128"/>
            </a:endParaRPr>
          </a:p>
        </p:txBody>
      </p:sp>
      <p:sp>
        <p:nvSpPr>
          <p:cNvPr id="6" name="スライド番号プレースホルダー 5"/>
          <p:cNvSpPr>
            <a:spLocks noGrp="1"/>
          </p:cNvSpPr>
          <p:nvPr>
            <p:ph type="sldNum" sz="quarter" idx="12"/>
          </p:nvPr>
        </p:nvSpPr>
        <p:spPr/>
        <p:txBody>
          <a:bodyPr/>
          <a:lstStyle/>
          <a:p>
            <a:fld id="{2CAD91B4-B010-416D-AB8D-6EF94E713781}" type="slidenum">
              <a:rPr kumimoji="1" lang="ja-JP" altLang="en-US" smtClean="0"/>
              <a:t>1</a:t>
            </a:fld>
            <a:endParaRPr kumimoji="1" lang="ja-JP" altLang="en-US"/>
          </a:p>
        </p:txBody>
      </p:sp>
    </p:spTree>
    <p:extLst>
      <p:ext uri="{BB962C8B-B14F-4D97-AF65-F5344CB8AC3E}">
        <p14:creationId xmlns:p14="http://schemas.microsoft.com/office/powerpoint/2010/main" val="1085212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789421" y="4686506"/>
            <a:ext cx="5156921" cy="4439840"/>
          </a:xfrm>
        </p:spPr>
        <p:txBody>
          <a:bodyPr vert="horz" lIns="90539" tIns="45266" rIns="90539" bIns="45266" rtlCol="0"/>
          <a:lstStyle/>
          <a:p>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スライド８～</a:t>
            </a:r>
            <a:r>
              <a:rPr lang="en-US" altLang="ja-JP" dirty="0" smtClean="0">
                <a:latin typeface="メイリオ" panose="020B0604030504040204" pitchFamily="50" charset="-128"/>
                <a:ea typeface="メイリオ" panose="020B0604030504040204" pitchFamily="50" charset="-128"/>
              </a:rPr>
              <a:t>10</a:t>
            </a:r>
            <a:r>
              <a:rPr lang="ja-JP" altLang="en-US" dirty="0" smtClean="0">
                <a:latin typeface="メイリオ" panose="020B0604030504040204" pitchFamily="50" charset="-128"/>
                <a:ea typeface="メイリオ" panose="020B0604030504040204" pitchFamily="50" charset="-128"/>
              </a:rPr>
              <a:t>で</a:t>
            </a:r>
            <a:r>
              <a:rPr lang="ja-JP" altLang="en-US" dirty="0">
                <a:latin typeface="メイリオ" panose="020B0604030504040204" pitchFamily="50" charset="-128"/>
                <a:ea typeface="メイリオ" panose="020B0604030504040204" pitchFamily="50" charset="-128"/>
              </a:rPr>
              <a:t>６分</a:t>
            </a:r>
            <a:r>
              <a:rPr lang="en-US" altLang="ja-JP" dirty="0">
                <a:latin typeface="メイリオ" panose="020B0604030504040204" pitchFamily="50" charset="-128"/>
                <a:ea typeface="メイリオ" panose="020B0604030504040204" pitchFamily="50" charset="-128"/>
              </a:rPr>
              <a:t>≫</a:t>
            </a:r>
          </a:p>
          <a:p>
            <a:r>
              <a:rPr lang="ja-JP" altLang="en-US" dirty="0">
                <a:latin typeface="メイリオ" panose="020B0604030504040204" pitchFamily="50" charset="-128"/>
                <a:ea typeface="メイリオ" panose="020B0604030504040204" pitchFamily="50" charset="-128"/>
              </a:rPr>
              <a:t>　私たち教職員は、集団での活動が円滑に行われるよう、今、発表していただいたような工夫や働きかけをすることが求められています。働きかけは、直接集団にすることもあれば、個別にすることもあるでしょう。★</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r>
              <a:rPr lang="ja-JP" altLang="en-US" sz="1500" dirty="0">
                <a:latin typeface="メイリオ" panose="020B0604030504040204" pitchFamily="50" charset="-128"/>
                <a:ea typeface="メイリオ" panose="020B0604030504040204" pitchFamily="50" charset="-128"/>
              </a:rPr>
              <a:t>子供たちの集団での活動が円滑に行われるよう適切に働きかけ、学級（</a:t>
            </a:r>
            <a:r>
              <a:rPr lang="en-US" altLang="ja-JP" sz="1500" dirty="0">
                <a:latin typeface="メイリオ" panose="020B0604030504040204" pitchFamily="50" charset="-128"/>
                <a:ea typeface="メイリオ" panose="020B0604030504040204" pitchFamily="50" charset="-128"/>
              </a:rPr>
              <a:t>HR</a:t>
            </a:r>
            <a:r>
              <a:rPr lang="ja-JP" altLang="en-US" sz="1500" dirty="0">
                <a:latin typeface="メイリオ" panose="020B0604030504040204" pitchFamily="50" charset="-128"/>
                <a:ea typeface="メイリオ" panose="020B0604030504040204" pitchFamily="50" charset="-128"/>
              </a:rPr>
              <a:t>）集団づくりを促進していく力のことを、「ファシリテーション力」と呼びます。</a:t>
            </a:r>
          </a:p>
          <a:p>
            <a:r>
              <a:rPr lang="ja-JP" altLang="en-US" dirty="0">
                <a:latin typeface="メイリオ" panose="020B0604030504040204" pitchFamily="50" charset="-128"/>
                <a:ea typeface="メイリオ" panose="020B0604030504040204" pitchFamily="50" charset="-128"/>
              </a:rPr>
              <a:t>　では、その、ファシリテーションの観点を考えていきましょう。★</a:t>
            </a:r>
            <a:endParaRPr lang="en-US" altLang="ja-JP" dirty="0">
              <a:latin typeface="メイリオ" panose="020B0604030504040204" pitchFamily="50" charset="-128"/>
              <a:ea typeface="メイリオ" panose="020B0604030504040204" pitchFamily="50" charset="-128"/>
            </a:endParaRPr>
          </a:p>
        </p:txBody>
      </p:sp>
      <p:sp>
        <p:nvSpPr>
          <p:cNvPr id="4" name="スライド番号プレースホルダー 5"/>
          <p:cNvSpPr>
            <a:spLocks noGrp="1"/>
          </p:cNvSpPr>
          <p:nvPr>
            <p:ph type="sldNum" sz="quarter" idx="5"/>
          </p:nvPr>
        </p:nvSpPr>
        <p:spPr>
          <a:xfrm>
            <a:off x="3815380" y="9371292"/>
            <a:ext cx="2918831" cy="493316"/>
          </a:xfrm>
        </p:spPr>
        <p:txBody>
          <a:bodyPr/>
          <a:lstStyle/>
          <a:p>
            <a:fld id="{2CAD91B4-B010-416D-AB8D-6EF94E713781}" type="slidenum">
              <a:rPr kumimoji="1" lang="ja-JP" altLang="en-US" smtClean="0"/>
              <a:t>10</a:t>
            </a:fld>
            <a:endParaRPr kumimoji="1" lang="ja-JP" altLang="en-US"/>
          </a:p>
        </p:txBody>
      </p:sp>
    </p:spTree>
    <p:extLst>
      <p:ext uri="{BB962C8B-B14F-4D97-AF65-F5344CB8AC3E}">
        <p14:creationId xmlns:p14="http://schemas.microsoft.com/office/powerpoint/2010/main" val="39386596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spect="1" noChangeArrowheads="1" noTextEdit="1"/>
          </p:cNvSpPr>
          <p:nvPr>
            <p:ph type="sldImg"/>
          </p:nvPr>
        </p:nvSpPr>
        <p:spPr bwMode="auto">
          <a:xfrm>
            <a:off x="903288" y="741363"/>
            <a:ext cx="4929187" cy="36988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Rectangle 3"/>
          <p:cNvSpPr>
            <a:spLocks noGrp="1" noChangeArrowheads="1"/>
          </p:cNvSpPr>
          <p:nvPr>
            <p:ph type="body" idx="1"/>
          </p:nvPr>
        </p:nvSpPr>
        <p:spPr bwMode="auto">
          <a:xfrm>
            <a:off x="789421" y="4686506"/>
            <a:ext cx="5156921" cy="4439840"/>
          </a:xfrm>
          <a:extLst/>
        </p:spPr>
        <p:txBody>
          <a:bodyPr vert="horz" lIns="90539" tIns="45266" rIns="90539" bIns="45266" rtlCol="0"/>
          <a:lstStyle/>
          <a:p>
            <a:r>
              <a:rPr lang="ja-JP" altLang="en-US" dirty="0">
                <a:latin typeface="メイリオ" panose="020B0604030504040204" pitchFamily="50" charset="-128"/>
                <a:ea typeface="メイリオ" panose="020B0604030504040204" pitchFamily="50" charset="-128"/>
              </a:rPr>
              <a:t>≪スライド</a:t>
            </a:r>
            <a:r>
              <a:rPr lang="en-US" altLang="ja-JP" dirty="0" smtClean="0">
                <a:latin typeface="メイリオ" panose="020B0604030504040204" pitchFamily="50" charset="-128"/>
                <a:ea typeface="メイリオ" panose="020B0604030504040204" pitchFamily="50" charset="-128"/>
              </a:rPr>
              <a:t>11</a:t>
            </a:r>
            <a:r>
              <a:rPr lang="ja-JP" altLang="en-US" dirty="0"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14</a:t>
            </a:r>
            <a:r>
              <a:rPr lang="ja-JP" altLang="en-US" dirty="0" smtClean="0">
                <a:latin typeface="メイリオ" panose="020B0604030504040204" pitchFamily="50" charset="-128"/>
                <a:ea typeface="メイリオ" panose="020B0604030504040204" pitchFamily="50" charset="-128"/>
              </a:rPr>
              <a:t>で３分</a:t>
            </a:r>
            <a:r>
              <a:rPr lang="ja-JP" altLang="en-US" dirty="0">
                <a:latin typeface="メイリオ" panose="020B0604030504040204" pitchFamily="50" charset="-128"/>
                <a:ea typeface="メイリオ" panose="020B0604030504040204" pitchFamily="50" charset="-128"/>
              </a:rPr>
              <a:t>≫</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ファシリテーションの観点は、大きく二つあります。★</a:t>
            </a:r>
            <a:endParaRPr lang="en-US" altLang="ja-JP" dirty="0">
              <a:latin typeface="メイリオ" panose="020B0604030504040204" pitchFamily="50" charset="-128"/>
              <a:ea typeface="メイリオ" panose="020B0604030504040204" pitchFamily="50" charset="-128"/>
            </a:endParaRPr>
          </a:p>
        </p:txBody>
      </p:sp>
      <p:sp>
        <p:nvSpPr>
          <p:cNvPr id="4" name="スライド番号プレースホルダー 5"/>
          <p:cNvSpPr>
            <a:spLocks noGrp="1"/>
          </p:cNvSpPr>
          <p:nvPr>
            <p:ph type="sldNum" sz="quarter" idx="5"/>
          </p:nvPr>
        </p:nvSpPr>
        <p:spPr>
          <a:xfrm>
            <a:off x="3815380" y="9371292"/>
            <a:ext cx="2918831" cy="493316"/>
          </a:xfrm>
        </p:spPr>
        <p:txBody>
          <a:bodyPr/>
          <a:lstStyle/>
          <a:p>
            <a:fld id="{2CAD91B4-B010-416D-AB8D-6EF94E713781}" type="slidenum">
              <a:rPr kumimoji="1" lang="ja-JP" altLang="en-US" smtClean="0"/>
              <a:t>11</a:t>
            </a:fld>
            <a:endParaRPr kumimoji="1" lang="ja-JP" altLang="en-US"/>
          </a:p>
        </p:txBody>
      </p:sp>
    </p:spTree>
    <p:extLst>
      <p:ext uri="{BB962C8B-B14F-4D97-AF65-F5344CB8AC3E}">
        <p14:creationId xmlns:p14="http://schemas.microsoft.com/office/powerpoint/2010/main" val="36754752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01700" y="482600"/>
            <a:ext cx="4932363" cy="3700463"/>
          </a:xfrm>
        </p:spPr>
      </p:sp>
      <p:sp>
        <p:nvSpPr>
          <p:cNvPr id="3" name="ノート プレースホルダー 2"/>
          <p:cNvSpPr>
            <a:spLocks noGrp="1"/>
          </p:cNvSpPr>
          <p:nvPr>
            <p:ph type="body" idx="1"/>
          </p:nvPr>
        </p:nvSpPr>
        <p:spPr>
          <a:xfrm>
            <a:off x="651903" y="4317401"/>
            <a:ext cx="5431957" cy="5361120"/>
          </a:xfrm>
        </p:spPr>
        <p:txBody>
          <a:bodyPr vert="horz" lIns="90539" tIns="45266" rIns="90539" bIns="45266" rtlCol="0"/>
          <a:lstStyle/>
          <a:p>
            <a:r>
              <a:rPr lang="ja-JP" altLang="en-US" dirty="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スライド</a:t>
            </a:r>
            <a:r>
              <a:rPr lang="en-US" altLang="ja-JP" dirty="0" smtClean="0">
                <a:latin typeface="メイリオ" panose="020B0604030504040204" pitchFamily="50" charset="-128"/>
                <a:ea typeface="メイリオ" panose="020B0604030504040204" pitchFamily="50" charset="-128"/>
              </a:rPr>
              <a:t>11</a:t>
            </a:r>
            <a:r>
              <a:rPr lang="ja-JP" altLang="en-US" dirty="0"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14</a:t>
            </a:r>
            <a:r>
              <a:rPr lang="ja-JP" altLang="en-US" dirty="0" smtClean="0">
                <a:latin typeface="メイリオ" panose="020B0604030504040204" pitchFamily="50" charset="-128"/>
                <a:ea typeface="メイリオ" panose="020B0604030504040204" pitchFamily="50" charset="-128"/>
              </a:rPr>
              <a:t>で３分</a:t>
            </a:r>
            <a:r>
              <a:rPr lang="ja-JP" altLang="en-US" dirty="0">
                <a:latin typeface="メイリオ" panose="020B0604030504040204" pitchFamily="50" charset="-128"/>
                <a:ea typeface="メイリオ" panose="020B0604030504040204" pitchFamily="50" charset="-128"/>
              </a:rPr>
              <a:t>≫</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ファシリテーションの観点の一つ目は、集団の実態を的確に捉えることです。</a:t>
            </a:r>
            <a:endParaRPr lang="en-US" altLang="ja-JP" dirty="0" smtClean="0">
              <a:latin typeface="メイリオ" panose="020B0604030504040204" pitchFamily="50" charset="-128"/>
              <a:ea typeface="メイリオ" panose="020B0604030504040204" pitchFamily="50" charset="-128"/>
            </a:endParaRPr>
          </a:p>
          <a:p>
            <a:pPr defTabSz="880842">
              <a:defRPr/>
            </a:pPr>
            <a:r>
              <a:rPr lang="ja-JP" altLang="en-US" dirty="0" smtClean="0">
                <a:latin typeface="メイリオ" panose="020B0604030504040204" pitchFamily="50" charset="-128"/>
                <a:ea typeface="メイリオ" panose="020B0604030504040204" pitchFamily="50" charset="-128"/>
              </a:rPr>
              <a:t>　この図をご覧ください。これは、学級（</a:t>
            </a:r>
            <a:r>
              <a:rPr lang="en-US" altLang="ja-JP" dirty="0" smtClean="0">
                <a:latin typeface="メイリオ" panose="020B0604030504040204" pitchFamily="50" charset="-128"/>
                <a:ea typeface="メイリオ" panose="020B0604030504040204" pitchFamily="50" charset="-128"/>
              </a:rPr>
              <a:t>HR</a:t>
            </a:r>
            <a:r>
              <a:rPr lang="ja-JP" altLang="en-US" dirty="0" smtClean="0">
                <a:latin typeface="メイリオ" panose="020B0604030504040204" pitchFamily="50" charset="-128"/>
                <a:ea typeface="メイリオ" panose="020B0604030504040204" pitchFamily="50" charset="-128"/>
              </a:rPr>
              <a:t>）集団の状態を示したもので、青い丸は一人一人の子供を表しています。集団の実態は、子供たちを、</a:t>
            </a:r>
            <a:r>
              <a:rPr lang="en-US" altLang="ja-JP" dirty="0" smtClean="0">
                <a:latin typeface="メイリオ" panose="020B0604030504040204" pitchFamily="50" charset="-128"/>
                <a:ea typeface="メイリオ" panose="020B0604030504040204" pitchFamily="50" charset="-128"/>
              </a:rPr>
              <a:t>A</a:t>
            </a:r>
            <a:r>
              <a:rPr lang="ja-JP" altLang="en-US" dirty="0" smtClean="0">
                <a:latin typeface="メイリオ" panose="020B0604030504040204" pitchFamily="50" charset="-128"/>
                <a:ea typeface="メイリオ" panose="020B0604030504040204" pitchFamily="50" charset="-128"/>
              </a:rPr>
              <a:t>から</a:t>
            </a:r>
            <a:r>
              <a:rPr lang="en-US" altLang="ja-JP" dirty="0" smtClean="0">
                <a:latin typeface="メイリオ" panose="020B0604030504040204" pitchFamily="50" charset="-128"/>
                <a:ea typeface="メイリオ" panose="020B0604030504040204" pitchFamily="50" charset="-128"/>
              </a:rPr>
              <a:t>D</a:t>
            </a:r>
            <a:r>
              <a:rPr lang="ja-JP" altLang="en-US" dirty="0" err="1" smtClean="0">
                <a:latin typeface="メイリオ" panose="020B0604030504040204" pitchFamily="50" charset="-128"/>
                <a:ea typeface="メイリオ" panose="020B0604030504040204" pitchFamily="50" charset="-128"/>
              </a:rPr>
              <a:t>のような</a:t>
            </a:r>
            <a:r>
              <a:rPr lang="ja-JP" altLang="en-US" dirty="0" smtClean="0">
                <a:latin typeface="メイリオ" panose="020B0604030504040204" pitchFamily="50" charset="-128"/>
                <a:ea typeface="メイリオ" panose="020B0604030504040204" pitchFamily="50" charset="-128"/>
              </a:rPr>
              <a:t>段階に位置付けると捉えやすくなり、働きかけの方向性も見えてきます。</a:t>
            </a:r>
            <a:endParaRPr lang="en-US" altLang="ja-JP" dirty="0" smtClean="0">
              <a:latin typeface="メイリオ" panose="020B0604030504040204" pitchFamily="50" charset="-128"/>
              <a:ea typeface="メイリオ" panose="020B0604030504040204" pitchFamily="50" charset="-128"/>
            </a:endParaRPr>
          </a:p>
          <a:p>
            <a:pPr defTabSz="880842">
              <a:defRPr/>
            </a:pPr>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集団</a:t>
            </a:r>
            <a:r>
              <a:rPr lang="ja-JP" altLang="en-US" dirty="0">
                <a:latin typeface="メイリオ" panose="020B0604030504040204" pitchFamily="50" charset="-128"/>
                <a:ea typeface="メイリオ" panose="020B0604030504040204" pitchFamily="50" charset="-128"/>
              </a:rPr>
              <a:t>がＡからＤ</a:t>
            </a:r>
            <a:r>
              <a:rPr lang="ja-JP" altLang="en-US" dirty="0" smtClean="0">
                <a:latin typeface="メイリオ" panose="020B0604030504040204" pitchFamily="50" charset="-128"/>
                <a:ea typeface="メイリオ" panose="020B0604030504040204" pitchFamily="50" charset="-128"/>
              </a:rPr>
              <a:t>へ育っていくことが</a:t>
            </a:r>
            <a:r>
              <a:rPr lang="ja-JP" altLang="en-US" dirty="0">
                <a:latin typeface="メイリオ" panose="020B0604030504040204" pitchFamily="50" charset="-128"/>
                <a:ea typeface="メイリオ" panose="020B0604030504040204" pitchFamily="50" charset="-128"/>
              </a:rPr>
              <a:t>望ましいのですが</a:t>
            </a:r>
            <a:r>
              <a:rPr lang="ja-JP" altLang="en-US" dirty="0" smtClean="0">
                <a:latin typeface="メイリオ" panose="020B0604030504040204" pitchFamily="50" charset="-128"/>
                <a:ea typeface="メイリオ" panose="020B0604030504040204" pitchFamily="50" charset="-128"/>
              </a:rPr>
              <a:t>、Ｄ</a:t>
            </a:r>
            <a:r>
              <a:rPr lang="ja-JP" altLang="en-US" dirty="0">
                <a:latin typeface="メイリオ" panose="020B0604030504040204" pitchFamily="50" charset="-128"/>
                <a:ea typeface="メイリオ" panose="020B0604030504040204" pitchFamily="50" charset="-128"/>
              </a:rPr>
              <a:t>からＡへ退行することも起こりえます</a:t>
            </a:r>
            <a:r>
              <a:rPr lang="ja-JP" altLang="en-US" dirty="0" smtClean="0">
                <a:latin typeface="メイリオ" panose="020B0604030504040204" pitchFamily="50" charset="-128"/>
                <a:ea typeface="メイリオ" panose="020B0604030504040204" pitchFamily="50" charset="-128"/>
              </a:rPr>
              <a:t>。集団が一つ右の段階に向かうよう、教師は意図的に働きかけをするのですが、どの段階でも、同じ</a:t>
            </a:r>
            <a:r>
              <a:rPr lang="ja-JP" altLang="en-US" dirty="0">
                <a:latin typeface="メイリオ" panose="020B0604030504040204" pitchFamily="50" charset="-128"/>
                <a:ea typeface="メイリオ" panose="020B0604030504040204" pitchFamily="50" charset="-128"/>
              </a:rPr>
              <a:t>働きかけで</a:t>
            </a:r>
            <a:r>
              <a:rPr lang="ja-JP" altLang="en-US" dirty="0" smtClean="0">
                <a:latin typeface="メイリオ" panose="020B0604030504040204" pitchFamily="50" charset="-128"/>
                <a:ea typeface="メイリオ" panose="020B0604030504040204" pitchFamily="50" charset="-128"/>
              </a:rPr>
              <a:t>よいわけ</a:t>
            </a:r>
            <a:r>
              <a:rPr lang="ja-JP" altLang="en-US" dirty="0">
                <a:latin typeface="メイリオ" panose="020B0604030504040204" pitchFamily="50" charset="-128"/>
                <a:ea typeface="メイリオ" panose="020B0604030504040204" pitchFamily="50" charset="-128"/>
              </a:rPr>
              <a:t>はありません</a:t>
            </a:r>
            <a:r>
              <a:rPr lang="ja-JP" altLang="en-US" dirty="0" smtClean="0">
                <a:latin typeface="メイリオ" panose="020B0604030504040204" pitchFamily="50" charset="-128"/>
                <a:ea typeface="メイリオ" panose="020B0604030504040204" pitchFamily="50" charset="-128"/>
              </a:rPr>
              <a:t>。</a:t>
            </a:r>
            <a:endParaRPr lang="en-US" altLang="ja-JP" dirty="0" smtClean="0">
              <a:latin typeface="メイリオ" panose="020B0604030504040204" pitchFamily="50" charset="-128"/>
              <a:ea typeface="メイリオ" panose="020B0604030504040204" pitchFamily="50" charset="-128"/>
            </a:endParaRPr>
          </a:p>
          <a:p>
            <a:pPr defTabSz="880510">
              <a:defRPr/>
            </a:pPr>
            <a:r>
              <a:rPr lang="ja-JP" altLang="en-US" dirty="0" smtClean="0">
                <a:latin typeface="メイリオ" panose="020B0604030504040204" pitchFamily="50" charset="-128"/>
                <a:ea typeface="メイリオ" panose="020B0604030504040204" pitchFamily="50" charset="-128"/>
              </a:rPr>
              <a:t>　例えば、★Ａの段階で</a:t>
            </a:r>
            <a:r>
              <a:rPr lang="ja-JP" altLang="en-US" dirty="0">
                <a:latin typeface="メイリオ" panose="020B0604030504040204" pitchFamily="50" charset="-128"/>
                <a:ea typeface="メイリオ" panose="020B0604030504040204" pitchFamily="50" charset="-128"/>
              </a:rPr>
              <a:t>は</a:t>
            </a:r>
            <a:r>
              <a:rPr lang="ja-JP" altLang="en-US" dirty="0" smtClean="0">
                <a:latin typeface="メイリオ" panose="020B0604030504040204" pitchFamily="50" charset="-128"/>
                <a:ea typeface="メイリオ" panose="020B0604030504040204" pitchFamily="50" charset="-128"/>
              </a:rPr>
              <a:t>、子供同士</a:t>
            </a:r>
            <a:r>
              <a:rPr lang="ja-JP" altLang="en-US" dirty="0">
                <a:latin typeface="メイリオ" panose="020B0604030504040204" pitchFamily="50" charset="-128"/>
                <a:ea typeface="メイリオ" panose="020B0604030504040204" pitchFamily="50" charset="-128"/>
              </a:rPr>
              <a:t>に交流が少なく、ルールも定着していないので、うまく関わるために、「あいさつ」「聴き方」「頼み方」等のスキル教育は有効だと思います</a:t>
            </a:r>
            <a:r>
              <a:rPr lang="ja-JP" altLang="en-US" dirty="0" smtClean="0">
                <a:latin typeface="メイリオ" panose="020B0604030504040204" pitchFamily="50" charset="-128"/>
                <a:ea typeface="メイリオ" panose="020B0604030504040204" pitchFamily="50" charset="-128"/>
              </a:rPr>
              <a:t>。しかし、★Ｄの段階で</a:t>
            </a:r>
            <a:r>
              <a:rPr lang="ja-JP" altLang="en-US" dirty="0">
                <a:latin typeface="メイリオ" panose="020B0604030504040204" pitchFamily="50" charset="-128"/>
                <a:ea typeface="メイリオ" panose="020B0604030504040204" pitchFamily="50" charset="-128"/>
              </a:rPr>
              <a:t>は</a:t>
            </a:r>
            <a:r>
              <a:rPr lang="ja-JP" altLang="en-US" dirty="0" smtClean="0">
                <a:latin typeface="メイリオ" panose="020B0604030504040204" pitchFamily="50" charset="-128"/>
                <a:ea typeface="メイリオ" panose="020B0604030504040204" pitchFamily="50" charset="-128"/>
              </a:rPr>
              <a:t>、スキル教育よりも、子供同士の主体的な関わり合いが生まれる取組、例えば、行事を成功させるために建設的な話合いをする場を設ける等が有効でしょう。</a:t>
            </a:r>
            <a:endParaRPr lang="en-US" altLang="ja-JP" dirty="0" smtClean="0">
              <a:latin typeface="メイリオ" panose="020B0604030504040204" pitchFamily="50" charset="-128"/>
              <a:ea typeface="メイリオ" panose="020B0604030504040204" pitchFamily="50" charset="-128"/>
            </a:endParaRPr>
          </a:p>
          <a:p>
            <a:pPr defTabSz="880510">
              <a:defRPr/>
            </a:pPr>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このように、集団の状態を段階に位置付けて捉える視点をもつことは、集団づくりをしていく上で重要です。 ★</a:t>
            </a:r>
            <a:endParaRPr lang="en-US" altLang="ja-JP" dirty="0" smtClean="0">
              <a:latin typeface="メイリオ" panose="020B0604030504040204" pitchFamily="50" charset="-128"/>
              <a:ea typeface="メイリオ" panose="020B0604030504040204" pitchFamily="50" charset="-128"/>
            </a:endParaRPr>
          </a:p>
        </p:txBody>
      </p:sp>
      <p:sp>
        <p:nvSpPr>
          <p:cNvPr id="4" name="スライド番号プレースホルダー 5"/>
          <p:cNvSpPr>
            <a:spLocks noGrp="1"/>
          </p:cNvSpPr>
          <p:nvPr>
            <p:ph type="sldNum" sz="quarter" idx="5"/>
          </p:nvPr>
        </p:nvSpPr>
        <p:spPr>
          <a:xfrm>
            <a:off x="3815380" y="9371292"/>
            <a:ext cx="2918831" cy="493316"/>
          </a:xfrm>
        </p:spPr>
        <p:txBody>
          <a:bodyPr/>
          <a:lstStyle/>
          <a:p>
            <a:fld id="{2CAD91B4-B010-416D-AB8D-6EF94E713781}" type="slidenum">
              <a:rPr kumimoji="1" lang="ja-JP" altLang="en-US" smtClean="0"/>
              <a:t>12</a:t>
            </a:fld>
            <a:endParaRPr kumimoji="1" lang="ja-JP" altLang="en-US" dirty="0"/>
          </a:p>
        </p:txBody>
      </p:sp>
    </p:spTree>
    <p:extLst>
      <p:ext uri="{BB962C8B-B14F-4D97-AF65-F5344CB8AC3E}">
        <p14:creationId xmlns:p14="http://schemas.microsoft.com/office/powerpoint/2010/main" val="39386596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789421" y="4686506"/>
            <a:ext cx="5156921" cy="4439840"/>
          </a:xfrm>
        </p:spPr>
        <p:txBody>
          <a:bodyPr vert="horz" lIns="90539" tIns="45266" rIns="90539" bIns="45266" rtlCol="0"/>
          <a:lstStyle/>
          <a:p>
            <a:r>
              <a:rPr lang="ja-JP" altLang="en-US" dirty="0" smtClean="0">
                <a:latin typeface="メイリオ" panose="020B0604030504040204" pitchFamily="50" charset="-128"/>
                <a:ea typeface="メイリオ" panose="020B0604030504040204" pitchFamily="50" charset="-128"/>
              </a:rPr>
              <a:t>≪スライド</a:t>
            </a:r>
            <a:r>
              <a:rPr lang="en-US" altLang="ja-JP" dirty="0" smtClean="0">
                <a:latin typeface="メイリオ" panose="020B0604030504040204" pitchFamily="50" charset="-128"/>
                <a:ea typeface="メイリオ" panose="020B0604030504040204" pitchFamily="50" charset="-128"/>
              </a:rPr>
              <a:t>11</a:t>
            </a:r>
            <a:r>
              <a:rPr lang="ja-JP" altLang="en-US" dirty="0"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14</a:t>
            </a:r>
            <a:r>
              <a:rPr lang="ja-JP" altLang="en-US" dirty="0" smtClean="0">
                <a:latin typeface="メイリオ" panose="020B0604030504040204" pitchFamily="50" charset="-128"/>
                <a:ea typeface="メイリオ" panose="020B0604030504040204" pitchFamily="50" charset="-128"/>
              </a:rPr>
              <a:t>で３分≫</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次に、集団の実態に即した働きかけを考えますが、大切なことは何でしょうか。それは、子供の</a:t>
            </a:r>
            <a:r>
              <a:rPr lang="ja-JP" altLang="en-US" dirty="0">
                <a:latin typeface="メイリオ" panose="020B0604030504040204" pitchFamily="50" charset="-128"/>
                <a:ea typeface="メイリオ" panose="020B0604030504040204" pitchFamily="50" charset="-128"/>
              </a:rPr>
              <a:t>「居場所づくり」と「絆づくり</a:t>
            </a:r>
            <a:r>
              <a:rPr lang="ja-JP" altLang="en-US" dirty="0" smtClean="0">
                <a:latin typeface="メイリオ" panose="020B0604030504040204" pitchFamily="50" charset="-128"/>
                <a:ea typeface="メイリオ" panose="020B0604030504040204" pitchFamily="50" charset="-128"/>
              </a:rPr>
              <a:t>」の視点で働きかけることです。これが、ファシリテーションの観点の二つ目です。</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「居場所づくり」とは</a:t>
            </a:r>
            <a:r>
              <a:rPr lang="ja-JP" altLang="en-US" dirty="0" smtClean="0">
                <a:latin typeface="メイリオ" panose="020B0604030504040204" pitchFamily="50" charset="-128"/>
                <a:ea typeface="メイリオ" panose="020B0604030504040204" pitchFamily="50" charset="-128"/>
              </a:rPr>
              <a:t>、児童生徒が</a:t>
            </a:r>
            <a:r>
              <a:rPr lang="ja-JP" altLang="en-US" dirty="0">
                <a:latin typeface="メイリオ" panose="020B0604030504040204" pitchFamily="50" charset="-128"/>
                <a:ea typeface="メイリオ" panose="020B0604030504040204" pitchFamily="50" charset="-128"/>
              </a:rPr>
              <a:t>安心</a:t>
            </a:r>
            <a:r>
              <a:rPr lang="ja-JP" altLang="en-US" dirty="0" smtClean="0">
                <a:latin typeface="メイリオ" panose="020B0604030504040204" pitchFamily="50" charset="-128"/>
                <a:ea typeface="メイリオ" panose="020B0604030504040204" pitchFamily="50" charset="-128"/>
              </a:rPr>
              <a:t>でき、</a:t>
            </a:r>
            <a:r>
              <a:rPr lang="ja-JP" altLang="en-US" dirty="0">
                <a:latin typeface="メイリオ" panose="020B0604030504040204" pitchFamily="50" charset="-128"/>
                <a:ea typeface="メイリオ" panose="020B0604030504040204" pitchFamily="50" charset="-128"/>
              </a:rPr>
              <a:t>自己存在感や充実感を感じられる場所を提供すること</a:t>
            </a:r>
            <a:r>
              <a:rPr lang="ja-JP" altLang="en-US" dirty="0" smtClean="0">
                <a:latin typeface="メイリオ" panose="020B0604030504040204" pitchFamily="50" charset="-128"/>
                <a:ea typeface="メイリオ" panose="020B0604030504040204" pitchFamily="50" charset="-128"/>
              </a:rPr>
              <a:t>です。教職員は児童生徒の</a:t>
            </a:r>
            <a:r>
              <a:rPr lang="ja-JP" altLang="en-US" dirty="0">
                <a:latin typeface="メイリオ" panose="020B0604030504040204" pitchFamily="50" charset="-128"/>
                <a:ea typeface="メイリオ" panose="020B0604030504040204" pitchFamily="50" charset="-128"/>
              </a:rPr>
              <a:t>ために、そうした「場づくり」を進めます。</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「絆づくり」とは、主体的に取り組む協同的な活動を通して</a:t>
            </a:r>
            <a:r>
              <a:rPr lang="ja-JP" altLang="en-US" dirty="0" smtClean="0">
                <a:latin typeface="メイリオ" panose="020B0604030504040204" pitchFamily="50" charset="-128"/>
                <a:ea typeface="メイリオ" panose="020B0604030504040204" pitchFamily="50" charset="-128"/>
              </a:rPr>
              <a:t>、児童生徒自ら</a:t>
            </a:r>
            <a:r>
              <a:rPr lang="ja-JP" altLang="en-US" dirty="0">
                <a:latin typeface="メイリオ" panose="020B0604030504040204" pitchFamily="50" charset="-128"/>
                <a:ea typeface="メイリオ" panose="020B0604030504040204" pitchFamily="50" charset="-128"/>
              </a:rPr>
              <a:t>が「絆」を感じ取り、紡いでいくことです。「絆づくり」を進めるの</a:t>
            </a:r>
            <a:r>
              <a:rPr lang="ja-JP" altLang="en-US" dirty="0" smtClean="0">
                <a:latin typeface="メイリオ" panose="020B0604030504040204" pitchFamily="50" charset="-128"/>
                <a:ea typeface="メイリオ" panose="020B0604030504040204" pitchFamily="50" charset="-128"/>
              </a:rPr>
              <a:t>は児童生徒自身</a:t>
            </a:r>
            <a:r>
              <a:rPr lang="ja-JP" altLang="en-US" dirty="0">
                <a:latin typeface="メイリオ" panose="020B0604030504040204" pitchFamily="50" charset="-128"/>
                <a:ea typeface="メイリオ" panose="020B0604030504040204" pitchFamily="50" charset="-128"/>
              </a:rPr>
              <a:t>であり、教職員に求められるのは、そのための「場づくり」、いわば黒子の</a:t>
            </a:r>
            <a:r>
              <a:rPr lang="ja-JP" altLang="en-US" dirty="0" smtClean="0">
                <a:latin typeface="メイリオ" panose="020B0604030504040204" pitchFamily="50" charset="-128"/>
                <a:ea typeface="メイリオ" panose="020B0604030504040204" pitchFamily="50" charset="-128"/>
              </a:rPr>
              <a:t>役割です。★</a:t>
            </a:r>
            <a:endParaRPr lang="en-US" altLang="ja-JP" dirty="0">
              <a:latin typeface="メイリオ" panose="020B0604030504040204" pitchFamily="50" charset="-128"/>
              <a:ea typeface="メイリオ" panose="020B0604030504040204" pitchFamily="50" charset="-128"/>
            </a:endParaRPr>
          </a:p>
        </p:txBody>
      </p:sp>
      <p:sp>
        <p:nvSpPr>
          <p:cNvPr id="4" name="スライド番号プレースホルダー 5"/>
          <p:cNvSpPr>
            <a:spLocks noGrp="1"/>
          </p:cNvSpPr>
          <p:nvPr>
            <p:ph type="sldNum" sz="quarter" idx="5"/>
          </p:nvPr>
        </p:nvSpPr>
        <p:spPr>
          <a:xfrm>
            <a:off x="3815380" y="9371292"/>
            <a:ext cx="2918831" cy="493316"/>
          </a:xfrm>
        </p:spPr>
        <p:txBody>
          <a:bodyPr/>
          <a:lstStyle/>
          <a:p>
            <a:fld id="{2CAD91B4-B010-416D-AB8D-6EF94E713781}" type="slidenum">
              <a:rPr kumimoji="1" lang="ja-JP" altLang="en-US" smtClean="0"/>
              <a:t>13</a:t>
            </a:fld>
            <a:endParaRPr kumimoji="1" lang="ja-JP" altLang="en-US"/>
          </a:p>
        </p:txBody>
      </p:sp>
    </p:spTree>
    <p:extLst>
      <p:ext uri="{BB962C8B-B14F-4D97-AF65-F5344CB8AC3E}">
        <p14:creationId xmlns:p14="http://schemas.microsoft.com/office/powerpoint/2010/main" val="11526946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01700" y="396875"/>
            <a:ext cx="4932363" cy="3700463"/>
          </a:xfrm>
        </p:spPr>
      </p:sp>
      <p:sp>
        <p:nvSpPr>
          <p:cNvPr id="3" name="ノート プレースホルダー 2"/>
          <p:cNvSpPr>
            <a:spLocks noGrp="1"/>
          </p:cNvSpPr>
          <p:nvPr>
            <p:ph type="body" idx="1"/>
          </p:nvPr>
        </p:nvSpPr>
        <p:spPr>
          <a:xfrm>
            <a:off x="789421" y="4305096"/>
            <a:ext cx="5156921" cy="3907947"/>
          </a:xfrm>
        </p:spPr>
        <p:txBody>
          <a:bodyPr vert="horz" lIns="90556" tIns="45276" rIns="90556" bIns="45276" rtlCol="0"/>
          <a:lstStyle/>
          <a:p>
            <a:r>
              <a:rPr lang="ja-JP" altLang="en-US" dirty="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スライド</a:t>
            </a:r>
            <a:r>
              <a:rPr lang="en-US" altLang="ja-JP" dirty="0" smtClean="0">
                <a:latin typeface="メイリオ" panose="020B0604030504040204" pitchFamily="50" charset="-128"/>
                <a:ea typeface="メイリオ" panose="020B0604030504040204" pitchFamily="50" charset="-128"/>
              </a:rPr>
              <a:t>11</a:t>
            </a:r>
            <a:r>
              <a:rPr lang="ja-JP" altLang="en-US" dirty="0"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14</a:t>
            </a:r>
            <a:r>
              <a:rPr lang="ja-JP" altLang="en-US" dirty="0" smtClean="0">
                <a:latin typeface="メイリオ" panose="020B0604030504040204" pitchFamily="50" charset="-128"/>
                <a:ea typeface="メイリオ" panose="020B0604030504040204" pitchFamily="50" charset="-128"/>
              </a:rPr>
              <a:t>で３分</a:t>
            </a:r>
            <a:r>
              <a:rPr lang="ja-JP" altLang="en-US" dirty="0">
                <a:latin typeface="メイリオ" panose="020B0604030504040204" pitchFamily="50" charset="-128"/>
                <a:ea typeface="メイリオ" panose="020B0604030504040204" pitchFamily="50" charset="-128"/>
              </a:rPr>
              <a:t>≫</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観点①と②を合わせると、こうなります。</a:t>
            </a:r>
            <a:endParaRPr lang="en-US" altLang="ja-JP" dirty="0" smtClean="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子供が</a:t>
            </a:r>
            <a:r>
              <a:rPr lang="ja-JP" altLang="en-US" dirty="0">
                <a:latin typeface="メイリオ" panose="020B0604030504040204" pitchFamily="50" charset="-128"/>
                <a:ea typeface="メイリオ" panose="020B0604030504040204" pitchFamily="50" charset="-128"/>
              </a:rPr>
              <a:t>「居場所がない」と</a:t>
            </a:r>
            <a:r>
              <a:rPr lang="ja-JP" altLang="en-US" dirty="0" smtClean="0">
                <a:latin typeface="メイリオ" panose="020B0604030504040204" pitchFamily="50" charset="-128"/>
                <a:ea typeface="メイリオ" panose="020B0604030504040204" pitchFamily="50" charset="-128"/>
              </a:rPr>
              <a:t>感じるＡのような状態で</a:t>
            </a:r>
            <a:r>
              <a:rPr lang="ja-JP" altLang="en-US" dirty="0">
                <a:latin typeface="メイリオ" panose="020B0604030504040204" pitchFamily="50" charset="-128"/>
                <a:ea typeface="メイリオ" panose="020B0604030504040204" pitchFamily="50" charset="-128"/>
              </a:rPr>
              <a:t>は</a:t>
            </a:r>
            <a:r>
              <a:rPr lang="ja-JP" altLang="en-US" dirty="0" smtClean="0">
                <a:latin typeface="メイリオ" panose="020B0604030504040204" pitchFamily="50" charset="-128"/>
                <a:ea typeface="メイリオ" panose="020B0604030504040204" pitchFamily="50" charset="-128"/>
              </a:rPr>
              <a:t>、「居場所づくり」の働きかけを中心に行い、Ｄに近付くとともに、「</a:t>
            </a:r>
            <a:r>
              <a:rPr lang="ja-JP" altLang="en-US" dirty="0">
                <a:latin typeface="メイリオ" panose="020B0604030504040204" pitchFamily="50" charset="-128"/>
                <a:ea typeface="メイリオ" panose="020B0604030504040204" pitchFamily="50" charset="-128"/>
              </a:rPr>
              <a:t>絆づくり</a:t>
            </a:r>
            <a:r>
              <a:rPr lang="ja-JP" altLang="en-US" dirty="0" smtClean="0">
                <a:latin typeface="メイリオ" panose="020B0604030504040204" pitchFamily="50" charset="-128"/>
                <a:ea typeface="メイリオ" panose="020B0604030504040204" pitchFamily="50" charset="-128"/>
              </a:rPr>
              <a:t>」へ</a:t>
            </a:r>
            <a:r>
              <a:rPr lang="ja-JP" altLang="en-US" dirty="0">
                <a:latin typeface="メイリオ" panose="020B0604030504040204" pitchFamily="50" charset="-128"/>
                <a:ea typeface="メイリオ" panose="020B0604030504040204" pitchFamily="50" charset="-128"/>
              </a:rPr>
              <a:t>と</a:t>
            </a:r>
            <a:r>
              <a:rPr lang="ja-JP" altLang="en-US" dirty="0" smtClean="0">
                <a:latin typeface="メイリオ" panose="020B0604030504040204" pitchFamily="50" charset="-128"/>
                <a:ea typeface="メイリオ" panose="020B0604030504040204" pitchFamily="50" charset="-128"/>
              </a:rPr>
              <a:t>働きかけを変化</a:t>
            </a:r>
            <a:r>
              <a:rPr lang="ja-JP" altLang="en-US" dirty="0">
                <a:latin typeface="メイリオ" panose="020B0604030504040204" pitchFamily="50" charset="-128"/>
                <a:ea typeface="メイリオ" panose="020B0604030504040204" pitchFamily="50" charset="-128"/>
              </a:rPr>
              <a:t>させるとよいと思います。</a:t>
            </a:r>
            <a:r>
              <a:rPr lang="ja-JP" altLang="en-US" dirty="0" smtClean="0">
                <a:latin typeface="メイリオ" panose="020B0604030504040204" pitchFamily="50" charset="-128"/>
                <a:ea typeface="メイリオ" panose="020B0604030504040204" pitchFamily="50" charset="-128"/>
              </a:rPr>
              <a:t>★</a:t>
            </a:r>
            <a:endParaRPr lang="en-US" altLang="ja-JP" dirty="0">
              <a:latin typeface="メイリオ" panose="020B0604030504040204" pitchFamily="50" charset="-128"/>
              <a:ea typeface="メイリオ" panose="020B0604030504040204" pitchFamily="50" charset="-128"/>
            </a:endParaRPr>
          </a:p>
        </p:txBody>
      </p:sp>
      <p:sp>
        <p:nvSpPr>
          <p:cNvPr id="4" name="スライド番号プレースホルダー 5"/>
          <p:cNvSpPr>
            <a:spLocks noGrp="1"/>
          </p:cNvSpPr>
          <p:nvPr>
            <p:ph type="sldNum" sz="quarter" idx="5"/>
          </p:nvPr>
        </p:nvSpPr>
        <p:spPr>
          <a:xfrm>
            <a:off x="3815380" y="9371292"/>
            <a:ext cx="2918831" cy="493316"/>
          </a:xfrm>
        </p:spPr>
        <p:txBody>
          <a:bodyPr/>
          <a:lstStyle/>
          <a:p>
            <a:fld id="{2CAD91B4-B010-416D-AB8D-6EF94E713781}" type="slidenum">
              <a:rPr kumimoji="1" lang="ja-JP" altLang="en-US" smtClean="0"/>
              <a:t>14</a:t>
            </a:fld>
            <a:endParaRPr kumimoji="1" lang="ja-JP" altLang="en-US" dirty="0"/>
          </a:p>
        </p:txBody>
      </p:sp>
    </p:spTree>
    <p:extLst>
      <p:ext uri="{BB962C8B-B14F-4D97-AF65-F5344CB8AC3E}">
        <p14:creationId xmlns:p14="http://schemas.microsoft.com/office/powerpoint/2010/main" val="39386596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spect="1" noChangeArrowheads="1" noTextEdit="1"/>
          </p:cNvSpPr>
          <p:nvPr>
            <p:ph type="sldImg"/>
          </p:nvPr>
        </p:nvSpPr>
        <p:spPr bwMode="auto">
          <a:xfrm>
            <a:off x="903288" y="741363"/>
            <a:ext cx="4929187" cy="36988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Rectangle 3"/>
          <p:cNvSpPr>
            <a:spLocks noGrp="1" noChangeArrowheads="1"/>
          </p:cNvSpPr>
          <p:nvPr>
            <p:ph type="body" idx="1"/>
          </p:nvPr>
        </p:nvSpPr>
        <p:spPr bwMode="auto">
          <a:xfrm>
            <a:off x="789421" y="4686506"/>
            <a:ext cx="5156921" cy="4439840"/>
          </a:xfrm>
          <a:extLst/>
        </p:spPr>
        <p:txBody>
          <a:bodyPr vert="horz" lIns="90556" tIns="45276" rIns="90556" bIns="45276" rtlCol="0"/>
          <a:lstStyle/>
          <a:p>
            <a:r>
              <a:rPr lang="en-US" altLang="ja-JP" dirty="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スライド</a:t>
            </a:r>
            <a:r>
              <a:rPr lang="en-US" altLang="ja-JP" dirty="0" smtClean="0">
                <a:latin typeface="メイリオ" panose="020B0604030504040204" pitchFamily="50" charset="-128"/>
                <a:ea typeface="メイリオ" panose="020B0604030504040204" pitchFamily="50" charset="-128"/>
              </a:rPr>
              <a:t>15</a:t>
            </a:r>
            <a:r>
              <a:rPr lang="ja-JP" altLang="en-US" dirty="0"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17</a:t>
            </a:r>
            <a:r>
              <a:rPr lang="ja-JP" altLang="en-US" dirty="0" smtClean="0">
                <a:latin typeface="メイリオ" panose="020B0604030504040204" pitchFamily="50" charset="-128"/>
                <a:ea typeface="メイリオ" panose="020B0604030504040204" pitchFamily="50" charset="-128"/>
              </a:rPr>
              <a:t>で</a:t>
            </a:r>
            <a:r>
              <a:rPr lang="en-US" altLang="ja-JP" dirty="0" smtClean="0">
                <a:latin typeface="メイリオ" panose="020B0604030504040204" pitchFamily="50" charset="-128"/>
                <a:ea typeface="メイリオ" panose="020B0604030504040204" pitchFamily="50" charset="-128"/>
              </a:rPr>
              <a:t>11</a:t>
            </a:r>
            <a:r>
              <a:rPr lang="ja-JP" altLang="en-US" dirty="0" smtClean="0">
                <a:latin typeface="メイリオ" panose="020B0604030504040204" pitchFamily="50" charset="-128"/>
                <a:ea typeface="メイリオ" panose="020B0604030504040204" pitchFamily="50" charset="-128"/>
              </a:rPr>
              <a:t>分</a:t>
            </a:r>
            <a:r>
              <a:rPr lang="en-US" altLang="ja-JP" dirty="0">
                <a:latin typeface="メイリオ" panose="020B0604030504040204" pitchFamily="50" charset="-128"/>
                <a:ea typeface="メイリオ" panose="020B0604030504040204" pitchFamily="50" charset="-128"/>
              </a:rPr>
              <a:t>≫</a:t>
            </a:r>
          </a:p>
          <a:p>
            <a:r>
              <a:rPr lang="ja-JP" altLang="en-US" dirty="0">
                <a:latin typeface="メイリオ" panose="020B0604030504040204" pitchFamily="50" charset="-128"/>
                <a:ea typeface="メイリオ" panose="020B0604030504040204" pitchFamily="50" charset="-128"/>
              </a:rPr>
              <a:t>　それでは、</a:t>
            </a:r>
            <a:r>
              <a:rPr lang="ja-JP" altLang="en-US" dirty="0" smtClean="0">
                <a:latin typeface="メイリオ" panose="020B0604030504040204" pitchFamily="50" charset="-128"/>
                <a:ea typeface="メイリオ" panose="020B0604030504040204" pitchFamily="50" charset="-128"/>
              </a:rPr>
              <a:t>集団活動</a:t>
            </a:r>
            <a:r>
              <a:rPr lang="ja-JP" altLang="en-US" dirty="0">
                <a:latin typeface="メイリオ" panose="020B0604030504040204" pitchFamily="50" charset="-128"/>
                <a:ea typeface="メイリオ" panose="020B0604030504040204" pitchFamily="50" charset="-128"/>
              </a:rPr>
              <a:t>が円滑に行われるための働きかけについて</a:t>
            </a:r>
            <a:r>
              <a:rPr lang="ja-JP" altLang="en-US" dirty="0" smtClean="0">
                <a:latin typeface="メイリオ" panose="020B0604030504040204" pitchFamily="50" charset="-128"/>
                <a:ea typeface="メイリオ" panose="020B0604030504040204" pitchFamily="50" charset="-128"/>
              </a:rPr>
              <a:t>、ファシリテーションの観点を踏まえて、エピソード</a:t>
            </a:r>
            <a:r>
              <a:rPr lang="ja-JP" altLang="en-US" dirty="0">
                <a:latin typeface="メイリオ" panose="020B0604030504040204" pitchFamily="50" charset="-128"/>
                <a:ea typeface="メイリオ" panose="020B0604030504040204" pitchFamily="50" charset="-128"/>
              </a:rPr>
              <a:t>を基に考えていきましょう</a:t>
            </a:r>
            <a:r>
              <a:rPr lang="ja-JP" altLang="en-US" dirty="0" smtClean="0">
                <a:latin typeface="メイリオ" panose="020B0604030504040204" pitchFamily="50" charset="-128"/>
                <a:ea typeface="メイリオ" panose="020B0604030504040204" pitchFamily="50" charset="-128"/>
              </a:rPr>
              <a:t>。資料①を出してください。★</a:t>
            </a:r>
            <a:endParaRPr lang="en-US" altLang="ja-JP" dirty="0">
              <a:latin typeface="メイリオ" panose="020B0604030504040204" pitchFamily="50" charset="-128"/>
              <a:ea typeface="メイリオ" panose="020B0604030504040204" pitchFamily="50" charset="-128"/>
            </a:endParaRPr>
          </a:p>
        </p:txBody>
      </p:sp>
      <p:sp>
        <p:nvSpPr>
          <p:cNvPr id="4" name="スライド番号プレースホルダー 5"/>
          <p:cNvSpPr>
            <a:spLocks noGrp="1"/>
          </p:cNvSpPr>
          <p:nvPr>
            <p:ph type="sldNum" sz="quarter" idx="5"/>
          </p:nvPr>
        </p:nvSpPr>
        <p:spPr>
          <a:xfrm>
            <a:off x="3815380" y="9371292"/>
            <a:ext cx="2918831" cy="493316"/>
          </a:xfrm>
        </p:spPr>
        <p:txBody>
          <a:bodyPr/>
          <a:lstStyle/>
          <a:p>
            <a:fld id="{2CAD91B4-B010-416D-AB8D-6EF94E713781}" type="slidenum">
              <a:rPr kumimoji="1" lang="ja-JP" altLang="en-US" smtClean="0"/>
              <a:t>15</a:t>
            </a:fld>
            <a:endParaRPr kumimoji="1" lang="ja-JP" altLang="en-US"/>
          </a:p>
        </p:txBody>
      </p:sp>
    </p:spTree>
    <p:extLst>
      <p:ext uri="{BB962C8B-B14F-4D97-AF65-F5344CB8AC3E}">
        <p14:creationId xmlns:p14="http://schemas.microsoft.com/office/powerpoint/2010/main" val="41183065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789421" y="4686507"/>
            <a:ext cx="5156921" cy="4712875"/>
          </a:xfrm>
        </p:spPr>
        <p:txBody>
          <a:bodyPr vert="horz" lIns="90556" tIns="45276" rIns="90556" bIns="45276" rtlCol="0"/>
          <a:lstStyle/>
          <a:p>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スライド</a:t>
            </a:r>
            <a:r>
              <a:rPr lang="en-US" altLang="ja-JP" dirty="0" smtClean="0">
                <a:latin typeface="メイリオ" panose="020B0604030504040204" pitchFamily="50" charset="-128"/>
                <a:ea typeface="メイリオ" panose="020B0604030504040204" pitchFamily="50" charset="-128"/>
              </a:rPr>
              <a:t>15</a:t>
            </a:r>
            <a:r>
              <a:rPr lang="ja-JP" altLang="en-US" dirty="0"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17</a:t>
            </a:r>
            <a:r>
              <a:rPr lang="ja-JP" altLang="en-US" dirty="0" smtClean="0">
                <a:latin typeface="メイリオ" panose="020B0604030504040204" pitchFamily="50" charset="-128"/>
                <a:ea typeface="メイリオ" panose="020B0604030504040204" pitchFamily="50" charset="-128"/>
              </a:rPr>
              <a:t>で</a:t>
            </a:r>
            <a:r>
              <a:rPr lang="en-US" altLang="ja-JP" dirty="0" smtClean="0">
                <a:latin typeface="メイリオ" panose="020B0604030504040204" pitchFamily="50" charset="-128"/>
                <a:ea typeface="メイリオ" panose="020B0604030504040204" pitchFamily="50" charset="-128"/>
              </a:rPr>
              <a:t>11</a:t>
            </a:r>
            <a:r>
              <a:rPr lang="ja-JP" altLang="en-US" dirty="0" smtClean="0">
                <a:latin typeface="メイリオ" panose="020B0604030504040204" pitchFamily="50" charset="-128"/>
                <a:ea typeface="メイリオ" panose="020B0604030504040204" pitchFamily="50" charset="-128"/>
              </a:rPr>
              <a:t>分</a:t>
            </a:r>
            <a:r>
              <a:rPr lang="en-US" altLang="ja-JP" dirty="0" smtClean="0">
                <a:latin typeface="メイリオ" panose="020B0604030504040204" pitchFamily="50" charset="-128"/>
                <a:ea typeface="メイリオ" panose="020B0604030504040204" pitchFamily="50" charset="-128"/>
              </a:rPr>
              <a:t>≫</a:t>
            </a:r>
          </a:p>
          <a:p>
            <a:r>
              <a:rPr lang="ja-JP" altLang="en-US" dirty="0">
                <a:latin typeface="メイリオ" panose="020B0604030504040204" pitchFamily="50" charset="-128"/>
                <a:ea typeface="メイリオ" panose="020B0604030504040204" pitchFamily="50" charset="-128"/>
              </a:rPr>
              <a:t>　まず１</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です。グループの中で１名の方に、自分の学級</a:t>
            </a:r>
            <a:r>
              <a:rPr lang="ja-JP" altLang="en-US" dirty="0"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HR</a:t>
            </a:r>
            <a:r>
              <a:rPr lang="ja-JP" altLang="en-US" dirty="0" smtClean="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集団の状況を事例として提供してもらいます。事例提供者が決まりにくいようであれば、</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例</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を参考に決めてください。</a:t>
            </a:r>
          </a:p>
          <a:p>
            <a:r>
              <a:rPr lang="ja-JP" altLang="en-US" dirty="0">
                <a:latin typeface="メイリオ" panose="020B0604030504040204" pitchFamily="50" charset="-128"/>
                <a:ea typeface="メイリオ" panose="020B0604030504040204" pitchFamily="50" charset="-128"/>
              </a:rPr>
              <a:t>　決まったら２</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です。事例提供者は</a:t>
            </a:r>
            <a:r>
              <a:rPr lang="ja-JP" altLang="en-US" dirty="0" smtClean="0">
                <a:latin typeface="メイリオ" panose="020B0604030504040204" pitchFamily="50" charset="-128"/>
                <a:ea typeface="メイリオ" panose="020B0604030504040204" pitchFamily="50" charset="-128"/>
              </a:rPr>
              <a:t>、子供の</a:t>
            </a:r>
            <a:r>
              <a:rPr lang="ja-JP" altLang="en-US" dirty="0">
                <a:latin typeface="メイリオ" panose="020B0604030504040204" pitchFamily="50" charset="-128"/>
                <a:ea typeface="メイリオ" panose="020B0604030504040204" pitchFamily="50" charset="-128"/>
              </a:rPr>
              <a:t>人間関係を中心に、学級</a:t>
            </a:r>
            <a:r>
              <a:rPr lang="ja-JP" altLang="en-US" dirty="0"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HR</a:t>
            </a:r>
            <a:r>
              <a:rPr lang="ja-JP" altLang="en-US" dirty="0" smtClean="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集団の状況や、集団での活動の際に苦労</a:t>
            </a:r>
            <a:r>
              <a:rPr lang="ja-JP" altLang="en-US" dirty="0" smtClean="0">
                <a:latin typeface="メイリオ" panose="020B0604030504040204" pitchFamily="50" charset="-128"/>
                <a:ea typeface="メイリオ" panose="020B0604030504040204" pitchFamily="50" charset="-128"/>
              </a:rPr>
              <a:t>したことを</a:t>
            </a:r>
            <a:r>
              <a:rPr lang="ja-JP" altLang="en-US" dirty="0">
                <a:latin typeface="メイリオ" panose="020B0604030504040204" pitchFamily="50" charset="-128"/>
                <a:ea typeface="メイリオ" panose="020B0604030504040204" pitchFamily="50" charset="-128"/>
              </a:rPr>
              <a:t>お話しください。</a:t>
            </a:r>
          </a:p>
          <a:p>
            <a:r>
              <a:rPr lang="ja-JP" altLang="en-US" dirty="0">
                <a:latin typeface="メイリオ" panose="020B0604030504040204" pitchFamily="50" charset="-128"/>
                <a:ea typeface="メイリオ" panose="020B0604030504040204" pitchFamily="50" charset="-128"/>
              </a:rPr>
              <a:t>　その他の先生は、事例提供者のエピソードを共感的に聴きながら、大切だと思われたことは、資料①のメモ欄にメモをしてください。</a:t>
            </a:r>
          </a:p>
          <a:p>
            <a:r>
              <a:rPr lang="ja-JP" altLang="en-US" dirty="0">
                <a:latin typeface="メイリオ" panose="020B0604030504040204" pitchFamily="50" charset="-128"/>
                <a:ea typeface="メイリオ" panose="020B0604030504040204" pitchFamily="50" charset="-128"/>
              </a:rPr>
              <a:t>　１、２を合わせて、時間は３分です。始めてください。</a:t>
            </a:r>
          </a:p>
          <a:p>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グループ協議</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３分経過）</a:t>
            </a:r>
          </a:p>
          <a:p>
            <a:r>
              <a:rPr lang="ja-JP" altLang="en-US" dirty="0">
                <a:latin typeface="メイリオ" panose="020B0604030504040204" pitchFamily="50" charset="-128"/>
                <a:ea typeface="メイリオ" panose="020B0604030504040204" pitchFamily="50" charset="-128"/>
              </a:rPr>
              <a:t>　ありがとうございました</a:t>
            </a:r>
            <a:r>
              <a:rPr lang="ja-JP" altLang="en-US" dirty="0" smtClean="0">
                <a:latin typeface="メイリオ" panose="020B0604030504040204" pitchFamily="50" charset="-128"/>
                <a:ea typeface="メイリオ" panose="020B0604030504040204" pitchFamily="50" charset="-128"/>
              </a:rPr>
              <a:t>。集団の実態</a:t>
            </a:r>
            <a:r>
              <a:rPr lang="ja-JP" altLang="en-US" dirty="0">
                <a:latin typeface="メイリオ" panose="020B0604030504040204" pitchFamily="50" charset="-128"/>
                <a:ea typeface="メイリオ" panose="020B0604030504040204" pitchFamily="50" charset="-128"/>
              </a:rPr>
              <a:t>を把握するには、まだ情報が少ない</a:t>
            </a:r>
            <a:r>
              <a:rPr lang="ja-JP" altLang="en-US" dirty="0" smtClean="0">
                <a:latin typeface="メイリオ" panose="020B0604030504040204" pitchFamily="50" charset="-128"/>
                <a:ea typeface="メイリオ" panose="020B0604030504040204" pitchFamily="50" charset="-128"/>
              </a:rPr>
              <a:t>のではないでしょう</a:t>
            </a:r>
            <a:r>
              <a:rPr lang="ja-JP" altLang="en-US" dirty="0">
                <a:latin typeface="メイリオ" panose="020B0604030504040204" pitchFamily="50" charset="-128"/>
                <a:ea typeface="メイリオ" panose="020B0604030504040204" pitchFamily="50" charset="-128"/>
              </a:rPr>
              <a:t>か。そこ</a:t>
            </a:r>
            <a:r>
              <a:rPr lang="ja-JP" altLang="en-US" dirty="0" smtClean="0">
                <a:latin typeface="メイリオ" panose="020B0604030504040204" pitchFamily="50" charset="-128"/>
                <a:ea typeface="メイリオ" panose="020B0604030504040204" pitchFamily="50" charset="-128"/>
              </a:rPr>
              <a:t>で、★</a:t>
            </a:r>
            <a:endParaRPr lang="en-US" altLang="ja-JP" dirty="0" smtClean="0">
              <a:latin typeface="メイリオ" panose="020B0604030504040204" pitchFamily="50" charset="-128"/>
              <a:ea typeface="メイリオ" panose="020B0604030504040204" pitchFamily="50" charset="-128"/>
            </a:endParaRPr>
          </a:p>
          <a:p>
            <a:endParaRPr lang="en-US" altLang="ja-JP" dirty="0" smtClean="0">
              <a:latin typeface="メイリオ" panose="020B0604030504040204" pitchFamily="50" charset="-128"/>
              <a:ea typeface="メイリオ" panose="020B0604030504040204" pitchFamily="50" charset="-128"/>
            </a:endParaRPr>
          </a:p>
          <a:p>
            <a:r>
              <a:rPr lang="en-US" altLang="ja-JP" b="0" dirty="0" smtClean="0">
                <a:latin typeface="メイリオ" panose="020B0604030504040204" pitchFamily="50" charset="-128"/>
                <a:ea typeface="メイリオ" panose="020B0604030504040204" pitchFamily="50" charset="-128"/>
              </a:rPr>
              <a:t>※</a:t>
            </a:r>
            <a:r>
              <a:rPr lang="ja-JP" altLang="en-US" b="0" dirty="0" smtClean="0">
                <a:latin typeface="メイリオ" panose="020B0604030504040204" pitchFamily="50" charset="-128"/>
                <a:ea typeface="メイリオ" panose="020B0604030504040204" pitchFamily="50" charset="-128"/>
              </a:rPr>
              <a:t>　特定の学級（ＨＲ）の問題にと</a:t>
            </a:r>
            <a:endParaRPr lang="en-US" altLang="ja-JP" b="0"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どめずに、学校全体の問題として</a:t>
            </a:r>
            <a:endParaRPr lang="en-US" altLang="ja-JP" dirty="0" smtClean="0">
              <a:latin typeface="メイリオ" panose="020B0604030504040204" pitchFamily="50" charset="-128"/>
              <a:ea typeface="メイリオ" panose="020B0604030504040204" pitchFamily="50" charset="-128"/>
            </a:endParaRPr>
          </a:p>
          <a:p>
            <a:r>
              <a:rPr lang="ja-JP" altLang="en-US" b="0" dirty="0" smtClean="0">
                <a:latin typeface="メイリオ" panose="020B0604030504040204" pitchFamily="50" charset="-128"/>
                <a:ea typeface="メイリオ" panose="020B0604030504040204" pitchFamily="50" charset="-128"/>
              </a:rPr>
              <a:t>　研修できるよう留意してください。</a:t>
            </a:r>
            <a:endParaRPr lang="ja-JP" altLang="en-US" dirty="0">
              <a:latin typeface="メイリオ" panose="020B0604030504040204" pitchFamily="50" charset="-128"/>
              <a:ea typeface="メイリオ" panose="020B0604030504040204" pitchFamily="50" charset="-128"/>
            </a:endParaRPr>
          </a:p>
        </p:txBody>
      </p:sp>
      <p:sp>
        <p:nvSpPr>
          <p:cNvPr id="4" name="スライド番号プレースホルダー 5"/>
          <p:cNvSpPr>
            <a:spLocks noGrp="1"/>
          </p:cNvSpPr>
          <p:nvPr>
            <p:ph type="sldNum" sz="quarter" idx="5"/>
          </p:nvPr>
        </p:nvSpPr>
        <p:spPr>
          <a:xfrm>
            <a:off x="3815380" y="9371292"/>
            <a:ext cx="2918831" cy="493316"/>
          </a:xfrm>
        </p:spPr>
        <p:txBody>
          <a:bodyPr/>
          <a:lstStyle/>
          <a:p>
            <a:fld id="{2CAD91B4-B010-416D-AB8D-6EF94E713781}" type="slidenum">
              <a:rPr kumimoji="1" lang="ja-JP" altLang="en-US" smtClean="0"/>
              <a:t>16</a:t>
            </a:fld>
            <a:endParaRPr kumimoji="1" lang="ja-JP" altLang="en-US"/>
          </a:p>
        </p:txBody>
      </p:sp>
    </p:spTree>
    <p:extLst>
      <p:ext uri="{BB962C8B-B14F-4D97-AF65-F5344CB8AC3E}">
        <p14:creationId xmlns:p14="http://schemas.microsoft.com/office/powerpoint/2010/main" val="42296285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860425" y="163513"/>
            <a:ext cx="5014913" cy="3762375"/>
          </a:xfrm>
        </p:spPr>
      </p:sp>
      <p:sp>
        <p:nvSpPr>
          <p:cNvPr id="3" name="ノート プレースホルダー 2"/>
          <p:cNvSpPr>
            <a:spLocks noGrp="1"/>
          </p:cNvSpPr>
          <p:nvPr>
            <p:ph type="body" idx="1"/>
          </p:nvPr>
        </p:nvSpPr>
        <p:spPr>
          <a:xfrm>
            <a:off x="617523" y="3940134"/>
            <a:ext cx="5500716" cy="5844639"/>
          </a:xfrm>
        </p:spPr>
        <p:txBody>
          <a:bodyPr vert="horz" lIns="90556" tIns="45276" rIns="90556" bIns="45276" rtlCol="0">
            <a:noAutofit/>
          </a:bodyPr>
          <a:lstStyle/>
          <a:p>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スライド</a:t>
            </a:r>
            <a:r>
              <a:rPr lang="en-US" altLang="ja-JP" dirty="0" smtClean="0">
                <a:latin typeface="メイリオ" panose="020B0604030504040204" pitchFamily="50" charset="-128"/>
                <a:ea typeface="メイリオ" panose="020B0604030504040204" pitchFamily="50" charset="-128"/>
              </a:rPr>
              <a:t>15</a:t>
            </a:r>
            <a:r>
              <a:rPr lang="ja-JP" altLang="en-US" dirty="0"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17</a:t>
            </a:r>
            <a:r>
              <a:rPr lang="ja-JP" altLang="en-US" dirty="0" smtClean="0">
                <a:latin typeface="メイリオ" panose="020B0604030504040204" pitchFamily="50" charset="-128"/>
                <a:ea typeface="メイリオ" panose="020B0604030504040204" pitchFamily="50" charset="-128"/>
              </a:rPr>
              <a:t>で</a:t>
            </a:r>
            <a:r>
              <a:rPr lang="en-US" altLang="ja-JP" dirty="0" smtClean="0">
                <a:latin typeface="メイリオ" panose="020B0604030504040204" pitchFamily="50" charset="-128"/>
                <a:ea typeface="メイリオ" panose="020B0604030504040204" pitchFamily="50" charset="-128"/>
              </a:rPr>
              <a:t>11</a:t>
            </a:r>
            <a:r>
              <a:rPr lang="ja-JP" altLang="en-US" dirty="0" smtClean="0">
                <a:latin typeface="メイリオ" panose="020B0604030504040204" pitchFamily="50" charset="-128"/>
                <a:ea typeface="メイリオ" panose="020B0604030504040204" pitchFamily="50" charset="-128"/>
              </a:rPr>
              <a:t>分</a:t>
            </a:r>
            <a:r>
              <a:rPr lang="en-US" altLang="ja-JP" dirty="0" smtClean="0">
                <a:latin typeface="メイリオ" panose="020B0604030504040204" pitchFamily="50" charset="-128"/>
                <a:ea typeface="メイリオ" panose="020B0604030504040204" pitchFamily="50" charset="-128"/>
              </a:rPr>
              <a:t>≫</a:t>
            </a:r>
          </a:p>
          <a:p>
            <a:r>
              <a:rPr lang="ja-JP" altLang="en-US" dirty="0">
                <a:latin typeface="メイリオ" panose="020B0604030504040204" pitchFamily="50" charset="-128"/>
                <a:ea typeface="メイリオ" panose="020B0604030504040204" pitchFamily="50" charset="-128"/>
              </a:rPr>
              <a:t>　これから一問一答の質問タイムを５分とります</a:t>
            </a:r>
            <a:r>
              <a:rPr lang="ja-JP" altLang="en-US" dirty="0" smtClean="0">
                <a:latin typeface="メイリオ" panose="020B0604030504040204" pitchFamily="50" charset="-128"/>
                <a:ea typeface="メイリオ" panose="020B0604030504040204" pitchFamily="50" charset="-128"/>
              </a:rPr>
              <a:t>。事例提供者の話だけ</a:t>
            </a:r>
            <a:r>
              <a:rPr lang="ja-JP" altLang="en-US" dirty="0">
                <a:latin typeface="メイリオ" panose="020B0604030504040204" pitchFamily="50" charset="-128"/>
                <a:ea typeface="メイリオ" panose="020B0604030504040204" pitchFamily="50" charset="-128"/>
              </a:rPr>
              <a:t>では</a:t>
            </a:r>
            <a:r>
              <a:rPr lang="ja-JP" altLang="en-US" dirty="0" smtClean="0">
                <a:latin typeface="メイリオ" panose="020B0604030504040204" pitchFamily="50" charset="-128"/>
                <a:ea typeface="メイリオ" panose="020B0604030504040204" pitchFamily="50" charset="-128"/>
              </a:rPr>
              <a:t>分からなかった情報</a:t>
            </a:r>
            <a:r>
              <a:rPr lang="ja-JP" altLang="en-US" dirty="0">
                <a:latin typeface="メイリオ" panose="020B0604030504040204" pitchFamily="50" charset="-128"/>
                <a:ea typeface="メイリオ" panose="020B0604030504040204" pitchFamily="50" charset="-128"/>
              </a:rPr>
              <a:t>を引き出して</a:t>
            </a:r>
            <a:r>
              <a:rPr lang="ja-JP" altLang="en-US" dirty="0" smtClean="0">
                <a:latin typeface="メイリオ" panose="020B0604030504040204" pitchFamily="50" charset="-128"/>
                <a:ea typeface="メイリオ" panose="020B0604030504040204" pitchFamily="50" charset="-128"/>
              </a:rPr>
              <a:t>、学級（</a:t>
            </a:r>
            <a:r>
              <a:rPr lang="en-US" altLang="ja-JP" dirty="0" smtClean="0">
                <a:latin typeface="メイリオ" panose="020B0604030504040204" pitchFamily="50" charset="-128"/>
                <a:ea typeface="メイリオ" panose="020B0604030504040204" pitchFamily="50" charset="-128"/>
              </a:rPr>
              <a:t>HR</a:t>
            </a:r>
            <a:r>
              <a:rPr lang="ja-JP" altLang="en-US" dirty="0" smtClean="0">
                <a:latin typeface="メイリオ" panose="020B0604030504040204" pitchFamily="50" charset="-128"/>
                <a:ea typeface="メイリオ" panose="020B0604030504040204" pitchFamily="50" charset="-128"/>
              </a:rPr>
              <a:t>）集団の実態を、より</a:t>
            </a:r>
            <a:r>
              <a:rPr lang="ja-JP" altLang="en-US" dirty="0">
                <a:latin typeface="メイリオ" panose="020B0604030504040204" pitchFamily="50" charset="-128"/>
                <a:ea typeface="メイリオ" panose="020B0604030504040204" pitchFamily="50" charset="-128"/>
              </a:rPr>
              <a:t>的確</a:t>
            </a:r>
            <a:r>
              <a:rPr lang="ja-JP" altLang="en-US" dirty="0" smtClean="0">
                <a:latin typeface="メイリオ" panose="020B0604030504040204" pitchFamily="50" charset="-128"/>
                <a:ea typeface="メイリオ" panose="020B0604030504040204" pitchFamily="50" charset="-128"/>
              </a:rPr>
              <a:t>に捉える</a:t>
            </a:r>
            <a:r>
              <a:rPr lang="ja-JP" altLang="en-US" dirty="0">
                <a:latin typeface="メイリオ" panose="020B0604030504040204" pitchFamily="50" charset="-128"/>
                <a:ea typeface="メイリオ" panose="020B0604030504040204" pitchFamily="50" charset="-128"/>
              </a:rPr>
              <a:t>ようにしてください</a:t>
            </a:r>
            <a:r>
              <a:rPr lang="ja-JP" altLang="en-US" dirty="0" smtClean="0">
                <a:latin typeface="メイリオ" panose="020B0604030504040204" pitchFamily="50" charset="-128"/>
                <a:ea typeface="メイリオ" panose="020B0604030504040204" pitchFamily="50" charset="-128"/>
              </a:rPr>
              <a:t>。</a:t>
            </a:r>
            <a:endParaRPr lang="ja-JP" altLang="en-US"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質問は</a:t>
            </a:r>
            <a:r>
              <a:rPr lang="ja-JP" altLang="en-US" dirty="0" smtClean="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困っていることはなんですか？」というような大まかな質問ではなく</a:t>
            </a:r>
            <a:r>
              <a:rPr lang="ja-JP" altLang="en-US" dirty="0" smtClean="0">
                <a:latin typeface="メイリオ" panose="020B0604030504040204" pitchFamily="50" charset="-128"/>
                <a:ea typeface="メイリオ" panose="020B0604030504040204" pitchFamily="50" charset="-128"/>
              </a:rPr>
              <a:t>、具体的</a:t>
            </a:r>
            <a:r>
              <a:rPr lang="ja-JP" altLang="en-US" dirty="0">
                <a:latin typeface="メイリオ" panose="020B0604030504040204" pitchFamily="50" charset="-128"/>
                <a:ea typeface="メイリオ" panose="020B0604030504040204" pitchFamily="50" charset="-128"/>
              </a:rPr>
              <a:t>で簡潔な質問をするようにしましょう</a:t>
            </a:r>
            <a:r>
              <a:rPr lang="ja-JP" altLang="en-US" dirty="0" smtClean="0">
                <a:latin typeface="メイリオ" panose="020B0604030504040204" pitchFamily="50" charset="-128"/>
                <a:ea typeface="メイリオ" panose="020B0604030504040204" pitchFamily="50" charset="-128"/>
              </a:rPr>
              <a:t>。</a:t>
            </a:r>
            <a:endParaRPr lang="ja-JP" altLang="en-US"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また、事例を提供した先生が、聞いてもらってよかった、話してよかったと思えることが重要です。批判的な質問ではなく、今後の適切な指導や支援のヒントにつながる質問をするようお願いします。</a:t>
            </a:r>
          </a:p>
          <a:p>
            <a:r>
              <a:rPr lang="ja-JP" altLang="en-US" dirty="0">
                <a:latin typeface="メイリオ" panose="020B0604030504040204" pitchFamily="50" charset="-128"/>
                <a:ea typeface="メイリオ" panose="020B0604030504040204" pitchFamily="50" charset="-128"/>
              </a:rPr>
              <a:t>　事例提供者は、スライドに示すように、事実をありのままに簡潔に答えて、できるだけたくさんの質問を受けるようにしてください。</a:t>
            </a:r>
          </a:p>
          <a:p>
            <a:r>
              <a:rPr lang="ja-JP" altLang="en-US" dirty="0">
                <a:latin typeface="メイリオ" panose="020B0604030504040204" pitchFamily="50" charset="-128"/>
                <a:ea typeface="メイリオ" panose="020B0604030504040204" pitchFamily="50" charset="-128"/>
              </a:rPr>
              <a:t>　では、事例提供者の左隣の方から、時計回りに質問をしていってください。５分間続けます。始めてください。</a:t>
            </a:r>
          </a:p>
          <a:p>
            <a:r>
              <a:rPr lang="en-US" altLang="ja-JP" dirty="0" smtClean="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グループ協議</a:t>
            </a:r>
            <a:r>
              <a:rPr lang="en-US" altLang="ja-JP" dirty="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（５分</a:t>
            </a:r>
            <a:r>
              <a:rPr lang="ja-JP" altLang="en-US" dirty="0">
                <a:latin typeface="メイリオ" panose="020B0604030504040204" pitchFamily="50" charset="-128"/>
                <a:ea typeface="メイリオ" panose="020B0604030504040204" pitchFamily="50" charset="-128"/>
              </a:rPr>
              <a:t>経過）</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時間がきました。ありがとうございました</a:t>
            </a:r>
            <a:r>
              <a:rPr lang="ja-JP" altLang="en-US" dirty="0" smtClean="0">
                <a:latin typeface="メイリオ" panose="020B0604030504040204" pitchFamily="50" charset="-128"/>
                <a:ea typeface="メイリオ" panose="020B0604030504040204" pitchFamily="50" charset="-128"/>
              </a:rPr>
              <a:t>。今</a:t>
            </a:r>
            <a:r>
              <a:rPr lang="ja-JP" altLang="en-US" dirty="0">
                <a:latin typeface="メイリオ" panose="020B0604030504040204" pitchFamily="50" charset="-128"/>
                <a:ea typeface="メイリオ" panose="020B0604030504040204" pitchFamily="50" charset="-128"/>
              </a:rPr>
              <a:t>、していただいたように、集団への働きかけを考える際には、まず、実態をしっかり捉えることが必要です。★</a:t>
            </a:r>
            <a:endParaRPr lang="en-US" altLang="ja-JP" dirty="0">
              <a:latin typeface="メイリオ" panose="020B0604030504040204" pitchFamily="50" charset="-128"/>
              <a:ea typeface="メイリオ" panose="020B0604030504040204" pitchFamily="50" charset="-128"/>
            </a:endParaRPr>
          </a:p>
        </p:txBody>
      </p:sp>
      <p:sp>
        <p:nvSpPr>
          <p:cNvPr id="4" name="スライド番号プレースホルダー 5"/>
          <p:cNvSpPr>
            <a:spLocks noGrp="1"/>
          </p:cNvSpPr>
          <p:nvPr>
            <p:ph type="sldNum" sz="quarter" idx="5"/>
          </p:nvPr>
        </p:nvSpPr>
        <p:spPr>
          <a:xfrm>
            <a:off x="3815380" y="9371292"/>
            <a:ext cx="2918831" cy="493316"/>
          </a:xfrm>
        </p:spPr>
        <p:txBody>
          <a:bodyPr/>
          <a:lstStyle/>
          <a:p>
            <a:fld id="{2CAD91B4-B010-416D-AB8D-6EF94E713781}" type="slidenum">
              <a:rPr kumimoji="1" lang="ja-JP" altLang="en-US" smtClean="0"/>
              <a:t>17</a:t>
            </a:fld>
            <a:endParaRPr kumimoji="1" lang="ja-JP" altLang="en-US" dirty="0"/>
          </a:p>
        </p:txBody>
      </p:sp>
    </p:spTree>
    <p:extLst>
      <p:ext uri="{BB962C8B-B14F-4D97-AF65-F5344CB8AC3E}">
        <p14:creationId xmlns:p14="http://schemas.microsoft.com/office/powerpoint/2010/main" val="42296285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03288" y="612775"/>
            <a:ext cx="4929187" cy="3698875"/>
          </a:xfrm>
        </p:spPr>
      </p:sp>
      <p:sp>
        <p:nvSpPr>
          <p:cNvPr id="3" name="ノート プレースホルダー 2"/>
          <p:cNvSpPr>
            <a:spLocks noGrp="1"/>
          </p:cNvSpPr>
          <p:nvPr>
            <p:ph type="body" idx="1"/>
          </p:nvPr>
        </p:nvSpPr>
        <p:spPr>
          <a:xfrm>
            <a:off x="789421" y="4686508"/>
            <a:ext cx="5156921" cy="4154595"/>
          </a:xfrm>
        </p:spPr>
        <p:txBody>
          <a:bodyPr vert="horz" lIns="90556" tIns="45276" rIns="90556" bIns="45276" rtlCol="0"/>
          <a:lstStyle/>
          <a:p>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スライド</a:t>
            </a:r>
            <a:r>
              <a:rPr lang="en-US" altLang="ja-JP" dirty="0" smtClean="0">
                <a:latin typeface="メイリオ" panose="020B0604030504040204" pitchFamily="50" charset="-128"/>
                <a:ea typeface="メイリオ" panose="020B0604030504040204" pitchFamily="50" charset="-128"/>
              </a:rPr>
              <a:t>18</a:t>
            </a:r>
            <a:r>
              <a:rPr lang="ja-JP" altLang="en-US" dirty="0" err="1"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19</a:t>
            </a:r>
            <a:r>
              <a:rPr lang="ja-JP" altLang="en-US" dirty="0" smtClean="0">
                <a:latin typeface="メイリオ" panose="020B0604030504040204" pitchFamily="50" charset="-128"/>
                <a:ea typeface="メイリオ" panose="020B0604030504040204" pitchFamily="50" charset="-128"/>
              </a:rPr>
              <a:t>で</a:t>
            </a:r>
            <a:r>
              <a:rPr lang="en-US" altLang="ja-JP" dirty="0" smtClean="0">
                <a:latin typeface="メイリオ" panose="020B0604030504040204" pitchFamily="50" charset="-128"/>
                <a:ea typeface="メイリオ" panose="020B0604030504040204" pitchFamily="50" charset="-128"/>
              </a:rPr>
              <a:t>14</a:t>
            </a:r>
            <a:r>
              <a:rPr lang="ja-JP" altLang="en-US" dirty="0" smtClean="0">
                <a:latin typeface="メイリオ" panose="020B0604030504040204" pitchFamily="50" charset="-128"/>
                <a:ea typeface="メイリオ" panose="020B0604030504040204" pitchFamily="50" charset="-128"/>
              </a:rPr>
              <a:t>分</a:t>
            </a:r>
            <a:r>
              <a:rPr lang="en-US" altLang="ja-JP" dirty="0">
                <a:latin typeface="メイリオ" panose="020B0604030504040204" pitchFamily="50" charset="-128"/>
                <a:ea typeface="メイリオ" panose="020B0604030504040204" pitchFamily="50" charset="-128"/>
              </a:rPr>
              <a:t>≫</a:t>
            </a:r>
          </a:p>
          <a:p>
            <a:r>
              <a:rPr lang="ja-JP" altLang="en-US" dirty="0">
                <a:latin typeface="メイリオ" panose="020B0604030504040204" pitchFamily="50" charset="-128"/>
                <a:ea typeface="メイリオ" panose="020B0604030504040204" pitchFamily="50" charset="-128"/>
              </a:rPr>
              <a:t>　それでは</a:t>
            </a:r>
            <a:r>
              <a:rPr lang="ja-JP" altLang="en-US" dirty="0" smtClean="0">
                <a:latin typeface="メイリオ" panose="020B0604030504040204" pitchFamily="50" charset="-128"/>
                <a:ea typeface="メイリオ" panose="020B0604030504040204" pitchFamily="50" charset="-128"/>
              </a:rPr>
              <a:t>、ファシリテーション</a:t>
            </a:r>
            <a:r>
              <a:rPr lang="ja-JP" altLang="en-US" dirty="0">
                <a:latin typeface="メイリオ" panose="020B0604030504040204" pitchFamily="50" charset="-128"/>
                <a:ea typeface="メイリオ" panose="020B0604030504040204" pitchFamily="50" charset="-128"/>
              </a:rPr>
              <a:t>の観点②</a:t>
            </a:r>
            <a:r>
              <a:rPr lang="ja-JP" altLang="en-US" dirty="0" smtClean="0">
                <a:latin typeface="メイリオ" panose="020B0604030504040204" pitchFamily="50" charset="-128"/>
                <a:ea typeface="メイリオ" panose="020B0604030504040204" pitchFamily="50" charset="-128"/>
              </a:rPr>
              <a:t>です。具体的に働きかけを考えましょう。</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ポイント</a:t>
            </a:r>
            <a:r>
              <a:rPr lang="ja-JP" altLang="en-US" dirty="0">
                <a:latin typeface="メイリオ" panose="020B0604030504040204" pitchFamily="50" charset="-128"/>
                <a:ea typeface="メイリオ" panose="020B0604030504040204" pitchFamily="50" charset="-128"/>
              </a:rPr>
              <a:t>は、集団</a:t>
            </a:r>
            <a:r>
              <a:rPr lang="ja-JP" altLang="en-US" dirty="0" smtClean="0">
                <a:latin typeface="メイリオ" panose="020B0604030504040204" pitchFamily="50" charset="-128"/>
                <a:ea typeface="メイリオ" panose="020B0604030504040204" pitchFamily="50" charset="-128"/>
              </a:rPr>
              <a:t>の実態に即した「</a:t>
            </a:r>
            <a:r>
              <a:rPr lang="ja-JP" altLang="en-US" dirty="0">
                <a:latin typeface="メイリオ" panose="020B0604030504040204" pitchFamily="50" charset="-128"/>
                <a:ea typeface="メイリオ" panose="020B0604030504040204" pitchFamily="50" charset="-128"/>
              </a:rPr>
              <a:t>居場所づくり」「絆づくり」の働きかけになっているかです</a:t>
            </a:r>
            <a:r>
              <a:rPr lang="ja-JP" altLang="en-US" dirty="0" smtClean="0">
                <a:latin typeface="メイリオ" panose="020B0604030504040204" pitchFamily="50" charset="-128"/>
                <a:ea typeface="メイリオ" panose="020B0604030504040204" pitchFamily="50" charset="-128"/>
              </a:rPr>
              <a:t>。研修前半で話し合った、★子供たちを集団で活動させる際の工夫も参考にしながら考えてください。</a:t>
            </a:r>
            <a:endParaRPr lang="en-US" altLang="ja-JP" dirty="0">
              <a:latin typeface="メイリオ" panose="020B0604030504040204" pitchFamily="50" charset="-128"/>
              <a:ea typeface="メイリオ" panose="020B0604030504040204" pitchFamily="50" charset="-128"/>
            </a:endParaRPr>
          </a:p>
          <a:p>
            <a:r>
              <a:rPr lang="en-US" altLang="ja-JP" dirty="0">
                <a:latin typeface="メイリオ" panose="020B0604030504040204" pitchFamily="50" charset="-128"/>
                <a:ea typeface="メイリオ" panose="020B0604030504040204" pitchFamily="50" charset="-128"/>
              </a:rPr>
              <a:t>  </a:t>
            </a:r>
            <a:r>
              <a:rPr lang="ja-JP" altLang="en-US" baseline="0" dirty="0" smtClean="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まず</a:t>
            </a:r>
            <a:r>
              <a:rPr lang="ja-JP" altLang="en-US" dirty="0">
                <a:latin typeface="メイリオ" panose="020B0604030504040204" pitchFamily="50" charset="-128"/>
                <a:ea typeface="メイリオ" panose="020B0604030504040204" pitchFamily="50" charset="-128"/>
              </a:rPr>
              <a:t>は、個人</a:t>
            </a:r>
            <a:r>
              <a:rPr lang="ja-JP" altLang="en-US" dirty="0" smtClean="0">
                <a:latin typeface="メイリオ" panose="020B0604030504040204" pitchFamily="50" charset="-128"/>
                <a:ea typeface="メイリオ" panose="020B0604030504040204" pitchFamily="50" charset="-128"/>
              </a:rPr>
              <a:t>で下</a:t>
            </a:r>
            <a:r>
              <a:rPr lang="ja-JP" altLang="en-US" dirty="0">
                <a:latin typeface="メイリオ" panose="020B0604030504040204" pitchFamily="50" charset="-128"/>
                <a:ea typeface="メイリオ" panose="020B0604030504040204" pitchFamily="50" charset="-128"/>
              </a:rPr>
              <a:t>の四角に書き込んでください。時間は</a:t>
            </a:r>
            <a:r>
              <a:rPr lang="ja-JP" altLang="en-US" dirty="0" smtClean="0">
                <a:latin typeface="メイリオ" panose="020B0604030504040204" pitchFamily="50" charset="-128"/>
                <a:ea typeface="メイリオ" panose="020B0604030504040204" pitchFamily="50" charset="-128"/>
              </a:rPr>
              <a:t>２分です。始めてください。</a:t>
            </a:r>
            <a:endParaRPr lang="en-US" altLang="ja-JP" dirty="0">
              <a:latin typeface="メイリオ" panose="020B0604030504040204" pitchFamily="50" charset="-128"/>
              <a:ea typeface="メイリオ" panose="020B0604030504040204" pitchFamily="50" charset="-128"/>
            </a:endParaRPr>
          </a:p>
          <a:p>
            <a:r>
              <a:rPr lang="en-US" altLang="ja-JP" dirty="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個人思考</a:t>
            </a:r>
            <a:r>
              <a:rPr lang="en-US" altLang="ja-JP" dirty="0" smtClean="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（２分経過）</a:t>
            </a:r>
            <a:endParaRPr lang="en-US" altLang="ja-JP" dirty="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時間がきました。</a:t>
            </a:r>
            <a:r>
              <a:rPr lang="ja-JP" altLang="en-US" dirty="0">
                <a:latin typeface="メイリオ" panose="020B0604030504040204" pitchFamily="50" charset="-128"/>
                <a:ea typeface="メイリオ" panose="020B0604030504040204" pitchFamily="50" charset="-128"/>
              </a:rPr>
              <a:t>それでは、</a:t>
            </a:r>
            <a:r>
              <a:rPr lang="ja-JP" altLang="en-US" dirty="0" smtClean="0">
                <a:latin typeface="メイリオ" panose="020B0604030504040204" pitchFamily="50" charset="-128"/>
                <a:ea typeface="メイリオ" panose="020B0604030504040204" pitchFamily="50" charset="-128"/>
              </a:rPr>
              <a:t>今、考えた</a:t>
            </a:r>
            <a:r>
              <a:rPr lang="ja-JP" altLang="en-US" dirty="0">
                <a:latin typeface="メイリオ" panose="020B0604030504040204" pitchFamily="50" charset="-128"/>
                <a:ea typeface="メイリオ" panose="020B0604030504040204" pitchFamily="50" charset="-128"/>
              </a:rPr>
              <a:t>働きかけを、グループで共有しましょう。司会の先生、進行をお願いします</a:t>
            </a:r>
            <a:r>
              <a:rPr lang="ja-JP" altLang="en-US" dirty="0" smtClean="0">
                <a:latin typeface="メイリオ" panose="020B0604030504040204" pitchFamily="50" charset="-128"/>
                <a:ea typeface="メイリオ" panose="020B0604030504040204" pitchFamily="50" charset="-128"/>
              </a:rPr>
              <a:t>。時間は８分</a:t>
            </a:r>
            <a:r>
              <a:rPr lang="ja-JP" altLang="en-US" dirty="0">
                <a:latin typeface="メイリオ" panose="020B0604030504040204" pitchFamily="50" charset="-128"/>
                <a:ea typeface="メイリオ" panose="020B0604030504040204" pitchFamily="50" charset="-128"/>
              </a:rPr>
              <a:t>です</a:t>
            </a:r>
            <a:r>
              <a:rPr lang="ja-JP" altLang="en-US" dirty="0" smtClean="0">
                <a:latin typeface="メイリオ" panose="020B0604030504040204" pitchFamily="50" charset="-128"/>
                <a:ea typeface="メイリオ" panose="020B0604030504040204" pitchFamily="50" charset="-128"/>
              </a:rPr>
              <a:t>。始めて</a:t>
            </a:r>
            <a:r>
              <a:rPr lang="ja-JP" altLang="en-US" dirty="0">
                <a:latin typeface="メイリオ" panose="020B0604030504040204" pitchFamily="50" charset="-128"/>
                <a:ea typeface="メイリオ" panose="020B0604030504040204" pitchFamily="50" charset="-128"/>
              </a:rPr>
              <a:t>ください。</a:t>
            </a:r>
            <a:endParaRPr lang="en-US" altLang="ja-JP" dirty="0">
              <a:latin typeface="メイリオ" panose="020B0604030504040204" pitchFamily="50" charset="-128"/>
              <a:ea typeface="メイリオ" panose="020B0604030504040204" pitchFamily="50" charset="-128"/>
            </a:endParaRPr>
          </a:p>
          <a:p>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グループ協議</a:t>
            </a:r>
            <a:r>
              <a:rPr lang="en-US" altLang="ja-JP" dirty="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（８分</a:t>
            </a:r>
            <a:r>
              <a:rPr lang="ja-JP" altLang="en-US" dirty="0">
                <a:latin typeface="メイリオ" panose="020B0604030504040204" pitchFamily="50" charset="-128"/>
                <a:ea typeface="メイリオ" panose="020B0604030504040204" pitchFamily="50" charset="-128"/>
              </a:rPr>
              <a:t>経過）</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ありがとうございました</a:t>
            </a:r>
            <a:r>
              <a:rPr lang="ja-JP" altLang="en-US" dirty="0" smtClean="0">
                <a:latin typeface="メイリオ" panose="020B0604030504040204" pitchFamily="50" charset="-128"/>
                <a:ea typeface="メイリオ" panose="020B0604030504040204" pitchFamily="50" charset="-128"/>
              </a:rPr>
              <a:t>。★</a:t>
            </a:r>
            <a:endParaRPr lang="ja-JP" altLang="en-US" dirty="0">
              <a:latin typeface="メイリオ" panose="020B0604030504040204" pitchFamily="50" charset="-128"/>
              <a:ea typeface="メイリオ" panose="020B0604030504040204" pitchFamily="50" charset="-128"/>
            </a:endParaRPr>
          </a:p>
        </p:txBody>
      </p:sp>
      <p:sp>
        <p:nvSpPr>
          <p:cNvPr id="4" name="スライド番号プレースホルダー 5"/>
          <p:cNvSpPr>
            <a:spLocks noGrp="1"/>
          </p:cNvSpPr>
          <p:nvPr>
            <p:ph type="sldNum" sz="quarter" idx="5"/>
          </p:nvPr>
        </p:nvSpPr>
        <p:spPr>
          <a:xfrm>
            <a:off x="3815380" y="9371292"/>
            <a:ext cx="2918831" cy="493316"/>
          </a:xfrm>
        </p:spPr>
        <p:txBody>
          <a:bodyPr/>
          <a:lstStyle/>
          <a:p>
            <a:fld id="{2CAD91B4-B010-416D-AB8D-6EF94E713781}" type="slidenum">
              <a:rPr kumimoji="1" lang="ja-JP" altLang="en-US" smtClean="0"/>
              <a:t>18</a:t>
            </a:fld>
            <a:endParaRPr kumimoji="1" lang="ja-JP" altLang="en-US"/>
          </a:p>
        </p:txBody>
      </p:sp>
    </p:spTree>
    <p:extLst>
      <p:ext uri="{BB962C8B-B14F-4D97-AF65-F5344CB8AC3E}">
        <p14:creationId xmlns:p14="http://schemas.microsoft.com/office/powerpoint/2010/main" val="10180475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03288" y="612775"/>
            <a:ext cx="4929187" cy="3698875"/>
          </a:xfrm>
        </p:spPr>
      </p:sp>
      <p:sp>
        <p:nvSpPr>
          <p:cNvPr id="3" name="ノート プレースホルダー 2"/>
          <p:cNvSpPr>
            <a:spLocks noGrp="1"/>
          </p:cNvSpPr>
          <p:nvPr>
            <p:ph type="body" idx="1"/>
          </p:nvPr>
        </p:nvSpPr>
        <p:spPr>
          <a:xfrm>
            <a:off x="789421" y="4686508"/>
            <a:ext cx="5156921" cy="4294165"/>
          </a:xfrm>
        </p:spPr>
        <p:txBody>
          <a:bodyPr vert="horz" lIns="90556" tIns="45276" rIns="90556" bIns="45276" rtlCol="0"/>
          <a:lstStyle/>
          <a:p>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スライド</a:t>
            </a:r>
            <a:r>
              <a:rPr lang="en-US" altLang="ja-JP" dirty="0">
                <a:latin typeface="メイリオ" panose="020B0604030504040204" pitchFamily="50" charset="-128"/>
                <a:ea typeface="メイリオ" panose="020B0604030504040204" pitchFamily="50" charset="-128"/>
              </a:rPr>
              <a:t>18</a:t>
            </a:r>
            <a:r>
              <a:rPr lang="ja-JP" altLang="en-US" dirty="0" err="1">
                <a:latin typeface="メイリオ" panose="020B0604030504040204" pitchFamily="50" charset="-128"/>
                <a:ea typeface="メイリオ" panose="020B0604030504040204" pitchFamily="50" charset="-128"/>
              </a:rPr>
              <a:t>、</a:t>
            </a:r>
            <a:r>
              <a:rPr lang="en-US" altLang="ja-JP" dirty="0">
                <a:latin typeface="メイリオ" panose="020B0604030504040204" pitchFamily="50" charset="-128"/>
                <a:ea typeface="メイリオ" panose="020B0604030504040204" pitchFamily="50" charset="-128"/>
              </a:rPr>
              <a:t>19</a:t>
            </a:r>
            <a:r>
              <a:rPr lang="ja-JP" altLang="en-US" dirty="0">
                <a:latin typeface="メイリオ" panose="020B0604030504040204" pitchFamily="50" charset="-128"/>
                <a:ea typeface="メイリオ" panose="020B0604030504040204" pitchFamily="50" charset="-128"/>
              </a:rPr>
              <a:t>で</a:t>
            </a:r>
            <a:r>
              <a:rPr lang="en-US" altLang="ja-JP" dirty="0">
                <a:latin typeface="メイリオ" panose="020B0604030504040204" pitchFamily="50" charset="-128"/>
                <a:ea typeface="メイリオ" panose="020B0604030504040204" pitchFamily="50" charset="-128"/>
              </a:rPr>
              <a:t>14</a:t>
            </a:r>
            <a:r>
              <a:rPr lang="ja-JP" altLang="en-US" dirty="0">
                <a:latin typeface="メイリオ" panose="020B0604030504040204" pitchFamily="50" charset="-128"/>
                <a:ea typeface="メイリオ" panose="020B0604030504040204" pitchFamily="50" charset="-128"/>
              </a:rPr>
              <a:t>分</a:t>
            </a:r>
            <a:r>
              <a:rPr lang="en-US" altLang="ja-JP" dirty="0">
                <a:latin typeface="メイリオ" panose="020B0604030504040204" pitchFamily="50" charset="-128"/>
                <a:ea typeface="メイリオ" panose="020B0604030504040204" pitchFamily="50" charset="-128"/>
              </a:rPr>
              <a:t>≫</a:t>
            </a:r>
          </a:p>
          <a:p>
            <a:r>
              <a:rPr lang="ja-JP" altLang="en-US" dirty="0">
                <a:latin typeface="メイリオ" panose="020B0604030504040204" pitchFamily="50" charset="-128"/>
                <a:ea typeface="メイリオ" panose="020B0604030504040204" pitchFamily="50" charset="-128"/>
              </a:rPr>
              <a:t>　たくさん働きかけのアイディアが出て</a:t>
            </a:r>
            <a:r>
              <a:rPr lang="ja-JP" altLang="en-US" dirty="0" smtClean="0">
                <a:latin typeface="メイリオ" panose="020B0604030504040204" pitchFamily="50" charset="-128"/>
                <a:ea typeface="メイリオ" panose="020B0604030504040204" pitchFamily="50" charset="-128"/>
              </a:rPr>
              <a:t>きたのではないでしょう</a:t>
            </a:r>
            <a:r>
              <a:rPr lang="ja-JP" altLang="en-US" dirty="0">
                <a:latin typeface="メイリオ" panose="020B0604030504040204" pitchFamily="50" charset="-128"/>
                <a:ea typeface="メイリオ" panose="020B0604030504040204" pitchFamily="50" charset="-128"/>
              </a:rPr>
              <a:t>か。</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それでは、事例提供者の先生</a:t>
            </a:r>
            <a:r>
              <a:rPr lang="ja-JP" altLang="en-US" dirty="0" smtClean="0">
                <a:latin typeface="メイリオ" panose="020B0604030504040204" pitchFamily="50" charset="-128"/>
                <a:ea typeface="メイリオ" panose="020B0604030504040204" pitchFamily="50" charset="-128"/>
              </a:rPr>
              <a:t>、今、出たアイディアの中から、やってみたいと思う働きかけ</a:t>
            </a:r>
            <a:r>
              <a:rPr lang="ja-JP" altLang="en-US" dirty="0">
                <a:latin typeface="メイリオ" panose="020B0604030504040204" pitchFamily="50" charset="-128"/>
                <a:ea typeface="メイリオ" panose="020B0604030504040204" pitchFamily="50" charset="-128"/>
              </a:rPr>
              <a:t>を、「居場所づくり」「絆づくり」それぞれから一つ選び、理由を付け加えて、グループのメンバーに発表してください。「この働きかけをしたあと、これをします。」</a:t>
            </a:r>
            <a:r>
              <a:rPr lang="ja-JP" altLang="en-US" dirty="0" smtClean="0">
                <a:latin typeface="メイリオ" panose="020B0604030504040204" pitchFamily="50" charset="-128"/>
                <a:ea typeface="メイリオ" panose="020B0604030504040204" pitchFamily="50" charset="-128"/>
              </a:rPr>
              <a:t>と、二つ</a:t>
            </a:r>
            <a:r>
              <a:rPr lang="ja-JP" altLang="en-US" dirty="0">
                <a:latin typeface="メイリオ" panose="020B0604030504040204" pitchFamily="50" charset="-128"/>
                <a:ea typeface="メイリオ" panose="020B0604030504040204" pitchFamily="50" charset="-128"/>
              </a:rPr>
              <a:t>の働きかけを組み合わせても構いません。時間は１分です。始めてください。</a:t>
            </a:r>
            <a:endParaRPr lang="en-US" altLang="ja-JP" dirty="0">
              <a:latin typeface="メイリオ" panose="020B0604030504040204" pitchFamily="50" charset="-128"/>
              <a:ea typeface="メイリオ" panose="020B0604030504040204" pitchFamily="50" charset="-128"/>
            </a:endParaRPr>
          </a:p>
          <a:p>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発表</a:t>
            </a:r>
            <a:r>
              <a:rPr lang="en-US" altLang="ja-JP" dirty="0" smtClean="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（１分経過）</a:t>
            </a:r>
            <a:endParaRPr lang="en-US" altLang="ja-JP" dirty="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ありがとう</a:t>
            </a:r>
            <a:r>
              <a:rPr lang="ja-JP" altLang="en-US" dirty="0">
                <a:latin typeface="メイリオ" panose="020B0604030504040204" pitchFamily="50" charset="-128"/>
                <a:ea typeface="メイリオ" panose="020B0604030504040204" pitchFamily="50" charset="-128"/>
              </a:rPr>
              <a:t>ございました。事例提供者の先生のおかげで話合いが深まりました</a:t>
            </a:r>
            <a:r>
              <a:rPr lang="ja-JP" altLang="en-US" dirty="0" smtClean="0">
                <a:latin typeface="メイリオ" panose="020B0604030504040204" pitchFamily="50" charset="-128"/>
                <a:ea typeface="メイリオ" panose="020B0604030504040204" pitchFamily="50" charset="-128"/>
              </a:rPr>
              <a:t>。また、皆さんのおかげで、事例提供者の先生も、子供たちへの働きかけが見えてきたのだと思います。お互いに、拍手をお願いし</a:t>
            </a:r>
            <a:r>
              <a:rPr lang="ja-JP" altLang="en-US" dirty="0">
                <a:latin typeface="メイリオ" panose="020B0604030504040204" pitchFamily="50" charset="-128"/>
                <a:ea typeface="メイリオ" panose="020B0604030504040204" pitchFamily="50" charset="-128"/>
              </a:rPr>
              <a:t>ます。★</a:t>
            </a:r>
          </a:p>
        </p:txBody>
      </p:sp>
      <p:sp>
        <p:nvSpPr>
          <p:cNvPr id="4" name="スライド番号プレースホルダー 5"/>
          <p:cNvSpPr>
            <a:spLocks noGrp="1"/>
          </p:cNvSpPr>
          <p:nvPr>
            <p:ph type="sldNum" sz="quarter" idx="5"/>
          </p:nvPr>
        </p:nvSpPr>
        <p:spPr>
          <a:xfrm>
            <a:off x="3815380" y="9371292"/>
            <a:ext cx="2918831" cy="493316"/>
          </a:xfrm>
        </p:spPr>
        <p:txBody>
          <a:bodyPr/>
          <a:lstStyle/>
          <a:p>
            <a:fld id="{2CAD91B4-B010-416D-AB8D-6EF94E713781}" type="slidenum">
              <a:rPr kumimoji="1" lang="ja-JP" altLang="en-US" smtClean="0"/>
              <a:t>19</a:t>
            </a:fld>
            <a:endParaRPr kumimoji="1" lang="ja-JP" altLang="en-US" dirty="0"/>
          </a:p>
        </p:txBody>
      </p:sp>
    </p:spTree>
    <p:extLst>
      <p:ext uri="{BB962C8B-B14F-4D97-AF65-F5344CB8AC3E}">
        <p14:creationId xmlns:p14="http://schemas.microsoft.com/office/powerpoint/2010/main" val="10180475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spect="1" noChangeArrowheads="1" noTextEdit="1"/>
          </p:cNvSpPr>
          <p:nvPr>
            <p:ph type="sldImg"/>
          </p:nvPr>
        </p:nvSpPr>
        <p:spPr bwMode="auto">
          <a:xfrm>
            <a:off x="903288" y="741363"/>
            <a:ext cx="4929187" cy="36988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Rectangle 3"/>
          <p:cNvSpPr>
            <a:spLocks noGrp="1" noChangeArrowheads="1"/>
          </p:cNvSpPr>
          <p:nvPr>
            <p:ph type="body" idx="1"/>
          </p:nvPr>
        </p:nvSpPr>
        <p:spPr bwMode="auto">
          <a:xfrm>
            <a:off x="789421" y="4686506"/>
            <a:ext cx="5156921" cy="4439840"/>
          </a:xfrm>
          <a:extLst/>
        </p:spPr>
        <p:txBody>
          <a:bodyPr vert="horz" lIns="90539" tIns="45266" rIns="90539" bIns="45266" rtlCol="0"/>
          <a:lstStyle/>
          <a:p>
            <a:r>
              <a:rPr lang="en-US" altLang="ja-JP" dirty="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スライド２～４で６分</a:t>
            </a:r>
            <a:r>
              <a:rPr lang="en-US" altLang="ja-JP" dirty="0">
                <a:latin typeface="メイリオ" panose="020B0604030504040204" pitchFamily="50" charset="-128"/>
                <a:ea typeface="メイリオ" panose="020B0604030504040204" pitchFamily="50" charset="-128"/>
              </a:rPr>
              <a:t>≫</a:t>
            </a:r>
          </a:p>
          <a:p>
            <a:r>
              <a:rPr lang="ja-JP" altLang="en-US" dirty="0">
                <a:latin typeface="メイリオ" panose="020B0604030504040204" pitchFamily="50" charset="-128"/>
                <a:ea typeface="メイリオ" panose="020B0604030504040204" pitchFamily="50" charset="-128"/>
              </a:rPr>
              <a:t>　こちらが今日の研修内容です。</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まず</a:t>
            </a:r>
            <a:r>
              <a:rPr lang="ja-JP" altLang="en-US" dirty="0" smtClean="0">
                <a:latin typeface="メイリオ" panose="020B0604030504040204" pitchFamily="50" charset="-128"/>
                <a:ea typeface="メイリオ" panose="020B0604030504040204" pitchFamily="50" charset="-128"/>
              </a:rPr>
              <a:t>、★「子供たち</a:t>
            </a:r>
            <a:r>
              <a:rPr lang="ja-JP" altLang="en-US" dirty="0">
                <a:latin typeface="メイリオ" panose="020B0604030504040204" pitchFamily="50" charset="-128"/>
                <a:ea typeface="メイリオ" panose="020B0604030504040204" pitchFamily="50" charset="-128"/>
              </a:rPr>
              <a:t>の集団活動について話し合う</a:t>
            </a:r>
            <a:r>
              <a:rPr lang="ja-JP" altLang="en-US" dirty="0" smtClean="0">
                <a:latin typeface="メイリオ" panose="020B0604030504040204" pitchFamily="50" charset="-128"/>
                <a:ea typeface="メイリオ" panose="020B0604030504040204" pitchFamily="50" charset="-128"/>
              </a:rPr>
              <a:t>」から始めます。</a:t>
            </a:r>
            <a:r>
              <a:rPr lang="ja-JP" altLang="en-US" dirty="0">
                <a:latin typeface="メイリオ" panose="020B0604030504040204" pitchFamily="50" charset="-128"/>
                <a:ea typeface="メイリオ" panose="020B0604030504040204" pitchFamily="50" charset="-128"/>
              </a:rPr>
              <a:t>★</a:t>
            </a:r>
            <a:endParaRPr lang="en-US" altLang="ja-JP" dirty="0">
              <a:latin typeface="メイリオ" panose="020B0604030504040204" pitchFamily="50" charset="-128"/>
              <a:ea typeface="メイリオ" panose="020B0604030504040204" pitchFamily="50" charset="-128"/>
            </a:endParaRPr>
          </a:p>
        </p:txBody>
      </p:sp>
      <p:sp>
        <p:nvSpPr>
          <p:cNvPr id="4" name="スライド番号プレースホルダー 5"/>
          <p:cNvSpPr>
            <a:spLocks noGrp="1"/>
          </p:cNvSpPr>
          <p:nvPr>
            <p:ph type="sldNum" sz="quarter" idx="5"/>
          </p:nvPr>
        </p:nvSpPr>
        <p:spPr>
          <a:xfrm>
            <a:off x="3815380" y="9371292"/>
            <a:ext cx="2918831" cy="493316"/>
          </a:xfrm>
        </p:spPr>
        <p:txBody>
          <a:bodyPr/>
          <a:lstStyle/>
          <a:p>
            <a:fld id="{2CAD91B4-B010-416D-AB8D-6EF94E713781}" type="slidenum">
              <a:rPr kumimoji="1" lang="ja-JP" altLang="en-US" smtClean="0"/>
              <a:t>2</a:t>
            </a:fld>
            <a:endParaRPr kumimoji="1" lang="ja-JP" altLang="en-US" dirty="0"/>
          </a:p>
        </p:txBody>
      </p:sp>
    </p:spTree>
    <p:extLst>
      <p:ext uri="{BB962C8B-B14F-4D97-AF65-F5344CB8AC3E}">
        <p14:creationId xmlns:p14="http://schemas.microsoft.com/office/powerpoint/2010/main" val="242300106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spect="1" noChangeArrowheads="1" noTextEdit="1"/>
          </p:cNvSpPr>
          <p:nvPr>
            <p:ph type="sldImg"/>
          </p:nvPr>
        </p:nvSpPr>
        <p:spPr bwMode="auto">
          <a:xfrm>
            <a:off x="903288" y="741363"/>
            <a:ext cx="4929187" cy="36988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Rectangle 3"/>
          <p:cNvSpPr>
            <a:spLocks noGrp="1" noChangeArrowheads="1"/>
          </p:cNvSpPr>
          <p:nvPr>
            <p:ph type="body" idx="1"/>
          </p:nvPr>
        </p:nvSpPr>
        <p:spPr bwMode="auto">
          <a:xfrm>
            <a:off x="789421" y="4686506"/>
            <a:ext cx="5156921" cy="4439840"/>
          </a:xfrm>
          <a:extLst/>
        </p:spPr>
        <p:txBody>
          <a:bodyPr vert="horz" lIns="90556" tIns="45276" rIns="90556" bIns="45276" rtlCol="0"/>
          <a:lstStyle/>
          <a:p>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スライド</a:t>
            </a:r>
            <a:r>
              <a:rPr lang="en-US" altLang="ja-JP" dirty="0" smtClean="0">
                <a:latin typeface="メイリオ" panose="020B0604030504040204" pitchFamily="50" charset="-128"/>
                <a:ea typeface="メイリオ" panose="020B0604030504040204" pitchFamily="50" charset="-128"/>
              </a:rPr>
              <a:t>20</a:t>
            </a:r>
            <a:r>
              <a:rPr lang="ja-JP" altLang="en-US" dirty="0"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22</a:t>
            </a:r>
            <a:r>
              <a:rPr lang="ja-JP" altLang="en-US" dirty="0" smtClean="0">
                <a:latin typeface="メイリオ" panose="020B0604030504040204" pitchFamily="50" charset="-128"/>
                <a:ea typeface="メイリオ" panose="020B0604030504040204" pitchFamily="50" charset="-128"/>
              </a:rPr>
              <a:t>で</a:t>
            </a:r>
            <a:r>
              <a:rPr lang="ja-JP" altLang="en-US" dirty="0">
                <a:latin typeface="メイリオ" panose="020B0604030504040204" pitchFamily="50" charset="-128"/>
                <a:ea typeface="メイリオ" panose="020B0604030504040204" pitchFamily="50" charset="-128"/>
              </a:rPr>
              <a:t>１</a:t>
            </a:r>
            <a:r>
              <a:rPr lang="ja-JP" altLang="en-US" dirty="0" smtClean="0">
                <a:latin typeface="メイリオ" panose="020B0604030504040204" pitchFamily="50" charset="-128"/>
                <a:ea typeface="メイリオ" panose="020B0604030504040204" pitchFamily="50" charset="-128"/>
              </a:rPr>
              <a:t>分</a:t>
            </a:r>
            <a:r>
              <a:rPr lang="en-US" altLang="ja-JP" dirty="0">
                <a:latin typeface="メイリオ" panose="020B0604030504040204" pitchFamily="50" charset="-128"/>
                <a:ea typeface="メイリオ" panose="020B0604030504040204" pitchFamily="50" charset="-128"/>
              </a:rPr>
              <a:t>≫</a:t>
            </a:r>
          </a:p>
          <a:p>
            <a:r>
              <a:rPr lang="ja-JP" altLang="en-US" dirty="0">
                <a:latin typeface="メイリオ" panose="020B0604030504040204" pitchFamily="50" charset="-128"/>
                <a:ea typeface="メイリオ" panose="020B0604030504040204" pitchFamily="50" charset="-128"/>
              </a:rPr>
              <a:t>　今日の研修のまとめです。</a:t>
            </a:r>
            <a:r>
              <a:rPr lang="ja-JP" altLang="en-US" dirty="0" smtClean="0">
                <a:latin typeface="メイリオ" panose="020B0604030504040204" pitchFamily="50" charset="-128"/>
                <a:ea typeface="メイリオ" panose="020B0604030504040204" pitchFamily="50" charset="-128"/>
              </a:rPr>
              <a:t>★</a:t>
            </a:r>
            <a:endParaRPr lang="en-US" altLang="ja-JP" dirty="0">
              <a:latin typeface="メイリオ" panose="020B0604030504040204" pitchFamily="50" charset="-128"/>
              <a:ea typeface="メイリオ" panose="020B0604030504040204" pitchFamily="50" charset="-128"/>
            </a:endParaRPr>
          </a:p>
        </p:txBody>
      </p:sp>
      <p:sp>
        <p:nvSpPr>
          <p:cNvPr id="4" name="スライド番号プレースホルダー 5"/>
          <p:cNvSpPr>
            <a:spLocks noGrp="1"/>
          </p:cNvSpPr>
          <p:nvPr>
            <p:ph type="sldNum" sz="quarter" idx="5"/>
          </p:nvPr>
        </p:nvSpPr>
        <p:spPr>
          <a:xfrm>
            <a:off x="3815380" y="9371292"/>
            <a:ext cx="2918831" cy="493316"/>
          </a:xfrm>
        </p:spPr>
        <p:txBody>
          <a:bodyPr/>
          <a:lstStyle/>
          <a:p>
            <a:fld id="{2CAD91B4-B010-416D-AB8D-6EF94E713781}" type="slidenum">
              <a:rPr kumimoji="1" lang="ja-JP" altLang="en-US" smtClean="0"/>
              <a:t>20</a:t>
            </a:fld>
            <a:endParaRPr kumimoji="1" lang="ja-JP" altLang="en-US"/>
          </a:p>
        </p:txBody>
      </p:sp>
    </p:spTree>
    <p:extLst>
      <p:ext uri="{BB962C8B-B14F-4D97-AF65-F5344CB8AC3E}">
        <p14:creationId xmlns:p14="http://schemas.microsoft.com/office/powerpoint/2010/main" val="21793477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789421" y="4686506"/>
            <a:ext cx="5156921" cy="4439840"/>
          </a:xfrm>
        </p:spPr>
        <p:txBody>
          <a:bodyPr vert="horz" lIns="90556" tIns="45276" rIns="90556" bIns="45276" rtlCol="0"/>
          <a:lstStyle/>
          <a:p>
            <a:r>
              <a:rPr lang="en-US" altLang="ja-JP" dirty="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スライド</a:t>
            </a:r>
            <a:r>
              <a:rPr lang="en-US" altLang="ja-JP" dirty="0" smtClean="0">
                <a:latin typeface="メイリオ" panose="020B0604030504040204" pitchFamily="50" charset="-128"/>
                <a:ea typeface="メイリオ" panose="020B0604030504040204" pitchFamily="50" charset="-128"/>
              </a:rPr>
              <a:t>20</a:t>
            </a:r>
            <a:r>
              <a:rPr lang="ja-JP" altLang="en-US" dirty="0"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22</a:t>
            </a:r>
            <a:r>
              <a:rPr lang="ja-JP" altLang="en-US" dirty="0" smtClean="0">
                <a:latin typeface="メイリオ" panose="020B0604030504040204" pitchFamily="50" charset="-128"/>
                <a:ea typeface="メイリオ" panose="020B0604030504040204" pitchFamily="50" charset="-128"/>
              </a:rPr>
              <a:t>で１分</a:t>
            </a:r>
            <a:r>
              <a:rPr lang="en-US" altLang="ja-JP" dirty="0">
                <a:latin typeface="メイリオ" panose="020B0604030504040204" pitchFamily="50" charset="-128"/>
                <a:ea typeface="メイリオ" panose="020B0604030504040204" pitchFamily="50" charset="-128"/>
              </a:rPr>
              <a:t>≫</a:t>
            </a:r>
          </a:p>
          <a:p>
            <a:r>
              <a:rPr lang="ja-JP" altLang="en-US" dirty="0">
                <a:latin typeface="メイリオ" panose="020B0604030504040204" pitchFamily="50" charset="-128"/>
                <a:ea typeface="メイリオ" panose="020B0604030504040204" pitchFamily="50" charset="-128"/>
              </a:rPr>
              <a:t>　生徒指導におけるファシリテーションの観点は、この二つでした</a:t>
            </a:r>
            <a:r>
              <a:rPr lang="ja-JP" altLang="en-US" dirty="0" smtClean="0">
                <a:latin typeface="メイリオ" panose="020B0604030504040204" pitchFamily="50" charset="-128"/>
                <a:ea typeface="メイリオ" panose="020B0604030504040204" pitchFamily="50" charset="-128"/>
              </a:rPr>
              <a:t>。子供たち</a:t>
            </a:r>
            <a:r>
              <a:rPr lang="ja-JP" altLang="en-US" dirty="0">
                <a:latin typeface="メイリオ" panose="020B0604030504040204" pitchFamily="50" charset="-128"/>
                <a:ea typeface="メイリオ" panose="020B0604030504040204" pitchFamily="50" charset="-128"/>
              </a:rPr>
              <a:t>は集団での</a:t>
            </a:r>
            <a:r>
              <a:rPr lang="ja-JP" altLang="en-US" dirty="0" smtClean="0">
                <a:latin typeface="メイリオ" panose="020B0604030504040204" pitchFamily="50" charset="-128"/>
                <a:ea typeface="メイリオ" panose="020B0604030504040204" pitchFamily="50" charset="-128"/>
              </a:rPr>
              <a:t>活動を通して、</a:t>
            </a:r>
            <a:r>
              <a:rPr lang="ja-JP" altLang="en-US" dirty="0">
                <a:latin typeface="メイリオ" panose="020B0604030504040204" pitchFamily="50" charset="-128"/>
                <a:ea typeface="メイリオ" panose="020B0604030504040204" pitchFamily="50" charset="-128"/>
              </a:rPr>
              <a:t>社会で自立するために必要な力を身に付けていきます</a:t>
            </a:r>
            <a:r>
              <a:rPr lang="ja-JP" altLang="en-US" dirty="0" smtClean="0">
                <a:latin typeface="メイリオ" panose="020B0604030504040204" pitchFamily="50" charset="-128"/>
                <a:ea typeface="メイリオ" panose="020B0604030504040204" pitchFamily="50" charset="-128"/>
              </a:rPr>
              <a:t>。★</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私たち教職員</a:t>
            </a:r>
            <a:r>
              <a:rPr lang="ja-JP" altLang="en-US" dirty="0">
                <a:latin typeface="メイリオ" panose="020B0604030504040204" pitchFamily="50" charset="-128"/>
                <a:ea typeface="メイリオ" panose="020B0604030504040204" pitchFamily="50" charset="-128"/>
              </a:rPr>
              <a:t>には</a:t>
            </a:r>
            <a:r>
              <a:rPr lang="ja-JP" altLang="en-US" dirty="0" smtClean="0">
                <a:latin typeface="メイリオ" panose="020B0604030504040204" pitchFamily="50" charset="-128"/>
                <a:ea typeface="メイリオ" panose="020B0604030504040204" pitchFamily="50" charset="-128"/>
              </a:rPr>
              <a:t>、子供たちの集団での活動が円滑に行われるよう適切に働きかけ、学級（</a:t>
            </a:r>
            <a:r>
              <a:rPr lang="en-US" altLang="ja-JP" dirty="0" smtClean="0">
                <a:latin typeface="メイリオ" panose="020B0604030504040204" pitchFamily="50" charset="-128"/>
                <a:ea typeface="メイリオ" panose="020B0604030504040204" pitchFamily="50" charset="-128"/>
              </a:rPr>
              <a:t>HR</a:t>
            </a:r>
            <a:r>
              <a:rPr lang="ja-JP" altLang="en-US" dirty="0" smtClean="0">
                <a:latin typeface="メイリオ" panose="020B0604030504040204" pitchFamily="50" charset="-128"/>
                <a:ea typeface="メイリオ" panose="020B0604030504040204" pitchFamily="50" charset="-128"/>
              </a:rPr>
              <a:t>）集団づくりを促進していく、「集団をファシリテートする力」を身に付けることが求められて</a:t>
            </a:r>
            <a:r>
              <a:rPr lang="ja-JP" altLang="en-US" dirty="0">
                <a:latin typeface="メイリオ" panose="020B0604030504040204" pitchFamily="50" charset="-128"/>
                <a:ea typeface="メイリオ" panose="020B0604030504040204" pitchFamily="50" charset="-128"/>
              </a:rPr>
              <a:t>います。★</a:t>
            </a:r>
            <a:endParaRPr lang="en-US" altLang="ja-JP" dirty="0">
              <a:latin typeface="メイリオ" panose="020B0604030504040204" pitchFamily="50" charset="-128"/>
              <a:ea typeface="メイリオ" panose="020B0604030504040204" pitchFamily="50" charset="-128"/>
            </a:endParaRPr>
          </a:p>
        </p:txBody>
      </p:sp>
      <p:sp>
        <p:nvSpPr>
          <p:cNvPr id="4" name="スライド番号プレースホルダー 5"/>
          <p:cNvSpPr>
            <a:spLocks noGrp="1"/>
          </p:cNvSpPr>
          <p:nvPr>
            <p:ph type="sldNum" sz="quarter" idx="5"/>
          </p:nvPr>
        </p:nvSpPr>
        <p:spPr>
          <a:xfrm>
            <a:off x="3815380" y="9371292"/>
            <a:ext cx="2918831" cy="493316"/>
          </a:xfrm>
        </p:spPr>
        <p:txBody>
          <a:bodyPr/>
          <a:lstStyle/>
          <a:p>
            <a:fld id="{2CAD91B4-B010-416D-AB8D-6EF94E713781}" type="slidenum">
              <a:rPr kumimoji="1" lang="ja-JP" altLang="en-US" smtClean="0"/>
              <a:t>21</a:t>
            </a:fld>
            <a:endParaRPr kumimoji="1" lang="ja-JP" altLang="en-US"/>
          </a:p>
        </p:txBody>
      </p:sp>
    </p:spTree>
    <p:extLst>
      <p:ext uri="{BB962C8B-B14F-4D97-AF65-F5344CB8AC3E}">
        <p14:creationId xmlns:p14="http://schemas.microsoft.com/office/powerpoint/2010/main" val="290457680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789421" y="4686506"/>
            <a:ext cx="5156921" cy="4439840"/>
          </a:xfrm>
        </p:spPr>
        <p:txBody>
          <a:bodyPr vert="horz" lIns="90556" tIns="45276" rIns="90556" bIns="45276" rtlCol="0"/>
          <a:lstStyle/>
          <a:p>
            <a:r>
              <a:rPr lang="en-US" altLang="ja-JP" dirty="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スライド</a:t>
            </a:r>
            <a:r>
              <a:rPr lang="en-US" altLang="ja-JP" dirty="0" smtClean="0">
                <a:latin typeface="メイリオ" panose="020B0604030504040204" pitchFamily="50" charset="-128"/>
                <a:ea typeface="メイリオ" panose="020B0604030504040204" pitchFamily="50" charset="-128"/>
              </a:rPr>
              <a:t>20</a:t>
            </a:r>
            <a:r>
              <a:rPr lang="ja-JP" altLang="en-US" dirty="0"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22</a:t>
            </a:r>
            <a:r>
              <a:rPr lang="ja-JP" altLang="en-US" dirty="0" smtClean="0">
                <a:latin typeface="メイリオ" panose="020B0604030504040204" pitchFamily="50" charset="-128"/>
                <a:ea typeface="メイリオ" panose="020B0604030504040204" pitchFamily="50" charset="-128"/>
              </a:rPr>
              <a:t>で１分</a:t>
            </a:r>
            <a:r>
              <a:rPr lang="en-US" altLang="ja-JP" dirty="0">
                <a:latin typeface="メイリオ" panose="020B0604030504040204" pitchFamily="50" charset="-128"/>
                <a:ea typeface="メイリオ" panose="020B0604030504040204" pitchFamily="50" charset="-128"/>
              </a:rPr>
              <a:t>≫</a:t>
            </a:r>
          </a:p>
          <a:p>
            <a:r>
              <a:rPr lang="ja-JP" altLang="en-US" dirty="0">
                <a:latin typeface="メイリオ" panose="020B0604030504040204" pitchFamily="50" charset="-128"/>
                <a:ea typeface="メイリオ" panose="020B0604030504040204" pitchFamily="50" charset="-128"/>
              </a:rPr>
              <a:t>　集団指導を通して</a:t>
            </a:r>
            <a:r>
              <a:rPr lang="ja-JP" altLang="en-US" dirty="0" smtClean="0">
                <a:latin typeface="メイリオ" panose="020B0604030504040204" pitchFamily="50" charset="-128"/>
                <a:ea typeface="メイリオ" panose="020B0604030504040204" pitchFamily="50" charset="-128"/>
              </a:rPr>
              <a:t>個を育成</a:t>
            </a:r>
            <a:r>
              <a:rPr lang="ja-JP" altLang="en-US" dirty="0">
                <a:latin typeface="メイリオ" panose="020B0604030504040204" pitchFamily="50" charset="-128"/>
                <a:ea typeface="メイリオ" panose="020B0604030504040204" pitchFamily="50" charset="-128"/>
              </a:rPr>
              <a:t>し、個の成長が集団を発展</a:t>
            </a:r>
            <a:r>
              <a:rPr lang="ja-JP" altLang="en-US" dirty="0" smtClean="0">
                <a:latin typeface="メイリオ" panose="020B0604030504040204" pitchFamily="50" charset="-128"/>
                <a:ea typeface="メイリオ" panose="020B0604030504040204" pitchFamily="50" charset="-128"/>
              </a:rPr>
              <a:t>させる、と</a:t>
            </a:r>
            <a:r>
              <a:rPr lang="ja-JP" altLang="en-US" dirty="0">
                <a:latin typeface="メイリオ" panose="020B0604030504040204" pitchFamily="50" charset="-128"/>
                <a:ea typeface="メイリオ" panose="020B0604030504040204" pitchFamily="50" charset="-128"/>
              </a:rPr>
              <a:t>いう相互作用を促進</a:t>
            </a:r>
            <a:r>
              <a:rPr lang="ja-JP" altLang="en-US" dirty="0" smtClean="0">
                <a:latin typeface="メイリオ" panose="020B0604030504040204" pitchFamily="50" charset="-128"/>
                <a:ea typeface="メイリオ" panose="020B0604030504040204" pitchFamily="50" charset="-128"/>
              </a:rPr>
              <a:t>させるためにも、ファシリテーション力の</a:t>
            </a:r>
            <a:r>
              <a:rPr lang="ja-JP" altLang="en-US" dirty="0">
                <a:latin typeface="メイリオ" panose="020B0604030504040204" pitchFamily="50" charset="-128"/>
                <a:ea typeface="メイリオ" panose="020B0604030504040204" pitchFamily="50" charset="-128"/>
              </a:rPr>
              <a:t>向上に努めていきましょう。★</a:t>
            </a:r>
            <a:endParaRPr lang="en-US" altLang="ja-JP" dirty="0">
              <a:latin typeface="メイリオ" panose="020B0604030504040204" pitchFamily="50" charset="-128"/>
              <a:ea typeface="メイリオ" panose="020B0604030504040204" pitchFamily="50" charset="-128"/>
            </a:endParaRPr>
          </a:p>
        </p:txBody>
      </p:sp>
      <p:sp>
        <p:nvSpPr>
          <p:cNvPr id="4" name="スライド番号プレースホルダー 5"/>
          <p:cNvSpPr>
            <a:spLocks noGrp="1"/>
          </p:cNvSpPr>
          <p:nvPr>
            <p:ph type="sldNum" sz="quarter" idx="5"/>
          </p:nvPr>
        </p:nvSpPr>
        <p:spPr>
          <a:xfrm>
            <a:off x="3815380" y="9371292"/>
            <a:ext cx="2918831" cy="493316"/>
          </a:xfrm>
        </p:spPr>
        <p:txBody>
          <a:bodyPr/>
          <a:lstStyle/>
          <a:p>
            <a:fld id="{2CAD91B4-B010-416D-AB8D-6EF94E713781}" type="slidenum">
              <a:rPr kumimoji="1" lang="ja-JP" altLang="en-US" smtClean="0"/>
              <a:t>22</a:t>
            </a:fld>
            <a:endParaRPr kumimoji="1" lang="ja-JP" altLang="en-US"/>
          </a:p>
        </p:txBody>
      </p:sp>
    </p:spTree>
    <p:extLst>
      <p:ext uri="{BB962C8B-B14F-4D97-AF65-F5344CB8AC3E}">
        <p14:creationId xmlns:p14="http://schemas.microsoft.com/office/powerpoint/2010/main" val="241344241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spect="1" noChangeArrowheads="1" noTextEdit="1"/>
          </p:cNvSpPr>
          <p:nvPr>
            <p:ph type="sldImg"/>
          </p:nvPr>
        </p:nvSpPr>
        <p:spPr bwMode="auto">
          <a:xfrm>
            <a:off x="903288" y="741363"/>
            <a:ext cx="4929187" cy="36988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Rectangle 3"/>
          <p:cNvSpPr>
            <a:spLocks noGrp="1" noChangeArrowheads="1"/>
          </p:cNvSpPr>
          <p:nvPr>
            <p:ph type="body" idx="1"/>
          </p:nvPr>
        </p:nvSpPr>
        <p:spPr bwMode="auto">
          <a:xfrm>
            <a:off x="789421" y="4686506"/>
            <a:ext cx="5156921" cy="4439840"/>
          </a:xfrm>
          <a:extLst/>
        </p:spPr>
        <p:txBody>
          <a:bodyPr vert="horz" lIns="90556" tIns="45276" rIns="90556" bIns="45276" rtlCol="0"/>
          <a:lstStyle/>
          <a:p>
            <a:r>
              <a:rPr lang="ja-JP" altLang="en-US" dirty="0">
                <a:latin typeface="メイリオ" panose="020B0604030504040204" pitchFamily="50" charset="-128"/>
                <a:ea typeface="メイリオ" panose="020B0604030504040204" pitchFamily="50" charset="-128"/>
              </a:rPr>
              <a:t>≪スライド</a:t>
            </a:r>
            <a:r>
              <a:rPr lang="en-US" altLang="ja-JP" dirty="0" smtClean="0">
                <a:latin typeface="メイリオ" panose="020B0604030504040204" pitchFamily="50" charset="-128"/>
                <a:ea typeface="メイリオ" panose="020B0604030504040204" pitchFamily="50" charset="-128"/>
              </a:rPr>
              <a:t>23</a:t>
            </a:r>
            <a:r>
              <a:rPr lang="ja-JP" altLang="en-US" dirty="0"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26</a:t>
            </a:r>
            <a:r>
              <a:rPr lang="ja-JP" altLang="en-US" dirty="0" smtClean="0">
                <a:latin typeface="メイリオ" panose="020B0604030504040204" pitchFamily="50" charset="-128"/>
                <a:ea typeface="メイリオ" panose="020B0604030504040204" pitchFamily="50" charset="-128"/>
              </a:rPr>
              <a:t>で</a:t>
            </a:r>
            <a:r>
              <a:rPr lang="en-US" altLang="ja-JP" dirty="0" smtClean="0">
                <a:latin typeface="メイリオ" panose="020B0604030504040204" pitchFamily="50" charset="-128"/>
                <a:ea typeface="メイリオ" panose="020B0604030504040204" pitchFamily="50" charset="-128"/>
              </a:rPr>
              <a:t>12</a:t>
            </a:r>
            <a:r>
              <a:rPr lang="ja-JP" altLang="en-US" dirty="0" smtClean="0">
                <a:latin typeface="メイリオ" panose="020B0604030504040204" pitchFamily="50" charset="-128"/>
                <a:ea typeface="メイリオ" panose="020B0604030504040204" pitchFamily="50" charset="-128"/>
              </a:rPr>
              <a:t>分</a:t>
            </a:r>
            <a:r>
              <a:rPr lang="ja-JP" altLang="en-US" dirty="0">
                <a:latin typeface="メイリオ" panose="020B0604030504040204" pitchFamily="50" charset="-128"/>
                <a:ea typeface="メイリオ" panose="020B0604030504040204" pitchFamily="50" charset="-128"/>
              </a:rPr>
              <a:t>≫</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それでは、今日の研修の最後に、それぞれの先生が、自分の関わる集団に</a:t>
            </a:r>
            <a:r>
              <a:rPr lang="ja-JP" altLang="en-US" dirty="0" smtClean="0">
                <a:latin typeface="メイリオ" panose="020B0604030504040204" pitchFamily="50" charset="-128"/>
                <a:ea typeface="メイリオ" panose="020B0604030504040204" pitchFamily="50" charset="-128"/>
              </a:rPr>
              <a:t>対してできる働きかけを</a:t>
            </a:r>
            <a:r>
              <a:rPr lang="ja-JP" altLang="en-US" dirty="0">
                <a:latin typeface="メイリオ" panose="020B0604030504040204" pitchFamily="50" charset="-128"/>
                <a:ea typeface="メイリオ" panose="020B0604030504040204" pitchFamily="50" charset="-128"/>
              </a:rPr>
              <a:t>考えましょう</a:t>
            </a:r>
            <a:r>
              <a:rPr lang="ja-JP" altLang="en-US" dirty="0" smtClean="0">
                <a:latin typeface="メイリオ" panose="020B0604030504040204" pitchFamily="50" charset="-128"/>
                <a:ea typeface="メイリオ" panose="020B0604030504040204" pitchFamily="50" charset="-128"/>
              </a:rPr>
              <a:t>。</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資料②を出してください。★</a:t>
            </a:r>
            <a:endParaRPr lang="en-US" altLang="ja-JP"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p:txBody>
      </p:sp>
      <p:sp>
        <p:nvSpPr>
          <p:cNvPr id="4" name="スライド番号プレースホルダー 5"/>
          <p:cNvSpPr>
            <a:spLocks noGrp="1"/>
          </p:cNvSpPr>
          <p:nvPr>
            <p:ph type="sldNum" sz="quarter" idx="5"/>
          </p:nvPr>
        </p:nvSpPr>
        <p:spPr>
          <a:xfrm>
            <a:off x="3815380" y="9371292"/>
            <a:ext cx="2918831" cy="493316"/>
          </a:xfrm>
        </p:spPr>
        <p:txBody>
          <a:bodyPr/>
          <a:lstStyle/>
          <a:p>
            <a:fld id="{2CAD91B4-B010-416D-AB8D-6EF94E713781}" type="slidenum">
              <a:rPr kumimoji="1" lang="ja-JP" altLang="en-US" smtClean="0"/>
              <a:t>23</a:t>
            </a:fld>
            <a:endParaRPr kumimoji="1" lang="ja-JP" altLang="en-US"/>
          </a:p>
        </p:txBody>
      </p:sp>
    </p:spTree>
    <p:extLst>
      <p:ext uri="{BB962C8B-B14F-4D97-AF65-F5344CB8AC3E}">
        <p14:creationId xmlns:p14="http://schemas.microsoft.com/office/powerpoint/2010/main" val="141973941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73577" y="4686506"/>
            <a:ext cx="5388610" cy="4999178"/>
          </a:xfrm>
        </p:spPr>
        <p:txBody>
          <a:bodyPr vert="horz" lIns="90547" tIns="45271" rIns="90547" bIns="45271" rtlCol="0"/>
          <a:lstStyle/>
          <a:p>
            <a:r>
              <a:rPr lang="ja-JP" altLang="en-US" dirty="0" smtClean="0">
                <a:latin typeface="メイリオ" panose="020B0604030504040204" pitchFamily="50" charset="-128"/>
                <a:ea typeface="メイリオ" panose="020B0604030504040204" pitchFamily="50" charset="-128"/>
              </a:rPr>
              <a:t>≪スライド</a:t>
            </a:r>
            <a:r>
              <a:rPr lang="en-US" altLang="ja-JP" dirty="0" smtClean="0">
                <a:latin typeface="メイリオ" panose="020B0604030504040204" pitchFamily="50" charset="-128"/>
                <a:ea typeface="メイリオ" panose="020B0604030504040204" pitchFamily="50" charset="-128"/>
              </a:rPr>
              <a:t>23</a:t>
            </a:r>
            <a:r>
              <a:rPr lang="ja-JP" altLang="en-US" dirty="0"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26</a:t>
            </a:r>
            <a:r>
              <a:rPr lang="ja-JP" altLang="en-US" dirty="0" smtClean="0">
                <a:latin typeface="メイリオ" panose="020B0604030504040204" pitchFamily="50" charset="-128"/>
                <a:ea typeface="メイリオ" panose="020B0604030504040204" pitchFamily="50" charset="-128"/>
              </a:rPr>
              <a:t>で</a:t>
            </a:r>
            <a:r>
              <a:rPr lang="en-US" altLang="ja-JP" dirty="0" smtClean="0">
                <a:latin typeface="メイリオ" panose="020B0604030504040204" pitchFamily="50" charset="-128"/>
                <a:ea typeface="メイリオ" panose="020B0604030504040204" pitchFamily="50" charset="-128"/>
              </a:rPr>
              <a:t>12</a:t>
            </a:r>
            <a:r>
              <a:rPr lang="ja-JP" altLang="en-US" dirty="0" smtClean="0">
                <a:latin typeface="メイリオ" panose="020B0604030504040204" pitchFamily="50" charset="-128"/>
                <a:ea typeface="メイリオ" panose="020B0604030504040204" pitchFamily="50" charset="-128"/>
              </a:rPr>
              <a:t>分≫</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では、自分の関わる集団の実態に即した「居場所づくり」と「絆づくり」の働きかけを、それぞれ考えてください。</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先ほど事例提供者になった先生は、協議で出た働きかけを、すぐに実践できるよう、さらに具体化する時間にしてください。部活動（クラブ）や委員会等、学級（</a:t>
            </a:r>
            <a:r>
              <a:rPr lang="en-US" altLang="ja-JP" dirty="0" smtClean="0">
                <a:latin typeface="メイリオ" panose="020B0604030504040204" pitchFamily="50" charset="-128"/>
                <a:ea typeface="メイリオ" panose="020B0604030504040204" pitchFamily="50" charset="-128"/>
              </a:rPr>
              <a:t>HR</a:t>
            </a:r>
            <a:r>
              <a:rPr lang="ja-JP" altLang="en-US" dirty="0" smtClean="0">
                <a:latin typeface="メイリオ" panose="020B0604030504040204" pitchFamily="50" charset="-128"/>
                <a:ea typeface="メイリオ" panose="020B0604030504040204" pitchFamily="50" charset="-128"/>
              </a:rPr>
              <a:t>）とは別の集団を新たに思い浮かべて働きかけを考えてもかまいません。</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学級（</a:t>
            </a:r>
            <a:r>
              <a:rPr lang="en-US" altLang="ja-JP" dirty="0" smtClean="0">
                <a:latin typeface="メイリオ" panose="020B0604030504040204" pitchFamily="50" charset="-128"/>
                <a:ea typeface="メイリオ" panose="020B0604030504040204" pitchFamily="50" charset="-128"/>
              </a:rPr>
              <a:t>HR</a:t>
            </a:r>
            <a:r>
              <a:rPr lang="ja-JP" altLang="en-US" dirty="0" smtClean="0">
                <a:latin typeface="メイリオ" panose="020B0604030504040204" pitchFamily="50" charset="-128"/>
                <a:ea typeface="メイリオ" panose="020B0604030504040204" pitchFamily="50" charset="-128"/>
              </a:rPr>
              <a:t>）担任をされていない先生は、関わりの深い集団を思い浮かべて考えてください。担任の先生とペアになって作業をしてもかまいません。</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時間は合わせて４分です。始めてください。</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個人思考</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（４分経過）</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時間がきました。ありがとうございました。いくつか働きかけが浮かんできましたか？★</a:t>
            </a:r>
            <a:endParaRPr lang="en-US" altLang="ja-JP" dirty="0">
              <a:latin typeface="メイリオ" panose="020B0604030504040204" pitchFamily="50" charset="-128"/>
              <a:ea typeface="メイリオ" panose="020B0604030504040204" pitchFamily="50" charset="-128"/>
            </a:endParaRPr>
          </a:p>
        </p:txBody>
      </p:sp>
      <p:sp>
        <p:nvSpPr>
          <p:cNvPr id="4" name="スライド番号プレースホルダー 5"/>
          <p:cNvSpPr>
            <a:spLocks noGrp="1"/>
          </p:cNvSpPr>
          <p:nvPr>
            <p:ph type="sldNum" sz="quarter" idx="5"/>
          </p:nvPr>
        </p:nvSpPr>
        <p:spPr>
          <a:xfrm>
            <a:off x="3815380" y="9371292"/>
            <a:ext cx="2918831" cy="493316"/>
          </a:xfrm>
        </p:spPr>
        <p:txBody>
          <a:bodyPr/>
          <a:lstStyle/>
          <a:p>
            <a:fld id="{2CAD91B4-B010-416D-AB8D-6EF94E713781}" type="slidenum">
              <a:rPr kumimoji="1" lang="ja-JP" altLang="en-US" smtClean="0"/>
              <a:t>24</a:t>
            </a:fld>
            <a:endParaRPr kumimoji="1" lang="ja-JP" altLang="en-US"/>
          </a:p>
        </p:txBody>
      </p:sp>
    </p:spTree>
    <p:extLst>
      <p:ext uri="{BB962C8B-B14F-4D97-AF65-F5344CB8AC3E}">
        <p14:creationId xmlns:p14="http://schemas.microsoft.com/office/powerpoint/2010/main" val="18364045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01700" y="739775"/>
            <a:ext cx="4932363" cy="3700463"/>
          </a:xfrm>
        </p:spPr>
      </p:sp>
      <p:sp>
        <p:nvSpPr>
          <p:cNvPr id="3" name="ノート プレースホルダー 2"/>
          <p:cNvSpPr>
            <a:spLocks noGrp="1"/>
          </p:cNvSpPr>
          <p:nvPr>
            <p:ph type="body" idx="1"/>
          </p:nvPr>
        </p:nvSpPr>
        <p:spPr/>
        <p:txBody>
          <a:bodyPr vert="horz" lIns="90547" tIns="45271" rIns="90547" bIns="45271" rtlCol="0"/>
          <a:lstStyle/>
          <a:p>
            <a:r>
              <a:rPr lang="ja-JP" altLang="en-US" dirty="0" smtClean="0">
                <a:latin typeface="メイリオ" panose="020B0604030504040204" pitchFamily="50" charset="-128"/>
                <a:ea typeface="メイリオ" panose="020B0604030504040204" pitchFamily="50" charset="-128"/>
              </a:rPr>
              <a:t>≪スライド</a:t>
            </a:r>
            <a:r>
              <a:rPr lang="en-US" altLang="ja-JP" dirty="0" smtClean="0">
                <a:latin typeface="メイリオ" panose="020B0604030504040204" pitchFamily="50" charset="-128"/>
                <a:ea typeface="メイリオ" panose="020B0604030504040204" pitchFamily="50" charset="-128"/>
              </a:rPr>
              <a:t>23</a:t>
            </a:r>
            <a:r>
              <a:rPr lang="ja-JP" altLang="en-US" dirty="0"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26</a:t>
            </a:r>
            <a:r>
              <a:rPr lang="ja-JP" altLang="en-US" dirty="0" smtClean="0">
                <a:latin typeface="メイリオ" panose="020B0604030504040204" pitchFamily="50" charset="-128"/>
                <a:ea typeface="メイリオ" panose="020B0604030504040204" pitchFamily="50" charset="-128"/>
              </a:rPr>
              <a:t>で</a:t>
            </a:r>
            <a:r>
              <a:rPr lang="en-US" altLang="ja-JP" dirty="0" smtClean="0">
                <a:latin typeface="メイリオ" panose="020B0604030504040204" pitchFamily="50" charset="-128"/>
                <a:ea typeface="メイリオ" panose="020B0604030504040204" pitchFamily="50" charset="-128"/>
              </a:rPr>
              <a:t>12</a:t>
            </a:r>
            <a:r>
              <a:rPr lang="ja-JP" altLang="en-US" dirty="0" smtClean="0">
                <a:latin typeface="メイリオ" panose="020B0604030504040204" pitchFamily="50" charset="-128"/>
                <a:ea typeface="メイリオ" panose="020B0604030504040204" pitchFamily="50" charset="-128"/>
              </a:rPr>
              <a:t>分≫</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それでは、今、考えてもらった働きかけをまとめましょう。資料③を出してください。</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今、考えた働きかけの中から、チャレンジしてみよう！と思う働きかけを一つずつ四角に書いてください。時間は１分です。始めてください。</a:t>
            </a:r>
            <a:endParaRPr lang="en-US" altLang="ja-JP" dirty="0" smtClean="0">
              <a:latin typeface="メイリオ" panose="020B0604030504040204" pitchFamily="50" charset="-128"/>
              <a:ea typeface="メイリオ" panose="020B0604030504040204" pitchFamily="50" charset="-128"/>
            </a:endParaRPr>
          </a:p>
          <a:p>
            <a:pPr defTabSz="914141">
              <a:defRPr/>
            </a:pP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個人思考</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（１分経過）</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ありがとうございます。時間がきました。</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それではグループ内で順番に、記入した働きかけを発表してください。他の先生の話を聞く時には、「いいね」とか「なるほど」など、支持や勇気づけの一言をかけてください。時間は２分です。始めてください。</a:t>
            </a:r>
            <a:endParaRPr lang="en-US" altLang="ja-JP" dirty="0" smtClean="0">
              <a:latin typeface="メイリオ" panose="020B0604030504040204" pitchFamily="50" charset="-128"/>
              <a:ea typeface="メイリオ" panose="020B0604030504040204" pitchFamily="50" charset="-128"/>
            </a:endParaRPr>
          </a:p>
          <a:p>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発表</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（２分経過）</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ありがとうございました（時間があれば、印象に残った発表を取り上げ、肯定的なコメントを入れる）。★</a:t>
            </a:r>
          </a:p>
        </p:txBody>
      </p:sp>
      <p:sp>
        <p:nvSpPr>
          <p:cNvPr id="4" name="スライド番号プレースホルダー 3"/>
          <p:cNvSpPr>
            <a:spLocks noGrp="1"/>
          </p:cNvSpPr>
          <p:nvPr>
            <p:ph type="sldNum" sz="quarter" idx="10"/>
          </p:nvPr>
        </p:nvSpPr>
        <p:spPr/>
        <p:txBody>
          <a:bodyPr/>
          <a:lstStyle/>
          <a:p>
            <a:fld id="{84A510C7-5166-4563-810F-225A2E70E945}" type="slidenum">
              <a:rPr kumimoji="1" lang="ja-JP" altLang="en-US" smtClean="0"/>
              <a:t>25</a:t>
            </a:fld>
            <a:endParaRPr kumimoji="1" lang="ja-JP" altLang="en-US"/>
          </a:p>
        </p:txBody>
      </p:sp>
    </p:spTree>
    <p:extLst>
      <p:ext uri="{BB962C8B-B14F-4D97-AF65-F5344CB8AC3E}">
        <p14:creationId xmlns:p14="http://schemas.microsoft.com/office/powerpoint/2010/main" val="184683633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789421" y="4686506"/>
            <a:ext cx="5156921" cy="4439840"/>
          </a:xfrm>
        </p:spPr>
        <p:txBody>
          <a:bodyPr vert="horz" lIns="90539" tIns="45266" rIns="90539" bIns="45266" rtlCol="0"/>
          <a:lstStyle/>
          <a:p>
            <a:r>
              <a:rPr lang="ja-JP" altLang="en-US" dirty="0" smtClean="0">
                <a:latin typeface="メイリオ" panose="020B0604030504040204" pitchFamily="50" charset="-128"/>
                <a:ea typeface="メイリオ" panose="020B0604030504040204" pitchFamily="50" charset="-128"/>
              </a:rPr>
              <a:t>≪スライド</a:t>
            </a:r>
            <a:r>
              <a:rPr lang="en-US" altLang="ja-JP" dirty="0" smtClean="0">
                <a:latin typeface="メイリオ" panose="020B0604030504040204" pitchFamily="50" charset="-128"/>
                <a:ea typeface="メイリオ" panose="020B0604030504040204" pitchFamily="50" charset="-128"/>
              </a:rPr>
              <a:t>23</a:t>
            </a:r>
            <a:r>
              <a:rPr lang="ja-JP" altLang="en-US" dirty="0"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26</a:t>
            </a:r>
            <a:r>
              <a:rPr lang="ja-JP" altLang="en-US" dirty="0" smtClean="0">
                <a:latin typeface="メイリオ" panose="020B0604030504040204" pitchFamily="50" charset="-128"/>
                <a:ea typeface="メイリオ" panose="020B0604030504040204" pitchFamily="50" charset="-128"/>
              </a:rPr>
              <a:t>で</a:t>
            </a:r>
            <a:r>
              <a:rPr lang="en-US" altLang="ja-JP" dirty="0" smtClean="0">
                <a:latin typeface="メイリオ" panose="020B0604030504040204" pitchFamily="50" charset="-128"/>
                <a:ea typeface="メイリオ" panose="020B0604030504040204" pitchFamily="50" charset="-128"/>
              </a:rPr>
              <a:t>12</a:t>
            </a:r>
            <a:r>
              <a:rPr lang="ja-JP" altLang="en-US" dirty="0" smtClean="0">
                <a:latin typeface="メイリオ" panose="020B0604030504040204" pitchFamily="50" charset="-128"/>
                <a:ea typeface="メイリオ" panose="020B0604030504040204" pitchFamily="50" charset="-128"/>
              </a:rPr>
              <a:t>分≫</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校内研修終了の前に、先ほど書いていただいた、資料③を回収します。</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（回収ができたら）</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皆さんの「チャレンジ！」を見える化し、改めてお示しします。今後の指導・支援に生かしていきましょう！</a:t>
            </a:r>
          </a:p>
          <a:p>
            <a:r>
              <a:rPr lang="ja-JP" altLang="en-US" dirty="0" smtClean="0">
                <a:latin typeface="メイリオ" panose="020B0604030504040204" pitchFamily="50" charset="-128"/>
                <a:ea typeface="メイリオ" panose="020B0604030504040204" pitchFamily="50" charset="-128"/>
              </a:rPr>
              <a:t>　以上で、校内研修を終わります。ありがとうございました。</a:t>
            </a:r>
            <a:endParaRPr lang="en-US" altLang="ja-JP" dirty="0" smtClean="0">
              <a:latin typeface="メイリオ" panose="020B0604030504040204" pitchFamily="50" charset="-128"/>
              <a:ea typeface="メイリオ" panose="020B0604030504040204" pitchFamily="50" charset="-128"/>
            </a:endParaRPr>
          </a:p>
          <a:p>
            <a:endParaRPr lang="en-US" altLang="ja-JP" dirty="0" smtClean="0">
              <a:latin typeface="メイリオ" panose="020B0604030504040204" pitchFamily="50" charset="-128"/>
              <a:ea typeface="メイリオ" panose="020B0604030504040204" pitchFamily="50" charset="-128"/>
            </a:endParaRPr>
          </a:p>
          <a:p>
            <a:endParaRPr lang="en-US" altLang="ja-JP" dirty="0" smtClean="0">
              <a:latin typeface="メイリオ" panose="020B0604030504040204" pitchFamily="50" charset="-128"/>
              <a:ea typeface="メイリオ" panose="020B0604030504040204" pitchFamily="50" charset="-128"/>
            </a:endParaRPr>
          </a:p>
          <a:p>
            <a:pPr defTabSz="914227">
              <a:defRPr/>
            </a:pP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研修後にすること</a:t>
            </a:r>
            <a:r>
              <a:rPr lang="en-US" altLang="ja-JP" dirty="0" smtClean="0">
                <a:latin typeface="メイリオ" panose="020B0604030504040204" pitchFamily="50" charset="-128"/>
                <a:ea typeface="メイリオ" panose="020B0604030504040204" pitchFamily="50" charset="-128"/>
              </a:rPr>
              <a:t>】</a:t>
            </a:r>
          </a:p>
          <a:p>
            <a:pPr defTabSz="914227">
              <a:defRPr/>
            </a:pPr>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集めた資料③を職員室</a:t>
            </a:r>
            <a:r>
              <a:rPr lang="ja-JP" altLang="en-US" dirty="0">
                <a:latin typeface="メイリオ" panose="020B0604030504040204" pitchFamily="50" charset="-128"/>
                <a:ea typeface="メイリオ" panose="020B0604030504040204" pitchFamily="50" charset="-128"/>
              </a:rPr>
              <a:t>に掲示したり</a:t>
            </a:r>
            <a:r>
              <a:rPr lang="ja-JP" altLang="en-US" dirty="0" smtClean="0">
                <a:latin typeface="メイリオ" panose="020B0604030504040204" pitchFamily="50" charset="-128"/>
                <a:ea typeface="メイリオ" panose="020B0604030504040204" pitchFamily="50" charset="-128"/>
              </a:rPr>
              <a:t>、一覧にしたもの</a:t>
            </a:r>
            <a:r>
              <a:rPr lang="ja-JP" altLang="en-US" dirty="0">
                <a:latin typeface="メイリオ" panose="020B0604030504040204" pitchFamily="50" charset="-128"/>
                <a:ea typeface="メイリオ" panose="020B0604030504040204" pitchFamily="50" charset="-128"/>
              </a:rPr>
              <a:t>を配付したりして、職員全員が共通理解できるようにしてください。</a:t>
            </a:r>
            <a:endParaRPr lang="en-US" altLang="ja-JP" dirty="0">
              <a:latin typeface="メイリオ" panose="020B0604030504040204" pitchFamily="50" charset="-128"/>
              <a:ea typeface="メイリオ" panose="020B0604030504040204" pitchFamily="50" charset="-128"/>
            </a:endParaRPr>
          </a:p>
        </p:txBody>
      </p:sp>
      <p:sp>
        <p:nvSpPr>
          <p:cNvPr id="5" name="スライド番号プレースホルダー 4"/>
          <p:cNvSpPr>
            <a:spLocks noGrp="1"/>
          </p:cNvSpPr>
          <p:nvPr>
            <p:ph type="sldNum" sz="quarter" idx="11"/>
          </p:nvPr>
        </p:nvSpPr>
        <p:spPr/>
        <p:txBody>
          <a:bodyPr/>
          <a:lstStyle/>
          <a:p>
            <a:fld id="{0BA487B4-0C97-4685-913E-D2C8B7EC33A0}" type="slidenum">
              <a:rPr kumimoji="1" lang="ja-JP" altLang="en-US" smtClean="0"/>
              <a:t>26</a:t>
            </a:fld>
            <a:endParaRPr kumimoji="1" lang="ja-JP" altLang="en-US"/>
          </a:p>
        </p:txBody>
      </p:sp>
    </p:spTree>
    <p:extLst>
      <p:ext uri="{BB962C8B-B14F-4D97-AF65-F5344CB8AC3E}">
        <p14:creationId xmlns:p14="http://schemas.microsoft.com/office/powerpoint/2010/main" val="19039406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スライド イメージ プレースホルダー 1"/>
          <p:cNvSpPr>
            <a:spLocks noGrp="1" noRot="1" noChangeAspect="1" noTextEdit="1"/>
          </p:cNvSpPr>
          <p:nvPr>
            <p:ph type="sldImg"/>
          </p:nvPr>
        </p:nvSpPr>
        <p:spPr>
          <a:xfrm>
            <a:off x="903288" y="466725"/>
            <a:ext cx="4929187" cy="3698875"/>
          </a:xfrm>
          <a:ln/>
        </p:spPr>
      </p:sp>
      <p:sp>
        <p:nvSpPr>
          <p:cNvPr id="51203" name="ノート プレースホルダー 2"/>
          <p:cNvSpPr>
            <a:spLocks noGrp="1"/>
          </p:cNvSpPr>
          <p:nvPr>
            <p:ph type="body" idx="1"/>
          </p:nvPr>
        </p:nvSpPr>
        <p:spPr>
          <a:xfrm>
            <a:off x="789421" y="4607330"/>
            <a:ext cx="5156921" cy="4792052"/>
          </a:xfrm>
          <a:extLst/>
        </p:spPr>
        <p:txBody>
          <a:bodyPr vert="horz" lIns="90539" tIns="45266" rIns="90539" bIns="45266" rtlCol="0"/>
          <a:lstStyle/>
          <a:p>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スライド２～４で６分</a:t>
            </a:r>
            <a:r>
              <a:rPr lang="en-US" altLang="ja-JP" dirty="0" smtClean="0">
                <a:latin typeface="メイリオ" panose="020B0604030504040204" pitchFamily="50" charset="-128"/>
                <a:ea typeface="メイリオ" panose="020B0604030504040204" pitchFamily="50" charset="-128"/>
              </a:rPr>
              <a:t>≫</a:t>
            </a:r>
          </a:p>
          <a:p>
            <a:r>
              <a:rPr lang="ja-JP" altLang="en-US" dirty="0">
                <a:latin typeface="メイリオ" panose="020B0604030504040204" pitchFamily="50" charset="-128"/>
                <a:ea typeface="メイリオ" panose="020B0604030504040204" pitchFamily="50" charset="-128"/>
              </a:rPr>
              <a:t>　まず、はじめに、日頃</a:t>
            </a:r>
            <a:r>
              <a:rPr lang="ja-JP" altLang="en-US" dirty="0" smtClean="0">
                <a:latin typeface="メイリオ" panose="020B0604030504040204" pitchFamily="50" charset="-128"/>
                <a:ea typeface="メイリオ" panose="020B0604030504040204" pitchFamily="50" charset="-128"/>
              </a:rPr>
              <a:t>、子供たち</a:t>
            </a:r>
            <a:r>
              <a:rPr lang="ja-JP" altLang="en-US" dirty="0">
                <a:latin typeface="メイリオ" panose="020B0604030504040204" pitchFamily="50" charset="-128"/>
                <a:ea typeface="メイリオ" panose="020B0604030504040204" pitchFamily="50" charset="-128"/>
              </a:rPr>
              <a:t>を集団で活動させる際、難しい</a:t>
            </a:r>
            <a:r>
              <a:rPr lang="ja-JP" altLang="en-US" dirty="0" smtClean="0">
                <a:latin typeface="メイリオ" panose="020B0604030504040204" pitchFamily="50" charset="-128"/>
                <a:ea typeface="メイリオ" panose="020B0604030504040204" pitchFamily="50" charset="-128"/>
              </a:rPr>
              <a:t>と感じること</a:t>
            </a:r>
            <a:r>
              <a:rPr lang="ja-JP" altLang="en-US" dirty="0">
                <a:latin typeface="メイリオ" panose="020B0604030504040204" pitchFamily="50" charset="-128"/>
                <a:ea typeface="メイリオ" panose="020B0604030504040204" pitchFamily="50" charset="-128"/>
              </a:rPr>
              <a:t>を</a:t>
            </a:r>
            <a:r>
              <a:rPr lang="ja-JP" altLang="en-US" dirty="0" smtClean="0">
                <a:latin typeface="メイリオ" panose="020B0604030504040204" pitchFamily="50" charset="-128"/>
                <a:ea typeface="メイリオ" panose="020B0604030504040204" pitchFamily="50" charset="-128"/>
              </a:rPr>
              <a:t>思い浮かべて吹き出しに書いて</a:t>
            </a:r>
            <a:r>
              <a:rPr lang="ja-JP" altLang="en-US" dirty="0">
                <a:latin typeface="メイリオ" panose="020B0604030504040204" pitchFamily="50" charset="-128"/>
                <a:ea typeface="メイリオ" panose="020B0604030504040204" pitchFamily="50" charset="-128"/>
              </a:rPr>
              <a:t>ください。例えば</a:t>
            </a:r>
            <a:r>
              <a:rPr lang="ja-JP" altLang="en-US" dirty="0" smtClean="0">
                <a:latin typeface="メイリオ" panose="020B0604030504040204" pitchFamily="50" charset="-128"/>
                <a:ea typeface="メイリオ" panose="020B0604030504040204" pitchFamily="50" charset="-128"/>
              </a:rPr>
              <a:t>、「指示</a:t>
            </a:r>
            <a:r>
              <a:rPr lang="ja-JP" altLang="en-US" dirty="0">
                <a:latin typeface="メイリオ" panose="020B0604030504040204" pitchFamily="50" charset="-128"/>
                <a:ea typeface="メイリオ" panose="020B0604030504040204" pitchFamily="50" charset="-128"/>
              </a:rPr>
              <a:t>が</a:t>
            </a:r>
            <a:r>
              <a:rPr lang="ja-JP" altLang="en-US" dirty="0" smtClean="0">
                <a:latin typeface="メイリオ" panose="020B0604030504040204" pitchFamily="50" charset="-128"/>
                <a:ea typeface="メイリオ" panose="020B0604030504040204" pitchFamily="50" charset="-128"/>
              </a:rPr>
              <a:t>通らない」など</a:t>
            </a:r>
            <a:r>
              <a:rPr lang="ja-JP" altLang="en-US" dirty="0">
                <a:latin typeface="メイリオ" panose="020B0604030504040204" pitchFamily="50" charset="-128"/>
                <a:ea typeface="メイリオ" panose="020B0604030504040204" pitchFamily="50" charset="-128"/>
              </a:rPr>
              <a:t>、普段感じていることで結構です</a:t>
            </a:r>
            <a:r>
              <a:rPr lang="ja-JP" altLang="en-US" dirty="0" smtClean="0">
                <a:latin typeface="メイリオ" panose="020B0604030504040204" pitchFamily="50" charset="-128"/>
                <a:ea typeface="メイリオ" panose="020B0604030504040204" pitchFamily="50" charset="-128"/>
              </a:rPr>
              <a:t>。時間は１分です。始めてください。</a:t>
            </a:r>
            <a:endParaRPr lang="en-US" altLang="ja-JP" dirty="0">
              <a:latin typeface="メイリオ" panose="020B0604030504040204" pitchFamily="50" charset="-128"/>
              <a:ea typeface="メイリオ" panose="020B0604030504040204" pitchFamily="50" charset="-128"/>
            </a:endParaRPr>
          </a:p>
          <a:p>
            <a:r>
              <a:rPr lang="en-US" altLang="ja-JP" dirty="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個人思考</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１分経過</a:t>
            </a:r>
            <a:r>
              <a:rPr lang="ja-JP" altLang="en-US" dirty="0" smtClean="0">
                <a:latin typeface="メイリオ" panose="020B0604030504040204" pitchFamily="50" charset="-128"/>
                <a:ea typeface="メイリオ" panose="020B0604030504040204" pitchFamily="50" charset="-128"/>
              </a:rPr>
              <a:t>）</a:t>
            </a:r>
            <a:endParaRPr lang="en-US" altLang="ja-JP" dirty="0" smtClean="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時間がきましたので、次に、</a:t>
            </a:r>
            <a:r>
              <a:rPr lang="ja-JP" altLang="en-US" dirty="0" smtClean="0">
                <a:latin typeface="メイリオ" panose="020B0604030504040204" pitchFamily="50" charset="-128"/>
                <a:ea typeface="メイリオ" panose="020B0604030504040204" pitchFamily="50" charset="-128"/>
              </a:rPr>
              <a:t>今、書いたことについて、</a:t>
            </a:r>
            <a:r>
              <a:rPr lang="ja-JP" altLang="en-US" dirty="0">
                <a:latin typeface="メイリオ" panose="020B0604030504040204" pitchFamily="50" charset="-128"/>
                <a:ea typeface="メイリオ" panose="020B0604030504040204" pitchFamily="50" charset="-128"/>
              </a:rPr>
              <a:t>グループ内で共有をしてください。時間は３分です</a:t>
            </a:r>
            <a:r>
              <a:rPr lang="ja-JP" altLang="en-US" dirty="0" smtClean="0">
                <a:latin typeface="メイリオ" panose="020B0604030504040204" pitchFamily="50" charset="-128"/>
                <a:ea typeface="メイリオ" panose="020B0604030504040204" pitchFamily="50" charset="-128"/>
              </a:rPr>
              <a:t>。始めてください。</a:t>
            </a:r>
            <a:endParaRPr lang="en-US" altLang="ja-JP" dirty="0">
              <a:latin typeface="メイリオ" panose="020B0604030504040204" pitchFamily="50" charset="-128"/>
              <a:ea typeface="メイリオ" panose="020B0604030504040204" pitchFamily="50" charset="-128"/>
            </a:endParaRPr>
          </a:p>
          <a:p>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グループ協議</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３分経過</a:t>
            </a:r>
            <a:r>
              <a:rPr lang="ja-JP" altLang="en-US" dirty="0" smtClean="0">
                <a:latin typeface="メイリオ" panose="020B0604030504040204" pitchFamily="50" charset="-128"/>
                <a:ea typeface="メイリオ" panose="020B0604030504040204" pitchFamily="50" charset="-128"/>
              </a:rPr>
              <a:t>）</a:t>
            </a:r>
            <a:endParaRPr lang="en-US" altLang="ja-JP" dirty="0" smtClean="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ありがとうございました。どんな話が出たか教えてもらえますか？</a:t>
            </a:r>
            <a:endParaRPr lang="en-US" altLang="ja-JP" dirty="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（１、２人の先生</a:t>
            </a:r>
            <a:r>
              <a:rPr lang="ja-JP" altLang="en-US" dirty="0">
                <a:latin typeface="メイリオ" panose="020B0604030504040204" pitchFamily="50" charset="-128"/>
                <a:ea typeface="メイリオ" panose="020B0604030504040204" pitchFamily="50" charset="-128"/>
              </a:rPr>
              <a:t>に尋ねる。</a:t>
            </a:r>
            <a:r>
              <a:rPr lang="ja-JP" altLang="en-US" dirty="0" smtClean="0">
                <a:latin typeface="メイリオ" panose="020B0604030504040204" pitchFamily="50" charset="-128"/>
                <a:ea typeface="メイリオ" panose="020B0604030504040204" pitchFamily="50" charset="-128"/>
              </a:rPr>
              <a:t>適宜コメント</a:t>
            </a:r>
            <a:r>
              <a:rPr lang="ja-JP" altLang="en-US" dirty="0">
                <a:latin typeface="メイリオ" panose="020B0604030504040204" pitchFamily="50" charset="-128"/>
                <a:ea typeface="メイリオ" panose="020B0604030504040204" pitchFamily="50" charset="-128"/>
              </a:rPr>
              <a:t>を入れる。）</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ありがとうございました。★</a:t>
            </a:r>
            <a:endParaRPr lang="en-US" altLang="ja-JP" dirty="0">
              <a:latin typeface="メイリオ" panose="020B0604030504040204" pitchFamily="50" charset="-128"/>
              <a:ea typeface="メイリオ" panose="020B0604030504040204" pitchFamily="50" charset="-128"/>
            </a:endParaRPr>
          </a:p>
        </p:txBody>
      </p:sp>
      <p:sp>
        <p:nvSpPr>
          <p:cNvPr id="51206" name="スライド番号プレースホルダー 5"/>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kumimoji="1" sz="1200">
                <a:solidFill>
                  <a:schemeClr val="tx1"/>
                </a:solidFill>
                <a:latin typeface="Arial" charset="0"/>
                <a:ea typeface="ＭＳ Ｐ明朝" pitchFamily="18" charset="-128"/>
              </a:defRPr>
            </a:lvl1pPr>
            <a:lvl2pPr marL="734477" indent="-282367" eaLnBrk="0" hangingPunct="0">
              <a:spcBef>
                <a:spcPct val="30000"/>
              </a:spcBef>
              <a:defRPr kumimoji="1" sz="1200">
                <a:solidFill>
                  <a:schemeClr val="tx1"/>
                </a:solidFill>
                <a:latin typeface="Arial" charset="0"/>
                <a:ea typeface="ＭＳ Ｐ明朝" pitchFamily="18" charset="-128"/>
              </a:defRPr>
            </a:lvl2pPr>
            <a:lvl3pPr marL="1131063" indent="-225262" eaLnBrk="0" hangingPunct="0">
              <a:spcBef>
                <a:spcPct val="30000"/>
              </a:spcBef>
              <a:defRPr kumimoji="1" sz="1200">
                <a:solidFill>
                  <a:schemeClr val="tx1"/>
                </a:solidFill>
                <a:latin typeface="Arial" charset="0"/>
                <a:ea typeface="ＭＳ Ｐ明朝" pitchFamily="18" charset="-128"/>
              </a:defRPr>
            </a:lvl3pPr>
            <a:lvl4pPr marL="1584757" indent="-225262" eaLnBrk="0" hangingPunct="0">
              <a:spcBef>
                <a:spcPct val="30000"/>
              </a:spcBef>
              <a:defRPr kumimoji="1" sz="1200">
                <a:solidFill>
                  <a:schemeClr val="tx1"/>
                </a:solidFill>
                <a:latin typeface="Arial" charset="0"/>
                <a:ea typeface="ＭＳ Ｐ明朝" pitchFamily="18" charset="-128"/>
              </a:defRPr>
            </a:lvl4pPr>
            <a:lvl5pPr marL="2036863" indent="-225262" eaLnBrk="0" hangingPunct="0">
              <a:spcBef>
                <a:spcPct val="30000"/>
              </a:spcBef>
              <a:defRPr kumimoji="1" sz="1200">
                <a:solidFill>
                  <a:schemeClr val="tx1"/>
                </a:solidFill>
                <a:latin typeface="Arial" charset="0"/>
                <a:ea typeface="ＭＳ Ｐ明朝" pitchFamily="18" charset="-128"/>
              </a:defRPr>
            </a:lvl5pPr>
            <a:lvl6pPr marL="2493732" indent="-225262"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50598" indent="-225262"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07466" indent="-225262"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64331" indent="-225262"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eaLnBrk="1" hangingPunct="1">
              <a:spcBef>
                <a:spcPct val="0"/>
              </a:spcBef>
            </a:pPr>
            <a:fld id="{F0FD3E85-B757-43D8-B10C-429C107CA153}" type="slidenum">
              <a:rPr lang="en-US" altLang="ja-JP" smtClean="0">
                <a:ea typeface="ＭＳ Ｐゴシック" pitchFamily="50" charset="-128"/>
              </a:rPr>
              <a:pPr eaLnBrk="1" hangingPunct="1">
                <a:spcBef>
                  <a:spcPct val="0"/>
                </a:spcBef>
              </a:pPr>
              <a:t>3</a:t>
            </a:fld>
            <a:endParaRPr lang="en-US" altLang="ja-JP" smtClean="0">
              <a:ea typeface="ＭＳ Ｐゴシック" pitchFamily="50" charset="-128"/>
            </a:endParaRPr>
          </a:p>
        </p:txBody>
      </p:sp>
    </p:spTree>
    <p:extLst>
      <p:ext uri="{BB962C8B-B14F-4D97-AF65-F5344CB8AC3E}">
        <p14:creationId xmlns:p14="http://schemas.microsoft.com/office/powerpoint/2010/main" val="24174941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789421" y="4686506"/>
            <a:ext cx="5156921" cy="4439840"/>
          </a:xfrm>
        </p:spPr>
        <p:txBody>
          <a:bodyPr vert="horz" lIns="90539" tIns="45266" rIns="90539" bIns="45266" rtlCol="0"/>
          <a:lstStyle/>
          <a:p>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スライド２～４で６分</a:t>
            </a:r>
            <a:r>
              <a:rPr lang="en-US" altLang="ja-JP" dirty="0" smtClean="0">
                <a:latin typeface="メイリオ" panose="020B0604030504040204" pitchFamily="50" charset="-128"/>
                <a:ea typeface="メイリオ" panose="020B0604030504040204" pitchFamily="50" charset="-128"/>
              </a:rPr>
              <a:t>≫</a:t>
            </a:r>
          </a:p>
          <a:p>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考えられることを、いくつか示しました。似た</a:t>
            </a:r>
            <a:r>
              <a:rPr lang="ja-JP" altLang="en-US" dirty="0">
                <a:latin typeface="メイリオ" panose="020B0604030504040204" pitchFamily="50" charset="-128"/>
                <a:ea typeface="メイリオ" panose="020B0604030504040204" pitchFamily="50" charset="-128"/>
              </a:rPr>
              <a:t>ようなこと</a:t>
            </a:r>
            <a:r>
              <a:rPr lang="ja-JP" altLang="en-US" dirty="0" smtClean="0">
                <a:latin typeface="メイリオ" panose="020B0604030504040204" pitchFamily="50" charset="-128"/>
                <a:ea typeface="メイリオ" panose="020B0604030504040204" pitchFamily="50" charset="-128"/>
              </a:rPr>
              <a:t>を感じている先生が</a:t>
            </a:r>
            <a:r>
              <a:rPr lang="ja-JP" altLang="en-US" dirty="0">
                <a:latin typeface="メイリオ" panose="020B0604030504040204" pitchFamily="50" charset="-128"/>
                <a:ea typeface="メイリオ" panose="020B0604030504040204" pitchFamily="50" charset="-128"/>
              </a:rPr>
              <a:t>多かったのではないでしょうか。</a:t>
            </a:r>
            <a:r>
              <a:rPr lang="ja-JP" altLang="en-US" dirty="0" smtClean="0">
                <a:latin typeface="メイリオ" panose="020B0604030504040204" pitchFamily="50" charset="-128"/>
                <a:ea typeface="メイリオ" panose="020B0604030504040204" pitchFamily="50" charset="-128"/>
              </a:rPr>
              <a:t>★</a:t>
            </a:r>
            <a:endParaRPr lang="en-US" altLang="ja-JP" dirty="0" smtClean="0">
              <a:latin typeface="メイリオ" panose="020B0604030504040204" pitchFamily="50" charset="-128"/>
              <a:ea typeface="メイリオ" panose="020B0604030504040204" pitchFamily="50" charset="-128"/>
            </a:endParaRPr>
          </a:p>
          <a:p>
            <a:endParaRPr lang="en-US" altLang="ja-JP" dirty="0" smtClean="0">
              <a:latin typeface="メイリオ" panose="020B0604030504040204" pitchFamily="50" charset="-128"/>
              <a:ea typeface="メイリオ" panose="020B0604030504040204" pitchFamily="50" charset="-128"/>
            </a:endParaRPr>
          </a:p>
          <a:p>
            <a:endParaRPr lang="en-US" altLang="ja-JP" dirty="0" smtClean="0">
              <a:latin typeface="メイリオ" panose="020B0604030504040204" pitchFamily="50" charset="-128"/>
              <a:ea typeface="メイリオ" panose="020B0604030504040204" pitchFamily="50" charset="-128"/>
            </a:endParaRPr>
          </a:p>
          <a:p>
            <a:r>
              <a:rPr lang="en-US" altLang="ja-JP" b="0" dirty="0" smtClean="0">
                <a:latin typeface="メイリオ" panose="020B0604030504040204" pitchFamily="50" charset="-128"/>
                <a:ea typeface="メイリオ" panose="020B0604030504040204" pitchFamily="50" charset="-128"/>
              </a:rPr>
              <a:t>※</a:t>
            </a:r>
            <a:r>
              <a:rPr lang="ja-JP" altLang="en-US" b="0" dirty="0" smtClean="0">
                <a:latin typeface="メイリオ" panose="020B0604030504040204" pitchFamily="50" charset="-128"/>
                <a:ea typeface="メイリオ" panose="020B0604030504040204" pitchFamily="50" charset="-128"/>
              </a:rPr>
              <a:t>　吹き出しの中は例です。自校の実態に合った意見</a:t>
            </a:r>
            <a:endParaRPr lang="en-US" altLang="ja-JP" b="0" dirty="0" smtClean="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r>
              <a:rPr lang="ja-JP" altLang="en-US" b="0" dirty="0" smtClean="0">
                <a:latin typeface="メイリオ" panose="020B0604030504040204" pitchFamily="50" charset="-128"/>
                <a:ea typeface="メイリオ" panose="020B0604030504040204" pitchFamily="50" charset="-128"/>
              </a:rPr>
              <a:t>を入力し直して使用してください。</a:t>
            </a:r>
            <a:endParaRPr lang="en-US" altLang="ja-JP" b="0" dirty="0" smtClean="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r>
              <a:rPr lang="ja-JP" altLang="en-US" b="0" dirty="0" smtClean="0">
                <a:latin typeface="メイリオ" panose="020B0604030504040204" pitchFamily="50" charset="-128"/>
                <a:ea typeface="メイリオ" panose="020B0604030504040204" pitchFamily="50" charset="-128"/>
              </a:rPr>
              <a:t>（このまま使用してもかまいません。）</a:t>
            </a:r>
            <a:endParaRPr lang="en-US" altLang="ja-JP" b="0" dirty="0">
              <a:latin typeface="メイリオ" panose="020B0604030504040204" pitchFamily="50" charset="-128"/>
              <a:ea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2CAD91B4-B010-416D-AB8D-6EF94E713781}" type="slidenum">
              <a:rPr kumimoji="1" lang="ja-JP" altLang="en-US" smtClean="0"/>
              <a:t>4</a:t>
            </a:fld>
            <a:endParaRPr kumimoji="1" lang="ja-JP" altLang="en-US"/>
          </a:p>
        </p:txBody>
      </p:sp>
    </p:spTree>
    <p:extLst>
      <p:ext uri="{BB962C8B-B14F-4D97-AF65-F5344CB8AC3E}">
        <p14:creationId xmlns:p14="http://schemas.microsoft.com/office/powerpoint/2010/main" val="1308691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スライド イメージ プレースホルダー 1"/>
          <p:cNvSpPr>
            <a:spLocks noGrp="1" noRot="1" noChangeAspect="1" noTextEdit="1"/>
          </p:cNvSpPr>
          <p:nvPr>
            <p:ph type="sldImg"/>
          </p:nvPr>
        </p:nvSpPr>
        <p:spPr>
          <a:xfrm>
            <a:off x="903288" y="676275"/>
            <a:ext cx="4929187" cy="3698875"/>
          </a:xfrm>
          <a:ln/>
        </p:spPr>
      </p:sp>
      <p:sp>
        <p:nvSpPr>
          <p:cNvPr id="51203" name="ノート プレースホルダー 2"/>
          <p:cNvSpPr>
            <a:spLocks noGrp="1"/>
          </p:cNvSpPr>
          <p:nvPr>
            <p:ph type="body" idx="1"/>
          </p:nvPr>
        </p:nvSpPr>
        <p:spPr>
          <a:xfrm>
            <a:off x="789421" y="4723803"/>
            <a:ext cx="5156921" cy="4024419"/>
          </a:xfrm>
          <a:extLst/>
        </p:spPr>
        <p:txBody>
          <a:bodyPr vert="horz" lIns="90539" tIns="45266" rIns="90539" bIns="45266" rtlCol="0"/>
          <a:lstStyle/>
          <a:p>
            <a:r>
              <a:rPr lang="en-US" altLang="ja-JP" dirty="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スライド５～７で６分</a:t>
            </a:r>
            <a:r>
              <a:rPr lang="en-US" altLang="ja-JP" dirty="0">
                <a:latin typeface="メイリオ" panose="020B0604030504040204" pitchFamily="50" charset="-128"/>
                <a:ea typeface="メイリオ" panose="020B0604030504040204" pitchFamily="50" charset="-128"/>
              </a:rPr>
              <a:t>≫</a:t>
            </a:r>
          </a:p>
          <a:p>
            <a:r>
              <a:rPr lang="ja-JP" altLang="en-US" dirty="0">
                <a:latin typeface="メイリオ" panose="020B0604030504040204" pitchFamily="50" charset="-128"/>
                <a:ea typeface="メイリオ" panose="020B0604030504040204" pitchFamily="50" charset="-128"/>
              </a:rPr>
              <a:t>　では、その難しさの背景や要因を考えましょう。例えば</a:t>
            </a:r>
            <a:r>
              <a:rPr lang="ja-JP" altLang="en-US" dirty="0" smtClean="0">
                <a:latin typeface="メイリオ" panose="020B0604030504040204" pitchFamily="50" charset="-128"/>
                <a:ea typeface="メイリオ" panose="020B0604030504040204" pitchFamily="50" charset="-128"/>
              </a:rPr>
              <a:t>、「子供が</a:t>
            </a:r>
            <a:r>
              <a:rPr lang="ja-JP" altLang="en-US" dirty="0">
                <a:latin typeface="メイリオ" panose="020B0604030504040204" pitchFamily="50" charset="-128"/>
                <a:ea typeface="メイリオ" panose="020B0604030504040204" pitchFamily="50" charset="-128"/>
              </a:rPr>
              <a:t>集団で遊び慣れて</a:t>
            </a:r>
            <a:r>
              <a:rPr lang="ja-JP" altLang="en-US" dirty="0" smtClean="0">
                <a:latin typeface="メイリオ" panose="020B0604030504040204" pitchFamily="50" charset="-128"/>
                <a:ea typeface="メイリオ" panose="020B0604030504040204" pitchFamily="50" charset="-128"/>
              </a:rPr>
              <a:t>いない」など</a:t>
            </a:r>
            <a:r>
              <a:rPr lang="ja-JP" altLang="en-US" dirty="0">
                <a:latin typeface="メイリオ" panose="020B0604030504040204" pitchFamily="50" charset="-128"/>
                <a:ea typeface="メイリオ" panose="020B0604030504040204" pitchFamily="50" charset="-128"/>
              </a:rPr>
              <a:t>、思いついた</a:t>
            </a:r>
            <a:r>
              <a:rPr lang="ja-JP" altLang="en-US" dirty="0" smtClean="0">
                <a:latin typeface="メイリオ" panose="020B0604030504040204" pitchFamily="50" charset="-128"/>
                <a:ea typeface="メイリオ" panose="020B0604030504040204" pitchFamily="50" charset="-128"/>
              </a:rPr>
              <a:t>ことを書いて</a:t>
            </a:r>
            <a:r>
              <a:rPr lang="ja-JP" altLang="en-US" dirty="0">
                <a:latin typeface="メイリオ" panose="020B0604030504040204" pitchFamily="50" charset="-128"/>
                <a:ea typeface="メイリオ" panose="020B0604030504040204" pitchFamily="50" charset="-128"/>
              </a:rPr>
              <a:t>ください</a:t>
            </a:r>
            <a:r>
              <a:rPr lang="ja-JP" altLang="en-US" dirty="0" smtClean="0">
                <a:latin typeface="メイリオ" panose="020B0604030504040204" pitchFamily="50" charset="-128"/>
                <a:ea typeface="メイリオ" panose="020B0604030504040204" pitchFamily="50" charset="-128"/>
              </a:rPr>
              <a:t>。まずは個人で考えましょう。時間</a:t>
            </a:r>
            <a:r>
              <a:rPr lang="ja-JP" altLang="en-US" dirty="0">
                <a:latin typeface="メイリオ" panose="020B0604030504040204" pitchFamily="50" charset="-128"/>
                <a:ea typeface="メイリオ" panose="020B0604030504040204" pitchFamily="50" charset="-128"/>
              </a:rPr>
              <a:t>は１分です</a:t>
            </a:r>
            <a:r>
              <a:rPr lang="ja-JP" altLang="en-US" dirty="0" smtClean="0">
                <a:latin typeface="メイリオ" panose="020B0604030504040204" pitchFamily="50" charset="-128"/>
                <a:ea typeface="メイリオ" panose="020B0604030504040204" pitchFamily="50" charset="-128"/>
              </a:rPr>
              <a:t>。始めてください。</a:t>
            </a:r>
            <a:endParaRPr lang="en-US" altLang="ja-JP" dirty="0">
              <a:latin typeface="メイリオ" panose="020B0604030504040204" pitchFamily="50" charset="-128"/>
              <a:ea typeface="メイリオ" panose="020B0604030504040204" pitchFamily="50" charset="-128"/>
            </a:endParaRPr>
          </a:p>
          <a:p>
            <a:r>
              <a:rPr lang="en-US" altLang="ja-JP" dirty="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個人思考</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１分経過</a:t>
            </a:r>
            <a:r>
              <a:rPr lang="ja-JP" altLang="en-US" dirty="0" smtClean="0">
                <a:latin typeface="メイリオ" panose="020B0604030504040204" pitchFamily="50" charset="-128"/>
                <a:ea typeface="メイリオ" panose="020B0604030504040204" pitchFamily="50" charset="-128"/>
              </a:rPr>
              <a:t>）</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時間がきましたので、次に、今、思い浮かべた背景や要因について、グループ内で共有をしてください。時間は３分です。始めてください。</a:t>
            </a:r>
            <a:endParaRPr lang="en-US" altLang="ja-JP" dirty="0" smtClean="0">
              <a:latin typeface="メイリオ" panose="020B0604030504040204" pitchFamily="50" charset="-128"/>
              <a:ea typeface="メイリオ" panose="020B0604030504040204" pitchFamily="50" charset="-128"/>
            </a:endParaRPr>
          </a:p>
          <a:p>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グループ協議</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３分経過</a:t>
            </a:r>
            <a:r>
              <a:rPr lang="ja-JP" altLang="en-US" dirty="0" smtClean="0">
                <a:latin typeface="メイリオ" panose="020B0604030504040204" pitchFamily="50" charset="-128"/>
                <a:ea typeface="メイリオ" panose="020B0604030504040204" pitchFamily="50" charset="-128"/>
              </a:rPr>
              <a:t>）</a:t>
            </a:r>
            <a:endParaRPr lang="en-US" altLang="ja-JP" dirty="0" smtClean="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ありがとうございました。どんな話が出たか教えてもらえますか？</a:t>
            </a:r>
            <a:endParaRPr lang="en-US" altLang="ja-JP" dirty="0">
              <a:latin typeface="メイリオ" panose="020B0604030504040204" pitchFamily="50" charset="-128"/>
              <a:ea typeface="メイリオ" panose="020B0604030504040204" pitchFamily="50" charset="-128"/>
            </a:endParaRPr>
          </a:p>
          <a:p>
            <a:r>
              <a:rPr lang="ja-JP" altLang="en-US" sz="1500" dirty="0">
                <a:latin typeface="メイリオ" panose="020B0604030504040204" pitchFamily="50" charset="-128"/>
                <a:ea typeface="メイリオ" panose="020B0604030504040204" pitchFamily="50" charset="-128"/>
              </a:rPr>
              <a:t>（１、２人の先生に尋ねる。適宜コメントを入れる。）　</a:t>
            </a:r>
            <a:endParaRPr lang="en-US" altLang="ja-JP" sz="1500" dirty="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ありがとうございました。★</a:t>
            </a:r>
            <a:endParaRPr lang="en-US" altLang="ja-JP" dirty="0">
              <a:latin typeface="メイリオ" panose="020B0604030504040204" pitchFamily="50" charset="-128"/>
              <a:ea typeface="メイリオ" panose="020B0604030504040204" pitchFamily="50" charset="-128"/>
            </a:endParaRPr>
          </a:p>
        </p:txBody>
      </p:sp>
      <p:sp>
        <p:nvSpPr>
          <p:cNvPr id="51206" name="スライド番号プレースホルダー 5"/>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kumimoji="1" sz="1200">
                <a:solidFill>
                  <a:schemeClr val="tx1"/>
                </a:solidFill>
                <a:latin typeface="Arial" charset="0"/>
                <a:ea typeface="ＭＳ Ｐ明朝" pitchFamily="18" charset="-128"/>
              </a:defRPr>
            </a:lvl1pPr>
            <a:lvl2pPr marL="734477" indent="-282367" eaLnBrk="0" hangingPunct="0">
              <a:spcBef>
                <a:spcPct val="30000"/>
              </a:spcBef>
              <a:defRPr kumimoji="1" sz="1200">
                <a:solidFill>
                  <a:schemeClr val="tx1"/>
                </a:solidFill>
                <a:latin typeface="Arial" charset="0"/>
                <a:ea typeface="ＭＳ Ｐ明朝" pitchFamily="18" charset="-128"/>
              </a:defRPr>
            </a:lvl2pPr>
            <a:lvl3pPr marL="1131063" indent="-225262" eaLnBrk="0" hangingPunct="0">
              <a:spcBef>
                <a:spcPct val="30000"/>
              </a:spcBef>
              <a:defRPr kumimoji="1" sz="1200">
                <a:solidFill>
                  <a:schemeClr val="tx1"/>
                </a:solidFill>
                <a:latin typeface="Arial" charset="0"/>
                <a:ea typeface="ＭＳ Ｐ明朝" pitchFamily="18" charset="-128"/>
              </a:defRPr>
            </a:lvl3pPr>
            <a:lvl4pPr marL="1584757" indent="-225262" eaLnBrk="0" hangingPunct="0">
              <a:spcBef>
                <a:spcPct val="30000"/>
              </a:spcBef>
              <a:defRPr kumimoji="1" sz="1200">
                <a:solidFill>
                  <a:schemeClr val="tx1"/>
                </a:solidFill>
                <a:latin typeface="Arial" charset="0"/>
                <a:ea typeface="ＭＳ Ｐ明朝" pitchFamily="18" charset="-128"/>
              </a:defRPr>
            </a:lvl4pPr>
            <a:lvl5pPr marL="2036863" indent="-225262" eaLnBrk="0" hangingPunct="0">
              <a:spcBef>
                <a:spcPct val="30000"/>
              </a:spcBef>
              <a:defRPr kumimoji="1" sz="1200">
                <a:solidFill>
                  <a:schemeClr val="tx1"/>
                </a:solidFill>
                <a:latin typeface="Arial" charset="0"/>
                <a:ea typeface="ＭＳ Ｐ明朝" pitchFamily="18" charset="-128"/>
              </a:defRPr>
            </a:lvl5pPr>
            <a:lvl6pPr marL="2493732" indent="-225262"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50598" indent="-225262"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07466" indent="-225262"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64331" indent="-225262"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eaLnBrk="1" hangingPunct="1">
              <a:spcBef>
                <a:spcPct val="0"/>
              </a:spcBef>
            </a:pPr>
            <a:fld id="{F0FD3E85-B757-43D8-B10C-429C107CA153}" type="slidenum">
              <a:rPr lang="en-US" altLang="ja-JP" smtClean="0">
                <a:ea typeface="ＭＳ Ｐゴシック" pitchFamily="50" charset="-128"/>
              </a:rPr>
              <a:pPr eaLnBrk="1" hangingPunct="1">
                <a:spcBef>
                  <a:spcPct val="0"/>
                </a:spcBef>
              </a:pPr>
              <a:t>5</a:t>
            </a:fld>
            <a:endParaRPr lang="en-US" altLang="ja-JP" smtClean="0">
              <a:ea typeface="ＭＳ Ｐゴシック" pitchFamily="50" charset="-128"/>
            </a:endParaRPr>
          </a:p>
        </p:txBody>
      </p:sp>
    </p:spTree>
    <p:extLst>
      <p:ext uri="{BB962C8B-B14F-4D97-AF65-F5344CB8AC3E}">
        <p14:creationId xmlns:p14="http://schemas.microsoft.com/office/powerpoint/2010/main" val="7075309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789421" y="4686506"/>
            <a:ext cx="5156921" cy="4782660"/>
          </a:xfrm>
        </p:spPr>
        <p:txBody>
          <a:bodyPr vert="horz" lIns="90539" tIns="45266" rIns="90539" bIns="45266" rtlCol="0"/>
          <a:lstStyle/>
          <a:p>
            <a:r>
              <a:rPr lang="en-US" altLang="ja-JP" dirty="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スライド５～７で６分</a:t>
            </a:r>
            <a:r>
              <a:rPr lang="en-US" altLang="ja-JP" dirty="0" smtClean="0">
                <a:latin typeface="メイリオ" panose="020B0604030504040204" pitchFamily="50" charset="-128"/>
                <a:ea typeface="メイリオ" panose="020B0604030504040204" pitchFamily="50" charset="-128"/>
              </a:rPr>
              <a:t>≫</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こちら（スライド）にも、例としていくつか示しました。このように、難しさの背景や要因は多様化してきています。</a:t>
            </a:r>
          </a:p>
          <a:p>
            <a:r>
              <a:rPr lang="ja-JP" altLang="en-US" dirty="0">
                <a:latin typeface="メイリオ" panose="020B0604030504040204" pitchFamily="50" charset="-128"/>
                <a:ea typeface="メイリオ" panose="020B0604030504040204" pitchFamily="50" charset="-128"/>
              </a:rPr>
              <a:t>　ところで、このスライドの吹き出しの色分けは、何だと思いますか</a:t>
            </a:r>
            <a:r>
              <a:rPr lang="ja-JP" altLang="en-US" dirty="0" smtClean="0">
                <a:latin typeface="メイリオ" panose="020B0604030504040204" pitchFamily="50" charset="-128"/>
                <a:ea typeface="メイリオ" panose="020B0604030504040204" pitchFamily="50" charset="-128"/>
              </a:rPr>
              <a:t>？（少し間をとって）黄色は子供、</a:t>
            </a:r>
            <a:r>
              <a:rPr lang="ja-JP" altLang="en-US" dirty="0">
                <a:latin typeface="メイリオ" panose="020B0604030504040204" pitchFamily="50" charset="-128"/>
                <a:ea typeface="メイリオ" panose="020B0604030504040204" pitchFamily="50" charset="-128"/>
              </a:rPr>
              <a:t>ピンクは教職員について</a:t>
            </a:r>
            <a:r>
              <a:rPr lang="ja-JP" altLang="en-US" dirty="0" smtClean="0">
                <a:latin typeface="メイリオ" panose="020B0604030504040204" pitchFamily="50" charset="-128"/>
                <a:ea typeface="メイリオ" panose="020B0604030504040204" pitchFamily="50" charset="-128"/>
              </a:rPr>
              <a:t>のことです。難しさの背景や要因として、教職員自身のことも考える必要がある</a:t>
            </a:r>
            <a:r>
              <a:rPr lang="ja-JP" altLang="en-US" dirty="0">
                <a:latin typeface="メイリオ" panose="020B0604030504040204" pitchFamily="50" charset="-128"/>
                <a:ea typeface="メイリオ" panose="020B0604030504040204" pitchFamily="50" charset="-128"/>
              </a:rPr>
              <a:t>かもしれません</a:t>
            </a:r>
            <a:r>
              <a:rPr lang="ja-JP" altLang="en-US" dirty="0" smtClean="0">
                <a:latin typeface="メイリオ" panose="020B0604030504040204" pitchFamily="50" charset="-128"/>
                <a:ea typeface="メイリオ" panose="020B0604030504040204" pitchFamily="50" charset="-128"/>
              </a:rPr>
              <a:t>。背景や要因を子供にだけ求めるので</a:t>
            </a:r>
            <a:r>
              <a:rPr lang="ja-JP" altLang="en-US" dirty="0">
                <a:latin typeface="メイリオ" panose="020B0604030504040204" pitchFamily="50" charset="-128"/>
                <a:ea typeface="メイリオ" panose="020B0604030504040204" pitchFamily="50" charset="-128"/>
              </a:rPr>
              <a:t>はなく、教師</a:t>
            </a:r>
            <a:r>
              <a:rPr lang="ja-JP" altLang="en-US" dirty="0" smtClean="0">
                <a:latin typeface="メイリオ" panose="020B0604030504040204" pitchFamily="50" charset="-128"/>
                <a:ea typeface="メイリオ" panose="020B0604030504040204" pitchFamily="50" charset="-128"/>
              </a:rPr>
              <a:t>自身が自己理解することも大切です</a:t>
            </a:r>
            <a:r>
              <a:rPr lang="ja-JP" altLang="en-US" dirty="0">
                <a:latin typeface="メイリオ" panose="020B0604030504040204" pitchFamily="50" charset="-128"/>
                <a:ea typeface="メイリオ" panose="020B0604030504040204" pitchFamily="50" charset="-128"/>
              </a:rPr>
              <a:t>ね</a:t>
            </a:r>
            <a:r>
              <a:rPr lang="ja-JP" altLang="en-US" dirty="0" smtClean="0">
                <a:latin typeface="メイリオ" panose="020B0604030504040204" pitchFamily="50" charset="-128"/>
                <a:ea typeface="メイリオ" panose="020B0604030504040204" pitchFamily="50" charset="-128"/>
              </a:rPr>
              <a:t>。★</a:t>
            </a:r>
            <a:endParaRPr lang="en-US" altLang="ja-JP" dirty="0">
              <a:latin typeface="メイリオ" panose="020B0604030504040204" pitchFamily="50" charset="-128"/>
              <a:ea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2CAD91B4-B010-416D-AB8D-6EF94E713781}" type="slidenum">
              <a:rPr kumimoji="1" lang="ja-JP" altLang="en-US" smtClean="0"/>
              <a:t>6</a:t>
            </a:fld>
            <a:endParaRPr kumimoji="1" lang="ja-JP" altLang="en-US"/>
          </a:p>
        </p:txBody>
      </p:sp>
    </p:spTree>
    <p:extLst>
      <p:ext uri="{BB962C8B-B14F-4D97-AF65-F5344CB8AC3E}">
        <p14:creationId xmlns:p14="http://schemas.microsoft.com/office/powerpoint/2010/main" val="37985567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789421" y="4686506"/>
            <a:ext cx="5156921" cy="4439840"/>
          </a:xfrm>
        </p:spPr>
        <p:txBody>
          <a:bodyPr vert="horz" lIns="90539" tIns="45266" rIns="90539" bIns="45266" rtlCol="0"/>
          <a:lstStyle/>
          <a:p>
            <a:r>
              <a:rPr lang="en-US" altLang="ja-JP" dirty="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スライド５～７で６分</a:t>
            </a:r>
            <a:r>
              <a:rPr lang="en-US" altLang="ja-JP" dirty="0" smtClean="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　</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集団での活動の難しさ</a:t>
            </a:r>
            <a:r>
              <a:rPr lang="ja-JP" altLang="en-US" dirty="0">
                <a:latin typeface="メイリオ" panose="020B0604030504040204" pitchFamily="50" charset="-128"/>
                <a:ea typeface="メイリオ" panose="020B0604030504040204" pitchFamily="50" charset="-128"/>
              </a:rPr>
              <a:t>の背景や</a:t>
            </a:r>
            <a:r>
              <a:rPr lang="ja-JP" altLang="en-US" dirty="0" smtClean="0">
                <a:latin typeface="メイリオ" panose="020B0604030504040204" pitchFamily="50" charset="-128"/>
                <a:ea typeface="メイリオ" panose="020B0604030504040204" pitchFamily="50" charset="-128"/>
              </a:rPr>
              <a:t>要因は多様化してきていますが、学校教育は</a:t>
            </a:r>
            <a:r>
              <a:rPr lang="ja-JP" altLang="en-US" dirty="0">
                <a:latin typeface="メイリオ" panose="020B0604030504040204" pitchFamily="50" charset="-128"/>
                <a:ea typeface="メイリオ" panose="020B0604030504040204" pitchFamily="50" charset="-128"/>
              </a:rPr>
              <a:t>集団での活動や生活が基本です</a:t>
            </a:r>
            <a:r>
              <a:rPr lang="ja-JP" altLang="en-US" dirty="0" smtClean="0">
                <a:latin typeface="メイリオ" panose="020B0604030504040204" pitchFamily="50" charset="-128"/>
                <a:ea typeface="メイリオ" panose="020B0604030504040204" pitchFamily="50" charset="-128"/>
              </a:rPr>
              <a:t>。子供たち</a:t>
            </a:r>
            <a:r>
              <a:rPr lang="ja-JP" altLang="en-US" dirty="0">
                <a:latin typeface="メイリオ" panose="020B0604030504040204" pitchFamily="50" charset="-128"/>
                <a:ea typeface="メイリオ" panose="020B0604030504040204" pitchFamily="50" charset="-128"/>
              </a:rPr>
              <a:t>は</a:t>
            </a:r>
            <a:r>
              <a:rPr lang="ja-JP" altLang="en-US" dirty="0" smtClean="0">
                <a:latin typeface="メイリオ" panose="020B0604030504040204" pitchFamily="50" charset="-128"/>
                <a:ea typeface="メイリオ" panose="020B0604030504040204" pitchFamily="50" charset="-128"/>
              </a:rPr>
              <a:t>集団での活動を通して、</a:t>
            </a:r>
            <a:r>
              <a:rPr lang="ja-JP" altLang="en-US" dirty="0">
                <a:latin typeface="メイリオ" panose="020B0604030504040204" pitchFamily="50" charset="-128"/>
                <a:ea typeface="メイリオ" panose="020B0604030504040204" pitchFamily="50" charset="-128"/>
              </a:rPr>
              <a:t>社会で自立する</a:t>
            </a:r>
            <a:r>
              <a:rPr lang="ja-JP" altLang="en-US" dirty="0" smtClean="0">
                <a:latin typeface="メイリオ" panose="020B0604030504040204" pitchFamily="50" charset="-128"/>
                <a:ea typeface="メイリオ" panose="020B0604030504040204" pitchFamily="50" charset="-128"/>
              </a:rPr>
              <a:t>ために必要</a:t>
            </a:r>
            <a:r>
              <a:rPr lang="ja-JP" altLang="en-US" dirty="0">
                <a:latin typeface="メイリオ" panose="020B0604030504040204" pitchFamily="50" charset="-128"/>
                <a:ea typeface="メイリオ" panose="020B0604030504040204" pitchFamily="50" charset="-128"/>
              </a:rPr>
              <a:t>な力を身に</a:t>
            </a:r>
            <a:r>
              <a:rPr lang="ja-JP" altLang="en-US" dirty="0" smtClean="0">
                <a:latin typeface="メイリオ" panose="020B0604030504040204" pitchFamily="50" charset="-128"/>
                <a:ea typeface="メイリオ" panose="020B0604030504040204" pitchFamily="50" charset="-128"/>
              </a:rPr>
              <a:t>付けていくわけですから、★私たち教職員は、子供たちのよりよい人間関係を育んだり、集団での活動が円滑になるよう促進したりする</a:t>
            </a:r>
            <a:r>
              <a:rPr lang="ja-JP" altLang="en-US" dirty="0">
                <a:latin typeface="メイリオ" panose="020B0604030504040204" pitchFamily="50" charset="-128"/>
                <a:ea typeface="メイリオ" panose="020B0604030504040204" pitchFamily="50" charset="-128"/>
              </a:rPr>
              <a:t>必要が</a:t>
            </a:r>
            <a:r>
              <a:rPr lang="ja-JP" altLang="en-US" dirty="0" smtClean="0">
                <a:latin typeface="メイリオ" panose="020B0604030504040204" pitchFamily="50" charset="-128"/>
                <a:ea typeface="メイリオ" panose="020B0604030504040204" pitchFamily="50" charset="-128"/>
              </a:rPr>
              <a:t>あります。ということは、</a:t>
            </a:r>
            <a:r>
              <a:rPr lang="ja-JP" altLang="en-US" dirty="0">
                <a:latin typeface="メイリオ" panose="020B0604030504040204" pitchFamily="50" charset="-128"/>
                <a:ea typeface="メイリオ" panose="020B0604030504040204" pitchFamily="50" charset="-128"/>
              </a:rPr>
              <a:t>その考え方やスキル</a:t>
            </a:r>
            <a:r>
              <a:rPr lang="ja-JP" altLang="en-US" dirty="0" smtClean="0">
                <a:latin typeface="メイリオ" panose="020B0604030504040204" pitchFamily="50" charset="-128"/>
                <a:ea typeface="メイリオ" panose="020B0604030504040204" pitchFamily="50" charset="-128"/>
              </a:rPr>
              <a:t>を、私たち自身が身</a:t>
            </a:r>
            <a:r>
              <a:rPr lang="ja-JP" altLang="en-US" dirty="0">
                <a:latin typeface="メイリオ" panose="020B0604030504040204" pitchFamily="50" charset="-128"/>
                <a:ea typeface="メイリオ" panose="020B0604030504040204" pitchFamily="50" charset="-128"/>
              </a:rPr>
              <a:t>に</a:t>
            </a:r>
            <a:r>
              <a:rPr lang="ja-JP" altLang="en-US" dirty="0" smtClean="0">
                <a:latin typeface="メイリオ" panose="020B0604030504040204" pitchFamily="50" charset="-128"/>
                <a:ea typeface="メイリオ" panose="020B0604030504040204" pitchFamily="50" charset="-128"/>
              </a:rPr>
              <a:t>付ける必要があるということです。★</a:t>
            </a:r>
            <a:endParaRPr lang="en-US" altLang="ja-JP" dirty="0">
              <a:latin typeface="メイリオ" panose="020B0604030504040204" pitchFamily="50" charset="-128"/>
              <a:ea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2CAD91B4-B010-416D-AB8D-6EF94E713781}" type="slidenum">
              <a:rPr kumimoji="1" lang="ja-JP" altLang="en-US" smtClean="0"/>
              <a:t>7</a:t>
            </a:fld>
            <a:endParaRPr kumimoji="1" lang="ja-JP" altLang="en-US"/>
          </a:p>
        </p:txBody>
      </p:sp>
    </p:spTree>
    <p:extLst>
      <p:ext uri="{BB962C8B-B14F-4D97-AF65-F5344CB8AC3E}">
        <p14:creationId xmlns:p14="http://schemas.microsoft.com/office/powerpoint/2010/main" val="17021602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スライド イメージ プレースホルダー 1"/>
          <p:cNvSpPr>
            <a:spLocks noGrp="1" noRot="1" noChangeAspect="1" noTextEdit="1"/>
          </p:cNvSpPr>
          <p:nvPr>
            <p:ph type="sldImg"/>
          </p:nvPr>
        </p:nvSpPr>
        <p:spPr>
          <a:xfrm>
            <a:off x="903288" y="676275"/>
            <a:ext cx="4929187" cy="3698875"/>
          </a:xfrm>
          <a:ln/>
        </p:spPr>
      </p:sp>
      <p:sp>
        <p:nvSpPr>
          <p:cNvPr id="51203" name="ノート プレースホルダー 2"/>
          <p:cNvSpPr>
            <a:spLocks noGrp="1"/>
          </p:cNvSpPr>
          <p:nvPr>
            <p:ph type="body" idx="1"/>
          </p:nvPr>
        </p:nvSpPr>
        <p:spPr>
          <a:xfrm>
            <a:off x="789421" y="4793588"/>
            <a:ext cx="5156921" cy="4396440"/>
          </a:xfrm>
          <a:extLst/>
        </p:spPr>
        <p:txBody>
          <a:bodyPr vert="horz" lIns="90539" tIns="45266" rIns="90539" bIns="45266" rtlCol="0"/>
          <a:lstStyle/>
          <a:p>
            <a:r>
              <a:rPr lang="en-US" altLang="ja-JP" dirty="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スライド８～</a:t>
            </a:r>
            <a:r>
              <a:rPr lang="en-US" altLang="ja-JP" dirty="0" smtClean="0">
                <a:latin typeface="メイリオ" panose="020B0604030504040204" pitchFamily="50" charset="-128"/>
                <a:ea typeface="メイリオ" panose="020B0604030504040204" pitchFamily="50" charset="-128"/>
              </a:rPr>
              <a:t>10</a:t>
            </a:r>
            <a:r>
              <a:rPr lang="ja-JP" altLang="en-US" dirty="0" smtClean="0">
                <a:latin typeface="メイリオ" panose="020B0604030504040204" pitchFamily="50" charset="-128"/>
                <a:ea typeface="メイリオ" panose="020B0604030504040204" pitchFamily="50" charset="-128"/>
              </a:rPr>
              <a:t>で６分</a:t>
            </a:r>
            <a:r>
              <a:rPr lang="en-US" altLang="ja-JP" dirty="0">
                <a:latin typeface="メイリオ" panose="020B0604030504040204" pitchFamily="50" charset="-128"/>
                <a:ea typeface="メイリオ" panose="020B0604030504040204" pitchFamily="50" charset="-128"/>
              </a:rPr>
              <a:t>≫</a:t>
            </a:r>
          </a:p>
          <a:p>
            <a:r>
              <a:rPr lang="ja-JP" altLang="en-US" dirty="0">
                <a:latin typeface="メイリオ" panose="020B0604030504040204" pitchFamily="50" charset="-128"/>
                <a:ea typeface="メイリオ" panose="020B0604030504040204" pitchFamily="50" charset="-128"/>
              </a:rPr>
              <a:t>　では</a:t>
            </a:r>
            <a:r>
              <a:rPr lang="ja-JP" altLang="en-US" dirty="0" smtClean="0">
                <a:latin typeface="メイリオ" panose="020B0604030504040204" pitchFamily="50" charset="-128"/>
                <a:ea typeface="メイリオ" panose="020B0604030504040204" pitchFamily="50" charset="-128"/>
              </a:rPr>
              <a:t>、先ほど</a:t>
            </a:r>
            <a:r>
              <a:rPr lang="ja-JP" altLang="en-US" dirty="0">
                <a:latin typeface="メイリオ" panose="020B0604030504040204" pitchFamily="50" charset="-128"/>
                <a:ea typeface="メイリオ" panose="020B0604030504040204" pitchFamily="50" charset="-128"/>
              </a:rPr>
              <a:t>考えたような難しさがある中</a:t>
            </a:r>
            <a:r>
              <a:rPr lang="ja-JP" altLang="en-US" dirty="0" smtClean="0">
                <a:latin typeface="メイリオ" panose="020B0604030504040204" pitchFamily="50" charset="-128"/>
                <a:ea typeface="メイリオ" panose="020B0604030504040204" pitchFamily="50" charset="-128"/>
              </a:rPr>
              <a:t>、子供たちを集団で活動させる際、先生方は、日常的にどの</a:t>
            </a:r>
            <a:r>
              <a:rPr lang="ja-JP" altLang="en-US" dirty="0">
                <a:latin typeface="メイリオ" panose="020B0604030504040204" pitchFamily="50" charset="-128"/>
                <a:ea typeface="メイリオ" panose="020B0604030504040204" pitchFamily="50" charset="-128"/>
              </a:rPr>
              <a:t>ような工夫をされていますか？例えば</a:t>
            </a:r>
            <a:r>
              <a:rPr lang="ja-JP" altLang="en-US" dirty="0" smtClean="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人間</a:t>
            </a:r>
            <a:r>
              <a:rPr lang="ja-JP" altLang="en-US" dirty="0">
                <a:latin typeface="メイリオ" panose="020B0604030504040204" pitchFamily="50" charset="-128"/>
                <a:ea typeface="メイリオ" panose="020B0604030504040204" pitchFamily="50" charset="-128"/>
              </a:rPr>
              <a:t>関係を考えて席替えをして</a:t>
            </a:r>
            <a:r>
              <a:rPr lang="ja-JP" altLang="en-US" dirty="0" smtClean="0">
                <a:latin typeface="メイリオ" panose="020B0604030504040204" pitchFamily="50" charset="-128"/>
                <a:ea typeface="メイリオ" panose="020B0604030504040204" pitchFamily="50" charset="-128"/>
              </a:rPr>
              <a:t>いる」など</a:t>
            </a:r>
            <a:r>
              <a:rPr lang="ja-JP" altLang="en-US" dirty="0">
                <a:latin typeface="メイリオ" panose="020B0604030504040204" pitchFamily="50" charset="-128"/>
                <a:ea typeface="メイリオ" panose="020B0604030504040204" pitchFamily="50" charset="-128"/>
              </a:rPr>
              <a:t>、普段されていることで結構です</a:t>
            </a:r>
            <a:r>
              <a:rPr lang="ja-JP" altLang="en-US" dirty="0" smtClean="0">
                <a:latin typeface="メイリオ" panose="020B0604030504040204" pitchFamily="50" charset="-128"/>
                <a:ea typeface="メイリオ" panose="020B0604030504040204" pitchFamily="50" charset="-128"/>
              </a:rPr>
              <a:t>。今回は、グループ内で出し合い、吹き出しに書いてください。グループのメンバー全員が発言できるよう簡潔に発表をしてください。司会の先生、進行をお願いします。時間</a:t>
            </a:r>
            <a:r>
              <a:rPr lang="ja-JP" altLang="en-US" dirty="0">
                <a:latin typeface="メイリオ" panose="020B0604030504040204" pitchFamily="50" charset="-128"/>
                <a:ea typeface="メイリオ" panose="020B0604030504040204" pitchFamily="50" charset="-128"/>
              </a:rPr>
              <a:t>は３分です</a:t>
            </a:r>
            <a:r>
              <a:rPr lang="ja-JP" altLang="en-US" dirty="0" smtClean="0">
                <a:latin typeface="メイリオ" panose="020B0604030504040204" pitchFamily="50" charset="-128"/>
                <a:ea typeface="メイリオ" panose="020B0604030504040204" pitchFamily="50" charset="-128"/>
              </a:rPr>
              <a:t>。始めてください。</a:t>
            </a:r>
            <a:endParaRPr lang="en-US" altLang="ja-JP" dirty="0" smtClean="0">
              <a:latin typeface="メイリオ" panose="020B0604030504040204" pitchFamily="50" charset="-128"/>
              <a:ea typeface="メイリオ" panose="020B0604030504040204" pitchFamily="50" charset="-128"/>
            </a:endParaRPr>
          </a:p>
          <a:p>
            <a:r>
              <a:rPr lang="en-US" altLang="ja-JP" dirty="0" smtClean="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グループ協議</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（３分</a:t>
            </a:r>
            <a:r>
              <a:rPr lang="ja-JP" altLang="en-US" dirty="0">
                <a:latin typeface="メイリオ" panose="020B0604030504040204" pitchFamily="50" charset="-128"/>
                <a:ea typeface="メイリオ" panose="020B0604030504040204" pitchFamily="50" charset="-128"/>
              </a:rPr>
              <a:t>経過</a:t>
            </a:r>
            <a:r>
              <a:rPr lang="ja-JP" altLang="en-US" dirty="0" smtClean="0">
                <a:latin typeface="メイリオ" panose="020B0604030504040204" pitchFamily="50" charset="-128"/>
                <a:ea typeface="メイリオ" panose="020B0604030504040204" pitchFamily="50" charset="-128"/>
              </a:rPr>
              <a:t>）</a:t>
            </a:r>
            <a:endParaRPr lang="en-US" altLang="ja-JP" dirty="0" smtClean="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ありがとうございました。どんな話が出たか教えてもらえますか？</a:t>
            </a:r>
            <a:endParaRPr lang="en-US" altLang="ja-JP" dirty="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（１、２人</a:t>
            </a:r>
            <a:r>
              <a:rPr lang="ja-JP" altLang="en-US" dirty="0">
                <a:latin typeface="メイリオ" panose="020B0604030504040204" pitchFamily="50" charset="-128"/>
                <a:ea typeface="メイリオ" panose="020B0604030504040204" pitchFamily="50" charset="-128"/>
              </a:rPr>
              <a:t>の先生に尋ねる。適宜</a:t>
            </a:r>
            <a:r>
              <a:rPr lang="ja-JP" altLang="en-US" dirty="0" smtClean="0">
                <a:latin typeface="メイリオ" panose="020B0604030504040204" pitchFamily="50" charset="-128"/>
                <a:ea typeface="メイリオ" panose="020B0604030504040204" pitchFamily="50" charset="-128"/>
              </a:rPr>
              <a:t>、肯定的なコメント</a:t>
            </a:r>
            <a:r>
              <a:rPr lang="ja-JP" altLang="en-US" dirty="0">
                <a:latin typeface="メイリオ" panose="020B0604030504040204" pitchFamily="50" charset="-128"/>
                <a:ea typeface="メイリオ" panose="020B0604030504040204" pitchFamily="50" charset="-128"/>
              </a:rPr>
              <a:t>を入れる。）</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ありがとうございました</a:t>
            </a:r>
            <a:r>
              <a:rPr lang="ja-JP" altLang="en-US" dirty="0" smtClean="0">
                <a:latin typeface="メイリオ" panose="020B0604030504040204" pitchFamily="50" charset="-128"/>
                <a:ea typeface="メイリオ" panose="020B0604030504040204" pitchFamily="50" charset="-128"/>
              </a:rPr>
              <a:t>。いろいろな工夫をされていて、素晴らしいですね。★</a:t>
            </a:r>
            <a:endParaRPr lang="en-US" altLang="ja-JP" dirty="0">
              <a:latin typeface="メイリオ" panose="020B0604030504040204" pitchFamily="50" charset="-128"/>
              <a:ea typeface="メイリオ" panose="020B0604030504040204" pitchFamily="50" charset="-128"/>
            </a:endParaRPr>
          </a:p>
        </p:txBody>
      </p:sp>
      <p:sp>
        <p:nvSpPr>
          <p:cNvPr id="51206" name="スライド番号プレースホルダー 5"/>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kumimoji="1" sz="1200">
                <a:solidFill>
                  <a:schemeClr val="tx1"/>
                </a:solidFill>
                <a:latin typeface="Arial" charset="0"/>
                <a:ea typeface="ＭＳ Ｐ明朝" pitchFamily="18" charset="-128"/>
              </a:defRPr>
            </a:lvl1pPr>
            <a:lvl2pPr marL="734477" indent="-282367" eaLnBrk="0" hangingPunct="0">
              <a:spcBef>
                <a:spcPct val="30000"/>
              </a:spcBef>
              <a:defRPr kumimoji="1" sz="1200">
                <a:solidFill>
                  <a:schemeClr val="tx1"/>
                </a:solidFill>
                <a:latin typeface="Arial" charset="0"/>
                <a:ea typeface="ＭＳ Ｐ明朝" pitchFamily="18" charset="-128"/>
              </a:defRPr>
            </a:lvl2pPr>
            <a:lvl3pPr marL="1131063" indent="-225262" eaLnBrk="0" hangingPunct="0">
              <a:spcBef>
                <a:spcPct val="30000"/>
              </a:spcBef>
              <a:defRPr kumimoji="1" sz="1200">
                <a:solidFill>
                  <a:schemeClr val="tx1"/>
                </a:solidFill>
                <a:latin typeface="Arial" charset="0"/>
                <a:ea typeface="ＭＳ Ｐ明朝" pitchFamily="18" charset="-128"/>
              </a:defRPr>
            </a:lvl3pPr>
            <a:lvl4pPr marL="1584757" indent="-225262" eaLnBrk="0" hangingPunct="0">
              <a:spcBef>
                <a:spcPct val="30000"/>
              </a:spcBef>
              <a:defRPr kumimoji="1" sz="1200">
                <a:solidFill>
                  <a:schemeClr val="tx1"/>
                </a:solidFill>
                <a:latin typeface="Arial" charset="0"/>
                <a:ea typeface="ＭＳ Ｐ明朝" pitchFamily="18" charset="-128"/>
              </a:defRPr>
            </a:lvl4pPr>
            <a:lvl5pPr marL="2036863" indent="-225262" eaLnBrk="0" hangingPunct="0">
              <a:spcBef>
                <a:spcPct val="30000"/>
              </a:spcBef>
              <a:defRPr kumimoji="1" sz="1200">
                <a:solidFill>
                  <a:schemeClr val="tx1"/>
                </a:solidFill>
                <a:latin typeface="Arial" charset="0"/>
                <a:ea typeface="ＭＳ Ｐ明朝" pitchFamily="18" charset="-128"/>
              </a:defRPr>
            </a:lvl5pPr>
            <a:lvl6pPr marL="2493732" indent="-225262"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50598" indent="-225262"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07466" indent="-225262"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64331" indent="-225262"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eaLnBrk="1" hangingPunct="1">
              <a:spcBef>
                <a:spcPct val="0"/>
              </a:spcBef>
            </a:pPr>
            <a:fld id="{F0FD3E85-B757-43D8-B10C-429C107CA153}" type="slidenum">
              <a:rPr lang="en-US" altLang="ja-JP" smtClean="0">
                <a:ea typeface="ＭＳ Ｐゴシック" pitchFamily="50" charset="-128"/>
              </a:rPr>
              <a:pPr eaLnBrk="1" hangingPunct="1">
                <a:spcBef>
                  <a:spcPct val="0"/>
                </a:spcBef>
              </a:pPr>
              <a:t>8</a:t>
            </a:fld>
            <a:endParaRPr lang="en-US" altLang="ja-JP" smtClean="0">
              <a:ea typeface="ＭＳ Ｐゴシック" pitchFamily="50" charset="-128"/>
            </a:endParaRPr>
          </a:p>
        </p:txBody>
      </p:sp>
    </p:spTree>
    <p:extLst>
      <p:ext uri="{BB962C8B-B14F-4D97-AF65-F5344CB8AC3E}">
        <p14:creationId xmlns:p14="http://schemas.microsoft.com/office/powerpoint/2010/main" val="17494234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789421" y="4686506"/>
            <a:ext cx="5156921" cy="4439840"/>
          </a:xfrm>
        </p:spPr>
        <p:txBody>
          <a:bodyPr vert="horz" lIns="90539" tIns="45266" rIns="90539" bIns="45266" rtlCol="0"/>
          <a:lstStyle/>
          <a:p>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スライド８～</a:t>
            </a:r>
            <a:r>
              <a:rPr lang="en-US" altLang="ja-JP" dirty="0" smtClean="0">
                <a:latin typeface="メイリオ" panose="020B0604030504040204" pitchFamily="50" charset="-128"/>
                <a:ea typeface="メイリオ" panose="020B0604030504040204" pitchFamily="50" charset="-128"/>
              </a:rPr>
              <a:t>10</a:t>
            </a:r>
            <a:r>
              <a:rPr lang="ja-JP" altLang="en-US" dirty="0" smtClean="0">
                <a:latin typeface="メイリオ" panose="020B0604030504040204" pitchFamily="50" charset="-128"/>
                <a:ea typeface="メイリオ" panose="020B0604030504040204" pitchFamily="50" charset="-128"/>
              </a:rPr>
              <a:t>で</a:t>
            </a:r>
            <a:r>
              <a:rPr lang="ja-JP" altLang="en-US" dirty="0">
                <a:latin typeface="メイリオ" panose="020B0604030504040204" pitchFamily="50" charset="-128"/>
                <a:ea typeface="メイリオ" panose="020B0604030504040204" pitchFamily="50" charset="-128"/>
              </a:rPr>
              <a:t>６分</a:t>
            </a:r>
            <a:r>
              <a:rPr lang="en-US" altLang="ja-JP" dirty="0">
                <a:latin typeface="メイリオ" panose="020B0604030504040204" pitchFamily="50" charset="-128"/>
                <a:ea typeface="メイリオ" panose="020B0604030504040204" pitchFamily="50" charset="-128"/>
              </a:rPr>
              <a:t>≫</a:t>
            </a:r>
          </a:p>
          <a:p>
            <a:r>
              <a:rPr lang="ja-JP" altLang="en-US" dirty="0">
                <a:latin typeface="メイリオ" panose="020B0604030504040204" pitchFamily="50" charset="-128"/>
                <a:ea typeface="メイリオ" panose="020B0604030504040204" pitchFamily="50" charset="-128"/>
              </a:rPr>
              <a:t>　こちら（スライド）にも、例としていくつか示しました。</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この他に</a:t>
            </a:r>
            <a:r>
              <a:rPr lang="ja-JP" altLang="en-US" dirty="0" smtClean="0">
                <a:latin typeface="メイリオ" panose="020B0604030504040204" pitchFamily="50" charset="-128"/>
                <a:ea typeface="メイリオ" panose="020B0604030504040204" pitchFamily="50" charset="-128"/>
              </a:rPr>
              <a:t>も、たくさん</a:t>
            </a:r>
            <a:r>
              <a:rPr lang="ja-JP" altLang="en-US" dirty="0">
                <a:latin typeface="メイリオ" panose="020B0604030504040204" pitchFamily="50" charset="-128"/>
                <a:ea typeface="メイリオ" panose="020B0604030504040204" pitchFamily="50" charset="-128"/>
              </a:rPr>
              <a:t>の工夫が出てきたかと思いますが、改めて考えてみると、なかなか難しかったのではないでしょうか。★</a:t>
            </a:r>
            <a:endParaRPr lang="en-US" altLang="ja-JP" dirty="0">
              <a:latin typeface="メイリオ" panose="020B0604030504040204" pitchFamily="50" charset="-128"/>
              <a:ea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2CAD91B4-B010-416D-AB8D-6EF94E713781}" type="slidenum">
              <a:rPr kumimoji="1" lang="ja-JP" altLang="en-US" smtClean="0"/>
              <a:t>9</a:t>
            </a:fld>
            <a:endParaRPr kumimoji="1" lang="ja-JP" altLang="en-US"/>
          </a:p>
        </p:txBody>
      </p:sp>
    </p:spTree>
    <p:extLst>
      <p:ext uri="{BB962C8B-B14F-4D97-AF65-F5344CB8AC3E}">
        <p14:creationId xmlns:p14="http://schemas.microsoft.com/office/powerpoint/2010/main" val="17021602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Tree>
    <p:extLst>
      <p:ext uri="{BB962C8B-B14F-4D97-AF65-F5344CB8AC3E}">
        <p14:creationId xmlns:p14="http://schemas.microsoft.com/office/powerpoint/2010/main" val="30632719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92E32F00-7116-418C-A443-FEE38FDB6204}"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0778D45-A25F-44D8-9BFB-C30969B12C64}" type="slidenum">
              <a:rPr kumimoji="1" lang="ja-JP" altLang="en-US" smtClean="0"/>
              <a:t>‹#›</a:t>
            </a:fld>
            <a:endParaRPr kumimoji="1" lang="ja-JP" altLang="en-US"/>
          </a:p>
        </p:txBody>
      </p:sp>
    </p:spTree>
    <p:extLst>
      <p:ext uri="{BB962C8B-B14F-4D97-AF65-F5344CB8AC3E}">
        <p14:creationId xmlns:p14="http://schemas.microsoft.com/office/powerpoint/2010/main" val="1970466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6632"/>
            <a:ext cx="8229600" cy="792088"/>
          </a:xfrm>
        </p:spPr>
        <p:txBody>
          <a:bodyPr>
            <a:normAutofit/>
          </a:bodyPr>
          <a:lstStyle>
            <a:lvl1pPr>
              <a:defRPr sz="3600"/>
            </a:lvl1pPr>
          </a:lstStyle>
          <a:p>
            <a:r>
              <a:rPr kumimoji="1" lang="ja-JP" altLang="en-US" dirty="0" smtClean="0"/>
              <a:t>マスター タイトルの書式設定</a:t>
            </a:r>
            <a:endParaRPr kumimoji="1" lang="ja-JP" altLang="en-US" dirty="0"/>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0F18FC71-0038-4EA3-B06A-85DF63DD70F2}" type="datetime1">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0778D45-A25F-44D8-9BFB-C30969B12C64}" type="slidenum">
              <a:rPr kumimoji="1" lang="ja-JP" altLang="en-US" smtClean="0"/>
              <a:t>‹#›</a:t>
            </a:fld>
            <a:endParaRPr kumimoji="1" lang="ja-JP" altLang="en-US"/>
          </a:p>
        </p:txBody>
      </p:sp>
    </p:spTree>
    <p:extLst>
      <p:ext uri="{BB962C8B-B14F-4D97-AF65-F5344CB8AC3E}">
        <p14:creationId xmlns:p14="http://schemas.microsoft.com/office/powerpoint/2010/main" val="39000899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6632"/>
            <a:ext cx="8229600" cy="792088"/>
          </a:xfrm>
        </p:spPr>
        <p:txBody>
          <a:bodyPr>
            <a:normAutofit/>
          </a:bodyPr>
          <a:lstStyle>
            <a:lvl1pPr>
              <a:defRPr sz="3600"/>
            </a:lvl1pPr>
          </a:lstStyle>
          <a:p>
            <a:r>
              <a:rPr kumimoji="1" lang="ja-JP" altLang="en-US" dirty="0" smtClean="0"/>
              <a:t>マスター タイトルの書式設定</a:t>
            </a:r>
            <a:endParaRPr kumimoji="1" lang="ja-JP" altLang="en-US" dirty="0"/>
          </a:p>
        </p:txBody>
      </p:sp>
      <p:sp>
        <p:nvSpPr>
          <p:cNvPr id="3" name="テキスト プレースホルダー 2"/>
          <p:cNvSpPr>
            <a:spLocks noGrp="1"/>
          </p:cNvSpPr>
          <p:nvPr>
            <p:ph type="body" idx="1"/>
          </p:nvPr>
        </p:nvSpPr>
        <p:spPr>
          <a:xfrm>
            <a:off x="457200" y="1124744"/>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1772816"/>
            <a:ext cx="4040188" cy="435334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sp>
        <p:nvSpPr>
          <p:cNvPr id="5" name="テキスト プレースホルダー 4"/>
          <p:cNvSpPr>
            <a:spLocks noGrp="1"/>
          </p:cNvSpPr>
          <p:nvPr>
            <p:ph type="body" sz="quarter" idx="3"/>
          </p:nvPr>
        </p:nvSpPr>
        <p:spPr>
          <a:xfrm>
            <a:off x="4645025" y="1124744"/>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1772816"/>
            <a:ext cx="4041775" cy="435334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CD0A0D9E-E0F2-426B-9B45-99F00C369752}" type="datetime1">
              <a:rPr kumimoji="1" lang="ja-JP" altLang="en-US" smtClean="0"/>
              <a:t>2022/9/22</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40778D45-A25F-44D8-9BFB-C30969B12C64}" type="slidenum">
              <a:rPr kumimoji="1" lang="ja-JP" altLang="en-US" smtClean="0"/>
              <a:t>‹#›</a:t>
            </a:fld>
            <a:endParaRPr kumimoji="1" lang="ja-JP" altLang="en-US"/>
          </a:p>
        </p:txBody>
      </p:sp>
    </p:spTree>
    <p:extLst>
      <p:ext uri="{BB962C8B-B14F-4D97-AF65-F5344CB8AC3E}">
        <p14:creationId xmlns:p14="http://schemas.microsoft.com/office/powerpoint/2010/main" val="3790731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6632"/>
            <a:ext cx="8229600" cy="792088"/>
          </a:xfrm>
        </p:spPr>
        <p:txBody>
          <a:bodyPr>
            <a:normAutofit/>
          </a:bodyPr>
          <a:lstStyle>
            <a:lvl1pPr>
              <a:defRPr sz="3600"/>
            </a:lvl1p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099089EC-99BB-4FE6-9901-82479FB31F41}" type="datetime1">
              <a:rPr kumimoji="1" lang="ja-JP" altLang="en-US" smtClean="0"/>
              <a:t>2022/9/22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40778D45-A25F-44D8-9BFB-C30969B12C64}" type="slidenum">
              <a:rPr kumimoji="1" lang="ja-JP" altLang="en-US" smtClean="0"/>
              <a:t>‹#›</a:t>
            </a:fld>
            <a:endParaRPr kumimoji="1" lang="ja-JP" altLang="en-US"/>
          </a:p>
        </p:txBody>
      </p:sp>
    </p:spTree>
    <p:extLst>
      <p:ext uri="{BB962C8B-B14F-4D97-AF65-F5344CB8AC3E}">
        <p14:creationId xmlns:p14="http://schemas.microsoft.com/office/powerpoint/2010/main" val="6689258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88A4357F-07B7-441C-A97B-E17E72C90D97}" type="datetime1">
              <a:rPr kumimoji="1" lang="ja-JP" altLang="en-US" smtClean="0"/>
              <a:t>2022/9/22</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lvl1pPr>
              <a:defRPr>
                <a:latin typeface="メイリオ" panose="020B0604030504040204" pitchFamily="50" charset="-128"/>
                <a:ea typeface="メイリオ" panose="020B0604030504040204" pitchFamily="50" charset="-128"/>
              </a:defRPr>
            </a:lvl1pPr>
          </a:lstStyle>
          <a:p>
            <a:fld id="{40778D45-A25F-44D8-9BFB-C30969B12C64}" type="slidenum">
              <a:rPr lang="ja-JP" altLang="en-US" smtClean="0"/>
              <a:pPr/>
              <a:t>‹#›</a:t>
            </a:fld>
            <a:endParaRPr lang="ja-JP" altLang="en-US"/>
          </a:p>
        </p:txBody>
      </p:sp>
    </p:spTree>
    <p:extLst>
      <p:ext uri="{BB962C8B-B14F-4D97-AF65-F5344CB8AC3E}">
        <p14:creationId xmlns:p14="http://schemas.microsoft.com/office/powerpoint/2010/main" val="2002373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116632"/>
            <a:ext cx="8229600" cy="792088"/>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124744"/>
            <a:ext cx="8229600" cy="5001419"/>
          </a:xfrm>
          <a:prstGeom prst="rect">
            <a:avLst/>
          </a:prstGeom>
        </p:spPr>
        <p:txBody>
          <a:bodyPr vert="horz" lIns="91440" tIns="45720" rIns="91440" bIns="45720" rtlCol="0">
            <a:normAutofit/>
          </a:body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8FF957-3BF9-4876-88AB-7C895E70010B}" type="datetime1">
              <a:rPr kumimoji="1" lang="ja-JP" altLang="en-US" smtClean="0"/>
              <a:t>2022/9/22</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2000">
                <a:solidFill>
                  <a:schemeClr val="tx1">
                    <a:lumMod val="65000"/>
                    <a:lumOff val="35000"/>
                  </a:schemeClr>
                </a:solidFill>
              </a:defRPr>
            </a:lvl1pPr>
          </a:lstStyle>
          <a:p>
            <a:fld id="{40778D45-A25F-44D8-9BFB-C30969B12C64}" type="slidenum">
              <a:rPr lang="ja-JP" altLang="en-US" smtClean="0"/>
              <a:pPr/>
              <a:t>‹#›</a:t>
            </a:fld>
            <a:endParaRPr lang="ja-JP" altLang="en-US"/>
          </a:p>
        </p:txBody>
      </p:sp>
    </p:spTree>
    <p:extLst>
      <p:ext uri="{BB962C8B-B14F-4D97-AF65-F5344CB8AC3E}">
        <p14:creationId xmlns:p14="http://schemas.microsoft.com/office/powerpoint/2010/main" val="2671667846"/>
      </p:ext>
    </p:extLst>
  </p:cSld>
  <p:clrMap bg1="lt1" tx1="dk1" bg2="lt2" tx2="dk2" accent1="accent1" accent2="accent2" accent3="accent3" accent4="accent4" accent5="accent5" accent6="accent6" hlink="hlink" folHlink="folHlink"/>
  <p:sldLayoutIdLst>
    <p:sldLayoutId id="2147483721" r:id="rId1"/>
    <p:sldLayoutId id="2147483723" r:id="rId2"/>
    <p:sldLayoutId id="2147483722" r:id="rId3"/>
    <p:sldLayoutId id="2147483725" r:id="rId4"/>
    <p:sldLayoutId id="2147483726" r:id="rId5"/>
    <p:sldLayoutId id="2147483727" r:id="rId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sldNum="0" hdr="0" ftr="0" dt="0"/>
  <p:txStyles>
    <p:titleStyle>
      <a:lvl1pPr algn="ctr" defTabSz="914400" rtl="0" eaLnBrk="1" latinLnBrk="0" hangingPunct="1">
        <a:spcBef>
          <a:spcPct val="0"/>
        </a:spcBef>
        <a:buNone/>
        <a:defRPr kumimoji="1" sz="36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5.xml"/><Relationship Id="rId6" Type="http://schemas.openxmlformats.org/officeDocument/2006/relationships/image" Target="../media/image14.emf"/><Relationship Id="rId5" Type="http://schemas.openxmlformats.org/officeDocument/2006/relationships/image" Target="../media/image13.emf"/><Relationship Id="rId4" Type="http://schemas.openxmlformats.org/officeDocument/2006/relationships/image" Target="../media/image12.emf"/></Relationships>
</file>

<file path=ppt/slides/_rels/slide13.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image" Target="../media/image12.emf"/></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notesSlide" Target="../notesSlides/notesSlide17.xml"/><Relationship Id="rId1" Type="http://schemas.openxmlformats.org/officeDocument/2006/relationships/slideLayout" Target="../slideLayouts/slideLayout6.xml"/><Relationship Id="rId5" Type="http://schemas.openxmlformats.org/officeDocument/2006/relationships/image" Target="../media/image19.gif"/><Relationship Id="rId4" Type="http://schemas.openxmlformats.org/officeDocument/2006/relationships/image" Target="../media/image18.gif"/></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2.xml"/><Relationship Id="rId1" Type="http://schemas.openxmlformats.org/officeDocument/2006/relationships/slideLayout" Target="../slideLayouts/slideLayout6.xml"/><Relationship Id="rId5" Type="http://schemas.openxmlformats.org/officeDocument/2006/relationships/image" Target="../media/image23.GIF"/><Relationship Id="rId4" Type="http://schemas.openxmlformats.org/officeDocument/2006/relationships/image" Target="../media/image22.GIF"/></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25.gif"/><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7.xml"/><Relationship Id="rId1" Type="http://schemas.openxmlformats.org/officeDocument/2006/relationships/slideLayout" Target="../slideLayouts/slideLayout6.xml"/><Relationship Id="rId5" Type="http://schemas.openxmlformats.org/officeDocument/2006/relationships/image" Target="../media/image7.gif"/><Relationship Id="rId4" Type="http://schemas.openxmlformats.org/officeDocument/2006/relationships/image" Target="../media/image6.gif"/></Relationships>
</file>

<file path=ppt/slides/_rels/slide8.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539552" y="548681"/>
            <a:ext cx="8064896" cy="1908000"/>
          </a:xfrm>
          <a:solidFill>
            <a:srgbClr val="002060"/>
          </a:solidFill>
          <a:ln>
            <a:solidFill>
              <a:schemeClr val="tx1"/>
            </a:solidFill>
          </a:ln>
        </p:spPr>
        <p:txBody>
          <a:bodyPr>
            <a:normAutofit fontScale="90000"/>
          </a:bodyPr>
          <a:lstStyle/>
          <a:p>
            <a:r>
              <a:rPr lang="ja-JP" altLang="en-US" sz="5300" b="1" dirty="0" smtClean="0">
                <a:solidFill>
                  <a:schemeClr val="bg1"/>
                </a:solidFill>
                <a:latin typeface="メイリオ" panose="020B0604030504040204" pitchFamily="50" charset="-128"/>
                <a:ea typeface="メイリオ" panose="020B0604030504040204" pitchFamily="50" charset="-128"/>
              </a:rPr>
              <a:t>ファシリテーション</a:t>
            </a:r>
            <a:r>
              <a:rPr kumimoji="1" lang="ja-JP" altLang="en-US" sz="5300" b="1" dirty="0" smtClean="0">
                <a:solidFill>
                  <a:schemeClr val="bg1"/>
                </a:solidFill>
                <a:latin typeface="メイリオ" panose="020B0604030504040204" pitchFamily="50" charset="-128"/>
                <a:ea typeface="メイリオ" panose="020B0604030504040204" pitchFamily="50" charset="-128"/>
              </a:rPr>
              <a:t>力</a:t>
            </a:r>
            <a:r>
              <a:rPr lang="ja-JP" altLang="en-US" sz="5300" b="1" dirty="0">
                <a:solidFill>
                  <a:schemeClr val="bg1"/>
                </a:solidFill>
                <a:latin typeface="メイリオ" panose="020B0604030504040204" pitchFamily="50" charset="-128"/>
                <a:ea typeface="メイリオ" panose="020B0604030504040204" pitchFamily="50" charset="-128"/>
              </a:rPr>
              <a:t>向上</a:t>
            </a:r>
            <a:r>
              <a:rPr kumimoji="1" lang="en-US" altLang="ja-JP" sz="4800" dirty="0" smtClean="0">
                <a:solidFill>
                  <a:schemeClr val="bg1"/>
                </a:solidFill>
                <a:latin typeface="メイリオ" panose="020B0604030504040204" pitchFamily="50" charset="-128"/>
                <a:ea typeface="メイリオ" panose="020B0604030504040204" pitchFamily="50" charset="-128"/>
              </a:rPr>
              <a:t/>
            </a:r>
            <a:br>
              <a:rPr kumimoji="1" lang="en-US" altLang="ja-JP" sz="4800" dirty="0" smtClean="0">
                <a:solidFill>
                  <a:schemeClr val="bg1"/>
                </a:solidFill>
                <a:latin typeface="メイリオ" panose="020B0604030504040204" pitchFamily="50" charset="-128"/>
                <a:ea typeface="メイリオ" panose="020B0604030504040204" pitchFamily="50" charset="-128"/>
              </a:rPr>
            </a:br>
            <a:r>
              <a:rPr kumimoji="1" lang="ja-JP" altLang="en-US" sz="4000" dirty="0" smtClean="0">
                <a:solidFill>
                  <a:schemeClr val="bg1"/>
                </a:solidFill>
                <a:latin typeface="メイリオ" panose="020B0604030504040204" pitchFamily="50" charset="-128"/>
                <a:ea typeface="メイリオ" panose="020B0604030504040204" pitchFamily="50" charset="-128"/>
              </a:rPr>
              <a:t>＜学級（</a:t>
            </a:r>
            <a:r>
              <a:rPr kumimoji="1" lang="en-US" altLang="ja-JP" sz="4000" dirty="0" smtClean="0">
                <a:solidFill>
                  <a:schemeClr val="bg1"/>
                </a:solidFill>
                <a:latin typeface="メイリオ" panose="020B0604030504040204" pitchFamily="50" charset="-128"/>
                <a:ea typeface="メイリオ" panose="020B0604030504040204" pitchFamily="50" charset="-128"/>
              </a:rPr>
              <a:t>HR</a:t>
            </a:r>
            <a:r>
              <a:rPr kumimoji="1" lang="ja-JP" altLang="en-US" sz="4000" dirty="0" smtClean="0">
                <a:solidFill>
                  <a:schemeClr val="bg1"/>
                </a:solidFill>
                <a:latin typeface="メイリオ" panose="020B0604030504040204" pitchFamily="50" charset="-128"/>
                <a:ea typeface="メイリオ" panose="020B0604030504040204" pitchFamily="50" charset="-128"/>
              </a:rPr>
              <a:t>）集団づくりの促進＞</a:t>
            </a:r>
            <a:r>
              <a:rPr lang="en-US" altLang="ja-JP" sz="4000" dirty="0" smtClean="0">
                <a:solidFill>
                  <a:schemeClr val="bg1"/>
                </a:solidFill>
                <a:latin typeface="メイリオ" panose="020B0604030504040204" pitchFamily="50" charset="-128"/>
                <a:ea typeface="メイリオ" panose="020B0604030504040204" pitchFamily="50" charset="-128"/>
              </a:rPr>
              <a:t/>
            </a:r>
            <a:br>
              <a:rPr lang="en-US" altLang="ja-JP" sz="4000" dirty="0" smtClean="0">
                <a:solidFill>
                  <a:schemeClr val="bg1"/>
                </a:solidFill>
                <a:latin typeface="メイリオ" panose="020B0604030504040204" pitchFamily="50" charset="-128"/>
                <a:ea typeface="メイリオ" panose="020B0604030504040204" pitchFamily="50" charset="-128"/>
              </a:rPr>
            </a:br>
            <a:r>
              <a:rPr lang="en-US" altLang="ja-JP" sz="3100" dirty="0" smtClean="0">
                <a:solidFill>
                  <a:schemeClr val="bg1"/>
                </a:solidFill>
                <a:latin typeface="メイリオ" panose="020B0604030504040204" pitchFamily="50" charset="-128"/>
                <a:ea typeface="メイリオ" panose="020B0604030504040204" pitchFamily="50" charset="-128"/>
              </a:rPr>
              <a:t>【60</a:t>
            </a:r>
            <a:r>
              <a:rPr lang="ja-JP" altLang="en-US" sz="3100" dirty="0" smtClean="0">
                <a:solidFill>
                  <a:schemeClr val="bg1"/>
                </a:solidFill>
                <a:latin typeface="メイリオ" panose="020B0604030504040204" pitchFamily="50" charset="-128"/>
                <a:ea typeface="メイリオ" panose="020B0604030504040204" pitchFamily="50" charset="-128"/>
              </a:rPr>
              <a:t>分研修</a:t>
            </a:r>
            <a:r>
              <a:rPr lang="en-US" altLang="ja-JP" sz="3100" dirty="0" smtClean="0">
                <a:solidFill>
                  <a:schemeClr val="bg1"/>
                </a:solidFill>
                <a:latin typeface="メイリオ" panose="020B0604030504040204" pitchFamily="50" charset="-128"/>
                <a:ea typeface="メイリオ" panose="020B0604030504040204" pitchFamily="50" charset="-128"/>
              </a:rPr>
              <a:t>】</a:t>
            </a:r>
            <a:endParaRPr kumimoji="1" lang="ja-JP" altLang="en-US" sz="3100" dirty="0">
              <a:solidFill>
                <a:schemeClr val="bg1"/>
              </a:solidFill>
              <a:latin typeface="メイリオ" panose="020B0604030504040204" pitchFamily="50" charset="-128"/>
              <a:ea typeface="メイリオ" panose="020B0604030504040204" pitchFamily="50" charset="-128"/>
            </a:endParaRPr>
          </a:p>
        </p:txBody>
      </p:sp>
      <p:sp>
        <p:nvSpPr>
          <p:cNvPr id="5" name="テキスト ボックス 4"/>
          <p:cNvSpPr txBox="1"/>
          <p:nvPr/>
        </p:nvSpPr>
        <p:spPr>
          <a:xfrm>
            <a:off x="311844" y="2745721"/>
            <a:ext cx="8520312" cy="1485022"/>
          </a:xfrm>
          <a:prstGeom prst="rect">
            <a:avLst/>
          </a:prstGeom>
          <a:solidFill>
            <a:srgbClr val="FFFFCC"/>
          </a:solidFill>
        </p:spPr>
        <p:txBody>
          <a:bodyPr wrap="square" rtlCol="0" anchor="ctr">
            <a:spAutoFit/>
          </a:bodyPr>
          <a:lstStyle/>
          <a:p>
            <a:r>
              <a:rPr lang="ja-JP" altLang="en-US" sz="2000" dirty="0" smtClean="0">
                <a:latin typeface="メイリオ" panose="020B0604030504040204" pitchFamily="50" charset="-128"/>
                <a:ea typeface="メイリオ" panose="020B0604030504040204" pitchFamily="50" charset="-128"/>
              </a:rPr>
              <a:t>研修のねらい</a:t>
            </a:r>
            <a:endParaRPr lang="en-US" altLang="ja-JP" sz="2000" dirty="0" smtClean="0">
              <a:latin typeface="メイリオ" panose="020B0604030504040204" pitchFamily="50" charset="-128"/>
              <a:ea typeface="メイリオ" panose="020B0604030504040204" pitchFamily="50" charset="-128"/>
            </a:endParaRPr>
          </a:p>
          <a:p>
            <a:endParaRPr lang="en-US" altLang="ja-JP" sz="1050" dirty="0" smtClean="0">
              <a:latin typeface="メイリオ" panose="020B0604030504040204" pitchFamily="50" charset="-128"/>
              <a:ea typeface="メイリオ" panose="020B0604030504040204" pitchFamily="50" charset="-128"/>
            </a:endParaRPr>
          </a:p>
          <a:p>
            <a:pPr defTabSz="940719">
              <a:defRPr/>
            </a:pPr>
            <a:r>
              <a:rPr lang="en-US" altLang="ja-JP" sz="2000" dirty="0" smtClean="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子供たちの集団活動を活性化するための適切な働きかけをしながら、学級（ＨＲ）集団づくりを促進する、教職員のファシリテーション力の向上を図る</a:t>
            </a:r>
            <a:r>
              <a:rPr lang="ja-JP" altLang="en-US" sz="2000" dirty="0" smtClean="0">
                <a:latin typeface="メイリオ" panose="020B0604030504040204" pitchFamily="50" charset="-128"/>
                <a:ea typeface="メイリオ" panose="020B0604030504040204" pitchFamily="50" charset="-128"/>
              </a:rPr>
              <a:t>。</a:t>
            </a:r>
            <a:r>
              <a:rPr lang="en-US" altLang="ja-JP" sz="2000" dirty="0" smtClean="0">
                <a:latin typeface="メイリオ" panose="020B0604030504040204" pitchFamily="50" charset="-128"/>
                <a:ea typeface="メイリオ" panose="020B0604030504040204" pitchFamily="50" charset="-128"/>
              </a:rPr>
              <a:t>』</a:t>
            </a:r>
            <a:endParaRPr lang="en-US" altLang="ja-JP" sz="2000" dirty="0">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827584" y="3429000"/>
            <a:ext cx="7992888" cy="3108543"/>
          </a:xfrm>
          <a:prstGeom prst="rect">
            <a:avLst/>
          </a:prstGeom>
          <a:noFill/>
        </p:spPr>
        <p:txBody>
          <a:bodyPr wrap="square" rtlCol="0">
            <a:spAutoFit/>
          </a:bodyPr>
          <a:lstStyle/>
          <a:p>
            <a:endParaRPr kumimoji="1" lang="en-US" altLang="ja-JP" sz="2800" dirty="0" smtClean="0">
              <a:latin typeface="メイリオ" panose="020B0604030504040204" pitchFamily="50" charset="-128"/>
              <a:ea typeface="メイリオ" panose="020B0604030504040204" pitchFamily="50" charset="-128"/>
            </a:endParaRPr>
          </a:p>
          <a:p>
            <a:endParaRPr kumimoji="1" lang="en-US" altLang="ja-JP" sz="2800" dirty="0" smtClean="0">
              <a:latin typeface="メイリオ" panose="020B0604030504040204" pitchFamily="50" charset="-128"/>
              <a:ea typeface="メイリオ" panose="020B0604030504040204" pitchFamily="50" charset="-128"/>
            </a:endParaRPr>
          </a:p>
          <a:p>
            <a:endParaRPr lang="en-US" altLang="ja-JP" sz="2800" dirty="0">
              <a:latin typeface="メイリオ" panose="020B0604030504040204" pitchFamily="50" charset="-128"/>
              <a:ea typeface="メイリオ" panose="020B0604030504040204" pitchFamily="50" charset="-128"/>
            </a:endParaRPr>
          </a:p>
          <a:p>
            <a:r>
              <a:rPr kumimoji="1" lang="ja-JP" altLang="en-US" sz="2800" dirty="0" smtClean="0">
                <a:latin typeface="メイリオ" panose="020B0604030504040204" pitchFamily="50" charset="-128"/>
                <a:ea typeface="メイリオ" panose="020B0604030504040204" pitchFamily="50" charset="-128"/>
              </a:rPr>
              <a:t>　　　　　　　　　</a:t>
            </a:r>
            <a:r>
              <a:rPr lang="ja-JP" altLang="en-US" sz="2800" dirty="0" smtClean="0">
                <a:latin typeface="メイリオ" panose="020B0604030504040204" pitchFamily="50" charset="-128"/>
                <a:ea typeface="メイリオ" panose="020B0604030504040204" pitchFamily="50" charset="-128"/>
              </a:rPr>
              <a:t>岡山県総合教育センター</a:t>
            </a:r>
            <a:endParaRPr kumimoji="1" lang="en-US" altLang="ja-JP" sz="2800" dirty="0" smtClean="0">
              <a:latin typeface="メイリオ" panose="020B0604030504040204" pitchFamily="50" charset="-128"/>
              <a:ea typeface="メイリオ" panose="020B0604030504040204" pitchFamily="50" charset="-128"/>
            </a:endParaRPr>
          </a:p>
          <a:p>
            <a:r>
              <a:rPr lang="ja-JP" altLang="en-US" sz="2800" dirty="0" smtClean="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　</a:t>
            </a:r>
            <a:r>
              <a:rPr lang="ja-JP" altLang="en-US" sz="2800" dirty="0" smtClean="0">
                <a:latin typeface="メイリオ" panose="020B0604030504040204" pitchFamily="50" charset="-128"/>
                <a:ea typeface="メイリオ" panose="020B0604030504040204" pitchFamily="50" charset="-128"/>
              </a:rPr>
              <a:t>　　　　生徒指導部</a:t>
            </a:r>
            <a:endParaRPr lang="en-US" altLang="ja-JP" sz="2800" dirty="0" smtClean="0">
              <a:latin typeface="メイリオ" panose="020B0604030504040204" pitchFamily="50" charset="-128"/>
              <a:ea typeface="メイリオ" panose="020B0604030504040204" pitchFamily="50" charset="-128"/>
            </a:endParaRPr>
          </a:p>
          <a:p>
            <a:r>
              <a:rPr kumimoji="1" lang="ja-JP" altLang="en-US" sz="2800" dirty="0">
                <a:latin typeface="メイリオ" panose="020B0604030504040204" pitchFamily="50" charset="-128"/>
                <a:ea typeface="メイリオ" panose="020B0604030504040204" pitchFamily="50" charset="-128"/>
              </a:rPr>
              <a:t>　</a:t>
            </a:r>
            <a:r>
              <a:rPr kumimoji="1" lang="ja-JP" altLang="en-US" sz="2800" dirty="0" smtClean="0">
                <a:latin typeface="メイリオ" panose="020B0604030504040204" pitchFamily="50" charset="-128"/>
                <a:ea typeface="メイリオ" panose="020B0604030504040204" pitchFamily="50" charset="-128"/>
              </a:rPr>
              <a:t>　　　　　　　　監修　</a:t>
            </a:r>
            <a:r>
              <a:rPr lang="ja-JP" altLang="en-US" sz="2800" dirty="0" smtClean="0">
                <a:latin typeface="メイリオ" panose="020B0604030504040204" pitchFamily="50" charset="-128"/>
                <a:ea typeface="メイリオ" panose="020B0604030504040204" pitchFamily="50" charset="-128"/>
              </a:rPr>
              <a:t>関西外国語大学</a:t>
            </a:r>
            <a:r>
              <a:rPr kumimoji="1" lang="ja-JP" altLang="en-US" sz="2800" dirty="0" smtClean="0">
                <a:latin typeface="メイリオ" panose="020B0604030504040204" pitchFamily="50" charset="-128"/>
                <a:ea typeface="メイリオ" panose="020B0604030504040204" pitchFamily="50" charset="-128"/>
              </a:rPr>
              <a:t>　</a:t>
            </a:r>
            <a:endParaRPr kumimoji="1" lang="en-US" altLang="ja-JP" sz="2800" dirty="0" smtClean="0">
              <a:latin typeface="メイリオ" panose="020B0604030504040204" pitchFamily="50" charset="-128"/>
              <a:ea typeface="メイリオ" panose="020B0604030504040204" pitchFamily="50" charset="-128"/>
            </a:endParaRPr>
          </a:p>
          <a:p>
            <a:r>
              <a:rPr lang="ja-JP" altLang="en-US" sz="2800" dirty="0">
                <a:latin typeface="メイリオ" panose="020B0604030504040204" pitchFamily="50" charset="-128"/>
                <a:ea typeface="メイリオ" panose="020B0604030504040204" pitchFamily="50" charset="-128"/>
              </a:rPr>
              <a:t>　</a:t>
            </a:r>
            <a:r>
              <a:rPr lang="ja-JP" altLang="en-US" sz="2800" dirty="0" smtClean="0">
                <a:latin typeface="メイリオ" panose="020B0604030504040204" pitchFamily="50" charset="-128"/>
                <a:ea typeface="メイリオ" panose="020B0604030504040204" pitchFamily="50" charset="-128"/>
              </a:rPr>
              <a:t>　　　　　　　　　　　　</a:t>
            </a:r>
            <a:r>
              <a:rPr kumimoji="1" lang="ja-JP" altLang="en-US" sz="2800" dirty="0" smtClean="0">
                <a:latin typeface="メイリオ" panose="020B0604030504040204" pitchFamily="50" charset="-128"/>
                <a:ea typeface="メイリオ" panose="020B0604030504040204" pitchFamily="50" charset="-128"/>
              </a:rPr>
              <a:t>教授　　新井　肇</a:t>
            </a:r>
            <a:endParaRPr kumimoji="1" lang="ja-JP" altLang="en-US" sz="28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6776930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 y="-27384"/>
            <a:ext cx="9144000" cy="720080"/>
          </a:xfrm>
          <a:solidFill>
            <a:srgbClr val="0033CC"/>
          </a:solidFill>
        </p:spPr>
        <p:txBody>
          <a:bodyPr>
            <a:noAutofit/>
          </a:bodyPr>
          <a:lstStyle/>
          <a:p>
            <a:r>
              <a:rPr kumimoji="1" lang="ja-JP" altLang="en-US" dirty="0" smtClean="0">
                <a:solidFill>
                  <a:schemeClr val="bg1"/>
                </a:solidFill>
                <a:latin typeface="メイリオ" panose="020B0604030504040204" pitchFamily="50" charset="-128"/>
                <a:ea typeface="メイリオ" panose="020B0604030504040204" pitchFamily="50" charset="-128"/>
              </a:rPr>
              <a:t>生徒指導において教職員に求められる力</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sp>
        <p:nvSpPr>
          <p:cNvPr id="5" name="下矢印 4"/>
          <p:cNvSpPr/>
          <p:nvPr/>
        </p:nvSpPr>
        <p:spPr>
          <a:xfrm>
            <a:off x="4824028" y="4581129"/>
            <a:ext cx="1008112" cy="79208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1767985" y="5482479"/>
            <a:ext cx="7120199" cy="978408"/>
          </a:xfrm>
          <a:prstGeom prst="roundRect">
            <a:avLst>
              <a:gd name="adj" fmla="val 31502"/>
            </a:avLst>
          </a:prstGeom>
          <a:solidFill>
            <a:schemeClr val="bg1"/>
          </a:solid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4800" b="1" dirty="0" smtClean="0">
                <a:solidFill>
                  <a:schemeClr val="tx1"/>
                </a:solidFill>
                <a:latin typeface="メイリオ" panose="020B0604030504040204" pitchFamily="50" charset="-128"/>
                <a:ea typeface="メイリオ" panose="020B0604030504040204" pitchFamily="50" charset="-128"/>
              </a:rPr>
              <a:t>ファシリテーション力</a:t>
            </a:r>
            <a:r>
              <a:rPr lang="en-US" altLang="ja-JP" sz="4800" b="1" dirty="0" smtClean="0">
                <a:solidFill>
                  <a:schemeClr val="tx1"/>
                </a:solidFill>
                <a:latin typeface="メイリオ" panose="020B0604030504040204" pitchFamily="50" charset="-128"/>
                <a:ea typeface="メイリオ" panose="020B0604030504040204" pitchFamily="50" charset="-128"/>
              </a:rPr>
              <a:t> </a:t>
            </a:r>
          </a:p>
        </p:txBody>
      </p:sp>
      <p:pic>
        <p:nvPicPr>
          <p:cNvPr id="2050" name="Picture 2" descr="Z:\事務文書\生徒指導\0_イラスト集\0_Justカラー\02先生\055_指さし（左下）.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3436551"/>
            <a:ext cx="1924828" cy="2032359"/>
          </a:xfrm>
          <a:prstGeom prst="rect">
            <a:avLst/>
          </a:prstGeom>
          <a:noFill/>
          <a:extLst>
            <a:ext uri="{909E8E84-426E-40DD-AFC4-6F175D3DCCD1}">
              <a14:hiddenFill xmlns:a14="http://schemas.microsoft.com/office/drawing/2010/main">
                <a:solidFill>
                  <a:srgbClr val="FFFFFF"/>
                </a:solidFill>
              </a14:hiddenFill>
            </a:ext>
          </a:extLst>
        </p:spPr>
      </p:pic>
      <p:sp>
        <p:nvSpPr>
          <p:cNvPr id="10" name="正方形/長方形 9"/>
          <p:cNvSpPr/>
          <p:nvPr/>
        </p:nvSpPr>
        <p:spPr>
          <a:xfrm>
            <a:off x="410612" y="989613"/>
            <a:ext cx="8568952" cy="1733808"/>
          </a:xfrm>
          <a:prstGeom prst="rect">
            <a:avLst/>
          </a:prstGeom>
        </p:spPr>
        <p:txBody>
          <a:bodyPr wrap="square">
            <a:spAutoFit/>
          </a:bodyPr>
          <a:lstStyle/>
          <a:p>
            <a:pPr>
              <a:lnSpc>
                <a:spcPts val="3200"/>
              </a:lnSpc>
            </a:pPr>
            <a:r>
              <a:rPr lang="en-US" altLang="ja-JP" sz="2400" b="1" dirty="0" smtClean="0">
                <a:latin typeface="メイリオ" panose="020B0604030504040204" pitchFamily="50" charset="-128"/>
                <a:ea typeface="メイリオ" panose="020B0604030504040204" pitchFamily="50" charset="-128"/>
              </a:rPr>
              <a:t>【</a:t>
            </a:r>
            <a:r>
              <a:rPr lang="ja-JP" altLang="en-US" sz="2400" b="1" dirty="0" smtClean="0">
                <a:latin typeface="メイリオ" panose="020B0604030504040204" pitchFamily="50" charset="-128"/>
                <a:ea typeface="メイリオ" panose="020B0604030504040204" pitchFamily="50" charset="-128"/>
              </a:rPr>
              <a:t>生徒指導におけるファシリテーション</a:t>
            </a:r>
            <a:r>
              <a:rPr lang="en-US" altLang="ja-JP" sz="2400" b="1" dirty="0" smtClean="0">
                <a:latin typeface="メイリオ" panose="020B0604030504040204" pitchFamily="50" charset="-128"/>
                <a:ea typeface="メイリオ" panose="020B0604030504040204" pitchFamily="50" charset="-128"/>
              </a:rPr>
              <a:t>】</a:t>
            </a:r>
          </a:p>
          <a:p>
            <a:pPr>
              <a:lnSpc>
                <a:spcPts val="3200"/>
              </a:lnSpc>
            </a:pPr>
            <a:r>
              <a:rPr lang="ja-JP" altLang="en-US" sz="2400" dirty="0" smtClean="0">
                <a:latin typeface="メイリオ" panose="020B0604030504040204" pitchFamily="50" charset="-128"/>
                <a:ea typeface="メイリオ" panose="020B0604030504040204" pitchFamily="50" charset="-128"/>
              </a:rPr>
              <a:t>子供たちに</a:t>
            </a:r>
            <a:r>
              <a:rPr lang="ja-JP" altLang="en-US" sz="2400" dirty="0">
                <a:latin typeface="メイリオ" panose="020B0604030504040204" pitchFamily="50" charset="-128"/>
                <a:ea typeface="メイリオ" panose="020B0604030504040204" pitchFamily="50" charset="-128"/>
              </a:rPr>
              <a:t>よる活動が円滑に行われるように支援</a:t>
            </a:r>
            <a:r>
              <a:rPr lang="ja-JP" altLang="en-US" sz="2400" dirty="0" smtClean="0">
                <a:latin typeface="メイリオ" panose="020B0604030504040204" pitchFamily="50" charset="-128"/>
                <a:ea typeface="メイリオ" panose="020B0604030504040204" pitchFamily="50" charset="-128"/>
              </a:rPr>
              <a:t>すること。</a:t>
            </a:r>
            <a:r>
              <a:rPr lang="ja-JP" altLang="en-US" sz="2400" dirty="0">
                <a:latin typeface="メイリオ" panose="020B0604030504040204" pitchFamily="50" charset="-128"/>
                <a:ea typeface="メイリオ" panose="020B0604030504040204" pitchFamily="50" charset="-128"/>
              </a:rPr>
              <a:t>特</a:t>
            </a:r>
            <a:r>
              <a:rPr lang="ja-JP" altLang="en-US" sz="2400" dirty="0" smtClean="0">
                <a:latin typeface="メイリオ" panose="020B0604030504040204" pitchFamily="50" charset="-128"/>
                <a:ea typeface="メイリオ" panose="020B0604030504040204" pitchFamily="50" charset="-128"/>
              </a:rPr>
              <a:t>に、集団が</a:t>
            </a:r>
            <a:r>
              <a:rPr lang="ja-JP" altLang="en-US" sz="2400" dirty="0">
                <a:latin typeface="メイリオ" panose="020B0604030504040204" pitchFamily="50" charset="-128"/>
                <a:ea typeface="メイリオ" panose="020B0604030504040204" pitchFamily="50" charset="-128"/>
              </a:rPr>
              <a:t>目標を達成するため</a:t>
            </a:r>
            <a:r>
              <a:rPr lang="ja-JP" altLang="en-US" sz="2400" dirty="0" smtClean="0">
                <a:latin typeface="メイリオ" panose="020B0604030504040204" pitchFamily="50" charset="-128"/>
                <a:ea typeface="メイリオ" panose="020B0604030504040204" pitchFamily="50" charset="-128"/>
              </a:rPr>
              <a:t>に、問題</a:t>
            </a:r>
            <a:r>
              <a:rPr lang="ja-JP" altLang="en-US" sz="2400" dirty="0">
                <a:latin typeface="メイリオ" panose="020B0604030504040204" pitchFamily="50" charset="-128"/>
                <a:ea typeface="メイリオ" panose="020B0604030504040204" pitchFamily="50" charset="-128"/>
              </a:rPr>
              <a:t>解決・合意形成・学習などを支援し促進</a:t>
            </a:r>
            <a:r>
              <a:rPr lang="ja-JP" altLang="en-US" sz="2400" dirty="0" smtClean="0">
                <a:latin typeface="メイリオ" panose="020B0604030504040204" pitchFamily="50" charset="-128"/>
                <a:ea typeface="メイリオ" panose="020B0604030504040204" pitchFamily="50" charset="-128"/>
              </a:rPr>
              <a:t>すること。また、その</a:t>
            </a:r>
            <a:r>
              <a:rPr lang="ja-JP" altLang="en-US" sz="2400" dirty="0">
                <a:latin typeface="メイリオ" panose="020B0604030504040204" pitchFamily="50" charset="-128"/>
                <a:ea typeface="メイリオ" panose="020B0604030504040204" pitchFamily="50" charset="-128"/>
              </a:rPr>
              <a:t>ための方法</a:t>
            </a:r>
            <a:r>
              <a:rPr lang="ja-JP" altLang="en-US" sz="2400" dirty="0" smtClean="0">
                <a:latin typeface="メイリオ" panose="020B0604030504040204" pitchFamily="50" charset="-128"/>
                <a:ea typeface="メイリオ" panose="020B0604030504040204" pitchFamily="50" charset="-128"/>
              </a:rPr>
              <a:t>。</a:t>
            </a:r>
            <a:endParaRPr lang="ja-JP" altLang="en-US" sz="1600" dirty="0">
              <a:latin typeface="メイリオ" panose="020B0604030504040204" pitchFamily="50" charset="-128"/>
              <a:ea typeface="メイリオ" panose="020B0604030504040204" pitchFamily="50" charset="-128"/>
            </a:endParaRPr>
          </a:p>
        </p:txBody>
      </p:sp>
      <p:sp>
        <p:nvSpPr>
          <p:cNvPr id="11" name="角丸四角形 10"/>
          <p:cNvSpPr/>
          <p:nvPr/>
        </p:nvSpPr>
        <p:spPr>
          <a:xfrm>
            <a:off x="323528" y="908720"/>
            <a:ext cx="8568952" cy="1819558"/>
          </a:xfrm>
          <a:prstGeom prst="roundRect">
            <a:avLst>
              <a:gd name="adj" fmla="val 0"/>
            </a:avLst>
          </a:prstGeom>
          <a:no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ボックス 14"/>
          <p:cNvSpPr txBox="1"/>
          <p:nvPr/>
        </p:nvSpPr>
        <p:spPr>
          <a:xfrm>
            <a:off x="2111152" y="3103800"/>
            <a:ext cx="6480000" cy="1476000"/>
          </a:xfrm>
          <a:prstGeom prst="rect">
            <a:avLst/>
          </a:prstGeom>
          <a:solidFill>
            <a:srgbClr val="FFC000"/>
          </a:solidFill>
        </p:spPr>
        <p:txBody>
          <a:bodyPr wrap="square" rtlCol="0">
            <a:spAutoFit/>
          </a:bodyPr>
          <a:lstStyle/>
          <a:p>
            <a:pPr>
              <a:lnSpc>
                <a:spcPts val="3600"/>
              </a:lnSpc>
            </a:pPr>
            <a:r>
              <a:rPr lang="ja-JP" altLang="en-US" sz="2800" dirty="0">
                <a:latin typeface="メイリオ" panose="020B0604030504040204" pitchFamily="50" charset="-128"/>
                <a:ea typeface="メイリオ" panose="020B0604030504040204" pitchFamily="50" charset="-128"/>
              </a:rPr>
              <a:t>　</a:t>
            </a:r>
            <a:endParaRPr kumimoji="1" lang="ja-JP" altLang="en-US" sz="2800" dirty="0">
              <a:latin typeface="メイリオ" panose="020B0604030504040204" pitchFamily="50" charset="-128"/>
              <a:ea typeface="メイリオ" panose="020B0604030504040204" pitchFamily="50" charset="-128"/>
            </a:endParaRPr>
          </a:p>
        </p:txBody>
      </p:sp>
      <p:sp>
        <p:nvSpPr>
          <p:cNvPr id="12" name="正方形/長方形 11"/>
          <p:cNvSpPr/>
          <p:nvPr/>
        </p:nvSpPr>
        <p:spPr>
          <a:xfrm>
            <a:off x="2180644" y="3103800"/>
            <a:ext cx="6855852" cy="1477328"/>
          </a:xfrm>
          <a:prstGeom prst="rect">
            <a:avLst/>
          </a:prstGeom>
        </p:spPr>
        <p:txBody>
          <a:bodyPr wrap="square">
            <a:spAutoFit/>
          </a:bodyPr>
          <a:lstStyle/>
          <a:p>
            <a:pPr>
              <a:lnSpc>
                <a:spcPts val="3600"/>
              </a:lnSpc>
            </a:pPr>
            <a:r>
              <a:rPr lang="ja-JP" altLang="en-US" sz="2900" dirty="0">
                <a:latin typeface="メイリオ" panose="020B0604030504040204" pitchFamily="50" charset="-128"/>
                <a:ea typeface="メイリオ" panose="020B0604030504040204" pitchFamily="50" charset="-128"/>
              </a:rPr>
              <a:t>子供たちの</a:t>
            </a:r>
            <a:r>
              <a:rPr lang="ja-JP" altLang="en-US" sz="2900" dirty="0" smtClean="0">
                <a:latin typeface="メイリオ" panose="020B0604030504040204" pitchFamily="50" charset="-128"/>
                <a:ea typeface="メイリオ" panose="020B0604030504040204" pitchFamily="50" charset="-128"/>
              </a:rPr>
              <a:t>集団活動を活性化する</a:t>
            </a:r>
            <a:endParaRPr lang="en-US" altLang="ja-JP" sz="2900" dirty="0" smtClean="0">
              <a:latin typeface="メイリオ" panose="020B0604030504040204" pitchFamily="50" charset="-128"/>
              <a:ea typeface="メイリオ" panose="020B0604030504040204" pitchFamily="50" charset="-128"/>
            </a:endParaRPr>
          </a:p>
          <a:p>
            <a:pPr>
              <a:lnSpc>
                <a:spcPts val="3600"/>
              </a:lnSpc>
            </a:pPr>
            <a:r>
              <a:rPr lang="ja-JP" altLang="en-US" sz="2900" dirty="0" smtClean="0">
                <a:latin typeface="メイリオ" panose="020B0604030504040204" pitchFamily="50" charset="-128"/>
                <a:ea typeface="メイリオ" panose="020B0604030504040204" pitchFamily="50" charset="-128"/>
              </a:rPr>
              <a:t>ための適切な働きかけをしながら、</a:t>
            </a:r>
            <a:endParaRPr lang="en-US" altLang="ja-JP" sz="2900" dirty="0" smtClean="0">
              <a:latin typeface="メイリオ" panose="020B0604030504040204" pitchFamily="50" charset="-128"/>
              <a:ea typeface="メイリオ" panose="020B0604030504040204" pitchFamily="50" charset="-128"/>
            </a:endParaRPr>
          </a:p>
          <a:p>
            <a:pPr>
              <a:lnSpc>
                <a:spcPts val="3600"/>
              </a:lnSpc>
            </a:pPr>
            <a:r>
              <a:rPr lang="ja-JP" altLang="en-US" sz="2900" dirty="0" smtClean="0">
                <a:latin typeface="メイリオ" panose="020B0604030504040204" pitchFamily="50" charset="-128"/>
                <a:ea typeface="メイリオ" panose="020B0604030504040204" pitchFamily="50" charset="-128"/>
              </a:rPr>
              <a:t>学級</a:t>
            </a:r>
            <a:r>
              <a:rPr lang="ja-JP" altLang="en-US" sz="2900" dirty="0">
                <a:latin typeface="メイリオ" panose="020B0604030504040204" pitchFamily="50" charset="-128"/>
                <a:ea typeface="メイリオ" panose="020B0604030504040204" pitchFamily="50" charset="-128"/>
              </a:rPr>
              <a:t>（</a:t>
            </a:r>
            <a:r>
              <a:rPr lang="en-US" altLang="ja-JP" sz="2900" dirty="0">
                <a:latin typeface="メイリオ" panose="020B0604030504040204" pitchFamily="50" charset="-128"/>
                <a:ea typeface="メイリオ" panose="020B0604030504040204" pitchFamily="50" charset="-128"/>
              </a:rPr>
              <a:t>HR</a:t>
            </a:r>
            <a:r>
              <a:rPr lang="ja-JP" altLang="en-US" sz="2900" dirty="0">
                <a:latin typeface="メイリオ" panose="020B0604030504040204" pitchFamily="50" charset="-128"/>
                <a:ea typeface="メイリオ" panose="020B0604030504040204" pitchFamily="50" charset="-128"/>
              </a:rPr>
              <a:t>）</a:t>
            </a:r>
            <a:r>
              <a:rPr lang="ja-JP" altLang="en-US" sz="2900" dirty="0" smtClean="0">
                <a:latin typeface="メイリオ" panose="020B0604030504040204" pitchFamily="50" charset="-128"/>
                <a:ea typeface="メイリオ" panose="020B0604030504040204" pitchFamily="50" charset="-128"/>
              </a:rPr>
              <a:t>集団づくりを促進する力</a:t>
            </a:r>
            <a:endParaRPr lang="ja-JP" altLang="en-US" sz="29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4383338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nodeType="withEffect">
                                  <p:stCondLst>
                                    <p:cond delay="0"/>
                                  </p:stCondLst>
                                  <p:childTnLst>
                                    <p:set>
                                      <p:cBhvr>
                                        <p:cTn id="12" dur="1" fill="hold">
                                          <p:stCondLst>
                                            <p:cond delay="0"/>
                                          </p:stCondLst>
                                        </p:cTn>
                                        <p:tgtEl>
                                          <p:spTgt spid="2050"/>
                                        </p:tgtEl>
                                        <p:attrNameLst>
                                          <p:attrName>style.visibility</p:attrName>
                                        </p:attrNameLst>
                                      </p:cBhvr>
                                      <p:to>
                                        <p:strVal val="visible"/>
                                      </p:to>
                                    </p:set>
                                    <p:animEffect transition="in" filter="fade">
                                      <p:cBhvr>
                                        <p:cTn id="13" dur="500"/>
                                        <p:tgtEl>
                                          <p:spTgt spid="205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P spid="15" grpId="0" animBg="1"/>
      <p:bldP spid="1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円弧 2"/>
          <p:cNvSpPr/>
          <p:nvPr/>
        </p:nvSpPr>
        <p:spPr>
          <a:xfrm>
            <a:off x="-323850" y="1970088"/>
            <a:ext cx="2489200" cy="3717925"/>
          </a:xfrm>
          <a:prstGeom prst="arc">
            <a:avLst>
              <a:gd name="adj1" fmla="val 16200000"/>
              <a:gd name="adj2" fmla="val 5532319"/>
            </a:avLst>
          </a:prstGeom>
          <a:ln w="88900" cmpd="thinThick">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ja-JP" altLang="en-US">
              <a:solidFill>
                <a:schemeClr val="bg1"/>
              </a:solidFill>
            </a:endParaRPr>
          </a:p>
        </p:txBody>
      </p:sp>
      <p:sp>
        <p:nvSpPr>
          <p:cNvPr id="2051" name="タイトル 1"/>
          <p:cNvSpPr>
            <a:spLocks noGrp="1"/>
          </p:cNvSpPr>
          <p:nvPr>
            <p:ph type="title"/>
          </p:nvPr>
        </p:nvSpPr>
        <p:spPr>
          <a:xfrm>
            <a:off x="395288" y="115888"/>
            <a:ext cx="8229600" cy="1143000"/>
          </a:xfrm>
        </p:spPr>
        <p:txBody>
          <a:bodyPr/>
          <a:lstStyle/>
          <a:p>
            <a:r>
              <a:rPr lang="ja-JP" altLang="en-US" b="1" dirty="0" smtClean="0">
                <a:latin typeface="メイリオ" pitchFamily="50" charset="-128"/>
                <a:ea typeface="メイリオ" pitchFamily="50" charset="-128"/>
                <a:cs typeface="Arial" charset="0"/>
              </a:rPr>
              <a:t>研修の進め方</a:t>
            </a:r>
          </a:p>
        </p:txBody>
      </p:sp>
      <p:sp>
        <p:nvSpPr>
          <p:cNvPr id="18" name="角丸四角形 17"/>
          <p:cNvSpPr/>
          <p:nvPr/>
        </p:nvSpPr>
        <p:spPr>
          <a:xfrm>
            <a:off x="1848396" y="2494992"/>
            <a:ext cx="6612036"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66800">
              <a:lnSpc>
                <a:spcPct val="90000"/>
              </a:lnSpc>
              <a:spcAft>
                <a:spcPct val="35000"/>
              </a:spcAft>
              <a:defRPr/>
            </a:pPr>
            <a:r>
              <a:rPr lang="ja-JP" altLang="en-US" sz="2400" dirty="0">
                <a:solidFill>
                  <a:schemeClr val="bg1"/>
                </a:solidFill>
                <a:latin typeface="メイリオ" panose="020B0604030504040204" pitchFamily="50" charset="-128"/>
                <a:ea typeface="メイリオ" panose="020B0604030504040204" pitchFamily="50" charset="-128"/>
              </a:rPr>
              <a:t>　</a:t>
            </a:r>
            <a:r>
              <a:rPr lang="ja-JP" altLang="en-US" sz="2400" dirty="0" smtClean="0">
                <a:solidFill>
                  <a:schemeClr val="bg1"/>
                </a:solidFill>
                <a:latin typeface="メイリオ" panose="020B0604030504040204" pitchFamily="50" charset="-128"/>
                <a:ea typeface="メイリオ" panose="020B0604030504040204" pitchFamily="50" charset="-128"/>
              </a:rPr>
              <a:t>  ファシリテーションの観点</a:t>
            </a:r>
            <a:endParaRPr lang="en-US" altLang="ja-JP" sz="2400" dirty="0">
              <a:solidFill>
                <a:schemeClr val="bg1"/>
              </a:solidFill>
              <a:latin typeface="HG丸ｺﾞｼｯｸM-PRO" panose="020F0600000000000000" pitchFamily="50" charset="-128"/>
              <a:ea typeface="HG丸ｺﾞｼｯｸM-PRO" panose="020F0600000000000000" pitchFamily="50" charset="-128"/>
            </a:endParaRPr>
          </a:p>
        </p:txBody>
      </p:sp>
      <p:sp>
        <p:nvSpPr>
          <p:cNvPr id="19" name="角丸四角形 18"/>
          <p:cNvSpPr/>
          <p:nvPr/>
        </p:nvSpPr>
        <p:spPr>
          <a:xfrm>
            <a:off x="2165350" y="3516323"/>
            <a:ext cx="6498406"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66800">
              <a:lnSpc>
                <a:spcPct val="90000"/>
              </a:lnSpc>
              <a:spcAft>
                <a:spcPct val="35000"/>
              </a:spcAft>
              <a:defRPr/>
            </a:pPr>
            <a:r>
              <a:rPr lang="ja-JP" altLang="en-US" sz="2400" dirty="0">
                <a:solidFill>
                  <a:schemeClr val="bg1"/>
                </a:solidFill>
                <a:latin typeface="メイリオ" panose="020B0604030504040204" pitchFamily="50" charset="-128"/>
                <a:ea typeface="メイリオ" panose="020B0604030504040204" pitchFamily="50" charset="-128"/>
              </a:rPr>
              <a:t>　 </a:t>
            </a:r>
            <a:r>
              <a:rPr lang="ja-JP" altLang="en-US" sz="2400" dirty="0" smtClean="0">
                <a:solidFill>
                  <a:schemeClr val="bg1"/>
                </a:solidFill>
                <a:latin typeface="メイリオ" panose="020B0604030504040204" pitchFamily="50" charset="-128"/>
                <a:ea typeface="メイリオ" panose="020B0604030504040204" pitchFamily="50" charset="-128"/>
              </a:rPr>
              <a:t>  エピソードから働きかけを考える</a:t>
            </a:r>
            <a:endParaRPr lang="en-US" altLang="ja-JP" sz="2400" dirty="0">
              <a:solidFill>
                <a:schemeClr val="bg1"/>
              </a:solidFill>
              <a:latin typeface="HG丸ｺﾞｼｯｸM-PRO" panose="020F0600000000000000" pitchFamily="50" charset="-128"/>
              <a:ea typeface="HG丸ｺﾞｼｯｸM-PRO" panose="020F0600000000000000" pitchFamily="50" charset="-128"/>
            </a:endParaRPr>
          </a:p>
        </p:txBody>
      </p:sp>
      <p:sp>
        <p:nvSpPr>
          <p:cNvPr id="20" name="角丸四角形 19"/>
          <p:cNvSpPr/>
          <p:nvPr/>
        </p:nvSpPr>
        <p:spPr>
          <a:xfrm>
            <a:off x="1827188" y="4477308"/>
            <a:ext cx="6612036"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2400" dirty="0">
                <a:solidFill>
                  <a:schemeClr val="bg1"/>
                </a:solidFill>
                <a:latin typeface="メイリオ" panose="020B0604030504040204" pitchFamily="50" charset="-128"/>
                <a:ea typeface="メイリオ" panose="020B0604030504040204" pitchFamily="50" charset="-128"/>
              </a:rPr>
              <a:t>　  </a:t>
            </a:r>
            <a:r>
              <a:rPr lang="ja-JP" altLang="en-US" sz="2400" dirty="0" smtClean="0">
                <a:solidFill>
                  <a:schemeClr val="bg1"/>
                </a:solidFill>
                <a:latin typeface="メイリオ" panose="020B0604030504040204" pitchFamily="50" charset="-128"/>
                <a:ea typeface="メイリオ" panose="020B0604030504040204" pitchFamily="50" charset="-128"/>
              </a:rPr>
              <a:t>まとめ</a:t>
            </a:r>
            <a:endParaRPr lang="en-US" altLang="ja-JP" sz="2400" dirty="0">
              <a:solidFill>
                <a:schemeClr val="bg1"/>
              </a:solidFill>
              <a:latin typeface="メイリオ" panose="020B0604030504040204" pitchFamily="50" charset="-128"/>
              <a:ea typeface="メイリオ" panose="020B0604030504040204" pitchFamily="50" charset="-128"/>
            </a:endParaRPr>
          </a:p>
        </p:txBody>
      </p:sp>
      <p:sp>
        <p:nvSpPr>
          <p:cNvPr id="21" name="角丸四角形 20"/>
          <p:cNvSpPr/>
          <p:nvPr/>
        </p:nvSpPr>
        <p:spPr>
          <a:xfrm>
            <a:off x="1246932" y="5468466"/>
            <a:ext cx="6612036"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2400" dirty="0">
                <a:solidFill>
                  <a:schemeClr val="bg1"/>
                </a:solidFill>
                <a:latin typeface="メイリオ" panose="020B0604030504040204" pitchFamily="50" charset="-128"/>
                <a:ea typeface="メイリオ" panose="020B0604030504040204" pitchFamily="50" charset="-128"/>
              </a:rPr>
              <a:t>　  </a:t>
            </a:r>
            <a:r>
              <a:rPr lang="ja-JP" altLang="en-US" sz="2400" dirty="0" smtClean="0">
                <a:solidFill>
                  <a:schemeClr val="bg1"/>
                </a:solidFill>
                <a:latin typeface="メイリオ" panose="020B0604030504040204" pitchFamily="50" charset="-128"/>
                <a:ea typeface="メイリオ" panose="020B0604030504040204" pitchFamily="50" charset="-128"/>
              </a:rPr>
              <a:t>チャレンジ！働きかけを考えよう</a:t>
            </a:r>
            <a:endParaRPr lang="en-US" altLang="ja-JP" sz="2400" dirty="0">
              <a:solidFill>
                <a:schemeClr val="bg1"/>
              </a:solidFill>
              <a:latin typeface="メイリオ" panose="020B0604030504040204" pitchFamily="50" charset="-128"/>
              <a:ea typeface="メイリオ" panose="020B0604030504040204" pitchFamily="50" charset="-128"/>
            </a:endParaRPr>
          </a:p>
        </p:txBody>
      </p:sp>
      <p:sp>
        <p:nvSpPr>
          <p:cNvPr id="2" name="角丸四角形 1"/>
          <p:cNvSpPr/>
          <p:nvPr/>
        </p:nvSpPr>
        <p:spPr>
          <a:xfrm>
            <a:off x="1200324" y="1503834"/>
            <a:ext cx="6612036"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2400" dirty="0">
                <a:solidFill>
                  <a:schemeClr val="bg1"/>
                </a:solidFill>
                <a:latin typeface="メイリオ" panose="020B0604030504040204" pitchFamily="50" charset="-128"/>
                <a:ea typeface="メイリオ" panose="020B0604030504040204" pitchFamily="50" charset="-128"/>
              </a:rPr>
              <a:t>　</a:t>
            </a:r>
            <a:r>
              <a:rPr lang="ja-JP" altLang="en-US" sz="2400" dirty="0" smtClean="0">
                <a:solidFill>
                  <a:schemeClr val="bg1"/>
                </a:solidFill>
                <a:latin typeface="メイリオ" panose="020B0604030504040204" pitchFamily="50" charset="-128"/>
                <a:ea typeface="メイリオ" panose="020B0604030504040204" pitchFamily="50" charset="-128"/>
              </a:rPr>
              <a:t> </a:t>
            </a:r>
            <a:r>
              <a:rPr lang="ja-JP" altLang="en-US" sz="2400" dirty="0">
                <a:solidFill>
                  <a:schemeClr val="bg1"/>
                </a:solidFill>
                <a:latin typeface="メイリオ" panose="020B0604030504040204" pitchFamily="50" charset="-128"/>
                <a:ea typeface="メイリオ" panose="020B0604030504040204" pitchFamily="50" charset="-128"/>
              </a:rPr>
              <a:t> </a:t>
            </a:r>
            <a:r>
              <a:rPr lang="ja-JP" altLang="en-US" sz="2400" dirty="0" smtClean="0">
                <a:solidFill>
                  <a:schemeClr val="bg1"/>
                </a:solidFill>
                <a:latin typeface="メイリオ" panose="020B0604030504040204" pitchFamily="50" charset="-128"/>
                <a:ea typeface="メイリオ" panose="020B0604030504040204" pitchFamily="50" charset="-128"/>
              </a:rPr>
              <a:t>子供たちの集団活動について話し合う</a:t>
            </a:r>
            <a:endParaRPr lang="en-US" altLang="ja-JP" sz="2400" dirty="0">
              <a:solidFill>
                <a:schemeClr val="bg1"/>
              </a:solidFill>
              <a:latin typeface="メイリオ" panose="020B0604030504040204" pitchFamily="50" charset="-128"/>
              <a:ea typeface="メイリオ" panose="020B0604030504040204" pitchFamily="50" charset="-128"/>
            </a:endParaRPr>
          </a:p>
        </p:txBody>
      </p:sp>
      <p:sp>
        <p:nvSpPr>
          <p:cNvPr id="4" name="円/楕円 3"/>
          <p:cNvSpPr/>
          <p:nvPr/>
        </p:nvSpPr>
        <p:spPr>
          <a:xfrm>
            <a:off x="802481" y="5387330"/>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1512" name="テキスト ボックス 12"/>
          <p:cNvSpPr txBox="1">
            <a:spLocks noChangeArrowheads="1"/>
          </p:cNvSpPr>
          <p:nvPr/>
        </p:nvSpPr>
        <p:spPr bwMode="auto">
          <a:xfrm>
            <a:off x="909638" y="5516563"/>
            <a:ext cx="717550"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a:solidFill>
                  <a:schemeClr val="bg1"/>
                </a:solidFill>
                <a:latin typeface="メイリオ" pitchFamily="50" charset="-128"/>
                <a:ea typeface="メイリオ" pitchFamily="50" charset="-128"/>
              </a:rPr>
              <a:t>５</a:t>
            </a:r>
          </a:p>
        </p:txBody>
      </p:sp>
      <p:sp>
        <p:nvSpPr>
          <p:cNvPr id="12" name="円/楕円 11"/>
          <p:cNvSpPr/>
          <p:nvPr/>
        </p:nvSpPr>
        <p:spPr>
          <a:xfrm>
            <a:off x="1403648" y="4386907"/>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1511" name="テキスト ボックス 11"/>
          <p:cNvSpPr txBox="1">
            <a:spLocks noChangeArrowheads="1"/>
          </p:cNvSpPr>
          <p:nvPr/>
        </p:nvSpPr>
        <p:spPr bwMode="auto">
          <a:xfrm>
            <a:off x="1477963" y="4530725"/>
            <a:ext cx="72072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a:solidFill>
                  <a:schemeClr val="bg1"/>
                </a:solidFill>
                <a:latin typeface="メイリオ" pitchFamily="50" charset="-128"/>
                <a:ea typeface="メイリオ" pitchFamily="50" charset="-128"/>
              </a:rPr>
              <a:t>４</a:t>
            </a:r>
          </a:p>
        </p:txBody>
      </p:sp>
      <p:sp>
        <p:nvSpPr>
          <p:cNvPr id="15" name="円/楕円 14"/>
          <p:cNvSpPr/>
          <p:nvPr/>
        </p:nvSpPr>
        <p:spPr>
          <a:xfrm>
            <a:off x="764381" y="1440334"/>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1508" name="テキスト ボックス 7"/>
          <p:cNvSpPr txBox="1">
            <a:spLocks noChangeArrowheads="1"/>
          </p:cNvSpPr>
          <p:nvPr/>
        </p:nvSpPr>
        <p:spPr bwMode="auto">
          <a:xfrm>
            <a:off x="877888" y="1547813"/>
            <a:ext cx="717550"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a:solidFill>
                  <a:schemeClr val="bg1"/>
                </a:solidFill>
                <a:latin typeface="メイリオ" pitchFamily="50" charset="-128"/>
                <a:ea typeface="メイリオ" pitchFamily="50" charset="-128"/>
              </a:rPr>
              <a:t>１</a:t>
            </a:r>
          </a:p>
        </p:txBody>
      </p:sp>
      <p:sp>
        <p:nvSpPr>
          <p:cNvPr id="13" name="円/楕円 12"/>
          <p:cNvSpPr/>
          <p:nvPr/>
        </p:nvSpPr>
        <p:spPr>
          <a:xfrm>
            <a:off x="1750988" y="3407482"/>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1510" name="テキスト ボックス 10"/>
          <p:cNvSpPr txBox="1">
            <a:spLocks noChangeArrowheads="1"/>
          </p:cNvSpPr>
          <p:nvPr/>
        </p:nvSpPr>
        <p:spPr bwMode="auto">
          <a:xfrm>
            <a:off x="1865313" y="3516313"/>
            <a:ext cx="720725"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a:solidFill>
                  <a:schemeClr val="bg1"/>
                </a:solidFill>
                <a:latin typeface="メイリオ" pitchFamily="50" charset="-128"/>
                <a:ea typeface="メイリオ" pitchFamily="50" charset="-128"/>
              </a:rPr>
              <a:t>３</a:t>
            </a:r>
          </a:p>
        </p:txBody>
      </p:sp>
      <p:sp>
        <p:nvSpPr>
          <p:cNvPr id="14" name="円/楕円 13"/>
          <p:cNvSpPr/>
          <p:nvPr/>
        </p:nvSpPr>
        <p:spPr>
          <a:xfrm>
            <a:off x="1403648" y="2420888"/>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086" name="テキスト ボックス 9"/>
          <p:cNvSpPr txBox="1">
            <a:spLocks noChangeArrowheads="1"/>
          </p:cNvSpPr>
          <p:nvPr/>
        </p:nvSpPr>
        <p:spPr bwMode="auto">
          <a:xfrm>
            <a:off x="1503363" y="2562225"/>
            <a:ext cx="72072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a:solidFill>
                  <a:schemeClr val="bg1"/>
                </a:solidFill>
                <a:latin typeface="メイリオ" pitchFamily="50" charset="-128"/>
                <a:ea typeface="メイリオ" pitchFamily="50" charset="-128"/>
              </a:rPr>
              <a:t>２</a:t>
            </a:r>
          </a:p>
        </p:txBody>
      </p:sp>
    </p:spTree>
    <p:extLst>
      <p:ext uri="{BB962C8B-B14F-4D97-AF65-F5344CB8AC3E}">
        <p14:creationId xmlns:p14="http://schemas.microsoft.com/office/powerpoint/2010/main" val="39763172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xit" presetSubtype="0" fill="hold" nodeType="afterEffect">
                                  <p:stCondLst>
                                    <p:cond delay="500"/>
                                  </p:stCondLst>
                                  <p:childTnLst>
                                    <p:animEffect transition="out" filter="fade">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par>
                                <p:cTn id="8" presetID="10" presetClass="exit" presetSubtype="0" fill="hold" nodeType="withEffect">
                                  <p:stCondLst>
                                    <p:cond delay="500"/>
                                  </p:stCondLst>
                                  <p:childTnLst>
                                    <p:animEffect transition="out" filter="fade">
                                      <p:cBhvr>
                                        <p:cTn id="9" dur="500"/>
                                        <p:tgtEl>
                                          <p:spTgt spid="15"/>
                                        </p:tgtEl>
                                      </p:cBhvr>
                                    </p:animEffect>
                                    <p:set>
                                      <p:cBhvr>
                                        <p:cTn id="10" dur="1" fill="hold">
                                          <p:stCondLst>
                                            <p:cond delay="499"/>
                                          </p:stCondLst>
                                        </p:cTn>
                                        <p:tgtEl>
                                          <p:spTgt spid="15"/>
                                        </p:tgtEl>
                                        <p:attrNameLst>
                                          <p:attrName>style.visibility</p:attrName>
                                        </p:attrNameLst>
                                      </p:cBhvr>
                                      <p:to>
                                        <p:strVal val="hidden"/>
                                      </p:to>
                                    </p:set>
                                  </p:childTnLst>
                                </p:cTn>
                              </p:par>
                              <p:par>
                                <p:cTn id="11" presetID="10" presetClass="exit" presetSubtype="0" fill="hold" grpId="0" nodeType="withEffect">
                                  <p:stCondLst>
                                    <p:cond delay="500"/>
                                  </p:stCondLst>
                                  <p:childTnLst>
                                    <p:animEffect transition="out" filter="fade">
                                      <p:cBhvr>
                                        <p:cTn id="12" dur="500"/>
                                        <p:tgtEl>
                                          <p:spTgt spid="21508"/>
                                        </p:tgtEl>
                                      </p:cBhvr>
                                    </p:animEffect>
                                    <p:set>
                                      <p:cBhvr>
                                        <p:cTn id="13" dur="1" fill="hold">
                                          <p:stCondLst>
                                            <p:cond delay="499"/>
                                          </p:stCondLst>
                                        </p:cTn>
                                        <p:tgtEl>
                                          <p:spTgt spid="21508"/>
                                        </p:tgtEl>
                                        <p:attrNameLst>
                                          <p:attrName>style.visibility</p:attrName>
                                        </p:attrNameLst>
                                      </p:cBhvr>
                                      <p:to>
                                        <p:strVal val="hidden"/>
                                      </p:to>
                                    </p:set>
                                  </p:childTnLst>
                                </p:cTn>
                              </p:par>
                              <p:par>
                                <p:cTn id="14" presetID="10" presetClass="exit" presetSubtype="0" fill="hold" nodeType="withEffect">
                                  <p:stCondLst>
                                    <p:cond delay="500"/>
                                  </p:stCondLst>
                                  <p:childTnLst>
                                    <p:animEffect transition="out" filter="fade">
                                      <p:cBhvr>
                                        <p:cTn id="15" dur="500"/>
                                        <p:tgtEl>
                                          <p:spTgt spid="19"/>
                                        </p:tgtEl>
                                      </p:cBhvr>
                                    </p:animEffect>
                                    <p:set>
                                      <p:cBhvr>
                                        <p:cTn id="16" dur="1" fill="hold">
                                          <p:stCondLst>
                                            <p:cond delay="499"/>
                                          </p:stCondLst>
                                        </p:cTn>
                                        <p:tgtEl>
                                          <p:spTgt spid="19"/>
                                        </p:tgtEl>
                                        <p:attrNameLst>
                                          <p:attrName>style.visibility</p:attrName>
                                        </p:attrNameLst>
                                      </p:cBhvr>
                                      <p:to>
                                        <p:strVal val="hidden"/>
                                      </p:to>
                                    </p:set>
                                  </p:childTnLst>
                                </p:cTn>
                              </p:par>
                              <p:par>
                                <p:cTn id="17" presetID="10" presetClass="exit" presetSubtype="0" fill="hold" nodeType="withEffect">
                                  <p:stCondLst>
                                    <p:cond delay="500"/>
                                  </p:stCondLst>
                                  <p:childTnLst>
                                    <p:animEffect transition="out" filter="fade">
                                      <p:cBhvr>
                                        <p:cTn id="18" dur="500"/>
                                        <p:tgtEl>
                                          <p:spTgt spid="20"/>
                                        </p:tgtEl>
                                      </p:cBhvr>
                                    </p:animEffect>
                                    <p:set>
                                      <p:cBhvr>
                                        <p:cTn id="19" dur="1" fill="hold">
                                          <p:stCondLst>
                                            <p:cond delay="499"/>
                                          </p:stCondLst>
                                        </p:cTn>
                                        <p:tgtEl>
                                          <p:spTgt spid="20"/>
                                        </p:tgtEl>
                                        <p:attrNameLst>
                                          <p:attrName>style.visibility</p:attrName>
                                        </p:attrNameLst>
                                      </p:cBhvr>
                                      <p:to>
                                        <p:strVal val="hidden"/>
                                      </p:to>
                                    </p:set>
                                  </p:childTnLst>
                                </p:cTn>
                              </p:par>
                              <p:par>
                                <p:cTn id="20" presetID="10" presetClass="exit" presetSubtype="0" fill="hold" nodeType="withEffect">
                                  <p:stCondLst>
                                    <p:cond delay="500"/>
                                  </p:stCondLst>
                                  <p:childTnLst>
                                    <p:animEffect transition="out" filter="fade">
                                      <p:cBhvr>
                                        <p:cTn id="21" dur="500"/>
                                        <p:tgtEl>
                                          <p:spTgt spid="21"/>
                                        </p:tgtEl>
                                      </p:cBhvr>
                                    </p:animEffect>
                                    <p:set>
                                      <p:cBhvr>
                                        <p:cTn id="22" dur="1" fill="hold">
                                          <p:stCondLst>
                                            <p:cond delay="499"/>
                                          </p:stCondLst>
                                        </p:cTn>
                                        <p:tgtEl>
                                          <p:spTgt spid="21"/>
                                        </p:tgtEl>
                                        <p:attrNameLst>
                                          <p:attrName>style.visibility</p:attrName>
                                        </p:attrNameLst>
                                      </p:cBhvr>
                                      <p:to>
                                        <p:strVal val="hidden"/>
                                      </p:to>
                                    </p:set>
                                  </p:childTnLst>
                                </p:cTn>
                              </p:par>
                              <p:par>
                                <p:cTn id="23" presetID="10" presetClass="exit" presetSubtype="0" fill="hold" nodeType="withEffect">
                                  <p:stCondLst>
                                    <p:cond delay="500"/>
                                  </p:stCondLst>
                                  <p:childTnLst>
                                    <p:animEffect transition="out" filter="fade">
                                      <p:cBhvr>
                                        <p:cTn id="24" dur="500"/>
                                        <p:tgtEl>
                                          <p:spTgt spid="4"/>
                                        </p:tgtEl>
                                      </p:cBhvr>
                                    </p:animEffect>
                                    <p:set>
                                      <p:cBhvr>
                                        <p:cTn id="25" dur="1" fill="hold">
                                          <p:stCondLst>
                                            <p:cond delay="499"/>
                                          </p:stCondLst>
                                        </p:cTn>
                                        <p:tgtEl>
                                          <p:spTgt spid="4"/>
                                        </p:tgtEl>
                                        <p:attrNameLst>
                                          <p:attrName>style.visibility</p:attrName>
                                        </p:attrNameLst>
                                      </p:cBhvr>
                                      <p:to>
                                        <p:strVal val="hidden"/>
                                      </p:to>
                                    </p:set>
                                  </p:childTnLst>
                                </p:cTn>
                              </p:par>
                              <p:par>
                                <p:cTn id="26" presetID="10" presetClass="exit" presetSubtype="0" fill="hold" grpId="0" nodeType="withEffect">
                                  <p:stCondLst>
                                    <p:cond delay="500"/>
                                  </p:stCondLst>
                                  <p:childTnLst>
                                    <p:animEffect transition="out" filter="fade">
                                      <p:cBhvr>
                                        <p:cTn id="27" dur="500"/>
                                        <p:tgtEl>
                                          <p:spTgt spid="21512"/>
                                        </p:tgtEl>
                                      </p:cBhvr>
                                    </p:animEffect>
                                    <p:set>
                                      <p:cBhvr>
                                        <p:cTn id="28" dur="1" fill="hold">
                                          <p:stCondLst>
                                            <p:cond delay="499"/>
                                          </p:stCondLst>
                                        </p:cTn>
                                        <p:tgtEl>
                                          <p:spTgt spid="21512"/>
                                        </p:tgtEl>
                                        <p:attrNameLst>
                                          <p:attrName>style.visibility</p:attrName>
                                        </p:attrNameLst>
                                      </p:cBhvr>
                                      <p:to>
                                        <p:strVal val="hidden"/>
                                      </p:to>
                                    </p:set>
                                  </p:childTnLst>
                                </p:cTn>
                              </p:par>
                              <p:par>
                                <p:cTn id="29" presetID="10" presetClass="exit" presetSubtype="0" fill="hold" nodeType="withEffect">
                                  <p:stCondLst>
                                    <p:cond delay="500"/>
                                  </p:stCondLst>
                                  <p:childTnLst>
                                    <p:animEffect transition="out" filter="fade">
                                      <p:cBhvr>
                                        <p:cTn id="30" dur="500"/>
                                        <p:tgtEl>
                                          <p:spTgt spid="12"/>
                                        </p:tgtEl>
                                      </p:cBhvr>
                                    </p:animEffect>
                                    <p:set>
                                      <p:cBhvr>
                                        <p:cTn id="31" dur="1" fill="hold">
                                          <p:stCondLst>
                                            <p:cond delay="499"/>
                                          </p:stCondLst>
                                        </p:cTn>
                                        <p:tgtEl>
                                          <p:spTgt spid="12"/>
                                        </p:tgtEl>
                                        <p:attrNameLst>
                                          <p:attrName>style.visibility</p:attrName>
                                        </p:attrNameLst>
                                      </p:cBhvr>
                                      <p:to>
                                        <p:strVal val="hidden"/>
                                      </p:to>
                                    </p:set>
                                  </p:childTnLst>
                                </p:cTn>
                              </p:par>
                              <p:par>
                                <p:cTn id="32" presetID="10" presetClass="exit" presetSubtype="0" fill="hold" grpId="0" nodeType="withEffect">
                                  <p:stCondLst>
                                    <p:cond delay="500"/>
                                  </p:stCondLst>
                                  <p:childTnLst>
                                    <p:animEffect transition="out" filter="fade">
                                      <p:cBhvr>
                                        <p:cTn id="33" dur="500"/>
                                        <p:tgtEl>
                                          <p:spTgt spid="21511"/>
                                        </p:tgtEl>
                                      </p:cBhvr>
                                    </p:animEffect>
                                    <p:set>
                                      <p:cBhvr>
                                        <p:cTn id="34" dur="1" fill="hold">
                                          <p:stCondLst>
                                            <p:cond delay="499"/>
                                          </p:stCondLst>
                                        </p:cTn>
                                        <p:tgtEl>
                                          <p:spTgt spid="21511"/>
                                        </p:tgtEl>
                                        <p:attrNameLst>
                                          <p:attrName>style.visibility</p:attrName>
                                        </p:attrNameLst>
                                      </p:cBhvr>
                                      <p:to>
                                        <p:strVal val="hidden"/>
                                      </p:to>
                                    </p:set>
                                  </p:childTnLst>
                                </p:cTn>
                              </p:par>
                              <p:par>
                                <p:cTn id="35" presetID="10" presetClass="exit" presetSubtype="0" fill="hold" nodeType="withEffect">
                                  <p:stCondLst>
                                    <p:cond delay="500"/>
                                  </p:stCondLst>
                                  <p:childTnLst>
                                    <p:animEffect transition="out" filter="fade">
                                      <p:cBhvr>
                                        <p:cTn id="36" dur="500"/>
                                        <p:tgtEl>
                                          <p:spTgt spid="13"/>
                                        </p:tgtEl>
                                      </p:cBhvr>
                                    </p:animEffect>
                                    <p:set>
                                      <p:cBhvr>
                                        <p:cTn id="37" dur="1" fill="hold">
                                          <p:stCondLst>
                                            <p:cond delay="499"/>
                                          </p:stCondLst>
                                        </p:cTn>
                                        <p:tgtEl>
                                          <p:spTgt spid="13"/>
                                        </p:tgtEl>
                                        <p:attrNameLst>
                                          <p:attrName>style.visibility</p:attrName>
                                        </p:attrNameLst>
                                      </p:cBhvr>
                                      <p:to>
                                        <p:strVal val="hidden"/>
                                      </p:to>
                                    </p:set>
                                  </p:childTnLst>
                                </p:cTn>
                              </p:par>
                              <p:par>
                                <p:cTn id="38" presetID="10" presetClass="exit" presetSubtype="0" fill="hold" grpId="0" nodeType="withEffect">
                                  <p:stCondLst>
                                    <p:cond delay="500"/>
                                  </p:stCondLst>
                                  <p:childTnLst>
                                    <p:animEffect transition="out" filter="fade">
                                      <p:cBhvr>
                                        <p:cTn id="39" dur="500"/>
                                        <p:tgtEl>
                                          <p:spTgt spid="21510"/>
                                        </p:tgtEl>
                                      </p:cBhvr>
                                    </p:animEffect>
                                    <p:set>
                                      <p:cBhvr>
                                        <p:cTn id="40" dur="1" fill="hold">
                                          <p:stCondLst>
                                            <p:cond delay="499"/>
                                          </p:stCondLst>
                                        </p:cTn>
                                        <p:tgtEl>
                                          <p:spTgt spid="21510"/>
                                        </p:tgtEl>
                                        <p:attrNameLst>
                                          <p:attrName>style.visibility</p:attrName>
                                        </p:attrNameLst>
                                      </p:cBhvr>
                                      <p:to>
                                        <p:strVal val="hidden"/>
                                      </p:to>
                                    </p:set>
                                  </p:childTnLst>
                                </p:cTn>
                              </p:par>
                              <p:par>
                                <p:cTn id="41" presetID="10" presetClass="exit" presetSubtype="0" fill="hold" nodeType="withEffect">
                                  <p:stCondLst>
                                    <p:cond delay="500"/>
                                  </p:stCondLst>
                                  <p:childTnLst>
                                    <p:animEffect transition="out" filter="fade">
                                      <p:cBhvr>
                                        <p:cTn id="42" dur="500"/>
                                        <p:tgtEl>
                                          <p:spTgt spid="3"/>
                                        </p:tgtEl>
                                      </p:cBhvr>
                                    </p:animEffect>
                                    <p:set>
                                      <p:cBhvr>
                                        <p:cTn id="43" dur="1" fill="hold">
                                          <p:stCondLst>
                                            <p:cond delay="4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12" grpId="0"/>
      <p:bldP spid="21511" grpId="0"/>
      <p:bldP spid="21508" grpId="0"/>
      <p:bldP spid="215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グループ化 6"/>
          <p:cNvGrpSpPr/>
          <p:nvPr/>
        </p:nvGrpSpPr>
        <p:grpSpPr>
          <a:xfrm>
            <a:off x="251520" y="2130073"/>
            <a:ext cx="8640960" cy="1214844"/>
            <a:chOff x="251520" y="966187"/>
            <a:chExt cx="8640960" cy="1214844"/>
          </a:xfrm>
        </p:grpSpPr>
        <p:sp>
          <p:nvSpPr>
            <p:cNvPr id="12" name="AutoShape 11114"/>
            <p:cNvSpPr>
              <a:spLocks noChangeArrowheads="1"/>
            </p:cNvSpPr>
            <p:nvPr/>
          </p:nvSpPr>
          <p:spPr bwMode="auto">
            <a:xfrm>
              <a:off x="251520" y="966187"/>
              <a:ext cx="2016000" cy="1214844"/>
            </a:xfrm>
            <a:prstGeom prst="roundRect">
              <a:avLst>
                <a:gd name="adj" fmla="val 8769"/>
              </a:avLst>
            </a:prstGeom>
            <a:gradFill rotWithShape="1">
              <a:gsLst>
                <a:gs pos="0">
                  <a:srgbClr val="FFC1F4"/>
                </a:gs>
                <a:gs pos="100000">
                  <a:srgbClr val="FFC1F4">
                    <a:gamma/>
                    <a:tint val="23922"/>
                    <a:invGamma/>
                  </a:srgbClr>
                </a:gs>
              </a:gsLst>
              <a:lin ang="5400000" scaled="1"/>
            </a:gradFill>
            <a:ln w="9525">
              <a:solidFill>
                <a:srgbClr val="000000"/>
              </a:solidFill>
              <a:round/>
              <a:headEnd/>
              <a:tailEnd/>
            </a:ln>
            <a:effectLst>
              <a:outerShdw dist="35921" dir="2700000" algn="ctr" rotWithShape="0">
                <a:srgbClr val="000000">
                  <a:alpha val="50000"/>
                </a:srgbClr>
              </a:outerShdw>
            </a:effectLst>
          </p:spPr>
          <p:txBody>
            <a:bodyPr lIns="36000" tIns="72000" rIns="36000" bIns="0" anchor="t" upright="1"/>
            <a:lstStyle/>
            <a:p>
              <a:pPr algn="ctr">
                <a:defRPr/>
              </a:pPr>
              <a:endParaRPr lang="en-US" altLang="ja-JP" sz="1400" kern="100" dirty="0" smtClean="0">
                <a:solidFill>
                  <a:prstClr val="black"/>
                </a:solidFill>
                <a:latin typeface="Meiryo UI" panose="020B0604030504040204" pitchFamily="50" charset="-128"/>
                <a:ea typeface="Meiryo UI" panose="020B0604030504040204" pitchFamily="50" charset="-128"/>
                <a:cs typeface="Times New Roman"/>
              </a:endParaRPr>
            </a:p>
            <a:p>
              <a:pPr eaLnBrk="0" fontAlgn="base" hangingPunct="0">
                <a:spcBef>
                  <a:spcPct val="0"/>
                </a:spcBef>
                <a:spcAft>
                  <a:spcPct val="0"/>
                </a:spcAft>
              </a:pPr>
              <a:endParaRPr lang="en-US" altLang="ja-JP" sz="1400" kern="100" dirty="0">
                <a:solidFill>
                  <a:prstClr val="black"/>
                </a:solidFill>
                <a:latin typeface="Meiryo UI" panose="020B0604030504040204" pitchFamily="50" charset="-128"/>
                <a:ea typeface="Meiryo UI" panose="020B0604030504040204" pitchFamily="50" charset="-128"/>
                <a:cs typeface="Times New Roman"/>
              </a:endParaRPr>
            </a:p>
            <a:p>
              <a:pPr eaLnBrk="0" fontAlgn="base" hangingPunct="0">
                <a:spcBef>
                  <a:spcPct val="0"/>
                </a:spcBef>
                <a:spcAft>
                  <a:spcPct val="0"/>
                </a:spcAft>
              </a:pPr>
              <a:endParaRPr lang="en-US" altLang="ja-JP" sz="1400" kern="100" dirty="0" smtClean="0">
                <a:solidFill>
                  <a:prstClr val="black"/>
                </a:solidFill>
                <a:latin typeface="Meiryo UI" panose="020B0604030504040204" pitchFamily="50" charset="-128"/>
                <a:ea typeface="Meiryo UI" panose="020B0604030504040204" pitchFamily="50" charset="-128"/>
                <a:cs typeface="Times New Roman"/>
              </a:endParaRPr>
            </a:p>
            <a:p>
              <a:pPr eaLnBrk="0" fontAlgn="base" hangingPunct="0">
                <a:spcBef>
                  <a:spcPct val="0"/>
                </a:spcBef>
                <a:spcAft>
                  <a:spcPct val="0"/>
                </a:spcAft>
              </a:pPr>
              <a:endParaRPr lang="en-US" altLang="ja-JP" sz="1400" kern="100" dirty="0">
                <a:solidFill>
                  <a:prstClr val="black"/>
                </a:solidFill>
                <a:latin typeface="Meiryo UI" panose="020B0604030504040204" pitchFamily="50" charset="-128"/>
                <a:ea typeface="Meiryo UI" panose="020B0604030504040204" pitchFamily="50" charset="-128"/>
                <a:cs typeface="Times New Roman"/>
              </a:endParaRPr>
            </a:p>
            <a:p>
              <a:pPr eaLnBrk="0" fontAlgn="base" hangingPunct="0">
                <a:spcBef>
                  <a:spcPct val="0"/>
                </a:spcBef>
                <a:spcAft>
                  <a:spcPct val="0"/>
                </a:spcAft>
              </a:pPr>
              <a:endParaRPr lang="en-US" altLang="ja-JP" sz="1400" kern="100" dirty="0">
                <a:solidFill>
                  <a:prstClr val="black"/>
                </a:solidFill>
                <a:latin typeface="Meiryo UI" panose="020B0604030504040204" pitchFamily="50" charset="-128"/>
                <a:ea typeface="Meiryo UI" panose="020B0604030504040204" pitchFamily="50" charset="-128"/>
                <a:cs typeface="Times New Roman"/>
              </a:endParaRPr>
            </a:p>
            <a:p>
              <a:pPr algn="just">
                <a:defRPr/>
              </a:pPr>
              <a:r>
                <a:rPr lang="en-US" sz="1400" kern="100" dirty="0">
                  <a:solidFill>
                    <a:prstClr val="black"/>
                  </a:solidFill>
                  <a:latin typeface="Meiryo UI" panose="020B0604030504040204" pitchFamily="50" charset="-128"/>
                  <a:ea typeface="Meiryo UI" panose="020B0604030504040204" pitchFamily="50" charset="-128"/>
                  <a:cs typeface="Times New Roman"/>
                </a:rPr>
                <a:t>  </a:t>
              </a:r>
              <a:endParaRPr lang="ja-JP" altLang="en-US" sz="1400" kern="100" dirty="0">
                <a:solidFill>
                  <a:prstClr val="black"/>
                </a:solidFill>
                <a:latin typeface="Meiryo UI" panose="020B0604030504040204" pitchFamily="50" charset="-128"/>
                <a:ea typeface="Meiryo UI" panose="020B0604030504040204" pitchFamily="50" charset="-128"/>
                <a:cs typeface="Times New Roman"/>
              </a:endParaRPr>
            </a:p>
            <a:p>
              <a:pPr algn="just">
                <a:defRPr/>
              </a:pPr>
              <a:r>
                <a:rPr lang="en-US" sz="1400" kern="100" dirty="0">
                  <a:solidFill>
                    <a:prstClr val="black"/>
                  </a:solidFill>
                  <a:latin typeface="Meiryo UI" panose="020B0604030504040204" pitchFamily="50" charset="-128"/>
                  <a:ea typeface="Meiryo UI" panose="020B0604030504040204" pitchFamily="50" charset="-128"/>
                  <a:cs typeface="Times New Roman"/>
                </a:rPr>
                <a:t> </a:t>
              </a:r>
              <a:endParaRPr lang="en-US" altLang="ja-JP" sz="1400" kern="100" dirty="0">
                <a:solidFill>
                  <a:prstClr val="black"/>
                </a:solidFill>
                <a:latin typeface="Meiryo UI" panose="020B0604030504040204" pitchFamily="50" charset="-128"/>
                <a:ea typeface="Meiryo UI" panose="020B0604030504040204" pitchFamily="50" charset="-128"/>
                <a:cs typeface="Times New Roman"/>
              </a:endParaRPr>
            </a:p>
          </p:txBody>
        </p:sp>
        <p:sp>
          <p:nvSpPr>
            <p:cNvPr id="13" name="AutoShape 11118"/>
            <p:cNvSpPr>
              <a:spLocks noChangeArrowheads="1"/>
            </p:cNvSpPr>
            <p:nvPr/>
          </p:nvSpPr>
          <p:spPr bwMode="auto">
            <a:xfrm>
              <a:off x="2459840" y="966187"/>
              <a:ext cx="2016000" cy="1214844"/>
            </a:xfrm>
            <a:prstGeom prst="roundRect">
              <a:avLst>
                <a:gd name="adj" fmla="val 8769"/>
              </a:avLst>
            </a:prstGeom>
            <a:gradFill rotWithShape="1">
              <a:gsLst>
                <a:gs pos="0">
                  <a:srgbClr val="FFC1F4"/>
                </a:gs>
                <a:gs pos="100000">
                  <a:srgbClr val="FFC1F4">
                    <a:gamma/>
                    <a:tint val="23922"/>
                    <a:invGamma/>
                  </a:srgbClr>
                </a:gs>
              </a:gsLst>
              <a:lin ang="5400000" scaled="1"/>
            </a:gradFill>
            <a:ln w="9525">
              <a:solidFill>
                <a:srgbClr val="000000"/>
              </a:solidFill>
              <a:round/>
              <a:headEnd/>
              <a:tailEnd/>
            </a:ln>
            <a:effectLst>
              <a:outerShdw dist="35921" dir="2700000" algn="ctr" rotWithShape="0">
                <a:srgbClr val="000000">
                  <a:alpha val="50000"/>
                </a:srgbClr>
              </a:outerShdw>
            </a:effectLst>
          </p:spPr>
          <p:txBody>
            <a:bodyPr lIns="36000" tIns="72000" rIns="36000" bIns="0" anchor="t" upright="1"/>
            <a:lstStyle/>
            <a:p>
              <a:pPr algn="ctr"/>
              <a:r>
                <a:rPr lang="en-US" sz="2000" kern="100" dirty="0">
                  <a:solidFill>
                    <a:prstClr val="black"/>
                  </a:solidFill>
                  <a:latin typeface="Meiryo UI" panose="020B0604030504040204" pitchFamily="50" charset="-128"/>
                  <a:ea typeface="Meiryo UI" panose="020B0604030504040204" pitchFamily="50" charset="-128"/>
                  <a:cs typeface="Times New Roman"/>
                </a:rPr>
                <a:t> </a:t>
              </a:r>
              <a:endParaRPr lang="ja-JP" altLang="en-US" sz="2000" kern="100" dirty="0">
                <a:solidFill>
                  <a:prstClr val="black"/>
                </a:solidFill>
                <a:latin typeface="Meiryo UI" panose="020B0604030504040204" pitchFamily="50" charset="-128"/>
                <a:ea typeface="Meiryo UI" panose="020B0604030504040204" pitchFamily="50" charset="-128"/>
                <a:cs typeface="Times New Roman"/>
              </a:endParaRPr>
            </a:p>
          </p:txBody>
        </p:sp>
        <p:sp>
          <p:nvSpPr>
            <p:cNvPr id="14" name="AutoShape 11115"/>
            <p:cNvSpPr>
              <a:spLocks noChangeArrowheads="1"/>
            </p:cNvSpPr>
            <p:nvPr/>
          </p:nvSpPr>
          <p:spPr bwMode="auto">
            <a:xfrm>
              <a:off x="4668160" y="966187"/>
              <a:ext cx="2016000" cy="1214844"/>
            </a:xfrm>
            <a:prstGeom prst="roundRect">
              <a:avLst>
                <a:gd name="adj" fmla="val 8769"/>
              </a:avLst>
            </a:prstGeom>
            <a:gradFill rotWithShape="1">
              <a:gsLst>
                <a:gs pos="0">
                  <a:srgbClr val="FFC1F4"/>
                </a:gs>
                <a:gs pos="100000">
                  <a:srgbClr val="FFC1F4">
                    <a:gamma/>
                    <a:tint val="23922"/>
                    <a:invGamma/>
                  </a:srgbClr>
                </a:gs>
              </a:gsLst>
              <a:lin ang="5400000" scaled="1"/>
            </a:gradFill>
            <a:ln w="9525">
              <a:solidFill>
                <a:srgbClr val="000000"/>
              </a:solidFill>
              <a:round/>
              <a:headEnd/>
              <a:tailEnd/>
            </a:ln>
            <a:effectLst>
              <a:outerShdw dist="35921" dir="2700000" algn="ctr" rotWithShape="0">
                <a:srgbClr val="000000">
                  <a:alpha val="50000"/>
                </a:srgbClr>
              </a:outerShdw>
            </a:effectLst>
          </p:spPr>
          <p:txBody>
            <a:bodyPr lIns="36000" tIns="72000" rIns="36000" bIns="0" anchor="t" upright="1"/>
            <a:lstStyle/>
            <a:p>
              <a:pPr algn="ctr"/>
              <a:endParaRPr lang="en-US" altLang="ja-JP" sz="2000" kern="100" dirty="0">
                <a:solidFill>
                  <a:prstClr val="black"/>
                </a:solidFill>
                <a:latin typeface="Meiryo UI" panose="020B0604030504040204" pitchFamily="50" charset="-128"/>
                <a:ea typeface="Meiryo UI" panose="020B0604030504040204" pitchFamily="50" charset="-128"/>
                <a:cs typeface="Times New Roman"/>
              </a:endParaRPr>
            </a:p>
          </p:txBody>
        </p:sp>
        <p:sp>
          <p:nvSpPr>
            <p:cNvPr id="15" name="AutoShape 11116"/>
            <p:cNvSpPr>
              <a:spLocks noChangeArrowheads="1"/>
            </p:cNvSpPr>
            <p:nvPr/>
          </p:nvSpPr>
          <p:spPr bwMode="auto">
            <a:xfrm>
              <a:off x="6876480" y="966187"/>
              <a:ext cx="2016000" cy="1214844"/>
            </a:xfrm>
            <a:prstGeom prst="roundRect">
              <a:avLst>
                <a:gd name="adj" fmla="val 8769"/>
              </a:avLst>
            </a:prstGeom>
            <a:gradFill rotWithShape="1">
              <a:gsLst>
                <a:gs pos="0">
                  <a:srgbClr val="FFC1F4"/>
                </a:gs>
                <a:gs pos="100000">
                  <a:srgbClr val="FFC1F4">
                    <a:gamma/>
                    <a:tint val="23922"/>
                    <a:invGamma/>
                  </a:srgbClr>
                </a:gs>
              </a:gsLst>
              <a:lin ang="5400000" scaled="1"/>
            </a:gradFill>
            <a:ln w="9525">
              <a:solidFill>
                <a:srgbClr val="000000"/>
              </a:solidFill>
              <a:round/>
              <a:headEnd/>
              <a:tailEnd/>
            </a:ln>
            <a:effectLst>
              <a:outerShdw dist="35921" dir="2700000" algn="ctr" rotWithShape="0">
                <a:srgbClr val="000000">
                  <a:alpha val="50000"/>
                </a:srgbClr>
              </a:outerShdw>
            </a:effectLst>
          </p:spPr>
          <p:txBody>
            <a:bodyPr lIns="36000" tIns="72000" rIns="36000" bIns="0" anchor="t" upright="1"/>
            <a:lstStyle/>
            <a:p>
              <a:pPr algn="ctr"/>
              <a:endParaRPr lang="en-US" altLang="ja-JP" sz="2000" kern="100" dirty="0">
                <a:solidFill>
                  <a:prstClr val="black"/>
                </a:solidFill>
                <a:latin typeface="Meiryo UI" panose="020B0604030504040204" pitchFamily="50" charset="-128"/>
                <a:ea typeface="Meiryo UI" panose="020B0604030504040204" pitchFamily="50" charset="-128"/>
                <a:cs typeface="Times New Roman"/>
              </a:endParaRPr>
            </a:p>
          </p:txBody>
        </p:sp>
        <p:pic>
          <p:nvPicPr>
            <p:cNvPr id="16" name="図 47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94294" y="1074319"/>
              <a:ext cx="1547092" cy="963050"/>
            </a:xfrm>
            <a:prstGeom prst="rect">
              <a:avLst/>
            </a:prstGeom>
            <a:noFill/>
            <a:extLst>
              <a:ext uri="{909E8E84-426E-40DD-AFC4-6F175D3DCCD1}">
                <a14:hiddenFill xmlns:a14="http://schemas.microsoft.com/office/drawing/2010/main">
                  <a:solidFill>
                    <a:srgbClr val="FFFFFF"/>
                  </a:solidFill>
                </a14:hiddenFill>
              </a:ext>
            </a:extLst>
          </p:spPr>
        </p:pic>
        <p:pic>
          <p:nvPicPr>
            <p:cNvPr id="17" name="図 51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1004451">
              <a:off x="410086" y="1113943"/>
              <a:ext cx="1712316" cy="999560"/>
            </a:xfrm>
            <a:prstGeom prst="rect">
              <a:avLst/>
            </a:prstGeom>
            <a:noFill/>
            <a:extLst>
              <a:ext uri="{909E8E84-426E-40DD-AFC4-6F175D3DCCD1}">
                <a14:hiddenFill xmlns:a14="http://schemas.microsoft.com/office/drawing/2010/main">
                  <a:solidFill>
                    <a:srgbClr val="FFFFFF"/>
                  </a:solidFill>
                </a14:hiddenFill>
              </a:ext>
            </a:extLst>
          </p:spPr>
        </p:pic>
        <p:grpSp>
          <p:nvGrpSpPr>
            <p:cNvPr id="18" name="グループ化 17"/>
            <p:cNvGrpSpPr/>
            <p:nvPr/>
          </p:nvGrpSpPr>
          <p:grpSpPr>
            <a:xfrm>
              <a:off x="4833955" y="1297119"/>
              <a:ext cx="1689897" cy="612268"/>
              <a:chOff x="4701199" y="7677472"/>
              <a:chExt cx="1382969" cy="465503"/>
            </a:xfrm>
          </p:grpSpPr>
          <p:sp>
            <p:nvSpPr>
              <p:cNvPr id="66" name="Oval 5"/>
              <p:cNvSpPr>
                <a:spLocks noChangeArrowheads="1"/>
              </p:cNvSpPr>
              <p:nvPr/>
            </p:nvSpPr>
            <p:spPr bwMode="auto">
              <a:xfrm>
                <a:off x="4712258" y="7677472"/>
                <a:ext cx="122660" cy="12366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67" name="Oval 6"/>
              <p:cNvSpPr>
                <a:spLocks noChangeArrowheads="1"/>
              </p:cNvSpPr>
              <p:nvPr/>
            </p:nvSpPr>
            <p:spPr bwMode="auto">
              <a:xfrm>
                <a:off x="4712258" y="7677472"/>
                <a:ext cx="122660" cy="123665"/>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68" name="Oval 7"/>
              <p:cNvSpPr>
                <a:spLocks noChangeArrowheads="1"/>
              </p:cNvSpPr>
              <p:nvPr/>
            </p:nvSpPr>
            <p:spPr bwMode="auto">
              <a:xfrm>
                <a:off x="4842961" y="7807169"/>
                <a:ext cx="122660" cy="12366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69" name="Oval 8"/>
              <p:cNvSpPr>
                <a:spLocks noChangeArrowheads="1"/>
              </p:cNvSpPr>
              <p:nvPr/>
            </p:nvSpPr>
            <p:spPr bwMode="auto">
              <a:xfrm>
                <a:off x="4842961" y="7807169"/>
                <a:ext cx="122660" cy="123665"/>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70" name="Oval 9"/>
              <p:cNvSpPr>
                <a:spLocks noChangeArrowheads="1"/>
              </p:cNvSpPr>
              <p:nvPr/>
            </p:nvSpPr>
            <p:spPr bwMode="auto">
              <a:xfrm>
                <a:off x="4701199" y="7807169"/>
                <a:ext cx="124670" cy="12366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71" name="Oval 10"/>
              <p:cNvSpPr>
                <a:spLocks noChangeArrowheads="1"/>
              </p:cNvSpPr>
              <p:nvPr/>
            </p:nvSpPr>
            <p:spPr bwMode="auto">
              <a:xfrm>
                <a:off x="4701199" y="7807169"/>
                <a:ext cx="124670" cy="123665"/>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72" name="Oval 11"/>
              <p:cNvSpPr>
                <a:spLocks noChangeArrowheads="1"/>
              </p:cNvSpPr>
              <p:nvPr/>
            </p:nvSpPr>
            <p:spPr bwMode="auto">
              <a:xfrm>
                <a:off x="4791686" y="7930834"/>
                <a:ext cx="124670" cy="12366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73" name="Oval 12"/>
              <p:cNvSpPr>
                <a:spLocks noChangeArrowheads="1"/>
              </p:cNvSpPr>
              <p:nvPr/>
            </p:nvSpPr>
            <p:spPr bwMode="auto">
              <a:xfrm>
                <a:off x="4791686" y="7930834"/>
                <a:ext cx="124670" cy="123665"/>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74" name="Oval 13"/>
              <p:cNvSpPr>
                <a:spLocks noChangeArrowheads="1"/>
              </p:cNvSpPr>
              <p:nvPr/>
            </p:nvSpPr>
            <p:spPr bwMode="auto">
              <a:xfrm>
                <a:off x="4916356" y="7930834"/>
                <a:ext cx="122660" cy="121654"/>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75" name="Oval 14"/>
              <p:cNvSpPr>
                <a:spLocks noChangeArrowheads="1"/>
              </p:cNvSpPr>
              <p:nvPr/>
            </p:nvSpPr>
            <p:spPr bwMode="auto">
              <a:xfrm>
                <a:off x="4916356" y="7930834"/>
                <a:ext cx="122660" cy="121654"/>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76" name="Oval 15"/>
              <p:cNvSpPr>
                <a:spLocks noChangeArrowheads="1"/>
              </p:cNvSpPr>
              <p:nvPr/>
            </p:nvSpPr>
            <p:spPr bwMode="auto">
              <a:xfrm>
                <a:off x="4842961" y="7695569"/>
                <a:ext cx="122660" cy="122660"/>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77" name="Oval 16"/>
              <p:cNvSpPr>
                <a:spLocks noChangeArrowheads="1"/>
              </p:cNvSpPr>
              <p:nvPr/>
            </p:nvSpPr>
            <p:spPr bwMode="auto">
              <a:xfrm>
                <a:off x="4842961" y="7695569"/>
                <a:ext cx="122660" cy="122660"/>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78" name="Oval 17"/>
              <p:cNvSpPr>
                <a:spLocks noChangeArrowheads="1"/>
              </p:cNvSpPr>
              <p:nvPr/>
            </p:nvSpPr>
            <p:spPr bwMode="auto">
              <a:xfrm>
                <a:off x="5039016" y="7940888"/>
                <a:ext cx="123665" cy="12366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79" name="Oval 18"/>
              <p:cNvSpPr>
                <a:spLocks noChangeArrowheads="1"/>
              </p:cNvSpPr>
              <p:nvPr/>
            </p:nvSpPr>
            <p:spPr bwMode="auto">
              <a:xfrm>
                <a:off x="5039016" y="7940888"/>
                <a:ext cx="123665" cy="123665"/>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80" name="Oval 19"/>
              <p:cNvSpPr>
                <a:spLocks noChangeArrowheads="1"/>
              </p:cNvSpPr>
              <p:nvPr/>
            </p:nvSpPr>
            <p:spPr bwMode="auto">
              <a:xfrm>
                <a:off x="4977686" y="7819234"/>
                <a:ext cx="122660" cy="121654"/>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81" name="Oval 20"/>
              <p:cNvSpPr>
                <a:spLocks noChangeArrowheads="1"/>
              </p:cNvSpPr>
              <p:nvPr/>
            </p:nvSpPr>
            <p:spPr bwMode="auto">
              <a:xfrm>
                <a:off x="4977686" y="7819234"/>
                <a:ext cx="122660" cy="121654"/>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82" name="Oval 21"/>
              <p:cNvSpPr>
                <a:spLocks noChangeArrowheads="1"/>
              </p:cNvSpPr>
              <p:nvPr/>
            </p:nvSpPr>
            <p:spPr bwMode="auto">
              <a:xfrm>
                <a:off x="5039016" y="7729753"/>
                <a:ext cx="123665" cy="12366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83" name="Oval 22"/>
              <p:cNvSpPr>
                <a:spLocks noChangeArrowheads="1"/>
              </p:cNvSpPr>
              <p:nvPr/>
            </p:nvSpPr>
            <p:spPr bwMode="auto">
              <a:xfrm>
                <a:off x="5039016" y="7729753"/>
                <a:ext cx="123665" cy="123665"/>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84" name="Oval 23"/>
              <p:cNvSpPr>
                <a:spLocks noChangeArrowheads="1"/>
              </p:cNvSpPr>
              <p:nvPr/>
            </p:nvSpPr>
            <p:spPr bwMode="auto">
              <a:xfrm>
                <a:off x="5463832" y="7997191"/>
                <a:ext cx="124670" cy="121654"/>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85" name="Oval 24"/>
              <p:cNvSpPr>
                <a:spLocks noChangeArrowheads="1"/>
              </p:cNvSpPr>
              <p:nvPr/>
            </p:nvSpPr>
            <p:spPr bwMode="auto">
              <a:xfrm>
                <a:off x="5463832" y="7997191"/>
                <a:ext cx="124670" cy="121654"/>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86" name="Oval 25"/>
              <p:cNvSpPr>
                <a:spLocks noChangeArrowheads="1"/>
              </p:cNvSpPr>
              <p:nvPr/>
            </p:nvSpPr>
            <p:spPr bwMode="auto">
              <a:xfrm>
                <a:off x="5100346" y="7853418"/>
                <a:ext cx="124670" cy="121654"/>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87" name="Oval 26"/>
              <p:cNvSpPr>
                <a:spLocks noChangeArrowheads="1"/>
              </p:cNvSpPr>
              <p:nvPr/>
            </p:nvSpPr>
            <p:spPr bwMode="auto">
              <a:xfrm>
                <a:off x="5100346" y="7853418"/>
                <a:ext cx="124670" cy="121654"/>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88" name="Oval 27"/>
              <p:cNvSpPr>
                <a:spLocks noChangeArrowheads="1"/>
              </p:cNvSpPr>
              <p:nvPr/>
            </p:nvSpPr>
            <p:spPr bwMode="auto">
              <a:xfrm>
                <a:off x="5611627" y="8020315"/>
                <a:ext cx="124670" cy="122660"/>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89" name="Oval 28"/>
              <p:cNvSpPr>
                <a:spLocks noChangeArrowheads="1"/>
              </p:cNvSpPr>
              <p:nvPr/>
            </p:nvSpPr>
            <p:spPr bwMode="auto">
              <a:xfrm>
                <a:off x="5611627" y="8020315"/>
                <a:ext cx="124670" cy="122660"/>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90" name="Oval 29"/>
              <p:cNvSpPr>
                <a:spLocks noChangeArrowheads="1"/>
              </p:cNvSpPr>
              <p:nvPr/>
            </p:nvSpPr>
            <p:spPr bwMode="auto">
              <a:xfrm>
                <a:off x="5588502" y="7794099"/>
                <a:ext cx="122660" cy="12366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91" name="Oval 30"/>
              <p:cNvSpPr>
                <a:spLocks noChangeArrowheads="1"/>
              </p:cNvSpPr>
              <p:nvPr/>
            </p:nvSpPr>
            <p:spPr bwMode="auto">
              <a:xfrm>
                <a:off x="5588502" y="7794099"/>
                <a:ext cx="122660" cy="123665"/>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92" name="Oval 31"/>
              <p:cNvSpPr>
                <a:spLocks noChangeArrowheads="1"/>
              </p:cNvSpPr>
              <p:nvPr/>
            </p:nvSpPr>
            <p:spPr bwMode="auto">
              <a:xfrm>
                <a:off x="5711162" y="7836326"/>
                <a:ext cx="124670" cy="121654"/>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93" name="Oval 32"/>
              <p:cNvSpPr>
                <a:spLocks noChangeArrowheads="1"/>
              </p:cNvSpPr>
              <p:nvPr/>
            </p:nvSpPr>
            <p:spPr bwMode="auto">
              <a:xfrm>
                <a:off x="5711162" y="7836326"/>
                <a:ext cx="124670" cy="121654"/>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94" name="Oval 33"/>
              <p:cNvSpPr>
                <a:spLocks noChangeArrowheads="1"/>
              </p:cNvSpPr>
              <p:nvPr/>
            </p:nvSpPr>
            <p:spPr bwMode="auto">
              <a:xfrm>
                <a:off x="5588502" y="7917764"/>
                <a:ext cx="122660" cy="122660"/>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95" name="Oval 34"/>
              <p:cNvSpPr>
                <a:spLocks noChangeArrowheads="1"/>
              </p:cNvSpPr>
              <p:nvPr/>
            </p:nvSpPr>
            <p:spPr bwMode="auto">
              <a:xfrm>
                <a:off x="5588502" y="7917764"/>
                <a:ext cx="122660" cy="122660"/>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96" name="Oval 35"/>
              <p:cNvSpPr>
                <a:spLocks noChangeArrowheads="1"/>
              </p:cNvSpPr>
              <p:nvPr/>
            </p:nvSpPr>
            <p:spPr bwMode="auto">
              <a:xfrm>
                <a:off x="5736297" y="7957980"/>
                <a:ext cx="122660" cy="12366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97" name="Oval 36"/>
              <p:cNvSpPr>
                <a:spLocks noChangeArrowheads="1"/>
              </p:cNvSpPr>
              <p:nvPr/>
            </p:nvSpPr>
            <p:spPr bwMode="auto">
              <a:xfrm>
                <a:off x="5736297" y="7957980"/>
                <a:ext cx="122660" cy="123665"/>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98" name="Oval 37"/>
              <p:cNvSpPr>
                <a:spLocks noChangeArrowheads="1"/>
              </p:cNvSpPr>
              <p:nvPr/>
            </p:nvSpPr>
            <p:spPr bwMode="auto">
              <a:xfrm>
                <a:off x="5863984" y="8020315"/>
                <a:ext cx="124670" cy="122660"/>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99" name="Oval 38"/>
              <p:cNvSpPr>
                <a:spLocks noChangeArrowheads="1"/>
              </p:cNvSpPr>
              <p:nvPr/>
            </p:nvSpPr>
            <p:spPr bwMode="auto">
              <a:xfrm>
                <a:off x="5863984" y="8020315"/>
                <a:ext cx="124670" cy="122660"/>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00" name="Oval 39"/>
              <p:cNvSpPr>
                <a:spLocks noChangeArrowheads="1"/>
              </p:cNvSpPr>
              <p:nvPr/>
            </p:nvSpPr>
            <p:spPr bwMode="auto">
              <a:xfrm>
                <a:off x="5959498" y="7937872"/>
                <a:ext cx="124670" cy="122660"/>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01" name="Oval 40"/>
              <p:cNvSpPr>
                <a:spLocks noChangeArrowheads="1"/>
              </p:cNvSpPr>
              <p:nvPr/>
            </p:nvSpPr>
            <p:spPr bwMode="auto">
              <a:xfrm>
                <a:off x="5959498" y="7937872"/>
                <a:ext cx="124670" cy="122660"/>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02" name="Oval 41"/>
              <p:cNvSpPr>
                <a:spLocks noChangeArrowheads="1"/>
              </p:cNvSpPr>
              <p:nvPr/>
            </p:nvSpPr>
            <p:spPr bwMode="auto">
              <a:xfrm>
                <a:off x="5711162" y="7710650"/>
                <a:ext cx="124670" cy="121654"/>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03" name="Oval 42"/>
              <p:cNvSpPr>
                <a:spLocks noChangeArrowheads="1"/>
              </p:cNvSpPr>
              <p:nvPr/>
            </p:nvSpPr>
            <p:spPr bwMode="auto">
              <a:xfrm>
                <a:off x="5711162" y="7710650"/>
                <a:ext cx="124670" cy="121654"/>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04" name="Oval 43"/>
              <p:cNvSpPr>
                <a:spLocks noChangeArrowheads="1"/>
              </p:cNvSpPr>
              <p:nvPr/>
            </p:nvSpPr>
            <p:spPr bwMode="auto">
              <a:xfrm>
                <a:off x="5836838" y="7876542"/>
                <a:ext cx="122660" cy="122660"/>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05" name="Oval 44"/>
              <p:cNvSpPr>
                <a:spLocks noChangeArrowheads="1"/>
              </p:cNvSpPr>
              <p:nvPr/>
            </p:nvSpPr>
            <p:spPr bwMode="auto">
              <a:xfrm>
                <a:off x="5836838" y="7876542"/>
                <a:ext cx="122660" cy="122660"/>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grpSp>
        <p:grpSp>
          <p:nvGrpSpPr>
            <p:cNvPr id="19" name="キャンバス 578"/>
            <p:cNvGrpSpPr/>
            <p:nvPr/>
          </p:nvGrpSpPr>
          <p:grpSpPr>
            <a:xfrm>
              <a:off x="7107442" y="1261315"/>
              <a:ext cx="1660935" cy="676621"/>
              <a:chOff x="6985" y="6985"/>
              <a:chExt cx="1083310" cy="308610"/>
            </a:xfrm>
          </p:grpSpPr>
          <p:sp>
            <p:nvSpPr>
              <p:cNvPr id="23" name="Oval 50"/>
              <p:cNvSpPr>
                <a:spLocks noChangeArrowheads="1"/>
              </p:cNvSpPr>
              <p:nvPr/>
            </p:nvSpPr>
            <p:spPr bwMode="auto">
              <a:xfrm>
                <a:off x="14605" y="6985"/>
                <a:ext cx="83820" cy="8445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24" name="Oval 51"/>
              <p:cNvSpPr>
                <a:spLocks noChangeArrowheads="1"/>
              </p:cNvSpPr>
              <p:nvPr/>
            </p:nvSpPr>
            <p:spPr bwMode="auto">
              <a:xfrm>
                <a:off x="14605" y="6985"/>
                <a:ext cx="83820" cy="84455"/>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25" name="Oval 52"/>
              <p:cNvSpPr>
                <a:spLocks noChangeArrowheads="1"/>
              </p:cNvSpPr>
              <p:nvPr/>
            </p:nvSpPr>
            <p:spPr bwMode="auto">
              <a:xfrm>
                <a:off x="104140" y="95885"/>
                <a:ext cx="83820" cy="8445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26" name="Oval 53"/>
              <p:cNvSpPr>
                <a:spLocks noChangeArrowheads="1"/>
              </p:cNvSpPr>
              <p:nvPr/>
            </p:nvSpPr>
            <p:spPr bwMode="auto">
              <a:xfrm>
                <a:off x="104140" y="95885"/>
                <a:ext cx="83820" cy="84455"/>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27" name="Oval 54"/>
              <p:cNvSpPr>
                <a:spLocks noChangeArrowheads="1"/>
              </p:cNvSpPr>
              <p:nvPr/>
            </p:nvSpPr>
            <p:spPr bwMode="auto">
              <a:xfrm>
                <a:off x="6985" y="95885"/>
                <a:ext cx="85090" cy="8445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28" name="Oval 55"/>
              <p:cNvSpPr>
                <a:spLocks noChangeArrowheads="1"/>
              </p:cNvSpPr>
              <p:nvPr/>
            </p:nvSpPr>
            <p:spPr bwMode="auto">
              <a:xfrm>
                <a:off x="6985" y="95885"/>
                <a:ext cx="85090" cy="84455"/>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29" name="Oval 56"/>
              <p:cNvSpPr>
                <a:spLocks noChangeArrowheads="1"/>
              </p:cNvSpPr>
              <p:nvPr/>
            </p:nvSpPr>
            <p:spPr bwMode="auto">
              <a:xfrm>
                <a:off x="69215" y="180340"/>
                <a:ext cx="85090" cy="8445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30" name="Oval 57"/>
              <p:cNvSpPr>
                <a:spLocks noChangeArrowheads="1"/>
              </p:cNvSpPr>
              <p:nvPr/>
            </p:nvSpPr>
            <p:spPr bwMode="auto">
              <a:xfrm>
                <a:off x="69215" y="180340"/>
                <a:ext cx="85090" cy="84455"/>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31" name="Oval 58"/>
              <p:cNvSpPr>
                <a:spLocks noChangeArrowheads="1"/>
              </p:cNvSpPr>
              <p:nvPr/>
            </p:nvSpPr>
            <p:spPr bwMode="auto">
              <a:xfrm>
                <a:off x="154305" y="180340"/>
                <a:ext cx="84455" cy="83820"/>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32" name="Oval 59"/>
              <p:cNvSpPr>
                <a:spLocks noChangeArrowheads="1"/>
              </p:cNvSpPr>
              <p:nvPr/>
            </p:nvSpPr>
            <p:spPr bwMode="auto">
              <a:xfrm>
                <a:off x="154305" y="180340"/>
                <a:ext cx="84455" cy="83820"/>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33" name="Oval 60"/>
              <p:cNvSpPr>
                <a:spLocks noChangeArrowheads="1"/>
              </p:cNvSpPr>
              <p:nvPr/>
            </p:nvSpPr>
            <p:spPr bwMode="auto">
              <a:xfrm>
                <a:off x="104140" y="19685"/>
                <a:ext cx="83820" cy="83820"/>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34" name="Oval 61"/>
              <p:cNvSpPr>
                <a:spLocks noChangeArrowheads="1"/>
              </p:cNvSpPr>
              <p:nvPr/>
            </p:nvSpPr>
            <p:spPr bwMode="auto">
              <a:xfrm>
                <a:off x="104140" y="19685"/>
                <a:ext cx="83820" cy="83820"/>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35" name="Oval 62"/>
              <p:cNvSpPr>
                <a:spLocks noChangeArrowheads="1"/>
              </p:cNvSpPr>
              <p:nvPr/>
            </p:nvSpPr>
            <p:spPr bwMode="auto">
              <a:xfrm>
                <a:off x="238760" y="187960"/>
                <a:ext cx="85090" cy="8445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36" name="Oval 63"/>
              <p:cNvSpPr>
                <a:spLocks noChangeArrowheads="1"/>
              </p:cNvSpPr>
              <p:nvPr/>
            </p:nvSpPr>
            <p:spPr bwMode="auto">
              <a:xfrm>
                <a:off x="238760" y="187960"/>
                <a:ext cx="85090" cy="84455"/>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37" name="Oval 64"/>
              <p:cNvSpPr>
                <a:spLocks noChangeArrowheads="1"/>
              </p:cNvSpPr>
              <p:nvPr/>
            </p:nvSpPr>
            <p:spPr bwMode="auto">
              <a:xfrm>
                <a:off x="196215" y="104140"/>
                <a:ext cx="84455" cy="83820"/>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38" name="Oval 65"/>
              <p:cNvSpPr>
                <a:spLocks noChangeArrowheads="1"/>
              </p:cNvSpPr>
              <p:nvPr/>
            </p:nvSpPr>
            <p:spPr bwMode="auto">
              <a:xfrm>
                <a:off x="196215" y="104140"/>
                <a:ext cx="84455" cy="83820"/>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39" name="Oval 66"/>
              <p:cNvSpPr>
                <a:spLocks noChangeArrowheads="1"/>
              </p:cNvSpPr>
              <p:nvPr/>
            </p:nvSpPr>
            <p:spPr bwMode="auto">
              <a:xfrm>
                <a:off x="238760" y="42545"/>
                <a:ext cx="85090" cy="8445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40" name="Oval 67"/>
              <p:cNvSpPr>
                <a:spLocks noChangeArrowheads="1"/>
              </p:cNvSpPr>
              <p:nvPr/>
            </p:nvSpPr>
            <p:spPr bwMode="auto">
              <a:xfrm>
                <a:off x="238760" y="42545"/>
                <a:ext cx="85090" cy="84455"/>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41" name="Oval 68"/>
              <p:cNvSpPr>
                <a:spLocks noChangeArrowheads="1"/>
              </p:cNvSpPr>
              <p:nvPr/>
            </p:nvSpPr>
            <p:spPr bwMode="auto">
              <a:xfrm>
                <a:off x="666115" y="215900"/>
                <a:ext cx="84455" cy="83820"/>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42" name="Oval 69"/>
              <p:cNvSpPr>
                <a:spLocks noChangeArrowheads="1"/>
              </p:cNvSpPr>
              <p:nvPr/>
            </p:nvSpPr>
            <p:spPr bwMode="auto">
              <a:xfrm>
                <a:off x="666115" y="215900"/>
                <a:ext cx="84455" cy="83820"/>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43" name="Oval 70"/>
              <p:cNvSpPr>
                <a:spLocks noChangeArrowheads="1"/>
              </p:cNvSpPr>
              <p:nvPr/>
            </p:nvSpPr>
            <p:spPr bwMode="auto">
              <a:xfrm>
                <a:off x="280670" y="127000"/>
                <a:ext cx="85090" cy="83820"/>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44" name="Oval 71"/>
              <p:cNvSpPr>
                <a:spLocks noChangeArrowheads="1"/>
              </p:cNvSpPr>
              <p:nvPr/>
            </p:nvSpPr>
            <p:spPr bwMode="auto">
              <a:xfrm>
                <a:off x="280670" y="127000"/>
                <a:ext cx="85090" cy="83820"/>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45" name="Oval 72"/>
              <p:cNvSpPr>
                <a:spLocks noChangeArrowheads="1"/>
              </p:cNvSpPr>
              <p:nvPr/>
            </p:nvSpPr>
            <p:spPr bwMode="auto">
              <a:xfrm>
                <a:off x="767715" y="232410"/>
                <a:ext cx="83820" cy="8318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46" name="Oval 73"/>
              <p:cNvSpPr>
                <a:spLocks noChangeArrowheads="1"/>
              </p:cNvSpPr>
              <p:nvPr/>
            </p:nvSpPr>
            <p:spPr bwMode="auto">
              <a:xfrm>
                <a:off x="767715" y="232410"/>
                <a:ext cx="83820" cy="83185"/>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47" name="Oval 74"/>
              <p:cNvSpPr>
                <a:spLocks noChangeArrowheads="1"/>
              </p:cNvSpPr>
              <p:nvPr/>
            </p:nvSpPr>
            <p:spPr bwMode="auto">
              <a:xfrm>
                <a:off x="750570" y="77470"/>
                <a:ext cx="85090" cy="8445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48" name="Oval 75"/>
              <p:cNvSpPr>
                <a:spLocks noChangeArrowheads="1"/>
              </p:cNvSpPr>
              <p:nvPr/>
            </p:nvSpPr>
            <p:spPr bwMode="auto">
              <a:xfrm>
                <a:off x="750570" y="77470"/>
                <a:ext cx="85090" cy="84455"/>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49" name="Oval 76"/>
              <p:cNvSpPr>
                <a:spLocks noChangeArrowheads="1"/>
              </p:cNvSpPr>
              <p:nvPr/>
            </p:nvSpPr>
            <p:spPr bwMode="auto">
              <a:xfrm>
                <a:off x="835660" y="106045"/>
                <a:ext cx="84455" cy="8445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50" name="Oval 77"/>
              <p:cNvSpPr>
                <a:spLocks noChangeArrowheads="1"/>
              </p:cNvSpPr>
              <p:nvPr/>
            </p:nvSpPr>
            <p:spPr bwMode="auto">
              <a:xfrm>
                <a:off x="835660" y="106045"/>
                <a:ext cx="84455" cy="84455"/>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51" name="Oval 78"/>
              <p:cNvSpPr>
                <a:spLocks noChangeArrowheads="1"/>
              </p:cNvSpPr>
              <p:nvPr/>
            </p:nvSpPr>
            <p:spPr bwMode="auto">
              <a:xfrm>
                <a:off x="750570" y="161925"/>
                <a:ext cx="85090" cy="83820"/>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52" name="Oval 79"/>
              <p:cNvSpPr>
                <a:spLocks noChangeArrowheads="1"/>
              </p:cNvSpPr>
              <p:nvPr/>
            </p:nvSpPr>
            <p:spPr bwMode="auto">
              <a:xfrm>
                <a:off x="750570" y="161925"/>
                <a:ext cx="85090" cy="83820"/>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53" name="Oval 82"/>
              <p:cNvSpPr>
                <a:spLocks noChangeArrowheads="1"/>
              </p:cNvSpPr>
              <p:nvPr/>
            </p:nvSpPr>
            <p:spPr bwMode="auto">
              <a:xfrm>
                <a:off x="939800" y="232410"/>
                <a:ext cx="85090" cy="8318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54" name="Oval 83"/>
              <p:cNvSpPr>
                <a:spLocks noChangeArrowheads="1"/>
              </p:cNvSpPr>
              <p:nvPr/>
            </p:nvSpPr>
            <p:spPr bwMode="auto">
              <a:xfrm>
                <a:off x="939800" y="232410"/>
                <a:ext cx="85090" cy="83185"/>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55" name="Oval 84"/>
              <p:cNvSpPr>
                <a:spLocks noChangeArrowheads="1"/>
              </p:cNvSpPr>
              <p:nvPr/>
            </p:nvSpPr>
            <p:spPr bwMode="auto">
              <a:xfrm>
                <a:off x="1005205" y="175895"/>
                <a:ext cx="85090" cy="83820"/>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56" name="Oval 85"/>
              <p:cNvSpPr>
                <a:spLocks noChangeArrowheads="1"/>
              </p:cNvSpPr>
              <p:nvPr/>
            </p:nvSpPr>
            <p:spPr bwMode="auto">
              <a:xfrm>
                <a:off x="1005205" y="175895"/>
                <a:ext cx="85090" cy="83820"/>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57" name="Oval 86"/>
              <p:cNvSpPr>
                <a:spLocks noChangeArrowheads="1"/>
              </p:cNvSpPr>
              <p:nvPr/>
            </p:nvSpPr>
            <p:spPr bwMode="auto">
              <a:xfrm>
                <a:off x="835660" y="19685"/>
                <a:ext cx="84455" cy="83820"/>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58" name="Oval 87"/>
              <p:cNvSpPr>
                <a:spLocks noChangeArrowheads="1"/>
              </p:cNvSpPr>
              <p:nvPr/>
            </p:nvSpPr>
            <p:spPr bwMode="auto">
              <a:xfrm>
                <a:off x="835660" y="19685"/>
                <a:ext cx="84455" cy="83820"/>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59" name="Oval 88"/>
              <p:cNvSpPr>
                <a:spLocks noChangeArrowheads="1"/>
              </p:cNvSpPr>
              <p:nvPr/>
            </p:nvSpPr>
            <p:spPr bwMode="auto">
              <a:xfrm>
                <a:off x="920750" y="133350"/>
                <a:ext cx="84455" cy="8445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60" name="Oval 89"/>
              <p:cNvSpPr>
                <a:spLocks noChangeArrowheads="1"/>
              </p:cNvSpPr>
              <p:nvPr/>
            </p:nvSpPr>
            <p:spPr bwMode="auto">
              <a:xfrm>
                <a:off x="920750" y="133350"/>
                <a:ext cx="84455" cy="84455"/>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61" name="Freeform 90"/>
              <p:cNvSpPr>
                <a:spLocks/>
              </p:cNvSpPr>
              <p:nvPr/>
            </p:nvSpPr>
            <p:spPr bwMode="auto">
              <a:xfrm>
                <a:off x="393700" y="85725"/>
                <a:ext cx="283845" cy="151130"/>
              </a:xfrm>
              <a:custGeom>
                <a:avLst/>
                <a:gdLst>
                  <a:gd name="T0" fmla="*/ 0 w 5056"/>
                  <a:gd name="T1" fmla="*/ 0 h 2720"/>
                  <a:gd name="T2" fmla="*/ 1738 w 5056"/>
                  <a:gd name="T3" fmla="*/ 0 h 2720"/>
                  <a:gd name="T4" fmla="*/ 1896 w 5056"/>
                  <a:gd name="T5" fmla="*/ 114 h 2720"/>
                  <a:gd name="T6" fmla="*/ 1738 w 5056"/>
                  <a:gd name="T7" fmla="*/ 227 h 2720"/>
                  <a:gd name="T8" fmla="*/ 1422 w 5056"/>
                  <a:gd name="T9" fmla="*/ 227 h 2720"/>
                  <a:gd name="T10" fmla="*/ 1264 w 5056"/>
                  <a:gd name="T11" fmla="*/ 340 h 2720"/>
                  <a:gd name="T12" fmla="*/ 1422 w 5056"/>
                  <a:gd name="T13" fmla="*/ 454 h 2720"/>
                  <a:gd name="T14" fmla="*/ 3634 w 5056"/>
                  <a:gd name="T15" fmla="*/ 454 h 2720"/>
                  <a:gd name="T16" fmla="*/ 3792 w 5056"/>
                  <a:gd name="T17" fmla="*/ 340 h 2720"/>
                  <a:gd name="T18" fmla="*/ 3634 w 5056"/>
                  <a:gd name="T19" fmla="*/ 227 h 2720"/>
                  <a:gd name="T20" fmla="*/ 3318 w 5056"/>
                  <a:gd name="T21" fmla="*/ 227 h 2720"/>
                  <a:gd name="T22" fmla="*/ 3160 w 5056"/>
                  <a:gd name="T23" fmla="*/ 114 h 2720"/>
                  <a:gd name="T24" fmla="*/ 3318 w 5056"/>
                  <a:gd name="T25" fmla="*/ 0 h 2720"/>
                  <a:gd name="T26" fmla="*/ 5056 w 5056"/>
                  <a:gd name="T27" fmla="*/ 0 h 2720"/>
                  <a:gd name="T28" fmla="*/ 4424 w 5056"/>
                  <a:gd name="T29" fmla="*/ 1134 h 2720"/>
                  <a:gd name="T30" fmla="*/ 5056 w 5056"/>
                  <a:gd name="T31" fmla="*/ 2267 h 2720"/>
                  <a:gd name="T32" fmla="*/ 3792 w 5056"/>
                  <a:gd name="T33" fmla="*/ 2267 h 2720"/>
                  <a:gd name="T34" fmla="*/ 3792 w 5056"/>
                  <a:gd name="T35" fmla="*/ 2607 h 2720"/>
                  <a:gd name="T36" fmla="*/ 3634 w 5056"/>
                  <a:gd name="T37" fmla="*/ 2720 h 2720"/>
                  <a:gd name="T38" fmla="*/ 1422 w 5056"/>
                  <a:gd name="T39" fmla="*/ 2720 h 2720"/>
                  <a:gd name="T40" fmla="*/ 1264 w 5056"/>
                  <a:gd name="T41" fmla="*/ 2607 h 2720"/>
                  <a:gd name="T42" fmla="*/ 1264 w 5056"/>
                  <a:gd name="T43" fmla="*/ 2267 h 2720"/>
                  <a:gd name="T44" fmla="*/ 0 w 5056"/>
                  <a:gd name="T45" fmla="*/ 2267 h 2720"/>
                  <a:gd name="T46" fmla="*/ 632 w 5056"/>
                  <a:gd name="T47" fmla="*/ 1134 h 2720"/>
                  <a:gd name="T48" fmla="*/ 0 w 5056"/>
                  <a:gd name="T49" fmla="*/ 0 h 2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056" h="2720">
                    <a:moveTo>
                      <a:pt x="0" y="0"/>
                    </a:moveTo>
                    <a:lnTo>
                      <a:pt x="1738" y="0"/>
                    </a:lnTo>
                    <a:cubicBezTo>
                      <a:pt x="1826" y="0"/>
                      <a:pt x="1896" y="51"/>
                      <a:pt x="1896" y="114"/>
                    </a:cubicBezTo>
                    <a:cubicBezTo>
                      <a:pt x="1896" y="176"/>
                      <a:pt x="1826" y="227"/>
                      <a:pt x="1738" y="227"/>
                    </a:cubicBezTo>
                    <a:lnTo>
                      <a:pt x="1422" y="227"/>
                    </a:lnTo>
                    <a:cubicBezTo>
                      <a:pt x="1335" y="227"/>
                      <a:pt x="1264" y="278"/>
                      <a:pt x="1264" y="340"/>
                    </a:cubicBezTo>
                    <a:cubicBezTo>
                      <a:pt x="1264" y="403"/>
                      <a:pt x="1335" y="454"/>
                      <a:pt x="1422" y="454"/>
                    </a:cubicBezTo>
                    <a:lnTo>
                      <a:pt x="3634" y="454"/>
                    </a:lnTo>
                    <a:cubicBezTo>
                      <a:pt x="3722" y="454"/>
                      <a:pt x="3792" y="403"/>
                      <a:pt x="3792" y="340"/>
                    </a:cubicBezTo>
                    <a:cubicBezTo>
                      <a:pt x="3792" y="278"/>
                      <a:pt x="3722" y="227"/>
                      <a:pt x="3634" y="227"/>
                    </a:cubicBezTo>
                    <a:lnTo>
                      <a:pt x="3318" y="227"/>
                    </a:lnTo>
                    <a:cubicBezTo>
                      <a:pt x="3231" y="227"/>
                      <a:pt x="3160" y="176"/>
                      <a:pt x="3160" y="114"/>
                    </a:cubicBezTo>
                    <a:cubicBezTo>
                      <a:pt x="3160" y="51"/>
                      <a:pt x="3231" y="0"/>
                      <a:pt x="3318" y="0"/>
                    </a:cubicBezTo>
                    <a:lnTo>
                      <a:pt x="5056" y="0"/>
                    </a:lnTo>
                    <a:lnTo>
                      <a:pt x="4424" y="1134"/>
                    </a:lnTo>
                    <a:lnTo>
                      <a:pt x="5056" y="2267"/>
                    </a:lnTo>
                    <a:lnTo>
                      <a:pt x="3792" y="2267"/>
                    </a:lnTo>
                    <a:lnTo>
                      <a:pt x="3792" y="2607"/>
                    </a:lnTo>
                    <a:cubicBezTo>
                      <a:pt x="3792" y="2670"/>
                      <a:pt x="3722" y="2720"/>
                      <a:pt x="3634" y="2720"/>
                    </a:cubicBezTo>
                    <a:lnTo>
                      <a:pt x="1422" y="2720"/>
                    </a:lnTo>
                    <a:cubicBezTo>
                      <a:pt x="1335" y="2720"/>
                      <a:pt x="1264" y="2670"/>
                      <a:pt x="1264" y="2607"/>
                    </a:cubicBezTo>
                    <a:lnTo>
                      <a:pt x="1264" y="2267"/>
                    </a:lnTo>
                    <a:lnTo>
                      <a:pt x="0" y="2267"/>
                    </a:lnTo>
                    <a:lnTo>
                      <a:pt x="632" y="1134"/>
                    </a:lnTo>
                    <a:lnTo>
                      <a:pt x="0" y="0"/>
                    </a:lnTo>
                    <a:close/>
                  </a:path>
                </a:pathLst>
              </a:custGeom>
              <a:solidFill>
                <a:srgbClr val="F2DCDB"/>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62" name="Freeform 91"/>
              <p:cNvSpPr>
                <a:spLocks noEditPoints="1"/>
              </p:cNvSpPr>
              <p:nvPr/>
            </p:nvSpPr>
            <p:spPr bwMode="auto">
              <a:xfrm>
                <a:off x="464820" y="92075"/>
                <a:ext cx="141605" cy="19050"/>
              </a:xfrm>
              <a:custGeom>
                <a:avLst/>
                <a:gdLst>
                  <a:gd name="T0" fmla="*/ 632 w 2528"/>
                  <a:gd name="T1" fmla="*/ 0 h 340"/>
                  <a:gd name="T2" fmla="*/ 474 w 2528"/>
                  <a:gd name="T3" fmla="*/ 113 h 340"/>
                  <a:gd name="T4" fmla="*/ 158 w 2528"/>
                  <a:gd name="T5" fmla="*/ 113 h 340"/>
                  <a:gd name="T6" fmla="*/ 0 w 2528"/>
                  <a:gd name="T7" fmla="*/ 226 h 340"/>
                  <a:gd name="T8" fmla="*/ 158 w 2528"/>
                  <a:gd name="T9" fmla="*/ 340 h 340"/>
                  <a:gd name="T10" fmla="*/ 632 w 2528"/>
                  <a:gd name="T11" fmla="*/ 340 h 340"/>
                  <a:gd name="T12" fmla="*/ 632 w 2528"/>
                  <a:gd name="T13" fmla="*/ 0 h 340"/>
                  <a:gd name="T14" fmla="*/ 1896 w 2528"/>
                  <a:gd name="T15" fmla="*/ 0 h 340"/>
                  <a:gd name="T16" fmla="*/ 2054 w 2528"/>
                  <a:gd name="T17" fmla="*/ 113 h 340"/>
                  <a:gd name="T18" fmla="*/ 2370 w 2528"/>
                  <a:gd name="T19" fmla="*/ 113 h 340"/>
                  <a:gd name="T20" fmla="*/ 2528 w 2528"/>
                  <a:gd name="T21" fmla="*/ 226 h 340"/>
                  <a:gd name="T22" fmla="*/ 2370 w 2528"/>
                  <a:gd name="T23" fmla="*/ 340 h 340"/>
                  <a:gd name="T24" fmla="*/ 1896 w 2528"/>
                  <a:gd name="T25" fmla="*/ 340 h 340"/>
                  <a:gd name="T26" fmla="*/ 1896 w 2528"/>
                  <a:gd name="T27" fmla="*/ 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28" h="340">
                    <a:moveTo>
                      <a:pt x="632" y="0"/>
                    </a:moveTo>
                    <a:cubicBezTo>
                      <a:pt x="632" y="62"/>
                      <a:pt x="562" y="113"/>
                      <a:pt x="474" y="113"/>
                    </a:cubicBezTo>
                    <a:lnTo>
                      <a:pt x="158" y="113"/>
                    </a:lnTo>
                    <a:cubicBezTo>
                      <a:pt x="71" y="113"/>
                      <a:pt x="0" y="164"/>
                      <a:pt x="0" y="226"/>
                    </a:cubicBezTo>
                    <a:cubicBezTo>
                      <a:pt x="0" y="289"/>
                      <a:pt x="71" y="340"/>
                      <a:pt x="158" y="340"/>
                    </a:cubicBezTo>
                    <a:lnTo>
                      <a:pt x="632" y="340"/>
                    </a:lnTo>
                    <a:lnTo>
                      <a:pt x="632" y="0"/>
                    </a:lnTo>
                    <a:close/>
                    <a:moveTo>
                      <a:pt x="1896" y="0"/>
                    </a:moveTo>
                    <a:cubicBezTo>
                      <a:pt x="1896" y="62"/>
                      <a:pt x="1967" y="113"/>
                      <a:pt x="2054" y="113"/>
                    </a:cubicBezTo>
                    <a:lnTo>
                      <a:pt x="2370" y="113"/>
                    </a:lnTo>
                    <a:cubicBezTo>
                      <a:pt x="2458" y="113"/>
                      <a:pt x="2528" y="164"/>
                      <a:pt x="2528" y="226"/>
                    </a:cubicBezTo>
                    <a:cubicBezTo>
                      <a:pt x="2528" y="289"/>
                      <a:pt x="2458" y="340"/>
                      <a:pt x="2370" y="340"/>
                    </a:cubicBezTo>
                    <a:lnTo>
                      <a:pt x="1896" y="340"/>
                    </a:lnTo>
                    <a:lnTo>
                      <a:pt x="1896" y="0"/>
                    </a:lnTo>
                    <a:close/>
                  </a:path>
                </a:pathLst>
              </a:custGeom>
              <a:solidFill>
                <a:srgbClr val="C3B1B0"/>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63" name="Freeform 92"/>
              <p:cNvSpPr>
                <a:spLocks noEditPoints="1"/>
              </p:cNvSpPr>
              <p:nvPr/>
            </p:nvSpPr>
            <p:spPr bwMode="auto">
              <a:xfrm>
                <a:off x="393700" y="85725"/>
                <a:ext cx="283845" cy="151130"/>
              </a:xfrm>
              <a:custGeom>
                <a:avLst/>
                <a:gdLst>
                  <a:gd name="T0" fmla="*/ 0 w 5056"/>
                  <a:gd name="T1" fmla="*/ 0 h 2720"/>
                  <a:gd name="T2" fmla="*/ 1738 w 5056"/>
                  <a:gd name="T3" fmla="*/ 0 h 2720"/>
                  <a:gd name="T4" fmla="*/ 1896 w 5056"/>
                  <a:gd name="T5" fmla="*/ 114 h 2720"/>
                  <a:gd name="T6" fmla="*/ 1738 w 5056"/>
                  <a:gd name="T7" fmla="*/ 227 h 2720"/>
                  <a:gd name="T8" fmla="*/ 1422 w 5056"/>
                  <a:gd name="T9" fmla="*/ 227 h 2720"/>
                  <a:gd name="T10" fmla="*/ 1264 w 5056"/>
                  <a:gd name="T11" fmla="*/ 340 h 2720"/>
                  <a:gd name="T12" fmla="*/ 1422 w 5056"/>
                  <a:gd name="T13" fmla="*/ 454 h 2720"/>
                  <a:gd name="T14" fmla="*/ 3634 w 5056"/>
                  <a:gd name="T15" fmla="*/ 454 h 2720"/>
                  <a:gd name="T16" fmla="*/ 3792 w 5056"/>
                  <a:gd name="T17" fmla="*/ 340 h 2720"/>
                  <a:gd name="T18" fmla="*/ 3634 w 5056"/>
                  <a:gd name="T19" fmla="*/ 227 h 2720"/>
                  <a:gd name="T20" fmla="*/ 3318 w 5056"/>
                  <a:gd name="T21" fmla="*/ 227 h 2720"/>
                  <a:gd name="T22" fmla="*/ 3160 w 5056"/>
                  <a:gd name="T23" fmla="*/ 114 h 2720"/>
                  <a:gd name="T24" fmla="*/ 3318 w 5056"/>
                  <a:gd name="T25" fmla="*/ 0 h 2720"/>
                  <a:gd name="T26" fmla="*/ 5056 w 5056"/>
                  <a:gd name="T27" fmla="*/ 0 h 2720"/>
                  <a:gd name="T28" fmla="*/ 4424 w 5056"/>
                  <a:gd name="T29" fmla="*/ 1134 h 2720"/>
                  <a:gd name="T30" fmla="*/ 5056 w 5056"/>
                  <a:gd name="T31" fmla="*/ 2267 h 2720"/>
                  <a:gd name="T32" fmla="*/ 3792 w 5056"/>
                  <a:gd name="T33" fmla="*/ 2267 h 2720"/>
                  <a:gd name="T34" fmla="*/ 3792 w 5056"/>
                  <a:gd name="T35" fmla="*/ 2607 h 2720"/>
                  <a:gd name="T36" fmla="*/ 3634 w 5056"/>
                  <a:gd name="T37" fmla="*/ 2720 h 2720"/>
                  <a:gd name="T38" fmla="*/ 1422 w 5056"/>
                  <a:gd name="T39" fmla="*/ 2720 h 2720"/>
                  <a:gd name="T40" fmla="*/ 1264 w 5056"/>
                  <a:gd name="T41" fmla="*/ 2607 h 2720"/>
                  <a:gd name="T42" fmla="*/ 1264 w 5056"/>
                  <a:gd name="T43" fmla="*/ 2267 h 2720"/>
                  <a:gd name="T44" fmla="*/ 0 w 5056"/>
                  <a:gd name="T45" fmla="*/ 2267 h 2720"/>
                  <a:gd name="T46" fmla="*/ 632 w 5056"/>
                  <a:gd name="T47" fmla="*/ 1134 h 2720"/>
                  <a:gd name="T48" fmla="*/ 0 w 5056"/>
                  <a:gd name="T49" fmla="*/ 0 h 2720"/>
                  <a:gd name="T50" fmla="*/ 1896 w 5056"/>
                  <a:gd name="T51" fmla="*/ 114 h 2720"/>
                  <a:gd name="T52" fmla="*/ 1896 w 5056"/>
                  <a:gd name="T53" fmla="*/ 454 h 2720"/>
                  <a:gd name="T54" fmla="*/ 3160 w 5056"/>
                  <a:gd name="T55" fmla="*/ 454 h 2720"/>
                  <a:gd name="T56" fmla="*/ 3160 w 5056"/>
                  <a:gd name="T57" fmla="*/ 114 h 2720"/>
                  <a:gd name="T58" fmla="*/ 1264 w 5056"/>
                  <a:gd name="T59" fmla="*/ 2267 h 2720"/>
                  <a:gd name="T60" fmla="*/ 1264 w 5056"/>
                  <a:gd name="T61" fmla="*/ 340 h 2720"/>
                  <a:gd name="T62" fmla="*/ 3792 w 5056"/>
                  <a:gd name="T63" fmla="*/ 340 h 2720"/>
                  <a:gd name="T64" fmla="*/ 3792 w 5056"/>
                  <a:gd name="T65" fmla="*/ 2267 h 2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056" h="2720">
                    <a:moveTo>
                      <a:pt x="0" y="0"/>
                    </a:moveTo>
                    <a:lnTo>
                      <a:pt x="1738" y="0"/>
                    </a:lnTo>
                    <a:cubicBezTo>
                      <a:pt x="1826" y="0"/>
                      <a:pt x="1896" y="51"/>
                      <a:pt x="1896" y="114"/>
                    </a:cubicBezTo>
                    <a:cubicBezTo>
                      <a:pt x="1896" y="176"/>
                      <a:pt x="1826" y="227"/>
                      <a:pt x="1738" y="227"/>
                    </a:cubicBezTo>
                    <a:lnTo>
                      <a:pt x="1422" y="227"/>
                    </a:lnTo>
                    <a:cubicBezTo>
                      <a:pt x="1335" y="227"/>
                      <a:pt x="1264" y="278"/>
                      <a:pt x="1264" y="340"/>
                    </a:cubicBezTo>
                    <a:cubicBezTo>
                      <a:pt x="1264" y="403"/>
                      <a:pt x="1335" y="454"/>
                      <a:pt x="1422" y="454"/>
                    </a:cubicBezTo>
                    <a:lnTo>
                      <a:pt x="3634" y="454"/>
                    </a:lnTo>
                    <a:cubicBezTo>
                      <a:pt x="3722" y="454"/>
                      <a:pt x="3792" y="403"/>
                      <a:pt x="3792" y="340"/>
                    </a:cubicBezTo>
                    <a:cubicBezTo>
                      <a:pt x="3792" y="278"/>
                      <a:pt x="3722" y="227"/>
                      <a:pt x="3634" y="227"/>
                    </a:cubicBezTo>
                    <a:lnTo>
                      <a:pt x="3318" y="227"/>
                    </a:lnTo>
                    <a:cubicBezTo>
                      <a:pt x="3231" y="227"/>
                      <a:pt x="3160" y="176"/>
                      <a:pt x="3160" y="114"/>
                    </a:cubicBezTo>
                    <a:cubicBezTo>
                      <a:pt x="3160" y="51"/>
                      <a:pt x="3231" y="0"/>
                      <a:pt x="3318" y="0"/>
                    </a:cubicBezTo>
                    <a:lnTo>
                      <a:pt x="5056" y="0"/>
                    </a:lnTo>
                    <a:lnTo>
                      <a:pt x="4424" y="1134"/>
                    </a:lnTo>
                    <a:lnTo>
                      <a:pt x="5056" y="2267"/>
                    </a:lnTo>
                    <a:lnTo>
                      <a:pt x="3792" y="2267"/>
                    </a:lnTo>
                    <a:lnTo>
                      <a:pt x="3792" y="2607"/>
                    </a:lnTo>
                    <a:cubicBezTo>
                      <a:pt x="3792" y="2670"/>
                      <a:pt x="3722" y="2720"/>
                      <a:pt x="3634" y="2720"/>
                    </a:cubicBezTo>
                    <a:lnTo>
                      <a:pt x="1422" y="2720"/>
                    </a:lnTo>
                    <a:cubicBezTo>
                      <a:pt x="1335" y="2720"/>
                      <a:pt x="1264" y="2670"/>
                      <a:pt x="1264" y="2607"/>
                    </a:cubicBezTo>
                    <a:lnTo>
                      <a:pt x="1264" y="2267"/>
                    </a:lnTo>
                    <a:lnTo>
                      <a:pt x="0" y="2267"/>
                    </a:lnTo>
                    <a:lnTo>
                      <a:pt x="632" y="1134"/>
                    </a:lnTo>
                    <a:lnTo>
                      <a:pt x="0" y="0"/>
                    </a:lnTo>
                    <a:close/>
                    <a:moveTo>
                      <a:pt x="1896" y="114"/>
                    </a:moveTo>
                    <a:lnTo>
                      <a:pt x="1896" y="454"/>
                    </a:lnTo>
                    <a:moveTo>
                      <a:pt x="3160" y="454"/>
                    </a:moveTo>
                    <a:lnTo>
                      <a:pt x="3160" y="114"/>
                    </a:lnTo>
                    <a:moveTo>
                      <a:pt x="1264" y="2267"/>
                    </a:moveTo>
                    <a:lnTo>
                      <a:pt x="1264" y="340"/>
                    </a:lnTo>
                    <a:moveTo>
                      <a:pt x="3792" y="340"/>
                    </a:moveTo>
                    <a:lnTo>
                      <a:pt x="3792" y="2267"/>
                    </a:lnTo>
                  </a:path>
                </a:pathLst>
              </a:custGeom>
              <a:noFill/>
              <a:ln w="6985" cap="flat">
                <a:solidFill>
                  <a:srgbClr val="D99694"/>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64" name="Rectangle 93"/>
              <p:cNvSpPr>
                <a:spLocks noChangeArrowheads="1"/>
              </p:cNvSpPr>
              <p:nvPr/>
            </p:nvSpPr>
            <p:spPr bwMode="auto">
              <a:xfrm>
                <a:off x="489336" y="141230"/>
                <a:ext cx="208915" cy="77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a:spAutoFit/>
              </a:bodyPr>
              <a:lstStyle/>
              <a:p>
                <a:pPr algn="just"/>
                <a:r>
                  <a:rPr lang="ja-JP" altLang="en-US" sz="1100" b="1" kern="0" dirty="0">
                    <a:solidFill>
                      <a:prstClr val="black"/>
                    </a:solidFill>
                    <a:latin typeface="メイリオ" panose="020B0604030504040204" pitchFamily="50" charset="-128"/>
                    <a:ea typeface="メイリオ" panose="020B0604030504040204" pitchFamily="50" charset="-128"/>
                    <a:cs typeface="ＭＳ Ｐゴシック"/>
                  </a:rPr>
                  <a:t>絆</a:t>
                </a:r>
                <a:endParaRPr lang="ja-JP" altLang="en-US" sz="1050" kern="100" dirty="0">
                  <a:solidFill>
                    <a:prstClr val="black"/>
                  </a:solidFill>
                  <a:latin typeface="メイリオ" panose="020B0604030504040204" pitchFamily="50" charset="-128"/>
                  <a:ea typeface="メイリオ" panose="020B0604030504040204" pitchFamily="50" charset="-128"/>
                  <a:cs typeface="Times New Roman"/>
                </a:endParaRPr>
              </a:p>
            </p:txBody>
          </p:sp>
          <p:sp>
            <p:nvSpPr>
              <p:cNvPr id="65" name="Oval 80"/>
              <p:cNvSpPr>
                <a:spLocks noChangeArrowheads="1"/>
              </p:cNvSpPr>
              <p:nvPr/>
            </p:nvSpPr>
            <p:spPr bwMode="auto">
              <a:xfrm>
                <a:off x="851535" y="190500"/>
                <a:ext cx="85090" cy="83820"/>
              </a:xfrm>
              <a:prstGeom prst="ellipse">
                <a:avLst/>
              </a:prstGeom>
              <a:solidFill>
                <a:srgbClr val="4F81BD"/>
              </a:solidFill>
              <a:ln w="15875">
                <a:solidFill>
                  <a:srgbClr val="336699"/>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grpSp>
        <p:sp>
          <p:nvSpPr>
            <p:cNvPr id="20" name="AutoShape 11098"/>
            <p:cNvSpPr>
              <a:spLocks noChangeArrowheads="1"/>
            </p:cNvSpPr>
            <p:nvPr/>
          </p:nvSpPr>
          <p:spPr bwMode="auto">
            <a:xfrm>
              <a:off x="2264830" y="1345963"/>
              <a:ext cx="247015" cy="481330"/>
            </a:xfrm>
            <a:prstGeom prst="rightArrow">
              <a:avLst>
                <a:gd name="adj1" fmla="val 46380"/>
                <a:gd name="adj2" fmla="val 50486"/>
              </a:avLst>
            </a:prstGeom>
            <a:ln>
              <a:headEnd/>
              <a:tailEnd/>
            </a:ln>
          </p:spPr>
          <p:style>
            <a:lnRef idx="1">
              <a:schemeClr val="accent5"/>
            </a:lnRef>
            <a:fillRef idx="2">
              <a:schemeClr val="accent5"/>
            </a:fillRef>
            <a:effectRef idx="1">
              <a:schemeClr val="accent5"/>
            </a:effectRef>
            <a:fontRef idx="minor">
              <a:schemeClr val="dk1"/>
            </a:fontRef>
          </p:style>
          <p:txBody>
            <a:bodyPr rot="0" vert="horz" wrap="square" lIns="74295" tIns="8890" rIns="74295" bIns="889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21" name="AutoShape 11098"/>
            <p:cNvSpPr>
              <a:spLocks noChangeArrowheads="1"/>
            </p:cNvSpPr>
            <p:nvPr/>
          </p:nvSpPr>
          <p:spPr bwMode="auto">
            <a:xfrm>
              <a:off x="4465191" y="1345963"/>
              <a:ext cx="247015" cy="481330"/>
            </a:xfrm>
            <a:prstGeom prst="rightArrow">
              <a:avLst>
                <a:gd name="adj1" fmla="val 46380"/>
                <a:gd name="adj2" fmla="val 50486"/>
              </a:avLst>
            </a:prstGeom>
            <a:ln>
              <a:headEnd/>
              <a:tailEnd/>
            </a:ln>
          </p:spPr>
          <p:style>
            <a:lnRef idx="1">
              <a:schemeClr val="accent5"/>
            </a:lnRef>
            <a:fillRef idx="2">
              <a:schemeClr val="accent5"/>
            </a:fillRef>
            <a:effectRef idx="1">
              <a:schemeClr val="accent5"/>
            </a:effectRef>
            <a:fontRef idx="minor">
              <a:schemeClr val="dk1"/>
            </a:fontRef>
          </p:style>
          <p:txBody>
            <a:bodyPr rot="0" vert="horz" wrap="square" lIns="74295" tIns="8890" rIns="74295" bIns="889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22" name="AutoShape 11098"/>
            <p:cNvSpPr>
              <a:spLocks noChangeArrowheads="1"/>
            </p:cNvSpPr>
            <p:nvPr/>
          </p:nvSpPr>
          <p:spPr bwMode="auto">
            <a:xfrm>
              <a:off x="6665552" y="1345963"/>
              <a:ext cx="247015" cy="481330"/>
            </a:xfrm>
            <a:prstGeom prst="rightArrow">
              <a:avLst>
                <a:gd name="adj1" fmla="val 46380"/>
                <a:gd name="adj2" fmla="val 50486"/>
              </a:avLst>
            </a:prstGeom>
            <a:ln>
              <a:headEnd/>
              <a:tailEnd/>
            </a:ln>
          </p:spPr>
          <p:style>
            <a:lnRef idx="1">
              <a:schemeClr val="accent5"/>
            </a:lnRef>
            <a:fillRef idx="2">
              <a:schemeClr val="accent5"/>
            </a:fillRef>
            <a:effectRef idx="1">
              <a:schemeClr val="accent5"/>
            </a:effectRef>
            <a:fontRef idx="minor">
              <a:schemeClr val="dk1"/>
            </a:fontRef>
          </p:style>
          <p:txBody>
            <a:bodyPr rot="0" vert="horz" wrap="square" lIns="74295" tIns="8890" rIns="74295" bIns="889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grpSp>
      <p:sp>
        <p:nvSpPr>
          <p:cNvPr id="8" name="正方形/長方形 7"/>
          <p:cNvSpPr/>
          <p:nvPr/>
        </p:nvSpPr>
        <p:spPr>
          <a:xfrm>
            <a:off x="179512" y="1667248"/>
            <a:ext cx="479618" cy="584775"/>
          </a:xfrm>
          <a:prstGeom prst="rect">
            <a:avLst/>
          </a:prstGeom>
          <a:noFill/>
        </p:spPr>
        <p:txBody>
          <a:bodyPr wrap="none" lIns="91440" tIns="45720" rIns="91440" bIns="45720">
            <a:spAutoFit/>
          </a:bodyPr>
          <a:lstStyle/>
          <a:p>
            <a:pPr algn="ctr"/>
            <a:r>
              <a:rPr lang="ja-JP" altLang="en-US" sz="3200" b="1" cap="none" spc="0" dirty="0" smtClean="0">
                <a:ln w="10541" cmpd="sng">
                  <a:solidFill>
                    <a:schemeClr val="accent1">
                      <a:shade val="88000"/>
                      <a:satMod val="110000"/>
                    </a:schemeClr>
                  </a:solidFill>
                  <a:prstDash val="solid"/>
                </a:ln>
                <a:solidFill>
                  <a:srgbClr val="0033CC"/>
                </a:solidFill>
                <a:effectLst/>
              </a:rPr>
              <a:t>Ａ</a:t>
            </a:r>
            <a:endParaRPr lang="ja-JP" altLang="en-US" sz="3200" b="1" cap="none" spc="0" dirty="0">
              <a:ln w="10541" cmpd="sng">
                <a:solidFill>
                  <a:schemeClr val="accent1">
                    <a:shade val="88000"/>
                    <a:satMod val="110000"/>
                  </a:schemeClr>
                </a:solidFill>
                <a:prstDash val="solid"/>
              </a:ln>
              <a:solidFill>
                <a:srgbClr val="0033CC"/>
              </a:solidFill>
              <a:effectLst/>
            </a:endParaRPr>
          </a:p>
        </p:txBody>
      </p:sp>
      <p:sp>
        <p:nvSpPr>
          <p:cNvPr id="9" name="正方形/長方形 8"/>
          <p:cNvSpPr/>
          <p:nvPr/>
        </p:nvSpPr>
        <p:spPr>
          <a:xfrm>
            <a:off x="2349762" y="1667248"/>
            <a:ext cx="505267" cy="584775"/>
          </a:xfrm>
          <a:prstGeom prst="rect">
            <a:avLst/>
          </a:prstGeom>
          <a:noFill/>
        </p:spPr>
        <p:txBody>
          <a:bodyPr wrap="none" lIns="91440" tIns="45720" rIns="91440" bIns="45720">
            <a:spAutoFit/>
          </a:bodyPr>
          <a:lstStyle/>
          <a:p>
            <a:pPr algn="ctr"/>
            <a:r>
              <a:rPr lang="ja-JP" altLang="en-US" sz="3200" b="1" dirty="0">
                <a:ln w="10541" cmpd="sng">
                  <a:solidFill>
                    <a:schemeClr val="accent1">
                      <a:shade val="88000"/>
                      <a:satMod val="110000"/>
                    </a:schemeClr>
                  </a:solidFill>
                  <a:prstDash val="solid"/>
                </a:ln>
                <a:solidFill>
                  <a:srgbClr val="0033CC"/>
                </a:solidFill>
              </a:rPr>
              <a:t>Ｂ</a:t>
            </a:r>
            <a:endParaRPr lang="ja-JP" altLang="en-US" sz="3200" b="1" cap="none" spc="0" dirty="0">
              <a:ln w="10541" cmpd="sng">
                <a:solidFill>
                  <a:schemeClr val="accent1">
                    <a:shade val="88000"/>
                    <a:satMod val="110000"/>
                  </a:schemeClr>
                </a:solidFill>
                <a:prstDash val="solid"/>
              </a:ln>
              <a:solidFill>
                <a:srgbClr val="0033CC"/>
              </a:solidFill>
              <a:effectLst/>
            </a:endParaRPr>
          </a:p>
        </p:txBody>
      </p:sp>
      <p:sp>
        <p:nvSpPr>
          <p:cNvPr id="10" name="正方形/長方形 9"/>
          <p:cNvSpPr/>
          <p:nvPr/>
        </p:nvSpPr>
        <p:spPr>
          <a:xfrm>
            <a:off x="4576401" y="1667248"/>
            <a:ext cx="490839" cy="584775"/>
          </a:xfrm>
          <a:prstGeom prst="rect">
            <a:avLst/>
          </a:prstGeom>
          <a:noFill/>
        </p:spPr>
        <p:txBody>
          <a:bodyPr wrap="none" lIns="91440" tIns="45720" rIns="91440" bIns="45720">
            <a:spAutoFit/>
          </a:bodyPr>
          <a:lstStyle/>
          <a:p>
            <a:pPr algn="ctr"/>
            <a:r>
              <a:rPr lang="ja-JP" altLang="en-US" sz="3200" b="1" dirty="0" smtClean="0">
                <a:ln w="10541" cmpd="sng">
                  <a:solidFill>
                    <a:schemeClr val="accent1">
                      <a:shade val="88000"/>
                      <a:satMod val="110000"/>
                    </a:schemeClr>
                  </a:solidFill>
                  <a:prstDash val="solid"/>
                </a:ln>
                <a:solidFill>
                  <a:srgbClr val="0033CC"/>
                </a:solidFill>
              </a:rPr>
              <a:t>Ｃ</a:t>
            </a:r>
            <a:endParaRPr lang="ja-JP" altLang="en-US" sz="3200" b="1" cap="none" spc="0" dirty="0">
              <a:ln w="10541" cmpd="sng">
                <a:solidFill>
                  <a:schemeClr val="accent1">
                    <a:shade val="88000"/>
                    <a:satMod val="110000"/>
                  </a:schemeClr>
                </a:solidFill>
                <a:prstDash val="solid"/>
              </a:ln>
              <a:solidFill>
                <a:srgbClr val="0033CC"/>
              </a:solidFill>
              <a:effectLst/>
            </a:endParaRPr>
          </a:p>
        </p:txBody>
      </p:sp>
      <p:sp>
        <p:nvSpPr>
          <p:cNvPr id="11" name="正方形/長方形 10"/>
          <p:cNvSpPr/>
          <p:nvPr/>
        </p:nvSpPr>
        <p:spPr>
          <a:xfrm>
            <a:off x="6797100" y="1667248"/>
            <a:ext cx="497252" cy="584775"/>
          </a:xfrm>
          <a:prstGeom prst="rect">
            <a:avLst/>
          </a:prstGeom>
          <a:noFill/>
        </p:spPr>
        <p:txBody>
          <a:bodyPr wrap="none" lIns="91440" tIns="45720" rIns="91440" bIns="45720">
            <a:spAutoFit/>
          </a:bodyPr>
          <a:lstStyle/>
          <a:p>
            <a:pPr algn="ctr"/>
            <a:r>
              <a:rPr lang="ja-JP" altLang="en-US" sz="3200" b="1" dirty="0">
                <a:ln w="10541" cmpd="sng">
                  <a:solidFill>
                    <a:schemeClr val="accent1">
                      <a:shade val="88000"/>
                      <a:satMod val="110000"/>
                    </a:schemeClr>
                  </a:solidFill>
                  <a:prstDash val="solid"/>
                </a:ln>
                <a:solidFill>
                  <a:srgbClr val="0033CC"/>
                </a:solidFill>
              </a:rPr>
              <a:t>Ｄ</a:t>
            </a:r>
            <a:endParaRPr lang="ja-JP" altLang="en-US" sz="3200" b="1" cap="none" spc="0" dirty="0">
              <a:ln w="10541" cmpd="sng">
                <a:solidFill>
                  <a:schemeClr val="accent1">
                    <a:shade val="88000"/>
                    <a:satMod val="110000"/>
                  </a:schemeClr>
                </a:solidFill>
                <a:prstDash val="solid"/>
              </a:ln>
              <a:solidFill>
                <a:srgbClr val="0033CC"/>
              </a:solidFill>
              <a:effectLst/>
            </a:endParaRPr>
          </a:p>
        </p:txBody>
      </p:sp>
      <p:sp>
        <p:nvSpPr>
          <p:cNvPr id="107" name="正方形/長方形 106"/>
          <p:cNvSpPr/>
          <p:nvPr/>
        </p:nvSpPr>
        <p:spPr>
          <a:xfrm>
            <a:off x="253042" y="4764856"/>
            <a:ext cx="8637917" cy="1695336"/>
          </a:xfrm>
          <a:prstGeom prst="rect">
            <a:avLst/>
          </a:prstGeom>
        </p:spPr>
        <p:txBody>
          <a:bodyPr wrap="square">
            <a:spAutoFit/>
          </a:bodyPr>
          <a:lstStyle/>
          <a:p>
            <a:pPr>
              <a:lnSpc>
                <a:spcPts val="2500"/>
              </a:lnSpc>
            </a:pPr>
            <a:r>
              <a:rPr lang="ja-JP" altLang="en-US" dirty="0" smtClean="0">
                <a:latin typeface="メイリオ" panose="020B0604030504040204" pitchFamily="50" charset="-128"/>
                <a:ea typeface="メイリオ" panose="020B0604030504040204" pitchFamily="50" charset="-128"/>
              </a:rPr>
              <a:t>　</a:t>
            </a:r>
            <a:r>
              <a:rPr lang="ja-JP" altLang="ja-JP" dirty="0" smtClean="0">
                <a:latin typeface="メイリオ" panose="020B0604030504040204" pitchFamily="50" charset="-128"/>
                <a:ea typeface="メイリオ" panose="020B0604030504040204" pitchFamily="50" charset="-128"/>
              </a:rPr>
              <a:t>児童</a:t>
            </a:r>
            <a:r>
              <a:rPr lang="ja-JP" altLang="ja-JP" dirty="0">
                <a:latin typeface="メイリオ" panose="020B0604030504040204" pitchFamily="50" charset="-128"/>
                <a:ea typeface="メイリオ" panose="020B0604030504040204" pitchFamily="50" charset="-128"/>
              </a:rPr>
              <a:t>生徒の生活の場で</a:t>
            </a:r>
            <a:r>
              <a:rPr lang="ja-JP" altLang="ja-JP" dirty="0" smtClean="0">
                <a:latin typeface="メイリオ" panose="020B0604030504040204" pitchFamily="50" charset="-128"/>
                <a:ea typeface="メイリオ" panose="020B0604030504040204" pitchFamily="50" charset="-128"/>
              </a:rPr>
              <a:t>ある</a:t>
            </a:r>
            <a:r>
              <a:rPr lang="ja-JP" altLang="en-US" dirty="0" smtClean="0">
                <a:latin typeface="メイリオ" panose="020B0604030504040204" pitchFamily="50" charset="-128"/>
                <a:ea typeface="メイリオ" panose="020B0604030504040204" pitchFamily="50" charset="-128"/>
              </a:rPr>
              <a:t>学級（</a:t>
            </a:r>
            <a:r>
              <a:rPr lang="en-US" altLang="ja-JP" dirty="0" smtClean="0">
                <a:latin typeface="メイリオ" panose="020B0604030504040204" pitchFamily="50" charset="-128"/>
                <a:ea typeface="メイリオ" panose="020B0604030504040204" pitchFamily="50" charset="-128"/>
              </a:rPr>
              <a:t>HR</a:t>
            </a:r>
            <a:r>
              <a:rPr lang="ja-JP" altLang="en-US" dirty="0" smtClean="0">
                <a:latin typeface="メイリオ" panose="020B0604030504040204" pitchFamily="50" charset="-128"/>
                <a:ea typeface="メイリオ" panose="020B0604030504040204" pitchFamily="50" charset="-128"/>
              </a:rPr>
              <a:t>）</a:t>
            </a:r>
            <a:r>
              <a:rPr lang="ja-JP" altLang="ja-JP" dirty="0" smtClean="0">
                <a:latin typeface="メイリオ" panose="020B0604030504040204" pitchFamily="50" charset="-128"/>
                <a:ea typeface="メイリオ" panose="020B0604030504040204" pitchFamily="50" charset="-128"/>
              </a:rPr>
              <a:t>が</a:t>
            </a:r>
            <a:r>
              <a:rPr lang="ja-JP" altLang="ja-JP" dirty="0">
                <a:latin typeface="メイリオ" panose="020B0604030504040204" pitchFamily="50" charset="-128"/>
                <a:ea typeface="メイリオ" panose="020B0604030504040204" pitchFamily="50" charset="-128"/>
              </a:rPr>
              <a:t>一人一人の安心や成長を保障する望ましい集団となるためには、教師の適切な働きかけが必要です</a:t>
            </a:r>
            <a:r>
              <a:rPr lang="ja-JP"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学級（</a:t>
            </a:r>
            <a:r>
              <a:rPr lang="en-US" altLang="ja-JP" dirty="0" smtClean="0">
                <a:latin typeface="メイリオ" panose="020B0604030504040204" pitchFamily="50" charset="-128"/>
                <a:ea typeface="メイリオ" panose="020B0604030504040204" pitchFamily="50" charset="-128"/>
              </a:rPr>
              <a:t>HR</a:t>
            </a:r>
            <a:r>
              <a:rPr lang="ja-JP" altLang="en-US" dirty="0" smtClean="0">
                <a:latin typeface="メイリオ" panose="020B0604030504040204" pitchFamily="50" charset="-128"/>
                <a:ea typeface="メイリオ" panose="020B0604030504040204" pitchFamily="50" charset="-128"/>
              </a:rPr>
              <a:t>）</a:t>
            </a:r>
            <a:r>
              <a:rPr lang="ja-JP" altLang="ja-JP" dirty="0" smtClean="0">
                <a:latin typeface="メイリオ" panose="020B0604030504040204" pitchFamily="50" charset="-128"/>
                <a:ea typeface="メイリオ" panose="020B0604030504040204" pitchFamily="50" charset="-128"/>
              </a:rPr>
              <a:t>集団</a:t>
            </a:r>
            <a:r>
              <a:rPr lang="ja-JP" altLang="ja-JP" dirty="0">
                <a:latin typeface="メイリオ" panose="020B0604030504040204" pitchFamily="50" charset="-128"/>
                <a:ea typeface="メイリオ" panose="020B0604030504040204" pitchFamily="50" charset="-128"/>
              </a:rPr>
              <a:t>は、成熟するだけではなく、退行してしまうこともあります。集団の成熟に併せて教師が関わり方を変えていくことで、集団</a:t>
            </a:r>
            <a:r>
              <a:rPr lang="ja-JP" altLang="ja-JP" dirty="0" smtClean="0">
                <a:latin typeface="メイリオ" panose="020B0604030504040204" pitchFamily="50" charset="-128"/>
                <a:ea typeface="メイリオ" panose="020B0604030504040204" pitchFamily="50" charset="-128"/>
              </a:rPr>
              <a:t>の</a:t>
            </a:r>
            <a:r>
              <a:rPr lang="ja-JP" altLang="en-US" dirty="0" smtClean="0">
                <a:latin typeface="メイリオ" panose="020B0604030504040204" pitchFamily="50" charset="-128"/>
                <a:ea typeface="メイリオ" panose="020B0604030504040204" pitchFamily="50" charset="-128"/>
              </a:rPr>
              <a:t>さらなる</a:t>
            </a:r>
            <a:r>
              <a:rPr lang="ja-JP" altLang="ja-JP" dirty="0" smtClean="0">
                <a:latin typeface="メイリオ" panose="020B0604030504040204" pitchFamily="50" charset="-128"/>
                <a:ea typeface="メイリオ" panose="020B0604030504040204" pitchFamily="50" charset="-128"/>
              </a:rPr>
              <a:t>成熟</a:t>
            </a:r>
            <a:r>
              <a:rPr lang="ja-JP" altLang="ja-JP" dirty="0">
                <a:latin typeface="メイリオ" panose="020B0604030504040204" pitchFamily="50" charset="-128"/>
                <a:ea typeface="メイリオ" panose="020B0604030504040204" pitchFamily="50" charset="-128"/>
              </a:rPr>
              <a:t>を促すことが大切です。集団が成熟する中で、個の成長が促進されます。</a:t>
            </a:r>
          </a:p>
        </p:txBody>
      </p:sp>
      <p:sp>
        <p:nvSpPr>
          <p:cNvPr id="108" name="AutoShape 11110"/>
          <p:cNvSpPr>
            <a:spLocks noChangeArrowheads="1"/>
          </p:cNvSpPr>
          <p:nvPr/>
        </p:nvSpPr>
        <p:spPr bwMode="auto">
          <a:xfrm>
            <a:off x="2401491" y="4214678"/>
            <a:ext cx="4341019" cy="454660"/>
          </a:xfrm>
          <a:prstGeom prst="roundRect">
            <a:avLst>
              <a:gd name="adj" fmla="val 37472"/>
            </a:avLst>
          </a:prstGeom>
          <a:solidFill>
            <a:srgbClr val="CCFFFF"/>
          </a:solidFill>
          <a:ln w="9525">
            <a:solidFill>
              <a:srgbClr val="000000"/>
            </a:solidFill>
            <a:round/>
            <a:headEnd/>
            <a:tailEnd/>
          </a:ln>
          <a:effectLst>
            <a:outerShdw dist="35921" dir="2700000" algn="ctr" rotWithShape="0">
              <a:srgbClr val="000000">
                <a:alpha val="50000"/>
              </a:srgbClr>
            </a:outerShdw>
          </a:effectLst>
        </p:spPr>
        <p:txBody>
          <a:bodyPr rot="0" vert="horz" wrap="square" lIns="74295" tIns="8890" rIns="74295" bIns="8890" anchor="t" anchorCtr="0" upright="1">
            <a:noAutofit/>
          </a:bodyPr>
          <a:lstStyle/>
          <a:p>
            <a:pPr algn="ctr">
              <a:spcAft>
                <a:spcPts val="0"/>
              </a:spcAft>
            </a:pPr>
            <a:r>
              <a:rPr lang="ja-JP" altLang="en-US" sz="2400" kern="100" dirty="0" smtClean="0">
                <a:effectLst/>
                <a:latin typeface="メイリオ" panose="020B0604030504040204" pitchFamily="50" charset="-128"/>
                <a:ea typeface="メイリオ" panose="020B0604030504040204" pitchFamily="50" charset="-128"/>
                <a:cs typeface="Times New Roman"/>
              </a:rPr>
              <a:t>学級（</a:t>
            </a:r>
            <a:r>
              <a:rPr lang="en-US" altLang="ja-JP" sz="2400" kern="100" dirty="0" smtClean="0">
                <a:latin typeface="メイリオ" panose="020B0604030504040204" pitchFamily="50" charset="-128"/>
                <a:ea typeface="メイリオ" panose="020B0604030504040204" pitchFamily="50" charset="-128"/>
                <a:cs typeface="Times New Roman"/>
              </a:rPr>
              <a:t>HR</a:t>
            </a:r>
            <a:r>
              <a:rPr lang="ja-JP" altLang="en-US" sz="2400" kern="100" dirty="0" smtClean="0">
                <a:effectLst/>
                <a:latin typeface="メイリオ" panose="020B0604030504040204" pitchFamily="50" charset="-128"/>
                <a:ea typeface="メイリオ" panose="020B0604030504040204" pitchFamily="50" charset="-128"/>
                <a:cs typeface="Times New Roman"/>
              </a:rPr>
              <a:t>）</a:t>
            </a:r>
            <a:r>
              <a:rPr lang="ja-JP" sz="2400" kern="100" dirty="0" smtClean="0">
                <a:effectLst/>
                <a:latin typeface="メイリオ" panose="020B0604030504040204" pitchFamily="50" charset="-128"/>
                <a:ea typeface="メイリオ" panose="020B0604030504040204" pitchFamily="50" charset="-128"/>
                <a:cs typeface="Times New Roman"/>
              </a:rPr>
              <a:t>集団</a:t>
            </a:r>
            <a:r>
              <a:rPr lang="ja-JP" sz="2400" kern="100" dirty="0">
                <a:effectLst/>
                <a:latin typeface="メイリオ" panose="020B0604030504040204" pitchFamily="50" charset="-128"/>
                <a:ea typeface="メイリオ" panose="020B0604030504040204" pitchFamily="50" charset="-128"/>
                <a:cs typeface="Times New Roman"/>
              </a:rPr>
              <a:t>をつくる</a:t>
            </a:r>
            <a:endParaRPr lang="ja-JP" sz="2000" kern="100" dirty="0">
              <a:effectLst/>
              <a:latin typeface="メイリオ" panose="020B0604030504040204" pitchFamily="50" charset="-128"/>
              <a:ea typeface="メイリオ" panose="020B0604030504040204" pitchFamily="50" charset="-128"/>
              <a:cs typeface="Times New Roman"/>
            </a:endParaRPr>
          </a:p>
        </p:txBody>
      </p:sp>
      <p:sp>
        <p:nvSpPr>
          <p:cNvPr id="111" name="角丸四角形 110"/>
          <p:cNvSpPr/>
          <p:nvPr/>
        </p:nvSpPr>
        <p:spPr>
          <a:xfrm>
            <a:off x="96480" y="4077072"/>
            <a:ext cx="8951040" cy="2520280"/>
          </a:xfrm>
          <a:prstGeom prst="roundRect">
            <a:avLst>
              <a:gd name="adj" fmla="val 8313"/>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12" name="直線コネクタ 111"/>
          <p:cNvCxnSpPr/>
          <p:nvPr/>
        </p:nvCxnSpPr>
        <p:spPr>
          <a:xfrm>
            <a:off x="6263108" y="5738041"/>
            <a:ext cx="23400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3" name="直線コネクタ 112"/>
          <p:cNvCxnSpPr/>
          <p:nvPr/>
        </p:nvCxnSpPr>
        <p:spPr>
          <a:xfrm>
            <a:off x="350607" y="6059006"/>
            <a:ext cx="81360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14" name="正方形/長方形 113"/>
          <p:cNvSpPr/>
          <p:nvPr/>
        </p:nvSpPr>
        <p:spPr>
          <a:xfrm>
            <a:off x="753229" y="6583269"/>
            <a:ext cx="8283267" cy="276999"/>
          </a:xfrm>
          <a:prstGeom prst="rect">
            <a:avLst/>
          </a:prstGeom>
        </p:spPr>
        <p:txBody>
          <a:bodyPr wrap="square">
            <a:spAutoFit/>
          </a:bodyPr>
          <a:lstStyle/>
          <a:p>
            <a:pPr algn="r"/>
            <a:r>
              <a:rPr kumimoji="0" lang="ja-JP" altLang="en-US" sz="1200" dirty="0" smtClean="0">
                <a:solidFill>
                  <a:prstClr val="black"/>
                </a:solidFill>
                <a:latin typeface="メイリオ" panose="020B0604030504040204" pitchFamily="50" charset="-128"/>
                <a:ea typeface="メイリオ" panose="020B0604030504040204" pitchFamily="50" charset="-128"/>
              </a:rPr>
              <a:t>岡山県総合教育センター</a:t>
            </a:r>
            <a:r>
              <a:rPr lang="ja-JP" altLang="en-US" sz="1200" dirty="0" smtClean="0">
                <a:solidFill>
                  <a:prstClr val="black"/>
                </a:solidFill>
                <a:latin typeface="メイリオ" panose="020B0604030504040204" pitchFamily="50" charset="-128"/>
                <a:ea typeface="メイリオ" panose="020B0604030504040204" pitchFamily="50" charset="-128"/>
              </a:rPr>
              <a:t>（</a:t>
            </a:r>
            <a:r>
              <a:rPr lang="en-US" altLang="ja-JP" sz="1200" smtClean="0">
                <a:solidFill>
                  <a:prstClr val="black"/>
                </a:solidFill>
                <a:latin typeface="メイリオ" panose="020B0604030504040204" pitchFamily="50" charset="-128"/>
                <a:ea typeface="メイリオ" panose="020B0604030504040204" pitchFamily="50" charset="-128"/>
              </a:rPr>
              <a:t>2017</a:t>
            </a:r>
            <a:r>
              <a:rPr lang="ja-JP" altLang="en-US" sz="1200" smtClean="0">
                <a:solidFill>
                  <a:prstClr val="black"/>
                </a:solidFill>
                <a:latin typeface="メイリオ" panose="020B0604030504040204" pitchFamily="50" charset="-128"/>
                <a:ea typeface="メイリオ" panose="020B0604030504040204" pitchFamily="50" charset="-128"/>
              </a:rPr>
              <a:t>）</a:t>
            </a:r>
            <a:r>
              <a:rPr lang="en-US" altLang="ja-JP" sz="1200" dirty="0" smtClean="0">
                <a:solidFill>
                  <a:prstClr val="black"/>
                </a:solidFill>
                <a:latin typeface="メイリオ" panose="020B0604030504040204" pitchFamily="50" charset="-128"/>
                <a:ea typeface="メイリオ" panose="020B0604030504040204" pitchFamily="50" charset="-128"/>
              </a:rPr>
              <a:t>『</a:t>
            </a:r>
            <a:r>
              <a:rPr kumimoji="0" lang="ja-JP" altLang="en-US" sz="1200" dirty="0" smtClean="0">
                <a:solidFill>
                  <a:prstClr val="black"/>
                </a:solidFill>
                <a:latin typeface="メイリオ" panose="020B0604030504040204" pitchFamily="50" charset="-128"/>
                <a:ea typeface="メイリオ" panose="020B0604030504040204" pitchFamily="50" charset="-128"/>
              </a:rPr>
              <a:t>平成</a:t>
            </a:r>
            <a:r>
              <a:rPr kumimoji="0" lang="en-US" altLang="ja-JP" sz="1200" dirty="0" smtClean="0">
                <a:solidFill>
                  <a:prstClr val="black"/>
                </a:solidFill>
                <a:latin typeface="メイリオ" panose="020B0604030504040204" pitchFamily="50" charset="-128"/>
                <a:ea typeface="メイリオ" panose="020B0604030504040204" pitchFamily="50" charset="-128"/>
              </a:rPr>
              <a:t>29</a:t>
            </a:r>
            <a:r>
              <a:rPr kumimoji="0" lang="ja-JP" altLang="en-US" sz="1200" dirty="0" smtClean="0">
                <a:solidFill>
                  <a:prstClr val="black"/>
                </a:solidFill>
                <a:latin typeface="メイリオ" panose="020B0604030504040204" pitchFamily="50" charset="-128"/>
                <a:ea typeface="メイリオ" panose="020B0604030504040204" pitchFamily="50" charset="-128"/>
              </a:rPr>
              <a:t>年度</a:t>
            </a:r>
            <a:r>
              <a:rPr kumimoji="0" lang="ja-JP" altLang="en-US" sz="1200" dirty="0">
                <a:solidFill>
                  <a:prstClr val="black"/>
                </a:solidFill>
                <a:latin typeface="メイリオ" panose="020B0604030504040204" pitchFamily="50" charset="-128"/>
                <a:ea typeface="メイリオ" panose="020B0604030504040204" pitchFamily="50" charset="-128"/>
              </a:rPr>
              <a:t>ともに創</a:t>
            </a:r>
            <a:r>
              <a:rPr kumimoji="0" lang="ja-JP" altLang="en-US" sz="1200" dirty="0" err="1" smtClean="0">
                <a:solidFill>
                  <a:prstClr val="black"/>
                </a:solidFill>
                <a:latin typeface="メイリオ" panose="020B0604030504040204" pitchFamily="50" charset="-128"/>
                <a:ea typeface="メイリオ" panose="020B0604030504040204" pitchFamily="50" charset="-128"/>
              </a:rPr>
              <a:t>ろう</a:t>
            </a:r>
            <a:r>
              <a:rPr kumimoji="0" lang="ja-JP" altLang="en-US" sz="1200" dirty="0" smtClean="0">
                <a:solidFill>
                  <a:prstClr val="black"/>
                </a:solidFill>
                <a:latin typeface="メイリオ" panose="020B0604030504040204" pitchFamily="50" charset="-128"/>
                <a:ea typeface="メイリオ" panose="020B0604030504040204" pitchFamily="50" charset="-128"/>
              </a:rPr>
              <a:t>おかやま</a:t>
            </a:r>
            <a:r>
              <a:rPr kumimoji="0" lang="ja-JP" altLang="en-US" sz="1200" dirty="0">
                <a:solidFill>
                  <a:prstClr val="black"/>
                </a:solidFill>
                <a:latin typeface="メイリオ" panose="020B0604030504040204" pitchFamily="50" charset="-128"/>
                <a:ea typeface="メイリオ" panose="020B0604030504040204" pitchFamily="50" charset="-128"/>
              </a:rPr>
              <a:t>の</a:t>
            </a:r>
            <a:r>
              <a:rPr kumimoji="0" lang="ja-JP" altLang="en-US" sz="1200" dirty="0" smtClean="0">
                <a:solidFill>
                  <a:prstClr val="black"/>
                </a:solidFill>
                <a:latin typeface="メイリオ" panose="020B0604030504040204" pitchFamily="50" charset="-128"/>
                <a:ea typeface="メイリオ" panose="020B0604030504040204" pitchFamily="50" charset="-128"/>
              </a:rPr>
              <a:t>未来－見て分かる</a:t>
            </a:r>
            <a:r>
              <a:rPr kumimoji="0" lang="ja-JP" altLang="en-US" sz="1200" dirty="0">
                <a:solidFill>
                  <a:prstClr val="black"/>
                </a:solidFill>
                <a:latin typeface="メイリオ" panose="020B0604030504040204" pitchFamily="50" charset="-128"/>
                <a:ea typeface="メイリオ" panose="020B0604030504040204" pitchFamily="50" charset="-128"/>
              </a:rPr>
              <a:t>教師ガイド</a:t>
            </a:r>
            <a:r>
              <a:rPr kumimoji="0" lang="ja-JP" altLang="en-US" sz="1200" dirty="0" smtClean="0">
                <a:solidFill>
                  <a:prstClr val="black"/>
                </a:solidFill>
                <a:latin typeface="メイリオ" panose="020B0604030504040204" pitchFamily="50" charset="-128"/>
                <a:ea typeface="メイリオ" panose="020B0604030504040204" pitchFamily="50" charset="-128"/>
              </a:rPr>
              <a:t>－</a:t>
            </a:r>
            <a:r>
              <a:rPr kumimoji="0" lang="en-US" altLang="ja-JP" sz="1200" dirty="0" smtClean="0">
                <a:solidFill>
                  <a:prstClr val="black"/>
                </a:solidFill>
                <a:latin typeface="メイリオ" panose="020B0604030504040204" pitchFamily="50" charset="-128"/>
                <a:ea typeface="メイリオ" panose="020B0604030504040204" pitchFamily="50" charset="-128"/>
              </a:rPr>
              <a:t>』</a:t>
            </a:r>
            <a:r>
              <a:rPr kumimoji="0" lang="ja-JP" altLang="en-US" sz="1200" dirty="0" smtClean="0">
                <a:solidFill>
                  <a:prstClr val="black"/>
                </a:solidFill>
                <a:latin typeface="メイリオ" panose="020B0604030504040204" pitchFamily="50" charset="-128"/>
                <a:ea typeface="メイリオ" panose="020B0604030504040204" pitchFamily="50" charset="-128"/>
              </a:rPr>
              <a:t>より</a:t>
            </a:r>
            <a:endParaRPr lang="ja-JP" altLang="en-US" sz="1200" dirty="0">
              <a:solidFill>
                <a:prstClr val="black"/>
              </a:solidFill>
              <a:latin typeface="メイリオ" panose="020B0604030504040204" pitchFamily="50" charset="-128"/>
              <a:ea typeface="メイリオ" panose="020B0604030504040204" pitchFamily="50" charset="-128"/>
            </a:endParaRPr>
          </a:p>
        </p:txBody>
      </p:sp>
      <p:pic>
        <p:nvPicPr>
          <p:cNvPr id="110" name="図 109"/>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92280" y="3140968"/>
            <a:ext cx="1663442" cy="1291825"/>
          </a:xfrm>
          <a:prstGeom prst="rect">
            <a:avLst/>
          </a:prstGeom>
          <a:noFill/>
          <a:ln>
            <a:noFill/>
          </a:ln>
        </p:spPr>
      </p:pic>
      <p:pic>
        <p:nvPicPr>
          <p:cNvPr id="109"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0445" y="3140968"/>
            <a:ext cx="1601211" cy="1251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5" name="タイトル 1"/>
          <p:cNvSpPr txBox="1">
            <a:spLocks/>
          </p:cNvSpPr>
          <p:nvPr/>
        </p:nvSpPr>
        <p:spPr>
          <a:xfrm>
            <a:off x="-35127" y="1082"/>
            <a:ext cx="9214254" cy="619606"/>
          </a:xfrm>
          <a:prstGeom prst="rect">
            <a:avLst/>
          </a:prstGeom>
          <a:solidFill>
            <a:srgbClr val="FFFF00"/>
          </a:solidFill>
          <a:ln>
            <a:noFill/>
          </a:ln>
        </p:spPr>
        <p:txBody>
          <a:bodyPr vert="horz" lIns="91440" tIns="45720" rIns="91440" bIns="45720" rtlCol="0" anchor="b">
            <a:noAutofit/>
          </a:bodyPr>
          <a:lstStyle>
            <a:lvl1pPr algn="ctr" defTabSz="914400" rtl="0" eaLnBrk="1" latinLnBrk="0" hangingPunct="1">
              <a:spcBef>
                <a:spcPct val="0"/>
              </a:spcBef>
              <a:buNone/>
              <a:defRPr kumimoji="1" sz="3600" kern="1200">
                <a:solidFill>
                  <a:schemeClr val="tx1"/>
                </a:solidFill>
                <a:latin typeface="+mj-lt"/>
                <a:ea typeface="+mj-ea"/>
                <a:cs typeface="+mj-cs"/>
              </a:defRPr>
            </a:lvl1pPr>
          </a:lstStyle>
          <a:p>
            <a:r>
              <a:rPr lang="ja-JP" altLang="en-US" dirty="0" smtClean="0">
                <a:latin typeface="メイリオ" panose="020B0604030504040204" pitchFamily="50" charset="-128"/>
                <a:ea typeface="メイリオ" panose="020B0604030504040204" pitchFamily="50" charset="-128"/>
              </a:rPr>
              <a:t>ファシリテーションの観点①</a:t>
            </a:r>
            <a:endParaRPr lang="ja-JP" altLang="en-US" dirty="0">
              <a:latin typeface="メイリオ" panose="020B0604030504040204" pitchFamily="50" charset="-128"/>
              <a:ea typeface="メイリオ" panose="020B0604030504040204" pitchFamily="50" charset="-128"/>
            </a:endParaRPr>
          </a:p>
        </p:txBody>
      </p:sp>
      <p:sp>
        <p:nvSpPr>
          <p:cNvPr id="117" name="正方形/長方形 116"/>
          <p:cNvSpPr/>
          <p:nvPr/>
        </p:nvSpPr>
        <p:spPr>
          <a:xfrm>
            <a:off x="-1" y="848906"/>
            <a:ext cx="9179128" cy="707886"/>
          </a:xfrm>
          <a:prstGeom prst="rect">
            <a:avLst/>
          </a:prstGeom>
        </p:spPr>
        <p:txBody>
          <a:bodyPr wrap="square">
            <a:spAutoFit/>
          </a:bodyPr>
          <a:lstStyle/>
          <a:p>
            <a:pPr algn="ctr"/>
            <a:r>
              <a:rPr lang="ja-JP" altLang="en-US" sz="4000" b="1" u="sng" dirty="0" smtClean="0">
                <a:solidFill>
                  <a:prstClr val="black"/>
                </a:solidFill>
                <a:latin typeface="メイリオ" panose="020B0604030504040204" pitchFamily="50" charset="-128"/>
                <a:ea typeface="メイリオ" panose="020B0604030504040204" pitchFamily="50" charset="-128"/>
              </a:rPr>
              <a:t>集団の実態を的確に捉える</a:t>
            </a:r>
            <a:endParaRPr lang="ja-JP" altLang="en-US" sz="4000" b="1" u="sng" dirty="0">
              <a:solidFill>
                <a:prstClr val="black"/>
              </a:solidFill>
              <a:latin typeface="メイリオ" panose="020B0604030504040204" pitchFamily="50" charset="-128"/>
              <a:ea typeface="メイリオ" panose="020B0604030504040204" pitchFamily="50" charset="-128"/>
            </a:endParaRPr>
          </a:p>
        </p:txBody>
      </p:sp>
      <p:cxnSp>
        <p:nvCxnSpPr>
          <p:cNvPr id="116" name="直線コネクタ 115"/>
          <p:cNvCxnSpPr/>
          <p:nvPr/>
        </p:nvCxnSpPr>
        <p:spPr>
          <a:xfrm>
            <a:off x="-35127" y="620688"/>
            <a:ext cx="9214254" cy="0"/>
          </a:xfrm>
          <a:prstGeom prst="line">
            <a:avLst/>
          </a:prstGeom>
          <a:ln>
            <a:solidFill>
              <a:srgbClr val="0000FF"/>
            </a:solidFill>
          </a:ln>
        </p:spPr>
        <p:style>
          <a:lnRef idx="1">
            <a:schemeClr val="accent1"/>
          </a:lnRef>
          <a:fillRef idx="0">
            <a:schemeClr val="accent1"/>
          </a:fillRef>
          <a:effectRef idx="0">
            <a:schemeClr val="accent1"/>
          </a:effectRef>
          <a:fontRef idx="minor">
            <a:schemeClr val="tx1"/>
          </a:fontRef>
        </p:style>
      </p:cxnSp>
      <p:sp>
        <p:nvSpPr>
          <p:cNvPr id="118" name="テキスト ボックス 117"/>
          <p:cNvSpPr txBox="1"/>
          <p:nvPr/>
        </p:nvSpPr>
        <p:spPr>
          <a:xfrm>
            <a:off x="7214745" y="1761782"/>
            <a:ext cx="1381612" cy="400110"/>
          </a:xfrm>
          <a:prstGeom prst="rect">
            <a:avLst/>
          </a:prstGeom>
          <a:noFill/>
        </p:spPr>
        <p:txBody>
          <a:bodyPr wrap="square" rtlCol="0">
            <a:spAutoFit/>
          </a:bodyPr>
          <a:lstStyle/>
          <a:p>
            <a:r>
              <a:rPr lang="ja-JP" altLang="en-US" sz="2000" dirty="0">
                <a:latin typeface="Meiryo UI" panose="020B0604030504040204" pitchFamily="50" charset="-128"/>
                <a:ea typeface="Meiryo UI" panose="020B0604030504040204" pitchFamily="50" charset="-128"/>
              </a:rPr>
              <a:t>全体</a:t>
            </a:r>
            <a:r>
              <a:rPr lang="ja-JP" altLang="en-US" sz="2000" dirty="0" smtClean="0">
                <a:latin typeface="Meiryo UI" panose="020B0604030504040204" pitchFamily="50" charset="-128"/>
                <a:ea typeface="Meiryo UI" panose="020B0604030504040204" pitchFamily="50" charset="-128"/>
              </a:rPr>
              <a:t>集団</a:t>
            </a:r>
            <a:endParaRPr kumimoji="1" lang="ja-JP" altLang="en-US" dirty="0">
              <a:latin typeface="Meiryo UI" panose="020B0604030504040204" pitchFamily="50" charset="-128"/>
              <a:ea typeface="Meiryo UI" panose="020B0604030504040204" pitchFamily="50" charset="-128"/>
            </a:endParaRPr>
          </a:p>
        </p:txBody>
      </p:sp>
      <p:sp>
        <p:nvSpPr>
          <p:cNvPr id="121" name="テキスト ボックス 120"/>
          <p:cNvSpPr txBox="1"/>
          <p:nvPr/>
        </p:nvSpPr>
        <p:spPr>
          <a:xfrm>
            <a:off x="2555776" y="1760033"/>
            <a:ext cx="1402376" cy="400110"/>
          </a:xfrm>
          <a:prstGeom prst="rect">
            <a:avLst/>
          </a:prstGeom>
          <a:noFill/>
        </p:spPr>
        <p:txBody>
          <a:bodyPr wrap="square" rtlCol="0">
            <a:spAutoFit/>
          </a:bodyPr>
          <a:lstStyle/>
          <a:p>
            <a:pPr algn="ctr"/>
            <a:r>
              <a:rPr kumimoji="1" lang="ja-JP" altLang="en-US" sz="2000" dirty="0" smtClean="0">
                <a:latin typeface="Meiryo UI" panose="020B0604030504040204" pitchFamily="50" charset="-128"/>
                <a:ea typeface="Meiryo UI" panose="020B0604030504040204" pitchFamily="50" charset="-128"/>
              </a:rPr>
              <a:t>小集団</a:t>
            </a:r>
            <a:endParaRPr kumimoji="1" lang="ja-JP" altLang="en-US" sz="2000" dirty="0">
              <a:latin typeface="Meiryo UI" panose="020B0604030504040204" pitchFamily="50" charset="-128"/>
              <a:ea typeface="Meiryo UI" panose="020B0604030504040204" pitchFamily="50" charset="-128"/>
            </a:endParaRPr>
          </a:p>
        </p:txBody>
      </p:sp>
      <p:sp>
        <p:nvSpPr>
          <p:cNvPr id="122" name="テキスト ボックス 121"/>
          <p:cNvSpPr txBox="1"/>
          <p:nvPr/>
        </p:nvSpPr>
        <p:spPr>
          <a:xfrm>
            <a:off x="328064" y="1760033"/>
            <a:ext cx="2050884" cy="400110"/>
          </a:xfrm>
          <a:prstGeom prst="rect">
            <a:avLst/>
          </a:prstGeom>
          <a:noFill/>
        </p:spPr>
        <p:txBody>
          <a:bodyPr wrap="square" rtlCol="0">
            <a:spAutoFit/>
          </a:bodyPr>
          <a:lstStyle/>
          <a:p>
            <a:pPr algn="ctr"/>
            <a:r>
              <a:rPr lang="ja-JP" altLang="en-US" sz="2000" dirty="0" smtClean="0">
                <a:latin typeface="Meiryo UI" panose="020B0604030504040204" pitchFamily="50" charset="-128"/>
                <a:ea typeface="Meiryo UI" panose="020B0604030504040204" pitchFamily="50" charset="-128"/>
              </a:rPr>
              <a:t>集団成立前</a:t>
            </a:r>
            <a:endParaRPr lang="ja-JP" altLang="en-US" sz="2000" dirty="0">
              <a:latin typeface="Meiryo UI" panose="020B0604030504040204" pitchFamily="50" charset="-128"/>
              <a:ea typeface="Meiryo UI" panose="020B0604030504040204" pitchFamily="50" charset="-128"/>
            </a:endParaRPr>
          </a:p>
        </p:txBody>
      </p:sp>
      <p:sp>
        <p:nvSpPr>
          <p:cNvPr id="123" name="テキスト ボックス 122"/>
          <p:cNvSpPr txBox="1"/>
          <p:nvPr/>
        </p:nvSpPr>
        <p:spPr>
          <a:xfrm>
            <a:off x="4801333" y="1761782"/>
            <a:ext cx="1291547" cy="400110"/>
          </a:xfrm>
          <a:prstGeom prst="rect">
            <a:avLst/>
          </a:prstGeom>
          <a:noFill/>
        </p:spPr>
        <p:txBody>
          <a:bodyPr wrap="square" rtlCol="0">
            <a:spAutoFit/>
          </a:bodyPr>
          <a:lstStyle/>
          <a:p>
            <a:pPr algn="ctr"/>
            <a:r>
              <a:rPr lang="ja-JP" altLang="en-US" sz="2000" dirty="0" smtClean="0">
                <a:latin typeface="Meiryo UI" panose="020B0604030504040204" pitchFamily="50" charset="-128"/>
                <a:ea typeface="Meiryo UI" panose="020B0604030504040204" pitchFamily="50" charset="-128"/>
              </a:rPr>
              <a:t>中集団</a:t>
            </a:r>
            <a:endParaRPr kumimoji="1" lang="ja-JP" altLang="en-US" sz="20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2061895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9"/>
                                        </p:tgtEl>
                                        <p:attrNameLst>
                                          <p:attrName>style.visibility</p:attrName>
                                        </p:attrNameLst>
                                      </p:cBhvr>
                                      <p:to>
                                        <p:strVal val="visible"/>
                                      </p:to>
                                    </p:set>
                                    <p:animEffect transition="in" filter="fade">
                                      <p:cBhvr>
                                        <p:cTn id="7" dur="1000"/>
                                        <p:tgtEl>
                                          <p:spTgt spid="10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0"/>
                                        </p:tgtEl>
                                        <p:attrNameLst>
                                          <p:attrName>style.visibility</p:attrName>
                                        </p:attrNameLst>
                                      </p:cBhvr>
                                      <p:to>
                                        <p:strVal val="visible"/>
                                      </p:to>
                                    </p:set>
                                    <p:animEffect transition="in" filter="fade">
                                      <p:cBhvr>
                                        <p:cTn id="12" dur="10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角丸四角形吹き出し 13"/>
          <p:cNvSpPr/>
          <p:nvPr/>
        </p:nvSpPr>
        <p:spPr>
          <a:xfrm>
            <a:off x="5460101" y="3509720"/>
            <a:ext cx="3282635" cy="1227872"/>
          </a:xfrm>
          <a:prstGeom prst="wedgeRoundRectCallout">
            <a:avLst>
              <a:gd name="adj1" fmla="val -13084"/>
              <a:gd name="adj2" fmla="val 86753"/>
              <a:gd name="adj3" fmla="val 16667"/>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メイリオ" panose="020B0604030504040204" pitchFamily="50" charset="-128"/>
              <a:ea typeface="メイリオ" panose="020B0604030504040204" pitchFamily="50" charset="-128"/>
            </a:endParaRPr>
          </a:p>
        </p:txBody>
      </p:sp>
      <p:sp>
        <p:nvSpPr>
          <p:cNvPr id="4" name="角丸四角形吹き出し 3"/>
          <p:cNvSpPr/>
          <p:nvPr/>
        </p:nvSpPr>
        <p:spPr>
          <a:xfrm>
            <a:off x="497277" y="3468506"/>
            <a:ext cx="3282635" cy="1351382"/>
          </a:xfrm>
          <a:prstGeom prst="wedgeRoundRectCallout">
            <a:avLst>
              <a:gd name="adj1" fmla="val -14699"/>
              <a:gd name="adj2" fmla="val 80470"/>
              <a:gd name="adj3" fmla="val 16667"/>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400"/>
              </a:lnSpc>
            </a:pPr>
            <a:endParaRPr lang="ja-JP" altLang="en-US" dirty="0">
              <a:solidFill>
                <a:prstClr val="white"/>
              </a:solidFill>
              <a:latin typeface="メイリオ" panose="020B0604030504040204" pitchFamily="50" charset="-128"/>
              <a:ea typeface="メイリオ" panose="020B0604030504040204" pitchFamily="50" charset="-128"/>
            </a:endParaRPr>
          </a:p>
        </p:txBody>
      </p:sp>
      <p:sp>
        <p:nvSpPr>
          <p:cNvPr id="5" name="テキスト ボックス 4"/>
          <p:cNvSpPr txBox="1"/>
          <p:nvPr/>
        </p:nvSpPr>
        <p:spPr>
          <a:xfrm>
            <a:off x="5652120" y="3737937"/>
            <a:ext cx="2771568" cy="861774"/>
          </a:xfrm>
          <a:prstGeom prst="rect">
            <a:avLst/>
          </a:prstGeom>
          <a:noFill/>
        </p:spPr>
        <p:txBody>
          <a:bodyPr wrap="square" rtlCol="0">
            <a:spAutoFit/>
          </a:bodyPr>
          <a:lstStyle/>
          <a:p>
            <a:pPr>
              <a:lnSpc>
                <a:spcPts val="3000"/>
              </a:lnSpc>
            </a:pPr>
            <a:r>
              <a:rPr lang="ja-JP" altLang="en-US" sz="2000" dirty="0">
                <a:solidFill>
                  <a:prstClr val="black"/>
                </a:solidFill>
                <a:latin typeface="メイリオ" panose="020B0604030504040204" pitchFamily="50" charset="-128"/>
                <a:ea typeface="メイリオ" panose="020B0604030504040204" pitchFamily="50" charset="-128"/>
              </a:rPr>
              <a:t>主体的に</a:t>
            </a:r>
            <a:r>
              <a:rPr lang="ja-JP" altLang="en-US" sz="2000" dirty="0" smtClean="0">
                <a:solidFill>
                  <a:prstClr val="black"/>
                </a:solidFill>
                <a:latin typeface="メイリオ" panose="020B0604030504040204" pitchFamily="50" charset="-128"/>
                <a:ea typeface="メイリオ" panose="020B0604030504040204" pitchFamily="50" charset="-128"/>
              </a:rPr>
              <a:t>取り組む協同的な活動を通して</a:t>
            </a:r>
            <a:endParaRPr lang="en-US" altLang="ja-JP" sz="2400" dirty="0" smtClean="0">
              <a:solidFill>
                <a:prstClr val="black"/>
              </a:solidFill>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737394" y="3591601"/>
            <a:ext cx="2846592" cy="1246495"/>
          </a:xfrm>
          <a:prstGeom prst="rect">
            <a:avLst/>
          </a:prstGeom>
          <a:noFill/>
        </p:spPr>
        <p:txBody>
          <a:bodyPr wrap="square" rtlCol="0">
            <a:spAutoFit/>
          </a:bodyPr>
          <a:lstStyle/>
          <a:p>
            <a:pPr>
              <a:lnSpc>
                <a:spcPts val="3000"/>
              </a:lnSpc>
            </a:pPr>
            <a:r>
              <a:rPr lang="ja-JP" altLang="en-US" sz="2000" dirty="0" smtClean="0">
                <a:solidFill>
                  <a:prstClr val="black"/>
                </a:solidFill>
                <a:latin typeface="メイリオ" panose="020B0604030504040204" pitchFamily="50" charset="-128"/>
                <a:ea typeface="メイリオ" panose="020B0604030504040204" pitchFamily="50" charset="-128"/>
              </a:rPr>
              <a:t>児童生徒が安心でき、</a:t>
            </a:r>
            <a:endParaRPr lang="en-US" altLang="ja-JP" sz="2000" dirty="0" smtClean="0">
              <a:solidFill>
                <a:prstClr val="black"/>
              </a:solidFill>
              <a:latin typeface="メイリオ" panose="020B0604030504040204" pitchFamily="50" charset="-128"/>
              <a:ea typeface="メイリオ" panose="020B0604030504040204" pitchFamily="50" charset="-128"/>
            </a:endParaRPr>
          </a:p>
          <a:p>
            <a:pPr>
              <a:lnSpc>
                <a:spcPts val="3000"/>
              </a:lnSpc>
            </a:pPr>
            <a:r>
              <a:rPr lang="ja-JP" altLang="en-US" sz="2000" dirty="0">
                <a:solidFill>
                  <a:prstClr val="black"/>
                </a:solidFill>
                <a:latin typeface="メイリオ" panose="020B0604030504040204" pitchFamily="50" charset="-128"/>
                <a:ea typeface="メイリオ" panose="020B0604030504040204" pitchFamily="50" charset="-128"/>
              </a:rPr>
              <a:t>自己存在感</a:t>
            </a:r>
            <a:r>
              <a:rPr lang="ja-JP" altLang="en-US" sz="2000" dirty="0" smtClean="0">
                <a:solidFill>
                  <a:prstClr val="black"/>
                </a:solidFill>
                <a:latin typeface="メイリオ" panose="020B0604030504040204" pitchFamily="50" charset="-128"/>
                <a:ea typeface="メイリオ" panose="020B0604030504040204" pitchFamily="50" charset="-128"/>
              </a:rPr>
              <a:t>や</a:t>
            </a:r>
            <a:r>
              <a:rPr lang="ja-JP" altLang="en-US" sz="2000" dirty="0">
                <a:solidFill>
                  <a:prstClr val="black"/>
                </a:solidFill>
                <a:latin typeface="メイリオ" panose="020B0604030504040204" pitchFamily="50" charset="-128"/>
                <a:ea typeface="メイリオ" panose="020B0604030504040204" pitchFamily="50" charset="-128"/>
              </a:rPr>
              <a:t>充実感を</a:t>
            </a:r>
            <a:r>
              <a:rPr lang="ja-JP" altLang="en-US" sz="2000" dirty="0" smtClean="0">
                <a:solidFill>
                  <a:prstClr val="black"/>
                </a:solidFill>
                <a:latin typeface="メイリオ" panose="020B0604030504040204" pitchFamily="50" charset="-128"/>
                <a:ea typeface="メイリオ" panose="020B0604030504040204" pitchFamily="50" charset="-128"/>
              </a:rPr>
              <a:t>感じられる</a:t>
            </a:r>
            <a:endParaRPr lang="en-US" altLang="ja-JP" sz="2000" dirty="0" smtClean="0">
              <a:solidFill>
                <a:prstClr val="black"/>
              </a:solidFill>
              <a:latin typeface="メイリオ" panose="020B0604030504040204" pitchFamily="50" charset="-128"/>
              <a:ea typeface="メイリオ" panose="020B0604030504040204" pitchFamily="50" charset="-128"/>
            </a:endParaRPr>
          </a:p>
        </p:txBody>
      </p:sp>
      <p:sp>
        <p:nvSpPr>
          <p:cNvPr id="11" name="正方形/長方形 10"/>
          <p:cNvSpPr/>
          <p:nvPr/>
        </p:nvSpPr>
        <p:spPr>
          <a:xfrm>
            <a:off x="320148" y="5237911"/>
            <a:ext cx="3963820" cy="646331"/>
          </a:xfrm>
          <a:prstGeom prst="rect">
            <a:avLst/>
          </a:prstGeom>
        </p:spPr>
        <p:txBody>
          <a:bodyPr wrap="square">
            <a:spAutoFit/>
          </a:bodyPr>
          <a:lstStyle/>
          <a:p>
            <a:r>
              <a:rPr lang="ja-JP" altLang="en-US" sz="3600" u="sng" dirty="0" smtClean="0">
                <a:solidFill>
                  <a:prstClr val="black"/>
                </a:solidFill>
                <a:latin typeface="メイリオ" panose="020B0604030504040204" pitchFamily="50" charset="-128"/>
                <a:ea typeface="メイリオ" panose="020B0604030504040204" pitchFamily="50" charset="-128"/>
              </a:rPr>
              <a:t>居場所</a:t>
            </a:r>
            <a:r>
              <a:rPr lang="ja-JP" altLang="en-US" sz="3600" dirty="0" smtClean="0">
                <a:solidFill>
                  <a:prstClr val="black"/>
                </a:solidFill>
                <a:latin typeface="メイリオ" panose="020B0604030504040204" pitchFamily="50" charset="-128"/>
                <a:ea typeface="メイリオ" panose="020B0604030504040204" pitchFamily="50" charset="-128"/>
              </a:rPr>
              <a:t>をつくる</a:t>
            </a:r>
            <a:endParaRPr lang="en-US" altLang="ja-JP" sz="2000" dirty="0">
              <a:solidFill>
                <a:prstClr val="black"/>
              </a:solidFill>
              <a:latin typeface="メイリオ" panose="020B0604030504040204" pitchFamily="50" charset="-128"/>
              <a:ea typeface="メイリオ" panose="020B0604030504040204" pitchFamily="50" charset="-128"/>
            </a:endParaRPr>
          </a:p>
        </p:txBody>
      </p:sp>
      <p:sp>
        <p:nvSpPr>
          <p:cNvPr id="12" name="正方形/長方形 11"/>
          <p:cNvSpPr/>
          <p:nvPr/>
        </p:nvSpPr>
        <p:spPr>
          <a:xfrm>
            <a:off x="5952504" y="5239652"/>
            <a:ext cx="2653777" cy="646331"/>
          </a:xfrm>
          <a:prstGeom prst="rect">
            <a:avLst/>
          </a:prstGeom>
        </p:spPr>
        <p:txBody>
          <a:bodyPr wrap="square">
            <a:spAutoFit/>
          </a:bodyPr>
          <a:lstStyle/>
          <a:p>
            <a:r>
              <a:rPr lang="ja-JP" altLang="en-US" sz="3600" u="sng" dirty="0" smtClean="0">
                <a:solidFill>
                  <a:prstClr val="black"/>
                </a:solidFill>
                <a:latin typeface="メイリオ" panose="020B0604030504040204" pitchFamily="50" charset="-128"/>
                <a:ea typeface="メイリオ" panose="020B0604030504040204" pitchFamily="50" charset="-128"/>
              </a:rPr>
              <a:t>絆</a:t>
            </a:r>
            <a:r>
              <a:rPr lang="ja-JP" altLang="en-US" sz="3600" dirty="0" smtClean="0">
                <a:solidFill>
                  <a:prstClr val="black"/>
                </a:solidFill>
                <a:latin typeface="メイリオ" panose="020B0604030504040204" pitchFamily="50" charset="-128"/>
                <a:ea typeface="メイリオ" panose="020B0604030504040204" pitchFamily="50" charset="-128"/>
              </a:rPr>
              <a:t>をつくる</a:t>
            </a:r>
            <a:endParaRPr lang="en-US" altLang="ja-JP" sz="2000" dirty="0">
              <a:solidFill>
                <a:prstClr val="black"/>
              </a:solidFill>
              <a:latin typeface="メイリオ" panose="020B0604030504040204" pitchFamily="50" charset="-128"/>
              <a:ea typeface="メイリオ" panose="020B0604030504040204" pitchFamily="50" charset="-128"/>
            </a:endParaRPr>
          </a:p>
        </p:txBody>
      </p:sp>
      <p:sp>
        <p:nvSpPr>
          <p:cNvPr id="2" name="正方形/長方形 1"/>
          <p:cNvSpPr/>
          <p:nvPr/>
        </p:nvSpPr>
        <p:spPr>
          <a:xfrm>
            <a:off x="540356" y="2780928"/>
            <a:ext cx="3045125" cy="584775"/>
          </a:xfrm>
          <a:prstGeom prst="rect">
            <a:avLst/>
          </a:prstGeom>
        </p:spPr>
        <p:txBody>
          <a:bodyPr wrap="square">
            <a:spAutoFit/>
          </a:bodyPr>
          <a:lstStyle/>
          <a:p>
            <a:r>
              <a:rPr lang="ja-JP" altLang="en-US" sz="3200" b="1" dirty="0">
                <a:solidFill>
                  <a:srgbClr val="0070C0"/>
                </a:solidFill>
                <a:latin typeface="メイリオ" panose="020B0604030504040204" pitchFamily="50" charset="-128"/>
                <a:ea typeface="メイリオ" panose="020B0604030504040204" pitchFamily="50" charset="-128"/>
              </a:rPr>
              <a:t>「教職員が</a:t>
            </a:r>
            <a:r>
              <a:rPr lang="ja-JP" altLang="en-US" sz="3200" b="1" dirty="0" smtClean="0">
                <a:solidFill>
                  <a:srgbClr val="0070C0"/>
                </a:solidFill>
                <a:latin typeface="メイリオ" panose="020B0604030504040204" pitchFamily="50" charset="-128"/>
                <a:ea typeface="メイリオ" panose="020B0604030504040204" pitchFamily="50" charset="-128"/>
              </a:rPr>
              <a:t>」</a:t>
            </a:r>
            <a:endParaRPr lang="ja-JP" altLang="en-US" sz="2000" b="1" dirty="0">
              <a:solidFill>
                <a:srgbClr val="0070C0"/>
              </a:solidFill>
              <a:latin typeface="メイリオ" panose="020B0604030504040204" pitchFamily="50" charset="-128"/>
              <a:ea typeface="メイリオ" panose="020B0604030504040204" pitchFamily="50" charset="-128"/>
            </a:endParaRPr>
          </a:p>
        </p:txBody>
      </p:sp>
      <p:sp>
        <p:nvSpPr>
          <p:cNvPr id="3" name="正方形/長方形 2"/>
          <p:cNvSpPr/>
          <p:nvPr/>
        </p:nvSpPr>
        <p:spPr>
          <a:xfrm>
            <a:off x="5025568" y="2780928"/>
            <a:ext cx="3859984" cy="584775"/>
          </a:xfrm>
          <a:prstGeom prst="rect">
            <a:avLst/>
          </a:prstGeom>
        </p:spPr>
        <p:txBody>
          <a:bodyPr wrap="square">
            <a:spAutoFit/>
          </a:bodyPr>
          <a:lstStyle/>
          <a:p>
            <a:r>
              <a:rPr lang="ja-JP" altLang="en-US" sz="3200" b="1" dirty="0" smtClean="0">
                <a:solidFill>
                  <a:srgbClr val="FF5050"/>
                </a:solidFill>
                <a:latin typeface="メイリオ" panose="020B0604030504040204" pitchFamily="50" charset="-128"/>
                <a:ea typeface="メイリオ" panose="020B0604030504040204" pitchFamily="50" charset="-128"/>
              </a:rPr>
              <a:t>「児童生徒自ら</a:t>
            </a:r>
            <a:r>
              <a:rPr lang="ja-JP" altLang="en-US" sz="3200" b="1" dirty="0">
                <a:solidFill>
                  <a:srgbClr val="FF5050"/>
                </a:solidFill>
                <a:latin typeface="メイリオ" panose="020B0604030504040204" pitchFamily="50" charset="-128"/>
                <a:ea typeface="メイリオ" panose="020B0604030504040204" pitchFamily="50" charset="-128"/>
              </a:rPr>
              <a:t>が</a:t>
            </a:r>
            <a:r>
              <a:rPr lang="ja-JP" altLang="en-US" sz="3200" b="1" dirty="0" smtClean="0">
                <a:solidFill>
                  <a:srgbClr val="FF5050"/>
                </a:solidFill>
                <a:latin typeface="メイリオ" panose="020B0604030504040204" pitchFamily="50" charset="-128"/>
                <a:ea typeface="メイリオ" panose="020B0604030504040204" pitchFamily="50" charset="-128"/>
              </a:rPr>
              <a:t>」</a:t>
            </a:r>
            <a:endParaRPr lang="en-US" altLang="ja-JP" sz="2400" b="1" dirty="0">
              <a:solidFill>
                <a:srgbClr val="FF5050"/>
              </a:solidFill>
              <a:latin typeface="メイリオ" panose="020B0604030504040204" pitchFamily="50" charset="-128"/>
              <a:ea typeface="メイリオ" panose="020B0604030504040204" pitchFamily="50" charset="-128"/>
            </a:endParaRPr>
          </a:p>
        </p:txBody>
      </p:sp>
      <p:pic>
        <p:nvPicPr>
          <p:cNvPr id="1026" name="Picture 2" descr="Z:\事務文書\生徒指導\0_イラスト集\カラー\03児童（顔）\002_ほほえむ.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72781" y="4842363"/>
            <a:ext cx="1860266" cy="1641887"/>
          </a:xfrm>
          <a:prstGeom prst="rect">
            <a:avLst/>
          </a:prstGeom>
          <a:noFill/>
          <a:extLst>
            <a:ext uri="{909E8E84-426E-40DD-AFC4-6F175D3DCCD1}">
              <a14:hiddenFill xmlns:a14="http://schemas.microsoft.com/office/drawing/2010/main">
                <a:solidFill>
                  <a:srgbClr val="FFFFFF"/>
                </a:solidFill>
              </a14:hiddenFill>
            </a:ext>
          </a:extLst>
        </p:spPr>
      </p:pic>
      <p:sp>
        <p:nvSpPr>
          <p:cNvPr id="13" name="正方形/長方形 12"/>
          <p:cNvSpPr/>
          <p:nvPr/>
        </p:nvSpPr>
        <p:spPr>
          <a:xfrm>
            <a:off x="401518" y="1746340"/>
            <a:ext cx="3522410" cy="892552"/>
          </a:xfrm>
          <a:prstGeom prst="rect">
            <a:avLst/>
          </a:prstGeom>
        </p:spPr>
        <p:txBody>
          <a:bodyPr wrap="square">
            <a:spAutoFit/>
          </a:bodyPr>
          <a:lstStyle/>
          <a:p>
            <a:pPr algn="ctr"/>
            <a:r>
              <a:rPr lang="ja-JP" altLang="en-US" sz="2600" b="1" dirty="0">
                <a:solidFill>
                  <a:prstClr val="black"/>
                </a:solidFill>
                <a:latin typeface="メイリオ" panose="020B0604030504040204" pitchFamily="50" charset="-128"/>
                <a:ea typeface="メイリオ" panose="020B0604030504040204" pitchFamily="50" charset="-128"/>
              </a:rPr>
              <a:t>安心感・親密感を生む</a:t>
            </a:r>
            <a:endParaRPr lang="en-US" altLang="ja-JP" sz="2600" b="1" dirty="0">
              <a:solidFill>
                <a:prstClr val="black"/>
              </a:solidFill>
              <a:latin typeface="メイリオ" panose="020B0604030504040204" pitchFamily="50" charset="-128"/>
              <a:ea typeface="メイリオ" panose="020B0604030504040204" pitchFamily="50" charset="-128"/>
            </a:endParaRPr>
          </a:p>
          <a:p>
            <a:r>
              <a:rPr lang="ja-JP" altLang="en-US" sz="2600" b="1" dirty="0" smtClean="0">
                <a:solidFill>
                  <a:prstClr val="black"/>
                </a:solidFill>
                <a:latin typeface="メイリオ" panose="020B0604030504040204" pitchFamily="50" charset="-128"/>
                <a:ea typeface="メイリオ" panose="020B0604030504040204" pitchFamily="50" charset="-128"/>
              </a:rPr>
              <a:t>取組で</a:t>
            </a:r>
            <a:endParaRPr lang="ja-JP" altLang="en-US" sz="2600" b="1" dirty="0">
              <a:solidFill>
                <a:prstClr val="black"/>
              </a:solidFill>
              <a:latin typeface="メイリオ" panose="020B0604030504040204" pitchFamily="50" charset="-128"/>
              <a:ea typeface="メイリオ" panose="020B0604030504040204" pitchFamily="50" charset="-128"/>
            </a:endParaRPr>
          </a:p>
        </p:txBody>
      </p:sp>
      <p:sp>
        <p:nvSpPr>
          <p:cNvPr id="15" name="正方形/長方形 14"/>
          <p:cNvSpPr/>
          <p:nvPr/>
        </p:nvSpPr>
        <p:spPr>
          <a:xfrm>
            <a:off x="5161646" y="1746340"/>
            <a:ext cx="3730834" cy="892552"/>
          </a:xfrm>
          <a:prstGeom prst="rect">
            <a:avLst/>
          </a:prstGeom>
        </p:spPr>
        <p:txBody>
          <a:bodyPr wrap="square">
            <a:spAutoFit/>
          </a:bodyPr>
          <a:lstStyle/>
          <a:p>
            <a:r>
              <a:rPr lang="ja-JP" altLang="en-US" sz="2600" b="1" dirty="0">
                <a:solidFill>
                  <a:prstClr val="black"/>
                </a:solidFill>
                <a:latin typeface="メイリオ" panose="020B0604030504040204" pitchFamily="50" charset="-128"/>
                <a:ea typeface="メイリオ" panose="020B0604030504040204" pitchFamily="50" charset="-128"/>
              </a:rPr>
              <a:t>絆</a:t>
            </a:r>
            <a:r>
              <a:rPr lang="ja-JP" altLang="en-US" sz="2600" b="1" dirty="0" smtClean="0">
                <a:solidFill>
                  <a:prstClr val="black"/>
                </a:solidFill>
                <a:latin typeface="メイリオ" panose="020B0604030504040204" pitchFamily="50" charset="-128"/>
                <a:ea typeface="メイリオ" panose="020B0604030504040204" pitchFamily="50" charset="-128"/>
              </a:rPr>
              <a:t>や社会性</a:t>
            </a:r>
            <a:r>
              <a:rPr lang="ja-JP" altLang="en-US" sz="2600" b="1" dirty="0">
                <a:solidFill>
                  <a:prstClr val="black"/>
                </a:solidFill>
                <a:latin typeface="メイリオ" panose="020B0604030504040204" pitchFamily="50" charset="-128"/>
                <a:ea typeface="メイリオ" panose="020B0604030504040204" pitchFamily="50" charset="-128"/>
              </a:rPr>
              <a:t>を</a:t>
            </a:r>
            <a:r>
              <a:rPr lang="ja-JP" altLang="en-US" sz="2600" b="1" dirty="0" smtClean="0">
                <a:solidFill>
                  <a:prstClr val="black"/>
                </a:solidFill>
                <a:latin typeface="メイリオ" panose="020B0604030504040204" pitchFamily="50" charset="-128"/>
                <a:ea typeface="メイリオ" panose="020B0604030504040204" pitchFamily="50" charset="-128"/>
              </a:rPr>
              <a:t>生む場</a:t>
            </a:r>
            <a:r>
              <a:rPr lang="ja-JP" altLang="en-US" sz="2600" b="1" dirty="0">
                <a:solidFill>
                  <a:prstClr val="black"/>
                </a:solidFill>
                <a:latin typeface="メイリオ" panose="020B0604030504040204" pitchFamily="50" charset="-128"/>
                <a:ea typeface="メイリオ" panose="020B0604030504040204" pitchFamily="50" charset="-128"/>
              </a:rPr>
              <a:t>や機会</a:t>
            </a:r>
            <a:r>
              <a:rPr lang="ja-JP" altLang="en-US" sz="2600" b="1" dirty="0" smtClean="0">
                <a:solidFill>
                  <a:prstClr val="black"/>
                </a:solidFill>
                <a:latin typeface="メイリオ" panose="020B0604030504040204" pitchFamily="50" charset="-128"/>
                <a:ea typeface="メイリオ" panose="020B0604030504040204" pitchFamily="50" charset="-128"/>
              </a:rPr>
              <a:t>を提供することで</a:t>
            </a:r>
            <a:endParaRPr lang="ja-JP" altLang="en-US" sz="2600" b="1" dirty="0">
              <a:solidFill>
                <a:prstClr val="black"/>
              </a:solidFill>
              <a:latin typeface="メイリオ" panose="020B0604030504040204" pitchFamily="50" charset="-128"/>
              <a:ea typeface="メイリオ" panose="020B0604030504040204" pitchFamily="50" charset="-128"/>
            </a:endParaRPr>
          </a:p>
        </p:txBody>
      </p:sp>
      <p:sp>
        <p:nvSpPr>
          <p:cNvPr id="17" name="タイトル 1"/>
          <p:cNvSpPr txBox="1">
            <a:spLocks/>
          </p:cNvSpPr>
          <p:nvPr/>
        </p:nvSpPr>
        <p:spPr>
          <a:xfrm>
            <a:off x="-35127" y="1082"/>
            <a:ext cx="9214254" cy="619606"/>
          </a:xfrm>
          <a:prstGeom prst="rect">
            <a:avLst/>
          </a:prstGeom>
          <a:solidFill>
            <a:srgbClr val="FFFF00"/>
          </a:solidFill>
          <a:ln>
            <a:noFill/>
          </a:ln>
        </p:spPr>
        <p:txBody>
          <a:bodyPr vert="horz" lIns="91440" tIns="45720" rIns="91440" bIns="45720" rtlCol="0" anchor="b">
            <a:noAutofit/>
          </a:bodyPr>
          <a:lstStyle>
            <a:lvl1pPr algn="ctr" defTabSz="914400" rtl="0" eaLnBrk="1" latinLnBrk="0" hangingPunct="1">
              <a:spcBef>
                <a:spcPct val="0"/>
              </a:spcBef>
              <a:buNone/>
              <a:defRPr kumimoji="1" sz="3600" kern="1200">
                <a:solidFill>
                  <a:schemeClr val="tx1"/>
                </a:solidFill>
                <a:latin typeface="+mj-lt"/>
                <a:ea typeface="+mj-ea"/>
                <a:cs typeface="+mj-cs"/>
              </a:defRPr>
            </a:lvl1pPr>
          </a:lstStyle>
          <a:p>
            <a:r>
              <a:rPr lang="ja-JP" altLang="en-US" dirty="0" smtClean="0">
                <a:latin typeface="メイリオ" panose="020B0604030504040204" pitchFamily="50" charset="-128"/>
                <a:ea typeface="メイリオ" panose="020B0604030504040204" pitchFamily="50" charset="-128"/>
              </a:rPr>
              <a:t>ファシリテーションの観点②</a:t>
            </a:r>
            <a:endParaRPr lang="ja-JP" altLang="en-US" dirty="0">
              <a:latin typeface="メイリオ" panose="020B0604030504040204" pitchFamily="50" charset="-128"/>
              <a:ea typeface="メイリオ" panose="020B0604030504040204" pitchFamily="50" charset="-128"/>
            </a:endParaRPr>
          </a:p>
        </p:txBody>
      </p:sp>
      <p:sp>
        <p:nvSpPr>
          <p:cNvPr id="18" name="正方形/長方形 17"/>
          <p:cNvSpPr/>
          <p:nvPr/>
        </p:nvSpPr>
        <p:spPr>
          <a:xfrm>
            <a:off x="-35127" y="836712"/>
            <a:ext cx="9188854" cy="707886"/>
          </a:xfrm>
          <a:prstGeom prst="rect">
            <a:avLst/>
          </a:prstGeom>
        </p:spPr>
        <p:txBody>
          <a:bodyPr wrap="square">
            <a:spAutoFit/>
          </a:bodyPr>
          <a:lstStyle/>
          <a:p>
            <a:pPr algn="ctr"/>
            <a:r>
              <a:rPr lang="ja-JP" altLang="en-US" sz="4000" b="1" u="sng" dirty="0" smtClean="0">
                <a:solidFill>
                  <a:prstClr val="black"/>
                </a:solidFill>
                <a:latin typeface="メイリオ" panose="020B0604030504040204" pitchFamily="50" charset="-128"/>
                <a:ea typeface="メイリオ" panose="020B0604030504040204" pitchFamily="50" charset="-128"/>
              </a:rPr>
              <a:t>居場所づくりと絆づくりの働きかけ</a:t>
            </a:r>
            <a:endParaRPr lang="ja-JP" altLang="en-US" sz="4000" b="1" u="sng" dirty="0">
              <a:solidFill>
                <a:prstClr val="black"/>
              </a:solidFill>
              <a:latin typeface="メイリオ" panose="020B0604030504040204" pitchFamily="50" charset="-128"/>
              <a:ea typeface="メイリオ" panose="020B0604030504040204" pitchFamily="50" charset="-128"/>
            </a:endParaRPr>
          </a:p>
        </p:txBody>
      </p:sp>
      <p:cxnSp>
        <p:nvCxnSpPr>
          <p:cNvPr id="16" name="直線コネクタ 15"/>
          <p:cNvCxnSpPr/>
          <p:nvPr/>
        </p:nvCxnSpPr>
        <p:spPr>
          <a:xfrm>
            <a:off x="-35127" y="620688"/>
            <a:ext cx="9214254" cy="0"/>
          </a:xfrm>
          <a:prstGeom prst="line">
            <a:avLst/>
          </a:prstGeom>
          <a:ln>
            <a:solidFill>
              <a:srgbClr val="0000FF"/>
            </a:solidFill>
          </a:ln>
        </p:spPr>
        <p:style>
          <a:lnRef idx="1">
            <a:schemeClr val="accent1"/>
          </a:lnRef>
          <a:fillRef idx="0">
            <a:schemeClr val="accent1"/>
          </a:fillRef>
          <a:effectRef idx="0">
            <a:schemeClr val="accent1"/>
          </a:effectRef>
          <a:fontRef idx="minor">
            <a:schemeClr val="tx1"/>
          </a:fontRef>
        </p:style>
      </p:cxnSp>
      <p:sp>
        <p:nvSpPr>
          <p:cNvPr id="19" name="正方形/長方形 18"/>
          <p:cNvSpPr/>
          <p:nvPr/>
        </p:nvSpPr>
        <p:spPr>
          <a:xfrm>
            <a:off x="860733" y="6583269"/>
            <a:ext cx="8283267" cy="276999"/>
          </a:xfrm>
          <a:prstGeom prst="rect">
            <a:avLst/>
          </a:prstGeom>
        </p:spPr>
        <p:txBody>
          <a:bodyPr wrap="square">
            <a:spAutoFit/>
          </a:bodyPr>
          <a:lstStyle/>
          <a:p>
            <a:pPr algn="r"/>
            <a:r>
              <a:rPr kumimoji="0" lang="ja-JP" altLang="en-US" sz="1200" dirty="0" smtClean="0">
                <a:solidFill>
                  <a:prstClr val="black"/>
                </a:solidFill>
                <a:latin typeface="メイリオ" panose="020B0604030504040204" pitchFamily="50" charset="-128"/>
                <a:ea typeface="メイリオ" panose="020B0604030504040204" pitchFamily="50" charset="-128"/>
              </a:rPr>
              <a:t>国立教育政策研究所</a:t>
            </a:r>
            <a:r>
              <a:rPr lang="ja-JP" altLang="en-US" sz="1200" dirty="0" smtClean="0">
                <a:solidFill>
                  <a:prstClr val="black"/>
                </a:solidFill>
                <a:latin typeface="メイリオ" panose="020B0604030504040204" pitchFamily="50" charset="-128"/>
                <a:ea typeface="メイリオ" panose="020B0604030504040204" pitchFamily="50" charset="-128"/>
              </a:rPr>
              <a:t>（</a:t>
            </a:r>
            <a:r>
              <a:rPr lang="en-US" altLang="ja-JP" sz="1200" dirty="0" smtClean="0">
                <a:solidFill>
                  <a:prstClr val="black"/>
                </a:solidFill>
                <a:latin typeface="メイリオ" panose="020B0604030504040204" pitchFamily="50" charset="-128"/>
                <a:ea typeface="メイリオ" panose="020B0604030504040204" pitchFamily="50" charset="-128"/>
              </a:rPr>
              <a:t>2015</a:t>
            </a:r>
            <a:r>
              <a:rPr lang="ja-JP" altLang="en-US" sz="1200" dirty="0" smtClean="0">
                <a:solidFill>
                  <a:prstClr val="black"/>
                </a:solidFill>
                <a:latin typeface="メイリオ" panose="020B0604030504040204" pitchFamily="50" charset="-128"/>
                <a:ea typeface="メイリオ" panose="020B0604030504040204" pitchFamily="50" charset="-128"/>
              </a:rPr>
              <a:t>）</a:t>
            </a:r>
            <a:r>
              <a:rPr lang="en-US" altLang="ja-JP" sz="1200" dirty="0" smtClean="0">
                <a:solidFill>
                  <a:prstClr val="black"/>
                </a:solidFill>
                <a:latin typeface="メイリオ" panose="020B0604030504040204" pitchFamily="50" charset="-128"/>
                <a:ea typeface="メイリオ" panose="020B0604030504040204" pitchFamily="50" charset="-128"/>
              </a:rPr>
              <a:t>『</a:t>
            </a:r>
            <a:r>
              <a:rPr kumimoji="0" lang="ja-JP" altLang="en-US" sz="1200" dirty="0" smtClean="0">
                <a:solidFill>
                  <a:prstClr val="black"/>
                </a:solidFill>
                <a:latin typeface="メイリオ" panose="020B0604030504040204" pitchFamily="50" charset="-128"/>
                <a:ea typeface="メイリオ" panose="020B0604030504040204" pitchFamily="50" charset="-128"/>
              </a:rPr>
              <a:t>生徒指導リーフ「絆づくり」と「居場所づくり」</a:t>
            </a:r>
            <a:r>
              <a:rPr kumimoji="0" lang="en-US" altLang="ja-JP" sz="1200" dirty="0">
                <a:solidFill>
                  <a:prstClr val="black"/>
                </a:solidFill>
                <a:latin typeface="メイリオ" panose="020B0604030504040204" pitchFamily="50" charset="-128"/>
                <a:ea typeface="メイリオ" panose="020B0604030504040204" pitchFamily="50" charset="-128"/>
              </a:rPr>
              <a:t>』</a:t>
            </a:r>
            <a:r>
              <a:rPr kumimoji="0" lang="ja-JP" altLang="en-US" sz="1200" dirty="0" smtClean="0">
                <a:solidFill>
                  <a:prstClr val="black"/>
                </a:solidFill>
                <a:latin typeface="メイリオ" panose="020B0604030504040204" pitchFamily="50" charset="-128"/>
                <a:ea typeface="メイリオ" panose="020B0604030504040204" pitchFamily="50" charset="-128"/>
              </a:rPr>
              <a:t>より</a:t>
            </a:r>
            <a:endParaRPr lang="ja-JP" altLang="en-US" sz="1200" dirty="0">
              <a:solidFill>
                <a:prstClr val="black"/>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822827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 name="タイトル 1"/>
          <p:cNvSpPr txBox="1">
            <a:spLocks/>
          </p:cNvSpPr>
          <p:nvPr/>
        </p:nvSpPr>
        <p:spPr>
          <a:xfrm>
            <a:off x="-35127" y="1082"/>
            <a:ext cx="9214254" cy="619606"/>
          </a:xfrm>
          <a:prstGeom prst="rect">
            <a:avLst/>
          </a:prstGeom>
          <a:solidFill>
            <a:srgbClr val="FFFF00"/>
          </a:solidFill>
          <a:ln>
            <a:noFill/>
          </a:ln>
        </p:spPr>
        <p:txBody>
          <a:bodyPr vert="horz" lIns="91440" tIns="45720" rIns="91440" bIns="45720" rtlCol="0" anchor="b">
            <a:noAutofit/>
          </a:bodyPr>
          <a:lstStyle>
            <a:lvl1pPr algn="ctr" defTabSz="914400" rtl="0" eaLnBrk="1" latinLnBrk="0" hangingPunct="1">
              <a:spcBef>
                <a:spcPct val="0"/>
              </a:spcBef>
              <a:buNone/>
              <a:defRPr kumimoji="1" sz="3600" kern="1200">
                <a:solidFill>
                  <a:schemeClr val="tx1"/>
                </a:solidFill>
                <a:latin typeface="+mj-lt"/>
                <a:ea typeface="+mj-ea"/>
                <a:cs typeface="+mj-cs"/>
              </a:defRPr>
            </a:lvl1pPr>
          </a:lstStyle>
          <a:p>
            <a:r>
              <a:rPr lang="ja-JP" altLang="en-US" dirty="0" smtClean="0">
                <a:latin typeface="メイリオ" panose="020B0604030504040204" pitchFamily="50" charset="-128"/>
                <a:ea typeface="メイリオ" panose="020B0604030504040204" pitchFamily="50" charset="-128"/>
              </a:rPr>
              <a:t>ファシリテーションの観点①＋②</a:t>
            </a:r>
            <a:endParaRPr lang="ja-JP" altLang="en-US" dirty="0">
              <a:latin typeface="メイリオ" panose="020B0604030504040204" pitchFamily="50" charset="-128"/>
              <a:ea typeface="メイリオ" panose="020B0604030504040204" pitchFamily="50" charset="-128"/>
            </a:endParaRPr>
          </a:p>
        </p:txBody>
      </p:sp>
      <p:sp>
        <p:nvSpPr>
          <p:cNvPr id="117" name="正方形/長方形 116"/>
          <p:cNvSpPr/>
          <p:nvPr/>
        </p:nvSpPr>
        <p:spPr>
          <a:xfrm>
            <a:off x="-1" y="788511"/>
            <a:ext cx="9144001" cy="1200329"/>
          </a:xfrm>
          <a:prstGeom prst="rect">
            <a:avLst/>
          </a:prstGeom>
        </p:spPr>
        <p:txBody>
          <a:bodyPr wrap="square">
            <a:spAutoFit/>
          </a:bodyPr>
          <a:lstStyle/>
          <a:p>
            <a:pPr algn="ctr"/>
            <a:r>
              <a:rPr lang="ja-JP" altLang="en-US" sz="3600" b="1" u="sng" dirty="0">
                <a:solidFill>
                  <a:prstClr val="black"/>
                </a:solidFill>
                <a:latin typeface="メイリオ" panose="020B0604030504040204" pitchFamily="50" charset="-128"/>
                <a:ea typeface="メイリオ" panose="020B0604030504040204" pitchFamily="50" charset="-128"/>
              </a:rPr>
              <a:t>集団</a:t>
            </a:r>
            <a:r>
              <a:rPr lang="ja-JP" altLang="en-US" sz="3600" b="1" u="sng" dirty="0" smtClean="0">
                <a:solidFill>
                  <a:prstClr val="black"/>
                </a:solidFill>
                <a:latin typeface="メイリオ" panose="020B0604030504040204" pitchFamily="50" charset="-128"/>
                <a:ea typeface="メイリオ" panose="020B0604030504040204" pitchFamily="50" charset="-128"/>
              </a:rPr>
              <a:t>の実態に即した、「居場所づくり」</a:t>
            </a:r>
            <a:endParaRPr lang="en-US" altLang="ja-JP" sz="3600" b="1" u="sng" dirty="0" smtClean="0">
              <a:solidFill>
                <a:prstClr val="black"/>
              </a:solidFill>
              <a:latin typeface="メイリオ" panose="020B0604030504040204" pitchFamily="50" charset="-128"/>
              <a:ea typeface="メイリオ" panose="020B0604030504040204" pitchFamily="50" charset="-128"/>
            </a:endParaRPr>
          </a:p>
          <a:p>
            <a:pPr algn="ctr"/>
            <a:r>
              <a:rPr lang="ja-JP" altLang="en-US" sz="3600" b="1" u="sng" dirty="0" smtClean="0">
                <a:solidFill>
                  <a:prstClr val="black"/>
                </a:solidFill>
                <a:latin typeface="メイリオ" panose="020B0604030504040204" pitchFamily="50" charset="-128"/>
                <a:ea typeface="メイリオ" panose="020B0604030504040204" pitchFamily="50" charset="-128"/>
              </a:rPr>
              <a:t>「絆づくり」の働きかけをする</a:t>
            </a:r>
            <a:endParaRPr lang="ja-JP" altLang="en-US" sz="3600" b="1" u="sng" dirty="0">
              <a:solidFill>
                <a:prstClr val="black"/>
              </a:solidFill>
              <a:latin typeface="メイリオ" panose="020B0604030504040204" pitchFamily="50" charset="-128"/>
              <a:ea typeface="メイリオ" panose="020B0604030504040204" pitchFamily="50" charset="-128"/>
            </a:endParaRPr>
          </a:p>
        </p:txBody>
      </p:sp>
      <p:cxnSp>
        <p:nvCxnSpPr>
          <p:cNvPr id="107" name="直線コネクタ 106"/>
          <p:cNvCxnSpPr/>
          <p:nvPr/>
        </p:nvCxnSpPr>
        <p:spPr>
          <a:xfrm>
            <a:off x="-35127" y="620688"/>
            <a:ext cx="9179127" cy="0"/>
          </a:xfrm>
          <a:prstGeom prst="line">
            <a:avLst/>
          </a:prstGeom>
          <a:ln>
            <a:solidFill>
              <a:srgbClr val="0000FF"/>
            </a:solidFill>
          </a:ln>
        </p:spPr>
        <p:style>
          <a:lnRef idx="1">
            <a:schemeClr val="accent1"/>
          </a:lnRef>
          <a:fillRef idx="0">
            <a:schemeClr val="accent1"/>
          </a:fillRef>
          <a:effectRef idx="0">
            <a:schemeClr val="accent1"/>
          </a:effectRef>
          <a:fontRef idx="minor">
            <a:schemeClr val="tx1"/>
          </a:fontRef>
        </p:style>
      </p:cxnSp>
      <p:grpSp>
        <p:nvGrpSpPr>
          <p:cNvPr id="127" name="グループ化 126"/>
          <p:cNvGrpSpPr/>
          <p:nvPr/>
        </p:nvGrpSpPr>
        <p:grpSpPr>
          <a:xfrm>
            <a:off x="251520" y="2430180"/>
            <a:ext cx="8640960" cy="1214844"/>
            <a:chOff x="251520" y="966187"/>
            <a:chExt cx="8640960" cy="1214844"/>
          </a:xfrm>
        </p:grpSpPr>
        <p:sp>
          <p:nvSpPr>
            <p:cNvPr id="128" name="AutoShape 11114"/>
            <p:cNvSpPr>
              <a:spLocks noChangeArrowheads="1"/>
            </p:cNvSpPr>
            <p:nvPr/>
          </p:nvSpPr>
          <p:spPr bwMode="auto">
            <a:xfrm>
              <a:off x="251520" y="966187"/>
              <a:ext cx="2016000" cy="1214844"/>
            </a:xfrm>
            <a:prstGeom prst="roundRect">
              <a:avLst>
                <a:gd name="adj" fmla="val 8769"/>
              </a:avLst>
            </a:prstGeom>
            <a:gradFill rotWithShape="1">
              <a:gsLst>
                <a:gs pos="0">
                  <a:srgbClr val="FFC1F4"/>
                </a:gs>
                <a:gs pos="100000">
                  <a:srgbClr val="FFC1F4">
                    <a:gamma/>
                    <a:tint val="23922"/>
                    <a:invGamma/>
                  </a:srgbClr>
                </a:gs>
              </a:gsLst>
              <a:lin ang="5400000" scaled="1"/>
            </a:gradFill>
            <a:ln w="9525">
              <a:solidFill>
                <a:srgbClr val="000000"/>
              </a:solidFill>
              <a:round/>
              <a:headEnd/>
              <a:tailEnd/>
            </a:ln>
            <a:effectLst>
              <a:outerShdw dist="35921" dir="2700000" algn="ctr" rotWithShape="0">
                <a:srgbClr val="000000">
                  <a:alpha val="50000"/>
                </a:srgbClr>
              </a:outerShdw>
            </a:effectLst>
          </p:spPr>
          <p:txBody>
            <a:bodyPr lIns="36000" tIns="72000" rIns="36000" bIns="0" anchor="t" upright="1"/>
            <a:lstStyle/>
            <a:p>
              <a:pPr algn="ctr">
                <a:defRPr/>
              </a:pPr>
              <a:endParaRPr lang="en-US" altLang="ja-JP" sz="1400" kern="100" dirty="0" smtClean="0">
                <a:solidFill>
                  <a:prstClr val="black"/>
                </a:solidFill>
                <a:latin typeface="Meiryo UI" panose="020B0604030504040204" pitchFamily="50" charset="-128"/>
                <a:ea typeface="Meiryo UI" panose="020B0604030504040204" pitchFamily="50" charset="-128"/>
                <a:cs typeface="Times New Roman"/>
              </a:endParaRPr>
            </a:p>
            <a:p>
              <a:pPr eaLnBrk="0" fontAlgn="base" hangingPunct="0">
                <a:spcBef>
                  <a:spcPct val="0"/>
                </a:spcBef>
                <a:spcAft>
                  <a:spcPct val="0"/>
                </a:spcAft>
              </a:pPr>
              <a:endParaRPr lang="en-US" altLang="ja-JP" sz="1400" kern="100" dirty="0">
                <a:solidFill>
                  <a:prstClr val="black"/>
                </a:solidFill>
                <a:latin typeface="Meiryo UI" panose="020B0604030504040204" pitchFamily="50" charset="-128"/>
                <a:ea typeface="Meiryo UI" panose="020B0604030504040204" pitchFamily="50" charset="-128"/>
                <a:cs typeface="Times New Roman"/>
              </a:endParaRPr>
            </a:p>
            <a:p>
              <a:pPr eaLnBrk="0" fontAlgn="base" hangingPunct="0">
                <a:spcBef>
                  <a:spcPct val="0"/>
                </a:spcBef>
                <a:spcAft>
                  <a:spcPct val="0"/>
                </a:spcAft>
              </a:pPr>
              <a:endParaRPr lang="en-US" altLang="ja-JP" sz="1400" kern="100" dirty="0" smtClean="0">
                <a:solidFill>
                  <a:prstClr val="black"/>
                </a:solidFill>
                <a:latin typeface="Meiryo UI" panose="020B0604030504040204" pitchFamily="50" charset="-128"/>
                <a:ea typeface="Meiryo UI" panose="020B0604030504040204" pitchFamily="50" charset="-128"/>
                <a:cs typeface="Times New Roman"/>
              </a:endParaRPr>
            </a:p>
            <a:p>
              <a:pPr eaLnBrk="0" fontAlgn="base" hangingPunct="0">
                <a:spcBef>
                  <a:spcPct val="0"/>
                </a:spcBef>
                <a:spcAft>
                  <a:spcPct val="0"/>
                </a:spcAft>
              </a:pPr>
              <a:endParaRPr lang="en-US" altLang="ja-JP" sz="1400" kern="100" dirty="0">
                <a:solidFill>
                  <a:prstClr val="black"/>
                </a:solidFill>
                <a:latin typeface="Meiryo UI" panose="020B0604030504040204" pitchFamily="50" charset="-128"/>
                <a:ea typeface="Meiryo UI" panose="020B0604030504040204" pitchFamily="50" charset="-128"/>
                <a:cs typeface="Times New Roman"/>
              </a:endParaRPr>
            </a:p>
            <a:p>
              <a:pPr eaLnBrk="0" fontAlgn="base" hangingPunct="0">
                <a:spcBef>
                  <a:spcPct val="0"/>
                </a:spcBef>
                <a:spcAft>
                  <a:spcPct val="0"/>
                </a:spcAft>
              </a:pPr>
              <a:endParaRPr lang="en-US" altLang="ja-JP" sz="1400" kern="100" dirty="0">
                <a:solidFill>
                  <a:prstClr val="black"/>
                </a:solidFill>
                <a:latin typeface="Meiryo UI" panose="020B0604030504040204" pitchFamily="50" charset="-128"/>
                <a:ea typeface="Meiryo UI" panose="020B0604030504040204" pitchFamily="50" charset="-128"/>
                <a:cs typeface="Times New Roman"/>
              </a:endParaRPr>
            </a:p>
            <a:p>
              <a:pPr algn="just">
                <a:defRPr/>
              </a:pPr>
              <a:r>
                <a:rPr lang="en-US" sz="1400" kern="100" dirty="0">
                  <a:solidFill>
                    <a:prstClr val="black"/>
                  </a:solidFill>
                  <a:latin typeface="Meiryo UI" panose="020B0604030504040204" pitchFamily="50" charset="-128"/>
                  <a:ea typeface="Meiryo UI" panose="020B0604030504040204" pitchFamily="50" charset="-128"/>
                  <a:cs typeface="Times New Roman"/>
                </a:rPr>
                <a:t>  </a:t>
              </a:r>
              <a:endParaRPr lang="ja-JP" altLang="en-US" sz="1400" kern="100" dirty="0">
                <a:solidFill>
                  <a:prstClr val="black"/>
                </a:solidFill>
                <a:latin typeface="Meiryo UI" panose="020B0604030504040204" pitchFamily="50" charset="-128"/>
                <a:ea typeface="Meiryo UI" panose="020B0604030504040204" pitchFamily="50" charset="-128"/>
                <a:cs typeface="Times New Roman"/>
              </a:endParaRPr>
            </a:p>
            <a:p>
              <a:pPr algn="just">
                <a:defRPr/>
              </a:pPr>
              <a:r>
                <a:rPr lang="en-US" sz="1400" kern="100" dirty="0">
                  <a:solidFill>
                    <a:prstClr val="black"/>
                  </a:solidFill>
                  <a:latin typeface="Meiryo UI" panose="020B0604030504040204" pitchFamily="50" charset="-128"/>
                  <a:ea typeface="Meiryo UI" panose="020B0604030504040204" pitchFamily="50" charset="-128"/>
                  <a:cs typeface="Times New Roman"/>
                </a:rPr>
                <a:t> </a:t>
              </a:r>
              <a:endParaRPr lang="en-US" altLang="ja-JP" sz="1400" kern="100" dirty="0">
                <a:solidFill>
                  <a:prstClr val="black"/>
                </a:solidFill>
                <a:latin typeface="Meiryo UI" panose="020B0604030504040204" pitchFamily="50" charset="-128"/>
                <a:ea typeface="Meiryo UI" panose="020B0604030504040204" pitchFamily="50" charset="-128"/>
                <a:cs typeface="Times New Roman"/>
              </a:endParaRPr>
            </a:p>
          </p:txBody>
        </p:sp>
        <p:sp>
          <p:nvSpPr>
            <p:cNvPr id="129" name="AutoShape 11118"/>
            <p:cNvSpPr>
              <a:spLocks noChangeArrowheads="1"/>
            </p:cNvSpPr>
            <p:nvPr/>
          </p:nvSpPr>
          <p:spPr bwMode="auto">
            <a:xfrm>
              <a:off x="2459840" y="966187"/>
              <a:ext cx="2016000" cy="1214844"/>
            </a:xfrm>
            <a:prstGeom prst="roundRect">
              <a:avLst>
                <a:gd name="adj" fmla="val 8769"/>
              </a:avLst>
            </a:prstGeom>
            <a:gradFill rotWithShape="1">
              <a:gsLst>
                <a:gs pos="0">
                  <a:srgbClr val="FFC1F4"/>
                </a:gs>
                <a:gs pos="100000">
                  <a:srgbClr val="FFC1F4">
                    <a:gamma/>
                    <a:tint val="23922"/>
                    <a:invGamma/>
                  </a:srgbClr>
                </a:gs>
              </a:gsLst>
              <a:lin ang="5400000" scaled="1"/>
            </a:gradFill>
            <a:ln w="9525">
              <a:solidFill>
                <a:srgbClr val="000000"/>
              </a:solidFill>
              <a:round/>
              <a:headEnd/>
              <a:tailEnd/>
            </a:ln>
            <a:effectLst>
              <a:outerShdw dist="35921" dir="2700000" algn="ctr" rotWithShape="0">
                <a:srgbClr val="000000">
                  <a:alpha val="50000"/>
                </a:srgbClr>
              </a:outerShdw>
            </a:effectLst>
          </p:spPr>
          <p:txBody>
            <a:bodyPr lIns="36000" tIns="72000" rIns="36000" bIns="0" anchor="t" upright="1"/>
            <a:lstStyle/>
            <a:p>
              <a:pPr algn="ctr"/>
              <a:r>
                <a:rPr lang="en-US" sz="2000" kern="100" dirty="0">
                  <a:solidFill>
                    <a:prstClr val="black"/>
                  </a:solidFill>
                  <a:latin typeface="Meiryo UI" panose="020B0604030504040204" pitchFamily="50" charset="-128"/>
                  <a:ea typeface="Meiryo UI" panose="020B0604030504040204" pitchFamily="50" charset="-128"/>
                  <a:cs typeface="Times New Roman"/>
                </a:rPr>
                <a:t> </a:t>
              </a:r>
              <a:endParaRPr lang="ja-JP" altLang="en-US" sz="2000" kern="100" dirty="0">
                <a:solidFill>
                  <a:prstClr val="black"/>
                </a:solidFill>
                <a:latin typeface="Meiryo UI" panose="020B0604030504040204" pitchFamily="50" charset="-128"/>
                <a:ea typeface="Meiryo UI" panose="020B0604030504040204" pitchFamily="50" charset="-128"/>
                <a:cs typeface="Times New Roman"/>
              </a:endParaRPr>
            </a:p>
          </p:txBody>
        </p:sp>
        <p:sp>
          <p:nvSpPr>
            <p:cNvPr id="130" name="AutoShape 11115"/>
            <p:cNvSpPr>
              <a:spLocks noChangeArrowheads="1"/>
            </p:cNvSpPr>
            <p:nvPr/>
          </p:nvSpPr>
          <p:spPr bwMode="auto">
            <a:xfrm>
              <a:off x="4668160" y="966187"/>
              <a:ext cx="2016000" cy="1214844"/>
            </a:xfrm>
            <a:prstGeom prst="roundRect">
              <a:avLst>
                <a:gd name="adj" fmla="val 8769"/>
              </a:avLst>
            </a:prstGeom>
            <a:gradFill rotWithShape="1">
              <a:gsLst>
                <a:gs pos="0">
                  <a:srgbClr val="FFC1F4"/>
                </a:gs>
                <a:gs pos="100000">
                  <a:srgbClr val="FFC1F4">
                    <a:gamma/>
                    <a:tint val="23922"/>
                    <a:invGamma/>
                  </a:srgbClr>
                </a:gs>
              </a:gsLst>
              <a:lin ang="5400000" scaled="1"/>
            </a:gradFill>
            <a:ln w="9525">
              <a:solidFill>
                <a:srgbClr val="000000"/>
              </a:solidFill>
              <a:round/>
              <a:headEnd/>
              <a:tailEnd/>
            </a:ln>
            <a:effectLst>
              <a:outerShdw dist="35921" dir="2700000" algn="ctr" rotWithShape="0">
                <a:srgbClr val="000000">
                  <a:alpha val="50000"/>
                </a:srgbClr>
              </a:outerShdw>
            </a:effectLst>
          </p:spPr>
          <p:txBody>
            <a:bodyPr lIns="36000" tIns="72000" rIns="36000" bIns="0" anchor="t" upright="1"/>
            <a:lstStyle/>
            <a:p>
              <a:pPr algn="ctr"/>
              <a:endParaRPr lang="en-US" altLang="ja-JP" sz="2000" kern="100" dirty="0">
                <a:solidFill>
                  <a:prstClr val="black"/>
                </a:solidFill>
                <a:latin typeface="Meiryo UI" panose="020B0604030504040204" pitchFamily="50" charset="-128"/>
                <a:ea typeface="Meiryo UI" panose="020B0604030504040204" pitchFamily="50" charset="-128"/>
                <a:cs typeface="Times New Roman"/>
              </a:endParaRPr>
            </a:p>
          </p:txBody>
        </p:sp>
        <p:sp>
          <p:nvSpPr>
            <p:cNvPr id="131" name="AutoShape 11116"/>
            <p:cNvSpPr>
              <a:spLocks noChangeArrowheads="1"/>
            </p:cNvSpPr>
            <p:nvPr/>
          </p:nvSpPr>
          <p:spPr bwMode="auto">
            <a:xfrm>
              <a:off x="6876480" y="966187"/>
              <a:ext cx="2016000" cy="1214844"/>
            </a:xfrm>
            <a:prstGeom prst="roundRect">
              <a:avLst>
                <a:gd name="adj" fmla="val 8769"/>
              </a:avLst>
            </a:prstGeom>
            <a:gradFill rotWithShape="1">
              <a:gsLst>
                <a:gs pos="0">
                  <a:srgbClr val="FFC1F4"/>
                </a:gs>
                <a:gs pos="100000">
                  <a:srgbClr val="FFC1F4">
                    <a:gamma/>
                    <a:tint val="23922"/>
                    <a:invGamma/>
                  </a:srgbClr>
                </a:gs>
              </a:gsLst>
              <a:lin ang="5400000" scaled="1"/>
            </a:gradFill>
            <a:ln w="9525">
              <a:solidFill>
                <a:srgbClr val="000000"/>
              </a:solidFill>
              <a:round/>
              <a:headEnd/>
              <a:tailEnd/>
            </a:ln>
            <a:effectLst>
              <a:outerShdw dist="35921" dir="2700000" algn="ctr" rotWithShape="0">
                <a:srgbClr val="000000">
                  <a:alpha val="50000"/>
                </a:srgbClr>
              </a:outerShdw>
            </a:effectLst>
          </p:spPr>
          <p:txBody>
            <a:bodyPr lIns="36000" tIns="72000" rIns="36000" bIns="0" anchor="t" upright="1"/>
            <a:lstStyle/>
            <a:p>
              <a:pPr algn="ctr"/>
              <a:endParaRPr lang="en-US" altLang="ja-JP" sz="2000" kern="100" dirty="0">
                <a:solidFill>
                  <a:prstClr val="black"/>
                </a:solidFill>
                <a:latin typeface="Meiryo UI" panose="020B0604030504040204" pitchFamily="50" charset="-128"/>
                <a:ea typeface="Meiryo UI" panose="020B0604030504040204" pitchFamily="50" charset="-128"/>
                <a:cs typeface="Times New Roman"/>
              </a:endParaRPr>
            </a:p>
          </p:txBody>
        </p:sp>
        <p:pic>
          <p:nvPicPr>
            <p:cNvPr id="132" name="図 47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94294" y="1074319"/>
              <a:ext cx="1547092" cy="963050"/>
            </a:xfrm>
            <a:prstGeom prst="rect">
              <a:avLst/>
            </a:prstGeom>
            <a:noFill/>
            <a:extLst>
              <a:ext uri="{909E8E84-426E-40DD-AFC4-6F175D3DCCD1}">
                <a14:hiddenFill xmlns:a14="http://schemas.microsoft.com/office/drawing/2010/main">
                  <a:solidFill>
                    <a:srgbClr val="FFFFFF"/>
                  </a:solidFill>
                </a14:hiddenFill>
              </a:ext>
            </a:extLst>
          </p:spPr>
        </p:pic>
        <p:pic>
          <p:nvPicPr>
            <p:cNvPr id="133" name="図 51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1004451">
              <a:off x="410086" y="1113943"/>
              <a:ext cx="1712316" cy="999560"/>
            </a:xfrm>
            <a:prstGeom prst="rect">
              <a:avLst/>
            </a:prstGeom>
            <a:noFill/>
            <a:extLst>
              <a:ext uri="{909E8E84-426E-40DD-AFC4-6F175D3DCCD1}">
                <a14:hiddenFill xmlns:a14="http://schemas.microsoft.com/office/drawing/2010/main">
                  <a:solidFill>
                    <a:srgbClr val="FFFFFF"/>
                  </a:solidFill>
                </a14:hiddenFill>
              </a:ext>
            </a:extLst>
          </p:spPr>
        </p:pic>
        <p:grpSp>
          <p:nvGrpSpPr>
            <p:cNvPr id="134" name="グループ化 133"/>
            <p:cNvGrpSpPr/>
            <p:nvPr/>
          </p:nvGrpSpPr>
          <p:grpSpPr>
            <a:xfrm>
              <a:off x="4833955" y="1297119"/>
              <a:ext cx="1689897" cy="612268"/>
              <a:chOff x="4701199" y="7677472"/>
              <a:chExt cx="1382969" cy="465503"/>
            </a:xfrm>
          </p:grpSpPr>
          <p:sp>
            <p:nvSpPr>
              <p:cNvPr id="182" name="Oval 5"/>
              <p:cNvSpPr>
                <a:spLocks noChangeArrowheads="1"/>
              </p:cNvSpPr>
              <p:nvPr/>
            </p:nvSpPr>
            <p:spPr bwMode="auto">
              <a:xfrm>
                <a:off x="4712258" y="7677472"/>
                <a:ext cx="122660" cy="12366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83" name="Oval 6"/>
              <p:cNvSpPr>
                <a:spLocks noChangeArrowheads="1"/>
              </p:cNvSpPr>
              <p:nvPr/>
            </p:nvSpPr>
            <p:spPr bwMode="auto">
              <a:xfrm>
                <a:off x="4712258" y="7677472"/>
                <a:ext cx="122660" cy="123665"/>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84" name="Oval 7"/>
              <p:cNvSpPr>
                <a:spLocks noChangeArrowheads="1"/>
              </p:cNvSpPr>
              <p:nvPr/>
            </p:nvSpPr>
            <p:spPr bwMode="auto">
              <a:xfrm>
                <a:off x="4842961" y="7807169"/>
                <a:ext cx="122660" cy="12366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85" name="Oval 8"/>
              <p:cNvSpPr>
                <a:spLocks noChangeArrowheads="1"/>
              </p:cNvSpPr>
              <p:nvPr/>
            </p:nvSpPr>
            <p:spPr bwMode="auto">
              <a:xfrm>
                <a:off x="4842961" y="7807169"/>
                <a:ext cx="122660" cy="123665"/>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86" name="Oval 9"/>
              <p:cNvSpPr>
                <a:spLocks noChangeArrowheads="1"/>
              </p:cNvSpPr>
              <p:nvPr/>
            </p:nvSpPr>
            <p:spPr bwMode="auto">
              <a:xfrm>
                <a:off x="4701199" y="7807169"/>
                <a:ext cx="124670" cy="12366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87" name="Oval 10"/>
              <p:cNvSpPr>
                <a:spLocks noChangeArrowheads="1"/>
              </p:cNvSpPr>
              <p:nvPr/>
            </p:nvSpPr>
            <p:spPr bwMode="auto">
              <a:xfrm>
                <a:off x="4701199" y="7807169"/>
                <a:ext cx="124670" cy="123665"/>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88" name="Oval 11"/>
              <p:cNvSpPr>
                <a:spLocks noChangeArrowheads="1"/>
              </p:cNvSpPr>
              <p:nvPr/>
            </p:nvSpPr>
            <p:spPr bwMode="auto">
              <a:xfrm>
                <a:off x="4791686" y="7930834"/>
                <a:ext cx="124670" cy="12366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89" name="Oval 12"/>
              <p:cNvSpPr>
                <a:spLocks noChangeArrowheads="1"/>
              </p:cNvSpPr>
              <p:nvPr/>
            </p:nvSpPr>
            <p:spPr bwMode="auto">
              <a:xfrm>
                <a:off x="4791686" y="7930834"/>
                <a:ext cx="124670" cy="123665"/>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90" name="Oval 13"/>
              <p:cNvSpPr>
                <a:spLocks noChangeArrowheads="1"/>
              </p:cNvSpPr>
              <p:nvPr/>
            </p:nvSpPr>
            <p:spPr bwMode="auto">
              <a:xfrm>
                <a:off x="4916356" y="7930834"/>
                <a:ext cx="122660" cy="121654"/>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91" name="Oval 14"/>
              <p:cNvSpPr>
                <a:spLocks noChangeArrowheads="1"/>
              </p:cNvSpPr>
              <p:nvPr/>
            </p:nvSpPr>
            <p:spPr bwMode="auto">
              <a:xfrm>
                <a:off x="4916356" y="7930834"/>
                <a:ext cx="122660" cy="121654"/>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92" name="Oval 15"/>
              <p:cNvSpPr>
                <a:spLocks noChangeArrowheads="1"/>
              </p:cNvSpPr>
              <p:nvPr/>
            </p:nvSpPr>
            <p:spPr bwMode="auto">
              <a:xfrm>
                <a:off x="4842961" y="7695569"/>
                <a:ext cx="122660" cy="122660"/>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93" name="Oval 16"/>
              <p:cNvSpPr>
                <a:spLocks noChangeArrowheads="1"/>
              </p:cNvSpPr>
              <p:nvPr/>
            </p:nvSpPr>
            <p:spPr bwMode="auto">
              <a:xfrm>
                <a:off x="4842961" y="7695569"/>
                <a:ext cx="122660" cy="122660"/>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94" name="Oval 17"/>
              <p:cNvSpPr>
                <a:spLocks noChangeArrowheads="1"/>
              </p:cNvSpPr>
              <p:nvPr/>
            </p:nvSpPr>
            <p:spPr bwMode="auto">
              <a:xfrm>
                <a:off x="5039016" y="7940888"/>
                <a:ext cx="123665" cy="12366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95" name="Oval 18"/>
              <p:cNvSpPr>
                <a:spLocks noChangeArrowheads="1"/>
              </p:cNvSpPr>
              <p:nvPr/>
            </p:nvSpPr>
            <p:spPr bwMode="auto">
              <a:xfrm>
                <a:off x="5039016" y="7940888"/>
                <a:ext cx="123665" cy="123665"/>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96" name="Oval 19"/>
              <p:cNvSpPr>
                <a:spLocks noChangeArrowheads="1"/>
              </p:cNvSpPr>
              <p:nvPr/>
            </p:nvSpPr>
            <p:spPr bwMode="auto">
              <a:xfrm>
                <a:off x="4977686" y="7819234"/>
                <a:ext cx="122660" cy="121654"/>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97" name="Oval 20"/>
              <p:cNvSpPr>
                <a:spLocks noChangeArrowheads="1"/>
              </p:cNvSpPr>
              <p:nvPr/>
            </p:nvSpPr>
            <p:spPr bwMode="auto">
              <a:xfrm>
                <a:off x="4977686" y="7819234"/>
                <a:ext cx="122660" cy="121654"/>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98" name="Oval 21"/>
              <p:cNvSpPr>
                <a:spLocks noChangeArrowheads="1"/>
              </p:cNvSpPr>
              <p:nvPr/>
            </p:nvSpPr>
            <p:spPr bwMode="auto">
              <a:xfrm>
                <a:off x="5039016" y="7729753"/>
                <a:ext cx="123665" cy="12366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99" name="Oval 22"/>
              <p:cNvSpPr>
                <a:spLocks noChangeArrowheads="1"/>
              </p:cNvSpPr>
              <p:nvPr/>
            </p:nvSpPr>
            <p:spPr bwMode="auto">
              <a:xfrm>
                <a:off x="5039016" y="7729753"/>
                <a:ext cx="123665" cy="123665"/>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200" name="Oval 23"/>
              <p:cNvSpPr>
                <a:spLocks noChangeArrowheads="1"/>
              </p:cNvSpPr>
              <p:nvPr/>
            </p:nvSpPr>
            <p:spPr bwMode="auto">
              <a:xfrm>
                <a:off x="5463832" y="7997191"/>
                <a:ext cx="124670" cy="121654"/>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201" name="Oval 24"/>
              <p:cNvSpPr>
                <a:spLocks noChangeArrowheads="1"/>
              </p:cNvSpPr>
              <p:nvPr/>
            </p:nvSpPr>
            <p:spPr bwMode="auto">
              <a:xfrm>
                <a:off x="5463832" y="7997191"/>
                <a:ext cx="124670" cy="121654"/>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202" name="Oval 25"/>
              <p:cNvSpPr>
                <a:spLocks noChangeArrowheads="1"/>
              </p:cNvSpPr>
              <p:nvPr/>
            </p:nvSpPr>
            <p:spPr bwMode="auto">
              <a:xfrm>
                <a:off x="5100346" y="7853418"/>
                <a:ext cx="124670" cy="121654"/>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203" name="Oval 26"/>
              <p:cNvSpPr>
                <a:spLocks noChangeArrowheads="1"/>
              </p:cNvSpPr>
              <p:nvPr/>
            </p:nvSpPr>
            <p:spPr bwMode="auto">
              <a:xfrm>
                <a:off x="5100346" y="7853418"/>
                <a:ext cx="124670" cy="121654"/>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204" name="Oval 27"/>
              <p:cNvSpPr>
                <a:spLocks noChangeArrowheads="1"/>
              </p:cNvSpPr>
              <p:nvPr/>
            </p:nvSpPr>
            <p:spPr bwMode="auto">
              <a:xfrm>
                <a:off x="5611627" y="8020315"/>
                <a:ext cx="124670" cy="122660"/>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205" name="Oval 28"/>
              <p:cNvSpPr>
                <a:spLocks noChangeArrowheads="1"/>
              </p:cNvSpPr>
              <p:nvPr/>
            </p:nvSpPr>
            <p:spPr bwMode="auto">
              <a:xfrm>
                <a:off x="5611627" y="8020315"/>
                <a:ext cx="124670" cy="122660"/>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206" name="Oval 29"/>
              <p:cNvSpPr>
                <a:spLocks noChangeArrowheads="1"/>
              </p:cNvSpPr>
              <p:nvPr/>
            </p:nvSpPr>
            <p:spPr bwMode="auto">
              <a:xfrm>
                <a:off x="5588502" y="7794099"/>
                <a:ext cx="122660" cy="12366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207" name="Oval 30"/>
              <p:cNvSpPr>
                <a:spLocks noChangeArrowheads="1"/>
              </p:cNvSpPr>
              <p:nvPr/>
            </p:nvSpPr>
            <p:spPr bwMode="auto">
              <a:xfrm>
                <a:off x="5588502" y="7794099"/>
                <a:ext cx="122660" cy="123665"/>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208" name="Oval 31"/>
              <p:cNvSpPr>
                <a:spLocks noChangeArrowheads="1"/>
              </p:cNvSpPr>
              <p:nvPr/>
            </p:nvSpPr>
            <p:spPr bwMode="auto">
              <a:xfrm>
                <a:off x="5711162" y="7836326"/>
                <a:ext cx="124670" cy="121654"/>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209" name="Oval 32"/>
              <p:cNvSpPr>
                <a:spLocks noChangeArrowheads="1"/>
              </p:cNvSpPr>
              <p:nvPr/>
            </p:nvSpPr>
            <p:spPr bwMode="auto">
              <a:xfrm>
                <a:off x="5711162" y="7836326"/>
                <a:ext cx="124670" cy="121654"/>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210" name="Oval 33"/>
              <p:cNvSpPr>
                <a:spLocks noChangeArrowheads="1"/>
              </p:cNvSpPr>
              <p:nvPr/>
            </p:nvSpPr>
            <p:spPr bwMode="auto">
              <a:xfrm>
                <a:off x="5588502" y="7917764"/>
                <a:ext cx="122660" cy="122660"/>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211" name="Oval 34"/>
              <p:cNvSpPr>
                <a:spLocks noChangeArrowheads="1"/>
              </p:cNvSpPr>
              <p:nvPr/>
            </p:nvSpPr>
            <p:spPr bwMode="auto">
              <a:xfrm>
                <a:off x="5588502" y="7917764"/>
                <a:ext cx="122660" cy="122660"/>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212" name="Oval 35"/>
              <p:cNvSpPr>
                <a:spLocks noChangeArrowheads="1"/>
              </p:cNvSpPr>
              <p:nvPr/>
            </p:nvSpPr>
            <p:spPr bwMode="auto">
              <a:xfrm>
                <a:off x="5736297" y="7957980"/>
                <a:ext cx="122660" cy="12366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213" name="Oval 36"/>
              <p:cNvSpPr>
                <a:spLocks noChangeArrowheads="1"/>
              </p:cNvSpPr>
              <p:nvPr/>
            </p:nvSpPr>
            <p:spPr bwMode="auto">
              <a:xfrm>
                <a:off x="5736297" y="7957980"/>
                <a:ext cx="122660" cy="123665"/>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214" name="Oval 37"/>
              <p:cNvSpPr>
                <a:spLocks noChangeArrowheads="1"/>
              </p:cNvSpPr>
              <p:nvPr/>
            </p:nvSpPr>
            <p:spPr bwMode="auto">
              <a:xfrm>
                <a:off x="5863984" y="8020315"/>
                <a:ext cx="124670" cy="122660"/>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215" name="Oval 38"/>
              <p:cNvSpPr>
                <a:spLocks noChangeArrowheads="1"/>
              </p:cNvSpPr>
              <p:nvPr/>
            </p:nvSpPr>
            <p:spPr bwMode="auto">
              <a:xfrm>
                <a:off x="5863984" y="8020315"/>
                <a:ext cx="124670" cy="122660"/>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216" name="Oval 39"/>
              <p:cNvSpPr>
                <a:spLocks noChangeArrowheads="1"/>
              </p:cNvSpPr>
              <p:nvPr/>
            </p:nvSpPr>
            <p:spPr bwMode="auto">
              <a:xfrm>
                <a:off x="5959498" y="7937872"/>
                <a:ext cx="124670" cy="122660"/>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217" name="Oval 40"/>
              <p:cNvSpPr>
                <a:spLocks noChangeArrowheads="1"/>
              </p:cNvSpPr>
              <p:nvPr/>
            </p:nvSpPr>
            <p:spPr bwMode="auto">
              <a:xfrm>
                <a:off x="5959498" y="7937872"/>
                <a:ext cx="124670" cy="122660"/>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218" name="Oval 41"/>
              <p:cNvSpPr>
                <a:spLocks noChangeArrowheads="1"/>
              </p:cNvSpPr>
              <p:nvPr/>
            </p:nvSpPr>
            <p:spPr bwMode="auto">
              <a:xfrm>
                <a:off x="5711162" y="7710650"/>
                <a:ext cx="124670" cy="121654"/>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219" name="Oval 42"/>
              <p:cNvSpPr>
                <a:spLocks noChangeArrowheads="1"/>
              </p:cNvSpPr>
              <p:nvPr/>
            </p:nvSpPr>
            <p:spPr bwMode="auto">
              <a:xfrm>
                <a:off x="5711162" y="7710650"/>
                <a:ext cx="124670" cy="121654"/>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220" name="Oval 43"/>
              <p:cNvSpPr>
                <a:spLocks noChangeArrowheads="1"/>
              </p:cNvSpPr>
              <p:nvPr/>
            </p:nvSpPr>
            <p:spPr bwMode="auto">
              <a:xfrm>
                <a:off x="5836838" y="7876542"/>
                <a:ext cx="122660" cy="122660"/>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221" name="Oval 44"/>
              <p:cNvSpPr>
                <a:spLocks noChangeArrowheads="1"/>
              </p:cNvSpPr>
              <p:nvPr/>
            </p:nvSpPr>
            <p:spPr bwMode="auto">
              <a:xfrm>
                <a:off x="5836838" y="7876542"/>
                <a:ext cx="122660" cy="122660"/>
              </a:xfrm>
              <a:prstGeom prst="ellipse">
                <a:avLst/>
              </a:prstGeom>
              <a:noFill/>
              <a:ln w="1397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grpSp>
        <p:grpSp>
          <p:nvGrpSpPr>
            <p:cNvPr id="135" name="キャンバス 578"/>
            <p:cNvGrpSpPr/>
            <p:nvPr/>
          </p:nvGrpSpPr>
          <p:grpSpPr>
            <a:xfrm>
              <a:off x="7107442" y="1261315"/>
              <a:ext cx="1660935" cy="676621"/>
              <a:chOff x="6985" y="6985"/>
              <a:chExt cx="1083310" cy="308610"/>
            </a:xfrm>
          </p:grpSpPr>
          <p:sp>
            <p:nvSpPr>
              <p:cNvPr id="139" name="Oval 50"/>
              <p:cNvSpPr>
                <a:spLocks noChangeArrowheads="1"/>
              </p:cNvSpPr>
              <p:nvPr/>
            </p:nvSpPr>
            <p:spPr bwMode="auto">
              <a:xfrm>
                <a:off x="14605" y="6985"/>
                <a:ext cx="83820" cy="8445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40" name="Oval 51"/>
              <p:cNvSpPr>
                <a:spLocks noChangeArrowheads="1"/>
              </p:cNvSpPr>
              <p:nvPr/>
            </p:nvSpPr>
            <p:spPr bwMode="auto">
              <a:xfrm>
                <a:off x="14605" y="6985"/>
                <a:ext cx="83820" cy="84455"/>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41" name="Oval 52"/>
              <p:cNvSpPr>
                <a:spLocks noChangeArrowheads="1"/>
              </p:cNvSpPr>
              <p:nvPr/>
            </p:nvSpPr>
            <p:spPr bwMode="auto">
              <a:xfrm>
                <a:off x="104140" y="95885"/>
                <a:ext cx="83820" cy="8445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42" name="Oval 53"/>
              <p:cNvSpPr>
                <a:spLocks noChangeArrowheads="1"/>
              </p:cNvSpPr>
              <p:nvPr/>
            </p:nvSpPr>
            <p:spPr bwMode="auto">
              <a:xfrm>
                <a:off x="104140" y="95885"/>
                <a:ext cx="83820" cy="84455"/>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43" name="Oval 54"/>
              <p:cNvSpPr>
                <a:spLocks noChangeArrowheads="1"/>
              </p:cNvSpPr>
              <p:nvPr/>
            </p:nvSpPr>
            <p:spPr bwMode="auto">
              <a:xfrm>
                <a:off x="6985" y="95885"/>
                <a:ext cx="85090" cy="8445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44" name="Oval 55"/>
              <p:cNvSpPr>
                <a:spLocks noChangeArrowheads="1"/>
              </p:cNvSpPr>
              <p:nvPr/>
            </p:nvSpPr>
            <p:spPr bwMode="auto">
              <a:xfrm>
                <a:off x="6985" y="95885"/>
                <a:ext cx="85090" cy="84455"/>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45" name="Oval 56"/>
              <p:cNvSpPr>
                <a:spLocks noChangeArrowheads="1"/>
              </p:cNvSpPr>
              <p:nvPr/>
            </p:nvSpPr>
            <p:spPr bwMode="auto">
              <a:xfrm>
                <a:off x="69215" y="180340"/>
                <a:ext cx="85090" cy="8445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46" name="Oval 57"/>
              <p:cNvSpPr>
                <a:spLocks noChangeArrowheads="1"/>
              </p:cNvSpPr>
              <p:nvPr/>
            </p:nvSpPr>
            <p:spPr bwMode="auto">
              <a:xfrm>
                <a:off x="69215" y="180340"/>
                <a:ext cx="85090" cy="84455"/>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47" name="Oval 58"/>
              <p:cNvSpPr>
                <a:spLocks noChangeArrowheads="1"/>
              </p:cNvSpPr>
              <p:nvPr/>
            </p:nvSpPr>
            <p:spPr bwMode="auto">
              <a:xfrm>
                <a:off x="154305" y="180340"/>
                <a:ext cx="84455" cy="83820"/>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48" name="Oval 59"/>
              <p:cNvSpPr>
                <a:spLocks noChangeArrowheads="1"/>
              </p:cNvSpPr>
              <p:nvPr/>
            </p:nvSpPr>
            <p:spPr bwMode="auto">
              <a:xfrm>
                <a:off x="154305" y="180340"/>
                <a:ext cx="84455" cy="83820"/>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49" name="Oval 60"/>
              <p:cNvSpPr>
                <a:spLocks noChangeArrowheads="1"/>
              </p:cNvSpPr>
              <p:nvPr/>
            </p:nvSpPr>
            <p:spPr bwMode="auto">
              <a:xfrm>
                <a:off x="104140" y="19685"/>
                <a:ext cx="83820" cy="83820"/>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50" name="Oval 61"/>
              <p:cNvSpPr>
                <a:spLocks noChangeArrowheads="1"/>
              </p:cNvSpPr>
              <p:nvPr/>
            </p:nvSpPr>
            <p:spPr bwMode="auto">
              <a:xfrm>
                <a:off x="104140" y="19685"/>
                <a:ext cx="83820" cy="83820"/>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51" name="Oval 62"/>
              <p:cNvSpPr>
                <a:spLocks noChangeArrowheads="1"/>
              </p:cNvSpPr>
              <p:nvPr/>
            </p:nvSpPr>
            <p:spPr bwMode="auto">
              <a:xfrm>
                <a:off x="238760" y="187960"/>
                <a:ext cx="85090" cy="8445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52" name="Oval 63"/>
              <p:cNvSpPr>
                <a:spLocks noChangeArrowheads="1"/>
              </p:cNvSpPr>
              <p:nvPr/>
            </p:nvSpPr>
            <p:spPr bwMode="auto">
              <a:xfrm>
                <a:off x="238760" y="187960"/>
                <a:ext cx="85090" cy="84455"/>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53" name="Oval 64"/>
              <p:cNvSpPr>
                <a:spLocks noChangeArrowheads="1"/>
              </p:cNvSpPr>
              <p:nvPr/>
            </p:nvSpPr>
            <p:spPr bwMode="auto">
              <a:xfrm>
                <a:off x="196215" y="104140"/>
                <a:ext cx="84455" cy="83820"/>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54" name="Oval 65"/>
              <p:cNvSpPr>
                <a:spLocks noChangeArrowheads="1"/>
              </p:cNvSpPr>
              <p:nvPr/>
            </p:nvSpPr>
            <p:spPr bwMode="auto">
              <a:xfrm>
                <a:off x="196215" y="104140"/>
                <a:ext cx="84455" cy="83820"/>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55" name="Oval 66"/>
              <p:cNvSpPr>
                <a:spLocks noChangeArrowheads="1"/>
              </p:cNvSpPr>
              <p:nvPr/>
            </p:nvSpPr>
            <p:spPr bwMode="auto">
              <a:xfrm>
                <a:off x="238760" y="42545"/>
                <a:ext cx="85090" cy="8445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56" name="Oval 67"/>
              <p:cNvSpPr>
                <a:spLocks noChangeArrowheads="1"/>
              </p:cNvSpPr>
              <p:nvPr/>
            </p:nvSpPr>
            <p:spPr bwMode="auto">
              <a:xfrm>
                <a:off x="238760" y="42545"/>
                <a:ext cx="85090" cy="84455"/>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57" name="Oval 68"/>
              <p:cNvSpPr>
                <a:spLocks noChangeArrowheads="1"/>
              </p:cNvSpPr>
              <p:nvPr/>
            </p:nvSpPr>
            <p:spPr bwMode="auto">
              <a:xfrm>
                <a:off x="666115" y="215900"/>
                <a:ext cx="84455" cy="83820"/>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58" name="Oval 69"/>
              <p:cNvSpPr>
                <a:spLocks noChangeArrowheads="1"/>
              </p:cNvSpPr>
              <p:nvPr/>
            </p:nvSpPr>
            <p:spPr bwMode="auto">
              <a:xfrm>
                <a:off x="666115" y="215900"/>
                <a:ext cx="84455" cy="83820"/>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59" name="Oval 70"/>
              <p:cNvSpPr>
                <a:spLocks noChangeArrowheads="1"/>
              </p:cNvSpPr>
              <p:nvPr/>
            </p:nvSpPr>
            <p:spPr bwMode="auto">
              <a:xfrm>
                <a:off x="280670" y="127000"/>
                <a:ext cx="85090" cy="83820"/>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60" name="Oval 71"/>
              <p:cNvSpPr>
                <a:spLocks noChangeArrowheads="1"/>
              </p:cNvSpPr>
              <p:nvPr/>
            </p:nvSpPr>
            <p:spPr bwMode="auto">
              <a:xfrm>
                <a:off x="280670" y="127000"/>
                <a:ext cx="85090" cy="83820"/>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61" name="Oval 72"/>
              <p:cNvSpPr>
                <a:spLocks noChangeArrowheads="1"/>
              </p:cNvSpPr>
              <p:nvPr/>
            </p:nvSpPr>
            <p:spPr bwMode="auto">
              <a:xfrm>
                <a:off x="767715" y="232410"/>
                <a:ext cx="83820" cy="8318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62" name="Oval 73"/>
              <p:cNvSpPr>
                <a:spLocks noChangeArrowheads="1"/>
              </p:cNvSpPr>
              <p:nvPr/>
            </p:nvSpPr>
            <p:spPr bwMode="auto">
              <a:xfrm>
                <a:off x="767715" y="232410"/>
                <a:ext cx="83820" cy="83185"/>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63" name="Oval 74"/>
              <p:cNvSpPr>
                <a:spLocks noChangeArrowheads="1"/>
              </p:cNvSpPr>
              <p:nvPr/>
            </p:nvSpPr>
            <p:spPr bwMode="auto">
              <a:xfrm>
                <a:off x="750570" y="77470"/>
                <a:ext cx="85090" cy="8445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64" name="Oval 75"/>
              <p:cNvSpPr>
                <a:spLocks noChangeArrowheads="1"/>
              </p:cNvSpPr>
              <p:nvPr/>
            </p:nvSpPr>
            <p:spPr bwMode="auto">
              <a:xfrm>
                <a:off x="750570" y="77470"/>
                <a:ext cx="85090" cy="84455"/>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65" name="Oval 76"/>
              <p:cNvSpPr>
                <a:spLocks noChangeArrowheads="1"/>
              </p:cNvSpPr>
              <p:nvPr/>
            </p:nvSpPr>
            <p:spPr bwMode="auto">
              <a:xfrm>
                <a:off x="835660" y="106045"/>
                <a:ext cx="84455" cy="8445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66" name="Oval 77"/>
              <p:cNvSpPr>
                <a:spLocks noChangeArrowheads="1"/>
              </p:cNvSpPr>
              <p:nvPr/>
            </p:nvSpPr>
            <p:spPr bwMode="auto">
              <a:xfrm>
                <a:off x="835660" y="106045"/>
                <a:ext cx="84455" cy="84455"/>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67" name="Oval 78"/>
              <p:cNvSpPr>
                <a:spLocks noChangeArrowheads="1"/>
              </p:cNvSpPr>
              <p:nvPr/>
            </p:nvSpPr>
            <p:spPr bwMode="auto">
              <a:xfrm>
                <a:off x="750570" y="161925"/>
                <a:ext cx="85090" cy="83820"/>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68" name="Oval 79"/>
              <p:cNvSpPr>
                <a:spLocks noChangeArrowheads="1"/>
              </p:cNvSpPr>
              <p:nvPr/>
            </p:nvSpPr>
            <p:spPr bwMode="auto">
              <a:xfrm>
                <a:off x="750570" y="161925"/>
                <a:ext cx="85090" cy="83820"/>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69" name="Oval 82"/>
              <p:cNvSpPr>
                <a:spLocks noChangeArrowheads="1"/>
              </p:cNvSpPr>
              <p:nvPr/>
            </p:nvSpPr>
            <p:spPr bwMode="auto">
              <a:xfrm>
                <a:off x="939800" y="232410"/>
                <a:ext cx="85090" cy="8318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70" name="Oval 83"/>
              <p:cNvSpPr>
                <a:spLocks noChangeArrowheads="1"/>
              </p:cNvSpPr>
              <p:nvPr/>
            </p:nvSpPr>
            <p:spPr bwMode="auto">
              <a:xfrm>
                <a:off x="939800" y="232410"/>
                <a:ext cx="85090" cy="83185"/>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71" name="Oval 84"/>
              <p:cNvSpPr>
                <a:spLocks noChangeArrowheads="1"/>
              </p:cNvSpPr>
              <p:nvPr/>
            </p:nvSpPr>
            <p:spPr bwMode="auto">
              <a:xfrm>
                <a:off x="1005205" y="175895"/>
                <a:ext cx="85090" cy="83820"/>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72" name="Oval 85"/>
              <p:cNvSpPr>
                <a:spLocks noChangeArrowheads="1"/>
              </p:cNvSpPr>
              <p:nvPr/>
            </p:nvSpPr>
            <p:spPr bwMode="auto">
              <a:xfrm>
                <a:off x="1005205" y="175895"/>
                <a:ext cx="85090" cy="83820"/>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73" name="Oval 86"/>
              <p:cNvSpPr>
                <a:spLocks noChangeArrowheads="1"/>
              </p:cNvSpPr>
              <p:nvPr/>
            </p:nvSpPr>
            <p:spPr bwMode="auto">
              <a:xfrm>
                <a:off x="835660" y="19685"/>
                <a:ext cx="84455" cy="83820"/>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74" name="Oval 87"/>
              <p:cNvSpPr>
                <a:spLocks noChangeArrowheads="1"/>
              </p:cNvSpPr>
              <p:nvPr/>
            </p:nvSpPr>
            <p:spPr bwMode="auto">
              <a:xfrm>
                <a:off x="835660" y="19685"/>
                <a:ext cx="84455" cy="83820"/>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75" name="Oval 88"/>
              <p:cNvSpPr>
                <a:spLocks noChangeArrowheads="1"/>
              </p:cNvSpPr>
              <p:nvPr/>
            </p:nvSpPr>
            <p:spPr bwMode="auto">
              <a:xfrm>
                <a:off x="920750" y="133350"/>
                <a:ext cx="84455" cy="84455"/>
              </a:xfrm>
              <a:prstGeom prst="ellipse">
                <a:avLst/>
              </a:prstGeom>
              <a:solidFill>
                <a:srgbClr val="4F81BD"/>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76" name="Oval 89"/>
              <p:cNvSpPr>
                <a:spLocks noChangeArrowheads="1"/>
              </p:cNvSpPr>
              <p:nvPr/>
            </p:nvSpPr>
            <p:spPr bwMode="auto">
              <a:xfrm>
                <a:off x="920750" y="133350"/>
                <a:ext cx="84455" cy="84455"/>
              </a:xfrm>
              <a:prstGeom prst="ellipse">
                <a:avLst/>
              </a:prstGeom>
              <a:noFill/>
              <a:ln w="15240" cap="flat">
                <a:solidFill>
                  <a:srgbClr val="385D8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77" name="Freeform 90"/>
              <p:cNvSpPr>
                <a:spLocks/>
              </p:cNvSpPr>
              <p:nvPr/>
            </p:nvSpPr>
            <p:spPr bwMode="auto">
              <a:xfrm>
                <a:off x="393700" y="85725"/>
                <a:ext cx="283845" cy="151130"/>
              </a:xfrm>
              <a:custGeom>
                <a:avLst/>
                <a:gdLst>
                  <a:gd name="T0" fmla="*/ 0 w 5056"/>
                  <a:gd name="T1" fmla="*/ 0 h 2720"/>
                  <a:gd name="T2" fmla="*/ 1738 w 5056"/>
                  <a:gd name="T3" fmla="*/ 0 h 2720"/>
                  <a:gd name="T4" fmla="*/ 1896 w 5056"/>
                  <a:gd name="T5" fmla="*/ 114 h 2720"/>
                  <a:gd name="T6" fmla="*/ 1738 w 5056"/>
                  <a:gd name="T7" fmla="*/ 227 h 2720"/>
                  <a:gd name="T8" fmla="*/ 1422 w 5056"/>
                  <a:gd name="T9" fmla="*/ 227 h 2720"/>
                  <a:gd name="T10" fmla="*/ 1264 w 5056"/>
                  <a:gd name="T11" fmla="*/ 340 h 2720"/>
                  <a:gd name="T12" fmla="*/ 1422 w 5056"/>
                  <a:gd name="T13" fmla="*/ 454 h 2720"/>
                  <a:gd name="T14" fmla="*/ 3634 w 5056"/>
                  <a:gd name="T15" fmla="*/ 454 h 2720"/>
                  <a:gd name="T16" fmla="*/ 3792 w 5056"/>
                  <a:gd name="T17" fmla="*/ 340 h 2720"/>
                  <a:gd name="T18" fmla="*/ 3634 w 5056"/>
                  <a:gd name="T19" fmla="*/ 227 h 2720"/>
                  <a:gd name="T20" fmla="*/ 3318 w 5056"/>
                  <a:gd name="T21" fmla="*/ 227 h 2720"/>
                  <a:gd name="T22" fmla="*/ 3160 w 5056"/>
                  <a:gd name="T23" fmla="*/ 114 h 2720"/>
                  <a:gd name="T24" fmla="*/ 3318 w 5056"/>
                  <a:gd name="T25" fmla="*/ 0 h 2720"/>
                  <a:gd name="T26" fmla="*/ 5056 w 5056"/>
                  <a:gd name="T27" fmla="*/ 0 h 2720"/>
                  <a:gd name="T28" fmla="*/ 4424 w 5056"/>
                  <a:gd name="T29" fmla="*/ 1134 h 2720"/>
                  <a:gd name="T30" fmla="*/ 5056 w 5056"/>
                  <a:gd name="T31" fmla="*/ 2267 h 2720"/>
                  <a:gd name="T32" fmla="*/ 3792 w 5056"/>
                  <a:gd name="T33" fmla="*/ 2267 h 2720"/>
                  <a:gd name="T34" fmla="*/ 3792 w 5056"/>
                  <a:gd name="T35" fmla="*/ 2607 h 2720"/>
                  <a:gd name="T36" fmla="*/ 3634 w 5056"/>
                  <a:gd name="T37" fmla="*/ 2720 h 2720"/>
                  <a:gd name="T38" fmla="*/ 1422 w 5056"/>
                  <a:gd name="T39" fmla="*/ 2720 h 2720"/>
                  <a:gd name="T40" fmla="*/ 1264 w 5056"/>
                  <a:gd name="T41" fmla="*/ 2607 h 2720"/>
                  <a:gd name="T42" fmla="*/ 1264 w 5056"/>
                  <a:gd name="T43" fmla="*/ 2267 h 2720"/>
                  <a:gd name="T44" fmla="*/ 0 w 5056"/>
                  <a:gd name="T45" fmla="*/ 2267 h 2720"/>
                  <a:gd name="T46" fmla="*/ 632 w 5056"/>
                  <a:gd name="T47" fmla="*/ 1134 h 2720"/>
                  <a:gd name="T48" fmla="*/ 0 w 5056"/>
                  <a:gd name="T49" fmla="*/ 0 h 2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056" h="2720">
                    <a:moveTo>
                      <a:pt x="0" y="0"/>
                    </a:moveTo>
                    <a:lnTo>
                      <a:pt x="1738" y="0"/>
                    </a:lnTo>
                    <a:cubicBezTo>
                      <a:pt x="1826" y="0"/>
                      <a:pt x="1896" y="51"/>
                      <a:pt x="1896" y="114"/>
                    </a:cubicBezTo>
                    <a:cubicBezTo>
                      <a:pt x="1896" y="176"/>
                      <a:pt x="1826" y="227"/>
                      <a:pt x="1738" y="227"/>
                    </a:cubicBezTo>
                    <a:lnTo>
                      <a:pt x="1422" y="227"/>
                    </a:lnTo>
                    <a:cubicBezTo>
                      <a:pt x="1335" y="227"/>
                      <a:pt x="1264" y="278"/>
                      <a:pt x="1264" y="340"/>
                    </a:cubicBezTo>
                    <a:cubicBezTo>
                      <a:pt x="1264" y="403"/>
                      <a:pt x="1335" y="454"/>
                      <a:pt x="1422" y="454"/>
                    </a:cubicBezTo>
                    <a:lnTo>
                      <a:pt x="3634" y="454"/>
                    </a:lnTo>
                    <a:cubicBezTo>
                      <a:pt x="3722" y="454"/>
                      <a:pt x="3792" y="403"/>
                      <a:pt x="3792" y="340"/>
                    </a:cubicBezTo>
                    <a:cubicBezTo>
                      <a:pt x="3792" y="278"/>
                      <a:pt x="3722" y="227"/>
                      <a:pt x="3634" y="227"/>
                    </a:cubicBezTo>
                    <a:lnTo>
                      <a:pt x="3318" y="227"/>
                    </a:lnTo>
                    <a:cubicBezTo>
                      <a:pt x="3231" y="227"/>
                      <a:pt x="3160" y="176"/>
                      <a:pt x="3160" y="114"/>
                    </a:cubicBezTo>
                    <a:cubicBezTo>
                      <a:pt x="3160" y="51"/>
                      <a:pt x="3231" y="0"/>
                      <a:pt x="3318" y="0"/>
                    </a:cubicBezTo>
                    <a:lnTo>
                      <a:pt x="5056" y="0"/>
                    </a:lnTo>
                    <a:lnTo>
                      <a:pt x="4424" y="1134"/>
                    </a:lnTo>
                    <a:lnTo>
                      <a:pt x="5056" y="2267"/>
                    </a:lnTo>
                    <a:lnTo>
                      <a:pt x="3792" y="2267"/>
                    </a:lnTo>
                    <a:lnTo>
                      <a:pt x="3792" y="2607"/>
                    </a:lnTo>
                    <a:cubicBezTo>
                      <a:pt x="3792" y="2670"/>
                      <a:pt x="3722" y="2720"/>
                      <a:pt x="3634" y="2720"/>
                    </a:cubicBezTo>
                    <a:lnTo>
                      <a:pt x="1422" y="2720"/>
                    </a:lnTo>
                    <a:cubicBezTo>
                      <a:pt x="1335" y="2720"/>
                      <a:pt x="1264" y="2670"/>
                      <a:pt x="1264" y="2607"/>
                    </a:cubicBezTo>
                    <a:lnTo>
                      <a:pt x="1264" y="2267"/>
                    </a:lnTo>
                    <a:lnTo>
                      <a:pt x="0" y="2267"/>
                    </a:lnTo>
                    <a:lnTo>
                      <a:pt x="632" y="1134"/>
                    </a:lnTo>
                    <a:lnTo>
                      <a:pt x="0" y="0"/>
                    </a:lnTo>
                    <a:close/>
                  </a:path>
                </a:pathLst>
              </a:custGeom>
              <a:solidFill>
                <a:srgbClr val="F2DCDB"/>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78" name="Freeform 91"/>
              <p:cNvSpPr>
                <a:spLocks noEditPoints="1"/>
              </p:cNvSpPr>
              <p:nvPr/>
            </p:nvSpPr>
            <p:spPr bwMode="auto">
              <a:xfrm>
                <a:off x="464820" y="92075"/>
                <a:ext cx="141605" cy="19050"/>
              </a:xfrm>
              <a:custGeom>
                <a:avLst/>
                <a:gdLst>
                  <a:gd name="T0" fmla="*/ 632 w 2528"/>
                  <a:gd name="T1" fmla="*/ 0 h 340"/>
                  <a:gd name="T2" fmla="*/ 474 w 2528"/>
                  <a:gd name="T3" fmla="*/ 113 h 340"/>
                  <a:gd name="T4" fmla="*/ 158 w 2528"/>
                  <a:gd name="T5" fmla="*/ 113 h 340"/>
                  <a:gd name="T6" fmla="*/ 0 w 2528"/>
                  <a:gd name="T7" fmla="*/ 226 h 340"/>
                  <a:gd name="T8" fmla="*/ 158 w 2528"/>
                  <a:gd name="T9" fmla="*/ 340 h 340"/>
                  <a:gd name="T10" fmla="*/ 632 w 2528"/>
                  <a:gd name="T11" fmla="*/ 340 h 340"/>
                  <a:gd name="T12" fmla="*/ 632 w 2528"/>
                  <a:gd name="T13" fmla="*/ 0 h 340"/>
                  <a:gd name="T14" fmla="*/ 1896 w 2528"/>
                  <a:gd name="T15" fmla="*/ 0 h 340"/>
                  <a:gd name="T16" fmla="*/ 2054 w 2528"/>
                  <a:gd name="T17" fmla="*/ 113 h 340"/>
                  <a:gd name="T18" fmla="*/ 2370 w 2528"/>
                  <a:gd name="T19" fmla="*/ 113 h 340"/>
                  <a:gd name="T20" fmla="*/ 2528 w 2528"/>
                  <a:gd name="T21" fmla="*/ 226 h 340"/>
                  <a:gd name="T22" fmla="*/ 2370 w 2528"/>
                  <a:gd name="T23" fmla="*/ 340 h 340"/>
                  <a:gd name="T24" fmla="*/ 1896 w 2528"/>
                  <a:gd name="T25" fmla="*/ 340 h 340"/>
                  <a:gd name="T26" fmla="*/ 1896 w 2528"/>
                  <a:gd name="T27" fmla="*/ 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28" h="340">
                    <a:moveTo>
                      <a:pt x="632" y="0"/>
                    </a:moveTo>
                    <a:cubicBezTo>
                      <a:pt x="632" y="62"/>
                      <a:pt x="562" y="113"/>
                      <a:pt x="474" y="113"/>
                    </a:cubicBezTo>
                    <a:lnTo>
                      <a:pt x="158" y="113"/>
                    </a:lnTo>
                    <a:cubicBezTo>
                      <a:pt x="71" y="113"/>
                      <a:pt x="0" y="164"/>
                      <a:pt x="0" y="226"/>
                    </a:cubicBezTo>
                    <a:cubicBezTo>
                      <a:pt x="0" y="289"/>
                      <a:pt x="71" y="340"/>
                      <a:pt x="158" y="340"/>
                    </a:cubicBezTo>
                    <a:lnTo>
                      <a:pt x="632" y="340"/>
                    </a:lnTo>
                    <a:lnTo>
                      <a:pt x="632" y="0"/>
                    </a:lnTo>
                    <a:close/>
                    <a:moveTo>
                      <a:pt x="1896" y="0"/>
                    </a:moveTo>
                    <a:cubicBezTo>
                      <a:pt x="1896" y="62"/>
                      <a:pt x="1967" y="113"/>
                      <a:pt x="2054" y="113"/>
                    </a:cubicBezTo>
                    <a:lnTo>
                      <a:pt x="2370" y="113"/>
                    </a:lnTo>
                    <a:cubicBezTo>
                      <a:pt x="2458" y="113"/>
                      <a:pt x="2528" y="164"/>
                      <a:pt x="2528" y="226"/>
                    </a:cubicBezTo>
                    <a:cubicBezTo>
                      <a:pt x="2528" y="289"/>
                      <a:pt x="2458" y="340"/>
                      <a:pt x="2370" y="340"/>
                    </a:cubicBezTo>
                    <a:lnTo>
                      <a:pt x="1896" y="340"/>
                    </a:lnTo>
                    <a:lnTo>
                      <a:pt x="1896" y="0"/>
                    </a:lnTo>
                    <a:close/>
                  </a:path>
                </a:pathLst>
              </a:custGeom>
              <a:solidFill>
                <a:srgbClr val="C3B1B0"/>
              </a:solidFill>
              <a:ln w="0">
                <a:solidFill>
                  <a:srgbClr val="000000"/>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79" name="Freeform 92"/>
              <p:cNvSpPr>
                <a:spLocks noEditPoints="1"/>
              </p:cNvSpPr>
              <p:nvPr/>
            </p:nvSpPr>
            <p:spPr bwMode="auto">
              <a:xfrm>
                <a:off x="393700" y="85725"/>
                <a:ext cx="283845" cy="151130"/>
              </a:xfrm>
              <a:custGeom>
                <a:avLst/>
                <a:gdLst>
                  <a:gd name="T0" fmla="*/ 0 w 5056"/>
                  <a:gd name="T1" fmla="*/ 0 h 2720"/>
                  <a:gd name="T2" fmla="*/ 1738 w 5056"/>
                  <a:gd name="T3" fmla="*/ 0 h 2720"/>
                  <a:gd name="T4" fmla="*/ 1896 w 5056"/>
                  <a:gd name="T5" fmla="*/ 114 h 2720"/>
                  <a:gd name="T6" fmla="*/ 1738 w 5056"/>
                  <a:gd name="T7" fmla="*/ 227 h 2720"/>
                  <a:gd name="T8" fmla="*/ 1422 w 5056"/>
                  <a:gd name="T9" fmla="*/ 227 h 2720"/>
                  <a:gd name="T10" fmla="*/ 1264 w 5056"/>
                  <a:gd name="T11" fmla="*/ 340 h 2720"/>
                  <a:gd name="T12" fmla="*/ 1422 w 5056"/>
                  <a:gd name="T13" fmla="*/ 454 h 2720"/>
                  <a:gd name="T14" fmla="*/ 3634 w 5056"/>
                  <a:gd name="T15" fmla="*/ 454 h 2720"/>
                  <a:gd name="T16" fmla="*/ 3792 w 5056"/>
                  <a:gd name="T17" fmla="*/ 340 h 2720"/>
                  <a:gd name="T18" fmla="*/ 3634 w 5056"/>
                  <a:gd name="T19" fmla="*/ 227 h 2720"/>
                  <a:gd name="T20" fmla="*/ 3318 w 5056"/>
                  <a:gd name="T21" fmla="*/ 227 h 2720"/>
                  <a:gd name="T22" fmla="*/ 3160 w 5056"/>
                  <a:gd name="T23" fmla="*/ 114 h 2720"/>
                  <a:gd name="T24" fmla="*/ 3318 w 5056"/>
                  <a:gd name="T25" fmla="*/ 0 h 2720"/>
                  <a:gd name="T26" fmla="*/ 5056 w 5056"/>
                  <a:gd name="T27" fmla="*/ 0 h 2720"/>
                  <a:gd name="T28" fmla="*/ 4424 w 5056"/>
                  <a:gd name="T29" fmla="*/ 1134 h 2720"/>
                  <a:gd name="T30" fmla="*/ 5056 w 5056"/>
                  <a:gd name="T31" fmla="*/ 2267 h 2720"/>
                  <a:gd name="T32" fmla="*/ 3792 w 5056"/>
                  <a:gd name="T33" fmla="*/ 2267 h 2720"/>
                  <a:gd name="T34" fmla="*/ 3792 w 5056"/>
                  <a:gd name="T35" fmla="*/ 2607 h 2720"/>
                  <a:gd name="T36" fmla="*/ 3634 w 5056"/>
                  <a:gd name="T37" fmla="*/ 2720 h 2720"/>
                  <a:gd name="T38" fmla="*/ 1422 w 5056"/>
                  <a:gd name="T39" fmla="*/ 2720 h 2720"/>
                  <a:gd name="T40" fmla="*/ 1264 w 5056"/>
                  <a:gd name="T41" fmla="*/ 2607 h 2720"/>
                  <a:gd name="T42" fmla="*/ 1264 w 5056"/>
                  <a:gd name="T43" fmla="*/ 2267 h 2720"/>
                  <a:gd name="T44" fmla="*/ 0 w 5056"/>
                  <a:gd name="T45" fmla="*/ 2267 h 2720"/>
                  <a:gd name="T46" fmla="*/ 632 w 5056"/>
                  <a:gd name="T47" fmla="*/ 1134 h 2720"/>
                  <a:gd name="T48" fmla="*/ 0 w 5056"/>
                  <a:gd name="T49" fmla="*/ 0 h 2720"/>
                  <a:gd name="T50" fmla="*/ 1896 w 5056"/>
                  <a:gd name="T51" fmla="*/ 114 h 2720"/>
                  <a:gd name="T52" fmla="*/ 1896 w 5056"/>
                  <a:gd name="T53" fmla="*/ 454 h 2720"/>
                  <a:gd name="T54" fmla="*/ 3160 w 5056"/>
                  <a:gd name="T55" fmla="*/ 454 h 2720"/>
                  <a:gd name="T56" fmla="*/ 3160 w 5056"/>
                  <a:gd name="T57" fmla="*/ 114 h 2720"/>
                  <a:gd name="T58" fmla="*/ 1264 w 5056"/>
                  <a:gd name="T59" fmla="*/ 2267 h 2720"/>
                  <a:gd name="T60" fmla="*/ 1264 w 5056"/>
                  <a:gd name="T61" fmla="*/ 340 h 2720"/>
                  <a:gd name="T62" fmla="*/ 3792 w 5056"/>
                  <a:gd name="T63" fmla="*/ 340 h 2720"/>
                  <a:gd name="T64" fmla="*/ 3792 w 5056"/>
                  <a:gd name="T65" fmla="*/ 2267 h 2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056" h="2720">
                    <a:moveTo>
                      <a:pt x="0" y="0"/>
                    </a:moveTo>
                    <a:lnTo>
                      <a:pt x="1738" y="0"/>
                    </a:lnTo>
                    <a:cubicBezTo>
                      <a:pt x="1826" y="0"/>
                      <a:pt x="1896" y="51"/>
                      <a:pt x="1896" y="114"/>
                    </a:cubicBezTo>
                    <a:cubicBezTo>
                      <a:pt x="1896" y="176"/>
                      <a:pt x="1826" y="227"/>
                      <a:pt x="1738" y="227"/>
                    </a:cubicBezTo>
                    <a:lnTo>
                      <a:pt x="1422" y="227"/>
                    </a:lnTo>
                    <a:cubicBezTo>
                      <a:pt x="1335" y="227"/>
                      <a:pt x="1264" y="278"/>
                      <a:pt x="1264" y="340"/>
                    </a:cubicBezTo>
                    <a:cubicBezTo>
                      <a:pt x="1264" y="403"/>
                      <a:pt x="1335" y="454"/>
                      <a:pt x="1422" y="454"/>
                    </a:cubicBezTo>
                    <a:lnTo>
                      <a:pt x="3634" y="454"/>
                    </a:lnTo>
                    <a:cubicBezTo>
                      <a:pt x="3722" y="454"/>
                      <a:pt x="3792" y="403"/>
                      <a:pt x="3792" y="340"/>
                    </a:cubicBezTo>
                    <a:cubicBezTo>
                      <a:pt x="3792" y="278"/>
                      <a:pt x="3722" y="227"/>
                      <a:pt x="3634" y="227"/>
                    </a:cubicBezTo>
                    <a:lnTo>
                      <a:pt x="3318" y="227"/>
                    </a:lnTo>
                    <a:cubicBezTo>
                      <a:pt x="3231" y="227"/>
                      <a:pt x="3160" y="176"/>
                      <a:pt x="3160" y="114"/>
                    </a:cubicBezTo>
                    <a:cubicBezTo>
                      <a:pt x="3160" y="51"/>
                      <a:pt x="3231" y="0"/>
                      <a:pt x="3318" y="0"/>
                    </a:cubicBezTo>
                    <a:lnTo>
                      <a:pt x="5056" y="0"/>
                    </a:lnTo>
                    <a:lnTo>
                      <a:pt x="4424" y="1134"/>
                    </a:lnTo>
                    <a:lnTo>
                      <a:pt x="5056" y="2267"/>
                    </a:lnTo>
                    <a:lnTo>
                      <a:pt x="3792" y="2267"/>
                    </a:lnTo>
                    <a:lnTo>
                      <a:pt x="3792" y="2607"/>
                    </a:lnTo>
                    <a:cubicBezTo>
                      <a:pt x="3792" y="2670"/>
                      <a:pt x="3722" y="2720"/>
                      <a:pt x="3634" y="2720"/>
                    </a:cubicBezTo>
                    <a:lnTo>
                      <a:pt x="1422" y="2720"/>
                    </a:lnTo>
                    <a:cubicBezTo>
                      <a:pt x="1335" y="2720"/>
                      <a:pt x="1264" y="2670"/>
                      <a:pt x="1264" y="2607"/>
                    </a:cubicBezTo>
                    <a:lnTo>
                      <a:pt x="1264" y="2267"/>
                    </a:lnTo>
                    <a:lnTo>
                      <a:pt x="0" y="2267"/>
                    </a:lnTo>
                    <a:lnTo>
                      <a:pt x="632" y="1134"/>
                    </a:lnTo>
                    <a:lnTo>
                      <a:pt x="0" y="0"/>
                    </a:lnTo>
                    <a:close/>
                    <a:moveTo>
                      <a:pt x="1896" y="114"/>
                    </a:moveTo>
                    <a:lnTo>
                      <a:pt x="1896" y="454"/>
                    </a:lnTo>
                    <a:moveTo>
                      <a:pt x="3160" y="454"/>
                    </a:moveTo>
                    <a:lnTo>
                      <a:pt x="3160" y="114"/>
                    </a:lnTo>
                    <a:moveTo>
                      <a:pt x="1264" y="2267"/>
                    </a:moveTo>
                    <a:lnTo>
                      <a:pt x="1264" y="340"/>
                    </a:lnTo>
                    <a:moveTo>
                      <a:pt x="3792" y="340"/>
                    </a:moveTo>
                    <a:lnTo>
                      <a:pt x="3792" y="2267"/>
                    </a:lnTo>
                  </a:path>
                </a:pathLst>
              </a:custGeom>
              <a:noFill/>
              <a:ln w="6985" cap="flat">
                <a:solidFill>
                  <a:srgbClr val="D99694"/>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80" name="Rectangle 93"/>
              <p:cNvSpPr>
                <a:spLocks noChangeArrowheads="1"/>
              </p:cNvSpPr>
              <p:nvPr/>
            </p:nvSpPr>
            <p:spPr bwMode="auto">
              <a:xfrm>
                <a:off x="489336" y="141230"/>
                <a:ext cx="208915" cy="77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a:spAutoFit/>
              </a:bodyPr>
              <a:lstStyle/>
              <a:p>
                <a:pPr algn="just"/>
                <a:r>
                  <a:rPr lang="ja-JP" altLang="en-US" sz="1100" b="1" kern="0" dirty="0">
                    <a:solidFill>
                      <a:prstClr val="black"/>
                    </a:solidFill>
                    <a:latin typeface="メイリオ" panose="020B0604030504040204" pitchFamily="50" charset="-128"/>
                    <a:ea typeface="メイリオ" panose="020B0604030504040204" pitchFamily="50" charset="-128"/>
                    <a:cs typeface="ＭＳ Ｐゴシック"/>
                  </a:rPr>
                  <a:t>絆</a:t>
                </a:r>
                <a:endParaRPr lang="ja-JP" altLang="en-US" sz="1050" kern="100" dirty="0">
                  <a:solidFill>
                    <a:prstClr val="black"/>
                  </a:solidFill>
                  <a:latin typeface="メイリオ" panose="020B0604030504040204" pitchFamily="50" charset="-128"/>
                  <a:ea typeface="メイリオ" panose="020B0604030504040204" pitchFamily="50" charset="-128"/>
                  <a:cs typeface="Times New Roman"/>
                </a:endParaRPr>
              </a:p>
            </p:txBody>
          </p:sp>
          <p:sp>
            <p:nvSpPr>
              <p:cNvPr id="181" name="Oval 80"/>
              <p:cNvSpPr>
                <a:spLocks noChangeArrowheads="1"/>
              </p:cNvSpPr>
              <p:nvPr/>
            </p:nvSpPr>
            <p:spPr bwMode="auto">
              <a:xfrm>
                <a:off x="851535" y="190500"/>
                <a:ext cx="85090" cy="83820"/>
              </a:xfrm>
              <a:prstGeom prst="ellipse">
                <a:avLst/>
              </a:prstGeom>
              <a:solidFill>
                <a:srgbClr val="4F81BD"/>
              </a:solidFill>
              <a:ln w="15875">
                <a:solidFill>
                  <a:srgbClr val="336699"/>
                </a:solidFill>
                <a:prstDash val="solid"/>
                <a:round/>
                <a:headEnd/>
                <a:tailEnd/>
              </a:ln>
            </p:spPr>
            <p:txBody>
              <a:bodyPr rot="0" vert="horz" wrap="square" lIns="91440" tIns="45720" rIns="91440" bIns="4572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grpSp>
        <p:sp>
          <p:nvSpPr>
            <p:cNvPr id="136" name="AutoShape 11098"/>
            <p:cNvSpPr>
              <a:spLocks noChangeArrowheads="1"/>
            </p:cNvSpPr>
            <p:nvPr/>
          </p:nvSpPr>
          <p:spPr bwMode="auto">
            <a:xfrm>
              <a:off x="2264830" y="1345963"/>
              <a:ext cx="247015" cy="481330"/>
            </a:xfrm>
            <a:prstGeom prst="rightArrow">
              <a:avLst>
                <a:gd name="adj1" fmla="val 46380"/>
                <a:gd name="adj2" fmla="val 50486"/>
              </a:avLst>
            </a:prstGeom>
            <a:ln>
              <a:headEnd/>
              <a:tailEnd/>
            </a:ln>
          </p:spPr>
          <p:style>
            <a:lnRef idx="1">
              <a:schemeClr val="accent5"/>
            </a:lnRef>
            <a:fillRef idx="2">
              <a:schemeClr val="accent5"/>
            </a:fillRef>
            <a:effectRef idx="1">
              <a:schemeClr val="accent5"/>
            </a:effectRef>
            <a:fontRef idx="minor">
              <a:schemeClr val="dk1"/>
            </a:fontRef>
          </p:style>
          <p:txBody>
            <a:bodyPr rot="0" vert="horz" wrap="square" lIns="74295" tIns="8890" rIns="74295" bIns="889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37" name="AutoShape 11098"/>
            <p:cNvSpPr>
              <a:spLocks noChangeArrowheads="1"/>
            </p:cNvSpPr>
            <p:nvPr/>
          </p:nvSpPr>
          <p:spPr bwMode="auto">
            <a:xfrm>
              <a:off x="4465191" y="1345963"/>
              <a:ext cx="247015" cy="481330"/>
            </a:xfrm>
            <a:prstGeom prst="rightArrow">
              <a:avLst>
                <a:gd name="adj1" fmla="val 46380"/>
                <a:gd name="adj2" fmla="val 50486"/>
              </a:avLst>
            </a:prstGeom>
            <a:ln>
              <a:headEnd/>
              <a:tailEnd/>
            </a:ln>
          </p:spPr>
          <p:style>
            <a:lnRef idx="1">
              <a:schemeClr val="accent5"/>
            </a:lnRef>
            <a:fillRef idx="2">
              <a:schemeClr val="accent5"/>
            </a:fillRef>
            <a:effectRef idx="1">
              <a:schemeClr val="accent5"/>
            </a:effectRef>
            <a:fontRef idx="minor">
              <a:schemeClr val="dk1"/>
            </a:fontRef>
          </p:style>
          <p:txBody>
            <a:bodyPr rot="0" vert="horz" wrap="square" lIns="74295" tIns="8890" rIns="74295" bIns="889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sp>
          <p:nvSpPr>
            <p:cNvPr id="138" name="AutoShape 11098"/>
            <p:cNvSpPr>
              <a:spLocks noChangeArrowheads="1"/>
            </p:cNvSpPr>
            <p:nvPr/>
          </p:nvSpPr>
          <p:spPr bwMode="auto">
            <a:xfrm>
              <a:off x="6665552" y="1345963"/>
              <a:ext cx="247015" cy="481330"/>
            </a:xfrm>
            <a:prstGeom prst="rightArrow">
              <a:avLst>
                <a:gd name="adj1" fmla="val 46380"/>
                <a:gd name="adj2" fmla="val 50486"/>
              </a:avLst>
            </a:prstGeom>
            <a:ln>
              <a:headEnd/>
              <a:tailEnd/>
            </a:ln>
          </p:spPr>
          <p:style>
            <a:lnRef idx="1">
              <a:schemeClr val="accent5"/>
            </a:lnRef>
            <a:fillRef idx="2">
              <a:schemeClr val="accent5"/>
            </a:fillRef>
            <a:effectRef idx="1">
              <a:schemeClr val="accent5"/>
            </a:effectRef>
            <a:fontRef idx="minor">
              <a:schemeClr val="dk1"/>
            </a:fontRef>
          </p:style>
          <p:txBody>
            <a:bodyPr rot="0" vert="horz" wrap="square" lIns="74295" tIns="8890" rIns="74295" bIns="8890" anchor="t" anchorCtr="0" upright="1">
              <a:noAutofit/>
            </a:bodyPr>
            <a:lstStyle/>
            <a:p>
              <a:endParaRPr lang="ja-JP" altLang="en-US">
                <a:solidFill>
                  <a:prstClr val="black"/>
                </a:solidFill>
                <a:latin typeface="メイリオ" panose="020B0604030504040204" pitchFamily="50" charset="-128"/>
                <a:ea typeface="メイリオ" panose="020B0604030504040204" pitchFamily="50" charset="-128"/>
              </a:endParaRPr>
            </a:p>
          </p:txBody>
        </p:sp>
      </p:grpSp>
      <p:sp>
        <p:nvSpPr>
          <p:cNvPr id="222" name="正方形/長方形 221"/>
          <p:cNvSpPr/>
          <p:nvPr/>
        </p:nvSpPr>
        <p:spPr>
          <a:xfrm>
            <a:off x="179512" y="1967355"/>
            <a:ext cx="479618" cy="584775"/>
          </a:xfrm>
          <a:prstGeom prst="rect">
            <a:avLst/>
          </a:prstGeom>
          <a:noFill/>
        </p:spPr>
        <p:txBody>
          <a:bodyPr wrap="none" lIns="91440" tIns="45720" rIns="91440" bIns="45720">
            <a:spAutoFit/>
          </a:bodyPr>
          <a:lstStyle/>
          <a:p>
            <a:pPr algn="ctr"/>
            <a:r>
              <a:rPr lang="ja-JP" altLang="en-US" sz="3200" b="1" cap="none" spc="0" dirty="0" smtClean="0">
                <a:ln w="10541" cmpd="sng">
                  <a:solidFill>
                    <a:schemeClr val="accent1">
                      <a:shade val="88000"/>
                      <a:satMod val="110000"/>
                    </a:schemeClr>
                  </a:solidFill>
                  <a:prstDash val="solid"/>
                </a:ln>
                <a:solidFill>
                  <a:srgbClr val="0033CC"/>
                </a:solidFill>
                <a:effectLst/>
              </a:rPr>
              <a:t>Ａ</a:t>
            </a:r>
            <a:endParaRPr lang="ja-JP" altLang="en-US" sz="3200" b="1" cap="none" spc="0" dirty="0">
              <a:ln w="10541" cmpd="sng">
                <a:solidFill>
                  <a:schemeClr val="accent1">
                    <a:shade val="88000"/>
                    <a:satMod val="110000"/>
                  </a:schemeClr>
                </a:solidFill>
                <a:prstDash val="solid"/>
              </a:ln>
              <a:solidFill>
                <a:srgbClr val="0033CC"/>
              </a:solidFill>
              <a:effectLst/>
            </a:endParaRPr>
          </a:p>
        </p:txBody>
      </p:sp>
      <p:sp>
        <p:nvSpPr>
          <p:cNvPr id="223" name="正方形/長方形 222"/>
          <p:cNvSpPr/>
          <p:nvPr/>
        </p:nvSpPr>
        <p:spPr>
          <a:xfrm>
            <a:off x="2349762" y="1967355"/>
            <a:ext cx="505267" cy="584775"/>
          </a:xfrm>
          <a:prstGeom prst="rect">
            <a:avLst/>
          </a:prstGeom>
          <a:noFill/>
        </p:spPr>
        <p:txBody>
          <a:bodyPr wrap="none" lIns="91440" tIns="45720" rIns="91440" bIns="45720">
            <a:spAutoFit/>
          </a:bodyPr>
          <a:lstStyle/>
          <a:p>
            <a:pPr algn="ctr"/>
            <a:r>
              <a:rPr lang="ja-JP" altLang="en-US" sz="3200" b="1" dirty="0">
                <a:ln w="10541" cmpd="sng">
                  <a:solidFill>
                    <a:schemeClr val="accent1">
                      <a:shade val="88000"/>
                      <a:satMod val="110000"/>
                    </a:schemeClr>
                  </a:solidFill>
                  <a:prstDash val="solid"/>
                </a:ln>
                <a:solidFill>
                  <a:srgbClr val="0033CC"/>
                </a:solidFill>
              </a:rPr>
              <a:t>Ｂ</a:t>
            </a:r>
            <a:endParaRPr lang="ja-JP" altLang="en-US" sz="3200" b="1" cap="none" spc="0" dirty="0">
              <a:ln w="10541" cmpd="sng">
                <a:solidFill>
                  <a:schemeClr val="accent1">
                    <a:shade val="88000"/>
                    <a:satMod val="110000"/>
                  </a:schemeClr>
                </a:solidFill>
                <a:prstDash val="solid"/>
              </a:ln>
              <a:solidFill>
                <a:srgbClr val="0033CC"/>
              </a:solidFill>
              <a:effectLst/>
            </a:endParaRPr>
          </a:p>
        </p:txBody>
      </p:sp>
      <p:sp>
        <p:nvSpPr>
          <p:cNvPr id="224" name="正方形/長方形 223"/>
          <p:cNvSpPr/>
          <p:nvPr/>
        </p:nvSpPr>
        <p:spPr>
          <a:xfrm>
            <a:off x="4576401" y="1967355"/>
            <a:ext cx="490839" cy="584775"/>
          </a:xfrm>
          <a:prstGeom prst="rect">
            <a:avLst/>
          </a:prstGeom>
          <a:noFill/>
        </p:spPr>
        <p:txBody>
          <a:bodyPr wrap="none" lIns="91440" tIns="45720" rIns="91440" bIns="45720">
            <a:spAutoFit/>
          </a:bodyPr>
          <a:lstStyle/>
          <a:p>
            <a:pPr algn="ctr"/>
            <a:r>
              <a:rPr lang="ja-JP" altLang="en-US" sz="3200" b="1" dirty="0" smtClean="0">
                <a:ln w="10541" cmpd="sng">
                  <a:solidFill>
                    <a:schemeClr val="accent1">
                      <a:shade val="88000"/>
                      <a:satMod val="110000"/>
                    </a:schemeClr>
                  </a:solidFill>
                  <a:prstDash val="solid"/>
                </a:ln>
                <a:solidFill>
                  <a:srgbClr val="0033CC"/>
                </a:solidFill>
              </a:rPr>
              <a:t>Ｃ</a:t>
            </a:r>
            <a:endParaRPr lang="ja-JP" altLang="en-US" sz="3200" b="1" cap="none" spc="0" dirty="0">
              <a:ln w="10541" cmpd="sng">
                <a:solidFill>
                  <a:schemeClr val="accent1">
                    <a:shade val="88000"/>
                    <a:satMod val="110000"/>
                  </a:schemeClr>
                </a:solidFill>
                <a:prstDash val="solid"/>
              </a:ln>
              <a:solidFill>
                <a:srgbClr val="0033CC"/>
              </a:solidFill>
              <a:effectLst/>
            </a:endParaRPr>
          </a:p>
        </p:txBody>
      </p:sp>
      <p:sp>
        <p:nvSpPr>
          <p:cNvPr id="225" name="正方形/長方形 224"/>
          <p:cNvSpPr/>
          <p:nvPr/>
        </p:nvSpPr>
        <p:spPr>
          <a:xfrm>
            <a:off x="6797100" y="1967355"/>
            <a:ext cx="497252" cy="584775"/>
          </a:xfrm>
          <a:prstGeom prst="rect">
            <a:avLst/>
          </a:prstGeom>
          <a:noFill/>
        </p:spPr>
        <p:txBody>
          <a:bodyPr wrap="none" lIns="91440" tIns="45720" rIns="91440" bIns="45720">
            <a:spAutoFit/>
          </a:bodyPr>
          <a:lstStyle/>
          <a:p>
            <a:pPr algn="ctr"/>
            <a:r>
              <a:rPr lang="ja-JP" altLang="en-US" sz="3200" b="1" dirty="0">
                <a:ln w="10541" cmpd="sng">
                  <a:solidFill>
                    <a:schemeClr val="accent1">
                      <a:shade val="88000"/>
                      <a:satMod val="110000"/>
                    </a:schemeClr>
                  </a:solidFill>
                  <a:prstDash val="solid"/>
                </a:ln>
                <a:solidFill>
                  <a:srgbClr val="0033CC"/>
                </a:solidFill>
              </a:rPr>
              <a:t>Ｄ</a:t>
            </a:r>
            <a:endParaRPr lang="ja-JP" altLang="en-US" sz="3200" b="1" cap="none" spc="0" dirty="0">
              <a:ln w="10541" cmpd="sng">
                <a:solidFill>
                  <a:schemeClr val="accent1">
                    <a:shade val="88000"/>
                    <a:satMod val="110000"/>
                  </a:schemeClr>
                </a:solidFill>
                <a:prstDash val="solid"/>
              </a:ln>
              <a:solidFill>
                <a:srgbClr val="0033CC"/>
              </a:solidFill>
              <a:effectLst/>
            </a:endParaRPr>
          </a:p>
        </p:txBody>
      </p:sp>
      <p:sp>
        <p:nvSpPr>
          <p:cNvPr id="226" name="テキスト ボックス 225"/>
          <p:cNvSpPr txBox="1"/>
          <p:nvPr/>
        </p:nvSpPr>
        <p:spPr>
          <a:xfrm>
            <a:off x="7294843" y="2061889"/>
            <a:ext cx="1381613" cy="400110"/>
          </a:xfrm>
          <a:prstGeom prst="rect">
            <a:avLst/>
          </a:prstGeom>
          <a:noFill/>
        </p:spPr>
        <p:txBody>
          <a:bodyPr wrap="square" rtlCol="0">
            <a:spAutoFit/>
          </a:bodyPr>
          <a:lstStyle/>
          <a:p>
            <a:r>
              <a:rPr lang="ja-JP" altLang="en-US" sz="2000" dirty="0">
                <a:latin typeface="Meiryo UI" panose="020B0604030504040204" pitchFamily="50" charset="-128"/>
                <a:ea typeface="Meiryo UI" panose="020B0604030504040204" pitchFamily="50" charset="-128"/>
              </a:rPr>
              <a:t>全体</a:t>
            </a:r>
            <a:r>
              <a:rPr lang="ja-JP" altLang="en-US" sz="2000" dirty="0" smtClean="0">
                <a:latin typeface="Meiryo UI" panose="020B0604030504040204" pitchFamily="50" charset="-128"/>
                <a:ea typeface="Meiryo UI" panose="020B0604030504040204" pitchFamily="50" charset="-128"/>
              </a:rPr>
              <a:t>集団</a:t>
            </a:r>
            <a:endParaRPr kumimoji="1" lang="ja-JP" altLang="en-US" dirty="0">
              <a:latin typeface="Meiryo UI" panose="020B0604030504040204" pitchFamily="50" charset="-128"/>
              <a:ea typeface="Meiryo UI" panose="020B0604030504040204" pitchFamily="50" charset="-128"/>
            </a:endParaRPr>
          </a:p>
        </p:txBody>
      </p:sp>
      <p:sp>
        <p:nvSpPr>
          <p:cNvPr id="227" name="テキスト ボックス 226"/>
          <p:cNvSpPr txBox="1"/>
          <p:nvPr/>
        </p:nvSpPr>
        <p:spPr>
          <a:xfrm>
            <a:off x="2555776" y="2060140"/>
            <a:ext cx="1513804" cy="400110"/>
          </a:xfrm>
          <a:prstGeom prst="rect">
            <a:avLst/>
          </a:prstGeom>
          <a:noFill/>
        </p:spPr>
        <p:txBody>
          <a:bodyPr wrap="square" rtlCol="0">
            <a:spAutoFit/>
          </a:bodyPr>
          <a:lstStyle/>
          <a:p>
            <a:pPr algn="ctr"/>
            <a:r>
              <a:rPr kumimoji="1" lang="ja-JP" altLang="en-US" sz="2000" dirty="0" smtClean="0">
                <a:latin typeface="Meiryo UI" panose="020B0604030504040204" pitchFamily="50" charset="-128"/>
                <a:ea typeface="Meiryo UI" panose="020B0604030504040204" pitchFamily="50" charset="-128"/>
              </a:rPr>
              <a:t>小集団</a:t>
            </a:r>
            <a:endParaRPr kumimoji="1" lang="ja-JP" altLang="en-US" sz="2000" dirty="0">
              <a:latin typeface="Meiryo UI" panose="020B0604030504040204" pitchFamily="50" charset="-128"/>
              <a:ea typeface="Meiryo UI" panose="020B0604030504040204" pitchFamily="50" charset="-128"/>
            </a:endParaRPr>
          </a:p>
        </p:txBody>
      </p:sp>
      <p:sp>
        <p:nvSpPr>
          <p:cNvPr id="228" name="テキスト ボックス 227"/>
          <p:cNvSpPr txBox="1"/>
          <p:nvPr/>
        </p:nvSpPr>
        <p:spPr>
          <a:xfrm>
            <a:off x="328064" y="2060140"/>
            <a:ext cx="2050884" cy="400110"/>
          </a:xfrm>
          <a:prstGeom prst="rect">
            <a:avLst/>
          </a:prstGeom>
          <a:noFill/>
        </p:spPr>
        <p:txBody>
          <a:bodyPr wrap="square" rtlCol="0">
            <a:spAutoFit/>
          </a:bodyPr>
          <a:lstStyle/>
          <a:p>
            <a:pPr algn="ctr"/>
            <a:r>
              <a:rPr lang="ja-JP" altLang="en-US" sz="2000" dirty="0" smtClean="0">
                <a:latin typeface="Meiryo UI" panose="020B0604030504040204" pitchFamily="50" charset="-128"/>
                <a:ea typeface="Meiryo UI" panose="020B0604030504040204" pitchFamily="50" charset="-128"/>
              </a:rPr>
              <a:t>集団成立前</a:t>
            </a:r>
            <a:endParaRPr kumimoji="1" lang="ja-JP" altLang="en-US" sz="2000" dirty="0">
              <a:latin typeface="Meiryo UI" panose="020B0604030504040204" pitchFamily="50" charset="-128"/>
              <a:ea typeface="Meiryo UI" panose="020B0604030504040204" pitchFamily="50" charset="-128"/>
            </a:endParaRPr>
          </a:p>
        </p:txBody>
      </p:sp>
      <p:sp>
        <p:nvSpPr>
          <p:cNvPr id="229" name="テキスト ボックス 228"/>
          <p:cNvSpPr txBox="1"/>
          <p:nvPr/>
        </p:nvSpPr>
        <p:spPr>
          <a:xfrm>
            <a:off x="4801333" y="2061889"/>
            <a:ext cx="1447326" cy="400110"/>
          </a:xfrm>
          <a:prstGeom prst="rect">
            <a:avLst/>
          </a:prstGeom>
          <a:noFill/>
        </p:spPr>
        <p:txBody>
          <a:bodyPr wrap="square" rtlCol="0">
            <a:spAutoFit/>
          </a:bodyPr>
          <a:lstStyle/>
          <a:p>
            <a:pPr algn="ctr"/>
            <a:r>
              <a:rPr lang="ja-JP" altLang="en-US" sz="2000" dirty="0" smtClean="0">
                <a:latin typeface="Meiryo UI" panose="020B0604030504040204" pitchFamily="50" charset="-128"/>
                <a:ea typeface="Meiryo UI" panose="020B0604030504040204" pitchFamily="50" charset="-128"/>
              </a:rPr>
              <a:t>中集団</a:t>
            </a:r>
            <a:endParaRPr kumimoji="1" lang="ja-JP" altLang="en-US" sz="2000" dirty="0">
              <a:latin typeface="Meiryo UI" panose="020B0604030504040204" pitchFamily="50" charset="-128"/>
              <a:ea typeface="Meiryo UI" panose="020B0604030504040204" pitchFamily="50" charset="-128"/>
            </a:endParaRPr>
          </a:p>
        </p:txBody>
      </p:sp>
      <p:grpSp>
        <p:nvGrpSpPr>
          <p:cNvPr id="6" name="グループ化 5"/>
          <p:cNvGrpSpPr/>
          <p:nvPr/>
        </p:nvGrpSpPr>
        <p:grpSpPr>
          <a:xfrm>
            <a:off x="295062" y="3717032"/>
            <a:ext cx="8640960" cy="3024336"/>
            <a:chOff x="295062" y="3717032"/>
            <a:chExt cx="8640960" cy="3024336"/>
          </a:xfrm>
        </p:grpSpPr>
        <p:grpSp>
          <p:nvGrpSpPr>
            <p:cNvPr id="116" name="グループ化 115"/>
            <p:cNvGrpSpPr/>
            <p:nvPr/>
          </p:nvGrpSpPr>
          <p:grpSpPr>
            <a:xfrm>
              <a:off x="295062" y="3717032"/>
              <a:ext cx="8640960" cy="2990404"/>
              <a:chOff x="251520" y="4909230"/>
              <a:chExt cx="8640960" cy="4659266"/>
            </a:xfrm>
          </p:grpSpPr>
          <p:sp>
            <p:nvSpPr>
              <p:cNvPr id="118" name="正方形/長方形 117"/>
              <p:cNvSpPr/>
              <p:nvPr/>
            </p:nvSpPr>
            <p:spPr>
              <a:xfrm>
                <a:off x="251520" y="4909230"/>
                <a:ext cx="8640960" cy="4659266"/>
              </a:xfrm>
              <a:prstGeom prst="rect">
                <a:avLst/>
              </a:prstGeom>
              <a:gradFill flip="none" rotWithShape="1">
                <a:gsLst>
                  <a:gs pos="0">
                    <a:schemeClr val="tx2">
                      <a:lumMod val="20000"/>
                      <a:lumOff val="80000"/>
                    </a:schemeClr>
                  </a:gs>
                  <a:gs pos="100000">
                    <a:srgbClr val="FF0000">
                      <a:alpha val="50000"/>
                    </a:srgbClr>
                  </a:gs>
                </a:gsLst>
                <a:lin ang="2700000" scaled="1"/>
                <a:tileRect/>
              </a:gra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dirty="0" smtClean="0">
                    <a:solidFill>
                      <a:schemeClr val="tx1"/>
                    </a:solidFill>
                    <a:latin typeface="メイリオ" panose="020B0604030504040204" pitchFamily="50" charset="-128"/>
                    <a:ea typeface="メイリオ" panose="020B0604030504040204" pitchFamily="50" charset="-128"/>
                  </a:rPr>
                  <a:t>　</a:t>
                </a:r>
                <a:endParaRPr kumimoji="1" lang="en-US" altLang="ja-JP" dirty="0" smtClean="0">
                  <a:solidFill>
                    <a:schemeClr val="tx1"/>
                  </a:solidFill>
                  <a:latin typeface="メイリオ" panose="020B0604030504040204" pitchFamily="50" charset="-128"/>
                  <a:ea typeface="メイリオ" panose="020B0604030504040204" pitchFamily="50" charset="-128"/>
                </a:endParaRPr>
              </a:p>
              <a:p>
                <a:r>
                  <a:rPr kumimoji="1" lang="ja-JP" altLang="en-US" dirty="0" smtClean="0">
                    <a:solidFill>
                      <a:schemeClr val="tx1"/>
                    </a:solidFill>
                    <a:latin typeface="メイリオ" panose="020B0604030504040204" pitchFamily="50" charset="-128"/>
                    <a:ea typeface="メイリオ" panose="020B0604030504040204" pitchFamily="50" charset="-128"/>
                  </a:rPr>
                  <a:t> </a:t>
                </a:r>
                <a:r>
                  <a:rPr kumimoji="1" lang="ja-JP" altLang="en-US" sz="2400" b="1" u="sng" dirty="0" smtClean="0">
                    <a:solidFill>
                      <a:schemeClr val="tx1"/>
                    </a:solidFill>
                    <a:latin typeface="メイリオ" panose="020B0604030504040204" pitchFamily="50" charset="-128"/>
                    <a:ea typeface="メイリオ" panose="020B0604030504040204" pitchFamily="50" charset="-128"/>
                  </a:rPr>
                  <a:t>居場所づくり</a:t>
                </a:r>
                <a:endParaRPr kumimoji="1" lang="en-US" altLang="ja-JP" sz="2400" b="1" dirty="0" smtClean="0">
                  <a:solidFill>
                    <a:schemeClr val="tx1"/>
                  </a:solidFill>
                  <a:latin typeface="メイリオ" panose="020B0604030504040204" pitchFamily="50" charset="-128"/>
                  <a:ea typeface="メイリオ" panose="020B0604030504040204" pitchFamily="50" charset="-128"/>
                </a:endParaRPr>
              </a:p>
              <a:p>
                <a:r>
                  <a:rPr lang="ja-JP" altLang="en-US" dirty="0" smtClean="0">
                    <a:solidFill>
                      <a:schemeClr val="tx1"/>
                    </a:solidFill>
                    <a:latin typeface="メイリオ" panose="020B0604030504040204" pitchFamily="50" charset="-128"/>
                    <a:ea typeface="メイリオ" panose="020B0604030504040204" pitchFamily="50" charset="-128"/>
                  </a:rPr>
                  <a:t>　　　　　　　　　　　　　　　　　　　　　　　　　　　　　　　　　　　　　　　　　　　　　　　　　　　　　　　　　                       </a:t>
                </a:r>
                <a:endParaRPr lang="en-US" altLang="ja-JP" dirty="0" smtClean="0">
                  <a:solidFill>
                    <a:schemeClr val="tx1"/>
                  </a:solidFill>
                  <a:latin typeface="メイリオ" panose="020B0604030504040204" pitchFamily="50" charset="-128"/>
                  <a:ea typeface="メイリオ" panose="020B0604030504040204" pitchFamily="50" charset="-128"/>
                </a:endParaRPr>
              </a:p>
              <a:p>
                <a:r>
                  <a:rPr lang="en-US" altLang="ja-JP" sz="2400" b="1" dirty="0">
                    <a:solidFill>
                      <a:schemeClr val="tx1"/>
                    </a:solidFill>
                    <a:latin typeface="メイリオ" panose="020B0604030504040204" pitchFamily="50" charset="-128"/>
                    <a:ea typeface="メイリオ" panose="020B0604030504040204" pitchFamily="50" charset="-128"/>
                  </a:rPr>
                  <a:t> </a:t>
                </a:r>
                <a:r>
                  <a:rPr lang="en-US" altLang="ja-JP" sz="2400" b="1" dirty="0" smtClean="0">
                    <a:solidFill>
                      <a:schemeClr val="tx1"/>
                    </a:solidFill>
                    <a:latin typeface="メイリオ" panose="020B0604030504040204" pitchFamily="50" charset="-128"/>
                    <a:ea typeface="メイリオ" panose="020B0604030504040204" pitchFamily="50" charset="-128"/>
                  </a:rPr>
                  <a:t>                                                                </a:t>
                </a:r>
              </a:p>
              <a:p>
                <a:r>
                  <a:rPr lang="en-US" altLang="ja-JP" sz="2400" b="1" dirty="0">
                    <a:solidFill>
                      <a:schemeClr val="tx1"/>
                    </a:solidFill>
                    <a:latin typeface="メイリオ" panose="020B0604030504040204" pitchFamily="50" charset="-128"/>
                    <a:ea typeface="メイリオ" panose="020B0604030504040204" pitchFamily="50" charset="-128"/>
                  </a:rPr>
                  <a:t> </a:t>
                </a:r>
                <a:r>
                  <a:rPr lang="en-US" altLang="ja-JP" sz="2400" b="1" dirty="0" smtClean="0">
                    <a:solidFill>
                      <a:schemeClr val="tx1"/>
                    </a:solidFill>
                    <a:latin typeface="メイリオ" panose="020B0604030504040204" pitchFamily="50" charset="-128"/>
                    <a:ea typeface="メイリオ" panose="020B0604030504040204" pitchFamily="50" charset="-128"/>
                  </a:rPr>
                  <a:t>                                                        </a:t>
                </a:r>
                <a:r>
                  <a:rPr lang="ja-JP" altLang="en-US" sz="2400" b="1" u="sng" dirty="0" smtClean="0">
                    <a:solidFill>
                      <a:schemeClr val="tx1"/>
                    </a:solidFill>
                    <a:latin typeface="メイリオ" panose="020B0604030504040204" pitchFamily="50" charset="-128"/>
                    <a:ea typeface="メイリオ" panose="020B0604030504040204" pitchFamily="50" charset="-128"/>
                  </a:rPr>
                  <a:t>絆づくり</a:t>
                </a:r>
                <a:endParaRPr lang="ja-JP" altLang="en-US" sz="2400" b="1" u="sng" dirty="0">
                  <a:solidFill>
                    <a:schemeClr val="tx1"/>
                  </a:solidFill>
                  <a:latin typeface="メイリオ" panose="020B0604030504040204" pitchFamily="50" charset="-128"/>
                  <a:ea typeface="メイリオ" panose="020B0604030504040204" pitchFamily="50" charset="-128"/>
                </a:endParaRPr>
              </a:p>
            </p:txBody>
          </p:sp>
          <p:cxnSp>
            <p:nvCxnSpPr>
              <p:cNvPr id="119" name="直線コネクタ 118"/>
              <p:cNvCxnSpPr/>
              <p:nvPr/>
            </p:nvCxnSpPr>
            <p:spPr>
              <a:xfrm flipV="1">
                <a:off x="284522" y="5125254"/>
                <a:ext cx="8607958" cy="405243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22" name="テキスト ボックス 121"/>
            <p:cNvSpPr txBox="1"/>
            <p:nvPr/>
          </p:nvSpPr>
          <p:spPr>
            <a:xfrm>
              <a:off x="6117888" y="5417929"/>
              <a:ext cx="2812559" cy="1323439"/>
            </a:xfrm>
            <a:prstGeom prst="rect">
              <a:avLst/>
            </a:prstGeom>
          </p:spPr>
          <p:txBody>
            <a:bodyPr wrap="square">
              <a:spAutoFit/>
            </a:bodyPr>
            <a:lstStyle>
              <a:defPPr>
                <a:defRPr lang="ja-JP"/>
              </a:defPPr>
              <a:lvl1pPr lvl="0">
                <a:defRPr sz="2000">
                  <a:solidFill>
                    <a:prstClr val="black"/>
                  </a:solidFill>
                  <a:latin typeface="メイリオ" panose="020B0604030504040204" pitchFamily="50" charset="-128"/>
                  <a:ea typeface="メイリオ" panose="020B0604030504040204" pitchFamily="50" charset="-128"/>
                </a:defRPr>
              </a:lvl1pPr>
            </a:lstStyle>
            <a:p>
              <a:r>
                <a:rPr lang="ja-JP" altLang="en-US" dirty="0"/>
                <a:t>主体的に取り組む</a:t>
              </a:r>
              <a:endParaRPr lang="en-US" altLang="ja-JP" dirty="0"/>
            </a:p>
            <a:p>
              <a:r>
                <a:rPr lang="ja-JP" altLang="en-US" dirty="0"/>
                <a:t>協同的な活動を通して</a:t>
              </a:r>
              <a:endParaRPr lang="en-US" altLang="ja-JP" dirty="0"/>
            </a:p>
            <a:p>
              <a:r>
                <a:rPr lang="ja-JP" altLang="en-US" u="sng" dirty="0"/>
                <a:t>児童生徒自らが</a:t>
              </a:r>
              <a:endParaRPr lang="en-US" altLang="ja-JP" u="sng" dirty="0"/>
            </a:p>
            <a:p>
              <a:r>
                <a:rPr lang="ja-JP" altLang="en-US" dirty="0"/>
                <a:t>絆をつくる</a:t>
              </a:r>
              <a:endParaRPr lang="en-US" altLang="ja-JP" dirty="0"/>
            </a:p>
          </p:txBody>
        </p:sp>
        <p:sp>
          <p:nvSpPr>
            <p:cNvPr id="5" name="正方形/長方形 4"/>
            <p:cNvSpPr/>
            <p:nvPr/>
          </p:nvSpPr>
          <p:spPr>
            <a:xfrm>
              <a:off x="422214" y="4409817"/>
              <a:ext cx="2890464" cy="1323439"/>
            </a:xfrm>
            <a:prstGeom prst="rect">
              <a:avLst/>
            </a:prstGeom>
          </p:spPr>
          <p:txBody>
            <a:bodyPr wrap="square">
              <a:spAutoFit/>
            </a:bodyPr>
            <a:lstStyle/>
            <a:p>
              <a:pPr lvl="0"/>
              <a:r>
                <a:rPr lang="ja-JP" altLang="en-US" sz="2000" dirty="0">
                  <a:solidFill>
                    <a:prstClr val="black"/>
                  </a:solidFill>
                  <a:latin typeface="メイリオ" panose="020B0604030504040204" pitchFamily="50" charset="-128"/>
                  <a:ea typeface="メイリオ" panose="020B0604030504040204" pitchFamily="50" charset="-128"/>
                </a:rPr>
                <a:t>児童生徒が安心でき</a:t>
              </a:r>
              <a:r>
                <a:rPr lang="ja-JP" altLang="en-US" sz="2000" dirty="0" smtClean="0">
                  <a:solidFill>
                    <a:prstClr val="black"/>
                  </a:solidFill>
                  <a:latin typeface="メイリオ" panose="020B0604030504040204" pitchFamily="50" charset="-128"/>
                  <a:ea typeface="メイリオ" panose="020B0604030504040204" pitchFamily="50" charset="-128"/>
                </a:rPr>
                <a:t>、</a:t>
              </a:r>
              <a:endParaRPr lang="en-US" altLang="ja-JP" sz="2000" dirty="0" smtClean="0">
                <a:solidFill>
                  <a:prstClr val="black"/>
                </a:solidFill>
                <a:latin typeface="メイリオ" panose="020B0604030504040204" pitchFamily="50" charset="-128"/>
                <a:ea typeface="メイリオ" panose="020B0604030504040204" pitchFamily="50" charset="-128"/>
              </a:endParaRPr>
            </a:p>
            <a:p>
              <a:pPr lvl="0"/>
              <a:r>
                <a:rPr lang="ja-JP" altLang="en-US" sz="2000" dirty="0" smtClean="0">
                  <a:solidFill>
                    <a:prstClr val="black"/>
                  </a:solidFill>
                  <a:latin typeface="メイリオ" panose="020B0604030504040204" pitchFamily="50" charset="-128"/>
                  <a:ea typeface="メイリオ" panose="020B0604030504040204" pitchFamily="50" charset="-128"/>
                </a:rPr>
                <a:t>自己存在感や充実感を感じられる居場所を、</a:t>
              </a:r>
              <a:endParaRPr lang="en-US" altLang="ja-JP" sz="2000" dirty="0" smtClean="0">
                <a:solidFill>
                  <a:prstClr val="black"/>
                </a:solidFill>
                <a:latin typeface="メイリオ" panose="020B0604030504040204" pitchFamily="50" charset="-128"/>
                <a:ea typeface="メイリオ" panose="020B0604030504040204" pitchFamily="50" charset="-128"/>
              </a:endParaRPr>
            </a:p>
            <a:p>
              <a:pPr lvl="0"/>
              <a:r>
                <a:rPr lang="ja-JP" altLang="en-US" sz="2000" u="sng" dirty="0" smtClean="0">
                  <a:solidFill>
                    <a:prstClr val="black"/>
                  </a:solidFill>
                  <a:latin typeface="メイリオ" panose="020B0604030504040204" pitchFamily="50" charset="-128"/>
                  <a:ea typeface="メイリオ" panose="020B0604030504040204" pitchFamily="50" charset="-128"/>
                </a:rPr>
                <a:t>教職員</a:t>
              </a:r>
              <a:r>
                <a:rPr lang="ja-JP" altLang="en-US" sz="2000" u="sng" dirty="0">
                  <a:solidFill>
                    <a:prstClr val="black"/>
                  </a:solidFill>
                  <a:latin typeface="メイリオ" panose="020B0604030504040204" pitchFamily="50" charset="-128"/>
                  <a:ea typeface="メイリオ" panose="020B0604030504040204" pitchFamily="50" charset="-128"/>
                </a:rPr>
                <a:t>が</a:t>
              </a:r>
              <a:r>
                <a:rPr lang="ja-JP" altLang="en-US" sz="2000" dirty="0">
                  <a:solidFill>
                    <a:prstClr val="black"/>
                  </a:solidFill>
                  <a:latin typeface="メイリオ" panose="020B0604030504040204" pitchFamily="50" charset="-128"/>
                  <a:ea typeface="メイリオ" panose="020B0604030504040204" pitchFamily="50" charset="-128"/>
                </a:rPr>
                <a:t>つくる</a:t>
              </a:r>
              <a:endParaRPr lang="en-US" altLang="ja-JP" sz="2000" dirty="0">
                <a:solidFill>
                  <a:prstClr val="black"/>
                </a:solidFill>
                <a:latin typeface="メイリオ" panose="020B0604030504040204" pitchFamily="50" charset="-128"/>
                <a:ea typeface="メイリオ" panose="020B0604030504040204" pitchFamily="50" charset="-128"/>
              </a:endParaRPr>
            </a:p>
          </p:txBody>
        </p:sp>
      </p:grpSp>
    </p:spTree>
    <p:extLst>
      <p:ext uri="{BB962C8B-B14F-4D97-AF65-F5344CB8AC3E}">
        <p14:creationId xmlns:p14="http://schemas.microsoft.com/office/powerpoint/2010/main" val="26909415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円弧 2"/>
          <p:cNvSpPr/>
          <p:nvPr/>
        </p:nvSpPr>
        <p:spPr>
          <a:xfrm>
            <a:off x="-323850" y="1970088"/>
            <a:ext cx="2489200" cy="3717925"/>
          </a:xfrm>
          <a:prstGeom prst="arc">
            <a:avLst>
              <a:gd name="adj1" fmla="val 16200000"/>
              <a:gd name="adj2" fmla="val 5532319"/>
            </a:avLst>
          </a:prstGeom>
          <a:ln w="88900" cmpd="thinThick">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ja-JP" altLang="en-US">
              <a:solidFill>
                <a:schemeClr val="bg1"/>
              </a:solidFill>
            </a:endParaRPr>
          </a:p>
        </p:txBody>
      </p:sp>
      <p:sp>
        <p:nvSpPr>
          <p:cNvPr id="2051" name="タイトル 1"/>
          <p:cNvSpPr>
            <a:spLocks noGrp="1"/>
          </p:cNvSpPr>
          <p:nvPr>
            <p:ph type="title"/>
          </p:nvPr>
        </p:nvSpPr>
        <p:spPr>
          <a:xfrm>
            <a:off x="395288" y="115888"/>
            <a:ext cx="8229600" cy="1143000"/>
          </a:xfrm>
        </p:spPr>
        <p:txBody>
          <a:bodyPr/>
          <a:lstStyle/>
          <a:p>
            <a:r>
              <a:rPr lang="ja-JP" altLang="en-US" b="1" dirty="0" smtClean="0">
                <a:latin typeface="メイリオ" pitchFamily="50" charset="-128"/>
                <a:ea typeface="メイリオ" pitchFamily="50" charset="-128"/>
                <a:cs typeface="Arial" charset="0"/>
              </a:rPr>
              <a:t>研修の進め方</a:t>
            </a:r>
          </a:p>
        </p:txBody>
      </p:sp>
      <p:sp>
        <p:nvSpPr>
          <p:cNvPr id="18" name="角丸四角形 17"/>
          <p:cNvSpPr/>
          <p:nvPr/>
        </p:nvSpPr>
        <p:spPr>
          <a:xfrm>
            <a:off x="1848396" y="2494992"/>
            <a:ext cx="6612036"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66800">
              <a:lnSpc>
                <a:spcPct val="90000"/>
              </a:lnSpc>
              <a:spcAft>
                <a:spcPct val="35000"/>
              </a:spcAft>
              <a:defRPr/>
            </a:pPr>
            <a:r>
              <a:rPr lang="ja-JP" altLang="en-US" sz="2400" dirty="0">
                <a:solidFill>
                  <a:schemeClr val="bg1"/>
                </a:solidFill>
                <a:latin typeface="メイリオ" panose="020B0604030504040204" pitchFamily="50" charset="-128"/>
                <a:ea typeface="メイリオ" panose="020B0604030504040204" pitchFamily="50" charset="-128"/>
              </a:rPr>
              <a:t>　</a:t>
            </a:r>
            <a:r>
              <a:rPr lang="ja-JP" altLang="en-US" sz="2400" dirty="0" smtClean="0">
                <a:solidFill>
                  <a:schemeClr val="bg1"/>
                </a:solidFill>
                <a:latin typeface="メイリオ" panose="020B0604030504040204" pitchFamily="50" charset="-128"/>
                <a:ea typeface="メイリオ" panose="020B0604030504040204" pitchFamily="50" charset="-128"/>
              </a:rPr>
              <a:t>  ファシリテーションの観点</a:t>
            </a:r>
            <a:endParaRPr lang="en-US" altLang="ja-JP" sz="2400" dirty="0">
              <a:solidFill>
                <a:schemeClr val="bg1"/>
              </a:solidFill>
              <a:latin typeface="HG丸ｺﾞｼｯｸM-PRO" panose="020F0600000000000000" pitchFamily="50" charset="-128"/>
              <a:ea typeface="HG丸ｺﾞｼｯｸM-PRO" panose="020F0600000000000000" pitchFamily="50" charset="-128"/>
            </a:endParaRPr>
          </a:p>
        </p:txBody>
      </p:sp>
      <p:sp>
        <p:nvSpPr>
          <p:cNvPr id="19" name="角丸四角形 18"/>
          <p:cNvSpPr/>
          <p:nvPr/>
        </p:nvSpPr>
        <p:spPr>
          <a:xfrm>
            <a:off x="2165350" y="3516323"/>
            <a:ext cx="6498406"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66800">
              <a:lnSpc>
                <a:spcPct val="90000"/>
              </a:lnSpc>
              <a:spcAft>
                <a:spcPct val="35000"/>
              </a:spcAft>
              <a:defRPr/>
            </a:pPr>
            <a:r>
              <a:rPr lang="ja-JP" altLang="en-US" sz="2400" dirty="0">
                <a:solidFill>
                  <a:schemeClr val="bg1"/>
                </a:solidFill>
                <a:latin typeface="メイリオ" panose="020B0604030504040204" pitchFamily="50" charset="-128"/>
                <a:ea typeface="メイリオ" panose="020B0604030504040204" pitchFamily="50" charset="-128"/>
              </a:rPr>
              <a:t>　 </a:t>
            </a:r>
            <a:r>
              <a:rPr lang="ja-JP" altLang="en-US" sz="2400" dirty="0" smtClean="0">
                <a:solidFill>
                  <a:schemeClr val="bg1"/>
                </a:solidFill>
                <a:latin typeface="メイリオ" panose="020B0604030504040204" pitchFamily="50" charset="-128"/>
                <a:ea typeface="メイリオ" panose="020B0604030504040204" pitchFamily="50" charset="-128"/>
              </a:rPr>
              <a:t>  エピソードから働きかけを考える</a:t>
            </a:r>
            <a:endParaRPr lang="en-US" altLang="ja-JP" sz="2400" dirty="0">
              <a:solidFill>
                <a:schemeClr val="bg1"/>
              </a:solidFill>
              <a:latin typeface="HG丸ｺﾞｼｯｸM-PRO" panose="020F0600000000000000" pitchFamily="50" charset="-128"/>
              <a:ea typeface="HG丸ｺﾞｼｯｸM-PRO" panose="020F0600000000000000" pitchFamily="50" charset="-128"/>
            </a:endParaRPr>
          </a:p>
        </p:txBody>
      </p:sp>
      <p:sp>
        <p:nvSpPr>
          <p:cNvPr id="20" name="角丸四角形 19"/>
          <p:cNvSpPr/>
          <p:nvPr/>
        </p:nvSpPr>
        <p:spPr>
          <a:xfrm>
            <a:off x="1827188" y="4477308"/>
            <a:ext cx="6612036"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2400" dirty="0">
                <a:solidFill>
                  <a:schemeClr val="bg1"/>
                </a:solidFill>
                <a:latin typeface="メイリオ" panose="020B0604030504040204" pitchFamily="50" charset="-128"/>
                <a:ea typeface="メイリオ" panose="020B0604030504040204" pitchFamily="50" charset="-128"/>
              </a:rPr>
              <a:t>　  </a:t>
            </a:r>
            <a:r>
              <a:rPr lang="ja-JP" altLang="en-US" sz="2400" dirty="0" smtClean="0">
                <a:solidFill>
                  <a:schemeClr val="bg1"/>
                </a:solidFill>
                <a:latin typeface="メイリオ" panose="020B0604030504040204" pitchFamily="50" charset="-128"/>
                <a:ea typeface="メイリオ" panose="020B0604030504040204" pitchFamily="50" charset="-128"/>
              </a:rPr>
              <a:t>まとめ</a:t>
            </a:r>
            <a:endParaRPr lang="en-US" altLang="ja-JP" sz="2400" dirty="0">
              <a:solidFill>
                <a:schemeClr val="bg1"/>
              </a:solidFill>
              <a:latin typeface="メイリオ" panose="020B0604030504040204" pitchFamily="50" charset="-128"/>
              <a:ea typeface="メイリオ" panose="020B0604030504040204" pitchFamily="50" charset="-128"/>
            </a:endParaRPr>
          </a:p>
        </p:txBody>
      </p:sp>
      <p:sp>
        <p:nvSpPr>
          <p:cNvPr id="21" name="角丸四角形 20"/>
          <p:cNvSpPr/>
          <p:nvPr/>
        </p:nvSpPr>
        <p:spPr>
          <a:xfrm>
            <a:off x="1246932" y="5468466"/>
            <a:ext cx="6612036"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2400" dirty="0">
                <a:solidFill>
                  <a:schemeClr val="bg1"/>
                </a:solidFill>
                <a:latin typeface="メイリオ" panose="020B0604030504040204" pitchFamily="50" charset="-128"/>
                <a:ea typeface="メイリオ" panose="020B0604030504040204" pitchFamily="50" charset="-128"/>
              </a:rPr>
              <a:t>　  </a:t>
            </a:r>
            <a:r>
              <a:rPr lang="ja-JP" altLang="en-US" sz="2400" dirty="0" smtClean="0">
                <a:solidFill>
                  <a:schemeClr val="bg1"/>
                </a:solidFill>
                <a:latin typeface="メイリオ" panose="020B0604030504040204" pitchFamily="50" charset="-128"/>
                <a:ea typeface="メイリオ" panose="020B0604030504040204" pitchFamily="50" charset="-128"/>
              </a:rPr>
              <a:t>チャレンジ！働きかけを考えよう</a:t>
            </a:r>
            <a:endParaRPr lang="en-US" altLang="ja-JP" sz="2400" dirty="0">
              <a:solidFill>
                <a:schemeClr val="bg1"/>
              </a:solidFill>
              <a:latin typeface="メイリオ" panose="020B0604030504040204" pitchFamily="50" charset="-128"/>
              <a:ea typeface="メイリオ" panose="020B0604030504040204" pitchFamily="50" charset="-128"/>
            </a:endParaRPr>
          </a:p>
        </p:txBody>
      </p:sp>
      <p:sp>
        <p:nvSpPr>
          <p:cNvPr id="2" name="角丸四角形 1"/>
          <p:cNvSpPr/>
          <p:nvPr/>
        </p:nvSpPr>
        <p:spPr>
          <a:xfrm>
            <a:off x="1200324" y="1503834"/>
            <a:ext cx="6612036"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2400" dirty="0">
                <a:solidFill>
                  <a:schemeClr val="bg1"/>
                </a:solidFill>
                <a:latin typeface="メイリオ" panose="020B0604030504040204" pitchFamily="50" charset="-128"/>
                <a:ea typeface="メイリオ" panose="020B0604030504040204" pitchFamily="50" charset="-128"/>
              </a:rPr>
              <a:t>　</a:t>
            </a:r>
            <a:r>
              <a:rPr lang="ja-JP" altLang="en-US" sz="2400" dirty="0" smtClean="0">
                <a:solidFill>
                  <a:schemeClr val="bg1"/>
                </a:solidFill>
                <a:latin typeface="メイリオ" panose="020B0604030504040204" pitchFamily="50" charset="-128"/>
                <a:ea typeface="メイリオ" panose="020B0604030504040204" pitchFamily="50" charset="-128"/>
              </a:rPr>
              <a:t>  子供たちの集団活動について話</a:t>
            </a:r>
            <a:r>
              <a:rPr lang="ja-JP" altLang="en-US" sz="2400" dirty="0">
                <a:solidFill>
                  <a:schemeClr val="bg1"/>
                </a:solidFill>
                <a:latin typeface="メイリオ" panose="020B0604030504040204" pitchFamily="50" charset="-128"/>
                <a:ea typeface="メイリオ" panose="020B0604030504040204" pitchFamily="50" charset="-128"/>
              </a:rPr>
              <a:t>し</a:t>
            </a:r>
            <a:r>
              <a:rPr lang="ja-JP" altLang="en-US" sz="2400" dirty="0" smtClean="0">
                <a:solidFill>
                  <a:schemeClr val="bg1"/>
                </a:solidFill>
                <a:latin typeface="メイリオ" panose="020B0604030504040204" pitchFamily="50" charset="-128"/>
                <a:ea typeface="メイリオ" panose="020B0604030504040204" pitchFamily="50" charset="-128"/>
              </a:rPr>
              <a:t>合う</a:t>
            </a:r>
            <a:endParaRPr lang="en-US" altLang="ja-JP" sz="2400" dirty="0">
              <a:solidFill>
                <a:schemeClr val="bg1"/>
              </a:solidFill>
              <a:latin typeface="メイリオ" panose="020B0604030504040204" pitchFamily="50" charset="-128"/>
              <a:ea typeface="メイリオ" panose="020B0604030504040204" pitchFamily="50" charset="-128"/>
            </a:endParaRPr>
          </a:p>
        </p:txBody>
      </p:sp>
      <p:sp>
        <p:nvSpPr>
          <p:cNvPr id="4" name="円/楕円 3"/>
          <p:cNvSpPr/>
          <p:nvPr/>
        </p:nvSpPr>
        <p:spPr>
          <a:xfrm>
            <a:off x="802481" y="5387330"/>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1512" name="テキスト ボックス 12"/>
          <p:cNvSpPr txBox="1">
            <a:spLocks noChangeArrowheads="1"/>
          </p:cNvSpPr>
          <p:nvPr/>
        </p:nvSpPr>
        <p:spPr bwMode="auto">
          <a:xfrm>
            <a:off x="909638" y="5516563"/>
            <a:ext cx="717550"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a:solidFill>
                  <a:schemeClr val="bg1"/>
                </a:solidFill>
                <a:latin typeface="メイリオ" pitchFamily="50" charset="-128"/>
                <a:ea typeface="メイリオ" pitchFamily="50" charset="-128"/>
              </a:rPr>
              <a:t>５</a:t>
            </a:r>
          </a:p>
        </p:txBody>
      </p:sp>
      <p:sp>
        <p:nvSpPr>
          <p:cNvPr id="12" name="円/楕円 11"/>
          <p:cNvSpPr/>
          <p:nvPr/>
        </p:nvSpPr>
        <p:spPr>
          <a:xfrm>
            <a:off x="1403648" y="4386907"/>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1511" name="テキスト ボックス 11"/>
          <p:cNvSpPr txBox="1">
            <a:spLocks noChangeArrowheads="1"/>
          </p:cNvSpPr>
          <p:nvPr/>
        </p:nvSpPr>
        <p:spPr bwMode="auto">
          <a:xfrm>
            <a:off x="1477963" y="4530725"/>
            <a:ext cx="72072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a:solidFill>
                  <a:schemeClr val="bg1"/>
                </a:solidFill>
                <a:latin typeface="メイリオ" pitchFamily="50" charset="-128"/>
                <a:ea typeface="メイリオ" pitchFamily="50" charset="-128"/>
              </a:rPr>
              <a:t>４</a:t>
            </a:r>
          </a:p>
        </p:txBody>
      </p:sp>
      <p:sp>
        <p:nvSpPr>
          <p:cNvPr id="15" name="円/楕円 14"/>
          <p:cNvSpPr/>
          <p:nvPr/>
        </p:nvSpPr>
        <p:spPr>
          <a:xfrm>
            <a:off x="764381" y="1440334"/>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1508" name="テキスト ボックス 7"/>
          <p:cNvSpPr txBox="1">
            <a:spLocks noChangeArrowheads="1"/>
          </p:cNvSpPr>
          <p:nvPr/>
        </p:nvSpPr>
        <p:spPr bwMode="auto">
          <a:xfrm>
            <a:off x="877888" y="1547813"/>
            <a:ext cx="717550"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a:solidFill>
                  <a:schemeClr val="bg1"/>
                </a:solidFill>
                <a:latin typeface="メイリオ" pitchFamily="50" charset="-128"/>
                <a:ea typeface="メイリオ" pitchFamily="50" charset="-128"/>
              </a:rPr>
              <a:t>１</a:t>
            </a:r>
          </a:p>
        </p:txBody>
      </p:sp>
      <p:sp>
        <p:nvSpPr>
          <p:cNvPr id="13" name="円/楕円 12"/>
          <p:cNvSpPr/>
          <p:nvPr/>
        </p:nvSpPr>
        <p:spPr>
          <a:xfrm>
            <a:off x="1750988" y="3407482"/>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1510" name="テキスト ボックス 10"/>
          <p:cNvSpPr txBox="1">
            <a:spLocks noChangeArrowheads="1"/>
          </p:cNvSpPr>
          <p:nvPr/>
        </p:nvSpPr>
        <p:spPr bwMode="auto">
          <a:xfrm>
            <a:off x="1865313" y="3516313"/>
            <a:ext cx="720725"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a:solidFill>
                  <a:schemeClr val="bg1"/>
                </a:solidFill>
                <a:latin typeface="メイリオ" pitchFamily="50" charset="-128"/>
                <a:ea typeface="メイリオ" pitchFamily="50" charset="-128"/>
              </a:rPr>
              <a:t>３</a:t>
            </a:r>
          </a:p>
        </p:txBody>
      </p:sp>
      <p:sp>
        <p:nvSpPr>
          <p:cNvPr id="14" name="円/楕円 13"/>
          <p:cNvSpPr/>
          <p:nvPr/>
        </p:nvSpPr>
        <p:spPr>
          <a:xfrm>
            <a:off x="1403648" y="2420888"/>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086" name="テキスト ボックス 9"/>
          <p:cNvSpPr txBox="1">
            <a:spLocks noChangeArrowheads="1"/>
          </p:cNvSpPr>
          <p:nvPr/>
        </p:nvSpPr>
        <p:spPr bwMode="auto">
          <a:xfrm>
            <a:off x="1503363" y="2562225"/>
            <a:ext cx="72072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a:solidFill>
                  <a:schemeClr val="bg1"/>
                </a:solidFill>
                <a:latin typeface="メイリオ" pitchFamily="50" charset="-128"/>
                <a:ea typeface="メイリオ" pitchFamily="50" charset="-128"/>
              </a:rPr>
              <a:t>２</a:t>
            </a:r>
          </a:p>
        </p:txBody>
      </p:sp>
    </p:spTree>
    <p:extLst>
      <p:ext uri="{BB962C8B-B14F-4D97-AF65-F5344CB8AC3E}">
        <p14:creationId xmlns:p14="http://schemas.microsoft.com/office/powerpoint/2010/main" val="21331272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xit" presetSubtype="0" fill="hold" nodeType="afterEffect">
                                  <p:stCondLst>
                                    <p:cond delay="500"/>
                                  </p:stCondLst>
                                  <p:childTnLst>
                                    <p:animEffect transition="out" filter="fade">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par>
                                <p:cTn id="8" presetID="10" presetClass="exit" presetSubtype="0" fill="hold" nodeType="withEffect">
                                  <p:stCondLst>
                                    <p:cond delay="500"/>
                                  </p:stCondLst>
                                  <p:childTnLst>
                                    <p:animEffect transition="out" filter="fade">
                                      <p:cBhvr>
                                        <p:cTn id="9" dur="500"/>
                                        <p:tgtEl>
                                          <p:spTgt spid="15"/>
                                        </p:tgtEl>
                                      </p:cBhvr>
                                    </p:animEffect>
                                    <p:set>
                                      <p:cBhvr>
                                        <p:cTn id="10" dur="1" fill="hold">
                                          <p:stCondLst>
                                            <p:cond delay="499"/>
                                          </p:stCondLst>
                                        </p:cTn>
                                        <p:tgtEl>
                                          <p:spTgt spid="15"/>
                                        </p:tgtEl>
                                        <p:attrNameLst>
                                          <p:attrName>style.visibility</p:attrName>
                                        </p:attrNameLst>
                                      </p:cBhvr>
                                      <p:to>
                                        <p:strVal val="hidden"/>
                                      </p:to>
                                    </p:set>
                                  </p:childTnLst>
                                </p:cTn>
                              </p:par>
                              <p:par>
                                <p:cTn id="11" presetID="10" presetClass="exit" presetSubtype="0" fill="hold" grpId="0" nodeType="withEffect">
                                  <p:stCondLst>
                                    <p:cond delay="500"/>
                                  </p:stCondLst>
                                  <p:childTnLst>
                                    <p:animEffect transition="out" filter="fade">
                                      <p:cBhvr>
                                        <p:cTn id="12" dur="500"/>
                                        <p:tgtEl>
                                          <p:spTgt spid="21508"/>
                                        </p:tgtEl>
                                      </p:cBhvr>
                                    </p:animEffect>
                                    <p:set>
                                      <p:cBhvr>
                                        <p:cTn id="13" dur="1" fill="hold">
                                          <p:stCondLst>
                                            <p:cond delay="499"/>
                                          </p:stCondLst>
                                        </p:cTn>
                                        <p:tgtEl>
                                          <p:spTgt spid="21508"/>
                                        </p:tgtEl>
                                        <p:attrNameLst>
                                          <p:attrName>style.visibility</p:attrName>
                                        </p:attrNameLst>
                                      </p:cBhvr>
                                      <p:to>
                                        <p:strVal val="hidden"/>
                                      </p:to>
                                    </p:set>
                                  </p:childTnLst>
                                </p:cTn>
                              </p:par>
                              <p:par>
                                <p:cTn id="14" presetID="10" presetClass="exit" presetSubtype="0" fill="hold" nodeType="withEffect">
                                  <p:stCondLst>
                                    <p:cond delay="500"/>
                                  </p:stCondLst>
                                  <p:childTnLst>
                                    <p:animEffect transition="out" filter="fade">
                                      <p:cBhvr>
                                        <p:cTn id="15" dur="500"/>
                                        <p:tgtEl>
                                          <p:spTgt spid="20"/>
                                        </p:tgtEl>
                                      </p:cBhvr>
                                    </p:animEffect>
                                    <p:set>
                                      <p:cBhvr>
                                        <p:cTn id="16" dur="1" fill="hold">
                                          <p:stCondLst>
                                            <p:cond delay="499"/>
                                          </p:stCondLst>
                                        </p:cTn>
                                        <p:tgtEl>
                                          <p:spTgt spid="20"/>
                                        </p:tgtEl>
                                        <p:attrNameLst>
                                          <p:attrName>style.visibility</p:attrName>
                                        </p:attrNameLst>
                                      </p:cBhvr>
                                      <p:to>
                                        <p:strVal val="hidden"/>
                                      </p:to>
                                    </p:set>
                                  </p:childTnLst>
                                </p:cTn>
                              </p:par>
                              <p:par>
                                <p:cTn id="17" presetID="10" presetClass="exit" presetSubtype="0" fill="hold" nodeType="withEffect">
                                  <p:stCondLst>
                                    <p:cond delay="500"/>
                                  </p:stCondLst>
                                  <p:childTnLst>
                                    <p:animEffect transition="out" filter="fade">
                                      <p:cBhvr>
                                        <p:cTn id="18" dur="500"/>
                                        <p:tgtEl>
                                          <p:spTgt spid="21"/>
                                        </p:tgtEl>
                                      </p:cBhvr>
                                    </p:animEffect>
                                    <p:set>
                                      <p:cBhvr>
                                        <p:cTn id="19" dur="1" fill="hold">
                                          <p:stCondLst>
                                            <p:cond delay="499"/>
                                          </p:stCondLst>
                                        </p:cTn>
                                        <p:tgtEl>
                                          <p:spTgt spid="21"/>
                                        </p:tgtEl>
                                        <p:attrNameLst>
                                          <p:attrName>style.visibility</p:attrName>
                                        </p:attrNameLst>
                                      </p:cBhvr>
                                      <p:to>
                                        <p:strVal val="hidden"/>
                                      </p:to>
                                    </p:set>
                                  </p:childTnLst>
                                </p:cTn>
                              </p:par>
                              <p:par>
                                <p:cTn id="20" presetID="10" presetClass="exit" presetSubtype="0" fill="hold" nodeType="withEffect">
                                  <p:stCondLst>
                                    <p:cond delay="500"/>
                                  </p:stCondLst>
                                  <p:childTnLst>
                                    <p:animEffect transition="out" filter="fade">
                                      <p:cBhvr>
                                        <p:cTn id="21" dur="500"/>
                                        <p:tgtEl>
                                          <p:spTgt spid="4"/>
                                        </p:tgtEl>
                                      </p:cBhvr>
                                    </p:animEffect>
                                    <p:set>
                                      <p:cBhvr>
                                        <p:cTn id="22" dur="1" fill="hold">
                                          <p:stCondLst>
                                            <p:cond delay="499"/>
                                          </p:stCondLst>
                                        </p:cTn>
                                        <p:tgtEl>
                                          <p:spTgt spid="4"/>
                                        </p:tgtEl>
                                        <p:attrNameLst>
                                          <p:attrName>style.visibility</p:attrName>
                                        </p:attrNameLst>
                                      </p:cBhvr>
                                      <p:to>
                                        <p:strVal val="hidden"/>
                                      </p:to>
                                    </p:set>
                                  </p:childTnLst>
                                </p:cTn>
                              </p:par>
                              <p:par>
                                <p:cTn id="23" presetID="10" presetClass="exit" presetSubtype="0" fill="hold" grpId="0" nodeType="withEffect">
                                  <p:stCondLst>
                                    <p:cond delay="500"/>
                                  </p:stCondLst>
                                  <p:childTnLst>
                                    <p:animEffect transition="out" filter="fade">
                                      <p:cBhvr>
                                        <p:cTn id="24" dur="500"/>
                                        <p:tgtEl>
                                          <p:spTgt spid="21512"/>
                                        </p:tgtEl>
                                      </p:cBhvr>
                                    </p:animEffect>
                                    <p:set>
                                      <p:cBhvr>
                                        <p:cTn id="25" dur="1" fill="hold">
                                          <p:stCondLst>
                                            <p:cond delay="499"/>
                                          </p:stCondLst>
                                        </p:cTn>
                                        <p:tgtEl>
                                          <p:spTgt spid="21512"/>
                                        </p:tgtEl>
                                        <p:attrNameLst>
                                          <p:attrName>style.visibility</p:attrName>
                                        </p:attrNameLst>
                                      </p:cBhvr>
                                      <p:to>
                                        <p:strVal val="hidden"/>
                                      </p:to>
                                    </p:set>
                                  </p:childTnLst>
                                </p:cTn>
                              </p:par>
                              <p:par>
                                <p:cTn id="26" presetID="10" presetClass="exit" presetSubtype="0" fill="hold" nodeType="withEffect">
                                  <p:stCondLst>
                                    <p:cond delay="500"/>
                                  </p:stCondLst>
                                  <p:childTnLst>
                                    <p:animEffect transition="out" filter="fade">
                                      <p:cBhvr>
                                        <p:cTn id="27" dur="500"/>
                                        <p:tgtEl>
                                          <p:spTgt spid="12"/>
                                        </p:tgtEl>
                                      </p:cBhvr>
                                    </p:animEffect>
                                    <p:set>
                                      <p:cBhvr>
                                        <p:cTn id="28" dur="1" fill="hold">
                                          <p:stCondLst>
                                            <p:cond delay="499"/>
                                          </p:stCondLst>
                                        </p:cTn>
                                        <p:tgtEl>
                                          <p:spTgt spid="12"/>
                                        </p:tgtEl>
                                        <p:attrNameLst>
                                          <p:attrName>style.visibility</p:attrName>
                                        </p:attrNameLst>
                                      </p:cBhvr>
                                      <p:to>
                                        <p:strVal val="hidden"/>
                                      </p:to>
                                    </p:set>
                                  </p:childTnLst>
                                </p:cTn>
                              </p:par>
                              <p:par>
                                <p:cTn id="29" presetID="10" presetClass="exit" presetSubtype="0" fill="hold" grpId="0" nodeType="withEffect">
                                  <p:stCondLst>
                                    <p:cond delay="500"/>
                                  </p:stCondLst>
                                  <p:childTnLst>
                                    <p:animEffect transition="out" filter="fade">
                                      <p:cBhvr>
                                        <p:cTn id="30" dur="500"/>
                                        <p:tgtEl>
                                          <p:spTgt spid="21511"/>
                                        </p:tgtEl>
                                      </p:cBhvr>
                                    </p:animEffect>
                                    <p:set>
                                      <p:cBhvr>
                                        <p:cTn id="31" dur="1" fill="hold">
                                          <p:stCondLst>
                                            <p:cond delay="499"/>
                                          </p:stCondLst>
                                        </p:cTn>
                                        <p:tgtEl>
                                          <p:spTgt spid="21511"/>
                                        </p:tgtEl>
                                        <p:attrNameLst>
                                          <p:attrName>style.visibility</p:attrName>
                                        </p:attrNameLst>
                                      </p:cBhvr>
                                      <p:to>
                                        <p:strVal val="hidden"/>
                                      </p:to>
                                    </p:set>
                                  </p:childTnLst>
                                </p:cTn>
                              </p:par>
                              <p:par>
                                <p:cTn id="32" presetID="10" presetClass="exit" presetSubtype="0" fill="hold" nodeType="withEffect">
                                  <p:stCondLst>
                                    <p:cond delay="500"/>
                                  </p:stCondLst>
                                  <p:childTnLst>
                                    <p:animEffect transition="out" filter="fade">
                                      <p:cBhvr>
                                        <p:cTn id="33" dur="500"/>
                                        <p:tgtEl>
                                          <p:spTgt spid="3"/>
                                        </p:tgtEl>
                                      </p:cBhvr>
                                    </p:animEffect>
                                    <p:set>
                                      <p:cBhvr>
                                        <p:cTn id="34" dur="1" fill="hold">
                                          <p:stCondLst>
                                            <p:cond delay="499"/>
                                          </p:stCondLst>
                                        </p:cTn>
                                        <p:tgtEl>
                                          <p:spTgt spid="3"/>
                                        </p:tgtEl>
                                        <p:attrNameLst>
                                          <p:attrName>style.visibility</p:attrName>
                                        </p:attrNameLst>
                                      </p:cBhvr>
                                      <p:to>
                                        <p:strVal val="hidden"/>
                                      </p:to>
                                    </p:set>
                                  </p:childTnLst>
                                </p:cTn>
                              </p:par>
                              <p:par>
                                <p:cTn id="35" presetID="10" presetClass="exit" presetSubtype="0" fill="hold" grpId="0" nodeType="withEffect">
                                  <p:stCondLst>
                                    <p:cond delay="500"/>
                                  </p:stCondLst>
                                  <p:childTnLst>
                                    <p:animEffect transition="out" filter="fade">
                                      <p:cBhvr>
                                        <p:cTn id="36" dur="500"/>
                                        <p:tgtEl>
                                          <p:spTgt spid="18"/>
                                        </p:tgtEl>
                                      </p:cBhvr>
                                    </p:animEffect>
                                    <p:set>
                                      <p:cBhvr>
                                        <p:cTn id="37" dur="1" fill="hold">
                                          <p:stCondLst>
                                            <p:cond delay="499"/>
                                          </p:stCondLst>
                                        </p:cTn>
                                        <p:tgtEl>
                                          <p:spTgt spid="18"/>
                                        </p:tgtEl>
                                        <p:attrNameLst>
                                          <p:attrName>style.visibility</p:attrName>
                                        </p:attrNameLst>
                                      </p:cBhvr>
                                      <p:to>
                                        <p:strVal val="hidden"/>
                                      </p:to>
                                    </p:set>
                                  </p:childTnLst>
                                </p:cTn>
                              </p:par>
                              <p:par>
                                <p:cTn id="38" presetID="10" presetClass="exit" presetSubtype="0" fill="hold" grpId="0" nodeType="withEffect">
                                  <p:stCondLst>
                                    <p:cond delay="500"/>
                                  </p:stCondLst>
                                  <p:childTnLst>
                                    <p:animEffect transition="out" filter="fade">
                                      <p:cBhvr>
                                        <p:cTn id="39" dur="500"/>
                                        <p:tgtEl>
                                          <p:spTgt spid="14"/>
                                        </p:tgtEl>
                                      </p:cBhvr>
                                    </p:animEffect>
                                    <p:set>
                                      <p:cBhvr>
                                        <p:cTn id="40" dur="1" fill="hold">
                                          <p:stCondLst>
                                            <p:cond delay="499"/>
                                          </p:stCondLst>
                                        </p:cTn>
                                        <p:tgtEl>
                                          <p:spTgt spid="14"/>
                                        </p:tgtEl>
                                        <p:attrNameLst>
                                          <p:attrName>style.visibility</p:attrName>
                                        </p:attrNameLst>
                                      </p:cBhvr>
                                      <p:to>
                                        <p:strVal val="hidden"/>
                                      </p:to>
                                    </p:set>
                                  </p:childTnLst>
                                </p:cTn>
                              </p:par>
                              <p:par>
                                <p:cTn id="41" presetID="10" presetClass="exit" presetSubtype="0" fill="hold" grpId="0" nodeType="withEffect">
                                  <p:stCondLst>
                                    <p:cond delay="500"/>
                                  </p:stCondLst>
                                  <p:childTnLst>
                                    <p:animEffect transition="out" filter="fade">
                                      <p:cBhvr>
                                        <p:cTn id="42" dur="500"/>
                                        <p:tgtEl>
                                          <p:spTgt spid="2086"/>
                                        </p:tgtEl>
                                      </p:cBhvr>
                                    </p:animEffect>
                                    <p:set>
                                      <p:cBhvr>
                                        <p:cTn id="43" dur="1" fill="hold">
                                          <p:stCondLst>
                                            <p:cond delay="499"/>
                                          </p:stCondLst>
                                        </p:cTn>
                                        <p:tgtEl>
                                          <p:spTgt spid="208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1512" grpId="0"/>
      <p:bldP spid="21511" grpId="0"/>
      <p:bldP spid="21508" grpId="0"/>
      <p:bldP spid="14" grpId="0" animBg="1"/>
      <p:bldP spid="208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テキスト ボックス 124"/>
          <p:cNvSpPr txBox="1"/>
          <p:nvPr/>
        </p:nvSpPr>
        <p:spPr>
          <a:xfrm>
            <a:off x="426486" y="2158235"/>
            <a:ext cx="3929489" cy="461665"/>
          </a:xfrm>
          <a:prstGeom prst="rect">
            <a:avLst/>
          </a:prstGeom>
          <a:solidFill>
            <a:srgbClr val="002060"/>
          </a:solidFill>
        </p:spPr>
        <p:txBody>
          <a:bodyPr wrap="square" rtlCol="0" anchor="b">
            <a:spAutoFit/>
          </a:bodyPr>
          <a:lstStyle>
            <a:defPPr>
              <a:defRPr lang="ja-JP"/>
            </a:defPPr>
            <a:lvl1pPr marL="274638" indent="-274638">
              <a:defRPr sz="2600">
                <a:latin typeface="メイリオ" panose="020B0604030504040204" pitchFamily="50" charset="-128"/>
                <a:ea typeface="メイリオ" panose="020B0604030504040204" pitchFamily="50" charset="-128"/>
              </a:defRPr>
            </a:lvl1pPr>
          </a:lstStyle>
          <a:p>
            <a:r>
              <a:rPr lang="ja-JP" altLang="en-US" sz="2400" dirty="0">
                <a:solidFill>
                  <a:schemeClr val="bg1"/>
                </a:solidFill>
              </a:rPr>
              <a:t>１．事例提供者を決める。</a:t>
            </a:r>
            <a:endParaRPr lang="en-US" altLang="ja-JP" sz="2400" dirty="0">
              <a:solidFill>
                <a:schemeClr val="bg1"/>
              </a:solidFill>
            </a:endParaRPr>
          </a:p>
        </p:txBody>
      </p:sp>
      <p:sp>
        <p:nvSpPr>
          <p:cNvPr id="107" name="テキスト ボックス 106"/>
          <p:cNvSpPr txBox="1"/>
          <p:nvPr/>
        </p:nvSpPr>
        <p:spPr>
          <a:xfrm>
            <a:off x="502324" y="2681625"/>
            <a:ext cx="7022003" cy="1323439"/>
          </a:xfrm>
          <a:prstGeom prst="rect">
            <a:avLst/>
          </a:prstGeom>
          <a:noFill/>
        </p:spPr>
        <p:txBody>
          <a:bodyPr wrap="square" rtlCol="0">
            <a:spAutoFit/>
          </a:bodyPr>
          <a:lstStyle/>
          <a:p>
            <a:pPr marL="274638" indent="-274638">
              <a:lnSpc>
                <a:spcPts val="2400"/>
              </a:lnSpc>
            </a:pP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例</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・グループ</a:t>
            </a:r>
            <a:r>
              <a:rPr lang="ja-JP" altLang="en-US" sz="2000" dirty="0">
                <a:latin typeface="メイリオ" panose="020B0604030504040204" pitchFamily="50" charset="-128"/>
                <a:ea typeface="メイリオ" panose="020B0604030504040204" pitchFamily="50" charset="-128"/>
              </a:rPr>
              <a:t>の先生方に働きかけを一緒に考えて</a:t>
            </a:r>
            <a:r>
              <a:rPr lang="ja-JP" altLang="en-US" sz="2000" dirty="0" smtClean="0">
                <a:latin typeface="メイリオ" panose="020B0604030504040204" pitchFamily="50" charset="-128"/>
                <a:ea typeface="メイリオ" panose="020B0604030504040204" pitchFamily="50" charset="-128"/>
              </a:rPr>
              <a:t>も</a:t>
            </a:r>
            <a:r>
              <a:rPr lang="ja-JP" altLang="en-US" sz="2000" dirty="0" err="1" smtClean="0">
                <a:latin typeface="メイリオ" panose="020B0604030504040204" pitchFamily="50" charset="-128"/>
                <a:ea typeface="メイリオ" panose="020B0604030504040204" pitchFamily="50" charset="-128"/>
              </a:rPr>
              <a:t>ら</a:t>
            </a:r>
            <a:endParaRPr lang="en-US" altLang="ja-JP" sz="2000" dirty="0" smtClean="0">
              <a:latin typeface="メイリオ" panose="020B0604030504040204" pitchFamily="50" charset="-128"/>
              <a:ea typeface="メイリオ" panose="020B0604030504040204" pitchFamily="50" charset="-128"/>
            </a:endParaRPr>
          </a:p>
          <a:p>
            <a:pPr marL="274638" indent="-274638">
              <a:lnSpc>
                <a:spcPts val="2400"/>
              </a:lnSpc>
            </a:pPr>
            <a:r>
              <a:rPr lang="ja-JP" altLang="en-US" sz="2000" dirty="0">
                <a:latin typeface="メイリオ" panose="020B0604030504040204" pitchFamily="50" charset="-128"/>
                <a:ea typeface="メイリオ" panose="020B0604030504040204" pitchFamily="50" charset="-128"/>
              </a:rPr>
              <a:t>　</a:t>
            </a:r>
            <a:r>
              <a:rPr lang="ja-JP" altLang="en-US" sz="2000" dirty="0" smtClean="0">
                <a:latin typeface="メイリオ" panose="020B0604030504040204" pitchFamily="50" charset="-128"/>
                <a:ea typeface="メイリオ" panose="020B0604030504040204" pitchFamily="50" charset="-128"/>
              </a:rPr>
              <a:t>　　　いたい</a:t>
            </a:r>
            <a:r>
              <a:rPr lang="ja-JP" altLang="en-US" sz="2000" dirty="0">
                <a:latin typeface="メイリオ" panose="020B0604030504040204" pitchFamily="50" charset="-128"/>
                <a:ea typeface="メイリオ" panose="020B0604030504040204" pitchFamily="50" charset="-128"/>
              </a:rPr>
              <a:t>と思っている</a:t>
            </a:r>
            <a:r>
              <a:rPr lang="ja-JP" altLang="en-US" sz="2000" dirty="0" smtClean="0">
                <a:latin typeface="メイリオ" panose="020B0604030504040204" pitchFamily="50" charset="-128"/>
                <a:ea typeface="メイリオ" panose="020B0604030504040204" pitchFamily="50" charset="-128"/>
              </a:rPr>
              <a:t>方</a:t>
            </a:r>
            <a:endParaRPr lang="en-US" altLang="ja-JP" sz="2000" dirty="0">
              <a:latin typeface="メイリオ" panose="020B0604030504040204" pitchFamily="50" charset="-128"/>
              <a:ea typeface="メイリオ" panose="020B0604030504040204" pitchFamily="50" charset="-128"/>
            </a:endParaRPr>
          </a:p>
          <a:p>
            <a:pPr marL="274638" indent="-274638">
              <a:lnSpc>
                <a:spcPts val="2400"/>
              </a:lnSpc>
            </a:pPr>
            <a:r>
              <a:rPr lang="ja-JP" altLang="en-US" sz="2000" dirty="0" smtClean="0">
                <a:latin typeface="メイリオ" panose="020B0604030504040204" pitchFamily="50" charset="-128"/>
                <a:ea typeface="メイリオ" panose="020B0604030504040204" pitchFamily="50" charset="-128"/>
              </a:rPr>
              <a:t>　　　・今年度担任をしている方の中でジャンケン</a:t>
            </a:r>
            <a:endParaRPr lang="en-US" altLang="ja-JP" sz="2000" dirty="0" smtClean="0">
              <a:latin typeface="メイリオ" panose="020B0604030504040204" pitchFamily="50" charset="-128"/>
              <a:ea typeface="メイリオ" panose="020B0604030504040204" pitchFamily="50" charset="-128"/>
            </a:endParaRPr>
          </a:p>
          <a:p>
            <a:pPr marL="274638" indent="-274638">
              <a:lnSpc>
                <a:spcPts val="2400"/>
              </a:lnSpc>
            </a:pPr>
            <a:r>
              <a:rPr lang="ja-JP" altLang="en-US" sz="2000" dirty="0" smtClean="0">
                <a:latin typeface="メイリオ" panose="020B0604030504040204" pitchFamily="50" charset="-128"/>
                <a:ea typeface="メイリオ" panose="020B0604030504040204" pitchFamily="50" charset="-128"/>
              </a:rPr>
              <a:t>　　　・今年度担任をしている一番若手（ベテラン）の方</a:t>
            </a:r>
            <a:endParaRPr lang="en-US" altLang="ja-JP" sz="2000" dirty="0" smtClean="0">
              <a:latin typeface="メイリオ" panose="020B0604030504040204" pitchFamily="50" charset="-128"/>
              <a:ea typeface="メイリオ" panose="020B0604030504040204" pitchFamily="50" charset="-128"/>
            </a:endParaRPr>
          </a:p>
        </p:txBody>
      </p:sp>
      <p:sp>
        <p:nvSpPr>
          <p:cNvPr id="96" name="テキスト ボックス 95"/>
          <p:cNvSpPr txBox="1"/>
          <p:nvPr/>
        </p:nvSpPr>
        <p:spPr>
          <a:xfrm>
            <a:off x="1307808" y="952272"/>
            <a:ext cx="7728688" cy="892552"/>
          </a:xfrm>
          <a:prstGeom prst="rect">
            <a:avLst/>
          </a:prstGeom>
          <a:noFill/>
          <a:ln>
            <a:solidFill>
              <a:schemeClr val="tx1"/>
            </a:solidFill>
          </a:ln>
        </p:spPr>
        <p:txBody>
          <a:bodyPr wrap="square" rtlCol="0" anchor="b">
            <a:spAutoFit/>
          </a:bodyPr>
          <a:lstStyle/>
          <a:p>
            <a:r>
              <a:rPr lang="ja-JP" altLang="en-US" sz="2600" b="1" dirty="0" smtClean="0">
                <a:latin typeface="メイリオ" panose="020B0604030504040204" pitchFamily="50" charset="-128"/>
                <a:ea typeface="メイリオ" panose="020B0604030504040204" pitchFamily="50" charset="-128"/>
              </a:rPr>
              <a:t>子供たちの集団での活動が円滑に行われるための、</a:t>
            </a:r>
            <a:endParaRPr lang="en-US" altLang="ja-JP" sz="2600" b="1" dirty="0" smtClean="0">
              <a:latin typeface="メイリオ" panose="020B0604030504040204" pitchFamily="50" charset="-128"/>
              <a:ea typeface="メイリオ" panose="020B0604030504040204" pitchFamily="50" charset="-128"/>
            </a:endParaRPr>
          </a:p>
          <a:p>
            <a:r>
              <a:rPr lang="ja-JP" altLang="en-US" sz="2600" b="1" dirty="0" smtClean="0">
                <a:latin typeface="メイリオ" panose="020B0604030504040204" pitchFamily="50" charset="-128"/>
                <a:ea typeface="メイリオ" panose="020B0604030504040204" pitchFamily="50" charset="-128"/>
              </a:rPr>
              <a:t>教師の働きかけについて考えましょう。</a:t>
            </a:r>
            <a:endParaRPr kumimoji="1" lang="ja-JP" altLang="en-US" sz="2600" b="1" dirty="0"/>
          </a:p>
        </p:txBody>
      </p:sp>
      <p:pic>
        <p:nvPicPr>
          <p:cNvPr id="1026" name="Picture 2" descr="C:\Users\u50\Desktop\0_Justカラー\07研修・指導\009_説明.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83627" y="5278628"/>
            <a:ext cx="3040701" cy="1390732"/>
          </a:xfrm>
          <a:prstGeom prst="rect">
            <a:avLst/>
          </a:prstGeom>
          <a:noFill/>
          <a:extLst>
            <a:ext uri="{909E8E84-426E-40DD-AFC4-6F175D3DCCD1}">
              <a14:hiddenFill xmlns:a14="http://schemas.microsoft.com/office/drawing/2010/main">
                <a:solidFill>
                  <a:srgbClr val="FFFFFF"/>
                </a:solidFill>
              </a14:hiddenFill>
            </a:ext>
          </a:extLst>
        </p:spPr>
      </p:pic>
      <p:sp>
        <p:nvSpPr>
          <p:cNvPr id="115" name="テキスト ボックス 114"/>
          <p:cNvSpPr txBox="1"/>
          <p:nvPr/>
        </p:nvSpPr>
        <p:spPr>
          <a:xfrm>
            <a:off x="426488" y="4292017"/>
            <a:ext cx="7745912" cy="830997"/>
          </a:xfrm>
          <a:prstGeom prst="rect">
            <a:avLst/>
          </a:prstGeom>
          <a:solidFill>
            <a:srgbClr val="002060"/>
          </a:solidFill>
        </p:spPr>
        <p:txBody>
          <a:bodyPr wrap="square" rtlCol="0" anchor="b">
            <a:spAutoFit/>
          </a:bodyPr>
          <a:lstStyle>
            <a:defPPr>
              <a:defRPr lang="ja-JP"/>
            </a:defPPr>
            <a:lvl1pPr marL="274638" indent="-274638">
              <a:defRPr sz="2600">
                <a:latin typeface="メイリオ" panose="020B0604030504040204" pitchFamily="50" charset="-128"/>
                <a:ea typeface="メイリオ" panose="020B0604030504040204" pitchFamily="50" charset="-128"/>
              </a:defRPr>
            </a:lvl1pPr>
          </a:lstStyle>
          <a:p>
            <a:r>
              <a:rPr lang="ja-JP" altLang="en-US" sz="2400" dirty="0" smtClean="0">
                <a:solidFill>
                  <a:schemeClr val="bg1"/>
                </a:solidFill>
              </a:rPr>
              <a:t>２．学級（</a:t>
            </a:r>
            <a:r>
              <a:rPr lang="en-US" altLang="ja-JP" sz="2400" dirty="0" smtClean="0">
                <a:solidFill>
                  <a:schemeClr val="bg1"/>
                </a:solidFill>
              </a:rPr>
              <a:t>HR</a:t>
            </a:r>
            <a:r>
              <a:rPr lang="ja-JP" altLang="en-US" sz="2400" dirty="0" smtClean="0">
                <a:solidFill>
                  <a:schemeClr val="bg1"/>
                </a:solidFill>
              </a:rPr>
              <a:t>）集団の状況や、集団での活動</a:t>
            </a:r>
            <a:r>
              <a:rPr lang="ja-JP" altLang="en-US" sz="2400" dirty="0">
                <a:solidFill>
                  <a:schemeClr val="bg1"/>
                </a:solidFill>
              </a:rPr>
              <a:t>の際</a:t>
            </a:r>
            <a:r>
              <a:rPr lang="ja-JP" altLang="en-US" sz="2400" dirty="0" smtClean="0">
                <a:solidFill>
                  <a:schemeClr val="bg1"/>
                </a:solidFill>
              </a:rPr>
              <a:t>の</a:t>
            </a:r>
            <a:endParaRPr lang="en-US" altLang="ja-JP" sz="2400" dirty="0" smtClean="0">
              <a:solidFill>
                <a:schemeClr val="bg1"/>
              </a:solidFill>
            </a:endParaRPr>
          </a:p>
          <a:p>
            <a:r>
              <a:rPr lang="ja-JP" altLang="en-US" sz="2400" dirty="0">
                <a:solidFill>
                  <a:schemeClr val="bg1"/>
                </a:solidFill>
              </a:rPr>
              <a:t>　</a:t>
            </a:r>
            <a:r>
              <a:rPr lang="ja-JP" altLang="en-US" sz="2400" dirty="0" smtClean="0">
                <a:solidFill>
                  <a:schemeClr val="bg1"/>
                </a:solidFill>
              </a:rPr>
              <a:t>　苦労した（している）ことを</a:t>
            </a:r>
            <a:r>
              <a:rPr lang="ja-JP" altLang="en-US" sz="2400" dirty="0">
                <a:solidFill>
                  <a:schemeClr val="bg1"/>
                </a:solidFill>
              </a:rPr>
              <a:t>紹介する。</a:t>
            </a:r>
            <a:endParaRPr lang="en-US" altLang="ja-JP" sz="2400" dirty="0">
              <a:solidFill>
                <a:schemeClr val="bg1"/>
              </a:solidFill>
            </a:endParaRPr>
          </a:p>
        </p:txBody>
      </p:sp>
      <p:sp>
        <p:nvSpPr>
          <p:cNvPr id="108" name="テキスト ボックス 107"/>
          <p:cNvSpPr txBox="1"/>
          <p:nvPr/>
        </p:nvSpPr>
        <p:spPr>
          <a:xfrm>
            <a:off x="82337" y="952272"/>
            <a:ext cx="1107996" cy="461665"/>
          </a:xfrm>
          <a:prstGeom prst="rect">
            <a:avLst/>
          </a:prstGeom>
          <a:solidFill>
            <a:srgbClr val="002060"/>
          </a:solidFill>
        </p:spPr>
        <p:txBody>
          <a:bodyPr wrap="square" anchor="b">
            <a:spAutoFit/>
          </a:bodyPr>
          <a:lstStyle>
            <a:defPPr>
              <a:defRPr lang="ja-JP"/>
            </a:defPPr>
            <a:lvl1pPr lvl="0" algn="ctr">
              <a:defRPr sz="2400">
                <a:solidFill>
                  <a:schemeClr val="bg1"/>
                </a:solidFill>
                <a:latin typeface="メイリオ" panose="020B0604030504040204" pitchFamily="50" charset="-128"/>
                <a:ea typeface="メイリオ" panose="020B0604030504040204" pitchFamily="50" charset="-128"/>
              </a:defRPr>
            </a:lvl1pPr>
          </a:lstStyle>
          <a:p>
            <a:r>
              <a:rPr lang="ja-JP" altLang="en-US" dirty="0" smtClean="0"/>
              <a:t>資料①</a:t>
            </a:r>
            <a:endParaRPr lang="ja-JP" altLang="en-US" dirty="0"/>
          </a:p>
        </p:txBody>
      </p:sp>
      <p:sp>
        <p:nvSpPr>
          <p:cNvPr id="10" name="タイトル 1"/>
          <p:cNvSpPr txBox="1">
            <a:spLocks/>
          </p:cNvSpPr>
          <p:nvPr/>
        </p:nvSpPr>
        <p:spPr>
          <a:xfrm>
            <a:off x="-35127" y="1082"/>
            <a:ext cx="9214254" cy="619606"/>
          </a:xfrm>
          <a:prstGeom prst="rect">
            <a:avLst/>
          </a:prstGeom>
          <a:solidFill>
            <a:srgbClr val="FFFF00"/>
          </a:solidFill>
          <a:ln>
            <a:noFill/>
          </a:ln>
        </p:spPr>
        <p:txBody>
          <a:bodyPr vert="horz" lIns="91440" tIns="45720" rIns="91440" bIns="45720" rtlCol="0" anchor="b">
            <a:noAutofit/>
          </a:bodyPr>
          <a:lstStyle>
            <a:lvl1pPr algn="ctr" defTabSz="914400" rtl="0" eaLnBrk="1" latinLnBrk="0" hangingPunct="1">
              <a:spcBef>
                <a:spcPct val="0"/>
              </a:spcBef>
              <a:buNone/>
              <a:defRPr kumimoji="1" sz="3600" kern="1200">
                <a:solidFill>
                  <a:schemeClr val="tx1"/>
                </a:solidFill>
                <a:latin typeface="+mj-lt"/>
                <a:ea typeface="+mj-ea"/>
                <a:cs typeface="+mj-cs"/>
              </a:defRPr>
            </a:lvl1pPr>
          </a:lstStyle>
          <a:p>
            <a:r>
              <a:rPr lang="ja-JP" altLang="en-US" dirty="0" smtClean="0">
                <a:latin typeface="メイリオ" panose="020B0604030504040204" pitchFamily="50" charset="-128"/>
                <a:ea typeface="メイリオ" panose="020B0604030504040204" pitchFamily="50" charset="-128"/>
              </a:rPr>
              <a:t>ファシリテーションの観点①</a:t>
            </a:r>
            <a:endParaRPr lang="ja-JP" altLang="en-US" dirty="0">
              <a:latin typeface="メイリオ" panose="020B0604030504040204" pitchFamily="50" charset="-128"/>
              <a:ea typeface="メイリオ" panose="020B0604030504040204" pitchFamily="50" charset="-128"/>
            </a:endParaRPr>
          </a:p>
        </p:txBody>
      </p:sp>
      <p:cxnSp>
        <p:nvCxnSpPr>
          <p:cNvPr id="11" name="直線コネクタ 10"/>
          <p:cNvCxnSpPr/>
          <p:nvPr/>
        </p:nvCxnSpPr>
        <p:spPr>
          <a:xfrm>
            <a:off x="-35127" y="620688"/>
            <a:ext cx="9214254" cy="0"/>
          </a:xfrm>
          <a:prstGeom prst="line">
            <a:avLst/>
          </a:prstGeom>
          <a:ln>
            <a:solidFill>
              <a:srgbClr val="0000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029463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テキスト ボックス 110"/>
          <p:cNvSpPr txBox="1"/>
          <p:nvPr/>
        </p:nvSpPr>
        <p:spPr>
          <a:xfrm>
            <a:off x="285047" y="908720"/>
            <a:ext cx="8391409" cy="830997"/>
          </a:xfrm>
          <a:prstGeom prst="rect">
            <a:avLst/>
          </a:prstGeom>
          <a:solidFill>
            <a:srgbClr val="002060"/>
          </a:solidFill>
        </p:spPr>
        <p:txBody>
          <a:bodyPr wrap="square" rtlCol="0" anchor="b">
            <a:spAutoFit/>
          </a:bodyPr>
          <a:lstStyle>
            <a:defPPr>
              <a:defRPr lang="ja-JP"/>
            </a:defPPr>
            <a:lvl1pPr marL="274638" indent="-274638">
              <a:defRPr sz="2600">
                <a:latin typeface="メイリオ" panose="020B0604030504040204" pitchFamily="50" charset="-128"/>
                <a:ea typeface="メイリオ" panose="020B0604030504040204" pitchFamily="50" charset="-128"/>
              </a:defRPr>
            </a:lvl1pPr>
          </a:lstStyle>
          <a:p>
            <a:r>
              <a:rPr lang="ja-JP" altLang="en-US" sz="2400" dirty="0" smtClean="0">
                <a:solidFill>
                  <a:schemeClr val="bg1"/>
                </a:solidFill>
              </a:rPr>
              <a:t>３．事例提供者のエピソードだけでは分からなかったこと　</a:t>
            </a:r>
            <a:endParaRPr lang="en-US" altLang="ja-JP" sz="2400" dirty="0" smtClean="0">
              <a:solidFill>
                <a:schemeClr val="bg1"/>
              </a:solidFill>
            </a:endParaRPr>
          </a:p>
          <a:p>
            <a:r>
              <a:rPr lang="ja-JP" altLang="en-US" sz="2400" dirty="0">
                <a:solidFill>
                  <a:schemeClr val="bg1"/>
                </a:solidFill>
              </a:rPr>
              <a:t>　</a:t>
            </a:r>
            <a:r>
              <a:rPr lang="ja-JP" altLang="en-US" sz="2400" dirty="0" smtClean="0">
                <a:solidFill>
                  <a:schemeClr val="bg1"/>
                </a:solidFill>
              </a:rPr>
              <a:t>　を質問し、より的確に実態を捉える。</a:t>
            </a:r>
            <a:endParaRPr lang="en-US" altLang="ja-JP" sz="2400" dirty="0">
              <a:solidFill>
                <a:schemeClr val="bg1"/>
              </a:solidFill>
            </a:endParaRPr>
          </a:p>
        </p:txBody>
      </p:sp>
      <p:pic>
        <p:nvPicPr>
          <p:cNvPr id="1032" name="Picture 8" descr="Z:\事務文書\生徒指導\17_共同研究\H28-29パッケージ開発\10_パッケージ開発用\5_0127からの作業\ファシリテーション力\04先生（顔）\009_自信がある.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97948" y="2204864"/>
            <a:ext cx="1011713" cy="1044000"/>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descr="Z:\事務文書\生徒指導\17_共同研究\H28-29パッケージ開発\10_パッケージ開発用\5_0127からの作業\ファシリテーション力\04先生（顔）\010_自信がある.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503" y="2096972"/>
            <a:ext cx="1246809" cy="1052634"/>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Z:\事務文書\生徒指導\17_共同研究\H28-29パッケージ開発\10_パッケージ開発用\5_0127からの作業\ファシリテーション力\02先生\001_ほほえむ.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86213" y="3775808"/>
            <a:ext cx="1171575" cy="1557338"/>
          </a:xfrm>
          <a:prstGeom prst="rect">
            <a:avLst/>
          </a:prstGeom>
          <a:noFill/>
          <a:extLst>
            <a:ext uri="{909E8E84-426E-40DD-AFC4-6F175D3DCCD1}">
              <a14:hiddenFill xmlns:a14="http://schemas.microsoft.com/office/drawing/2010/main">
                <a:solidFill>
                  <a:srgbClr val="FFFFFF"/>
                </a:solidFill>
              </a14:hiddenFill>
            </a:ext>
          </a:extLst>
        </p:spPr>
      </p:pic>
      <p:sp>
        <p:nvSpPr>
          <p:cNvPr id="4" name="円形吹き出し 3"/>
          <p:cNvSpPr/>
          <p:nvPr/>
        </p:nvSpPr>
        <p:spPr>
          <a:xfrm>
            <a:off x="3574100" y="2056406"/>
            <a:ext cx="3841200" cy="1061872"/>
          </a:xfrm>
          <a:prstGeom prst="wedgeEllipseCallout">
            <a:avLst>
              <a:gd name="adj1" fmla="val 61479"/>
              <a:gd name="adj2" fmla="val 15973"/>
            </a:avLst>
          </a:prstGeom>
          <a:ln>
            <a:solidFill>
              <a:srgbClr val="002060"/>
            </a:solidFill>
          </a:ln>
        </p:spPr>
        <p:style>
          <a:lnRef idx="2">
            <a:schemeClr val="accent6"/>
          </a:lnRef>
          <a:fillRef idx="1">
            <a:schemeClr val="lt1"/>
          </a:fillRef>
          <a:effectRef idx="0">
            <a:schemeClr val="accent6"/>
          </a:effectRef>
          <a:fontRef idx="minor">
            <a:schemeClr val="dk1"/>
          </a:fontRef>
        </p:style>
        <p:txBody>
          <a:bodyPr rtlCol="0" anchor="t"/>
          <a:lstStyle/>
          <a:p>
            <a:pPr algn="ctr"/>
            <a:r>
              <a:rPr kumimoji="1" lang="ja-JP" altLang="en-US" sz="2400" dirty="0" smtClean="0">
                <a:latin typeface="メイリオ" panose="020B0604030504040204" pitchFamily="50" charset="-128"/>
                <a:ea typeface="メイリオ" panose="020B0604030504040204" pitchFamily="50" charset="-128"/>
              </a:rPr>
              <a:t>困っていることは</a:t>
            </a:r>
            <a:endParaRPr kumimoji="1" lang="en-US" altLang="ja-JP" sz="2400" dirty="0" smtClean="0">
              <a:latin typeface="メイリオ" panose="020B0604030504040204" pitchFamily="50" charset="-128"/>
              <a:ea typeface="メイリオ" panose="020B0604030504040204" pitchFamily="50" charset="-128"/>
            </a:endParaRPr>
          </a:p>
          <a:p>
            <a:pPr algn="ctr"/>
            <a:r>
              <a:rPr kumimoji="1" lang="ja-JP" altLang="en-US" sz="2400" dirty="0" smtClean="0">
                <a:latin typeface="メイリオ" panose="020B0604030504040204" pitchFamily="50" charset="-128"/>
                <a:ea typeface="メイリオ" panose="020B0604030504040204" pitchFamily="50" charset="-128"/>
              </a:rPr>
              <a:t>なんですか。</a:t>
            </a:r>
            <a:endParaRPr kumimoji="1" lang="ja-JP" altLang="en-US" sz="2400" dirty="0">
              <a:latin typeface="メイリオ" panose="020B0604030504040204" pitchFamily="50" charset="-128"/>
              <a:ea typeface="メイリオ" panose="020B0604030504040204" pitchFamily="50" charset="-128"/>
            </a:endParaRPr>
          </a:p>
        </p:txBody>
      </p:sp>
      <p:sp>
        <p:nvSpPr>
          <p:cNvPr id="6" name="二等辺三角形 5"/>
          <p:cNvSpPr>
            <a:spLocks noChangeAspect="1"/>
          </p:cNvSpPr>
          <p:nvPr/>
        </p:nvSpPr>
        <p:spPr>
          <a:xfrm>
            <a:off x="6652475" y="2132856"/>
            <a:ext cx="1047880" cy="833150"/>
          </a:xfrm>
          <a:prstGeom prst="triangle">
            <a:avLst/>
          </a:prstGeom>
          <a:ln w="7620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7" name="テキスト ボックス 6"/>
          <p:cNvSpPr txBox="1"/>
          <p:nvPr/>
        </p:nvSpPr>
        <p:spPr>
          <a:xfrm>
            <a:off x="3785018" y="5333146"/>
            <a:ext cx="1573965" cy="400110"/>
          </a:xfrm>
          <a:prstGeom prst="rect">
            <a:avLst/>
          </a:prstGeom>
          <a:noFill/>
        </p:spPr>
        <p:txBody>
          <a:bodyPr wrap="square" rtlCol="0">
            <a:spAutoFit/>
          </a:bodyPr>
          <a:lstStyle/>
          <a:p>
            <a:r>
              <a:rPr kumimoji="1" lang="ja-JP" altLang="en-US" sz="2000" dirty="0" smtClean="0">
                <a:latin typeface="メイリオ" panose="020B0604030504040204" pitchFamily="50" charset="-128"/>
                <a:ea typeface="メイリオ" panose="020B0604030504040204" pitchFamily="50" charset="-128"/>
              </a:rPr>
              <a:t>事例提供者</a:t>
            </a:r>
            <a:endParaRPr kumimoji="1" lang="ja-JP" altLang="en-US" sz="2000" dirty="0">
              <a:latin typeface="メイリオ" panose="020B0604030504040204" pitchFamily="50" charset="-128"/>
              <a:ea typeface="メイリオ" panose="020B0604030504040204" pitchFamily="50" charset="-128"/>
            </a:endParaRPr>
          </a:p>
        </p:txBody>
      </p:sp>
      <p:sp>
        <p:nvSpPr>
          <p:cNvPr id="322" name="円形吹き出し 321"/>
          <p:cNvSpPr/>
          <p:nvPr/>
        </p:nvSpPr>
        <p:spPr>
          <a:xfrm>
            <a:off x="5182598" y="3429000"/>
            <a:ext cx="3493858" cy="1370876"/>
          </a:xfrm>
          <a:prstGeom prst="wedgeEllipseCallout">
            <a:avLst>
              <a:gd name="adj1" fmla="val 36313"/>
              <a:gd name="adj2" fmla="val -57924"/>
            </a:avLst>
          </a:prstGeom>
          <a:ln>
            <a:solidFill>
              <a:srgbClr val="002060"/>
            </a:solidFill>
          </a:ln>
        </p:spPr>
        <p:style>
          <a:lnRef idx="2">
            <a:schemeClr val="accent6"/>
          </a:lnRef>
          <a:fillRef idx="1">
            <a:schemeClr val="lt1"/>
          </a:fillRef>
          <a:effectRef idx="0">
            <a:schemeClr val="accent6"/>
          </a:effectRef>
          <a:fontRef idx="minor">
            <a:schemeClr val="dk1"/>
          </a:fontRef>
        </p:style>
        <p:txBody>
          <a:bodyPr rtlCol="0" anchor="ctr"/>
          <a:lstStyle/>
          <a:p>
            <a:r>
              <a:rPr kumimoji="1" lang="ja-JP" altLang="en-US" sz="2400" dirty="0" smtClean="0">
                <a:latin typeface="メイリオ" panose="020B0604030504040204" pitchFamily="50" charset="-128"/>
                <a:ea typeface="メイリオ" panose="020B0604030504040204" pitchFamily="50" charset="-128"/>
              </a:rPr>
              <a:t>　授業中の</a:t>
            </a:r>
            <a:endParaRPr kumimoji="1" lang="en-US" altLang="ja-JP" sz="2400" dirty="0" smtClean="0">
              <a:latin typeface="メイリオ" panose="020B0604030504040204" pitchFamily="50" charset="-128"/>
              <a:ea typeface="メイリオ" panose="020B0604030504040204" pitchFamily="50" charset="-128"/>
            </a:endParaRPr>
          </a:p>
          <a:p>
            <a:r>
              <a:rPr kumimoji="1" lang="ja-JP" altLang="en-US" sz="2400" dirty="0" smtClean="0">
                <a:latin typeface="メイリオ" panose="020B0604030504040204" pitchFamily="50" charset="-128"/>
                <a:ea typeface="メイリオ" panose="020B0604030504040204" pitchFamily="50" charset="-128"/>
              </a:rPr>
              <a:t> 話合い活動は</a:t>
            </a:r>
            <a:endParaRPr kumimoji="1" lang="en-US" altLang="ja-JP" sz="2400" dirty="0" smtClean="0">
              <a:latin typeface="メイリオ" panose="020B0604030504040204" pitchFamily="50" charset="-128"/>
              <a:ea typeface="メイリオ" panose="020B0604030504040204" pitchFamily="50" charset="-128"/>
            </a:endParaRPr>
          </a:p>
          <a:p>
            <a:r>
              <a:rPr kumimoji="1" lang="ja-JP" altLang="en-US" sz="2400" dirty="0" smtClean="0">
                <a:latin typeface="メイリオ" panose="020B0604030504040204" pitchFamily="50" charset="-128"/>
                <a:ea typeface="メイリオ" panose="020B0604030504040204" pitchFamily="50" charset="-128"/>
              </a:rPr>
              <a:t> 成立しますか？</a:t>
            </a:r>
            <a:endParaRPr kumimoji="1" lang="ja-JP" altLang="en-US" sz="2400" dirty="0">
              <a:latin typeface="メイリオ" panose="020B0604030504040204" pitchFamily="50" charset="-128"/>
              <a:ea typeface="メイリオ" panose="020B0604030504040204" pitchFamily="50" charset="-128"/>
            </a:endParaRPr>
          </a:p>
        </p:txBody>
      </p:sp>
      <p:sp>
        <p:nvSpPr>
          <p:cNvPr id="323" name="円形吹き出し 322"/>
          <p:cNvSpPr/>
          <p:nvPr/>
        </p:nvSpPr>
        <p:spPr>
          <a:xfrm>
            <a:off x="5355335" y="5087909"/>
            <a:ext cx="3728786" cy="1581451"/>
          </a:xfrm>
          <a:prstGeom prst="wedgeEllipseCallout">
            <a:avLst>
              <a:gd name="adj1" fmla="val -57106"/>
              <a:gd name="adj2" fmla="val -54394"/>
            </a:avLst>
          </a:prstGeom>
          <a:solidFill>
            <a:srgbClr val="FFFF99"/>
          </a:solidFill>
          <a:ln>
            <a:solidFill>
              <a:srgbClr val="00206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2400" dirty="0" smtClean="0">
                <a:latin typeface="メイリオ" panose="020B0604030504040204" pitchFamily="50" charset="-128"/>
                <a:ea typeface="メイリオ" panose="020B0604030504040204" pitchFamily="50" charset="-128"/>
              </a:rPr>
              <a:t>２学期から全員</a:t>
            </a:r>
            <a:endParaRPr lang="en-US" altLang="ja-JP" sz="2400" dirty="0" smtClean="0">
              <a:latin typeface="メイリオ" panose="020B0604030504040204" pitchFamily="50" charset="-128"/>
              <a:ea typeface="メイリオ" panose="020B0604030504040204" pitchFamily="50" charset="-128"/>
            </a:endParaRPr>
          </a:p>
          <a:p>
            <a:pPr algn="ctr"/>
            <a:r>
              <a:rPr lang="ja-JP" altLang="en-US" sz="2400" dirty="0" smtClean="0">
                <a:latin typeface="メイリオ" panose="020B0604030504040204" pitchFamily="50" charset="-128"/>
                <a:ea typeface="メイリオ" panose="020B0604030504040204" pitchFamily="50" charset="-128"/>
              </a:rPr>
              <a:t>参加できるように</a:t>
            </a:r>
            <a:endParaRPr lang="en-US" altLang="ja-JP" sz="2400" dirty="0" smtClean="0">
              <a:latin typeface="メイリオ" panose="020B0604030504040204" pitchFamily="50" charset="-128"/>
              <a:ea typeface="メイリオ" panose="020B0604030504040204" pitchFamily="50" charset="-128"/>
            </a:endParaRPr>
          </a:p>
          <a:p>
            <a:pPr algn="ctr"/>
            <a:r>
              <a:rPr lang="ja-JP" altLang="en-US" sz="2400" dirty="0" smtClean="0">
                <a:latin typeface="メイリオ" panose="020B0604030504040204" pitchFamily="50" charset="-128"/>
                <a:ea typeface="メイリオ" panose="020B0604030504040204" pitchFamily="50" charset="-128"/>
              </a:rPr>
              <a:t>なりました。</a:t>
            </a:r>
            <a:endParaRPr kumimoji="1" lang="ja-JP" altLang="en-US" sz="2400" dirty="0">
              <a:latin typeface="メイリオ" panose="020B0604030504040204" pitchFamily="50" charset="-128"/>
              <a:ea typeface="メイリオ" panose="020B0604030504040204" pitchFamily="50" charset="-128"/>
            </a:endParaRPr>
          </a:p>
        </p:txBody>
      </p:sp>
      <p:sp>
        <p:nvSpPr>
          <p:cNvPr id="324" name="円形吹き出し 323"/>
          <p:cNvSpPr/>
          <p:nvPr/>
        </p:nvSpPr>
        <p:spPr>
          <a:xfrm>
            <a:off x="964778" y="2966006"/>
            <a:ext cx="2915197" cy="1457540"/>
          </a:xfrm>
          <a:prstGeom prst="wedgeEllipseCallout">
            <a:avLst>
              <a:gd name="adj1" fmla="val -46408"/>
              <a:gd name="adj2" fmla="val -42007"/>
            </a:avLst>
          </a:prstGeom>
          <a:ln>
            <a:solidFill>
              <a:srgbClr val="00206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2400" dirty="0">
                <a:latin typeface="メイリオ" panose="020B0604030504040204" pitchFamily="50" charset="-128"/>
                <a:ea typeface="メイリオ" panose="020B0604030504040204" pitchFamily="50" charset="-128"/>
              </a:rPr>
              <a:t>みんな</a:t>
            </a:r>
            <a:r>
              <a:rPr lang="ja-JP" altLang="en-US" sz="2400" dirty="0" smtClean="0">
                <a:latin typeface="メイリオ" panose="020B0604030504040204" pitchFamily="50" charset="-128"/>
                <a:ea typeface="メイリオ" panose="020B0604030504040204" pitchFamily="50" charset="-128"/>
              </a:rPr>
              <a:t>を</a:t>
            </a:r>
            <a:r>
              <a:rPr lang="ja-JP" altLang="en-US" sz="2400" dirty="0" err="1" smtClean="0">
                <a:latin typeface="メイリオ" panose="020B0604030504040204" pitchFamily="50" charset="-128"/>
                <a:ea typeface="メイリオ" panose="020B0604030504040204" pitchFamily="50" charset="-128"/>
              </a:rPr>
              <a:t>引っ</a:t>
            </a:r>
            <a:endParaRPr lang="en-US" altLang="ja-JP" sz="2400" dirty="0" smtClean="0">
              <a:latin typeface="メイリオ" panose="020B0604030504040204" pitchFamily="50" charset="-128"/>
              <a:ea typeface="メイリオ" panose="020B0604030504040204" pitchFamily="50" charset="-128"/>
            </a:endParaRPr>
          </a:p>
          <a:p>
            <a:pPr algn="ctr"/>
            <a:r>
              <a:rPr lang="ja-JP" altLang="en-US" sz="2400" dirty="0" smtClean="0">
                <a:latin typeface="メイリオ" panose="020B0604030504040204" pitchFamily="50" charset="-128"/>
                <a:ea typeface="メイリオ" panose="020B0604030504040204" pitchFamily="50" charset="-128"/>
              </a:rPr>
              <a:t>張る</a:t>
            </a:r>
            <a:r>
              <a:rPr kumimoji="1" lang="ja-JP" altLang="en-US" sz="2400" dirty="0" smtClean="0">
                <a:latin typeface="メイリオ" panose="020B0604030504040204" pitchFamily="50" charset="-128"/>
                <a:ea typeface="メイリオ" panose="020B0604030504040204" pitchFamily="50" charset="-128"/>
              </a:rPr>
              <a:t>リーダーはいますか？</a:t>
            </a:r>
            <a:endParaRPr kumimoji="1" lang="ja-JP" altLang="en-US" sz="2400" dirty="0">
              <a:latin typeface="メイリオ" panose="020B0604030504040204" pitchFamily="50" charset="-128"/>
              <a:ea typeface="メイリオ" panose="020B0604030504040204" pitchFamily="50" charset="-128"/>
            </a:endParaRPr>
          </a:p>
        </p:txBody>
      </p:sp>
      <p:sp>
        <p:nvSpPr>
          <p:cNvPr id="325" name="円形吹き出し 324"/>
          <p:cNvSpPr/>
          <p:nvPr/>
        </p:nvSpPr>
        <p:spPr>
          <a:xfrm>
            <a:off x="102549" y="4627703"/>
            <a:ext cx="3471550" cy="1681617"/>
          </a:xfrm>
          <a:prstGeom prst="wedgeEllipseCallout">
            <a:avLst>
              <a:gd name="adj1" fmla="val 52671"/>
              <a:gd name="adj2" fmla="val -47471"/>
            </a:avLst>
          </a:prstGeom>
          <a:solidFill>
            <a:srgbClr val="FFFF99"/>
          </a:solidFill>
          <a:ln>
            <a:solidFill>
              <a:srgbClr val="00206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2400" dirty="0" smtClean="0">
                <a:latin typeface="メイリオ" panose="020B0604030504040204" pitchFamily="50" charset="-128"/>
                <a:ea typeface="メイリオ" panose="020B0604030504040204" pitchFamily="50" charset="-128"/>
              </a:rPr>
              <a:t>○○さんは男女を問わず信頼されています。</a:t>
            </a:r>
            <a:endParaRPr kumimoji="1" lang="ja-JP" altLang="en-US" sz="2400" dirty="0">
              <a:latin typeface="メイリオ" panose="020B0604030504040204" pitchFamily="50" charset="-128"/>
              <a:ea typeface="メイリオ" panose="020B0604030504040204" pitchFamily="50" charset="-128"/>
            </a:endParaRPr>
          </a:p>
        </p:txBody>
      </p:sp>
      <p:sp>
        <p:nvSpPr>
          <p:cNvPr id="15" name="タイトル 1"/>
          <p:cNvSpPr txBox="1">
            <a:spLocks/>
          </p:cNvSpPr>
          <p:nvPr/>
        </p:nvSpPr>
        <p:spPr>
          <a:xfrm>
            <a:off x="-35127" y="1082"/>
            <a:ext cx="9214254" cy="619606"/>
          </a:xfrm>
          <a:prstGeom prst="rect">
            <a:avLst/>
          </a:prstGeom>
          <a:solidFill>
            <a:srgbClr val="FFFF00"/>
          </a:solidFill>
          <a:ln>
            <a:noFill/>
          </a:ln>
        </p:spPr>
        <p:txBody>
          <a:bodyPr vert="horz" lIns="91440" tIns="45720" rIns="91440" bIns="45720" rtlCol="0" anchor="b">
            <a:noAutofit/>
          </a:bodyPr>
          <a:lstStyle>
            <a:lvl1pPr algn="ctr" defTabSz="914400" rtl="0" eaLnBrk="1" latinLnBrk="0" hangingPunct="1">
              <a:spcBef>
                <a:spcPct val="0"/>
              </a:spcBef>
              <a:buNone/>
              <a:defRPr kumimoji="1" sz="3600" kern="1200">
                <a:solidFill>
                  <a:schemeClr val="tx1"/>
                </a:solidFill>
                <a:latin typeface="+mj-lt"/>
                <a:ea typeface="+mj-ea"/>
                <a:cs typeface="+mj-cs"/>
              </a:defRPr>
            </a:lvl1pPr>
          </a:lstStyle>
          <a:p>
            <a:r>
              <a:rPr lang="ja-JP" altLang="en-US" dirty="0" smtClean="0">
                <a:latin typeface="メイリオ" panose="020B0604030504040204" pitchFamily="50" charset="-128"/>
                <a:ea typeface="メイリオ" panose="020B0604030504040204" pitchFamily="50" charset="-128"/>
              </a:rPr>
              <a:t>ファシリテーションの観点①</a:t>
            </a:r>
            <a:endParaRPr lang="ja-JP" altLang="en-US" dirty="0">
              <a:latin typeface="メイリオ" panose="020B0604030504040204" pitchFamily="50" charset="-128"/>
              <a:ea typeface="メイリオ" panose="020B0604030504040204" pitchFamily="50" charset="-128"/>
            </a:endParaRPr>
          </a:p>
        </p:txBody>
      </p:sp>
      <p:cxnSp>
        <p:nvCxnSpPr>
          <p:cNvPr id="16" name="直線コネクタ 15"/>
          <p:cNvCxnSpPr/>
          <p:nvPr/>
        </p:nvCxnSpPr>
        <p:spPr>
          <a:xfrm>
            <a:off x="-35127" y="620688"/>
            <a:ext cx="9214254" cy="0"/>
          </a:xfrm>
          <a:prstGeom prst="line">
            <a:avLst/>
          </a:prstGeom>
          <a:ln>
            <a:solidFill>
              <a:srgbClr val="0000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1344743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322"/>
                                        </p:tgtEl>
                                        <p:attrNameLst>
                                          <p:attrName>style.visibility</p:attrName>
                                        </p:attrNameLst>
                                      </p:cBhvr>
                                      <p:to>
                                        <p:strVal val="visible"/>
                                      </p:to>
                                    </p:set>
                                    <p:animEffect transition="in" filter="fade">
                                      <p:cBhvr>
                                        <p:cTn id="15" dur="1000"/>
                                        <p:tgtEl>
                                          <p:spTgt spid="322"/>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323"/>
                                        </p:tgtEl>
                                        <p:attrNameLst>
                                          <p:attrName>style.visibility</p:attrName>
                                        </p:attrNameLst>
                                      </p:cBhvr>
                                      <p:to>
                                        <p:strVal val="visible"/>
                                      </p:to>
                                    </p:set>
                                    <p:animEffect transition="in" filter="fade">
                                      <p:cBhvr>
                                        <p:cTn id="19" dur="1000"/>
                                        <p:tgtEl>
                                          <p:spTgt spid="323"/>
                                        </p:tgtEl>
                                      </p:cBhvr>
                                    </p:animEffect>
                                  </p:childTnLst>
                                </p:cTn>
                              </p:par>
                            </p:childTnLst>
                          </p:cTn>
                        </p:par>
                        <p:par>
                          <p:cTn id="20" fill="hold">
                            <p:stCondLst>
                              <p:cond delay="4000"/>
                            </p:stCondLst>
                            <p:childTnLst>
                              <p:par>
                                <p:cTn id="21" presetID="10" presetClass="entr" presetSubtype="0" fill="hold" grpId="0" nodeType="afterEffect">
                                  <p:stCondLst>
                                    <p:cond delay="0"/>
                                  </p:stCondLst>
                                  <p:childTnLst>
                                    <p:set>
                                      <p:cBhvr>
                                        <p:cTn id="22" dur="1" fill="hold">
                                          <p:stCondLst>
                                            <p:cond delay="0"/>
                                          </p:stCondLst>
                                        </p:cTn>
                                        <p:tgtEl>
                                          <p:spTgt spid="324"/>
                                        </p:tgtEl>
                                        <p:attrNameLst>
                                          <p:attrName>style.visibility</p:attrName>
                                        </p:attrNameLst>
                                      </p:cBhvr>
                                      <p:to>
                                        <p:strVal val="visible"/>
                                      </p:to>
                                    </p:set>
                                    <p:animEffect transition="in" filter="fade">
                                      <p:cBhvr>
                                        <p:cTn id="23" dur="1000"/>
                                        <p:tgtEl>
                                          <p:spTgt spid="324"/>
                                        </p:tgtEl>
                                      </p:cBhvr>
                                    </p:animEffect>
                                  </p:childTnLst>
                                </p:cTn>
                              </p:par>
                            </p:childTnLst>
                          </p:cTn>
                        </p:par>
                        <p:par>
                          <p:cTn id="24" fill="hold">
                            <p:stCondLst>
                              <p:cond delay="5000"/>
                            </p:stCondLst>
                            <p:childTnLst>
                              <p:par>
                                <p:cTn id="25" presetID="10" presetClass="entr" presetSubtype="0" fill="hold" grpId="0" nodeType="afterEffect">
                                  <p:stCondLst>
                                    <p:cond delay="0"/>
                                  </p:stCondLst>
                                  <p:childTnLst>
                                    <p:set>
                                      <p:cBhvr>
                                        <p:cTn id="26" dur="1" fill="hold">
                                          <p:stCondLst>
                                            <p:cond delay="0"/>
                                          </p:stCondLst>
                                        </p:cTn>
                                        <p:tgtEl>
                                          <p:spTgt spid="325"/>
                                        </p:tgtEl>
                                        <p:attrNameLst>
                                          <p:attrName>style.visibility</p:attrName>
                                        </p:attrNameLst>
                                      </p:cBhvr>
                                      <p:to>
                                        <p:strVal val="visible"/>
                                      </p:to>
                                    </p:set>
                                    <p:animEffect transition="in" filter="fade">
                                      <p:cBhvr>
                                        <p:cTn id="27" dur="1000"/>
                                        <p:tgtEl>
                                          <p:spTgt spid="3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322" grpId="0" animBg="1"/>
      <p:bldP spid="323" grpId="0" animBg="1"/>
      <p:bldP spid="324" grpId="0" animBg="1"/>
      <p:bldP spid="32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テキスト ボックス 13"/>
          <p:cNvSpPr txBox="1"/>
          <p:nvPr/>
        </p:nvSpPr>
        <p:spPr>
          <a:xfrm>
            <a:off x="651614" y="822991"/>
            <a:ext cx="7840773" cy="769441"/>
          </a:xfrm>
          <a:prstGeom prst="rect">
            <a:avLst/>
          </a:prstGeom>
          <a:solidFill>
            <a:srgbClr val="002060"/>
          </a:solidFill>
        </p:spPr>
        <p:txBody>
          <a:bodyPr wrap="square" rtlCol="0">
            <a:spAutoFit/>
          </a:bodyPr>
          <a:lstStyle>
            <a:defPPr>
              <a:defRPr lang="ja-JP"/>
            </a:defPPr>
            <a:lvl1pPr marL="274638" indent="-274638">
              <a:defRPr sz="2600">
                <a:latin typeface="メイリオ" panose="020B0604030504040204" pitchFamily="50" charset="-128"/>
                <a:ea typeface="メイリオ" panose="020B0604030504040204" pitchFamily="50" charset="-128"/>
              </a:defRPr>
            </a:lvl1pPr>
          </a:lstStyle>
          <a:p>
            <a:r>
              <a:rPr lang="ja-JP" altLang="en-US" sz="2200" dirty="0" smtClean="0">
                <a:solidFill>
                  <a:schemeClr val="bg1"/>
                </a:solidFill>
              </a:rPr>
              <a:t>４．集団の実態に即した「居場所づくり」「絆づくり」の</a:t>
            </a:r>
            <a:endParaRPr lang="en-US" altLang="ja-JP" sz="2200" dirty="0" smtClean="0">
              <a:solidFill>
                <a:schemeClr val="bg1"/>
              </a:solidFill>
            </a:endParaRPr>
          </a:p>
          <a:p>
            <a:r>
              <a:rPr lang="ja-JP" altLang="en-US" sz="2200" dirty="0">
                <a:solidFill>
                  <a:schemeClr val="bg1"/>
                </a:solidFill>
              </a:rPr>
              <a:t>　</a:t>
            </a:r>
            <a:r>
              <a:rPr lang="ja-JP" altLang="en-US" sz="2200" dirty="0" smtClean="0">
                <a:solidFill>
                  <a:schemeClr val="bg1"/>
                </a:solidFill>
              </a:rPr>
              <a:t>　働きかけを</a:t>
            </a:r>
            <a:r>
              <a:rPr lang="ja-JP" altLang="en-US" sz="2200" dirty="0">
                <a:solidFill>
                  <a:schemeClr val="bg1"/>
                </a:solidFill>
              </a:rPr>
              <a:t>話し合う。</a:t>
            </a:r>
            <a:endParaRPr lang="en-US" altLang="ja-JP" sz="2200" dirty="0">
              <a:solidFill>
                <a:schemeClr val="bg1"/>
              </a:solidFill>
            </a:endParaRPr>
          </a:p>
        </p:txBody>
      </p:sp>
      <p:sp>
        <p:nvSpPr>
          <p:cNvPr id="126" name="角丸四角形 125"/>
          <p:cNvSpPr>
            <a:spLocks noChangeAspect="1"/>
          </p:cNvSpPr>
          <p:nvPr/>
        </p:nvSpPr>
        <p:spPr>
          <a:xfrm>
            <a:off x="107503" y="1756392"/>
            <a:ext cx="4411915" cy="3960440"/>
          </a:xfrm>
          <a:prstGeom prst="roundRect">
            <a:avLst>
              <a:gd name="adj" fmla="val 0"/>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t" anchorCtr="0"/>
          <a:lstStyle/>
          <a:p>
            <a:endParaRPr kumimoji="1" lang="en-US" altLang="ja-JP" sz="1200" b="1" u="sng" dirty="0" smtClean="0">
              <a:latin typeface="メイリオ" panose="020B0604030504040204" pitchFamily="50" charset="-128"/>
              <a:ea typeface="メイリオ" panose="020B0604030504040204" pitchFamily="50" charset="-128"/>
            </a:endParaRPr>
          </a:p>
          <a:p>
            <a:endParaRPr lang="en-US" altLang="ja-JP" sz="1200" b="1" u="sng" dirty="0">
              <a:latin typeface="メイリオ" panose="020B0604030504040204" pitchFamily="50" charset="-128"/>
              <a:ea typeface="メイリオ" panose="020B0604030504040204" pitchFamily="50" charset="-128"/>
            </a:endParaRPr>
          </a:p>
          <a:p>
            <a:endParaRPr kumimoji="1" lang="en-US" altLang="ja-JP" sz="1200" b="1" u="sng" dirty="0" smtClean="0">
              <a:latin typeface="メイリオ" panose="020B0604030504040204" pitchFamily="50" charset="-128"/>
              <a:ea typeface="メイリオ" panose="020B0604030504040204" pitchFamily="50" charset="-128"/>
            </a:endParaRPr>
          </a:p>
          <a:p>
            <a:endParaRPr kumimoji="1" lang="en-US" altLang="ja-JP" sz="1200" b="1" u="sng" dirty="0" smtClean="0">
              <a:latin typeface="メイリオ" panose="020B0604030504040204" pitchFamily="50" charset="-128"/>
              <a:ea typeface="メイリオ" panose="020B0604030504040204" pitchFamily="50" charset="-128"/>
            </a:endParaRPr>
          </a:p>
          <a:p>
            <a:endParaRPr kumimoji="1" lang="en-US" altLang="ja-JP" sz="1200" b="1" u="sng" dirty="0" smtClean="0">
              <a:latin typeface="メイリオ" panose="020B0604030504040204" pitchFamily="50" charset="-128"/>
              <a:ea typeface="メイリオ" panose="020B0604030504040204" pitchFamily="50" charset="-128"/>
            </a:endParaRPr>
          </a:p>
          <a:p>
            <a:endParaRPr kumimoji="1" lang="en-US" altLang="ja-JP" sz="600" b="1" u="sng" dirty="0" smtClean="0">
              <a:latin typeface="メイリオ" panose="020B0604030504040204" pitchFamily="50" charset="-128"/>
              <a:ea typeface="メイリオ" panose="020B0604030504040204" pitchFamily="50" charset="-128"/>
            </a:endParaRPr>
          </a:p>
          <a:p>
            <a:endParaRPr kumimoji="1" lang="en-US" altLang="ja-JP" sz="600" b="1" u="sng" dirty="0" smtClean="0">
              <a:latin typeface="メイリオ" panose="020B0604030504040204" pitchFamily="50" charset="-128"/>
              <a:ea typeface="メイリオ" panose="020B0604030504040204" pitchFamily="50" charset="-128"/>
            </a:endParaRPr>
          </a:p>
          <a:p>
            <a:r>
              <a:rPr kumimoji="1" lang="ja-JP" altLang="en-US" sz="1600" b="1" u="sng" dirty="0" smtClean="0">
                <a:latin typeface="メイリオ" panose="020B0604030504040204" pitchFamily="50" charset="-128"/>
                <a:ea typeface="メイリオ" panose="020B0604030504040204" pitchFamily="50" charset="-128"/>
              </a:rPr>
              <a:t>「居場所づくり」の働きかけ</a:t>
            </a:r>
            <a:endParaRPr kumimoji="1" lang="en-US" altLang="ja-JP" sz="2000" b="1" dirty="0" smtClean="0">
              <a:latin typeface="メイリオ" panose="020B0604030504040204" pitchFamily="50" charset="-128"/>
              <a:ea typeface="メイリオ" panose="020B0604030504040204" pitchFamily="50" charset="-128"/>
            </a:endParaRPr>
          </a:p>
          <a:p>
            <a:endParaRPr lang="en-US" altLang="ja-JP" sz="1000" b="1" dirty="0">
              <a:latin typeface="メイリオ" panose="020B0604030504040204" pitchFamily="50" charset="-128"/>
              <a:ea typeface="メイリオ" panose="020B0604030504040204" pitchFamily="50" charset="-128"/>
            </a:endParaRPr>
          </a:p>
          <a:p>
            <a:r>
              <a:rPr kumimoji="1" lang="ja-JP" altLang="en-US" sz="2000" b="1" dirty="0" smtClean="0">
                <a:latin typeface="メイリオ" panose="020B0604030504040204" pitchFamily="50" charset="-128"/>
                <a:ea typeface="メイリオ" panose="020B0604030504040204" pitchFamily="50" charset="-128"/>
              </a:rPr>
              <a:t>・</a:t>
            </a:r>
            <a:endParaRPr kumimoji="1" lang="en-US" altLang="ja-JP" sz="2000" b="1" dirty="0" smtClean="0">
              <a:latin typeface="メイリオ" panose="020B0604030504040204" pitchFamily="50" charset="-128"/>
              <a:ea typeface="メイリオ" panose="020B0604030504040204" pitchFamily="50" charset="-128"/>
            </a:endParaRPr>
          </a:p>
          <a:p>
            <a:endParaRPr lang="en-US" altLang="ja-JP" sz="2000" b="1" dirty="0" smtClean="0">
              <a:latin typeface="メイリオ" panose="020B0604030504040204" pitchFamily="50" charset="-128"/>
              <a:ea typeface="メイリオ" panose="020B0604030504040204" pitchFamily="50" charset="-128"/>
            </a:endParaRPr>
          </a:p>
          <a:p>
            <a:r>
              <a:rPr kumimoji="1" lang="ja-JP" altLang="en-US" sz="2000" b="1" dirty="0">
                <a:latin typeface="メイリオ" panose="020B0604030504040204" pitchFamily="50" charset="-128"/>
                <a:ea typeface="メイリオ" panose="020B0604030504040204" pitchFamily="50" charset="-128"/>
              </a:rPr>
              <a:t>・</a:t>
            </a:r>
          </a:p>
        </p:txBody>
      </p:sp>
      <p:sp>
        <p:nvSpPr>
          <p:cNvPr id="127" name="角丸四角形 126"/>
          <p:cNvSpPr>
            <a:spLocks noChangeAspect="1"/>
          </p:cNvSpPr>
          <p:nvPr/>
        </p:nvSpPr>
        <p:spPr>
          <a:xfrm>
            <a:off x="4629494" y="1758302"/>
            <a:ext cx="4411915" cy="3960440"/>
          </a:xfrm>
          <a:prstGeom prst="roundRect">
            <a:avLst>
              <a:gd name="adj" fmla="val 0"/>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t" anchorCtr="0"/>
          <a:lstStyle/>
          <a:p>
            <a:endParaRPr lang="en-US" altLang="ja-JP" sz="1200" b="1" u="sng" dirty="0" smtClean="0">
              <a:latin typeface="メイリオ" panose="020B0604030504040204" pitchFamily="50" charset="-128"/>
              <a:ea typeface="メイリオ" panose="020B0604030504040204" pitchFamily="50" charset="-128"/>
            </a:endParaRPr>
          </a:p>
          <a:p>
            <a:endParaRPr lang="en-US" altLang="ja-JP" sz="1200" b="1" u="sng" dirty="0">
              <a:latin typeface="メイリオ" panose="020B0604030504040204" pitchFamily="50" charset="-128"/>
              <a:ea typeface="メイリオ" panose="020B0604030504040204" pitchFamily="50" charset="-128"/>
            </a:endParaRPr>
          </a:p>
          <a:p>
            <a:endParaRPr lang="en-US" altLang="ja-JP" sz="1200" b="1" u="sng" dirty="0" smtClean="0">
              <a:latin typeface="メイリオ" panose="020B0604030504040204" pitchFamily="50" charset="-128"/>
              <a:ea typeface="メイリオ" panose="020B0604030504040204" pitchFamily="50" charset="-128"/>
            </a:endParaRPr>
          </a:p>
          <a:p>
            <a:endParaRPr lang="en-US" altLang="ja-JP" sz="1200" b="1" u="sng" dirty="0" smtClean="0">
              <a:latin typeface="メイリオ" panose="020B0604030504040204" pitchFamily="50" charset="-128"/>
              <a:ea typeface="メイリオ" panose="020B0604030504040204" pitchFamily="50" charset="-128"/>
            </a:endParaRPr>
          </a:p>
          <a:p>
            <a:endParaRPr lang="en-US" altLang="ja-JP" sz="1200" b="1" u="sng" dirty="0" smtClean="0">
              <a:latin typeface="メイリオ" panose="020B0604030504040204" pitchFamily="50" charset="-128"/>
              <a:ea typeface="メイリオ" panose="020B0604030504040204" pitchFamily="50" charset="-128"/>
            </a:endParaRPr>
          </a:p>
          <a:p>
            <a:endParaRPr lang="en-US" altLang="ja-JP" sz="700" b="1" u="sng" dirty="0" smtClean="0">
              <a:latin typeface="メイリオ" panose="020B0604030504040204" pitchFamily="50" charset="-128"/>
              <a:ea typeface="メイリオ" panose="020B0604030504040204" pitchFamily="50" charset="-128"/>
            </a:endParaRPr>
          </a:p>
          <a:p>
            <a:endParaRPr lang="en-US" altLang="ja-JP" sz="700" b="1" u="sng" dirty="0">
              <a:latin typeface="メイリオ" panose="020B0604030504040204" pitchFamily="50" charset="-128"/>
              <a:ea typeface="メイリオ" panose="020B0604030504040204" pitchFamily="50" charset="-128"/>
            </a:endParaRPr>
          </a:p>
          <a:p>
            <a:r>
              <a:rPr lang="ja-JP" altLang="en-US" sz="1600" b="1" u="sng" dirty="0" smtClean="0">
                <a:latin typeface="メイリオ" panose="020B0604030504040204" pitchFamily="50" charset="-128"/>
                <a:ea typeface="メイリオ" panose="020B0604030504040204" pitchFamily="50" charset="-128"/>
              </a:rPr>
              <a:t>「</a:t>
            </a:r>
            <a:r>
              <a:rPr lang="ja-JP" altLang="en-US" sz="1600" b="1" u="sng" dirty="0">
                <a:latin typeface="メイリオ" panose="020B0604030504040204" pitchFamily="50" charset="-128"/>
                <a:ea typeface="メイリオ" panose="020B0604030504040204" pitchFamily="50" charset="-128"/>
              </a:rPr>
              <a:t>絆づくり」の働きかけ</a:t>
            </a:r>
            <a:endParaRPr lang="en-US" altLang="ja-JP" sz="1600" b="1" u="sng" dirty="0">
              <a:latin typeface="メイリオ" panose="020B0604030504040204" pitchFamily="50" charset="-128"/>
              <a:ea typeface="メイリオ" panose="020B0604030504040204" pitchFamily="50" charset="-128"/>
            </a:endParaRPr>
          </a:p>
          <a:p>
            <a:endParaRPr lang="en-US" altLang="ja-JP" sz="1000" b="1" dirty="0">
              <a:latin typeface="メイリオ" panose="020B0604030504040204" pitchFamily="50" charset="-128"/>
              <a:ea typeface="メイリオ" panose="020B0604030504040204" pitchFamily="50" charset="-128"/>
            </a:endParaRPr>
          </a:p>
          <a:p>
            <a:r>
              <a:rPr lang="ja-JP" altLang="en-US" sz="2000" b="1" dirty="0">
                <a:latin typeface="メイリオ" panose="020B0604030504040204" pitchFamily="50" charset="-128"/>
                <a:ea typeface="メイリオ" panose="020B0604030504040204" pitchFamily="50" charset="-128"/>
              </a:rPr>
              <a:t>・</a:t>
            </a:r>
            <a:endParaRPr lang="en-US" altLang="ja-JP" sz="2000" b="1" dirty="0">
              <a:latin typeface="メイリオ" panose="020B0604030504040204" pitchFamily="50" charset="-128"/>
              <a:ea typeface="メイリオ" panose="020B0604030504040204" pitchFamily="50" charset="-128"/>
            </a:endParaRPr>
          </a:p>
          <a:p>
            <a:endParaRPr lang="en-US" altLang="ja-JP" sz="2000" b="1" dirty="0">
              <a:latin typeface="メイリオ" panose="020B0604030504040204" pitchFamily="50" charset="-128"/>
              <a:ea typeface="メイリオ" panose="020B0604030504040204" pitchFamily="50" charset="-128"/>
            </a:endParaRPr>
          </a:p>
          <a:p>
            <a:r>
              <a:rPr lang="ja-JP" altLang="en-US" sz="2000" b="1" dirty="0">
                <a:latin typeface="メイリオ" panose="020B0604030504040204" pitchFamily="50" charset="-128"/>
                <a:ea typeface="メイリオ" panose="020B0604030504040204" pitchFamily="50" charset="-128"/>
              </a:rPr>
              <a:t>・</a:t>
            </a:r>
          </a:p>
        </p:txBody>
      </p:sp>
      <p:sp>
        <p:nvSpPr>
          <p:cNvPr id="128" name="角丸四角形吹き出し 127"/>
          <p:cNvSpPr/>
          <p:nvPr/>
        </p:nvSpPr>
        <p:spPr>
          <a:xfrm>
            <a:off x="4747451" y="1902318"/>
            <a:ext cx="4176000" cy="792000"/>
          </a:xfrm>
          <a:prstGeom prst="wedgeRoundRectCallout">
            <a:avLst>
              <a:gd name="adj1" fmla="val 20575"/>
              <a:gd name="adj2" fmla="val 12765"/>
              <a:gd name="adj3" fmla="val 16667"/>
            </a:avLst>
          </a:prstGeom>
          <a:solidFill>
            <a:schemeClr val="accent6">
              <a:lumMod val="60000"/>
              <a:lumOff val="40000"/>
            </a:schemeClr>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600" dirty="0" smtClean="0">
                <a:solidFill>
                  <a:prstClr val="black"/>
                </a:solidFill>
                <a:latin typeface="メイリオ" panose="020B0604030504040204" pitchFamily="50" charset="-128"/>
                <a:ea typeface="メイリオ" panose="020B0604030504040204" pitchFamily="50" charset="-128"/>
              </a:rPr>
              <a:t> 主体的</a:t>
            </a:r>
            <a:r>
              <a:rPr lang="ja-JP" altLang="en-US" sz="1600" dirty="0">
                <a:solidFill>
                  <a:prstClr val="black"/>
                </a:solidFill>
                <a:latin typeface="メイリオ" panose="020B0604030504040204" pitchFamily="50" charset="-128"/>
                <a:ea typeface="メイリオ" panose="020B0604030504040204" pitchFamily="50" charset="-128"/>
              </a:rPr>
              <a:t>に取り組む協同的な活動を通して</a:t>
            </a:r>
            <a:r>
              <a:rPr lang="ja-JP" altLang="en-US" sz="1600" dirty="0" smtClean="0">
                <a:solidFill>
                  <a:prstClr val="black"/>
                </a:solidFill>
                <a:latin typeface="メイリオ" panose="020B0604030504040204" pitchFamily="50" charset="-128"/>
                <a:ea typeface="メイリオ" panose="020B0604030504040204" pitchFamily="50" charset="-128"/>
              </a:rPr>
              <a:t>、</a:t>
            </a:r>
            <a:r>
              <a:rPr lang="ja-JP" altLang="en-US" sz="1600" u="sng" dirty="0" smtClean="0">
                <a:solidFill>
                  <a:prstClr val="black"/>
                </a:solidFill>
                <a:latin typeface="メイリオ" panose="020B0604030504040204" pitchFamily="50" charset="-128"/>
                <a:ea typeface="メイリオ" panose="020B0604030504040204" pitchFamily="50" charset="-128"/>
              </a:rPr>
              <a:t>児童生徒自らが</a:t>
            </a:r>
            <a:r>
              <a:rPr lang="ja-JP" altLang="en-US" sz="1600" dirty="0" smtClean="0">
                <a:solidFill>
                  <a:prstClr val="black"/>
                </a:solidFill>
                <a:latin typeface="メイリオ" panose="020B0604030504040204" pitchFamily="50" charset="-128"/>
                <a:ea typeface="メイリオ" panose="020B0604030504040204" pitchFamily="50" charset="-128"/>
              </a:rPr>
              <a:t>絆</a:t>
            </a:r>
            <a:r>
              <a:rPr lang="ja-JP" altLang="en-US" sz="1600" dirty="0">
                <a:solidFill>
                  <a:prstClr val="black"/>
                </a:solidFill>
                <a:latin typeface="メイリオ" panose="020B0604030504040204" pitchFamily="50" charset="-128"/>
                <a:ea typeface="メイリオ" panose="020B0604030504040204" pitchFamily="50" charset="-128"/>
              </a:rPr>
              <a:t>をつくる</a:t>
            </a:r>
            <a:endParaRPr lang="en-US" altLang="ja-JP" sz="1600" dirty="0">
              <a:solidFill>
                <a:prstClr val="black"/>
              </a:solidFill>
              <a:latin typeface="メイリオ" panose="020B0604030504040204" pitchFamily="50" charset="-128"/>
              <a:ea typeface="メイリオ" panose="020B0604030504040204" pitchFamily="50" charset="-128"/>
            </a:endParaRPr>
          </a:p>
        </p:txBody>
      </p:sp>
      <p:sp>
        <p:nvSpPr>
          <p:cNvPr id="129" name="角丸四角形吹き出し 128"/>
          <p:cNvSpPr/>
          <p:nvPr/>
        </p:nvSpPr>
        <p:spPr>
          <a:xfrm>
            <a:off x="225461" y="1902318"/>
            <a:ext cx="4176000" cy="792000"/>
          </a:xfrm>
          <a:prstGeom prst="wedgeRoundRectCallout">
            <a:avLst>
              <a:gd name="adj1" fmla="val -12476"/>
              <a:gd name="adj2" fmla="val -5267"/>
              <a:gd name="adj3" fmla="val 16667"/>
            </a:avLst>
          </a:prstGeom>
          <a:solidFill>
            <a:schemeClr val="accent5">
              <a:lumMod val="40000"/>
              <a:lumOff val="60000"/>
            </a:schemeClr>
          </a:solidFill>
          <a:ln w="38100">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600" dirty="0" smtClean="0">
                <a:solidFill>
                  <a:prstClr val="black"/>
                </a:solidFill>
                <a:latin typeface="メイリオ" panose="020B0604030504040204" pitchFamily="50" charset="-128"/>
                <a:ea typeface="メイリオ" panose="020B0604030504040204" pitchFamily="50" charset="-128"/>
              </a:rPr>
              <a:t>児童生徒が</a:t>
            </a:r>
            <a:r>
              <a:rPr lang="ja-JP" altLang="en-US" sz="1600" dirty="0">
                <a:solidFill>
                  <a:prstClr val="black"/>
                </a:solidFill>
                <a:latin typeface="メイリオ" panose="020B0604030504040204" pitchFamily="50" charset="-128"/>
                <a:ea typeface="メイリオ" panose="020B0604030504040204" pitchFamily="50" charset="-128"/>
              </a:rPr>
              <a:t>安心でき、自己存在感や充実感</a:t>
            </a:r>
            <a:r>
              <a:rPr lang="ja-JP" altLang="en-US" sz="1600" dirty="0" smtClean="0">
                <a:solidFill>
                  <a:prstClr val="black"/>
                </a:solidFill>
                <a:latin typeface="メイリオ" panose="020B0604030504040204" pitchFamily="50" charset="-128"/>
                <a:ea typeface="メイリオ" panose="020B0604030504040204" pitchFamily="50" charset="-128"/>
              </a:rPr>
              <a:t>を感じられる居場所</a:t>
            </a:r>
            <a:r>
              <a:rPr lang="ja-JP" altLang="en-US" sz="1600" dirty="0">
                <a:solidFill>
                  <a:prstClr val="black"/>
                </a:solidFill>
                <a:latin typeface="メイリオ" panose="020B0604030504040204" pitchFamily="50" charset="-128"/>
                <a:ea typeface="メイリオ" panose="020B0604030504040204" pitchFamily="50" charset="-128"/>
              </a:rPr>
              <a:t>を、</a:t>
            </a:r>
            <a:r>
              <a:rPr lang="ja-JP" altLang="en-US" sz="1600" u="sng" dirty="0">
                <a:solidFill>
                  <a:prstClr val="black"/>
                </a:solidFill>
                <a:latin typeface="メイリオ" panose="020B0604030504040204" pitchFamily="50" charset="-128"/>
                <a:ea typeface="メイリオ" panose="020B0604030504040204" pitchFamily="50" charset="-128"/>
              </a:rPr>
              <a:t>教職員が</a:t>
            </a:r>
            <a:r>
              <a:rPr lang="ja-JP" altLang="en-US" sz="1600" dirty="0">
                <a:solidFill>
                  <a:prstClr val="black"/>
                </a:solidFill>
                <a:latin typeface="メイリオ" panose="020B0604030504040204" pitchFamily="50" charset="-128"/>
                <a:ea typeface="メイリオ" panose="020B0604030504040204" pitchFamily="50" charset="-128"/>
              </a:rPr>
              <a:t>つくる</a:t>
            </a:r>
            <a:endParaRPr lang="en-US" altLang="ja-JP" sz="1600" dirty="0">
              <a:solidFill>
                <a:prstClr val="black"/>
              </a:solidFill>
              <a:latin typeface="メイリオ" panose="020B0604030504040204" pitchFamily="50" charset="-128"/>
              <a:ea typeface="メイリオ" panose="020B0604030504040204" pitchFamily="50" charset="-128"/>
            </a:endParaRPr>
          </a:p>
        </p:txBody>
      </p:sp>
      <p:grpSp>
        <p:nvGrpSpPr>
          <p:cNvPr id="6" name="グループ化 5"/>
          <p:cNvGrpSpPr/>
          <p:nvPr/>
        </p:nvGrpSpPr>
        <p:grpSpPr>
          <a:xfrm>
            <a:off x="327720" y="5949280"/>
            <a:ext cx="8469117" cy="576064"/>
            <a:chOff x="327720" y="6107810"/>
            <a:chExt cx="8469117" cy="576064"/>
          </a:xfrm>
        </p:grpSpPr>
        <p:sp>
          <p:nvSpPr>
            <p:cNvPr id="7" name="正方形/長方形 6"/>
            <p:cNvSpPr/>
            <p:nvPr/>
          </p:nvSpPr>
          <p:spPr>
            <a:xfrm>
              <a:off x="347163" y="6107810"/>
              <a:ext cx="8449674" cy="576064"/>
            </a:xfrm>
            <a:prstGeom prst="rect">
              <a:avLst/>
            </a:prstGeom>
            <a:solidFill>
              <a:srgbClr val="FFFF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en-US" altLang="ja-JP" sz="1600" dirty="0">
                  <a:solidFill>
                    <a:schemeClr val="tx1"/>
                  </a:solidFill>
                  <a:latin typeface="メイリオ" panose="020B0604030504040204" pitchFamily="50" charset="-128"/>
                  <a:ea typeface="メイリオ" panose="020B0604030504040204" pitchFamily="50" charset="-128"/>
                </a:rPr>
                <a:t> </a:t>
              </a:r>
              <a:r>
                <a:rPr lang="en-US" altLang="ja-JP" sz="1600" dirty="0" smtClean="0">
                  <a:solidFill>
                    <a:schemeClr val="tx1"/>
                  </a:solidFill>
                  <a:latin typeface="メイリオ" panose="020B0604030504040204" pitchFamily="50" charset="-128"/>
                  <a:ea typeface="メイリオ" panose="020B0604030504040204" pitchFamily="50" charset="-128"/>
                </a:rPr>
                <a:t>                   </a:t>
              </a:r>
              <a:r>
                <a:rPr lang="ja-JP" altLang="en-US" sz="1600" dirty="0" smtClean="0">
                  <a:solidFill>
                    <a:schemeClr val="tx1"/>
                  </a:solidFill>
                  <a:latin typeface="メイリオ" panose="020B0604030504040204" pitchFamily="50" charset="-128"/>
                  <a:ea typeface="メイリオ" panose="020B0604030504040204" pitchFamily="50" charset="-128"/>
                </a:rPr>
                <a:t>　</a:t>
              </a:r>
              <a:r>
                <a:rPr lang="ja-JP" altLang="en-US" sz="2400" b="1" dirty="0" smtClean="0">
                  <a:solidFill>
                    <a:schemeClr val="tx1"/>
                  </a:solidFill>
                  <a:latin typeface="メイリオ" panose="020B0604030504040204" pitchFamily="50" charset="-128"/>
                  <a:ea typeface="メイリオ" panose="020B0604030504040204" pitchFamily="50" charset="-128"/>
                </a:rPr>
                <a:t>集団の実態に即した働きかけになっているか</a:t>
              </a:r>
              <a:endParaRPr lang="ja-JP" altLang="en-US" sz="2400" b="1" dirty="0">
                <a:solidFill>
                  <a:schemeClr val="tx1"/>
                </a:solidFill>
                <a:latin typeface="メイリオ" panose="020B0604030504040204" pitchFamily="50" charset="-128"/>
                <a:ea typeface="メイリオ" panose="020B0604030504040204" pitchFamily="50" charset="-128"/>
              </a:endParaRPr>
            </a:p>
          </p:txBody>
        </p:sp>
        <p:sp>
          <p:nvSpPr>
            <p:cNvPr id="5" name="テキスト ボックス 4"/>
            <p:cNvSpPr txBox="1"/>
            <p:nvPr/>
          </p:nvSpPr>
          <p:spPr>
            <a:xfrm>
              <a:off x="327720" y="6266120"/>
              <a:ext cx="1656184" cy="369332"/>
            </a:xfrm>
            <a:prstGeom prst="rect">
              <a:avLst/>
            </a:prstGeom>
            <a:noFill/>
          </p:spPr>
          <p:txBody>
            <a:bodyPr wrap="square" rtlCol="0">
              <a:spAutoFit/>
            </a:bodyPr>
            <a:lstStyle/>
            <a:p>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ポイント</a:t>
              </a:r>
              <a:r>
                <a:rPr lang="en-US" altLang="ja-JP" dirty="0">
                  <a:latin typeface="メイリオ" panose="020B0604030504040204" pitchFamily="50" charset="-128"/>
                  <a:ea typeface="メイリオ" panose="020B0604030504040204" pitchFamily="50" charset="-128"/>
                </a:rPr>
                <a:t>】 </a:t>
              </a:r>
              <a:endParaRPr kumimoji="1" lang="ja-JP" altLang="en-US" dirty="0"/>
            </a:p>
          </p:txBody>
        </p:sp>
      </p:grpSp>
      <p:grpSp>
        <p:nvGrpSpPr>
          <p:cNvPr id="8" name="グループ化 7"/>
          <p:cNvGrpSpPr/>
          <p:nvPr/>
        </p:nvGrpSpPr>
        <p:grpSpPr>
          <a:xfrm>
            <a:off x="3228231" y="3657187"/>
            <a:ext cx="2683693" cy="1933389"/>
            <a:chOff x="3228231" y="3455677"/>
            <a:chExt cx="2683693" cy="1933389"/>
          </a:xfrm>
        </p:grpSpPr>
        <p:sp>
          <p:nvSpPr>
            <p:cNvPr id="10" name="角丸四角形吹き出し 9"/>
            <p:cNvSpPr/>
            <p:nvPr/>
          </p:nvSpPr>
          <p:spPr>
            <a:xfrm>
              <a:off x="3232314" y="3455677"/>
              <a:ext cx="2679610" cy="1931491"/>
            </a:xfrm>
            <a:prstGeom prst="wedgeRoundRectCallout">
              <a:avLst>
                <a:gd name="adj1" fmla="val -71053"/>
                <a:gd name="adj2" fmla="val -31748"/>
                <a:gd name="adj3" fmla="val 16667"/>
              </a:avLst>
            </a:prstGeom>
            <a:solidFill>
              <a:srgbClr val="00FF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角丸四角形吹き出し 15"/>
            <p:cNvSpPr/>
            <p:nvPr/>
          </p:nvSpPr>
          <p:spPr>
            <a:xfrm>
              <a:off x="3228231" y="3457575"/>
              <a:ext cx="2679610" cy="1931491"/>
            </a:xfrm>
            <a:prstGeom prst="wedgeRoundRectCallout">
              <a:avLst>
                <a:gd name="adj1" fmla="val 70776"/>
                <a:gd name="adj2" fmla="val -35200"/>
                <a:gd name="adj3" fmla="val 16667"/>
              </a:avLst>
            </a:prstGeom>
            <a:solidFill>
              <a:srgbClr val="00FF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477339" y="3600337"/>
              <a:ext cx="2189561" cy="1642171"/>
            </a:xfrm>
            <a:prstGeom prst="rect">
              <a:avLst/>
            </a:prstGeom>
            <a:noFill/>
            <a:ln w="12700">
              <a:solidFill>
                <a:schemeClr val="tx1"/>
              </a:solidFill>
            </a:ln>
            <a:extLst>
              <a:ext uri="{909E8E84-426E-40DD-AFC4-6F175D3DCCD1}">
                <a14:hiddenFill xmlns:a14="http://schemas.microsoft.com/office/drawing/2010/main">
                  <a:solidFill>
                    <a:srgbClr val="FFFFFF"/>
                  </a:solidFill>
                </a14:hiddenFill>
              </a:ext>
            </a:extLst>
          </p:spPr>
        </p:pic>
        <p:cxnSp>
          <p:nvCxnSpPr>
            <p:cNvPr id="3" name="直線コネクタ 2"/>
            <p:cNvCxnSpPr/>
            <p:nvPr/>
          </p:nvCxnSpPr>
          <p:spPr>
            <a:xfrm>
              <a:off x="3232314" y="3784278"/>
              <a:ext cx="0" cy="460800"/>
            </a:xfrm>
            <a:prstGeom prst="line">
              <a:avLst/>
            </a:prstGeom>
            <a:ln w="19050">
              <a:solidFill>
                <a:srgbClr val="00FFFF"/>
              </a:solidFill>
            </a:ln>
          </p:spPr>
          <p:style>
            <a:lnRef idx="1">
              <a:schemeClr val="accent1"/>
            </a:lnRef>
            <a:fillRef idx="0">
              <a:schemeClr val="accent1"/>
            </a:fillRef>
            <a:effectRef idx="0">
              <a:schemeClr val="accent1"/>
            </a:effectRef>
            <a:fontRef idx="minor">
              <a:schemeClr val="tx1"/>
            </a:fontRef>
          </p:style>
        </p:cxnSp>
      </p:grpSp>
      <p:sp>
        <p:nvSpPr>
          <p:cNvPr id="17" name="タイトル 1"/>
          <p:cNvSpPr txBox="1">
            <a:spLocks/>
          </p:cNvSpPr>
          <p:nvPr/>
        </p:nvSpPr>
        <p:spPr>
          <a:xfrm>
            <a:off x="-35127" y="1082"/>
            <a:ext cx="9214254" cy="619606"/>
          </a:xfrm>
          <a:prstGeom prst="rect">
            <a:avLst/>
          </a:prstGeom>
          <a:solidFill>
            <a:srgbClr val="FFFF00"/>
          </a:solidFill>
          <a:ln>
            <a:noFill/>
          </a:ln>
        </p:spPr>
        <p:txBody>
          <a:bodyPr vert="horz" lIns="91440" tIns="45720" rIns="91440" bIns="45720" rtlCol="0" anchor="b">
            <a:noAutofit/>
          </a:bodyPr>
          <a:lstStyle>
            <a:lvl1pPr algn="ctr" defTabSz="914400" rtl="0" eaLnBrk="1" latinLnBrk="0" hangingPunct="1">
              <a:spcBef>
                <a:spcPct val="0"/>
              </a:spcBef>
              <a:buNone/>
              <a:defRPr kumimoji="1" sz="3600" kern="1200">
                <a:solidFill>
                  <a:schemeClr val="tx1"/>
                </a:solidFill>
                <a:latin typeface="+mj-lt"/>
                <a:ea typeface="+mj-ea"/>
                <a:cs typeface="+mj-cs"/>
              </a:defRPr>
            </a:lvl1pPr>
          </a:lstStyle>
          <a:p>
            <a:r>
              <a:rPr lang="ja-JP" altLang="en-US" dirty="0" smtClean="0">
                <a:latin typeface="メイリオ" panose="020B0604030504040204" pitchFamily="50" charset="-128"/>
                <a:ea typeface="メイリオ" panose="020B0604030504040204" pitchFamily="50" charset="-128"/>
              </a:rPr>
              <a:t>ファシリテーションの観点①＋②</a:t>
            </a:r>
            <a:endParaRPr lang="ja-JP" altLang="en-US" dirty="0">
              <a:latin typeface="メイリオ" panose="020B0604030504040204" pitchFamily="50" charset="-128"/>
              <a:ea typeface="メイリオ" panose="020B0604030504040204" pitchFamily="50" charset="-128"/>
            </a:endParaRPr>
          </a:p>
        </p:txBody>
      </p:sp>
      <p:cxnSp>
        <p:nvCxnSpPr>
          <p:cNvPr id="18" name="直線コネクタ 17"/>
          <p:cNvCxnSpPr/>
          <p:nvPr/>
        </p:nvCxnSpPr>
        <p:spPr>
          <a:xfrm>
            <a:off x="-35127" y="620688"/>
            <a:ext cx="9179127" cy="0"/>
          </a:xfrm>
          <a:prstGeom prst="line">
            <a:avLst/>
          </a:prstGeom>
          <a:ln>
            <a:solidFill>
              <a:srgbClr val="0000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4168194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9"/>
                                        </p:tgtEl>
                                        <p:attrNameLst>
                                          <p:attrName>style.visibility</p:attrName>
                                        </p:attrNameLst>
                                      </p:cBhvr>
                                      <p:to>
                                        <p:strVal val="visible"/>
                                      </p:to>
                                    </p:set>
                                    <p:animEffect transition="in" filter="fade">
                                      <p:cBhvr>
                                        <p:cTn id="7" dur="1000"/>
                                        <p:tgtEl>
                                          <p:spTgt spid="12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8"/>
                                        </p:tgtEl>
                                        <p:attrNameLst>
                                          <p:attrName>style.visibility</p:attrName>
                                        </p:attrNameLst>
                                      </p:cBhvr>
                                      <p:to>
                                        <p:strVal val="visible"/>
                                      </p:to>
                                    </p:set>
                                    <p:animEffect transition="in" filter="fade">
                                      <p:cBhvr>
                                        <p:cTn id="10" dur="1000"/>
                                        <p:tgtEl>
                                          <p:spTgt spid="128"/>
                                        </p:tgtEl>
                                      </p:cBhvr>
                                    </p:animEffect>
                                  </p:childTnLst>
                                </p:cTn>
                              </p:par>
                            </p:childTnLst>
                          </p:cTn>
                        </p:par>
                        <p:par>
                          <p:cTn id="11" fill="hold">
                            <p:stCondLst>
                              <p:cond delay="1000"/>
                            </p:stCondLst>
                            <p:childTnLst>
                              <p:par>
                                <p:cTn id="12" presetID="10" presetClass="entr" presetSubtype="0" fill="hold"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 grpId="0" animBg="1"/>
      <p:bldP spid="12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角丸四角形 125"/>
          <p:cNvSpPr/>
          <p:nvPr/>
        </p:nvSpPr>
        <p:spPr>
          <a:xfrm>
            <a:off x="262583" y="1666900"/>
            <a:ext cx="4242227" cy="2736304"/>
          </a:xfrm>
          <a:prstGeom prst="roundRect">
            <a:avLst>
              <a:gd name="adj" fmla="val 0"/>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t" anchorCtr="0"/>
          <a:lstStyle/>
          <a:p>
            <a:endParaRPr kumimoji="1" lang="en-US" altLang="ja-JP" sz="1200" b="1" u="sng" dirty="0" smtClean="0">
              <a:latin typeface="メイリオ" panose="020B0604030504040204" pitchFamily="50" charset="-128"/>
              <a:ea typeface="メイリオ" panose="020B0604030504040204" pitchFamily="50" charset="-128"/>
            </a:endParaRPr>
          </a:p>
          <a:p>
            <a:endParaRPr kumimoji="1" lang="en-US" altLang="ja-JP" sz="1200" b="1" u="sng" dirty="0" smtClean="0">
              <a:latin typeface="メイリオ" panose="020B0604030504040204" pitchFamily="50" charset="-128"/>
              <a:ea typeface="メイリオ" panose="020B0604030504040204" pitchFamily="50" charset="-128"/>
            </a:endParaRPr>
          </a:p>
          <a:p>
            <a:endParaRPr lang="en-US" altLang="ja-JP" sz="1200" b="1" u="sng" dirty="0">
              <a:latin typeface="メイリオ" panose="020B0604030504040204" pitchFamily="50" charset="-128"/>
              <a:ea typeface="メイリオ" panose="020B0604030504040204" pitchFamily="50" charset="-128"/>
            </a:endParaRPr>
          </a:p>
          <a:p>
            <a:endParaRPr kumimoji="1" lang="en-US" altLang="ja-JP" sz="1200" b="1" u="sng" dirty="0" smtClean="0">
              <a:latin typeface="メイリオ" panose="020B0604030504040204" pitchFamily="50" charset="-128"/>
              <a:ea typeface="メイリオ" panose="020B0604030504040204" pitchFamily="50" charset="-128"/>
            </a:endParaRPr>
          </a:p>
          <a:p>
            <a:endParaRPr kumimoji="1" lang="en-US" altLang="ja-JP" sz="600" b="1" u="sng" dirty="0" smtClean="0">
              <a:latin typeface="メイリオ" panose="020B0604030504040204" pitchFamily="50" charset="-128"/>
              <a:ea typeface="メイリオ" panose="020B0604030504040204" pitchFamily="50" charset="-128"/>
            </a:endParaRPr>
          </a:p>
          <a:p>
            <a:r>
              <a:rPr kumimoji="1" lang="ja-JP" altLang="en-US" sz="1400" b="1" u="sng" dirty="0" smtClean="0">
                <a:latin typeface="メイリオ" panose="020B0604030504040204" pitchFamily="50" charset="-128"/>
                <a:ea typeface="メイリオ" panose="020B0604030504040204" pitchFamily="50" charset="-128"/>
              </a:rPr>
              <a:t>「居場所づくり」の働きかけ</a:t>
            </a:r>
            <a:endParaRPr kumimoji="1" lang="en-US" altLang="ja-JP" b="1" dirty="0" smtClean="0">
              <a:latin typeface="メイリオ" panose="020B0604030504040204" pitchFamily="50" charset="-128"/>
              <a:ea typeface="メイリオ" panose="020B0604030504040204" pitchFamily="50" charset="-128"/>
            </a:endParaRPr>
          </a:p>
          <a:p>
            <a:endParaRPr lang="en-US" altLang="ja-JP" sz="900" b="1" dirty="0">
              <a:latin typeface="メイリオ" panose="020B0604030504040204" pitchFamily="50" charset="-128"/>
              <a:ea typeface="メイリオ" panose="020B0604030504040204" pitchFamily="50" charset="-128"/>
            </a:endParaRPr>
          </a:p>
          <a:p>
            <a:r>
              <a:rPr kumimoji="1" lang="ja-JP" altLang="en-US" b="1" dirty="0" smtClean="0">
                <a:latin typeface="メイリオ" panose="020B0604030504040204" pitchFamily="50" charset="-128"/>
                <a:ea typeface="メイリオ" panose="020B0604030504040204" pitchFamily="50" charset="-128"/>
              </a:rPr>
              <a:t>・○○○○○○○○</a:t>
            </a:r>
            <a:endParaRPr kumimoji="1" lang="en-US" altLang="ja-JP" b="1" dirty="0" smtClean="0">
              <a:latin typeface="メイリオ" panose="020B0604030504040204" pitchFamily="50" charset="-128"/>
              <a:ea typeface="メイリオ" panose="020B0604030504040204" pitchFamily="50" charset="-128"/>
            </a:endParaRPr>
          </a:p>
          <a:p>
            <a:r>
              <a:rPr lang="ja-JP" altLang="en-US" b="1" dirty="0" smtClean="0">
                <a:latin typeface="メイリオ" panose="020B0604030504040204" pitchFamily="50" charset="-128"/>
                <a:ea typeface="メイリオ" panose="020B0604030504040204" pitchFamily="50" charset="-128"/>
              </a:rPr>
              <a:t>・△△△△△△△△△△</a:t>
            </a:r>
            <a:r>
              <a:rPr lang="ja-JP" altLang="en-US" b="1" dirty="0">
                <a:latin typeface="メイリオ" panose="020B0604030504040204" pitchFamily="50" charset="-128"/>
                <a:ea typeface="メイリオ" panose="020B0604030504040204" pitchFamily="50" charset="-128"/>
              </a:rPr>
              <a:t>△</a:t>
            </a:r>
            <a:endParaRPr lang="en-US" altLang="ja-JP" b="1" dirty="0" smtClean="0">
              <a:latin typeface="メイリオ" panose="020B0604030504040204" pitchFamily="50" charset="-128"/>
              <a:ea typeface="メイリオ" panose="020B0604030504040204" pitchFamily="50" charset="-128"/>
            </a:endParaRPr>
          </a:p>
          <a:p>
            <a:r>
              <a:rPr lang="ja-JP" altLang="en-US" b="1" dirty="0">
                <a:latin typeface="メイリオ" panose="020B0604030504040204" pitchFamily="50" charset="-128"/>
                <a:ea typeface="メイリオ" panose="020B0604030504040204" pitchFamily="50" charset="-128"/>
              </a:rPr>
              <a:t>・ ◇◇</a:t>
            </a:r>
            <a:r>
              <a:rPr lang="ja-JP" altLang="en-US" b="1" dirty="0" smtClean="0">
                <a:latin typeface="メイリオ" panose="020B0604030504040204" pitchFamily="50" charset="-128"/>
                <a:ea typeface="メイリオ" panose="020B0604030504040204" pitchFamily="50" charset="-128"/>
              </a:rPr>
              <a:t>◇◇</a:t>
            </a:r>
            <a:r>
              <a:rPr lang="ja-JP" altLang="en-US" b="1" dirty="0">
                <a:latin typeface="メイリオ" panose="020B0604030504040204" pitchFamily="50" charset="-128"/>
                <a:ea typeface="メイリオ" panose="020B0604030504040204" pitchFamily="50" charset="-128"/>
              </a:rPr>
              <a:t>◇</a:t>
            </a:r>
            <a:r>
              <a:rPr lang="ja-JP" altLang="en-US" b="1" dirty="0" smtClean="0">
                <a:latin typeface="メイリオ" panose="020B0604030504040204" pitchFamily="50" charset="-128"/>
                <a:ea typeface="メイリオ" panose="020B0604030504040204" pitchFamily="50" charset="-128"/>
              </a:rPr>
              <a:t>◇◇</a:t>
            </a:r>
            <a:endParaRPr lang="en-US" altLang="ja-JP" b="1" dirty="0" smtClean="0">
              <a:latin typeface="メイリオ" panose="020B0604030504040204" pitchFamily="50" charset="-128"/>
              <a:ea typeface="メイリオ" panose="020B0604030504040204" pitchFamily="50" charset="-128"/>
            </a:endParaRPr>
          </a:p>
          <a:p>
            <a:r>
              <a:rPr kumimoji="1" lang="ja-JP" altLang="en-US" b="1" dirty="0" smtClean="0">
                <a:latin typeface="メイリオ" panose="020B0604030504040204" pitchFamily="50" charset="-128"/>
                <a:ea typeface="メイリオ" panose="020B0604030504040204" pitchFamily="50" charset="-128"/>
              </a:rPr>
              <a:t>・★★★★</a:t>
            </a:r>
            <a:endParaRPr kumimoji="1" lang="en-US" altLang="ja-JP" b="1" dirty="0" smtClean="0">
              <a:latin typeface="メイリオ" panose="020B0604030504040204" pitchFamily="50" charset="-128"/>
              <a:ea typeface="メイリオ" panose="020B0604030504040204" pitchFamily="50" charset="-128"/>
            </a:endParaRPr>
          </a:p>
          <a:p>
            <a:r>
              <a:rPr lang="ja-JP" altLang="en-US" b="1" dirty="0">
                <a:latin typeface="メイリオ" panose="020B0604030504040204" pitchFamily="50" charset="-128"/>
                <a:ea typeface="メイリオ" panose="020B0604030504040204" pitchFamily="50" charset="-128"/>
              </a:rPr>
              <a:t>・</a:t>
            </a:r>
            <a:endParaRPr kumimoji="1" lang="ja-JP" altLang="en-US" b="1" dirty="0">
              <a:latin typeface="メイリオ" panose="020B0604030504040204" pitchFamily="50" charset="-128"/>
              <a:ea typeface="メイリオ" panose="020B0604030504040204" pitchFamily="50" charset="-128"/>
            </a:endParaRPr>
          </a:p>
        </p:txBody>
      </p:sp>
      <p:sp>
        <p:nvSpPr>
          <p:cNvPr id="127" name="角丸四角形 126"/>
          <p:cNvSpPr/>
          <p:nvPr/>
        </p:nvSpPr>
        <p:spPr>
          <a:xfrm>
            <a:off x="4682821" y="1666900"/>
            <a:ext cx="4242227" cy="2736304"/>
          </a:xfrm>
          <a:prstGeom prst="roundRect">
            <a:avLst>
              <a:gd name="adj" fmla="val 0"/>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t" anchorCtr="0"/>
          <a:lstStyle/>
          <a:p>
            <a:endParaRPr lang="en-US" altLang="ja-JP" sz="1200" b="1" u="sng" dirty="0" smtClean="0">
              <a:latin typeface="メイリオ" panose="020B0604030504040204" pitchFamily="50" charset="-128"/>
              <a:ea typeface="メイリオ" panose="020B0604030504040204" pitchFamily="50" charset="-128"/>
            </a:endParaRPr>
          </a:p>
          <a:p>
            <a:endParaRPr lang="en-US" altLang="ja-JP" sz="1200" b="1" u="sng" dirty="0" smtClean="0">
              <a:latin typeface="メイリオ" panose="020B0604030504040204" pitchFamily="50" charset="-128"/>
              <a:ea typeface="メイリオ" panose="020B0604030504040204" pitchFamily="50" charset="-128"/>
            </a:endParaRPr>
          </a:p>
          <a:p>
            <a:endParaRPr lang="en-US" altLang="ja-JP" sz="1200" b="1" u="sng" dirty="0" smtClean="0">
              <a:latin typeface="メイリオ" panose="020B0604030504040204" pitchFamily="50" charset="-128"/>
              <a:ea typeface="メイリオ" panose="020B0604030504040204" pitchFamily="50" charset="-128"/>
            </a:endParaRPr>
          </a:p>
          <a:p>
            <a:endParaRPr lang="en-US" altLang="ja-JP" sz="1200" b="1" u="sng" dirty="0" smtClean="0">
              <a:latin typeface="メイリオ" panose="020B0604030504040204" pitchFamily="50" charset="-128"/>
              <a:ea typeface="メイリオ" panose="020B0604030504040204" pitchFamily="50" charset="-128"/>
            </a:endParaRPr>
          </a:p>
          <a:p>
            <a:endParaRPr lang="en-US" altLang="ja-JP" sz="700" b="1" u="sng" dirty="0">
              <a:latin typeface="メイリオ" panose="020B0604030504040204" pitchFamily="50" charset="-128"/>
              <a:ea typeface="メイリオ" panose="020B0604030504040204" pitchFamily="50" charset="-128"/>
            </a:endParaRPr>
          </a:p>
          <a:p>
            <a:r>
              <a:rPr lang="ja-JP" altLang="en-US" sz="1200" b="1" u="sng" dirty="0" smtClean="0">
                <a:latin typeface="メイリオ" panose="020B0604030504040204" pitchFamily="50" charset="-128"/>
                <a:ea typeface="メイリオ" panose="020B0604030504040204" pitchFamily="50" charset="-128"/>
              </a:rPr>
              <a:t>「</a:t>
            </a:r>
            <a:r>
              <a:rPr lang="ja-JP" altLang="en-US" sz="1400" b="1" u="sng" dirty="0">
                <a:latin typeface="メイリオ" panose="020B0604030504040204" pitchFamily="50" charset="-128"/>
                <a:ea typeface="メイリオ" panose="020B0604030504040204" pitchFamily="50" charset="-128"/>
              </a:rPr>
              <a:t>絆づくり」の働きかけ</a:t>
            </a:r>
            <a:endParaRPr lang="en-US" altLang="ja-JP" sz="1400" b="1" u="sng" dirty="0">
              <a:latin typeface="メイリオ" panose="020B0604030504040204" pitchFamily="50" charset="-128"/>
              <a:ea typeface="メイリオ" panose="020B0604030504040204" pitchFamily="50" charset="-128"/>
            </a:endParaRPr>
          </a:p>
          <a:p>
            <a:endParaRPr lang="en-US" altLang="ja-JP" sz="1400" b="1" u="sng" dirty="0">
              <a:latin typeface="メイリオ" panose="020B0604030504040204" pitchFamily="50" charset="-128"/>
              <a:ea typeface="メイリオ" panose="020B0604030504040204" pitchFamily="50" charset="-128"/>
            </a:endParaRPr>
          </a:p>
          <a:p>
            <a:pPr lvl="0"/>
            <a:r>
              <a:rPr lang="ja-JP" altLang="en-US" b="1" dirty="0" smtClean="0">
                <a:solidFill>
                  <a:prstClr val="black"/>
                </a:solidFill>
                <a:latin typeface="メイリオ" panose="020B0604030504040204" pitchFamily="50" charset="-128"/>
                <a:ea typeface="メイリオ" panose="020B0604030504040204" pitchFamily="50" charset="-128"/>
              </a:rPr>
              <a:t>・□□□□□□□</a:t>
            </a:r>
            <a:endParaRPr lang="en-US" altLang="ja-JP" b="1" dirty="0">
              <a:solidFill>
                <a:prstClr val="black"/>
              </a:solidFill>
              <a:latin typeface="メイリオ" panose="020B0604030504040204" pitchFamily="50" charset="-128"/>
              <a:ea typeface="メイリオ" panose="020B0604030504040204" pitchFamily="50" charset="-128"/>
            </a:endParaRPr>
          </a:p>
          <a:p>
            <a:pPr lvl="0"/>
            <a:r>
              <a:rPr lang="ja-JP" altLang="en-US" b="1" dirty="0" smtClean="0">
                <a:solidFill>
                  <a:prstClr val="black"/>
                </a:solidFill>
                <a:latin typeface="メイリオ" panose="020B0604030504040204" pitchFamily="50" charset="-128"/>
                <a:ea typeface="メイリオ" panose="020B0604030504040204" pitchFamily="50" charset="-128"/>
              </a:rPr>
              <a:t>・◆◆◆◆◆◆</a:t>
            </a:r>
            <a:r>
              <a:rPr lang="ja-JP" altLang="en-US" b="1" dirty="0">
                <a:solidFill>
                  <a:prstClr val="black"/>
                </a:solidFill>
                <a:latin typeface="メイリオ" panose="020B0604030504040204" pitchFamily="50" charset="-128"/>
                <a:ea typeface="メイリオ" panose="020B0604030504040204" pitchFamily="50" charset="-128"/>
              </a:rPr>
              <a:t>◆◆◆◆</a:t>
            </a:r>
            <a:endParaRPr lang="en-US" altLang="ja-JP" b="1" dirty="0">
              <a:solidFill>
                <a:prstClr val="black"/>
              </a:solidFill>
              <a:latin typeface="メイリオ" panose="020B0604030504040204" pitchFamily="50" charset="-128"/>
              <a:ea typeface="メイリオ" panose="020B0604030504040204" pitchFamily="50" charset="-128"/>
            </a:endParaRPr>
          </a:p>
          <a:p>
            <a:pPr lvl="0"/>
            <a:r>
              <a:rPr lang="ja-JP" altLang="en-US" b="1" dirty="0" smtClean="0">
                <a:solidFill>
                  <a:prstClr val="black"/>
                </a:solidFill>
                <a:latin typeface="メイリオ" panose="020B0604030504040204" pitchFamily="50" charset="-128"/>
                <a:ea typeface="メイリオ" panose="020B0604030504040204" pitchFamily="50" charset="-128"/>
              </a:rPr>
              <a:t>・</a:t>
            </a:r>
            <a:r>
              <a:rPr lang="ja-JP" altLang="en-US" b="1" dirty="0">
                <a:solidFill>
                  <a:prstClr val="black"/>
                </a:solidFill>
                <a:latin typeface="メイリオ" panose="020B0604030504040204" pitchFamily="50" charset="-128"/>
                <a:ea typeface="メイリオ" panose="020B0604030504040204" pitchFamily="50" charset="-128"/>
              </a:rPr>
              <a:t> ☆☆</a:t>
            </a:r>
            <a:r>
              <a:rPr lang="ja-JP" altLang="en-US" b="1" dirty="0" smtClean="0">
                <a:solidFill>
                  <a:prstClr val="black"/>
                </a:solidFill>
                <a:latin typeface="メイリオ" panose="020B0604030504040204" pitchFamily="50" charset="-128"/>
                <a:ea typeface="メイリオ" panose="020B0604030504040204" pitchFamily="50" charset="-128"/>
              </a:rPr>
              <a:t>☆☆☆</a:t>
            </a:r>
            <a:endParaRPr lang="en-US" altLang="ja-JP" b="1" dirty="0">
              <a:solidFill>
                <a:prstClr val="black"/>
              </a:solidFill>
              <a:latin typeface="メイリオ" panose="020B0604030504040204" pitchFamily="50" charset="-128"/>
              <a:ea typeface="メイリオ" panose="020B0604030504040204" pitchFamily="50" charset="-128"/>
            </a:endParaRPr>
          </a:p>
          <a:p>
            <a:pPr lvl="0"/>
            <a:r>
              <a:rPr lang="ja-JP" altLang="en-US" b="1" dirty="0" smtClean="0">
                <a:solidFill>
                  <a:prstClr val="black"/>
                </a:solidFill>
                <a:latin typeface="メイリオ" panose="020B0604030504040204" pitchFamily="50" charset="-128"/>
                <a:ea typeface="メイリオ" panose="020B0604030504040204" pitchFamily="50" charset="-128"/>
              </a:rPr>
              <a:t>・＃＃＃＃＃＃＃＃＃＃＃</a:t>
            </a:r>
            <a:endParaRPr lang="en-US" altLang="ja-JP" b="1" dirty="0" smtClean="0">
              <a:solidFill>
                <a:prstClr val="black"/>
              </a:solidFill>
              <a:latin typeface="メイリオ" panose="020B0604030504040204" pitchFamily="50" charset="-128"/>
              <a:ea typeface="メイリオ" panose="020B0604030504040204" pitchFamily="50" charset="-128"/>
            </a:endParaRPr>
          </a:p>
          <a:p>
            <a:pPr lvl="0"/>
            <a:r>
              <a:rPr lang="ja-JP" altLang="en-US" b="1" dirty="0" smtClean="0">
                <a:solidFill>
                  <a:prstClr val="black"/>
                </a:solidFill>
                <a:latin typeface="メイリオ" panose="020B0604030504040204" pitchFamily="50" charset="-128"/>
                <a:ea typeface="メイリオ" panose="020B0604030504040204" pitchFamily="50" charset="-128"/>
              </a:rPr>
              <a:t>・</a:t>
            </a:r>
            <a:endParaRPr lang="ja-JP" altLang="en-US" b="1" dirty="0">
              <a:solidFill>
                <a:prstClr val="black"/>
              </a:solidFill>
              <a:latin typeface="メイリオ" panose="020B0604030504040204" pitchFamily="50" charset="-128"/>
              <a:ea typeface="メイリオ" panose="020B0604030504040204" pitchFamily="50" charset="-128"/>
            </a:endParaRPr>
          </a:p>
        </p:txBody>
      </p:sp>
      <p:sp>
        <p:nvSpPr>
          <p:cNvPr id="128" name="角丸四角形吹き出し 127"/>
          <p:cNvSpPr/>
          <p:nvPr/>
        </p:nvSpPr>
        <p:spPr>
          <a:xfrm>
            <a:off x="4807734" y="1768726"/>
            <a:ext cx="3992400" cy="619200"/>
          </a:xfrm>
          <a:prstGeom prst="wedgeRoundRectCallout">
            <a:avLst>
              <a:gd name="adj1" fmla="val 20575"/>
              <a:gd name="adj2" fmla="val 12765"/>
              <a:gd name="adj3" fmla="val 16667"/>
            </a:avLst>
          </a:prstGeom>
          <a:solidFill>
            <a:schemeClr val="accent6">
              <a:lumMod val="60000"/>
              <a:lumOff val="40000"/>
            </a:schemeClr>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500" dirty="0" smtClean="0">
                <a:solidFill>
                  <a:prstClr val="black"/>
                </a:solidFill>
                <a:latin typeface="メイリオ" panose="020B0604030504040204" pitchFamily="50" charset="-128"/>
                <a:ea typeface="メイリオ" panose="020B0604030504040204" pitchFamily="50" charset="-128"/>
              </a:rPr>
              <a:t> 主体的</a:t>
            </a:r>
            <a:r>
              <a:rPr lang="ja-JP" altLang="en-US" sz="1500" dirty="0">
                <a:solidFill>
                  <a:prstClr val="black"/>
                </a:solidFill>
                <a:latin typeface="メイリオ" panose="020B0604030504040204" pitchFamily="50" charset="-128"/>
                <a:ea typeface="メイリオ" panose="020B0604030504040204" pitchFamily="50" charset="-128"/>
              </a:rPr>
              <a:t>に取り組む協同的な活動を通して</a:t>
            </a:r>
            <a:r>
              <a:rPr lang="ja-JP" altLang="en-US" sz="1500" dirty="0" smtClean="0">
                <a:solidFill>
                  <a:prstClr val="black"/>
                </a:solidFill>
                <a:latin typeface="メイリオ" panose="020B0604030504040204" pitchFamily="50" charset="-128"/>
                <a:ea typeface="メイリオ" panose="020B0604030504040204" pitchFamily="50" charset="-128"/>
              </a:rPr>
              <a:t>、</a:t>
            </a:r>
            <a:r>
              <a:rPr lang="ja-JP" altLang="en-US" sz="1500" u="sng" dirty="0" smtClean="0">
                <a:solidFill>
                  <a:prstClr val="black"/>
                </a:solidFill>
                <a:latin typeface="メイリオ" panose="020B0604030504040204" pitchFamily="50" charset="-128"/>
                <a:ea typeface="メイリオ" panose="020B0604030504040204" pitchFamily="50" charset="-128"/>
              </a:rPr>
              <a:t>児童生徒自らが</a:t>
            </a:r>
            <a:r>
              <a:rPr lang="ja-JP" altLang="en-US" sz="1500" dirty="0" smtClean="0">
                <a:solidFill>
                  <a:prstClr val="black"/>
                </a:solidFill>
                <a:latin typeface="メイリオ" panose="020B0604030504040204" pitchFamily="50" charset="-128"/>
                <a:ea typeface="メイリオ" panose="020B0604030504040204" pitchFamily="50" charset="-128"/>
              </a:rPr>
              <a:t>絆</a:t>
            </a:r>
            <a:r>
              <a:rPr lang="ja-JP" altLang="en-US" sz="1500" dirty="0">
                <a:solidFill>
                  <a:prstClr val="black"/>
                </a:solidFill>
                <a:latin typeface="メイリオ" panose="020B0604030504040204" pitchFamily="50" charset="-128"/>
                <a:ea typeface="メイリオ" panose="020B0604030504040204" pitchFamily="50" charset="-128"/>
              </a:rPr>
              <a:t>をつくる</a:t>
            </a:r>
            <a:endParaRPr lang="en-US" altLang="ja-JP" sz="1500" dirty="0">
              <a:solidFill>
                <a:prstClr val="black"/>
              </a:solidFill>
              <a:latin typeface="メイリオ" panose="020B0604030504040204" pitchFamily="50" charset="-128"/>
              <a:ea typeface="メイリオ" panose="020B0604030504040204" pitchFamily="50" charset="-128"/>
            </a:endParaRPr>
          </a:p>
        </p:txBody>
      </p:sp>
      <p:sp>
        <p:nvSpPr>
          <p:cNvPr id="129" name="角丸四角形吹き出し 128"/>
          <p:cNvSpPr/>
          <p:nvPr/>
        </p:nvSpPr>
        <p:spPr>
          <a:xfrm>
            <a:off x="347163" y="1768726"/>
            <a:ext cx="3993829" cy="618253"/>
          </a:xfrm>
          <a:prstGeom prst="wedgeRoundRectCallout">
            <a:avLst>
              <a:gd name="adj1" fmla="val -12476"/>
              <a:gd name="adj2" fmla="val -5267"/>
              <a:gd name="adj3" fmla="val 16667"/>
            </a:avLst>
          </a:prstGeom>
          <a:solidFill>
            <a:schemeClr val="accent5">
              <a:lumMod val="40000"/>
              <a:lumOff val="60000"/>
            </a:schemeClr>
          </a:solidFill>
          <a:ln w="38100">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500" dirty="0" smtClean="0">
                <a:solidFill>
                  <a:prstClr val="black"/>
                </a:solidFill>
                <a:latin typeface="メイリオ" panose="020B0604030504040204" pitchFamily="50" charset="-128"/>
                <a:ea typeface="メイリオ" panose="020B0604030504040204" pitchFamily="50" charset="-128"/>
              </a:rPr>
              <a:t>児童生徒が</a:t>
            </a:r>
            <a:r>
              <a:rPr lang="ja-JP" altLang="en-US" sz="1500" dirty="0">
                <a:solidFill>
                  <a:prstClr val="black"/>
                </a:solidFill>
                <a:latin typeface="メイリオ" panose="020B0604030504040204" pitchFamily="50" charset="-128"/>
                <a:ea typeface="メイリオ" panose="020B0604030504040204" pitchFamily="50" charset="-128"/>
              </a:rPr>
              <a:t>安心でき、自己存在感や充実感</a:t>
            </a:r>
            <a:r>
              <a:rPr lang="ja-JP" altLang="en-US" sz="1500" dirty="0" smtClean="0">
                <a:solidFill>
                  <a:prstClr val="black"/>
                </a:solidFill>
                <a:latin typeface="メイリオ" panose="020B0604030504040204" pitchFamily="50" charset="-128"/>
                <a:ea typeface="メイリオ" panose="020B0604030504040204" pitchFamily="50" charset="-128"/>
              </a:rPr>
              <a:t>を感じられる居場所</a:t>
            </a:r>
            <a:r>
              <a:rPr lang="ja-JP" altLang="en-US" sz="1500" dirty="0">
                <a:solidFill>
                  <a:prstClr val="black"/>
                </a:solidFill>
                <a:latin typeface="メイリオ" panose="020B0604030504040204" pitchFamily="50" charset="-128"/>
                <a:ea typeface="メイリオ" panose="020B0604030504040204" pitchFamily="50" charset="-128"/>
              </a:rPr>
              <a:t>を、</a:t>
            </a:r>
            <a:r>
              <a:rPr lang="ja-JP" altLang="en-US" sz="1500" u="sng" dirty="0">
                <a:solidFill>
                  <a:prstClr val="black"/>
                </a:solidFill>
                <a:latin typeface="メイリオ" panose="020B0604030504040204" pitchFamily="50" charset="-128"/>
                <a:ea typeface="メイリオ" panose="020B0604030504040204" pitchFamily="50" charset="-128"/>
              </a:rPr>
              <a:t>教職員が</a:t>
            </a:r>
            <a:r>
              <a:rPr lang="ja-JP" altLang="en-US" sz="1500" dirty="0">
                <a:solidFill>
                  <a:prstClr val="black"/>
                </a:solidFill>
                <a:latin typeface="メイリオ" panose="020B0604030504040204" pitchFamily="50" charset="-128"/>
                <a:ea typeface="メイリオ" panose="020B0604030504040204" pitchFamily="50" charset="-128"/>
              </a:rPr>
              <a:t>つくる</a:t>
            </a:r>
            <a:endParaRPr lang="en-US" altLang="ja-JP" sz="1500" dirty="0">
              <a:solidFill>
                <a:prstClr val="black"/>
              </a:solidFill>
              <a:latin typeface="メイリオ" panose="020B0604030504040204" pitchFamily="50" charset="-128"/>
              <a:ea typeface="メイリオ" panose="020B0604030504040204" pitchFamily="50" charset="-128"/>
            </a:endParaRPr>
          </a:p>
        </p:txBody>
      </p:sp>
      <p:pic>
        <p:nvPicPr>
          <p:cNvPr id="115" name="Picture 12" descr="Z:\事務文書\生徒指導\17_共同研究\H28-29パッケージ開発\10_パッケージ開発用\5_0127からの作業\ファシリテーション力\02先生\001_ほほえむ.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86213" y="4567896"/>
            <a:ext cx="1171575" cy="1557338"/>
          </a:xfrm>
          <a:prstGeom prst="rect">
            <a:avLst/>
          </a:prstGeom>
          <a:noFill/>
          <a:extLst>
            <a:ext uri="{909E8E84-426E-40DD-AFC4-6F175D3DCCD1}">
              <a14:hiddenFill xmlns:a14="http://schemas.microsoft.com/office/drawing/2010/main">
                <a:solidFill>
                  <a:srgbClr val="FFFFFF"/>
                </a:solidFill>
              </a14:hiddenFill>
            </a:ext>
          </a:extLst>
        </p:spPr>
      </p:pic>
      <p:sp>
        <p:nvSpPr>
          <p:cNvPr id="116" name="テキスト ボックス 115"/>
          <p:cNvSpPr txBox="1"/>
          <p:nvPr/>
        </p:nvSpPr>
        <p:spPr>
          <a:xfrm>
            <a:off x="3785018" y="6125234"/>
            <a:ext cx="1573965" cy="400110"/>
          </a:xfrm>
          <a:prstGeom prst="rect">
            <a:avLst/>
          </a:prstGeom>
          <a:noFill/>
        </p:spPr>
        <p:txBody>
          <a:bodyPr wrap="square" rtlCol="0">
            <a:spAutoFit/>
          </a:bodyPr>
          <a:lstStyle/>
          <a:p>
            <a:r>
              <a:rPr kumimoji="1" lang="ja-JP" altLang="en-US" sz="2000" dirty="0" smtClean="0">
                <a:latin typeface="メイリオ" panose="020B0604030504040204" pitchFamily="50" charset="-128"/>
                <a:ea typeface="メイリオ" panose="020B0604030504040204" pitchFamily="50" charset="-128"/>
              </a:rPr>
              <a:t>事例提供者</a:t>
            </a:r>
            <a:endParaRPr kumimoji="1" lang="ja-JP" altLang="en-US" sz="2000" dirty="0">
              <a:latin typeface="メイリオ" panose="020B0604030504040204" pitchFamily="50" charset="-128"/>
              <a:ea typeface="メイリオ" panose="020B0604030504040204" pitchFamily="50" charset="-128"/>
            </a:endParaRPr>
          </a:p>
        </p:txBody>
      </p:sp>
      <p:sp>
        <p:nvSpPr>
          <p:cNvPr id="118" name="円形吹き出し 117"/>
          <p:cNvSpPr/>
          <p:nvPr/>
        </p:nvSpPr>
        <p:spPr>
          <a:xfrm>
            <a:off x="102549" y="4692100"/>
            <a:ext cx="3471550" cy="2013499"/>
          </a:xfrm>
          <a:prstGeom prst="wedgeEllipseCallout">
            <a:avLst>
              <a:gd name="adj1" fmla="val 61649"/>
              <a:gd name="adj2" fmla="val -11930"/>
            </a:avLst>
          </a:prstGeom>
          <a:solidFill>
            <a:srgbClr val="FFFF99"/>
          </a:solidFill>
          <a:ln>
            <a:solidFill>
              <a:srgbClr val="002060"/>
            </a:solidFill>
          </a:ln>
        </p:spPr>
        <p:style>
          <a:lnRef idx="2">
            <a:schemeClr val="accent6"/>
          </a:lnRef>
          <a:fillRef idx="1">
            <a:schemeClr val="lt1"/>
          </a:fillRef>
          <a:effectRef idx="0">
            <a:schemeClr val="accent6"/>
          </a:effectRef>
          <a:fontRef idx="minor">
            <a:schemeClr val="dk1"/>
          </a:fontRef>
        </p:style>
        <p:txBody>
          <a:bodyPr rtlCol="0" anchor="ctr"/>
          <a:lstStyle/>
          <a:p>
            <a:r>
              <a:rPr lang="ja-JP" altLang="en-US" sz="2000" dirty="0" smtClean="0">
                <a:latin typeface="メイリオ" panose="020B0604030504040204" pitchFamily="50" charset="-128"/>
                <a:ea typeface="メイリオ" panose="020B0604030504040204" pitchFamily="50" charset="-128"/>
              </a:rPr>
              <a:t>「居場所づくり」では、★★★★の働きかけをしようと思います。</a:t>
            </a:r>
            <a:endParaRPr lang="en-US" altLang="ja-JP" sz="2000" dirty="0" smtClean="0">
              <a:latin typeface="メイリオ" panose="020B0604030504040204" pitchFamily="50" charset="-128"/>
              <a:ea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rPr>
              <a:t>理由</a:t>
            </a:r>
            <a:r>
              <a:rPr lang="ja-JP" altLang="en-US" sz="2000" dirty="0" smtClean="0">
                <a:latin typeface="メイリオ" panose="020B0604030504040204" pitchFamily="50" charset="-128"/>
                <a:ea typeface="メイリオ" panose="020B0604030504040204" pitchFamily="50" charset="-128"/>
              </a:rPr>
              <a:t>は・・・です。</a:t>
            </a:r>
            <a:endParaRPr kumimoji="1" lang="ja-JP" altLang="en-US" sz="2000" dirty="0">
              <a:latin typeface="メイリオ" panose="020B0604030504040204" pitchFamily="50" charset="-128"/>
              <a:ea typeface="メイリオ" panose="020B0604030504040204" pitchFamily="50" charset="-128"/>
            </a:endParaRPr>
          </a:p>
        </p:txBody>
      </p:sp>
      <p:sp>
        <p:nvSpPr>
          <p:cNvPr id="16" name="円形吹き出し 15"/>
          <p:cNvSpPr/>
          <p:nvPr/>
        </p:nvSpPr>
        <p:spPr>
          <a:xfrm>
            <a:off x="5453498" y="4694999"/>
            <a:ext cx="3471550" cy="2013499"/>
          </a:xfrm>
          <a:prstGeom prst="wedgeEllipseCallout">
            <a:avLst>
              <a:gd name="adj1" fmla="val -57978"/>
              <a:gd name="adj2" fmla="val -12876"/>
            </a:avLst>
          </a:prstGeom>
          <a:solidFill>
            <a:srgbClr val="FFFF99"/>
          </a:solidFill>
          <a:ln>
            <a:solidFill>
              <a:srgbClr val="002060"/>
            </a:solidFill>
          </a:ln>
        </p:spPr>
        <p:style>
          <a:lnRef idx="2">
            <a:schemeClr val="accent6"/>
          </a:lnRef>
          <a:fillRef idx="1">
            <a:schemeClr val="lt1"/>
          </a:fillRef>
          <a:effectRef idx="0">
            <a:schemeClr val="accent6"/>
          </a:effectRef>
          <a:fontRef idx="minor">
            <a:schemeClr val="dk1"/>
          </a:fontRef>
        </p:style>
        <p:txBody>
          <a:bodyPr rtlCol="0" anchor="ctr"/>
          <a:lstStyle/>
          <a:p>
            <a:r>
              <a:rPr lang="ja-JP" altLang="en-US" sz="2000" dirty="0" smtClean="0">
                <a:latin typeface="メイリオ" panose="020B0604030504040204" pitchFamily="50" charset="-128"/>
                <a:ea typeface="メイリオ" panose="020B0604030504040204" pitchFamily="50" charset="-128"/>
              </a:rPr>
              <a:t>「絆づくり」では、□□□□□□□の働きかけをしようと思います。</a:t>
            </a:r>
            <a:endParaRPr lang="en-US" altLang="ja-JP" sz="2000" dirty="0" smtClean="0">
              <a:latin typeface="メイリオ" panose="020B0604030504040204" pitchFamily="50" charset="-128"/>
              <a:ea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rPr>
              <a:t>理由</a:t>
            </a:r>
            <a:r>
              <a:rPr lang="ja-JP" altLang="en-US" sz="2000" dirty="0" smtClean="0">
                <a:latin typeface="メイリオ" panose="020B0604030504040204" pitchFamily="50" charset="-128"/>
                <a:ea typeface="メイリオ" panose="020B0604030504040204" pitchFamily="50" charset="-128"/>
              </a:rPr>
              <a:t>は・・・です。</a:t>
            </a:r>
            <a:endParaRPr kumimoji="1" lang="ja-JP" altLang="en-US" sz="2000" dirty="0">
              <a:latin typeface="メイリオ" panose="020B0604030504040204" pitchFamily="50" charset="-128"/>
              <a:ea typeface="メイリオ" panose="020B0604030504040204" pitchFamily="50" charset="-128"/>
            </a:endParaRPr>
          </a:p>
        </p:txBody>
      </p:sp>
      <p:sp>
        <p:nvSpPr>
          <p:cNvPr id="13" name="テキスト ボックス 12"/>
          <p:cNvSpPr txBox="1"/>
          <p:nvPr/>
        </p:nvSpPr>
        <p:spPr>
          <a:xfrm>
            <a:off x="651614" y="767877"/>
            <a:ext cx="7840773" cy="769441"/>
          </a:xfrm>
          <a:prstGeom prst="rect">
            <a:avLst/>
          </a:prstGeom>
          <a:solidFill>
            <a:srgbClr val="002060"/>
          </a:solidFill>
        </p:spPr>
        <p:txBody>
          <a:bodyPr wrap="square" rtlCol="0">
            <a:spAutoFit/>
          </a:bodyPr>
          <a:lstStyle>
            <a:defPPr>
              <a:defRPr lang="ja-JP"/>
            </a:defPPr>
            <a:lvl1pPr marL="274638" indent="-274638">
              <a:defRPr sz="2600">
                <a:latin typeface="メイリオ" panose="020B0604030504040204" pitchFamily="50" charset="-128"/>
                <a:ea typeface="メイリオ" panose="020B0604030504040204" pitchFamily="50" charset="-128"/>
              </a:defRPr>
            </a:lvl1pPr>
          </a:lstStyle>
          <a:p>
            <a:r>
              <a:rPr lang="ja-JP" altLang="en-US" sz="2200" dirty="0" smtClean="0">
                <a:solidFill>
                  <a:schemeClr val="bg1"/>
                </a:solidFill>
              </a:rPr>
              <a:t>４．集団の実態に即した「居場所づくり」「絆づくり」の</a:t>
            </a:r>
            <a:endParaRPr lang="en-US" altLang="ja-JP" sz="2200" dirty="0" smtClean="0">
              <a:solidFill>
                <a:schemeClr val="bg1"/>
              </a:solidFill>
            </a:endParaRPr>
          </a:p>
          <a:p>
            <a:r>
              <a:rPr lang="ja-JP" altLang="en-US" sz="2200" dirty="0">
                <a:solidFill>
                  <a:schemeClr val="bg1"/>
                </a:solidFill>
              </a:rPr>
              <a:t>　</a:t>
            </a:r>
            <a:r>
              <a:rPr lang="ja-JP" altLang="en-US" sz="2200" dirty="0" smtClean="0">
                <a:solidFill>
                  <a:schemeClr val="bg1"/>
                </a:solidFill>
              </a:rPr>
              <a:t>　働きかけを</a:t>
            </a:r>
            <a:r>
              <a:rPr lang="ja-JP" altLang="en-US" sz="2200" dirty="0">
                <a:solidFill>
                  <a:schemeClr val="bg1"/>
                </a:solidFill>
              </a:rPr>
              <a:t>話し合う。</a:t>
            </a:r>
            <a:endParaRPr lang="en-US" altLang="ja-JP" sz="2200" dirty="0">
              <a:solidFill>
                <a:schemeClr val="bg1"/>
              </a:solidFill>
            </a:endParaRPr>
          </a:p>
        </p:txBody>
      </p:sp>
      <p:sp>
        <p:nvSpPr>
          <p:cNvPr id="14" name="タイトル 1"/>
          <p:cNvSpPr txBox="1">
            <a:spLocks/>
          </p:cNvSpPr>
          <p:nvPr/>
        </p:nvSpPr>
        <p:spPr>
          <a:xfrm>
            <a:off x="-35127" y="1082"/>
            <a:ext cx="9214254" cy="619606"/>
          </a:xfrm>
          <a:prstGeom prst="rect">
            <a:avLst/>
          </a:prstGeom>
          <a:solidFill>
            <a:srgbClr val="FFFF00"/>
          </a:solidFill>
          <a:ln>
            <a:noFill/>
          </a:ln>
        </p:spPr>
        <p:txBody>
          <a:bodyPr vert="horz" lIns="91440" tIns="45720" rIns="91440" bIns="45720" rtlCol="0" anchor="b">
            <a:noAutofit/>
          </a:bodyPr>
          <a:lstStyle>
            <a:lvl1pPr algn="ctr" defTabSz="914400" rtl="0" eaLnBrk="1" latinLnBrk="0" hangingPunct="1">
              <a:spcBef>
                <a:spcPct val="0"/>
              </a:spcBef>
              <a:buNone/>
              <a:defRPr kumimoji="1" sz="3600" kern="1200">
                <a:solidFill>
                  <a:schemeClr val="tx1"/>
                </a:solidFill>
                <a:latin typeface="+mj-lt"/>
                <a:ea typeface="+mj-ea"/>
                <a:cs typeface="+mj-cs"/>
              </a:defRPr>
            </a:lvl1pPr>
          </a:lstStyle>
          <a:p>
            <a:r>
              <a:rPr lang="ja-JP" altLang="en-US" dirty="0" smtClean="0">
                <a:latin typeface="メイリオ" panose="020B0604030504040204" pitchFamily="50" charset="-128"/>
                <a:ea typeface="メイリオ" panose="020B0604030504040204" pitchFamily="50" charset="-128"/>
              </a:rPr>
              <a:t>ファシリテーションの観点①＋②</a:t>
            </a:r>
            <a:endParaRPr lang="ja-JP" altLang="en-US" dirty="0">
              <a:latin typeface="メイリオ" panose="020B0604030504040204" pitchFamily="50" charset="-128"/>
              <a:ea typeface="メイリオ" panose="020B0604030504040204" pitchFamily="50" charset="-128"/>
            </a:endParaRPr>
          </a:p>
        </p:txBody>
      </p:sp>
      <p:cxnSp>
        <p:nvCxnSpPr>
          <p:cNvPr id="15" name="直線コネクタ 14"/>
          <p:cNvCxnSpPr/>
          <p:nvPr/>
        </p:nvCxnSpPr>
        <p:spPr>
          <a:xfrm>
            <a:off x="-35127" y="620688"/>
            <a:ext cx="9179127" cy="0"/>
          </a:xfrm>
          <a:prstGeom prst="line">
            <a:avLst/>
          </a:prstGeom>
          <a:ln>
            <a:solidFill>
              <a:srgbClr val="0000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2399235"/>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円弧 2"/>
          <p:cNvSpPr/>
          <p:nvPr/>
        </p:nvSpPr>
        <p:spPr>
          <a:xfrm>
            <a:off x="-323850" y="1970088"/>
            <a:ext cx="2489200" cy="3717925"/>
          </a:xfrm>
          <a:prstGeom prst="arc">
            <a:avLst>
              <a:gd name="adj1" fmla="val 16200000"/>
              <a:gd name="adj2" fmla="val 5532319"/>
            </a:avLst>
          </a:prstGeom>
          <a:ln w="88900" cmpd="thinThick">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ja-JP" altLang="en-US">
              <a:solidFill>
                <a:schemeClr val="bg1"/>
              </a:solidFill>
            </a:endParaRPr>
          </a:p>
        </p:txBody>
      </p:sp>
      <p:sp>
        <p:nvSpPr>
          <p:cNvPr id="2051" name="タイトル 1"/>
          <p:cNvSpPr>
            <a:spLocks noGrp="1"/>
          </p:cNvSpPr>
          <p:nvPr>
            <p:ph type="title"/>
          </p:nvPr>
        </p:nvSpPr>
        <p:spPr>
          <a:xfrm>
            <a:off x="395288" y="115888"/>
            <a:ext cx="8229600" cy="1143000"/>
          </a:xfrm>
        </p:spPr>
        <p:txBody>
          <a:bodyPr/>
          <a:lstStyle/>
          <a:p>
            <a:r>
              <a:rPr lang="ja-JP" altLang="en-US" b="1" dirty="0" smtClean="0">
                <a:latin typeface="メイリオ" pitchFamily="50" charset="-128"/>
                <a:ea typeface="メイリオ" pitchFamily="50" charset="-128"/>
                <a:cs typeface="Arial" charset="0"/>
              </a:rPr>
              <a:t>研修の進め方</a:t>
            </a:r>
          </a:p>
        </p:txBody>
      </p:sp>
      <p:sp>
        <p:nvSpPr>
          <p:cNvPr id="18" name="角丸四角形 17"/>
          <p:cNvSpPr/>
          <p:nvPr/>
        </p:nvSpPr>
        <p:spPr>
          <a:xfrm>
            <a:off x="1848396" y="2494992"/>
            <a:ext cx="6612036"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66800">
              <a:lnSpc>
                <a:spcPct val="90000"/>
              </a:lnSpc>
              <a:spcAft>
                <a:spcPct val="35000"/>
              </a:spcAft>
              <a:defRPr/>
            </a:pPr>
            <a:r>
              <a:rPr lang="ja-JP" altLang="en-US" sz="2400" dirty="0">
                <a:solidFill>
                  <a:schemeClr val="bg1"/>
                </a:solidFill>
                <a:latin typeface="メイリオ" panose="020B0604030504040204" pitchFamily="50" charset="-128"/>
                <a:ea typeface="メイリオ" panose="020B0604030504040204" pitchFamily="50" charset="-128"/>
              </a:rPr>
              <a:t>　</a:t>
            </a:r>
            <a:r>
              <a:rPr lang="ja-JP" altLang="en-US" sz="2400" dirty="0" smtClean="0">
                <a:solidFill>
                  <a:schemeClr val="bg1"/>
                </a:solidFill>
                <a:latin typeface="メイリオ" panose="020B0604030504040204" pitchFamily="50" charset="-128"/>
                <a:ea typeface="メイリオ" panose="020B0604030504040204" pitchFamily="50" charset="-128"/>
              </a:rPr>
              <a:t>  ファシリテーションの観点</a:t>
            </a:r>
            <a:endParaRPr lang="en-US" altLang="ja-JP" sz="2400" dirty="0">
              <a:solidFill>
                <a:schemeClr val="bg1"/>
              </a:solidFill>
              <a:latin typeface="HG丸ｺﾞｼｯｸM-PRO" panose="020F0600000000000000" pitchFamily="50" charset="-128"/>
              <a:ea typeface="HG丸ｺﾞｼｯｸM-PRO" panose="020F0600000000000000" pitchFamily="50" charset="-128"/>
            </a:endParaRPr>
          </a:p>
        </p:txBody>
      </p:sp>
      <p:sp>
        <p:nvSpPr>
          <p:cNvPr id="19" name="角丸四角形 18"/>
          <p:cNvSpPr/>
          <p:nvPr/>
        </p:nvSpPr>
        <p:spPr>
          <a:xfrm>
            <a:off x="2165350" y="3516323"/>
            <a:ext cx="6498406"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66800">
              <a:lnSpc>
                <a:spcPct val="90000"/>
              </a:lnSpc>
              <a:spcAft>
                <a:spcPct val="35000"/>
              </a:spcAft>
              <a:defRPr/>
            </a:pPr>
            <a:r>
              <a:rPr lang="ja-JP" altLang="en-US" sz="2400" dirty="0">
                <a:solidFill>
                  <a:schemeClr val="bg1"/>
                </a:solidFill>
                <a:latin typeface="メイリオ" panose="020B0604030504040204" pitchFamily="50" charset="-128"/>
                <a:ea typeface="メイリオ" panose="020B0604030504040204" pitchFamily="50" charset="-128"/>
              </a:rPr>
              <a:t>　 </a:t>
            </a:r>
            <a:r>
              <a:rPr lang="ja-JP" altLang="en-US" sz="2400" dirty="0" smtClean="0">
                <a:solidFill>
                  <a:schemeClr val="bg1"/>
                </a:solidFill>
                <a:latin typeface="メイリオ" panose="020B0604030504040204" pitchFamily="50" charset="-128"/>
                <a:ea typeface="メイリオ" panose="020B0604030504040204" pitchFamily="50" charset="-128"/>
              </a:rPr>
              <a:t>  エピソードから働きかけを考える</a:t>
            </a:r>
            <a:endParaRPr lang="en-US" altLang="ja-JP" sz="2400" dirty="0">
              <a:solidFill>
                <a:schemeClr val="bg1"/>
              </a:solidFill>
              <a:latin typeface="HG丸ｺﾞｼｯｸM-PRO" panose="020F0600000000000000" pitchFamily="50" charset="-128"/>
              <a:ea typeface="HG丸ｺﾞｼｯｸM-PRO" panose="020F0600000000000000" pitchFamily="50" charset="-128"/>
            </a:endParaRPr>
          </a:p>
        </p:txBody>
      </p:sp>
      <p:sp>
        <p:nvSpPr>
          <p:cNvPr id="20" name="角丸四角形 19"/>
          <p:cNvSpPr/>
          <p:nvPr/>
        </p:nvSpPr>
        <p:spPr>
          <a:xfrm>
            <a:off x="1827188" y="4477308"/>
            <a:ext cx="6612036"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2400" dirty="0">
                <a:solidFill>
                  <a:schemeClr val="bg1"/>
                </a:solidFill>
                <a:latin typeface="メイリオ" panose="020B0604030504040204" pitchFamily="50" charset="-128"/>
                <a:ea typeface="メイリオ" panose="020B0604030504040204" pitchFamily="50" charset="-128"/>
              </a:rPr>
              <a:t>　  </a:t>
            </a:r>
            <a:r>
              <a:rPr lang="ja-JP" altLang="en-US" sz="2400" dirty="0" smtClean="0">
                <a:solidFill>
                  <a:schemeClr val="bg1"/>
                </a:solidFill>
                <a:latin typeface="メイリオ" panose="020B0604030504040204" pitchFamily="50" charset="-128"/>
                <a:ea typeface="メイリオ" panose="020B0604030504040204" pitchFamily="50" charset="-128"/>
              </a:rPr>
              <a:t>まとめ</a:t>
            </a:r>
            <a:endParaRPr lang="en-US" altLang="ja-JP" sz="2400" dirty="0">
              <a:solidFill>
                <a:schemeClr val="bg1"/>
              </a:solidFill>
              <a:latin typeface="メイリオ" panose="020B0604030504040204" pitchFamily="50" charset="-128"/>
              <a:ea typeface="メイリオ" panose="020B0604030504040204" pitchFamily="50" charset="-128"/>
            </a:endParaRPr>
          </a:p>
        </p:txBody>
      </p:sp>
      <p:sp>
        <p:nvSpPr>
          <p:cNvPr id="21" name="角丸四角形 20"/>
          <p:cNvSpPr/>
          <p:nvPr/>
        </p:nvSpPr>
        <p:spPr>
          <a:xfrm>
            <a:off x="1246932" y="5468466"/>
            <a:ext cx="6612036"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2400" dirty="0">
                <a:solidFill>
                  <a:schemeClr val="bg1"/>
                </a:solidFill>
                <a:latin typeface="メイリオ" panose="020B0604030504040204" pitchFamily="50" charset="-128"/>
                <a:ea typeface="メイリオ" panose="020B0604030504040204" pitchFamily="50" charset="-128"/>
              </a:rPr>
              <a:t>　  </a:t>
            </a:r>
            <a:r>
              <a:rPr lang="ja-JP" altLang="en-US" sz="2400" dirty="0" smtClean="0">
                <a:solidFill>
                  <a:schemeClr val="bg1"/>
                </a:solidFill>
                <a:latin typeface="メイリオ" panose="020B0604030504040204" pitchFamily="50" charset="-128"/>
                <a:ea typeface="メイリオ" panose="020B0604030504040204" pitchFamily="50" charset="-128"/>
              </a:rPr>
              <a:t>チャレンジ！働きかけを考えよう</a:t>
            </a:r>
            <a:endParaRPr lang="en-US" altLang="ja-JP" sz="2400" dirty="0">
              <a:solidFill>
                <a:schemeClr val="bg1"/>
              </a:solidFill>
              <a:latin typeface="メイリオ" panose="020B0604030504040204" pitchFamily="50" charset="-128"/>
              <a:ea typeface="メイリオ" panose="020B0604030504040204" pitchFamily="50" charset="-128"/>
            </a:endParaRPr>
          </a:p>
        </p:txBody>
      </p:sp>
      <p:sp>
        <p:nvSpPr>
          <p:cNvPr id="2" name="角丸四角形 1"/>
          <p:cNvSpPr/>
          <p:nvPr/>
        </p:nvSpPr>
        <p:spPr>
          <a:xfrm>
            <a:off x="1200324" y="1503834"/>
            <a:ext cx="6612036"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2400" dirty="0">
                <a:solidFill>
                  <a:schemeClr val="bg1"/>
                </a:solidFill>
                <a:latin typeface="メイリオ" panose="020B0604030504040204" pitchFamily="50" charset="-128"/>
                <a:ea typeface="メイリオ" panose="020B0604030504040204" pitchFamily="50" charset="-128"/>
              </a:rPr>
              <a:t>　</a:t>
            </a:r>
            <a:r>
              <a:rPr lang="ja-JP" altLang="en-US" sz="2400" dirty="0" smtClean="0">
                <a:solidFill>
                  <a:schemeClr val="bg1"/>
                </a:solidFill>
                <a:latin typeface="メイリオ" panose="020B0604030504040204" pitchFamily="50" charset="-128"/>
                <a:ea typeface="メイリオ" panose="020B0604030504040204" pitchFamily="50" charset="-128"/>
              </a:rPr>
              <a:t>  子供たちの集団活動について話し合う</a:t>
            </a:r>
            <a:endParaRPr lang="en-US" altLang="ja-JP" sz="2400" dirty="0">
              <a:solidFill>
                <a:schemeClr val="bg1"/>
              </a:solidFill>
              <a:latin typeface="メイリオ" panose="020B0604030504040204" pitchFamily="50" charset="-128"/>
              <a:ea typeface="メイリオ" panose="020B0604030504040204" pitchFamily="50" charset="-128"/>
            </a:endParaRPr>
          </a:p>
        </p:txBody>
      </p:sp>
      <p:sp>
        <p:nvSpPr>
          <p:cNvPr id="4" name="円/楕円 3"/>
          <p:cNvSpPr/>
          <p:nvPr/>
        </p:nvSpPr>
        <p:spPr>
          <a:xfrm>
            <a:off x="802481" y="5387330"/>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1512" name="テキスト ボックス 12"/>
          <p:cNvSpPr txBox="1">
            <a:spLocks noChangeArrowheads="1"/>
          </p:cNvSpPr>
          <p:nvPr/>
        </p:nvSpPr>
        <p:spPr bwMode="auto">
          <a:xfrm>
            <a:off x="909638" y="5516563"/>
            <a:ext cx="717550"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a:solidFill>
                  <a:schemeClr val="bg1"/>
                </a:solidFill>
                <a:latin typeface="メイリオ" pitchFamily="50" charset="-128"/>
                <a:ea typeface="メイリオ" pitchFamily="50" charset="-128"/>
              </a:rPr>
              <a:t>５</a:t>
            </a:r>
          </a:p>
        </p:txBody>
      </p:sp>
      <p:sp>
        <p:nvSpPr>
          <p:cNvPr id="12" name="円/楕円 11"/>
          <p:cNvSpPr/>
          <p:nvPr/>
        </p:nvSpPr>
        <p:spPr>
          <a:xfrm>
            <a:off x="1403648" y="4386907"/>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1511" name="テキスト ボックス 11"/>
          <p:cNvSpPr txBox="1">
            <a:spLocks noChangeArrowheads="1"/>
          </p:cNvSpPr>
          <p:nvPr/>
        </p:nvSpPr>
        <p:spPr bwMode="auto">
          <a:xfrm>
            <a:off x="1477963" y="4530725"/>
            <a:ext cx="72072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a:solidFill>
                  <a:schemeClr val="bg1"/>
                </a:solidFill>
                <a:latin typeface="メイリオ" pitchFamily="50" charset="-128"/>
                <a:ea typeface="メイリオ" pitchFamily="50" charset="-128"/>
              </a:rPr>
              <a:t>４</a:t>
            </a:r>
          </a:p>
        </p:txBody>
      </p:sp>
      <p:sp>
        <p:nvSpPr>
          <p:cNvPr id="15" name="円/楕円 14"/>
          <p:cNvSpPr/>
          <p:nvPr/>
        </p:nvSpPr>
        <p:spPr>
          <a:xfrm>
            <a:off x="764381" y="1440334"/>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1508" name="テキスト ボックス 7"/>
          <p:cNvSpPr txBox="1">
            <a:spLocks noChangeArrowheads="1"/>
          </p:cNvSpPr>
          <p:nvPr/>
        </p:nvSpPr>
        <p:spPr bwMode="auto">
          <a:xfrm>
            <a:off x="877888" y="1547813"/>
            <a:ext cx="717550"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a:solidFill>
                  <a:schemeClr val="bg1"/>
                </a:solidFill>
                <a:latin typeface="メイリオ" pitchFamily="50" charset="-128"/>
                <a:ea typeface="メイリオ" pitchFamily="50" charset="-128"/>
              </a:rPr>
              <a:t>１</a:t>
            </a:r>
          </a:p>
        </p:txBody>
      </p:sp>
      <p:sp>
        <p:nvSpPr>
          <p:cNvPr id="13" name="円/楕円 12"/>
          <p:cNvSpPr/>
          <p:nvPr/>
        </p:nvSpPr>
        <p:spPr>
          <a:xfrm>
            <a:off x="1750988" y="3407482"/>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1510" name="テキスト ボックス 10"/>
          <p:cNvSpPr txBox="1">
            <a:spLocks noChangeArrowheads="1"/>
          </p:cNvSpPr>
          <p:nvPr/>
        </p:nvSpPr>
        <p:spPr bwMode="auto">
          <a:xfrm>
            <a:off x="1865313" y="3516313"/>
            <a:ext cx="720725"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a:solidFill>
                  <a:schemeClr val="bg1"/>
                </a:solidFill>
                <a:latin typeface="メイリオ" pitchFamily="50" charset="-128"/>
                <a:ea typeface="メイリオ" pitchFamily="50" charset="-128"/>
              </a:rPr>
              <a:t>３</a:t>
            </a:r>
          </a:p>
        </p:txBody>
      </p:sp>
      <p:sp>
        <p:nvSpPr>
          <p:cNvPr id="14" name="円/楕円 13"/>
          <p:cNvSpPr/>
          <p:nvPr/>
        </p:nvSpPr>
        <p:spPr>
          <a:xfrm>
            <a:off x="1403648" y="2420888"/>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086" name="テキスト ボックス 9"/>
          <p:cNvSpPr txBox="1">
            <a:spLocks noChangeArrowheads="1"/>
          </p:cNvSpPr>
          <p:nvPr/>
        </p:nvSpPr>
        <p:spPr bwMode="auto">
          <a:xfrm>
            <a:off x="1503363" y="2562225"/>
            <a:ext cx="72072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a:solidFill>
                  <a:schemeClr val="bg1"/>
                </a:solidFill>
                <a:latin typeface="メイリオ" pitchFamily="50" charset="-128"/>
                <a:ea typeface="メイリオ" pitchFamily="50" charset="-128"/>
              </a:rPr>
              <a:t>２</a:t>
            </a:r>
          </a:p>
        </p:txBody>
      </p:sp>
    </p:spTree>
    <p:extLst>
      <p:ext uri="{BB962C8B-B14F-4D97-AF65-F5344CB8AC3E}">
        <p14:creationId xmlns:p14="http://schemas.microsoft.com/office/powerpoint/2010/main" val="20097954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500"/>
                                        <p:tgtEl>
                                          <p:spTgt spid="18"/>
                                        </p:tgtEl>
                                      </p:cBhvr>
                                    </p:animEffect>
                                    <p:set>
                                      <p:cBhvr>
                                        <p:cTn id="10" dur="1" fill="hold">
                                          <p:stCondLst>
                                            <p:cond delay="499"/>
                                          </p:stCondLst>
                                        </p:cTn>
                                        <p:tgtEl>
                                          <p:spTgt spid="18"/>
                                        </p:tgtEl>
                                        <p:attrNameLst>
                                          <p:attrName>style.visibility</p:attrName>
                                        </p:attrNameLst>
                                      </p:cBhvr>
                                      <p:to>
                                        <p:strVal val="hidden"/>
                                      </p:to>
                                    </p:set>
                                  </p:childTnLst>
                                </p:cTn>
                              </p:par>
                              <p:par>
                                <p:cTn id="11" presetID="10" presetClass="exit" presetSubtype="0" fill="hold" grpId="0" nodeType="withEffect">
                                  <p:stCondLst>
                                    <p:cond delay="0"/>
                                  </p:stCondLst>
                                  <p:childTnLst>
                                    <p:animEffect transition="out" filter="fade">
                                      <p:cBhvr>
                                        <p:cTn id="12" dur="500"/>
                                        <p:tgtEl>
                                          <p:spTgt spid="19"/>
                                        </p:tgtEl>
                                      </p:cBhvr>
                                    </p:animEffect>
                                    <p:set>
                                      <p:cBhvr>
                                        <p:cTn id="13" dur="1" fill="hold">
                                          <p:stCondLst>
                                            <p:cond delay="499"/>
                                          </p:stCondLst>
                                        </p:cTn>
                                        <p:tgtEl>
                                          <p:spTgt spid="19"/>
                                        </p:tgtEl>
                                        <p:attrNameLst>
                                          <p:attrName>style.visibility</p:attrName>
                                        </p:attrNameLst>
                                      </p:cBhvr>
                                      <p:to>
                                        <p:strVal val="hidden"/>
                                      </p:to>
                                    </p:set>
                                  </p:childTnLst>
                                </p:cTn>
                              </p:par>
                              <p:par>
                                <p:cTn id="14" presetID="10" presetClass="exit" presetSubtype="0" fill="hold" grpId="0" nodeType="withEffect">
                                  <p:stCondLst>
                                    <p:cond delay="0"/>
                                  </p:stCondLst>
                                  <p:childTnLst>
                                    <p:animEffect transition="out" filter="fade">
                                      <p:cBhvr>
                                        <p:cTn id="15" dur="500"/>
                                        <p:tgtEl>
                                          <p:spTgt spid="20"/>
                                        </p:tgtEl>
                                      </p:cBhvr>
                                    </p:animEffect>
                                    <p:set>
                                      <p:cBhvr>
                                        <p:cTn id="16" dur="1" fill="hold">
                                          <p:stCondLst>
                                            <p:cond delay="499"/>
                                          </p:stCondLst>
                                        </p:cTn>
                                        <p:tgtEl>
                                          <p:spTgt spid="20"/>
                                        </p:tgtEl>
                                        <p:attrNameLst>
                                          <p:attrName>style.visibility</p:attrName>
                                        </p:attrNameLst>
                                      </p:cBhvr>
                                      <p:to>
                                        <p:strVal val="hidden"/>
                                      </p:to>
                                    </p:set>
                                  </p:childTnLst>
                                </p:cTn>
                              </p:par>
                              <p:par>
                                <p:cTn id="17" presetID="10" presetClass="exit" presetSubtype="0" fill="hold" grpId="0" nodeType="withEffect">
                                  <p:stCondLst>
                                    <p:cond delay="0"/>
                                  </p:stCondLst>
                                  <p:childTnLst>
                                    <p:animEffect transition="out" filter="fade">
                                      <p:cBhvr>
                                        <p:cTn id="18" dur="500"/>
                                        <p:tgtEl>
                                          <p:spTgt spid="21"/>
                                        </p:tgtEl>
                                      </p:cBhvr>
                                    </p:animEffect>
                                    <p:set>
                                      <p:cBhvr>
                                        <p:cTn id="19" dur="1" fill="hold">
                                          <p:stCondLst>
                                            <p:cond delay="499"/>
                                          </p:stCondLst>
                                        </p:cTn>
                                        <p:tgtEl>
                                          <p:spTgt spid="21"/>
                                        </p:tgtEl>
                                        <p:attrNameLst>
                                          <p:attrName>style.visibility</p:attrName>
                                        </p:attrNameLst>
                                      </p:cBhvr>
                                      <p:to>
                                        <p:strVal val="hidden"/>
                                      </p:to>
                                    </p:set>
                                  </p:childTnLst>
                                </p:cTn>
                              </p:par>
                              <p:par>
                                <p:cTn id="20" presetID="10" presetClass="exit" presetSubtype="0" fill="hold" grpId="0" nodeType="withEffect">
                                  <p:stCondLst>
                                    <p:cond delay="0"/>
                                  </p:stCondLst>
                                  <p:childTnLst>
                                    <p:animEffect transition="out" filter="fade">
                                      <p:cBhvr>
                                        <p:cTn id="21" dur="500"/>
                                        <p:tgtEl>
                                          <p:spTgt spid="4"/>
                                        </p:tgtEl>
                                      </p:cBhvr>
                                    </p:animEffect>
                                    <p:set>
                                      <p:cBhvr>
                                        <p:cTn id="22" dur="1" fill="hold">
                                          <p:stCondLst>
                                            <p:cond delay="499"/>
                                          </p:stCondLst>
                                        </p:cTn>
                                        <p:tgtEl>
                                          <p:spTgt spid="4"/>
                                        </p:tgtEl>
                                        <p:attrNameLst>
                                          <p:attrName>style.visibility</p:attrName>
                                        </p:attrNameLst>
                                      </p:cBhvr>
                                      <p:to>
                                        <p:strVal val="hidden"/>
                                      </p:to>
                                    </p:set>
                                  </p:childTnLst>
                                </p:cTn>
                              </p:par>
                              <p:par>
                                <p:cTn id="23" presetID="10" presetClass="exit" presetSubtype="0" fill="hold" grpId="0" nodeType="withEffect">
                                  <p:stCondLst>
                                    <p:cond delay="0"/>
                                  </p:stCondLst>
                                  <p:childTnLst>
                                    <p:animEffect transition="out" filter="fade">
                                      <p:cBhvr>
                                        <p:cTn id="24" dur="500"/>
                                        <p:tgtEl>
                                          <p:spTgt spid="21512"/>
                                        </p:tgtEl>
                                      </p:cBhvr>
                                    </p:animEffect>
                                    <p:set>
                                      <p:cBhvr>
                                        <p:cTn id="25" dur="1" fill="hold">
                                          <p:stCondLst>
                                            <p:cond delay="499"/>
                                          </p:stCondLst>
                                        </p:cTn>
                                        <p:tgtEl>
                                          <p:spTgt spid="21512"/>
                                        </p:tgtEl>
                                        <p:attrNameLst>
                                          <p:attrName>style.visibility</p:attrName>
                                        </p:attrNameLst>
                                      </p:cBhvr>
                                      <p:to>
                                        <p:strVal val="hidden"/>
                                      </p:to>
                                    </p:set>
                                  </p:childTnLst>
                                </p:cTn>
                              </p:par>
                              <p:par>
                                <p:cTn id="26" presetID="10" presetClass="exit" presetSubtype="0" fill="hold" grpId="0" nodeType="withEffect">
                                  <p:stCondLst>
                                    <p:cond delay="0"/>
                                  </p:stCondLst>
                                  <p:childTnLst>
                                    <p:animEffect transition="out" filter="fade">
                                      <p:cBhvr>
                                        <p:cTn id="27" dur="500"/>
                                        <p:tgtEl>
                                          <p:spTgt spid="12"/>
                                        </p:tgtEl>
                                      </p:cBhvr>
                                    </p:animEffect>
                                    <p:set>
                                      <p:cBhvr>
                                        <p:cTn id="28" dur="1" fill="hold">
                                          <p:stCondLst>
                                            <p:cond delay="499"/>
                                          </p:stCondLst>
                                        </p:cTn>
                                        <p:tgtEl>
                                          <p:spTgt spid="12"/>
                                        </p:tgtEl>
                                        <p:attrNameLst>
                                          <p:attrName>style.visibility</p:attrName>
                                        </p:attrNameLst>
                                      </p:cBhvr>
                                      <p:to>
                                        <p:strVal val="hidden"/>
                                      </p:to>
                                    </p:set>
                                  </p:childTnLst>
                                </p:cTn>
                              </p:par>
                              <p:par>
                                <p:cTn id="29" presetID="10" presetClass="exit" presetSubtype="0" fill="hold" grpId="0" nodeType="withEffect">
                                  <p:stCondLst>
                                    <p:cond delay="0"/>
                                  </p:stCondLst>
                                  <p:childTnLst>
                                    <p:animEffect transition="out" filter="fade">
                                      <p:cBhvr>
                                        <p:cTn id="30" dur="500"/>
                                        <p:tgtEl>
                                          <p:spTgt spid="21511"/>
                                        </p:tgtEl>
                                      </p:cBhvr>
                                    </p:animEffect>
                                    <p:set>
                                      <p:cBhvr>
                                        <p:cTn id="31" dur="1" fill="hold">
                                          <p:stCondLst>
                                            <p:cond delay="499"/>
                                          </p:stCondLst>
                                        </p:cTn>
                                        <p:tgtEl>
                                          <p:spTgt spid="21511"/>
                                        </p:tgtEl>
                                        <p:attrNameLst>
                                          <p:attrName>style.visibility</p:attrName>
                                        </p:attrNameLst>
                                      </p:cBhvr>
                                      <p:to>
                                        <p:strVal val="hidden"/>
                                      </p:to>
                                    </p:set>
                                  </p:childTnLst>
                                </p:cTn>
                              </p:par>
                              <p:par>
                                <p:cTn id="32" presetID="10" presetClass="exit" presetSubtype="0" fill="hold" grpId="0" nodeType="withEffect">
                                  <p:stCondLst>
                                    <p:cond delay="0"/>
                                  </p:stCondLst>
                                  <p:childTnLst>
                                    <p:animEffect transition="out" filter="fade">
                                      <p:cBhvr>
                                        <p:cTn id="33" dur="500"/>
                                        <p:tgtEl>
                                          <p:spTgt spid="13"/>
                                        </p:tgtEl>
                                      </p:cBhvr>
                                    </p:animEffect>
                                    <p:set>
                                      <p:cBhvr>
                                        <p:cTn id="34" dur="1" fill="hold">
                                          <p:stCondLst>
                                            <p:cond delay="499"/>
                                          </p:stCondLst>
                                        </p:cTn>
                                        <p:tgtEl>
                                          <p:spTgt spid="13"/>
                                        </p:tgtEl>
                                        <p:attrNameLst>
                                          <p:attrName>style.visibility</p:attrName>
                                        </p:attrNameLst>
                                      </p:cBhvr>
                                      <p:to>
                                        <p:strVal val="hidden"/>
                                      </p:to>
                                    </p:set>
                                  </p:childTnLst>
                                </p:cTn>
                              </p:par>
                              <p:par>
                                <p:cTn id="35" presetID="10" presetClass="exit" presetSubtype="0" fill="hold" grpId="0" nodeType="withEffect">
                                  <p:stCondLst>
                                    <p:cond delay="0"/>
                                  </p:stCondLst>
                                  <p:childTnLst>
                                    <p:animEffect transition="out" filter="fade">
                                      <p:cBhvr>
                                        <p:cTn id="36" dur="500"/>
                                        <p:tgtEl>
                                          <p:spTgt spid="21510"/>
                                        </p:tgtEl>
                                      </p:cBhvr>
                                    </p:animEffect>
                                    <p:set>
                                      <p:cBhvr>
                                        <p:cTn id="37" dur="1" fill="hold">
                                          <p:stCondLst>
                                            <p:cond delay="499"/>
                                          </p:stCondLst>
                                        </p:cTn>
                                        <p:tgtEl>
                                          <p:spTgt spid="21510"/>
                                        </p:tgtEl>
                                        <p:attrNameLst>
                                          <p:attrName>style.visibility</p:attrName>
                                        </p:attrNameLst>
                                      </p:cBhvr>
                                      <p:to>
                                        <p:strVal val="hidden"/>
                                      </p:to>
                                    </p:set>
                                  </p:childTnLst>
                                </p:cTn>
                              </p:par>
                              <p:par>
                                <p:cTn id="38" presetID="10" presetClass="exit" presetSubtype="0" fill="hold" grpId="0" nodeType="withEffect">
                                  <p:stCondLst>
                                    <p:cond delay="0"/>
                                  </p:stCondLst>
                                  <p:childTnLst>
                                    <p:animEffect transition="out" filter="fade">
                                      <p:cBhvr>
                                        <p:cTn id="39" dur="500"/>
                                        <p:tgtEl>
                                          <p:spTgt spid="14"/>
                                        </p:tgtEl>
                                      </p:cBhvr>
                                    </p:animEffect>
                                    <p:set>
                                      <p:cBhvr>
                                        <p:cTn id="40" dur="1" fill="hold">
                                          <p:stCondLst>
                                            <p:cond delay="499"/>
                                          </p:stCondLst>
                                        </p:cTn>
                                        <p:tgtEl>
                                          <p:spTgt spid="14"/>
                                        </p:tgtEl>
                                        <p:attrNameLst>
                                          <p:attrName>style.visibility</p:attrName>
                                        </p:attrNameLst>
                                      </p:cBhvr>
                                      <p:to>
                                        <p:strVal val="hidden"/>
                                      </p:to>
                                    </p:set>
                                  </p:childTnLst>
                                </p:cTn>
                              </p:par>
                              <p:par>
                                <p:cTn id="41" presetID="10" presetClass="exit" presetSubtype="0" fill="hold" grpId="0" nodeType="withEffect">
                                  <p:stCondLst>
                                    <p:cond delay="0"/>
                                  </p:stCondLst>
                                  <p:childTnLst>
                                    <p:animEffect transition="out" filter="fade">
                                      <p:cBhvr>
                                        <p:cTn id="42" dur="500"/>
                                        <p:tgtEl>
                                          <p:spTgt spid="2086"/>
                                        </p:tgtEl>
                                      </p:cBhvr>
                                    </p:animEffect>
                                    <p:set>
                                      <p:cBhvr>
                                        <p:cTn id="43" dur="1" fill="hold">
                                          <p:stCondLst>
                                            <p:cond delay="499"/>
                                          </p:stCondLst>
                                        </p:cTn>
                                        <p:tgtEl>
                                          <p:spTgt spid="208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8" grpId="0" animBg="1"/>
      <p:bldP spid="19" grpId="0" animBg="1"/>
      <p:bldP spid="20" grpId="0" animBg="1"/>
      <p:bldP spid="21" grpId="0" animBg="1"/>
      <p:bldP spid="4" grpId="0" animBg="1"/>
      <p:bldP spid="21512" grpId="0"/>
      <p:bldP spid="12" grpId="0" animBg="1"/>
      <p:bldP spid="21511" grpId="0"/>
      <p:bldP spid="13" grpId="0" animBg="1"/>
      <p:bldP spid="21510" grpId="0"/>
      <p:bldP spid="14" grpId="0" animBg="1"/>
      <p:bldP spid="208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円弧 2"/>
          <p:cNvSpPr/>
          <p:nvPr/>
        </p:nvSpPr>
        <p:spPr>
          <a:xfrm>
            <a:off x="-323850" y="1970088"/>
            <a:ext cx="2489200" cy="3717925"/>
          </a:xfrm>
          <a:prstGeom prst="arc">
            <a:avLst>
              <a:gd name="adj1" fmla="val 16200000"/>
              <a:gd name="adj2" fmla="val 5532319"/>
            </a:avLst>
          </a:prstGeom>
          <a:ln w="88900" cmpd="thinThick">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ja-JP" altLang="en-US">
              <a:solidFill>
                <a:schemeClr val="bg1"/>
              </a:solidFill>
            </a:endParaRPr>
          </a:p>
        </p:txBody>
      </p:sp>
      <p:sp>
        <p:nvSpPr>
          <p:cNvPr id="2051" name="タイトル 1"/>
          <p:cNvSpPr>
            <a:spLocks noGrp="1"/>
          </p:cNvSpPr>
          <p:nvPr>
            <p:ph type="title"/>
          </p:nvPr>
        </p:nvSpPr>
        <p:spPr>
          <a:xfrm>
            <a:off x="395288" y="115888"/>
            <a:ext cx="8229600" cy="1143000"/>
          </a:xfrm>
        </p:spPr>
        <p:txBody>
          <a:bodyPr/>
          <a:lstStyle/>
          <a:p>
            <a:r>
              <a:rPr lang="ja-JP" altLang="en-US" b="1" dirty="0" smtClean="0">
                <a:latin typeface="メイリオ" pitchFamily="50" charset="-128"/>
                <a:ea typeface="メイリオ" pitchFamily="50" charset="-128"/>
                <a:cs typeface="Arial" charset="0"/>
              </a:rPr>
              <a:t>研修の進め方</a:t>
            </a:r>
          </a:p>
        </p:txBody>
      </p:sp>
      <p:sp>
        <p:nvSpPr>
          <p:cNvPr id="18" name="角丸四角形 17"/>
          <p:cNvSpPr/>
          <p:nvPr/>
        </p:nvSpPr>
        <p:spPr>
          <a:xfrm>
            <a:off x="1848396" y="2494992"/>
            <a:ext cx="6612036"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66800">
              <a:lnSpc>
                <a:spcPct val="90000"/>
              </a:lnSpc>
              <a:spcAft>
                <a:spcPct val="35000"/>
              </a:spcAft>
              <a:defRPr/>
            </a:pPr>
            <a:r>
              <a:rPr lang="ja-JP" altLang="en-US" sz="2400" dirty="0">
                <a:solidFill>
                  <a:schemeClr val="bg1"/>
                </a:solidFill>
                <a:latin typeface="メイリオ" panose="020B0604030504040204" pitchFamily="50" charset="-128"/>
                <a:ea typeface="メイリオ" panose="020B0604030504040204" pitchFamily="50" charset="-128"/>
              </a:rPr>
              <a:t>　</a:t>
            </a:r>
            <a:r>
              <a:rPr lang="ja-JP" altLang="en-US" sz="2400" dirty="0" smtClean="0">
                <a:solidFill>
                  <a:schemeClr val="bg1"/>
                </a:solidFill>
                <a:latin typeface="メイリオ" panose="020B0604030504040204" pitchFamily="50" charset="-128"/>
                <a:ea typeface="メイリオ" panose="020B0604030504040204" pitchFamily="50" charset="-128"/>
              </a:rPr>
              <a:t>  ファシリテーションの観点</a:t>
            </a:r>
            <a:endParaRPr lang="en-US" altLang="ja-JP" sz="2400" dirty="0">
              <a:solidFill>
                <a:schemeClr val="bg1"/>
              </a:solidFill>
              <a:latin typeface="HG丸ｺﾞｼｯｸM-PRO" panose="020F0600000000000000" pitchFamily="50" charset="-128"/>
              <a:ea typeface="HG丸ｺﾞｼｯｸM-PRO" panose="020F0600000000000000" pitchFamily="50" charset="-128"/>
            </a:endParaRPr>
          </a:p>
        </p:txBody>
      </p:sp>
      <p:sp>
        <p:nvSpPr>
          <p:cNvPr id="19" name="角丸四角形 18"/>
          <p:cNvSpPr/>
          <p:nvPr/>
        </p:nvSpPr>
        <p:spPr>
          <a:xfrm>
            <a:off x="2165350" y="3516323"/>
            <a:ext cx="6498406"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66800">
              <a:lnSpc>
                <a:spcPct val="90000"/>
              </a:lnSpc>
              <a:spcAft>
                <a:spcPct val="35000"/>
              </a:spcAft>
              <a:defRPr/>
            </a:pPr>
            <a:r>
              <a:rPr lang="ja-JP" altLang="en-US" sz="2400" dirty="0">
                <a:solidFill>
                  <a:schemeClr val="bg1"/>
                </a:solidFill>
                <a:latin typeface="メイリオ" panose="020B0604030504040204" pitchFamily="50" charset="-128"/>
                <a:ea typeface="メイリオ" panose="020B0604030504040204" pitchFamily="50" charset="-128"/>
              </a:rPr>
              <a:t>　 </a:t>
            </a:r>
            <a:r>
              <a:rPr lang="ja-JP" altLang="en-US" sz="2400" dirty="0" smtClean="0">
                <a:solidFill>
                  <a:schemeClr val="bg1"/>
                </a:solidFill>
                <a:latin typeface="メイリオ" panose="020B0604030504040204" pitchFamily="50" charset="-128"/>
                <a:ea typeface="メイリオ" panose="020B0604030504040204" pitchFamily="50" charset="-128"/>
              </a:rPr>
              <a:t> エピソードから働きかけを考える</a:t>
            </a:r>
            <a:endParaRPr lang="en-US" altLang="ja-JP" sz="2400" dirty="0">
              <a:solidFill>
                <a:schemeClr val="bg1"/>
              </a:solidFill>
              <a:latin typeface="HG丸ｺﾞｼｯｸM-PRO" panose="020F0600000000000000" pitchFamily="50" charset="-128"/>
              <a:ea typeface="HG丸ｺﾞｼｯｸM-PRO" panose="020F0600000000000000" pitchFamily="50" charset="-128"/>
            </a:endParaRPr>
          </a:p>
        </p:txBody>
      </p:sp>
      <p:sp>
        <p:nvSpPr>
          <p:cNvPr id="20" name="角丸四角形 19"/>
          <p:cNvSpPr/>
          <p:nvPr/>
        </p:nvSpPr>
        <p:spPr>
          <a:xfrm>
            <a:off x="1827188" y="4477308"/>
            <a:ext cx="6612036"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2400" dirty="0">
                <a:solidFill>
                  <a:schemeClr val="bg1"/>
                </a:solidFill>
                <a:latin typeface="メイリオ" panose="020B0604030504040204" pitchFamily="50" charset="-128"/>
                <a:ea typeface="メイリオ" panose="020B0604030504040204" pitchFamily="50" charset="-128"/>
              </a:rPr>
              <a:t>　  </a:t>
            </a:r>
            <a:r>
              <a:rPr lang="ja-JP" altLang="en-US" sz="2400" dirty="0" smtClean="0">
                <a:solidFill>
                  <a:schemeClr val="bg1"/>
                </a:solidFill>
                <a:latin typeface="メイリオ" panose="020B0604030504040204" pitchFamily="50" charset="-128"/>
                <a:ea typeface="メイリオ" panose="020B0604030504040204" pitchFamily="50" charset="-128"/>
              </a:rPr>
              <a:t>まとめ</a:t>
            </a:r>
            <a:endParaRPr lang="en-US" altLang="ja-JP" sz="2400" dirty="0">
              <a:solidFill>
                <a:schemeClr val="bg1"/>
              </a:solidFill>
              <a:latin typeface="メイリオ" panose="020B0604030504040204" pitchFamily="50" charset="-128"/>
              <a:ea typeface="メイリオ" panose="020B0604030504040204" pitchFamily="50" charset="-128"/>
            </a:endParaRPr>
          </a:p>
        </p:txBody>
      </p:sp>
      <p:sp>
        <p:nvSpPr>
          <p:cNvPr id="21" name="角丸四角形 20"/>
          <p:cNvSpPr/>
          <p:nvPr/>
        </p:nvSpPr>
        <p:spPr>
          <a:xfrm>
            <a:off x="1246932" y="5468466"/>
            <a:ext cx="6565428"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2400" dirty="0">
                <a:solidFill>
                  <a:schemeClr val="bg1"/>
                </a:solidFill>
                <a:latin typeface="メイリオ" panose="020B0604030504040204" pitchFamily="50" charset="-128"/>
                <a:ea typeface="メイリオ" panose="020B0604030504040204" pitchFamily="50" charset="-128"/>
              </a:rPr>
              <a:t>　  </a:t>
            </a:r>
            <a:r>
              <a:rPr lang="ja-JP" altLang="en-US" sz="2400" dirty="0" smtClean="0">
                <a:solidFill>
                  <a:schemeClr val="bg1"/>
                </a:solidFill>
                <a:latin typeface="メイリオ" panose="020B0604030504040204" pitchFamily="50" charset="-128"/>
                <a:ea typeface="メイリオ" panose="020B0604030504040204" pitchFamily="50" charset="-128"/>
              </a:rPr>
              <a:t>チャレンジ！働きかけを考えよう</a:t>
            </a:r>
            <a:endParaRPr lang="en-US" altLang="ja-JP" sz="2400" dirty="0">
              <a:solidFill>
                <a:schemeClr val="bg1"/>
              </a:solidFill>
              <a:latin typeface="メイリオ" panose="020B0604030504040204" pitchFamily="50" charset="-128"/>
              <a:ea typeface="メイリオ" panose="020B0604030504040204" pitchFamily="50" charset="-128"/>
            </a:endParaRPr>
          </a:p>
        </p:txBody>
      </p:sp>
      <p:sp>
        <p:nvSpPr>
          <p:cNvPr id="2" name="角丸四角形 1"/>
          <p:cNvSpPr/>
          <p:nvPr/>
        </p:nvSpPr>
        <p:spPr>
          <a:xfrm>
            <a:off x="1200324" y="1503834"/>
            <a:ext cx="6612036"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2400" dirty="0">
                <a:solidFill>
                  <a:schemeClr val="bg1"/>
                </a:solidFill>
                <a:latin typeface="メイリオ" panose="020B0604030504040204" pitchFamily="50" charset="-128"/>
                <a:ea typeface="メイリオ" panose="020B0604030504040204" pitchFamily="50" charset="-128"/>
              </a:rPr>
              <a:t>　</a:t>
            </a:r>
            <a:r>
              <a:rPr lang="ja-JP" altLang="en-US" sz="2400" dirty="0" smtClean="0">
                <a:solidFill>
                  <a:schemeClr val="bg1"/>
                </a:solidFill>
                <a:latin typeface="メイリオ" panose="020B0604030504040204" pitchFamily="50" charset="-128"/>
                <a:ea typeface="メイリオ" panose="020B0604030504040204" pitchFamily="50" charset="-128"/>
              </a:rPr>
              <a:t>  子供たちの集団活動について話し合う</a:t>
            </a:r>
            <a:endParaRPr lang="en-US" altLang="ja-JP" sz="2400" dirty="0">
              <a:solidFill>
                <a:schemeClr val="bg1"/>
              </a:solidFill>
              <a:latin typeface="メイリオ" panose="020B0604030504040204" pitchFamily="50" charset="-128"/>
              <a:ea typeface="メイリオ" panose="020B0604030504040204" pitchFamily="50" charset="-128"/>
            </a:endParaRPr>
          </a:p>
        </p:txBody>
      </p:sp>
      <p:sp>
        <p:nvSpPr>
          <p:cNvPr id="4" name="円/楕円 3"/>
          <p:cNvSpPr/>
          <p:nvPr/>
        </p:nvSpPr>
        <p:spPr>
          <a:xfrm>
            <a:off x="802481" y="5387330"/>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1512" name="テキスト ボックス 12"/>
          <p:cNvSpPr txBox="1">
            <a:spLocks noChangeArrowheads="1"/>
          </p:cNvSpPr>
          <p:nvPr/>
        </p:nvSpPr>
        <p:spPr bwMode="auto">
          <a:xfrm>
            <a:off x="909638" y="5516563"/>
            <a:ext cx="717550"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a:solidFill>
                  <a:schemeClr val="bg1"/>
                </a:solidFill>
                <a:latin typeface="メイリオ" pitchFamily="50" charset="-128"/>
                <a:ea typeface="メイリオ" pitchFamily="50" charset="-128"/>
              </a:rPr>
              <a:t>５</a:t>
            </a:r>
          </a:p>
        </p:txBody>
      </p:sp>
      <p:sp>
        <p:nvSpPr>
          <p:cNvPr id="12" name="円/楕円 11"/>
          <p:cNvSpPr/>
          <p:nvPr/>
        </p:nvSpPr>
        <p:spPr>
          <a:xfrm>
            <a:off x="1403648" y="4386907"/>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1511" name="テキスト ボックス 11"/>
          <p:cNvSpPr txBox="1">
            <a:spLocks noChangeArrowheads="1"/>
          </p:cNvSpPr>
          <p:nvPr/>
        </p:nvSpPr>
        <p:spPr bwMode="auto">
          <a:xfrm>
            <a:off x="1477963" y="4530725"/>
            <a:ext cx="72072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a:solidFill>
                  <a:schemeClr val="bg1"/>
                </a:solidFill>
                <a:latin typeface="メイリオ" pitchFamily="50" charset="-128"/>
                <a:ea typeface="メイリオ" pitchFamily="50" charset="-128"/>
              </a:rPr>
              <a:t>４</a:t>
            </a:r>
          </a:p>
        </p:txBody>
      </p:sp>
      <p:sp>
        <p:nvSpPr>
          <p:cNvPr id="15" name="円/楕円 14"/>
          <p:cNvSpPr/>
          <p:nvPr/>
        </p:nvSpPr>
        <p:spPr>
          <a:xfrm>
            <a:off x="764381" y="1440334"/>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1508" name="テキスト ボックス 7"/>
          <p:cNvSpPr txBox="1">
            <a:spLocks noChangeArrowheads="1"/>
          </p:cNvSpPr>
          <p:nvPr/>
        </p:nvSpPr>
        <p:spPr bwMode="auto">
          <a:xfrm>
            <a:off x="877888" y="1547813"/>
            <a:ext cx="717550"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a:solidFill>
                  <a:schemeClr val="bg1"/>
                </a:solidFill>
                <a:latin typeface="メイリオ" pitchFamily="50" charset="-128"/>
                <a:ea typeface="メイリオ" pitchFamily="50" charset="-128"/>
              </a:rPr>
              <a:t>１</a:t>
            </a:r>
          </a:p>
        </p:txBody>
      </p:sp>
      <p:sp>
        <p:nvSpPr>
          <p:cNvPr id="13" name="円/楕円 12"/>
          <p:cNvSpPr/>
          <p:nvPr/>
        </p:nvSpPr>
        <p:spPr>
          <a:xfrm>
            <a:off x="1750988" y="3407482"/>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1510" name="テキスト ボックス 10"/>
          <p:cNvSpPr txBox="1">
            <a:spLocks noChangeArrowheads="1"/>
          </p:cNvSpPr>
          <p:nvPr/>
        </p:nvSpPr>
        <p:spPr bwMode="auto">
          <a:xfrm>
            <a:off x="1865313" y="3516313"/>
            <a:ext cx="720725"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a:solidFill>
                  <a:schemeClr val="bg1"/>
                </a:solidFill>
                <a:latin typeface="メイリオ" pitchFamily="50" charset="-128"/>
                <a:ea typeface="メイリオ" pitchFamily="50" charset="-128"/>
              </a:rPr>
              <a:t>３</a:t>
            </a:r>
          </a:p>
        </p:txBody>
      </p:sp>
      <p:sp>
        <p:nvSpPr>
          <p:cNvPr id="14" name="円/楕円 13"/>
          <p:cNvSpPr/>
          <p:nvPr/>
        </p:nvSpPr>
        <p:spPr>
          <a:xfrm>
            <a:off x="1403648" y="2420888"/>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086" name="テキスト ボックス 9"/>
          <p:cNvSpPr txBox="1">
            <a:spLocks noChangeArrowheads="1"/>
          </p:cNvSpPr>
          <p:nvPr/>
        </p:nvSpPr>
        <p:spPr bwMode="auto">
          <a:xfrm>
            <a:off x="1503363" y="2562225"/>
            <a:ext cx="72072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a:solidFill>
                  <a:schemeClr val="bg1"/>
                </a:solidFill>
                <a:latin typeface="メイリオ" pitchFamily="50" charset="-128"/>
                <a:ea typeface="メイリオ" pitchFamily="50" charset="-128"/>
              </a:rPr>
              <a:t>２</a:t>
            </a:r>
          </a:p>
        </p:txBody>
      </p:sp>
    </p:spTree>
    <p:extLst>
      <p:ext uri="{BB962C8B-B14F-4D97-AF65-F5344CB8AC3E}">
        <p14:creationId xmlns:p14="http://schemas.microsoft.com/office/powerpoint/2010/main" val="21331272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xit" presetSubtype="0" fill="hold" nodeType="afterEffect">
                                  <p:stCondLst>
                                    <p:cond delay="500"/>
                                  </p:stCondLst>
                                  <p:childTnLst>
                                    <p:animEffect transition="out" filter="fade">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par>
                                <p:cTn id="8" presetID="10" presetClass="exit" presetSubtype="0" fill="hold" nodeType="withEffect">
                                  <p:stCondLst>
                                    <p:cond delay="500"/>
                                  </p:stCondLst>
                                  <p:childTnLst>
                                    <p:animEffect transition="out" filter="fade">
                                      <p:cBhvr>
                                        <p:cTn id="9" dur="500"/>
                                        <p:tgtEl>
                                          <p:spTgt spid="15"/>
                                        </p:tgtEl>
                                      </p:cBhvr>
                                    </p:animEffect>
                                    <p:set>
                                      <p:cBhvr>
                                        <p:cTn id="10" dur="1" fill="hold">
                                          <p:stCondLst>
                                            <p:cond delay="499"/>
                                          </p:stCondLst>
                                        </p:cTn>
                                        <p:tgtEl>
                                          <p:spTgt spid="15"/>
                                        </p:tgtEl>
                                        <p:attrNameLst>
                                          <p:attrName>style.visibility</p:attrName>
                                        </p:attrNameLst>
                                      </p:cBhvr>
                                      <p:to>
                                        <p:strVal val="hidden"/>
                                      </p:to>
                                    </p:set>
                                  </p:childTnLst>
                                </p:cTn>
                              </p:par>
                              <p:par>
                                <p:cTn id="11" presetID="10" presetClass="exit" presetSubtype="0" fill="hold" grpId="0" nodeType="withEffect">
                                  <p:stCondLst>
                                    <p:cond delay="500"/>
                                  </p:stCondLst>
                                  <p:childTnLst>
                                    <p:animEffect transition="out" filter="fade">
                                      <p:cBhvr>
                                        <p:cTn id="12" dur="500"/>
                                        <p:tgtEl>
                                          <p:spTgt spid="21508"/>
                                        </p:tgtEl>
                                      </p:cBhvr>
                                    </p:animEffect>
                                    <p:set>
                                      <p:cBhvr>
                                        <p:cTn id="13" dur="1" fill="hold">
                                          <p:stCondLst>
                                            <p:cond delay="499"/>
                                          </p:stCondLst>
                                        </p:cTn>
                                        <p:tgtEl>
                                          <p:spTgt spid="21508"/>
                                        </p:tgtEl>
                                        <p:attrNameLst>
                                          <p:attrName>style.visibility</p:attrName>
                                        </p:attrNameLst>
                                      </p:cBhvr>
                                      <p:to>
                                        <p:strVal val="hidden"/>
                                      </p:to>
                                    </p:set>
                                  </p:childTnLst>
                                </p:cTn>
                              </p:par>
                              <p:par>
                                <p:cTn id="14" presetID="10" presetClass="exit" presetSubtype="0" fill="hold" nodeType="withEffect">
                                  <p:stCondLst>
                                    <p:cond delay="500"/>
                                  </p:stCondLst>
                                  <p:childTnLst>
                                    <p:animEffect transition="out" filter="fade">
                                      <p:cBhvr>
                                        <p:cTn id="15" dur="500"/>
                                        <p:tgtEl>
                                          <p:spTgt spid="19"/>
                                        </p:tgtEl>
                                      </p:cBhvr>
                                    </p:animEffect>
                                    <p:set>
                                      <p:cBhvr>
                                        <p:cTn id="16" dur="1" fill="hold">
                                          <p:stCondLst>
                                            <p:cond delay="499"/>
                                          </p:stCondLst>
                                        </p:cTn>
                                        <p:tgtEl>
                                          <p:spTgt spid="19"/>
                                        </p:tgtEl>
                                        <p:attrNameLst>
                                          <p:attrName>style.visibility</p:attrName>
                                        </p:attrNameLst>
                                      </p:cBhvr>
                                      <p:to>
                                        <p:strVal val="hidden"/>
                                      </p:to>
                                    </p:set>
                                  </p:childTnLst>
                                </p:cTn>
                              </p:par>
                              <p:par>
                                <p:cTn id="17" presetID="10" presetClass="exit" presetSubtype="0" fill="hold" nodeType="withEffect">
                                  <p:stCondLst>
                                    <p:cond delay="500"/>
                                  </p:stCondLst>
                                  <p:childTnLst>
                                    <p:animEffect transition="out" filter="fade">
                                      <p:cBhvr>
                                        <p:cTn id="18" dur="500"/>
                                        <p:tgtEl>
                                          <p:spTgt spid="21"/>
                                        </p:tgtEl>
                                      </p:cBhvr>
                                    </p:animEffect>
                                    <p:set>
                                      <p:cBhvr>
                                        <p:cTn id="19" dur="1" fill="hold">
                                          <p:stCondLst>
                                            <p:cond delay="499"/>
                                          </p:stCondLst>
                                        </p:cTn>
                                        <p:tgtEl>
                                          <p:spTgt spid="21"/>
                                        </p:tgtEl>
                                        <p:attrNameLst>
                                          <p:attrName>style.visibility</p:attrName>
                                        </p:attrNameLst>
                                      </p:cBhvr>
                                      <p:to>
                                        <p:strVal val="hidden"/>
                                      </p:to>
                                    </p:set>
                                  </p:childTnLst>
                                </p:cTn>
                              </p:par>
                              <p:par>
                                <p:cTn id="20" presetID="10" presetClass="exit" presetSubtype="0" fill="hold" nodeType="withEffect">
                                  <p:stCondLst>
                                    <p:cond delay="500"/>
                                  </p:stCondLst>
                                  <p:childTnLst>
                                    <p:animEffect transition="out" filter="fade">
                                      <p:cBhvr>
                                        <p:cTn id="21" dur="500"/>
                                        <p:tgtEl>
                                          <p:spTgt spid="4"/>
                                        </p:tgtEl>
                                      </p:cBhvr>
                                    </p:animEffect>
                                    <p:set>
                                      <p:cBhvr>
                                        <p:cTn id="22" dur="1" fill="hold">
                                          <p:stCondLst>
                                            <p:cond delay="499"/>
                                          </p:stCondLst>
                                        </p:cTn>
                                        <p:tgtEl>
                                          <p:spTgt spid="4"/>
                                        </p:tgtEl>
                                        <p:attrNameLst>
                                          <p:attrName>style.visibility</p:attrName>
                                        </p:attrNameLst>
                                      </p:cBhvr>
                                      <p:to>
                                        <p:strVal val="hidden"/>
                                      </p:to>
                                    </p:set>
                                  </p:childTnLst>
                                </p:cTn>
                              </p:par>
                              <p:par>
                                <p:cTn id="23" presetID="10" presetClass="exit" presetSubtype="0" fill="hold" grpId="0" nodeType="withEffect">
                                  <p:stCondLst>
                                    <p:cond delay="500"/>
                                  </p:stCondLst>
                                  <p:childTnLst>
                                    <p:animEffect transition="out" filter="fade">
                                      <p:cBhvr>
                                        <p:cTn id="24" dur="500"/>
                                        <p:tgtEl>
                                          <p:spTgt spid="21512"/>
                                        </p:tgtEl>
                                      </p:cBhvr>
                                    </p:animEffect>
                                    <p:set>
                                      <p:cBhvr>
                                        <p:cTn id="25" dur="1" fill="hold">
                                          <p:stCondLst>
                                            <p:cond delay="499"/>
                                          </p:stCondLst>
                                        </p:cTn>
                                        <p:tgtEl>
                                          <p:spTgt spid="21512"/>
                                        </p:tgtEl>
                                        <p:attrNameLst>
                                          <p:attrName>style.visibility</p:attrName>
                                        </p:attrNameLst>
                                      </p:cBhvr>
                                      <p:to>
                                        <p:strVal val="hidden"/>
                                      </p:to>
                                    </p:set>
                                  </p:childTnLst>
                                </p:cTn>
                              </p:par>
                              <p:par>
                                <p:cTn id="26" presetID="10" presetClass="exit" presetSubtype="0" fill="hold" nodeType="withEffect">
                                  <p:stCondLst>
                                    <p:cond delay="500"/>
                                  </p:stCondLst>
                                  <p:childTnLst>
                                    <p:animEffect transition="out" filter="fade">
                                      <p:cBhvr>
                                        <p:cTn id="27" dur="500"/>
                                        <p:tgtEl>
                                          <p:spTgt spid="13"/>
                                        </p:tgtEl>
                                      </p:cBhvr>
                                    </p:animEffect>
                                    <p:set>
                                      <p:cBhvr>
                                        <p:cTn id="28" dur="1" fill="hold">
                                          <p:stCondLst>
                                            <p:cond delay="499"/>
                                          </p:stCondLst>
                                        </p:cTn>
                                        <p:tgtEl>
                                          <p:spTgt spid="13"/>
                                        </p:tgtEl>
                                        <p:attrNameLst>
                                          <p:attrName>style.visibility</p:attrName>
                                        </p:attrNameLst>
                                      </p:cBhvr>
                                      <p:to>
                                        <p:strVal val="hidden"/>
                                      </p:to>
                                    </p:set>
                                  </p:childTnLst>
                                </p:cTn>
                              </p:par>
                              <p:par>
                                <p:cTn id="29" presetID="10" presetClass="exit" presetSubtype="0" fill="hold" grpId="0" nodeType="withEffect">
                                  <p:stCondLst>
                                    <p:cond delay="500"/>
                                  </p:stCondLst>
                                  <p:childTnLst>
                                    <p:animEffect transition="out" filter="fade">
                                      <p:cBhvr>
                                        <p:cTn id="30" dur="500"/>
                                        <p:tgtEl>
                                          <p:spTgt spid="21510"/>
                                        </p:tgtEl>
                                      </p:cBhvr>
                                    </p:animEffect>
                                    <p:set>
                                      <p:cBhvr>
                                        <p:cTn id="31" dur="1" fill="hold">
                                          <p:stCondLst>
                                            <p:cond delay="499"/>
                                          </p:stCondLst>
                                        </p:cTn>
                                        <p:tgtEl>
                                          <p:spTgt spid="21510"/>
                                        </p:tgtEl>
                                        <p:attrNameLst>
                                          <p:attrName>style.visibility</p:attrName>
                                        </p:attrNameLst>
                                      </p:cBhvr>
                                      <p:to>
                                        <p:strVal val="hidden"/>
                                      </p:to>
                                    </p:set>
                                  </p:childTnLst>
                                </p:cTn>
                              </p:par>
                              <p:par>
                                <p:cTn id="32" presetID="10" presetClass="exit" presetSubtype="0" fill="hold" nodeType="withEffect">
                                  <p:stCondLst>
                                    <p:cond delay="500"/>
                                  </p:stCondLst>
                                  <p:childTnLst>
                                    <p:animEffect transition="out" filter="fade">
                                      <p:cBhvr>
                                        <p:cTn id="33" dur="500"/>
                                        <p:tgtEl>
                                          <p:spTgt spid="3"/>
                                        </p:tgtEl>
                                      </p:cBhvr>
                                    </p:animEffect>
                                    <p:set>
                                      <p:cBhvr>
                                        <p:cTn id="34" dur="1" fill="hold">
                                          <p:stCondLst>
                                            <p:cond delay="499"/>
                                          </p:stCondLst>
                                        </p:cTn>
                                        <p:tgtEl>
                                          <p:spTgt spid="3"/>
                                        </p:tgtEl>
                                        <p:attrNameLst>
                                          <p:attrName>style.visibility</p:attrName>
                                        </p:attrNameLst>
                                      </p:cBhvr>
                                      <p:to>
                                        <p:strVal val="hidden"/>
                                      </p:to>
                                    </p:set>
                                  </p:childTnLst>
                                </p:cTn>
                              </p:par>
                              <p:par>
                                <p:cTn id="35" presetID="10" presetClass="exit" presetSubtype="0" fill="hold" grpId="0" nodeType="withEffect">
                                  <p:stCondLst>
                                    <p:cond delay="500"/>
                                  </p:stCondLst>
                                  <p:childTnLst>
                                    <p:animEffect transition="out" filter="fade">
                                      <p:cBhvr>
                                        <p:cTn id="36" dur="500"/>
                                        <p:tgtEl>
                                          <p:spTgt spid="18"/>
                                        </p:tgtEl>
                                      </p:cBhvr>
                                    </p:animEffect>
                                    <p:set>
                                      <p:cBhvr>
                                        <p:cTn id="37" dur="1" fill="hold">
                                          <p:stCondLst>
                                            <p:cond delay="499"/>
                                          </p:stCondLst>
                                        </p:cTn>
                                        <p:tgtEl>
                                          <p:spTgt spid="18"/>
                                        </p:tgtEl>
                                        <p:attrNameLst>
                                          <p:attrName>style.visibility</p:attrName>
                                        </p:attrNameLst>
                                      </p:cBhvr>
                                      <p:to>
                                        <p:strVal val="hidden"/>
                                      </p:to>
                                    </p:set>
                                  </p:childTnLst>
                                </p:cTn>
                              </p:par>
                              <p:par>
                                <p:cTn id="38" presetID="10" presetClass="exit" presetSubtype="0" fill="hold" grpId="0" nodeType="withEffect">
                                  <p:stCondLst>
                                    <p:cond delay="500"/>
                                  </p:stCondLst>
                                  <p:childTnLst>
                                    <p:animEffect transition="out" filter="fade">
                                      <p:cBhvr>
                                        <p:cTn id="39" dur="500"/>
                                        <p:tgtEl>
                                          <p:spTgt spid="14"/>
                                        </p:tgtEl>
                                      </p:cBhvr>
                                    </p:animEffect>
                                    <p:set>
                                      <p:cBhvr>
                                        <p:cTn id="40" dur="1" fill="hold">
                                          <p:stCondLst>
                                            <p:cond delay="499"/>
                                          </p:stCondLst>
                                        </p:cTn>
                                        <p:tgtEl>
                                          <p:spTgt spid="14"/>
                                        </p:tgtEl>
                                        <p:attrNameLst>
                                          <p:attrName>style.visibility</p:attrName>
                                        </p:attrNameLst>
                                      </p:cBhvr>
                                      <p:to>
                                        <p:strVal val="hidden"/>
                                      </p:to>
                                    </p:set>
                                  </p:childTnLst>
                                </p:cTn>
                              </p:par>
                              <p:par>
                                <p:cTn id="41" presetID="10" presetClass="exit" presetSubtype="0" fill="hold" grpId="0" nodeType="withEffect">
                                  <p:stCondLst>
                                    <p:cond delay="500"/>
                                  </p:stCondLst>
                                  <p:childTnLst>
                                    <p:animEffect transition="out" filter="fade">
                                      <p:cBhvr>
                                        <p:cTn id="42" dur="500"/>
                                        <p:tgtEl>
                                          <p:spTgt spid="2086"/>
                                        </p:tgtEl>
                                      </p:cBhvr>
                                    </p:animEffect>
                                    <p:set>
                                      <p:cBhvr>
                                        <p:cTn id="43" dur="1" fill="hold">
                                          <p:stCondLst>
                                            <p:cond delay="499"/>
                                          </p:stCondLst>
                                        </p:cTn>
                                        <p:tgtEl>
                                          <p:spTgt spid="208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1512" grpId="0"/>
      <p:bldP spid="21508" grpId="0"/>
      <p:bldP spid="21510" grpId="0"/>
      <p:bldP spid="14" grpId="0" animBg="1"/>
      <p:bldP spid="208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 name="下矢印 143"/>
          <p:cNvSpPr/>
          <p:nvPr/>
        </p:nvSpPr>
        <p:spPr>
          <a:xfrm>
            <a:off x="4081099" y="3039854"/>
            <a:ext cx="1008112" cy="64217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角丸四角形吹き出し 2"/>
          <p:cNvSpPr/>
          <p:nvPr/>
        </p:nvSpPr>
        <p:spPr>
          <a:xfrm>
            <a:off x="899592" y="227364"/>
            <a:ext cx="7371126" cy="2732799"/>
          </a:xfrm>
          <a:prstGeom prst="wedgeRoundRectCallout">
            <a:avLst>
              <a:gd name="adj1" fmla="val -1194"/>
              <a:gd name="adj2" fmla="val 30708"/>
              <a:gd name="adj3" fmla="val 16667"/>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a:p>
        </p:txBody>
      </p:sp>
      <p:sp>
        <p:nvSpPr>
          <p:cNvPr id="131" name="タイトル 1"/>
          <p:cNvSpPr txBox="1">
            <a:spLocks/>
          </p:cNvSpPr>
          <p:nvPr/>
        </p:nvSpPr>
        <p:spPr>
          <a:xfrm>
            <a:off x="1640770" y="488222"/>
            <a:ext cx="5888770" cy="513747"/>
          </a:xfrm>
          <a:prstGeom prst="rect">
            <a:avLst/>
          </a:prstGeom>
          <a:solidFill>
            <a:srgbClr val="FFFF00"/>
          </a:solidFill>
          <a:ln>
            <a:noFill/>
          </a:ln>
        </p:spPr>
        <p:txBody>
          <a:bodyPr vert="horz" lIns="91440" tIns="45720" rIns="91440" bIns="45720" rtlCol="0" anchor="b">
            <a:noAutofit/>
          </a:bodyPr>
          <a:lstStyle>
            <a:lvl1pPr algn="ctr" defTabSz="914400" rtl="0" eaLnBrk="1" latinLnBrk="0" hangingPunct="1">
              <a:spcBef>
                <a:spcPct val="0"/>
              </a:spcBef>
              <a:buNone/>
              <a:defRPr kumimoji="1" sz="3600" kern="1200">
                <a:solidFill>
                  <a:schemeClr val="tx1"/>
                </a:solidFill>
                <a:latin typeface="+mj-lt"/>
                <a:ea typeface="+mj-ea"/>
                <a:cs typeface="+mj-cs"/>
              </a:defRPr>
            </a:lvl1pPr>
          </a:lstStyle>
          <a:p>
            <a:r>
              <a:rPr lang="ja-JP" altLang="en-US" sz="2800" dirty="0" smtClean="0">
                <a:latin typeface="メイリオ" panose="020B0604030504040204" pitchFamily="50" charset="-128"/>
                <a:ea typeface="メイリオ" panose="020B0604030504040204" pitchFamily="50" charset="-128"/>
              </a:rPr>
              <a:t>ファシリテーションの観点①</a:t>
            </a:r>
            <a:endParaRPr lang="ja-JP" altLang="en-US" sz="2800" dirty="0">
              <a:latin typeface="メイリオ" panose="020B0604030504040204" pitchFamily="50" charset="-128"/>
              <a:ea typeface="メイリオ" panose="020B0604030504040204" pitchFamily="50" charset="-128"/>
            </a:endParaRPr>
          </a:p>
        </p:txBody>
      </p:sp>
      <p:sp>
        <p:nvSpPr>
          <p:cNvPr id="142" name="タイトル 1"/>
          <p:cNvSpPr txBox="1">
            <a:spLocks/>
          </p:cNvSpPr>
          <p:nvPr/>
        </p:nvSpPr>
        <p:spPr>
          <a:xfrm>
            <a:off x="1640770" y="1743386"/>
            <a:ext cx="5888770" cy="513747"/>
          </a:xfrm>
          <a:prstGeom prst="rect">
            <a:avLst/>
          </a:prstGeom>
          <a:solidFill>
            <a:srgbClr val="FFFF00"/>
          </a:solidFill>
          <a:ln>
            <a:noFill/>
          </a:ln>
        </p:spPr>
        <p:txBody>
          <a:bodyPr vert="horz" lIns="91440" tIns="45720" rIns="91440" bIns="45720" rtlCol="0" anchor="b">
            <a:noAutofit/>
          </a:bodyPr>
          <a:lstStyle>
            <a:lvl1pPr algn="ctr" defTabSz="914400" rtl="0" eaLnBrk="1" latinLnBrk="0" hangingPunct="1">
              <a:spcBef>
                <a:spcPct val="0"/>
              </a:spcBef>
              <a:buNone/>
              <a:defRPr kumimoji="1" sz="3600" kern="1200">
                <a:solidFill>
                  <a:schemeClr val="tx1"/>
                </a:solidFill>
                <a:latin typeface="+mj-lt"/>
                <a:ea typeface="+mj-ea"/>
                <a:cs typeface="+mj-cs"/>
              </a:defRPr>
            </a:lvl1pPr>
          </a:lstStyle>
          <a:p>
            <a:r>
              <a:rPr lang="ja-JP" altLang="en-US" sz="2800" dirty="0" smtClean="0">
                <a:latin typeface="メイリオ" panose="020B0604030504040204" pitchFamily="50" charset="-128"/>
                <a:ea typeface="メイリオ" panose="020B0604030504040204" pitchFamily="50" charset="-128"/>
              </a:rPr>
              <a:t>ファシリテーションの観点②</a:t>
            </a:r>
            <a:endParaRPr lang="ja-JP" altLang="en-US" sz="2800" dirty="0">
              <a:latin typeface="メイリオ" panose="020B0604030504040204" pitchFamily="50" charset="-128"/>
              <a:ea typeface="メイリオ" panose="020B0604030504040204" pitchFamily="50" charset="-128"/>
            </a:endParaRPr>
          </a:p>
        </p:txBody>
      </p:sp>
      <p:sp>
        <p:nvSpPr>
          <p:cNvPr id="141" name="正方形/長方形 140"/>
          <p:cNvSpPr/>
          <p:nvPr/>
        </p:nvSpPr>
        <p:spPr>
          <a:xfrm>
            <a:off x="899592" y="1056585"/>
            <a:ext cx="7371126" cy="584775"/>
          </a:xfrm>
          <a:prstGeom prst="rect">
            <a:avLst/>
          </a:prstGeom>
        </p:spPr>
        <p:txBody>
          <a:bodyPr wrap="square">
            <a:spAutoFit/>
          </a:bodyPr>
          <a:lstStyle/>
          <a:p>
            <a:pPr algn="ctr"/>
            <a:r>
              <a:rPr lang="ja-JP" altLang="en-US" sz="3200" b="1" dirty="0" smtClean="0">
                <a:solidFill>
                  <a:schemeClr val="bg1"/>
                </a:solidFill>
                <a:latin typeface="メイリオ" panose="020B0604030504040204" pitchFamily="50" charset="-128"/>
                <a:ea typeface="メイリオ" panose="020B0604030504040204" pitchFamily="50" charset="-128"/>
              </a:rPr>
              <a:t>集団の実態を的確に捉える</a:t>
            </a:r>
            <a:endParaRPr lang="ja-JP" altLang="en-US" sz="3200" b="1" dirty="0">
              <a:solidFill>
                <a:schemeClr val="bg1"/>
              </a:solidFill>
              <a:latin typeface="メイリオ" panose="020B0604030504040204" pitchFamily="50" charset="-128"/>
              <a:ea typeface="メイリオ" panose="020B0604030504040204" pitchFamily="50" charset="-128"/>
            </a:endParaRPr>
          </a:p>
        </p:txBody>
      </p:sp>
      <p:sp>
        <p:nvSpPr>
          <p:cNvPr id="143" name="正方形/長方形 142"/>
          <p:cNvSpPr/>
          <p:nvPr/>
        </p:nvSpPr>
        <p:spPr>
          <a:xfrm>
            <a:off x="899592" y="2286352"/>
            <a:ext cx="7371126" cy="584775"/>
          </a:xfrm>
          <a:prstGeom prst="rect">
            <a:avLst/>
          </a:prstGeom>
        </p:spPr>
        <p:txBody>
          <a:bodyPr wrap="square">
            <a:spAutoFit/>
          </a:bodyPr>
          <a:lstStyle/>
          <a:p>
            <a:pPr algn="ctr"/>
            <a:r>
              <a:rPr lang="ja-JP" altLang="en-US" sz="3200" b="1" dirty="0">
                <a:solidFill>
                  <a:schemeClr val="bg1"/>
                </a:solidFill>
                <a:latin typeface="メイリオ" panose="020B0604030504040204" pitchFamily="50" charset="-128"/>
                <a:ea typeface="メイリオ" panose="020B0604030504040204" pitchFamily="50" charset="-128"/>
              </a:rPr>
              <a:t>居場所づくりと</a:t>
            </a:r>
            <a:r>
              <a:rPr lang="ja-JP" altLang="en-US" sz="3200" b="1" dirty="0" smtClean="0">
                <a:solidFill>
                  <a:schemeClr val="bg1"/>
                </a:solidFill>
                <a:latin typeface="メイリオ" panose="020B0604030504040204" pitchFamily="50" charset="-128"/>
                <a:ea typeface="メイリオ" panose="020B0604030504040204" pitchFamily="50" charset="-128"/>
              </a:rPr>
              <a:t>絆づくりの働きかけ</a:t>
            </a:r>
            <a:endParaRPr lang="ja-JP" altLang="en-US" sz="3200" b="1" dirty="0">
              <a:solidFill>
                <a:schemeClr val="bg1"/>
              </a:solidFill>
              <a:latin typeface="メイリオ" panose="020B0604030504040204" pitchFamily="50" charset="-128"/>
              <a:ea typeface="メイリオ" panose="020B0604030504040204" pitchFamily="50" charset="-128"/>
            </a:endParaRPr>
          </a:p>
        </p:txBody>
      </p:sp>
      <p:sp>
        <p:nvSpPr>
          <p:cNvPr id="145" name="角丸四角形 144"/>
          <p:cNvSpPr/>
          <p:nvPr/>
        </p:nvSpPr>
        <p:spPr>
          <a:xfrm>
            <a:off x="1767985" y="5474928"/>
            <a:ext cx="7120199" cy="978408"/>
          </a:xfrm>
          <a:prstGeom prst="roundRect">
            <a:avLst>
              <a:gd name="adj" fmla="val 31502"/>
            </a:avLst>
          </a:prstGeom>
          <a:solidFill>
            <a:schemeClr val="bg1"/>
          </a:solid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4800" b="1" dirty="0" smtClean="0">
                <a:solidFill>
                  <a:schemeClr val="tx1"/>
                </a:solidFill>
                <a:latin typeface="メイリオ" panose="020B0604030504040204" pitchFamily="50" charset="-128"/>
                <a:ea typeface="メイリオ" panose="020B0604030504040204" pitchFamily="50" charset="-128"/>
              </a:rPr>
              <a:t>ファシリテーション力</a:t>
            </a:r>
            <a:r>
              <a:rPr lang="en-US" altLang="ja-JP" sz="4800" b="1" dirty="0" smtClean="0">
                <a:solidFill>
                  <a:schemeClr val="tx1"/>
                </a:solidFill>
                <a:latin typeface="メイリオ" panose="020B0604030504040204" pitchFamily="50" charset="-128"/>
                <a:ea typeface="メイリオ" panose="020B0604030504040204" pitchFamily="50" charset="-128"/>
              </a:rPr>
              <a:t> </a:t>
            </a:r>
          </a:p>
        </p:txBody>
      </p:sp>
      <p:pic>
        <p:nvPicPr>
          <p:cNvPr id="148" name="Picture 2" descr="Z:\事務文書\生徒指導\0_イラスト集\0_Justカラー\02先生\055_指さし（左下）.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192" y="3501008"/>
            <a:ext cx="1840019" cy="1942812"/>
          </a:xfrm>
          <a:prstGeom prst="rect">
            <a:avLst/>
          </a:prstGeom>
          <a:noFill/>
          <a:extLst>
            <a:ext uri="{909E8E84-426E-40DD-AFC4-6F175D3DCCD1}">
              <a14:hiddenFill xmlns:a14="http://schemas.microsoft.com/office/drawing/2010/main">
                <a:solidFill>
                  <a:srgbClr val="FFFFFF"/>
                </a:solidFill>
              </a14:hiddenFill>
            </a:ext>
          </a:extLst>
        </p:spPr>
      </p:pic>
      <p:sp>
        <p:nvSpPr>
          <p:cNvPr id="12" name="テキスト ボックス 11"/>
          <p:cNvSpPr txBox="1"/>
          <p:nvPr/>
        </p:nvSpPr>
        <p:spPr>
          <a:xfrm>
            <a:off x="2111152" y="3789040"/>
            <a:ext cx="6480000" cy="1476000"/>
          </a:xfrm>
          <a:prstGeom prst="rect">
            <a:avLst/>
          </a:prstGeom>
          <a:solidFill>
            <a:srgbClr val="FFC000"/>
          </a:solidFill>
        </p:spPr>
        <p:txBody>
          <a:bodyPr wrap="square" rtlCol="0">
            <a:spAutoFit/>
          </a:bodyPr>
          <a:lstStyle/>
          <a:p>
            <a:pPr>
              <a:lnSpc>
                <a:spcPts val="3600"/>
              </a:lnSpc>
            </a:pPr>
            <a:r>
              <a:rPr lang="ja-JP" altLang="en-US" sz="2800" dirty="0">
                <a:latin typeface="メイリオ" panose="020B0604030504040204" pitchFamily="50" charset="-128"/>
                <a:ea typeface="メイリオ" panose="020B0604030504040204" pitchFamily="50" charset="-128"/>
              </a:rPr>
              <a:t>　</a:t>
            </a:r>
            <a:endParaRPr kumimoji="1" lang="ja-JP" altLang="en-US" sz="2800" dirty="0">
              <a:latin typeface="メイリオ" panose="020B0604030504040204" pitchFamily="50" charset="-128"/>
              <a:ea typeface="メイリオ" panose="020B0604030504040204" pitchFamily="50" charset="-128"/>
            </a:endParaRPr>
          </a:p>
        </p:txBody>
      </p:sp>
      <p:sp>
        <p:nvSpPr>
          <p:cNvPr id="14" name="正方形/長方形 13"/>
          <p:cNvSpPr/>
          <p:nvPr/>
        </p:nvSpPr>
        <p:spPr>
          <a:xfrm>
            <a:off x="2180644" y="3789040"/>
            <a:ext cx="6855852" cy="1477328"/>
          </a:xfrm>
          <a:prstGeom prst="rect">
            <a:avLst/>
          </a:prstGeom>
        </p:spPr>
        <p:txBody>
          <a:bodyPr wrap="square">
            <a:spAutoFit/>
          </a:bodyPr>
          <a:lstStyle/>
          <a:p>
            <a:pPr>
              <a:lnSpc>
                <a:spcPts val="3600"/>
              </a:lnSpc>
            </a:pPr>
            <a:r>
              <a:rPr lang="ja-JP" altLang="en-US" sz="2900" dirty="0">
                <a:latin typeface="メイリオ" panose="020B0604030504040204" pitchFamily="50" charset="-128"/>
                <a:ea typeface="メイリオ" panose="020B0604030504040204" pitchFamily="50" charset="-128"/>
              </a:rPr>
              <a:t>子供たちの</a:t>
            </a:r>
            <a:r>
              <a:rPr lang="ja-JP" altLang="en-US" sz="2900" dirty="0" smtClean="0">
                <a:latin typeface="メイリオ" panose="020B0604030504040204" pitchFamily="50" charset="-128"/>
                <a:ea typeface="メイリオ" panose="020B0604030504040204" pitchFamily="50" charset="-128"/>
              </a:rPr>
              <a:t>集団活動を活性化する</a:t>
            </a:r>
            <a:endParaRPr lang="en-US" altLang="ja-JP" sz="2900" dirty="0" smtClean="0">
              <a:latin typeface="メイリオ" panose="020B0604030504040204" pitchFamily="50" charset="-128"/>
              <a:ea typeface="メイリオ" panose="020B0604030504040204" pitchFamily="50" charset="-128"/>
            </a:endParaRPr>
          </a:p>
          <a:p>
            <a:pPr>
              <a:lnSpc>
                <a:spcPts val="3600"/>
              </a:lnSpc>
            </a:pPr>
            <a:r>
              <a:rPr lang="ja-JP" altLang="en-US" sz="2900" dirty="0" smtClean="0">
                <a:latin typeface="メイリオ" panose="020B0604030504040204" pitchFamily="50" charset="-128"/>
                <a:ea typeface="メイリオ" panose="020B0604030504040204" pitchFamily="50" charset="-128"/>
              </a:rPr>
              <a:t>ための適切な働きかけをしながら、</a:t>
            </a:r>
            <a:endParaRPr lang="en-US" altLang="ja-JP" sz="2900" dirty="0" smtClean="0">
              <a:latin typeface="メイリオ" panose="020B0604030504040204" pitchFamily="50" charset="-128"/>
              <a:ea typeface="メイリオ" panose="020B0604030504040204" pitchFamily="50" charset="-128"/>
            </a:endParaRPr>
          </a:p>
          <a:p>
            <a:pPr>
              <a:lnSpc>
                <a:spcPts val="3600"/>
              </a:lnSpc>
            </a:pPr>
            <a:r>
              <a:rPr lang="ja-JP" altLang="en-US" sz="2900" dirty="0" smtClean="0">
                <a:latin typeface="メイリオ" panose="020B0604030504040204" pitchFamily="50" charset="-128"/>
                <a:ea typeface="メイリオ" panose="020B0604030504040204" pitchFamily="50" charset="-128"/>
              </a:rPr>
              <a:t>学級</a:t>
            </a:r>
            <a:r>
              <a:rPr lang="ja-JP" altLang="en-US" sz="2900" dirty="0">
                <a:latin typeface="メイリオ" panose="020B0604030504040204" pitchFamily="50" charset="-128"/>
                <a:ea typeface="メイリオ" panose="020B0604030504040204" pitchFamily="50" charset="-128"/>
              </a:rPr>
              <a:t>（</a:t>
            </a:r>
            <a:r>
              <a:rPr lang="en-US" altLang="ja-JP" sz="2900" dirty="0">
                <a:latin typeface="メイリオ" panose="020B0604030504040204" pitchFamily="50" charset="-128"/>
                <a:ea typeface="メイリオ" panose="020B0604030504040204" pitchFamily="50" charset="-128"/>
              </a:rPr>
              <a:t>HR</a:t>
            </a:r>
            <a:r>
              <a:rPr lang="ja-JP" altLang="en-US" sz="2900" dirty="0">
                <a:latin typeface="メイリオ" panose="020B0604030504040204" pitchFamily="50" charset="-128"/>
                <a:ea typeface="メイリオ" panose="020B0604030504040204" pitchFamily="50" charset="-128"/>
              </a:rPr>
              <a:t>）</a:t>
            </a:r>
            <a:r>
              <a:rPr lang="ja-JP" altLang="en-US" sz="2900" dirty="0" smtClean="0">
                <a:latin typeface="メイリオ" panose="020B0604030504040204" pitchFamily="50" charset="-128"/>
                <a:ea typeface="メイリオ" panose="020B0604030504040204" pitchFamily="50" charset="-128"/>
              </a:rPr>
              <a:t>集団づくりを促進する力</a:t>
            </a:r>
            <a:endParaRPr lang="ja-JP" altLang="en-US" sz="29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8956399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44"/>
                                        </p:tgtEl>
                                        <p:attrNameLst>
                                          <p:attrName>style.visibility</p:attrName>
                                        </p:attrNameLst>
                                      </p:cBhvr>
                                      <p:to>
                                        <p:strVal val="visible"/>
                                      </p:to>
                                    </p:set>
                                    <p:animEffect transition="in" filter="wipe(up)">
                                      <p:cBhvr>
                                        <p:cTn id="7" dur="1000"/>
                                        <p:tgtEl>
                                          <p:spTgt spid="144"/>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2000"/>
                                        <p:tgtEl>
                                          <p:spTgt spid="12"/>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2000"/>
                                        <p:tgtEl>
                                          <p:spTgt spid="14"/>
                                        </p:tgtEl>
                                      </p:cBhvr>
                                    </p:animEffect>
                                  </p:childTnLst>
                                </p:cTn>
                              </p:par>
                            </p:childTnLst>
                          </p:cTn>
                        </p:par>
                        <p:par>
                          <p:cTn id="15" fill="hold">
                            <p:stCondLst>
                              <p:cond delay="3000"/>
                            </p:stCondLst>
                            <p:childTnLst>
                              <p:par>
                                <p:cTn id="16" presetID="10" presetClass="entr" presetSubtype="0" fill="hold" nodeType="afterEffect">
                                  <p:stCondLst>
                                    <p:cond delay="0"/>
                                  </p:stCondLst>
                                  <p:childTnLst>
                                    <p:set>
                                      <p:cBhvr>
                                        <p:cTn id="17" dur="1" fill="hold">
                                          <p:stCondLst>
                                            <p:cond delay="0"/>
                                          </p:stCondLst>
                                        </p:cTn>
                                        <p:tgtEl>
                                          <p:spTgt spid="148"/>
                                        </p:tgtEl>
                                        <p:attrNameLst>
                                          <p:attrName>style.visibility</p:attrName>
                                        </p:attrNameLst>
                                      </p:cBhvr>
                                      <p:to>
                                        <p:strVal val="visible"/>
                                      </p:to>
                                    </p:set>
                                    <p:animEffect transition="in" filter="fade">
                                      <p:cBhvr>
                                        <p:cTn id="18" dur="500"/>
                                        <p:tgtEl>
                                          <p:spTgt spid="14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45"/>
                                        </p:tgtEl>
                                        <p:attrNameLst>
                                          <p:attrName>style.visibility</p:attrName>
                                        </p:attrNameLst>
                                      </p:cBhvr>
                                      <p:to>
                                        <p:strVal val="visible"/>
                                      </p:to>
                                    </p:set>
                                    <p:animEffect transition="in" filter="fade">
                                      <p:cBhvr>
                                        <p:cTn id="21" dur="1000"/>
                                        <p:tgtEl>
                                          <p:spTgt spid="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 grpId="0" animBg="1"/>
      <p:bldP spid="145" grpId="0" animBg="1"/>
      <p:bldP spid="12" grpId="0" animBg="1"/>
      <p:bldP spid="1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正方形/長方形 125"/>
          <p:cNvSpPr/>
          <p:nvPr/>
        </p:nvSpPr>
        <p:spPr>
          <a:xfrm>
            <a:off x="0" y="476672"/>
            <a:ext cx="9144000" cy="5760640"/>
          </a:xfrm>
          <a:prstGeom prst="rect">
            <a:avLst/>
          </a:prstGeom>
          <a:solidFill>
            <a:srgbClr val="FFFF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7" name="グループ化 126"/>
          <p:cNvGrpSpPr/>
          <p:nvPr/>
        </p:nvGrpSpPr>
        <p:grpSpPr>
          <a:xfrm>
            <a:off x="1912811" y="2975806"/>
            <a:ext cx="3055016" cy="2808309"/>
            <a:chOff x="279422" y="432048"/>
            <a:chExt cx="3055016" cy="2808309"/>
          </a:xfrm>
          <a:scene3d>
            <a:camera prst="orthographicFront"/>
            <a:lightRig rig="flat" dir="t"/>
          </a:scene3d>
        </p:grpSpPr>
        <p:sp>
          <p:nvSpPr>
            <p:cNvPr id="131" name="円/楕円 130"/>
            <p:cNvSpPr/>
            <p:nvPr/>
          </p:nvSpPr>
          <p:spPr>
            <a:xfrm>
              <a:off x="279422" y="432048"/>
              <a:ext cx="3055016" cy="2808309"/>
            </a:xfrm>
            <a:prstGeom prst="ellipse">
              <a:avLst/>
            </a:prstGeom>
            <a:solidFill>
              <a:srgbClr val="00B050">
                <a:alpha val="50000"/>
              </a:srgbClr>
            </a:solidFill>
            <a:sp3d prstMaterial="plastic">
              <a:bevelT w="120900" h="88900"/>
              <a:bevelB w="88900" h="31750" prst="angle"/>
            </a:sp3d>
          </p:spPr>
          <p:style>
            <a:lnRef idx="0">
              <a:schemeClr val="lt1">
                <a:hueOff val="0"/>
                <a:satOff val="0"/>
                <a:lumOff val="0"/>
                <a:alphaOff val="0"/>
              </a:schemeClr>
            </a:lnRef>
            <a:fillRef idx="1">
              <a:scrgbClr r="0" g="0" b="0"/>
            </a:fillRef>
            <a:effectRef idx="1">
              <a:schemeClr val="accent5">
                <a:alpha val="50000"/>
                <a:hueOff val="0"/>
                <a:satOff val="0"/>
                <a:lumOff val="0"/>
                <a:alphaOff val="0"/>
              </a:schemeClr>
            </a:effectRef>
            <a:fontRef idx="minor">
              <a:schemeClr val="tx1"/>
            </a:fontRef>
          </p:style>
        </p:sp>
        <p:sp>
          <p:nvSpPr>
            <p:cNvPr id="141" name="円/楕円 4"/>
            <p:cNvSpPr/>
            <p:nvPr/>
          </p:nvSpPr>
          <p:spPr>
            <a:xfrm>
              <a:off x="673105" y="763208"/>
              <a:ext cx="1761450" cy="2145989"/>
            </a:xfrm>
            <a:prstGeom prst="rect">
              <a:avLst/>
            </a:prstGeom>
            <a:sp3d/>
          </p:spPr>
          <p:style>
            <a:lnRef idx="0">
              <a:scrgbClr r="0" g="0" b="0"/>
            </a:lnRef>
            <a:fillRef idx="0">
              <a:scrgbClr r="0" g="0" b="0"/>
            </a:fillRef>
            <a:effectRef idx="0">
              <a:scrgbClr r="0" g="0" b="0"/>
            </a:effectRef>
            <a:fontRef idx="minor">
              <a:schemeClr val="tx1"/>
            </a:fontRef>
          </p:style>
          <p:txBody>
            <a:bodyPr spcFirstLastPara="0" vert="horz" wrap="square" lIns="0" tIns="0" rIns="0" bIns="0" numCol="1" spcCol="1270" anchor="ctr" anchorCtr="0">
              <a:noAutofit/>
            </a:bodyPr>
            <a:lstStyle/>
            <a:p>
              <a:pPr lvl="0" algn="ctr" defTabSz="2889250">
                <a:lnSpc>
                  <a:spcPct val="90000"/>
                </a:lnSpc>
                <a:spcBef>
                  <a:spcPct val="0"/>
                </a:spcBef>
                <a:spcAft>
                  <a:spcPct val="35000"/>
                </a:spcAft>
              </a:pPr>
              <a:r>
                <a:rPr kumimoji="1" lang="ja-JP" altLang="en-US" sz="6500" b="1" kern="1200" dirty="0" smtClean="0">
                  <a:latin typeface="HG丸ｺﾞｼｯｸM-PRO" pitchFamily="50" charset="-128"/>
                  <a:ea typeface="HG丸ｺﾞｼｯｸM-PRO" pitchFamily="50" charset="-128"/>
                </a:rPr>
                <a:t>集団</a:t>
              </a:r>
              <a:endParaRPr kumimoji="1" lang="ja-JP" altLang="en-US" sz="6500" b="1" kern="1200" dirty="0">
                <a:latin typeface="HG丸ｺﾞｼｯｸM-PRO" pitchFamily="50" charset="-128"/>
                <a:ea typeface="HG丸ｺﾞｼｯｸM-PRO" pitchFamily="50" charset="-128"/>
              </a:endParaRPr>
            </a:p>
          </p:txBody>
        </p:sp>
      </p:grpSp>
      <p:grpSp>
        <p:nvGrpSpPr>
          <p:cNvPr id="142" name="グループ化 141"/>
          <p:cNvGrpSpPr/>
          <p:nvPr/>
        </p:nvGrpSpPr>
        <p:grpSpPr>
          <a:xfrm>
            <a:off x="4316939" y="2975806"/>
            <a:ext cx="3085699" cy="2808309"/>
            <a:chOff x="2683550" y="432048"/>
            <a:chExt cx="3085699" cy="2808309"/>
          </a:xfrm>
          <a:scene3d>
            <a:camera prst="orthographicFront"/>
            <a:lightRig rig="flat" dir="t"/>
          </a:scene3d>
        </p:grpSpPr>
        <p:sp>
          <p:nvSpPr>
            <p:cNvPr id="143" name="円/楕円 142"/>
            <p:cNvSpPr/>
            <p:nvPr/>
          </p:nvSpPr>
          <p:spPr>
            <a:xfrm>
              <a:off x="2683550" y="432048"/>
              <a:ext cx="3085699" cy="2808309"/>
            </a:xfrm>
            <a:prstGeom prst="ellipse">
              <a:avLst/>
            </a:prstGeom>
            <a:solidFill>
              <a:srgbClr val="002060">
                <a:alpha val="50000"/>
              </a:srgbClr>
            </a:solidFill>
            <a:sp3d prstMaterial="plastic">
              <a:bevelT w="120900" h="88900"/>
              <a:bevelB w="88900" h="31750" prst="angle"/>
            </a:sp3d>
          </p:spPr>
          <p:style>
            <a:lnRef idx="0">
              <a:schemeClr val="lt1">
                <a:hueOff val="0"/>
                <a:satOff val="0"/>
                <a:lumOff val="0"/>
                <a:alphaOff val="0"/>
              </a:schemeClr>
            </a:lnRef>
            <a:fillRef idx="1">
              <a:scrgbClr r="0" g="0" b="0"/>
            </a:fillRef>
            <a:effectRef idx="1">
              <a:schemeClr val="accent5">
                <a:alpha val="50000"/>
                <a:hueOff val="-9933876"/>
                <a:satOff val="39811"/>
                <a:lumOff val="8628"/>
                <a:alphaOff val="0"/>
              </a:schemeClr>
            </a:effectRef>
            <a:fontRef idx="minor">
              <a:schemeClr val="tx1"/>
            </a:fontRef>
          </p:style>
        </p:sp>
        <p:sp>
          <p:nvSpPr>
            <p:cNvPr id="144" name="円/楕円 6"/>
            <p:cNvSpPr/>
            <p:nvPr/>
          </p:nvSpPr>
          <p:spPr>
            <a:xfrm>
              <a:off x="3370659" y="763208"/>
              <a:ext cx="1779141" cy="2145989"/>
            </a:xfrm>
            <a:prstGeom prst="rect">
              <a:avLst/>
            </a:prstGeom>
            <a:sp3d/>
          </p:spPr>
          <p:style>
            <a:lnRef idx="0">
              <a:scrgbClr r="0" g="0" b="0"/>
            </a:lnRef>
            <a:fillRef idx="0">
              <a:scrgbClr r="0" g="0" b="0"/>
            </a:fillRef>
            <a:effectRef idx="0">
              <a:scrgbClr r="0" g="0" b="0"/>
            </a:effectRef>
            <a:fontRef idx="minor">
              <a:schemeClr val="tx1"/>
            </a:fontRef>
          </p:style>
          <p:txBody>
            <a:bodyPr spcFirstLastPara="0" vert="horz" wrap="square" lIns="0" tIns="0" rIns="0" bIns="0" numCol="1" spcCol="1270" anchor="ctr" anchorCtr="0">
              <a:noAutofit/>
            </a:bodyPr>
            <a:lstStyle/>
            <a:p>
              <a:pPr lvl="0" algn="ctr" defTabSz="2889250">
                <a:lnSpc>
                  <a:spcPct val="90000"/>
                </a:lnSpc>
                <a:spcBef>
                  <a:spcPct val="0"/>
                </a:spcBef>
                <a:spcAft>
                  <a:spcPct val="35000"/>
                </a:spcAft>
              </a:pPr>
              <a:r>
                <a:rPr kumimoji="1" lang="ja-JP" altLang="en-US" sz="6500" b="1" kern="1200" dirty="0" smtClean="0">
                  <a:latin typeface="HG丸ｺﾞｼｯｸM-PRO" pitchFamily="50" charset="-128"/>
                  <a:ea typeface="HG丸ｺﾞｼｯｸM-PRO" pitchFamily="50" charset="-128"/>
                </a:rPr>
                <a:t>個</a:t>
              </a:r>
              <a:endParaRPr kumimoji="1" lang="ja-JP" altLang="en-US" sz="6500" b="1" kern="1200" dirty="0">
                <a:latin typeface="HG丸ｺﾞｼｯｸM-PRO" pitchFamily="50" charset="-128"/>
                <a:ea typeface="HG丸ｺﾞｼｯｸM-PRO" pitchFamily="50" charset="-128"/>
              </a:endParaRPr>
            </a:p>
          </p:txBody>
        </p:sp>
      </p:grpSp>
      <p:pic>
        <p:nvPicPr>
          <p:cNvPr id="148" name="Picture 2" descr="Z:\事務文書\生徒指導\0_イラスト集\カラー\07研修・指導\035_輪の中.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8138" y="3302768"/>
            <a:ext cx="1976692" cy="1890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 name="環状矢印 152"/>
          <p:cNvSpPr/>
          <p:nvPr/>
        </p:nvSpPr>
        <p:spPr>
          <a:xfrm>
            <a:off x="4091429" y="3672826"/>
            <a:ext cx="1152525" cy="1063625"/>
          </a:xfrm>
          <a:prstGeom prst="circular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solidFill>
                <a:schemeClr val="tx1"/>
              </a:solidFill>
            </a:endParaRPr>
          </a:p>
        </p:txBody>
      </p:sp>
      <p:sp>
        <p:nvSpPr>
          <p:cNvPr id="154" name="環状矢印 153"/>
          <p:cNvSpPr/>
          <p:nvPr/>
        </p:nvSpPr>
        <p:spPr>
          <a:xfrm rot="10800000">
            <a:off x="4091429" y="4015726"/>
            <a:ext cx="1152525" cy="1062037"/>
          </a:xfrm>
          <a:prstGeom prst="circular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solidFill>
                <a:schemeClr val="tx1"/>
              </a:solidFill>
            </a:endParaRPr>
          </a:p>
        </p:txBody>
      </p:sp>
      <p:sp>
        <p:nvSpPr>
          <p:cNvPr id="125" name="角丸四角形 124"/>
          <p:cNvSpPr/>
          <p:nvPr/>
        </p:nvSpPr>
        <p:spPr>
          <a:xfrm>
            <a:off x="386502" y="1124744"/>
            <a:ext cx="8406496" cy="936104"/>
          </a:xfrm>
          <a:prstGeom prst="roundRect">
            <a:avLst>
              <a:gd name="adj" fmla="val 31502"/>
            </a:avLst>
          </a:prstGeom>
          <a:solidFill>
            <a:srgbClr val="FFCCFF"/>
          </a:solid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ja-JP" altLang="en-US" sz="6000" b="1" dirty="0" smtClean="0">
                <a:solidFill>
                  <a:schemeClr val="tx1"/>
                </a:solidFill>
                <a:latin typeface="メイリオ" panose="020B0604030504040204" pitchFamily="50" charset="-128"/>
                <a:ea typeface="メイリオ" panose="020B0604030504040204" pitchFamily="50" charset="-128"/>
              </a:rPr>
              <a:t>ファシリテーション力</a:t>
            </a:r>
            <a:endParaRPr lang="en-US" altLang="ja-JP" sz="6000" b="1" dirty="0" smtClean="0">
              <a:solidFill>
                <a:schemeClr val="tx1"/>
              </a:solidFill>
              <a:latin typeface="メイリオ" panose="020B0604030504040204" pitchFamily="50" charset="-128"/>
              <a:ea typeface="メイリオ" panose="020B0604030504040204" pitchFamily="50" charset="-128"/>
            </a:endParaRPr>
          </a:p>
        </p:txBody>
      </p:sp>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7771116" y="4290922"/>
            <a:ext cx="1299481" cy="1493192"/>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6505070" y="4290922"/>
            <a:ext cx="1238476" cy="14110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82767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3"/>
                                        </p:tgtEl>
                                        <p:attrNameLst>
                                          <p:attrName>style.visibility</p:attrName>
                                        </p:attrNameLst>
                                      </p:cBhvr>
                                      <p:to>
                                        <p:strVal val="visible"/>
                                      </p:to>
                                    </p:set>
                                    <p:animEffect transition="in" filter="wipe(left)">
                                      <p:cBhvr>
                                        <p:cTn id="7" dur="1500"/>
                                        <p:tgtEl>
                                          <p:spTgt spid="15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54"/>
                                        </p:tgtEl>
                                        <p:attrNameLst>
                                          <p:attrName>style.visibility</p:attrName>
                                        </p:attrNameLst>
                                      </p:cBhvr>
                                      <p:to>
                                        <p:strVal val="visible"/>
                                      </p:to>
                                    </p:set>
                                    <p:animEffect transition="in" filter="wipe(right)">
                                      <p:cBhvr>
                                        <p:cTn id="10" dur="15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 grpId="0" animBg="1"/>
      <p:bldP spid="15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円弧 2"/>
          <p:cNvSpPr/>
          <p:nvPr/>
        </p:nvSpPr>
        <p:spPr>
          <a:xfrm>
            <a:off x="-323850" y="1970088"/>
            <a:ext cx="2489200" cy="3717925"/>
          </a:xfrm>
          <a:prstGeom prst="arc">
            <a:avLst>
              <a:gd name="adj1" fmla="val 16200000"/>
              <a:gd name="adj2" fmla="val 5532319"/>
            </a:avLst>
          </a:prstGeom>
          <a:ln w="88900" cmpd="thinThick">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ja-JP" altLang="en-US">
              <a:solidFill>
                <a:schemeClr val="bg1"/>
              </a:solidFill>
              <a:latin typeface="メイリオ" panose="020B0604030504040204" pitchFamily="50" charset="-128"/>
              <a:ea typeface="メイリオ" panose="020B0604030504040204" pitchFamily="50" charset="-128"/>
            </a:endParaRPr>
          </a:p>
        </p:txBody>
      </p:sp>
      <p:sp>
        <p:nvSpPr>
          <p:cNvPr id="2051" name="タイトル 1"/>
          <p:cNvSpPr>
            <a:spLocks noGrp="1"/>
          </p:cNvSpPr>
          <p:nvPr>
            <p:ph type="title"/>
          </p:nvPr>
        </p:nvSpPr>
        <p:spPr>
          <a:xfrm>
            <a:off x="395288" y="115888"/>
            <a:ext cx="8229600" cy="1143000"/>
          </a:xfrm>
        </p:spPr>
        <p:txBody>
          <a:bodyPr/>
          <a:lstStyle/>
          <a:p>
            <a:r>
              <a:rPr lang="ja-JP" altLang="en-US" b="1" dirty="0" smtClean="0">
                <a:latin typeface="メイリオ" panose="020B0604030504040204" pitchFamily="50" charset="-128"/>
                <a:ea typeface="メイリオ" panose="020B0604030504040204" pitchFamily="50" charset="-128"/>
                <a:cs typeface="Arial" charset="0"/>
              </a:rPr>
              <a:t>研修の進め方</a:t>
            </a:r>
          </a:p>
        </p:txBody>
      </p:sp>
      <p:sp>
        <p:nvSpPr>
          <p:cNvPr id="18" name="角丸四角形 17"/>
          <p:cNvSpPr/>
          <p:nvPr/>
        </p:nvSpPr>
        <p:spPr>
          <a:xfrm>
            <a:off x="1848396" y="2494992"/>
            <a:ext cx="6612036"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66800">
              <a:lnSpc>
                <a:spcPct val="90000"/>
              </a:lnSpc>
              <a:spcAft>
                <a:spcPct val="35000"/>
              </a:spcAft>
              <a:defRPr/>
            </a:pPr>
            <a:r>
              <a:rPr lang="ja-JP" altLang="en-US" sz="2400" dirty="0">
                <a:solidFill>
                  <a:schemeClr val="bg1"/>
                </a:solidFill>
                <a:latin typeface="メイリオ" panose="020B0604030504040204" pitchFamily="50" charset="-128"/>
                <a:ea typeface="メイリオ" panose="020B0604030504040204" pitchFamily="50" charset="-128"/>
              </a:rPr>
              <a:t>　</a:t>
            </a:r>
            <a:r>
              <a:rPr lang="ja-JP" altLang="en-US" sz="2400" dirty="0" smtClean="0">
                <a:solidFill>
                  <a:schemeClr val="bg1"/>
                </a:solidFill>
                <a:latin typeface="メイリオ" panose="020B0604030504040204" pitchFamily="50" charset="-128"/>
                <a:ea typeface="メイリオ" panose="020B0604030504040204" pitchFamily="50" charset="-128"/>
              </a:rPr>
              <a:t>  ファシリテーションの観点</a:t>
            </a:r>
            <a:endParaRPr lang="en-US" altLang="ja-JP" sz="2400" dirty="0">
              <a:solidFill>
                <a:schemeClr val="bg1"/>
              </a:solidFill>
              <a:latin typeface="メイリオ" panose="020B0604030504040204" pitchFamily="50" charset="-128"/>
              <a:ea typeface="メイリオ" panose="020B0604030504040204" pitchFamily="50" charset="-128"/>
            </a:endParaRPr>
          </a:p>
        </p:txBody>
      </p:sp>
      <p:sp>
        <p:nvSpPr>
          <p:cNvPr id="19" name="角丸四角形 18"/>
          <p:cNvSpPr/>
          <p:nvPr/>
        </p:nvSpPr>
        <p:spPr>
          <a:xfrm>
            <a:off x="2165350" y="3516323"/>
            <a:ext cx="6498406"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66800">
              <a:lnSpc>
                <a:spcPct val="90000"/>
              </a:lnSpc>
              <a:spcAft>
                <a:spcPct val="35000"/>
              </a:spcAft>
              <a:defRPr/>
            </a:pPr>
            <a:r>
              <a:rPr lang="ja-JP" altLang="en-US" sz="2400" dirty="0">
                <a:solidFill>
                  <a:schemeClr val="bg1"/>
                </a:solidFill>
                <a:latin typeface="メイリオ" panose="020B0604030504040204" pitchFamily="50" charset="-128"/>
                <a:ea typeface="メイリオ" panose="020B0604030504040204" pitchFamily="50" charset="-128"/>
              </a:rPr>
              <a:t>　 </a:t>
            </a:r>
            <a:r>
              <a:rPr lang="ja-JP" altLang="en-US" sz="2400" dirty="0" smtClean="0">
                <a:solidFill>
                  <a:schemeClr val="bg1"/>
                </a:solidFill>
                <a:latin typeface="メイリオ" panose="020B0604030504040204" pitchFamily="50" charset="-128"/>
                <a:ea typeface="メイリオ" panose="020B0604030504040204" pitchFamily="50" charset="-128"/>
              </a:rPr>
              <a:t> エピソードから働きかけを考える</a:t>
            </a:r>
            <a:endParaRPr lang="en-US" altLang="ja-JP" sz="2400" dirty="0">
              <a:solidFill>
                <a:schemeClr val="bg1"/>
              </a:solidFill>
              <a:latin typeface="メイリオ" panose="020B0604030504040204" pitchFamily="50" charset="-128"/>
              <a:ea typeface="メイリオ" panose="020B0604030504040204" pitchFamily="50" charset="-128"/>
            </a:endParaRPr>
          </a:p>
        </p:txBody>
      </p:sp>
      <p:sp>
        <p:nvSpPr>
          <p:cNvPr id="20" name="角丸四角形 19"/>
          <p:cNvSpPr/>
          <p:nvPr/>
        </p:nvSpPr>
        <p:spPr>
          <a:xfrm>
            <a:off x="1827188" y="4477308"/>
            <a:ext cx="6612036"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2400" dirty="0">
                <a:solidFill>
                  <a:schemeClr val="bg1"/>
                </a:solidFill>
                <a:latin typeface="メイリオ" panose="020B0604030504040204" pitchFamily="50" charset="-128"/>
                <a:ea typeface="メイリオ" panose="020B0604030504040204" pitchFamily="50" charset="-128"/>
              </a:rPr>
              <a:t>　  </a:t>
            </a:r>
            <a:r>
              <a:rPr lang="ja-JP" altLang="en-US" sz="2400" dirty="0" smtClean="0">
                <a:solidFill>
                  <a:schemeClr val="bg1"/>
                </a:solidFill>
                <a:latin typeface="メイリオ" panose="020B0604030504040204" pitchFamily="50" charset="-128"/>
                <a:ea typeface="メイリオ" panose="020B0604030504040204" pitchFamily="50" charset="-128"/>
              </a:rPr>
              <a:t>まとめ</a:t>
            </a:r>
            <a:endParaRPr lang="en-US" altLang="ja-JP" sz="2400" dirty="0">
              <a:solidFill>
                <a:schemeClr val="bg1"/>
              </a:solidFill>
              <a:latin typeface="メイリオ" panose="020B0604030504040204" pitchFamily="50" charset="-128"/>
              <a:ea typeface="メイリオ" panose="020B0604030504040204" pitchFamily="50" charset="-128"/>
            </a:endParaRPr>
          </a:p>
        </p:txBody>
      </p:sp>
      <p:sp>
        <p:nvSpPr>
          <p:cNvPr id="21" name="角丸四角形 20"/>
          <p:cNvSpPr/>
          <p:nvPr/>
        </p:nvSpPr>
        <p:spPr>
          <a:xfrm>
            <a:off x="1246932" y="5468466"/>
            <a:ext cx="6612036"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2400" dirty="0">
                <a:solidFill>
                  <a:schemeClr val="bg1"/>
                </a:solidFill>
                <a:latin typeface="メイリオ" panose="020B0604030504040204" pitchFamily="50" charset="-128"/>
                <a:ea typeface="メイリオ" panose="020B0604030504040204" pitchFamily="50" charset="-128"/>
              </a:rPr>
              <a:t>　  </a:t>
            </a:r>
            <a:r>
              <a:rPr lang="ja-JP" altLang="en-US" sz="2400" dirty="0" smtClean="0">
                <a:solidFill>
                  <a:schemeClr val="bg1"/>
                </a:solidFill>
                <a:latin typeface="メイリオ" panose="020B0604030504040204" pitchFamily="50" charset="-128"/>
                <a:ea typeface="メイリオ" panose="020B0604030504040204" pitchFamily="50" charset="-128"/>
              </a:rPr>
              <a:t>チャレンジ！働きかけを考えよう</a:t>
            </a:r>
            <a:endParaRPr lang="en-US" altLang="ja-JP" sz="2400" dirty="0">
              <a:solidFill>
                <a:schemeClr val="bg1"/>
              </a:solidFill>
              <a:latin typeface="メイリオ" panose="020B0604030504040204" pitchFamily="50" charset="-128"/>
              <a:ea typeface="メイリオ" panose="020B0604030504040204" pitchFamily="50" charset="-128"/>
            </a:endParaRPr>
          </a:p>
        </p:txBody>
      </p:sp>
      <p:sp>
        <p:nvSpPr>
          <p:cNvPr id="2" name="角丸四角形 1"/>
          <p:cNvSpPr/>
          <p:nvPr/>
        </p:nvSpPr>
        <p:spPr>
          <a:xfrm>
            <a:off x="1200324" y="1503834"/>
            <a:ext cx="6612036" cy="764530"/>
          </a:xfrm>
          <a:prstGeom prst="roundRect">
            <a:avLst/>
          </a:prstGeom>
          <a:gradFill>
            <a:gsLst>
              <a:gs pos="0">
                <a:schemeClr val="accent1">
                  <a:lumMod val="50000"/>
                </a:schemeClr>
              </a:gs>
              <a:gs pos="82000">
                <a:srgbClr val="0070C0"/>
              </a:gs>
              <a:gs pos="100000">
                <a:schemeClr val="accent1">
                  <a:tint val="23500"/>
                  <a:satMod val="160000"/>
                </a:schemeClr>
              </a:gs>
            </a:gsLst>
            <a:lin ang="5400000" scaled="0"/>
          </a:gra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2400" dirty="0">
                <a:solidFill>
                  <a:schemeClr val="bg1"/>
                </a:solidFill>
                <a:latin typeface="メイリオ" panose="020B0604030504040204" pitchFamily="50" charset="-128"/>
                <a:ea typeface="メイリオ" panose="020B0604030504040204" pitchFamily="50" charset="-128"/>
              </a:rPr>
              <a:t>　</a:t>
            </a:r>
            <a:r>
              <a:rPr lang="ja-JP" altLang="en-US" sz="2400" dirty="0" smtClean="0">
                <a:solidFill>
                  <a:schemeClr val="bg1"/>
                </a:solidFill>
                <a:latin typeface="メイリオ" panose="020B0604030504040204" pitchFamily="50" charset="-128"/>
                <a:ea typeface="メイリオ" panose="020B0604030504040204" pitchFamily="50" charset="-128"/>
              </a:rPr>
              <a:t>  子供たちの集団活動について話し合う</a:t>
            </a:r>
            <a:endParaRPr lang="en-US" altLang="ja-JP" sz="2400" dirty="0">
              <a:solidFill>
                <a:schemeClr val="bg1"/>
              </a:solidFill>
              <a:latin typeface="メイリオ" panose="020B0604030504040204" pitchFamily="50" charset="-128"/>
              <a:ea typeface="メイリオ" panose="020B0604030504040204" pitchFamily="50" charset="-128"/>
            </a:endParaRPr>
          </a:p>
        </p:txBody>
      </p:sp>
      <p:sp>
        <p:nvSpPr>
          <p:cNvPr id="4" name="円/楕円 3"/>
          <p:cNvSpPr/>
          <p:nvPr/>
        </p:nvSpPr>
        <p:spPr>
          <a:xfrm>
            <a:off x="802481" y="5387330"/>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1512" name="テキスト ボックス 12"/>
          <p:cNvSpPr txBox="1">
            <a:spLocks noChangeArrowheads="1"/>
          </p:cNvSpPr>
          <p:nvPr/>
        </p:nvSpPr>
        <p:spPr bwMode="auto">
          <a:xfrm>
            <a:off x="909638" y="5516563"/>
            <a:ext cx="717550"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a:solidFill>
                  <a:schemeClr val="bg1"/>
                </a:solidFill>
                <a:latin typeface="メイリオ" panose="020B0604030504040204" pitchFamily="50" charset="-128"/>
                <a:ea typeface="メイリオ" panose="020B0604030504040204" pitchFamily="50" charset="-128"/>
              </a:rPr>
              <a:t>５</a:t>
            </a:r>
          </a:p>
        </p:txBody>
      </p:sp>
      <p:sp>
        <p:nvSpPr>
          <p:cNvPr id="12" name="円/楕円 11"/>
          <p:cNvSpPr/>
          <p:nvPr/>
        </p:nvSpPr>
        <p:spPr>
          <a:xfrm>
            <a:off x="1403648" y="4386907"/>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1511" name="テキスト ボックス 11"/>
          <p:cNvSpPr txBox="1">
            <a:spLocks noChangeArrowheads="1"/>
          </p:cNvSpPr>
          <p:nvPr/>
        </p:nvSpPr>
        <p:spPr bwMode="auto">
          <a:xfrm>
            <a:off x="1477963" y="4530725"/>
            <a:ext cx="72072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a:solidFill>
                  <a:schemeClr val="bg1"/>
                </a:solidFill>
                <a:latin typeface="メイリオ" panose="020B0604030504040204" pitchFamily="50" charset="-128"/>
                <a:ea typeface="メイリオ" panose="020B0604030504040204" pitchFamily="50" charset="-128"/>
              </a:rPr>
              <a:t>４</a:t>
            </a:r>
          </a:p>
        </p:txBody>
      </p:sp>
      <p:sp>
        <p:nvSpPr>
          <p:cNvPr id="15" name="円/楕円 14"/>
          <p:cNvSpPr/>
          <p:nvPr/>
        </p:nvSpPr>
        <p:spPr>
          <a:xfrm>
            <a:off x="764381" y="1440334"/>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1508" name="テキスト ボックス 7"/>
          <p:cNvSpPr txBox="1">
            <a:spLocks noChangeArrowheads="1"/>
          </p:cNvSpPr>
          <p:nvPr/>
        </p:nvSpPr>
        <p:spPr bwMode="auto">
          <a:xfrm>
            <a:off x="877888" y="1547813"/>
            <a:ext cx="717550"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a:solidFill>
                  <a:schemeClr val="bg1"/>
                </a:solidFill>
                <a:latin typeface="メイリオ" panose="020B0604030504040204" pitchFamily="50" charset="-128"/>
                <a:ea typeface="メイリオ" panose="020B0604030504040204" pitchFamily="50" charset="-128"/>
              </a:rPr>
              <a:t>１</a:t>
            </a:r>
          </a:p>
        </p:txBody>
      </p:sp>
      <p:sp>
        <p:nvSpPr>
          <p:cNvPr id="13" name="円/楕円 12"/>
          <p:cNvSpPr/>
          <p:nvPr/>
        </p:nvSpPr>
        <p:spPr>
          <a:xfrm>
            <a:off x="1750988" y="3407482"/>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1510" name="テキスト ボックス 10"/>
          <p:cNvSpPr txBox="1">
            <a:spLocks noChangeArrowheads="1"/>
          </p:cNvSpPr>
          <p:nvPr/>
        </p:nvSpPr>
        <p:spPr bwMode="auto">
          <a:xfrm>
            <a:off x="1865313" y="3516313"/>
            <a:ext cx="720725"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a:solidFill>
                  <a:schemeClr val="bg1"/>
                </a:solidFill>
                <a:latin typeface="メイリオ" panose="020B0604030504040204" pitchFamily="50" charset="-128"/>
                <a:ea typeface="メイリオ" panose="020B0604030504040204" pitchFamily="50" charset="-128"/>
              </a:rPr>
              <a:t>３</a:t>
            </a:r>
          </a:p>
        </p:txBody>
      </p:sp>
      <p:sp>
        <p:nvSpPr>
          <p:cNvPr id="14" name="円/楕円 13"/>
          <p:cNvSpPr/>
          <p:nvPr/>
        </p:nvSpPr>
        <p:spPr>
          <a:xfrm>
            <a:off x="1403648" y="2420888"/>
            <a:ext cx="914400" cy="914400"/>
          </a:xfrm>
          <a:prstGeom prst="ellipse">
            <a:avLst/>
          </a:prstGeom>
          <a:solidFill>
            <a:srgbClr val="0070C0"/>
          </a:solidFill>
          <a:effectLst>
            <a:outerShdw blurRad="50800" dist="38100" dir="18900000" algn="bl" rotWithShape="0">
              <a:prstClr val="black">
                <a:alpha val="40000"/>
              </a:prstClr>
            </a:outerShdw>
          </a:effectLst>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086" name="テキスト ボックス 9"/>
          <p:cNvSpPr txBox="1">
            <a:spLocks noChangeArrowheads="1"/>
          </p:cNvSpPr>
          <p:nvPr/>
        </p:nvSpPr>
        <p:spPr bwMode="auto">
          <a:xfrm>
            <a:off x="1503363" y="2562225"/>
            <a:ext cx="72072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a:spcBef>
                <a:spcPct val="0"/>
              </a:spcBef>
              <a:buFontTx/>
              <a:buNone/>
            </a:pPr>
            <a:r>
              <a:rPr kumimoji="0" lang="ja-JP" altLang="en-US" sz="4400" b="1">
                <a:solidFill>
                  <a:schemeClr val="bg1"/>
                </a:solidFill>
                <a:latin typeface="メイリオ" panose="020B0604030504040204" pitchFamily="50" charset="-128"/>
                <a:ea typeface="メイリオ" panose="020B0604030504040204" pitchFamily="50" charset="-128"/>
              </a:rPr>
              <a:t>２</a:t>
            </a:r>
          </a:p>
        </p:txBody>
      </p:sp>
    </p:spTree>
    <p:extLst>
      <p:ext uri="{BB962C8B-B14F-4D97-AF65-F5344CB8AC3E}">
        <p14:creationId xmlns:p14="http://schemas.microsoft.com/office/powerpoint/2010/main" val="21331272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xit" presetSubtype="0" fill="hold" nodeType="afterEffect">
                                  <p:stCondLst>
                                    <p:cond delay="500"/>
                                  </p:stCondLst>
                                  <p:childTnLst>
                                    <p:animEffect transition="out" filter="fade">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par>
                                <p:cTn id="8" presetID="10" presetClass="exit" presetSubtype="0" fill="hold" nodeType="withEffect">
                                  <p:stCondLst>
                                    <p:cond delay="500"/>
                                  </p:stCondLst>
                                  <p:childTnLst>
                                    <p:animEffect transition="out" filter="fade">
                                      <p:cBhvr>
                                        <p:cTn id="9" dur="500"/>
                                        <p:tgtEl>
                                          <p:spTgt spid="15"/>
                                        </p:tgtEl>
                                      </p:cBhvr>
                                    </p:animEffect>
                                    <p:set>
                                      <p:cBhvr>
                                        <p:cTn id="10" dur="1" fill="hold">
                                          <p:stCondLst>
                                            <p:cond delay="499"/>
                                          </p:stCondLst>
                                        </p:cTn>
                                        <p:tgtEl>
                                          <p:spTgt spid="15"/>
                                        </p:tgtEl>
                                        <p:attrNameLst>
                                          <p:attrName>style.visibility</p:attrName>
                                        </p:attrNameLst>
                                      </p:cBhvr>
                                      <p:to>
                                        <p:strVal val="hidden"/>
                                      </p:to>
                                    </p:set>
                                  </p:childTnLst>
                                </p:cTn>
                              </p:par>
                              <p:par>
                                <p:cTn id="11" presetID="10" presetClass="exit" presetSubtype="0" fill="hold" grpId="0" nodeType="withEffect">
                                  <p:stCondLst>
                                    <p:cond delay="500"/>
                                  </p:stCondLst>
                                  <p:childTnLst>
                                    <p:animEffect transition="out" filter="fade">
                                      <p:cBhvr>
                                        <p:cTn id="12" dur="500"/>
                                        <p:tgtEl>
                                          <p:spTgt spid="21508"/>
                                        </p:tgtEl>
                                      </p:cBhvr>
                                    </p:animEffect>
                                    <p:set>
                                      <p:cBhvr>
                                        <p:cTn id="13" dur="1" fill="hold">
                                          <p:stCondLst>
                                            <p:cond delay="499"/>
                                          </p:stCondLst>
                                        </p:cTn>
                                        <p:tgtEl>
                                          <p:spTgt spid="21508"/>
                                        </p:tgtEl>
                                        <p:attrNameLst>
                                          <p:attrName>style.visibility</p:attrName>
                                        </p:attrNameLst>
                                      </p:cBhvr>
                                      <p:to>
                                        <p:strVal val="hidden"/>
                                      </p:to>
                                    </p:set>
                                  </p:childTnLst>
                                </p:cTn>
                              </p:par>
                              <p:par>
                                <p:cTn id="14" presetID="10" presetClass="exit" presetSubtype="0" fill="hold" nodeType="withEffect">
                                  <p:stCondLst>
                                    <p:cond delay="500"/>
                                  </p:stCondLst>
                                  <p:childTnLst>
                                    <p:animEffect transition="out" filter="fade">
                                      <p:cBhvr>
                                        <p:cTn id="15" dur="500"/>
                                        <p:tgtEl>
                                          <p:spTgt spid="19"/>
                                        </p:tgtEl>
                                      </p:cBhvr>
                                    </p:animEffect>
                                    <p:set>
                                      <p:cBhvr>
                                        <p:cTn id="16" dur="1" fill="hold">
                                          <p:stCondLst>
                                            <p:cond delay="499"/>
                                          </p:stCondLst>
                                        </p:cTn>
                                        <p:tgtEl>
                                          <p:spTgt spid="19"/>
                                        </p:tgtEl>
                                        <p:attrNameLst>
                                          <p:attrName>style.visibility</p:attrName>
                                        </p:attrNameLst>
                                      </p:cBhvr>
                                      <p:to>
                                        <p:strVal val="hidden"/>
                                      </p:to>
                                    </p:set>
                                  </p:childTnLst>
                                </p:cTn>
                              </p:par>
                              <p:par>
                                <p:cTn id="17" presetID="10" presetClass="exit" presetSubtype="0" fill="hold" nodeType="withEffect">
                                  <p:stCondLst>
                                    <p:cond delay="500"/>
                                  </p:stCondLst>
                                  <p:childTnLst>
                                    <p:animEffect transition="out" filter="fade">
                                      <p:cBhvr>
                                        <p:cTn id="18" dur="500"/>
                                        <p:tgtEl>
                                          <p:spTgt spid="20"/>
                                        </p:tgtEl>
                                      </p:cBhvr>
                                    </p:animEffect>
                                    <p:set>
                                      <p:cBhvr>
                                        <p:cTn id="19" dur="1" fill="hold">
                                          <p:stCondLst>
                                            <p:cond delay="499"/>
                                          </p:stCondLst>
                                        </p:cTn>
                                        <p:tgtEl>
                                          <p:spTgt spid="20"/>
                                        </p:tgtEl>
                                        <p:attrNameLst>
                                          <p:attrName>style.visibility</p:attrName>
                                        </p:attrNameLst>
                                      </p:cBhvr>
                                      <p:to>
                                        <p:strVal val="hidden"/>
                                      </p:to>
                                    </p:set>
                                  </p:childTnLst>
                                </p:cTn>
                              </p:par>
                              <p:par>
                                <p:cTn id="20" presetID="10" presetClass="exit" presetSubtype="0" fill="hold" nodeType="withEffect">
                                  <p:stCondLst>
                                    <p:cond delay="500"/>
                                  </p:stCondLst>
                                  <p:childTnLst>
                                    <p:animEffect transition="out" filter="fade">
                                      <p:cBhvr>
                                        <p:cTn id="21" dur="500"/>
                                        <p:tgtEl>
                                          <p:spTgt spid="12"/>
                                        </p:tgtEl>
                                      </p:cBhvr>
                                    </p:animEffect>
                                    <p:set>
                                      <p:cBhvr>
                                        <p:cTn id="22" dur="1" fill="hold">
                                          <p:stCondLst>
                                            <p:cond delay="499"/>
                                          </p:stCondLst>
                                        </p:cTn>
                                        <p:tgtEl>
                                          <p:spTgt spid="12"/>
                                        </p:tgtEl>
                                        <p:attrNameLst>
                                          <p:attrName>style.visibility</p:attrName>
                                        </p:attrNameLst>
                                      </p:cBhvr>
                                      <p:to>
                                        <p:strVal val="hidden"/>
                                      </p:to>
                                    </p:set>
                                  </p:childTnLst>
                                </p:cTn>
                              </p:par>
                              <p:par>
                                <p:cTn id="23" presetID="10" presetClass="exit" presetSubtype="0" fill="hold" grpId="0" nodeType="withEffect">
                                  <p:stCondLst>
                                    <p:cond delay="500"/>
                                  </p:stCondLst>
                                  <p:childTnLst>
                                    <p:animEffect transition="out" filter="fade">
                                      <p:cBhvr>
                                        <p:cTn id="24" dur="500"/>
                                        <p:tgtEl>
                                          <p:spTgt spid="21511"/>
                                        </p:tgtEl>
                                      </p:cBhvr>
                                    </p:animEffect>
                                    <p:set>
                                      <p:cBhvr>
                                        <p:cTn id="25" dur="1" fill="hold">
                                          <p:stCondLst>
                                            <p:cond delay="499"/>
                                          </p:stCondLst>
                                        </p:cTn>
                                        <p:tgtEl>
                                          <p:spTgt spid="21511"/>
                                        </p:tgtEl>
                                        <p:attrNameLst>
                                          <p:attrName>style.visibility</p:attrName>
                                        </p:attrNameLst>
                                      </p:cBhvr>
                                      <p:to>
                                        <p:strVal val="hidden"/>
                                      </p:to>
                                    </p:set>
                                  </p:childTnLst>
                                </p:cTn>
                              </p:par>
                              <p:par>
                                <p:cTn id="26" presetID="10" presetClass="exit" presetSubtype="0" fill="hold" nodeType="withEffect">
                                  <p:stCondLst>
                                    <p:cond delay="500"/>
                                  </p:stCondLst>
                                  <p:childTnLst>
                                    <p:animEffect transition="out" filter="fade">
                                      <p:cBhvr>
                                        <p:cTn id="27" dur="500"/>
                                        <p:tgtEl>
                                          <p:spTgt spid="13"/>
                                        </p:tgtEl>
                                      </p:cBhvr>
                                    </p:animEffect>
                                    <p:set>
                                      <p:cBhvr>
                                        <p:cTn id="28" dur="1" fill="hold">
                                          <p:stCondLst>
                                            <p:cond delay="499"/>
                                          </p:stCondLst>
                                        </p:cTn>
                                        <p:tgtEl>
                                          <p:spTgt spid="13"/>
                                        </p:tgtEl>
                                        <p:attrNameLst>
                                          <p:attrName>style.visibility</p:attrName>
                                        </p:attrNameLst>
                                      </p:cBhvr>
                                      <p:to>
                                        <p:strVal val="hidden"/>
                                      </p:to>
                                    </p:set>
                                  </p:childTnLst>
                                </p:cTn>
                              </p:par>
                              <p:par>
                                <p:cTn id="29" presetID="10" presetClass="exit" presetSubtype="0" fill="hold" grpId="0" nodeType="withEffect">
                                  <p:stCondLst>
                                    <p:cond delay="500"/>
                                  </p:stCondLst>
                                  <p:childTnLst>
                                    <p:animEffect transition="out" filter="fade">
                                      <p:cBhvr>
                                        <p:cTn id="30" dur="500"/>
                                        <p:tgtEl>
                                          <p:spTgt spid="21510"/>
                                        </p:tgtEl>
                                      </p:cBhvr>
                                    </p:animEffect>
                                    <p:set>
                                      <p:cBhvr>
                                        <p:cTn id="31" dur="1" fill="hold">
                                          <p:stCondLst>
                                            <p:cond delay="499"/>
                                          </p:stCondLst>
                                        </p:cTn>
                                        <p:tgtEl>
                                          <p:spTgt spid="21510"/>
                                        </p:tgtEl>
                                        <p:attrNameLst>
                                          <p:attrName>style.visibility</p:attrName>
                                        </p:attrNameLst>
                                      </p:cBhvr>
                                      <p:to>
                                        <p:strVal val="hidden"/>
                                      </p:to>
                                    </p:set>
                                  </p:childTnLst>
                                </p:cTn>
                              </p:par>
                              <p:par>
                                <p:cTn id="32" presetID="10" presetClass="exit" presetSubtype="0" fill="hold" nodeType="withEffect">
                                  <p:stCondLst>
                                    <p:cond delay="500"/>
                                  </p:stCondLst>
                                  <p:childTnLst>
                                    <p:animEffect transition="out" filter="fade">
                                      <p:cBhvr>
                                        <p:cTn id="33" dur="500"/>
                                        <p:tgtEl>
                                          <p:spTgt spid="3"/>
                                        </p:tgtEl>
                                      </p:cBhvr>
                                    </p:animEffect>
                                    <p:set>
                                      <p:cBhvr>
                                        <p:cTn id="34" dur="1" fill="hold">
                                          <p:stCondLst>
                                            <p:cond delay="499"/>
                                          </p:stCondLst>
                                        </p:cTn>
                                        <p:tgtEl>
                                          <p:spTgt spid="3"/>
                                        </p:tgtEl>
                                        <p:attrNameLst>
                                          <p:attrName>style.visibility</p:attrName>
                                        </p:attrNameLst>
                                      </p:cBhvr>
                                      <p:to>
                                        <p:strVal val="hidden"/>
                                      </p:to>
                                    </p:set>
                                  </p:childTnLst>
                                </p:cTn>
                              </p:par>
                              <p:par>
                                <p:cTn id="35" presetID="10" presetClass="exit" presetSubtype="0" fill="hold" grpId="0" nodeType="withEffect">
                                  <p:stCondLst>
                                    <p:cond delay="500"/>
                                  </p:stCondLst>
                                  <p:childTnLst>
                                    <p:animEffect transition="out" filter="fade">
                                      <p:cBhvr>
                                        <p:cTn id="36" dur="500"/>
                                        <p:tgtEl>
                                          <p:spTgt spid="18"/>
                                        </p:tgtEl>
                                      </p:cBhvr>
                                    </p:animEffect>
                                    <p:set>
                                      <p:cBhvr>
                                        <p:cTn id="37" dur="1" fill="hold">
                                          <p:stCondLst>
                                            <p:cond delay="499"/>
                                          </p:stCondLst>
                                        </p:cTn>
                                        <p:tgtEl>
                                          <p:spTgt spid="18"/>
                                        </p:tgtEl>
                                        <p:attrNameLst>
                                          <p:attrName>style.visibility</p:attrName>
                                        </p:attrNameLst>
                                      </p:cBhvr>
                                      <p:to>
                                        <p:strVal val="hidden"/>
                                      </p:to>
                                    </p:set>
                                  </p:childTnLst>
                                </p:cTn>
                              </p:par>
                              <p:par>
                                <p:cTn id="38" presetID="10" presetClass="exit" presetSubtype="0" fill="hold" grpId="0" nodeType="withEffect">
                                  <p:stCondLst>
                                    <p:cond delay="500"/>
                                  </p:stCondLst>
                                  <p:childTnLst>
                                    <p:animEffect transition="out" filter="fade">
                                      <p:cBhvr>
                                        <p:cTn id="39" dur="500"/>
                                        <p:tgtEl>
                                          <p:spTgt spid="14"/>
                                        </p:tgtEl>
                                      </p:cBhvr>
                                    </p:animEffect>
                                    <p:set>
                                      <p:cBhvr>
                                        <p:cTn id="40" dur="1" fill="hold">
                                          <p:stCondLst>
                                            <p:cond delay="499"/>
                                          </p:stCondLst>
                                        </p:cTn>
                                        <p:tgtEl>
                                          <p:spTgt spid="14"/>
                                        </p:tgtEl>
                                        <p:attrNameLst>
                                          <p:attrName>style.visibility</p:attrName>
                                        </p:attrNameLst>
                                      </p:cBhvr>
                                      <p:to>
                                        <p:strVal val="hidden"/>
                                      </p:to>
                                    </p:set>
                                  </p:childTnLst>
                                </p:cTn>
                              </p:par>
                              <p:par>
                                <p:cTn id="41" presetID="10" presetClass="exit" presetSubtype="0" fill="hold" grpId="0" nodeType="withEffect">
                                  <p:stCondLst>
                                    <p:cond delay="500"/>
                                  </p:stCondLst>
                                  <p:childTnLst>
                                    <p:animEffect transition="out" filter="fade">
                                      <p:cBhvr>
                                        <p:cTn id="42" dur="500"/>
                                        <p:tgtEl>
                                          <p:spTgt spid="2086"/>
                                        </p:tgtEl>
                                      </p:cBhvr>
                                    </p:animEffect>
                                    <p:set>
                                      <p:cBhvr>
                                        <p:cTn id="43" dur="1" fill="hold">
                                          <p:stCondLst>
                                            <p:cond delay="499"/>
                                          </p:stCondLst>
                                        </p:cTn>
                                        <p:tgtEl>
                                          <p:spTgt spid="208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1511" grpId="0"/>
      <p:bldP spid="21508" grpId="0"/>
      <p:bldP spid="21510" grpId="0"/>
      <p:bldP spid="14" grpId="0" animBg="1"/>
      <p:bldP spid="208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角丸四角形 113"/>
          <p:cNvSpPr/>
          <p:nvPr/>
        </p:nvSpPr>
        <p:spPr>
          <a:xfrm>
            <a:off x="4664205" y="3356993"/>
            <a:ext cx="4242227" cy="3384376"/>
          </a:xfrm>
          <a:prstGeom prst="roundRect">
            <a:avLst/>
          </a:prstGeom>
          <a:ln w="38100">
            <a:solidFill>
              <a:schemeClr val="tx1"/>
            </a:solidFill>
          </a:ln>
        </p:spPr>
        <p:style>
          <a:lnRef idx="2">
            <a:schemeClr val="accent6"/>
          </a:lnRef>
          <a:fillRef idx="1">
            <a:schemeClr val="lt1"/>
          </a:fillRef>
          <a:effectRef idx="0">
            <a:schemeClr val="accent6"/>
          </a:effectRef>
          <a:fontRef idx="minor">
            <a:schemeClr val="dk1"/>
          </a:fontRef>
        </p:style>
        <p:txBody>
          <a:bodyPr rtlCol="0" anchor="t" anchorCtr="0"/>
          <a:lstStyle/>
          <a:p>
            <a:r>
              <a:rPr kumimoji="1" lang="ja-JP" altLang="en-US" sz="1600" b="1" u="sng" dirty="0" smtClean="0">
                <a:latin typeface="メイリオ" panose="020B0604030504040204" pitchFamily="50" charset="-128"/>
                <a:ea typeface="メイリオ" panose="020B0604030504040204" pitchFamily="50" charset="-128"/>
              </a:rPr>
              <a:t>「絆づくり」の働きかけ</a:t>
            </a:r>
            <a:endParaRPr kumimoji="1" lang="en-US" altLang="ja-JP" sz="1600" b="1" u="sng" dirty="0" smtClean="0">
              <a:latin typeface="メイリオ" panose="020B0604030504040204" pitchFamily="50" charset="-128"/>
              <a:ea typeface="メイリオ" panose="020B0604030504040204" pitchFamily="50" charset="-128"/>
            </a:endParaRPr>
          </a:p>
          <a:p>
            <a:endParaRPr kumimoji="1" lang="en-US" altLang="ja-JP" sz="1000" b="1" u="sng" dirty="0" smtClean="0">
              <a:latin typeface="メイリオ" panose="020B0604030504040204" pitchFamily="50" charset="-128"/>
              <a:ea typeface="メイリオ" panose="020B0604030504040204" pitchFamily="50" charset="-128"/>
            </a:endParaRPr>
          </a:p>
          <a:p>
            <a:pPr lvl="0"/>
            <a:r>
              <a:rPr lang="ja-JP" altLang="en-US" sz="2000" b="1" dirty="0">
                <a:solidFill>
                  <a:prstClr val="black"/>
                </a:solidFill>
                <a:latin typeface="メイリオ" panose="020B0604030504040204" pitchFamily="50" charset="-128"/>
                <a:ea typeface="メイリオ" panose="020B0604030504040204" pitchFamily="50" charset="-128"/>
              </a:rPr>
              <a:t>・</a:t>
            </a:r>
            <a:endParaRPr lang="en-US" altLang="ja-JP" sz="2000" b="1" dirty="0">
              <a:solidFill>
                <a:prstClr val="black"/>
              </a:solidFill>
              <a:latin typeface="メイリオ" panose="020B0604030504040204" pitchFamily="50" charset="-128"/>
              <a:ea typeface="メイリオ" panose="020B0604030504040204" pitchFamily="50" charset="-128"/>
            </a:endParaRPr>
          </a:p>
          <a:p>
            <a:pPr lvl="0"/>
            <a:endParaRPr lang="en-US" altLang="ja-JP" sz="2000" b="1" dirty="0">
              <a:solidFill>
                <a:prstClr val="black"/>
              </a:solidFill>
              <a:latin typeface="メイリオ" panose="020B0604030504040204" pitchFamily="50" charset="-128"/>
              <a:ea typeface="メイリオ" panose="020B0604030504040204" pitchFamily="50" charset="-128"/>
            </a:endParaRPr>
          </a:p>
          <a:p>
            <a:pPr lvl="0"/>
            <a:r>
              <a:rPr lang="ja-JP" altLang="en-US" sz="2000" b="1" dirty="0" smtClean="0">
                <a:solidFill>
                  <a:prstClr val="black"/>
                </a:solidFill>
                <a:latin typeface="メイリオ" panose="020B0604030504040204" pitchFamily="50" charset="-128"/>
                <a:ea typeface="メイリオ" panose="020B0604030504040204" pitchFamily="50" charset="-128"/>
              </a:rPr>
              <a:t>・</a:t>
            </a:r>
            <a:endParaRPr lang="ja-JP" altLang="en-US" sz="2000" b="1" dirty="0">
              <a:solidFill>
                <a:prstClr val="black"/>
              </a:solidFill>
              <a:latin typeface="メイリオ" panose="020B0604030504040204" pitchFamily="50" charset="-128"/>
              <a:ea typeface="メイリオ" panose="020B0604030504040204" pitchFamily="50" charset="-128"/>
            </a:endParaRPr>
          </a:p>
        </p:txBody>
      </p:sp>
      <p:sp>
        <p:nvSpPr>
          <p:cNvPr id="3" name="角丸四角形 2"/>
          <p:cNvSpPr/>
          <p:nvPr/>
        </p:nvSpPr>
        <p:spPr>
          <a:xfrm>
            <a:off x="222964" y="3356992"/>
            <a:ext cx="4242227" cy="3384376"/>
          </a:xfrm>
          <a:prstGeom prst="roundRect">
            <a:avLst/>
          </a:prstGeom>
          <a:ln w="38100">
            <a:solidFill>
              <a:schemeClr val="tx1"/>
            </a:solidFill>
          </a:ln>
        </p:spPr>
        <p:style>
          <a:lnRef idx="2">
            <a:schemeClr val="accent6"/>
          </a:lnRef>
          <a:fillRef idx="1">
            <a:schemeClr val="lt1"/>
          </a:fillRef>
          <a:effectRef idx="0">
            <a:schemeClr val="accent6"/>
          </a:effectRef>
          <a:fontRef idx="minor">
            <a:schemeClr val="dk1"/>
          </a:fontRef>
        </p:style>
        <p:txBody>
          <a:bodyPr rtlCol="0" anchor="t" anchorCtr="0"/>
          <a:lstStyle/>
          <a:p>
            <a:r>
              <a:rPr kumimoji="1" lang="ja-JP" altLang="en-US" sz="1600" b="1" u="sng" dirty="0" smtClean="0">
                <a:latin typeface="メイリオ" panose="020B0604030504040204" pitchFamily="50" charset="-128"/>
                <a:ea typeface="メイリオ" panose="020B0604030504040204" pitchFamily="50" charset="-128"/>
              </a:rPr>
              <a:t>「居場所づくり」の働きかけ</a:t>
            </a:r>
            <a:endParaRPr kumimoji="1" lang="en-US" altLang="ja-JP" sz="2000" b="1" dirty="0" smtClean="0">
              <a:latin typeface="メイリオ" panose="020B0604030504040204" pitchFamily="50" charset="-128"/>
              <a:ea typeface="メイリオ" panose="020B0604030504040204" pitchFamily="50" charset="-128"/>
            </a:endParaRPr>
          </a:p>
          <a:p>
            <a:endParaRPr lang="en-US" altLang="ja-JP" sz="1000" b="1" dirty="0">
              <a:latin typeface="メイリオ" panose="020B0604030504040204" pitchFamily="50" charset="-128"/>
              <a:ea typeface="メイリオ" panose="020B0604030504040204" pitchFamily="50" charset="-128"/>
            </a:endParaRPr>
          </a:p>
          <a:p>
            <a:r>
              <a:rPr kumimoji="1" lang="ja-JP" altLang="en-US" sz="2000" b="1" dirty="0" smtClean="0">
                <a:latin typeface="メイリオ" panose="020B0604030504040204" pitchFamily="50" charset="-128"/>
                <a:ea typeface="メイリオ" panose="020B0604030504040204" pitchFamily="50" charset="-128"/>
              </a:rPr>
              <a:t>・</a:t>
            </a:r>
            <a:endParaRPr kumimoji="1" lang="en-US" altLang="ja-JP" sz="2000" b="1" dirty="0" smtClean="0">
              <a:latin typeface="メイリオ" panose="020B0604030504040204" pitchFamily="50" charset="-128"/>
              <a:ea typeface="メイリオ" panose="020B0604030504040204" pitchFamily="50" charset="-128"/>
            </a:endParaRPr>
          </a:p>
          <a:p>
            <a:endParaRPr lang="en-US" altLang="ja-JP" sz="2000" b="1" dirty="0" smtClean="0">
              <a:latin typeface="メイリオ" panose="020B0604030504040204" pitchFamily="50" charset="-128"/>
              <a:ea typeface="メイリオ" panose="020B0604030504040204" pitchFamily="50" charset="-128"/>
            </a:endParaRPr>
          </a:p>
          <a:p>
            <a:r>
              <a:rPr kumimoji="1" lang="ja-JP" altLang="en-US" sz="2000" b="1" dirty="0">
                <a:latin typeface="メイリオ" panose="020B0604030504040204" pitchFamily="50" charset="-128"/>
                <a:ea typeface="メイリオ" panose="020B0604030504040204" pitchFamily="50" charset="-128"/>
              </a:rPr>
              <a:t>・</a:t>
            </a:r>
          </a:p>
        </p:txBody>
      </p:sp>
      <p:sp>
        <p:nvSpPr>
          <p:cNvPr id="136" name="テキスト ボックス 135"/>
          <p:cNvSpPr txBox="1"/>
          <p:nvPr/>
        </p:nvSpPr>
        <p:spPr>
          <a:xfrm>
            <a:off x="4957075" y="1916832"/>
            <a:ext cx="3575365" cy="1220847"/>
          </a:xfrm>
          <a:prstGeom prst="rect">
            <a:avLst/>
          </a:prstGeom>
          <a:noFill/>
        </p:spPr>
        <p:txBody>
          <a:bodyPr wrap="square" rtlCol="0">
            <a:spAutoFit/>
          </a:bodyPr>
          <a:lstStyle>
            <a:defPPr>
              <a:defRPr lang="ja-JP"/>
            </a:defPPr>
            <a:lvl1pPr>
              <a:lnSpc>
                <a:spcPts val="1800"/>
              </a:lnSpc>
              <a:defRPr sz="1400" b="1">
                <a:solidFill>
                  <a:prstClr val="black"/>
                </a:solidFill>
                <a:latin typeface="メイリオ" panose="020B0604030504040204" pitchFamily="50" charset="-128"/>
                <a:ea typeface="メイリオ" panose="020B0604030504040204" pitchFamily="50" charset="-128"/>
              </a:defRPr>
            </a:lvl1pPr>
          </a:lstStyle>
          <a:p>
            <a:pPr>
              <a:lnSpc>
                <a:spcPts val="2200"/>
              </a:lnSpc>
            </a:pPr>
            <a:r>
              <a:rPr lang="ja-JP" altLang="en-US" sz="1800" dirty="0"/>
              <a:t>「絆づくり」</a:t>
            </a:r>
            <a:endParaRPr lang="en-US" altLang="ja-JP" sz="1800" dirty="0"/>
          </a:p>
          <a:p>
            <a:pPr>
              <a:lnSpc>
                <a:spcPts val="2200"/>
              </a:lnSpc>
            </a:pPr>
            <a:r>
              <a:rPr lang="ja-JP" altLang="en-US" sz="1800" b="0" dirty="0"/>
              <a:t>主体的に取り組む協同的な活動を</a:t>
            </a:r>
            <a:r>
              <a:rPr lang="ja-JP" altLang="en-US" sz="1800" b="0" dirty="0" smtClean="0"/>
              <a:t>通して、</a:t>
            </a:r>
            <a:r>
              <a:rPr lang="ja-JP" altLang="en-US" sz="1800" b="0" u="sng" dirty="0" smtClean="0"/>
              <a:t>児童</a:t>
            </a:r>
            <a:r>
              <a:rPr lang="ja-JP" altLang="en-US" sz="1800" b="0" u="sng" dirty="0"/>
              <a:t>生徒自らが</a:t>
            </a:r>
            <a:r>
              <a:rPr lang="ja-JP" altLang="en-US" sz="1800" b="0" dirty="0"/>
              <a:t>絆をつくる</a:t>
            </a:r>
            <a:endParaRPr lang="en-US" altLang="ja-JP" sz="1800" b="0" dirty="0"/>
          </a:p>
        </p:txBody>
      </p:sp>
      <p:sp>
        <p:nvSpPr>
          <p:cNvPr id="138" name="テキスト ボックス 137"/>
          <p:cNvSpPr txBox="1"/>
          <p:nvPr/>
        </p:nvSpPr>
        <p:spPr>
          <a:xfrm>
            <a:off x="539552" y="1916832"/>
            <a:ext cx="3780023" cy="1220847"/>
          </a:xfrm>
          <a:prstGeom prst="rect">
            <a:avLst/>
          </a:prstGeom>
          <a:noFill/>
        </p:spPr>
        <p:txBody>
          <a:bodyPr wrap="square" rtlCol="0">
            <a:spAutoFit/>
          </a:bodyPr>
          <a:lstStyle/>
          <a:p>
            <a:pPr>
              <a:lnSpc>
                <a:spcPts val="2200"/>
              </a:lnSpc>
            </a:pPr>
            <a:r>
              <a:rPr lang="ja-JP" altLang="en-US" b="1" dirty="0" smtClean="0">
                <a:solidFill>
                  <a:prstClr val="black"/>
                </a:solidFill>
                <a:latin typeface="メイリオ" panose="020B0604030504040204" pitchFamily="50" charset="-128"/>
                <a:ea typeface="メイリオ" panose="020B0604030504040204" pitchFamily="50" charset="-128"/>
              </a:rPr>
              <a:t>「居場所づくり」</a:t>
            </a:r>
            <a:endParaRPr lang="en-US" altLang="ja-JP" b="1" dirty="0" smtClean="0">
              <a:solidFill>
                <a:prstClr val="black"/>
              </a:solidFill>
              <a:latin typeface="メイリオ" panose="020B0604030504040204" pitchFamily="50" charset="-128"/>
              <a:ea typeface="メイリオ" panose="020B0604030504040204" pitchFamily="50" charset="-128"/>
            </a:endParaRPr>
          </a:p>
          <a:p>
            <a:pPr>
              <a:lnSpc>
                <a:spcPts val="2200"/>
              </a:lnSpc>
            </a:pPr>
            <a:r>
              <a:rPr lang="ja-JP" altLang="en-US" dirty="0" smtClean="0">
                <a:solidFill>
                  <a:prstClr val="black"/>
                </a:solidFill>
                <a:latin typeface="メイリオ" panose="020B0604030504040204" pitchFamily="50" charset="-128"/>
                <a:ea typeface="メイリオ" panose="020B0604030504040204" pitchFamily="50" charset="-128"/>
              </a:rPr>
              <a:t>児童生徒が安心でき、自己</a:t>
            </a:r>
            <a:r>
              <a:rPr lang="ja-JP" altLang="en-US" dirty="0">
                <a:solidFill>
                  <a:prstClr val="black"/>
                </a:solidFill>
                <a:latin typeface="メイリオ" panose="020B0604030504040204" pitchFamily="50" charset="-128"/>
                <a:ea typeface="メイリオ" panose="020B0604030504040204" pitchFamily="50" charset="-128"/>
              </a:rPr>
              <a:t>存在感</a:t>
            </a:r>
            <a:r>
              <a:rPr lang="ja-JP" altLang="en-US" dirty="0" smtClean="0">
                <a:solidFill>
                  <a:prstClr val="black"/>
                </a:solidFill>
                <a:latin typeface="メイリオ" panose="020B0604030504040204" pitchFamily="50" charset="-128"/>
                <a:ea typeface="メイリオ" panose="020B0604030504040204" pitchFamily="50" charset="-128"/>
              </a:rPr>
              <a:t>や</a:t>
            </a:r>
            <a:r>
              <a:rPr lang="ja-JP" altLang="en-US" dirty="0">
                <a:solidFill>
                  <a:prstClr val="black"/>
                </a:solidFill>
                <a:latin typeface="メイリオ" panose="020B0604030504040204" pitchFamily="50" charset="-128"/>
                <a:ea typeface="メイリオ" panose="020B0604030504040204" pitchFamily="50" charset="-128"/>
              </a:rPr>
              <a:t>充実感を</a:t>
            </a:r>
            <a:r>
              <a:rPr lang="ja-JP" altLang="en-US" dirty="0" smtClean="0">
                <a:solidFill>
                  <a:prstClr val="black"/>
                </a:solidFill>
                <a:latin typeface="メイリオ" panose="020B0604030504040204" pitchFamily="50" charset="-128"/>
                <a:ea typeface="メイリオ" panose="020B0604030504040204" pitchFamily="50" charset="-128"/>
              </a:rPr>
              <a:t>感じられる居場所を、</a:t>
            </a:r>
            <a:r>
              <a:rPr lang="ja-JP" altLang="en-US" u="sng" dirty="0" smtClean="0">
                <a:solidFill>
                  <a:prstClr val="black"/>
                </a:solidFill>
                <a:latin typeface="メイリオ" panose="020B0604030504040204" pitchFamily="50" charset="-128"/>
                <a:ea typeface="メイリオ" panose="020B0604030504040204" pitchFamily="50" charset="-128"/>
              </a:rPr>
              <a:t>教職員が</a:t>
            </a:r>
            <a:r>
              <a:rPr lang="ja-JP" altLang="en-US" dirty="0" smtClean="0">
                <a:solidFill>
                  <a:prstClr val="black"/>
                </a:solidFill>
                <a:latin typeface="メイリオ" panose="020B0604030504040204" pitchFamily="50" charset="-128"/>
                <a:ea typeface="メイリオ" panose="020B0604030504040204" pitchFamily="50" charset="-128"/>
              </a:rPr>
              <a:t>つくる</a:t>
            </a:r>
            <a:endParaRPr lang="en-US" altLang="ja-JP" dirty="0" smtClean="0">
              <a:solidFill>
                <a:prstClr val="black"/>
              </a:solidFill>
              <a:latin typeface="メイリオ" panose="020B0604030504040204" pitchFamily="50" charset="-128"/>
              <a:ea typeface="メイリオ" panose="020B0604030504040204" pitchFamily="50" charset="-128"/>
            </a:endParaRPr>
          </a:p>
        </p:txBody>
      </p:sp>
      <p:sp>
        <p:nvSpPr>
          <p:cNvPr id="2" name="下矢印 1"/>
          <p:cNvSpPr/>
          <p:nvPr/>
        </p:nvSpPr>
        <p:spPr>
          <a:xfrm>
            <a:off x="4284530" y="1628800"/>
            <a:ext cx="574940" cy="1944216"/>
          </a:xfrm>
          <a:prstGeom prst="downArrow">
            <a:avLst>
              <a:gd name="adj1" fmla="val 50000"/>
              <a:gd name="adj2" fmla="val 75924"/>
            </a:avLst>
          </a:prstGeom>
          <a:solidFill>
            <a:srgbClr val="99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 name="テキスト ボックス 115"/>
          <p:cNvSpPr txBox="1"/>
          <p:nvPr/>
        </p:nvSpPr>
        <p:spPr>
          <a:xfrm>
            <a:off x="1403648" y="55077"/>
            <a:ext cx="7537205" cy="830997"/>
          </a:xfrm>
          <a:prstGeom prst="rect">
            <a:avLst/>
          </a:prstGeom>
          <a:noFill/>
          <a:ln>
            <a:solidFill>
              <a:schemeClr val="tx1"/>
            </a:solidFill>
          </a:ln>
        </p:spPr>
        <p:txBody>
          <a:bodyPr wrap="square" rtlCol="0" anchor="b">
            <a:spAutoFit/>
          </a:bodyPr>
          <a:lstStyle/>
          <a:p>
            <a:r>
              <a:rPr lang="ja-JP" altLang="en-US" sz="2400" b="1" dirty="0" smtClean="0">
                <a:latin typeface="メイリオ" panose="020B0604030504040204" pitchFamily="50" charset="-128"/>
                <a:ea typeface="メイリオ" panose="020B0604030504040204" pitchFamily="50" charset="-128"/>
              </a:rPr>
              <a:t>自分の学級（</a:t>
            </a:r>
            <a:r>
              <a:rPr lang="en-US" altLang="ja-JP" sz="2400" b="1" dirty="0" smtClean="0">
                <a:latin typeface="メイリオ" panose="020B0604030504040204" pitchFamily="50" charset="-128"/>
                <a:ea typeface="メイリオ" panose="020B0604030504040204" pitchFamily="50" charset="-128"/>
              </a:rPr>
              <a:t>HR</a:t>
            </a:r>
            <a:r>
              <a:rPr lang="ja-JP" altLang="en-US" sz="2400" b="1" dirty="0" smtClean="0">
                <a:latin typeface="メイリオ" panose="020B0604030504040204" pitchFamily="50" charset="-128"/>
                <a:ea typeface="メイリオ" panose="020B0604030504040204" pitchFamily="50" charset="-128"/>
              </a:rPr>
              <a:t>）等で、集団での活動が円滑に行われるための働きかけについて考えましょう。</a:t>
            </a:r>
            <a:endParaRPr kumimoji="1" lang="ja-JP" altLang="en-US" sz="2400" b="1" dirty="0"/>
          </a:p>
        </p:txBody>
      </p:sp>
      <p:sp>
        <p:nvSpPr>
          <p:cNvPr id="115" name="テキスト ボックス 114"/>
          <p:cNvSpPr txBox="1"/>
          <p:nvPr/>
        </p:nvSpPr>
        <p:spPr>
          <a:xfrm>
            <a:off x="82337" y="116632"/>
            <a:ext cx="1107996" cy="461665"/>
          </a:xfrm>
          <a:prstGeom prst="rect">
            <a:avLst/>
          </a:prstGeom>
          <a:solidFill>
            <a:srgbClr val="002060"/>
          </a:solidFill>
        </p:spPr>
        <p:txBody>
          <a:bodyPr wrap="square" anchor="b">
            <a:spAutoFit/>
          </a:bodyPr>
          <a:lstStyle>
            <a:defPPr>
              <a:defRPr lang="ja-JP"/>
            </a:defPPr>
            <a:lvl1pPr lvl="0" algn="ctr">
              <a:defRPr sz="2400">
                <a:solidFill>
                  <a:schemeClr val="bg1"/>
                </a:solidFill>
                <a:latin typeface="メイリオ" panose="020B0604030504040204" pitchFamily="50" charset="-128"/>
                <a:ea typeface="メイリオ" panose="020B0604030504040204" pitchFamily="50" charset="-128"/>
              </a:defRPr>
            </a:lvl1pPr>
          </a:lstStyle>
          <a:p>
            <a:r>
              <a:rPr lang="ja-JP" altLang="en-US" dirty="0" smtClean="0"/>
              <a:t>資料②</a:t>
            </a:r>
            <a:endParaRPr lang="ja-JP" altLang="en-US" dirty="0"/>
          </a:p>
        </p:txBody>
      </p:sp>
      <p:grpSp>
        <p:nvGrpSpPr>
          <p:cNvPr id="224" name="グループ化 223"/>
          <p:cNvGrpSpPr/>
          <p:nvPr/>
        </p:nvGrpSpPr>
        <p:grpSpPr>
          <a:xfrm>
            <a:off x="327720" y="1052736"/>
            <a:ext cx="8469117" cy="576064"/>
            <a:chOff x="327720" y="6107810"/>
            <a:chExt cx="8469117" cy="576064"/>
          </a:xfrm>
        </p:grpSpPr>
        <p:sp>
          <p:nvSpPr>
            <p:cNvPr id="225" name="正方形/長方形 224"/>
            <p:cNvSpPr/>
            <p:nvPr/>
          </p:nvSpPr>
          <p:spPr>
            <a:xfrm>
              <a:off x="347163" y="6107810"/>
              <a:ext cx="8449674" cy="576064"/>
            </a:xfrm>
            <a:prstGeom prst="rect">
              <a:avLst/>
            </a:prstGeom>
            <a:solidFill>
              <a:srgbClr val="FFFF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en-US" altLang="ja-JP" sz="1600" dirty="0">
                  <a:solidFill>
                    <a:schemeClr val="tx1"/>
                  </a:solidFill>
                  <a:latin typeface="メイリオ" panose="020B0604030504040204" pitchFamily="50" charset="-128"/>
                  <a:ea typeface="メイリオ" panose="020B0604030504040204" pitchFamily="50" charset="-128"/>
                </a:rPr>
                <a:t> </a:t>
              </a:r>
              <a:r>
                <a:rPr lang="en-US" altLang="ja-JP" sz="1600" dirty="0" smtClean="0">
                  <a:solidFill>
                    <a:schemeClr val="tx1"/>
                  </a:solidFill>
                  <a:latin typeface="メイリオ" panose="020B0604030504040204" pitchFamily="50" charset="-128"/>
                  <a:ea typeface="メイリオ" panose="020B0604030504040204" pitchFamily="50" charset="-128"/>
                </a:rPr>
                <a:t>                   </a:t>
              </a:r>
              <a:r>
                <a:rPr lang="ja-JP" altLang="en-US" sz="1600" dirty="0" smtClean="0">
                  <a:solidFill>
                    <a:schemeClr val="tx1"/>
                  </a:solidFill>
                  <a:latin typeface="メイリオ" panose="020B0604030504040204" pitchFamily="50" charset="-128"/>
                  <a:ea typeface="メイリオ" panose="020B0604030504040204" pitchFamily="50" charset="-128"/>
                </a:rPr>
                <a:t>　</a:t>
              </a:r>
              <a:r>
                <a:rPr lang="ja-JP" altLang="en-US" sz="2400" b="1" dirty="0" smtClean="0">
                  <a:solidFill>
                    <a:schemeClr val="tx1"/>
                  </a:solidFill>
                  <a:latin typeface="メイリオ" panose="020B0604030504040204" pitchFamily="50" charset="-128"/>
                  <a:ea typeface="メイリオ" panose="020B0604030504040204" pitchFamily="50" charset="-128"/>
                </a:rPr>
                <a:t>集団の実態に即した働きかけになっているか</a:t>
              </a:r>
              <a:endParaRPr lang="ja-JP" altLang="en-US" sz="2400" b="1" dirty="0">
                <a:solidFill>
                  <a:schemeClr val="tx1"/>
                </a:solidFill>
                <a:latin typeface="メイリオ" panose="020B0604030504040204" pitchFamily="50" charset="-128"/>
                <a:ea typeface="メイリオ" panose="020B0604030504040204" pitchFamily="50" charset="-128"/>
              </a:endParaRPr>
            </a:p>
          </p:txBody>
        </p:sp>
        <p:sp>
          <p:nvSpPr>
            <p:cNvPr id="226" name="テキスト ボックス 225"/>
            <p:cNvSpPr txBox="1"/>
            <p:nvPr/>
          </p:nvSpPr>
          <p:spPr>
            <a:xfrm>
              <a:off x="327720" y="6266120"/>
              <a:ext cx="1656184" cy="369332"/>
            </a:xfrm>
            <a:prstGeom prst="rect">
              <a:avLst/>
            </a:prstGeom>
            <a:noFill/>
          </p:spPr>
          <p:txBody>
            <a:bodyPr wrap="square" rtlCol="0">
              <a:spAutoFit/>
            </a:bodyPr>
            <a:lstStyle/>
            <a:p>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ポイント</a:t>
              </a:r>
              <a:r>
                <a:rPr lang="en-US" altLang="ja-JP" dirty="0">
                  <a:latin typeface="メイリオ" panose="020B0604030504040204" pitchFamily="50" charset="-128"/>
                  <a:ea typeface="メイリオ" panose="020B0604030504040204" pitchFamily="50" charset="-128"/>
                </a:rPr>
                <a:t>】 </a:t>
              </a:r>
              <a:endParaRPr kumimoji="1" lang="ja-JP" altLang="en-US" dirty="0"/>
            </a:p>
          </p:txBody>
        </p:sp>
      </p:grpSp>
    </p:spTree>
    <p:extLst>
      <p:ext uri="{BB962C8B-B14F-4D97-AF65-F5344CB8AC3E}">
        <p14:creationId xmlns:p14="http://schemas.microsoft.com/office/powerpoint/2010/main" val="4581171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41783" y="84869"/>
            <a:ext cx="887027" cy="16835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テキスト ボックス 6"/>
          <p:cNvSpPr txBox="1"/>
          <p:nvPr/>
        </p:nvSpPr>
        <p:spPr>
          <a:xfrm>
            <a:off x="82337" y="72333"/>
            <a:ext cx="1107996" cy="461665"/>
          </a:xfrm>
          <a:prstGeom prst="rect">
            <a:avLst/>
          </a:prstGeom>
          <a:solidFill>
            <a:srgbClr val="002060"/>
          </a:solidFill>
        </p:spPr>
        <p:txBody>
          <a:bodyPr wrap="square" anchor="b">
            <a:spAutoFit/>
          </a:bodyPr>
          <a:lstStyle>
            <a:defPPr>
              <a:defRPr lang="ja-JP"/>
            </a:defPPr>
            <a:lvl1pPr lvl="0" algn="ctr">
              <a:defRPr sz="2400">
                <a:solidFill>
                  <a:schemeClr val="bg1"/>
                </a:solidFill>
                <a:latin typeface="メイリオ" panose="020B0604030504040204" pitchFamily="50" charset="-128"/>
                <a:ea typeface="メイリオ" panose="020B0604030504040204" pitchFamily="50" charset="-128"/>
              </a:defRPr>
            </a:lvl1pPr>
          </a:lstStyle>
          <a:p>
            <a:r>
              <a:rPr lang="ja-JP" altLang="en-US" dirty="0" smtClean="0"/>
              <a:t>資料③</a:t>
            </a:r>
            <a:endParaRPr lang="ja-JP" altLang="en-US" dirty="0"/>
          </a:p>
        </p:txBody>
      </p:sp>
      <p:cxnSp>
        <p:nvCxnSpPr>
          <p:cNvPr id="13" name="直線コネクタ 12"/>
          <p:cNvCxnSpPr/>
          <p:nvPr/>
        </p:nvCxnSpPr>
        <p:spPr>
          <a:xfrm>
            <a:off x="-1" y="1844824"/>
            <a:ext cx="9144000" cy="0"/>
          </a:xfrm>
          <a:prstGeom prst="line">
            <a:avLst/>
          </a:prstGeom>
          <a:ln w="19050" cmpd="sng">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テキスト ボックス 13"/>
          <p:cNvSpPr txBox="1"/>
          <p:nvPr/>
        </p:nvSpPr>
        <p:spPr>
          <a:xfrm>
            <a:off x="235951" y="1988840"/>
            <a:ext cx="8672098" cy="4708981"/>
          </a:xfrm>
          <a:prstGeom prst="rect">
            <a:avLst/>
          </a:prstGeom>
          <a:noFill/>
        </p:spPr>
        <p:txBody>
          <a:bodyPr wrap="square" rtlCol="0">
            <a:spAutoFit/>
          </a:bodyPr>
          <a:lstStyle/>
          <a:p>
            <a:pPr algn="just">
              <a:lnSpc>
                <a:spcPts val="7200"/>
              </a:lnSpc>
            </a:pPr>
            <a:r>
              <a:rPr lang="ja-JP" altLang="en-US" sz="4400" dirty="0" smtClean="0">
                <a:latin typeface="メイリオ" panose="020B0604030504040204" pitchFamily="50" charset="-128"/>
                <a:ea typeface="メイリオ" panose="020B0604030504040204" pitchFamily="50" charset="-128"/>
                <a:cs typeface="メイリオ" panose="020B0604030504040204" pitchFamily="50" charset="-128"/>
              </a:rPr>
              <a:t>「居場所づくり」として</a:t>
            </a:r>
            <a:endParaRPr lang="en-US" altLang="ja-JP" sz="4400" dirty="0" smtClean="0">
              <a:latin typeface="メイリオ" panose="020B0604030504040204" pitchFamily="50" charset="-128"/>
              <a:ea typeface="メイリオ" panose="020B0604030504040204" pitchFamily="50" charset="-128"/>
              <a:cs typeface="メイリオ" panose="020B0604030504040204" pitchFamily="50" charset="-128"/>
            </a:endParaRPr>
          </a:p>
          <a:p>
            <a:pPr algn="just">
              <a:lnSpc>
                <a:spcPts val="7200"/>
              </a:lnSpc>
            </a:pPr>
            <a:r>
              <a:rPr lang="en-US" altLang="ja-JP" sz="440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44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44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44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44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4400" dirty="0" err="1" smtClean="0">
                <a:latin typeface="メイリオ" panose="020B0604030504040204" pitchFamily="50" charset="-128"/>
                <a:ea typeface="メイリオ" panose="020B0604030504040204" pitchFamily="50" charset="-128"/>
                <a:cs typeface="メイリオ" panose="020B0604030504040204" pitchFamily="50" charset="-128"/>
              </a:rPr>
              <a:t>に</a:t>
            </a:r>
            <a:endParaRPr lang="en-US" altLang="ja-JP" sz="600" dirty="0" smtClean="0">
              <a:latin typeface="メイリオ" panose="020B0604030504040204" pitchFamily="50" charset="-128"/>
              <a:ea typeface="メイリオ" panose="020B0604030504040204" pitchFamily="50" charset="-128"/>
              <a:cs typeface="メイリオ" panose="020B0604030504040204" pitchFamily="50" charset="-128"/>
            </a:endParaRPr>
          </a:p>
          <a:p>
            <a:pPr algn="just">
              <a:lnSpc>
                <a:spcPts val="7200"/>
              </a:lnSpc>
            </a:pPr>
            <a:r>
              <a:rPr lang="ja-JP" altLang="en-US" sz="4400" dirty="0" smtClean="0">
                <a:latin typeface="メイリオ" panose="020B0604030504040204" pitchFamily="50" charset="-128"/>
                <a:ea typeface="メイリオ" panose="020B0604030504040204" pitchFamily="50" charset="-128"/>
                <a:cs typeface="メイリオ" panose="020B0604030504040204" pitchFamily="50" charset="-128"/>
              </a:rPr>
              <a:t>「絆づくり」として</a:t>
            </a:r>
            <a:endParaRPr lang="en-US" altLang="ja-JP" sz="4400" dirty="0">
              <a:latin typeface="メイリオ" panose="020B0604030504040204" pitchFamily="50" charset="-128"/>
              <a:ea typeface="メイリオ" panose="020B0604030504040204" pitchFamily="50" charset="-128"/>
              <a:cs typeface="メイリオ" panose="020B0604030504040204" pitchFamily="50" charset="-128"/>
            </a:endParaRPr>
          </a:p>
          <a:p>
            <a:pPr algn="just">
              <a:lnSpc>
                <a:spcPts val="7200"/>
              </a:lnSpc>
            </a:pPr>
            <a:r>
              <a:rPr lang="en-US" altLang="ja-JP" sz="44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44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4400" dirty="0" err="1" smtClean="0">
                <a:latin typeface="メイリオ" panose="020B0604030504040204" pitchFamily="50" charset="-128"/>
                <a:ea typeface="メイリオ" panose="020B0604030504040204" pitchFamily="50" charset="-128"/>
                <a:cs typeface="メイリオ" panose="020B0604030504040204" pitchFamily="50" charset="-128"/>
              </a:rPr>
              <a:t>に</a:t>
            </a:r>
            <a:endParaRPr lang="en-US" altLang="ja-JP" sz="4400" dirty="0" smtClean="0">
              <a:latin typeface="メイリオ" panose="020B0604030504040204" pitchFamily="50" charset="-128"/>
              <a:ea typeface="メイリオ" panose="020B0604030504040204" pitchFamily="50" charset="-128"/>
              <a:cs typeface="メイリオ" panose="020B0604030504040204" pitchFamily="50" charset="-128"/>
            </a:endParaRPr>
          </a:p>
          <a:p>
            <a:pPr algn="just">
              <a:lnSpc>
                <a:spcPts val="7200"/>
              </a:lnSpc>
            </a:pPr>
            <a:r>
              <a:rPr lang="ja-JP" altLang="en-US" sz="4400" dirty="0" smtClean="0">
                <a:latin typeface="メイリオ" panose="020B0604030504040204" pitchFamily="50" charset="-128"/>
                <a:ea typeface="メイリオ" panose="020B0604030504040204" pitchFamily="50" charset="-128"/>
                <a:cs typeface="メイリオ" panose="020B0604030504040204" pitchFamily="50" charset="-128"/>
              </a:rPr>
              <a:t> 取り組みます。</a:t>
            </a:r>
            <a:endParaRPr lang="en-US" altLang="ja-JP" sz="4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 name="正方形/長方形 15"/>
          <p:cNvSpPr/>
          <p:nvPr/>
        </p:nvSpPr>
        <p:spPr>
          <a:xfrm>
            <a:off x="495203" y="2873939"/>
            <a:ext cx="7514424" cy="915101"/>
          </a:xfrm>
          <a:prstGeom prst="rect">
            <a:avLst/>
          </a:prstGeom>
          <a:no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p>
        </p:txBody>
      </p:sp>
      <p:sp>
        <p:nvSpPr>
          <p:cNvPr id="118" name="正方形/長方形 117"/>
          <p:cNvSpPr/>
          <p:nvPr/>
        </p:nvSpPr>
        <p:spPr>
          <a:xfrm>
            <a:off x="470336" y="4746147"/>
            <a:ext cx="7558048" cy="915101"/>
          </a:xfrm>
          <a:prstGeom prst="rect">
            <a:avLst/>
          </a:prstGeom>
          <a:no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p>
        </p:txBody>
      </p:sp>
      <p:sp>
        <p:nvSpPr>
          <p:cNvPr id="119" name="円形吹き出し 118"/>
          <p:cNvSpPr/>
          <p:nvPr/>
        </p:nvSpPr>
        <p:spPr>
          <a:xfrm>
            <a:off x="1198556" y="113898"/>
            <a:ext cx="5173644" cy="1442894"/>
          </a:xfrm>
          <a:prstGeom prst="wedgeEllipseCallout">
            <a:avLst>
              <a:gd name="adj1" fmla="val 61015"/>
              <a:gd name="adj2" fmla="val 26436"/>
            </a:avLst>
          </a:prstGeom>
          <a:solidFill>
            <a:srgbClr val="FFFF99"/>
          </a:solidFill>
          <a:ln>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4800" b="1" dirty="0">
              <a:solidFill>
                <a:schemeClr val="tx1"/>
              </a:solidFill>
              <a:latin typeface="メイリオ" panose="020B0604030504040204" pitchFamily="50" charset="-128"/>
              <a:ea typeface="メイリオ" panose="020B0604030504040204" pitchFamily="50" charset="-128"/>
            </a:endParaRPr>
          </a:p>
        </p:txBody>
      </p:sp>
      <p:sp>
        <p:nvSpPr>
          <p:cNvPr id="120" name="テキスト ボックス 119"/>
          <p:cNvSpPr txBox="1"/>
          <p:nvPr/>
        </p:nvSpPr>
        <p:spPr>
          <a:xfrm>
            <a:off x="1753806" y="343864"/>
            <a:ext cx="4513210" cy="923330"/>
          </a:xfrm>
          <a:prstGeom prst="rect">
            <a:avLst/>
          </a:prstGeom>
          <a:noFill/>
        </p:spPr>
        <p:txBody>
          <a:bodyPr wrap="square" rtlCol="0">
            <a:spAutoFit/>
          </a:bodyPr>
          <a:lstStyle/>
          <a:p>
            <a:r>
              <a:rPr kumimoji="1" lang="ja-JP" altLang="en-US" sz="5400" dirty="0" smtClean="0">
                <a:latin typeface="ＤＦ特太ゴシック体" panose="020B0509000000000000" pitchFamily="49" charset="-128"/>
                <a:ea typeface="ＤＦ特太ゴシック体" panose="020B0509000000000000" pitchFamily="49" charset="-128"/>
              </a:rPr>
              <a:t>チャレンジ！</a:t>
            </a:r>
            <a:endParaRPr kumimoji="1" lang="ja-JP" altLang="en-US" sz="5400" dirty="0">
              <a:latin typeface="ＤＦ特太ゴシック体" panose="020B0509000000000000" pitchFamily="49" charset="-128"/>
              <a:ea typeface="ＤＦ特太ゴシック体" panose="020B0509000000000000" pitchFamily="49" charset="-128"/>
            </a:endParaRPr>
          </a:p>
        </p:txBody>
      </p:sp>
      <p:sp>
        <p:nvSpPr>
          <p:cNvPr id="117" name="テキスト ボックス 19"/>
          <p:cNvSpPr txBox="1"/>
          <p:nvPr/>
        </p:nvSpPr>
        <p:spPr>
          <a:xfrm>
            <a:off x="6024731" y="1602919"/>
            <a:ext cx="1723572" cy="241905"/>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lang="en-US" altLang="ja-JP" sz="800" dirty="0">
                <a:solidFill>
                  <a:schemeClr val="tx1"/>
                </a:solidFill>
              </a:rPr>
              <a:t>© </a:t>
            </a:r>
            <a:r>
              <a:rPr kumimoji="1" lang="ja-JP" altLang="en-US" sz="800" dirty="0">
                <a:latin typeface="HG丸ｺﾞｼｯｸM-PRO" pitchFamily="50" charset="-128"/>
                <a:ea typeface="HG丸ｺﾞｼｯｸM-PRO" pitchFamily="50" charset="-128"/>
              </a:rPr>
              <a:t>岡山県「ももっち」</a:t>
            </a:r>
            <a:endParaRPr kumimoji="1" lang="ja-JP" altLang="en-US" sz="800" dirty="0">
              <a:latin typeface="HGP創英角ﾎﾟｯﾌﾟ体" pitchFamily="50" charset="-128"/>
              <a:ea typeface="HGP創英角ﾎﾟｯﾌﾟ体" pitchFamily="50" charset="-128"/>
            </a:endParaRPr>
          </a:p>
        </p:txBody>
      </p:sp>
    </p:spTree>
    <p:extLst>
      <p:ext uri="{BB962C8B-B14F-4D97-AF65-F5344CB8AC3E}">
        <p14:creationId xmlns:p14="http://schemas.microsoft.com/office/powerpoint/2010/main" val="1056539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90550" y="692696"/>
            <a:ext cx="8229600" cy="1143000"/>
          </a:xfrm>
        </p:spPr>
        <p:txBody>
          <a:bodyPr/>
          <a:lstStyle/>
          <a:p>
            <a:r>
              <a:rPr kumimoji="1" lang="ja-JP" altLang="en-US" b="1" dirty="0">
                <a:latin typeface="メイリオ" panose="020B0604030504040204" pitchFamily="50" charset="-128"/>
                <a:ea typeface="メイリオ" panose="020B0604030504040204" pitchFamily="50" charset="-128"/>
              </a:rPr>
              <a:t>本日は、ありがとうございました。</a:t>
            </a:r>
          </a:p>
        </p:txBody>
      </p:sp>
      <p:pic>
        <p:nvPicPr>
          <p:cNvPr id="3" name="図 2" descr="11N お願い（2人）.gif"/>
          <p:cNvPicPr>
            <a:picLocks noChangeAspect="1"/>
          </p:cNvPicPr>
          <p:nvPr/>
        </p:nvPicPr>
        <p:blipFill>
          <a:blip r:embed="rId3" cstate="print"/>
          <a:stretch>
            <a:fillRect/>
          </a:stretch>
        </p:blipFill>
        <p:spPr>
          <a:xfrm>
            <a:off x="3232098" y="2009461"/>
            <a:ext cx="2890239" cy="2551047"/>
          </a:xfrm>
          <a:prstGeom prst="rect">
            <a:avLst/>
          </a:prstGeom>
        </p:spPr>
      </p:pic>
      <p:sp>
        <p:nvSpPr>
          <p:cNvPr id="4" name="テキスト ボックス 21"/>
          <p:cNvSpPr txBox="1"/>
          <p:nvPr/>
        </p:nvSpPr>
        <p:spPr>
          <a:xfrm>
            <a:off x="3600756" y="4581128"/>
            <a:ext cx="2403928" cy="241905"/>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lang="en-US" altLang="ja-JP" sz="1100" dirty="0">
                <a:solidFill>
                  <a:schemeClr val="tx1"/>
                </a:solidFill>
                <a:latin typeface="+mn-lt"/>
                <a:ea typeface="+mn-ea"/>
                <a:cs typeface="+mn-cs"/>
              </a:rPr>
              <a:t>© </a:t>
            </a:r>
            <a:r>
              <a:rPr kumimoji="1" lang="ja-JP" altLang="en-US" sz="1100" dirty="0">
                <a:latin typeface="HG丸ｺﾞｼｯｸM-PRO" pitchFamily="50" charset="-128"/>
                <a:ea typeface="HG丸ｺﾞｼｯｸM-PRO" pitchFamily="50" charset="-128"/>
              </a:rPr>
              <a:t>岡山県「ももっち・うらっち」</a:t>
            </a:r>
            <a:endParaRPr kumimoji="1" lang="ja-JP" altLang="en-US" sz="1100" dirty="0">
              <a:latin typeface="HGP創英角ﾎﾟｯﾌﾟ体" pitchFamily="50" charset="-128"/>
              <a:ea typeface="HGP創英角ﾎﾟｯﾌﾟ体" pitchFamily="50" charset="-128"/>
            </a:endParaRPr>
          </a:p>
        </p:txBody>
      </p:sp>
      <p:sp>
        <p:nvSpPr>
          <p:cNvPr id="5" name="角丸四角形 4"/>
          <p:cNvSpPr/>
          <p:nvPr/>
        </p:nvSpPr>
        <p:spPr>
          <a:xfrm>
            <a:off x="1115616" y="5337374"/>
            <a:ext cx="7200800" cy="683914"/>
          </a:xfrm>
          <a:prstGeom prst="roundRect">
            <a:avLst>
              <a:gd name="adj" fmla="val 9626"/>
            </a:avLst>
          </a:prstGeom>
          <a:solidFill>
            <a:schemeClr val="accent6">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2425" indent="-352425" algn="ctr"/>
            <a:r>
              <a:rPr lang="ja-JP" altLang="en-US" sz="2800" dirty="0" smtClean="0">
                <a:solidFill>
                  <a:schemeClr val="tx1"/>
                </a:solidFill>
                <a:latin typeface="メイリオ" panose="020B0604030504040204" pitchFamily="50" charset="-128"/>
                <a:ea typeface="メイリオ" panose="020B0604030504040204" pitchFamily="50" charset="-128"/>
              </a:rPr>
              <a:t>資料③を集めます。ご協力お願いします。</a:t>
            </a:r>
            <a:endParaRPr lang="en-US" altLang="ja-JP" sz="2800" dirty="0" smtClean="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1304806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Z:\事務文書\生徒指導\0_イラスト集\0_Justカラー\02先生\007_悩む.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6095" y="2544031"/>
            <a:ext cx="1271810" cy="1778466"/>
          </a:xfrm>
          <a:prstGeom prst="rect">
            <a:avLst/>
          </a:prstGeom>
          <a:noFill/>
          <a:extLst>
            <a:ext uri="{909E8E84-426E-40DD-AFC4-6F175D3DCCD1}">
              <a14:hiddenFill xmlns:a14="http://schemas.microsoft.com/office/drawing/2010/main">
                <a:solidFill>
                  <a:srgbClr val="FFFFFF"/>
                </a:solidFill>
              </a14:hiddenFill>
            </a:ext>
          </a:extLst>
        </p:spPr>
      </p:pic>
      <p:sp>
        <p:nvSpPr>
          <p:cNvPr id="8" name="円形吹き出し 7"/>
          <p:cNvSpPr/>
          <p:nvPr/>
        </p:nvSpPr>
        <p:spPr>
          <a:xfrm>
            <a:off x="107504" y="1196752"/>
            <a:ext cx="3528000" cy="2520000"/>
          </a:xfrm>
          <a:prstGeom prst="wedgeEllipseCallout">
            <a:avLst>
              <a:gd name="adj1" fmla="val 56585"/>
              <a:gd name="adj2" fmla="val 23918"/>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anchor="ctr">
            <a:spAutoFit/>
          </a:bodyPr>
          <a:lstStyle/>
          <a:p>
            <a:pPr algn="ctr">
              <a:defRPr/>
            </a:pPr>
            <a:endParaRPr lang="ja-JP" altLang="en-US" sz="2400" b="1" dirty="0"/>
          </a:p>
        </p:txBody>
      </p:sp>
      <p:sp>
        <p:nvSpPr>
          <p:cNvPr id="12293" name="テキスト ボックス 9"/>
          <p:cNvSpPr txBox="1">
            <a:spLocks noChangeArrowheads="1"/>
          </p:cNvSpPr>
          <p:nvPr/>
        </p:nvSpPr>
        <p:spPr bwMode="auto">
          <a:xfrm>
            <a:off x="1002080" y="6224409"/>
            <a:ext cx="7128792" cy="584775"/>
          </a:xfrm>
          <a:prstGeom prst="rect">
            <a:avLst/>
          </a:prstGeom>
          <a:solidFill>
            <a:srgbClr val="FFFFCC"/>
          </a:solidFill>
          <a:ln>
            <a:noFill/>
          </a:ln>
          <a:extLst/>
        </p:spPr>
        <p:txBody>
          <a:bodyPr wrap="square">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9pPr>
          </a:lstStyle>
          <a:p>
            <a:pPr algn="ctr" eaLnBrk="1" hangingPunct="1">
              <a:spcBef>
                <a:spcPct val="0"/>
              </a:spcBef>
              <a:buFontTx/>
              <a:buNone/>
            </a:pPr>
            <a:r>
              <a:rPr lang="ja-JP" altLang="en-US" dirty="0" smtClean="0">
                <a:latin typeface="Meiryo UI" panose="020B0604030504040204" pitchFamily="50" charset="-128"/>
                <a:ea typeface="Meiryo UI" panose="020B0604030504040204" pitchFamily="50" charset="-128"/>
              </a:rPr>
              <a:t>個人で考えて、グループで共有しましょう。</a:t>
            </a:r>
            <a:endParaRPr lang="ja-JP" altLang="en-US" dirty="0">
              <a:latin typeface="Meiryo UI" panose="020B0604030504040204" pitchFamily="50" charset="-128"/>
              <a:ea typeface="Meiryo UI" panose="020B0604030504040204" pitchFamily="50" charset="-128"/>
            </a:endParaRPr>
          </a:p>
        </p:txBody>
      </p:sp>
      <p:sp>
        <p:nvSpPr>
          <p:cNvPr id="10" name="円形吹き出し 9"/>
          <p:cNvSpPr/>
          <p:nvPr/>
        </p:nvSpPr>
        <p:spPr>
          <a:xfrm>
            <a:off x="179512" y="4005064"/>
            <a:ext cx="3924000" cy="2052000"/>
          </a:xfrm>
          <a:prstGeom prst="wedgeEllipseCallout">
            <a:avLst>
              <a:gd name="adj1" fmla="val 43540"/>
              <a:gd name="adj2" fmla="val -51441"/>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anchor="ctr">
            <a:spAutoFit/>
          </a:bodyPr>
          <a:lstStyle/>
          <a:p>
            <a:pPr algn="ctr">
              <a:defRPr/>
            </a:pPr>
            <a:endParaRPr lang="ja-JP" altLang="en-US" sz="2400" b="1" dirty="0"/>
          </a:p>
        </p:txBody>
      </p:sp>
      <p:sp>
        <p:nvSpPr>
          <p:cNvPr id="11" name="円形吹き出し 10"/>
          <p:cNvSpPr/>
          <p:nvPr/>
        </p:nvSpPr>
        <p:spPr>
          <a:xfrm>
            <a:off x="6040292" y="4941168"/>
            <a:ext cx="2952000" cy="1140936"/>
          </a:xfrm>
          <a:prstGeom prst="wedgeEllipseCallout">
            <a:avLst>
              <a:gd name="adj1" fmla="val -79240"/>
              <a:gd name="adj2" fmla="val -124986"/>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anchor="ctr">
            <a:spAutoFit/>
          </a:bodyPr>
          <a:lstStyle/>
          <a:p>
            <a:pPr algn="ctr">
              <a:defRPr/>
            </a:pPr>
            <a:endParaRPr lang="en-US" altLang="ja-JP" sz="2400" b="1" dirty="0" smtClean="0"/>
          </a:p>
          <a:p>
            <a:pPr algn="ctr">
              <a:defRPr/>
            </a:pPr>
            <a:endParaRPr lang="ja-JP" altLang="en-US" sz="2400" b="1" dirty="0"/>
          </a:p>
        </p:txBody>
      </p:sp>
      <p:sp>
        <p:nvSpPr>
          <p:cNvPr id="15" name="円形吹き出し 14"/>
          <p:cNvSpPr/>
          <p:nvPr/>
        </p:nvSpPr>
        <p:spPr>
          <a:xfrm>
            <a:off x="5522962" y="1236722"/>
            <a:ext cx="3528000" cy="2520000"/>
          </a:xfrm>
          <a:prstGeom prst="wedgeEllipseCallout">
            <a:avLst>
              <a:gd name="adj1" fmla="val -56277"/>
              <a:gd name="adj2" fmla="val 36366"/>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anchor="ctr">
            <a:spAutoFit/>
          </a:bodyPr>
          <a:lstStyle/>
          <a:p>
            <a:pPr algn="ctr">
              <a:defRPr/>
            </a:pPr>
            <a:endParaRPr lang="ja-JP" altLang="en-US" sz="2400" b="1" dirty="0"/>
          </a:p>
        </p:txBody>
      </p:sp>
      <p:sp>
        <p:nvSpPr>
          <p:cNvPr id="2" name="テキスト ボックス 1"/>
          <p:cNvSpPr txBox="1"/>
          <p:nvPr/>
        </p:nvSpPr>
        <p:spPr>
          <a:xfrm>
            <a:off x="6185892" y="5333146"/>
            <a:ext cx="2746166" cy="430887"/>
          </a:xfrm>
          <a:prstGeom prst="rect">
            <a:avLst/>
          </a:prstGeom>
          <a:noFill/>
        </p:spPr>
        <p:txBody>
          <a:bodyPr wrap="square" rtlCol="0">
            <a:spAutoFit/>
          </a:bodyPr>
          <a:lstStyle/>
          <a:p>
            <a:r>
              <a:rPr kumimoji="1" lang="ja-JP" altLang="en-US" sz="2200" dirty="0" smtClean="0">
                <a:latin typeface="メイリオ" panose="020B0604030504040204" pitchFamily="50" charset="-128"/>
                <a:ea typeface="メイリオ" panose="020B0604030504040204" pitchFamily="50" charset="-128"/>
              </a:rPr>
              <a:t>例：指示が通らない</a:t>
            </a:r>
            <a:endParaRPr kumimoji="1" lang="ja-JP" altLang="en-US" sz="2200" dirty="0">
              <a:latin typeface="メイリオ" panose="020B0604030504040204" pitchFamily="50" charset="-128"/>
              <a:ea typeface="メイリオ" panose="020B0604030504040204" pitchFamily="50" charset="-128"/>
            </a:endParaRPr>
          </a:p>
        </p:txBody>
      </p:sp>
      <p:sp>
        <p:nvSpPr>
          <p:cNvPr id="12" name="タイトル 1"/>
          <p:cNvSpPr txBox="1">
            <a:spLocks/>
          </p:cNvSpPr>
          <p:nvPr/>
        </p:nvSpPr>
        <p:spPr>
          <a:xfrm>
            <a:off x="0" y="7359"/>
            <a:ext cx="9144000" cy="1008000"/>
          </a:xfrm>
          <a:prstGeom prst="rect">
            <a:avLst/>
          </a:prstGeom>
          <a:solidFill>
            <a:schemeClr val="accent5">
              <a:lumMod val="20000"/>
              <a:lumOff val="80000"/>
            </a:schemeClr>
          </a:solidFill>
        </p:spPr>
        <p:txBody>
          <a:bodyPr vert="horz" lIns="91440" tIns="45720" rIns="91440" bIns="45720" rtlCol="0" anchor="t">
            <a:noAutofit/>
          </a:bodyPr>
          <a:lstStyle>
            <a:defPPr>
              <a:defRPr lang="ja-JP"/>
            </a:defPPr>
            <a:lvl1pPr algn="ctr">
              <a:spcBef>
                <a:spcPct val="0"/>
              </a:spcBef>
              <a:buNone/>
              <a:defRPr sz="3000">
                <a:latin typeface="Meiryo UI" panose="020B0604030504040204" pitchFamily="50" charset="-128"/>
                <a:ea typeface="Meiryo UI" panose="020B0604030504040204" pitchFamily="50" charset="-128"/>
                <a:cs typeface="+mj-cs"/>
              </a:defRPr>
            </a:lvl1pPr>
          </a:lstStyle>
          <a:p>
            <a:r>
              <a:rPr lang="ja-JP" altLang="en-US" sz="3200" dirty="0" smtClean="0">
                <a:latin typeface="メイリオ" panose="020B0604030504040204" pitchFamily="50" charset="-128"/>
                <a:ea typeface="メイリオ" panose="020B0604030504040204" pitchFamily="50" charset="-128"/>
              </a:rPr>
              <a:t>子供たち</a:t>
            </a:r>
            <a:r>
              <a:rPr lang="ja-JP" altLang="en-US" sz="3200" dirty="0">
                <a:latin typeface="メイリオ" panose="020B0604030504040204" pitchFamily="50" charset="-128"/>
                <a:ea typeface="メイリオ" panose="020B0604030504040204" pitchFamily="50" charset="-128"/>
              </a:rPr>
              <a:t>を集団で活動させる際</a:t>
            </a:r>
            <a:r>
              <a:rPr lang="ja-JP" altLang="en-US" sz="3200" dirty="0" smtClean="0">
                <a:latin typeface="メイリオ" panose="020B0604030504040204" pitchFamily="50" charset="-128"/>
                <a:ea typeface="メイリオ" panose="020B0604030504040204" pitchFamily="50" charset="-128"/>
              </a:rPr>
              <a:t>、</a:t>
            </a:r>
            <a:r>
              <a:rPr lang="en-US" altLang="ja-JP" sz="3200" dirty="0" smtClean="0">
                <a:latin typeface="メイリオ" panose="020B0604030504040204" pitchFamily="50" charset="-128"/>
                <a:ea typeface="メイリオ" panose="020B0604030504040204" pitchFamily="50" charset="-128"/>
              </a:rPr>
              <a:t/>
            </a:r>
            <a:br>
              <a:rPr lang="en-US" altLang="ja-JP" sz="3200" dirty="0" smtClean="0">
                <a:latin typeface="メイリオ" panose="020B0604030504040204" pitchFamily="50" charset="-128"/>
                <a:ea typeface="メイリオ" panose="020B0604030504040204" pitchFamily="50" charset="-128"/>
              </a:rPr>
            </a:br>
            <a:r>
              <a:rPr lang="ja-JP" altLang="en-US" sz="3200" dirty="0" smtClean="0">
                <a:latin typeface="メイリオ" panose="020B0604030504040204" pitchFamily="50" charset="-128"/>
                <a:ea typeface="メイリオ" panose="020B0604030504040204" pitchFamily="50" charset="-128"/>
              </a:rPr>
              <a:t>難しい</a:t>
            </a:r>
            <a:r>
              <a:rPr lang="ja-JP" altLang="en-US" sz="3200" dirty="0">
                <a:latin typeface="メイリオ" panose="020B0604030504040204" pitchFamily="50" charset="-128"/>
                <a:ea typeface="メイリオ" panose="020B0604030504040204" pitchFamily="50" charset="-128"/>
              </a:rPr>
              <a:t>ことはどんなことですか。</a:t>
            </a:r>
          </a:p>
        </p:txBody>
      </p:sp>
    </p:spTree>
    <p:extLst>
      <p:ext uri="{BB962C8B-B14F-4D97-AF65-F5344CB8AC3E}">
        <p14:creationId xmlns:p14="http://schemas.microsoft.com/office/powerpoint/2010/main" val="25785628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F:\0_Justカラー\02先生\003_考える.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3928" y="3068960"/>
            <a:ext cx="1402537" cy="1915660"/>
          </a:xfrm>
          <a:prstGeom prst="rect">
            <a:avLst/>
          </a:prstGeom>
          <a:noFill/>
          <a:extLst>
            <a:ext uri="{909E8E84-426E-40DD-AFC4-6F175D3DCCD1}">
              <a14:hiddenFill xmlns:a14="http://schemas.microsoft.com/office/drawing/2010/main">
                <a:solidFill>
                  <a:srgbClr val="FFFFFF"/>
                </a:solidFill>
              </a14:hiddenFill>
            </a:ext>
          </a:extLst>
        </p:spPr>
      </p:pic>
      <p:sp>
        <p:nvSpPr>
          <p:cNvPr id="14" name="タイトル 1"/>
          <p:cNvSpPr txBox="1">
            <a:spLocks/>
          </p:cNvSpPr>
          <p:nvPr/>
        </p:nvSpPr>
        <p:spPr>
          <a:xfrm>
            <a:off x="0" y="7359"/>
            <a:ext cx="9144000" cy="1008000"/>
          </a:xfrm>
          <a:prstGeom prst="rect">
            <a:avLst/>
          </a:prstGeom>
          <a:solidFill>
            <a:schemeClr val="accent5">
              <a:lumMod val="20000"/>
              <a:lumOff val="80000"/>
            </a:schemeClr>
          </a:solidFill>
        </p:spPr>
        <p:txBody>
          <a:bodyPr vert="horz" lIns="91440" tIns="45720" rIns="91440" bIns="45720" rtlCol="0" anchor="t">
            <a:noAutofit/>
          </a:bodyPr>
          <a:lstStyle>
            <a:defPPr>
              <a:defRPr lang="ja-JP"/>
            </a:defPPr>
            <a:lvl1pPr algn="ctr">
              <a:spcBef>
                <a:spcPct val="0"/>
              </a:spcBef>
              <a:buNone/>
              <a:defRPr sz="3200">
                <a:latin typeface="メイリオ" panose="020B0604030504040204" pitchFamily="50" charset="-128"/>
                <a:ea typeface="メイリオ" panose="020B0604030504040204" pitchFamily="50" charset="-128"/>
                <a:cs typeface="+mj-cs"/>
              </a:defRPr>
            </a:lvl1pPr>
          </a:lstStyle>
          <a:p>
            <a:r>
              <a:rPr lang="ja-JP" altLang="en-US" dirty="0" smtClean="0"/>
              <a:t>子供たち</a:t>
            </a:r>
            <a:r>
              <a:rPr lang="ja-JP" altLang="en-US" dirty="0"/>
              <a:t>を集団で活動させる際、</a:t>
            </a:r>
            <a:r>
              <a:rPr lang="en-US" altLang="ja-JP" dirty="0"/>
              <a:t/>
            </a:r>
            <a:br>
              <a:rPr lang="en-US" altLang="ja-JP" dirty="0"/>
            </a:br>
            <a:r>
              <a:rPr lang="ja-JP" altLang="en-US" dirty="0"/>
              <a:t>難しいことはどんなことですか。</a:t>
            </a:r>
          </a:p>
        </p:txBody>
      </p:sp>
      <p:grpSp>
        <p:nvGrpSpPr>
          <p:cNvPr id="4" name="グループ化 3"/>
          <p:cNvGrpSpPr/>
          <p:nvPr/>
        </p:nvGrpSpPr>
        <p:grpSpPr>
          <a:xfrm>
            <a:off x="547936" y="1844824"/>
            <a:ext cx="2871936" cy="1728192"/>
            <a:chOff x="547936" y="1844824"/>
            <a:chExt cx="2871936" cy="1728192"/>
          </a:xfrm>
        </p:grpSpPr>
        <p:sp>
          <p:nvSpPr>
            <p:cNvPr id="3" name="雲形吹き出し 2"/>
            <p:cNvSpPr/>
            <p:nvPr/>
          </p:nvSpPr>
          <p:spPr>
            <a:xfrm>
              <a:off x="547936" y="1844824"/>
              <a:ext cx="2871936" cy="1728192"/>
            </a:xfrm>
            <a:prstGeom prst="cloudCallout">
              <a:avLst>
                <a:gd name="adj1" fmla="val -43288"/>
                <a:gd name="adj2" fmla="val 26922"/>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dirty="0">
                <a:solidFill>
                  <a:schemeClr val="tx1"/>
                </a:solidFill>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817329" y="2317348"/>
              <a:ext cx="2339102" cy="830997"/>
            </a:xfrm>
            <a:prstGeom prst="rect">
              <a:avLst/>
            </a:prstGeom>
            <a:noFill/>
          </p:spPr>
          <p:txBody>
            <a:bodyPr wrap="none" rtlCol="0">
              <a:spAutoFit/>
            </a:bodyPr>
            <a:lstStyle/>
            <a:p>
              <a:r>
                <a:rPr lang="ja-JP" altLang="en-US" sz="2400" dirty="0">
                  <a:latin typeface="メイリオ" panose="020B0604030504040204" pitchFamily="50" charset="-128"/>
                  <a:ea typeface="メイリオ" panose="020B0604030504040204" pitchFamily="50" charset="-128"/>
                </a:rPr>
                <a:t>関係性を</a:t>
              </a:r>
              <a:r>
                <a:rPr lang="ja-JP" altLang="en-US" sz="2400" dirty="0" smtClean="0">
                  <a:latin typeface="メイリオ" panose="020B0604030504040204" pitchFamily="50" charset="-128"/>
                  <a:ea typeface="メイリオ" panose="020B0604030504040204" pitchFamily="50" charset="-128"/>
                </a:rPr>
                <a:t>考えた</a:t>
              </a:r>
              <a:endParaRPr lang="en-US" altLang="ja-JP" sz="2400" dirty="0" smtClean="0">
                <a:latin typeface="メイリオ" panose="020B0604030504040204" pitchFamily="50" charset="-128"/>
                <a:ea typeface="メイリオ" panose="020B0604030504040204" pitchFamily="50" charset="-128"/>
              </a:endParaRPr>
            </a:p>
            <a:p>
              <a:r>
                <a:rPr lang="ja-JP" altLang="en-US" sz="2400" dirty="0" smtClean="0">
                  <a:latin typeface="メイリオ" panose="020B0604030504040204" pitchFamily="50" charset="-128"/>
                  <a:ea typeface="メイリオ" panose="020B0604030504040204" pitchFamily="50" charset="-128"/>
                </a:rPr>
                <a:t>グルーピング</a:t>
              </a:r>
              <a:endParaRPr lang="ja-JP" altLang="en-US" sz="2400" dirty="0">
                <a:latin typeface="メイリオ" panose="020B0604030504040204" pitchFamily="50" charset="-128"/>
                <a:ea typeface="メイリオ" panose="020B0604030504040204" pitchFamily="50" charset="-128"/>
              </a:endParaRPr>
            </a:p>
          </p:txBody>
        </p:sp>
      </p:grpSp>
      <p:grpSp>
        <p:nvGrpSpPr>
          <p:cNvPr id="5" name="グループ化 4"/>
          <p:cNvGrpSpPr/>
          <p:nvPr/>
        </p:nvGrpSpPr>
        <p:grpSpPr>
          <a:xfrm>
            <a:off x="3563888" y="1268760"/>
            <a:ext cx="2880320" cy="1728192"/>
            <a:chOff x="3563888" y="1268760"/>
            <a:chExt cx="2880320" cy="1728192"/>
          </a:xfrm>
        </p:grpSpPr>
        <p:sp>
          <p:nvSpPr>
            <p:cNvPr id="9" name="雲形吹き出し 8"/>
            <p:cNvSpPr/>
            <p:nvPr/>
          </p:nvSpPr>
          <p:spPr>
            <a:xfrm>
              <a:off x="3563888" y="1268760"/>
              <a:ext cx="2880320" cy="1728192"/>
            </a:xfrm>
            <a:prstGeom prst="cloudCallout">
              <a:avLst>
                <a:gd name="adj1" fmla="val -43288"/>
                <a:gd name="adj2" fmla="val 26922"/>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dirty="0">
                <a:solidFill>
                  <a:schemeClr val="tx1"/>
                </a:solidFill>
                <a:latin typeface="メイリオ" panose="020B0604030504040204" pitchFamily="50" charset="-128"/>
                <a:ea typeface="メイリオ" panose="020B0604030504040204" pitchFamily="50" charset="-128"/>
              </a:endParaRPr>
            </a:p>
          </p:txBody>
        </p:sp>
        <p:sp>
          <p:nvSpPr>
            <p:cNvPr id="13" name="テキスト ボックス 12"/>
            <p:cNvSpPr txBox="1"/>
            <p:nvPr/>
          </p:nvSpPr>
          <p:spPr>
            <a:xfrm>
              <a:off x="3771787" y="1861143"/>
              <a:ext cx="2339102" cy="461665"/>
            </a:xfrm>
            <a:prstGeom prst="rect">
              <a:avLst/>
            </a:prstGeom>
            <a:noFill/>
          </p:spPr>
          <p:txBody>
            <a:bodyPr wrap="none" rtlCol="0">
              <a:spAutoFit/>
            </a:bodyPr>
            <a:lstStyle/>
            <a:p>
              <a:r>
                <a:rPr lang="ja-JP" altLang="en-US" sz="2400" dirty="0" smtClean="0">
                  <a:latin typeface="メイリオ" panose="020B0604030504040204" pitchFamily="50" charset="-128"/>
                  <a:ea typeface="メイリオ" panose="020B0604030504040204" pitchFamily="50" charset="-128"/>
                </a:rPr>
                <a:t>指示が通らない</a:t>
              </a:r>
              <a:endParaRPr lang="ja-JP" altLang="en-US" sz="2400" dirty="0">
                <a:latin typeface="メイリオ" panose="020B0604030504040204" pitchFamily="50" charset="-128"/>
                <a:ea typeface="メイリオ" panose="020B0604030504040204" pitchFamily="50" charset="-128"/>
              </a:endParaRPr>
            </a:p>
          </p:txBody>
        </p:sp>
      </p:grpSp>
      <p:grpSp>
        <p:nvGrpSpPr>
          <p:cNvPr id="6" name="グループ化 5"/>
          <p:cNvGrpSpPr/>
          <p:nvPr/>
        </p:nvGrpSpPr>
        <p:grpSpPr>
          <a:xfrm>
            <a:off x="5724128" y="2597817"/>
            <a:ext cx="3240360" cy="1728192"/>
            <a:chOff x="5724128" y="2597817"/>
            <a:chExt cx="3240360" cy="1728192"/>
          </a:xfrm>
        </p:grpSpPr>
        <p:sp>
          <p:nvSpPr>
            <p:cNvPr id="10" name="雲形吹き出し 9"/>
            <p:cNvSpPr/>
            <p:nvPr/>
          </p:nvSpPr>
          <p:spPr>
            <a:xfrm>
              <a:off x="5724128" y="2597817"/>
              <a:ext cx="3240360" cy="1728192"/>
            </a:xfrm>
            <a:prstGeom prst="cloudCallout">
              <a:avLst>
                <a:gd name="adj1" fmla="val -43288"/>
                <a:gd name="adj2" fmla="val 26922"/>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dirty="0">
                <a:solidFill>
                  <a:schemeClr val="tx1"/>
                </a:solidFill>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6270355" y="2856785"/>
              <a:ext cx="2654659" cy="1200329"/>
            </a:xfrm>
            <a:prstGeom prst="rect">
              <a:avLst/>
            </a:prstGeom>
            <a:noFill/>
          </p:spPr>
          <p:txBody>
            <a:bodyPr wrap="square" rtlCol="0">
              <a:spAutoFit/>
            </a:bodyPr>
            <a:lstStyle/>
            <a:p>
              <a:r>
                <a:rPr lang="ja-JP" altLang="en-US" sz="2400" dirty="0" smtClean="0">
                  <a:latin typeface="メイリオ" panose="020B0604030504040204" pitchFamily="50" charset="-128"/>
                  <a:ea typeface="メイリオ" panose="020B0604030504040204" pitchFamily="50" charset="-128"/>
                </a:rPr>
                <a:t>一人で勝手な</a:t>
              </a:r>
              <a:endParaRPr lang="en-US" altLang="ja-JP" sz="2400" dirty="0" smtClean="0">
                <a:latin typeface="メイリオ" panose="020B0604030504040204" pitchFamily="50" charset="-128"/>
                <a:ea typeface="メイリオ" panose="020B0604030504040204" pitchFamily="50" charset="-128"/>
              </a:endParaRPr>
            </a:p>
            <a:p>
              <a:r>
                <a:rPr lang="ja-JP" altLang="en-US" sz="2400" dirty="0" smtClean="0">
                  <a:latin typeface="メイリオ" panose="020B0604030504040204" pitchFamily="50" charset="-128"/>
                  <a:ea typeface="メイリオ" panose="020B0604030504040204" pitchFamily="50" charset="-128"/>
                </a:rPr>
                <a:t>行動をする</a:t>
              </a:r>
              <a:endParaRPr lang="en-US" altLang="ja-JP" sz="2400" dirty="0" smtClean="0">
                <a:latin typeface="メイリオ" panose="020B0604030504040204" pitchFamily="50" charset="-128"/>
                <a:ea typeface="メイリオ" panose="020B0604030504040204" pitchFamily="50" charset="-128"/>
              </a:endParaRPr>
            </a:p>
            <a:p>
              <a:r>
                <a:rPr lang="ja-JP" altLang="en-US" sz="2400" dirty="0" smtClean="0">
                  <a:latin typeface="メイリオ" panose="020B0604030504040204" pitchFamily="50" charset="-128"/>
                  <a:ea typeface="メイリオ" panose="020B0604030504040204" pitchFamily="50" charset="-128"/>
                </a:rPr>
                <a:t>子供への対応</a:t>
              </a:r>
              <a:endParaRPr lang="ja-JP" altLang="en-US" sz="2400" dirty="0">
                <a:latin typeface="メイリオ" panose="020B0604030504040204" pitchFamily="50" charset="-128"/>
                <a:ea typeface="メイリオ" panose="020B0604030504040204" pitchFamily="50" charset="-128"/>
              </a:endParaRPr>
            </a:p>
          </p:txBody>
        </p:sp>
      </p:grpSp>
      <p:grpSp>
        <p:nvGrpSpPr>
          <p:cNvPr id="7" name="グループ化 6"/>
          <p:cNvGrpSpPr/>
          <p:nvPr/>
        </p:nvGrpSpPr>
        <p:grpSpPr>
          <a:xfrm>
            <a:off x="5940152" y="4653136"/>
            <a:ext cx="3024336" cy="1728192"/>
            <a:chOff x="5940152" y="4653136"/>
            <a:chExt cx="2768962" cy="1728192"/>
          </a:xfrm>
        </p:grpSpPr>
        <p:sp>
          <p:nvSpPr>
            <p:cNvPr id="11" name="雲形吹き出し 10"/>
            <p:cNvSpPr/>
            <p:nvPr/>
          </p:nvSpPr>
          <p:spPr>
            <a:xfrm>
              <a:off x="5940152" y="4653136"/>
              <a:ext cx="2768962" cy="1728192"/>
            </a:xfrm>
            <a:prstGeom prst="cloudCallout">
              <a:avLst>
                <a:gd name="adj1" fmla="val -43288"/>
                <a:gd name="adj2" fmla="val 26922"/>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000" dirty="0">
                <a:solidFill>
                  <a:schemeClr val="tx1"/>
                </a:solidFill>
                <a:latin typeface="メイリオ" panose="020B0604030504040204" pitchFamily="50" charset="-128"/>
                <a:ea typeface="メイリオ" panose="020B0604030504040204" pitchFamily="50" charset="-128"/>
              </a:endParaRPr>
            </a:p>
          </p:txBody>
        </p:sp>
        <p:sp>
          <p:nvSpPr>
            <p:cNvPr id="16" name="テキスト ボックス 15"/>
            <p:cNvSpPr txBox="1"/>
            <p:nvPr/>
          </p:nvSpPr>
          <p:spPr>
            <a:xfrm>
              <a:off x="6293231" y="5173962"/>
              <a:ext cx="2339102" cy="830997"/>
            </a:xfrm>
            <a:prstGeom prst="rect">
              <a:avLst/>
            </a:prstGeom>
            <a:noFill/>
          </p:spPr>
          <p:txBody>
            <a:bodyPr wrap="none" rtlCol="0">
              <a:spAutoFit/>
            </a:bodyPr>
            <a:lstStyle/>
            <a:p>
              <a:r>
                <a:rPr lang="ja-JP" altLang="en-US" sz="2400" dirty="0">
                  <a:latin typeface="メイリオ" panose="020B0604030504040204" pitchFamily="50" charset="-128"/>
                  <a:ea typeface="メイリオ" panose="020B0604030504040204" pitchFamily="50" charset="-128"/>
                </a:rPr>
                <a:t>活動への意欲</a:t>
              </a:r>
              <a:r>
                <a:rPr lang="ja-JP" altLang="en-US" sz="2400" dirty="0" smtClean="0">
                  <a:latin typeface="メイリオ" panose="020B0604030504040204" pitchFamily="50" charset="-128"/>
                  <a:ea typeface="メイリオ" panose="020B0604030504040204" pitchFamily="50" charset="-128"/>
                </a:rPr>
                <a:t>に</a:t>
              </a:r>
              <a:endParaRPr lang="en-US" altLang="ja-JP" sz="2400" dirty="0" smtClean="0">
                <a:latin typeface="メイリオ" panose="020B0604030504040204" pitchFamily="50" charset="-128"/>
                <a:ea typeface="メイリオ" panose="020B0604030504040204" pitchFamily="50" charset="-128"/>
              </a:endParaRPr>
            </a:p>
            <a:p>
              <a:r>
                <a:rPr lang="ja-JP" altLang="en-US" sz="2400" dirty="0" smtClean="0">
                  <a:latin typeface="メイリオ" panose="020B0604030504040204" pitchFamily="50" charset="-128"/>
                  <a:ea typeface="メイリオ" panose="020B0604030504040204" pitchFamily="50" charset="-128"/>
                </a:rPr>
                <a:t>温度差</a:t>
              </a:r>
              <a:r>
                <a:rPr lang="ja-JP" altLang="en-US" sz="2400" dirty="0">
                  <a:latin typeface="メイリオ" panose="020B0604030504040204" pitchFamily="50" charset="-128"/>
                  <a:ea typeface="メイリオ" panose="020B0604030504040204" pitchFamily="50" charset="-128"/>
                </a:rPr>
                <a:t>が</a:t>
              </a:r>
              <a:r>
                <a:rPr lang="ja-JP" altLang="en-US" sz="2400" dirty="0" smtClean="0">
                  <a:latin typeface="メイリオ" panose="020B0604030504040204" pitchFamily="50" charset="-128"/>
                  <a:ea typeface="メイリオ" panose="020B0604030504040204" pitchFamily="50" charset="-128"/>
                </a:rPr>
                <a:t>ある</a:t>
              </a:r>
              <a:endParaRPr lang="ja-JP" altLang="en-US" sz="2400" dirty="0">
                <a:latin typeface="メイリオ" panose="020B0604030504040204" pitchFamily="50" charset="-128"/>
                <a:ea typeface="メイリオ" panose="020B0604030504040204" pitchFamily="50" charset="-128"/>
              </a:endParaRPr>
            </a:p>
          </p:txBody>
        </p:sp>
      </p:grpSp>
      <p:grpSp>
        <p:nvGrpSpPr>
          <p:cNvPr id="19" name="グループ化 18"/>
          <p:cNvGrpSpPr/>
          <p:nvPr/>
        </p:nvGrpSpPr>
        <p:grpSpPr>
          <a:xfrm>
            <a:off x="2498563" y="5089460"/>
            <a:ext cx="2592288" cy="1728192"/>
            <a:chOff x="2498563" y="5089460"/>
            <a:chExt cx="2592288" cy="1728192"/>
          </a:xfrm>
        </p:grpSpPr>
        <p:sp>
          <p:nvSpPr>
            <p:cNvPr id="12" name="雲形吹き出し 11"/>
            <p:cNvSpPr/>
            <p:nvPr/>
          </p:nvSpPr>
          <p:spPr>
            <a:xfrm>
              <a:off x="2498563" y="5089460"/>
              <a:ext cx="2592288" cy="1728192"/>
            </a:xfrm>
            <a:prstGeom prst="cloudCallout">
              <a:avLst>
                <a:gd name="adj1" fmla="val -43288"/>
                <a:gd name="adj2" fmla="val 26922"/>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dirty="0">
                <a:solidFill>
                  <a:schemeClr val="tx1"/>
                </a:solidFill>
                <a:latin typeface="メイリオ" panose="020B0604030504040204" pitchFamily="50" charset="-128"/>
                <a:ea typeface="メイリオ" panose="020B0604030504040204" pitchFamily="50" charset="-128"/>
              </a:endParaRPr>
            </a:p>
          </p:txBody>
        </p:sp>
        <p:sp>
          <p:nvSpPr>
            <p:cNvPr id="17" name="テキスト ボックス 16"/>
            <p:cNvSpPr txBox="1"/>
            <p:nvPr/>
          </p:nvSpPr>
          <p:spPr>
            <a:xfrm>
              <a:off x="2884402" y="5396034"/>
              <a:ext cx="1865522" cy="1200329"/>
            </a:xfrm>
            <a:prstGeom prst="rect">
              <a:avLst/>
            </a:prstGeom>
            <a:noFill/>
          </p:spPr>
          <p:txBody>
            <a:bodyPr wrap="square" rtlCol="0">
              <a:spAutoFit/>
            </a:bodyPr>
            <a:lstStyle/>
            <a:p>
              <a:r>
                <a:rPr lang="ja-JP" altLang="en-US" sz="2400" dirty="0">
                  <a:latin typeface="メイリオ" panose="020B0604030504040204" pitchFamily="50" charset="-128"/>
                  <a:ea typeface="メイリオ" panose="020B0604030504040204" pitchFamily="50" charset="-128"/>
                </a:rPr>
                <a:t>集団に</a:t>
              </a:r>
              <a:r>
                <a:rPr lang="ja-JP" altLang="en-US" sz="2400" dirty="0" smtClean="0">
                  <a:latin typeface="メイリオ" panose="020B0604030504040204" pitchFamily="50" charset="-128"/>
                  <a:ea typeface="メイリオ" panose="020B0604030504040204" pitchFamily="50" charset="-128"/>
                </a:rPr>
                <a:t>入れ</a:t>
              </a:r>
              <a:endParaRPr lang="en-US" altLang="ja-JP" sz="2400" dirty="0" smtClean="0">
                <a:latin typeface="メイリオ" panose="020B0604030504040204" pitchFamily="50" charset="-128"/>
                <a:ea typeface="メイリオ" panose="020B0604030504040204" pitchFamily="50" charset="-128"/>
              </a:endParaRPr>
            </a:p>
            <a:p>
              <a:r>
                <a:rPr lang="ja-JP" altLang="en-US" sz="2400" dirty="0" smtClean="0">
                  <a:latin typeface="メイリオ" panose="020B0604030504040204" pitchFamily="50" charset="-128"/>
                  <a:ea typeface="メイリオ" panose="020B0604030504040204" pitchFamily="50" charset="-128"/>
                </a:rPr>
                <a:t>ない子供が</a:t>
              </a:r>
              <a:endParaRPr lang="en-US" altLang="ja-JP" sz="2400" dirty="0" smtClean="0">
                <a:latin typeface="メイリオ" panose="020B0604030504040204" pitchFamily="50" charset="-128"/>
                <a:ea typeface="メイリオ" panose="020B0604030504040204" pitchFamily="50" charset="-128"/>
              </a:endParaRPr>
            </a:p>
            <a:p>
              <a:r>
                <a:rPr lang="ja-JP" altLang="en-US" sz="2400" dirty="0" smtClean="0">
                  <a:latin typeface="メイリオ" panose="020B0604030504040204" pitchFamily="50" charset="-128"/>
                  <a:ea typeface="メイリオ" panose="020B0604030504040204" pitchFamily="50" charset="-128"/>
                </a:rPr>
                <a:t>いる</a:t>
              </a:r>
              <a:endParaRPr lang="ja-JP" altLang="en-US" sz="2400" dirty="0">
                <a:latin typeface="メイリオ" panose="020B0604030504040204" pitchFamily="50" charset="-128"/>
                <a:ea typeface="メイリオ" panose="020B0604030504040204" pitchFamily="50" charset="-128"/>
              </a:endParaRPr>
            </a:p>
          </p:txBody>
        </p:sp>
      </p:grpSp>
      <p:grpSp>
        <p:nvGrpSpPr>
          <p:cNvPr id="20" name="グループ化 19"/>
          <p:cNvGrpSpPr/>
          <p:nvPr/>
        </p:nvGrpSpPr>
        <p:grpSpPr>
          <a:xfrm>
            <a:off x="395535" y="3694888"/>
            <a:ext cx="2824395" cy="1728192"/>
            <a:chOff x="395535" y="3694888"/>
            <a:chExt cx="2824395" cy="1728192"/>
          </a:xfrm>
        </p:grpSpPr>
        <p:sp>
          <p:nvSpPr>
            <p:cNvPr id="8" name="雲形吹き出し 7"/>
            <p:cNvSpPr/>
            <p:nvPr/>
          </p:nvSpPr>
          <p:spPr>
            <a:xfrm>
              <a:off x="395535" y="3694888"/>
              <a:ext cx="2824395" cy="1728192"/>
            </a:xfrm>
            <a:prstGeom prst="cloudCallout">
              <a:avLst>
                <a:gd name="adj1" fmla="val -43288"/>
                <a:gd name="adj2" fmla="val 26922"/>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dirty="0">
                <a:solidFill>
                  <a:schemeClr val="tx1"/>
                </a:solidFill>
                <a:latin typeface="メイリオ" panose="020B0604030504040204" pitchFamily="50" charset="-128"/>
                <a:ea typeface="メイリオ" panose="020B0604030504040204" pitchFamily="50" charset="-128"/>
              </a:endParaRPr>
            </a:p>
          </p:txBody>
        </p:sp>
        <p:sp>
          <p:nvSpPr>
            <p:cNvPr id="18" name="テキスト ボックス 17"/>
            <p:cNvSpPr txBox="1"/>
            <p:nvPr/>
          </p:nvSpPr>
          <p:spPr>
            <a:xfrm>
              <a:off x="954077" y="3994132"/>
              <a:ext cx="1723549" cy="1200329"/>
            </a:xfrm>
            <a:prstGeom prst="rect">
              <a:avLst/>
            </a:prstGeom>
            <a:noFill/>
          </p:spPr>
          <p:txBody>
            <a:bodyPr wrap="none" rtlCol="0">
              <a:spAutoFit/>
            </a:bodyPr>
            <a:lstStyle/>
            <a:p>
              <a:r>
                <a:rPr lang="ja-JP" altLang="en-US" sz="2400" dirty="0" smtClean="0">
                  <a:latin typeface="メイリオ" panose="020B0604030504040204" pitchFamily="50" charset="-128"/>
                  <a:ea typeface="メイリオ" panose="020B0604030504040204" pitchFamily="50" charset="-128"/>
                </a:rPr>
                <a:t>子供が</a:t>
              </a:r>
              <a:endParaRPr lang="en-US" altLang="ja-JP" sz="2400" dirty="0" smtClean="0">
                <a:latin typeface="メイリオ" panose="020B0604030504040204" pitchFamily="50" charset="-128"/>
                <a:ea typeface="メイリオ" panose="020B0604030504040204" pitchFamily="50" charset="-128"/>
              </a:endParaRPr>
            </a:p>
            <a:p>
              <a:r>
                <a:rPr lang="ja-JP" altLang="en-US" sz="2400" dirty="0" smtClean="0">
                  <a:latin typeface="メイリオ" panose="020B0604030504040204" pitchFamily="50" charset="-128"/>
                  <a:ea typeface="メイリオ" panose="020B0604030504040204" pitchFamily="50" charset="-128"/>
                </a:rPr>
                <a:t>言う</a:t>
              </a:r>
              <a:r>
                <a:rPr lang="ja-JP" altLang="en-US" sz="2400" dirty="0">
                  <a:latin typeface="メイリオ" panose="020B0604030504040204" pitchFamily="50" charset="-128"/>
                  <a:ea typeface="メイリオ" panose="020B0604030504040204" pitchFamily="50" charset="-128"/>
                </a:rPr>
                <a:t>こと</a:t>
              </a:r>
              <a:r>
                <a:rPr lang="ja-JP" altLang="en-US" sz="2400" dirty="0" smtClean="0">
                  <a:latin typeface="メイリオ" panose="020B0604030504040204" pitchFamily="50" charset="-128"/>
                  <a:ea typeface="メイリオ" panose="020B0604030504040204" pitchFamily="50" charset="-128"/>
                </a:rPr>
                <a:t>を</a:t>
              </a:r>
              <a:endParaRPr lang="en-US" altLang="ja-JP" sz="2400" dirty="0" smtClean="0">
                <a:latin typeface="メイリオ" panose="020B0604030504040204" pitchFamily="50" charset="-128"/>
                <a:ea typeface="メイリオ" panose="020B0604030504040204" pitchFamily="50" charset="-128"/>
              </a:endParaRPr>
            </a:p>
            <a:p>
              <a:r>
                <a:rPr lang="ja-JP" altLang="en-US" sz="2400" dirty="0" smtClean="0">
                  <a:latin typeface="メイリオ" panose="020B0604030504040204" pitchFamily="50" charset="-128"/>
                  <a:ea typeface="メイリオ" panose="020B0604030504040204" pitchFamily="50" charset="-128"/>
                </a:rPr>
                <a:t>聞かない</a:t>
              </a:r>
              <a:endParaRPr lang="ja-JP" altLang="en-US" sz="2400" dirty="0">
                <a:latin typeface="メイリオ" panose="020B0604030504040204" pitchFamily="50" charset="-128"/>
                <a:ea typeface="メイリオ" panose="020B0604030504040204" pitchFamily="50" charset="-128"/>
              </a:endParaRPr>
            </a:p>
          </p:txBody>
        </p:sp>
      </p:grpSp>
    </p:spTree>
    <p:extLst>
      <p:ext uri="{BB962C8B-B14F-4D97-AF65-F5344CB8AC3E}">
        <p14:creationId xmlns:p14="http://schemas.microsoft.com/office/powerpoint/2010/main" val="29904696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タイトル 1"/>
          <p:cNvSpPr>
            <a:spLocks noGrp="1"/>
          </p:cNvSpPr>
          <p:nvPr>
            <p:ph type="title"/>
          </p:nvPr>
        </p:nvSpPr>
        <p:spPr>
          <a:xfrm>
            <a:off x="0" y="-1356"/>
            <a:ext cx="9144000" cy="1008000"/>
          </a:xfrm>
          <a:solidFill>
            <a:schemeClr val="accent5">
              <a:lumMod val="20000"/>
              <a:lumOff val="80000"/>
            </a:schemeClr>
          </a:solidFill>
        </p:spPr>
        <p:txBody>
          <a:bodyPr vert="horz" lIns="91440" tIns="45720" rIns="91440" bIns="45720" rtlCol="0" anchor="t">
            <a:noAutofit/>
          </a:bodyPr>
          <a:lstStyle/>
          <a:p>
            <a:r>
              <a:rPr lang="ja-JP" altLang="en-US" sz="3200" dirty="0">
                <a:latin typeface="メイリオ" panose="020B0604030504040204" pitchFamily="50" charset="-128"/>
                <a:ea typeface="メイリオ" panose="020B0604030504040204" pitchFamily="50" charset="-128"/>
              </a:rPr>
              <a:t>難しさの背景や要因には</a:t>
            </a:r>
            <a:r>
              <a:rPr lang="en-US" altLang="ja-JP" sz="3200" dirty="0">
                <a:latin typeface="メイリオ" panose="020B0604030504040204" pitchFamily="50" charset="-128"/>
                <a:ea typeface="メイリオ" panose="020B0604030504040204" pitchFamily="50" charset="-128"/>
              </a:rPr>
              <a:t/>
            </a:r>
            <a:br>
              <a:rPr lang="en-US" altLang="ja-JP" sz="3200" dirty="0">
                <a:latin typeface="メイリオ" panose="020B0604030504040204" pitchFamily="50" charset="-128"/>
                <a:ea typeface="メイリオ" panose="020B0604030504040204" pitchFamily="50" charset="-128"/>
              </a:rPr>
            </a:br>
            <a:r>
              <a:rPr lang="ja-JP" altLang="en-US" sz="3200" dirty="0">
                <a:latin typeface="メイリオ" panose="020B0604030504040204" pitchFamily="50" charset="-128"/>
                <a:ea typeface="メイリオ" panose="020B0604030504040204" pitchFamily="50" charset="-128"/>
              </a:rPr>
              <a:t>どんなことがありますか。</a:t>
            </a:r>
          </a:p>
        </p:txBody>
      </p:sp>
      <p:sp>
        <p:nvSpPr>
          <p:cNvPr id="12293" name="テキスト ボックス 9"/>
          <p:cNvSpPr txBox="1">
            <a:spLocks noChangeArrowheads="1"/>
          </p:cNvSpPr>
          <p:nvPr/>
        </p:nvSpPr>
        <p:spPr bwMode="auto">
          <a:xfrm>
            <a:off x="1002080" y="6224409"/>
            <a:ext cx="7128792" cy="584775"/>
          </a:xfrm>
          <a:prstGeom prst="rect">
            <a:avLst/>
          </a:prstGeom>
          <a:solidFill>
            <a:srgbClr val="FFFFCC"/>
          </a:solidFill>
          <a:ln>
            <a:noFill/>
          </a:ln>
          <a:extLst/>
        </p:spPr>
        <p:txBody>
          <a:bodyPr wrap="square">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9pPr>
          </a:lstStyle>
          <a:p>
            <a:pPr algn="ctr" eaLnBrk="1" hangingPunct="1">
              <a:spcBef>
                <a:spcPct val="0"/>
              </a:spcBef>
              <a:buFontTx/>
              <a:buNone/>
            </a:pPr>
            <a:r>
              <a:rPr lang="ja-JP" altLang="en-US" dirty="0" smtClean="0">
                <a:latin typeface="Meiryo UI" panose="020B0604030504040204" pitchFamily="50" charset="-128"/>
                <a:ea typeface="Meiryo UI" panose="020B0604030504040204" pitchFamily="50" charset="-128"/>
              </a:rPr>
              <a:t>個人で考えて、グループで共有しましょう。</a:t>
            </a:r>
            <a:endParaRPr lang="ja-JP" altLang="en-US" dirty="0">
              <a:latin typeface="Meiryo UI" panose="020B0604030504040204" pitchFamily="50" charset="-128"/>
              <a:ea typeface="Meiryo UI" panose="020B0604030504040204" pitchFamily="50" charset="-128"/>
            </a:endParaRPr>
          </a:p>
        </p:txBody>
      </p:sp>
      <p:sp>
        <p:nvSpPr>
          <p:cNvPr id="11" name="円形吹き出し 10"/>
          <p:cNvSpPr/>
          <p:nvPr/>
        </p:nvSpPr>
        <p:spPr>
          <a:xfrm>
            <a:off x="6057900" y="4941168"/>
            <a:ext cx="2952892" cy="1140936"/>
          </a:xfrm>
          <a:prstGeom prst="wedgeEllipseCallout">
            <a:avLst>
              <a:gd name="adj1" fmla="val -79240"/>
              <a:gd name="adj2" fmla="val -124986"/>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anchor="ctr">
            <a:spAutoFit/>
          </a:bodyPr>
          <a:lstStyle/>
          <a:p>
            <a:pPr algn="ctr">
              <a:defRPr/>
            </a:pPr>
            <a:endParaRPr lang="en-US" altLang="ja-JP" sz="2400" b="1" dirty="0" smtClean="0"/>
          </a:p>
          <a:p>
            <a:pPr algn="ctr">
              <a:defRPr/>
            </a:pPr>
            <a:endParaRPr lang="ja-JP" altLang="en-US" sz="2400" b="1" dirty="0"/>
          </a:p>
        </p:txBody>
      </p:sp>
      <p:sp>
        <p:nvSpPr>
          <p:cNvPr id="2" name="テキスト ボックス 1"/>
          <p:cNvSpPr txBox="1"/>
          <p:nvPr/>
        </p:nvSpPr>
        <p:spPr>
          <a:xfrm>
            <a:off x="6218182" y="5205976"/>
            <a:ext cx="2746166" cy="707886"/>
          </a:xfrm>
          <a:prstGeom prst="rect">
            <a:avLst/>
          </a:prstGeom>
          <a:noFill/>
        </p:spPr>
        <p:txBody>
          <a:bodyPr wrap="square" rtlCol="0">
            <a:spAutoFit/>
          </a:bodyPr>
          <a:lstStyle/>
          <a:p>
            <a:r>
              <a:rPr kumimoji="1" lang="ja-JP" altLang="en-US" sz="2000" dirty="0" smtClean="0">
                <a:latin typeface="メイリオ" panose="020B0604030504040204" pitchFamily="50" charset="-128"/>
                <a:ea typeface="メイリオ" panose="020B0604030504040204" pitchFamily="50" charset="-128"/>
              </a:rPr>
              <a:t>例：</a:t>
            </a:r>
            <a:r>
              <a:rPr lang="ja-JP" altLang="en-US" sz="2000" dirty="0" smtClean="0">
                <a:latin typeface="メイリオ" panose="020B0604030504040204" pitchFamily="50" charset="-128"/>
                <a:ea typeface="メイリオ" panose="020B0604030504040204" pitchFamily="50" charset="-128"/>
              </a:rPr>
              <a:t>子供が集団で</a:t>
            </a:r>
            <a:endParaRPr lang="en-US" altLang="ja-JP" sz="2000" dirty="0" smtClean="0">
              <a:latin typeface="メイリオ" panose="020B0604030504040204" pitchFamily="50" charset="-128"/>
              <a:ea typeface="メイリオ" panose="020B0604030504040204" pitchFamily="50" charset="-128"/>
            </a:endParaRPr>
          </a:p>
          <a:p>
            <a:r>
              <a:rPr lang="ja-JP" altLang="en-US" sz="2000" dirty="0" smtClean="0">
                <a:latin typeface="メイリオ" panose="020B0604030504040204" pitchFamily="50" charset="-128"/>
                <a:ea typeface="メイリオ" panose="020B0604030504040204" pitchFamily="50" charset="-128"/>
              </a:rPr>
              <a:t>　　遊び</a:t>
            </a:r>
            <a:r>
              <a:rPr kumimoji="1" lang="ja-JP" altLang="en-US" sz="2000" dirty="0" smtClean="0">
                <a:latin typeface="メイリオ" panose="020B0604030504040204" pitchFamily="50" charset="-128"/>
                <a:ea typeface="メイリオ" panose="020B0604030504040204" pitchFamily="50" charset="-128"/>
              </a:rPr>
              <a:t>慣れていな</a:t>
            </a:r>
            <a:r>
              <a:rPr kumimoji="1" lang="ja-JP" altLang="en-US" sz="2000" dirty="0">
                <a:latin typeface="メイリオ" panose="020B0604030504040204" pitchFamily="50" charset="-128"/>
                <a:ea typeface="メイリオ" panose="020B0604030504040204" pitchFamily="50" charset="-128"/>
              </a:rPr>
              <a:t>い</a:t>
            </a:r>
          </a:p>
        </p:txBody>
      </p:sp>
      <p:pic>
        <p:nvPicPr>
          <p:cNvPr id="18" name="Picture 2" descr="F:\0_Justカラー\02先生\008_悩む.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5596" y="2586389"/>
            <a:ext cx="1512168" cy="1639700"/>
          </a:xfrm>
          <a:prstGeom prst="rect">
            <a:avLst/>
          </a:prstGeom>
          <a:noFill/>
          <a:extLst>
            <a:ext uri="{909E8E84-426E-40DD-AFC4-6F175D3DCCD1}">
              <a14:hiddenFill xmlns:a14="http://schemas.microsoft.com/office/drawing/2010/main">
                <a:solidFill>
                  <a:srgbClr val="FFFFFF"/>
                </a:solidFill>
              </a14:hiddenFill>
            </a:ext>
          </a:extLst>
        </p:spPr>
      </p:pic>
      <p:sp>
        <p:nvSpPr>
          <p:cNvPr id="19" name="円形吹き出し 18"/>
          <p:cNvSpPr/>
          <p:nvPr/>
        </p:nvSpPr>
        <p:spPr>
          <a:xfrm>
            <a:off x="5727894" y="1164714"/>
            <a:ext cx="3276000" cy="1692000"/>
          </a:xfrm>
          <a:prstGeom prst="wedgeEllipseCallout">
            <a:avLst>
              <a:gd name="adj1" fmla="val -63281"/>
              <a:gd name="adj2" fmla="val 54405"/>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anchor="ctr">
            <a:spAutoFit/>
          </a:bodyPr>
          <a:lstStyle/>
          <a:p>
            <a:pPr algn="ctr">
              <a:defRPr/>
            </a:pPr>
            <a:endParaRPr lang="ja-JP" altLang="en-US" sz="2400" b="1" dirty="0"/>
          </a:p>
        </p:txBody>
      </p:sp>
      <p:sp>
        <p:nvSpPr>
          <p:cNvPr id="20" name="円形吹き出し 19"/>
          <p:cNvSpPr/>
          <p:nvPr/>
        </p:nvSpPr>
        <p:spPr>
          <a:xfrm>
            <a:off x="99005" y="3804107"/>
            <a:ext cx="3080575" cy="1548000"/>
          </a:xfrm>
          <a:prstGeom prst="wedgeEllipseCallout">
            <a:avLst>
              <a:gd name="adj1" fmla="val 70894"/>
              <a:gd name="adj2" fmla="val -46936"/>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anchor="ctr">
            <a:spAutoFit/>
          </a:bodyPr>
          <a:lstStyle/>
          <a:p>
            <a:pPr algn="ctr">
              <a:defRPr/>
            </a:pPr>
            <a:endParaRPr lang="ja-JP" altLang="en-US" sz="2400" b="1" dirty="0"/>
          </a:p>
        </p:txBody>
      </p:sp>
      <p:sp>
        <p:nvSpPr>
          <p:cNvPr id="21" name="円形吹き出し 20"/>
          <p:cNvSpPr/>
          <p:nvPr/>
        </p:nvSpPr>
        <p:spPr>
          <a:xfrm>
            <a:off x="64071" y="2206807"/>
            <a:ext cx="3636000" cy="1476000"/>
          </a:xfrm>
          <a:prstGeom prst="wedgeEllipseCallout">
            <a:avLst>
              <a:gd name="adj1" fmla="val 55403"/>
              <a:gd name="adj2" fmla="val 47137"/>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anchor="ctr">
            <a:spAutoFit/>
          </a:bodyPr>
          <a:lstStyle/>
          <a:p>
            <a:pPr algn="ctr">
              <a:defRPr/>
            </a:pPr>
            <a:endParaRPr lang="ja-JP" altLang="en-US" sz="2400" b="1" dirty="0"/>
          </a:p>
        </p:txBody>
      </p:sp>
      <p:sp>
        <p:nvSpPr>
          <p:cNvPr id="22" name="円形吹き出し 21"/>
          <p:cNvSpPr/>
          <p:nvPr/>
        </p:nvSpPr>
        <p:spPr>
          <a:xfrm>
            <a:off x="5976196" y="3068959"/>
            <a:ext cx="2952000" cy="1656000"/>
          </a:xfrm>
          <a:prstGeom prst="wedgeEllipseCallout">
            <a:avLst>
              <a:gd name="adj1" fmla="val -76838"/>
              <a:gd name="adj2" fmla="val -6479"/>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anchor="ctr">
            <a:spAutoFit/>
          </a:bodyPr>
          <a:lstStyle/>
          <a:p>
            <a:pPr algn="ctr">
              <a:defRPr/>
            </a:pPr>
            <a:endParaRPr lang="ja-JP" altLang="en-US" sz="2400" b="1" dirty="0"/>
          </a:p>
        </p:txBody>
      </p:sp>
      <p:sp>
        <p:nvSpPr>
          <p:cNvPr id="23" name="円形吹き出し 22"/>
          <p:cNvSpPr/>
          <p:nvPr/>
        </p:nvSpPr>
        <p:spPr>
          <a:xfrm>
            <a:off x="1007767" y="1112294"/>
            <a:ext cx="4692006" cy="1080000"/>
          </a:xfrm>
          <a:prstGeom prst="wedgeEllipseCallout">
            <a:avLst>
              <a:gd name="adj1" fmla="val 18572"/>
              <a:gd name="adj2" fmla="val 85555"/>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anchor="ctr">
            <a:spAutoFit/>
          </a:bodyPr>
          <a:lstStyle/>
          <a:p>
            <a:pPr algn="ctr">
              <a:defRPr/>
            </a:pPr>
            <a:endParaRPr lang="ja-JP" altLang="en-US" sz="2400" b="1" dirty="0"/>
          </a:p>
        </p:txBody>
      </p:sp>
      <p:sp>
        <p:nvSpPr>
          <p:cNvPr id="24" name="円形吹き出し 23"/>
          <p:cNvSpPr/>
          <p:nvPr/>
        </p:nvSpPr>
        <p:spPr>
          <a:xfrm>
            <a:off x="2634924" y="4898187"/>
            <a:ext cx="3255938" cy="1254547"/>
          </a:xfrm>
          <a:prstGeom prst="wedgeEllipseCallout">
            <a:avLst>
              <a:gd name="adj1" fmla="val 8999"/>
              <a:gd name="adj2" fmla="val -86551"/>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anchor="ctr">
            <a:spAutoFit/>
          </a:bodyPr>
          <a:lstStyle/>
          <a:p>
            <a:pPr algn="ctr">
              <a:defRPr/>
            </a:pPr>
            <a:endParaRPr lang="ja-JP" altLang="en-US" sz="2400" b="1" dirty="0"/>
          </a:p>
        </p:txBody>
      </p:sp>
    </p:spTree>
    <p:extLst>
      <p:ext uri="{BB962C8B-B14F-4D97-AF65-F5344CB8AC3E}">
        <p14:creationId xmlns:p14="http://schemas.microsoft.com/office/powerpoint/2010/main" val="1487309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F:\0_Justカラー\02先生\004_考える.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54642" y="2803811"/>
            <a:ext cx="2016224" cy="2137683"/>
          </a:xfrm>
          <a:prstGeom prst="rect">
            <a:avLst/>
          </a:prstGeom>
          <a:noFill/>
          <a:extLst>
            <a:ext uri="{909E8E84-426E-40DD-AFC4-6F175D3DCCD1}">
              <a14:hiddenFill xmlns:a14="http://schemas.microsoft.com/office/drawing/2010/main">
                <a:solidFill>
                  <a:srgbClr val="FFFFFF"/>
                </a:solidFill>
              </a14:hiddenFill>
            </a:ext>
          </a:extLst>
        </p:spPr>
      </p:pic>
      <p:sp>
        <p:nvSpPr>
          <p:cNvPr id="3" name="雲形吹き出し 2"/>
          <p:cNvSpPr/>
          <p:nvPr/>
        </p:nvSpPr>
        <p:spPr>
          <a:xfrm>
            <a:off x="323528" y="1678397"/>
            <a:ext cx="3032720" cy="1728192"/>
          </a:xfrm>
          <a:prstGeom prst="cloudCallout">
            <a:avLst>
              <a:gd name="adj1" fmla="val -43288"/>
              <a:gd name="adj2" fmla="val 26922"/>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200" dirty="0" smtClean="0">
                <a:solidFill>
                  <a:schemeClr val="tx1"/>
                </a:solidFill>
                <a:latin typeface="メイリオ" panose="020B0604030504040204" pitchFamily="50" charset="-128"/>
                <a:ea typeface="メイリオ" panose="020B0604030504040204" pitchFamily="50" charset="-128"/>
              </a:rPr>
              <a:t> 子供が集団で </a:t>
            </a:r>
            <a:endParaRPr kumimoji="1" lang="en-US" altLang="ja-JP" sz="2200" dirty="0" smtClean="0">
              <a:solidFill>
                <a:schemeClr val="tx1"/>
              </a:solidFill>
              <a:latin typeface="メイリオ" panose="020B0604030504040204" pitchFamily="50" charset="-128"/>
              <a:ea typeface="メイリオ" panose="020B0604030504040204" pitchFamily="50" charset="-128"/>
            </a:endParaRPr>
          </a:p>
          <a:p>
            <a:r>
              <a:rPr lang="en-US" altLang="ja-JP" sz="2200" dirty="0">
                <a:solidFill>
                  <a:schemeClr val="tx1"/>
                </a:solidFill>
                <a:latin typeface="メイリオ" panose="020B0604030504040204" pitchFamily="50" charset="-128"/>
                <a:ea typeface="メイリオ" panose="020B0604030504040204" pitchFamily="50" charset="-128"/>
              </a:rPr>
              <a:t> </a:t>
            </a:r>
            <a:r>
              <a:rPr kumimoji="1" lang="ja-JP" altLang="en-US" sz="2200" dirty="0" smtClean="0">
                <a:solidFill>
                  <a:schemeClr val="tx1"/>
                </a:solidFill>
                <a:latin typeface="メイリオ" panose="020B0604030504040204" pitchFamily="50" charset="-128"/>
                <a:ea typeface="メイリオ" panose="020B0604030504040204" pitchFamily="50" charset="-128"/>
              </a:rPr>
              <a:t>遊び慣れて</a:t>
            </a:r>
            <a:endParaRPr kumimoji="1" lang="en-US" altLang="ja-JP" sz="2200" dirty="0" smtClean="0">
              <a:solidFill>
                <a:schemeClr val="tx1"/>
              </a:solidFill>
              <a:latin typeface="メイリオ" panose="020B0604030504040204" pitchFamily="50" charset="-128"/>
              <a:ea typeface="メイリオ" panose="020B0604030504040204" pitchFamily="50" charset="-128"/>
            </a:endParaRPr>
          </a:p>
          <a:p>
            <a:r>
              <a:rPr kumimoji="1" lang="ja-JP" altLang="en-US" sz="2200" dirty="0" smtClean="0">
                <a:solidFill>
                  <a:schemeClr val="tx1"/>
                </a:solidFill>
                <a:latin typeface="メイリオ" panose="020B0604030504040204" pitchFamily="50" charset="-128"/>
                <a:ea typeface="メイリオ" panose="020B0604030504040204" pitchFamily="50" charset="-128"/>
              </a:rPr>
              <a:t> ない</a:t>
            </a:r>
            <a:endParaRPr kumimoji="1" lang="ja-JP" altLang="en-US" sz="2200" dirty="0">
              <a:solidFill>
                <a:schemeClr val="tx1"/>
              </a:solidFill>
              <a:latin typeface="メイリオ" panose="020B0604030504040204" pitchFamily="50" charset="-128"/>
              <a:ea typeface="メイリオ" panose="020B0604030504040204" pitchFamily="50" charset="-128"/>
            </a:endParaRPr>
          </a:p>
        </p:txBody>
      </p:sp>
      <p:sp>
        <p:nvSpPr>
          <p:cNvPr id="8" name="雲形吹き出し 7"/>
          <p:cNvSpPr/>
          <p:nvPr/>
        </p:nvSpPr>
        <p:spPr>
          <a:xfrm>
            <a:off x="467544" y="3573016"/>
            <a:ext cx="2888704" cy="1728192"/>
          </a:xfrm>
          <a:prstGeom prst="cloudCallout">
            <a:avLst>
              <a:gd name="adj1" fmla="val -43288"/>
              <a:gd name="adj2" fmla="val 26922"/>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200" dirty="0" smtClean="0">
                <a:solidFill>
                  <a:schemeClr val="tx1"/>
                </a:solidFill>
                <a:latin typeface="メイリオ" panose="020B0604030504040204" pitchFamily="50" charset="-128"/>
                <a:ea typeface="メイリオ" panose="020B0604030504040204" pitchFamily="50" charset="-128"/>
              </a:rPr>
              <a:t>対人関係能力が低い</a:t>
            </a:r>
            <a:endParaRPr kumimoji="1" lang="ja-JP" altLang="en-US" sz="2200" dirty="0">
              <a:solidFill>
                <a:schemeClr val="tx1"/>
              </a:solidFill>
              <a:latin typeface="メイリオ" panose="020B0604030504040204" pitchFamily="50" charset="-128"/>
              <a:ea typeface="メイリオ" panose="020B0604030504040204" pitchFamily="50" charset="-128"/>
            </a:endParaRPr>
          </a:p>
        </p:txBody>
      </p:sp>
      <p:sp>
        <p:nvSpPr>
          <p:cNvPr id="9" name="雲形吹き出し 8"/>
          <p:cNvSpPr/>
          <p:nvPr/>
        </p:nvSpPr>
        <p:spPr>
          <a:xfrm>
            <a:off x="3563888" y="1084638"/>
            <a:ext cx="2880320" cy="1728192"/>
          </a:xfrm>
          <a:prstGeom prst="cloudCallout">
            <a:avLst>
              <a:gd name="adj1" fmla="val -43288"/>
              <a:gd name="adj2" fmla="val 26922"/>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200" dirty="0" smtClean="0">
                <a:solidFill>
                  <a:schemeClr val="tx1"/>
                </a:solidFill>
                <a:latin typeface="メイリオ" panose="020B0604030504040204" pitchFamily="50" charset="-128"/>
                <a:ea typeface="メイリオ" panose="020B0604030504040204" pitchFamily="50" charset="-128"/>
              </a:rPr>
              <a:t>子供の育ちの変化</a:t>
            </a:r>
            <a:endParaRPr lang="en-US" altLang="ja-JP" sz="2200" dirty="0" smtClean="0">
              <a:solidFill>
                <a:schemeClr val="tx1"/>
              </a:solidFill>
              <a:latin typeface="メイリオ" panose="020B0604030504040204" pitchFamily="50" charset="-128"/>
              <a:ea typeface="メイリオ" panose="020B0604030504040204" pitchFamily="50" charset="-128"/>
            </a:endParaRPr>
          </a:p>
        </p:txBody>
      </p:sp>
      <p:sp>
        <p:nvSpPr>
          <p:cNvPr id="10" name="雲形吹き出し 9"/>
          <p:cNvSpPr/>
          <p:nvPr/>
        </p:nvSpPr>
        <p:spPr>
          <a:xfrm>
            <a:off x="5724128" y="2575406"/>
            <a:ext cx="3168352" cy="1728192"/>
          </a:xfrm>
          <a:prstGeom prst="cloudCallout">
            <a:avLst>
              <a:gd name="adj1" fmla="val -43288"/>
              <a:gd name="adj2" fmla="val 26922"/>
            </a:avLst>
          </a:prstGeom>
          <a:solidFill>
            <a:srgbClr val="FFCC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200" dirty="0" smtClean="0">
                <a:solidFill>
                  <a:schemeClr val="tx1"/>
                </a:solidFill>
                <a:latin typeface="メイリオ" panose="020B0604030504040204" pitchFamily="50" charset="-128"/>
                <a:ea typeface="メイリオ" panose="020B0604030504040204" pitchFamily="50" charset="-128"/>
              </a:rPr>
              <a:t>子供</a:t>
            </a:r>
            <a:r>
              <a:rPr lang="ja-JP" altLang="en-US" sz="2200" dirty="0" smtClean="0">
                <a:solidFill>
                  <a:schemeClr val="tx1"/>
                </a:solidFill>
                <a:latin typeface="メイリオ" panose="020B0604030504040204" pitchFamily="50" charset="-128"/>
                <a:ea typeface="メイリオ" panose="020B0604030504040204" pitchFamily="50" charset="-128"/>
              </a:rPr>
              <a:t>の困難を</a:t>
            </a:r>
            <a:endParaRPr lang="en-US" altLang="ja-JP" sz="2200" dirty="0" smtClean="0">
              <a:solidFill>
                <a:schemeClr val="tx1"/>
              </a:solidFill>
              <a:latin typeface="メイリオ" panose="020B0604030504040204" pitchFamily="50" charset="-128"/>
              <a:ea typeface="メイリオ" panose="020B0604030504040204" pitchFamily="50" charset="-128"/>
            </a:endParaRPr>
          </a:p>
          <a:p>
            <a:pPr algn="ctr"/>
            <a:r>
              <a:rPr lang="ja-JP" altLang="en-US" sz="2200" dirty="0" smtClean="0">
                <a:solidFill>
                  <a:schemeClr val="tx1"/>
                </a:solidFill>
                <a:latin typeface="メイリオ" panose="020B0604030504040204" pitchFamily="50" charset="-128"/>
                <a:ea typeface="メイリオ" panose="020B0604030504040204" pitchFamily="50" charset="-128"/>
              </a:rPr>
              <a:t>感じ取れない</a:t>
            </a:r>
            <a:endParaRPr kumimoji="1" lang="ja-JP" altLang="en-US" sz="2200" dirty="0">
              <a:solidFill>
                <a:schemeClr val="tx1"/>
              </a:solidFill>
              <a:latin typeface="メイリオ" panose="020B0604030504040204" pitchFamily="50" charset="-128"/>
              <a:ea typeface="メイリオ" panose="020B0604030504040204" pitchFamily="50" charset="-128"/>
            </a:endParaRPr>
          </a:p>
        </p:txBody>
      </p:sp>
      <p:sp>
        <p:nvSpPr>
          <p:cNvPr id="11" name="雲形吹き出し 10"/>
          <p:cNvSpPr/>
          <p:nvPr/>
        </p:nvSpPr>
        <p:spPr>
          <a:xfrm>
            <a:off x="6084168" y="4702733"/>
            <a:ext cx="2952328" cy="1728192"/>
          </a:xfrm>
          <a:prstGeom prst="cloudCallout">
            <a:avLst>
              <a:gd name="adj1" fmla="val -43288"/>
              <a:gd name="adj2" fmla="val 26922"/>
            </a:avLst>
          </a:prstGeom>
          <a:solidFill>
            <a:srgbClr val="FFCC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200" dirty="0" smtClean="0">
                <a:solidFill>
                  <a:schemeClr val="tx1"/>
                </a:solidFill>
                <a:latin typeface="メイリオ" panose="020B0604030504040204" pitchFamily="50" charset="-128"/>
                <a:ea typeface="メイリオ" panose="020B0604030504040204" pitchFamily="50" charset="-128"/>
              </a:rPr>
              <a:t>集団づくり</a:t>
            </a:r>
            <a:r>
              <a:rPr lang="ja-JP" altLang="en-US" sz="2200" dirty="0">
                <a:solidFill>
                  <a:schemeClr val="tx1"/>
                </a:solidFill>
                <a:latin typeface="メイリオ" panose="020B0604030504040204" pitchFamily="50" charset="-128"/>
                <a:ea typeface="メイリオ" panose="020B0604030504040204" pitchFamily="50" charset="-128"/>
              </a:rPr>
              <a:t>が苦手</a:t>
            </a:r>
          </a:p>
        </p:txBody>
      </p:sp>
      <p:sp>
        <p:nvSpPr>
          <p:cNvPr id="12" name="雲形吹き出し 11"/>
          <p:cNvSpPr/>
          <p:nvPr/>
        </p:nvSpPr>
        <p:spPr>
          <a:xfrm>
            <a:off x="2222500" y="5067049"/>
            <a:ext cx="3717652" cy="1728192"/>
          </a:xfrm>
          <a:prstGeom prst="cloudCallout">
            <a:avLst>
              <a:gd name="adj1" fmla="val -43288"/>
              <a:gd name="adj2" fmla="val 26922"/>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200" dirty="0">
                <a:solidFill>
                  <a:schemeClr val="tx1"/>
                </a:solidFill>
                <a:latin typeface="メイリオ" panose="020B0604030504040204" pitchFamily="50" charset="-128"/>
                <a:ea typeface="メイリオ" panose="020B0604030504040204" pitchFamily="50" charset="-128"/>
              </a:rPr>
              <a:t>集団</a:t>
            </a:r>
            <a:r>
              <a:rPr lang="ja-JP" altLang="en-US" sz="2200" dirty="0" smtClean="0">
                <a:solidFill>
                  <a:schemeClr val="tx1"/>
                </a:solidFill>
                <a:latin typeface="メイリオ" panose="020B0604030504040204" pitchFamily="50" charset="-128"/>
                <a:ea typeface="メイリオ" panose="020B0604030504040204" pitchFamily="50" charset="-128"/>
              </a:rPr>
              <a:t>活動に対する意欲が低い</a:t>
            </a:r>
            <a:endParaRPr lang="ja-JP" altLang="en-US" sz="2200" dirty="0">
              <a:solidFill>
                <a:schemeClr val="tx1"/>
              </a:solidFill>
              <a:latin typeface="メイリオ" panose="020B0604030504040204" pitchFamily="50" charset="-128"/>
              <a:ea typeface="メイリオ" panose="020B0604030504040204" pitchFamily="50" charset="-128"/>
            </a:endParaRPr>
          </a:p>
        </p:txBody>
      </p:sp>
      <p:sp>
        <p:nvSpPr>
          <p:cNvPr id="15" name="タイトル 1"/>
          <p:cNvSpPr txBox="1">
            <a:spLocks/>
          </p:cNvSpPr>
          <p:nvPr/>
        </p:nvSpPr>
        <p:spPr>
          <a:xfrm>
            <a:off x="0" y="-1356"/>
            <a:ext cx="9144000" cy="1008000"/>
          </a:xfrm>
          <a:prstGeom prst="rect">
            <a:avLst/>
          </a:prstGeom>
          <a:solidFill>
            <a:schemeClr val="accent5">
              <a:lumMod val="20000"/>
              <a:lumOff val="80000"/>
            </a:schemeClr>
          </a:solidFill>
        </p:spPr>
        <p:txBody>
          <a:bodyPr vert="horz" lIns="91440" tIns="45720" rIns="91440" bIns="45720" rtlCol="0" anchor="t">
            <a:noAutofit/>
          </a:bodyPr>
          <a:lstStyle>
            <a:lvl1pPr algn="ctr" defTabSz="914400" rtl="0" eaLnBrk="1" latinLnBrk="0" hangingPunct="1">
              <a:spcBef>
                <a:spcPct val="0"/>
              </a:spcBef>
              <a:buNone/>
              <a:defRPr kumimoji="1" sz="3600" kern="1200">
                <a:solidFill>
                  <a:schemeClr val="tx1"/>
                </a:solidFill>
                <a:latin typeface="+mj-lt"/>
                <a:ea typeface="+mj-ea"/>
                <a:cs typeface="+mj-cs"/>
              </a:defRPr>
            </a:lvl1pPr>
          </a:lstStyle>
          <a:p>
            <a:r>
              <a:rPr lang="ja-JP" altLang="en-US" sz="3200" smtClean="0">
                <a:latin typeface="メイリオ" panose="020B0604030504040204" pitchFamily="50" charset="-128"/>
                <a:ea typeface="メイリオ" panose="020B0604030504040204" pitchFamily="50" charset="-128"/>
              </a:rPr>
              <a:t>難しさの背景や要因には</a:t>
            </a:r>
            <a:r>
              <a:rPr lang="en-US" altLang="ja-JP" sz="3200" smtClean="0">
                <a:latin typeface="メイリオ" panose="020B0604030504040204" pitchFamily="50" charset="-128"/>
                <a:ea typeface="メイリオ" panose="020B0604030504040204" pitchFamily="50" charset="-128"/>
              </a:rPr>
              <a:t/>
            </a:r>
            <a:br>
              <a:rPr lang="en-US" altLang="ja-JP" sz="3200" smtClean="0">
                <a:latin typeface="メイリオ" panose="020B0604030504040204" pitchFamily="50" charset="-128"/>
                <a:ea typeface="メイリオ" panose="020B0604030504040204" pitchFamily="50" charset="-128"/>
              </a:rPr>
            </a:br>
            <a:r>
              <a:rPr lang="ja-JP" altLang="en-US" sz="3200" smtClean="0">
                <a:latin typeface="メイリオ" panose="020B0604030504040204" pitchFamily="50" charset="-128"/>
                <a:ea typeface="メイリオ" panose="020B0604030504040204" pitchFamily="50" charset="-128"/>
              </a:rPr>
              <a:t>どんなことがありますか。</a:t>
            </a:r>
            <a:endParaRPr lang="ja-JP" altLang="en-US" sz="32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2605269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タイトル 1"/>
          <p:cNvSpPr txBox="1">
            <a:spLocks/>
          </p:cNvSpPr>
          <p:nvPr/>
        </p:nvSpPr>
        <p:spPr>
          <a:xfrm>
            <a:off x="3491088" y="1667467"/>
            <a:ext cx="2161825" cy="560045"/>
          </a:xfrm>
          <a:prstGeom prst="rect">
            <a:avLst/>
          </a:prstGeom>
        </p:spPr>
        <p:txBody>
          <a:bodyPr anchor="t">
            <a:noAutofit/>
          </a:bodyPr>
          <a:lstStyle>
            <a:lvl1pPr algn="ctr" defTabSz="914400" rtl="0" eaLnBrk="1" latinLnBrk="0" hangingPunct="1">
              <a:spcBef>
                <a:spcPct val="0"/>
              </a:spcBef>
              <a:buNone/>
              <a:defRPr kumimoji="1" sz="3600" kern="1200">
                <a:solidFill>
                  <a:schemeClr val="tx1"/>
                </a:solidFill>
                <a:latin typeface="+mj-lt"/>
                <a:ea typeface="+mj-ea"/>
                <a:cs typeface="+mj-cs"/>
              </a:defRPr>
            </a:lvl1pPr>
          </a:lstStyle>
          <a:p>
            <a:r>
              <a:rPr lang="ja-JP" altLang="en-US" sz="2800" b="1" dirty="0" smtClean="0">
                <a:latin typeface="メイリオ" panose="020B0604030504040204" pitchFamily="50" charset="-128"/>
                <a:ea typeface="メイリオ" panose="020B0604030504040204" pitchFamily="50" charset="-128"/>
              </a:rPr>
              <a:t>しかし</a:t>
            </a:r>
            <a:r>
              <a:rPr lang="en-US" altLang="ja-JP" sz="2800" b="1" dirty="0" smtClean="0">
                <a:latin typeface="メイリオ" panose="020B0604030504040204" pitchFamily="50" charset="-128"/>
                <a:ea typeface="メイリオ" panose="020B0604030504040204" pitchFamily="50" charset="-128"/>
              </a:rPr>
              <a:t>…</a:t>
            </a:r>
            <a:endParaRPr lang="ja-JP" altLang="en-US" sz="2800" b="1" dirty="0" smtClean="0">
              <a:latin typeface="メイリオ" panose="020B0604030504040204" pitchFamily="50" charset="-128"/>
              <a:ea typeface="メイリオ" panose="020B0604030504040204" pitchFamily="50" charset="-128"/>
            </a:endParaRPr>
          </a:p>
        </p:txBody>
      </p:sp>
      <p:sp>
        <p:nvSpPr>
          <p:cNvPr id="31" name="テキスト ボックス 30"/>
          <p:cNvSpPr txBox="1"/>
          <p:nvPr/>
        </p:nvSpPr>
        <p:spPr>
          <a:xfrm>
            <a:off x="1708666" y="5174064"/>
            <a:ext cx="7255822" cy="1692771"/>
          </a:xfrm>
          <a:prstGeom prst="rect">
            <a:avLst/>
          </a:prstGeom>
          <a:noFill/>
        </p:spPr>
        <p:txBody>
          <a:bodyPr wrap="square" rtlCol="0">
            <a:spAutoFit/>
          </a:bodyPr>
          <a:lstStyle>
            <a:defPPr>
              <a:defRPr lang="ja-JP"/>
            </a:defPPr>
            <a:lvl1pPr>
              <a:defRPr>
                <a:latin typeface="メイリオ" panose="020B0604030504040204" pitchFamily="50" charset="-128"/>
                <a:ea typeface="メイリオ" panose="020B0604030504040204" pitchFamily="50" charset="-128"/>
              </a:defRPr>
            </a:lvl1pPr>
          </a:lstStyle>
          <a:p>
            <a:r>
              <a:rPr lang="ja-JP" altLang="en-US" sz="2600" dirty="0"/>
              <a:t>だからこそ</a:t>
            </a:r>
            <a:r>
              <a:rPr lang="ja-JP" altLang="en-US" sz="2600" dirty="0" smtClean="0"/>
              <a:t>、私たち教職員は子供たち</a:t>
            </a:r>
            <a:r>
              <a:rPr lang="ja-JP" altLang="en-US" sz="2600" dirty="0"/>
              <a:t>の人間関係づくりや</a:t>
            </a:r>
            <a:r>
              <a:rPr lang="ja-JP" altLang="en-US" sz="2600" dirty="0" smtClean="0"/>
              <a:t>集団での活動</a:t>
            </a:r>
            <a:r>
              <a:rPr lang="ja-JP" altLang="en-US" sz="2600" dirty="0"/>
              <a:t>を円滑に促進する必要が</a:t>
            </a:r>
            <a:r>
              <a:rPr lang="ja-JP" altLang="en-US" sz="2600" dirty="0" smtClean="0"/>
              <a:t>あり、その考え方やスキルを身に付ける必要があります。</a:t>
            </a:r>
            <a:endParaRPr lang="ja-JP" altLang="en-US" sz="2600" dirty="0"/>
          </a:p>
        </p:txBody>
      </p:sp>
      <p:pic>
        <p:nvPicPr>
          <p:cNvPr id="32" name="図 3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7470" y="5027690"/>
            <a:ext cx="1456016" cy="1689323"/>
          </a:xfrm>
          <a:prstGeom prst="rect">
            <a:avLst/>
          </a:prstGeom>
        </p:spPr>
      </p:pic>
      <p:sp>
        <p:nvSpPr>
          <p:cNvPr id="15" name="雲形吹き出し 14"/>
          <p:cNvSpPr/>
          <p:nvPr/>
        </p:nvSpPr>
        <p:spPr>
          <a:xfrm>
            <a:off x="1268016" y="332656"/>
            <a:ext cx="2367880" cy="1552505"/>
          </a:xfrm>
          <a:prstGeom prst="cloudCallout">
            <a:avLst>
              <a:gd name="adj1" fmla="val -43288"/>
              <a:gd name="adj2" fmla="val 26922"/>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メイリオ" panose="020B0604030504040204" pitchFamily="50" charset="-128"/>
              <a:ea typeface="メイリオ" panose="020B0604030504040204" pitchFamily="50" charset="-128"/>
            </a:endParaRPr>
          </a:p>
        </p:txBody>
      </p:sp>
      <p:sp>
        <p:nvSpPr>
          <p:cNvPr id="16" name="雲形吹き出し 15"/>
          <p:cNvSpPr/>
          <p:nvPr/>
        </p:nvSpPr>
        <p:spPr>
          <a:xfrm>
            <a:off x="82242" y="1516455"/>
            <a:ext cx="2369713" cy="1552505"/>
          </a:xfrm>
          <a:prstGeom prst="cloudCallout">
            <a:avLst>
              <a:gd name="adj1" fmla="val -43288"/>
              <a:gd name="adj2" fmla="val 26922"/>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メイリオ" panose="020B0604030504040204" pitchFamily="50" charset="-128"/>
              <a:ea typeface="メイリオ" panose="020B0604030504040204" pitchFamily="50" charset="-128"/>
            </a:endParaRPr>
          </a:p>
        </p:txBody>
      </p:sp>
      <p:sp>
        <p:nvSpPr>
          <p:cNvPr id="17" name="雲形吹き出し 16"/>
          <p:cNvSpPr/>
          <p:nvPr/>
        </p:nvSpPr>
        <p:spPr>
          <a:xfrm>
            <a:off x="3388060" y="44624"/>
            <a:ext cx="2367880" cy="1552505"/>
          </a:xfrm>
          <a:prstGeom prst="cloudCallout">
            <a:avLst>
              <a:gd name="adj1" fmla="val -43288"/>
              <a:gd name="adj2" fmla="val 26922"/>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sz="2000" dirty="0" smtClean="0">
              <a:solidFill>
                <a:schemeClr val="tx1"/>
              </a:solidFill>
              <a:latin typeface="メイリオ" panose="020B0604030504040204" pitchFamily="50" charset="-128"/>
              <a:ea typeface="メイリオ" panose="020B0604030504040204" pitchFamily="50" charset="-128"/>
            </a:endParaRPr>
          </a:p>
        </p:txBody>
      </p:sp>
      <p:sp>
        <p:nvSpPr>
          <p:cNvPr id="18" name="雲形吹き出し 17"/>
          <p:cNvSpPr/>
          <p:nvPr/>
        </p:nvSpPr>
        <p:spPr>
          <a:xfrm>
            <a:off x="5508104" y="332656"/>
            <a:ext cx="2367880" cy="1552505"/>
          </a:xfrm>
          <a:prstGeom prst="cloudCallout">
            <a:avLst>
              <a:gd name="adj1" fmla="val -43288"/>
              <a:gd name="adj2" fmla="val 26922"/>
            </a:avLst>
          </a:prstGeom>
          <a:solidFill>
            <a:srgbClr val="FFCC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dirty="0">
              <a:solidFill>
                <a:schemeClr val="tx1"/>
              </a:solidFill>
              <a:latin typeface="メイリオ" panose="020B0604030504040204" pitchFamily="50" charset="-128"/>
              <a:ea typeface="メイリオ" panose="020B0604030504040204" pitchFamily="50" charset="-128"/>
            </a:endParaRPr>
          </a:p>
        </p:txBody>
      </p:sp>
      <p:sp>
        <p:nvSpPr>
          <p:cNvPr id="19" name="雲形吹き出し 18"/>
          <p:cNvSpPr/>
          <p:nvPr/>
        </p:nvSpPr>
        <p:spPr>
          <a:xfrm>
            <a:off x="6668616" y="1516455"/>
            <a:ext cx="2367880" cy="1552505"/>
          </a:xfrm>
          <a:prstGeom prst="cloudCallout">
            <a:avLst>
              <a:gd name="adj1" fmla="val -43288"/>
              <a:gd name="adj2" fmla="val 26922"/>
            </a:avLst>
          </a:prstGeom>
          <a:solidFill>
            <a:srgbClr val="FFCC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000" dirty="0">
              <a:solidFill>
                <a:schemeClr val="tx1"/>
              </a:solidFill>
              <a:latin typeface="メイリオ" panose="020B0604030504040204" pitchFamily="50" charset="-128"/>
              <a:ea typeface="メイリオ" panose="020B0604030504040204" pitchFamily="50" charset="-128"/>
            </a:endParaRPr>
          </a:p>
        </p:txBody>
      </p:sp>
      <p:pic>
        <p:nvPicPr>
          <p:cNvPr id="3074" name="Picture 2" descr="C:\Users\u50\Desktop\0_Justカラー\01児童\001_ほほえむ.G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53668" y="2933856"/>
            <a:ext cx="1046324" cy="1192153"/>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u50\Desktop\0_Justカラー\01児童\002_ほほえむ.GI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16016" y="2924945"/>
            <a:ext cx="1119238" cy="1199444"/>
          </a:xfrm>
          <a:prstGeom prst="rect">
            <a:avLst/>
          </a:prstGeom>
          <a:noFill/>
          <a:extLst>
            <a:ext uri="{909E8E84-426E-40DD-AFC4-6F175D3DCCD1}">
              <a14:hiddenFill xmlns:a14="http://schemas.microsoft.com/office/drawing/2010/main">
                <a:solidFill>
                  <a:srgbClr val="FFFFFF"/>
                </a:solidFill>
              </a14:hiddenFill>
            </a:ext>
          </a:extLst>
        </p:spPr>
      </p:pic>
      <p:sp>
        <p:nvSpPr>
          <p:cNvPr id="30" name="テキスト ボックス 29"/>
          <p:cNvSpPr txBox="1"/>
          <p:nvPr/>
        </p:nvSpPr>
        <p:spPr>
          <a:xfrm>
            <a:off x="1047800" y="4079288"/>
            <a:ext cx="7048400" cy="830997"/>
          </a:xfrm>
          <a:prstGeom prst="rect">
            <a:avLst/>
          </a:prstGeom>
          <a:solidFill>
            <a:srgbClr val="CCFFFF"/>
          </a:solidFill>
          <a:ln>
            <a:solidFill>
              <a:srgbClr val="0033CC"/>
            </a:solidFill>
          </a:ln>
        </p:spPr>
        <p:txBody>
          <a:bodyPr wrap="square" rtlCol="0">
            <a:spAutoFit/>
          </a:bodyPr>
          <a:lstStyle>
            <a:defPPr>
              <a:defRPr lang="ja-JP"/>
            </a:defPPr>
            <a:lvl1pPr>
              <a:defRPr>
                <a:latin typeface="メイリオ" panose="020B0604030504040204" pitchFamily="50" charset="-128"/>
                <a:ea typeface="メイリオ" panose="020B0604030504040204" pitchFamily="50" charset="-128"/>
              </a:defRPr>
            </a:lvl1pPr>
          </a:lstStyle>
          <a:p>
            <a:pPr lvl="0">
              <a:defRPr/>
            </a:pPr>
            <a:r>
              <a:rPr lang="ja-JP" altLang="en-US" sz="2400" dirty="0" smtClean="0"/>
              <a:t>子供たちは集団活動によって、社会で自立するために必要な力を身に付けることができる。</a:t>
            </a:r>
            <a:endParaRPr lang="en-US" altLang="ja-JP" sz="2400" dirty="0"/>
          </a:p>
        </p:txBody>
      </p:sp>
      <p:sp>
        <p:nvSpPr>
          <p:cNvPr id="29" name="テキスト ボックス 28"/>
          <p:cNvSpPr txBox="1"/>
          <p:nvPr/>
        </p:nvSpPr>
        <p:spPr>
          <a:xfrm>
            <a:off x="2642773" y="2132856"/>
            <a:ext cx="3858454" cy="769441"/>
          </a:xfrm>
          <a:prstGeom prst="rect">
            <a:avLst/>
          </a:prstGeom>
          <a:solidFill>
            <a:srgbClr val="CCFFFF"/>
          </a:solidFill>
          <a:ln>
            <a:solidFill>
              <a:srgbClr val="0033CC"/>
            </a:solidFill>
          </a:ln>
        </p:spPr>
        <p:txBody>
          <a:bodyPr wrap="square" rtlCol="0">
            <a:spAutoFit/>
          </a:bodyPr>
          <a:lstStyle>
            <a:defPPr>
              <a:defRPr lang="ja-JP"/>
            </a:defPPr>
            <a:lvl1pPr>
              <a:defRPr>
                <a:latin typeface="メイリオ" panose="020B0604030504040204" pitchFamily="50" charset="-128"/>
                <a:ea typeface="メイリオ" panose="020B0604030504040204" pitchFamily="50" charset="-128"/>
              </a:defRPr>
            </a:lvl1pPr>
          </a:lstStyle>
          <a:p>
            <a:pPr lvl="0" algn="ctr">
              <a:defRPr/>
            </a:pPr>
            <a:r>
              <a:rPr lang="ja-JP" altLang="en-US" sz="2200" dirty="0" smtClean="0"/>
              <a:t>学校教育は、</a:t>
            </a:r>
            <a:endParaRPr lang="en-US" altLang="ja-JP" sz="2200" dirty="0" smtClean="0"/>
          </a:p>
          <a:p>
            <a:pPr lvl="0" algn="ctr">
              <a:defRPr/>
            </a:pPr>
            <a:r>
              <a:rPr lang="ja-JP" altLang="en-US" sz="2200" dirty="0" smtClean="0"/>
              <a:t>集団</a:t>
            </a:r>
            <a:r>
              <a:rPr lang="ja-JP" altLang="en-US" sz="2200" dirty="0"/>
              <a:t>での</a:t>
            </a:r>
            <a:r>
              <a:rPr lang="ja-JP" altLang="en-US" sz="2200" dirty="0" smtClean="0"/>
              <a:t>活動や生活が基本</a:t>
            </a:r>
            <a:endParaRPr lang="en-US" altLang="ja-JP" sz="2200" dirty="0"/>
          </a:p>
        </p:txBody>
      </p:sp>
      <p:sp>
        <p:nvSpPr>
          <p:cNvPr id="36" name="タイトル 1"/>
          <p:cNvSpPr txBox="1">
            <a:spLocks/>
          </p:cNvSpPr>
          <p:nvPr/>
        </p:nvSpPr>
        <p:spPr>
          <a:xfrm>
            <a:off x="827584" y="3501008"/>
            <a:ext cx="2161825" cy="560045"/>
          </a:xfrm>
          <a:prstGeom prst="rect">
            <a:avLst/>
          </a:prstGeom>
        </p:spPr>
        <p:txBody>
          <a:bodyPr anchor="t">
            <a:noAutofit/>
          </a:bodyPr>
          <a:lstStyle>
            <a:lvl1pPr algn="ctr" defTabSz="914400" rtl="0" eaLnBrk="1" latinLnBrk="0" hangingPunct="1">
              <a:spcBef>
                <a:spcPct val="0"/>
              </a:spcBef>
              <a:buNone/>
              <a:defRPr kumimoji="1" sz="3600" kern="1200">
                <a:solidFill>
                  <a:schemeClr val="tx1"/>
                </a:solidFill>
                <a:latin typeface="+mj-lt"/>
                <a:ea typeface="+mj-ea"/>
                <a:cs typeface="+mj-cs"/>
              </a:defRPr>
            </a:lvl1pPr>
          </a:lstStyle>
          <a:p>
            <a:r>
              <a:rPr lang="ja-JP" altLang="en-US" sz="3200" b="1" dirty="0">
                <a:latin typeface="メイリオ" panose="020B0604030504040204" pitchFamily="50" charset="-128"/>
                <a:ea typeface="メイリオ" panose="020B0604030504040204" pitchFamily="50" charset="-128"/>
              </a:rPr>
              <a:t>そして</a:t>
            </a:r>
            <a:r>
              <a:rPr lang="en-US" altLang="ja-JP" sz="3200" b="1" dirty="0" smtClean="0">
                <a:latin typeface="メイリオ" panose="020B0604030504040204" pitchFamily="50" charset="-128"/>
                <a:ea typeface="メイリオ" panose="020B0604030504040204" pitchFamily="50" charset="-128"/>
              </a:rPr>
              <a:t>…</a:t>
            </a:r>
            <a:endParaRPr lang="ja-JP" altLang="en-US" sz="3200" b="1" dirty="0" smtClean="0">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150484" y="1929026"/>
            <a:ext cx="2016224" cy="707886"/>
          </a:xfrm>
          <a:prstGeom prst="rect">
            <a:avLst/>
          </a:prstGeom>
          <a:noFill/>
        </p:spPr>
        <p:txBody>
          <a:bodyPr wrap="square" rtlCol="0">
            <a:spAutoFit/>
          </a:bodyPr>
          <a:lstStyle/>
          <a:p>
            <a:pPr algn="ctr"/>
            <a:r>
              <a:rPr lang="ja-JP" altLang="en-US" sz="2000" dirty="0">
                <a:latin typeface="メイリオ" panose="020B0604030504040204" pitchFamily="50" charset="-128"/>
                <a:ea typeface="メイリオ" panose="020B0604030504040204" pitchFamily="50" charset="-128"/>
              </a:rPr>
              <a:t>対人</a:t>
            </a:r>
            <a:r>
              <a:rPr lang="ja-JP" altLang="en-US" sz="2000" dirty="0" smtClean="0">
                <a:latin typeface="メイリオ" panose="020B0604030504040204" pitchFamily="50" charset="-128"/>
                <a:ea typeface="メイリオ" panose="020B0604030504040204" pitchFamily="50" charset="-128"/>
              </a:rPr>
              <a:t>関係</a:t>
            </a:r>
            <a:endParaRPr lang="en-US" altLang="ja-JP" sz="2000" dirty="0" smtClean="0">
              <a:latin typeface="メイリオ" panose="020B0604030504040204" pitchFamily="50" charset="-128"/>
              <a:ea typeface="メイリオ" panose="020B0604030504040204" pitchFamily="50" charset="-128"/>
            </a:endParaRPr>
          </a:p>
          <a:p>
            <a:pPr algn="ctr"/>
            <a:r>
              <a:rPr lang="ja-JP" altLang="en-US" sz="2000" dirty="0" smtClean="0">
                <a:latin typeface="メイリオ" panose="020B0604030504040204" pitchFamily="50" charset="-128"/>
                <a:ea typeface="メイリオ" panose="020B0604030504040204" pitchFamily="50" charset="-128"/>
              </a:rPr>
              <a:t>能力</a:t>
            </a:r>
            <a:r>
              <a:rPr lang="ja-JP" altLang="en-US" sz="2000" dirty="0">
                <a:latin typeface="メイリオ" panose="020B0604030504040204" pitchFamily="50" charset="-128"/>
                <a:ea typeface="メイリオ" panose="020B0604030504040204" pitchFamily="50" charset="-128"/>
              </a:rPr>
              <a:t>が</a:t>
            </a:r>
            <a:r>
              <a:rPr lang="ja-JP" altLang="en-US" sz="2000" dirty="0" smtClean="0">
                <a:latin typeface="メイリオ" panose="020B0604030504040204" pitchFamily="50" charset="-128"/>
                <a:ea typeface="メイリオ" panose="020B0604030504040204" pitchFamily="50" charset="-128"/>
              </a:rPr>
              <a:t>低い</a:t>
            </a:r>
            <a:endParaRPr lang="ja-JP" altLang="en-US" sz="2000" dirty="0">
              <a:latin typeface="メイリオ" panose="020B0604030504040204" pitchFamily="50" charset="-128"/>
              <a:ea typeface="メイリオ" panose="020B0604030504040204" pitchFamily="50" charset="-128"/>
            </a:endParaRPr>
          </a:p>
        </p:txBody>
      </p:sp>
      <p:sp>
        <p:nvSpPr>
          <p:cNvPr id="21" name="テキスト ボックス 20"/>
          <p:cNvSpPr txBox="1"/>
          <p:nvPr/>
        </p:nvSpPr>
        <p:spPr>
          <a:xfrm>
            <a:off x="5666072" y="685145"/>
            <a:ext cx="2016224" cy="1015663"/>
          </a:xfrm>
          <a:prstGeom prst="rect">
            <a:avLst/>
          </a:prstGeom>
          <a:noFill/>
        </p:spPr>
        <p:txBody>
          <a:bodyPr wrap="square" rtlCol="0">
            <a:spAutoFit/>
          </a:bodyPr>
          <a:lstStyle/>
          <a:p>
            <a:pPr algn="ctr"/>
            <a:r>
              <a:rPr lang="ja-JP" altLang="en-US" sz="2000" dirty="0">
                <a:latin typeface="メイリオ" panose="020B0604030504040204" pitchFamily="50" charset="-128"/>
                <a:ea typeface="メイリオ" panose="020B0604030504040204" pitchFamily="50" charset="-128"/>
              </a:rPr>
              <a:t>子供の困難</a:t>
            </a:r>
            <a:r>
              <a:rPr lang="ja-JP" altLang="en-US" sz="2000" dirty="0" smtClean="0">
                <a:latin typeface="メイリオ" panose="020B0604030504040204" pitchFamily="50" charset="-128"/>
                <a:ea typeface="メイリオ" panose="020B0604030504040204" pitchFamily="50" charset="-128"/>
              </a:rPr>
              <a:t>を</a:t>
            </a:r>
            <a:endParaRPr lang="en-US" altLang="ja-JP" sz="2000" dirty="0" smtClean="0">
              <a:latin typeface="メイリオ" panose="020B0604030504040204" pitchFamily="50" charset="-128"/>
              <a:ea typeface="メイリオ" panose="020B0604030504040204" pitchFamily="50" charset="-128"/>
            </a:endParaRPr>
          </a:p>
          <a:p>
            <a:pPr algn="ctr"/>
            <a:r>
              <a:rPr lang="ja-JP" altLang="en-US" sz="2000" dirty="0" smtClean="0">
                <a:latin typeface="メイリオ" panose="020B0604030504040204" pitchFamily="50" charset="-128"/>
                <a:ea typeface="メイリオ" panose="020B0604030504040204" pitchFamily="50" charset="-128"/>
              </a:rPr>
              <a:t>感じ取れ</a:t>
            </a:r>
            <a:endParaRPr lang="en-US" altLang="ja-JP" sz="2000" dirty="0" smtClean="0">
              <a:latin typeface="メイリオ" panose="020B0604030504040204" pitchFamily="50" charset="-128"/>
              <a:ea typeface="メイリオ" panose="020B0604030504040204" pitchFamily="50" charset="-128"/>
            </a:endParaRPr>
          </a:p>
          <a:p>
            <a:pPr algn="ctr"/>
            <a:r>
              <a:rPr lang="ja-JP" altLang="en-US" sz="2000" dirty="0" smtClean="0">
                <a:latin typeface="メイリオ" panose="020B0604030504040204" pitchFamily="50" charset="-128"/>
                <a:ea typeface="メイリオ" panose="020B0604030504040204" pitchFamily="50" charset="-128"/>
              </a:rPr>
              <a:t>ない</a:t>
            </a:r>
            <a:endParaRPr lang="ja-JP" altLang="en-US" sz="2000" dirty="0">
              <a:latin typeface="メイリオ" panose="020B0604030504040204" pitchFamily="50" charset="-128"/>
              <a:ea typeface="メイリオ" panose="020B0604030504040204" pitchFamily="50" charset="-128"/>
            </a:endParaRPr>
          </a:p>
        </p:txBody>
      </p:sp>
      <p:sp>
        <p:nvSpPr>
          <p:cNvPr id="24" name="テキスト ボックス 23"/>
          <p:cNvSpPr txBox="1"/>
          <p:nvPr/>
        </p:nvSpPr>
        <p:spPr>
          <a:xfrm>
            <a:off x="1418162" y="620126"/>
            <a:ext cx="2016224" cy="1015663"/>
          </a:xfrm>
          <a:prstGeom prst="rect">
            <a:avLst/>
          </a:prstGeom>
          <a:noFill/>
        </p:spPr>
        <p:txBody>
          <a:bodyPr wrap="square" rtlCol="0">
            <a:spAutoFit/>
          </a:bodyPr>
          <a:lstStyle/>
          <a:p>
            <a:pPr algn="ctr"/>
            <a:r>
              <a:rPr lang="ja-JP" altLang="en-US" sz="2000" dirty="0">
                <a:latin typeface="メイリオ" panose="020B0604030504040204" pitchFamily="50" charset="-128"/>
                <a:ea typeface="メイリオ" panose="020B0604030504040204" pitchFamily="50" charset="-128"/>
              </a:rPr>
              <a:t>子供が</a:t>
            </a:r>
            <a:r>
              <a:rPr lang="ja-JP" altLang="en-US" sz="2000" dirty="0" smtClean="0">
                <a:latin typeface="メイリオ" panose="020B0604030504040204" pitchFamily="50" charset="-128"/>
                <a:ea typeface="メイリオ" panose="020B0604030504040204" pitchFamily="50" charset="-128"/>
              </a:rPr>
              <a:t>集団</a:t>
            </a:r>
            <a:r>
              <a:rPr lang="ja-JP" altLang="en-US" sz="2000" dirty="0">
                <a:latin typeface="メイリオ" panose="020B0604030504040204" pitchFamily="50" charset="-128"/>
                <a:ea typeface="メイリオ" panose="020B0604030504040204" pitchFamily="50" charset="-128"/>
              </a:rPr>
              <a:t>で</a:t>
            </a:r>
            <a:endParaRPr lang="en-US" altLang="ja-JP" sz="2000" dirty="0" smtClean="0">
              <a:latin typeface="メイリオ" panose="020B0604030504040204" pitchFamily="50" charset="-128"/>
              <a:ea typeface="メイリオ" panose="020B0604030504040204" pitchFamily="50" charset="-128"/>
            </a:endParaRPr>
          </a:p>
          <a:p>
            <a:pPr algn="ctr"/>
            <a:r>
              <a:rPr lang="ja-JP" altLang="en-US" sz="2000" dirty="0" smtClean="0">
                <a:latin typeface="メイリオ" panose="020B0604030504040204" pitchFamily="50" charset="-128"/>
                <a:ea typeface="メイリオ" panose="020B0604030504040204" pitchFamily="50" charset="-128"/>
              </a:rPr>
              <a:t>遊び慣れて</a:t>
            </a:r>
            <a:endParaRPr lang="en-US" altLang="ja-JP" sz="2000" dirty="0" smtClean="0">
              <a:latin typeface="メイリオ" panose="020B0604030504040204" pitchFamily="50" charset="-128"/>
              <a:ea typeface="メイリオ" panose="020B0604030504040204" pitchFamily="50" charset="-128"/>
            </a:endParaRPr>
          </a:p>
          <a:p>
            <a:pPr algn="ctr"/>
            <a:r>
              <a:rPr lang="ja-JP" altLang="en-US" sz="2000" dirty="0" smtClean="0">
                <a:latin typeface="メイリオ" panose="020B0604030504040204" pitchFamily="50" charset="-128"/>
                <a:ea typeface="メイリオ" panose="020B0604030504040204" pitchFamily="50" charset="-128"/>
              </a:rPr>
              <a:t>ない</a:t>
            </a:r>
            <a:endParaRPr lang="ja-JP" altLang="en-US" sz="2000" dirty="0">
              <a:latin typeface="メイリオ" panose="020B0604030504040204" pitchFamily="50" charset="-128"/>
              <a:ea typeface="メイリオ" panose="020B0604030504040204" pitchFamily="50" charset="-128"/>
            </a:endParaRPr>
          </a:p>
        </p:txBody>
      </p:sp>
      <p:sp>
        <p:nvSpPr>
          <p:cNvPr id="25" name="テキスト ボックス 24"/>
          <p:cNvSpPr txBox="1"/>
          <p:nvPr/>
        </p:nvSpPr>
        <p:spPr>
          <a:xfrm>
            <a:off x="6876256" y="1957492"/>
            <a:ext cx="2016224" cy="707886"/>
          </a:xfrm>
          <a:prstGeom prst="rect">
            <a:avLst/>
          </a:prstGeom>
          <a:noFill/>
        </p:spPr>
        <p:txBody>
          <a:bodyPr wrap="square" rtlCol="0">
            <a:spAutoFit/>
          </a:bodyPr>
          <a:lstStyle/>
          <a:p>
            <a:pPr algn="ctr"/>
            <a:r>
              <a:rPr lang="ja-JP" altLang="en-US" sz="2000" dirty="0">
                <a:latin typeface="メイリオ" panose="020B0604030504040204" pitchFamily="50" charset="-128"/>
                <a:ea typeface="メイリオ" panose="020B0604030504040204" pitchFamily="50" charset="-128"/>
              </a:rPr>
              <a:t>集団づくり</a:t>
            </a:r>
            <a:r>
              <a:rPr lang="ja-JP" altLang="en-US" sz="2000" dirty="0" smtClean="0">
                <a:latin typeface="メイリオ" panose="020B0604030504040204" pitchFamily="50" charset="-128"/>
                <a:ea typeface="メイリオ" panose="020B0604030504040204" pitchFamily="50" charset="-128"/>
              </a:rPr>
              <a:t>が</a:t>
            </a:r>
            <a:endParaRPr lang="en-US" altLang="ja-JP" sz="2000" dirty="0" smtClean="0">
              <a:latin typeface="メイリオ" panose="020B0604030504040204" pitchFamily="50" charset="-128"/>
              <a:ea typeface="メイリオ" panose="020B0604030504040204" pitchFamily="50" charset="-128"/>
            </a:endParaRPr>
          </a:p>
          <a:p>
            <a:pPr algn="ctr"/>
            <a:r>
              <a:rPr lang="ja-JP" altLang="en-US" sz="2000" dirty="0" smtClean="0">
                <a:latin typeface="メイリオ" panose="020B0604030504040204" pitchFamily="50" charset="-128"/>
                <a:ea typeface="メイリオ" panose="020B0604030504040204" pitchFamily="50" charset="-128"/>
              </a:rPr>
              <a:t>苦手</a:t>
            </a:r>
            <a:endParaRPr lang="ja-JP" altLang="en-US" sz="2000" dirty="0">
              <a:latin typeface="メイリオ" panose="020B0604030504040204" pitchFamily="50" charset="-128"/>
              <a:ea typeface="メイリオ" panose="020B0604030504040204" pitchFamily="50" charset="-128"/>
            </a:endParaRPr>
          </a:p>
        </p:txBody>
      </p:sp>
      <p:sp>
        <p:nvSpPr>
          <p:cNvPr id="26" name="テキスト ボックス 25"/>
          <p:cNvSpPr txBox="1"/>
          <p:nvPr/>
        </p:nvSpPr>
        <p:spPr>
          <a:xfrm>
            <a:off x="3549374" y="505138"/>
            <a:ext cx="2016224" cy="707886"/>
          </a:xfrm>
          <a:prstGeom prst="rect">
            <a:avLst/>
          </a:prstGeom>
          <a:noFill/>
        </p:spPr>
        <p:txBody>
          <a:bodyPr wrap="square" rtlCol="0">
            <a:spAutoFit/>
          </a:bodyPr>
          <a:lstStyle/>
          <a:p>
            <a:pPr algn="ctr"/>
            <a:r>
              <a:rPr lang="ja-JP" altLang="en-US" sz="2000" dirty="0">
                <a:latin typeface="メイリオ" panose="020B0604030504040204" pitchFamily="50" charset="-128"/>
                <a:ea typeface="メイリオ" panose="020B0604030504040204" pitchFamily="50" charset="-128"/>
              </a:rPr>
              <a:t>子供の育ち</a:t>
            </a:r>
            <a:r>
              <a:rPr lang="ja-JP" altLang="en-US" sz="2000" dirty="0" smtClean="0">
                <a:latin typeface="メイリオ" panose="020B0604030504040204" pitchFamily="50" charset="-128"/>
                <a:ea typeface="メイリオ" panose="020B0604030504040204" pitchFamily="50" charset="-128"/>
              </a:rPr>
              <a:t>の</a:t>
            </a:r>
            <a:endParaRPr lang="en-US" altLang="ja-JP" sz="2000" dirty="0" smtClean="0">
              <a:latin typeface="メイリオ" panose="020B0604030504040204" pitchFamily="50" charset="-128"/>
              <a:ea typeface="メイリオ" panose="020B0604030504040204" pitchFamily="50" charset="-128"/>
            </a:endParaRPr>
          </a:p>
          <a:p>
            <a:pPr algn="ctr"/>
            <a:r>
              <a:rPr lang="ja-JP" altLang="en-US" sz="2000" dirty="0" smtClean="0">
                <a:latin typeface="メイリオ" panose="020B0604030504040204" pitchFamily="50" charset="-128"/>
                <a:ea typeface="メイリオ" panose="020B0604030504040204" pitchFamily="50" charset="-128"/>
              </a:rPr>
              <a:t>変化</a:t>
            </a:r>
            <a:endParaRPr lang="en-US" altLang="ja-JP" sz="20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0835253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childTnLst>
                                </p:cTn>
                              </p:par>
                              <p:par>
                                <p:cTn id="8" presetID="10" presetClass="entr" presetSubtype="0" fill="hold"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1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タイトル 1"/>
          <p:cNvSpPr>
            <a:spLocks noGrp="1"/>
          </p:cNvSpPr>
          <p:nvPr>
            <p:ph type="title"/>
          </p:nvPr>
        </p:nvSpPr>
        <p:spPr>
          <a:xfrm>
            <a:off x="0" y="7359"/>
            <a:ext cx="9144000" cy="1008000"/>
          </a:xfrm>
          <a:solidFill>
            <a:schemeClr val="accent5">
              <a:lumMod val="20000"/>
              <a:lumOff val="80000"/>
            </a:schemeClr>
          </a:solidFill>
        </p:spPr>
        <p:txBody>
          <a:bodyPr vert="horz" lIns="91440" tIns="45720" rIns="91440" bIns="45720" rtlCol="0" anchor="t">
            <a:noAutofit/>
          </a:bodyPr>
          <a:lstStyle/>
          <a:p>
            <a:r>
              <a:rPr lang="ja-JP" altLang="en-US" sz="3200" dirty="0" smtClean="0">
                <a:latin typeface="メイリオ" panose="020B0604030504040204" pitchFamily="50" charset="-128"/>
                <a:ea typeface="メイリオ" panose="020B0604030504040204" pitchFamily="50" charset="-128"/>
              </a:rPr>
              <a:t>子供たち</a:t>
            </a:r>
            <a:r>
              <a:rPr lang="ja-JP" altLang="en-US" sz="3200" dirty="0">
                <a:latin typeface="メイリオ" panose="020B0604030504040204" pitchFamily="50" charset="-128"/>
                <a:ea typeface="メイリオ" panose="020B0604030504040204" pitchFamily="50" charset="-128"/>
              </a:rPr>
              <a:t>を集団で活動させる際、</a:t>
            </a:r>
            <a:r>
              <a:rPr lang="en-US" altLang="ja-JP" sz="3200" dirty="0">
                <a:latin typeface="メイリオ" panose="020B0604030504040204" pitchFamily="50" charset="-128"/>
                <a:ea typeface="メイリオ" panose="020B0604030504040204" pitchFamily="50" charset="-128"/>
              </a:rPr>
              <a:t/>
            </a:r>
            <a:br>
              <a:rPr lang="en-US" altLang="ja-JP" sz="3200" dirty="0">
                <a:latin typeface="メイリオ" panose="020B0604030504040204" pitchFamily="50" charset="-128"/>
                <a:ea typeface="メイリオ" panose="020B0604030504040204" pitchFamily="50" charset="-128"/>
              </a:rPr>
            </a:br>
            <a:r>
              <a:rPr lang="ja-JP" altLang="en-US" sz="3200" dirty="0">
                <a:latin typeface="メイリオ" panose="020B0604030504040204" pitchFamily="50" charset="-128"/>
                <a:ea typeface="メイリオ" panose="020B0604030504040204" pitchFamily="50" charset="-128"/>
              </a:rPr>
              <a:t>日常的にどんな工夫をしていますか。</a:t>
            </a:r>
          </a:p>
        </p:txBody>
      </p:sp>
      <p:sp>
        <p:nvSpPr>
          <p:cNvPr id="12293" name="テキスト ボックス 9"/>
          <p:cNvSpPr txBox="1">
            <a:spLocks noChangeArrowheads="1"/>
          </p:cNvSpPr>
          <p:nvPr/>
        </p:nvSpPr>
        <p:spPr bwMode="auto">
          <a:xfrm>
            <a:off x="1002080" y="6224409"/>
            <a:ext cx="7128792" cy="584775"/>
          </a:xfrm>
          <a:prstGeom prst="rect">
            <a:avLst/>
          </a:prstGeom>
          <a:solidFill>
            <a:srgbClr val="FFFFCC"/>
          </a:solidFill>
          <a:ln>
            <a:noFill/>
          </a:ln>
          <a:extLst/>
        </p:spPr>
        <p:txBody>
          <a:bodyPr wrap="square">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9pPr>
          </a:lstStyle>
          <a:p>
            <a:pPr algn="ctr" eaLnBrk="1" hangingPunct="1">
              <a:spcBef>
                <a:spcPct val="0"/>
              </a:spcBef>
              <a:buFontTx/>
              <a:buNone/>
            </a:pPr>
            <a:r>
              <a:rPr lang="ja-JP" altLang="en-US" dirty="0" smtClean="0">
                <a:latin typeface="Meiryo UI" panose="020B0604030504040204" pitchFamily="50" charset="-128"/>
                <a:ea typeface="Meiryo UI" panose="020B0604030504040204" pitchFamily="50" charset="-128"/>
              </a:rPr>
              <a:t>グループで出し合ってみましょう。</a:t>
            </a:r>
            <a:endParaRPr lang="ja-JP" altLang="en-US" dirty="0">
              <a:latin typeface="Meiryo UI" panose="020B0604030504040204" pitchFamily="50" charset="-128"/>
              <a:ea typeface="Meiryo UI" panose="020B0604030504040204" pitchFamily="50" charset="-128"/>
            </a:endParaRPr>
          </a:p>
        </p:txBody>
      </p:sp>
      <p:sp>
        <p:nvSpPr>
          <p:cNvPr id="11" name="円形吹き出し 10"/>
          <p:cNvSpPr/>
          <p:nvPr/>
        </p:nvSpPr>
        <p:spPr>
          <a:xfrm>
            <a:off x="6012160" y="4905164"/>
            <a:ext cx="2998632" cy="1140936"/>
          </a:xfrm>
          <a:prstGeom prst="wedgeEllipseCallout">
            <a:avLst>
              <a:gd name="adj1" fmla="val -79240"/>
              <a:gd name="adj2" fmla="val -124986"/>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anchor="ctr">
            <a:spAutoFit/>
          </a:bodyPr>
          <a:lstStyle/>
          <a:p>
            <a:pPr algn="ctr">
              <a:defRPr/>
            </a:pPr>
            <a:endParaRPr lang="en-US" altLang="ja-JP" sz="2400" b="1" dirty="0" smtClean="0"/>
          </a:p>
          <a:p>
            <a:pPr algn="ctr">
              <a:defRPr/>
            </a:pPr>
            <a:endParaRPr lang="ja-JP" altLang="en-US" sz="2400" b="1" dirty="0"/>
          </a:p>
        </p:txBody>
      </p:sp>
      <p:sp>
        <p:nvSpPr>
          <p:cNvPr id="2" name="テキスト ボックス 1"/>
          <p:cNvSpPr txBox="1"/>
          <p:nvPr/>
        </p:nvSpPr>
        <p:spPr>
          <a:xfrm>
            <a:off x="6255950" y="5094316"/>
            <a:ext cx="2746166" cy="1015663"/>
          </a:xfrm>
          <a:prstGeom prst="rect">
            <a:avLst/>
          </a:prstGeom>
          <a:noFill/>
        </p:spPr>
        <p:txBody>
          <a:bodyPr wrap="square" rtlCol="0">
            <a:spAutoFit/>
          </a:bodyPr>
          <a:lstStyle/>
          <a:p>
            <a:r>
              <a:rPr kumimoji="1" lang="ja-JP" altLang="en-US" sz="2000" dirty="0" smtClean="0">
                <a:latin typeface="メイリオ" panose="020B0604030504040204" pitchFamily="50" charset="-128"/>
                <a:ea typeface="メイリオ" panose="020B0604030504040204" pitchFamily="50" charset="-128"/>
              </a:rPr>
              <a:t>例：人間関係を考慮</a:t>
            </a:r>
            <a:endParaRPr kumimoji="1" lang="en-US" altLang="ja-JP" sz="2000" dirty="0" smtClean="0">
              <a:latin typeface="メイリオ" panose="020B0604030504040204" pitchFamily="50" charset="-128"/>
              <a:ea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rPr>
              <a:t>　</a:t>
            </a:r>
            <a:r>
              <a:rPr lang="ja-JP" altLang="en-US" sz="2000" dirty="0" smtClean="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して、席替えを</a:t>
            </a:r>
            <a:endParaRPr kumimoji="1" lang="en-US" altLang="ja-JP" sz="2000" dirty="0" smtClean="0">
              <a:latin typeface="メイリオ" panose="020B0604030504040204" pitchFamily="50" charset="-128"/>
              <a:ea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rPr>
              <a:t>　</a:t>
            </a:r>
            <a:r>
              <a:rPr lang="ja-JP" altLang="en-US" sz="2000" dirty="0" smtClean="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する</a:t>
            </a:r>
            <a:endParaRPr kumimoji="1" lang="ja-JP" altLang="en-US" sz="2000" dirty="0">
              <a:latin typeface="メイリオ" panose="020B0604030504040204" pitchFamily="50" charset="-128"/>
              <a:ea typeface="メイリオ" panose="020B0604030504040204" pitchFamily="50" charset="-128"/>
            </a:endParaRPr>
          </a:p>
        </p:txBody>
      </p:sp>
      <p:pic>
        <p:nvPicPr>
          <p:cNvPr id="4099" name="Picture 3" descr="C:\Users\u50\Desktop\0_Justカラー\02先生\023_感心する.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07669" y="2585707"/>
            <a:ext cx="1328662" cy="1686587"/>
          </a:xfrm>
          <a:prstGeom prst="rect">
            <a:avLst/>
          </a:prstGeom>
          <a:noFill/>
          <a:extLst>
            <a:ext uri="{909E8E84-426E-40DD-AFC4-6F175D3DCCD1}">
              <a14:hiddenFill xmlns:a14="http://schemas.microsoft.com/office/drawing/2010/main">
                <a:solidFill>
                  <a:srgbClr val="FFFFFF"/>
                </a:solidFill>
              </a14:hiddenFill>
            </a:ext>
          </a:extLst>
        </p:spPr>
      </p:pic>
      <p:sp>
        <p:nvSpPr>
          <p:cNvPr id="18" name="円形吹き出し 17"/>
          <p:cNvSpPr/>
          <p:nvPr/>
        </p:nvSpPr>
        <p:spPr>
          <a:xfrm>
            <a:off x="5727894" y="1164714"/>
            <a:ext cx="3276000" cy="1692000"/>
          </a:xfrm>
          <a:prstGeom prst="wedgeEllipseCallout">
            <a:avLst>
              <a:gd name="adj1" fmla="val -63281"/>
              <a:gd name="adj2" fmla="val 54405"/>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anchor="ctr">
            <a:spAutoFit/>
          </a:bodyPr>
          <a:lstStyle/>
          <a:p>
            <a:pPr algn="ctr">
              <a:defRPr/>
            </a:pPr>
            <a:endParaRPr lang="ja-JP" altLang="en-US" sz="2400" b="1" dirty="0"/>
          </a:p>
        </p:txBody>
      </p:sp>
      <p:sp>
        <p:nvSpPr>
          <p:cNvPr id="19" name="円形吹き出し 18"/>
          <p:cNvSpPr/>
          <p:nvPr/>
        </p:nvSpPr>
        <p:spPr>
          <a:xfrm>
            <a:off x="99005" y="3804107"/>
            <a:ext cx="3080575" cy="1548000"/>
          </a:xfrm>
          <a:prstGeom prst="wedgeEllipseCallout">
            <a:avLst>
              <a:gd name="adj1" fmla="val 70894"/>
              <a:gd name="adj2" fmla="val -46936"/>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anchor="ctr">
            <a:spAutoFit/>
          </a:bodyPr>
          <a:lstStyle/>
          <a:p>
            <a:pPr algn="ctr">
              <a:defRPr/>
            </a:pPr>
            <a:endParaRPr lang="ja-JP" altLang="en-US" sz="2400" b="1" dirty="0"/>
          </a:p>
        </p:txBody>
      </p:sp>
      <p:sp>
        <p:nvSpPr>
          <p:cNvPr id="20" name="円形吹き出し 19"/>
          <p:cNvSpPr/>
          <p:nvPr/>
        </p:nvSpPr>
        <p:spPr>
          <a:xfrm>
            <a:off x="64071" y="2206807"/>
            <a:ext cx="3636000" cy="1476000"/>
          </a:xfrm>
          <a:prstGeom prst="wedgeEllipseCallout">
            <a:avLst>
              <a:gd name="adj1" fmla="val 55403"/>
              <a:gd name="adj2" fmla="val 47137"/>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anchor="ctr">
            <a:spAutoFit/>
          </a:bodyPr>
          <a:lstStyle/>
          <a:p>
            <a:pPr algn="ctr">
              <a:defRPr/>
            </a:pPr>
            <a:endParaRPr lang="ja-JP" altLang="en-US" sz="2400" b="1" dirty="0"/>
          </a:p>
        </p:txBody>
      </p:sp>
      <p:sp>
        <p:nvSpPr>
          <p:cNvPr id="21" name="円形吹き出し 20"/>
          <p:cNvSpPr/>
          <p:nvPr/>
        </p:nvSpPr>
        <p:spPr>
          <a:xfrm>
            <a:off x="5976196" y="3068959"/>
            <a:ext cx="2952000" cy="1656000"/>
          </a:xfrm>
          <a:prstGeom prst="wedgeEllipseCallout">
            <a:avLst>
              <a:gd name="adj1" fmla="val -76838"/>
              <a:gd name="adj2" fmla="val -6479"/>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anchor="ctr">
            <a:spAutoFit/>
          </a:bodyPr>
          <a:lstStyle/>
          <a:p>
            <a:pPr algn="ctr">
              <a:defRPr/>
            </a:pPr>
            <a:endParaRPr lang="ja-JP" altLang="en-US" sz="2400" b="1" dirty="0"/>
          </a:p>
        </p:txBody>
      </p:sp>
      <p:sp>
        <p:nvSpPr>
          <p:cNvPr id="22" name="円形吹き出し 21"/>
          <p:cNvSpPr/>
          <p:nvPr/>
        </p:nvSpPr>
        <p:spPr>
          <a:xfrm>
            <a:off x="1007767" y="1112294"/>
            <a:ext cx="4692006" cy="1080000"/>
          </a:xfrm>
          <a:prstGeom prst="wedgeEllipseCallout">
            <a:avLst>
              <a:gd name="adj1" fmla="val 18572"/>
              <a:gd name="adj2" fmla="val 85555"/>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anchor="ctr">
            <a:spAutoFit/>
          </a:bodyPr>
          <a:lstStyle/>
          <a:p>
            <a:pPr algn="ctr">
              <a:defRPr/>
            </a:pPr>
            <a:endParaRPr lang="ja-JP" altLang="en-US" sz="2400" b="1" dirty="0"/>
          </a:p>
        </p:txBody>
      </p:sp>
      <p:sp>
        <p:nvSpPr>
          <p:cNvPr id="23" name="円形吹き出し 22"/>
          <p:cNvSpPr/>
          <p:nvPr/>
        </p:nvSpPr>
        <p:spPr>
          <a:xfrm>
            <a:off x="2634924" y="4898187"/>
            <a:ext cx="3255938" cy="1254547"/>
          </a:xfrm>
          <a:prstGeom prst="wedgeEllipseCallout">
            <a:avLst>
              <a:gd name="adj1" fmla="val 8999"/>
              <a:gd name="adj2" fmla="val -86551"/>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anchor="ctr">
            <a:spAutoFit/>
          </a:bodyPr>
          <a:lstStyle/>
          <a:p>
            <a:pPr algn="ctr">
              <a:defRPr/>
            </a:pPr>
            <a:endParaRPr lang="ja-JP" altLang="en-US" sz="2400" b="1" dirty="0"/>
          </a:p>
        </p:txBody>
      </p:sp>
    </p:spTree>
    <p:extLst>
      <p:ext uri="{BB962C8B-B14F-4D97-AF65-F5344CB8AC3E}">
        <p14:creationId xmlns:p14="http://schemas.microsoft.com/office/powerpoint/2010/main" val="36228106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雲形吹き出し 2"/>
          <p:cNvSpPr/>
          <p:nvPr/>
        </p:nvSpPr>
        <p:spPr>
          <a:xfrm>
            <a:off x="179512" y="1772816"/>
            <a:ext cx="2808312" cy="1728192"/>
          </a:xfrm>
          <a:prstGeom prst="cloudCallout">
            <a:avLst>
              <a:gd name="adj1" fmla="val -43288"/>
              <a:gd name="adj2" fmla="val 26922"/>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sz="2200" dirty="0" smtClean="0">
              <a:solidFill>
                <a:schemeClr val="tx1"/>
              </a:solidFill>
              <a:latin typeface="メイリオ" panose="020B0604030504040204" pitchFamily="50" charset="-128"/>
              <a:ea typeface="メイリオ" panose="020B0604030504040204" pitchFamily="50" charset="-128"/>
            </a:endParaRPr>
          </a:p>
        </p:txBody>
      </p:sp>
      <p:sp>
        <p:nvSpPr>
          <p:cNvPr id="8" name="雲形吹き出し 7"/>
          <p:cNvSpPr/>
          <p:nvPr/>
        </p:nvSpPr>
        <p:spPr>
          <a:xfrm>
            <a:off x="179840" y="3573016"/>
            <a:ext cx="3168024" cy="1728192"/>
          </a:xfrm>
          <a:prstGeom prst="cloudCallout">
            <a:avLst>
              <a:gd name="adj1" fmla="val -43288"/>
              <a:gd name="adj2" fmla="val 26922"/>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sz="2000" dirty="0">
              <a:solidFill>
                <a:schemeClr val="tx1"/>
              </a:solidFill>
              <a:latin typeface="メイリオ" panose="020B0604030504040204" pitchFamily="50" charset="-128"/>
              <a:ea typeface="メイリオ" panose="020B0604030504040204" pitchFamily="50" charset="-128"/>
            </a:endParaRPr>
          </a:p>
        </p:txBody>
      </p:sp>
      <p:sp>
        <p:nvSpPr>
          <p:cNvPr id="9" name="雲形吹き出し 8"/>
          <p:cNvSpPr/>
          <p:nvPr/>
        </p:nvSpPr>
        <p:spPr>
          <a:xfrm>
            <a:off x="3059832" y="1052736"/>
            <a:ext cx="2808312" cy="1728192"/>
          </a:xfrm>
          <a:prstGeom prst="cloudCallout">
            <a:avLst>
              <a:gd name="adj1" fmla="val -43288"/>
              <a:gd name="adj2" fmla="val 26922"/>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200" dirty="0">
              <a:solidFill>
                <a:schemeClr val="tx1"/>
              </a:solidFill>
              <a:latin typeface="メイリオ" panose="020B0604030504040204" pitchFamily="50" charset="-128"/>
              <a:ea typeface="メイリオ" panose="020B0604030504040204" pitchFamily="50" charset="-128"/>
            </a:endParaRPr>
          </a:p>
        </p:txBody>
      </p:sp>
      <p:sp>
        <p:nvSpPr>
          <p:cNvPr id="10" name="雲形吹き出し 9"/>
          <p:cNvSpPr/>
          <p:nvPr/>
        </p:nvSpPr>
        <p:spPr>
          <a:xfrm>
            <a:off x="5901722" y="3284984"/>
            <a:ext cx="2808312" cy="1728192"/>
          </a:xfrm>
          <a:prstGeom prst="cloudCallout">
            <a:avLst>
              <a:gd name="adj1" fmla="val -43288"/>
              <a:gd name="adj2" fmla="val 26922"/>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sz="2000" dirty="0" smtClean="0">
              <a:solidFill>
                <a:schemeClr val="tx1"/>
              </a:solidFill>
              <a:latin typeface="メイリオ" panose="020B0604030504040204" pitchFamily="50" charset="-128"/>
              <a:ea typeface="メイリオ" panose="020B0604030504040204" pitchFamily="50" charset="-128"/>
            </a:endParaRPr>
          </a:p>
        </p:txBody>
      </p:sp>
      <p:sp>
        <p:nvSpPr>
          <p:cNvPr id="11" name="雲形吹き出し 10"/>
          <p:cNvSpPr/>
          <p:nvPr/>
        </p:nvSpPr>
        <p:spPr>
          <a:xfrm>
            <a:off x="4932040" y="5085184"/>
            <a:ext cx="3096344" cy="1728192"/>
          </a:xfrm>
          <a:prstGeom prst="cloudCallout">
            <a:avLst>
              <a:gd name="adj1" fmla="val -43288"/>
              <a:gd name="adj2" fmla="val 26922"/>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sz="2200" dirty="0" smtClean="0">
              <a:solidFill>
                <a:schemeClr val="tx1"/>
              </a:solidFill>
              <a:latin typeface="メイリオ" panose="020B0604030504040204" pitchFamily="50" charset="-128"/>
              <a:ea typeface="メイリオ" panose="020B0604030504040204" pitchFamily="50" charset="-128"/>
            </a:endParaRPr>
          </a:p>
        </p:txBody>
      </p:sp>
      <p:sp>
        <p:nvSpPr>
          <p:cNvPr id="12" name="雲形吹き出し 11"/>
          <p:cNvSpPr/>
          <p:nvPr/>
        </p:nvSpPr>
        <p:spPr>
          <a:xfrm>
            <a:off x="1763688" y="5089460"/>
            <a:ext cx="2808312" cy="1728192"/>
          </a:xfrm>
          <a:prstGeom prst="cloudCallout">
            <a:avLst>
              <a:gd name="adj1" fmla="val -43288"/>
              <a:gd name="adj2" fmla="val 26922"/>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sz="2000" dirty="0" smtClean="0">
              <a:solidFill>
                <a:schemeClr val="tx1"/>
              </a:solidFill>
              <a:latin typeface="メイリオ" panose="020B0604030504040204" pitchFamily="50" charset="-128"/>
              <a:ea typeface="メイリオ" panose="020B0604030504040204" pitchFamily="50" charset="-128"/>
            </a:endParaRPr>
          </a:p>
        </p:txBody>
      </p:sp>
      <p:pic>
        <p:nvPicPr>
          <p:cNvPr id="5122" name="Picture 2" descr="C:\Users\u50\Desktop\0_Justカラー\02先生\010_自信がある.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77741" y="2840749"/>
            <a:ext cx="2037506" cy="2248711"/>
          </a:xfrm>
          <a:prstGeom prst="rect">
            <a:avLst/>
          </a:prstGeom>
          <a:noFill/>
          <a:extLst>
            <a:ext uri="{909E8E84-426E-40DD-AFC4-6F175D3DCCD1}">
              <a14:hiddenFill xmlns:a14="http://schemas.microsoft.com/office/drawing/2010/main">
                <a:solidFill>
                  <a:srgbClr val="FFFFFF"/>
                </a:solidFill>
              </a14:hiddenFill>
            </a:ext>
          </a:extLst>
        </p:spPr>
      </p:pic>
      <p:sp>
        <p:nvSpPr>
          <p:cNvPr id="14" name="雲形吹き出し 13"/>
          <p:cNvSpPr/>
          <p:nvPr/>
        </p:nvSpPr>
        <p:spPr>
          <a:xfrm>
            <a:off x="5940152" y="1412776"/>
            <a:ext cx="2808312" cy="1728192"/>
          </a:xfrm>
          <a:prstGeom prst="cloudCallout">
            <a:avLst>
              <a:gd name="adj1" fmla="val -43288"/>
              <a:gd name="adj2" fmla="val 26922"/>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sz="2000" dirty="0" smtClean="0">
              <a:solidFill>
                <a:schemeClr val="tx1"/>
              </a:solidFill>
              <a:latin typeface="メイリオ" panose="020B0604030504040204" pitchFamily="50" charset="-128"/>
              <a:ea typeface="メイリオ" panose="020B0604030504040204" pitchFamily="50" charset="-128"/>
            </a:endParaRPr>
          </a:p>
        </p:txBody>
      </p:sp>
      <p:sp>
        <p:nvSpPr>
          <p:cNvPr id="15" name="タイトル 1"/>
          <p:cNvSpPr txBox="1">
            <a:spLocks/>
          </p:cNvSpPr>
          <p:nvPr/>
        </p:nvSpPr>
        <p:spPr>
          <a:xfrm>
            <a:off x="0" y="7359"/>
            <a:ext cx="9144000" cy="1008000"/>
          </a:xfrm>
          <a:prstGeom prst="rect">
            <a:avLst/>
          </a:prstGeom>
          <a:solidFill>
            <a:schemeClr val="accent5">
              <a:lumMod val="20000"/>
              <a:lumOff val="80000"/>
            </a:schemeClr>
          </a:solidFill>
        </p:spPr>
        <p:txBody>
          <a:bodyPr vert="horz" lIns="91440" tIns="45720" rIns="91440" bIns="45720" rtlCol="0" anchor="t">
            <a:noAutofit/>
          </a:bodyPr>
          <a:lstStyle>
            <a:lvl1pPr algn="ctr" defTabSz="914400" rtl="0" eaLnBrk="1" latinLnBrk="0" hangingPunct="1">
              <a:spcBef>
                <a:spcPct val="0"/>
              </a:spcBef>
              <a:buNone/>
              <a:defRPr kumimoji="1" sz="3600" kern="1200">
                <a:solidFill>
                  <a:schemeClr val="tx1"/>
                </a:solidFill>
                <a:latin typeface="+mj-lt"/>
                <a:ea typeface="+mj-ea"/>
                <a:cs typeface="+mj-cs"/>
              </a:defRPr>
            </a:lvl1pPr>
          </a:lstStyle>
          <a:p>
            <a:r>
              <a:rPr lang="ja-JP" altLang="en-US" sz="3200" dirty="0" smtClean="0">
                <a:latin typeface="メイリオ" panose="020B0604030504040204" pitchFamily="50" charset="-128"/>
                <a:ea typeface="メイリオ" panose="020B0604030504040204" pitchFamily="50" charset="-128"/>
              </a:rPr>
              <a:t>子供たちを集団で活動させる際、</a:t>
            </a:r>
            <a:r>
              <a:rPr lang="en-US" altLang="ja-JP" sz="3200" dirty="0" smtClean="0">
                <a:latin typeface="メイリオ" panose="020B0604030504040204" pitchFamily="50" charset="-128"/>
                <a:ea typeface="メイリオ" panose="020B0604030504040204" pitchFamily="50" charset="-128"/>
              </a:rPr>
              <a:t/>
            </a:r>
            <a:br>
              <a:rPr lang="en-US" altLang="ja-JP" sz="3200" dirty="0" smtClean="0">
                <a:latin typeface="メイリオ" panose="020B0604030504040204" pitchFamily="50" charset="-128"/>
                <a:ea typeface="メイリオ" panose="020B0604030504040204" pitchFamily="50" charset="-128"/>
              </a:rPr>
            </a:br>
            <a:r>
              <a:rPr lang="ja-JP" altLang="en-US" sz="3200" dirty="0" smtClean="0">
                <a:latin typeface="メイリオ" panose="020B0604030504040204" pitchFamily="50" charset="-128"/>
                <a:ea typeface="メイリオ" panose="020B0604030504040204" pitchFamily="50" charset="-128"/>
              </a:rPr>
              <a:t>日常的にどんな工夫をしていますか。</a:t>
            </a:r>
            <a:endParaRPr lang="ja-JP" altLang="en-US" sz="3200" dirty="0">
              <a:latin typeface="メイリオ" panose="020B0604030504040204" pitchFamily="50" charset="-128"/>
              <a:ea typeface="メイリオ" panose="020B0604030504040204" pitchFamily="50" charset="-128"/>
            </a:endParaRPr>
          </a:p>
        </p:txBody>
      </p:sp>
      <p:sp>
        <p:nvSpPr>
          <p:cNvPr id="13" name="テキスト ボックス 12"/>
          <p:cNvSpPr txBox="1"/>
          <p:nvPr/>
        </p:nvSpPr>
        <p:spPr>
          <a:xfrm>
            <a:off x="6270602" y="1902318"/>
            <a:ext cx="2016224" cy="769441"/>
          </a:xfrm>
          <a:prstGeom prst="rect">
            <a:avLst/>
          </a:prstGeom>
          <a:noFill/>
        </p:spPr>
        <p:txBody>
          <a:bodyPr wrap="square" rtlCol="0">
            <a:spAutoFit/>
          </a:bodyPr>
          <a:lstStyle/>
          <a:p>
            <a:pPr algn="ctr"/>
            <a:r>
              <a:rPr lang="ja-JP" altLang="en-US" sz="2200" dirty="0">
                <a:latin typeface="メイリオ" panose="020B0604030504040204" pitchFamily="50" charset="-128"/>
                <a:ea typeface="メイリオ" panose="020B0604030504040204" pitchFamily="50" charset="-128"/>
              </a:rPr>
              <a:t>リーダーを</a:t>
            </a:r>
            <a:endParaRPr lang="en-US" altLang="ja-JP" sz="2200" dirty="0">
              <a:latin typeface="メイリオ" panose="020B0604030504040204" pitchFamily="50" charset="-128"/>
              <a:ea typeface="メイリオ" panose="020B0604030504040204" pitchFamily="50" charset="-128"/>
            </a:endParaRPr>
          </a:p>
          <a:p>
            <a:pPr algn="ctr"/>
            <a:r>
              <a:rPr lang="ja-JP" altLang="en-US" sz="2200" dirty="0">
                <a:latin typeface="メイリオ" panose="020B0604030504040204" pitchFamily="50" charset="-128"/>
                <a:ea typeface="メイリオ" panose="020B0604030504040204" pitchFamily="50" charset="-128"/>
              </a:rPr>
              <a:t>育成する</a:t>
            </a:r>
          </a:p>
        </p:txBody>
      </p:sp>
      <p:sp>
        <p:nvSpPr>
          <p:cNvPr id="16" name="テキスト ボックス 15"/>
          <p:cNvSpPr txBox="1"/>
          <p:nvPr/>
        </p:nvSpPr>
        <p:spPr>
          <a:xfrm>
            <a:off x="3419872" y="1556792"/>
            <a:ext cx="2016224" cy="769441"/>
          </a:xfrm>
          <a:prstGeom prst="rect">
            <a:avLst/>
          </a:prstGeom>
          <a:noFill/>
        </p:spPr>
        <p:txBody>
          <a:bodyPr wrap="square" rtlCol="0">
            <a:spAutoFit/>
          </a:bodyPr>
          <a:lstStyle/>
          <a:p>
            <a:pPr algn="ctr"/>
            <a:r>
              <a:rPr lang="ja-JP" altLang="en-US" sz="2200" dirty="0">
                <a:latin typeface="メイリオ" panose="020B0604030504040204" pitchFamily="50" charset="-128"/>
                <a:ea typeface="メイリオ" panose="020B0604030504040204" pitchFamily="50" charset="-128"/>
              </a:rPr>
              <a:t>グルーピングの配慮</a:t>
            </a:r>
          </a:p>
        </p:txBody>
      </p:sp>
      <p:sp>
        <p:nvSpPr>
          <p:cNvPr id="17" name="テキスト ボックス 16"/>
          <p:cNvSpPr txBox="1"/>
          <p:nvPr/>
        </p:nvSpPr>
        <p:spPr>
          <a:xfrm>
            <a:off x="6228184" y="3764359"/>
            <a:ext cx="2016224" cy="769441"/>
          </a:xfrm>
          <a:prstGeom prst="rect">
            <a:avLst/>
          </a:prstGeom>
          <a:noFill/>
        </p:spPr>
        <p:txBody>
          <a:bodyPr wrap="square" rtlCol="0">
            <a:spAutoFit/>
          </a:bodyPr>
          <a:lstStyle/>
          <a:p>
            <a:pPr algn="ctr"/>
            <a:r>
              <a:rPr lang="ja-JP" altLang="en-US" sz="2200" dirty="0">
                <a:latin typeface="メイリオ" panose="020B0604030504040204" pitchFamily="50" charset="-128"/>
                <a:ea typeface="メイリオ" panose="020B0604030504040204" pitchFamily="50" charset="-128"/>
              </a:rPr>
              <a:t>ルールを</a:t>
            </a:r>
            <a:endParaRPr lang="en-US" altLang="ja-JP" sz="2200" dirty="0">
              <a:latin typeface="メイリオ" panose="020B0604030504040204" pitchFamily="50" charset="-128"/>
              <a:ea typeface="メイリオ" panose="020B0604030504040204" pitchFamily="50" charset="-128"/>
            </a:endParaRPr>
          </a:p>
          <a:p>
            <a:pPr algn="ctr"/>
            <a:r>
              <a:rPr lang="ja-JP" altLang="en-US" sz="2200" dirty="0">
                <a:latin typeface="メイリオ" panose="020B0604030504040204" pitchFamily="50" charset="-128"/>
                <a:ea typeface="メイリオ" panose="020B0604030504040204" pitchFamily="50" charset="-128"/>
              </a:rPr>
              <a:t>明確にする</a:t>
            </a:r>
          </a:p>
        </p:txBody>
      </p:sp>
      <p:sp>
        <p:nvSpPr>
          <p:cNvPr id="18" name="テキスト ボックス 17"/>
          <p:cNvSpPr txBox="1"/>
          <p:nvPr/>
        </p:nvSpPr>
        <p:spPr>
          <a:xfrm>
            <a:off x="5220072" y="5539879"/>
            <a:ext cx="2352147" cy="769441"/>
          </a:xfrm>
          <a:prstGeom prst="rect">
            <a:avLst/>
          </a:prstGeom>
          <a:noFill/>
        </p:spPr>
        <p:txBody>
          <a:bodyPr wrap="square" rtlCol="0">
            <a:spAutoFit/>
          </a:bodyPr>
          <a:lstStyle/>
          <a:p>
            <a:pPr algn="ctr"/>
            <a:r>
              <a:rPr lang="ja-JP" altLang="en-US" sz="2200" dirty="0">
                <a:latin typeface="メイリオ" panose="020B0604030504040204" pitchFamily="50" charset="-128"/>
                <a:ea typeface="メイリオ" panose="020B0604030504040204" pitchFamily="50" charset="-128"/>
              </a:rPr>
              <a:t>グループ</a:t>
            </a:r>
            <a:endParaRPr lang="en-US" altLang="ja-JP" sz="2200" dirty="0">
              <a:latin typeface="メイリオ" panose="020B0604030504040204" pitchFamily="50" charset="-128"/>
              <a:ea typeface="メイリオ" panose="020B0604030504040204" pitchFamily="50" charset="-128"/>
            </a:endParaRPr>
          </a:p>
          <a:p>
            <a:pPr algn="ctr"/>
            <a:r>
              <a:rPr lang="ja-JP" altLang="en-US" sz="2200" dirty="0">
                <a:latin typeface="メイリオ" panose="020B0604030504040204" pitchFamily="50" charset="-128"/>
                <a:ea typeface="メイリオ" panose="020B0604030504040204" pitchFamily="50" charset="-128"/>
              </a:rPr>
              <a:t>エンカウンター</a:t>
            </a:r>
          </a:p>
        </p:txBody>
      </p:sp>
      <p:sp>
        <p:nvSpPr>
          <p:cNvPr id="19" name="テキスト ボックス 18"/>
          <p:cNvSpPr txBox="1"/>
          <p:nvPr/>
        </p:nvSpPr>
        <p:spPr>
          <a:xfrm>
            <a:off x="452468" y="3875562"/>
            <a:ext cx="2321024" cy="1107996"/>
          </a:xfrm>
          <a:prstGeom prst="rect">
            <a:avLst/>
          </a:prstGeom>
          <a:noFill/>
        </p:spPr>
        <p:txBody>
          <a:bodyPr wrap="square" rtlCol="0">
            <a:spAutoFit/>
          </a:bodyPr>
          <a:lstStyle/>
          <a:p>
            <a:pPr algn="ctr"/>
            <a:r>
              <a:rPr lang="ja-JP" altLang="en-US" sz="2200" dirty="0">
                <a:latin typeface="メイリオ" panose="020B0604030504040204" pitchFamily="50" charset="-128"/>
                <a:ea typeface="メイリオ" panose="020B0604030504040204" pitchFamily="50" charset="-128"/>
              </a:rPr>
              <a:t>子供同士で</a:t>
            </a:r>
            <a:endParaRPr lang="en-US" altLang="ja-JP" sz="2200" dirty="0">
              <a:latin typeface="メイリオ" panose="020B0604030504040204" pitchFamily="50" charset="-128"/>
              <a:ea typeface="メイリオ" panose="020B0604030504040204" pitchFamily="50" charset="-128"/>
            </a:endParaRPr>
          </a:p>
          <a:p>
            <a:pPr algn="ctr"/>
            <a:r>
              <a:rPr lang="ja-JP" altLang="en-US" sz="2200" dirty="0">
                <a:latin typeface="メイリオ" panose="020B0604030504040204" pitchFamily="50" charset="-128"/>
                <a:ea typeface="メイリオ" panose="020B0604030504040204" pitchFamily="50" charset="-128"/>
              </a:rPr>
              <a:t>声をかけ合う</a:t>
            </a:r>
            <a:endParaRPr lang="en-US" altLang="ja-JP" sz="2200" dirty="0">
              <a:latin typeface="メイリオ" panose="020B0604030504040204" pitchFamily="50" charset="-128"/>
              <a:ea typeface="メイリオ" panose="020B0604030504040204" pitchFamily="50" charset="-128"/>
            </a:endParaRPr>
          </a:p>
          <a:p>
            <a:pPr algn="ctr"/>
            <a:r>
              <a:rPr lang="ja-JP" altLang="en-US" sz="2200" dirty="0">
                <a:latin typeface="メイリオ" panose="020B0604030504040204" pitchFamily="50" charset="-128"/>
                <a:ea typeface="メイリオ" panose="020B0604030504040204" pitchFamily="50" charset="-128"/>
              </a:rPr>
              <a:t>ように仕向ける</a:t>
            </a:r>
          </a:p>
        </p:txBody>
      </p:sp>
      <p:sp>
        <p:nvSpPr>
          <p:cNvPr id="20" name="テキスト ボックス 19"/>
          <p:cNvSpPr txBox="1"/>
          <p:nvPr/>
        </p:nvSpPr>
        <p:spPr>
          <a:xfrm>
            <a:off x="2123728" y="5446376"/>
            <a:ext cx="2016224" cy="1107996"/>
          </a:xfrm>
          <a:prstGeom prst="rect">
            <a:avLst/>
          </a:prstGeom>
          <a:noFill/>
        </p:spPr>
        <p:txBody>
          <a:bodyPr wrap="square" rtlCol="0">
            <a:spAutoFit/>
          </a:bodyPr>
          <a:lstStyle/>
          <a:p>
            <a:pPr algn="ctr"/>
            <a:r>
              <a:rPr lang="ja-JP" altLang="en-US" sz="2200" dirty="0">
                <a:latin typeface="メイリオ" panose="020B0604030504040204" pitchFamily="50" charset="-128"/>
                <a:ea typeface="メイリオ" panose="020B0604030504040204" pitchFamily="50" charset="-128"/>
              </a:rPr>
              <a:t>活動の前に</a:t>
            </a:r>
            <a:endParaRPr lang="en-US" altLang="ja-JP" sz="2200" dirty="0">
              <a:latin typeface="メイリオ" panose="020B0604030504040204" pitchFamily="50" charset="-128"/>
              <a:ea typeface="メイリオ" panose="020B0604030504040204" pitchFamily="50" charset="-128"/>
            </a:endParaRPr>
          </a:p>
          <a:p>
            <a:pPr algn="ctr"/>
            <a:r>
              <a:rPr lang="ja-JP" altLang="en-US" sz="2200" dirty="0">
                <a:latin typeface="メイリオ" panose="020B0604030504040204" pitchFamily="50" charset="-128"/>
                <a:ea typeface="メイリオ" panose="020B0604030504040204" pitchFamily="50" charset="-128"/>
              </a:rPr>
              <a:t>見通しを</a:t>
            </a:r>
            <a:endParaRPr lang="en-US" altLang="ja-JP" sz="2200" dirty="0">
              <a:latin typeface="メイリオ" panose="020B0604030504040204" pitchFamily="50" charset="-128"/>
              <a:ea typeface="メイリオ" panose="020B0604030504040204" pitchFamily="50" charset="-128"/>
            </a:endParaRPr>
          </a:p>
          <a:p>
            <a:pPr algn="ctr"/>
            <a:r>
              <a:rPr lang="ja-JP" altLang="en-US" sz="2200" dirty="0">
                <a:latin typeface="メイリオ" panose="020B0604030504040204" pitchFamily="50" charset="-128"/>
                <a:ea typeface="メイリオ" panose="020B0604030504040204" pitchFamily="50" charset="-128"/>
              </a:rPr>
              <a:t>もたせる</a:t>
            </a:r>
          </a:p>
        </p:txBody>
      </p:sp>
      <p:sp>
        <p:nvSpPr>
          <p:cNvPr id="21" name="テキスト ボックス 20"/>
          <p:cNvSpPr txBox="1"/>
          <p:nvPr/>
        </p:nvSpPr>
        <p:spPr>
          <a:xfrm>
            <a:off x="467544" y="2252191"/>
            <a:ext cx="2016224" cy="769441"/>
          </a:xfrm>
          <a:prstGeom prst="rect">
            <a:avLst/>
          </a:prstGeom>
          <a:noFill/>
        </p:spPr>
        <p:txBody>
          <a:bodyPr wrap="square" rtlCol="0">
            <a:spAutoFit/>
          </a:bodyPr>
          <a:lstStyle/>
          <a:p>
            <a:pPr algn="ctr"/>
            <a:r>
              <a:rPr lang="ja-JP" altLang="en-US" sz="2200" dirty="0">
                <a:latin typeface="メイリオ" panose="020B0604030504040204" pitchFamily="50" charset="-128"/>
                <a:ea typeface="メイリオ" panose="020B0604030504040204" pitchFamily="50" charset="-128"/>
              </a:rPr>
              <a:t>いいこと</a:t>
            </a:r>
            <a:endParaRPr lang="en-US" altLang="ja-JP" sz="2200" dirty="0">
              <a:latin typeface="メイリオ" panose="020B0604030504040204" pitchFamily="50" charset="-128"/>
              <a:ea typeface="メイリオ" panose="020B0604030504040204" pitchFamily="50" charset="-128"/>
            </a:endParaRPr>
          </a:p>
          <a:p>
            <a:pPr algn="ctr"/>
            <a:r>
              <a:rPr lang="ja-JP" altLang="en-US" sz="2200" dirty="0">
                <a:latin typeface="メイリオ" panose="020B0604030504040204" pitchFamily="50" charset="-128"/>
                <a:ea typeface="メイリオ" panose="020B0604030504040204" pitchFamily="50" charset="-128"/>
              </a:rPr>
              <a:t>見つけ</a:t>
            </a:r>
          </a:p>
        </p:txBody>
      </p:sp>
    </p:spTree>
    <p:extLst>
      <p:ext uri="{BB962C8B-B14F-4D97-AF65-F5344CB8AC3E}">
        <p14:creationId xmlns:p14="http://schemas.microsoft.com/office/powerpoint/2010/main" val="22081616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4889</Words>
  <Application>Microsoft Office PowerPoint</Application>
  <PresentationFormat>画面に合わせる (4:3)</PresentationFormat>
  <Paragraphs>505</Paragraphs>
  <Slides>26</Slides>
  <Notes>26</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26</vt:i4>
      </vt:variant>
    </vt:vector>
  </HeadingPairs>
  <TitlesOfParts>
    <vt:vector size="36" baseType="lpstr">
      <vt:lpstr>ＤＦ特太ゴシック体</vt:lpstr>
      <vt:lpstr>HGP創英角ﾎﾟｯﾌﾟ体</vt:lpstr>
      <vt:lpstr>HG丸ｺﾞｼｯｸM-PRO</vt:lpstr>
      <vt:lpstr>Meiryo UI</vt:lpstr>
      <vt:lpstr>ＭＳ Ｐゴシック</vt:lpstr>
      <vt:lpstr>メイリオ</vt:lpstr>
      <vt:lpstr>Arial</vt:lpstr>
      <vt:lpstr>Calibri</vt:lpstr>
      <vt:lpstr>Times New Roman</vt:lpstr>
      <vt:lpstr>Office ​​テーマ</vt:lpstr>
      <vt:lpstr>ファシリテーション力向上 ＜学級（HR）集団づくりの促進＞ 【60分研修】</vt:lpstr>
      <vt:lpstr>研修の進め方</vt:lpstr>
      <vt:lpstr>PowerPoint プレゼンテーション</vt:lpstr>
      <vt:lpstr>PowerPoint プレゼンテーション</vt:lpstr>
      <vt:lpstr>難しさの背景や要因には どんなことがありますか。</vt:lpstr>
      <vt:lpstr>PowerPoint プレゼンテーション</vt:lpstr>
      <vt:lpstr>PowerPoint プレゼンテーション</vt:lpstr>
      <vt:lpstr>子供たちを集団で活動させる際、 日常的にどんな工夫をしていますか。</vt:lpstr>
      <vt:lpstr>PowerPoint プレゼンテーション</vt:lpstr>
      <vt:lpstr>生徒指導において教職員に求められる力</vt:lpstr>
      <vt:lpstr>研修の進め方</vt:lpstr>
      <vt:lpstr>PowerPoint プレゼンテーション</vt:lpstr>
      <vt:lpstr>PowerPoint プレゼンテーション</vt:lpstr>
      <vt:lpstr>PowerPoint プレゼンテーション</vt:lpstr>
      <vt:lpstr>研修の進め方</vt:lpstr>
      <vt:lpstr>PowerPoint プレゼンテーション</vt:lpstr>
      <vt:lpstr>PowerPoint プレゼンテーション</vt:lpstr>
      <vt:lpstr>PowerPoint プレゼンテーション</vt:lpstr>
      <vt:lpstr>PowerPoint プレゼンテーション</vt:lpstr>
      <vt:lpstr>研修の進め方</vt:lpstr>
      <vt:lpstr>PowerPoint プレゼンテーション</vt:lpstr>
      <vt:lpstr>PowerPoint プレゼンテーション</vt:lpstr>
      <vt:lpstr>研修の進め方</vt:lpstr>
      <vt:lpstr>PowerPoint プレゼンテーション</vt:lpstr>
      <vt:lpstr>PowerPoint プレゼンテーション</vt:lpstr>
      <vt:lpstr>本日は、ありがとうございました。</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2022-09-22T08:20:03Z</dcterms:created>
  <dcterms:modified xsi:type="dcterms:W3CDTF">2022-09-22T08:20:07Z</dcterms:modified>
</cp:coreProperties>
</file>