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22"/>
  </p:notesMasterIdLst>
  <p:handoutMasterIdLst>
    <p:handoutMasterId r:id="rId23"/>
  </p:handoutMasterIdLst>
  <p:sldIdLst>
    <p:sldId id="1162" r:id="rId2"/>
    <p:sldId id="1100" r:id="rId3"/>
    <p:sldId id="1071" r:id="rId4"/>
    <p:sldId id="1114" r:id="rId5"/>
    <p:sldId id="1126" r:id="rId6"/>
    <p:sldId id="1115" r:id="rId7"/>
    <p:sldId id="1160" r:id="rId8"/>
    <p:sldId id="1101" r:id="rId9"/>
    <p:sldId id="1165" r:id="rId10"/>
    <p:sldId id="1163" r:id="rId11"/>
    <p:sldId id="1155" r:id="rId12"/>
    <p:sldId id="1102" r:id="rId13"/>
    <p:sldId id="1156" r:id="rId14"/>
    <p:sldId id="1157" r:id="rId15"/>
    <p:sldId id="1158" r:id="rId16"/>
    <p:sldId id="1103" r:id="rId17"/>
    <p:sldId id="1161" r:id="rId18"/>
    <p:sldId id="1164" r:id="rId19"/>
    <p:sldId id="1104" r:id="rId20"/>
    <p:sldId id="1146" r:id="rId2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206">
          <p15:clr>
            <a:srgbClr val="A4A3A4"/>
          </p15:clr>
        </p15:guide>
        <p15:guide id="4" pos="2222">
          <p15:clr>
            <a:srgbClr val="A4A3A4"/>
          </p15:clr>
        </p15:guide>
        <p15:guide id="5" orient="horz" pos="3035">
          <p15:clr>
            <a:srgbClr val="A4A3A4"/>
          </p15:clr>
        </p15:guide>
        <p15:guide id="6" orient="horz" pos="3107">
          <p15:clr>
            <a:srgbClr val="A4A3A4"/>
          </p15:clr>
        </p15:guide>
        <p15:guide id="7" pos="2063">
          <p15:clr>
            <a:srgbClr val="A4A3A4"/>
          </p15:clr>
        </p15:guide>
        <p15:guide id="8" pos="2122">
          <p15:clr>
            <a:srgbClr val="A4A3A4"/>
          </p15:clr>
        </p15:guide>
        <p15:guide id="9" orient="horz" pos="3232">
          <p15:clr>
            <a:srgbClr val="A4A3A4"/>
          </p15:clr>
        </p15:guide>
        <p15:guide id="10" orient="horz" pos="3308">
          <p15:clr>
            <a:srgbClr val="A4A3A4"/>
          </p15:clr>
        </p15:guide>
        <p15:guide id="11" pos="2262">
          <p15:clr>
            <a:srgbClr val="A4A3A4"/>
          </p15:clr>
        </p15:guide>
        <p15:guide id="12" pos="2327">
          <p15:clr>
            <a:srgbClr val="A4A3A4"/>
          </p15:clr>
        </p15:guide>
        <p15:guide id="13" orient="horz" pos="2941">
          <p15:clr>
            <a:srgbClr val="A4A3A4"/>
          </p15:clr>
        </p15:guide>
        <p15:guide id="14" orient="horz" pos="3011">
          <p15:clr>
            <a:srgbClr val="A4A3A4"/>
          </p15:clr>
        </p15:guide>
        <p15:guide id="15" pos="1970">
          <p15:clr>
            <a:srgbClr val="A4A3A4"/>
          </p15:clr>
        </p15:guide>
        <p15:guide id="16" pos="2026">
          <p15:clr>
            <a:srgbClr val="A4A3A4"/>
          </p15:clr>
        </p15:guide>
        <p15:guide id="17" orient="horz" pos="3335">
          <p15:clr>
            <a:srgbClr val="A4A3A4"/>
          </p15:clr>
        </p15:guide>
        <p15:guide id="18" orient="horz" pos="3413">
          <p15:clr>
            <a:srgbClr val="A4A3A4"/>
          </p15:clr>
        </p15:guide>
        <p15:guide id="19" pos="2369">
          <p15:clr>
            <a:srgbClr val="A4A3A4"/>
          </p15:clr>
        </p15:guide>
        <p15:guide id="20" pos="2437">
          <p15:clr>
            <a:srgbClr val="A4A3A4"/>
          </p15:clr>
        </p15:guide>
        <p15:guide id="21" pos="2121">
          <p15:clr>
            <a:srgbClr val="A4A3A4"/>
          </p15:clr>
        </p15:guide>
        <p15:guide id="22" orient="horz" pos="2850">
          <p15:clr>
            <a:srgbClr val="A4A3A4"/>
          </p15:clr>
        </p15:guide>
        <p15:guide id="23" orient="horz" pos="2918">
          <p15:clr>
            <a:srgbClr val="A4A3A4"/>
          </p15:clr>
        </p15:guide>
        <p15:guide id="24" pos="1881">
          <p15:clr>
            <a:srgbClr val="A4A3A4"/>
          </p15:clr>
        </p15:guide>
        <p15:guide id="25" pos="19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33CC"/>
    <a:srgbClr val="0000FF"/>
    <a:srgbClr val="CCFF99"/>
    <a:srgbClr val="99FF33"/>
    <a:srgbClr val="FFFF99"/>
    <a:srgbClr val="99FFCC"/>
    <a:srgbClr val="CCFFFF"/>
    <a:srgbClr val="CCFF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9" autoAdjust="0"/>
    <p:restoredTop sz="77273" autoAdjust="0"/>
  </p:normalViewPr>
  <p:slideViewPr>
    <p:cSldViewPr>
      <p:cViewPr varScale="1">
        <p:scale>
          <a:sx n="73" d="100"/>
          <a:sy n="73" d="100"/>
        </p:scale>
        <p:origin x="1080" y="66"/>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12426"/>
    </p:cViewPr>
  </p:sorterViewPr>
  <p:notesViewPr>
    <p:cSldViewPr>
      <p:cViewPr>
        <p:scale>
          <a:sx n="66" d="100"/>
          <a:sy n="66" d="100"/>
        </p:scale>
        <p:origin x="-2496" y="504"/>
      </p:cViewPr>
      <p:guideLst>
        <p:guide orient="horz" pos="3132"/>
        <p:guide pos="2160"/>
        <p:guide orient="horz" pos="3206"/>
        <p:guide pos="2222"/>
        <p:guide orient="horz" pos="3035"/>
        <p:guide orient="horz" pos="3107"/>
        <p:guide pos="2063"/>
        <p:guide pos="2122"/>
        <p:guide orient="horz" pos="3232"/>
        <p:guide orient="horz" pos="3308"/>
        <p:guide pos="2262"/>
        <p:guide pos="2327"/>
        <p:guide orient="horz" pos="2941"/>
        <p:guide orient="horz" pos="3011"/>
        <p:guide pos="1970"/>
        <p:guide pos="2026"/>
        <p:guide orient="horz" pos="3335"/>
        <p:guide orient="horz" pos="3413"/>
        <p:guide pos="2369"/>
        <p:guide pos="2437"/>
        <p:guide pos="2121"/>
        <p:guide orient="horz" pos="2850"/>
        <p:guide orient="horz" pos="2918"/>
        <p:guide pos="1881"/>
        <p:guide pos="19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42511" y="142970"/>
            <a:ext cx="3154124" cy="644419"/>
          </a:xfrm>
          <a:prstGeom prst="rect">
            <a:avLst/>
          </a:prstGeom>
        </p:spPr>
        <p:txBody>
          <a:bodyPr vert="horz" lIns="90539" tIns="45266" rIns="90539" bIns="45266" rtlCol="0"/>
          <a:lstStyle>
            <a:lvl1pPr algn="l">
              <a:defRPr sz="1200"/>
            </a:lvl1pPr>
          </a:lstStyle>
          <a:p>
            <a:r>
              <a:rPr lang="ja-JP" altLang="en-US" dirty="0" smtClean="0">
                <a:latin typeface="+mj-ea"/>
                <a:ea typeface="+mj-ea"/>
              </a:rPr>
              <a:t>学校力向上サポートキャラバン</a:t>
            </a:r>
            <a:endParaRPr lang="en-US" altLang="ja-JP" dirty="0" smtClean="0">
              <a:latin typeface="+mj-ea"/>
              <a:ea typeface="+mj-ea"/>
            </a:endParaRPr>
          </a:p>
          <a:p>
            <a:r>
              <a:rPr lang="ja-JP" altLang="en-US" dirty="0" smtClean="0">
                <a:latin typeface="+mj-ea"/>
                <a:ea typeface="+mj-ea"/>
              </a:rPr>
              <a:t>美咲町立柵原中学校　校内研修</a:t>
            </a:r>
            <a:endParaRPr lang="ja-JP" altLang="en-US" dirty="0">
              <a:latin typeface="+mj-ea"/>
              <a:ea typeface="+mj-ea"/>
            </a:endParaRPr>
          </a:p>
        </p:txBody>
      </p:sp>
      <p:sp>
        <p:nvSpPr>
          <p:cNvPr id="3" name="日付プレースホルダー 2"/>
          <p:cNvSpPr>
            <a:spLocks noGrp="1"/>
          </p:cNvSpPr>
          <p:nvPr>
            <p:ph type="dt" sz="quarter" idx="1"/>
          </p:nvPr>
        </p:nvSpPr>
        <p:spPr>
          <a:xfrm>
            <a:off x="3724152" y="151110"/>
            <a:ext cx="2918831" cy="493316"/>
          </a:xfrm>
          <a:prstGeom prst="rect">
            <a:avLst/>
          </a:prstGeom>
        </p:spPr>
        <p:txBody>
          <a:bodyPr vert="horz" lIns="90539" tIns="45266" rIns="90539" bIns="45266" rtlCol="0"/>
          <a:lstStyle>
            <a:lvl1pPr algn="r">
              <a:defRPr sz="1200"/>
            </a:lvl1pPr>
          </a:lstStyle>
          <a:p>
            <a:r>
              <a:rPr kumimoji="1" lang="en-US" altLang="ja-JP" smtClean="0">
                <a:latin typeface="+mj-ea"/>
                <a:ea typeface="+mj-ea"/>
              </a:rPr>
              <a:t>2013/9/30</a:t>
            </a:r>
            <a:endParaRPr kumimoji="1" lang="ja-JP" altLang="en-US" dirty="0">
              <a:latin typeface="+mj-ea"/>
              <a:ea typeface="+mj-ea"/>
            </a:endParaRPr>
          </a:p>
        </p:txBody>
      </p:sp>
      <p:sp>
        <p:nvSpPr>
          <p:cNvPr id="4" name="フッター プレースホルダー 3"/>
          <p:cNvSpPr>
            <a:spLocks noGrp="1"/>
          </p:cNvSpPr>
          <p:nvPr>
            <p:ph type="ftr" sz="quarter" idx="2"/>
          </p:nvPr>
        </p:nvSpPr>
        <p:spPr>
          <a:xfrm>
            <a:off x="7" y="9371292"/>
            <a:ext cx="2918831" cy="493316"/>
          </a:xfrm>
          <a:prstGeom prst="rect">
            <a:avLst/>
          </a:prstGeom>
        </p:spPr>
        <p:txBody>
          <a:bodyPr vert="horz" lIns="90539" tIns="45266" rIns="90539" bIns="4526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24152" y="9293379"/>
            <a:ext cx="2918831" cy="493316"/>
          </a:xfrm>
          <a:prstGeom prst="rect">
            <a:avLst/>
          </a:prstGeom>
        </p:spPr>
        <p:txBody>
          <a:bodyPr vert="horz" lIns="90539" tIns="45266" rIns="90539" bIns="45266"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7"/>
            <a:ext cx="2918831" cy="493316"/>
          </a:xfrm>
          <a:prstGeom prst="rect">
            <a:avLst/>
          </a:prstGeom>
        </p:spPr>
        <p:txBody>
          <a:bodyPr vert="horz" lIns="90539" tIns="45266" rIns="90539" bIns="45266" rtlCol="0"/>
          <a:lstStyle>
            <a:lvl1pPr algn="l">
              <a:defRPr sz="1200"/>
            </a:lvl1pPr>
          </a:lstStyle>
          <a:p>
            <a:r>
              <a:rPr kumimoji="1" lang="ja-JP" altLang="en-US" dirty="0" smtClean="0"/>
              <a:t>学校力向上サポートキャラバン</a:t>
            </a:r>
            <a:endParaRPr kumimoji="1" lang="en-US" altLang="ja-JP" dirty="0" smtClean="0"/>
          </a:p>
          <a:p>
            <a:r>
              <a:rPr kumimoji="1" lang="ja-JP" altLang="en-US" dirty="0" smtClean="0"/>
              <a:t>美咲町立柵原中学校　校内研修</a:t>
            </a:r>
            <a:endParaRPr kumimoji="1" lang="ja-JP" altLang="en-US" dirty="0"/>
          </a:p>
        </p:txBody>
      </p:sp>
      <p:sp>
        <p:nvSpPr>
          <p:cNvPr id="3" name="日付プレースホルダー 2"/>
          <p:cNvSpPr>
            <a:spLocks noGrp="1"/>
          </p:cNvSpPr>
          <p:nvPr>
            <p:ph type="dt" idx="1"/>
          </p:nvPr>
        </p:nvSpPr>
        <p:spPr>
          <a:xfrm>
            <a:off x="3815380" y="7"/>
            <a:ext cx="2918831" cy="493316"/>
          </a:xfrm>
          <a:prstGeom prst="rect">
            <a:avLst/>
          </a:prstGeom>
        </p:spPr>
        <p:txBody>
          <a:bodyPr vert="horz" lIns="90539" tIns="45266" rIns="90539" bIns="45266" rtlCol="0"/>
          <a:lstStyle>
            <a:lvl1pPr algn="r">
              <a:defRPr sz="1200"/>
            </a:lvl1pPr>
          </a:lstStyle>
          <a:p>
            <a:r>
              <a:rPr kumimoji="1" lang="en-US" altLang="ja-JP" smtClean="0"/>
              <a:t>2013/9/30</a:t>
            </a:r>
            <a:endParaRPr kumimoji="1" lang="ja-JP" altLang="en-US" dirty="0"/>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539" tIns="45266" rIns="90539" bIns="45266" rtlCol="0" anchor="ctr"/>
          <a:lstStyle/>
          <a:p>
            <a:endParaRPr lang="ja-JP" altLang="en-US"/>
          </a:p>
        </p:txBody>
      </p:sp>
      <p:sp>
        <p:nvSpPr>
          <p:cNvPr id="5" name="ノート プレースホルダー 4"/>
          <p:cNvSpPr>
            <a:spLocks noGrp="1"/>
          </p:cNvSpPr>
          <p:nvPr>
            <p:ph type="body" sz="quarter" idx="3"/>
          </p:nvPr>
        </p:nvSpPr>
        <p:spPr>
          <a:xfrm>
            <a:off x="789421" y="4686506"/>
            <a:ext cx="5156921" cy="4439840"/>
          </a:xfrm>
          <a:prstGeom prst="rect">
            <a:avLst/>
          </a:prstGeom>
        </p:spPr>
        <p:txBody>
          <a:bodyPr vert="horz" lIns="90539" tIns="45266" rIns="90539" bIns="4526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371292"/>
            <a:ext cx="2918831" cy="493316"/>
          </a:xfrm>
          <a:prstGeom prst="rect">
            <a:avLst/>
          </a:prstGeom>
        </p:spPr>
        <p:txBody>
          <a:bodyPr vert="horz" lIns="90539" tIns="45266" rIns="90539" bIns="4526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80" y="9371292"/>
            <a:ext cx="2918831" cy="493316"/>
          </a:xfrm>
          <a:prstGeom prst="rect">
            <a:avLst/>
          </a:prstGeom>
        </p:spPr>
        <p:txBody>
          <a:bodyPr vert="horz" lIns="90539" tIns="45266" rIns="90539" bIns="45266"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54017"/>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スライド１で１分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それでは、校内研修を始めます。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今日は</a:t>
            </a:r>
            <a:r>
              <a:rPr lang="ja-JP" altLang="en-US" dirty="0" smtClean="0">
                <a:latin typeface="メイリオ" panose="020B0604030504040204" pitchFamily="50" charset="-128"/>
                <a:ea typeface="メイリオ" panose="020B0604030504040204" pitchFamily="50" charset="-128"/>
              </a:rPr>
              <a:t>、</a:t>
            </a:r>
            <a:r>
              <a:rPr lang="ja-JP" altLang="en-US" sz="1500" dirty="0">
                <a:latin typeface="メイリオ" panose="020B0604030504040204" pitchFamily="50" charset="-128"/>
                <a:ea typeface="メイリオ" panose="020B0604030504040204" pitchFamily="50" charset="-128"/>
              </a:rPr>
              <a:t>子供たちの集団活動を活性化するための適切な働きかけをしながら、学級（ＨＲ）集団づくりを促進する、教職員のファシリテーション力の向上を図る</a:t>
            </a:r>
            <a:r>
              <a:rPr lang="ja-JP" altLang="en-US" dirty="0" smtClean="0">
                <a:latin typeface="メイリオ" panose="020B0604030504040204" pitchFamily="50" charset="-128"/>
                <a:ea typeface="メイリオ" panose="020B0604030504040204" pitchFamily="50" charset="-128"/>
              </a:rPr>
              <a:t>こと</a:t>
            </a:r>
            <a:r>
              <a:rPr lang="ja-JP" altLang="en-US" dirty="0">
                <a:latin typeface="メイリオ" panose="020B0604030504040204" pitchFamily="50" charset="-128"/>
                <a:ea typeface="メイリオ" panose="020B0604030504040204" pitchFamily="50" charset="-128"/>
              </a:rPr>
              <a:t>をねらいとして研修していきたいと思います。★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」という表現が何度も出てきます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進行原稿を</a:t>
            </a:r>
            <a:r>
              <a:rPr lang="ja-JP" altLang="en-US" dirty="0">
                <a:latin typeface="メイリオ" panose="020B0604030504040204" pitchFamily="50" charset="-128"/>
                <a:ea typeface="メイリオ" panose="020B0604030504040204" pitchFamily="50" charset="-128"/>
              </a:rPr>
              <a:t>読まれる際には、「学級」または</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ホームルーム）」のいずれかを御使用</a:t>
            </a:r>
            <a:r>
              <a:rPr lang="ja-JP" altLang="en-US" dirty="0" smtClean="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次に、集団の実態に即した働きかけを考えますが、大切なことは何でしょうか。それは、子供の</a:t>
            </a:r>
            <a:r>
              <a:rPr lang="ja-JP" altLang="en-US" dirty="0">
                <a:latin typeface="メイリオ" panose="020B0604030504040204" pitchFamily="50" charset="-128"/>
                <a:ea typeface="メイリオ" panose="020B0604030504040204" pitchFamily="50" charset="-128"/>
              </a:rPr>
              <a:t>「居場所づくり」と「絆づくり</a:t>
            </a:r>
            <a:r>
              <a:rPr lang="ja-JP" altLang="en-US" dirty="0" smtClean="0">
                <a:latin typeface="メイリオ" panose="020B0604030504040204" pitchFamily="50" charset="-128"/>
                <a:ea typeface="メイリオ" panose="020B0604030504040204" pitchFamily="50" charset="-128"/>
              </a:rPr>
              <a:t>」の視点で働きかけることです。これが、ファシリテーションの観点の二つ目です。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「居場所づくり」とは</a:t>
            </a:r>
            <a:r>
              <a:rPr lang="ja-JP" altLang="en-US" dirty="0" smtClean="0">
                <a:latin typeface="メイリオ" panose="020B0604030504040204" pitchFamily="50" charset="-128"/>
                <a:ea typeface="メイリオ" panose="020B0604030504040204" pitchFamily="50" charset="-128"/>
              </a:rPr>
              <a:t>、児童生徒が</a:t>
            </a:r>
            <a:r>
              <a:rPr lang="ja-JP" altLang="en-US" dirty="0">
                <a:latin typeface="メイリオ" panose="020B0604030504040204" pitchFamily="50" charset="-128"/>
                <a:ea typeface="メイリオ" panose="020B0604030504040204" pitchFamily="50" charset="-128"/>
              </a:rPr>
              <a:t>安心</a:t>
            </a:r>
            <a:r>
              <a:rPr lang="ja-JP" altLang="en-US" dirty="0" smtClean="0">
                <a:latin typeface="メイリオ" panose="020B0604030504040204" pitchFamily="50" charset="-128"/>
                <a:ea typeface="メイリオ" panose="020B0604030504040204" pitchFamily="50" charset="-128"/>
              </a:rPr>
              <a:t>でき、</a:t>
            </a:r>
            <a:r>
              <a:rPr lang="ja-JP" altLang="en-US" dirty="0">
                <a:latin typeface="メイリオ" panose="020B0604030504040204" pitchFamily="50" charset="-128"/>
                <a:ea typeface="メイリオ" panose="020B0604030504040204" pitchFamily="50" charset="-128"/>
              </a:rPr>
              <a:t>自己存在感や充実感を感じられる場所を提供すること</a:t>
            </a:r>
            <a:r>
              <a:rPr lang="ja-JP" altLang="en-US" dirty="0" smtClean="0">
                <a:latin typeface="メイリオ" panose="020B0604030504040204" pitchFamily="50" charset="-128"/>
                <a:ea typeface="メイリオ" panose="020B0604030504040204" pitchFamily="50" charset="-128"/>
              </a:rPr>
              <a:t>です。教職員は児童生徒の</a:t>
            </a:r>
            <a:r>
              <a:rPr lang="ja-JP" altLang="en-US" dirty="0">
                <a:latin typeface="メイリオ" panose="020B0604030504040204" pitchFamily="50" charset="-128"/>
                <a:ea typeface="メイリオ" panose="020B0604030504040204" pitchFamily="50" charset="-128"/>
              </a:rPr>
              <a:t>ために、そうした「場づくり」を進めます。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「絆づくり」とは、主体的に取り組む協同的な活動を通して</a:t>
            </a:r>
            <a:r>
              <a:rPr lang="ja-JP" altLang="en-US" dirty="0" smtClean="0">
                <a:latin typeface="メイリオ" panose="020B0604030504040204" pitchFamily="50" charset="-128"/>
                <a:ea typeface="メイリオ" panose="020B0604030504040204" pitchFamily="50" charset="-128"/>
              </a:rPr>
              <a:t>、児童生徒自ら</a:t>
            </a:r>
            <a:r>
              <a:rPr lang="ja-JP" altLang="en-US" dirty="0">
                <a:latin typeface="メイリオ" panose="020B0604030504040204" pitchFamily="50" charset="-128"/>
                <a:ea typeface="メイリオ" panose="020B0604030504040204" pitchFamily="50" charset="-128"/>
              </a:rPr>
              <a:t>が「絆」を感じ取り、紡いでいくことです。「絆づくり」を進めるの</a:t>
            </a:r>
            <a:r>
              <a:rPr lang="ja-JP" altLang="en-US" dirty="0" smtClean="0">
                <a:latin typeface="メイリオ" panose="020B0604030504040204" pitchFamily="50" charset="-128"/>
                <a:ea typeface="メイリオ" panose="020B0604030504040204" pitchFamily="50" charset="-128"/>
              </a:rPr>
              <a:t>は児童生徒自身</a:t>
            </a:r>
            <a:r>
              <a:rPr lang="ja-JP" altLang="en-US" dirty="0">
                <a:latin typeface="メイリオ" panose="020B0604030504040204" pitchFamily="50" charset="-128"/>
                <a:ea typeface="メイリオ" panose="020B0604030504040204" pitchFamily="50" charset="-128"/>
              </a:rPr>
              <a:t>であり、教職員に求められるのは、そのための「場づくり」、いわば黒子の</a:t>
            </a:r>
            <a:r>
              <a:rPr lang="ja-JP" altLang="en-US" dirty="0" smtClean="0">
                <a:latin typeface="メイリオ" panose="020B0604030504040204" pitchFamily="50" charset="-128"/>
                <a:ea typeface="メイリオ" panose="020B0604030504040204" pitchFamily="50" charset="-128"/>
              </a:rPr>
              <a:t>役割です。★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10</a:t>
            </a:fld>
            <a:endParaRPr kumimoji="1" lang="ja-JP" altLang="en-US"/>
          </a:p>
        </p:txBody>
      </p:sp>
    </p:spTree>
    <p:extLst>
      <p:ext uri="{BB962C8B-B14F-4D97-AF65-F5344CB8AC3E}">
        <p14:creationId xmlns:p14="http://schemas.microsoft.com/office/powerpoint/2010/main" val="1152694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789421" y="4305096"/>
            <a:ext cx="5156921" cy="3907947"/>
          </a:xfrm>
        </p:spPr>
        <p:txBody>
          <a:bodyPr vert="horz" lIns="90556" tIns="45276" rIns="90556" bIns="45276"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観点①と②を合わせると、こうなります。</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子供が</a:t>
            </a:r>
            <a:r>
              <a:rPr lang="ja-JP" altLang="en-US" dirty="0">
                <a:latin typeface="メイリオ" panose="020B0604030504040204" pitchFamily="50" charset="-128"/>
                <a:ea typeface="メイリオ" panose="020B0604030504040204" pitchFamily="50" charset="-128"/>
              </a:rPr>
              <a:t>「居場所がない」と</a:t>
            </a:r>
            <a:r>
              <a:rPr lang="ja-JP" altLang="en-US" dirty="0" smtClean="0">
                <a:latin typeface="メイリオ" panose="020B0604030504040204" pitchFamily="50" charset="-128"/>
                <a:ea typeface="メイリオ" panose="020B0604030504040204" pitchFamily="50" charset="-128"/>
              </a:rPr>
              <a:t>感じるＡのような状態で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、「居場所づくり」の働きかけを中心に行い、Ｄに近付くとともに、「</a:t>
            </a:r>
            <a:r>
              <a:rPr lang="ja-JP" altLang="en-US" dirty="0">
                <a:latin typeface="メイリオ" panose="020B0604030504040204" pitchFamily="50" charset="-128"/>
                <a:ea typeface="メイリオ" panose="020B0604030504040204" pitchFamily="50" charset="-128"/>
              </a:rPr>
              <a:t>絆づくり</a:t>
            </a:r>
            <a:r>
              <a:rPr lang="ja-JP" altLang="en-US" dirty="0" smtClean="0">
                <a:latin typeface="メイリオ" panose="020B0604030504040204" pitchFamily="50" charset="-128"/>
                <a:ea typeface="メイリオ" panose="020B0604030504040204" pitchFamily="50" charset="-128"/>
              </a:rPr>
              <a:t>」へ</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働きかけを変化</a:t>
            </a:r>
            <a:r>
              <a:rPr lang="ja-JP" altLang="en-US" dirty="0">
                <a:latin typeface="メイリオ" panose="020B0604030504040204" pitchFamily="50" charset="-128"/>
                <a:ea typeface="メイリオ" panose="020B0604030504040204" pitchFamily="50" charset="-128"/>
              </a:rPr>
              <a:t>させるとよいと思います。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11</a:t>
            </a:fld>
            <a:endParaRPr kumimoji="1" lang="ja-JP" altLang="en-US" dirty="0"/>
          </a:p>
        </p:txBody>
      </p:sp>
    </p:spTree>
    <p:extLst>
      <p:ext uri="{BB962C8B-B14F-4D97-AF65-F5344CB8AC3E}">
        <p14:creationId xmlns:p14="http://schemas.microsoft.com/office/powerpoint/2010/main" val="3938659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集団活動</a:t>
            </a:r>
            <a:r>
              <a:rPr lang="ja-JP" altLang="en-US" dirty="0">
                <a:latin typeface="メイリオ" panose="020B0604030504040204" pitchFamily="50" charset="-128"/>
                <a:ea typeface="メイリオ" panose="020B0604030504040204" pitchFamily="50" charset="-128"/>
              </a:rPr>
              <a:t>が円滑に行われるための働きかけについて</a:t>
            </a:r>
            <a:r>
              <a:rPr lang="ja-JP" altLang="en-US" dirty="0" smtClean="0">
                <a:latin typeface="メイリオ" panose="020B0604030504040204" pitchFamily="50" charset="-128"/>
                <a:ea typeface="メイリオ" panose="020B0604030504040204" pitchFamily="50" charset="-128"/>
              </a:rPr>
              <a:t>、ファシリテーションの観点を踏まえて、エピソード</a:t>
            </a:r>
            <a:r>
              <a:rPr lang="ja-JP" altLang="en-US" dirty="0">
                <a:latin typeface="メイリオ" panose="020B0604030504040204" pitchFamily="50" charset="-128"/>
                <a:ea typeface="メイリオ" panose="020B0604030504040204" pitchFamily="50" charset="-128"/>
              </a:rPr>
              <a:t>を基に考えていきましょう</a:t>
            </a:r>
            <a:r>
              <a:rPr lang="ja-JP" altLang="en-US" dirty="0" smtClean="0">
                <a:latin typeface="メイリオ" panose="020B0604030504040204" pitchFamily="50" charset="-128"/>
                <a:ea typeface="メイリオ" panose="020B0604030504040204" pitchFamily="50" charset="-128"/>
              </a:rPr>
              <a:t>。資料①を出してください。★</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12</a:t>
            </a:fld>
            <a:endParaRPr kumimoji="1" lang="ja-JP" altLang="en-US"/>
          </a:p>
        </p:txBody>
      </p:sp>
    </p:spTree>
    <p:extLst>
      <p:ext uri="{BB962C8B-B14F-4D97-AF65-F5344CB8AC3E}">
        <p14:creationId xmlns:p14="http://schemas.microsoft.com/office/powerpoint/2010/main" val="4118306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7"/>
            <a:ext cx="5156921" cy="4712875"/>
          </a:xfrm>
        </p:spPr>
        <p:txBody>
          <a:bodyPr vert="horz" lIns="90556" tIns="45276" rIns="90556" bIns="45276"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まず１</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です。グループの中で１名の方に、自分の学級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集団の状況を事例として提供してもらいます。事例提供者が決まりにくいようであれば、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を参考に決めてください。</a:t>
            </a:r>
          </a:p>
          <a:p>
            <a:r>
              <a:rPr lang="ja-JP" altLang="en-US" dirty="0">
                <a:latin typeface="メイリオ" panose="020B0604030504040204" pitchFamily="50" charset="-128"/>
                <a:ea typeface="メイリオ" panose="020B0604030504040204" pitchFamily="50" charset="-128"/>
              </a:rPr>
              <a:t>　決まったら２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です。事例提供者は</a:t>
            </a:r>
            <a:r>
              <a:rPr lang="ja-JP" altLang="en-US" dirty="0" smtClean="0">
                <a:latin typeface="メイリオ" panose="020B0604030504040204" pitchFamily="50" charset="-128"/>
                <a:ea typeface="メイリオ" panose="020B0604030504040204" pitchFamily="50" charset="-128"/>
              </a:rPr>
              <a:t>、子供の</a:t>
            </a:r>
            <a:r>
              <a:rPr lang="ja-JP" altLang="en-US" dirty="0">
                <a:latin typeface="メイリオ" panose="020B0604030504040204" pitchFamily="50" charset="-128"/>
                <a:ea typeface="メイリオ" panose="020B0604030504040204" pitchFamily="50" charset="-128"/>
              </a:rPr>
              <a:t>人間関係を中心に、学級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集団の状況や、集団での活動の際に苦労</a:t>
            </a:r>
            <a:r>
              <a:rPr lang="ja-JP" altLang="en-US" dirty="0" smtClean="0">
                <a:latin typeface="メイリオ" panose="020B0604030504040204" pitchFamily="50" charset="-128"/>
                <a:ea typeface="メイリオ" panose="020B0604030504040204" pitchFamily="50" charset="-128"/>
              </a:rPr>
              <a:t>したことを</a:t>
            </a:r>
            <a:r>
              <a:rPr lang="ja-JP" altLang="en-US" dirty="0">
                <a:latin typeface="メイリオ" panose="020B0604030504040204" pitchFamily="50" charset="-128"/>
                <a:ea typeface="メイリオ" panose="020B0604030504040204" pitchFamily="50" charset="-128"/>
              </a:rPr>
              <a:t>お話しください。</a:t>
            </a:r>
          </a:p>
          <a:p>
            <a:r>
              <a:rPr lang="ja-JP" altLang="en-US" dirty="0">
                <a:latin typeface="メイリオ" panose="020B0604030504040204" pitchFamily="50" charset="-128"/>
                <a:ea typeface="メイリオ" panose="020B0604030504040204" pitchFamily="50" charset="-128"/>
              </a:rPr>
              <a:t>　その他の先生は、事例提供者のエピソードを共感的に聴きながら、大切だと思われたことは、資料①のメモ欄にメモをしてください。</a:t>
            </a:r>
          </a:p>
          <a:p>
            <a:r>
              <a:rPr lang="ja-JP" altLang="en-US" dirty="0">
                <a:latin typeface="メイリオ" panose="020B0604030504040204" pitchFamily="50" charset="-128"/>
                <a:ea typeface="メイリオ" panose="020B0604030504040204" pitchFamily="50" charset="-128"/>
              </a:rPr>
              <a:t>　１、２を合わせて、時間は３分です。始めてください。</a:t>
            </a: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。集団の実態</a:t>
            </a:r>
            <a:r>
              <a:rPr lang="ja-JP" altLang="en-US" dirty="0">
                <a:latin typeface="メイリオ" panose="020B0604030504040204" pitchFamily="50" charset="-128"/>
                <a:ea typeface="メイリオ" panose="020B0604030504040204" pitchFamily="50" charset="-128"/>
              </a:rPr>
              <a:t>を把握するには、まだ情報が少ない</a:t>
            </a:r>
            <a:r>
              <a:rPr lang="ja-JP" altLang="en-US" dirty="0" smtClean="0">
                <a:latin typeface="メイリオ" panose="020B0604030504040204" pitchFamily="50" charset="-128"/>
                <a:ea typeface="メイリオ" panose="020B0604030504040204" pitchFamily="50" charset="-128"/>
              </a:rPr>
              <a:t>のではないでしょう</a:t>
            </a:r>
            <a:r>
              <a:rPr lang="ja-JP" altLang="en-US" dirty="0">
                <a:latin typeface="メイリオ" panose="020B0604030504040204" pitchFamily="50" charset="-128"/>
                <a:ea typeface="メイリオ" panose="020B0604030504040204" pitchFamily="50" charset="-128"/>
              </a:rPr>
              <a:t>か。そこ</a:t>
            </a:r>
            <a:r>
              <a:rPr lang="ja-JP" altLang="en-US" dirty="0" smtClean="0">
                <a:latin typeface="メイリオ" panose="020B0604030504040204" pitchFamily="50" charset="-128"/>
                <a:ea typeface="メイリオ" panose="020B0604030504040204" pitchFamily="50" charset="-128"/>
              </a:rPr>
              <a:t>で、★</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13</a:t>
            </a:fld>
            <a:endParaRPr kumimoji="1" lang="ja-JP" altLang="en-US"/>
          </a:p>
        </p:txBody>
      </p:sp>
    </p:spTree>
    <p:extLst>
      <p:ext uri="{BB962C8B-B14F-4D97-AF65-F5344CB8AC3E}">
        <p14:creationId xmlns:p14="http://schemas.microsoft.com/office/powerpoint/2010/main" val="4229628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60425" y="163513"/>
            <a:ext cx="5014913" cy="3762375"/>
          </a:xfrm>
        </p:spPr>
      </p:sp>
      <p:sp>
        <p:nvSpPr>
          <p:cNvPr id="3" name="ノート プレースホルダー 2"/>
          <p:cNvSpPr>
            <a:spLocks noGrp="1"/>
          </p:cNvSpPr>
          <p:nvPr>
            <p:ph type="body" idx="1"/>
          </p:nvPr>
        </p:nvSpPr>
        <p:spPr>
          <a:xfrm>
            <a:off x="617523" y="3940134"/>
            <a:ext cx="5500716" cy="5844639"/>
          </a:xfrm>
        </p:spPr>
        <p:txBody>
          <a:bodyPr vert="horz" lIns="90556" tIns="45276" rIns="90556" bIns="45276" rtlCol="0">
            <a:noAutofit/>
          </a:bodyPr>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これから一問一答の質問タイムを５分とります</a:t>
            </a:r>
            <a:r>
              <a:rPr lang="ja-JP" altLang="en-US" dirty="0" smtClean="0">
                <a:latin typeface="メイリオ" panose="020B0604030504040204" pitchFamily="50" charset="-128"/>
                <a:ea typeface="メイリオ" panose="020B0604030504040204" pitchFamily="50" charset="-128"/>
              </a:rPr>
              <a:t>。事例提供者の話だけ</a:t>
            </a:r>
            <a:r>
              <a:rPr lang="ja-JP" altLang="en-US" dirty="0">
                <a:latin typeface="メイリオ" panose="020B0604030504040204" pitchFamily="50" charset="-128"/>
                <a:ea typeface="メイリオ" panose="020B0604030504040204" pitchFamily="50" charset="-128"/>
              </a:rPr>
              <a:t>では</a:t>
            </a:r>
            <a:r>
              <a:rPr lang="ja-JP" altLang="en-US" dirty="0" smtClean="0">
                <a:latin typeface="メイリオ" panose="020B0604030504040204" pitchFamily="50" charset="-128"/>
                <a:ea typeface="メイリオ" panose="020B0604030504040204" pitchFamily="50" charset="-128"/>
              </a:rPr>
              <a:t>分からなかった情報</a:t>
            </a:r>
            <a:r>
              <a:rPr lang="ja-JP" altLang="en-US" dirty="0">
                <a:latin typeface="メイリオ" panose="020B0604030504040204" pitchFamily="50" charset="-128"/>
                <a:ea typeface="メイリオ" panose="020B0604030504040204" pitchFamily="50" charset="-128"/>
              </a:rPr>
              <a:t>を引き出して</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）集団の実態を、より</a:t>
            </a:r>
            <a:r>
              <a:rPr lang="ja-JP" altLang="en-US" dirty="0">
                <a:latin typeface="メイリオ" panose="020B0604030504040204" pitchFamily="50" charset="-128"/>
                <a:ea typeface="メイリオ" panose="020B0604030504040204" pitchFamily="50" charset="-128"/>
              </a:rPr>
              <a:t>的確</a:t>
            </a:r>
            <a:r>
              <a:rPr lang="ja-JP" altLang="en-US" dirty="0" smtClean="0">
                <a:latin typeface="メイリオ" panose="020B0604030504040204" pitchFamily="50" charset="-128"/>
                <a:ea typeface="メイリオ" panose="020B0604030504040204" pitchFamily="50" charset="-128"/>
              </a:rPr>
              <a:t>に捉える</a:t>
            </a:r>
            <a:r>
              <a:rPr lang="ja-JP" altLang="en-US" dirty="0">
                <a:latin typeface="メイリオ" panose="020B0604030504040204" pitchFamily="50" charset="-128"/>
                <a:ea typeface="メイリオ" panose="020B0604030504040204" pitchFamily="50" charset="-128"/>
              </a:rPr>
              <a:t>ようにしてください</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質問は</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困っていることはなんですか？」というような大まかな質問ではなく</a:t>
            </a:r>
            <a:r>
              <a:rPr lang="ja-JP" altLang="en-US" dirty="0" smtClean="0">
                <a:latin typeface="メイリオ" panose="020B0604030504040204" pitchFamily="50" charset="-128"/>
                <a:ea typeface="メイリオ" panose="020B0604030504040204" pitchFamily="50" charset="-128"/>
              </a:rPr>
              <a:t>、具体的</a:t>
            </a:r>
            <a:r>
              <a:rPr lang="ja-JP" altLang="en-US" dirty="0">
                <a:latin typeface="メイリオ" panose="020B0604030504040204" pitchFamily="50" charset="-128"/>
                <a:ea typeface="メイリオ" panose="020B0604030504040204" pitchFamily="50" charset="-128"/>
              </a:rPr>
              <a:t>で簡潔な質問をするようにしましょう</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また、事例を提供した先生が、聞いてもらってよかった、話してよかったと思えることが重要です。批判的な質問ではなく、今後の適切な指導や支援のヒントにつながる質問をするようお願いします。</a:t>
            </a:r>
          </a:p>
          <a:p>
            <a:r>
              <a:rPr lang="ja-JP" altLang="en-US" dirty="0">
                <a:latin typeface="メイリオ" panose="020B0604030504040204" pitchFamily="50" charset="-128"/>
                <a:ea typeface="メイリオ" panose="020B0604030504040204" pitchFamily="50" charset="-128"/>
              </a:rPr>
              <a:t>　事例提供者は、スライドに示すように、事実をありのままに簡潔に答えて、できるだけたくさんの質問を受けるようにしてください。</a:t>
            </a:r>
          </a:p>
          <a:p>
            <a:r>
              <a:rPr lang="ja-JP" altLang="en-US" dirty="0">
                <a:latin typeface="メイリオ" panose="020B0604030504040204" pitchFamily="50" charset="-128"/>
                <a:ea typeface="メイリオ" panose="020B0604030504040204" pitchFamily="50" charset="-128"/>
              </a:rPr>
              <a:t>　では、事例提供者の左隣の方から、時計回りに質問をしていってください。５分間続けます。始めてください。</a:t>
            </a: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（５分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時間がきました。ありがとうございました</a:t>
            </a:r>
            <a:r>
              <a:rPr lang="ja-JP" altLang="en-US" dirty="0" smtClean="0">
                <a:latin typeface="メイリオ" panose="020B0604030504040204" pitchFamily="50" charset="-128"/>
                <a:ea typeface="メイリオ" panose="020B0604030504040204" pitchFamily="50" charset="-128"/>
              </a:rPr>
              <a:t>。今</a:t>
            </a:r>
            <a:r>
              <a:rPr lang="ja-JP" altLang="en-US" dirty="0">
                <a:latin typeface="メイリオ" panose="020B0604030504040204" pitchFamily="50" charset="-128"/>
                <a:ea typeface="メイリオ" panose="020B0604030504040204" pitchFamily="50" charset="-128"/>
              </a:rPr>
              <a:t>、していただいたように、集団への働きかけを考える際には、まず、実態をしっかり捉えることが必要です。★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14</a:t>
            </a:fld>
            <a:endParaRPr kumimoji="1" lang="ja-JP" altLang="en-US" dirty="0"/>
          </a:p>
        </p:txBody>
      </p:sp>
    </p:spTree>
    <p:extLst>
      <p:ext uri="{BB962C8B-B14F-4D97-AF65-F5344CB8AC3E}">
        <p14:creationId xmlns:p14="http://schemas.microsoft.com/office/powerpoint/2010/main" val="4229628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612775"/>
            <a:ext cx="4929187" cy="3698875"/>
          </a:xfrm>
        </p:spPr>
      </p:sp>
      <p:sp>
        <p:nvSpPr>
          <p:cNvPr id="3" name="ノート プレースホルダー 2"/>
          <p:cNvSpPr>
            <a:spLocks noGrp="1"/>
          </p:cNvSpPr>
          <p:nvPr>
            <p:ph type="body" idx="1"/>
          </p:nvPr>
        </p:nvSpPr>
        <p:spPr>
          <a:xfrm>
            <a:off x="789421" y="4686508"/>
            <a:ext cx="5156921" cy="4154595"/>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18</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19</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、ファシリテーション</a:t>
            </a:r>
            <a:r>
              <a:rPr lang="ja-JP" altLang="en-US" dirty="0">
                <a:latin typeface="メイリオ" panose="020B0604030504040204" pitchFamily="50" charset="-128"/>
                <a:ea typeface="メイリオ" panose="020B0604030504040204" pitchFamily="50" charset="-128"/>
              </a:rPr>
              <a:t>の観点②</a:t>
            </a:r>
            <a:r>
              <a:rPr lang="ja-JP" altLang="en-US" dirty="0" smtClean="0">
                <a:latin typeface="メイリオ" panose="020B0604030504040204" pitchFamily="50" charset="-128"/>
                <a:ea typeface="メイリオ" panose="020B0604030504040204" pitchFamily="50" charset="-128"/>
              </a:rPr>
              <a:t>です。具体的に働きかけを考えましょう。★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ポイント</a:t>
            </a:r>
            <a:r>
              <a:rPr lang="ja-JP" altLang="en-US" dirty="0">
                <a:latin typeface="メイリオ" panose="020B0604030504040204" pitchFamily="50" charset="-128"/>
                <a:ea typeface="メイリオ" panose="020B0604030504040204" pitchFamily="50" charset="-128"/>
              </a:rPr>
              <a:t>は、集団</a:t>
            </a:r>
            <a:r>
              <a:rPr lang="ja-JP" altLang="en-US" dirty="0" smtClean="0">
                <a:latin typeface="メイリオ" panose="020B0604030504040204" pitchFamily="50" charset="-128"/>
                <a:ea typeface="メイリオ" panose="020B0604030504040204" pitchFamily="50" charset="-128"/>
              </a:rPr>
              <a:t>の実態に即した「</a:t>
            </a:r>
            <a:r>
              <a:rPr lang="ja-JP" altLang="en-US" dirty="0">
                <a:latin typeface="メイリオ" panose="020B0604030504040204" pitchFamily="50" charset="-128"/>
                <a:ea typeface="メイリオ" panose="020B0604030504040204" pitchFamily="50" charset="-128"/>
              </a:rPr>
              <a:t>居場所づくり」「絆づくり」の働きかけになっているかです</a:t>
            </a:r>
            <a:r>
              <a:rPr lang="ja-JP" altLang="en-US" dirty="0" smtClean="0">
                <a:latin typeface="メイリオ" panose="020B0604030504040204" pitchFamily="50" charset="-128"/>
                <a:ea typeface="メイリオ" panose="020B0604030504040204" pitchFamily="50" charset="-128"/>
              </a:rPr>
              <a:t>。研修前半で話し合った、★子供たちを集団で活動させる際の工夫も参考にしながら考えてください。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まずは、個人</a:t>
            </a:r>
            <a:r>
              <a:rPr lang="ja-JP" altLang="en-US" dirty="0" smtClean="0">
                <a:latin typeface="メイリオ" panose="020B0604030504040204" pitchFamily="50" charset="-128"/>
                <a:ea typeface="メイリオ" panose="020B0604030504040204" pitchFamily="50" charset="-128"/>
              </a:rPr>
              <a:t>で下</a:t>
            </a:r>
            <a:r>
              <a:rPr lang="ja-JP" altLang="en-US" dirty="0">
                <a:latin typeface="メイリオ" panose="020B0604030504040204" pitchFamily="50" charset="-128"/>
                <a:ea typeface="メイリオ" panose="020B0604030504040204" pitchFamily="50" charset="-128"/>
              </a:rPr>
              <a:t>の四角に書き込んでください。時間は</a:t>
            </a:r>
            <a:r>
              <a:rPr lang="ja-JP" altLang="en-US" dirty="0" smtClean="0">
                <a:latin typeface="メイリオ" panose="020B0604030504040204" pitchFamily="50" charset="-128"/>
                <a:ea typeface="メイリオ" panose="020B0604030504040204" pitchFamily="50" charset="-128"/>
              </a:rPr>
              <a:t>２分です。始めてください。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（２分経過）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a:t>
            </a:r>
            <a:r>
              <a:rPr lang="ja-JP" altLang="en-US" dirty="0">
                <a:latin typeface="メイリオ" panose="020B0604030504040204" pitchFamily="50" charset="-128"/>
                <a:ea typeface="メイリオ" panose="020B0604030504040204" pitchFamily="50" charset="-128"/>
              </a:rPr>
              <a:t>それでは、</a:t>
            </a:r>
            <a:r>
              <a:rPr lang="ja-JP" altLang="en-US" dirty="0" smtClean="0">
                <a:latin typeface="メイリオ" panose="020B0604030504040204" pitchFamily="50" charset="-128"/>
                <a:ea typeface="メイリオ" panose="020B0604030504040204" pitchFamily="50" charset="-128"/>
              </a:rPr>
              <a:t>今、考えた</a:t>
            </a:r>
            <a:r>
              <a:rPr lang="ja-JP" altLang="en-US" dirty="0">
                <a:latin typeface="メイリオ" panose="020B0604030504040204" pitchFamily="50" charset="-128"/>
                <a:ea typeface="メイリオ" panose="020B0604030504040204" pitchFamily="50" charset="-128"/>
              </a:rPr>
              <a:t>働きかけを、グループで共有しましょう。司会の先生、進行をお願いします</a:t>
            </a:r>
            <a:r>
              <a:rPr lang="ja-JP" altLang="en-US" dirty="0" smtClean="0">
                <a:latin typeface="メイリオ" panose="020B0604030504040204" pitchFamily="50" charset="-128"/>
                <a:ea typeface="メイリオ" panose="020B0604030504040204" pitchFamily="50" charset="-128"/>
              </a:rPr>
              <a:t>。時間は８分</a:t>
            </a:r>
            <a:r>
              <a:rPr lang="ja-JP" altLang="en-US" dirty="0">
                <a:latin typeface="メイリオ" panose="020B0604030504040204" pitchFamily="50" charset="-128"/>
                <a:ea typeface="メイリオ" panose="020B0604030504040204" pitchFamily="50" charset="-128"/>
              </a:rPr>
              <a:t>です</a:t>
            </a:r>
            <a:r>
              <a:rPr lang="ja-JP" altLang="en-US" dirty="0" smtClean="0">
                <a:latin typeface="メイリオ" panose="020B0604030504040204" pitchFamily="50" charset="-128"/>
                <a:ea typeface="メイリオ" panose="020B0604030504040204" pitchFamily="50" charset="-128"/>
              </a:rPr>
              <a:t>。始めて</a:t>
            </a:r>
            <a:r>
              <a:rPr lang="ja-JP" altLang="en-US" dirty="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（８分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15</a:t>
            </a:fld>
            <a:endParaRPr kumimoji="1" lang="ja-JP" altLang="en-US"/>
          </a:p>
        </p:txBody>
      </p:sp>
    </p:spTree>
    <p:extLst>
      <p:ext uri="{BB962C8B-B14F-4D97-AF65-F5344CB8AC3E}">
        <p14:creationId xmlns:p14="http://schemas.microsoft.com/office/powerpoint/2010/main" val="1018047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１</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今日の研修のまとめです。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16</a:t>
            </a:fld>
            <a:endParaRPr kumimoji="1" lang="ja-JP" altLang="en-US"/>
          </a:p>
        </p:txBody>
      </p:sp>
    </p:spTree>
    <p:extLst>
      <p:ext uri="{BB962C8B-B14F-4D97-AF65-F5344CB8AC3E}">
        <p14:creationId xmlns:p14="http://schemas.microsoft.com/office/powerpoint/2010/main" val="2179347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生徒指導におけるファシリテーションの観点は、この二つでした</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は集団での</a:t>
            </a:r>
            <a:r>
              <a:rPr lang="ja-JP" altLang="en-US" dirty="0" smtClean="0">
                <a:latin typeface="メイリオ" panose="020B0604030504040204" pitchFamily="50" charset="-128"/>
                <a:ea typeface="メイリオ" panose="020B0604030504040204" pitchFamily="50" charset="-128"/>
              </a:rPr>
              <a:t>活動を通して、</a:t>
            </a:r>
            <a:r>
              <a:rPr lang="ja-JP" altLang="en-US" dirty="0">
                <a:latin typeface="メイリオ" panose="020B0604030504040204" pitchFamily="50" charset="-128"/>
                <a:ea typeface="メイリオ" panose="020B0604030504040204" pitchFamily="50" charset="-128"/>
              </a:rPr>
              <a:t>社会で自立するために必要な力を身に付けていきます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私たち教職員</a:t>
            </a:r>
            <a:r>
              <a:rPr lang="ja-JP" altLang="en-US" dirty="0">
                <a:latin typeface="メイリオ" panose="020B0604030504040204" pitchFamily="50" charset="-128"/>
                <a:ea typeface="メイリオ" panose="020B0604030504040204" pitchFamily="50" charset="-128"/>
              </a:rPr>
              <a:t>には</a:t>
            </a:r>
            <a:r>
              <a:rPr lang="ja-JP" altLang="en-US" dirty="0" smtClean="0">
                <a:latin typeface="メイリオ" panose="020B0604030504040204" pitchFamily="50" charset="-128"/>
                <a:ea typeface="メイリオ" panose="020B0604030504040204" pitchFamily="50" charset="-128"/>
              </a:rPr>
              <a:t>、子供たちの集団での活動が円滑に行われるよう、適切に働きかけながら、学級（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）集団づくりを促進する、「集団をファシリテートする力」を身に付けることが求められて</a:t>
            </a:r>
            <a:r>
              <a:rPr lang="ja-JP" altLang="en-US" dirty="0">
                <a:latin typeface="メイリオ" panose="020B0604030504040204" pitchFamily="50" charset="-128"/>
                <a:ea typeface="メイリオ" panose="020B0604030504040204" pitchFamily="50" charset="-128"/>
              </a:rPr>
              <a:t>います。★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17</a:t>
            </a:fld>
            <a:endParaRPr kumimoji="1" lang="ja-JP" altLang="en-US"/>
          </a:p>
        </p:txBody>
      </p:sp>
    </p:spTree>
    <p:extLst>
      <p:ext uri="{BB962C8B-B14F-4D97-AF65-F5344CB8AC3E}">
        <p14:creationId xmlns:p14="http://schemas.microsoft.com/office/powerpoint/2010/main" val="2904576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集団指導を通して</a:t>
            </a:r>
            <a:r>
              <a:rPr lang="ja-JP" altLang="en-US" dirty="0" smtClean="0">
                <a:latin typeface="メイリオ" panose="020B0604030504040204" pitchFamily="50" charset="-128"/>
                <a:ea typeface="メイリオ" panose="020B0604030504040204" pitchFamily="50" charset="-128"/>
              </a:rPr>
              <a:t>個を育成</a:t>
            </a:r>
            <a:r>
              <a:rPr lang="ja-JP" altLang="en-US" dirty="0">
                <a:latin typeface="メイリオ" panose="020B0604030504040204" pitchFamily="50" charset="-128"/>
                <a:ea typeface="メイリオ" panose="020B0604030504040204" pitchFamily="50" charset="-128"/>
              </a:rPr>
              <a:t>し、個の成長が集団を発展</a:t>
            </a:r>
            <a:r>
              <a:rPr lang="ja-JP" altLang="en-US" dirty="0" smtClean="0">
                <a:latin typeface="メイリオ" panose="020B0604030504040204" pitchFamily="50" charset="-128"/>
                <a:ea typeface="メイリオ" panose="020B0604030504040204" pitchFamily="50" charset="-128"/>
              </a:rPr>
              <a:t>させる、と</a:t>
            </a:r>
            <a:r>
              <a:rPr lang="ja-JP" altLang="en-US" dirty="0">
                <a:latin typeface="メイリオ" panose="020B0604030504040204" pitchFamily="50" charset="-128"/>
                <a:ea typeface="メイリオ" panose="020B0604030504040204" pitchFamily="50" charset="-128"/>
              </a:rPr>
              <a:t>いう相互作用を促進</a:t>
            </a:r>
            <a:r>
              <a:rPr lang="ja-JP" altLang="en-US" dirty="0" smtClean="0">
                <a:latin typeface="メイリオ" panose="020B0604030504040204" pitchFamily="50" charset="-128"/>
                <a:ea typeface="メイリオ" panose="020B0604030504040204" pitchFamily="50" charset="-128"/>
              </a:rPr>
              <a:t>させるためにも、ファシリテーション力の</a:t>
            </a:r>
            <a:r>
              <a:rPr lang="ja-JP" altLang="en-US" dirty="0">
                <a:latin typeface="メイリオ" panose="020B0604030504040204" pitchFamily="50" charset="-128"/>
                <a:ea typeface="メイリオ" panose="020B0604030504040204" pitchFamily="50" charset="-128"/>
              </a:rPr>
              <a:t>向上に努めていきましょう。★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18</a:t>
            </a:fld>
            <a:endParaRPr kumimoji="1" lang="ja-JP" altLang="en-US"/>
          </a:p>
        </p:txBody>
      </p:sp>
    </p:spTree>
    <p:extLst>
      <p:ext uri="{BB962C8B-B14F-4D97-AF65-F5344CB8AC3E}">
        <p14:creationId xmlns:p14="http://schemas.microsoft.com/office/powerpoint/2010/main" val="2413442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それでは、今日の研修の最後に、それぞれの先生が、自分の関わる集団に</a:t>
            </a:r>
            <a:r>
              <a:rPr lang="ja-JP" altLang="en-US" dirty="0" smtClean="0">
                <a:latin typeface="メイリオ" panose="020B0604030504040204" pitchFamily="50" charset="-128"/>
                <a:ea typeface="メイリオ" panose="020B0604030504040204" pitchFamily="50" charset="-128"/>
              </a:rPr>
              <a:t>対してできる働きかけを</a:t>
            </a:r>
            <a:r>
              <a:rPr lang="ja-JP" altLang="en-US" dirty="0">
                <a:latin typeface="メイリオ" panose="020B0604030504040204" pitchFamily="50" charset="-128"/>
                <a:ea typeface="メイリオ" panose="020B0604030504040204" pitchFamily="50" charset="-128"/>
              </a:rPr>
              <a:t>考えましょう</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資料②を出してください。★</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19</a:t>
            </a:fld>
            <a:endParaRPr kumimoji="1" lang="ja-JP" altLang="en-US"/>
          </a:p>
        </p:txBody>
      </p:sp>
    </p:spTree>
    <p:extLst>
      <p:ext uri="{BB962C8B-B14F-4D97-AF65-F5344CB8AC3E}">
        <p14:creationId xmlns:p14="http://schemas.microsoft.com/office/powerpoint/2010/main" val="1419739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こちらが今日の研修内容です。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まず</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の集団活動について話し合う</a:t>
            </a:r>
            <a:r>
              <a:rPr lang="ja-JP" altLang="en-US" dirty="0" smtClean="0">
                <a:latin typeface="メイリオ" panose="020B0604030504040204" pitchFamily="50" charset="-128"/>
                <a:ea typeface="メイリオ" panose="020B0604030504040204" pitchFamily="50" charset="-128"/>
              </a:rPr>
              <a:t>」から始めます。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a:t>
            </a:fld>
            <a:endParaRPr kumimoji="1" lang="ja-JP" altLang="en-US" dirty="0"/>
          </a:p>
        </p:txBody>
      </p:sp>
    </p:spTree>
    <p:extLst>
      <p:ext uri="{BB962C8B-B14F-4D97-AF65-F5344CB8AC3E}">
        <p14:creationId xmlns:p14="http://schemas.microsoft.com/office/powerpoint/2010/main" val="2423001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739775"/>
            <a:ext cx="4932363" cy="3700463"/>
          </a:xfrm>
        </p:spPr>
      </p:sp>
      <p:sp>
        <p:nvSpPr>
          <p:cNvPr id="3" name="ノート プレースホルダー 2"/>
          <p:cNvSpPr>
            <a:spLocks noGrp="1"/>
          </p:cNvSpPr>
          <p:nvPr>
            <p:ph type="body" idx="1"/>
          </p:nvPr>
        </p:nvSpPr>
        <p:spPr/>
        <p:txBody>
          <a:bodyPr vert="horz" lIns="90547" tIns="45271" rIns="90547" bIns="45271"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それでは、今、考えてもらった働きかけをまとめましょう。資料③を出してください。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今、考えた働きかけの中から、チャレンジしてみよう！と思う働きかけを一つずつ四角に書いてください。時間は１分です。始めてください。</a:t>
            </a:r>
            <a:endParaRPr lang="en-US" altLang="ja-JP" dirty="0" smtClean="0">
              <a:latin typeface="メイリオ" panose="020B0604030504040204" pitchFamily="50" charset="-128"/>
              <a:ea typeface="メイリオ" panose="020B0604030504040204" pitchFamily="50" charset="-128"/>
            </a:endParaRPr>
          </a:p>
          <a:p>
            <a:pPr defTabSz="914141">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ありがとうございます。時間がきました。</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グループ内で順番に、記入した決意を発表してください。他の先生の話を聞く時には、「いいね」とか「なるほど」など、支持や勇気付けの一言をかけてください。時間は２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発表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（２分経過）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ありがとうございました（時間があれば、印象に残った発表を取り上げ、肯定的にコメントを入れる）。★</a:t>
            </a: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20</a:t>
            </a:fld>
            <a:endParaRPr kumimoji="1" lang="ja-JP" altLang="en-US"/>
          </a:p>
        </p:txBody>
      </p:sp>
    </p:spTree>
    <p:extLst>
      <p:ext uri="{BB962C8B-B14F-4D97-AF65-F5344CB8AC3E}">
        <p14:creationId xmlns:p14="http://schemas.microsoft.com/office/powerpoint/2010/main" val="1846836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466725"/>
            <a:ext cx="4929187" cy="3698875"/>
          </a:xfrm>
          <a:ln/>
        </p:spPr>
      </p:sp>
      <p:sp>
        <p:nvSpPr>
          <p:cNvPr id="51203" name="ノート プレースホルダー 2"/>
          <p:cNvSpPr>
            <a:spLocks noGrp="1"/>
          </p:cNvSpPr>
          <p:nvPr>
            <p:ph type="body" idx="1"/>
          </p:nvPr>
        </p:nvSpPr>
        <p:spPr>
          <a:xfrm>
            <a:off x="789421" y="4607330"/>
            <a:ext cx="5156921" cy="4792052"/>
          </a:xfrm>
          <a:extLst/>
        </p:spPr>
        <p:txBody>
          <a:bodyPr vert="horz" lIns="90539" tIns="45266" rIns="90539" bIns="45266"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まず、はじめに、日頃</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を集団で活動させる際、難しい</a:t>
            </a:r>
            <a:r>
              <a:rPr lang="ja-JP" altLang="en-US" dirty="0" smtClean="0">
                <a:latin typeface="メイリオ" panose="020B0604030504040204" pitchFamily="50" charset="-128"/>
                <a:ea typeface="メイリオ" panose="020B0604030504040204" pitchFamily="50" charset="-128"/>
              </a:rPr>
              <a:t>と感じること</a:t>
            </a:r>
            <a:r>
              <a:rPr lang="ja-JP" altLang="en-US" dirty="0">
                <a:latin typeface="メイリオ" panose="020B0604030504040204" pitchFamily="50" charset="-128"/>
                <a:ea typeface="メイリオ" panose="020B0604030504040204" pitchFamily="50" charset="-128"/>
              </a:rPr>
              <a:t>を</a:t>
            </a:r>
            <a:r>
              <a:rPr lang="ja-JP" altLang="en-US" dirty="0" smtClean="0">
                <a:latin typeface="メイリオ" panose="020B0604030504040204" pitchFamily="50" charset="-128"/>
                <a:ea typeface="メイリオ" panose="020B0604030504040204" pitchFamily="50" charset="-128"/>
              </a:rPr>
              <a:t>思い浮かべて吹き出しに書いて</a:t>
            </a:r>
            <a:r>
              <a:rPr lang="ja-JP" altLang="en-US" dirty="0">
                <a:latin typeface="メイリオ" panose="020B0604030504040204" pitchFamily="50" charset="-128"/>
                <a:ea typeface="メイリオ" panose="020B0604030504040204" pitchFamily="50" charset="-128"/>
              </a:rPr>
              <a:t>ください。例えば</a:t>
            </a:r>
            <a:r>
              <a:rPr lang="ja-JP" altLang="en-US" dirty="0" smtClean="0">
                <a:latin typeface="メイリオ" panose="020B0604030504040204" pitchFamily="50" charset="-128"/>
                <a:ea typeface="メイリオ" panose="020B0604030504040204" pitchFamily="50" charset="-128"/>
              </a:rPr>
              <a:t>、「指示</a:t>
            </a:r>
            <a:r>
              <a:rPr lang="ja-JP" altLang="en-US" dirty="0">
                <a:latin typeface="メイリオ" panose="020B0604030504040204" pitchFamily="50" charset="-128"/>
                <a:ea typeface="メイリオ" panose="020B0604030504040204" pitchFamily="50" charset="-128"/>
              </a:rPr>
              <a:t>が</a:t>
            </a:r>
            <a:r>
              <a:rPr lang="ja-JP" altLang="en-US" dirty="0" smtClean="0">
                <a:latin typeface="メイリオ" panose="020B0604030504040204" pitchFamily="50" charset="-128"/>
                <a:ea typeface="メイリオ" panose="020B0604030504040204" pitchFamily="50" charset="-128"/>
              </a:rPr>
              <a:t>通らない」など</a:t>
            </a:r>
            <a:r>
              <a:rPr lang="ja-JP" altLang="en-US" dirty="0">
                <a:latin typeface="メイリオ" panose="020B0604030504040204" pitchFamily="50" charset="-128"/>
                <a:ea typeface="メイリオ" panose="020B0604030504040204" pitchFamily="50" charset="-128"/>
              </a:rPr>
              <a:t>、普段感じていることで結構です</a:t>
            </a:r>
            <a:r>
              <a:rPr lang="ja-JP" altLang="en-US" dirty="0" smtClean="0">
                <a:latin typeface="メイリオ" panose="020B0604030504040204" pitchFamily="50" charset="-128"/>
                <a:ea typeface="メイリオ" panose="020B0604030504040204" pitchFamily="50" charset="-128"/>
              </a:rPr>
              <a:t>。時間は１分です。始めてください。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時間がきましたので、次に、</a:t>
            </a:r>
            <a:r>
              <a:rPr lang="ja-JP" altLang="en-US" dirty="0" smtClean="0">
                <a:latin typeface="メイリオ" panose="020B0604030504040204" pitchFamily="50" charset="-128"/>
                <a:ea typeface="メイリオ" panose="020B0604030504040204" pitchFamily="50" charset="-128"/>
              </a:rPr>
              <a:t>今、書いたことについて、</a:t>
            </a:r>
            <a:r>
              <a:rPr lang="ja-JP" altLang="en-US" dirty="0">
                <a:latin typeface="メイリオ" panose="020B0604030504040204" pitchFamily="50" charset="-128"/>
                <a:ea typeface="メイリオ" panose="020B0604030504040204" pitchFamily="50" charset="-128"/>
              </a:rPr>
              <a:t>グループ内で共有をしてください。時間は３分です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（１、２人の先生</a:t>
            </a:r>
            <a:r>
              <a:rPr lang="ja-JP" altLang="en-US" dirty="0">
                <a:latin typeface="メイリオ" panose="020B0604030504040204" pitchFamily="50" charset="-128"/>
                <a:ea typeface="メイリオ" panose="020B0604030504040204" pitchFamily="50" charset="-128"/>
              </a:rPr>
              <a:t>に尋ねる。</a:t>
            </a:r>
            <a:r>
              <a:rPr lang="ja-JP" altLang="en-US" dirty="0" smtClean="0">
                <a:latin typeface="メイリオ" panose="020B0604030504040204" pitchFamily="50" charset="-128"/>
                <a:ea typeface="メイリオ" panose="020B0604030504040204" pitchFamily="50" charset="-128"/>
              </a:rPr>
              <a:t>適宜コメント</a:t>
            </a:r>
            <a:r>
              <a:rPr lang="ja-JP" altLang="en-US" dirty="0">
                <a:latin typeface="メイリオ" panose="020B0604030504040204" pitchFamily="50" charset="-128"/>
                <a:ea typeface="メイリオ" panose="020B0604030504040204" pitchFamily="50" charset="-128"/>
              </a:rPr>
              <a:t>を入れる。）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smtClean="0">
              <a:ea typeface="ＭＳ Ｐゴシック" pitchFamily="50" charset="-128"/>
            </a:endParaRPr>
          </a:p>
        </p:txBody>
      </p:sp>
    </p:spTree>
    <p:extLst>
      <p:ext uri="{BB962C8B-B14F-4D97-AF65-F5344CB8AC3E}">
        <p14:creationId xmlns:p14="http://schemas.microsoft.com/office/powerpoint/2010/main" val="2417494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676275"/>
            <a:ext cx="4929187" cy="3698875"/>
          </a:xfrm>
          <a:ln/>
        </p:spPr>
      </p:sp>
      <p:sp>
        <p:nvSpPr>
          <p:cNvPr id="51203" name="ノート プレースホルダー 2"/>
          <p:cNvSpPr>
            <a:spLocks noGrp="1"/>
          </p:cNvSpPr>
          <p:nvPr>
            <p:ph type="body" idx="1"/>
          </p:nvPr>
        </p:nvSpPr>
        <p:spPr>
          <a:xfrm>
            <a:off x="789421" y="4723803"/>
            <a:ext cx="5156921" cy="4024419"/>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では、その難しさの背景や要因を考えましょう。例えば</a:t>
            </a:r>
            <a:r>
              <a:rPr lang="ja-JP" altLang="en-US" dirty="0" smtClean="0">
                <a:latin typeface="メイリオ" panose="020B0604030504040204" pitchFamily="50" charset="-128"/>
                <a:ea typeface="メイリオ" panose="020B0604030504040204" pitchFamily="50" charset="-128"/>
              </a:rPr>
              <a:t>、「子供が</a:t>
            </a:r>
            <a:r>
              <a:rPr lang="ja-JP" altLang="en-US" dirty="0">
                <a:latin typeface="メイリオ" panose="020B0604030504040204" pitchFamily="50" charset="-128"/>
                <a:ea typeface="メイリオ" panose="020B0604030504040204" pitchFamily="50" charset="-128"/>
              </a:rPr>
              <a:t>集団で遊び慣れて</a:t>
            </a:r>
            <a:r>
              <a:rPr lang="ja-JP" altLang="en-US" dirty="0" smtClean="0">
                <a:latin typeface="メイリオ" panose="020B0604030504040204" pitchFamily="50" charset="-128"/>
                <a:ea typeface="メイリオ" panose="020B0604030504040204" pitchFamily="50" charset="-128"/>
              </a:rPr>
              <a:t>いない」など</a:t>
            </a:r>
            <a:r>
              <a:rPr lang="ja-JP" altLang="en-US" dirty="0">
                <a:latin typeface="メイリオ" panose="020B0604030504040204" pitchFamily="50" charset="-128"/>
                <a:ea typeface="メイリオ" panose="020B0604030504040204" pitchFamily="50" charset="-128"/>
              </a:rPr>
              <a:t>、思いついた</a:t>
            </a:r>
            <a:r>
              <a:rPr lang="ja-JP" altLang="en-US" dirty="0" smtClean="0">
                <a:latin typeface="メイリオ" panose="020B0604030504040204" pitchFamily="50" charset="-128"/>
                <a:ea typeface="メイリオ" panose="020B0604030504040204" pitchFamily="50" charset="-128"/>
              </a:rPr>
              <a:t>ことを書いて</a:t>
            </a:r>
            <a:r>
              <a:rPr lang="ja-JP" altLang="en-US" dirty="0">
                <a:latin typeface="メイリオ" panose="020B0604030504040204" pitchFamily="50" charset="-128"/>
                <a:ea typeface="メイリオ" panose="020B0604030504040204" pitchFamily="50" charset="-128"/>
              </a:rPr>
              <a:t>ください</a:t>
            </a:r>
            <a:r>
              <a:rPr lang="ja-JP" altLang="en-US" dirty="0" smtClean="0">
                <a:latin typeface="メイリオ" panose="020B0604030504040204" pitchFamily="50" charset="-128"/>
                <a:ea typeface="メイリオ" panose="020B0604030504040204" pitchFamily="50" charset="-128"/>
              </a:rPr>
              <a:t>。まずは個人で考えましょう。時間</a:t>
            </a:r>
            <a:r>
              <a:rPr lang="ja-JP" altLang="en-US" dirty="0">
                <a:latin typeface="メイリオ" panose="020B0604030504040204" pitchFamily="50" charset="-128"/>
                <a:ea typeface="メイリオ" panose="020B0604030504040204" pitchFamily="50" charset="-128"/>
              </a:rPr>
              <a:t>は１分です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時間がきましたので、次に、今、思い浮かべた背景や要因について、グループ内で共有をしてください。時間は３分です。始めてください。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sz="1500" dirty="0">
                <a:latin typeface="メイリオ" panose="020B0604030504040204" pitchFamily="50" charset="-128"/>
                <a:ea typeface="メイリオ" panose="020B0604030504040204" pitchFamily="50" charset="-128"/>
              </a:rPr>
              <a:t>（１、２人の先生に尋ねる。適宜コメントを入れる。）　</a:t>
            </a:r>
            <a:endParaRPr lang="en-US" altLang="ja-JP" sz="1500"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4</a:t>
            </a:fld>
            <a:endParaRPr lang="en-US" altLang="ja-JP" smtClean="0">
              <a:ea typeface="ＭＳ Ｐゴシック" pitchFamily="50" charset="-128"/>
            </a:endParaRPr>
          </a:p>
        </p:txBody>
      </p:sp>
    </p:spTree>
    <p:extLst>
      <p:ext uri="{BB962C8B-B14F-4D97-AF65-F5344CB8AC3E}">
        <p14:creationId xmlns:p14="http://schemas.microsoft.com/office/powerpoint/2010/main" val="707530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スライド５～７で６分</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集団活動の難しさ</a:t>
            </a:r>
            <a:r>
              <a:rPr lang="ja-JP" altLang="en-US" dirty="0">
                <a:latin typeface="メイリオ" panose="020B0604030504040204" pitchFamily="50" charset="-128"/>
                <a:ea typeface="メイリオ" panose="020B0604030504040204" pitchFamily="50" charset="-128"/>
              </a:rPr>
              <a:t>の背景や</a:t>
            </a:r>
            <a:r>
              <a:rPr lang="ja-JP" altLang="en-US" dirty="0" smtClean="0">
                <a:latin typeface="メイリオ" panose="020B0604030504040204" pitchFamily="50" charset="-128"/>
                <a:ea typeface="メイリオ" panose="020B0604030504040204" pitchFamily="50" charset="-128"/>
              </a:rPr>
              <a:t>要因は多様化してきていますが、学校教育は</a:t>
            </a:r>
            <a:r>
              <a:rPr lang="ja-JP" altLang="en-US" dirty="0">
                <a:latin typeface="メイリオ" panose="020B0604030504040204" pitchFamily="50" charset="-128"/>
                <a:ea typeface="メイリオ" panose="020B0604030504040204" pitchFamily="50" charset="-128"/>
              </a:rPr>
              <a:t>集団での活動や生活が基本です</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集団活動を通して、</a:t>
            </a:r>
            <a:r>
              <a:rPr lang="ja-JP" altLang="en-US" dirty="0">
                <a:latin typeface="メイリオ" panose="020B0604030504040204" pitchFamily="50" charset="-128"/>
                <a:ea typeface="メイリオ" panose="020B0604030504040204" pitchFamily="50" charset="-128"/>
              </a:rPr>
              <a:t>社会で自立する</a:t>
            </a:r>
            <a:r>
              <a:rPr lang="ja-JP" altLang="en-US" dirty="0" smtClean="0">
                <a:latin typeface="メイリオ" panose="020B0604030504040204" pitchFamily="50" charset="-128"/>
                <a:ea typeface="メイリオ" panose="020B0604030504040204" pitchFamily="50" charset="-128"/>
              </a:rPr>
              <a:t>ために必要</a:t>
            </a:r>
            <a:r>
              <a:rPr lang="ja-JP" altLang="en-US" dirty="0">
                <a:latin typeface="メイリオ" panose="020B0604030504040204" pitchFamily="50" charset="-128"/>
                <a:ea typeface="メイリオ" panose="020B0604030504040204" pitchFamily="50" charset="-128"/>
              </a:rPr>
              <a:t>な力を身に</a:t>
            </a:r>
            <a:r>
              <a:rPr lang="ja-JP" altLang="en-US" dirty="0" smtClean="0">
                <a:latin typeface="メイリオ" panose="020B0604030504040204" pitchFamily="50" charset="-128"/>
                <a:ea typeface="メイリオ" panose="020B0604030504040204" pitchFamily="50" charset="-128"/>
              </a:rPr>
              <a:t>付けていくわけですから、★私たち教職員は、子供たちのよりよい人間関係を育んだり、集団での活動が円滑になるよう促進したりする</a:t>
            </a:r>
            <a:r>
              <a:rPr lang="ja-JP" altLang="en-US" dirty="0">
                <a:latin typeface="メイリオ" panose="020B0604030504040204" pitchFamily="50" charset="-128"/>
                <a:ea typeface="メイリオ" panose="020B0604030504040204" pitchFamily="50" charset="-128"/>
              </a:rPr>
              <a:t>必要が</a:t>
            </a:r>
            <a:r>
              <a:rPr lang="ja-JP" altLang="en-US" dirty="0" smtClean="0">
                <a:latin typeface="メイリオ" panose="020B0604030504040204" pitchFamily="50" charset="-128"/>
                <a:ea typeface="メイリオ" panose="020B0604030504040204" pitchFamily="50" charset="-128"/>
              </a:rPr>
              <a:t>あります。ということは、</a:t>
            </a:r>
            <a:r>
              <a:rPr lang="ja-JP" altLang="en-US" dirty="0">
                <a:latin typeface="メイリオ" panose="020B0604030504040204" pitchFamily="50" charset="-128"/>
                <a:ea typeface="メイリオ" panose="020B0604030504040204" pitchFamily="50" charset="-128"/>
              </a:rPr>
              <a:t>その考え方やスキル</a:t>
            </a:r>
            <a:r>
              <a:rPr lang="ja-JP" altLang="en-US" dirty="0" smtClean="0">
                <a:latin typeface="メイリオ" panose="020B0604030504040204" pitchFamily="50" charset="-128"/>
                <a:ea typeface="メイリオ" panose="020B0604030504040204" pitchFamily="50" charset="-128"/>
              </a:rPr>
              <a:t>を、私たち自身が身</a:t>
            </a:r>
            <a:r>
              <a:rPr lang="ja-JP" altLang="en-US" dirty="0">
                <a:latin typeface="メイリオ" panose="020B0604030504040204" pitchFamily="50" charset="-128"/>
                <a:ea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rPr>
              <a:t>付ける必要があるということです。★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5</a:t>
            </a:fld>
            <a:endParaRPr kumimoji="1" lang="ja-JP" altLang="en-US"/>
          </a:p>
        </p:txBody>
      </p:sp>
    </p:spTree>
    <p:extLst>
      <p:ext uri="{BB962C8B-B14F-4D97-AF65-F5344CB8AC3E}">
        <p14:creationId xmlns:p14="http://schemas.microsoft.com/office/powerpoint/2010/main" val="1702160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676275"/>
            <a:ext cx="4929187" cy="3698875"/>
          </a:xfrm>
          <a:ln/>
        </p:spPr>
      </p:sp>
      <p:sp>
        <p:nvSpPr>
          <p:cNvPr id="51203" name="ノート プレースホルダー 2"/>
          <p:cNvSpPr>
            <a:spLocks noGrp="1"/>
          </p:cNvSpPr>
          <p:nvPr>
            <p:ph type="body" idx="1"/>
          </p:nvPr>
        </p:nvSpPr>
        <p:spPr>
          <a:xfrm>
            <a:off x="789421" y="4793588"/>
            <a:ext cx="5156921" cy="4396440"/>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スライド８～</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では</a:t>
            </a:r>
            <a:r>
              <a:rPr lang="ja-JP" altLang="en-US" dirty="0" smtClean="0">
                <a:latin typeface="メイリオ" panose="020B0604030504040204" pitchFamily="50" charset="-128"/>
                <a:ea typeface="メイリオ" panose="020B0604030504040204" pitchFamily="50" charset="-128"/>
              </a:rPr>
              <a:t>、先ほど</a:t>
            </a:r>
            <a:r>
              <a:rPr lang="ja-JP" altLang="en-US" dirty="0">
                <a:latin typeface="メイリオ" panose="020B0604030504040204" pitchFamily="50" charset="-128"/>
                <a:ea typeface="メイリオ" panose="020B0604030504040204" pitchFamily="50" charset="-128"/>
              </a:rPr>
              <a:t>考えたような難しさがある中</a:t>
            </a:r>
            <a:r>
              <a:rPr lang="ja-JP" altLang="en-US" dirty="0" smtClean="0">
                <a:latin typeface="メイリオ" panose="020B0604030504040204" pitchFamily="50" charset="-128"/>
                <a:ea typeface="メイリオ" panose="020B0604030504040204" pitchFamily="50" charset="-128"/>
              </a:rPr>
              <a:t>、子供たちを集団で活動させる際、先生方は、日常的にどの</a:t>
            </a:r>
            <a:r>
              <a:rPr lang="ja-JP" altLang="en-US" dirty="0">
                <a:latin typeface="メイリオ" panose="020B0604030504040204" pitchFamily="50" charset="-128"/>
                <a:ea typeface="メイリオ" panose="020B0604030504040204" pitchFamily="50" charset="-128"/>
              </a:rPr>
              <a:t>ような工夫をされていますか？例えば</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人間</a:t>
            </a:r>
            <a:r>
              <a:rPr lang="ja-JP" altLang="en-US" dirty="0">
                <a:latin typeface="メイリオ" panose="020B0604030504040204" pitchFamily="50" charset="-128"/>
                <a:ea typeface="メイリオ" panose="020B0604030504040204" pitchFamily="50" charset="-128"/>
              </a:rPr>
              <a:t>関係を考えて席替えをして</a:t>
            </a:r>
            <a:r>
              <a:rPr lang="ja-JP" altLang="en-US" dirty="0" smtClean="0">
                <a:latin typeface="メイリオ" panose="020B0604030504040204" pitchFamily="50" charset="-128"/>
                <a:ea typeface="メイリオ" panose="020B0604030504040204" pitchFamily="50" charset="-128"/>
              </a:rPr>
              <a:t>いる」など</a:t>
            </a:r>
            <a:r>
              <a:rPr lang="ja-JP" altLang="en-US" dirty="0">
                <a:latin typeface="メイリオ" panose="020B0604030504040204" pitchFamily="50" charset="-128"/>
                <a:ea typeface="メイリオ" panose="020B0604030504040204" pitchFamily="50" charset="-128"/>
              </a:rPr>
              <a:t>、普段されていることで結構です</a:t>
            </a:r>
            <a:r>
              <a:rPr lang="ja-JP" altLang="en-US" dirty="0" smtClean="0">
                <a:latin typeface="メイリオ" panose="020B0604030504040204" pitchFamily="50" charset="-128"/>
                <a:ea typeface="メイリオ" panose="020B0604030504040204" pitchFamily="50" charset="-128"/>
              </a:rPr>
              <a:t>。今回は、グループ内で出し合い、吹き出しに書いてください。グループのメンバー全員が発言できるよう簡潔に発表をしてください。司会の先生、進行をお願いします。時間</a:t>
            </a:r>
            <a:r>
              <a:rPr lang="ja-JP" altLang="en-US" dirty="0">
                <a:latin typeface="メイリオ" panose="020B0604030504040204" pitchFamily="50" charset="-128"/>
                <a:ea typeface="メイリオ" panose="020B0604030504040204" pitchFamily="50" charset="-128"/>
              </a:rPr>
              <a:t>は３分です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（３分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a:t>
            </a:r>
            <a:r>
              <a:rPr lang="ja-JP" altLang="en-US" dirty="0">
                <a:latin typeface="メイリオ" panose="020B0604030504040204" pitchFamily="50" charset="-128"/>
                <a:ea typeface="メイリオ" panose="020B0604030504040204" pitchFamily="50" charset="-128"/>
              </a:rPr>
              <a:t>の先生に尋ねる。適宜</a:t>
            </a:r>
            <a:r>
              <a:rPr lang="ja-JP" altLang="en-US" dirty="0" smtClean="0">
                <a:latin typeface="メイリオ" panose="020B0604030504040204" pitchFamily="50" charset="-128"/>
                <a:ea typeface="メイリオ" panose="020B0604030504040204" pitchFamily="50" charset="-128"/>
              </a:rPr>
              <a:t>、肯定的なコメント</a:t>
            </a:r>
            <a:r>
              <a:rPr lang="ja-JP" altLang="en-US" dirty="0">
                <a:latin typeface="メイリオ" panose="020B0604030504040204" pitchFamily="50" charset="-128"/>
                <a:ea typeface="メイリオ" panose="020B0604030504040204" pitchFamily="50" charset="-128"/>
              </a:rPr>
              <a:t>を入れる。）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。素晴らしい工夫を多くされていますね。★</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6</a:t>
            </a:fld>
            <a:endParaRPr lang="en-US" altLang="ja-JP" smtClean="0">
              <a:ea typeface="ＭＳ Ｐゴシック" pitchFamily="50" charset="-128"/>
            </a:endParaRPr>
          </a:p>
        </p:txBody>
      </p:sp>
    </p:spTree>
    <p:extLst>
      <p:ext uri="{BB962C8B-B14F-4D97-AF65-F5344CB8AC3E}">
        <p14:creationId xmlns:p14="http://schemas.microsoft.com/office/powerpoint/2010/main" val="1749423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スライド８～</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私たち教職員は、集団での活動が円滑に行われるよう、今、発表していただいたような工夫や働きかけをすることが求められています。働きかけは、直接集団にすることもあれば、個別にすることもあるでしょ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子供たちの集団</a:t>
            </a:r>
            <a:r>
              <a:rPr lang="ja-JP" altLang="en-US" dirty="0">
                <a:latin typeface="メイリオ" panose="020B0604030504040204" pitchFamily="50" charset="-128"/>
                <a:ea typeface="メイリオ" panose="020B0604030504040204" pitchFamily="50" charset="-128"/>
              </a:rPr>
              <a:t>での活動が円滑に行われるよう、適切に</a:t>
            </a:r>
            <a:r>
              <a:rPr lang="ja-JP" altLang="en-US" dirty="0" smtClean="0">
                <a:latin typeface="メイリオ" panose="020B0604030504040204" pitchFamily="50" charset="-128"/>
                <a:ea typeface="メイリオ" panose="020B0604030504040204" pitchFamily="50" charset="-128"/>
              </a:rPr>
              <a:t>働きかけながら、学級（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）集団づくりを促進する力</a:t>
            </a:r>
            <a:r>
              <a:rPr lang="ja-JP" altLang="en-US" dirty="0">
                <a:latin typeface="メイリオ" panose="020B0604030504040204" pitchFamily="50" charset="-128"/>
                <a:ea typeface="メイリオ" panose="020B0604030504040204" pitchFamily="50" charset="-128"/>
              </a:rPr>
              <a:t>のことを、「ファシリテーション力」と呼びます。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では、その、ファシリテーションの観点を考えていきましょう。★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7</a:t>
            </a:fld>
            <a:endParaRPr kumimoji="1" lang="ja-JP" altLang="en-US"/>
          </a:p>
        </p:txBody>
      </p:sp>
    </p:spTree>
    <p:extLst>
      <p:ext uri="{BB962C8B-B14F-4D97-AF65-F5344CB8AC3E}">
        <p14:creationId xmlns:p14="http://schemas.microsoft.com/office/powerpoint/2010/main" val="3938659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39" tIns="45266" rIns="90539" bIns="45266" rtlCol="0"/>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ファシリテーションの観点は、大きく二つあります。★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8</a:t>
            </a:fld>
            <a:endParaRPr kumimoji="1" lang="ja-JP" altLang="en-US"/>
          </a:p>
        </p:txBody>
      </p:sp>
    </p:spTree>
    <p:extLst>
      <p:ext uri="{BB962C8B-B14F-4D97-AF65-F5344CB8AC3E}">
        <p14:creationId xmlns:p14="http://schemas.microsoft.com/office/powerpoint/2010/main" val="3675475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482600"/>
            <a:ext cx="4932363" cy="3700463"/>
          </a:xfrm>
        </p:spPr>
      </p:sp>
      <p:sp>
        <p:nvSpPr>
          <p:cNvPr id="3" name="ノート プレースホルダー 2"/>
          <p:cNvSpPr>
            <a:spLocks noGrp="1"/>
          </p:cNvSpPr>
          <p:nvPr>
            <p:ph type="body" idx="1"/>
          </p:nvPr>
        </p:nvSpPr>
        <p:spPr>
          <a:xfrm>
            <a:off x="651903" y="4317401"/>
            <a:ext cx="5431957" cy="5361120"/>
          </a:xfrm>
        </p:spPr>
        <p:txBody>
          <a:bodyPr vert="horz" lIns="90539" tIns="45266" rIns="90539" bIns="45266"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ファシリテーションの観点の一つ目は、集団の実態を的確に捉えることです。</a:t>
            </a:r>
            <a:endParaRPr lang="en-US" altLang="ja-JP" dirty="0" smtClean="0">
              <a:latin typeface="メイリオ" panose="020B0604030504040204" pitchFamily="50" charset="-128"/>
              <a:ea typeface="メイリオ" panose="020B0604030504040204" pitchFamily="50" charset="-128"/>
            </a:endParaRPr>
          </a:p>
          <a:p>
            <a:pPr defTabSz="880842">
              <a:defRPr/>
            </a:pPr>
            <a:r>
              <a:rPr lang="ja-JP" altLang="en-US" dirty="0" smtClean="0">
                <a:latin typeface="メイリオ" panose="020B0604030504040204" pitchFamily="50" charset="-128"/>
                <a:ea typeface="メイリオ" panose="020B0604030504040204" pitchFamily="50" charset="-128"/>
              </a:rPr>
              <a:t>　この図をご覧ください。これは、学級（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）集団の状態を示したもので、青い丸は一人一人の子供を表しています。集団の実態は、子供たちを、</a:t>
            </a:r>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D</a:t>
            </a:r>
            <a:r>
              <a:rPr lang="ja-JP" altLang="en-US" dirty="0" err="1" smtClean="0">
                <a:latin typeface="メイリオ" panose="020B0604030504040204" pitchFamily="50" charset="-128"/>
                <a:ea typeface="メイリオ" panose="020B0604030504040204" pitchFamily="50" charset="-128"/>
              </a:rPr>
              <a:t>のような</a:t>
            </a:r>
            <a:r>
              <a:rPr lang="ja-JP" altLang="en-US" dirty="0" smtClean="0">
                <a:latin typeface="メイリオ" panose="020B0604030504040204" pitchFamily="50" charset="-128"/>
                <a:ea typeface="メイリオ" panose="020B0604030504040204" pitchFamily="50" charset="-128"/>
              </a:rPr>
              <a:t>段階に位置付けると捉えやすくなり、働きかけの方向性も見えてきます。</a:t>
            </a:r>
            <a:endParaRPr lang="en-US" altLang="ja-JP" dirty="0" smtClean="0">
              <a:latin typeface="メイリオ" panose="020B0604030504040204" pitchFamily="50" charset="-128"/>
              <a:ea typeface="メイリオ" panose="020B0604030504040204" pitchFamily="50" charset="-128"/>
            </a:endParaRPr>
          </a:p>
          <a:p>
            <a:pPr defTabSz="880842">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集団</a:t>
            </a:r>
            <a:r>
              <a:rPr lang="ja-JP" altLang="en-US" dirty="0">
                <a:latin typeface="メイリオ" panose="020B0604030504040204" pitchFamily="50" charset="-128"/>
                <a:ea typeface="メイリオ" panose="020B0604030504040204" pitchFamily="50" charset="-128"/>
              </a:rPr>
              <a:t>がＡからＤ</a:t>
            </a:r>
            <a:r>
              <a:rPr lang="ja-JP" altLang="en-US" dirty="0" smtClean="0">
                <a:latin typeface="メイリオ" panose="020B0604030504040204" pitchFamily="50" charset="-128"/>
                <a:ea typeface="メイリオ" panose="020B0604030504040204" pitchFamily="50" charset="-128"/>
              </a:rPr>
              <a:t>へ育っていくことが</a:t>
            </a:r>
            <a:r>
              <a:rPr lang="ja-JP" altLang="en-US" dirty="0">
                <a:latin typeface="メイリオ" panose="020B0604030504040204" pitchFamily="50" charset="-128"/>
                <a:ea typeface="メイリオ" panose="020B0604030504040204" pitchFamily="50" charset="-128"/>
              </a:rPr>
              <a:t>望ましいのですが</a:t>
            </a:r>
            <a:r>
              <a:rPr lang="ja-JP" altLang="en-US" dirty="0" smtClean="0">
                <a:latin typeface="メイリオ" panose="020B0604030504040204" pitchFamily="50" charset="-128"/>
                <a:ea typeface="メイリオ" panose="020B0604030504040204" pitchFamily="50" charset="-128"/>
              </a:rPr>
              <a:t>、Ｄ</a:t>
            </a:r>
            <a:r>
              <a:rPr lang="ja-JP" altLang="en-US" dirty="0">
                <a:latin typeface="メイリオ" panose="020B0604030504040204" pitchFamily="50" charset="-128"/>
                <a:ea typeface="メイリオ" panose="020B0604030504040204" pitchFamily="50" charset="-128"/>
              </a:rPr>
              <a:t>からＡへ退行することも起こりえます</a:t>
            </a:r>
            <a:r>
              <a:rPr lang="ja-JP" altLang="en-US" dirty="0" smtClean="0">
                <a:latin typeface="メイリオ" panose="020B0604030504040204" pitchFamily="50" charset="-128"/>
                <a:ea typeface="メイリオ" panose="020B0604030504040204" pitchFamily="50" charset="-128"/>
              </a:rPr>
              <a:t>。集団が一つ右の段階に向かうよう、教師は意図的に働きかけをするのですが、どの段階でも、同じ</a:t>
            </a:r>
            <a:r>
              <a:rPr lang="ja-JP" altLang="en-US" dirty="0">
                <a:latin typeface="メイリオ" panose="020B0604030504040204" pitchFamily="50" charset="-128"/>
                <a:ea typeface="メイリオ" panose="020B0604030504040204" pitchFamily="50" charset="-128"/>
              </a:rPr>
              <a:t>働きかけで</a:t>
            </a:r>
            <a:r>
              <a:rPr lang="ja-JP" altLang="en-US" dirty="0" smtClean="0">
                <a:latin typeface="メイリオ" panose="020B0604030504040204" pitchFamily="50" charset="-128"/>
                <a:ea typeface="メイリオ" panose="020B0604030504040204" pitchFamily="50" charset="-128"/>
              </a:rPr>
              <a:t>よいわけ</a:t>
            </a:r>
            <a:r>
              <a:rPr lang="ja-JP" altLang="en-US" dirty="0">
                <a:latin typeface="メイリオ" panose="020B0604030504040204" pitchFamily="50" charset="-128"/>
                <a:ea typeface="メイリオ" panose="020B0604030504040204" pitchFamily="50" charset="-128"/>
              </a:rPr>
              <a:t>はありません</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defTabSz="880510">
              <a:defRPr/>
            </a:pPr>
            <a:r>
              <a:rPr lang="ja-JP" altLang="en-US" dirty="0" smtClean="0">
                <a:latin typeface="メイリオ" panose="020B0604030504040204" pitchFamily="50" charset="-128"/>
                <a:ea typeface="メイリオ" panose="020B0604030504040204" pitchFamily="50" charset="-128"/>
              </a:rPr>
              <a:t>　例えば、★Ａの段階で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、子供同士</a:t>
            </a:r>
            <a:r>
              <a:rPr lang="ja-JP" altLang="en-US" dirty="0">
                <a:latin typeface="メイリオ" panose="020B0604030504040204" pitchFamily="50" charset="-128"/>
                <a:ea typeface="メイリオ" panose="020B0604030504040204" pitchFamily="50" charset="-128"/>
              </a:rPr>
              <a:t>に交流が少なく、ルールも定着していないので、うまく関わるために、「あいさつ」「聴き方」「頼み方」等のスキル教育は有効だと思います</a:t>
            </a:r>
            <a:r>
              <a:rPr lang="ja-JP" altLang="en-US" dirty="0" smtClean="0">
                <a:latin typeface="メイリオ" panose="020B0604030504040204" pitchFamily="50" charset="-128"/>
                <a:ea typeface="メイリオ" panose="020B0604030504040204" pitchFamily="50" charset="-128"/>
              </a:rPr>
              <a:t>。しかし、★Ｄの段階で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、スキル教育よりも、子供同士の主体的な関わり合いが生まれる取組、例えば、行事を成功させるために建設的な話合いをする場を設ける等が有効でしょう。</a:t>
            </a:r>
            <a:endParaRPr lang="en-US" altLang="ja-JP" dirty="0" smtClean="0">
              <a:latin typeface="メイリオ" panose="020B0604030504040204" pitchFamily="50" charset="-128"/>
              <a:ea typeface="メイリオ" panose="020B0604030504040204" pitchFamily="50" charset="-128"/>
            </a:endParaRPr>
          </a:p>
          <a:p>
            <a:pPr defTabSz="880510">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このように、集団の状態を段階に位置付けて捉える視点をもつことは、集団づくりをしていく上で重要です。 ★</a:t>
            </a:r>
            <a:endParaRPr lang="en-US" altLang="ja-JP" dirty="0" smtClean="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9</a:t>
            </a:fld>
            <a:endParaRPr kumimoji="1" lang="ja-JP" altLang="en-US" dirty="0"/>
          </a:p>
        </p:txBody>
      </p:sp>
    </p:spTree>
    <p:extLst>
      <p:ext uri="{BB962C8B-B14F-4D97-AF65-F5344CB8AC3E}">
        <p14:creationId xmlns:p14="http://schemas.microsoft.com/office/powerpoint/2010/main" val="3938659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Tree>
    <p:extLst>
      <p:ext uri="{BB962C8B-B14F-4D97-AF65-F5344CB8AC3E}">
        <p14:creationId xmlns:p14="http://schemas.microsoft.com/office/powerpoint/2010/main" val="306327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2E32F00-7116-418C-A443-FEE38FDB6204}"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18FC71-0038-4EA3-B06A-85DF63DD70F2}"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D0A0D9E-E0F2-426B-9B45-99F00C36975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99089EC-99BB-4FE6-9901-82479FB31F41}"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8A4357F-07B7-441C-A97B-E17E72C90D9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00237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F957-3BF9-4876-88AB-7C895E70010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8.gif"/><Relationship Id="rId4" Type="http://schemas.openxmlformats.org/officeDocument/2006/relationships/image" Target="../media/image17.GIF"/></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2.GIF"/><Relationship Id="rId4" Type="http://schemas.openxmlformats.org/officeDocument/2006/relationships/image" Target="../media/image21.GI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5.gif"/><Relationship Id="rId4"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548681"/>
            <a:ext cx="8064896" cy="1908000"/>
          </a:xfrm>
          <a:solidFill>
            <a:srgbClr val="002060"/>
          </a:solidFill>
          <a:ln>
            <a:solidFill>
              <a:schemeClr val="tx1"/>
            </a:solidFill>
          </a:ln>
        </p:spPr>
        <p:txBody>
          <a:bodyPr>
            <a:normAutofit fontScale="90000"/>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ファシリテーション</a:t>
            </a:r>
            <a:r>
              <a:rPr kumimoji="1" lang="ja-JP" altLang="en-US" sz="5300" b="1" dirty="0" smtClean="0">
                <a:solidFill>
                  <a:schemeClr val="bg1"/>
                </a:solidFill>
                <a:latin typeface="メイリオ" panose="020B0604030504040204" pitchFamily="50" charset="-128"/>
                <a:ea typeface="メイリオ" panose="020B0604030504040204" pitchFamily="50" charset="-128"/>
              </a:rPr>
              <a:t>力</a:t>
            </a:r>
            <a:r>
              <a:rPr lang="ja-JP" altLang="en-US" sz="5300" b="1" dirty="0">
                <a:solidFill>
                  <a:schemeClr val="bg1"/>
                </a:solidFill>
                <a:latin typeface="メイリオ" panose="020B0604030504040204" pitchFamily="50" charset="-128"/>
                <a:ea typeface="メイリオ" panose="020B0604030504040204" pitchFamily="50" charset="-128"/>
              </a:rPr>
              <a:t>向上</a:t>
            </a:r>
            <a:r>
              <a:rPr kumimoji="1" lang="en-US" altLang="ja-JP" sz="4800" dirty="0" smtClean="0">
                <a:solidFill>
                  <a:schemeClr val="bg1"/>
                </a:solidFill>
                <a:latin typeface="メイリオ" panose="020B0604030504040204" pitchFamily="50" charset="-128"/>
                <a:ea typeface="メイリオ" panose="020B0604030504040204" pitchFamily="50" charset="-128"/>
              </a:rPr>
              <a:t/>
            </a:r>
            <a:br>
              <a:rPr kumimoji="1" lang="en-US" altLang="ja-JP" sz="4800" dirty="0" smtClean="0">
                <a:solidFill>
                  <a:schemeClr val="bg1"/>
                </a:solidFill>
                <a:latin typeface="メイリオ" panose="020B0604030504040204" pitchFamily="50" charset="-128"/>
                <a:ea typeface="メイリオ" panose="020B0604030504040204" pitchFamily="50" charset="-128"/>
              </a:rPr>
            </a:br>
            <a:r>
              <a:rPr kumimoji="1" lang="ja-JP" altLang="en-US" sz="4000" dirty="0" smtClean="0">
                <a:solidFill>
                  <a:schemeClr val="bg1"/>
                </a:solidFill>
                <a:latin typeface="メイリオ" panose="020B0604030504040204" pitchFamily="50" charset="-128"/>
                <a:ea typeface="メイリオ" panose="020B0604030504040204" pitchFamily="50" charset="-128"/>
              </a:rPr>
              <a:t>＜学級（</a:t>
            </a:r>
            <a:r>
              <a:rPr kumimoji="1" lang="en-US" altLang="ja-JP" sz="4000" dirty="0" smtClean="0">
                <a:solidFill>
                  <a:schemeClr val="bg1"/>
                </a:solidFill>
                <a:latin typeface="メイリオ" panose="020B0604030504040204" pitchFamily="50" charset="-128"/>
                <a:ea typeface="メイリオ" panose="020B0604030504040204" pitchFamily="50" charset="-128"/>
              </a:rPr>
              <a:t>HR</a:t>
            </a:r>
            <a:r>
              <a:rPr kumimoji="1" lang="ja-JP" altLang="en-US" sz="4000" dirty="0" smtClean="0">
                <a:solidFill>
                  <a:schemeClr val="bg1"/>
                </a:solidFill>
                <a:latin typeface="メイリオ" panose="020B0604030504040204" pitchFamily="50" charset="-128"/>
                <a:ea typeface="メイリオ" panose="020B0604030504040204" pitchFamily="50" charset="-128"/>
              </a:rPr>
              <a:t>）集団づくりの促進＞</a:t>
            </a:r>
            <a:r>
              <a:rPr lang="en-US" altLang="ja-JP" sz="4000" dirty="0" smtClean="0">
                <a:solidFill>
                  <a:schemeClr val="bg1"/>
                </a:solidFill>
                <a:latin typeface="メイリオ" panose="020B0604030504040204" pitchFamily="50" charset="-128"/>
                <a:ea typeface="メイリオ" panose="020B0604030504040204" pitchFamily="50" charset="-128"/>
              </a:rPr>
              <a:t/>
            </a:r>
            <a:br>
              <a:rPr lang="en-US" altLang="ja-JP" sz="4000" dirty="0" smtClean="0">
                <a:solidFill>
                  <a:schemeClr val="bg1"/>
                </a:solidFill>
                <a:latin typeface="メイリオ" panose="020B0604030504040204" pitchFamily="50" charset="-128"/>
                <a:ea typeface="メイリオ" panose="020B0604030504040204" pitchFamily="50" charset="-128"/>
              </a:rPr>
            </a:br>
            <a:r>
              <a:rPr lang="en-US" altLang="ja-JP" sz="3100" dirty="0" smtClean="0">
                <a:solidFill>
                  <a:schemeClr val="bg1"/>
                </a:solidFill>
                <a:latin typeface="メイリオ" panose="020B0604030504040204" pitchFamily="50" charset="-128"/>
                <a:ea typeface="メイリオ" panose="020B0604030504040204" pitchFamily="50" charset="-128"/>
              </a:rPr>
              <a:t>【60</a:t>
            </a:r>
            <a:r>
              <a:rPr lang="ja-JP" altLang="en-US" sz="3100" dirty="0" smtClean="0">
                <a:solidFill>
                  <a:schemeClr val="bg1"/>
                </a:solidFill>
                <a:latin typeface="メイリオ" panose="020B0604030504040204" pitchFamily="50" charset="-128"/>
                <a:ea typeface="メイリオ" panose="020B0604030504040204" pitchFamily="50" charset="-128"/>
              </a:rPr>
              <a:t>分研修</a:t>
            </a:r>
            <a:r>
              <a:rPr lang="en-US" altLang="ja-JP" sz="3100" dirty="0" smtClean="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11844" y="2745721"/>
            <a:ext cx="8520312" cy="1485022"/>
          </a:xfrm>
          <a:prstGeom prst="rect">
            <a:avLst/>
          </a:prstGeom>
          <a:solidFill>
            <a:srgbClr val="FFFFCC"/>
          </a:solidFill>
        </p:spPr>
        <p:txBody>
          <a:bodyPr wrap="square" rtlCol="0" anchor="ctr">
            <a:spAutoFit/>
          </a:bodyPr>
          <a:lstStyle/>
          <a:p>
            <a:r>
              <a:rPr lang="ja-JP" altLang="en-US" sz="2000" dirty="0" smtClean="0">
                <a:latin typeface="メイリオ" panose="020B0604030504040204" pitchFamily="50" charset="-128"/>
                <a:ea typeface="メイリオ" panose="020B0604030504040204" pitchFamily="50" charset="-128"/>
              </a:rPr>
              <a:t>研修のねらい</a:t>
            </a:r>
            <a:endParaRPr lang="en-US" altLang="ja-JP" sz="2000" dirty="0" smtClean="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pPr defTabSz="940719">
              <a:defRPr/>
            </a:pPr>
            <a:r>
              <a:rPr lang="en-US" altLang="ja-JP"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子供たちの集団活動を活性化するための適切な働きかけをしながら、学級（ＨＲ）集団づくりを促進する、教職員のファシリテーション力の向上を図る</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3429000"/>
            <a:ext cx="7992888" cy="3108543"/>
          </a:xfrm>
          <a:prstGeom prst="rect">
            <a:avLst/>
          </a:prstGeom>
          <a:noFill/>
        </p:spPr>
        <p:txBody>
          <a:bodyPr wrap="square" rtlCol="0">
            <a:spAutoFit/>
          </a:bodyPr>
          <a:lstStyle/>
          <a:p>
            <a:endParaRPr kumimoji="1" lang="en-US" altLang="ja-JP" sz="2800" dirty="0" smtClean="0">
              <a:latin typeface="メイリオ" panose="020B0604030504040204" pitchFamily="50" charset="-128"/>
              <a:ea typeface="メイリオ" panose="020B0604030504040204" pitchFamily="50" charset="-128"/>
            </a:endParaRPr>
          </a:p>
          <a:p>
            <a:endParaRPr kumimoji="1" lang="en-US" altLang="ja-JP" sz="2800" dirty="0" smtClean="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岡山県総合教育センター</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生徒指導部</a:t>
            </a:r>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監修　</a:t>
            </a:r>
            <a:r>
              <a:rPr lang="ja-JP" altLang="en-US" sz="2800" dirty="0" smtClean="0">
                <a:latin typeface="メイリオ" panose="020B0604030504040204" pitchFamily="50" charset="-128"/>
                <a:ea typeface="メイリオ" panose="020B0604030504040204" pitchFamily="50" charset="-128"/>
              </a:rPr>
              <a:t>関西外国語大学</a:t>
            </a:r>
            <a:r>
              <a:rPr kumimoji="1" lang="ja-JP" altLang="en-US" sz="2800" dirty="0" smtClean="0">
                <a:latin typeface="メイリオ" panose="020B0604030504040204" pitchFamily="50" charset="-128"/>
                <a:ea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教授　　新井　肇</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780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吹き出し 13"/>
          <p:cNvSpPr/>
          <p:nvPr/>
        </p:nvSpPr>
        <p:spPr>
          <a:xfrm>
            <a:off x="5460101" y="3509720"/>
            <a:ext cx="3282635" cy="1227872"/>
          </a:xfrm>
          <a:prstGeom prst="wedgeRoundRectCallout">
            <a:avLst>
              <a:gd name="adj1" fmla="val -13084"/>
              <a:gd name="adj2" fmla="val 86753"/>
              <a:gd name="adj3" fmla="val 16667"/>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4" name="角丸四角形吹き出し 3"/>
          <p:cNvSpPr/>
          <p:nvPr/>
        </p:nvSpPr>
        <p:spPr>
          <a:xfrm>
            <a:off x="497277" y="3468506"/>
            <a:ext cx="3282635" cy="1351382"/>
          </a:xfrm>
          <a:prstGeom prst="wedgeRoundRectCallout">
            <a:avLst>
              <a:gd name="adj1" fmla="val -14699"/>
              <a:gd name="adj2" fmla="val 80470"/>
              <a:gd name="adj3" fmla="val 16667"/>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5652120" y="3737937"/>
            <a:ext cx="2771568" cy="861774"/>
          </a:xfrm>
          <a:prstGeom prst="rect">
            <a:avLst/>
          </a:prstGeom>
          <a:noFill/>
        </p:spPr>
        <p:txBody>
          <a:bodyPr wrap="square" rtlCol="0">
            <a:spAutoFit/>
          </a:bodyPr>
          <a:lstStyle/>
          <a:p>
            <a:pPr>
              <a:lnSpc>
                <a:spcPts val="3000"/>
              </a:lnSpc>
            </a:pPr>
            <a:r>
              <a:rPr lang="ja-JP" altLang="en-US" sz="2000" dirty="0">
                <a:solidFill>
                  <a:prstClr val="black"/>
                </a:solidFill>
                <a:latin typeface="メイリオ" panose="020B0604030504040204" pitchFamily="50" charset="-128"/>
                <a:ea typeface="メイリオ" panose="020B0604030504040204" pitchFamily="50" charset="-128"/>
              </a:rPr>
              <a:t>主体的に</a:t>
            </a:r>
            <a:r>
              <a:rPr lang="ja-JP" altLang="en-US" sz="2000" dirty="0" smtClean="0">
                <a:solidFill>
                  <a:prstClr val="black"/>
                </a:solidFill>
                <a:latin typeface="メイリオ" panose="020B0604030504040204" pitchFamily="50" charset="-128"/>
                <a:ea typeface="メイリオ" panose="020B0604030504040204" pitchFamily="50" charset="-128"/>
              </a:rPr>
              <a:t>取り組む協同的な活動を通して</a:t>
            </a:r>
            <a:endParaRPr lang="en-US" altLang="ja-JP" sz="2400" dirty="0" smtClean="0">
              <a:solidFill>
                <a:prstClr val="black"/>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7394" y="3591601"/>
            <a:ext cx="2846592" cy="1246495"/>
          </a:xfrm>
          <a:prstGeom prst="rect">
            <a:avLst/>
          </a:prstGeom>
          <a:noFill/>
        </p:spPr>
        <p:txBody>
          <a:bodyPr wrap="square" rtlCol="0">
            <a:spAutoFit/>
          </a:bodyPr>
          <a:lstStyle/>
          <a:p>
            <a:pPr>
              <a:lnSpc>
                <a:spcPts val="3000"/>
              </a:lnSpc>
            </a:pPr>
            <a:r>
              <a:rPr lang="ja-JP" altLang="en-US" sz="2000" dirty="0" smtClean="0">
                <a:solidFill>
                  <a:prstClr val="black"/>
                </a:solidFill>
                <a:latin typeface="メイリオ" panose="020B0604030504040204" pitchFamily="50" charset="-128"/>
                <a:ea typeface="メイリオ" panose="020B0604030504040204" pitchFamily="50" charset="-128"/>
              </a:rPr>
              <a:t>児童生徒が安心でき、</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a:lnSpc>
                <a:spcPts val="3000"/>
              </a:lnSpc>
            </a:pPr>
            <a:r>
              <a:rPr lang="ja-JP" altLang="en-US" sz="2000" dirty="0">
                <a:solidFill>
                  <a:prstClr val="black"/>
                </a:solidFill>
                <a:latin typeface="メイリオ" panose="020B0604030504040204" pitchFamily="50" charset="-128"/>
                <a:ea typeface="メイリオ" panose="020B0604030504040204" pitchFamily="50" charset="-128"/>
              </a:rPr>
              <a:t>自己存在感</a:t>
            </a:r>
            <a:r>
              <a:rPr lang="ja-JP" altLang="en-US" sz="2000" dirty="0" smtClean="0">
                <a:solidFill>
                  <a:prstClr val="black"/>
                </a:solidFill>
                <a:latin typeface="メイリオ" panose="020B0604030504040204" pitchFamily="50" charset="-128"/>
                <a:ea typeface="メイリオ" panose="020B0604030504040204" pitchFamily="50" charset="-128"/>
              </a:rPr>
              <a:t>や</a:t>
            </a:r>
            <a:r>
              <a:rPr lang="ja-JP" altLang="en-US" sz="2000" dirty="0">
                <a:solidFill>
                  <a:prstClr val="black"/>
                </a:solidFill>
                <a:latin typeface="メイリオ" panose="020B0604030504040204" pitchFamily="50" charset="-128"/>
                <a:ea typeface="メイリオ" panose="020B0604030504040204" pitchFamily="50" charset="-128"/>
              </a:rPr>
              <a:t>充実感を</a:t>
            </a:r>
            <a:r>
              <a:rPr lang="ja-JP" altLang="en-US" sz="2000" dirty="0" smtClean="0">
                <a:solidFill>
                  <a:prstClr val="black"/>
                </a:solidFill>
                <a:latin typeface="メイリオ" panose="020B0604030504040204" pitchFamily="50" charset="-128"/>
                <a:ea typeface="メイリオ" panose="020B0604030504040204" pitchFamily="50" charset="-128"/>
              </a:rPr>
              <a:t>感じられる</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20148" y="5237911"/>
            <a:ext cx="3963820" cy="646331"/>
          </a:xfrm>
          <a:prstGeom prst="rect">
            <a:avLst/>
          </a:prstGeom>
        </p:spPr>
        <p:txBody>
          <a:bodyPr wrap="square">
            <a:spAutoFit/>
          </a:bodyPr>
          <a:lstStyle/>
          <a:p>
            <a:r>
              <a:rPr lang="ja-JP" altLang="en-US" sz="3600" u="sng" dirty="0" smtClean="0">
                <a:solidFill>
                  <a:prstClr val="black"/>
                </a:solidFill>
                <a:latin typeface="メイリオ" panose="020B0604030504040204" pitchFamily="50" charset="-128"/>
                <a:ea typeface="メイリオ" panose="020B0604030504040204" pitchFamily="50" charset="-128"/>
              </a:rPr>
              <a:t>居場所</a:t>
            </a:r>
            <a:r>
              <a:rPr lang="ja-JP" altLang="en-US" sz="3600" dirty="0" smtClean="0">
                <a:solidFill>
                  <a:prstClr val="black"/>
                </a:solidFill>
                <a:latin typeface="メイリオ" panose="020B0604030504040204" pitchFamily="50" charset="-128"/>
                <a:ea typeface="メイリオ" panose="020B0604030504040204" pitchFamily="50" charset="-128"/>
              </a:rPr>
              <a:t>をつくる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5952504" y="5239652"/>
            <a:ext cx="2653777" cy="646331"/>
          </a:xfrm>
          <a:prstGeom prst="rect">
            <a:avLst/>
          </a:prstGeom>
        </p:spPr>
        <p:txBody>
          <a:bodyPr wrap="square">
            <a:spAutoFit/>
          </a:bodyPr>
          <a:lstStyle/>
          <a:p>
            <a:r>
              <a:rPr lang="ja-JP" altLang="en-US" sz="3600" u="sng" dirty="0" smtClean="0">
                <a:solidFill>
                  <a:prstClr val="black"/>
                </a:solidFill>
                <a:latin typeface="メイリオ" panose="020B0604030504040204" pitchFamily="50" charset="-128"/>
                <a:ea typeface="メイリオ" panose="020B0604030504040204" pitchFamily="50" charset="-128"/>
              </a:rPr>
              <a:t>絆</a:t>
            </a:r>
            <a:r>
              <a:rPr lang="ja-JP" altLang="en-US" sz="3600" dirty="0" smtClean="0">
                <a:solidFill>
                  <a:prstClr val="black"/>
                </a:solidFill>
                <a:latin typeface="メイリオ" panose="020B0604030504040204" pitchFamily="50" charset="-128"/>
                <a:ea typeface="メイリオ" panose="020B0604030504040204" pitchFamily="50" charset="-128"/>
              </a:rPr>
              <a:t>をつくる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540356" y="2780928"/>
            <a:ext cx="3045125" cy="584775"/>
          </a:xfrm>
          <a:prstGeom prst="rect">
            <a:avLst/>
          </a:prstGeom>
        </p:spPr>
        <p:txBody>
          <a:bodyPr wrap="square">
            <a:spAutoFit/>
          </a:bodyPr>
          <a:lstStyle/>
          <a:p>
            <a:r>
              <a:rPr lang="ja-JP" altLang="en-US" sz="3200" b="1" dirty="0">
                <a:solidFill>
                  <a:srgbClr val="0070C0"/>
                </a:solidFill>
                <a:latin typeface="メイリオ" panose="020B0604030504040204" pitchFamily="50" charset="-128"/>
                <a:ea typeface="メイリオ" panose="020B0604030504040204" pitchFamily="50" charset="-128"/>
              </a:rPr>
              <a:t>「教職員が</a:t>
            </a:r>
            <a:r>
              <a:rPr lang="ja-JP" altLang="en-US" sz="3200" b="1" dirty="0" smtClean="0">
                <a:solidFill>
                  <a:srgbClr val="0070C0"/>
                </a:solidFill>
                <a:latin typeface="メイリオ" panose="020B0604030504040204" pitchFamily="50" charset="-128"/>
                <a:ea typeface="メイリオ" panose="020B0604030504040204" pitchFamily="50" charset="-128"/>
              </a:rPr>
              <a:t>」</a:t>
            </a:r>
            <a:endParaRPr lang="ja-JP" altLang="en-US" sz="2000" b="1" dirty="0">
              <a:solidFill>
                <a:srgbClr val="0070C0"/>
              </a:solidFill>
              <a:latin typeface="メイリオ" panose="020B0604030504040204" pitchFamily="50" charset="-128"/>
              <a:ea typeface="メイリオ" panose="020B0604030504040204" pitchFamily="50" charset="-128"/>
            </a:endParaRPr>
          </a:p>
        </p:txBody>
      </p:sp>
      <p:sp>
        <p:nvSpPr>
          <p:cNvPr id="3" name="正方形/長方形 2"/>
          <p:cNvSpPr/>
          <p:nvPr/>
        </p:nvSpPr>
        <p:spPr>
          <a:xfrm>
            <a:off x="5025568" y="2780928"/>
            <a:ext cx="3859984" cy="584775"/>
          </a:xfrm>
          <a:prstGeom prst="rect">
            <a:avLst/>
          </a:prstGeom>
        </p:spPr>
        <p:txBody>
          <a:bodyPr wrap="square">
            <a:spAutoFit/>
          </a:bodyPr>
          <a:lstStyle/>
          <a:p>
            <a:r>
              <a:rPr lang="ja-JP" altLang="en-US" sz="3200" b="1" dirty="0" smtClean="0">
                <a:solidFill>
                  <a:srgbClr val="FF5050"/>
                </a:solidFill>
                <a:latin typeface="メイリオ" panose="020B0604030504040204" pitchFamily="50" charset="-128"/>
                <a:ea typeface="メイリオ" panose="020B0604030504040204" pitchFamily="50" charset="-128"/>
              </a:rPr>
              <a:t>「児童生徒自ら</a:t>
            </a:r>
            <a:r>
              <a:rPr lang="ja-JP" altLang="en-US" sz="3200" b="1" dirty="0">
                <a:solidFill>
                  <a:srgbClr val="FF5050"/>
                </a:solidFill>
                <a:latin typeface="メイリオ" panose="020B0604030504040204" pitchFamily="50" charset="-128"/>
                <a:ea typeface="メイリオ" panose="020B0604030504040204" pitchFamily="50" charset="-128"/>
              </a:rPr>
              <a:t>が</a:t>
            </a:r>
            <a:r>
              <a:rPr lang="ja-JP" altLang="en-US" sz="3200" b="1" dirty="0" smtClean="0">
                <a:solidFill>
                  <a:srgbClr val="FF5050"/>
                </a:solidFill>
                <a:latin typeface="メイリオ" panose="020B0604030504040204" pitchFamily="50" charset="-128"/>
                <a:ea typeface="メイリオ" panose="020B0604030504040204" pitchFamily="50" charset="-128"/>
              </a:rPr>
              <a:t>」</a:t>
            </a:r>
            <a:endParaRPr lang="en-US" altLang="ja-JP" sz="2400" b="1" dirty="0">
              <a:solidFill>
                <a:srgbClr val="FF5050"/>
              </a:solidFill>
              <a:latin typeface="メイリオ" panose="020B0604030504040204" pitchFamily="50" charset="-128"/>
              <a:ea typeface="メイリオ" panose="020B0604030504040204" pitchFamily="50" charset="-128"/>
            </a:endParaRPr>
          </a:p>
        </p:txBody>
      </p:sp>
      <p:pic>
        <p:nvPicPr>
          <p:cNvPr id="1026" name="Picture 2" descr="Z:\事務文書\生徒指導\0_イラスト集\カラー\03児童（顔）\002_ほほえ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781" y="4842363"/>
            <a:ext cx="1860266" cy="1641887"/>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401518" y="1746340"/>
            <a:ext cx="3522410" cy="892552"/>
          </a:xfrm>
          <a:prstGeom prst="rect">
            <a:avLst/>
          </a:prstGeom>
        </p:spPr>
        <p:txBody>
          <a:bodyPr wrap="square">
            <a:spAutoFit/>
          </a:bodyPr>
          <a:lstStyle/>
          <a:p>
            <a:pPr algn="ctr"/>
            <a:r>
              <a:rPr lang="ja-JP" altLang="en-US" sz="2600" b="1" dirty="0">
                <a:solidFill>
                  <a:prstClr val="black"/>
                </a:solidFill>
                <a:latin typeface="メイリオ" panose="020B0604030504040204" pitchFamily="50" charset="-128"/>
                <a:ea typeface="メイリオ" panose="020B0604030504040204" pitchFamily="50" charset="-128"/>
              </a:rPr>
              <a:t>安心感・親密感を生む</a:t>
            </a:r>
            <a:endParaRPr lang="en-US" altLang="ja-JP" sz="2600" b="1" dirty="0">
              <a:solidFill>
                <a:prstClr val="black"/>
              </a:solidFill>
              <a:latin typeface="メイリオ" panose="020B0604030504040204" pitchFamily="50" charset="-128"/>
              <a:ea typeface="メイリオ" panose="020B0604030504040204" pitchFamily="50" charset="-128"/>
            </a:endParaRPr>
          </a:p>
          <a:p>
            <a:r>
              <a:rPr lang="ja-JP" altLang="en-US" sz="2600" b="1" dirty="0" smtClean="0">
                <a:solidFill>
                  <a:prstClr val="black"/>
                </a:solidFill>
                <a:latin typeface="メイリオ" panose="020B0604030504040204" pitchFamily="50" charset="-128"/>
                <a:ea typeface="メイリオ" panose="020B0604030504040204" pitchFamily="50" charset="-128"/>
              </a:rPr>
              <a:t>取組で</a:t>
            </a:r>
            <a:endParaRPr lang="ja-JP" altLang="en-US" sz="2600" b="1" dirty="0">
              <a:solidFill>
                <a:prstClr val="black"/>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5161646" y="1746340"/>
            <a:ext cx="3730834" cy="892552"/>
          </a:xfrm>
          <a:prstGeom prst="rect">
            <a:avLst/>
          </a:prstGeom>
        </p:spPr>
        <p:txBody>
          <a:bodyPr wrap="square">
            <a:spAutoFit/>
          </a:bodyPr>
          <a:lstStyle/>
          <a:p>
            <a:r>
              <a:rPr lang="ja-JP" altLang="en-US" sz="2600" b="1" dirty="0">
                <a:solidFill>
                  <a:prstClr val="black"/>
                </a:solidFill>
                <a:latin typeface="メイリオ" panose="020B0604030504040204" pitchFamily="50" charset="-128"/>
                <a:ea typeface="メイリオ" panose="020B0604030504040204" pitchFamily="50" charset="-128"/>
              </a:rPr>
              <a:t>絆</a:t>
            </a:r>
            <a:r>
              <a:rPr lang="ja-JP" altLang="en-US" sz="2600" b="1" dirty="0" smtClean="0">
                <a:solidFill>
                  <a:prstClr val="black"/>
                </a:solidFill>
                <a:latin typeface="メイリオ" panose="020B0604030504040204" pitchFamily="50" charset="-128"/>
                <a:ea typeface="メイリオ" panose="020B0604030504040204" pitchFamily="50" charset="-128"/>
              </a:rPr>
              <a:t>や社会性</a:t>
            </a:r>
            <a:r>
              <a:rPr lang="ja-JP" altLang="en-US" sz="2600" b="1" dirty="0">
                <a:solidFill>
                  <a:prstClr val="black"/>
                </a:solidFill>
                <a:latin typeface="メイリオ" panose="020B0604030504040204" pitchFamily="50" charset="-128"/>
                <a:ea typeface="メイリオ" panose="020B0604030504040204" pitchFamily="50" charset="-128"/>
              </a:rPr>
              <a:t>を</a:t>
            </a:r>
            <a:r>
              <a:rPr lang="ja-JP" altLang="en-US" sz="2600" b="1" dirty="0" smtClean="0">
                <a:solidFill>
                  <a:prstClr val="black"/>
                </a:solidFill>
                <a:latin typeface="メイリオ" panose="020B0604030504040204" pitchFamily="50" charset="-128"/>
                <a:ea typeface="メイリオ" panose="020B0604030504040204" pitchFamily="50" charset="-128"/>
              </a:rPr>
              <a:t>生む場</a:t>
            </a:r>
            <a:r>
              <a:rPr lang="ja-JP" altLang="en-US" sz="2600" b="1" dirty="0">
                <a:solidFill>
                  <a:prstClr val="black"/>
                </a:solidFill>
                <a:latin typeface="メイリオ" panose="020B0604030504040204" pitchFamily="50" charset="-128"/>
                <a:ea typeface="メイリオ" panose="020B0604030504040204" pitchFamily="50" charset="-128"/>
              </a:rPr>
              <a:t>や機会</a:t>
            </a:r>
            <a:r>
              <a:rPr lang="ja-JP" altLang="en-US" sz="2600" b="1" dirty="0" smtClean="0">
                <a:solidFill>
                  <a:prstClr val="black"/>
                </a:solidFill>
                <a:latin typeface="メイリオ" panose="020B0604030504040204" pitchFamily="50" charset="-128"/>
                <a:ea typeface="メイリオ" panose="020B0604030504040204" pitchFamily="50" charset="-128"/>
              </a:rPr>
              <a:t>を提供することで</a:t>
            </a:r>
            <a:endParaRPr lang="ja-JP" altLang="en-US" sz="2600" b="1" dirty="0">
              <a:solidFill>
                <a:prstClr val="black"/>
              </a:solidFill>
              <a:latin typeface="メイリオ" panose="020B0604030504040204" pitchFamily="50" charset="-128"/>
              <a:ea typeface="メイリオ" panose="020B0604030504040204" pitchFamily="50" charset="-128"/>
            </a:endParaRPr>
          </a:p>
        </p:txBody>
      </p:sp>
      <p:sp>
        <p:nvSpPr>
          <p:cNvPr id="17"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ファシリテーションの観点②</a:t>
            </a:r>
            <a:endParaRPr lang="ja-JP" altLang="en-US"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35127" y="836712"/>
            <a:ext cx="9188854" cy="707886"/>
          </a:xfrm>
          <a:prstGeom prst="rect">
            <a:avLst/>
          </a:prstGeom>
        </p:spPr>
        <p:txBody>
          <a:bodyPr wrap="square">
            <a:spAutoFit/>
          </a:bodyPr>
          <a:lstStyle/>
          <a:p>
            <a:pPr algn="ctr"/>
            <a:r>
              <a:rPr lang="ja-JP" altLang="en-US" sz="4000" b="1" u="sng" dirty="0" smtClean="0">
                <a:solidFill>
                  <a:prstClr val="black"/>
                </a:solidFill>
                <a:latin typeface="メイリオ" panose="020B0604030504040204" pitchFamily="50" charset="-128"/>
                <a:ea typeface="メイリオ" panose="020B0604030504040204" pitchFamily="50" charset="-128"/>
              </a:rPr>
              <a:t>居場所づくりと絆づくりの働きかけ</a:t>
            </a:r>
            <a:endParaRPr lang="ja-JP" altLang="en-US" sz="4000" b="1" u="sng" dirty="0">
              <a:solidFill>
                <a:prstClr val="black"/>
              </a:solidFill>
              <a:latin typeface="メイリオ" panose="020B0604030504040204" pitchFamily="50" charset="-128"/>
              <a:ea typeface="メイリオ" panose="020B0604030504040204" pitchFamily="50" charset="-128"/>
            </a:endParaRPr>
          </a:p>
        </p:txBody>
      </p:sp>
      <p:cxnSp>
        <p:nvCxnSpPr>
          <p:cNvPr id="16" name="直線コネクタ 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860733" y="6583269"/>
            <a:ext cx="8283267" cy="276999"/>
          </a:xfrm>
          <a:prstGeom prst="rect">
            <a:avLst/>
          </a:prstGeom>
        </p:spPr>
        <p:txBody>
          <a:bodyPr wrap="square">
            <a:spAutoFit/>
          </a:bodyPr>
          <a:lstStyle/>
          <a:p>
            <a:pPr algn="r"/>
            <a:r>
              <a:rPr kumimoji="0" lang="ja-JP" altLang="en-US" sz="1200" dirty="0" smtClean="0">
                <a:solidFill>
                  <a:prstClr val="black"/>
                </a:solidFill>
                <a:latin typeface="メイリオ" panose="020B0604030504040204" pitchFamily="50" charset="-128"/>
                <a:ea typeface="メイリオ" panose="020B0604030504040204" pitchFamily="50" charset="-128"/>
              </a:rPr>
              <a:t>国立教育政策研究所</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2015</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生徒指導リーフ「絆づくり」と「居場所づくり」</a:t>
            </a:r>
            <a:r>
              <a:rPr kumimoji="0" lang="en-US" altLang="ja-JP" sz="1200" dirty="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より</a:t>
            </a:r>
            <a:endParaRPr lang="ja-JP" altLang="en-US" sz="1200"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7605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ファシリテーションの観点①＋②</a:t>
            </a:r>
            <a:endParaRPr lang="ja-JP" altLang="en-US" dirty="0">
              <a:latin typeface="メイリオ" panose="020B0604030504040204" pitchFamily="50" charset="-128"/>
              <a:ea typeface="メイリオ" panose="020B0604030504040204" pitchFamily="50" charset="-128"/>
            </a:endParaRPr>
          </a:p>
        </p:txBody>
      </p:sp>
      <p:sp>
        <p:nvSpPr>
          <p:cNvPr id="117" name="正方形/長方形 116"/>
          <p:cNvSpPr/>
          <p:nvPr/>
        </p:nvSpPr>
        <p:spPr>
          <a:xfrm>
            <a:off x="-1" y="788511"/>
            <a:ext cx="9144001" cy="1200329"/>
          </a:xfrm>
          <a:prstGeom prst="rect">
            <a:avLst/>
          </a:prstGeom>
        </p:spPr>
        <p:txBody>
          <a:bodyPr wrap="square">
            <a:spAutoFit/>
          </a:bodyPr>
          <a:lstStyle/>
          <a:p>
            <a:pPr algn="ctr"/>
            <a:r>
              <a:rPr lang="ja-JP" altLang="en-US" sz="3600" b="1" u="sng" dirty="0">
                <a:solidFill>
                  <a:prstClr val="black"/>
                </a:solidFill>
                <a:latin typeface="メイリオ" panose="020B0604030504040204" pitchFamily="50" charset="-128"/>
                <a:ea typeface="メイリオ" panose="020B0604030504040204" pitchFamily="50" charset="-128"/>
              </a:rPr>
              <a:t>集団</a:t>
            </a:r>
            <a:r>
              <a:rPr lang="ja-JP" altLang="en-US" sz="3600" b="1" u="sng" dirty="0" smtClean="0">
                <a:solidFill>
                  <a:prstClr val="black"/>
                </a:solidFill>
                <a:latin typeface="メイリオ" panose="020B0604030504040204" pitchFamily="50" charset="-128"/>
                <a:ea typeface="メイリオ" panose="020B0604030504040204" pitchFamily="50" charset="-128"/>
              </a:rPr>
              <a:t>の実態に即した、「居場所づくり」</a:t>
            </a:r>
            <a:endParaRPr lang="en-US" altLang="ja-JP" sz="3600" b="1" u="sng" dirty="0" smtClean="0">
              <a:solidFill>
                <a:prstClr val="black"/>
              </a:solidFill>
              <a:latin typeface="メイリオ" panose="020B0604030504040204" pitchFamily="50" charset="-128"/>
              <a:ea typeface="メイリオ" panose="020B0604030504040204" pitchFamily="50" charset="-128"/>
            </a:endParaRPr>
          </a:p>
          <a:p>
            <a:pPr algn="ctr"/>
            <a:r>
              <a:rPr lang="ja-JP" altLang="en-US" sz="3600" b="1" u="sng" dirty="0" smtClean="0">
                <a:solidFill>
                  <a:prstClr val="black"/>
                </a:solidFill>
                <a:latin typeface="メイリオ" panose="020B0604030504040204" pitchFamily="50" charset="-128"/>
                <a:ea typeface="メイリオ" panose="020B0604030504040204" pitchFamily="50" charset="-128"/>
              </a:rPr>
              <a:t>「絆づくり」の働きかけをする</a:t>
            </a:r>
            <a:endParaRPr lang="ja-JP" altLang="en-US" sz="3600" b="1" u="sng" dirty="0">
              <a:solidFill>
                <a:prstClr val="black"/>
              </a:solidFill>
              <a:latin typeface="メイリオ" panose="020B0604030504040204" pitchFamily="50" charset="-128"/>
              <a:ea typeface="メイリオ" panose="020B0604030504040204" pitchFamily="50" charset="-128"/>
            </a:endParaRPr>
          </a:p>
        </p:txBody>
      </p:sp>
      <p:cxnSp>
        <p:nvCxnSpPr>
          <p:cNvPr id="107" name="直線コネクタ 106"/>
          <p:cNvCxnSpPr/>
          <p:nvPr/>
        </p:nvCxnSpPr>
        <p:spPr>
          <a:xfrm>
            <a:off x="-35127" y="620688"/>
            <a:ext cx="9179127"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127" name="グループ化 126"/>
          <p:cNvGrpSpPr/>
          <p:nvPr/>
        </p:nvGrpSpPr>
        <p:grpSpPr>
          <a:xfrm>
            <a:off x="251520" y="2430180"/>
            <a:ext cx="8640960" cy="1214844"/>
            <a:chOff x="251520" y="966187"/>
            <a:chExt cx="8640960" cy="1214844"/>
          </a:xfrm>
        </p:grpSpPr>
        <p:sp>
          <p:nvSpPr>
            <p:cNvPr id="128" name="AutoShape 11114"/>
            <p:cNvSpPr>
              <a:spLocks noChangeArrowheads="1"/>
            </p:cNvSpPr>
            <p:nvPr/>
          </p:nvSpPr>
          <p:spPr bwMode="auto">
            <a:xfrm>
              <a:off x="25152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defRPr/>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29" name="AutoShape 11118"/>
            <p:cNvSpPr>
              <a:spLocks noChangeArrowheads="1"/>
            </p:cNvSpPr>
            <p:nvPr/>
          </p:nvSpPr>
          <p:spPr bwMode="auto">
            <a:xfrm>
              <a:off x="245984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r>
                <a:rPr lang="en-US" sz="20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0" name="AutoShape 11115"/>
            <p:cNvSpPr>
              <a:spLocks noChangeArrowheads="1"/>
            </p:cNvSpPr>
            <p:nvPr/>
          </p:nvSpPr>
          <p:spPr bwMode="auto">
            <a:xfrm>
              <a:off x="466816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1" name="AutoShape 11116"/>
            <p:cNvSpPr>
              <a:spLocks noChangeArrowheads="1"/>
            </p:cNvSpPr>
            <p:nvPr/>
          </p:nvSpPr>
          <p:spPr bwMode="auto">
            <a:xfrm>
              <a:off x="687648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pic>
          <p:nvPicPr>
            <p:cNvPr id="132" name="図 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4294" y="1074319"/>
              <a:ext cx="1547092" cy="963050"/>
            </a:xfrm>
            <a:prstGeom prst="rect">
              <a:avLst/>
            </a:prstGeom>
            <a:noFill/>
            <a:extLst>
              <a:ext uri="{909E8E84-426E-40DD-AFC4-6F175D3DCCD1}">
                <a14:hiddenFill xmlns:a14="http://schemas.microsoft.com/office/drawing/2010/main">
                  <a:solidFill>
                    <a:srgbClr val="FFFFFF"/>
                  </a:solidFill>
                </a14:hiddenFill>
              </a:ext>
            </a:extLst>
          </p:spPr>
        </p:pic>
        <p:pic>
          <p:nvPicPr>
            <p:cNvPr id="133" name="図 5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04451">
              <a:off x="410086" y="1113943"/>
              <a:ext cx="1712316" cy="999560"/>
            </a:xfrm>
            <a:prstGeom prst="rect">
              <a:avLst/>
            </a:prstGeom>
            <a:noFill/>
            <a:extLst>
              <a:ext uri="{909E8E84-426E-40DD-AFC4-6F175D3DCCD1}">
                <a14:hiddenFill xmlns:a14="http://schemas.microsoft.com/office/drawing/2010/main">
                  <a:solidFill>
                    <a:srgbClr val="FFFFFF"/>
                  </a:solidFill>
                </a14:hiddenFill>
              </a:ext>
            </a:extLst>
          </p:spPr>
        </p:pic>
        <p:grpSp>
          <p:nvGrpSpPr>
            <p:cNvPr id="134" name="グループ化 133"/>
            <p:cNvGrpSpPr/>
            <p:nvPr/>
          </p:nvGrpSpPr>
          <p:grpSpPr>
            <a:xfrm>
              <a:off x="4833955" y="1297119"/>
              <a:ext cx="1689897" cy="612268"/>
              <a:chOff x="4701199" y="7677472"/>
              <a:chExt cx="1382969" cy="465503"/>
            </a:xfrm>
          </p:grpSpPr>
          <p:sp>
            <p:nvSpPr>
              <p:cNvPr id="182" name="Oval 5"/>
              <p:cNvSpPr>
                <a:spLocks noChangeArrowheads="1"/>
              </p:cNvSpPr>
              <p:nvPr/>
            </p:nvSpPr>
            <p:spPr bwMode="auto">
              <a:xfrm>
                <a:off x="4712258" y="7677472"/>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3" name="Oval 6"/>
              <p:cNvSpPr>
                <a:spLocks noChangeArrowheads="1"/>
              </p:cNvSpPr>
              <p:nvPr/>
            </p:nvSpPr>
            <p:spPr bwMode="auto">
              <a:xfrm>
                <a:off x="4712258" y="7677472"/>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4" name="Oval 7"/>
              <p:cNvSpPr>
                <a:spLocks noChangeArrowheads="1"/>
              </p:cNvSpPr>
              <p:nvPr/>
            </p:nvSpPr>
            <p:spPr bwMode="auto">
              <a:xfrm>
                <a:off x="4842961" y="780716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5" name="Oval 8"/>
              <p:cNvSpPr>
                <a:spLocks noChangeArrowheads="1"/>
              </p:cNvSpPr>
              <p:nvPr/>
            </p:nvSpPr>
            <p:spPr bwMode="auto">
              <a:xfrm>
                <a:off x="4842961" y="780716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6" name="Oval 9"/>
              <p:cNvSpPr>
                <a:spLocks noChangeArrowheads="1"/>
              </p:cNvSpPr>
              <p:nvPr/>
            </p:nvSpPr>
            <p:spPr bwMode="auto">
              <a:xfrm>
                <a:off x="4701199" y="7807169"/>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7" name="Oval 10"/>
              <p:cNvSpPr>
                <a:spLocks noChangeArrowheads="1"/>
              </p:cNvSpPr>
              <p:nvPr/>
            </p:nvSpPr>
            <p:spPr bwMode="auto">
              <a:xfrm>
                <a:off x="4701199" y="7807169"/>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8" name="Oval 11"/>
              <p:cNvSpPr>
                <a:spLocks noChangeArrowheads="1"/>
              </p:cNvSpPr>
              <p:nvPr/>
            </p:nvSpPr>
            <p:spPr bwMode="auto">
              <a:xfrm>
                <a:off x="4791686" y="7930834"/>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9" name="Oval 12"/>
              <p:cNvSpPr>
                <a:spLocks noChangeArrowheads="1"/>
              </p:cNvSpPr>
              <p:nvPr/>
            </p:nvSpPr>
            <p:spPr bwMode="auto">
              <a:xfrm>
                <a:off x="4791686" y="7930834"/>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0" name="Oval 13"/>
              <p:cNvSpPr>
                <a:spLocks noChangeArrowheads="1"/>
              </p:cNvSpPr>
              <p:nvPr/>
            </p:nvSpPr>
            <p:spPr bwMode="auto">
              <a:xfrm>
                <a:off x="4916356" y="79308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1" name="Oval 14"/>
              <p:cNvSpPr>
                <a:spLocks noChangeArrowheads="1"/>
              </p:cNvSpPr>
              <p:nvPr/>
            </p:nvSpPr>
            <p:spPr bwMode="auto">
              <a:xfrm>
                <a:off x="4916356" y="79308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2" name="Oval 15"/>
              <p:cNvSpPr>
                <a:spLocks noChangeArrowheads="1"/>
              </p:cNvSpPr>
              <p:nvPr/>
            </p:nvSpPr>
            <p:spPr bwMode="auto">
              <a:xfrm>
                <a:off x="4842961" y="7695569"/>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3" name="Oval 16"/>
              <p:cNvSpPr>
                <a:spLocks noChangeArrowheads="1"/>
              </p:cNvSpPr>
              <p:nvPr/>
            </p:nvSpPr>
            <p:spPr bwMode="auto">
              <a:xfrm>
                <a:off x="4842961" y="7695569"/>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4" name="Oval 17"/>
              <p:cNvSpPr>
                <a:spLocks noChangeArrowheads="1"/>
              </p:cNvSpPr>
              <p:nvPr/>
            </p:nvSpPr>
            <p:spPr bwMode="auto">
              <a:xfrm>
                <a:off x="5039016" y="7940888"/>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5" name="Oval 18"/>
              <p:cNvSpPr>
                <a:spLocks noChangeArrowheads="1"/>
              </p:cNvSpPr>
              <p:nvPr/>
            </p:nvSpPr>
            <p:spPr bwMode="auto">
              <a:xfrm>
                <a:off x="5039016" y="7940888"/>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6" name="Oval 19"/>
              <p:cNvSpPr>
                <a:spLocks noChangeArrowheads="1"/>
              </p:cNvSpPr>
              <p:nvPr/>
            </p:nvSpPr>
            <p:spPr bwMode="auto">
              <a:xfrm>
                <a:off x="4977686" y="78192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7" name="Oval 20"/>
              <p:cNvSpPr>
                <a:spLocks noChangeArrowheads="1"/>
              </p:cNvSpPr>
              <p:nvPr/>
            </p:nvSpPr>
            <p:spPr bwMode="auto">
              <a:xfrm>
                <a:off x="4977686" y="78192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8" name="Oval 21"/>
              <p:cNvSpPr>
                <a:spLocks noChangeArrowheads="1"/>
              </p:cNvSpPr>
              <p:nvPr/>
            </p:nvSpPr>
            <p:spPr bwMode="auto">
              <a:xfrm>
                <a:off x="5039016" y="7729753"/>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9" name="Oval 22"/>
              <p:cNvSpPr>
                <a:spLocks noChangeArrowheads="1"/>
              </p:cNvSpPr>
              <p:nvPr/>
            </p:nvSpPr>
            <p:spPr bwMode="auto">
              <a:xfrm>
                <a:off x="5039016" y="7729753"/>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0" name="Oval 23"/>
              <p:cNvSpPr>
                <a:spLocks noChangeArrowheads="1"/>
              </p:cNvSpPr>
              <p:nvPr/>
            </p:nvSpPr>
            <p:spPr bwMode="auto">
              <a:xfrm>
                <a:off x="5463832" y="7997191"/>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1" name="Oval 24"/>
              <p:cNvSpPr>
                <a:spLocks noChangeArrowheads="1"/>
              </p:cNvSpPr>
              <p:nvPr/>
            </p:nvSpPr>
            <p:spPr bwMode="auto">
              <a:xfrm>
                <a:off x="5463832" y="7997191"/>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2" name="Oval 25"/>
              <p:cNvSpPr>
                <a:spLocks noChangeArrowheads="1"/>
              </p:cNvSpPr>
              <p:nvPr/>
            </p:nvSpPr>
            <p:spPr bwMode="auto">
              <a:xfrm>
                <a:off x="5100346" y="7853418"/>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3" name="Oval 26"/>
              <p:cNvSpPr>
                <a:spLocks noChangeArrowheads="1"/>
              </p:cNvSpPr>
              <p:nvPr/>
            </p:nvSpPr>
            <p:spPr bwMode="auto">
              <a:xfrm>
                <a:off x="5100346" y="7853418"/>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4" name="Oval 27"/>
              <p:cNvSpPr>
                <a:spLocks noChangeArrowheads="1"/>
              </p:cNvSpPr>
              <p:nvPr/>
            </p:nvSpPr>
            <p:spPr bwMode="auto">
              <a:xfrm>
                <a:off x="5611627"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5" name="Oval 28"/>
              <p:cNvSpPr>
                <a:spLocks noChangeArrowheads="1"/>
              </p:cNvSpPr>
              <p:nvPr/>
            </p:nvSpPr>
            <p:spPr bwMode="auto">
              <a:xfrm>
                <a:off x="5611627"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6" name="Oval 29"/>
              <p:cNvSpPr>
                <a:spLocks noChangeArrowheads="1"/>
              </p:cNvSpPr>
              <p:nvPr/>
            </p:nvSpPr>
            <p:spPr bwMode="auto">
              <a:xfrm>
                <a:off x="5588502" y="779409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7" name="Oval 30"/>
              <p:cNvSpPr>
                <a:spLocks noChangeArrowheads="1"/>
              </p:cNvSpPr>
              <p:nvPr/>
            </p:nvSpPr>
            <p:spPr bwMode="auto">
              <a:xfrm>
                <a:off x="5588502" y="779409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8" name="Oval 31"/>
              <p:cNvSpPr>
                <a:spLocks noChangeArrowheads="1"/>
              </p:cNvSpPr>
              <p:nvPr/>
            </p:nvSpPr>
            <p:spPr bwMode="auto">
              <a:xfrm>
                <a:off x="5711162" y="7836326"/>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9" name="Oval 32"/>
              <p:cNvSpPr>
                <a:spLocks noChangeArrowheads="1"/>
              </p:cNvSpPr>
              <p:nvPr/>
            </p:nvSpPr>
            <p:spPr bwMode="auto">
              <a:xfrm>
                <a:off x="5711162" y="7836326"/>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0" name="Oval 33"/>
              <p:cNvSpPr>
                <a:spLocks noChangeArrowheads="1"/>
              </p:cNvSpPr>
              <p:nvPr/>
            </p:nvSpPr>
            <p:spPr bwMode="auto">
              <a:xfrm>
                <a:off x="5588502" y="7917764"/>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1" name="Oval 34"/>
              <p:cNvSpPr>
                <a:spLocks noChangeArrowheads="1"/>
              </p:cNvSpPr>
              <p:nvPr/>
            </p:nvSpPr>
            <p:spPr bwMode="auto">
              <a:xfrm>
                <a:off x="5588502" y="7917764"/>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2" name="Oval 35"/>
              <p:cNvSpPr>
                <a:spLocks noChangeArrowheads="1"/>
              </p:cNvSpPr>
              <p:nvPr/>
            </p:nvSpPr>
            <p:spPr bwMode="auto">
              <a:xfrm>
                <a:off x="5736297" y="7957980"/>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3" name="Oval 36"/>
              <p:cNvSpPr>
                <a:spLocks noChangeArrowheads="1"/>
              </p:cNvSpPr>
              <p:nvPr/>
            </p:nvSpPr>
            <p:spPr bwMode="auto">
              <a:xfrm>
                <a:off x="5736297" y="7957980"/>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4" name="Oval 37"/>
              <p:cNvSpPr>
                <a:spLocks noChangeArrowheads="1"/>
              </p:cNvSpPr>
              <p:nvPr/>
            </p:nvSpPr>
            <p:spPr bwMode="auto">
              <a:xfrm>
                <a:off x="5863984"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5" name="Oval 38"/>
              <p:cNvSpPr>
                <a:spLocks noChangeArrowheads="1"/>
              </p:cNvSpPr>
              <p:nvPr/>
            </p:nvSpPr>
            <p:spPr bwMode="auto">
              <a:xfrm>
                <a:off x="5863984"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6" name="Oval 39"/>
              <p:cNvSpPr>
                <a:spLocks noChangeArrowheads="1"/>
              </p:cNvSpPr>
              <p:nvPr/>
            </p:nvSpPr>
            <p:spPr bwMode="auto">
              <a:xfrm>
                <a:off x="5959498" y="7937872"/>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7" name="Oval 40"/>
              <p:cNvSpPr>
                <a:spLocks noChangeArrowheads="1"/>
              </p:cNvSpPr>
              <p:nvPr/>
            </p:nvSpPr>
            <p:spPr bwMode="auto">
              <a:xfrm>
                <a:off x="5959498" y="7937872"/>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8" name="Oval 41"/>
              <p:cNvSpPr>
                <a:spLocks noChangeArrowheads="1"/>
              </p:cNvSpPr>
              <p:nvPr/>
            </p:nvSpPr>
            <p:spPr bwMode="auto">
              <a:xfrm>
                <a:off x="5711162" y="7710650"/>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9" name="Oval 42"/>
              <p:cNvSpPr>
                <a:spLocks noChangeArrowheads="1"/>
              </p:cNvSpPr>
              <p:nvPr/>
            </p:nvSpPr>
            <p:spPr bwMode="auto">
              <a:xfrm>
                <a:off x="5711162" y="7710650"/>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0" name="Oval 43"/>
              <p:cNvSpPr>
                <a:spLocks noChangeArrowheads="1"/>
              </p:cNvSpPr>
              <p:nvPr/>
            </p:nvSpPr>
            <p:spPr bwMode="auto">
              <a:xfrm>
                <a:off x="5836838" y="7876542"/>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1" name="Oval 44"/>
              <p:cNvSpPr>
                <a:spLocks noChangeArrowheads="1"/>
              </p:cNvSpPr>
              <p:nvPr/>
            </p:nvSpPr>
            <p:spPr bwMode="auto">
              <a:xfrm>
                <a:off x="5836838" y="7876542"/>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grpSp>
          <p:nvGrpSpPr>
            <p:cNvPr id="135" name="キャンバス 578"/>
            <p:cNvGrpSpPr/>
            <p:nvPr/>
          </p:nvGrpSpPr>
          <p:grpSpPr>
            <a:xfrm>
              <a:off x="7107442" y="1261315"/>
              <a:ext cx="1660935" cy="676621"/>
              <a:chOff x="6985" y="6985"/>
              <a:chExt cx="1083310" cy="308610"/>
            </a:xfrm>
          </p:grpSpPr>
          <p:sp>
            <p:nvSpPr>
              <p:cNvPr id="139" name="Oval 50"/>
              <p:cNvSpPr>
                <a:spLocks noChangeArrowheads="1"/>
              </p:cNvSpPr>
              <p:nvPr/>
            </p:nvSpPr>
            <p:spPr bwMode="auto">
              <a:xfrm>
                <a:off x="14605" y="69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0" name="Oval 51"/>
              <p:cNvSpPr>
                <a:spLocks noChangeArrowheads="1"/>
              </p:cNvSpPr>
              <p:nvPr/>
            </p:nvSpPr>
            <p:spPr bwMode="auto">
              <a:xfrm>
                <a:off x="14605" y="69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1" name="Oval 52"/>
              <p:cNvSpPr>
                <a:spLocks noChangeArrowheads="1"/>
              </p:cNvSpPr>
              <p:nvPr/>
            </p:nvSpPr>
            <p:spPr bwMode="auto">
              <a:xfrm>
                <a:off x="104140" y="958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2" name="Oval 53"/>
              <p:cNvSpPr>
                <a:spLocks noChangeArrowheads="1"/>
              </p:cNvSpPr>
              <p:nvPr/>
            </p:nvSpPr>
            <p:spPr bwMode="auto">
              <a:xfrm>
                <a:off x="104140" y="958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3" name="Oval 54"/>
              <p:cNvSpPr>
                <a:spLocks noChangeArrowheads="1"/>
              </p:cNvSpPr>
              <p:nvPr/>
            </p:nvSpPr>
            <p:spPr bwMode="auto">
              <a:xfrm>
                <a:off x="6985" y="9588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4" name="Oval 55"/>
              <p:cNvSpPr>
                <a:spLocks noChangeArrowheads="1"/>
              </p:cNvSpPr>
              <p:nvPr/>
            </p:nvSpPr>
            <p:spPr bwMode="auto">
              <a:xfrm>
                <a:off x="6985" y="9588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5" name="Oval 56"/>
              <p:cNvSpPr>
                <a:spLocks noChangeArrowheads="1"/>
              </p:cNvSpPr>
              <p:nvPr/>
            </p:nvSpPr>
            <p:spPr bwMode="auto">
              <a:xfrm>
                <a:off x="69215" y="18034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6" name="Oval 57"/>
              <p:cNvSpPr>
                <a:spLocks noChangeArrowheads="1"/>
              </p:cNvSpPr>
              <p:nvPr/>
            </p:nvSpPr>
            <p:spPr bwMode="auto">
              <a:xfrm>
                <a:off x="69215" y="18034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7" name="Oval 58"/>
              <p:cNvSpPr>
                <a:spLocks noChangeArrowheads="1"/>
              </p:cNvSpPr>
              <p:nvPr/>
            </p:nvSpPr>
            <p:spPr bwMode="auto">
              <a:xfrm>
                <a:off x="154305" y="1803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8" name="Oval 59"/>
              <p:cNvSpPr>
                <a:spLocks noChangeArrowheads="1"/>
              </p:cNvSpPr>
              <p:nvPr/>
            </p:nvSpPr>
            <p:spPr bwMode="auto">
              <a:xfrm>
                <a:off x="154305" y="1803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9" name="Oval 60"/>
              <p:cNvSpPr>
                <a:spLocks noChangeArrowheads="1"/>
              </p:cNvSpPr>
              <p:nvPr/>
            </p:nvSpPr>
            <p:spPr bwMode="auto">
              <a:xfrm>
                <a:off x="104140" y="19685"/>
                <a:ext cx="8382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0" name="Oval 61"/>
              <p:cNvSpPr>
                <a:spLocks noChangeArrowheads="1"/>
              </p:cNvSpPr>
              <p:nvPr/>
            </p:nvSpPr>
            <p:spPr bwMode="auto">
              <a:xfrm>
                <a:off x="104140" y="19685"/>
                <a:ext cx="8382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1" name="Oval 62"/>
              <p:cNvSpPr>
                <a:spLocks noChangeArrowheads="1"/>
              </p:cNvSpPr>
              <p:nvPr/>
            </p:nvSpPr>
            <p:spPr bwMode="auto">
              <a:xfrm>
                <a:off x="238760" y="18796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2" name="Oval 63"/>
              <p:cNvSpPr>
                <a:spLocks noChangeArrowheads="1"/>
              </p:cNvSpPr>
              <p:nvPr/>
            </p:nvSpPr>
            <p:spPr bwMode="auto">
              <a:xfrm>
                <a:off x="238760" y="18796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3" name="Oval 64"/>
              <p:cNvSpPr>
                <a:spLocks noChangeArrowheads="1"/>
              </p:cNvSpPr>
              <p:nvPr/>
            </p:nvSpPr>
            <p:spPr bwMode="auto">
              <a:xfrm>
                <a:off x="196215" y="1041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4" name="Oval 65"/>
              <p:cNvSpPr>
                <a:spLocks noChangeArrowheads="1"/>
              </p:cNvSpPr>
              <p:nvPr/>
            </p:nvSpPr>
            <p:spPr bwMode="auto">
              <a:xfrm>
                <a:off x="196215" y="1041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5" name="Oval 66"/>
              <p:cNvSpPr>
                <a:spLocks noChangeArrowheads="1"/>
              </p:cNvSpPr>
              <p:nvPr/>
            </p:nvSpPr>
            <p:spPr bwMode="auto">
              <a:xfrm>
                <a:off x="238760" y="4254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6" name="Oval 67"/>
              <p:cNvSpPr>
                <a:spLocks noChangeArrowheads="1"/>
              </p:cNvSpPr>
              <p:nvPr/>
            </p:nvSpPr>
            <p:spPr bwMode="auto">
              <a:xfrm>
                <a:off x="238760" y="4254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7" name="Oval 68"/>
              <p:cNvSpPr>
                <a:spLocks noChangeArrowheads="1"/>
              </p:cNvSpPr>
              <p:nvPr/>
            </p:nvSpPr>
            <p:spPr bwMode="auto">
              <a:xfrm>
                <a:off x="666115" y="21590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8" name="Oval 69"/>
              <p:cNvSpPr>
                <a:spLocks noChangeArrowheads="1"/>
              </p:cNvSpPr>
              <p:nvPr/>
            </p:nvSpPr>
            <p:spPr bwMode="auto">
              <a:xfrm>
                <a:off x="666115" y="21590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9" name="Oval 70"/>
              <p:cNvSpPr>
                <a:spLocks noChangeArrowheads="1"/>
              </p:cNvSpPr>
              <p:nvPr/>
            </p:nvSpPr>
            <p:spPr bwMode="auto">
              <a:xfrm>
                <a:off x="280670" y="127000"/>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0" name="Oval 71"/>
              <p:cNvSpPr>
                <a:spLocks noChangeArrowheads="1"/>
              </p:cNvSpPr>
              <p:nvPr/>
            </p:nvSpPr>
            <p:spPr bwMode="auto">
              <a:xfrm>
                <a:off x="280670" y="127000"/>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1" name="Oval 72"/>
              <p:cNvSpPr>
                <a:spLocks noChangeArrowheads="1"/>
              </p:cNvSpPr>
              <p:nvPr/>
            </p:nvSpPr>
            <p:spPr bwMode="auto">
              <a:xfrm>
                <a:off x="767715" y="232410"/>
                <a:ext cx="8382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2" name="Oval 73"/>
              <p:cNvSpPr>
                <a:spLocks noChangeArrowheads="1"/>
              </p:cNvSpPr>
              <p:nvPr/>
            </p:nvSpPr>
            <p:spPr bwMode="auto">
              <a:xfrm>
                <a:off x="767715" y="232410"/>
                <a:ext cx="8382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3" name="Oval 74"/>
              <p:cNvSpPr>
                <a:spLocks noChangeArrowheads="1"/>
              </p:cNvSpPr>
              <p:nvPr/>
            </p:nvSpPr>
            <p:spPr bwMode="auto">
              <a:xfrm>
                <a:off x="750570" y="7747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4" name="Oval 75"/>
              <p:cNvSpPr>
                <a:spLocks noChangeArrowheads="1"/>
              </p:cNvSpPr>
              <p:nvPr/>
            </p:nvSpPr>
            <p:spPr bwMode="auto">
              <a:xfrm>
                <a:off x="750570" y="7747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5" name="Oval 76"/>
              <p:cNvSpPr>
                <a:spLocks noChangeArrowheads="1"/>
              </p:cNvSpPr>
              <p:nvPr/>
            </p:nvSpPr>
            <p:spPr bwMode="auto">
              <a:xfrm>
                <a:off x="835660" y="106045"/>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6" name="Oval 77"/>
              <p:cNvSpPr>
                <a:spLocks noChangeArrowheads="1"/>
              </p:cNvSpPr>
              <p:nvPr/>
            </p:nvSpPr>
            <p:spPr bwMode="auto">
              <a:xfrm>
                <a:off x="835660" y="106045"/>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7" name="Oval 78"/>
              <p:cNvSpPr>
                <a:spLocks noChangeArrowheads="1"/>
              </p:cNvSpPr>
              <p:nvPr/>
            </p:nvSpPr>
            <p:spPr bwMode="auto">
              <a:xfrm>
                <a:off x="750570" y="16192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8" name="Oval 79"/>
              <p:cNvSpPr>
                <a:spLocks noChangeArrowheads="1"/>
              </p:cNvSpPr>
              <p:nvPr/>
            </p:nvSpPr>
            <p:spPr bwMode="auto">
              <a:xfrm>
                <a:off x="750570" y="16192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9" name="Oval 82"/>
              <p:cNvSpPr>
                <a:spLocks noChangeArrowheads="1"/>
              </p:cNvSpPr>
              <p:nvPr/>
            </p:nvSpPr>
            <p:spPr bwMode="auto">
              <a:xfrm>
                <a:off x="939800" y="232410"/>
                <a:ext cx="8509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0" name="Oval 83"/>
              <p:cNvSpPr>
                <a:spLocks noChangeArrowheads="1"/>
              </p:cNvSpPr>
              <p:nvPr/>
            </p:nvSpPr>
            <p:spPr bwMode="auto">
              <a:xfrm>
                <a:off x="939800" y="232410"/>
                <a:ext cx="8509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1" name="Oval 84"/>
              <p:cNvSpPr>
                <a:spLocks noChangeArrowheads="1"/>
              </p:cNvSpPr>
              <p:nvPr/>
            </p:nvSpPr>
            <p:spPr bwMode="auto">
              <a:xfrm>
                <a:off x="1005205" y="17589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2" name="Oval 85"/>
              <p:cNvSpPr>
                <a:spLocks noChangeArrowheads="1"/>
              </p:cNvSpPr>
              <p:nvPr/>
            </p:nvSpPr>
            <p:spPr bwMode="auto">
              <a:xfrm>
                <a:off x="1005205" y="17589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3" name="Oval 86"/>
              <p:cNvSpPr>
                <a:spLocks noChangeArrowheads="1"/>
              </p:cNvSpPr>
              <p:nvPr/>
            </p:nvSpPr>
            <p:spPr bwMode="auto">
              <a:xfrm>
                <a:off x="835660" y="19685"/>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4" name="Oval 87"/>
              <p:cNvSpPr>
                <a:spLocks noChangeArrowheads="1"/>
              </p:cNvSpPr>
              <p:nvPr/>
            </p:nvSpPr>
            <p:spPr bwMode="auto">
              <a:xfrm>
                <a:off x="835660" y="19685"/>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5" name="Oval 88"/>
              <p:cNvSpPr>
                <a:spLocks noChangeArrowheads="1"/>
              </p:cNvSpPr>
              <p:nvPr/>
            </p:nvSpPr>
            <p:spPr bwMode="auto">
              <a:xfrm>
                <a:off x="920750" y="133350"/>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6" name="Oval 89"/>
              <p:cNvSpPr>
                <a:spLocks noChangeArrowheads="1"/>
              </p:cNvSpPr>
              <p:nvPr/>
            </p:nvSpPr>
            <p:spPr bwMode="auto">
              <a:xfrm>
                <a:off x="920750" y="133350"/>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7" name="Freeform 90"/>
              <p:cNvSpPr>
                <a:spLocks/>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path>
                </a:pathLst>
              </a:custGeom>
              <a:solidFill>
                <a:srgbClr val="F2DCDB"/>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8" name="Freeform 91"/>
              <p:cNvSpPr>
                <a:spLocks noEditPoints="1"/>
              </p:cNvSpPr>
              <p:nvPr/>
            </p:nvSpPr>
            <p:spPr bwMode="auto">
              <a:xfrm>
                <a:off x="464820" y="92075"/>
                <a:ext cx="141605" cy="19050"/>
              </a:xfrm>
              <a:custGeom>
                <a:avLst/>
                <a:gdLst>
                  <a:gd name="T0" fmla="*/ 632 w 2528"/>
                  <a:gd name="T1" fmla="*/ 0 h 340"/>
                  <a:gd name="T2" fmla="*/ 474 w 2528"/>
                  <a:gd name="T3" fmla="*/ 113 h 340"/>
                  <a:gd name="T4" fmla="*/ 158 w 2528"/>
                  <a:gd name="T5" fmla="*/ 113 h 340"/>
                  <a:gd name="T6" fmla="*/ 0 w 2528"/>
                  <a:gd name="T7" fmla="*/ 226 h 340"/>
                  <a:gd name="T8" fmla="*/ 158 w 2528"/>
                  <a:gd name="T9" fmla="*/ 340 h 340"/>
                  <a:gd name="T10" fmla="*/ 632 w 2528"/>
                  <a:gd name="T11" fmla="*/ 340 h 340"/>
                  <a:gd name="T12" fmla="*/ 632 w 2528"/>
                  <a:gd name="T13" fmla="*/ 0 h 340"/>
                  <a:gd name="T14" fmla="*/ 1896 w 2528"/>
                  <a:gd name="T15" fmla="*/ 0 h 340"/>
                  <a:gd name="T16" fmla="*/ 2054 w 2528"/>
                  <a:gd name="T17" fmla="*/ 113 h 340"/>
                  <a:gd name="T18" fmla="*/ 2370 w 2528"/>
                  <a:gd name="T19" fmla="*/ 113 h 340"/>
                  <a:gd name="T20" fmla="*/ 2528 w 2528"/>
                  <a:gd name="T21" fmla="*/ 226 h 340"/>
                  <a:gd name="T22" fmla="*/ 2370 w 2528"/>
                  <a:gd name="T23" fmla="*/ 340 h 340"/>
                  <a:gd name="T24" fmla="*/ 1896 w 2528"/>
                  <a:gd name="T25" fmla="*/ 340 h 340"/>
                  <a:gd name="T26" fmla="*/ 1896 w 2528"/>
                  <a:gd name="T2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28" h="340">
                    <a:moveTo>
                      <a:pt x="632" y="0"/>
                    </a:moveTo>
                    <a:cubicBezTo>
                      <a:pt x="632" y="62"/>
                      <a:pt x="562" y="113"/>
                      <a:pt x="474" y="113"/>
                    </a:cubicBezTo>
                    <a:lnTo>
                      <a:pt x="158" y="113"/>
                    </a:lnTo>
                    <a:cubicBezTo>
                      <a:pt x="71" y="113"/>
                      <a:pt x="0" y="164"/>
                      <a:pt x="0" y="226"/>
                    </a:cubicBezTo>
                    <a:cubicBezTo>
                      <a:pt x="0" y="289"/>
                      <a:pt x="71" y="340"/>
                      <a:pt x="158" y="340"/>
                    </a:cubicBezTo>
                    <a:lnTo>
                      <a:pt x="632" y="340"/>
                    </a:lnTo>
                    <a:lnTo>
                      <a:pt x="632" y="0"/>
                    </a:lnTo>
                    <a:close/>
                    <a:moveTo>
                      <a:pt x="1896" y="0"/>
                    </a:moveTo>
                    <a:cubicBezTo>
                      <a:pt x="1896" y="62"/>
                      <a:pt x="1967" y="113"/>
                      <a:pt x="2054" y="113"/>
                    </a:cubicBezTo>
                    <a:lnTo>
                      <a:pt x="2370" y="113"/>
                    </a:lnTo>
                    <a:cubicBezTo>
                      <a:pt x="2458" y="113"/>
                      <a:pt x="2528" y="164"/>
                      <a:pt x="2528" y="226"/>
                    </a:cubicBezTo>
                    <a:cubicBezTo>
                      <a:pt x="2528" y="289"/>
                      <a:pt x="2458" y="340"/>
                      <a:pt x="2370" y="340"/>
                    </a:cubicBezTo>
                    <a:lnTo>
                      <a:pt x="1896" y="340"/>
                    </a:lnTo>
                    <a:lnTo>
                      <a:pt x="1896" y="0"/>
                    </a:lnTo>
                    <a:close/>
                  </a:path>
                </a:pathLst>
              </a:custGeom>
              <a:solidFill>
                <a:srgbClr val="C3B1B0"/>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9" name="Freeform 92"/>
              <p:cNvSpPr>
                <a:spLocks noEditPoints="1"/>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 name="T50" fmla="*/ 1896 w 5056"/>
                  <a:gd name="T51" fmla="*/ 114 h 2720"/>
                  <a:gd name="T52" fmla="*/ 1896 w 5056"/>
                  <a:gd name="T53" fmla="*/ 454 h 2720"/>
                  <a:gd name="T54" fmla="*/ 3160 w 5056"/>
                  <a:gd name="T55" fmla="*/ 454 h 2720"/>
                  <a:gd name="T56" fmla="*/ 3160 w 5056"/>
                  <a:gd name="T57" fmla="*/ 114 h 2720"/>
                  <a:gd name="T58" fmla="*/ 1264 w 5056"/>
                  <a:gd name="T59" fmla="*/ 2267 h 2720"/>
                  <a:gd name="T60" fmla="*/ 1264 w 5056"/>
                  <a:gd name="T61" fmla="*/ 340 h 2720"/>
                  <a:gd name="T62" fmla="*/ 3792 w 5056"/>
                  <a:gd name="T63" fmla="*/ 340 h 2720"/>
                  <a:gd name="T64" fmla="*/ 3792 w 5056"/>
                  <a:gd name="T65" fmla="*/ 2267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moveTo>
                      <a:pt x="1896" y="114"/>
                    </a:moveTo>
                    <a:lnTo>
                      <a:pt x="1896" y="454"/>
                    </a:lnTo>
                    <a:moveTo>
                      <a:pt x="3160" y="454"/>
                    </a:moveTo>
                    <a:lnTo>
                      <a:pt x="3160" y="114"/>
                    </a:lnTo>
                    <a:moveTo>
                      <a:pt x="1264" y="2267"/>
                    </a:moveTo>
                    <a:lnTo>
                      <a:pt x="1264" y="340"/>
                    </a:lnTo>
                    <a:moveTo>
                      <a:pt x="3792" y="340"/>
                    </a:moveTo>
                    <a:lnTo>
                      <a:pt x="3792" y="2267"/>
                    </a:lnTo>
                  </a:path>
                </a:pathLst>
              </a:custGeom>
              <a:noFill/>
              <a:ln w="6985" cap="flat">
                <a:solidFill>
                  <a:srgbClr val="D99694"/>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0" name="Rectangle 93"/>
              <p:cNvSpPr>
                <a:spLocks noChangeArrowheads="1"/>
              </p:cNvSpPr>
              <p:nvPr/>
            </p:nvSpPr>
            <p:spPr bwMode="auto">
              <a:xfrm>
                <a:off x="489336" y="141230"/>
                <a:ext cx="208915" cy="7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a:r>
                  <a:rPr lang="ja-JP" altLang="en-US" sz="1100" b="1" kern="0" dirty="0">
                    <a:solidFill>
                      <a:prstClr val="black"/>
                    </a:solidFill>
                    <a:latin typeface="メイリオ" panose="020B0604030504040204" pitchFamily="50" charset="-128"/>
                    <a:ea typeface="メイリオ" panose="020B0604030504040204" pitchFamily="50" charset="-128"/>
                    <a:cs typeface="ＭＳ Ｐゴシック"/>
                  </a:rPr>
                  <a:t>絆</a:t>
                </a:r>
                <a:endParaRPr lang="ja-JP" altLang="en-US" sz="1050" kern="100" dirty="0">
                  <a:solidFill>
                    <a:prstClr val="black"/>
                  </a:solidFill>
                  <a:latin typeface="メイリオ" panose="020B0604030504040204" pitchFamily="50" charset="-128"/>
                  <a:ea typeface="メイリオ" panose="020B0604030504040204" pitchFamily="50" charset="-128"/>
                  <a:cs typeface="Times New Roman"/>
                </a:endParaRPr>
              </a:p>
            </p:txBody>
          </p:sp>
          <p:sp>
            <p:nvSpPr>
              <p:cNvPr id="181" name="Oval 80"/>
              <p:cNvSpPr>
                <a:spLocks noChangeArrowheads="1"/>
              </p:cNvSpPr>
              <p:nvPr/>
            </p:nvSpPr>
            <p:spPr bwMode="auto">
              <a:xfrm>
                <a:off x="851535" y="190500"/>
                <a:ext cx="85090" cy="83820"/>
              </a:xfrm>
              <a:prstGeom prst="ellipse">
                <a:avLst/>
              </a:prstGeom>
              <a:solidFill>
                <a:srgbClr val="4F81BD"/>
              </a:solidFill>
              <a:ln w="15875">
                <a:solidFill>
                  <a:srgbClr val="336699"/>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136" name="AutoShape 11098"/>
            <p:cNvSpPr>
              <a:spLocks noChangeArrowheads="1"/>
            </p:cNvSpPr>
            <p:nvPr/>
          </p:nvSpPr>
          <p:spPr bwMode="auto">
            <a:xfrm>
              <a:off x="2264830"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37" name="AutoShape 11098"/>
            <p:cNvSpPr>
              <a:spLocks noChangeArrowheads="1"/>
            </p:cNvSpPr>
            <p:nvPr/>
          </p:nvSpPr>
          <p:spPr bwMode="auto">
            <a:xfrm>
              <a:off x="4465191"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38" name="AutoShape 11098"/>
            <p:cNvSpPr>
              <a:spLocks noChangeArrowheads="1"/>
            </p:cNvSpPr>
            <p:nvPr/>
          </p:nvSpPr>
          <p:spPr bwMode="auto">
            <a:xfrm>
              <a:off x="6665552"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222" name="正方形/長方形 221"/>
          <p:cNvSpPr/>
          <p:nvPr/>
        </p:nvSpPr>
        <p:spPr>
          <a:xfrm>
            <a:off x="179512" y="1967355"/>
            <a:ext cx="479618" cy="584775"/>
          </a:xfrm>
          <a:prstGeom prst="rect">
            <a:avLst/>
          </a:prstGeom>
          <a:noFill/>
        </p:spPr>
        <p:txBody>
          <a:bodyPr wrap="none" lIns="91440" tIns="45720" rIns="91440" bIns="45720">
            <a:spAutoFit/>
          </a:bodyPr>
          <a:lstStyle/>
          <a:p>
            <a:pPr algn="ctr"/>
            <a:r>
              <a:rPr lang="ja-JP" altLang="en-US" sz="3200" b="1" cap="none" spc="0" dirty="0" smtClean="0">
                <a:ln w="10541" cmpd="sng">
                  <a:solidFill>
                    <a:schemeClr val="accent1">
                      <a:shade val="88000"/>
                      <a:satMod val="110000"/>
                    </a:schemeClr>
                  </a:solidFill>
                  <a:prstDash val="solid"/>
                </a:ln>
                <a:solidFill>
                  <a:srgbClr val="0033CC"/>
                </a:solidFill>
                <a:effectLst/>
              </a:rPr>
              <a:t>Ａ</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3" name="正方形/長方形 222"/>
          <p:cNvSpPr/>
          <p:nvPr/>
        </p:nvSpPr>
        <p:spPr>
          <a:xfrm>
            <a:off x="2349762" y="1967355"/>
            <a:ext cx="505267"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Ｂ</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4" name="正方形/長方形 223"/>
          <p:cNvSpPr/>
          <p:nvPr/>
        </p:nvSpPr>
        <p:spPr>
          <a:xfrm>
            <a:off x="4576401" y="1967355"/>
            <a:ext cx="490839" cy="584775"/>
          </a:xfrm>
          <a:prstGeom prst="rect">
            <a:avLst/>
          </a:prstGeom>
          <a:noFill/>
        </p:spPr>
        <p:txBody>
          <a:bodyPr wrap="none" lIns="91440" tIns="45720" rIns="91440" bIns="45720">
            <a:spAutoFit/>
          </a:bodyPr>
          <a:lstStyle/>
          <a:p>
            <a:pPr algn="ctr"/>
            <a:r>
              <a:rPr lang="ja-JP" altLang="en-US" sz="3200" b="1" dirty="0" smtClean="0">
                <a:ln w="10541" cmpd="sng">
                  <a:solidFill>
                    <a:schemeClr val="accent1">
                      <a:shade val="88000"/>
                      <a:satMod val="110000"/>
                    </a:schemeClr>
                  </a:solidFill>
                  <a:prstDash val="solid"/>
                </a:ln>
                <a:solidFill>
                  <a:srgbClr val="0033CC"/>
                </a:solidFill>
              </a:rPr>
              <a:t>Ｃ</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5" name="正方形/長方形 224"/>
          <p:cNvSpPr/>
          <p:nvPr/>
        </p:nvSpPr>
        <p:spPr>
          <a:xfrm>
            <a:off x="6797100" y="1967355"/>
            <a:ext cx="497252"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Ｄ</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6" name="テキスト ボックス 225"/>
          <p:cNvSpPr txBox="1"/>
          <p:nvPr/>
        </p:nvSpPr>
        <p:spPr>
          <a:xfrm>
            <a:off x="7294843" y="2061889"/>
            <a:ext cx="1381613" cy="400110"/>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全体</a:t>
            </a:r>
            <a:r>
              <a:rPr lang="ja-JP" altLang="en-US" sz="2000" dirty="0" smtClean="0">
                <a:latin typeface="Meiryo UI" panose="020B0604030504040204" pitchFamily="50" charset="-128"/>
                <a:ea typeface="Meiryo UI" panose="020B0604030504040204" pitchFamily="50" charset="-128"/>
              </a:rPr>
              <a:t>集団</a:t>
            </a:r>
            <a:endParaRPr kumimoji="1" lang="ja-JP" altLang="en-US"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2555776" y="2060140"/>
            <a:ext cx="1513804" cy="400110"/>
          </a:xfrm>
          <a:prstGeom prst="rect">
            <a:avLst/>
          </a:prstGeom>
          <a:noFill/>
        </p:spPr>
        <p:txBody>
          <a:bodyPr wrap="square" rtlCol="0">
            <a:spAutoFit/>
          </a:bodyPr>
          <a:lstStyle/>
          <a:p>
            <a:pPr algn="ctr"/>
            <a:r>
              <a:rPr kumimoji="1" lang="ja-JP" altLang="en-US" sz="2000" dirty="0" smtClean="0">
                <a:latin typeface="Meiryo UI" panose="020B0604030504040204" pitchFamily="50" charset="-128"/>
                <a:ea typeface="Meiryo UI" panose="020B0604030504040204" pitchFamily="50" charset="-128"/>
              </a:rPr>
              <a:t>小集団</a:t>
            </a:r>
            <a:endParaRPr kumimoji="1" lang="ja-JP" altLang="en-US" sz="20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28064" y="2060140"/>
            <a:ext cx="2050884"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集団成立前</a:t>
            </a:r>
            <a:endParaRPr kumimoji="1" lang="ja-JP" altLang="en-US" sz="20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801333" y="2061889"/>
            <a:ext cx="1447326"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中集団</a:t>
            </a:r>
            <a:endParaRPr kumimoji="1" lang="ja-JP" altLang="en-US" sz="2000" dirty="0">
              <a:latin typeface="Meiryo UI" panose="020B0604030504040204" pitchFamily="50" charset="-128"/>
              <a:ea typeface="Meiryo UI" panose="020B0604030504040204" pitchFamily="50" charset="-128"/>
            </a:endParaRPr>
          </a:p>
        </p:txBody>
      </p:sp>
      <p:grpSp>
        <p:nvGrpSpPr>
          <p:cNvPr id="6" name="グループ化 5"/>
          <p:cNvGrpSpPr/>
          <p:nvPr/>
        </p:nvGrpSpPr>
        <p:grpSpPr>
          <a:xfrm>
            <a:off x="295062" y="3717032"/>
            <a:ext cx="8640960" cy="3024336"/>
            <a:chOff x="295062" y="3717032"/>
            <a:chExt cx="8640960" cy="3024336"/>
          </a:xfrm>
        </p:grpSpPr>
        <p:grpSp>
          <p:nvGrpSpPr>
            <p:cNvPr id="116" name="グループ化 115"/>
            <p:cNvGrpSpPr/>
            <p:nvPr/>
          </p:nvGrpSpPr>
          <p:grpSpPr>
            <a:xfrm>
              <a:off x="295062" y="3717032"/>
              <a:ext cx="8640960" cy="2990404"/>
              <a:chOff x="251520" y="4909230"/>
              <a:chExt cx="8640960" cy="4659266"/>
            </a:xfrm>
          </p:grpSpPr>
          <p:sp>
            <p:nvSpPr>
              <p:cNvPr id="118" name="正方形/長方形 117"/>
              <p:cNvSpPr/>
              <p:nvPr/>
            </p:nvSpPr>
            <p:spPr>
              <a:xfrm>
                <a:off x="251520" y="4909230"/>
                <a:ext cx="8640960" cy="4659266"/>
              </a:xfrm>
              <a:prstGeom prst="rect">
                <a:avLst/>
              </a:prstGeom>
              <a:gradFill flip="none" rotWithShape="1">
                <a:gsLst>
                  <a:gs pos="0">
                    <a:schemeClr val="tx2">
                      <a:lumMod val="20000"/>
                      <a:lumOff val="80000"/>
                    </a:schemeClr>
                  </a:gs>
                  <a:gs pos="100000">
                    <a:srgbClr val="FF0000">
                      <a:alpha val="50000"/>
                    </a:srgbClr>
                  </a:gs>
                </a:gsLst>
                <a:lin ang="2700000" scaled="1"/>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solidFill>
                      <a:schemeClr val="tx1"/>
                    </a:solidFill>
                    <a:latin typeface="メイリオ" panose="020B0604030504040204" pitchFamily="50" charset="-128"/>
                    <a:ea typeface="メイリオ" panose="020B0604030504040204" pitchFamily="50" charset="-128"/>
                  </a:rPr>
                  <a:t>　</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r>
                  <a:rPr kumimoji="1" lang="ja-JP" altLang="en-US" dirty="0" smtClean="0">
                    <a:solidFill>
                      <a:schemeClr val="tx1"/>
                    </a:solidFill>
                    <a:latin typeface="メイリオ" panose="020B0604030504040204" pitchFamily="50" charset="-128"/>
                    <a:ea typeface="メイリオ" panose="020B0604030504040204" pitchFamily="50" charset="-128"/>
                  </a:rPr>
                  <a:t> </a:t>
                </a:r>
                <a:r>
                  <a:rPr kumimoji="1" lang="ja-JP" altLang="en-US" sz="2400" b="1" u="sng" dirty="0" smtClean="0">
                    <a:solidFill>
                      <a:schemeClr val="tx1"/>
                    </a:solidFill>
                    <a:latin typeface="メイリオ" panose="020B0604030504040204" pitchFamily="50" charset="-128"/>
                    <a:ea typeface="メイリオ" panose="020B0604030504040204" pitchFamily="50" charset="-128"/>
                  </a:rPr>
                  <a:t>居場所づくり</a:t>
                </a:r>
                <a:endParaRPr kumimoji="1" lang="en-US" altLang="ja-JP" sz="2400" b="1"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en-US" altLang="ja-JP" sz="2400" b="1" dirty="0">
                    <a:solidFill>
                      <a:schemeClr val="tx1"/>
                    </a:solidFill>
                    <a:latin typeface="メイリオ" panose="020B0604030504040204" pitchFamily="50" charset="-128"/>
                    <a:ea typeface="メイリオ" panose="020B0604030504040204" pitchFamily="50" charset="-128"/>
                  </a:rPr>
                  <a:t> </a:t>
                </a:r>
                <a:r>
                  <a:rPr lang="en-US" altLang="ja-JP" sz="2400" b="1" dirty="0" smtClean="0">
                    <a:solidFill>
                      <a:schemeClr val="tx1"/>
                    </a:solidFill>
                    <a:latin typeface="メイリオ" panose="020B0604030504040204" pitchFamily="50" charset="-128"/>
                    <a:ea typeface="メイリオ" panose="020B0604030504040204" pitchFamily="50" charset="-128"/>
                  </a:rPr>
                  <a:t>                                                                </a:t>
                </a:r>
              </a:p>
              <a:p>
                <a:r>
                  <a:rPr lang="en-US" altLang="ja-JP" sz="2400" b="1" dirty="0">
                    <a:solidFill>
                      <a:schemeClr val="tx1"/>
                    </a:solidFill>
                    <a:latin typeface="メイリオ" panose="020B0604030504040204" pitchFamily="50" charset="-128"/>
                    <a:ea typeface="メイリオ" panose="020B0604030504040204" pitchFamily="50" charset="-128"/>
                  </a:rPr>
                  <a:t> </a:t>
                </a:r>
                <a:r>
                  <a:rPr lang="en-US" altLang="ja-JP" sz="2400" b="1" dirty="0" smtClean="0">
                    <a:solidFill>
                      <a:schemeClr val="tx1"/>
                    </a:solidFill>
                    <a:latin typeface="メイリオ" panose="020B0604030504040204" pitchFamily="50" charset="-128"/>
                    <a:ea typeface="メイリオ" panose="020B0604030504040204" pitchFamily="50" charset="-128"/>
                  </a:rPr>
                  <a:t>                                                        </a:t>
                </a:r>
                <a:r>
                  <a:rPr lang="ja-JP" altLang="en-US" sz="2400" b="1" u="sng" dirty="0" smtClean="0">
                    <a:solidFill>
                      <a:schemeClr val="tx1"/>
                    </a:solidFill>
                    <a:latin typeface="メイリオ" panose="020B0604030504040204" pitchFamily="50" charset="-128"/>
                    <a:ea typeface="メイリオ" panose="020B0604030504040204" pitchFamily="50" charset="-128"/>
                  </a:rPr>
                  <a:t>絆づくり</a:t>
                </a:r>
                <a:endParaRPr lang="ja-JP" altLang="en-US" sz="2400" b="1" u="sng" dirty="0">
                  <a:solidFill>
                    <a:schemeClr val="tx1"/>
                  </a:solidFill>
                  <a:latin typeface="メイリオ" panose="020B0604030504040204" pitchFamily="50" charset="-128"/>
                  <a:ea typeface="メイリオ" panose="020B0604030504040204" pitchFamily="50" charset="-128"/>
                </a:endParaRPr>
              </a:p>
            </p:txBody>
          </p:sp>
          <p:cxnSp>
            <p:nvCxnSpPr>
              <p:cNvPr id="119" name="直線コネクタ 118"/>
              <p:cNvCxnSpPr/>
              <p:nvPr/>
            </p:nvCxnSpPr>
            <p:spPr>
              <a:xfrm flipV="1">
                <a:off x="284522" y="5125254"/>
                <a:ext cx="8607958" cy="40524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2" name="テキスト ボックス 121"/>
            <p:cNvSpPr txBox="1"/>
            <p:nvPr/>
          </p:nvSpPr>
          <p:spPr>
            <a:xfrm>
              <a:off x="6117888" y="5417929"/>
              <a:ext cx="2812559" cy="1323439"/>
            </a:xfrm>
            <a:prstGeom prst="rect">
              <a:avLst/>
            </a:prstGeom>
          </p:spPr>
          <p:txBody>
            <a:bodyPr wrap="square">
              <a:spAutoFit/>
            </a:bodyPr>
            <a:lstStyle>
              <a:defPPr>
                <a:defRPr lang="ja-JP"/>
              </a:defPPr>
              <a:lvl1pPr lvl="0">
                <a:defRPr sz="2000">
                  <a:solidFill>
                    <a:prstClr val="black"/>
                  </a:solidFill>
                  <a:latin typeface="メイリオ" panose="020B0604030504040204" pitchFamily="50" charset="-128"/>
                  <a:ea typeface="メイリオ" panose="020B0604030504040204" pitchFamily="50" charset="-128"/>
                </a:defRPr>
              </a:lvl1pPr>
            </a:lstStyle>
            <a:p>
              <a:r>
                <a:rPr lang="ja-JP" altLang="en-US" dirty="0"/>
                <a:t>主体的に取り組む</a:t>
              </a:r>
              <a:endParaRPr lang="en-US" altLang="ja-JP" dirty="0"/>
            </a:p>
            <a:p>
              <a:r>
                <a:rPr lang="ja-JP" altLang="en-US" dirty="0"/>
                <a:t>協同的な活動を通して</a:t>
              </a:r>
              <a:endParaRPr lang="en-US" altLang="ja-JP" dirty="0"/>
            </a:p>
            <a:p>
              <a:r>
                <a:rPr lang="ja-JP" altLang="en-US" u="sng" dirty="0"/>
                <a:t>児童生徒自らが</a:t>
              </a:r>
              <a:endParaRPr lang="en-US" altLang="ja-JP" u="sng" dirty="0"/>
            </a:p>
            <a:p>
              <a:r>
                <a:rPr lang="ja-JP" altLang="en-US" dirty="0"/>
                <a:t>絆をつくる</a:t>
              </a:r>
              <a:endParaRPr lang="en-US" altLang="ja-JP" dirty="0"/>
            </a:p>
          </p:txBody>
        </p:sp>
        <p:sp>
          <p:nvSpPr>
            <p:cNvPr id="5" name="正方形/長方形 4"/>
            <p:cNvSpPr/>
            <p:nvPr/>
          </p:nvSpPr>
          <p:spPr>
            <a:xfrm>
              <a:off x="422214" y="4409817"/>
              <a:ext cx="2890464" cy="1323439"/>
            </a:xfrm>
            <a:prstGeom prst="rect">
              <a:avLst/>
            </a:prstGeom>
          </p:spPr>
          <p:txBody>
            <a:bodyPr wrap="square">
              <a:spAutoFit/>
            </a:bodyPr>
            <a:lstStyle/>
            <a:p>
              <a:pPr lvl="0"/>
              <a:r>
                <a:rPr lang="ja-JP" altLang="en-US" sz="2000" dirty="0">
                  <a:solidFill>
                    <a:prstClr val="black"/>
                  </a:solidFill>
                  <a:latin typeface="メイリオ" panose="020B0604030504040204" pitchFamily="50" charset="-128"/>
                  <a:ea typeface="メイリオ" panose="020B0604030504040204" pitchFamily="50" charset="-128"/>
                </a:rPr>
                <a:t>児童生徒が安心でき</a:t>
              </a:r>
              <a:r>
                <a:rPr lang="ja-JP" altLang="en-US" sz="2000" dirty="0" smtClean="0">
                  <a:solidFill>
                    <a:prstClr val="black"/>
                  </a:solidFill>
                  <a:latin typeface="メイリオ" panose="020B0604030504040204" pitchFamily="50" charset="-128"/>
                  <a:ea typeface="メイリオ" panose="020B0604030504040204" pitchFamily="50" charset="-128"/>
                </a:rPr>
                <a:t>、</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lvl="0"/>
              <a:r>
                <a:rPr lang="ja-JP" altLang="en-US" sz="2000" dirty="0" smtClean="0">
                  <a:solidFill>
                    <a:prstClr val="black"/>
                  </a:solidFill>
                  <a:latin typeface="メイリオ" panose="020B0604030504040204" pitchFamily="50" charset="-128"/>
                  <a:ea typeface="メイリオ" panose="020B0604030504040204" pitchFamily="50" charset="-128"/>
                </a:rPr>
                <a:t>自己存在感や充実感を感じられる居場所を、</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lvl="0"/>
              <a:r>
                <a:rPr lang="ja-JP" altLang="en-US" sz="2000" u="sng" dirty="0" smtClean="0">
                  <a:solidFill>
                    <a:prstClr val="black"/>
                  </a:solidFill>
                  <a:latin typeface="メイリオ" panose="020B0604030504040204" pitchFamily="50" charset="-128"/>
                  <a:ea typeface="メイリオ" panose="020B0604030504040204" pitchFamily="50" charset="-128"/>
                </a:rPr>
                <a:t>教職員</a:t>
              </a:r>
              <a:r>
                <a:rPr lang="ja-JP" altLang="en-US" sz="2000" u="sng" dirty="0">
                  <a:solidFill>
                    <a:prstClr val="black"/>
                  </a:solidFill>
                  <a:latin typeface="メイリオ" panose="020B0604030504040204" pitchFamily="50" charset="-128"/>
                  <a:ea typeface="メイリオ" panose="020B0604030504040204" pitchFamily="50" charset="-128"/>
                </a:rPr>
                <a:t>が</a:t>
              </a:r>
              <a:r>
                <a:rPr lang="ja-JP" altLang="en-US" sz="2000" dirty="0">
                  <a:solidFill>
                    <a:prstClr val="black"/>
                  </a:solidFill>
                  <a:latin typeface="メイリオ" panose="020B0604030504040204" pitchFamily="50" charset="-128"/>
                  <a:ea typeface="メイリオ" panose="020B0604030504040204" pitchFamily="50" charset="-128"/>
                </a:rPr>
                <a:t>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967005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テキスト ボックス 124"/>
          <p:cNvSpPr txBox="1"/>
          <p:nvPr/>
        </p:nvSpPr>
        <p:spPr>
          <a:xfrm>
            <a:off x="426486" y="2158235"/>
            <a:ext cx="3929489" cy="461665"/>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a:solidFill>
                  <a:schemeClr val="bg1"/>
                </a:solidFill>
              </a:rPr>
              <a:t>１．事例提供者を決める。</a:t>
            </a:r>
            <a:endParaRPr lang="en-US" altLang="ja-JP" sz="2400" dirty="0">
              <a:solidFill>
                <a:schemeClr val="bg1"/>
              </a:solidFill>
            </a:endParaRPr>
          </a:p>
        </p:txBody>
      </p:sp>
      <p:sp>
        <p:nvSpPr>
          <p:cNvPr id="107" name="テキスト ボックス 106"/>
          <p:cNvSpPr txBox="1"/>
          <p:nvPr/>
        </p:nvSpPr>
        <p:spPr>
          <a:xfrm>
            <a:off x="502324" y="2681625"/>
            <a:ext cx="7022003" cy="1323439"/>
          </a:xfrm>
          <a:prstGeom prst="rect">
            <a:avLst/>
          </a:prstGeom>
          <a:noFill/>
        </p:spPr>
        <p:txBody>
          <a:bodyPr wrap="square" rtlCol="0">
            <a:spAutoFit/>
          </a:bodyPr>
          <a:lstStyle/>
          <a:p>
            <a:pPr marL="274638" indent="-274638">
              <a:lnSpc>
                <a:spcPts val="2400"/>
              </a:lnSpc>
            </a:pP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・グループ</a:t>
            </a:r>
            <a:r>
              <a:rPr lang="ja-JP" altLang="en-US" sz="2000" dirty="0">
                <a:latin typeface="メイリオ" panose="020B0604030504040204" pitchFamily="50" charset="-128"/>
                <a:ea typeface="メイリオ" panose="020B0604030504040204" pitchFamily="50" charset="-128"/>
              </a:rPr>
              <a:t>の先生方に働きかけを一緒に考えて</a:t>
            </a:r>
            <a:r>
              <a:rPr lang="ja-JP" altLang="en-US" sz="2000" dirty="0" smtClean="0">
                <a:latin typeface="メイリオ" panose="020B0604030504040204" pitchFamily="50" charset="-128"/>
                <a:ea typeface="メイリオ" panose="020B0604030504040204" pitchFamily="50" charset="-128"/>
              </a:rPr>
              <a:t>も</a:t>
            </a:r>
            <a:r>
              <a:rPr lang="ja-JP" altLang="en-US" sz="2000" dirty="0" err="1" smtClean="0">
                <a:latin typeface="メイリオ" panose="020B0604030504040204" pitchFamily="50" charset="-128"/>
                <a:ea typeface="メイリオ" panose="020B0604030504040204" pitchFamily="50" charset="-128"/>
              </a:rPr>
              <a:t>ら</a:t>
            </a:r>
            <a:endParaRPr lang="en-US" altLang="ja-JP" sz="2000" dirty="0" smtClean="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いたい</a:t>
            </a:r>
            <a:r>
              <a:rPr lang="ja-JP" altLang="en-US" sz="2000" dirty="0">
                <a:latin typeface="メイリオ" panose="020B0604030504040204" pitchFamily="50" charset="-128"/>
                <a:ea typeface="メイリオ" panose="020B0604030504040204" pitchFamily="50" charset="-128"/>
              </a:rPr>
              <a:t>と思っている</a:t>
            </a:r>
            <a:r>
              <a:rPr lang="ja-JP" altLang="en-US" sz="2000" dirty="0" smtClean="0">
                <a:latin typeface="メイリオ" panose="020B0604030504040204" pitchFamily="50" charset="-128"/>
                <a:ea typeface="メイリオ" panose="020B0604030504040204" pitchFamily="50" charset="-128"/>
              </a:rPr>
              <a:t>方</a:t>
            </a:r>
            <a:endParaRPr lang="en-US" altLang="ja-JP" sz="2000" dirty="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smtClean="0">
                <a:latin typeface="メイリオ" panose="020B0604030504040204" pitchFamily="50" charset="-128"/>
                <a:ea typeface="メイリオ" panose="020B0604030504040204" pitchFamily="50" charset="-128"/>
              </a:rPr>
              <a:t>　　　・今年度担任をしている方の中でジャンケン</a:t>
            </a:r>
            <a:endParaRPr lang="en-US" altLang="ja-JP" sz="2000" dirty="0" smtClean="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smtClean="0">
                <a:latin typeface="メイリオ" panose="020B0604030504040204" pitchFamily="50" charset="-128"/>
                <a:ea typeface="メイリオ" panose="020B0604030504040204" pitchFamily="50" charset="-128"/>
              </a:rPr>
              <a:t>　　　・今年度担任をしている一番若手（ベテラン）の方</a:t>
            </a:r>
            <a:endParaRPr lang="en-US" altLang="ja-JP" sz="2000" dirty="0" smtClean="0">
              <a:latin typeface="メイリオ" panose="020B0604030504040204" pitchFamily="50" charset="-128"/>
              <a:ea typeface="メイリオ" panose="020B0604030504040204" pitchFamily="50" charset="-128"/>
            </a:endParaRPr>
          </a:p>
        </p:txBody>
      </p:sp>
      <p:sp>
        <p:nvSpPr>
          <p:cNvPr id="96" name="テキスト ボックス 95"/>
          <p:cNvSpPr txBox="1"/>
          <p:nvPr/>
        </p:nvSpPr>
        <p:spPr>
          <a:xfrm>
            <a:off x="1307808" y="952272"/>
            <a:ext cx="7728688" cy="892552"/>
          </a:xfrm>
          <a:prstGeom prst="rect">
            <a:avLst/>
          </a:prstGeom>
          <a:noFill/>
          <a:ln>
            <a:solidFill>
              <a:schemeClr val="tx1"/>
            </a:solidFill>
          </a:ln>
        </p:spPr>
        <p:txBody>
          <a:bodyPr wrap="square" rtlCol="0" anchor="b">
            <a:spAutoFit/>
          </a:bodyPr>
          <a:lstStyle/>
          <a:p>
            <a:r>
              <a:rPr lang="ja-JP" altLang="en-US" sz="2600" b="1" dirty="0" smtClean="0">
                <a:latin typeface="メイリオ" panose="020B0604030504040204" pitchFamily="50" charset="-128"/>
                <a:ea typeface="メイリオ" panose="020B0604030504040204" pitchFamily="50" charset="-128"/>
              </a:rPr>
              <a:t>子供たちの集団での活動が円滑に行われるための、</a:t>
            </a:r>
            <a:endParaRPr lang="en-US" altLang="ja-JP" sz="2600" b="1" dirty="0" smtClean="0">
              <a:latin typeface="メイリオ" panose="020B0604030504040204" pitchFamily="50" charset="-128"/>
              <a:ea typeface="メイリオ" panose="020B0604030504040204" pitchFamily="50" charset="-128"/>
            </a:endParaRPr>
          </a:p>
          <a:p>
            <a:r>
              <a:rPr lang="ja-JP" altLang="en-US" sz="2600" b="1" dirty="0" smtClean="0">
                <a:latin typeface="メイリオ" panose="020B0604030504040204" pitchFamily="50" charset="-128"/>
                <a:ea typeface="メイリオ" panose="020B0604030504040204" pitchFamily="50" charset="-128"/>
              </a:rPr>
              <a:t>教師の働きかけについて考えましょう。</a:t>
            </a:r>
            <a:endParaRPr kumimoji="1" lang="ja-JP" altLang="en-US" sz="2600" b="1" dirty="0"/>
          </a:p>
        </p:txBody>
      </p:sp>
      <p:pic>
        <p:nvPicPr>
          <p:cNvPr id="1026" name="Picture 2" descr="C:\Users\u50\Desktop\0_Justカラー\07研修・指導\009_説明.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3627" y="5278628"/>
            <a:ext cx="3040701" cy="1390732"/>
          </a:xfrm>
          <a:prstGeom prst="rect">
            <a:avLst/>
          </a:prstGeom>
          <a:noFill/>
          <a:extLst>
            <a:ext uri="{909E8E84-426E-40DD-AFC4-6F175D3DCCD1}">
              <a14:hiddenFill xmlns:a14="http://schemas.microsoft.com/office/drawing/2010/main">
                <a:solidFill>
                  <a:srgbClr val="FFFFFF"/>
                </a:solidFill>
              </a14:hiddenFill>
            </a:ext>
          </a:extLst>
        </p:spPr>
      </p:pic>
      <p:sp>
        <p:nvSpPr>
          <p:cNvPr id="115" name="テキスト ボックス 114"/>
          <p:cNvSpPr txBox="1"/>
          <p:nvPr/>
        </p:nvSpPr>
        <p:spPr>
          <a:xfrm>
            <a:off x="426488" y="4292017"/>
            <a:ext cx="7745912" cy="830997"/>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smtClean="0">
                <a:solidFill>
                  <a:schemeClr val="bg1"/>
                </a:solidFill>
              </a:rPr>
              <a:t>２．学級（</a:t>
            </a:r>
            <a:r>
              <a:rPr lang="en-US" altLang="ja-JP" sz="2400" dirty="0" smtClean="0">
                <a:solidFill>
                  <a:schemeClr val="bg1"/>
                </a:solidFill>
              </a:rPr>
              <a:t>HR</a:t>
            </a:r>
            <a:r>
              <a:rPr lang="ja-JP" altLang="en-US" sz="2400" dirty="0" smtClean="0">
                <a:solidFill>
                  <a:schemeClr val="bg1"/>
                </a:solidFill>
              </a:rPr>
              <a:t>）集団の状況や、集団での活動</a:t>
            </a:r>
            <a:r>
              <a:rPr lang="ja-JP" altLang="en-US" sz="2400" dirty="0">
                <a:solidFill>
                  <a:schemeClr val="bg1"/>
                </a:solidFill>
              </a:rPr>
              <a:t>の際</a:t>
            </a:r>
            <a:r>
              <a:rPr lang="ja-JP" altLang="en-US" sz="2400" dirty="0" smtClean="0">
                <a:solidFill>
                  <a:schemeClr val="bg1"/>
                </a:solidFill>
              </a:rPr>
              <a:t>の</a:t>
            </a:r>
            <a:endParaRPr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苦労した（している）ことを</a:t>
            </a:r>
            <a:r>
              <a:rPr lang="ja-JP" altLang="en-US" sz="2400" dirty="0">
                <a:solidFill>
                  <a:schemeClr val="bg1"/>
                </a:solidFill>
              </a:rPr>
              <a:t>紹介する。</a:t>
            </a:r>
            <a:endParaRPr lang="en-US" altLang="ja-JP" sz="2400" dirty="0">
              <a:solidFill>
                <a:schemeClr val="bg1"/>
              </a:solidFill>
            </a:endParaRPr>
          </a:p>
        </p:txBody>
      </p:sp>
      <p:sp>
        <p:nvSpPr>
          <p:cNvPr id="108" name="テキスト ボックス 107"/>
          <p:cNvSpPr txBox="1"/>
          <p:nvPr/>
        </p:nvSpPr>
        <p:spPr>
          <a:xfrm>
            <a:off x="82337" y="952272"/>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資料①</a:t>
            </a:r>
            <a:endParaRPr lang="ja-JP" altLang="en-US" dirty="0"/>
          </a:p>
        </p:txBody>
      </p:sp>
      <p:sp>
        <p:nvSpPr>
          <p:cNvPr id="10"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765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テキスト ボックス 110"/>
          <p:cNvSpPr txBox="1"/>
          <p:nvPr/>
        </p:nvSpPr>
        <p:spPr>
          <a:xfrm>
            <a:off x="285047" y="908720"/>
            <a:ext cx="8391409" cy="830997"/>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smtClean="0">
                <a:solidFill>
                  <a:schemeClr val="bg1"/>
                </a:solidFill>
              </a:rPr>
              <a:t>３．事例提供者のエピソードだけでは分からなかったこと　</a:t>
            </a:r>
            <a:endParaRPr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を質問し、より的確に実態を捉える。</a:t>
            </a:r>
            <a:endParaRPr lang="en-US" altLang="ja-JP" sz="2400" dirty="0">
              <a:solidFill>
                <a:schemeClr val="bg1"/>
              </a:solidFill>
            </a:endParaRPr>
          </a:p>
        </p:txBody>
      </p:sp>
      <p:pic>
        <p:nvPicPr>
          <p:cNvPr id="1032" name="Picture 8" descr="Z:\事務文書\生徒指導\17_共同研究\H28-29パッケージ開発\10_パッケージ開発用\5_0127からの作業\ファシリテーション力\04先生（顔）\009_自信があ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7948" y="2204864"/>
            <a:ext cx="1011713" cy="10440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07503" y="2096972"/>
            <a:ext cx="1246809" cy="105263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Z:\事務文書\生徒指導\17_共同研究\H28-29パッケージ開発\10_パッケージ開発用\5_0127からの作業\ファシリテーション力\02先生\001_ほほえむ.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6213" y="3775808"/>
            <a:ext cx="1171575" cy="1557338"/>
          </a:xfrm>
          <a:prstGeom prst="rect">
            <a:avLst/>
          </a:prstGeom>
          <a:noFill/>
          <a:extLst>
            <a:ext uri="{909E8E84-426E-40DD-AFC4-6F175D3DCCD1}">
              <a14:hiddenFill xmlns:a14="http://schemas.microsoft.com/office/drawing/2010/main">
                <a:solidFill>
                  <a:srgbClr val="FFFFFF"/>
                </a:solidFill>
              </a14:hiddenFill>
            </a:ext>
          </a:extLst>
        </p:spPr>
      </p:pic>
      <p:sp>
        <p:nvSpPr>
          <p:cNvPr id="4" name="円形吹き出し 3"/>
          <p:cNvSpPr/>
          <p:nvPr/>
        </p:nvSpPr>
        <p:spPr>
          <a:xfrm>
            <a:off x="3574100" y="2056406"/>
            <a:ext cx="3841200" cy="1061872"/>
          </a:xfrm>
          <a:prstGeom prst="wedgeEllipseCallout">
            <a:avLst>
              <a:gd name="adj1" fmla="val 61479"/>
              <a:gd name="adj2" fmla="val 15973"/>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2400" dirty="0" smtClean="0">
                <a:latin typeface="メイリオ" panose="020B0604030504040204" pitchFamily="50" charset="-128"/>
                <a:ea typeface="メイリオ" panose="020B0604030504040204" pitchFamily="50" charset="-128"/>
              </a:rPr>
              <a:t>困っていることは</a:t>
            </a:r>
            <a:endParaRPr kumimoji="1" lang="en-US" altLang="ja-JP" sz="2400" dirty="0" smtClean="0">
              <a:latin typeface="メイリオ" panose="020B0604030504040204" pitchFamily="50" charset="-128"/>
              <a:ea typeface="メイリオ" panose="020B0604030504040204" pitchFamily="50" charset="-128"/>
            </a:endParaRPr>
          </a:p>
          <a:p>
            <a:pPr algn="ctr"/>
            <a:r>
              <a:rPr kumimoji="1" lang="ja-JP" altLang="en-US" sz="2400" dirty="0" smtClean="0">
                <a:latin typeface="メイリオ" panose="020B0604030504040204" pitchFamily="50" charset="-128"/>
                <a:ea typeface="メイリオ" panose="020B0604030504040204" pitchFamily="50" charset="-128"/>
              </a:rPr>
              <a:t>なんですか。</a:t>
            </a:r>
            <a:endParaRPr kumimoji="1" lang="ja-JP" altLang="en-US" sz="2400" dirty="0">
              <a:latin typeface="メイリオ" panose="020B0604030504040204" pitchFamily="50" charset="-128"/>
              <a:ea typeface="メイリオ" panose="020B0604030504040204" pitchFamily="50" charset="-128"/>
            </a:endParaRPr>
          </a:p>
        </p:txBody>
      </p:sp>
      <p:sp>
        <p:nvSpPr>
          <p:cNvPr id="6" name="二等辺三角形 5"/>
          <p:cNvSpPr>
            <a:spLocks noChangeAspect="1"/>
          </p:cNvSpPr>
          <p:nvPr/>
        </p:nvSpPr>
        <p:spPr>
          <a:xfrm>
            <a:off x="6652475" y="2132856"/>
            <a:ext cx="1047880" cy="833150"/>
          </a:xfrm>
          <a:prstGeom prst="triangle">
            <a:avLst/>
          </a:prstGeom>
          <a:ln w="762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3785018" y="5333146"/>
            <a:ext cx="1573965"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事例提供者</a:t>
            </a:r>
            <a:endParaRPr kumimoji="1" lang="ja-JP" altLang="en-US" sz="2000" dirty="0">
              <a:latin typeface="メイリオ" panose="020B0604030504040204" pitchFamily="50" charset="-128"/>
              <a:ea typeface="メイリオ" panose="020B0604030504040204" pitchFamily="50" charset="-128"/>
            </a:endParaRPr>
          </a:p>
        </p:txBody>
      </p:sp>
      <p:sp>
        <p:nvSpPr>
          <p:cNvPr id="322" name="円形吹き出し 321"/>
          <p:cNvSpPr/>
          <p:nvPr/>
        </p:nvSpPr>
        <p:spPr>
          <a:xfrm>
            <a:off x="5182598" y="3429000"/>
            <a:ext cx="3493858" cy="1370876"/>
          </a:xfrm>
          <a:prstGeom prst="wedgeEllipseCallout">
            <a:avLst>
              <a:gd name="adj1" fmla="val 36313"/>
              <a:gd name="adj2" fmla="val -57924"/>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2400" dirty="0" smtClean="0">
                <a:latin typeface="メイリオ" panose="020B0604030504040204" pitchFamily="50" charset="-128"/>
                <a:ea typeface="メイリオ" panose="020B0604030504040204" pitchFamily="50" charset="-128"/>
              </a:rPr>
              <a:t>　授業中の</a:t>
            </a:r>
            <a:endParaRPr kumimoji="1" lang="en-US" altLang="ja-JP"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 話合い活動は</a:t>
            </a:r>
            <a:endParaRPr kumimoji="1" lang="en-US" altLang="ja-JP"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 成立しますか？</a:t>
            </a:r>
            <a:endParaRPr kumimoji="1" lang="ja-JP" altLang="en-US" sz="2400" dirty="0">
              <a:latin typeface="メイリオ" panose="020B0604030504040204" pitchFamily="50" charset="-128"/>
              <a:ea typeface="メイリオ" panose="020B0604030504040204" pitchFamily="50" charset="-128"/>
            </a:endParaRPr>
          </a:p>
        </p:txBody>
      </p:sp>
      <p:sp>
        <p:nvSpPr>
          <p:cNvPr id="323" name="円形吹き出し 322"/>
          <p:cNvSpPr/>
          <p:nvPr/>
        </p:nvSpPr>
        <p:spPr>
          <a:xfrm>
            <a:off x="5355335" y="5087909"/>
            <a:ext cx="3728786" cy="1581451"/>
          </a:xfrm>
          <a:prstGeom prst="wedgeEllipseCallout">
            <a:avLst>
              <a:gd name="adj1" fmla="val -57106"/>
              <a:gd name="adj2" fmla="val -54394"/>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latin typeface="メイリオ" panose="020B0604030504040204" pitchFamily="50" charset="-128"/>
                <a:ea typeface="メイリオ" panose="020B0604030504040204" pitchFamily="50" charset="-128"/>
              </a:rPr>
              <a:t>２学期から全員</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参加できるように</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なりました。</a:t>
            </a:r>
            <a:endParaRPr kumimoji="1" lang="ja-JP" altLang="en-US" sz="2400" dirty="0">
              <a:latin typeface="メイリオ" panose="020B0604030504040204" pitchFamily="50" charset="-128"/>
              <a:ea typeface="メイリオ" panose="020B0604030504040204" pitchFamily="50" charset="-128"/>
            </a:endParaRPr>
          </a:p>
        </p:txBody>
      </p:sp>
      <p:sp>
        <p:nvSpPr>
          <p:cNvPr id="324" name="円形吹き出し 323"/>
          <p:cNvSpPr/>
          <p:nvPr/>
        </p:nvSpPr>
        <p:spPr>
          <a:xfrm>
            <a:off x="964778" y="2966006"/>
            <a:ext cx="2915197" cy="1457540"/>
          </a:xfrm>
          <a:prstGeom prst="wedgeEllipseCallout">
            <a:avLst>
              <a:gd name="adj1" fmla="val -46408"/>
              <a:gd name="adj2" fmla="val -42007"/>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latin typeface="メイリオ" panose="020B0604030504040204" pitchFamily="50" charset="-128"/>
                <a:ea typeface="メイリオ" panose="020B0604030504040204" pitchFamily="50" charset="-128"/>
              </a:rPr>
              <a:t>みんな</a:t>
            </a:r>
            <a:r>
              <a:rPr lang="ja-JP" altLang="en-US" sz="2400" dirty="0" smtClean="0">
                <a:latin typeface="メイリオ" panose="020B0604030504040204" pitchFamily="50" charset="-128"/>
                <a:ea typeface="メイリオ" panose="020B0604030504040204" pitchFamily="50" charset="-128"/>
              </a:rPr>
              <a:t>を</a:t>
            </a:r>
            <a:r>
              <a:rPr lang="ja-JP" altLang="en-US" sz="2400" dirty="0" err="1" smtClean="0">
                <a:latin typeface="メイリオ" panose="020B0604030504040204" pitchFamily="50" charset="-128"/>
                <a:ea typeface="メイリオ" panose="020B0604030504040204" pitchFamily="50" charset="-128"/>
              </a:rPr>
              <a:t>引っ</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張る</a:t>
            </a:r>
            <a:r>
              <a:rPr kumimoji="1" lang="ja-JP" altLang="en-US" sz="2400" dirty="0" smtClean="0">
                <a:latin typeface="メイリオ" panose="020B0604030504040204" pitchFamily="50" charset="-128"/>
                <a:ea typeface="メイリオ" panose="020B0604030504040204" pitchFamily="50" charset="-128"/>
              </a:rPr>
              <a:t>リーダーはいますか？</a:t>
            </a:r>
            <a:endParaRPr kumimoji="1" lang="ja-JP" altLang="en-US" sz="2400" dirty="0">
              <a:latin typeface="メイリオ" panose="020B0604030504040204" pitchFamily="50" charset="-128"/>
              <a:ea typeface="メイリオ" panose="020B0604030504040204" pitchFamily="50" charset="-128"/>
            </a:endParaRPr>
          </a:p>
        </p:txBody>
      </p:sp>
      <p:sp>
        <p:nvSpPr>
          <p:cNvPr id="325" name="円形吹き出し 324"/>
          <p:cNvSpPr/>
          <p:nvPr/>
        </p:nvSpPr>
        <p:spPr>
          <a:xfrm>
            <a:off x="102549" y="4627703"/>
            <a:ext cx="3471550" cy="1681617"/>
          </a:xfrm>
          <a:prstGeom prst="wedgeEllipseCallout">
            <a:avLst>
              <a:gd name="adj1" fmla="val 52671"/>
              <a:gd name="adj2" fmla="val -47471"/>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latin typeface="メイリオ" panose="020B0604030504040204" pitchFamily="50" charset="-128"/>
                <a:ea typeface="メイリオ" panose="020B0604030504040204" pitchFamily="50" charset="-128"/>
              </a:rPr>
              <a:t>○○さんは男女を問わず信頼されています。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cxnSp>
        <p:nvCxnSpPr>
          <p:cNvPr id="16" name="直線コネクタ 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506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22"/>
                                        </p:tgtEl>
                                        <p:attrNameLst>
                                          <p:attrName>style.visibility</p:attrName>
                                        </p:attrNameLst>
                                      </p:cBhvr>
                                      <p:to>
                                        <p:strVal val="visible"/>
                                      </p:to>
                                    </p:set>
                                    <p:animEffect transition="in" filter="fade">
                                      <p:cBhvr>
                                        <p:cTn id="15" dur="1000"/>
                                        <p:tgtEl>
                                          <p:spTgt spid="32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23"/>
                                        </p:tgtEl>
                                        <p:attrNameLst>
                                          <p:attrName>style.visibility</p:attrName>
                                        </p:attrNameLst>
                                      </p:cBhvr>
                                      <p:to>
                                        <p:strVal val="visible"/>
                                      </p:to>
                                    </p:set>
                                    <p:animEffect transition="in" filter="fade">
                                      <p:cBhvr>
                                        <p:cTn id="19" dur="1000"/>
                                        <p:tgtEl>
                                          <p:spTgt spid="323"/>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24"/>
                                        </p:tgtEl>
                                        <p:attrNameLst>
                                          <p:attrName>style.visibility</p:attrName>
                                        </p:attrNameLst>
                                      </p:cBhvr>
                                      <p:to>
                                        <p:strVal val="visible"/>
                                      </p:to>
                                    </p:set>
                                    <p:animEffect transition="in" filter="fade">
                                      <p:cBhvr>
                                        <p:cTn id="23" dur="1000"/>
                                        <p:tgtEl>
                                          <p:spTgt spid="324"/>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25"/>
                                        </p:tgtEl>
                                        <p:attrNameLst>
                                          <p:attrName>style.visibility</p:attrName>
                                        </p:attrNameLst>
                                      </p:cBhvr>
                                      <p:to>
                                        <p:strVal val="visible"/>
                                      </p:to>
                                    </p:set>
                                    <p:animEffect transition="in" filter="fade">
                                      <p:cBhvr>
                                        <p:cTn id="27" dur="10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22" grpId="0" animBg="1"/>
      <p:bldP spid="323" grpId="0" animBg="1"/>
      <p:bldP spid="324" grpId="0" animBg="1"/>
      <p:bldP spid="3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651614" y="822991"/>
            <a:ext cx="7840773" cy="769441"/>
          </a:xfrm>
          <a:prstGeom prst="rect">
            <a:avLst/>
          </a:prstGeom>
          <a:solidFill>
            <a:srgbClr val="002060"/>
          </a:solidFill>
        </p:spPr>
        <p:txBody>
          <a:bodyPr wrap="square" rtlCol="0">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200" dirty="0" smtClean="0">
                <a:solidFill>
                  <a:schemeClr val="bg1"/>
                </a:solidFill>
              </a:rPr>
              <a:t>４．集団の実態に即した「居場所づくり」「絆づくり」の</a:t>
            </a:r>
            <a:endParaRPr lang="en-US" altLang="ja-JP" sz="2200" dirty="0" smtClean="0">
              <a:solidFill>
                <a:schemeClr val="bg1"/>
              </a:solidFill>
            </a:endParaRPr>
          </a:p>
          <a:p>
            <a:r>
              <a:rPr lang="ja-JP" altLang="en-US" sz="2200" dirty="0">
                <a:solidFill>
                  <a:schemeClr val="bg1"/>
                </a:solidFill>
              </a:rPr>
              <a:t>　</a:t>
            </a:r>
            <a:r>
              <a:rPr lang="ja-JP" altLang="en-US" sz="2200" dirty="0" smtClean="0">
                <a:solidFill>
                  <a:schemeClr val="bg1"/>
                </a:solidFill>
              </a:rPr>
              <a:t>　働きかけを</a:t>
            </a:r>
            <a:r>
              <a:rPr lang="ja-JP" altLang="en-US" sz="2200" dirty="0">
                <a:solidFill>
                  <a:schemeClr val="bg1"/>
                </a:solidFill>
              </a:rPr>
              <a:t>話し合う。</a:t>
            </a:r>
            <a:endParaRPr lang="en-US" altLang="ja-JP" sz="2200" dirty="0">
              <a:solidFill>
                <a:schemeClr val="bg1"/>
              </a:solidFill>
            </a:endParaRPr>
          </a:p>
        </p:txBody>
      </p:sp>
      <p:sp>
        <p:nvSpPr>
          <p:cNvPr id="126" name="角丸四角形 125"/>
          <p:cNvSpPr>
            <a:spLocks noChangeAspect="1"/>
          </p:cNvSpPr>
          <p:nvPr/>
        </p:nvSpPr>
        <p:spPr>
          <a:xfrm>
            <a:off x="107503" y="1756392"/>
            <a:ext cx="4411915" cy="3960440"/>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600" b="1" u="sng" dirty="0" smtClean="0">
              <a:latin typeface="メイリオ" panose="020B0604030504040204" pitchFamily="50" charset="-128"/>
              <a:ea typeface="メイリオ" panose="020B0604030504040204" pitchFamily="50" charset="-128"/>
            </a:endParaRPr>
          </a:p>
          <a:p>
            <a:endParaRPr kumimoji="1" lang="en-US" altLang="ja-JP" sz="600" b="1" u="sng" dirty="0" smtClean="0">
              <a:latin typeface="メイリオ" panose="020B0604030504040204" pitchFamily="50" charset="-128"/>
              <a:ea typeface="メイリオ" panose="020B0604030504040204" pitchFamily="50" charset="-128"/>
            </a:endParaRPr>
          </a:p>
          <a:p>
            <a:r>
              <a:rPr kumimoji="1" lang="ja-JP" altLang="en-US" sz="1600" b="1" u="sng" dirty="0" smtClean="0">
                <a:latin typeface="メイリオ" panose="020B0604030504040204" pitchFamily="50" charset="-128"/>
                <a:ea typeface="メイリオ" panose="020B0604030504040204" pitchFamily="50" charset="-128"/>
              </a:rPr>
              <a:t>「居場所づくり」の働きかけ</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endParaRPr>
          </a:p>
          <a:p>
            <a:r>
              <a:rPr kumimoji="1" lang="ja-JP" altLang="en-US" sz="2000" b="1" dirty="0" smtClean="0">
                <a:latin typeface="メイリオ" panose="020B0604030504040204" pitchFamily="50" charset="-128"/>
                <a:ea typeface="メイリオ" panose="020B0604030504040204" pitchFamily="50" charset="-128"/>
              </a:rPr>
              <a:t>・</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2000" b="1" dirty="0" smtClean="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a:t>
            </a:r>
          </a:p>
        </p:txBody>
      </p:sp>
      <p:sp>
        <p:nvSpPr>
          <p:cNvPr id="127" name="角丸四角形 126"/>
          <p:cNvSpPr>
            <a:spLocks noChangeAspect="1"/>
          </p:cNvSpPr>
          <p:nvPr/>
        </p:nvSpPr>
        <p:spPr>
          <a:xfrm>
            <a:off x="4629494" y="1758302"/>
            <a:ext cx="4411915" cy="3960440"/>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700" b="1" u="sng" dirty="0" smtClean="0">
              <a:latin typeface="メイリオ" panose="020B0604030504040204" pitchFamily="50" charset="-128"/>
              <a:ea typeface="メイリオ" panose="020B0604030504040204" pitchFamily="50" charset="-128"/>
            </a:endParaRPr>
          </a:p>
          <a:p>
            <a:endParaRPr lang="en-US" altLang="ja-JP" sz="700" b="1" u="sng" dirty="0">
              <a:latin typeface="メイリオ" panose="020B0604030504040204" pitchFamily="50" charset="-128"/>
              <a:ea typeface="メイリオ" panose="020B0604030504040204" pitchFamily="50" charset="-128"/>
            </a:endParaRPr>
          </a:p>
          <a:p>
            <a:r>
              <a:rPr lang="ja-JP" altLang="en-US" sz="1600" b="1" u="sng" dirty="0" smtClean="0">
                <a:latin typeface="メイリオ" panose="020B0604030504040204" pitchFamily="50" charset="-128"/>
                <a:ea typeface="メイリオ" panose="020B0604030504040204" pitchFamily="50" charset="-128"/>
              </a:rPr>
              <a:t>「</a:t>
            </a:r>
            <a:r>
              <a:rPr lang="ja-JP" altLang="en-US" sz="1600" b="1" u="sng" dirty="0">
                <a:latin typeface="メイリオ" panose="020B0604030504040204" pitchFamily="50" charset="-128"/>
                <a:ea typeface="メイリオ" panose="020B0604030504040204" pitchFamily="50" charset="-128"/>
              </a:rPr>
              <a:t>絆づくり」の働きかけ</a:t>
            </a:r>
            <a:endParaRPr lang="en-US" altLang="ja-JP" sz="1600" b="1" u="sng" dirty="0">
              <a:latin typeface="メイリオ" panose="020B0604030504040204" pitchFamily="50" charset="-128"/>
              <a:ea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a:t>
            </a:r>
            <a:endParaRPr lang="en-US" altLang="ja-JP" sz="2000" b="1" dirty="0">
              <a:latin typeface="メイリオ" panose="020B0604030504040204" pitchFamily="50" charset="-128"/>
              <a:ea typeface="メイリオ" panose="020B0604030504040204" pitchFamily="50" charset="-128"/>
            </a:endParaRP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a:t>
            </a:r>
          </a:p>
        </p:txBody>
      </p:sp>
      <p:sp>
        <p:nvSpPr>
          <p:cNvPr id="128" name="角丸四角形吹き出し 127"/>
          <p:cNvSpPr/>
          <p:nvPr/>
        </p:nvSpPr>
        <p:spPr>
          <a:xfrm>
            <a:off x="4747451" y="1902318"/>
            <a:ext cx="4176000" cy="792000"/>
          </a:xfrm>
          <a:prstGeom prst="wedgeRoundRectCallout">
            <a:avLst>
              <a:gd name="adj1" fmla="val 20575"/>
              <a:gd name="adj2" fmla="val 12765"/>
              <a:gd name="adj3" fmla="val 16667"/>
            </a:avLst>
          </a:prstGeom>
          <a:solidFill>
            <a:schemeClr val="accent6">
              <a:lumMod val="60000"/>
              <a:lumOff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prstClr val="black"/>
                </a:solidFill>
                <a:latin typeface="メイリオ" panose="020B0604030504040204" pitchFamily="50" charset="-128"/>
                <a:ea typeface="メイリオ" panose="020B0604030504040204" pitchFamily="50" charset="-128"/>
              </a:rPr>
              <a:t> 主体的</a:t>
            </a:r>
            <a:r>
              <a:rPr lang="ja-JP" altLang="en-US" sz="1600" dirty="0">
                <a:solidFill>
                  <a:prstClr val="black"/>
                </a:solidFill>
                <a:latin typeface="メイリオ" panose="020B0604030504040204" pitchFamily="50" charset="-128"/>
                <a:ea typeface="メイリオ" panose="020B0604030504040204" pitchFamily="50" charset="-128"/>
              </a:rPr>
              <a:t>に取り組む協同的な活動を通して</a:t>
            </a:r>
            <a:r>
              <a:rPr lang="ja-JP" altLang="en-US" sz="1600" dirty="0" smtClean="0">
                <a:solidFill>
                  <a:prstClr val="black"/>
                </a:solidFill>
                <a:latin typeface="メイリオ" panose="020B0604030504040204" pitchFamily="50" charset="-128"/>
                <a:ea typeface="メイリオ" panose="020B0604030504040204" pitchFamily="50" charset="-128"/>
              </a:rPr>
              <a:t>、</a:t>
            </a:r>
            <a:r>
              <a:rPr lang="ja-JP" altLang="en-US" sz="1600" u="sng" dirty="0" smtClean="0">
                <a:solidFill>
                  <a:prstClr val="black"/>
                </a:solidFill>
                <a:latin typeface="メイリオ" panose="020B0604030504040204" pitchFamily="50" charset="-128"/>
                <a:ea typeface="メイリオ" panose="020B0604030504040204" pitchFamily="50" charset="-128"/>
              </a:rPr>
              <a:t>児童生徒自らが</a:t>
            </a:r>
            <a:r>
              <a:rPr lang="ja-JP" altLang="en-US" sz="1600" dirty="0" smtClean="0">
                <a:solidFill>
                  <a:prstClr val="black"/>
                </a:solidFill>
                <a:latin typeface="メイリオ" panose="020B0604030504040204" pitchFamily="50" charset="-128"/>
                <a:ea typeface="メイリオ" panose="020B0604030504040204" pitchFamily="50" charset="-128"/>
              </a:rPr>
              <a:t>絆</a:t>
            </a:r>
            <a:r>
              <a:rPr lang="ja-JP" altLang="en-US" sz="1600" dirty="0">
                <a:solidFill>
                  <a:prstClr val="black"/>
                </a:solidFill>
                <a:latin typeface="メイリオ" panose="020B0604030504040204" pitchFamily="50" charset="-128"/>
                <a:ea typeface="メイリオ" panose="020B0604030504040204" pitchFamily="50" charset="-128"/>
              </a:rPr>
              <a:t>をつくる</a:t>
            </a:r>
            <a:endParaRPr lang="en-US" altLang="ja-JP" sz="1600" dirty="0">
              <a:solidFill>
                <a:prstClr val="black"/>
              </a:solidFill>
              <a:latin typeface="メイリオ" panose="020B0604030504040204" pitchFamily="50" charset="-128"/>
              <a:ea typeface="メイリオ" panose="020B0604030504040204" pitchFamily="50" charset="-128"/>
            </a:endParaRPr>
          </a:p>
        </p:txBody>
      </p:sp>
      <p:sp>
        <p:nvSpPr>
          <p:cNvPr id="129" name="角丸四角形吹き出し 128"/>
          <p:cNvSpPr/>
          <p:nvPr/>
        </p:nvSpPr>
        <p:spPr>
          <a:xfrm>
            <a:off x="225461" y="1902318"/>
            <a:ext cx="4176000" cy="792000"/>
          </a:xfrm>
          <a:prstGeom prst="wedgeRoundRectCallout">
            <a:avLst>
              <a:gd name="adj1" fmla="val -12476"/>
              <a:gd name="adj2" fmla="val -5267"/>
              <a:gd name="adj3" fmla="val 16667"/>
            </a:avLst>
          </a:prstGeom>
          <a:solidFill>
            <a:schemeClr val="accent5">
              <a:lumMod val="40000"/>
              <a:lumOff val="60000"/>
            </a:schemeClr>
          </a:solidFill>
          <a:ln w="3810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prstClr val="black"/>
                </a:solidFill>
                <a:latin typeface="メイリオ" panose="020B0604030504040204" pitchFamily="50" charset="-128"/>
                <a:ea typeface="メイリオ" panose="020B0604030504040204" pitchFamily="50" charset="-128"/>
              </a:rPr>
              <a:t>児童生徒が</a:t>
            </a:r>
            <a:r>
              <a:rPr lang="ja-JP" altLang="en-US" sz="1600" dirty="0">
                <a:solidFill>
                  <a:prstClr val="black"/>
                </a:solidFill>
                <a:latin typeface="メイリオ" panose="020B0604030504040204" pitchFamily="50" charset="-128"/>
                <a:ea typeface="メイリオ" panose="020B0604030504040204" pitchFamily="50" charset="-128"/>
              </a:rPr>
              <a:t>安心でき、自己存在感や充実感</a:t>
            </a:r>
            <a:r>
              <a:rPr lang="ja-JP" altLang="en-US" sz="1600" dirty="0" smtClean="0">
                <a:solidFill>
                  <a:prstClr val="black"/>
                </a:solidFill>
                <a:latin typeface="メイリオ" panose="020B0604030504040204" pitchFamily="50" charset="-128"/>
                <a:ea typeface="メイリオ" panose="020B0604030504040204" pitchFamily="50" charset="-128"/>
              </a:rPr>
              <a:t>を感じられる居場所</a:t>
            </a:r>
            <a:r>
              <a:rPr lang="ja-JP" altLang="en-US" sz="1600" dirty="0">
                <a:solidFill>
                  <a:prstClr val="black"/>
                </a:solidFill>
                <a:latin typeface="メイリオ" panose="020B0604030504040204" pitchFamily="50" charset="-128"/>
                <a:ea typeface="メイリオ" panose="020B0604030504040204" pitchFamily="50" charset="-128"/>
              </a:rPr>
              <a:t>を、</a:t>
            </a:r>
            <a:r>
              <a:rPr lang="ja-JP" altLang="en-US" sz="1600" u="sng" dirty="0">
                <a:solidFill>
                  <a:prstClr val="black"/>
                </a:solidFill>
                <a:latin typeface="メイリオ" panose="020B0604030504040204" pitchFamily="50" charset="-128"/>
                <a:ea typeface="メイリオ" panose="020B0604030504040204" pitchFamily="50" charset="-128"/>
              </a:rPr>
              <a:t>教職員が</a:t>
            </a:r>
            <a:r>
              <a:rPr lang="ja-JP" altLang="en-US" sz="1600" dirty="0">
                <a:solidFill>
                  <a:prstClr val="black"/>
                </a:solidFill>
                <a:latin typeface="メイリオ" panose="020B0604030504040204" pitchFamily="50" charset="-128"/>
                <a:ea typeface="メイリオ" panose="020B0604030504040204" pitchFamily="50" charset="-128"/>
              </a:rPr>
              <a:t>つくる</a:t>
            </a:r>
            <a:endParaRPr lang="en-US" altLang="ja-JP" sz="1600" dirty="0">
              <a:solidFill>
                <a:prstClr val="black"/>
              </a:solidFill>
              <a:latin typeface="メイリオ" panose="020B0604030504040204" pitchFamily="50" charset="-128"/>
              <a:ea typeface="メイリオ" panose="020B0604030504040204" pitchFamily="50" charset="-128"/>
            </a:endParaRPr>
          </a:p>
        </p:txBody>
      </p:sp>
      <p:grpSp>
        <p:nvGrpSpPr>
          <p:cNvPr id="6" name="グループ化 5"/>
          <p:cNvGrpSpPr/>
          <p:nvPr/>
        </p:nvGrpSpPr>
        <p:grpSpPr>
          <a:xfrm>
            <a:off x="327720" y="5949280"/>
            <a:ext cx="8469117" cy="576064"/>
            <a:chOff x="327720" y="6107810"/>
            <a:chExt cx="8469117" cy="576064"/>
          </a:xfrm>
        </p:grpSpPr>
        <p:sp>
          <p:nvSpPr>
            <p:cNvPr id="7" name="正方形/長方形 6"/>
            <p:cNvSpPr/>
            <p:nvPr/>
          </p:nvSpPr>
          <p:spPr>
            <a:xfrm>
              <a:off x="347163" y="6107810"/>
              <a:ext cx="8449674" cy="576064"/>
            </a:xfrm>
            <a:prstGeom prst="rect">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altLang="ja-JP" sz="1600" dirty="0">
                  <a:solidFill>
                    <a:schemeClr val="tx1"/>
                  </a:solidFill>
                  <a:latin typeface="メイリオ" panose="020B0604030504040204" pitchFamily="50" charset="-128"/>
                  <a:ea typeface="メイリオ" panose="020B0604030504040204" pitchFamily="50" charset="-128"/>
                </a:rPr>
                <a:t> </a:t>
              </a:r>
              <a:r>
                <a:rPr lang="en-US" altLang="ja-JP" sz="1600" dirty="0" smtClean="0">
                  <a:solidFill>
                    <a:schemeClr val="tx1"/>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　</a:t>
              </a:r>
              <a:r>
                <a:rPr lang="ja-JP" altLang="en-US" sz="2400" b="1" dirty="0" smtClean="0">
                  <a:solidFill>
                    <a:schemeClr val="tx1"/>
                  </a:solidFill>
                  <a:latin typeface="メイリオ" panose="020B0604030504040204" pitchFamily="50" charset="-128"/>
                  <a:ea typeface="メイリオ" panose="020B0604030504040204" pitchFamily="50" charset="-128"/>
                </a:rPr>
                <a:t>集団の実態に即した働きかけになっているか</a:t>
              </a:r>
              <a:endParaRPr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27720" y="6266120"/>
              <a:ext cx="1656184"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ポイント</a:t>
              </a:r>
              <a:r>
                <a:rPr lang="en-US" altLang="ja-JP" dirty="0">
                  <a:latin typeface="メイリオ" panose="020B0604030504040204" pitchFamily="50" charset="-128"/>
                  <a:ea typeface="メイリオ" panose="020B0604030504040204" pitchFamily="50" charset="-128"/>
                </a:rPr>
                <a:t>】 </a:t>
              </a:r>
              <a:endParaRPr kumimoji="1" lang="ja-JP" altLang="en-US" dirty="0"/>
            </a:p>
          </p:txBody>
        </p:sp>
      </p:grpSp>
      <p:grpSp>
        <p:nvGrpSpPr>
          <p:cNvPr id="8" name="グループ化 7"/>
          <p:cNvGrpSpPr/>
          <p:nvPr/>
        </p:nvGrpSpPr>
        <p:grpSpPr>
          <a:xfrm>
            <a:off x="3228231" y="3657187"/>
            <a:ext cx="2683693" cy="1933389"/>
            <a:chOff x="3228231" y="3455677"/>
            <a:chExt cx="2683693" cy="1933389"/>
          </a:xfrm>
        </p:grpSpPr>
        <p:sp>
          <p:nvSpPr>
            <p:cNvPr id="10" name="角丸四角形吹き出し 9"/>
            <p:cNvSpPr/>
            <p:nvPr/>
          </p:nvSpPr>
          <p:spPr>
            <a:xfrm>
              <a:off x="3232314" y="3455677"/>
              <a:ext cx="2679610" cy="1931491"/>
            </a:xfrm>
            <a:prstGeom prst="wedgeRoundRectCallout">
              <a:avLst>
                <a:gd name="adj1" fmla="val -71053"/>
                <a:gd name="adj2" fmla="val -31748"/>
                <a:gd name="adj3" fmla="val 16667"/>
              </a:avLst>
            </a:prstGeom>
            <a:solidFill>
              <a:srgbClr val="00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吹き出し 15"/>
            <p:cNvSpPr/>
            <p:nvPr/>
          </p:nvSpPr>
          <p:spPr>
            <a:xfrm>
              <a:off x="3228231" y="3457575"/>
              <a:ext cx="2679610" cy="1931491"/>
            </a:xfrm>
            <a:prstGeom prst="wedgeRoundRectCallout">
              <a:avLst>
                <a:gd name="adj1" fmla="val 70776"/>
                <a:gd name="adj2" fmla="val -35200"/>
                <a:gd name="adj3" fmla="val 16667"/>
              </a:avLst>
            </a:prstGeom>
            <a:solidFill>
              <a:srgbClr val="00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477339" y="3600337"/>
              <a:ext cx="2189561" cy="1642171"/>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cxnSp>
          <p:nvCxnSpPr>
            <p:cNvPr id="3" name="直線コネクタ 2"/>
            <p:cNvCxnSpPr/>
            <p:nvPr/>
          </p:nvCxnSpPr>
          <p:spPr>
            <a:xfrm>
              <a:off x="3232314" y="3784278"/>
              <a:ext cx="0" cy="460800"/>
            </a:xfrm>
            <a:prstGeom prst="line">
              <a:avLst/>
            </a:prstGeom>
            <a:ln w="19050">
              <a:solidFill>
                <a:srgbClr val="00FFFF"/>
              </a:solidFill>
            </a:ln>
          </p:spPr>
          <p:style>
            <a:lnRef idx="1">
              <a:schemeClr val="accent1"/>
            </a:lnRef>
            <a:fillRef idx="0">
              <a:schemeClr val="accent1"/>
            </a:fillRef>
            <a:effectRef idx="0">
              <a:schemeClr val="accent1"/>
            </a:effectRef>
            <a:fontRef idx="minor">
              <a:schemeClr val="tx1"/>
            </a:fontRef>
          </p:style>
        </p:cxnSp>
      </p:grpSp>
      <p:sp>
        <p:nvSpPr>
          <p:cNvPr id="17"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ファシリテーションの観点①＋②</a:t>
            </a:r>
            <a:endParaRPr lang="ja-JP" altLang="en-US" dirty="0">
              <a:latin typeface="メイリオ" panose="020B0604030504040204" pitchFamily="50" charset="-128"/>
              <a:ea typeface="メイリオ" panose="020B0604030504040204" pitchFamily="50" charset="-128"/>
            </a:endParaRPr>
          </a:p>
        </p:txBody>
      </p:sp>
      <p:cxnSp>
        <p:nvCxnSpPr>
          <p:cNvPr id="18" name="直線コネクタ 17"/>
          <p:cNvCxnSpPr/>
          <p:nvPr/>
        </p:nvCxnSpPr>
        <p:spPr>
          <a:xfrm>
            <a:off x="-35127" y="620688"/>
            <a:ext cx="9179127"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51019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1000"/>
                                        <p:tgtEl>
                                          <p:spTgt spid="1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1000"/>
                                        <p:tgtEl>
                                          <p:spTgt spid="128"/>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下矢印 143"/>
          <p:cNvSpPr/>
          <p:nvPr/>
        </p:nvSpPr>
        <p:spPr>
          <a:xfrm>
            <a:off x="4081099" y="3039854"/>
            <a:ext cx="1008112" cy="6421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吹き出し 2"/>
          <p:cNvSpPr/>
          <p:nvPr/>
        </p:nvSpPr>
        <p:spPr>
          <a:xfrm>
            <a:off x="899592" y="227364"/>
            <a:ext cx="7371126" cy="2732799"/>
          </a:xfrm>
          <a:prstGeom prst="wedgeRoundRectCallout">
            <a:avLst>
              <a:gd name="adj1" fmla="val -1194"/>
              <a:gd name="adj2" fmla="val 30708"/>
              <a:gd name="adj3" fmla="val 16667"/>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31" name="タイトル 1"/>
          <p:cNvSpPr txBox="1">
            <a:spLocks/>
          </p:cNvSpPr>
          <p:nvPr/>
        </p:nvSpPr>
        <p:spPr>
          <a:xfrm>
            <a:off x="1640770" y="488222"/>
            <a:ext cx="5888770" cy="513747"/>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dirty="0" smtClean="0">
                <a:latin typeface="メイリオ" panose="020B0604030504040204" pitchFamily="50" charset="-128"/>
                <a:ea typeface="メイリオ" panose="020B0604030504040204" pitchFamily="50" charset="-128"/>
              </a:rPr>
              <a:t>ファシリテーションの観点①</a:t>
            </a:r>
            <a:endParaRPr lang="ja-JP" altLang="en-US" sz="2800" dirty="0">
              <a:latin typeface="メイリオ" panose="020B0604030504040204" pitchFamily="50" charset="-128"/>
              <a:ea typeface="メイリオ" panose="020B0604030504040204" pitchFamily="50" charset="-128"/>
            </a:endParaRPr>
          </a:p>
        </p:txBody>
      </p:sp>
      <p:sp>
        <p:nvSpPr>
          <p:cNvPr id="142" name="タイトル 1"/>
          <p:cNvSpPr txBox="1">
            <a:spLocks/>
          </p:cNvSpPr>
          <p:nvPr/>
        </p:nvSpPr>
        <p:spPr>
          <a:xfrm>
            <a:off x="1640770" y="1743386"/>
            <a:ext cx="5888770" cy="513747"/>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dirty="0" smtClean="0">
                <a:latin typeface="メイリオ" panose="020B0604030504040204" pitchFamily="50" charset="-128"/>
                <a:ea typeface="メイリオ" panose="020B0604030504040204" pitchFamily="50" charset="-128"/>
              </a:rPr>
              <a:t>ファシリテーションの観点②</a:t>
            </a:r>
            <a:endParaRPr lang="ja-JP" altLang="en-US" sz="2800" dirty="0">
              <a:latin typeface="メイリオ" panose="020B0604030504040204" pitchFamily="50" charset="-128"/>
              <a:ea typeface="メイリオ" panose="020B0604030504040204" pitchFamily="50" charset="-128"/>
            </a:endParaRPr>
          </a:p>
        </p:txBody>
      </p:sp>
      <p:sp>
        <p:nvSpPr>
          <p:cNvPr id="141" name="正方形/長方形 140"/>
          <p:cNvSpPr/>
          <p:nvPr/>
        </p:nvSpPr>
        <p:spPr>
          <a:xfrm>
            <a:off x="899592" y="1056585"/>
            <a:ext cx="7371126" cy="584775"/>
          </a:xfrm>
          <a:prstGeom prst="rect">
            <a:avLst/>
          </a:prstGeom>
        </p:spPr>
        <p:txBody>
          <a:bodyPr wrap="square">
            <a:spAutoFit/>
          </a:bodyPr>
          <a:lstStyle/>
          <a:p>
            <a:pPr algn="ctr"/>
            <a:r>
              <a:rPr lang="ja-JP" altLang="en-US" sz="3200" b="1" dirty="0" smtClean="0">
                <a:solidFill>
                  <a:schemeClr val="bg1"/>
                </a:solidFill>
                <a:latin typeface="メイリオ" panose="020B0604030504040204" pitchFamily="50" charset="-128"/>
                <a:ea typeface="メイリオ" panose="020B0604030504040204" pitchFamily="50" charset="-128"/>
              </a:rPr>
              <a:t>集団の実態を的確に捉える</a:t>
            </a:r>
            <a:endParaRPr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143" name="正方形/長方形 142"/>
          <p:cNvSpPr/>
          <p:nvPr/>
        </p:nvSpPr>
        <p:spPr>
          <a:xfrm>
            <a:off x="899592" y="2286352"/>
            <a:ext cx="7371126" cy="584775"/>
          </a:xfrm>
          <a:prstGeom prst="rect">
            <a:avLst/>
          </a:prstGeom>
        </p:spPr>
        <p:txBody>
          <a:bodyPr wrap="square">
            <a:spAutoFit/>
          </a:bodyPr>
          <a:lstStyle/>
          <a:p>
            <a:pPr algn="ctr"/>
            <a:r>
              <a:rPr lang="ja-JP" altLang="en-US" sz="3200" b="1" dirty="0">
                <a:solidFill>
                  <a:schemeClr val="bg1"/>
                </a:solidFill>
                <a:latin typeface="メイリオ" panose="020B0604030504040204" pitchFamily="50" charset="-128"/>
                <a:ea typeface="メイリオ" panose="020B0604030504040204" pitchFamily="50" charset="-128"/>
              </a:rPr>
              <a:t>居場所づくりと</a:t>
            </a:r>
            <a:r>
              <a:rPr lang="ja-JP" altLang="en-US" sz="3200" b="1" dirty="0" smtClean="0">
                <a:solidFill>
                  <a:schemeClr val="bg1"/>
                </a:solidFill>
                <a:latin typeface="メイリオ" panose="020B0604030504040204" pitchFamily="50" charset="-128"/>
                <a:ea typeface="メイリオ" panose="020B0604030504040204" pitchFamily="50" charset="-128"/>
              </a:rPr>
              <a:t>絆づくりの働きかけ</a:t>
            </a:r>
            <a:endParaRPr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145" name="角丸四角形 144"/>
          <p:cNvSpPr/>
          <p:nvPr/>
        </p:nvSpPr>
        <p:spPr>
          <a:xfrm>
            <a:off x="1767985" y="5474928"/>
            <a:ext cx="7120199"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4800" b="1" dirty="0" smtClean="0">
                <a:solidFill>
                  <a:schemeClr val="tx1"/>
                </a:solidFill>
                <a:latin typeface="メイリオ" panose="020B0604030504040204" pitchFamily="50" charset="-128"/>
                <a:ea typeface="メイリオ" panose="020B0604030504040204" pitchFamily="50" charset="-128"/>
              </a:rPr>
              <a:t>ファシリテーション力</a:t>
            </a:r>
            <a:r>
              <a:rPr lang="en-US" altLang="ja-JP" sz="4800" b="1" dirty="0" smtClean="0">
                <a:solidFill>
                  <a:schemeClr val="tx1"/>
                </a:solidFill>
                <a:latin typeface="メイリオ" panose="020B0604030504040204" pitchFamily="50" charset="-128"/>
                <a:ea typeface="メイリオ" panose="020B0604030504040204" pitchFamily="50" charset="-128"/>
              </a:rPr>
              <a:t> </a:t>
            </a:r>
          </a:p>
        </p:txBody>
      </p:sp>
      <p:pic>
        <p:nvPicPr>
          <p:cNvPr id="148" name="Picture 2" descr="Z:\事務文書\生徒指導\0_イラスト集\0_Justカラー\02先生\055_指さし（左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92" y="3501008"/>
            <a:ext cx="1840019" cy="1942812"/>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2111152" y="3789040"/>
            <a:ext cx="6480000" cy="1476000"/>
          </a:xfrm>
          <a:prstGeom prst="rect">
            <a:avLst/>
          </a:prstGeom>
          <a:solidFill>
            <a:srgbClr val="FFC000"/>
          </a:solidFill>
        </p:spPr>
        <p:txBody>
          <a:bodyPr wrap="square" rtlCol="0">
            <a:spAutoFit/>
          </a:bodyPr>
          <a:lstStyle/>
          <a:p>
            <a:pPr>
              <a:lnSpc>
                <a:spcPts val="3600"/>
              </a:lnSpc>
            </a:pPr>
            <a:r>
              <a:rPr lang="ja-JP" altLang="en-US" sz="2800" dirty="0">
                <a:latin typeface="メイリオ" panose="020B0604030504040204" pitchFamily="50" charset="-128"/>
                <a:ea typeface="メイリオ" panose="020B0604030504040204" pitchFamily="50" charset="-128"/>
              </a:rPr>
              <a:t>　</a:t>
            </a:r>
            <a:endParaRPr kumimoji="1" lang="ja-JP" altLang="en-US" sz="2800" dirty="0">
              <a:latin typeface="メイリオ" panose="020B0604030504040204" pitchFamily="50" charset="-128"/>
              <a:ea typeface="メイリオ" panose="020B0604030504040204" pitchFamily="50" charset="-128"/>
            </a:endParaRPr>
          </a:p>
        </p:txBody>
      </p:sp>
      <p:sp>
        <p:nvSpPr>
          <p:cNvPr id="14" name="正方形/長方形 13"/>
          <p:cNvSpPr/>
          <p:nvPr/>
        </p:nvSpPr>
        <p:spPr>
          <a:xfrm>
            <a:off x="2180644" y="3789040"/>
            <a:ext cx="6855852" cy="1477328"/>
          </a:xfrm>
          <a:prstGeom prst="rect">
            <a:avLst/>
          </a:prstGeom>
        </p:spPr>
        <p:txBody>
          <a:bodyPr wrap="square">
            <a:spAutoFit/>
          </a:bodyPr>
          <a:lstStyle/>
          <a:p>
            <a:pPr>
              <a:lnSpc>
                <a:spcPts val="3600"/>
              </a:lnSpc>
            </a:pPr>
            <a:r>
              <a:rPr lang="ja-JP" altLang="en-US" sz="2900" dirty="0">
                <a:latin typeface="メイリオ" panose="020B0604030504040204" pitchFamily="50" charset="-128"/>
                <a:ea typeface="メイリオ" panose="020B0604030504040204" pitchFamily="50" charset="-128"/>
              </a:rPr>
              <a:t>子供たちの</a:t>
            </a:r>
            <a:r>
              <a:rPr lang="ja-JP" altLang="en-US" sz="2900" dirty="0" smtClean="0">
                <a:latin typeface="メイリオ" panose="020B0604030504040204" pitchFamily="50" charset="-128"/>
                <a:ea typeface="メイリオ" panose="020B0604030504040204" pitchFamily="50" charset="-128"/>
              </a:rPr>
              <a:t>集団活動を活性化する</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ための適切な働きかけをしながら、</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学級</a:t>
            </a:r>
            <a:r>
              <a:rPr lang="ja-JP" altLang="en-US" sz="2900" dirty="0">
                <a:latin typeface="メイリオ" panose="020B0604030504040204" pitchFamily="50" charset="-128"/>
                <a:ea typeface="メイリオ" panose="020B0604030504040204" pitchFamily="50" charset="-128"/>
              </a:rPr>
              <a:t>（</a:t>
            </a:r>
            <a:r>
              <a:rPr lang="en-US" altLang="ja-JP" sz="2900" dirty="0">
                <a:latin typeface="メイリオ" panose="020B0604030504040204" pitchFamily="50" charset="-128"/>
                <a:ea typeface="メイリオ" panose="020B0604030504040204" pitchFamily="50" charset="-128"/>
              </a:rPr>
              <a:t>HR</a:t>
            </a:r>
            <a:r>
              <a:rPr lang="ja-JP" altLang="en-US" sz="2900" dirty="0">
                <a:latin typeface="メイリオ" panose="020B0604030504040204" pitchFamily="50" charset="-128"/>
                <a:ea typeface="メイリオ" panose="020B0604030504040204" pitchFamily="50" charset="-128"/>
              </a:rPr>
              <a:t>）</a:t>
            </a:r>
            <a:r>
              <a:rPr lang="ja-JP" altLang="en-US" sz="2900" dirty="0" smtClean="0">
                <a:latin typeface="メイリオ" panose="020B0604030504040204" pitchFamily="50" charset="-128"/>
                <a:ea typeface="メイリオ" panose="020B0604030504040204" pitchFamily="50" charset="-128"/>
              </a:rPr>
              <a:t>集団づくりを促進する力</a:t>
            </a:r>
            <a:endParaRPr lang="ja-JP" altLang="en-US" sz="2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56778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500"/>
                                        <p:tgtEl>
                                          <p:spTgt spid="1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1000"/>
                                        <p:tgtEl>
                                          <p:spTgt spid="145"/>
                                        </p:tgtEl>
                                      </p:cBhvr>
                                    </p:animEffect>
                                  </p:childTnLst>
                                </p:cTn>
                              </p:par>
                              <p:par>
                                <p:cTn id="11" presetID="10" presetClass="entr" presetSubtype="0" fill="hold" nodeType="withEffect">
                                  <p:stCondLst>
                                    <p:cond delay="0"/>
                                  </p:stCondLst>
                                  <p:childTnLst>
                                    <p:set>
                                      <p:cBhvr>
                                        <p:cTn id="12" dur="1" fill="hold">
                                          <p:stCondLst>
                                            <p:cond delay="0"/>
                                          </p:stCondLst>
                                        </p:cTn>
                                        <p:tgtEl>
                                          <p:spTgt spid="148"/>
                                        </p:tgtEl>
                                        <p:attrNameLst>
                                          <p:attrName>style.visibility</p:attrName>
                                        </p:attrNameLst>
                                      </p:cBhvr>
                                      <p:to>
                                        <p:strVal val="visible"/>
                                      </p:to>
                                    </p:set>
                                    <p:animEffect transition="in" filter="fade">
                                      <p:cBhvr>
                                        <p:cTn id="13" dur="500"/>
                                        <p:tgtEl>
                                          <p:spTgt spid="14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45" grpId="0" animBg="1"/>
      <p:bldP spid="12"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正方形/長方形 125"/>
          <p:cNvSpPr/>
          <p:nvPr/>
        </p:nvSpPr>
        <p:spPr>
          <a:xfrm>
            <a:off x="0" y="476672"/>
            <a:ext cx="9144000" cy="576064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7" name="グループ化 126"/>
          <p:cNvGrpSpPr/>
          <p:nvPr/>
        </p:nvGrpSpPr>
        <p:grpSpPr>
          <a:xfrm>
            <a:off x="1912811" y="2975806"/>
            <a:ext cx="3055016" cy="2808309"/>
            <a:chOff x="279422" y="432048"/>
            <a:chExt cx="3055016" cy="2808309"/>
          </a:xfrm>
          <a:scene3d>
            <a:camera prst="orthographicFront"/>
            <a:lightRig rig="flat" dir="t"/>
          </a:scene3d>
        </p:grpSpPr>
        <p:sp>
          <p:nvSpPr>
            <p:cNvPr id="131" name="円/楕円 130"/>
            <p:cNvSpPr/>
            <p:nvPr/>
          </p:nvSpPr>
          <p:spPr>
            <a:xfrm>
              <a:off x="279422" y="432048"/>
              <a:ext cx="3055016" cy="2808309"/>
            </a:xfrm>
            <a:prstGeom prst="ellipse">
              <a:avLst/>
            </a:prstGeom>
            <a:solidFill>
              <a:srgbClr val="00B050">
                <a:alpha val="50000"/>
              </a:srgbClr>
            </a:solidFill>
            <a:sp3d prstMaterial="plastic">
              <a:bevelT w="120900" h="88900"/>
              <a:bevelB w="88900" h="31750" prst="angle"/>
            </a:sp3d>
          </p:spPr>
          <p:style>
            <a:lnRef idx="0">
              <a:schemeClr val="lt1">
                <a:hueOff val="0"/>
                <a:satOff val="0"/>
                <a:lumOff val="0"/>
                <a:alphaOff val="0"/>
              </a:schemeClr>
            </a:lnRef>
            <a:fillRef idx="1">
              <a:scrgbClr r="0" g="0" b="0"/>
            </a:fillRef>
            <a:effectRef idx="1">
              <a:schemeClr val="accent5">
                <a:alpha val="50000"/>
                <a:hueOff val="0"/>
                <a:satOff val="0"/>
                <a:lumOff val="0"/>
                <a:alphaOff val="0"/>
              </a:schemeClr>
            </a:effectRef>
            <a:fontRef idx="minor">
              <a:schemeClr val="tx1"/>
            </a:fontRef>
          </p:style>
        </p:sp>
        <p:sp>
          <p:nvSpPr>
            <p:cNvPr id="141" name="円/楕円 4"/>
            <p:cNvSpPr/>
            <p:nvPr/>
          </p:nvSpPr>
          <p:spPr>
            <a:xfrm>
              <a:off x="673105" y="763208"/>
              <a:ext cx="1761450" cy="214598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umimoji="1" lang="ja-JP" altLang="en-US" sz="6500" b="1" kern="1200" dirty="0" smtClean="0">
                  <a:latin typeface="HG丸ｺﾞｼｯｸM-PRO" pitchFamily="50" charset="-128"/>
                  <a:ea typeface="HG丸ｺﾞｼｯｸM-PRO" pitchFamily="50" charset="-128"/>
                </a:rPr>
                <a:t>集団</a:t>
              </a:r>
              <a:endParaRPr kumimoji="1" lang="ja-JP" altLang="en-US" sz="6500" b="1" kern="1200" dirty="0">
                <a:latin typeface="HG丸ｺﾞｼｯｸM-PRO" pitchFamily="50" charset="-128"/>
                <a:ea typeface="HG丸ｺﾞｼｯｸM-PRO" pitchFamily="50" charset="-128"/>
              </a:endParaRPr>
            </a:p>
          </p:txBody>
        </p:sp>
      </p:grpSp>
      <p:grpSp>
        <p:nvGrpSpPr>
          <p:cNvPr id="142" name="グループ化 141"/>
          <p:cNvGrpSpPr/>
          <p:nvPr/>
        </p:nvGrpSpPr>
        <p:grpSpPr>
          <a:xfrm>
            <a:off x="4316939" y="2975806"/>
            <a:ext cx="3085699" cy="2808309"/>
            <a:chOff x="2683550" y="432048"/>
            <a:chExt cx="3085699" cy="2808309"/>
          </a:xfrm>
          <a:scene3d>
            <a:camera prst="orthographicFront"/>
            <a:lightRig rig="flat" dir="t"/>
          </a:scene3d>
        </p:grpSpPr>
        <p:sp>
          <p:nvSpPr>
            <p:cNvPr id="143" name="円/楕円 142"/>
            <p:cNvSpPr/>
            <p:nvPr/>
          </p:nvSpPr>
          <p:spPr>
            <a:xfrm>
              <a:off x="2683550" y="432048"/>
              <a:ext cx="3085699" cy="2808309"/>
            </a:xfrm>
            <a:prstGeom prst="ellipse">
              <a:avLst/>
            </a:prstGeom>
            <a:solidFill>
              <a:srgbClr val="002060">
                <a:alpha val="50000"/>
              </a:srgbClr>
            </a:solidFill>
            <a:sp3d prstMaterial="plastic">
              <a:bevelT w="120900" h="88900"/>
              <a:bevelB w="88900" h="31750" prst="angle"/>
            </a:sp3d>
          </p:spPr>
          <p:style>
            <a:lnRef idx="0">
              <a:schemeClr val="lt1">
                <a:hueOff val="0"/>
                <a:satOff val="0"/>
                <a:lumOff val="0"/>
                <a:alphaOff val="0"/>
              </a:schemeClr>
            </a:lnRef>
            <a:fillRef idx="1">
              <a:scrgbClr r="0" g="0" b="0"/>
            </a:fillRef>
            <a:effectRef idx="1">
              <a:schemeClr val="accent5">
                <a:alpha val="50000"/>
                <a:hueOff val="-9933876"/>
                <a:satOff val="39811"/>
                <a:lumOff val="8628"/>
                <a:alphaOff val="0"/>
              </a:schemeClr>
            </a:effectRef>
            <a:fontRef idx="minor">
              <a:schemeClr val="tx1"/>
            </a:fontRef>
          </p:style>
        </p:sp>
        <p:sp>
          <p:nvSpPr>
            <p:cNvPr id="144" name="円/楕円 6"/>
            <p:cNvSpPr/>
            <p:nvPr/>
          </p:nvSpPr>
          <p:spPr>
            <a:xfrm>
              <a:off x="3370659" y="763208"/>
              <a:ext cx="1779141" cy="214598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umimoji="1" lang="ja-JP" altLang="en-US" sz="6500" b="1" kern="1200" dirty="0" smtClean="0">
                  <a:latin typeface="HG丸ｺﾞｼｯｸM-PRO" pitchFamily="50" charset="-128"/>
                  <a:ea typeface="HG丸ｺﾞｼｯｸM-PRO" pitchFamily="50" charset="-128"/>
                </a:rPr>
                <a:t>個</a:t>
              </a:r>
              <a:endParaRPr kumimoji="1" lang="ja-JP" altLang="en-US" sz="6500" b="1" kern="1200" dirty="0">
                <a:latin typeface="HG丸ｺﾞｼｯｸM-PRO" pitchFamily="50" charset="-128"/>
                <a:ea typeface="HG丸ｺﾞｼｯｸM-PRO" pitchFamily="50" charset="-128"/>
              </a:endParaRPr>
            </a:p>
          </p:txBody>
        </p:sp>
      </p:grpSp>
      <p:pic>
        <p:nvPicPr>
          <p:cNvPr id="148" name="Picture 2" descr="Z:\事務文書\生徒指導\0_イラスト集\カラー\07研修・指導\035_輪の中.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138" y="3302768"/>
            <a:ext cx="1976692" cy="189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 name="環状矢印 152"/>
          <p:cNvSpPr/>
          <p:nvPr/>
        </p:nvSpPr>
        <p:spPr>
          <a:xfrm>
            <a:off x="4091429" y="3672826"/>
            <a:ext cx="1152525" cy="1063625"/>
          </a:xfrm>
          <a:prstGeom prst="circular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solidFill>
                <a:schemeClr val="tx1"/>
              </a:solidFill>
            </a:endParaRPr>
          </a:p>
        </p:txBody>
      </p:sp>
      <p:sp>
        <p:nvSpPr>
          <p:cNvPr id="154" name="環状矢印 153"/>
          <p:cNvSpPr/>
          <p:nvPr/>
        </p:nvSpPr>
        <p:spPr>
          <a:xfrm rot="10800000">
            <a:off x="4091429" y="4015726"/>
            <a:ext cx="1152525" cy="1062037"/>
          </a:xfrm>
          <a:prstGeom prst="circular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solidFill>
                <a:schemeClr val="tx1"/>
              </a:solidFill>
            </a:endParaRPr>
          </a:p>
        </p:txBody>
      </p:sp>
      <p:sp>
        <p:nvSpPr>
          <p:cNvPr id="125" name="角丸四角形 124"/>
          <p:cNvSpPr/>
          <p:nvPr/>
        </p:nvSpPr>
        <p:spPr>
          <a:xfrm>
            <a:off x="386502" y="1124744"/>
            <a:ext cx="8406496" cy="936104"/>
          </a:xfrm>
          <a:prstGeom prst="roundRect">
            <a:avLst>
              <a:gd name="adj" fmla="val 31502"/>
            </a:avLst>
          </a:prstGeom>
          <a:solidFill>
            <a:srgbClr val="FFCCFF"/>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6000" b="1" dirty="0" smtClean="0">
                <a:solidFill>
                  <a:schemeClr val="tx1"/>
                </a:solidFill>
                <a:latin typeface="メイリオ" panose="020B0604030504040204" pitchFamily="50" charset="-128"/>
                <a:ea typeface="メイリオ" panose="020B0604030504040204" pitchFamily="50" charset="-128"/>
              </a:rPr>
              <a:t>ファシリテーション力</a:t>
            </a:r>
            <a:endParaRPr lang="en-US" altLang="ja-JP" sz="6000" b="1" dirty="0" smtClean="0">
              <a:solidFill>
                <a:schemeClr val="tx1"/>
              </a:solidFill>
              <a:latin typeface="メイリオ" panose="020B0604030504040204" pitchFamily="50" charset="-128"/>
              <a:ea typeface="メイリオ" panose="020B0604030504040204" pitchFamily="50" charset="-128"/>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771116" y="4290922"/>
            <a:ext cx="1299481" cy="14931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505070" y="4290922"/>
            <a:ext cx="1238476" cy="1411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00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wipe(left)">
                                      <p:cBhvr>
                                        <p:cTn id="7" dur="1500"/>
                                        <p:tgtEl>
                                          <p:spTgt spid="15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4"/>
                                        </p:tgtEl>
                                        <p:attrNameLst>
                                          <p:attrName>style.visibility</p:attrName>
                                        </p:attrNameLst>
                                      </p:cBhvr>
                                      <p:to>
                                        <p:strVal val="visible"/>
                                      </p:to>
                                    </p:set>
                                    <p:animEffect transition="in" filter="wipe(right)">
                                      <p:cBhvr>
                                        <p:cTn id="10" dur="1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anose="020B0604030504040204" pitchFamily="50" charset="-128"/>
                <a:ea typeface="メイリオ" panose="020B0604030504040204" pitchFamily="50" charset="-128"/>
                <a:cs typeface="Arial" charset="0"/>
              </a:rPr>
              <a:t>研修の進め方</a:t>
            </a:r>
          </a:p>
        </p:txBody>
      </p:sp>
      <p:sp>
        <p:nvSpPr>
          <p:cNvPr id="21" name="角丸四角形 20"/>
          <p:cNvSpPr/>
          <p:nvPr/>
        </p:nvSpPr>
        <p:spPr>
          <a:xfrm>
            <a:off x="1246932" y="5468466"/>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５</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子供たちの集団活動について話し合う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Tree>
    <p:extLst>
      <p:ext uri="{BB962C8B-B14F-4D97-AF65-F5344CB8AC3E}">
        <p14:creationId xmlns:p14="http://schemas.microsoft.com/office/powerpoint/2010/main" val="2009795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23" y="400109"/>
            <a:ext cx="753287" cy="142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資料③</a:t>
            </a:r>
            <a:endParaRPr lang="ja-JP" altLang="en-US" dirty="0"/>
          </a:p>
        </p:txBody>
      </p:sp>
      <p:cxnSp>
        <p:nvCxnSpPr>
          <p:cNvPr id="13" name="直線コネクタ 12"/>
          <p:cNvCxnSpPr/>
          <p:nvPr/>
        </p:nvCxnSpPr>
        <p:spPr>
          <a:xfrm>
            <a:off x="-1"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35951" y="1988840"/>
            <a:ext cx="8672098" cy="4708981"/>
          </a:xfrm>
          <a:prstGeom prst="rect">
            <a:avLst/>
          </a:prstGeom>
          <a:noFill/>
        </p:spPr>
        <p:txBody>
          <a:bodyPr wrap="square" rtlCol="0">
            <a:spAutoFit/>
          </a:bodyPr>
          <a:lstStyle/>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「居場所づくり」として</a:t>
            </a:r>
            <a:endPar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en-US" altLang="ja-JP" sz="4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err="1"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「絆づくり」として</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err="1"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取り組みます。</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495203" y="2873939"/>
            <a:ext cx="7514424" cy="91510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18" name="正方形/長方形 117"/>
          <p:cNvSpPr/>
          <p:nvPr/>
        </p:nvSpPr>
        <p:spPr>
          <a:xfrm>
            <a:off x="470336" y="4746147"/>
            <a:ext cx="7558048" cy="91510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19" name="円形吹き出し 118"/>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120" name="テキスト ボックス 119"/>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117" name="テキスト ボックス 19"/>
          <p:cNvSpPr txBox="1"/>
          <p:nvPr/>
        </p:nvSpPr>
        <p:spPr>
          <a:xfrm>
            <a:off x="6024731" y="1602919"/>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sp>
        <p:nvSpPr>
          <p:cNvPr id="11" name="テキスト ボックス 10"/>
          <p:cNvSpPr txBox="1"/>
          <p:nvPr/>
        </p:nvSpPr>
        <p:spPr>
          <a:xfrm>
            <a:off x="3209173" y="-7506"/>
            <a:ext cx="6063225" cy="461665"/>
          </a:xfrm>
          <a:prstGeom prst="rect">
            <a:avLst/>
          </a:prstGeom>
          <a:noFill/>
        </p:spPr>
        <p:txBody>
          <a:bodyPr wrap="square" rtlCol="0">
            <a:spAutoFit/>
          </a:bodyPr>
          <a:lstStyle/>
          <a:p>
            <a:pPr algn="r"/>
            <a:r>
              <a:rPr kumimoji="1"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資料</a:t>
            </a:r>
            <a:r>
              <a:rPr lang="ja-JP" altLang="en-US" sz="2400" dirty="0">
                <a:solidFill>
                  <a:srgbClr val="FF0000"/>
                </a:solidFill>
                <a:latin typeface="メイリオ" panose="020B0604030504040204" pitchFamily="50" charset="-128"/>
                <a:ea typeface="メイリオ" panose="020B0604030504040204" pitchFamily="50" charset="-128"/>
              </a:rPr>
              <a:t>③</a:t>
            </a:r>
            <a:r>
              <a:rPr kumimoji="1" lang="ja-JP" altLang="en-US" sz="2400" dirty="0" smtClean="0">
                <a:solidFill>
                  <a:srgbClr val="FF0000"/>
                </a:solidFill>
                <a:latin typeface="メイリオ" panose="020B0604030504040204" pitchFamily="50" charset="-128"/>
                <a:ea typeface="メイリオ" panose="020B0604030504040204" pitchFamily="50" charset="-128"/>
              </a:rPr>
              <a:t>をご覧ください。</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565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0_Justカラー\02先生\007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095" y="2544031"/>
            <a:ext cx="1271810" cy="1778466"/>
          </a:xfrm>
          <a:prstGeom prst="rect">
            <a:avLst/>
          </a:prstGeom>
          <a:noFill/>
          <a:extLst>
            <a:ext uri="{909E8E84-426E-40DD-AFC4-6F175D3DCCD1}">
              <a14:hiddenFill xmlns:a14="http://schemas.microsoft.com/office/drawing/2010/main">
                <a:solidFill>
                  <a:srgbClr val="FFFFFF"/>
                </a:solidFill>
              </a14:hiddenFill>
            </a:ext>
          </a:extLst>
        </p:spPr>
      </p:pic>
      <p:sp>
        <p:nvSpPr>
          <p:cNvPr id="8" name="円形吹き出し 7"/>
          <p:cNvSpPr/>
          <p:nvPr/>
        </p:nvSpPr>
        <p:spPr>
          <a:xfrm>
            <a:off x="107504" y="1196752"/>
            <a:ext cx="3528000" cy="2520000"/>
          </a:xfrm>
          <a:prstGeom prst="wedgeEllipseCallout">
            <a:avLst>
              <a:gd name="adj1" fmla="val 56585"/>
              <a:gd name="adj2" fmla="val 23918"/>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個人で考えて、グループで共有しましょう。</a:t>
            </a:r>
            <a:endParaRPr lang="ja-JP" altLang="en-US" dirty="0">
              <a:latin typeface="Meiryo UI" panose="020B0604030504040204" pitchFamily="50" charset="-128"/>
              <a:ea typeface="Meiryo UI" panose="020B0604030504040204" pitchFamily="50" charset="-128"/>
            </a:endParaRPr>
          </a:p>
        </p:txBody>
      </p:sp>
      <p:sp>
        <p:nvSpPr>
          <p:cNvPr id="10" name="円形吹き出し 9"/>
          <p:cNvSpPr/>
          <p:nvPr/>
        </p:nvSpPr>
        <p:spPr>
          <a:xfrm>
            <a:off x="179512" y="4005064"/>
            <a:ext cx="3924000" cy="2052000"/>
          </a:xfrm>
          <a:prstGeom prst="wedgeEllipseCallout">
            <a:avLst>
              <a:gd name="adj1" fmla="val 43540"/>
              <a:gd name="adj2" fmla="val -5144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a:defRPr/>
            </a:pPr>
            <a:endParaRPr lang="ja-JP" altLang="en-US" sz="2400" b="1" dirty="0"/>
          </a:p>
        </p:txBody>
      </p:sp>
      <p:sp>
        <p:nvSpPr>
          <p:cNvPr id="11" name="円形吹き出し 10"/>
          <p:cNvSpPr/>
          <p:nvPr/>
        </p:nvSpPr>
        <p:spPr>
          <a:xfrm>
            <a:off x="6040292" y="4941168"/>
            <a:ext cx="2952000"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15" name="円形吹き出し 14"/>
          <p:cNvSpPr/>
          <p:nvPr/>
        </p:nvSpPr>
        <p:spPr>
          <a:xfrm>
            <a:off x="5522962" y="1236722"/>
            <a:ext cx="3528000" cy="2520000"/>
          </a:xfrm>
          <a:prstGeom prst="wedgeEllipseCallout">
            <a:avLst>
              <a:gd name="adj1" fmla="val -56277"/>
              <a:gd name="adj2" fmla="val 3636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 name="テキスト ボックス 1"/>
          <p:cNvSpPr txBox="1"/>
          <p:nvPr/>
        </p:nvSpPr>
        <p:spPr>
          <a:xfrm>
            <a:off x="6185892" y="5333146"/>
            <a:ext cx="2746166" cy="430887"/>
          </a:xfrm>
          <a:prstGeom prst="rect">
            <a:avLst/>
          </a:prstGeom>
          <a:noFill/>
        </p:spPr>
        <p:txBody>
          <a:bodyPr wrap="square" rtlCol="0">
            <a:spAutoFit/>
          </a:bodyPr>
          <a:lstStyle/>
          <a:p>
            <a:r>
              <a:rPr kumimoji="1" lang="ja-JP" altLang="en-US" sz="2200" dirty="0" smtClean="0">
                <a:latin typeface="メイリオ" panose="020B0604030504040204" pitchFamily="50" charset="-128"/>
                <a:ea typeface="メイリオ" panose="020B0604030504040204" pitchFamily="50" charset="-128"/>
              </a:rPr>
              <a:t>例：指示が通らない</a:t>
            </a:r>
            <a:endParaRPr kumimoji="1" lang="ja-JP" altLang="en-US" sz="2200" dirty="0">
              <a:latin typeface="メイリオ" panose="020B0604030504040204" pitchFamily="50" charset="-128"/>
              <a:ea typeface="メイリオ" panose="020B0604030504040204" pitchFamily="50" charset="-128"/>
            </a:endParaRPr>
          </a:p>
        </p:txBody>
      </p:sp>
      <p:sp>
        <p:nvSpPr>
          <p:cNvPr id="12" name="タイトル 1"/>
          <p:cNvSpPr txBox="1">
            <a:spLocks/>
          </p:cNvSpPr>
          <p:nvPr/>
        </p:nvSpPr>
        <p:spPr>
          <a:xfrm>
            <a:off x="0" y="7359"/>
            <a:ext cx="9144000" cy="1008000"/>
          </a:xfrm>
          <a:prstGeom prst="rect">
            <a:avLst/>
          </a:prstGeom>
          <a:solidFill>
            <a:schemeClr val="accent5">
              <a:lumMod val="20000"/>
              <a:lumOff val="80000"/>
            </a:schemeClr>
          </a:solidFill>
        </p:spPr>
        <p:txBody>
          <a:bodyPr vert="horz" lIns="91440" tIns="45720" rIns="91440" bIns="45720" rtlCol="0" anchor="t">
            <a:noAutofit/>
          </a:bodyPr>
          <a:lstStyle>
            <a:defPPr>
              <a:defRPr lang="ja-JP"/>
            </a:defPPr>
            <a:lvl1pPr algn="ctr">
              <a:spcBef>
                <a:spcPct val="0"/>
              </a:spcBef>
              <a:buNone/>
              <a:defRPr sz="3000">
                <a:latin typeface="Meiryo UI" panose="020B0604030504040204" pitchFamily="50" charset="-128"/>
                <a:ea typeface="Meiryo UI" panose="020B0604030504040204" pitchFamily="50" charset="-128"/>
                <a:cs typeface="+mj-cs"/>
              </a:defRPr>
            </a:lvl1pPr>
          </a:lstStyle>
          <a:p>
            <a:r>
              <a:rPr lang="ja-JP" altLang="en-US" sz="3200" dirty="0" smtClean="0">
                <a:latin typeface="メイリオ" panose="020B0604030504040204" pitchFamily="50" charset="-128"/>
                <a:ea typeface="メイリオ" panose="020B0604030504040204" pitchFamily="50" charset="-128"/>
              </a:rPr>
              <a:t>子供たち</a:t>
            </a:r>
            <a:r>
              <a:rPr lang="ja-JP" altLang="en-US" sz="3200" dirty="0">
                <a:latin typeface="メイリオ" panose="020B0604030504040204" pitchFamily="50" charset="-128"/>
                <a:ea typeface="メイリオ" panose="020B0604030504040204" pitchFamily="50" charset="-128"/>
              </a:rPr>
              <a:t>を集団で活動させる際</a:t>
            </a:r>
            <a:r>
              <a:rPr lang="ja-JP" altLang="en-US" sz="3200" dirty="0" smtClean="0">
                <a:latin typeface="メイリオ" panose="020B0604030504040204" pitchFamily="50" charset="-128"/>
                <a:ea typeface="メイリオ" panose="020B0604030504040204" pitchFamily="50" charset="-128"/>
              </a:rPr>
              <a:t>、</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難しい</a:t>
            </a:r>
            <a:r>
              <a:rPr lang="ja-JP" altLang="en-US" sz="3200" dirty="0">
                <a:latin typeface="メイリオ" panose="020B0604030504040204" pitchFamily="50" charset="-128"/>
                <a:ea typeface="メイリオ" panose="020B0604030504040204" pitchFamily="50" charset="-128"/>
              </a:rPr>
              <a:t>ことはどんなことですか。</a:t>
            </a:r>
          </a:p>
        </p:txBody>
      </p:sp>
    </p:spTree>
    <p:extLst>
      <p:ext uri="{BB962C8B-B14F-4D97-AF65-F5344CB8AC3E}">
        <p14:creationId xmlns:p14="http://schemas.microsoft.com/office/powerpoint/2010/main" val="257856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0" y="-1356"/>
            <a:ext cx="9144000" cy="1008000"/>
          </a:xfrm>
          <a:solidFill>
            <a:schemeClr val="accent5">
              <a:lumMod val="20000"/>
              <a:lumOff val="80000"/>
            </a:schemeClr>
          </a:solidFill>
        </p:spPr>
        <p:txBody>
          <a:bodyPr vert="horz" lIns="91440" tIns="45720" rIns="91440" bIns="45720" rtlCol="0" anchor="t">
            <a:noAutofit/>
          </a:bodyPr>
          <a:lstStyle/>
          <a:p>
            <a:r>
              <a:rPr lang="ja-JP" altLang="en-US" sz="3200" dirty="0">
                <a:latin typeface="メイリオ" panose="020B0604030504040204" pitchFamily="50" charset="-128"/>
                <a:ea typeface="メイリオ" panose="020B0604030504040204" pitchFamily="50" charset="-128"/>
              </a:rPr>
              <a:t>難しさの背景や要因には</a:t>
            </a:r>
            <a:r>
              <a:rPr lang="en-US" altLang="ja-JP" sz="3200" dirty="0">
                <a:latin typeface="メイリオ" panose="020B0604030504040204" pitchFamily="50" charset="-128"/>
                <a:ea typeface="メイリオ" panose="020B0604030504040204" pitchFamily="50" charset="-128"/>
              </a:rPr>
              <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どんなことがありますか。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個人で考えて、グループで共有しましょう。</a:t>
            </a:r>
            <a:endParaRPr lang="ja-JP" altLang="en-US" dirty="0">
              <a:latin typeface="Meiryo UI" panose="020B0604030504040204" pitchFamily="50" charset="-128"/>
              <a:ea typeface="Meiryo UI" panose="020B0604030504040204" pitchFamily="50" charset="-128"/>
            </a:endParaRPr>
          </a:p>
        </p:txBody>
      </p:sp>
      <p:sp>
        <p:nvSpPr>
          <p:cNvPr id="11" name="円形吹き出し 10"/>
          <p:cNvSpPr/>
          <p:nvPr/>
        </p:nvSpPr>
        <p:spPr>
          <a:xfrm>
            <a:off x="6057900" y="4941168"/>
            <a:ext cx="2952892"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2" name="テキスト ボックス 1"/>
          <p:cNvSpPr txBox="1"/>
          <p:nvPr/>
        </p:nvSpPr>
        <p:spPr>
          <a:xfrm>
            <a:off x="6218182" y="5205976"/>
            <a:ext cx="2746166" cy="707886"/>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例：</a:t>
            </a:r>
            <a:r>
              <a:rPr lang="ja-JP" altLang="en-US" sz="2000" dirty="0" smtClean="0">
                <a:latin typeface="メイリオ" panose="020B0604030504040204" pitchFamily="50" charset="-128"/>
                <a:ea typeface="メイリオ" panose="020B0604030504040204" pitchFamily="50" charset="-128"/>
              </a:rPr>
              <a:t>子供が集団で</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rPr>
              <a:t>　　遊び</a:t>
            </a:r>
            <a:r>
              <a:rPr kumimoji="1" lang="ja-JP" altLang="en-US" sz="2000" dirty="0" smtClean="0">
                <a:latin typeface="メイリオ" panose="020B0604030504040204" pitchFamily="50" charset="-128"/>
                <a:ea typeface="メイリオ" panose="020B0604030504040204" pitchFamily="50" charset="-128"/>
              </a:rPr>
              <a:t>慣れていな</a:t>
            </a:r>
            <a:r>
              <a:rPr kumimoji="1" lang="ja-JP" altLang="en-US" sz="2000" dirty="0">
                <a:latin typeface="メイリオ" panose="020B0604030504040204" pitchFamily="50" charset="-128"/>
                <a:ea typeface="メイリオ" panose="020B0604030504040204" pitchFamily="50" charset="-128"/>
              </a:rPr>
              <a:t>い</a:t>
            </a:r>
          </a:p>
        </p:txBody>
      </p:sp>
      <p:pic>
        <p:nvPicPr>
          <p:cNvPr id="18" name="Picture 2" descr="F:\0_Justカラー\02先生\008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5596" y="2586389"/>
            <a:ext cx="1512168" cy="1639700"/>
          </a:xfrm>
          <a:prstGeom prst="rect">
            <a:avLst/>
          </a:prstGeom>
          <a:noFill/>
          <a:extLst>
            <a:ext uri="{909E8E84-426E-40DD-AFC4-6F175D3DCCD1}">
              <a14:hiddenFill xmlns:a14="http://schemas.microsoft.com/office/drawing/2010/main">
                <a:solidFill>
                  <a:srgbClr val="FFFFFF"/>
                </a:solidFill>
              </a14:hiddenFill>
            </a:ext>
          </a:extLst>
        </p:spPr>
      </p:pic>
      <p:sp>
        <p:nvSpPr>
          <p:cNvPr id="19" name="円形吹き出し 18"/>
          <p:cNvSpPr/>
          <p:nvPr/>
        </p:nvSpPr>
        <p:spPr>
          <a:xfrm>
            <a:off x="5727894"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0" name="円形吹き出し 19"/>
          <p:cNvSpPr/>
          <p:nvPr/>
        </p:nvSpPr>
        <p:spPr>
          <a:xfrm>
            <a:off x="99005"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1" name="円形吹き出し 20"/>
          <p:cNvSpPr/>
          <p:nvPr/>
        </p:nvSpPr>
        <p:spPr>
          <a:xfrm>
            <a:off x="64071"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2" name="円形吹き出し 21"/>
          <p:cNvSpPr/>
          <p:nvPr/>
        </p:nvSpPr>
        <p:spPr>
          <a:xfrm>
            <a:off x="5976196"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3" name="円形吹き出し 22"/>
          <p:cNvSpPr/>
          <p:nvPr/>
        </p:nvSpPr>
        <p:spPr>
          <a:xfrm>
            <a:off x="1007767"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4" name="円形吹き出し 23"/>
          <p:cNvSpPr/>
          <p:nvPr/>
        </p:nvSpPr>
        <p:spPr>
          <a:xfrm>
            <a:off x="2634924"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Tree>
    <p:extLst>
      <p:ext uri="{BB962C8B-B14F-4D97-AF65-F5344CB8AC3E}">
        <p14:creationId xmlns:p14="http://schemas.microsoft.com/office/powerpoint/2010/main" val="1487309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1"/>
          <p:cNvSpPr txBox="1">
            <a:spLocks/>
          </p:cNvSpPr>
          <p:nvPr/>
        </p:nvSpPr>
        <p:spPr>
          <a:xfrm>
            <a:off x="3491088" y="1667467"/>
            <a:ext cx="2161825" cy="560045"/>
          </a:xfrm>
          <a:prstGeom prst="rect">
            <a:avLst/>
          </a:prstGeom>
        </p:spPr>
        <p:txBody>
          <a:bodyPr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b="1" dirty="0" smtClean="0">
                <a:latin typeface="メイリオ" panose="020B0604030504040204" pitchFamily="50" charset="-128"/>
                <a:ea typeface="メイリオ" panose="020B0604030504040204" pitchFamily="50" charset="-128"/>
              </a:rPr>
              <a:t>しかし</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smtClean="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1708666" y="5174064"/>
            <a:ext cx="7255822" cy="1692771"/>
          </a:xfrm>
          <a:prstGeom prst="rect">
            <a:avLst/>
          </a:prstGeom>
          <a:noFill/>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r>
              <a:rPr lang="ja-JP" altLang="en-US" sz="2600" dirty="0"/>
              <a:t>だからこそ</a:t>
            </a:r>
            <a:r>
              <a:rPr lang="ja-JP" altLang="en-US" sz="2600" dirty="0" smtClean="0"/>
              <a:t>、私たち教職員は子供たち</a:t>
            </a:r>
            <a:r>
              <a:rPr lang="ja-JP" altLang="en-US" sz="2600" dirty="0"/>
              <a:t>の人間関係づくりや</a:t>
            </a:r>
            <a:r>
              <a:rPr lang="ja-JP" altLang="en-US" sz="2600" dirty="0" smtClean="0"/>
              <a:t>集団での活動</a:t>
            </a:r>
            <a:r>
              <a:rPr lang="ja-JP" altLang="en-US" sz="2600" dirty="0"/>
              <a:t>を円滑に促進する必要が</a:t>
            </a:r>
            <a:r>
              <a:rPr lang="ja-JP" altLang="en-US" sz="2600" dirty="0" smtClean="0"/>
              <a:t>あり、その考え方やスキルを身に付ける必要があります。</a:t>
            </a:r>
            <a:endParaRPr lang="ja-JP" altLang="en-US" sz="2600" dirty="0"/>
          </a:p>
        </p:txBody>
      </p:sp>
      <p:pic>
        <p:nvPicPr>
          <p:cNvPr id="32" name="図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70" y="5027690"/>
            <a:ext cx="1456016" cy="1689323"/>
          </a:xfrm>
          <a:prstGeom prst="rect">
            <a:avLst/>
          </a:prstGeom>
        </p:spPr>
      </p:pic>
      <p:sp>
        <p:nvSpPr>
          <p:cNvPr id="15" name="雲形吹き出し 14"/>
          <p:cNvSpPr/>
          <p:nvPr/>
        </p:nvSpPr>
        <p:spPr>
          <a:xfrm>
            <a:off x="1268016" y="332656"/>
            <a:ext cx="2367880"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6" name="雲形吹き出し 15"/>
          <p:cNvSpPr/>
          <p:nvPr/>
        </p:nvSpPr>
        <p:spPr>
          <a:xfrm>
            <a:off x="82242" y="1516455"/>
            <a:ext cx="2369713"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7" name="雲形吹き出し 16"/>
          <p:cNvSpPr/>
          <p:nvPr/>
        </p:nvSpPr>
        <p:spPr>
          <a:xfrm>
            <a:off x="3388060" y="44624"/>
            <a:ext cx="2367880"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
        <p:nvSpPr>
          <p:cNvPr id="18" name="雲形吹き出し 17"/>
          <p:cNvSpPr/>
          <p:nvPr/>
        </p:nvSpPr>
        <p:spPr>
          <a:xfrm>
            <a:off x="5508104" y="332656"/>
            <a:ext cx="2367880" cy="1552505"/>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9" name="雲形吹き出し 18"/>
          <p:cNvSpPr/>
          <p:nvPr/>
        </p:nvSpPr>
        <p:spPr>
          <a:xfrm>
            <a:off x="6668616" y="1516455"/>
            <a:ext cx="2367880" cy="1552505"/>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dirty="0">
              <a:solidFill>
                <a:schemeClr val="tx1"/>
              </a:solidFill>
              <a:latin typeface="メイリオ" panose="020B0604030504040204" pitchFamily="50" charset="-128"/>
              <a:ea typeface="メイリオ" panose="020B0604030504040204" pitchFamily="50" charset="-128"/>
            </a:endParaRPr>
          </a:p>
        </p:txBody>
      </p:sp>
      <p:pic>
        <p:nvPicPr>
          <p:cNvPr id="3074" name="Picture 2" descr="C:\Users\u50\Desktop\0_Justカラー\01児童\001_ほほえむ.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3668" y="2933856"/>
            <a:ext cx="1046324" cy="119215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u50\Desktop\0_Justカラー\01児童\002_ほほえむ.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016" y="2924945"/>
            <a:ext cx="1119238" cy="1199444"/>
          </a:xfrm>
          <a:prstGeom prst="rect">
            <a:avLst/>
          </a:prstGeom>
          <a:noFill/>
          <a:extLst>
            <a:ext uri="{909E8E84-426E-40DD-AFC4-6F175D3DCCD1}">
              <a14:hiddenFill xmlns:a14="http://schemas.microsoft.com/office/drawing/2010/main">
                <a:solidFill>
                  <a:srgbClr val="FFFFFF"/>
                </a:solidFill>
              </a14:hiddenFill>
            </a:ext>
          </a:extLst>
        </p:spPr>
      </p:pic>
      <p:sp>
        <p:nvSpPr>
          <p:cNvPr id="30" name="テキスト ボックス 29"/>
          <p:cNvSpPr txBox="1"/>
          <p:nvPr/>
        </p:nvSpPr>
        <p:spPr>
          <a:xfrm>
            <a:off x="1047800" y="4079288"/>
            <a:ext cx="7048400" cy="830997"/>
          </a:xfrm>
          <a:prstGeom prst="rect">
            <a:avLst/>
          </a:prstGeom>
          <a:solidFill>
            <a:srgbClr val="CCFFFF"/>
          </a:solidFill>
          <a:ln>
            <a:solidFill>
              <a:srgbClr val="0033CC"/>
            </a:solidFill>
          </a:ln>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pPr lvl="0">
              <a:defRPr/>
            </a:pPr>
            <a:r>
              <a:rPr lang="ja-JP" altLang="en-US" sz="2400" dirty="0" smtClean="0"/>
              <a:t>子供たちは集団活動によって、社会で自立するために必要な力を身に付けることができる。</a:t>
            </a:r>
            <a:endParaRPr lang="en-US" altLang="ja-JP" sz="2400" dirty="0"/>
          </a:p>
        </p:txBody>
      </p:sp>
      <p:sp>
        <p:nvSpPr>
          <p:cNvPr id="29" name="テキスト ボックス 28"/>
          <p:cNvSpPr txBox="1"/>
          <p:nvPr/>
        </p:nvSpPr>
        <p:spPr>
          <a:xfrm>
            <a:off x="2642773" y="2132856"/>
            <a:ext cx="3858454" cy="769441"/>
          </a:xfrm>
          <a:prstGeom prst="rect">
            <a:avLst/>
          </a:prstGeom>
          <a:solidFill>
            <a:srgbClr val="CCFFFF"/>
          </a:solidFill>
          <a:ln>
            <a:solidFill>
              <a:srgbClr val="0033CC"/>
            </a:solidFill>
          </a:ln>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pPr lvl="0" algn="ctr">
              <a:defRPr/>
            </a:pPr>
            <a:r>
              <a:rPr lang="ja-JP" altLang="en-US" sz="2200" dirty="0" smtClean="0"/>
              <a:t>学校教育は、</a:t>
            </a:r>
            <a:endParaRPr lang="en-US" altLang="ja-JP" sz="2200" dirty="0" smtClean="0"/>
          </a:p>
          <a:p>
            <a:pPr lvl="0" algn="ctr">
              <a:defRPr/>
            </a:pPr>
            <a:r>
              <a:rPr lang="ja-JP" altLang="en-US" sz="2200" dirty="0" smtClean="0"/>
              <a:t>集団</a:t>
            </a:r>
            <a:r>
              <a:rPr lang="ja-JP" altLang="en-US" sz="2200" dirty="0"/>
              <a:t>での</a:t>
            </a:r>
            <a:r>
              <a:rPr lang="ja-JP" altLang="en-US" sz="2200" dirty="0" smtClean="0"/>
              <a:t>活動や生活が基本</a:t>
            </a:r>
            <a:endParaRPr lang="en-US" altLang="ja-JP" sz="2200" dirty="0"/>
          </a:p>
        </p:txBody>
      </p:sp>
      <p:sp>
        <p:nvSpPr>
          <p:cNvPr id="36" name="タイトル 1"/>
          <p:cNvSpPr txBox="1">
            <a:spLocks/>
          </p:cNvSpPr>
          <p:nvPr/>
        </p:nvSpPr>
        <p:spPr>
          <a:xfrm>
            <a:off x="827584" y="3501008"/>
            <a:ext cx="2161825" cy="560045"/>
          </a:xfrm>
          <a:prstGeom prst="rect">
            <a:avLst/>
          </a:prstGeom>
        </p:spPr>
        <p:txBody>
          <a:bodyPr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3200" b="1" dirty="0">
                <a:latin typeface="メイリオ" panose="020B0604030504040204" pitchFamily="50" charset="-128"/>
                <a:ea typeface="メイリオ" panose="020B0604030504040204" pitchFamily="50" charset="-128"/>
              </a:rPr>
              <a:t>そして</a:t>
            </a:r>
            <a:r>
              <a:rPr lang="en-US" altLang="ja-JP" sz="3200" b="1" dirty="0" smtClean="0">
                <a:latin typeface="メイリオ" panose="020B0604030504040204" pitchFamily="50" charset="-128"/>
                <a:ea typeface="メイリオ" panose="020B0604030504040204" pitchFamily="50" charset="-128"/>
              </a:rPr>
              <a:t>…</a:t>
            </a:r>
            <a:endParaRPr lang="ja-JP" altLang="en-US" sz="3200" b="1" dirty="0" smtClean="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50484" y="1929026"/>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対人</a:t>
            </a:r>
            <a:r>
              <a:rPr lang="ja-JP" altLang="en-US" sz="2000" dirty="0" smtClean="0">
                <a:latin typeface="メイリオ" panose="020B0604030504040204" pitchFamily="50" charset="-128"/>
                <a:ea typeface="メイリオ" panose="020B0604030504040204" pitchFamily="50" charset="-128"/>
              </a:rPr>
              <a:t>関係</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能力</a:t>
            </a:r>
            <a:r>
              <a:rPr lang="ja-JP" altLang="en-US" sz="2000" dirty="0">
                <a:latin typeface="メイリオ" panose="020B0604030504040204" pitchFamily="50" charset="-128"/>
                <a:ea typeface="メイリオ" panose="020B0604030504040204" pitchFamily="50" charset="-128"/>
              </a:rPr>
              <a:t>が</a:t>
            </a:r>
            <a:r>
              <a:rPr lang="ja-JP" altLang="en-US" sz="2000" dirty="0" smtClean="0">
                <a:latin typeface="メイリオ" panose="020B0604030504040204" pitchFamily="50" charset="-128"/>
                <a:ea typeface="メイリオ" panose="020B0604030504040204" pitchFamily="50" charset="-128"/>
              </a:rPr>
              <a:t>低い</a:t>
            </a:r>
            <a:endParaRPr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666072" y="685145"/>
            <a:ext cx="2016224" cy="1015663"/>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子供の困難</a:t>
            </a:r>
            <a:r>
              <a:rPr lang="ja-JP" altLang="en-US" sz="2000" dirty="0" smtClean="0">
                <a:latin typeface="メイリオ" panose="020B0604030504040204" pitchFamily="50" charset="-128"/>
                <a:ea typeface="メイリオ" panose="020B0604030504040204" pitchFamily="50" charset="-128"/>
              </a:rPr>
              <a:t>を</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感じ取れ</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ない</a:t>
            </a:r>
            <a:endParaRPr lang="ja-JP" altLang="en-US" sz="20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418162" y="620126"/>
            <a:ext cx="2016224" cy="1015663"/>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子供が</a:t>
            </a:r>
            <a:r>
              <a:rPr lang="ja-JP" altLang="en-US" sz="2000" dirty="0" smtClean="0">
                <a:latin typeface="メイリオ" panose="020B0604030504040204" pitchFamily="50" charset="-128"/>
                <a:ea typeface="メイリオ" panose="020B0604030504040204" pitchFamily="50" charset="-128"/>
              </a:rPr>
              <a:t>集団</a:t>
            </a:r>
            <a:r>
              <a:rPr lang="ja-JP" altLang="en-US" sz="2000" dirty="0">
                <a:latin typeface="メイリオ" panose="020B0604030504040204" pitchFamily="50" charset="-128"/>
                <a:ea typeface="メイリオ" panose="020B0604030504040204" pitchFamily="50" charset="-128"/>
              </a:rPr>
              <a:t>で</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遊び慣れて</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ない</a:t>
            </a:r>
            <a:endParaRPr lang="ja-JP" altLang="en-US" sz="20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6876256" y="1957492"/>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集団づくり</a:t>
            </a:r>
            <a:r>
              <a:rPr lang="ja-JP" altLang="en-US" sz="2000" dirty="0" smtClean="0">
                <a:latin typeface="メイリオ" panose="020B0604030504040204" pitchFamily="50" charset="-128"/>
                <a:ea typeface="メイリオ" panose="020B0604030504040204" pitchFamily="50" charset="-128"/>
              </a:rPr>
              <a:t>が</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苦手</a:t>
            </a:r>
            <a:endParaRPr lang="ja-JP" altLang="en-US" sz="20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549374" y="505138"/>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子供の育ち</a:t>
            </a:r>
            <a:r>
              <a:rPr lang="ja-JP" altLang="en-US" sz="2000" dirty="0" smtClean="0">
                <a:latin typeface="メイリオ" panose="020B0604030504040204" pitchFamily="50" charset="-128"/>
                <a:ea typeface="メイリオ" panose="020B0604030504040204" pitchFamily="50" charset="-128"/>
              </a:rPr>
              <a:t>の</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変化</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83525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0" y="7359"/>
            <a:ext cx="9144000" cy="1008000"/>
          </a:xfrm>
          <a:solidFill>
            <a:schemeClr val="accent5">
              <a:lumMod val="20000"/>
              <a:lumOff val="80000"/>
            </a:schemeClr>
          </a:solidFill>
        </p:spPr>
        <p:txBody>
          <a:bodyPr vert="horz" lIns="91440" tIns="45720" rIns="91440" bIns="45720" rtlCol="0" anchor="t">
            <a:noAutofit/>
          </a:bodyPr>
          <a:lstStyle/>
          <a:p>
            <a:r>
              <a:rPr lang="ja-JP" altLang="en-US" sz="3200" dirty="0" smtClean="0">
                <a:latin typeface="メイリオ" panose="020B0604030504040204" pitchFamily="50" charset="-128"/>
                <a:ea typeface="メイリオ" panose="020B0604030504040204" pitchFamily="50" charset="-128"/>
              </a:rPr>
              <a:t>子供たち</a:t>
            </a:r>
            <a:r>
              <a:rPr lang="ja-JP" altLang="en-US" sz="3200" dirty="0">
                <a:latin typeface="メイリオ" panose="020B0604030504040204" pitchFamily="50" charset="-128"/>
                <a:ea typeface="メイリオ" panose="020B0604030504040204" pitchFamily="50" charset="-128"/>
              </a:rPr>
              <a:t>を集団で活動させる際、</a:t>
            </a:r>
            <a:r>
              <a:rPr lang="en-US" altLang="ja-JP" sz="3200" dirty="0">
                <a:latin typeface="メイリオ" panose="020B0604030504040204" pitchFamily="50" charset="-128"/>
                <a:ea typeface="メイリオ" panose="020B0604030504040204" pitchFamily="50" charset="-128"/>
              </a:rPr>
              <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日常的にどんな工夫をしていますか。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グループで出し合ってみましょう。</a:t>
            </a:r>
            <a:endParaRPr lang="ja-JP" altLang="en-US" dirty="0">
              <a:latin typeface="Meiryo UI" panose="020B0604030504040204" pitchFamily="50" charset="-128"/>
              <a:ea typeface="Meiryo UI" panose="020B0604030504040204" pitchFamily="50" charset="-128"/>
            </a:endParaRPr>
          </a:p>
        </p:txBody>
      </p:sp>
      <p:sp>
        <p:nvSpPr>
          <p:cNvPr id="11" name="円形吹き出し 10"/>
          <p:cNvSpPr/>
          <p:nvPr/>
        </p:nvSpPr>
        <p:spPr>
          <a:xfrm>
            <a:off x="6012160" y="4905164"/>
            <a:ext cx="2998632"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2" name="テキスト ボックス 1"/>
          <p:cNvSpPr txBox="1"/>
          <p:nvPr/>
        </p:nvSpPr>
        <p:spPr>
          <a:xfrm>
            <a:off x="6255950" y="5094316"/>
            <a:ext cx="2746166" cy="1015663"/>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例：人間関係を考慮</a:t>
            </a:r>
            <a:endParaRPr kumimoji="1"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して、席替えを</a:t>
            </a:r>
            <a:endParaRPr kumimoji="1"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する</a:t>
            </a:r>
            <a:endParaRPr kumimoji="1" lang="ja-JP" altLang="en-US" sz="2000" dirty="0">
              <a:latin typeface="メイリオ" panose="020B0604030504040204" pitchFamily="50" charset="-128"/>
              <a:ea typeface="メイリオ" panose="020B0604030504040204" pitchFamily="50" charset="-128"/>
            </a:endParaRPr>
          </a:p>
        </p:txBody>
      </p:sp>
      <p:pic>
        <p:nvPicPr>
          <p:cNvPr id="4099" name="Picture 3" descr="C:\Users\u50\Desktop\0_Justカラー\02先生\023_感心す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669" y="2585707"/>
            <a:ext cx="1328662" cy="1686587"/>
          </a:xfrm>
          <a:prstGeom prst="rect">
            <a:avLst/>
          </a:prstGeom>
          <a:noFill/>
          <a:extLst>
            <a:ext uri="{909E8E84-426E-40DD-AFC4-6F175D3DCCD1}">
              <a14:hiddenFill xmlns:a14="http://schemas.microsoft.com/office/drawing/2010/main">
                <a:solidFill>
                  <a:srgbClr val="FFFFFF"/>
                </a:solidFill>
              </a14:hiddenFill>
            </a:ext>
          </a:extLst>
        </p:spPr>
      </p:pic>
      <p:sp>
        <p:nvSpPr>
          <p:cNvPr id="18" name="円形吹き出し 17"/>
          <p:cNvSpPr/>
          <p:nvPr/>
        </p:nvSpPr>
        <p:spPr>
          <a:xfrm>
            <a:off x="5727894"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9" name="円形吹き出し 18"/>
          <p:cNvSpPr/>
          <p:nvPr/>
        </p:nvSpPr>
        <p:spPr>
          <a:xfrm>
            <a:off x="99005"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0" name="円形吹き出し 19"/>
          <p:cNvSpPr/>
          <p:nvPr/>
        </p:nvSpPr>
        <p:spPr>
          <a:xfrm>
            <a:off x="64071"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1" name="円形吹き出し 20"/>
          <p:cNvSpPr/>
          <p:nvPr/>
        </p:nvSpPr>
        <p:spPr>
          <a:xfrm>
            <a:off x="5976196"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2" name="円形吹き出し 21"/>
          <p:cNvSpPr/>
          <p:nvPr/>
        </p:nvSpPr>
        <p:spPr>
          <a:xfrm>
            <a:off x="1007767"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3" name="円形吹き出し 22"/>
          <p:cNvSpPr/>
          <p:nvPr/>
        </p:nvSpPr>
        <p:spPr>
          <a:xfrm>
            <a:off x="2634924"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Tree>
    <p:extLst>
      <p:ext uri="{BB962C8B-B14F-4D97-AF65-F5344CB8AC3E}">
        <p14:creationId xmlns:p14="http://schemas.microsoft.com/office/powerpoint/2010/main" val="362281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27384"/>
            <a:ext cx="9144000" cy="720080"/>
          </a:xfrm>
          <a:solidFill>
            <a:srgbClr val="0033CC"/>
          </a:solidFill>
        </p:spPr>
        <p:txBody>
          <a:bodyPr>
            <a:noAutofit/>
          </a:bodyPr>
          <a:lstStyle/>
          <a:p>
            <a:r>
              <a:rPr kumimoji="1" lang="ja-JP" altLang="en-US" dirty="0" smtClean="0">
                <a:solidFill>
                  <a:schemeClr val="bg1"/>
                </a:solidFill>
                <a:latin typeface="メイリオ" panose="020B0604030504040204" pitchFamily="50" charset="-128"/>
                <a:ea typeface="メイリオ" panose="020B0604030504040204" pitchFamily="50" charset="-128"/>
              </a:rPr>
              <a:t>生徒指導において教職員に求められる力</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5" name="下矢印 4"/>
          <p:cNvSpPr/>
          <p:nvPr/>
        </p:nvSpPr>
        <p:spPr>
          <a:xfrm>
            <a:off x="4824028" y="4581129"/>
            <a:ext cx="100811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767985" y="5482479"/>
            <a:ext cx="7120199"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en-US" altLang="ja-JP" sz="4800" b="1" dirty="0" smtClean="0">
                <a:solidFill>
                  <a:schemeClr val="tx1"/>
                </a:solidFill>
                <a:latin typeface="メイリオ" panose="020B0604030504040204" pitchFamily="50" charset="-128"/>
                <a:ea typeface="メイリオ" panose="020B0604030504040204" pitchFamily="50" charset="-128"/>
              </a:rPr>
              <a:t> </a:t>
            </a:r>
          </a:p>
        </p:txBody>
      </p:sp>
      <p:pic>
        <p:nvPicPr>
          <p:cNvPr id="2050" name="Picture 2" descr="Z:\事務文書\生徒指導\0_イラスト集\0_Justカラー\02先生\055_指さし（左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436551"/>
            <a:ext cx="1924828" cy="2032359"/>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410612" y="989613"/>
            <a:ext cx="8568952" cy="1733808"/>
          </a:xfrm>
          <a:prstGeom prst="rect">
            <a:avLst/>
          </a:prstGeom>
        </p:spPr>
        <p:txBody>
          <a:bodyPr wrap="square">
            <a:spAutoFit/>
          </a:bodyPr>
          <a:lstStyle/>
          <a:p>
            <a:pPr>
              <a:lnSpc>
                <a:spcPts val="3200"/>
              </a:lnSpc>
            </a:pPr>
            <a:r>
              <a:rPr lang="en-US" altLang="ja-JP" sz="2400" b="1" dirty="0" smtClean="0">
                <a:latin typeface="メイリオ" panose="020B0604030504040204" pitchFamily="50" charset="-128"/>
                <a:ea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rPr>
              <a:t>生徒指導におけるファシリテーション</a:t>
            </a:r>
            <a:r>
              <a:rPr lang="en-US" altLang="ja-JP" sz="2400" b="1" dirty="0" smtClean="0">
                <a:latin typeface="メイリオ" panose="020B0604030504040204" pitchFamily="50" charset="-128"/>
                <a:ea typeface="メイリオ" panose="020B0604030504040204" pitchFamily="50" charset="-128"/>
              </a:rPr>
              <a:t>】</a:t>
            </a:r>
          </a:p>
          <a:p>
            <a:pPr>
              <a:lnSpc>
                <a:spcPts val="3200"/>
              </a:lnSpc>
            </a:pPr>
            <a:r>
              <a:rPr lang="ja-JP" altLang="en-US" sz="2400" dirty="0" smtClean="0">
                <a:latin typeface="メイリオ" panose="020B0604030504040204" pitchFamily="50" charset="-128"/>
                <a:ea typeface="メイリオ" panose="020B0604030504040204" pitchFamily="50" charset="-128"/>
              </a:rPr>
              <a:t>子供たちに</a:t>
            </a:r>
            <a:r>
              <a:rPr lang="ja-JP" altLang="en-US" sz="2400" dirty="0">
                <a:latin typeface="メイリオ" panose="020B0604030504040204" pitchFamily="50" charset="-128"/>
                <a:ea typeface="メイリオ" panose="020B0604030504040204" pitchFamily="50" charset="-128"/>
              </a:rPr>
              <a:t>よる活動が円滑に行われるように支援</a:t>
            </a:r>
            <a:r>
              <a:rPr lang="ja-JP" altLang="en-US" sz="2400" dirty="0" smtClean="0">
                <a:latin typeface="メイリオ" panose="020B0604030504040204" pitchFamily="50" charset="-128"/>
                <a:ea typeface="メイリオ" panose="020B0604030504040204" pitchFamily="50" charset="-128"/>
              </a:rPr>
              <a:t>すること。</a:t>
            </a:r>
            <a:r>
              <a:rPr lang="ja-JP" altLang="en-US" sz="2400" dirty="0">
                <a:latin typeface="メイリオ" panose="020B0604030504040204" pitchFamily="50" charset="-128"/>
                <a:ea typeface="メイリオ" panose="020B0604030504040204" pitchFamily="50" charset="-128"/>
              </a:rPr>
              <a:t>特</a:t>
            </a:r>
            <a:r>
              <a:rPr lang="ja-JP" altLang="en-US" sz="2400" dirty="0" smtClean="0">
                <a:latin typeface="メイリオ" panose="020B0604030504040204" pitchFamily="50" charset="-128"/>
                <a:ea typeface="メイリオ" panose="020B0604030504040204" pitchFamily="50" charset="-128"/>
              </a:rPr>
              <a:t>に、集団が</a:t>
            </a:r>
            <a:r>
              <a:rPr lang="ja-JP" altLang="en-US" sz="2400" dirty="0">
                <a:latin typeface="メイリオ" panose="020B0604030504040204" pitchFamily="50" charset="-128"/>
                <a:ea typeface="メイリオ" panose="020B0604030504040204" pitchFamily="50" charset="-128"/>
              </a:rPr>
              <a:t>目標を達成するため</a:t>
            </a:r>
            <a:r>
              <a:rPr lang="ja-JP" altLang="en-US" sz="2400" dirty="0" smtClean="0">
                <a:latin typeface="メイリオ" panose="020B0604030504040204" pitchFamily="50" charset="-128"/>
                <a:ea typeface="メイリオ" panose="020B0604030504040204" pitchFamily="50" charset="-128"/>
              </a:rPr>
              <a:t>に、問題</a:t>
            </a:r>
            <a:r>
              <a:rPr lang="ja-JP" altLang="en-US" sz="2400" dirty="0">
                <a:latin typeface="メイリオ" panose="020B0604030504040204" pitchFamily="50" charset="-128"/>
                <a:ea typeface="メイリオ" panose="020B0604030504040204" pitchFamily="50" charset="-128"/>
              </a:rPr>
              <a:t>解決・合意形成・学習などを支援し促進</a:t>
            </a:r>
            <a:r>
              <a:rPr lang="ja-JP" altLang="en-US" sz="2400" dirty="0" smtClean="0">
                <a:latin typeface="メイリオ" panose="020B0604030504040204" pitchFamily="50" charset="-128"/>
                <a:ea typeface="メイリオ" panose="020B0604030504040204" pitchFamily="50" charset="-128"/>
              </a:rPr>
              <a:t>すること。また、その</a:t>
            </a:r>
            <a:r>
              <a:rPr lang="ja-JP" altLang="en-US" sz="2400" dirty="0">
                <a:latin typeface="メイリオ" panose="020B0604030504040204" pitchFamily="50" charset="-128"/>
                <a:ea typeface="メイリオ" panose="020B0604030504040204" pitchFamily="50" charset="-128"/>
              </a:rPr>
              <a:t>ための方法</a:t>
            </a:r>
            <a:r>
              <a:rPr lang="ja-JP" altLang="en-US" sz="2400" dirty="0" smtClean="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11" name="角丸四角形 10"/>
          <p:cNvSpPr/>
          <p:nvPr/>
        </p:nvSpPr>
        <p:spPr>
          <a:xfrm>
            <a:off x="323528" y="908720"/>
            <a:ext cx="8568952" cy="1819558"/>
          </a:xfrm>
          <a:prstGeom prst="roundRect">
            <a:avLst>
              <a:gd name="adj" fmla="val 0"/>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2111152" y="3103800"/>
            <a:ext cx="6480000" cy="1476000"/>
          </a:xfrm>
          <a:prstGeom prst="rect">
            <a:avLst/>
          </a:prstGeom>
          <a:solidFill>
            <a:srgbClr val="FFC000"/>
          </a:solidFill>
        </p:spPr>
        <p:txBody>
          <a:bodyPr wrap="square" rtlCol="0">
            <a:spAutoFit/>
          </a:bodyPr>
          <a:lstStyle/>
          <a:p>
            <a:pPr>
              <a:lnSpc>
                <a:spcPts val="3600"/>
              </a:lnSpc>
            </a:pPr>
            <a:r>
              <a:rPr lang="ja-JP" altLang="en-US" sz="2800" dirty="0">
                <a:latin typeface="メイリオ" panose="020B0604030504040204" pitchFamily="50" charset="-128"/>
                <a:ea typeface="メイリオ" panose="020B0604030504040204" pitchFamily="50" charset="-128"/>
              </a:rPr>
              <a:t>　</a:t>
            </a:r>
            <a:endParaRPr kumimoji="1" lang="ja-JP" altLang="en-US" sz="2800" dirty="0">
              <a:latin typeface="メイリオ" panose="020B0604030504040204" pitchFamily="50" charset="-128"/>
              <a:ea typeface="メイリオ" panose="020B0604030504040204" pitchFamily="50" charset="-128"/>
            </a:endParaRPr>
          </a:p>
        </p:txBody>
      </p:sp>
      <p:sp>
        <p:nvSpPr>
          <p:cNvPr id="12" name="正方形/長方形 11"/>
          <p:cNvSpPr/>
          <p:nvPr/>
        </p:nvSpPr>
        <p:spPr>
          <a:xfrm>
            <a:off x="2180644" y="3103800"/>
            <a:ext cx="6855852" cy="1477328"/>
          </a:xfrm>
          <a:prstGeom prst="rect">
            <a:avLst/>
          </a:prstGeom>
        </p:spPr>
        <p:txBody>
          <a:bodyPr wrap="square">
            <a:spAutoFit/>
          </a:bodyPr>
          <a:lstStyle/>
          <a:p>
            <a:pPr>
              <a:lnSpc>
                <a:spcPts val="3600"/>
              </a:lnSpc>
            </a:pPr>
            <a:r>
              <a:rPr lang="ja-JP" altLang="en-US" sz="2900" dirty="0">
                <a:latin typeface="メイリオ" panose="020B0604030504040204" pitchFamily="50" charset="-128"/>
                <a:ea typeface="メイリオ" panose="020B0604030504040204" pitchFamily="50" charset="-128"/>
              </a:rPr>
              <a:t>子供たちの</a:t>
            </a:r>
            <a:r>
              <a:rPr lang="ja-JP" altLang="en-US" sz="2900" dirty="0" smtClean="0">
                <a:latin typeface="メイリオ" panose="020B0604030504040204" pitchFamily="50" charset="-128"/>
                <a:ea typeface="メイリオ" panose="020B0604030504040204" pitchFamily="50" charset="-128"/>
              </a:rPr>
              <a:t>集団活動を活性化する</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ための適切な働きかけをしながら、</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学級</a:t>
            </a:r>
            <a:r>
              <a:rPr lang="ja-JP" altLang="en-US" sz="2900" dirty="0">
                <a:latin typeface="メイリオ" panose="020B0604030504040204" pitchFamily="50" charset="-128"/>
                <a:ea typeface="メイリオ" panose="020B0604030504040204" pitchFamily="50" charset="-128"/>
              </a:rPr>
              <a:t>（</a:t>
            </a:r>
            <a:r>
              <a:rPr lang="en-US" altLang="ja-JP" sz="2900" dirty="0">
                <a:latin typeface="メイリオ" panose="020B0604030504040204" pitchFamily="50" charset="-128"/>
                <a:ea typeface="メイリオ" panose="020B0604030504040204" pitchFamily="50" charset="-128"/>
              </a:rPr>
              <a:t>HR</a:t>
            </a:r>
            <a:r>
              <a:rPr lang="ja-JP" altLang="en-US" sz="2900" dirty="0">
                <a:latin typeface="メイリオ" panose="020B0604030504040204" pitchFamily="50" charset="-128"/>
                <a:ea typeface="メイリオ" panose="020B0604030504040204" pitchFamily="50" charset="-128"/>
              </a:rPr>
              <a:t>）</a:t>
            </a:r>
            <a:r>
              <a:rPr lang="ja-JP" altLang="en-US" sz="2900" dirty="0" smtClean="0">
                <a:latin typeface="メイリオ" panose="020B0604030504040204" pitchFamily="50" charset="-128"/>
                <a:ea typeface="メイリオ" panose="020B0604030504040204" pitchFamily="50" charset="-128"/>
              </a:rPr>
              <a:t>集団づくりを促進する力</a:t>
            </a:r>
            <a:endParaRPr lang="ja-JP" altLang="en-US" sz="2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1026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5"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3976317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251520" y="2130073"/>
            <a:ext cx="8640960" cy="1214844"/>
            <a:chOff x="251520" y="966187"/>
            <a:chExt cx="8640960" cy="1214844"/>
          </a:xfrm>
        </p:grpSpPr>
        <p:sp>
          <p:nvSpPr>
            <p:cNvPr id="12" name="AutoShape 11114"/>
            <p:cNvSpPr>
              <a:spLocks noChangeArrowheads="1"/>
            </p:cNvSpPr>
            <p:nvPr/>
          </p:nvSpPr>
          <p:spPr bwMode="auto">
            <a:xfrm>
              <a:off x="25152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defRPr/>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 name="AutoShape 11118"/>
            <p:cNvSpPr>
              <a:spLocks noChangeArrowheads="1"/>
            </p:cNvSpPr>
            <p:nvPr/>
          </p:nvSpPr>
          <p:spPr bwMode="auto">
            <a:xfrm>
              <a:off x="245984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r>
                <a:rPr lang="en-US" sz="20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4" name="AutoShape 11115"/>
            <p:cNvSpPr>
              <a:spLocks noChangeArrowheads="1"/>
            </p:cNvSpPr>
            <p:nvPr/>
          </p:nvSpPr>
          <p:spPr bwMode="auto">
            <a:xfrm>
              <a:off x="466816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5" name="AutoShape 11116"/>
            <p:cNvSpPr>
              <a:spLocks noChangeArrowheads="1"/>
            </p:cNvSpPr>
            <p:nvPr/>
          </p:nvSpPr>
          <p:spPr bwMode="auto">
            <a:xfrm>
              <a:off x="687648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pic>
          <p:nvPicPr>
            <p:cNvPr id="16" name="図 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4294" y="1074319"/>
              <a:ext cx="1547092" cy="963050"/>
            </a:xfrm>
            <a:prstGeom prst="rect">
              <a:avLst/>
            </a:prstGeom>
            <a:noFill/>
            <a:extLst>
              <a:ext uri="{909E8E84-426E-40DD-AFC4-6F175D3DCCD1}">
                <a14:hiddenFill xmlns:a14="http://schemas.microsoft.com/office/drawing/2010/main">
                  <a:solidFill>
                    <a:srgbClr val="FFFFFF"/>
                  </a:solidFill>
                </a14:hiddenFill>
              </a:ext>
            </a:extLst>
          </p:spPr>
        </p:pic>
        <p:pic>
          <p:nvPicPr>
            <p:cNvPr id="17" name="図 5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04451">
              <a:off x="410086" y="1113943"/>
              <a:ext cx="1712316" cy="99956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グループ化 17"/>
            <p:cNvGrpSpPr/>
            <p:nvPr/>
          </p:nvGrpSpPr>
          <p:grpSpPr>
            <a:xfrm>
              <a:off x="4833955" y="1297119"/>
              <a:ext cx="1689897" cy="612268"/>
              <a:chOff x="4701199" y="7677472"/>
              <a:chExt cx="1382969" cy="465503"/>
            </a:xfrm>
          </p:grpSpPr>
          <p:sp>
            <p:nvSpPr>
              <p:cNvPr id="66" name="Oval 5"/>
              <p:cNvSpPr>
                <a:spLocks noChangeArrowheads="1"/>
              </p:cNvSpPr>
              <p:nvPr/>
            </p:nvSpPr>
            <p:spPr bwMode="auto">
              <a:xfrm>
                <a:off x="4712258" y="7677472"/>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7" name="Oval 6"/>
              <p:cNvSpPr>
                <a:spLocks noChangeArrowheads="1"/>
              </p:cNvSpPr>
              <p:nvPr/>
            </p:nvSpPr>
            <p:spPr bwMode="auto">
              <a:xfrm>
                <a:off x="4712258" y="7677472"/>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8" name="Oval 7"/>
              <p:cNvSpPr>
                <a:spLocks noChangeArrowheads="1"/>
              </p:cNvSpPr>
              <p:nvPr/>
            </p:nvSpPr>
            <p:spPr bwMode="auto">
              <a:xfrm>
                <a:off x="4842961" y="780716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9" name="Oval 8"/>
              <p:cNvSpPr>
                <a:spLocks noChangeArrowheads="1"/>
              </p:cNvSpPr>
              <p:nvPr/>
            </p:nvSpPr>
            <p:spPr bwMode="auto">
              <a:xfrm>
                <a:off x="4842961" y="780716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0" name="Oval 9"/>
              <p:cNvSpPr>
                <a:spLocks noChangeArrowheads="1"/>
              </p:cNvSpPr>
              <p:nvPr/>
            </p:nvSpPr>
            <p:spPr bwMode="auto">
              <a:xfrm>
                <a:off x="4701199" y="7807169"/>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1" name="Oval 10"/>
              <p:cNvSpPr>
                <a:spLocks noChangeArrowheads="1"/>
              </p:cNvSpPr>
              <p:nvPr/>
            </p:nvSpPr>
            <p:spPr bwMode="auto">
              <a:xfrm>
                <a:off x="4701199" y="7807169"/>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2" name="Oval 11"/>
              <p:cNvSpPr>
                <a:spLocks noChangeArrowheads="1"/>
              </p:cNvSpPr>
              <p:nvPr/>
            </p:nvSpPr>
            <p:spPr bwMode="auto">
              <a:xfrm>
                <a:off x="4791686" y="7930834"/>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3" name="Oval 12"/>
              <p:cNvSpPr>
                <a:spLocks noChangeArrowheads="1"/>
              </p:cNvSpPr>
              <p:nvPr/>
            </p:nvSpPr>
            <p:spPr bwMode="auto">
              <a:xfrm>
                <a:off x="4791686" y="7930834"/>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4" name="Oval 13"/>
              <p:cNvSpPr>
                <a:spLocks noChangeArrowheads="1"/>
              </p:cNvSpPr>
              <p:nvPr/>
            </p:nvSpPr>
            <p:spPr bwMode="auto">
              <a:xfrm>
                <a:off x="4916356" y="79308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5" name="Oval 14"/>
              <p:cNvSpPr>
                <a:spLocks noChangeArrowheads="1"/>
              </p:cNvSpPr>
              <p:nvPr/>
            </p:nvSpPr>
            <p:spPr bwMode="auto">
              <a:xfrm>
                <a:off x="4916356" y="79308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6" name="Oval 15"/>
              <p:cNvSpPr>
                <a:spLocks noChangeArrowheads="1"/>
              </p:cNvSpPr>
              <p:nvPr/>
            </p:nvSpPr>
            <p:spPr bwMode="auto">
              <a:xfrm>
                <a:off x="4842961" y="7695569"/>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7" name="Oval 16"/>
              <p:cNvSpPr>
                <a:spLocks noChangeArrowheads="1"/>
              </p:cNvSpPr>
              <p:nvPr/>
            </p:nvSpPr>
            <p:spPr bwMode="auto">
              <a:xfrm>
                <a:off x="4842961" y="7695569"/>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8" name="Oval 17"/>
              <p:cNvSpPr>
                <a:spLocks noChangeArrowheads="1"/>
              </p:cNvSpPr>
              <p:nvPr/>
            </p:nvSpPr>
            <p:spPr bwMode="auto">
              <a:xfrm>
                <a:off x="5039016" y="7940888"/>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9" name="Oval 18"/>
              <p:cNvSpPr>
                <a:spLocks noChangeArrowheads="1"/>
              </p:cNvSpPr>
              <p:nvPr/>
            </p:nvSpPr>
            <p:spPr bwMode="auto">
              <a:xfrm>
                <a:off x="5039016" y="7940888"/>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0" name="Oval 19"/>
              <p:cNvSpPr>
                <a:spLocks noChangeArrowheads="1"/>
              </p:cNvSpPr>
              <p:nvPr/>
            </p:nvSpPr>
            <p:spPr bwMode="auto">
              <a:xfrm>
                <a:off x="4977686" y="78192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1" name="Oval 20"/>
              <p:cNvSpPr>
                <a:spLocks noChangeArrowheads="1"/>
              </p:cNvSpPr>
              <p:nvPr/>
            </p:nvSpPr>
            <p:spPr bwMode="auto">
              <a:xfrm>
                <a:off x="4977686" y="78192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2" name="Oval 21"/>
              <p:cNvSpPr>
                <a:spLocks noChangeArrowheads="1"/>
              </p:cNvSpPr>
              <p:nvPr/>
            </p:nvSpPr>
            <p:spPr bwMode="auto">
              <a:xfrm>
                <a:off x="5039016" y="7729753"/>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3" name="Oval 22"/>
              <p:cNvSpPr>
                <a:spLocks noChangeArrowheads="1"/>
              </p:cNvSpPr>
              <p:nvPr/>
            </p:nvSpPr>
            <p:spPr bwMode="auto">
              <a:xfrm>
                <a:off x="5039016" y="7729753"/>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4" name="Oval 23"/>
              <p:cNvSpPr>
                <a:spLocks noChangeArrowheads="1"/>
              </p:cNvSpPr>
              <p:nvPr/>
            </p:nvSpPr>
            <p:spPr bwMode="auto">
              <a:xfrm>
                <a:off x="5463832" y="7997191"/>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5" name="Oval 24"/>
              <p:cNvSpPr>
                <a:spLocks noChangeArrowheads="1"/>
              </p:cNvSpPr>
              <p:nvPr/>
            </p:nvSpPr>
            <p:spPr bwMode="auto">
              <a:xfrm>
                <a:off x="5463832" y="7997191"/>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6" name="Oval 25"/>
              <p:cNvSpPr>
                <a:spLocks noChangeArrowheads="1"/>
              </p:cNvSpPr>
              <p:nvPr/>
            </p:nvSpPr>
            <p:spPr bwMode="auto">
              <a:xfrm>
                <a:off x="5100346" y="7853418"/>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7" name="Oval 26"/>
              <p:cNvSpPr>
                <a:spLocks noChangeArrowheads="1"/>
              </p:cNvSpPr>
              <p:nvPr/>
            </p:nvSpPr>
            <p:spPr bwMode="auto">
              <a:xfrm>
                <a:off x="5100346" y="7853418"/>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8" name="Oval 27"/>
              <p:cNvSpPr>
                <a:spLocks noChangeArrowheads="1"/>
              </p:cNvSpPr>
              <p:nvPr/>
            </p:nvSpPr>
            <p:spPr bwMode="auto">
              <a:xfrm>
                <a:off x="5611627"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9" name="Oval 28"/>
              <p:cNvSpPr>
                <a:spLocks noChangeArrowheads="1"/>
              </p:cNvSpPr>
              <p:nvPr/>
            </p:nvSpPr>
            <p:spPr bwMode="auto">
              <a:xfrm>
                <a:off x="5611627"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0" name="Oval 29"/>
              <p:cNvSpPr>
                <a:spLocks noChangeArrowheads="1"/>
              </p:cNvSpPr>
              <p:nvPr/>
            </p:nvSpPr>
            <p:spPr bwMode="auto">
              <a:xfrm>
                <a:off x="5588502" y="779409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1" name="Oval 30"/>
              <p:cNvSpPr>
                <a:spLocks noChangeArrowheads="1"/>
              </p:cNvSpPr>
              <p:nvPr/>
            </p:nvSpPr>
            <p:spPr bwMode="auto">
              <a:xfrm>
                <a:off x="5588502" y="779409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2" name="Oval 31"/>
              <p:cNvSpPr>
                <a:spLocks noChangeArrowheads="1"/>
              </p:cNvSpPr>
              <p:nvPr/>
            </p:nvSpPr>
            <p:spPr bwMode="auto">
              <a:xfrm>
                <a:off x="5711162" y="7836326"/>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3" name="Oval 32"/>
              <p:cNvSpPr>
                <a:spLocks noChangeArrowheads="1"/>
              </p:cNvSpPr>
              <p:nvPr/>
            </p:nvSpPr>
            <p:spPr bwMode="auto">
              <a:xfrm>
                <a:off x="5711162" y="7836326"/>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4" name="Oval 33"/>
              <p:cNvSpPr>
                <a:spLocks noChangeArrowheads="1"/>
              </p:cNvSpPr>
              <p:nvPr/>
            </p:nvSpPr>
            <p:spPr bwMode="auto">
              <a:xfrm>
                <a:off x="5588502" y="7917764"/>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5" name="Oval 34"/>
              <p:cNvSpPr>
                <a:spLocks noChangeArrowheads="1"/>
              </p:cNvSpPr>
              <p:nvPr/>
            </p:nvSpPr>
            <p:spPr bwMode="auto">
              <a:xfrm>
                <a:off x="5588502" y="7917764"/>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6" name="Oval 35"/>
              <p:cNvSpPr>
                <a:spLocks noChangeArrowheads="1"/>
              </p:cNvSpPr>
              <p:nvPr/>
            </p:nvSpPr>
            <p:spPr bwMode="auto">
              <a:xfrm>
                <a:off x="5736297" y="7957980"/>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7" name="Oval 36"/>
              <p:cNvSpPr>
                <a:spLocks noChangeArrowheads="1"/>
              </p:cNvSpPr>
              <p:nvPr/>
            </p:nvSpPr>
            <p:spPr bwMode="auto">
              <a:xfrm>
                <a:off x="5736297" y="7957980"/>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8" name="Oval 37"/>
              <p:cNvSpPr>
                <a:spLocks noChangeArrowheads="1"/>
              </p:cNvSpPr>
              <p:nvPr/>
            </p:nvSpPr>
            <p:spPr bwMode="auto">
              <a:xfrm>
                <a:off x="5863984"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9" name="Oval 38"/>
              <p:cNvSpPr>
                <a:spLocks noChangeArrowheads="1"/>
              </p:cNvSpPr>
              <p:nvPr/>
            </p:nvSpPr>
            <p:spPr bwMode="auto">
              <a:xfrm>
                <a:off x="5863984"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0" name="Oval 39"/>
              <p:cNvSpPr>
                <a:spLocks noChangeArrowheads="1"/>
              </p:cNvSpPr>
              <p:nvPr/>
            </p:nvSpPr>
            <p:spPr bwMode="auto">
              <a:xfrm>
                <a:off x="5959498" y="7937872"/>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1" name="Oval 40"/>
              <p:cNvSpPr>
                <a:spLocks noChangeArrowheads="1"/>
              </p:cNvSpPr>
              <p:nvPr/>
            </p:nvSpPr>
            <p:spPr bwMode="auto">
              <a:xfrm>
                <a:off x="5959498" y="7937872"/>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2" name="Oval 41"/>
              <p:cNvSpPr>
                <a:spLocks noChangeArrowheads="1"/>
              </p:cNvSpPr>
              <p:nvPr/>
            </p:nvSpPr>
            <p:spPr bwMode="auto">
              <a:xfrm>
                <a:off x="5711162" y="7710650"/>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3" name="Oval 42"/>
              <p:cNvSpPr>
                <a:spLocks noChangeArrowheads="1"/>
              </p:cNvSpPr>
              <p:nvPr/>
            </p:nvSpPr>
            <p:spPr bwMode="auto">
              <a:xfrm>
                <a:off x="5711162" y="7710650"/>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4" name="Oval 43"/>
              <p:cNvSpPr>
                <a:spLocks noChangeArrowheads="1"/>
              </p:cNvSpPr>
              <p:nvPr/>
            </p:nvSpPr>
            <p:spPr bwMode="auto">
              <a:xfrm>
                <a:off x="5836838" y="7876542"/>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5" name="Oval 44"/>
              <p:cNvSpPr>
                <a:spLocks noChangeArrowheads="1"/>
              </p:cNvSpPr>
              <p:nvPr/>
            </p:nvSpPr>
            <p:spPr bwMode="auto">
              <a:xfrm>
                <a:off x="5836838" y="7876542"/>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grpSp>
          <p:nvGrpSpPr>
            <p:cNvPr id="19" name="キャンバス 578"/>
            <p:cNvGrpSpPr/>
            <p:nvPr/>
          </p:nvGrpSpPr>
          <p:grpSpPr>
            <a:xfrm>
              <a:off x="7107442" y="1261315"/>
              <a:ext cx="1660935" cy="676621"/>
              <a:chOff x="6985" y="6985"/>
              <a:chExt cx="1083310" cy="308610"/>
            </a:xfrm>
          </p:grpSpPr>
          <p:sp>
            <p:nvSpPr>
              <p:cNvPr id="23" name="Oval 50"/>
              <p:cNvSpPr>
                <a:spLocks noChangeArrowheads="1"/>
              </p:cNvSpPr>
              <p:nvPr/>
            </p:nvSpPr>
            <p:spPr bwMode="auto">
              <a:xfrm>
                <a:off x="14605" y="69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4" name="Oval 51"/>
              <p:cNvSpPr>
                <a:spLocks noChangeArrowheads="1"/>
              </p:cNvSpPr>
              <p:nvPr/>
            </p:nvSpPr>
            <p:spPr bwMode="auto">
              <a:xfrm>
                <a:off x="14605" y="69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5" name="Oval 52"/>
              <p:cNvSpPr>
                <a:spLocks noChangeArrowheads="1"/>
              </p:cNvSpPr>
              <p:nvPr/>
            </p:nvSpPr>
            <p:spPr bwMode="auto">
              <a:xfrm>
                <a:off x="104140" y="958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6" name="Oval 53"/>
              <p:cNvSpPr>
                <a:spLocks noChangeArrowheads="1"/>
              </p:cNvSpPr>
              <p:nvPr/>
            </p:nvSpPr>
            <p:spPr bwMode="auto">
              <a:xfrm>
                <a:off x="104140" y="958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7" name="Oval 54"/>
              <p:cNvSpPr>
                <a:spLocks noChangeArrowheads="1"/>
              </p:cNvSpPr>
              <p:nvPr/>
            </p:nvSpPr>
            <p:spPr bwMode="auto">
              <a:xfrm>
                <a:off x="6985" y="9588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8" name="Oval 55"/>
              <p:cNvSpPr>
                <a:spLocks noChangeArrowheads="1"/>
              </p:cNvSpPr>
              <p:nvPr/>
            </p:nvSpPr>
            <p:spPr bwMode="auto">
              <a:xfrm>
                <a:off x="6985" y="9588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9" name="Oval 56"/>
              <p:cNvSpPr>
                <a:spLocks noChangeArrowheads="1"/>
              </p:cNvSpPr>
              <p:nvPr/>
            </p:nvSpPr>
            <p:spPr bwMode="auto">
              <a:xfrm>
                <a:off x="69215" y="18034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0" name="Oval 57"/>
              <p:cNvSpPr>
                <a:spLocks noChangeArrowheads="1"/>
              </p:cNvSpPr>
              <p:nvPr/>
            </p:nvSpPr>
            <p:spPr bwMode="auto">
              <a:xfrm>
                <a:off x="69215" y="18034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1" name="Oval 58"/>
              <p:cNvSpPr>
                <a:spLocks noChangeArrowheads="1"/>
              </p:cNvSpPr>
              <p:nvPr/>
            </p:nvSpPr>
            <p:spPr bwMode="auto">
              <a:xfrm>
                <a:off x="154305" y="1803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2" name="Oval 59"/>
              <p:cNvSpPr>
                <a:spLocks noChangeArrowheads="1"/>
              </p:cNvSpPr>
              <p:nvPr/>
            </p:nvSpPr>
            <p:spPr bwMode="auto">
              <a:xfrm>
                <a:off x="154305" y="1803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3" name="Oval 60"/>
              <p:cNvSpPr>
                <a:spLocks noChangeArrowheads="1"/>
              </p:cNvSpPr>
              <p:nvPr/>
            </p:nvSpPr>
            <p:spPr bwMode="auto">
              <a:xfrm>
                <a:off x="104140" y="19685"/>
                <a:ext cx="8382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4" name="Oval 61"/>
              <p:cNvSpPr>
                <a:spLocks noChangeArrowheads="1"/>
              </p:cNvSpPr>
              <p:nvPr/>
            </p:nvSpPr>
            <p:spPr bwMode="auto">
              <a:xfrm>
                <a:off x="104140" y="19685"/>
                <a:ext cx="8382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5" name="Oval 62"/>
              <p:cNvSpPr>
                <a:spLocks noChangeArrowheads="1"/>
              </p:cNvSpPr>
              <p:nvPr/>
            </p:nvSpPr>
            <p:spPr bwMode="auto">
              <a:xfrm>
                <a:off x="238760" y="18796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6" name="Oval 63"/>
              <p:cNvSpPr>
                <a:spLocks noChangeArrowheads="1"/>
              </p:cNvSpPr>
              <p:nvPr/>
            </p:nvSpPr>
            <p:spPr bwMode="auto">
              <a:xfrm>
                <a:off x="238760" y="18796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7" name="Oval 64"/>
              <p:cNvSpPr>
                <a:spLocks noChangeArrowheads="1"/>
              </p:cNvSpPr>
              <p:nvPr/>
            </p:nvSpPr>
            <p:spPr bwMode="auto">
              <a:xfrm>
                <a:off x="196215" y="1041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8" name="Oval 65"/>
              <p:cNvSpPr>
                <a:spLocks noChangeArrowheads="1"/>
              </p:cNvSpPr>
              <p:nvPr/>
            </p:nvSpPr>
            <p:spPr bwMode="auto">
              <a:xfrm>
                <a:off x="196215" y="1041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9" name="Oval 66"/>
              <p:cNvSpPr>
                <a:spLocks noChangeArrowheads="1"/>
              </p:cNvSpPr>
              <p:nvPr/>
            </p:nvSpPr>
            <p:spPr bwMode="auto">
              <a:xfrm>
                <a:off x="238760" y="4254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0" name="Oval 67"/>
              <p:cNvSpPr>
                <a:spLocks noChangeArrowheads="1"/>
              </p:cNvSpPr>
              <p:nvPr/>
            </p:nvSpPr>
            <p:spPr bwMode="auto">
              <a:xfrm>
                <a:off x="238760" y="4254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1" name="Oval 68"/>
              <p:cNvSpPr>
                <a:spLocks noChangeArrowheads="1"/>
              </p:cNvSpPr>
              <p:nvPr/>
            </p:nvSpPr>
            <p:spPr bwMode="auto">
              <a:xfrm>
                <a:off x="666115" y="21590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2" name="Oval 69"/>
              <p:cNvSpPr>
                <a:spLocks noChangeArrowheads="1"/>
              </p:cNvSpPr>
              <p:nvPr/>
            </p:nvSpPr>
            <p:spPr bwMode="auto">
              <a:xfrm>
                <a:off x="666115" y="21590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3" name="Oval 70"/>
              <p:cNvSpPr>
                <a:spLocks noChangeArrowheads="1"/>
              </p:cNvSpPr>
              <p:nvPr/>
            </p:nvSpPr>
            <p:spPr bwMode="auto">
              <a:xfrm>
                <a:off x="280670" y="127000"/>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4" name="Oval 71"/>
              <p:cNvSpPr>
                <a:spLocks noChangeArrowheads="1"/>
              </p:cNvSpPr>
              <p:nvPr/>
            </p:nvSpPr>
            <p:spPr bwMode="auto">
              <a:xfrm>
                <a:off x="280670" y="127000"/>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5" name="Oval 72"/>
              <p:cNvSpPr>
                <a:spLocks noChangeArrowheads="1"/>
              </p:cNvSpPr>
              <p:nvPr/>
            </p:nvSpPr>
            <p:spPr bwMode="auto">
              <a:xfrm>
                <a:off x="767715" y="232410"/>
                <a:ext cx="8382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6" name="Oval 73"/>
              <p:cNvSpPr>
                <a:spLocks noChangeArrowheads="1"/>
              </p:cNvSpPr>
              <p:nvPr/>
            </p:nvSpPr>
            <p:spPr bwMode="auto">
              <a:xfrm>
                <a:off x="767715" y="232410"/>
                <a:ext cx="8382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7" name="Oval 74"/>
              <p:cNvSpPr>
                <a:spLocks noChangeArrowheads="1"/>
              </p:cNvSpPr>
              <p:nvPr/>
            </p:nvSpPr>
            <p:spPr bwMode="auto">
              <a:xfrm>
                <a:off x="750570" y="7747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8" name="Oval 75"/>
              <p:cNvSpPr>
                <a:spLocks noChangeArrowheads="1"/>
              </p:cNvSpPr>
              <p:nvPr/>
            </p:nvSpPr>
            <p:spPr bwMode="auto">
              <a:xfrm>
                <a:off x="750570" y="7747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9" name="Oval 76"/>
              <p:cNvSpPr>
                <a:spLocks noChangeArrowheads="1"/>
              </p:cNvSpPr>
              <p:nvPr/>
            </p:nvSpPr>
            <p:spPr bwMode="auto">
              <a:xfrm>
                <a:off x="835660" y="106045"/>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0" name="Oval 77"/>
              <p:cNvSpPr>
                <a:spLocks noChangeArrowheads="1"/>
              </p:cNvSpPr>
              <p:nvPr/>
            </p:nvSpPr>
            <p:spPr bwMode="auto">
              <a:xfrm>
                <a:off x="835660" y="106045"/>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1" name="Oval 78"/>
              <p:cNvSpPr>
                <a:spLocks noChangeArrowheads="1"/>
              </p:cNvSpPr>
              <p:nvPr/>
            </p:nvSpPr>
            <p:spPr bwMode="auto">
              <a:xfrm>
                <a:off x="750570" y="16192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2" name="Oval 79"/>
              <p:cNvSpPr>
                <a:spLocks noChangeArrowheads="1"/>
              </p:cNvSpPr>
              <p:nvPr/>
            </p:nvSpPr>
            <p:spPr bwMode="auto">
              <a:xfrm>
                <a:off x="750570" y="16192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3" name="Oval 82"/>
              <p:cNvSpPr>
                <a:spLocks noChangeArrowheads="1"/>
              </p:cNvSpPr>
              <p:nvPr/>
            </p:nvSpPr>
            <p:spPr bwMode="auto">
              <a:xfrm>
                <a:off x="939800" y="232410"/>
                <a:ext cx="8509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4" name="Oval 83"/>
              <p:cNvSpPr>
                <a:spLocks noChangeArrowheads="1"/>
              </p:cNvSpPr>
              <p:nvPr/>
            </p:nvSpPr>
            <p:spPr bwMode="auto">
              <a:xfrm>
                <a:off x="939800" y="232410"/>
                <a:ext cx="8509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5" name="Oval 84"/>
              <p:cNvSpPr>
                <a:spLocks noChangeArrowheads="1"/>
              </p:cNvSpPr>
              <p:nvPr/>
            </p:nvSpPr>
            <p:spPr bwMode="auto">
              <a:xfrm>
                <a:off x="1005205" y="17589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6" name="Oval 85"/>
              <p:cNvSpPr>
                <a:spLocks noChangeArrowheads="1"/>
              </p:cNvSpPr>
              <p:nvPr/>
            </p:nvSpPr>
            <p:spPr bwMode="auto">
              <a:xfrm>
                <a:off x="1005205" y="17589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7" name="Oval 86"/>
              <p:cNvSpPr>
                <a:spLocks noChangeArrowheads="1"/>
              </p:cNvSpPr>
              <p:nvPr/>
            </p:nvSpPr>
            <p:spPr bwMode="auto">
              <a:xfrm>
                <a:off x="835660" y="19685"/>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8" name="Oval 87"/>
              <p:cNvSpPr>
                <a:spLocks noChangeArrowheads="1"/>
              </p:cNvSpPr>
              <p:nvPr/>
            </p:nvSpPr>
            <p:spPr bwMode="auto">
              <a:xfrm>
                <a:off x="835660" y="19685"/>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9" name="Oval 88"/>
              <p:cNvSpPr>
                <a:spLocks noChangeArrowheads="1"/>
              </p:cNvSpPr>
              <p:nvPr/>
            </p:nvSpPr>
            <p:spPr bwMode="auto">
              <a:xfrm>
                <a:off x="920750" y="133350"/>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0" name="Oval 89"/>
              <p:cNvSpPr>
                <a:spLocks noChangeArrowheads="1"/>
              </p:cNvSpPr>
              <p:nvPr/>
            </p:nvSpPr>
            <p:spPr bwMode="auto">
              <a:xfrm>
                <a:off x="920750" y="133350"/>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1" name="Freeform 90"/>
              <p:cNvSpPr>
                <a:spLocks/>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path>
                </a:pathLst>
              </a:custGeom>
              <a:solidFill>
                <a:srgbClr val="F2DCDB"/>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2" name="Freeform 91"/>
              <p:cNvSpPr>
                <a:spLocks noEditPoints="1"/>
              </p:cNvSpPr>
              <p:nvPr/>
            </p:nvSpPr>
            <p:spPr bwMode="auto">
              <a:xfrm>
                <a:off x="464820" y="92075"/>
                <a:ext cx="141605" cy="19050"/>
              </a:xfrm>
              <a:custGeom>
                <a:avLst/>
                <a:gdLst>
                  <a:gd name="T0" fmla="*/ 632 w 2528"/>
                  <a:gd name="T1" fmla="*/ 0 h 340"/>
                  <a:gd name="T2" fmla="*/ 474 w 2528"/>
                  <a:gd name="T3" fmla="*/ 113 h 340"/>
                  <a:gd name="T4" fmla="*/ 158 w 2528"/>
                  <a:gd name="T5" fmla="*/ 113 h 340"/>
                  <a:gd name="T6" fmla="*/ 0 w 2528"/>
                  <a:gd name="T7" fmla="*/ 226 h 340"/>
                  <a:gd name="T8" fmla="*/ 158 w 2528"/>
                  <a:gd name="T9" fmla="*/ 340 h 340"/>
                  <a:gd name="T10" fmla="*/ 632 w 2528"/>
                  <a:gd name="T11" fmla="*/ 340 h 340"/>
                  <a:gd name="T12" fmla="*/ 632 w 2528"/>
                  <a:gd name="T13" fmla="*/ 0 h 340"/>
                  <a:gd name="T14" fmla="*/ 1896 w 2528"/>
                  <a:gd name="T15" fmla="*/ 0 h 340"/>
                  <a:gd name="T16" fmla="*/ 2054 w 2528"/>
                  <a:gd name="T17" fmla="*/ 113 h 340"/>
                  <a:gd name="T18" fmla="*/ 2370 w 2528"/>
                  <a:gd name="T19" fmla="*/ 113 h 340"/>
                  <a:gd name="T20" fmla="*/ 2528 w 2528"/>
                  <a:gd name="T21" fmla="*/ 226 h 340"/>
                  <a:gd name="T22" fmla="*/ 2370 w 2528"/>
                  <a:gd name="T23" fmla="*/ 340 h 340"/>
                  <a:gd name="T24" fmla="*/ 1896 w 2528"/>
                  <a:gd name="T25" fmla="*/ 340 h 340"/>
                  <a:gd name="T26" fmla="*/ 1896 w 2528"/>
                  <a:gd name="T2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28" h="340">
                    <a:moveTo>
                      <a:pt x="632" y="0"/>
                    </a:moveTo>
                    <a:cubicBezTo>
                      <a:pt x="632" y="62"/>
                      <a:pt x="562" y="113"/>
                      <a:pt x="474" y="113"/>
                    </a:cubicBezTo>
                    <a:lnTo>
                      <a:pt x="158" y="113"/>
                    </a:lnTo>
                    <a:cubicBezTo>
                      <a:pt x="71" y="113"/>
                      <a:pt x="0" y="164"/>
                      <a:pt x="0" y="226"/>
                    </a:cubicBezTo>
                    <a:cubicBezTo>
                      <a:pt x="0" y="289"/>
                      <a:pt x="71" y="340"/>
                      <a:pt x="158" y="340"/>
                    </a:cubicBezTo>
                    <a:lnTo>
                      <a:pt x="632" y="340"/>
                    </a:lnTo>
                    <a:lnTo>
                      <a:pt x="632" y="0"/>
                    </a:lnTo>
                    <a:close/>
                    <a:moveTo>
                      <a:pt x="1896" y="0"/>
                    </a:moveTo>
                    <a:cubicBezTo>
                      <a:pt x="1896" y="62"/>
                      <a:pt x="1967" y="113"/>
                      <a:pt x="2054" y="113"/>
                    </a:cubicBezTo>
                    <a:lnTo>
                      <a:pt x="2370" y="113"/>
                    </a:lnTo>
                    <a:cubicBezTo>
                      <a:pt x="2458" y="113"/>
                      <a:pt x="2528" y="164"/>
                      <a:pt x="2528" y="226"/>
                    </a:cubicBezTo>
                    <a:cubicBezTo>
                      <a:pt x="2528" y="289"/>
                      <a:pt x="2458" y="340"/>
                      <a:pt x="2370" y="340"/>
                    </a:cubicBezTo>
                    <a:lnTo>
                      <a:pt x="1896" y="340"/>
                    </a:lnTo>
                    <a:lnTo>
                      <a:pt x="1896" y="0"/>
                    </a:lnTo>
                    <a:close/>
                  </a:path>
                </a:pathLst>
              </a:custGeom>
              <a:solidFill>
                <a:srgbClr val="C3B1B0"/>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3" name="Freeform 92"/>
              <p:cNvSpPr>
                <a:spLocks noEditPoints="1"/>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 name="T50" fmla="*/ 1896 w 5056"/>
                  <a:gd name="T51" fmla="*/ 114 h 2720"/>
                  <a:gd name="T52" fmla="*/ 1896 w 5056"/>
                  <a:gd name="T53" fmla="*/ 454 h 2720"/>
                  <a:gd name="T54" fmla="*/ 3160 w 5056"/>
                  <a:gd name="T55" fmla="*/ 454 h 2720"/>
                  <a:gd name="T56" fmla="*/ 3160 w 5056"/>
                  <a:gd name="T57" fmla="*/ 114 h 2720"/>
                  <a:gd name="T58" fmla="*/ 1264 w 5056"/>
                  <a:gd name="T59" fmla="*/ 2267 h 2720"/>
                  <a:gd name="T60" fmla="*/ 1264 w 5056"/>
                  <a:gd name="T61" fmla="*/ 340 h 2720"/>
                  <a:gd name="T62" fmla="*/ 3792 w 5056"/>
                  <a:gd name="T63" fmla="*/ 340 h 2720"/>
                  <a:gd name="T64" fmla="*/ 3792 w 5056"/>
                  <a:gd name="T65" fmla="*/ 2267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moveTo>
                      <a:pt x="1896" y="114"/>
                    </a:moveTo>
                    <a:lnTo>
                      <a:pt x="1896" y="454"/>
                    </a:lnTo>
                    <a:moveTo>
                      <a:pt x="3160" y="454"/>
                    </a:moveTo>
                    <a:lnTo>
                      <a:pt x="3160" y="114"/>
                    </a:lnTo>
                    <a:moveTo>
                      <a:pt x="1264" y="2267"/>
                    </a:moveTo>
                    <a:lnTo>
                      <a:pt x="1264" y="340"/>
                    </a:lnTo>
                    <a:moveTo>
                      <a:pt x="3792" y="340"/>
                    </a:moveTo>
                    <a:lnTo>
                      <a:pt x="3792" y="2267"/>
                    </a:lnTo>
                  </a:path>
                </a:pathLst>
              </a:custGeom>
              <a:noFill/>
              <a:ln w="6985" cap="flat">
                <a:solidFill>
                  <a:srgbClr val="D99694"/>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4" name="Rectangle 93"/>
              <p:cNvSpPr>
                <a:spLocks noChangeArrowheads="1"/>
              </p:cNvSpPr>
              <p:nvPr/>
            </p:nvSpPr>
            <p:spPr bwMode="auto">
              <a:xfrm>
                <a:off x="489336" y="141230"/>
                <a:ext cx="208915" cy="7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a:r>
                  <a:rPr lang="ja-JP" altLang="en-US" sz="1100" b="1" kern="0" dirty="0">
                    <a:solidFill>
                      <a:prstClr val="black"/>
                    </a:solidFill>
                    <a:latin typeface="メイリオ" panose="020B0604030504040204" pitchFamily="50" charset="-128"/>
                    <a:ea typeface="メイリオ" panose="020B0604030504040204" pitchFamily="50" charset="-128"/>
                    <a:cs typeface="ＭＳ Ｐゴシック"/>
                  </a:rPr>
                  <a:t>絆</a:t>
                </a:r>
                <a:endParaRPr lang="ja-JP" altLang="en-US" sz="1050" kern="100" dirty="0">
                  <a:solidFill>
                    <a:prstClr val="black"/>
                  </a:solidFill>
                  <a:latin typeface="メイリオ" panose="020B0604030504040204" pitchFamily="50" charset="-128"/>
                  <a:ea typeface="メイリオ" panose="020B0604030504040204" pitchFamily="50" charset="-128"/>
                  <a:cs typeface="Times New Roman"/>
                </a:endParaRPr>
              </a:p>
            </p:txBody>
          </p:sp>
          <p:sp>
            <p:nvSpPr>
              <p:cNvPr id="65" name="Oval 80"/>
              <p:cNvSpPr>
                <a:spLocks noChangeArrowheads="1"/>
              </p:cNvSpPr>
              <p:nvPr/>
            </p:nvSpPr>
            <p:spPr bwMode="auto">
              <a:xfrm>
                <a:off x="851535" y="190500"/>
                <a:ext cx="85090" cy="83820"/>
              </a:xfrm>
              <a:prstGeom prst="ellipse">
                <a:avLst/>
              </a:prstGeom>
              <a:solidFill>
                <a:srgbClr val="4F81BD"/>
              </a:solidFill>
              <a:ln w="15875">
                <a:solidFill>
                  <a:srgbClr val="336699"/>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20" name="AutoShape 11098"/>
            <p:cNvSpPr>
              <a:spLocks noChangeArrowheads="1"/>
            </p:cNvSpPr>
            <p:nvPr/>
          </p:nvSpPr>
          <p:spPr bwMode="auto">
            <a:xfrm>
              <a:off x="2264830"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 name="AutoShape 11098"/>
            <p:cNvSpPr>
              <a:spLocks noChangeArrowheads="1"/>
            </p:cNvSpPr>
            <p:nvPr/>
          </p:nvSpPr>
          <p:spPr bwMode="auto">
            <a:xfrm>
              <a:off x="4465191"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 name="AutoShape 11098"/>
            <p:cNvSpPr>
              <a:spLocks noChangeArrowheads="1"/>
            </p:cNvSpPr>
            <p:nvPr/>
          </p:nvSpPr>
          <p:spPr bwMode="auto">
            <a:xfrm>
              <a:off x="6665552"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8" name="正方形/長方形 7"/>
          <p:cNvSpPr/>
          <p:nvPr/>
        </p:nvSpPr>
        <p:spPr>
          <a:xfrm>
            <a:off x="179512" y="1667248"/>
            <a:ext cx="479618" cy="584775"/>
          </a:xfrm>
          <a:prstGeom prst="rect">
            <a:avLst/>
          </a:prstGeom>
          <a:noFill/>
        </p:spPr>
        <p:txBody>
          <a:bodyPr wrap="none" lIns="91440" tIns="45720" rIns="91440" bIns="45720">
            <a:spAutoFit/>
          </a:bodyPr>
          <a:lstStyle/>
          <a:p>
            <a:pPr algn="ctr"/>
            <a:r>
              <a:rPr lang="ja-JP" altLang="en-US" sz="3200" b="1" cap="none" spc="0" dirty="0" smtClean="0">
                <a:ln w="10541" cmpd="sng">
                  <a:solidFill>
                    <a:schemeClr val="accent1">
                      <a:shade val="88000"/>
                      <a:satMod val="110000"/>
                    </a:schemeClr>
                  </a:solidFill>
                  <a:prstDash val="solid"/>
                </a:ln>
                <a:solidFill>
                  <a:srgbClr val="0033CC"/>
                </a:solidFill>
                <a:effectLst/>
              </a:rPr>
              <a:t>Ａ</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9" name="正方形/長方形 8"/>
          <p:cNvSpPr/>
          <p:nvPr/>
        </p:nvSpPr>
        <p:spPr>
          <a:xfrm>
            <a:off x="2349762" y="1667248"/>
            <a:ext cx="505267"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Ｂ</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0" name="正方形/長方形 9"/>
          <p:cNvSpPr/>
          <p:nvPr/>
        </p:nvSpPr>
        <p:spPr>
          <a:xfrm>
            <a:off x="4576401" y="1667248"/>
            <a:ext cx="490839" cy="584775"/>
          </a:xfrm>
          <a:prstGeom prst="rect">
            <a:avLst/>
          </a:prstGeom>
          <a:noFill/>
        </p:spPr>
        <p:txBody>
          <a:bodyPr wrap="none" lIns="91440" tIns="45720" rIns="91440" bIns="45720">
            <a:spAutoFit/>
          </a:bodyPr>
          <a:lstStyle/>
          <a:p>
            <a:pPr algn="ctr"/>
            <a:r>
              <a:rPr lang="ja-JP" altLang="en-US" sz="3200" b="1" dirty="0" smtClean="0">
                <a:ln w="10541" cmpd="sng">
                  <a:solidFill>
                    <a:schemeClr val="accent1">
                      <a:shade val="88000"/>
                      <a:satMod val="110000"/>
                    </a:schemeClr>
                  </a:solidFill>
                  <a:prstDash val="solid"/>
                </a:ln>
                <a:solidFill>
                  <a:srgbClr val="0033CC"/>
                </a:solidFill>
              </a:rPr>
              <a:t>Ｃ</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1" name="正方形/長方形 10"/>
          <p:cNvSpPr/>
          <p:nvPr/>
        </p:nvSpPr>
        <p:spPr>
          <a:xfrm>
            <a:off x="6797100" y="1667248"/>
            <a:ext cx="497252"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Ｄ</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07" name="正方形/長方形 106"/>
          <p:cNvSpPr/>
          <p:nvPr/>
        </p:nvSpPr>
        <p:spPr>
          <a:xfrm>
            <a:off x="253042" y="4764856"/>
            <a:ext cx="8637917" cy="1695336"/>
          </a:xfrm>
          <a:prstGeom prst="rect">
            <a:avLst/>
          </a:prstGeom>
        </p:spPr>
        <p:txBody>
          <a:bodyPr wrap="square">
            <a:spAutoFit/>
          </a:bodyPr>
          <a:lstStyle/>
          <a:p>
            <a:pPr>
              <a:lnSpc>
                <a:spcPts val="2500"/>
              </a:lnSpc>
            </a:pPr>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児童</a:t>
            </a:r>
            <a:r>
              <a:rPr lang="ja-JP" altLang="ja-JP" dirty="0">
                <a:latin typeface="メイリオ" panose="020B0604030504040204" pitchFamily="50" charset="-128"/>
                <a:ea typeface="メイリオ" panose="020B0604030504040204" pitchFamily="50" charset="-128"/>
              </a:rPr>
              <a:t>生徒の生活の場で</a:t>
            </a:r>
            <a:r>
              <a:rPr lang="ja-JP" altLang="ja-JP" dirty="0" smtClean="0">
                <a:latin typeface="メイリオ" panose="020B0604030504040204" pitchFamily="50" charset="-128"/>
                <a:ea typeface="メイリオ" panose="020B0604030504040204" pitchFamily="50" charset="-128"/>
              </a:rPr>
              <a:t>ある</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ja-JP" dirty="0" smtClean="0">
                <a:latin typeface="メイリオ" panose="020B0604030504040204" pitchFamily="50" charset="-128"/>
                <a:ea typeface="メイリオ" panose="020B0604030504040204" pitchFamily="50" charset="-128"/>
              </a:rPr>
              <a:t>が</a:t>
            </a:r>
            <a:r>
              <a:rPr lang="ja-JP" altLang="ja-JP" dirty="0">
                <a:latin typeface="メイリオ" panose="020B0604030504040204" pitchFamily="50" charset="-128"/>
                <a:ea typeface="メイリオ" panose="020B0604030504040204" pitchFamily="50" charset="-128"/>
              </a:rPr>
              <a:t>一人一人の安心や成長を保障する望ましい集団となるためには、教師の適切な働きかけが必要です</a:t>
            </a:r>
            <a:r>
              <a:rPr lang="ja-JP"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ja-JP" dirty="0" smtClean="0">
                <a:latin typeface="メイリオ" panose="020B0604030504040204" pitchFamily="50" charset="-128"/>
                <a:ea typeface="メイリオ" panose="020B0604030504040204" pitchFamily="50" charset="-128"/>
              </a:rPr>
              <a:t>集団</a:t>
            </a:r>
            <a:r>
              <a:rPr lang="ja-JP" altLang="ja-JP" dirty="0">
                <a:latin typeface="メイリオ" panose="020B0604030504040204" pitchFamily="50" charset="-128"/>
                <a:ea typeface="メイリオ" panose="020B0604030504040204" pitchFamily="50" charset="-128"/>
              </a:rPr>
              <a:t>は、成熟するだけではなく、退行してしまうこともあります。集団の成熟に併せて教師が関わり方を変えていくことで、集団</a:t>
            </a:r>
            <a:r>
              <a:rPr lang="ja-JP" altLang="ja-JP" dirty="0" smtClean="0">
                <a:latin typeface="メイリオ" panose="020B0604030504040204" pitchFamily="50" charset="-128"/>
                <a:ea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rPr>
              <a:t>さらなる</a:t>
            </a:r>
            <a:r>
              <a:rPr lang="ja-JP" altLang="ja-JP" dirty="0" smtClean="0">
                <a:latin typeface="メイリオ" panose="020B0604030504040204" pitchFamily="50" charset="-128"/>
                <a:ea typeface="メイリオ" panose="020B0604030504040204" pitchFamily="50" charset="-128"/>
              </a:rPr>
              <a:t>成熟</a:t>
            </a:r>
            <a:r>
              <a:rPr lang="ja-JP" altLang="ja-JP" dirty="0">
                <a:latin typeface="メイリオ" panose="020B0604030504040204" pitchFamily="50" charset="-128"/>
                <a:ea typeface="メイリオ" panose="020B0604030504040204" pitchFamily="50" charset="-128"/>
              </a:rPr>
              <a:t>を促すことが大切です。集団が成熟する中で、個の成長が促進されます。</a:t>
            </a:r>
          </a:p>
        </p:txBody>
      </p:sp>
      <p:sp>
        <p:nvSpPr>
          <p:cNvPr id="108" name="AutoShape 11110"/>
          <p:cNvSpPr>
            <a:spLocks noChangeArrowheads="1"/>
          </p:cNvSpPr>
          <p:nvPr/>
        </p:nvSpPr>
        <p:spPr bwMode="auto">
          <a:xfrm>
            <a:off x="2401491" y="4214678"/>
            <a:ext cx="4341019" cy="454660"/>
          </a:xfrm>
          <a:prstGeom prst="roundRect">
            <a:avLst>
              <a:gd name="adj" fmla="val 37472"/>
            </a:avLst>
          </a:prstGeom>
          <a:solidFill>
            <a:srgbClr val="CCFFFF"/>
          </a:solidFill>
          <a:ln w="9525">
            <a:solidFill>
              <a:srgbClr val="000000"/>
            </a:solidFill>
            <a:round/>
            <a:headEnd/>
            <a:tailEnd/>
          </a:ln>
          <a:effectLst>
            <a:outerShdw dist="35921" dir="2700000" algn="ctr" rotWithShape="0">
              <a:srgbClr val="000000">
                <a:alpha val="50000"/>
              </a:srgbClr>
            </a:outerShdw>
          </a:effectLst>
        </p:spPr>
        <p:txBody>
          <a:bodyPr rot="0" vert="horz" wrap="square" lIns="74295" tIns="8890" rIns="74295" bIns="8890" anchor="t" anchorCtr="0" upright="1">
            <a:noAutofit/>
          </a:bodyPr>
          <a:lstStyle/>
          <a:p>
            <a:pPr algn="ctr">
              <a:spcAft>
                <a:spcPts val="0"/>
              </a:spcAft>
            </a:pPr>
            <a:r>
              <a:rPr lang="ja-JP" altLang="en-US" sz="2400" kern="100" dirty="0" smtClean="0">
                <a:effectLst/>
                <a:latin typeface="メイリオ" panose="020B0604030504040204" pitchFamily="50" charset="-128"/>
                <a:ea typeface="メイリオ" panose="020B0604030504040204" pitchFamily="50" charset="-128"/>
                <a:cs typeface="Times New Roman"/>
              </a:rPr>
              <a:t>学級（</a:t>
            </a:r>
            <a:r>
              <a:rPr lang="en-US" altLang="ja-JP" sz="2400" kern="100" dirty="0" smtClean="0">
                <a:latin typeface="メイリオ" panose="020B0604030504040204" pitchFamily="50" charset="-128"/>
                <a:ea typeface="メイリオ" panose="020B0604030504040204" pitchFamily="50" charset="-128"/>
                <a:cs typeface="Times New Roman"/>
              </a:rPr>
              <a:t>HR</a:t>
            </a:r>
            <a:r>
              <a:rPr lang="ja-JP" altLang="en-US" sz="2400" kern="100" dirty="0" smtClean="0">
                <a:effectLst/>
                <a:latin typeface="メイリオ" panose="020B0604030504040204" pitchFamily="50" charset="-128"/>
                <a:ea typeface="メイリオ" panose="020B0604030504040204" pitchFamily="50" charset="-128"/>
                <a:cs typeface="Times New Roman"/>
              </a:rPr>
              <a:t>）</a:t>
            </a:r>
            <a:r>
              <a:rPr lang="ja-JP" sz="2400" kern="100" dirty="0" smtClean="0">
                <a:effectLst/>
                <a:latin typeface="メイリオ" panose="020B0604030504040204" pitchFamily="50" charset="-128"/>
                <a:ea typeface="メイリオ" panose="020B0604030504040204" pitchFamily="50" charset="-128"/>
                <a:cs typeface="Times New Roman"/>
              </a:rPr>
              <a:t>集団</a:t>
            </a:r>
            <a:r>
              <a:rPr lang="ja-JP" sz="2400" kern="100" dirty="0">
                <a:effectLst/>
                <a:latin typeface="メイリオ" panose="020B0604030504040204" pitchFamily="50" charset="-128"/>
                <a:ea typeface="メイリオ" panose="020B0604030504040204" pitchFamily="50" charset="-128"/>
                <a:cs typeface="Times New Roman"/>
              </a:rPr>
              <a:t>をつくる</a:t>
            </a:r>
            <a:endParaRPr lang="ja-JP" sz="2000" kern="100" dirty="0">
              <a:effectLst/>
              <a:latin typeface="メイリオ" panose="020B0604030504040204" pitchFamily="50" charset="-128"/>
              <a:ea typeface="メイリオ" panose="020B0604030504040204" pitchFamily="50" charset="-128"/>
              <a:cs typeface="Times New Roman"/>
            </a:endParaRPr>
          </a:p>
        </p:txBody>
      </p:sp>
      <p:sp>
        <p:nvSpPr>
          <p:cNvPr id="111" name="角丸四角形 110"/>
          <p:cNvSpPr/>
          <p:nvPr/>
        </p:nvSpPr>
        <p:spPr>
          <a:xfrm>
            <a:off x="96480" y="4077072"/>
            <a:ext cx="8951040" cy="2520280"/>
          </a:xfrm>
          <a:prstGeom prst="roundRect">
            <a:avLst>
              <a:gd name="adj" fmla="val 831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2" name="直線コネクタ 111"/>
          <p:cNvCxnSpPr/>
          <p:nvPr/>
        </p:nvCxnSpPr>
        <p:spPr>
          <a:xfrm>
            <a:off x="6263108" y="5738041"/>
            <a:ext cx="2340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350607" y="6059006"/>
            <a:ext cx="813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4" name="正方形/長方形 113"/>
          <p:cNvSpPr/>
          <p:nvPr/>
        </p:nvSpPr>
        <p:spPr>
          <a:xfrm>
            <a:off x="753229" y="6583269"/>
            <a:ext cx="8283267" cy="276999"/>
          </a:xfrm>
          <a:prstGeom prst="rect">
            <a:avLst/>
          </a:prstGeom>
        </p:spPr>
        <p:txBody>
          <a:bodyPr wrap="square">
            <a:spAutoFit/>
          </a:bodyPr>
          <a:lstStyle/>
          <a:p>
            <a:pPr algn="r"/>
            <a:r>
              <a:rPr kumimoji="0" lang="ja-JP" altLang="en-US" sz="1200" dirty="0" smtClean="0">
                <a:solidFill>
                  <a:prstClr val="black"/>
                </a:solidFill>
                <a:latin typeface="メイリオ" panose="020B0604030504040204" pitchFamily="50" charset="-128"/>
                <a:ea typeface="メイリオ" panose="020B0604030504040204" pitchFamily="50" charset="-128"/>
              </a:rPr>
              <a:t>岡山県総合教育センター</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2017</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平成</a:t>
            </a:r>
            <a:r>
              <a:rPr kumimoji="0" lang="en-US" altLang="ja-JP" sz="1200" dirty="0" smtClean="0">
                <a:solidFill>
                  <a:prstClr val="black"/>
                </a:solidFill>
                <a:latin typeface="メイリオ" panose="020B0604030504040204" pitchFamily="50" charset="-128"/>
                <a:ea typeface="メイリオ" panose="020B0604030504040204" pitchFamily="50" charset="-128"/>
              </a:rPr>
              <a:t>29</a:t>
            </a:r>
            <a:r>
              <a:rPr kumimoji="0" lang="ja-JP" altLang="en-US" sz="1200" dirty="0" smtClean="0">
                <a:solidFill>
                  <a:prstClr val="black"/>
                </a:solidFill>
                <a:latin typeface="メイリオ" panose="020B0604030504040204" pitchFamily="50" charset="-128"/>
                <a:ea typeface="メイリオ" panose="020B0604030504040204" pitchFamily="50" charset="-128"/>
              </a:rPr>
              <a:t>年度</a:t>
            </a:r>
            <a:r>
              <a:rPr kumimoji="0" lang="ja-JP" altLang="en-US" sz="1200" dirty="0">
                <a:solidFill>
                  <a:prstClr val="black"/>
                </a:solidFill>
                <a:latin typeface="メイリオ" panose="020B0604030504040204" pitchFamily="50" charset="-128"/>
                <a:ea typeface="メイリオ" panose="020B0604030504040204" pitchFamily="50" charset="-128"/>
              </a:rPr>
              <a:t>ともに創</a:t>
            </a:r>
            <a:r>
              <a:rPr kumimoji="0" lang="ja-JP" altLang="en-US" sz="1200" dirty="0" err="1" smtClean="0">
                <a:solidFill>
                  <a:prstClr val="black"/>
                </a:solidFill>
                <a:latin typeface="メイリオ" panose="020B0604030504040204" pitchFamily="50" charset="-128"/>
                <a:ea typeface="メイリオ" panose="020B0604030504040204" pitchFamily="50" charset="-128"/>
              </a:rPr>
              <a:t>ろう</a:t>
            </a:r>
            <a:r>
              <a:rPr kumimoji="0" lang="ja-JP" altLang="en-US" sz="1200" dirty="0" smtClean="0">
                <a:solidFill>
                  <a:prstClr val="black"/>
                </a:solidFill>
                <a:latin typeface="メイリオ" panose="020B0604030504040204" pitchFamily="50" charset="-128"/>
                <a:ea typeface="メイリオ" panose="020B0604030504040204" pitchFamily="50" charset="-128"/>
              </a:rPr>
              <a:t>おかやま</a:t>
            </a:r>
            <a:r>
              <a:rPr kumimoji="0" lang="ja-JP" altLang="en-US" sz="1200" dirty="0">
                <a:solidFill>
                  <a:prstClr val="black"/>
                </a:solidFill>
                <a:latin typeface="メイリオ" panose="020B0604030504040204" pitchFamily="50" charset="-128"/>
                <a:ea typeface="メイリオ" panose="020B0604030504040204" pitchFamily="50" charset="-128"/>
              </a:rPr>
              <a:t>の</a:t>
            </a:r>
            <a:r>
              <a:rPr kumimoji="0" lang="ja-JP" altLang="en-US" sz="1200" dirty="0" smtClean="0">
                <a:solidFill>
                  <a:prstClr val="black"/>
                </a:solidFill>
                <a:latin typeface="メイリオ" panose="020B0604030504040204" pitchFamily="50" charset="-128"/>
                <a:ea typeface="メイリオ" panose="020B0604030504040204" pitchFamily="50" charset="-128"/>
              </a:rPr>
              <a:t>未来－見て分かる</a:t>
            </a:r>
            <a:r>
              <a:rPr kumimoji="0" lang="ja-JP" altLang="en-US" sz="1200" dirty="0">
                <a:solidFill>
                  <a:prstClr val="black"/>
                </a:solidFill>
                <a:latin typeface="メイリオ" panose="020B0604030504040204" pitchFamily="50" charset="-128"/>
                <a:ea typeface="メイリオ" panose="020B0604030504040204" pitchFamily="50" charset="-128"/>
              </a:rPr>
              <a:t>教師ガイド</a:t>
            </a:r>
            <a:r>
              <a:rPr kumimoji="0" lang="ja-JP" altLang="en-US" sz="1200" dirty="0" smtClean="0">
                <a:solidFill>
                  <a:prstClr val="black"/>
                </a:solidFill>
                <a:latin typeface="メイリオ" panose="020B0604030504040204" pitchFamily="50" charset="-128"/>
                <a:ea typeface="メイリオ" panose="020B0604030504040204" pitchFamily="50" charset="-128"/>
              </a:rPr>
              <a:t>－</a:t>
            </a:r>
            <a:r>
              <a:rPr kumimoji="0"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より</a:t>
            </a:r>
            <a:endParaRPr lang="ja-JP" altLang="en-US" sz="1200" dirty="0">
              <a:solidFill>
                <a:prstClr val="black"/>
              </a:solidFill>
              <a:latin typeface="メイリオ" panose="020B0604030504040204" pitchFamily="50" charset="-128"/>
              <a:ea typeface="メイリオ" panose="020B0604030504040204" pitchFamily="50" charset="-128"/>
            </a:endParaRPr>
          </a:p>
        </p:txBody>
      </p:sp>
      <p:pic>
        <p:nvPicPr>
          <p:cNvPr id="110" name="図 10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3140968"/>
            <a:ext cx="1663442" cy="1291825"/>
          </a:xfrm>
          <a:prstGeom prst="rect">
            <a:avLst/>
          </a:prstGeom>
          <a:noFill/>
          <a:ln>
            <a:noFill/>
          </a:ln>
        </p:spPr>
      </p:pic>
      <p:pic>
        <p:nvPicPr>
          <p:cNvPr id="10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445" y="3140968"/>
            <a:ext cx="1601211" cy="1251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sp>
        <p:nvSpPr>
          <p:cNvPr id="117" name="正方形/長方形 116"/>
          <p:cNvSpPr/>
          <p:nvPr/>
        </p:nvSpPr>
        <p:spPr>
          <a:xfrm>
            <a:off x="-1" y="848906"/>
            <a:ext cx="9179128" cy="707886"/>
          </a:xfrm>
          <a:prstGeom prst="rect">
            <a:avLst/>
          </a:prstGeom>
        </p:spPr>
        <p:txBody>
          <a:bodyPr wrap="square">
            <a:spAutoFit/>
          </a:bodyPr>
          <a:lstStyle/>
          <a:p>
            <a:pPr algn="ctr"/>
            <a:r>
              <a:rPr lang="ja-JP" altLang="en-US" sz="4000" b="1" u="sng" dirty="0" smtClean="0">
                <a:solidFill>
                  <a:prstClr val="black"/>
                </a:solidFill>
                <a:latin typeface="メイリオ" panose="020B0604030504040204" pitchFamily="50" charset="-128"/>
                <a:ea typeface="メイリオ" panose="020B0604030504040204" pitchFamily="50" charset="-128"/>
              </a:rPr>
              <a:t>集団の実態を的確に捉える</a:t>
            </a:r>
            <a:endParaRPr lang="ja-JP" altLang="en-US" sz="4000" b="1" u="sng" dirty="0">
              <a:solidFill>
                <a:prstClr val="black"/>
              </a:solidFill>
              <a:latin typeface="メイリオ" panose="020B0604030504040204" pitchFamily="50" charset="-128"/>
              <a:ea typeface="メイリオ" panose="020B0604030504040204" pitchFamily="50" charset="-128"/>
            </a:endParaRPr>
          </a:p>
        </p:txBody>
      </p:sp>
      <p:cxnSp>
        <p:nvCxnSpPr>
          <p:cNvPr id="116" name="直線コネクタ 1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7214745" y="1761782"/>
            <a:ext cx="1381612" cy="400110"/>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全体</a:t>
            </a:r>
            <a:r>
              <a:rPr lang="ja-JP" altLang="en-US" sz="2000" dirty="0" smtClean="0">
                <a:latin typeface="Meiryo UI" panose="020B0604030504040204" pitchFamily="50" charset="-128"/>
                <a:ea typeface="Meiryo UI" panose="020B0604030504040204" pitchFamily="50" charset="-128"/>
              </a:rPr>
              <a:t>集団</a:t>
            </a:r>
            <a:endParaRPr kumimoji="1" lang="ja-JP" altLang="en-US" dirty="0">
              <a:latin typeface="Meiryo UI" panose="020B0604030504040204" pitchFamily="50" charset="-128"/>
              <a:ea typeface="Meiryo UI" panose="020B0604030504040204" pitchFamily="50" charset="-128"/>
            </a:endParaRPr>
          </a:p>
        </p:txBody>
      </p:sp>
      <p:sp>
        <p:nvSpPr>
          <p:cNvPr id="121" name="テキスト ボックス 120"/>
          <p:cNvSpPr txBox="1"/>
          <p:nvPr/>
        </p:nvSpPr>
        <p:spPr>
          <a:xfrm>
            <a:off x="2555776" y="1760033"/>
            <a:ext cx="1402376" cy="400110"/>
          </a:xfrm>
          <a:prstGeom prst="rect">
            <a:avLst/>
          </a:prstGeom>
          <a:noFill/>
        </p:spPr>
        <p:txBody>
          <a:bodyPr wrap="square" rtlCol="0">
            <a:spAutoFit/>
          </a:bodyPr>
          <a:lstStyle/>
          <a:p>
            <a:pPr algn="ctr"/>
            <a:r>
              <a:rPr kumimoji="1" lang="ja-JP" altLang="en-US" sz="2000" dirty="0" smtClean="0">
                <a:latin typeface="Meiryo UI" panose="020B0604030504040204" pitchFamily="50" charset="-128"/>
                <a:ea typeface="Meiryo UI" panose="020B0604030504040204" pitchFamily="50" charset="-128"/>
              </a:rPr>
              <a:t>小集団</a:t>
            </a:r>
            <a:endParaRPr kumimoji="1" lang="ja-JP" altLang="en-US" sz="2000" dirty="0">
              <a:latin typeface="Meiryo UI" panose="020B0604030504040204" pitchFamily="50" charset="-128"/>
              <a:ea typeface="Meiryo UI" panose="020B0604030504040204" pitchFamily="50" charset="-128"/>
            </a:endParaRPr>
          </a:p>
        </p:txBody>
      </p:sp>
      <p:sp>
        <p:nvSpPr>
          <p:cNvPr id="122" name="テキスト ボックス 121"/>
          <p:cNvSpPr txBox="1"/>
          <p:nvPr/>
        </p:nvSpPr>
        <p:spPr>
          <a:xfrm>
            <a:off x="328064" y="1760033"/>
            <a:ext cx="2050884"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集団成立前</a:t>
            </a:r>
            <a:endParaRPr lang="ja-JP" altLang="en-US" sz="2000" dirty="0">
              <a:latin typeface="Meiryo UI" panose="020B0604030504040204" pitchFamily="50" charset="-128"/>
              <a:ea typeface="Meiryo UI" panose="020B0604030504040204" pitchFamily="50" charset="-128"/>
            </a:endParaRPr>
          </a:p>
        </p:txBody>
      </p:sp>
      <p:sp>
        <p:nvSpPr>
          <p:cNvPr id="123" name="テキスト ボックス 122"/>
          <p:cNvSpPr txBox="1"/>
          <p:nvPr/>
        </p:nvSpPr>
        <p:spPr>
          <a:xfrm>
            <a:off x="4801333" y="1761782"/>
            <a:ext cx="1291547"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中集団</a:t>
            </a:r>
            <a:endParaRPr kumimoji="1" lang="ja-JP" altLang="en-US"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19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1000"/>
                                        <p:tgtEl>
                                          <p:spTgt spid="1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0"/>
                                        </p:tgtEl>
                                        <p:attrNameLst>
                                          <p:attrName>style.visibility</p:attrName>
                                        </p:attrNameLst>
                                      </p:cBhvr>
                                      <p:to>
                                        <p:strVal val="visible"/>
                                      </p:to>
                                    </p:set>
                                    <p:animEffect transition="in" filter="fade">
                                      <p:cBhvr>
                                        <p:cTn id="12"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3563</Words>
  <Application>Microsoft Office PowerPoint</Application>
  <PresentationFormat>画面に合わせる (4:3)</PresentationFormat>
  <Paragraphs>326</Paragraphs>
  <Slides>20</Slides>
  <Notes>20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20</vt:i4>
      </vt:variant>
    </vt:vector>
  </HeadingPairs>
  <TitlesOfParts>
    <vt:vector size="30" baseType="lpstr">
      <vt:lpstr>ＤＦ特太ゴシック体</vt:lpstr>
      <vt:lpstr>HGP創英角ﾎﾟｯﾌﾟ体</vt:lpstr>
      <vt:lpstr>HG丸ｺﾞｼｯｸM-PRO</vt:lpstr>
      <vt:lpstr>Meiryo UI</vt:lpstr>
      <vt:lpstr>ＭＳ Ｐゴシック</vt:lpstr>
      <vt:lpstr>メイリオ</vt:lpstr>
      <vt:lpstr>Arial</vt:lpstr>
      <vt:lpstr>Calibri</vt:lpstr>
      <vt:lpstr>Times New Roman</vt:lpstr>
      <vt:lpstr>Office ​​テーマ</vt:lpstr>
      <vt:lpstr>ファシリテーション力向上 ＜学級（HR）集団づくりの促進＞ 【60分研修】</vt:lpstr>
      <vt:lpstr>研修の進め方</vt:lpstr>
      <vt:lpstr>PowerPoint プレゼンテーション</vt:lpstr>
      <vt:lpstr>難しさの背景や要因には どんなことがありますか。</vt:lpstr>
      <vt:lpstr>PowerPoint プレゼンテーション</vt:lpstr>
      <vt:lpstr>子供たちを集団で活動させる際、 日常的にどんな工夫をしていますか。</vt:lpstr>
      <vt:lpstr>生徒指導において教職員に求められる力</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研修の進め方</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2022-09-22T08:20:18Z</dcterms:created>
  <dcterms:modified xsi:type="dcterms:W3CDTF">2022-09-22T08:20:23Z</dcterms:modified>
</cp:coreProperties>
</file>