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305" r:id="rId2"/>
    <p:sldId id="268" r:id="rId3"/>
    <p:sldId id="267" r:id="rId4"/>
    <p:sldId id="257" r:id="rId5"/>
    <p:sldId id="283" r:id="rId6"/>
    <p:sldId id="284" r:id="rId7"/>
    <p:sldId id="292" r:id="rId8"/>
    <p:sldId id="295" r:id="rId9"/>
    <p:sldId id="285" r:id="rId10"/>
    <p:sldId id="293" r:id="rId11"/>
    <p:sldId id="288" r:id="rId12"/>
    <p:sldId id="296" r:id="rId13"/>
    <p:sldId id="294" r:id="rId14"/>
    <p:sldId id="286" r:id="rId15"/>
    <p:sldId id="297" r:id="rId16"/>
    <p:sldId id="298" r:id="rId17"/>
    <p:sldId id="299" r:id="rId18"/>
    <p:sldId id="291" r:id="rId19"/>
    <p:sldId id="306" r:id="rId20"/>
    <p:sldId id="301" r:id="rId21"/>
    <p:sldId id="302" r:id="rId22"/>
  </p:sldIdLst>
  <p:sldSz cx="6858000" cy="9906000" type="A4"/>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FF"/>
    <a:srgbClr val="FFFFCC"/>
    <a:srgbClr val="FF6699"/>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77" autoAdjust="0"/>
    <p:restoredTop sz="93153" autoAdjust="0"/>
  </p:normalViewPr>
  <p:slideViewPr>
    <p:cSldViewPr>
      <p:cViewPr varScale="1">
        <p:scale>
          <a:sx n="51" d="100"/>
          <a:sy n="51" d="100"/>
        </p:scale>
        <p:origin x="2292" y="84"/>
      </p:cViewPr>
      <p:guideLst>
        <p:guide orient="horz" pos="3120"/>
        <p:guide pos="2160"/>
      </p:guideLst>
    </p:cSldViewPr>
  </p:slideViewPr>
  <p:notesTextViewPr>
    <p:cViewPr>
      <p:scale>
        <a:sx n="1" d="1"/>
        <a:sy n="1" d="1"/>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2"/>
            <a:ext cx="5829300" cy="2123369"/>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6648523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920403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37" y="573264"/>
            <a:ext cx="1157288" cy="1220822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257175" y="573264"/>
            <a:ext cx="3357563" cy="1220822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1503570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560177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3"/>
            <a:ext cx="5829300" cy="1967442"/>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1295406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257175" y="3338690"/>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2628900" y="3338690"/>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738241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6699"/>
            <a:ext cx="6172200" cy="16510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3483769"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3483769"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260314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551285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394782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4405"/>
            <a:ext cx="2256235" cy="1678517"/>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2681287"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342900"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238652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0"/>
            <a:ext cx="4114800" cy="818622"/>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344216"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3537679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311401"/>
            <a:ext cx="6172200" cy="6537502"/>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342900" y="9181395"/>
            <a:ext cx="1600200" cy="527403"/>
          </a:xfrm>
          <a:prstGeom prst="rect">
            <a:avLst/>
          </a:prstGeom>
        </p:spPr>
        <p:txBody>
          <a:bodyPr vert="horz" lIns="91440" tIns="45720" rIns="91440" bIns="45720" rtlCol="0" anchor="ctr"/>
          <a:lstStyle>
            <a:lvl1pPr algn="l">
              <a:defRPr sz="1200">
                <a:solidFill>
                  <a:schemeClr val="tx1">
                    <a:tint val="75000"/>
                  </a:schemeClr>
                </a:solidFill>
              </a:defRPr>
            </a:lvl1p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3"/>
          </p:nvPr>
        </p:nvSpPr>
        <p:spPr>
          <a:xfrm>
            <a:off x="2343150" y="9181395"/>
            <a:ext cx="2171700" cy="52740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0" y="9181395"/>
            <a:ext cx="1600200" cy="527403"/>
          </a:xfrm>
          <a:prstGeom prst="rect">
            <a:avLst/>
          </a:prstGeom>
        </p:spPr>
        <p:txBody>
          <a:bodyPr vert="horz" lIns="91440" tIns="45720" rIns="91440" bIns="45720" rtlCol="0" anchor="ctr"/>
          <a:lstStyle>
            <a:lvl1pPr algn="r">
              <a:defRPr sz="1200">
                <a:solidFill>
                  <a:schemeClr val="tx1">
                    <a:tint val="75000"/>
                  </a:schemeClr>
                </a:solidFill>
              </a:defRPr>
            </a:lvl1p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19743606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角丸四角形 7"/>
          <p:cNvSpPr/>
          <p:nvPr/>
        </p:nvSpPr>
        <p:spPr>
          <a:xfrm>
            <a:off x="147216" y="1928664"/>
            <a:ext cx="6563568" cy="2376264"/>
          </a:xfrm>
          <a:prstGeom prst="roundRect">
            <a:avLst>
              <a:gd name="adj" fmla="val 933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4000"/>
              </a:lnSpc>
            </a:pPr>
            <a:r>
              <a:rPr lang="ja-JP" altLang="en-US" sz="3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信頼される教職員であるために必要な適切に児童生徒と関わる力</a:t>
            </a:r>
            <a:endParaRPr lang="en-US" altLang="ja-JP" sz="3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lnSpc>
                <a:spcPts val="4800"/>
              </a:lnSpc>
            </a:pPr>
            <a:r>
              <a:rPr lang="ja-JP" altLang="en-US" sz="4000" dirty="0">
                <a:ln>
                  <a:solidFill>
                    <a:schemeClr val="tx1"/>
                  </a:solidFill>
                </a:ln>
                <a:solidFill>
                  <a:srgbClr val="FF0000"/>
                </a:solidFill>
                <a:latin typeface="HGS創英角ﾎﾟｯﾌﾟ体" panose="040B0A00000000000000" pitchFamily="50" charset="-128"/>
                <a:ea typeface="HGS創英角ﾎﾟｯﾌﾟ体" panose="040B0A00000000000000" pitchFamily="50" charset="-128"/>
                <a:cs typeface="Meiryo UI" panose="020B0604030504040204" pitchFamily="50" charset="-128"/>
              </a:rPr>
              <a:t>「コミュニケーション力</a:t>
            </a:r>
            <a:r>
              <a:rPr lang="ja-JP" altLang="en-US" sz="4000" dirty="0" smtClean="0">
                <a:ln>
                  <a:solidFill>
                    <a:schemeClr val="tx1"/>
                  </a:solidFill>
                </a:ln>
                <a:solidFill>
                  <a:srgbClr val="FF0000"/>
                </a:solidFill>
                <a:latin typeface="HGS創英角ﾎﾟｯﾌﾟ体" panose="040B0A00000000000000" pitchFamily="50" charset="-128"/>
                <a:ea typeface="HGS創英角ﾎﾟｯﾌﾟ体" panose="040B0A00000000000000" pitchFamily="50" charset="-128"/>
                <a:cs typeface="Meiryo UI" panose="020B0604030504040204" pitchFamily="50" charset="-128"/>
              </a:rPr>
              <a:t>」</a:t>
            </a:r>
            <a:endParaRPr lang="en-US" altLang="ja-JP" sz="4000" dirty="0" smtClean="0">
              <a:ln>
                <a:solidFill>
                  <a:schemeClr val="tx1"/>
                </a:solidFill>
              </a:ln>
              <a:solidFill>
                <a:srgbClr val="FF0000"/>
              </a:solidFill>
              <a:latin typeface="HGS創英角ﾎﾟｯﾌﾟ体" panose="040B0A00000000000000" pitchFamily="50" charset="-128"/>
              <a:ea typeface="HGS創英角ﾎﾟｯﾌﾟ体" panose="040B0A00000000000000" pitchFamily="50" charset="-128"/>
              <a:cs typeface="Meiryo UI" panose="020B0604030504040204" pitchFamily="50" charset="-128"/>
            </a:endParaRPr>
          </a:p>
          <a:p>
            <a:pPr algn="r">
              <a:lnSpc>
                <a:spcPts val="4800"/>
              </a:lnSpc>
            </a:pPr>
            <a:r>
              <a:rPr lang="ja-JP" altLang="en-US" sz="3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を高めよう</a:t>
            </a:r>
            <a:r>
              <a:rPr lang="ja-JP" altLang="en-US" sz="3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p>
        </p:txBody>
      </p:sp>
      <p:sp>
        <p:nvSpPr>
          <p:cNvPr id="9" name="雲形吹き出し 8"/>
          <p:cNvSpPr/>
          <p:nvPr/>
        </p:nvSpPr>
        <p:spPr>
          <a:xfrm>
            <a:off x="3200859" y="4472688"/>
            <a:ext cx="3425795" cy="2064488"/>
          </a:xfrm>
          <a:prstGeom prst="cloudCallout">
            <a:avLst>
              <a:gd name="adj1" fmla="val -68995"/>
              <a:gd name="adj2" fmla="val -31236"/>
            </a:avLst>
          </a:prstGeom>
          <a:solidFill>
            <a:schemeClr val="accent6">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endParaRPr lang="ja-JP" altLang="en-US"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3"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b="34101"/>
          <a:stretch/>
        </p:blipFill>
        <p:spPr bwMode="auto">
          <a:xfrm>
            <a:off x="334623" y="4678020"/>
            <a:ext cx="2298118" cy="2052980"/>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9"/>
          <p:cNvSpPr txBox="1"/>
          <p:nvPr/>
        </p:nvSpPr>
        <p:spPr>
          <a:xfrm>
            <a:off x="228704" y="6920960"/>
            <a:ext cx="6186309" cy="2585323"/>
          </a:xfrm>
          <a:prstGeom prst="rect">
            <a:avLst/>
          </a:prstGeom>
          <a:noFill/>
        </p:spPr>
        <p:txBody>
          <a:bodyPr wrap="none" rtlCol="0">
            <a:spAutoFit/>
          </a:bodyPr>
          <a:lstStyle/>
          <a:p>
            <a:r>
              <a:rPr kumimoji="1" lang="ja-JP" altLang="en-US" dirty="0" smtClean="0">
                <a:latin typeface="HG丸ｺﾞｼｯｸM-PRO" panose="020F0600000000000000" pitchFamily="50" charset="-128"/>
                <a:ea typeface="HG丸ｺﾞｼｯｸM-PRO" panose="020F0600000000000000" pitchFamily="50" charset="-128"/>
              </a:rPr>
              <a:t>研修日時</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○月○日（○）　</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　</a:t>
            </a:r>
            <a:endParaRPr kumimoji="1" lang="en-US" altLang="ja-JP" dirty="0" smtClean="0">
              <a:latin typeface="HG丸ｺﾞｼｯｸM-PRO" panose="020F0600000000000000" pitchFamily="50" charset="-128"/>
              <a:ea typeface="HG丸ｺﾞｼｯｸM-PRO" panose="020F0600000000000000" pitchFamily="50" charset="-128"/>
            </a:endParaRPr>
          </a:p>
          <a:p>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場所</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○階○○○室</a:t>
            </a:r>
            <a:endParaRPr kumimoji="1" lang="en-US" altLang="ja-JP" dirty="0" smtClean="0">
              <a:latin typeface="HG丸ｺﾞｼｯｸM-PRO" panose="020F0600000000000000" pitchFamily="50" charset="-128"/>
              <a:ea typeface="HG丸ｺﾞｼｯｸM-PRO" panose="020F0600000000000000" pitchFamily="50" charset="-128"/>
            </a:endParaRPr>
          </a:p>
          <a:p>
            <a:endParaRPr kumimoji="1" lang="en-US" altLang="ja-JP" dirty="0" smtClean="0">
              <a:latin typeface="HG丸ｺﾞｼｯｸM-PRO" panose="020F0600000000000000" pitchFamily="50" charset="-128"/>
              <a:ea typeface="HG丸ｺﾞｼｯｸM-PRO" panose="020F0600000000000000" pitchFamily="50" charset="-128"/>
            </a:endParaRPr>
          </a:p>
          <a:p>
            <a:r>
              <a:rPr lang="ja-JP" altLang="en-US" dirty="0" smtClean="0">
                <a:latin typeface="HG丸ｺﾞｼｯｸM-PRO" panose="020F0600000000000000" pitchFamily="50" charset="-128"/>
                <a:ea typeface="HG丸ｺﾞｼｯｸM-PRO" panose="020F0600000000000000" pitchFamily="50" charset="-128"/>
              </a:rPr>
              <a:t>対象</a:t>
            </a:r>
            <a:r>
              <a:rPr lang="ja-JP" altLang="en-US" sz="1400" dirty="0" smtClean="0">
                <a:latin typeface="HG丸ｺﾞｼｯｸM-PRO" panose="020F0600000000000000" pitchFamily="50" charset="-128"/>
                <a:ea typeface="HG丸ｺﾞｼｯｸM-PRO" panose="020F0600000000000000" pitchFamily="50" charset="-128"/>
              </a:rPr>
              <a:t>（例）</a:t>
            </a:r>
            <a:endParaRPr lang="en-US" altLang="ja-JP" dirty="0" smtClean="0">
              <a:latin typeface="HG丸ｺﾞｼｯｸM-PRO" panose="020F0600000000000000" pitchFamily="50" charset="-128"/>
              <a:ea typeface="HG丸ｺﾞｼｯｸM-PRO" panose="020F0600000000000000" pitchFamily="50" charset="-128"/>
            </a:endParaRPr>
          </a:p>
          <a:p>
            <a:r>
              <a:rPr lang="ja-JP" altLang="en-US" dirty="0" smtClean="0">
                <a:latin typeface="HG丸ｺﾞｼｯｸM-PRO" panose="020F0600000000000000" pitchFamily="50" charset="-128"/>
                <a:ea typeface="HG丸ｺﾞｼｯｸM-PRO" panose="020F0600000000000000" pitchFamily="50" charset="-128"/>
              </a:rPr>
              <a:t>（　全員　○年団　○○課　教職○年以下　希望　）研修</a:t>
            </a: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11" name="正方形/長方形 10"/>
          <p:cNvSpPr/>
          <p:nvPr/>
        </p:nvSpPr>
        <p:spPr>
          <a:xfrm>
            <a:off x="-116408" y="220286"/>
            <a:ext cx="7101408" cy="1569660"/>
          </a:xfrm>
          <a:prstGeom prst="rect">
            <a:avLst/>
          </a:prstGeom>
          <a:noFill/>
        </p:spPr>
        <p:txBody>
          <a:bodyPr wrap="square" lIns="91440" tIns="45720" rIns="91440" bIns="45720">
            <a:spAutoFit/>
          </a:bodyPr>
          <a:lstStyle/>
          <a:p>
            <a:pPr algn="ctr"/>
            <a:r>
              <a:rPr lang="ja-JP" altLang="en-US" sz="3600" cap="none" spc="300" dirty="0" smtClean="0">
                <a:ln w="11430" cmpd="sng">
                  <a:noFill/>
                  <a:prstDash val="solid"/>
                  <a:miter lim="800000"/>
                </a:ln>
                <a:effectLst/>
                <a:latin typeface="HGP創英角ﾎﾟｯﾌﾟ体" panose="040B0A00000000000000" pitchFamily="50" charset="-128"/>
                <a:ea typeface="HGP創英角ﾎﾟｯﾌﾟ体" panose="040B0A00000000000000" pitchFamily="50" charset="-128"/>
              </a:rPr>
              <a:t>「児童生徒</a:t>
            </a:r>
            <a:r>
              <a:rPr lang="ja-JP" altLang="en-US" sz="3600" spc="300" dirty="0">
                <a:ln w="11430" cmpd="sng">
                  <a:noFill/>
                  <a:prstDash val="solid"/>
                  <a:miter lim="800000"/>
                </a:ln>
                <a:latin typeface="HGP創英角ﾎﾟｯﾌﾟ体" panose="040B0A00000000000000" pitchFamily="50" charset="-128"/>
                <a:ea typeface="HGP創英角ﾎﾟｯﾌﾟ体" panose="040B0A00000000000000" pitchFamily="50" charset="-128"/>
              </a:rPr>
              <a:t>と</a:t>
            </a:r>
            <a:r>
              <a:rPr lang="ja-JP" altLang="en-US" sz="3600" spc="300" dirty="0" smtClean="0">
                <a:ln w="11430" cmpd="sng">
                  <a:noFill/>
                  <a:prstDash val="solid"/>
                  <a:miter lim="800000"/>
                </a:ln>
                <a:latin typeface="HGP創英角ﾎﾟｯﾌﾟ体" panose="040B0A00000000000000" pitchFamily="50" charset="-128"/>
                <a:ea typeface="HGP創英角ﾎﾟｯﾌﾟ体" panose="040B0A00000000000000" pitchFamily="50" charset="-128"/>
              </a:rPr>
              <a:t>の信頼関係づくり」</a:t>
            </a:r>
            <a:r>
              <a:rPr lang="ja-JP" altLang="en-US" sz="3600" cap="none" spc="300" dirty="0" smtClean="0">
                <a:ln w="11430" cmpd="sng">
                  <a:noFill/>
                  <a:prstDash val="solid"/>
                  <a:miter lim="800000"/>
                </a:ln>
                <a:effectLst/>
                <a:latin typeface="HGP創英角ﾎﾟｯﾌﾟ体" panose="040B0A00000000000000" pitchFamily="50" charset="-128"/>
                <a:ea typeface="HGP創英角ﾎﾟｯﾌﾟ体" panose="040B0A00000000000000" pitchFamily="50" charset="-128"/>
              </a:rPr>
              <a:t>について学ぶ</a:t>
            </a:r>
            <a:r>
              <a:rPr lang="ja-JP" altLang="en-US" sz="3600" spc="300" dirty="0" smtClean="0">
                <a:ln w="11430" cmpd="sng">
                  <a:noFill/>
                  <a:prstDash val="solid"/>
                  <a:miter lim="800000"/>
                </a:ln>
                <a:effectLst/>
                <a:latin typeface="HGP創英角ﾎﾟｯﾌﾟ体" panose="040B0A00000000000000" pitchFamily="50" charset="-128"/>
                <a:ea typeface="HGP創英角ﾎﾟｯﾌﾟ体" panose="040B0A00000000000000" pitchFamily="50" charset="-128"/>
              </a:rPr>
              <a:t>校内研修</a:t>
            </a:r>
            <a:endParaRPr lang="en-US" altLang="ja-JP" sz="3600" spc="300" dirty="0" smtClean="0">
              <a:ln w="11430" cmpd="sng">
                <a:noFill/>
                <a:prstDash val="solid"/>
                <a:miter lim="800000"/>
              </a:ln>
              <a:effectLst/>
              <a:latin typeface="HGP創英角ﾎﾟｯﾌﾟ体" panose="040B0A00000000000000" pitchFamily="50" charset="-128"/>
              <a:ea typeface="HGP創英角ﾎﾟｯﾌﾟ体" panose="040B0A00000000000000" pitchFamily="50" charset="-128"/>
            </a:endParaRPr>
          </a:p>
          <a:p>
            <a:pPr algn="ctr"/>
            <a:r>
              <a:rPr lang="ja-JP" altLang="en-US" sz="2400" cap="none" spc="300" dirty="0">
                <a:ln w="11430" cmpd="sng">
                  <a:noFill/>
                  <a:prstDash val="solid"/>
                  <a:miter lim="800000"/>
                </a:ln>
                <a:effectLst/>
                <a:latin typeface="HGP創英角ﾎﾟｯﾌﾟ体" panose="040B0A00000000000000" pitchFamily="50" charset="-128"/>
                <a:ea typeface="HGP創英角ﾎﾟｯﾌﾟ体" panose="040B0A00000000000000" pitchFamily="50" charset="-128"/>
              </a:rPr>
              <a:t>（実施のお知らせ）</a:t>
            </a:r>
            <a:endParaRPr lang="ja-JP" altLang="en-US" sz="4000" cap="none" spc="300" dirty="0">
              <a:ln w="11430" cmpd="sng">
                <a:noFill/>
                <a:prstDash val="solid"/>
                <a:miter lim="800000"/>
              </a:ln>
              <a:effectLst/>
              <a:latin typeface="HGP創英角ﾎﾟｯﾌﾟ体" panose="040B0A00000000000000" pitchFamily="50" charset="-128"/>
              <a:ea typeface="HGP創英角ﾎﾟｯﾌﾟ体" panose="040B0A00000000000000" pitchFamily="50" charset="-128"/>
            </a:endParaRPr>
          </a:p>
        </p:txBody>
      </p:sp>
      <p:sp>
        <p:nvSpPr>
          <p:cNvPr id="14" name="テキスト ボックス 13"/>
          <p:cNvSpPr txBox="1"/>
          <p:nvPr/>
        </p:nvSpPr>
        <p:spPr>
          <a:xfrm>
            <a:off x="3720121" y="4853697"/>
            <a:ext cx="2661207" cy="1323439"/>
          </a:xfrm>
          <a:prstGeom prst="rect">
            <a:avLst/>
          </a:prstGeom>
          <a:noFill/>
        </p:spPr>
        <p:txBody>
          <a:bodyPr wrap="square" rtlCol="0">
            <a:spAutoFit/>
          </a:bodyPr>
          <a:lstStyle/>
          <a:p>
            <a:r>
              <a:rPr lang="ja-JP" altLang="en-US" sz="2000" dirty="0" smtClean="0">
                <a:latin typeface="Meiryo UI" panose="020B0604030504040204" pitchFamily="50" charset="-128"/>
                <a:ea typeface="Meiryo UI" panose="020B0604030504040204" pitchFamily="50" charset="-128"/>
                <a:cs typeface="Meiryo UI" panose="020B0604030504040204" pitchFamily="50" charset="-128"/>
              </a:rPr>
              <a:t>子供と信頼関係を深めるには、どんな聴き方や伝え方ができると</a:t>
            </a:r>
            <a:endParaRPr lang="en-US" altLang="ja-JP" sz="20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smtClean="0">
                <a:latin typeface="Meiryo UI" panose="020B0604030504040204" pitchFamily="50" charset="-128"/>
                <a:ea typeface="Meiryo UI" panose="020B0604030504040204" pitchFamily="50" charset="-128"/>
                <a:cs typeface="Meiryo UI" panose="020B0604030504040204" pitchFamily="50" charset="-128"/>
              </a:rPr>
              <a:t>いいのだろう。</a:t>
            </a:r>
            <a:endParaRPr lang="ja-JP" altLang="en-US" sz="20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15"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3618602" y="6729418"/>
            <a:ext cx="3008052" cy="225604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27673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p:cNvSpPr/>
          <p:nvPr/>
        </p:nvSpPr>
        <p:spPr>
          <a:xfrm>
            <a:off x="2895161" y="4091556"/>
            <a:ext cx="3600000" cy="630942"/>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17</a:t>
            </a:r>
            <a:r>
              <a:rPr lang="ja-JP" altLang="en-US" sz="1050" b="1" dirty="0" err="1"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18</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１分≫</a:t>
            </a:r>
            <a:endParaRPr lang="en-US" altLang="ja-JP" sz="1050" b="1"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では、次に</a:t>
            </a:r>
            <a:r>
              <a:rPr lang="ja-JP" altLang="en-US" sz="1050" dirty="0" smtClean="0">
                <a:latin typeface="メイリオ" panose="020B0604030504040204" pitchFamily="50" charset="-128"/>
                <a:ea typeface="メイリオ" panose="020B0604030504040204" pitchFamily="50" charset="-128"/>
              </a:rPr>
              <a:t>、「上手</a:t>
            </a:r>
            <a:r>
              <a:rPr lang="ja-JP" altLang="en-US" sz="1050" dirty="0">
                <a:latin typeface="メイリオ" panose="020B0604030504040204" pitchFamily="50" charset="-128"/>
                <a:ea typeface="メイリオ" panose="020B0604030504040204" pitchFamily="50" charset="-128"/>
              </a:rPr>
              <a:t>な</a:t>
            </a:r>
            <a:r>
              <a:rPr lang="ja-JP" altLang="en-US" sz="1050" dirty="0" smtClean="0">
                <a:latin typeface="メイリオ" panose="020B0604030504040204" pitchFamily="50" charset="-128"/>
                <a:ea typeface="メイリオ" panose="020B0604030504040204" pitchFamily="50" charset="-128"/>
              </a:rPr>
              <a:t>伝え方」に</a:t>
            </a:r>
            <a:r>
              <a:rPr lang="ja-JP" altLang="en-US" sz="1050" dirty="0">
                <a:latin typeface="メイリオ" panose="020B0604030504040204" pitchFamily="50" charset="-128"/>
                <a:ea typeface="メイリオ" panose="020B0604030504040204" pitchFamily="50" charset="-128"/>
              </a:rPr>
              <a:t>ついて考えていきましょう。★</a:t>
            </a:r>
          </a:p>
        </p:txBody>
      </p:sp>
      <p:sp>
        <p:nvSpPr>
          <p:cNvPr id="6" name="テキスト ボックス 5"/>
          <p:cNvSpPr txBox="1"/>
          <p:nvPr/>
        </p:nvSpPr>
        <p:spPr>
          <a:xfrm>
            <a:off x="390150" y="942702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10</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grpSp>
        <p:nvGrpSpPr>
          <p:cNvPr id="1028" name="グループ化 1027"/>
          <p:cNvGrpSpPr/>
          <p:nvPr/>
        </p:nvGrpSpPr>
        <p:grpSpPr>
          <a:xfrm>
            <a:off x="370080" y="498412"/>
            <a:ext cx="6117841" cy="3590491"/>
            <a:chOff x="361964" y="498412"/>
            <a:chExt cx="6117841" cy="1980416"/>
          </a:xfrm>
        </p:grpSpPr>
        <p:sp>
          <p:nvSpPr>
            <p:cNvPr id="3" name="正方形/長方形 2"/>
            <p:cNvSpPr/>
            <p:nvPr/>
          </p:nvSpPr>
          <p:spPr>
            <a:xfrm>
              <a:off x="361964" y="498412"/>
              <a:ext cx="2520000" cy="198041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lang="en-US" altLang="ja-JP" sz="1600" dirty="0" smtClean="0">
                  <a:solidFill>
                    <a:schemeClr val="tx1"/>
                  </a:solidFill>
                  <a:latin typeface="メイリオ" panose="020B0604030504040204" pitchFamily="50" charset="-128"/>
                  <a:ea typeface="メイリオ" panose="020B0604030504040204" pitchFamily="50" charset="-128"/>
                </a:rPr>
                <a:t>16</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 name="正方形/長方形 3"/>
            <p:cNvSpPr/>
            <p:nvPr/>
          </p:nvSpPr>
          <p:spPr>
            <a:xfrm>
              <a:off x="2879805" y="498412"/>
              <a:ext cx="3600000" cy="198041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69" y="867596"/>
            <a:ext cx="2159997" cy="161999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381736" y="2504728"/>
            <a:ext cx="252667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 name="正方形/長方形 4"/>
          <p:cNvSpPr/>
          <p:nvPr/>
        </p:nvSpPr>
        <p:spPr>
          <a:xfrm>
            <a:off x="2892505" y="514249"/>
            <a:ext cx="3600000" cy="3503523"/>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16</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２分≫</a:t>
            </a:r>
            <a:endParaRPr lang="en-US" altLang="ja-JP" sz="1050" b="1"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相手の聴き方によって、感じ方が大きく違うことが体感できましたか。では、丁寧に話を聴くと、子供にどのような影響があるのでしょう。</a:t>
            </a:r>
            <a:endParaRPr lang="en-US" altLang="ja-JP" sz="1050" dirty="0">
              <a:latin typeface="メイリオ" panose="020B0604030504040204" pitchFamily="50" charset="-128"/>
              <a:ea typeface="メイリオ" panose="020B0604030504040204" pitchFamily="50" charset="-128"/>
            </a:endParaRPr>
          </a:p>
          <a:p>
            <a:pPr marL="181244" indent="-181244"/>
            <a:endParaRPr lang="en-US" altLang="ja-JP" sz="1050" dirty="0">
              <a:latin typeface="メイリオ" panose="020B0604030504040204" pitchFamily="50" charset="-128"/>
              <a:ea typeface="メイリオ" panose="020B0604030504040204" pitchFamily="50" charset="-128"/>
            </a:endParaRPr>
          </a:p>
          <a:p>
            <a:pPr marL="181244" indent="-181244"/>
            <a:r>
              <a:rPr lang="ja-JP" altLang="en-US" sz="1050" dirty="0">
                <a:latin typeface="メイリオ" panose="020B0604030504040204" pitchFamily="50" charset="-128"/>
                <a:ea typeface="メイリオ" panose="020B0604030504040204" pitchFamily="50" charset="-128"/>
              </a:rPr>
              <a:t>①まず、★何より、子供が「この先生は信頼できる」と感じます。</a:t>
            </a:r>
            <a:endParaRPr lang="en-US" altLang="ja-JP" sz="1050" dirty="0">
              <a:latin typeface="メイリオ" panose="020B0604030504040204" pitchFamily="50" charset="-128"/>
              <a:ea typeface="メイリオ" panose="020B0604030504040204" pitchFamily="50" charset="-128"/>
            </a:endParaRPr>
          </a:p>
          <a:p>
            <a:pPr marL="181244" indent="-181244"/>
            <a:r>
              <a:rPr lang="ja-JP" altLang="en-US" sz="1050" dirty="0">
                <a:latin typeface="メイリオ" panose="020B0604030504040204" pitchFamily="50" charset="-128"/>
                <a:ea typeface="メイリオ" panose="020B0604030504040204" pitchFamily="50" charset="-128"/>
              </a:rPr>
              <a:t>②さらに、</a:t>
            </a:r>
            <a:r>
              <a:rPr lang="ja-JP" altLang="en-US" sz="1050" dirty="0" smtClean="0">
                <a:latin typeface="メイリオ" panose="020B0604030504040204" pitchFamily="50" charset="-128"/>
                <a:ea typeface="メイリオ" panose="020B0604030504040204" pitchFamily="50" charset="-128"/>
              </a:rPr>
              <a:t>★言いたいことを言えて「</a:t>
            </a:r>
            <a:r>
              <a:rPr lang="ja-JP" altLang="en-US" sz="1050" dirty="0">
                <a:latin typeface="メイリオ" panose="020B0604030504040204" pitchFamily="50" charset="-128"/>
                <a:ea typeface="メイリオ" panose="020B0604030504040204" pitchFamily="50" charset="-128"/>
              </a:rPr>
              <a:t>すっきりした！」という「カタルシス」効果が得られます。</a:t>
            </a:r>
            <a:endParaRPr lang="en-US" altLang="ja-JP" sz="1050" dirty="0">
              <a:latin typeface="メイリオ" panose="020B0604030504040204" pitchFamily="50" charset="-128"/>
              <a:ea typeface="メイリオ" panose="020B0604030504040204" pitchFamily="50" charset="-128"/>
            </a:endParaRPr>
          </a:p>
          <a:p>
            <a:pPr marL="181244" indent="-181244"/>
            <a:r>
              <a:rPr lang="ja-JP" altLang="en-US" sz="1050" dirty="0">
                <a:latin typeface="メイリオ" panose="020B0604030504040204" pitchFamily="50" charset="-128"/>
                <a:ea typeface="メイリオ" panose="020B0604030504040204" pitchFamily="50" charset="-128"/>
              </a:rPr>
              <a:t>③★傾聴・受容されることにより、</a:t>
            </a:r>
            <a:r>
              <a:rPr lang="ja-JP" altLang="en-US" sz="1050" dirty="0" smtClean="0">
                <a:latin typeface="メイリオ" panose="020B0604030504040204" pitchFamily="50" charset="-128"/>
                <a:ea typeface="メイリオ" panose="020B0604030504040204" pitchFamily="50" charset="-128"/>
              </a:rPr>
              <a:t>「受け入れられた</a:t>
            </a:r>
            <a:r>
              <a:rPr lang="ja-JP" altLang="en-US" sz="1050" dirty="0">
                <a:latin typeface="メイリオ" panose="020B0604030504040204" pitchFamily="50" charset="-128"/>
                <a:ea typeface="メイリオ" panose="020B0604030504040204" pitchFamily="50" charset="-128"/>
              </a:rPr>
              <a:t>」という実感がわき、</a:t>
            </a:r>
            <a:r>
              <a:rPr lang="ja-JP" altLang="en-US" sz="1050" dirty="0" smtClean="0">
                <a:latin typeface="メイリオ" panose="020B0604030504040204" pitchFamily="50" charset="-128"/>
                <a:ea typeface="メイリオ" panose="020B0604030504040204" pitchFamily="50" charset="-128"/>
              </a:rPr>
              <a:t>「自分は</a:t>
            </a:r>
            <a:r>
              <a:rPr lang="ja-JP" altLang="en-US" sz="1050" dirty="0">
                <a:latin typeface="メイリオ" panose="020B0604030504040204" pitchFamily="50" charset="-128"/>
                <a:ea typeface="メイリオ" panose="020B0604030504040204" pitchFamily="50" charset="-128"/>
              </a:rPr>
              <a:t>これでいいんだ」と「自己受容」ができます。これは「情緒の安定」につながり、自発的に問題解決に向かう「意欲の向上」につながります。</a:t>
            </a:r>
            <a:endParaRPr lang="en-US" altLang="ja-JP" sz="1050" dirty="0">
              <a:latin typeface="メイリオ" panose="020B0604030504040204" pitchFamily="50" charset="-128"/>
              <a:ea typeface="メイリオ" panose="020B0604030504040204" pitchFamily="50" charset="-128"/>
            </a:endParaRPr>
          </a:p>
          <a:p>
            <a:pPr marL="181244" indent="-181244"/>
            <a:r>
              <a:rPr lang="ja-JP" altLang="en-US" sz="1050" dirty="0">
                <a:latin typeface="メイリオ" panose="020B0604030504040204" pitchFamily="50" charset="-128"/>
                <a:ea typeface="メイリオ" panose="020B0604030504040204" pitchFamily="50" charset="-128"/>
              </a:rPr>
              <a:t>④そして、★今まで気付いていなかった自分の気持ちに気付く、「自己洞察」が促されます。</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ここまで、子供との信頼関係を築いたり、深めたりするコミュニケーションとして、「上手な聴き方」について考えてきました。★しっかり聴くということは、子供の健やかな成長にとって、とても大切なんですね。★</a:t>
            </a:r>
          </a:p>
        </p:txBody>
      </p:sp>
      <p:grpSp>
        <p:nvGrpSpPr>
          <p:cNvPr id="39" name="グループ化 38"/>
          <p:cNvGrpSpPr/>
          <p:nvPr/>
        </p:nvGrpSpPr>
        <p:grpSpPr>
          <a:xfrm>
            <a:off x="370258" y="4090045"/>
            <a:ext cx="6117484" cy="2448272"/>
            <a:chOff x="361964" y="3226356"/>
            <a:chExt cx="6117484" cy="2880000"/>
          </a:xfrm>
        </p:grpSpPr>
        <p:sp>
          <p:nvSpPr>
            <p:cNvPr id="40" name="正方形/長方形 39"/>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17</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41" name="正方形/長方形 40"/>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pic>
        <p:nvPicPr>
          <p:cNvPr id="42"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58527" y="4460469"/>
            <a:ext cx="2159997" cy="161999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4" name="テキスト ボックス 43"/>
          <p:cNvSpPr txBox="1"/>
          <p:nvPr/>
        </p:nvSpPr>
        <p:spPr>
          <a:xfrm>
            <a:off x="379025" y="6091387"/>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grpSp>
        <p:nvGrpSpPr>
          <p:cNvPr id="16" name="グループ化 15"/>
          <p:cNvGrpSpPr/>
          <p:nvPr/>
        </p:nvGrpSpPr>
        <p:grpSpPr>
          <a:xfrm>
            <a:off x="370080" y="6537558"/>
            <a:ext cx="6117841" cy="2510373"/>
            <a:chOff x="361964" y="498412"/>
            <a:chExt cx="6117841" cy="2726396"/>
          </a:xfrm>
        </p:grpSpPr>
        <p:sp>
          <p:nvSpPr>
            <p:cNvPr id="17" name="正方形/長方形 16"/>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18</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18" name="正方形/長方形 17"/>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19" name="Picture 2"/>
          <p:cNvPicPr>
            <a:picLocks noChangeAspect="1" noChangeArrowheads="1"/>
          </p:cNvPicPr>
          <p:nvPr/>
        </p:nvPicPr>
        <p:blipFill>
          <a:blip r:embed="rId4" cstate="email">
            <a:extLst>
              <a:ext uri="{28A0092B-C50C-407E-A947-70E740481C1C}">
                <a14:useLocalDpi xmlns:a14="http://schemas.microsoft.com/office/drawing/2010/main" val="0"/>
              </a:ext>
            </a:extLst>
          </a:blip>
          <a:stretch>
            <a:fillRect/>
          </a:stretch>
        </p:blipFill>
        <p:spPr bwMode="auto">
          <a:xfrm>
            <a:off x="556370" y="6906743"/>
            <a:ext cx="2159995" cy="161999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0" name="テキスト ボックス 19"/>
          <p:cNvSpPr txBox="1"/>
          <p:nvPr/>
        </p:nvSpPr>
        <p:spPr>
          <a:xfrm>
            <a:off x="376866" y="8534349"/>
            <a:ext cx="2511773"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21" name="正方形/長方形 20"/>
          <p:cNvSpPr/>
          <p:nvPr/>
        </p:nvSpPr>
        <p:spPr>
          <a:xfrm>
            <a:off x="2892505" y="6553396"/>
            <a:ext cx="3600000" cy="990015"/>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17</a:t>
            </a:r>
            <a:r>
              <a:rPr lang="ja-JP" altLang="en-US" sz="1050" b="1" dirty="0" err="1"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18</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１分≫</a:t>
            </a:r>
            <a:endParaRPr lang="en-US" altLang="ja-JP" sz="1050" b="1" dirty="0">
              <a:latin typeface="メイリオ" panose="020B0604030504040204" pitchFamily="50" charset="-128"/>
              <a:ea typeface="メイリオ" panose="020B0604030504040204" pitchFamily="50" charset="-128"/>
            </a:endParaRPr>
          </a:p>
          <a:p>
            <a:pPr>
              <a:lnSpc>
                <a:spcPts val="1400"/>
              </a:lnSpc>
            </a:pPr>
            <a:r>
              <a:rPr lang="ja-JP" altLang="en-US" sz="1050" b="1" dirty="0" smtClean="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思いや気持ち</a:t>
            </a:r>
            <a:r>
              <a:rPr lang="ja-JP" altLang="en-US" sz="1050" dirty="0" smtClean="0">
                <a:latin typeface="メイリオ" panose="020B0604030504040204" pitchFamily="50" charset="-128"/>
                <a:ea typeface="メイリオ" panose="020B0604030504040204" pitchFamily="50" charset="-128"/>
              </a:rPr>
              <a:t>が子供に</a:t>
            </a:r>
            <a:r>
              <a:rPr lang="ja-JP" altLang="en-US" sz="1050" dirty="0">
                <a:latin typeface="メイリオ" panose="020B0604030504040204" pitchFamily="50" charset="-128"/>
                <a:ea typeface="メイリオ" panose="020B0604030504040204" pitchFamily="50" charset="-128"/>
              </a:rPr>
              <a:t>届くには、</a:t>
            </a:r>
            <a:r>
              <a:rPr lang="ja-JP" altLang="en-US" sz="1050" dirty="0" smtClean="0">
                <a:latin typeface="メイリオ" panose="020B0604030504040204" pitchFamily="50" charset="-128"/>
                <a:ea typeface="メイリオ" panose="020B0604030504040204" pitchFamily="50" charset="-128"/>
              </a:rPr>
              <a:t>ど</a:t>
            </a:r>
            <a:r>
              <a:rPr lang="ja-JP" altLang="en-US" sz="1050" dirty="0">
                <a:latin typeface="メイリオ" panose="020B0604030504040204" pitchFamily="50" charset="-128"/>
                <a:ea typeface="メイリオ" panose="020B0604030504040204" pitchFamily="50" charset="-128"/>
              </a:rPr>
              <a:t>のよう</a:t>
            </a:r>
            <a:r>
              <a:rPr lang="ja-JP" altLang="en-US" sz="1050" dirty="0" smtClean="0">
                <a:latin typeface="メイリオ" panose="020B0604030504040204" pitchFamily="50" charset="-128"/>
                <a:ea typeface="メイリオ" panose="020B0604030504040204" pitchFamily="50" charset="-128"/>
              </a:rPr>
              <a:t>な伝え方がよい</a:t>
            </a:r>
            <a:r>
              <a:rPr lang="ja-JP" altLang="en-US" sz="1050" dirty="0">
                <a:latin typeface="メイリオ" panose="020B0604030504040204" pitchFamily="50" charset="-128"/>
                <a:ea typeface="メイリオ" panose="020B0604030504040204" pitchFamily="50" charset="-128"/>
              </a:rPr>
              <a:t>のでしょう。ここでは、特に学校生活の中で多く行われる「ほめる」「叱る」を取り上げて考えていきます。★</a:t>
            </a:r>
          </a:p>
        </p:txBody>
      </p:sp>
    </p:spTree>
    <p:extLst>
      <p:ext uri="{BB962C8B-B14F-4D97-AF65-F5344CB8AC3E}">
        <p14:creationId xmlns:p14="http://schemas.microsoft.com/office/powerpoint/2010/main" val="38812905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p:cNvSpPr/>
          <p:nvPr/>
        </p:nvSpPr>
        <p:spPr>
          <a:xfrm>
            <a:off x="2893003" y="3683781"/>
            <a:ext cx="3600000" cy="2372444"/>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19</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21</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５分≫</a:t>
            </a:r>
            <a:endParaRPr lang="en-US" altLang="ja-JP" sz="1050" b="1" dirty="0">
              <a:latin typeface="メイリオ" panose="020B0604030504040204" pitchFamily="50" charset="-128"/>
              <a:ea typeface="メイリオ" panose="020B0604030504040204" pitchFamily="50" charset="-128"/>
            </a:endParaRPr>
          </a:p>
          <a:p>
            <a:r>
              <a:rPr lang="ja-JP" altLang="en-US" sz="1050" b="1" dirty="0" smtClean="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では、このような伝え方はどうでしょうか。</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先生は、「</a:t>
            </a:r>
            <a:r>
              <a:rPr lang="en-US" altLang="ja-JP" sz="1050" dirty="0">
                <a:latin typeface="メイリオ" panose="020B0604030504040204" pitchFamily="50" charset="-128"/>
                <a:ea typeface="メイリオ" panose="020B0604030504040204" pitchFamily="50" charset="-128"/>
              </a:rPr>
              <a:t>100</a:t>
            </a:r>
            <a:r>
              <a:rPr lang="ja-JP" altLang="en-US" sz="1050" dirty="0">
                <a:latin typeface="メイリオ" panose="020B0604030504040204" pitchFamily="50" charset="-128"/>
                <a:ea typeface="メイリオ" panose="020B0604030504040204" pitchFamily="50" charset="-128"/>
              </a:rPr>
              <a:t>点を取るなんて！（君は）すごいね。」と褒めています。</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この褒め方の場合、まず、</a:t>
            </a:r>
            <a:r>
              <a:rPr lang="en-US" altLang="ja-JP" sz="1050" dirty="0">
                <a:latin typeface="メイリオ" panose="020B0604030504040204" pitchFamily="50" charset="-128"/>
                <a:ea typeface="メイリオ" panose="020B0604030504040204" pitchFamily="50" charset="-128"/>
              </a:rPr>
              <a:t>100</a:t>
            </a:r>
            <a:r>
              <a:rPr lang="ja-JP" altLang="en-US" sz="1050" dirty="0">
                <a:latin typeface="メイリオ" panose="020B0604030504040204" pitchFamily="50" charset="-128"/>
                <a:ea typeface="メイリオ" panose="020B0604030504040204" pitchFamily="50" charset="-128"/>
              </a:rPr>
              <a:t>点を取ったという結果や成果を褒めています。また、「君はすごいね」と対象者を褒めています。これを、「ＹＯＵメッセージ」と言い、「あなたは～だね。」というように「あなた（子供）」を主語にして伝える方法です。</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このように褒める場合もありますが、これが続くと★子供は他者からの評価に価値を置くようになっていき、結果が出なければ褒められない、と思ってしまうようになりがちです。そして、褒められなければやらない、という態度につながっていくことがあります。★</a:t>
            </a:r>
            <a:endParaRPr lang="en-US" altLang="ja-JP" sz="1050" dirty="0" smtClean="0">
              <a:latin typeface="メイリオ" panose="020B0604030504040204" pitchFamily="50" charset="-128"/>
              <a:ea typeface="メイリオ" panose="020B0604030504040204" pitchFamily="50" charset="-128"/>
            </a:endParaRPr>
          </a:p>
        </p:txBody>
      </p:sp>
      <p:grpSp>
        <p:nvGrpSpPr>
          <p:cNvPr id="1027" name="グループ化 1026"/>
          <p:cNvGrpSpPr/>
          <p:nvPr/>
        </p:nvGrpSpPr>
        <p:grpSpPr>
          <a:xfrm>
            <a:off x="370258" y="166564"/>
            <a:ext cx="6117484" cy="3503009"/>
            <a:chOff x="361964" y="3226356"/>
            <a:chExt cx="6117484" cy="3488960"/>
          </a:xfrm>
        </p:grpSpPr>
        <p:sp>
          <p:nvSpPr>
            <p:cNvPr id="7" name="正方形/長方形 6"/>
            <p:cNvSpPr/>
            <p:nvPr/>
          </p:nvSpPr>
          <p:spPr>
            <a:xfrm>
              <a:off x="361964" y="3226356"/>
              <a:ext cx="2520000" cy="34889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19</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2879448" y="3226356"/>
              <a:ext cx="3600000" cy="34889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pic>
        <p:nvPicPr>
          <p:cNvPr id="15"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69" y="536989"/>
            <a:ext cx="2159997" cy="161999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9" name="正方形/長方形 8"/>
          <p:cNvSpPr/>
          <p:nvPr/>
        </p:nvSpPr>
        <p:spPr>
          <a:xfrm>
            <a:off x="2892505" y="180776"/>
            <a:ext cx="3600000" cy="3323987"/>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19</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21</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５分≫</a:t>
            </a:r>
            <a:endParaRPr lang="en-US" altLang="ja-JP" sz="1050" b="1" dirty="0">
              <a:latin typeface="メイリオ" panose="020B0604030504040204" pitchFamily="50" charset="-128"/>
              <a:ea typeface="メイリオ" panose="020B0604030504040204" pitchFamily="50" charset="-128"/>
            </a:endParaRPr>
          </a:p>
          <a:p>
            <a:pPr>
              <a:lnSpc>
                <a:spcPts val="1400"/>
              </a:lnSpc>
            </a:pPr>
            <a:r>
              <a:rPr lang="ja-JP" altLang="en-US" sz="1050" b="1" dirty="0" smtClean="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まずは、伝え方の「ほめる」についてです。具体的な例で考えてみましょう。</a:t>
            </a:r>
          </a:p>
          <a:p>
            <a:pPr>
              <a:lnSpc>
                <a:spcPts val="1400"/>
              </a:lnSpc>
            </a:pPr>
            <a:r>
              <a:rPr lang="ja-JP" altLang="en-US" sz="1050" dirty="0">
                <a:latin typeface="メイリオ" panose="020B0604030504040204" pitchFamily="50" charset="-128"/>
                <a:ea typeface="メイリオ" panose="020B0604030504040204" pitchFamily="50" charset="-128"/>
              </a:rPr>
              <a:t>　このような場面で</a:t>
            </a:r>
            <a:r>
              <a:rPr lang="ja-JP" altLang="en-US" sz="1050" dirty="0" smtClean="0">
                <a:latin typeface="メイリオ" panose="020B0604030504040204" pitchFamily="50" charset="-128"/>
                <a:ea typeface="メイリオ" panose="020B0604030504040204" pitchFamily="50" charset="-128"/>
              </a:rPr>
              <a:t>、子供に、どの</a:t>
            </a:r>
            <a:r>
              <a:rPr lang="ja-JP" altLang="en-US" sz="1050" dirty="0">
                <a:latin typeface="メイリオ" panose="020B0604030504040204" pitchFamily="50" charset="-128"/>
                <a:ea typeface="メイリオ" panose="020B0604030504040204" pitchFamily="50" charset="-128"/>
              </a:rPr>
              <a:t>よう</a:t>
            </a:r>
            <a:r>
              <a:rPr lang="ja-JP" altLang="en-US" sz="1050" dirty="0" smtClean="0">
                <a:latin typeface="メイリオ" panose="020B0604030504040204" pitchFamily="50" charset="-128"/>
                <a:ea typeface="メイリオ" panose="020B0604030504040204" pitchFamily="50" charset="-128"/>
              </a:rPr>
              <a:t>に声</a:t>
            </a:r>
            <a:r>
              <a:rPr lang="ja-JP" altLang="en-US" sz="1050" dirty="0">
                <a:latin typeface="メイリオ" panose="020B0604030504040204" pitchFamily="50" charset="-128"/>
                <a:ea typeface="メイリオ" panose="020B0604030504040204" pitchFamily="50" charset="-128"/>
              </a:rPr>
              <a:t>を</a:t>
            </a:r>
            <a:r>
              <a:rPr lang="ja-JP" altLang="en-US" sz="1050" dirty="0" smtClean="0">
                <a:latin typeface="メイリオ" panose="020B0604030504040204" pitchFamily="50" charset="-128"/>
                <a:ea typeface="メイリオ" panose="020B0604030504040204" pitchFamily="50" charset="-128"/>
              </a:rPr>
              <a:t>かけて褒めますか？</a:t>
            </a:r>
            <a:r>
              <a:rPr lang="ja-JP" altLang="en-US" sz="1050" dirty="0">
                <a:latin typeface="メイリオ" panose="020B0604030504040204" pitchFamily="50" charset="-128"/>
                <a:ea typeface="メイリオ" panose="020B0604030504040204" pitchFamily="50" charset="-128"/>
              </a:rPr>
              <a:t>吹き出しに書いてみてください。時間は１分です。始めてください。</a:t>
            </a: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１分経過）</a:t>
            </a:r>
          </a:p>
          <a:p>
            <a:pPr>
              <a:lnSpc>
                <a:spcPts val="1400"/>
              </a:lnSpc>
            </a:pPr>
            <a:r>
              <a:rPr lang="ja-JP" altLang="en-US" sz="1050" dirty="0">
                <a:latin typeface="メイリオ" panose="020B0604030504040204" pitchFamily="50" charset="-128"/>
                <a:ea typeface="メイリオ" panose="020B0604030504040204" pitchFamily="50" charset="-128"/>
              </a:rPr>
              <a:t>　どのように書かれましたか？（１、２人の先生に尋ねる。適宜、肯定的なコメントを入れる。）</a:t>
            </a:r>
          </a:p>
          <a:p>
            <a:pPr>
              <a:lnSpc>
                <a:spcPts val="1400"/>
              </a:lnSpc>
            </a:pPr>
            <a:r>
              <a:rPr lang="ja-JP" altLang="en-US" sz="1050" dirty="0">
                <a:latin typeface="メイリオ" panose="020B0604030504040204" pitchFamily="50" charset="-128"/>
                <a:ea typeface="メイリオ" panose="020B0604030504040204" pitchFamily="50" charset="-128"/>
              </a:rPr>
              <a:t>　ありがとうございました。</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p:txBody>
      </p:sp>
      <p:sp>
        <p:nvSpPr>
          <p:cNvPr id="20" name="横巻き 19"/>
          <p:cNvSpPr/>
          <p:nvPr/>
        </p:nvSpPr>
        <p:spPr>
          <a:xfrm>
            <a:off x="4215922" y="2179737"/>
            <a:ext cx="671845" cy="396999"/>
          </a:xfrm>
          <a:prstGeom prst="horizontalScroll">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個人思考</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376369" y="2167907"/>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grpSp>
        <p:nvGrpSpPr>
          <p:cNvPr id="39" name="グループ化 38"/>
          <p:cNvGrpSpPr/>
          <p:nvPr/>
        </p:nvGrpSpPr>
        <p:grpSpPr>
          <a:xfrm>
            <a:off x="370756" y="3669573"/>
            <a:ext cx="6117484" cy="2493611"/>
            <a:chOff x="361964" y="3226356"/>
            <a:chExt cx="6117484" cy="2410641"/>
          </a:xfrm>
        </p:grpSpPr>
        <p:sp>
          <p:nvSpPr>
            <p:cNvPr id="40" name="正方形/長方形 39"/>
            <p:cNvSpPr/>
            <p:nvPr/>
          </p:nvSpPr>
          <p:spPr>
            <a:xfrm>
              <a:off x="361964" y="3226356"/>
              <a:ext cx="2520000" cy="241064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20</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41" name="正方形/長方形 40"/>
            <p:cNvSpPr/>
            <p:nvPr/>
          </p:nvSpPr>
          <p:spPr>
            <a:xfrm>
              <a:off x="2879448" y="3226356"/>
              <a:ext cx="3600000" cy="241064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pic>
        <p:nvPicPr>
          <p:cNvPr id="42"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56369" y="4039994"/>
            <a:ext cx="2159997" cy="161999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4" name="テキスト ボックス 43"/>
          <p:cNvSpPr txBox="1"/>
          <p:nvPr/>
        </p:nvSpPr>
        <p:spPr>
          <a:xfrm>
            <a:off x="376867" y="5670912"/>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31" name="テキスト ボックス 30"/>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11</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390150" y="942702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
        <p:nvSpPr>
          <p:cNvPr id="23" name="角丸四角形 22"/>
          <p:cNvSpPr/>
          <p:nvPr/>
        </p:nvSpPr>
        <p:spPr>
          <a:xfrm>
            <a:off x="3079627" y="1360221"/>
            <a:ext cx="3273126" cy="713601"/>
          </a:xfrm>
          <a:prstGeom prst="roundRect">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必要があれば「ミニテストで</a:t>
            </a:r>
            <a:r>
              <a:rPr lang="en-US" altLang="ja-JP"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100</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点</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」を学校の実態に合うよう置き換えてください。その際は、スライド</a:t>
            </a:r>
            <a:r>
              <a:rPr lang="en-US" altLang="ja-JP"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20</a:t>
            </a:r>
            <a:r>
              <a:rPr lang="ja-JP" altLang="en-US" sz="1050"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も修</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正してください。</a:t>
            </a:r>
            <a:endParaRPr lang="en-US" altLang="ja-JP" sz="1050" dirty="0">
              <a:solidFill>
                <a:schemeClr val="tx1"/>
              </a:solidFill>
              <a:latin typeface="メイリオ" panose="020B0604030504040204" pitchFamily="50" charset="-128"/>
              <a:ea typeface="メイリオ" panose="020B0604030504040204" pitchFamily="50" charset="-128"/>
            </a:endParaRPr>
          </a:p>
        </p:txBody>
      </p:sp>
      <p:grpSp>
        <p:nvGrpSpPr>
          <p:cNvPr id="24" name="グループ化 23"/>
          <p:cNvGrpSpPr/>
          <p:nvPr/>
        </p:nvGrpSpPr>
        <p:grpSpPr>
          <a:xfrm>
            <a:off x="370080" y="6162640"/>
            <a:ext cx="6117841" cy="3168896"/>
            <a:chOff x="361964" y="498412"/>
            <a:chExt cx="6117841" cy="2269704"/>
          </a:xfrm>
        </p:grpSpPr>
        <p:sp>
          <p:nvSpPr>
            <p:cNvPr id="25" name="正方形/長方形 24"/>
            <p:cNvSpPr/>
            <p:nvPr/>
          </p:nvSpPr>
          <p:spPr>
            <a:xfrm>
              <a:off x="361964" y="498412"/>
              <a:ext cx="2520000" cy="22697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21</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26" name="正方形/長方形 25"/>
            <p:cNvSpPr/>
            <p:nvPr/>
          </p:nvSpPr>
          <p:spPr>
            <a:xfrm>
              <a:off x="2879805" y="498412"/>
              <a:ext cx="3600000" cy="22697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27" name="Picture 2"/>
          <p:cNvPicPr>
            <a:picLocks noChangeAspect="1" noChangeArrowheads="1"/>
          </p:cNvPicPr>
          <p:nvPr/>
        </p:nvPicPr>
        <p:blipFill>
          <a:blip r:embed="rId4" cstate="email">
            <a:extLst>
              <a:ext uri="{28A0092B-C50C-407E-A947-70E740481C1C}">
                <a14:useLocalDpi xmlns:a14="http://schemas.microsoft.com/office/drawing/2010/main" val="0"/>
              </a:ext>
            </a:extLst>
          </a:blip>
          <a:stretch>
            <a:fillRect/>
          </a:stretch>
        </p:blipFill>
        <p:spPr bwMode="auto">
          <a:xfrm>
            <a:off x="556369" y="6531824"/>
            <a:ext cx="2159998" cy="161999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8" name="テキスト ボックス 27"/>
          <p:cNvSpPr txBox="1"/>
          <p:nvPr/>
        </p:nvSpPr>
        <p:spPr>
          <a:xfrm>
            <a:off x="361964" y="8159430"/>
            <a:ext cx="252667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29" name="正方形/長方形 28"/>
          <p:cNvSpPr/>
          <p:nvPr/>
        </p:nvSpPr>
        <p:spPr>
          <a:xfrm>
            <a:off x="2892505" y="6178477"/>
            <a:ext cx="3600000" cy="3134191"/>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19</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21</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５分≫</a:t>
            </a:r>
            <a:endParaRPr lang="en-US" altLang="ja-JP" sz="1050" b="1" dirty="0">
              <a:latin typeface="メイリオ" panose="020B0604030504040204" pitchFamily="50" charset="-128"/>
              <a:ea typeface="メイリオ" panose="020B0604030504040204" pitchFamily="50" charset="-128"/>
            </a:endParaRPr>
          </a:p>
          <a:p>
            <a:r>
              <a:rPr lang="ja-JP" altLang="en-US" sz="1050" b="1" dirty="0" smtClean="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一方、こちらの先生は、「毎日こつこつ頑張ったね！（私は）感心したよ。」と褒めています</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a:p>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この褒め方の場合、まず、行為や過程を褒めて、「私は感心したよ。」と気持ちを伝えています。これを「Ｉメッセージ」と言い、「私」を主語にして伝える方法です。★「あなたの頑張りを見ていると、私も励まされるなぁ。」「ノートがきちんとまとまっているね。先生も見習いたいよ。」など、「あくまで話し手の意見」として伝えることで、押しつけられた気がしないので、相手に気持ちが届きやすくなります</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a:p>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このような伝え方を続ける</a:t>
            </a:r>
            <a:r>
              <a:rPr lang="ja-JP" altLang="en-US" sz="1050" dirty="0" smtClean="0">
                <a:latin typeface="メイリオ" panose="020B0604030504040204" pitchFamily="50" charset="-128"/>
                <a:ea typeface="メイリオ" panose="020B0604030504040204" pitchFamily="50" charset="-128"/>
              </a:rPr>
              <a:t>と、★</a:t>
            </a:r>
            <a:r>
              <a:rPr lang="ja-JP" altLang="en-US" sz="1050" dirty="0">
                <a:latin typeface="メイリオ" panose="020B0604030504040204" pitchFamily="50" charset="-128"/>
                <a:ea typeface="メイリオ" panose="020B0604030504040204" pitchFamily="50" charset="-128"/>
              </a:rPr>
              <a:t>子供は行為そのものに価値を置くようになっていき、失敗しても、また頑張ろうと思えたり、結果が出ないかもしれないことに対しても、頑張ることが大切だという気持ちをもつことにつながります</a:t>
            </a:r>
            <a:r>
              <a:rPr lang="ja-JP" altLang="en-US" sz="1050" dirty="0" smtClean="0">
                <a:latin typeface="メイリオ" panose="020B0604030504040204" pitchFamily="50" charset="-128"/>
                <a:ea typeface="メイリオ" panose="020B0604030504040204" pitchFamily="50" charset="-128"/>
              </a:rPr>
              <a:t>★</a:t>
            </a:r>
            <a:endParaRPr lang="en-US" altLang="ja-JP"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9788582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8" name="グループ化 1027"/>
          <p:cNvGrpSpPr/>
          <p:nvPr/>
        </p:nvGrpSpPr>
        <p:grpSpPr>
          <a:xfrm>
            <a:off x="370080" y="498412"/>
            <a:ext cx="6117841" cy="8775068"/>
            <a:chOff x="361964" y="498412"/>
            <a:chExt cx="6117841" cy="2679511"/>
          </a:xfrm>
        </p:grpSpPr>
        <p:sp>
          <p:nvSpPr>
            <p:cNvPr id="3" name="正方形/長方形 2"/>
            <p:cNvSpPr/>
            <p:nvPr/>
          </p:nvSpPr>
          <p:spPr>
            <a:xfrm>
              <a:off x="361964" y="498412"/>
              <a:ext cx="2520000" cy="267951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22</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 name="正方形/長方形 3"/>
            <p:cNvSpPr/>
            <p:nvPr/>
          </p:nvSpPr>
          <p:spPr>
            <a:xfrm>
              <a:off x="2879805" y="498412"/>
              <a:ext cx="3600000" cy="267951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70" y="867596"/>
            <a:ext cx="2159994" cy="161999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361964" y="2495202"/>
            <a:ext cx="252667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 name="正方形/長方形 4"/>
          <p:cNvSpPr/>
          <p:nvPr/>
        </p:nvSpPr>
        <p:spPr>
          <a:xfrm>
            <a:off x="2892505" y="514249"/>
            <a:ext cx="3600000" cy="8674169"/>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22</a:t>
            </a:r>
            <a:r>
              <a:rPr lang="ja-JP" altLang="en-US" sz="1050" b="1" dirty="0" smtClean="0">
                <a:latin typeface="メイリオ" panose="020B0604030504040204" pitchFamily="50" charset="-128"/>
                <a:ea typeface="メイリオ" panose="020B0604030504040204" pitchFamily="50" charset="-128"/>
              </a:rPr>
              <a:t>で７分</a:t>
            </a:r>
            <a:r>
              <a:rPr lang="ja-JP" altLang="en-US" sz="1050" b="1" dirty="0">
                <a:latin typeface="メイリオ" panose="020B0604030504040204" pitchFamily="50" charset="-128"/>
                <a:ea typeface="メイリオ" panose="020B0604030504040204" pitchFamily="50" charset="-128"/>
              </a:rPr>
              <a:t>≫</a:t>
            </a:r>
            <a:endParaRPr lang="en-US" altLang="ja-JP" sz="1050" b="1" dirty="0">
              <a:latin typeface="メイリオ" panose="020B0604030504040204" pitchFamily="50" charset="-128"/>
              <a:ea typeface="メイリオ" panose="020B0604030504040204" pitchFamily="50" charset="-128"/>
            </a:endParaRPr>
          </a:p>
          <a:p>
            <a:r>
              <a:rPr lang="ja-JP" altLang="en-US" sz="1050" b="1" dirty="0" smtClean="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それでは、「伝え方」の</a:t>
            </a:r>
            <a:r>
              <a:rPr lang="ja-JP" altLang="en-US" sz="1050" dirty="0" smtClean="0">
                <a:latin typeface="メイリオ" panose="020B0604030504040204" pitchFamily="50" charset="-128"/>
                <a:ea typeface="メイリオ" panose="020B0604030504040204" pitchFamily="50" charset="-128"/>
              </a:rPr>
              <a:t>演習①を</a:t>
            </a:r>
            <a:r>
              <a:rPr lang="ja-JP" altLang="en-US" sz="1050" dirty="0">
                <a:latin typeface="メイリオ" panose="020B0604030504040204" pitchFamily="50" charset="-128"/>
                <a:ea typeface="メイリオ" panose="020B0604030504040204" pitchFamily="50" charset="-128"/>
              </a:rPr>
              <a:t>してみましょう。先ほどとは違う二人組でロールプレイングをしてもらいます。新たにペアを組んで、先生役とＢ子役を決めてください。</a:t>
            </a:r>
            <a:endParaRPr lang="en-US" altLang="ja-JP" sz="1050" dirty="0">
              <a:latin typeface="メイリオ" panose="020B0604030504040204" pitchFamily="50" charset="-128"/>
              <a:ea typeface="メイリオ" panose="020B0604030504040204" pitchFamily="50" charset="-128"/>
            </a:endParaRPr>
          </a:p>
          <a:p>
            <a:pPr defTabSz="949147">
              <a:defRPr/>
            </a:pPr>
            <a:r>
              <a:rPr lang="ja-JP" altLang="en-US" sz="1050" dirty="0">
                <a:latin typeface="メイリオ" panose="020B0604030504040204" pitchFamily="50" charset="-128"/>
                <a:ea typeface="メイリオ" panose="020B0604030504040204" pitchFamily="50" charset="-128"/>
              </a:rPr>
              <a:t>（決まったら）</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状況はこうです。「先生は、毎朝通勤途中に、Ｂ子が苦手なマラソンの練習をしている姿を見かけていました。今日のマラソン大会でＢ子は見事完走することができました。」</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さて、先生は、Ｂ子にどのように声をかけますか。</a:t>
            </a:r>
            <a:endParaRPr lang="en-US" altLang="ja-JP" sz="1050" dirty="0">
              <a:latin typeface="メイリオ" panose="020B0604030504040204" pitchFamily="50" charset="-128"/>
              <a:ea typeface="メイリオ" panose="020B0604030504040204" pitchFamily="50" charset="-128"/>
            </a:endParaRPr>
          </a:p>
          <a:p>
            <a:pPr>
              <a:defRPr/>
            </a:pPr>
            <a:r>
              <a:rPr lang="ja-JP" altLang="en-US" sz="1050" dirty="0">
                <a:latin typeface="メイリオ" panose="020B0604030504040204" pitchFamily="50" charset="-128"/>
                <a:ea typeface="メイリオ" panose="020B0604030504040204" pitchFamily="50" charset="-128"/>
              </a:rPr>
              <a:t>　ロールプレイングを始める前に、少し考える時間をとります。</a:t>
            </a:r>
            <a:endParaRPr lang="en-US" altLang="ja-JP" sz="1050" dirty="0">
              <a:latin typeface="メイリオ" panose="020B0604030504040204" pitchFamily="50" charset="-128"/>
              <a:ea typeface="メイリオ" panose="020B0604030504040204" pitchFamily="50" charset="-128"/>
            </a:endParaRPr>
          </a:p>
          <a:p>
            <a:pPr>
              <a:defRPr/>
            </a:pPr>
            <a:r>
              <a:rPr lang="ja-JP" altLang="en-US" sz="1050" dirty="0">
                <a:latin typeface="メイリオ" panose="020B0604030504040204" pitchFamily="50" charset="-128"/>
                <a:ea typeface="メイリオ" panose="020B0604030504040204" pitchFamily="50" charset="-128"/>
              </a:rPr>
              <a:t>　左の吹き出しに、先生役は、どのように声をかけるか、先ほどの</a:t>
            </a:r>
            <a:r>
              <a:rPr lang="en-US" altLang="ja-JP" sz="1050" dirty="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伝え方のポイント「ほめる」</a:t>
            </a:r>
            <a:r>
              <a:rPr lang="en-US" altLang="ja-JP" sz="1050" dirty="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を基に考えて書いてください。</a:t>
            </a:r>
            <a:endParaRPr lang="en-US" altLang="ja-JP" sz="1050" dirty="0">
              <a:latin typeface="メイリオ" panose="020B0604030504040204" pitchFamily="50" charset="-128"/>
              <a:ea typeface="メイリオ" panose="020B0604030504040204" pitchFamily="50" charset="-128"/>
            </a:endParaRPr>
          </a:p>
          <a:p>
            <a:pPr>
              <a:defRPr/>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Ｂ</a:t>
            </a:r>
            <a:r>
              <a:rPr lang="ja-JP" altLang="en-US" sz="1050" dirty="0">
                <a:latin typeface="メイリオ" panose="020B0604030504040204" pitchFamily="50" charset="-128"/>
                <a:ea typeface="メイリオ" panose="020B0604030504040204" pitchFamily="50" charset="-128"/>
              </a:rPr>
              <a:t>子役は、どのよう</a:t>
            </a:r>
            <a:r>
              <a:rPr lang="ja-JP" altLang="en-US" sz="1050" dirty="0" smtClean="0">
                <a:latin typeface="メイリオ" panose="020B0604030504040204" pitchFamily="50" charset="-128"/>
                <a:ea typeface="メイリオ" panose="020B0604030504040204" pitchFamily="50" charset="-128"/>
              </a:rPr>
              <a:t>な理由で</a:t>
            </a:r>
            <a:r>
              <a:rPr lang="ja-JP" altLang="en-US" sz="1050" dirty="0">
                <a:latin typeface="メイリオ" panose="020B0604030504040204" pitchFamily="50" charset="-128"/>
                <a:ea typeface="メイリオ" panose="020B0604030504040204" pitchFamily="50" charset="-128"/>
              </a:rPr>
              <a:t>練習を頑張っていたのか、右の</a:t>
            </a:r>
            <a:r>
              <a:rPr lang="ja-JP" altLang="en-US" sz="1050" dirty="0" smtClean="0">
                <a:latin typeface="メイリオ" panose="020B0604030504040204" pitchFamily="50" charset="-128"/>
                <a:ea typeface="メイリオ" panose="020B0604030504040204" pitchFamily="50" charset="-128"/>
              </a:rPr>
              <a:t>吹き出し</a:t>
            </a:r>
            <a:r>
              <a:rPr lang="ja-JP" altLang="en-US" sz="1050" dirty="0">
                <a:latin typeface="メイリオ" panose="020B0604030504040204" pitchFamily="50" charset="-128"/>
                <a:ea typeface="メイリオ" panose="020B0604030504040204" pitchFamily="50" charset="-128"/>
              </a:rPr>
              <a:t>の</a:t>
            </a:r>
            <a:r>
              <a:rPr lang="en-US" altLang="ja-JP"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例</a:t>
            </a:r>
            <a:r>
              <a:rPr lang="en-US" altLang="ja-JP" sz="1050" dirty="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を参考に考えて書いてください。</a:t>
            </a:r>
            <a:endParaRPr lang="en-US" altLang="ja-JP" sz="1050" dirty="0">
              <a:latin typeface="メイリオ" panose="020B0604030504040204" pitchFamily="50" charset="-128"/>
              <a:ea typeface="メイリオ" panose="020B0604030504040204" pitchFamily="50" charset="-128"/>
            </a:endParaRPr>
          </a:p>
          <a:p>
            <a:pPr>
              <a:defRPr/>
            </a:pPr>
            <a:r>
              <a:rPr lang="ja-JP" altLang="en-US" sz="1050" dirty="0">
                <a:latin typeface="メイリオ" panose="020B0604030504040204" pitchFamily="50" charset="-128"/>
                <a:ea typeface="メイリオ" panose="020B0604030504040204" pitchFamily="50" charset="-128"/>
              </a:rPr>
              <a:t>　時間は１分です。お互いに見えないように書いてください。</a:t>
            </a:r>
            <a:endParaRPr lang="en-US" altLang="ja-JP" sz="1050" dirty="0">
              <a:latin typeface="メイリオ" panose="020B0604030504040204" pitchFamily="50" charset="-128"/>
              <a:ea typeface="メイリオ" panose="020B0604030504040204" pitchFamily="50" charset="-128"/>
            </a:endParaRPr>
          </a:p>
          <a:p>
            <a:pPr defTabSz="949147">
              <a:defRPr/>
            </a:pPr>
            <a:endParaRPr lang="en-US" altLang="ja-JP" sz="1050" dirty="0">
              <a:latin typeface="メイリオ" panose="020B0604030504040204" pitchFamily="50" charset="-128"/>
              <a:ea typeface="メイリオ" panose="020B0604030504040204" pitchFamily="50" charset="-128"/>
            </a:endParaRPr>
          </a:p>
          <a:p>
            <a:pPr defTabSz="949147">
              <a:defRPr/>
            </a:pPr>
            <a:endParaRPr lang="en-US" altLang="ja-JP" sz="1050" dirty="0" smtClean="0">
              <a:latin typeface="メイリオ" panose="020B0604030504040204" pitchFamily="50" charset="-128"/>
              <a:ea typeface="メイリオ" panose="020B0604030504040204" pitchFamily="50" charset="-128"/>
            </a:endParaRPr>
          </a:p>
          <a:p>
            <a:pPr defTabSz="949147">
              <a:defRPr/>
            </a:pPr>
            <a:endParaRPr lang="en-US" altLang="ja-JP" sz="1050" dirty="0">
              <a:latin typeface="メイリオ" panose="020B0604030504040204" pitchFamily="50" charset="-128"/>
              <a:ea typeface="メイリオ" panose="020B0604030504040204" pitchFamily="50" charset="-128"/>
            </a:endParaRPr>
          </a:p>
          <a:p>
            <a:pPr defTabSz="949147">
              <a:defRPr/>
            </a:pP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１分経過）</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時間がきました。</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では、ロールプレイを始めます。先生役の声かけから始めますが、Ｂ子役は、先ほど考えた「Ｂ子が練習を頑張って</a:t>
            </a:r>
            <a:r>
              <a:rPr lang="ja-JP" altLang="en-US" sz="1050" dirty="0" smtClean="0">
                <a:latin typeface="メイリオ" panose="020B0604030504040204" pitchFamily="50" charset="-128"/>
                <a:ea typeface="メイリオ" panose="020B0604030504040204" pitchFamily="50" charset="-128"/>
              </a:rPr>
              <a:t>いた理由」</a:t>
            </a:r>
            <a:r>
              <a:rPr lang="ja-JP" altLang="en-US" sz="1050" dirty="0">
                <a:latin typeface="メイリオ" panose="020B0604030504040204" pitchFamily="50" charset="-128"/>
                <a:ea typeface="メイリオ" panose="020B0604030504040204" pitchFamily="50" charset="-128"/>
              </a:rPr>
              <a:t>に従って、アドリブで言葉を返し、会話を続けてください。（様子を見て）よろしいでしょうか。時間は１分です。先生役の声かけから始めてください。では、どうぞ。</a:t>
            </a:r>
            <a:endParaRPr lang="en-US" altLang="ja-JP" sz="1050" dirty="0">
              <a:latin typeface="メイリオ" panose="020B0604030504040204" pitchFamily="50" charset="-128"/>
              <a:ea typeface="メイリオ" panose="020B0604030504040204" pitchFamily="50" charset="-128"/>
            </a:endParaRPr>
          </a:p>
          <a:p>
            <a:endParaRPr lang="en-US" altLang="ja-JP" sz="1050" dirty="0">
              <a:latin typeface="メイリオ" panose="020B0604030504040204" pitchFamily="50" charset="-128"/>
              <a:ea typeface="メイリオ" panose="020B0604030504040204" pitchFamily="50" charset="-128"/>
            </a:endParaRPr>
          </a:p>
          <a:p>
            <a:endParaRPr lang="en-US" altLang="ja-JP" sz="1050" dirty="0" smtClean="0">
              <a:latin typeface="メイリオ" panose="020B0604030504040204" pitchFamily="50" charset="-128"/>
              <a:ea typeface="メイリオ" panose="020B0604030504040204" pitchFamily="50" charset="-128"/>
            </a:endParaRPr>
          </a:p>
          <a:p>
            <a:endParaRPr lang="en-US" altLang="ja-JP" sz="1050" dirty="0">
              <a:latin typeface="メイリオ" panose="020B0604030504040204" pitchFamily="50" charset="-128"/>
              <a:ea typeface="メイリオ" panose="020B0604030504040204" pitchFamily="50" charset="-128"/>
            </a:endParaRPr>
          </a:p>
          <a:p>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１分経過）</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ありがとうございました。</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さて、伝え方「ほめる」を体験をしてもらいました。ほめる役、ほめられる役、それぞれが感じたことを交流してください。時間は１分です。始めてください。</a:t>
            </a:r>
            <a:endParaRPr lang="en-US" altLang="ja-JP" sz="1050" dirty="0">
              <a:latin typeface="メイリオ" panose="020B0604030504040204" pitchFamily="50" charset="-128"/>
              <a:ea typeface="メイリオ" panose="020B0604030504040204" pitchFamily="50" charset="-128"/>
            </a:endParaRPr>
          </a:p>
          <a:p>
            <a:endParaRPr lang="en-US" altLang="ja-JP" sz="1050" dirty="0">
              <a:latin typeface="メイリオ" panose="020B0604030504040204" pitchFamily="50" charset="-128"/>
              <a:ea typeface="メイリオ" panose="020B0604030504040204" pitchFamily="50" charset="-128"/>
            </a:endParaRPr>
          </a:p>
          <a:p>
            <a:endParaRPr lang="en-US" altLang="ja-JP" sz="1050" dirty="0" smtClean="0">
              <a:latin typeface="メイリオ" panose="020B0604030504040204" pitchFamily="50" charset="-128"/>
              <a:ea typeface="メイリオ" panose="020B0604030504040204" pitchFamily="50" charset="-128"/>
            </a:endParaRPr>
          </a:p>
          <a:p>
            <a:endParaRPr lang="en-US" altLang="ja-JP" sz="1050" dirty="0">
              <a:latin typeface="メイリオ" panose="020B0604030504040204" pitchFamily="50" charset="-128"/>
              <a:ea typeface="メイリオ" panose="020B0604030504040204" pitchFamily="50" charset="-128"/>
            </a:endParaRPr>
          </a:p>
          <a:p>
            <a:endParaRPr lang="en-US" altLang="ja-JP" sz="1050" dirty="0" smtClean="0">
              <a:latin typeface="メイリオ" panose="020B0604030504040204" pitchFamily="50" charset="-128"/>
              <a:ea typeface="メイリオ" panose="020B0604030504040204" pitchFamily="50" charset="-128"/>
            </a:endParaRPr>
          </a:p>
          <a:p>
            <a:endParaRPr lang="en-US" altLang="ja-JP" sz="1050" dirty="0" smtClean="0">
              <a:latin typeface="メイリオ" panose="020B0604030504040204" pitchFamily="50" charset="-128"/>
              <a:ea typeface="メイリオ" panose="020B0604030504040204" pitchFamily="50" charset="-128"/>
            </a:endParaRPr>
          </a:p>
          <a:p>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１分経過）</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どんな感想が出たか、少し聞いてみたいと思います。</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（１、２人の先生に尋ねる。適宜、肯定的なコメントを入れてください。）</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「結果」をほめることも当然あると思いますが、これからは、更に、努力してきた「過程」も併せてほめるということを意識して、子供たちに関わっていきましょう。</a:t>
            </a:r>
            <a:r>
              <a:rPr lang="ja-JP" altLang="en-US" sz="1050" dirty="0" smtClean="0">
                <a:latin typeface="メイリオ" panose="020B0604030504040204" pitchFamily="50" charset="-128"/>
                <a:ea typeface="メイリオ" panose="020B0604030504040204" pitchFamily="50" charset="-128"/>
              </a:rPr>
              <a:t>★</a:t>
            </a:r>
            <a:endParaRPr lang="ja-JP" altLang="en-US" sz="1050" dirty="0">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390150" y="942702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
        <p:nvSpPr>
          <p:cNvPr id="27" name="テキスト ボックス 26"/>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12</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sp>
        <p:nvSpPr>
          <p:cNvPr id="18" name="横巻き 17"/>
          <p:cNvSpPr/>
          <p:nvPr/>
        </p:nvSpPr>
        <p:spPr>
          <a:xfrm>
            <a:off x="4014880" y="3864288"/>
            <a:ext cx="671845" cy="396999"/>
          </a:xfrm>
          <a:prstGeom prst="horizontalScroll">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個人思考</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1" name="横巻き 20"/>
          <p:cNvSpPr/>
          <p:nvPr/>
        </p:nvSpPr>
        <p:spPr>
          <a:xfrm>
            <a:off x="4014879" y="5708129"/>
            <a:ext cx="671845" cy="396999"/>
          </a:xfrm>
          <a:prstGeom prst="horizont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演習</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3" name="角丸四角形吹き出し 22"/>
          <p:cNvSpPr/>
          <p:nvPr/>
        </p:nvSpPr>
        <p:spPr>
          <a:xfrm>
            <a:off x="4874796" y="5818237"/>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a:t>
            </a:r>
            <a:r>
              <a:rPr kumimoji="1" lang="en-US" altLang="ja-JP" sz="900" dirty="0" smtClean="0">
                <a:solidFill>
                  <a:sysClr val="windowText" lastClr="000000"/>
                </a:solidFill>
                <a:latin typeface="メイリオ" panose="020B0604030504040204" pitchFamily="50" charset="-128"/>
                <a:ea typeface="メイリオ" panose="020B0604030504040204" pitchFamily="50" charset="-128"/>
              </a:rPr>
              <a:t>15</a:t>
            </a: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秒です。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sp>
        <p:nvSpPr>
          <p:cNvPr id="24" name="横巻き 23"/>
          <p:cNvSpPr/>
          <p:nvPr/>
        </p:nvSpPr>
        <p:spPr>
          <a:xfrm>
            <a:off x="7029400" y="7580337"/>
            <a:ext cx="671845" cy="396999"/>
          </a:xfrm>
          <a:prstGeom prst="horizont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演習</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5" name="角丸四角形吹き出し 24"/>
          <p:cNvSpPr/>
          <p:nvPr/>
        </p:nvSpPr>
        <p:spPr>
          <a:xfrm>
            <a:off x="7889317" y="7690445"/>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a:t>
            </a:r>
            <a:r>
              <a:rPr kumimoji="1" lang="en-US" altLang="ja-JP" sz="900" dirty="0" smtClean="0">
                <a:solidFill>
                  <a:sysClr val="windowText" lastClr="000000"/>
                </a:solidFill>
                <a:latin typeface="メイリオ" panose="020B0604030504040204" pitchFamily="50" charset="-128"/>
                <a:ea typeface="メイリオ" panose="020B0604030504040204" pitchFamily="50" charset="-128"/>
              </a:rPr>
              <a:t>15</a:t>
            </a: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秒です。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sp>
        <p:nvSpPr>
          <p:cNvPr id="15" name="横巻き 14"/>
          <p:cNvSpPr/>
          <p:nvPr/>
        </p:nvSpPr>
        <p:spPr>
          <a:xfrm>
            <a:off x="3940676" y="7184380"/>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ペア</a:t>
            </a:r>
            <a:r>
              <a:rPr kumimoji="1" lang="ja-JP" altLang="en-US" sz="1000" dirty="0" smtClean="0">
                <a:solidFill>
                  <a:schemeClr val="tx1"/>
                </a:solidFill>
                <a:latin typeface="メイリオ" panose="020B0604030504040204" pitchFamily="50" charset="-128"/>
                <a:ea typeface="メイリオ" panose="020B0604030504040204" pitchFamily="50" charset="-128"/>
              </a:rPr>
              <a:t>協議</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6" name="角丸四角形吹き出し 15"/>
          <p:cNvSpPr/>
          <p:nvPr/>
        </p:nvSpPr>
        <p:spPr>
          <a:xfrm>
            <a:off x="5020796" y="7256822"/>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a:t>
            </a:r>
            <a:r>
              <a:rPr lang="en-US" altLang="ja-JP" sz="900" dirty="0">
                <a:solidFill>
                  <a:sysClr val="windowText" lastClr="000000"/>
                </a:solidFill>
                <a:latin typeface="メイリオ" panose="020B0604030504040204" pitchFamily="50" charset="-128"/>
                <a:ea typeface="メイリオ" panose="020B0604030504040204" pitchFamily="50" charset="-128"/>
              </a:rPr>
              <a:t>15</a:t>
            </a: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秒です。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1186040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p:cNvSpPr/>
          <p:nvPr/>
        </p:nvSpPr>
        <p:spPr>
          <a:xfrm>
            <a:off x="2893003" y="6757078"/>
            <a:ext cx="3600000" cy="2049279"/>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23</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25</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５分≫</a:t>
            </a:r>
          </a:p>
          <a:p>
            <a:r>
              <a:rPr lang="ja-JP" altLang="en-US" sz="1050" b="1" dirty="0" smtClean="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一方、こちらの先生は、「何かあったの？授業が始まったのに喋ってると、（先生は）困るなあ。」と言っています。</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何かあったの？」と、まず、気持ちをくみ取ろうとしています。そして、「授業が始まったのに喋ってると」と、行為に焦点を当て、「Ｉメッセージ」で、「先生は困るなあ。」と伝えています。★すると、「みんなに迷惑かけちゃった！一言でもやめとけばよかった。」と、行動修正につながりやすくなります。</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ポイントは、気持ちは否定せず受け止めて、だけど、行為は叱る、ということです。</a:t>
            </a:r>
            <a:r>
              <a:rPr lang="ja-JP" altLang="en-US" sz="1050" dirty="0" smtClean="0">
                <a:latin typeface="メイリオ" panose="020B0604030504040204" pitchFamily="50" charset="-128"/>
                <a:ea typeface="メイリオ" panose="020B0604030504040204" pitchFamily="50" charset="-128"/>
              </a:rPr>
              <a:t>★</a:t>
            </a:r>
            <a:endParaRPr lang="en-US" altLang="ja-JP" sz="1050" dirty="0">
              <a:latin typeface="メイリオ" panose="020B0604030504040204" pitchFamily="50" charset="-128"/>
              <a:ea typeface="メイリオ" panose="020B0604030504040204" pitchFamily="50" charset="-128"/>
            </a:endParaRPr>
          </a:p>
        </p:txBody>
      </p:sp>
      <p:grpSp>
        <p:nvGrpSpPr>
          <p:cNvPr id="1027" name="グループ化 1026"/>
          <p:cNvGrpSpPr/>
          <p:nvPr/>
        </p:nvGrpSpPr>
        <p:grpSpPr>
          <a:xfrm>
            <a:off x="370258" y="4222528"/>
            <a:ext cx="6117484" cy="2519310"/>
            <a:chOff x="361964" y="3226356"/>
            <a:chExt cx="6117484" cy="2880000"/>
          </a:xfrm>
        </p:grpSpPr>
        <p:sp>
          <p:nvSpPr>
            <p:cNvPr id="7" name="正方形/長方形 6"/>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24</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grpSp>
        <p:nvGrpSpPr>
          <p:cNvPr id="1028" name="グループ化 1027"/>
          <p:cNvGrpSpPr/>
          <p:nvPr/>
        </p:nvGrpSpPr>
        <p:grpSpPr>
          <a:xfrm>
            <a:off x="370080" y="498411"/>
            <a:ext cx="6117841" cy="3724117"/>
            <a:chOff x="361964" y="498412"/>
            <a:chExt cx="6117841" cy="3772634"/>
          </a:xfrm>
        </p:grpSpPr>
        <p:sp>
          <p:nvSpPr>
            <p:cNvPr id="3" name="正方形/長方形 2"/>
            <p:cNvSpPr/>
            <p:nvPr/>
          </p:nvSpPr>
          <p:spPr>
            <a:xfrm>
              <a:off x="361964" y="498412"/>
              <a:ext cx="2520000" cy="377263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23</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 name="正方形/長方形 3"/>
            <p:cNvSpPr/>
            <p:nvPr/>
          </p:nvSpPr>
          <p:spPr>
            <a:xfrm>
              <a:off x="2879805" y="498412"/>
              <a:ext cx="3600000" cy="377263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15"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69" y="4592953"/>
            <a:ext cx="2159997" cy="161999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56370" y="867596"/>
            <a:ext cx="2159995" cy="161999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376866" y="2495202"/>
            <a:ext cx="2511773"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 name="正方形/長方形 4"/>
          <p:cNvSpPr/>
          <p:nvPr/>
        </p:nvSpPr>
        <p:spPr>
          <a:xfrm>
            <a:off x="2892505" y="514249"/>
            <a:ext cx="3600000" cy="3683060"/>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23</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25</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５分≫</a:t>
            </a:r>
          </a:p>
          <a:p>
            <a:pPr>
              <a:lnSpc>
                <a:spcPts val="1400"/>
              </a:lnSpc>
            </a:pPr>
            <a:r>
              <a:rPr lang="ja-JP" altLang="en-US" sz="1050" b="1" dirty="0" smtClean="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次は</a:t>
            </a:r>
            <a:r>
              <a:rPr lang="ja-JP" altLang="en-US" sz="1050" dirty="0">
                <a:latin typeface="メイリオ" panose="020B0604030504040204" pitchFamily="50" charset="-128"/>
                <a:ea typeface="メイリオ" panose="020B0604030504040204" pitchFamily="50" charset="-128"/>
              </a:rPr>
              <a:t>、伝え方の「叱る」についてです。これも、具体的な例で考えてみましょう。</a:t>
            </a:r>
          </a:p>
          <a:p>
            <a:pPr>
              <a:lnSpc>
                <a:spcPts val="1400"/>
              </a:lnSpc>
            </a:pPr>
            <a:r>
              <a:rPr lang="ja-JP" altLang="en-US" sz="1050" dirty="0">
                <a:latin typeface="メイリオ" panose="020B0604030504040204" pitchFamily="50" charset="-128"/>
                <a:ea typeface="メイリオ" panose="020B0604030504040204" pitchFamily="50" charset="-128"/>
              </a:rPr>
              <a:t>　このような場面で</a:t>
            </a:r>
            <a:r>
              <a:rPr lang="ja-JP" altLang="en-US" sz="1050" dirty="0" smtClean="0">
                <a:latin typeface="メイリオ" panose="020B0604030504040204" pitchFamily="50" charset="-128"/>
                <a:ea typeface="メイリオ" panose="020B0604030504040204" pitchFamily="50" charset="-128"/>
              </a:rPr>
              <a:t>、子供に、どのように声</a:t>
            </a:r>
            <a:r>
              <a:rPr lang="ja-JP" altLang="en-US" sz="1050" dirty="0">
                <a:latin typeface="メイリオ" panose="020B0604030504040204" pitchFamily="50" charset="-128"/>
                <a:ea typeface="メイリオ" panose="020B0604030504040204" pitchFamily="50" charset="-128"/>
              </a:rPr>
              <a:t>をかけますか？吹き出しに書いてみてください。時間は１分です。始めてください</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１分経過）</a:t>
            </a:r>
          </a:p>
          <a:p>
            <a:pPr>
              <a:lnSpc>
                <a:spcPts val="1400"/>
              </a:lnSpc>
            </a:pPr>
            <a:r>
              <a:rPr lang="ja-JP" altLang="en-US" sz="1050" dirty="0">
                <a:latin typeface="メイリオ" panose="020B0604030504040204" pitchFamily="50" charset="-128"/>
                <a:ea typeface="メイリオ" panose="020B0604030504040204" pitchFamily="50" charset="-128"/>
              </a:rPr>
              <a:t>　どのように書かれましたか？（１、２人の先生に尋ねる。適宜、肯定的なコメントを入れる。）</a:t>
            </a:r>
          </a:p>
          <a:p>
            <a:pPr>
              <a:lnSpc>
                <a:spcPts val="1400"/>
              </a:lnSpc>
            </a:pPr>
            <a:r>
              <a:rPr lang="ja-JP" altLang="en-US" sz="1050" dirty="0">
                <a:latin typeface="メイリオ" panose="020B0604030504040204" pitchFamily="50" charset="-128"/>
                <a:ea typeface="メイリオ" panose="020B0604030504040204" pitchFamily="50" charset="-128"/>
              </a:rPr>
              <a:t>　ありがとうございました。</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p:txBody>
      </p:sp>
      <p:sp>
        <p:nvSpPr>
          <p:cNvPr id="9" name="正方形/長方形 8"/>
          <p:cNvSpPr/>
          <p:nvPr/>
        </p:nvSpPr>
        <p:spPr>
          <a:xfrm>
            <a:off x="2892505" y="4236740"/>
            <a:ext cx="3600000" cy="2372444"/>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23</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25</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５分≫</a:t>
            </a:r>
          </a:p>
          <a:p>
            <a:r>
              <a:rPr lang="ja-JP" altLang="en-US" sz="1050" b="1" dirty="0" smtClean="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では、このような伝え方はどうでしょうか。</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先生は、「なに喋ってるんだ！授業が始まっていることが分からないのか。（君は）ダメだな。」と言っています。</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「ＹＯＵメッセージ」で「なに喋ってるんだ！」と、子供の気持ちをくみ取らず否定し、さらに、「分からないのか。君はダメだな。」と対象者も否定しています。</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このように叱られると、★</a:t>
            </a:r>
            <a:r>
              <a:rPr lang="en-US" altLang="ja-JP" sz="1050" dirty="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授業が始まるから「話の続きは後にしょう」って話してただけなのに</a:t>
            </a:r>
            <a:r>
              <a:rPr lang="en-US" altLang="ja-JP" sz="1050" dirty="0">
                <a:latin typeface="メイリオ" panose="020B0604030504040204" pitchFamily="50" charset="-128"/>
                <a:ea typeface="メイリオ" panose="020B0604030504040204" pitchFamily="50" charset="-128"/>
              </a:rPr>
              <a:t>…</a:t>
            </a:r>
            <a:r>
              <a:rPr lang="ja-JP" altLang="en-US" sz="1050" dirty="0" err="1">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私はダメな子だと思われている。</a:t>
            </a:r>
            <a:r>
              <a:rPr lang="en-US" altLang="ja-JP" sz="1050" dirty="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と、自己肯定感を下げてしまい、「次はちゃんとしよう、頑張ろう」という気持ちにはなりにくくなりますね。</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a:p>
            <a:endParaRPr lang="en-US" altLang="ja-JP" sz="1050" dirty="0">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376369" y="6223871"/>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grpSp>
        <p:nvGrpSpPr>
          <p:cNvPr id="39" name="グループ化 38"/>
          <p:cNvGrpSpPr/>
          <p:nvPr/>
        </p:nvGrpSpPr>
        <p:grpSpPr>
          <a:xfrm>
            <a:off x="370756" y="6742868"/>
            <a:ext cx="6117484" cy="2617860"/>
            <a:chOff x="361964" y="3226356"/>
            <a:chExt cx="6117484" cy="2880000"/>
          </a:xfrm>
        </p:grpSpPr>
        <p:sp>
          <p:nvSpPr>
            <p:cNvPr id="40" name="正方形/長方形 39"/>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25</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41" name="正方形/長方形 40"/>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pic>
        <p:nvPicPr>
          <p:cNvPr id="42" name="Picture 3"/>
          <p:cNvPicPr>
            <a:picLocks noChangeAspect="1" noChangeArrowheads="1"/>
          </p:cNvPicPr>
          <p:nvPr/>
        </p:nvPicPr>
        <p:blipFill>
          <a:blip r:embed="rId4" cstate="email">
            <a:extLst>
              <a:ext uri="{28A0092B-C50C-407E-A947-70E740481C1C}">
                <a14:useLocalDpi xmlns:a14="http://schemas.microsoft.com/office/drawing/2010/main" val="0"/>
              </a:ext>
            </a:extLst>
          </a:blip>
          <a:stretch>
            <a:fillRect/>
          </a:stretch>
        </p:blipFill>
        <p:spPr bwMode="auto">
          <a:xfrm>
            <a:off x="556370" y="7113291"/>
            <a:ext cx="2159995" cy="161999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4" name="テキスト ボックス 43"/>
          <p:cNvSpPr txBox="1"/>
          <p:nvPr/>
        </p:nvSpPr>
        <p:spPr>
          <a:xfrm>
            <a:off x="376867" y="8744209"/>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31" name="テキスト ボックス 30"/>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13</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sp>
        <p:nvSpPr>
          <p:cNvPr id="21" name="横巻き 20"/>
          <p:cNvSpPr/>
          <p:nvPr/>
        </p:nvSpPr>
        <p:spPr>
          <a:xfrm>
            <a:off x="4077072" y="2755801"/>
            <a:ext cx="671845" cy="396999"/>
          </a:xfrm>
          <a:prstGeom prst="horizontalScroll">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個人思考</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390150" y="942702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
        <p:nvSpPr>
          <p:cNvPr id="23" name="角丸四角形 22"/>
          <p:cNvSpPr/>
          <p:nvPr/>
        </p:nvSpPr>
        <p:spPr>
          <a:xfrm>
            <a:off x="3151635" y="1693597"/>
            <a:ext cx="3085677" cy="909903"/>
          </a:xfrm>
          <a:prstGeom prst="roundRect">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必要があれば「授業のチャイムが鳴っても、喋っている子供に」を学校の実態に合うよう置き換えてください</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。その際は、スライド</a:t>
            </a:r>
            <a:r>
              <a:rPr lang="en-US" altLang="ja-JP"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24</a:t>
            </a:r>
            <a:r>
              <a:rPr lang="ja-JP" altLang="en-US" sz="1050"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も</a:t>
            </a:r>
            <a:r>
              <a:rPr lang="ja-JP" altLang="en-US" sz="1050" dirty="0" err="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修</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正して</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ください。</a:t>
            </a:r>
            <a:endParaRPr lang="en-US" altLang="ja-JP" sz="105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864630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390150" y="942702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14</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grpSp>
        <p:nvGrpSpPr>
          <p:cNvPr id="1028" name="グループ化 1027"/>
          <p:cNvGrpSpPr/>
          <p:nvPr/>
        </p:nvGrpSpPr>
        <p:grpSpPr>
          <a:xfrm>
            <a:off x="370080" y="498413"/>
            <a:ext cx="6117841" cy="8703060"/>
            <a:chOff x="361964" y="498412"/>
            <a:chExt cx="6117841" cy="2919651"/>
          </a:xfrm>
        </p:grpSpPr>
        <p:sp>
          <p:nvSpPr>
            <p:cNvPr id="3" name="正方形/長方形 2"/>
            <p:cNvSpPr/>
            <p:nvPr/>
          </p:nvSpPr>
          <p:spPr>
            <a:xfrm>
              <a:off x="361964" y="498412"/>
              <a:ext cx="2520000" cy="29196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lang="en-US" altLang="ja-JP" sz="1600" dirty="0" smtClean="0">
                  <a:solidFill>
                    <a:schemeClr val="tx1"/>
                  </a:solidFill>
                  <a:latin typeface="メイリオ" panose="020B0604030504040204" pitchFamily="50" charset="-128"/>
                  <a:ea typeface="メイリオ" panose="020B0604030504040204" pitchFamily="50" charset="-128"/>
                </a:rPr>
                <a:t>26</a:t>
              </a:r>
              <a:endParaRPr lang="en-US" altLang="ja-JP" dirty="0" smtClean="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 name="正方形/長方形 3"/>
            <p:cNvSpPr/>
            <p:nvPr/>
          </p:nvSpPr>
          <p:spPr>
            <a:xfrm>
              <a:off x="2879805" y="498412"/>
              <a:ext cx="3600000" cy="29196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70" y="867596"/>
            <a:ext cx="2159994" cy="161999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370756" y="2495202"/>
            <a:ext cx="2517884"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 name="正方形/長方形 4"/>
          <p:cNvSpPr/>
          <p:nvPr/>
        </p:nvSpPr>
        <p:spPr>
          <a:xfrm>
            <a:off x="2892505" y="514249"/>
            <a:ext cx="3600000" cy="8189421"/>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26</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７</a:t>
            </a:r>
            <a:r>
              <a:rPr lang="ja-JP" altLang="en-US" sz="1050" b="1" dirty="0" smtClean="0">
                <a:latin typeface="メイリオ" panose="020B0604030504040204" pitchFamily="50" charset="-128"/>
                <a:ea typeface="メイリオ" panose="020B0604030504040204" pitchFamily="50" charset="-128"/>
              </a:rPr>
              <a:t>分</a:t>
            </a:r>
            <a:r>
              <a:rPr lang="ja-JP" altLang="en-US" sz="1050" b="1" dirty="0">
                <a:latin typeface="メイリオ" panose="020B0604030504040204" pitchFamily="50" charset="-128"/>
                <a:ea typeface="メイリオ" panose="020B0604030504040204" pitchFamily="50" charset="-128"/>
              </a:rPr>
              <a:t>≫</a:t>
            </a:r>
          </a:p>
          <a:p>
            <a:pPr defTabSz="949147">
              <a:defRPr/>
            </a:pPr>
            <a:r>
              <a:rPr lang="ja-JP" altLang="en-US" sz="1050" b="1" dirty="0" smtClean="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それでは、「伝え方」の演習②をしてみましょう。先ほどの演習①の役割を入れ替わって行います。</a:t>
            </a:r>
            <a:endParaRPr lang="en-US" altLang="ja-JP" sz="1050" dirty="0">
              <a:latin typeface="メイリオ" panose="020B0604030504040204" pitchFamily="50" charset="-128"/>
              <a:ea typeface="メイリオ" panose="020B0604030504040204" pitchFamily="50" charset="-128"/>
            </a:endParaRPr>
          </a:p>
          <a:p>
            <a:pPr defTabSz="949147">
              <a:defRPr/>
            </a:pPr>
            <a:r>
              <a:rPr lang="ja-JP" altLang="en-US" sz="1050" dirty="0">
                <a:latin typeface="メイリオ" panose="020B0604030504040204" pitchFamily="50" charset="-128"/>
                <a:ea typeface="メイリオ" panose="020B0604030504040204" pitchFamily="50" charset="-128"/>
              </a:rPr>
              <a:t>　状況はこうです。「イライラした様子のＤ男が教室のゴミ箱を蹴飛ばしました。」</a:t>
            </a:r>
            <a:endParaRPr lang="en-US" altLang="ja-JP" sz="1050" dirty="0">
              <a:latin typeface="メイリオ" panose="020B0604030504040204" pitchFamily="50" charset="-128"/>
              <a:ea typeface="メイリオ" panose="020B0604030504040204" pitchFamily="50" charset="-128"/>
            </a:endParaRPr>
          </a:p>
          <a:p>
            <a:pPr defTabSz="949147">
              <a:defRPr/>
            </a:pPr>
            <a:r>
              <a:rPr lang="ja-JP" altLang="en-US" sz="1050" dirty="0">
                <a:latin typeface="メイリオ" panose="020B0604030504040204" pitchFamily="50" charset="-128"/>
                <a:ea typeface="メイリオ" panose="020B0604030504040204" pitchFamily="50" charset="-128"/>
              </a:rPr>
              <a:t>　さて、先生は、Ｄ男にどのように声をかけますか。</a:t>
            </a:r>
            <a:endParaRPr lang="en-US" altLang="ja-JP" sz="1050" dirty="0">
              <a:latin typeface="メイリオ" panose="020B0604030504040204" pitchFamily="50" charset="-128"/>
              <a:ea typeface="メイリオ" panose="020B0604030504040204" pitchFamily="50" charset="-128"/>
            </a:endParaRPr>
          </a:p>
          <a:p>
            <a:pPr defTabSz="949147">
              <a:defRPr/>
            </a:pPr>
            <a:r>
              <a:rPr lang="ja-JP" altLang="en-US" sz="1050" dirty="0">
                <a:latin typeface="メイリオ" panose="020B0604030504040204" pitchFamily="50" charset="-128"/>
                <a:ea typeface="メイリオ" panose="020B0604030504040204" pitchFamily="50" charset="-128"/>
              </a:rPr>
              <a:t>　また、ロールプレイングを始める前に、少し考える時間をとります。</a:t>
            </a:r>
            <a:endParaRPr lang="en-US" altLang="ja-JP" sz="1050" dirty="0">
              <a:latin typeface="メイリオ" panose="020B0604030504040204" pitchFamily="50" charset="-128"/>
              <a:ea typeface="メイリオ" panose="020B0604030504040204" pitchFamily="50" charset="-128"/>
            </a:endParaRPr>
          </a:p>
          <a:p>
            <a:pPr defTabSz="949147">
              <a:defRPr/>
            </a:pPr>
            <a:r>
              <a:rPr lang="ja-JP" altLang="en-US" sz="1050" dirty="0">
                <a:latin typeface="メイリオ" panose="020B0604030504040204" pitchFamily="50" charset="-128"/>
                <a:ea typeface="メイリオ" panose="020B0604030504040204" pitchFamily="50" charset="-128"/>
              </a:rPr>
              <a:t>　左の吹き出しに、先生は、どのように声をかけるか、先ほどの</a:t>
            </a:r>
            <a:r>
              <a:rPr lang="en-US" altLang="ja-JP" sz="1050" dirty="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伝え方のポイント「叱る」</a:t>
            </a:r>
            <a:r>
              <a:rPr lang="en-US" altLang="ja-JP" sz="1050" dirty="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を基に考えて書いてください。</a:t>
            </a:r>
            <a:endParaRPr lang="en-US" altLang="ja-JP" sz="1050" dirty="0">
              <a:latin typeface="メイリオ" panose="020B0604030504040204" pitchFamily="50" charset="-128"/>
              <a:ea typeface="メイリオ" panose="020B0604030504040204" pitchFamily="50" charset="-128"/>
            </a:endParaRPr>
          </a:p>
          <a:p>
            <a:pPr defTabSz="949147">
              <a:defRPr/>
            </a:pPr>
            <a:r>
              <a:rPr lang="ja-JP" altLang="en-US" sz="1050" dirty="0">
                <a:latin typeface="メイリオ" panose="020B0604030504040204" pitchFamily="50" charset="-128"/>
                <a:ea typeface="メイリオ" panose="020B0604030504040204" pitchFamily="50" charset="-128"/>
              </a:rPr>
              <a:t>　右の吹き出しに、Ｄ男役は、どのような背景でイライラしていたのか、スライドの</a:t>
            </a:r>
            <a:r>
              <a:rPr lang="en-US" altLang="ja-JP" sz="1050" dirty="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例</a:t>
            </a:r>
            <a:r>
              <a:rPr lang="en-US" altLang="ja-JP" sz="1050" dirty="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を参考に考えて書いてください。</a:t>
            </a:r>
            <a:endParaRPr lang="en-US" altLang="ja-JP" sz="1050" dirty="0">
              <a:latin typeface="メイリオ" panose="020B0604030504040204" pitchFamily="50" charset="-128"/>
              <a:ea typeface="メイリオ" panose="020B0604030504040204" pitchFamily="50" charset="-128"/>
            </a:endParaRPr>
          </a:p>
          <a:p>
            <a:pPr defTabSz="949147">
              <a:defRPr/>
            </a:pPr>
            <a:r>
              <a:rPr lang="ja-JP" altLang="en-US" sz="1050" dirty="0">
                <a:latin typeface="メイリオ" panose="020B0604030504040204" pitchFamily="50" charset="-128"/>
                <a:ea typeface="メイリオ" panose="020B0604030504040204" pitchFamily="50" charset="-128"/>
              </a:rPr>
              <a:t>　時間は１分です。お互いに見えないように書いてください</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a:p>
            <a:pPr defTabSz="949147">
              <a:defRPr/>
            </a:pPr>
            <a:endParaRPr lang="en-US" altLang="ja-JP" sz="1050" dirty="0">
              <a:latin typeface="メイリオ" panose="020B0604030504040204" pitchFamily="50" charset="-128"/>
              <a:ea typeface="メイリオ" panose="020B0604030504040204" pitchFamily="50" charset="-128"/>
            </a:endParaRPr>
          </a:p>
          <a:p>
            <a:pPr defTabSz="949147">
              <a:defRPr/>
            </a:pPr>
            <a:endParaRPr lang="en-US" altLang="ja-JP" sz="1050" dirty="0" smtClean="0">
              <a:latin typeface="メイリオ" panose="020B0604030504040204" pitchFamily="50" charset="-128"/>
              <a:ea typeface="メイリオ" panose="020B0604030504040204" pitchFamily="50" charset="-128"/>
            </a:endParaRPr>
          </a:p>
          <a:p>
            <a:pPr defTabSz="949147">
              <a:defRPr/>
            </a:pPr>
            <a:endParaRPr lang="en-US" altLang="ja-JP" sz="1050" dirty="0">
              <a:latin typeface="メイリオ" panose="020B0604030504040204" pitchFamily="50" charset="-128"/>
              <a:ea typeface="メイリオ" panose="020B0604030504040204" pitchFamily="50" charset="-128"/>
            </a:endParaRPr>
          </a:p>
          <a:p>
            <a:pPr defTabSz="949147">
              <a:defRPr/>
            </a:pPr>
            <a:endParaRPr lang="en-US" altLang="ja-JP" sz="1050" dirty="0">
              <a:latin typeface="メイリオ" panose="020B0604030504040204" pitchFamily="50" charset="-128"/>
              <a:ea typeface="メイリオ" panose="020B0604030504040204" pitchFamily="50" charset="-128"/>
            </a:endParaRPr>
          </a:p>
          <a:p>
            <a:pPr defTabSz="948878">
              <a:defRPr/>
            </a:pP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１分経過）</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時間がきました。</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では、ロールプレイを始めます。先生役の声かけから始めますが、Ｄ男役は、先ほど考えた「Ｄ男がイライラしていた訳」に従って、アドリブで言葉を返し、会話を続けてください。（様子を見て）よろしいでしょうか。時間は１分です。先生役の声かけから始めてください。では、どうぞ。</a:t>
            </a:r>
            <a:endParaRPr lang="en-US" altLang="ja-JP" sz="1050" dirty="0">
              <a:latin typeface="メイリオ" panose="020B0604030504040204" pitchFamily="50" charset="-128"/>
              <a:ea typeface="メイリオ" panose="020B0604030504040204" pitchFamily="50" charset="-128"/>
            </a:endParaRPr>
          </a:p>
          <a:p>
            <a:endParaRPr lang="en-US" altLang="ja-JP" sz="1050" dirty="0" smtClean="0">
              <a:latin typeface="メイリオ" panose="020B0604030504040204" pitchFamily="50" charset="-128"/>
              <a:ea typeface="メイリオ" panose="020B0604030504040204" pitchFamily="50" charset="-128"/>
            </a:endParaRPr>
          </a:p>
          <a:p>
            <a:endParaRPr lang="en-US" altLang="ja-JP" sz="1050" dirty="0">
              <a:latin typeface="メイリオ" panose="020B0604030504040204" pitchFamily="50" charset="-128"/>
              <a:ea typeface="メイリオ" panose="020B0604030504040204" pitchFamily="50" charset="-128"/>
            </a:endParaRPr>
          </a:p>
          <a:p>
            <a:endParaRPr lang="en-US" altLang="ja-JP" sz="1050" dirty="0" smtClean="0">
              <a:latin typeface="メイリオ" panose="020B0604030504040204" pitchFamily="50" charset="-128"/>
              <a:ea typeface="メイリオ" panose="020B0604030504040204" pitchFamily="50" charset="-128"/>
            </a:endParaRPr>
          </a:p>
          <a:p>
            <a:endParaRPr lang="en-US" altLang="ja-JP" sz="1050" dirty="0">
              <a:latin typeface="メイリオ" panose="020B0604030504040204" pitchFamily="50" charset="-128"/>
              <a:ea typeface="メイリオ" panose="020B0604030504040204" pitchFamily="50" charset="-128"/>
            </a:endParaRPr>
          </a:p>
          <a:p>
            <a:endParaRPr lang="en-US" altLang="ja-JP" sz="1050" dirty="0" smtClean="0">
              <a:latin typeface="メイリオ" panose="020B0604030504040204" pitchFamily="50" charset="-128"/>
              <a:ea typeface="メイリオ" panose="020B0604030504040204" pitchFamily="50" charset="-128"/>
            </a:endParaRPr>
          </a:p>
          <a:p>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１分経過）</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ありがとうございました</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a:p>
            <a:r>
              <a:rPr lang="ja-JP" altLang="en-US" sz="1050" dirty="0" smtClean="0">
                <a:latin typeface="メイリオ" panose="020B0604030504040204" pitchFamily="50" charset="-128"/>
                <a:ea typeface="メイリオ" panose="020B0604030504040204" pitchFamily="50" charset="-128"/>
              </a:rPr>
              <a:t>　さて</a:t>
            </a:r>
            <a:r>
              <a:rPr lang="ja-JP" altLang="en-US" sz="1050" dirty="0">
                <a:latin typeface="メイリオ" panose="020B0604030504040204" pitchFamily="50" charset="-128"/>
                <a:ea typeface="メイリオ" panose="020B0604030504040204" pitchFamily="50" charset="-128"/>
              </a:rPr>
              <a:t>、伝え方「叱る」を体験をしてもらいました。叱る役、叱られる役、それぞれが感じたことを交流してください。時間は１分です。始めてください。</a:t>
            </a:r>
            <a:endParaRPr lang="en-US" altLang="ja-JP" sz="1050" dirty="0">
              <a:latin typeface="メイリオ" panose="020B0604030504040204" pitchFamily="50" charset="-128"/>
              <a:ea typeface="メイリオ" panose="020B0604030504040204" pitchFamily="50" charset="-128"/>
            </a:endParaRPr>
          </a:p>
          <a:p>
            <a:endParaRPr lang="en-US" altLang="ja-JP" sz="1050" dirty="0" smtClean="0">
              <a:latin typeface="メイリオ" panose="020B0604030504040204" pitchFamily="50" charset="-128"/>
              <a:ea typeface="メイリオ" panose="020B0604030504040204" pitchFamily="50" charset="-128"/>
            </a:endParaRPr>
          </a:p>
          <a:p>
            <a:endParaRPr lang="en-US" altLang="ja-JP" sz="1050" dirty="0">
              <a:latin typeface="メイリオ" panose="020B0604030504040204" pitchFamily="50" charset="-128"/>
              <a:ea typeface="メイリオ" panose="020B0604030504040204" pitchFamily="50" charset="-128"/>
            </a:endParaRPr>
          </a:p>
          <a:p>
            <a:endParaRPr lang="en-US" altLang="ja-JP" sz="1050" dirty="0" smtClean="0">
              <a:latin typeface="メイリオ" panose="020B0604030504040204" pitchFamily="50" charset="-128"/>
              <a:ea typeface="メイリオ" panose="020B0604030504040204" pitchFamily="50" charset="-128"/>
            </a:endParaRPr>
          </a:p>
          <a:p>
            <a:endParaRPr lang="en-US" altLang="ja-JP" sz="1050" dirty="0">
              <a:latin typeface="メイリオ" panose="020B0604030504040204" pitchFamily="50" charset="-128"/>
              <a:ea typeface="メイリオ" panose="020B0604030504040204" pitchFamily="50" charset="-128"/>
            </a:endParaRPr>
          </a:p>
          <a:p>
            <a:endParaRPr lang="en-US" altLang="ja-JP" sz="1050" dirty="0" smtClean="0">
              <a:latin typeface="メイリオ" panose="020B0604030504040204" pitchFamily="50" charset="-128"/>
              <a:ea typeface="メイリオ" panose="020B0604030504040204" pitchFamily="50" charset="-128"/>
            </a:endParaRPr>
          </a:p>
          <a:p>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１分経過）</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どんな感想が出たか、少し聞いてみたいと思います。</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（１、２人の先生に尋ねる。適宜、肯定的なコメントを入れてください。）</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叱るときは、そうせざるを得なかった子供の気持ちを受けとめた上で、「行為」を叱るということを意識して、行動修正につなげるように関わっていきましょう。★</a:t>
            </a:r>
          </a:p>
        </p:txBody>
      </p:sp>
      <p:sp>
        <p:nvSpPr>
          <p:cNvPr id="14" name="横巻き 13"/>
          <p:cNvSpPr/>
          <p:nvPr/>
        </p:nvSpPr>
        <p:spPr>
          <a:xfrm>
            <a:off x="4077072" y="3165748"/>
            <a:ext cx="671845" cy="396999"/>
          </a:xfrm>
          <a:prstGeom prst="horizontalScroll">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個人思考</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9" name="横巻き 18"/>
          <p:cNvSpPr/>
          <p:nvPr/>
        </p:nvSpPr>
        <p:spPr>
          <a:xfrm>
            <a:off x="4077072" y="5341506"/>
            <a:ext cx="671845" cy="396999"/>
          </a:xfrm>
          <a:prstGeom prst="horizont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演習</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0" name="角丸四角形吹き出し 19"/>
          <p:cNvSpPr/>
          <p:nvPr/>
        </p:nvSpPr>
        <p:spPr>
          <a:xfrm>
            <a:off x="4936989" y="5451614"/>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a:t>
            </a:r>
            <a:r>
              <a:rPr kumimoji="1" lang="en-US" altLang="ja-JP" sz="900" dirty="0" smtClean="0">
                <a:solidFill>
                  <a:sysClr val="windowText" lastClr="000000"/>
                </a:solidFill>
                <a:latin typeface="メイリオ" panose="020B0604030504040204" pitchFamily="50" charset="-128"/>
                <a:ea typeface="メイリオ" panose="020B0604030504040204" pitchFamily="50" charset="-128"/>
              </a:rPr>
              <a:t>15</a:t>
            </a: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秒です。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sp>
        <p:nvSpPr>
          <p:cNvPr id="21" name="横巻き 20"/>
          <p:cNvSpPr/>
          <p:nvPr/>
        </p:nvSpPr>
        <p:spPr>
          <a:xfrm>
            <a:off x="7245424" y="6716241"/>
            <a:ext cx="671845" cy="396999"/>
          </a:xfrm>
          <a:prstGeom prst="horizont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演習</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2" name="角丸四角形吹き出し 21"/>
          <p:cNvSpPr/>
          <p:nvPr/>
        </p:nvSpPr>
        <p:spPr>
          <a:xfrm>
            <a:off x="8105341" y="6826349"/>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a:t>
            </a:r>
            <a:r>
              <a:rPr kumimoji="1" lang="en-US" altLang="ja-JP" sz="900" dirty="0" smtClean="0">
                <a:solidFill>
                  <a:sysClr val="windowText" lastClr="000000"/>
                </a:solidFill>
                <a:latin typeface="メイリオ" panose="020B0604030504040204" pitchFamily="50" charset="-128"/>
                <a:ea typeface="メイリオ" panose="020B0604030504040204" pitchFamily="50" charset="-128"/>
              </a:rPr>
              <a:t>15</a:t>
            </a: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秒です。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sp>
        <p:nvSpPr>
          <p:cNvPr id="15" name="横巻き 14"/>
          <p:cNvSpPr/>
          <p:nvPr/>
        </p:nvSpPr>
        <p:spPr>
          <a:xfrm>
            <a:off x="4005064" y="6825208"/>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ペア</a:t>
            </a:r>
            <a:r>
              <a:rPr kumimoji="1" lang="ja-JP" altLang="en-US" sz="1000" dirty="0" smtClean="0">
                <a:solidFill>
                  <a:schemeClr val="tx1"/>
                </a:solidFill>
                <a:latin typeface="メイリオ" panose="020B0604030504040204" pitchFamily="50" charset="-128"/>
                <a:ea typeface="メイリオ" panose="020B0604030504040204" pitchFamily="50" charset="-128"/>
              </a:rPr>
              <a:t>協議</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6" name="角丸四角形吹き出し 15"/>
          <p:cNvSpPr/>
          <p:nvPr/>
        </p:nvSpPr>
        <p:spPr>
          <a:xfrm>
            <a:off x="5085184" y="6897650"/>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a:t>
            </a:r>
            <a:r>
              <a:rPr lang="en-US" altLang="ja-JP" sz="900" dirty="0">
                <a:solidFill>
                  <a:sysClr val="windowText" lastClr="000000"/>
                </a:solidFill>
                <a:latin typeface="メイリオ" panose="020B0604030504040204" pitchFamily="50" charset="-128"/>
                <a:ea typeface="メイリオ" panose="020B0604030504040204" pitchFamily="50" charset="-128"/>
              </a:rPr>
              <a:t>15</a:t>
            </a: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秒です。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5043337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7" name="グループ化 1026"/>
          <p:cNvGrpSpPr/>
          <p:nvPr/>
        </p:nvGrpSpPr>
        <p:grpSpPr>
          <a:xfrm>
            <a:off x="370258" y="3009940"/>
            <a:ext cx="6117484" cy="2498273"/>
            <a:chOff x="361964" y="3226356"/>
            <a:chExt cx="6117484" cy="2880000"/>
          </a:xfrm>
        </p:grpSpPr>
        <p:sp>
          <p:nvSpPr>
            <p:cNvPr id="7" name="正方形/長方形 6"/>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28</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grpSp>
        <p:nvGrpSpPr>
          <p:cNvPr id="1028" name="グループ化 1027"/>
          <p:cNvGrpSpPr/>
          <p:nvPr/>
        </p:nvGrpSpPr>
        <p:grpSpPr>
          <a:xfrm>
            <a:off x="370080" y="498412"/>
            <a:ext cx="6117841" cy="2510372"/>
            <a:chOff x="361964" y="498412"/>
            <a:chExt cx="6117841" cy="2726396"/>
          </a:xfrm>
        </p:grpSpPr>
        <p:sp>
          <p:nvSpPr>
            <p:cNvPr id="3" name="正方形/長方形 2"/>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27</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 name="正方形/長方形 3"/>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15"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70" y="3380365"/>
            <a:ext cx="2159995" cy="161999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56370" y="867596"/>
            <a:ext cx="2159995" cy="161999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361964" y="2495202"/>
            <a:ext cx="252667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 name="正方形/長方形 4"/>
          <p:cNvSpPr/>
          <p:nvPr/>
        </p:nvSpPr>
        <p:spPr>
          <a:xfrm>
            <a:off x="2892505" y="514249"/>
            <a:ext cx="3600000" cy="1887696"/>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27</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31</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２分≫</a:t>
            </a:r>
            <a:endParaRPr lang="en-US" altLang="ja-JP" sz="1050" b="1" dirty="0">
              <a:latin typeface="メイリオ" panose="020B0604030504040204" pitchFamily="50" charset="-128"/>
              <a:ea typeface="メイリオ" panose="020B0604030504040204" pitchFamily="50" charset="-128"/>
            </a:endParaRPr>
          </a:p>
          <a:p>
            <a:r>
              <a:rPr lang="ja-JP" altLang="en-US" sz="1050" b="1" dirty="0" smtClean="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ここまで「ほめ方」「叱り方」について考えてきましたが、大切なのは、子供が前向きになれるような伝え方をすることです。そのためには、「ほめる」「叱る」に関わらず、日頃から、次のようなポイントに気を付けましょう。★</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日頃から感謝や共感を示すとき、「ありがとう」という言葉を、しっかり使っていきましょう。「人の役に立てた」ということを実感でき、自己存在感を高めることができます。</a:t>
            </a:r>
            <a:r>
              <a:rPr lang="ja-JP" altLang="en-US" sz="1050" dirty="0" smtClean="0">
                <a:latin typeface="メイリオ" panose="020B0604030504040204" pitchFamily="50" charset="-128"/>
                <a:ea typeface="メイリオ" panose="020B0604030504040204" pitchFamily="50" charset="-128"/>
              </a:rPr>
              <a:t>★</a:t>
            </a:r>
            <a:endParaRPr lang="en-US" altLang="ja-JP" sz="1050" dirty="0">
              <a:latin typeface="メイリオ" panose="020B0604030504040204" pitchFamily="50" charset="-128"/>
              <a:ea typeface="メイリオ" panose="020B0604030504040204" pitchFamily="50" charset="-128"/>
            </a:endParaRPr>
          </a:p>
        </p:txBody>
      </p:sp>
      <p:sp>
        <p:nvSpPr>
          <p:cNvPr id="9" name="正方形/長方形 8"/>
          <p:cNvSpPr/>
          <p:nvPr/>
        </p:nvSpPr>
        <p:spPr>
          <a:xfrm>
            <a:off x="2892505" y="3024152"/>
            <a:ext cx="3600000" cy="1169551"/>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27</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31</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２分≫</a:t>
            </a:r>
            <a:endParaRPr lang="en-US" altLang="ja-JP" sz="1050" b="1"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そして、活動等の途中で「いいのができてきているね。」「集中していてすごいね。」などの声をかけたり、「最後までよくあきらめなかったね！」と結果より過程を</a:t>
            </a:r>
            <a:r>
              <a:rPr lang="ja-JP" altLang="en-US" sz="1050" dirty="0" smtClean="0">
                <a:latin typeface="メイリオ" panose="020B0604030504040204" pitchFamily="50" charset="-128"/>
                <a:ea typeface="メイリオ" panose="020B0604030504040204" pitchFamily="50" charset="-128"/>
              </a:rPr>
              <a:t>承認したりする</a:t>
            </a:r>
            <a:r>
              <a:rPr lang="ja-JP" altLang="en-US" sz="1050" dirty="0">
                <a:latin typeface="メイリオ" panose="020B0604030504040204" pitchFamily="50" charset="-128"/>
                <a:ea typeface="メイリオ" panose="020B0604030504040204" pitchFamily="50" charset="-128"/>
              </a:rPr>
              <a:t>ことで、努力したことに価値を置き、達成感や成就感をもつことができます。</a:t>
            </a:r>
            <a:r>
              <a:rPr lang="ja-JP" altLang="en-US" sz="1050" dirty="0" smtClean="0">
                <a:latin typeface="メイリオ" panose="020B0604030504040204" pitchFamily="50" charset="-128"/>
                <a:ea typeface="メイリオ" panose="020B0604030504040204" pitchFamily="50" charset="-128"/>
              </a:rPr>
              <a:t>★</a:t>
            </a:r>
            <a:endParaRPr lang="en-US" altLang="ja-JP" sz="1050" dirty="0">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376369" y="5011283"/>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26" name="テキスト ボックス 25"/>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15</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grpSp>
        <p:nvGrpSpPr>
          <p:cNvPr id="19" name="グループ化 18"/>
          <p:cNvGrpSpPr/>
          <p:nvPr/>
        </p:nvGrpSpPr>
        <p:grpSpPr>
          <a:xfrm>
            <a:off x="370756" y="5509012"/>
            <a:ext cx="6117484" cy="2498273"/>
            <a:chOff x="361964" y="3226356"/>
            <a:chExt cx="6117484" cy="2880000"/>
          </a:xfrm>
        </p:grpSpPr>
        <p:sp>
          <p:nvSpPr>
            <p:cNvPr id="21" name="正方形/長方形 20"/>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29</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22" name="正方形/長方形 21"/>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pic>
        <p:nvPicPr>
          <p:cNvPr id="23" name="Picture 3"/>
          <p:cNvPicPr>
            <a:picLocks noChangeAspect="1" noChangeArrowheads="1"/>
          </p:cNvPicPr>
          <p:nvPr/>
        </p:nvPicPr>
        <p:blipFill>
          <a:blip r:embed="rId4" cstate="email">
            <a:extLst>
              <a:ext uri="{28A0092B-C50C-407E-A947-70E740481C1C}">
                <a14:useLocalDpi xmlns:a14="http://schemas.microsoft.com/office/drawing/2010/main" val="0"/>
              </a:ext>
            </a:extLst>
          </a:blip>
          <a:stretch>
            <a:fillRect/>
          </a:stretch>
        </p:blipFill>
        <p:spPr bwMode="auto">
          <a:xfrm>
            <a:off x="556868" y="5879437"/>
            <a:ext cx="2159995" cy="161999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7" name="正方形/長方形 26"/>
          <p:cNvSpPr/>
          <p:nvPr/>
        </p:nvSpPr>
        <p:spPr>
          <a:xfrm>
            <a:off x="2893003" y="5523224"/>
            <a:ext cx="3600000" cy="1169551"/>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27</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31</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２分≫</a:t>
            </a:r>
            <a:endParaRPr lang="en-US" altLang="ja-JP" sz="1050" b="1"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次に、「失敗は成功のもとだよ。次はできることから始めようよ。」などといった声かけにより、なぜ失敗をしたのかではなく、失敗をどう生かすかということに気付かせることができ、失敗を受容して、次、頑張ろうという</a:t>
            </a:r>
            <a:r>
              <a:rPr lang="ja-JP" altLang="en-US" sz="1050" dirty="0" smtClean="0">
                <a:latin typeface="メイリオ" panose="020B0604030504040204" pitchFamily="50" charset="-128"/>
                <a:ea typeface="メイリオ" panose="020B0604030504040204" pitchFamily="50" charset="-128"/>
              </a:rPr>
              <a:t>意欲をもつことができます</a:t>
            </a:r>
            <a:r>
              <a:rPr lang="ja-JP" altLang="en-US" sz="1050" dirty="0">
                <a:latin typeface="メイリオ" panose="020B0604030504040204" pitchFamily="50" charset="-128"/>
                <a:ea typeface="メイリオ" panose="020B0604030504040204" pitchFamily="50" charset="-128"/>
              </a:rPr>
              <a:t>。</a:t>
            </a:r>
            <a:r>
              <a:rPr lang="ja-JP" altLang="en-US" sz="1050" dirty="0" smtClean="0">
                <a:latin typeface="メイリオ" panose="020B0604030504040204" pitchFamily="50" charset="-128"/>
                <a:ea typeface="メイリオ" panose="020B0604030504040204" pitchFamily="50" charset="-128"/>
              </a:rPr>
              <a:t>★</a:t>
            </a:r>
            <a:endParaRPr lang="en-US" altLang="ja-JP" sz="1050" dirty="0">
              <a:latin typeface="メイリオ" panose="020B0604030504040204" pitchFamily="50" charset="-128"/>
              <a:ea typeface="メイリオ" panose="020B0604030504040204" pitchFamily="50" charset="-128"/>
            </a:endParaRPr>
          </a:p>
        </p:txBody>
      </p:sp>
      <p:sp>
        <p:nvSpPr>
          <p:cNvPr id="28" name="テキスト ボックス 27"/>
          <p:cNvSpPr txBox="1"/>
          <p:nvPr/>
        </p:nvSpPr>
        <p:spPr>
          <a:xfrm>
            <a:off x="376867" y="7510355"/>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25" name="テキスト ボックス 24"/>
          <p:cNvSpPr txBox="1"/>
          <p:nvPr/>
        </p:nvSpPr>
        <p:spPr>
          <a:xfrm>
            <a:off x="390150" y="942702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902275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7" name="グループ化 1026"/>
          <p:cNvGrpSpPr/>
          <p:nvPr/>
        </p:nvGrpSpPr>
        <p:grpSpPr>
          <a:xfrm>
            <a:off x="370258" y="3009940"/>
            <a:ext cx="6117484" cy="2498273"/>
            <a:chOff x="361964" y="3226356"/>
            <a:chExt cx="6117484" cy="2880000"/>
          </a:xfrm>
        </p:grpSpPr>
        <p:sp>
          <p:nvSpPr>
            <p:cNvPr id="7" name="正方形/長方形 6"/>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31</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grpSp>
        <p:nvGrpSpPr>
          <p:cNvPr id="1028" name="グループ化 1027"/>
          <p:cNvGrpSpPr/>
          <p:nvPr/>
        </p:nvGrpSpPr>
        <p:grpSpPr>
          <a:xfrm>
            <a:off x="370080" y="498412"/>
            <a:ext cx="6117841" cy="2510372"/>
            <a:chOff x="361964" y="498412"/>
            <a:chExt cx="6117841" cy="2726396"/>
          </a:xfrm>
        </p:grpSpPr>
        <p:sp>
          <p:nvSpPr>
            <p:cNvPr id="3" name="正方形/長方形 2"/>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30</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 name="正方形/長方形 3"/>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15"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69" y="3380365"/>
            <a:ext cx="2159997" cy="161999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56370" y="867596"/>
            <a:ext cx="2159995" cy="161999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361964" y="2495202"/>
            <a:ext cx="252667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 name="正方形/長方形 4"/>
          <p:cNvSpPr/>
          <p:nvPr/>
        </p:nvSpPr>
        <p:spPr>
          <a:xfrm>
            <a:off x="2892505" y="514249"/>
            <a:ext cx="3600000" cy="1169551"/>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27</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31</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２分≫</a:t>
            </a:r>
            <a:endParaRPr lang="en-US" altLang="ja-JP" sz="1050" b="1" dirty="0">
              <a:latin typeface="メイリオ" panose="020B0604030504040204" pitchFamily="50" charset="-128"/>
              <a:ea typeface="メイリオ" panose="020B0604030504040204" pitchFamily="50" charset="-128"/>
            </a:endParaRPr>
          </a:p>
          <a:p>
            <a:pPr>
              <a:lnSpc>
                <a:spcPts val="1400"/>
              </a:lnSpc>
            </a:pPr>
            <a:r>
              <a:rPr lang="ja-JP" altLang="en-US" sz="1050" b="1" dirty="0" smtClean="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最後</a:t>
            </a:r>
            <a:r>
              <a:rPr lang="ja-JP" altLang="en-US" sz="1050" dirty="0" smtClean="0">
                <a:latin typeface="メイリオ" panose="020B0604030504040204" pitchFamily="50" charset="-128"/>
                <a:ea typeface="メイリオ" panose="020B0604030504040204" pitchFamily="50" charset="-128"/>
              </a:rPr>
              <a:t>に、「あれ</a:t>
            </a:r>
            <a:r>
              <a:rPr lang="ja-JP" altLang="en-US" sz="1050" dirty="0">
                <a:latin typeface="メイリオ" panose="020B0604030504040204" pitchFamily="50" charset="-128"/>
                <a:ea typeface="メイリオ" panose="020B0604030504040204" pitchFamily="50" charset="-128"/>
              </a:rPr>
              <a:t>、前より字がきれいになったなあ。」「昨日より一つ多く問題が解けたね。」といった</a:t>
            </a:r>
            <a:r>
              <a:rPr lang="ja-JP" altLang="en-US" sz="1050" dirty="0" smtClean="0">
                <a:latin typeface="メイリオ" panose="020B0604030504040204" pitchFamily="50" charset="-128"/>
                <a:ea typeface="メイリオ" panose="020B0604030504040204" pitchFamily="50" charset="-128"/>
              </a:rPr>
              <a:t>、少し</a:t>
            </a:r>
            <a:r>
              <a:rPr lang="ja-JP" altLang="en-US" sz="1050" dirty="0">
                <a:latin typeface="メイリオ" panose="020B0604030504040204" pitchFamily="50" charset="-128"/>
                <a:ea typeface="メイリオ" panose="020B0604030504040204" pitchFamily="50" charset="-128"/>
              </a:rPr>
              <a:t>でも成長が見られた部分は逃さず</a:t>
            </a:r>
            <a:r>
              <a:rPr lang="ja-JP" altLang="en-US" sz="1050" smtClean="0">
                <a:latin typeface="メイリオ" panose="020B0604030504040204" pitchFamily="50" charset="-128"/>
                <a:ea typeface="メイリオ" panose="020B0604030504040204" pitchFamily="50" charset="-128"/>
              </a:rPr>
              <a:t>認めましょう。小さな</a:t>
            </a:r>
            <a:r>
              <a:rPr lang="ja-JP" altLang="en-US" sz="1050" dirty="0" smtClean="0">
                <a:latin typeface="メイリオ" panose="020B0604030504040204" pitchFamily="50" charset="-128"/>
                <a:ea typeface="メイリオ" panose="020B0604030504040204" pitchFamily="50" charset="-128"/>
              </a:rPr>
              <a:t>成功でも認められることで、自信</a:t>
            </a:r>
            <a:r>
              <a:rPr lang="ja-JP" altLang="en-US" sz="1050" dirty="0">
                <a:latin typeface="メイリオ" panose="020B0604030504040204" pitchFamily="50" charset="-128"/>
                <a:ea typeface="メイリオ" panose="020B0604030504040204" pitchFamily="50" charset="-128"/>
              </a:rPr>
              <a:t>をもつことができます。★</a:t>
            </a:r>
          </a:p>
        </p:txBody>
      </p:sp>
      <p:sp>
        <p:nvSpPr>
          <p:cNvPr id="9" name="正方形/長方形 8"/>
          <p:cNvSpPr/>
          <p:nvPr/>
        </p:nvSpPr>
        <p:spPr>
          <a:xfrm>
            <a:off x="2892505" y="3024152"/>
            <a:ext cx="3600000" cy="1169551"/>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27</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31</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２分≫</a:t>
            </a:r>
            <a:endParaRPr lang="en-US" altLang="ja-JP" sz="1050" b="1"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このよう</a:t>
            </a:r>
            <a:r>
              <a:rPr lang="ja-JP" altLang="en-US" sz="1050" dirty="0" smtClean="0">
                <a:latin typeface="メイリオ" panose="020B0604030504040204" pitchFamily="50" charset="-128"/>
                <a:ea typeface="メイリオ" panose="020B0604030504040204" pitchFamily="50" charset="-128"/>
              </a:rPr>
              <a:t>な「前向き</a:t>
            </a:r>
            <a:r>
              <a:rPr lang="ja-JP" altLang="en-US" sz="1050" dirty="0">
                <a:latin typeface="メイリオ" panose="020B0604030504040204" pitchFamily="50" charset="-128"/>
                <a:ea typeface="メイリオ" panose="020B0604030504040204" pitchFamily="50" charset="-128"/>
              </a:rPr>
              <a:t>に</a:t>
            </a:r>
            <a:r>
              <a:rPr lang="ja-JP" altLang="en-US" sz="1050" dirty="0" smtClean="0">
                <a:latin typeface="メイリオ" panose="020B0604030504040204" pitchFamily="50" charset="-128"/>
                <a:ea typeface="メイリオ" panose="020B0604030504040204" pitchFamily="50" charset="-128"/>
              </a:rPr>
              <a:t>なれる」伝え方</a:t>
            </a:r>
            <a:r>
              <a:rPr lang="ja-JP" altLang="en-US" sz="1050" dirty="0">
                <a:latin typeface="メイリオ" panose="020B0604030504040204" pitchFamily="50" charset="-128"/>
                <a:ea typeface="メイリオ" panose="020B0604030504040204" pitchFamily="50" charset="-128"/>
              </a:rPr>
              <a:t>をすることにより、周りの評価に左右されて行動するのではなく、何かに取り組んでいること自体に価値を置き、何事にも、自分でできることから、少しずつ挑戦しようと</a:t>
            </a:r>
            <a:r>
              <a:rPr lang="ja-JP" altLang="en-US" sz="1050" dirty="0" smtClean="0">
                <a:latin typeface="メイリオ" panose="020B0604030504040204" pitchFamily="50" charset="-128"/>
                <a:ea typeface="メイリオ" panose="020B0604030504040204" pitchFamily="50" charset="-128"/>
              </a:rPr>
              <a:t>する心が育っていきます</a:t>
            </a:r>
            <a:r>
              <a:rPr lang="ja-JP" altLang="en-US" sz="1050" dirty="0">
                <a:latin typeface="メイリオ" panose="020B0604030504040204" pitchFamily="50" charset="-128"/>
                <a:ea typeface="メイリオ" panose="020B0604030504040204" pitchFamily="50" charset="-128"/>
              </a:rPr>
              <a:t>。★</a:t>
            </a:r>
          </a:p>
        </p:txBody>
      </p:sp>
      <p:sp>
        <p:nvSpPr>
          <p:cNvPr id="35" name="テキスト ボックス 34"/>
          <p:cNvSpPr txBox="1"/>
          <p:nvPr/>
        </p:nvSpPr>
        <p:spPr>
          <a:xfrm>
            <a:off x="376369" y="5011283"/>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26" name="テキスト ボックス 25"/>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16</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grpSp>
        <p:nvGrpSpPr>
          <p:cNvPr id="19" name="グループ化 18"/>
          <p:cNvGrpSpPr/>
          <p:nvPr/>
        </p:nvGrpSpPr>
        <p:grpSpPr>
          <a:xfrm>
            <a:off x="370756" y="5509012"/>
            <a:ext cx="6117484" cy="2498273"/>
            <a:chOff x="361964" y="3226356"/>
            <a:chExt cx="6117484" cy="2880000"/>
          </a:xfrm>
        </p:grpSpPr>
        <p:sp>
          <p:nvSpPr>
            <p:cNvPr id="21" name="正方形/長方形 20"/>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32</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22" name="正方形/長方形 21"/>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pic>
        <p:nvPicPr>
          <p:cNvPr id="23" name="Picture 3"/>
          <p:cNvPicPr>
            <a:picLocks noChangeAspect="1" noChangeArrowheads="1"/>
          </p:cNvPicPr>
          <p:nvPr/>
        </p:nvPicPr>
        <p:blipFill>
          <a:blip r:embed="rId4" cstate="email">
            <a:extLst>
              <a:ext uri="{28A0092B-C50C-407E-A947-70E740481C1C}">
                <a14:useLocalDpi xmlns:a14="http://schemas.microsoft.com/office/drawing/2010/main" val="0"/>
              </a:ext>
            </a:extLst>
          </a:blip>
          <a:stretch>
            <a:fillRect/>
          </a:stretch>
        </p:blipFill>
        <p:spPr bwMode="auto">
          <a:xfrm>
            <a:off x="556868" y="5879437"/>
            <a:ext cx="2159994" cy="161999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7" name="正方形/長方形 26"/>
          <p:cNvSpPr/>
          <p:nvPr/>
        </p:nvSpPr>
        <p:spPr>
          <a:xfrm>
            <a:off x="2893003" y="5523224"/>
            <a:ext cx="3600000" cy="451406"/>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32</a:t>
            </a:r>
            <a:r>
              <a:rPr lang="ja-JP" altLang="en-US" sz="1050" b="1" dirty="0" err="1"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33</a:t>
            </a:r>
            <a:r>
              <a:rPr lang="ja-JP" altLang="en-US" sz="1050" b="1" dirty="0" smtClean="0">
                <a:latin typeface="メイリオ" panose="020B0604030504040204" pitchFamily="50" charset="-128"/>
                <a:ea typeface="メイリオ" panose="020B0604030504040204" pitchFamily="50" charset="-128"/>
              </a:rPr>
              <a:t>で１分</a:t>
            </a:r>
            <a:r>
              <a:rPr lang="ja-JP" altLang="en-US" sz="1050" b="1" dirty="0">
                <a:latin typeface="メイリオ" panose="020B0604030504040204" pitchFamily="50" charset="-128"/>
                <a:ea typeface="メイリオ" panose="020B0604030504040204" pitchFamily="50" charset="-128"/>
              </a:rPr>
              <a:t>≫</a:t>
            </a:r>
            <a:endParaRPr lang="en-US" altLang="ja-JP" sz="1050" b="1"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今日のまとめです。</a:t>
            </a:r>
            <a:r>
              <a:rPr lang="ja-JP" altLang="en-US" sz="1050" dirty="0" smtClean="0">
                <a:latin typeface="メイリオ" panose="020B0604030504040204" pitchFamily="50" charset="-128"/>
                <a:ea typeface="メイリオ" panose="020B0604030504040204" pitchFamily="50" charset="-128"/>
              </a:rPr>
              <a:t>★</a:t>
            </a:r>
            <a:endParaRPr lang="ja-JP" altLang="en-US" sz="1050" dirty="0">
              <a:latin typeface="メイリオ" panose="020B0604030504040204" pitchFamily="50" charset="-128"/>
              <a:ea typeface="メイリオ" panose="020B0604030504040204" pitchFamily="50" charset="-128"/>
            </a:endParaRPr>
          </a:p>
        </p:txBody>
      </p:sp>
      <p:sp>
        <p:nvSpPr>
          <p:cNvPr id="28" name="テキスト ボックス 27"/>
          <p:cNvSpPr txBox="1"/>
          <p:nvPr/>
        </p:nvSpPr>
        <p:spPr>
          <a:xfrm>
            <a:off x="376867" y="7510355"/>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25" name="テキスト ボックス 24"/>
          <p:cNvSpPr txBox="1"/>
          <p:nvPr/>
        </p:nvSpPr>
        <p:spPr>
          <a:xfrm>
            <a:off x="390150" y="942702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902275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7" name="グループ化 1026"/>
          <p:cNvGrpSpPr/>
          <p:nvPr/>
        </p:nvGrpSpPr>
        <p:grpSpPr>
          <a:xfrm>
            <a:off x="370258" y="3009940"/>
            <a:ext cx="6117484" cy="2498273"/>
            <a:chOff x="361964" y="3226356"/>
            <a:chExt cx="6117484" cy="2880000"/>
          </a:xfrm>
        </p:grpSpPr>
        <p:sp>
          <p:nvSpPr>
            <p:cNvPr id="7" name="正方形/長方形 6"/>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34</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grpSp>
        <p:nvGrpSpPr>
          <p:cNvPr id="1028" name="グループ化 1027"/>
          <p:cNvGrpSpPr/>
          <p:nvPr/>
        </p:nvGrpSpPr>
        <p:grpSpPr>
          <a:xfrm>
            <a:off x="370080" y="498412"/>
            <a:ext cx="6117841" cy="2510372"/>
            <a:chOff x="361964" y="498412"/>
            <a:chExt cx="6117841" cy="2726396"/>
          </a:xfrm>
        </p:grpSpPr>
        <p:sp>
          <p:nvSpPr>
            <p:cNvPr id="3" name="正方形/長方形 2"/>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33</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 name="正方形/長方形 3"/>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15"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70" y="3380365"/>
            <a:ext cx="2159995" cy="161999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56370" y="867596"/>
            <a:ext cx="2159995" cy="161999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361964" y="2495202"/>
            <a:ext cx="252667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 name="正方形/長方形 4"/>
          <p:cNvSpPr/>
          <p:nvPr/>
        </p:nvSpPr>
        <p:spPr>
          <a:xfrm>
            <a:off x="2892505" y="514249"/>
            <a:ext cx="3600000" cy="1887696"/>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32</a:t>
            </a:r>
            <a:r>
              <a:rPr lang="ja-JP" altLang="en-US" sz="1050" b="1" dirty="0" err="1"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33</a:t>
            </a:r>
            <a:r>
              <a:rPr lang="ja-JP" altLang="en-US" sz="1050" b="1" dirty="0" smtClean="0">
                <a:latin typeface="メイリオ" panose="020B0604030504040204" pitchFamily="50" charset="-128"/>
                <a:ea typeface="メイリオ" panose="020B0604030504040204" pitchFamily="50" charset="-128"/>
              </a:rPr>
              <a:t>で１分</a:t>
            </a:r>
            <a:r>
              <a:rPr lang="ja-JP" altLang="en-US" sz="1050" b="1" dirty="0">
                <a:latin typeface="メイリオ" panose="020B0604030504040204" pitchFamily="50" charset="-128"/>
                <a:ea typeface="メイリオ" panose="020B0604030504040204" pitchFamily="50" charset="-128"/>
              </a:rPr>
              <a:t>≫</a:t>
            </a:r>
            <a:endParaRPr lang="en-US" altLang="ja-JP" sz="1050" b="1" dirty="0">
              <a:latin typeface="メイリオ" panose="020B0604030504040204" pitchFamily="50" charset="-128"/>
              <a:ea typeface="メイリオ" panose="020B0604030504040204" pitchFamily="50" charset="-128"/>
            </a:endParaRPr>
          </a:p>
          <a:p>
            <a:pPr>
              <a:lnSpc>
                <a:spcPts val="1400"/>
              </a:lnSpc>
            </a:pPr>
            <a:r>
              <a:rPr lang="ja-JP" altLang="en-US" sz="1050" b="1" dirty="0" smtClean="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ここまで、「教職員のコミュニケーション力」について考えてきました。今日の学びを生かすのは</a:t>
            </a:r>
            <a:r>
              <a:rPr lang="ja-JP" altLang="en-US" sz="1050" dirty="0" smtClean="0">
                <a:latin typeface="メイリオ" panose="020B0604030504040204" pitchFamily="50" charset="-128"/>
                <a:ea typeface="メイリオ" panose="020B0604030504040204" pitchFamily="50" charset="-128"/>
              </a:rPr>
              <a:t>、子供を</a:t>
            </a:r>
            <a:r>
              <a:rPr lang="ja-JP" altLang="en-US" sz="1050" dirty="0">
                <a:latin typeface="メイリオ" panose="020B0604030504040204" pitchFamily="50" charset="-128"/>
                <a:ea typeface="メイリオ" panose="020B0604030504040204" pitchFamily="50" charset="-128"/>
              </a:rPr>
              <a:t>指導する場面や、相談等</a:t>
            </a:r>
            <a:r>
              <a:rPr lang="ja-JP" altLang="en-US" sz="1050" dirty="0" smtClean="0">
                <a:latin typeface="メイリオ" panose="020B0604030504040204" pitchFamily="50" charset="-128"/>
                <a:ea typeface="メイリオ" panose="020B0604030504040204" pitchFamily="50" charset="-128"/>
              </a:rPr>
              <a:t>で子供の</a:t>
            </a:r>
            <a:r>
              <a:rPr lang="ja-JP" altLang="en-US" sz="1050" dirty="0">
                <a:latin typeface="メイリオ" panose="020B0604030504040204" pitchFamily="50" charset="-128"/>
                <a:ea typeface="メイリオ" panose="020B0604030504040204" pitchFamily="50" charset="-128"/>
              </a:rPr>
              <a:t>話を聴くという場面に限りません</a:t>
            </a:r>
            <a:r>
              <a:rPr lang="ja-JP" altLang="en-US" sz="1050" dirty="0" smtClean="0">
                <a:latin typeface="メイリオ" panose="020B0604030504040204" pitchFamily="50" charset="-128"/>
                <a:ea typeface="メイリオ" panose="020B0604030504040204" pitchFamily="50" charset="-128"/>
              </a:rPr>
              <a:t>。子供と</a:t>
            </a:r>
            <a:r>
              <a:rPr lang="ja-JP" altLang="en-US" sz="1050" dirty="0">
                <a:latin typeface="メイリオ" panose="020B0604030504040204" pitchFamily="50" charset="-128"/>
                <a:ea typeface="メイリオ" panose="020B0604030504040204" pitchFamily="50" charset="-128"/>
              </a:rPr>
              <a:t>の、ちょっとした会話の中で、また、授業中や部活動（クラブ）の指導中など、あらゆる場面に共通して大切なことです。</a:t>
            </a: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子供と</a:t>
            </a:r>
            <a:r>
              <a:rPr lang="ja-JP" altLang="en-US" sz="1050" dirty="0">
                <a:latin typeface="メイリオ" panose="020B0604030504040204" pitchFamily="50" charset="-128"/>
                <a:ea typeface="メイリオ" panose="020B0604030504040204" pitchFamily="50" charset="-128"/>
              </a:rPr>
              <a:t>の信頼関係を築くために、まずは常日頃からの、よりよいコミュニケーションを大切にしていきましょう。★</a:t>
            </a:r>
          </a:p>
        </p:txBody>
      </p:sp>
      <p:sp>
        <p:nvSpPr>
          <p:cNvPr id="9" name="正方形/長方形 8"/>
          <p:cNvSpPr/>
          <p:nvPr/>
        </p:nvSpPr>
        <p:spPr>
          <a:xfrm>
            <a:off x="2892505" y="3024152"/>
            <a:ext cx="3600000" cy="451406"/>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34</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37</a:t>
            </a:r>
            <a:r>
              <a:rPr lang="ja-JP" altLang="en-US" sz="1050" b="1" dirty="0" smtClean="0">
                <a:latin typeface="メイリオ" panose="020B0604030504040204" pitchFamily="50" charset="-128"/>
                <a:ea typeface="メイリオ" panose="020B0604030504040204" pitchFamily="50" charset="-128"/>
              </a:rPr>
              <a:t>で８分</a:t>
            </a:r>
            <a:r>
              <a:rPr lang="ja-JP" altLang="en-US" sz="1050" b="1" dirty="0">
                <a:latin typeface="メイリオ" panose="020B0604030504040204" pitchFamily="50" charset="-128"/>
                <a:ea typeface="メイリオ" panose="020B0604030504040204" pitchFamily="50" charset="-128"/>
              </a:rPr>
              <a:t>≫</a:t>
            </a:r>
            <a:endParaRPr lang="en-US" altLang="ja-JP" sz="1050" b="1"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今日の研修の最後です。★</a:t>
            </a:r>
          </a:p>
        </p:txBody>
      </p:sp>
      <p:sp>
        <p:nvSpPr>
          <p:cNvPr id="35" name="テキスト ボックス 34"/>
          <p:cNvSpPr txBox="1"/>
          <p:nvPr/>
        </p:nvSpPr>
        <p:spPr>
          <a:xfrm>
            <a:off x="376369" y="5011283"/>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26" name="テキスト ボックス 25"/>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17</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grpSp>
        <p:nvGrpSpPr>
          <p:cNvPr id="19" name="グループ化 18"/>
          <p:cNvGrpSpPr/>
          <p:nvPr/>
        </p:nvGrpSpPr>
        <p:grpSpPr>
          <a:xfrm>
            <a:off x="370756" y="5509012"/>
            <a:ext cx="6117484" cy="4150544"/>
            <a:chOff x="361964" y="3226356"/>
            <a:chExt cx="6117484" cy="2880000"/>
          </a:xfrm>
        </p:grpSpPr>
        <p:sp>
          <p:nvSpPr>
            <p:cNvPr id="21" name="正方形/長方形 20"/>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35</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22" name="正方形/長方形 21"/>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pic>
        <p:nvPicPr>
          <p:cNvPr id="23" name="Picture 3"/>
          <p:cNvPicPr>
            <a:picLocks noChangeAspect="1" noChangeArrowheads="1"/>
          </p:cNvPicPr>
          <p:nvPr/>
        </p:nvPicPr>
        <p:blipFill>
          <a:blip r:embed="rId4" cstate="email">
            <a:extLst>
              <a:ext uri="{28A0092B-C50C-407E-A947-70E740481C1C}">
                <a14:useLocalDpi xmlns:a14="http://schemas.microsoft.com/office/drawing/2010/main" val="0"/>
              </a:ext>
            </a:extLst>
          </a:blip>
          <a:stretch>
            <a:fillRect/>
          </a:stretch>
        </p:blipFill>
        <p:spPr bwMode="auto">
          <a:xfrm>
            <a:off x="556868" y="5879437"/>
            <a:ext cx="2159995" cy="161999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7" name="正方形/長方形 26"/>
          <p:cNvSpPr/>
          <p:nvPr/>
        </p:nvSpPr>
        <p:spPr>
          <a:xfrm>
            <a:off x="2893003" y="5523224"/>
            <a:ext cx="3600000" cy="3826689"/>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34</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37</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８分</a:t>
            </a:r>
            <a:r>
              <a:rPr lang="ja-JP" altLang="en-US" sz="1050" b="1" dirty="0" smtClean="0">
                <a:latin typeface="メイリオ" panose="020B0604030504040204" pitchFamily="50" charset="-128"/>
                <a:ea typeface="メイリオ" panose="020B0604030504040204" pitchFamily="50" charset="-128"/>
              </a:rPr>
              <a:t>≫</a:t>
            </a:r>
            <a:endParaRPr lang="en-US" altLang="ja-JP" sz="1050" b="1"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前向きになれる言葉」は心に残ります。先生方も、今まで自分にかけられた前向きになれる言葉を、心の中に一つ、二つ、もっているのではないでしょうか。すぐに思い浮かばなければ、今日の研修の中でかけられた言葉や、心に残っている本や映画の言葉でも、格言でもＯＫです。心に残る、前向きになれた言葉を、上の四角に書いてみてください。時間は１分です。始めてください。</a:t>
            </a:r>
            <a:endParaRPr lang="en-US" altLang="ja-JP" sz="1050" dirty="0">
              <a:latin typeface="メイリオ" panose="020B0604030504040204" pitchFamily="50" charset="-128"/>
              <a:ea typeface="メイリオ" panose="020B0604030504040204" pitchFamily="50" charset="-128"/>
            </a:endParaRPr>
          </a:p>
          <a:p>
            <a:endParaRPr lang="en-US" altLang="ja-JP" sz="1050" dirty="0" smtClean="0">
              <a:latin typeface="メイリオ" panose="020B0604030504040204" pitchFamily="50" charset="-128"/>
              <a:ea typeface="メイリオ" panose="020B0604030504040204" pitchFamily="50" charset="-128"/>
            </a:endParaRPr>
          </a:p>
          <a:p>
            <a:endParaRPr lang="en-US" altLang="ja-JP" sz="1050" dirty="0">
              <a:latin typeface="メイリオ" panose="020B0604030504040204" pitchFamily="50" charset="-128"/>
              <a:ea typeface="メイリオ" panose="020B0604030504040204" pitchFamily="50" charset="-128"/>
            </a:endParaRPr>
          </a:p>
          <a:p>
            <a:endParaRPr lang="en-US" altLang="ja-JP" sz="1050" dirty="0" smtClean="0">
              <a:latin typeface="メイリオ" panose="020B0604030504040204" pitchFamily="50" charset="-128"/>
              <a:ea typeface="メイリオ" panose="020B0604030504040204" pitchFamily="50" charset="-128"/>
            </a:endParaRPr>
          </a:p>
          <a:p>
            <a:endParaRPr lang="en-US" altLang="ja-JP" sz="1050" dirty="0">
              <a:latin typeface="メイリオ" panose="020B0604030504040204" pitchFamily="50" charset="-128"/>
              <a:ea typeface="メイリオ" panose="020B0604030504040204" pitchFamily="50" charset="-128"/>
            </a:endParaRPr>
          </a:p>
          <a:p>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１分経過）</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時間がきました。では、グループの方と、言葉やエピソードを共有しましょう。司会の先生、進行をお願いします。時間は３分です。始めてください。</a:t>
            </a:r>
            <a:endParaRPr lang="en-US" altLang="ja-JP" sz="1050" dirty="0">
              <a:latin typeface="メイリオ" panose="020B0604030504040204" pitchFamily="50" charset="-128"/>
              <a:ea typeface="メイリオ" panose="020B0604030504040204" pitchFamily="50" charset="-128"/>
            </a:endParaRPr>
          </a:p>
          <a:p>
            <a:endParaRPr lang="en-US" altLang="ja-JP" sz="1050" dirty="0" smtClean="0">
              <a:latin typeface="メイリオ" panose="020B0604030504040204" pitchFamily="50" charset="-128"/>
              <a:ea typeface="メイリオ" panose="020B0604030504040204" pitchFamily="50" charset="-128"/>
            </a:endParaRPr>
          </a:p>
          <a:p>
            <a:endParaRPr lang="en-US" altLang="ja-JP" sz="1050" dirty="0">
              <a:latin typeface="メイリオ" panose="020B0604030504040204" pitchFamily="50" charset="-128"/>
              <a:ea typeface="メイリオ" panose="020B0604030504040204" pitchFamily="50" charset="-128"/>
            </a:endParaRPr>
          </a:p>
          <a:p>
            <a:endParaRPr lang="en-US" altLang="ja-JP" sz="1050" dirty="0" smtClean="0">
              <a:latin typeface="メイリオ" panose="020B0604030504040204" pitchFamily="50" charset="-128"/>
              <a:ea typeface="メイリオ" panose="020B0604030504040204" pitchFamily="50" charset="-128"/>
            </a:endParaRPr>
          </a:p>
          <a:p>
            <a:endParaRPr lang="en-US" altLang="ja-JP" sz="1050" dirty="0">
              <a:latin typeface="メイリオ" panose="020B0604030504040204" pitchFamily="50" charset="-128"/>
              <a:ea typeface="メイリオ" panose="020B0604030504040204" pitchFamily="50" charset="-128"/>
            </a:endParaRPr>
          </a:p>
          <a:p>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３分経過）</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ありがとうございました。今、共有した言葉が学級（ＨＲ）にあふれるとよいですよね。</a:t>
            </a:r>
            <a:r>
              <a:rPr lang="ja-JP" altLang="en-US" sz="1050" dirty="0" smtClean="0">
                <a:latin typeface="メイリオ" panose="020B0604030504040204" pitchFamily="50" charset="-128"/>
                <a:ea typeface="メイリオ" panose="020B0604030504040204" pitchFamily="50" charset="-128"/>
              </a:rPr>
              <a:t>★</a:t>
            </a:r>
            <a:endParaRPr lang="ja-JP" altLang="en-US" sz="1050" dirty="0">
              <a:latin typeface="メイリオ" panose="020B0604030504040204" pitchFamily="50" charset="-128"/>
              <a:ea typeface="メイリオ" panose="020B0604030504040204" pitchFamily="50" charset="-128"/>
            </a:endParaRPr>
          </a:p>
        </p:txBody>
      </p:sp>
      <p:sp>
        <p:nvSpPr>
          <p:cNvPr id="28" name="テキスト ボックス 27"/>
          <p:cNvSpPr txBox="1"/>
          <p:nvPr/>
        </p:nvSpPr>
        <p:spPr>
          <a:xfrm>
            <a:off x="376867" y="7510355"/>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24" name="横巻き 23"/>
          <p:cNvSpPr/>
          <p:nvPr/>
        </p:nvSpPr>
        <p:spPr>
          <a:xfrm>
            <a:off x="3885850" y="6995765"/>
            <a:ext cx="671845" cy="396999"/>
          </a:xfrm>
          <a:prstGeom prst="horizontalScroll">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個人思考</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9" name="横巻き 28"/>
          <p:cNvSpPr/>
          <p:nvPr/>
        </p:nvSpPr>
        <p:spPr>
          <a:xfrm>
            <a:off x="3885850" y="8365280"/>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グループ協議</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0" name="角丸四角形吹き出し 29"/>
          <p:cNvSpPr/>
          <p:nvPr/>
        </p:nvSpPr>
        <p:spPr>
          <a:xfrm>
            <a:off x="4941168" y="8456338"/>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a:t>
            </a:r>
            <a:r>
              <a:rPr kumimoji="1" lang="en-US" altLang="ja-JP" sz="900" dirty="0" smtClean="0">
                <a:solidFill>
                  <a:sysClr val="windowText" lastClr="000000"/>
                </a:solidFill>
                <a:latin typeface="メイリオ" panose="020B0604030504040204" pitchFamily="50" charset="-128"/>
                <a:ea typeface="メイリオ" panose="020B0604030504040204" pitchFamily="50" charset="-128"/>
              </a:rPr>
              <a:t>30</a:t>
            </a: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秒です。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5280190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8" name="グループ化 1027"/>
          <p:cNvGrpSpPr/>
          <p:nvPr/>
        </p:nvGrpSpPr>
        <p:grpSpPr>
          <a:xfrm>
            <a:off x="370080" y="498411"/>
            <a:ext cx="6117841" cy="3147589"/>
            <a:chOff x="361964" y="498412"/>
            <a:chExt cx="6117841" cy="2726396"/>
          </a:xfrm>
        </p:grpSpPr>
        <p:sp>
          <p:nvSpPr>
            <p:cNvPr id="3" name="正方形/長方形 2"/>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36</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 name="正方形/長方形 3"/>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69" y="867596"/>
            <a:ext cx="2159997" cy="161999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361964" y="2495202"/>
            <a:ext cx="252667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 name="正方形/長方形 4"/>
          <p:cNvSpPr/>
          <p:nvPr/>
        </p:nvSpPr>
        <p:spPr>
          <a:xfrm>
            <a:off x="2892505" y="514249"/>
            <a:ext cx="3600000" cy="2785378"/>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34</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37</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８分≫</a:t>
            </a:r>
            <a:endParaRPr lang="en-US" altLang="ja-JP" sz="1050" b="1" dirty="0">
              <a:latin typeface="メイリオ" panose="020B0604030504040204" pitchFamily="50" charset="-128"/>
              <a:ea typeface="メイリオ" panose="020B0604030504040204" pitchFamily="50" charset="-128"/>
            </a:endParaRPr>
          </a:p>
          <a:p>
            <a:pPr>
              <a:lnSpc>
                <a:spcPts val="1400"/>
              </a:lnSpc>
            </a:pPr>
            <a:r>
              <a:rPr lang="ja-JP" altLang="en-US" sz="1050" b="1" dirty="0" smtClean="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配付している資料②を出してください。</a:t>
            </a: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最後に、子供たちに、気持ちが前向きになれるようにかけてみようと思う言葉を、四角の中に書いてください。先ほど、グループの先生に紹介した言葉でもよいし、グループの先生方から聞いた言葉を参考にして、新たに決めても構いません。時間は１分です。始めてください。</a:t>
            </a: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１分経過）</a:t>
            </a: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何人かの先生に聞いてみましょう。</a:t>
            </a: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（２、３人の先生に尋ねる。適宜、肯定的なコメントを入れる。）</a:t>
            </a: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ありがとうございました。</a:t>
            </a:r>
            <a:r>
              <a:rPr lang="ja-JP" altLang="en-US" sz="1050" dirty="0" smtClean="0">
                <a:latin typeface="メイリオ" panose="020B0604030504040204" pitchFamily="50" charset="-128"/>
                <a:ea typeface="メイリオ" panose="020B0604030504040204" pitchFamily="50" charset="-128"/>
              </a:rPr>
              <a:t>★</a:t>
            </a:r>
            <a:endParaRPr lang="ja-JP" altLang="en-US" sz="1050" dirty="0">
              <a:latin typeface="メイリオ" panose="020B0604030504040204" pitchFamily="50" charset="-128"/>
              <a:ea typeface="メイリオ" panose="020B0604030504040204" pitchFamily="50" charset="-128"/>
            </a:endParaRPr>
          </a:p>
        </p:txBody>
      </p:sp>
      <p:sp>
        <p:nvSpPr>
          <p:cNvPr id="20" name="横巻き 19"/>
          <p:cNvSpPr/>
          <p:nvPr/>
        </p:nvSpPr>
        <p:spPr>
          <a:xfrm>
            <a:off x="4356583" y="1874815"/>
            <a:ext cx="671845" cy="396999"/>
          </a:xfrm>
          <a:prstGeom prst="horizontalScroll">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個人思考</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390150" y="942702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
        <p:nvSpPr>
          <p:cNvPr id="27" name="テキスト ボックス 26"/>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18</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grpSp>
        <p:nvGrpSpPr>
          <p:cNvPr id="22" name="グループ化 21"/>
          <p:cNvGrpSpPr/>
          <p:nvPr/>
        </p:nvGrpSpPr>
        <p:grpSpPr>
          <a:xfrm>
            <a:off x="370258" y="3644951"/>
            <a:ext cx="6117484" cy="3036242"/>
            <a:chOff x="361964" y="3226356"/>
            <a:chExt cx="6117484" cy="2880000"/>
          </a:xfrm>
        </p:grpSpPr>
        <p:sp>
          <p:nvSpPr>
            <p:cNvPr id="23" name="正方形/長方形 22"/>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37</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24" name="正方形/長方形 23"/>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pic>
        <p:nvPicPr>
          <p:cNvPr id="28"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56369" y="4015375"/>
            <a:ext cx="2159997" cy="161999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9" name="正方形/長方形 28"/>
          <p:cNvSpPr/>
          <p:nvPr/>
        </p:nvSpPr>
        <p:spPr>
          <a:xfrm>
            <a:off x="2892505" y="3659162"/>
            <a:ext cx="3600000" cy="1528624"/>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34</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37</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８分≫</a:t>
            </a:r>
            <a:endParaRPr lang="en-US" altLang="ja-JP" sz="1050" b="1" dirty="0">
              <a:latin typeface="メイリオ" panose="020B0604030504040204" pitchFamily="50" charset="-128"/>
              <a:ea typeface="メイリオ" panose="020B0604030504040204" pitchFamily="50" charset="-128"/>
            </a:endParaRPr>
          </a:p>
          <a:p>
            <a:pPr>
              <a:lnSpc>
                <a:spcPts val="1400"/>
              </a:lnSpc>
            </a:pPr>
            <a:r>
              <a:rPr lang="ja-JP" altLang="en-US" sz="1050" b="1" dirty="0" smtClean="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校内研修終了の前に、先ほど書いていただいた、資料②を回収します。</a:t>
            </a:r>
          </a:p>
          <a:p>
            <a:pPr>
              <a:lnSpc>
                <a:spcPts val="1400"/>
              </a:lnSpc>
            </a:pPr>
            <a:r>
              <a:rPr lang="ja-JP" altLang="en-US" sz="1050" dirty="0">
                <a:latin typeface="メイリオ" panose="020B0604030504040204" pitchFamily="50" charset="-128"/>
                <a:ea typeface="メイリオ" panose="020B0604030504040204" pitchFamily="50" charset="-128"/>
              </a:rPr>
              <a:t>（回収ができたら）</a:t>
            </a:r>
          </a:p>
          <a:p>
            <a:pPr>
              <a:lnSpc>
                <a:spcPts val="1400"/>
              </a:lnSpc>
            </a:pPr>
            <a:r>
              <a:rPr lang="ja-JP" altLang="en-US" sz="1050" dirty="0">
                <a:latin typeface="メイリオ" panose="020B0604030504040204" pitchFamily="50" charset="-128"/>
                <a:ea typeface="メイリオ" panose="020B0604030504040204" pitchFamily="50" charset="-128"/>
              </a:rPr>
              <a:t>　皆さんの</a:t>
            </a:r>
            <a:r>
              <a:rPr lang="ja-JP" altLang="en-US" sz="1050" dirty="0" smtClean="0">
                <a:latin typeface="メイリオ" panose="020B0604030504040204" pitchFamily="50" charset="-128"/>
                <a:ea typeface="メイリオ" panose="020B0604030504040204" pitchFamily="50" charset="-128"/>
              </a:rPr>
              <a:t>「チャレンジ！</a:t>
            </a:r>
            <a:r>
              <a:rPr lang="ja-JP" altLang="en-US" sz="1050" dirty="0">
                <a:latin typeface="メイリオ" panose="020B0604030504040204" pitchFamily="50" charset="-128"/>
                <a:ea typeface="メイリオ" panose="020B0604030504040204" pitchFamily="50" charset="-128"/>
              </a:rPr>
              <a:t>」</a:t>
            </a:r>
            <a:r>
              <a:rPr lang="ja-JP" altLang="en-US" sz="1050" dirty="0" smtClean="0">
                <a:latin typeface="メイリオ" panose="020B0604030504040204" pitchFamily="50" charset="-128"/>
                <a:ea typeface="メイリオ" panose="020B0604030504040204" pitchFamily="50" charset="-128"/>
              </a:rPr>
              <a:t>を見える</a:t>
            </a:r>
            <a:r>
              <a:rPr lang="ja-JP" altLang="en-US" sz="1050" dirty="0">
                <a:latin typeface="メイリオ" panose="020B0604030504040204" pitchFamily="50" charset="-128"/>
                <a:ea typeface="メイリオ" panose="020B0604030504040204" pitchFamily="50" charset="-128"/>
              </a:rPr>
              <a:t>化し、改めてお示しします。今後に生かしていきましょう！</a:t>
            </a:r>
          </a:p>
          <a:p>
            <a:pPr>
              <a:lnSpc>
                <a:spcPts val="1400"/>
              </a:lnSpc>
            </a:pPr>
            <a:r>
              <a:rPr lang="ja-JP" altLang="en-US" sz="1050" dirty="0">
                <a:latin typeface="メイリオ" panose="020B0604030504040204" pitchFamily="50" charset="-128"/>
                <a:ea typeface="メイリオ" panose="020B0604030504040204" pitchFamily="50" charset="-128"/>
              </a:rPr>
              <a:t>　以上で、校内研修を終わります。ありがとうございました</a:t>
            </a:r>
            <a:r>
              <a:rPr lang="ja-JP" altLang="en-US" sz="1050" dirty="0" smtClean="0">
                <a:latin typeface="メイリオ" panose="020B0604030504040204" pitchFamily="50" charset="-128"/>
                <a:ea typeface="メイリオ" panose="020B0604030504040204" pitchFamily="50" charset="-128"/>
              </a:rPr>
              <a:t>。</a:t>
            </a:r>
            <a:endParaRPr lang="ja-JP" altLang="en-US" sz="1050" dirty="0">
              <a:latin typeface="メイリオ" panose="020B0604030504040204" pitchFamily="50" charset="-128"/>
              <a:ea typeface="メイリオ" panose="020B0604030504040204" pitchFamily="50" charset="-128"/>
            </a:endParaRPr>
          </a:p>
        </p:txBody>
      </p:sp>
      <p:sp>
        <p:nvSpPr>
          <p:cNvPr id="30" name="テキスト ボックス 29"/>
          <p:cNvSpPr txBox="1"/>
          <p:nvPr/>
        </p:nvSpPr>
        <p:spPr>
          <a:xfrm>
            <a:off x="376369" y="5646293"/>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21" name="角丸四角形 20"/>
          <p:cNvSpPr/>
          <p:nvPr/>
        </p:nvSpPr>
        <p:spPr>
          <a:xfrm>
            <a:off x="3079627" y="5529064"/>
            <a:ext cx="3273126" cy="792088"/>
          </a:xfrm>
          <a:prstGeom prst="roundRect">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研修後</a:t>
            </a:r>
            <a:r>
              <a:rPr lang="ja-JP" altLang="en-US" sz="1050" dirty="0">
                <a:solidFill>
                  <a:schemeClr val="tx1"/>
                </a:solidFill>
                <a:latin typeface="メイリオ" panose="020B0604030504040204" pitchFamily="50" charset="-128"/>
                <a:ea typeface="メイリオ" panose="020B0604030504040204" pitchFamily="50" charset="-128"/>
              </a:rPr>
              <a:t>には、</a:t>
            </a:r>
            <a:r>
              <a:rPr lang="ja-JP" altLang="en-US" sz="1050" dirty="0" smtClean="0">
                <a:solidFill>
                  <a:schemeClr val="tx1"/>
                </a:solidFill>
                <a:latin typeface="メイリオ" panose="020B0604030504040204" pitchFamily="50" charset="-128"/>
                <a:ea typeface="メイリオ" panose="020B0604030504040204" pitchFamily="50" charset="-128"/>
              </a:rPr>
              <a:t>集めた資料</a:t>
            </a:r>
            <a:r>
              <a:rPr lang="ja-JP" altLang="en-US" sz="1050" dirty="0">
                <a:solidFill>
                  <a:schemeClr val="tx1"/>
                </a:solidFill>
                <a:latin typeface="メイリオ" panose="020B0604030504040204" pitchFamily="50" charset="-128"/>
                <a:ea typeface="メイリオ" panose="020B0604030504040204" pitchFamily="50" charset="-128"/>
              </a:rPr>
              <a:t>②</a:t>
            </a:r>
            <a:r>
              <a:rPr lang="ja-JP" altLang="en-US" sz="1050" dirty="0" smtClean="0">
                <a:solidFill>
                  <a:schemeClr val="tx1"/>
                </a:solidFill>
                <a:latin typeface="メイリオ" panose="020B0604030504040204" pitchFamily="50" charset="-128"/>
                <a:ea typeface="メイリオ" panose="020B0604030504040204" pitchFamily="50" charset="-128"/>
              </a:rPr>
              <a:t>を職員室に掲示</a:t>
            </a:r>
            <a:r>
              <a:rPr lang="ja-JP" altLang="en-US" sz="1050" dirty="0">
                <a:solidFill>
                  <a:schemeClr val="tx1"/>
                </a:solidFill>
                <a:latin typeface="メイリオ" panose="020B0604030504040204" pitchFamily="50" charset="-128"/>
                <a:ea typeface="メイリオ" panose="020B0604030504040204" pitchFamily="50" charset="-128"/>
              </a:rPr>
              <a:t>したり</a:t>
            </a:r>
            <a:r>
              <a:rPr lang="ja-JP" altLang="en-US" sz="1050" dirty="0" smtClean="0">
                <a:solidFill>
                  <a:schemeClr val="tx1"/>
                </a:solidFill>
                <a:latin typeface="メイリオ" panose="020B0604030504040204" pitchFamily="50" charset="-128"/>
                <a:ea typeface="メイリオ" panose="020B0604030504040204" pitchFamily="50" charset="-128"/>
              </a:rPr>
              <a:t>、一覧</a:t>
            </a:r>
            <a:r>
              <a:rPr lang="ja-JP" altLang="en-US" sz="1050" smtClean="0">
                <a:solidFill>
                  <a:schemeClr val="tx1"/>
                </a:solidFill>
                <a:latin typeface="メイリオ" panose="020B0604030504040204" pitchFamily="50" charset="-128"/>
                <a:ea typeface="メイリオ" panose="020B0604030504040204" pitchFamily="50" charset="-128"/>
              </a:rPr>
              <a:t>にしたもの</a:t>
            </a:r>
            <a:r>
              <a:rPr lang="ja-JP" altLang="en-US" sz="1050" dirty="0">
                <a:solidFill>
                  <a:schemeClr val="tx1"/>
                </a:solidFill>
                <a:latin typeface="メイリオ" panose="020B0604030504040204" pitchFamily="50" charset="-128"/>
                <a:ea typeface="メイリオ" panose="020B0604030504040204" pitchFamily="50" charset="-128"/>
              </a:rPr>
              <a:t>を配付</a:t>
            </a:r>
            <a:r>
              <a:rPr lang="ja-JP" altLang="en-US" sz="1050" dirty="0" smtClean="0">
                <a:solidFill>
                  <a:schemeClr val="tx1"/>
                </a:solidFill>
                <a:latin typeface="メイリオ" panose="020B0604030504040204" pitchFamily="50" charset="-128"/>
                <a:ea typeface="メイリオ" panose="020B0604030504040204" pitchFamily="50" charset="-128"/>
              </a:rPr>
              <a:t>したりして</a:t>
            </a:r>
            <a:r>
              <a:rPr lang="ja-JP" altLang="en-US" sz="1050" dirty="0">
                <a:solidFill>
                  <a:schemeClr val="tx1"/>
                </a:solidFill>
                <a:latin typeface="メイリオ" panose="020B0604030504040204" pitchFamily="50" charset="-128"/>
                <a:ea typeface="メイリオ" panose="020B0604030504040204" pitchFamily="50" charset="-128"/>
              </a:rPr>
              <a:t>、職員全員</a:t>
            </a:r>
            <a:r>
              <a:rPr lang="ja-JP" altLang="en-US" sz="1050" dirty="0" smtClean="0">
                <a:solidFill>
                  <a:schemeClr val="tx1"/>
                </a:solidFill>
                <a:latin typeface="メイリオ" panose="020B0604030504040204" pitchFamily="50" charset="-128"/>
                <a:ea typeface="メイリオ" panose="020B0604030504040204" pitchFamily="50" charset="-128"/>
              </a:rPr>
              <a:t>が</a:t>
            </a:r>
            <a:r>
              <a:rPr lang="ja-JP" altLang="en-US" sz="1050" dirty="0">
                <a:solidFill>
                  <a:schemeClr val="tx1"/>
                </a:solidFill>
                <a:latin typeface="メイリオ" panose="020B0604030504040204" pitchFamily="50" charset="-128"/>
                <a:ea typeface="メイリオ" panose="020B0604030504040204" pitchFamily="50" charset="-128"/>
              </a:rPr>
              <a:t>共通</a:t>
            </a:r>
            <a:r>
              <a:rPr lang="ja-JP" altLang="en-US" sz="1050" dirty="0" smtClean="0">
                <a:solidFill>
                  <a:schemeClr val="tx1"/>
                </a:solidFill>
                <a:latin typeface="メイリオ" panose="020B0604030504040204" pitchFamily="50" charset="-128"/>
                <a:ea typeface="メイリオ" panose="020B0604030504040204" pitchFamily="50" charset="-128"/>
              </a:rPr>
              <a:t>理解できる</a:t>
            </a:r>
            <a:r>
              <a:rPr lang="ja-JP" altLang="en-US" sz="1050" dirty="0">
                <a:solidFill>
                  <a:schemeClr val="tx1"/>
                </a:solidFill>
                <a:latin typeface="メイリオ" panose="020B0604030504040204" pitchFamily="50" charset="-128"/>
                <a:ea typeface="メイリオ" panose="020B0604030504040204" pitchFamily="50" charset="-128"/>
              </a:rPr>
              <a:t>ように</a:t>
            </a:r>
            <a:r>
              <a:rPr lang="ja-JP" altLang="en-US" sz="1050" dirty="0" smtClean="0">
                <a:solidFill>
                  <a:schemeClr val="tx1"/>
                </a:solidFill>
                <a:latin typeface="メイリオ" panose="020B0604030504040204" pitchFamily="50" charset="-128"/>
                <a:ea typeface="メイリオ" panose="020B0604030504040204" pitchFamily="50" charset="-128"/>
              </a:rPr>
              <a:t>してください</a:t>
            </a:r>
            <a:r>
              <a:rPr lang="ja-JP" altLang="en-US" sz="1050" dirty="0">
                <a:solidFill>
                  <a:schemeClr val="tx1"/>
                </a:solidFill>
                <a:latin typeface="メイリオ" panose="020B0604030504040204" pitchFamily="50" charset="-128"/>
                <a:ea typeface="メイリオ" panose="020B0604030504040204" pitchFamily="50" charset="-128"/>
              </a:rPr>
              <a:t>。</a:t>
            </a:r>
            <a:endParaRPr lang="en-US" altLang="ja-JP" sz="105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3605041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5219544" y="817598"/>
            <a:ext cx="1665841" cy="430887"/>
          </a:xfrm>
          <a:prstGeom prst="rect">
            <a:avLst/>
          </a:prstGeom>
          <a:noFill/>
        </p:spPr>
        <p:txBody>
          <a:bodyPr wrap="none" rtlCol="0">
            <a:spAutoFit/>
          </a:bodyPr>
          <a:lstStyle/>
          <a:p>
            <a:pPr algn="r"/>
            <a:r>
              <a:rPr lang="ja-JP" altLang="en-US" sz="1100" dirty="0" smtClean="0"/>
              <a:t>岡山県総合教育センター</a:t>
            </a:r>
            <a:endParaRPr lang="en-US" altLang="ja-JP" sz="1100" dirty="0" smtClean="0"/>
          </a:p>
          <a:p>
            <a:pPr algn="r"/>
            <a:r>
              <a:rPr lang="ja-JP" altLang="en-US" sz="1100" dirty="0"/>
              <a:t>教育支援</a:t>
            </a:r>
            <a:r>
              <a:rPr lang="ja-JP" altLang="en-US" sz="1100" dirty="0" smtClean="0"/>
              <a:t>部</a:t>
            </a:r>
            <a:endParaRPr lang="en-US" altLang="ja-JP" sz="1100" dirty="0" smtClean="0"/>
          </a:p>
        </p:txBody>
      </p:sp>
      <p:sp>
        <p:nvSpPr>
          <p:cNvPr id="7" name="テキスト ボックス 6"/>
          <p:cNvSpPr txBox="1"/>
          <p:nvPr/>
        </p:nvSpPr>
        <p:spPr>
          <a:xfrm>
            <a:off x="634807" y="1517790"/>
            <a:ext cx="5588388" cy="430887"/>
          </a:xfrm>
          <a:prstGeom prst="rect">
            <a:avLst/>
          </a:prstGeom>
          <a:noFill/>
        </p:spPr>
        <p:txBody>
          <a:bodyPr wrap="none" rtlCol="0">
            <a:spAutoFit/>
          </a:bodyPr>
          <a:lstStyle/>
          <a:p>
            <a:pPr algn="ctr"/>
            <a:r>
              <a:rPr lang="ja-JP" altLang="en-US" sz="1100" dirty="0" smtClean="0"/>
              <a:t>「不登校やいじめ、暴力行為等を生まないための学校づくりに関わる校内研修パッケージ」を</a:t>
            </a:r>
            <a:endParaRPr lang="en-US" altLang="ja-JP" sz="1100" dirty="0" smtClean="0"/>
          </a:p>
          <a:p>
            <a:pPr algn="ctr"/>
            <a:r>
              <a:rPr lang="ja-JP" altLang="en-US" sz="1100" dirty="0" smtClean="0"/>
              <a:t>活用した校内研修実施後のアンケート調査の御協力について（依頼）</a:t>
            </a:r>
            <a:endParaRPr lang="en-US" altLang="ja-JP" sz="1100" dirty="0" smtClean="0"/>
          </a:p>
        </p:txBody>
      </p:sp>
      <p:sp>
        <p:nvSpPr>
          <p:cNvPr id="9" name="テキスト ボックス 8"/>
          <p:cNvSpPr txBox="1"/>
          <p:nvPr/>
        </p:nvSpPr>
        <p:spPr>
          <a:xfrm>
            <a:off x="5830156" y="223095"/>
            <a:ext cx="1027845" cy="261610"/>
          </a:xfrm>
          <a:prstGeom prst="rect">
            <a:avLst/>
          </a:prstGeom>
          <a:noFill/>
        </p:spPr>
        <p:txBody>
          <a:bodyPr wrap="none" rtlCol="0">
            <a:spAutoFit/>
          </a:bodyPr>
          <a:lstStyle/>
          <a:p>
            <a:r>
              <a:rPr kumimoji="1" lang="ja-JP" altLang="en-US" sz="1100" dirty="0" smtClean="0"/>
              <a:t>事　務　連　絡</a:t>
            </a:r>
            <a:endParaRPr kumimoji="1" lang="ja-JP" altLang="en-US" sz="1100" dirty="0"/>
          </a:p>
        </p:txBody>
      </p:sp>
      <p:sp>
        <p:nvSpPr>
          <p:cNvPr id="10" name="テキスト ボックス 9"/>
          <p:cNvSpPr txBox="1"/>
          <p:nvPr/>
        </p:nvSpPr>
        <p:spPr>
          <a:xfrm>
            <a:off x="0" y="584515"/>
            <a:ext cx="1499128" cy="261610"/>
          </a:xfrm>
          <a:prstGeom prst="rect">
            <a:avLst/>
          </a:prstGeom>
          <a:noFill/>
        </p:spPr>
        <p:txBody>
          <a:bodyPr wrap="none" rtlCol="0">
            <a:spAutoFit/>
          </a:bodyPr>
          <a:lstStyle/>
          <a:p>
            <a:r>
              <a:rPr lang="ja-JP" altLang="en-US" sz="1100" dirty="0"/>
              <a:t>校内研修担当者</a:t>
            </a:r>
            <a:r>
              <a:rPr lang="ja-JP" altLang="en-US" sz="1100" dirty="0" smtClean="0"/>
              <a:t>　　様</a:t>
            </a:r>
            <a:endParaRPr lang="en-US" altLang="ja-JP" sz="1100" dirty="0" smtClean="0"/>
          </a:p>
        </p:txBody>
      </p:sp>
      <p:sp>
        <p:nvSpPr>
          <p:cNvPr id="13" name="テキスト ボックス 12"/>
          <p:cNvSpPr txBox="1"/>
          <p:nvPr/>
        </p:nvSpPr>
        <p:spPr>
          <a:xfrm>
            <a:off x="426625" y="2348516"/>
            <a:ext cx="6076761" cy="1277273"/>
          </a:xfrm>
          <a:prstGeom prst="rect">
            <a:avLst/>
          </a:prstGeom>
          <a:noFill/>
        </p:spPr>
        <p:txBody>
          <a:bodyPr wrap="square" rtlCol="0">
            <a:spAutoFit/>
          </a:bodyPr>
          <a:lstStyle/>
          <a:p>
            <a:r>
              <a:rPr lang="ja-JP" altLang="en-US" sz="1100" dirty="0" smtClean="0">
                <a:latin typeface="ＭＳ ゴシック" panose="020B0609070205080204" pitchFamily="49" charset="-128"/>
                <a:ea typeface="ＭＳ ゴシック" panose="020B0609070205080204" pitchFamily="49" charset="-128"/>
              </a:rPr>
              <a:t>　この度は、「不登校やいじめ、暴力行為等を生まないための学校づくりに関わる校内研修パッケージ」（以下、「研修パッケージ」という。）を活用した校内研修を実施していただき、ありがとうございました。</a:t>
            </a:r>
            <a:endParaRPr lang="en-US" altLang="ja-JP" sz="1100" dirty="0" smtClean="0">
              <a:latin typeface="ＭＳ ゴシック" panose="020B0609070205080204" pitchFamily="49" charset="-128"/>
              <a:ea typeface="ＭＳ ゴシック" panose="020B0609070205080204" pitchFamily="49" charset="-128"/>
            </a:endParaRPr>
          </a:p>
          <a:p>
            <a:r>
              <a:rPr lang="ja-JP" altLang="en-US" sz="1100" dirty="0" smtClean="0">
                <a:latin typeface="ＭＳ ゴシック" panose="020B0609070205080204" pitchFamily="49" charset="-128"/>
                <a:ea typeface="ＭＳ ゴシック" panose="020B0609070205080204" pitchFamily="49" charset="-128"/>
              </a:rPr>
              <a:t>　</a:t>
            </a:r>
            <a:r>
              <a:rPr lang="ja-JP" altLang="en-US" sz="1100" dirty="0">
                <a:latin typeface="ＭＳ ゴシック" panose="020B0609070205080204" pitchFamily="49" charset="-128"/>
                <a:ea typeface="ＭＳ ゴシック" panose="020B0609070205080204" pitchFamily="49" charset="-128"/>
              </a:rPr>
              <a:t>教育支援</a:t>
            </a:r>
            <a:r>
              <a:rPr lang="ja-JP" altLang="en-US" sz="1100" dirty="0" smtClean="0">
                <a:latin typeface="ＭＳ ゴシック" panose="020B0609070205080204" pitchFamily="49" charset="-128"/>
                <a:ea typeface="ＭＳ ゴシック" panose="020B0609070205080204" pitchFamily="49" charset="-128"/>
              </a:rPr>
              <a:t>部では、校内研修実施後のアンケート調査の結果を基に、研修パッケージの改善を行っていく予定です。</a:t>
            </a:r>
            <a:endParaRPr lang="en-US" altLang="ja-JP" sz="1100" dirty="0" smtClean="0">
              <a:latin typeface="ＭＳ ゴシック" panose="020B0609070205080204" pitchFamily="49" charset="-128"/>
              <a:ea typeface="ＭＳ ゴシック" panose="020B0609070205080204" pitchFamily="49" charset="-128"/>
            </a:endParaRPr>
          </a:p>
          <a:p>
            <a:r>
              <a:rPr lang="ja-JP" altLang="en-US" sz="1100" dirty="0">
                <a:latin typeface="ＭＳ ゴシック" panose="020B0609070205080204" pitchFamily="49" charset="-128"/>
                <a:ea typeface="ＭＳ ゴシック" panose="020B0609070205080204" pitchFamily="49" charset="-128"/>
              </a:rPr>
              <a:t>　</a:t>
            </a:r>
            <a:r>
              <a:rPr lang="ja-JP" altLang="en-US" sz="1100" dirty="0" smtClean="0">
                <a:latin typeface="ＭＳ ゴシック" panose="020B0609070205080204" pitchFamily="49" charset="-128"/>
                <a:ea typeface="ＭＳ ゴシック" panose="020B0609070205080204" pitchFamily="49" charset="-128"/>
              </a:rPr>
              <a:t>つきましては、校内研修担当の先生で以下のように回答していただき、返信をお願いいたします。</a:t>
            </a:r>
            <a:endParaRPr lang="en-US" altLang="ja-JP" sz="1100" dirty="0" smtClean="0">
              <a:latin typeface="ＭＳ ゴシック" panose="020B0609070205080204" pitchFamily="49" charset="-128"/>
              <a:ea typeface="ＭＳ ゴシック" panose="020B0609070205080204" pitchFamily="49" charset="-128"/>
            </a:endParaRPr>
          </a:p>
        </p:txBody>
      </p:sp>
      <p:sp>
        <p:nvSpPr>
          <p:cNvPr id="11" name="テキスト ボックス 10"/>
          <p:cNvSpPr txBox="1"/>
          <p:nvPr/>
        </p:nvSpPr>
        <p:spPr>
          <a:xfrm>
            <a:off x="332657" y="4406940"/>
            <a:ext cx="6109365" cy="2893100"/>
          </a:xfrm>
          <a:prstGeom prst="rect">
            <a:avLst/>
          </a:prstGeom>
          <a:noFill/>
        </p:spPr>
        <p:txBody>
          <a:bodyPr wrap="none" rtlCol="0">
            <a:spAutoFit/>
          </a:bodyPr>
          <a:lstStyle/>
          <a:p>
            <a:r>
              <a:rPr lang="en-US" altLang="ja-JP" sz="1400" dirty="0" smtClean="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校内研修実施直後</a:t>
            </a:r>
            <a:r>
              <a:rPr lang="en-US" altLang="ja-JP" sz="1400" dirty="0" smtClean="0">
                <a:latin typeface="ＭＳ ゴシック" panose="020B0609070205080204" pitchFamily="49" charset="-128"/>
                <a:ea typeface="ＭＳ ゴシック" panose="020B0609070205080204" pitchFamily="49" charset="-128"/>
              </a:rPr>
              <a:t>】</a:t>
            </a:r>
          </a:p>
          <a:p>
            <a:endParaRPr lang="en-US" altLang="ja-JP" sz="1400" dirty="0">
              <a:latin typeface="ＭＳ ゴシック" panose="020B0609070205080204" pitchFamily="49" charset="-128"/>
              <a:ea typeface="ＭＳ ゴシック" panose="020B0609070205080204" pitchFamily="49" charset="-128"/>
            </a:endParaRPr>
          </a:p>
          <a:p>
            <a:r>
              <a:rPr lang="ja-JP" altLang="en-US" sz="1400" dirty="0" smtClean="0">
                <a:latin typeface="ＭＳ ゴシック" panose="020B0609070205080204" pitchFamily="49" charset="-128"/>
                <a:ea typeface="ＭＳ ゴシック" panose="020B0609070205080204" pitchFamily="49" charset="-128"/>
              </a:rPr>
              <a:t>○別紙１：アンケート　兼　返信用紙　を記入して、返信してください。</a:t>
            </a:r>
            <a:endParaRPr lang="en-US" altLang="ja-JP" sz="1400" dirty="0" smtClean="0">
              <a:latin typeface="ＭＳ ゴシック" panose="020B0609070205080204" pitchFamily="49" charset="-128"/>
              <a:ea typeface="ＭＳ ゴシック" panose="020B0609070205080204" pitchFamily="49" charset="-128"/>
            </a:endParaRPr>
          </a:p>
          <a:p>
            <a:endParaRPr lang="en-US" altLang="ja-JP" sz="1400" dirty="0">
              <a:latin typeface="ＭＳ ゴシック" panose="020B0609070205080204" pitchFamily="49" charset="-128"/>
              <a:ea typeface="ＭＳ ゴシック" panose="020B0609070205080204" pitchFamily="49" charset="-128"/>
            </a:endParaRPr>
          </a:p>
          <a:p>
            <a:endParaRPr lang="en-US" altLang="ja-JP" sz="1400" dirty="0" smtClean="0">
              <a:latin typeface="ＭＳ ゴシック" panose="020B0609070205080204" pitchFamily="49" charset="-128"/>
              <a:ea typeface="ＭＳ ゴシック" panose="020B0609070205080204" pitchFamily="49" charset="-128"/>
            </a:endParaRPr>
          </a:p>
          <a:p>
            <a:r>
              <a:rPr lang="en-US" altLang="ja-JP" sz="1400" dirty="0" smtClean="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校内研修実施から約</a:t>
            </a:r>
            <a:r>
              <a:rPr lang="ja-JP" altLang="en-US" sz="1400" dirty="0">
                <a:latin typeface="ＭＳ ゴシック" panose="020B0609070205080204" pitchFamily="49" charset="-128"/>
                <a:ea typeface="ＭＳ ゴシック" panose="020B0609070205080204" pitchFamily="49" charset="-128"/>
              </a:rPr>
              <a:t>１か月</a:t>
            </a:r>
            <a:r>
              <a:rPr lang="ja-JP" altLang="en-US" sz="1400" dirty="0" smtClean="0">
                <a:latin typeface="ＭＳ ゴシック" panose="020B0609070205080204" pitchFamily="49" charset="-128"/>
                <a:ea typeface="ＭＳ ゴシック" panose="020B0609070205080204" pitchFamily="49" charset="-128"/>
              </a:rPr>
              <a:t>後</a:t>
            </a:r>
            <a:r>
              <a:rPr lang="en-US" altLang="ja-JP" sz="1400" dirty="0" smtClean="0">
                <a:latin typeface="ＭＳ ゴシック" panose="020B0609070205080204" pitchFamily="49" charset="-128"/>
                <a:ea typeface="ＭＳ ゴシック" panose="020B0609070205080204" pitchFamily="49" charset="-128"/>
              </a:rPr>
              <a:t>】</a:t>
            </a:r>
          </a:p>
          <a:p>
            <a:endParaRPr lang="en-US" altLang="ja-JP" sz="1400" dirty="0">
              <a:latin typeface="ＭＳ ゴシック" panose="020B0609070205080204" pitchFamily="49" charset="-128"/>
              <a:ea typeface="ＭＳ ゴシック" panose="020B0609070205080204" pitchFamily="49" charset="-128"/>
            </a:endParaRPr>
          </a:p>
          <a:p>
            <a:r>
              <a:rPr lang="ja-JP" altLang="en-US" sz="1400" dirty="0" smtClean="0">
                <a:latin typeface="ＭＳ ゴシック" panose="020B0609070205080204" pitchFamily="49" charset="-128"/>
                <a:ea typeface="ＭＳ ゴシック" panose="020B0609070205080204" pitchFamily="49" charset="-128"/>
              </a:rPr>
              <a:t>○別紙２：アンケート</a:t>
            </a:r>
            <a:r>
              <a:rPr lang="ja-JP" altLang="en-US" sz="1400" dirty="0">
                <a:latin typeface="ＭＳ ゴシック" panose="020B0609070205080204" pitchFamily="49" charset="-128"/>
                <a:ea typeface="ＭＳ ゴシック" panose="020B0609070205080204" pitchFamily="49" charset="-128"/>
              </a:rPr>
              <a:t>　兼　</a:t>
            </a:r>
            <a:r>
              <a:rPr lang="ja-JP" altLang="en-US" sz="1400" dirty="0" smtClean="0">
                <a:latin typeface="ＭＳ ゴシック" panose="020B0609070205080204" pitchFamily="49" charset="-128"/>
                <a:ea typeface="ＭＳ ゴシック" panose="020B0609070205080204" pitchFamily="49" charset="-128"/>
              </a:rPr>
              <a:t>返信用紙　を記入して、返信してください。</a:t>
            </a:r>
            <a:endParaRPr lang="en-US" altLang="ja-JP" sz="1400" dirty="0" smtClean="0">
              <a:latin typeface="ＭＳ ゴシック" panose="020B0609070205080204" pitchFamily="49" charset="-128"/>
              <a:ea typeface="ＭＳ ゴシック" panose="020B0609070205080204" pitchFamily="49" charset="-128"/>
            </a:endParaRPr>
          </a:p>
          <a:p>
            <a:endParaRPr lang="en-US" altLang="ja-JP" sz="1400" dirty="0">
              <a:latin typeface="ＭＳ ゴシック" panose="020B0609070205080204" pitchFamily="49" charset="-128"/>
              <a:ea typeface="ＭＳ ゴシック" panose="020B0609070205080204" pitchFamily="49" charset="-128"/>
            </a:endParaRPr>
          </a:p>
          <a:p>
            <a:endParaRPr lang="en-US" altLang="ja-JP" sz="1400" dirty="0" smtClean="0">
              <a:latin typeface="ＭＳ ゴシック" panose="020B0609070205080204" pitchFamily="49" charset="-128"/>
              <a:ea typeface="ＭＳ ゴシック" panose="020B0609070205080204" pitchFamily="49" charset="-128"/>
            </a:endParaRPr>
          </a:p>
          <a:p>
            <a:r>
              <a:rPr lang="en-US" altLang="ja-JP" sz="1400" dirty="0" smtClean="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アンケートは、</a:t>
            </a:r>
            <a:endParaRPr lang="en-US" altLang="ja-JP" sz="1400" dirty="0" smtClean="0">
              <a:latin typeface="ＭＳ ゴシック" panose="020B0609070205080204" pitchFamily="49" charset="-128"/>
              <a:ea typeface="ＭＳ ゴシック" panose="020B0609070205080204" pitchFamily="49" charset="-128"/>
            </a:endParaRPr>
          </a:p>
          <a:p>
            <a:r>
              <a:rPr lang="ja-JP" altLang="en-US" sz="1400" dirty="0">
                <a:latin typeface="ＭＳ ゴシック" panose="020B0609070205080204" pitchFamily="49" charset="-128"/>
                <a:ea typeface="ＭＳ ゴシック" panose="020B0609070205080204" pitchFamily="49" charset="-128"/>
              </a:rPr>
              <a:t>　</a:t>
            </a:r>
            <a:r>
              <a:rPr lang="ja-JP" altLang="en-US" sz="1400" dirty="0" smtClean="0">
                <a:latin typeface="ＭＳ ゴシック" panose="020B0609070205080204" pitchFamily="49" charset="-128"/>
                <a:ea typeface="ＭＳ ゴシック" panose="020B0609070205080204" pitchFamily="49" charset="-128"/>
              </a:rPr>
              <a:t>ＦＡＸ （</a:t>
            </a:r>
            <a:r>
              <a:rPr lang="en-US" altLang="ja-JP" sz="1400" dirty="0" smtClean="0">
                <a:latin typeface="ＭＳ ゴシック" panose="020B0609070205080204" pitchFamily="49" charset="-128"/>
                <a:ea typeface="ＭＳ ゴシック" panose="020B0609070205080204" pitchFamily="49" charset="-128"/>
              </a:rPr>
              <a:t>0866-56-9126</a:t>
            </a:r>
            <a:r>
              <a:rPr lang="ja-JP" altLang="en-US" sz="1400" dirty="0" smtClean="0">
                <a:latin typeface="ＭＳ ゴシック" panose="020B0609070205080204" pitchFamily="49" charset="-128"/>
                <a:ea typeface="ＭＳ ゴシック" panose="020B0609070205080204" pitchFamily="49" charset="-128"/>
              </a:rPr>
              <a:t>）でご返信ください。</a:t>
            </a:r>
            <a:endParaRPr lang="en-US" altLang="ja-JP" sz="1400" dirty="0" smtClean="0">
              <a:latin typeface="ＭＳ ゴシック" panose="020B0609070205080204" pitchFamily="49" charset="-128"/>
              <a:ea typeface="ＭＳ ゴシック" panose="020B0609070205080204" pitchFamily="49" charset="-128"/>
            </a:endParaRPr>
          </a:p>
          <a:p>
            <a:r>
              <a:rPr lang="ja-JP" altLang="en-US" sz="1400" dirty="0">
                <a:latin typeface="ＭＳ ゴシック" panose="020B0609070205080204" pitchFamily="49" charset="-128"/>
                <a:ea typeface="ＭＳ ゴシック" panose="020B0609070205080204" pitchFamily="49" charset="-128"/>
              </a:rPr>
              <a:t>　</a:t>
            </a:r>
            <a:r>
              <a:rPr lang="ja-JP" altLang="en-US" sz="1400" dirty="0" smtClean="0">
                <a:latin typeface="ＭＳ ゴシック" panose="020B0609070205080204" pitchFamily="49" charset="-128"/>
                <a:ea typeface="ＭＳ ゴシック" panose="020B0609070205080204" pitchFamily="49" charset="-128"/>
              </a:rPr>
              <a:t>なお、付紙等なしで結構です。そのままご返信ください。</a:t>
            </a:r>
            <a:endParaRPr lang="en-US" altLang="ja-JP" sz="1400" dirty="0" smtClean="0">
              <a:latin typeface="ＭＳ ゴシック" panose="020B0609070205080204" pitchFamily="49" charset="-128"/>
              <a:ea typeface="ＭＳ ゴシック" panose="020B0609070205080204" pitchFamily="49" charset="-128"/>
            </a:endParaRPr>
          </a:p>
        </p:txBody>
      </p:sp>
      <p:sp>
        <p:nvSpPr>
          <p:cNvPr id="12" name="テキスト ボックス 11"/>
          <p:cNvSpPr txBox="1"/>
          <p:nvPr/>
        </p:nvSpPr>
        <p:spPr>
          <a:xfrm>
            <a:off x="3212976" y="8463390"/>
            <a:ext cx="3499676" cy="769441"/>
          </a:xfrm>
          <a:prstGeom prst="rect">
            <a:avLst/>
          </a:prstGeom>
          <a:noFill/>
          <a:ln>
            <a:solidFill>
              <a:schemeClr val="tx1"/>
            </a:solidFill>
          </a:ln>
        </p:spPr>
        <p:txBody>
          <a:bodyPr wrap="none" rtlCol="0">
            <a:spAutoFit/>
          </a:bodyPr>
          <a:lstStyle/>
          <a:p>
            <a:r>
              <a:rPr lang="ja-JP" altLang="en-US" sz="1100" dirty="0">
                <a:latin typeface="ＭＳ 明朝" panose="02020609040205080304" pitchFamily="17" charset="-128"/>
                <a:ea typeface="ＭＳ 明朝" panose="02020609040205080304" pitchFamily="17" charset="-128"/>
              </a:rPr>
              <a:t>この件に関する連絡先</a:t>
            </a:r>
          </a:p>
          <a:p>
            <a:r>
              <a:rPr lang="ja-JP" altLang="en-US" sz="1100" dirty="0">
                <a:latin typeface="ＭＳ 明朝" panose="02020609040205080304" pitchFamily="17" charset="-128"/>
                <a:ea typeface="ＭＳ 明朝" panose="02020609040205080304" pitchFamily="17" charset="-128"/>
              </a:rPr>
              <a:t>岡山県総合教育</a:t>
            </a:r>
            <a:r>
              <a:rPr lang="ja-JP" altLang="en-US" sz="1100" dirty="0" smtClean="0">
                <a:latin typeface="ＭＳ 明朝" panose="02020609040205080304" pitchFamily="17" charset="-128"/>
                <a:ea typeface="ＭＳ 明朝" panose="02020609040205080304" pitchFamily="17" charset="-128"/>
              </a:rPr>
              <a:t>センター教育支援部　研究担当</a:t>
            </a:r>
            <a:endParaRPr lang="ja-JP" altLang="en-US" sz="1100" dirty="0">
              <a:latin typeface="ＭＳ 明朝" panose="02020609040205080304" pitchFamily="17" charset="-128"/>
              <a:ea typeface="ＭＳ 明朝" panose="02020609040205080304" pitchFamily="17" charset="-128"/>
            </a:endParaRPr>
          </a:p>
          <a:p>
            <a:r>
              <a:rPr lang="zh-TW" altLang="en-US" sz="1100" dirty="0">
                <a:latin typeface="ＭＳ 明朝" panose="02020609040205080304" pitchFamily="17" charset="-128"/>
                <a:ea typeface="ＭＳ 明朝" panose="02020609040205080304" pitchFamily="17" charset="-128"/>
              </a:rPr>
              <a:t>　〒</a:t>
            </a:r>
            <a:r>
              <a:rPr lang="en-US" altLang="zh-TW" sz="1100" dirty="0">
                <a:latin typeface="ＭＳ 明朝" panose="02020609040205080304" pitchFamily="17" charset="-128"/>
                <a:ea typeface="ＭＳ 明朝" panose="02020609040205080304" pitchFamily="17" charset="-128"/>
              </a:rPr>
              <a:t>716-1241</a:t>
            </a:r>
            <a:r>
              <a:rPr lang="zh-TW" altLang="en-US" sz="1100" dirty="0">
                <a:latin typeface="ＭＳ 明朝" panose="02020609040205080304" pitchFamily="17" charset="-128"/>
                <a:ea typeface="ＭＳ 明朝" panose="02020609040205080304" pitchFamily="17" charset="-128"/>
              </a:rPr>
              <a:t>　岡山県加賀郡吉備中央町吉川</a:t>
            </a:r>
            <a:r>
              <a:rPr lang="en-US" altLang="zh-TW" sz="1100" dirty="0" smtClean="0">
                <a:latin typeface="ＭＳ 明朝" panose="02020609040205080304" pitchFamily="17" charset="-128"/>
                <a:ea typeface="ＭＳ 明朝" panose="02020609040205080304" pitchFamily="17" charset="-128"/>
              </a:rPr>
              <a:t>7545-11</a:t>
            </a:r>
            <a:endParaRPr lang="zh-TW" altLang="en-US" sz="1100" dirty="0">
              <a:latin typeface="ＭＳ 明朝" panose="02020609040205080304" pitchFamily="17" charset="-128"/>
              <a:ea typeface="ＭＳ 明朝" panose="02020609040205080304" pitchFamily="17" charset="-128"/>
            </a:endParaRPr>
          </a:p>
          <a:p>
            <a:r>
              <a:rPr lang="ja-JP" altLang="en-US" sz="1100" dirty="0">
                <a:latin typeface="ＭＳ 明朝" panose="02020609040205080304" pitchFamily="17" charset="-128"/>
                <a:ea typeface="ＭＳ 明朝" panose="02020609040205080304" pitchFamily="17" charset="-128"/>
              </a:rPr>
              <a:t> </a:t>
            </a:r>
            <a:r>
              <a:rPr lang="ja-JP" altLang="en-US" sz="1100" dirty="0" smtClean="0">
                <a:latin typeface="ＭＳ 明朝" panose="02020609040205080304" pitchFamily="17" charset="-128"/>
                <a:ea typeface="ＭＳ 明朝" panose="02020609040205080304" pitchFamily="17" charset="-128"/>
              </a:rPr>
              <a:t> </a:t>
            </a:r>
            <a:r>
              <a:rPr lang="en-US" altLang="ja-JP" sz="1100" dirty="0" smtClean="0">
                <a:latin typeface="ＭＳ 明朝" panose="02020609040205080304" pitchFamily="17" charset="-128"/>
                <a:ea typeface="ＭＳ 明朝" panose="02020609040205080304" pitchFamily="17" charset="-128"/>
              </a:rPr>
              <a:t>TEL </a:t>
            </a:r>
            <a:r>
              <a:rPr lang="ja-JP" altLang="en-US" sz="1100" dirty="0" smtClean="0">
                <a:latin typeface="ＭＳ 明朝" panose="02020609040205080304" pitchFamily="17" charset="-128"/>
                <a:ea typeface="ＭＳ 明朝" panose="02020609040205080304" pitchFamily="17" charset="-128"/>
              </a:rPr>
              <a:t> </a:t>
            </a:r>
            <a:r>
              <a:rPr lang="en-US" altLang="ja-JP" sz="1100" dirty="0" smtClean="0">
                <a:latin typeface="ＭＳ 明朝" panose="02020609040205080304" pitchFamily="17" charset="-128"/>
                <a:ea typeface="ＭＳ 明朝" panose="02020609040205080304" pitchFamily="17" charset="-128"/>
              </a:rPr>
              <a:t>0866-56-9106 /FAX  0866-56-9126</a:t>
            </a:r>
          </a:p>
        </p:txBody>
      </p:sp>
    </p:spTree>
    <p:extLst>
      <p:ext uri="{BB962C8B-B14F-4D97-AF65-F5344CB8AC3E}">
        <p14:creationId xmlns:p14="http://schemas.microsoft.com/office/powerpoint/2010/main" val="18579741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ctrTitle"/>
          </p:nvPr>
        </p:nvSpPr>
        <p:spPr>
          <a:xfrm>
            <a:off x="223257" y="307402"/>
            <a:ext cx="6411486" cy="1765484"/>
          </a:xfrm>
        </p:spPr>
        <p:txBody>
          <a:bodyPr>
            <a:normAutofit fontScale="90000"/>
          </a:bodyPr>
          <a:lstStyle/>
          <a:p>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方法研修</a:t>
            </a:r>
            <a:r>
              <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
            </a:r>
            <a:br>
              <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rPr>
            </a:br>
            <a:r>
              <a:rPr lang="ja-JP" altLang="en-US" sz="2700" b="1" dirty="0">
                <a:latin typeface="メイリオ" panose="020B0604030504040204" pitchFamily="50" charset="-128"/>
                <a:ea typeface="メイリオ" panose="020B0604030504040204" pitchFamily="50" charset="-128"/>
                <a:cs typeface="メイリオ" panose="020B0604030504040204" pitchFamily="50" charset="-128"/>
              </a:rPr>
              <a:t>「コミュニケーション力向上パッケージ」</a:t>
            </a:r>
            <a:r>
              <a:rPr lang="en-US" altLang="ja-JP" sz="2700" b="1" dirty="0">
                <a:latin typeface="メイリオ" panose="020B0604030504040204" pitchFamily="50" charset="-128"/>
                <a:ea typeface="メイリオ" panose="020B0604030504040204" pitchFamily="50" charset="-128"/>
                <a:cs typeface="メイリオ" panose="020B0604030504040204" pitchFamily="50" charset="-128"/>
              </a:rPr>
              <a:t/>
            </a:r>
            <a:br>
              <a:rPr lang="en-US" altLang="ja-JP" sz="2700" b="1" dirty="0">
                <a:latin typeface="メイリオ" panose="020B0604030504040204" pitchFamily="50" charset="-128"/>
                <a:ea typeface="メイリオ" panose="020B0604030504040204" pitchFamily="50" charset="-128"/>
                <a:cs typeface="メイリオ" panose="020B0604030504040204" pitchFamily="50" charset="-128"/>
              </a:rPr>
            </a:b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＜児童生徒との信頼関係づくり＞</a:t>
            </a:r>
            <a:r>
              <a:rPr lang="en-US" altLang="ja-JP" sz="2400" b="1" dirty="0">
                <a:latin typeface="メイリオ" panose="020B0604030504040204" pitchFamily="50" charset="-128"/>
                <a:ea typeface="メイリオ" panose="020B0604030504040204" pitchFamily="50" charset="-128"/>
                <a:cs typeface="メイリオ" panose="020B0604030504040204" pitchFamily="50" charset="-128"/>
              </a:rPr>
              <a:t/>
            </a:r>
            <a:br>
              <a:rPr lang="en-US" altLang="ja-JP" sz="2400" b="1" dirty="0">
                <a:latin typeface="メイリオ" panose="020B0604030504040204" pitchFamily="50" charset="-128"/>
                <a:ea typeface="メイリオ" panose="020B0604030504040204" pitchFamily="50" charset="-128"/>
                <a:cs typeface="メイリオ" panose="020B0604030504040204" pitchFamily="50" charset="-128"/>
              </a:rPr>
            </a:b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60</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分研修</a:t>
            </a: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テキスト ボックス 4"/>
          <p:cNvSpPr txBox="1"/>
          <p:nvPr/>
        </p:nvSpPr>
        <p:spPr>
          <a:xfrm>
            <a:off x="392677" y="2072886"/>
            <a:ext cx="1210588" cy="400110"/>
          </a:xfrm>
          <a:prstGeom prst="rect">
            <a:avLst/>
          </a:prstGeom>
          <a:noFill/>
        </p:spPr>
        <p:txBody>
          <a:bodyPr wrap="none" rtlCol="0">
            <a:spAutoFit/>
          </a:bodyPr>
          <a:lstStyle/>
          <a:p>
            <a:r>
              <a:rPr kumimoji="1" lang="ja-JP" altLang="en-US" sz="2000" b="1" dirty="0" smtClean="0">
                <a:latin typeface="メイリオ" panose="020B0604030504040204" pitchFamily="50" charset="-128"/>
                <a:ea typeface="メイリオ" panose="020B0604030504040204" pitchFamily="50" charset="-128"/>
              </a:rPr>
              <a:t>○ねらい</a:t>
            </a:r>
            <a:endParaRPr kumimoji="1" lang="ja-JP" altLang="en-US" sz="2000" b="1"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377756" y="3244178"/>
            <a:ext cx="1467068" cy="400110"/>
          </a:xfrm>
          <a:prstGeom prst="rect">
            <a:avLst/>
          </a:prstGeom>
          <a:noFill/>
        </p:spPr>
        <p:txBody>
          <a:bodyPr wrap="none" rtlCol="0">
            <a:spAutoFit/>
          </a:bodyPr>
          <a:lstStyle>
            <a:defPPr>
              <a:defRPr lang="ja-JP"/>
            </a:defPPr>
            <a:lvl1pPr>
              <a:defRPr sz="2000" b="1">
                <a:latin typeface="メイリオ" panose="020B0604030504040204" pitchFamily="50" charset="-128"/>
                <a:ea typeface="メイリオ" panose="020B0604030504040204" pitchFamily="50" charset="-128"/>
              </a:defRPr>
            </a:lvl1pPr>
          </a:lstStyle>
          <a:p>
            <a:r>
              <a:rPr lang="ja-JP" altLang="en-US" dirty="0"/>
              <a:t>○事前準備</a:t>
            </a:r>
          </a:p>
        </p:txBody>
      </p:sp>
      <p:sp>
        <p:nvSpPr>
          <p:cNvPr id="8" name="テキスト ボックス 7"/>
          <p:cNvSpPr txBox="1"/>
          <p:nvPr/>
        </p:nvSpPr>
        <p:spPr>
          <a:xfrm>
            <a:off x="545706" y="2432926"/>
            <a:ext cx="5907630" cy="523220"/>
          </a:xfrm>
          <a:prstGeom prst="rect">
            <a:avLst/>
          </a:prstGeom>
          <a:noFill/>
        </p:spPr>
        <p:txBody>
          <a:bodyPr wrap="square" rtlCol="0">
            <a:spAutoFit/>
          </a:bodyPr>
          <a:lstStyle/>
          <a:p>
            <a:r>
              <a:rPr lang="ja-JP" altLang="en-US" sz="1400" dirty="0" smtClean="0">
                <a:latin typeface="メイリオ" panose="020B0604030504040204" pitchFamily="50" charset="-128"/>
                <a:ea typeface="メイリオ" panose="020B0604030504040204" pitchFamily="50" charset="-128"/>
              </a:rPr>
              <a:t>子供と</a:t>
            </a:r>
            <a:r>
              <a:rPr lang="ja-JP" altLang="en-US" sz="1400" dirty="0">
                <a:latin typeface="メイリオ" panose="020B0604030504040204" pitchFamily="50" charset="-128"/>
                <a:ea typeface="メイリオ" panose="020B0604030504040204" pitchFamily="50" charset="-128"/>
              </a:rPr>
              <a:t>の信頼関係を深めるための教職員のコミュニケーション力の向上を</a:t>
            </a:r>
            <a:r>
              <a:rPr lang="ja-JP" altLang="en-US" sz="1400" dirty="0" smtClean="0">
                <a:latin typeface="メイリオ" panose="020B0604030504040204" pitchFamily="50" charset="-128"/>
                <a:ea typeface="メイリオ" panose="020B0604030504040204" pitchFamily="50" charset="-128"/>
              </a:rPr>
              <a:t>図る。</a:t>
            </a:r>
            <a:endParaRPr lang="en-US" altLang="ja-JP" sz="1400" dirty="0" smtClean="0">
              <a:latin typeface="メイリオ" panose="020B0604030504040204" pitchFamily="50" charset="-128"/>
              <a:ea typeface="メイリオ" panose="020B0604030504040204" pitchFamily="50" charset="-128"/>
            </a:endParaRPr>
          </a:p>
        </p:txBody>
      </p:sp>
      <p:grpSp>
        <p:nvGrpSpPr>
          <p:cNvPr id="38" name="グループ化 37"/>
          <p:cNvGrpSpPr/>
          <p:nvPr/>
        </p:nvGrpSpPr>
        <p:grpSpPr>
          <a:xfrm>
            <a:off x="771405" y="3675347"/>
            <a:ext cx="2081531" cy="1349661"/>
            <a:chOff x="614516" y="5735931"/>
            <a:chExt cx="2081531" cy="1349661"/>
          </a:xfrm>
        </p:grpSpPr>
        <p:grpSp>
          <p:nvGrpSpPr>
            <p:cNvPr id="39" name="グループ化 38"/>
            <p:cNvGrpSpPr/>
            <p:nvPr/>
          </p:nvGrpSpPr>
          <p:grpSpPr>
            <a:xfrm>
              <a:off x="614516" y="6035072"/>
              <a:ext cx="2081531" cy="1050520"/>
              <a:chOff x="614234" y="6169516"/>
              <a:chExt cx="2338815" cy="1197631"/>
            </a:xfrm>
          </p:grpSpPr>
          <p:grpSp>
            <p:nvGrpSpPr>
              <p:cNvPr id="41" name="グループ化 1"/>
              <p:cNvGrpSpPr>
                <a:grpSpLocks/>
              </p:cNvGrpSpPr>
              <p:nvPr/>
            </p:nvGrpSpPr>
            <p:grpSpPr bwMode="auto">
              <a:xfrm rot="-557838">
                <a:off x="2452291" y="6281067"/>
                <a:ext cx="500758" cy="510827"/>
                <a:chOff x="5600476" y="966788"/>
                <a:chExt cx="549498" cy="1042987"/>
              </a:xfrm>
            </p:grpSpPr>
            <p:sp>
              <p:nvSpPr>
                <p:cNvPr id="63"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dirty="0"/>
                </a:p>
              </p:txBody>
            </p:sp>
            <p:sp>
              <p:nvSpPr>
                <p:cNvPr id="64" name="Rectangle 27"/>
                <p:cNvSpPr>
                  <a:spLocks noChangeArrowheads="1"/>
                </p:cNvSpPr>
                <p:nvPr/>
              </p:nvSpPr>
              <p:spPr bwMode="auto">
                <a:xfrm>
                  <a:off x="5872162"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dirty="0"/>
                </a:p>
              </p:txBody>
            </p:sp>
            <p:sp>
              <p:nvSpPr>
                <p:cNvPr id="65" name="正方形/長方形 5"/>
                <p:cNvSpPr>
                  <a:spLocks noChangeArrowheads="1"/>
                </p:cNvSpPr>
                <p:nvPr/>
              </p:nvSpPr>
              <p:spPr bwMode="auto">
                <a:xfrm>
                  <a:off x="5600476" y="1095699"/>
                  <a:ext cx="534050" cy="85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2" name="グループ化 58"/>
              <p:cNvGrpSpPr>
                <a:grpSpLocks/>
              </p:cNvGrpSpPr>
              <p:nvPr/>
            </p:nvGrpSpPr>
            <p:grpSpPr bwMode="auto">
              <a:xfrm>
                <a:off x="1526326" y="6245730"/>
                <a:ext cx="494768" cy="549272"/>
                <a:chOff x="5607050" y="889630"/>
                <a:chExt cx="542925" cy="1120145"/>
              </a:xfrm>
            </p:grpSpPr>
            <p:sp>
              <p:nvSpPr>
                <p:cNvPr id="60"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dirty="0"/>
                </a:p>
              </p:txBody>
            </p:sp>
            <p:sp>
              <p:nvSpPr>
                <p:cNvPr id="61"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dirty="0"/>
                </a:p>
              </p:txBody>
            </p:sp>
            <p:sp>
              <p:nvSpPr>
                <p:cNvPr id="62" name="正方形/長方形 5"/>
                <p:cNvSpPr>
                  <a:spLocks noChangeArrowheads="1"/>
                </p:cNvSpPr>
                <p:nvPr/>
              </p:nvSpPr>
              <p:spPr bwMode="auto">
                <a:xfrm>
                  <a:off x="5649517" y="889630"/>
                  <a:ext cx="227767" cy="85866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3" name="グループ化 62"/>
              <p:cNvGrpSpPr>
                <a:grpSpLocks/>
              </p:cNvGrpSpPr>
              <p:nvPr/>
            </p:nvGrpSpPr>
            <p:grpSpPr bwMode="auto">
              <a:xfrm rot="560616">
                <a:off x="633272" y="6281163"/>
                <a:ext cx="494768" cy="512693"/>
                <a:chOff x="5607050" y="966788"/>
                <a:chExt cx="542925" cy="1042987"/>
              </a:xfrm>
            </p:grpSpPr>
            <p:sp>
              <p:nvSpPr>
                <p:cNvPr id="57"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dirty="0"/>
                </a:p>
              </p:txBody>
            </p:sp>
            <p:sp>
              <p:nvSpPr>
                <p:cNvPr id="58"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dirty="0"/>
                </a:p>
              </p:txBody>
            </p:sp>
            <p:sp>
              <p:nvSpPr>
                <p:cNvPr id="59" name="正方形/長方形 5"/>
                <p:cNvSpPr>
                  <a:spLocks noChangeArrowheads="1"/>
                </p:cNvSpPr>
                <p:nvPr/>
              </p:nvSpPr>
              <p:spPr bwMode="auto">
                <a:xfrm>
                  <a:off x="5757759" y="1027773"/>
                  <a:ext cx="227767" cy="856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4" name="グループ化 66"/>
              <p:cNvGrpSpPr>
                <a:grpSpLocks/>
              </p:cNvGrpSpPr>
              <p:nvPr/>
            </p:nvGrpSpPr>
            <p:grpSpPr bwMode="auto">
              <a:xfrm rot="-557838">
                <a:off x="2438994" y="6854152"/>
                <a:ext cx="494823" cy="511437"/>
                <a:chOff x="5607050" y="966788"/>
                <a:chExt cx="542925" cy="1042987"/>
              </a:xfrm>
            </p:grpSpPr>
            <p:sp>
              <p:nvSpPr>
                <p:cNvPr id="54"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dirty="0"/>
                </a:p>
              </p:txBody>
            </p:sp>
            <p:sp>
              <p:nvSpPr>
                <p:cNvPr id="55"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dirty="0"/>
                </a:p>
              </p:txBody>
            </p:sp>
            <p:sp>
              <p:nvSpPr>
                <p:cNvPr id="56" name="正方形/長方形 5"/>
                <p:cNvSpPr>
                  <a:spLocks noChangeArrowheads="1"/>
                </p:cNvSpPr>
                <p:nvPr/>
              </p:nvSpPr>
              <p:spPr bwMode="auto">
                <a:xfrm>
                  <a:off x="5732358" y="999844"/>
                  <a:ext cx="227742" cy="85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5" name="グループ化 70"/>
              <p:cNvGrpSpPr>
                <a:grpSpLocks/>
              </p:cNvGrpSpPr>
              <p:nvPr/>
            </p:nvGrpSpPr>
            <p:grpSpPr bwMode="auto">
              <a:xfrm>
                <a:off x="1508863" y="6777214"/>
                <a:ext cx="494768" cy="589933"/>
                <a:chOff x="5607050" y="806712"/>
                <a:chExt cx="542925" cy="1203063"/>
              </a:xfrm>
            </p:grpSpPr>
            <p:sp>
              <p:nvSpPr>
                <p:cNvPr id="51"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dirty="0"/>
                </a:p>
              </p:txBody>
            </p:sp>
            <p:sp>
              <p:nvSpPr>
                <p:cNvPr id="52"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dirty="0"/>
                </a:p>
              </p:txBody>
            </p:sp>
            <p:sp>
              <p:nvSpPr>
                <p:cNvPr id="53" name="正方形/長方形 5"/>
                <p:cNvSpPr>
                  <a:spLocks noChangeArrowheads="1"/>
                </p:cNvSpPr>
                <p:nvPr/>
              </p:nvSpPr>
              <p:spPr bwMode="auto">
                <a:xfrm>
                  <a:off x="5641096" y="806712"/>
                  <a:ext cx="227767" cy="85866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6" name="グループ化 74"/>
              <p:cNvGrpSpPr>
                <a:grpSpLocks/>
              </p:cNvGrpSpPr>
              <p:nvPr/>
            </p:nvGrpSpPr>
            <p:grpSpPr bwMode="auto">
              <a:xfrm rot="560616">
                <a:off x="614234" y="6854655"/>
                <a:ext cx="494768" cy="511436"/>
                <a:chOff x="5607050" y="966788"/>
                <a:chExt cx="542925" cy="1042987"/>
              </a:xfrm>
            </p:grpSpPr>
            <p:sp>
              <p:nvSpPr>
                <p:cNvPr id="48"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dirty="0"/>
                </a:p>
              </p:txBody>
            </p:sp>
            <p:sp>
              <p:nvSpPr>
                <p:cNvPr id="49"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dirty="0"/>
                </a:p>
              </p:txBody>
            </p:sp>
            <p:sp>
              <p:nvSpPr>
                <p:cNvPr id="50" name="正方形/長方形 5"/>
                <p:cNvSpPr>
                  <a:spLocks noChangeArrowheads="1"/>
                </p:cNvSpPr>
                <p:nvPr/>
              </p:nvSpPr>
              <p:spPr bwMode="auto">
                <a:xfrm>
                  <a:off x="5757759" y="1026720"/>
                  <a:ext cx="227767" cy="85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sp>
            <p:nvSpPr>
              <p:cNvPr id="47" name="Line 4"/>
              <p:cNvSpPr>
                <a:spLocks noChangeShapeType="1"/>
              </p:cNvSpPr>
              <p:nvPr/>
            </p:nvSpPr>
            <p:spPr bwMode="auto">
              <a:xfrm>
                <a:off x="1208855" y="6169516"/>
                <a:ext cx="1138392"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dirty="0"/>
              </a:p>
            </p:txBody>
          </p:sp>
        </p:grpSp>
        <p:sp>
          <p:nvSpPr>
            <p:cNvPr id="40" name="Text Box 5"/>
            <p:cNvSpPr txBox="1">
              <a:spLocks noChangeArrowheads="1"/>
            </p:cNvSpPr>
            <p:nvPr/>
          </p:nvSpPr>
          <p:spPr bwMode="auto">
            <a:xfrm>
              <a:off x="1427191" y="5735931"/>
              <a:ext cx="38985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ja-JP" altLang="en-US" sz="1600" dirty="0" smtClean="0"/>
                <a:t>前</a:t>
              </a:r>
              <a:endParaRPr lang="ja-JP" altLang="en-US" sz="1600" dirty="0"/>
            </a:p>
          </p:txBody>
        </p:sp>
      </p:grpSp>
      <p:sp>
        <p:nvSpPr>
          <p:cNvPr id="66" name="テキスト ボックス 65"/>
          <p:cNvSpPr txBox="1"/>
          <p:nvPr/>
        </p:nvSpPr>
        <p:spPr>
          <a:xfrm>
            <a:off x="548680" y="5474013"/>
            <a:ext cx="5616624" cy="1015663"/>
          </a:xfrm>
          <a:prstGeom prst="rect">
            <a:avLst/>
          </a:prstGeom>
          <a:noFill/>
        </p:spPr>
        <p:txBody>
          <a:bodyPr wrap="square" rtlCol="0">
            <a:spAutoFit/>
          </a:bodyPr>
          <a:lstStyle>
            <a:defPPr>
              <a:defRPr lang="ja-JP"/>
            </a:defPPr>
            <a:lvl1pPr>
              <a:defRPr sz="1400">
                <a:latin typeface="メイリオ" panose="020B0604030504040204" pitchFamily="50" charset="-128"/>
                <a:ea typeface="メイリオ" panose="020B0604030504040204" pitchFamily="50" charset="-128"/>
              </a:defRPr>
            </a:lvl1pPr>
          </a:lstStyle>
          <a:p>
            <a:r>
              <a:rPr lang="en-US" altLang="ja-JP" sz="1200" dirty="0" smtClean="0"/>
              <a:t>※</a:t>
            </a:r>
            <a:r>
              <a:rPr lang="ja-JP" altLang="en-US" sz="1200" dirty="0" smtClean="0"/>
              <a:t>ペアでの活動があります。</a:t>
            </a:r>
            <a:r>
              <a:rPr lang="ja-JP" altLang="en-US" sz="1200" b="1" dirty="0" smtClean="0">
                <a:solidFill>
                  <a:srgbClr val="FF0000"/>
                </a:solidFill>
              </a:rPr>
              <a:t>４</a:t>
            </a:r>
            <a:r>
              <a:rPr lang="ja-JP" altLang="en-US" sz="1200" b="1" dirty="0">
                <a:solidFill>
                  <a:srgbClr val="FF0000"/>
                </a:solidFill>
              </a:rPr>
              <a:t>（又</a:t>
            </a:r>
            <a:r>
              <a:rPr lang="ja-JP" altLang="en-US" sz="1200" b="1" dirty="0" smtClean="0">
                <a:solidFill>
                  <a:srgbClr val="FF0000"/>
                </a:solidFill>
              </a:rPr>
              <a:t>は６）人の偶数編成</a:t>
            </a:r>
            <a:r>
              <a:rPr lang="ja-JP" altLang="en-US" sz="1200" dirty="0" smtClean="0"/>
              <a:t>のグループ</a:t>
            </a:r>
            <a:r>
              <a:rPr lang="ja-JP" altLang="en-US" sz="1200" dirty="0"/>
              <a:t>に</a:t>
            </a:r>
            <a:r>
              <a:rPr lang="ja-JP" altLang="en-US" sz="1200" dirty="0" smtClean="0"/>
              <a:t>してく</a:t>
            </a:r>
            <a:r>
              <a:rPr lang="ja-JP" altLang="en-US" sz="1200" dirty="0" err="1" smtClean="0"/>
              <a:t>だ</a:t>
            </a:r>
            <a:endParaRPr lang="en-US" altLang="ja-JP" sz="1200" dirty="0" smtClean="0"/>
          </a:p>
          <a:p>
            <a:r>
              <a:rPr lang="ja-JP" altLang="en-US" sz="1200" dirty="0"/>
              <a:t>　</a:t>
            </a:r>
            <a:r>
              <a:rPr lang="ja-JP" altLang="en-US" sz="1200" dirty="0" smtClean="0"/>
              <a:t>さい。奇数になった場合、協議は三人組で、ロールプレイング等については、</a:t>
            </a:r>
            <a:endParaRPr lang="en-US" altLang="ja-JP" sz="1200" dirty="0" smtClean="0"/>
          </a:p>
          <a:p>
            <a:r>
              <a:rPr lang="ja-JP" altLang="en-US" sz="1200" dirty="0"/>
              <a:t>　</a:t>
            </a:r>
            <a:r>
              <a:rPr lang="ja-JP" altLang="en-US" sz="1200" dirty="0" smtClean="0"/>
              <a:t>一人を観察者とし、役割をローテーションして行うようにしてください。</a:t>
            </a:r>
            <a:endParaRPr lang="en-US" altLang="ja-JP" sz="1200" dirty="0"/>
          </a:p>
          <a:p>
            <a:r>
              <a:rPr lang="en-US" altLang="ja-JP" sz="1200" dirty="0" smtClean="0"/>
              <a:t>※</a:t>
            </a:r>
            <a:r>
              <a:rPr lang="ja-JP" altLang="en-US" sz="1200" dirty="0" smtClean="0"/>
              <a:t>教職の経験</a:t>
            </a:r>
            <a:r>
              <a:rPr lang="ja-JP" altLang="en-US" sz="1200" dirty="0"/>
              <a:t>年数が偏らないようにグループを</a:t>
            </a:r>
            <a:r>
              <a:rPr lang="ja-JP" altLang="en-US" sz="1200" dirty="0" smtClean="0"/>
              <a:t>組んでください</a:t>
            </a:r>
            <a:r>
              <a:rPr lang="ja-JP" altLang="en-US" sz="1200" dirty="0"/>
              <a:t>。</a:t>
            </a:r>
            <a:endParaRPr lang="en-US" altLang="ja-JP" sz="1200" dirty="0"/>
          </a:p>
          <a:p>
            <a:r>
              <a:rPr lang="en-US" altLang="ja-JP" sz="1200" dirty="0"/>
              <a:t>※</a:t>
            </a:r>
            <a:r>
              <a:rPr lang="ja-JP" altLang="en-US" sz="1200" dirty="0"/>
              <a:t>あらかじめ、グループごとに、</a:t>
            </a:r>
            <a:r>
              <a:rPr lang="ja-JP" altLang="en-US" sz="1200" b="1" dirty="0">
                <a:solidFill>
                  <a:srgbClr val="FF0000"/>
                </a:solidFill>
              </a:rPr>
              <a:t>司会を</a:t>
            </a:r>
            <a:r>
              <a:rPr lang="ja-JP" altLang="en-US" sz="1200" b="1" dirty="0" smtClean="0">
                <a:solidFill>
                  <a:srgbClr val="FF0000"/>
                </a:solidFill>
              </a:rPr>
              <a:t>決めて</a:t>
            </a:r>
            <a:r>
              <a:rPr lang="ja-JP" altLang="en-US" sz="1200" dirty="0" smtClean="0"/>
              <a:t>研修</a:t>
            </a:r>
            <a:r>
              <a:rPr lang="ja-JP" altLang="en-US" sz="1200" dirty="0"/>
              <a:t>を始めてください</a:t>
            </a:r>
            <a:r>
              <a:rPr lang="ja-JP" altLang="en-US" sz="1200" dirty="0" smtClean="0"/>
              <a:t>。</a:t>
            </a:r>
            <a:endParaRPr lang="en-US" altLang="ja-JP" sz="1200" dirty="0"/>
          </a:p>
        </p:txBody>
      </p:sp>
      <p:sp>
        <p:nvSpPr>
          <p:cNvPr id="68" name="角丸四角形 67"/>
          <p:cNvSpPr/>
          <p:nvPr/>
        </p:nvSpPr>
        <p:spPr>
          <a:xfrm>
            <a:off x="3933056" y="3152800"/>
            <a:ext cx="2592288" cy="2060542"/>
          </a:xfrm>
          <a:prstGeom prst="roundRect">
            <a:avLst>
              <a:gd name="adj" fmla="val 4398"/>
            </a:avLst>
          </a:prstGeom>
          <a:ln w="9525">
            <a:solidFill>
              <a:schemeClr val="accent1"/>
            </a:solidFill>
          </a:ln>
        </p:spPr>
        <p:style>
          <a:lnRef idx="2">
            <a:schemeClr val="accent1"/>
          </a:lnRef>
          <a:fillRef idx="1">
            <a:schemeClr val="lt1"/>
          </a:fillRef>
          <a:effectRef idx="0">
            <a:schemeClr val="accent1"/>
          </a:effectRef>
          <a:fontRef idx="minor">
            <a:schemeClr val="dk1"/>
          </a:fontRef>
        </p:style>
        <p:txBody>
          <a:bodyPr rIns="0" rtlCol="0" anchor="ctr"/>
          <a:lstStyle/>
          <a:p>
            <a:r>
              <a:rPr kumimoji="1" lang="en-US" altLang="ja-JP" sz="1600" dirty="0" smtClean="0">
                <a:solidFill>
                  <a:schemeClr val="tx1"/>
                </a:solidFill>
                <a:latin typeface="メイリオ" panose="020B0604030504040204" pitchFamily="50" charset="-128"/>
                <a:ea typeface="メイリオ" panose="020B0604030504040204" pitchFamily="50" charset="-128"/>
              </a:rPr>
              <a:t>【</a:t>
            </a:r>
            <a:r>
              <a:rPr kumimoji="1" lang="ja-JP" altLang="en-US" sz="1600" dirty="0" smtClean="0">
                <a:solidFill>
                  <a:schemeClr val="tx1"/>
                </a:solidFill>
                <a:latin typeface="メイリオ" panose="020B0604030504040204" pitchFamily="50" charset="-128"/>
                <a:ea typeface="メイリオ" panose="020B0604030504040204" pitchFamily="50" charset="-128"/>
              </a:rPr>
              <a:t>講義・演習準備物</a:t>
            </a:r>
            <a:r>
              <a:rPr kumimoji="1" lang="en-US" altLang="ja-JP" sz="1600" dirty="0" smtClean="0">
                <a:solidFill>
                  <a:schemeClr val="tx1"/>
                </a:solidFill>
                <a:latin typeface="メイリオ" panose="020B0604030504040204" pitchFamily="50" charset="-128"/>
                <a:ea typeface="メイリオ" panose="020B0604030504040204" pitchFamily="50" charset="-128"/>
              </a:rPr>
              <a:t>】</a:t>
            </a:r>
          </a:p>
          <a:p>
            <a:r>
              <a:rPr lang="ja-JP" altLang="en-US" sz="1400" dirty="0">
                <a:solidFill>
                  <a:schemeClr val="tx1"/>
                </a:solidFill>
                <a:latin typeface="メイリオ" panose="020B0604030504040204" pitchFamily="50" charset="-128"/>
                <a:ea typeface="メイリオ" panose="020B0604030504040204" pitchFamily="50" charset="-128"/>
              </a:rPr>
              <a:t> ○</a:t>
            </a:r>
            <a:r>
              <a:rPr lang="en-US" altLang="ja-JP" sz="1400" dirty="0" smtClean="0">
                <a:solidFill>
                  <a:schemeClr val="tx1"/>
                </a:solidFill>
                <a:latin typeface="メイリオ" panose="020B0604030504040204" pitchFamily="50" charset="-128"/>
                <a:ea typeface="メイリオ" panose="020B0604030504040204" pitchFamily="50" charset="-128"/>
              </a:rPr>
              <a:t>4201_</a:t>
            </a:r>
            <a:r>
              <a:rPr lang="ja-JP" altLang="en-US" sz="1400" dirty="0" smtClean="0">
                <a:solidFill>
                  <a:schemeClr val="tx1"/>
                </a:solidFill>
                <a:latin typeface="メイリオ" panose="020B0604030504040204" pitchFamily="50" charset="-128"/>
                <a:ea typeface="メイリオ" panose="020B0604030504040204" pitchFamily="50" charset="-128"/>
              </a:rPr>
              <a:t>スライド資料</a:t>
            </a:r>
            <a:endParaRPr lang="en-US" altLang="ja-JP" sz="1400" dirty="0" smtClean="0">
              <a:solidFill>
                <a:schemeClr val="tx1"/>
              </a:solidFill>
              <a:latin typeface="メイリオ" panose="020B0604030504040204" pitchFamily="50" charset="-128"/>
              <a:ea typeface="メイリオ" panose="020B0604030504040204" pitchFamily="50" charset="-128"/>
            </a:endParaRPr>
          </a:p>
          <a:p>
            <a:r>
              <a:rPr lang="ja-JP" altLang="en-US" sz="1400" dirty="0" smtClean="0">
                <a:solidFill>
                  <a:schemeClr val="tx1"/>
                </a:solidFill>
                <a:latin typeface="メイリオ" panose="020B0604030504040204" pitchFamily="50" charset="-128"/>
                <a:ea typeface="メイリオ" panose="020B0604030504040204" pitchFamily="50" charset="-128"/>
              </a:rPr>
              <a:t>　</a:t>
            </a:r>
            <a:r>
              <a:rPr lang="ja-JP" altLang="en-US" sz="1200" dirty="0" smtClean="0">
                <a:solidFill>
                  <a:schemeClr val="tx1"/>
                </a:solidFill>
                <a:latin typeface="メイリオ" panose="020B0604030504040204" pitchFamily="50" charset="-128"/>
                <a:ea typeface="メイリオ" panose="020B0604030504040204" pitchFamily="50" charset="-128"/>
              </a:rPr>
              <a:t>（研修担当者の進行原稿）</a:t>
            </a:r>
            <a:endParaRPr lang="en-US" altLang="ja-JP" sz="1400" dirty="0" smtClean="0">
              <a:solidFill>
                <a:schemeClr val="tx1"/>
              </a:solidFill>
              <a:latin typeface="メイリオ" panose="020B0604030504040204" pitchFamily="50" charset="-128"/>
              <a:ea typeface="メイリオ" panose="020B0604030504040204" pitchFamily="50" charset="-128"/>
            </a:endParaRPr>
          </a:p>
          <a:p>
            <a:r>
              <a:rPr lang="ja-JP" altLang="en-US" sz="1400" dirty="0" smtClean="0">
                <a:solidFill>
                  <a:schemeClr val="tx1"/>
                </a:solidFill>
                <a:latin typeface="メイリオ" panose="020B0604030504040204" pitchFamily="50" charset="-128"/>
                <a:ea typeface="メイリオ" panose="020B0604030504040204" pitchFamily="50" charset="-128"/>
              </a:rPr>
              <a:t> ○</a:t>
            </a:r>
            <a:r>
              <a:rPr lang="en-US" altLang="ja-JP" sz="1400" dirty="0" smtClean="0">
                <a:solidFill>
                  <a:schemeClr val="tx1"/>
                </a:solidFill>
                <a:latin typeface="メイリオ" panose="020B0604030504040204" pitchFamily="50" charset="-128"/>
                <a:ea typeface="メイリオ" panose="020B0604030504040204" pitchFamily="50" charset="-128"/>
              </a:rPr>
              <a:t>4202_</a:t>
            </a:r>
            <a:r>
              <a:rPr lang="ja-JP" altLang="en-US" sz="1400" dirty="0" smtClean="0">
                <a:solidFill>
                  <a:schemeClr val="tx1"/>
                </a:solidFill>
                <a:latin typeface="メイリオ" panose="020B0604030504040204" pitchFamily="50" charset="-128"/>
                <a:ea typeface="メイリオ" panose="020B0604030504040204" pitchFamily="50" charset="-128"/>
              </a:rPr>
              <a:t>研修資料（提示用）</a:t>
            </a:r>
            <a:endParaRPr lang="en-US" altLang="ja-JP" sz="1400" dirty="0" smtClean="0">
              <a:solidFill>
                <a:schemeClr val="tx1"/>
              </a:solidFill>
              <a:latin typeface="メイリオ" panose="020B0604030504040204" pitchFamily="50" charset="-128"/>
              <a:ea typeface="メイリオ" panose="020B0604030504040204" pitchFamily="50" charset="-128"/>
            </a:endParaRPr>
          </a:p>
          <a:p>
            <a:r>
              <a:rPr lang="ja-JP" altLang="en-US" sz="1400" dirty="0" smtClean="0">
                <a:solidFill>
                  <a:schemeClr val="tx1"/>
                </a:solidFill>
                <a:latin typeface="メイリオ" panose="020B0604030504040204" pitchFamily="50" charset="-128"/>
                <a:ea typeface="メイリオ" panose="020B0604030504040204" pitchFamily="50" charset="-128"/>
              </a:rPr>
              <a:t>　</a:t>
            </a:r>
            <a:r>
              <a:rPr lang="ja-JP" altLang="en-US" sz="1200" dirty="0" smtClean="0">
                <a:solidFill>
                  <a:schemeClr val="tx1"/>
                </a:solidFill>
                <a:latin typeface="メイリオ" panose="020B0604030504040204" pitchFamily="50" charset="-128"/>
                <a:ea typeface="メイリオ" panose="020B0604030504040204" pitchFamily="50" charset="-128"/>
              </a:rPr>
              <a:t>（プロジェクター等で投影）</a:t>
            </a:r>
            <a:endParaRPr lang="en-US" altLang="ja-JP" sz="1200" dirty="0">
              <a:solidFill>
                <a:schemeClr val="tx1"/>
              </a:solidFill>
              <a:latin typeface="メイリオ" panose="020B0604030504040204" pitchFamily="50" charset="-128"/>
              <a:ea typeface="メイリオ" panose="020B0604030504040204" pitchFamily="50" charset="-128"/>
            </a:endParaRPr>
          </a:p>
          <a:p>
            <a:r>
              <a:rPr lang="ja-JP" altLang="en-US" sz="1400" dirty="0" smtClean="0">
                <a:solidFill>
                  <a:schemeClr val="tx1"/>
                </a:solidFill>
                <a:latin typeface="メイリオ" panose="020B0604030504040204" pitchFamily="50" charset="-128"/>
                <a:ea typeface="メイリオ" panose="020B0604030504040204" pitchFamily="50" charset="-128"/>
              </a:rPr>
              <a:t> ○</a:t>
            </a:r>
            <a:r>
              <a:rPr lang="en-US" altLang="ja-JP" sz="1400" dirty="0" smtClean="0">
                <a:solidFill>
                  <a:schemeClr val="tx1"/>
                </a:solidFill>
                <a:latin typeface="メイリオ" panose="020B0604030504040204" pitchFamily="50" charset="-128"/>
                <a:ea typeface="メイリオ" panose="020B0604030504040204" pitchFamily="50" charset="-128"/>
              </a:rPr>
              <a:t>4203_</a:t>
            </a:r>
            <a:r>
              <a:rPr lang="ja-JP" altLang="en-US" sz="1400" dirty="0" smtClean="0">
                <a:solidFill>
                  <a:schemeClr val="tx1"/>
                </a:solidFill>
                <a:latin typeface="メイリオ" panose="020B0604030504040204" pitchFamily="50" charset="-128"/>
                <a:ea typeface="メイリオ" panose="020B0604030504040204" pitchFamily="50" charset="-128"/>
              </a:rPr>
              <a:t>研修資料（配付用）</a:t>
            </a:r>
            <a:r>
              <a:rPr lang="en-US" altLang="ja-JP" sz="1400" dirty="0">
                <a:solidFill>
                  <a:schemeClr val="tx1"/>
                </a:solidFill>
                <a:latin typeface="メイリオ" panose="020B0604030504040204" pitchFamily="50" charset="-128"/>
                <a:ea typeface="メイリオ" panose="020B0604030504040204" pitchFamily="50" charset="-128"/>
              </a:rPr>
              <a:t> </a:t>
            </a:r>
            <a:endParaRPr lang="en-US" altLang="ja-JP" sz="1400" dirty="0" smtClean="0">
              <a:solidFill>
                <a:schemeClr val="tx1"/>
              </a:solidFill>
              <a:latin typeface="メイリオ" panose="020B0604030504040204" pitchFamily="50" charset="-128"/>
              <a:ea typeface="メイリオ" panose="020B0604030504040204" pitchFamily="50" charset="-128"/>
            </a:endParaRPr>
          </a:p>
          <a:p>
            <a:r>
              <a:rPr lang="ja-JP" altLang="en-US" sz="1400" dirty="0" smtClean="0">
                <a:solidFill>
                  <a:schemeClr val="tx1"/>
                </a:solidFill>
                <a:latin typeface="メイリオ" panose="020B0604030504040204" pitchFamily="50" charset="-128"/>
                <a:ea typeface="メイリオ" panose="020B0604030504040204" pitchFamily="50" charset="-128"/>
              </a:rPr>
              <a:t> ○</a:t>
            </a:r>
            <a:r>
              <a:rPr lang="en-US" altLang="ja-JP" sz="1400" dirty="0" smtClean="0">
                <a:solidFill>
                  <a:schemeClr val="tx1"/>
                </a:solidFill>
                <a:latin typeface="メイリオ" panose="020B0604030504040204" pitchFamily="50" charset="-128"/>
                <a:ea typeface="メイリオ" panose="020B0604030504040204" pitchFamily="50" charset="-128"/>
              </a:rPr>
              <a:t>4204_</a:t>
            </a:r>
            <a:r>
              <a:rPr lang="ja-JP" altLang="en-US" sz="1400" dirty="0" smtClean="0">
                <a:solidFill>
                  <a:schemeClr val="tx1"/>
                </a:solidFill>
                <a:latin typeface="メイリオ" panose="020B0604030504040204" pitchFamily="50" charset="-128"/>
                <a:ea typeface="メイリオ" panose="020B0604030504040204" pitchFamily="50" charset="-128"/>
              </a:rPr>
              <a:t>ワークシート</a:t>
            </a:r>
            <a:endParaRPr lang="en-US" altLang="ja-JP" sz="1400" dirty="0" smtClean="0">
              <a:solidFill>
                <a:schemeClr val="tx1"/>
              </a:solidFill>
              <a:latin typeface="メイリオ" panose="020B0604030504040204" pitchFamily="50" charset="-128"/>
              <a:ea typeface="メイリオ" panose="020B0604030504040204" pitchFamily="50" charset="-128"/>
            </a:endParaRPr>
          </a:p>
          <a:p>
            <a:r>
              <a:rPr lang="ja-JP" altLang="en-US" sz="1200" dirty="0" smtClean="0">
                <a:solidFill>
                  <a:schemeClr val="tx1"/>
                </a:solidFill>
                <a:latin typeface="メイリオ" panose="020B0604030504040204" pitchFamily="50" charset="-128"/>
                <a:ea typeface="メイリオ" panose="020B0604030504040204" pitchFamily="50" charset="-128"/>
              </a:rPr>
              <a:t> 　・資料①（Ａ</a:t>
            </a:r>
            <a:r>
              <a:rPr lang="ja-JP" altLang="en-US" sz="1200" dirty="0">
                <a:solidFill>
                  <a:schemeClr val="tx1"/>
                </a:solidFill>
                <a:latin typeface="メイリオ" panose="020B0604030504040204" pitchFamily="50" charset="-128"/>
                <a:ea typeface="メイリオ" panose="020B0604030504040204" pitchFamily="50" charset="-128"/>
              </a:rPr>
              <a:t>４</a:t>
            </a:r>
            <a:r>
              <a:rPr lang="ja-JP" altLang="en-US" sz="1200" dirty="0" smtClean="0">
                <a:solidFill>
                  <a:schemeClr val="tx1"/>
                </a:solidFill>
                <a:latin typeface="メイリオ" panose="020B0604030504040204" pitchFamily="50" charset="-128"/>
                <a:ea typeface="メイリオ" panose="020B0604030504040204" pitchFamily="50" charset="-128"/>
              </a:rPr>
              <a:t>で印刷）</a:t>
            </a:r>
            <a:endParaRPr lang="en-US" altLang="ja-JP" sz="1200" dirty="0" smtClean="0">
              <a:solidFill>
                <a:schemeClr val="tx1"/>
              </a:solidFill>
              <a:latin typeface="メイリオ" panose="020B0604030504040204" pitchFamily="50" charset="-128"/>
              <a:ea typeface="メイリオ" panose="020B0604030504040204" pitchFamily="50" charset="-128"/>
            </a:endParaRPr>
          </a:p>
          <a:p>
            <a:r>
              <a:rPr lang="ja-JP" altLang="en-US" sz="1200" dirty="0">
                <a:solidFill>
                  <a:schemeClr val="tx1"/>
                </a:solidFill>
                <a:latin typeface="メイリオ" panose="020B0604030504040204" pitchFamily="50" charset="-128"/>
                <a:ea typeface="メイリオ" panose="020B0604030504040204" pitchFamily="50" charset="-128"/>
              </a:rPr>
              <a:t>　 </a:t>
            </a:r>
            <a:r>
              <a:rPr lang="ja-JP" altLang="en-US" sz="1200" dirty="0" smtClean="0">
                <a:solidFill>
                  <a:schemeClr val="tx1"/>
                </a:solidFill>
                <a:latin typeface="メイリオ" panose="020B0604030504040204" pitchFamily="50" charset="-128"/>
                <a:ea typeface="メイリオ" panose="020B0604030504040204" pitchFamily="50" charset="-128"/>
              </a:rPr>
              <a:t>・資料②（Ａ５で印刷） 　</a:t>
            </a:r>
            <a:r>
              <a:rPr lang="ja-JP" altLang="en-US" sz="1400" dirty="0">
                <a:solidFill>
                  <a:schemeClr val="tx1"/>
                </a:solidFill>
                <a:latin typeface="メイリオ" panose="020B0604030504040204" pitchFamily="50" charset="-128"/>
                <a:ea typeface="メイリオ" panose="020B0604030504040204" pitchFamily="50" charset="-128"/>
              </a:rPr>
              <a:t>　</a:t>
            </a:r>
            <a:r>
              <a:rPr lang="ja-JP" altLang="en-US" sz="1400" dirty="0" smtClean="0">
                <a:solidFill>
                  <a:schemeClr val="tx1"/>
                </a:solidFill>
                <a:latin typeface="メイリオ" panose="020B0604030504040204" pitchFamily="50" charset="-128"/>
                <a:ea typeface="メイリオ" panose="020B0604030504040204" pitchFamily="50" charset="-128"/>
              </a:rPr>
              <a:t>　</a:t>
            </a:r>
            <a:r>
              <a:rPr kumimoji="1" lang="ja-JP" altLang="en-US" sz="1400" dirty="0">
                <a:solidFill>
                  <a:schemeClr val="tx1"/>
                </a:solidFill>
                <a:latin typeface="メイリオ" panose="020B0604030504040204" pitchFamily="50" charset="-128"/>
                <a:ea typeface="メイリオ" panose="020B0604030504040204" pitchFamily="50" charset="-128"/>
              </a:rPr>
              <a:t>　</a:t>
            </a:r>
            <a:endParaRPr lang="en-US" altLang="ja-JP" sz="1400" dirty="0" smtClean="0">
              <a:solidFill>
                <a:schemeClr val="tx1"/>
              </a:solidFill>
              <a:latin typeface="メイリオ" panose="020B0604030504040204" pitchFamily="50" charset="-128"/>
              <a:ea typeface="メイリオ" panose="020B0604030504040204" pitchFamily="50" charset="-128"/>
            </a:endParaRPr>
          </a:p>
        </p:txBody>
      </p:sp>
      <p:sp>
        <p:nvSpPr>
          <p:cNvPr id="69" name="角丸四角形 68"/>
          <p:cNvSpPr/>
          <p:nvPr/>
        </p:nvSpPr>
        <p:spPr>
          <a:xfrm>
            <a:off x="551187" y="7545287"/>
            <a:ext cx="5755626" cy="2088233"/>
          </a:xfrm>
          <a:prstGeom prst="roundRect">
            <a:avLst>
              <a:gd name="adj" fmla="val 7136"/>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ja-JP" altLang="en-US" b="1" dirty="0" smtClean="0">
                <a:solidFill>
                  <a:schemeClr val="tx1"/>
                </a:solidFill>
                <a:latin typeface="メイリオ" panose="020B0604030504040204" pitchFamily="50" charset="-128"/>
                <a:ea typeface="メイリオ" panose="020B0604030504040204" pitchFamily="50" charset="-128"/>
              </a:rPr>
              <a:t>研修実施上の留意点</a:t>
            </a:r>
            <a:r>
              <a:rPr lang="ja-JP" altLang="en-US" sz="1200" dirty="0" smtClean="0">
                <a:solidFill>
                  <a:schemeClr val="tx1"/>
                </a:solidFill>
                <a:latin typeface="メイリオ" panose="020B0604030504040204" pitchFamily="50" charset="-128"/>
                <a:ea typeface="メイリオ" panose="020B0604030504040204" pitchFamily="50" charset="-128"/>
              </a:rPr>
              <a:t>（研修担当者の方へ）</a:t>
            </a:r>
            <a:endParaRPr lang="en-US" altLang="ja-JP" sz="1200" dirty="0" smtClean="0">
              <a:solidFill>
                <a:schemeClr val="tx1"/>
              </a:solidFill>
              <a:latin typeface="メイリオ" panose="020B0604030504040204" pitchFamily="50" charset="-128"/>
              <a:ea typeface="メイリオ" panose="020B0604030504040204" pitchFamily="50" charset="-128"/>
            </a:endParaRPr>
          </a:p>
          <a:p>
            <a:pPr algn="ctr"/>
            <a:endParaRPr lang="en-US" altLang="ja-JP" sz="300" dirty="0">
              <a:solidFill>
                <a:schemeClr val="tx1"/>
              </a:solidFill>
              <a:latin typeface="メイリオ" panose="020B0604030504040204" pitchFamily="50" charset="-128"/>
              <a:ea typeface="メイリオ" panose="020B0604030504040204" pitchFamily="50" charset="-128"/>
            </a:endParaRPr>
          </a:p>
          <a:p>
            <a:pPr marL="174625" indent="-174625"/>
            <a:r>
              <a:rPr lang="ja-JP" altLang="en-US" sz="1200" dirty="0" smtClean="0">
                <a:solidFill>
                  <a:schemeClr val="tx1"/>
                </a:solidFill>
                <a:latin typeface="メイリオ" panose="020B0604030504040204" pitchFamily="50" charset="-128"/>
                <a:ea typeface="メイリオ" panose="020B0604030504040204" pitchFamily="50" charset="-128"/>
              </a:rPr>
              <a:t>・進行原稿は研修の</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進め方例</a:t>
            </a:r>
            <a:r>
              <a:rPr lang="ja-JP" altLang="en-US" sz="1200" dirty="0" smtClean="0">
                <a:solidFill>
                  <a:schemeClr val="tx1"/>
                </a:solidFill>
                <a:latin typeface="メイリオ" panose="020B0604030504040204" pitchFamily="50" charset="-128"/>
                <a:ea typeface="メイリオ" panose="020B0604030504040204" pitchFamily="50" charset="-128"/>
              </a:rPr>
              <a:t>ですので、内容が変わらないように留意し、</a:t>
            </a:r>
            <a:r>
              <a:rPr lang="ja-JP" altLang="en-US"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研修担当者が話しやすいように</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文章を変えてください。</a:t>
            </a:r>
            <a:endParaRPr lang="en-US" altLang="ja-JP"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endParaRPr lang="en-US" altLang="ja-JP" sz="800" dirty="0" smtClean="0">
              <a:solidFill>
                <a:schemeClr val="tx1"/>
              </a:solidFill>
              <a:latin typeface="メイリオ" panose="020B0604030504040204" pitchFamily="50" charset="-128"/>
              <a:ea typeface="メイリオ" panose="020B0604030504040204" pitchFamily="50" charset="-128"/>
            </a:endParaRPr>
          </a:p>
          <a:p>
            <a:pPr marL="174625" indent="-174625"/>
            <a:r>
              <a:rPr kumimoji="1" lang="ja-JP" altLang="en-US" sz="1200" dirty="0" smtClean="0">
                <a:solidFill>
                  <a:schemeClr val="tx1"/>
                </a:solidFill>
                <a:latin typeface="メイリオ" panose="020B0604030504040204" pitchFamily="50" charset="-128"/>
                <a:ea typeface="メイリオ" panose="020B0604030504040204" pitchFamily="50" charset="-128"/>
              </a:rPr>
              <a:t>・研修時間に余裕があれば、協議時間を増やしたり、協議内容を発表したりするなど、</a:t>
            </a:r>
            <a:r>
              <a:rPr kumimoji="1" lang="ja-JP" altLang="en-US"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柔軟に対応</a:t>
            </a:r>
            <a:r>
              <a:rPr kumimoji="1" lang="ja-JP" altLang="en-US" sz="1200" dirty="0" smtClean="0">
                <a:solidFill>
                  <a:schemeClr val="tx1"/>
                </a:solidFill>
                <a:latin typeface="メイリオ" panose="020B0604030504040204" pitchFamily="50" charset="-128"/>
                <a:ea typeface="メイリオ" panose="020B0604030504040204" pitchFamily="50" charset="-128"/>
              </a:rPr>
              <a:t>してください。</a:t>
            </a:r>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marL="174625" indent="-174625"/>
            <a:endParaRPr kumimoji="1" lang="en-US" altLang="ja-JP" sz="800" dirty="0" smtClean="0">
              <a:solidFill>
                <a:schemeClr val="tx1"/>
              </a:solidFill>
              <a:latin typeface="メイリオ" panose="020B0604030504040204" pitchFamily="50" charset="-128"/>
              <a:ea typeface="メイリオ" panose="020B0604030504040204" pitchFamily="50" charset="-128"/>
            </a:endParaRPr>
          </a:p>
          <a:p>
            <a:pPr marL="174625" indent="-174625"/>
            <a:r>
              <a:rPr lang="ja-JP" altLang="en-US" sz="1200" dirty="0" smtClean="0">
                <a:solidFill>
                  <a:schemeClr val="tx1"/>
                </a:solidFill>
                <a:latin typeface="メイリオ" panose="020B0604030504040204" pitchFamily="50" charset="-128"/>
                <a:ea typeface="メイリオ" panose="020B0604030504040204" pitchFamily="50" charset="-128"/>
              </a:rPr>
              <a:t>・</a:t>
            </a:r>
            <a:r>
              <a:rPr lang="ja-JP" altLang="en-US" sz="12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研修後</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には、集めた</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資料②を職員室</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に掲示したり</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、一覧</a:t>
            </a:r>
            <a:r>
              <a:rPr lang="ja-JP" altLang="en-US" sz="120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にしたもの</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を配付したりして、</a:t>
            </a:r>
            <a:r>
              <a:rPr lang="ja-JP" altLang="en-US" sz="12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職員全員が共通理解できる</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ようにしてください</a:t>
            </a:r>
            <a:r>
              <a:rPr lang="ja-JP" altLang="en-US" sz="1200" dirty="0">
                <a:solidFill>
                  <a:schemeClr val="tx1"/>
                </a:solidFill>
                <a:latin typeface="メイリオ" panose="020B0604030504040204" pitchFamily="50" charset="-128"/>
                <a:ea typeface="メイリオ" panose="020B0604030504040204" pitchFamily="50" charset="-128"/>
              </a:rPr>
              <a:t>。</a:t>
            </a:r>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70" name="テキスト ボックス 69"/>
          <p:cNvSpPr txBox="1"/>
          <p:nvPr/>
        </p:nvSpPr>
        <p:spPr>
          <a:xfrm>
            <a:off x="525632" y="6753200"/>
            <a:ext cx="5806736" cy="600164"/>
          </a:xfrm>
          <a:prstGeom prst="rect">
            <a:avLst/>
          </a:prstGeom>
          <a:solidFill>
            <a:srgbClr val="FFCCFF"/>
          </a:solidFill>
        </p:spPr>
        <p:txBody>
          <a:bodyPr wrap="square" rtlCol="0">
            <a:spAutoFit/>
          </a:bodyPr>
          <a:lstStyle>
            <a:defPPr>
              <a:defRPr lang="ja-JP"/>
            </a:defPPr>
            <a:lvl1pPr>
              <a:defRPr sz="1400">
                <a:latin typeface="メイリオ" panose="020B0604030504040204" pitchFamily="50" charset="-128"/>
                <a:ea typeface="メイリオ" panose="020B0604030504040204" pitchFamily="50" charset="-128"/>
              </a:defRPr>
            </a:lvl1pPr>
          </a:lstStyle>
          <a:p>
            <a:r>
              <a:rPr lang="en-US" altLang="ja-JP" sz="1100" dirty="0"/>
              <a:t>【</a:t>
            </a:r>
            <a:r>
              <a:rPr lang="ja-JP" altLang="en-US" sz="1100" dirty="0"/>
              <a:t>事前</a:t>
            </a:r>
            <a:r>
              <a:rPr lang="ja-JP" altLang="en-US" sz="1100" dirty="0" smtClean="0"/>
              <a:t>に</a:t>
            </a:r>
            <a:r>
              <a:rPr lang="ja-JP" altLang="en-US" sz="1100" dirty="0"/>
              <a:t>する</a:t>
            </a:r>
            <a:r>
              <a:rPr lang="ja-JP" altLang="en-US" sz="1100" dirty="0" smtClean="0"/>
              <a:t>こと</a:t>
            </a:r>
            <a:r>
              <a:rPr lang="en-US" altLang="ja-JP" sz="1100" dirty="0" smtClean="0"/>
              <a:t>】</a:t>
            </a:r>
          </a:p>
          <a:p>
            <a:r>
              <a:rPr lang="ja-JP" altLang="en-US" sz="1100" dirty="0" smtClean="0"/>
              <a:t>・研修資料（配付用）を全員に配付してください。</a:t>
            </a:r>
            <a:endParaRPr lang="en-US" altLang="ja-JP" sz="1100" dirty="0" smtClean="0"/>
          </a:p>
          <a:p>
            <a:r>
              <a:rPr lang="ja-JP" altLang="en-US" sz="1100" dirty="0" smtClean="0"/>
              <a:t>・資料①、②を全員</a:t>
            </a:r>
            <a:r>
              <a:rPr lang="ja-JP" altLang="en-US" sz="1100" dirty="0"/>
              <a:t>に</a:t>
            </a:r>
            <a:r>
              <a:rPr lang="ja-JP" altLang="en-US" sz="1100" dirty="0" smtClean="0"/>
              <a:t>配付してください。</a:t>
            </a:r>
            <a:endParaRPr lang="en-US" altLang="ja-JP" sz="1100" dirty="0" smtClean="0"/>
          </a:p>
        </p:txBody>
      </p:sp>
      <p:sp>
        <p:nvSpPr>
          <p:cNvPr id="67" name="テキスト ボックス 66"/>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2</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637188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188640" y="4328931"/>
            <a:ext cx="6433095" cy="3785652"/>
          </a:xfrm>
          <a:prstGeom prst="rect">
            <a:avLst/>
          </a:prstGeom>
          <a:noFill/>
        </p:spPr>
        <p:txBody>
          <a:bodyPr wrap="square" rtlCol="0">
            <a:spAutoFit/>
          </a:bodyPr>
          <a:lstStyle/>
          <a:p>
            <a:pPr marL="182563" indent="-182563"/>
            <a:r>
              <a:rPr lang="ja-JP" altLang="en-US" sz="1200" dirty="0" smtClean="0">
                <a:latin typeface="HG丸ｺﾞｼｯｸM-PRO" panose="020F0600000000000000" pitchFamily="50" charset="-128"/>
                <a:ea typeface="HG丸ｺﾞｼｯｸM-PRO" panose="020F0600000000000000" pitchFamily="50" charset="-128"/>
              </a:rPr>
              <a:t>①本日の研修は、今日的な生徒指導課題や学校ニーズに合って</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いましたか。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②本日の研修内容は適当でしたか。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③本日の研修方法は適当でしたか。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④本日の研修成果</a:t>
            </a:r>
            <a:r>
              <a:rPr lang="ja-JP" altLang="en-US" sz="1200" dirty="0" smtClean="0">
                <a:latin typeface="HG丸ｺﾞｼｯｸM-PRO" panose="020F0600000000000000" pitchFamily="50" charset="-128"/>
                <a:ea typeface="HG丸ｺﾞｼｯｸM-PRO" panose="020F0600000000000000" pitchFamily="50" charset="-128"/>
              </a:rPr>
              <a:t>は、明日</a:t>
            </a:r>
            <a:r>
              <a:rPr lang="ja-JP" altLang="en-US" sz="1200" dirty="0">
                <a:latin typeface="HG丸ｺﾞｼｯｸM-PRO" panose="020F0600000000000000" pitchFamily="50" charset="-128"/>
                <a:ea typeface="HG丸ｺﾞｼｯｸM-PRO" panose="020F0600000000000000" pitchFamily="50" charset="-128"/>
              </a:rPr>
              <a:t>からの生徒指導</a:t>
            </a:r>
            <a:r>
              <a:rPr lang="ja-JP" altLang="en-US" sz="1200" dirty="0" smtClean="0">
                <a:latin typeface="HG丸ｺﾞｼｯｸM-PRO" panose="020F0600000000000000" pitchFamily="50" charset="-128"/>
                <a:ea typeface="HG丸ｺﾞｼｯｸM-PRO" panose="020F0600000000000000" pitchFamily="50" charset="-128"/>
              </a:rPr>
              <a:t>に生かせそうですか</a:t>
            </a:r>
            <a:r>
              <a:rPr lang="ja-JP" altLang="en-US" sz="1200" dirty="0">
                <a:latin typeface="HG丸ｺﾞｼｯｸM-PRO" panose="020F0600000000000000" pitchFamily="50" charset="-128"/>
                <a:ea typeface="HG丸ｺﾞｼｯｸM-PRO" panose="020F0600000000000000" pitchFamily="50" charset="-128"/>
              </a:rPr>
              <a:t>。</a:t>
            </a:r>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⑤本日の研修のねらいは達成できましたか。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⑥その他、研修</a:t>
            </a:r>
            <a:r>
              <a:rPr lang="ja-JP" altLang="en-US" sz="1200" dirty="0">
                <a:latin typeface="HG丸ｺﾞｼｯｸM-PRO" panose="020F0600000000000000" pitchFamily="50" charset="-128"/>
                <a:ea typeface="HG丸ｺﾞｼｯｸM-PRO" panose="020F0600000000000000" pitchFamily="50" charset="-128"/>
              </a:rPr>
              <a:t>パッケージ全体の構成</a:t>
            </a:r>
            <a:r>
              <a:rPr lang="ja-JP" altLang="en-US" sz="1200" dirty="0" smtClean="0">
                <a:latin typeface="HG丸ｺﾞｼｯｸM-PRO" panose="020F0600000000000000" pitchFamily="50" charset="-128"/>
                <a:ea typeface="HG丸ｺﾞｼｯｸM-PRO" panose="020F0600000000000000" pitchFamily="50" charset="-128"/>
              </a:rPr>
              <a:t>等、お気付きのこ</a:t>
            </a:r>
            <a:r>
              <a:rPr lang="ja-JP" altLang="en-US" sz="1200" dirty="0">
                <a:latin typeface="HG丸ｺﾞｼｯｸM-PRO" panose="020F0600000000000000" pitchFamily="50" charset="-128"/>
                <a:ea typeface="HG丸ｺﾞｼｯｸM-PRO" panose="020F0600000000000000" pitchFamily="50" charset="-128"/>
              </a:rPr>
              <a:t>とが</a:t>
            </a:r>
            <a:r>
              <a:rPr lang="ja-JP" altLang="en-US" sz="1200" dirty="0" smtClean="0">
                <a:latin typeface="HG丸ｺﾞｼｯｸM-PRO" panose="020F0600000000000000" pitchFamily="50" charset="-128"/>
                <a:ea typeface="HG丸ｺﾞｼｯｸM-PRO" panose="020F0600000000000000" pitchFamily="50" charset="-128"/>
              </a:rPr>
              <a:t>ありましたら、ご自由</a:t>
            </a:r>
            <a:r>
              <a:rPr lang="ja-JP" altLang="en-US" sz="1200" dirty="0">
                <a:latin typeface="HG丸ｺﾞｼｯｸM-PRO" panose="020F0600000000000000" pitchFamily="50" charset="-128"/>
                <a:ea typeface="HG丸ｺﾞｼｯｸM-PRO" panose="020F0600000000000000" pitchFamily="50" charset="-128"/>
              </a:rPr>
              <a:t>に</a:t>
            </a:r>
            <a:r>
              <a:rPr lang="ja-JP" altLang="en-US" sz="1200" dirty="0" smtClean="0">
                <a:latin typeface="HG丸ｺﾞｼｯｸM-PRO" panose="020F0600000000000000" pitchFamily="50" charset="-128"/>
                <a:ea typeface="HG丸ｺﾞｼｯｸM-PRO" panose="020F0600000000000000" pitchFamily="50" charset="-128"/>
              </a:rPr>
              <a:t>お書き</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ください</a:t>
            </a:r>
            <a:r>
              <a:rPr lang="ja-JP" altLang="en-US" sz="1200" dirty="0">
                <a:latin typeface="HG丸ｺﾞｼｯｸM-PRO" panose="020F0600000000000000" pitchFamily="50" charset="-128"/>
                <a:ea typeface="HG丸ｺﾞｼｯｸM-PRO" panose="020F0600000000000000" pitchFamily="50" charset="-128"/>
              </a:rPr>
              <a:t>。</a:t>
            </a:r>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7" name="テキスト ボックス 6"/>
          <p:cNvSpPr txBox="1"/>
          <p:nvPr/>
        </p:nvSpPr>
        <p:spPr>
          <a:xfrm>
            <a:off x="4789247" y="4420698"/>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4789247" y="5138969"/>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4" name="テキスト ボックス 13"/>
          <p:cNvSpPr txBox="1"/>
          <p:nvPr/>
        </p:nvSpPr>
        <p:spPr>
          <a:xfrm>
            <a:off x="4789247" y="5728642"/>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5" name="テキスト ボックス 14"/>
          <p:cNvSpPr txBox="1"/>
          <p:nvPr/>
        </p:nvSpPr>
        <p:spPr>
          <a:xfrm>
            <a:off x="4789247" y="6292906"/>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6" name="テキスト ボックス 15"/>
          <p:cNvSpPr txBox="1"/>
          <p:nvPr/>
        </p:nvSpPr>
        <p:spPr>
          <a:xfrm>
            <a:off x="4789247" y="6916976"/>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20" name="テキスト ボックス 19"/>
          <p:cNvSpPr txBox="1"/>
          <p:nvPr/>
        </p:nvSpPr>
        <p:spPr>
          <a:xfrm>
            <a:off x="116632" y="3626852"/>
            <a:ext cx="6120680" cy="553998"/>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　校内研修を振り返って、①～⑤の各問いに該当する選択肢の番号を○で囲んでください。</a:t>
            </a:r>
            <a:endParaRPr lang="en-US" altLang="ja-JP" sz="1000" dirty="0">
              <a:latin typeface="HG丸ｺﾞｼｯｸM-PRO" panose="020F0600000000000000" pitchFamily="50" charset="-128"/>
              <a:ea typeface="HG丸ｺﾞｼｯｸM-PRO" panose="020F0600000000000000" pitchFamily="50" charset="-128"/>
            </a:endParaRPr>
          </a:p>
          <a:p>
            <a:r>
              <a:rPr lang="en-US" altLang="ja-JP" sz="1000" dirty="0" smtClean="0">
                <a:latin typeface="HG丸ｺﾞｼｯｸM-PRO" panose="020F0600000000000000" pitchFamily="50" charset="-128"/>
                <a:ea typeface="HG丸ｺﾞｼｯｸM-PRO" panose="020F0600000000000000" pitchFamily="50" charset="-128"/>
              </a:rPr>
              <a:t>【</a:t>
            </a:r>
            <a:r>
              <a:rPr lang="ja-JP" altLang="en-US" sz="1000" dirty="0" smtClean="0">
                <a:latin typeface="HG丸ｺﾞｼｯｸM-PRO" panose="020F0600000000000000" pitchFamily="50" charset="-128"/>
                <a:ea typeface="HG丸ｺﾞｼｯｸM-PRO" panose="020F0600000000000000" pitchFamily="50" charset="-128"/>
              </a:rPr>
              <a:t>選択肢の基準</a:t>
            </a:r>
            <a:r>
              <a:rPr lang="en-US" altLang="ja-JP" sz="1000" dirty="0" smtClean="0">
                <a:latin typeface="HG丸ｺﾞｼｯｸM-PRO" panose="020F0600000000000000" pitchFamily="50" charset="-128"/>
                <a:ea typeface="HG丸ｺﾞｼｯｸM-PRO" panose="020F0600000000000000" pitchFamily="50" charset="-128"/>
              </a:rPr>
              <a:t>】</a:t>
            </a:r>
          </a:p>
          <a:p>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１．そう思う　　　２．おおむねそう思う　　　３．あまりそう思わない　　　４．そう思わない</a:t>
            </a:r>
            <a:endParaRPr lang="en-US" altLang="ja-JP" sz="1000" dirty="0">
              <a:latin typeface="HG丸ｺﾞｼｯｸM-PRO" panose="020F0600000000000000" pitchFamily="50" charset="-128"/>
              <a:ea typeface="HG丸ｺﾞｼｯｸM-PRO" panose="020F0600000000000000" pitchFamily="50" charset="-128"/>
            </a:endParaRPr>
          </a:p>
        </p:txBody>
      </p:sp>
      <p:sp>
        <p:nvSpPr>
          <p:cNvPr id="21" name="テキスト ボックス 20"/>
          <p:cNvSpPr txBox="1"/>
          <p:nvPr/>
        </p:nvSpPr>
        <p:spPr>
          <a:xfrm>
            <a:off x="3943621" y="9534122"/>
            <a:ext cx="2869755" cy="307777"/>
          </a:xfrm>
          <a:prstGeom prst="rect">
            <a:avLst/>
          </a:prstGeom>
          <a:noFill/>
        </p:spPr>
        <p:txBody>
          <a:bodyPr wrap="square" rtlCol="0">
            <a:spAutoFit/>
          </a:bodyPr>
          <a:lstStyle/>
          <a:p>
            <a:r>
              <a:rPr lang="ja-JP" altLang="en-US" sz="1400" dirty="0" smtClean="0">
                <a:latin typeface="HG丸ｺﾞｼｯｸM-PRO" panose="020F0600000000000000" pitchFamily="50" charset="-128"/>
                <a:ea typeface="HG丸ｺﾞｼｯｸM-PRO" panose="020F0600000000000000" pitchFamily="50" charset="-128"/>
              </a:rPr>
              <a:t>　ご協力ありがとうございました。</a:t>
            </a:r>
            <a:endParaRPr lang="en-US" altLang="ja-JP" sz="1400" dirty="0">
              <a:latin typeface="HG丸ｺﾞｼｯｸM-PRO" panose="020F0600000000000000" pitchFamily="50" charset="-128"/>
              <a:ea typeface="HG丸ｺﾞｼｯｸM-PRO" panose="020F0600000000000000" pitchFamily="50" charset="-128"/>
            </a:endParaRPr>
          </a:p>
        </p:txBody>
      </p:sp>
      <p:sp>
        <p:nvSpPr>
          <p:cNvPr id="17" name="テキスト ボックス 16"/>
          <p:cNvSpPr txBox="1"/>
          <p:nvPr/>
        </p:nvSpPr>
        <p:spPr>
          <a:xfrm>
            <a:off x="1" y="1414"/>
            <a:ext cx="562975" cy="261610"/>
          </a:xfrm>
          <a:prstGeom prst="rect">
            <a:avLst/>
          </a:prstGeom>
          <a:noFill/>
        </p:spPr>
        <p:txBody>
          <a:bodyPr wrap="none" rtlCol="0">
            <a:spAutoFit/>
          </a:bodyPr>
          <a:lstStyle/>
          <a:p>
            <a:r>
              <a:rPr kumimoji="1" lang="ja-JP" altLang="en-US" sz="1100" dirty="0" smtClean="0"/>
              <a:t>別紙１</a:t>
            </a:r>
            <a:endParaRPr kumimoji="1" lang="ja-JP" altLang="en-US" sz="1100" dirty="0"/>
          </a:p>
        </p:txBody>
      </p:sp>
      <p:sp>
        <p:nvSpPr>
          <p:cNvPr id="2" name="正方形/長方形 1"/>
          <p:cNvSpPr/>
          <p:nvPr/>
        </p:nvSpPr>
        <p:spPr>
          <a:xfrm>
            <a:off x="188641" y="8029944"/>
            <a:ext cx="6433095" cy="1504176"/>
          </a:xfrm>
          <a:prstGeom prst="rect">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altLang="ja-JP" sz="1200" dirty="0">
              <a:solidFill>
                <a:schemeClr val="tx1"/>
              </a:solidFill>
              <a:latin typeface="HG丸ｺﾞｼｯｸM-PRO" panose="020F0600000000000000" pitchFamily="50" charset="-128"/>
              <a:ea typeface="HG丸ｺﾞｼｯｸM-PRO" panose="020F0600000000000000" pitchFamily="50" charset="-128"/>
            </a:endParaRPr>
          </a:p>
          <a:p>
            <a:endParaRPr kumimoji="1" lang="ja-JP" altLang="en-US" sz="1200" dirty="0">
              <a:solidFill>
                <a:schemeClr val="tx1"/>
              </a:solidFill>
            </a:endParaRPr>
          </a:p>
        </p:txBody>
      </p:sp>
      <p:sp>
        <p:nvSpPr>
          <p:cNvPr id="19" name="テキスト ボックス 18"/>
          <p:cNvSpPr txBox="1"/>
          <p:nvPr/>
        </p:nvSpPr>
        <p:spPr>
          <a:xfrm>
            <a:off x="2402160" y="17064"/>
            <a:ext cx="4172937" cy="307777"/>
          </a:xfrm>
          <a:prstGeom prst="rect">
            <a:avLst/>
          </a:prstGeom>
          <a:noFill/>
        </p:spPr>
        <p:txBody>
          <a:bodyPr wrap="none" rtlCol="0">
            <a:spAutoFit/>
          </a:bodyPr>
          <a:lstStyle/>
          <a:p>
            <a:pPr algn="ctr"/>
            <a:r>
              <a:rPr lang="en-US" altLang="ja-JP" sz="1400" dirty="0" smtClean="0">
                <a:latin typeface="HG丸ｺﾞｼｯｸM-PRO" panose="020F0600000000000000" pitchFamily="50" charset="-128"/>
                <a:ea typeface="HG丸ｺﾞｼｯｸM-PRO" panose="020F0600000000000000" pitchFamily="50" charset="-128"/>
              </a:rPr>
              <a:t>※FAX</a:t>
            </a:r>
            <a:r>
              <a:rPr lang="ja-JP" altLang="en-US" sz="1400" dirty="0" smtClean="0">
                <a:latin typeface="HG丸ｺﾞｼｯｸM-PRO" panose="020F0600000000000000" pitchFamily="50" charset="-128"/>
                <a:ea typeface="HG丸ｺﾞｼｯｸM-PRO" panose="020F0600000000000000" pitchFamily="50" charset="-128"/>
              </a:rPr>
              <a:t>は付紙なしで、そのままご返信ください。</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22" name="テキスト ボックス 21"/>
          <p:cNvSpPr txBox="1"/>
          <p:nvPr/>
        </p:nvSpPr>
        <p:spPr>
          <a:xfrm>
            <a:off x="404664" y="584515"/>
            <a:ext cx="6120680" cy="369332"/>
          </a:xfrm>
          <a:prstGeom prst="rect">
            <a:avLst/>
          </a:prstGeom>
          <a:noFill/>
        </p:spPr>
        <p:txBody>
          <a:bodyPr wrap="square" rtlCol="0">
            <a:spAutoFit/>
          </a:bodyPr>
          <a:lstStyle/>
          <a:p>
            <a:pPr algn="ctr"/>
            <a:r>
              <a:rPr lang="ja-JP" altLang="en-US" u="sng" dirty="0" smtClean="0">
                <a:latin typeface="HG丸ｺﾞｼｯｸM-PRO" panose="020F0600000000000000" pitchFamily="50" charset="-128"/>
                <a:ea typeface="HG丸ｺﾞｼｯｸM-PRO" panose="020F0600000000000000" pitchFamily="50" charset="-128"/>
              </a:rPr>
              <a:t>件名：校内研修実施後アンケートの送付について</a:t>
            </a:r>
            <a:endParaRPr lang="en-US" altLang="ja-JP" u="sng" dirty="0" smtClean="0">
              <a:latin typeface="HG丸ｺﾞｼｯｸM-PRO" panose="020F0600000000000000" pitchFamily="50" charset="-128"/>
              <a:ea typeface="HG丸ｺﾞｼｯｸM-PRO" panose="020F0600000000000000" pitchFamily="50" charset="-128"/>
            </a:endParaRPr>
          </a:p>
        </p:txBody>
      </p:sp>
      <p:sp>
        <p:nvSpPr>
          <p:cNvPr id="26" name="テキスト ボックス 25"/>
          <p:cNvSpPr txBox="1"/>
          <p:nvPr/>
        </p:nvSpPr>
        <p:spPr>
          <a:xfrm>
            <a:off x="223909" y="1130576"/>
            <a:ext cx="3181278" cy="861774"/>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送信先</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岡山県総合教育センター</a:t>
            </a:r>
            <a:r>
              <a:rPr lang="ja-JP" altLang="en-US" sz="1000" dirty="0">
                <a:latin typeface="HG丸ｺﾞｼｯｸM-PRO" panose="020F0600000000000000" pitchFamily="50" charset="-128"/>
                <a:ea typeface="HG丸ｺﾞｼｯｸM-PRO" panose="020F0600000000000000" pitchFamily="50" charset="-128"/>
              </a:rPr>
              <a:t>教育支援</a:t>
            </a:r>
            <a:r>
              <a:rPr lang="ja-JP" altLang="en-US" sz="1000" dirty="0" smtClean="0">
                <a:latin typeface="HG丸ｺﾞｼｯｸM-PRO" panose="020F0600000000000000" pitchFamily="50" charset="-128"/>
                <a:ea typeface="HG丸ｺﾞｼｯｸM-PRO" panose="020F0600000000000000" pitchFamily="50" charset="-128"/>
              </a:rPr>
              <a:t>部　行き　</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ＭＳ ゴシック" panose="020B0609070205080204" pitchFamily="49" charset="-128"/>
                <a:ea typeface="ＭＳ ゴシック" panose="020B0609070205080204" pitchFamily="49" charset="-128"/>
              </a:rPr>
              <a:t>　ＦＡＸ（</a:t>
            </a:r>
            <a:r>
              <a:rPr lang="en-US" altLang="ja-JP" sz="1000" dirty="0" smtClean="0">
                <a:latin typeface="ＭＳ ゴシック" panose="020B0609070205080204" pitchFamily="49" charset="-128"/>
                <a:ea typeface="ＭＳ ゴシック" panose="020B0609070205080204" pitchFamily="49" charset="-128"/>
              </a:rPr>
              <a:t>0866-56-9126</a:t>
            </a:r>
            <a:r>
              <a:rPr lang="ja-JP" altLang="en-US" sz="1000" dirty="0" smtClean="0">
                <a:latin typeface="ＭＳ ゴシック" panose="020B0609070205080204" pitchFamily="49" charset="-128"/>
                <a:ea typeface="ＭＳ ゴシック" panose="020B0609070205080204" pitchFamily="49" charset="-128"/>
              </a:rPr>
              <a:t>）</a:t>
            </a:r>
            <a:endParaRPr lang="en-US" altLang="ja-JP" sz="1000" dirty="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27" name="テキスト ボックス 26"/>
          <p:cNvSpPr txBox="1"/>
          <p:nvPr/>
        </p:nvSpPr>
        <p:spPr>
          <a:xfrm>
            <a:off x="3291693" y="1352600"/>
            <a:ext cx="3384376" cy="1177245"/>
          </a:xfrm>
          <a:prstGeom prst="rect">
            <a:avLst/>
          </a:prstGeom>
          <a:noFill/>
          <a:ln>
            <a:solidFill>
              <a:schemeClr val="tx1"/>
            </a:solidFill>
          </a:ln>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送信元</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　　　　　　　　　　　　　　　　）学校</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記入者</a:t>
            </a:r>
            <a:r>
              <a:rPr lang="ja-JP" altLang="en-US" sz="1000" dirty="0" smtClean="0">
                <a:latin typeface="HG丸ｺﾞｼｯｸM-PRO" panose="020F0600000000000000" pitchFamily="50" charset="-128"/>
                <a:ea typeface="HG丸ｺﾞｼｯｸM-PRO" panose="020F0600000000000000" pitchFamily="50" charset="-128"/>
              </a:rPr>
              <a:t>氏名（　　　　　　　　　　　　　　　　　　）</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担当係（いずれ</a:t>
            </a:r>
            <a:r>
              <a:rPr lang="ja-JP" altLang="en-US" sz="1000" dirty="0">
                <a:latin typeface="HG丸ｺﾞｼｯｸM-PRO" panose="020F0600000000000000" pitchFamily="50" charset="-128"/>
                <a:ea typeface="HG丸ｺﾞｼｯｸM-PRO" panose="020F0600000000000000" pitchFamily="50" charset="-128"/>
              </a:rPr>
              <a:t>かに○を付けてください</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50" dirty="0">
                <a:latin typeface="HG丸ｺﾞｼｯｸM-PRO" panose="020F0600000000000000" pitchFamily="50" charset="-128"/>
                <a:ea typeface="HG丸ｺﾞｼｯｸM-PRO" panose="020F0600000000000000" pitchFamily="50" charset="-128"/>
              </a:rPr>
              <a:t>　</a:t>
            </a:r>
            <a:endParaRPr lang="en-US" altLang="ja-JP" sz="1050" dirty="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・生徒指導担当　・校内研修</a:t>
            </a:r>
            <a:r>
              <a:rPr lang="ja-JP" altLang="en-US" sz="1000" dirty="0" smtClean="0">
                <a:latin typeface="HG丸ｺﾞｼｯｸM-PRO" panose="020F0600000000000000" pitchFamily="50" charset="-128"/>
                <a:ea typeface="HG丸ｺﾞｼｯｸM-PRO" panose="020F0600000000000000" pitchFamily="50" charset="-128"/>
              </a:rPr>
              <a:t>担当</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その他</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　　　　　　　　　　　　　　　　</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28" name="テキスト ボックス 27"/>
          <p:cNvSpPr txBox="1"/>
          <p:nvPr/>
        </p:nvSpPr>
        <p:spPr>
          <a:xfrm>
            <a:off x="4494853" y="947041"/>
            <a:ext cx="2363147" cy="261610"/>
          </a:xfrm>
          <a:prstGeom prst="rect">
            <a:avLst/>
          </a:prstGeom>
          <a:noFill/>
        </p:spPr>
        <p:txBody>
          <a:bodyPr wrap="none" rtlCol="0">
            <a:spAutoFit/>
          </a:bodyPr>
          <a:lstStyle/>
          <a:p>
            <a:r>
              <a:rPr kumimoji="1" lang="ja-JP" altLang="en-US" sz="1100" dirty="0" smtClean="0">
                <a:latin typeface="HG丸ｺﾞｼｯｸM-PRO" panose="020F0600000000000000" pitchFamily="50" charset="-128"/>
                <a:ea typeface="HG丸ｺﾞｼｯｸM-PRO" panose="020F0600000000000000" pitchFamily="50" charset="-128"/>
              </a:rPr>
              <a:t>（返信は</a:t>
            </a:r>
            <a:r>
              <a:rPr lang="en-US" altLang="ja-JP" sz="1100" dirty="0" smtClean="0">
                <a:latin typeface="HG丸ｺﾞｼｯｸM-PRO" panose="020F0600000000000000" pitchFamily="50" charset="-128"/>
                <a:ea typeface="HG丸ｺﾞｼｯｸM-PRO" panose="020F0600000000000000" pitchFamily="50" charset="-128"/>
              </a:rPr>
              <a:t>FAX</a:t>
            </a:r>
            <a:r>
              <a:rPr kumimoji="1" lang="ja-JP" altLang="en-US" sz="1100" dirty="0" smtClean="0">
                <a:latin typeface="HG丸ｺﾞｼｯｸM-PRO" panose="020F0600000000000000" pitchFamily="50" charset="-128"/>
                <a:ea typeface="HG丸ｺﾞｼｯｸM-PRO" panose="020F0600000000000000" pitchFamily="50" charset="-128"/>
              </a:rPr>
              <a:t>でお願いします。）</a:t>
            </a:r>
            <a:endParaRPr kumimoji="1" lang="ja-JP" altLang="en-US" sz="1100" dirty="0">
              <a:latin typeface="HG丸ｺﾞｼｯｸM-PRO" panose="020F0600000000000000" pitchFamily="50" charset="-128"/>
              <a:ea typeface="HG丸ｺﾞｼｯｸM-PRO" panose="020F0600000000000000" pitchFamily="50" charset="-128"/>
            </a:endParaRPr>
          </a:p>
        </p:txBody>
      </p:sp>
      <p:sp>
        <p:nvSpPr>
          <p:cNvPr id="23" name="テキスト ボックス 22"/>
          <p:cNvSpPr txBox="1"/>
          <p:nvPr/>
        </p:nvSpPr>
        <p:spPr>
          <a:xfrm>
            <a:off x="361693" y="2579006"/>
            <a:ext cx="6134614" cy="954107"/>
          </a:xfrm>
          <a:prstGeom prst="rect">
            <a:avLst/>
          </a:prstGeom>
          <a:solidFill>
            <a:srgbClr val="FFFFCC"/>
          </a:solidFill>
          <a:ln>
            <a:solidFill>
              <a:schemeClr val="tx1"/>
            </a:solidFill>
          </a:ln>
        </p:spPr>
        <p:txBody>
          <a:bodyPr wrap="square" rtlCol="0">
            <a:spAutoFit/>
          </a:bodyPr>
          <a:lstStyle/>
          <a:p>
            <a:r>
              <a:rPr lang="en-US" altLang="ja-JP" sz="1600" b="1" dirty="0" smtClean="0">
                <a:latin typeface="HG丸ｺﾞｼｯｸM-PRO" panose="020F0600000000000000" pitchFamily="50" charset="-128"/>
                <a:ea typeface="HG丸ｺﾞｼｯｸM-PRO" panose="020F0600000000000000" pitchFamily="50" charset="-128"/>
              </a:rPr>
              <a:t>【</a:t>
            </a:r>
            <a:r>
              <a:rPr lang="ja-JP" altLang="en-US" sz="1600" b="1" dirty="0" smtClean="0">
                <a:latin typeface="HG丸ｺﾞｼｯｸM-PRO" panose="020F0600000000000000" pitchFamily="50" charset="-128"/>
                <a:ea typeface="HG丸ｺﾞｼｯｸM-PRO" panose="020F0600000000000000" pitchFamily="50" charset="-128"/>
              </a:rPr>
              <a:t>方法研修</a:t>
            </a:r>
            <a:r>
              <a:rPr lang="en-US" altLang="ja-JP" sz="1600" b="1" dirty="0" smtClean="0">
                <a:latin typeface="HG丸ｺﾞｼｯｸM-PRO" panose="020F0600000000000000" pitchFamily="50" charset="-128"/>
                <a:ea typeface="HG丸ｺﾞｼｯｸM-PRO" panose="020F0600000000000000" pitchFamily="50" charset="-128"/>
              </a:rPr>
              <a:t>】</a:t>
            </a:r>
            <a:r>
              <a:rPr lang="ja-JP" altLang="en-US" sz="1600" b="1" dirty="0" smtClean="0">
                <a:latin typeface="HG丸ｺﾞｼｯｸM-PRO" panose="020F0600000000000000" pitchFamily="50" charset="-128"/>
                <a:ea typeface="HG丸ｺﾞｼｯｸM-PRO" panose="020F0600000000000000" pitchFamily="50" charset="-128"/>
              </a:rPr>
              <a:t>コミュニケーション力向上パッケージ</a:t>
            </a:r>
            <a:endParaRPr lang="en-US" altLang="ja-JP" sz="1600" b="1" dirty="0" smtClean="0">
              <a:latin typeface="HG丸ｺﾞｼｯｸM-PRO" panose="020F0600000000000000" pitchFamily="50" charset="-128"/>
              <a:ea typeface="HG丸ｺﾞｼｯｸM-PRO" panose="020F0600000000000000" pitchFamily="50" charset="-128"/>
            </a:endParaRPr>
          </a:p>
          <a:p>
            <a:r>
              <a:rPr lang="ja-JP" altLang="en-US" sz="1600" b="1" dirty="0" smtClean="0">
                <a:latin typeface="HG丸ｺﾞｼｯｸM-PRO" panose="020F0600000000000000" pitchFamily="50" charset="-128"/>
                <a:ea typeface="HG丸ｺﾞｼｯｸM-PRO" panose="020F0600000000000000" pitchFamily="50" charset="-128"/>
              </a:rPr>
              <a:t>　　　　　　　＜児童生徒との信頼関係づくり＞</a:t>
            </a:r>
            <a:endParaRPr lang="en-US" altLang="ja-JP" sz="1600" b="1" dirty="0" smtClean="0">
              <a:latin typeface="HG丸ｺﾞｼｯｸM-PRO" panose="020F0600000000000000" pitchFamily="50" charset="-128"/>
              <a:ea typeface="HG丸ｺﾞｼｯｸM-PRO" panose="020F0600000000000000" pitchFamily="50" charset="-128"/>
            </a:endParaRPr>
          </a:p>
          <a:p>
            <a:r>
              <a:rPr lang="ja-JP" altLang="en-US" sz="1200" dirty="0" smtClean="0">
                <a:latin typeface="HG丸ｺﾞｼｯｸM-PRO" panose="020F0600000000000000" pitchFamily="50" charset="-128"/>
                <a:ea typeface="HG丸ｺﾞｼｯｸM-PRO" panose="020F0600000000000000" pitchFamily="50" charset="-128"/>
              </a:rPr>
              <a:t>≪研修のねらい≫</a:t>
            </a:r>
            <a:endParaRPr lang="en-US" altLang="ja-JP" sz="1200" dirty="0" smtClean="0">
              <a:latin typeface="HG丸ｺﾞｼｯｸM-PRO" panose="020F0600000000000000" pitchFamily="50" charset="-128"/>
              <a:ea typeface="HG丸ｺﾞｼｯｸM-PRO" panose="020F0600000000000000" pitchFamily="50" charset="-128"/>
            </a:endParaRPr>
          </a:p>
          <a:p>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子供との信頼関係を深めるための教職員のコミュニケーション力の向上を図る</a:t>
            </a:r>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3" name="正方形/長方形 2"/>
          <p:cNvSpPr/>
          <p:nvPr/>
        </p:nvSpPr>
        <p:spPr>
          <a:xfrm>
            <a:off x="166956" y="2158320"/>
            <a:ext cx="2095281" cy="3639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実施日　　　年　　月　　日</a:t>
            </a:r>
            <a:endParaRPr kumimoji="1" lang="en-US" altLang="ja-JP" sz="10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000" dirty="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参加人数　　　　　　　　人</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0940200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188640" y="4484948"/>
            <a:ext cx="4320480" cy="3785652"/>
          </a:xfrm>
          <a:prstGeom prst="rect">
            <a:avLst/>
          </a:prstGeom>
          <a:noFill/>
        </p:spPr>
        <p:txBody>
          <a:bodyPr wrap="square" rtlCol="0">
            <a:spAutoFit/>
          </a:bodyPr>
          <a:lstStyle/>
          <a:p>
            <a:pPr marL="182563" indent="-182563"/>
            <a:r>
              <a:rPr lang="ja-JP" altLang="en-US" sz="1200" dirty="0" smtClean="0">
                <a:latin typeface="HG丸ｺﾞｼｯｸM-PRO" panose="020F0600000000000000" pitchFamily="50" charset="-128"/>
                <a:ea typeface="HG丸ｺﾞｼｯｸM-PRO" panose="020F0600000000000000" pitchFamily="50" charset="-128"/>
              </a:rPr>
              <a:t>①実施した研修の内容について、教職員個々の生徒指導力が</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向上したと感じますか。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②実施した</a:t>
            </a:r>
            <a:r>
              <a:rPr lang="ja-JP" altLang="en-US" sz="1200" dirty="0" smtClean="0">
                <a:latin typeface="HG丸ｺﾞｼｯｸM-PRO" panose="020F0600000000000000" pitchFamily="50" charset="-128"/>
                <a:ea typeface="HG丸ｺﾞｼｯｸM-PRO" panose="020F0600000000000000" pitchFamily="50" charset="-128"/>
              </a:rPr>
              <a:t>研修の内容について、組織的な生徒指導力が向上</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した</a:t>
            </a:r>
            <a:r>
              <a:rPr lang="ja-JP" altLang="en-US" sz="1200" dirty="0">
                <a:latin typeface="HG丸ｺﾞｼｯｸM-PRO" panose="020F0600000000000000" pitchFamily="50" charset="-128"/>
                <a:ea typeface="HG丸ｺﾞｼｯｸM-PRO" panose="020F0600000000000000" pitchFamily="50" charset="-128"/>
              </a:rPr>
              <a:t>と</a:t>
            </a:r>
            <a:r>
              <a:rPr lang="ja-JP" altLang="en-US" sz="1200" dirty="0" smtClean="0">
                <a:latin typeface="HG丸ｺﾞｼｯｸM-PRO" panose="020F0600000000000000" pitchFamily="50" charset="-128"/>
                <a:ea typeface="HG丸ｺﾞｼｯｸM-PRO" panose="020F0600000000000000" pitchFamily="50" charset="-128"/>
              </a:rPr>
              <a:t>感じます</a:t>
            </a:r>
            <a:r>
              <a:rPr lang="ja-JP" altLang="en-US" sz="1200" dirty="0">
                <a:latin typeface="HG丸ｺﾞｼｯｸM-PRO" panose="020F0600000000000000" pitchFamily="50" charset="-128"/>
                <a:ea typeface="HG丸ｺﾞｼｯｸM-PRO" panose="020F0600000000000000" pitchFamily="50" charset="-128"/>
              </a:rPr>
              <a:t>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③実施した</a:t>
            </a:r>
            <a:r>
              <a:rPr lang="ja-JP" altLang="en-US" sz="1200" dirty="0" smtClean="0">
                <a:latin typeface="HG丸ｺﾞｼｯｸM-PRO" panose="020F0600000000000000" pitchFamily="50" charset="-128"/>
                <a:ea typeface="HG丸ｺﾞｼｯｸM-PRO" panose="020F0600000000000000" pitchFamily="50" charset="-128"/>
              </a:rPr>
              <a:t>研修の内容について、未然</a:t>
            </a:r>
            <a:r>
              <a:rPr lang="ja-JP" altLang="en-US" sz="1200" dirty="0">
                <a:latin typeface="HG丸ｺﾞｼｯｸM-PRO" panose="020F0600000000000000" pitchFamily="50" charset="-128"/>
                <a:ea typeface="HG丸ｺﾞｼｯｸM-PRO" panose="020F0600000000000000" pitchFamily="50" charset="-128"/>
              </a:rPr>
              <a:t>防止</a:t>
            </a:r>
            <a:r>
              <a:rPr lang="ja-JP" altLang="en-US" sz="1200" dirty="0" smtClean="0">
                <a:latin typeface="HG丸ｺﾞｼｯｸM-PRO" panose="020F0600000000000000" pitchFamily="50" charset="-128"/>
                <a:ea typeface="HG丸ｺﾞｼｯｸM-PRO" panose="020F0600000000000000" pitchFamily="50" charset="-128"/>
              </a:rPr>
              <a:t>の取組の理解</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が</a:t>
            </a:r>
            <a:r>
              <a:rPr lang="ja-JP" altLang="en-US" sz="1200" dirty="0">
                <a:latin typeface="HG丸ｺﾞｼｯｸM-PRO" panose="020F0600000000000000" pitchFamily="50" charset="-128"/>
                <a:ea typeface="HG丸ｺﾞｼｯｸM-PRO" panose="020F0600000000000000" pitchFamily="50" charset="-128"/>
              </a:rPr>
              <a:t>深まったと感じますか。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④職場の</a:t>
            </a:r>
            <a:r>
              <a:rPr lang="ja-JP" altLang="en-US" sz="1200" dirty="0" smtClean="0">
                <a:latin typeface="HG丸ｺﾞｼｯｸM-PRO" panose="020F0600000000000000" pitchFamily="50" charset="-128"/>
                <a:ea typeface="HG丸ｺﾞｼｯｸM-PRO" panose="020F0600000000000000" pitchFamily="50" charset="-128"/>
              </a:rPr>
              <a:t>同僚性が向上</a:t>
            </a:r>
            <a:r>
              <a:rPr lang="ja-JP" altLang="en-US" sz="1200" dirty="0">
                <a:latin typeface="HG丸ｺﾞｼｯｸM-PRO" panose="020F0600000000000000" pitchFamily="50" charset="-128"/>
                <a:ea typeface="HG丸ｺﾞｼｯｸM-PRO" panose="020F0600000000000000" pitchFamily="50" charset="-128"/>
              </a:rPr>
              <a:t>したと感じますか</a:t>
            </a:r>
            <a:r>
              <a:rPr lang="ja-JP" altLang="en-US" sz="1200" dirty="0" smtClean="0">
                <a:latin typeface="HG丸ｺﾞｼｯｸM-PRO" panose="020F0600000000000000" pitchFamily="50" charset="-128"/>
                <a:ea typeface="HG丸ｺﾞｼｯｸM-PRO" panose="020F0600000000000000" pitchFamily="50" charset="-128"/>
              </a:rPr>
              <a:t>。</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⑤校内研修実施後、約</a:t>
            </a:r>
            <a:r>
              <a:rPr lang="ja-JP" altLang="en-US" sz="1200" dirty="0">
                <a:latin typeface="HG丸ｺﾞｼｯｸM-PRO" panose="020F0600000000000000" pitchFamily="50" charset="-128"/>
                <a:ea typeface="HG丸ｺﾞｼｯｸM-PRO" panose="020F0600000000000000" pitchFamily="50" charset="-128"/>
              </a:rPr>
              <a:t>１か月</a:t>
            </a:r>
            <a:r>
              <a:rPr lang="ja-JP" altLang="en-US" sz="1200" dirty="0" smtClean="0">
                <a:latin typeface="HG丸ｺﾞｼｯｸM-PRO" panose="020F0600000000000000" pitchFamily="50" charset="-128"/>
                <a:ea typeface="HG丸ｺﾞｼｯｸM-PRO" panose="020F0600000000000000" pitchFamily="50" charset="-128"/>
              </a:rPr>
              <a:t>経過して、児童生徒の様子が</a:t>
            </a:r>
            <a:r>
              <a:rPr lang="ja-JP" altLang="en-US" sz="1200" dirty="0" err="1" smtClean="0">
                <a:latin typeface="HG丸ｺﾞｼｯｸM-PRO" panose="020F0600000000000000" pitchFamily="50" charset="-128"/>
                <a:ea typeface="HG丸ｺﾞｼｯｸM-PRO" panose="020F0600000000000000" pitchFamily="50" charset="-128"/>
              </a:rPr>
              <a:t>よ</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　</a:t>
            </a:r>
            <a:r>
              <a:rPr lang="ja-JP" altLang="en-US" sz="1200" dirty="0" err="1" smtClean="0">
                <a:latin typeface="HG丸ｺﾞｼｯｸM-PRO" panose="020F0600000000000000" pitchFamily="50" charset="-128"/>
                <a:ea typeface="HG丸ｺﾞｼｯｸM-PRO" panose="020F0600000000000000" pitchFamily="50" charset="-128"/>
              </a:rPr>
              <a:t>く</a:t>
            </a:r>
            <a:r>
              <a:rPr lang="ja-JP" altLang="en-US" sz="1200" dirty="0" smtClean="0">
                <a:latin typeface="HG丸ｺﾞｼｯｸM-PRO" panose="020F0600000000000000" pitchFamily="50" charset="-128"/>
                <a:ea typeface="HG丸ｺﾞｼｯｸM-PRO" panose="020F0600000000000000" pitchFamily="50" charset="-128"/>
              </a:rPr>
              <a:t>なってきていると感じますか。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⑥</a:t>
            </a:r>
            <a:r>
              <a:rPr lang="ja-JP" altLang="en-US" sz="1200" dirty="0">
                <a:latin typeface="HG丸ｺﾞｼｯｸM-PRO" panose="020F0600000000000000" pitchFamily="50" charset="-128"/>
                <a:ea typeface="HG丸ｺﾞｼｯｸM-PRO" panose="020F0600000000000000" pitchFamily="50" charset="-128"/>
              </a:rPr>
              <a:t>お気付き</a:t>
            </a:r>
            <a:r>
              <a:rPr lang="ja-JP" altLang="en-US" sz="1200" dirty="0" smtClean="0">
                <a:latin typeface="HG丸ｺﾞｼｯｸM-PRO" panose="020F0600000000000000" pitchFamily="50" charset="-128"/>
                <a:ea typeface="HG丸ｺﾞｼｯｸM-PRO" panose="020F0600000000000000" pitchFamily="50" charset="-128"/>
              </a:rPr>
              <a:t>のこ</a:t>
            </a:r>
            <a:r>
              <a:rPr lang="ja-JP" altLang="en-US" sz="1200" dirty="0">
                <a:latin typeface="HG丸ｺﾞｼｯｸM-PRO" panose="020F0600000000000000" pitchFamily="50" charset="-128"/>
                <a:ea typeface="HG丸ｺﾞｼｯｸM-PRO" panose="020F0600000000000000" pitchFamily="50" charset="-128"/>
              </a:rPr>
              <a:t>とが</a:t>
            </a:r>
            <a:r>
              <a:rPr lang="ja-JP" altLang="en-US" sz="1200" dirty="0" smtClean="0">
                <a:latin typeface="HG丸ｺﾞｼｯｸM-PRO" panose="020F0600000000000000" pitchFamily="50" charset="-128"/>
                <a:ea typeface="HG丸ｺﾞｼｯｸM-PRO" panose="020F0600000000000000" pitchFamily="50" charset="-128"/>
              </a:rPr>
              <a:t>ありましたら、ご自由</a:t>
            </a:r>
            <a:r>
              <a:rPr lang="ja-JP" altLang="en-US" sz="1200" dirty="0">
                <a:latin typeface="HG丸ｺﾞｼｯｸM-PRO" panose="020F0600000000000000" pitchFamily="50" charset="-128"/>
                <a:ea typeface="HG丸ｺﾞｼｯｸM-PRO" panose="020F0600000000000000" pitchFamily="50" charset="-128"/>
              </a:rPr>
              <a:t>にお書きください</a:t>
            </a:r>
            <a:r>
              <a:rPr lang="ja-JP" altLang="en-US" sz="1200" dirty="0" smtClean="0">
                <a:latin typeface="HG丸ｺﾞｼｯｸM-PRO" panose="020F0600000000000000" pitchFamily="50" charset="-128"/>
                <a:ea typeface="HG丸ｺﾞｼｯｸM-PRO" panose="020F0600000000000000" pitchFamily="50" charset="-128"/>
              </a:rPr>
              <a:t>。</a:t>
            </a:r>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7" name="テキスト ボックス 6"/>
          <p:cNvSpPr txBox="1"/>
          <p:nvPr/>
        </p:nvSpPr>
        <p:spPr>
          <a:xfrm>
            <a:off x="4789247" y="4578580"/>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4789247" y="5343679"/>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4" name="テキスト ボックス 13"/>
          <p:cNvSpPr txBox="1"/>
          <p:nvPr/>
        </p:nvSpPr>
        <p:spPr>
          <a:xfrm>
            <a:off x="4789247" y="6123765"/>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5" name="テキスト ボックス 14"/>
          <p:cNvSpPr txBox="1"/>
          <p:nvPr/>
        </p:nvSpPr>
        <p:spPr>
          <a:xfrm>
            <a:off x="4789247" y="6862577"/>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6" name="テキスト ボックス 15"/>
          <p:cNvSpPr txBox="1"/>
          <p:nvPr/>
        </p:nvSpPr>
        <p:spPr>
          <a:xfrm>
            <a:off x="4789247" y="7574974"/>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20" name="テキスト ボックス 19"/>
          <p:cNvSpPr txBox="1"/>
          <p:nvPr/>
        </p:nvSpPr>
        <p:spPr>
          <a:xfrm>
            <a:off x="188640" y="3626852"/>
            <a:ext cx="6120680" cy="553998"/>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　校内研修実施後の</a:t>
            </a:r>
            <a:r>
              <a:rPr lang="en-US" altLang="ja-JP" sz="1000" dirty="0" smtClean="0">
                <a:latin typeface="HG丸ｺﾞｼｯｸM-PRO" panose="020F0600000000000000" pitchFamily="50" charset="-128"/>
                <a:ea typeface="HG丸ｺﾞｼｯｸM-PRO" panose="020F0600000000000000" pitchFamily="50" charset="-128"/>
              </a:rPr>
              <a:t>1</a:t>
            </a:r>
            <a:r>
              <a:rPr lang="ja-JP" altLang="en-US" sz="1000" dirty="0">
                <a:latin typeface="HG丸ｺﾞｼｯｸM-PRO" panose="020F0600000000000000" pitchFamily="50" charset="-128"/>
                <a:ea typeface="HG丸ｺﾞｼｯｸM-PRO" panose="020F0600000000000000" pitchFamily="50" charset="-128"/>
              </a:rPr>
              <a:t>か月</a:t>
            </a:r>
            <a:r>
              <a:rPr lang="ja-JP" altLang="en-US" sz="1000" dirty="0" smtClean="0">
                <a:latin typeface="HG丸ｺﾞｼｯｸM-PRO" panose="020F0600000000000000" pitchFamily="50" charset="-128"/>
                <a:ea typeface="HG丸ｺﾞｼｯｸM-PRO" panose="020F0600000000000000" pitchFamily="50" charset="-128"/>
              </a:rPr>
              <a:t>を振り返って、①～⑤の各問いに該当する選択肢の番号を○で囲んでください。</a:t>
            </a:r>
            <a:endParaRPr lang="en-US" altLang="ja-JP" sz="1000" dirty="0">
              <a:latin typeface="HG丸ｺﾞｼｯｸM-PRO" panose="020F0600000000000000" pitchFamily="50" charset="-128"/>
              <a:ea typeface="HG丸ｺﾞｼｯｸM-PRO" panose="020F0600000000000000" pitchFamily="50" charset="-128"/>
            </a:endParaRPr>
          </a:p>
          <a:p>
            <a:r>
              <a:rPr lang="en-US" altLang="ja-JP" sz="1000" dirty="0" smtClean="0">
                <a:latin typeface="HG丸ｺﾞｼｯｸM-PRO" panose="020F0600000000000000" pitchFamily="50" charset="-128"/>
                <a:ea typeface="HG丸ｺﾞｼｯｸM-PRO" panose="020F0600000000000000" pitchFamily="50" charset="-128"/>
              </a:rPr>
              <a:t>【</a:t>
            </a:r>
            <a:r>
              <a:rPr lang="ja-JP" altLang="en-US" sz="1000" dirty="0" smtClean="0">
                <a:latin typeface="HG丸ｺﾞｼｯｸM-PRO" panose="020F0600000000000000" pitchFamily="50" charset="-128"/>
                <a:ea typeface="HG丸ｺﾞｼｯｸM-PRO" panose="020F0600000000000000" pitchFamily="50" charset="-128"/>
              </a:rPr>
              <a:t>選択肢の基準</a:t>
            </a:r>
            <a:r>
              <a:rPr lang="en-US" altLang="ja-JP" sz="1000" dirty="0" smtClean="0">
                <a:latin typeface="HG丸ｺﾞｼｯｸM-PRO" panose="020F0600000000000000" pitchFamily="50" charset="-128"/>
                <a:ea typeface="HG丸ｺﾞｼｯｸM-PRO" panose="020F0600000000000000" pitchFamily="50" charset="-128"/>
              </a:rPr>
              <a:t>】</a:t>
            </a:r>
          </a:p>
          <a:p>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１．そう思う　　　２．おおむねそう思う　　　３．あまりそう思わない　　　４．そう思わない</a:t>
            </a:r>
            <a:endParaRPr lang="en-US" altLang="ja-JP" sz="1000" dirty="0">
              <a:latin typeface="HG丸ｺﾞｼｯｸM-PRO" panose="020F0600000000000000" pitchFamily="50" charset="-128"/>
              <a:ea typeface="HG丸ｺﾞｼｯｸM-PRO" panose="020F0600000000000000" pitchFamily="50" charset="-128"/>
            </a:endParaRPr>
          </a:p>
        </p:txBody>
      </p:sp>
      <p:sp>
        <p:nvSpPr>
          <p:cNvPr id="21" name="テキスト ボックス 20"/>
          <p:cNvSpPr txBox="1"/>
          <p:nvPr/>
        </p:nvSpPr>
        <p:spPr>
          <a:xfrm>
            <a:off x="4419103" y="9631188"/>
            <a:ext cx="2437707" cy="261610"/>
          </a:xfrm>
          <a:prstGeom prst="rect">
            <a:avLst/>
          </a:prstGeom>
          <a:noFill/>
        </p:spPr>
        <p:txBody>
          <a:bodyPr wrap="square" rtlCol="0">
            <a:spAutoFit/>
          </a:bodyPr>
          <a:lstStyle/>
          <a:p>
            <a:r>
              <a:rPr lang="ja-JP" altLang="en-US" sz="1100" dirty="0" smtClean="0">
                <a:latin typeface="HG丸ｺﾞｼｯｸM-PRO" panose="020F0600000000000000" pitchFamily="50" charset="-128"/>
                <a:ea typeface="HG丸ｺﾞｼｯｸM-PRO" panose="020F0600000000000000" pitchFamily="50" charset="-128"/>
              </a:rPr>
              <a:t>　ご協力ありがとうございました。</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17" name="テキスト ボックス 16"/>
          <p:cNvSpPr txBox="1"/>
          <p:nvPr/>
        </p:nvSpPr>
        <p:spPr>
          <a:xfrm>
            <a:off x="1" y="1414"/>
            <a:ext cx="562975" cy="261610"/>
          </a:xfrm>
          <a:prstGeom prst="rect">
            <a:avLst/>
          </a:prstGeom>
          <a:noFill/>
        </p:spPr>
        <p:txBody>
          <a:bodyPr wrap="none" rtlCol="0">
            <a:spAutoFit/>
          </a:bodyPr>
          <a:lstStyle/>
          <a:p>
            <a:r>
              <a:rPr kumimoji="1" lang="ja-JP" altLang="en-US" sz="1100" dirty="0" smtClean="0"/>
              <a:t>別紙２</a:t>
            </a:r>
            <a:endParaRPr kumimoji="1" lang="ja-JP" altLang="en-US" sz="1100" dirty="0"/>
          </a:p>
        </p:txBody>
      </p:sp>
      <p:sp>
        <p:nvSpPr>
          <p:cNvPr id="2" name="正方形/長方形 1"/>
          <p:cNvSpPr/>
          <p:nvPr/>
        </p:nvSpPr>
        <p:spPr>
          <a:xfrm>
            <a:off x="188641" y="8385381"/>
            <a:ext cx="6433095" cy="1245806"/>
          </a:xfrm>
          <a:prstGeom prst="rect">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sz="1200" dirty="0">
              <a:solidFill>
                <a:schemeClr val="tx1"/>
              </a:solidFill>
            </a:endParaRPr>
          </a:p>
        </p:txBody>
      </p:sp>
      <p:sp>
        <p:nvSpPr>
          <p:cNvPr id="22" name="テキスト ボックス 21"/>
          <p:cNvSpPr txBox="1"/>
          <p:nvPr/>
        </p:nvSpPr>
        <p:spPr>
          <a:xfrm>
            <a:off x="62626" y="662523"/>
            <a:ext cx="6732748" cy="369332"/>
          </a:xfrm>
          <a:prstGeom prst="rect">
            <a:avLst/>
          </a:prstGeom>
          <a:noFill/>
        </p:spPr>
        <p:txBody>
          <a:bodyPr wrap="square" rtlCol="0">
            <a:spAutoFit/>
          </a:bodyPr>
          <a:lstStyle/>
          <a:p>
            <a:pPr algn="ctr"/>
            <a:r>
              <a:rPr lang="ja-JP" altLang="en-US" sz="1600" u="sng" dirty="0" smtClean="0">
                <a:latin typeface="HG丸ｺﾞｼｯｸM-PRO" panose="020F0600000000000000" pitchFamily="50" charset="-128"/>
                <a:ea typeface="HG丸ｺﾞｼｯｸM-PRO" panose="020F0600000000000000" pitchFamily="50" charset="-128"/>
              </a:rPr>
              <a:t>件名：校内研修実施から</a:t>
            </a:r>
            <a:r>
              <a:rPr lang="ja-JP" altLang="en-US" u="sng" dirty="0" smtClean="0">
                <a:latin typeface="ＤＦ特太ゴシック体" panose="020B0509000000000000" pitchFamily="49" charset="-128"/>
                <a:ea typeface="ＤＦ特太ゴシック体" panose="020B0509000000000000" pitchFamily="49" charset="-128"/>
              </a:rPr>
              <a:t>約</a:t>
            </a:r>
            <a:r>
              <a:rPr lang="ja-JP" altLang="en-US" u="sng" dirty="0">
                <a:latin typeface="ＤＦ特太ゴシック体" panose="020B0509000000000000" pitchFamily="49" charset="-128"/>
                <a:ea typeface="ＤＦ特太ゴシック体" panose="020B0509000000000000" pitchFamily="49" charset="-128"/>
              </a:rPr>
              <a:t>１か月</a:t>
            </a:r>
            <a:r>
              <a:rPr lang="ja-JP" altLang="en-US" u="sng" dirty="0" smtClean="0">
                <a:latin typeface="ＤＦ特太ゴシック体" panose="020B0509000000000000" pitchFamily="49" charset="-128"/>
                <a:ea typeface="ＤＦ特太ゴシック体" panose="020B0509000000000000" pitchFamily="49" charset="-128"/>
              </a:rPr>
              <a:t>後</a:t>
            </a:r>
            <a:r>
              <a:rPr lang="ja-JP" altLang="en-US" sz="1600" u="sng" dirty="0" smtClean="0">
                <a:latin typeface="HG丸ｺﾞｼｯｸM-PRO" panose="020F0600000000000000" pitchFamily="50" charset="-128"/>
                <a:ea typeface="HG丸ｺﾞｼｯｸM-PRO" panose="020F0600000000000000" pitchFamily="50" charset="-128"/>
              </a:rPr>
              <a:t>アンケートの送付について</a:t>
            </a:r>
            <a:endParaRPr lang="en-US" altLang="ja-JP" sz="1600" u="sng" dirty="0" smtClean="0">
              <a:latin typeface="HG丸ｺﾞｼｯｸM-PRO" panose="020F0600000000000000" pitchFamily="50" charset="-128"/>
              <a:ea typeface="HG丸ｺﾞｼｯｸM-PRO" panose="020F0600000000000000" pitchFamily="50" charset="-128"/>
            </a:endParaRPr>
          </a:p>
        </p:txBody>
      </p:sp>
      <p:sp>
        <p:nvSpPr>
          <p:cNvPr id="25" name="テキスト ボックス 24"/>
          <p:cNvSpPr txBox="1"/>
          <p:nvPr/>
        </p:nvSpPr>
        <p:spPr>
          <a:xfrm>
            <a:off x="2402160" y="17064"/>
            <a:ext cx="4172937" cy="307777"/>
          </a:xfrm>
          <a:prstGeom prst="rect">
            <a:avLst/>
          </a:prstGeom>
          <a:noFill/>
        </p:spPr>
        <p:txBody>
          <a:bodyPr wrap="none" rtlCol="0">
            <a:spAutoFit/>
          </a:bodyPr>
          <a:lstStyle/>
          <a:p>
            <a:pPr algn="ctr"/>
            <a:r>
              <a:rPr lang="en-US" altLang="ja-JP" sz="1400" dirty="0" smtClean="0">
                <a:latin typeface="HG丸ｺﾞｼｯｸM-PRO" panose="020F0600000000000000" pitchFamily="50" charset="-128"/>
                <a:ea typeface="HG丸ｺﾞｼｯｸM-PRO" panose="020F0600000000000000" pitchFamily="50" charset="-128"/>
              </a:rPr>
              <a:t>※FAX</a:t>
            </a:r>
            <a:r>
              <a:rPr lang="ja-JP" altLang="en-US" sz="1400" dirty="0" smtClean="0">
                <a:latin typeface="HG丸ｺﾞｼｯｸM-PRO" panose="020F0600000000000000" pitchFamily="50" charset="-128"/>
                <a:ea typeface="HG丸ｺﾞｼｯｸM-PRO" panose="020F0600000000000000" pitchFamily="50" charset="-128"/>
              </a:rPr>
              <a:t>は付紙なしで、そのままご返信ください。</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9" name="テキスト ボックス 18"/>
          <p:cNvSpPr txBox="1"/>
          <p:nvPr/>
        </p:nvSpPr>
        <p:spPr>
          <a:xfrm>
            <a:off x="223909" y="1130576"/>
            <a:ext cx="3181278" cy="861774"/>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送信先</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岡山県総合教育センター教育支援部　行き　</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ＭＳ ゴシック" panose="020B0609070205080204" pitchFamily="49" charset="-128"/>
                <a:ea typeface="ＭＳ ゴシック" panose="020B0609070205080204" pitchFamily="49" charset="-128"/>
              </a:rPr>
              <a:t>　ＦＡＸ（</a:t>
            </a:r>
            <a:r>
              <a:rPr lang="en-US" altLang="ja-JP" sz="1000" dirty="0" smtClean="0">
                <a:latin typeface="ＭＳ ゴシック" panose="020B0609070205080204" pitchFamily="49" charset="-128"/>
                <a:ea typeface="ＭＳ ゴシック" panose="020B0609070205080204" pitchFamily="49" charset="-128"/>
              </a:rPr>
              <a:t>0866-56-9126</a:t>
            </a:r>
            <a:r>
              <a:rPr lang="ja-JP" altLang="en-US" sz="1000" dirty="0" smtClean="0">
                <a:latin typeface="ＭＳ ゴシック" panose="020B0609070205080204" pitchFamily="49" charset="-128"/>
                <a:ea typeface="ＭＳ ゴシック" panose="020B0609070205080204" pitchFamily="49" charset="-128"/>
              </a:rPr>
              <a:t>）</a:t>
            </a:r>
            <a:endParaRPr lang="en-US" altLang="ja-JP" sz="1000" dirty="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24" name="テキスト ボックス 23"/>
          <p:cNvSpPr txBox="1"/>
          <p:nvPr/>
        </p:nvSpPr>
        <p:spPr>
          <a:xfrm>
            <a:off x="4494853" y="947041"/>
            <a:ext cx="2363147" cy="261610"/>
          </a:xfrm>
          <a:prstGeom prst="rect">
            <a:avLst/>
          </a:prstGeom>
          <a:noFill/>
        </p:spPr>
        <p:txBody>
          <a:bodyPr wrap="none" rtlCol="0">
            <a:spAutoFit/>
          </a:bodyPr>
          <a:lstStyle/>
          <a:p>
            <a:r>
              <a:rPr kumimoji="1" lang="ja-JP" altLang="en-US" sz="1100" dirty="0" smtClean="0">
                <a:latin typeface="HG丸ｺﾞｼｯｸM-PRO" panose="020F0600000000000000" pitchFamily="50" charset="-128"/>
                <a:ea typeface="HG丸ｺﾞｼｯｸM-PRO" panose="020F0600000000000000" pitchFamily="50" charset="-128"/>
              </a:rPr>
              <a:t>（返信は</a:t>
            </a:r>
            <a:r>
              <a:rPr lang="en-US" altLang="ja-JP" sz="1100" dirty="0" smtClean="0">
                <a:latin typeface="HG丸ｺﾞｼｯｸM-PRO" panose="020F0600000000000000" pitchFamily="50" charset="-128"/>
                <a:ea typeface="HG丸ｺﾞｼｯｸM-PRO" panose="020F0600000000000000" pitchFamily="50" charset="-128"/>
              </a:rPr>
              <a:t>FAX</a:t>
            </a:r>
            <a:r>
              <a:rPr kumimoji="1" lang="ja-JP" altLang="en-US" sz="1100" dirty="0" smtClean="0">
                <a:latin typeface="HG丸ｺﾞｼｯｸM-PRO" panose="020F0600000000000000" pitchFamily="50" charset="-128"/>
                <a:ea typeface="HG丸ｺﾞｼｯｸM-PRO" panose="020F0600000000000000" pitchFamily="50" charset="-128"/>
              </a:rPr>
              <a:t>でお願いします。）</a:t>
            </a:r>
            <a:endParaRPr kumimoji="1" lang="ja-JP" altLang="en-US" sz="1100" dirty="0">
              <a:latin typeface="HG丸ｺﾞｼｯｸM-PRO" panose="020F0600000000000000" pitchFamily="50" charset="-128"/>
              <a:ea typeface="HG丸ｺﾞｼｯｸM-PRO" panose="020F0600000000000000" pitchFamily="50" charset="-128"/>
            </a:endParaRPr>
          </a:p>
        </p:txBody>
      </p:sp>
      <p:sp>
        <p:nvSpPr>
          <p:cNvPr id="23" name="テキスト ボックス 22"/>
          <p:cNvSpPr txBox="1"/>
          <p:nvPr/>
        </p:nvSpPr>
        <p:spPr>
          <a:xfrm>
            <a:off x="3291693" y="1352600"/>
            <a:ext cx="3384376" cy="1177245"/>
          </a:xfrm>
          <a:prstGeom prst="rect">
            <a:avLst/>
          </a:prstGeom>
          <a:noFill/>
          <a:ln>
            <a:solidFill>
              <a:schemeClr val="tx1"/>
            </a:solidFill>
          </a:ln>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送信元</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　　　　　　　　　　　　　　　　）学校</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記入者</a:t>
            </a:r>
            <a:r>
              <a:rPr lang="ja-JP" altLang="en-US" sz="1000" dirty="0" smtClean="0">
                <a:latin typeface="HG丸ｺﾞｼｯｸM-PRO" panose="020F0600000000000000" pitchFamily="50" charset="-128"/>
                <a:ea typeface="HG丸ｺﾞｼｯｸM-PRO" panose="020F0600000000000000" pitchFamily="50" charset="-128"/>
              </a:rPr>
              <a:t>氏名（　　　　　　　　　　　　　　　　　　）</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担当係（いずれ</a:t>
            </a:r>
            <a:r>
              <a:rPr lang="ja-JP" altLang="en-US" sz="1000" dirty="0">
                <a:latin typeface="HG丸ｺﾞｼｯｸM-PRO" panose="020F0600000000000000" pitchFamily="50" charset="-128"/>
                <a:ea typeface="HG丸ｺﾞｼｯｸM-PRO" panose="020F0600000000000000" pitchFamily="50" charset="-128"/>
              </a:rPr>
              <a:t>かに○を付けてください</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50" dirty="0">
                <a:latin typeface="HG丸ｺﾞｼｯｸM-PRO" panose="020F0600000000000000" pitchFamily="50" charset="-128"/>
                <a:ea typeface="HG丸ｺﾞｼｯｸM-PRO" panose="020F0600000000000000" pitchFamily="50" charset="-128"/>
              </a:rPr>
              <a:t>　</a:t>
            </a:r>
            <a:endParaRPr lang="en-US" altLang="ja-JP" sz="1050" dirty="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・生徒指導担当　・校内研修</a:t>
            </a:r>
            <a:r>
              <a:rPr lang="ja-JP" altLang="en-US" sz="1000" dirty="0" smtClean="0">
                <a:latin typeface="HG丸ｺﾞｼｯｸM-PRO" panose="020F0600000000000000" pitchFamily="50" charset="-128"/>
                <a:ea typeface="HG丸ｺﾞｼｯｸM-PRO" panose="020F0600000000000000" pitchFamily="50" charset="-128"/>
              </a:rPr>
              <a:t>担当</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その他</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　　　　　　　　　　　　　　　　</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29" name="テキスト ボックス 28"/>
          <p:cNvSpPr txBox="1"/>
          <p:nvPr/>
        </p:nvSpPr>
        <p:spPr>
          <a:xfrm>
            <a:off x="361693" y="2579006"/>
            <a:ext cx="6134614" cy="954107"/>
          </a:xfrm>
          <a:prstGeom prst="rect">
            <a:avLst/>
          </a:prstGeom>
          <a:solidFill>
            <a:srgbClr val="FFFFCC"/>
          </a:solidFill>
          <a:ln>
            <a:solidFill>
              <a:schemeClr val="tx1"/>
            </a:solidFill>
          </a:ln>
        </p:spPr>
        <p:txBody>
          <a:bodyPr wrap="square" rtlCol="0">
            <a:spAutoFit/>
          </a:bodyPr>
          <a:lstStyle/>
          <a:p>
            <a:r>
              <a:rPr lang="en-US" altLang="ja-JP" sz="1600" b="1" dirty="0" smtClean="0">
                <a:latin typeface="HG丸ｺﾞｼｯｸM-PRO" panose="020F0600000000000000" pitchFamily="50" charset="-128"/>
                <a:ea typeface="HG丸ｺﾞｼｯｸM-PRO" panose="020F0600000000000000" pitchFamily="50" charset="-128"/>
              </a:rPr>
              <a:t>【</a:t>
            </a:r>
            <a:r>
              <a:rPr lang="ja-JP" altLang="en-US" sz="1600" b="1" dirty="0" smtClean="0">
                <a:latin typeface="HG丸ｺﾞｼｯｸM-PRO" panose="020F0600000000000000" pitchFamily="50" charset="-128"/>
                <a:ea typeface="HG丸ｺﾞｼｯｸM-PRO" panose="020F0600000000000000" pitchFamily="50" charset="-128"/>
              </a:rPr>
              <a:t>方法研修</a:t>
            </a:r>
            <a:r>
              <a:rPr lang="en-US" altLang="ja-JP" sz="1600" b="1" dirty="0" smtClean="0">
                <a:latin typeface="HG丸ｺﾞｼｯｸM-PRO" panose="020F0600000000000000" pitchFamily="50" charset="-128"/>
                <a:ea typeface="HG丸ｺﾞｼｯｸM-PRO" panose="020F0600000000000000" pitchFamily="50" charset="-128"/>
              </a:rPr>
              <a:t>】</a:t>
            </a:r>
            <a:r>
              <a:rPr lang="ja-JP" altLang="en-US" sz="1600" b="1" dirty="0" smtClean="0">
                <a:latin typeface="HG丸ｺﾞｼｯｸM-PRO" panose="020F0600000000000000" pitchFamily="50" charset="-128"/>
                <a:ea typeface="HG丸ｺﾞｼｯｸM-PRO" panose="020F0600000000000000" pitchFamily="50" charset="-128"/>
              </a:rPr>
              <a:t>コミュニケーション力向上パッケージ</a:t>
            </a:r>
            <a:endParaRPr lang="en-US" altLang="ja-JP" sz="1600" b="1" dirty="0" smtClean="0">
              <a:latin typeface="HG丸ｺﾞｼｯｸM-PRO" panose="020F0600000000000000" pitchFamily="50" charset="-128"/>
              <a:ea typeface="HG丸ｺﾞｼｯｸM-PRO" panose="020F0600000000000000" pitchFamily="50" charset="-128"/>
            </a:endParaRPr>
          </a:p>
          <a:p>
            <a:r>
              <a:rPr lang="ja-JP" altLang="en-US" sz="1600" b="1" dirty="0" smtClean="0">
                <a:latin typeface="HG丸ｺﾞｼｯｸM-PRO" panose="020F0600000000000000" pitchFamily="50" charset="-128"/>
                <a:ea typeface="HG丸ｺﾞｼｯｸM-PRO" panose="020F0600000000000000" pitchFamily="50" charset="-128"/>
              </a:rPr>
              <a:t>　　　　　　　＜児童生徒との信頼関係づくり＞</a:t>
            </a:r>
            <a:endParaRPr lang="en-US" altLang="ja-JP" sz="1600" b="1" dirty="0" smtClean="0">
              <a:latin typeface="HG丸ｺﾞｼｯｸM-PRO" panose="020F0600000000000000" pitchFamily="50" charset="-128"/>
              <a:ea typeface="HG丸ｺﾞｼｯｸM-PRO" panose="020F0600000000000000" pitchFamily="50" charset="-128"/>
            </a:endParaRPr>
          </a:p>
          <a:p>
            <a:r>
              <a:rPr lang="ja-JP" altLang="en-US" sz="1200" dirty="0" smtClean="0">
                <a:latin typeface="HG丸ｺﾞｼｯｸM-PRO" panose="020F0600000000000000" pitchFamily="50" charset="-128"/>
                <a:ea typeface="HG丸ｺﾞｼｯｸM-PRO" panose="020F0600000000000000" pitchFamily="50" charset="-128"/>
              </a:rPr>
              <a:t>≪研修のねらい≫</a:t>
            </a:r>
            <a:endParaRPr lang="en-US" altLang="ja-JP" sz="1200" dirty="0" smtClean="0">
              <a:latin typeface="HG丸ｺﾞｼｯｸM-PRO" panose="020F0600000000000000" pitchFamily="50" charset="-128"/>
              <a:ea typeface="HG丸ｺﾞｼｯｸM-PRO" panose="020F0600000000000000" pitchFamily="50" charset="-128"/>
            </a:endParaRPr>
          </a:p>
          <a:p>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子供との信頼関係を深めるための教職員のコミュニケーション力の向上を図る</a:t>
            </a:r>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30" name="正方形/長方形 29"/>
          <p:cNvSpPr/>
          <p:nvPr/>
        </p:nvSpPr>
        <p:spPr>
          <a:xfrm>
            <a:off x="166956" y="2158320"/>
            <a:ext cx="2095281" cy="3639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実施日　　　年　　月　　日</a:t>
            </a:r>
            <a:endParaRPr kumimoji="1" lang="en-US" altLang="ja-JP" sz="10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000" dirty="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参加人数　　　　　　　　人</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1037965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 name="表 27"/>
          <p:cNvGraphicFramePr>
            <a:graphicFrameLocks noGrp="1"/>
          </p:cNvGraphicFramePr>
          <p:nvPr>
            <p:extLst>
              <p:ext uri="{D42A27DB-BD31-4B8C-83A1-F6EECF244321}">
                <p14:modId xmlns:p14="http://schemas.microsoft.com/office/powerpoint/2010/main" val="1821771762"/>
              </p:ext>
            </p:extLst>
          </p:nvPr>
        </p:nvGraphicFramePr>
        <p:xfrm>
          <a:off x="260648" y="704528"/>
          <a:ext cx="6048672" cy="3253754"/>
        </p:xfrm>
        <a:graphic>
          <a:graphicData uri="http://schemas.openxmlformats.org/drawingml/2006/table">
            <a:tbl>
              <a:tblPr firstRow="1" bandRow="1">
                <a:tableStyleId>{5C22544A-7EE6-4342-B048-85BDC9FD1C3A}</a:tableStyleId>
              </a:tblPr>
              <a:tblGrid>
                <a:gridCol w="1080120">
                  <a:extLst>
                    <a:ext uri="{9D8B030D-6E8A-4147-A177-3AD203B41FA5}">
                      <a16:colId xmlns:a16="http://schemas.microsoft.com/office/drawing/2014/main" val="20000"/>
                    </a:ext>
                  </a:extLst>
                </a:gridCol>
                <a:gridCol w="3744416">
                  <a:extLst>
                    <a:ext uri="{9D8B030D-6E8A-4147-A177-3AD203B41FA5}">
                      <a16:colId xmlns:a16="http://schemas.microsoft.com/office/drawing/2014/main" val="20001"/>
                    </a:ext>
                  </a:extLst>
                </a:gridCol>
                <a:gridCol w="1224136">
                  <a:extLst>
                    <a:ext uri="{9D8B030D-6E8A-4147-A177-3AD203B41FA5}">
                      <a16:colId xmlns:a16="http://schemas.microsoft.com/office/drawing/2014/main" val="20002"/>
                    </a:ext>
                  </a:extLst>
                </a:gridCol>
              </a:tblGrid>
              <a:tr h="353864">
                <a:tc>
                  <a:txBody>
                    <a:bodyPr/>
                    <a:lstStyle/>
                    <a:p>
                      <a:pPr algn="ctr"/>
                      <a:r>
                        <a:rPr kumimoji="1" lang="ja-JP" altLang="en-US" sz="1400" dirty="0" smtClean="0">
                          <a:latin typeface="メイリオ" panose="020B0604030504040204" pitchFamily="50" charset="-128"/>
                          <a:ea typeface="メイリオ" panose="020B0604030504040204" pitchFamily="50" charset="-128"/>
                        </a:rPr>
                        <a:t>形式</a:t>
                      </a:r>
                      <a:endParaRPr kumimoji="1" lang="ja-JP" altLang="en-US" sz="1400" dirty="0">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latin typeface="メイリオ" panose="020B0604030504040204" pitchFamily="50" charset="-128"/>
                          <a:ea typeface="メイリオ" panose="020B0604030504040204" pitchFamily="50" charset="-128"/>
                        </a:rPr>
                        <a:t>概要</a:t>
                      </a:r>
                      <a:endParaRPr kumimoji="1" lang="ja-JP" altLang="en-US" sz="1400" dirty="0">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latin typeface="メイリオ" panose="020B0604030504040204" pitchFamily="50" charset="-128"/>
                          <a:ea typeface="メイリオ" panose="020B0604030504040204" pitchFamily="50" charset="-128"/>
                        </a:rPr>
                        <a:t>所要　経過</a:t>
                      </a:r>
                      <a:endParaRPr kumimoji="1" lang="en-US" altLang="ja-JP" sz="1400" dirty="0" smtClean="0">
                        <a:latin typeface="メイリオ" panose="020B0604030504040204" pitchFamily="50" charset="-128"/>
                        <a:ea typeface="メイリオ" panose="020B0604030504040204" pitchFamily="50" charset="-128"/>
                      </a:endParaRPr>
                    </a:p>
                    <a:p>
                      <a:pPr algn="ctr"/>
                      <a:r>
                        <a:rPr kumimoji="1" lang="ja-JP" altLang="en-US" sz="1400" dirty="0" smtClean="0">
                          <a:latin typeface="メイリオ" panose="020B0604030504040204" pitchFamily="50" charset="-128"/>
                          <a:ea typeface="メイリオ" panose="020B0604030504040204" pitchFamily="50" charset="-128"/>
                        </a:rPr>
                        <a:t>時間　時間</a:t>
                      </a:r>
                      <a:endParaRPr kumimoji="1" lang="ja-JP" altLang="en-US" sz="1400" dirty="0">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382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メイリオ" panose="020B0604030504040204" pitchFamily="50" charset="-128"/>
                          <a:ea typeface="メイリオ" panose="020B0604030504040204" pitchFamily="50" charset="-128"/>
                        </a:rPr>
                        <a:t>説明</a:t>
                      </a:r>
                      <a:endParaRPr kumimoji="1" lang="ja-JP" altLang="en-US" sz="1400" dirty="0">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defRPr/>
                      </a:pPr>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研修内容を確認する</a:t>
                      </a:r>
                      <a:endParaRPr kumimoji="1" lang="en-US" altLang="ja-JP" sz="1400" kern="1200" dirty="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メイリオ" panose="020B0604030504040204" pitchFamily="50" charset="-128"/>
                          <a:ea typeface="メイリオ" panose="020B0604030504040204" pitchFamily="50" charset="-128"/>
                        </a:rPr>
                        <a:t> </a:t>
                      </a:r>
                      <a:r>
                        <a:rPr kumimoji="1" lang="ja-JP" altLang="en-US" sz="1400" dirty="0" smtClean="0">
                          <a:latin typeface="メイリオ" panose="020B0604030504040204" pitchFamily="50" charset="-128"/>
                          <a:ea typeface="メイリオ" panose="020B0604030504040204" pitchFamily="50" charset="-128"/>
                        </a:rPr>
                        <a:t>１分／</a:t>
                      </a:r>
                      <a:r>
                        <a:rPr kumimoji="1" lang="en-US" altLang="ja-JP" sz="1400" dirty="0" smtClean="0">
                          <a:latin typeface="メイリオ" panose="020B0604030504040204" pitchFamily="50" charset="-128"/>
                          <a:ea typeface="メイリオ" panose="020B0604030504040204" pitchFamily="50" charset="-128"/>
                        </a:rPr>
                        <a:t>1</a:t>
                      </a:r>
                      <a:r>
                        <a:rPr kumimoji="1" lang="ja-JP" altLang="en-US" sz="1400" dirty="0" smtClean="0">
                          <a:latin typeface="メイリオ" panose="020B0604030504040204" pitchFamily="50" charset="-128"/>
                          <a:ea typeface="メイリオ" panose="020B0604030504040204" pitchFamily="50" charset="-128"/>
                        </a:rPr>
                        <a:t>分</a:t>
                      </a:r>
                      <a:endParaRPr kumimoji="1" lang="ja-JP" altLang="en-US" sz="1400" dirty="0">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50294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メイリオ" panose="020B0604030504040204" pitchFamily="50" charset="-128"/>
                          <a:ea typeface="メイリオ" panose="020B0604030504040204" pitchFamily="50" charset="-128"/>
                        </a:rPr>
                        <a:t>協議</a:t>
                      </a:r>
                      <a:endParaRPr kumimoji="1" lang="ja-JP" altLang="en-US" sz="1400" dirty="0">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信頼できる先生とは、どんな先生か話し合う</a:t>
                      </a:r>
                      <a:endPar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メイリオ" panose="020B0604030504040204" pitchFamily="50" charset="-128"/>
                          <a:ea typeface="メイリオ" panose="020B0604030504040204" pitchFamily="50" charset="-128"/>
                        </a:rPr>
                        <a:t> </a:t>
                      </a:r>
                      <a:r>
                        <a:rPr kumimoji="1" lang="ja-JP" altLang="en-US" sz="1400" dirty="0" smtClean="0">
                          <a:latin typeface="メイリオ" panose="020B0604030504040204" pitchFamily="50" charset="-128"/>
                          <a:ea typeface="メイリオ" panose="020B0604030504040204" pitchFamily="50" charset="-128"/>
                        </a:rPr>
                        <a:t>６分／７分</a:t>
                      </a:r>
                      <a:endParaRPr kumimoji="1" lang="ja-JP" altLang="en-US" sz="1400" dirty="0">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39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演習・講義</a:t>
                      </a:r>
                      <a:endPar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上手な聴き方について</a:t>
                      </a:r>
                      <a:endParaRPr kumimoji="1" lang="ja-JP" altLang="en-US" sz="1400" kern="1200" dirty="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rPr>
                        <a:t> 17</a:t>
                      </a:r>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分／</a:t>
                      </a:r>
                      <a:r>
                        <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rPr>
                        <a:t>24</a:t>
                      </a:r>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分</a:t>
                      </a:r>
                      <a:endPar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40074">
                <a:tc>
                  <a:txBody>
                    <a:bodyPr/>
                    <a:lstStyle/>
                    <a:p>
                      <a:pPr marL="0" algn="l" defTabSz="914400" rtl="0" eaLnBrk="1" latinLnBrk="0" hangingPunct="1"/>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講義・演習</a:t>
                      </a:r>
                      <a:endPar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上手な伝え方について</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rPr>
                        <a:t> 27</a:t>
                      </a:r>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分／</a:t>
                      </a:r>
                      <a:r>
                        <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rPr>
                        <a:t>51</a:t>
                      </a:r>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分</a:t>
                      </a:r>
                      <a:endPar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440074">
                <a:tc>
                  <a:txBody>
                    <a:bodyPr/>
                    <a:lstStyle/>
                    <a:p>
                      <a:pPr marL="0" algn="l" defTabSz="914400" rtl="0" eaLnBrk="1" latinLnBrk="0" hangingPunct="1"/>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講義</a:t>
                      </a:r>
                      <a:endPar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まとめ</a:t>
                      </a:r>
                      <a:endPar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rPr>
                        <a:t> </a:t>
                      </a:r>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１分／</a:t>
                      </a:r>
                      <a:r>
                        <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rPr>
                        <a:t>52</a:t>
                      </a:r>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分</a:t>
                      </a:r>
                      <a:endPar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502949">
                <a:tc>
                  <a:txBody>
                    <a:bodyPr/>
                    <a:lstStyle/>
                    <a:p>
                      <a:pPr marL="0" algn="l" defTabSz="914400" rtl="0" eaLnBrk="1" latinLnBrk="0" hangingPunct="1"/>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協議・発表</a:t>
                      </a:r>
                      <a:endPar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defRPr/>
                      </a:pPr>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チャレンジ！</a:t>
                      </a:r>
                      <a:endPar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endParaRPr>
                    </a:p>
                    <a:p>
                      <a:pPr>
                        <a:defRPr/>
                      </a:pPr>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子供にかける「前向きになれる言葉」</a:t>
                      </a:r>
                      <a:endParaRPr kumimoji="1" lang="en-US" altLang="ja-JP" sz="1400" kern="1200" dirty="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rPr>
                        <a:t> </a:t>
                      </a:r>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８分／</a:t>
                      </a:r>
                      <a:r>
                        <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rPr>
                        <a:t>60</a:t>
                      </a:r>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分</a:t>
                      </a:r>
                      <a:endPar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27" name="テキスト ボックス 26"/>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3</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436791" y="4664968"/>
            <a:ext cx="4288353" cy="400110"/>
          </a:xfrm>
          <a:prstGeom prst="rect">
            <a:avLst/>
          </a:prstGeom>
          <a:noFill/>
        </p:spPr>
        <p:txBody>
          <a:bodyPr wrap="none" rtlCol="0">
            <a:spAutoFit/>
          </a:bodyPr>
          <a:lstStyle>
            <a:defPPr>
              <a:defRPr lang="ja-JP"/>
            </a:defPPr>
            <a:lvl1pPr>
              <a:defRPr sz="2000" b="1">
                <a:latin typeface="メイリオ" panose="020B0604030504040204" pitchFamily="50" charset="-128"/>
                <a:ea typeface="メイリオ" panose="020B0604030504040204" pitchFamily="50" charset="-128"/>
              </a:defRPr>
            </a:lvl1pPr>
          </a:lstStyle>
          <a:p>
            <a:r>
              <a:rPr lang="ja-JP" altLang="en-US" dirty="0"/>
              <a:t>○スライド資料</a:t>
            </a:r>
            <a:r>
              <a:rPr lang="ja-JP" altLang="en-US" dirty="0" smtClean="0"/>
              <a:t>（進行原稿）</a:t>
            </a:r>
            <a:r>
              <a:rPr lang="ja-JP" altLang="en-US" dirty="0"/>
              <a:t>の見方</a:t>
            </a:r>
          </a:p>
        </p:txBody>
      </p:sp>
      <p:sp>
        <p:nvSpPr>
          <p:cNvPr id="23" name="テキスト ボックス 22"/>
          <p:cNvSpPr txBox="1"/>
          <p:nvPr/>
        </p:nvSpPr>
        <p:spPr>
          <a:xfrm>
            <a:off x="436791" y="344488"/>
            <a:ext cx="4288353" cy="400110"/>
          </a:xfrm>
          <a:prstGeom prst="rect">
            <a:avLst/>
          </a:prstGeom>
          <a:noFill/>
        </p:spPr>
        <p:txBody>
          <a:bodyPr wrap="none" rtlCol="0">
            <a:spAutoFit/>
          </a:bodyPr>
          <a:lstStyle>
            <a:defPPr>
              <a:defRPr lang="ja-JP"/>
            </a:defPPr>
            <a:lvl1pPr>
              <a:defRPr sz="2000" b="1">
                <a:latin typeface="メイリオ" panose="020B0604030504040204" pitchFamily="50" charset="-128"/>
                <a:ea typeface="メイリオ" panose="020B0604030504040204" pitchFamily="50" charset="-128"/>
              </a:defRPr>
            </a:lvl1pPr>
          </a:lstStyle>
          <a:p>
            <a:r>
              <a:rPr lang="ja-JP" altLang="en-US" dirty="0"/>
              <a:t>○スライド資料</a:t>
            </a:r>
            <a:r>
              <a:rPr lang="ja-JP" altLang="en-US" dirty="0" smtClean="0"/>
              <a:t>（進行原稿）</a:t>
            </a:r>
            <a:r>
              <a:rPr lang="ja-JP" altLang="en-US" dirty="0"/>
              <a:t>の流れ</a:t>
            </a:r>
          </a:p>
        </p:txBody>
      </p:sp>
      <p:grpSp>
        <p:nvGrpSpPr>
          <p:cNvPr id="3" name="グループ化 2"/>
          <p:cNvGrpSpPr/>
          <p:nvPr/>
        </p:nvGrpSpPr>
        <p:grpSpPr>
          <a:xfrm>
            <a:off x="693139" y="5127028"/>
            <a:ext cx="5544173" cy="4290468"/>
            <a:chOff x="693139" y="5271044"/>
            <a:chExt cx="5544173" cy="4290468"/>
          </a:xfrm>
        </p:grpSpPr>
        <p:sp>
          <p:nvSpPr>
            <p:cNvPr id="21" name="正方形/長方形 20"/>
            <p:cNvSpPr>
              <a:spLocks noChangeAspect="1"/>
            </p:cNvSpPr>
            <p:nvPr/>
          </p:nvSpPr>
          <p:spPr>
            <a:xfrm>
              <a:off x="3072504" y="5795484"/>
              <a:ext cx="3001741" cy="37660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36000" bIns="72000" rtlCol="0" anchor="t"/>
            <a:lstStyle/>
            <a:p>
              <a:pPr>
                <a:lnSpc>
                  <a:spcPts val="1400"/>
                </a:lnSpc>
              </a:pPr>
              <a:r>
                <a:rPr lang="ja-JP" altLang="en-US" sz="900" b="1" dirty="0">
                  <a:solidFill>
                    <a:schemeClr val="tx1"/>
                  </a:solidFill>
                  <a:latin typeface="メイリオ" panose="020B0604030504040204" pitchFamily="50" charset="-128"/>
                  <a:ea typeface="メイリオ" panose="020B0604030504040204" pitchFamily="50" charset="-128"/>
                </a:rPr>
                <a:t>≪スライド</a:t>
              </a:r>
              <a:r>
                <a:rPr lang="en-US" altLang="ja-JP" sz="900" b="1" dirty="0" smtClean="0">
                  <a:solidFill>
                    <a:schemeClr val="tx1"/>
                  </a:solidFill>
                  <a:latin typeface="メイリオ" panose="020B0604030504040204" pitchFamily="50" charset="-128"/>
                  <a:ea typeface="メイリオ" panose="020B0604030504040204" pitchFamily="50" charset="-128"/>
                </a:rPr>
                <a:t>17</a:t>
              </a:r>
              <a:r>
                <a:rPr lang="ja-JP" altLang="en-US" sz="900" b="1" dirty="0" err="1" smtClean="0">
                  <a:solidFill>
                    <a:schemeClr val="tx1"/>
                  </a:solidFill>
                  <a:latin typeface="メイリオ" panose="020B0604030504040204" pitchFamily="50" charset="-128"/>
                  <a:ea typeface="メイリオ" panose="020B0604030504040204" pitchFamily="50" charset="-128"/>
                </a:rPr>
                <a:t>、</a:t>
              </a:r>
              <a:r>
                <a:rPr lang="en-US" altLang="ja-JP" sz="900" b="1" dirty="0" smtClean="0">
                  <a:solidFill>
                    <a:schemeClr val="tx1"/>
                  </a:solidFill>
                  <a:latin typeface="メイリオ" panose="020B0604030504040204" pitchFamily="50" charset="-128"/>
                  <a:ea typeface="メイリオ" panose="020B0604030504040204" pitchFamily="50" charset="-128"/>
                </a:rPr>
                <a:t>18</a:t>
              </a:r>
              <a:r>
                <a:rPr lang="ja-JP" altLang="en-US" sz="900" b="1" dirty="0" smtClean="0">
                  <a:solidFill>
                    <a:schemeClr val="tx1"/>
                  </a:solidFill>
                  <a:latin typeface="メイリオ" panose="020B0604030504040204" pitchFamily="50" charset="-128"/>
                  <a:ea typeface="メイリオ" panose="020B0604030504040204" pitchFamily="50" charset="-128"/>
                </a:rPr>
                <a:t>で</a:t>
              </a:r>
              <a:r>
                <a:rPr lang="ja-JP" altLang="en-US" sz="900" b="1" dirty="0">
                  <a:solidFill>
                    <a:schemeClr val="tx1"/>
                  </a:solidFill>
                  <a:latin typeface="メイリオ" panose="020B0604030504040204" pitchFamily="50" charset="-128"/>
                  <a:ea typeface="メイリオ" panose="020B0604030504040204" pitchFamily="50" charset="-128"/>
                </a:rPr>
                <a:t>１分≫</a:t>
              </a:r>
            </a:p>
            <a:p>
              <a:pPr>
                <a:lnSpc>
                  <a:spcPts val="1400"/>
                </a:lnSpc>
              </a:pPr>
              <a:r>
                <a:rPr lang="ja-JP" altLang="en-US" sz="900" dirty="0">
                  <a:solidFill>
                    <a:schemeClr val="tx1"/>
                  </a:solidFill>
                  <a:latin typeface="メイリオ" panose="020B0604030504040204" pitchFamily="50" charset="-128"/>
                  <a:ea typeface="メイリオ" panose="020B0604030504040204" pitchFamily="50" charset="-128"/>
                </a:rPr>
                <a:t>　思いや気持ち</a:t>
              </a:r>
              <a:r>
                <a:rPr lang="ja-JP" altLang="en-US" sz="900" dirty="0" smtClean="0">
                  <a:solidFill>
                    <a:schemeClr val="tx1"/>
                  </a:solidFill>
                  <a:latin typeface="メイリオ" panose="020B0604030504040204" pitchFamily="50" charset="-128"/>
                  <a:ea typeface="メイリオ" panose="020B0604030504040204" pitchFamily="50" charset="-128"/>
                </a:rPr>
                <a:t>が子供に</a:t>
              </a:r>
              <a:r>
                <a:rPr lang="ja-JP" altLang="en-US" sz="900" dirty="0">
                  <a:solidFill>
                    <a:schemeClr val="tx1"/>
                  </a:solidFill>
                  <a:latin typeface="メイリオ" panose="020B0604030504040204" pitchFamily="50" charset="-128"/>
                  <a:ea typeface="メイリオ" panose="020B0604030504040204" pitchFamily="50" charset="-128"/>
                </a:rPr>
                <a:t>届くには、</a:t>
              </a:r>
              <a:r>
                <a:rPr lang="ja-JP" altLang="en-US" sz="900" dirty="0" smtClean="0">
                  <a:solidFill>
                    <a:schemeClr val="tx1"/>
                  </a:solidFill>
                  <a:latin typeface="メイリオ" panose="020B0604030504040204" pitchFamily="50" charset="-128"/>
                  <a:ea typeface="メイリオ" panose="020B0604030504040204" pitchFamily="50" charset="-128"/>
                </a:rPr>
                <a:t>どのような伝え方がよい</a:t>
              </a:r>
              <a:r>
                <a:rPr lang="ja-JP" altLang="en-US" sz="900" dirty="0">
                  <a:solidFill>
                    <a:schemeClr val="tx1"/>
                  </a:solidFill>
                  <a:latin typeface="メイリオ" panose="020B0604030504040204" pitchFamily="50" charset="-128"/>
                  <a:ea typeface="メイリオ" panose="020B0604030504040204" pitchFamily="50" charset="-128"/>
                </a:rPr>
                <a:t>のでしょう。ここでは、特に学校生活の中で多く</a:t>
              </a:r>
              <a:r>
                <a:rPr lang="ja-JP" altLang="en-US" sz="900" dirty="0" smtClean="0">
                  <a:solidFill>
                    <a:schemeClr val="tx1"/>
                  </a:solidFill>
                  <a:latin typeface="メイリオ" panose="020B0604030504040204" pitchFamily="50" charset="-128"/>
                  <a:ea typeface="メイリオ" panose="020B0604030504040204" pitchFamily="50" charset="-128"/>
                </a:rPr>
                <a:t>行われる「</a:t>
              </a:r>
              <a:r>
                <a:rPr lang="ja-JP" altLang="en-US" sz="900" dirty="0">
                  <a:solidFill>
                    <a:schemeClr val="tx1"/>
                  </a:solidFill>
                  <a:latin typeface="メイリオ" panose="020B0604030504040204" pitchFamily="50" charset="-128"/>
                  <a:ea typeface="メイリオ" panose="020B0604030504040204" pitchFamily="50" charset="-128"/>
                </a:rPr>
                <a:t>ほめる」「叱る」を取り上げて考えていきます。★</a:t>
              </a:r>
            </a:p>
            <a:p>
              <a:pPr defTabSz="916772" fontAlgn="base">
                <a:lnSpc>
                  <a:spcPts val="1400"/>
                </a:lnSpc>
                <a:spcBef>
                  <a:spcPct val="30000"/>
                </a:spcBef>
                <a:spcAft>
                  <a:spcPct val="0"/>
                </a:spcAft>
                <a:defRPr/>
              </a:pPr>
              <a:endParaRPr lang="en-US" altLang="ja-JP" sz="900" dirty="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r>
                <a:rPr lang="ja-JP" altLang="en-US" sz="900" dirty="0" smtClean="0">
                  <a:solidFill>
                    <a:schemeClr val="tx1"/>
                  </a:solidFill>
                  <a:latin typeface="メイリオ" panose="020B0604030504040204" pitchFamily="50" charset="-128"/>
                  <a:ea typeface="メイリオ" panose="020B0604030504040204" pitchFamily="50" charset="-128"/>
                </a:rPr>
                <a:t>（　　）</a:t>
              </a: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lnSpc>
                  <a:spcPts val="1400"/>
                </a:lnSpc>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p:txBody>
        </p:sp>
        <p:sp>
          <p:nvSpPr>
            <p:cNvPr id="22" name="角丸四角形吹き出し 21"/>
            <p:cNvSpPr/>
            <p:nvPr/>
          </p:nvSpPr>
          <p:spPr>
            <a:xfrm>
              <a:off x="2068452" y="5271044"/>
              <a:ext cx="1759467" cy="396000"/>
            </a:xfrm>
            <a:prstGeom prst="wedgeRoundRectCallout">
              <a:avLst>
                <a:gd name="adj1" fmla="val 35036"/>
                <a:gd name="adj2" fmla="val 92393"/>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smtClean="0">
                  <a:solidFill>
                    <a:schemeClr val="tx1"/>
                  </a:solidFill>
                  <a:latin typeface="メイリオ" panose="020B0604030504040204" pitchFamily="50" charset="-128"/>
                  <a:ea typeface="メイリオ" panose="020B0604030504040204" pitchFamily="50" charset="-128"/>
                </a:rPr>
                <a:t>スライド</a:t>
              </a:r>
              <a:r>
                <a:rPr lang="ja-JP" altLang="en-US" sz="1100" dirty="0">
                  <a:solidFill>
                    <a:schemeClr val="tx1"/>
                  </a:solidFill>
                  <a:latin typeface="メイリオ" panose="020B0604030504040204" pitchFamily="50" charset="-128"/>
                  <a:ea typeface="メイリオ" panose="020B0604030504040204" pitchFamily="50" charset="-128"/>
                </a:rPr>
                <a:t>に費やす時間の目安です</a:t>
              </a:r>
              <a:r>
                <a:rPr lang="ja-JP" altLang="en-US" sz="1100" dirty="0" smtClean="0">
                  <a:solidFill>
                    <a:schemeClr val="tx1"/>
                  </a:solidFill>
                  <a:latin typeface="メイリオ" panose="020B0604030504040204" pitchFamily="50" charset="-128"/>
                  <a:ea typeface="メイリオ" panose="020B0604030504040204" pitchFamily="50" charset="-128"/>
                </a:rPr>
                <a:t>。</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
          <p:nvSpPr>
            <p:cNvPr id="25" name="角丸四角形吹き出し 24"/>
            <p:cNvSpPr/>
            <p:nvPr/>
          </p:nvSpPr>
          <p:spPr>
            <a:xfrm>
              <a:off x="4095889" y="5271044"/>
              <a:ext cx="1856615" cy="396000"/>
            </a:xfrm>
            <a:prstGeom prst="wedgeRoundRectCallout">
              <a:avLst>
                <a:gd name="adj1" fmla="val 10491"/>
                <a:gd name="adj2" fmla="val 123283"/>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メイリオ" panose="020B0604030504040204" pitchFamily="50" charset="-128"/>
                  <a:ea typeface="メイリオ" panose="020B0604030504040204" pitchFamily="50" charset="-128"/>
                </a:rPr>
                <a:t>スライドの進行原稿です。</a:t>
              </a:r>
              <a:endParaRPr kumimoji="1" lang="en-US" altLang="ja-JP" sz="1100" dirty="0" smtClean="0">
                <a:solidFill>
                  <a:schemeClr val="tx1"/>
                </a:solidFill>
                <a:latin typeface="メイリオ" panose="020B0604030504040204" pitchFamily="50" charset="-128"/>
                <a:ea typeface="メイリオ" panose="020B0604030504040204" pitchFamily="50" charset="-128"/>
              </a:endParaRPr>
            </a:p>
          </p:txBody>
        </p:sp>
        <p:sp>
          <p:nvSpPr>
            <p:cNvPr id="31" name="角丸四角形 30"/>
            <p:cNvSpPr/>
            <p:nvPr/>
          </p:nvSpPr>
          <p:spPr>
            <a:xfrm>
              <a:off x="3176488" y="7661576"/>
              <a:ext cx="2628776" cy="540756"/>
            </a:xfrm>
            <a:prstGeom prst="roundRect">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dirty="0">
                <a:solidFill>
                  <a:schemeClr val="tx1"/>
                </a:solidFill>
                <a:latin typeface="メイリオ" panose="020B0604030504040204" pitchFamily="50" charset="-128"/>
                <a:ea typeface="メイリオ" panose="020B0604030504040204" pitchFamily="50" charset="-128"/>
              </a:endParaRPr>
            </a:p>
          </p:txBody>
        </p:sp>
        <p:sp>
          <p:nvSpPr>
            <p:cNvPr id="32" name="角丸四角形吹き出し 31"/>
            <p:cNvSpPr/>
            <p:nvPr/>
          </p:nvSpPr>
          <p:spPr>
            <a:xfrm>
              <a:off x="3990985" y="8301416"/>
              <a:ext cx="2246327" cy="396000"/>
            </a:xfrm>
            <a:prstGeom prst="wedgeRoundRectCallout">
              <a:avLst>
                <a:gd name="adj1" fmla="val -44177"/>
                <a:gd name="adj2" fmla="val -105773"/>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メイリオ" panose="020B0604030504040204" pitchFamily="50" charset="-128"/>
                  <a:ea typeface="メイリオ" panose="020B0604030504040204" pitchFamily="50" charset="-128"/>
                </a:rPr>
                <a:t>説明する際に気を付けることや、補足情報です。</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
          <p:nvSpPr>
            <p:cNvPr id="33" name="角丸四角形吹き出し 32"/>
            <p:cNvSpPr/>
            <p:nvPr/>
          </p:nvSpPr>
          <p:spPr>
            <a:xfrm>
              <a:off x="3604805" y="6969224"/>
              <a:ext cx="2632507" cy="396000"/>
            </a:xfrm>
            <a:prstGeom prst="wedgeRoundRectCallout">
              <a:avLst>
                <a:gd name="adj1" fmla="val -42141"/>
                <a:gd name="adj2" fmla="val -108980"/>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メイリオ" panose="020B0604030504040204" pitchFamily="50" charset="-128"/>
                  <a:ea typeface="メイリオ" panose="020B0604030504040204" pitchFamily="50" charset="-128"/>
                </a:rPr>
                <a:t>「★」は、アニメーションやスライドの切り替えのタイミングになります。</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
          <p:nvSpPr>
            <p:cNvPr id="34" name="正方形/長方形 33"/>
            <p:cNvSpPr/>
            <p:nvPr/>
          </p:nvSpPr>
          <p:spPr>
            <a:xfrm>
              <a:off x="746756" y="5796024"/>
              <a:ext cx="2325749" cy="37654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a:tabLst>
                  <a:tab pos="895350" algn="l"/>
                </a:tabLst>
              </a:pPr>
              <a:r>
                <a:rPr kumimoji="1" lang="ja-JP" altLang="en-US" sz="14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400" dirty="0" smtClean="0">
                  <a:solidFill>
                    <a:schemeClr val="tx1"/>
                  </a:solidFill>
                  <a:latin typeface="メイリオ" panose="020B0604030504040204" pitchFamily="50" charset="-128"/>
                  <a:ea typeface="メイリオ" panose="020B0604030504040204" pitchFamily="50" charset="-128"/>
                </a:rPr>
                <a:t>18</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a:p>
              <a:r>
                <a:rPr lang="ja-JP" altLang="en-US" sz="1200" dirty="0">
                  <a:solidFill>
                    <a:schemeClr val="tx1"/>
                  </a:solidFill>
                  <a:latin typeface="メイリオ" panose="020B0604030504040204" pitchFamily="50" charset="-128"/>
                  <a:ea typeface="メイリオ" panose="020B0604030504040204" pitchFamily="50" charset="-128"/>
                </a:rPr>
                <a:t>　</a:t>
              </a:r>
            </a:p>
          </p:txBody>
        </p:sp>
        <p:sp>
          <p:nvSpPr>
            <p:cNvPr id="36" name="テキスト ボックス 35"/>
            <p:cNvSpPr txBox="1"/>
            <p:nvPr/>
          </p:nvSpPr>
          <p:spPr>
            <a:xfrm>
              <a:off x="694519" y="7786052"/>
              <a:ext cx="2816783" cy="307777"/>
            </a:xfrm>
            <a:prstGeom prst="rect">
              <a:avLst/>
            </a:prstGeom>
            <a:noFill/>
          </p:spPr>
          <p:txBody>
            <a:bodyPr wrap="square" rtlCol="0">
              <a:spAutoFit/>
            </a:bodyPr>
            <a:lstStyle/>
            <a:p>
              <a:r>
                <a:rPr lang="ja-JP" altLang="en-US" sz="1400" dirty="0">
                  <a:latin typeface="+mn-ea"/>
                </a:rPr>
                <a:t>（　　）</a:t>
              </a:r>
              <a:r>
                <a:rPr lang="ja-JP" altLang="en-US" sz="1400" dirty="0">
                  <a:latin typeface="+mn-ea"/>
                  <a:sym typeface="Wingdings" panose="05000000000000000000" pitchFamily="2" charset="2"/>
                </a:rPr>
                <a:t>：（　　）</a:t>
              </a:r>
              <a:r>
                <a:rPr lang="ja-JP" altLang="en-US" sz="1400" dirty="0">
                  <a:latin typeface="+mn-ea"/>
                </a:rPr>
                <a:t>　～　（　　）：（　　）</a:t>
              </a:r>
              <a:endParaRPr kumimoji="1" lang="ja-JP" altLang="en-US" sz="1400" dirty="0">
                <a:latin typeface="+mn-ea"/>
              </a:endParaRPr>
            </a:p>
          </p:txBody>
        </p:sp>
        <p:pic>
          <p:nvPicPr>
            <p:cNvPr id="29" name="図 28"/>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849161" y="6177399"/>
              <a:ext cx="2104355" cy="1578267"/>
            </a:xfrm>
            <a:prstGeom prst="rect">
              <a:avLst/>
            </a:prstGeom>
            <a:ln>
              <a:solidFill>
                <a:schemeClr val="tx1"/>
              </a:solidFill>
            </a:ln>
          </p:spPr>
        </p:pic>
        <p:sp>
          <p:nvSpPr>
            <p:cNvPr id="30" name="角丸四角形吹き出し 29"/>
            <p:cNvSpPr/>
            <p:nvPr/>
          </p:nvSpPr>
          <p:spPr>
            <a:xfrm>
              <a:off x="693139" y="5271044"/>
              <a:ext cx="1115800" cy="396000"/>
            </a:xfrm>
            <a:prstGeom prst="wedgeRoundRectCallout">
              <a:avLst>
                <a:gd name="adj1" fmla="val -5397"/>
                <a:gd name="adj2" fmla="val 113137"/>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smtClean="0">
                  <a:solidFill>
                    <a:schemeClr val="tx1"/>
                  </a:solidFill>
                  <a:latin typeface="メイリオ" panose="020B0604030504040204" pitchFamily="50" charset="-128"/>
                  <a:ea typeface="メイリオ" panose="020B0604030504040204" pitchFamily="50" charset="-128"/>
                </a:rPr>
                <a:t>スライド番号</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
          <p:nvSpPr>
            <p:cNvPr id="24" name="角丸四角形吹き出し 23"/>
            <p:cNvSpPr/>
            <p:nvPr/>
          </p:nvSpPr>
          <p:spPr>
            <a:xfrm>
              <a:off x="693139" y="8302356"/>
              <a:ext cx="2324777" cy="390408"/>
            </a:xfrm>
            <a:prstGeom prst="wedgeRoundRectCallout">
              <a:avLst>
                <a:gd name="adj1" fmla="val -18238"/>
                <a:gd name="adj2" fmla="val -122896"/>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solidFill>
                  <a:latin typeface="メイリオ" panose="020B0604030504040204" pitchFamily="50" charset="-128"/>
                  <a:ea typeface="メイリオ" panose="020B0604030504040204" pitchFamily="50" charset="-128"/>
                </a:rPr>
                <a:t>実施時間予定時刻を</a:t>
              </a:r>
              <a:r>
                <a:rPr lang="ja-JP" altLang="en-US" sz="1100" dirty="0" smtClean="0">
                  <a:solidFill>
                    <a:schemeClr val="tx1"/>
                  </a:solidFill>
                  <a:latin typeface="メイリオ" panose="020B0604030504040204" pitchFamily="50" charset="-128"/>
                  <a:ea typeface="メイリオ" panose="020B0604030504040204" pitchFamily="50" charset="-128"/>
                </a:rPr>
                <a:t>記入できます</a:t>
              </a:r>
              <a:r>
                <a:rPr lang="ja-JP" altLang="en-US" sz="1100" dirty="0">
                  <a:solidFill>
                    <a:schemeClr val="tx1"/>
                  </a:solidFill>
                  <a:latin typeface="メイリオ" panose="020B0604030504040204" pitchFamily="50" charset="-128"/>
                  <a:ea typeface="メイリオ" panose="020B0604030504040204" pitchFamily="50" charset="-128"/>
                </a:rPr>
                <a:t>。</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
          <p:nvSpPr>
            <p:cNvPr id="18" name="角丸四角形吹き出し 17"/>
            <p:cNvSpPr/>
            <p:nvPr/>
          </p:nvSpPr>
          <p:spPr>
            <a:xfrm>
              <a:off x="3727707" y="8949488"/>
              <a:ext cx="2060569" cy="396000"/>
            </a:xfrm>
            <a:prstGeom prst="wedgeRoundRectCallout">
              <a:avLst>
                <a:gd name="adj1" fmla="val -56380"/>
                <a:gd name="adj2" fmla="val -19894"/>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メイリオ" panose="020B0604030504040204" pitchFamily="50" charset="-128"/>
                  <a:ea typeface="メイリオ" panose="020B0604030504040204" pitchFamily="50" charset="-128"/>
                </a:rPr>
                <a:t>流れの説明です。読む必要はありません。</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26" name="テキスト ボックス 25"/>
          <p:cNvSpPr txBox="1"/>
          <p:nvPr/>
        </p:nvSpPr>
        <p:spPr>
          <a:xfrm>
            <a:off x="556258" y="4090065"/>
            <a:ext cx="5463355" cy="430887"/>
          </a:xfrm>
          <a:prstGeom prst="rect">
            <a:avLst/>
          </a:prstGeom>
          <a:noFill/>
        </p:spPr>
        <p:txBody>
          <a:bodyPr wrap="none" rtlCol="0">
            <a:spAutoFit/>
          </a:bodyPr>
          <a:lstStyle>
            <a:defPPr>
              <a:defRPr lang="ja-JP"/>
            </a:defPPr>
            <a:lvl1pPr>
              <a:defRPr sz="1100">
                <a:latin typeface="メイリオ" panose="020B0604030504040204" pitchFamily="50" charset="-128"/>
                <a:ea typeface="メイリオ" panose="020B0604030504040204" pitchFamily="50" charset="-128"/>
              </a:defRPr>
            </a:lvl1pPr>
          </a:lstStyle>
          <a:p>
            <a:r>
              <a:rPr lang="ja-JP" altLang="en-US" dirty="0" smtClean="0"/>
              <a:t>スライド</a:t>
            </a:r>
            <a:r>
              <a:rPr lang="ja-JP" altLang="en-US" dirty="0"/>
              <a:t>は</a:t>
            </a:r>
            <a:r>
              <a:rPr lang="en-US" altLang="ja-JP" dirty="0"/>
              <a:t>PowerPoint®</a:t>
            </a:r>
            <a:r>
              <a:rPr lang="ja-JP" altLang="en-US" dirty="0"/>
              <a:t>プレゼンテーションソフトを使用して作成しています。</a:t>
            </a:r>
            <a:endParaRPr lang="en-US" altLang="ja-JP" dirty="0"/>
          </a:p>
          <a:p>
            <a:r>
              <a:rPr lang="en-US" altLang="ja-JP" dirty="0"/>
              <a:t>PowerPoint®</a:t>
            </a:r>
            <a:r>
              <a:rPr lang="ja-JP" altLang="en-US" dirty="0"/>
              <a:t>は米国</a:t>
            </a:r>
            <a:r>
              <a:rPr lang="en-US" altLang="ja-JP" dirty="0"/>
              <a:t>Microsoft Corporation</a:t>
            </a:r>
            <a:r>
              <a:rPr lang="ja-JP" altLang="en-US" dirty="0"/>
              <a:t>の登録商標です。</a:t>
            </a:r>
          </a:p>
        </p:txBody>
      </p:sp>
      <p:cxnSp>
        <p:nvCxnSpPr>
          <p:cNvPr id="4" name="直線コネクタ 3"/>
          <p:cNvCxnSpPr/>
          <p:nvPr/>
        </p:nvCxnSpPr>
        <p:spPr>
          <a:xfrm flipH="1">
            <a:off x="5633864" y="764577"/>
            <a:ext cx="116632" cy="37465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33037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p:cNvSpPr/>
          <p:nvPr/>
        </p:nvSpPr>
        <p:spPr>
          <a:xfrm>
            <a:off x="2893003" y="5399259"/>
            <a:ext cx="3600000" cy="4221669"/>
          </a:xfrm>
          <a:prstGeom prst="rect">
            <a:avLst/>
          </a:prstGeom>
        </p:spPr>
        <p:txBody>
          <a:bodyPr wrap="square">
            <a:spAutoFit/>
          </a:bodyPr>
          <a:lstStyle/>
          <a:p>
            <a:pPr>
              <a:lnSpc>
                <a:spcPts val="1400"/>
              </a:lnSpc>
            </a:pPr>
            <a:r>
              <a:rPr lang="en-US" altLang="ja-JP"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スライド２</a:t>
            </a:r>
            <a:r>
              <a:rPr lang="ja-JP" altLang="en-US" sz="1050" b="1" dirty="0">
                <a:latin typeface="メイリオ" panose="020B0604030504040204" pitchFamily="50" charset="-128"/>
                <a:ea typeface="メイリオ" panose="020B0604030504040204" pitchFamily="50" charset="-128"/>
              </a:rPr>
              <a:t>～４</a:t>
            </a:r>
            <a:r>
              <a:rPr lang="ja-JP" altLang="en-US" sz="1050" b="1" dirty="0" smtClean="0">
                <a:latin typeface="メイリオ" panose="020B0604030504040204" pitchFamily="50" charset="-128"/>
                <a:ea typeface="メイリオ" panose="020B0604030504040204" pitchFamily="50" charset="-128"/>
              </a:rPr>
              <a:t>で６分</a:t>
            </a:r>
            <a:r>
              <a:rPr lang="en-US" altLang="ja-JP" sz="1050" b="1" dirty="0">
                <a:latin typeface="メイリオ" panose="020B0604030504040204" pitchFamily="50" charset="-128"/>
                <a:ea typeface="メイリオ" panose="020B0604030504040204" pitchFamily="50" charset="-128"/>
              </a:rPr>
              <a:t>》</a:t>
            </a:r>
          </a:p>
          <a:p>
            <a:pPr>
              <a:lnSpc>
                <a:spcPts val="1400"/>
              </a:lnSpc>
            </a:pPr>
            <a:r>
              <a:rPr lang="ja-JP" altLang="en-US" sz="1050" dirty="0">
                <a:latin typeface="メイリオ" panose="020B0604030504040204" pitchFamily="50" charset="-128"/>
                <a:ea typeface="メイリオ" panose="020B0604030504040204" pitchFamily="50" charset="-128"/>
              </a:rPr>
              <a:t>　先生方が中学生の頃、困った時に相談しようと思った先生は、どんな先生でしたか</a:t>
            </a:r>
            <a:r>
              <a:rPr lang="ja-JP" altLang="en-US" sz="1050" dirty="0" smtClean="0">
                <a:latin typeface="メイリオ" panose="020B0604030504040204" pitchFamily="50" charset="-128"/>
                <a:ea typeface="メイリオ" panose="020B0604030504040204" pitchFamily="50" charset="-128"/>
              </a:rPr>
              <a:t>？配付</a:t>
            </a:r>
            <a:r>
              <a:rPr lang="ja-JP" altLang="en-US" sz="1050" dirty="0">
                <a:latin typeface="メイリオ" panose="020B0604030504040204" pitchFamily="50" charset="-128"/>
                <a:ea typeface="メイリオ" panose="020B0604030504040204" pitchFamily="50" charset="-128"/>
              </a:rPr>
              <a:t>資料の吹き出しに、いくつか</a:t>
            </a:r>
            <a:r>
              <a:rPr lang="ja-JP" altLang="en-US" sz="1050" dirty="0" smtClean="0">
                <a:latin typeface="メイリオ" panose="020B0604030504040204" pitchFamily="50" charset="-128"/>
                <a:ea typeface="メイリオ" panose="020B0604030504040204" pitchFamily="50" charset="-128"/>
              </a:rPr>
              <a:t>書いてください</a:t>
            </a:r>
            <a:r>
              <a:rPr lang="ja-JP" altLang="en-US" sz="1050" dirty="0">
                <a:latin typeface="メイリオ" panose="020B0604030504040204" pitchFamily="50" charset="-128"/>
                <a:ea typeface="メイリオ" panose="020B0604030504040204" pitchFamily="50" charset="-128"/>
              </a:rPr>
              <a:t>。時間は１分です。始めてください。（「担任の先生」や「顧問の先生」のような先生の立場を記入するのではなく、先生</a:t>
            </a:r>
            <a:r>
              <a:rPr lang="ja-JP" altLang="en-US" sz="1050" dirty="0" smtClean="0">
                <a:latin typeface="メイリオ" panose="020B0604030504040204" pitchFamily="50" charset="-128"/>
                <a:ea typeface="メイリオ" panose="020B0604030504040204" pitchFamily="50" charset="-128"/>
              </a:rPr>
              <a:t>の態度や</a:t>
            </a:r>
            <a:r>
              <a:rPr lang="ja-JP" altLang="en-US" sz="1050" dirty="0">
                <a:latin typeface="メイリオ" panose="020B0604030504040204" pitchFamily="50" charset="-128"/>
                <a:ea typeface="メイリオ" panose="020B0604030504040204" pitchFamily="50" charset="-128"/>
              </a:rPr>
              <a:t>ふるまいを記入するようにしてください。）</a:t>
            </a: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１分経過）</a:t>
            </a:r>
          </a:p>
          <a:p>
            <a:pPr>
              <a:lnSpc>
                <a:spcPts val="1400"/>
              </a:lnSpc>
            </a:pPr>
            <a:r>
              <a:rPr lang="ja-JP" altLang="en-US" sz="1050" dirty="0">
                <a:latin typeface="メイリオ" panose="020B0604030504040204" pitchFamily="50" charset="-128"/>
                <a:ea typeface="メイリオ" panose="020B0604030504040204" pitchFamily="50" charset="-128"/>
              </a:rPr>
              <a:t>　時間がきました。今、書かれたことを、グループ内で共有してください。司会の先生、全員が発言できるよう進行をお願いします。時間は２分です。始めてください。</a:t>
            </a: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２分経過）</a:t>
            </a:r>
          </a:p>
          <a:p>
            <a:pPr>
              <a:lnSpc>
                <a:spcPts val="1400"/>
              </a:lnSpc>
            </a:pPr>
            <a:r>
              <a:rPr lang="ja-JP" altLang="en-US" sz="1050" dirty="0">
                <a:latin typeface="メイリオ" panose="020B0604030504040204" pitchFamily="50" charset="-128"/>
                <a:ea typeface="メイリオ" panose="020B0604030504040204" pitchFamily="50" charset="-128"/>
              </a:rPr>
              <a:t>　ありがとうございました。</a:t>
            </a:r>
            <a:r>
              <a:rPr lang="ja-JP" altLang="en-US" sz="1050" dirty="0" smtClean="0">
                <a:latin typeface="メイリオ" panose="020B0604030504040204" pitchFamily="50" charset="-128"/>
                <a:ea typeface="メイリオ" panose="020B0604030504040204" pitchFamily="50" charset="-128"/>
              </a:rPr>
              <a:t>どんな先生だったか、共有したことを教えて</a:t>
            </a:r>
            <a:r>
              <a:rPr lang="ja-JP" altLang="en-US" sz="1050" dirty="0">
                <a:latin typeface="メイリオ" panose="020B0604030504040204" pitchFamily="50" charset="-128"/>
                <a:ea typeface="メイリオ" panose="020B0604030504040204" pitchFamily="50" charset="-128"/>
              </a:rPr>
              <a:t>もらえますか？</a:t>
            </a:r>
          </a:p>
          <a:p>
            <a:pPr>
              <a:lnSpc>
                <a:spcPts val="1400"/>
              </a:lnSpc>
            </a:pPr>
            <a:r>
              <a:rPr lang="ja-JP" altLang="en-US" sz="1050" dirty="0">
                <a:latin typeface="メイリオ" panose="020B0604030504040204" pitchFamily="50" charset="-128"/>
                <a:ea typeface="メイリオ" panose="020B0604030504040204" pitchFamily="50" charset="-128"/>
              </a:rPr>
              <a:t>（１、２人の先生に尋ねる。適宜コメントを入れる。）</a:t>
            </a:r>
          </a:p>
          <a:p>
            <a:pPr>
              <a:lnSpc>
                <a:spcPts val="1400"/>
              </a:lnSpc>
            </a:pPr>
            <a:r>
              <a:rPr lang="ja-JP" altLang="en-US" sz="1050" dirty="0">
                <a:latin typeface="メイリオ" panose="020B0604030504040204" pitchFamily="50" charset="-128"/>
                <a:ea typeface="メイリオ" panose="020B0604030504040204" pitchFamily="50" charset="-128"/>
              </a:rPr>
              <a:t>　ありがとうございました。</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p:txBody>
      </p:sp>
      <p:grpSp>
        <p:nvGrpSpPr>
          <p:cNvPr id="1027" name="グループ化 1026"/>
          <p:cNvGrpSpPr/>
          <p:nvPr/>
        </p:nvGrpSpPr>
        <p:grpSpPr>
          <a:xfrm>
            <a:off x="370258" y="2936776"/>
            <a:ext cx="6117484" cy="2448272"/>
            <a:chOff x="361964" y="3226356"/>
            <a:chExt cx="6117484" cy="2880000"/>
          </a:xfrm>
        </p:grpSpPr>
        <p:sp>
          <p:nvSpPr>
            <p:cNvPr id="7" name="正方形/長方形 6"/>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スライド２</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sp>
        <p:nvSpPr>
          <p:cNvPr id="13" name="テキスト ボックス 12"/>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4</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grpSp>
        <p:nvGrpSpPr>
          <p:cNvPr id="1028" name="グループ化 1027"/>
          <p:cNvGrpSpPr/>
          <p:nvPr/>
        </p:nvGrpSpPr>
        <p:grpSpPr>
          <a:xfrm>
            <a:off x="370080" y="498412"/>
            <a:ext cx="6117841" cy="2438364"/>
            <a:chOff x="361964" y="498412"/>
            <a:chExt cx="6117841" cy="2726396"/>
          </a:xfrm>
        </p:grpSpPr>
        <p:sp>
          <p:nvSpPr>
            <p:cNvPr id="3" name="正方形/長方形 2"/>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スライド１</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 name="正方形/長方形 3"/>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14" name="テキスト ボックス 13"/>
          <p:cNvSpPr txBox="1"/>
          <p:nvPr/>
        </p:nvSpPr>
        <p:spPr>
          <a:xfrm>
            <a:off x="188640" y="128464"/>
            <a:ext cx="3185487" cy="369332"/>
          </a:xfrm>
          <a:prstGeom prst="rect">
            <a:avLst/>
          </a:prstGeom>
          <a:noFill/>
        </p:spPr>
        <p:txBody>
          <a:bodyPr wrap="none" rtlCol="0">
            <a:spAutoFit/>
          </a:bodyPr>
          <a:lstStyle/>
          <a:p>
            <a:r>
              <a:rPr lang="ja-JP" altLang="en-US" b="1" dirty="0">
                <a:latin typeface="メイリオ" panose="020B0604030504040204" pitchFamily="50" charset="-128"/>
                <a:ea typeface="メイリオ" panose="020B0604030504040204" pitchFamily="50" charset="-128"/>
              </a:rPr>
              <a:t>○スライド</a:t>
            </a:r>
            <a:r>
              <a:rPr kumimoji="1" lang="ja-JP" altLang="en-US" b="1" dirty="0" smtClean="0">
                <a:latin typeface="メイリオ" panose="020B0604030504040204" pitchFamily="50" charset="-128"/>
                <a:ea typeface="メイリオ" panose="020B0604030504040204" pitchFamily="50" charset="-128"/>
              </a:rPr>
              <a:t>資料（進行原稿）</a:t>
            </a:r>
            <a:endParaRPr kumimoji="1" lang="ja-JP" altLang="en-US" b="1" dirty="0">
              <a:latin typeface="メイリオ" panose="020B0604030504040204" pitchFamily="50" charset="-128"/>
              <a:ea typeface="メイリオ" panose="020B0604030504040204" pitchFamily="50" charset="-128"/>
            </a:endParaRPr>
          </a:p>
        </p:txBody>
      </p:sp>
      <p:pic>
        <p:nvPicPr>
          <p:cNvPr id="15"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69" y="3307200"/>
            <a:ext cx="2159999" cy="161999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56369" y="867596"/>
            <a:ext cx="2159997" cy="161999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361964" y="2495202"/>
            <a:ext cx="252667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 name="正方形/長方形 4"/>
          <p:cNvSpPr/>
          <p:nvPr/>
        </p:nvSpPr>
        <p:spPr>
          <a:xfrm>
            <a:off x="2892505" y="514249"/>
            <a:ext cx="3600000" cy="990015"/>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≪スライド１で１分</a:t>
            </a:r>
            <a:r>
              <a:rPr lang="en-US" altLang="ja-JP" sz="1050" b="1" dirty="0">
                <a:latin typeface="メイリオ" panose="020B0604030504040204" pitchFamily="50" charset="-128"/>
                <a:ea typeface="メイリオ" panose="020B0604030504040204" pitchFamily="50" charset="-128"/>
              </a:rPr>
              <a:t>≫</a:t>
            </a:r>
          </a:p>
          <a:p>
            <a:pPr>
              <a:lnSpc>
                <a:spcPts val="1400"/>
              </a:lnSpc>
            </a:pPr>
            <a:r>
              <a:rPr lang="ja-JP" altLang="en-US" sz="1050" dirty="0">
                <a:latin typeface="メイリオ" panose="020B0604030504040204" pitchFamily="50" charset="-128"/>
                <a:ea typeface="メイリオ" panose="020B0604030504040204" pitchFamily="50" charset="-128"/>
              </a:rPr>
              <a:t>　それでは、校内研修を始めます。</a:t>
            </a: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今日は</a:t>
            </a:r>
            <a:r>
              <a:rPr lang="ja-JP" altLang="en-US" sz="1050" dirty="0" smtClean="0">
                <a:latin typeface="メイリオ" panose="020B0604030504040204" pitchFamily="50" charset="-128"/>
                <a:ea typeface="メイリオ" panose="020B0604030504040204" pitchFamily="50" charset="-128"/>
              </a:rPr>
              <a:t>、子供と</a:t>
            </a:r>
            <a:r>
              <a:rPr lang="ja-JP" altLang="en-US" sz="1050" dirty="0">
                <a:latin typeface="メイリオ" panose="020B0604030504040204" pitchFamily="50" charset="-128"/>
                <a:ea typeface="メイリオ" panose="020B0604030504040204" pitchFamily="50" charset="-128"/>
              </a:rPr>
              <a:t>の信頼関係を深めるための教職員のコミュニケーション力の向上を図ることをねらいとして研修していきたいと思います。★</a:t>
            </a:r>
            <a:endParaRPr lang="en-US" altLang="ja-JP" sz="1050" dirty="0">
              <a:latin typeface="メイリオ" panose="020B0604030504040204" pitchFamily="50" charset="-128"/>
              <a:ea typeface="メイリオ" panose="020B0604030504040204" pitchFamily="50" charset="-128"/>
            </a:endParaRPr>
          </a:p>
        </p:txBody>
      </p:sp>
      <p:sp>
        <p:nvSpPr>
          <p:cNvPr id="9" name="正方形/長方形 8"/>
          <p:cNvSpPr/>
          <p:nvPr/>
        </p:nvSpPr>
        <p:spPr>
          <a:xfrm>
            <a:off x="2892505" y="2950987"/>
            <a:ext cx="3600000" cy="630942"/>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スライド２～４で</a:t>
            </a:r>
            <a:r>
              <a:rPr lang="ja-JP" altLang="en-US" sz="1050" b="1" dirty="0">
                <a:latin typeface="メイリオ" panose="020B0604030504040204" pitchFamily="50" charset="-128"/>
                <a:ea typeface="メイリオ" panose="020B0604030504040204" pitchFamily="50" charset="-128"/>
              </a:rPr>
              <a:t>６</a:t>
            </a:r>
            <a:r>
              <a:rPr lang="ja-JP" altLang="en-US" sz="1050" b="1" dirty="0" smtClean="0">
                <a:latin typeface="メイリオ" panose="020B0604030504040204" pitchFamily="50" charset="-128"/>
                <a:ea typeface="メイリオ" panose="020B0604030504040204" pitchFamily="50" charset="-128"/>
              </a:rPr>
              <a:t>分</a:t>
            </a:r>
            <a:r>
              <a:rPr lang="ja-JP" altLang="en-US" sz="1050" b="1" dirty="0">
                <a:latin typeface="メイリオ" panose="020B0604030504040204" pitchFamily="50" charset="-128"/>
                <a:ea typeface="メイリオ" panose="020B0604030504040204" pitchFamily="50" charset="-128"/>
              </a:rPr>
              <a:t>≫</a:t>
            </a:r>
            <a:endParaRPr lang="en-US" altLang="ja-JP" sz="1050" b="1" dirty="0">
              <a:latin typeface="メイリオ" panose="020B0604030504040204" pitchFamily="50" charset="-128"/>
              <a:ea typeface="メイリオ" panose="020B0604030504040204" pitchFamily="50" charset="-128"/>
            </a:endParaRPr>
          </a:p>
          <a:p>
            <a:pPr>
              <a:lnSpc>
                <a:spcPts val="1400"/>
              </a:lnSpc>
            </a:pPr>
            <a:r>
              <a:rPr lang="ja-JP" altLang="en-US" sz="1050" b="1" dirty="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まず、「信頼できる先生とは、どんな先生か話し合う」</a:t>
            </a:r>
            <a:r>
              <a:rPr lang="ja-JP" altLang="en-US" sz="1050" dirty="0" smtClean="0">
                <a:latin typeface="メイリオ" panose="020B0604030504040204" pitchFamily="50" charset="-128"/>
                <a:ea typeface="メイリオ" panose="020B0604030504040204" pitchFamily="50" charset="-128"/>
              </a:rPr>
              <a:t>から始めます。</a:t>
            </a:r>
            <a:r>
              <a:rPr lang="ja-JP" altLang="en-US" sz="1050" dirty="0">
                <a:latin typeface="メイリオ" panose="020B0604030504040204" pitchFamily="50" charset="-128"/>
                <a:ea typeface="メイリオ" panose="020B0604030504040204" pitchFamily="50" charset="-128"/>
              </a:rPr>
              <a:t>★</a:t>
            </a:r>
            <a:endParaRPr lang="en-US" altLang="ja-JP" sz="1050" dirty="0">
              <a:latin typeface="メイリオ" panose="020B0604030504040204" pitchFamily="50" charset="-128"/>
              <a:ea typeface="メイリオ" panose="020B0604030504040204" pitchFamily="50" charset="-128"/>
            </a:endParaRPr>
          </a:p>
        </p:txBody>
      </p:sp>
      <p:sp>
        <p:nvSpPr>
          <p:cNvPr id="20" name="横巻き 19"/>
          <p:cNvSpPr/>
          <p:nvPr/>
        </p:nvSpPr>
        <p:spPr>
          <a:xfrm>
            <a:off x="4357081" y="6809275"/>
            <a:ext cx="671845" cy="396999"/>
          </a:xfrm>
          <a:prstGeom prst="horizontalScroll">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個人思考</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1" name="横巻き 20"/>
          <p:cNvSpPr/>
          <p:nvPr/>
        </p:nvSpPr>
        <p:spPr>
          <a:xfrm>
            <a:off x="4245890" y="8052668"/>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グループ協議</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376369" y="4938118"/>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grpSp>
        <p:nvGrpSpPr>
          <p:cNvPr id="39" name="グループ化 38"/>
          <p:cNvGrpSpPr/>
          <p:nvPr/>
        </p:nvGrpSpPr>
        <p:grpSpPr>
          <a:xfrm>
            <a:off x="370756" y="5385048"/>
            <a:ext cx="6117484" cy="4104456"/>
            <a:chOff x="361964" y="3226356"/>
            <a:chExt cx="6117484" cy="2880000"/>
          </a:xfrm>
        </p:grpSpPr>
        <p:sp>
          <p:nvSpPr>
            <p:cNvPr id="40" name="正方形/長方形 39"/>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lang="ja-JP" altLang="en-US" sz="1600" dirty="0" smtClean="0">
                  <a:solidFill>
                    <a:schemeClr val="tx1"/>
                  </a:solidFill>
                  <a:latin typeface="メイリオ" panose="020B0604030504040204" pitchFamily="50" charset="-128"/>
                  <a:ea typeface="メイリオ" panose="020B0604030504040204" pitchFamily="50" charset="-128"/>
                </a:rPr>
                <a:t>３</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41" name="正方形/長方形 40"/>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pic>
        <p:nvPicPr>
          <p:cNvPr id="42" name="Picture 3"/>
          <p:cNvPicPr>
            <a:picLocks noChangeAspect="1" noChangeArrowheads="1"/>
          </p:cNvPicPr>
          <p:nvPr/>
        </p:nvPicPr>
        <p:blipFill>
          <a:blip r:embed="rId4" cstate="email">
            <a:extLst>
              <a:ext uri="{28A0092B-C50C-407E-A947-70E740481C1C}">
                <a14:useLocalDpi xmlns:a14="http://schemas.microsoft.com/office/drawing/2010/main" val="0"/>
              </a:ext>
            </a:extLst>
          </a:blip>
          <a:stretch>
            <a:fillRect/>
          </a:stretch>
        </p:blipFill>
        <p:spPr bwMode="auto">
          <a:xfrm>
            <a:off x="556369" y="5755472"/>
            <a:ext cx="2159998" cy="161999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4" name="テキスト ボックス 43"/>
          <p:cNvSpPr txBox="1"/>
          <p:nvPr/>
        </p:nvSpPr>
        <p:spPr>
          <a:xfrm>
            <a:off x="376867" y="7386390"/>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25" name="角丸四角形 24"/>
          <p:cNvSpPr/>
          <p:nvPr/>
        </p:nvSpPr>
        <p:spPr>
          <a:xfrm>
            <a:off x="501055" y="7889173"/>
            <a:ext cx="2242145" cy="1024267"/>
          </a:xfrm>
          <a:prstGeom prst="roundRect">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50" dirty="0" smtClean="0">
                <a:solidFill>
                  <a:schemeClr val="tx1"/>
                </a:solidFill>
                <a:latin typeface="メイリオ" panose="020B0604030504040204" pitchFamily="50" charset="-128"/>
                <a:ea typeface="メイリオ" panose="020B0604030504040204" pitchFamily="50" charset="-128"/>
              </a:rPr>
              <a:t>　「子供の話を誠実に聴いている先生」「思いや気持ちが子供に届いている先生」に関わる発言を覚えておいてください。スライド４で紹介します。</a:t>
            </a:r>
            <a:endParaRPr lang="en-US" altLang="ja-JP" sz="1050" dirty="0">
              <a:solidFill>
                <a:schemeClr val="tx1"/>
              </a:solidFill>
              <a:latin typeface="メイリオ" panose="020B0604030504040204" pitchFamily="50" charset="-128"/>
              <a:ea typeface="メイリオ" panose="020B0604030504040204" pitchFamily="50" charset="-128"/>
            </a:endParaRPr>
          </a:p>
        </p:txBody>
      </p:sp>
      <p:sp>
        <p:nvSpPr>
          <p:cNvPr id="26" name="角丸四角形吹き出し 25"/>
          <p:cNvSpPr/>
          <p:nvPr/>
        </p:nvSpPr>
        <p:spPr>
          <a:xfrm>
            <a:off x="5301208" y="8143726"/>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a:t>
            </a:r>
            <a:r>
              <a:rPr kumimoji="1" lang="en-US" altLang="ja-JP" sz="900" dirty="0" smtClean="0">
                <a:solidFill>
                  <a:sysClr val="windowText" lastClr="000000"/>
                </a:solidFill>
                <a:latin typeface="メイリオ" panose="020B0604030504040204" pitchFamily="50" charset="-128"/>
                <a:ea typeface="メイリオ" panose="020B0604030504040204" pitchFamily="50" charset="-128"/>
              </a:rPr>
              <a:t>30</a:t>
            </a: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秒です。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sp>
        <p:nvSpPr>
          <p:cNvPr id="27" name="テキスト ボックス 26"/>
          <p:cNvSpPr txBox="1"/>
          <p:nvPr/>
        </p:nvSpPr>
        <p:spPr>
          <a:xfrm>
            <a:off x="390150" y="9472820"/>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9264987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7" name="グループ化 1026"/>
          <p:cNvGrpSpPr/>
          <p:nvPr/>
        </p:nvGrpSpPr>
        <p:grpSpPr>
          <a:xfrm>
            <a:off x="370258" y="6177136"/>
            <a:ext cx="6117484" cy="2448793"/>
            <a:chOff x="361964" y="3226356"/>
            <a:chExt cx="6117484" cy="2880000"/>
          </a:xfrm>
        </p:grpSpPr>
        <p:sp>
          <p:nvSpPr>
            <p:cNvPr id="7" name="正方形/長方形 6"/>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スライド５</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sp>
        <p:nvSpPr>
          <p:cNvPr id="6" name="テキスト ボックス 5"/>
          <p:cNvSpPr txBox="1"/>
          <p:nvPr/>
        </p:nvSpPr>
        <p:spPr>
          <a:xfrm>
            <a:off x="390150" y="942702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5</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grpSp>
        <p:nvGrpSpPr>
          <p:cNvPr id="1028" name="グループ化 1027"/>
          <p:cNvGrpSpPr/>
          <p:nvPr/>
        </p:nvGrpSpPr>
        <p:grpSpPr>
          <a:xfrm>
            <a:off x="370080" y="498412"/>
            <a:ext cx="6117841" cy="5678724"/>
            <a:chOff x="361964" y="498412"/>
            <a:chExt cx="6117841" cy="2726396"/>
          </a:xfrm>
        </p:grpSpPr>
        <p:sp>
          <p:nvSpPr>
            <p:cNvPr id="3" name="正方形/長方形 2"/>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スライド４</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 name="正方形/長方形 3"/>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15"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69" y="6547560"/>
            <a:ext cx="2159997" cy="161999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56369" y="867596"/>
            <a:ext cx="2159997" cy="161999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361964" y="2495202"/>
            <a:ext cx="252667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 name="正方形/長方形 4"/>
          <p:cNvSpPr/>
          <p:nvPr/>
        </p:nvSpPr>
        <p:spPr>
          <a:xfrm>
            <a:off x="2892505" y="514249"/>
            <a:ext cx="3600000" cy="2964914"/>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≪スライド２～４</a:t>
            </a:r>
            <a:r>
              <a:rPr lang="ja-JP" altLang="en-US" sz="1050" b="1" dirty="0" smtClean="0">
                <a:latin typeface="メイリオ" panose="020B0604030504040204" pitchFamily="50" charset="-128"/>
                <a:ea typeface="メイリオ" panose="020B0604030504040204" pitchFamily="50" charset="-128"/>
              </a:rPr>
              <a:t>で６分</a:t>
            </a:r>
            <a:r>
              <a:rPr lang="ja-JP" altLang="en-US" sz="1050" b="1" dirty="0">
                <a:latin typeface="メイリオ" panose="020B0604030504040204" pitchFamily="50" charset="-128"/>
                <a:ea typeface="メイリオ" panose="020B0604030504040204" pitchFamily="50" charset="-128"/>
              </a:rPr>
              <a:t>≫</a:t>
            </a:r>
            <a:endParaRPr lang="en-US" altLang="ja-JP" sz="1050" b="1" dirty="0">
              <a:latin typeface="メイリオ" panose="020B0604030504040204" pitchFamily="50" charset="-128"/>
              <a:ea typeface="メイリオ" panose="020B0604030504040204" pitchFamily="50" charset="-128"/>
            </a:endParaRPr>
          </a:p>
          <a:p>
            <a:pPr>
              <a:lnSpc>
                <a:spcPts val="1400"/>
              </a:lnSpc>
            </a:pPr>
            <a:r>
              <a:rPr lang="ja-JP" altLang="en-US" sz="1050" b="1" dirty="0" smtClean="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先生方から出された意見は、大きく二つのことにまとめられると思います。</a:t>
            </a:r>
          </a:p>
          <a:p>
            <a:pPr>
              <a:lnSpc>
                <a:spcPts val="1400"/>
              </a:lnSpc>
            </a:pPr>
            <a:r>
              <a:rPr lang="ja-JP" altLang="en-US" sz="1050" dirty="0">
                <a:latin typeface="メイリオ" panose="020B0604030504040204" pitchFamily="50" charset="-128"/>
                <a:ea typeface="メイリオ" panose="020B0604030504040204" pitchFamily="50" charset="-128"/>
              </a:rPr>
              <a:t>　一つ目は★</a:t>
            </a:r>
            <a:r>
              <a:rPr lang="ja-JP" altLang="en-US" sz="1050" dirty="0" smtClean="0">
                <a:latin typeface="メイリオ" panose="020B0604030504040204" pitchFamily="50" charset="-128"/>
                <a:ea typeface="メイリオ" panose="020B0604030504040204" pitchFamily="50" charset="-128"/>
              </a:rPr>
              <a:t>「子供の</a:t>
            </a:r>
            <a:r>
              <a:rPr lang="ja-JP" altLang="en-US" sz="1050" dirty="0">
                <a:latin typeface="メイリオ" panose="020B0604030504040204" pitchFamily="50" charset="-128"/>
                <a:ea typeface="メイリオ" panose="020B0604030504040204" pitchFamily="50" charset="-128"/>
              </a:rPr>
              <a:t>話を誠実に聴いている先生</a:t>
            </a:r>
            <a:r>
              <a:rPr lang="ja-JP" altLang="en-US" sz="1050" dirty="0" smtClean="0">
                <a:latin typeface="メイリオ" panose="020B0604030504040204" pitchFamily="50" charset="-128"/>
                <a:ea typeface="メイリオ" panose="020B0604030504040204" pitchFamily="50" charset="-128"/>
              </a:rPr>
              <a:t>」、二つ目</a:t>
            </a:r>
            <a:r>
              <a:rPr lang="ja-JP" altLang="en-US" sz="1050" dirty="0">
                <a:latin typeface="メイリオ" panose="020B0604030504040204" pitchFamily="50" charset="-128"/>
                <a:ea typeface="メイリオ" panose="020B0604030504040204" pitchFamily="50" charset="-128"/>
              </a:rPr>
              <a:t>は「思いや気持ち</a:t>
            </a:r>
            <a:r>
              <a:rPr lang="ja-JP" altLang="en-US" sz="1050" dirty="0" smtClean="0">
                <a:latin typeface="メイリオ" panose="020B0604030504040204" pitchFamily="50" charset="-128"/>
                <a:ea typeface="メイリオ" panose="020B0604030504040204" pitchFamily="50" charset="-128"/>
              </a:rPr>
              <a:t>が子供に</a:t>
            </a:r>
            <a:r>
              <a:rPr lang="ja-JP" altLang="en-US" sz="1050" dirty="0">
                <a:latin typeface="メイリオ" panose="020B0604030504040204" pitchFamily="50" charset="-128"/>
                <a:ea typeface="メイリオ" panose="020B0604030504040204" pitchFamily="50" charset="-128"/>
              </a:rPr>
              <a:t>届いている先生」です。例えば、先ほど先生方から出た意見も、○○は</a:t>
            </a:r>
            <a:r>
              <a:rPr lang="ja-JP" altLang="en-US" sz="1050" dirty="0" smtClean="0">
                <a:latin typeface="メイリオ" panose="020B0604030504040204" pitchFamily="50" charset="-128"/>
                <a:ea typeface="メイリオ" panose="020B0604030504040204" pitchFamily="50" charset="-128"/>
              </a:rPr>
              <a:t>「子供の</a:t>
            </a:r>
            <a:r>
              <a:rPr lang="ja-JP" altLang="en-US" sz="1050" dirty="0">
                <a:latin typeface="メイリオ" panose="020B0604030504040204" pitchFamily="50" charset="-128"/>
                <a:ea typeface="メイリオ" panose="020B0604030504040204" pitchFamily="50" charset="-128"/>
              </a:rPr>
              <a:t>話を誠実に聴いている先生」、□□は「思いや気持ち</a:t>
            </a:r>
            <a:r>
              <a:rPr lang="ja-JP" altLang="en-US" sz="1050" dirty="0" smtClean="0">
                <a:latin typeface="メイリオ" panose="020B0604030504040204" pitchFamily="50" charset="-128"/>
                <a:ea typeface="メイリオ" panose="020B0604030504040204" pitchFamily="50" charset="-128"/>
              </a:rPr>
              <a:t>が子供に</a:t>
            </a:r>
            <a:r>
              <a:rPr lang="ja-JP" altLang="en-US" sz="1050" dirty="0">
                <a:latin typeface="メイリオ" panose="020B0604030504040204" pitchFamily="50" charset="-128"/>
                <a:ea typeface="メイリオ" panose="020B0604030504040204" pitchFamily="50" charset="-128"/>
              </a:rPr>
              <a:t>届いている先生」と言えますね。（○○や□□は</a:t>
            </a:r>
            <a:r>
              <a:rPr lang="ja-JP" altLang="en-US" sz="1050" dirty="0" smtClean="0">
                <a:latin typeface="メイリオ" panose="020B0604030504040204" pitchFamily="50" charset="-128"/>
                <a:ea typeface="メイリオ" panose="020B0604030504040204" pitchFamily="50" charset="-128"/>
              </a:rPr>
              <a:t>、グループ協議や発表で出された意見を</a:t>
            </a:r>
            <a:r>
              <a:rPr lang="ja-JP" altLang="en-US" sz="1050" dirty="0">
                <a:latin typeface="メイリオ" panose="020B0604030504040204" pitchFamily="50" charset="-128"/>
                <a:ea typeface="メイリオ" panose="020B0604030504040204" pitchFamily="50" charset="-128"/>
              </a:rPr>
              <a:t>紹介してください。）</a:t>
            </a:r>
          </a:p>
          <a:p>
            <a:pPr>
              <a:lnSpc>
                <a:spcPts val="1400"/>
              </a:lnSpc>
            </a:pPr>
            <a:r>
              <a:rPr lang="ja-JP" altLang="en-US" sz="1050" dirty="0">
                <a:latin typeface="メイリオ" panose="020B0604030504040204" pitchFamily="50" charset="-128"/>
                <a:ea typeface="メイリオ" panose="020B0604030504040204" pitchFamily="50" charset="-128"/>
              </a:rPr>
              <a:t>　この二つは、★「上手な聴き方」「上手な伝え方」ができる先生と言い替えることができます。</a:t>
            </a:r>
          </a:p>
          <a:p>
            <a:pPr>
              <a:lnSpc>
                <a:spcPts val="1400"/>
              </a:lnSpc>
            </a:pPr>
            <a:r>
              <a:rPr lang="ja-JP" altLang="en-US" sz="1050" dirty="0">
                <a:latin typeface="メイリオ" panose="020B0604030504040204" pitchFamily="50" charset="-128"/>
                <a:ea typeface="メイリオ" panose="020B0604030504040204" pitchFamily="50" charset="-128"/>
              </a:rPr>
              <a:t>　つまり</a:t>
            </a:r>
            <a:r>
              <a:rPr lang="ja-JP" altLang="en-US" sz="1050" dirty="0" smtClean="0">
                <a:latin typeface="メイリオ" panose="020B0604030504040204" pitchFamily="50" charset="-128"/>
                <a:ea typeface="メイリオ" panose="020B0604030504040204" pitchFamily="50" charset="-128"/>
              </a:rPr>
              <a:t>、子供たち</a:t>
            </a:r>
            <a:r>
              <a:rPr lang="ja-JP" altLang="en-US" sz="1050" dirty="0">
                <a:latin typeface="メイリオ" panose="020B0604030504040204" pitchFamily="50" charset="-128"/>
                <a:ea typeface="メイリオ" panose="020B0604030504040204" pitchFamily="50" charset="-128"/>
              </a:rPr>
              <a:t>から信頼</a:t>
            </a:r>
            <a:r>
              <a:rPr lang="ja-JP" altLang="en-US" sz="1050" dirty="0" smtClean="0">
                <a:latin typeface="メイリオ" panose="020B0604030504040204" pitchFamily="50" charset="-128"/>
                <a:ea typeface="メイリオ" panose="020B0604030504040204" pitchFamily="50" charset="-128"/>
              </a:rPr>
              <a:t>され、よりよい関係を築くことのできる教職員</a:t>
            </a:r>
            <a:r>
              <a:rPr lang="ja-JP" altLang="en-US" sz="1050" dirty="0">
                <a:latin typeface="メイリオ" panose="020B0604030504040204" pitchFamily="50" charset="-128"/>
                <a:ea typeface="メイリオ" panose="020B0604030504040204" pitchFamily="50" charset="-128"/>
              </a:rPr>
              <a:t>とは、「聴き方」や「伝え方」といった、コミュニケーションをとることが上手な先生ということではないでしょうか。</a:t>
            </a:r>
            <a:r>
              <a:rPr lang="ja-JP" altLang="en-US" sz="1050" dirty="0" smtClean="0">
                <a:latin typeface="メイリオ" panose="020B0604030504040204" pitchFamily="50" charset="-128"/>
                <a:ea typeface="メイリオ" panose="020B0604030504040204" pitchFamily="50" charset="-128"/>
              </a:rPr>
              <a:t>★</a:t>
            </a:r>
            <a:endParaRPr lang="ja-JP" altLang="en-US" sz="1050" dirty="0">
              <a:latin typeface="メイリオ" panose="020B0604030504040204" pitchFamily="50" charset="-128"/>
              <a:ea typeface="メイリオ" panose="020B0604030504040204" pitchFamily="50" charset="-128"/>
            </a:endParaRPr>
          </a:p>
        </p:txBody>
      </p:sp>
      <p:sp>
        <p:nvSpPr>
          <p:cNvPr id="9" name="正方形/長方形 8"/>
          <p:cNvSpPr/>
          <p:nvPr/>
        </p:nvSpPr>
        <p:spPr>
          <a:xfrm>
            <a:off x="2892505" y="6191347"/>
            <a:ext cx="3600000" cy="810478"/>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スライド５～７で</a:t>
            </a:r>
            <a:r>
              <a:rPr lang="ja-JP" altLang="en-US" sz="1050" b="1" dirty="0">
                <a:latin typeface="メイリオ" panose="020B0604030504040204" pitchFamily="50" charset="-128"/>
                <a:ea typeface="メイリオ" panose="020B0604030504040204" pitchFamily="50" charset="-128"/>
              </a:rPr>
              <a:t>７</a:t>
            </a:r>
            <a:r>
              <a:rPr lang="ja-JP" altLang="en-US" sz="1050" b="1" dirty="0" smtClean="0">
                <a:latin typeface="メイリオ" panose="020B0604030504040204" pitchFamily="50" charset="-128"/>
                <a:ea typeface="メイリオ" panose="020B0604030504040204" pitchFamily="50" charset="-128"/>
              </a:rPr>
              <a:t>分</a:t>
            </a:r>
            <a:r>
              <a:rPr lang="ja-JP" altLang="en-US" sz="1050" b="1" dirty="0">
                <a:latin typeface="メイリオ" panose="020B0604030504040204" pitchFamily="50" charset="-128"/>
                <a:ea typeface="メイリオ" panose="020B0604030504040204" pitchFamily="50" charset="-128"/>
              </a:rPr>
              <a:t>≫</a:t>
            </a:r>
            <a:endParaRPr lang="en-US" altLang="ja-JP" sz="1050" b="1" dirty="0">
              <a:latin typeface="メイリオ" panose="020B0604030504040204" pitchFamily="50" charset="-128"/>
              <a:ea typeface="メイリオ" panose="020B0604030504040204" pitchFamily="50" charset="-128"/>
            </a:endParaRPr>
          </a:p>
          <a:p>
            <a:pPr>
              <a:lnSpc>
                <a:spcPts val="1400"/>
              </a:lnSpc>
            </a:pPr>
            <a:r>
              <a:rPr lang="ja-JP" altLang="en-US" sz="1050" b="1" dirty="0" smtClean="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こちらは、ここからの研修内容です。</a:t>
            </a:r>
          </a:p>
          <a:p>
            <a:pPr>
              <a:lnSpc>
                <a:spcPts val="1400"/>
              </a:lnSpc>
            </a:pPr>
            <a:r>
              <a:rPr lang="ja-JP" altLang="en-US" sz="1050" dirty="0">
                <a:latin typeface="メイリオ" panose="020B0604030504040204" pitchFamily="50" charset="-128"/>
                <a:ea typeface="メイリオ" panose="020B0604030504040204" pitchFamily="50" charset="-128"/>
              </a:rPr>
              <a:t>　それでは、★まず</a:t>
            </a:r>
            <a:r>
              <a:rPr lang="ja-JP" altLang="en-US" sz="1050" dirty="0" smtClean="0">
                <a:latin typeface="メイリオ" panose="020B0604030504040204" pitchFamily="50" charset="-128"/>
                <a:ea typeface="メイリオ" panose="020B0604030504040204" pitchFamily="50" charset="-128"/>
              </a:rPr>
              <a:t>、「上手</a:t>
            </a:r>
            <a:r>
              <a:rPr lang="ja-JP" altLang="en-US" sz="1050" dirty="0">
                <a:latin typeface="メイリオ" panose="020B0604030504040204" pitchFamily="50" charset="-128"/>
                <a:ea typeface="メイリオ" panose="020B0604030504040204" pitchFamily="50" charset="-128"/>
              </a:rPr>
              <a:t>な</a:t>
            </a:r>
            <a:r>
              <a:rPr lang="ja-JP" altLang="en-US" sz="1050" dirty="0" smtClean="0">
                <a:latin typeface="メイリオ" panose="020B0604030504040204" pitchFamily="50" charset="-128"/>
                <a:ea typeface="メイリオ" panose="020B0604030504040204" pitchFamily="50" charset="-128"/>
              </a:rPr>
              <a:t>聴き方」に</a:t>
            </a:r>
            <a:r>
              <a:rPr lang="ja-JP" altLang="en-US" sz="1050" dirty="0">
                <a:latin typeface="メイリオ" panose="020B0604030504040204" pitchFamily="50" charset="-128"/>
                <a:ea typeface="メイリオ" panose="020B0604030504040204" pitchFamily="50" charset="-128"/>
              </a:rPr>
              <a:t>ついて考えていきましょう。★</a:t>
            </a:r>
          </a:p>
        </p:txBody>
      </p:sp>
      <p:sp>
        <p:nvSpPr>
          <p:cNvPr id="35" name="テキスト ボックス 34"/>
          <p:cNvSpPr txBox="1"/>
          <p:nvPr/>
        </p:nvSpPr>
        <p:spPr>
          <a:xfrm>
            <a:off x="376369" y="8178478"/>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16" name="角丸四角形 15"/>
          <p:cNvSpPr/>
          <p:nvPr/>
        </p:nvSpPr>
        <p:spPr>
          <a:xfrm>
            <a:off x="529475" y="3136644"/>
            <a:ext cx="2242145" cy="736236"/>
          </a:xfrm>
          <a:prstGeom prst="roundRect">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50" dirty="0" smtClean="0">
                <a:solidFill>
                  <a:schemeClr val="tx1"/>
                </a:solidFill>
                <a:latin typeface="メイリオ" panose="020B0604030504040204" pitchFamily="50" charset="-128"/>
                <a:ea typeface="メイリオ" panose="020B0604030504040204" pitchFamily="50" charset="-128"/>
              </a:rPr>
              <a:t>　配付資料の空欄に「上手な聴き方」「上手な伝え方」と記入してもらってください。</a:t>
            </a:r>
            <a:endParaRPr lang="en-US" altLang="ja-JP" sz="1050" dirty="0">
              <a:solidFill>
                <a:schemeClr val="tx1"/>
              </a:solidFill>
              <a:latin typeface="メイリオ" panose="020B0604030504040204" pitchFamily="50" charset="-128"/>
              <a:ea typeface="メイリオ" panose="020B0604030504040204" pitchFamily="50" charset="-128"/>
            </a:endParaRPr>
          </a:p>
        </p:txBody>
      </p:sp>
      <p:sp>
        <p:nvSpPr>
          <p:cNvPr id="17" name="角丸四角形 16"/>
          <p:cNvSpPr/>
          <p:nvPr/>
        </p:nvSpPr>
        <p:spPr>
          <a:xfrm>
            <a:off x="3055942" y="3728864"/>
            <a:ext cx="3273126" cy="2016224"/>
          </a:xfrm>
          <a:prstGeom prst="roundRect">
            <a:avLst>
              <a:gd name="adj" fmla="val 12888"/>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050" dirty="0" smtClean="0">
                <a:solidFill>
                  <a:schemeClr val="tx1"/>
                </a:solidFill>
                <a:latin typeface="メイリオ" panose="020B0604030504040204" pitchFamily="50" charset="-128"/>
                <a:ea typeface="メイリオ" panose="020B0604030504040204" pitchFamily="50" charset="-128"/>
              </a:rPr>
              <a:t>○○の例</a:t>
            </a:r>
            <a:endParaRPr lang="en-US" altLang="ja-JP" sz="1050" dirty="0" smtClean="0">
              <a:solidFill>
                <a:schemeClr val="tx1"/>
              </a:solidFill>
              <a:latin typeface="メイリオ" panose="020B0604030504040204" pitchFamily="50" charset="-128"/>
              <a:ea typeface="メイリオ" panose="020B0604030504040204" pitchFamily="50" charset="-128"/>
            </a:endParaRPr>
          </a:p>
          <a:p>
            <a:r>
              <a:rPr lang="ja-JP" altLang="en-US" sz="1050" dirty="0" smtClean="0">
                <a:solidFill>
                  <a:schemeClr val="tx1"/>
                </a:solidFill>
                <a:latin typeface="メイリオ" panose="020B0604030504040204" pitchFamily="50" charset="-128"/>
                <a:ea typeface="メイリオ" panose="020B0604030504040204" pitchFamily="50" charset="-128"/>
              </a:rPr>
              <a:t>・顔を見て、うなずきながら聴いてくれる先生</a:t>
            </a:r>
            <a:endParaRPr lang="en-US" altLang="ja-JP" sz="1050" dirty="0" smtClean="0">
              <a:solidFill>
                <a:schemeClr val="tx1"/>
              </a:solidFill>
              <a:latin typeface="メイリオ" panose="020B0604030504040204" pitchFamily="50" charset="-128"/>
              <a:ea typeface="メイリオ" panose="020B0604030504040204" pitchFamily="50" charset="-128"/>
            </a:endParaRPr>
          </a:p>
          <a:p>
            <a:r>
              <a:rPr lang="ja-JP" altLang="en-US" sz="1050" dirty="0" smtClean="0">
                <a:solidFill>
                  <a:schemeClr val="tx1"/>
                </a:solidFill>
                <a:latin typeface="メイリオ" panose="020B0604030504040204" pitchFamily="50" charset="-128"/>
                <a:ea typeface="メイリオ" panose="020B0604030504040204" pitchFamily="50" charset="-128"/>
              </a:rPr>
              <a:t>・理由</a:t>
            </a:r>
            <a:r>
              <a:rPr lang="ja-JP" altLang="en-US" sz="1050" dirty="0">
                <a:solidFill>
                  <a:schemeClr val="tx1"/>
                </a:solidFill>
                <a:latin typeface="メイリオ" panose="020B0604030504040204" pitchFamily="50" charset="-128"/>
                <a:ea typeface="メイリオ" panose="020B0604030504040204" pitchFamily="50" charset="-128"/>
              </a:rPr>
              <a:t>や気持ちを聴いてくれる先生</a:t>
            </a:r>
            <a:endParaRPr lang="en-US" altLang="ja-JP" sz="1050" dirty="0">
              <a:solidFill>
                <a:schemeClr val="tx1"/>
              </a:solidFill>
              <a:latin typeface="メイリオ" panose="020B0604030504040204" pitchFamily="50" charset="-128"/>
              <a:ea typeface="メイリオ" panose="020B0604030504040204" pitchFamily="50" charset="-128"/>
            </a:endParaRPr>
          </a:p>
          <a:p>
            <a:r>
              <a:rPr lang="ja-JP" altLang="en-US" sz="1050" dirty="0" smtClean="0">
                <a:solidFill>
                  <a:schemeClr val="tx1"/>
                </a:solidFill>
                <a:latin typeface="メイリオ" panose="020B0604030504040204" pitchFamily="50" charset="-128"/>
                <a:ea typeface="メイリオ" panose="020B0604030504040204" pitchFamily="50" charset="-128"/>
              </a:rPr>
              <a:t>・大人の理屈を押し付けない先生</a:t>
            </a:r>
            <a:endParaRPr lang="en-US" altLang="ja-JP" sz="1050" dirty="0" smtClean="0">
              <a:solidFill>
                <a:schemeClr val="tx1"/>
              </a:solidFill>
              <a:latin typeface="メイリオ" panose="020B0604030504040204" pitchFamily="50" charset="-128"/>
              <a:ea typeface="メイリオ" panose="020B0604030504040204" pitchFamily="50" charset="-128"/>
            </a:endParaRPr>
          </a:p>
          <a:p>
            <a:r>
              <a:rPr lang="ja-JP" altLang="en-US" sz="1050" dirty="0" smtClean="0">
                <a:solidFill>
                  <a:schemeClr val="tx1"/>
                </a:solidFill>
                <a:latin typeface="メイリオ" panose="020B0604030504040204" pitchFamily="50" charset="-128"/>
                <a:ea typeface="メイリオ" panose="020B0604030504040204" pitchFamily="50" charset="-128"/>
              </a:rPr>
              <a:t>・最後</a:t>
            </a:r>
            <a:r>
              <a:rPr lang="ja-JP" altLang="en-US" sz="1050" dirty="0">
                <a:solidFill>
                  <a:schemeClr val="tx1"/>
                </a:solidFill>
                <a:latin typeface="メイリオ" panose="020B0604030504040204" pitchFamily="50" charset="-128"/>
                <a:ea typeface="メイリオ" panose="020B0604030504040204" pitchFamily="50" charset="-128"/>
              </a:rPr>
              <a:t>まで話を聴いてくれる</a:t>
            </a:r>
            <a:r>
              <a:rPr lang="ja-JP" altLang="en-US" sz="1050" dirty="0" smtClean="0">
                <a:solidFill>
                  <a:schemeClr val="tx1"/>
                </a:solidFill>
                <a:latin typeface="メイリオ" panose="020B0604030504040204" pitchFamily="50" charset="-128"/>
                <a:ea typeface="メイリオ" panose="020B0604030504040204" pitchFamily="50" charset="-128"/>
              </a:rPr>
              <a:t>先生</a:t>
            </a:r>
            <a:endParaRPr lang="en-US" altLang="ja-JP" sz="1050" dirty="0" smtClean="0">
              <a:solidFill>
                <a:schemeClr val="tx1"/>
              </a:solidFill>
              <a:latin typeface="メイリオ" panose="020B0604030504040204" pitchFamily="50" charset="-128"/>
              <a:ea typeface="メイリオ" panose="020B0604030504040204" pitchFamily="50" charset="-128"/>
            </a:endParaRPr>
          </a:p>
          <a:p>
            <a:endParaRPr lang="en-US" altLang="ja-JP" sz="1050" dirty="0" smtClean="0">
              <a:solidFill>
                <a:schemeClr val="tx1"/>
              </a:solidFill>
              <a:latin typeface="メイリオ" panose="020B0604030504040204" pitchFamily="50" charset="-128"/>
              <a:ea typeface="メイリオ" panose="020B0604030504040204" pitchFamily="50" charset="-128"/>
            </a:endParaRPr>
          </a:p>
          <a:p>
            <a:r>
              <a:rPr lang="ja-JP" altLang="en-US" sz="1050" dirty="0" smtClean="0">
                <a:solidFill>
                  <a:schemeClr val="tx1"/>
                </a:solidFill>
                <a:latin typeface="メイリオ" panose="020B0604030504040204" pitchFamily="50" charset="-128"/>
                <a:ea typeface="メイリオ" panose="020B0604030504040204" pitchFamily="50" charset="-128"/>
              </a:rPr>
              <a:t>□□の例</a:t>
            </a:r>
            <a:endParaRPr lang="en-US" altLang="ja-JP" sz="1050" dirty="0" smtClean="0">
              <a:solidFill>
                <a:schemeClr val="tx1"/>
              </a:solidFill>
              <a:latin typeface="メイリオ" panose="020B0604030504040204" pitchFamily="50" charset="-128"/>
              <a:ea typeface="メイリオ" panose="020B0604030504040204" pitchFamily="50" charset="-128"/>
            </a:endParaRPr>
          </a:p>
          <a:p>
            <a:r>
              <a:rPr lang="ja-JP" altLang="en-US" sz="1050" dirty="0" smtClean="0">
                <a:solidFill>
                  <a:schemeClr val="tx1"/>
                </a:solidFill>
                <a:latin typeface="メイリオ" panose="020B0604030504040204" pitchFamily="50" charset="-128"/>
                <a:ea typeface="メイリオ" panose="020B0604030504040204" pitchFamily="50" charset="-128"/>
              </a:rPr>
              <a:t>・いつも励ましてくれる先生</a:t>
            </a:r>
            <a:endParaRPr lang="en-US" altLang="ja-JP" sz="1050" dirty="0" smtClean="0">
              <a:solidFill>
                <a:schemeClr val="tx1"/>
              </a:solidFill>
              <a:latin typeface="メイリオ" panose="020B0604030504040204" pitchFamily="50" charset="-128"/>
              <a:ea typeface="メイリオ" panose="020B0604030504040204" pitchFamily="50" charset="-128"/>
            </a:endParaRPr>
          </a:p>
          <a:p>
            <a:r>
              <a:rPr lang="ja-JP" altLang="en-US" sz="1050" dirty="0" smtClean="0">
                <a:solidFill>
                  <a:schemeClr val="tx1"/>
                </a:solidFill>
                <a:latin typeface="メイリオ" panose="020B0604030504040204" pitchFamily="50" charset="-128"/>
                <a:ea typeface="メイリオ" panose="020B0604030504040204" pitchFamily="50" charset="-128"/>
              </a:rPr>
              <a:t>・やる気を起こさせてくれる先生</a:t>
            </a:r>
            <a:endParaRPr lang="en-US" altLang="ja-JP" sz="1050" dirty="0" smtClean="0">
              <a:solidFill>
                <a:schemeClr val="tx1"/>
              </a:solidFill>
              <a:latin typeface="メイリオ" panose="020B0604030504040204" pitchFamily="50" charset="-128"/>
              <a:ea typeface="メイリオ" panose="020B0604030504040204" pitchFamily="50" charset="-128"/>
            </a:endParaRPr>
          </a:p>
          <a:p>
            <a:r>
              <a:rPr lang="ja-JP" altLang="en-US" sz="1050" dirty="0" smtClean="0">
                <a:solidFill>
                  <a:schemeClr val="tx1"/>
                </a:solidFill>
                <a:latin typeface="メイリオ" panose="020B0604030504040204" pitchFamily="50" charset="-128"/>
                <a:ea typeface="メイリオ" panose="020B0604030504040204" pitchFamily="50" charset="-128"/>
              </a:rPr>
              <a:t>・自分を信じてくれる先生</a:t>
            </a:r>
            <a:endParaRPr lang="en-US" altLang="ja-JP" sz="1050" dirty="0" smtClean="0">
              <a:solidFill>
                <a:schemeClr val="tx1"/>
              </a:solidFill>
              <a:latin typeface="メイリオ" panose="020B0604030504040204" pitchFamily="50" charset="-128"/>
              <a:ea typeface="メイリオ" panose="020B0604030504040204" pitchFamily="50" charset="-128"/>
            </a:endParaRPr>
          </a:p>
          <a:p>
            <a:r>
              <a:rPr lang="ja-JP" altLang="en-US" sz="1050" dirty="0" smtClean="0">
                <a:solidFill>
                  <a:schemeClr val="tx1"/>
                </a:solidFill>
                <a:latin typeface="メイリオ" panose="020B0604030504040204" pitchFamily="50" charset="-128"/>
                <a:ea typeface="メイリオ" panose="020B0604030504040204" pitchFamily="50" charset="-128"/>
              </a:rPr>
              <a:t>・誰にでも公平に接する先生</a:t>
            </a:r>
            <a:endParaRPr lang="en-US" altLang="ja-JP" sz="105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3801955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390150" y="942702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grpSp>
        <p:nvGrpSpPr>
          <p:cNvPr id="1028" name="グループ化 1027"/>
          <p:cNvGrpSpPr/>
          <p:nvPr/>
        </p:nvGrpSpPr>
        <p:grpSpPr>
          <a:xfrm>
            <a:off x="370080" y="498411"/>
            <a:ext cx="6117841" cy="5601812"/>
            <a:chOff x="361964" y="498412"/>
            <a:chExt cx="6117841" cy="2334277"/>
          </a:xfrm>
        </p:grpSpPr>
        <p:sp>
          <p:nvSpPr>
            <p:cNvPr id="3" name="正方形/長方形 2"/>
            <p:cNvSpPr/>
            <p:nvPr/>
          </p:nvSpPr>
          <p:spPr>
            <a:xfrm>
              <a:off x="361964" y="498412"/>
              <a:ext cx="2520000" cy="233427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スライド６</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 name="正方形/長方形 3"/>
            <p:cNvSpPr/>
            <p:nvPr/>
          </p:nvSpPr>
          <p:spPr>
            <a:xfrm>
              <a:off x="2879805" y="498412"/>
              <a:ext cx="3600000" cy="233427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69" y="867596"/>
            <a:ext cx="2159997" cy="161999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361964" y="2495202"/>
            <a:ext cx="252667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 name="正方形/長方形 4"/>
          <p:cNvSpPr/>
          <p:nvPr/>
        </p:nvSpPr>
        <p:spPr>
          <a:xfrm>
            <a:off x="2892504" y="496124"/>
            <a:ext cx="3595417" cy="5604098"/>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≪スライド５～７で７分≫</a:t>
            </a:r>
            <a:endParaRPr lang="en-US" altLang="ja-JP" sz="1050" b="1" dirty="0">
              <a:latin typeface="メイリオ" panose="020B0604030504040204" pitchFamily="50" charset="-128"/>
              <a:ea typeface="メイリオ" panose="020B0604030504040204" pitchFamily="50" charset="-128"/>
            </a:endParaRPr>
          </a:p>
          <a:p>
            <a:r>
              <a:rPr lang="ja-JP" altLang="en-US" sz="1050" b="1" dirty="0" smtClean="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演習を通して、「上手な聴き方」を考えていきます。お近くの先生と二人組になり</a:t>
            </a:r>
            <a:r>
              <a:rPr lang="ja-JP" altLang="en-US" sz="1050" dirty="0" smtClean="0">
                <a:latin typeface="メイリオ" panose="020B0604030504040204" pitchFamily="50" charset="-128"/>
                <a:ea typeface="メイリオ" panose="020B0604030504040204" pitchFamily="50" charset="-128"/>
              </a:rPr>
              <a:t>、子供役</a:t>
            </a:r>
            <a:r>
              <a:rPr lang="ja-JP" altLang="en-US" sz="1050" dirty="0">
                <a:latin typeface="メイリオ" panose="020B0604030504040204" pitchFamily="50" charset="-128"/>
                <a:ea typeface="メイリオ" panose="020B0604030504040204" pitchFamily="50" charset="-128"/>
              </a:rPr>
              <a:t>と先生役を決めてください。</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（ペアができたら、進め方を説明します。）</a:t>
            </a:r>
            <a:endParaRPr lang="en-US" altLang="ja-JP" sz="1050" dirty="0">
              <a:latin typeface="メイリオ" panose="020B0604030504040204" pitchFamily="50" charset="-128"/>
              <a:ea typeface="メイリオ" panose="020B0604030504040204" pitchFamily="50" charset="-128"/>
            </a:endParaRPr>
          </a:p>
          <a:p>
            <a:endParaRPr lang="en-US" altLang="ja-JP" sz="1050" dirty="0" smtClean="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子供が</a:t>
            </a:r>
            <a:r>
              <a:rPr lang="ja-JP" altLang="en-US" sz="1050" dirty="0">
                <a:latin typeface="メイリオ" panose="020B0604030504040204" pitchFamily="50" charset="-128"/>
                <a:ea typeface="メイリオ" panose="020B0604030504040204" pitchFamily="50" charset="-128"/>
              </a:rPr>
              <a:t>「先生、うちの親が勉強、勉強ってうるさくて、嫌なんだよね。」と話しかけてきました。</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まず、状況①を</a:t>
            </a:r>
            <a:r>
              <a:rPr lang="en-US" altLang="ja-JP" sz="1050" dirty="0">
                <a:latin typeface="メイリオ" panose="020B0604030504040204" pitchFamily="50" charset="-128"/>
                <a:ea typeface="メイリオ" panose="020B0604030504040204" pitchFamily="50" charset="-128"/>
              </a:rPr>
              <a:t>30</a:t>
            </a:r>
            <a:r>
              <a:rPr lang="ja-JP" altLang="en-US" sz="1050" dirty="0">
                <a:latin typeface="メイリオ" panose="020B0604030504040204" pitchFamily="50" charset="-128"/>
                <a:ea typeface="メイリオ" panose="020B0604030504040204" pitchFamily="50" charset="-128"/>
              </a:rPr>
              <a:t>秒行います。先生役は、「あと５分で提出物を点検しなければならないため</a:t>
            </a:r>
            <a:r>
              <a:rPr lang="ja-JP" altLang="en-US" sz="1050" dirty="0" smtClean="0">
                <a:latin typeface="メイリオ" panose="020B0604030504040204" pitchFamily="50" charset="-128"/>
                <a:ea typeface="メイリオ" panose="020B0604030504040204" pitchFamily="50" charset="-128"/>
              </a:rPr>
              <a:t>、子供の</a:t>
            </a:r>
            <a:r>
              <a:rPr lang="ja-JP" altLang="en-US" sz="1050" dirty="0">
                <a:latin typeface="メイリオ" panose="020B0604030504040204" pitchFamily="50" charset="-128"/>
                <a:ea typeface="メイリオ" panose="020B0604030504040204" pitchFamily="50" charset="-128"/>
              </a:rPr>
              <a:t>話を親身になって聴くことができない」状況を想定して応答してください。例えば、相手を見ないとか、作業を止めずに聞くとか、生返事をするなど、アドリブで演じてください。（準備ができたら）それでは、どうぞ。</a:t>
            </a:r>
            <a:endParaRPr lang="en-US" altLang="ja-JP" sz="1050" dirty="0">
              <a:latin typeface="メイリオ" panose="020B0604030504040204" pitchFamily="50" charset="-128"/>
              <a:ea typeface="メイリオ" panose="020B0604030504040204" pitchFamily="50" charset="-128"/>
            </a:endParaRPr>
          </a:p>
          <a:p>
            <a:pPr>
              <a:defRPr/>
            </a:pPr>
            <a:endParaRPr lang="en-US" altLang="ja-JP" sz="1050" dirty="0">
              <a:latin typeface="メイリオ" panose="020B0604030504040204" pitchFamily="50" charset="-128"/>
              <a:ea typeface="メイリオ" panose="020B0604030504040204" pitchFamily="50" charset="-128"/>
            </a:endParaRPr>
          </a:p>
          <a:p>
            <a:pPr>
              <a:defRPr/>
            </a:pPr>
            <a:endParaRPr lang="en-US" altLang="ja-JP" sz="1050" dirty="0" smtClean="0">
              <a:latin typeface="メイリオ" panose="020B0604030504040204" pitchFamily="50" charset="-128"/>
              <a:ea typeface="メイリオ" panose="020B0604030504040204" pitchFamily="50" charset="-128"/>
            </a:endParaRPr>
          </a:p>
          <a:p>
            <a:pPr>
              <a:defRPr/>
            </a:pPr>
            <a:endParaRPr lang="en-US" altLang="ja-JP" sz="1050" dirty="0" smtClean="0">
              <a:latin typeface="メイリオ" panose="020B0604030504040204" pitchFamily="50" charset="-128"/>
              <a:ea typeface="メイリオ" panose="020B0604030504040204" pitchFamily="50" charset="-128"/>
            </a:endParaRPr>
          </a:p>
          <a:p>
            <a:pPr>
              <a:defRPr/>
            </a:pPr>
            <a:endParaRPr lang="en-US" altLang="ja-JP" sz="1050" dirty="0">
              <a:latin typeface="メイリオ" panose="020B0604030504040204" pitchFamily="50" charset="-128"/>
              <a:ea typeface="メイリオ" panose="020B0604030504040204" pitchFamily="50" charset="-128"/>
            </a:endParaRPr>
          </a:p>
          <a:p>
            <a:pPr>
              <a:defRPr/>
            </a:pPr>
            <a:r>
              <a:rPr lang="ja-JP" altLang="en-US" sz="1050" dirty="0" smtClean="0">
                <a:latin typeface="メイリオ" panose="020B0604030504040204" pitchFamily="50" charset="-128"/>
                <a:ea typeface="メイリオ" panose="020B0604030504040204" pitchFamily="50" charset="-128"/>
              </a:rPr>
              <a:t>（</a:t>
            </a:r>
            <a:r>
              <a:rPr lang="en-US" altLang="ja-JP" sz="1050" dirty="0">
                <a:latin typeface="メイリオ" panose="020B0604030504040204" pitchFamily="50" charset="-128"/>
                <a:ea typeface="メイリオ" panose="020B0604030504040204" pitchFamily="50" charset="-128"/>
              </a:rPr>
              <a:t>30</a:t>
            </a:r>
            <a:r>
              <a:rPr lang="ja-JP" altLang="en-US" sz="1050" dirty="0">
                <a:latin typeface="メイリオ" panose="020B0604030504040204" pitchFamily="50" charset="-128"/>
                <a:ea typeface="メイリオ" panose="020B0604030504040204" pitchFamily="50" charset="-128"/>
              </a:rPr>
              <a:t>秒経過）</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時間がきました。ありがとうございました。</a:t>
            </a:r>
            <a:endParaRPr lang="en-US" altLang="ja-JP" sz="1050" dirty="0">
              <a:latin typeface="メイリオ" panose="020B0604030504040204" pitchFamily="50" charset="-128"/>
              <a:ea typeface="メイリオ" panose="020B0604030504040204" pitchFamily="50" charset="-128"/>
            </a:endParaRPr>
          </a:p>
          <a:p>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次は、先生役</a:t>
            </a:r>
            <a:r>
              <a:rPr lang="ja-JP" altLang="en-US" sz="1050" dirty="0" smtClean="0">
                <a:latin typeface="メイリオ" panose="020B0604030504040204" pitchFamily="50" charset="-128"/>
                <a:ea typeface="メイリオ" panose="020B0604030504040204" pitchFamily="50" charset="-128"/>
              </a:rPr>
              <a:t>と子供役</a:t>
            </a:r>
            <a:r>
              <a:rPr lang="ja-JP" altLang="en-US" sz="1050" dirty="0">
                <a:latin typeface="メイリオ" panose="020B0604030504040204" pitchFamily="50" charset="-128"/>
                <a:ea typeface="メイリオ" panose="020B0604030504040204" pitchFamily="50" charset="-128"/>
              </a:rPr>
              <a:t>を交替して、状況②を</a:t>
            </a:r>
            <a:r>
              <a:rPr lang="en-US" altLang="ja-JP" sz="1050" dirty="0">
                <a:latin typeface="メイリオ" panose="020B0604030504040204" pitchFamily="50" charset="-128"/>
                <a:ea typeface="メイリオ" panose="020B0604030504040204" pitchFamily="50" charset="-128"/>
              </a:rPr>
              <a:t>30</a:t>
            </a:r>
            <a:r>
              <a:rPr lang="ja-JP" altLang="en-US" sz="1050" dirty="0">
                <a:latin typeface="メイリオ" panose="020B0604030504040204" pitchFamily="50" charset="-128"/>
                <a:ea typeface="メイリオ" panose="020B0604030504040204" pitchFamily="50" charset="-128"/>
              </a:rPr>
              <a:t>秒行います。先生役は、「反抗的な態度を</a:t>
            </a:r>
            <a:r>
              <a:rPr lang="ja-JP" altLang="en-US" sz="1050" dirty="0" smtClean="0">
                <a:latin typeface="メイリオ" panose="020B0604030504040204" pitchFamily="50" charset="-128"/>
                <a:ea typeface="メイリオ" panose="020B0604030504040204" pitchFamily="50" charset="-128"/>
              </a:rPr>
              <a:t>とる子供の</a:t>
            </a:r>
            <a:r>
              <a:rPr lang="ja-JP" altLang="en-US" sz="1050" dirty="0">
                <a:latin typeface="メイリオ" panose="020B0604030504040204" pitchFamily="50" charset="-128"/>
                <a:ea typeface="メイリオ" panose="020B0604030504040204" pitchFamily="50" charset="-128"/>
              </a:rPr>
              <a:t>指導を済ませた直後で、気持ちが高ぶっている」状況を想定して応答してください。例えば、顔つきや声色が怒っているとか、足や腕を組むとか、偉そうな相</a:t>
            </a:r>
            <a:r>
              <a:rPr lang="ja-JP" altLang="en-US" sz="1050" dirty="0" err="1">
                <a:latin typeface="メイリオ" panose="020B0604030504040204" pitchFamily="50" charset="-128"/>
                <a:ea typeface="メイリオ" panose="020B0604030504040204" pitchFamily="50" charset="-128"/>
              </a:rPr>
              <a:t>づちを</a:t>
            </a:r>
            <a:r>
              <a:rPr lang="ja-JP" altLang="en-US" sz="1050" dirty="0">
                <a:latin typeface="メイリオ" panose="020B0604030504040204" pitchFamily="50" charset="-128"/>
                <a:ea typeface="メイリオ" panose="020B0604030504040204" pitchFamily="50" charset="-128"/>
              </a:rPr>
              <a:t>打つ等、アドリブで演じてください。（準備ができたら）それでは、どうぞ。</a:t>
            </a:r>
            <a:endParaRPr lang="en-US" altLang="ja-JP" sz="1050" dirty="0">
              <a:latin typeface="メイリオ" panose="020B0604030504040204" pitchFamily="50" charset="-128"/>
              <a:ea typeface="メイリオ" panose="020B0604030504040204" pitchFamily="50" charset="-128"/>
            </a:endParaRPr>
          </a:p>
          <a:p>
            <a:endParaRPr lang="en-US" altLang="ja-JP" sz="1050" dirty="0">
              <a:latin typeface="メイリオ" panose="020B0604030504040204" pitchFamily="50" charset="-128"/>
              <a:ea typeface="メイリオ" panose="020B0604030504040204" pitchFamily="50" charset="-128"/>
            </a:endParaRPr>
          </a:p>
          <a:p>
            <a:endParaRPr lang="en-US" altLang="ja-JP" sz="1050" dirty="0" smtClean="0">
              <a:latin typeface="メイリオ" panose="020B0604030504040204" pitchFamily="50" charset="-128"/>
              <a:ea typeface="メイリオ" panose="020B0604030504040204" pitchFamily="50" charset="-128"/>
            </a:endParaRPr>
          </a:p>
          <a:p>
            <a:endParaRPr lang="en-US" altLang="ja-JP" sz="1050" dirty="0">
              <a:latin typeface="メイリオ" panose="020B0604030504040204" pitchFamily="50" charset="-128"/>
              <a:ea typeface="メイリオ" panose="020B0604030504040204" pitchFamily="50" charset="-128"/>
            </a:endParaRPr>
          </a:p>
          <a:p>
            <a:endParaRPr lang="en-US" altLang="ja-JP" sz="1050" dirty="0" smtClean="0">
              <a:latin typeface="メイリオ" panose="020B0604030504040204" pitchFamily="50" charset="-128"/>
              <a:ea typeface="メイリオ" panose="020B0604030504040204" pitchFamily="50" charset="-128"/>
            </a:endParaRPr>
          </a:p>
          <a:p>
            <a:r>
              <a:rPr lang="ja-JP" altLang="en-US" sz="1050" dirty="0" smtClean="0">
                <a:latin typeface="メイリオ" panose="020B0604030504040204" pitchFamily="50" charset="-128"/>
                <a:ea typeface="メイリオ" panose="020B0604030504040204" pitchFamily="50" charset="-128"/>
              </a:rPr>
              <a:t>（</a:t>
            </a:r>
            <a:r>
              <a:rPr lang="en-US" altLang="ja-JP" sz="1050" dirty="0">
                <a:latin typeface="メイリオ" panose="020B0604030504040204" pitchFamily="50" charset="-128"/>
                <a:ea typeface="メイリオ" panose="020B0604030504040204" pitchFamily="50" charset="-128"/>
              </a:rPr>
              <a:t>30</a:t>
            </a:r>
            <a:r>
              <a:rPr lang="ja-JP" altLang="en-US" sz="1050" dirty="0">
                <a:latin typeface="メイリオ" panose="020B0604030504040204" pitchFamily="50" charset="-128"/>
                <a:ea typeface="メイリオ" panose="020B0604030504040204" pitchFamily="50" charset="-128"/>
              </a:rPr>
              <a:t>秒経過）</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時間がきました。ありがとうございました。★</a:t>
            </a:r>
          </a:p>
        </p:txBody>
      </p:sp>
      <p:sp>
        <p:nvSpPr>
          <p:cNvPr id="31" name="テキスト ボックス 30"/>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6</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sp>
        <p:nvSpPr>
          <p:cNvPr id="14" name="横巻き 13"/>
          <p:cNvSpPr/>
          <p:nvPr/>
        </p:nvSpPr>
        <p:spPr>
          <a:xfrm>
            <a:off x="3602284" y="2858289"/>
            <a:ext cx="671845" cy="396999"/>
          </a:xfrm>
          <a:prstGeom prst="horizont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演習</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5" name="角丸四角形吹き出し 14"/>
          <p:cNvSpPr/>
          <p:nvPr/>
        </p:nvSpPr>
        <p:spPr>
          <a:xfrm>
            <a:off x="4470572" y="2967257"/>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あと</a:t>
            </a:r>
            <a:r>
              <a:rPr kumimoji="1" lang="en-US" altLang="ja-JP" sz="900" dirty="0" smtClean="0">
                <a:solidFill>
                  <a:sysClr val="windowText" lastClr="000000"/>
                </a:solidFill>
                <a:latin typeface="メイリオ" panose="020B0604030504040204" pitchFamily="50" charset="-128"/>
                <a:ea typeface="メイリオ" panose="020B0604030504040204" pitchFamily="50" charset="-128"/>
              </a:rPr>
              <a:t>10</a:t>
            </a: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秒です。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sp>
        <p:nvSpPr>
          <p:cNvPr id="16" name="横巻き 15"/>
          <p:cNvSpPr/>
          <p:nvPr/>
        </p:nvSpPr>
        <p:spPr>
          <a:xfrm>
            <a:off x="3602284" y="5146164"/>
            <a:ext cx="671845" cy="396999"/>
          </a:xfrm>
          <a:prstGeom prst="horizont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演習</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7" name="角丸四角形吹き出し 16"/>
          <p:cNvSpPr/>
          <p:nvPr/>
        </p:nvSpPr>
        <p:spPr>
          <a:xfrm>
            <a:off x="4470572" y="5255132"/>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あと</a:t>
            </a:r>
            <a:r>
              <a:rPr kumimoji="1" lang="en-US" altLang="ja-JP" sz="900" dirty="0" smtClean="0">
                <a:solidFill>
                  <a:sysClr val="windowText" lastClr="000000"/>
                </a:solidFill>
                <a:latin typeface="メイリオ" panose="020B0604030504040204" pitchFamily="50" charset="-128"/>
                <a:ea typeface="メイリオ" panose="020B0604030504040204" pitchFamily="50" charset="-128"/>
              </a:rPr>
              <a:t>10</a:t>
            </a: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秒です。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grpSp>
        <p:nvGrpSpPr>
          <p:cNvPr id="18" name="グループ化 17"/>
          <p:cNvGrpSpPr/>
          <p:nvPr/>
        </p:nvGrpSpPr>
        <p:grpSpPr>
          <a:xfrm>
            <a:off x="370080" y="6092530"/>
            <a:ext cx="6117841" cy="3036934"/>
            <a:chOff x="361964" y="498412"/>
            <a:chExt cx="6117841" cy="2479138"/>
          </a:xfrm>
        </p:grpSpPr>
        <p:sp>
          <p:nvSpPr>
            <p:cNvPr id="19" name="正方形/長方形 18"/>
            <p:cNvSpPr/>
            <p:nvPr/>
          </p:nvSpPr>
          <p:spPr>
            <a:xfrm>
              <a:off x="361964" y="498412"/>
              <a:ext cx="2520000" cy="24791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スライド７</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20" name="正方形/長方形 19"/>
            <p:cNvSpPr/>
            <p:nvPr/>
          </p:nvSpPr>
          <p:spPr>
            <a:xfrm>
              <a:off x="2879805" y="498412"/>
              <a:ext cx="3600000" cy="24791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21"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56369" y="6461714"/>
            <a:ext cx="2159997" cy="161999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2" name="テキスト ボックス 21"/>
          <p:cNvSpPr txBox="1"/>
          <p:nvPr/>
        </p:nvSpPr>
        <p:spPr>
          <a:xfrm>
            <a:off x="361964" y="8089320"/>
            <a:ext cx="252667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23" name="正方形/長方形 22"/>
          <p:cNvSpPr/>
          <p:nvPr/>
        </p:nvSpPr>
        <p:spPr>
          <a:xfrm>
            <a:off x="2892505" y="6108367"/>
            <a:ext cx="3600000" cy="2785378"/>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≪スライド５～７で７分≫</a:t>
            </a:r>
            <a:endParaRPr lang="en-US" altLang="ja-JP" sz="1050" b="1" dirty="0">
              <a:latin typeface="メイリオ" panose="020B0604030504040204" pitchFamily="50" charset="-128"/>
              <a:ea typeface="メイリオ" panose="020B0604030504040204" pitchFamily="50" charset="-128"/>
            </a:endParaRPr>
          </a:p>
          <a:p>
            <a:pPr>
              <a:lnSpc>
                <a:spcPts val="1400"/>
              </a:lnSpc>
            </a:pPr>
            <a:r>
              <a:rPr lang="ja-JP" altLang="en-US" sz="1050" b="1" dirty="0" smtClean="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いかがだったでしょうか。</a:t>
            </a:r>
            <a:r>
              <a:rPr lang="ja-JP" altLang="en-US" sz="1050" dirty="0" smtClean="0">
                <a:latin typeface="メイリオ" panose="020B0604030504040204" pitchFamily="50" charset="-128"/>
                <a:ea typeface="メイリオ" panose="020B0604030504040204" pitchFamily="50" charset="-128"/>
              </a:rPr>
              <a:t>「子供役</a:t>
            </a:r>
            <a:r>
              <a:rPr lang="ja-JP" altLang="en-US" sz="1050" dirty="0">
                <a:latin typeface="メイリオ" panose="020B0604030504040204" pitchFamily="50" charset="-128"/>
                <a:ea typeface="メイリオ" panose="020B0604030504040204" pitchFamily="50" charset="-128"/>
              </a:rPr>
              <a:t>をして感じたこと」と、「どんな聴き方をしてもらいたかったか」を配付資料に書いてください。時間は１分です。始めてください</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１分経過）</a:t>
            </a:r>
          </a:p>
          <a:p>
            <a:pPr>
              <a:lnSpc>
                <a:spcPts val="1400"/>
              </a:lnSpc>
            </a:pPr>
            <a:r>
              <a:rPr lang="ja-JP" altLang="en-US" sz="1050" dirty="0">
                <a:latin typeface="メイリオ" panose="020B0604030504040204" pitchFamily="50" charset="-128"/>
                <a:ea typeface="メイリオ" panose="020B0604030504040204" pitchFamily="50" charset="-128"/>
              </a:rPr>
              <a:t>　時間がきました。今、書いたことについて、先ほどのペアの方</a:t>
            </a:r>
            <a:r>
              <a:rPr lang="ja-JP" altLang="en-US" sz="1050" dirty="0" smtClean="0">
                <a:latin typeface="メイリオ" panose="020B0604030504040204" pitchFamily="50" charset="-128"/>
                <a:ea typeface="メイリオ" panose="020B0604030504040204" pitchFamily="50" charset="-128"/>
              </a:rPr>
              <a:t>と共有してください。</a:t>
            </a:r>
            <a:r>
              <a:rPr lang="ja-JP" altLang="en-US" sz="1050" dirty="0">
                <a:latin typeface="メイリオ" panose="020B0604030504040204" pitchFamily="50" charset="-128"/>
                <a:ea typeface="メイリオ" panose="020B0604030504040204" pitchFamily="50" charset="-128"/>
              </a:rPr>
              <a:t>時間</a:t>
            </a:r>
            <a:r>
              <a:rPr lang="ja-JP" altLang="en-US" sz="1050" dirty="0" smtClean="0">
                <a:latin typeface="メイリオ" panose="020B0604030504040204" pitchFamily="50" charset="-128"/>
                <a:ea typeface="メイリオ" panose="020B0604030504040204" pitchFamily="50" charset="-128"/>
              </a:rPr>
              <a:t>は１分</a:t>
            </a:r>
            <a:r>
              <a:rPr lang="ja-JP" altLang="en-US" sz="1050" dirty="0">
                <a:latin typeface="メイリオ" panose="020B0604030504040204" pitchFamily="50" charset="-128"/>
                <a:ea typeface="メイリオ" panose="020B0604030504040204" pitchFamily="50" charset="-128"/>
              </a:rPr>
              <a:t>です。始めてください。</a:t>
            </a: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１</a:t>
            </a:r>
            <a:r>
              <a:rPr lang="ja-JP" altLang="en-US" sz="1050" dirty="0" smtClean="0">
                <a:latin typeface="メイリオ" panose="020B0604030504040204" pitchFamily="50" charset="-128"/>
                <a:ea typeface="メイリオ" panose="020B0604030504040204" pitchFamily="50" charset="-128"/>
              </a:rPr>
              <a:t>分</a:t>
            </a:r>
            <a:r>
              <a:rPr lang="ja-JP" altLang="en-US" sz="1050" dirty="0">
                <a:latin typeface="メイリオ" panose="020B0604030504040204" pitchFamily="50" charset="-128"/>
                <a:ea typeface="メイリオ" panose="020B0604030504040204" pitchFamily="50" charset="-128"/>
              </a:rPr>
              <a:t>経過）</a:t>
            </a:r>
          </a:p>
          <a:p>
            <a:pPr>
              <a:lnSpc>
                <a:spcPts val="1400"/>
              </a:lnSpc>
            </a:pPr>
            <a:r>
              <a:rPr lang="ja-JP" altLang="en-US" sz="1050" dirty="0">
                <a:latin typeface="メイリオ" panose="020B0604030504040204" pitchFamily="50" charset="-128"/>
                <a:ea typeface="メイリオ" panose="020B0604030504040204" pitchFamily="50" charset="-128"/>
              </a:rPr>
              <a:t>　時間がきました</a:t>
            </a:r>
            <a:r>
              <a:rPr lang="ja-JP" altLang="en-US" sz="1050" dirty="0" smtClean="0">
                <a:latin typeface="メイリオ" panose="020B0604030504040204" pitchFamily="50" charset="-128"/>
                <a:ea typeface="メイリオ" panose="020B0604030504040204" pitchFamily="50" charset="-128"/>
              </a:rPr>
              <a:t>。ありがとうございました。★</a:t>
            </a:r>
            <a:endParaRPr lang="en-US" altLang="ja-JP" sz="1050" dirty="0">
              <a:latin typeface="メイリオ" panose="020B0604030504040204" pitchFamily="50" charset="-128"/>
              <a:ea typeface="メイリオ" panose="020B0604030504040204" pitchFamily="50" charset="-128"/>
            </a:endParaRPr>
          </a:p>
        </p:txBody>
      </p:sp>
      <p:sp>
        <p:nvSpPr>
          <p:cNvPr id="24" name="横巻き 23"/>
          <p:cNvSpPr/>
          <p:nvPr/>
        </p:nvSpPr>
        <p:spPr>
          <a:xfrm>
            <a:off x="3956533" y="6912814"/>
            <a:ext cx="671845" cy="396999"/>
          </a:xfrm>
          <a:prstGeom prst="horizontalScroll">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個人思考</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5" name="横巻き 24"/>
          <p:cNvSpPr/>
          <p:nvPr/>
        </p:nvSpPr>
        <p:spPr>
          <a:xfrm>
            <a:off x="3845342" y="8086270"/>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ペア協議</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6" name="角丸四角形吹き出し 25"/>
          <p:cNvSpPr/>
          <p:nvPr/>
        </p:nvSpPr>
        <p:spPr>
          <a:xfrm>
            <a:off x="4892650" y="8170978"/>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a:t>
            </a:r>
            <a:r>
              <a:rPr lang="en-US" altLang="ja-JP" sz="900" dirty="0">
                <a:solidFill>
                  <a:sysClr val="windowText" lastClr="000000"/>
                </a:solidFill>
                <a:latin typeface="メイリオ" panose="020B0604030504040204" pitchFamily="50" charset="-128"/>
                <a:ea typeface="メイリオ" panose="020B0604030504040204" pitchFamily="50" charset="-128"/>
              </a:rPr>
              <a:t>15</a:t>
            </a: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秒です。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3801955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7" name="グループ化 1026"/>
          <p:cNvGrpSpPr/>
          <p:nvPr/>
        </p:nvGrpSpPr>
        <p:grpSpPr>
          <a:xfrm>
            <a:off x="370258" y="344488"/>
            <a:ext cx="6117484" cy="2498273"/>
            <a:chOff x="361964" y="3226356"/>
            <a:chExt cx="6117484" cy="2880000"/>
          </a:xfrm>
        </p:grpSpPr>
        <p:sp>
          <p:nvSpPr>
            <p:cNvPr id="7" name="正方形/長方形 6"/>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スライド８</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pic>
        <p:nvPicPr>
          <p:cNvPr id="15"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70" y="714913"/>
            <a:ext cx="2159995" cy="161999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9" name="正方形/長方形 8"/>
          <p:cNvSpPr/>
          <p:nvPr/>
        </p:nvSpPr>
        <p:spPr>
          <a:xfrm>
            <a:off x="2892505" y="358700"/>
            <a:ext cx="3600000" cy="1349087"/>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スライド８～</a:t>
            </a:r>
            <a:r>
              <a:rPr lang="en-US" altLang="ja-JP" sz="1050" b="1" dirty="0" smtClean="0">
                <a:latin typeface="メイリオ" panose="020B0604030504040204" pitchFamily="50" charset="-128"/>
                <a:ea typeface="メイリオ" panose="020B0604030504040204" pitchFamily="50" charset="-128"/>
              </a:rPr>
              <a:t>15</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８分≫</a:t>
            </a:r>
            <a:endParaRPr lang="en-US" altLang="ja-JP" sz="1050" b="1"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もう、</a:t>
            </a:r>
            <a:r>
              <a:rPr lang="ja-JP" altLang="en-US" sz="1050" dirty="0" smtClean="0">
                <a:latin typeface="メイリオ" panose="020B0604030504040204" pitchFamily="50" charset="-128"/>
                <a:ea typeface="メイリオ" panose="020B0604030504040204" pitchFamily="50" charset="-128"/>
              </a:rPr>
              <a:t>お気付きのこ</a:t>
            </a:r>
            <a:r>
              <a:rPr lang="ja-JP" altLang="en-US" sz="1050" dirty="0">
                <a:latin typeface="メイリオ" panose="020B0604030504040204" pitchFamily="50" charset="-128"/>
                <a:ea typeface="メイリオ" panose="020B0604030504040204" pitchFamily="50" charset="-128"/>
              </a:rPr>
              <a:t>とと思いますが、「聴く」とは、まず、相手に「私は聴いていますよ」ということが伝わることが大切です。そのように聴くことで、安心できる関係を築くことができます</a:t>
            </a:r>
            <a:r>
              <a:rPr lang="ja-JP" altLang="en-US" sz="1050" dirty="0" smtClean="0">
                <a:latin typeface="メイリオ" panose="020B0604030504040204" pitchFamily="50" charset="-128"/>
                <a:ea typeface="メイリオ" panose="020B0604030504040204" pitchFamily="50" charset="-128"/>
              </a:rPr>
              <a:t>。つまり、「</a:t>
            </a:r>
            <a:r>
              <a:rPr lang="ja-JP" altLang="en-US" sz="1050" dirty="0">
                <a:latin typeface="メイリオ" panose="020B0604030504040204" pitchFamily="50" charset="-128"/>
                <a:ea typeface="メイリオ" panose="020B0604030504040204" pitchFamily="50" charset="-128"/>
              </a:rPr>
              <a:t>傾聴」の姿勢です。そこで、傾聴のコツをいくつか紹介します</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資料①を見てください。★</a:t>
            </a:r>
            <a:endParaRPr lang="ja-JP" altLang="en-US" sz="1050" dirty="0">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376369" y="2345831"/>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26" name="テキスト ボックス 25"/>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7</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grpSp>
        <p:nvGrpSpPr>
          <p:cNvPr id="19" name="グループ化 18"/>
          <p:cNvGrpSpPr/>
          <p:nvPr/>
        </p:nvGrpSpPr>
        <p:grpSpPr>
          <a:xfrm>
            <a:off x="370756" y="2843560"/>
            <a:ext cx="6117484" cy="2498273"/>
            <a:chOff x="361964" y="3226356"/>
            <a:chExt cx="6117484" cy="2880000"/>
          </a:xfrm>
        </p:grpSpPr>
        <p:sp>
          <p:nvSpPr>
            <p:cNvPr id="21" name="正方形/長方形 20"/>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lang="ja-JP" altLang="en-US" sz="1600" dirty="0" smtClean="0">
                  <a:solidFill>
                    <a:schemeClr val="tx1"/>
                  </a:solidFill>
                  <a:latin typeface="メイリオ" panose="020B0604030504040204" pitchFamily="50" charset="-128"/>
                  <a:ea typeface="メイリオ" panose="020B0604030504040204" pitchFamily="50" charset="-128"/>
                </a:rPr>
                <a:t>９</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22" name="正方形/長方形 21"/>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pic>
        <p:nvPicPr>
          <p:cNvPr id="23"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56867" y="3213985"/>
            <a:ext cx="2159997" cy="161999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7" name="正方形/長方形 26"/>
          <p:cNvSpPr/>
          <p:nvPr/>
        </p:nvSpPr>
        <p:spPr>
          <a:xfrm>
            <a:off x="2893003" y="2845072"/>
            <a:ext cx="3600000" cy="990015"/>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スライド８～</a:t>
            </a:r>
            <a:r>
              <a:rPr lang="en-US" altLang="ja-JP" sz="1050" b="1" dirty="0" smtClean="0">
                <a:latin typeface="メイリオ" panose="020B0604030504040204" pitchFamily="50" charset="-128"/>
                <a:ea typeface="メイリオ" panose="020B0604030504040204" pitchFamily="50" charset="-128"/>
              </a:rPr>
              <a:t>15</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８分≫</a:t>
            </a:r>
            <a:endParaRPr lang="en-US" altLang="ja-JP" sz="1050" b="1"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まず、「</a:t>
            </a:r>
            <a:r>
              <a:rPr lang="ja-JP" altLang="en-US" sz="1050" dirty="0">
                <a:latin typeface="メイリオ" panose="020B0604030504040204" pitchFamily="50" charset="-128"/>
                <a:ea typeface="メイリオ" panose="020B0604030504040204" pitchFamily="50" charset="-128"/>
              </a:rPr>
              <a:t>つながる言葉かけ」です。いきなり本題から始めるのではなく、相談に来た労をいたわったり、相談に来たことを歓迎する言葉かけ、心をほぐすような言葉かけを行います。★</a:t>
            </a:r>
          </a:p>
        </p:txBody>
      </p:sp>
      <p:sp>
        <p:nvSpPr>
          <p:cNvPr id="28" name="テキスト ボックス 27"/>
          <p:cNvSpPr txBox="1"/>
          <p:nvPr/>
        </p:nvSpPr>
        <p:spPr>
          <a:xfrm>
            <a:off x="376867" y="4844903"/>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31" name="テキスト ボックス 30"/>
          <p:cNvSpPr txBox="1"/>
          <p:nvPr/>
        </p:nvSpPr>
        <p:spPr>
          <a:xfrm>
            <a:off x="390150" y="942702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grpSp>
        <p:nvGrpSpPr>
          <p:cNvPr id="25" name="グループ化 24"/>
          <p:cNvGrpSpPr/>
          <p:nvPr/>
        </p:nvGrpSpPr>
        <p:grpSpPr>
          <a:xfrm>
            <a:off x="370080" y="5347331"/>
            <a:ext cx="6117841" cy="2510372"/>
            <a:chOff x="361964" y="498412"/>
            <a:chExt cx="6117841" cy="2726396"/>
          </a:xfrm>
        </p:grpSpPr>
        <p:sp>
          <p:nvSpPr>
            <p:cNvPr id="29" name="正方形/長方形 28"/>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10</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32" name="正方形/長方形 31"/>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33" name="Picture 2"/>
          <p:cNvPicPr>
            <a:picLocks noChangeAspect="1" noChangeArrowheads="1"/>
          </p:cNvPicPr>
          <p:nvPr/>
        </p:nvPicPr>
        <p:blipFill>
          <a:blip r:embed="rId4" cstate="email">
            <a:extLst>
              <a:ext uri="{28A0092B-C50C-407E-A947-70E740481C1C}">
                <a14:useLocalDpi xmlns:a14="http://schemas.microsoft.com/office/drawing/2010/main" val="0"/>
              </a:ext>
            </a:extLst>
          </a:blip>
          <a:stretch>
            <a:fillRect/>
          </a:stretch>
        </p:blipFill>
        <p:spPr bwMode="auto">
          <a:xfrm>
            <a:off x="556370" y="5716515"/>
            <a:ext cx="2159995" cy="161999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34" name="テキスト ボックス 33"/>
          <p:cNvSpPr txBox="1"/>
          <p:nvPr/>
        </p:nvSpPr>
        <p:spPr>
          <a:xfrm>
            <a:off x="361964" y="7344121"/>
            <a:ext cx="252667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36" name="正方形/長方形 35"/>
          <p:cNvSpPr/>
          <p:nvPr/>
        </p:nvSpPr>
        <p:spPr>
          <a:xfrm>
            <a:off x="2892505" y="5363168"/>
            <a:ext cx="3600000" cy="990015"/>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スライド８～</a:t>
            </a:r>
            <a:r>
              <a:rPr lang="en-US" altLang="ja-JP" sz="1050" b="1" dirty="0" smtClean="0">
                <a:latin typeface="メイリオ" panose="020B0604030504040204" pitchFamily="50" charset="-128"/>
                <a:ea typeface="メイリオ" panose="020B0604030504040204" pitchFamily="50" charset="-128"/>
              </a:rPr>
              <a:t>15</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８分≫</a:t>
            </a:r>
            <a:endParaRPr lang="en-US" altLang="ja-JP" sz="1050" b="1" dirty="0">
              <a:latin typeface="メイリオ" panose="020B0604030504040204" pitchFamily="50" charset="-128"/>
              <a:ea typeface="メイリオ" panose="020B0604030504040204" pitchFamily="50" charset="-128"/>
            </a:endParaRPr>
          </a:p>
          <a:p>
            <a:pPr>
              <a:lnSpc>
                <a:spcPts val="1400"/>
              </a:lnSpc>
            </a:pPr>
            <a:r>
              <a:rPr lang="ja-JP" altLang="en-US" sz="1050" b="1" dirty="0" smtClean="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次に、「受容」です</a:t>
            </a:r>
            <a:r>
              <a:rPr lang="ja-JP" altLang="en-US" sz="1050" dirty="0" smtClean="0">
                <a:latin typeface="メイリオ" panose="020B0604030504040204" pitchFamily="50" charset="-128"/>
                <a:ea typeface="メイリオ" panose="020B0604030504040204" pitchFamily="50" charset="-128"/>
              </a:rPr>
              <a:t>。話を聴いていて、反論</a:t>
            </a:r>
            <a:r>
              <a:rPr lang="ja-JP" altLang="en-US" sz="1050" dirty="0">
                <a:latin typeface="メイリオ" panose="020B0604030504040204" pitchFamily="50" charset="-128"/>
                <a:ea typeface="メイリオ" panose="020B0604030504040204" pitchFamily="50" charset="-128"/>
              </a:rPr>
              <a:t>や批判をしたい</a:t>
            </a:r>
            <a:r>
              <a:rPr lang="ja-JP" altLang="en-US" sz="1050" dirty="0" smtClean="0">
                <a:latin typeface="メイリオ" panose="020B0604030504040204" pitchFamily="50" charset="-128"/>
                <a:ea typeface="メイリオ" panose="020B0604030504040204" pitchFamily="50" charset="-128"/>
              </a:rPr>
              <a:t>気持ちになっても、そのことは脇</a:t>
            </a:r>
            <a:r>
              <a:rPr lang="ja-JP" altLang="en-US" sz="1050" dirty="0">
                <a:latin typeface="メイリオ" panose="020B0604030504040204" pitchFamily="50" charset="-128"/>
                <a:ea typeface="メイリオ" panose="020B0604030504040204" pitchFamily="50" charset="-128"/>
              </a:rPr>
              <a:t>に置いて、うなずいたり相づちをうったりして</a:t>
            </a:r>
            <a:r>
              <a:rPr lang="ja-JP" altLang="en-US" sz="1050" dirty="0" smtClean="0">
                <a:latin typeface="メイリオ" panose="020B0604030504040204" pitchFamily="50" charset="-128"/>
                <a:ea typeface="メイリオ" panose="020B0604030504040204" pitchFamily="50" charset="-128"/>
              </a:rPr>
              <a:t>、子供の</a:t>
            </a:r>
            <a:r>
              <a:rPr lang="ja-JP" altLang="en-US" sz="1050" dirty="0">
                <a:latin typeface="メイリオ" panose="020B0604030504040204" pitchFamily="50" charset="-128"/>
                <a:ea typeface="メイリオ" panose="020B0604030504040204" pitchFamily="50" charset="-128"/>
              </a:rPr>
              <a:t>、そうならざるを得ない気持ちを推し量りながら聴きます。★</a:t>
            </a:r>
          </a:p>
        </p:txBody>
      </p:sp>
    </p:spTree>
    <p:extLst>
      <p:ext uri="{BB962C8B-B14F-4D97-AF65-F5344CB8AC3E}">
        <p14:creationId xmlns:p14="http://schemas.microsoft.com/office/powerpoint/2010/main" val="1614648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7" name="グループ化 1026"/>
          <p:cNvGrpSpPr/>
          <p:nvPr/>
        </p:nvGrpSpPr>
        <p:grpSpPr>
          <a:xfrm>
            <a:off x="370258" y="344488"/>
            <a:ext cx="6117484" cy="2498273"/>
            <a:chOff x="361964" y="3226356"/>
            <a:chExt cx="6117484" cy="2880000"/>
          </a:xfrm>
        </p:grpSpPr>
        <p:sp>
          <p:nvSpPr>
            <p:cNvPr id="7" name="正方形/長方形 6"/>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11</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pic>
        <p:nvPicPr>
          <p:cNvPr id="15"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69" y="714913"/>
            <a:ext cx="2159997" cy="161999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9" name="正方形/長方形 8"/>
          <p:cNvSpPr/>
          <p:nvPr/>
        </p:nvSpPr>
        <p:spPr>
          <a:xfrm>
            <a:off x="2892505" y="358700"/>
            <a:ext cx="3600000" cy="990015"/>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スライド８～</a:t>
            </a:r>
            <a:r>
              <a:rPr lang="en-US" altLang="ja-JP" sz="1050" b="1" dirty="0" smtClean="0">
                <a:latin typeface="メイリオ" panose="020B0604030504040204" pitchFamily="50" charset="-128"/>
                <a:ea typeface="メイリオ" panose="020B0604030504040204" pitchFamily="50" charset="-128"/>
              </a:rPr>
              <a:t>15</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８分≫</a:t>
            </a:r>
            <a:endParaRPr lang="en-US" altLang="ja-JP" sz="1050" b="1"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そして、「繰り返し」です。子供がかすかに言ったことでも、こちらが同じことを繰り返すと、自分の言葉が届いているという実感を得て、子供は自信をもって話せるようになります。</a:t>
            </a:r>
            <a:r>
              <a:rPr lang="ja-JP" altLang="en-US" sz="1050" dirty="0" smtClean="0">
                <a:latin typeface="メイリオ" panose="020B0604030504040204" pitchFamily="50" charset="-128"/>
                <a:ea typeface="メイリオ" panose="020B0604030504040204" pitchFamily="50" charset="-128"/>
              </a:rPr>
              <a:t>★</a:t>
            </a:r>
            <a:endParaRPr lang="ja-JP" altLang="en-US" sz="1050" dirty="0">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376369" y="2345831"/>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26" name="テキスト ボックス 25"/>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8</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grpSp>
        <p:nvGrpSpPr>
          <p:cNvPr id="19" name="グループ化 18"/>
          <p:cNvGrpSpPr/>
          <p:nvPr/>
        </p:nvGrpSpPr>
        <p:grpSpPr>
          <a:xfrm>
            <a:off x="370756" y="2843560"/>
            <a:ext cx="6117484" cy="2498273"/>
            <a:chOff x="361964" y="3226356"/>
            <a:chExt cx="6117484" cy="2880000"/>
          </a:xfrm>
        </p:grpSpPr>
        <p:sp>
          <p:nvSpPr>
            <p:cNvPr id="21" name="正方形/長方形 20"/>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12</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22" name="正方形/長方形 21"/>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pic>
        <p:nvPicPr>
          <p:cNvPr id="23"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56868" y="3213985"/>
            <a:ext cx="2159995" cy="161999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7" name="正方形/長方形 26"/>
          <p:cNvSpPr/>
          <p:nvPr/>
        </p:nvSpPr>
        <p:spPr>
          <a:xfrm>
            <a:off x="2893003" y="2857772"/>
            <a:ext cx="3600000" cy="810478"/>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スライド８～</a:t>
            </a:r>
            <a:r>
              <a:rPr lang="en-US" altLang="ja-JP" sz="1050" b="1" dirty="0" smtClean="0">
                <a:latin typeface="メイリオ" panose="020B0604030504040204" pitchFamily="50" charset="-128"/>
                <a:ea typeface="メイリオ" panose="020B0604030504040204" pitchFamily="50" charset="-128"/>
              </a:rPr>
              <a:t>15</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８分≫</a:t>
            </a:r>
            <a:endParaRPr lang="en-US" altLang="ja-JP" sz="1050" b="1"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さらに、会話の間に、「言い換え」や「要約」をしたり、「明確化」したりして</a:t>
            </a:r>
            <a:r>
              <a:rPr lang="ja-JP" altLang="en-US" sz="1050" dirty="0" smtClean="0">
                <a:latin typeface="メイリオ" panose="020B0604030504040204" pitchFamily="50" charset="-128"/>
                <a:ea typeface="メイリオ" panose="020B0604030504040204" pitchFamily="50" charset="-128"/>
              </a:rPr>
              <a:t>、子供の</a:t>
            </a:r>
            <a:r>
              <a:rPr lang="ja-JP" altLang="en-US" sz="1050" dirty="0">
                <a:latin typeface="メイリオ" panose="020B0604030504040204" pitchFamily="50" charset="-128"/>
                <a:ea typeface="メイリオ" panose="020B0604030504040204" pitchFamily="50" charset="-128"/>
              </a:rPr>
              <a:t>緊張をほぐしたり、心の整理を手伝ったりします。★</a:t>
            </a:r>
          </a:p>
        </p:txBody>
      </p:sp>
      <p:sp>
        <p:nvSpPr>
          <p:cNvPr id="28" name="テキスト ボックス 27"/>
          <p:cNvSpPr txBox="1"/>
          <p:nvPr/>
        </p:nvSpPr>
        <p:spPr>
          <a:xfrm>
            <a:off x="376867" y="4844903"/>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25" name="テキスト ボックス 24"/>
          <p:cNvSpPr txBox="1"/>
          <p:nvPr/>
        </p:nvSpPr>
        <p:spPr>
          <a:xfrm>
            <a:off x="390150" y="942702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grpSp>
        <p:nvGrpSpPr>
          <p:cNvPr id="24" name="グループ化 23"/>
          <p:cNvGrpSpPr/>
          <p:nvPr/>
        </p:nvGrpSpPr>
        <p:grpSpPr>
          <a:xfrm>
            <a:off x="370080" y="5340188"/>
            <a:ext cx="6117841" cy="2510372"/>
            <a:chOff x="361964" y="498412"/>
            <a:chExt cx="6117841" cy="2726396"/>
          </a:xfrm>
        </p:grpSpPr>
        <p:sp>
          <p:nvSpPr>
            <p:cNvPr id="29" name="正方形/長方形 28"/>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13</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30" name="正方形/長方形 29"/>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31" name="Picture 2"/>
          <p:cNvPicPr>
            <a:picLocks noChangeAspect="1" noChangeArrowheads="1"/>
          </p:cNvPicPr>
          <p:nvPr/>
        </p:nvPicPr>
        <p:blipFill>
          <a:blip r:embed="rId4" cstate="email">
            <a:extLst>
              <a:ext uri="{28A0092B-C50C-407E-A947-70E740481C1C}">
                <a14:useLocalDpi xmlns:a14="http://schemas.microsoft.com/office/drawing/2010/main" val="0"/>
              </a:ext>
            </a:extLst>
          </a:blip>
          <a:stretch>
            <a:fillRect/>
          </a:stretch>
        </p:blipFill>
        <p:spPr bwMode="auto">
          <a:xfrm>
            <a:off x="556370" y="5709372"/>
            <a:ext cx="2159995" cy="161999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32" name="テキスト ボックス 31"/>
          <p:cNvSpPr txBox="1"/>
          <p:nvPr/>
        </p:nvSpPr>
        <p:spPr>
          <a:xfrm>
            <a:off x="361964" y="7336978"/>
            <a:ext cx="252667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33" name="正方形/長方形 32"/>
          <p:cNvSpPr/>
          <p:nvPr/>
        </p:nvSpPr>
        <p:spPr>
          <a:xfrm>
            <a:off x="2892505" y="5356025"/>
            <a:ext cx="3600000" cy="1169551"/>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スライド８～</a:t>
            </a:r>
            <a:r>
              <a:rPr lang="en-US" altLang="ja-JP" sz="1050" b="1" dirty="0" smtClean="0">
                <a:latin typeface="メイリオ" panose="020B0604030504040204" pitchFamily="50" charset="-128"/>
                <a:ea typeface="メイリオ" panose="020B0604030504040204" pitchFamily="50" charset="-128"/>
              </a:rPr>
              <a:t>15</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８分≫</a:t>
            </a:r>
            <a:endParaRPr lang="en-US" altLang="ja-JP" sz="1050" b="1" dirty="0">
              <a:latin typeface="メイリオ" panose="020B0604030504040204" pitchFamily="50" charset="-128"/>
              <a:ea typeface="メイリオ" panose="020B0604030504040204" pitchFamily="50" charset="-128"/>
            </a:endParaRPr>
          </a:p>
          <a:p>
            <a:pPr>
              <a:lnSpc>
                <a:spcPts val="1400"/>
              </a:lnSpc>
            </a:pPr>
            <a:r>
              <a:rPr lang="ja-JP" altLang="en-US" sz="1050" b="1" dirty="0" smtClean="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そして、最後は「支持」です。人は、自分を肯定されたり、認めてもらえたりすると、「これでよかったんだ」「やってみよう」というように、</a:t>
            </a:r>
            <a:r>
              <a:rPr lang="ja-JP" altLang="en-US" sz="1050" dirty="0" smtClean="0">
                <a:latin typeface="メイリオ" panose="020B0604030504040204" pitchFamily="50" charset="-128"/>
                <a:ea typeface="メイリオ" panose="020B0604030504040204" pitchFamily="50" charset="-128"/>
              </a:rPr>
              <a:t>勇気づけられます</a:t>
            </a:r>
            <a:r>
              <a:rPr lang="ja-JP" altLang="en-US" sz="1050" dirty="0">
                <a:latin typeface="メイリオ" panose="020B0604030504040204" pitchFamily="50" charset="-128"/>
                <a:ea typeface="メイリオ" panose="020B0604030504040204" pitchFamily="50" charset="-128"/>
              </a:rPr>
              <a:t>。</a:t>
            </a:r>
          </a:p>
          <a:p>
            <a:pPr>
              <a:lnSpc>
                <a:spcPts val="1400"/>
              </a:lnSpc>
            </a:pPr>
            <a:r>
              <a:rPr lang="ja-JP" altLang="en-US" sz="1050" dirty="0">
                <a:latin typeface="メイリオ" panose="020B0604030504040204" pitchFamily="50" charset="-128"/>
                <a:ea typeface="メイリオ" panose="020B0604030504040204" pitchFamily="50" charset="-128"/>
              </a:rPr>
              <a:t>　では、「上手に聴くコツ」を、演習で確認してみましょう</a:t>
            </a: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5723831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390150" y="942702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9</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grpSp>
        <p:nvGrpSpPr>
          <p:cNvPr id="1028" name="グループ化 1027"/>
          <p:cNvGrpSpPr/>
          <p:nvPr/>
        </p:nvGrpSpPr>
        <p:grpSpPr>
          <a:xfrm>
            <a:off x="370080" y="498412"/>
            <a:ext cx="6117841" cy="4238564"/>
            <a:chOff x="361964" y="498412"/>
            <a:chExt cx="6117841" cy="2849359"/>
          </a:xfrm>
        </p:grpSpPr>
        <p:sp>
          <p:nvSpPr>
            <p:cNvPr id="3" name="正方形/長方形 2"/>
            <p:cNvSpPr/>
            <p:nvPr/>
          </p:nvSpPr>
          <p:spPr>
            <a:xfrm>
              <a:off x="361964" y="498412"/>
              <a:ext cx="2520000" cy="284935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14</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 name="正方形/長方形 3"/>
            <p:cNvSpPr/>
            <p:nvPr/>
          </p:nvSpPr>
          <p:spPr>
            <a:xfrm>
              <a:off x="2879805" y="498412"/>
              <a:ext cx="3600000" cy="284935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70" y="867596"/>
            <a:ext cx="2159995" cy="161999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361964" y="2495202"/>
            <a:ext cx="252667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 name="正方形/長方形 4"/>
          <p:cNvSpPr/>
          <p:nvPr/>
        </p:nvSpPr>
        <p:spPr>
          <a:xfrm>
            <a:off x="2892505" y="514249"/>
            <a:ext cx="3600000" cy="4149854"/>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スライド８～</a:t>
            </a:r>
            <a:r>
              <a:rPr lang="en-US" altLang="ja-JP" sz="1050" b="1" dirty="0" smtClean="0">
                <a:latin typeface="メイリオ" panose="020B0604030504040204" pitchFamily="50" charset="-128"/>
                <a:ea typeface="メイリオ" panose="020B0604030504040204" pitchFamily="50" charset="-128"/>
              </a:rPr>
              <a:t>15</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８分≫</a:t>
            </a:r>
            <a:endParaRPr lang="en-US" altLang="ja-JP" sz="1050" b="1"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聴き方演習②です。今回は</a:t>
            </a:r>
            <a:r>
              <a:rPr lang="ja-JP" altLang="en-US" sz="1050" dirty="0" smtClean="0">
                <a:latin typeface="メイリオ" panose="020B0604030504040204" pitchFamily="50" charset="-128"/>
                <a:ea typeface="メイリオ" panose="020B0604030504040204" pitchFamily="50" charset="-128"/>
              </a:rPr>
              <a:t>、子供役</a:t>
            </a:r>
            <a:r>
              <a:rPr lang="ja-JP" altLang="en-US" sz="1050" dirty="0">
                <a:latin typeface="メイリオ" panose="020B0604030504040204" pitchFamily="50" charset="-128"/>
                <a:ea typeface="メイリオ" panose="020B0604030504040204" pitchFamily="50" charset="-128"/>
              </a:rPr>
              <a:t>、先生役というロールプレイではなく、ペアの先生の「最近あった、ちょっと嬉しかったこと」や「ちょっと困ったこと」を聴きながら、資料①にある「上手に聴くコツ」を使って応答してもらいます。スライドをご覧ください。</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まず、ペアでＡとＢを決めます。（スライド右下の水色の枠を示しながら</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１回目</a:t>
            </a:r>
            <a:r>
              <a:rPr lang="ja-JP" altLang="en-US" sz="1050" dirty="0">
                <a:latin typeface="メイリオ" panose="020B0604030504040204" pitchFamily="50" charset="-128"/>
                <a:ea typeface="メイリオ" panose="020B0604030504040204" pitchFamily="50" charset="-128"/>
              </a:rPr>
              <a:t>はＡの先生が聴く役、Ｂの先生が話す役です。２回目は、入れ替わるのでどちらの方が先でも結構です</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a:p>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三人組は、お一人の先生が、２回とも聴く役になってください。</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では</a:t>
            </a:r>
            <a:r>
              <a:rPr lang="ja-JP" altLang="en-US" sz="1050" dirty="0">
                <a:latin typeface="メイリオ" panose="020B0604030504040204" pitchFamily="50" charset="-128"/>
                <a:ea typeface="メイリオ" panose="020B0604030504040204" pitchFamily="50" charset="-128"/>
              </a:rPr>
              <a:t>、ペアでＡ、Ｂを決めてください。</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（決まったら）</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それでは、Ａ先生は資料①を用意して「最近あった、ちょっと嬉しかったことを教えてください。」の一言から始めて、Ｂ先生は自己開示できる範囲で嬉しかったことを話してください。あとは、１分</a:t>
            </a:r>
            <a:r>
              <a:rPr lang="en-US" altLang="ja-JP" sz="1050" dirty="0">
                <a:latin typeface="メイリオ" panose="020B0604030504040204" pitchFamily="50" charset="-128"/>
                <a:ea typeface="メイリオ" panose="020B0604030504040204" pitchFamily="50" charset="-128"/>
              </a:rPr>
              <a:t>30</a:t>
            </a:r>
            <a:r>
              <a:rPr lang="ja-JP" altLang="en-US" sz="1050" dirty="0">
                <a:latin typeface="メイリオ" panose="020B0604030504040204" pitchFamily="50" charset="-128"/>
                <a:ea typeface="メイリオ" panose="020B0604030504040204" pitchFamily="50" charset="-128"/>
              </a:rPr>
              <a:t>秒間アドリブで続けてください。では、どうぞ。</a:t>
            </a:r>
            <a:endParaRPr lang="en-US" altLang="ja-JP" sz="1050" dirty="0">
              <a:latin typeface="メイリオ" panose="020B0604030504040204" pitchFamily="50" charset="-128"/>
              <a:ea typeface="メイリオ" panose="020B0604030504040204" pitchFamily="50" charset="-128"/>
            </a:endParaRPr>
          </a:p>
          <a:p>
            <a:endParaRPr lang="en-US" altLang="ja-JP" sz="1050" dirty="0" smtClean="0">
              <a:latin typeface="メイリオ" panose="020B0604030504040204" pitchFamily="50" charset="-128"/>
              <a:ea typeface="メイリオ" panose="020B0604030504040204" pitchFamily="50" charset="-128"/>
            </a:endParaRPr>
          </a:p>
          <a:p>
            <a:endParaRPr lang="en-US" altLang="ja-JP" sz="1050" dirty="0">
              <a:latin typeface="メイリオ" panose="020B0604030504040204" pitchFamily="50" charset="-128"/>
              <a:ea typeface="メイリオ" panose="020B0604030504040204" pitchFamily="50" charset="-128"/>
            </a:endParaRPr>
          </a:p>
          <a:p>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１分</a:t>
            </a:r>
            <a:r>
              <a:rPr lang="en-US" altLang="ja-JP" sz="1050" dirty="0">
                <a:latin typeface="メイリオ" panose="020B0604030504040204" pitchFamily="50" charset="-128"/>
                <a:ea typeface="メイリオ" panose="020B0604030504040204" pitchFamily="50" charset="-128"/>
              </a:rPr>
              <a:t>30</a:t>
            </a:r>
            <a:r>
              <a:rPr lang="ja-JP" altLang="en-US" sz="1050" dirty="0">
                <a:latin typeface="メイリオ" panose="020B0604030504040204" pitchFamily="50" charset="-128"/>
                <a:ea typeface="メイリオ" panose="020B0604030504040204" pitchFamily="50" charset="-128"/>
              </a:rPr>
              <a:t>秒経過）</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時間がきました。ありがとうございました。感想の交流は後ほど時間をとりますので、続けて演習をします</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a:p>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p:txBody>
      </p:sp>
      <p:sp>
        <p:nvSpPr>
          <p:cNvPr id="22" name="横巻き 21"/>
          <p:cNvSpPr/>
          <p:nvPr/>
        </p:nvSpPr>
        <p:spPr>
          <a:xfrm>
            <a:off x="4144888" y="3584848"/>
            <a:ext cx="671845" cy="396999"/>
          </a:xfrm>
          <a:prstGeom prst="horizont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演習</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4" name="角丸四角形 13"/>
          <p:cNvSpPr/>
          <p:nvPr/>
        </p:nvSpPr>
        <p:spPr>
          <a:xfrm>
            <a:off x="523214" y="3152800"/>
            <a:ext cx="2204175" cy="1281158"/>
          </a:xfrm>
          <a:prstGeom prst="roundRect">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400"/>
              </a:lnSpc>
            </a:pPr>
            <a:r>
              <a:rPr lang="ja-JP" altLang="en-US" sz="1050" dirty="0">
                <a:solidFill>
                  <a:schemeClr val="tx1"/>
                </a:solidFill>
                <a:latin typeface="メイリオ" panose="020B0604030504040204" pitchFamily="50" charset="-128"/>
                <a:ea typeface="メイリオ" panose="020B0604030504040204" pitchFamily="50" charset="-128"/>
              </a:rPr>
              <a:t>　</a:t>
            </a:r>
            <a:r>
              <a:rPr lang="ja-JP" altLang="en-US" sz="1050" dirty="0" smtClean="0">
                <a:solidFill>
                  <a:schemeClr val="tx1"/>
                </a:solidFill>
                <a:latin typeface="メイリオ" panose="020B0604030504040204" pitchFamily="50" charset="-128"/>
                <a:ea typeface="メイリオ" panose="020B0604030504040204" pitchFamily="50" charset="-128"/>
              </a:rPr>
              <a:t>演習中</a:t>
            </a:r>
            <a:r>
              <a:rPr lang="ja-JP" altLang="en-US" sz="1050" dirty="0">
                <a:solidFill>
                  <a:schemeClr val="tx1"/>
                </a:solidFill>
                <a:latin typeface="メイリオ" panose="020B0604030504040204" pitchFamily="50" charset="-128"/>
                <a:ea typeface="メイリオ" panose="020B0604030504040204" pitchFamily="50" charset="-128"/>
              </a:rPr>
              <a:t>は、様子を見て</a:t>
            </a:r>
            <a:r>
              <a:rPr lang="ja-JP" altLang="en-US" sz="1050" dirty="0" smtClean="0">
                <a:solidFill>
                  <a:schemeClr val="tx1"/>
                </a:solidFill>
                <a:latin typeface="メイリオ" panose="020B0604030504040204" pitchFamily="50" charset="-128"/>
                <a:ea typeface="メイリオ" panose="020B0604030504040204" pitchFamily="50" charset="-128"/>
              </a:rPr>
              <a:t>、「</a:t>
            </a:r>
            <a:r>
              <a:rPr lang="ja-JP" altLang="en-US" sz="1050" dirty="0">
                <a:solidFill>
                  <a:schemeClr val="tx1"/>
                </a:solidFill>
                <a:latin typeface="メイリオ" panose="020B0604030504040204" pitchFamily="50" charset="-128"/>
                <a:ea typeface="メイリオ" panose="020B0604030504040204" pitchFamily="50" charset="-128"/>
              </a:rPr>
              <a:t>しっかり上手に聴くコツを</a:t>
            </a:r>
            <a:r>
              <a:rPr lang="ja-JP" altLang="en-US" sz="1050" dirty="0" smtClean="0">
                <a:solidFill>
                  <a:schemeClr val="tx1"/>
                </a:solidFill>
                <a:latin typeface="メイリオ" panose="020B0604030504040204" pitchFamily="50" charset="-128"/>
                <a:ea typeface="メイリオ" panose="020B0604030504040204" pitchFamily="50" charset="-128"/>
              </a:rPr>
              <a:t>使ってください。」</a:t>
            </a:r>
            <a:r>
              <a:rPr lang="ja-JP" altLang="en-US" sz="1050" dirty="0">
                <a:solidFill>
                  <a:schemeClr val="tx1"/>
                </a:solidFill>
                <a:latin typeface="メイリオ" panose="020B0604030504040204" pitchFamily="50" charset="-128"/>
                <a:ea typeface="メイリオ" panose="020B0604030504040204" pitchFamily="50" charset="-128"/>
              </a:rPr>
              <a:t>「うなずき、相</a:t>
            </a:r>
            <a:r>
              <a:rPr lang="ja-JP" altLang="en-US" sz="1050" dirty="0" err="1">
                <a:solidFill>
                  <a:schemeClr val="tx1"/>
                </a:solidFill>
                <a:latin typeface="メイリオ" panose="020B0604030504040204" pitchFamily="50" charset="-128"/>
                <a:ea typeface="メイリオ" panose="020B0604030504040204" pitchFamily="50" charset="-128"/>
              </a:rPr>
              <a:t>づちが</a:t>
            </a:r>
            <a:r>
              <a:rPr lang="ja-JP" altLang="en-US" sz="1050" dirty="0">
                <a:solidFill>
                  <a:schemeClr val="tx1"/>
                </a:solidFill>
                <a:latin typeface="メイリオ" panose="020B0604030504040204" pitchFamily="50" charset="-128"/>
                <a:ea typeface="メイリオ" panose="020B0604030504040204" pitchFamily="50" charset="-128"/>
              </a:rPr>
              <a:t>できてますねえ。」等、</a:t>
            </a:r>
            <a:r>
              <a:rPr lang="ja-JP" altLang="en-US" sz="1050" dirty="0" smtClean="0">
                <a:solidFill>
                  <a:schemeClr val="tx1"/>
                </a:solidFill>
                <a:latin typeface="メイリオ" panose="020B0604030504040204" pitchFamily="50" charset="-128"/>
                <a:ea typeface="メイリオ" panose="020B0604030504040204" pitchFamily="50" charset="-128"/>
              </a:rPr>
              <a:t>声を</a:t>
            </a:r>
            <a:r>
              <a:rPr lang="ja-JP" altLang="en-US" sz="1050" dirty="0">
                <a:solidFill>
                  <a:schemeClr val="tx1"/>
                </a:solidFill>
                <a:latin typeface="メイリオ" panose="020B0604030504040204" pitchFamily="50" charset="-128"/>
                <a:ea typeface="メイリオ" panose="020B0604030504040204" pitchFamily="50" charset="-128"/>
              </a:rPr>
              <a:t>かけてください。</a:t>
            </a:r>
          </a:p>
        </p:txBody>
      </p:sp>
      <p:sp>
        <p:nvSpPr>
          <p:cNvPr id="17" name="角丸四角形吹き出し 16"/>
          <p:cNvSpPr/>
          <p:nvPr/>
        </p:nvSpPr>
        <p:spPr>
          <a:xfrm>
            <a:off x="5013176" y="3689623"/>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a:t>
            </a:r>
            <a:r>
              <a:rPr kumimoji="1" lang="en-US" altLang="ja-JP" sz="900" dirty="0" smtClean="0">
                <a:solidFill>
                  <a:sysClr val="windowText" lastClr="000000"/>
                </a:solidFill>
                <a:latin typeface="メイリオ" panose="020B0604030504040204" pitchFamily="50" charset="-128"/>
                <a:ea typeface="メイリオ" panose="020B0604030504040204" pitchFamily="50" charset="-128"/>
              </a:rPr>
              <a:t>30</a:t>
            </a: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秒です。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grpSp>
        <p:nvGrpSpPr>
          <p:cNvPr id="24" name="グループ化 23"/>
          <p:cNvGrpSpPr/>
          <p:nvPr/>
        </p:nvGrpSpPr>
        <p:grpSpPr>
          <a:xfrm>
            <a:off x="370080" y="4736104"/>
            <a:ext cx="6117841" cy="4618038"/>
            <a:chOff x="361964" y="498412"/>
            <a:chExt cx="6117841" cy="2849359"/>
          </a:xfrm>
        </p:grpSpPr>
        <p:sp>
          <p:nvSpPr>
            <p:cNvPr id="25" name="正方形/長方形 24"/>
            <p:cNvSpPr/>
            <p:nvPr/>
          </p:nvSpPr>
          <p:spPr>
            <a:xfrm>
              <a:off x="361964" y="498412"/>
              <a:ext cx="2520000" cy="284935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15</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26" name="正方形/長方形 25"/>
            <p:cNvSpPr/>
            <p:nvPr/>
          </p:nvSpPr>
          <p:spPr>
            <a:xfrm>
              <a:off x="2879805" y="498412"/>
              <a:ext cx="3600000" cy="284935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27"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56370" y="5105288"/>
            <a:ext cx="2159995" cy="161999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8" name="テキスト ボックス 27"/>
          <p:cNvSpPr txBox="1"/>
          <p:nvPr/>
        </p:nvSpPr>
        <p:spPr>
          <a:xfrm>
            <a:off x="361964" y="6732894"/>
            <a:ext cx="252667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29" name="正方形/長方形 28"/>
          <p:cNvSpPr/>
          <p:nvPr/>
        </p:nvSpPr>
        <p:spPr>
          <a:xfrm>
            <a:off x="2892505" y="4751941"/>
            <a:ext cx="3600000" cy="4634602"/>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スライド８～</a:t>
            </a:r>
            <a:r>
              <a:rPr lang="en-US" altLang="ja-JP" sz="1050" b="1" dirty="0" smtClean="0">
                <a:latin typeface="メイリオ" panose="020B0604030504040204" pitchFamily="50" charset="-128"/>
                <a:ea typeface="メイリオ" panose="020B0604030504040204" pitchFamily="50" charset="-128"/>
              </a:rPr>
              <a:t>15</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８分≫</a:t>
            </a:r>
            <a:endParaRPr lang="en-US" altLang="ja-JP" sz="1050" b="1"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役割</a:t>
            </a:r>
            <a:r>
              <a:rPr lang="ja-JP" altLang="en-US" sz="1050" dirty="0">
                <a:latin typeface="メイリオ" panose="020B0604030504040204" pitchFamily="50" charset="-128"/>
                <a:ea typeface="メイリオ" panose="020B0604030504040204" pitchFamily="50" charset="-128"/>
              </a:rPr>
              <a:t>を交替して（スライド右下のピンク色の枠を示しながら）２回目を行います。</a:t>
            </a:r>
            <a:endParaRPr lang="en-US" altLang="ja-JP" sz="1050" dirty="0">
              <a:latin typeface="メイリオ" panose="020B0604030504040204" pitchFamily="50" charset="-128"/>
              <a:ea typeface="メイリオ" panose="020B0604030504040204" pitchFamily="50" charset="-128"/>
            </a:endParaRPr>
          </a:p>
          <a:p>
            <a:pPr>
              <a:defRPr/>
            </a:pPr>
            <a:r>
              <a:rPr lang="ja-JP" altLang="en-US" sz="1050" dirty="0">
                <a:latin typeface="メイリオ" panose="020B0604030504040204" pitchFamily="50" charset="-128"/>
                <a:ea typeface="メイリオ" panose="020B0604030504040204" pitchFamily="50" charset="-128"/>
              </a:rPr>
              <a:t>　Ｂ先生は資料①を用意して「</a:t>
            </a:r>
            <a:r>
              <a:rPr lang="ja-JP" altLang="en-US" sz="1050" dirty="0" smtClean="0">
                <a:latin typeface="メイリオ" panose="020B0604030504040204" pitchFamily="50" charset="-128"/>
                <a:ea typeface="メイリオ" panose="020B0604030504040204" pitchFamily="50" charset="-128"/>
              </a:rPr>
              <a:t>最近あった、</a:t>
            </a:r>
            <a:r>
              <a:rPr lang="ja-JP" altLang="en-US" sz="1050" dirty="0">
                <a:latin typeface="メイリオ" panose="020B0604030504040204" pitchFamily="50" charset="-128"/>
                <a:ea typeface="メイリオ" panose="020B0604030504040204" pitchFamily="50" charset="-128"/>
              </a:rPr>
              <a:t>ちょっと困ったことを教えてください。」の一言から始めて、Ａ先生は自己開示できる範囲で最近あった、ちょっと困ったことを話してください。あとは、１分</a:t>
            </a:r>
            <a:r>
              <a:rPr lang="en-US" altLang="ja-JP" sz="1050" dirty="0">
                <a:latin typeface="メイリオ" panose="020B0604030504040204" pitchFamily="50" charset="-128"/>
                <a:ea typeface="メイリオ" panose="020B0604030504040204" pitchFamily="50" charset="-128"/>
              </a:rPr>
              <a:t>30</a:t>
            </a:r>
            <a:r>
              <a:rPr lang="ja-JP" altLang="en-US" sz="1050" dirty="0">
                <a:latin typeface="メイリオ" panose="020B0604030504040204" pitchFamily="50" charset="-128"/>
                <a:ea typeface="メイリオ" panose="020B0604030504040204" pitchFamily="50" charset="-128"/>
              </a:rPr>
              <a:t>秒間アドリブで続けてください。では、どうぞ。</a:t>
            </a:r>
            <a:endParaRPr lang="en-US" altLang="ja-JP" sz="1050" dirty="0">
              <a:latin typeface="メイリオ" panose="020B0604030504040204" pitchFamily="50" charset="-128"/>
              <a:ea typeface="メイリオ" panose="020B0604030504040204" pitchFamily="50" charset="-128"/>
            </a:endParaRPr>
          </a:p>
          <a:p>
            <a:endParaRPr lang="en-US" altLang="ja-JP" sz="1050" dirty="0" smtClean="0">
              <a:latin typeface="メイリオ" panose="020B0604030504040204" pitchFamily="50" charset="-128"/>
              <a:ea typeface="メイリオ" panose="020B0604030504040204" pitchFamily="50" charset="-128"/>
            </a:endParaRPr>
          </a:p>
          <a:p>
            <a:endParaRPr lang="en-US" altLang="ja-JP" sz="1050" dirty="0" smtClean="0">
              <a:latin typeface="メイリオ" panose="020B0604030504040204" pitchFamily="50" charset="-128"/>
              <a:ea typeface="メイリオ" panose="020B0604030504040204" pitchFamily="50" charset="-128"/>
            </a:endParaRPr>
          </a:p>
          <a:p>
            <a:endParaRPr lang="en-US" altLang="ja-JP" sz="1050" dirty="0">
              <a:latin typeface="メイリオ" panose="020B0604030504040204" pitchFamily="50" charset="-128"/>
              <a:ea typeface="メイリオ" panose="020B0604030504040204" pitchFamily="50" charset="-128"/>
            </a:endParaRPr>
          </a:p>
          <a:p>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１分</a:t>
            </a:r>
            <a:r>
              <a:rPr lang="en-US" altLang="ja-JP" sz="1050" dirty="0">
                <a:latin typeface="メイリオ" panose="020B0604030504040204" pitchFamily="50" charset="-128"/>
                <a:ea typeface="メイリオ" panose="020B0604030504040204" pitchFamily="50" charset="-128"/>
              </a:rPr>
              <a:t>30</a:t>
            </a:r>
            <a:r>
              <a:rPr lang="ja-JP" altLang="en-US" sz="1050" dirty="0">
                <a:latin typeface="メイリオ" panose="020B0604030504040204" pitchFamily="50" charset="-128"/>
                <a:ea typeface="メイリオ" panose="020B0604030504040204" pitchFamily="50" charset="-128"/>
              </a:rPr>
              <a:t>秒経過）</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時間がきました。ありがとうございました。</a:t>
            </a:r>
            <a:endParaRPr lang="en-US" altLang="ja-JP" sz="1050" dirty="0">
              <a:latin typeface="メイリオ" panose="020B0604030504040204" pitchFamily="50" charset="-128"/>
              <a:ea typeface="メイリオ" panose="020B0604030504040204" pitchFamily="50" charset="-128"/>
            </a:endParaRPr>
          </a:p>
          <a:p>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さて、「上手に聴くコツ」を使って、「嬉しかったこと」「困ったこと」を聴いてもらう体験をしてもらいました。聴いてもらっている時、聴いている時に感じたことを、ペアの方と交流してください。時間は１分です。始めてください。</a:t>
            </a:r>
            <a:endParaRPr lang="en-US" altLang="ja-JP" sz="1050" dirty="0">
              <a:latin typeface="メイリオ" panose="020B0604030504040204" pitchFamily="50" charset="-128"/>
              <a:ea typeface="メイリオ" panose="020B0604030504040204" pitchFamily="50" charset="-128"/>
            </a:endParaRPr>
          </a:p>
          <a:p>
            <a:endParaRPr lang="en-US" altLang="ja-JP" sz="1050" dirty="0" smtClean="0">
              <a:latin typeface="メイリオ" panose="020B0604030504040204" pitchFamily="50" charset="-128"/>
              <a:ea typeface="メイリオ" panose="020B0604030504040204" pitchFamily="50" charset="-128"/>
            </a:endParaRPr>
          </a:p>
          <a:p>
            <a:endParaRPr lang="en-US" altLang="ja-JP" sz="1050" dirty="0" smtClean="0">
              <a:latin typeface="メイリオ" panose="020B0604030504040204" pitchFamily="50" charset="-128"/>
              <a:ea typeface="メイリオ" panose="020B0604030504040204" pitchFamily="50" charset="-128"/>
            </a:endParaRPr>
          </a:p>
          <a:p>
            <a:endParaRPr lang="en-US" altLang="ja-JP" sz="1050" dirty="0">
              <a:latin typeface="メイリオ" panose="020B0604030504040204" pitchFamily="50" charset="-128"/>
              <a:ea typeface="メイリオ" panose="020B0604030504040204" pitchFamily="50" charset="-128"/>
            </a:endParaRPr>
          </a:p>
          <a:p>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１分経過）</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どんな感想が出たか、少し聞いてみたいと思います。</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（１、２人の先生に尋ねる。適宜、肯定的なコメントを入れる。）</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ありがとうございました。</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p:txBody>
      </p:sp>
      <p:sp>
        <p:nvSpPr>
          <p:cNvPr id="31" name="角丸四角形 30"/>
          <p:cNvSpPr/>
          <p:nvPr/>
        </p:nvSpPr>
        <p:spPr>
          <a:xfrm>
            <a:off x="523214" y="7390492"/>
            <a:ext cx="2204175" cy="1281158"/>
          </a:xfrm>
          <a:prstGeom prst="roundRect">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400"/>
              </a:lnSpc>
            </a:pPr>
            <a:r>
              <a:rPr lang="ja-JP" altLang="en-US" sz="1050" dirty="0">
                <a:solidFill>
                  <a:schemeClr val="tx1"/>
                </a:solidFill>
                <a:latin typeface="メイリオ" panose="020B0604030504040204" pitchFamily="50" charset="-128"/>
                <a:ea typeface="メイリオ" panose="020B0604030504040204" pitchFamily="50" charset="-128"/>
              </a:rPr>
              <a:t>　</a:t>
            </a:r>
            <a:r>
              <a:rPr lang="ja-JP" altLang="en-US" sz="1050" dirty="0" smtClean="0">
                <a:solidFill>
                  <a:schemeClr val="tx1"/>
                </a:solidFill>
                <a:latin typeface="メイリオ" panose="020B0604030504040204" pitchFamily="50" charset="-128"/>
                <a:ea typeface="メイリオ" panose="020B0604030504040204" pitchFamily="50" charset="-128"/>
              </a:rPr>
              <a:t>演習中</a:t>
            </a:r>
            <a:r>
              <a:rPr lang="ja-JP" altLang="en-US" sz="1050" dirty="0">
                <a:solidFill>
                  <a:schemeClr val="tx1"/>
                </a:solidFill>
                <a:latin typeface="メイリオ" panose="020B0604030504040204" pitchFamily="50" charset="-128"/>
                <a:ea typeface="メイリオ" panose="020B0604030504040204" pitchFamily="50" charset="-128"/>
              </a:rPr>
              <a:t>は、様子を見て</a:t>
            </a:r>
            <a:r>
              <a:rPr lang="ja-JP" altLang="en-US" sz="1050" dirty="0" smtClean="0">
                <a:solidFill>
                  <a:schemeClr val="tx1"/>
                </a:solidFill>
                <a:latin typeface="メイリオ" panose="020B0604030504040204" pitchFamily="50" charset="-128"/>
                <a:ea typeface="メイリオ" panose="020B0604030504040204" pitchFamily="50" charset="-128"/>
              </a:rPr>
              <a:t>、「</a:t>
            </a:r>
            <a:r>
              <a:rPr lang="ja-JP" altLang="en-US" sz="1050" dirty="0">
                <a:solidFill>
                  <a:schemeClr val="tx1"/>
                </a:solidFill>
                <a:latin typeface="メイリオ" panose="020B0604030504040204" pitchFamily="50" charset="-128"/>
                <a:ea typeface="メイリオ" panose="020B0604030504040204" pitchFamily="50" charset="-128"/>
              </a:rPr>
              <a:t>しっかり上手に聴くコツを</a:t>
            </a:r>
            <a:r>
              <a:rPr lang="ja-JP" altLang="en-US" sz="1050" dirty="0" smtClean="0">
                <a:solidFill>
                  <a:schemeClr val="tx1"/>
                </a:solidFill>
                <a:latin typeface="メイリオ" panose="020B0604030504040204" pitchFamily="50" charset="-128"/>
                <a:ea typeface="メイリオ" panose="020B0604030504040204" pitchFamily="50" charset="-128"/>
              </a:rPr>
              <a:t>使ってください。」</a:t>
            </a:r>
            <a:r>
              <a:rPr lang="ja-JP" altLang="en-US" sz="1050" dirty="0">
                <a:solidFill>
                  <a:schemeClr val="tx1"/>
                </a:solidFill>
                <a:latin typeface="メイリオ" panose="020B0604030504040204" pitchFamily="50" charset="-128"/>
                <a:ea typeface="メイリオ" panose="020B0604030504040204" pitchFamily="50" charset="-128"/>
              </a:rPr>
              <a:t>「うなずき、相</a:t>
            </a:r>
            <a:r>
              <a:rPr lang="ja-JP" altLang="en-US" sz="1050" dirty="0" err="1">
                <a:solidFill>
                  <a:schemeClr val="tx1"/>
                </a:solidFill>
                <a:latin typeface="メイリオ" panose="020B0604030504040204" pitchFamily="50" charset="-128"/>
                <a:ea typeface="メイリオ" panose="020B0604030504040204" pitchFamily="50" charset="-128"/>
              </a:rPr>
              <a:t>づちが</a:t>
            </a:r>
            <a:r>
              <a:rPr lang="ja-JP" altLang="en-US" sz="1050" dirty="0">
                <a:solidFill>
                  <a:schemeClr val="tx1"/>
                </a:solidFill>
                <a:latin typeface="メイリオ" panose="020B0604030504040204" pitchFamily="50" charset="-128"/>
                <a:ea typeface="メイリオ" panose="020B0604030504040204" pitchFamily="50" charset="-128"/>
              </a:rPr>
              <a:t>できてますねえ。」等、</a:t>
            </a:r>
            <a:r>
              <a:rPr lang="ja-JP" altLang="en-US" sz="1050" dirty="0" smtClean="0">
                <a:solidFill>
                  <a:schemeClr val="tx1"/>
                </a:solidFill>
                <a:latin typeface="メイリオ" panose="020B0604030504040204" pitchFamily="50" charset="-128"/>
                <a:ea typeface="メイリオ" panose="020B0604030504040204" pitchFamily="50" charset="-128"/>
              </a:rPr>
              <a:t>声を</a:t>
            </a:r>
            <a:r>
              <a:rPr lang="ja-JP" altLang="en-US" sz="1050" dirty="0">
                <a:solidFill>
                  <a:schemeClr val="tx1"/>
                </a:solidFill>
                <a:latin typeface="メイリオ" panose="020B0604030504040204" pitchFamily="50" charset="-128"/>
                <a:ea typeface="メイリオ" panose="020B0604030504040204" pitchFamily="50" charset="-128"/>
              </a:rPr>
              <a:t>かけてください。</a:t>
            </a:r>
          </a:p>
        </p:txBody>
      </p:sp>
      <p:sp>
        <p:nvSpPr>
          <p:cNvPr id="33" name="横巻き 32"/>
          <p:cNvSpPr/>
          <p:nvPr/>
        </p:nvSpPr>
        <p:spPr>
          <a:xfrm>
            <a:off x="4132188" y="6113781"/>
            <a:ext cx="671845" cy="396999"/>
          </a:xfrm>
          <a:prstGeom prst="horizont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演習</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4" name="角丸四角形吹き出し 33"/>
          <p:cNvSpPr/>
          <p:nvPr/>
        </p:nvSpPr>
        <p:spPr>
          <a:xfrm>
            <a:off x="5000476" y="6218556"/>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a:t>
            </a:r>
            <a:r>
              <a:rPr kumimoji="1" lang="en-US" altLang="ja-JP" sz="900" dirty="0" smtClean="0">
                <a:solidFill>
                  <a:sysClr val="windowText" lastClr="000000"/>
                </a:solidFill>
                <a:latin typeface="メイリオ" panose="020B0604030504040204" pitchFamily="50" charset="-128"/>
                <a:ea typeface="メイリオ" panose="020B0604030504040204" pitchFamily="50" charset="-128"/>
              </a:rPr>
              <a:t>30</a:t>
            </a: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秒です。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sp>
        <p:nvSpPr>
          <p:cNvPr id="35" name="横巻き 34"/>
          <p:cNvSpPr/>
          <p:nvPr/>
        </p:nvSpPr>
        <p:spPr>
          <a:xfrm>
            <a:off x="4077072" y="7882380"/>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ペア</a:t>
            </a:r>
            <a:r>
              <a:rPr kumimoji="1" lang="ja-JP" altLang="en-US" sz="1000" dirty="0" smtClean="0">
                <a:solidFill>
                  <a:schemeClr val="tx1"/>
                </a:solidFill>
                <a:latin typeface="メイリオ" panose="020B0604030504040204" pitchFamily="50" charset="-128"/>
                <a:ea typeface="メイリオ" panose="020B0604030504040204" pitchFamily="50" charset="-128"/>
              </a:rPr>
              <a:t>協議</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6" name="角丸四角形吹き出し 35"/>
          <p:cNvSpPr/>
          <p:nvPr/>
        </p:nvSpPr>
        <p:spPr>
          <a:xfrm>
            <a:off x="5157192" y="7954822"/>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a:t>
            </a:r>
            <a:r>
              <a:rPr lang="en-US" altLang="ja-JP" sz="900" dirty="0">
                <a:solidFill>
                  <a:sysClr val="windowText" lastClr="000000"/>
                </a:solidFill>
                <a:latin typeface="メイリオ" panose="020B0604030504040204" pitchFamily="50" charset="-128"/>
                <a:ea typeface="メイリオ" panose="020B0604030504040204" pitchFamily="50" charset="-128"/>
              </a:rPr>
              <a:t>15</a:t>
            </a: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秒です。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38019558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7815</Words>
  <Application>Microsoft Office PowerPoint</Application>
  <PresentationFormat>A4 210 x 297 mm</PresentationFormat>
  <Paragraphs>957</Paragraphs>
  <Slides>21</Slides>
  <Notes>0</Notes>
  <HiddenSlides>0</HiddenSlides>
  <MMClips>0</MMClips>
  <ScaleCrop>false</ScaleCrop>
  <HeadingPairs>
    <vt:vector size="6" baseType="variant">
      <vt:variant>
        <vt:lpstr>使用されているフォント</vt:lpstr>
      </vt:variant>
      <vt:variant>
        <vt:i4>12</vt:i4>
      </vt:variant>
      <vt:variant>
        <vt:lpstr>テーマ</vt:lpstr>
      </vt:variant>
      <vt:variant>
        <vt:i4>1</vt:i4>
      </vt:variant>
      <vt:variant>
        <vt:lpstr>スライド タイトル</vt:lpstr>
      </vt:variant>
      <vt:variant>
        <vt:i4>21</vt:i4>
      </vt:variant>
    </vt:vector>
  </HeadingPairs>
  <TitlesOfParts>
    <vt:vector size="34" baseType="lpstr">
      <vt:lpstr>ＤＦ特太ゴシック体</vt:lpstr>
      <vt:lpstr>HGP創英角ﾎﾟｯﾌﾟ体</vt:lpstr>
      <vt:lpstr>HGS創英角ﾎﾟｯﾌﾟ体</vt:lpstr>
      <vt:lpstr>HG丸ｺﾞｼｯｸM-PRO</vt:lpstr>
      <vt:lpstr>Meiryo UI</vt:lpstr>
      <vt:lpstr>ＭＳ Ｐゴシック</vt:lpstr>
      <vt:lpstr>ＭＳ ゴシック</vt:lpstr>
      <vt:lpstr>ＭＳ 明朝</vt:lpstr>
      <vt:lpstr>メイリオ</vt:lpstr>
      <vt:lpstr>Arial</vt:lpstr>
      <vt:lpstr>Calibri</vt:lpstr>
      <vt:lpstr>Wingdings</vt:lpstr>
      <vt:lpstr>Office ​​テーマ</vt:lpstr>
      <vt:lpstr>PowerPoint プレゼンテーション</vt:lpstr>
      <vt:lpstr>方法研修 「コミュニケーション力向上パッケージ」 ＜児童生徒との信頼関係づくり＞ 【60分研修】</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2022-09-22T08:16:56Z</dcterms:created>
  <dcterms:modified xsi:type="dcterms:W3CDTF">2022-09-22T08:17:00Z</dcterms:modified>
</cp:coreProperties>
</file>