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0" r:id="rId1"/>
  </p:sldMasterIdLst>
  <p:notesMasterIdLst>
    <p:notesMasterId r:id="rId27"/>
  </p:notesMasterIdLst>
  <p:handoutMasterIdLst>
    <p:handoutMasterId r:id="rId28"/>
  </p:handoutMasterIdLst>
  <p:sldIdLst>
    <p:sldId id="1081" r:id="rId2"/>
    <p:sldId id="1103" r:id="rId3"/>
    <p:sldId id="1106" r:id="rId4"/>
    <p:sldId id="1128" r:id="rId5"/>
    <p:sldId id="1129" r:id="rId6"/>
    <p:sldId id="1141" r:id="rId7"/>
    <p:sldId id="1023" r:id="rId8"/>
    <p:sldId id="1130" r:id="rId9"/>
    <p:sldId id="1142" r:id="rId10"/>
    <p:sldId id="1131" r:id="rId11"/>
    <p:sldId id="1134" r:id="rId12"/>
    <p:sldId id="1105" r:id="rId13"/>
    <p:sldId id="989" r:id="rId14"/>
    <p:sldId id="990" r:id="rId15"/>
    <p:sldId id="1135" r:id="rId16"/>
    <p:sldId id="1119" r:id="rId17"/>
    <p:sldId id="1120" r:id="rId18"/>
    <p:sldId id="1140" r:id="rId19"/>
    <p:sldId id="1143" r:id="rId20"/>
    <p:sldId id="1138" r:id="rId21"/>
    <p:sldId id="1132" r:id="rId22"/>
    <p:sldId id="1086" r:id="rId23"/>
    <p:sldId id="1133" r:id="rId24"/>
    <p:sldId id="1137" r:id="rId25"/>
    <p:sldId id="1139" r:id="rId26"/>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60">
          <p15:clr>
            <a:srgbClr val="A4A3A4"/>
          </p15:clr>
        </p15:guide>
        <p15:guide id="3" orient="horz" pos="3206">
          <p15:clr>
            <a:srgbClr val="A4A3A4"/>
          </p15:clr>
        </p15:guide>
        <p15:guide id="4" pos="2222">
          <p15:clr>
            <a:srgbClr val="A4A3A4"/>
          </p15:clr>
        </p15:guide>
        <p15:guide id="5" orient="horz" pos="3035">
          <p15:clr>
            <a:srgbClr val="A4A3A4"/>
          </p15:clr>
        </p15:guide>
        <p15:guide id="6" orient="horz" pos="3107">
          <p15:clr>
            <a:srgbClr val="A4A3A4"/>
          </p15:clr>
        </p15:guide>
        <p15:guide id="7" pos="2063">
          <p15:clr>
            <a:srgbClr val="A4A3A4"/>
          </p15:clr>
        </p15:guide>
        <p15:guide id="8" pos="2122">
          <p15:clr>
            <a:srgbClr val="A4A3A4"/>
          </p15:clr>
        </p15:guide>
        <p15:guide id="9" orient="horz" pos="3232">
          <p15:clr>
            <a:srgbClr val="A4A3A4"/>
          </p15:clr>
        </p15:guide>
        <p15:guide id="10" orient="horz" pos="3308">
          <p15:clr>
            <a:srgbClr val="A4A3A4"/>
          </p15:clr>
        </p15:guide>
        <p15:guide id="11" pos="2262">
          <p15:clr>
            <a:srgbClr val="A4A3A4"/>
          </p15:clr>
        </p15:guide>
        <p15:guide id="12" pos="2327">
          <p15:clr>
            <a:srgbClr val="A4A3A4"/>
          </p15:clr>
        </p15:guide>
        <p15:guide id="13" orient="horz" pos="2941">
          <p15:clr>
            <a:srgbClr val="A4A3A4"/>
          </p15:clr>
        </p15:guide>
        <p15:guide id="14" orient="horz" pos="3011">
          <p15:clr>
            <a:srgbClr val="A4A3A4"/>
          </p15:clr>
        </p15:guide>
        <p15:guide id="15" pos="1970">
          <p15:clr>
            <a:srgbClr val="A4A3A4"/>
          </p15:clr>
        </p15:guide>
        <p15:guide id="16" pos="202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99FF"/>
    <a:srgbClr val="0033CC"/>
    <a:srgbClr val="FFFFCC"/>
    <a:srgbClr val="CCFFFF"/>
    <a:srgbClr val="99FF99"/>
    <a:srgbClr val="FF99FF"/>
    <a:srgbClr val="66FFFF"/>
    <a:srgbClr val="CC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11" autoAdjust="0"/>
    <p:restoredTop sz="76283" autoAdjust="0"/>
  </p:normalViewPr>
  <p:slideViewPr>
    <p:cSldViewPr>
      <p:cViewPr varScale="1">
        <p:scale>
          <a:sx n="73" d="100"/>
          <a:sy n="73" d="100"/>
        </p:scale>
        <p:origin x="1152" y="66"/>
      </p:cViewPr>
      <p:guideLst>
        <p:guide orient="horz" pos="2160"/>
        <p:guide pos="2880"/>
      </p:guideLst>
    </p:cSldViewPr>
  </p:slideViewPr>
  <p:notesTextViewPr>
    <p:cViewPr>
      <p:scale>
        <a:sx n="125" d="100"/>
        <a:sy n="125" d="100"/>
      </p:scale>
      <p:origin x="0" y="0"/>
    </p:cViewPr>
  </p:notesTextViewPr>
  <p:sorterViewPr>
    <p:cViewPr>
      <p:scale>
        <a:sx n="125" d="100"/>
        <a:sy n="125" d="100"/>
      </p:scale>
      <p:origin x="0" y="0"/>
    </p:cViewPr>
  </p:sorterViewPr>
  <p:notesViewPr>
    <p:cSldViewPr>
      <p:cViewPr>
        <p:scale>
          <a:sx n="75" d="100"/>
          <a:sy n="75" d="100"/>
        </p:scale>
        <p:origin x="-324" y="-24"/>
      </p:cViewPr>
      <p:guideLst>
        <p:guide orient="horz" pos="3132"/>
        <p:guide pos="2160"/>
        <p:guide orient="horz" pos="3206"/>
        <p:guide pos="2222"/>
        <p:guide orient="horz" pos="3035"/>
        <p:guide orient="horz" pos="3107"/>
        <p:guide pos="2063"/>
        <p:guide pos="2122"/>
        <p:guide orient="horz" pos="3232"/>
        <p:guide orient="horz" pos="3308"/>
        <p:guide pos="2262"/>
        <p:guide pos="2327"/>
        <p:guide orient="horz" pos="2941"/>
        <p:guide orient="horz" pos="3011"/>
        <p:guide pos="1970"/>
        <p:guide pos="202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42511" y="142970"/>
            <a:ext cx="3154124" cy="644419"/>
          </a:xfrm>
          <a:prstGeom prst="rect">
            <a:avLst/>
          </a:prstGeom>
        </p:spPr>
        <p:txBody>
          <a:bodyPr vert="horz" lIns="90539" tIns="45266" rIns="90539" bIns="45266" rtlCol="0"/>
          <a:lstStyle>
            <a:lvl1pPr algn="l">
              <a:defRPr sz="1200"/>
            </a:lvl1pPr>
          </a:lstStyle>
          <a:p>
            <a:r>
              <a:rPr lang="ja-JP" altLang="en-US" dirty="0" smtClean="0">
                <a:latin typeface="+mj-ea"/>
                <a:ea typeface="+mj-ea"/>
              </a:rPr>
              <a:t>学校力向上サポートキャラバン</a:t>
            </a:r>
            <a:endParaRPr lang="en-US" altLang="ja-JP" dirty="0" smtClean="0">
              <a:latin typeface="+mj-ea"/>
              <a:ea typeface="+mj-ea"/>
            </a:endParaRPr>
          </a:p>
          <a:p>
            <a:r>
              <a:rPr lang="ja-JP" altLang="en-US" dirty="0" smtClean="0">
                <a:latin typeface="+mj-ea"/>
                <a:ea typeface="+mj-ea"/>
              </a:rPr>
              <a:t>美咲町立柵原中学校　校内研修</a:t>
            </a:r>
            <a:endParaRPr lang="ja-JP" altLang="en-US" dirty="0">
              <a:latin typeface="+mj-ea"/>
              <a:ea typeface="+mj-ea"/>
            </a:endParaRPr>
          </a:p>
        </p:txBody>
      </p:sp>
      <p:sp>
        <p:nvSpPr>
          <p:cNvPr id="3" name="日付プレースホルダー 2"/>
          <p:cNvSpPr>
            <a:spLocks noGrp="1"/>
          </p:cNvSpPr>
          <p:nvPr>
            <p:ph type="dt" sz="quarter" idx="1"/>
          </p:nvPr>
        </p:nvSpPr>
        <p:spPr>
          <a:xfrm>
            <a:off x="3724152" y="151110"/>
            <a:ext cx="2918831" cy="493316"/>
          </a:xfrm>
          <a:prstGeom prst="rect">
            <a:avLst/>
          </a:prstGeom>
        </p:spPr>
        <p:txBody>
          <a:bodyPr vert="horz" lIns="90539" tIns="45266" rIns="90539" bIns="45266" rtlCol="0"/>
          <a:lstStyle>
            <a:lvl1pPr algn="r">
              <a:defRPr sz="1200"/>
            </a:lvl1pPr>
          </a:lstStyle>
          <a:p>
            <a:fld id="{25BDCC39-0A68-4D2C-AFF3-2F5F1A4E52BC}" type="datetime1">
              <a:rPr kumimoji="1" lang="ja-JP" altLang="en-US" smtClean="0">
                <a:latin typeface="+mj-ea"/>
                <a:ea typeface="+mj-ea"/>
              </a:rPr>
              <a:t>2022/9/22</a:t>
            </a:fld>
            <a:endParaRPr kumimoji="1" lang="ja-JP" altLang="en-US" dirty="0">
              <a:latin typeface="+mj-ea"/>
              <a:ea typeface="+mj-ea"/>
            </a:endParaRPr>
          </a:p>
        </p:txBody>
      </p:sp>
      <p:sp>
        <p:nvSpPr>
          <p:cNvPr id="4" name="フッター プレースホルダー 3"/>
          <p:cNvSpPr>
            <a:spLocks noGrp="1"/>
          </p:cNvSpPr>
          <p:nvPr>
            <p:ph type="ftr" sz="quarter" idx="2"/>
          </p:nvPr>
        </p:nvSpPr>
        <p:spPr>
          <a:xfrm>
            <a:off x="7" y="9371292"/>
            <a:ext cx="2918831" cy="493316"/>
          </a:xfrm>
          <a:prstGeom prst="rect">
            <a:avLst/>
          </a:prstGeom>
        </p:spPr>
        <p:txBody>
          <a:bodyPr vert="horz" lIns="90539" tIns="45266" rIns="90539" bIns="4526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724152" y="9293379"/>
            <a:ext cx="2918831" cy="493316"/>
          </a:xfrm>
          <a:prstGeom prst="rect">
            <a:avLst/>
          </a:prstGeom>
        </p:spPr>
        <p:txBody>
          <a:bodyPr vert="horz" lIns="90539" tIns="45266" rIns="90539" bIns="45266" rtlCol="0" anchor="b"/>
          <a:lstStyle>
            <a:lvl1pPr algn="r">
              <a:defRPr sz="1200"/>
            </a:lvl1pPr>
          </a:lstStyle>
          <a:p>
            <a:fld id="{37410AD5-B439-43D4-A46B-6DECF39F8264}" type="slidenum">
              <a:rPr kumimoji="1" lang="ja-JP" altLang="en-US" smtClean="0">
                <a:latin typeface="+mn-ea"/>
              </a:rPr>
              <a:t>‹#›</a:t>
            </a:fld>
            <a:endParaRPr kumimoji="1" lang="ja-JP" altLang="en-US">
              <a:latin typeface="+mn-ea"/>
            </a:endParaRPr>
          </a:p>
        </p:txBody>
      </p:sp>
    </p:spTree>
    <p:extLst>
      <p:ext uri="{BB962C8B-B14F-4D97-AF65-F5344CB8AC3E}">
        <p14:creationId xmlns:p14="http://schemas.microsoft.com/office/powerpoint/2010/main" val="23737430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539" tIns="45266" rIns="90539" bIns="45266" rtlCol="0" anchor="ctr"/>
          <a:lstStyle/>
          <a:p>
            <a:endParaRPr lang="ja-JP" altLang="en-US"/>
          </a:p>
        </p:txBody>
      </p:sp>
      <p:sp>
        <p:nvSpPr>
          <p:cNvPr id="5" name="ノート プレースホルダー 4"/>
          <p:cNvSpPr>
            <a:spLocks noGrp="1"/>
          </p:cNvSpPr>
          <p:nvPr>
            <p:ph type="body" sz="quarter" idx="3"/>
          </p:nvPr>
        </p:nvSpPr>
        <p:spPr>
          <a:xfrm>
            <a:off x="673577" y="4686506"/>
            <a:ext cx="5388610" cy="4439840"/>
          </a:xfrm>
          <a:prstGeom prst="rect">
            <a:avLst/>
          </a:prstGeom>
        </p:spPr>
        <p:txBody>
          <a:bodyPr vert="horz" lIns="90539" tIns="45266" rIns="90539" bIns="4526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スライド番号プレースホルダー 6"/>
          <p:cNvSpPr>
            <a:spLocks noGrp="1"/>
          </p:cNvSpPr>
          <p:nvPr>
            <p:ph type="sldNum" sz="quarter" idx="5"/>
          </p:nvPr>
        </p:nvSpPr>
        <p:spPr>
          <a:xfrm>
            <a:off x="3815380" y="9371292"/>
            <a:ext cx="2918831" cy="493316"/>
          </a:xfrm>
          <a:prstGeom prst="rect">
            <a:avLst/>
          </a:prstGeom>
        </p:spPr>
        <p:txBody>
          <a:bodyPr vert="horz" lIns="90539" tIns="45266" rIns="90539" bIns="45266" rtlCol="0" anchor="b"/>
          <a:lstStyle>
            <a:lvl1pPr algn="r">
              <a:defRPr sz="1200"/>
            </a:lvl1pPr>
          </a:lstStyle>
          <a:p>
            <a:fld id="{2CAD91B4-B010-416D-AB8D-6EF94E713781}" type="slidenum">
              <a:rPr kumimoji="1" lang="ja-JP" altLang="en-US" smtClean="0"/>
              <a:t>‹#›</a:t>
            </a:fld>
            <a:endParaRPr kumimoji="1" lang="ja-JP" altLang="en-US"/>
          </a:p>
        </p:txBody>
      </p:sp>
    </p:spTree>
    <p:extLst>
      <p:ext uri="{BB962C8B-B14F-4D97-AF65-F5344CB8AC3E}">
        <p14:creationId xmlns:p14="http://schemas.microsoft.com/office/powerpoint/2010/main" val="256395893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67881" y="4686506"/>
            <a:ext cx="540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≪スライド１で１分</a:t>
            </a:r>
            <a:r>
              <a:rPr lang="en-US" altLang="ja-JP" dirty="0">
                <a:latin typeface="メイリオ" panose="020B0604030504040204" pitchFamily="50" charset="-128"/>
                <a:ea typeface="メイリオ" panose="020B0604030504040204" pitchFamily="50" charset="-128"/>
              </a:rPr>
              <a:t>≫</a:t>
            </a:r>
          </a:p>
          <a:p>
            <a:r>
              <a:rPr lang="ja-JP" altLang="en-US" dirty="0" smtClean="0">
                <a:latin typeface="メイリオ" panose="020B0604030504040204" pitchFamily="50" charset="-128"/>
                <a:ea typeface="メイリオ" panose="020B0604030504040204" pitchFamily="50" charset="-128"/>
              </a:rPr>
              <a:t>　それ</a:t>
            </a:r>
            <a:r>
              <a:rPr lang="ja-JP" altLang="en-US" dirty="0">
                <a:latin typeface="メイリオ" panose="020B0604030504040204" pitchFamily="50" charset="-128"/>
                <a:ea typeface="メイリオ" panose="020B0604030504040204" pitchFamily="50" charset="-128"/>
              </a:rPr>
              <a:t>では、校内研修を始めます。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今日は</a:t>
            </a:r>
            <a:r>
              <a:rPr lang="ja-JP" altLang="en-US" dirty="0" smtClean="0">
                <a:latin typeface="メイリオ" panose="020B0604030504040204" pitchFamily="50" charset="-128"/>
                <a:ea typeface="メイリオ" panose="020B0604030504040204" pitchFamily="50" charset="-128"/>
              </a:rPr>
              <a:t>、子供と</a:t>
            </a:r>
            <a:r>
              <a:rPr lang="ja-JP" altLang="en-US" dirty="0">
                <a:latin typeface="メイリオ" panose="020B0604030504040204" pitchFamily="50" charset="-128"/>
                <a:ea typeface="メイリオ" panose="020B0604030504040204" pitchFamily="50" charset="-128"/>
              </a:rPr>
              <a:t>の信頼関係を深めるため</a:t>
            </a:r>
            <a:r>
              <a:rPr lang="ja-JP" altLang="en-US" dirty="0" smtClean="0">
                <a:latin typeface="メイリオ" panose="020B0604030504040204" pitchFamily="50" charset="-128"/>
                <a:ea typeface="メイリオ" panose="020B0604030504040204" pitchFamily="50" charset="-128"/>
              </a:rPr>
              <a:t>の教職員の</a:t>
            </a:r>
            <a:r>
              <a:rPr lang="ja-JP" altLang="en-US" dirty="0">
                <a:latin typeface="メイリオ" panose="020B0604030504040204" pitchFamily="50" charset="-128"/>
                <a:ea typeface="メイリオ" panose="020B0604030504040204" pitchFamily="50" charset="-128"/>
              </a:rPr>
              <a:t>コミュニケーション力の向上を</a:t>
            </a:r>
            <a:r>
              <a:rPr lang="ja-JP" altLang="en-US" dirty="0" smtClean="0">
                <a:latin typeface="メイリオ" panose="020B0604030504040204" pitchFamily="50" charset="-128"/>
                <a:ea typeface="メイリオ" panose="020B0604030504040204" pitchFamily="50" charset="-128"/>
              </a:rPr>
              <a:t>図ること</a:t>
            </a:r>
            <a:r>
              <a:rPr lang="ja-JP" altLang="en-US" dirty="0">
                <a:latin typeface="メイリオ" panose="020B0604030504040204" pitchFamily="50" charset="-128"/>
                <a:ea typeface="メイリオ" panose="020B0604030504040204" pitchFamily="50" charset="-128"/>
              </a:rPr>
              <a:t>をねらいとして研修していきたいと思います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a:t>
            </a:fld>
            <a:endParaRPr kumimoji="1" lang="ja-JP" altLang="en-US"/>
          </a:p>
        </p:txBody>
      </p:sp>
    </p:spTree>
    <p:extLst>
      <p:ext uri="{BB962C8B-B14F-4D97-AF65-F5344CB8AC3E}">
        <p14:creationId xmlns:p14="http://schemas.microsoft.com/office/powerpoint/2010/main" val="108521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57881" y="4686506"/>
            <a:ext cx="522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0" tIns="45262" rIns="90530" bIns="45262"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11</a:t>
            </a:r>
            <a:r>
              <a:rPr lang="ja-JP" altLang="en-US" dirty="0" err="1"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で１分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では、次に</a:t>
            </a:r>
            <a:r>
              <a:rPr lang="ja-JP" altLang="en-US" dirty="0" smtClean="0">
                <a:latin typeface="メイリオ" panose="020B0604030504040204" pitchFamily="50" charset="-128"/>
                <a:ea typeface="メイリオ" panose="020B0604030504040204" pitchFamily="50" charset="-128"/>
              </a:rPr>
              <a:t>、上手</a:t>
            </a:r>
            <a:r>
              <a:rPr lang="ja-JP" altLang="en-US" dirty="0">
                <a:latin typeface="メイリオ" panose="020B0604030504040204" pitchFamily="50" charset="-128"/>
                <a:ea typeface="メイリオ" panose="020B0604030504040204" pitchFamily="50" charset="-128"/>
              </a:rPr>
              <a:t>な</a:t>
            </a:r>
            <a:r>
              <a:rPr lang="ja-JP" altLang="en-US" dirty="0" smtClean="0">
                <a:latin typeface="メイリオ" panose="020B0604030504040204" pitchFamily="50" charset="-128"/>
                <a:ea typeface="メイリオ" panose="020B0604030504040204" pitchFamily="50" charset="-128"/>
              </a:rPr>
              <a:t>伝え方と</a:t>
            </a:r>
            <a:r>
              <a:rPr lang="ja-JP" altLang="en-US" dirty="0">
                <a:latin typeface="メイリオ" panose="020B0604030504040204" pitchFamily="50" charset="-128"/>
                <a:ea typeface="メイリオ" panose="020B0604030504040204" pitchFamily="50" charset="-128"/>
              </a:rPr>
              <a:t>は何か考えていきましょう</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10</a:t>
            </a:fld>
            <a:endParaRPr kumimoji="1" lang="ja-JP" altLang="en-US"/>
          </a:p>
        </p:txBody>
      </p:sp>
    </p:spTree>
    <p:extLst>
      <p:ext uri="{BB962C8B-B14F-4D97-AF65-F5344CB8AC3E}">
        <p14:creationId xmlns:p14="http://schemas.microsoft.com/office/powerpoint/2010/main" val="30821328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938213" y="760413"/>
            <a:ext cx="4933950" cy="3700462"/>
          </a:xfrm>
          <a:ln/>
        </p:spPr>
      </p:sp>
      <p:sp>
        <p:nvSpPr>
          <p:cNvPr id="76803" name="Rectangle 3"/>
          <p:cNvSpPr>
            <a:spLocks noGrp="1" noChangeArrowheads="1"/>
          </p:cNvSpPr>
          <p:nvPr>
            <p:ph type="body" idx="1"/>
          </p:nvPr>
        </p:nvSpPr>
        <p:spPr>
          <a:xfrm>
            <a:off x="667881" y="4646619"/>
            <a:ext cx="5400000" cy="43189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16</a:t>
            </a:r>
            <a:r>
              <a:rPr lang="ja-JP" altLang="en-US" dirty="0" err="1"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17</a:t>
            </a:r>
            <a:r>
              <a:rPr lang="ja-JP" altLang="en-US" dirty="0" smtClean="0">
                <a:latin typeface="メイリオ" panose="020B0604030504040204" pitchFamily="50" charset="-128"/>
                <a:ea typeface="メイリオ" panose="020B0604030504040204" pitchFamily="50" charset="-128"/>
              </a:rPr>
              <a:t>で１分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思いや気持ち</a:t>
            </a:r>
            <a:r>
              <a:rPr lang="ja-JP" altLang="en-US" dirty="0" smtClean="0">
                <a:latin typeface="メイリオ" panose="020B0604030504040204" pitchFamily="50" charset="-128"/>
                <a:ea typeface="メイリオ" panose="020B0604030504040204" pitchFamily="50" charset="-128"/>
              </a:rPr>
              <a:t>が子供に</a:t>
            </a:r>
            <a:r>
              <a:rPr lang="ja-JP" altLang="en-US" dirty="0">
                <a:latin typeface="メイリオ" panose="020B0604030504040204" pitchFamily="50" charset="-128"/>
                <a:ea typeface="メイリオ" panose="020B0604030504040204" pitchFamily="50" charset="-128"/>
              </a:rPr>
              <a:t>届くには、</a:t>
            </a:r>
            <a:r>
              <a:rPr lang="ja-JP" altLang="en-US" dirty="0" smtClean="0">
                <a:latin typeface="メイリオ" panose="020B0604030504040204" pitchFamily="50" charset="-128"/>
                <a:ea typeface="メイリオ" panose="020B0604030504040204" pitchFamily="50" charset="-128"/>
              </a:rPr>
              <a:t>どのような</a:t>
            </a:r>
            <a:r>
              <a:rPr lang="ja-JP" altLang="en-US" dirty="0">
                <a:latin typeface="メイリオ" panose="020B0604030504040204" pitchFamily="50" charset="-128"/>
                <a:ea typeface="メイリオ" panose="020B0604030504040204" pitchFamily="50" charset="-128"/>
              </a:rPr>
              <a:t>伝え方がよいのでしょう。ここでは、特に学校生活の中で</a:t>
            </a:r>
            <a:r>
              <a:rPr lang="ja-JP" altLang="en-US" dirty="0" smtClean="0">
                <a:latin typeface="メイリオ" panose="020B0604030504040204" pitchFamily="50" charset="-128"/>
                <a:ea typeface="メイリオ" panose="020B0604030504040204" pitchFamily="50" charset="-128"/>
              </a:rPr>
              <a:t>多く行われる「</a:t>
            </a:r>
            <a:r>
              <a:rPr lang="ja-JP" altLang="en-US" dirty="0">
                <a:latin typeface="メイリオ" panose="020B0604030504040204" pitchFamily="50" charset="-128"/>
                <a:ea typeface="メイリオ" panose="020B0604030504040204" pitchFamily="50" charset="-128"/>
              </a:rPr>
              <a:t>ほめる</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叱る」を取り上げて考えていきます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11</a:t>
            </a:fld>
            <a:endParaRPr kumimoji="1" lang="ja-JP" altLang="en-US"/>
          </a:p>
        </p:txBody>
      </p:sp>
    </p:spTree>
    <p:extLst>
      <p:ext uri="{BB962C8B-B14F-4D97-AF65-F5344CB8AC3E}">
        <p14:creationId xmlns:p14="http://schemas.microsoft.com/office/powerpoint/2010/main" val="26404488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ノート プレースホルダ 2"/>
          <p:cNvSpPr>
            <a:spLocks noGrp="1"/>
          </p:cNvSpPr>
          <p:nvPr>
            <p:ph type="body" idx="1"/>
          </p:nvPr>
        </p:nvSpPr>
        <p:spPr bwMode="auto">
          <a:xfrm>
            <a:off x="673578" y="4686506"/>
            <a:ext cx="540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17</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19</a:t>
            </a:r>
            <a:r>
              <a:rPr lang="ja-JP" altLang="en-US" dirty="0" smtClean="0">
                <a:latin typeface="メイリオ" panose="020B0604030504040204" pitchFamily="50" charset="-128"/>
                <a:ea typeface="メイリオ" panose="020B0604030504040204" pitchFamily="50" charset="-128"/>
              </a:rPr>
              <a:t>で５分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まずは、伝え方</a:t>
            </a:r>
            <a:r>
              <a:rPr lang="ja-JP" altLang="en-US" dirty="0">
                <a:latin typeface="メイリオ" panose="020B0604030504040204" pitchFamily="50" charset="-128"/>
                <a:ea typeface="メイリオ" panose="020B0604030504040204" pitchFamily="50" charset="-128"/>
              </a:rPr>
              <a:t>の</a:t>
            </a:r>
            <a:r>
              <a:rPr lang="ja-JP" altLang="en-US" dirty="0" smtClean="0">
                <a:latin typeface="メイリオ" panose="020B0604030504040204" pitchFamily="50" charset="-128"/>
                <a:ea typeface="メイリオ" panose="020B0604030504040204" pitchFamily="50" charset="-128"/>
              </a:rPr>
              <a:t>「ほめる</a:t>
            </a:r>
            <a:r>
              <a:rPr lang="ja-JP" altLang="en-US" dirty="0">
                <a:latin typeface="メイリオ" panose="020B0604030504040204" pitchFamily="50" charset="-128"/>
                <a:ea typeface="メイリオ" panose="020B0604030504040204" pitchFamily="50" charset="-128"/>
              </a:rPr>
              <a:t>」についてです。</a:t>
            </a:r>
            <a:r>
              <a:rPr lang="ja-JP" altLang="en-US" dirty="0" smtClean="0">
                <a:latin typeface="メイリオ" panose="020B0604030504040204" pitchFamily="50" charset="-128"/>
                <a:ea typeface="メイリオ" panose="020B0604030504040204" pitchFamily="50" charset="-128"/>
              </a:rPr>
              <a:t>具体的</a:t>
            </a:r>
            <a:r>
              <a:rPr lang="ja-JP" altLang="en-US" dirty="0">
                <a:latin typeface="メイリオ" panose="020B0604030504040204" pitchFamily="50" charset="-128"/>
                <a:ea typeface="メイリオ" panose="020B0604030504040204" pitchFamily="50" charset="-128"/>
              </a:rPr>
              <a:t>な例で考えてみましょう</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この</a:t>
            </a:r>
            <a:r>
              <a:rPr lang="ja-JP" altLang="en-US" dirty="0">
                <a:latin typeface="メイリオ" panose="020B0604030504040204" pitchFamily="50" charset="-128"/>
                <a:ea typeface="メイリオ" panose="020B0604030504040204" pitchFamily="50" charset="-128"/>
              </a:rPr>
              <a:t>ような場面</a:t>
            </a:r>
            <a:r>
              <a:rPr lang="ja-JP" altLang="en-US" dirty="0" smtClean="0">
                <a:latin typeface="メイリオ" panose="020B0604030504040204" pitchFamily="50" charset="-128"/>
                <a:ea typeface="メイリオ" panose="020B0604030504040204" pitchFamily="50" charset="-128"/>
              </a:rPr>
              <a:t>で、子供にどう声</a:t>
            </a:r>
            <a:r>
              <a:rPr lang="ja-JP" altLang="en-US" dirty="0">
                <a:latin typeface="メイリオ" panose="020B0604030504040204" pitchFamily="50" charset="-128"/>
                <a:ea typeface="メイリオ" panose="020B0604030504040204" pitchFamily="50" charset="-128"/>
              </a:rPr>
              <a:t>をかけてほめますか？吹き出しに書いてみてください</a:t>
            </a:r>
            <a:r>
              <a:rPr lang="ja-JP" altLang="en-US" dirty="0" smtClean="0">
                <a:latin typeface="メイリオ" panose="020B0604030504040204" pitchFamily="50" charset="-128"/>
                <a:ea typeface="メイリオ" panose="020B0604030504040204" pitchFamily="50" charset="-128"/>
              </a:rPr>
              <a:t>。時間は１分です。始めてください。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どの</a:t>
            </a:r>
            <a:r>
              <a:rPr lang="ja-JP" altLang="en-US" dirty="0">
                <a:latin typeface="メイリオ" panose="020B0604030504040204" pitchFamily="50" charset="-128"/>
                <a:ea typeface="メイリオ" panose="020B0604030504040204" pitchFamily="50" charset="-128"/>
              </a:rPr>
              <a:t>ように書かれましたか？</a:t>
            </a:r>
            <a:r>
              <a:rPr lang="ja-JP" altLang="en-US" dirty="0" smtClean="0">
                <a:latin typeface="メイリオ" panose="020B0604030504040204" pitchFamily="50" charset="-128"/>
                <a:ea typeface="メイリオ" panose="020B0604030504040204" pitchFamily="50" charset="-128"/>
              </a:rPr>
              <a:t>（１、２人の先生に尋ねる。適宜、肯定的なコメントを入れる。）</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a:t>
            </a:r>
            <a:endParaRPr lang="ja-JP" altLang="en-US" dirty="0">
              <a:latin typeface="メイリオ" panose="020B0604030504040204" pitchFamily="50" charset="-128"/>
              <a:ea typeface="メイリオ" panose="020B0604030504040204" pitchFamily="50" charset="-128"/>
            </a:endParaRPr>
          </a:p>
        </p:txBody>
      </p:sp>
      <p:sp>
        <p:nvSpPr>
          <p:cNvPr id="49156" name="スライド番号プレースホル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charset="-128"/>
              </a:defRPr>
            </a:lvl1pPr>
            <a:lvl2pPr marL="742528" indent="-285588" eaLnBrk="0" hangingPunct="0">
              <a:spcBef>
                <a:spcPct val="30000"/>
              </a:spcBef>
              <a:defRPr kumimoji="1" sz="1200">
                <a:solidFill>
                  <a:schemeClr val="tx1"/>
                </a:solidFill>
                <a:latin typeface="Calibri" pitchFamily="34" charset="0"/>
                <a:ea typeface="ＭＳ Ｐゴシック" charset="-128"/>
              </a:defRPr>
            </a:lvl2pPr>
            <a:lvl3pPr marL="1142351" indent="-228470" eaLnBrk="0" hangingPunct="0">
              <a:spcBef>
                <a:spcPct val="30000"/>
              </a:spcBef>
              <a:defRPr kumimoji="1" sz="1200">
                <a:solidFill>
                  <a:schemeClr val="tx1"/>
                </a:solidFill>
                <a:latin typeface="Calibri" pitchFamily="34" charset="0"/>
                <a:ea typeface="ＭＳ Ｐゴシック" charset="-128"/>
              </a:defRPr>
            </a:lvl3pPr>
            <a:lvl4pPr marL="1599293" indent="-228470" eaLnBrk="0" hangingPunct="0">
              <a:spcBef>
                <a:spcPct val="30000"/>
              </a:spcBef>
              <a:defRPr kumimoji="1" sz="1200">
                <a:solidFill>
                  <a:schemeClr val="tx1"/>
                </a:solidFill>
                <a:latin typeface="Calibri" pitchFamily="34" charset="0"/>
                <a:ea typeface="ＭＳ Ｐゴシック" charset="-128"/>
              </a:defRPr>
            </a:lvl4pPr>
            <a:lvl5pPr marL="2056232" indent="-228470" eaLnBrk="0" hangingPunct="0">
              <a:spcBef>
                <a:spcPct val="30000"/>
              </a:spcBef>
              <a:defRPr kumimoji="1" sz="1200">
                <a:solidFill>
                  <a:schemeClr val="tx1"/>
                </a:solidFill>
                <a:latin typeface="Calibri" pitchFamily="34" charset="0"/>
                <a:ea typeface="ＭＳ Ｐゴシック" charset="-128"/>
              </a:defRPr>
            </a:lvl5pPr>
            <a:lvl6pPr marL="2513175"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6pPr>
            <a:lvl7pPr marL="2970113"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7pPr>
            <a:lvl8pPr marL="3427054"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8pPr>
            <a:lvl9pPr marL="3883998"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9pPr>
          </a:lstStyle>
          <a:p>
            <a:pPr eaLnBrk="1" fontAlgn="base" hangingPunct="1">
              <a:spcBef>
                <a:spcPct val="0"/>
              </a:spcBef>
              <a:spcAft>
                <a:spcPct val="0"/>
              </a:spcAft>
            </a:pPr>
            <a:fld id="{EFB7ED10-4795-4746-95A7-46A3D39FA349}" type="slidenum">
              <a:rPr lang="ja-JP" altLang="en-US" smtClean="0"/>
              <a:pPr eaLnBrk="1" fontAlgn="base" hangingPunct="1">
                <a:spcBef>
                  <a:spcPct val="0"/>
                </a:spcBef>
                <a:spcAft>
                  <a:spcPct val="0"/>
                </a:spcAft>
              </a:pPr>
              <a:t>12</a:t>
            </a:fld>
            <a:endParaRPr lang="en-US" altLang="ja-JP" smtClean="0"/>
          </a:p>
        </p:txBody>
      </p:sp>
    </p:spTree>
    <p:extLst>
      <p:ext uri="{BB962C8B-B14F-4D97-AF65-F5344CB8AC3E}">
        <p14:creationId xmlns:p14="http://schemas.microsoft.com/office/powerpoint/2010/main" val="15439920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スライド イメージ プレースホルダ 1"/>
          <p:cNvSpPr>
            <a:spLocks noGrp="1" noRot="1" noChangeAspect="1" noTextEdit="1"/>
          </p:cNvSpPr>
          <p:nvPr>
            <p:ph type="sldImg"/>
          </p:nvPr>
        </p:nvSpPr>
        <p:spPr bwMode="auto">
          <a:xfrm>
            <a:off x="896938" y="461963"/>
            <a:ext cx="4941887" cy="3708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ノート プレースホルダ 2"/>
          <p:cNvSpPr>
            <a:spLocks noGrp="1"/>
          </p:cNvSpPr>
          <p:nvPr>
            <p:ph type="body" idx="1"/>
          </p:nvPr>
        </p:nvSpPr>
        <p:spPr bwMode="auto">
          <a:xfrm>
            <a:off x="667881" y="4392488"/>
            <a:ext cx="5400000" cy="507717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17</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19</a:t>
            </a:r>
            <a:r>
              <a:rPr lang="ja-JP" altLang="en-US" dirty="0" smtClean="0">
                <a:latin typeface="メイリオ" panose="020B0604030504040204" pitchFamily="50" charset="-128"/>
                <a:ea typeface="メイリオ" panose="020B0604030504040204" pitchFamily="50" charset="-128"/>
              </a:rPr>
              <a:t>で５分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では、このような伝え方はどうでしょうか。</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先生</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100</a:t>
            </a:r>
            <a:r>
              <a:rPr lang="ja-JP" altLang="en-US" dirty="0">
                <a:latin typeface="メイリオ" panose="020B0604030504040204" pitchFamily="50" charset="-128"/>
                <a:ea typeface="メイリオ" panose="020B0604030504040204" pitchFamily="50" charset="-128"/>
              </a:rPr>
              <a:t>点を取るなんて</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君</a:t>
            </a:r>
            <a:r>
              <a:rPr lang="ja-JP" altLang="en-US" dirty="0">
                <a:latin typeface="メイリオ" panose="020B0604030504040204" pitchFamily="50" charset="-128"/>
                <a:ea typeface="メイリオ" panose="020B0604030504040204" pitchFamily="50" charset="-128"/>
              </a:rPr>
              <a:t>は）すごいね。」と褒めて</a:t>
            </a:r>
            <a:r>
              <a:rPr lang="ja-JP" altLang="en-US" dirty="0" smtClean="0">
                <a:latin typeface="メイリオ" panose="020B0604030504040204" pitchFamily="50" charset="-128"/>
                <a:ea typeface="メイリオ" panose="020B0604030504040204" pitchFamily="50" charset="-128"/>
              </a:rPr>
              <a:t>います</a:t>
            </a:r>
            <a:r>
              <a:rPr lang="ja-JP" altLang="en-US" dirty="0">
                <a:latin typeface="メイリオ" panose="020B0604030504040204" pitchFamily="50" charset="-128"/>
                <a:ea typeface="メイリオ" panose="020B0604030504040204" pitchFamily="50" charset="-128"/>
              </a:rPr>
              <a:t>。この褒め方の場合、まず、</a:t>
            </a:r>
            <a:r>
              <a:rPr lang="en-US" altLang="ja-JP" dirty="0">
                <a:latin typeface="メイリオ" panose="020B0604030504040204" pitchFamily="50" charset="-128"/>
                <a:ea typeface="メイリオ" panose="020B0604030504040204" pitchFamily="50" charset="-128"/>
              </a:rPr>
              <a:t>100</a:t>
            </a:r>
            <a:r>
              <a:rPr lang="ja-JP" altLang="en-US" dirty="0">
                <a:latin typeface="メイリオ" panose="020B0604030504040204" pitchFamily="50" charset="-128"/>
                <a:ea typeface="メイリオ" panose="020B0604030504040204" pitchFamily="50" charset="-128"/>
              </a:rPr>
              <a:t>点を取ったという</a:t>
            </a:r>
            <a:r>
              <a:rPr lang="ja-JP" altLang="en-US" dirty="0" smtClean="0">
                <a:latin typeface="メイリオ" panose="020B0604030504040204" pitchFamily="50" charset="-128"/>
                <a:ea typeface="メイリオ" panose="020B0604030504040204" pitchFamily="50" charset="-128"/>
              </a:rPr>
              <a:t>結果</a:t>
            </a:r>
            <a:r>
              <a:rPr lang="ja-JP" altLang="en-US" dirty="0">
                <a:latin typeface="メイリオ" panose="020B0604030504040204" pitchFamily="50" charset="-128"/>
                <a:ea typeface="メイリオ" panose="020B0604030504040204" pitchFamily="50" charset="-128"/>
              </a:rPr>
              <a:t>や成果を褒めています。また、「君は</a:t>
            </a:r>
            <a:r>
              <a:rPr lang="ja-JP" altLang="en-US" dirty="0" smtClean="0">
                <a:latin typeface="メイリオ" panose="020B0604030504040204" pitchFamily="50" charset="-128"/>
                <a:ea typeface="メイリオ" panose="020B0604030504040204" pitchFamily="50" charset="-128"/>
              </a:rPr>
              <a:t>すごいね」</a:t>
            </a:r>
            <a:r>
              <a:rPr lang="ja-JP" altLang="en-US" dirty="0">
                <a:latin typeface="メイリオ" panose="020B0604030504040204" pitchFamily="50" charset="-128"/>
                <a:ea typeface="メイリオ" panose="020B0604030504040204" pitchFamily="50" charset="-128"/>
              </a:rPr>
              <a:t>と対象者</a:t>
            </a:r>
            <a:r>
              <a:rPr lang="ja-JP" altLang="en-US" dirty="0" smtClean="0">
                <a:latin typeface="メイリオ" panose="020B0604030504040204" pitchFamily="50" charset="-128"/>
                <a:ea typeface="メイリオ" panose="020B0604030504040204" pitchFamily="50" charset="-128"/>
              </a:rPr>
              <a:t>を褒めて</a:t>
            </a:r>
            <a:r>
              <a:rPr lang="ja-JP" altLang="en-US" dirty="0">
                <a:latin typeface="メイリオ" panose="020B0604030504040204" pitchFamily="50" charset="-128"/>
                <a:ea typeface="メイリオ" panose="020B0604030504040204" pitchFamily="50" charset="-128"/>
              </a:rPr>
              <a:t>います。これを、</a:t>
            </a:r>
            <a:r>
              <a:rPr lang="ja-JP" altLang="en-US" dirty="0" smtClean="0">
                <a:latin typeface="メイリオ" panose="020B0604030504040204" pitchFamily="50" charset="-128"/>
                <a:ea typeface="メイリオ" panose="020B0604030504040204" pitchFamily="50" charset="-128"/>
              </a:rPr>
              <a:t>「ＹＯＵメッセージ</a:t>
            </a:r>
            <a:r>
              <a:rPr lang="ja-JP" altLang="en-US" dirty="0">
                <a:latin typeface="メイリオ" panose="020B0604030504040204" pitchFamily="50" charset="-128"/>
                <a:ea typeface="メイリオ" panose="020B0604030504040204" pitchFamily="50" charset="-128"/>
              </a:rPr>
              <a:t>」と</a:t>
            </a:r>
            <a:r>
              <a:rPr lang="ja-JP" altLang="en-US" dirty="0" smtClean="0">
                <a:latin typeface="メイリオ" panose="020B0604030504040204" pitchFamily="50" charset="-128"/>
                <a:ea typeface="メイリオ" panose="020B0604030504040204" pitchFamily="50" charset="-128"/>
              </a:rPr>
              <a:t>言い、「</a:t>
            </a:r>
            <a:r>
              <a:rPr lang="ja-JP" altLang="en-US" dirty="0">
                <a:latin typeface="メイリオ" panose="020B0604030504040204" pitchFamily="50" charset="-128"/>
                <a:ea typeface="メイリオ" panose="020B0604030504040204" pitchFamily="50" charset="-128"/>
              </a:rPr>
              <a:t>あなたは～だね。」というように「あなた</a:t>
            </a:r>
            <a:r>
              <a:rPr lang="ja-JP" altLang="en-US" dirty="0" smtClean="0">
                <a:latin typeface="メイリオ" panose="020B0604030504040204" pitchFamily="50" charset="-128"/>
                <a:ea typeface="メイリオ" panose="020B0604030504040204" pitchFamily="50" charset="-128"/>
              </a:rPr>
              <a:t>（子供）</a:t>
            </a:r>
            <a:r>
              <a:rPr lang="ja-JP" altLang="en-US" dirty="0">
                <a:latin typeface="メイリオ" panose="020B0604030504040204" pitchFamily="50" charset="-128"/>
                <a:ea typeface="メイリオ" panose="020B0604030504040204" pitchFamily="50" charset="-128"/>
              </a:rPr>
              <a:t>」を主語にして</a:t>
            </a:r>
            <a:r>
              <a:rPr lang="ja-JP" altLang="en-US" dirty="0" smtClean="0">
                <a:latin typeface="メイリオ" panose="020B0604030504040204" pitchFamily="50" charset="-128"/>
                <a:ea typeface="メイリオ" panose="020B0604030504040204" pitchFamily="50" charset="-128"/>
              </a:rPr>
              <a:t>伝える方法です</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このように褒める</a:t>
            </a:r>
            <a:r>
              <a:rPr lang="ja-JP" altLang="en-US" dirty="0" smtClean="0">
                <a:latin typeface="メイリオ" panose="020B0604030504040204" pitchFamily="50" charset="-128"/>
                <a:ea typeface="メイリオ" panose="020B0604030504040204" pitchFamily="50" charset="-128"/>
              </a:rPr>
              <a:t>場合もある</a:t>
            </a:r>
            <a:r>
              <a:rPr lang="ja-JP" altLang="en-US" dirty="0">
                <a:latin typeface="メイリオ" panose="020B0604030504040204" pitchFamily="50" charset="-128"/>
                <a:ea typeface="メイリオ" panose="020B0604030504040204" pitchFamily="50" charset="-128"/>
              </a:rPr>
              <a:t>と思いますが</a:t>
            </a:r>
            <a:r>
              <a:rPr lang="ja-JP" altLang="en-US" dirty="0" smtClean="0">
                <a:latin typeface="メイリオ" panose="020B0604030504040204" pitchFamily="50" charset="-128"/>
                <a:ea typeface="メイリオ" panose="020B0604030504040204" pitchFamily="50" charset="-128"/>
              </a:rPr>
              <a:t>、★結果</a:t>
            </a:r>
            <a:r>
              <a:rPr lang="ja-JP" altLang="en-US" dirty="0">
                <a:latin typeface="メイリオ" panose="020B0604030504040204" pitchFamily="50" charset="-128"/>
                <a:ea typeface="メイリオ" panose="020B0604030504040204" pitchFamily="50" charset="-128"/>
              </a:rPr>
              <a:t>や対象者を褒めることを重ねると</a:t>
            </a:r>
            <a:r>
              <a:rPr lang="ja-JP" altLang="en-US" dirty="0" smtClean="0">
                <a:latin typeface="メイリオ" panose="020B0604030504040204" pitchFamily="50" charset="-128"/>
                <a:ea typeface="メイリオ" panose="020B0604030504040204" pitchFamily="50" charset="-128"/>
              </a:rPr>
              <a:t>、子供は</a:t>
            </a:r>
            <a:r>
              <a:rPr lang="ja-JP" altLang="en-US" dirty="0">
                <a:latin typeface="メイリオ" panose="020B0604030504040204" pitchFamily="50" charset="-128"/>
                <a:ea typeface="メイリオ" panose="020B0604030504040204" pitchFamily="50" charset="-128"/>
              </a:rPr>
              <a:t>他者からの評価に価値をおくようになって</a:t>
            </a:r>
            <a:r>
              <a:rPr lang="ja-JP" altLang="en-US" dirty="0" smtClean="0">
                <a:latin typeface="メイリオ" panose="020B0604030504040204" pitchFamily="50" charset="-128"/>
                <a:ea typeface="メイリオ" panose="020B0604030504040204" pitchFamily="50" charset="-128"/>
              </a:rPr>
              <a:t>いき、結果</a:t>
            </a:r>
            <a:r>
              <a:rPr lang="ja-JP" altLang="en-US" dirty="0">
                <a:latin typeface="メイリオ" panose="020B0604030504040204" pitchFamily="50" charset="-128"/>
                <a:ea typeface="メイリオ" panose="020B0604030504040204" pitchFamily="50" charset="-128"/>
              </a:rPr>
              <a:t>が</a:t>
            </a:r>
            <a:r>
              <a:rPr lang="ja-JP" altLang="en-US" dirty="0" smtClean="0">
                <a:latin typeface="メイリオ" panose="020B0604030504040204" pitchFamily="50" charset="-128"/>
                <a:ea typeface="メイリオ" panose="020B0604030504040204" pitchFamily="50" charset="-128"/>
              </a:rPr>
              <a:t>出なければ褒められない、</a:t>
            </a:r>
            <a:r>
              <a:rPr lang="ja-JP" altLang="en-US" dirty="0">
                <a:latin typeface="メイリオ" panose="020B0604030504040204" pitchFamily="50" charset="-128"/>
                <a:ea typeface="メイリオ" panose="020B0604030504040204" pitchFamily="50" charset="-128"/>
              </a:rPr>
              <a:t>と思ってしまうようになりがちです。他者からの評価に価値を置くようになり、やがて褒められなければやらない、と</a:t>
            </a:r>
            <a:r>
              <a:rPr lang="ja-JP" altLang="en-US" dirty="0" smtClean="0">
                <a:latin typeface="メイリオ" panose="020B0604030504040204" pitchFamily="50" charset="-128"/>
                <a:ea typeface="メイリオ" panose="020B0604030504040204" pitchFamily="50" charset="-128"/>
              </a:rPr>
              <a:t>いう態度につながっていくことがあります。★</a:t>
            </a:r>
            <a:endParaRPr lang="ja-JP" altLang="en-US" dirty="0">
              <a:latin typeface="メイリオ" panose="020B0604030504040204" pitchFamily="50" charset="-128"/>
              <a:ea typeface="メイリオ" panose="020B0604030504040204" pitchFamily="50" charset="-128"/>
            </a:endParaRPr>
          </a:p>
        </p:txBody>
      </p:sp>
      <p:sp>
        <p:nvSpPr>
          <p:cNvPr id="50180" name="スライド番号プレースホル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charset="-128"/>
              </a:defRPr>
            </a:lvl1pPr>
            <a:lvl2pPr marL="742528" indent="-285588" eaLnBrk="0" hangingPunct="0">
              <a:spcBef>
                <a:spcPct val="30000"/>
              </a:spcBef>
              <a:defRPr kumimoji="1" sz="1200">
                <a:solidFill>
                  <a:schemeClr val="tx1"/>
                </a:solidFill>
                <a:latin typeface="Calibri" pitchFamily="34" charset="0"/>
                <a:ea typeface="ＭＳ Ｐゴシック" charset="-128"/>
              </a:defRPr>
            </a:lvl2pPr>
            <a:lvl3pPr marL="1142351" indent="-228470" eaLnBrk="0" hangingPunct="0">
              <a:spcBef>
                <a:spcPct val="30000"/>
              </a:spcBef>
              <a:defRPr kumimoji="1" sz="1200">
                <a:solidFill>
                  <a:schemeClr val="tx1"/>
                </a:solidFill>
                <a:latin typeface="Calibri" pitchFamily="34" charset="0"/>
                <a:ea typeface="ＭＳ Ｐゴシック" charset="-128"/>
              </a:defRPr>
            </a:lvl3pPr>
            <a:lvl4pPr marL="1599293" indent="-228470" eaLnBrk="0" hangingPunct="0">
              <a:spcBef>
                <a:spcPct val="30000"/>
              </a:spcBef>
              <a:defRPr kumimoji="1" sz="1200">
                <a:solidFill>
                  <a:schemeClr val="tx1"/>
                </a:solidFill>
                <a:latin typeface="Calibri" pitchFamily="34" charset="0"/>
                <a:ea typeface="ＭＳ Ｐゴシック" charset="-128"/>
              </a:defRPr>
            </a:lvl4pPr>
            <a:lvl5pPr marL="2056232" indent="-228470" eaLnBrk="0" hangingPunct="0">
              <a:spcBef>
                <a:spcPct val="30000"/>
              </a:spcBef>
              <a:defRPr kumimoji="1" sz="1200">
                <a:solidFill>
                  <a:schemeClr val="tx1"/>
                </a:solidFill>
                <a:latin typeface="Calibri" pitchFamily="34" charset="0"/>
                <a:ea typeface="ＭＳ Ｐゴシック" charset="-128"/>
              </a:defRPr>
            </a:lvl5pPr>
            <a:lvl6pPr marL="2513175"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6pPr>
            <a:lvl7pPr marL="2970113"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7pPr>
            <a:lvl8pPr marL="3427054"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8pPr>
            <a:lvl9pPr marL="3883998"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9pPr>
          </a:lstStyle>
          <a:p>
            <a:pPr eaLnBrk="1" fontAlgn="base" hangingPunct="1">
              <a:spcBef>
                <a:spcPct val="0"/>
              </a:spcBef>
              <a:spcAft>
                <a:spcPct val="0"/>
              </a:spcAft>
            </a:pPr>
            <a:fld id="{3AA33F38-6097-4BAA-8918-CB93F1DB47F7}" type="slidenum">
              <a:rPr lang="ja-JP" altLang="en-US" smtClean="0"/>
              <a:pPr eaLnBrk="1" fontAlgn="base" hangingPunct="1">
                <a:spcBef>
                  <a:spcPct val="0"/>
                </a:spcBef>
                <a:spcAft>
                  <a:spcPct val="0"/>
                </a:spcAft>
              </a:pPr>
              <a:t>13</a:t>
            </a:fld>
            <a:endParaRPr lang="en-US" altLang="ja-JP" smtClean="0"/>
          </a:p>
        </p:txBody>
      </p:sp>
    </p:spTree>
    <p:extLst>
      <p:ext uri="{BB962C8B-B14F-4D97-AF65-F5344CB8AC3E}">
        <p14:creationId xmlns:p14="http://schemas.microsoft.com/office/powerpoint/2010/main" val="38209877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xfrm>
            <a:off x="896938" y="503238"/>
            <a:ext cx="4941887" cy="3708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ノート プレースホルダ 2"/>
          <p:cNvSpPr>
            <a:spLocks noGrp="1"/>
          </p:cNvSpPr>
          <p:nvPr>
            <p:ph type="body" idx="1"/>
          </p:nvPr>
        </p:nvSpPr>
        <p:spPr bwMode="auto">
          <a:xfrm>
            <a:off x="667881" y="4501108"/>
            <a:ext cx="5400000" cy="482453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17</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19</a:t>
            </a:r>
            <a:r>
              <a:rPr lang="ja-JP" altLang="en-US" dirty="0" smtClean="0">
                <a:latin typeface="メイリオ" panose="020B0604030504040204" pitchFamily="50" charset="-128"/>
                <a:ea typeface="メイリオ" panose="020B0604030504040204" pitchFamily="50" charset="-128"/>
              </a:rPr>
              <a:t>で５分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一方、こちら</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私は感心したよ。」</a:t>
            </a:r>
            <a:r>
              <a:rPr lang="ja-JP" altLang="en-US" dirty="0" smtClean="0">
                <a:latin typeface="メイリオ" panose="020B0604030504040204" pitchFamily="50" charset="-128"/>
                <a:ea typeface="メイリオ" panose="020B0604030504040204" pitchFamily="50" charset="-128"/>
              </a:rPr>
              <a:t>と褒めて</a:t>
            </a:r>
            <a:r>
              <a:rPr lang="ja-JP" altLang="en-US" dirty="0">
                <a:latin typeface="メイリオ" panose="020B0604030504040204" pitchFamily="50" charset="-128"/>
                <a:ea typeface="メイリオ" panose="020B0604030504040204" pitchFamily="50" charset="-128"/>
              </a:rPr>
              <a:t>います</a:t>
            </a:r>
            <a:r>
              <a:rPr lang="ja-JP" altLang="en-US" dirty="0" smtClean="0">
                <a:latin typeface="メイリオ" panose="020B0604030504040204" pitchFamily="50" charset="-128"/>
                <a:ea typeface="メイリオ" panose="020B0604030504040204" pitchFamily="50" charset="-128"/>
              </a:rPr>
              <a:t>。これを「</a:t>
            </a:r>
            <a:r>
              <a:rPr lang="ja-JP" altLang="en-US" dirty="0">
                <a:latin typeface="メイリオ" panose="020B0604030504040204" pitchFamily="50" charset="-128"/>
                <a:ea typeface="メイリオ" panose="020B0604030504040204" pitchFamily="50" charset="-128"/>
              </a:rPr>
              <a:t>Ｉメッセージ」</a:t>
            </a:r>
            <a:r>
              <a:rPr lang="ja-JP" altLang="en-US" dirty="0" smtClean="0">
                <a:latin typeface="メイリオ" panose="020B0604030504040204" pitchFamily="50" charset="-128"/>
                <a:ea typeface="メイリオ" panose="020B0604030504040204" pitchFamily="50" charset="-128"/>
              </a:rPr>
              <a:t>と言い、「私」を主語にして伝える方法です。★「</a:t>
            </a:r>
            <a:r>
              <a:rPr lang="ja-JP" altLang="en-US" dirty="0">
                <a:latin typeface="メイリオ" panose="020B0604030504040204" pitchFamily="50" charset="-128"/>
                <a:ea typeface="メイリオ" panose="020B0604030504040204" pitchFamily="50" charset="-128"/>
              </a:rPr>
              <a:t>あなたの頑張りを見ていると、私も励まされる</a:t>
            </a:r>
            <a:r>
              <a:rPr lang="ja-JP" altLang="en-US" dirty="0" smtClean="0">
                <a:latin typeface="メイリオ" panose="020B0604030504040204" pitchFamily="50" charset="-128"/>
                <a:ea typeface="メイリオ" panose="020B0604030504040204" pitchFamily="50" charset="-128"/>
              </a:rPr>
              <a:t>なぁ。」「ノートがきちんとまとまっているね。先生</a:t>
            </a:r>
            <a:r>
              <a:rPr lang="ja-JP" altLang="en-US" dirty="0">
                <a:latin typeface="メイリオ" panose="020B0604030504040204" pitchFamily="50" charset="-128"/>
                <a:ea typeface="メイリオ" panose="020B0604030504040204" pitchFamily="50" charset="-128"/>
              </a:rPr>
              <a:t>も見習いたいよ。」など、「あくまで話し手の意見」と</a:t>
            </a:r>
            <a:r>
              <a:rPr lang="ja-JP" altLang="en-US" dirty="0" smtClean="0">
                <a:latin typeface="メイリオ" panose="020B0604030504040204" pitchFamily="50" charset="-128"/>
                <a:ea typeface="メイリオ" panose="020B0604030504040204" pitchFamily="50" charset="-128"/>
              </a:rPr>
              <a:t>して伝えることで、素直</a:t>
            </a:r>
            <a:r>
              <a:rPr lang="ja-JP" altLang="en-US" dirty="0">
                <a:latin typeface="メイリオ" panose="020B0604030504040204" pitchFamily="50" charset="-128"/>
                <a:ea typeface="メイリオ" panose="020B0604030504040204" pitchFamily="50" charset="-128"/>
              </a:rPr>
              <a:t>に受け入れられ、押しつけられた気がしない</a:t>
            </a:r>
            <a:r>
              <a:rPr lang="ja-JP" altLang="en-US" dirty="0" smtClean="0">
                <a:latin typeface="メイリオ" panose="020B0604030504040204" pitchFamily="50" charset="-128"/>
                <a:ea typeface="メイリオ" panose="020B0604030504040204" pitchFamily="50" charset="-128"/>
              </a:rPr>
              <a:t>ので、相手</a:t>
            </a:r>
            <a:r>
              <a:rPr lang="ja-JP" altLang="en-US" dirty="0">
                <a:latin typeface="メイリオ" panose="020B0604030504040204" pitchFamily="50" charset="-128"/>
                <a:ea typeface="メイリオ" panose="020B0604030504040204" pitchFamily="50" charset="-128"/>
              </a:rPr>
              <a:t>に気持ちが届きやすい伝え方です</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こう</a:t>
            </a:r>
            <a:r>
              <a:rPr lang="ja-JP" altLang="en-US" dirty="0">
                <a:latin typeface="メイリオ" panose="020B0604030504040204" pitchFamily="50" charset="-128"/>
                <a:ea typeface="メイリオ" panose="020B0604030504040204" pitchFamily="50" charset="-128"/>
              </a:rPr>
              <a:t>いった</a:t>
            </a:r>
            <a:r>
              <a:rPr lang="ja-JP" altLang="en-US" dirty="0" smtClean="0">
                <a:latin typeface="メイリオ" panose="020B0604030504040204" pitchFamily="50" charset="-128"/>
                <a:ea typeface="メイリオ" panose="020B0604030504040204" pitchFamily="50" charset="-128"/>
              </a:rPr>
              <a:t>、行為</a:t>
            </a:r>
            <a:r>
              <a:rPr lang="ja-JP" altLang="en-US" dirty="0">
                <a:latin typeface="メイリオ" panose="020B0604030504040204" pitchFamily="50" charset="-128"/>
                <a:ea typeface="メイリオ" panose="020B0604030504040204" pitchFamily="50" charset="-128"/>
              </a:rPr>
              <a:t>や過程</a:t>
            </a:r>
            <a:r>
              <a:rPr lang="ja-JP" altLang="en-US" dirty="0" smtClean="0">
                <a:latin typeface="メイリオ" panose="020B0604030504040204" pitchFamily="50" charset="-128"/>
                <a:ea typeface="メイリオ" panose="020B0604030504040204" pitchFamily="50" charset="-128"/>
              </a:rPr>
              <a:t>を褒めること</a:t>
            </a:r>
            <a:r>
              <a:rPr lang="ja-JP" altLang="en-US" dirty="0">
                <a:latin typeface="メイリオ" panose="020B0604030504040204" pitchFamily="50" charset="-128"/>
                <a:ea typeface="メイリオ" panose="020B0604030504040204" pitchFamily="50" charset="-128"/>
              </a:rPr>
              <a:t>を重ねていくと</a:t>
            </a:r>
            <a:r>
              <a:rPr lang="ja-JP" altLang="en-US" dirty="0" smtClean="0">
                <a:latin typeface="メイリオ" panose="020B0604030504040204" pitchFamily="50" charset="-128"/>
                <a:ea typeface="メイリオ" panose="020B0604030504040204" pitchFamily="50" charset="-128"/>
              </a:rPr>
              <a:t>、★子供は</a:t>
            </a:r>
            <a:r>
              <a:rPr lang="ja-JP" altLang="en-US" dirty="0">
                <a:latin typeface="メイリオ" panose="020B0604030504040204" pitchFamily="50" charset="-128"/>
                <a:ea typeface="メイリオ" panose="020B0604030504040204" pitchFamily="50" charset="-128"/>
              </a:rPr>
              <a:t>「毎日こつこつ頑張った」という行為そのものに価値をおくようになっていきます</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結果</a:t>
            </a:r>
            <a:r>
              <a:rPr lang="ja-JP" altLang="en-US" dirty="0">
                <a:latin typeface="メイリオ" panose="020B0604030504040204" pitchFamily="50" charset="-128"/>
                <a:ea typeface="メイリオ" panose="020B0604030504040204" pitchFamily="50" charset="-128"/>
              </a:rPr>
              <a:t>ではなく、行為や頑張った過程に価値を置くようになると、失敗しても、また頑張ろうと思えたり、他者からの評価がなくても頑張ろうという</a:t>
            </a:r>
            <a:r>
              <a:rPr lang="ja-JP" altLang="en-US" dirty="0" smtClean="0">
                <a:latin typeface="メイリオ" panose="020B0604030504040204" pitchFamily="50" charset="-128"/>
                <a:ea typeface="メイリオ" panose="020B0604030504040204" pitchFamily="50" charset="-128"/>
              </a:rPr>
              <a:t>気持ちをもつことができたりすることにつながります★</a:t>
            </a:r>
            <a:endParaRPr lang="en-US" altLang="ja-JP" dirty="0">
              <a:latin typeface="メイリオ" panose="020B0604030504040204" pitchFamily="50" charset="-128"/>
              <a:ea typeface="メイリオ" panose="020B0604030504040204" pitchFamily="50" charset="-128"/>
            </a:endParaRPr>
          </a:p>
        </p:txBody>
      </p:sp>
      <p:sp>
        <p:nvSpPr>
          <p:cNvPr id="51204" name="スライド番号プレースホル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charset="-128"/>
              </a:defRPr>
            </a:lvl1pPr>
            <a:lvl2pPr marL="742528" indent="-285588" eaLnBrk="0" hangingPunct="0">
              <a:spcBef>
                <a:spcPct val="30000"/>
              </a:spcBef>
              <a:defRPr kumimoji="1" sz="1200">
                <a:solidFill>
                  <a:schemeClr val="tx1"/>
                </a:solidFill>
                <a:latin typeface="Calibri" pitchFamily="34" charset="0"/>
                <a:ea typeface="ＭＳ Ｐゴシック" charset="-128"/>
              </a:defRPr>
            </a:lvl2pPr>
            <a:lvl3pPr marL="1142351" indent="-228470" eaLnBrk="0" hangingPunct="0">
              <a:spcBef>
                <a:spcPct val="30000"/>
              </a:spcBef>
              <a:defRPr kumimoji="1" sz="1200">
                <a:solidFill>
                  <a:schemeClr val="tx1"/>
                </a:solidFill>
                <a:latin typeface="Calibri" pitchFamily="34" charset="0"/>
                <a:ea typeface="ＭＳ Ｐゴシック" charset="-128"/>
              </a:defRPr>
            </a:lvl3pPr>
            <a:lvl4pPr marL="1599293" indent="-228470" eaLnBrk="0" hangingPunct="0">
              <a:spcBef>
                <a:spcPct val="30000"/>
              </a:spcBef>
              <a:defRPr kumimoji="1" sz="1200">
                <a:solidFill>
                  <a:schemeClr val="tx1"/>
                </a:solidFill>
                <a:latin typeface="Calibri" pitchFamily="34" charset="0"/>
                <a:ea typeface="ＭＳ Ｐゴシック" charset="-128"/>
              </a:defRPr>
            </a:lvl4pPr>
            <a:lvl5pPr marL="2056232" indent="-228470" eaLnBrk="0" hangingPunct="0">
              <a:spcBef>
                <a:spcPct val="30000"/>
              </a:spcBef>
              <a:defRPr kumimoji="1" sz="1200">
                <a:solidFill>
                  <a:schemeClr val="tx1"/>
                </a:solidFill>
                <a:latin typeface="Calibri" pitchFamily="34" charset="0"/>
                <a:ea typeface="ＭＳ Ｐゴシック" charset="-128"/>
              </a:defRPr>
            </a:lvl5pPr>
            <a:lvl6pPr marL="2513175"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6pPr>
            <a:lvl7pPr marL="2970113"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7pPr>
            <a:lvl8pPr marL="3427054"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8pPr>
            <a:lvl9pPr marL="3883998"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9pPr>
          </a:lstStyle>
          <a:p>
            <a:pPr eaLnBrk="1" fontAlgn="base" hangingPunct="1">
              <a:spcBef>
                <a:spcPct val="0"/>
              </a:spcBef>
              <a:spcAft>
                <a:spcPct val="0"/>
              </a:spcAft>
            </a:pPr>
            <a:fld id="{40DE918B-6A60-430C-A2AC-08956DE9271E}" type="slidenum">
              <a:rPr lang="ja-JP" altLang="en-US" smtClean="0"/>
              <a:pPr eaLnBrk="1" fontAlgn="base" hangingPunct="1">
                <a:spcBef>
                  <a:spcPct val="0"/>
                </a:spcBef>
                <a:spcAft>
                  <a:spcPct val="0"/>
                </a:spcAft>
              </a:pPr>
              <a:t>14</a:t>
            </a:fld>
            <a:endParaRPr lang="en-US" altLang="ja-JP" smtClean="0"/>
          </a:p>
        </p:txBody>
      </p:sp>
    </p:spTree>
    <p:extLst>
      <p:ext uri="{BB962C8B-B14F-4D97-AF65-F5344CB8AC3E}">
        <p14:creationId xmlns:p14="http://schemas.microsoft.com/office/powerpoint/2010/main" val="2627971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 イメージ プレースホルダー 1"/>
          <p:cNvSpPr>
            <a:spLocks noGrp="1" noRot="1" noChangeAspect="1" noTextEdit="1"/>
          </p:cNvSpPr>
          <p:nvPr>
            <p:ph type="sldImg"/>
          </p:nvPr>
        </p:nvSpPr>
        <p:spPr>
          <a:xfrm>
            <a:off x="901700" y="739775"/>
            <a:ext cx="4932363" cy="3700463"/>
          </a:xfrm>
          <a:ln/>
        </p:spPr>
      </p:sp>
      <p:sp>
        <p:nvSpPr>
          <p:cNvPr id="78851" name="ノート プレースホルダー 2"/>
          <p:cNvSpPr>
            <a:spLocks noGrp="1"/>
          </p:cNvSpPr>
          <p:nvPr>
            <p:ph type="body" idx="1"/>
          </p:nvPr>
        </p:nvSpPr>
        <p:spPr>
          <a:xfrm>
            <a:off x="667881" y="4686506"/>
            <a:ext cx="5400000" cy="499917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21</a:t>
            </a:r>
            <a:r>
              <a:rPr lang="ja-JP" altLang="en-US" dirty="0" smtClean="0">
                <a:latin typeface="メイリオ" panose="020B0604030504040204" pitchFamily="50" charset="-128"/>
                <a:ea typeface="メイリオ" panose="020B0604030504040204" pitchFamily="50" charset="-128"/>
              </a:rPr>
              <a:t>で７分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a:t>
            </a:r>
            <a:r>
              <a:rPr lang="ja-JP" altLang="en-US" dirty="0" smtClean="0">
                <a:latin typeface="メイリオ" panose="020B0604030504040204" pitchFamily="50" charset="-128"/>
                <a:ea typeface="メイリオ" panose="020B0604030504040204" pitchFamily="50" charset="-128"/>
              </a:rPr>
              <a:t>、「伝え方」の</a:t>
            </a:r>
            <a:r>
              <a:rPr lang="ja-JP" altLang="en-US" dirty="0">
                <a:latin typeface="メイリオ" panose="020B0604030504040204" pitchFamily="50" charset="-128"/>
                <a:ea typeface="メイリオ" panose="020B0604030504040204" pitchFamily="50" charset="-128"/>
              </a:rPr>
              <a:t>演習をしてみましょう</a:t>
            </a:r>
            <a:r>
              <a:rPr lang="ja-JP" altLang="en-US" dirty="0" smtClean="0">
                <a:latin typeface="メイリオ" panose="020B0604030504040204" pitchFamily="50" charset="-128"/>
                <a:ea typeface="メイリオ" panose="020B0604030504040204" pitchFamily="50" charset="-128"/>
              </a:rPr>
              <a:t>。状況はこうです。「先生</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、毎朝通勤途中に、Ｂ子</a:t>
            </a:r>
            <a:r>
              <a:rPr lang="ja-JP" altLang="en-US" dirty="0">
                <a:latin typeface="メイリオ" panose="020B0604030504040204" pitchFamily="50" charset="-128"/>
                <a:ea typeface="メイリオ" panose="020B0604030504040204" pitchFamily="50" charset="-128"/>
              </a:rPr>
              <a:t>が苦手なマラソンの練習をしている姿</a:t>
            </a:r>
            <a:r>
              <a:rPr lang="ja-JP" altLang="en-US" dirty="0" smtClean="0">
                <a:latin typeface="メイリオ" panose="020B0604030504040204" pitchFamily="50" charset="-128"/>
                <a:ea typeface="メイリオ" panose="020B0604030504040204" pitchFamily="50" charset="-128"/>
              </a:rPr>
              <a:t>を見かけて</a:t>
            </a:r>
            <a:r>
              <a:rPr lang="ja-JP" altLang="en-US" dirty="0">
                <a:latin typeface="メイリオ" panose="020B0604030504040204" pitchFamily="50" charset="-128"/>
                <a:ea typeface="メイリオ" panose="020B0604030504040204" pitchFamily="50" charset="-128"/>
              </a:rPr>
              <a:t>いました。今日のマラソン大会</a:t>
            </a:r>
            <a:r>
              <a:rPr lang="ja-JP" altLang="en-US" dirty="0" smtClean="0">
                <a:latin typeface="メイリオ" panose="020B0604030504040204" pitchFamily="50" charset="-128"/>
                <a:ea typeface="メイリオ" panose="020B0604030504040204" pitchFamily="50" charset="-128"/>
              </a:rPr>
              <a:t>でＢ子は見事完走</a:t>
            </a:r>
            <a:r>
              <a:rPr lang="ja-JP" altLang="en-US" dirty="0">
                <a:latin typeface="メイリオ" panose="020B0604030504040204" pitchFamily="50" charset="-128"/>
                <a:ea typeface="メイリオ" panose="020B0604030504040204" pitchFamily="50" charset="-128"/>
              </a:rPr>
              <a:t>することができました。」</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さて、先生は、Ｂ子に</a:t>
            </a:r>
            <a:r>
              <a:rPr lang="ja-JP" altLang="en-US" dirty="0">
                <a:latin typeface="メイリオ" panose="020B0604030504040204" pitchFamily="50" charset="-128"/>
                <a:ea typeface="メイリオ" panose="020B0604030504040204" pitchFamily="50" charset="-128"/>
              </a:rPr>
              <a:t>どのように声をかけますか</a:t>
            </a:r>
            <a:r>
              <a:rPr lang="ja-JP" altLang="en-US" dirty="0" smtClean="0">
                <a:latin typeface="メイリオ" panose="020B0604030504040204" pitchFamily="50" charset="-128"/>
                <a:ea typeface="メイリオ" panose="020B0604030504040204" pitchFamily="50" charset="-128"/>
              </a:rPr>
              <a:t>。先ほどとは違う二人組</a:t>
            </a:r>
            <a:r>
              <a:rPr lang="ja-JP" altLang="en-US" dirty="0">
                <a:latin typeface="メイリオ" panose="020B0604030504040204" pitchFamily="50" charset="-128"/>
                <a:ea typeface="メイリオ" panose="020B0604030504040204" pitchFamily="50" charset="-128"/>
              </a:rPr>
              <a:t>で</a:t>
            </a:r>
            <a:r>
              <a:rPr lang="ja-JP" altLang="en-US" dirty="0" smtClean="0">
                <a:latin typeface="メイリオ" panose="020B0604030504040204" pitchFamily="50" charset="-128"/>
                <a:ea typeface="メイリオ" panose="020B0604030504040204" pitchFamily="50" charset="-128"/>
              </a:rPr>
              <a:t>ロールプレイングを</a:t>
            </a:r>
            <a:r>
              <a:rPr lang="ja-JP" altLang="en-US" dirty="0">
                <a:latin typeface="メイリオ" panose="020B0604030504040204" pitchFamily="50" charset="-128"/>
                <a:ea typeface="メイリオ" panose="020B0604030504040204" pitchFamily="50" charset="-128"/>
              </a:rPr>
              <a:t>して</a:t>
            </a:r>
            <a:r>
              <a:rPr lang="ja-JP" altLang="en-US" dirty="0" smtClean="0">
                <a:latin typeface="メイリオ" panose="020B0604030504040204" pitchFamily="50" charset="-128"/>
                <a:ea typeface="メイリオ" panose="020B0604030504040204" pitchFamily="50" charset="-128"/>
              </a:rPr>
              <a:t>もらいます。新たにペアを組んでください</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pPr defTabSz="914313">
              <a:defRPr/>
            </a:pPr>
            <a:r>
              <a:rPr lang="ja-JP" altLang="en-US" dirty="0">
                <a:latin typeface="メイリオ" panose="020B0604030504040204" pitchFamily="50" charset="-128"/>
                <a:ea typeface="メイリオ" panose="020B0604030504040204" pitchFamily="50" charset="-128"/>
              </a:rPr>
              <a:t>（決まったら</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pPr>
              <a:defRPr/>
            </a:pPr>
            <a:r>
              <a:rPr lang="ja-JP" altLang="en-US" dirty="0" smtClean="0">
                <a:latin typeface="メイリオ" panose="020B0604030504040204" pitchFamily="50" charset="-128"/>
                <a:ea typeface="メイリオ" panose="020B0604030504040204" pitchFamily="50" charset="-128"/>
              </a:rPr>
              <a:t>　では</a:t>
            </a:r>
            <a:r>
              <a:rPr lang="ja-JP" altLang="en-US" dirty="0">
                <a:latin typeface="メイリオ" panose="020B0604030504040204" pitchFamily="50" charset="-128"/>
                <a:ea typeface="メイリオ" panose="020B0604030504040204" pitchFamily="50" charset="-128"/>
              </a:rPr>
              <a:t>、ロールプレイングを</a:t>
            </a:r>
            <a:r>
              <a:rPr lang="ja-JP" altLang="en-US" dirty="0" smtClean="0">
                <a:latin typeface="メイリオ" panose="020B0604030504040204" pitchFamily="50" charset="-128"/>
                <a:ea typeface="メイリオ" panose="020B0604030504040204" pitchFamily="50" charset="-128"/>
              </a:rPr>
              <a:t>始める前に、少し考える時間をとります。左の吹き出しに、先生は、どのように声をかけるか、先ほどの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伝え方のポイント「ほめる」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を基に考えて書いてください。時間は１分です。始めてください。</a:t>
            </a:r>
            <a:endParaRPr lang="en-US" altLang="ja-JP" dirty="0" smtClean="0">
              <a:latin typeface="メイリオ" panose="020B0604030504040204" pitchFamily="50" charset="-128"/>
              <a:ea typeface="メイリオ" panose="020B0604030504040204" pitchFamily="50" charset="-128"/>
            </a:endParaRPr>
          </a:p>
          <a:p>
            <a:pPr defTabSz="914313">
              <a:defRPr/>
            </a:pP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（１分経過）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時間がきました。では、ロールプレイの１回目です。先生役とＢ子役を決めてください。</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（決まったら）</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では、先生役</a:t>
            </a:r>
            <a:r>
              <a:rPr lang="ja-JP" altLang="en-US" dirty="0">
                <a:latin typeface="メイリオ" panose="020B0604030504040204" pitchFamily="50" charset="-128"/>
                <a:ea typeface="メイリオ" panose="020B0604030504040204" pitchFamily="50" charset="-128"/>
              </a:rPr>
              <a:t>の声かけから始めますが</a:t>
            </a:r>
            <a:r>
              <a:rPr lang="ja-JP" altLang="en-US" dirty="0" smtClean="0">
                <a:latin typeface="メイリオ" panose="020B0604030504040204" pitchFamily="50" charset="-128"/>
                <a:ea typeface="メイリオ" panose="020B0604030504040204" pitchFamily="50" charset="-128"/>
              </a:rPr>
              <a:t>、★（スライド右の枠を示しながら）Ｂ子役は、Ｂ子が練習を頑張っていた訳を、①～③の中から一つ選んでください。そして、その訳に従って、アドリブで言葉を返し、会話を続けてください</a:t>
            </a:r>
            <a:r>
              <a:rPr lang="ja-JP" altLang="en-US" dirty="0">
                <a:latin typeface="メイリオ" panose="020B0604030504040204" pitchFamily="50" charset="-128"/>
                <a:ea typeface="メイリオ" panose="020B0604030504040204" pitchFamily="50" charset="-128"/>
              </a:rPr>
              <a:t>。何を選んだかは、先生役には伝えないで</a:t>
            </a:r>
            <a:r>
              <a:rPr lang="ja-JP" altLang="en-US" dirty="0" smtClean="0">
                <a:latin typeface="メイリオ" panose="020B0604030504040204" pitchFamily="50" charset="-128"/>
                <a:ea typeface="メイリオ" panose="020B0604030504040204" pitchFamily="50" charset="-128"/>
              </a:rPr>
              <a:t>くださいね。（様子を見て）よろしいでしょうか。時間は１分です。先生役の声かけから始めてください。</a:t>
            </a:r>
            <a:endParaRPr lang="en-US" altLang="ja-JP" dirty="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演習</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（１分経過）</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ありがとうございました。では、役割を交替して、２回目を行います。</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（交替して、準備ができたら）</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では、Ｂ子役はＢ子が練習を頑張っていた訳を選んでください。（様子を見て）よろしいでしょうか。時間は１分です。先生役の声かけから始めてください。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演習</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（１分経過）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ありがとうございました。（演習でよかったところを一つ紹介してください。）</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「結果」をほめることも当然あると思いますが、これからは、更に、努力してきた「過程」も併せてほめるということを意識して、子供たちに関わっていきましょう。★</a:t>
            </a:r>
            <a:endParaRPr lang="en-US" altLang="ja-JP" dirty="0">
              <a:latin typeface="メイリオ" panose="020B0604030504040204" pitchFamily="50" charset="-128"/>
              <a:ea typeface="メイリオ" panose="020B0604030504040204" pitchFamily="50" charset="-128"/>
            </a:endParaRPr>
          </a:p>
        </p:txBody>
      </p:sp>
      <p:sp>
        <p:nvSpPr>
          <p:cNvPr id="5"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15</a:t>
            </a:fld>
            <a:endParaRPr kumimoji="1" lang="ja-JP" altLang="en-US"/>
          </a:p>
        </p:txBody>
      </p:sp>
    </p:spTree>
    <p:extLst>
      <p:ext uri="{BB962C8B-B14F-4D97-AF65-F5344CB8AC3E}">
        <p14:creationId xmlns:p14="http://schemas.microsoft.com/office/powerpoint/2010/main" val="35964278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ノート プレースホルダ 2"/>
          <p:cNvSpPr>
            <a:spLocks noGrp="1"/>
          </p:cNvSpPr>
          <p:nvPr>
            <p:ph type="body" idx="1"/>
          </p:nvPr>
        </p:nvSpPr>
        <p:spPr bwMode="auto">
          <a:xfrm>
            <a:off x="667881" y="4686506"/>
            <a:ext cx="540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21</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23</a:t>
            </a:r>
            <a:r>
              <a:rPr lang="ja-JP" altLang="en-US" dirty="0" smtClean="0">
                <a:latin typeface="メイリオ" panose="020B0604030504040204" pitchFamily="50" charset="-128"/>
                <a:ea typeface="メイリオ" panose="020B0604030504040204" pitchFamily="50" charset="-128"/>
              </a:rPr>
              <a:t>で５分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次は、伝え方の「叱る」についてです。これも、具体的</a:t>
            </a:r>
            <a:r>
              <a:rPr lang="ja-JP" altLang="en-US" dirty="0">
                <a:latin typeface="メイリオ" panose="020B0604030504040204" pitchFamily="50" charset="-128"/>
                <a:ea typeface="メイリオ" panose="020B0604030504040204" pitchFamily="50" charset="-128"/>
              </a:rPr>
              <a:t>な例で考えてみましょう</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この</a:t>
            </a:r>
            <a:r>
              <a:rPr lang="ja-JP" altLang="en-US" dirty="0">
                <a:latin typeface="メイリオ" panose="020B0604030504040204" pitchFamily="50" charset="-128"/>
                <a:ea typeface="メイリオ" panose="020B0604030504040204" pitchFamily="50" charset="-128"/>
              </a:rPr>
              <a:t>ような場面</a:t>
            </a:r>
            <a:r>
              <a:rPr lang="ja-JP" altLang="en-US" dirty="0" smtClean="0">
                <a:latin typeface="メイリオ" panose="020B0604030504040204" pitchFamily="50" charset="-128"/>
                <a:ea typeface="メイリオ" panose="020B0604030504040204" pitchFamily="50" charset="-128"/>
              </a:rPr>
              <a:t>で、子供にどう声</a:t>
            </a:r>
            <a:r>
              <a:rPr lang="ja-JP" altLang="en-US" dirty="0">
                <a:latin typeface="メイリオ" panose="020B0604030504040204" pitchFamily="50" charset="-128"/>
                <a:ea typeface="メイリオ" panose="020B0604030504040204" pitchFamily="50" charset="-128"/>
              </a:rPr>
              <a:t>を</a:t>
            </a:r>
            <a:r>
              <a:rPr lang="ja-JP" altLang="en-US" dirty="0" smtClean="0">
                <a:latin typeface="メイリオ" panose="020B0604030504040204" pitchFamily="50" charset="-128"/>
                <a:ea typeface="メイリオ" panose="020B0604030504040204" pitchFamily="50" charset="-128"/>
              </a:rPr>
              <a:t>かけます</a:t>
            </a:r>
            <a:r>
              <a:rPr lang="ja-JP" altLang="en-US" dirty="0">
                <a:latin typeface="メイリオ" panose="020B0604030504040204" pitchFamily="50" charset="-128"/>
                <a:ea typeface="メイリオ" panose="020B0604030504040204" pitchFamily="50" charset="-128"/>
              </a:rPr>
              <a:t>か？吹き出しに書いてみてください</a:t>
            </a:r>
            <a:r>
              <a:rPr lang="ja-JP" altLang="en-US" dirty="0" smtClean="0">
                <a:latin typeface="メイリオ" panose="020B0604030504040204" pitchFamily="50" charset="-128"/>
                <a:ea typeface="メイリオ" panose="020B0604030504040204" pitchFamily="50" charset="-128"/>
              </a:rPr>
              <a:t>。時間は１分です。始めてください。</a:t>
            </a:r>
            <a:endParaRPr lang="en-US" altLang="ja-JP" dirty="0">
              <a:latin typeface="メイリオ" panose="020B0604030504040204" pitchFamily="50" charset="-128"/>
              <a:ea typeface="メイリオ" panose="020B0604030504040204" pitchFamily="50" charset="-128"/>
            </a:endParaRPr>
          </a:p>
          <a:p>
            <a:pPr defTabSz="914054">
              <a:defRPr/>
            </a:pP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どのように書かれましたか？（１、２人の先生に尋ねる。適宜、肯定的なコメントを入れる。）</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a:t>
            </a:r>
            <a:endParaRPr lang="ja-JP" altLang="en-US" dirty="0">
              <a:latin typeface="メイリオ" panose="020B0604030504040204" pitchFamily="50" charset="-128"/>
              <a:ea typeface="メイリオ" panose="020B0604030504040204" pitchFamily="50" charset="-128"/>
            </a:endParaRPr>
          </a:p>
        </p:txBody>
      </p:sp>
      <p:sp>
        <p:nvSpPr>
          <p:cNvPr id="49156" name="スライド番号プレースホル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charset="-128"/>
              </a:defRPr>
            </a:lvl1pPr>
            <a:lvl2pPr marL="742528" indent="-285588" eaLnBrk="0" hangingPunct="0">
              <a:spcBef>
                <a:spcPct val="30000"/>
              </a:spcBef>
              <a:defRPr kumimoji="1" sz="1200">
                <a:solidFill>
                  <a:schemeClr val="tx1"/>
                </a:solidFill>
                <a:latin typeface="Calibri" pitchFamily="34" charset="0"/>
                <a:ea typeface="ＭＳ Ｐゴシック" charset="-128"/>
              </a:defRPr>
            </a:lvl2pPr>
            <a:lvl3pPr marL="1142351" indent="-228470" eaLnBrk="0" hangingPunct="0">
              <a:spcBef>
                <a:spcPct val="30000"/>
              </a:spcBef>
              <a:defRPr kumimoji="1" sz="1200">
                <a:solidFill>
                  <a:schemeClr val="tx1"/>
                </a:solidFill>
                <a:latin typeface="Calibri" pitchFamily="34" charset="0"/>
                <a:ea typeface="ＭＳ Ｐゴシック" charset="-128"/>
              </a:defRPr>
            </a:lvl3pPr>
            <a:lvl4pPr marL="1599293" indent="-228470" eaLnBrk="0" hangingPunct="0">
              <a:spcBef>
                <a:spcPct val="30000"/>
              </a:spcBef>
              <a:defRPr kumimoji="1" sz="1200">
                <a:solidFill>
                  <a:schemeClr val="tx1"/>
                </a:solidFill>
                <a:latin typeface="Calibri" pitchFamily="34" charset="0"/>
                <a:ea typeface="ＭＳ Ｐゴシック" charset="-128"/>
              </a:defRPr>
            </a:lvl4pPr>
            <a:lvl5pPr marL="2056232" indent="-228470" eaLnBrk="0" hangingPunct="0">
              <a:spcBef>
                <a:spcPct val="30000"/>
              </a:spcBef>
              <a:defRPr kumimoji="1" sz="1200">
                <a:solidFill>
                  <a:schemeClr val="tx1"/>
                </a:solidFill>
                <a:latin typeface="Calibri" pitchFamily="34" charset="0"/>
                <a:ea typeface="ＭＳ Ｐゴシック" charset="-128"/>
              </a:defRPr>
            </a:lvl5pPr>
            <a:lvl6pPr marL="2513175"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6pPr>
            <a:lvl7pPr marL="2970113"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7pPr>
            <a:lvl8pPr marL="3427054"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8pPr>
            <a:lvl9pPr marL="3883998"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9pPr>
          </a:lstStyle>
          <a:p>
            <a:pPr eaLnBrk="1" fontAlgn="base" hangingPunct="1">
              <a:spcBef>
                <a:spcPct val="0"/>
              </a:spcBef>
              <a:spcAft>
                <a:spcPct val="0"/>
              </a:spcAft>
            </a:pPr>
            <a:fld id="{EFB7ED10-4795-4746-95A7-46A3D39FA349}" type="slidenum">
              <a:rPr lang="ja-JP" altLang="en-US" smtClean="0"/>
              <a:pPr eaLnBrk="1" fontAlgn="base" hangingPunct="1">
                <a:spcBef>
                  <a:spcPct val="0"/>
                </a:spcBef>
                <a:spcAft>
                  <a:spcPct val="0"/>
                </a:spcAft>
              </a:pPr>
              <a:t>16</a:t>
            </a:fld>
            <a:endParaRPr lang="en-US" altLang="ja-JP" smtClean="0"/>
          </a:p>
        </p:txBody>
      </p:sp>
    </p:spTree>
    <p:extLst>
      <p:ext uri="{BB962C8B-B14F-4D97-AF65-F5344CB8AC3E}">
        <p14:creationId xmlns:p14="http://schemas.microsoft.com/office/powerpoint/2010/main" val="1312779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ノート プレースホルダ 2"/>
          <p:cNvSpPr>
            <a:spLocks noGrp="1"/>
          </p:cNvSpPr>
          <p:nvPr>
            <p:ph type="body" idx="1"/>
          </p:nvPr>
        </p:nvSpPr>
        <p:spPr bwMode="auto">
          <a:xfrm>
            <a:off x="667881" y="4686506"/>
            <a:ext cx="540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21</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23</a:t>
            </a:r>
            <a:r>
              <a:rPr lang="ja-JP" altLang="en-US" dirty="0" smtClean="0">
                <a:latin typeface="メイリオ" panose="020B0604030504040204" pitchFamily="50" charset="-128"/>
                <a:ea typeface="メイリオ" panose="020B0604030504040204" pitchFamily="50" charset="-128"/>
              </a:rPr>
              <a:t>で５分≫</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では、このような伝え方はどうでしょうか。</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先生は</a:t>
            </a:r>
            <a:r>
              <a:rPr lang="ja-JP" altLang="en-US" dirty="0">
                <a:latin typeface="メイリオ" panose="020B0604030504040204" pitchFamily="50" charset="-128"/>
                <a:ea typeface="メイリオ" panose="020B0604030504040204" pitchFamily="50" charset="-128"/>
              </a:rPr>
              <a:t>、「ＹＯＵメッセージ」で「</a:t>
            </a:r>
            <a:r>
              <a:rPr lang="ja-JP" altLang="en-US" dirty="0" smtClean="0">
                <a:latin typeface="メイリオ" panose="020B0604030504040204" pitchFamily="50" charset="-128"/>
                <a:ea typeface="メイリオ" panose="020B0604030504040204" pitchFamily="50" charset="-128"/>
              </a:rPr>
              <a:t>なに喋ってるんだ！」と、子供の気持ちをくみ取らず否定し、さらに、「チャイムが聞こえないのか。君</a:t>
            </a:r>
            <a:r>
              <a:rPr lang="ja-JP" altLang="en-US" dirty="0">
                <a:latin typeface="メイリオ" panose="020B0604030504040204" pitchFamily="50" charset="-128"/>
                <a:ea typeface="メイリオ" panose="020B0604030504040204" pitchFamily="50" charset="-128"/>
              </a:rPr>
              <a:t>はダメだな。」と</a:t>
            </a:r>
            <a:r>
              <a:rPr lang="ja-JP" altLang="en-US" dirty="0" smtClean="0">
                <a:latin typeface="メイリオ" panose="020B0604030504040204" pitchFamily="50" charset="-128"/>
                <a:ea typeface="メイリオ" panose="020B0604030504040204" pitchFamily="50" charset="-128"/>
              </a:rPr>
              <a:t>対象者も否定</a:t>
            </a:r>
            <a:r>
              <a:rPr lang="ja-JP" altLang="en-US" dirty="0">
                <a:latin typeface="メイリオ" panose="020B0604030504040204" pitchFamily="50" charset="-128"/>
                <a:ea typeface="メイリオ" panose="020B0604030504040204" pitchFamily="50" charset="-128"/>
              </a:rPr>
              <a:t>しています</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この</a:t>
            </a:r>
            <a:r>
              <a:rPr lang="ja-JP" altLang="en-US" dirty="0">
                <a:latin typeface="メイリオ" panose="020B0604030504040204" pitchFamily="50" charset="-128"/>
                <a:ea typeface="メイリオ" panose="020B0604030504040204" pitchFamily="50" charset="-128"/>
              </a:rPr>
              <a:t>ように叱られると</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授業が始まるから「話の続きは後にしょう」って話してただけなのに</a:t>
            </a:r>
            <a:r>
              <a:rPr lang="en-US" altLang="ja-JP" dirty="0">
                <a:latin typeface="メイリオ" panose="020B0604030504040204" pitchFamily="50" charset="-128"/>
                <a:ea typeface="メイリオ" panose="020B0604030504040204" pitchFamily="50" charset="-128"/>
              </a:rPr>
              <a:t>…</a:t>
            </a:r>
            <a:r>
              <a:rPr lang="ja-JP" altLang="en-US" dirty="0" err="1">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私はダメな子だと思われている</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と、自己</a:t>
            </a:r>
            <a:r>
              <a:rPr lang="ja-JP" altLang="en-US" dirty="0">
                <a:latin typeface="メイリオ" panose="020B0604030504040204" pitchFamily="50" charset="-128"/>
                <a:ea typeface="メイリオ" panose="020B0604030504040204" pitchFamily="50" charset="-128"/>
              </a:rPr>
              <a:t>肯定感を</a:t>
            </a:r>
            <a:r>
              <a:rPr lang="ja-JP" altLang="en-US" dirty="0" smtClean="0">
                <a:latin typeface="メイリオ" panose="020B0604030504040204" pitchFamily="50" charset="-128"/>
                <a:ea typeface="メイリオ" panose="020B0604030504040204" pitchFamily="50" charset="-128"/>
              </a:rPr>
              <a:t>下げてしまい、「次はちゃんとしよう、頑張ろう」と</a:t>
            </a:r>
            <a:r>
              <a:rPr lang="ja-JP" altLang="en-US" dirty="0">
                <a:latin typeface="メイリオ" panose="020B0604030504040204" pitchFamily="50" charset="-128"/>
                <a:ea typeface="メイリオ" panose="020B0604030504040204" pitchFamily="50" charset="-128"/>
              </a:rPr>
              <a:t>いう気持ちには</a:t>
            </a:r>
            <a:r>
              <a:rPr lang="ja-JP" altLang="en-US" dirty="0" smtClean="0">
                <a:latin typeface="メイリオ" panose="020B0604030504040204" pitchFamily="50" charset="-128"/>
                <a:ea typeface="メイリオ" panose="020B0604030504040204" pitchFamily="50" charset="-128"/>
              </a:rPr>
              <a:t>なりにくくなりますね。</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50180" name="スライド番号プレースホル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charset="-128"/>
              </a:defRPr>
            </a:lvl1pPr>
            <a:lvl2pPr marL="742528" indent="-285588" eaLnBrk="0" hangingPunct="0">
              <a:spcBef>
                <a:spcPct val="30000"/>
              </a:spcBef>
              <a:defRPr kumimoji="1" sz="1200">
                <a:solidFill>
                  <a:schemeClr val="tx1"/>
                </a:solidFill>
                <a:latin typeface="Calibri" pitchFamily="34" charset="0"/>
                <a:ea typeface="ＭＳ Ｐゴシック" charset="-128"/>
              </a:defRPr>
            </a:lvl2pPr>
            <a:lvl3pPr marL="1142351" indent="-228470" eaLnBrk="0" hangingPunct="0">
              <a:spcBef>
                <a:spcPct val="30000"/>
              </a:spcBef>
              <a:defRPr kumimoji="1" sz="1200">
                <a:solidFill>
                  <a:schemeClr val="tx1"/>
                </a:solidFill>
                <a:latin typeface="Calibri" pitchFamily="34" charset="0"/>
                <a:ea typeface="ＭＳ Ｐゴシック" charset="-128"/>
              </a:defRPr>
            </a:lvl3pPr>
            <a:lvl4pPr marL="1599293" indent="-228470" eaLnBrk="0" hangingPunct="0">
              <a:spcBef>
                <a:spcPct val="30000"/>
              </a:spcBef>
              <a:defRPr kumimoji="1" sz="1200">
                <a:solidFill>
                  <a:schemeClr val="tx1"/>
                </a:solidFill>
                <a:latin typeface="Calibri" pitchFamily="34" charset="0"/>
                <a:ea typeface="ＭＳ Ｐゴシック" charset="-128"/>
              </a:defRPr>
            </a:lvl4pPr>
            <a:lvl5pPr marL="2056232" indent="-228470" eaLnBrk="0" hangingPunct="0">
              <a:spcBef>
                <a:spcPct val="30000"/>
              </a:spcBef>
              <a:defRPr kumimoji="1" sz="1200">
                <a:solidFill>
                  <a:schemeClr val="tx1"/>
                </a:solidFill>
                <a:latin typeface="Calibri" pitchFamily="34" charset="0"/>
                <a:ea typeface="ＭＳ Ｐゴシック" charset="-128"/>
              </a:defRPr>
            </a:lvl5pPr>
            <a:lvl6pPr marL="2513175"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6pPr>
            <a:lvl7pPr marL="2970113"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7pPr>
            <a:lvl8pPr marL="3427054"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8pPr>
            <a:lvl9pPr marL="3883998"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9pPr>
          </a:lstStyle>
          <a:p>
            <a:pPr eaLnBrk="1" fontAlgn="base" hangingPunct="1">
              <a:spcBef>
                <a:spcPct val="0"/>
              </a:spcBef>
              <a:spcAft>
                <a:spcPct val="0"/>
              </a:spcAft>
            </a:pPr>
            <a:fld id="{3AA33F38-6097-4BAA-8918-CB93F1DB47F7}" type="slidenum">
              <a:rPr lang="ja-JP" altLang="en-US" smtClean="0"/>
              <a:pPr eaLnBrk="1" fontAlgn="base" hangingPunct="1">
                <a:spcBef>
                  <a:spcPct val="0"/>
                </a:spcBef>
                <a:spcAft>
                  <a:spcPct val="0"/>
                </a:spcAft>
              </a:pPr>
              <a:t>17</a:t>
            </a:fld>
            <a:endParaRPr lang="en-US" altLang="ja-JP" smtClean="0"/>
          </a:p>
        </p:txBody>
      </p:sp>
    </p:spTree>
    <p:extLst>
      <p:ext uri="{BB962C8B-B14F-4D97-AF65-F5344CB8AC3E}">
        <p14:creationId xmlns:p14="http://schemas.microsoft.com/office/powerpoint/2010/main" val="39092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ノート プレースホルダ 2"/>
          <p:cNvSpPr>
            <a:spLocks noGrp="1"/>
          </p:cNvSpPr>
          <p:nvPr>
            <p:ph type="body" idx="1"/>
          </p:nvPr>
        </p:nvSpPr>
        <p:spPr bwMode="auto">
          <a:xfrm>
            <a:off x="667881" y="4686506"/>
            <a:ext cx="540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22</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24</a:t>
            </a:r>
            <a:r>
              <a:rPr lang="ja-JP" altLang="en-US" dirty="0" smtClean="0">
                <a:latin typeface="メイリオ" panose="020B0604030504040204" pitchFamily="50" charset="-128"/>
                <a:ea typeface="メイリオ" panose="020B0604030504040204" pitchFamily="50" charset="-128"/>
              </a:rPr>
              <a:t>で５分≫</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一方、こちらの先生は、「何かあったの？授業が始まったのに喋ってると、（先生は）困るなあ。」と言っています。</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「何かあったの？</a:t>
            </a:r>
            <a:r>
              <a:rPr lang="ja-JP" altLang="en-US" dirty="0">
                <a:latin typeface="メイリオ" panose="020B0604030504040204" pitchFamily="50" charset="-128"/>
                <a:ea typeface="メイリオ" panose="020B0604030504040204" pitchFamily="50" charset="-128"/>
              </a:rPr>
              <a:t>」と</a:t>
            </a:r>
            <a:r>
              <a:rPr lang="ja-JP" altLang="en-US" dirty="0" smtClean="0">
                <a:latin typeface="メイリオ" panose="020B0604030504040204" pitchFamily="50" charset="-128"/>
                <a:ea typeface="メイリオ" panose="020B0604030504040204" pitchFamily="50" charset="-128"/>
              </a:rPr>
              <a:t>、まず、気持ちをくみ取ろうとしています。そして、「授業が始まったのに喋ってると」と、行為に焦点を当て、「</a:t>
            </a:r>
            <a:r>
              <a:rPr lang="ja-JP" altLang="en-US" dirty="0">
                <a:latin typeface="メイリオ" panose="020B0604030504040204" pitchFamily="50" charset="-128"/>
                <a:ea typeface="メイリオ" panose="020B0604030504040204" pitchFamily="50" charset="-128"/>
              </a:rPr>
              <a:t>Ｉメッセージ」で、「</a:t>
            </a:r>
            <a:r>
              <a:rPr lang="ja-JP" altLang="en-US" dirty="0" smtClean="0">
                <a:latin typeface="メイリオ" panose="020B0604030504040204" pitchFamily="50" charset="-128"/>
                <a:ea typeface="メイリオ" panose="020B0604030504040204" pitchFamily="50" charset="-128"/>
              </a:rPr>
              <a:t>先生は困るなあ。</a:t>
            </a:r>
            <a:r>
              <a:rPr lang="ja-JP" altLang="en-US" dirty="0">
                <a:latin typeface="メイリオ" panose="020B0604030504040204" pitchFamily="50" charset="-128"/>
                <a:ea typeface="メイリオ" panose="020B0604030504040204" pitchFamily="50" charset="-128"/>
              </a:rPr>
              <a:t>」と伝えています。</a:t>
            </a:r>
            <a:r>
              <a:rPr lang="ja-JP" altLang="en-US" dirty="0" smtClean="0">
                <a:latin typeface="メイリオ" panose="020B0604030504040204" pitchFamily="50" charset="-128"/>
                <a:ea typeface="メイリオ" panose="020B0604030504040204" pitchFamily="50" charset="-128"/>
              </a:rPr>
              <a:t>★する</a:t>
            </a:r>
            <a:r>
              <a:rPr lang="ja-JP" altLang="en-US" dirty="0">
                <a:latin typeface="メイリオ" panose="020B0604030504040204" pitchFamily="50" charset="-128"/>
                <a:ea typeface="メイリオ" panose="020B0604030504040204" pitchFamily="50" charset="-128"/>
              </a:rPr>
              <a:t>と</a:t>
            </a:r>
            <a:r>
              <a:rPr lang="ja-JP" altLang="en-US" dirty="0" smtClean="0">
                <a:latin typeface="メイリオ" panose="020B0604030504040204" pitchFamily="50" charset="-128"/>
                <a:ea typeface="メイリオ" panose="020B0604030504040204" pitchFamily="50" charset="-128"/>
              </a:rPr>
              <a:t>、「みんなに迷惑かけちゃった！一言でもやめとけばよかった。」</a:t>
            </a:r>
            <a:r>
              <a:rPr lang="ja-JP" altLang="en-US" dirty="0">
                <a:latin typeface="メイリオ" panose="020B0604030504040204" pitchFamily="50" charset="-128"/>
                <a:ea typeface="メイリオ" panose="020B0604030504040204" pitchFamily="50" charset="-128"/>
              </a:rPr>
              <a:t>と</a:t>
            </a:r>
            <a:r>
              <a:rPr lang="ja-JP" altLang="en-US" dirty="0" smtClean="0">
                <a:latin typeface="メイリオ" panose="020B0604030504040204" pitchFamily="50" charset="-128"/>
                <a:ea typeface="メイリオ" panose="020B0604030504040204" pitchFamily="50" charset="-128"/>
              </a:rPr>
              <a:t>、行動</a:t>
            </a:r>
            <a:r>
              <a:rPr lang="ja-JP" altLang="en-US" dirty="0">
                <a:latin typeface="メイリオ" panose="020B0604030504040204" pitchFamily="50" charset="-128"/>
                <a:ea typeface="メイリオ" panose="020B0604030504040204" pitchFamily="50" charset="-128"/>
              </a:rPr>
              <a:t>修正につながりやすくなります</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ポイント</a:t>
            </a:r>
            <a:r>
              <a:rPr lang="ja-JP" altLang="en-US" dirty="0">
                <a:latin typeface="メイリオ" panose="020B0604030504040204" pitchFamily="50" charset="-128"/>
                <a:ea typeface="メイリオ" panose="020B0604030504040204" pitchFamily="50" charset="-128"/>
              </a:rPr>
              <a:t>は、気持ちは否定</a:t>
            </a:r>
            <a:r>
              <a:rPr lang="ja-JP" altLang="en-US" dirty="0" smtClean="0">
                <a:latin typeface="メイリオ" panose="020B0604030504040204" pitchFamily="50" charset="-128"/>
                <a:ea typeface="メイリオ" panose="020B0604030504040204" pitchFamily="50" charset="-128"/>
              </a:rPr>
              <a:t>せず受け止めて</a:t>
            </a:r>
            <a:r>
              <a:rPr lang="ja-JP" altLang="en-US" dirty="0">
                <a:latin typeface="メイリオ" panose="020B0604030504040204" pitchFamily="50" charset="-128"/>
                <a:ea typeface="メイリオ" panose="020B0604030504040204" pitchFamily="50" charset="-128"/>
              </a:rPr>
              <a:t>、だけど、行為は叱る、ということです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51204" name="スライド番号プレースホル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charset="-128"/>
              </a:defRPr>
            </a:lvl1pPr>
            <a:lvl2pPr marL="742528" indent="-285588" eaLnBrk="0" hangingPunct="0">
              <a:spcBef>
                <a:spcPct val="30000"/>
              </a:spcBef>
              <a:defRPr kumimoji="1" sz="1200">
                <a:solidFill>
                  <a:schemeClr val="tx1"/>
                </a:solidFill>
                <a:latin typeface="Calibri" pitchFamily="34" charset="0"/>
                <a:ea typeface="ＭＳ Ｐゴシック" charset="-128"/>
              </a:defRPr>
            </a:lvl2pPr>
            <a:lvl3pPr marL="1142351" indent="-228470" eaLnBrk="0" hangingPunct="0">
              <a:spcBef>
                <a:spcPct val="30000"/>
              </a:spcBef>
              <a:defRPr kumimoji="1" sz="1200">
                <a:solidFill>
                  <a:schemeClr val="tx1"/>
                </a:solidFill>
                <a:latin typeface="Calibri" pitchFamily="34" charset="0"/>
                <a:ea typeface="ＭＳ Ｐゴシック" charset="-128"/>
              </a:defRPr>
            </a:lvl3pPr>
            <a:lvl4pPr marL="1599293" indent="-228470" eaLnBrk="0" hangingPunct="0">
              <a:spcBef>
                <a:spcPct val="30000"/>
              </a:spcBef>
              <a:defRPr kumimoji="1" sz="1200">
                <a:solidFill>
                  <a:schemeClr val="tx1"/>
                </a:solidFill>
                <a:latin typeface="Calibri" pitchFamily="34" charset="0"/>
                <a:ea typeface="ＭＳ Ｐゴシック" charset="-128"/>
              </a:defRPr>
            </a:lvl4pPr>
            <a:lvl5pPr marL="2056232" indent="-228470" eaLnBrk="0" hangingPunct="0">
              <a:spcBef>
                <a:spcPct val="30000"/>
              </a:spcBef>
              <a:defRPr kumimoji="1" sz="1200">
                <a:solidFill>
                  <a:schemeClr val="tx1"/>
                </a:solidFill>
                <a:latin typeface="Calibri" pitchFamily="34" charset="0"/>
                <a:ea typeface="ＭＳ Ｐゴシック" charset="-128"/>
              </a:defRPr>
            </a:lvl5pPr>
            <a:lvl6pPr marL="2513175"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6pPr>
            <a:lvl7pPr marL="2970113"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7pPr>
            <a:lvl8pPr marL="3427054"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8pPr>
            <a:lvl9pPr marL="3883998" indent="-228470" eaLnBrk="0" fontAlgn="base" hangingPunct="0">
              <a:spcBef>
                <a:spcPct val="30000"/>
              </a:spcBef>
              <a:spcAft>
                <a:spcPct val="0"/>
              </a:spcAft>
              <a:defRPr kumimoji="1" sz="1200">
                <a:solidFill>
                  <a:schemeClr val="tx1"/>
                </a:solidFill>
                <a:latin typeface="Calibri" pitchFamily="34" charset="0"/>
                <a:ea typeface="ＭＳ Ｐゴシック" charset="-128"/>
              </a:defRPr>
            </a:lvl9pPr>
          </a:lstStyle>
          <a:p>
            <a:pPr eaLnBrk="1" fontAlgn="base" hangingPunct="1">
              <a:spcBef>
                <a:spcPct val="0"/>
              </a:spcBef>
              <a:spcAft>
                <a:spcPct val="0"/>
              </a:spcAft>
            </a:pPr>
            <a:fld id="{40DE918B-6A60-430C-A2AC-08956DE9271E}" type="slidenum">
              <a:rPr lang="ja-JP" altLang="en-US" smtClean="0"/>
              <a:pPr eaLnBrk="1" fontAlgn="base" hangingPunct="1">
                <a:spcBef>
                  <a:spcPct val="0"/>
                </a:spcBef>
                <a:spcAft>
                  <a:spcPct val="0"/>
                </a:spcAft>
              </a:pPr>
              <a:t>18</a:t>
            </a:fld>
            <a:endParaRPr lang="en-US" altLang="ja-JP" dirty="0" smtClean="0"/>
          </a:p>
        </p:txBody>
      </p:sp>
    </p:spTree>
    <p:extLst>
      <p:ext uri="{BB962C8B-B14F-4D97-AF65-F5344CB8AC3E}">
        <p14:creationId xmlns:p14="http://schemas.microsoft.com/office/powerpoint/2010/main" val="5173819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 イメージ プレースホルダー 1"/>
          <p:cNvSpPr>
            <a:spLocks noGrp="1" noRot="1" noChangeAspect="1" noTextEdit="1"/>
          </p:cNvSpPr>
          <p:nvPr>
            <p:ph type="sldImg"/>
          </p:nvPr>
        </p:nvSpPr>
        <p:spPr>
          <a:ln/>
        </p:spPr>
      </p:sp>
      <p:sp>
        <p:nvSpPr>
          <p:cNvPr id="78851" name="ノート プレースホルダー 2"/>
          <p:cNvSpPr>
            <a:spLocks noGrp="1"/>
          </p:cNvSpPr>
          <p:nvPr>
            <p:ph type="body" idx="1"/>
          </p:nvPr>
        </p:nvSpPr>
        <p:spPr>
          <a:xfrm>
            <a:off x="667881" y="4686506"/>
            <a:ext cx="5400000" cy="48551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26</a:t>
            </a:r>
            <a:r>
              <a:rPr lang="ja-JP" altLang="en-US" dirty="0" smtClean="0">
                <a:latin typeface="メイリオ" panose="020B0604030504040204" pitchFamily="50" charset="-128"/>
                <a:ea typeface="メイリオ" panose="020B0604030504040204" pitchFamily="50" charset="-128"/>
              </a:rPr>
              <a:t>で</a:t>
            </a:r>
            <a:r>
              <a:rPr lang="ja-JP" altLang="en-US" dirty="0">
                <a:latin typeface="メイリオ" panose="020B0604030504040204" pitchFamily="50" charset="-128"/>
                <a:ea typeface="メイリオ" panose="020B0604030504040204" pitchFamily="50" charset="-128"/>
              </a:rPr>
              <a:t>７</a:t>
            </a:r>
            <a:r>
              <a:rPr lang="ja-JP" altLang="en-US" dirty="0" smtClean="0">
                <a:latin typeface="メイリオ" panose="020B0604030504040204" pitchFamily="50" charset="-128"/>
                <a:ea typeface="メイリオ" panose="020B0604030504040204" pitchFamily="50" charset="-128"/>
              </a:rPr>
              <a:t>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pPr defTabSz="914313">
              <a:defRPr/>
            </a:pPr>
            <a:r>
              <a:rPr lang="ja-JP" altLang="en-US" dirty="0">
                <a:latin typeface="メイリオ" panose="020B0604030504040204" pitchFamily="50" charset="-128"/>
                <a:ea typeface="メイリオ" panose="020B0604030504040204" pitchFamily="50" charset="-128"/>
              </a:rPr>
              <a:t>　それでは</a:t>
            </a:r>
            <a:r>
              <a:rPr lang="ja-JP" altLang="en-US" dirty="0" smtClean="0">
                <a:latin typeface="メイリオ" panose="020B0604030504040204" pitchFamily="50" charset="-128"/>
                <a:ea typeface="メイリオ" panose="020B0604030504040204" pitchFamily="50" charset="-128"/>
              </a:rPr>
              <a:t>、「伝え方」の演習②を</a:t>
            </a:r>
            <a:r>
              <a:rPr lang="ja-JP" altLang="en-US" dirty="0">
                <a:latin typeface="メイリオ" panose="020B0604030504040204" pitchFamily="50" charset="-128"/>
                <a:ea typeface="メイリオ" panose="020B0604030504040204" pitchFamily="50" charset="-128"/>
              </a:rPr>
              <a:t>してみましょう</a:t>
            </a:r>
            <a:r>
              <a:rPr lang="ja-JP" altLang="en-US" dirty="0" smtClean="0">
                <a:latin typeface="メイリオ" panose="020B0604030504040204" pitchFamily="50" charset="-128"/>
                <a:ea typeface="メイリオ" panose="020B0604030504040204" pitchFamily="50" charset="-128"/>
              </a:rPr>
              <a:t>。先ほどの演習①の役割を入れ替わって行います。</a:t>
            </a:r>
            <a:endParaRPr lang="en-US" altLang="ja-JP" dirty="0" smtClean="0">
              <a:latin typeface="メイリオ" panose="020B0604030504040204" pitchFamily="50" charset="-128"/>
              <a:ea typeface="メイリオ" panose="020B0604030504040204" pitchFamily="50" charset="-128"/>
            </a:endParaRPr>
          </a:p>
          <a:p>
            <a:pPr defTabSz="914313">
              <a:defRPr/>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状況はこうです。「イライラした様子のＤ男が教室のゴミ箱を蹴飛ばしました。」</a:t>
            </a:r>
            <a:endParaRPr lang="en-US" altLang="ja-JP" dirty="0" smtClean="0">
              <a:latin typeface="メイリオ" panose="020B0604030504040204" pitchFamily="50" charset="-128"/>
              <a:ea typeface="メイリオ" panose="020B0604030504040204" pitchFamily="50" charset="-128"/>
            </a:endParaRPr>
          </a:p>
          <a:p>
            <a:pPr defTabSz="914313">
              <a:defRPr/>
            </a:pPr>
            <a:r>
              <a:rPr lang="ja-JP" altLang="en-US" dirty="0" smtClean="0">
                <a:latin typeface="メイリオ" panose="020B0604030504040204" pitchFamily="50" charset="-128"/>
                <a:ea typeface="メイリオ" panose="020B0604030504040204" pitchFamily="50" charset="-128"/>
              </a:rPr>
              <a:t>　さて、</a:t>
            </a:r>
            <a:r>
              <a:rPr lang="ja-JP" altLang="en-US" dirty="0">
                <a:latin typeface="メイリオ" panose="020B0604030504040204" pitchFamily="50" charset="-128"/>
                <a:ea typeface="メイリオ" panose="020B0604030504040204" pitchFamily="50" charset="-128"/>
              </a:rPr>
              <a:t>先生</a:t>
            </a:r>
            <a:r>
              <a:rPr lang="ja-JP" altLang="en-US" dirty="0" smtClean="0">
                <a:latin typeface="メイリオ" panose="020B0604030504040204" pitchFamily="50" charset="-128"/>
                <a:ea typeface="メイリオ" panose="020B0604030504040204" pitchFamily="50" charset="-128"/>
              </a:rPr>
              <a:t>は</a:t>
            </a:r>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Ｄ男にどのように声をかけますか。</a:t>
            </a:r>
            <a:endParaRPr lang="en-US" altLang="ja-JP" dirty="0" smtClean="0">
              <a:latin typeface="メイリオ" panose="020B0604030504040204" pitchFamily="50" charset="-128"/>
              <a:ea typeface="メイリオ" panose="020B0604030504040204" pitchFamily="50" charset="-128"/>
            </a:endParaRPr>
          </a:p>
          <a:p>
            <a:pPr defTabSz="914313">
              <a:defRPr/>
            </a:pPr>
            <a:r>
              <a:rPr lang="ja-JP" altLang="en-US" dirty="0" smtClean="0">
                <a:latin typeface="メイリオ" panose="020B0604030504040204" pitchFamily="50" charset="-128"/>
                <a:ea typeface="メイリオ" panose="020B0604030504040204" pitchFamily="50" charset="-128"/>
              </a:rPr>
              <a:t>　また、ロールプレイングを始める前に、少し考える時間をとります。</a:t>
            </a:r>
            <a:endParaRPr lang="en-US" altLang="ja-JP" dirty="0" smtClean="0">
              <a:latin typeface="メイリオ" panose="020B0604030504040204" pitchFamily="50" charset="-128"/>
              <a:ea typeface="メイリオ" panose="020B0604030504040204" pitchFamily="50" charset="-128"/>
            </a:endParaRPr>
          </a:p>
          <a:p>
            <a:pPr defTabSz="914313">
              <a:defRPr/>
            </a:pPr>
            <a:r>
              <a:rPr lang="ja-JP" altLang="en-US" dirty="0" smtClean="0">
                <a:latin typeface="メイリオ" panose="020B0604030504040204" pitchFamily="50" charset="-128"/>
                <a:ea typeface="メイリオ" panose="020B0604030504040204" pitchFamily="50" charset="-128"/>
              </a:rPr>
              <a:t>　左の吹き出しに、先生は、どのように声をかけるか、先ほどの</a:t>
            </a:r>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伝え方のポイント「叱る」</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を基に</a:t>
            </a:r>
            <a:r>
              <a:rPr lang="ja-JP" altLang="en-US" dirty="0" smtClean="0">
                <a:latin typeface="メイリオ" panose="020B0604030504040204" pitchFamily="50" charset="-128"/>
                <a:ea typeface="メイリオ" panose="020B0604030504040204" pitchFamily="50" charset="-128"/>
              </a:rPr>
              <a:t>考えて書いてください。</a:t>
            </a:r>
            <a:endParaRPr lang="en-US" altLang="ja-JP" dirty="0" smtClean="0">
              <a:latin typeface="メイリオ" panose="020B0604030504040204" pitchFamily="50" charset="-128"/>
              <a:ea typeface="メイリオ" panose="020B0604030504040204" pitchFamily="50" charset="-128"/>
            </a:endParaRPr>
          </a:p>
          <a:p>
            <a:pPr defTabSz="914313">
              <a:defRPr/>
            </a:pPr>
            <a:r>
              <a:rPr lang="ja-JP" altLang="en-US" dirty="0" smtClean="0">
                <a:latin typeface="メイリオ" panose="020B0604030504040204" pitchFamily="50" charset="-128"/>
                <a:ea typeface="メイリオ" panose="020B0604030504040204" pitchFamily="50" charset="-128"/>
              </a:rPr>
              <a:t>　Ｄ男役は、どのような理由でイライラしていたのか、右の吹き出しの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を参考に考えて書いてください。</a:t>
            </a:r>
            <a:endParaRPr lang="en-US" altLang="ja-JP" dirty="0" smtClean="0">
              <a:latin typeface="メイリオ" panose="020B0604030504040204" pitchFamily="50" charset="-128"/>
              <a:ea typeface="メイリオ" panose="020B0604030504040204" pitchFamily="50" charset="-128"/>
            </a:endParaRPr>
          </a:p>
          <a:p>
            <a:pPr defTabSz="914313">
              <a:defRPr/>
            </a:pPr>
            <a:r>
              <a:rPr lang="ja-JP" altLang="en-US" dirty="0" smtClean="0">
                <a:latin typeface="メイリオ" panose="020B0604030504040204" pitchFamily="50" charset="-128"/>
                <a:ea typeface="メイリオ" panose="020B0604030504040204" pitchFamily="50" charset="-128"/>
              </a:rPr>
              <a:t>　時間は１分です。お互いに見えないように書いてください。</a:t>
            </a:r>
            <a:endParaRPr lang="en-US" altLang="ja-JP" dirty="0">
              <a:latin typeface="メイリオ" panose="020B0604030504040204" pitchFamily="50" charset="-128"/>
              <a:ea typeface="メイリオ" panose="020B0604030504040204" pitchFamily="50" charset="-128"/>
            </a:endParaRPr>
          </a:p>
          <a:p>
            <a:pPr defTabSz="914054">
              <a:defRPr/>
            </a:pP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時間がきました。</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では、ロールプレイを始めます。先生役の声かけから始めますが、Ｄ男役は、先ほど考えた「Ｄ男がイライラしていた理由」に従って、アドリブで言葉を返し、会話を続けてください。（様子を見て）よろしいでしょうか。時間は１分です。先生役の声かけから始めてください。では、どうぞ。</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演習</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（１分経過）</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ありがとうございました。</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さて、伝え方「叱る」を体験をしてもらいました。叱る役、叱られる役、それぞれが感じたことを交流してください。時間は１分です。始めてください。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ペア協議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（１分経過）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どんな感想が出たか、少し聞いてみたいと思います。</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（１、２人の先生に尋ねる。適宜、肯定的なコメントを入れてください。）</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叱るとき</a:t>
            </a:r>
            <a:r>
              <a:rPr lang="ja-JP" altLang="en-US" dirty="0" smtClean="0">
                <a:latin typeface="メイリオ" panose="020B0604030504040204" pitchFamily="50" charset="-128"/>
                <a:ea typeface="メイリオ" panose="020B0604030504040204" pitchFamily="50" charset="-128"/>
              </a:rPr>
              <a:t>は、そうせざるを得なかった子供の気持ちを受けとめた上で、「行為」を叱るということを意識して、行動修正につなげるように関わっていきましょう。★</a:t>
            </a:r>
            <a:endParaRPr lang="en-US" altLang="ja-JP" dirty="0" smtClean="0">
              <a:latin typeface="メイリオ" panose="020B0604030504040204" pitchFamily="50" charset="-128"/>
              <a:ea typeface="メイリオ" panose="020B0604030504040204" pitchFamily="50" charset="-128"/>
            </a:endParaRPr>
          </a:p>
        </p:txBody>
      </p:sp>
      <p:sp>
        <p:nvSpPr>
          <p:cNvPr id="5"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19</a:t>
            </a:fld>
            <a:endParaRPr kumimoji="1" lang="ja-JP" altLang="en-US" dirty="0"/>
          </a:p>
        </p:txBody>
      </p:sp>
    </p:spTree>
    <p:extLst>
      <p:ext uri="{BB962C8B-B14F-4D97-AF65-F5344CB8AC3E}">
        <p14:creationId xmlns:p14="http://schemas.microsoft.com/office/powerpoint/2010/main" val="2391562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667881" y="4686506"/>
            <a:ext cx="540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スライド２～４で６分≫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まず、「信頼できる先生とは、どんな先生か話し合う」から始めます。★</a:t>
            </a:r>
            <a:endParaRPr lang="en-US" altLang="ja-JP" dirty="0" smtClean="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a:t>
            </a:fld>
            <a:endParaRPr kumimoji="1" lang="ja-JP" altLang="en-US"/>
          </a:p>
        </p:txBody>
      </p:sp>
    </p:spTree>
    <p:extLst>
      <p:ext uri="{BB962C8B-B14F-4D97-AF65-F5344CB8AC3E}">
        <p14:creationId xmlns:p14="http://schemas.microsoft.com/office/powerpoint/2010/main" val="1167130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スライド イメージ プレースホルダー 1"/>
          <p:cNvSpPr>
            <a:spLocks noGrp="1" noRot="1" noChangeAspect="1" noTextEdit="1"/>
          </p:cNvSpPr>
          <p:nvPr>
            <p:ph type="sldImg"/>
          </p:nvPr>
        </p:nvSpPr>
        <p:spPr bwMode="auto">
          <a:xfrm>
            <a:off x="896938" y="757238"/>
            <a:ext cx="4941887" cy="37068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ノート プレースホルダー 2"/>
          <p:cNvSpPr>
            <a:spLocks noGrp="1"/>
          </p:cNvSpPr>
          <p:nvPr>
            <p:ph type="body" idx="1"/>
          </p:nvPr>
        </p:nvSpPr>
        <p:spPr>
          <a:xfrm>
            <a:off x="667881" y="4781430"/>
            <a:ext cx="5400000" cy="303204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26</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30</a:t>
            </a:r>
            <a:r>
              <a:rPr lang="ja-JP" altLang="en-US" dirty="0">
                <a:latin typeface="メイリオ" panose="020B0604030504040204" pitchFamily="50" charset="-128"/>
                <a:ea typeface="メイリオ" panose="020B0604030504040204" pitchFamily="50" charset="-128"/>
              </a:rPr>
              <a:t>で２分≫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この</a:t>
            </a:r>
            <a:r>
              <a:rPr lang="ja-JP" altLang="en-US" dirty="0">
                <a:latin typeface="メイリオ" panose="020B0604030504040204" pitchFamily="50" charset="-128"/>
                <a:ea typeface="メイリオ" panose="020B0604030504040204" pitchFamily="50" charset="-128"/>
              </a:rPr>
              <a:t>よう</a:t>
            </a:r>
            <a:r>
              <a:rPr lang="ja-JP" altLang="en-US" dirty="0" smtClean="0">
                <a:latin typeface="メイリオ" panose="020B0604030504040204" pitchFamily="50" charset="-128"/>
                <a:ea typeface="メイリオ" panose="020B0604030504040204" pitchFamily="50" charset="-128"/>
              </a:rPr>
              <a:t>な「前向き</a:t>
            </a:r>
            <a:r>
              <a:rPr lang="ja-JP" altLang="en-US" dirty="0">
                <a:latin typeface="メイリオ" panose="020B0604030504040204" pitchFamily="50" charset="-128"/>
                <a:ea typeface="メイリオ" panose="020B0604030504040204" pitchFamily="50" charset="-128"/>
              </a:rPr>
              <a:t>に</a:t>
            </a:r>
            <a:r>
              <a:rPr lang="ja-JP" altLang="en-US" dirty="0" smtClean="0">
                <a:latin typeface="メイリオ" panose="020B0604030504040204" pitchFamily="50" charset="-128"/>
                <a:ea typeface="メイリオ" panose="020B0604030504040204" pitchFamily="50" charset="-128"/>
              </a:rPr>
              <a:t>なれる」伝え方</a:t>
            </a:r>
            <a:r>
              <a:rPr lang="ja-JP" altLang="en-US" dirty="0">
                <a:latin typeface="メイリオ" panose="020B0604030504040204" pitchFamily="50" charset="-128"/>
                <a:ea typeface="メイリオ" panose="020B0604030504040204" pitchFamily="50" charset="-128"/>
              </a:rPr>
              <a:t>をすることにより、周りの評価に左右されて行動するのではなく、何かに取り組んでいること自体に価値を置き、何事に</a:t>
            </a:r>
            <a:r>
              <a:rPr lang="ja-JP" altLang="en-US" dirty="0" smtClean="0">
                <a:latin typeface="メイリオ" panose="020B0604030504040204" pitchFamily="50" charset="-128"/>
                <a:ea typeface="メイリオ" panose="020B0604030504040204" pitchFamily="50" charset="-128"/>
              </a:rPr>
              <a:t>も、自分でできる</a:t>
            </a:r>
            <a:r>
              <a:rPr lang="ja-JP" altLang="en-US" dirty="0">
                <a:latin typeface="メイリオ" panose="020B0604030504040204" pitchFamily="50" charset="-128"/>
                <a:ea typeface="メイリオ" panose="020B0604030504040204" pitchFamily="50" charset="-128"/>
              </a:rPr>
              <a:t>こと</a:t>
            </a:r>
            <a:r>
              <a:rPr lang="ja-JP" altLang="en-US" dirty="0" smtClean="0">
                <a:latin typeface="メイリオ" panose="020B0604030504040204" pitchFamily="50" charset="-128"/>
                <a:ea typeface="メイリオ" panose="020B0604030504040204" pitchFamily="50" charset="-128"/>
              </a:rPr>
              <a:t>から、少し</a:t>
            </a:r>
            <a:r>
              <a:rPr lang="ja-JP" altLang="en-US" dirty="0">
                <a:latin typeface="メイリオ" panose="020B0604030504040204" pitchFamily="50" charset="-128"/>
                <a:ea typeface="メイリオ" panose="020B0604030504040204" pitchFamily="50" charset="-128"/>
              </a:rPr>
              <a:t>ずつ挑戦しようと</a:t>
            </a:r>
            <a:r>
              <a:rPr lang="ja-JP" altLang="en-US" dirty="0" smtClean="0">
                <a:latin typeface="メイリオ" panose="020B0604030504040204" pitchFamily="50" charset="-128"/>
                <a:ea typeface="メイリオ" panose="020B0604030504040204" pitchFamily="50" charset="-128"/>
              </a:rPr>
              <a:t>する心が育っていきます。</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5"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20</a:t>
            </a:fld>
            <a:endParaRPr kumimoji="1" lang="ja-JP" altLang="en-US"/>
          </a:p>
        </p:txBody>
      </p:sp>
    </p:spTree>
    <p:extLst>
      <p:ext uri="{BB962C8B-B14F-4D97-AF65-F5344CB8AC3E}">
        <p14:creationId xmlns:p14="http://schemas.microsoft.com/office/powerpoint/2010/main" val="4080213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57881" y="4686506"/>
            <a:ext cx="522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0" tIns="45262" rIns="90530" bIns="45262"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22</a:t>
            </a:r>
            <a:r>
              <a:rPr lang="ja-JP" altLang="en-US" dirty="0" err="1"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23</a:t>
            </a:r>
            <a:r>
              <a:rPr lang="ja-JP" altLang="en-US" dirty="0" smtClean="0">
                <a:latin typeface="メイリオ" panose="020B0604030504040204" pitchFamily="50" charset="-128"/>
                <a:ea typeface="メイリオ" panose="020B0604030504040204" pitchFamily="50" charset="-128"/>
              </a:rPr>
              <a:t>で</a:t>
            </a:r>
            <a:r>
              <a:rPr lang="ja-JP" altLang="en-US" dirty="0">
                <a:latin typeface="メイリオ" panose="020B0604030504040204" pitchFamily="50" charset="-128"/>
                <a:ea typeface="メイリオ" panose="020B0604030504040204" pitchFamily="50" charset="-128"/>
              </a:rPr>
              <a:t>１</a:t>
            </a:r>
            <a:r>
              <a:rPr lang="ja-JP" altLang="en-US" dirty="0" smtClean="0">
                <a:latin typeface="メイリオ" panose="020B0604030504040204" pitchFamily="50" charset="-128"/>
                <a:ea typeface="メイリオ" panose="020B0604030504040204" pitchFamily="50" charset="-128"/>
              </a:rPr>
              <a:t>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今日のまとめです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21</a:t>
            </a:fld>
            <a:endParaRPr kumimoji="1" lang="ja-JP" altLang="en-US"/>
          </a:p>
        </p:txBody>
      </p:sp>
    </p:spTree>
    <p:extLst>
      <p:ext uri="{BB962C8B-B14F-4D97-AF65-F5344CB8AC3E}">
        <p14:creationId xmlns:p14="http://schemas.microsoft.com/office/powerpoint/2010/main" val="10179393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a:xfrm>
            <a:off x="901700" y="739775"/>
            <a:ext cx="4932363" cy="3700463"/>
          </a:xfrm>
          <a:ln/>
        </p:spPr>
      </p:sp>
      <p:sp>
        <p:nvSpPr>
          <p:cNvPr id="84995" name="ノート プレースホルダー 2"/>
          <p:cNvSpPr>
            <a:spLocks noGrp="1"/>
          </p:cNvSpPr>
          <p:nvPr>
            <p:ph type="body" idx="1"/>
          </p:nvPr>
        </p:nvSpPr>
        <p:spPr>
          <a:xfrm>
            <a:off x="667881" y="4686506"/>
            <a:ext cx="540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30</a:t>
            </a:r>
            <a:r>
              <a:rPr lang="ja-JP" altLang="en-US" dirty="0" err="1"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31</a:t>
            </a:r>
            <a:r>
              <a:rPr lang="ja-JP" altLang="en-US" dirty="0" smtClean="0">
                <a:latin typeface="メイリオ" panose="020B0604030504040204" pitchFamily="50" charset="-128"/>
                <a:ea typeface="メイリオ" panose="020B0604030504040204" pitchFamily="50" charset="-128"/>
              </a:rPr>
              <a:t>で１分≫</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ここまで</a:t>
            </a:r>
            <a:r>
              <a:rPr lang="ja-JP" altLang="en-US" dirty="0" smtClean="0">
                <a:latin typeface="メイリオ" panose="020B0604030504040204" pitchFamily="50" charset="-128"/>
                <a:ea typeface="メイリオ" panose="020B0604030504040204" pitchFamily="50" charset="-128"/>
              </a:rPr>
              <a:t>、「教職員のコミュニケーション力」について考えてきました。今日の学びを生かすのは、子供を</a:t>
            </a:r>
            <a:r>
              <a:rPr lang="ja-JP" altLang="en-US" dirty="0">
                <a:latin typeface="メイリオ" panose="020B0604030504040204" pitchFamily="50" charset="-128"/>
                <a:ea typeface="メイリオ" panose="020B0604030504040204" pitchFamily="50" charset="-128"/>
              </a:rPr>
              <a:t>指導する場面</a:t>
            </a:r>
            <a:r>
              <a:rPr lang="ja-JP" altLang="en-US" dirty="0" smtClean="0">
                <a:latin typeface="メイリオ" panose="020B0604030504040204" pitchFamily="50" charset="-128"/>
                <a:ea typeface="メイリオ" panose="020B0604030504040204" pitchFamily="50" charset="-128"/>
              </a:rPr>
              <a:t>や、相談</a:t>
            </a:r>
            <a:r>
              <a:rPr lang="ja-JP" altLang="en-US" dirty="0">
                <a:latin typeface="メイリオ" panose="020B0604030504040204" pitchFamily="50" charset="-128"/>
                <a:ea typeface="メイリオ" panose="020B0604030504040204" pitchFamily="50" charset="-128"/>
              </a:rPr>
              <a:t>等</a:t>
            </a:r>
            <a:r>
              <a:rPr lang="ja-JP" altLang="en-US" dirty="0" smtClean="0">
                <a:latin typeface="メイリオ" panose="020B0604030504040204" pitchFamily="50" charset="-128"/>
                <a:ea typeface="メイリオ" panose="020B0604030504040204" pitchFamily="50" charset="-128"/>
              </a:rPr>
              <a:t>で子供の</a:t>
            </a:r>
            <a:r>
              <a:rPr lang="ja-JP" altLang="en-US" dirty="0">
                <a:latin typeface="メイリオ" panose="020B0604030504040204" pitchFamily="50" charset="-128"/>
                <a:ea typeface="メイリオ" panose="020B0604030504040204" pitchFamily="50" charset="-128"/>
              </a:rPr>
              <a:t>話を聴くという場面に</a:t>
            </a:r>
            <a:r>
              <a:rPr lang="ja-JP" altLang="en-US" dirty="0" smtClean="0">
                <a:latin typeface="メイリオ" panose="020B0604030504040204" pitchFamily="50" charset="-128"/>
                <a:ea typeface="メイリオ" panose="020B0604030504040204" pitchFamily="50" charset="-128"/>
              </a:rPr>
              <a:t>限りません。子供との、ちょっとした</a:t>
            </a:r>
            <a:r>
              <a:rPr lang="ja-JP" altLang="en-US" dirty="0">
                <a:latin typeface="メイリオ" panose="020B0604030504040204" pitchFamily="50" charset="-128"/>
                <a:ea typeface="メイリオ" panose="020B0604030504040204" pitchFamily="50" charset="-128"/>
              </a:rPr>
              <a:t>会話の中で</a:t>
            </a:r>
            <a:r>
              <a:rPr lang="ja-JP" altLang="en-US" dirty="0" smtClean="0">
                <a:latin typeface="メイリオ" panose="020B0604030504040204" pitchFamily="50" charset="-128"/>
                <a:ea typeface="メイリオ" panose="020B0604030504040204" pitchFamily="50" charset="-128"/>
              </a:rPr>
              <a:t>、また、授業中や部活動（クラブ）の指導中など、</a:t>
            </a:r>
            <a:r>
              <a:rPr lang="ja-JP" altLang="en-US" dirty="0">
                <a:latin typeface="メイリオ" panose="020B0604030504040204" pitchFamily="50" charset="-128"/>
                <a:ea typeface="メイリオ" panose="020B0604030504040204" pitchFamily="50" charset="-128"/>
              </a:rPr>
              <a:t>あらゆる場面に共通して大切なことです。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子供と</a:t>
            </a:r>
            <a:r>
              <a:rPr lang="ja-JP" altLang="en-US" dirty="0">
                <a:latin typeface="メイリオ" panose="020B0604030504040204" pitchFamily="50" charset="-128"/>
                <a:ea typeface="メイリオ" panose="020B0604030504040204" pitchFamily="50" charset="-128"/>
              </a:rPr>
              <a:t>の信頼関係を築くため</a:t>
            </a:r>
            <a:r>
              <a:rPr lang="ja-JP" altLang="en-US" dirty="0" smtClean="0">
                <a:latin typeface="メイリオ" panose="020B0604030504040204" pitchFamily="50" charset="-128"/>
                <a:ea typeface="メイリオ" panose="020B0604030504040204" pitchFamily="50" charset="-128"/>
              </a:rPr>
              <a:t>に、</a:t>
            </a:r>
            <a:r>
              <a:rPr lang="ja-JP" altLang="en-US" dirty="0">
                <a:latin typeface="メイリオ" panose="020B0604030504040204" pitchFamily="50" charset="-128"/>
                <a:ea typeface="メイリオ" panose="020B0604030504040204" pitchFamily="50" charset="-128"/>
              </a:rPr>
              <a:t>まずは常日頃から</a:t>
            </a:r>
            <a:r>
              <a:rPr lang="ja-JP" altLang="en-US" dirty="0" smtClean="0">
                <a:latin typeface="メイリオ" panose="020B0604030504040204" pitchFamily="50" charset="-128"/>
                <a:ea typeface="メイリオ" panose="020B0604030504040204" pitchFamily="50" charset="-128"/>
              </a:rPr>
              <a:t>の、よりよいコミュニケーションを</a:t>
            </a:r>
            <a:r>
              <a:rPr lang="ja-JP" altLang="en-US" dirty="0">
                <a:latin typeface="メイリオ" panose="020B0604030504040204" pitchFamily="50" charset="-128"/>
                <a:ea typeface="メイリオ" panose="020B0604030504040204" pitchFamily="50" charset="-128"/>
              </a:rPr>
              <a:t>大切に</a:t>
            </a:r>
            <a:r>
              <a:rPr lang="ja-JP" altLang="en-US" dirty="0" smtClean="0">
                <a:latin typeface="メイリオ" panose="020B0604030504040204" pitchFamily="50" charset="-128"/>
                <a:ea typeface="メイリオ" panose="020B0604030504040204" pitchFamily="50" charset="-128"/>
              </a:rPr>
              <a:t>していきましょう。★</a:t>
            </a:r>
            <a:endParaRPr lang="en-US" altLang="ja-JP" dirty="0">
              <a:latin typeface="メイリオ" panose="020B0604030504040204" pitchFamily="50" charset="-128"/>
              <a:ea typeface="メイリオ" panose="020B0604030504040204" pitchFamily="50" charset="-128"/>
            </a:endParaRPr>
          </a:p>
        </p:txBody>
      </p:sp>
      <p:sp>
        <p:nvSpPr>
          <p:cNvPr id="7"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22</a:t>
            </a:fld>
            <a:endParaRPr kumimoji="1" lang="ja-JP" altLang="en-US"/>
          </a:p>
        </p:txBody>
      </p:sp>
    </p:spTree>
    <p:extLst>
      <p:ext uri="{BB962C8B-B14F-4D97-AF65-F5344CB8AC3E}">
        <p14:creationId xmlns:p14="http://schemas.microsoft.com/office/powerpoint/2010/main" val="13596400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57881" y="4686506"/>
            <a:ext cx="522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0" tIns="45262" rIns="90530" bIns="45262"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24</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26</a:t>
            </a:r>
            <a:r>
              <a:rPr lang="ja-JP" altLang="en-US" dirty="0" smtClean="0">
                <a:latin typeface="メイリオ" panose="020B0604030504040204" pitchFamily="50" charset="-128"/>
                <a:ea typeface="メイリオ" panose="020B0604030504040204" pitchFamily="50" charset="-128"/>
              </a:rPr>
              <a:t>で７分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今日</a:t>
            </a:r>
            <a:r>
              <a:rPr lang="ja-JP" altLang="en-US" dirty="0">
                <a:latin typeface="メイリオ" panose="020B0604030504040204" pitchFamily="50" charset="-128"/>
                <a:ea typeface="メイリオ" panose="020B0604030504040204" pitchFamily="50" charset="-128"/>
              </a:rPr>
              <a:t>の研修の最後です。★</a:t>
            </a: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23</a:t>
            </a:fld>
            <a:endParaRPr kumimoji="1" lang="ja-JP" altLang="en-US"/>
          </a:p>
        </p:txBody>
      </p:sp>
    </p:spTree>
    <p:extLst>
      <p:ext uri="{BB962C8B-B14F-4D97-AF65-F5344CB8AC3E}">
        <p14:creationId xmlns:p14="http://schemas.microsoft.com/office/powerpoint/2010/main" val="33030668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スライド イメージ プレースホルダー 1"/>
          <p:cNvSpPr>
            <a:spLocks noGrp="1" noRot="1" noChangeAspect="1" noTextEdit="1"/>
          </p:cNvSpPr>
          <p:nvPr>
            <p:ph type="sldImg"/>
          </p:nvPr>
        </p:nvSpPr>
        <p:spPr>
          <a:xfrm>
            <a:off x="900113" y="539750"/>
            <a:ext cx="4935537" cy="3702050"/>
          </a:xfrm>
          <a:ln/>
        </p:spPr>
      </p:sp>
      <p:sp>
        <p:nvSpPr>
          <p:cNvPr id="79875" name="ノート プレースホルダー 2"/>
          <p:cNvSpPr>
            <a:spLocks noGrp="1"/>
          </p:cNvSpPr>
          <p:nvPr>
            <p:ph type="body" idx="1"/>
          </p:nvPr>
        </p:nvSpPr>
        <p:spPr>
          <a:xfrm>
            <a:off x="667881" y="4454916"/>
            <a:ext cx="5400000" cy="4726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33</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36</a:t>
            </a:r>
            <a:r>
              <a:rPr lang="ja-JP" altLang="en-US" dirty="0" smtClean="0">
                <a:latin typeface="メイリオ" panose="020B0604030504040204" pitchFamily="50" charset="-128"/>
                <a:ea typeface="メイリオ" panose="020B0604030504040204" pitchFamily="50" charset="-128"/>
              </a:rPr>
              <a:t>で８分≫</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「前向き</a:t>
            </a:r>
            <a:r>
              <a:rPr lang="ja-JP" altLang="en-US" dirty="0">
                <a:latin typeface="メイリオ" panose="020B0604030504040204" pitchFamily="50" charset="-128"/>
                <a:ea typeface="メイリオ" panose="020B0604030504040204" pitchFamily="50" charset="-128"/>
              </a:rPr>
              <a:t>になれる</a:t>
            </a:r>
            <a:r>
              <a:rPr lang="ja-JP" altLang="en-US" dirty="0" smtClean="0">
                <a:latin typeface="メイリオ" panose="020B0604030504040204" pitchFamily="50" charset="-128"/>
                <a:ea typeface="メイリオ" panose="020B0604030504040204" pitchFamily="50" charset="-128"/>
              </a:rPr>
              <a:t>言葉」は</a:t>
            </a:r>
            <a:r>
              <a:rPr lang="ja-JP" altLang="en-US" dirty="0">
                <a:latin typeface="メイリオ" panose="020B0604030504040204" pitchFamily="50" charset="-128"/>
                <a:ea typeface="メイリオ" panose="020B0604030504040204" pitchFamily="50" charset="-128"/>
              </a:rPr>
              <a:t>心に残ります。先生方</a:t>
            </a:r>
            <a:r>
              <a:rPr lang="ja-JP" altLang="en-US" dirty="0" smtClean="0">
                <a:latin typeface="メイリオ" panose="020B0604030504040204" pitchFamily="50" charset="-128"/>
                <a:ea typeface="メイリオ" panose="020B0604030504040204" pitchFamily="50" charset="-128"/>
              </a:rPr>
              <a:t>も、今まで自分にかけられた前向き</a:t>
            </a:r>
            <a:r>
              <a:rPr lang="ja-JP" altLang="en-US" dirty="0">
                <a:latin typeface="メイリオ" panose="020B0604030504040204" pitchFamily="50" charset="-128"/>
                <a:ea typeface="メイリオ" panose="020B0604030504040204" pitchFamily="50" charset="-128"/>
              </a:rPr>
              <a:t>になれる言葉</a:t>
            </a:r>
            <a:r>
              <a:rPr lang="ja-JP" altLang="en-US" dirty="0" smtClean="0">
                <a:latin typeface="メイリオ" panose="020B0604030504040204" pitchFamily="50" charset="-128"/>
                <a:ea typeface="メイリオ" panose="020B0604030504040204" pitchFamily="50" charset="-128"/>
              </a:rPr>
              <a:t>を、心</a:t>
            </a:r>
            <a:r>
              <a:rPr lang="ja-JP" altLang="en-US" dirty="0">
                <a:latin typeface="メイリオ" panose="020B0604030504040204" pitchFamily="50" charset="-128"/>
                <a:ea typeface="メイリオ" panose="020B0604030504040204" pitchFamily="50" charset="-128"/>
              </a:rPr>
              <a:t>の中に一つ、</a:t>
            </a:r>
            <a:r>
              <a:rPr lang="ja-JP" altLang="en-US" dirty="0" smtClean="0">
                <a:latin typeface="メイリオ" panose="020B0604030504040204" pitchFamily="50" charset="-128"/>
                <a:ea typeface="メイリオ" panose="020B0604030504040204" pitchFamily="50" charset="-128"/>
              </a:rPr>
              <a:t>二つ、もって</a:t>
            </a:r>
            <a:r>
              <a:rPr lang="ja-JP" altLang="en-US" dirty="0">
                <a:latin typeface="メイリオ" panose="020B0604030504040204" pitchFamily="50" charset="-128"/>
                <a:ea typeface="メイリオ" panose="020B0604030504040204" pitchFamily="50" charset="-128"/>
              </a:rPr>
              <a:t>いるのではないでしょうか</a:t>
            </a:r>
            <a:r>
              <a:rPr lang="ja-JP" altLang="en-US" dirty="0" smtClean="0">
                <a:latin typeface="メイリオ" panose="020B0604030504040204" pitchFamily="50" charset="-128"/>
                <a:ea typeface="メイリオ" panose="020B0604030504040204" pitchFamily="50" charset="-128"/>
              </a:rPr>
              <a:t>。かけられた</a:t>
            </a:r>
            <a:r>
              <a:rPr lang="ja-JP" altLang="en-US" dirty="0">
                <a:latin typeface="メイリオ" panose="020B0604030504040204" pitchFamily="50" charset="-128"/>
                <a:ea typeface="メイリオ" panose="020B0604030504040204" pitchFamily="50" charset="-128"/>
              </a:rPr>
              <a:t>言葉が思い浮かばなければ、本や映画の言葉でも、格言でもＯＫです</a:t>
            </a:r>
            <a:r>
              <a:rPr lang="ja-JP" altLang="en-US" dirty="0" smtClean="0">
                <a:latin typeface="メイリオ" panose="020B0604030504040204" pitchFamily="50" charset="-128"/>
                <a:ea typeface="メイリオ" panose="020B0604030504040204" pitchFamily="50" charset="-128"/>
              </a:rPr>
              <a:t>。心に残る、前向きになれた言葉を、上</a:t>
            </a:r>
            <a:r>
              <a:rPr lang="ja-JP" altLang="en-US" dirty="0">
                <a:latin typeface="メイリオ" panose="020B0604030504040204" pitchFamily="50" charset="-128"/>
                <a:ea typeface="メイリオ" panose="020B0604030504040204" pitchFamily="50" charset="-128"/>
              </a:rPr>
              <a:t>の四角に書いてみてください。時間</a:t>
            </a:r>
            <a:r>
              <a:rPr lang="ja-JP" altLang="en-US" dirty="0" smtClean="0">
                <a:latin typeface="メイリオ" panose="020B0604030504040204" pitchFamily="50" charset="-128"/>
                <a:ea typeface="メイリオ" panose="020B0604030504040204" pitchFamily="50" charset="-128"/>
              </a:rPr>
              <a:t>は１分</a:t>
            </a:r>
            <a:r>
              <a:rPr lang="ja-JP" altLang="en-US" dirty="0">
                <a:latin typeface="メイリオ" panose="020B0604030504040204" pitchFamily="50" charset="-128"/>
                <a:ea typeface="メイリオ" panose="020B0604030504040204" pitchFamily="50" charset="-128"/>
              </a:rPr>
              <a:t>です</a:t>
            </a:r>
            <a:r>
              <a:rPr lang="ja-JP" altLang="en-US" dirty="0" smtClean="0">
                <a:latin typeface="メイリオ" panose="020B0604030504040204" pitchFamily="50" charset="-128"/>
                <a:ea typeface="メイリオ" panose="020B0604030504040204" pitchFamily="50" charset="-128"/>
              </a:rPr>
              <a:t>。始めてください。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（１分</a:t>
            </a:r>
            <a:r>
              <a:rPr lang="ja-JP" altLang="en-US" dirty="0">
                <a:latin typeface="メイリオ" panose="020B0604030504040204" pitchFamily="50" charset="-128"/>
                <a:ea typeface="メイリオ" panose="020B0604030504040204" pitchFamily="50" charset="-128"/>
              </a:rPr>
              <a:t>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時間が</a:t>
            </a:r>
            <a:r>
              <a:rPr lang="ja-JP" altLang="en-US" dirty="0" smtClean="0">
                <a:latin typeface="メイリオ" panose="020B0604030504040204" pitchFamily="50" charset="-128"/>
                <a:ea typeface="メイリオ" panose="020B0604030504040204" pitchFamily="50" charset="-128"/>
              </a:rPr>
              <a:t>きました。では、グループの方と、今、先生方が書かれた言葉やエピソードを共有しましょう。司会の先生、進行をお願いします。時間は３分です。始めてください。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グループ協議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（３分経過）</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a:t>
            </a:r>
            <a:r>
              <a:rPr lang="ja-JP" altLang="en-US" dirty="0" smtClean="0">
                <a:latin typeface="メイリオ" panose="020B0604030504040204" pitchFamily="50" charset="-128"/>
                <a:ea typeface="メイリオ" panose="020B0604030504040204" pitchFamily="50" charset="-128"/>
              </a:rPr>
              <a:t>。今、</a:t>
            </a:r>
            <a:r>
              <a:rPr lang="ja-JP" altLang="en-US" dirty="0">
                <a:latin typeface="メイリオ" panose="020B0604030504040204" pitchFamily="50" charset="-128"/>
                <a:ea typeface="メイリオ" panose="020B0604030504040204" pitchFamily="50" charset="-128"/>
              </a:rPr>
              <a:t>共有</a:t>
            </a:r>
            <a:r>
              <a:rPr lang="ja-JP" altLang="en-US" dirty="0" smtClean="0">
                <a:latin typeface="メイリオ" panose="020B0604030504040204" pitchFamily="50" charset="-128"/>
                <a:ea typeface="メイリオ" panose="020B0604030504040204" pitchFamily="50" charset="-128"/>
              </a:rPr>
              <a:t>した言葉</a:t>
            </a:r>
            <a:r>
              <a:rPr lang="ja-JP" altLang="en-US" dirty="0">
                <a:latin typeface="メイリオ" panose="020B0604030504040204" pitchFamily="50" charset="-128"/>
                <a:ea typeface="メイリオ" panose="020B0604030504040204" pitchFamily="50" charset="-128"/>
              </a:rPr>
              <a:t>が学級（ＨＲ）にあふれるとよいですよね。★</a:t>
            </a:r>
          </a:p>
        </p:txBody>
      </p:sp>
      <p:sp>
        <p:nvSpPr>
          <p:cNvPr id="5"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24</a:t>
            </a:fld>
            <a:endParaRPr kumimoji="1" lang="ja-JP" altLang="en-US"/>
          </a:p>
        </p:txBody>
      </p:sp>
    </p:spTree>
    <p:extLst>
      <p:ext uri="{BB962C8B-B14F-4D97-AF65-F5344CB8AC3E}">
        <p14:creationId xmlns:p14="http://schemas.microsoft.com/office/powerpoint/2010/main" val="17662928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739775"/>
            <a:ext cx="4932363" cy="3700463"/>
          </a:xfrm>
        </p:spPr>
      </p:sp>
      <p:sp>
        <p:nvSpPr>
          <p:cNvPr id="3" name="ノート プレースホルダー 2"/>
          <p:cNvSpPr>
            <a:spLocks noGrp="1"/>
          </p:cNvSpPr>
          <p:nvPr>
            <p:ph type="body" idx="1"/>
          </p:nvPr>
        </p:nvSpPr>
        <p:spPr>
          <a:xfrm>
            <a:off x="667881" y="4686506"/>
            <a:ext cx="5400000" cy="4439840"/>
          </a:xfrm>
        </p:spPr>
        <p:txBody>
          <a:bodyPr vert="horz" lIns="90547" tIns="45271" rIns="90547" bIns="45271" rtlCol="0"/>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33</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36</a:t>
            </a:r>
            <a:r>
              <a:rPr lang="ja-JP" altLang="en-US" dirty="0" smtClean="0">
                <a:latin typeface="メイリオ" panose="020B0604030504040204" pitchFamily="50" charset="-128"/>
                <a:ea typeface="メイリオ" panose="020B0604030504040204" pitchFamily="50" charset="-128"/>
              </a:rPr>
              <a:t>で８分≫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配付している資料②を出してください。</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最後に、「チャレンジ！」として、子供にかける「気持ちが前向きになれる言葉」を、四角の中に書いてください。先ほど、グループの先生に紹介した言葉でもよいし、グループの先生方から聞いた言葉を参考にして、新たに決めても構いません。時間は１分です。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（１分経過）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何人かの先生に聞いてみましょう。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（２、３人の先生に尋ねる。適宜、肯定的なコメントを入れる。）</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a:t>
            </a:r>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84A510C7-5166-4563-810F-225A2E70E945}" type="slidenum">
              <a:rPr kumimoji="1" lang="ja-JP" altLang="en-US" smtClean="0"/>
              <a:t>25</a:t>
            </a:fld>
            <a:endParaRPr kumimoji="1" lang="ja-JP" altLang="en-US"/>
          </a:p>
        </p:txBody>
      </p:sp>
    </p:spTree>
    <p:extLst>
      <p:ext uri="{BB962C8B-B14F-4D97-AF65-F5344CB8AC3E}">
        <p14:creationId xmlns:p14="http://schemas.microsoft.com/office/powerpoint/2010/main" val="3572358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01700" y="739775"/>
            <a:ext cx="4932363" cy="3700463"/>
          </a:xfrm>
          <a:ln/>
        </p:spPr>
      </p:sp>
      <p:sp>
        <p:nvSpPr>
          <p:cNvPr id="51203" name="ノート プレースホルダー 2"/>
          <p:cNvSpPr>
            <a:spLocks noGrp="1"/>
          </p:cNvSpPr>
          <p:nvPr>
            <p:ph type="body" idx="1"/>
          </p:nvPr>
        </p:nvSpPr>
        <p:spPr>
          <a:xfrm>
            <a:off x="667881" y="4686508"/>
            <a:ext cx="5400000" cy="449512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スライド２～４で６分</a:t>
            </a:r>
            <a:r>
              <a:rPr lang="en-US" altLang="ja-JP" dirty="0" smtClean="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先生方</a:t>
            </a:r>
            <a:r>
              <a:rPr lang="ja-JP" altLang="en-US" dirty="0" smtClean="0">
                <a:latin typeface="メイリオ" panose="020B0604030504040204" pitchFamily="50" charset="-128"/>
                <a:ea typeface="メイリオ" panose="020B0604030504040204" pitchFamily="50" charset="-128"/>
              </a:rPr>
              <a:t>が中学生の頃、困った時に相談しようと思った先生は、どんな</a:t>
            </a:r>
            <a:r>
              <a:rPr lang="ja-JP" altLang="en-US" dirty="0">
                <a:latin typeface="メイリオ" panose="020B0604030504040204" pitchFamily="50" charset="-128"/>
                <a:ea typeface="メイリオ" panose="020B0604030504040204" pitchFamily="50" charset="-128"/>
              </a:rPr>
              <a:t>先生でしたか</a:t>
            </a:r>
            <a:r>
              <a:rPr lang="ja-JP" altLang="en-US" dirty="0" smtClean="0">
                <a:latin typeface="メイリオ" panose="020B0604030504040204" pitchFamily="50" charset="-128"/>
                <a:ea typeface="メイリオ" panose="020B0604030504040204" pitchFamily="50" charset="-128"/>
              </a:rPr>
              <a:t>？配付資料の吹き出しに、いくつか書いてください。時間は１分です。始めて</a:t>
            </a:r>
            <a:r>
              <a:rPr lang="ja-JP" altLang="en-US" dirty="0">
                <a:latin typeface="メイリオ" panose="020B0604030504040204" pitchFamily="50" charset="-128"/>
                <a:ea typeface="メイリオ" panose="020B0604030504040204" pitchFamily="50" charset="-128"/>
              </a:rPr>
              <a:t>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時間</a:t>
            </a:r>
            <a:r>
              <a:rPr lang="ja-JP" altLang="en-US" dirty="0">
                <a:latin typeface="メイリオ" panose="020B0604030504040204" pitchFamily="50" charset="-128"/>
                <a:ea typeface="メイリオ" panose="020B0604030504040204" pitchFamily="50" charset="-128"/>
              </a:rPr>
              <a:t>が</a:t>
            </a:r>
            <a:r>
              <a:rPr lang="ja-JP" altLang="en-US" dirty="0" smtClean="0">
                <a:latin typeface="メイリオ" panose="020B0604030504040204" pitchFamily="50" charset="-128"/>
                <a:ea typeface="メイリオ" panose="020B0604030504040204" pitchFamily="50" charset="-128"/>
              </a:rPr>
              <a:t>きました。今、書かれた</a:t>
            </a:r>
            <a:r>
              <a:rPr lang="ja-JP" altLang="en-US" dirty="0">
                <a:latin typeface="メイリオ" panose="020B0604030504040204" pitchFamily="50" charset="-128"/>
                <a:ea typeface="メイリオ" panose="020B0604030504040204" pitchFamily="50" charset="-128"/>
              </a:rPr>
              <a:t>ことを、グループ内で共有</a:t>
            </a:r>
            <a:r>
              <a:rPr lang="ja-JP" altLang="en-US" dirty="0" smtClean="0">
                <a:latin typeface="メイリオ" panose="020B0604030504040204" pitchFamily="50" charset="-128"/>
                <a:ea typeface="メイリオ" panose="020B0604030504040204" pitchFamily="50" charset="-128"/>
              </a:rPr>
              <a:t>してください。司会の先生、全員</a:t>
            </a:r>
            <a:r>
              <a:rPr lang="ja-JP" altLang="en-US" dirty="0">
                <a:latin typeface="メイリオ" panose="020B0604030504040204" pitchFamily="50" charset="-128"/>
                <a:ea typeface="メイリオ" panose="020B0604030504040204" pitchFamily="50" charset="-128"/>
              </a:rPr>
              <a:t>が発言できる</a:t>
            </a:r>
            <a:r>
              <a:rPr lang="ja-JP" altLang="en-US" dirty="0" smtClean="0">
                <a:latin typeface="メイリオ" panose="020B0604030504040204" pitchFamily="50" charset="-128"/>
                <a:ea typeface="メイリオ" panose="020B0604030504040204" pitchFamily="50" charset="-128"/>
              </a:rPr>
              <a:t>よう進行をお願いします。時間は２分です。始めてください。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（２分</a:t>
            </a:r>
            <a:r>
              <a:rPr lang="ja-JP" altLang="en-US" dirty="0">
                <a:latin typeface="メイリオ" panose="020B0604030504040204" pitchFamily="50" charset="-128"/>
                <a:ea typeface="メイリオ" panose="020B0604030504040204" pitchFamily="50" charset="-128"/>
              </a:rPr>
              <a:t>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ありがとうございました。どんな</a:t>
            </a:r>
            <a:r>
              <a:rPr lang="ja-JP" altLang="en-US" dirty="0">
                <a:latin typeface="メイリオ" panose="020B0604030504040204" pitchFamily="50" charset="-128"/>
                <a:ea typeface="メイリオ" panose="020B0604030504040204" pitchFamily="50" charset="-128"/>
              </a:rPr>
              <a:t>話が出た</a:t>
            </a:r>
            <a:r>
              <a:rPr lang="ja-JP" altLang="en-US" dirty="0" smtClean="0">
                <a:latin typeface="メイリオ" panose="020B0604030504040204" pitchFamily="50" charset="-128"/>
                <a:ea typeface="メイリオ" panose="020B0604030504040204" pitchFamily="50" charset="-128"/>
              </a:rPr>
              <a:t>か教えてもらえますか？</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（１、２人の先生に尋ねる。適宜コメントを入れる。）</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a:t>
            </a:r>
            <a:endParaRPr lang="en-US" altLang="ja-JP" dirty="0">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34477" indent="-282367" eaLnBrk="0" hangingPunct="0">
              <a:spcBef>
                <a:spcPct val="30000"/>
              </a:spcBef>
              <a:defRPr kumimoji="1" sz="1200">
                <a:solidFill>
                  <a:schemeClr val="tx1"/>
                </a:solidFill>
                <a:latin typeface="Arial" charset="0"/>
                <a:ea typeface="ＭＳ Ｐ明朝" pitchFamily="18" charset="-128"/>
              </a:defRPr>
            </a:lvl2pPr>
            <a:lvl3pPr marL="1131063" indent="-225262" eaLnBrk="0" hangingPunct="0">
              <a:spcBef>
                <a:spcPct val="30000"/>
              </a:spcBef>
              <a:defRPr kumimoji="1" sz="1200">
                <a:solidFill>
                  <a:schemeClr val="tx1"/>
                </a:solidFill>
                <a:latin typeface="Arial" charset="0"/>
                <a:ea typeface="ＭＳ Ｐ明朝" pitchFamily="18" charset="-128"/>
              </a:defRPr>
            </a:lvl3pPr>
            <a:lvl4pPr marL="1584757" indent="-225262" eaLnBrk="0" hangingPunct="0">
              <a:spcBef>
                <a:spcPct val="30000"/>
              </a:spcBef>
              <a:defRPr kumimoji="1" sz="1200">
                <a:solidFill>
                  <a:schemeClr val="tx1"/>
                </a:solidFill>
                <a:latin typeface="Arial" charset="0"/>
                <a:ea typeface="ＭＳ Ｐ明朝" pitchFamily="18" charset="-128"/>
              </a:defRPr>
            </a:lvl4pPr>
            <a:lvl5pPr marL="2036863" indent="-225262" eaLnBrk="0" hangingPunct="0">
              <a:spcBef>
                <a:spcPct val="30000"/>
              </a:spcBef>
              <a:defRPr kumimoji="1" sz="1200">
                <a:solidFill>
                  <a:schemeClr val="tx1"/>
                </a:solidFill>
                <a:latin typeface="Arial" charset="0"/>
                <a:ea typeface="ＭＳ Ｐ明朝" pitchFamily="18" charset="-128"/>
              </a:defRPr>
            </a:lvl5pPr>
            <a:lvl6pPr marL="2493732" indent="-225262"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50598" indent="-225262"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07466" indent="-225262"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64331" indent="-225262"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3</a:t>
            </a:fld>
            <a:endParaRPr lang="en-US" altLang="ja-JP" smtClean="0">
              <a:ea typeface="ＭＳ Ｐゴシック" pitchFamily="50" charset="-128"/>
            </a:endParaRPr>
          </a:p>
        </p:txBody>
      </p:sp>
    </p:spTree>
    <p:extLst>
      <p:ext uri="{BB962C8B-B14F-4D97-AF65-F5344CB8AC3E}">
        <p14:creationId xmlns:p14="http://schemas.microsoft.com/office/powerpoint/2010/main" val="597441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938213" y="760413"/>
            <a:ext cx="4932362" cy="3700462"/>
          </a:xfrm>
          <a:ln/>
        </p:spPr>
      </p:sp>
      <p:sp>
        <p:nvSpPr>
          <p:cNvPr id="76803" name="Rectangle 3"/>
          <p:cNvSpPr>
            <a:spLocks noGrp="1" noChangeArrowheads="1"/>
          </p:cNvSpPr>
          <p:nvPr>
            <p:ph type="body" idx="1"/>
          </p:nvPr>
        </p:nvSpPr>
        <p:spPr>
          <a:xfrm>
            <a:off x="667881" y="4646616"/>
            <a:ext cx="5400000" cy="446300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0" tIns="45262" rIns="90530" bIns="45262" numCol="1" rtlCol="0" anchor="t" anchorCtr="0" compatLnSpc="1">
            <a:prstTxWarp prst="textNoShape">
              <a:avLst/>
            </a:prstTxWarp>
          </a:bodyPr>
          <a:lstStyle/>
          <a:p>
            <a:r>
              <a:rPr lang="ja-JP" altLang="en-US" dirty="0" smtClean="0">
                <a:latin typeface="メイリオ" panose="020B0604030504040204" pitchFamily="50" charset="-128"/>
                <a:ea typeface="メイリオ" panose="020B0604030504040204" pitchFamily="50" charset="-128"/>
              </a:rPr>
              <a:t>≪スライド２～４で６分≫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先生方</a:t>
            </a:r>
            <a:r>
              <a:rPr lang="ja-JP" altLang="en-US" dirty="0">
                <a:latin typeface="メイリオ" panose="020B0604030504040204" pitchFamily="50" charset="-128"/>
                <a:ea typeface="メイリオ" panose="020B0604030504040204" pitchFamily="50" charset="-128"/>
              </a:rPr>
              <a:t>から出された</a:t>
            </a:r>
            <a:r>
              <a:rPr lang="ja-JP" altLang="en-US" dirty="0" smtClean="0">
                <a:latin typeface="メイリオ" panose="020B0604030504040204" pitchFamily="50" charset="-128"/>
                <a:ea typeface="メイリオ" panose="020B0604030504040204" pitchFamily="50" charset="-128"/>
              </a:rPr>
              <a:t>意見は、大きく二つのことにまとめられると思います。</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一つ目は</a:t>
            </a:r>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子供の話を誠実に聴いている先生」、二つ目は「思いや気持ちが子供に届いている先生」です。例えば、先ほど先生方から出た意見も、○○は「子供の話を誠実に聴いている先生」、□□は「思いや気持ちが子供に届いている先生」と言えますね。（○○や□□は、出された意見から該当するものを紹介してください。）</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この二つは、★「上手な聴き方」「上手</a:t>
            </a:r>
            <a:r>
              <a:rPr lang="ja-JP" altLang="en-US" dirty="0">
                <a:latin typeface="メイリオ" panose="020B0604030504040204" pitchFamily="50" charset="-128"/>
                <a:ea typeface="メイリオ" panose="020B0604030504040204" pitchFamily="50" charset="-128"/>
              </a:rPr>
              <a:t>な</a:t>
            </a:r>
            <a:r>
              <a:rPr lang="ja-JP" altLang="en-US" dirty="0" smtClean="0">
                <a:latin typeface="メイリオ" panose="020B0604030504040204" pitchFamily="50" charset="-128"/>
                <a:ea typeface="メイリオ" panose="020B0604030504040204" pitchFamily="50" charset="-128"/>
              </a:rPr>
              <a:t>伝え方」ができる先生と言い替えることができます。</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つまり、子供たちから信頼される教職員になるためには、「聴き方」や</a:t>
            </a:r>
            <a:r>
              <a:rPr lang="ja-JP" altLang="en-US" dirty="0">
                <a:latin typeface="メイリオ" panose="020B0604030504040204" pitchFamily="50" charset="-128"/>
                <a:ea typeface="メイリオ" panose="020B0604030504040204" pitchFamily="50" charset="-128"/>
              </a:rPr>
              <a:t>「伝え方」といったコミュニケーションスキルが</a:t>
            </a:r>
            <a:r>
              <a:rPr lang="ja-JP" altLang="en-US" dirty="0" smtClean="0">
                <a:latin typeface="メイリオ" panose="020B0604030504040204" pitchFamily="50" charset="-128"/>
                <a:ea typeface="メイリオ" panose="020B0604030504040204" pitchFamily="50" charset="-128"/>
              </a:rPr>
              <a:t>大切なのではない</a:t>
            </a:r>
            <a:r>
              <a:rPr lang="ja-JP" altLang="en-US" dirty="0">
                <a:latin typeface="メイリオ" panose="020B0604030504040204" pitchFamily="50" charset="-128"/>
                <a:ea typeface="メイリオ" panose="020B0604030504040204" pitchFamily="50" charset="-128"/>
              </a:rPr>
              <a:t>でしょうか。★</a:t>
            </a:r>
            <a:endParaRPr lang="ja-JP"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4</a:t>
            </a:fld>
            <a:endParaRPr kumimoji="1" lang="ja-JP" altLang="en-US"/>
          </a:p>
        </p:txBody>
      </p:sp>
    </p:spTree>
    <p:extLst>
      <p:ext uri="{BB962C8B-B14F-4D97-AF65-F5344CB8AC3E}">
        <p14:creationId xmlns:p14="http://schemas.microsoft.com/office/powerpoint/2010/main" val="587982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57881" y="4686506"/>
            <a:ext cx="522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0" tIns="45262" rIns="90530" bIns="45262" numCol="1" rtlCol="0" anchor="t" anchorCtr="0" compatLnSpc="1">
            <a:prstTxWarp prst="textNoShape">
              <a:avLst/>
            </a:prstTxWarp>
          </a:bodyPr>
          <a:lstStyle/>
          <a:p>
            <a:r>
              <a:rPr lang="ja-JP" altLang="en-US" dirty="0" smtClean="0">
                <a:latin typeface="メイリオ" panose="020B0604030504040204" pitchFamily="50" charset="-128"/>
                <a:ea typeface="メイリオ" panose="020B0604030504040204" pitchFamily="50" charset="-128"/>
              </a:rPr>
              <a:t>≪スライド５、６で５分≫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これからの研修の内容です。</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それでは、★まず、上手な聴き方とは何か考えていきましょう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5</a:t>
            </a:fld>
            <a:endParaRPr kumimoji="1" lang="ja-JP" altLang="en-US"/>
          </a:p>
        </p:txBody>
      </p:sp>
    </p:spTree>
    <p:extLst>
      <p:ext uri="{BB962C8B-B14F-4D97-AF65-F5344CB8AC3E}">
        <p14:creationId xmlns:p14="http://schemas.microsoft.com/office/powerpoint/2010/main" val="149938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スライド イメージ プレースホルダー 1"/>
          <p:cNvSpPr>
            <a:spLocks noGrp="1" noRot="1" noChangeAspect="1" noTextEdit="1"/>
          </p:cNvSpPr>
          <p:nvPr>
            <p:ph type="sldImg"/>
          </p:nvPr>
        </p:nvSpPr>
        <p:spPr>
          <a:xfrm>
            <a:off x="655638" y="111125"/>
            <a:ext cx="5424487" cy="4070350"/>
          </a:xfrm>
          <a:ln/>
        </p:spPr>
      </p:sp>
      <p:sp>
        <p:nvSpPr>
          <p:cNvPr id="79875" name="ノート プレースホルダー 2"/>
          <p:cNvSpPr>
            <a:spLocks noGrp="1"/>
          </p:cNvSpPr>
          <p:nvPr>
            <p:ph type="body" idx="1"/>
          </p:nvPr>
        </p:nvSpPr>
        <p:spPr>
          <a:xfrm>
            <a:off x="667881" y="4285085"/>
            <a:ext cx="5400000" cy="558122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≪スライド</a:t>
            </a:r>
            <a:r>
              <a:rPr lang="ja-JP" altLang="en-US" dirty="0" smtClean="0">
                <a:latin typeface="メイリオ" panose="020B0604030504040204" pitchFamily="50" charset="-128"/>
                <a:ea typeface="メイリオ" panose="020B0604030504040204" pitchFamily="50" charset="-128"/>
              </a:rPr>
              <a:t>５～７で７分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演習を通して、「上手</a:t>
            </a:r>
            <a:r>
              <a:rPr lang="ja-JP" altLang="en-US" dirty="0">
                <a:latin typeface="メイリオ" panose="020B0604030504040204" pitchFamily="50" charset="-128"/>
                <a:ea typeface="メイリオ" panose="020B0604030504040204" pitchFamily="50" charset="-128"/>
              </a:rPr>
              <a:t>な</a:t>
            </a:r>
            <a:r>
              <a:rPr lang="ja-JP" altLang="en-US" dirty="0" smtClean="0">
                <a:latin typeface="メイリオ" panose="020B0604030504040204" pitchFamily="50" charset="-128"/>
                <a:ea typeface="メイリオ" panose="020B0604030504040204" pitchFamily="50" charset="-128"/>
              </a:rPr>
              <a:t>聴き方」を考えていきます。</a:t>
            </a:r>
            <a:r>
              <a:rPr lang="ja-JP" altLang="en-US" dirty="0">
                <a:latin typeface="メイリオ" panose="020B0604030504040204" pitchFamily="50" charset="-128"/>
                <a:ea typeface="メイリオ" panose="020B0604030504040204" pitchFamily="50" charset="-128"/>
              </a:rPr>
              <a:t>お近くの先生</a:t>
            </a:r>
            <a:r>
              <a:rPr lang="ja-JP" altLang="en-US" dirty="0" smtClean="0">
                <a:latin typeface="メイリオ" panose="020B0604030504040204" pitchFamily="50" charset="-128"/>
                <a:ea typeface="メイリオ" panose="020B0604030504040204" pitchFamily="50" charset="-128"/>
              </a:rPr>
              <a:t>と二人組に</a:t>
            </a:r>
            <a:r>
              <a:rPr lang="ja-JP" altLang="en-US" dirty="0">
                <a:latin typeface="メイリオ" panose="020B0604030504040204" pitchFamily="50" charset="-128"/>
                <a:ea typeface="メイリオ" panose="020B0604030504040204" pitchFamily="50" charset="-128"/>
              </a:rPr>
              <a:t>なり</a:t>
            </a:r>
            <a:r>
              <a:rPr lang="ja-JP" altLang="en-US" dirty="0" smtClean="0">
                <a:latin typeface="メイリオ" panose="020B0604030504040204" pitchFamily="50" charset="-128"/>
                <a:ea typeface="メイリオ" panose="020B0604030504040204" pitchFamily="50" charset="-128"/>
              </a:rPr>
              <a:t>、子供役</a:t>
            </a:r>
            <a:r>
              <a:rPr lang="ja-JP" altLang="en-US" dirty="0">
                <a:latin typeface="メイリオ" panose="020B0604030504040204" pitchFamily="50" charset="-128"/>
                <a:ea typeface="メイリオ" panose="020B0604030504040204" pitchFamily="50" charset="-128"/>
              </a:rPr>
              <a:t>と先生役を決めてください。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（ペアが</a:t>
            </a:r>
            <a:r>
              <a:rPr lang="ja-JP" altLang="en-US" dirty="0" smtClean="0">
                <a:latin typeface="メイリオ" panose="020B0604030504040204" pitchFamily="50" charset="-128"/>
                <a:ea typeface="メイリオ" panose="020B0604030504040204" pitchFamily="50" charset="-128"/>
              </a:rPr>
              <a:t>できたら、進め方を説明します。）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子供が</a:t>
            </a:r>
            <a:r>
              <a:rPr lang="ja-JP" altLang="en-US" dirty="0">
                <a:latin typeface="メイリオ" panose="020B0604030504040204" pitchFamily="50" charset="-128"/>
                <a:ea typeface="メイリオ" panose="020B0604030504040204" pitchFamily="50" charset="-128"/>
              </a:rPr>
              <a:t>「先生、うちの親が勉強、勉強ってうるさくて、嫌なんだよね。」と話しかけてきました。</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まず、状況</a:t>
            </a:r>
            <a:r>
              <a:rPr lang="ja-JP" altLang="en-US" dirty="0">
                <a:latin typeface="メイリオ" panose="020B0604030504040204" pitchFamily="50" charset="-128"/>
                <a:ea typeface="メイリオ" panose="020B0604030504040204" pitchFamily="50" charset="-128"/>
              </a:rPr>
              <a:t>①</a:t>
            </a:r>
            <a:r>
              <a:rPr lang="ja-JP" altLang="en-US" dirty="0" smtClean="0">
                <a:latin typeface="メイリオ" panose="020B0604030504040204" pitchFamily="50" charset="-128"/>
                <a:ea typeface="メイリオ" panose="020B0604030504040204" pitchFamily="50" charset="-128"/>
              </a:rPr>
              <a:t>を</a:t>
            </a:r>
            <a:r>
              <a:rPr lang="en-US" altLang="ja-JP" dirty="0" smtClean="0">
                <a:latin typeface="メイリオ" panose="020B0604030504040204" pitchFamily="50" charset="-128"/>
                <a:ea typeface="メイリオ" panose="020B0604030504040204" pitchFamily="50" charset="-128"/>
              </a:rPr>
              <a:t>30</a:t>
            </a:r>
            <a:r>
              <a:rPr lang="ja-JP" altLang="en-US" dirty="0" smtClean="0">
                <a:latin typeface="メイリオ" panose="020B0604030504040204" pitchFamily="50" charset="-128"/>
                <a:ea typeface="メイリオ" panose="020B0604030504040204" pitchFamily="50" charset="-128"/>
              </a:rPr>
              <a:t>秒行います。先生役は、「</a:t>
            </a:r>
            <a:r>
              <a:rPr lang="ja-JP" altLang="en-US" dirty="0">
                <a:latin typeface="メイリオ" panose="020B0604030504040204" pitchFamily="50" charset="-128"/>
                <a:ea typeface="メイリオ" panose="020B0604030504040204" pitchFamily="50" charset="-128"/>
              </a:rPr>
              <a:t>あと５分で提出物を点検</a:t>
            </a:r>
            <a:r>
              <a:rPr lang="ja-JP" altLang="en-US" dirty="0" smtClean="0">
                <a:latin typeface="メイリオ" panose="020B0604030504040204" pitchFamily="50" charset="-128"/>
                <a:ea typeface="メイリオ" panose="020B0604030504040204" pitchFamily="50" charset="-128"/>
              </a:rPr>
              <a:t>しなければならない</a:t>
            </a:r>
            <a:r>
              <a:rPr lang="ja-JP" altLang="en-US" dirty="0">
                <a:latin typeface="メイリオ" panose="020B0604030504040204" pitchFamily="50" charset="-128"/>
                <a:ea typeface="メイリオ" panose="020B0604030504040204" pitchFamily="50" charset="-128"/>
              </a:rPr>
              <a:t>ため</a:t>
            </a:r>
            <a:r>
              <a:rPr lang="ja-JP" altLang="en-US" dirty="0" smtClean="0">
                <a:latin typeface="メイリオ" panose="020B0604030504040204" pitchFamily="50" charset="-128"/>
                <a:ea typeface="メイリオ" panose="020B0604030504040204" pitchFamily="50" charset="-128"/>
              </a:rPr>
              <a:t>、子供の</a:t>
            </a:r>
            <a:r>
              <a:rPr lang="ja-JP" altLang="en-US" dirty="0">
                <a:latin typeface="メイリオ" panose="020B0604030504040204" pitchFamily="50" charset="-128"/>
                <a:ea typeface="メイリオ" panose="020B0604030504040204" pitchFamily="50" charset="-128"/>
              </a:rPr>
              <a:t>話を</a:t>
            </a:r>
            <a:r>
              <a:rPr lang="ja-JP" altLang="en-US" dirty="0" smtClean="0">
                <a:latin typeface="メイリオ" panose="020B0604030504040204" pitchFamily="50" charset="-128"/>
                <a:ea typeface="メイリオ" panose="020B0604030504040204" pitchFamily="50" charset="-128"/>
              </a:rPr>
              <a:t>親身になって聴く</a:t>
            </a:r>
            <a:r>
              <a:rPr lang="ja-JP" altLang="en-US" dirty="0">
                <a:latin typeface="メイリオ" panose="020B0604030504040204" pitchFamily="50" charset="-128"/>
                <a:ea typeface="メイリオ" panose="020B0604030504040204" pitchFamily="50" charset="-128"/>
              </a:rPr>
              <a:t>ことができない」状況を想定して応答してください</a:t>
            </a:r>
            <a:r>
              <a:rPr lang="ja-JP" altLang="en-US" dirty="0" smtClean="0">
                <a:latin typeface="メイリオ" panose="020B0604030504040204" pitchFamily="50" charset="-128"/>
                <a:ea typeface="メイリオ" panose="020B0604030504040204" pitchFamily="50" charset="-128"/>
              </a:rPr>
              <a:t>。例えば、相手</a:t>
            </a:r>
            <a:r>
              <a:rPr lang="ja-JP" altLang="en-US" dirty="0">
                <a:latin typeface="メイリオ" panose="020B0604030504040204" pitchFamily="50" charset="-128"/>
                <a:ea typeface="メイリオ" panose="020B0604030504040204" pitchFamily="50" charset="-128"/>
              </a:rPr>
              <a:t>を見ないとか、作業を止めずに聞くとか、生返事をするなど、アドリブで演じてください</a:t>
            </a:r>
            <a:r>
              <a:rPr lang="ja-JP" altLang="en-US" dirty="0" smtClean="0">
                <a:latin typeface="メイリオ" panose="020B0604030504040204" pitchFamily="50" charset="-128"/>
                <a:ea typeface="メイリオ" panose="020B0604030504040204" pitchFamily="50" charset="-128"/>
              </a:rPr>
              <a:t>。（準備ができたら）それでは、どうぞ。</a:t>
            </a:r>
            <a:endParaRPr lang="en-US" altLang="ja-JP" dirty="0" smtClean="0">
              <a:latin typeface="メイリオ" panose="020B0604030504040204" pitchFamily="50" charset="-128"/>
              <a:ea typeface="メイリオ" panose="020B0604030504040204" pitchFamily="50" charset="-128"/>
            </a:endParaRPr>
          </a:p>
          <a:p>
            <a:pPr defTabSz="880842">
              <a:defRPr/>
            </a:pP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状況①演習</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30</a:t>
            </a:r>
            <a:r>
              <a:rPr lang="ja-JP" altLang="en-US" dirty="0" smtClean="0">
                <a:latin typeface="メイリオ" panose="020B0604030504040204" pitchFamily="50" charset="-128"/>
                <a:ea typeface="メイリオ" panose="020B0604030504040204" pitchFamily="50" charset="-128"/>
              </a:rPr>
              <a:t>秒経過）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時間がきました。ありがとうございました。</a:t>
            </a:r>
            <a:endParaRPr lang="en-US" altLang="ja-JP" dirty="0" smtClean="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次は、</a:t>
            </a:r>
            <a:r>
              <a:rPr lang="ja-JP" altLang="en-US" dirty="0">
                <a:latin typeface="メイリオ" panose="020B0604030504040204" pitchFamily="50" charset="-128"/>
                <a:ea typeface="メイリオ" panose="020B0604030504040204" pitchFamily="50" charset="-128"/>
              </a:rPr>
              <a:t>先生役</a:t>
            </a:r>
            <a:r>
              <a:rPr lang="ja-JP" altLang="en-US" dirty="0" smtClean="0">
                <a:latin typeface="メイリオ" panose="020B0604030504040204" pitchFamily="50" charset="-128"/>
                <a:ea typeface="メイリオ" panose="020B0604030504040204" pitchFamily="50" charset="-128"/>
              </a:rPr>
              <a:t>と子供役</a:t>
            </a:r>
            <a:r>
              <a:rPr lang="ja-JP" altLang="en-US" dirty="0">
                <a:latin typeface="メイリオ" panose="020B0604030504040204" pitchFamily="50" charset="-128"/>
                <a:ea typeface="メイリオ" panose="020B0604030504040204" pitchFamily="50" charset="-128"/>
              </a:rPr>
              <a:t>を交替して、状況②</a:t>
            </a:r>
            <a:r>
              <a:rPr lang="ja-JP" altLang="en-US" dirty="0" smtClean="0">
                <a:latin typeface="メイリオ" panose="020B0604030504040204" pitchFamily="50" charset="-128"/>
                <a:ea typeface="メイリオ" panose="020B0604030504040204" pitchFamily="50" charset="-128"/>
              </a:rPr>
              <a:t>を</a:t>
            </a:r>
            <a:r>
              <a:rPr lang="en-US" altLang="ja-JP" dirty="0" smtClean="0">
                <a:latin typeface="メイリオ" panose="020B0604030504040204" pitchFamily="50" charset="-128"/>
                <a:ea typeface="メイリオ" panose="020B0604030504040204" pitchFamily="50" charset="-128"/>
              </a:rPr>
              <a:t>30</a:t>
            </a:r>
            <a:r>
              <a:rPr lang="ja-JP" altLang="en-US" dirty="0" smtClean="0">
                <a:latin typeface="メイリオ" panose="020B0604030504040204" pitchFamily="50" charset="-128"/>
                <a:ea typeface="メイリオ" panose="020B0604030504040204" pitchFamily="50" charset="-128"/>
              </a:rPr>
              <a:t>秒行います</a:t>
            </a:r>
            <a:r>
              <a:rPr lang="ja-JP" altLang="en-US" dirty="0">
                <a:latin typeface="メイリオ" panose="020B0604030504040204" pitchFamily="50" charset="-128"/>
                <a:ea typeface="メイリオ" panose="020B0604030504040204" pitchFamily="50" charset="-128"/>
              </a:rPr>
              <a:t>。先生役は、「反抗的な態度を</a:t>
            </a:r>
            <a:r>
              <a:rPr lang="ja-JP" altLang="en-US" dirty="0" smtClean="0">
                <a:latin typeface="メイリオ" panose="020B0604030504040204" pitchFamily="50" charset="-128"/>
                <a:ea typeface="メイリオ" panose="020B0604030504040204" pitchFamily="50" charset="-128"/>
              </a:rPr>
              <a:t>とる子供の</a:t>
            </a:r>
            <a:r>
              <a:rPr lang="ja-JP" altLang="en-US" dirty="0">
                <a:latin typeface="メイリオ" panose="020B0604030504040204" pitchFamily="50" charset="-128"/>
                <a:ea typeface="メイリオ" panose="020B0604030504040204" pitchFamily="50" charset="-128"/>
              </a:rPr>
              <a:t>指導を済ませた直後で、気持ちが高ぶっている」状況を想定して応答してください</a:t>
            </a:r>
            <a:r>
              <a:rPr lang="ja-JP" altLang="en-US" dirty="0" smtClean="0">
                <a:latin typeface="メイリオ" panose="020B0604030504040204" pitchFamily="50" charset="-128"/>
                <a:ea typeface="メイリオ" panose="020B0604030504040204" pitchFamily="50" charset="-128"/>
              </a:rPr>
              <a:t>。例えば、顔つき</a:t>
            </a:r>
            <a:r>
              <a:rPr lang="ja-JP" altLang="en-US" dirty="0">
                <a:latin typeface="メイリオ" panose="020B0604030504040204" pitchFamily="50" charset="-128"/>
                <a:ea typeface="メイリオ" panose="020B0604030504040204" pitchFamily="50" charset="-128"/>
              </a:rPr>
              <a:t>や声色が怒っているとか、足や腕を組むとか、偉そうな相づちを打つ等、アドリブで演じてください</a:t>
            </a:r>
            <a:r>
              <a:rPr lang="ja-JP" altLang="en-US" dirty="0" smtClean="0">
                <a:latin typeface="メイリオ" panose="020B0604030504040204" pitchFamily="50" charset="-128"/>
                <a:ea typeface="メイリオ" panose="020B0604030504040204" pitchFamily="50" charset="-128"/>
              </a:rPr>
              <a:t>。（準備ができたら）それでは、どうぞ。</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状況②演習</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30</a:t>
            </a:r>
            <a:r>
              <a:rPr lang="ja-JP" altLang="en-US" dirty="0" smtClean="0">
                <a:latin typeface="メイリオ" panose="020B0604030504040204" pitchFamily="50" charset="-128"/>
                <a:ea typeface="メイリオ" panose="020B0604030504040204" pitchFamily="50" charset="-128"/>
              </a:rPr>
              <a:t>秒経過）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時間</a:t>
            </a:r>
            <a:r>
              <a:rPr lang="ja-JP" altLang="en-US" dirty="0">
                <a:latin typeface="メイリオ" panose="020B0604030504040204" pitchFamily="50" charset="-128"/>
                <a:ea typeface="メイリオ" panose="020B0604030504040204" pitchFamily="50" charset="-128"/>
              </a:rPr>
              <a:t>がきました。ありがとうございました。★</a:t>
            </a:r>
            <a:endParaRPr lang="en-US" altLang="ja-JP" dirty="0">
              <a:latin typeface="メイリオ" panose="020B0604030504040204" pitchFamily="50" charset="-128"/>
              <a:ea typeface="メイリオ" panose="020B0604030504040204" pitchFamily="50" charset="-128"/>
            </a:endParaRPr>
          </a:p>
        </p:txBody>
      </p:sp>
      <p:sp>
        <p:nvSpPr>
          <p:cNvPr id="79876" name="スライド番号プレースホルダー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34477" indent="-282367" eaLnBrk="0" hangingPunct="0">
              <a:spcBef>
                <a:spcPct val="30000"/>
              </a:spcBef>
              <a:defRPr kumimoji="1" sz="1200">
                <a:solidFill>
                  <a:schemeClr val="tx1"/>
                </a:solidFill>
                <a:latin typeface="Arial" charset="0"/>
                <a:ea typeface="ＭＳ Ｐ明朝" pitchFamily="18" charset="-128"/>
              </a:defRPr>
            </a:lvl2pPr>
            <a:lvl3pPr marL="1131063" indent="-225262" eaLnBrk="0" hangingPunct="0">
              <a:spcBef>
                <a:spcPct val="30000"/>
              </a:spcBef>
              <a:defRPr kumimoji="1" sz="1200">
                <a:solidFill>
                  <a:schemeClr val="tx1"/>
                </a:solidFill>
                <a:latin typeface="Arial" charset="0"/>
                <a:ea typeface="ＭＳ Ｐ明朝" pitchFamily="18" charset="-128"/>
              </a:defRPr>
            </a:lvl3pPr>
            <a:lvl4pPr marL="1584757" indent="-225262" eaLnBrk="0" hangingPunct="0">
              <a:spcBef>
                <a:spcPct val="30000"/>
              </a:spcBef>
              <a:defRPr kumimoji="1" sz="1200">
                <a:solidFill>
                  <a:schemeClr val="tx1"/>
                </a:solidFill>
                <a:latin typeface="Arial" charset="0"/>
                <a:ea typeface="ＭＳ Ｐ明朝" pitchFamily="18" charset="-128"/>
              </a:defRPr>
            </a:lvl4pPr>
            <a:lvl5pPr marL="2036863" indent="-225262" eaLnBrk="0" hangingPunct="0">
              <a:spcBef>
                <a:spcPct val="30000"/>
              </a:spcBef>
              <a:defRPr kumimoji="1" sz="1200">
                <a:solidFill>
                  <a:schemeClr val="tx1"/>
                </a:solidFill>
                <a:latin typeface="Arial" charset="0"/>
                <a:ea typeface="ＭＳ Ｐ明朝" pitchFamily="18" charset="-128"/>
              </a:defRPr>
            </a:lvl5pPr>
            <a:lvl6pPr marL="2493732" indent="-225262"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50598" indent="-225262"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07466" indent="-225262"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64331" indent="-225262"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9AB9F4E2-D283-4DE1-89E6-670ED41BC58A}" type="slidenum">
              <a:rPr lang="en-US" altLang="ja-JP" smtClean="0">
                <a:ea typeface="ＭＳ Ｐゴシック" pitchFamily="50" charset="-128"/>
              </a:rPr>
              <a:pPr eaLnBrk="1" hangingPunct="1">
                <a:spcBef>
                  <a:spcPct val="0"/>
                </a:spcBef>
              </a:pPr>
              <a:t>6</a:t>
            </a:fld>
            <a:endParaRPr lang="en-US" altLang="ja-JP" smtClean="0">
              <a:ea typeface="ＭＳ Ｐゴシック" pitchFamily="50" charset="-128"/>
            </a:endParaRPr>
          </a:p>
        </p:txBody>
      </p:sp>
    </p:spTree>
    <p:extLst>
      <p:ext uri="{BB962C8B-B14F-4D97-AF65-F5344CB8AC3E}">
        <p14:creationId xmlns:p14="http://schemas.microsoft.com/office/powerpoint/2010/main" val="2182132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スライド イメージ プレースホルダー 1"/>
          <p:cNvSpPr>
            <a:spLocks noGrp="1" noRot="1" noChangeAspect="1" noTextEdit="1"/>
          </p:cNvSpPr>
          <p:nvPr>
            <p:ph type="sldImg"/>
          </p:nvPr>
        </p:nvSpPr>
        <p:spPr>
          <a:ln/>
        </p:spPr>
      </p:sp>
      <p:sp>
        <p:nvSpPr>
          <p:cNvPr id="79875" name="ノート プレースホルダー 2"/>
          <p:cNvSpPr>
            <a:spLocks noGrp="1"/>
          </p:cNvSpPr>
          <p:nvPr>
            <p:ph type="body" idx="1"/>
          </p:nvPr>
        </p:nvSpPr>
        <p:spPr>
          <a:xfrm>
            <a:off x="667881" y="4686506"/>
            <a:ext cx="5400000" cy="44398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スライド５～７で７分≫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いかがだったでしょうか</a:t>
            </a:r>
            <a:r>
              <a:rPr lang="ja-JP" altLang="en-US" dirty="0" smtClean="0">
                <a:latin typeface="メイリオ" panose="020B0604030504040204" pitchFamily="50" charset="-128"/>
                <a:ea typeface="メイリオ" panose="020B0604030504040204" pitchFamily="50" charset="-128"/>
              </a:rPr>
              <a:t>。「子供役</a:t>
            </a:r>
            <a:r>
              <a:rPr lang="ja-JP" altLang="en-US" dirty="0">
                <a:latin typeface="メイリオ" panose="020B0604030504040204" pitchFamily="50" charset="-128"/>
                <a:ea typeface="メイリオ" panose="020B0604030504040204" pitchFamily="50" charset="-128"/>
              </a:rPr>
              <a:t>を</a:t>
            </a:r>
            <a:r>
              <a:rPr lang="ja-JP" altLang="en-US" dirty="0" smtClean="0">
                <a:latin typeface="メイリオ" panose="020B0604030504040204" pitchFamily="50" charset="-128"/>
                <a:ea typeface="メイリオ" panose="020B0604030504040204" pitchFamily="50" charset="-128"/>
              </a:rPr>
              <a:t>して感じたこと」と、「どんな聴き方をしてもらいたかったか」を配付資料に書いて</a:t>
            </a:r>
            <a:r>
              <a:rPr lang="ja-JP" altLang="en-US" dirty="0">
                <a:latin typeface="メイリオ" panose="020B0604030504040204" pitchFamily="50" charset="-128"/>
                <a:ea typeface="メイリオ" panose="020B0604030504040204" pitchFamily="50" charset="-128"/>
              </a:rPr>
              <a:t>ください</a:t>
            </a:r>
            <a:r>
              <a:rPr lang="ja-JP" altLang="en-US" dirty="0" smtClean="0">
                <a:latin typeface="メイリオ" panose="020B0604030504040204" pitchFamily="50" charset="-128"/>
                <a:ea typeface="メイリオ" panose="020B0604030504040204" pitchFamily="50" charset="-128"/>
              </a:rPr>
              <a:t>。時間は１分です。始めてください。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a:t>
            </a:r>
            <a:r>
              <a:rPr lang="ja-JP" altLang="en-US" dirty="0" smtClean="0">
                <a:latin typeface="メイリオ" panose="020B0604030504040204" pitchFamily="50" charset="-128"/>
                <a:ea typeface="メイリオ" panose="020B0604030504040204" pitchFamily="50" charset="-128"/>
              </a:rPr>
              <a:t>分</a:t>
            </a:r>
            <a:r>
              <a:rPr lang="ja-JP" altLang="en-US" dirty="0">
                <a:latin typeface="メイリオ" panose="020B0604030504040204" pitchFamily="50" charset="-128"/>
                <a:ea typeface="メイリオ" panose="020B0604030504040204" pitchFamily="50" charset="-128"/>
              </a:rPr>
              <a:t>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pPr defTabSz="880759">
              <a:defRPr/>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時間がきました。今、書いたことについて、先ほどのペアの方と共有しましょう。時間は２分です。始めてください。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ペア協議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（２分</a:t>
            </a:r>
            <a:r>
              <a:rPr lang="ja-JP" altLang="en-US" dirty="0">
                <a:latin typeface="メイリオ" panose="020B0604030504040204" pitchFamily="50" charset="-128"/>
                <a:ea typeface="メイリオ" panose="020B0604030504040204" pitchFamily="50" charset="-128"/>
              </a:rPr>
              <a:t>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時間がきました。ありがとうございました。★</a:t>
            </a:r>
            <a:endParaRPr lang="en-US" altLang="ja-JP" dirty="0">
              <a:latin typeface="メイリオ" panose="020B0604030504040204" pitchFamily="50" charset="-128"/>
              <a:ea typeface="メイリオ" panose="020B0604030504040204" pitchFamily="50" charset="-128"/>
            </a:endParaRPr>
          </a:p>
        </p:txBody>
      </p:sp>
      <p:sp>
        <p:nvSpPr>
          <p:cNvPr id="79876" name="スライド番号プレースホルダー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34477" indent="-282367" eaLnBrk="0" hangingPunct="0">
              <a:spcBef>
                <a:spcPct val="30000"/>
              </a:spcBef>
              <a:defRPr kumimoji="1" sz="1200">
                <a:solidFill>
                  <a:schemeClr val="tx1"/>
                </a:solidFill>
                <a:latin typeface="Arial" charset="0"/>
                <a:ea typeface="ＭＳ Ｐ明朝" pitchFamily="18" charset="-128"/>
              </a:defRPr>
            </a:lvl2pPr>
            <a:lvl3pPr marL="1131063" indent="-225262" eaLnBrk="0" hangingPunct="0">
              <a:spcBef>
                <a:spcPct val="30000"/>
              </a:spcBef>
              <a:defRPr kumimoji="1" sz="1200">
                <a:solidFill>
                  <a:schemeClr val="tx1"/>
                </a:solidFill>
                <a:latin typeface="Arial" charset="0"/>
                <a:ea typeface="ＭＳ Ｐ明朝" pitchFamily="18" charset="-128"/>
              </a:defRPr>
            </a:lvl3pPr>
            <a:lvl4pPr marL="1584757" indent="-225262" eaLnBrk="0" hangingPunct="0">
              <a:spcBef>
                <a:spcPct val="30000"/>
              </a:spcBef>
              <a:defRPr kumimoji="1" sz="1200">
                <a:solidFill>
                  <a:schemeClr val="tx1"/>
                </a:solidFill>
                <a:latin typeface="Arial" charset="0"/>
                <a:ea typeface="ＭＳ Ｐ明朝" pitchFamily="18" charset="-128"/>
              </a:defRPr>
            </a:lvl4pPr>
            <a:lvl5pPr marL="2036863" indent="-225262" eaLnBrk="0" hangingPunct="0">
              <a:spcBef>
                <a:spcPct val="30000"/>
              </a:spcBef>
              <a:defRPr kumimoji="1" sz="1200">
                <a:solidFill>
                  <a:schemeClr val="tx1"/>
                </a:solidFill>
                <a:latin typeface="Arial" charset="0"/>
                <a:ea typeface="ＭＳ Ｐ明朝" pitchFamily="18" charset="-128"/>
              </a:defRPr>
            </a:lvl5pPr>
            <a:lvl6pPr marL="2493732" indent="-225262"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50598" indent="-225262"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07466" indent="-225262"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64331" indent="-225262"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9AB9F4E2-D283-4DE1-89E6-670ED41BC58A}" type="slidenum">
              <a:rPr lang="en-US" altLang="ja-JP" smtClean="0">
                <a:ea typeface="ＭＳ Ｐゴシック" pitchFamily="50" charset="-128"/>
              </a:rPr>
              <a:pPr eaLnBrk="1" hangingPunct="1">
                <a:spcBef>
                  <a:spcPct val="0"/>
                </a:spcBef>
              </a:pPr>
              <a:t>7</a:t>
            </a:fld>
            <a:endParaRPr lang="en-US" altLang="ja-JP" smtClean="0">
              <a:ea typeface="ＭＳ Ｐゴシック" pitchFamily="50" charset="-128"/>
            </a:endParaRPr>
          </a:p>
        </p:txBody>
      </p:sp>
    </p:spTree>
    <p:extLst>
      <p:ext uri="{BB962C8B-B14F-4D97-AF65-F5344CB8AC3E}">
        <p14:creationId xmlns:p14="http://schemas.microsoft.com/office/powerpoint/2010/main" val="1762261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903288" y="109538"/>
            <a:ext cx="4929187" cy="3698875"/>
          </a:xfrm>
          <a:ln/>
        </p:spPr>
      </p:sp>
      <p:sp>
        <p:nvSpPr>
          <p:cNvPr id="67587" name="Rectangle 3"/>
          <p:cNvSpPr>
            <a:spLocks noGrp="1" noChangeArrowheads="1"/>
          </p:cNvSpPr>
          <p:nvPr>
            <p:ph type="body" idx="1"/>
          </p:nvPr>
        </p:nvSpPr>
        <p:spPr>
          <a:xfrm>
            <a:off x="479945" y="3936073"/>
            <a:ext cx="5775875" cy="57496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47" tIns="45271" rIns="90547" bIns="45271" numCol="1" rtlCol="0" anchor="t" anchorCtr="0" compatLnSpc="1">
            <a:prstTxWarp prst="textNoShape">
              <a:avLst/>
            </a:prstTxWarp>
          </a:bodyPr>
          <a:lstStyle/>
          <a:p>
            <a:r>
              <a:rPr lang="ja-JP" altLang="en-US" sz="1400" dirty="0">
                <a:latin typeface="メイリオ" panose="020B0604030504040204" pitchFamily="50" charset="-128"/>
                <a:ea typeface="メイリオ" panose="020B0604030504040204" pitchFamily="50" charset="-128"/>
              </a:rPr>
              <a:t>≪スライド８、９で８分≫</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上手に聴くとは、まずは、相手に「私は聴いていますよ」ということが伝わることが大切です。上手に聴くことで、安心できる関係を築くことができます。まさに「傾聴」の姿勢です。傾聴のコツをいくつか紹介します。</a:t>
            </a:r>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まず「つながる言葉かけ」です。例えば、相談室などに呼んだ場合、「よく来たね。」「待ってたよ。」などのような、はじめの言葉かけです。</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次に「受容」です。反論や批判をしたい気持ちを脇に置いて、「うん、うん</a:t>
            </a:r>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そう」などと、うなずいたり相</a:t>
            </a:r>
            <a:r>
              <a:rPr lang="ja-JP" altLang="en-US" sz="1400" dirty="0" err="1">
                <a:latin typeface="メイリオ" panose="020B0604030504040204" pitchFamily="50" charset="-128"/>
                <a:ea typeface="メイリオ" panose="020B0604030504040204" pitchFamily="50" charset="-128"/>
              </a:rPr>
              <a:t>づちを</a:t>
            </a:r>
            <a:r>
              <a:rPr lang="ja-JP" altLang="en-US" sz="1400" dirty="0">
                <a:latin typeface="メイリオ" panose="020B0604030504040204" pitchFamily="50" charset="-128"/>
                <a:ea typeface="メイリオ" panose="020B0604030504040204" pitchFamily="50" charset="-128"/>
              </a:rPr>
              <a:t>うち子供の気持ちを推し量りながら聴く姿勢です。</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そして「繰り返し」です。これも相手を受容する行為で、自分の言葉が届いているという実感を得られて自信をもって話せるようになります。安心感にもつながります。</a:t>
            </a:r>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さらに、会話の間に、「言い換え」や「要約」をしたり、「明確化」したりすることも効果的です。</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そして最後は「支持」です。人は、自分のことを肯定的に受け止めてもらえたり、認めてもらえたりすると、勇気付けられます。</a:t>
            </a: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では、次の演習で確認してみましょう。★</a:t>
            </a:r>
            <a:endParaRPr lang="en-US" altLang="ja-JP" sz="1400"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8</a:t>
            </a:fld>
            <a:endParaRPr kumimoji="1" lang="ja-JP" altLang="en-US" dirty="0"/>
          </a:p>
        </p:txBody>
      </p:sp>
    </p:spTree>
    <p:extLst>
      <p:ext uri="{BB962C8B-B14F-4D97-AF65-F5344CB8AC3E}">
        <p14:creationId xmlns:p14="http://schemas.microsoft.com/office/powerpoint/2010/main" val="21881592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938213" y="609600"/>
            <a:ext cx="4941887" cy="3708400"/>
          </a:xfrm>
          <a:ln/>
        </p:spPr>
      </p:sp>
      <p:sp>
        <p:nvSpPr>
          <p:cNvPr id="76803" name="Rectangle 3"/>
          <p:cNvSpPr>
            <a:spLocks noGrp="1" noChangeArrowheads="1"/>
          </p:cNvSpPr>
          <p:nvPr>
            <p:ph type="body" idx="1"/>
          </p:nvPr>
        </p:nvSpPr>
        <p:spPr>
          <a:xfrm>
            <a:off x="667881" y="4717132"/>
            <a:ext cx="5400000" cy="503117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539" tIns="45266" rIns="90539" bIns="45266" numCol="1" rtlCol="0" anchor="t" anchorCtr="0" compatLnSpc="1">
            <a:prstTxWarp prst="textNoShape">
              <a:avLst/>
            </a:prstTxWarp>
          </a:bodyPr>
          <a:lstStyle/>
          <a:p>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16</a:t>
            </a:r>
            <a:r>
              <a:rPr lang="ja-JP" altLang="en-US" dirty="0" smtClean="0">
                <a:latin typeface="メイリオ" panose="020B0604030504040204" pitchFamily="50" charset="-128"/>
                <a:ea typeface="メイリオ" panose="020B0604030504040204" pitchFamily="50" charset="-128"/>
              </a:rPr>
              <a:t>で</a:t>
            </a:r>
            <a:r>
              <a:rPr lang="ja-JP" altLang="en-US" dirty="0">
                <a:latin typeface="メイリオ" panose="020B0604030504040204" pitchFamily="50" charset="-128"/>
                <a:ea typeface="メイリオ" panose="020B0604030504040204" pitchFamily="50" charset="-128"/>
              </a:rPr>
              <a:t>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相手の聴き方</a:t>
            </a:r>
            <a:r>
              <a:rPr lang="ja-JP" altLang="en-US" dirty="0">
                <a:latin typeface="メイリオ" panose="020B0604030504040204" pitchFamily="50" charset="-128"/>
                <a:ea typeface="メイリオ" panose="020B0604030504040204" pitchFamily="50" charset="-128"/>
              </a:rPr>
              <a:t>によって、感じ方が大きく違うことが体感できましたか。では、丁寧に話を聴くと</a:t>
            </a:r>
            <a:r>
              <a:rPr lang="ja-JP" altLang="en-US" dirty="0" smtClean="0">
                <a:latin typeface="メイリオ" panose="020B0604030504040204" pitchFamily="50" charset="-128"/>
                <a:ea typeface="メイリオ" panose="020B0604030504040204" pitchFamily="50" charset="-128"/>
              </a:rPr>
              <a:t>、子供に</a:t>
            </a:r>
            <a:r>
              <a:rPr lang="ja-JP" altLang="en-US" dirty="0">
                <a:latin typeface="メイリオ" panose="020B0604030504040204" pitchFamily="50" charset="-128"/>
                <a:ea typeface="メイリオ" panose="020B0604030504040204" pitchFamily="50" charset="-128"/>
              </a:rPr>
              <a:t>どのような影響があるのでしょう。</a:t>
            </a:r>
            <a:endParaRPr lang="en-US" altLang="ja-JP" dirty="0">
              <a:latin typeface="メイリオ" panose="020B0604030504040204" pitchFamily="50" charset="-128"/>
              <a:ea typeface="メイリオ" panose="020B0604030504040204" pitchFamily="50" charset="-128"/>
            </a:endParaRPr>
          </a:p>
          <a:p>
            <a:pPr marL="174592" indent="-174592"/>
            <a:endParaRPr lang="en-US" altLang="ja-JP" dirty="0" smtClean="0">
              <a:latin typeface="メイリオ" panose="020B0604030504040204" pitchFamily="50" charset="-128"/>
              <a:ea typeface="メイリオ" panose="020B0604030504040204" pitchFamily="50" charset="-128"/>
            </a:endParaRPr>
          </a:p>
          <a:p>
            <a:pPr marL="174592" indent="-174592"/>
            <a:r>
              <a:rPr lang="ja-JP" altLang="en-US" dirty="0" smtClean="0">
                <a:latin typeface="メイリオ" panose="020B0604030504040204" pitchFamily="50" charset="-128"/>
                <a:ea typeface="メイリオ" panose="020B0604030504040204" pitchFamily="50" charset="-128"/>
              </a:rPr>
              <a:t>①</a:t>
            </a:r>
            <a:r>
              <a:rPr lang="ja-JP" altLang="en-US" dirty="0">
                <a:latin typeface="メイリオ" panose="020B0604030504040204" pitchFamily="50" charset="-128"/>
                <a:ea typeface="メイリオ" panose="020B0604030504040204" pitchFamily="50" charset="-128"/>
              </a:rPr>
              <a:t>まず</a:t>
            </a:r>
            <a:r>
              <a:rPr lang="ja-JP" altLang="en-US" dirty="0" smtClean="0">
                <a:latin typeface="メイリオ" panose="020B0604030504040204" pitchFamily="50" charset="-128"/>
                <a:ea typeface="メイリオ" panose="020B0604030504040204" pitchFamily="50" charset="-128"/>
              </a:rPr>
              <a:t>、★何より、子供が</a:t>
            </a:r>
            <a:r>
              <a:rPr lang="ja-JP" altLang="en-US" dirty="0">
                <a:latin typeface="メイリオ" panose="020B0604030504040204" pitchFamily="50" charset="-128"/>
                <a:ea typeface="メイリオ" panose="020B0604030504040204" pitchFamily="50" charset="-128"/>
              </a:rPr>
              <a:t>「この先生は信頼できる」と感じます。</a:t>
            </a:r>
            <a:endParaRPr lang="en-US" altLang="ja-JP" dirty="0">
              <a:latin typeface="メイリオ" panose="020B0604030504040204" pitchFamily="50" charset="-128"/>
              <a:ea typeface="メイリオ" panose="020B0604030504040204" pitchFamily="50" charset="-128"/>
            </a:endParaRPr>
          </a:p>
          <a:p>
            <a:pPr marL="174592" indent="-174592"/>
            <a:r>
              <a:rPr lang="ja-JP" altLang="en-US" dirty="0" smtClean="0">
                <a:latin typeface="メイリオ" panose="020B0604030504040204" pitchFamily="50" charset="-128"/>
                <a:ea typeface="メイリオ" panose="020B0604030504040204" pitchFamily="50" charset="-128"/>
              </a:rPr>
              <a:t>②さらに、★言いたいことを言えて「</a:t>
            </a:r>
            <a:r>
              <a:rPr lang="ja-JP" altLang="en-US" dirty="0">
                <a:latin typeface="メイリオ" panose="020B0604030504040204" pitchFamily="50" charset="-128"/>
                <a:ea typeface="メイリオ" panose="020B0604030504040204" pitchFamily="50" charset="-128"/>
              </a:rPr>
              <a:t>すっきりした！」という「カタルシス」</a:t>
            </a:r>
            <a:r>
              <a:rPr lang="ja-JP" altLang="en-US" dirty="0" smtClean="0">
                <a:latin typeface="メイリオ" panose="020B0604030504040204" pitchFamily="50" charset="-128"/>
                <a:ea typeface="メイリオ" panose="020B0604030504040204" pitchFamily="50" charset="-128"/>
              </a:rPr>
              <a:t>効果が</a:t>
            </a:r>
            <a:r>
              <a:rPr lang="ja-JP" altLang="en-US" dirty="0">
                <a:latin typeface="メイリオ" panose="020B0604030504040204" pitchFamily="50" charset="-128"/>
                <a:ea typeface="メイリオ" panose="020B0604030504040204" pitchFamily="50" charset="-128"/>
              </a:rPr>
              <a:t>得られます。</a:t>
            </a:r>
            <a:endParaRPr lang="en-US" altLang="ja-JP" dirty="0">
              <a:latin typeface="メイリオ" panose="020B0604030504040204" pitchFamily="50" charset="-128"/>
              <a:ea typeface="メイリオ" panose="020B0604030504040204" pitchFamily="50" charset="-128"/>
            </a:endParaRPr>
          </a:p>
          <a:p>
            <a:pPr marL="174592" indent="-174592"/>
            <a:r>
              <a:rPr lang="ja-JP" altLang="en-US" dirty="0" smtClean="0">
                <a:latin typeface="メイリオ" panose="020B0604030504040204" pitchFamily="50" charset="-128"/>
                <a:ea typeface="メイリオ" panose="020B0604030504040204" pitchFamily="50" charset="-128"/>
              </a:rPr>
              <a:t>③★傾聴</a:t>
            </a:r>
            <a:r>
              <a:rPr lang="ja-JP" altLang="en-US" dirty="0">
                <a:latin typeface="メイリオ" panose="020B0604030504040204" pitchFamily="50" charset="-128"/>
                <a:ea typeface="メイリオ" panose="020B0604030504040204" pitchFamily="50" charset="-128"/>
              </a:rPr>
              <a:t>・受容されることにより、「自分が受け入れられた」という実感がわき</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私はこれでいいんだ」と「自己受容」ができます</a:t>
            </a:r>
            <a:r>
              <a:rPr lang="ja-JP" altLang="en-US" dirty="0" smtClean="0">
                <a:latin typeface="メイリオ" panose="020B0604030504040204" pitchFamily="50" charset="-128"/>
                <a:ea typeface="メイリオ" panose="020B0604030504040204" pitchFamily="50" charset="-128"/>
              </a:rPr>
              <a:t>。これは「</a:t>
            </a:r>
            <a:r>
              <a:rPr lang="ja-JP" altLang="en-US" dirty="0">
                <a:latin typeface="メイリオ" panose="020B0604030504040204" pitchFamily="50" charset="-128"/>
                <a:ea typeface="メイリオ" panose="020B0604030504040204" pitchFamily="50" charset="-128"/>
              </a:rPr>
              <a:t>情緒の安定」に</a:t>
            </a:r>
            <a:r>
              <a:rPr lang="ja-JP" altLang="en-US" dirty="0" smtClean="0">
                <a:latin typeface="メイリオ" panose="020B0604030504040204" pitchFamily="50" charset="-128"/>
                <a:ea typeface="メイリオ" panose="020B0604030504040204" pitchFamily="50" charset="-128"/>
              </a:rPr>
              <a:t>つながり、</a:t>
            </a:r>
            <a:r>
              <a:rPr lang="ja-JP" altLang="en-US" dirty="0">
                <a:latin typeface="メイリオ" panose="020B0604030504040204" pitchFamily="50" charset="-128"/>
                <a:ea typeface="メイリオ" panose="020B0604030504040204" pitchFamily="50" charset="-128"/>
              </a:rPr>
              <a:t>自発的に問題解決に向かう「意欲の向上」につながります。</a:t>
            </a:r>
            <a:endParaRPr lang="en-US" altLang="ja-JP" dirty="0">
              <a:latin typeface="メイリオ" panose="020B0604030504040204" pitchFamily="50" charset="-128"/>
              <a:ea typeface="メイリオ" panose="020B0604030504040204" pitchFamily="50" charset="-128"/>
            </a:endParaRPr>
          </a:p>
          <a:p>
            <a:pPr marL="174592" indent="-174592"/>
            <a:r>
              <a:rPr lang="ja-JP" altLang="en-US" dirty="0">
                <a:latin typeface="メイリオ" panose="020B0604030504040204" pitchFamily="50" charset="-128"/>
                <a:ea typeface="メイリオ" panose="020B0604030504040204" pitchFamily="50" charset="-128"/>
              </a:rPr>
              <a:t>④</a:t>
            </a:r>
            <a:r>
              <a:rPr lang="ja-JP" altLang="en-US" dirty="0" smtClean="0">
                <a:latin typeface="メイリオ" panose="020B0604030504040204" pitchFamily="50" charset="-128"/>
                <a:ea typeface="メイリオ" panose="020B0604030504040204" pitchFamily="50" charset="-128"/>
              </a:rPr>
              <a:t>そして、★今</a:t>
            </a:r>
            <a:r>
              <a:rPr lang="ja-JP" altLang="en-US" dirty="0">
                <a:latin typeface="メイリオ" panose="020B0604030504040204" pitchFamily="50" charset="-128"/>
                <a:ea typeface="メイリオ" panose="020B0604030504040204" pitchFamily="50" charset="-128"/>
              </a:rPr>
              <a:t>まで気付いて</a:t>
            </a:r>
            <a:r>
              <a:rPr lang="ja-JP" altLang="en-US" dirty="0" smtClean="0">
                <a:latin typeface="メイリオ" panose="020B0604030504040204" pitchFamily="50" charset="-128"/>
                <a:ea typeface="メイリオ" panose="020B0604030504040204" pitchFamily="50" charset="-128"/>
              </a:rPr>
              <a:t>いなかった自分の気持ちに</a:t>
            </a:r>
            <a:r>
              <a:rPr lang="ja-JP" altLang="en-US" dirty="0">
                <a:latin typeface="メイリオ" panose="020B0604030504040204" pitchFamily="50" charset="-128"/>
                <a:ea typeface="メイリオ" panose="020B0604030504040204" pitchFamily="50" charset="-128"/>
              </a:rPr>
              <a:t>気付く、「自己洞察」が促されます。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ここまで、子供と</a:t>
            </a:r>
            <a:r>
              <a:rPr lang="ja-JP" altLang="en-US" dirty="0">
                <a:latin typeface="メイリオ" panose="020B0604030504040204" pitchFamily="50" charset="-128"/>
                <a:ea typeface="メイリオ" panose="020B0604030504040204" pitchFamily="50" charset="-128"/>
              </a:rPr>
              <a:t>の信頼関係を</a:t>
            </a:r>
            <a:r>
              <a:rPr lang="ja-JP" altLang="en-US" dirty="0" smtClean="0">
                <a:latin typeface="メイリオ" panose="020B0604030504040204" pitchFamily="50" charset="-128"/>
                <a:ea typeface="メイリオ" panose="020B0604030504040204" pitchFamily="50" charset="-128"/>
              </a:rPr>
              <a:t>築いたり、深めたりするコミュニケーションと</a:t>
            </a:r>
            <a:r>
              <a:rPr lang="ja-JP" altLang="en-US" dirty="0">
                <a:latin typeface="メイリオ" panose="020B0604030504040204" pitchFamily="50" charset="-128"/>
                <a:ea typeface="メイリオ" panose="020B0604030504040204" pitchFamily="50" charset="-128"/>
              </a:rPr>
              <a:t>して</a:t>
            </a:r>
            <a:r>
              <a:rPr lang="ja-JP" altLang="en-US" dirty="0" smtClean="0">
                <a:latin typeface="メイリオ" panose="020B0604030504040204" pitchFamily="50" charset="-128"/>
                <a:ea typeface="メイリオ" panose="020B0604030504040204" pitchFamily="50" charset="-128"/>
              </a:rPr>
              <a:t>、「上手な聴き方」について考えて</a:t>
            </a:r>
            <a:r>
              <a:rPr lang="ja-JP" altLang="en-US" dirty="0">
                <a:latin typeface="メイリオ" panose="020B0604030504040204" pitchFamily="50" charset="-128"/>
                <a:ea typeface="メイリオ" panose="020B0604030504040204" pitchFamily="50" charset="-128"/>
              </a:rPr>
              <a:t>きました</a:t>
            </a:r>
            <a:r>
              <a:rPr lang="ja-JP" altLang="en-US" dirty="0" smtClean="0">
                <a:latin typeface="メイリオ" panose="020B0604030504040204" pitchFamily="50" charset="-128"/>
                <a:ea typeface="メイリオ" panose="020B0604030504040204" pitchFamily="50" charset="-128"/>
              </a:rPr>
              <a:t>。★しっかり</a:t>
            </a:r>
            <a:r>
              <a:rPr lang="ja-JP" altLang="en-US" dirty="0">
                <a:latin typeface="メイリオ" panose="020B0604030504040204" pitchFamily="50" charset="-128"/>
                <a:ea typeface="メイリオ" panose="020B0604030504040204" pitchFamily="50" charset="-128"/>
              </a:rPr>
              <a:t>聴くということ</a:t>
            </a:r>
            <a:r>
              <a:rPr lang="ja-JP" altLang="en-US" dirty="0" smtClean="0">
                <a:latin typeface="メイリオ" panose="020B0604030504040204" pitchFamily="50" charset="-128"/>
                <a:ea typeface="メイリオ" panose="020B0604030504040204" pitchFamily="50" charset="-128"/>
              </a:rPr>
              <a:t>は、子供の健やかな成長にとって、とても大切なんですね</a:t>
            </a:r>
            <a:r>
              <a:rPr lang="ja-JP" altLang="en-US" dirty="0">
                <a:latin typeface="メイリオ" panose="020B0604030504040204" pitchFamily="50" charset="-128"/>
                <a:ea typeface="メイリオ" panose="020B0604030504040204" pitchFamily="50" charset="-128"/>
              </a:rPr>
              <a:t>。★</a:t>
            </a:r>
            <a:endParaRPr lang="ja-JP"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9</a:t>
            </a:fld>
            <a:endParaRPr kumimoji="1" lang="ja-JP" altLang="en-US"/>
          </a:p>
        </p:txBody>
      </p:sp>
    </p:spTree>
    <p:extLst>
      <p:ext uri="{BB962C8B-B14F-4D97-AF65-F5344CB8AC3E}">
        <p14:creationId xmlns:p14="http://schemas.microsoft.com/office/powerpoint/2010/main" val="911231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6E48C06-FF86-4033-B37D-58CAD448FC0D}"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2000">
                <a:solidFill>
                  <a:schemeClr val="tx1">
                    <a:lumMod val="65000"/>
                    <a:lumOff val="35000"/>
                  </a:schemeClr>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306327190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38978E6-536D-4F7C-99DF-5738D5B71C93}"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197046656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E2A22A2-E8C8-4DFF-A4DB-CF8B87AEDFCC}"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90008995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テキスト プレースホルダー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2D20C0E-49ED-4C69-9248-1722FF73745E}"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79073123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8AF1896-A234-4CE2-ABB3-71E3A3D3AC66}"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668925807"/>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D3CB130-DB21-4F5D-9999-E5DED9081140}"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2002373879"/>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116632"/>
            <a:ext cx="8229600" cy="792088"/>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124744"/>
            <a:ext cx="8229600" cy="5001419"/>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582408-57CC-4B96-9CDD-EBC3B6938598}"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000">
                <a:solidFill>
                  <a:schemeClr val="tx1">
                    <a:lumMod val="65000"/>
                    <a:lumOff val="35000"/>
                  </a:schemeClr>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2671667846"/>
      </p:ext>
    </p:extLst>
  </p:cSld>
  <p:clrMap bg1="lt1" tx1="dk1" bg2="lt2" tx2="dk2" accent1="accent1" accent2="accent2" accent3="accent3" accent4="accent4" accent5="accent5" accent6="accent6" hlink="hlink" folHlink="folHlink"/>
  <p:sldLayoutIdLst>
    <p:sldLayoutId id="2147483721" r:id="rId1"/>
    <p:sldLayoutId id="2147483723" r:id="rId2"/>
    <p:sldLayoutId id="2147483722" r:id="rId3"/>
    <p:sldLayoutId id="2147483725" r:id="rId4"/>
    <p:sldLayoutId id="2147483726" r:id="rId5"/>
    <p:sldLayoutId id="2147483727" r:id="rId6"/>
  </p:sldLayoutIdLst>
  <p:transition>
    <p:fade/>
  </p:transition>
  <p:timing>
    <p:tnLst>
      <p:par>
        <p:cTn id="1" dur="indefinite" restart="never" nodeType="tmRoot"/>
      </p:par>
    </p:tnLst>
  </p:timing>
  <p:hf hdr="0" ftr="0" dt="0"/>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7.GIF"/></Relationships>
</file>

<file path=ppt/slides/_rels/slide1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8.GIF"/></Relationships>
</file>

<file path=ppt/slides/_rels/slide19.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0.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23.gif"/></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6.GIF"/><Relationship Id="rId4" Type="http://schemas.openxmlformats.org/officeDocument/2006/relationships/image" Target="../media/image5.GIF"/></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39552" y="548681"/>
            <a:ext cx="8064896" cy="1908000"/>
          </a:xfrm>
          <a:solidFill>
            <a:srgbClr val="002060"/>
          </a:solidFill>
          <a:ln>
            <a:solidFill>
              <a:schemeClr val="tx1"/>
            </a:solidFill>
          </a:ln>
        </p:spPr>
        <p:txBody>
          <a:bodyPr>
            <a:normAutofit fontScale="90000"/>
          </a:bodyPr>
          <a:lstStyle/>
          <a:p>
            <a:r>
              <a:rPr kumimoji="1" lang="ja-JP" altLang="en-US" sz="5300" b="1" dirty="0" smtClean="0">
                <a:solidFill>
                  <a:schemeClr val="bg1"/>
                </a:solidFill>
                <a:latin typeface="メイリオ" panose="020B0604030504040204" pitchFamily="50" charset="-128"/>
                <a:ea typeface="メイリオ" panose="020B0604030504040204" pitchFamily="50" charset="-128"/>
              </a:rPr>
              <a:t>コミュニケーション力向上</a:t>
            </a:r>
            <a:r>
              <a:rPr kumimoji="1" lang="en-US" altLang="ja-JP" sz="4800" b="1" dirty="0" smtClean="0">
                <a:solidFill>
                  <a:schemeClr val="bg1"/>
                </a:solidFill>
                <a:latin typeface="メイリオ" panose="020B0604030504040204" pitchFamily="50" charset="-128"/>
                <a:ea typeface="メイリオ" panose="020B0604030504040204" pitchFamily="50" charset="-128"/>
              </a:rPr>
              <a:t/>
            </a:r>
            <a:br>
              <a:rPr kumimoji="1" lang="en-US" altLang="ja-JP" sz="4800" b="1" dirty="0" smtClean="0">
                <a:solidFill>
                  <a:schemeClr val="bg1"/>
                </a:solidFill>
                <a:latin typeface="メイリオ" panose="020B0604030504040204" pitchFamily="50" charset="-128"/>
                <a:ea typeface="メイリオ" panose="020B0604030504040204" pitchFamily="50" charset="-128"/>
              </a:rPr>
            </a:br>
            <a:r>
              <a:rPr lang="ja-JP" altLang="en-US" sz="4000" dirty="0">
                <a:solidFill>
                  <a:schemeClr val="bg1"/>
                </a:solidFill>
                <a:latin typeface="メイリオ" panose="020B0604030504040204" pitchFamily="50" charset="-128"/>
                <a:ea typeface="メイリオ" panose="020B0604030504040204" pitchFamily="50" charset="-128"/>
              </a:rPr>
              <a:t>＜</a:t>
            </a:r>
            <a:r>
              <a:rPr kumimoji="1" lang="ja-JP" altLang="en-US" sz="4000" dirty="0" smtClean="0">
                <a:solidFill>
                  <a:schemeClr val="bg1"/>
                </a:solidFill>
                <a:latin typeface="メイリオ" panose="020B0604030504040204" pitchFamily="50" charset="-128"/>
                <a:ea typeface="メイリオ" panose="020B0604030504040204" pitchFamily="50" charset="-128"/>
              </a:rPr>
              <a:t>児童生徒との</a:t>
            </a:r>
            <a:r>
              <a:rPr lang="ja-JP" altLang="en-US" sz="4000" dirty="0" smtClean="0">
                <a:solidFill>
                  <a:schemeClr val="bg1"/>
                </a:solidFill>
                <a:latin typeface="メイリオ" panose="020B0604030504040204" pitchFamily="50" charset="-128"/>
                <a:ea typeface="メイリオ" panose="020B0604030504040204" pitchFamily="50" charset="-128"/>
              </a:rPr>
              <a:t>信頼関係づくり＞</a:t>
            </a:r>
            <a:r>
              <a:rPr lang="en-US" altLang="ja-JP" sz="4000" dirty="0" smtClean="0">
                <a:solidFill>
                  <a:schemeClr val="bg1"/>
                </a:solidFill>
                <a:latin typeface="メイリオ" panose="020B0604030504040204" pitchFamily="50" charset="-128"/>
                <a:ea typeface="メイリオ" panose="020B0604030504040204" pitchFamily="50" charset="-128"/>
              </a:rPr>
              <a:t/>
            </a:r>
            <a:br>
              <a:rPr lang="en-US" altLang="ja-JP" sz="4000" dirty="0" smtClean="0">
                <a:solidFill>
                  <a:schemeClr val="bg1"/>
                </a:solidFill>
                <a:latin typeface="メイリオ" panose="020B0604030504040204" pitchFamily="50" charset="-128"/>
                <a:ea typeface="メイリオ" panose="020B0604030504040204" pitchFamily="50" charset="-128"/>
              </a:rPr>
            </a:br>
            <a:r>
              <a:rPr lang="en-US" altLang="ja-JP" sz="3100" dirty="0" smtClean="0">
                <a:solidFill>
                  <a:schemeClr val="bg1"/>
                </a:solidFill>
                <a:latin typeface="メイリオ" panose="020B0604030504040204" pitchFamily="50" charset="-128"/>
                <a:ea typeface="メイリオ" panose="020B0604030504040204" pitchFamily="50" charset="-128"/>
              </a:rPr>
              <a:t>【60</a:t>
            </a:r>
            <a:r>
              <a:rPr lang="ja-JP" altLang="en-US" sz="3100" dirty="0" smtClean="0">
                <a:solidFill>
                  <a:schemeClr val="bg1"/>
                </a:solidFill>
                <a:latin typeface="メイリオ" panose="020B0604030504040204" pitchFamily="50" charset="-128"/>
                <a:ea typeface="メイリオ" panose="020B0604030504040204" pitchFamily="50" charset="-128"/>
              </a:rPr>
              <a:t>分研修</a:t>
            </a:r>
            <a:r>
              <a:rPr lang="en-US" altLang="ja-JP" sz="3100" dirty="0" smtClean="0">
                <a:solidFill>
                  <a:schemeClr val="bg1"/>
                </a:solidFill>
                <a:latin typeface="メイリオ" panose="020B0604030504040204" pitchFamily="50" charset="-128"/>
                <a:ea typeface="メイリオ" panose="020B0604030504040204" pitchFamily="50" charset="-128"/>
              </a:rPr>
              <a:t>】</a:t>
            </a:r>
            <a:endParaRPr kumimoji="1" lang="ja-JP" altLang="en-US" sz="3100" dirty="0">
              <a:solidFill>
                <a:schemeClr val="bg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178525" y="2708836"/>
            <a:ext cx="8825115" cy="1631216"/>
          </a:xfrm>
          <a:prstGeom prst="rect">
            <a:avLst/>
          </a:prstGeom>
          <a:solidFill>
            <a:srgbClr val="FFFFCC"/>
          </a:solidFill>
        </p:spPr>
        <p:txBody>
          <a:bodyPr wrap="square" rtlCol="0" anchor="ctr">
            <a:spAutoFit/>
          </a:bodyPr>
          <a:lstStyle/>
          <a:p>
            <a:r>
              <a:rPr lang="ja-JP" altLang="en-US" sz="2000" dirty="0" smtClean="0">
                <a:latin typeface="メイリオ" panose="020B0604030504040204" pitchFamily="50" charset="-128"/>
                <a:ea typeface="メイリオ" panose="020B0604030504040204" pitchFamily="50" charset="-128"/>
              </a:rPr>
              <a:t>研修のねらい</a:t>
            </a:r>
            <a:endParaRPr lang="en-US" altLang="ja-JP" sz="2000" dirty="0" smtClean="0">
              <a:latin typeface="メイリオ" panose="020B0604030504040204" pitchFamily="50" charset="-128"/>
              <a:ea typeface="メイリオ" panose="020B0604030504040204" pitchFamily="50" charset="-128"/>
            </a:endParaRPr>
          </a:p>
          <a:p>
            <a:endParaRPr lang="en-US" altLang="ja-JP" sz="2000" dirty="0" smtClean="0">
              <a:latin typeface="メイリオ" panose="020B0604030504040204" pitchFamily="50" charset="-128"/>
              <a:ea typeface="メイリオ" panose="020B0604030504040204" pitchFamily="50" charset="-128"/>
            </a:endParaRPr>
          </a:p>
          <a:p>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子供との信頼関係を深めるための教職員のコミュニケーション力の向上</a:t>
            </a:r>
            <a:r>
              <a:rPr lang="ja-JP" altLang="en-US" sz="2000" smtClean="0">
                <a:latin typeface="メイリオ" panose="020B0604030504040204" pitchFamily="50" charset="-128"/>
                <a:ea typeface="メイリオ" panose="020B0604030504040204" pitchFamily="50" charset="-128"/>
              </a:rPr>
              <a:t>を図る。</a:t>
            </a:r>
            <a:r>
              <a:rPr lang="en-US" altLang="ja-JP" sz="2000" smtClean="0">
                <a:latin typeface="メイリオ" panose="020B0604030504040204" pitchFamily="50" charset="-128"/>
                <a:ea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endParaRPr>
          </a:p>
          <a:p>
            <a:endParaRPr lang="en-US" altLang="ja-JP" sz="2000" dirty="0" smtClean="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827584" y="3429000"/>
            <a:ext cx="7992888" cy="3108543"/>
          </a:xfrm>
          <a:prstGeom prst="rect">
            <a:avLst/>
          </a:prstGeom>
          <a:noFill/>
        </p:spPr>
        <p:txBody>
          <a:bodyPr wrap="square" rtlCol="0">
            <a:spAutoFit/>
          </a:bodyPr>
          <a:lstStyle/>
          <a:p>
            <a:endParaRPr kumimoji="1" lang="en-US" altLang="ja-JP" sz="2800" dirty="0" smtClean="0">
              <a:latin typeface="メイリオ" panose="020B0604030504040204" pitchFamily="50" charset="-128"/>
              <a:ea typeface="メイリオ" panose="020B0604030504040204" pitchFamily="50" charset="-128"/>
            </a:endParaRPr>
          </a:p>
          <a:p>
            <a:endParaRPr kumimoji="1" lang="en-US" altLang="ja-JP" sz="2800" dirty="0" smtClean="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ja-JP" altLang="en-US"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岡山県総合教育センター</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生徒指導部</a:t>
            </a:r>
            <a:endParaRPr lang="en-US" altLang="ja-JP" sz="2800" dirty="0" smtClean="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　　　　　　　　監修　</a:t>
            </a:r>
            <a:r>
              <a:rPr lang="ja-JP" altLang="en-US" sz="2800" dirty="0">
                <a:latin typeface="メイリオ" panose="020B0604030504040204" pitchFamily="50" charset="-128"/>
                <a:ea typeface="メイリオ" panose="020B0604030504040204" pitchFamily="50" charset="-128"/>
              </a:rPr>
              <a:t>関西外国語大学</a:t>
            </a:r>
            <a:r>
              <a:rPr kumimoji="1" lang="ja-JP" altLang="en-US" sz="2800" dirty="0" smtClean="0">
                <a:latin typeface="メイリオ" panose="020B0604030504040204" pitchFamily="50" charset="-128"/>
                <a:ea typeface="メイリオ" panose="020B0604030504040204" pitchFamily="50" charset="-128"/>
              </a:rPr>
              <a:t>　</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教授　　新井　肇</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8264069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409793" y="297334"/>
            <a:ext cx="8229600" cy="1143000"/>
          </a:xfrm>
        </p:spPr>
        <p:txBody>
          <a:bodyPr/>
          <a:lstStyle/>
          <a:p>
            <a:r>
              <a:rPr lang="ja-JP" altLang="en-US" b="1" smtClean="0">
                <a:latin typeface="メイリオ" pitchFamily="50" charset="-128"/>
                <a:ea typeface="メイリオ" pitchFamily="50" charset="-128"/>
                <a:cs typeface="Arial" charset="0"/>
              </a:rPr>
              <a:t>研修の進め方</a:t>
            </a:r>
          </a:p>
        </p:txBody>
      </p:sp>
      <p:sp>
        <p:nvSpPr>
          <p:cNvPr id="19" name="角丸四角形 18"/>
          <p:cNvSpPr/>
          <p:nvPr/>
        </p:nvSpPr>
        <p:spPr>
          <a:xfrm>
            <a:off x="1946676" y="3486150"/>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上手な伝え方について</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3" name="円/楕円 12"/>
          <p:cNvSpPr/>
          <p:nvPr/>
        </p:nvSpPr>
        <p:spPr>
          <a:xfrm>
            <a:off x="1535836" y="34074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650161" y="351631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Tree>
    <p:extLst>
      <p:ext uri="{BB962C8B-B14F-4D97-AF65-F5344CB8AC3E}">
        <p14:creationId xmlns:p14="http://schemas.microsoft.com/office/powerpoint/2010/main" val="230437513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23"/>
          <p:cNvSpPr>
            <a:spLocks noChangeArrowheads="1"/>
          </p:cNvSpPr>
          <p:nvPr/>
        </p:nvSpPr>
        <p:spPr bwMode="auto">
          <a:xfrm>
            <a:off x="2955057" y="222721"/>
            <a:ext cx="3640931" cy="3271599"/>
          </a:xfrm>
          <a:prstGeom prst="ellipse">
            <a:avLst/>
          </a:prstGeom>
          <a:gradFill rotWithShape="1">
            <a:gsLst>
              <a:gs pos="0">
                <a:schemeClr val="bg1"/>
              </a:gs>
              <a:gs pos="100000">
                <a:srgbClr val="FFCC66">
                  <a:alpha val="82001"/>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en-US" sz="180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3220729" y="1931348"/>
            <a:ext cx="3109587" cy="1569660"/>
          </a:xfrm>
          <a:prstGeom prst="rect">
            <a:avLst/>
          </a:prstGeom>
          <a:noFill/>
        </p:spPr>
        <p:txBody>
          <a:bodyPr wrap="square" rtlCol="0">
            <a:spAutoFit/>
          </a:bodyPr>
          <a:lstStyle/>
          <a:p>
            <a:pPr algn="ctr"/>
            <a:r>
              <a:rPr lang="ja-JP" altLang="en-US" sz="3200" dirty="0" smtClean="0">
                <a:latin typeface="メイリオ" panose="020B0604030504040204" pitchFamily="50" charset="-128"/>
                <a:ea typeface="メイリオ" panose="020B0604030504040204" pitchFamily="50" charset="-128"/>
              </a:rPr>
              <a:t>思いや気持ちが子供に届いて</a:t>
            </a:r>
            <a:endParaRPr lang="en-US" altLang="ja-JP" sz="3200" dirty="0" smtClean="0">
              <a:latin typeface="メイリオ" panose="020B0604030504040204" pitchFamily="50" charset="-128"/>
              <a:ea typeface="メイリオ" panose="020B0604030504040204" pitchFamily="50" charset="-128"/>
            </a:endParaRPr>
          </a:p>
          <a:p>
            <a:pPr algn="ctr"/>
            <a:r>
              <a:rPr lang="ja-JP" altLang="en-US" sz="3200" dirty="0" smtClean="0">
                <a:latin typeface="メイリオ" panose="020B0604030504040204" pitchFamily="50" charset="-128"/>
                <a:ea typeface="メイリオ" panose="020B0604030504040204" pitchFamily="50" charset="-128"/>
              </a:rPr>
              <a:t>いる先生</a:t>
            </a:r>
            <a:endParaRPr kumimoji="1" lang="ja-JP" altLang="en-US" sz="3200" dirty="0">
              <a:latin typeface="メイリオ" panose="020B0604030504040204" pitchFamily="50" charset="-128"/>
              <a:ea typeface="メイリオ" panose="020B0604030504040204" pitchFamily="50" charset="-128"/>
            </a:endParaRPr>
          </a:p>
        </p:txBody>
      </p:sp>
      <p:sp>
        <p:nvSpPr>
          <p:cNvPr id="13" name="下矢印 12"/>
          <p:cNvSpPr/>
          <p:nvPr/>
        </p:nvSpPr>
        <p:spPr>
          <a:xfrm rot="10800000">
            <a:off x="4451486" y="1283276"/>
            <a:ext cx="648072" cy="508107"/>
          </a:xfrm>
          <a:prstGeom prst="downArrow">
            <a:avLst/>
          </a:prstGeom>
          <a:solidFill>
            <a:srgbClr val="00B0F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3144306" y="599645"/>
            <a:ext cx="3262432" cy="707886"/>
          </a:xfrm>
          <a:prstGeom prst="rect">
            <a:avLst/>
          </a:prstGeom>
          <a:noFill/>
        </p:spPr>
        <p:txBody>
          <a:bodyPr wrap="none" rtlCol="0">
            <a:spAutoFit/>
          </a:bodyPr>
          <a:lstStyle>
            <a:defPPr>
              <a:defRPr lang="ja-JP"/>
            </a:defPPr>
            <a:lvl1pPr>
              <a:defRPr sz="3600" b="1">
                <a:latin typeface="メイリオ" panose="020B0604030504040204" pitchFamily="50" charset="-128"/>
                <a:ea typeface="メイリオ" panose="020B0604030504040204" pitchFamily="50" charset="-128"/>
              </a:defRPr>
            </a:lvl1pPr>
          </a:lstStyle>
          <a:p>
            <a:pPr algn="ctr"/>
            <a:r>
              <a:rPr lang="ja-JP" altLang="en-US" sz="4000" dirty="0"/>
              <a:t>上手な伝え方</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5004641"/>
            <a:ext cx="1541752" cy="1671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角丸四角形 5"/>
          <p:cNvSpPr/>
          <p:nvPr/>
        </p:nvSpPr>
        <p:spPr>
          <a:xfrm>
            <a:off x="1979900" y="3717032"/>
            <a:ext cx="2520092" cy="1096432"/>
          </a:xfrm>
          <a:prstGeom prst="roundRect">
            <a:avLst/>
          </a:prstGeom>
          <a:solidFill>
            <a:srgbClr val="FECAF8"/>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4000" b="1" dirty="0">
                <a:solidFill>
                  <a:schemeClr val="tx1"/>
                </a:solidFill>
                <a:latin typeface="メイリオ" panose="020B0604030504040204" pitchFamily="50" charset="-128"/>
                <a:ea typeface="メイリオ" panose="020B0604030504040204" pitchFamily="50" charset="-128"/>
              </a:rPr>
              <a:t>ほ</a:t>
            </a:r>
            <a:r>
              <a:rPr lang="ja-JP" altLang="en-US" sz="4000" b="1" dirty="0" smtClean="0">
                <a:solidFill>
                  <a:schemeClr val="tx1"/>
                </a:solidFill>
                <a:latin typeface="メイリオ" panose="020B0604030504040204" pitchFamily="50" charset="-128"/>
                <a:ea typeface="メイリオ" panose="020B0604030504040204" pitchFamily="50" charset="-128"/>
              </a:rPr>
              <a:t>める</a:t>
            </a:r>
            <a:endParaRPr kumimoji="1" lang="ja-JP" altLang="en-US" sz="4000" b="1" dirty="0">
              <a:solidFill>
                <a:schemeClr val="tx1"/>
              </a:solidFill>
              <a:latin typeface="メイリオ" panose="020B0604030504040204" pitchFamily="50" charset="-128"/>
              <a:ea typeface="メイリオ" panose="020B0604030504040204" pitchFamily="50" charset="-128"/>
            </a:endParaRPr>
          </a:p>
        </p:txBody>
      </p:sp>
      <p:sp>
        <p:nvSpPr>
          <p:cNvPr id="25" name="角丸四角形 24"/>
          <p:cNvSpPr/>
          <p:nvPr/>
        </p:nvSpPr>
        <p:spPr>
          <a:xfrm>
            <a:off x="5004048" y="3717032"/>
            <a:ext cx="2520092" cy="1096432"/>
          </a:xfrm>
          <a:prstGeom prst="roundRect">
            <a:avLst/>
          </a:prstGeom>
          <a:solidFill>
            <a:srgbClr val="99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4000" b="1" dirty="0">
                <a:solidFill>
                  <a:schemeClr val="tx1"/>
                </a:solidFill>
                <a:latin typeface="メイリオ" panose="020B0604030504040204" pitchFamily="50" charset="-128"/>
                <a:ea typeface="メイリオ" panose="020B0604030504040204" pitchFamily="50" charset="-128"/>
              </a:rPr>
              <a:t>叱る</a:t>
            </a:r>
            <a:endParaRPr kumimoji="1" lang="ja-JP" altLang="en-US" sz="4000" b="1"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5887208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F:\0_イラスト集\学校イラスト1000カレンダー等\イラスト・レタリング集\学校生活カット(0001～0437)\0085-通知表.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9250" y="4025602"/>
            <a:ext cx="268287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円形吹き出し 2"/>
          <p:cNvSpPr/>
          <p:nvPr/>
        </p:nvSpPr>
        <p:spPr>
          <a:xfrm>
            <a:off x="781050" y="1096665"/>
            <a:ext cx="7099300" cy="2928937"/>
          </a:xfrm>
          <a:prstGeom prst="wedgeEllipseCallout">
            <a:avLst>
              <a:gd name="adj1" fmla="val 17507"/>
              <a:gd name="adj2" fmla="val 64729"/>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2800">
              <a:solidFill>
                <a:sysClr val="windowText" lastClr="000000"/>
              </a:solidFill>
              <a:latin typeface="メイリオ" panose="020B0604030504040204" pitchFamily="50" charset="-128"/>
              <a:ea typeface="メイリオ" panose="020B0604030504040204" pitchFamily="50" charset="-128"/>
            </a:endParaRPr>
          </a:p>
        </p:txBody>
      </p:sp>
      <p:sp>
        <p:nvSpPr>
          <p:cNvPr id="4" name="角丸四角形 3"/>
          <p:cNvSpPr/>
          <p:nvPr/>
        </p:nvSpPr>
        <p:spPr>
          <a:xfrm>
            <a:off x="250825" y="4739977"/>
            <a:ext cx="5000625" cy="1857375"/>
          </a:xfrm>
          <a:prstGeom prst="roundRect">
            <a:avLst>
              <a:gd name="adj" fmla="val 0"/>
            </a:avLst>
          </a:prstGeom>
          <a:solidFill>
            <a:schemeClr val="bg1"/>
          </a:solidFill>
          <a:ln w="5715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3600" dirty="0">
                <a:solidFill>
                  <a:schemeClr val="tx1"/>
                </a:solidFill>
                <a:latin typeface="メイリオ" panose="020B0604030504040204" pitchFamily="50" charset="-128"/>
                <a:ea typeface="メイリオ" panose="020B0604030504040204" pitchFamily="50" charset="-128"/>
              </a:rPr>
              <a:t>ミニテストで</a:t>
            </a:r>
            <a:r>
              <a:rPr lang="en-US" altLang="ja-JP" sz="3600" dirty="0">
                <a:solidFill>
                  <a:schemeClr val="tx1"/>
                </a:solidFill>
                <a:latin typeface="メイリオ" panose="020B0604030504040204" pitchFamily="50" charset="-128"/>
                <a:ea typeface="メイリオ" panose="020B0604030504040204" pitchFamily="50" charset="-128"/>
              </a:rPr>
              <a:t>100</a:t>
            </a:r>
            <a:r>
              <a:rPr lang="ja-JP" altLang="en-US" sz="3600" dirty="0">
                <a:solidFill>
                  <a:schemeClr val="tx1"/>
                </a:solidFill>
                <a:latin typeface="メイリオ" panose="020B0604030504040204" pitchFamily="50" charset="-128"/>
                <a:ea typeface="メイリオ" panose="020B0604030504040204" pitchFamily="50" charset="-128"/>
              </a:rPr>
              <a:t>点！</a:t>
            </a:r>
            <a:endParaRPr lang="en-US" altLang="ja-JP" sz="3600" dirty="0">
              <a:solidFill>
                <a:schemeClr val="tx1"/>
              </a:solidFill>
              <a:latin typeface="メイリオ" panose="020B0604030504040204" pitchFamily="50" charset="-128"/>
              <a:ea typeface="メイリオ" panose="020B0604030504040204" pitchFamily="50" charset="-128"/>
            </a:endParaRPr>
          </a:p>
          <a:p>
            <a:r>
              <a:rPr lang="ja-JP" altLang="en-US" sz="3600" dirty="0" smtClean="0">
                <a:solidFill>
                  <a:schemeClr val="tx1"/>
                </a:solidFill>
                <a:latin typeface="メイリオ" panose="020B0604030504040204" pitchFamily="50" charset="-128"/>
                <a:ea typeface="メイリオ" panose="020B0604030504040204" pitchFamily="50" charset="-128"/>
              </a:rPr>
              <a:t>子供に</a:t>
            </a:r>
            <a:r>
              <a:rPr lang="ja-JP" altLang="en-US" sz="3600" dirty="0">
                <a:solidFill>
                  <a:schemeClr val="tx1"/>
                </a:solidFill>
                <a:latin typeface="メイリオ" panose="020B0604030504040204" pitchFamily="50" charset="-128"/>
                <a:ea typeface="メイリオ" panose="020B0604030504040204" pitchFamily="50" charset="-128"/>
              </a:rPr>
              <a:t>･･･</a:t>
            </a:r>
          </a:p>
        </p:txBody>
      </p:sp>
      <p:sp>
        <p:nvSpPr>
          <p:cNvPr id="2" name="テキスト ボックス 1"/>
          <p:cNvSpPr txBox="1"/>
          <p:nvPr/>
        </p:nvSpPr>
        <p:spPr>
          <a:xfrm>
            <a:off x="7880350" y="4386034"/>
            <a:ext cx="1260140" cy="707886"/>
          </a:xfrm>
          <a:prstGeom prst="rect">
            <a:avLst/>
          </a:prstGeom>
          <a:noFill/>
        </p:spPr>
        <p:txBody>
          <a:bodyPr wrap="square" rtlCol="0">
            <a:spAutoFit/>
          </a:bodyPr>
          <a:lstStyle/>
          <a:p>
            <a:r>
              <a:rPr kumimoji="1" lang="en-US" altLang="ja-JP" sz="4000" dirty="0" smtClean="0">
                <a:latin typeface="メイリオ" panose="020B0604030504040204" pitchFamily="50" charset="-128"/>
                <a:ea typeface="メイリオ" panose="020B0604030504040204" pitchFamily="50" charset="-128"/>
              </a:rPr>
              <a:t>A</a:t>
            </a:r>
            <a:r>
              <a:rPr kumimoji="1" lang="ja-JP" altLang="en-US" sz="4000" dirty="0" smtClean="0">
                <a:latin typeface="メイリオ" panose="020B0604030504040204" pitchFamily="50" charset="-128"/>
                <a:ea typeface="メイリオ" panose="020B0604030504040204" pitchFamily="50" charset="-128"/>
              </a:rPr>
              <a:t>子</a:t>
            </a:r>
            <a:endParaRPr kumimoji="1" lang="ja-JP" altLang="en-US" sz="4000" dirty="0">
              <a:latin typeface="メイリオ" panose="020B0604030504040204" pitchFamily="50" charset="-128"/>
              <a:ea typeface="メイリオ" panose="020B0604030504040204" pitchFamily="50" charset="-128"/>
            </a:endParaRPr>
          </a:p>
        </p:txBody>
      </p:sp>
      <p:sp>
        <p:nvSpPr>
          <p:cNvPr id="6" name="Rectangle 6"/>
          <p:cNvSpPr>
            <a:spLocks noChangeArrowheads="1"/>
          </p:cNvSpPr>
          <p:nvPr/>
        </p:nvSpPr>
        <p:spPr bwMode="auto">
          <a:xfrm>
            <a:off x="1118667" y="260648"/>
            <a:ext cx="6906666" cy="660330"/>
          </a:xfrm>
          <a:prstGeom prst="rect">
            <a:avLst/>
          </a:prstGeom>
          <a:solidFill>
            <a:srgbClr val="FECAF8"/>
          </a:solidFill>
          <a:ln>
            <a:solidFill>
              <a:srgbClr val="FF99FF"/>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メイリオ" panose="020B0604030504040204" pitchFamily="50" charset="-128"/>
                <a:ea typeface="メイリオ" panose="020B0604030504040204" pitchFamily="50" charset="-128"/>
              </a:rPr>
              <a:t>どの</a:t>
            </a:r>
            <a:r>
              <a:rPr lang="ja-JP" altLang="en-US" sz="3200" b="1" dirty="0">
                <a:solidFill>
                  <a:schemeClr val="tx1"/>
                </a:solidFill>
                <a:latin typeface="メイリオ" panose="020B0604030504040204" pitchFamily="50" charset="-128"/>
                <a:ea typeface="メイリオ" panose="020B0604030504040204" pitchFamily="50" charset="-128"/>
              </a:rPr>
              <a:t>ように声をかけますか？</a:t>
            </a:r>
          </a:p>
        </p:txBody>
      </p:sp>
    </p:spTree>
    <p:extLst>
      <p:ext uri="{BB962C8B-B14F-4D97-AF65-F5344CB8AC3E}">
        <p14:creationId xmlns:p14="http://schemas.microsoft.com/office/powerpoint/2010/main" val="222693221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4442718" y="4596531"/>
            <a:ext cx="4449762" cy="1928813"/>
          </a:xfrm>
          <a:prstGeom prst="roundRect">
            <a:avLst/>
          </a:pr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4400" b="1" dirty="0">
                <a:solidFill>
                  <a:schemeClr val="tx1"/>
                </a:solidFill>
                <a:latin typeface="メイリオ" panose="020B0604030504040204" pitchFamily="50" charset="-128"/>
                <a:ea typeface="メイリオ" panose="020B0604030504040204" pitchFamily="50" charset="-128"/>
              </a:rPr>
              <a:t>他者からの評価</a:t>
            </a:r>
            <a:endParaRPr lang="en-US" altLang="ja-JP" sz="4400" b="1" dirty="0">
              <a:solidFill>
                <a:schemeClr val="tx1"/>
              </a:solidFill>
              <a:latin typeface="メイリオ" panose="020B0604030504040204" pitchFamily="50" charset="-128"/>
              <a:ea typeface="メイリオ" panose="020B0604030504040204" pitchFamily="50" charset="-128"/>
            </a:endParaRPr>
          </a:p>
          <a:p>
            <a:pPr algn="ctr" fontAlgn="auto">
              <a:spcBef>
                <a:spcPts val="0"/>
              </a:spcBef>
              <a:spcAft>
                <a:spcPts val="0"/>
              </a:spcAft>
              <a:defRPr/>
            </a:pPr>
            <a:r>
              <a:rPr lang="ja-JP" altLang="en-US" sz="3600" dirty="0">
                <a:solidFill>
                  <a:schemeClr val="tx1"/>
                </a:solidFill>
                <a:latin typeface="メイリオ" panose="020B0604030504040204" pitchFamily="50" charset="-128"/>
                <a:ea typeface="メイリオ" panose="020B0604030504040204" pitchFamily="50" charset="-128"/>
              </a:rPr>
              <a:t>に価値</a:t>
            </a:r>
            <a:endParaRPr lang="en-US" altLang="ja-JP" sz="3600" dirty="0">
              <a:solidFill>
                <a:schemeClr val="tx1"/>
              </a:solidFill>
              <a:latin typeface="メイリオ" panose="020B0604030504040204" pitchFamily="50" charset="-128"/>
              <a:ea typeface="メイリオ" panose="020B0604030504040204" pitchFamily="50" charset="-128"/>
            </a:endParaRPr>
          </a:p>
        </p:txBody>
      </p:sp>
      <p:sp>
        <p:nvSpPr>
          <p:cNvPr id="11" name="角丸四角形 10"/>
          <p:cNvSpPr/>
          <p:nvPr/>
        </p:nvSpPr>
        <p:spPr>
          <a:xfrm>
            <a:off x="266130" y="4747012"/>
            <a:ext cx="3511550" cy="1778332"/>
          </a:xfrm>
          <a:prstGeom prst="roundRect">
            <a:avLst/>
          </a:prstGeom>
          <a:solidFill>
            <a:schemeClr val="bg1"/>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144000" anchor="ctr"/>
          <a:lstStyle>
            <a:lvl1pPr>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r>
              <a:rPr lang="ja-JP" altLang="en-US" sz="3400" dirty="0" smtClean="0">
                <a:latin typeface="Meiryo UI" panose="020B0604030504040204" pitchFamily="50" charset="-128"/>
                <a:ea typeface="Meiryo UI" panose="020B0604030504040204" pitchFamily="50" charset="-128"/>
              </a:rPr>
              <a:t>・結果をほめる</a:t>
            </a:r>
            <a:endParaRPr lang="en-US" altLang="ja-JP" sz="3400" dirty="0" smtClean="0">
              <a:latin typeface="Meiryo UI" panose="020B0604030504040204" pitchFamily="50" charset="-128"/>
              <a:ea typeface="Meiryo UI" panose="020B0604030504040204" pitchFamily="50" charset="-128"/>
            </a:endParaRPr>
          </a:p>
          <a:p>
            <a:pPr>
              <a:defRPr/>
            </a:pPr>
            <a:r>
              <a:rPr lang="ja-JP" altLang="en-US" sz="3400" dirty="0">
                <a:latin typeface="Meiryo UI" panose="020B0604030504040204" pitchFamily="50" charset="-128"/>
                <a:ea typeface="Meiryo UI" panose="020B0604030504040204" pitchFamily="50" charset="-128"/>
              </a:rPr>
              <a:t>・</a:t>
            </a:r>
            <a:r>
              <a:rPr lang="ja-JP" altLang="en-US" sz="3400" dirty="0" smtClean="0">
                <a:latin typeface="Meiryo UI" panose="020B0604030504040204" pitchFamily="50" charset="-128"/>
                <a:ea typeface="Meiryo UI" panose="020B0604030504040204" pitchFamily="50" charset="-128"/>
              </a:rPr>
              <a:t>対象者をほめる</a:t>
            </a:r>
          </a:p>
        </p:txBody>
      </p:sp>
      <p:sp>
        <p:nvSpPr>
          <p:cNvPr id="14" name="AutoShape 4"/>
          <p:cNvSpPr>
            <a:spLocks noChangeArrowheads="1"/>
          </p:cNvSpPr>
          <p:nvPr/>
        </p:nvSpPr>
        <p:spPr bwMode="auto">
          <a:xfrm>
            <a:off x="3419873" y="116632"/>
            <a:ext cx="2304256" cy="508000"/>
          </a:xfrm>
          <a:prstGeom prst="roundRect">
            <a:avLst>
              <a:gd name="adj" fmla="val 16667"/>
            </a:avLst>
          </a:prstGeom>
          <a:solidFill>
            <a:srgbClr val="FECAF8"/>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800" b="1" dirty="0">
                <a:solidFill>
                  <a:schemeClr val="tx1"/>
                </a:solidFill>
                <a:latin typeface="メイリオ" panose="020B0604030504040204" pitchFamily="50" charset="-128"/>
                <a:ea typeface="メイリオ" panose="020B0604030504040204" pitchFamily="50" charset="-128"/>
              </a:rPr>
              <a:t>「ほめる」</a:t>
            </a:r>
          </a:p>
        </p:txBody>
      </p:sp>
      <p:grpSp>
        <p:nvGrpSpPr>
          <p:cNvPr id="2" name="グループ化 1"/>
          <p:cNvGrpSpPr/>
          <p:nvPr/>
        </p:nvGrpSpPr>
        <p:grpSpPr>
          <a:xfrm>
            <a:off x="251520" y="863600"/>
            <a:ext cx="3596208" cy="1861889"/>
            <a:chOff x="251520" y="863600"/>
            <a:chExt cx="3596208" cy="1861889"/>
          </a:xfrm>
          <a:solidFill>
            <a:schemeClr val="accent5">
              <a:lumMod val="20000"/>
              <a:lumOff val="80000"/>
            </a:schemeClr>
          </a:solidFill>
        </p:grpSpPr>
        <p:sp>
          <p:nvSpPr>
            <p:cNvPr id="9" name="円形吹き出し 8"/>
            <p:cNvSpPr/>
            <p:nvPr/>
          </p:nvSpPr>
          <p:spPr>
            <a:xfrm>
              <a:off x="251520" y="863600"/>
              <a:ext cx="3548702" cy="1861889"/>
            </a:xfrm>
            <a:prstGeom prst="wedgeEllipseCallout">
              <a:avLst>
                <a:gd name="adj1" fmla="val 50321"/>
                <a:gd name="adj2" fmla="val 48839"/>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lgn="ctr">
                <a:defRPr/>
              </a:pPr>
              <a:endParaRPr lang="ja-JP" altLang="en-US" sz="2800" dirty="0" smtClean="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19336" y="1126951"/>
              <a:ext cx="3528392" cy="1384995"/>
            </a:xfrm>
            <a:prstGeom prst="rect">
              <a:avLst/>
            </a:prstGeom>
            <a:noFill/>
          </p:spPr>
          <p:txBody>
            <a:bodyPr wrap="square" rtlCol="0">
              <a:spAutoFit/>
            </a:bodyPr>
            <a:lstStyle/>
            <a:p>
              <a:pPr>
                <a:defRPr/>
              </a:pPr>
              <a:r>
                <a:rPr lang="ja-JP" altLang="en-US" sz="2800" dirty="0" smtClean="0">
                  <a:latin typeface="メイリオ" panose="020B0604030504040204" pitchFamily="50" charset="-128"/>
                  <a:ea typeface="メイリオ" panose="020B0604030504040204" pitchFamily="50" charset="-128"/>
                  <a:cs typeface="Segoe UI Historic" panose="020B0502040204020203" pitchFamily="34" charset="0"/>
                </a:rPr>
                <a:t>　</a:t>
              </a:r>
              <a:r>
                <a:rPr lang="en-US" altLang="ja-JP" sz="2800" dirty="0" smtClean="0">
                  <a:latin typeface="メイリオ" panose="020B0604030504040204" pitchFamily="50" charset="-128"/>
                  <a:ea typeface="メイリオ" panose="020B0604030504040204" pitchFamily="50" charset="-128"/>
                  <a:cs typeface="Segoe UI Historic" panose="020B0502040204020203" pitchFamily="34" charset="0"/>
                </a:rPr>
                <a:t>100</a:t>
              </a:r>
              <a:r>
                <a:rPr lang="ja-JP" altLang="en-US" sz="2800" dirty="0" smtClean="0">
                  <a:latin typeface="メイリオ" panose="020B0604030504040204" pitchFamily="50" charset="-128"/>
                  <a:ea typeface="メイリオ" panose="020B0604030504040204" pitchFamily="50" charset="-128"/>
                  <a:cs typeface="Segoe UI Historic" panose="020B0502040204020203" pitchFamily="34" charset="0"/>
                </a:rPr>
                <a:t>点を取る</a:t>
              </a:r>
              <a:endParaRPr lang="en-US" altLang="ja-JP" sz="2800" dirty="0" smtClean="0">
                <a:latin typeface="メイリオ" panose="020B0604030504040204" pitchFamily="50" charset="-128"/>
                <a:ea typeface="メイリオ" panose="020B0604030504040204" pitchFamily="50" charset="-128"/>
                <a:cs typeface="Segoe UI Historic" panose="020B0502040204020203" pitchFamily="34" charset="0"/>
              </a:endParaRPr>
            </a:p>
            <a:p>
              <a:pPr>
                <a:defRPr/>
              </a:pPr>
              <a:r>
                <a:rPr lang="ja-JP" altLang="en-US" sz="2800" dirty="0" smtClean="0">
                  <a:latin typeface="メイリオ" panose="020B0604030504040204" pitchFamily="50" charset="-128"/>
                  <a:ea typeface="メイリオ" panose="020B0604030504040204" pitchFamily="50" charset="-128"/>
                  <a:cs typeface="Segoe UI Historic" panose="020B0502040204020203" pitchFamily="34" charset="0"/>
                </a:rPr>
                <a:t>　　　　なんて！</a:t>
              </a:r>
              <a:endParaRPr lang="en-US" altLang="ja-JP" sz="2800" dirty="0" smtClean="0">
                <a:latin typeface="メイリオ" panose="020B0604030504040204" pitchFamily="50" charset="-128"/>
                <a:ea typeface="メイリオ" panose="020B0604030504040204" pitchFamily="50" charset="-128"/>
                <a:cs typeface="Segoe UI Historic" panose="020B0502040204020203" pitchFamily="34" charset="0"/>
              </a:endParaRPr>
            </a:p>
            <a:p>
              <a:pPr>
                <a:defRPr/>
              </a:pPr>
              <a:r>
                <a:rPr lang="ja-JP" altLang="en-US" sz="2800" dirty="0" smtClean="0">
                  <a:latin typeface="メイリオ" panose="020B0604030504040204" pitchFamily="50" charset="-128"/>
                  <a:ea typeface="メイリオ" panose="020B0604030504040204" pitchFamily="50" charset="-128"/>
                  <a:cs typeface="Segoe UI Historic" panose="020B0502040204020203" pitchFamily="34" charset="0"/>
                </a:rPr>
                <a:t>（君は）すごいね。</a:t>
              </a:r>
              <a:endParaRPr lang="ja-JP" altLang="en-US" sz="2800" dirty="0">
                <a:latin typeface="メイリオ" panose="020B0604030504040204" pitchFamily="50" charset="-128"/>
                <a:ea typeface="メイリオ" panose="020B0604030504040204" pitchFamily="50" charset="-128"/>
                <a:cs typeface="Segoe UI Historic" panose="020B0502040204020203" pitchFamily="34" charset="0"/>
              </a:endParaRPr>
            </a:p>
          </p:txBody>
        </p:sp>
      </p:grpSp>
      <p:grpSp>
        <p:nvGrpSpPr>
          <p:cNvPr id="4" name="グループ化 3"/>
          <p:cNvGrpSpPr/>
          <p:nvPr/>
        </p:nvGrpSpPr>
        <p:grpSpPr>
          <a:xfrm>
            <a:off x="4957466" y="446832"/>
            <a:ext cx="4025723" cy="2321768"/>
            <a:chOff x="4957466" y="446832"/>
            <a:chExt cx="4025723" cy="2321768"/>
          </a:xfrm>
        </p:grpSpPr>
        <p:sp>
          <p:nvSpPr>
            <p:cNvPr id="7" name="雲形吹き出し 6"/>
            <p:cNvSpPr/>
            <p:nvPr/>
          </p:nvSpPr>
          <p:spPr>
            <a:xfrm>
              <a:off x="4957466" y="446832"/>
              <a:ext cx="4025723" cy="2321768"/>
            </a:xfrm>
            <a:prstGeom prst="cloudCallout">
              <a:avLst>
                <a:gd name="adj1" fmla="val -22018"/>
                <a:gd name="adj2" fmla="val 6311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endParaRPr lang="ja-JP" altLang="en-US" sz="2800" dirty="0" smtClean="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432629" y="908720"/>
              <a:ext cx="3220359" cy="1384995"/>
            </a:xfrm>
            <a:prstGeom prst="rect">
              <a:avLst/>
            </a:prstGeom>
            <a:noFill/>
          </p:spPr>
          <p:txBody>
            <a:bodyPr wrap="square" rtlCol="0">
              <a:spAutoFit/>
            </a:bodyPr>
            <a:lstStyle>
              <a:defPPr>
                <a:defRPr lang="ja-JP"/>
              </a:defPPr>
              <a:lvl1pPr>
                <a:defRPr sz="2200">
                  <a:latin typeface="メイリオ" panose="020B0604030504040204" pitchFamily="50" charset="-128"/>
                  <a:ea typeface="メイリオ" panose="020B0604030504040204" pitchFamily="50" charset="-128"/>
                </a:defRPr>
              </a:lvl1pPr>
            </a:lstStyle>
            <a:p>
              <a:r>
                <a:rPr lang="ja-JP" altLang="en-US" sz="2800" dirty="0" smtClean="0"/>
                <a:t>ほめてもらえた</a:t>
              </a:r>
              <a:r>
                <a:rPr lang="ja-JP" altLang="en-US" sz="2800" dirty="0"/>
                <a:t>！</a:t>
              </a:r>
              <a:endParaRPr lang="en-US" altLang="ja-JP" sz="2800" dirty="0"/>
            </a:p>
            <a:p>
              <a:r>
                <a:rPr lang="ja-JP" altLang="en-US" sz="2800" dirty="0" smtClean="0"/>
                <a:t>人</a:t>
              </a:r>
              <a:r>
                <a:rPr lang="ja-JP" altLang="en-US" sz="2800" dirty="0"/>
                <a:t>より優れた自分すごいでしょ！</a:t>
              </a:r>
            </a:p>
          </p:txBody>
        </p:sp>
      </p:grpSp>
      <p:pic>
        <p:nvPicPr>
          <p:cNvPr id="1027" name="Picture 3" descr="Z:\事務文書\生徒指導\0_イラスト集\0_Justカラー\01児童\022_得意になる.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45474" y="2979620"/>
            <a:ext cx="1156132" cy="1313476"/>
          </a:xfrm>
          <a:prstGeom prst="rect">
            <a:avLst/>
          </a:prstGeom>
          <a:noFill/>
          <a:extLst>
            <a:ext uri="{909E8E84-426E-40DD-AFC4-6F175D3DCCD1}">
              <a14:hiddenFill xmlns:a14="http://schemas.microsoft.com/office/drawing/2010/main">
                <a:solidFill>
                  <a:srgbClr val="FFFFFF"/>
                </a:solidFill>
              </a14:hiddenFill>
            </a:ext>
          </a:extLst>
        </p:spPr>
      </p:pic>
      <p:sp>
        <p:nvSpPr>
          <p:cNvPr id="12" name="角丸四角形 11"/>
          <p:cNvSpPr/>
          <p:nvPr/>
        </p:nvSpPr>
        <p:spPr>
          <a:xfrm>
            <a:off x="266130" y="3580507"/>
            <a:ext cx="3511550" cy="928688"/>
          </a:xfrm>
          <a:prstGeom prst="roundRect">
            <a:avLst/>
          </a:prstGeom>
          <a:solidFill>
            <a:srgbClr val="CCFF66"/>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144000" anchor="ctr"/>
          <a:lstStyle/>
          <a:p>
            <a:pPr algn="ctr" fontAlgn="auto">
              <a:spcBef>
                <a:spcPts val="0"/>
              </a:spcBef>
              <a:spcAft>
                <a:spcPts val="0"/>
              </a:spcAft>
              <a:defRPr/>
            </a:pPr>
            <a:r>
              <a:rPr lang="en-US" altLang="ja-JP" sz="4400" b="1" dirty="0">
                <a:solidFill>
                  <a:schemeClr val="tx1"/>
                </a:solidFill>
                <a:latin typeface="Meiryo UI" panose="020B0604030504040204" pitchFamily="50" charset="-128"/>
                <a:ea typeface="Meiryo UI" panose="020B0604030504040204" pitchFamily="50" charset="-128"/>
              </a:rPr>
              <a:t>YOU</a:t>
            </a:r>
            <a:r>
              <a:rPr lang="ja-JP" altLang="en-US" sz="3200" dirty="0">
                <a:solidFill>
                  <a:schemeClr val="tx1"/>
                </a:solidFill>
                <a:latin typeface="Meiryo UI" panose="020B0604030504040204" pitchFamily="50" charset="-128"/>
                <a:ea typeface="Meiryo UI" panose="020B0604030504040204" pitchFamily="50" charset="-128"/>
              </a:rPr>
              <a:t>メッセージ</a:t>
            </a:r>
          </a:p>
        </p:txBody>
      </p:sp>
      <p:pic>
        <p:nvPicPr>
          <p:cNvPr id="1040"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0222" y="2733108"/>
            <a:ext cx="1157244" cy="1538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48247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280989" y="4747013"/>
            <a:ext cx="3511550" cy="1778331"/>
          </a:xfrm>
          <a:prstGeom prst="roundRect">
            <a:avLst/>
          </a:prstGeom>
          <a:solidFill>
            <a:schemeClr val="bg1"/>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72000" anchor="ctr"/>
          <a:lstStyle>
            <a:lvl1pPr>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r>
              <a:rPr lang="ja-JP" altLang="en-US" sz="3400" dirty="0" smtClean="0">
                <a:latin typeface="メイリオ" panose="020B0604030504040204" pitchFamily="50" charset="-128"/>
                <a:ea typeface="メイリオ" panose="020B0604030504040204" pitchFamily="50" charset="-128"/>
              </a:rPr>
              <a:t>・行為をほめる</a:t>
            </a:r>
            <a:endParaRPr lang="en-US" altLang="ja-JP" sz="3400" dirty="0" smtClean="0">
              <a:latin typeface="メイリオ" panose="020B0604030504040204" pitchFamily="50" charset="-128"/>
              <a:ea typeface="メイリオ" panose="020B0604030504040204" pitchFamily="50" charset="-128"/>
            </a:endParaRPr>
          </a:p>
          <a:p>
            <a:pPr>
              <a:defRPr/>
            </a:pPr>
            <a:r>
              <a:rPr lang="ja-JP" altLang="en-US" sz="3400" dirty="0" smtClean="0">
                <a:latin typeface="メイリオ" panose="020B0604030504040204" pitchFamily="50" charset="-128"/>
                <a:ea typeface="メイリオ" panose="020B0604030504040204" pitchFamily="50" charset="-128"/>
              </a:rPr>
              <a:t>・過程をほめる</a:t>
            </a:r>
          </a:p>
        </p:txBody>
      </p:sp>
      <p:sp>
        <p:nvSpPr>
          <p:cNvPr id="6" name="角丸四角形 5"/>
          <p:cNvSpPr/>
          <p:nvPr/>
        </p:nvSpPr>
        <p:spPr>
          <a:xfrm>
            <a:off x="4457576" y="4610496"/>
            <a:ext cx="4449762" cy="1914848"/>
          </a:xfrm>
          <a:prstGeom prst="roundRect">
            <a:avLst/>
          </a:pr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ja-JP" altLang="en-US" sz="4400" b="1" dirty="0">
                <a:solidFill>
                  <a:schemeClr val="tx1"/>
                </a:solidFill>
                <a:latin typeface="メイリオ" panose="020B0604030504040204" pitchFamily="50" charset="-128"/>
                <a:ea typeface="メイリオ" panose="020B0604030504040204" pitchFamily="50" charset="-128"/>
              </a:rPr>
              <a:t>行為そのもの</a:t>
            </a:r>
            <a:endParaRPr lang="en-US" altLang="ja-JP" sz="4400" b="1" dirty="0">
              <a:solidFill>
                <a:schemeClr val="tx1"/>
              </a:solidFill>
              <a:latin typeface="メイリオ" panose="020B0604030504040204" pitchFamily="50" charset="-128"/>
              <a:ea typeface="メイリオ" panose="020B0604030504040204" pitchFamily="50" charset="-128"/>
            </a:endParaRPr>
          </a:p>
          <a:p>
            <a:pPr algn="ctr"/>
            <a:r>
              <a:rPr lang="ja-JP" altLang="en-US" sz="3600" dirty="0">
                <a:solidFill>
                  <a:schemeClr val="tx1"/>
                </a:solidFill>
                <a:latin typeface="メイリオ" panose="020B0604030504040204" pitchFamily="50" charset="-128"/>
                <a:ea typeface="メイリオ" panose="020B0604030504040204" pitchFamily="50" charset="-128"/>
              </a:rPr>
              <a:t>に価値</a:t>
            </a:r>
          </a:p>
        </p:txBody>
      </p:sp>
      <p:sp>
        <p:nvSpPr>
          <p:cNvPr id="20" name="AutoShape 4"/>
          <p:cNvSpPr>
            <a:spLocks noChangeArrowheads="1"/>
          </p:cNvSpPr>
          <p:nvPr/>
        </p:nvSpPr>
        <p:spPr bwMode="auto">
          <a:xfrm>
            <a:off x="2111435" y="116632"/>
            <a:ext cx="4921131" cy="508000"/>
          </a:xfrm>
          <a:prstGeom prst="roundRect">
            <a:avLst>
              <a:gd name="adj" fmla="val 16667"/>
            </a:avLst>
          </a:prstGeom>
          <a:solidFill>
            <a:srgbClr val="FECAF8"/>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800" b="1" dirty="0">
                <a:solidFill>
                  <a:schemeClr val="tx1"/>
                </a:solidFill>
                <a:latin typeface="メイリオ" panose="020B0604030504040204" pitchFamily="50" charset="-128"/>
                <a:ea typeface="メイリオ" panose="020B0604030504040204" pitchFamily="50" charset="-128"/>
              </a:rPr>
              <a:t>伝え方のポイント「ほめる」</a:t>
            </a:r>
          </a:p>
        </p:txBody>
      </p:sp>
      <p:pic>
        <p:nvPicPr>
          <p:cNvPr id="25"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148064" y="2979620"/>
            <a:ext cx="1143079" cy="13134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0222" y="2733108"/>
            <a:ext cx="1157244" cy="1538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1" name="グループ化 30"/>
          <p:cNvGrpSpPr/>
          <p:nvPr/>
        </p:nvGrpSpPr>
        <p:grpSpPr>
          <a:xfrm>
            <a:off x="4572000" y="645459"/>
            <a:ext cx="4411189" cy="2334161"/>
            <a:chOff x="4572000" y="446832"/>
            <a:chExt cx="4411189" cy="2321768"/>
          </a:xfrm>
        </p:grpSpPr>
        <p:sp>
          <p:nvSpPr>
            <p:cNvPr id="32" name="雲形吹き出し 31"/>
            <p:cNvSpPr/>
            <p:nvPr/>
          </p:nvSpPr>
          <p:spPr>
            <a:xfrm>
              <a:off x="4572000" y="446832"/>
              <a:ext cx="4411189" cy="2321768"/>
            </a:xfrm>
            <a:prstGeom prst="cloudCallout">
              <a:avLst>
                <a:gd name="adj1" fmla="val -13381"/>
                <a:gd name="adj2" fmla="val 6790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5031425" y="883507"/>
              <a:ext cx="3695522" cy="13849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fontAlgn="auto">
                <a:spcBef>
                  <a:spcPts val="0"/>
                </a:spcBef>
                <a:spcAft>
                  <a:spcPts val="0"/>
                </a:spcAft>
                <a:defRPr sz="2400">
                  <a:latin typeface="メイリオ" panose="020B0604030504040204" pitchFamily="50" charset="-128"/>
                  <a:ea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800" dirty="0" smtClean="0">
                  <a:solidFill>
                    <a:schemeClr val="tx1"/>
                  </a:solidFill>
                </a:rPr>
                <a:t>自分にもできる</a:t>
              </a:r>
              <a:endParaRPr lang="en-US" altLang="ja-JP" sz="2800" dirty="0" smtClean="0">
                <a:solidFill>
                  <a:schemeClr val="tx1"/>
                </a:solidFill>
              </a:endParaRPr>
            </a:p>
            <a:p>
              <a:r>
                <a:rPr lang="ja-JP" altLang="en-US" sz="2800" dirty="0">
                  <a:solidFill>
                    <a:schemeClr val="tx1"/>
                  </a:solidFill>
                </a:rPr>
                <a:t>　</a:t>
              </a:r>
              <a:r>
                <a:rPr lang="ja-JP" altLang="en-US" sz="2800" dirty="0" smtClean="0">
                  <a:solidFill>
                    <a:schemeClr val="tx1"/>
                  </a:solidFill>
                </a:rPr>
                <a:t>　ことがある！</a:t>
              </a:r>
              <a:endParaRPr lang="en-US" altLang="ja-JP" sz="2800" dirty="0">
                <a:solidFill>
                  <a:schemeClr val="tx1"/>
                </a:solidFill>
              </a:endParaRPr>
            </a:p>
            <a:p>
              <a:r>
                <a:rPr lang="ja-JP" altLang="en-US" sz="2800" dirty="0" smtClean="0">
                  <a:solidFill>
                    <a:schemeClr val="tx1"/>
                  </a:solidFill>
                </a:rPr>
                <a:t>頑張ってよかった！</a:t>
              </a:r>
              <a:endParaRPr lang="ja-JP" altLang="en-US" sz="2800" dirty="0">
                <a:solidFill>
                  <a:schemeClr val="tx1"/>
                </a:solidFill>
              </a:endParaRPr>
            </a:p>
          </p:txBody>
        </p:sp>
      </p:grpSp>
      <p:grpSp>
        <p:nvGrpSpPr>
          <p:cNvPr id="28" name="グループ化 27"/>
          <p:cNvGrpSpPr/>
          <p:nvPr/>
        </p:nvGrpSpPr>
        <p:grpSpPr>
          <a:xfrm>
            <a:off x="251520" y="863600"/>
            <a:ext cx="3988294" cy="1861889"/>
            <a:chOff x="251520" y="863600"/>
            <a:chExt cx="3548702" cy="1861889"/>
          </a:xfrm>
          <a:solidFill>
            <a:schemeClr val="accent5">
              <a:lumMod val="20000"/>
              <a:lumOff val="80000"/>
            </a:schemeClr>
          </a:solidFill>
        </p:grpSpPr>
        <p:sp>
          <p:nvSpPr>
            <p:cNvPr id="29" name="円形吹き出し 28"/>
            <p:cNvSpPr/>
            <p:nvPr/>
          </p:nvSpPr>
          <p:spPr>
            <a:xfrm>
              <a:off x="251520" y="863600"/>
              <a:ext cx="3548702" cy="1861889"/>
            </a:xfrm>
            <a:prstGeom prst="wedgeEllipseCallout">
              <a:avLst>
                <a:gd name="adj1" fmla="val 38857"/>
                <a:gd name="adj2" fmla="val 50283"/>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endParaRPr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30" name="テキスト ボックス 29"/>
            <p:cNvSpPr txBox="1"/>
            <p:nvPr/>
          </p:nvSpPr>
          <p:spPr>
            <a:xfrm>
              <a:off x="352663" y="1130313"/>
              <a:ext cx="3013546" cy="138499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defPPr>
                <a:defRPr lang="ja-JP"/>
              </a:defPPr>
              <a:lvl1pPr fontAlgn="auto">
                <a:spcBef>
                  <a:spcPts val="0"/>
                </a:spcBef>
                <a:spcAft>
                  <a:spcPts val="0"/>
                </a:spcAft>
                <a:defRPr sz="2400">
                  <a:latin typeface="メイリオ" panose="020B0604030504040204" pitchFamily="50" charset="-128"/>
                  <a:ea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800" dirty="0">
                  <a:solidFill>
                    <a:schemeClr val="tx1"/>
                  </a:solidFill>
                </a:rPr>
                <a:t>　</a:t>
              </a:r>
              <a:r>
                <a:rPr lang="ja-JP" altLang="en-US" sz="2800" dirty="0" smtClean="0">
                  <a:solidFill>
                    <a:schemeClr val="tx1"/>
                  </a:solidFill>
                </a:rPr>
                <a:t>毎日こつこつ</a:t>
              </a:r>
              <a:endParaRPr lang="en-US" altLang="ja-JP" sz="2800" dirty="0" smtClean="0">
                <a:solidFill>
                  <a:schemeClr val="tx1"/>
                </a:solidFill>
              </a:endParaRPr>
            </a:p>
            <a:p>
              <a:r>
                <a:rPr lang="ja-JP" altLang="en-US" sz="2800" dirty="0" smtClean="0">
                  <a:solidFill>
                    <a:schemeClr val="tx1"/>
                  </a:solidFill>
                </a:rPr>
                <a:t>　　頑張ったね！</a:t>
              </a:r>
              <a:endParaRPr lang="en-US" altLang="ja-JP" sz="2800" dirty="0">
                <a:solidFill>
                  <a:schemeClr val="tx1"/>
                </a:solidFill>
              </a:endParaRPr>
            </a:p>
            <a:p>
              <a:r>
                <a:rPr lang="ja-JP" altLang="en-US" sz="2800" dirty="0" smtClean="0">
                  <a:solidFill>
                    <a:schemeClr val="tx1"/>
                  </a:solidFill>
                </a:rPr>
                <a:t>（私は）感心したよ。</a:t>
              </a:r>
              <a:endParaRPr lang="ja-JP" altLang="en-US" sz="2800" dirty="0">
                <a:solidFill>
                  <a:schemeClr val="tx1"/>
                </a:solidFill>
              </a:endParaRPr>
            </a:p>
          </p:txBody>
        </p:sp>
      </p:grpSp>
      <p:sp>
        <p:nvSpPr>
          <p:cNvPr id="11" name="角丸四角形 10"/>
          <p:cNvSpPr/>
          <p:nvPr/>
        </p:nvSpPr>
        <p:spPr>
          <a:xfrm>
            <a:off x="280989" y="3574641"/>
            <a:ext cx="3511550" cy="934479"/>
          </a:xfrm>
          <a:prstGeom prst="roundRect">
            <a:avLst/>
          </a:prstGeom>
          <a:solidFill>
            <a:srgbClr val="FFC000"/>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lgn="ctr">
              <a:defRPr/>
            </a:pPr>
            <a:r>
              <a:rPr lang="ja-JP" altLang="en-US" sz="4400" b="1" dirty="0" smtClean="0">
                <a:latin typeface="Meiryo UI" panose="020B0604030504040204" pitchFamily="50" charset="-128"/>
                <a:ea typeface="Meiryo UI" panose="020B0604030504040204" pitchFamily="50" charset="-128"/>
              </a:rPr>
              <a:t>Ｉ</a:t>
            </a:r>
            <a:r>
              <a:rPr lang="ja-JP" altLang="en-US" sz="3200" dirty="0" smtClean="0">
                <a:latin typeface="メイリオ" panose="020B0604030504040204" pitchFamily="50" charset="-128"/>
                <a:ea typeface="メイリオ" panose="020B0604030504040204" pitchFamily="50" charset="-128"/>
              </a:rPr>
              <a:t>メッセージ</a:t>
            </a:r>
          </a:p>
        </p:txBody>
      </p:sp>
    </p:spTree>
    <p:extLst>
      <p:ext uri="{BB962C8B-B14F-4D97-AF65-F5344CB8AC3E}">
        <p14:creationId xmlns:p14="http://schemas.microsoft.com/office/powerpoint/2010/main" val="22764502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ChangeArrowheads="1"/>
          </p:cNvSpPr>
          <p:nvPr/>
        </p:nvSpPr>
        <p:spPr bwMode="auto">
          <a:xfrm>
            <a:off x="644438" y="1124745"/>
            <a:ext cx="7920000" cy="2088232"/>
          </a:xfrm>
          <a:prstGeom prst="rect">
            <a:avLst/>
          </a:prstGeom>
          <a:solidFill>
            <a:schemeClr val="bg1"/>
          </a:solidFill>
          <a:ln w="57150" cmpd="dbl">
            <a:solidFill>
              <a:schemeClr val="tx1"/>
            </a:solidFill>
          </a:ln>
          <a:extLst/>
        </p:spPr>
        <p:txBody>
          <a:bodyPr wrap="square" lIns="36000" rIns="36000" anchor="b"/>
          <a:lstStyle/>
          <a:p>
            <a:pPr>
              <a:spcBef>
                <a:spcPct val="0"/>
              </a:spcBef>
            </a:pPr>
            <a:r>
              <a:rPr lang="ja-JP" altLang="en-US" sz="3200" dirty="0">
                <a:latin typeface="メイリオ" panose="020B0604030504040204" pitchFamily="50" charset="-128"/>
                <a:ea typeface="メイリオ" panose="020B0604030504040204" pitchFamily="50" charset="-128"/>
              </a:rPr>
              <a:t>　先生は、毎朝通勤途中に、Ｂ子が苦手なマラソンの練習をしている姿を見かけていました。今日のマラソン大会でＢ子は見事完走することができました。</a:t>
            </a:r>
          </a:p>
        </p:txBody>
      </p:sp>
      <p:sp>
        <p:nvSpPr>
          <p:cNvPr id="9" name="Rectangle 6"/>
          <p:cNvSpPr>
            <a:spLocks noChangeArrowheads="1"/>
          </p:cNvSpPr>
          <p:nvPr/>
        </p:nvSpPr>
        <p:spPr bwMode="auto">
          <a:xfrm>
            <a:off x="1331640" y="204406"/>
            <a:ext cx="6906666" cy="660330"/>
          </a:xfrm>
          <a:prstGeom prst="rect">
            <a:avLst/>
          </a:prstGeom>
          <a:solidFill>
            <a:srgbClr val="FECAF8"/>
          </a:solidFill>
          <a:ln>
            <a:solidFill>
              <a:srgbClr val="FF99FF"/>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メイリオ" panose="020B0604030504040204" pitchFamily="50" charset="-128"/>
                <a:ea typeface="メイリオ" panose="020B0604030504040204" pitchFamily="50" charset="-128"/>
              </a:rPr>
              <a:t>Ｂ子</a:t>
            </a:r>
            <a:r>
              <a:rPr lang="ja-JP" altLang="en-US" sz="3200" b="1" dirty="0">
                <a:solidFill>
                  <a:schemeClr val="tx1"/>
                </a:solidFill>
                <a:latin typeface="メイリオ" panose="020B0604030504040204" pitchFamily="50" charset="-128"/>
                <a:ea typeface="メイリオ" panose="020B0604030504040204" pitchFamily="50" charset="-128"/>
              </a:rPr>
              <a:t>にどのように声をかけますか？</a:t>
            </a:r>
          </a:p>
        </p:txBody>
      </p:sp>
      <p:sp>
        <p:nvSpPr>
          <p:cNvPr id="7" name="AutoShape 4"/>
          <p:cNvSpPr>
            <a:spLocks noChangeArrowheads="1"/>
          </p:cNvSpPr>
          <p:nvPr/>
        </p:nvSpPr>
        <p:spPr bwMode="auto">
          <a:xfrm>
            <a:off x="107504" y="60390"/>
            <a:ext cx="1080120" cy="948362"/>
          </a:xfrm>
          <a:prstGeom prst="roundRect">
            <a:avLst>
              <a:gd name="adj" fmla="val 16667"/>
            </a:avLst>
          </a:prstGeom>
          <a:solidFill>
            <a:srgbClr val="0000FF"/>
          </a:solidFill>
          <a:ln>
            <a:solidFill>
              <a:schemeClr val="accent3"/>
            </a:solidFill>
          </a:ln>
          <a:effectLst/>
        </p:spPr>
        <p:txBody>
          <a:bodyPr wrap="none" tIns="108000" anchor="t"/>
          <a:lstStyle/>
          <a:p>
            <a:pPr algn="ctr">
              <a:defRPr/>
            </a:pPr>
            <a:r>
              <a:rPr lang="ja-JP" altLang="en-US" sz="2400" dirty="0" smtClean="0">
                <a:solidFill>
                  <a:schemeClr val="bg1"/>
                </a:solidFill>
                <a:latin typeface="メイリオ" panose="020B0604030504040204" pitchFamily="50" charset="-128"/>
                <a:ea typeface="メイリオ" panose="020B0604030504040204" pitchFamily="50" charset="-128"/>
              </a:rPr>
              <a:t>伝え方</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lgn="ctr">
              <a:defRPr/>
            </a:pPr>
            <a:r>
              <a:rPr lang="ja-JP" altLang="en-US" sz="2400" dirty="0" smtClean="0">
                <a:solidFill>
                  <a:schemeClr val="bg1"/>
                </a:solidFill>
                <a:latin typeface="メイリオ" panose="020B0604030504040204" pitchFamily="50" charset="-128"/>
                <a:ea typeface="メイリオ" panose="020B0604030504040204" pitchFamily="50" charset="-128"/>
              </a:rPr>
              <a:t>演習</a:t>
            </a:r>
            <a:r>
              <a:rPr lang="ja-JP" altLang="en-US" sz="2400" dirty="0">
                <a:solidFill>
                  <a:schemeClr val="bg1"/>
                </a:solidFill>
                <a:latin typeface="メイリオ" panose="020B0604030504040204" pitchFamily="50" charset="-128"/>
                <a:ea typeface="メイリオ" panose="020B0604030504040204" pitchFamily="50" charset="-128"/>
              </a:rPr>
              <a:t>①</a:t>
            </a: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8829" y="4990492"/>
            <a:ext cx="1566976" cy="1876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円形吹き出し 12"/>
          <p:cNvSpPr/>
          <p:nvPr/>
        </p:nvSpPr>
        <p:spPr>
          <a:xfrm>
            <a:off x="246436" y="3356992"/>
            <a:ext cx="3389460" cy="2088232"/>
          </a:xfrm>
          <a:prstGeom prst="wedgeEllipseCallout">
            <a:avLst>
              <a:gd name="adj1" fmla="val -35615"/>
              <a:gd name="adj2" fmla="val 54130"/>
            </a:avLst>
          </a:prstGeom>
          <a:solidFill>
            <a:schemeClr val="accent5">
              <a:lumMod val="20000"/>
              <a:lumOff val="80000"/>
            </a:schemeClr>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テキスト ボックス 13"/>
          <p:cNvSpPr txBox="1"/>
          <p:nvPr/>
        </p:nvSpPr>
        <p:spPr>
          <a:xfrm>
            <a:off x="107504" y="3417960"/>
            <a:ext cx="933863" cy="253916"/>
          </a:xfrm>
          <a:prstGeom prst="rect">
            <a:avLst/>
          </a:prstGeom>
          <a:noFill/>
        </p:spPr>
        <p:txBody>
          <a:bodyPr wrap="square" rtlCol="0">
            <a:spAutoFit/>
          </a:bodyPr>
          <a:lstStyle/>
          <a:p>
            <a:r>
              <a:rPr kumimoji="1" lang="en-US" altLang="ja-JP" sz="1050" dirty="0" smtClean="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先生役</a:t>
            </a:r>
            <a:r>
              <a:rPr kumimoji="1" lang="en-US" altLang="ja-JP" sz="1050" dirty="0" smtClean="0">
                <a:latin typeface="メイリオ" panose="020B0604030504040204" pitchFamily="50" charset="-128"/>
                <a:ea typeface="メイリオ" panose="020B0604030504040204" pitchFamily="50" charset="-128"/>
              </a:rPr>
              <a:t>】</a:t>
            </a:r>
            <a:endParaRPr kumimoji="1" lang="ja-JP" altLang="en-US" sz="105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7631671" y="4306733"/>
            <a:ext cx="933863" cy="253916"/>
          </a:xfrm>
          <a:prstGeom prst="rect">
            <a:avLst/>
          </a:prstGeom>
          <a:noFill/>
        </p:spPr>
        <p:txBody>
          <a:bodyPr wrap="square" rtlCol="0">
            <a:spAutoFit/>
          </a:bodyPr>
          <a:lstStyle/>
          <a:p>
            <a:r>
              <a:rPr kumimoji="1" lang="en-US" altLang="ja-JP" sz="1050" dirty="0" smtClean="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Ｂ子役</a:t>
            </a:r>
            <a:r>
              <a:rPr kumimoji="1" lang="en-US" altLang="ja-JP" sz="1050" dirty="0" smtClean="0">
                <a:latin typeface="メイリオ" panose="020B0604030504040204" pitchFamily="50" charset="-128"/>
                <a:ea typeface="メイリオ" panose="020B0604030504040204" pitchFamily="50" charset="-128"/>
              </a:rPr>
              <a:t>】</a:t>
            </a:r>
            <a:endParaRPr kumimoji="1" lang="ja-JP" altLang="en-US" sz="1050" dirty="0">
              <a:latin typeface="メイリオ" panose="020B0604030504040204" pitchFamily="50" charset="-128"/>
              <a:ea typeface="メイリオ" panose="020B0604030504040204" pitchFamily="50" charset="-128"/>
            </a:endParaRPr>
          </a:p>
        </p:txBody>
      </p:sp>
      <p:pic>
        <p:nvPicPr>
          <p:cNvPr id="16"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00" y="5578639"/>
            <a:ext cx="956400" cy="1271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雲形吹き出し 17"/>
          <p:cNvSpPr/>
          <p:nvPr/>
        </p:nvSpPr>
        <p:spPr>
          <a:xfrm>
            <a:off x="3779909" y="3308121"/>
            <a:ext cx="3997564" cy="3108637"/>
          </a:xfrm>
          <a:prstGeom prst="cloudCallout">
            <a:avLst>
              <a:gd name="adj1" fmla="val 46619"/>
              <a:gd name="adj2" fmla="val 3858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endParaRPr lang="ja-JP" altLang="en-US" sz="2400" dirty="0" smtClean="0">
              <a:latin typeface="+mj-ea"/>
              <a:ea typeface="+mj-ea"/>
            </a:endParaRPr>
          </a:p>
        </p:txBody>
      </p:sp>
    </p:spTree>
    <p:extLst>
      <p:ext uri="{BB962C8B-B14F-4D97-AF65-F5344CB8AC3E}">
        <p14:creationId xmlns:p14="http://schemas.microsoft.com/office/powerpoint/2010/main" val="303699490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形吹き出し 2"/>
          <p:cNvSpPr/>
          <p:nvPr/>
        </p:nvSpPr>
        <p:spPr>
          <a:xfrm>
            <a:off x="781050" y="1148135"/>
            <a:ext cx="7099300" cy="2928937"/>
          </a:xfrm>
          <a:prstGeom prst="wedgeEllipseCallout">
            <a:avLst>
              <a:gd name="adj1" fmla="val -34382"/>
              <a:gd name="adj2" fmla="val 59377"/>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 name="角丸四角形 3"/>
          <p:cNvSpPr/>
          <p:nvPr/>
        </p:nvSpPr>
        <p:spPr>
          <a:xfrm>
            <a:off x="250825" y="4719439"/>
            <a:ext cx="5977359" cy="1857600"/>
          </a:xfrm>
          <a:prstGeom prst="roundRect">
            <a:avLst>
              <a:gd name="adj" fmla="val 0"/>
            </a:avLst>
          </a:prstGeom>
          <a:solidFill>
            <a:schemeClr val="bg1"/>
          </a:solidFill>
          <a:ln w="5715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3600" dirty="0">
                <a:solidFill>
                  <a:schemeClr val="tx1"/>
                </a:solidFill>
                <a:latin typeface="メイリオ" panose="020B0604030504040204" pitchFamily="50" charset="-128"/>
                <a:ea typeface="メイリオ" panose="020B0604030504040204" pitchFamily="50" charset="-128"/>
              </a:rPr>
              <a:t>授業のチャイムが鳴っても、</a:t>
            </a:r>
            <a:endParaRPr lang="en-US" altLang="ja-JP" sz="3600" dirty="0">
              <a:solidFill>
                <a:schemeClr val="tx1"/>
              </a:solidFill>
              <a:latin typeface="メイリオ" panose="020B0604030504040204" pitchFamily="50" charset="-128"/>
              <a:ea typeface="メイリオ" panose="020B0604030504040204" pitchFamily="50" charset="-128"/>
            </a:endParaRPr>
          </a:p>
          <a:p>
            <a:r>
              <a:rPr lang="ja-JP" altLang="en-US" sz="3600" dirty="0">
                <a:solidFill>
                  <a:schemeClr val="tx1"/>
                </a:solidFill>
                <a:latin typeface="メイリオ" panose="020B0604030504040204" pitchFamily="50" charset="-128"/>
                <a:ea typeface="メイリオ" panose="020B0604030504040204" pitchFamily="50" charset="-128"/>
              </a:rPr>
              <a:t>喋って</a:t>
            </a:r>
            <a:r>
              <a:rPr lang="ja-JP" altLang="en-US" sz="3600" dirty="0" smtClean="0">
                <a:solidFill>
                  <a:schemeClr val="tx1"/>
                </a:solidFill>
                <a:latin typeface="メイリオ" panose="020B0604030504040204" pitchFamily="50" charset="-128"/>
                <a:ea typeface="メイリオ" panose="020B0604030504040204" pitchFamily="50" charset="-128"/>
              </a:rPr>
              <a:t>いる子供に</a:t>
            </a:r>
            <a:r>
              <a:rPr lang="ja-JP" altLang="en-US" sz="3600" dirty="0">
                <a:solidFill>
                  <a:schemeClr val="tx1"/>
                </a:solidFill>
                <a:latin typeface="メイリオ" panose="020B0604030504040204" pitchFamily="50" charset="-128"/>
                <a:ea typeface="メイリオ" panose="020B0604030504040204" pitchFamily="50" charset="-128"/>
              </a:rPr>
              <a:t>･･･</a:t>
            </a:r>
          </a:p>
        </p:txBody>
      </p:sp>
      <p:sp>
        <p:nvSpPr>
          <p:cNvPr id="5" name="テキスト ボックス 4"/>
          <p:cNvSpPr txBox="1"/>
          <p:nvPr/>
        </p:nvSpPr>
        <p:spPr>
          <a:xfrm>
            <a:off x="7361094" y="4005064"/>
            <a:ext cx="1387370" cy="707886"/>
          </a:xfrm>
          <a:prstGeom prst="rect">
            <a:avLst/>
          </a:prstGeom>
          <a:noFill/>
        </p:spPr>
        <p:txBody>
          <a:bodyPr wrap="square" rtlCol="0">
            <a:spAutoFit/>
          </a:bodyPr>
          <a:lstStyle/>
          <a:p>
            <a:r>
              <a:rPr lang="ja-JP" altLang="en-US" sz="4000" dirty="0" smtClean="0">
                <a:latin typeface="メイリオ" panose="020B0604030504040204" pitchFamily="50" charset="-128"/>
                <a:ea typeface="メイリオ" panose="020B0604030504040204" pitchFamily="50" charset="-128"/>
              </a:rPr>
              <a:t>Ｃ子　</a:t>
            </a:r>
            <a:endParaRPr kumimoji="1" lang="en-US" altLang="ja-JP" sz="4000" dirty="0" smtClean="0">
              <a:latin typeface="メイリオ" panose="020B0604030504040204" pitchFamily="50" charset="-128"/>
              <a:ea typeface="メイリオ" panose="020B0604030504040204" pitchFamily="50" charset="-128"/>
            </a:endParaRPr>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084697" y="4569174"/>
            <a:ext cx="1879791" cy="2160000"/>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直線コネクタ 9"/>
          <p:cNvCxnSpPr/>
          <p:nvPr/>
        </p:nvCxnSpPr>
        <p:spPr>
          <a:xfrm>
            <a:off x="6732240" y="5721062"/>
            <a:ext cx="447154" cy="198233"/>
          </a:xfrm>
          <a:prstGeom prst="line">
            <a:avLst/>
          </a:prstGeom>
          <a:ln w="19050"/>
        </p:spPr>
        <p:style>
          <a:lnRef idx="1">
            <a:schemeClr val="dk1"/>
          </a:lnRef>
          <a:fillRef idx="0">
            <a:schemeClr val="dk1"/>
          </a:fillRef>
          <a:effectRef idx="0">
            <a:schemeClr val="dk1"/>
          </a:effectRef>
          <a:fontRef idx="minor">
            <a:schemeClr val="tx1"/>
          </a:fontRef>
        </p:style>
      </p:cxnSp>
      <p:cxnSp>
        <p:nvCxnSpPr>
          <p:cNvPr id="14" name="直線コネクタ 13"/>
          <p:cNvCxnSpPr/>
          <p:nvPr/>
        </p:nvCxnSpPr>
        <p:spPr>
          <a:xfrm>
            <a:off x="6588224" y="5936966"/>
            <a:ext cx="591169" cy="140067"/>
          </a:xfrm>
          <a:prstGeom prst="line">
            <a:avLst/>
          </a:prstGeom>
          <a:ln w="19050"/>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a:off x="6732240" y="6170541"/>
            <a:ext cx="387670" cy="126465"/>
          </a:xfrm>
          <a:prstGeom prst="line">
            <a:avLst/>
          </a:prstGeom>
          <a:ln w="19050"/>
        </p:spPr>
        <p:style>
          <a:lnRef idx="1">
            <a:schemeClr val="dk1"/>
          </a:lnRef>
          <a:fillRef idx="0">
            <a:schemeClr val="dk1"/>
          </a:fillRef>
          <a:effectRef idx="0">
            <a:schemeClr val="dk1"/>
          </a:effectRef>
          <a:fontRef idx="minor">
            <a:schemeClr val="tx1"/>
          </a:fontRef>
        </p:style>
      </p:cxnSp>
      <p:sp>
        <p:nvSpPr>
          <p:cNvPr id="9" name="Rectangle 6"/>
          <p:cNvSpPr>
            <a:spLocks noChangeArrowheads="1"/>
          </p:cNvSpPr>
          <p:nvPr/>
        </p:nvSpPr>
        <p:spPr bwMode="auto">
          <a:xfrm>
            <a:off x="1118667" y="260648"/>
            <a:ext cx="6906666" cy="660330"/>
          </a:xfrm>
          <a:prstGeom prst="rect">
            <a:avLst/>
          </a:prstGeom>
          <a:solidFill>
            <a:srgbClr val="99FF99"/>
          </a:solidFill>
          <a:ln>
            <a:solidFill>
              <a:srgbClr val="00B050"/>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メイリオ" panose="020B0604030504040204" pitchFamily="50" charset="-128"/>
                <a:ea typeface="メイリオ" panose="020B0604030504040204" pitchFamily="50" charset="-128"/>
              </a:rPr>
              <a:t>どの</a:t>
            </a:r>
            <a:r>
              <a:rPr lang="ja-JP" altLang="en-US" sz="3200" b="1" dirty="0">
                <a:solidFill>
                  <a:schemeClr val="tx1"/>
                </a:solidFill>
                <a:latin typeface="メイリオ" panose="020B0604030504040204" pitchFamily="50" charset="-128"/>
                <a:ea typeface="メイリオ" panose="020B0604030504040204" pitchFamily="50" charset="-128"/>
              </a:rPr>
              <a:t>ように声をかけますか？</a:t>
            </a:r>
          </a:p>
        </p:txBody>
      </p:sp>
    </p:spTree>
    <p:extLst>
      <p:ext uri="{BB962C8B-B14F-4D97-AF65-F5344CB8AC3E}">
        <p14:creationId xmlns:p14="http://schemas.microsoft.com/office/powerpoint/2010/main" val="12365924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4464480" y="4832631"/>
            <a:ext cx="4428000" cy="1756800"/>
          </a:xfrm>
          <a:prstGeom prst="roundRect">
            <a:avLst/>
          </a:pr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sz="2800" b="1" dirty="0" smtClean="0">
                <a:solidFill>
                  <a:schemeClr val="tx1"/>
                </a:solidFill>
                <a:latin typeface="Meiryo UI" panose="020B0604030504040204" pitchFamily="50" charset="-128"/>
                <a:ea typeface="Meiryo UI" panose="020B0604030504040204" pitchFamily="50" charset="-128"/>
              </a:rPr>
              <a:t>子供の自己肯定感を下げ、反省につながりにくい</a:t>
            </a:r>
            <a:endParaRPr lang="en-US" altLang="ja-JP" sz="2800" b="1" dirty="0">
              <a:solidFill>
                <a:schemeClr val="tx1"/>
              </a:solidFill>
              <a:latin typeface="Meiryo UI" panose="020B0604030504040204" pitchFamily="50" charset="-128"/>
              <a:ea typeface="Meiryo UI" panose="020B0604030504040204" pitchFamily="50" charset="-128"/>
            </a:endParaRPr>
          </a:p>
        </p:txBody>
      </p:sp>
      <p:sp>
        <p:nvSpPr>
          <p:cNvPr id="11" name="角丸四角形 10"/>
          <p:cNvSpPr/>
          <p:nvPr/>
        </p:nvSpPr>
        <p:spPr>
          <a:xfrm>
            <a:off x="179388" y="4832631"/>
            <a:ext cx="3950459" cy="1756800"/>
          </a:xfrm>
          <a:prstGeom prst="roundRect">
            <a:avLst/>
          </a:prstGeom>
          <a:solidFill>
            <a:schemeClr val="bg1"/>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324000" anchor="t"/>
          <a:lstStyle>
            <a:lvl1pPr>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r>
              <a:rPr lang="ja-JP" altLang="en-US" sz="3400" dirty="0">
                <a:latin typeface="Meiryo UI" panose="020B0604030504040204" pitchFamily="50" charset="-128"/>
                <a:ea typeface="Meiryo UI" panose="020B0604030504040204" pitchFamily="50" charset="-128"/>
              </a:rPr>
              <a:t>・気持ちを否定</a:t>
            </a:r>
            <a:r>
              <a:rPr lang="ja-JP" altLang="en-US" sz="3400" dirty="0" smtClean="0">
                <a:latin typeface="Meiryo UI" panose="020B0604030504040204" pitchFamily="50" charset="-128"/>
                <a:ea typeface="Meiryo UI" panose="020B0604030504040204" pitchFamily="50" charset="-128"/>
              </a:rPr>
              <a:t>する</a:t>
            </a:r>
            <a:endParaRPr lang="en-US" altLang="ja-JP" sz="3400" dirty="0" smtClean="0">
              <a:latin typeface="Meiryo UI" panose="020B0604030504040204" pitchFamily="50" charset="-128"/>
              <a:ea typeface="Meiryo UI" panose="020B0604030504040204" pitchFamily="50" charset="-128"/>
            </a:endParaRPr>
          </a:p>
          <a:p>
            <a:pPr>
              <a:defRPr/>
            </a:pPr>
            <a:r>
              <a:rPr lang="ja-JP" altLang="en-US" sz="3400" dirty="0" smtClean="0">
                <a:latin typeface="Meiryo UI" panose="020B0604030504040204" pitchFamily="50" charset="-128"/>
                <a:ea typeface="Meiryo UI" panose="020B0604030504040204" pitchFamily="50" charset="-128"/>
              </a:rPr>
              <a:t>・</a:t>
            </a:r>
            <a:r>
              <a:rPr lang="ja-JP" altLang="en-US" sz="3400" dirty="0">
                <a:latin typeface="Meiryo UI" panose="020B0604030504040204" pitchFamily="50" charset="-128"/>
                <a:ea typeface="Meiryo UI" panose="020B0604030504040204" pitchFamily="50" charset="-128"/>
              </a:rPr>
              <a:t>対象者を否定</a:t>
            </a:r>
            <a:r>
              <a:rPr lang="ja-JP" altLang="en-US" sz="3400" dirty="0" smtClean="0">
                <a:latin typeface="Meiryo UI" panose="020B0604030504040204" pitchFamily="50" charset="-128"/>
                <a:ea typeface="Meiryo UI" panose="020B0604030504040204" pitchFamily="50" charset="-128"/>
              </a:rPr>
              <a:t>する</a:t>
            </a:r>
            <a:endParaRPr lang="en-US" altLang="ja-JP" sz="3400" dirty="0">
              <a:latin typeface="Meiryo UI" panose="020B0604030504040204" pitchFamily="50" charset="-128"/>
              <a:ea typeface="Meiryo UI" panose="020B0604030504040204" pitchFamily="50" charset="-128"/>
            </a:endParaRPr>
          </a:p>
        </p:txBody>
      </p:sp>
      <p:sp>
        <p:nvSpPr>
          <p:cNvPr id="12" name="角丸四角形 11"/>
          <p:cNvSpPr/>
          <p:nvPr/>
        </p:nvSpPr>
        <p:spPr>
          <a:xfrm>
            <a:off x="179388" y="3666219"/>
            <a:ext cx="3511550" cy="928688"/>
          </a:xfrm>
          <a:prstGeom prst="roundRect">
            <a:avLst/>
          </a:prstGeom>
          <a:solidFill>
            <a:srgbClr val="CCFF66"/>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144000" anchor="ctr"/>
          <a:lstStyle/>
          <a:p>
            <a:pPr algn="ctr"/>
            <a:r>
              <a:rPr lang="en-US" altLang="ja-JP" sz="4400" b="1" dirty="0">
                <a:solidFill>
                  <a:schemeClr val="tx1"/>
                </a:solidFill>
                <a:latin typeface="Meiryo UI" panose="020B0604030504040204" pitchFamily="50" charset="-128"/>
                <a:ea typeface="Meiryo UI" panose="020B0604030504040204" pitchFamily="50" charset="-128"/>
              </a:rPr>
              <a:t>YOU</a:t>
            </a:r>
            <a:r>
              <a:rPr lang="ja-JP" altLang="en-US" sz="3200" dirty="0">
                <a:solidFill>
                  <a:schemeClr val="tx1"/>
                </a:solidFill>
                <a:latin typeface="Meiryo UI" panose="020B0604030504040204" pitchFamily="50" charset="-128"/>
                <a:ea typeface="Meiryo UI" panose="020B0604030504040204" pitchFamily="50" charset="-128"/>
              </a:rPr>
              <a:t>メッセージ</a:t>
            </a:r>
          </a:p>
        </p:txBody>
      </p:sp>
      <p:sp>
        <p:nvSpPr>
          <p:cNvPr id="23" name="AutoShape 4"/>
          <p:cNvSpPr>
            <a:spLocks noChangeArrowheads="1"/>
          </p:cNvSpPr>
          <p:nvPr/>
        </p:nvSpPr>
        <p:spPr bwMode="auto">
          <a:xfrm>
            <a:off x="2771798" y="116632"/>
            <a:ext cx="2304258" cy="508000"/>
          </a:xfrm>
          <a:prstGeom prst="roundRect">
            <a:avLst>
              <a:gd name="adj" fmla="val 16667"/>
            </a:avLst>
          </a:prstGeom>
          <a:solidFill>
            <a:srgbClr val="99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800" b="1" dirty="0">
                <a:solidFill>
                  <a:schemeClr val="tx1"/>
                </a:solidFill>
                <a:latin typeface="メイリオ" panose="020B0604030504040204" pitchFamily="50" charset="-128"/>
                <a:ea typeface="メイリオ" panose="020B0604030504040204" pitchFamily="50" charset="-128"/>
              </a:rPr>
              <a:t>「叱る」</a:t>
            </a:r>
          </a:p>
        </p:txBody>
      </p:sp>
      <p:grpSp>
        <p:nvGrpSpPr>
          <p:cNvPr id="6" name="グループ化 5"/>
          <p:cNvGrpSpPr/>
          <p:nvPr/>
        </p:nvGrpSpPr>
        <p:grpSpPr>
          <a:xfrm>
            <a:off x="4464480" y="116632"/>
            <a:ext cx="4679520" cy="3499354"/>
            <a:chOff x="4586164" y="864882"/>
            <a:chExt cx="4557836" cy="2003564"/>
          </a:xfrm>
        </p:grpSpPr>
        <p:sp>
          <p:nvSpPr>
            <p:cNvPr id="20" name="雲形吹き出し 19"/>
            <p:cNvSpPr/>
            <p:nvPr/>
          </p:nvSpPr>
          <p:spPr>
            <a:xfrm>
              <a:off x="4586164" y="864882"/>
              <a:ext cx="4364162" cy="2003564"/>
            </a:xfrm>
            <a:prstGeom prst="cloudCallout">
              <a:avLst>
                <a:gd name="adj1" fmla="val -5101"/>
                <a:gd name="adj2" fmla="val 6147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endParaRPr lang="ja-JP" altLang="en-US" sz="2400" dirty="0" smtClean="0">
                <a:latin typeface="+mj-ea"/>
                <a:ea typeface="+mj-ea"/>
              </a:endParaRPr>
            </a:p>
          </p:txBody>
        </p:sp>
        <p:sp>
          <p:nvSpPr>
            <p:cNvPr id="22" name="テキスト ボックス 21"/>
            <p:cNvSpPr txBox="1"/>
            <p:nvPr/>
          </p:nvSpPr>
          <p:spPr>
            <a:xfrm>
              <a:off x="5004048" y="1211263"/>
              <a:ext cx="4139952" cy="1286393"/>
            </a:xfrm>
            <a:prstGeom prst="rect">
              <a:avLst/>
            </a:prstGeom>
            <a:noFill/>
          </p:spPr>
          <p:txBody>
            <a:bodyPr wrap="square" rtlCol="0">
              <a:spAutoFit/>
            </a:bodyPr>
            <a:lstStyle/>
            <a:p>
              <a:pPr>
                <a:defRPr/>
              </a:pPr>
              <a:r>
                <a:rPr lang="ja-JP" altLang="en-US" sz="2800" dirty="0" smtClean="0">
                  <a:latin typeface="メイリオ" panose="020B0604030504040204" pitchFamily="50" charset="-128"/>
                  <a:ea typeface="メイリオ" panose="020B0604030504040204" pitchFamily="50" charset="-128"/>
                </a:rPr>
                <a:t>授業が始まるから「話</a:t>
              </a:r>
              <a:endParaRPr lang="en-US" altLang="ja-JP" sz="2800" dirty="0" smtClean="0">
                <a:latin typeface="メイリオ" panose="020B0604030504040204" pitchFamily="50" charset="-128"/>
                <a:ea typeface="メイリオ" panose="020B0604030504040204" pitchFamily="50" charset="-128"/>
              </a:endParaRPr>
            </a:p>
            <a:p>
              <a:pPr>
                <a:defRPr/>
              </a:pPr>
              <a:r>
                <a:rPr lang="ja-JP" altLang="en-US" sz="2800" dirty="0" smtClean="0">
                  <a:latin typeface="メイリオ" panose="020B0604030504040204" pitchFamily="50" charset="-128"/>
                  <a:ea typeface="メイリオ" panose="020B0604030504040204" pitchFamily="50" charset="-128"/>
                </a:rPr>
                <a:t>の続きは後にしよう」</a:t>
              </a:r>
              <a:endParaRPr lang="en-US" altLang="ja-JP" sz="2800" dirty="0" smtClean="0">
                <a:latin typeface="メイリオ" panose="020B0604030504040204" pitchFamily="50" charset="-128"/>
                <a:ea typeface="メイリオ" panose="020B0604030504040204" pitchFamily="50" charset="-128"/>
              </a:endParaRPr>
            </a:p>
            <a:p>
              <a:pPr>
                <a:defRPr/>
              </a:pPr>
              <a:r>
                <a:rPr lang="ja-JP" altLang="en-US" sz="2800" dirty="0" err="1" smtClean="0">
                  <a:latin typeface="メイリオ" panose="020B0604030504040204" pitchFamily="50" charset="-128"/>
                  <a:ea typeface="メイリオ" panose="020B0604030504040204" pitchFamily="50" charset="-128"/>
                </a:rPr>
                <a:t>って</a:t>
              </a:r>
              <a:r>
                <a:rPr lang="ja-JP" altLang="en-US" sz="2800" dirty="0" smtClean="0">
                  <a:latin typeface="メイリオ" panose="020B0604030504040204" pitchFamily="50" charset="-128"/>
                  <a:ea typeface="メイリオ" panose="020B0604030504040204" pitchFamily="50" charset="-128"/>
                </a:rPr>
                <a:t>話してただけなの</a:t>
              </a:r>
              <a:endParaRPr lang="en-US" altLang="ja-JP" sz="2800" dirty="0" smtClean="0">
                <a:latin typeface="メイリオ" panose="020B0604030504040204" pitchFamily="50" charset="-128"/>
                <a:ea typeface="メイリオ" panose="020B0604030504040204" pitchFamily="50" charset="-128"/>
              </a:endParaRPr>
            </a:p>
            <a:p>
              <a:pPr>
                <a:defRPr/>
              </a:pPr>
              <a:r>
                <a:rPr lang="ja-JP" altLang="en-US" sz="2800" dirty="0" smtClean="0">
                  <a:latin typeface="メイリオ" panose="020B0604030504040204" pitchFamily="50" charset="-128"/>
                  <a:ea typeface="メイリオ" panose="020B0604030504040204" pitchFamily="50" charset="-128"/>
                </a:rPr>
                <a:t>に</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私はダメな子</a:t>
              </a:r>
              <a:endParaRPr lang="en-US" altLang="ja-JP" sz="2800" dirty="0" smtClean="0">
                <a:latin typeface="メイリオ" panose="020B0604030504040204" pitchFamily="50" charset="-128"/>
                <a:ea typeface="メイリオ" panose="020B0604030504040204" pitchFamily="50" charset="-128"/>
              </a:endParaRPr>
            </a:p>
            <a:p>
              <a:pPr>
                <a:defRPr/>
              </a:pPr>
              <a:r>
                <a:rPr lang="ja-JP" altLang="en-US" sz="2800" dirty="0" smtClean="0">
                  <a:latin typeface="メイリオ" panose="020B0604030504040204" pitchFamily="50" charset="-128"/>
                  <a:ea typeface="メイリオ" panose="020B0604030504040204" pitchFamily="50" charset="-128"/>
                </a:rPr>
                <a:t>だと思われている。</a:t>
              </a:r>
              <a:endParaRPr lang="ja-JP" altLang="en-US" sz="2800" dirty="0">
                <a:latin typeface="メイリオ" panose="020B0604030504040204" pitchFamily="50" charset="-128"/>
                <a:ea typeface="メイリオ" panose="020B0604030504040204" pitchFamily="50" charset="-128"/>
              </a:endParaRPr>
            </a:p>
          </p:txBody>
        </p:sp>
      </p:gr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148064" y="3355070"/>
            <a:ext cx="1116216" cy="1239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16"/>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828816" y="3056619"/>
            <a:ext cx="1100054" cy="1538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円形吹き出し 12"/>
          <p:cNvSpPr/>
          <p:nvPr/>
        </p:nvSpPr>
        <p:spPr>
          <a:xfrm>
            <a:off x="127543" y="857250"/>
            <a:ext cx="4230198" cy="2355725"/>
          </a:xfrm>
          <a:prstGeom prst="wedgeEllipseCallout">
            <a:avLst>
              <a:gd name="adj1" fmla="val 38250"/>
              <a:gd name="adj2" fmla="val 46947"/>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dirty="0"/>
          </a:p>
        </p:txBody>
      </p:sp>
      <p:sp>
        <p:nvSpPr>
          <p:cNvPr id="14" name="テキスト ボックス 13"/>
          <p:cNvSpPr txBox="1"/>
          <p:nvPr/>
        </p:nvSpPr>
        <p:spPr>
          <a:xfrm>
            <a:off x="433038" y="1355284"/>
            <a:ext cx="3852677" cy="1569660"/>
          </a:xfrm>
          <a:prstGeom prst="rect">
            <a:avLst/>
          </a:prstGeom>
          <a:noFill/>
        </p:spPr>
        <p:txBody>
          <a:bodyPr wrap="square" rtlCol="0">
            <a:spAutoFit/>
          </a:bodyPr>
          <a:lstStyle/>
          <a:p>
            <a:pPr>
              <a:defRPr/>
            </a:pPr>
            <a:r>
              <a:rPr lang="ja-JP" altLang="en-US" sz="2400" dirty="0" smtClean="0">
                <a:latin typeface="メイリオ" panose="020B0604030504040204" pitchFamily="50" charset="-128"/>
                <a:ea typeface="メイリオ" panose="020B0604030504040204" pitchFamily="50" charset="-128"/>
              </a:rPr>
              <a:t>なに喋ってるんだ！</a:t>
            </a:r>
            <a:endParaRPr lang="en-US" altLang="ja-JP" sz="2400" dirty="0" smtClean="0">
              <a:latin typeface="メイリオ" panose="020B0604030504040204" pitchFamily="50" charset="-128"/>
              <a:ea typeface="メイリオ" panose="020B0604030504040204" pitchFamily="50" charset="-128"/>
            </a:endParaRPr>
          </a:p>
          <a:p>
            <a:pPr>
              <a:defRPr/>
            </a:pPr>
            <a:r>
              <a:rPr lang="ja-JP" altLang="en-US" sz="2400" dirty="0" smtClean="0">
                <a:latin typeface="メイリオ" panose="020B0604030504040204" pitchFamily="50" charset="-128"/>
                <a:ea typeface="メイリオ" panose="020B0604030504040204" pitchFamily="50" charset="-128"/>
              </a:rPr>
              <a:t>授業が始まっていることが分からないのか。</a:t>
            </a:r>
            <a:endParaRPr lang="en-US" altLang="ja-JP" sz="2400" dirty="0" smtClean="0">
              <a:latin typeface="メイリオ" panose="020B0604030504040204" pitchFamily="50" charset="-128"/>
              <a:ea typeface="メイリオ" panose="020B0604030504040204" pitchFamily="50" charset="-128"/>
            </a:endParaRPr>
          </a:p>
          <a:p>
            <a:pPr>
              <a:defRPr/>
            </a:pPr>
            <a:r>
              <a:rPr lang="ja-JP" altLang="en-US" sz="2400" dirty="0" smtClean="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君は</a:t>
            </a:r>
            <a:r>
              <a:rPr lang="ja-JP" altLang="en-US" sz="2400" dirty="0" smtClean="0">
                <a:latin typeface="メイリオ" panose="020B0604030504040204" pitchFamily="50" charset="-128"/>
                <a:ea typeface="メイリオ" panose="020B0604030504040204" pitchFamily="50" charset="-128"/>
              </a:rPr>
              <a:t>）ダメだな。</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15183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8369" b="47691"/>
          <a:stretch/>
        </p:blipFill>
        <p:spPr bwMode="auto">
          <a:xfrm>
            <a:off x="3745407" y="2533143"/>
            <a:ext cx="1717411" cy="19759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5314900" y="745654"/>
            <a:ext cx="3753222" cy="2548206"/>
            <a:chOff x="5314900" y="745654"/>
            <a:chExt cx="3753222" cy="2548206"/>
          </a:xfrm>
        </p:grpSpPr>
        <p:sp>
          <p:nvSpPr>
            <p:cNvPr id="5" name="雲形吹き出し 4"/>
            <p:cNvSpPr/>
            <p:nvPr/>
          </p:nvSpPr>
          <p:spPr>
            <a:xfrm>
              <a:off x="5314900" y="745654"/>
              <a:ext cx="3753222" cy="2548206"/>
            </a:xfrm>
            <a:prstGeom prst="cloudCallout">
              <a:avLst>
                <a:gd name="adj1" fmla="val -14178"/>
                <a:gd name="adj2" fmla="val 604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altLang="ja-JP" sz="2400" dirty="0">
                <a:solidFill>
                  <a:schemeClr val="tx1"/>
                </a:solidFill>
                <a:latin typeface="+mj-ea"/>
                <a:ea typeface="+mj-ea"/>
              </a:endParaRPr>
            </a:p>
          </p:txBody>
        </p:sp>
        <p:sp>
          <p:nvSpPr>
            <p:cNvPr id="17" name="テキスト ボックス 16"/>
            <p:cNvSpPr txBox="1"/>
            <p:nvPr/>
          </p:nvSpPr>
          <p:spPr>
            <a:xfrm>
              <a:off x="5835397" y="1160165"/>
              <a:ext cx="2944693" cy="1692771"/>
            </a:xfrm>
            <a:prstGeom prst="rect">
              <a:avLst/>
            </a:prstGeom>
            <a:noFill/>
          </p:spPr>
          <p:txBody>
            <a:bodyPr wrap="square" rtlCol="0">
              <a:spAutoFit/>
            </a:bodyPr>
            <a:lstStyle/>
            <a:p>
              <a:pPr>
                <a:defRPr/>
              </a:pPr>
              <a:r>
                <a:rPr lang="ja-JP" altLang="en-US" sz="2600" dirty="0">
                  <a:latin typeface="メイリオ" panose="020B0604030504040204" pitchFamily="50" charset="-128"/>
                  <a:ea typeface="メイリオ" panose="020B0604030504040204" pitchFamily="50" charset="-128"/>
                </a:rPr>
                <a:t>あ、</a:t>
              </a:r>
              <a:r>
                <a:rPr lang="ja-JP" altLang="en-US" sz="2600" dirty="0" smtClean="0">
                  <a:latin typeface="メイリオ" panose="020B0604030504040204" pitchFamily="50" charset="-128"/>
                  <a:ea typeface="メイリオ" panose="020B0604030504040204" pitchFamily="50" charset="-128"/>
                </a:rPr>
                <a:t>みんなに迷惑かけちゃった！</a:t>
              </a:r>
              <a:endParaRPr lang="en-US" altLang="ja-JP" sz="2600" dirty="0" smtClean="0">
                <a:latin typeface="メイリオ" panose="020B0604030504040204" pitchFamily="50" charset="-128"/>
                <a:ea typeface="メイリオ" panose="020B0604030504040204" pitchFamily="50" charset="-128"/>
              </a:endParaRPr>
            </a:p>
            <a:p>
              <a:pPr>
                <a:defRPr/>
              </a:pPr>
              <a:r>
                <a:rPr lang="ja-JP" altLang="en-US" sz="2600" dirty="0" smtClean="0">
                  <a:latin typeface="メイリオ" panose="020B0604030504040204" pitchFamily="50" charset="-128"/>
                  <a:ea typeface="メイリオ" panose="020B0604030504040204" pitchFamily="50" charset="-128"/>
                </a:rPr>
                <a:t>一言でもやめと</a:t>
              </a:r>
              <a:endParaRPr lang="en-US" altLang="ja-JP" sz="2600" dirty="0" smtClean="0">
                <a:latin typeface="メイリオ" panose="020B0604030504040204" pitchFamily="50" charset="-128"/>
                <a:ea typeface="メイリオ" panose="020B0604030504040204" pitchFamily="50" charset="-128"/>
              </a:endParaRPr>
            </a:p>
            <a:p>
              <a:pPr>
                <a:defRPr/>
              </a:pPr>
              <a:r>
                <a:rPr lang="ja-JP" altLang="en-US" sz="2600" dirty="0" err="1" smtClean="0">
                  <a:latin typeface="メイリオ" panose="020B0604030504040204" pitchFamily="50" charset="-128"/>
                  <a:ea typeface="メイリオ" panose="020B0604030504040204" pitchFamily="50" charset="-128"/>
                </a:rPr>
                <a:t>けば</a:t>
              </a:r>
              <a:r>
                <a:rPr lang="ja-JP" altLang="en-US" sz="2600" dirty="0" smtClean="0">
                  <a:latin typeface="メイリオ" panose="020B0604030504040204" pitchFamily="50" charset="-128"/>
                  <a:ea typeface="メイリオ" panose="020B0604030504040204" pitchFamily="50" charset="-128"/>
                </a:rPr>
                <a:t>よかった。</a:t>
              </a:r>
              <a:endParaRPr lang="ja-JP" altLang="en-US" sz="2600" dirty="0">
                <a:latin typeface="メイリオ" panose="020B0604030504040204" pitchFamily="50" charset="-128"/>
                <a:ea typeface="メイリオ" panose="020B0604030504040204" pitchFamily="50" charset="-128"/>
              </a:endParaRPr>
            </a:p>
          </p:txBody>
        </p:sp>
      </p:gr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5425322" y="3108834"/>
            <a:ext cx="1200803" cy="1400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AutoShape 4"/>
          <p:cNvSpPr>
            <a:spLocks noChangeArrowheads="1"/>
          </p:cNvSpPr>
          <p:nvPr/>
        </p:nvSpPr>
        <p:spPr bwMode="auto">
          <a:xfrm>
            <a:off x="1979713" y="116632"/>
            <a:ext cx="4829166" cy="508000"/>
          </a:xfrm>
          <a:prstGeom prst="roundRect">
            <a:avLst>
              <a:gd name="adj" fmla="val 16667"/>
            </a:avLst>
          </a:prstGeom>
          <a:solidFill>
            <a:srgbClr val="99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800" b="1" dirty="0">
                <a:solidFill>
                  <a:schemeClr val="tx1"/>
                </a:solidFill>
                <a:latin typeface="メイリオ" panose="020B0604030504040204" pitchFamily="50" charset="-128"/>
                <a:ea typeface="メイリオ" panose="020B0604030504040204" pitchFamily="50" charset="-128"/>
              </a:rPr>
              <a:t>伝え方のポイント「叱る」</a:t>
            </a:r>
          </a:p>
        </p:txBody>
      </p:sp>
      <p:sp>
        <p:nvSpPr>
          <p:cNvPr id="24" name="角丸四角形 23"/>
          <p:cNvSpPr/>
          <p:nvPr/>
        </p:nvSpPr>
        <p:spPr>
          <a:xfrm>
            <a:off x="4449622" y="4772949"/>
            <a:ext cx="4428000" cy="1756800"/>
          </a:xfrm>
          <a:prstGeom prst="roundRect">
            <a:avLst/>
          </a:pr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2800" b="1" dirty="0" smtClean="0">
                <a:solidFill>
                  <a:schemeClr val="tx1"/>
                </a:solidFill>
                <a:latin typeface="Meiryo UI" panose="020B0604030504040204" pitchFamily="50" charset="-128"/>
                <a:ea typeface="Meiryo UI" panose="020B0604030504040204" pitchFamily="50" charset="-128"/>
              </a:rPr>
              <a:t>子供の</a:t>
            </a:r>
            <a:r>
              <a:rPr lang="ja-JP" altLang="en-US" sz="2800" b="1" dirty="0">
                <a:solidFill>
                  <a:schemeClr val="tx1"/>
                </a:solidFill>
                <a:latin typeface="Meiryo UI" panose="020B0604030504040204" pitchFamily="50" charset="-128"/>
                <a:ea typeface="Meiryo UI" panose="020B0604030504040204" pitchFamily="50" charset="-128"/>
              </a:rPr>
              <a:t>反省を促進し</a:t>
            </a:r>
            <a:r>
              <a:rPr lang="ja-JP" altLang="en-US" sz="2800" b="1" dirty="0" smtClean="0">
                <a:solidFill>
                  <a:schemeClr val="tx1"/>
                </a:solidFill>
                <a:latin typeface="Meiryo UI" panose="020B0604030504040204" pitchFamily="50" charset="-128"/>
                <a:ea typeface="Meiryo UI" panose="020B0604030504040204" pitchFamily="50" charset="-128"/>
              </a:rPr>
              <a:t>、</a:t>
            </a:r>
            <a:endParaRPr lang="en-US" altLang="ja-JP" sz="2800" b="1" dirty="0" smtClean="0">
              <a:solidFill>
                <a:schemeClr val="tx1"/>
              </a:solidFill>
              <a:latin typeface="Meiryo UI" panose="020B0604030504040204" pitchFamily="50" charset="-128"/>
              <a:ea typeface="Meiryo UI" panose="020B0604030504040204" pitchFamily="50" charset="-128"/>
            </a:endParaRPr>
          </a:p>
          <a:p>
            <a:r>
              <a:rPr lang="ja-JP" altLang="en-US" sz="2800" b="1" dirty="0" smtClean="0">
                <a:solidFill>
                  <a:schemeClr val="tx1"/>
                </a:solidFill>
                <a:latin typeface="Meiryo UI" panose="020B0604030504040204" pitchFamily="50" charset="-128"/>
                <a:ea typeface="Meiryo UI" panose="020B0604030504040204" pitchFamily="50" charset="-128"/>
              </a:rPr>
              <a:t>行動</a:t>
            </a:r>
            <a:r>
              <a:rPr lang="ja-JP" altLang="en-US" sz="2800" b="1" dirty="0">
                <a:solidFill>
                  <a:schemeClr val="tx1"/>
                </a:solidFill>
                <a:latin typeface="Meiryo UI" panose="020B0604030504040204" pitchFamily="50" charset="-128"/>
                <a:ea typeface="Meiryo UI" panose="020B0604030504040204" pitchFamily="50" charset="-128"/>
              </a:rPr>
              <a:t>修正につながりやすい</a:t>
            </a:r>
          </a:p>
        </p:txBody>
      </p:sp>
      <p:sp>
        <p:nvSpPr>
          <p:cNvPr id="25" name="角丸四角形 24"/>
          <p:cNvSpPr/>
          <p:nvPr/>
        </p:nvSpPr>
        <p:spPr>
          <a:xfrm>
            <a:off x="251520" y="4772949"/>
            <a:ext cx="3949200" cy="1756800"/>
          </a:xfrm>
          <a:prstGeom prst="roundRect">
            <a:avLst/>
          </a:prstGeom>
          <a:solidFill>
            <a:schemeClr val="bg1"/>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36000" bIns="72000" anchor="ctr"/>
          <a:lstStyle/>
          <a:p>
            <a:r>
              <a:rPr lang="ja-JP" altLang="en-US" sz="3400" dirty="0">
                <a:solidFill>
                  <a:schemeClr val="tx1"/>
                </a:solidFill>
                <a:latin typeface="Meiryo UI" panose="020B0604030504040204" pitchFamily="50" charset="-128"/>
                <a:ea typeface="Meiryo UI" panose="020B0604030504040204" pitchFamily="50" charset="-128"/>
              </a:rPr>
              <a:t>・気持ちは認める</a:t>
            </a:r>
            <a:endParaRPr lang="en-US" altLang="ja-JP" sz="3400" dirty="0">
              <a:solidFill>
                <a:schemeClr val="tx1"/>
              </a:solidFill>
              <a:latin typeface="Meiryo UI" panose="020B0604030504040204" pitchFamily="50" charset="-128"/>
              <a:ea typeface="Meiryo UI" panose="020B0604030504040204" pitchFamily="50" charset="-128"/>
            </a:endParaRPr>
          </a:p>
          <a:p>
            <a:r>
              <a:rPr lang="ja-JP" altLang="en-US" sz="3400" dirty="0">
                <a:solidFill>
                  <a:schemeClr val="tx1"/>
                </a:solidFill>
                <a:latin typeface="Meiryo UI" panose="020B0604030504040204" pitchFamily="50" charset="-128"/>
                <a:ea typeface="Meiryo UI" panose="020B0604030504040204" pitchFamily="50" charset="-128"/>
              </a:rPr>
              <a:t>・行為を</a:t>
            </a:r>
            <a:r>
              <a:rPr lang="ja-JP" altLang="en-US" sz="3400" dirty="0" smtClean="0">
                <a:solidFill>
                  <a:schemeClr val="tx1"/>
                </a:solidFill>
                <a:latin typeface="Meiryo UI" panose="020B0604030504040204" pitchFamily="50" charset="-128"/>
                <a:ea typeface="Meiryo UI" panose="020B0604030504040204" pitchFamily="50" charset="-128"/>
              </a:rPr>
              <a:t>叱る</a:t>
            </a:r>
            <a:endParaRPr lang="en-US" altLang="ja-JP" sz="3400" dirty="0">
              <a:solidFill>
                <a:schemeClr val="tx1"/>
              </a:solidFill>
              <a:latin typeface="Meiryo UI" panose="020B0604030504040204" pitchFamily="50" charset="-128"/>
              <a:ea typeface="Meiryo UI" panose="020B0604030504040204" pitchFamily="50" charset="-128"/>
            </a:endParaRPr>
          </a:p>
        </p:txBody>
      </p:sp>
      <p:sp>
        <p:nvSpPr>
          <p:cNvPr id="16" name="角丸四角形 15"/>
          <p:cNvSpPr/>
          <p:nvPr/>
        </p:nvSpPr>
        <p:spPr>
          <a:xfrm>
            <a:off x="251520" y="3574641"/>
            <a:ext cx="3312368" cy="934479"/>
          </a:xfrm>
          <a:prstGeom prst="roundRect">
            <a:avLst/>
          </a:prstGeom>
          <a:solidFill>
            <a:srgbClr val="FFC000"/>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lgn="ctr">
              <a:defRPr/>
            </a:pPr>
            <a:r>
              <a:rPr lang="ja-JP" altLang="en-US" sz="4400" b="1" dirty="0" smtClean="0">
                <a:latin typeface="Meiryo UI" panose="020B0604030504040204" pitchFamily="50" charset="-128"/>
                <a:ea typeface="Meiryo UI" panose="020B0604030504040204" pitchFamily="50" charset="-128"/>
              </a:rPr>
              <a:t>Ｉ</a:t>
            </a:r>
            <a:r>
              <a:rPr lang="ja-JP" altLang="en-US" sz="3200" dirty="0" smtClean="0">
                <a:latin typeface="メイリオ" panose="020B0604030504040204" pitchFamily="50" charset="-128"/>
                <a:ea typeface="メイリオ" panose="020B0604030504040204" pitchFamily="50" charset="-128"/>
              </a:rPr>
              <a:t>メッセージ</a:t>
            </a:r>
          </a:p>
        </p:txBody>
      </p:sp>
      <p:sp>
        <p:nvSpPr>
          <p:cNvPr id="13" name="円形吹き出し 12"/>
          <p:cNvSpPr/>
          <p:nvPr/>
        </p:nvSpPr>
        <p:spPr>
          <a:xfrm>
            <a:off x="118170" y="745654"/>
            <a:ext cx="4307904" cy="2615457"/>
          </a:xfrm>
          <a:prstGeom prst="wedgeEllipseCallout">
            <a:avLst>
              <a:gd name="adj1" fmla="val 39210"/>
              <a:gd name="adj2" fmla="val 46090"/>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fontAlgn="auto">
              <a:spcBef>
                <a:spcPts val="0"/>
              </a:spcBef>
              <a:spcAft>
                <a:spcPts val="0"/>
              </a:spcAft>
              <a:defRPr/>
            </a:pPr>
            <a:endParaRPr lang="en-US" altLang="ja-JP" sz="2400" dirty="0">
              <a:solidFill>
                <a:schemeClr val="tx1"/>
              </a:solidFill>
              <a:latin typeface="+mj-ea"/>
              <a:ea typeface="+mj-ea"/>
            </a:endParaRPr>
          </a:p>
        </p:txBody>
      </p:sp>
      <p:sp>
        <p:nvSpPr>
          <p:cNvPr id="14" name="テキスト ボックス 13"/>
          <p:cNvSpPr txBox="1"/>
          <p:nvPr/>
        </p:nvSpPr>
        <p:spPr>
          <a:xfrm>
            <a:off x="503056" y="1196752"/>
            <a:ext cx="3924928" cy="1692771"/>
          </a:xfrm>
          <a:prstGeom prst="rect">
            <a:avLst/>
          </a:prstGeom>
          <a:noFill/>
        </p:spPr>
        <p:txBody>
          <a:bodyPr wrap="square" rtlCol="0">
            <a:spAutoFit/>
          </a:bodyPr>
          <a:lstStyle/>
          <a:p>
            <a:pPr>
              <a:defRPr/>
            </a:pPr>
            <a:r>
              <a:rPr lang="ja-JP" altLang="en-US" sz="2600" dirty="0" smtClean="0">
                <a:latin typeface="メイリオ" panose="020B0604030504040204" pitchFamily="50" charset="-128"/>
                <a:ea typeface="メイリオ" panose="020B0604030504040204" pitchFamily="50" charset="-128"/>
              </a:rPr>
              <a:t>  何かあったの？</a:t>
            </a:r>
            <a:endParaRPr lang="en-US" altLang="ja-JP" sz="2600" dirty="0" smtClean="0">
              <a:latin typeface="メイリオ" panose="020B0604030504040204" pitchFamily="50" charset="-128"/>
              <a:ea typeface="メイリオ" panose="020B0604030504040204" pitchFamily="50" charset="-128"/>
            </a:endParaRPr>
          </a:p>
          <a:p>
            <a:pPr>
              <a:defRPr/>
            </a:pPr>
            <a:r>
              <a:rPr lang="ja-JP" altLang="en-US" sz="2600" dirty="0" smtClean="0">
                <a:latin typeface="メイリオ" panose="020B0604030504040204" pitchFamily="50" charset="-128"/>
                <a:ea typeface="メイリオ" panose="020B0604030504040204" pitchFamily="50" charset="-128"/>
              </a:rPr>
              <a:t>授業が始まったのに</a:t>
            </a:r>
            <a:endParaRPr lang="en-US" altLang="ja-JP" sz="2600" dirty="0" smtClean="0">
              <a:latin typeface="メイリオ" panose="020B0604030504040204" pitchFamily="50" charset="-128"/>
              <a:ea typeface="メイリオ" panose="020B0604030504040204" pitchFamily="50" charset="-128"/>
            </a:endParaRPr>
          </a:p>
          <a:p>
            <a:pPr>
              <a:defRPr/>
            </a:pPr>
            <a:r>
              <a:rPr lang="ja-JP" altLang="en-US" sz="2600" dirty="0" smtClean="0">
                <a:latin typeface="メイリオ" panose="020B0604030504040204" pitchFamily="50" charset="-128"/>
                <a:ea typeface="メイリオ" panose="020B0604030504040204" pitchFamily="50" charset="-128"/>
              </a:rPr>
              <a:t>喋ってると</a:t>
            </a:r>
            <a:endParaRPr lang="en-US" altLang="ja-JP" sz="2600" dirty="0" smtClean="0">
              <a:latin typeface="メイリオ" panose="020B0604030504040204" pitchFamily="50" charset="-128"/>
              <a:ea typeface="メイリオ" panose="020B0604030504040204" pitchFamily="50" charset="-128"/>
            </a:endParaRPr>
          </a:p>
          <a:p>
            <a:pPr>
              <a:defRPr/>
            </a:pPr>
            <a:r>
              <a:rPr lang="ja-JP" altLang="en-US" sz="2600" dirty="0" smtClean="0">
                <a:latin typeface="メイリオ" panose="020B0604030504040204" pitchFamily="50" charset="-128"/>
                <a:ea typeface="メイリオ" panose="020B0604030504040204" pitchFamily="50" charset="-128"/>
              </a:rPr>
              <a:t>（</a:t>
            </a:r>
            <a:r>
              <a:rPr lang="ja-JP" altLang="en-US" sz="2600" dirty="0">
                <a:latin typeface="メイリオ" panose="020B0604030504040204" pitchFamily="50" charset="-128"/>
                <a:ea typeface="メイリオ" panose="020B0604030504040204" pitchFamily="50" charset="-128"/>
              </a:rPr>
              <a:t>先生</a:t>
            </a:r>
            <a:r>
              <a:rPr lang="ja-JP" altLang="en-US" sz="2600" dirty="0" smtClean="0">
                <a:latin typeface="メイリオ" panose="020B0604030504040204" pitchFamily="50" charset="-128"/>
                <a:ea typeface="メイリオ" panose="020B0604030504040204" pitchFamily="50" charset="-128"/>
              </a:rPr>
              <a:t>は）困るなあ。</a:t>
            </a:r>
            <a:endParaRPr lang="en-US" altLang="ja-JP" sz="26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465587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ChangeArrowheads="1"/>
          </p:cNvSpPr>
          <p:nvPr/>
        </p:nvSpPr>
        <p:spPr bwMode="auto">
          <a:xfrm>
            <a:off x="731838" y="1268760"/>
            <a:ext cx="7680325" cy="1325737"/>
          </a:xfrm>
          <a:prstGeom prst="rect">
            <a:avLst/>
          </a:prstGeom>
          <a:solidFill>
            <a:schemeClr val="bg1"/>
          </a:solidFill>
          <a:ln w="57150" cmpd="dbl">
            <a:solidFill>
              <a:schemeClr val="tx1"/>
            </a:solidFill>
          </a:ln>
          <a:extLst/>
        </p:spPr>
        <p:txBody>
          <a:bodyPr wrap="square" lIns="36000" rIns="36000" anchor="ctr"/>
          <a:lstStyle/>
          <a:p>
            <a:pPr>
              <a:spcBef>
                <a:spcPct val="0"/>
              </a:spcBef>
            </a:pPr>
            <a:r>
              <a:rPr lang="ja-JP" altLang="en-US" sz="3200" dirty="0">
                <a:latin typeface="メイリオ" panose="020B0604030504040204" pitchFamily="50" charset="-128"/>
                <a:ea typeface="メイリオ" panose="020B0604030504040204" pitchFamily="50" charset="-128"/>
              </a:rPr>
              <a:t>　　イライラした様子のＤ男が教室の</a:t>
            </a:r>
            <a:endParaRPr lang="en-US" altLang="ja-JP" sz="3200" dirty="0">
              <a:latin typeface="メイリオ" panose="020B0604030504040204" pitchFamily="50" charset="-128"/>
              <a:ea typeface="メイリオ" panose="020B0604030504040204" pitchFamily="50" charset="-128"/>
            </a:endParaRPr>
          </a:p>
          <a:p>
            <a:pPr>
              <a:spcBef>
                <a:spcPct val="0"/>
              </a:spcBef>
            </a:pPr>
            <a:r>
              <a:rPr lang="ja-JP" altLang="en-US" sz="3200" dirty="0">
                <a:latin typeface="メイリオ" panose="020B0604030504040204" pitchFamily="50" charset="-128"/>
                <a:ea typeface="メイリオ" panose="020B0604030504040204" pitchFamily="50" charset="-128"/>
              </a:rPr>
              <a:t>　ゴミ箱を蹴飛ばしました。</a:t>
            </a:r>
          </a:p>
        </p:txBody>
      </p:sp>
      <p:pic>
        <p:nvPicPr>
          <p:cNvPr id="2" name="Picture 2" descr="C:\Users\u50\Desktop\0_Justカラー\01児童\011_怒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9642" y="4770796"/>
            <a:ext cx="1788142" cy="2087204"/>
          </a:xfrm>
          <a:prstGeom prst="rect">
            <a:avLst/>
          </a:prstGeom>
          <a:noFill/>
          <a:extLst>
            <a:ext uri="{909E8E84-426E-40DD-AFC4-6F175D3DCCD1}">
              <a14:hiddenFill xmlns:a14="http://schemas.microsoft.com/office/drawing/2010/main">
                <a:solidFill>
                  <a:srgbClr val="FFFFFF"/>
                </a:solidFill>
              </a14:hiddenFill>
            </a:ext>
          </a:extLst>
        </p:spPr>
      </p:pic>
      <p:sp>
        <p:nvSpPr>
          <p:cNvPr id="10" name="AutoShape 4"/>
          <p:cNvSpPr>
            <a:spLocks noChangeArrowheads="1"/>
          </p:cNvSpPr>
          <p:nvPr/>
        </p:nvSpPr>
        <p:spPr bwMode="auto">
          <a:xfrm>
            <a:off x="107504" y="116632"/>
            <a:ext cx="1080120" cy="948362"/>
          </a:xfrm>
          <a:prstGeom prst="roundRect">
            <a:avLst>
              <a:gd name="adj" fmla="val 16667"/>
            </a:avLst>
          </a:prstGeom>
          <a:solidFill>
            <a:srgbClr val="0000FF"/>
          </a:solidFill>
          <a:ln>
            <a:solidFill>
              <a:schemeClr val="accent3"/>
            </a:solidFill>
          </a:ln>
          <a:effectLst/>
        </p:spPr>
        <p:txBody>
          <a:bodyPr wrap="none" tIns="108000" anchor="t"/>
          <a:lstStyle/>
          <a:p>
            <a:pPr algn="ctr">
              <a:defRPr/>
            </a:pPr>
            <a:r>
              <a:rPr lang="ja-JP" altLang="en-US" sz="2400" dirty="0" smtClean="0">
                <a:solidFill>
                  <a:schemeClr val="bg1"/>
                </a:solidFill>
                <a:latin typeface="メイリオ" panose="020B0604030504040204" pitchFamily="50" charset="-128"/>
                <a:ea typeface="メイリオ" panose="020B0604030504040204" pitchFamily="50" charset="-128"/>
              </a:rPr>
              <a:t>伝え方</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lgn="ctr">
              <a:defRPr/>
            </a:pPr>
            <a:r>
              <a:rPr lang="ja-JP" altLang="en-US" sz="2400" dirty="0" smtClean="0">
                <a:solidFill>
                  <a:schemeClr val="bg1"/>
                </a:solidFill>
                <a:latin typeface="メイリオ" panose="020B0604030504040204" pitchFamily="50" charset="-128"/>
                <a:ea typeface="メイリオ" panose="020B0604030504040204" pitchFamily="50" charset="-128"/>
              </a:rPr>
              <a:t>演習②</a:t>
            </a:r>
            <a:endParaRPr lang="ja-JP" altLang="en-US" sz="2400" dirty="0">
              <a:solidFill>
                <a:schemeClr val="bg1"/>
              </a:solidFill>
              <a:latin typeface="メイリオ" panose="020B0604030504040204" pitchFamily="50" charset="-128"/>
              <a:ea typeface="メイリオ" panose="020B0604030504040204" pitchFamily="50" charset="-128"/>
            </a:endParaRPr>
          </a:p>
        </p:txBody>
      </p:sp>
      <p:sp>
        <p:nvSpPr>
          <p:cNvPr id="11" name="Rectangle 6"/>
          <p:cNvSpPr>
            <a:spLocks noChangeArrowheads="1"/>
          </p:cNvSpPr>
          <p:nvPr/>
        </p:nvSpPr>
        <p:spPr bwMode="auto">
          <a:xfrm>
            <a:off x="1409750" y="260648"/>
            <a:ext cx="6906666" cy="660330"/>
          </a:xfrm>
          <a:prstGeom prst="rect">
            <a:avLst/>
          </a:prstGeom>
          <a:solidFill>
            <a:srgbClr val="99FF99"/>
          </a:solidFill>
          <a:ln>
            <a:solidFill>
              <a:srgbClr val="00B050"/>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メイリオ" panose="020B0604030504040204" pitchFamily="50" charset="-128"/>
                <a:ea typeface="メイリオ" panose="020B0604030504040204" pitchFamily="50" charset="-128"/>
              </a:rPr>
              <a:t>Ｄ男に</a:t>
            </a:r>
            <a:r>
              <a:rPr lang="ja-JP" altLang="en-US" sz="3200" b="1" dirty="0">
                <a:solidFill>
                  <a:schemeClr val="tx1"/>
                </a:solidFill>
                <a:latin typeface="メイリオ" panose="020B0604030504040204" pitchFamily="50" charset="-128"/>
                <a:ea typeface="メイリオ" panose="020B0604030504040204" pitchFamily="50" charset="-128"/>
              </a:rPr>
              <a:t>どのように声をかけますか？</a:t>
            </a:r>
          </a:p>
        </p:txBody>
      </p:sp>
      <p:sp>
        <p:nvSpPr>
          <p:cNvPr id="14" name="テキスト ボックス 13"/>
          <p:cNvSpPr txBox="1"/>
          <p:nvPr/>
        </p:nvSpPr>
        <p:spPr>
          <a:xfrm>
            <a:off x="7686781" y="3594773"/>
            <a:ext cx="933863" cy="253916"/>
          </a:xfrm>
          <a:prstGeom prst="rect">
            <a:avLst/>
          </a:prstGeom>
          <a:noFill/>
        </p:spPr>
        <p:txBody>
          <a:bodyPr wrap="square" rtlCol="0">
            <a:spAutoFit/>
          </a:bodyPr>
          <a:lstStyle/>
          <a:p>
            <a:r>
              <a:rPr kumimoji="1" lang="en-US" altLang="ja-JP" sz="1050" dirty="0" smtClean="0">
                <a:latin typeface="メイリオ" panose="020B0604030504040204" pitchFamily="50" charset="-128"/>
                <a:ea typeface="メイリオ" panose="020B0604030504040204" pitchFamily="50" charset="-128"/>
              </a:rPr>
              <a:t>【</a:t>
            </a:r>
            <a:r>
              <a:rPr kumimoji="1" lang="ja-JP" altLang="en-US" sz="1050" dirty="0" smtClean="0">
                <a:latin typeface="メイリオ" panose="020B0604030504040204" pitchFamily="50" charset="-128"/>
                <a:ea typeface="メイリオ" panose="020B0604030504040204" pitchFamily="50" charset="-128"/>
              </a:rPr>
              <a:t>Ｄ男</a:t>
            </a:r>
            <a:r>
              <a:rPr lang="ja-JP" altLang="en-US" sz="1050" dirty="0" smtClean="0">
                <a:latin typeface="メイリオ" panose="020B0604030504040204" pitchFamily="50" charset="-128"/>
                <a:ea typeface="メイリオ" panose="020B0604030504040204" pitchFamily="50" charset="-128"/>
              </a:rPr>
              <a:t>役</a:t>
            </a:r>
            <a:r>
              <a:rPr kumimoji="1" lang="en-US" altLang="ja-JP" sz="1050" dirty="0" smtClean="0">
                <a:latin typeface="メイリオ" panose="020B0604030504040204" pitchFamily="50" charset="-128"/>
                <a:ea typeface="メイリオ" panose="020B0604030504040204" pitchFamily="50" charset="-128"/>
              </a:rPr>
              <a:t>】</a:t>
            </a:r>
            <a:endParaRPr kumimoji="1" lang="ja-JP" altLang="en-US" sz="1050" dirty="0">
              <a:latin typeface="メイリオ" panose="020B0604030504040204" pitchFamily="50" charset="-128"/>
              <a:ea typeface="メイリオ" panose="020B0604030504040204" pitchFamily="50" charset="-128"/>
            </a:endParaRPr>
          </a:p>
        </p:txBody>
      </p:sp>
      <p:sp>
        <p:nvSpPr>
          <p:cNvPr id="13" name="円形吹き出し 12"/>
          <p:cNvSpPr/>
          <p:nvPr/>
        </p:nvSpPr>
        <p:spPr>
          <a:xfrm>
            <a:off x="246436" y="2887052"/>
            <a:ext cx="3173436" cy="2414156"/>
          </a:xfrm>
          <a:prstGeom prst="wedgeEllipseCallout">
            <a:avLst>
              <a:gd name="adj1" fmla="val -30127"/>
              <a:gd name="adj2" fmla="val 52326"/>
            </a:avLst>
          </a:prstGeom>
          <a:solidFill>
            <a:schemeClr val="accent5">
              <a:lumMod val="20000"/>
              <a:lumOff val="80000"/>
            </a:schemeClr>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7" name="テキスト ボックス 16"/>
          <p:cNvSpPr txBox="1"/>
          <p:nvPr/>
        </p:nvSpPr>
        <p:spPr>
          <a:xfrm>
            <a:off x="107504" y="2887052"/>
            <a:ext cx="933863" cy="253916"/>
          </a:xfrm>
          <a:prstGeom prst="rect">
            <a:avLst/>
          </a:prstGeom>
          <a:noFill/>
        </p:spPr>
        <p:txBody>
          <a:bodyPr wrap="square" rtlCol="0">
            <a:spAutoFit/>
          </a:bodyPr>
          <a:lstStyle/>
          <a:p>
            <a:r>
              <a:rPr kumimoji="1" lang="en-US" altLang="ja-JP" sz="1050" dirty="0" smtClean="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先生役</a:t>
            </a:r>
            <a:r>
              <a:rPr kumimoji="1" lang="en-US" altLang="ja-JP" sz="1050" dirty="0" smtClean="0">
                <a:latin typeface="メイリオ" panose="020B0604030504040204" pitchFamily="50" charset="-128"/>
                <a:ea typeface="メイリオ" panose="020B0604030504040204" pitchFamily="50" charset="-128"/>
              </a:rPr>
              <a:t>】</a:t>
            </a:r>
            <a:endParaRPr kumimoji="1" lang="ja-JP" altLang="en-US" sz="1050" dirty="0">
              <a:latin typeface="メイリオ" panose="020B0604030504040204" pitchFamily="50" charset="-128"/>
              <a:ea typeface="メイリオ" panose="020B0604030504040204" pitchFamily="50" charset="-128"/>
            </a:endParaRPr>
          </a:p>
        </p:txBody>
      </p:sp>
      <p:sp>
        <p:nvSpPr>
          <p:cNvPr id="21" name="雲形吹き出し 20"/>
          <p:cNvSpPr/>
          <p:nvPr/>
        </p:nvSpPr>
        <p:spPr>
          <a:xfrm>
            <a:off x="3563888" y="2780928"/>
            <a:ext cx="3997564" cy="3108637"/>
          </a:xfrm>
          <a:prstGeom prst="cloudCallout">
            <a:avLst>
              <a:gd name="adj1" fmla="val 46619"/>
              <a:gd name="adj2" fmla="val 3858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endParaRPr lang="ja-JP" altLang="en-US" sz="2400" dirty="0" smtClean="0">
              <a:latin typeface="+mj-ea"/>
              <a:ea typeface="+mj-ea"/>
            </a:endParaRPr>
          </a:p>
        </p:txBody>
      </p:sp>
      <p:pic>
        <p:nvPicPr>
          <p:cNvPr id="24"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207" t="1" r="40043" b="63955"/>
          <a:stretch/>
        </p:blipFill>
        <p:spPr bwMode="auto">
          <a:xfrm>
            <a:off x="40432" y="5441033"/>
            <a:ext cx="1219200" cy="1331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12504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409793" y="297334"/>
            <a:ext cx="8229600" cy="1143000"/>
          </a:xfrm>
        </p:spPr>
        <p:txBody>
          <a:bodyPr/>
          <a:lstStyle/>
          <a:p>
            <a:r>
              <a:rPr lang="ja-JP" altLang="en-US" b="1" smtClean="0">
                <a:latin typeface="メイリオ" pitchFamily="50" charset="-128"/>
                <a:ea typeface="メイリオ" pitchFamily="50" charset="-128"/>
                <a:cs typeface="Arial" charset="0"/>
              </a:rPr>
              <a:t>研修の進め方</a:t>
            </a:r>
          </a:p>
        </p:txBody>
      </p:sp>
      <p:sp>
        <p:nvSpPr>
          <p:cNvPr id="2" name="角丸四角形 1"/>
          <p:cNvSpPr/>
          <p:nvPr/>
        </p:nvSpPr>
        <p:spPr>
          <a:xfrm>
            <a:off x="985172" y="1503834"/>
            <a:ext cx="757354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信頼</a:t>
            </a:r>
            <a:r>
              <a:rPr lang="ja-JP" altLang="en-US" sz="2400" dirty="0" smtClean="0">
                <a:solidFill>
                  <a:schemeClr val="bg1"/>
                </a:solidFill>
                <a:latin typeface="HG丸ｺﾞｼｯｸM-PRO" panose="020F0600000000000000" pitchFamily="50" charset="-128"/>
                <a:ea typeface="HG丸ｺﾞｼｯｸM-PRO" panose="020F0600000000000000" pitchFamily="50" charset="-128"/>
              </a:rPr>
              <a:t>できる先生とは、どんな先生か話し合う</a:t>
            </a:r>
            <a:endParaRPr lang="en-US" altLang="ja-JP" sz="3600" dirty="0">
              <a:solidFill>
                <a:srgbClr val="0070C0"/>
              </a:solidFill>
              <a:latin typeface="メイリオ" panose="020B0604030504040204" pitchFamily="50" charset="-128"/>
              <a:ea typeface="メイリオ" panose="020B0604030504040204" pitchFamily="50" charset="-128"/>
            </a:endParaRPr>
          </a:p>
        </p:txBody>
      </p:sp>
      <p:sp>
        <p:nvSpPr>
          <p:cNvPr id="15" name="円/楕円 14"/>
          <p:cNvSpPr/>
          <p:nvPr/>
        </p:nvSpPr>
        <p:spPr>
          <a:xfrm>
            <a:off x="549229"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662736"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１</a:t>
            </a:r>
          </a:p>
        </p:txBody>
      </p:sp>
    </p:spTree>
    <p:extLst>
      <p:ext uri="{BB962C8B-B14F-4D97-AF65-F5344CB8AC3E}">
        <p14:creationId xmlns:p14="http://schemas.microsoft.com/office/powerpoint/2010/main" val="350380249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角丸四角形 21"/>
          <p:cNvSpPr/>
          <p:nvPr/>
        </p:nvSpPr>
        <p:spPr>
          <a:xfrm>
            <a:off x="380622" y="908720"/>
            <a:ext cx="8382756" cy="5667164"/>
          </a:xfrm>
          <a:prstGeom prst="roundRect">
            <a:avLst>
              <a:gd name="adj" fmla="val 5586"/>
            </a:avLst>
          </a:prstGeom>
          <a:solidFill>
            <a:schemeClr val="accent6">
              <a:lumMod val="20000"/>
              <a:lumOff val="80000"/>
            </a:schemeClr>
          </a:solidFill>
          <a:ln w="19050" cmpd="sng">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endParaRPr lang="ja-JP" altLang="en-US" sz="4000" dirty="0">
              <a:solidFill>
                <a:schemeClr val="tx1"/>
              </a:solidFill>
              <a:latin typeface="メイリオ" panose="020B0604030504040204" pitchFamily="50" charset="-128"/>
              <a:ea typeface="メイリオ" panose="020B0604030504040204" pitchFamily="50" charset="-128"/>
            </a:endParaRPr>
          </a:p>
        </p:txBody>
      </p:sp>
      <p:sp>
        <p:nvSpPr>
          <p:cNvPr id="23" name="フリーフォーム 22"/>
          <p:cNvSpPr/>
          <p:nvPr/>
        </p:nvSpPr>
        <p:spPr>
          <a:xfrm>
            <a:off x="817442" y="1189702"/>
            <a:ext cx="7596399" cy="1238250"/>
          </a:xfrm>
          <a:custGeom>
            <a:avLst/>
            <a:gdLst>
              <a:gd name="connsiteX0" fmla="*/ 0 w 2114564"/>
              <a:gd name="connsiteY0" fmla="*/ 226922 h 1361507"/>
              <a:gd name="connsiteX1" fmla="*/ 66464 w 2114564"/>
              <a:gd name="connsiteY1" fmla="*/ 66464 h 1361507"/>
              <a:gd name="connsiteX2" fmla="*/ 226922 w 2114564"/>
              <a:gd name="connsiteY2" fmla="*/ 0 h 1361507"/>
              <a:gd name="connsiteX3" fmla="*/ 1887642 w 2114564"/>
              <a:gd name="connsiteY3" fmla="*/ 0 h 1361507"/>
              <a:gd name="connsiteX4" fmla="*/ 2048100 w 2114564"/>
              <a:gd name="connsiteY4" fmla="*/ 66464 h 1361507"/>
              <a:gd name="connsiteX5" fmla="*/ 2114564 w 2114564"/>
              <a:gd name="connsiteY5" fmla="*/ 226922 h 1361507"/>
              <a:gd name="connsiteX6" fmla="*/ 2114564 w 2114564"/>
              <a:gd name="connsiteY6" fmla="*/ 1134585 h 1361507"/>
              <a:gd name="connsiteX7" fmla="*/ 2048100 w 2114564"/>
              <a:gd name="connsiteY7" fmla="*/ 1295043 h 1361507"/>
              <a:gd name="connsiteX8" fmla="*/ 1887642 w 2114564"/>
              <a:gd name="connsiteY8" fmla="*/ 1361507 h 1361507"/>
              <a:gd name="connsiteX9" fmla="*/ 226922 w 2114564"/>
              <a:gd name="connsiteY9" fmla="*/ 1361507 h 1361507"/>
              <a:gd name="connsiteX10" fmla="*/ 66464 w 2114564"/>
              <a:gd name="connsiteY10" fmla="*/ 1295043 h 1361507"/>
              <a:gd name="connsiteX11" fmla="*/ 0 w 2114564"/>
              <a:gd name="connsiteY11" fmla="*/ 1134585 h 1361507"/>
              <a:gd name="connsiteX12" fmla="*/ 0 w 2114564"/>
              <a:gd name="connsiteY12" fmla="*/ 226922 h 136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14564" h="1361507">
                <a:moveTo>
                  <a:pt x="0" y="226922"/>
                </a:moveTo>
                <a:cubicBezTo>
                  <a:pt x="0" y="166739"/>
                  <a:pt x="23908" y="109020"/>
                  <a:pt x="66464" y="66464"/>
                </a:cubicBezTo>
                <a:cubicBezTo>
                  <a:pt x="109020" y="23908"/>
                  <a:pt x="166739" y="0"/>
                  <a:pt x="226922" y="0"/>
                </a:cubicBezTo>
                <a:lnTo>
                  <a:pt x="1887642" y="0"/>
                </a:lnTo>
                <a:cubicBezTo>
                  <a:pt x="1947825" y="0"/>
                  <a:pt x="2005544" y="23908"/>
                  <a:pt x="2048100" y="66464"/>
                </a:cubicBezTo>
                <a:cubicBezTo>
                  <a:pt x="2090656" y="109020"/>
                  <a:pt x="2114564" y="166739"/>
                  <a:pt x="2114564" y="226922"/>
                </a:cubicBezTo>
                <a:lnTo>
                  <a:pt x="2114564" y="1134585"/>
                </a:lnTo>
                <a:cubicBezTo>
                  <a:pt x="2114564" y="1194768"/>
                  <a:pt x="2090656" y="1252487"/>
                  <a:pt x="2048100" y="1295043"/>
                </a:cubicBezTo>
                <a:cubicBezTo>
                  <a:pt x="2005544" y="1337599"/>
                  <a:pt x="1947825" y="1361507"/>
                  <a:pt x="1887642" y="1361507"/>
                </a:cubicBezTo>
                <a:lnTo>
                  <a:pt x="226922" y="1361507"/>
                </a:lnTo>
                <a:cubicBezTo>
                  <a:pt x="166739" y="1361507"/>
                  <a:pt x="109020" y="1337599"/>
                  <a:pt x="66464" y="1295043"/>
                </a:cubicBezTo>
                <a:cubicBezTo>
                  <a:pt x="23908" y="1252487"/>
                  <a:pt x="0" y="1194768"/>
                  <a:pt x="0" y="1134585"/>
                </a:cubicBezTo>
                <a:lnTo>
                  <a:pt x="0" y="226922"/>
                </a:lnTo>
                <a:close/>
              </a:path>
            </a:pathLst>
          </a:custGeom>
          <a:solidFill>
            <a:schemeClr val="bg1"/>
          </a:solidFill>
        </p:spPr>
        <p:style>
          <a:lnRef idx="2">
            <a:schemeClr val="dk1">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lIns="72000" tIns="36000" rIns="36000" bIns="36000" anchor="ctr" anchorCtr="0"/>
          <a:lstStyle>
            <a:lvl1pPr defTabSz="1244600">
              <a:defRPr kumimoji="1">
                <a:solidFill>
                  <a:schemeClr val="tx1"/>
                </a:solidFill>
                <a:latin typeface="Calibri" pitchFamily="34" charset="0"/>
                <a:ea typeface="ＭＳ Ｐゴシック" pitchFamily="50" charset="-128"/>
              </a:defRPr>
            </a:lvl1pPr>
            <a:lvl2pPr marL="742950" indent="-285750" defTabSz="1244600">
              <a:defRPr kumimoji="1">
                <a:solidFill>
                  <a:schemeClr val="tx1"/>
                </a:solidFill>
                <a:latin typeface="Calibri" pitchFamily="34" charset="0"/>
                <a:ea typeface="ＭＳ Ｐゴシック" pitchFamily="50" charset="-128"/>
              </a:defRPr>
            </a:lvl2pPr>
            <a:lvl3pPr marL="1143000" indent="-228600" defTabSz="1244600">
              <a:defRPr kumimoji="1">
                <a:solidFill>
                  <a:schemeClr val="tx1"/>
                </a:solidFill>
                <a:latin typeface="Calibri" pitchFamily="34" charset="0"/>
                <a:ea typeface="ＭＳ Ｐゴシック" pitchFamily="50" charset="-128"/>
              </a:defRPr>
            </a:lvl3pPr>
            <a:lvl4pPr marL="1600200" indent="-228600" defTabSz="1244600">
              <a:defRPr kumimoji="1">
                <a:solidFill>
                  <a:schemeClr val="tx1"/>
                </a:solidFill>
                <a:latin typeface="Calibri" pitchFamily="34" charset="0"/>
                <a:ea typeface="ＭＳ Ｐゴシック" pitchFamily="50" charset="-128"/>
              </a:defRPr>
            </a:lvl4pPr>
            <a:lvl5pPr marL="2057400" indent="-228600" defTabSz="1244600">
              <a:defRPr kumimoji="1">
                <a:solidFill>
                  <a:schemeClr val="tx1"/>
                </a:solidFill>
                <a:latin typeface="Calibri" pitchFamily="34" charset="0"/>
                <a:ea typeface="ＭＳ Ｐゴシック" pitchFamily="50" charset="-128"/>
              </a:defRPr>
            </a:lvl5pPr>
            <a:lvl6pPr marL="2514600" indent="-228600" defTabSz="1244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defTabSz="1244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defTabSz="1244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defTabSz="1244600" fontAlgn="base">
              <a:spcBef>
                <a:spcPct val="0"/>
              </a:spcBef>
              <a:spcAft>
                <a:spcPct val="0"/>
              </a:spcAft>
              <a:defRPr kumimoji="1">
                <a:solidFill>
                  <a:schemeClr val="tx1"/>
                </a:solidFill>
                <a:latin typeface="Calibri" pitchFamily="34" charset="0"/>
                <a:ea typeface="ＭＳ Ｐゴシック" pitchFamily="50" charset="-128"/>
              </a:defRPr>
            </a:lvl9pPr>
          </a:lstStyle>
          <a:p>
            <a:pPr algn="ctr">
              <a:lnSpc>
                <a:spcPct val="90000"/>
              </a:lnSpc>
              <a:spcAft>
                <a:spcPct val="35000"/>
              </a:spcAft>
              <a:defRPr/>
            </a:pPr>
            <a:r>
              <a:rPr lang="ja-JP" altLang="en-US" sz="3600" dirty="0" smtClean="0">
                <a:solidFill>
                  <a:srgbClr val="000000"/>
                </a:solidFill>
                <a:latin typeface="メイリオ" panose="020B0604030504040204" pitchFamily="50" charset="-128"/>
                <a:ea typeface="メイリオ" panose="020B0604030504040204" pitchFamily="50" charset="-128"/>
              </a:rPr>
              <a:t>感謝・共感</a:t>
            </a:r>
            <a:r>
              <a:rPr lang="ja-JP" altLang="en-US" sz="2800" dirty="0" smtClean="0">
                <a:solidFill>
                  <a:srgbClr val="000000"/>
                </a:solidFill>
                <a:latin typeface="メイリオ" panose="020B0604030504040204" pitchFamily="50" charset="-128"/>
                <a:ea typeface="メイリオ" panose="020B0604030504040204" pitchFamily="50" charset="-128"/>
              </a:rPr>
              <a:t>「ありがとう」</a:t>
            </a:r>
            <a:endParaRPr lang="en-US" altLang="ja-JP" sz="3200" dirty="0" smtClean="0">
              <a:solidFill>
                <a:srgbClr val="000000"/>
              </a:solidFill>
              <a:latin typeface="メイリオ" panose="020B0604030504040204" pitchFamily="50" charset="-128"/>
              <a:ea typeface="メイリオ" panose="020B0604030504040204" pitchFamily="50" charset="-128"/>
            </a:endParaRPr>
          </a:p>
        </p:txBody>
      </p:sp>
      <p:sp>
        <p:nvSpPr>
          <p:cNvPr id="24" name="フリーフォーム 23"/>
          <p:cNvSpPr/>
          <p:nvPr/>
        </p:nvSpPr>
        <p:spPr>
          <a:xfrm>
            <a:off x="836716" y="2509849"/>
            <a:ext cx="7611638" cy="1238250"/>
          </a:xfrm>
          <a:custGeom>
            <a:avLst/>
            <a:gdLst>
              <a:gd name="connsiteX0" fmla="*/ 0 w 2114564"/>
              <a:gd name="connsiteY0" fmla="*/ 226922 h 1361507"/>
              <a:gd name="connsiteX1" fmla="*/ 66464 w 2114564"/>
              <a:gd name="connsiteY1" fmla="*/ 66464 h 1361507"/>
              <a:gd name="connsiteX2" fmla="*/ 226922 w 2114564"/>
              <a:gd name="connsiteY2" fmla="*/ 0 h 1361507"/>
              <a:gd name="connsiteX3" fmla="*/ 1887642 w 2114564"/>
              <a:gd name="connsiteY3" fmla="*/ 0 h 1361507"/>
              <a:gd name="connsiteX4" fmla="*/ 2048100 w 2114564"/>
              <a:gd name="connsiteY4" fmla="*/ 66464 h 1361507"/>
              <a:gd name="connsiteX5" fmla="*/ 2114564 w 2114564"/>
              <a:gd name="connsiteY5" fmla="*/ 226922 h 1361507"/>
              <a:gd name="connsiteX6" fmla="*/ 2114564 w 2114564"/>
              <a:gd name="connsiteY6" fmla="*/ 1134585 h 1361507"/>
              <a:gd name="connsiteX7" fmla="*/ 2048100 w 2114564"/>
              <a:gd name="connsiteY7" fmla="*/ 1295043 h 1361507"/>
              <a:gd name="connsiteX8" fmla="*/ 1887642 w 2114564"/>
              <a:gd name="connsiteY8" fmla="*/ 1361507 h 1361507"/>
              <a:gd name="connsiteX9" fmla="*/ 226922 w 2114564"/>
              <a:gd name="connsiteY9" fmla="*/ 1361507 h 1361507"/>
              <a:gd name="connsiteX10" fmla="*/ 66464 w 2114564"/>
              <a:gd name="connsiteY10" fmla="*/ 1295043 h 1361507"/>
              <a:gd name="connsiteX11" fmla="*/ 0 w 2114564"/>
              <a:gd name="connsiteY11" fmla="*/ 1134585 h 1361507"/>
              <a:gd name="connsiteX12" fmla="*/ 0 w 2114564"/>
              <a:gd name="connsiteY12" fmla="*/ 226922 h 136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14564" h="1361507">
                <a:moveTo>
                  <a:pt x="0" y="226922"/>
                </a:moveTo>
                <a:cubicBezTo>
                  <a:pt x="0" y="166739"/>
                  <a:pt x="23908" y="109020"/>
                  <a:pt x="66464" y="66464"/>
                </a:cubicBezTo>
                <a:cubicBezTo>
                  <a:pt x="109020" y="23908"/>
                  <a:pt x="166739" y="0"/>
                  <a:pt x="226922" y="0"/>
                </a:cubicBezTo>
                <a:lnTo>
                  <a:pt x="1887642" y="0"/>
                </a:lnTo>
                <a:cubicBezTo>
                  <a:pt x="1947825" y="0"/>
                  <a:pt x="2005544" y="23908"/>
                  <a:pt x="2048100" y="66464"/>
                </a:cubicBezTo>
                <a:cubicBezTo>
                  <a:pt x="2090656" y="109020"/>
                  <a:pt x="2114564" y="166739"/>
                  <a:pt x="2114564" y="226922"/>
                </a:cubicBezTo>
                <a:lnTo>
                  <a:pt x="2114564" y="1134585"/>
                </a:lnTo>
                <a:cubicBezTo>
                  <a:pt x="2114564" y="1194768"/>
                  <a:pt x="2090656" y="1252487"/>
                  <a:pt x="2048100" y="1295043"/>
                </a:cubicBezTo>
                <a:cubicBezTo>
                  <a:pt x="2005544" y="1337599"/>
                  <a:pt x="1947825" y="1361507"/>
                  <a:pt x="1887642" y="1361507"/>
                </a:cubicBezTo>
                <a:lnTo>
                  <a:pt x="226922" y="1361507"/>
                </a:lnTo>
                <a:cubicBezTo>
                  <a:pt x="166739" y="1361507"/>
                  <a:pt x="109020" y="1337599"/>
                  <a:pt x="66464" y="1295043"/>
                </a:cubicBezTo>
                <a:cubicBezTo>
                  <a:pt x="23908" y="1252487"/>
                  <a:pt x="0" y="1194768"/>
                  <a:pt x="0" y="1134585"/>
                </a:cubicBezTo>
                <a:lnTo>
                  <a:pt x="0" y="226922"/>
                </a:lnTo>
                <a:close/>
              </a:path>
            </a:pathLst>
          </a:custGeom>
          <a:solidFill>
            <a:schemeClr val="bg1"/>
          </a:solidFill>
        </p:spPr>
        <p:style>
          <a:lnRef idx="2">
            <a:schemeClr val="dk1">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lIns="72000" tIns="36000" rIns="36000" bIns="36000" anchor="ctr" anchorCtr="0"/>
          <a:lstStyle>
            <a:lvl1pPr defTabSz="1244600">
              <a:defRPr kumimoji="1">
                <a:solidFill>
                  <a:schemeClr val="tx1"/>
                </a:solidFill>
                <a:latin typeface="Calibri" pitchFamily="34" charset="0"/>
                <a:ea typeface="ＭＳ Ｐゴシック" pitchFamily="50" charset="-128"/>
              </a:defRPr>
            </a:lvl1pPr>
            <a:lvl2pPr marL="742950" indent="-285750" defTabSz="1244600">
              <a:defRPr kumimoji="1">
                <a:solidFill>
                  <a:schemeClr val="tx1"/>
                </a:solidFill>
                <a:latin typeface="Calibri" pitchFamily="34" charset="0"/>
                <a:ea typeface="ＭＳ Ｐゴシック" pitchFamily="50" charset="-128"/>
              </a:defRPr>
            </a:lvl2pPr>
            <a:lvl3pPr marL="1143000" indent="-228600" defTabSz="1244600">
              <a:defRPr kumimoji="1">
                <a:solidFill>
                  <a:schemeClr val="tx1"/>
                </a:solidFill>
                <a:latin typeface="Calibri" pitchFamily="34" charset="0"/>
                <a:ea typeface="ＭＳ Ｐゴシック" pitchFamily="50" charset="-128"/>
              </a:defRPr>
            </a:lvl3pPr>
            <a:lvl4pPr marL="1600200" indent="-228600" defTabSz="1244600">
              <a:defRPr kumimoji="1">
                <a:solidFill>
                  <a:schemeClr val="tx1"/>
                </a:solidFill>
                <a:latin typeface="Calibri" pitchFamily="34" charset="0"/>
                <a:ea typeface="ＭＳ Ｐゴシック" pitchFamily="50" charset="-128"/>
              </a:defRPr>
            </a:lvl4pPr>
            <a:lvl5pPr marL="2057400" indent="-228600" defTabSz="1244600">
              <a:defRPr kumimoji="1">
                <a:solidFill>
                  <a:schemeClr val="tx1"/>
                </a:solidFill>
                <a:latin typeface="Calibri" pitchFamily="34" charset="0"/>
                <a:ea typeface="ＭＳ Ｐゴシック" pitchFamily="50" charset="-128"/>
              </a:defRPr>
            </a:lvl5pPr>
            <a:lvl6pPr marL="2514600" indent="-228600" defTabSz="1244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defTabSz="1244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defTabSz="1244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defTabSz="1244600" fontAlgn="base">
              <a:spcBef>
                <a:spcPct val="0"/>
              </a:spcBef>
              <a:spcAft>
                <a:spcPct val="0"/>
              </a:spcAft>
              <a:defRPr kumimoji="1">
                <a:solidFill>
                  <a:schemeClr val="tx1"/>
                </a:solidFill>
                <a:latin typeface="Calibri" pitchFamily="34" charset="0"/>
                <a:ea typeface="ＭＳ Ｐゴシック" pitchFamily="50" charset="-128"/>
              </a:defRPr>
            </a:lvl9pPr>
          </a:lstStyle>
          <a:p>
            <a:pPr algn="ctr">
              <a:lnSpc>
                <a:spcPct val="90000"/>
              </a:lnSpc>
              <a:spcAft>
                <a:spcPct val="35000"/>
              </a:spcAft>
              <a:defRPr/>
            </a:pPr>
            <a:r>
              <a:rPr lang="ja-JP" altLang="en-US" sz="3600" dirty="0" smtClean="0">
                <a:solidFill>
                  <a:srgbClr val="000000"/>
                </a:solidFill>
                <a:latin typeface="メイリオ" panose="020B0604030504040204" pitchFamily="50" charset="-128"/>
                <a:ea typeface="メイリオ" panose="020B0604030504040204" pitchFamily="50" charset="-128"/>
              </a:rPr>
              <a:t>過程・達成を重視</a:t>
            </a:r>
            <a:endParaRPr lang="en-US" altLang="ja-JP" sz="3600" dirty="0" smtClean="0">
              <a:solidFill>
                <a:srgbClr val="000000"/>
              </a:solidFill>
              <a:latin typeface="メイリオ" panose="020B0604030504040204" pitchFamily="50" charset="-128"/>
              <a:ea typeface="メイリオ" panose="020B0604030504040204" pitchFamily="50" charset="-128"/>
            </a:endParaRPr>
          </a:p>
        </p:txBody>
      </p:sp>
      <p:sp>
        <p:nvSpPr>
          <p:cNvPr id="25" name="フリーフォーム 24"/>
          <p:cNvSpPr/>
          <p:nvPr/>
        </p:nvSpPr>
        <p:spPr>
          <a:xfrm>
            <a:off x="844335" y="3829996"/>
            <a:ext cx="7596400" cy="1238250"/>
          </a:xfrm>
          <a:custGeom>
            <a:avLst/>
            <a:gdLst>
              <a:gd name="connsiteX0" fmla="*/ 0 w 2114564"/>
              <a:gd name="connsiteY0" fmla="*/ 226922 h 1361507"/>
              <a:gd name="connsiteX1" fmla="*/ 66464 w 2114564"/>
              <a:gd name="connsiteY1" fmla="*/ 66464 h 1361507"/>
              <a:gd name="connsiteX2" fmla="*/ 226922 w 2114564"/>
              <a:gd name="connsiteY2" fmla="*/ 0 h 1361507"/>
              <a:gd name="connsiteX3" fmla="*/ 1887642 w 2114564"/>
              <a:gd name="connsiteY3" fmla="*/ 0 h 1361507"/>
              <a:gd name="connsiteX4" fmla="*/ 2048100 w 2114564"/>
              <a:gd name="connsiteY4" fmla="*/ 66464 h 1361507"/>
              <a:gd name="connsiteX5" fmla="*/ 2114564 w 2114564"/>
              <a:gd name="connsiteY5" fmla="*/ 226922 h 1361507"/>
              <a:gd name="connsiteX6" fmla="*/ 2114564 w 2114564"/>
              <a:gd name="connsiteY6" fmla="*/ 1134585 h 1361507"/>
              <a:gd name="connsiteX7" fmla="*/ 2048100 w 2114564"/>
              <a:gd name="connsiteY7" fmla="*/ 1295043 h 1361507"/>
              <a:gd name="connsiteX8" fmla="*/ 1887642 w 2114564"/>
              <a:gd name="connsiteY8" fmla="*/ 1361507 h 1361507"/>
              <a:gd name="connsiteX9" fmla="*/ 226922 w 2114564"/>
              <a:gd name="connsiteY9" fmla="*/ 1361507 h 1361507"/>
              <a:gd name="connsiteX10" fmla="*/ 66464 w 2114564"/>
              <a:gd name="connsiteY10" fmla="*/ 1295043 h 1361507"/>
              <a:gd name="connsiteX11" fmla="*/ 0 w 2114564"/>
              <a:gd name="connsiteY11" fmla="*/ 1134585 h 1361507"/>
              <a:gd name="connsiteX12" fmla="*/ 0 w 2114564"/>
              <a:gd name="connsiteY12" fmla="*/ 226922 h 136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14564" h="1361507">
                <a:moveTo>
                  <a:pt x="0" y="226922"/>
                </a:moveTo>
                <a:cubicBezTo>
                  <a:pt x="0" y="166739"/>
                  <a:pt x="23908" y="109020"/>
                  <a:pt x="66464" y="66464"/>
                </a:cubicBezTo>
                <a:cubicBezTo>
                  <a:pt x="109020" y="23908"/>
                  <a:pt x="166739" y="0"/>
                  <a:pt x="226922" y="0"/>
                </a:cubicBezTo>
                <a:lnTo>
                  <a:pt x="1887642" y="0"/>
                </a:lnTo>
                <a:cubicBezTo>
                  <a:pt x="1947825" y="0"/>
                  <a:pt x="2005544" y="23908"/>
                  <a:pt x="2048100" y="66464"/>
                </a:cubicBezTo>
                <a:cubicBezTo>
                  <a:pt x="2090656" y="109020"/>
                  <a:pt x="2114564" y="166739"/>
                  <a:pt x="2114564" y="226922"/>
                </a:cubicBezTo>
                <a:lnTo>
                  <a:pt x="2114564" y="1134585"/>
                </a:lnTo>
                <a:cubicBezTo>
                  <a:pt x="2114564" y="1194768"/>
                  <a:pt x="2090656" y="1252487"/>
                  <a:pt x="2048100" y="1295043"/>
                </a:cubicBezTo>
                <a:cubicBezTo>
                  <a:pt x="2005544" y="1337599"/>
                  <a:pt x="1947825" y="1361507"/>
                  <a:pt x="1887642" y="1361507"/>
                </a:cubicBezTo>
                <a:lnTo>
                  <a:pt x="226922" y="1361507"/>
                </a:lnTo>
                <a:cubicBezTo>
                  <a:pt x="166739" y="1361507"/>
                  <a:pt x="109020" y="1337599"/>
                  <a:pt x="66464" y="1295043"/>
                </a:cubicBezTo>
                <a:cubicBezTo>
                  <a:pt x="23908" y="1252487"/>
                  <a:pt x="0" y="1194768"/>
                  <a:pt x="0" y="1134585"/>
                </a:cubicBezTo>
                <a:lnTo>
                  <a:pt x="0" y="226922"/>
                </a:lnTo>
                <a:close/>
              </a:path>
            </a:pathLst>
          </a:custGeom>
          <a:solidFill>
            <a:schemeClr val="bg1"/>
          </a:solidFill>
        </p:spPr>
        <p:style>
          <a:lnRef idx="2">
            <a:schemeClr val="dk1">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lIns="72000" tIns="36000" rIns="36000" bIns="36000" anchor="ctr" anchorCtr="0"/>
          <a:lstStyle>
            <a:lvl1pPr defTabSz="1244600">
              <a:defRPr kumimoji="1">
                <a:solidFill>
                  <a:schemeClr val="tx1"/>
                </a:solidFill>
                <a:latin typeface="Calibri" pitchFamily="34" charset="0"/>
                <a:ea typeface="ＭＳ Ｐゴシック" pitchFamily="50" charset="-128"/>
              </a:defRPr>
            </a:lvl1pPr>
            <a:lvl2pPr marL="742950" indent="-285750" defTabSz="1244600">
              <a:defRPr kumimoji="1">
                <a:solidFill>
                  <a:schemeClr val="tx1"/>
                </a:solidFill>
                <a:latin typeface="Calibri" pitchFamily="34" charset="0"/>
                <a:ea typeface="ＭＳ Ｐゴシック" pitchFamily="50" charset="-128"/>
              </a:defRPr>
            </a:lvl2pPr>
            <a:lvl3pPr marL="1143000" indent="-228600" defTabSz="1244600">
              <a:defRPr kumimoji="1">
                <a:solidFill>
                  <a:schemeClr val="tx1"/>
                </a:solidFill>
                <a:latin typeface="Calibri" pitchFamily="34" charset="0"/>
                <a:ea typeface="ＭＳ Ｐゴシック" pitchFamily="50" charset="-128"/>
              </a:defRPr>
            </a:lvl3pPr>
            <a:lvl4pPr marL="1600200" indent="-228600" defTabSz="1244600">
              <a:defRPr kumimoji="1">
                <a:solidFill>
                  <a:schemeClr val="tx1"/>
                </a:solidFill>
                <a:latin typeface="Calibri" pitchFamily="34" charset="0"/>
                <a:ea typeface="ＭＳ Ｐゴシック" pitchFamily="50" charset="-128"/>
              </a:defRPr>
            </a:lvl4pPr>
            <a:lvl5pPr marL="2057400" indent="-228600" defTabSz="1244600">
              <a:defRPr kumimoji="1">
                <a:solidFill>
                  <a:schemeClr val="tx1"/>
                </a:solidFill>
                <a:latin typeface="Calibri" pitchFamily="34" charset="0"/>
                <a:ea typeface="ＭＳ Ｐゴシック" pitchFamily="50" charset="-128"/>
              </a:defRPr>
            </a:lvl5pPr>
            <a:lvl6pPr marL="2514600" indent="-228600" defTabSz="1244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defTabSz="1244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defTabSz="1244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defTabSz="1244600" fontAlgn="base">
              <a:spcBef>
                <a:spcPct val="0"/>
              </a:spcBef>
              <a:spcAft>
                <a:spcPct val="0"/>
              </a:spcAft>
              <a:defRPr kumimoji="1">
                <a:solidFill>
                  <a:schemeClr val="tx1"/>
                </a:solidFill>
                <a:latin typeface="Calibri" pitchFamily="34" charset="0"/>
                <a:ea typeface="ＭＳ Ｐゴシック" pitchFamily="50" charset="-128"/>
              </a:defRPr>
            </a:lvl9pPr>
          </a:lstStyle>
          <a:p>
            <a:pPr algn="ctr">
              <a:lnSpc>
                <a:spcPct val="90000"/>
              </a:lnSpc>
              <a:spcAft>
                <a:spcPct val="35000"/>
              </a:spcAft>
              <a:defRPr/>
            </a:pPr>
            <a:r>
              <a:rPr lang="ja-JP" altLang="en-US" sz="3600" dirty="0" smtClean="0">
                <a:solidFill>
                  <a:srgbClr val="000000"/>
                </a:solidFill>
                <a:latin typeface="メイリオ" panose="020B0604030504040204" pitchFamily="50" charset="-128"/>
                <a:ea typeface="メイリオ" panose="020B0604030504040204" pitchFamily="50" charset="-128"/>
              </a:rPr>
              <a:t>失敗を受容</a:t>
            </a:r>
            <a:endParaRPr lang="en-US" altLang="ja-JP" sz="3600" dirty="0" smtClean="0">
              <a:solidFill>
                <a:srgbClr val="000000"/>
              </a:solidFill>
              <a:latin typeface="メイリオ" panose="020B0604030504040204" pitchFamily="50" charset="-128"/>
              <a:ea typeface="メイリオ" panose="020B0604030504040204" pitchFamily="50" charset="-128"/>
            </a:endParaRPr>
          </a:p>
        </p:txBody>
      </p:sp>
      <p:sp>
        <p:nvSpPr>
          <p:cNvPr id="26" name="フリーフォーム 25"/>
          <p:cNvSpPr/>
          <p:nvPr/>
        </p:nvSpPr>
        <p:spPr>
          <a:xfrm>
            <a:off x="844336" y="5150142"/>
            <a:ext cx="7596399" cy="1238250"/>
          </a:xfrm>
          <a:custGeom>
            <a:avLst/>
            <a:gdLst>
              <a:gd name="connsiteX0" fmla="*/ 0 w 2114564"/>
              <a:gd name="connsiteY0" fmla="*/ 226922 h 1361507"/>
              <a:gd name="connsiteX1" fmla="*/ 66464 w 2114564"/>
              <a:gd name="connsiteY1" fmla="*/ 66464 h 1361507"/>
              <a:gd name="connsiteX2" fmla="*/ 226922 w 2114564"/>
              <a:gd name="connsiteY2" fmla="*/ 0 h 1361507"/>
              <a:gd name="connsiteX3" fmla="*/ 1887642 w 2114564"/>
              <a:gd name="connsiteY3" fmla="*/ 0 h 1361507"/>
              <a:gd name="connsiteX4" fmla="*/ 2048100 w 2114564"/>
              <a:gd name="connsiteY4" fmla="*/ 66464 h 1361507"/>
              <a:gd name="connsiteX5" fmla="*/ 2114564 w 2114564"/>
              <a:gd name="connsiteY5" fmla="*/ 226922 h 1361507"/>
              <a:gd name="connsiteX6" fmla="*/ 2114564 w 2114564"/>
              <a:gd name="connsiteY6" fmla="*/ 1134585 h 1361507"/>
              <a:gd name="connsiteX7" fmla="*/ 2048100 w 2114564"/>
              <a:gd name="connsiteY7" fmla="*/ 1295043 h 1361507"/>
              <a:gd name="connsiteX8" fmla="*/ 1887642 w 2114564"/>
              <a:gd name="connsiteY8" fmla="*/ 1361507 h 1361507"/>
              <a:gd name="connsiteX9" fmla="*/ 226922 w 2114564"/>
              <a:gd name="connsiteY9" fmla="*/ 1361507 h 1361507"/>
              <a:gd name="connsiteX10" fmla="*/ 66464 w 2114564"/>
              <a:gd name="connsiteY10" fmla="*/ 1295043 h 1361507"/>
              <a:gd name="connsiteX11" fmla="*/ 0 w 2114564"/>
              <a:gd name="connsiteY11" fmla="*/ 1134585 h 1361507"/>
              <a:gd name="connsiteX12" fmla="*/ 0 w 2114564"/>
              <a:gd name="connsiteY12" fmla="*/ 226922 h 136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14564" h="1361507">
                <a:moveTo>
                  <a:pt x="0" y="226922"/>
                </a:moveTo>
                <a:cubicBezTo>
                  <a:pt x="0" y="166739"/>
                  <a:pt x="23908" y="109020"/>
                  <a:pt x="66464" y="66464"/>
                </a:cubicBezTo>
                <a:cubicBezTo>
                  <a:pt x="109020" y="23908"/>
                  <a:pt x="166739" y="0"/>
                  <a:pt x="226922" y="0"/>
                </a:cubicBezTo>
                <a:lnTo>
                  <a:pt x="1887642" y="0"/>
                </a:lnTo>
                <a:cubicBezTo>
                  <a:pt x="1947825" y="0"/>
                  <a:pt x="2005544" y="23908"/>
                  <a:pt x="2048100" y="66464"/>
                </a:cubicBezTo>
                <a:cubicBezTo>
                  <a:pt x="2090656" y="109020"/>
                  <a:pt x="2114564" y="166739"/>
                  <a:pt x="2114564" y="226922"/>
                </a:cubicBezTo>
                <a:lnTo>
                  <a:pt x="2114564" y="1134585"/>
                </a:lnTo>
                <a:cubicBezTo>
                  <a:pt x="2114564" y="1194768"/>
                  <a:pt x="2090656" y="1252487"/>
                  <a:pt x="2048100" y="1295043"/>
                </a:cubicBezTo>
                <a:cubicBezTo>
                  <a:pt x="2005544" y="1337599"/>
                  <a:pt x="1947825" y="1361507"/>
                  <a:pt x="1887642" y="1361507"/>
                </a:cubicBezTo>
                <a:lnTo>
                  <a:pt x="226922" y="1361507"/>
                </a:lnTo>
                <a:cubicBezTo>
                  <a:pt x="166739" y="1361507"/>
                  <a:pt x="109020" y="1337599"/>
                  <a:pt x="66464" y="1295043"/>
                </a:cubicBezTo>
                <a:cubicBezTo>
                  <a:pt x="23908" y="1252487"/>
                  <a:pt x="0" y="1194768"/>
                  <a:pt x="0" y="1134585"/>
                </a:cubicBezTo>
                <a:lnTo>
                  <a:pt x="0" y="226922"/>
                </a:lnTo>
                <a:close/>
              </a:path>
            </a:pathLst>
          </a:custGeom>
          <a:solidFill>
            <a:schemeClr val="bg1"/>
          </a:solidFill>
        </p:spPr>
        <p:style>
          <a:lnRef idx="2">
            <a:schemeClr val="dk1">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lIns="72000" tIns="36000" rIns="36000" bIns="36000" anchor="ctr" anchorCtr="0"/>
          <a:lstStyle>
            <a:lvl1pPr defTabSz="1244600">
              <a:defRPr kumimoji="1">
                <a:solidFill>
                  <a:schemeClr val="tx1"/>
                </a:solidFill>
                <a:latin typeface="Calibri" pitchFamily="34" charset="0"/>
                <a:ea typeface="ＭＳ Ｐゴシック" pitchFamily="50" charset="-128"/>
              </a:defRPr>
            </a:lvl1pPr>
            <a:lvl2pPr marL="742950" indent="-285750" defTabSz="1244600">
              <a:defRPr kumimoji="1">
                <a:solidFill>
                  <a:schemeClr val="tx1"/>
                </a:solidFill>
                <a:latin typeface="Calibri" pitchFamily="34" charset="0"/>
                <a:ea typeface="ＭＳ Ｐゴシック" pitchFamily="50" charset="-128"/>
              </a:defRPr>
            </a:lvl2pPr>
            <a:lvl3pPr marL="1143000" indent="-228600" defTabSz="1244600">
              <a:defRPr kumimoji="1">
                <a:solidFill>
                  <a:schemeClr val="tx1"/>
                </a:solidFill>
                <a:latin typeface="Calibri" pitchFamily="34" charset="0"/>
                <a:ea typeface="ＭＳ Ｐゴシック" pitchFamily="50" charset="-128"/>
              </a:defRPr>
            </a:lvl3pPr>
            <a:lvl4pPr marL="1600200" indent="-228600" defTabSz="1244600">
              <a:defRPr kumimoji="1">
                <a:solidFill>
                  <a:schemeClr val="tx1"/>
                </a:solidFill>
                <a:latin typeface="Calibri" pitchFamily="34" charset="0"/>
                <a:ea typeface="ＭＳ Ｐゴシック" pitchFamily="50" charset="-128"/>
              </a:defRPr>
            </a:lvl4pPr>
            <a:lvl5pPr marL="2057400" indent="-228600" defTabSz="1244600">
              <a:defRPr kumimoji="1">
                <a:solidFill>
                  <a:schemeClr val="tx1"/>
                </a:solidFill>
                <a:latin typeface="Calibri" pitchFamily="34" charset="0"/>
                <a:ea typeface="ＭＳ Ｐゴシック" pitchFamily="50" charset="-128"/>
              </a:defRPr>
            </a:lvl5pPr>
            <a:lvl6pPr marL="2514600" indent="-228600" defTabSz="1244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defTabSz="1244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defTabSz="1244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defTabSz="1244600" fontAlgn="base">
              <a:spcBef>
                <a:spcPct val="0"/>
              </a:spcBef>
              <a:spcAft>
                <a:spcPct val="0"/>
              </a:spcAft>
              <a:defRPr kumimoji="1">
                <a:solidFill>
                  <a:schemeClr val="tx1"/>
                </a:solidFill>
                <a:latin typeface="Calibri" pitchFamily="34" charset="0"/>
                <a:ea typeface="ＭＳ Ｐゴシック" pitchFamily="50" charset="-128"/>
              </a:defRPr>
            </a:lvl9pPr>
          </a:lstStyle>
          <a:p>
            <a:pPr algn="ctr">
              <a:lnSpc>
                <a:spcPct val="90000"/>
              </a:lnSpc>
              <a:spcAft>
                <a:spcPct val="35000"/>
              </a:spcAft>
              <a:defRPr/>
            </a:pPr>
            <a:r>
              <a:rPr lang="ja-JP" altLang="en-US" sz="3600" dirty="0">
                <a:solidFill>
                  <a:srgbClr val="000000"/>
                </a:solidFill>
                <a:latin typeface="メイリオ" panose="020B0604030504040204" pitchFamily="50" charset="-128"/>
                <a:ea typeface="メイリオ" panose="020B0604030504040204" pitchFamily="50" charset="-128"/>
              </a:rPr>
              <a:t>成長</a:t>
            </a:r>
            <a:r>
              <a:rPr lang="ja-JP" altLang="en-US" sz="3600" dirty="0" smtClean="0">
                <a:solidFill>
                  <a:srgbClr val="000000"/>
                </a:solidFill>
                <a:latin typeface="メイリオ" panose="020B0604030504040204" pitchFamily="50" charset="-128"/>
                <a:ea typeface="メイリオ" panose="020B0604030504040204" pitchFamily="50" charset="-128"/>
              </a:rPr>
              <a:t>を重視</a:t>
            </a:r>
            <a:endParaRPr lang="en-US" altLang="ja-JP" sz="3600" dirty="0" smtClean="0">
              <a:solidFill>
                <a:srgbClr val="000000"/>
              </a:solidFill>
              <a:latin typeface="メイリオ" panose="020B0604030504040204" pitchFamily="50" charset="-128"/>
              <a:ea typeface="メイリオ" panose="020B0604030504040204" pitchFamily="50" charset="-128"/>
            </a:endParaRPr>
          </a:p>
        </p:txBody>
      </p:sp>
      <p:sp>
        <p:nvSpPr>
          <p:cNvPr id="8" name="タイトル 1"/>
          <p:cNvSpPr txBox="1">
            <a:spLocks/>
          </p:cNvSpPr>
          <p:nvPr/>
        </p:nvSpPr>
        <p:spPr>
          <a:xfrm>
            <a:off x="-35127" y="1082"/>
            <a:ext cx="9214254" cy="619606"/>
          </a:xfrm>
          <a:prstGeom prst="rect">
            <a:avLst/>
          </a:prstGeom>
          <a:solidFill>
            <a:srgbClr val="0000FF"/>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sz="2800" dirty="0" smtClean="0">
                <a:solidFill>
                  <a:schemeClr val="bg1"/>
                </a:solidFill>
                <a:latin typeface="メイリオ" panose="020B0604030504040204" pitchFamily="50" charset="-128"/>
                <a:ea typeface="メイリオ" panose="020B0604030504040204" pitchFamily="50" charset="-128"/>
              </a:rPr>
              <a:t>「前向きになれる」伝え方のポイント</a:t>
            </a:r>
            <a:endParaRPr lang="ja-JP" altLang="en-US" sz="2800" dirty="0">
              <a:solidFill>
                <a:schemeClr val="bg1"/>
              </a:solidFill>
              <a:latin typeface="メイリオ" panose="020B0604030504040204" pitchFamily="50" charset="-128"/>
              <a:ea typeface="メイリオ" panose="020B0604030504040204" pitchFamily="50" charset="-128"/>
            </a:endParaRPr>
          </a:p>
        </p:txBody>
      </p:sp>
    </p:spTree>
    <p:custDataLst>
      <p:tags r:id="rId1"/>
    </p:custDataLst>
    <p:extLst>
      <p:ext uri="{BB962C8B-B14F-4D97-AF65-F5344CB8AC3E}">
        <p14:creationId xmlns:p14="http://schemas.microsoft.com/office/powerpoint/2010/main" val="286004342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409793" y="297334"/>
            <a:ext cx="8229600" cy="1143000"/>
          </a:xfrm>
        </p:spPr>
        <p:txBody>
          <a:bodyPr/>
          <a:lstStyle/>
          <a:p>
            <a:r>
              <a:rPr lang="ja-JP" altLang="en-US" b="1" smtClean="0">
                <a:latin typeface="メイリオ" pitchFamily="50" charset="-128"/>
                <a:ea typeface="メイリオ" pitchFamily="50" charset="-128"/>
                <a:cs typeface="Arial" charset="0"/>
              </a:rPr>
              <a:t>研修の進め方</a:t>
            </a:r>
          </a:p>
        </p:txBody>
      </p:sp>
      <p:sp>
        <p:nvSpPr>
          <p:cNvPr id="20" name="角丸四角形 19"/>
          <p:cNvSpPr/>
          <p:nvPr/>
        </p:nvSpPr>
        <p:spPr>
          <a:xfrm>
            <a:off x="1612036" y="4477308"/>
            <a:ext cx="694667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12" name="円/楕円 11"/>
          <p:cNvSpPr/>
          <p:nvPr/>
        </p:nvSpPr>
        <p:spPr>
          <a:xfrm>
            <a:off x="1188496"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262811"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Tree>
    <p:extLst>
      <p:ext uri="{BB962C8B-B14F-4D97-AF65-F5344CB8AC3E}">
        <p14:creationId xmlns:p14="http://schemas.microsoft.com/office/powerpoint/2010/main" val="14020985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F:\0_イラスト集\カラー\07研修・指導\031_面談.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858" y="2922165"/>
            <a:ext cx="8148638" cy="806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円/楕円 4"/>
          <p:cNvSpPr/>
          <p:nvPr/>
        </p:nvSpPr>
        <p:spPr>
          <a:xfrm>
            <a:off x="3804636" y="837112"/>
            <a:ext cx="1728000" cy="3600000"/>
          </a:xfrm>
          <a:prstGeom prst="ellips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vert="eaVert" wrap="none" lIns="0" tIns="0" rIns="36000" bIns="0" anchor="ctr"/>
          <a:lstStyle/>
          <a:p>
            <a:pPr>
              <a:defRPr/>
            </a:pPr>
            <a:r>
              <a:rPr lang="ja-JP" altLang="en-US" sz="2800" b="1" dirty="0">
                <a:solidFill>
                  <a:schemeClr val="accent2">
                    <a:lumMod val="50000"/>
                  </a:schemeClr>
                </a:solidFill>
                <a:latin typeface="ＭＳ ゴシック" pitchFamily="49" charset="-128"/>
                <a:ea typeface="ＭＳ ゴシック" pitchFamily="49" charset="-128"/>
              </a:rPr>
              <a:t>一人一人</a:t>
            </a:r>
            <a:r>
              <a:rPr lang="ja-JP" altLang="en-US" sz="2800" b="1" dirty="0" smtClean="0">
                <a:solidFill>
                  <a:schemeClr val="accent2">
                    <a:lumMod val="50000"/>
                  </a:schemeClr>
                </a:solidFill>
                <a:latin typeface="ＭＳ ゴシック" pitchFamily="49" charset="-128"/>
                <a:ea typeface="ＭＳ ゴシック" pitchFamily="49" charset="-128"/>
              </a:rPr>
              <a:t>の</a:t>
            </a:r>
            <a:endParaRPr lang="en-US" altLang="ja-JP" sz="2800" b="1" dirty="0" smtClean="0">
              <a:solidFill>
                <a:schemeClr val="accent2">
                  <a:lumMod val="50000"/>
                </a:schemeClr>
              </a:solidFill>
              <a:latin typeface="ＭＳ ゴシック" pitchFamily="49" charset="-128"/>
              <a:ea typeface="ＭＳ ゴシック" pitchFamily="49" charset="-128"/>
            </a:endParaRPr>
          </a:p>
          <a:p>
            <a:pPr>
              <a:defRPr/>
            </a:pPr>
            <a:r>
              <a:rPr lang="ja-JP" altLang="en-US" sz="2800" b="1" dirty="0" smtClean="0">
                <a:solidFill>
                  <a:schemeClr val="accent2">
                    <a:lumMod val="50000"/>
                  </a:schemeClr>
                </a:solidFill>
                <a:latin typeface="ＭＳ ゴシック" pitchFamily="49" charset="-128"/>
                <a:ea typeface="ＭＳ ゴシック" pitchFamily="49" charset="-128"/>
              </a:rPr>
              <a:t>思いに寄り添い</a:t>
            </a:r>
            <a:endParaRPr lang="ja-JP" altLang="en-US" sz="2800" b="1" dirty="0">
              <a:solidFill>
                <a:schemeClr val="accent2">
                  <a:lumMod val="50000"/>
                </a:schemeClr>
              </a:solidFill>
              <a:latin typeface="ＭＳ ゴシック" pitchFamily="49" charset="-128"/>
              <a:ea typeface="ＭＳ ゴシック" pitchFamily="49" charset="-128"/>
            </a:endParaRPr>
          </a:p>
        </p:txBody>
      </p:sp>
      <p:sp>
        <p:nvSpPr>
          <p:cNvPr id="6" name="円/楕円 5"/>
          <p:cNvSpPr/>
          <p:nvPr/>
        </p:nvSpPr>
        <p:spPr>
          <a:xfrm>
            <a:off x="6876448" y="765104"/>
            <a:ext cx="1728000" cy="3600000"/>
          </a:xfrm>
          <a:prstGeom prst="ellips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vert="eaVert" wrap="none" lIns="0" tIns="0" rIns="36000" bIns="0" anchor="ctr"/>
          <a:lstStyle/>
          <a:p>
            <a:pPr>
              <a:defRPr/>
            </a:pPr>
            <a:r>
              <a:rPr lang="ja-JP" altLang="en-US" sz="3600" dirty="0">
                <a:solidFill>
                  <a:schemeClr val="accent2">
                    <a:lumMod val="50000"/>
                  </a:schemeClr>
                </a:solidFill>
                <a:latin typeface="ＭＳ ゴシック" pitchFamily="49" charset="-128"/>
                <a:ea typeface="ＭＳ ゴシック" pitchFamily="49" charset="-128"/>
              </a:rPr>
              <a:t>日頃から</a:t>
            </a:r>
          </a:p>
        </p:txBody>
      </p:sp>
      <p:sp>
        <p:nvSpPr>
          <p:cNvPr id="7" name="円/楕円 6"/>
          <p:cNvSpPr/>
          <p:nvPr/>
        </p:nvSpPr>
        <p:spPr>
          <a:xfrm>
            <a:off x="732823" y="765104"/>
            <a:ext cx="1728000" cy="3600000"/>
          </a:xfrm>
          <a:prstGeom prst="ellips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vert="eaVert" wrap="none" lIns="0" tIns="0" rIns="36000" bIns="0" anchor="ctr"/>
          <a:lstStyle/>
          <a:p>
            <a:pPr>
              <a:defRPr/>
            </a:pPr>
            <a:r>
              <a:rPr lang="ja-JP" altLang="en-US" sz="2800" b="1" dirty="0">
                <a:solidFill>
                  <a:schemeClr val="accent2">
                    <a:lumMod val="50000"/>
                  </a:schemeClr>
                </a:solidFill>
                <a:latin typeface="ＭＳ ゴシック" pitchFamily="49" charset="-128"/>
                <a:ea typeface="ＭＳ ゴシック" pitchFamily="49" charset="-128"/>
              </a:rPr>
              <a:t>気持ちを敏感</a:t>
            </a:r>
            <a:r>
              <a:rPr lang="ja-JP" altLang="en-US" sz="2800" b="1" dirty="0" smtClean="0">
                <a:solidFill>
                  <a:schemeClr val="accent2">
                    <a:lumMod val="50000"/>
                  </a:schemeClr>
                </a:solidFill>
                <a:latin typeface="ＭＳ ゴシック" pitchFamily="49" charset="-128"/>
                <a:ea typeface="ＭＳ ゴシック" pitchFamily="49" charset="-128"/>
              </a:rPr>
              <a:t>に</a:t>
            </a:r>
            <a:endParaRPr lang="en-US" altLang="ja-JP" sz="2800" b="1" dirty="0" smtClean="0">
              <a:solidFill>
                <a:schemeClr val="accent2">
                  <a:lumMod val="50000"/>
                </a:schemeClr>
              </a:solidFill>
              <a:latin typeface="ＭＳ ゴシック" pitchFamily="49" charset="-128"/>
              <a:ea typeface="ＭＳ ゴシック" pitchFamily="49" charset="-128"/>
            </a:endParaRPr>
          </a:p>
          <a:p>
            <a:pPr>
              <a:defRPr/>
            </a:pPr>
            <a:r>
              <a:rPr lang="ja-JP" altLang="en-US" sz="2800" b="1" dirty="0" smtClean="0">
                <a:solidFill>
                  <a:schemeClr val="accent2">
                    <a:lumMod val="50000"/>
                  </a:schemeClr>
                </a:solidFill>
                <a:latin typeface="ＭＳ ゴシック" pitchFamily="49" charset="-128"/>
                <a:ea typeface="ＭＳ ゴシック" pitchFamily="49" charset="-128"/>
              </a:rPr>
              <a:t>感じ取りましょう</a:t>
            </a:r>
            <a:endParaRPr lang="ja-JP" altLang="en-US" sz="2800" b="1" dirty="0">
              <a:solidFill>
                <a:schemeClr val="accent2">
                  <a:lumMod val="50000"/>
                </a:schemeClr>
              </a:solidFill>
              <a:latin typeface="ＭＳ ゴシック" pitchFamily="49" charset="-128"/>
              <a:ea typeface="ＭＳ ゴシック" pitchFamily="49" charset="-128"/>
            </a:endParaRPr>
          </a:p>
        </p:txBody>
      </p:sp>
      <p:sp>
        <p:nvSpPr>
          <p:cNvPr id="9" name="ハート 8"/>
          <p:cNvSpPr/>
          <p:nvPr/>
        </p:nvSpPr>
        <p:spPr>
          <a:xfrm>
            <a:off x="3368972" y="4094758"/>
            <a:ext cx="2643188" cy="2214562"/>
          </a:xfrm>
          <a:prstGeom prst="hear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dirty="0">
                <a:solidFill>
                  <a:schemeClr val="tx1"/>
                </a:solidFill>
                <a:latin typeface="+mn-ea"/>
              </a:rPr>
              <a:t>信頼感</a:t>
            </a:r>
          </a:p>
        </p:txBody>
      </p:sp>
      <p:sp>
        <p:nvSpPr>
          <p:cNvPr id="2" name="テキスト ボックス 1"/>
          <p:cNvSpPr txBox="1"/>
          <p:nvPr/>
        </p:nvSpPr>
        <p:spPr>
          <a:xfrm>
            <a:off x="65688" y="116632"/>
            <a:ext cx="3570208" cy="769441"/>
          </a:xfrm>
          <a:prstGeom prst="rect">
            <a:avLst/>
          </a:prstGeom>
          <a:noFill/>
        </p:spPr>
        <p:txBody>
          <a:bodyPr wrap="none" rtlCol="0">
            <a:spAutoFit/>
          </a:bodyPr>
          <a:lstStyle/>
          <a:p>
            <a:r>
              <a:rPr kumimoji="1" lang="ja-JP" altLang="en-US" sz="4400" dirty="0" smtClean="0">
                <a:latin typeface="メイリオ" panose="020B0604030504040204" pitchFamily="50" charset="-128"/>
                <a:ea typeface="メイリオ" panose="020B0604030504040204" pitchFamily="50" charset="-128"/>
              </a:rPr>
              <a:t>最後に・・・</a:t>
            </a:r>
            <a:endParaRPr kumimoji="1" lang="ja-JP" altLang="en-US" sz="4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5159655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409793" y="297334"/>
            <a:ext cx="8229600" cy="1143000"/>
          </a:xfrm>
        </p:spPr>
        <p:txBody>
          <a:bodyPr/>
          <a:lstStyle/>
          <a:p>
            <a:r>
              <a:rPr lang="ja-JP" altLang="en-US" b="1" smtClean="0">
                <a:latin typeface="メイリオ" pitchFamily="50" charset="-128"/>
                <a:ea typeface="メイリオ" pitchFamily="50" charset="-128"/>
                <a:cs typeface="Arial" charset="0"/>
              </a:rPr>
              <a:t>研修の進め方</a:t>
            </a:r>
          </a:p>
        </p:txBody>
      </p:sp>
      <p:sp>
        <p:nvSpPr>
          <p:cNvPr id="22" name="角丸四角形 21"/>
          <p:cNvSpPr/>
          <p:nvPr/>
        </p:nvSpPr>
        <p:spPr>
          <a:xfrm>
            <a:off x="1260504" y="5373216"/>
            <a:ext cx="7298208"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defRPr/>
            </a:pPr>
            <a:r>
              <a:rPr lang="ja-JP" altLang="en-US" sz="2400" dirty="0" smtClean="0">
                <a:solidFill>
                  <a:schemeClr val="bg1"/>
                </a:solidFill>
                <a:latin typeface="メイリオ" panose="020B0604030504040204" pitchFamily="50" charset="-128"/>
                <a:ea typeface="メイリオ" panose="020B0604030504040204" pitchFamily="50" charset="-128"/>
              </a:rPr>
              <a:t>　 　　　子供にかける「前向きになれる言葉」</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4" name="円/楕円 3"/>
          <p:cNvSpPr/>
          <p:nvPr/>
        </p:nvSpPr>
        <p:spPr>
          <a:xfrm>
            <a:off x="587329" y="530120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694486" y="5430441"/>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５</a:t>
            </a:r>
          </a:p>
        </p:txBody>
      </p:sp>
    </p:spTree>
    <p:extLst>
      <p:ext uri="{BB962C8B-B14F-4D97-AF65-F5344CB8AC3E}">
        <p14:creationId xmlns:p14="http://schemas.microsoft.com/office/powerpoint/2010/main" val="3901981878"/>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4"/>
          <p:cNvSpPr>
            <a:spLocks noChangeArrowheads="1"/>
          </p:cNvSpPr>
          <p:nvPr/>
        </p:nvSpPr>
        <p:spPr bwMode="auto">
          <a:xfrm>
            <a:off x="1296988" y="188640"/>
            <a:ext cx="6550025" cy="508000"/>
          </a:xfrm>
          <a:prstGeom prst="roundRect">
            <a:avLst>
              <a:gd name="adj" fmla="val 16667"/>
            </a:avLst>
          </a:prstGeom>
          <a:solidFill>
            <a:srgbClr val="0000FF"/>
          </a:solidFill>
          <a:ln>
            <a:solidFill>
              <a:schemeClr val="accent3"/>
            </a:solidFill>
          </a:ln>
          <a:effectLst/>
        </p:spPr>
        <p:txBody>
          <a:bodyPr wrap="none" anchor="t"/>
          <a:lstStyle/>
          <a:p>
            <a:pPr algn="ctr"/>
            <a:r>
              <a:rPr lang="ja-JP" altLang="en-US" sz="2800" dirty="0">
                <a:solidFill>
                  <a:schemeClr val="bg1"/>
                </a:solidFill>
                <a:latin typeface="メイリオ" panose="020B0604030504040204" pitchFamily="50" charset="-128"/>
                <a:ea typeface="メイリオ" panose="020B0604030504040204" pitchFamily="50" charset="-128"/>
              </a:rPr>
              <a:t>思い出してみましょう。</a:t>
            </a:r>
          </a:p>
        </p:txBody>
      </p:sp>
      <p:sp>
        <p:nvSpPr>
          <p:cNvPr id="4" name="テキスト ボックス 3"/>
          <p:cNvSpPr txBox="1"/>
          <p:nvPr/>
        </p:nvSpPr>
        <p:spPr>
          <a:xfrm>
            <a:off x="509836" y="880254"/>
            <a:ext cx="4493538" cy="461665"/>
          </a:xfrm>
          <a:prstGeom prst="rect">
            <a:avLst/>
          </a:prstGeom>
          <a:noFill/>
        </p:spPr>
        <p:txBody>
          <a:bodyPr wrap="none" rtlCol="0">
            <a:spAutoFit/>
          </a:bodyPr>
          <a:lstStyle/>
          <a:p>
            <a:r>
              <a:rPr lang="ja-JP" altLang="en-US" sz="2400" dirty="0">
                <a:latin typeface="メイリオ" panose="020B0604030504040204" pitchFamily="50" charset="-128"/>
                <a:ea typeface="メイリオ" panose="020B0604030504040204" pitchFamily="50" charset="-128"/>
              </a:rPr>
              <a:t>心</a:t>
            </a:r>
            <a:r>
              <a:rPr lang="ja-JP" altLang="en-US" sz="2400" dirty="0" smtClean="0">
                <a:latin typeface="メイリオ" panose="020B0604030504040204" pitchFamily="50" charset="-128"/>
                <a:ea typeface="メイリオ" panose="020B0604030504040204" pitchFamily="50" charset="-128"/>
              </a:rPr>
              <a:t>に残る、</a:t>
            </a:r>
            <a:r>
              <a:rPr kumimoji="1" lang="ja-JP" altLang="en-US" sz="2400" dirty="0" smtClean="0">
                <a:latin typeface="メイリオ" panose="020B0604030504040204" pitchFamily="50" charset="-128"/>
                <a:ea typeface="メイリオ" panose="020B0604030504040204" pitchFamily="50" charset="-128"/>
              </a:rPr>
              <a:t>前向きになれた言葉</a:t>
            </a:r>
            <a:endParaRPr kumimoji="1" lang="en-US" altLang="ja-JP" sz="2400" dirty="0" smtClean="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703820" y="3501008"/>
            <a:ext cx="7736361" cy="431657"/>
          </a:xfrm>
          <a:prstGeom prst="rect">
            <a:avLst/>
          </a:prstGeom>
          <a:noFill/>
        </p:spPr>
        <p:txBody>
          <a:bodyPr wrap="square" rtlCol="0">
            <a:spAutoFit/>
          </a:bodyPr>
          <a:lstStyle/>
          <a:p>
            <a:pPr>
              <a:lnSpc>
                <a:spcPct val="1300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＜メモ＞</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正方形/長方形 9"/>
          <p:cNvSpPr/>
          <p:nvPr/>
        </p:nvSpPr>
        <p:spPr>
          <a:xfrm>
            <a:off x="683569" y="3932665"/>
            <a:ext cx="7736360" cy="26792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角丸四角形 10"/>
          <p:cNvSpPr/>
          <p:nvPr/>
        </p:nvSpPr>
        <p:spPr>
          <a:xfrm>
            <a:off x="366307" y="865178"/>
            <a:ext cx="8526173" cy="2419806"/>
          </a:xfrm>
          <a:prstGeom prst="roundRect">
            <a:avLst>
              <a:gd name="adj" fmla="val 9999"/>
            </a:avLst>
          </a:prstGeom>
          <a:no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80188194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4934" y="44624"/>
            <a:ext cx="933450"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テキスト ボックス 15"/>
          <p:cNvSpPr txBox="1"/>
          <p:nvPr/>
        </p:nvSpPr>
        <p:spPr>
          <a:xfrm>
            <a:off x="234932" y="2355937"/>
            <a:ext cx="8964488" cy="3893374"/>
          </a:xfrm>
          <a:prstGeom prst="rect">
            <a:avLst/>
          </a:prstGeom>
          <a:noFill/>
        </p:spPr>
        <p:txBody>
          <a:bodyPr wrap="square" rtlCol="0">
            <a:spAutoFit/>
          </a:bodyPr>
          <a:lstStyle/>
          <a:p>
            <a:pPr algn="just">
              <a:lnSpc>
                <a:spcPct val="130000"/>
              </a:lnSpc>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気持ち</a:t>
            </a: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が前向きになれるように、</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ct val="130000"/>
              </a:lnSpc>
            </a:pP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ct val="130000"/>
              </a:lnSpc>
            </a:pP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lgn="r">
              <a:lnSpc>
                <a:spcPct val="130000"/>
              </a:lnSpc>
            </a:pP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r">
              <a:lnSpc>
                <a:spcPct val="130000"/>
              </a:lnSpc>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いう言葉をかけます</a:t>
            </a: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a:xfrm>
            <a:off x="519301" y="3393091"/>
            <a:ext cx="8105398" cy="1656184"/>
          </a:xfrm>
          <a:prstGeom prst="rect">
            <a:avLst/>
          </a:prstGeom>
          <a:noFill/>
          <a:ln w="571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n>
                <a:solidFill>
                  <a:srgbClr val="0033CC"/>
                </a:solidFill>
              </a:ln>
            </a:endParaRPr>
          </a:p>
        </p:txBody>
      </p:sp>
      <p:sp>
        <p:nvSpPr>
          <p:cNvPr id="20" name="テキスト ボックス 19"/>
          <p:cNvSpPr txBox="1"/>
          <p:nvPr/>
        </p:nvSpPr>
        <p:spPr>
          <a:xfrm>
            <a:off x="82337" y="72333"/>
            <a:ext cx="1107996" cy="461665"/>
          </a:xfrm>
          <a:prstGeom prst="rect">
            <a:avLst/>
          </a:prstGeom>
          <a:solidFill>
            <a:srgbClr val="002060"/>
          </a:solidFill>
        </p:spPr>
        <p:txBody>
          <a:bodyPr wrap="square"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smtClean="0"/>
              <a:t>資料②</a:t>
            </a:r>
            <a:endParaRPr lang="ja-JP" altLang="en-US" dirty="0"/>
          </a:p>
        </p:txBody>
      </p:sp>
      <p:sp>
        <p:nvSpPr>
          <p:cNvPr id="21" name="円形吹き出し 20"/>
          <p:cNvSpPr/>
          <p:nvPr/>
        </p:nvSpPr>
        <p:spPr>
          <a:xfrm>
            <a:off x="1198556" y="113898"/>
            <a:ext cx="5173644" cy="1442894"/>
          </a:xfrm>
          <a:prstGeom prst="wedgeEllipseCallout">
            <a:avLst>
              <a:gd name="adj1" fmla="val 61015"/>
              <a:gd name="adj2" fmla="val 26436"/>
            </a:avLst>
          </a:prstGeom>
          <a:solidFill>
            <a:srgbClr val="FFFF99"/>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800" b="1" dirty="0">
              <a:solidFill>
                <a:schemeClr val="tx1"/>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1753806" y="343864"/>
            <a:ext cx="4513210" cy="923330"/>
          </a:xfrm>
          <a:prstGeom prst="rect">
            <a:avLst/>
          </a:prstGeom>
          <a:noFill/>
        </p:spPr>
        <p:txBody>
          <a:bodyPr wrap="square" rtlCol="0">
            <a:spAutoFit/>
          </a:bodyPr>
          <a:lstStyle/>
          <a:p>
            <a:r>
              <a:rPr kumimoji="1" lang="ja-JP" altLang="en-US" sz="5400" dirty="0" smtClean="0">
                <a:latin typeface="ＤＦ特太ゴシック体" panose="020B0509000000000000" pitchFamily="49" charset="-128"/>
                <a:ea typeface="ＤＦ特太ゴシック体" panose="020B0509000000000000" pitchFamily="49" charset="-128"/>
              </a:rPr>
              <a:t>チャレンジ！</a:t>
            </a:r>
            <a:endParaRPr kumimoji="1" lang="ja-JP" altLang="en-US" sz="5400" dirty="0">
              <a:latin typeface="ＤＦ特太ゴシック体" panose="020B0509000000000000" pitchFamily="49" charset="-128"/>
              <a:ea typeface="ＤＦ特太ゴシック体" panose="020B0509000000000000" pitchFamily="49" charset="-128"/>
            </a:endParaRPr>
          </a:p>
        </p:txBody>
      </p:sp>
      <p:sp>
        <p:nvSpPr>
          <p:cNvPr id="23" name="テキスト ボックス 19"/>
          <p:cNvSpPr txBox="1"/>
          <p:nvPr/>
        </p:nvSpPr>
        <p:spPr>
          <a:xfrm>
            <a:off x="6024731" y="1542388"/>
            <a:ext cx="1723572"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800" dirty="0">
                <a:solidFill>
                  <a:schemeClr val="tx1"/>
                </a:solidFill>
              </a:rPr>
              <a:t>© </a:t>
            </a:r>
            <a:r>
              <a:rPr kumimoji="1" lang="ja-JP" altLang="en-US" sz="800" dirty="0">
                <a:latin typeface="HG丸ｺﾞｼｯｸM-PRO" pitchFamily="50" charset="-128"/>
                <a:ea typeface="HG丸ｺﾞｼｯｸM-PRO" pitchFamily="50" charset="-128"/>
              </a:rPr>
              <a:t>岡山県「ももっち」</a:t>
            </a:r>
            <a:endParaRPr kumimoji="1" lang="ja-JP" altLang="en-US" sz="800" dirty="0">
              <a:latin typeface="HGP創英角ﾎﾟｯﾌﾟ体" pitchFamily="50" charset="-128"/>
              <a:ea typeface="HGP創英角ﾎﾟｯﾌﾟ体" pitchFamily="50" charset="-128"/>
            </a:endParaRPr>
          </a:p>
        </p:txBody>
      </p:sp>
      <p:cxnSp>
        <p:nvCxnSpPr>
          <p:cNvPr id="24" name="直線コネクタ 23"/>
          <p:cNvCxnSpPr/>
          <p:nvPr/>
        </p:nvCxnSpPr>
        <p:spPr>
          <a:xfrm>
            <a:off x="0" y="1844824"/>
            <a:ext cx="9144000" cy="0"/>
          </a:xfrm>
          <a:prstGeom prst="line">
            <a:avLst/>
          </a:prstGeom>
          <a:ln w="19050" cmpd="sng">
            <a:solidFill>
              <a:schemeClr val="tx1"/>
            </a:solidFill>
          </a:ln>
        </p:spPr>
        <p:style>
          <a:lnRef idx="1">
            <a:schemeClr val="accent1"/>
          </a:lnRef>
          <a:fillRef idx="0">
            <a:schemeClr val="accent1"/>
          </a:fillRef>
          <a:effectRef idx="0">
            <a:schemeClr val="accent1"/>
          </a:effectRef>
          <a:fontRef idx="minor">
            <a:schemeClr val="tx1"/>
          </a:fontRef>
        </p:style>
      </p:cxnSp>
      <p:pic>
        <p:nvPicPr>
          <p:cNvPr id="25" name="図 24" descr="うらっち_ジャンプ.gif"/>
          <p:cNvPicPr>
            <a:picLocks noChangeAspect="1"/>
          </p:cNvPicPr>
          <p:nvPr/>
        </p:nvPicPr>
        <p:blipFill>
          <a:blip r:embed="rId4" cstate="print"/>
          <a:stretch>
            <a:fillRect/>
          </a:stretch>
        </p:blipFill>
        <p:spPr>
          <a:xfrm>
            <a:off x="110237" y="5315417"/>
            <a:ext cx="944007" cy="1509931"/>
          </a:xfrm>
          <a:prstGeom prst="rect">
            <a:avLst/>
          </a:prstGeom>
        </p:spPr>
      </p:pic>
      <p:sp>
        <p:nvSpPr>
          <p:cNvPr id="26" name="テキスト ボックス 20"/>
          <p:cNvSpPr txBox="1"/>
          <p:nvPr/>
        </p:nvSpPr>
        <p:spPr>
          <a:xfrm>
            <a:off x="924132" y="6640894"/>
            <a:ext cx="1768928" cy="257024"/>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800" dirty="0">
                <a:solidFill>
                  <a:schemeClr val="tx1"/>
                </a:solidFill>
              </a:rPr>
              <a:t>©</a:t>
            </a:r>
            <a:r>
              <a:rPr kumimoji="1" lang="en-US" altLang="ja-JP" sz="800" baseline="0" dirty="0">
                <a:latin typeface="HG丸ｺﾞｼｯｸM-PRO" pitchFamily="50" charset="-128"/>
                <a:ea typeface="HG丸ｺﾞｼｯｸM-PRO" pitchFamily="50" charset="-128"/>
              </a:rPr>
              <a:t> </a:t>
            </a:r>
            <a:r>
              <a:rPr kumimoji="1" lang="ja-JP" altLang="en-US" sz="800" dirty="0">
                <a:latin typeface="HG丸ｺﾞｼｯｸM-PRO" pitchFamily="50" charset="-128"/>
                <a:ea typeface="HG丸ｺﾞｼｯｸM-PRO" pitchFamily="50" charset="-128"/>
              </a:rPr>
              <a:t>岡山県「うらっち」</a:t>
            </a:r>
            <a:endParaRPr kumimoji="1" lang="ja-JP" altLang="en-US" sz="800" dirty="0">
              <a:latin typeface="HGP創英角ﾎﾟｯﾌﾟ体" pitchFamily="50" charset="-128"/>
              <a:ea typeface="HGP創英角ﾎﾟｯﾌﾟ体" pitchFamily="50" charset="-128"/>
            </a:endParaRPr>
          </a:p>
        </p:txBody>
      </p:sp>
      <p:sp>
        <p:nvSpPr>
          <p:cNvPr id="12" name="テキスト ボックス 11"/>
          <p:cNvSpPr txBox="1"/>
          <p:nvPr/>
        </p:nvSpPr>
        <p:spPr>
          <a:xfrm>
            <a:off x="3209173" y="1959223"/>
            <a:ext cx="6063225" cy="461665"/>
          </a:xfrm>
          <a:prstGeom prst="rect">
            <a:avLst/>
          </a:prstGeom>
          <a:noFill/>
        </p:spPr>
        <p:txBody>
          <a:bodyPr wrap="square" rtlCol="0">
            <a:spAutoFit/>
          </a:bodyPr>
          <a:lstStyle/>
          <a:p>
            <a:pPr algn="r"/>
            <a:r>
              <a:rPr kumimoji="1"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資料②</a:t>
            </a:r>
            <a:r>
              <a:rPr kumimoji="1" lang="ja-JP" altLang="en-US" sz="2400" dirty="0" smtClean="0">
                <a:solidFill>
                  <a:srgbClr val="FF0000"/>
                </a:solidFill>
                <a:latin typeface="メイリオ" panose="020B0604030504040204" pitchFamily="50" charset="-128"/>
                <a:ea typeface="メイリオ" panose="020B0604030504040204" pitchFamily="50" charset="-128"/>
              </a:rPr>
              <a:t>をご覧ください。</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1193793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0" y="7620"/>
            <a:ext cx="9144000" cy="1008000"/>
          </a:xfrm>
          <a:solidFill>
            <a:schemeClr val="accent5">
              <a:lumMod val="20000"/>
              <a:lumOff val="80000"/>
            </a:schemeClr>
          </a:solidFill>
        </p:spPr>
        <p:txBody>
          <a:bodyPr vert="horz" lIns="91440" tIns="45720" rIns="91440" bIns="45720" rtlCol="0" anchor="t">
            <a:noAutofit/>
          </a:bodyPr>
          <a:lstStyle/>
          <a:p>
            <a:r>
              <a:rPr lang="ja-JP" altLang="en-US" sz="3200" dirty="0">
                <a:latin typeface="メイリオ" panose="020B0604030504040204" pitchFamily="50" charset="-128"/>
                <a:ea typeface="メイリオ" panose="020B0604030504040204" pitchFamily="50" charset="-128"/>
              </a:rPr>
              <a:t>あなたが中学生の頃、困った時</a:t>
            </a:r>
            <a:r>
              <a:rPr lang="ja-JP" altLang="en-US" sz="3200" dirty="0" smtClean="0">
                <a:latin typeface="メイリオ" panose="020B0604030504040204" pitchFamily="50" charset="-128"/>
                <a:ea typeface="メイリオ" panose="020B0604030504040204" pitchFamily="50" charset="-128"/>
              </a:rPr>
              <a:t>に</a:t>
            </a:r>
            <a:r>
              <a:rPr lang="en-US" altLang="ja-JP" sz="3200" dirty="0">
                <a:latin typeface="メイリオ" panose="020B0604030504040204" pitchFamily="50" charset="-128"/>
                <a:ea typeface="メイリオ" panose="020B0604030504040204" pitchFamily="50" charset="-128"/>
              </a:rPr>
              <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相談しようと思った先生はどんな先生でしたか？</a:t>
            </a:r>
          </a:p>
        </p:txBody>
      </p:sp>
      <p:sp>
        <p:nvSpPr>
          <p:cNvPr id="12293" name="テキスト ボックス 9"/>
          <p:cNvSpPr txBox="1">
            <a:spLocks noChangeArrowheads="1"/>
          </p:cNvSpPr>
          <p:nvPr/>
        </p:nvSpPr>
        <p:spPr bwMode="auto">
          <a:xfrm>
            <a:off x="1002080" y="6224409"/>
            <a:ext cx="7128792" cy="584775"/>
          </a:xfrm>
          <a:prstGeom prst="rect">
            <a:avLst/>
          </a:prstGeom>
          <a:solidFill>
            <a:srgbClr val="FFFFCC"/>
          </a:solidFill>
          <a:ln>
            <a:noFill/>
          </a:ln>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dirty="0" smtClean="0">
                <a:latin typeface="Meiryo UI" panose="020B0604030504040204" pitchFamily="50" charset="-128"/>
                <a:ea typeface="Meiryo UI" panose="020B0604030504040204" pitchFamily="50" charset="-128"/>
              </a:rPr>
              <a:t>個人で考えて、グループで共有しましょう。</a:t>
            </a:r>
            <a:endParaRPr lang="ja-JP" altLang="en-US" dirty="0">
              <a:latin typeface="Meiryo UI" panose="020B0604030504040204" pitchFamily="50" charset="-128"/>
              <a:ea typeface="Meiryo UI" panose="020B0604030504040204" pitchFamily="50" charset="-128"/>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0677" y="2549923"/>
            <a:ext cx="1322647" cy="1758153"/>
          </a:xfrm>
          <a:prstGeom prst="rect">
            <a:avLst/>
          </a:prstGeom>
        </p:spPr>
      </p:pic>
      <p:sp>
        <p:nvSpPr>
          <p:cNvPr id="11" name="円形吹き出し 10"/>
          <p:cNvSpPr/>
          <p:nvPr/>
        </p:nvSpPr>
        <p:spPr>
          <a:xfrm>
            <a:off x="6012161" y="5397857"/>
            <a:ext cx="2750780" cy="752118"/>
          </a:xfrm>
          <a:prstGeom prst="wedgeEllipseCallout">
            <a:avLst>
              <a:gd name="adj1" fmla="val -85686"/>
              <a:gd name="adj2" fmla="val -199897"/>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 name="テキスト ボックス 1"/>
          <p:cNvSpPr txBox="1"/>
          <p:nvPr/>
        </p:nvSpPr>
        <p:spPr>
          <a:xfrm>
            <a:off x="6228184" y="5585420"/>
            <a:ext cx="2339102" cy="461665"/>
          </a:xfrm>
          <a:prstGeom prst="rect">
            <a:avLst/>
          </a:prstGeom>
          <a:noFill/>
        </p:spPr>
        <p:txBody>
          <a:bodyPr wrap="none" rtlCol="0">
            <a:spAutoFit/>
          </a:bodyPr>
          <a:lstStyle/>
          <a:p>
            <a:r>
              <a:rPr kumimoji="1" lang="ja-JP" altLang="en-US" sz="2400" dirty="0" smtClean="0">
                <a:latin typeface="メイリオ" panose="020B0604030504040204" pitchFamily="50" charset="-128"/>
                <a:ea typeface="メイリオ" panose="020B0604030504040204" pitchFamily="50" charset="-128"/>
              </a:rPr>
              <a:t>例：優しい先生</a:t>
            </a:r>
            <a:endParaRPr kumimoji="1" lang="ja-JP" altLang="en-US" sz="2400" dirty="0">
              <a:latin typeface="メイリオ" panose="020B0604030504040204" pitchFamily="50" charset="-128"/>
              <a:ea typeface="メイリオ" panose="020B0604030504040204" pitchFamily="50" charset="-128"/>
            </a:endParaRPr>
          </a:p>
        </p:txBody>
      </p:sp>
      <p:sp>
        <p:nvSpPr>
          <p:cNvPr id="24" name="円形吹き出し 23"/>
          <p:cNvSpPr/>
          <p:nvPr/>
        </p:nvSpPr>
        <p:spPr>
          <a:xfrm>
            <a:off x="5736393" y="1164714"/>
            <a:ext cx="3276000" cy="1692000"/>
          </a:xfrm>
          <a:prstGeom prst="wedgeEllipseCallout">
            <a:avLst>
              <a:gd name="adj1" fmla="val -63281"/>
              <a:gd name="adj2" fmla="val 5440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5" name="円形吹き出し 24"/>
          <p:cNvSpPr/>
          <p:nvPr/>
        </p:nvSpPr>
        <p:spPr>
          <a:xfrm>
            <a:off x="107504" y="3804107"/>
            <a:ext cx="3080575" cy="1548000"/>
          </a:xfrm>
          <a:prstGeom prst="wedgeEllipseCallout">
            <a:avLst>
              <a:gd name="adj1" fmla="val 70894"/>
              <a:gd name="adj2" fmla="val -4693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6" name="円形吹き出し 25"/>
          <p:cNvSpPr/>
          <p:nvPr/>
        </p:nvSpPr>
        <p:spPr>
          <a:xfrm>
            <a:off x="72570" y="2206807"/>
            <a:ext cx="3636000" cy="1476000"/>
          </a:xfrm>
          <a:prstGeom prst="wedgeEllipseCallout">
            <a:avLst>
              <a:gd name="adj1" fmla="val 55403"/>
              <a:gd name="adj2" fmla="val 47137"/>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7" name="円形吹き出し 26"/>
          <p:cNvSpPr/>
          <p:nvPr/>
        </p:nvSpPr>
        <p:spPr>
          <a:xfrm>
            <a:off x="5984695" y="3068959"/>
            <a:ext cx="2952000" cy="1656000"/>
          </a:xfrm>
          <a:prstGeom prst="wedgeEllipseCallout">
            <a:avLst>
              <a:gd name="adj1" fmla="val -76838"/>
              <a:gd name="adj2" fmla="val -6479"/>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8" name="円形吹き出し 27"/>
          <p:cNvSpPr/>
          <p:nvPr/>
        </p:nvSpPr>
        <p:spPr>
          <a:xfrm>
            <a:off x="1016266" y="1112294"/>
            <a:ext cx="4692006" cy="1080000"/>
          </a:xfrm>
          <a:prstGeom prst="wedgeEllipseCallout">
            <a:avLst>
              <a:gd name="adj1" fmla="val 18572"/>
              <a:gd name="adj2" fmla="val 8555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9" name="円形吹き出し 28"/>
          <p:cNvSpPr/>
          <p:nvPr/>
        </p:nvSpPr>
        <p:spPr>
          <a:xfrm>
            <a:off x="2643423" y="4898187"/>
            <a:ext cx="3255938" cy="1254547"/>
          </a:xfrm>
          <a:prstGeom prst="wedgeEllipseCallout">
            <a:avLst>
              <a:gd name="adj1" fmla="val 8999"/>
              <a:gd name="adj2" fmla="val -86551"/>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Tree>
    <p:extLst>
      <p:ext uri="{BB962C8B-B14F-4D97-AF65-F5344CB8AC3E}">
        <p14:creationId xmlns:p14="http://schemas.microsoft.com/office/powerpoint/2010/main" val="230551747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4611" y="5374202"/>
            <a:ext cx="1531442" cy="1424098"/>
          </a:xfrm>
          <a:prstGeom prst="rect">
            <a:avLst/>
          </a:prstGeom>
        </p:spPr>
      </p:pic>
      <p:sp>
        <p:nvSpPr>
          <p:cNvPr id="12" name="Oval 6"/>
          <p:cNvSpPr>
            <a:spLocks noChangeArrowheads="1"/>
          </p:cNvSpPr>
          <p:nvPr/>
        </p:nvSpPr>
        <p:spPr bwMode="auto">
          <a:xfrm>
            <a:off x="3682520" y="4990386"/>
            <a:ext cx="229523" cy="249550"/>
          </a:xfrm>
          <a:prstGeom prst="ellipse">
            <a:avLst/>
          </a:prstGeom>
          <a:gradFill rotWithShape="1">
            <a:gsLst>
              <a:gs pos="0">
                <a:schemeClr val="bg1"/>
              </a:gs>
              <a:gs pos="100000">
                <a:srgbClr val="FF99FF">
                  <a:alpha val="82001"/>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ja-JP" sz="3600">
              <a:solidFill>
                <a:srgbClr val="000066"/>
              </a:solidFill>
              <a:latin typeface="Arial" charset="0"/>
            </a:endParaRPr>
          </a:p>
        </p:txBody>
      </p:sp>
      <p:sp>
        <p:nvSpPr>
          <p:cNvPr id="13" name="Oval 23"/>
          <p:cNvSpPr>
            <a:spLocks noChangeArrowheads="1"/>
          </p:cNvSpPr>
          <p:nvPr/>
        </p:nvSpPr>
        <p:spPr bwMode="auto">
          <a:xfrm>
            <a:off x="5200939" y="4990386"/>
            <a:ext cx="229523" cy="249550"/>
          </a:xfrm>
          <a:prstGeom prst="ellipse">
            <a:avLst/>
          </a:prstGeom>
          <a:gradFill rotWithShape="1">
            <a:gsLst>
              <a:gs pos="0">
                <a:schemeClr val="bg1"/>
              </a:gs>
              <a:gs pos="100000">
                <a:srgbClr val="FFCC66">
                  <a:alpha val="82001"/>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en-US" sz="1800">
              <a:latin typeface="Arial" charset="0"/>
            </a:endParaRPr>
          </a:p>
        </p:txBody>
      </p:sp>
      <p:sp>
        <p:nvSpPr>
          <p:cNvPr id="14" name="Oval 6"/>
          <p:cNvSpPr>
            <a:spLocks noChangeArrowheads="1"/>
          </p:cNvSpPr>
          <p:nvPr/>
        </p:nvSpPr>
        <p:spPr bwMode="auto">
          <a:xfrm>
            <a:off x="3912043" y="5273795"/>
            <a:ext cx="172444" cy="187491"/>
          </a:xfrm>
          <a:prstGeom prst="ellipse">
            <a:avLst/>
          </a:prstGeom>
          <a:gradFill rotWithShape="1">
            <a:gsLst>
              <a:gs pos="0">
                <a:schemeClr val="bg1"/>
              </a:gs>
              <a:gs pos="100000">
                <a:srgbClr val="FF99FF">
                  <a:alpha val="82001"/>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ja-JP" sz="3600">
              <a:solidFill>
                <a:srgbClr val="000066"/>
              </a:solidFill>
              <a:latin typeface="Arial" charset="0"/>
            </a:endParaRPr>
          </a:p>
        </p:txBody>
      </p:sp>
      <p:sp>
        <p:nvSpPr>
          <p:cNvPr id="15" name="Oval 23"/>
          <p:cNvSpPr>
            <a:spLocks noChangeArrowheads="1"/>
          </p:cNvSpPr>
          <p:nvPr/>
        </p:nvSpPr>
        <p:spPr bwMode="auto">
          <a:xfrm>
            <a:off x="5028495" y="5273795"/>
            <a:ext cx="172444" cy="187491"/>
          </a:xfrm>
          <a:prstGeom prst="ellipse">
            <a:avLst/>
          </a:prstGeom>
          <a:gradFill rotWithShape="1">
            <a:gsLst>
              <a:gs pos="0">
                <a:schemeClr val="bg1"/>
              </a:gs>
              <a:gs pos="100000">
                <a:srgbClr val="FFCC66">
                  <a:alpha val="82001"/>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en-US" sz="1800">
              <a:latin typeface="Arial" charset="0"/>
            </a:endParaRPr>
          </a:p>
        </p:txBody>
      </p:sp>
      <p:sp>
        <p:nvSpPr>
          <p:cNvPr id="37893" name="Oval 6"/>
          <p:cNvSpPr>
            <a:spLocks noChangeArrowheads="1"/>
          </p:cNvSpPr>
          <p:nvPr/>
        </p:nvSpPr>
        <p:spPr bwMode="auto">
          <a:xfrm>
            <a:off x="179512" y="2080413"/>
            <a:ext cx="3640931" cy="3271599"/>
          </a:xfrm>
          <a:prstGeom prst="ellipse">
            <a:avLst/>
          </a:prstGeom>
          <a:gradFill rotWithShape="1">
            <a:gsLst>
              <a:gs pos="0">
                <a:schemeClr val="bg1"/>
              </a:gs>
              <a:gs pos="100000">
                <a:srgbClr val="FF99FF">
                  <a:alpha val="82001"/>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ja-JP" sz="3600">
              <a:solidFill>
                <a:srgbClr val="000066"/>
              </a:solidFill>
              <a:latin typeface="Arial" charset="0"/>
            </a:endParaRPr>
          </a:p>
        </p:txBody>
      </p:sp>
      <p:sp>
        <p:nvSpPr>
          <p:cNvPr id="2" name="テキスト ボックス 1"/>
          <p:cNvSpPr txBox="1"/>
          <p:nvPr/>
        </p:nvSpPr>
        <p:spPr>
          <a:xfrm>
            <a:off x="653472" y="3789040"/>
            <a:ext cx="2646878" cy="1569660"/>
          </a:xfrm>
          <a:prstGeom prst="rect">
            <a:avLst/>
          </a:prstGeom>
          <a:noFill/>
        </p:spPr>
        <p:txBody>
          <a:bodyPr wrap="none" rtlCol="0">
            <a:spAutoFit/>
          </a:bodyPr>
          <a:lstStyle/>
          <a:p>
            <a:pPr algn="ctr"/>
            <a:r>
              <a:rPr lang="ja-JP" altLang="en-US" sz="3200" dirty="0" smtClean="0">
                <a:latin typeface="メイリオ" panose="020B0604030504040204" pitchFamily="50" charset="-128"/>
                <a:ea typeface="メイリオ" panose="020B0604030504040204" pitchFamily="50" charset="-128"/>
              </a:rPr>
              <a:t>子供の話を</a:t>
            </a:r>
            <a:endParaRPr lang="en-US" altLang="ja-JP" sz="3200" dirty="0" smtClean="0">
              <a:latin typeface="メイリオ" panose="020B0604030504040204" pitchFamily="50" charset="-128"/>
              <a:ea typeface="メイリオ" panose="020B0604030504040204" pitchFamily="50" charset="-128"/>
            </a:endParaRPr>
          </a:p>
          <a:p>
            <a:pPr algn="ctr"/>
            <a:r>
              <a:rPr lang="ja-JP" altLang="en-US" sz="3200" dirty="0" smtClean="0">
                <a:latin typeface="メイリオ" panose="020B0604030504040204" pitchFamily="50" charset="-128"/>
                <a:ea typeface="メイリオ" panose="020B0604030504040204" pitchFamily="50" charset="-128"/>
              </a:rPr>
              <a:t>誠実に聴いて</a:t>
            </a:r>
            <a:endParaRPr lang="en-US" altLang="ja-JP" sz="3200" dirty="0" smtClean="0">
              <a:latin typeface="メイリオ" panose="020B0604030504040204" pitchFamily="50" charset="-128"/>
              <a:ea typeface="メイリオ" panose="020B0604030504040204" pitchFamily="50" charset="-128"/>
            </a:endParaRPr>
          </a:p>
          <a:p>
            <a:pPr algn="ctr"/>
            <a:r>
              <a:rPr lang="ja-JP" altLang="en-US" sz="3200" dirty="0" smtClean="0">
                <a:latin typeface="メイリオ" panose="020B0604030504040204" pitchFamily="50" charset="-128"/>
                <a:ea typeface="メイリオ" panose="020B0604030504040204" pitchFamily="50" charset="-128"/>
              </a:rPr>
              <a:t>いる先生</a:t>
            </a:r>
            <a:endParaRPr kumimoji="1" lang="ja-JP" altLang="en-US" sz="32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368760" y="2204864"/>
            <a:ext cx="3276000" cy="864000"/>
          </a:xfrm>
          <a:prstGeom prst="rect">
            <a:avLst/>
          </a:prstGeom>
          <a:solidFill>
            <a:schemeClr val="bg1"/>
          </a:solidFill>
          <a:ln>
            <a:solidFill>
              <a:schemeClr val="tx1"/>
            </a:solidFill>
          </a:ln>
        </p:spPr>
        <p:txBody>
          <a:bodyPr wrap="none" rtlCol="0" anchor="b">
            <a:spAutoFit/>
          </a:bodyPr>
          <a:lstStyle/>
          <a:p>
            <a:endParaRPr kumimoji="1" lang="ja-JP" altLang="en-US" sz="4000" b="1" dirty="0">
              <a:latin typeface="メイリオ" panose="020B0604030504040204" pitchFamily="50" charset="-128"/>
              <a:ea typeface="メイリオ" panose="020B0604030504040204" pitchFamily="50" charset="-128"/>
            </a:endParaRPr>
          </a:p>
        </p:txBody>
      </p:sp>
      <p:sp>
        <p:nvSpPr>
          <p:cNvPr id="37892" name="Oval 23"/>
          <p:cNvSpPr>
            <a:spLocks noChangeArrowheads="1"/>
          </p:cNvSpPr>
          <p:nvPr/>
        </p:nvSpPr>
        <p:spPr bwMode="auto">
          <a:xfrm>
            <a:off x="5251549" y="2080413"/>
            <a:ext cx="3640931" cy="3271599"/>
          </a:xfrm>
          <a:prstGeom prst="ellipse">
            <a:avLst/>
          </a:prstGeom>
          <a:gradFill rotWithShape="1">
            <a:gsLst>
              <a:gs pos="0">
                <a:schemeClr val="bg1"/>
              </a:gs>
              <a:gs pos="100000">
                <a:srgbClr val="FFCC66">
                  <a:alpha val="82001"/>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en-US" sz="1800">
              <a:latin typeface="Arial" charset="0"/>
            </a:endParaRPr>
          </a:p>
        </p:txBody>
      </p:sp>
      <p:sp>
        <p:nvSpPr>
          <p:cNvPr id="17" name="テキスト ボックス 16"/>
          <p:cNvSpPr txBox="1"/>
          <p:nvPr/>
        </p:nvSpPr>
        <p:spPr>
          <a:xfrm>
            <a:off x="5543803" y="3789040"/>
            <a:ext cx="3109587" cy="1569660"/>
          </a:xfrm>
          <a:prstGeom prst="rect">
            <a:avLst/>
          </a:prstGeom>
          <a:noFill/>
        </p:spPr>
        <p:txBody>
          <a:bodyPr wrap="square" rtlCol="0">
            <a:spAutoFit/>
          </a:bodyPr>
          <a:lstStyle/>
          <a:p>
            <a:pPr algn="ctr"/>
            <a:r>
              <a:rPr lang="ja-JP" altLang="en-US" sz="3200" dirty="0" smtClean="0">
                <a:latin typeface="メイリオ" panose="020B0604030504040204" pitchFamily="50" charset="-128"/>
                <a:ea typeface="メイリオ" panose="020B0604030504040204" pitchFamily="50" charset="-128"/>
              </a:rPr>
              <a:t>思いや気持ちが子供に届いている先生</a:t>
            </a:r>
            <a:endParaRPr kumimoji="1" lang="ja-JP" altLang="en-US" sz="32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5440797" y="2204864"/>
            <a:ext cx="3276000" cy="864000"/>
          </a:xfrm>
          <a:prstGeom prst="rect">
            <a:avLst/>
          </a:prstGeom>
          <a:solidFill>
            <a:schemeClr val="bg1"/>
          </a:solidFill>
          <a:ln>
            <a:solidFill>
              <a:schemeClr val="tx1"/>
            </a:solidFill>
          </a:ln>
        </p:spPr>
        <p:txBody>
          <a:bodyPr wrap="none" rtlCol="0" anchor="b">
            <a:spAutoFit/>
          </a:bodyPr>
          <a:lstStyle>
            <a:defPPr>
              <a:defRPr lang="ja-JP"/>
            </a:defPPr>
            <a:lvl1pPr>
              <a:defRPr sz="4000" b="1">
                <a:latin typeface="メイリオ" panose="020B0604030504040204" pitchFamily="50" charset="-128"/>
                <a:ea typeface="メイリオ" panose="020B0604030504040204" pitchFamily="50" charset="-128"/>
              </a:defRPr>
            </a:lvl1pPr>
          </a:lstStyle>
          <a:p>
            <a:endParaRPr lang="ja-JP" alt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0047" y="314491"/>
            <a:ext cx="1660570" cy="2207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上矢印 3"/>
          <p:cNvSpPr/>
          <p:nvPr/>
        </p:nvSpPr>
        <p:spPr>
          <a:xfrm>
            <a:off x="3776812" y="2564904"/>
            <a:ext cx="1590377" cy="2523300"/>
          </a:xfrm>
          <a:prstGeom prst="upArrow">
            <a:avLst>
              <a:gd name="adj1" fmla="val 50000"/>
              <a:gd name="adj2" fmla="val 37379"/>
            </a:avLst>
          </a:prstGeom>
          <a:gradFill>
            <a:gsLst>
              <a:gs pos="0">
                <a:srgbClr val="66FF66"/>
              </a:gs>
              <a:gs pos="100000">
                <a:srgbClr val="C1FFC1"/>
              </a:gs>
            </a:gsLst>
            <a:lin ang="5400000" scaled="0"/>
          </a:gradFill>
          <a:ln>
            <a:solidFill>
              <a:srgbClr val="27B21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pPr algn="ctr"/>
            <a:r>
              <a:rPr kumimoji="1" lang="ja-JP" altLang="en-US" sz="4400" dirty="0" smtClean="0">
                <a:solidFill>
                  <a:schemeClr val="tx1"/>
                </a:solidFill>
                <a:latin typeface="メイリオ" panose="020B0604030504040204" pitchFamily="50" charset="-128"/>
                <a:ea typeface="メイリオ" panose="020B0604030504040204" pitchFamily="50" charset="-128"/>
              </a:rPr>
              <a:t>信頼感</a:t>
            </a:r>
            <a:endParaRPr kumimoji="1" lang="ja-JP" altLang="en-US" sz="4400" dirty="0">
              <a:solidFill>
                <a:schemeClr val="tx1"/>
              </a:solidFill>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1312467" y="2947867"/>
            <a:ext cx="1200329" cy="1084810"/>
          </a:xfrm>
          <a:prstGeom prst="rect">
            <a:avLst/>
          </a:prstGeom>
          <a:noFill/>
        </p:spPr>
        <p:txBody>
          <a:bodyPr vert="eaVert" wrap="square" rtlCol="0">
            <a:spAutoFit/>
          </a:bodyPr>
          <a:lstStyle/>
          <a:p>
            <a:r>
              <a:rPr kumimoji="1" lang="ja-JP" altLang="en-US" sz="6600" dirty="0" smtClean="0">
                <a:latin typeface="メイリオ" panose="020B0604030504040204" pitchFamily="50" charset="-128"/>
                <a:ea typeface="メイリオ" panose="020B0604030504040204" pitchFamily="50" charset="-128"/>
              </a:rPr>
              <a:t>＝</a:t>
            </a:r>
            <a:endParaRPr kumimoji="1" lang="ja-JP" altLang="en-US" sz="66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6424817" y="2947867"/>
            <a:ext cx="1200329" cy="1084810"/>
          </a:xfrm>
          <a:prstGeom prst="rect">
            <a:avLst/>
          </a:prstGeom>
          <a:noFill/>
        </p:spPr>
        <p:txBody>
          <a:bodyPr vert="eaVert" wrap="square" rtlCol="0">
            <a:spAutoFit/>
          </a:bodyPr>
          <a:lstStyle/>
          <a:p>
            <a:r>
              <a:rPr kumimoji="1" lang="ja-JP" altLang="en-US" sz="6600" dirty="0" smtClean="0">
                <a:latin typeface="メイリオ" panose="020B0604030504040204" pitchFamily="50" charset="-128"/>
                <a:ea typeface="メイリオ" panose="020B0604030504040204" pitchFamily="50" charset="-128"/>
              </a:rPr>
              <a:t>＝</a:t>
            </a:r>
            <a:endParaRPr kumimoji="1" lang="ja-JP" altLang="en-US" sz="6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202812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1000"/>
                                        <p:tgtEl>
                                          <p:spTgt spid="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down)">
                                      <p:cBhvr>
                                        <p:cTn id="18" dur="1000"/>
                                        <p:tgtEl>
                                          <p:spTgt spid="18"/>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childTnLst>
                                </p:cTn>
                              </p:par>
                              <p:par>
                                <p:cTn id="23" presetID="10" presetClass="entr" presetSubtype="0" fill="hold" grpId="0" nodeType="withEffect" nodePh="1">
                                  <p:stCondLst>
                                    <p:cond delay="0"/>
                                  </p:stCondLst>
                                  <p:endCondLst>
                                    <p:cond evt="begin" delay="0">
                                      <p:tn val="23"/>
                                    </p:cond>
                                  </p:end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1" grpId="0" animBg="1"/>
      <p:bldP spid="17" grpId="0"/>
      <p:bldP spid="24" grpId="0" animBg="1"/>
      <p:bldP spid="3"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409793" y="297334"/>
            <a:ext cx="8229600" cy="1143000"/>
          </a:xfrm>
        </p:spPr>
        <p:txBody>
          <a:bodyPr/>
          <a:lstStyle/>
          <a:p>
            <a:r>
              <a:rPr lang="ja-JP" altLang="en-US" b="1" smtClean="0">
                <a:latin typeface="メイリオ" pitchFamily="50" charset="-128"/>
                <a:ea typeface="メイリオ" pitchFamily="50" charset="-128"/>
                <a:cs typeface="Arial" charset="0"/>
              </a:rPr>
              <a:t>研修の進め方</a:t>
            </a:r>
          </a:p>
        </p:txBody>
      </p:sp>
      <p:sp>
        <p:nvSpPr>
          <p:cNvPr id="18" name="角丸四角形 17"/>
          <p:cNvSpPr/>
          <p:nvPr/>
        </p:nvSpPr>
        <p:spPr>
          <a:xfrm>
            <a:off x="1633244" y="2494992"/>
            <a:ext cx="6925468"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HG丸ｺﾞｼｯｸM-PRO" panose="020F0600000000000000" pitchFamily="50" charset="-128"/>
                <a:ea typeface="HG丸ｺﾞｼｯｸM-PRO" panose="020F0600000000000000" pitchFamily="50" charset="-128"/>
              </a:rPr>
              <a:t>上手な聴き方について</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188496"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288211"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２</a:t>
            </a:r>
          </a:p>
        </p:txBody>
      </p:sp>
    </p:spTree>
    <p:extLst>
      <p:ext uri="{BB962C8B-B14F-4D97-AF65-F5344CB8AC3E}">
        <p14:creationId xmlns:p14="http://schemas.microsoft.com/office/powerpoint/2010/main" val="219027215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80528" y="3850565"/>
            <a:ext cx="9505056" cy="47041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smtClean="0">
                <a:solidFill>
                  <a:schemeClr val="bg1"/>
                </a:solidFill>
                <a:latin typeface="Meiryo UI" panose="020B0604030504040204" pitchFamily="50" charset="-128"/>
                <a:ea typeface="Meiryo UI" panose="020B0604030504040204" pitchFamily="50" charset="-128"/>
              </a:rPr>
              <a:t>役割チェンジ！</a:t>
            </a:r>
            <a:endParaRPr kumimoji="1" lang="ja-JP" altLang="en-US" sz="3200" b="1" dirty="0">
              <a:solidFill>
                <a:schemeClr val="bg1"/>
              </a:solidFill>
              <a:latin typeface="Meiryo UI" panose="020B0604030504040204" pitchFamily="50" charset="-128"/>
              <a:ea typeface="Meiryo UI" panose="020B0604030504040204" pitchFamily="50" charset="-128"/>
            </a:endParaRPr>
          </a:p>
        </p:txBody>
      </p:sp>
      <p:sp>
        <p:nvSpPr>
          <p:cNvPr id="40963" name="Rectangle 6"/>
          <p:cNvSpPr>
            <a:spLocks noChangeArrowheads="1"/>
          </p:cNvSpPr>
          <p:nvPr/>
        </p:nvSpPr>
        <p:spPr bwMode="auto">
          <a:xfrm>
            <a:off x="300600" y="1395381"/>
            <a:ext cx="8697213" cy="1512168"/>
          </a:xfrm>
          <a:prstGeom prst="rect">
            <a:avLst/>
          </a:prstGeom>
          <a:solidFill>
            <a:srgbClr val="CCFFFF"/>
          </a:solidFill>
          <a:ln>
            <a:noFill/>
          </a:ln>
          <a:extLst/>
        </p:spPr>
        <p:txBody>
          <a:bodyPr wrap="square" lIns="36000" rIns="36000" anchor="b"/>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eaLnBrk="1" hangingPunct="1">
              <a:spcBef>
                <a:spcPct val="0"/>
              </a:spcBef>
              <a:buFontTx/>
              <a:buNone/>
            </a:pPr>
            <a:r>
              <a:rPr lang="ja-JP" altLang="en-US" sz="2800" b="1" dirty="0" smtClean="0">
                <a:latin typeface="メイリオ" panose="020B0604030504040204" pitchFamily="50" charset="-128"/>
                <a:ea typeface="メイリオ" panose="020B0604030504040204" pitchFamily="50" charset="-128"/>
              </a:rPr>
              <a:t>　　＜</a:t>
            </a:r>
            <a:r>
              <a:rPr lang="ja-JP" altLang="en-US" sz="2800" b="1" dirty="0">
                <a:latin typeface="メイリオ" panose="020B0604030504040204" pitchFamily="50" charset="-128"/>
                <a:ea typeface="メイリオ" panose="020B0604030504040204" pitchFamily="50" charset="-128"/>
              </a:rPr>
              <a:t>先生の状況①</a:t>
            </a:r>
            <a:r>
              <a:rPr lang="ja-JP" altLang="en-US" sz="2800" b="1" dirty="0" smtClean="0">
                <a:latin typeface="メイリオ" panose="020B0604030504040204" pitchFamily="50" charset="-128"/>
                <a:ea typeface="メイリオ" panose="020B0604030504040204" pitchFamily="50" charset="-128"/>
              </a:rPr>
              <a:t>＞　　　　　　　　    （</a:t>
            </a:r>
            <a:r>
              <a:rPr lang="en-US" altLang="ja-JP" sz="2800" b="1" dirty="0" smtClean="0">
                <a:latin typeface="メイリオ" panose="020B0604030504040204" pitchFamily="50" charset="-128"/>
                <a:ea typeface="メイリオ" panose="020B0604030504040204" pitchFamily="50" charset="-128"/>
              </a:rPr>
              <a:t>30</a:t>
            </a:r>
            <a:r>
              <a:rPr lang="ja-JP" altLang="en-US" sz="2800" b="1" dirty="0" smtClean="0">
                <a:latin typeface="メイリオ" panose="020B0604030504040204" pitchFamily="50" charset="-128"/>
                <a:ea typeface="メイリオ" panose="020B0604030504040204" pitchFamily="50" charset="-128"/>
              </a:rPr>
              <a:t>秒）</a:t>
            </a:r>
            <a:endParaRPr lang="en-US" altLang="ja-JP" sz="2800" b="1" dirty="0" smtClean="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2600" dirty="0" smtClean="0">
                <a:latin typeface="メイリオ" panose="020B0604030504040204" pitchFamily="50" charset="-128"/>
                <a:ea typeface="メイリオ" panose="020B0604030504040204" pitchFamily="50" charset="-128"/>
              </a:rPr>
              <a:t>　　　 あと</a:t>
            </a:r>
            <a:r>
              <a:rPr lang="ja-JP" altLang="en-US" sz="2600" dirty="0">
                <a:latin typeface="メイリオ" panose="020B0604030504040204" pitchFamily="50" charset="-128"/>
                <a:ea typeface="メイリオ" panose="020B0604030504040204" pitchFamily="50" charset="-128"/>
              </a:rPr>
              <a:t>５</a:t>
            </a:r>
            <a:r>
              <a:rPr lang="ja-JP" altLang="en-US" sz="2600" dirty="0" smtClean="0">
                <a:latin typeface="メイリオ" panose="020B0604030504040204" pitchFamily="50" charset="-128"/>
                <a:ea typeface="メイリオ" panose="020B0604030504040204" pitchFamily="50" charset="-128"/>
              </a:rPr>
              <a:t>分で提出物を点検しなければならないため、</a:t>
            </a:r>
            <a:endParaRPr lang="en-US" altLang="ja-JP" sz="2600" dirty="0" smtClean="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2600" dirty="0" smtClean="0">
                <a:latin typeface="メイリオ" panose="020B0604030504040204" pitchFamily="50" charset="-128"/>
                <a:ea typeface="メイリオ" panose="020B0604030504040204" pitchFamily="50" charset="-128"/>
              </a:rPr>
              <a:t>　　　 子供の話を親身になって聴くことができない</a:t>
            </a:r>
            <a:endParaRPr lang="en-US" altLang="ja-JP" sz="2600" dirty="0" smtClean="0">
              <a:latin typeface="メイリオ" panose="020B0604030504040204" pitchFamily="50" charset="-128"/>
              <a:ea typeface="メイリオ" panose="020B0604030504040204" pitchFamily="50" charset="-128"/>
            </a:endParaRPr>
          </a:p>
          <a:p>
            <a:pPr eaLnBrk="1" hangingPunct="1">
              <a:spcBef>
                <a:spcPct val="0"/>
              </a:spcBef>
              <a:buFontTx/>
              <a:buNone/>
            </a:pPr>
            <a:endParaRPr lang="ja-JP" altLang="en-US" sz="500" dirty="0">
              <a:latin typeface="メイリオ" panose="020B0604030504040204" pitchFamily="50" charset="-128"/>
              <a:ea typeface="メイリオ" panose="020B0604030504040204" pitchFamily="50" charset="-128"/>
            </a:endParaRPr>
          </a:p>
        </p:txBody>
      </p:sp>
      <p:sp>
        <p:nvSpPr>
          <p:cNvPr id="40967" name="Text Box 12"/>
          <p:cNvSpPr txBox="1">
            <a:spLocks noChangeArrowheads="1"/>
          </p:cNvSpPr>
          <p:nvPr/>
        </p:nvSpPr>
        <p:spPr bwMode="auto">
          <a:xfrm>
            <a:off x="731838" y="2947591"/>
            <a:ext cx="76803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eaLnBrk="1" hangingPunct="1">
              <a:spcBef>
                <a:spcPct val="50000"/>
              </a:spcBef>
              <a:buFontTx/>
              <a:buNone/>
            </a:pPr>
            <a:r>
              <a:rPr lang="ja-JP" altLang="en-US" sz="2200" dirty="0">
                <a:latin typeface="メイリオ" panose="020B0604030504040204" pitchFamily="50" charset="-128"/>
                <a:ea typeface="メイリオ" panose="020B0604030504040204" pitchFamily="50" charset="-128"/>
              </a:rPr>
              <a:t>相手を見ない</a:t>
            </a:r>
            <a:r>
              <a:rPr lang="ja-JP" altLang="en-US" sz="2200" dirty="0" smtClean="0">
                <a:latin typeface="メイリオ" panose="020B0604030504040204" pitchFamily="50" charset="-128"/>
                <a:ea typeface="メイリオ" panose="020B0604030504040204" pitchFamily="50" charset="-128"/>
              </a:rPr>
              <a:t>／作業（仕事）を止めない／生返事をする／関心を示さない／</a:t>
            </a:r>
            <a:r>
              <a:rPr lang="ja-JP" altLang="en-US" sz="2200" dirty="0">
                <a:latin typeface="メイリオ" panose="020B0604030504040204" pitchFamily="50" charset="-128"/>
                <a:ea typeface="メイリオ" panose="020B0604030504040204" pitchFamily="50" charset="-128"/>
              </a:rPr>
              <a:t>質問しない／うなずかない／等</a:t>
            </a:r>
          </a:p>
        </p:txBody>
      </p:sp>
      <p:sp>
        <p:nvSpPr>
          <p:cNvPr id="40968" name="Text Box 13"/>
          <p:cNvSpPr txBox="1">
            <a:spLocks noChangeArrowheads="1"/>
          </p:cNvSpPr>
          <p:nvPr/>
        </p:nvSpPr>
        <p:spPr bwMode="auto">
          <a:xfrm>
            <a:off x="731838" y="6033482"/>
            <a:ext cx="76803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eaLnBrk="1" hangingPunct="1">
              <a:spcBef>
                <a:spcPct val="50000"/>
              </a:spcBef>
              <a:buFontTx/>
              <a:buNone/>
            </a:pPr>
            <a:r>
              <a:rPr lang="ja-JP" altLang="en-US" sz="2200" dirty="0" smtClean="0">
                <a:latin typeface="メイリオ" panose="020B0604030504040204" pitchFamily="50" charset="-128"/>
                <a:ea typeface="メイリオ" panose="020B0604030504040204" pitchFamily="50" charset="-128"/>
              </a:rPr>
              <a:t>顔つきや声色が</a:t>
            </a:r>
            <a:r>
              <a:rPr lang="ja-JP" altLang="en-US" sz="2200" dirty="0">
                <a:latin typeface="メイリオ" panose="020B0604030504040204" pitchFamily="50" charset="-128"/>
                <a:ea typeface="メイリオ" panose="020B0604030504040204" pitchFamily="50" charset="-128"/>
              </a:rPr>
              <a:t>怒っている</a:t>
            </a:r>
            <a:r>
              <a:rPr lang="ja-JP" altLang="en-US" sz="2200" dirty="0" smtClean="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足や腕を組む／一方的な</a:t>
            </a:r>
            <a:r>
              <a:rPr lang="ja-JP" altLang="en-US" sz="2200" dirty="0" smtClean="0">
                <a:latin typeface="メイリオ" panose="020B0604030504040204" pitchFamily="50" charset="-128"/>
                <a:ea typeface="メイリオ" panose="020B0604030504040204" pitchFamily="50" charset="-128"/>
              </a:rPr>
              <a:t>意</a:t>
            </a:r>
            <a:r>
              <a:rPr lang="ja-JP" altLang="en-US" sz="2200" dirty="0">
                <a:latin typeface="メイリオ" panose="020B0604030504040204" pitchFamily="50" charset="-128"/>
                <a:ea typeface="メイリオ" panose="020B0604030504040204" pitchFamily="50" charset="-128"/>
              </a:rPr>
              <a:t>見を言う／話を途中でさえぎる／偉そうな相</a:t>
            </a:r>
            <a:r>
              <a:rPr lang="ja-JP" altLang="en-US" sz="2200" dirty="0" err="1">
                <a:latin typeface="メイリオ" panose="020B0604030504040204" pitchFamily="50" charset="-128"/>
                <a:ea typeface="メイリオ" panose="020B0604030504040204" pitchFamily="50" charset="-128"/>
              </a:rPr>
              <a:t>づちを</a:t>
            </a:r>
            <a:r>
              <a:rPr lang="ja-JP" altLang="en-US" sz="2200" dirty="0">
                <a:latin typeface="メイリオ" panose="020B0604030504040204" pitchFamily="50" charset="-128"/>
                <a:ea typeface="メイリオ" panose="020B0604030504040204" pitchFamily="50" charset="-128"/>
              </a:rPr>
              <a:t>打つ／等</a:t>
            </a:r>
          </a:p>
        </p:txBody>
      </p:sp>
      <p:sp>
        <p:nvSpPr>
          <p:cNvPr id="13" name="AutoShape 4"/>
          <p:cNvSpPr>
            <a:spLocks noChangeArrowheads="1"/>
          </p:cNvSpPr>
          <p:nvPr/>
        </p:nvSpPr>
        <p:spPr bwMode="auto">
          <a:xfrm>
            <a:off x="107504" y="116632"/>
            <a:ext cx="1080120" cy="948362"/>
          </a:xfrm>
          <a:prstGeom prst="roundRect">
            <a:avLst>
              <a:gd name="adj" fmla="val 16667"/>
            </a:avLst>
          </a:prstGeom>
          <a:solidFill>
            <a:srgbClr val="0000FF"/>
          </a:solidFill>
          <a:ln>
            <a:solidFill>
              <a:schemeClr val="accent3"/>
            </a:solidFill>
          </a:ln>
          <a:effectLst/>
        </p:spPr>
        <p:txBody>
          <a:bodyPr wrap="none" tIns="108000" anchor="t"/>
          <a:lstStyle/>
          <a:p>
            <a:pPr algn="ctr">
              <a:defRPr/>
            </a:pPr>
            <a:r>
              <a:rPr lang="ja-JP" altLang="en-US" sz="2400" dirty="0" smtClean="0">
                <a:solidFill>
                  <a:schemeClr val="bg1"/>
                </a:solidFill>
                <a:latin typeface="メイリオ" panose="020B0604030504040204" pitchFamily="50" charset="-128"/>
                <a:ea typeface="メイリオ" panose="020B0604030504040204" pitchFamily="50" charset="-128"/>
              </a:rPr>
              <a:t>聴き方</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lgn="ctr">
              <a:defRPr/>
            </a:pPr>
            <a:r>
              <a:rPr lang="ja-JP" altLang="en-US" sz="2400" dirty="0" smtClean="0">
                <a:solidFill>
                  <a:schemeClr val="bg1"/>
                </a:solidFill>
                <a:latin typeface="メイリオ" panose="020B0604030504040204" pitchFamily="50" charset="-128"/>
                <a:ea typeface="メイリオ" panose="020B0604030504040204" pitchFamily="50" charset="-128"/>
              </a:rPr>
              <a:t>演習①</a:t>
            </a:r>
            <a:endParaRPr lang="ja-JP" altLang="en-US" sz="2400" dirty="0">
              <a:solidFill>
                <a:schemeClr val="bg1"/>
              </a:solidFill>
              <a:latin typeface="メイリオ" panose="020B0604030504040204" pitchFamily="50" charset="-128"/>
              <a:ea typeface="メイリオ" panose="020B0604030504040204" pitchFamily="50" charset="-128"/>
            </a:endParaRPr>
          </a:p>
        </p:txBody>
      </p:sp>
      <p:sp>
        <p:nvSpPr>
          <p:cNvPr id="9" name="Rectangle 6"/>
          <p:cNvSpPr>
            <a:spLocks noChangeArrowheads="1"/>
          </p:cNvSpPr>
          <p:nvPr/>
        </p:nvSpPr>
        <p:spPr bwMode="auto">
          <a:xfrm>
            <a:off x="300599" y="4509120"/>
            <a:ext cx="8697483" cy="1512168"/>
          </a:xfrm>
          <a:prstGeom prst="rect">
            <a:avLst/>
          </a:prstGeom>
          <a:solidFill>
            <a:srgbClr val="CCFFFF"/>
          </a:solidFill>
          <a:ln>
            <a:noFill/>
          </a:ln>
          <a:extLst/>
        </p:spPr>
        <p:txBody>
          <a:bodyPr wrap="square" lIns="36000" rIns="36000" anchor="b"/>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eaLnBrk="1" hangingPunct="1">
              <a:spcBef>
                <a:spcPct val="0"/>
              </a:spcBef>
              <a:buFontTx/>
              <a:buNone/>
            </a:pPr>
            <a:r>
              <a:rPr lang="ja-JP" altLang="en-US" sz="2800" b="1" dirty="0" smtClean="0">
                <a:latin typeface="メイリオ" panose="020B0604030504040204" pitchFamily="50" charset="-128"/>
                <a:ea typeface="メイリオ" panose="020B0604030504040204" pitchFamily="50" charset="-128"/>
              </a:rPr>
              <a:t>　　＜</a:t>
            </a:r>
            <a:r>
              <a:rPr lang="ja-JP" altLang="en-US" sz="2800" b="1" dirty="0">
                <a:latin typeface="メイリオ" panose="020B0604030504040204" pitchFamily="50" charset="-128"/>
                <a:ea typeface="メイリオ" panose="020B0604030504040204" pitchFamily="50" charset="-128"/>
              </a:rPr>
              <a:t>先生の状況② </a:t>
            </a:r>
            <a:r>
              <a:rPr lang="ja-JP" altLang="en-US" sz="2800" b="1" dirty="0" smtClean="0">
                <a:latin typeface="メイリオ" panose="020B0604030504040204" pitchFamily="50" charset="-128"/>
                <a:ea typeface="メイリオ" panose="020B0604030504040204" pitchFamily="50" charset="-128"/>
              </a:rPr>
              <a:t>＞ 　 　　　　　　　 （</a:t>
            </a:r>
            <a:r>
              <a:rPr lang="en-US" altLang="ja-JP" sz="2800" b="1" dirty="0" smtClean="0">
                <a:latin typeface="メイリオ" panose="020B0604030504040204" pitchFamily="50" charset="-128"/>
                <a:ea typeface="メイリオ" panose="020B0604030504040204" pitchFamily="50" charset="-128"/>
              </a:rPr>
              <a:t>30</a:t>
            </a:r>
            <a:r>
              <a:rPr lang="ja-JP" altLang="en-US" sz="2800" b="1" dirty="0" smtClean="0">
                <a:latin typeface="メイリオ" panose="020B0604030504040204" pitchFamily="50" charset="-128"/>
                <a:ea typeface="メイリオ" panose="020B0604030504040204" pitchFamily="50" charset="-128"/>
              </a:rPr>
              <a:t>秒）</a:t>
            </a:r>
            <a:endParaRPr lang="en-US" altLang="ja-JP" sz="2800" b="1" dirty="0" smtClean="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2600" dirty="0" smtClean="0">
                <a:latin typeface="メイリオ" panose="020B0604030504040204" pitchFamily="50" charset="-128"/>
                <a:ea typeface="メイリオ" panose="020B0604030504040204" pitchFamily="50" charset="-128"/>
              </a:rPr>
              <a:t>          反抗的な態度をとる子供の指導を済ませた直後</a:t>
            </a:r>
            <a:endParaRPr lang="en-US" altLang="ja-JP" sz="2600" dirty="0" smtClean="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2600" dirty="0">
                <a:latin typeface="メイリオ" panose="020B0604030504040204" pitchFamily="50" charset="-128"/>
                <a:ea typeface="メイリオ" panose="020B0604030504040204" pitchFamily="50" charset="-128"/>
              </a:rPr>
              <a:t>　</a:t>
            </a:r>
            <a:r>
              <a:rPr lang="ja-JP" altLang="en-US" sz="2600" dirty="0" smtClean="0">
                <a:latin typeface="メイリオ" panose="020B0604030504040204" pitchFamily="50" charset="-128"/>
                <a:ea typeface="メイリオ" panose="020B0604030504040204" pitchFamily="50" charset="-128"/>
              </a:rPr>
              <a:t>　　 で、気持ちが高ぶっている</a:t>
            </a:r>
            <a:endParaRPr lang="en-US" altLang="ja-JP" sz="2600" dirty="0" smtClean="0">
              <a:latin typeface="メイリオ" panose="020B0604030504040204" pitchFamily="50" charset="-128"/>
              <a:ea typeface="メイリオ" panose="020B0604030504040204" pitchFamily="50" charset="-128"/>
            </a:endParaRPr>
          </a:p>
          <a:p>
            <a:pPr eaLnBrk="1" hangingPunct="1">
              <a:spcBef>
                <a:spcPct val="0"/>
              </a:spcBef>
              <a:buFontTx/>
              <a:buNone/>
            </a:pPr>
            <a:endParaRPr lang="ja-JP" altLang="en-US" sz="500" dirty="0">
              <a:latin typeface="メイリオ" panose="020B0604030504040204" pitchFamily="50" charset="-128"/>
              <a:ea typeface="メイリオ" panose="020B0604030504040204" pitchFamily="50" charset="-128"/>
            </a:endParaRPr>
          </a:p>
        </p:txBody>
      </p:sp>
      <p:pic>
        <p:nvPicPr>
          <p:cNvPr id="1026" name="Picture 2" descr="C:\Users\u50\Desktop\0_Justカラー\03児童（顔）\007_悩む.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5886" y="96955"/>
            <a:ext cx="1191927" cy="1099797"/>
          </a:xfrm>
          <a:prstGeom prst="rect">
            <a:avLst/>
          </a:prstGeom>
          <a:noFill/>
          <a:extLst>
            <a:ext uri="{909E8E84-426E-40DD-AFC4-6F175D3DCCD1}">
              <a14:hiddenFill xmlns:a14="http://schemas.microsoft.com/office/drawing/2010/main">
                <a:solidFill>
                  <a:srgbClr val="FFFFFF"/>
                </a:solidFill>
              </a14:hiddenFill>
            </a:ext>
          </a:extLst>
        </p:spPr>
      </p:pic>
      <p:sp>
        <p:nvSpPr>
          <p:cNvPr id="2" name="角丸四角形吹き出し 1"/>
          <p:cNvSpPr/>
          <p:nvPr/>
        </p:nvSpPr>
        <p:spPr>
          <a:xfrm>
            <a:off x="1475656" y="116632"/>
            <a:ext cx="5904656" cy="1080120"/>
          </a:xfrm>
          <a:prstGeom prst="wedgeRoundRectCallout">
            <a:avLst>
              <a:gd name="adj1" fmla="val 54893"/>
              <a:gd name="adj2" fmla="val 19309"/>
              <a:gd name="adj3" fmla="val 16667"/>
            </a:avLst>
          </a:prstGeom>
          <a:solidFill>
            <a:srgbClr val="FFFF00"/>
          </a:solidFill>
          <a:ln>
            <a:solidFill>
              <a:schemeClr val="tx1"/>
            </a:solidFill>
          </a:ln>
        </p:spPr>
        <p:txBody>
          <a:bodyPr wrap="square" lIns="36000" rIns="36000" anchor="b"/>
          <a:lstStyle/>
          <a:p>
            <a:pPr>
              <a:spcBef>
                <a:spcPct val="0"/>
              </a:spcBef>
            </a:pPr>
            <a:r>
              <a:rPr lang="ja-JP" altLang="en-US" sz="2800" b="1" dirty="0" smtClean="0">
                <a:latin typeface="メイリオ" panose="020B0604030504040204" pitchFamily="50" charset="-128"/>
                <a:ea typeface="メイリオ" panose="020B0604030504040204" pitchFamily="50" charset="-128"/>
              </a:rPr>
              <a:t>先生</a:t>
            </a:r>
            <a:r>
              <a:rPr lang="ja-JP" altLang="en-US" sz="2800" b="1" dirty="0">
                <a:latin typeface="メイリオ" panose="020B0604030504040204" pitchFamily="50" charset="-128"/>
                <a:ea typeface="メイリオ" panose="020B0604030504040204" pitchFamily="50" charset="-128"/>
              </a:rPr>
              <a:t>、うちの親が勉強</a:t>
            </a:r>
            <a:r>
              <a:rPr lang="ja-JP" altLang="en-US" sz="2800" b="1" dirty="0" smtClean="0">
                <a:latin typeface="メイリオ" panose="020B0604030504040204" pitchFamily="50" charset="-128"/>
                <a:ea typeface="メイリオ" panose="020B0604030504040204" pitchFamily="50" charset="-128"/>
              </a:rPr>
              <a:t>、勉強って</a:t>
            </a:r>
            <a:endParaRPr lang="en-US" altLang="ja-JP" sz="2800" b="1" dirty="0" smtClean="0">
              <a:latin typeface="メイリオ" panose="020B0604030504040204" pitchFamily="50" charset="-128"/>
              <a:ea typeface="メイリオ" panose="020B0604030504040204" pitchFamily="50" charset="-128"/>
            </a:endParaRPr>
          </a:p>
          <a:p>
            <a:pPr>
              <a:spcBef>
                <a:spcPct val="0"/>
              </a:spcBef>
            </a:pPr>
            <a:r>
              <a:rPr lang="ja-JP" altLang="en-US" sz="2800" b="1" dirty="0" smtClean="0">
                <a:latin typeface="メイリオ" panose="020B0604030504040204" pitchFamily="50" charset="-128"/>
                <a:ea typeface="メイリオ" panose="020B0604030504040204" pitchFamily="50" charset="-128"/>
              </a:rPr>
              <a:t>うるさくて</a:t>
            </a:r>
            <a:r>
              <a:rPr lang="ja-JP" altLang="en-US" sz="2800" b="1" dirty="0">
                <a:latin typeface="メイリオ" panose="020B0604030504040204" pitchFamily="50" charset="-128"/>
                <a:ea typeface="メイリオ" panose="020B0604030504040204" pitchFamily="50" charset="-128"/>
              </a:rPr>
              <a:t>、嫌なんだよね</a:t>
            </a:r>
            <a:r>
              <a:rPr lang="ja-JP" altLang="en-US" sz="2800" b="1" dirty="0" smtClean="0">
                <a:latin typeface="メイリオ" panose="020B0604030504040204" pitchFamily="50" charset="-128"/>
                <a:ea typeface="メイリオ" panose="020B0604030504040204" pitchFamily="50" charset="-128"/>
              </a:rPr>
              <a:t>。</a:t>
            </a:r>
            <a:endParaRPr lang="ja-JP" altLang="en-US" sz="2800" b="1" dirty="0">
              <a:latin typeface="メイリオ" panose="020B0604030504040204" pitchFamily="50" charset="-128"/>
              <a:ea typeface="メイリオ" panose="020B0604030504040204" pitchFamily="50" charset="-128"/>
            </a:endParaRP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8208" y="1954278"/>
            <a:ext cx="1198711" cy="869487"/>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209413" y="5025355"/>
            <a:ext cx="876299" cy="923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301424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4"/>
          <p:cNvSpPr>
            <a:spLocks noChangeArrowheads="1"/>
          </p:cNvSpPr>
          <p:nvPr/>
        </p:nvSpPr>
        <p:spPr bwMode="auto">
          <a:xfrm>
            <a:off x="1296988" y="239713"/>
            <a:ext cx="6550025" cy="508000"/>
          </a:xfrm>
          <a:prstGeom prst="roundRect">
            <a:avLst>
              <a:gd name="adj" fmla="val 16667"/>
            </a:avLst>
          </a:prstGeom>
          <a:solidFill>
            <a:srgbClr val="0000FF"/>
          </a:solidFill>
          <a:ln>
            <a:solidFill>
              <a:schemeClr val="accent3"/>
            </a:solidFill>
          </a:ln>
          <a:effectLst/>
        </p:spPr>
        <p:txBody>
          <a:bodyPr wrap="none" tIns="108000" anchor="ctr"/>
          <a:lstStyle/>
          <a:p>
            <a:pPr algn="ctr"/>
            <a:r>
              <a:rPr lang="ja-JP" altLang="en-US" sz="2400" dirty="0">
                <a:solidFill>
                  <a:schemeClr val="bg1"/>
                </a:solidFill>
                <a:latin typeface="メイリオ" panose="020B0604030504040204" pitchFamily="50" charset="-128"/>
                <a:ea typeface="メイリオ" panose="020B0604030504040204" pitchFamily="50" charset="-128"/>
              </a:rPr>
              <a:t>聴き方演習①　シェアリング</a:t>
            </a:r>
          </a:p>
        </p:txBody>
      </p:sp>
      <p:pic>
        <p:nvPicPr>
          <p:cNvPr id="1026" name="Picture 2" descr="Z:\事務文書\生徒指導\0_イラスト集\0_Justカラー\07研修・指導\012_会話.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5646"/>
          <a:stretch/>
        </p:blipFill>
        <p:spPr bwMode="auto">
          <a:xfrm>
            <a:off x="5960868" y="1775184"/>
            <a:ext cx="2725889" cy="1638973"/>
          </a:xfrm>
          <a:prstGeom prst="rect">
            <a:avLst/>
          </a:prstGeom>
          <a:noFill/>
          <a:extLst>
            <a:ext uri="{909E8E84-426E-40DD-AFC4-6F175D3DCCD1}">
              <a14:hiddenFill xmlns:a14="http://schemas.microsoft.com/office/drawing/2010/main">
                <a:solidFill>
                  <a:srgbClr val="FFFFFF"/>
                </a:solidFill>
              </a14:hiddenFill>
            </a:ext>
          </a:extLst>
        </p:spPr>
      </p:pic>
      <p:sp>
        <p:nvSpPr>
          <p:cNvPr id="3" name="角丸四角形 2"/>
          <p:cNvSpPr/>
          <p:nvPr/>
        </p:nvSpPr>
        <p:spPr>
          <a:xfrm>
            <a:off x="366307" y="1268760"/>
            <a:ext cx="5573845" cy="2808312"/>
          </a:xfrm>
          <a:prstGeom prst="roundRect">
            <a:avLst>
              <a:gd name="adj" fmla="val 9999"/>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40437" y="1340768"/>
            <a:ext cx="2985113" cy="461665"/>
          </a:xfrm>
          <a:prstGeom prst="rect">
            <a:avLst/>
          </a:prstGeom>
          <a:noFill/>
        </p:spPr>
        <p:txBody>
          <a:bodyPr wrap="none" rtlCol="0">
            <a:spAutoFit/>
          </a:bodyPr>
          <a:lstStyle/>
          <a:p>
            <a:r>
              <a:rPr lang="ja-JP" altLang="en-US" sz="2400" dirty="0" smtClean="0">
                <a:latin typeface="Meiryo UI" panose="020B0604030504040204" pitchFamily="50" charset="-128"/>
                <a:ea typeface="Meiryo UI" panose="020B0604030504040204" pitchFamily="50" charset="-128"/>
              </a:rPr>
              <a:t>子供役</a:t>
            </a:r>
            <a:r>
              <a:rPr kumimoji="1" lang="ja-JP" altLang="en-US" sz="2400" dirty="0" smtClean="0">
                <a:latin typeface="Meiryo UI" panose="020B0604030504040204" pitchFamily="50" charset="-128"/>
                <a:ea typeface="Meiryo UI" panose="020B0604030504040204" pitchFamily="50" charset="-128"/>
              </a:rPr>
              <a:t>をして感じたこと</a:t>
            </a:r>
            <a:endParaRPr kumimoji="1" lang="ja-JP" altLang="en-US" sz="2400" dirty="0">
              <a:latin typeface="Meiryo UI" panose="020B0604030504040204" pitchFamily="50" charset="-128"/>
              <a:ea typeface="Meiryo UI" panose="020B0604030504040204" pitchFamily="50" charset="-128"/>
            </a:endParaRPr>
          </a:p>
        </p:txBody>
      </p:sp>
      <p:sp>
        <p:nvSpPr>
          <p:cNvPr id="10" name="角丸四角形 9"/>
          <p:cNvSpPr/>
          <p:nvPr/>
        </p:nvSpPr>
        <p:spPr>
          <a:xfrm>
            <a:off x="366306" y="4299940"/>
            <a:ext cx="8441841" cy="2369420"/>
          </a:xfrm>
          <a:prstGeom prst="roundRect">
            <a:avLst>
              <a:gd name="adj" fmla="val 9999"/>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379898" y="4306486"/>
            <a:ext cx="5139548" cy="461665"/>
          </a:xfrm>
          <a:prstGeom prst="rect">
            <a:avLst/>
          </a:prstGeom>
          <a:noFill/>
        </p:spPr>
        <p:txBody>
          <a:bodyPr wrap="none" rtlCol="0">
            <a:spAutoFit/>
          </a:bodyPr>
          <a:lstStyle/>
          <a:p>
            <a:r>
              <a:rPr kumimoji="1" lang="ja-JP" altLang="en-US" sz="2400" dirty="0" smtClean="0">
                <a:latin typeface="Meiryo UI" panose="020B0604030504040204" pitchFamily="50" charset="-128"/>
                <a:ea typeface="Meiryo UI" panose="020B0604030504040204" pitchFamily="50" charset="-128"/>
              </a:rPr>
              <a:t>どんな</a:t>
            </a:r>
            <a:r>
              <a:rPr lang="ja-JP" altLang="en-US" sz="2400" dirty="0">
                <a:latin typeface="Meiryo UI" panose="020B0604030504040204" pitchFamily="50" charset="-128"/>
                <a:ea typeface="Meiryo UI" panose="020B0604030504040204" pitchFamily="50" charset="-128"/>
              </a:rPr>
              <a:t>聴き</a:t>
            </a:r>
            <a:r>
              <a:rPr kumimoji="1" lang="ja-JP" altLang="en-US" sz="2400" dirty="0" smtClean="0">
                <a:latin typeface="Meiryo UI" panose="020B0604030504040204" pitchFamily="50" charset="-128"/>
                <a:ea typeface="Meiryo UI" panose="020B0604030504040204" pitchFamily="50" charset="-128"/>
              </a:rPr>
              <a:t>方をしてもらいたかったですか？</a:t>
            </a:r>
            <a:endParaRPr kumimoji="1" lang="ja-JP" altLang="en-US"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7878483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242098" y="1803153"/>
            <a:ext cx="8659805" cy="4895923"/>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buClr>
                <a:schemeClr val="tx1"/>
              </a:buClr>
              <a:defRPr/>
            </a:pPr>
            <a:r>
              <a:rPr lang="ja-JP" altLang="en-US" sz="2800" b="1" dirty="0" smtClean="0">
                <a:solidFill>
                  <a:schemeClr val="tx1"/>
                </a:solidFill>
                <a:latin typeface="メイリオ" panose="020B0604030504040204" pitchFamily="50" charset="-128"/>
                <a:ea typeface="メイリオ" panose="020B0604030504040204" pitchFamily="50" charset="-128"/>
              </a:rPr>
              <a:t>・つながる</a:t>
            </a:r>
            <a:r>
              <a:rPr lang="ja-JP" altLang="en-US" sz="2800" b="1" dirty="0">
                <a:solidFill>
                  <a:schemeClr val="tx1"/>
                </a:solidFill>
                <a:latin typeface="メイリオ" panose="020B0604030504040204" pitchFamily="50" charset="-128"/>
                <a:ea typeface="メイリオ" panose="020B0604030504040204" pitchFamily="50" charset="-128"/>
              </a:rPr>
              <a:t>言葉</a:t>
            </a:r>
            <a:r>
              <a:rPr lang="ja-JP" altLang="en-US" sz="2800" b="1" dirty="0" smtClean="0">
                <a:solidFill>
                  <a:schemeClr val="tx1"/>
                </a:solidFill>
                <a:latin typeface="メイリオ" panose="020B0604030504040204" pitchFamily="50" charset="-128"/>
                <a:ea typeface="メイリオ" panose="020B0604030504040204" pitchFamily="50" charset="-128"/>
              </a:rPr>
              <a:t>かけ</a:t>
            </a:r>
            <a:r>
              <a:rPr lang="ja-JP" altLang="en-US" sz="2000" dirty="0" smtClean="0">
                <a:solidFill>
                  <a:schemeClr val="tx1"/>
                </a:solidFill>
                <a:latin typeface="メイリオ" panose="020B0604030504040204" pitchFamily="50" charset="-128"/>
                <a:ea typeface="メイリオ" panose="020B0604030504040204" pitchFamily="50" charset="-128"/>
              </a:rPr>
              <a:t>（最初</a:t>
            </a:r>
            <a:r>
              <a:rPr lang="ja-JP" altLang="en-US" sz="2000" dirty="0">
                <a:solidFill>
                  <a:schemeClr val="tx1"/>
                </a:solidFill>
                <a:latin typeface="メイリオ" panose="020B0604030504040204" pitchFamily="50" charset="-128"/>
                <a:ea typeface="メイリオ" panose="020B0604030504040204" pitchFamily="50" charset="-128"/>
              </a:rPr>
              <a:t>に心をほぐすような言葉</a:t>
            </a:r>
            <a:r>
              <a:rPr lang="ja-JP" altLang="en-US" sz="2000" dirty="0" smtClean="0">
                <a:solidFill>
                  <a:schemeClr val="tx1"/>
                </a:solidFill>
                <a:latin typeface="メイリオ" panose="020B0604030504040204" pitchFamily="50" charset="-128"/>
                <a:ea typeface="メイリオ" panose="020B0604030504040204" pitchFamily="50" charset="-128"/>
              </a:rPr>
              <a:t>かけをする）</a:t>
            </a:r>
            <a:endParaRPr lang="en-US" altLang="ja-JP" sz="2400" dirty="0">
              <a:solidFill>
                <a:schemeClr val="tx1"/>
              </a:solidFill>
              <a:latin typeface="メイリオ" panose="020B0604030504040204" pitchFamily="50" charset="-128"/>
              <a:ea typeface="メイリオ" panose="020B0604030504040204" pitchFamily="50" charset="-128"/>
            </a:endParaRPr>
          </a:p>
          <a:p>
            <a:pPr>
              <a:lnSpc>
                <a:spcPct val="90000"/>
              </a:lnSpc>
              <a:buClr>
                <a:schemeClr val="tx1"/>
              </a:buClr>
              <a:defRPr/>
            </a:pPr>
            <a:r>
              <a:rPr lang="ja-JP" altLang="en-US" sz="1500" dirty="0">
                <a:solidFill>
                  <a:srgbClr val="0033CC"/>
                </a:solidFill>
                <a:latin typeface="メイリオ" panose="020B0604030504040204" pitchFamily="50" charset="-128"/>
                <a:ea typeface="メイリオ" panose="020B0604030504040204" pitchFamily="50" charset="-128"/>
              </a:rPr>
              <a:t>　　例：「部活のあと、来てくれてありがとう」「待ってたよ</a:t>
            </a:r>
            <a:r>
              <a:rPr lang="ja-JP" altLang="en-US" sz="1500" dirty="0" smtClean="0">
                <a:solidFill>
                  <a:srgbClr val="0033CC"/>
                </a:solidFill>
                <a:latin typeface="メイリオ" panose="020B0604030504040204" pitchFamily="50" charset="-128"/>
                <a:ea typeface="メイリオ" panose="020B0604030504040204" pitchFamily="50" charset="-128"/>
              </a:rPr>
              <a:t>」</a:t>
            </a:r>
            <a:endParaRPr lang="en-US" altLang="ja-JP" sz="1500" dirty="0">
              <a:solidFill>
                <a:srgbClr val="0033CC"/>
              </a:solidFill>
              <a:latin typeface="メイリオ" panose="020B0604030504040204" pitchFamily="50" charset="-128"/>
              <a:ea typeface="メイリオ" panose="020B0604030504040204" pitchFamily="50" charset="-128"/>
            </a:endParaRPr>
          </a:p>
          <a:p>
            <a:pPr>
              <a:lnSpc>
                <a:spcPct val="90000"/>
              </a:lnSpc>
              <a:buClr>
                <a:schemeClr val="tx1"/>
              </a:buClr>
              <a:defRPr/>
            </a:pPr>
            <a:endParaRPr lang="en-US" altLang="ja-JP" sz="1200" dirty="0">
              <a:solidFill>
                <a:srgbClr val="0000FF"/>
              </a:solidFill>
              <a:latin typeface="メイリオ" panose="020B0604030504040204" pitchFamily="50" charset="-128"/>
              <a:ea typeface="メイリオ" panose="020B0604030504040204" pitchFamily="50" charset="-128"/>
            </a:endParaRPr>
          </a:p>
          <a:p>
            <a:pPr>
              <a:lnSpc>
                <a:spcPct val="90000"/>
              </a:lnSpc>
              <a:buClr>
                <a:schemeClr val="tx1"/>
              </a:buClr>
              <a:defRPr/>
            </a:pPr>
            <a:r>
              <a:rPr lang="ja-JP" altLang="en-US" sz="2800" b="1" dirty="0" smtClean="0">
                <a:solidFill>
                  <a:schemeClr val="tx1"/>
                </a:solidFill>
                <a:latin typeface="メイリオ" panose="020B0604030504040204" pitchFamily="50" charset="-128"/>
                <a:ea typeface="メイリオ" panose="020B0604030504040204" pitchFamily="50" charset="-128"/>
              </a:rPr>
              <a:t>・受容</a:t>
            </a:r>
            <a:r>
              <a:rPr lang="ja-JP" altLang="en-US" sz="2000" dirty="0" smtClean="0">
                <a:solidFill>
                  <a:schemeClr val="tx1"/>
                </a:solidFill>
                <a:latin typeface="メイリオ" panose="020B0604030504040204" pitchFamily="50" charset="-128"/>
                <a:ea typeface="メイリオ" panose="020B0604030504040204" pitchFamily="50" charset="-128"/>
              </a:rPr>
              <a:t>（子供の気持ちを推し量りながら聴く）</a:t>
            </a:r>
            <a:endParaRPr lang="en-US" altLang="ja-JP" sz="2000" dirty="0">
              <a:solidFill>
                <a:schemeClr val="tx1"/>
              </a:solidFill>
              <a:latin typeface="メイリオ" panose="020B0604030504040204" pitchFamily="50" charset="-128"/>
              <a:ea typeface="メイリオ" panose="020B0604030504040204" pitchFamily="50" charset="-128"/>
            </a:endParaRPr>
          </a:p>
          <a:p>
            <a:pPr>
              <a:lnSpc>
                <a:spcPct val="90000"/>
              </a:lnSpc>
              <a:buClr>
                <a:schemeClr val="tx1"/>
              </a:buClr>
              <a:defRPr/>
            </a:pPr>
            <a:r>
              <a:rPr lang="ja-JP" altLang="en-US" sz="1500" dirty="0">
                <a:solidFill>
                  <a:srgbClr val="0033CC"/>
                </a:solidFill>
                <a:latin typeface="メイリオ" panose="020B0604030504040204" pitchFamily="50" charset="-128"/>
                <a:ea typeface="メイリオ" panose="020B0604030504040204" pitchFamily="50" charset="-128"/>
              </a:rPr>
              <a:t>　　例：「うん、うん」「そう</a:t>
            </a:r>
            <a:r>
              <a:rPr lang="ja-JP" altLang="en-US" sz="1500" dirty="0" smtClean="0">
                <a:solidFill>
                  <a:srgbClr val="0033CC"/>
                </a:solidFill>
                <a:latin typeface="メイリオ" panose="020B0604030504040204" pitchFamily="50" charset="-128"/>
                <a:ea typeface="メイリオ" panose="020B0604030504040204" pitchFamily="50" charset="-128"/>
              </a:rPr>
              <a:t>」「大変だったね」</a:t>
            </a:r>
            <a:endParaRPr lang="en-US" altLang="ja-JP" sz="1500" dirty="0" smtClean="0">
              <a:solidFill>
                <a:srgbClr val="0033CC"/>
              </a:solidFill>
              <a:latin typeface="メイリオ" panose="020B0604030504040204" pitchFamily="50" charset="-128"/>
              <a:ea typeface="メイリオ" panose="020B0604030504040204" pitchFamily="50" charset="-128"/>
            </a:endParaRPr>
          </a:p>
          <a:p>
            <a:pPr>
              <a:lnSpc>
                <a:spcPct val="90000"/>
              </a:lnSpc>
              <a:buClr>
                <a:schemeClr val="tx1"/>
              </a:buClr>
              <a:defRPr/>
            </a:pPr>
            <a:endParaRPr lang="ja-JP" altLang="en-US" sz="1200" dirty="0">
              <a:solidFill>
                <a:srgbClr val="0000FF"/>
              </a:solidFill>
              <a:latin typeface="メイリオ" panose="020B0604030504040204" pitchFamily="50" charset="-128"/>
              <a:ea typeface="メイリオ" panose="020B0604030504040204" pitchFamily="50" charset="-128"/>
            </a:endParaRPr>
          </a:p>
          <a:p>
            <a:pPr>
              <a:lnSpc>
                <a:spcPct val="90000"/>
              </a:lnSpc>
              <a:buClr>
                <a:schemeClr val="tx1"/>
              </a:buClr>
              <a:defRPr/>
            </a:pPr>
            <a:r>
              <a:rPr lang="ja-JP" altLang="en-US" sz="2800" b="1" dirty="0" smtClean="0">
                <a:solidFill>
                  <a:schemeClr val="tx1"/>
                </a:solidFill>
                <a:latin typeface="メイリオ" panose="020B0604030504040204" pitchFamily="50" charset="-128"/>
                <a:ea typeface="メイリオ" panose="020B0604030504040204" pitchFamily="50" charset="-128"/>
              </a:rPr>
              <a:t>・繰り返し</a:t>
            </a:r>
            <a:r>
              <a:rPr lang="ja-JP" altLang="en-US" sz="2000" dirty="0" smtClean="0">
                <a:solidFill>
                  <a:schemeClr val="tx1"/>
                </a:solidFill>
                <a:latin typeface="メイリオ" panose="020B0604030504040204" pitchFamily="50" charset="-128"/>
                <a:ea typeface="メイリオ" panose="020B0604030504040204" pitchFamily="50" charset="-128"/>
              </a:rPr>
              <a:t>（子供の言葉</a:t>
            </a:r>
            <a:r>
              <a:rPr lang="ja-JP" altLang="en-US" sz="2000" dirty="0">
                <a:solidFill>
                  <a:schemeClr val="tx1"/>
                </a:solidFill>
                <a:latin typeface="メイリオ" panose="020B0604030504040204" pitchFamily="50" charset="-128"/>
                <a:ea typeface="メイリオ" panose="020B0604030504040204" pitchFamily="50" charset="-128"/>
              </a:rPr>
              <a:t>をそのまま</a:t>
            </a:r>
            <a:r>
              <a:rPr lang="ja-JP" altLang="en-US" sz="2000" dirty="0" smtClean="0">
                <a:solidFill>
                  <a:schemeClr val="tx1"/>
                </a:solidFill>
                <a:latin typeface="メイリオ" panose="020B0604030504040204" pitchFamily="50" charset="-128"/>
                <a:ea typeface="メイリオ" panose="020B0604030504040204" pitchFamily="50" charset="-128"/>
              </a:rPr>
              <a:t>繰り返す）</a:t>
            </a:r>
            <a:endParaRPr lang="en-US" altLang="ja-JP" sz="2000" dirty="0">
              <a:solidFill>
                <a:schemeClr val="tx1"/>
              </a:solidFill>
              <a:latin typeface="メイリオ" panose="020B0604030504040204" pitchFamily="50" charset="-128"/>
              <a:ea typeface="メイリオ" panose="020B0604030504040204" pitchFamily="50" charset="-128"/>
            </a:endParaRPr>
          </a:p>
          <a:p>
            <a:pPr>
              <a:lnSpc>
                <a:spcPct val="90000"/>
              </a:lnSpc>
              <a:buClr>
                <a:schemeClr val="tx1"/>
              </a:buClr>
              <a:defRPr/>
            </a:pPr>
            <a:r>
              <a:rPr lang="ja-JP" altLang="en-US" sz="1500" dirty="0">
                <a:solidFill>
                  <a:srgbClr val="0000FF"/>
                </a:solidFill>
                <a:latin typeface="メイリオ" panose="020B0604030504040204" pitchFamily="50" charset="-128"/>
                <a:ea typeface="メイリオ" panose="020B0604030504040204" pitchFamily="50" charset="-128"/>
              </a:rPr>
              <a:t>　 </a:t>
            </a:r>
            <a:r>
              <a:rPr lang="ja-JP" altLang="en-US" sz="1500" dirty="0" smtClean="0">
                <a:solidFill>
                  <a:srgbClr val="0000FF"/>
                </a:solidFill>
                <a:latin typeface="メイリオ" panose="020B0604030504040204" pitchFamily="50" charset="-128"/>
                <a:ea typeface="メイリオ" panose="020B0604030504040204" pitchFamily="50" charset="-128"/>
              </a:rPr>
              <a:t> </a:t>
            </a:r>
            <a:r>
              <a:rPr lang="ja-JP" altLang="en-US" sz="1500" dirty="0" smtClean="0">
                <a:solidFill>
                  <a:srgbClr val="0033CC"/>
                </a:solidFill>
                <a:latin typeface="メイリオ" panose="020B0604030504040204" pitchFamily="50" charset="-128"/>
                <a:ea typeface="メイリオ" panose="020B0604030504040204" pitchFamily="50" charset="-128"/>
              </a:rPr>
              <a:t>例</a:t>
            </a:r>
            <a:r>
              <a:rPr lang="ja-JP" altLang="en-US" sz="1500" dirty="0">
                <a:solidFill>
                  <a:srgbClr val="0033CC"/>
                </a:solidFill>
                <a:latin typeface="メイリオ" panose="020B0604030504040204" pitchFamily="50" charset="-128"/>
                <a:ea typeface="メイリオ" panose="020B0604030504040204" pitchFamily="50" charset="-128"/>
              </a:rPr>
              <a:t>：「みんながやっていたから」に対して</a:t>
            </a:r>
            <a:r>
              <a:rPr lang="ja-JP" altLang="en-US" sz="1500" dirty="0" smtClean="0">
                <a:solidFill>
                  <a:srgbClr val="0033CC"/>
                </a:solidFill>
                <a:latin typeface="メイリオ" panose="020B0604030504040204" pitchFamily="50" charset="-128"/>
                <a:ea typeface="メイリオ" panose="020B0604030504040204" pitchFamily="50" charset="-128"/>
              </a:rPr>
              <a:t>、「みんな</a:t>
            </a:r>
            <a:r>
              <a:rPr lang="ja-JP" altLang="en-US" sz="1500" dirty="0">
                <a:solidFill>
                  <a:srgbClr val="0033CC"/>
                </a:solidFill>
                <a:latin typeface="メイリオ" panose="020B0604030504040204" pitchFamily="50" charset="-128"/>
                <a:ea typeface="メイリオ" panose="020B0604030504040204" pitchFamily="50" charset="-128"/>
              </a:rPr>
              <a:t>がやっていたからなんだね</a:t>
            </a:r>
            <a:r>
              <a:rPr lang="ja-JP" altLang="en-US" sz="1500" dirty="0" smtClean="0">
                <a:solidFill>
                  <a:srgbClr val="0033CC"/>
                </a:solidFill>
                <a:latin typeface="メイリオ" panose="020B0604030504040204" pitchFamily="50" charset="-128"/>
                <a:ea typeface="メイリオ" panose="020B0604030504040204" pitchFamily="50" charset="-128"/>
              </a:rPr>
              <a:t>」</a:t>
            </a:r>
            <a:endParaRPr lang="en-US" altLang="ja-JP" sz="1500" dirty="0" smtClean="0">
              <a:solidFill>
                <a:srgbClr val="0033CC"/>
              </a:solidFill>
              <a:latin typeface="メイリオ" panose="020B0604030504040204" pitchFamily="50" charset="-128"/>
              <a:ea typeface="メイリオ" panose="020B0604030504040204" pitchFamily="50" charset="-128"/>
            </a:endParaRPr>
          </a:p>
          <a:p>
            <a:pPr>
              <a:lnSpc>
                <a:spcPct val="90000"/>
              </a:lnSpc>
              <a:buClr>
                <a:schemeClr val="tx1"/>
              </a:buClr>
              <a:buNone/>
              <a:defRPr/>
            </a:pPr>
            <a:endParaRPr lang="en-US" altLang="ja-JP" sz="1200" dirty="0">
              <a:solidFill>
                <a:srgbClr val="0000FF"/>
              </a:solidFill>
              <a:latin typeface="メイリオ" panose="020B0604030504040204" pitchFamily="50" charset="-128"/>
              <a:ea typeface="メイリオ" panose="020B0604030504040204" pitchFamily="50" charset="-128"/>
            </a:endParaRPr>
          </a:p>
          <a:p>
            <a:pPr>
              <a:lnSpc>
                <a:spcPct val="90000"/>
              </a:lnSpc>
              <a:buClr>
                <a:schemeClr val="tx1"/>
              </a:buClr>
              <a:defRPr/>
            </a:pPr>
            <a:r>
              <a:rPr lang="ja-JP" altLang="en-US" sz="2800" b="1" dirty="0" smtClean="0">
                <a:solidFill>
                  <a:schemeClr val="tx1"/>
                </a:solidFill>
                <a:latin typeface="メイリオ" panose="020B0604030504040204" pitchFamily="50" charset="-128"/>
                <a:ea typeface="メイリオ" panose="020B0604030504040204" pitchFamily="50" charset="-128"/>
              </a:rPr>
              <a:t>・言い換え</a:t>
            </a:r>
            <a:r>
              <a:rPr lang="ja-JP" altLang="en-US" sz="2800" b="1" dirty="0">
                <a:solidFill>
                  <a:schemeClr val="tx1"/>
                </a:solidFill>
                <a:latin typeface="メイリオ" panose="020B0604030504040204" pitchFamily="50" charset="-128"/>
                <a:ea typeface="メイリオ" panose="020B0604030504040204" pitchFamily="50" charset="-128"/>
              </a:rPr>
              <a:t>・</a:t>
            </a:r>
            <a:r>
              <a:rPr lang="ja-JP" altLang="en-US" sz="2800" b="1" dirty="0" smtClean="0">
                <a:solidFill>
                  <a:schemeClr val="tx1"/>
                </a:solidFill>
                <a:latin typeface="メイリオ" panose="020B0604030504040204" pitchFamily="50" charset="-128"/>
                <a:ea typeface="メイリオ" panose="020B0604030504040204" pitchFamily="50" charset="-128"/>
              </a:rPr>
              <a:t>要約</a:t>
            </a:r>
            <a:r>
              <a:rPr lang="ja-JP" altLang="en-US" sz="2000" dirty="0" smtClean="0">
                <a:solidFill>
                  <a:schemeClr val="tx1"/>
                </a:solidFill>
                <a:latin typeface="メイリオ" panose="020B0604030504040204" pitchFamily="50" charset="-128"/>
                <a:ea typeface="メイリオ" panose="020B0604030504040204" pitchFamily="50" charset="-128"/>
              </a:rPr>
              <a:t>（子供が話した</a:t>
            </a:r>
            <a:r>
              <a:rPr lang="ja-JP" altLang="en-US" sz="2000" dirty="0">
                <a:solidFill>
                  <a:schemeClr val="tx1"/>
                </a:solidFill>
                <a:latin typeface="メイリオ" panose="020B0604030504040204" pitchFamily="50" charset="-128"/>
                <a:ea typeface="メイリオ" panose="020B0604030504040204" pitchFamily="50" charset="-128"/>
              </a:rPr>
              <a:t>内容を言い換えたり</a:t>
            </a:r>
            <a:r>
              <a:rPr lang="ja-JP" altLang="en-US" sz="2000" dirty="0" smtClean="0">
                <a:solidFill>
                  <a:schemeClr val="tx1"/>
                </a:solidFill>
                <a:latin typeface="メイリオ" panose="020B0604030504040204" pitchFamily="50" charset="-128"/>
                <a:ea typeface="メイリオ" panose="020B0604030504040204" pitchFamily="50" charset="-128"/>
              </a:rPr>
              <a:t>、</a:t>
            </a:r>
            <a:endParaRPr lang="en-US" altLang="ja-JP" sz="2000" dirty="0" smtClean="0">
              <a:solidFill>
                <a:schemeClr val="tx1"/>
              </a:solidFill>
              <a:latin typeface="メイリオ" panose="020B0604030504040204" pitchFamily="50" charset="-128"/>
              <a:ea typeface="メイリオ" panose="020B0604030504040204" pitchFamily="50" charset="-128"/>
            </a:endParaRPr>
          </a:p>
          <a:p>
            <a:pPr>
              <a:lnSpc>
                <a:spcPct val="90000"/>
              </a:lnSpc>
              <a:buClr>
                <a:schemeClr val="tx1"/>
              </a:buClr>
              <a:defRPr/>
            </a:pPr>
            <a:r>
              <a:rPr lang="ja-JP" altLang="en-US" sz="2000" dirty="0">
                <a:solidFill>
                  <a:schemeClr val="tx1"/>
                </a:solidFill>
                <a:latin typeface="メイリオ" panose="020B0604030504040204" pitchFamily="50" charset="-128"/>
                <a:ea typeface="メイリオ" panose="020B0604030504040204" pitchFamily="50" charset="-128"/>
              </a:rPr>
              <a:t>　</a:t>
            </a:r>
            <a:r>
              <a:rPr lang="ja-JP" altLang="en-US" sz="2000" dirty="0" smtClean="0">
                <a:solidFill>
                  <a:schemeClr val="tx1"/>
                </a:solidFill>
                <a:latin typeface="メイリオ" panose="020B0604030504040204" pitchFamily="50" charset="-128"/>
                <a:ea typeface="メイリオ" panose="020B0604030504040204" pitchFamily="50" charset="-128"/>
              </a:rPr>
              <a:t>　　　　　　　　　　　　　　　要約し</a:t>
            </a:r>
            <a:r>
              <a:rPr lang="ja-JP" altLang="en-US" sz="2000" dirty="0">
                <a:solidFill>
                  <a:schemeClr val="tx1"/>
                </a:solidFill>
                <a:latin typeface="メイリオ" panose="020B0604030504040204" pitchFamily="50" charset="-128"/>
                <a:ea typeface="メイリオ" panose="020B0604030504040204" pitchFamily="50" charset="-128"/>
              </a:rPr>
              <a:t>たりし</a:t>
            </a:r>
            <a:r>
              <a:rPr lang="ja-JP" altLang="en-US" sz="2000" dirty="0" smtClean="0">
                <a:solidFill>
                  <a:schemeClr val="tx1"/>
                </a:solidFill>
                <a:latin typeface="メイリオ" panose="020B0604030504040204" pitchFamily="50" charset="-128"/>
                <a:ea typeface="メイリオ" panose="020B0604030504040204" pitchFamily="50" charset="-128"/>
              </a:rPr>
              <a:t>てフィードバックする）</a:t>
            </a:r>
            <a:endParaRPr lang="en-US" altLang="ja-JP" sz="2000" dirty="0">
              <a:solidFill>
                <a:schemeClr val="tx1"/>
              </a:solidFill>
              <a:latin typeface="メイリオ" panose="020B0604030504040204" pitchFamily="50" charset="-128"/>
              <a:ea typeface="メイリオ" panose="020B0604030504040204" pitchFamily="50" charset="-128"/>
            </a:endParaRPr>
          </a:p>
          <a:p>
            <a:pPr>
              <a:lnSpc>
                <a:spcPct val="90000"/>
              </a:lnSpc>
              <a:buClr>
                <a:schemeClr val="tx1"/>
              </a:buClr>
              <a:defRPr/>
            </a:pPr>
            <a:r>
              <a:rPr lang="ja-JP" altLang="en-US" sz="1500" dirty="0">
                <a:solidFill>
                  <a:srgbClr val="0033CC"/>
                </a:solidFill>
                <a:latin typeface="メイリオ" panose="020B0604030504040204" pitchFamily="50" charset="-128"/>
                <a:ea typeface="メイリオ" panose="020B0604030504040204" pitchFamily="50" charset="-128"/>
              </a:rPr>
              <a:t>　　例：「だって、超むかつくんだけど」に対して</a:t>
            </a:r>
            <a:r>
              <a:rPr lang="ja-JP" altLang="en-US" sz="1500" dirty="0" smtClean="0">
                <a:solidFill>
                  <a:srgbClr val="0033CC"/>
                </a:solidFill>
                <a:latin typeface="メイリオ" panose="020B0604030504040204" pitchFamily="50" charset="-128"/>
                <a:ea typeface="メイリオ" panose="020B0604030504040204" pitchFamily="50" charset="-128"/>
              </a:rPr>
              <a:t>、「なるほど</a:t>
            </a:r>
            <a:r>
              <a:rPr lang="ja-JP" altLang="en-US" sz="1500" dirty="0">
                <a:solidFill>
                  <a:srgbClr val="0033CC"/>
                </a:solidFill>
                <a:latin typeface="メイリオ" panose="020B0604030504040204" pitchFamily="50" charset="-128"/>
                <a:ea typeface="メイリオ" panose="020B0604030504040204" pitchFamily="50" charset="-128"/>
              </a:rPr>
              <a:t>、すごく腹を立てているんだね</a:t>
            </a:r>
            <a:r>
              <a:rPr lang="ja-JP" altLang="en-US" sz="1500" dirty="0" smtClean="0">
                <a:solidFill>
                  <a:srgbClr val="0033CC"/>
                </a:solidFill>
                <a:latin typeface="メイリオ" panose="020B0604030504040204" pitchFamily="50" charset="-128"/>
                <a:ea typeface="メイリオ" panose="020B0604030504040204" pitchFamily="50" charset="-128"/>
              </a:rPr>
              <a:t>」</a:t>
            </a:r>
            <a:endParaRPr lang="en-US" altLang="ja-JP" sz="1500" dirty="0" smtClean="0">
              <a:solidFill>
                <a:srgbClr val="0033CC"/>
              </a:solidFill>
              <a:latin typeface="メイリオ" panose="020B0604030504040204" pitchFamily="50" charset="-128"/>
              <a:ea typeface="メイリオ" panose="020B0604030504040204" pitchFamily="50" charset="-128"/>
            </a:endParaRPr>
          </a:p>
          <a:p>
            <a:pPr>
              <a:lnSpc>
                <a:spcPct val="90000"/>
              </a:lnSpc>
              <a:buClr>
                <a:schemeClr val="tx1"/>
              </a:buClr>
              <a:defRPr/>
            </a:pPr>
            <a:endParaRPr lang="ja-JP" altLang="en-US" sz="1200" dirty="0">
              <a:solidFill>
                <a:srgbClr val="0000FF"/>
              </a:solidFill>
              <a:latin typeface="メイリオ" panose="020B0604030504040204" pitchFamily="50" charset="-128"/>
              <a:ea typeface="メイリオ" panose="020B0604030504040204" pitchFamily="50" charset="-128"/>
            </a:endParaRPr>
          </a:p>
          <a:p>
            <a:pPr>
              <a:lnSpc>
                <a:spcPct val="90000"/>
              </a:lnSpc>
              <a:buClr>
                <a:schemeClr val="tx1"/>
              </a:buClr>
              <a:defRPr/>
            </a:pPr>
            <a:r>
              <a:rPr lang="ja-JP" altLang="en-US" sz="2800" b="1" dirty="0" smtClean="0">
                <a:solidFill>
                  <a:schemeClr val="tx1"/>
                </a:solidFill>
                <a:latin typeface="メイリオ" panose="020B0604030504040204" pitchFamily="50" charset="-128"/>
                <a:ea typeface="メイリオ" panose="020B0604030504040204" pitchFamily="50" charset="-128"/>
              </a:rPr>
              <a:t>・明確化</a:t>
            </a:r>
            <a:r>
              <a:rPr lang="ja-JP" altLang="en-US" sz="2000" dirty="0" smtClean="0">
                <a:solidFill>
                  <a:schemeClr val="tx1"/>
                </a:solidFill>
                <a:latin typeface="メイリオ" panose="020B0604030504040204" pitchFamily="50" charset="-128"/>
                <a:ea typeface="メイリオ" panose="020B0604030504040204" pitchFamily="50" charset="-128"/>
              </a:rPr>
              <a:t>（うまく</a:t>
            </a:r>
            <a:r>
              <a:rPr lang="ja-JP" altLang="en-US" sz="2000" dirty="0">
                <a:solidFill>
                  <a:schemeClr val="tx1"/>
                </a:solidFill>
                <a:latin typeface="メイリオ" panose="020B0604030504040204" pitchFamily="50" charset="-128"/>
                <a:ea typeface="メイリオ" panose="020B0604030504040204" pitchFamily="50" charset="-128"/>
              </a:rPr>
              <a:t>言葉にできない感情を言語化</a:t>
            </a:r>
            <a:r>
              <a:rPr lang="ja-JP" altLang="en-US" sz="2000" dirty="0" smtClean="0">
                <a:solidFill>
                  <a:schemeClr val="tx1"/>
                </a:solidFill>
                <a:latin typeface="メイリオ" panose="020B0604030504040204" pitchFamily="50" charset="-128"/>
                <a:ea typeface="メイリオ" panose="020B0604030504040204" pitchFamily="50" charset="-128"/>
              </a:rPr>
              <a:t>する）</a:t>
            </a:r>
            <a:endParaRPr lang="en-US" altLang="ja-JP" sz="2400" dirty="0">
              <a:solidFill>
                <a:schemeClr val="tx1"/>
              </a:solidFill>
              <a:latin typeface="メイリオ" panose="020B0604030504040204" pitchFamily="50" charset="-128"/>
              <a:ea typeface="メイリオ" panose="020B0604030504040204" pitchFamily="50" charset="-128"/>
            </a:endParaRPr>
          </a:p>
          <a:p>
            <a:pPr>
              <a:lnSpc>
                <a:spcPct val="90000"/>
              </a:lnSpc>
              <a:buClr>
                <a:schemeClr val="tx1"/>
              </a:buClr>
              <a:defRPr/>
            </a:pPr>
            <a:r>
              <a:rPr lang="ja-JP" altLang="en-US" sz="1500" dirty="0">
                <a:solidFill>
                  <a:srgbClr val="0033CC"/>
                </a:solidFill>
                <a:latin typeface="メイリオ" panose="020B0604030504040204" pitchFamily="50" charset="-128"/>
                <a:ea typeface="メイリオ" panose="020B0604030504040204" pitchFamily="50" charset="-128"/>
              </a:rPr>
              <a:t>　　例：「～という気持ちなのかな</a:t>
            </a:r>
            <a:r>
              <a:rPr lang="ja-JP" altLang="en-US" sz="1500" dirty="0" smtClean="0">
                <a:solidFill>
                  <a:srgbClr val="0033CC"/>
                </a:solidFill>
                <a:latin typeface="メイリオ" panose="020B0604030504040204" pitchFamily="50" charset="-128"/>
                <a:ea typeface="メイリオ" panose="020B0604030504040204" pitchFamily="50" charset="-128"/>
              </a:rPr>
              <a:t>」</a:t>
            </a:r>
            <a:endParaRPr lang="en-US" altLang="ja-JP" sz="1500" dirty="0" smtClean="0">
              <a:solidFill>
                <a:srgbClr val="0033CC"/>
              </a:solidFill>
              <a:latin typeface="メイリオ" panose="020B0604030504040204" pitchFamily="50" charset="-128"/>
              <a:ea typeface="メイリオ" panose="020B0604030504040204" pitchFamily="50" charset="-128"/>
            </a:endParaRPr>
          </a:p>
          <a:p>
            <a:pPr>
              <a:lnSpc>
                <a:spcPct val="90000"/>
              </a:lnSpc>
              <a:buClr>
                <a:schemeClr val="tx1"/>
              </a:buClr>
              <a:defRPr/>
            </a:pPr>
            <a:endParaRPr lang="en-US" altLang="ja-JP" sz="1200" dirty="0">
              <a:solidFill>
                <a:srgbClr val="0000FF"/>
              </a:solidFill>
              <a:latin typeface="メイリオ" panose="020B0604030504040204" pitchFamily="50" charset="-128"/>
              <a:ea typeface="メイリオ" panose="020B0604030504040204" pitchFamily="50" charset="-128"/>
            </a:endParaRPr>
          </a:p>
          <a:p>
            <a:pPr>
              <a:lnSpc>
                <a:spcPct val="90000"/>
              </a:lnSpc>
              <a:buClr>
                <a:schemeClr val="tx1"/>
              </a:buClr>
              <a:defRPr/>
            </a:pPr>
            <a:r>
              <a:rPr lang="ja-JP" altLang="en-US" sz="2800" b="1" dirty="0" smtClean="0">
                <a:solidFill>
                  <a:schemeClr val="tx1"/>
                </a:solidFill>
                <a:latin typeface="メイリオ" panose="020B0604030504040204" pitchFamily="50" charset="-128"/>
                <a:ea typeface="メイリオ" panose="020B0604030504040204" pitchFamily="50" charset="-128"/>
              </a:rPr>
              <a:t>・支持</a:t>
            </a:r>
            <a:r>
              <a:rPr lang="ja-JP" altLang="en-US" sz="2000" dirty="0" smtClean="0">
                <a:solidFill>
                  <a:schemeClr val="tx1"/>
                </a:solidFill>
                <a:latin typeface="メイリオ" panose="020B0604030504040204" pitchFamily="50" charset="-128"/>
                <a:ea typeface="メイリオ" panose="020B0604030504040204" pitchFamily="50" charset="-128"/>
              </a:rPr>
              <a:t>（子供の前向きな思いや考えを、肯定したり、認めたりする）</a:t>
            </a:r>
            <a:endParaRPr lang="ja-JP" altLang="en-US" sz="2000" dirty="0">
              <a:solidFill>
                <a:schemeClr val="tx1"/>
              </a:solidFill>
              <a:latin typeface="メイリオ" panose="020B0604030504040204" pitchFamily="50" charset="-128"/>
              <a:ea typeface="メイリオ" panose="020B0604030504040204" pitchFamily="50" charset="-128"/>
            </a:endParaRPr>
          </a:p>
          <a:p>
            <a:pPr>
              <a:lnSpc>
                <a:spcPct val="90000"/>
              </a:lnSpc>
              <a:buClr>
                <a:schemeClr val="tx1"/>
              </a:buClr>
              <a:buNone/>
              <a:defRPr/>
            </a:pPr>
            <a:r>
              <a:rPr lang="ja-JP" altLang="en-US" sz="1500" dirty="0" smtClean="0">
                <a:solidFill>
                  <a:srgbClr val="0033CC"/>
                </a:solidFill>
                <a:latin typeface="メイリオ" panose="020B0604030504040204" pitchFamily="50" charset="-128"/>
                <a:ea typeface="メイリオ" panose="020B0604030504040204" pitchFamily="50" charset="-128"/>
              </a:rPr>
              <a:t>　　例</a:t>
            </a:r>
            <a:r>
              <a:rPr lang="ja-JP" altLang="en-US" sz="1500" dirty="0">
                <a:solidFill>
                  <a:srgbClr val="0033CC"/>
                </a:solidFill>
                <a:latin typeface="メイリオ" panose="020B0604030504040204" pitchFamily="50" charset="-128"/>
                <a:ea typeface="メイリオ" panose="020B0604030504040204" pitchFamily="50" charset="-128"/>
              </a:rPr>
              <a:t>：「とってもいいと思うよ</a:t>
            </a:r>
            <a:r>
              <a:rPr lang="ja-JP" altLang="en-US" sz="1500" dirty="0" smtClean="0">
                <a:solidFill>
                  <a:srgbClr val="0033CC"/>
                </a:solidFill>
                <a:latin typeface="メイリオ" panose="020B0604030504040204" pitchFamily="50" charset="-128"/>
                <a:ea typeface="メイリオ" panose="020B0604030504040204" pitchFamily="50" charset="-128"/>
              </a:rPr>
              <a:t>」</a:t>
            </a:r>
            <a:endParaRPr lang="en-US" altLang="ja-JP" sz="1500" dirty="0" smtClean="0">
              <a:solidFill>
                <a:srgbClr val="0033CC"/>
              </a:solidFill>
              <a:latin typeface="メイリオ" panose="020B0604030504040204" pitchFamily="50" charset="-128"/>
              <a:ea typeface="メイリオ" panose="020B0604030504040204" pitchFamily="50" charset="-128"/>
            </a:endParaRPr>
          </a:p>
        </p:txBody>
      </p:sp>
      <p:sp>
        <p:nvSpPr>
          <p:cNvPr id="2" name="正方形/長方形 1"/>
          <p:cNvSpPr/>
          <p:nvPr/>
        </p:nvSpPr>
        <p:spPr>
          <a:xfrm>
            <a:off x="2786896" y="700582"/>
            <a:ext cx="3570208" cy="461665"/>
          </a:xfrm>
          <a:prstGeom prst="rect">
            <a:avLst/>
          </a:prstGeom>
          <a:solidFill>
            <a:schemeClr val="accent6">
              <a:lumMod val="20000"/>
              <a:lumOff val="80000"/>
            </a:schemeClr>
          </a:solidFill>
        </p:spPr>
        <p:txBody>
          <a:bodyPr wrap="none">
            <a:spAutoFit/>
          </a:bodyPr>
          <a:lstStyle/>
          <a:p>
            <a:r>
              <a:rPr lang="ja-JP" altLang="en-US" sz="2400" dirty="0">
                <a:latin typeface="メイリオ" panose="020B0604030504040204" pitchFamily="50" charset="-128"/>
                <a:ea typeface="メイリオ" panose="020B0604030504040204" pitchFamily="50" charset="-128"/>
              </a:rPr>
              <a:t>安心できる関係をつくる</a:t>
            </a:r>
          </a:p>
        </p:txBody>
      </p:sp>
      <p:sp>
        <p:nvSpPr>
          <p:cNvPr id="7" name="タイトル 1"/>
          <p:cNvSpPr>
            <a:spLocks noGrp="1"/>
          </p:cNvSpPr>
          <p:nvPr>
            <p:ph type="title"/>
          </p:nvPr>
        </p:nvSpPr>
        <p:spPr>
          <a:xfrm>
            <a:off x="2826923" y="31924"/>
            <a:ext cx="3490154" cy="792088"/>
          </a:xfrm>
        </p:spPr>
        <p:txBody>
          <a:bodyPr vert="horz" lIns="91440" tIns="45720" rIns="91440" bIns="45720" rtlCol="0" anchor="ctr">
            <a:normAutofit/>
          </a:bodyPr>
          <a:lstStyle/>
          <a:p>
            <a:r>
              <a:rPr lang="ja-JP" altLang="en-US" b="1"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上手に聴くコツ　　　　　　　　</a:t>
            </a:r>
          </a:p>
        </p:txBody>
      </p:sp>
      <p:sp>
        <p:nvSpPr>
          <p:cNvPr id="9" name="AutoShape 3"/>
          <p:cNvSpPr txBox="1">
            <a:spLocks noChangeArrowheads="1"/>
          </p:cNvSpPr>
          <p:nvPr/>
        </p:nvSpPr>
        <p:spPr>
          <a:xfrm>
            <a:off x="287524" y="1191996"/>
            <a:ext cx="8568952" cy="602921"/>
          </a:xfrm>
          <a:prstGeom prst="foldedCorner">
            <a:avLst>
              <a:gd name="adj" fmla="val 0"/>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ct val="90000"/>
              </a:lnSpc>
              <a:buClr>
                <a:schemeClr val="tx1"/>
              </a:buClr>
              <a:buFont typeface="Arial" pitchFamily="34" charset="0"/>
              <a:buNone/>
              <a:defRPr/>
            </a:pPr>
            <a:r>
              <a:rPr lang="ja-JP" altLang="en-US" sz="4000" smtClean="0">
                <a:latin typeface="メイリオ" panose="020B0604030504040204" pitchFamily="50" charset="-128"/>
                <a:ea typeface="メイリオ" panose="020B0604030504040204" pitchFamily="50" charset="-128"/>
              </a:rPr>
              <a:t>◎</a:t>
            </a:r>
            <a:r>
              <a:rPr lang="ja-JP" altLang="en-US" sz="4000" b="1" smtClean="0">
                <a:latin typeface="メイリオ" panose="020B0604030504040204" pitchFamily="50" charset="-128"/>
                <a:ea typeface="メイリオ" panose="020B0604030504040204" pitchFamily="50" charset="-128"/>
              </a:rPr>
              <a:t>傾聴</a:t>
            </a:r>
            <a:r>
              <a:rPr lang="ja-JP" altLang="en-US" sz="2800" smtClean="0">
                <a:latin typeface="メイリオ" panose="020B0604030504040204" pitchFamily="50" charset="-128"/>
                <a:ea typeface="メイリオ" panose="020B0604030504040204" pitchFamily="50" charset="-128"/>
              </a:rPr>
              <a:t>・・・</a:t>
            </a:r>
            <a:r>
              <a:rPr lang="ja-JP" altLang="en-US" sz="2400" smtClean="0">
                <a:solidFill>
                  <a:srgbClr val="0000FF"/>
                </a:solidFill>
                <a:latin typeface="メイリオ" panose="020B0604030504040204" pitchFamily="50" charset="-128"/>
                <a:ea typeface="メイリオ" panose="020B0604030504040204" pitchFamily="50" charset="-128"/>
              </a:rPr>
              <a:t>丁寧かつ積極的に相手の話に耳を傾ける</a:t>
            </a:r>
            <a:endParaRPr lang="en-US" altLang="ja-JP" sz="2400" dirty="0">
              <a:solidFill>
                <a:srgbClr val="0000FF"/>
              </a:solidFill>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82337" y="72333"/>
            <a:ext cx="1107996" cy="461665"/>
          </a:xfrm>
          <a:prstGeom prst="rect">
            <a:avLst/>
          </a:prstGeom>
          <a:solidFill>
            <a:srgbClr val="002060"/>
          </a:solidFill>
        </p:spPr>
        <p:txBody>
          <a:bodyPr wrap="square"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smtClean="0"/>
              <a:t>資料①</a:t>
            </a:r>
            <a:endParaRPr lang="ja-JP" altLang="en-US" dirty="0"/>
          </a:p>
        </p:txBody>
      </p:sp>
    </p:spTree>
    <p:extLst>
      <p:ext uri="{BB962C8B-B14F-4D97-AF65-F5344CB8AC3E}">
        <p14:creationId xmlns:p14="http://schemas.microsoft.com/office/powerpoint/2010/main" val="350649726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1" name="Group 24"/>
          <p:cNvGrpSpPr>
            <a:grpSpLocks/>
          </p:cNvGrpSpPr>
          <p:nvPr/>
        </p:nvGrpSpPr>
        <p:grpSpPr bwMode="auto">
          <a:xfrm>
            <a:off x="365944" y="4402392"/>
            <a:ext cx="5905500" cy="1368425"/>
            <a:chOff x="884" y="3022"/>
            <a:chExt cx="3357" cy="862"/>
          </a:xfrm>
        </p:grpSpPr>
        <p:sp>
          <p:nvSpPr>
            <p:cNvPr id="37904" name="Oval 4"/>
            <p:cNvSpPr>
              <a:spLocks noChangeArrowheads="1"/>
            </p:cNvSpPr>
            <p:nvPr/>
          </p:nvSpPr>
          <p:spPr bwMode="auto">
            <a:xfrm>
              <a:off x="884" y="3022"/>
              <a:ext cx="3357" cy="862"/>
            </a:xfrm>
            <a:prstGeom prst="ellipse">
              <a:avLst/>
            </a:prstGeom>
            <a:gradFill rotWithShape="1">
              <a:gsLst>
                <a:gs pos="0">
                  <a:srgbClr val="66CCFF"/>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en-US" sz="1800">
                <a:latin typeface="メイリオ" panose="020B0604030504040204" pitchFamily="50" charset="-128"/>
                <a:ea typeface="メイリオ" panose="020B0604030504040204" pitchFamily="50" charset="-128"/>
              </a:endParaRPr>
            </a:p>
          </p:txBody>
        </p:sp>
        <p:sp>
          <p:nvSpPr>
            <p:cNvPr id="37905" name="Text Box 5"/>
            <p:cNvSpPr txBox="1">
              <a:spLocks noChangeArrowheads="1"/>
            </p:cNvSpPr>
            <p:nvPr/>
          </p:nvSpPr>
          <p:spPr bwMode="auto">
            <a:xfrm>
              <a:off x="1815" y="3242"/>
              <a:ext cx="1263" cy="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4800" b="1" dirty="0">
                  <a:solidFill>
                    <a:srgbClr val="000066"/>
                  </a:solidFill>
                  <a:latin typeface="メイリオ" panose="020B0604030504040204" pitchFamily="50" charset="-128"/>
                  <a:ea typeface="メイリオ" panose="020B0604030504040204" pitchFamily="50" charset="-128"/>
                </a:rPr>
                <a:t>信頼感</a:t>
              </a:r>
              <a:endParaRPr lang="ja-JP" altLang="en-US" sz="4400" b="1" dirty="0">
                <a:solidFill>
                  <a:srgbClr val="000066"/>
                </a:solidFill>
                <a:latin typeface="メイリオ" panose="020B0604030504040204" pitchFamily="50" charset="-128"/>
                <a:ea typeface="メイリオ" panose="020B0604030504040204" pitchFamily="50" charset="-128"/>
              </a:endParaRPr>
            </a:p>
          </p:txBody>
        </p:sp>
      </p:grpSp>
      <p:sp>
        <p:nvSpPr>
          <p:cNvPr id="37893" name="Oval 6"/>
          <p:cNvSpPr>
            <a:spLocks noChangeArrowheads="1"/>
          </p:cNvSpPr>
          <p:nvPr/>
        </p:nvSpPr>
        <p:spPr bwMode="auto">
          <a:xfrm>
            <a:off x="5541194" y="1084517"/>
            <a:ext cx="3309937" cy="4968875"/>
          </a:xfrm>
          <a:prstGeom prst="ellipse">
            <a:avLst/>
          </a:prstGeom>
          <a:gradFill rotWithShape="1">
            <a:gsLst>
              <a:gs pos="0">
                <a:schemeClr val="bg1"/>
              </a:gs>
              <a:gs pos="100000">
                <a:srgbClr val="FF99FF">
                  <a:alpha val="82001"/>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ja-JP" sz="3600">
              <a:solidFill>
                <a:srgbClr val="000066"/>
              </a:solidFill>
              <a:latin typeface="メイリオ" panose="020B0604030504040204" pitchFamily="50" charset="-128"/>
              <a:ea typeface="メイリオ" panose="020B0604030504040204" pitchFamily="50" charset="-128"/>
            </a:endParaRPr>
          </a:p>
        </p:txBody>
      </p:sp>
      <p:sp>
        <p:nvSpPr>
          <p:cNvPr id="37895" name="AutoShape 15"/>
          <p:cNvSpPr>
            <a:spLocks noChangeArrowheads="1"/>
          </p:cNvSpPr>
          <p:nvPr/>
        </p:nvSpPr>
        <p:spPr bwMode="auto">
          <a:xfrm rot="10800000">
            <a:off x="6800081" y="2279572"/>
            <a:ext cx="792163" cy="719138"/>
          </a:xfrm>
          <a:prstGeom prst="downArrow">
            <a:avLst>
              <a:gd name="adj1" fmla="val 50000"/>
              <a:gd name="adj2" fmla="val 25000"/>
            </a:avLst>
          </a:prstGeom>
          <a:gradFill rotWithShape="1">
            <a:gsLst>
              <a:gs pos="0">
                <a:schemeClr val="bg1"/>
              </a:gs>
              <a:gs pos="100000">
                <a:schemeClr val="accent1">
                  <a:alpha val="82001"/>
                </a:schemeClr>
              </a:gs>
            </a:gsLst>
            <a:path path="rect">
              <a:fillToRect l="50000" t="50000" r="50000" b="50000"/>
            </a:path>
          </a:gradFill>
          <a:ln w="9525" algn="ctr">
            <a:solidFill>
              <a:schemeClr val="tx1"/>
            </a:solidFill>
            <a:miter lim="800000"/>
            <a:headEnd/>
            <a:tailEnd/>
          </a:ln>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en-US" sz="1800">
              <a:latin typeface="メイリオ" panose="020B0604030504040204" pitchFamily="50" charset="-128"/>
              <a:ea typeface="メイリオ" panose="020B0604030504040204" pitchFamily="50" charset="-128"/>
            </a:endParaRPr>
          </a:p>
        </p:txBody>
      </p:sp>
      <p:sp>
        <p:nvSpPr>
          <p:cNvPr id="37896" name="Rectangle 16"/>
          <p:cNvSpPr>
            <a:spLocks noChangeArrowheads="1"/>
          </p:cNvSpPr>
          <p:nvPr/>
        </p:nvSpPr>
        <p:spPr bwMode="auto">
          <a:xfrm>
            <a:off x="5682431" y="3186124"/>
            <a:ext cx="30956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b="1" dirty="0">
                <a:solidFill>
                  <a:srgbClr val="000066"/>
                </a:solidFill>
                <a:latin typeface="メイリオ" panose="020B0604030504040204" pitchFamily="50" charset="-128"/>
                <a:ea typeface="メイリオ" panose="020B0604030504040204" pitchFamily="50" charset="-128"/>
              </a:rPr>
              <a:t>情緒の安定</a:t>
            </a:r>
          </a:p>
        </p:txBody>
      </p:sp>
      <p:sp>
        <p:nvSpPr>
          <p:cNvPr id="37897" name="Text Box 17"/>
          <p:cNvSpPr txBox="1">
            <a:spLocks noChangeArrowheads="1"/>
          </p:cNvSpPr>
          <p:nvPr/>
        </p:nvSpPr>
        <p:spPr bwMode="auto">
          <a:xfrm>
            <a:off x="5755506" y="1716932"/>
            <a:ext cx="28797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50000"/>
              </a:spcBef>
              <a:buFontTx/>
              <a:buNone/>
            </a:pPr>
            <a:r>
              <a:rPr lang="ja-JP" altLang="en-US" b="1" dirty="0">
                <a:solidFill>
                  <a:srgbClr val="000066"/>
                </a:solidFill>
                <a:latin typeface="メイリオ" panose="020B0604030504040204" pitchFamily="50" charset="-128"/>
                <a:ea typeface="メイリオ" panose="020B0604030504040204" pitchFamily="50" charset="-128"/>
              </a:rPr>
              <a:t>意欲の向上</a:t>
            </a:r>
          </a:p>
        </p:txBody>
      </p:sp>
      <p:sp>
        <p:nvSpPr>
          <p:cNvPr id="37898" name="AutoShape 18"/>
          <p:cNvSpPr>
            <a:spLocks noChangeArrowheads="1"/>
          </p:cNvSpPr>
          <p:nvPr/>
        </p:nvSpPr>
        <p:spPr bwMode="auto">
          <a:xfrm rot="10800000">
            <a:off x="6800081" y="3783230"/>
            <a:ext cx="792163" cy="719137"/>
          </a:xfrm>
          <a:prstGeom prst="downArrow">
            <a:avLst>
              <a:gd name="adj1" fmla="val 50000"/>
              <a:gd name="adj2" fmla="val 25000"/>
            </a:avLst>
          </a:prstGeom>
          <a:gradFill rotWithShape="1">
            <a:gsLst>
              <a:gs pos="0">
                <a:schemeClr val="bg1"/>
              </a:gs>
              <a:gs pos="100000">
                <a:schemeClr val="accent1">
                  <a:alpha val="82001"/>
                </a:schemeClr>
              </a:gs>
            </a:gsLst>
            <a:path path="rect">
              <a:fillToRect l="50000" t="50000" r="50000" b="50000"/>
            </a:path>
          </a:gradFill>
          <a:ln w="9525" algn="ctr">
            <a:solidFill>
              <a:schemeClr val="tx1"/>
            </a:solidFill>
            <a:miter lim="800000"/>
            <a:headEnd/>
            <a:tailEnd/>
          </a:ln>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en-US" sz="1800">
              <a:latin typeface="メイリオ" panose="020B0604030504040204" pitchFamily="50" charset="-128"/>
              <a:ea typeface="メイリオ" panose="020B0604030504040204" pitchFamily="50" charset="-128"/>
            </a:endParaRPr>
          </a:p>
        </p:txBody>
      </p:sp>
      <p:sp>
        <p:nvSpPr>
          <p:cNvPr id="37899" name="Rectangle 20"/>
          <p:cNvSpPr>
            <a:spLocks noChangeArrowheads="1"/>
          </p:cNvSpPr>
          <p:nvPr/>
        </p:nvSpPr>
        <p:spPr bwMode="auto">
          <a:xfrm>
            <a:off x="5936481" y="4686706"/>
            <a:ext cx="25193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b="1" dirty="0">
                <a:solidFill>
                  <a:srgbClr val="000066"/>
                </a:solidFill>
                <a:latin typeface="メイリオ" panose="020B0604030504040204" pitchFamily="50" charset="-128"/>
                <a:ea typeface="メイリオ" panose="020B0604030504040204" pitchFamily="50" charset="-128"/>
              </a:rPr>
              <a:t>自己受容</a:t>
            </a:r>
          </a:p>
        </p:txBody>
      </p:sp>
      <p:grpSp>
        <p:nvGrpSpPr>
          <p:cNvPr id="5" name="グループ化 4"/>
          <p:cNvGrpSpPr/>
          <p:nvPr/>
        </p:nvGrpSpPr>
        <p:grpSpPr>
          <a:xfrm>
            <a:off x="3204394" y="1962405"/>
            <a:ext cx="2519362" cy="2233612"/>
            <a:chOff x="3204394" y="2434357"/>
            <a:chExt cx="2519362" cy="2233612"/>
          </a:xfrm>
        </p:grpSpPr>
        <p:sp>
          <p:nvSpPr>
            <p:cNvPr id="37894" name="Oval 2"/>
            <p:cNvSpPr>
              <a:spLocks noChangeArrowheads="1"/>
            </p:cNvSpPr>
            <p:nvPr/>
          </p:nvSpPr>
          <p:spPr bwMode="auto">
            <a:xfrm>
              <a:off x="3240906" y="2434357"/>
              <a:ext cx="2447925" cy="2233612"/>
            </a:xfrm>
            <a:prstGeom prst="ellipse">
              <a:avLst/>
            </a:prstGeom>
            <a:gradFill rotWithShape="1">
              <a:gsLst>
                <a:gs pos="0">
                  <a:schemeClr val="bg1"/>
                </a:gs>
                <a:gs pos="100000">
                  <a:srgbClr val="FF3300">
                    <a:alpha val="82001"/>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en-US" sz="1800">
                <a:latin typeface="メイリオ" panose="020B0604030504040204" pitchFamily="50" charset="-128"/>
                <a:ea typeface="メイリオ" panose="020B0604030504040204" pitchFamily="50" charset="-128"/>
              </a:endParaRPr>
            </a:p>
          </p:txBody>
        </p:sp>
        <p:sp>
          <p:nvSpPr>
            <p:cNvPr id="37900" name="Text Box 21"/>
            <p:cNvSpPr txBox="1">
              <a:spLocks noChangeArrowheads="1"/>
            </p:cNvSpPr>
            <p:nvPr/>
          </p:nvSpPr>
          <p:spPr bwMode="auto">
            <a:xfrm>
              <a:off x="3204394" y="3226519"/>
              <a:ext cx="251936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50000"/>
                </a:spcBef>
                <a:buFontTx/>
                <a:buNone/>
              </a:pPr>
              <a:r>
                <a:rPr lang="ja-JP" altLang="en-US" b="1" dirty="0">
                  <a:solidFill>
                    <a:srgbClr val="000066"/>
                  </a:solidFill>
                  <a:latin typeface="メイリオ" panose="020B0604030504040204" pitchFamily="50" charset="-128"/>
                  <a:ea typeface="メイリオ" panose="020B0604030504040204" pitchFamily="50" charset="-128"/>
                </a:rPr>
                <a:t>自己洞察</a:t>
              </a:r>
            </a:p>
          </p:txBody>
        </p:sp>
      </p:grpSp>
      <p:grpSp>
        <p:nvGrpSpPr>
          <p:cNvPr id="6" name="グループ化 5"/>
          <p:cNvGrpSpPr/>
          <p:nvPr/>
        </p:nvGrpSpPr>
        <p:grpSpPr>
          <a:xfrm>
            <a:off x="1116831" y="1170242"/>
            <a:ext cx="2519363" cy="2159000"/>
            <a:chOff x="1116831" y="1642194"/>
            <a:chExt cx="2519363" cy="2159000"/>
          </a:xfrm>
        </p:grpSpPr>
        <p:sp>
          <p:nvSpPr>
            <p:cNvPr id="37892" name="Oval 23"/>
            <p:cNvSpPr>
              <a:spLocks noChangeArrowheads="1"/>
            </p:cNvSpPr>
            <p:nvPr/>
          </p:nvSpPr>
          <p:spPr bwMode="auto">
            <a:xfrm>
              <a:off x="1151756" y="1642194"/>
              <a:ext cx="2447925" cy="2159000"/>
            </a:xfrm>
            <a:prstGeom prst="ellipse">
              <a:avLst/>
            </a:prstGeom>
            <a:gradFill rotWithShape="1">
              <a:gsLst>
                <a:gs pos="0">
                  <a:schemeClr val="bg1"/>
                </a:gs>
                <a:gs pos="100000">
                  <a:srgbClr val="FFCC66">
                    <a:alpha val="82001"/>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en-US" sz="1800">
                <a:latin typeface="メイリオ" panose="020B0604030504040204" pitchFamily="50" charset="-128"/>
                <a:ea typeface="メイリオ" panose="020B0604030504040204" pitchFamily="50" charset="-128"/>
              </a:endParaRPr>
            </a:p>
          </p:txBody>
        </p:sp>
        <p:sp>
          <p:nvSpPr>
            <p:cNvPr id="37901" name="Text Box 22"/>
            <p:cNvSpPr txBox="1">
              <a:spLocks noChangeArrowheads="1"/>
            </p:cNvSpPr>
            <p:nvPr/>
          </p:nvSpPr>
          <p:spPr bwMode="auto">
            <a:xfrm>
              <a:off x="1116831" y="2434357"/>
              <a:ext cx="25193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50000"/>
                </a:spcBef>
                <a:buFontTx/>
                <a:buNone/>
              </a:pPr>
              <a:r>
                <a:rPr lang="ja-JP" altLang="en-US" b="1" dirty="0">
                  <a:solidFill>
                    <a:srgbClr val="000066"/>
                  </a:solidFill>
                  <a:latin typeface="メイリオ" panose="020B0604030504040204" pitchFamily="50" charset="-128"/>
                  <a:ea typeface="メイリオ" panose="020B0604030504040204" pitchFamily="50" charset="-128"/>
                </a:rPr>
                <a:t>カタルシス</a:t>
              </a:r>
            </a:p>
          </p:txBody>
        </p:sp>
      </p:grpSp>
      <p:sp>
        <p:nvSpPr>
          <p:cNvPr id="19" name="テキスト ボックス 18"/>
          <p:cNvSpPr txBox="1"/>
          <p:nvPr/>
        </p:nvSpPr>
        <p:spPr>
          <a:xfrm>
            <a:off x="2427824" y="110135"/>
            <a:ext cx="4288353" cy="1015663"/>
          </a:xfrm>
          <a:prstGeom prst="rect">
            <a:avLst/>
          </a:prstGeom>
          <a:solidFill>
            <a:srgbClr val="0000FF"/>
          </a:solidFill>
        </p:spPr>
        <p:txBody>
          <a:bodyPr wrap="none" rtlCol="0">
            <a:spAutoFit/>
          </a:bodyPr>
          <a:lstStyle/>
          <a:p>
            <a:r>
              <a:rPr lang="ja-JP" altLang="en-US" sz="6000" dirty="0" smtClean="0">
                <a:solidFill>
                  <a:schemeClr val="bg1"/>
                </a:solidFill>
                <a:latin typeface="Meiryo UI" panose="020B0604030504040204" pitchFamily="50" charset="-128"/>
                <a:ea typeface="Meiryo UI" panose="020B0604030504040204" pitchFamily="50" charset="-128"/>
              </a:rPr>
              <a:t>聞くから</a:t>
            </a:r>
            <a:r>
              <a:rPr kumimoji="1" lang="ja-JP" altLang="en-US" sz="6000" dirty="0" smtClean="0">
                <a:solidFill>
                  <a:schemeClr val="bg1"/>
                </a:solidFill>
                <a:latin typeface="Meiryo UI" panose="020B0604030504040204" pitchFamily="50" charset="-128"/>
                <a:ea typeface="Meiryo UI" panose="020B0604030504040204" pitchFamily="50" charset="-128"/>
              </a:rPr>
              <a:t>聴く</a:t>
            </a:r>
            <a:r>
              <a:rPr kumimoji="1" lang="ja-JP" altLang="en-US" sz="6000" dirty="0" err="1" smtClean="0">
                <a:solidFill>
                  <a:schemeClr val="bg1"/>
                </a:solidFill>
                <a:latin typeface="Meiryo UI" panose="020B0604030504040204" pitchFamily="50" charset="-128"/>
                <a:ea typeface="Meiryo UI" panose="020B0604030504040204" pitchFamily="50" charset="-128"/>
              </a:rPr>
              <a:t>へ</a:t>
            </a:r>
            <a:endParaRPr kumimoji="1" lang="ja-JP" altLang="en-US" sz="6000" dirty="0">
              <a:solidFill>
                <a:schemeClr val="bg1"/>
              </a:solidFill>
              <a:latin typeface="Meiryo UI" panose="020B0604030504040204" pitchFamily="50" charset="-128"/>
              <a:ea typeface="Meiryo UI" panose="020B0604030504040204" pitchFamily="50" charset="-128"/>
            </a:endParaRPr>
          </a:p>
        </p:txBody>
      </p:sp>
      <p:pic>
        <p:nvPicPr>
          <p:cNvPr id="819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0062"/>
          <a:stretch/>
        </p:blipFill>
        <p:spPr bwMode="auto">
          <a:xfrm>
            <a:off x="323528" y="3309636"/>
            <a:ext cx="2094905" cy="275760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377941" y="4196017"/>
            <a:ext cx="1717223" cy="1871180"/>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19"/>
          <p:cNvSpPr txBox="1"/>
          <p:nvPr/>
        </p:nvSpPr>
        <p:spPr>
          <a:xfrm>
            <a:off x="170795" y="6086733"/>
            <a:ext cx="8802410" cy="738664"/>
          </a:xfrm>
          <a:prstGeom prst="rect">
            <a:avLst/>
          </a:prstGeom>
          <a:solidFill>
            <a:srgbClr val="FFFFCC"/>
          </a:solidFill>
        </p:spPr>
        <p:txBody>
          <a:bodyPr wrap="none" rtlCol="0">
            <a:spAutoFit/>
          </a:bodyPr>
          <a:lstStyle/>
          <a:p>
            <a:r>
              <a:rPr lang="ja-JP" altLang="en-US" sz="4200" dirty="0" smtClean="0">
                <a:latin typeface="Meiryo UI" panose="020B0604030504040204" pitchFamily="50" charset="-128"/>
                <a:ea typeface="Meiryo UI" panose="020B0604030504040204" pitchFamily="50" charset="-128"/>
              </a:rPr>
              <a:t>子供の健やかな成長にとって、とても大切</a:t>
            </a:r>
            <a:endParaRPr kumimoji="1" lang="ja-JP" altLang="en-US" sz="4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954792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1"/>
                                        </p:tgtEl>
                                        <p:attrNameLst>
                                          <p:attrName>style.visibility</p:attrName>
                                        </p:attrNameLst>
                                      </p:cBhvr>
                                      <p:to>
                                        <p:strVal val="visible"/>
                                      </p:to>
                                    </p:set>
                                    <p:animEffect transition="in" filter="fade">
                                      <p:cBhvr>
                                        <p:cTn id="7" dur="500"/>
                                        <p:tgtEl>
                                          <p:spTgt spid="3789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893"/>
                                        </p:tgtEl>
                                        <p:attrNameLst>
                                          <p:attrName>style.visibility</p:attrName>
                                        </p:attrNameLst>
                                      </p:cBhvr>
                                      <p:to>
                                        <p:strVal val="visible"/>
                                      </p:to>
                                    </p:set>
                                    <p:animEffect transition="in" filter="fade">
                                      <p:cBhvr>
                                        <p:cTn id="17" dur="500"/>
                                        <p:tgtEl>
                                          <p:spTgt spid="37893"/>
                                        </p:tgtEl>
                                      </p:cBhvr>
                                    </p:animEffect>
                                  </p:childTnLst>
                                </p:cTn>
                              </p:par>
                            </p:childTnLst>
                          </p:cTn>
                        </p:par>
                        <p:par>
                          <p:cTn id="18" fill="hold">
                            <p:stCondLst>
                              <p:cond delay="500"/>
                            </p:stCondLst>
                            <p:childTnLst>
                              <p:par>
                                <p:cTn id="19" presetID="10" presetClass="entr" presetSubtype="0" fill="hold" grpId="0" nodeType="afterEffect">
                                  <p:stCondLst>
                                    <p:cond delay="500"/>
                                  </p:stCondLst>
                                  <p:childTnLst>
                                    <p:set>
                                      <p:cBhvr>
                                        <p:cTn id="20" dur="1" fill="hold">
                                          <p:stCondLst>
                                            <p:cond delay="0"/>
                                          </p:stCondLst>
                                        </p:cTn>
                                        <p:tgtEl>
                                          <p:spTgt spid="37899"/>
                                        </p:tgtEl>
                                        <p:attrNameLst>
                                          <p:attrName>style.visibility</p:attrName>
                                        </p:attrNameLst>
                                      </p:cBhvr>
                                      <p:to>
                                        <p:strVal val="visible"/>
                                      </p:to>
                                    </p:set>
                                    <p:animEffect transition="in" filter="fade">
                                      <p:cBhvr>
                                        <p:cTn id="21" dur="1000"/>
                                        <p:tgtEl>
                                          <p:spTgt spid="37899"/>
                                        </p:tgtEl>
                                      </p:cBhvr>
                                    </p:animEffect>
                                  </p:childTnLst>
                                </p:cTn>
                              </p:par>
                            </p:childTnLst>
                          </p:cTn>
                        </p:par>
                        <p:par>
                          <p:cTn id="22" fill="hold">
                            <p:stCondLst>
                              <p:cond delay="2000"/>
                            </p:stCondLst>
                            <p:childTnLst>
                              <p:par>
                                <p:cTn id="23" presetID="22" presetClass="entr" presetSubtype="4" fill="hold" grpId="0" nodeType="afterEffect">
                                  <p:stCondLst>
                                    <p:cond delay="1000"/>
                                  </p:stCondLst>
                                  <p:childTnLst>
                                    <p:set>
                                      <p:cBhvr>
                                        <p:cTn id="24" dur="1" fill="hold">
                                          <p:stCondLst>
                                            <p:cond delay="0"/>
                                          </p:stCondLst>
                                        </p:cTn>
                                        <p:tgtEl>
                                          <p:spTgt spid="37898"/>
                                        </p:tgtEl>
                                        <p:attrNameLst>
                                          <p:attrName>style.visibility</p:attrName>
                                        </p:attrNameLst>
                                      </p:cBhvr>
                                      <p:to>
                                        <p:strVal val="visible"/>
                                      </p:to>
                                    </p:set>
                                    <p:animEffect transition="in" filter="wipe(down)">
                                      <p:cBhvr>
                                        <p:cTn id="25" dur="1000"/>
                                        <p:tgtEl>
                                          <p:spTgt spid="37898"/>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37896"/>
                                        </p:tgtEl>
                                        <p:attrNameLst>
                                          <p:attrName>style.visibility</p:attrName>
                                        </p:attrNameLst>
                                      </p:cBhvr>
                                      <p:to>
                                        <p:strVal val="visible"/>
                                      </p:to>
                                    </p:set>
                                    <p:animEffect transition="in" filter="fade">
                                      <p:cBhvr>
                                        <p:cTn id="29" dur="1000"/>
                                        <p:tgtEl>
                                          <p:spTgt spid="37896"/>
                                        </p:tgtEl>
                                      </p:cBhvr>
                                    </p:animEffect>
                                  </p:childTnLst>
                                </p:cTn>
                              </p:par>
                            </p:childTnLst>
                          </p:cTn>
                        </p:par>
                        <p:par>
                          <p:cTn id="30" fill="hold">
                            <p:stCondLst>
                              <p:cond delay="5000"/>
                            </p:stCondLst>
                            <p:childTnLst>
                              <p:par>
                                <p:cTn id="31" presetID="22" presetClass="entr" presetSubtype="4" fill="hold" grpId="0" nodeType="afterEffect">
                                  <p:stCondLst>
                                    <p:cond delay="1000"/>
                                  </p:stCondLst>
                                  <p:childTnLst>
                                    <p:set>
                                      <p:cBhvr>
                                        <p:cTn id="32" dur="1" fill="hold">
                                          <p:stCondLst>
                                            <p:cond delay="0"/>
                                          </p:stCondLst>
                                        </p:cTn>
                                        <p:tgtEl>
                                          <p:spTgt spid="37895"/>
                                        </p:tgtEl>
                                        <p:attrNameLst>
                                          <p:attrName>style.visibility</p:attrName>
                                        </p:attrNameLst>
                                      </p:cBhvr>
                                      <p:to>
                                        <p:strVal val="visible"/>
                                      </p:to>
                                    </p:set>
                                    <p:animEffect transition="in" filter="wipe(down)">
                                      <p:cBhvr>
                                        <p:cTn id="33" dur="1000"/>
                                        <p:tgtEl>
                                          <p:spTgt spid="37895"/>
                                        </p:tgtEl>
                                      </p:cBhvr>
                                    </p:animEffect>
                                  </p:childTnLst>
                                </p:cTn>
                              </p:par>
                            </p:childTnLst>
                          </p:cTn>
                        </p:par>
                        <p:par>
                          <p:cTn id="34" fill="hold">
                            <p:stCondLst>
                              <p:cond delay="7000"/>
                            </p:stCondLst>
                            <p:childTnLst>
                              <p:par>
                                <p:cTn id="35" presetID="10" presetClass="entr" presetSubtype="0" fill="hold" grpId="0" nodeType="afterEffect">
                                  <p:stCondLst>
                                    <p:cond delay="0"/>
                                  </p:stCondLst>
                                  <p:childTnLst>
                                    <p:set>
                                      <p:cBhvr>
                                        <p:cTn id="36" dur="1" fill="hold">
                                          <p:stCondLst>
                                            <p:cond delay="0"/>
                                          </p:stCondLst>
                                        </p:cTn>
                                        <p:tgtEl>
                                          <p:spTgt spid="37897"/>
                                        </p:tgtEl>
                                        <p:attrNameLst>
                                          <p:attrName>style.visibility</p:attrName>
                                        </p:attrNameLst>
                                      </p:cBhvr>
                                      <p:to>
                                        <p:strVal val="visible"/>
                                      </p:to>
                                    </p:set>
                                    <p:animEffect transition="in" filter="fade">
                                      <p:cBhvr>
                                        <p:cTn id="37" dur="1000"/>
                                        <p:tgtEl>
                                          <p:spTgt spid="3789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3" grpId="0" animBg="1"/>
      <p:bldP spid="37895" grpId="0" animBg="1"/>
      <p:bldP spid="37896" grpId="0"/>
      <p:bldP spid="37897" grpId="0"/>
      <p:bldP spid="37898" grpId="0" animBg="1"/>
      <p:bldP spid="37899" grpId="0"/>
      <p:bldP spid="2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6.4|18.7|28.5|37.8|15.6"/>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4692</Words>
  <Application>Microsoft Office PowerPoint</Application>
  <PresentationFormat>画面に合わせる (4:3)</PresentationFormat>
  <Paragraphs>357</Paragraphs>
  <Slides>25</Slides>
  <Notes>25</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25</vt:i4>
      </vt:variant>
    </vt:vector>
  </HeadingPairs>
  <TitlesOfParts>
    <vt:vector size="36" baseType="lpstr">
      <vt:lpstr>ＤＦ特太ゴシック体</vt:lpstr>
      <vt:lpstr>HGP創英角ﾎﾟｯﾌﾟ体</vt:lpstr>
      <vt:lpstr>HG丸ｺﾞｼｯｸM-PRO</vt:lpstr>
      <vt:lpstr>Meiryo UI</vt:lpstr>
      <vt:lpstr>ＭＳ Ｐゴシック</vt:lpstr>
      <vt:lpstr>ＭＳ ゴシック</vt:lpstr>
      <vt:lpstr>メイリオ</vt:lpstr>
      <vt:lpstr>Arial</vt:lpstr>
      <vt:lpstr>Calibri</vt:lpstr>
      <vt:lpstr>Segoe UI Historic</vt:lpstr>
      <vt:lpstr>Office ​​テーマ</vt:lpstr>
      <vt:lpstr>コミュニケーション力向上 ＜児童生徒との信頼関係づくり＞ 【60分研修】</vt:lpstr>
      <vt:lpstr>研修の進め方</vt:lpstr>
      <vt:lpstr>あなたが中学生の頃、困った時に 相談しようと思った先生はどんな先生でしたか？</vt:lpstr>
      <vt:lpstr>PowerPoint プレゼンテーション</vt:lpstr>
      <vt:lpstr>研修の進め方</vt:lpstr>
      <vt:lpstr>PowerPoint プレゼンテーション</vt:lpstr>
      <vt:lpstr>PowerPoint プレゼンテーション</vt:lpstr>
      <vt:lpstr>上手に聴くコツ　　　　　　　　</vt:lpstr>
      <vt:lpstr>PowerPoint プレゼンテーション</vt:lpstr>
      <vt:lpstr>研修の進め方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研修の進め方</vt:lpstr>
      <vt:lpstr>PowerPoint プレゼンテーション</vt:lpstr>
      <vt:lpstr>研修の進め方</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2022-09-22T08:17:27Z</dcterms:created>
  <dcterms:modified xsi:type="dcterms:W3CDTF">2022-09-22T08:17:31Z</dcterms:modified>
</cp:coreProperties>
</file>