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.xml" ContentType="application/vnd.openxmlformats-officedocument.presentationml.tags+xml"/>
  <Override PartName="/ppt/notesSlides/notesSlide27.xml" ContentType="application/vnd.openxmlformats-officedocument.presentationml.notesSlide+xml"/>
  <Override PartName="/ppt/tags/tag2.xml" ContentType="application/vnd.openxmlformats-officedocument.presentationml.tags+xml"/>
  <Override PartName="/ppt/notesSlides/notesSlide28.xml" ContentType="application/vnd.openxmlformats-officedocument.presentationml.notesSlide+xml"/>
  <Override PartName="/ppt/tags/tag3.xml" ContentType="application/vnd.openxmlformats-officedocument.presentationml.tags+xml"/>
  <Override PartName="/ppt/notesSlides/notesSlide29.xml" ContentType="application/vnd.openxmlformats-officedocument.presentationml.notesSlide+xml"/>
  <Override PartName="/ppt/tags/tag4.xml" ContentType="application/vnd.openxmlformats-officedocument.presentationml.tags+xml"/>
  <Override PartName="/ppt/notesSlides/notesSlide30.xml" ContentType="application/vnd.openxmlformats-officedocument.presentationml.notesSlide+xml"/>
  <Override PartName="/ppt/tags/tag5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1"/>
  </p:sldMasterIdLst>
  <p:notesMasterIdLst>
    <p:notesMasterId r:id="rId39"/>
  </p:notesMasterIdLst>
  <p:handoutMasterIdLst>
    <p:handoutMasterId r:id="rId40"/>
  </p:handoutMasterIdLst>
  <p:sldIdLst>
    <p:sldId id="1081" r:id="rId2"/>
    <p:sldId id="1103" r:id="rId3"/>
    <p:sldId id="1106" r:id="rId4"/>
    <p:sldId id="1031" r:id="rId5"/>
    <p:sldId id="1097" r:id="rId6"/>
    <p:sldId id="981" r:id="rId7"/>
    <p:sldId id="1023" r:id="rId8"/>
    <p:sldId id="1129" r:id="rId9"/>
    <p:sldId id="1128" r:id="rId10"/>
    <p:sldId id="1110" r:id="rId11"/>
    <p:sldId id="1117" r:id="rId12"/>
    <p:sldId id="1113" r:id="rId13"/>
    <p:sldId id="1118" r:id="rId14"/>
    <p:sldId id="1022" r:id="rId15"/>
    <p:sldId id="1130" r:id="rId16"/>
    <p:sldId id="1076" r:id="rId17"/>
    <p:sldId id="1100" r:id="rId18"/>
    <p:sldId id="1072" r:id="rId19"/>
    <p:sldId id="1105" r:id="rId20"/>
    <p:sldId id="989" r:id="rId21"/>
    <p:sldId id="990" r:id="rId22"/>
    <p:sldId id="1064" r:id="rId23"/>
    <p:sldId id="1119" r:id="rId24"/>
    <p:sldId id="1120" r:id="rId25"/>
    <p:sldId id="1035" r:id="rId26"/>
    <p:sldId id="1067" r:id="rId27"/>
    <p:sldId id="1094" r:id="rId28"/>
    <p:sldId id="1121" r:id="rId29"/>
    <p:sldId id="1122" r:id="rId30"/>
    <p:sldId id="1123" r:id="rId31"/>
    <p:sldId id="1124" r:id="rId32"/>
    <p:sldId id="1101" r:id="rId33"/>
    <p:sldId id="1086" r:id="rId34"/>
    <p:sldId id="1102" r:id="rId35"/>
    <p:sldId id="1084" r:id="rId36"/>
    <p:sldId id="1126" r:id="rId37"/>
    <p:sldId id="1127" r:id="rId38"/>
  </p:sldIdLst>
  <p:sldSz cx="9144000" cy="6858000" type="screen4x3"/>
  <p:notesSz cx="7053263" cy="10180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206">
          <p15:clr>
            <a:srgbClr val="A4A3A4"/>
          </p15:clr>
        </p15:guide>
        <p15:guide id="4" pos="2222">
          <p15:clr>
            <a:srgbClr val="A4A3A4"/>
          </p15:clr>
        </p15:guide>
        <p15:guide id="5" orient="horz" pos="3035">
          <p15:clr>
            <a:srgbClr val="A4A3A4"/>
          </p15:clr>
        </p15:guide>
        <p15:guide id="6" orient="horz" pos="3107">
          <p15:clr>
            <a:srgbClr val="A4A3A4"/>
          </p15:clr>
        </p15:guide>
        <p15:guide id="7" pos="2063">
          <p15:clr>
            <a:srgbClr val="A4A3A4"/>
          </p15:clr>
        </p15:guide>
        <p15:guide id="8" pos="2122">
          <p15:clr>
            <a:srgbClr val="A4A3A4"/>
          </p15:clr>
        </p15:guide>
        <p15:guide id="9" orient="horz" pos="3232">
          <p15:clr>
            <a:srgbClr val="A4A3A4"/>
          </p15:clr>
        </p15:guide>
        <p15:guide id="10" orient="horz" pos="3308">
          <p15:clr>
            <a:srgbClr val="A4A3A4"/>
          </p15:clr>
        </p15:guide>
        <p15:guide id="11" pos="2262">
          <p15:clr>
            <a:srgbClr val="A4A3A4"/>
          </p15:clr>
        </p15:guide>
        <p15:guide id="12" pos="2327">
          <p15:clr>
            <a:srgbClr val="A4A3A4"/>
          </p15:clr>
        </p15:guide>
        <p15:guide id="13" orient="horz" pos="2941">
          <p15:clr>
            <a:srgbClr val="A4A3A4"/>
          </p15:clr>
        </p15:guide>
        <p15:guide id="14" orient="horz" pos="3011">
          <p15:clr>
            <a:srgbClr val="A4A3A4"/>
          </p15:clr>
        </p15:guide>
        <p15:guide id="15" pos="1970">
          <p15:clr>
            <a:srgbClr val="A4A3A4"/>
          </p15:clr>
        </p15:guide>
        <p15:guide id="16" pos="2026">
          <p15:clr>
            <a:srgbClr val="A4A3A4"/>
          </p15:clr>
        </p15:guide>
        <p15:guide id="17" orient="horz" pos="3335">
          <p15:clr>
            <a:srgbClr val="A4A3A4"/>
          </p15:clr>
        </p15:guide>
        <p15:guide id="18" orient="horz" pos="3413">
          <p15:clr>
            <a:srgbClr val="A4A3A4"/>
          </p15:clr>
        </p15:guide>
        <p15:guide id="19" pos="2369">
          <p15:clr>
            <a:srgbClr val="A4A3A4"/>
          </p15:clr>
        </p15:guide>
        <p15:guide id="20" pos="2437">
          <p15:clr>
            <a:srgbClr val="A4A3A4"/>
          </p15:clr>
        </p15:guide>
        <p15:guide id="21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CCCC"/>
    <a:srgbClr val="FFFFCC"/>
    <a:srgbClr val="0000FF"/>
    <a:srgbClr val="FFCC99"/>
    <a:srgbClr val="0033CC"/>
    <a:srgbClr val="0099FF"/>
    <a:srgbClr val="CCFFFF"/>
    <a:srgbClr val="99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6" autoAdjust="0"/>
    <p:restoredTop sz="77658" autoAdjust="0"/>
  </p:normalViewPr>
  <p:slideViewPr>
    <p:cSldViewPr>
      <p:cViewPr varScale="1">
        <p:scale>
          <a:sx n="57" d="100"/>
          <a:sy n="57" d="100"/>
        </p:scale>
        <p:origin x="1842" y="6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904" y="-96"/>
      </p:cViewPr>
      <p:guideLst>
        <p:guide orient="horz" pos="3132"/>
        <p:guide pos="2160"/>
        <p:guide orient="horz" pos="3206"/>
        <p:guide pos="2222"/>
        <p:guide orient="horz" pos="3035"/>
        <p:guide orient="horz" pos="3107"/>
        <p:guide pos="2063"/>
        <p:guide pos="2122"/>
        <p:guide orient="horz" pos="3232"/>
        <p:guide orient="horz" pos="3308"/>
        <p:guide pos="2262"/>
        <p:guide pos="2327"/>
        <p:guide orient="horz" pos="2941"/>
        <p:guide orient="horz" pos="3011"/>
        <p:guide pos="1970"/>
        <p:guide pos="2026"/>
        <p:guide orient="horz" pos="3335"/>
        <p:guide orient="horz" pos="3413"/>
        <p:guide pos="2369"/>
        <p:guide pos="243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49229" y="147524"/>
            <a:ext cx="3302798" cy="664949"/>
          </a:xfrm>
          <a:prstGeom prst="rect">
            <a:avLst/>
          </a:prstGeom>
        </p:spPr>
        <p:txBody>
          <a:bodyPr vert="horz" lIns="93988" tIns="46991" rIns="93988" bIns="46991" rtlCol="0"/>
          <a:lstStyle>
            <a:lvl1pPr algn="l">
              <a:defRPr sz="1200"/>
            </a:lvl1pPr>
          </a:lstStyle>
          <a:p>
            <a:r>
              <a:rPr lang="ja-JP" altLang="en-US" dirty="0" smtClean="0">
                <a:latin typeface="+mj-ea"/>
                <a:ea typeface="+mj-ea"/>
              </a:rPr>
              <a:t>学校力向上サポートキャラバン</a:t>
            </a:r>
            <a:endParaRPr lang="en-US" altLang="ja-JP" dirty="0" smtClean="0">
              <a:latin typeface="+mj-ea"/>
              <a:ea typeface="+mj-ea"/>
            </a:endParaRPr>
          </a:p>
          <a:p>
            <a:r>
              <a:rPr lang="ja-JP" altLang="en-US" dirty="0" smtClean="0">
                <a:latin typeface="+mj-ea"/>
                <a:ea typeface="+mj-ea"/>
              </a:rPr>
              <a:t>美咲町立柵原中学校　校内研修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99696" y="155924"/>
            <a:ext cx="3056414" cy="509032"/>
          </a:xfrm>
          <a:prstGeom prst="rect">
            <a:avLst/>
          </a:prstGeom>
        </p:spPr>
        <p:txBody>
          <a:bodyPr vert="horz" lIns="93988" tIns="46991" rIns="93988" bIns="46991" rtlCol="0"/>
          <a:lstStyle>
            <a:lvl1pPr algn="r">
              <a:defRPr sz="1200"/>
            </a:lvl1pPr>
          </a:lstStyle>
          <a:p>
            <a:fld id="{25BDCC39-0A68-4D2C-AFF3-2F5F1A4E52BC}" type="datetime1">
              <a:rPr kumimoji="1" lang="ja-JP" altLang="en-US" smtClean="0">
                <a:latin typeface="+mj-ea"/>
                <a:ea typeface="+mj-ea"/>
              </a:rPr>
              <a:t>2022/9/22</a:t>
            </a:fld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8" y="9669847"/>
            <a:ext cx="3056414" cy="509032"/>
          </a:xfrm>
          <a:prstGeom prst="rect">
            <a:avLst/>
          </a:prstGeom>
        </p:spPr>
        <p:txBody>
          <a:bodyPr vert="horz" lIns="93988" tIns="46991" rIns="93988" bIns="4699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99696" y="9589451"/>
            <a:ext cx="3056414" cy="509032"/>
          </a:xfrm>
          <a:prstGeom prst="rect">
            <a:avLst/>
          </a:prstGeom>
        </p:spPr>
        <p:txBody>
          <a:bodyPr vert="horz" lIns="93988" tIns="46991" rIns="93988" bIns="46991" rtlCol="0" anchor="b"/>
          <a:lstStyle>
            <a:lvl1pPr algn="r">
              <a:defRPr sz="1200"/>
            </a:lvl1pPr>
          </a:lstStyle>
          <a:p>
            <a:fld id="{37410AD5-B439-43D4-A46B-6DECF39F8264}" type="slidenum">
              <a:rPr kumimoji="1" lang="ja-JP" altLang="en-US" smtClean="0">
                <a:latin typeface="+mn-ea"/>
              </a:rPr>
              <a:t>‹#›</a:t>
            </a:fld>
            <a:endParaRPr kumimoji="1" lang="ja-JP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737430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763588"/>
            <a:ext cx="5091113" cy="381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88" tIns="46991" rIns="93988" bIns="4699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5327" y="4835811"/>
            <a:ext cx="5642610" cy="4581286"/>
          </a:xfrm>
          <a:prstGeom prst="rect">
            <a:avLst/>
          </a:prstGeom>
        </p:spPr>
        <p:txBody>
          <a:bodyPr vert="horz" lIns="93988" tIns="46991" rIns="93988" bIns="4699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  <a:prstGeom prst="rect">
            <a:avLst/>
          </a:prstGeom>
        </p:spPr>
        <p:txBody>
          <a:bodyPr vert="horz" lIns="93988" tIns="46991" rIns="93988" bIns="46991" rtlCol="0" anchor="b"/>
          <a:lstStyle>
            <a:lvl1pPr algn="r">
              <a:defRPr sz="1200"/>
            </a:lvl1pPr>
          </a:lstStyle>
          <a:p>
            <a:fld id="{2CAD91B4-B010-416D-AB8D-6EF94E7137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958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≪スライド１で１分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それ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では、校内研修を始めます。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今日は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、子供と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の信頼関係を深めるため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の教職員の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コミュニケーション力の向上を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図ること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をねらいとして研修していきたいと思います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D91B4-B010-416D-AB8D-6EF94E71378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21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855663"/>
            <a:ext cx="5087937" cy="381635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362" y="5090319"/>
            <a:ext cx="5654537" cy="459534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≪スライド８～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次に、「受容」です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話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を聴いていて、反論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や批判をしたい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気持ちになっても、そのことは脇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に置いて、うなずいたり相づちをうったりして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、子供の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、そうならざるを得ない気持ちを推し量りながら聴きます。★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159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855663"/>
            <a:ext cx="5087937" cy="381635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362" y="5101698"/>
            <a:ext cx="5654537" cy="25891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≪スライド８～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そして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繰り返し」です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。子供が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かすかに言ったことでも、こちらが同じことを繰り返すと、自分の言葉が届いているという実感を得て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、子供は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自信をもって話せるようになります。★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159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855663"/>
            <a:ext cx="5087937" cy="381635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362" y="5101698"/>
            <a:ext cx="5654537" cy="22176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≪スライド８～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さらに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、会話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の間に、「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言い換え」や「要約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」をしたり、「明確化」したりして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、子供の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緊張をほぐしたり、心の整理を手伝ったりします。★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159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855663"/>
            <a:ext cx="5087937" cy="381635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362" y="5101698"/>
            <a:ext cx="5654537" cy="244058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≪スライド８～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そして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、最後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は「支持」です。人は、自分を肯定されたり、認めてもらえたりすると、「これでよかったんだ」「やってみよう」というように、勇気付けられます。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では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、「上手に聴くコツ」を、演習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で確認してみましょう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1592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1075" y="336550"/>
            <a:ext cx="5091113" cy="3817938"/>
          </a:xfrm>
          <a:ln/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407454"/>
            <a:ext cx="5654537" cy="57731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スライド８～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聴き方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演習②です。今回は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、子供役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、先生役というロールプレイではなく、ペアの先生の「最近あった、ちょっと嬉しかったこと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」や「ちょっと困ったこと」を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聴きながら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、資料①にある「上手に聴くコツ」を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使って応答してもらいます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。スライドをご覧ください。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まず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、ペアでＡとＢを決めます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。（スライド右下の水色の枠を示しながら）１回目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はＡの先生が聴く役、Ｂの先生が話す役です。２回目は、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入れ替わるのでどちらの方が先でも結構です。（三人組は、お一人の先生が、２回とも聴く役になってください。）で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は、ペアでＡ、Ｂを決めてください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（決まったら）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それでは、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Ａ先生は資料①を用意して「最近あった、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ちょっと嬉しかったことを教えてください。」の一言から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始めて、Ｂ先生は自己開示できる範囲で嬉しかったことを話してください。あとは、１分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秒間アドリブで続けてください。では、どうぞ。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演習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秒経過）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がきました。ありがとうございました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。感想の交流は後ほど時間をとりますので、続けて演習をします。★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62459" indent="-29312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7415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45133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11446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88739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3063011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537284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4011555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AB9F4E2-D283-4DE1-89E6-670ED41BC58A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altLang="ja-JP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7895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1075" y="336550"/>
            <a:ext cx="5091113" cy="3817938"/>
          </a:xfrm>
          <a:ln/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407454"/>
            <a:ext cx="5654537" cy="57731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スライド８～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役割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を交替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して（スライド右下のピンク色の枠を示しながら）、２回目を行います。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Ｂ先生は資料①を用意して「最近あった、ちょっと困ったこと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を教えてください。」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の一言から始めて、Ａ先生は自己開示できる範囲で最近あった、ちょっと困ったことを話してください。あとは、１分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秒間アドリブで続けてください。では、どうぞ。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演習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秒経過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時間がきました。ありがとうございました。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さて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、「上手に聴くコツ」を使って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、「嬉しかったこと」「困ったこと」を聴いて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もらう体験をしてもらいました。聴いてもらっている時、聴いている時に感じたことを、ペアの方と交流してください。時間は１分です。始めてください。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ペア協議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１分経過）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どんな感想が出たか、少し聞いてみたいと思います。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（１、２人の先生に尋ねる。適宜、肯定的なコメントを入れる。）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ありがとうございました。★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62459" indent="-29312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7415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45133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11446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88739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3063011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537284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4011555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AB9F4E2-D283-4DE1-89E6-670ED41BC58A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altLang="ja-JP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7895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9175" y="628650"/>
            <a:ext cx="5102225" cy="3827463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362" y="4867412"/>
            <a:ext cx="5654537" cy="519145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２分≫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相手の聴き方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によって、感じ方が大きく違うことが体感できましたか。では、丁寧に話を聴くと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、子供に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どのような影響があるのでしょう。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81244" indent="-181244"/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81244" indent="-181244"/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まず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、★何より、子供が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「この先生は信頼できる」と感じます。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81244" indent="-181244"/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②さらに、★言いたいことを言えて「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すっきりした！」という「カタルシス」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効果が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得られます。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81244" indent="-181244"/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③★傾聴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・受容されることにより、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「受け入れられた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」という実感がわき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、「自分は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これでいいんだ」と「自己受容」ができます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。これは「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情緒の安定」に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つながり、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自発的に問題解決に向かう「意欲の向上」につながります。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81244" indent="-181244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そして、★今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まで気付いて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いなかった自分の気持ちに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気付く、「自己洞察」が促されます。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ここまで、子供と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の信頼関係を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築いたり、深めたりするコミュニケーションと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、「上手な聴き方」について考えて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きました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。★しっかり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聴くということ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は、子供の健やかな成長にとって、とても大切なんですね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ja-JP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231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65175"/>
            <a:ext cx="5087937" cy="38163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3605" y="4835811"/>
            <a:ext cx="5466052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  <a:r>
              <a:rPr lang="ja-JP" altLang="en-US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で１分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では、次に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、「上手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伝え方」について考えて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いきましょう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1328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9175" y="784225"/>
            <a:ext cx="5092700" cy="3819525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362" y="4794652"/>
            <a:ext cx="5654537" cy="4456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  <a:r>
              <a:rPr lang="ja-JP" altLang="en-US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で１分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思いや気持ち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が子供に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届くには、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どのような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伝え方がよいのでしょう。ここでは、特に学校生活の中で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多く行われる「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ほめる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叱る」を取り上げて考えていきます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448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705327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で５分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まずは、伝え方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「ほめる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」についてです。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具体的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な例で考えてみましょう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ような場面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で、子供に、どのように声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をかけてほめますか？吹き出しに書いてみてください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。時間は１分です。始めてください。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個人思考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１分経過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どの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ように書かれましたか？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（１、２人の先生に尋ねる。適宜、肯定的なコメントを入れる。）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ありがとうございました。★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15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70817" indent="-29646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8587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022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134571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08922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08326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5761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31971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FB7ED10-4795-4746-95A7-46A3D39FA349}" type="slidenum">
              <a:rPr lang="ja-JP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543992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65175"/>
            <a:ext cx="5087937" cy="38163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スライド２～４で６分≫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まず、「信頼できる先生とは、どんな先生か話し合う」から始めます。★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130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74725" y="476250"/>
            <a:ext cx="5103813" cy="3827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99362" y="4532425"/>
            <a:ext cx="5654537" cy="52389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５分≫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では、このような伝え方はどうでしょうか。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先生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点を取るなんて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君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は）すごいね。」と褒めて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褒め方の場合、まず、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点を取ったという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結果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や成果を褒めています。また、「君は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すごいね」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と対象者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を褒めて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います。これを、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「ＹＯＵメッセージ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言い、「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あなたは～だね。」というように「あなた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（子供）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」を主語にして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伝える方法です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このように褒める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場合もあります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、これが続くと★子供は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他者からの評価に価値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を置くよう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になって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いき、結果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出なければ褒められない、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と思ってしまうようになりがちです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。そして、褒められなければ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やらない、と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いう態度につながっていくことがあります。★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1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70817" indent="-29646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8587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022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134571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08922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08326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5761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31971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AA33F38-6097-4BAA-8918-CB93F1DB47F7}" type="slidenum">
              <a:rPr lang="ja-JP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38209877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74725" y="519113"/>
            <a:ext cx="5103813" cy="38274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99362" y="4644506"/>
            <a:ext cx="5654537" cy="527544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５分≫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一方、こちらの先生は、「毎日こつこつ頑張ったね！（私は）感心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したよ。」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と褒めて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この褒め方の場合、まず、行為や過程を褒めて、「私は感心したよ。」と気持ちを伝えています。これを「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Ｉメッセージ」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と言い、「私」を主語にして伝える方法です。★「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あなたの頑張りを見ていると、私も励まされる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なぁ。」「ノートがきちんとまとまっているね。先生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も見習いたいよ。」など、「あくまで話し手の意見」と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して伝えることで、押しつけられた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気がしない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ので、相手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に気持ちが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届きやすくなります。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このような伝え方を続けると、★子供は行為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そのものに価値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を置くよう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になって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いき、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失敗しても、また頑張ろうと思えたり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、結果が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出ない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かもしれないことに対しても、頑張ることが大切だという気持ちをもつことにつながります★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20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70817" indent="-29646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8587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022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134571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08922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08326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5761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31971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DE918B-6A60-430C-A2AC-08956DE9271E}" type="slidenum">
              <a:rPr lang="ja-JP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6279712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1075" y="763588"/>
            <a:ext cx="5091113" cy="3817937"/>
          </a:xfrm>
          <a:ln/>
        </p:spPr>
      </p:sp>
      <p:sp>
        <p:nvSpPr>
          <p:cNvPr id="78851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835811"/>
            <a:ext cx="5654537" cy="51584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22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で７分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それでは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、「伝え方」の演習①を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してみましょう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。先ほどとは違う二人組でロールプレイングをしてもらいます。新たにペアを組んで、先生役とＢ子役を決めてください。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9147"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（決まったら）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状況はこうです。「先生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、毎朝通勤途中に、Ｂ子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が苦手なマラソンの練習をしている姿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を見かけて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いました。今日のマラソン大会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でＢ子は見事完走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することができました。」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さて、先生は、Ｂ子に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どのように声をかけますか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ロールプレイング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始める前に、少し考える時間をとります。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左の吹き出しに、先生役は、どのように声をかけるか、先ほどの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伝え方のポイント「ほめる」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を基に考えて書いてください。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Ｂ子役は、どのような理由で練習を頑張っていたのか、右の吹き出しの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を参考に考えて書いてください。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時間は１分です。お互いに見えないように書いてください。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9147">
              <a:defRPr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個人思考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（１分経過）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時間がきました。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では、ロールプレイを始めます。先生役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の声かけから始めますが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Ｂ子役は、先ほど考えた「Ｂ子が練習を頑張っていた理由」に従って、アドリブで言葉を返し、会話を続けてください。（様子を見て）よろしいでしょうか。時間は１分です。先生役の声かけから始めてください。では、どうぞ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演習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（１分経過）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ありがとうございました。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さて、伝え方「ほめる」を体験をしてもらいました。ほめる役、ほめられる役、それぞれが感じたことを交流してください。時間は１分です。始めてください。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ペア協議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（１分経過）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どんな感想が出たか、少し聞いてみたいと思います。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（１、２人の先生に尋ねる。適宜、肯定的なコメントを入れてください。）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「結果」をほめることも当然あると思いますが、これからは、更に、努力してきた「過程」も併せてほめるということを意識して、子供たちに関わっていきましょう。★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4278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23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で５分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次は、伝え方の「叱る」についてです。これも、具体的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な例で考えてみましょう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この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ような場面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で、子供に、どのように声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かけます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か？吹き出しに書いてみてください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。時間は１分です。始めてください。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8878">
              <a:defRPr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個人思考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１分経過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どのように書かれましたか？（１、２人の先生に尋ねる。適宜、肯定的なコメントを入れる。）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ありがとうございました。★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15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70817" indent="-29646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8587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022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134571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08922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08326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5761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31971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FB7ED10-4795-4746-95A7-46A3D39FA349}" type="slidenum">
              <a:rPr lang="ja-JP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3127797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23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で５分≫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では、このような伝え方はどうでしょうか。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先生は、「なに喋ってるんだ！授業が始まっていることが分からないのか。（君は）ダメだな。」と言っています。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ＹＯＵメッセージ」で「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なに喋ってるんだ！」と、子供の気持ちをくみ取らず否定し、さらに、「分からないのか。君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はダメだな。」と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対象者も否定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しています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この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ように叱られると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、★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授業が始まるから「話の続きは後にしょう」って話してただけなのに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r>
              <a:rPr lang="ja-JP" altLang="en-US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私はダメな子だと思われている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と、自己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肯定感を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下げてしまい、「次はちゃんとしよう、頑張ろう」と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いう気持ちには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なりにくくなりますね。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1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70817" indent="-29646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8587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022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134571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08922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08326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5761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31971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AA33F38-6097-4BAA-8918-CB93F1DB47F7}" type="slidenum">
              <a:rPr lang="ja-JP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390928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23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で５分≫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一方、こちらの先生は、「何かあったの？授業が始まったのに喋ってると、（先生は）困るなあ。」と言っています。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「何かあったの？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、まず、気持ちをくみ取ろうとしています。そして、「授業が始まったのに喋ってると」と、行為に焦点を当て、「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Ｉメッセージ」で、「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先生は困るなあ。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」と伝えています。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★する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、「みんなに迷惑かけちゃった！一言でもやめとけばよかった。」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、行動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修正につながりやすくなります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ポイント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は、気持ちは否定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せず受け止めて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、だけど、行為は叱る、ということです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20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70817" indent="-29646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8587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60223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134571" indent="-23717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08922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08326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57619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31971" indent="-23717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DE918B-6A60-430C-A2AC-08956DE9271E}" type="slidenum">
              <a:rPr lang="ja-JP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173819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835810"/>
            <a:ext cx="5654537" cy="5009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26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７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9147">
              <a:defRPr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それでは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、「伝え方」の演習②を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してみましょう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。先ほどの演習①の役割を入れ替わって行います。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9147">
              <a:defRPr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状況はこうです。「イライラした様子のＤ男が教室のゴミ箱を蹴飛ばしました。」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9147"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さて、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Ｄ男にどのように声をかけますか。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9147"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また、ロールプレイングを始める前に、少し考える時間をとります。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9147"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左の吹き出しに、先生は、どのように声をかけるか、先ほどの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伝え方のポイント「叱る」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を基に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考えて書いてください。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9147"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Ｄ男役は、どのような理由でイライラしていたのか、右の吹き出しの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を参考に考えて書いてください。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9147">
              <a:defRPr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時間は１分です。お互いに見えないように書いてください。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8878">
              <a:defRPr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個人思考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１分経過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時間がきました。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では、ロールプレイを始めます。先生役の声かけから始めますが、Ｄ男役は、先ほど考えた「Ｄ男がイライラしていた理由」に従って、アドリブで言葉を返し、会話を続けてください。（様子を見て）よろしいでしょうか。時間は１分です。先生役の声かけから始めてください。では、どうぞ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演習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（１分経過）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ありがとうございました。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さて、伝え方「叱る」を体験をしてもらいました。叱る役、叱られる役、それぞれが感じたことを交流してください。時間は１分です。始めてください。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ペア協議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（１分経過）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どんな感想が出たか、少し聞いてみたいと思います。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（１、２人の先生に尋ねる。適宜、肯定的なコメントを入れてください。）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叱るとき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は、そうせざるを得なかった子供の気持ちを受けとめた上で、「行為」を叱るということを意識して、行動修正につなげるように関わっていきましょう。★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26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15622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76313" y="701675"/>
            <a:ext cx="5100637" cy="38242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785155"/>
            <a:ext cx="5654537" cy="43917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で２分≫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ここまで「ほめ方」「叱り方」に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ついて考えて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きましたが、大切なのは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、子供が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前向きになれるような伝え方をすることです。そのためには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、「ほめる」「叱る」に関わらず、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日頃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から、次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のよう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なポイント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に気を付けましょう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日頃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から感謝や共感を示すとき、「ありがとう」という言葉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を、しっかり使っていきましょう。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「人の役に立てた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いうことを実感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でき、自己存在感を高めること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ができます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2139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76313" y="627063"/>
            <a:ext cx="5100637" cy="38258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710852"/>
            <a:ext cx="5654537" cy="364875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２分≫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そして、活動等の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途中で「いいのができてきているね。」「集中していてすごいね。」などの声をかけたり、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「最後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よくあきらめなかったね！」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と結果より過程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承認したりする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ことで、努力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したことに価値を置き、達成感や成就感をもつことができます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2139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76313" y="776288"/>
            <a:ext cx="5100637" cy="38242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933759"/>
            <a:ext cx="5654537" cy="40202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２分≫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失敗は成功のもとだよ。次はできることから始めようよ。」などといった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声かけにより、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なぜ失敗をしたのかでは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なく、失敗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をどう生かす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かということに気付かせることができ、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失敗を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受容して、次、頑張ろうという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意欲が生まれます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213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1075" y="763588"/>
            <a:ext cx="5091113" cy="3817937"/>
          </a:xfrm>
          <a:ln/>
        </p:spPr>
      </p:sp>
      <p:sp>
        <p:nvSpPr>
          <p:cNvPr id="5120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835812"/>
            <a:ext cx="5654537" cy="463832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スライド２～４で６分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先生方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が中学生の頃、困った時に相談しようと思った先生は、どんな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先生でしたか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？配付資料の吹き出しに、いくつか書いてください。時間は１分です。始めて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。（「担任の先生」や「顧問の先生」のような先生の立場を記入するのではなく、</a:t>
            </a:r>
            <a:r>
              <a:rPr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先生の態度や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ふるまいを記入するようにしてください。）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個人思考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１分経過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時間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きました。今、書かれた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ことを、グループ内で共有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してください。司会の先生、全員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が発言できる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よう進行をお願いします。時間は２分です。始めてください。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グループ協議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（２分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ありがとうございました。どんな先生だったか、共有したことを教えてもらえますか？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（１、２人の先生に尋ねる。適宜コメントを入れる。）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ありがとうございました。★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206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62459" indent="-29312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7415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45133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11446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88739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3063011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537284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4011555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0FD3E85-B757-43D8-B10C-429C107CA153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ja-JP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74416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76313" y="776288"/>
            <a:ext cx="5100637" cy="38242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5008061"/>
            <a:ext cx="5654537" cy="379736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２分≫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あれ、前より字がきれいになったなあ。」「昨日より一つ多く問題が解けたね。」と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いった、少し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でも成長が見られた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部分は逃さず認めましょう。子供は、小さな成功でも認められる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ことで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、自信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をもつことができます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2139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76313" y="781050"/>
            <a:ext cx="5100637" cy="38258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933759"/>
            <a:ext cx="5654537" cy="312864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２分≫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な「前向き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なれる」伝え方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をすることにより、周りの評価に左右されて行動するのではなく、何かに取り組んでいること自体に価値を置き、何事に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も、自分でできる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から、少し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ずつ挑戦しようと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する心が育っていきます。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2139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65175"/>
            <a:ext cx="5087937" cy="38163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32</a:t>
            </a:r>
            <a:r>
              <a:rPr lang="ja-JP" altLang="en-US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33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今日のまとめです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9393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1075" y="763588"/>
            <a:ext cx="5091113" cy="3817937"/>
          </a:xfrm>
          <a:ln/>
        </p:spPr>
      </p:sp>
      <p:sp>
        <p:nvSpPr>
          <p:cNvPr id="84995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32</a:t>
            </a:r>
            <a:r>
              <a:rPr lang="ja-JP" altLang="en-US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33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で１分≫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ここまで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、「教職員のコミュニケーション力」について考えてきました。今日の学びを生かすのは、子供を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指導する場面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や、相談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等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で子供の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話を聴くという場面に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限りません。子供との、ちょっとした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会話の中で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、また、授業中や部活動（クラブ）の指導中など、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あらゆる場面に共通して大切なことです。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子供と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の信頼関係を築くため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まずは常日頃から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の、よりよいコミュニケーションを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大切に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していきましょう。★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6400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65175"/>
            <a:ext cx="5087937" cy="38163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37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今日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の研修の最後です。★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0668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79488" y="557213"/>
            <a:ext cx="5094287" cy="3819525"/>
          </a:xfrm>
          <a:ln/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596842"/>
            <a:ext cx="5654537" cy="487729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37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「前向き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になれる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言葉」は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心に残ります。先生方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も、今まで自分にかけられた前向き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になれる言葉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を、心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の中に一つ、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二つ、もって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いるのではないでしょうか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。すぐに思い浮かばなければ、今日の研修の中でかけられた言葉や、心に残っている本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や映画の言葉でも、格言でもＯＫです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。心に残る、前向きになれた言葉を、上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の四角に書いてみてください。時間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は１分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です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。始めてください。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個人思考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きました。では、グループの方と、言葉やエピソードを共有しましょう。司会の先生、進行をお願いします。時間は３分です。始めてください。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グループ協議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（３分経過）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ありがとうございました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。今、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共有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した言葉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が学級（ＨＲ）にあふれるとよいですよね。★</a:t>
            </a: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2928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81075" y="763588"/>
            <a:ext cx="5091113" cy="381793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835811"/>
            <a:ext cx="5654537" cy="4581286"/>
          </a:xfrm>
        </p:spPr>
        <p:txBody>
          <a:bodyPr vert="horz" lIns="93997" tIns="46996" rIns="93997" bIns="46996" rtlCol="0"/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37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配付している資料②を出してください。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最後に、子供たちに、気持ちが前向きになれるようにかけてみようと思う言葉を、四角の中に書いてください。先ほど、グループの先生に紹介した言葉でもよいし、グループの先生方から聞いた言葉を参考にして、新たに決めても構いません。時間は１分です。始め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個人思考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（１分経過）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何人かの先生に聞いてみましょう。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（２、３人の先生に尋ねる。適宜、肯定的なコメントを入れる。）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ありがとうございました。★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510C7-5166-4563-810F-225A2E70E945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584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835811"/>
            <a:ext cx="5654537" cy="4581286"/>
          </a:xfrm>
        </p:spPr>
        <p:txBody>
          <a:bodyPr vert="horz" lIns="93979" tIns="46986" rIns="93979" bIns="46986" rtlCol="0"/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37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校内研修終了の前に、先ほど書いていただいた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、資料②を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回収します。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（回収ができたら）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皆さんの「チャレンジ！」を見える化し、改めてお示しします。今後に生かしていきましょう！</a:t>
            </a: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以上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で、校内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研修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を終わります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。ありがとうございました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48968">
              <a:defRPr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研修後にすること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defTabSz="948968">
              <a:defRPr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集めた資料②を職員室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に掲示したり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、一覧にしたもの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を配付したりして、職員全員が共通理解できるようにしてください。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A487B4-0C97-4685-913E-D2C8B7EC33A0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940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84225"/>
            <a:ext cx="5094287" cy="3819525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362" y="4794648"/>
            <a:ext cx="5654537" cy="51253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≪スライド２～４で６分≫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先生方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から出された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意見は、大きく二つのことにまとめられると思います。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一つ目は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★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子供の話を誠実に聴いている先生」、二つ目は「思いや気持ちが子供に届いている先生」です。例えば、先ほど先生方から出た意見も、○○は「子供の話を誠実に聴いている先生」、□□は「思いや気持ちが子供に届いている先生」と言えますね。（○○や□□は、グループ協議や発表で出された意見を紹介してください。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この二つは、★「上手な聴き方」「上手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伝え方」ができる先生と言い替えることができます。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つまり、子供たちから信頼され、よりよい関係を築くことのできる教職員とは、「聴き方」や「伝え方」といった、コミュニケーション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をとることが上手な先生ということではない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でしょうか。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★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配付資料の空欄に「上手な聴き方」「上手な伝え方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　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記入してもらってください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○○の例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・顔を見て、うなずきながら聴いてくれる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先生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・理由や気持ちを聴いてくれる先生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大人の理屈を押し付けない先生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最後まで話を聴いてくれる先生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□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□の例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いつも励ましてくれる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先生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・やる気を起こさせてくれる先生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自分を信じてくれる先生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誰にでも公平に接する先生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982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65175"/>
            <a:ext cx="5087937" cy="38163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≪スライド５～７で７分≫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こちらは、ここからの研修内容です。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それでは、★まず、「上手な聴き方」について考えていきましょう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38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5488" y="114300"/>
            <a:ext cx="5602287" cy="4200525"/>
          </a:xfrm>
          <a:ln/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421601"/>
            <a:ext cx="5654537" cy="57590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５～７で７分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演習を通して、「上手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聴き方」を考えていきます。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お近くの先生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と二人組に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なり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、子供役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と先生役を決めてください。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（ペアが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できたら、進め方を説明します。）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子供が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「先生、うちの親が勉強、勉強ってうるさくて、嫌なんだよね。」と話しかけてきました。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まず、状況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秒行います。先生役は、「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あと５分で提出物を点検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しなければならない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、子供の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話を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親身になって聴く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ことができない」状況を想定して応答してください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。例えば、相手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を見ないとか、作業を止めずに聞くとか、生返事をするなど、アドリブで演じてください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。（準備ができたら）それでは、どうぞ。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状況①演習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秒経過）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時間がきました。ありがとうございました。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次は、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先生役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と子供役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を交替して、状況②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秒行います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。先生役は、「反抗的な態度を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とる子供の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指導を済ませた直後で、気持ちが高ぶっている」状況を想定して応答してください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。例えば、顔つき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や声色が怒っているとか、足や腕を組むとか、偉そうな相づちを打つ等、アドリブで演じてください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。（準備ができたら）それでは、どうぞ。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状況②演習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秒経過）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がきました。ありがとうございました。★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62459" indent="-29312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7415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45133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11446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88739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3063011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537284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4011555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AB9F4E2-D283-4DE1-89E6-670ED41BC58A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ja-JP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2132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9362" y="4835811"/>
            <a:ext cx="5654537" cy="45812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スライド５～７で７分≫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いかがだったでしょうか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。「子供役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して感じたこと」と、「どんな聴き方をしてもらいたかったか」を配付資料に書いて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。時間は１分です。始めてください。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個人思考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914314">
              <a:defRPr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時間がきました。今、書いたことについて、先ほどのペアの方と共有してください。時間は１分です。始めてください。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ペア協議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（１分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経過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時間がきました。ありがとうございました。★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62459" indent="-29312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7415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45133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114464" indent="-233844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88739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3063011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537284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4011555" indent="-23384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AB9F4E2-D283-4DE1-89E6-670ED41BC58A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ja-JP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2261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484188"/>
            <a:ext cx="5087937" cy="381635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362" y="4655887"/>
            <a:ext cx="5654537" cy="30350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97" tIns="46996" rIns="93997" bIns="46996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スライド８～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８分≫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もう、お気付きのことと思いますが、「聴く」とは、まず、相手に「私は聴いていますよ」ということが伝わることが大切です。そのように聴くことで、安心できる関係を築くことができます。つまり、「傾聴」の姿勢です。そこで、傾聴のコツをいくつか紹介します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資料①を見てください。★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159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1050"/>
            <a:ext cx="5087937" cy="381635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362" y="4878793"/>
            <a:ext cx="5654537" cy="34808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88" tIns="46991" rIns="93988" bIns="46991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≪スライド８～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で８分≫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まず、「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つながる言葉かけ」です。いきなり本題から始めるのではなく、相談に来た労をいたわったり、相談に来たことを歓迎する言葉かけ、心をほぐすような言葉かけを行います。★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5"/>
          </p:nvPr>
        </p:nvSpPr>
        <p:spPr>
          <a:xfrm>
            <a:off x="3995224" y="9669847"/>
            <a:ext cx="3056414" cy="509032"/>
          </a:xfrm>
        </p:spPr>
        <p:txBody>
          <a:bodyPr/>
          <a:lstStyle/>
          <a:p>
            <a:fld id="{2CAD91B4-B010-416D-AB8D-6EF94E713781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15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8C06-FF86-4033-B37D-58CAD448FC0D}" type="datetime1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0778D45-A25F-44D8-9BFB-C30969B12C6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32719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8E6-536D-4F7C-99DF-5738D5B71C93}" type="datetime1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8D45-A25F-44D8-9BFB-C30969B12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4665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22A2-E8C8-4DFF-A4DB-CF8B87AEDFCC}" type="datetime1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8D45-A25F-44D8-9BFB-C30969B12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0899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4040188" cy="43533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12474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772816"/>
            <a:ext cx="4041775" cy="43533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20C0E-49ED-4C69-9248-1722FF73745E}" type="datetime1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8D45-A25F-44D8-9BFB-C30969B12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731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F1896-A234-4CE2-ABB3-71E3A3D3AC66}" type="datetime1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8D45-A25F-44D8-9BFB-C30969B12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9258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CB130-DB21-4F5D-9999-E5DED9081140}" type="datetime1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8D45-A25F-44D8-9BFB-C30969B12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3738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82408-57CC-4B96-9CDD-EBC3B6938598}" type="datetime1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0778D45-A25F-44D8-9BFB-C30969B12C6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166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3" r:id="rId2"/>
    <p:sldLayoutId id="2147483722" r:id="rId3"/>
    <p:sldLayoutId id="2147483725" r:id="rId4"/>
    <p:sldLayoutId id="2147483726" r:id="rId5"/>
    <p:sldLayoutId id="2147483727" r:id="rId6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gif"/><Relationship Id="rId4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29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30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3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32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9552" y="548681"/>
            <a:ext cx="8064896" cy="1800200"/>
          </a:xfrm>
          <a:solidFill>
            <a:srgbClr val="00206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kumimoji="1" lang="ja-JP" altLang="en-US" sz="53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コミュニケーション力向上</a:t>
            </a:r>
            <a:r>
              <a:rPr kumimoji="1" lang="en-US" altLang="ja-JP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＜</a:t>
            </a:r>
            <a:r>
              <a:rPr kumimoji="1" lang="ja-JP" altLang="en-US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児童生徒との</a:t>
            </a:r>
            <a:r>
              <a:rPr lang="ja-JP" altLang="en-US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信頼関係づくり＞</a:t>
            </a:r>
            <a:r>
              <a:rPr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3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【60</a:t>
            </a:r>
            <a:r>
              <a:rPr lang="ja-JP" altLang="en-US" sz="3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分研修</a:t>
            </a:r>
            <a:r>
              <a:rPr lang="en-US" altLang="ja-JP" sz="3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3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65469" y="2708836"/>
            <a:ext cx="8651226" cy="1631216"/>
          </a:xfrm>
          <a:prstGeom prst="rect">
            <a:avLst/>
          </a:prstGeom>
          <a:solidFill>
            <a:srgbClr val="FFFFCC"/>
          </a:solidFill>
        </p:spPr>
        <p:txBody>
          <a:bodyPr wrap="square" rtlCol="0" anchor="ctr">
            <a:spAutoFit/>
          </a:bodyPr>
          <a:lstStyle/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研修のねらい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子供との信頼関係を深めるための教職員のコミュニケーション力の向上</a:t>
            </a:r>
            <a:r>
              <a:rPr lang="ja-JP" altLang="en-US" sz="20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を図る。</a:t>
            </a:r>
            <a:r>
              <a:rPr lang="en-US" altLang="ja-JP" sz="20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7584" y="3429000"/>
            <a:ext cx="79928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岡山県総合教育センター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生徒指導部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監修　関西外国語大学　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教授　　新井　肇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26406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242098" y="1803153"/>
            <a:ext cx="8659805" cy="489592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・つながる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（最初に心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をほぐすような言葉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かけをする）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5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・受容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（子供の気持ちを推し量りながら聴く）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・繰り返し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をその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まま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繰り返す）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en-US" sz="15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・言い換え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要約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話した内容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を言い換えたり、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　要約したりしてフィードバックする）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・明確化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（子供がうまく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言葉にできない感情を言語化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・支持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（子供の考えや思いや考えを、肯定したり、認めたりする）</a:t>
            </a:r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2826923" y="31924"/>
            <a:ext cx="3490154" cy="7920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上手に聴くコツ　　　　　　　　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786896" y="700582"/>
            <a:ext cx="357020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安心できる関係をつくる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92101" y="2996952"/>
            <a:ext cx="8483600" cy="364514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円形吹き出し 10"/>
          <p:cNvSpPr/>
          <p:nvPr/>
        </p:nvSpPr>
        <p:spPr>
          <a:xfrm>
            <a:off x="4834670" y="4859653"/>
            <a:ext cx="3869967" cy="1305651"/>
          </a:xfrm>
          <a:prstGeom prst="wedgeEllipseCallout">
            <a:avLst>
              <a:gd name="adj1" fmla="val -56659"/>
              <a:gd name="adj2" fmla="val -30575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大変だったね</a:t>
            </a:r>
            <a:endParaRPr kumimoji="1" lang="ja-JP" altLang="en-US" sz="32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04801" y="1892300"/>
            <a:ext cx="8445500" cy="65990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050" name="Picture 2" descr="C:\Users\u50\Desktop\0_Justカラー\07研修・指導\031_面談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39"/>
          <a:stretch/>
        </p:blipFill>
        <p:spPr bwMode="auto">
          <a:xfrm>
            <a:off x="665556" y="3754008"/>
            <a:ext cx="4032448" cy="291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4717427" y="3131336"/>
            <a:ext cx="3879676" cy="1296144"/>
            <a:chOff x="4717427" y="3131336"/>
            <a:chExt cx="3879676" cy="1296144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0" name="円形吹き出し 9"/>
            <p:cNvSpPr/>
            <p:nvPr/>
          </p:nvSpPr>
          <p:spPr>
            <a:xfrm>
              <a:off x="4717427" y="3131336"/>
              <a:ext cx="3879676" cy="1296144"/>
            </a:xfrm>
            <a:prstGeom prst="wedgeEllipseCallout">
              <a:avLst>
                <a:gd name="adj1" fmla="val -50041"/>
                <a:gd name="adj2" fmla="val 5204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4930685" y="3553852"/>
              <a:ext cx="35711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ja-JP" altLang="en-US" sz="28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うん、うん</a:t>
              </a:r>
              <a:r>
                <a:rPr lang="en-US" altLang="ja-JP" sz="28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  <a:r>
                <a:rPr lang="ja-JP" altLang="en-US" sz="28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そう</a:t>
              </a:r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2123728" y="3363909"/>
            <a:ext cx="160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うなずき</a:t>
            </a:r>
            <a:endParaRPr kumimoji="1" lang="en-US" altLang="ja-JP" sz="2400" dirty="0" smtClean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相</a:t>
            </a:r>
            <a:r>
              <a:rPr lang="ja-JP" altLang="en-US" sz="2400" dirty="0" err="1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づち</a:t>
            </a:r>
            <a:endParaRPr kumimoji="1" lang="ja-JP" altLang="en-US" sz="24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AutoShape 3"/>
          <p:cNvSpPr txBox="1">
            <a:spLocks noChangeArrowheads="1"/>
          </p:cNvSpPr>
          <p:nvPr/>
        </p:nvSpPr>
        <p:spPr>
          <a:xfrm>
            <a:off x="287524" y="1191996"/>
            <a:ext cx="8568952" cy="602921"/>
          </a:xfrm>
          <a:prstGeom prst="foldedCorner">
            <a:avLst>
              <a:gd name="adj" fmla="val 0"/>
            </a:avLst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ja-JP" altLang="en-US" sz="40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◎</a:t>
            </a:r>
            <a:r>
              <a:rPr lang="ja-JP" altLang="en-US" sz="40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傾聴</a:t>
            </a:r>
            <a:r>
              <a:rPr lang="ja-JP" altLang="en-US" sz="28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  <a:r>
              <a:rPr lang="ja-JP" altLang="en-US" sz="240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丁寧かつ積極的に相手の話に耳を傾ける</a:t>
            </a:r>
            <a:endParaRPr lang="en-US" altLang="ja-JP" sz="24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89732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2826923" y="31924"/>
            <a:ext cx="3490154" cy="7920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上手に聴くコツ　　　　　　　　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786896" y="700582"/>
            <a:ext cx="357020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安心できる関係をつくる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42098" y="1803153"/>
            <a:ext cx="8659805" cy="489592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・つながる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（最初に心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をほぐすような言葉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かけをする）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5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・受容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（子供の気持ちを推し量りながら聴く）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・繰り返し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をその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まま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繰り返す）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en-US" sz="15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・言い換え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要約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話した内容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を言い換えたり、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　要約したりしてフィードバックする）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・明確化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（子供がうまく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言葉にできない感情を言語化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・支持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（子供の考えや思いや考えを、肯定したり、認めたりする）</a:t>
            </a:r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04801" y="3760862"/>
            <a:ext cx="8509000" cy="289393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87525" y="1891432"/>
            <a:ext cx="8568952" cy="1368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075" name="Picture 3" descr="C:\Users\u50\Desktop\0_Justカラー\07研修・指導\012_会話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4" t="1" r="39220" b="64209"/>
          <a:stretch/>
        </p:blipFill>
        <p:spPr bwMode="auto">
          <a:xfrm>
            <a:off x="3429294" y="4978698"/>
            <a:ext cx="1584176" cy="169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グループ化 3"/>
          <p:cNvGrpSpPr/>
          <p:nvPr/>
        </p:nvGrpSpPr>
        <p:grpSpPr>
          <a:xfrm>
            <a:off x="5013470" y="3923549"/>
            <a:ext cx="3816424" cy="1305651"/>
            <a:chOff x="5004048" y="3843500"/>
            <a:chExt cx="3816424" cy="1305651"/>
          </a:xfrm>
          <a:solidFill>
            <a:srgbClr val="99FF99"/>
          </a:solidFill>
        </p:grpSpPr>
        <p:sp>
          <p:nvSpPr>
            <p:cNvPr id="7" name="円形吹き出し 6"/>
            <p:cNvSpPr/>
            <p:nvPr/>
          </p:nvSpPr>
          <p:spPr>
            <a:xfrm>
              <a:off x="5004048" y="3843500"/>
              <a:ext cx="3816424" cy="1305651"/>
            </a:xfrm>
            <a:prstGeom prst="wedgeEllipseCallout">
              <a:avLst>
                <a:gd name="adj1" fmla="val -32553"/>
                <a:gd name="adj2" fmla="val 55509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5508104" y="4059069"/>
              <a:ext cx="324036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8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みんなが</a:t>
              </a:r>
              <a:endParaRPr lang="en-US" altLang="ja-JP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28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やっていたから</a:t>
              </a:r>
              <a:r>
                <a:rPr lang="en-US" altLang="ja-JP" sz="28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  <a:endParaRPr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332950" y="3933057"/>
            <a:ext cx="3672408" cy="1512168"/>
            <a:chOff x="323528" y="3933057"/>
            <a:chExt cx="3672408" cy="15121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1" name="円形吹き出し 10"/>
            <p:cNvSpPr/>
            <p:nvPr/>
          </p:nvSpPr>
          <p:spPr>
            <a:xfrm>
              <a:off x="323528" y="3933057"/>
              <a:ext cx="3672408" cy="1512168"/>
            </a:xfrm>
            <a:prstGeom prst="wedgeEllipseCallout">
              <a:avLst>
                <a:gd name="adj1" fmla="val 34505"/>
                <a:gd name="adj2" fmla="val 68007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77652" y="4224293"/>
              <a:ext cx="324036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8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みんな</a:t>
              </a:r>
              <a:r>
                <a:rPr lang="ja-JP" altLang="en-US" sz="28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がやって</a:t>
              </a:r>
              <a:endParaRPr lang="en-US" altLang="ja-JP" sz="280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28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いたからなん</a:t>
              </a:r>
              <a:r>
                <a:rPr lang="ja-JP" altLang="en-US" sz="28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だ</a:t>
              </a:r>
              <a:r>
                <a:rPr lang="ja-JP" altLang="en-US" sz="28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ね</a:t>
              </a:r>
              <a:endParaRPr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4098" name="Picture 2" descr="C:\Users\u50\Desktop\0_Justカラー\01児童\017_困る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76"/>
          <a:stretch/>
        </p:blipFill>
        <p:spPr bwMode="auto">
          <a:xfrm>
            <a:off x="5148064" y="5370418"/>
            <a:ext cx="1176996" cy="130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3"/>
          <p:cNvSpPr txBox="1">
            <a:spLocks noChangeArrowheads="1"/>
          </p:cNvSpPr>
          <p:nvPr/>
        </p:nvSpPr>
        <p:spPr>
          <a:xfrm>
            <a:off x="287524" y="1191996"/>
            <a:ext cx="8568952" cy="602921"/>
          </a:xfrm>
          <a:prstGeom prst="foldedCorner">
            <a:avLst>
              <a:gd name="adj" fmla="val 0"/>
            </a:avLst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ja-JP" altLang="en-US" sz="40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◎</a:t>
            </a:r>
            <a:r>
              <a:rPr lang="ja-JP" altLang="en-US" sz="40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傾聴</a:t>
            </a:r>
            <a:r>
              <a:rPr lang="ja-JP" altLang="en-US" sz="28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  <a:r>
              <a:rPr lang="ja-JP" altLang="en-US" sz="240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丁寧かつ積極的に相手の話に耳を傾ける</a:t>
            </a:r>
            <a:endParaRPr lang="en-US" altLang="ja-JP" sz="24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30749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2826923" y="31924"/>
            <a:ext cx="3490154" cy="7920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上手に聴くコツ　　　　　　　　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786896" y="700582"/>
            <a:ext cx="357020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安心できる関係をつくる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42098" y="1803153"/>
            <a:ext cx="8659805" cy="489592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・つながる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（最初に心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をほぐすような言葉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かけをする）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5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・受容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（子供の気持ちを推し量りながら聴く）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・繰り返し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をその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まま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繰り返す）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en-US" sz="15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・言い換え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要約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話した内容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を言い換えたり、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　要約したりしてフィードバックする）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・明確化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（子供がうまく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言葉にできない感情を言語化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・支持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（子供の考えや思いや考えを、肯定したり、認めたりする）</a:t>
            </a:r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92101" y="1841500"/>
            <a:ext cx="8559800" cy="215360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92101" y="5813486"/>
            <a:ext cx="8547100" cy="84748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122" name="Picture 2" descr="C:\Users\u50\Desktop\0_Justカラー\07研修・指導\032_面談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7" t="1" b="49177"/>
          <a:stretch/>
        </p:blipFill>
        <p:spPr bwMode="auto">
          <a:xfrm>
            <a:off x="6012160" y="5593464"/>
            <a:ext cx="1512168" cy="108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1100520" y="5628648"/>
            <a:ext cx="5055656" cy="968704"/>
            <a:chOff x="1100520" y="5622596"/>
            <a:chExt cx="5055656" cy="968704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21" name="円形吹き出し 20"/>
            <p:cNvSpPr/>
            <p:nvPr/>
          </p:nvSpPr>
          <p:spPr>
            <a:xfrm>
              <a:off x="1100520" y="5622596"/>
              <a:ext cx="5055656" cy="968704"/>
            </a:xfrm>
            <a:prstGeom prst="wedgeEllipseCallout">
              <a:avLst>
                <a:gd name="adj1" fmla="val 55857"/>
                <a:gd name="adj2" fmla="val 6486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342080" y="5896138"/>
              <a:ext cx="445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8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○○という気持ちなのかな</a:t>
              </a:r>
              <a:endParaRPr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10" name="Picture 3" descr="C:\Users\u50\Desktop\0_Justカラー\07研修・指導\012_会話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4" t="1" r="39220" b="64209"/>
          <a:stretch/>
        </p:blipFill>
        <p:spPr bwMode="auto">
          <a:xfrm>
            <a:off x="3491880" y="2690272"/>
            <a:ext cx="1296144" cy="138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グループ化 11"/>
          <p:cNvGrpSpPr/>
          <p:nvPr/>
        </p:nvGrpSpPr>
        <p:grpSpPr>
          <a:xfrm>
            <a:off x="5586463" y="1957076"/>
            <a:ext cx="3264242" cy="1305651"/>
            <a:chOff x="5240938" y="3843500"/>
            <a:chExt cx="3579534" cy="1305651"/>
          </a:xfrm>
          <a:solidFill>
            <a:srgbClr val="99FF99"/>
          </a:solidFill>
        </p:grpSpPr>
        <p:sp>
          <p:nvSpPr>
            <p:cNvPr id="13" name="円形吹き出し 12"/>
            <p:cNvSpPr/>
            <p:nvPr/>
          </p:nvSpPr>
          <p:spPr>
            <a:xfrm>
              <a:off x="5240938" y="3843500"/>
              <a:ext cx="3579534" cy="1305651"/>
            </a:xfrm>
            <a:prstGeom prst="wedgeEllipseCallout">
              <a:avLst>
                <a:gd name="adj1" fmla="val -32553"/>
                <a:gd name="adj2" fmla="val 55509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587544" y="4116219"/>
              <a:ext cx="297621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だって、</a:t>
              </a:r>
              <a:endParaRPr lang="en-US" altLang="ja-JP" sz="220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22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超むかつくんだけど</a:t>
              </a:r>
              <a:endParaRPr lang="ja-JP" altLang="en-US" sz="22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23528" y="1970191"/>
            <a:ext cx="3494484" cy="1127851"/>
            <a:chOff x="323528" y="3933057"/>
            <a:chExt cx="3672408" cy="15121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6" name="円形吹き出し 15"/>
            <p:cNvSpPr/>
            <p:nvPr/>
          </p:nvSpPr>
          <p:spPr>
            <a:xfrm>
              <a:off x="323528" y="3933057"/>
              <a:ext cx="3672408" cy="1512168"/>
            </a:xfrm>
            <a:prstGeom prst="wedgeEllipseCallout">
              <a:avLst>
                <a:gd name="adj1" fmla="val 34505"/>
                <a:gd name="adj2" fmla="val 68007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607682" y="4252369"/>
              <a:ext cx="3240360" cy="89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240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2200" dirty="0" smtClean="0"/>
                <a:t>なるほど、すごく</a:t>
              </a:r>
              <a:endParaRPr lang="en-US" altLang="ja-JP" sz="2200" dirty="0" smtClean="0"/>
            </a:p>
            <a:p>
              <a:r>
                <a:rPr lang="ja-JP" altLang="en-US" sz="2200" dirty="0" smtClean="0"/>
                <a:t>腹を立ててるんだね</a:t>
              </a:r>
              <a:endParaRPr lang="ja-JP" altLang="en-US" sz="2200" dirty="0"/>
            </a:p>
          </p:txBody>
        </p:sp>
      </p:grpSp>
      <p:pic>
        <p:nvPicPr>
          <p:cNvPr id="5123" name="Picture 3" descr="C:\Users\u50\Desktop\0_Justカラー\01児童\012_怒る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53"/>
          <a:stretch/>
        </p:blipFill>
        <p:spPr bwMode="auto">
          <a:xfrm>
            <a:off x="4860032" y="3005459"/>
            <a:ext cx="1080120" cy="107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utoShape 3"/>
          <p:cNvSpPr txBox="1">
            <a:spLocks noChangeArrowheads="1"/>
          </p:cNvSpPr>
          <p:nvPr/>
        </p:nvSpPr>
        <p:spPr>
          <a:xfrm>
            <a:off x="287524" y="1191996"/>
            <a:ext cx="8568952" cy="602921"/>
          </a:xfrm>
          <a:prstGeom prst="foldedCorner">
            <a:avLst>
              <a:gd name="adj" fmla="val 0"/>
            </a:avLst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ja-JP" altLang="en-US" sz="40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◎</a:t>
            </a:r>
            <a:r>
              <a:rPr lang="ja-JP" altLang="en-US" sz="40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傾聴</a:t>
            </a:r>
            <a:r>
              <a:rPr lang="ja-JP" altLang="en-US" sz="28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  <a:r>
              <a:rPr lang="ja-JP" altLang="en-US" sz="240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丁寧かつ積極的に相手の話に耳を傾ける</a:t>
            </a:r>
            <a:endParaRPr lang="en-US" altLang="ja-JP" sz="24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89732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2826923" y="31924"/>
            <a:ext cx="3490154" cy="7920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上手に聴くコツ　　　　　　　　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786896" y="700582"/>
            <a:ext cx="357020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安心できる関係をつくる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42098" y="1803153"/>
            <a:ext cx="8659805" cy="489592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・つながる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（最初に心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をほぐすような言葉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かけをする）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5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・受容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（子供の気持ちを推し量りながら聴く）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・繰り返し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をその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まま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繰り返す）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en-US" sz="15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・言い換え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要約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話した内容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を言い換えたり、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　要約したりしてフィードバックする）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・明確化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（子供がうまく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言葉にできない感情を言語化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・支持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（子供の前向きな思いや考えを、肯定したり、認めたりする）</a:t>
            </a:r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92101" y="1892299"/>
            <a:ext cx="8521700" cy="3921187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146" name="Picture 2" descr="C:\Users\u50\Desktop\0_Justカラー\07研修・指導\032_面談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94"/>
          <a:stretch/>
        </p:blipFill>
        <p:spPr bwMode="auto">
          <a:xfrm>
            <a:off x="3175392" y="3630484"/>
            <a:ext cx="2937232" cy="210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グループ化 11"/>
          <p:cNvGrpSpPr/>
          <p:nvPr/>
        </p:nvGrpSpPr>
        <p:grpSpPr>
          <a:xfrm>
            <a:off x="5004048" y="2117039"/>
            <a:ext cx="3528392" cy="1305651"/>
            <a:chOff x="5004048" y="3843500"/>
            <a:chExt cx="3816424" cy="1305651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3" name="円形吹き出し 12"/>
            <p:cNvSpPr/>
            <p:nvPr/>
          </p:nvSpPr>
          <p:spPr>
            <a:xfrm>
              <a:off x="5004048" y="3843500"/>
              <a:ext cx="3816424" cy="1305651"/>
            </a:xfrm>
            <a:prstGeom prst="wedgeEllipseCallout">
              <a:avLst>
                <a:gd name="adj1" fmla="val -32553"/>
                <a:gd name="adj2" fmla="val 55509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508104" y="4059069"/>
              <a:ext cx="324036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8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とってもいいと</a:t>
              </a:r>
              <a:endParaRPr lang="en-US" altLang="ja-JP" sz="280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28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思うよ</a:t>
              </a:r>
              <a:endParaRPr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95536" y="2270563"/>
            <a:ext cx="4104456" cy="1512168"/>
            <a:chOff x="323528" y="3933057"/>
            <a:chExt cx="3672408" cy="1512168"/>
          </a:xfrm>
          <a:solidFill>
            <a:srgbClr val="99FF99"/>
          </a:solidFill>
        </p:grpSpPr>
        <p:sp>
          <p:nvSpPr>
            <p:cNvPr id="16" name="円形吹き出し 15"/>
            <p:cNvSpPr/>
            <p:nvPr/>
          </p:nvSpPr>
          <p:spPr>
            <a:xfrm>
              <a:off x="323528" y="3933057"/>
              <a:ext cx="3672408" cy="1512168"/>
            </a:xfrm>
            <a:prstGeom prst="wedgeEllipseCallout">
              <a:avLst>
                <a:gd name="adj1" fmla="val 27844"/>
                <a:gd name="adj2" fmla="val 60448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645832" y="4262393"/>
              <a:ext cx="324036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8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明日、友達に、こう</a:t>
              </a:r>
              <a:r>
                <a:rPr lang="ja-JP" altLang="en-US" sz="28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言おう</a:t>
              </a:r>
              <a:r>
                <a:rPr lang="ja-JP" altLang="en-US" sz="280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と思います</a:t>
              </a:r>
              <a:endParaRPr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9" name="AutoShape 3"/>
          <p:cNvSpPr txBox="1">
            <a:spLocks noChangeArrowheads="1"/>
          </p:cNvSpPr>
          <p:nvPr/>
        </p:nvSpPr>
        <p:spPr>
          <a:xfrm>
            <a:off x="287524" y="1191996"/>
            <a:ext cx="8568952" cy="602921"/>
          </a:xfrm>
          <a:prstGeom prst="foldedCorner">
            <a:avLst>
              <a:gd name="adj" fmla="val 0"/>
            </a:avLst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ja-JP" altLang="en-US" sz="40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◎</a:t>
            </a:r>
            <a:r>
              <a:rPr lang="ja-JP" altLang="en-US" sz="40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傾聴</a:t>
            </a:r>
            <a:r>
              <a:rPr lang="ja-JP" altLang="en-US" sz="28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  <a:r>
              <a:rPr lang="ja-JP" altLang="en-US" sz="240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丁寧かつ積極的に相手の話に耳を傾ける</a:t>
            </a:r>
            <a:endParaRPr lang="en-US" altLang="ja-JP" sz="24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23929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07504" y="116632"/>
            <a:ext cx="1080120" cy="9483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>
            <a:solidFill>
              <a:schemeClr val="accent3"/>
            </a:solidFill>
          </a:ln>
          <a:effectLst/>
        </p:spPr>
        <p:txBody>
          <a:bodyPr wrap="none" tIns="108000" anchor="t"/>
          <a:lstStyle/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聴き方</a:t>
            </a:r>
            <a:endParaRPr lang="en-US" altLang="ja-JP" sz="24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演習②</a:t>
            </a:r>
            <a:endParaRPr lang="ja-JP" altLang="en-US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角丸四角形吹き出し 15"/>
          <p:cNvSpPr/>
          <p:nvPr/>
        </p:nvSpPr>
        <p:spPr>
          <a:xfrm>
            <a:off x="1547664" y="132284"/>
            <a:ext cx="5925812" cy="1208484"/>
          </a:xfrm>
          <a:prstGeom prst="wedgeRoundRectCallout">
            <a:avLst>
              <a:gd name="adj1" fmla="val 55216"/>
              <a:gd name="adj2" fmla="val 25615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lIns="36000" rIns="36000" bIns="0" anchor="b"/>
          <a:lstStyle/>
          <a:p>
            <a:pPr marL="354013" indent="-354013">
              <a:spcBef>
                <a:spcPct val="0"/>
              </a:spcBef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１回目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54013" indent="-354013">
              <a:spcBef>
                <a:spcPct val="0"/>
              </a:spcBef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Ａ「最近あった、ちょっと嬉しかったことを教えてください。」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42098" y="1476772"/>
            <a:ext cx="8659805" cy="523254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4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9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・つながる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（最初に心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をほぐすような言葉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かけをする）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例：「部活のあと、来てくれてありがとう」「待ってたよ」</a:t>
            </a:r>
            <a:endParaRPr lang="en-US" altLang="ja-JP" sz="14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・受容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（子供の気持ちを推し量りながら聴く）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例：「うん、うん」「そう」「大変だったね」</a:t>
            </a:r>
            <a:endParaRPr lang="en-US" altLang="ja-JP" sz="14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・繰り返し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をその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まま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繰り返す）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en-US" sz="14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例：「みんながやっていたから」に対して、「みんながやっていたからなんだね</a:t>
            </a:r>
            <a:r>
              <a:rPr lang="ja-JP" altLang="en-US" sz="14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endParaRPr lang="en-US" altLang="ja-JP" sz="14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・言い換え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要約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話した内容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を言い換えたり、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 要約したりしてフィードバックする）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例：「だって、超むかつくんだけど」に対して、「なるほど、すごく腹を立てているんだね」</a:t>
            </a:r>
            <a:endParaRPr lang="en-US" altLang="ja-JP" sz="14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・明確化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（子供がうまく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にできない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感情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を言語化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例：「～という気持ちなのかな」</a:t>
            </a:r>
            <a:endParaRPr lang="en-US" altLang="ja-JP" sz="14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・支持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（子供の前向きな思いや考えを、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肯定したり、認めたりする）</a:t>
            </a:r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</a:t>
            </a: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：「とってもいいと思うよ」</a:t>
            </a:r>
            <a:endParaRPr lang="en-US" altLang="ja-JP" sz="14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6382762" y="4725144"/>
            <a:ext cx="2625268" cy="205426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36000" rIns="36000" anchor="b"/>
          <a:lstStyle/>
          <a:p>
            <a:pPr algn="ctr">
              <a:spcBef>
                <a:spcPct val="0"/>
              </a:spcBef>
            </a:pPr>
            <a:endParaRPr lang="ja-JP" altLang="en-US" sz="2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90203" y="5041907"/>
            <a:ext cx="731003" cy="92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97113" y="5040074"/>
            <a:ext cx="841646" cy="92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8437588" y="4796921"/>
            <a:ext cx="535408" cy="60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7"/>
          <p:cNvSpPr>
            <a:spLocks noChangeArrowheads="1"/>
          </p:cNvSpPr>
          <p:nvPr/>
        </p:nvSpPr>
        <p:spPr bwMode="auto">
          <a:xfrm>
            <a:off x="6453048" y="5974679"/>
            <a:ext cx="23855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①聴く　①話す</a:t>
            </a:r>
            <a:endParaRPr lang="en-US" altLang="ja-JP" sz="2400" b="1" dirty="0" smtClean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7"/>
          <p:cNvSpPr>
            <a:spLocks noChangeArrowheads="1"/>
          </p:cNvSpPr>
          <p:nvPr/>
        </p:nvSpPr>
        <p:spPr bwMode="auto">
          <a:xfrm>
            <a:off x="6363692" y="4796921"/>
            <a:ext cx="579849" cy="60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Ａ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93660" y="132284"/>
            <a:ext cx="1370828" cy="140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8573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07504" y="116632"/>
            <a:ext cx="1080120" cy="9483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>
            <a:solidFill>
              <a:schemeClr val="accent3"/>
            </a:solidFill>
          </a:ln>
          <a:effectLst/>
        </p:spPr>
        <p:txBody>
          <a:bodyPr wrap="none" tIns="108000" anchor="t"/>
          <a:lstStyle/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聴き方</a:t>
            </a:r>
            <a:endParaRPr lang="en-US" altLang="ja-JP" sz="24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演習②</a:t>
            </a:r>
            <a:endParaRPr lang="ja-JP" altLang="en-US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42098" y="1476772"/>
            <a:ext cx="8659805" cy="523254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4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9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・つながる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（最初に心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をほぐすような言葉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かけをする）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例：「部活のあと、来てくれてありがとう」「待ってたよ」</a:t>
            </a:r>
            <a:endParaRPr lang="en-US" altLang="ja-JP" sz="14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・受容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（子供の気持ちを推し量りながら聴く）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例：「うん、うん」「そう」「大変だったね」</a:t>
            </a:r>
            <a:endParaRPr lang="en-US" altLang="ja-JP" sz="14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・繰り返し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をその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まま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繰り返す）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en-US" sz="14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例：「みんながやっていたから」に対して、「みんながやっていたからなんだね</a:t>
            </a:r>
            <a:r>
              <a:rPr lang="ja-JP" altLang="en-US" sz="14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endParaRPr lang="en-US" altLang="ja-JP" sz="14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・言い換え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要約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話した内容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を言い換えたり、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 要約したりしてフィードバックする）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例：「だって、超むかつくんだけど」に対して、「なるほど、すごく腹を立てているんだね」</a:t>
            </a:r>
            <a:endParaRPr lang="en-US" altLang="ja-JP" sz="14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・明確化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（子供がうまく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にできない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感情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を言語化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例：「～という気持ちなのかな」</a:t>
            </a:r>
            <a:endParaRPr lang="en-US" altLang="ja-JP" sz="14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・支持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（子供の前向きな思いや考えを、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肯定したり、認めたりする）</a:t>
            </a:r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4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</a:t>
            </a:r>
            <a:r>
              <a:rPr lang="ja-JP" altLang="en-US" sz="14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：「とってもいいと思うよ」</a:t>
            </a:r>
            <a:endParaRPr lang="en-US" altLang="ja-JP" sz="14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6382762" y="4725144"/>
            <a:ext cx="2625268" cy="2054269"/>
          </a:xfrm>
          <a:prstGeom prst="round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lIns="36000" rIns="36000" anchor="b"/>
          <a:lstStyle/>
          <a:p>
            <a:pPr algn="ctr">
              <a:spcBef>
                <a:spcPct val="0"/>
              </a:spcBef>
            </a:pPr>
            <a:endParaRPr lang="ja-JP" altLang="en-US" sz="2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90203" y="5041907"/>
            <a:ext cx="731003" cy="92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97113" y="5040074"/>
            <a:ext cx="841646" cy="92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8437588" y="4796921"/>
            <a:ext cx="535408" cy="60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7"/>
          <p:cNvSpPr>
            <a:spLocks noChangeArrowheads="1"/>
          </p:cNvSpPr>
          <p:nvPr/>
        </p:nvSpPr>
        <p:spPr bwMode="auto">
          <a:xfrm>
            <a:off x="6423724" y="6336170"/>
            <a:ext cx="24482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話す　②</a:t>
            </a: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聴く</a:t>
            </a:r>
            <a:endParaRPr lang="en-US" altLang="ja-JP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7"/>
          <p:cNvSpPr>
            <a:spLocks noChangeArrowheads="1"/>
          </p:cNvSpPr>
          <p:nvPr/>
        </p:nvSpPr>
        <p:spPr bwMode="auto">
          <a:xfrm>
            <a:off x="6363692" y="4796921"/>
            <a:ext cx="579849" cy="60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Ａ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1539065" y="132284"/>
            <a:ext cx="5925812" cy="1208484"/>
          </a:xfrm>
          <a:prstGeom prst="wedgeRoundRectCallout">
            <a:avLst>
              <a:gd name="adj1" fmla="val 55216"/>
              <a:gd name="adj2" fmla="val 25615"/>
              <a:gd name="adj3" fmla="val 16667"/>
            </a:avLst>
          </a:prstGeom>
          <a:solidFill>
            <a:srgbClr val="FFCCFF"/>
          </a:solidFill>
          <a:ln w="19050">
            <a:solidFill>
              <a:schemeClr val="tx1"/>
            </a:solidFill>
          </a:ln>
        </p:spPr>
        <p:txBody>
          <a:bodyPr wrap="square" lIns="36000" tIns="108000" rIns="36000" bIns="0" anchor="b"/>
          <a:lstStyle/>
          <a:p>
            <a:pPr marL="354013" indent="-354013">
              <a:spcBef>
                <a:spcPct val="0"/>
              </a:spcBef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２回目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54013" indent="-354013">
              <a:spcBef>
                <a:spcPct val="0"/>
              </a:spcBef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Ｂ「最近あった、ちょっと困ったことを教えてください。」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8952" y="116632"/>
            <a:ext cx="1154091" cy="146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834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1" name="Group 24"/>
          <p:cNvGrpSpPr>
            <a:grpSpLocks/>
          </p:cNvGrpSpPr>
          <p:nvPr/>
        </p:nvGrpSpPr>
        <p:grpSpPr bwMode="auto">
          <a:xfrm>
            <a:off x="365944" y="4402392"/>
            <a:ext cx="5905500" cy="1368425"/>
            <a:chOff x="884" y="3022"/>
            <a:chExt cx="3357" cy="862"/>
          </a:xfrm>
        </p:grpSpPr>
        <p:sp>
          <p:nvSpPr>
            <p:cNvPr id="37904" name="Oval 4"/>
            <p:cNvSpPr>
              <a:spLocks noChangeArrowheads="1"/>
            </p:cNvSpPr>
            <p:nvPr/>
          </p:nvSpPr>
          <p:spPr bwMode="auto">
            <a:xfrm>
              <a:off x="884" y="3022"/>
              <a:ext cx="3357" cy="862"/>
            </a:xfrm>
            <a:prstGeom prst="ellipse">
              <a:avLst/>
            </a:prstGeom>
            <a:gradFill rotWithShape="1">
              <a:gsLst>
                <a:gs pos="0">
                  <a:srgbClr val="66CC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905" name="Text Box 5"/>
            <p:cNvSpPr txBox="1">
              <a:spLocks noChangeArrowheads="1"/>
            </p:cNvSpPr>
            <p:nvPr/>
          </p:nvSpPr>
          <p:spPr bwMode="auto">
            <a:xfrm>
              <a:off x="1815" y="3242"/>
              <a:ext cx="1263" cy="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信頼感</a:t>
              </a:r>
              <a:endParaRPr lang="ja-JP" altLang="en-US" sz="4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7893" name="Oval 6"/>
          <p:cNvSpPr>
            <a:spLocks noChangeArrowheads="1"/>
          </p:cNvSpPr>
          <p:nvPr/>
        </p:nvSpPr>
        <p:spPr bwMode="auto">
          <a:xfrm>
            <a:off x="5541194" y="1084517"/>
            <a:ext cx="3309937" cy="49688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>
                  <a:alpha val="82001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360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895" name="AutoShape 15"/>
          <p:cNvSpPr>
            <a:spLocks noChangeArrowheads="1"/>
          </p:cNvSpPr>
          <p:nvPr/>
        </p:nvSpPr>
        <p:spPr bwMode="auto">
          <a:xfrm rot="10800000">
            <a:off x="6800081" y="2279572"/>
            <a:ext cx="792163" cy="71913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82001"/>
                </a:schemeClr>
              </a:gs>
            </a:gsLst>
            <a:path path="rect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896" name="Rectangle 16"/>
          <p:cNvSpPr>
            <a:spLocks noChangeArrowheads="1"/>
          </p:cNvSpPr>
          <p:nvPr/>
        </p:nvSpPr>
        <p:spPr bwMode="auto">
          <a:xfrm>
            <a:off x="5682431" y="3186124"/>
            <a:ext cx="3095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情緒の安定</a:t>
            </a:r>
          </a:p>
        </p:txBody>
      </p:sp>
      <p:sp>
        <p:nvSpPr>
          <p:cNvPr id="37897" name="Text Box 17"/>
          <p:cNvSpPr txBox="1">
            <a:spLocks noChangeArrowheads="1"/>
          </p:cNvSpPr>
          <p:nvPr/>
        </p:nvSpPr>
        <p:spPr bwMode="auto">
          <a:xfrm>
            <a:off x="5755506" y="1716932"/>
            <a:ext cx="28797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意欲の向上</a:t>
            </a:r>
          </a:p>
        </p:txBody>
      </p:sp>
      <p:sp>
        <p:nvSpPr>
          <p:cNvPr id="37898" name="AutoShape 18"/>
          <p:cNvSpPr>
            <a:spLocks noChangeArrowheads="1"/>
          </p:cNvSpPr>
          <p:nvPr/>
        </p:nvSpPr>
        <p:spPr bwMode="auto">
          <a:xfrm rot="10800000">
            <a:off x="6800081" y="3783230"/>
            <a:ext cx="792163" cy="719137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82001"/>
                </a:schemeClr>
              </a:gs>
            </a:gsLst>
            <a:path path="rect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899" name="Rectangle 20"/>
          <p:cNvSpPr>
            <a:spLocks noChangeArrowheads="1"/>
          </p:cNvSpPr>
          <p:nvPr/>
        </p:nvSpPr>
        <p:spPr bwMode="auto">
          <a:xfrm>
            <a:off x="5936481" y="4686706"/>
            <a:ext cx="25193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自己受容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3204394" y="1962405"/>
            <a:ext cx="2519362" cy="2233612"/>
            <a:chOff x="3204394" y="2434357"/>
            <a:chExt cx="2519362" cy="2233612"/>
          </a:xfrm>
        </p:grpSpPr>
        <p:sp>
          <p:nvSpPr>
            <p:cNvPr id="37894" name="Oval 2"/>
            <p:cNvSpPr>
              <a:spLocks noChangeArrowheads="1"/>
            </p:cNvSpPr>
            <p:nvPr/>
          </p:nvSpPr>
          <p:spPr bwMode="auto">
            <a:xfrm>
              <a:off x="3240906" y="2434357"/>
              <a:ext cx="2447925" cy="223361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3300">
                    <a:alpha val="82001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900" name="Text Box 21"/>
            <p:cNvSpPr txBox="1">
              <a:spLocks noChangeArrowheads="1"/>
            </p:cNvSpPr>
            <p:nvPr/>
          </p:nvSpPr>
          <p:spPr bwMode="auto">
            <a:xfrm>
              <a:off x="3204394" y="3226519"/>
              <a:ext cx="2519362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ja-JP" altLang="en-US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自己洞察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1116831" y="1170242"/>
            <a:ext cx="2519363" cy="2159000"/>
            <a:chOff x="1116831" y="1642194"/>
            <a:chExt cx="2519363" cy="2159000"/>
          </a:xfrm>
        </p:grpSpPr>
        <p:sp>
          <p:nvSpPr>
            <p:cNvPr id="37892" name="Oval 23"/>
            <p:cNvSpPr>
              <a:spLocks noChangeArrowheads="1"/>
            </p:cNvSpPr>
            <p:nvPr/>
          </p:nvSpPr>
          <p:spPr bwMode="auto">
            <a:xfrm>
              <a:off x="1151756" y="1642194"/>
              <a:ext cx="2447925" cy="215900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66">
                    <a:alpha val="82001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901" name="Text Box 22"/>
            <p:cNvSpPr txBox="1">
              <a:spLocks noChangeArrowheads="1"/>
            </p:cNvSpPr>
            <p:nvPr/>
          </p:nvSpPr>
          <p:spPr bwMode="auto">
            <a:xfrm>
              <a:off x="1116831" y="2434357"/>
              <a:ext cx="2519363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ja-JP" altLang="en-US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カタルシス</a:t>
              </a:r>
            </a:p>
          </p:txBody>
        </p:sp>
      </p:grpSp>
      <p:sp>
        <p:nvSpPr>
          <p:cNvPr id="19" name="テキスト ボックス 18"/>
          <p:cNvSpPr txBox="1"/>
          <p:nvPr/>
        </p:nvSpPr>
        <p:spPr>
          <a:xfrm>
            <a:off x="2427824" y="110135"/>
            <a:ext cx="4288353" cy="1015663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聞くから</a:t>
            </a:r>
            <a:r>
              <a:rPr kumimoji="1" lang="ja-JP" altLang="en-US" sz="60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聴く</a:t>
            </a:r>
            <a:r>
              <a:rPr kumimoji="1" lang="ja-JP" altLang="en-US" sz="6000" dirty="0" err="1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6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62"/>
          <a:stretch/>
        </p:blipFill>
        <p:spPr bwMode="auto">
          <a:xfrm>
            <a:off x="323528" y="3309636"/>
            <a:ext cx="2094905" cy="27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7941" y="4196017"/>
            <a:ext cx="1717223" cy="187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170795" y="6086733"/>
            <a:ext cx="8802410" cy="73866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ja-JP" altLang="en-US" sz="4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子供の健やかな成長にとって、とても大切</a:t>
            </a:r>
            <a:endParaRPr kumimoji="1" lang="ja-JP" altLang="en-US" sz="4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00150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/>
      <p:bldP spid="37895" grpId="0" animBg="1"/>
      <p:bldP spid="37896" grpId="0"/>
      <p:bldP spid="37897" grpId="0"/>
      <p:bldP spid="37898" grpId="0" animBg="1"/>
      <p:bldP spid="37899" grpId="0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弧 2"/>
          <p:cNvSpPr/>
          <p:nvPr/>
        </p:nvSpPr>
        <p:spPr>
          <a:xfrm>
            <a:off x="-323850" y="1970088"/>
            <a:ext cx="2489200" cy="3717925"/>
          </a:xfrm>
          <a:prstGeom prst="arc">
            <a:avLst>
              <a:gd name="adj1" fmla="val 16200000"/>
              <a:gd name="adj2" fmla="val 5532319"/>
            </a:avLst>
          </a:prstGeom>
          <a:ln w="889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bg1"/>
              </a:solidFill>
            </a:endParaRPr>
          </a:p>
        </p:txBody>
      </p:sp>
      <p:sp>
        <p:nvSpPr>
          <p:cNvPr id="2051" name="タイトル 1"/>
          <p:cNvSpPr>
            <a:spLocks noGrp="1"/>
          </p:cNvSpPr>
          <p:nvPr>
            <p:ph type="title"/>
          </p:nvPr>
        </p:nvSpPr>
        <p:spPr>
          <a:xfrm>
            <a:off x="409793" y="297334"/>
            <a:ext cx="8229600" cy="1143000"/>
          </a:xfrm>
        </p:spPr>
        <p:txBody>
          <a:bodyPr/>
          <a:lstStyle/>
          <a:p>
            <a:r>
              <a:rPr lang="ja-JP" altLang="en-US" b="1" smtClean="0">
                <a:latin typeface="メイリオ" pitchFamily="50" charset="-128"/>
                <a:ea typeface="メイリオ" pitchFamily="50" charset="-128"/>
                <a:cs typeface="Arial" charset="0"/>
              </a:rPr>
              <a:t>研修の進め方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1633244" y="2494992"/>
            <a:ext cx="6925468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上手な聴き方について</a:t>
            </a:r>
            <a:endParaRPr lang="en-US" altLang="ja-JP" sz="24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1946676" y="3486150"/>
            <a:ext cx="6612036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上手な伝え方について</a:t>
            </a:r>
            <a:endParaRPr lang="en-US" altLang="ja-JP" sz="24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1612036" y="4477308"/>
            <a:ext cx="6946676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まとめ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985172" y="1503834"/>
            <a:ext cx="7573540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信頼できる先生とは、どんな先生か話し合う</a:t>
            </a:r>
            <a:endParaRPr lang="en-US" altLang="ja-JP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1188496" y="4386907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1" name="テキスト ボックス 11"/>
          <p:cNvSpPr txBox="1">
            <a:spLocks noChangeArrowheads="1"/>
          </p:cNvSpPr>
          <p:nvPr/>
        </p:nvSpPr>
        <p:spPr bwMode="auto">
          <a:xfrm>
            <a:off x="1262811" y="4530725"/>
            <a:ext cx="7207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４</a:t>
            </a:r>
          </a:p>
        </p:txBody>
      </p:sp>
      <p:sp>
        <p:nvSpPr>
          <p:cNvPr id="15" name="円/楕円 14"/>
          <p:cNvSpPr/>
          <p:nvPr/>
        </p:nvSpPr>
        <p:spPr>
          <a:xfrm>
            <a:off x="549229" y="1440334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08" name="テキスト ボックス 7"/>
          <p:cNvSpPr txBox="1">
            <a:spLocks noChangeArrowheads="1"/>
          </p:cNvSpPr>
          <p:nvPr/>
        </p:nvSpPr>
        <p:spPr bwMode="auto">
          <a:xfrm>
            <a:off x="662736" y="1547813"/>
            <a:ext cx="717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１</a:t>
            </a:r>
          </a:p>
        </p:txBody>
      </p:sp>
      <p:sp>
        <p:nvSpPr>
          <p:cNvPr id="13" name="円/楕円 12"/>
          <p:cNvSpPr/>
          <p:nvPr/>
        </p:nvSpPr>
        <p:spPr>
          <a:xfrm>
            <a:off x="1535836" y="3407482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0" name="テキスト ボックス 10"/>
          <p:cNvSpPr txBox="1">
            <a:spLocks noChangeArrowheads="1"/>
          </p:cNvSpPr>
          <p:nvPr/>
        </p:nvSpPr>
        <p:spPr bwMode="auto">
          <a:xfrm>
            <a:off x="1650161" y="3516313"/>
            <a:ext cx="7207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３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1188496" y="2420888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1260504" y="5373216"/>
            <a:ext cx="7298208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チャレンジ！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子供にかける「前向きになれる言葉」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86" name="テキスト ボックス 9"/>
          <p:cNvSpPr txBox="1">
            <a:spLocks noChangeArrowheads="1"/>
          </p:cNvSpPr>
          <p:nvPr/>
        </p:nvSpPr>
        <p:spPr bwMode="auto">
          <a:xfrm>
            <a:off x="1288211" y="2562225"/>
            <a:ext cx="7207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２</a:t>
            </a:r>
          </a:p>
        </p:txBody>
      </p:sp>
      <p:sp>
        <p:nvSpPr>
          <p:cNvPr id="4" name="円/楕円 3"/>
          <p:cNvSpPr/>
          <p:nvPr/>
        </p:nvSpPr>
        <p:spPr>
          <a:xfrm>
            <a:off x="587329" y="5301208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2" name="テキスト ボックス 12"/>
          <p:cNvSpPr txBox="1">
            <a:spLocks noChangeArrowheads="1"/>
          </p:cNvSpPr>
          <p:nvPr/>
        </p:nvSpPr>
        <p:spPr bwMode="auto">
          <a:xfrm>
            <a:off x="694486" y="5430441"/>
            <a:ext cx="717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５</a:t>
            </a:r>
          </a:p>
        </p:txBody>
      </p:sp>
    </p:spTree>
    <p:extLst>
      <p:ext uri="{BB962C8B-B14F-4D97-AF65-F5344CB8AC3E}">
        <p14:creationId xmlns:p14="http://schemas.microsoft.com/office/powerpoint/2010/main" val="38159050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511" grpId="0"/>
      <p:bldP spid="21508" grpId="0"/>
      <p:bldP spid="14" grpId="0" animBg="1"/>
      <p:bldP spid="2086" grpId="0"/>
      <p:bldP spid="215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23"/>
          <p:cNvSpPr>
            <a:spLocks noChangeArrowheads="1"/>
          </p:cNvSpPr>
          <p:nvPr/>
        </p:nvSpPr>
        <p:spPr bwMode="auto">
          <a:xfrm>
            <a:off x="2955057" y="222721"/>
            <a:ext cx="3640931" cy="3271599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>
                  <a:alpha val="82001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20729" y="1931348"/>
            <a:ext cx="31095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思いや気持ちが子供に届いて</a:t>
            </a:r>
            <a:endParaRPr lang="en-US" altLang="ja-JP" sz="3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いる先生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下矢印 12"/>
          <p:cNvSpPr/>
          <p:nvPr/>
        </p:nvSpPr>
        <p:spPr>
          <a:xfrm rot="10800000">
            <a:off x="4451486" y="1283276"/>
            <a:ext cx="648072" cy="508107"/>
          </a:xfrm>
          <a:prstGeom prst="downArrow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144306" y="599645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3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4000" dirty="0"/>
              <a:t>上手な伝え方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004641"/>
            <a:ext cx="1541752" cy="167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1979900" y="3717032"/>
            <a:ext cx="2520092" cy="1096432"/>
          </a:xfrm>
          <a:prstGeom prst="roundRect">
            <a:avLst/>
          </a:prstGeom>
          <a:solidFill>
            <a:srgbClr val="FECAF8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</a:t>
            </a:r>
            <a:r>
              <a:rPr lang="ja-JP" altLang="en-US" sz="4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める</a:t>
            </a:r>
            <a:endParaRPr kumimoji="1" lang="ja-JP" altLang="en-US" sz="4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5004048" y="3717032"/>
            <a:ext cx="2520092" cy="1096432"/>
          </a:xfrm>
          <a:prstGeom prst="roundRect">
            <a:avLst/>
          </a:prstGeom>
          <a:solidFill>
            <a:srgbClr val="99FF9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叱る</a:t>
            </a:r>
            <a:endParaRPr kumimoji="1" lang="ja-JP" altLang="en-US" sz="4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1629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0_イラスト集\学校イラスト1000カレンダー等\イラスト・レタリング集\学校生活カット(0001～0437)\0085-通知表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025602"/>
            <a:ext cx="26828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形吹き出し 2"/>
          <p:cNvSpPr/>
          <p:nvPr/>
        </p:nvSpPr>
        <p:spPr>
          <a:xfrm>
            <a:off x="781050" y="1096665"/>
            <a:ext cx="7099300" cy="2928937"/>
          </a:xfrm>
          <a:prstGeom prst="wedgeEllipseCallout">
            <a:avLst>
              <a:gd name="adj1" fmla="val 17507"/>
              <a:gd name="adj2" fmla="val 64729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28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50825" y="4739977"/>
            <a:ext cx="5000625" cy="185737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5715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ミニテストで</a:t>
            </a:r>
            <a:r>
              <a:rPr lang="en-US" altLang="ja-JP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点！</a:t>
            </a:r>
            <a:endParaRPr lang="en-US" altLang="ja-JP" sz="3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子供に</a:t>
            </a:r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･･･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880350" y="4386034"/>
            <a:ext cx="1260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子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18667" y="260648"/>
            <a:ext cx="6906666" cy="660330"/>
          </a:xfrm>
          <a:prstGeom prst="rect">
            <a:avLst/>
          </a:prstGeom>
          <a:solidFill>
            <a:srgbClr val="FECAF8"/>
          </a:solidFill>
          <a:ln>
            <a:solidFill>
              <a:srgbClr val="FF99FF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3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どの</a:t>
            </a:r>
            <a:r>
              <a:rPr lang="ja-JP" altLang="en-US" sz="3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ように声をかけますか？</a:t>
            </a:r>
          </a:p>
        </p:txBody>
      </p:sp>
    </p:spTree>
    <p:extLst>
      <p:ext uri="{BB962C8B-B14F-4D97-AF65-F5344CB8AC3E}">
        <p14:creationId xmlns:p14="http://schemas.microsoft.com/office/powerpoint/2010/main" val="22269322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タイトル 1"/>
          <p:cNvSpPr>
            <a:spLocks noGrp="1"/>
          </p:cNvSpPr>
          <p:nvPr>
            <p:ph type="title"/>
          </p:nvPr>
        </p:nvSpPr>
        <p:spPr>
          <a:xfrm>
            <a:off x="409793" y="297334"/>
            <a:ext cx="8229600" cy="1143000"/>
          </a:xfrm>
        </p:spPr>
        <p:txBody>
          <a:bodyPr/>
          <a:lstStyle/>
          <a:p>
            <a:r>
              <a:rPr lang="ja-JP" altLang="en-US" b="1" smtClean="0">
                <a:latin typeface="メイリオ" pitchFamily="50" charset="-128"/>
                <a:ea typeface="メイリオ" pitchFamily="50" charset="-128"/>
                <a:cs typeface="Arial" charset="0"/>
              </a:rPr>
              <a:t>研修の進め方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985172" y="1503834"/>
            <a:ext cx="7573540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信頼</a:t>
            </a:r>
            <a:r>
              <a:rPr lang="ja-JP" altLang="en-US" sz="24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できる先生とは、どんな先生か話し合う</a:t>
            </a:r>
            <a:endParaRPr lang="en-US" altLang="ja-JP" sz="36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549229" y="1440334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08" name="テキスト ボックス 7"/>
          <p:cNvSpPr txBox="1">
            <a:spLocks noChangeArrowheads="1"/>
          </p:cNvSpPr>
          <p:nvPr/>
        </p:nvSpPr>
        <p:spPr bwMode="auto">
          <a:xfrm>
            <a:off x="662736" y="1547813"/>
            <a:ext cx="717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１</a:t>
            </a:r>
          </a:p>
        </p:txBody>
      </p:sp>
    </p:spTree>
    <p:extLst>
      <p:ext uri="{BB962C8B-B14F-4D97-AF65-F5344CB8AC3E}">
        <p14:creationId xmlns:p14="http://schemas.microsoft.com/office/powerpoint/2010/main" val="35038024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4442718" y="4596531"/>
            <a:ext cx="4449762" cy="1928813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他者からの評価</a:t>
            </a:r>
            <a:endParaRPr lang="en-US" altLang="ja-JP" sz="4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に価値</a:t>
            </a:r>
            <a:endParaRPr lang="en-US" altLang="ja-JP" sz="3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66130" y="4747012"/>
            <a:ext cx="3511550" cy="177833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anchor="ctr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z="3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・結果をほめる</a:t>
            </a:r>
            <a:endParaRPr lang="en-US" altLang="ja-JP" sz="3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3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ja-JP" altLang="en-US" sz="3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対象者をほめる</a:t>
            </a: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3419873" y="116632"/>
            <a:ext cx="2304256" cy="508000"/>
          </a:xfrm>
          <a:prstGeom prst="roundRect">
            <a:avLst>
              <a:gd name="adj" fmla="val 16667"/>
            </a:avLst>
          </a:prstGeom>
          <a:solidFill>
            <a:srgbClr val="FECAF8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「ほめる」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251520" y="863600"/>
            <a:ext cx="3596208" cy="1861889"/>
            <a:chOff x="251520" y="863600"/>
            <a:chExt cx="3596208" cy="1861889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9" name="円形吹き出し 8"/>
            <p:cNvSpPr/>
            <p:nvPr/>
          </p:nvSpPr>
          <p:spPr>
            <a:xfrm>
              <a:off x="251520" y="863600"/>
              <a:ext cx="3548702" cy="1861889"/>
            </a:xfrm>
            <a:prstGeom prst="wedgeEllipseCallout">
              <a:avLst>
                <a:gd name="adj1" fmla="val 50321"/>
                <a:gd name="adj2" fmla="val 48839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endPara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19336" y="1126951"/>
              <a:ext cx="352839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Segoe UI Historic" panose="020B0502040204020203" pitchFamily="34" charset="0"/>
                </a:rPr>
                <a:t>　</a:t>
              </a:r>
              <a:r>
                <a:rPr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Segoe UI Historic" panose="020B0502040204020203" pitchFamily="34" charset="0"/>
                </a:rPr>
                <a:t>100</a:t>
              </a: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Segoe UI Historic" panose="020B0502040204020203" pitchFamily="34" charset="0"/>
                </a:rPr>
                <a:t>点を取る</a:t>
              </a:r>
              <a:endPara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Segoe UI Historic" panose="020B0502040204020203" pitchFamily="34" charset="0"/>
              </a:endParaRPr>
            </a:p>
            <a:p>
              <a:pPr>
                <a:defRPr/>
              </a:pP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Segoe UI Historic" panose="020B0502040204020203" pitchFamily="34" charset="0"/>
                </a:rPr>
                <a:t>　　　　なんて！</a:t>
              </a:r>
              <a:endPara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Segoe UI Historic" panose="020B0502040204020203" pitchFamily="34" charset="0"/>
              </a:endParaRPr>
            </a:p>
            <a:p>
              <a:pPr>
                <a:defRPr/>
              </a:pP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Segoe UI Historic" panose="020B0502040204020203" pitchFamily="34" charset="0"/>
                </a:rPr>
                <a:t>（君は）すごいね。</a:t>
              </a:r>
              <a:endPara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Segoe UI Historic" panose="020B0502040204020203" pitchFamily="34" charset="0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957466" y="446832"/>
            <a:ext cx="4025723" cy="2321768"/>
            <a:chOff x="4957466" y="446832"/>
            <a:chExt cx="4025723" cy="2321768"/>
          </a:xfrm>
        </p:grpSpPr>
        <p:sp>
          <p:nvSpPr>
            <p:cNvPr id="7" name="雲形吹き出し 6"/>
            <p:cNvSpPr/>
            <p:nvPr/>
          </p:nvSpPr>
          <p:spPr>
            <a:xfrm>
              <a:off x="4957466" y="446832"/>
              <a:ext cx="4025723" cy="2321768"/>
            </a:xfrm>
            <a:prstGeom prst="cloudCallout">
              <a:avLst>
                <a:gd name="adj1" fmla="val -22018"/>
                <a:gd name="adj2" fmla="val 63116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>
                <a:defRPr/>
              </a:pPr>
              <a:endPara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432629" y="908720"/>
              <a:ext cx="322035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2200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2800" dirty="0" smtClean="0"/>
                <a:t>ほめてもらえた</a:t>
              </a:r>
              <a:r>
                <a:rPr lang="ja-JP" altLang="en-US" sz="2800" dirty="0"/>
                <a:t>！</a:t>
              </a:r>
              <a:endParaRPr lang="en-US" altLang="ja-JP" sz="2800" dirty="0"/>
            </a:p>
            <a:p>
              <a:r>
                <a:rPr lang="ja-JP" altLang="en-US" sz="2800" dirty="0" smtClean="0"/>
                <a:t>人</a:t>
              </a:r>
              <a:r>
                <a:rPr lang="ja-JP" altLang="en-US" sz="2800" dirty="0"/>
                <a:t>より優れた自分すごいでしょ！</a:t>
              </a:r>
            </a:p>
          </p:txBody>
        </p:sp>
      </p:grpSp>
      <p:pic>
        <p:nvPicPr>
          <p:cNvPr id="1027" name="Picture 3" descr="Z:\事務文書\生徒指導\0_イラスト集\0_Justカラー\01児童\022_得意になる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474" y="2979620"/>
            <a:ext cx="1156132" cy="131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角丸四角形 11"/>
          <p:cNvSpPr/>
          <p:nvPr/>
        </p:nvSpPr>
        <p:spPr>
          <a:xfrm>
            <a:off x="266130" y="3580507"/>
            <a:ext cx="3511550" cy="928688"/>
          </a:xfrm>
          <a:prstGeom prst="roundRect">
            <a:avLst/>
          </a:prstGeom>
          <a:solidFill>
            <a:srgbClr val="CCFF66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YOU</a:t>
            </a:r>
            <a:r>
              <a:rPr lang="ja-JP" altLang="en-US" sz="3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メッセージ</a:t>
            </a: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222" y="2733108"/>
            <a:ext cx="1157244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8247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80989" y="4747013"/>
            <a:ext cx="3511550" cy="177833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72000" anchor="ctr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z="3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・行為をほめる</a:t>
            </a:r>
            <a:endParaRPr lang="en-US" altLang="ja-JP" sz="3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3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・過程をほめる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4457576" y="4610496"/>
            <a:ext cx="4449762" cy="1914848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 sz="4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行為そのもの</a:t>
            </a:r>
            <a:endParaRPr lang="en-US" altLang="ja-JP" sz="4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に価値</a:t>
            </a: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2111435" y="116632"/>
            <a:ext cx="4921131" cy="508000"/>
          </a:xfrm>
          <a:prstGeom prst="roundRect">
            <a:avLst>
              <a:gd name="adj" fmla="val 16667"/>
            </a:avLst>
          </a:prstGeom>
          <a:solidFill>
            <a:srgbClr val="FECAF8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伝え方のポイント「ほめる」</a:t>
            </a: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4" y="2979620"/>
            <a:ext cx="1143079" cy="131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222" y="2733108"/>
            <a:ext cx="1157244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グループ化 30"/>
          <p:cNvGrpSpPr/>
          <p:nvPr/>
        </p:nvGrpSpPr>
        <p:grpSpPr>
          <a:xfrm>
            <a:off x="4572000" y="645459"/>
            <a:ext cx="4411189" cy="2334161"/>
            <a:chOff x="4572000" y="446832"/>
            <a:chExt cx="4411189" cy="2321768"/>
          </a:xfrm>
        </p:grpSpPr>
        <p:sp>
          <p:nvSpPr>
            <p:cNvPr id="32" name="雲形吹き出し 31"/>
            <p:cNvSpPr/>
            <p:nvPr/>
          </p:nvSpPr>
          <p:spPr>
            <a:xfrm>
              <a:off x="4572000" y="446832"/>
              <a:ext cx="4411189" cy="2321768"/>
            </a:xfrm>
            <a:prstGeom prst="cloudCallout">
              <a:avLst>
                <a:gd name="adj1" fmla="val -13381"/>
                <a:gd name="adj2" fmla="val 6790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5031425" y="883507"/>
              <a:ext cx="3695522" cy="13849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2400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自分にもできる</a:t>
              </a:r>
              <a:endParaRPr lang="en-US" altLang="ja-JP" sz="2800" dirty="0" smtClean="0">
                <a:solidFill>
                  <a:schemeClr val="tx1"/>
                </a:solidFill>
              </a:endParaRPr>
            </a:p>
            <a:p>
              <a:r>
                <a:rPr lang="ja-JP" altLang="en-US" sz="2800" dirty="0">
                  <a:solidFill>
                    <a:schemeClr val="tx1"/>
                  </a:solidFill>
                </a:rPr>
                <a:t>　</a:t>
              </a:r>
              <a:r>
                <a:rPr lang="ja-JP" altLang="en-US" sz="2800" dirty="0" smtClean="0">
                  <a:solidFill>
                    <a:schemeClr val="tx1"/>
                  </a:solidFill>
                </a:rPr>
                <a:t>　ことがある！</a:t>
              </a:r>
              <a:endParaRPr lang="en-US" altLang="ja-JP" sz="2800" dirty="0">
                <a:solidFill>
                  <a:schemeClr val="tx1"/>
                </a:solidFill>
              </a:endParaRPr>
            </a:p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頑張ってよかった！</a:t>
              </a:r>
              <a:endParaRPr lang="ja-JP" altLang="en-US" sz="2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51520" y="863600"/>
            <a:ext cx="3988294" cy="1861889"/>
            <a:chOff x="251520" y="863600"/>
            <a:chExt cx="3548702" cy="1861889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29" name="円形吹き出し 28"/>
            <p:cNvSpPr/>
            <p:nvPr/>
          </p:nvSpPr>
          <p:spPr>
            <a:xfrm>
              <a:off x="251520" y="863600"/>
              <a:ext cx="3548702" cy="1861889"/>
            </a:xfrm>
            <a:prstGeom prst="wedgeEllipseCallout">
              <a:avLst>
                <a:gd name="adj1" fmla="val 38857"/>
                <a:gd name="adj2" fmla="val 50283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352663" y="1130313"/>
              <a:ext cx="3013546" cy="138499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ja-JP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2400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ja-JP" altLang="en-US" sz="2800" dirty="0">
                  <a:solidFill>
                    <a:schemeClr val="tx1"/>
                  </a:solidFill>
                </a:rPr>
                <a:t>　</a:t>
              </a:r>
              <a:r>
                <a:rPr lang="ja-JP" altLang="en-US" sz="2800" dirty="0" smtClean="0">
                  <a:solidFill>
                    <a:schemeClr val="tx1"/>
                  </a:solidFill>
                </a:rPr>
                <a:t>毎日こつこつ</a:t>
              </a:r>
              <a:endParaRPr lang="en-US" altLang="ja-JP" sz="2800" dirty="0" smtClean="0">
                <a:solidFill>
                  <a:schemeClr val="tx1"/>
                </a:solidFill>
              </a:endParaRPr>
            </a:p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　　頑張ったね！</a:t>
              </a:r>
              <a:endParaRPr lang="en-US" altLang="ja-JP" sz="2800" dirty="0">
                <a:solidFill>
                  <a:schemeClr val="tx1"/>
                </a:solidFill>
              </a:endParaRPr>
            </a:p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（私は）感心したよ。</a:t>
              </a:r>
              <a:endParaRPr lang="ja-JP" altLang="en-US" sz="2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角丸四角形 10"/>
          <p:cNvSpPr/>
          <p:nvPr/>
        </p:nvSpPr>
        <p:spPr>
          <a:xfrm>
            <a:off x="280989" y="3574641"/>
            <a:ext cx="3511550" cy="934479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4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Ｉ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メッセージ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4900169" y="4313680"/>
            <a:ext cx="3988294" cy="2139656"/>
            <a:chOff x="251520" y="863600"/>
            <a:chExt cx="3548702" cy="1861889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5" name="円形吹き出し 14"/>
            <p:cNvSpPr/>
            <p:nvPr/>
          </p:nvSpPr>
          <p:spPr>
            <a:xfrm>
              <a:off x="251520" y="863600"/>
              <a:ext cx="3548702" cy="1861889"/>
            </a:xfrm>
            <a:prstGeom prst="wedgeEllipseCallout">
              <a:avLst>
                <a:gd name="adj1" fmla="val -53520"/>
                <a:gd name="adj2" fmla="val -4915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2166" y="1042482"/>
              <a:ext cx="3013546" cy="138499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ja-JP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2400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ノートがきちんと</a:t>
              </a:r>
              <a:endParaRPr lang="en-US" altLang="ja-JP" sz="2800" dirty="0" smtClean="0">
                <a:solidFill>
                  <a:schemeClr val="tx1"/>
                </a:solidFill>
              </a:endParaRPr>
            </a:p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まとまっているね。</a:t>
              </a:r>
              <a:endParaRPr lang="en-US" altLang="ja-JP" sz="2800" dirty="0" smtClean="0">
                <a:solidFill>
                  <a:schemeClr val="tx1"/>
                </a:solidFill>
              </a:endParaRPr>
            </a:p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先生も見習いたいよ。</a:t>
              </a:r>
              <a:endParaRPr lang="ja-JP" altLang="en-US" sz="2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799044" y="729619"/>
            <a:ext cx="3988294" cy="1861889"/>
            <a:chOff x="251520" y="863600"/>
            <a:chExt cx="3548702" cy="1861889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8" name="円形吹き出し 17"/>
            <p:cNvSpPr/>
            <p:nvPr/>
          </p:nvSpPr>
          <p:spPr>
            <a:xfrm>
              <a:off x="251520" y="863600"/>
              <a:ext cx="3548702" cy="1861889"/>
            </a:xfrm>
            <a:prstGeom prst="wedgeEllipseCallout">
              <a:avLst>
                <a:gd name="adj1" fmla="val -52851"/>
                <a:gd name="adj2" fmla="val 4926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61575" y="1206513"/>
              <a:ext cx="3013546" cy="138499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ja-JP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2400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あなたの頑張りを</a:t>
              </a:r>
              <a:endParaRPr lang="en-US" altLang="ja-JP" sz="2800" dirty="0" smtClean="0">
                <a:solidFill>
                  <a:schemeClr val="tx1"/>
                </a:solidFill>
              </a:endParaRPr>
            </a:p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見てると、私も励</a:t>
              </a:r>
              <a:endParaRPr lang="en-US" altLang="ja-JP" sz="2800" dirty="0" smtClean="0">
                <a:solidFill>
                  <a:schemeClr val="tx1"/>
                </a:solidFill>
              </a:endParaRPr>
            </a:p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まされるなあ。</a:t>
              </a:r>
              <a:endParaRPr lang="ja-JP" altLang="en-US" sz="28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4502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44438" y="1124745"/>
            <a:ext cx="7920000" cy="2088232"/>
          </a:xfrm>
          <a:prstGeom prst="rect">
            <a:avLst/>
          </a:prstGeom>
          <a:solidFill>
            <a:schemeClr val="bg1"/>
          </a:solidFill>
          <a:ln w="57150" cmpd="dbl">
            <a:solidFill>
              <a:schemeClr val="tx1"/>
            </a:solidFill>
          </a:ln>
          <a:extLst/>
        </p:spPr>
        <p:txBody>
          <a:bodyPr wrap="square" lIns="36000" rIns="36000" anchor="b"/>
          <a:lstStyle/>
          <a:p>
            <a:pPr>
              <a:spcBef>
                <a:spcPct val="0"/>
              </a:spcBef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先生は、毎朝通勤途中に、Ｂ子が苦手なマラソンの練習をしている姿を見かけていました。今日のマラソン大会でＢ子は見事完走することができました。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331640" y="204406"/>
            <a:ext cx="6906666" cy="660330"/>
          </a:xfrm>
          <a:prstGeom prst="rect">
            <a:avLst/>
          </a:prstGeom>
          <a:solidFill>
            <a:srgbClr val="FECAF8"/>
          </a:solidFill>
          <a:ln>
            <a:solidFill>
              <a:srgbClr val="FF99FF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3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Ｂ子</a:t>
            </a:r>
            <a:r>
              <a:rPr lang="ja-JP" altLang="en-US" sz="3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にどのように声をかけますか？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829" y="4990492"/>
            <a:ext cx="1566976" cy="18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107504" y="60390"/>
            <a:ext cx="1080120" cy="9483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>
            <a:solidFill>
              <a:schemeClr val="accent3"/>
            </a:solidFill>
          </a:ln>
          <a:effectLst/>
        </p:spPr>
        <p:txBody>
          <a:bodyPr wrap="none" tIns="108000" anchor="t"/>
          <a:lstStyle/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伝え方</a:t>
            </a:r>
            <a:endParaRPr lang="en-US" altLang="ja-JP" sz="24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</a:t>
            </a: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</a:p>
        </p:txBody>
      </p:sp>
      <p:sp>
        <p:nvSpPr>
          <p:cNvPr id="11" name="円形吹き出し 10"/>
          <p:cNvSpPr/>
          <p:nvPr/>
        </p:nvSpPr>
        <p:spPr>
          <a:xfrm>
            <a:off x="246436" y="3356992"/>
            <a:ext cx="3389460" cy="2088232"/>
          </a:xfrm>
          <a:prstGeom prst="wedgeEllipseCallout">
            <a:avLst>
              <a:gd name="adj1" fmla="val -35615"/>
              <a:gd name="adj2" fmla="val 54130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3417960"/>
            <a:ext cx="9338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先生役</a:t>
            </a:r>
            <a:r>
              <a:rPr kumimoji="1"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631671" y="4306733"/>
            <a:ext cx="9338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Ｂ子役</a:t>
            </a:r>
            <a:r>
              <a:rPr kumimoji="1"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0" y="5578639"/>
            <a:ext cx="956400" cy="127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グループ化 12"/>
          <p:cNvGrpSpPr/>
          <p:nvPr/>
        </p:nvGrpSpPr>
        <p:grpSpPr>
          <a:xfrm>
            <a:off x="3779909" y="3308121"/>
            <a:ext cx="3997564" cy="3108639"/>
            <a:chOff x="4804898" y="1124525"/>
            <a:chExt cx="3893615" cy="1779858"/>
          </a:xfrm>
        </p:grpSpPr>
        <p:sp>
          <p:nvSpPr>
            <p:cNvPr id="14" name="雲形吹き出し 13"/>
            <p:cNvSpPr/>
            <p:nvPr/>
          </p:nvSpPr>
          <p:spPr>
            <a:xfrm>
              <a:off x="4804898" y="1124525"/>
              <a:ext cx="3893615" cy="1779858"/>
            </a:xfrm>
            <a:prstGeom prst="cloudCallout">
              <a:avLst>
                <a:gd name="adj1" fmla="val 46619"/>
                <a:gd name="adj2" fmla="val 3858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>
                <a:defRPr/>
              </a:pPr>
              <a:endParaRPr lang="ja-JP" altLang="en-US" sz="2400" dirty="0" smtClean="0">
                <a:latin typeface="+mj-ea"/>
                <a:ea typeface="+mj-ea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267420" y="1365920"/>
              <a:ext cx="3265908" cy="1304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563" indent="-182563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①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体育の試走で、完走で</a:t>
              </a:r>
              <a:endPara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82563" indent="-182563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2000" dirty="0" err="1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きず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悔しかった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から。</a:t>
              </a:r>
              <a:endPara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82563" indent="-182563"/>
              <a:endParaRPr lang="en-US" altLang="ja-JP" sz="1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82563" indent="-182563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②大会に家族が応援に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来ることになっていたから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。</a:t>
              </a:r>
              <a:endPara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82563" indent="-182563"/>
              <a:endParaRPr lang="en-US" altLang="ja-JP" sz="1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82563" indent="-182563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③友達が、「一緒に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頑</a:t>
              </a:r>
              <a:endPara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82563" indent="-182563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張ろう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」と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励まして</a:t>
              </a:r>
              <a:endPara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82563" indent="-182563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くれた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から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。</a:t>
              </a:r>
              <a:endParaRPr lang="ja-JP" altLang="en-US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3697445" y="4643844"/>
            <a:ext cx="933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06380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形吹き出し 2"/>
          <p:cNvSpPr/>
          <p:nvPr/>
        </p:nvSpPr>
        <p:spPr>
          <a:xfrm>
            <a:off x="781050" y="1148135"/>
            <a:ext cx="7099300" cy="2928937"/>
          </a:xfrm>
          <a:prstGeom prst="wedgeEllipseCallout">
            <a:avLst>
              <a:gd name="adj1" fmla="val -34382"/>
              <a:gd name="adj2" fmla="val 59377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250825" y="4719439"/>
            <a:ext cx="5977359" cy="18576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5715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授業のチャイムが鳴っても、</a:t>
            </a:r>
            <a:endParaRPr lang="en-US" altLang="ja-JP" sz="3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喋って</a:t>
            </a:r>
            <a:r>
              <a:rPr lang="ja-JP" altLang="en-US" sz="3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いる子供に</a:t>
            </a:r>
            <a:r>
              <a:rPr lang="ja-JP" altLang="en-US" sz="3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･･･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361094" y="4005064"/>
            <a:ext cx="1387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Ｃ子　</a:t>
            </a:r>
            <a:endParaRPr kumimoji="1" lang="en-US" altLang="ja-JP" sz="4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84697" y="4569174"/>
            <a:ext cx="187979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>
          <a:xfrm>
            <a:off x="6732240" y="5721062"/>
            <a:ext cx="447154" cy="19823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6588224" y="5936966"/>
            <a:ext cx="591169" cy="14006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6732240" y="6170541"/>
            <a:ext cx="387670" cy="12646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118667" y="260648"/>
            <a:ext cx="6906666" cy="660330"/>
          </a:xfrm>
          <a:prstGeom prst="rect">
            <a:avLst/>
          </a:prstGeom>
          <a:solidFill>
            <a:srgbClr val="99FF99"/>
          </a:solidFill>
          <a:ln>
            <a:solidFill>
              <a:srgbClr val="00B05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3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どの</a:t>
            </a:r>
            <a:r>
              <a:rPr lang="ja-JP" altLang="en-US" sz="3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ように声をかけますか？</a:t>
            </a:r>
          </a:p>
        </p:txBody>
      </p:sp>
    </p:spTree>
    <p:extLst>
      <p:ext uri="{BB962C8B-B14F-4D97-AF65-F5344CB8AC3E}">
        <p14:creationId xmlns:p14="http://schemas.microsoft.com/office/powerpoint/2010/main" val="1236592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4464480" y="4832631"/>
            <a:ext cx="4428000" cy="17568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子供の自己肯定感を下げ、反省につながりにくい</a:t>
            </a:r>
            <a:endParaRPr lang="en-US" altLang="ja-JP" sz="28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79388" y="4832631"/>
            <a:ext cx="3950459" cy="17568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24000" anchor="t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z="3400" dirty="0">
                <a:latin typeface="Meiryo UI" panose="020B0604030504040204" pitchFamily="50" charset="-128"/>
                <a:ea typeface="Meiryo UI" panose="020B0604030504040204" pitchFamily="50" charset="-128"/>
              </a:rPr>
              <a:t>・気持ちを否定</a:t>
            </a:r>
            <a:r>
              <a:rPr lang="ja-JP" altLang="en-US" sz="3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する</a:t>
            </a:r>
            <a:endParaRPr lang="en-US" altLang="ja-JP" sz="3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3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ja-JP" altLang="en-US" sz="3400" dirty="0">
                <a:latin typeface="Meiryo UI" panose="020B0604030504040204" pitchFamily="50" charset="-128"/>
                <a:ea typeface="Meiryo UI" panose="020B0604030504040204" pitchFamily="50" charset="-128"/>
              </a:rPr>
              <a:t>対象者を否定</a:t>
            </a:r>
            <a:r>
              <a:rPr lang="ja-JP" altLang="en-US" sz="3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する</a:t>
            </a:r>
            <a:endParaRPr lang="en-US" altLang="ja-JP" sz="3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79388" y="3666219"/>
            <a:ext cx="3511550" cy="928688"/>
          </a:xfrm>
          <a:prstGeom prst="roundRect">
            <a:avLst/>
          </a:prstGeom>
          <a:solidFill>
            <a:srgbClr val="CCFF66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anchor="ctr"/>
          <a:lstStyle/>
          <a:p>
            <a:pPr algn="ctr"/>
            <a:r>
              <a:rPr lang="en-US" altLang="ja-JP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YOU</a:t>
            </a:r>
            <a:r>
              <a:rPr lang="ja-JP" altLang="en-US" sz="3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メッセージ</a:t>
            </a:r>
          </a:p>
        </p:txBody>
      </p:sp>
      <p:sp>
        <p:nvSpPr>
          <p:cNvPr id="23" name="AutoShape 4"/>
          <p:cNvSpPr>
            <a:spLocks noChangeArrowheads="1"/>
          </p:cNvSpPr>
          <p:nvPr/>
        </p:nvSpPr>
        <p:spPr bwMode="auto">
          <a:xfrm>
            <a:off x="2771798" y="116632"/>
            <a:ext cx="2304258" cy="508000"/>
          </a:xfrm>
          <a:prstGeom prst="roundRect">
            <a:avLst>
              <a:gd name="adj" fmla="val 16667"/>
            </a:avLst>
          </a:prstGeom>
          <a:solidFill>
            <a:srgbClr val="99FF9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「叱る」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4464480" y="116632"/>
            <a:ext cx="4679520" cy="3499354"/>
            <a:chOff x="4586164" y="864882"/>
            <a:chExt cx="4557836" cy="2003564"/>
          </a:xfrm>
        </p:grpSpPr>
        <p:sp>
          <p:nvSpPr>
            <p:cNvPr id="20" name="雲形吹き出し 19"/>
            <p:cNvSpPr/>
            <p:nvPr/>
          </p:nvSpPr>
          <p:spPr>
            <a:xfrm>
              <a:off x="4586164" y="864882"/>
              <a:ext cx="4364162" cy="2003564"/>
            </a:xfrm>
            <a:prstGeom prst="cloudCallout">
              <a:avLst>
                <a:gd name="adj1" fmla="val -5101"/>
                <a:gd name="adj2" fmla="val 6147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>
                <a:defRPr/>
              </a:pPr>
              <a:endParaRPr lang="ja-JP" altLang="en-US" sz="2400" dirty="0" smtClean="0">
                <a:latin typeface="+mj-ea"/>
                <a:ea typeface="+mj-ea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5004048" y="1211263"/>
              <a:ext cx="4139952" cy="1286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授業が始まるから「話</a:t>
              </a:r>
              <a:endPara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の続きは後にしよう」</a:t>
              </a:r>
              <a:endPara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800" dirty="0" err="1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って</a:t>
              </a: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話してただけなの</a:t>
              </a:r>
              <a:endPara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</a:t>
              </a:r>
              <a:r>
                <a:rPr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私はダメな子</a:t>
              </a:r>
              <a:endPara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だと思われている。</a:t>
              </a:r>
              <a:endPara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4" y="3355070"/>
            <a:ext cx="1116216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28816" y="3056619"/>
            <a:ext cx="1100054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円形吹き出し 12"/>
          <p:cNvSpPr/>
          <p:nvPr/>
        </p:nvSpPr>
        <p:spPr>
          <a:xfrm>
            <a:off x="127543" y="857250"/>
            <a:ext cx="4230198" cy="2355725"/>
          </a:xfrm>
          <a:prstGeom prst="wedgeEllipseCallout">
            <a:avLst>
              <a:gd name="adj1" fmla="val 38250"/>
              <a:gd name="adj2" fmla="val 46947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3038" y="1355284"/>
            <a:ext cx="38526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なに喋ってるんだ！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授業が始まっていることが分からないのか。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君は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）ダメだな。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5183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69" b="47691"/>
          <a:stretch/>
        </p:blipFill>
        <p:spPr bwMode="auto">
          <a:xfrm>
            <a:off x="3745407" y="2533143"/>
            <a:ext cx="1717411" cy="1975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5314900" y="745654"/>
            <a:ext cx="3753222" cy="2548206"/>
            <a:chOff x="5314900" y="745654"/>
            <a:chExt cx="3753222" cy="2548206"/>
          </a:xfrm>
        </p:grpSpPr>
        <p:sp>
          <p:nvSpPr>
            <p:cNvPr id="5" name="雲形吹き出し 4"/>
            <p:cNvSpPr/>
            <p:nvPr/>
          </p:nvSpPr>
          <p:spPr>
            <a:xfrm>
              <a:off x="5314900" y="745654"/>
              <a:ext cx="3753222" cy="2548206"/>
            </a:xfrm>
            <a:prstGeom prst="cloudCallout">
              <a:avLst>
                <a:gd name="adj1" fmla="val -14178"/>
                <a:gd name="adj2" fmla="val 6048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sz="2400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835397" y="1160165"/>
              <a:ext cx="2944693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ja-JP" altLang="en-US" sz="2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あ、</a:t>
              </a:r>
              <a:r>
                <a:rPr lang="ja-JP" altLang="en-US" sz="2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みんなに迷惑かけちゃった！</a:t>
              </a:r>
              <a:endParaRPr lang="en-US" altLang="ja-JP" sz="26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一言でもやめと</a:t>
              </a:r>
              <a:endParaRPr lang="en-US" altLang="ja-JP" sz="26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600" dirty="0" err="1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けば</a:t>
              </a:r>
              <a:r>
                <a:rPr lang="ja-JP" altLang="en-US" sz="2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よかった。</a:t>
              </a:r>
              <a:endPara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5322" y="3108834"/>
            <a:ext cx="1200803" cy="140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utoShape 4"/>
          <p:cNvSpPr>
            <a:spLocks noChangeArrowheads="1"/>
          </p:cNvSpPr>
          <p:nvPr/>
        </p:nvSpPr>
        <p:spPr bwMode="auto">
          <a:xfrm>
            <a:off x="1979713" y="116632"/>
            <a:ext cx="4829166" cy="508000"/>
          </a:xfrm>
          <a:prstGeom prst="roundRect">
            <a:avLst>
              <a:gd name="adj" fmla="val 16667"/>
            </a:avLst>
          </a:prstGeom>
          <a:solidFill>
            <a:srgbClr val="99FF9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伝え方のポイント「叱る」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4449622" y="4772949"/>
            <a:ext cx="4428000" cy="17568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28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子供の</a:t>
            </a:r>
            <a:r>
              <a:rPr lang="ja-JP" altLang="en-US" sz="2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反省を促進し</a:t>
            </a:r>
            <a:r>
              <a:rPr lang="ja-JP" altLang="en-US" sz="28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endParaRPr lang="en-US" altLang="ja-JP" sz="28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8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行動</a:t>
            </a:r>
            <a:r>
              <a:rPr lang="ja-JP" altLang="en-US" sz="2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修正につながりやすい</a:t>
            </a:r>
          </a:p>
        </p:txBody>
      </p:sp>
      <p:sp>
        <p:nvSpPr>
          <p:cNvPr id="25" name="角丸四角形 24"/>
          <p:cNvSpPr/>
          <p:nvPr/>
        </p:nvSpPr>
        <p:spPr>
          <a:xfrm>
            <a:off x="251520" y="4772949"/>
            <a:ext cx="3949200" cy="17568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72000" anchor="ctr"/>
          <a:lstStyle/>
          <a:p>
            <a:r>
              <a:rPr lang="ja-JP" altLang="en-US" sz="3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・気持ちは認める</a:t>
            </a:r>
            <a:endParaRPr lang="en-US" altLang="ja-JP" sz="3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3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・行為を</a:t>
            </a:r>
            <a:r>
              <a:rPr lang="ja-JP" altLang="en-US" sz="3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叱る</a:t>
            </a:r>
            <a:endParaRPr lang="en-US" altLang="ja-JP" sz="3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251520" y="3574641"/>
            <a:ext cx="3312368" cy="934479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4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Ｉ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メッセージ</a:t>
            </a:r>
          </a:p>
        </p:txBody>
      </p:sp>
      <p:sp>
        <p:nvSpPr>
          <p:cNvPr id="13" name="円形吹き出し 12"/>
          <p:cNvSpPr/>
          <p:nvPr/>
        </p:nvSpPr>
        <p:spPr>
          <a:xfrm>
            <a:off x="118170" y="745654"/>
            <a:ext cx="4307904" cy="2615457"/>
          </a:xfrm>
          <a:prstGeom prst="wedgeEllipseCallout">
            <a:avLst>
              <a:gd name="adj1" fmla="val 39210"/>
              <a:gd name="adj2" fmla="val 46090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03056" y="1196752"/>
            <a:ext cx="39249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何かあったの？</a:t>
            </a:r>
            <a:endParaRPr lang="en-US" altLang="ja-JP" sz="2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授業が始まったのに</a:t>
            </a:r>
            <a:endParaRPr lang="en-US" altLang="ja-JP" sz="2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喋ってると</a:t>
            </a:r>
            <a:endParaRPr lang="en-US" altLang="ja-JP" sz="2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先生</a:t>
            </a: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は）困るなあ。</a:t>
            </a:r>
            <a:endParaRPr lang="en-US" altLang="ja-JP" sz="2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7445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31838" y="1268760"/>
            <a:ext cx="7680325" cy="1325737"/>
          </a:xfrm>
          <a:prstGeom prst="rect">
            <a:avLst/>
          </a:prstGeom>
          <a:solidFill>
            <a:schemeClr val="bg1"/>
          </a:solidFill>
          <a:ln w="57150" cmpd="dbl">
            <a:solidFill>
              <a:schemeClr val="tx1"/>
            </a:solidFill>
          </a:ln>
          <a:extLst/>
        </p:spPr>
        <p:txBody>
          <a:bodyPr wrap="square" lIns="36000" rIns="36000" anchor="ctr"/>
          <a:lstStyle/>
          <a:p>
            <a:pPr>
              <a:spcBef>
                <a:spcPct val="0"/>
              </a:spcBef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イライラした様子のＤ男が教室の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Bef>
                <a:spcPct val="0"/>
              </a:spcBef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ゴミ箱を蹴飛ばしました。</a:t>
            </a:r>
          </a:p>
        </p:txBody>
      </p:sp>
      <p:pic>
        <p:nvPicPr>
          <p:cNvPr id="2" name="Picture 2" descr="C:\Users\u50\Desktop\0_Justカラー\01児童\011_怒る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42" y="4770796"/>
            <a:ext cx="1788142" cy="208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107504" y="116632"/>
            <a:ext cx="1080120" cy="9483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>
            <a:solidFill>
              <a:schemeClr val="accent3"/>
            </a:solidFill>
          </a:ln>
          <a:effectLst/>
        </p:spPr>
        <p:txBody>
          <a:bodyPr wrap="none" tIns="108000" anchor="t"/>
          <a:lstStyle/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伝え方</a:t>
            </a:r>
            <a:endParaRPr lang="en-US" altLang="ja-JP" sz="24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演習②</a:t>
            </a:r>
            <a:endParaRPr lang="ja-JP" altLang="en-US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409750" y="260648"/>
            <a:ext cx="6906666" cy="660330"/>
          </a:xfrm>
          <a:prstGeom prst="rect">
            <a:avLst/>
          </a:prstGeom>
          <a:solidFill>
            <a:srgbClr val="99FF99"/>
          </a:solidFill>
          <a:ln>
            <a:solidFill>
              <a:srgbClr val="00B05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3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Ｄ男に</a:t>
            </a:r>
            <a:r>
              <a:rPr lang="ja-JP" altLang="en-US" sz="3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どのように声をかけますか？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686781" y="3594773"/>
            <a:ext cx="9338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Ｄ男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役</a:t>
            </a:r>
            <a:r>
              <a:rPr kumimoji="1"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円形吹き出し 12"/>
          <p:cNvSpPr/>
          <p:nvPr/>
        </p:nvSpPr>
        <p:spPr>
          <a:xfrm>
            <a:off x="246436" y="2887052"/>
            <a:ext cx="3173436" cy="2414156"/>
          </a:xfrm>
          <a:prstGeom prst="wedgeEllipseCallout">
            <a:avLst>
              <a:gd name="adj1" fmla="val -30127"/>
              <a:gd name="adj2" fmla="val 52326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7504" y="2887052"/>
            <a:ext cx="9338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先生役</a:t>
            </a:r>
            <a:r>
              <a:rPr kumimoji="1"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3563888" y="2780928"/>
            <a:ext cx="3997564" cy="3108637"/>
            <a:chOff x="4804898" y="1124525"/>
            <a:chExt cx="3893615" cy="1779858"/>
          </a:xfrm>
        </p:grpSpPr>
        <p:sp>
          <p:nvSpPr>
            <p:cNvPr id="21" name="雲形吹き出し 20"/>
            <p:cNvSpPr/>
            <p:nvPr/>
          </p:nvSpPr>
          <p:spPr>
            <a:xfrm>
              <a:off x="4804898" y="1124525"/>
              <a:ext cx="3893615" cy="1779858"/>
            </a:xfrm>
            <a:prstGeom prst="cloudCallout">
              <a:avLst>
                <a:gd name="adj1" fmla="val 46619"/>
                <a:gd name="adj2" fmla="val 3858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>
                <a:defRPr/>
              </a:pPr>
              <a:endParaRPr lang="ja-JP" altLang="en-US" sz="2400" dirty="0" smtClean="0">
                <a:latin typeface="+mj-ea"/>
                <a:ea typeface="+mj-ea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5212457" y="1428416"/>
              <a:ext cx="3297256" cy="1304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4625" indent="-174625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①朝寝坊したことを親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</a:t>
              </a:r>
              <a:endPara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4625" indent="-174625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厳しく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叱られたから。</a:t>
              </a:r>
              <a:endPara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4625" indent="-174625"/>
              <a:endParaRPr lang="en-US" altLang="ja-JP" sz="1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4625" indent="-174625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②友達と口げんかした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から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。</a:t>
              </a:r>
              <a:endPara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4625" indent="-174625"/>
              <a:endParaRPr lang="en-US" altLang="ja-JP" sz="1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4625" indent="-174625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③テスト勉強を頑張</a:t>
              </a:r>
              <a:r>
                <a:rPr lang="ja-JP" altLang="en-US" sz="2000" dirty="0" err="1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っ</a:t>
              </a:r>
              <a:endPara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4625" indent="-174625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たが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、思っていた</a:t>
              </a:r>
              <a:r>
                <a:rPr lang="ja-JP" altLang="en-US" sz="2000" dirty="0" err="1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ほ</a:t>
              </a:r>
              <a:endPara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4625" indent="-174625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2000" dirty="0" err="1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ど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点がとれなかった</a:t>
              </a:r>
              <a:endPara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4625" indent="-174625"/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から。</a:t>
              </a:r>
              <a:endParaRPr lang="ja-JP" altLang="en-US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3419872" y="4086252"/>
            <a:ext cx="933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7" t="1" r="40043" b="63955"/>
          <a:stretch/>
        </p:blipFill>
        <p:spPr bwMode="auto">
          <a:xfrm>
            <a:off x="40432" y="5441033"/>
            <a:ext cx="1219200" cy="133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9826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436013" y="908720"/>
            <a:ext cx="8382756" cy="5667164"/>
          </a:xfrm>
          <a:prstGeom prst="roundRect">
            <a:avLst>
              <a:gd name="adj" fmla="val 5586"/>
            </a:avLst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4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 22"/>
          <p:cNvSpPr/>
          <p:nvPr/>
        </p:nvSpPr>
        <p:spPr>
          <a:xfrm>
            <a:off x="817442" y="118970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感謝・共感</a:t>
            </a: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「ありがとう」</a:t>
            </a:r>
            <a:endParaRPr lang="en-US" altLang="ja-JP" sz="32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フリーフォーム 23"/>
          <p:cNvSpPr/>
          <p:nvPr/>
        </p:nvSpPr>
        <p:spPr>
          <a:xfrm>
            <a:off x="836716" y="2509849"/>
            <a:ext cx="7611638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過程・達成を重視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フリーフォーム 24"/>
          <p:cNvSpPr/>
          <p:nvPr/>
        </p:nvSpPr>
        <p:spPr>
          <a:xfrm>
            <a:off x="844335" y="3829996"/>
            <a:ext cx="7596400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失敗を受容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フリーフォーム 25"/>
          <p:cNvSpPr/>
          <p:nvPr/>
        </p:nvSpPr>
        <p:spPr>
          <a:xfrm>
            <a:off x="844336" y="515014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成長</a:t>
            </a: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50691" y="2492896"/>
            <a:ext cx="8128000" cy="3953624"/>
            <a:chOff x="495300" y="2492896"/>
            <a:chExt cx="8128000" cy="3953624"/>
          </a:xfrm>
        </p:grpSpPr>
        <p:sp>
          <p:nvSpPr>
            <p:cNvPr id="9" name="角丸四角形 8"/>
            <p:cNvSpPr/>
            <p:nvPr/>
          </p:nvSpPr>
          <p:spPr>
            <a:xfrm>
              <a:off x="495300" y="2492896"/>
              <a:ext cx="8128000" cy="3953624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4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27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691739" y="3798422"/>
              <a:ext cx="2142016" cy="223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円形吹き出し 9"/>
            <p:cNvSpPr/>
            <p:nvPr/>
          </p:nvSpPr>
          <p:spPr>
            <a:xfrm>
              <a:off x="770269" y="3284985"/>
              <a:ext cx="4593819" cy="2328272"/>
            </a:xfrm>
            <a:prstGeom prst="wedgeEllipseCallout">
              <a:avLst>
                <a:gd name="adj1" fmla="val -49767"/>
                <a:gd name="adj2" fmla="val 60406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4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ありがとう</a:t>
              </a:r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" name="タイトル 1"/>
          <p:cNvSpPr txBox="1">
            <a:spLocks/>
          </p:cNvSpPr>
          <p:nvPr/>
        </p:nvSpPr>
        <p:spPr>
          <a:xfrm>
            <a:off x="-35127" y="1082"/>
            <a:ext cx="9214254" cy="619606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「前向きになれる」伝え方のポイント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97579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293700" y="908720"/>
            <a:ext cx="8382756" cy="5667164"/>
          </a:xfrm>
          <a:prstGeom prst="roundRect">
            <a:avLst>
              <a:gd name="adj" fmla="val 5586"/>
            </a:avLst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4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 22"/>
          <p:cNvSpPr/>
          <p:nvPr/>
        </p:nvSpPr>
        <p:spPr>
          <a:xfrm>
            <a:off x="766316" y="118970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感謝・共感</a:t>
            </a: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「ありがとう」</a:t>
            </a:r>
            <a:endParaRPr lang="en-US" altLang="ja-JP" sz="32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フリーフォーム 23"/>
          <p:cNvSpPr/>
          <p:nvPr/>
        </p:nvSpPr>
        <p:spPr>
          <a:xfrm>
            <a:off x="785590" y="2509849"/>
            <a:ext cx="7611638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過程・達成を重視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フリーフォーム 24"/>
          <p:cNvSpPr/>
          <p:nvPr/>
        </p:nvSpPr>
        <p:spPr>
          <a:xfrm>
            <a:off x="793209" y="3829996"/>
            <a:ext cx="7596400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失敗を受容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フリーフォーム 25"/>
          <p:cNvSpPr/>
          <p:nvPr/>
        </p:nvSpPr>
        <p:spPr>
          <a:xfrm>
            <a:off x="793210" y="515014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成長</a:t>
            </a: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-35127" y="1082"/>
            <a:ext cx="9214254" cy="619606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「前向きになれる」伝え方のポイント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70535" y="1052736"/>
            <a:ext cx="8128000" cy="5451446"/>
            <a:chOff x="523497" y="1052736"/>
            <a:chExt cx="8128000" cy="5451446"/>
          </a:xfrm>
        </p:grpSpPr>
        <p:sp>
          <p:nvSpPr>
            <p:cNvPr id="11" name="角丸四角形 10"/>
            <p:cNvSpPr/>
            <p:nvPr/>
          </p:nvSpPr>
          <p:spPr>
            <a:xfrm>
              <a:off x="523497" y="3815482"/>
              <a:ext cx="8128000" cy="2616524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4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523497" y="1052736"/>
              <a:ext cx="8128000" cy="1439004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4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円形吹き出し 8"/>
            <p:cNvSpPr/>
            <p:nvPr/>
          </p:nvSpPr>
          <p:spPr>
            <a:xfrm>
              <a:off x="964899" y="1075402"/>
              <a:ext cx="6796508" cy="1238250"/>
            </a:xfrm>
            <a:prstGeom prst="wedgeEllipseCallout">
              <a:avLst>
                <a:gd name="adj1" fmla="val -49767"/>
                <a:gd name="adj2" fmla="val 60406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3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いいのができてるね。</a:t>
              </a:r>
              <a:endPara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27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018135" y="4892065"/>
              <a:ext cx="1370289" cy="156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グループ化 4"/>
            <p:cNvGrpSpPr/>
            <p:nvPr/>
          </p:nvGrpSpPr>
          <p:grpSpPr>
            <a:xfrm>
              <a:off x="908276" y="4903068"/>
              <a:ext cx="5951925" cy="1601114"/>
              <a:chOff x="908276" y="4903068"/>
              <a:chExt cx="5951925" cy="1601114"/>
            </a:xfrm>
          </p:grpSpPr>
          <p:sp>
            <p:nvSpPr>
              <p:cNvPr id="13" name="円形吹き出し 12"/>
              <p:cNvSpPr/>
              <p:nvPr/>
            </p:nvSpPr>
            <p:spPr>
              <a:xfrm>
                <a:off x="908276" y="4903068"/>
                <a:ext cx="5951925" cy="1601114"/>
              </a:xfrm>
              <a:prstGeom prst="wedgeEllipseCallout">
                <a:avLst>
                  <a:gd name="adj1" fmla="val -51047"/>
                  <a:gd name="adj2" fmla="val 5148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endParaRPr kumimoji="1" lang="ja-JP" altLang="en-US" sz="36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" name="テキスト ボックス 1"/>
              <p:cNvSpPr txBox="1"/>
              <p:nvPr/>
            </p:nvSpPr>
            <p:spPr>
              <a:xfrm>
                <a:off x="1547559" y="5214901"/>
                <a:ext cx="489654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ja-JP" altLang="en-US" sz="3600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最後までよく</a:t>
                </a:r>
                <a:endParaRPr lang="en-US" altLang="ja-JP" sz="36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lvl="0"/>
                <a:r>
                  <a:rPr lang="ja-JP" altLang="en-US" sz="3600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あきらめなかったね</a:t>
                </a:r>
                <a:r>
                  <a:rPr lang="ja-JP" altLang="en-US" sz="3600" dirty="0" smtClean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！</a:t>
                </a:r>
                <a:endParaRPr lang="ja-JP" altLang="en-US" sz="36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5" name="円形吹き出し 14"/>
            <p:cNvSpPr/>
            <p:nvPr/>
          </p:nvSpPr>
          <p:spPr>
            <a:xfrm>
              <a:off x="545799" y="3880732"/>
              <a:ext cx="6796508" cy="938918"/>
            </a:xfrm>
            <a:prstGeom prst="wedgeEllipseCallout">
              <a:avLst>
                <a:gd name="adj1" fmla="val -49767"/>
                <a:gd name="adj2" fmla="val 60406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tIns="144000" bIns="0" rtlCol="0" anchor="ctr"/>
            <a:lstStyle/>
            <a:p>
              <a:pPr algn="ctr"/>
              <a:r>
                <a:rPr kumimoji="1" lang="ja-JP" altLang="en-US" sz="3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集中していてすごいね。</a:t>
              </a:r>
              <a:endPara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512814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467544" y="908720"/>
            <a:ext cx="8382756" cy="5667164"/>
          </a:xfrm>
          <a:prstGeom prst="roundRect">
            <a:avLst>
              <a:gd name="adj" fmla="val 5586"/>
            </a:avLst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4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 22"/>
          <p:cNvSpPr/>
          <p:nvPr/>
        </p:nvSpPr>
        <p:spPr>
          <a:xfrm>
            <a:off x="817442" y="118970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感謝・共感</a:t>
            </a: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「ありがとう」</a:t>
            </a:r>
            <a:endParaRPr lang="en-US" altLang="ja-JP" sz="32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フリーフォーム 23"/>
          <p:cNvSpPr/>
          <p:nvPr/>
        </p:nvSpPr>
        <p:spPr>
          <a:xfrm>
            <a:off x="836716" y="2509849"/>
            <a:ext cx="7611638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過程・達成を重視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フリーフォーム 24"/>
          <p:cNvSpPr/>
          <p:nvPr/>
        </p:nvSpPr>
        <p:spPr>
          <a:xfrm>
            <a:off x="844335" y="3829996"/>
            <a:ext cx="7596400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失敗を受容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フリーフォーム 25"/>
          <p:cNvSpPr/>
          <p:nvPr/>
        </p:nvSpPr>
        <p:spPr>
          <a:xfrm>
            <a:off x="844336" y="515014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成長</a:t>
            </a: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554466" y="1090836"/>
            <a:ext cx="8222700" cy="5420945"/>
            <a:chOff x="495300" y="1090836"/>
            <a:chExt cx="8222700" cy="5420945"/>
          </a:xfrm>
        </p:grpSpPr>
        <p:sp>
          <p:nvSpPr>
            <p:cNvPr id="11" name="角丸四角形 10"/>
            <p:cNvSpPr/>
            <p:nvPr/>
          </p:nvSpPr>
          <p:spPr>
            <a:xfrm>
              <a:off x="495300" y="5131092"/>
              <a:ext cx="8128000" cy="1281863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4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495300" y="1090836"/>
              <a:ext cx="8128000" cy="2681064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4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円形吹き出し 12"/>
            <p:cNvSpPr/>
            <p:nvPr/>
          </p:nvSpPr>
          <p:spPr>
            <a:xfrm>
              <a:off x="639316" y="1484784"/>
              <a:ext cx="8078684" cy="1872208"/>
            </a:xfrm>
            <a:prstGeom prst="wedgeEllipseCallout">
              <a:avLst>
                <a:gd name="adj1" fmla="val -49767"/>
                <a:gd name="adj2" fmla="val 60406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失敗は成功のもとだよ。</a:t>
              </a:r>
              <a:endPara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3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できることから始めようよ。</a:t>
              </a:r>
              <a:endPara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904012" y="4971880"/>
              <a:ext cx="1370288" cy="1539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タイトル 1"/>
          <p:cNvSpPr txBox="1">
            <a:spLocks/>
          </p:cNvSpPr>
          <p:nvPr/>
        </p:nvSpPr>
        <p:spPr>
          <a:xfrm>
            <a:off x="-35127" y="1082"/>
            <a:ext cx="9214254" cy="619606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「前向きになれる」伝え方のポイント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12814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0" y="7620"/>
            <a:ext cx="9144000" cy="1008000"/>
          </a:xfr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あなたが中学生の頃、困った時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相談しようと思った先生はどんな先生でしたか？</a:t>
            </a:r>
          </a:p>
        </p:txBody>
      </p:sp>
      <p:sp>
        <p:nvSpPr>
          <p:cNvPr id="12293" name="テキスト ボックス 9"/>
          <p:cNvSpPr txBox="1">
            <a:spLocks noChangeArrowheads="1"/>
          </p:cNvSpPr>
          <p:nvPr/>
        </p:nvSpPr>
        <p:spPr bwMode="auto">
          <a:xfrm>
            <a:off x="1002080" y="6224409"/>
            <a:ext cx="7128792" cy="584775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個人で考えて、グループで共有しましょう。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677" y="2549923"/>
            <a:ext cx="1322647" cy="1758152"/>
          </a:xfrm>
          <a:prstGeom prst="rect">
            <a:avLst/>
          </a:prstGeom>
        </p:spPr>
      </p:pic>
      <p:sp>
        <p:nvSpPr>
          <p:cNvPr id="11" name="円形吹き出し 10"/>
          <p:cNvSpPr/>
          <p:nvPr/>
        </p:nvSpPr>
        <p:spPr>
          <a:xfrm>
            <a:off x="6012161" y="5397857"/>
            <a:ext cx="2750780" cy="752118"/>
          </a:xfrm>
          <a:prstGeom prst="wedgeEllipseCallout">
            <a:avLst>
              <a:gd name="adj1" fmla="val -85686"/>
              <a:gd name="adj2" fmla="val -199897"/>
            </a:avLst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anchor="ctr">
            <a:spAutoFit/>
          </a:bodyPr>
          <a:lstStyle/>
          <a:p>
            <a:pPr algn="ctr">
              <a:defRPr/>
            </a:pPr>
            <a:endParaRPr lang="ja-JP" altLang="en-US" sz="2400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228184" y="558542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例：優しい先生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円形吹き出し 23"/>
          <p:cNvSpPr/>
          <p:nvPr/>
        </p:nvSpPr>
        <p:spPr>
          <a:xfrm>
            <a:off x="5736393" y="1164714"/>
            <a:ext cx="3276000" cy="1692000"/>
          </a:xfrm>
          <a:prstGeom prst="wedgeEllipseCallout">
            <a:avLst>
              <a:gd name="adj1" fmla="val -63281"/>
              <a:gd name="adj2" fmla="val 54405"/>
            </a:avLst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anchor="ctr">
            <a:spAutoFit/>
          </a:bodyPr>
          <a:lstStyle/>
          <a:p>
            <a:pPr algn="ctr">
              <a:defRPr/>
            </a:pPr>
            <a:endParaRPr lang="ja-JP" altLang="en-US" sz="2400" b="1" dirty="0"/>
          </a:p>
        </p:txBody>
      </p:sp>
      <p:sp>
        <p:nvSpPr>
          <p:cNvPr id="25" name="円形吹き出し 24"/>
          <p:cNvSpPr/>
          <p:nvPr/>
        </p:nvSpPr>
        <p:spPr>
          <a:xfrm>
            <a:off x="107504" y="3804107"/>
            <a:ext cx="3080575" cy="1548000"/>
          </a:xfrm>
          <a:prstGeom prst="wedgeEllipseCallout">
            <a:avLst>
              <a:gd name="adj1" fmla="val 70894"/>
              <a:gd name="adj2" fmla="val -46936"/>
            </a:avLst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anchor="ctr">
            <a:spAutoFit/>
          </a:bodyPr>
          <a:lstStyle/>
          <a:p>
            <a:pPr algn="ctr">
              <a:defRPr/>
            </a:pPr>
            <a:endParaRPr lang="ja-JP" altLang="en-US" sz="2400" b="1" dirty="0"/>
          </a:p>
        </p:txBody>
      </p:sp>
      <p:sp>
        <p:nvSpPr>
          <p:cNvPr id="26" name="円形吹き出し 25"/>
          <p:cNvSpPr/>
          <p:nvPr/>
        </p:nvSpPr>
        <p:spPr>
          <a:xfrm>
            <a:off x="72570" y="2206807"/>
            <a:ext cx="3636000" cy="1476000"/>
          </a:xfrm>
          <a:prstGeom prst="wedgeEllipseCallout">
            <a:avLst>
              <a:gd name="adj1" fmla="val 55403"/>
              <a:gd name="adj2" fmla="val 47137"/>
            </a:avLst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anchor="ctr">
            <a:spAutoFit/>
          </a:bodyPr>
          <a:lstStyle/>
          <a:p>
            <a:pPr algn="ctr">
              <a:defRPr/>
            </a:pPr>
            <a:endParaRPr lang="ja-JP" altLang="en-US" sz="2400" b="1" dirty="0"/>
          </a:p>
        </p:txBody>
      </p:sp>
      <p:sp>
        <p:nvSpPr>
          <p:cNvPr id="27" name="円形吹き出し 26"/>
          <p:cNvSpPr/>
          <p:nvPr/>
        </p:nvSpPr>
        <p:spPr>
          <a:xfrm>
            <a:off x="5984695" y="3068959"/>
            <a:ext cx="2952000" cy="1656000"/>
          </a:xfrm>
          <a:prstGeom prst="wedgeEllipseCallout">
            <a:avLst>
              <a:gd name="adj1" fmla="val -76838"/>
              <a:gd name="adj2" fmla="val -6479"/>
            </a:avLst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anchor="ctr">
            <a:spAutoFit/>
          </a:bodyPr>
          <a:lstStyle/>
          <a:p>
            <a:pPr algn="ctr">
              <a:defRPr/>
            </a:pPr>
            <a:endParaRPr lang="ja-JP" altLang="en-US" sz="2400" b="1" dirty="0"/>
          </a:p>
        </p:txBody>
      </p:sp>
      <p:sp>
        <p:nvSpPr>
          <p:cNvPr id="28" name="円形吹き出し 27"/>
          <p:cNvSpPr/>
          <p:nvPr/>
        </p:nvSpPr>
        <p:spPr>
          <a:xfrm>
            <a:off x="1016266" y="1112294"/>
            <a:ext cx="4692006" cy="1080000"/>
          </a:xfrm>
          <a:prstGeom prst="wedgeEllipseCallout">
            <a:avLst>
              <a:gd name="adj1" fmla="val 18572"/>
              <a:gd name="adj2" fmla="val 85555"/>
            </a:avLst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anchor="ctr">
            <a:spAutoFit/>
          </a:bodyPr>
          <a:lstStyle/>
          <a:p>
            <a:pPr algn="ctr">
              <a:defRPr/>
            </a:pPr>
            <a:endParaRPr lang="ja-JP" altLang="en-US" sz="2400" b="1" dirty="0"/>
          </a:p>
        </p:txBody>
      </p:sp>
      <p:sp>
        <p:nvSpPr>
          <p:cNvPr id="29" name="円形吹き出し 28"/>
          <p:cNvSpPr/>
          <p:nvPr/>
        </p:nvSpPr>
        <p:spPr>
          <a:xfrm>
            <a:off x="2643423" y="4898187"/>
            <a:ext cx="3255938" cy="1254547"/>
          </a:xfrm>
          <a:prstGeom prst="wedgeEllipseCallout">
            <a:avLst>
              <a:gd name="adj1" fmla="val 8999"/>
              <a:gd name="adj2" fmla="val -86551"/>
            </a:avLst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anchor="ctr">
            <a:spAutoFit/>
          </a:bodyPr>
          <a:lstStyle/>
          <a:p>
            <a:pPr algn="ctr">
              <a:defRPr/>
            </a:pPr>
            <a:endParaRPr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055174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437716" y="908720"/>
            <a:ext cx="8382756" cy="5667164"/>
          </a:xfrm>
          <a:prstGeom prst="roundRect">
            <a:avLst>
              <a:gd name="adj" fmla="val 5586"/>
            </a:avLst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4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 22"/>
          <p:cNvSpPr/>
          <p:nvPr/>
        </p:nvSpPr>
        <p:spPr>
          <a:xfrm>
            <a:off x="817442" y="118970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感謝・共感</a:t>
            </a: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「ありがとう」</a:t>
            </a:r>
            <a:endParaRPr lang="en-US" altLang="ja-JP" sz="32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フリーフォーム 23"/>
          <p:cNvSpPr/>
          <p:nvPr/>
        </p:nvSpPr>
        <p:spPr>
          <a:xfrm>
            <a:off x="836716" y="2509849"/>
            <a:ext cx="7611638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過程・達成を重視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フリーフォーム 24"/>
          <p:cNvSpPr/>
          <p:nvPr/>
        </p:nvSpPr>
        <p:spPr>
          <a:xfrm>
            <a:off x="844335" y="3829996"/>
            <a:ext cx="7596400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失敗を受容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フリーフォーム 25"/>
          <p:cNvSpPr/>
          <p:nvPr/>
        </p:nvSpPr>
        <p:spPr>
          <a:xfrm>
            <a:off x="844336" y="515014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成長</a:t>
            </a: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24638" y="1109886"/>
            <a:ext cx="8136904" cy="3977410"/>
            <a:chOff x="467544" y="1109886"/>
            <a:chExt cx="8136904" cy="3977410"/>
          </a:xfrm>
        </p:grpSpPr>
        <p:sp>
          <p:nvSpPr>
            <p:cNvPr id="12" name="角丸四角形 11"/>
            <p:cNvSpPr/>
            <p:nvPr/>
          </p:nvSpPr>
          <p:spPr>
            <a:xfrm>
              <a:off x="467544" y="1109886"/>
              <a:ext cx="8128000" cy="3977410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4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円形吹き出し 12"/>
            <p:cNvSpPr/>
            <p:nvPr/>
          </p:nvSpPr>
          <p:spPr>
            <a:xfrm>
              <a:off x="836716" y="1196752"/>
              <a:ext cx="7611638" cy="1644190"/>
            </a:xfrm>
            <a:prstGeom prst="wedgeEllipseCallout">
              <a:avLst>
                <a:gd name="adj1" fmla="val -49767"/>
                <a:gd name="adj2" fmla="val 60406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ja-JP" altLang="en-US" sz="3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あれ、前より字が</a:t>
              </a:r>
              <a:endPara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3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　きれいになったなあ。</a:t>
              </a:r>
              <a:endPara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14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343323" y="3356992"/>
              <a:ext cx="1261125" cy="153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円形吹き出し 14"/>
            <p:cNvSpPr/>
            <p:nvPr/>
          </p:nvSpPr>
          <p:spPr>
            <a:xfrm>
              <a:off x="899592" y="3140968"/>
              <a:ext cx="6264696" cy="1644190"/>
            </a:xfrm>
            <a:prstGeom prst="wedgeEllipseCallout">
              <a:avLst>
                <a:gd name="adj1" fmla="val -49767"/>
                <a:gd name="adj2" fmla="val 60406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tIns="216000" bIns="0" rtlCol="0" anchor="ctr"/>
            <a:lstStyle/>
            <a:p>
              <a:r>
                <a:rPr lang="ja-JP" altLang="en-US" sz="3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昨日</a:t>
              </a:r>
              <a:r>
                <a:rPr lang="ja-JP" altLang="en-US" sz="3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より一つ多く</a:t>
              </a:r>
              <a:endPara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3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　問題が解けたね。</a:t>
              </a:r>
              <a:endPara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6" name="タイトル 1"/>
          <p:cNvSpPr txBox="1">
            <a:spLocks/>
          </p:cNvSpPr>
          <p:nvPr/>
        </p:nvSpPr>
        <p:spPr>
          <a:xfrm>
            <a:off x="-35127" y="1082"/>
            <a:ext cx="9214254" cy="619606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「前向きになれる」伝え方のポイント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12814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380622" y="908720"/>
            <a:ext cx="8382756" cy="5667164"/>
          </a:xfrm>
          <a:prstGeom prst="roundRect">
            <a:avLst>
              <a:gd name="adj" fmla="val 5586"/>
            </a:avLst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4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 22"/>
          <p:cNvSpPr/>
          <p:nvPr/>
        </p:nvSpPr>
        <p:spPr>
          <a:xfrm>
            <a:off x="817442" y="118970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感謝・共感</a:t>
            </a: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「ありがとう」</a:t>
            </a:r>
            <a:endParaRPr lang="en-US" altLang="ja-JP" sz="32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フリーフォーム 23"/>
          <p:cNvSpPr/>
          <p:nvPr/>
        </p:nvSpPr>
        <p:spPr>
          <a:xfrm>
            <a:off x="836716" y="2509849"/>
            <a:ext cx="7611638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過程・達成を重視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フリーフォーム 24"/>
          <p:cNvSpPr/>
          <p:nvPr/>
        </p:nvSpPr>
        <p:spPr>
          <a:xfrm>
            <a:off x="844335" y="3829996"/>
            <a:ext cx="7596400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失敗を受容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フリーフォーム 25"/>
          <p:cNvSpPr/>
          <p:nvPr/>
        </p:nvSpPr>
        <p:spPr>
          <a:xfrm>
            <a:off x="844336" y="5150142"/>
            <a:ext cx="7596399" cy="1238250"/>
          </a:xfrm>
          <a:custGeom>
            <a:avLst/>
            <a:gdLst>
              <a:gd name="connsiteX0" fmla="*/ 0 w 2114564"/>
              <a:gd name="connsiteY0" fmla="*/ 226922 h 1361507"/>
              <a:gd name="connsiteX1" fmla="*/ 66464 w 2114564"/>
              <a:gd name="connsiteY1" fmla="*/ 66464 h 1361507"/>
              <a:gd name="connsiteX2" fmla="*/ 226922 w 2114564"/>
              <a:gd name="connsiteY2" fmla="*/ 0 h 1361507"/>
              <a:gd name="connsiteX3" fmla="*/ 1887642 w 2114564"/>
              <a:gd name="connsiteY3" fmla="*/ 0 h 1361507"/>
              <a:gd name="connsiteX4" fmla="*/ 2048100 w 2114564"/>
              <a:gd name="connsiteY4" fmla="*/ 66464 h 1361507"/>
              <a:gd name="connsiteX5" fmla="*/ 2114564 w 2114564"/>
              <a:gd name="connsiteY5" fmla="*/ 226922 h 1361507"/>
              <a:gd name="connsiteX6" fmla="*/ 2114564 w 2114564"/>
              <a:gd name="connsiteY6" fmla="*/ 1134585 h 1361507"/>
              <a:gd name="connsiteX7" fmla="*/ 2048100 w 2114564"/>
              <a:gd name="connsiteY7" fmla="*/ 1295043 h 1361507"/>
              <a:gd name="connsiteX8" fmla="*/ 1887642 w 2114564"/>
              <a:gd name="connsiteY8" fmla="*/ 1361507 h 1361507"/>
              <a:gd name="connsiteX9" fmla="*/ 226922 w 2114564"/>
              <a:gd name="connsiteY9" fmla="*/ 1361507 h 1361507"/>
              <a:gd name="connsiteX10" fmla="*/ 66464 w 2114564"/>
              <a:gd name="connsiteY10" fmla="*/ 1295043 h 1361507"/>
              <a:gd name="connsiteX11" fmla="*/ 0 w 2114564"/>
              <a:gd name="connsiteY11" fmla="*/ 1134585 h 1361507"/>
              <a:gd name="connsiteX12" fmla="*/ 0 w 2114564"/>
              <a:gd name="connsiteY12" fmla="*/ 226922 h 1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4564" h="1361507">
                <a:moveTo>
                  <a:pt x="0" y="226922"/>
                </a:moveTo>
                <a:cubicBezTo>
                  <a:pt x="0" y="166739"/>
                  <a:pt x="23908" y="109020"/>
                  <a:pt x="66464" y="66464"/>
                </a:cubicBezTo>
                <a:cubicBezTo>
                  <a:pt x="109020" y="23908"/>
                  <a:pt x="166739" y="0"/>
                  <a:pt x="226922" y="0"/>
                </a:cubicBezTo>
                <a:lnTo>
                  <a:pt x="1887642" y="0"/>
                </a:lnTo>
                <a:cubicBezTo>
                  <a:pt x="1947825" y="0"/>
                  <a:pt x="2005544" y="23908"/>
                  <a:pt x="2048100" y="66464"/>
                </a:cubicBezTo>
                <a:cubicBezTo>
                  <a:pt x="2090656" y="109020"/>
                  <a:pt x="2114564" y="166739"/>
                  <a:pt x="2114564" y="226922"/>
                </a:cubicBezTo>
                <a:lnTo>
                  <a:pt x="2114564" y="1134585"/>
                </a:lnTo>
                <a:cubicBezTo>
                  <a:pt x="2114564" y="1194768"/>
                  <a:pt x="2090656" y="1252487"/>
                  <a:pt x="2048100" y="1295043"/>
                </a:cubicBezTo>
                <a:cubicBezTo>
                  <a:pt x="2005544" y="1337599"/>
                  <a:pt x="1947825" y="1361507"/>
                  <a:pt x="1887642" y="1361507"/>
                </a:cubicBezTo>
                <a:lnTo>
                  <a:pt x="226922" y="1361507"/>
                </a:lnTo>
                <a:cubicBezTo>
                  <a:pt x="166739" y="1361507"/>
                  <a:pt x="109020" y="1337599"/>
                  <a:pt x="66464" y="1295043"/>
                </a:cubicBezTo>
                <a:cubicBezTo>
                  <a:pt x="23908" y="1252487"/>
                  <a:pt x="0" y="1194768"/>
                  <a:pt x="0" y="1134585"/>
                </a:cubicBezTo>
                <a:lnTo>
                  <a:pt x="0" y="226922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tIns="36000" rIns="36000" bIns="36000" anchor="ctr" anchorCtr="0"/>
          <a:lstStyle>
            <a:lvl1pPr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1244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1244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成長</a:t>
            </a: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を重視</a:t>
            </a:r>
            <a:endParaRPr lang="en-US" altLang="ja-JP" sz="36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-35127" y="1082"/>
            <a:ext cx="9214254" cy="619606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「前向きになれる」伝え方のポイント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03138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弧 2"/>
          <p:cNvSpPr/>
          <p:nvPr/>
        </p:nvSpPr>
        <p:spPr>
          <a:xfrm>
            <a:off x="-323850" y="1970088"/>
            <a:ext cx="2489200" cy="3717925"/>
          </a:xfrm>
          <a:prstGeom prst="arc">
            <a:avLst>
              <a:gd name="adj1" fmla="val 16200000"/>
              <a:gd name="adj2" fmla="val 5532319"/>
            </a:avLst>
          </a:prstGeom>
          <a:ln w="889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bg1"/>
              </a:solidFill>
            </a:endParaRPr>
          </a:p>
        </p:txBody>
      </p:sp>
      <p:sp>
        <p:nvSpPr>
          <p:cNvPr id="2051" name="タイトル 1"/>
          <p:cNvSpPr>
            <a:spLocks noGrp="1"/>
          </p:cNvSpPr>
          <p:nvPr>
            <p:ph type="title"/>
          </p:nvPr>
        </p:nvSpPr>
        <p:spPr>
          <a:xfrm>
            <a:off x="409793" y="297334"/>
            <a:ext cx="8229600" cy="1143000"/>
          </a:xfrm>
        </p:spPr>
        <p:txBody>
          <a:bodyPr/>
          <a:lstStyle/>
          <a:p>
            <a:r>
              <a:rPr lang="ja-JP" altLang="en-US" b="1" smtClean="0">
                <a:latin typeface="メイリオ" pitchFamily="50" charset="-128"/>
                <a:ea typeface="メイリオ" pitchFamily="50" charset="-128"/>
                <a:cs typeface="Arial" charset="0"/>
              </a:rPr>
              <a:t>研修の進め方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1633244" y="2494992"/>
            <a:ext cx="6925468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上手な聴き方について</a:t>
            </a:r>
            <a:endParaRPr lang="en-US" altLang="ja-JP" sz="24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1946676" y="3486150"/>
            <a:ext cx="6612036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上手な伝え方について</a:t>
            </a:r>
            <a:endParaRPr lang="en-US" altLang="ja-JP" sz="24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1612036" y="4477308"/>
            <a:ext cx="6946676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まとめ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985172" y="1503834"/>
            <a:ext cx="7573540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信頼できる先生とは、どんな先生か話し合う</a:t>
            </a:r>
            <a:endParaRPr lang="en-US" altLang="ja-JP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1188496" y="4386907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1" name="テキスト ボックス 11"/>
          <p:cNvSpPr txBox="1">
            <a:spLocks noChangeArrowheads="1"/>
          </p:cNvSpPr>
          <p:nvPr/>
        </p:nvSpPr>
        <p:spPr bwMode="auto">
          <a:xfrm>
            <a:off x="1262811" y="4530725"/>
            <a:ext cx="7207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４</a:t>
            </a:r>
          </a:p>
        </p:txBody>
      </p:sp>
      <p:sp>
        <p:nvSpPr>
          <p:cNvPr id="15" name="円/楕円 14"/>
          <p:cNvSpPr/>
          <p:nvPr/>
        </p:nvSpPr>
        <p:spPr>
          <a:xfrm>
            <a:off x="549229" y="1440334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08" name="テキスト ボックス 7"/>
          <p:cNvSpPr txBox="1">
            <a:spLocks noChangeArrowheads="1"/>
          </p:cNvSpPr>
          <p:nvPr/>
        </p:nvSpPr>
        <p:spPr bwMode="auto">
          <a:xfrm>
            <a:off x="662736" y="1547813"/>
            <a:ext cx="717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１</a:t>
            </a:r>
          </a:p>
        </p:txBody>
      </p:sp>
      <p:sp>
        <p:nvSpPr>
          <p:cNvPr id="13" name="円/楕円 12"/>
          <p:cNvSpPr/>
          <p:nvPr/>
        </p:nvSpPr>
        <p:spPr>
          <a:xfrm>
            <a:off x="1535836" y="3407482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0" name="テキスト ボックス 10"/>
          <p:cNvSpPr txBox="1">
            <a:spLocks noChangeArrowheads="1"/>
          </p:cNvSpPr>
          <p:nvPr/>
        </p:nvSpPr>
        <p:spPr bwMode="auto">
          <a:xfrm>
            <a:off x="1650161" y="3516313"/>
            <a:ext cx="7207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３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1188496" y="2420888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1260504" y="5373216"/>
            <a:ext cx="7298208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チャレンジ！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子供にかける「前向きになれる言葉」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86" name="テキスト ボックス 9"/>
          <p:cNvSpPr txBox="1">
            <a:spLocks noChangeArrowheads="1"/>
          </p:cNvSpPr>
          <p:nvPr/>
        </p:nvSpPr>
        <p:spPr bwMode="auto">
          <a:xfrm>
            <a:off x="1288211" y="2562225"/>
            <a:ext cx="7207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２</a:t>
            </a:r>
          </a:p>
        </p:txBody>
      </p:sp>
      <p:sp>
        <p:nvSpPr>
          <p:cNvPr id="4" name="円/楕円 3"/>
          <p:cNvSpPr/>
          <p:nvPr/>
        </p:nvSpPr>
        <p:spPr>
          <a:xfrm>
            <a:off x="587329" y="5301208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2" name="テキスト ボックス 12"/>
          <p:cNvSpPr txBox="1">
            <a:spLocks noChangeArrowheads="1"/>
          </p:cNvSpPr>
          <p:nvPr/>
        </p:nvSpPr>
        <p:spPr bwMode="auto">
          <a:xfrm>
            <a:off x="694486" y="5430441"/>
            <a:ext cx="717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５</a:t>
            </a:r>
          </a:p>
        </p:txBody>
      </p:sp>
    </p:spTree>
    <p:extLst>
      <p:ext uri="{BB962C8B-B14F-4D97-AF65-F5344CB8AC3E}">
        <p14:creationId xmlns:p14="http://schemas.microsoft.com/office/powerpoint/2010/main" val="38159050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508" grpId="0"/>
      <p:bldP spid="21510" grpId="0"/>
      <p:bldP spid="14" grpId="0" animBg="1"/>
      <p:bldP spid="2086" grpId="0"/>
      <p:bldP spid="215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F:\0_イラスト集\カラー\07研修・指導\031_面談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58" y="2922165"/>
            <a:ext cx="8148638" cy="806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円/楕円 4"/>
          <p:cNvSpPr/>
          <p:nvPr/>
        </p:nvSpPr>
        <p:spPr>
          <a:xfrm>
            <a:off x="3804636" y="837112"/>
            <a:ext cx="1728000" cy="360000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36000" bIns="0" anchor="ctr"/>
          <a:lstStyle/>
          <a:p>
            <a:pPr>
              <a:defRPr/>
            </a:pPr>
            <a:r>
              <a:rPr lang="ja-JP" altLang="en-US" sz="2800" b="1" dirty="0">
                <a:solidFill>
                  <a:schemeClr val="accent2">
                    <a:lumMod val="50000"/>
                  </a:schemeClr>
                </a:solidFill>
                <a:latin typeface="ＭＳ ゴシック" pitchFamily="49" charset="-128"/>
                <a:ea typeface="ＭＳ ゴシック" pitchFamily="49" charset="-128"/>
              </a:rPr>
              <a:t>一人一人</a:t>
            </a:r>
            <a:r>
              <a:rPr lang="ja-JP" altLang="en-US" sz="2800" b="1" dirty="0" smtClean="0">
                <a:solidFill>
                  <a:schemeClr val="accent2">
                    <a:lumMod val="50000"/>
                  </a:schemeClr>
                </a:solidFill>
                <a:latin typeface="ＭＳ ゴシック" pitchFamily="49" charset="-128"/>
                <a:ea typeface="ＭＳ ゴシック" pitchFamily="49" charset="-128"/>
              </a:rPr>
              <a:t>の</a:t>
            </a:r>
            <a:endParaRPr lang="en-US" altLang="ja-JP" sz="2800" b="1" dirty="0" smtClean="0">
              <a:solidFill>
                <a:schemeClr val="accent2">
                  <a:lumMod val="50000"/>
                </a:schemeClr>
              </a:solidFill>
              <a:latin typeface="ＭＳ ゴシック" pitchFamily="49" charset="-128"/>
              <a:ea typeface="ＭＳ ゴシック" pitchFamily="49" charset="-128"/>
            </a:endParaRPr>
          </a:p>
          <a:p>
            <a:pPr>
              <a:defRPr/>
            </a:pPr>
            <a:r>
              <a:rPr lang="ja-JP" altLang="en-US" sz="2800" b="1" dirty="0" smtClean="0">
                <a:solidFill>
                  <a:schemeClr val="accent2">
                    <a:lumMod val="50000"/>
                  </a:schemeClr>
                </a:solidFill>
                <a:latin typeface="ＭＳ ゴシック" pitchFamily="49" charset="-128"/>
                <a:ea typeface="ＭＳ ゴシック" pitchFamily="49" charset="-128"/>
              </a:rPr>
              <a:t>思いに寄り添い</a:t>
            </a:r>
            <a:endParaRPr lang="ja-JP" altLang="en-US" sz="2800" b="1" dirty="0">
              <a:solidFill>
                <a:schemeClr val="accent2">
                  <a:lumMod val="50000"/>
                </a:schemeClr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6876448" y="765104"/>
            <a:ext cx="1728000" cy="360000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36000" bIns="0" anchor="ctr"/>
          <a:lstStyle/>
          <a:p>
            <a:pPr>
              <a:defRPr/>
            </a:pPr>
            <a:r>
              <a:rPr lang="ja-JP" altLang="en-US" sz="3600" dirty="0">
                <a:solidFill>
                  <a:schemeClr val="accent2">
                    <a:lumMod val="50000"/>
                  </a:schemeClr>
                </a:solidFill>
                <a:latin typeface="ＭＳ ゴシック" pitchFamily="49" charset="-128"/>
                <a:ea typeface="ＭＳ ゴシック" pitchFamily="49" charset="-128"/>
              </a:rPr>
              <a:t>日頃から</a:t>
            </a:r>
          </a:p>
        </p:txBody>
      </p:sp>
      <p:sp>
        <p:nvSpPr>
          <p:cNvPr id="7" name="円/楕円 6"/>
          <p:cNvSpPr/>
          <p:nvPr/>
        </p:nvSpPr>
        <p:spPr>
          <a:xfrm>
            <a:off x="732823" y="765104"/>
            <a:ext cx="1728000" cy="360000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36000" bIns="0" anchor="ctr"/>
          <a:lstStyle/>
          <a:p>
            <a:pPr>
              <a:defRPr/>
            </a:pPr>
            <a:r>
              <a:rPr lang="ja-JP" altLang="en-US" sz="2800" b="1" dirty="0">
                <a:solidFill>
                  <a:schemeClr val="accent2">
                    <a:lumMod val="50000"/>
                  </a:schemeClr>
                </a:solidFill>
                <a:latin typeface="ＭＳ ゴシック" pitchFamily="49" charset="-128"/>
                <a:ea typeface="ＭＳ ゴシック" pitchFamily="49" charset="-128"/>
              </a:rPr>
              <a:t>気持ちを敏感</a:t>
            </a:r>
            <a:r>
              <a:rPr lang="ja-JP" altLang="en-US" sz="2800" b="1" dirty="0" smtClean="0">
                <a:solidFill>
                  <a:schemeClr val="accent2">
                    <a:lumMod val="50000"/>
                  </a:schemeClr>
                </a:solidFill>
                <a:latin typeface="ＭＳ ゴシック" pitchFamily="49" charset="-128"/>
                <a:ea typeface="ＭＳ ゴシック" pitchFamily="49" charset="-128"/>
              </a:rPr>
              <a:t>に</a:t>
            </a:r>
            <a:endParaRPr lang="en-US" altLang="ja-JP" sz="2800" b="1" dirty="0" smtClean="0">
              <a:solidFill>
                <a:schemeClr val="accent2">
                  <a:lumMod val="50000"/>
                </a:schemeClr>
              </a:solidFill>
              <a:latin typeface="ＭＳ ゴシック" pitchFamily="49" charset="-128"/>
              <a:ea typeface="ＭＳ ゴシック" pitchFamily="49" charset="-128"/>
            </a:endParaRPr>
          </a:p>
          <a:p>
            <a:pPr>
              <a:defRPr/>
            </a:pPr>
            <a:r>
              <a:rPr lang="ja-JP" altLang="en-US" sz="2800" b="1" dirty="0" smtClean="0">
                <a:solidFill>
                  <a:schemeClr val="accent2">
                    <a:lumMod val="50000"/>
                  </a:schemeClr>
                </a:solidFill>
                <a:latin typeface="ＭＳ ゴシック" pitchFamily="49" charset="-128"/>
                <a:ea typeface="ＭＳ ゴシック" pitchFamily="49" charset="-128"/>
              </a:rPr>
              <a:t>感じ取りましょう</a:t>
            </a:r>
            <a:endParaRPr lang="ja-JP" altLang="en-US" sz="2800" b="1" dirty="0">
              <a:solidFill>
                <a:schemeClr val="accent2">
                  <a:lumMod val="50000"/>
                </a:schemeClr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9" name="ハート 8"/>
          <p:cNvSpPr/>
          <p:nvPr/>
        </p:nvSpPr>
        <p:spPr>
          <a:xfrm>
            <a:off x="3368972" y="4094758"/>
            <a:ext cx="2643188" cy="2214562"/>
          </a:xfrm>
          <a:prstGeom prst="hear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chemeClr val="tx1"/>
                </a:solidFill>
                <a:latin typeface="+mn-ea"/>
              </a:rPr>
              <a:t>信頼感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5688" y="116632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最後に・・・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5965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弧 2"/>
          <p:cNvSpPr/>
          <p:nvPr/>
        </p:nvSpPr>
        <p:spPr>
          <a:xfrm>
            <a:off x="-323850" y="1970088"/>
            <a:ext cx="2489200" cy="3717925"/>
          </a:xfrm>
          <a:prstGeom prst="arc">
            <a:avLst>
              <a:gd name="adj1" fmla="val 16200000"/>
              <a:gd name="adj2" fmla="val 5532319"/>
            </a:avLst>
          </a:prstGeom>
          <a:ln w="889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bg1"/>
              </a:solidFill>
            </a:endParaRPr>
          </a:p>
        </p:txBody>
      </p:sp>
      <p:sp>
        <p:nvSpPr>
          <p:cNvPr id="2051" name="タイトル 1"/>
          <p:cNvSpPr>
            <a:spLocks noGrp="1"/>
          </p:cNvSpPr>
          <p:nvPr>
            <p:ph type="title"/>
          </p:nvPr>
        </p:nvSpPr>
        <p:spPr>
          <a:xfrm>
            <a:off x="409793" y="297334"/>
            <a:ext cx="8229600" cy="1143000"/>
          </a:xfrm>
        </p:spPr>
        <p:txBody>
          <a:bodyPr/>
          <a:lstStyle/>
          <a:p>
            <a:r>
              <a:rPr lang="ja-JP" altLang="en-US" b="1" smtClean="0">
                <a:latin typeface="メイリオ" pitchFamily="50" charset="-128"/>
                <a:ea typeface="メイリオ" pitchFamily="50" charset="-128"/>
                <a:cs typeface="Arial" charset="0"/>
              </a:rPr>
              <a:t>研修の進め方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1633244" y="2494992"/>
            <a:ext cx="6925468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上手な聴き方について</a:t>
            </a:r>
            <a:endParaRPr lang="en-US" altLang="ja-JP" sz="24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1946676" y="3486150"/>
            <a:ext cx="6612036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上手な伝え方について</a:t>
            </a:r>
            <a:endParaRPr lang="en-US" altLang="ja-JP" sz="24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1612036" y="4477308"/>
            <a:ext cx="6946676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まとめ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985172" y="1503834"/>
            <a:ext cx="7573540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信頼できる先生とは、どんな先生か話し合う</a:t>
            </a:r>
            <a:endParaRPr lang="en-US" altLang="ja-JP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1188496" y="4386907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1" name="テキスト ボックス 11"/>
          <p:cNvSpPr txBox="1">
            <a:spLocks noChangeArrowheads="1"/>
          </p:cNvSpPr>
          <p:nvPr/>
        </p:nvSpPr>
        <p:spPr bwMode="auto">
          <a:xfrm>
            <a:off x="1262811" y="4530725"/>
            <a:ext cx="7207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４</a:t>
            </a:r>
          </a:p>
        </p:txBody>
      </p:sp>
      <p:sp>
        <p:nvSpPr>
          <p:cNvPr id="15" name="円/楕円 14"/>
          <p:cNvSpPr/>
          <p:nvPr/>
        </p:nvSpPr>
        <p:spPr>
          <a:xfrm>
            <a:off x="549229" y="1440334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08" name="テキスト ボックス 7"/>
          <p:cNvSpPr txBox="1">
            <a:spLocks noChangeArrowheads="1"/>
          </p:cNvSpPr>
          <p:nvPr/>
        </p:nvSpPr>
        <p:spPr bwMode="auto">
          <a:xfrm>
            <a:off x="662736" y="1547813"/>
            <a:ext cx="717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１</a:t>
            </a:r>
          </a:p>
        </p:txBody>
      </p:sp>
      <p:sp>
        <p:nvSpPr>
          <p:cNvPr id="13" name="円/楕円 12"/>
          <p:cNvSpPr/>
          <p:nvPr/>
        </p:nvSpPr>
        <p:spPr>
          <a:xfrm>
            <a:off x="1535836" y="3407482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0" name="テキスト ボックス 10"/>
          <p:cNvSpPr txBox="1">
            <a:spLocks noChangeArrowheads="1"/>
          </p:cNvSpPr>
          <p:nvPr/>
        </p:nvSpPr>
        <p:spPr bwMode="auto">
          <a:xfrm>
            <a:off x="1650161" y="3516313"/>
            <a:ext cx="7207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３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1188496" y="2420888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1260504" y="5373216"/>
            <a:ext cx="7298208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チャレンジ！</a:t>
            </a:r>
            <a:endParaRPr lang="en-US" altLang="ja-JP" sz="24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子供にかける「前向きになれる言葉」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86" name="テキスト ボックス 9"/>
          <p:cNvSpPr txBox="1">
            <a:spLocks noChangeArrowheads="1"/>
          </p:cNvSpPr>
          <p:nvPr/>
        </p:nvSpPr>
        <p:spPr bwMode="auto">
          <a:xfrm>
            <a:off x="1288211" y="2562225"/>
            <a:ext cx="7207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２</a:t>
            </a:r>
          </a:p>
        </p:txBody>
      </p:sp>
      <p:sp>
        <p:nvSpPr>
          <p:cNvPr id="4" name="円/楕円 3"/>
          <p:cNvSpPr/>
          <p:nvPr/>
        </p:nvSpPr>
        <p:spPr>
          <a:xfrm>
            <a:off x="587329" y="5301208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2" name="テキスト ボックス 12"/>
          <p:cNvSpPr txBox="1">
            <a:spLocks noChangeArrowheads="1"/>
          </p:cNvSpPr>
          <p:nvPr/>
        </p:nvSpPr>
        <p:spPr bwMode="auto">
          <a:xfrm>
            <a:off x="694486" y="5430441"/>
            <a:ext cx="717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５</a:t>
            </a:r>
          </a:p>
        </p:txBody>
      </p:sp>
    </p:spTree>
    <p:extLst>
      <p:ext uri="{BB962C8B-B14F-4D97-AF65-F5344CB8AC3E}">
        <p14:creationId xmlns:p14="http://schemas.microsoft.com/office/powerpoint/2010/main" val="38159050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511" grpId="0"/>
      <p:bldP spid="21508" grpId="0"/>
      <p:bldP spid="21510" grpId="0"/>
      <p:bldP spid="14" grpId="0" animBg="1"/>
      <p:bldP spid="208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1296988" y="188640"/>
            <a:ext cx="6550025" cy="5080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>
            <a:solidFill>
              <a:schemeClr val="accent3"/>
            </a:solidFill>
          </a:ln>
          <a:effectLst/>
        </p:spPr>
        <p:txBody>
          <a:bodyPr wrap="none" anchor="t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思い出してみましょう。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9836" y="880254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心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に残る、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前向きになれた言葉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03820" y="3501008"/>
            <a:ext cx="7736361" cy="431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＜メモ＞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83569" y="3932665"/>
            <a:ext cx="7736360" cy="2679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66307" y="865178"/>
            <a:ext cx="8526173" cy="2419806"/>
          </a:xfrm>
          <a:prstGeom prst="roundRect">
            <a:avLst>
              <a:gd name="adj" fmla="val 9999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1504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934" y="44624"/>
            <a:ext cx="9334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234932" y="2355937"/>
            <a:ext cx="8964488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気持ち</a:t>
            </a: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が前向きになれるように、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just">
              <a:lnSpc>
                <a:spcPct val="130000"/>
              </a:lnSpc>
            </a:pP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just">
              <a:lnSpc>
                <a:spcPct val="130000"/>
              </a:lnSpc>
            </a:pP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>
              <a:lnSpc>
                <a:spcPct val="130000"/>
              </a:lnSpc>
            </a:pPr>
            <a:endParaRPr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>
              <a:lnSpc>
                <a:spcPct val="130000"/>
              </a:lnSpc>
            </a:pP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</a:t>
            </a: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いう言葉をかけます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19301" y="3393091"/>
            <a:ext cx="8105398" cy="1656184"/>
          </a:xfrm>
          <a:prstGeom prst="rect">
            <a:avLst/>
          </a:prstGeom>
          <a:noFill/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n>
                <a:solidFill>
                  <a:srgbClr val="0033CC"/>
                </a:solidFill>
              </a:ln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2337" y="72333"/>
            <a:ext cx="1107996" cy="461665"/>
          </a:xfrm>
          <a:prstGeom prst="rect">
            <a:avLst/>
          </a:prstGeom>
          <a:solidFill>
            <a:srgbClr val="002060"/>
          </a:solidFill>
        </p:spPr>
        <p:txBody>
          <a:bodyPr wrap="square" anchor="b">
            <a:spAutoFit/>
          </a:bodyPr>
          <a:lstStyle>
            <a:defPPr>
              <a:defRPr lang="ja-JP"/>
            </a:defPPr>
            <a:lvl1pPr lvl="0" algn="ctr">
              <a:defRPr sz="24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資料②</a:t>
            </a:r>
            <a:endParaRPr lang="ja-JP" altLang="en-US" dirty="0"/>
          </a:p>
        </p:txBody>
      </p:sp>
      <p:sp>
        <p:nvSpPr>
          <p:cNvPr id="21" name="円形吹き出し 20"/>
          <p:cNvSpPr/>
          <p:nvPr/>
        </p:nvSpPr>
        <p:spPr>
          <a:xfrm>
            <a:off x="1198556" y="113898"/>
            <a:ext cx="5173644" cy="1442894"/>
          </a:xfrm>
          <a:prstGeom prst="wedgeEllipseCallout">
            <a:avLst>
              <a:gd name="adj1" fmla="val 61015"/>
              <a:gd name="adj2" fmla="val 26436"/>
            </a:avLst>
          </a:prstGeom>
          <a:solidFill>
            <a:srgbClr val="FFFF99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753806" y="343864"/>
            <a:ext cx="4513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チャレンジ！</a:t>
            </a:r>
            <a:endParaRPr kumimoji="1" lang="ja-JP" altLang="en-US" sz="5400" dirty="0"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  <p:sp>
        <p:nvSpPr>
          <p:cNvPr id="23" name="テキスト ボックス 19"/>
          <p:cNvSpPr txBox="1"/>
          <p:nvPr/>
        </p:nvSpPr>
        <p:spPr>
          <a:xfrm>
            <a:off x="6024731" y="1542388"/>
            <a:ext cx="1723572" cy="24190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solidFill>
                  <a:schemeClr val="tx1"/>
                </a:solidFill>
              </a:rPr>
              <a:t>© </a:t>
            </a:r>
            <a:r>
              <a:rPr kumimoji="1"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岡山県「ももっち」</a:t>
            </a:r>
            <a:endParaRPr kumimoji="1" lang="ja-JP" altLang="en-US" sz="8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0" y="1844824"/>
            <a:ext cx="9144000" cy="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図 24" descr="うらっち_ジャンプ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237" y="5315417"/>
            <a:ext cx="944007" cy="1509931"/>
          </a:xfrm>
          <a:prstGeom prst="rect">
            <a:avLst/>
          </a:prstGeom>
        </p:spPr>
      </p:pic>
      <p:sp>
        <p:nvSpPr>
          <p:cNvPr id="26" name="テキスト ボックス 20"/>
          <p:cNvSpPr txBox="1"/>
          <p:nvPr/>
        </p:nvSpPr>
        <p:spPr>
          <a:xfrm>
            <a:off x="924132" y="6640894"/>
            <a:ext cx="1768928" cy="25702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solidFill>
                  <a:schemeClr val="tx1"/>
                </a:solidFill>
              </a:rPr>
              <a:t>©</a:t>
            </a:r>
            <a:r>
              <a:rPr kumimoji="1" lang="en-US" altLang="ja-JP" sz="800" baseline="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kumimoji="1"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岡山県「うらっち」</a:t>
            </a:r>
            <a:endParaRPr kumimoji="1" lang="ja-JP" altLang="en-US" sz="8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380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550" y="692696"/>
            <a:ext cx="8229600" cy="1143000"/>
          </a:xfrm>
        </p:spPr>
        <p:txBody>
          <a:bodyPr/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本日は、ありがとうございました。</a:t>
            </a:r>
          </a:p>
        </p:txBody>
      </p:sp>
      <p:pic>
        <p:nvPicPr>
          <p:cNvPr id="3" name="図 2" descr="11N お願い（2人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2098" y="2009461"/>
            <a:ext cx="2890239" cy="2551047"/>
          </a:xfrm>
          <a:prstGeom prst="rect">
            <a:avLst/>
          </a:prstGeom>
        </p:spPr>
      </p:pic>
      <p:sp>
        <p:nvSpPr>
          <p:cNvPr id="4" name="テキスト ボックス 21"/>
          <p:cNvSpPr txBox="1"/>
          <p:nvPr/>
        </p:nvSpPr>
        <p:spPr>
          <a:xfrm>
            <a:off x="3600756" y="4581128"/>
            <a:ext cx="2403928" cy="24190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</a:t>
            </a:r>
            <a:r>
              <a:rPr kumimoji="1" lang="ja-JP" altLang="en-US" sz="1100" dirty="0">
                <a:latin typeface="HG丸ｺﾞｼｯｸM-PRO" pitchFamily="50" charset="-128"/>
                <a:ea typeface="HG丸ｺﾞｼｯｸM-PRO" pitchFamily="50" charset="-128"/>
              </a:rPr>
              <a:t>岡山県「ももっち・うらっち」</a:t>
            </a:r>
            <a:endParaRPr kumimoji="1" lang="ja-JP" altLang="en-US" sz="11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115616" y="5337374"/>
            <a:ext cx="7200800" cy="683914"/>
          </a:xfrm>
          <a:prstGeom prst="roundRect">
            <a:avLst>
              <a:gd name="adj" fmla="val 9626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2425" indent="-352425" algn="ctr"/>
            <a:r>
              <a:rPr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資料②を集めます。ご協力お願いします。</a:t>
            </a:r>
            <a:endParaRPr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10457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611" y="5374202"/>
            <a:ext cx="1531442" cy="1424098"/>
          </a:xfrm>
          <a:prstGeom prst="rect">
            <a:avLst/>
          </a:prstGeom>
        </p:spPr>
      </p:pic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3682520" y="4990386"/>
            <a:ext cx="229523" cy="2495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>
                  <a:alpha val="82001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3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3" name="Oval 23"/>
          <p:cNvSpPr>
            <a:spLocks noChangeArrowheads="1"/>
          </p:cNvSpPr>
          <p:nvPr/>
        </p:nvSpPr>
        <p:spPr bwMode="auto">
          <a:xfrm>
            <a:off x="5200939" y="4990386"/>
            <a:ext cx="229523" cy="2495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>
                  <a:alpha val="82001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Arial" charset="0"/>
            </a:endParaRP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3912043" y="5273795"/>
            <a:ext cx="172444" cy="187491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>
                  <a:alpha val="82001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3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5" name="Oval 23"/>
          <p:cNvSpPr>
            <a:spLocks noChangeArrowheads="1"/>
          </p:cNvSpPr>
          <p:nvPr/>
        </p:nvSpPr>
        <p:spPr bwMode="auto">
          <a:xfrm>
            <a:off x="5028495" y="5273795"/>
            <a:ext cx="172444" cy="187491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>
                  <a:alpha val="82001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Arial" charset="0"/>
            </a:endParaRPr>
          </a:p>
        </p:txBody>
      </p:sp>
      <p:sp>
        <p:nvSpPr>
          <p:cNvPr id="37893" name="Oval 6"/>
          <p:cNvSpPr>
            <a:spLocks noChangeArrowheads="1"/>
          </p:cNvSpPr>
          <p:nvPr/>
        </p:nvSpPr>
        <p:spPr bwMode="auto">
          <a:xfrm>
            <a:off x="179512" y="2080413"/>
            <a:ext cx="3640931" cy="3271599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>
                  <a:alpha val="82001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3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53472" y="3789040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子供の話を</a:t>
            </a:r>
            <a:endParaRPr lang="en-US" altLang="ja-JP" sz="3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誠実に聴いて</a:t>
            </a:r>
            <a:endParaRPr lang="en-US" altLang="ja-JP" sz="3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いる先生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68761" y="2457337"/>
            <a:ext cx="3262432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上手な聴き方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892" name="Oval 23"/>
          <p:cNvSpPr>
            <a:spLocks noChangeArrowheads="1"/>
          </p:cNvSpPr>
          <p:nvPr/>
        </p:nvSpPr>
        <p:spPr bwMode="auto">
          <a:xfrm>
            <a:off x="5251549" y="2080413"/>
            <a:ext cx="3640931" cy="3271599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>
                  <a:alpha val="82001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43803" y="3789040"/>
            <a:ext cx="31095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思いや気持ちが子供に届いている先生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40798" y="2457337"/>
            <a:ext cx="3262432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>
              <a:defRPr sz="3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4000" dirty="0"/>
              <a:t>上手な伝え方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047" y="314491"/>
            <a:ext cx="1660570" cy="2207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上矢印 3"/>
          <p:cNvSpPr/>
          <p:nvPr/>
        </p:nvSpPr>
        <p:spPr>
          <a:xfrm>
            <a:off x="3776812" y="2564904"/>
            <a:ext cx="1590377" cy="2523300"/>
          </a:xfrm>
          <a:prstGeom prst="upArrow">
            <a:avLst>
              <a:gd name="adj1" fmla="val 50000"/>
              <a:gd name="adj2" fmla="val 37379"/>
            </a:avLst>
          </a:prstGeom>
          <a:gradFill>
            <a:gsLst>
              <a:gs pos="0">
                <a:srgbClr val="66FF66"/>
              </a:gs>
              <a:gs pos="100000">
                <a:srgbClr val="C1FFC1"/>
              </a:gs>
            </a:gsLst>
            <a:lin ang="5400000" scaled="0"/>
          </a:gradFill>
          <a:ln>
            <a:solidFill>
              <a:srgbClr val="27B2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kumimoji="1" lang="ja-JP" altLang="en-US" sz="4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信頼感</a:t>
            </a:r>
            <a:endParaRPr kumimoji="1" lang="ja-JP" altLang="en-US" sz="4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 rot="5400000">
            <a:off x="1312467" y="2838688"/>
            <a:ext cx="1200329" cy="10848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6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  <a:endParaRPr kumimoji="1" lang="ja-JP" altLang="en-US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 rot="5400000">
            <a:off x="6424817" y="2838688"/>
            <a:ext cx="1200329" cy="10848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6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  <a:endParaRPr kumimoji="1" lang="ja-JP" altLang="en-US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67843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17" grpId="0"/>
      <p:bldP spid="24" grpId="0"/>
      <p:bldP spid="3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弧 2"/>
          <p:cNvSpPr/>
          <p:nvPr/>
        </p:nvSpPr>
        <p:spPr>
          <a:xfrm>
            <a:off x="-323850" y="1970088"/>
            <a:ext cx="2489200" cy="3717925"/>
          </a:xfrm>
          <a:prstGeom prst="arc">
            <a:avLst>
              <a:gd name="adj1" fmla="val 16200000"/>
              <a:gd name="adj2" fmla="val 5532319"/>
            </a:avLst>
          </a:prstGeom>
          <a:ln w="889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51" name="タイトル 1"/>
          <p:cNvSpPr>
            <a:spLocks noGrp="1"/>
          </p:cNvSpPr>
          <p:nvPr>
            <p:ph type="title"/>
          </p:nvPr>
        </p:nvSpPr>
        <p:spPr>
          <a:xfrm>
            <a:off x="409793" y="297334"/>
            <a:ext cx="8229600" cy="1143000"/>
          </a:xfrm>
        </p:spPr>
        <p:txBody>
          <a:bodyPr/>
          <a:lstStyle/>
          <a:p>
            <a:r>
              <a:rPr lang="ja-JP" altLang="en-US" b="1" smtClean="0">
                <a:latin typeface="メイリオ" pitchFamily="50" charset="-128"/>
                <a:ea typeface="メイリオ" pitchFamily="50" charset="-128"/>
                <a:cs typeface="Arial" charset="0"/>
              </a:rPr>
              <a:t>研修の進め方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1633244" y="2494992"/>
            <a:ext cx="6925468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上手な聴き方について</a:t>
            </a:r>
            <a:endParaRPr lang="en-US" altLang="ja-JP" sz="24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1946676" y="3486150"/>
            <a:ext cx="6612036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上手な伝え方について</a:t>
            </a:r>
            <a:endParaRPr lang="en-US" altLang="ja-JP" sz="24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1612036" y="4477308"/>
            <a:ext cx="6946676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まとめ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985172" y="1503834"/>
            <a:ext cx="7573540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信頼できる先生とは、どんな先生か話し合う</a:t>
            </a:r>
            <a:endParaRPr lang="en-US" altLang="ja-JP" sz="36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1188496" y="4386907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1" name="テキスト ボックス 11"/>
          <p:cNvSpPr txBox="1">
            <a:spLocks noChangeArrowheads="1"/>
          </p:cNvSpPr>
          <p:nvPr/>
        </p:nvSpPr>
        <p:spPr bwMode="auto">
          <a:xfrm>
            <a:off x="1262811" y="4530725"/>
            <a:ext cx="7207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４</a:t>
            </a:r>
          </a:p>
        </p:txBody>
      </p:sp>
      <p:sp>
        <p:nvSpPr>
          <p:cNvPr id="15" name="円/楕円 14"/>
          <p:cNvSpPr/>
          <p:nvPr/>
        </p:nvSpPr>
        <p:spPr>
          <a:xfrm>
            <a:off x="549229" y="1440334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08" name="テキスト ボックス 7"/>
          <p:cNvSpPr txBox="1">
            <a:spLocks noChangeArrowheads="1"/>
          </p:cNvSpPr>
          <p:nvPr/>
        </p:nvSpPr>
        <p:spPr bwMode="auto">
          <a:xfrm>
            <a:off x="662736" y="1547813"/>
            <a:ext cx="717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rPr>
              <a:t>１</a:t>
            </a:r>
          </a:p>
        </p:txBody>
      </p:sp>
      <p:sp>
        <p:nvSpPr>
          <p:cNvPr id="13" name="円/楕円 12"/>
          <p:cNvSpPr/>
          <p:nvPr/>
        </p:nvSpPr>
        <p:spPr>
          <a:xfrm>
            <a:off x="1535836" y="3407482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0" name="テキスト ボックス 10"/>
          <p:cNvSpPr txBox="1">
            <a:spLocks noChangeArrowheads="1"/>
          </p:cNvSpPr>
          <p:nvPr/>
        </p:nvSpPr>
        <p:spPr bwMode="auto">
          <a:xfrm>
            <a:off x="1650161" y="3516313"/>
            <a:ext cx="7207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３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1188496" y="2420888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1260504" y="5373216"/>
            <a:ext cx="7298208" cy="764530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2000">
                <a:srgbClr val="0070C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チャレンジ！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子供にかける「前向きになれる言葉」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86" name="テキスト ボックス 9"/>
          <p:cNvSpPr txBox="1">
            <a:spLocks noChangeArrowheads="1"/>
          </p:cNvSpPr>
          <p:nvPr/>
        </p:nvSpPr>
        <p:spPr bwMode="auto">
          <a:xfrm>
            <a:off x="1288211" y="2562225"/>
            <a:ext cx="7207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２</a:t>
            </a:r>
          </a:p>
        </p:txBody>
      </p:sp>
      <p:sp>
        <p:nvSpPr>
          <p:cNvPr id="4" name="円/楕円 3"/>
          <p:cNvSpPr/>
          <p:nvPr/>
        </p:nvSpPr>
        <p:spPr>
          <a:xfrm>
            <a:off x="587329" y="5301208"/>
            <a:ext cx="914400" cy="9144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2" name="テキスト ボックス 12"/>
          <p:cNvSpPr txBox="1">
            <a:spLocks noChangeArrowheads="1"/>
          </p:cNvSpPr>
          <p:nvPr/>
        </p:nvSpPr>
        <p:spPr bwMode="auto">
          <a:xfrm>
            <a:off x="694486" y="5430441"/>
            <a:ext cx="717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ja-JP" altLang="en-US" sz="4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５</a:t>
            </a:r>
          </a:p>
        </p:txBody>
      </p:sp>
    </p:spTree>
    <p:extLst>
      <p:ext uri="{BB962C8B-B14F-4D97-AF65-F5344CB8AC3E}">
        <p14:creationId xmlns:p14="http://schemas.microsoft.com/office/powerpoint/2010/main" val="21382009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21508" grpId="0"/>
      <p:bldP spid="21510" grpId="0"/>
      <p:bldP spid="215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-180528" y="3850565"/>
            <a:ext cx="9505056" cy="47041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役割チェンジ！</a:t>
            </a:r>
            <a:endParaRPr kumimoji="1" lang="ja-JP" altLang="en-US" sz="32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963" name="Rectangle 6"/>
          <p:cNvSpPr>
            <a:spLocks noChangeArrowheads="1"/>
          </p:cNvSpPr>
          <p:nvPr/>
        </p:nvSpPr>
        <p:spPr bwMode="auto">
          <a:xfrm>
            <a:off x="300600" y="1395381"/>
            <a:ext cx="8697213" cy="1512168"/>
          </a:xfrm>
          <a:prstGeom prst="rect">
            <a:avLst/>
          </a:prstGeom>
          <a:solidFill>
            <a:srgbClr val="CCFFFF"/>
          </a:solidFill>
          <a:ln>
            <a:noFill/>
          </a:ln>
          <a:extLst/>
        </p:spPr>
        <p:txBody>
          <a:bodyPr wrap="square" lIns="36000" rIns="36000" anchor="b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＜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先生の状況①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＞　　　　　　　　    （</a:t>
            </a:r>
            <a:r>
              <a:rPr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秒）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 あと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</a:t>
            </a: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分で提出物を点検しなければならないため、</a:t>
            </a:r>
            <a:endParaRPr lang="en-US" altLang="ja-JP" sz="2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 子供の話を親身になって聴くことができない</a:t>
            </a:r>
            <a:endParaRPr lang="en-US" altLang="ja-JP" sz="2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967" name="Text Box 12"/>
          <p:cNvSpPr txBox="1">
            <a:spLocks noChangeArrowheads="1"/>
          </p:cNvSpPr>
          <p:nvPr/>
        </p:nvSpPr>
        <p:spPr bwMode="auto">
          <a:xfrm>
            <a:off x="731838" y="2947591"/>
            <a:ext cx="76803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相手を見ない</a:t>
            </a: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／作業（仕事）を止めない／生返事をする／関心を示さない／</a:t>
            </a: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質問しない／うなずかない／等</a:t>
            </a:r>
          </a:p>
        </p:txBody>
      </p:sp>
      <p:sp>
        <p:nvSpPr>
          <p:cNvPr id="40968" name="Text Box 13"/>
          <p:cNvSpPr txBox="1">
            <a:spLocks noChangeArrowheads="1"/>
          </p:cNvSpPr>
          <p:nvPr/>
        </p:nvSpPr>
        <p:spPr bwMode="auto">
          <a:xfrm>
            <a:off x="731838" y="6033482"/>
            <a:ext cx="76803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顔つきや声色が</a:t>
            </a: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怒っている</a:t>
            </a: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足や腕を組む／一方的な</a:t>
            </a: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意</a:t>
            </a: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見を言う／話を途中でさえぎる／偉そうな相</a:t>
            </a:r>
            <a:r>
              <a:rPr lang="ja-JP" altLang="en-US" sz="22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づちを</a:t>
            </a: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打つ／等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107504" y="116632"/>
            <a:ext cx="1080120" cy="9483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>
            <a:solidFill>
              <a:schemeClr val="accent3"/>
            </a:solidFill>
          </a:ln>
          <a:effectLst/>
        </p:spPr>
        <p:txBody>
          <a:bodyPr wrap="none" tIns="108000" anchor="t"/>
          <a:lstStyle/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聴き方</a:t>
            </a:r>
            <a:endParaRPr lang="en-US" altLang="ja-JP" sz="24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演習①</a:t>
            </a:r>
            <a:endParaRPr lang="ja-JP" altLang="en-US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0599" y="4509120"/>
            <a:ext cx="8697483" cy="1512168"/>
          </a:xfrm>
          <a:prstGeom prst="rect">
            <a:avLst/>
          </a:prstGeom>
          <a:solidFill>
            <a:srgbClr val="CCFFFF"/>
          </a:solidFill>
          <a:ln>
            <a:noFill/>
          </a:ln>
          <a:extLst/>
        </p:spPr>
        <p:txBody>
          <a:bodyPr wrap="square" lIns="36000" rIns="36000" anchor="b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＜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先生の状況② 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＞ 　 　　　　　　　 （</a:t>
            </a:r>
            <a:r>
              <a:rPr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秒）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反抗的な態度をとる子供の指導を済ませた直後</a:t>
            </a:r>
            <a:endParaRPr lang="en-US" altLang="ja-JP" sz="2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 で、気持ちが高ぶっている</a:t>
            </a:r>
            <a:endParaRPr lang="en-US" altLang="ja-JP" sz="2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6" name="Picture 2" descr="C:\Users\u50\Desktop\0_Justカラー\03児童（顔）\007_悩む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886" y="96955"/>
            <a:ext cx="1191927" cy="109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角丸四角形吹き出し 1"/>
          <p:cNvSpPr/>
          <p:nvPr/>
        </p:nvSpPr>
        <p:spPr>
          <a:xfrm>
            <a:off x="1475656" y="116632"/>
            <a:ext cx="5904656" cy="1080120"/>
          </a:xfrm>
          <a:prstGeom prst="wedgeRoundRectCallout">
            <a:avLst>
              <a:gd name="adj1" fmla="val 54893"/>
              <a:gd name="adj2" fmla="val 19309"/>
              <a:gd name="adj3" fmla="val 1666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lIns="36000" rIns="36000" anchor="b"/>
          <a:lstStyle/>
          <a:p>
            <a:pPr>
              <a:spcBef>
                <a:spcPct val="0"/>
              </a:spcBef>
            </a:pP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先生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、うちの親が勉強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、勉強って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Bef>
                <a:spcPct val="0"/>
              </a:spcBef>
            </a:pP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うるさくて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、嫌なんだよね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08" y="1954278"/>
            <a:ext cx="1198711" cy="86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413" y="5025355"/>
            <a:ext cx="876299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448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1296988" y="239713"/>
            <a:ext cx="6550025" cy="5080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>
            <a:solidFill>
              <a:schemeClr val="accent3"/>
            </a:solidFill>
          </a:ln>
          <a:effectLst/>
        </p:spPr>
        <p:txBody>
          <a:bodyPr wrap="none" tIns="10800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聴き方演習①　シェアリング</a:t>
            </a:r>
          </a:p>
        </p:txBody>
      </p:sp>
      <p:pic>
        <p:nvPicPr>
          <p:cNvPr id="1026" name="Picture 2" descr="Z:\事務文書\生徒指導\0_イラスト集\0_Justカラー\07研修・指導\012_会話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46"/>
          <a:stretch/>
        </p:blipFill>
        <p:spPr bwMode="auto">
          <a:xfrm>
            <a:off x="5960868" y="1775184"/>
            <a:ext cx="2725889" cy="163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角丸四角形 2"/>
          <p:cNvSpPr/>
          <p:nvPr/>
        </p:nvSpPr>
        <p:spPr>
          <a:xfrm>
            <a:off x="366307" y="1268760"/>
            <a:ext cx="5573845" cy="2808312"/>
          </a:xfrm>
          <a:prstGeom prst="roundRect">
            <a:avLst>
              <a:gd name="adj" fmla="val 9999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0437" y="1340768"/>
            <a:ext cx="2985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子供役</a:t>
            </a:r>
            <a:r>
              <a:rPr kumimoji="1"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をして感じたこと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66306" y="4299940"/>
            <a:ext cx="8441841" cy="2369420"/>
          </a:xfrm>
          <a:prstGeom prst="roundRect">
            <a:avLst>
              <a:gd name="adj" fmla="val 9999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9898" y="4306486"/>
            <a:ext cx="5139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どんな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聴き</a:t>
            </a:r>
            <a:r>
              <a:rPr kumimoji="1"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方をしてもらいたかったですか？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87848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42098" y="1803153"/>
            <a:ext cx="8659805" cy="489592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・つながる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（最初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に心をほぐすような言葉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かけをする）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例：「部活のあと、来てくれてありがとう」「待ってたよ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endParaRPr lang="en-US" altLang="ja-JP" sz="15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・受容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（子供の気持ちを推し量りながら聴く）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例：「うん、うん」「そう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」「大変だったね」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・繰り返し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（子供の言葉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をそのまま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繰り返す）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en-US" sz="15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：「みんながやっていたから」に対して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、「みんな</a:t>
            </a: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がやっていたからなんだね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・言い換え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要約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（子供が話した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内容を言い換えたり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要約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したり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してフィードバックする）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例：「だって、超むかつくんだけど」に対して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、「なるほど</a:t>
            </a: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、すごく腹を立てているんだね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・明確化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（うまく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言葉にできない感情を言語化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例：「～という気持ちなのかな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・支持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（子供の前向きな思いや考えを、肯定したり、認めたりする）</a:t>
            </a:r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例</a:t>
            </a: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：「とってもいいと思うよ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86896" y="700582"/>
            <a:ext cx="357020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安心できる関係をつくる</a:t>
            </a:r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826923" y="31924"/>
            <a:ext cx="3490154" cy="7920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上手に聴くコツ　　　　　　　　</a:t>
            </a:r>
          </a:p>
        </p:txBody>
      </p:sp>
      <p:sp>
        <p:nvSpPr>
          <p:cNvPr id="9" name="AutoShape 3"/>
          <p:cNvSpPr txBox="1">
            <a:spLocks noChangeArrowheads="1"/>
          </p:cNvSpPr>
          <p:nvPr/>
        </p:nvSpPr>
        <p:spPr>
          <a:xfrm>
            <a:off x="287524" y="1191996"/>
            <a:ext cx="8568952" cy="602921"/>
          </a:xfrm>
          <a:prstGeom prst="foldedCorner">
            <a:avLst>
              <a:gd name="adj" fmla="val 0"/>
            </a:avLst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ja-JP" altLang="en-US" sz="40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◎</a:t>
            </a:r>
            <a:r>
              <a:rPr lang="ja-JP" altLang="en-US" sz="40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傾聴</a:t>
            </a:r>
            <a:r>
              <a:rPr lang="ja-JP" altLang="en-US" sz="28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  <a:r>
              <a:rPr lang="ja-JP" altLang="en-US" sz="240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丁寧かつ積極的に相手の話に耳を傾ける</a:t>
            </a:r>
            <a:endParaRPr lang="en-US" altLang="ja-JP" sz="24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337" y="72333"/>
            <a:ext cx="1107996" cy="461665"/>
          </a:xfrm>
          <a:prstGeom prst="rect">
            <a:avLst/>
          </a:prstGeom>
          <a:solidFill>
            <a:srgbClr val="002060"/>
          </a:solidFill>
        </p:spPr>
        <p:txBody>
          <a:bodyPr wrap="square" anchor="b">
            <a:spAutoFit/>
          </a:bodyPr>
          <a:lstStyle>
            <a:defPPr>
              <a:defRPr lang="ja-JP"/>
            </a:defPPr>
            <a:lvl1pPr lvl="0" algn="ctr">
              <a:defRPr sz="24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資料①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9345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42098" y="1803153"/>
            <a:ext cx="8659805" cy="489592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・つながる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（最初に心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をほぐすような言葉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かけをする）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500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・受容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（子供の気持ちを推し量りながら聴く）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・繰り返し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をその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まま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繰り返す）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en-US" sz="15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・言い換え</a:t>
            </a:r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要約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話した内容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を言い換えたり、</a:t>
            </a:r>
            <a:endParaRPr lang="en-US" altLang="ja-JP" sz="2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　要約したりしてフィードバックする）</a:t>
            </a:r>
            <a:endParaRPr lang="en-US" altLang="ja-JP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ja-JP" altLang="en-US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・明確化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（子供がうまく</a:t>
            </a:r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言葉にできない感情を言語化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する）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1500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altLang="ja-JP" sz="12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・支持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（子供の考えや思いや考えを、肯定したり、認めたりする）</a:t>
            </a:r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ja-JP" altLang="en-US" sz="1500" dirty="0" smtClean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2826923" y="31924"/>
            <a:ext cx="3490154" cy="792088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上手に</a:t>
            </a:r>
            <a:r>
              <a:rPr lang="ja-JP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聴く</a:t>
            </a:r>
            <a:r>
              <a:rPr lang="ja-JP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コツ　　　　　　　　</a:t>
            </a:r>
          </a:p>
        </p:txBody>
      </p:sp>
      <p:sp>
        <p:nvSpPr>
          <p:cNvPr id="616451" name="AutoShap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87524" y="1191996"/>
            <a:ext cx="8568952" cy="602921"/>
          </a:xfrm>
          <a:prstGeom prst="foldedCorner">
            <a:avLst>
              <a:gd name="adj" fmla="val 0"/>
            </a:avLst>
          </a:prstGeo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◎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傾聴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  <a:r>
              <a:rPr lang="ja-JP" altLang="en-US" sz="24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丁寧</a:t>
            </a:r>
            <a:r>
              <a:rPr lang="ja-JP" altLang="en-US" sz="2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かつ積極的に相手の話に耳を</a:t>
            </a:r>
            <a:r>
              <a:rPr lang="ja-JP" altLang="en-US" sz="2400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傾ける</a:t>
            </a:r>
            <a:endParaRPr lang="en-US" altLang="ja-JP" sz="24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86896" y="700582"/>
            <a:ext cx="357020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安心できる関係をつくる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61950" y="2276872"/>
            <a:ext cx="8410575" cy="4362053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n-US" altLang="ja-JP" sz="1500" dirty="0" smtClean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6" name="Picture 2" descr="C:\Users\u50\Desktop\0_Justカラー\07研修・指導\003_先生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3"/>
          <a:stretch/>
        </p:blipFill>
        <p:spPr bwMode="auto">
          <a:xfrm flipH="1">
            <a:off x="5676640" y="3808153"/>
            <a:ext cx="1488210" cy="286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円形吹き出し 2"/>
          <p:cNvSpPr/>
          <p:nvPr/>
        </p:nvSpPr>
        <p:spPr>
          <a:xfrm>
            <a:off x="1548226" y="2996951"/>
            <a:ext cx="3321228" cy="1735039"/>
          </a:xfrm>
          <a:prstGeom prst="wedgeEllipseCallout">
            <a:avLst>
              <a:gd name="adj1" fmla="val 65558"/>
              <a:gd name="adj2" fmla="val 40919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部活のあと、ご苦労さま</a:t>
            </a:r>
            <a:endParaRPr kumimoji="1" lang="ja-JP" altLang="en-US" sz="28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形吹き出し 9"/>
          <p:cNvSpPr/>
          <p:nvPr/>
        </p:nvSpPr>
        <p:spPr>
          <a:xfrm>
            <a:off x="1692242" y="5013176"/>
            <a:ext cx="3465244" cy="1305651"/>
          </a:xfrm>
          <a:prstGeom prst="wedgeEllipseCallout">
            <a:avLst>
              <a:gd name="adj1" fmla="val 60990"/>
              <a:gd name="adj2" fmla="val -34952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待ってたよ</a:t>
            </a:r>
            <a:endParaRPr kumimoji="1" lang="ja-JP" altLang="en-US" sz="28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12827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8.7|28.5|37.8|15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8.7|28.5|37.8|15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8.7|28.5|37.8|15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8.7|28.5|37.8|15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8.7|28.5|37.8|15.6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7660</Words>
  <Application>Microsoft Office PowerPoint</Application>
  <PresentationFormat>画面に合わせる (4:3)</PresentationFormat>
  <Paragraphs>704</Paragraphs>
  <Slides>37</Slides>
  <Notes>37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37</vt:i4>
      </vt:variant>
    </vt:vector>
  </HeadingPairs>
  <TitlesOfParts>
    <vt:vector size="48" baseType="lpstr">
      <vt:lpstr>ＤＦ特太ゴシック体</vt:lpstr>
      <vt:lpstr>HGP創英角ﾎﾟｯﾌﾟ体</vt:lpstr>
      <vt:lpstr>HG丸ｺﾞｼｯｸM-PRO</vt:lpstr>
      <vt:lpstr>Meiryo UI</vt:lpstr>
      <vt:lpstr>ＭＳ Ｐゴシック</vt:lpstr>
      <vt:lpstr>ＭＳ ゴシック</vt:lpstr>
      <vt:lpstr>メイリオ</vt:lpstr>
      <vt:lpstr>Arial</vt:lpstr>
      <vt:lpstr>Calibri</vt:lpstr>
      <vt:lpstr>Segoe UI Historic</vt:lpstr>
      <vt:lpstr>Office ​​テーマ</vt:lpstr>
      <vt:lpstr>コミュニケーション力向上 ＜児童生徒との信頼関係づくり＞ 【60分研修】</vt:lpstr>
      <vt:lpstr>研修の進め方</vt:lpstr>
      <vt:lpstr>あなたが中学生の頃、困った時に 相談しようと思った先生はどんな先生でしたか？</vt:lpstr>
      <vt:lpstr>PowerPoint プレゼンテーション</vt:lpstr>
      <vt:lpstr>研修の進め方</vt:lpstr>
      <vt:lpstr>PowerPoint プレゼンテーション</vt:lpstr>
      <vt:lpstr>PowerPoint プレゼンテーション</vt:lpstr>
      <vt:lpstr>上手に聴くコツ　　　　　　　　</vt:lpstr>
      <vt:lpstr>上手に聴くコツ　　　　　　　　</vt:lpstr>
      <vt:lpstr>上手に聴くコツ　　　　　　　　</vt:lpstr>
      <vt:lpstr>上手に聴くコツ　　　　　　　　</vt:lpstr>
      <vt:lpstr>上手に聴くコツ　　　　　　　　</vt:lpstr>
      <vt:lpstr>上手に聴くコツ　　　　　　　　</vt:lpstr>
      <vt:lpstr>PowerPoint プレゼンテーション</vt:lpstr>
      <vt:lpstr>PowerPoint プレゼンテーション</vt:lpstr>
      <vt:lpstr>PowerPoint プレゼンテーション</vt:lpstr>
      <vt:lpstr>研修の進め方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研修の進め方</vt:lpstr>
      <vt:lpstr>PowerPoint プレゼンテーション</vt:lpstr>
      <vt:lpstr>研修の進め方</vt:lpstr>
      <vt:lpstr>PowerPoint プレゼンテーション</vt:lpstr>
      <vt:lpstr>PowerPoint プレゼンテーション</vt:lpstr>
      <vt:lpstr>本日は、ありがとうございました。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2022-09-22T08:17:10Z</dcterms:created>
  <dcterms:modified xsi:type="dcterms:W3CDTF">2022-09-22T08:17:15Z</dcterms:modified>
</cp:coreProperties>
</file>