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sldIdLst>
    <p:sldId id="302" r:id="rId2"/>
    <p:sldId id="268" r:id="rId3"/>
    <p:sldId id="267" r:id="rId4"/>
    <p:sldId id="257" r:id="rId5"/>
    <p:sldId id="295" r:id="rId6"/>
    <p:sldId id="283" r:id="rId7"/>
    <p:sldId id="284" r:id="rId8"/>
    <p:sldId id="292" r:id="rId9"/>
    <p:sldId id="288" r:id="rId10"/>
    <p:sldId id="293" r:id="rId11"/>
    <p:sldId id="296" r:id="rId12"/>
    <p:sldId id="297" r:id="rId13"/>
    <p:sldId id="298" r:id="rId14"/>
    <p:sldId id="289" r:id="rId15"/>
    <p:sldId id="294" r:id="rId16"/>
    <p:sldId id="304" r:id="rId17"/>
    <p:sldId id="300" r:id="rId18"/>
    <p:sldId id="301" r:id="rId19"/>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FF99"/>
    <a:srgbClr val="FF66FF"/>
    <a:srgbClr val="FFFFC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24" autoAdjust="0"/>
    <p:restoredTop sz="93153" autoAdjust="0"/>
  </p:normalViewPr>
  <p:slideViewPr>
    <p:cSldViewPr>
      <p:cViewPr varScale="1">
        <p:scale>
          <a:sx n="51" d="100"/>
          <a:sy n="51" d="100"/>
        </p:scale>
        <p:origin x="2532" y="84"/>
      </p:cViewPr>
      <p:guideLst>
        <p:guide orient="horz" pos="3120"/>
        <p:guide pos="2160"/>
      </p:guideLst>
    </p:cSldViewPr>
  </p:slideViewPr>
  <p:notesTextViewPr>
    <p:cViewPr>
      <p:scale>
        <a:sx n="1" d="1"/>
        <a:sy n="1" d="1"/>
      </p:scale>
      <p:origin x="0" y="0"/>
    </p:cViewPr>
  </p:notesTextViewPr>
  <p:sorterViewPr>
    <p:cViewPr>
      <p:scale>
        <a:sx n="200" d="100"/>
        <a:sy n="200" d="100"/>
      </p:scale>
      <p:origin x="0" y="10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32" tIns="45715" rIns="91432"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32" tIns="45715" rIns="91432" bIns="45715" rtlCol="0"/>
          <a:lstStyle>
            <a:lvl1pPr algn="r">
              <a:defRPr sz="1200"/>
            </a:lvl1pPr>
          </a:lstStyle>
          <a:p>
            <a:fld id="{46EC163B-CD40-4ABC-851E-936A316AE79E}" type="datetimeFigureOut">
              <a:rPr kumimoji="1" lang="ja-JP" altLang="en-US" smtClean="0"/>
              <a:t>2022/9/22</a:t>
            </a:fld>
            <a:endParaRPr kumimoji="1" lang="ja-JP" altLang="en-US"/>
          </a:p>
        </p:txBody>
      </p:sp>
      <p:sp>
        <p:nvSpPr>
          <p:cNvPr id="4" name="スライド イメージ プレースホルダー 3"/>
          <p:cNvSpPr>
            <a:spLocks noGrp="1" noRot="1" noChangeAspect="1"/>
          </p:cNvSpPr>
          <p:nvPr>
            <p:ph type="sldImg" idx="2"/>
          </p:nvPr>
        </p:nvSpPr>
        <p:spPr>
          <a:xfrm>
            <a:off x="2087563" y="739775"/>
            <a:ext cx="2560637" cy="3700463"/>
          </a:xfrm>
          <a:prstGeom prst="rect">
            <a:avLst/>
          </a:prstGeom>
          <a:noFill/>
          <a:ln w="12700">
            <a:solidFill>
              <a:prstClr val="black"/>
            </a:solidFill>
          </a:ln>
        </p:spPr>
        <p:txBody>
          <a:bodyPr vert="horz" lIns="91432" tIns="45715" rIns="91432" bIns="45715"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32" tIns="45715" rIns="91432"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32" tIns="45715" rIns="91432"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32" tIns="45715" rIns="91432" bIns="45715" rtlCol="0" anchor="b"/>
          <a:lstStyle>
            <a:lvl1pPr algn="r">
              <a:defRPr sz="1200"/>
            </a:lvl1pPr>
          </a:lstStyle>
          <a:p>
            <a:fld id="{5ABA6C6A-6F26-446F-A787-BA6BC032DC52}" type="slidenum">
              <a:rPr kumimoji="1" lang="ja-JP" altLang="en-US" smtClean="0"/>
              <a:t>‹#›</a:t>
            </a:fld>
            <a:endParaRPr kumimoji="1" lang="ja-JP" altLang="en-US"/>
          </a:p>
        </p:txBody>
      </p:sp>
    </p:spTree>
    <p:extLst>
      <p:ext uri="{BB962C8B-B14F-4D97-AF65-F5344CB8AC3E}">
        <p14:creationId xmlns:p14="http://schemas.microsoft.com/office/powerpoint/2010/main" val="11934402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ABA6C6A-6F26-446F-A787-BA6BC032DC52}" type="slidenum">
              <a:rPr kumimoji="1" lang="ja-JP" altLang="en-US" smtClean="0"/>
              <a:t>2</a:t>
            </a:fld>
            <a:endParaRPr kumimoji="1" lang="ja-JP" altLang="en-US"/>
          </a:p>
        </p:txBody>
      </p:sp>
    </p:spTree>
    <p:extLst>
      <p:ext uri="{BB962C8B-B14F-4D97-AF65-F5344CB8AC3E}">
        <p14:creationId xmlns:p14="http://schemas.microsoft.com/office/powerpoint/2010/main" val="1514366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9" name="雲形吹き出し 8"/>
          <p:cNvSpPr/>
          <p:nvPr/>
        </p:nvSpPr>
        <p:spPr>
          <a:xfrm>
            <a:off x="3152274" y="4507101"/>
            <a:ext cx="3425795" cy="2448272"/>
          </a:xfrm>
          <a:prstGeom prst="cloudCallout">
            <a:avLst>
              <a:gd name="adj1" fmla="val -68995"/>
              <a:gd name="adj2" fmla="val -31236"/>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descr="Z:\事務文書\生徒指導\0_イラスト集\0_Justカラー\07研修・指導\010_グループワーク.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15499" y="4678020"/>
            <a:ext cx="2221414" cy="21064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475858" y="7099300"/>
            <a:ext cx="2970756" cy="19803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正方形/長方形 10"/>
          <p:cNvSpPr/>
          <p:nvPr/>
        </p:nvSpPr>
        <p:spPr>
          <a:xfrm>
            <a:off x="-116408" y="220286"/>
            <a:ext cx="7101408" cy="1569660"/>
          </a:xfrm>
          <a:prstGeom prst="rect">
            <a:avLst/>
          </a:prstGeom>
          <a:noFill/>
        </p:spPr>
        <p:txBody>
          <a:bodyPr wrap="square" lIns="91440" tIns="45720" rIns="91440" bIns="45720">
            <a:spAutoFit/>
          </a:bodyPr>
          <a:lstStyle/>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「児童生徒理解」について</a:t>
            </a:r>
            <a:endParaRPr lang="en-US" altLang="ja-JP"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学ぶ</a:t>
            </a:r>
            <a:r>
              <a:rPr lang="ja-JP" altLang="en-US"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校内研修</a:t>
            </a:r>
            <a:endParaRPr lang="en-US" altLang="ja-JP"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24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a:t>
            </a:r>
            <a:r>
              <a:rPr lang="ja-JP" altLang="en-US" sz="24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実施のお知らせ）</a:t>
            </a:r>
            <a:endParaRPr lang="ja-JP" altLang="en-US" sz="40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p:txBody>
      </p:sp>
      <p:sp>
        <p:nvSpPr>
          <p:cNvPr id="14" name="テキスト ボックス 13"/>
          <p:cNvSpPr txBox="1"/>
          <p:nvPr/>
        </p:nvSpPr>
        <p:spPr>
          <a:xfrm>
            <a:off x="3459589" y="5069517"/>
            <a:ext cx="2993747" cy="1323439"/>
          </a:xfrm>
          <a:prstGeom prst="rect">
            <a:avLst/>
          </a:prstGeom>
          <a:noFill/>
        </p:spPr>
        <p:txBody>
          <a:bodyPr wrap="square" rtlCol="0">
            <a:spAutoFit/>
          </a:bodyPr>
          <a:lstStyle/>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子供の示す言動の背景や要因をどのように理解して、どんな指導・支援を</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すればいいのだろう。</a:t>
            </a:r>
            <a:endParaRPr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角丸四角形 14"/>
          <p:cNvSpPr/>
          <p:nvPr/>
        </p:nvSpPr>
        <p:spPr>
          <a:xfrm>
            <a:off x="153000" y="1928664"/>
            <a:ext cx="6552000" cy="2376000"/>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適切</a:t>
            </a:r>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な指導・支援を行うため</a:t>
            </a: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に</a:t>
            </a:r>
            <a:endParaRPr lang="en-US" altLang="ja-JP"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40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的確</a:t>
            </a:r>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に児童</a:t>
            </a: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生徒</a:t>
            </a:r>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理解</a:t>
            </a:r>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する力</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4800"/>
              </a:lnSpc>
            </a:pPr>
            <a:r>
              <a:rPr lang="ja-JP" altLang="en-US" sz="44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「アセスメント力」</a:t>
            </a:r>
            <a:endParaRPr lang="en-US" altLang="ja-JP" sz="44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endParaRPr>
          </a:p>
          <a:p>
            <a:pPr algn="r">
              <a:lnSpc>
                <a:spcPts val="48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を高めよう</a:t>
            </a:r>
            <a:r>
              <a:rPr lang="ja-JP" altLang="en-US" sz="3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2942684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5161" y="502715"/>
            <a:ext cx="3600000" cy="31444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16</a:t>
            </a:r>
            <a:r>
              <a:rPr lang="ja-JP" altLang="en-US" sz="1050" b="1" dirty="0" smtClean="0">
                <a:latin typeface="メイリオ" panose="020B0604030504040204" pitchFamily="50" charset="-128"/>
                <a:ea typeface="メイリオ" panose="020B0604030504040204" pitchFamily="50" charset="-128"/>
              </a:rPr>
              <a:t>で６分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b="1" dirty="0" smtClean="0">
                <a:latin typeface="メイリオ" panose="020B0604030504040204" pitchFamily="50" charset="-128"/>
                <a:ea typeface="メイリオ" panose="020B0604030504040204" pitchFamily="50" charset="-128"/>
              </a:rPr>
              <a:t>資料③を準備してください（グループ１枚）。</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では</a:t>
            </a:r>
            <a:r>
              <a:rPr lang="ja-JP" altLang="en-US" sz="1050" dirty="0">
                <a:latin typeface="メイリオ" panose="020B0604030504040204" pitchFamily="50" charset="-128"/>
                <a:ea typeface="メイリオ" panose="020B0604030504040204" pitchFamily="50" charset="-128"/>
              </a:rPr>
              <a:t>、個人で付けた順番をグループで共有しましょう</a:t>
            </a:r>
            <a:r>
              <a:rPr lang="ja-JP" altLang="en-US" sz="1050" dirty="0" smtClean="0">
                <a:latin typeface="メイリオ" panose="020B0604030504040204" pitchFamily="50" charset="-128"/>
                <a:ea typeface="メイリオ" panose="020B0604030504040204" pitchFamily="50" charset="-128"/>
              </a:rPr>
              <a:t>。資料③「</a:t>
            </a:r>
            <a:r>
              <a:rPr lang="ja-JP" altLang="en-US" sz="1050" dirty="0">
                <a:latin typeface="メイリオ" panose="020B0604030504040204" pitchFamily="50" charset="-128"/>
                <a:ea typeface="メイリオ" panose="020B0604030504040204" pitchFamily="50" charset="-128"/>
              </a:rPr>
              <a:t>結果集計シート」を配付しています。名前の欄には、グループ全員の名前を書いてください。★こちらには、</a:t>
            </a:r>
            <a:r>
              <a:rPr lang="en-US" altLang="ja-JP" sz="1050" dirty="0">
                <a:latin typeface="メイリオ" panose="020B0604030504040204" pitchFamily="50" charset="-128"/>
                <a:ea typeface="メイリオ" panose="020B0604030504040204" pitchFamily="50" charset="-128"/>
              </a:rPr>
              <a:t>A</a:t>
            </a:r>
            <a:r>
              <a:rPr lang="ja-JP" altLang="en-US" sz="1050" dirty="0">
                <a:latin typeface="メイリオ" panose="020B0604030504040204" pitchFamily="50" charset="-128"/>
                <a:ea typeface="メイリオ" panose="020B0604030504040204" pitchFamily="50" charset="-128"/>
              </a:rPr>
              <a:t>男が暴力行為を繰り返すことの背景や要因として、影響が大きいと思う順番を、なぜその順番にしたのかを発表しながら、記入してください。時間は</a:t>
            </a:r>
            <a:r>
              <a:rPr lang="ja-JP" altLang="en-US" sz="1050" dirty="0" smtClean="0">
                <a:latin typeface="メイリオ" panose="020B0604030504040204" pitchFamily="50" charset="-128"/>
                <a:ea typeface="メイリオ" panose="020B0604030504040204" pitchFamily="50" charset="-128"/>
              </a:rPr>
              <a:t>４分です</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司会と記録係の先生、よろしくお願い</a:t>
            </a:r>
            <a:r>
              <a:rPr lang="ja-JP" altLang="en-US" sz="1050" dirty="0">
                <a:latin typeface="メイリオ" panose="020B0604030504040204" pitchFamily="50" charset="-128"/>
                <a:ea typeface="メイリオ" panose="020B0604030504040204" pitchFamily="50" charset="-128"/>
              </a:rPr>
              <a:t>します</a:t>
            </a:r>
            <a:r>
              <a:rPr lang="ja-JP" altLang="en-US" sz="1050" dirty="0" smtClean="0">
                <a:latin typeface="メイリオ" panose="020B0604030504040204" pitchFamily="50" charset="-128"/>
                <a:ea typeface="メイリオ" panose="020B0604030504040204" pitchFamily="50" charset="-128"/>
              </a:rPr>
              <a:t>。では</a:t>
            </a:r>
            <a:r>
              <a:rPr lang="ja-JP" altLang="en-US" sz="1050" dirty="0">
                <a:latin typeface="メイリオ" panose="020B0604030504040204" pitchFamily="50" charset="-128"/>
                <a:ea typeface="メイリオ" panose="020B0604030504040204" pitchFamily="50" charset="-128"/>
              </a:rPr>
              <a:t>、始めてください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４</a:t>
            </a:r>
            <a:r>
              <a:rPr lang="ja-JP" altLang="en-US" sz="1050" dirty="0" smtClean="0">
                <a:latin typeface="メイリオ" panose="020B0604030504040204" pitchFamily="50" charset="-128"/>
                <a:ea typeface="メイリオ" panose="020B0604030504040204" pitchFamily="50" charset="-128"/>
              </a:rPr>
              <a:t>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どうでしょう。全員ぴったり同じという</a:t>
            </a:r>
            <a:r>
              <a:rPr lang="ja-JP" altLang="en-US" sz="1050" dirty="0" smtClean="0">
                <a:latin typeface="メイリオ" panose="020B0604030504040204" pitchFamily="50" charset="-128"/>
                <a:ea typeface="メイリオ" panose="020B0604030504040204" pitchFamily="50" charset="-128"/>
              </a:rPr>
              <a:t>グループはありました</a:t>
            </a:r>
            <a:r>
              <a:rPr lang="ja-JP" altLang="en-US" sz="1050" dirty="0">
                <a:latin typeface="メイリオ" panose="020B0604030504040204" pitchFamily="50" charset="-128"/>
                <a:ea typeface="メイリオ" panose="020B0604030504040204" pitchFamily="50" charset="-128"/>
              </a:rPr>
              <a:t>か</a:t>
            </a:r>
            <a:r>
              <a:rPr lang="ja-JP" altLang="en-US" sz="1050" dirty="0" smtClean="0">
                <a:latin typeface="メイリオ" panose="020B0604030504040204" pitchFamily="50" charset="-128"/>
                <a:ea typeface="メイリオ" panose="020B0604030504040204" pitchFamily="50" charset="-128"/>
              </a:rPr>
              <a:t>？どの</a:t>
            </a:r>
            <a:r>
              <a:rPr lang="ja-JP" altLang="en-US" sz="1050" dirty="0">
                <a:latin typeface="メイリオ" panose="020B0604030504040204" pitchFamily="50" charset="-128"/>
                <a:ea typeface="メイリオ" panose="020B0604030504040204" pitchFamily="50" charset="-128"/>
              </a:rPr>
              <a:t>グループ</a:t>
            </a:r>
            <a:r>
              <a:rPr lang="ja-JP" altLang="en-US" sz="1050" dirty="0" smtClean="0">
                <a:latin typeface="メイリオ" panose="020B0604030504040204" pitchFamily="50" charset="-128"/>
                <a:ea typeface="メイリオ" panose="020B0604030504040204" pitchFamily="50" charset="-128"/>
              </a:rPr>
              <a:t>でも、多少の違いがあったのではないでしょうか。★</a:t>
            </a:r>
            <a:endParaRPr lang="en-US" altLang="ja-JP" sz="105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10</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39" name="グループ化 38"/>
          <p:cNvGrpSpPr/>
          <p:nvPr/>
        </p:nvGrpSpPr>
        <p:grpSpPr>
          <a:xfrm>
            <a:off x="372914" y="501204"/>
            <a:ext cx="6117484" cy="3325498"/>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16</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379025" y="250254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7" name="横巻き 16"/>
          <p:cNvSpPr/>
          <p:nvPr/>
        </p:nvSpPr>
        <p:spPr>
          <a:xfrm>
            <a:off x="4119032" y="2359844"/>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893003" y="3829151"/>
            <a:ext cx="3600000" cy="13490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同じ情報を見ても、人によって順番が違いましたね。どの</a:t>
            </a:r>
            <a:r>
              <a:rPr lang="ja-JP" altLang="en-US" sz="1050" dirty="0" smtClean="0">
                <a:latin typeface="メイリオ" panose="020B0604030504040204" pitchFamily="50" charset="-128"/>
                <a:ea typeface="メイリオ" panose="020B0604030504040204" pitchFamily="50" charset="-128"/>
              </a:rPr>
              <a:t>カテゴリーを</a:t>
            </a:r>
            <a:r>
              <a:rPr lang="ja-JP" altLang="en-US" sz="1050" dirty="0">
                <a:latin typeface="メイリオ" panose="020B0604030504040204" pitchFamily="50" charset="-128"/>
                <a:ea typeface="メイリオ" panose="020B0604030504040204" pitchFamily="50" charset="-128"/>
              </a:rPr>
              <a:t>重要視するかが違えば、当然そこから考えるＡ男に対する理解も違ってきます。</a:t>
            </a:r>
          </a:p>
          <a:p>
            <a:pPr>
              <a:lnSpc>
                <a:spcPts val="1400"/>
              </a:lnSpc>
            </a:pPr>
            <a:r>
              <a:rPr lang="ja-JP" altLang="en-US" sz="1050" dirty="0" smtClean="0">
                <a:latin typeface="メイリオ" panose="020B0604030504040204" pitchFamily="50" charset="-128"/>
                <a:ea typeface="メイリオ" panose="020B0604030504040204" pitchFamily="50" charset="-128"/>
              </a:rPr>
              <a:t>　例えば、このように★</a:t>
            </a:r>
            <a:r>
              <a:rPr lang="ja-JP" altLang="en-US" sz="1050" dirty="0">
                <a:latin typeface="メイリオ" panose="020B0604030504040204" pitchFamily="50" charset="-128"/>
                <a:ea typeface="メイリオ" panose="020B0604030504040204" pitchFamily="50" charset="-128"/>
              </a:rPr>
              <a:t>ある先生は問題行動の氷山の下を、</a:t>
            </a:r>
            <a:r>
              <a:rPr lang="ja-JP" altLang="en-US" sz="1050" dirty="0" smtClean="0">
                <a:latin typeface="メイリオ" panose="020B0604030504040204" pitchFamily="50" charset="-128"/>
                <a:ea typeface="メイリオ" panose="020B0604030504040204" pitchFamily="50" charset="-128"/>
              </a:rPr>
              <a:t>「生活・行動面</a:t>
            </a:r>
            <a:r>
              <a:rPr lang="ja-JP" altLang="en-US" sz="1050" dirty="0">
                <a:latin typeface="メイリオ" panose="020B0604030504040204" pitchFamily="50" charset="-128"/>
                <a:ea typeface="メイリオ" panose="020B0604030504040204" pitchFamily="50" charset="-128"/>
              </a:rPr>
              <a:t>」や</a:t>
            </a:r>
            <a:r>
              <a:rPr lang="ja-JP" altLang="en-US" sz="1050" dirty="0" smtClean="0">
                <a:latin typeface="メイリオ" panose="020B0604030504040204" pitchFamily="50" charset="-128"/>
                <a:ea typeface="メイリオ" panose="020B0604030504040204" pitchFamily="50" charset="-128"/>
              </a:rPr>
              <a:t>「学習面</a:t>
            </a:r>
            <a:r>
              <a:rPr lang="ja-JP" altLang="en-US" sz="1050" dirty="0">
                <a:latin typeface="メイリオ" panose="020B0604030504040204" pitchFamily="50" charset="-128"/>
                <a:ea typeface="メイリオ" panose="020B0604030504040204" pitchFamily="50" charset="-128"/>
              </a:rPr>
              <a:t>」「家庭面」が主に影響を与えていると捉え、Ａ男を理解した。★</a:t>
            </a:r>
          </a:p>
        </p:txBody>
      </p:sp>
      <p:grpSp>
        <p:nvGrpSpPr>
          <p:cNvPr id="19" name="グループ化 18"/>
          <p:cNvGrpSpPr/>
          <p:nvPr/>
        </p:nvGrpSpPr>
        <p:grpSpPr>
          <a:xfrm>
            <a:off x="370756" y="3827640"/>
            <a:ext cx="6125104" cy="2565519"/>
            <a:chOff x="361964" y="3226356"/>
            <a:chExt cx="6125104" cy="2880000"/>
          </a:xfrm>
        </p:grpSpPr>
        <p:sp>
          <p:nvSpPr>
            <p:cNvPr id="20" name="正方形/長方形 1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88706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23" name="テキスト ボックス 22"/>
          <p:cNvSpPr txBox="1"/>
          <p:nvPr/>
        </p:nvSpPr>
        <p:spPr>
          <a:xfrm>
            <a:off x="376867" y="582898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24" name="グループ化 23"/>
          <p:cNvGrpSpPr/>
          <p:nvPr/>
        </p:nvGrpSpPr>
        <p:grpSpPr>
          <a:xfrm>
            <a:off x="370756" y="6393160"/>
            <a:ext cx="6124785" cy="2520280"/>
            <a:chOff x="355020" y="498412"/>
            <a:chExt cx="6124785" cy="2726396"/>
          </a:xfrm>
        </p:grpSpPr>
        <p:sp>
          <p:nvSpPr>
            <p:cNvPr id="25" name="正方形/長方形 24"/>
            <p:cNvSpPr/>
            <p:nvPr/>
          </p:nvSpPr>
          <p:spPr>
            <a:xfrm>
              <a:off x="355020" y="498412"/>
              <a:ext cx="252694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8" name="テキスト ボックス 27"/>
          <p:cNvSpPr txBox="1"/>
          <p:nvPr/>
        </p:nvSpPr>
        <p:spPr>
          <a:xfrm>
            <a:off x="376866" y="8389951"/>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9" name="正方形/長方形 28"/>
          <p:cNvSpPr/>
          <p:nvPr/>
        </p:nvSpPr>
        <p:spPr>
          <a:xfrm>
            <a:off x="2892505" y="6396298"/>
            <a:ext cx="3600000" cy="630942"/>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dirty="0" smtClean="0">
                <a:latin typeface="メイリオ" panose="020B0604030504040204" pitchFamily="50" charset="-128"/>
                <a:ea typeface="メイリオ" panose="020B0604030504040204" pitchFamily="50" charset="-128"/>
              </a:rPr>
              <a:t>　ある</a:t>
            </a:r>
            <a:r>
              <a:rPr lang="ja-JP" altLang="en-US" sz="1050" dirty="0">
                <a:latin typeface="メイリオ" panose="020B0604030504040204" pitchFamily="50" charset="-128"/>
                <a:ea typeface="メイリオ" panose="020B0604030504040204" pitchFamily="50" charset="-128"/>
              </a:rPr>
              <a:t>先生は</a:t>
            </a:r>
            <a:r>
              <a:rPr lang="ja-JP" altLang="en-US" sz="1050" dirty="0" smtClean="0">
                <a:latin typeface="メイリオ" panose="020B0604030504040204" pitchFamily="50" charset="-128"/>
                <a:ea typeface="メイリオ" panose="020B0604030504040204" pitchFamily="50" charset="-128"/>
              </a:rPr>
              <a:t>、このように「生活・行動面</a:t>
            </a:r>
            <a:r>
              <a:rPr lang="ja-JP" altLang="en-US" sz="1050" dirty="0">
                <a:latin typeface="メイリオ" panose="020B0604030504040204" pitchFamily="50" charset="-128"/>
                <a:ea typeface="メイリオ" panose="020B0604030504040204" pitchFamily="50" charset="-128"/>
              </a:rPr>
              <a:t>」や</a:t>
            </a:r>
            <a:r>
              <a:rPr lang="ja-JP" altLang="en-US" sz="1050" dirty="0" smtClean="0">
                <a:latin typeface="メイリオ" panose="020B0604030504040204" pitchFamily="50" charset="-128"/>
                <a:ea typeface="メイリオ" panose="020B0604030504040204" pitchFamily="50" charset="-128"/>
              </a:rPr>
              <a:t>「心理・社会面」</a:t>
            </a:r>
            <a:r>
              <a:rPr lang="ja-JP" altLang="en-US" sz="1050" dirty="0">
                <a:latin typeface="メイリオ" panose="020B0604030504040204" pitchFamily="50" charset="-128"/>
                <a:ea typeface="メイリオ" panose="020B0604030504040204" pitchFamily="50" charset="-128"/>
              </a:rPr>
              <a:t>、★</a:t>
            </a:r>
          </a:p>
        </p:txBody>
      </p:sp>
      <p:sp>
        <p:nvSpPr>
          <p:cNvPr id="30" name="角丸四角形吹き出し 29"/>
          <p:cNvSpPr/>
          <p:nvPr/>
        </p:nvSpPr>
        <p:spPr>
          <a:xfrm>
            <a:off x="5213960" y="243595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74916"/>
            <a:ext cx="2165275" cy="16239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47240" y="4213462"/>
            <a:ext cx="2141983" cy="16064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7495" y="6765540"/>
            <a:ext cx="2121473" cy="159110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290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2952235"/>
            <a:ext cx="3600000" cy="1349087"/>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この違いが、一人一人のアセスメントの違いです。違いが生じるのは当然で、個々の違いが悪いというわけではありません。しかし、一人の教師が、自分なりのアセスメントのみですませてしまうと、★子供にとっての指導・支援が偏ってしまったり、学校として指導の一貫性に欠けてしまったりすることがあります。★</a:t>
            </a:r>
            <a:endParaRPr lang="en-US" altLang="ja-JP"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501204"/>
            <a:ext cx="6117484" cy="2449521"/>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19</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9" name="正方形/長方形 8"/>
          <p:cNvSpPr/>
          <p:nvPr/>
        </p:nvSpPr>
        <p:spPr>
          <a:xfrm>
            <a:off x="2892505" y="502716"/>
            <a:ext cx="3600000" cy="810478"/>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dirty="0" smtClean="0">
                <a:latin typeface="メイリオ" panose="020B0604030504040204" pitchFamily="50" charset="-128"/>
                <a:ea typeface="メイリオ" panose="020B0604030504040204" pitchFamily="50" charset="-128"/>
              </a:rPr>
              <a:t>　ある</a:t>
            </a:r>
            <a:r>
              <a:rPr lang="ja-JP" altLang="en-US" sz="1050" dirty="0">
                <a:latin typeface="メイリオ" panose="020B0604030504040204" pitchFamily="50" charset="-128"/>
                <a:ea typeface="メイリオ" panose="020B0604030504040204" pitchFamily="50" charset="-128"/>
              </a:rPr>
              <a:t>先生は</a:t>
            </a:r>
            <a:r>
              <a:rPr lang="ja-JP" altLang="en-US" sz="1050" dirty="0" smtClean="0">
                <a:latin typeface="メイリオ" panose="020B0604030504040204" pitchFamily="50" charset="-128"/>
                <a:ea typeface="メイリオ" panose="020B0604030504040204" pitchFamily="50" charset="-128"/>
              </a:rPr>
              <a:t>、このように「</a:t>
            </a:r>
            <a:r>
              <a:rPr lang="ja-JP" altLang="en-US" sz="1050" dirty="0">
                <a:latin typeface="メイリオ" panose="020B0604030504040204" pitchFamily="50" charset="-128"/>
                <a:ea typeface="メイリオ" panose="020B0604030504040204" pitchFamily="50" charset="-128"/>
              </a:rPr>
              <a:t>進路面」や「家庭面」が主に影響を与えていると捉え、Ａ男を理解したということになります</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250254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2950725"/>
            <a:ext cx="6117484" cy="246732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376867" y="495206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11</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3" name="グループ化 22"/>
          <p:cNvGrpSpPr/>
          <p:nvPr/>
        </p:nvGrpSpPr>
        <p:grpSpPr>
          <a:xfrm>
            <a:off x="368719" y="5417251"/>
            <a:ext cx="6117841" cy="2438365"/>
            <a:chOff x="361964" y="498412"/>
            <a:chExt cx="6117841" cy="2726396"/>
          </a:xfrm>
        </p:grpSpPr>
        <p:sp>
          <p:nvSpPr>
            <p:cNvPr id="24" name="正方形/長方形 23"/>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5009" y="578643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テキスト ボックス 26"/>
          <p:cNvSpPr txBox="1"/>
          <p:nvPr/>
        </p:nvSpPr>
        <p:spPr>
          <a:xfrm>
            <a:off x="375505" y="7414042"/>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8" name="正方形/長方形 27"/>
          <p:cNvSpPr/>
          <p:nvPr/>
        </p:nvSpPr>
        <p:spPr>
          <a:xfrm>
            <a:off x="2891144" y="5420389"/>
            <a:ext cx="3600000" cy="1887696"/>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では、的確なアセスメントを行うためには、どうしたらよいでしょうか。</a:t>
            </a:r>
          </a:p>
          <a:p>
            <a:pPr>
              <a:lnSpc>
                <a:spcPts val="1400"/>
              </a:lnSpc>
            </a:pPr>
            <a:r>
              <a:rPr lang="ja-JP" altLang="en-US" sz="1050" dirty="0">
                <a:latin typeface="メイリオ" panose="020B0604030504040204" pitchFamily="50" charset="-128"/>
                <a:ea typeface="メイリオ" panose="020B0604030504040204" pitchFamily="50" charset="-128"/>
              </a:rPr>
              <a:t>　留意点の一つ目は、★先生自身が、自分の考え方や感情、気持ちの傾向に気付いておく、つまり、自己理解をしておくということです。</a:t>
            </a:r>
          </a:p>
          <a:p>
            <a:pPr>
              <a:lnSpc>
                <a:spcPts val="1400"/>
              </a:lnSpc>
            </a:pPr>
            <a:r>
              <a:rPr lang="ja-JP" altLang="en-US" sz="1050" dirty="0">
                <a:latin typeface="メイリオ" panose="020B0604030504040204" pitchFamily="50" charset="-128"/>
                <a:ea typeface="メイリオ" panose="020B0604030504040204" pitchFamily="50" charset="-128"/>
              </a:rPr>
              <a:t>　例えば、「自分には、思い込みやすいところがある」など、自分自身の思考や気持ちの特徴を理解できていれば、アセスメントする際に、偏りが起きないように気を付けることができます。★</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46834" y="891814"/>
            <a:ext cx="2090078" cy="15675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47283" y="3357290"/>
            <a:ext cx="2126366" cy="159477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7478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2939535"/>
            <a:ext cx="3600000" cy="990015"/>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それが、ひいては、適切な指導・支援につながります。また、学校として、一貫性のある指導・支援をするためにも、問題を一人</a:t>
            </a:r>
            <a:r>
              <a:rPr lang="ja-JP" altLang="en-US" sz="1050" dirty="0" smtClean="0">
                <a:latin typeface="メイリオ" panose="020B0604030504040204" pitchFamily="50" charset="-128"/>
                <a:ea typeface="メイリオ" panose="020B0604030504040204" pitchFamily="50" charset="-128"/>
              </a:rPr>
              <a:t>でアセスメントせずに、</a:t>
            </a:r>
            <a:r>
              <a:rPr lang="ja-JP" altLang="en-US" sz="1050" dirty="0">
                <a:latin typeface="メイリオ" panose="020B0604030504040204" pitchFamily="50" charset="-128"/>
                <a:ea typeface="メイリオ" panose="020B0604030504040204" pitchFamily="50" charset="-128"/>
              </a:rPr>
              <a:t>チームでアセスメントを行うようにしましょう。★</a:t>
            </a:r>
          </a:p>
        </p:txBody>
      </p:sp>
      <p:grpSp>
        <p:nvGrpSpPr>
          <p:cNvPr id="1027" name="グループ化 1026"/>
          <p:cNvGrpSpPr/>
          <p:nvPr/>
        </p:nvGrpSpPr>
        <p:grpSpPr>
          <a:xfrm>
            <a:off x="370258" y="488504"/>
            <a:ext cx="6117484" cy="2449521"/>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9" name="正方形/長方形 8"/>
          <p:cNvSpPr/>
          <p:nvPr/>
        </p:nvSpPr>
        <p:spPr>
          <a:xfrm>
            <a:off x="2892505" y="490016"/>
            <a:ext cx="3600000" cy="1349087"/>
          </a:xfrm>
          <a:prstGeom prst="rect">
            <a:avLst/>
          </a:prstGeom>
        </p:spPr>
        <p:txBody>
          <a:bodyPr wrap="square">
            <a:spAutoFit/>
          </a:bodyPr>
          <a:lstStyle/>
          <a:p>
            <a:pPr>
              <a:lnSpc>
                <a:spcPts val="1400"/>
              </a:lnSpc>
            </a:pP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で２分≫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留意点</a:t>
            </a:r>
            <a:r>
              <a:rPr lang="ja-JP" altLang="en-US" sz="1050" dirty="0">
                <a:latin typeface="メイリオ" panose="020B0604030504040204" pitchFamily="50" charset="-128"/>
                <a:ea typeface="メイリオ" panose="020B0604030504040204" pitchFamily="50" charset="-128"/>
              </a:rPr>
              <a:t>の二つ目は</a:t>
            </a:r>
            <a:r>
              <a:rPr lang="ja-JP" altLang="en-US" sz="1050" dirty="0" smtClean="0">
                <a:latin typeface="メイリオ" panose="020B0604030504040204" pitchFamily="50" charset="-128"/>
                <a:ea typeface="メイリオ" panose="020B0604030504040204" pitchFamily="50" charset="-128"/>
              </a:rPr>
              <a:t>、チーム</a:t>
            </a:r>
            <a:r>
              <a:rPr lang="ja-JP" altLang="en-US" sz="1050" dirty="0">
                <a:latin typeface="メイリオ" panose="020B0604030504040204" pitchFamily="50" charset="-128"/>
                <a:ea typeface="メイリオ" panose="020B0604030504040204" pitchFamily="50" charset="-128"/>
              </a:rPr>
              <a:t>でアセスメントをすることです</a:t>
            </a:r>
            <a:r>
              <a:rPr lang="ja-JP" altLang="en-US" sz="1050" dirty="0" smtClean="0">
                <a:latin typeface="メイリオ" panose="020B0604030504040204" pitchFamily="50" charset="-128"/>
                <a:ea typeface="メイリオ" panose="020B0604030504040204" pitchFamily="50" charset="-128"/>
              </a:rPr>
              <a:t>。このように★</a:t>
            </a:r>
            <a:r>
              <a:rPr lang="ja-JP" altLang="en-US" sz="1050" dirty="0">
                <a:latin typeface="メイリオ" panose="020B0604030504040204" pitchFamily="50" charset="-128"/>
                <a:ea typeface="メイリオ" panose="020B0604030504040204" pitchFamily="50" charset="-128"/>
              </a:rPr>
              <a:t>一人一人のアセスメントに違いがあっても、それを、チームですり合わせていく過程を経ることにより、様々な情報、視点、考え方、理解の仕方が加わり、より的確なアセスメントを行うことができます。★</a:t>
            </a:r>
          </a:p>
        </p:txBody>
      </p:sp>
      <p:sp>
        <p:nvSpPr>
          <p:cNvPr id="35" name="テキスト ボックス 34"/>
          <p:cNvSpPr txBox="1"/>
          <p:nvPr/>
        </p:nvSpPr>
        <p:spPr>
          <a:xfrm>
            <a:off x="376369" y="248984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2938025"/>
            <a:ext cx="6117484" cy="246732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3308448"/>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493936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12</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2081" y="848543"/>
            <a:ext cx="2160000" cy="1620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グループ化 15"/>
          <p:cNvGrpSpPr/>
          <p:nvPr/>
        </p:nvGrpSpPr>
        <p:grpSpPr>
          <a:xfrm>
            <a:off x="370756" y="5406477"/>
            <a:ext cx="6117165" cy="3865733"/>
            <a:chOff x="362640" y="498412"/>
            <a:chExt cx="6117165" cy="2726396"/>
          </a:xfrm>
        </p:grpSpPr>
        <p:sp>
          <p:nvSpPr>
            <p:cNvPr id="17" name="正方形/長方形 16"/>
            <p:cNvSpPr/>
            <p:nvPr/>
          </p:nvSpPr>
          <p:spPr>
            <a:xfrm>
              <a:off x="362640" y="498412"/>
              <a:ext cx="251932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9" name="テキスト ボックス 18"/>
          <p:cNvSpPr txBox="1"/>
          <p:nvPr/>
        </p:nvSpPr>
        <p:spPr>
          <a:xfrm>
            <a:off x="361964" y="757072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0" name="正方形/長方形 19"/>
          <p:cNvSpPr/>
          <p:nvPr/>
        </p:nvSpPr>
        <p:spPr>
          <a:xfrm>
            <a:off x="2892505" y="5409615"/>
            <a:ext cx="3600000" cy="36830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24</a:t>
            </a:r>
            <a:r>
              <a:rPr lang="ja-JP" altLang="en-US" sz="1050" b="1" dirty="0" smtClean="0">
                <a:latin typeface="メイリオ" panose="020B0604030504040204" pitchFamily="50" charset="-128"/>
                <a:ea typeface="メイリオ" panose="020B0604030504040204" pitchFamily="50" charset="-128"/>
              </a:rPr>
              <a:t>で５分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次</a:t>
            </a:r>
            <a:r>
              <a:rPr lang="ja-JP" altLang="en-US" sz="1050" dirty="0" smtClean="0">
                <a:latin typeface="メイリオ" panose="020B0604030504040204" pitchFamily="50" charset="-128"/>
                <a:ea typeface="メイリオ" panose="020B0604030504040204" pitchFamily="50" charset="-128"/>
              </a:rPr>
              <a:t>の協議に</a:t>
            </a:r>
            <a:r>
              <a:rPr lang="ja-JP" altLang="en-US" sz="1050" dirty="0">
                <a:latin typeface="メイリオ" panose="020B0604030504040204" pitchFamily="50" charset="-128"/>
                <a:ea typeface="メイリオ" panose="020B0604030504040204" pitchFamily="50" charset="-128"/>
              </a:rPr>
              <a:t>移ります。先ほど「</a:t>
            </a:r>
            <a:r>
              <a:rPr lang="en-US" altLang="ja-JP" sz="1050" dirty="0">
                <a:latin typeface="メイリオ" panose="020B0604030504040204" pitchFamily="50" charset="-128"/>
                <a:ea typeface="メイリオ" panose="020B0604030504040204" pitchFamily="50" charset="-128"/>
              </a:rPr>
              <a:t>A</a:t>
            </a:r>
            <a:r>
              <a:rPr lang="ja-JP" altLang="en-US" sz="1050" dirty="0">
                <a:latin typeface="メイリオ" panose="020B0604030504040204" pitchFamily="50" charset="-128"/>
                <a:ea typeface="メイリオ" panose="020B0604030504040204" pitchFamily="50" charset="-128"/>
              </a:rPr>
              <a:t>男が暴力行為を</a:t>
            </a:r>
            <a:r>
              <a:rPr lang="ja-JP" altLang="en-US" sz="1050" dirty="0" smtClean="0">
                <a:latin typeface="メイリオ" panose="020B0604030504040204" pitchFamily="50" charset="-128"/>
                <a:ea typeface="メイリオ" panose="020B0604030504040204" pitchFamily="50" charset="-128"/>
              </a:rPr>
              <a:t>繰り返す、と</a:t>
            </a:r>
            <a:r>
              <a:rPr lang="ja-JP" altLang="en-US" sz="1050" dirty="0">
                <a:latin typeface="メイリオ" panose="020B0604030504040204" pitchFamily="50" charset="-128"/>
                <a:ea typeface="メイリオ" panose="020B0604030504040204" pitchFamily="50" charset="-128"/>
              </a:rPr>
              <a:t>いう問題に影響を与えている</a:t>
            </a:r>
            <a:r>
              <a:rPr lang="ja-JP" altLang="en-US" sz="1050" dirty="0" smtClean="0">
                <a:latin typeface="メイリオ" panose="020B0604030504040204" pitchFamily="50" charset="-128"/>
                <a:ea typeface="メイリオ" panose="020B0604030504040204" pitchFamily="50" charset="-128"/>
              </a:rPr>
              <a:t>順番」を</a:t>
            </a:r>
            <a:r>
              <a:rPr lang="ja-JP" altLang="en-US" sz="1050" dirty="0">
                <a:latin typeface="メイリオ" panose="020B0604030504040204" pitchFamily="50" charset="-128"/>
                <a:ea typeface="メイリオ" panose="020B0604030504040204" pitchFamily="50" charset="-128"/>
              </a:rPr>
              <a:t>グループ協議をした際、それぞれの先生で重要視するカテゴリーが違ってくることが分かりました。</a:t>
            </a:r>
          </a:p>
          <a:p>
            <a:pPr>
              <a:lnSpc>
                <a:spcPts val="1400"/>
              </a:lnSpc>
            </a:pPr>
            <a:r>
              <a:rPr lang="ja-JP" altLang="en-US" sz="1050" dirty="0">
                <a:latin typeface="メイリオ" panose="020B0604030504040204" pitchFamily="50" charset="-128"/>
                <a:ea typeface="メイリオ" panose="020B0604030504040204" pitchFamily="50" charset="-128"/>
              </a:rPr>
              <a:t>　その上で、次は、★グループで相談して、どのカテゴリーから指導・支援を始めるか、ワークシートの一番右に順番を付けてください</a:t>
            </a:r>
            <a:r>
              <a:rPr lang="ja-JP" altLang="en-US" sz="1050" dirty="0" smtClean="0">
                <a:latin typeface="メイリオ" panose="020B0604030504040204" pitchFamily="50" charset="-128"/>
                <a:ea typeface="メイリオ" panose="020B0604030504040204" pitchFamily="50" charset="-128"/>
              </a:rPr>
              <a:t>。何</a:t>
            </a:r>
            <a:r>
              <a:rPr lang="ja-JP" altLang="en-US" sz="1050" dirty="0">
                <a:latin typeface="メイリオ" panose="020B0604030504040204" pitchFamily="50" charset="-128"/>
                <a:ea typeface="メイリオ" panose="020B0604030504040204" pitchFamily="50" charset="-128"/>
              </a:rPr>
              <a:t>を最優先課題として取り組む</a:t>
            </a:r>
            <a:r>
              <a:rPr lang="ja-JP" altLang="en-US" sz="1050" dirty="0" smtClean="0">
                <a:latin typeface="メイリオ" panose="020B0604030504040204" pitchFamily="50" charset="-128"/>
                <a:ea typeface="メイリオ" panose="020B0604030504040204" pitchFamily="50" charset="-128"/>
              </a:rPr>
              <a:t>かのチーム会議だ</a:t>
            </a:r>
            <a:r>
              <a:rPr lang="ja-JP" altLang="en-US" sz="1050" dirty="0">
                <a:latin typeface="メイリオ" panose="020B0604030504040204" pitchFamily="50" charset="-128"/>
                <a:ea typeface="メイリオ" panose="020B0604030504040204" pitchFamily="50" charset="-128"/>
              </a:rPr>
              <a:t>と思ってください。時間は</a:t>
            </a:r>
            <a:r>
              <a:rPr lang="ja-JP" altLang="en-US" sz="1050" dirty="0" smtClean="0">
                <a:latin typeface="メイリオ" panose="020B0604030504040204" pitchFamily="50" charset="-128"/>
                <a:ea typeface="メイリオ" panose="020B0604030504040204" pitchFamily="50" charset="-128"/>
              </a:rPr>
              <a:t>３分です</a:t>
            </a:r>
            <a:r>
              <a:rPr lang="ja-JP" altLang="en-US" sz="1050" dirty="0">
                <a:latin typeface="メイリオ" panose="020B0604030504040204" pitchFamily="50" charset="-128"/>
                <a:ea typeface="メイリオ" panose="020B0604030504040204" pitchFamily="50" charset="-128"/>
              </a:rPr>
              <a:t>。始めてください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。グループにより、順番</a:t>
            </a:r>
            <a:r>
              <a:rPr lang="ja-JP" altLang="en-US" sz="1050" dirty="0">
                <a:latin typeface="メイリオ" panose="020B0604030504040204" pitchFamily="50" charset="-128"/>
                <a:ea typeface="メイリオ" panose="020B0604030504040204" pitchFamily="50" charset="-128"/>
              </a:rPr>
              <a:t>の</a:t>
            </a:r>
            <a:r>
              <a:rPr lang="ja-JP" altLang="en-US" sz="1050" dirty="0" smtClean="0">
                <a:latin typeface="メイリオ" panose="020B0604030504040204" pitchFamily="50" charset="-128"/>
                <a:ea typeface="メイリオ" panose="020B0604030504040204" pitchFamily="50" charset="-128"/>
              </a:rPr>
              <a:t>違いがあるだけでなく、場合によっては、役割分担して同時に取り組むことを考えられたのではないかと思います。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大切</a:t>
            </a:r>
            <a:r>
              <a:rPr lang="ja-JP" altLang="en-US" sz="1050" dirty="0">
                <a:latin typeface="メイリオ" panose="020B0604030504040204" pitchFamily="50" charset="-128"/>
                <a:ea typeface="メイリオ" panose="020B0604030504040204" pitchFamily="50" charset="-128"/>
              </a:rPr>
              <a:t>なことは</a:t>
            </a:r>
            <a:r>
              <a:rPr lang="ja-JP" altLang="en-US" sz="1050" dirty="0" smtClean="0">
                <a:latin typeface="メイリオ" panose="020B0604030504040204" pitchFamily="50" charset="-128"/>
                <a:ea typeface="メイリオ" panose="020B0604030504040204" pitchFamily="50" charset="-128"/>
              </a:rPr>
              <a:t>、このように、みんな</a:t>
            </a:r>
            <a:r>
              <a:rPr lang="ja-JP" altLang="en-US" sz="1050" dirty="0">
                <a:latin typeface="メイリオ" panose="020B0604030504040204" pitchFamily="50" charset="-128"/>
                <a:ea typeface="メイリオ" panose="020B0604030504040204" pitchFamily="50" charset="-128"/>
              </a:rPr>
              <a:t>で指導・支援策を出しながら</a:t>
            </a:r>
            <a:r>
              <a:rPr lang="ja-JP" altLang="en-US" sz="1050" dirty="0" smtClean="0">
                <a:latin typeface="メイリオ" panose="020B0604030504040204" pitchFamily="50" charset="-128"/>
                <a:ea typeface="メイリオ" panose="020B0604030504040204" pitchFamily="50" charset="-128"/>
              </a:rPr>
              <a:t>、考えを</a:t>
            </a:r>
            <a:r>
              <a:rPr lang="ja-JP" altLang="en-US" sz="1050" dirty="0">
                <a:latin typeface="メイリオ" panose="020B0604030504040204" pitchFamily="50" charset="-128"/>
                <a:ea typeface="メイリオ" panose="020B0604030504040204" pitchFamily="50" charset="-128"/>
              </a:rPr>
              <a:t>すり合わせていくことです。これが、チームでの</a:t>
            </a:r>
            <a:r>
              <a:rPr lang="ja-JP" altLang="en-US" sz="1050" dirty="0" smtClean="0">
                <a:latin typeface="メイリオ" panose="020B0604030504040204" pitchFamily="50" charset="-128"/>
                <a:ea typeface="メイリオ" panose="020B0604030504040204" pitchFamily="50" charset="-128"/>
              </a:rPr>
              <a:t>アセスメントによる効果です</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21" name="横巻き 20"/>
          <p:cNvSpPr/>
          <p:nvPr/>
        </p:nvSpPr>
        <p:spPr>
          <a:xfrm>
            <a:off x="4135966" y="734078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5195292" y="743565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24"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477041" y="5823850"/>
            <a:ext cx="2263185" cy="16973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2975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2892504" y="496082"/>
            <a:ext cx="3594739" cy="350352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25</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１９</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00" b="1" i="1" dirty="0" smtClean="0">
                <a:latin typeface="メイリオ" panose="020B0604030504040204" pitchFamily="50" charset="-128"/>
                <a:ea typeface="メイリオ" panose="020B0604030504040204" pitchFamily="50" charset="-128"/>
              </a:rPr>
              <a:t>［資料④を各グループに１枚配付</a:t>
            </a:r>
            <a:r>
              <a:rPr lang="ja-JP" altLang="en-US" sz="1000" b="1" i="1" dirty="0">
                <a:latin typeface="メイリオ" panose="020B0604030504040204" pitchFamily="50" charset="-128"/>
                <a:ea typeface="メイリオ" panose="020B0604030504040204" pitchFamily="50" charset="-128"/>
              </a:rPr>
              <a:t>してください</a:t>
            </a:r>
            <a:r>
              <a:rPr lang="ja-JP" altLang="en-US" sz="1000" b="1" i="1" dirty="0" smtClean="0">
                <a:latin typeface="メイリオ" panose="020B0604030504040204" pitchFamily="50" charset="-128"/>
                <a:ea typeface="メイリオ" panose="020B0604030504040204" pitchFamily="50" charset="-128"/>
              </a:rPr>
              <a:t>。］</a:t>
            </a:r>
            <a:endParaRPr lang="ja-JP" altLang="en-US" sz="1000" b="1" i="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では、ここで実際に</a:t>
            </a:r>
            <a:r>
              <a:rPr lang="ja-JP" altLang="en-US" sz="1050" dirty="0" smtClean="0">
                <a:latin typeface="メイリオ" panose="020B0604030504040204" pitchFamily="50" charset="-128"/>
                <a:ea typeface="メイリオ" panose="020B0604030504040204" pitchFamily="50" charset="-128"/>
              </a:rPr>
              <a:t>資料④の</a:t>
            </a:r>
            <a:r>
              <a:rPr lang="ja-JP" altLang="en-US" sz="1050" dirty="0">
                <a:latin typeface="メイリオ" panose="020B0604030504040204" pitchFamily="50" charset="-128"/>
                <a:ea typeface="メイリオ" panose="020B0604030504040204" pitchFamily="50" charset="-128"/>
              </a:rPr>
              <a:t>「チーム支援シート」を使って、チームでのアセスメントをしてみましょう。これからの時間は、Ａ男の事例から離れて、本校</a:t>
            </a:r>
            <a:r>
              <a:rPr lang="ja-JP" altLang="en-US" sz="1050" dirty="0" smtClean="0">
                <a:latin typeface="メイリオ" panose="020B0604030504040204" pitchFamily="50" charset="-128"/>
                <a:ea typeface="メイリオ" panose="020B0604030504040204" pitchFamily="50" charset="-128"/>
              </a:rPr>
              <a:t>の子供を</a:t>
            </a:r>
            <a:r>
              <a:rPr lang="ja-JP" altLang="en-US" sz="1050" dirty="0">
                <a:latin typeface="メイリオ" panose="020B0604030504040204" pitchFamily="50" charset="-128"/>
                <a:ea typeface="メイリオ" panose="020B0604030504040204" pitchFamily="50" charset="-128"/>
              </a:rPr>
              <a:t>例に、問題行動の背景や要因を考えていきます</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①まず、グループ内で検討</a:t>
            </a:r>
            <a:r>
              <a:rPr lang="ja-JP" altLang="en-US" sz="1050" dirty="0" smtClean="0">
                <a:latin typeface="メイリオ" panose="020B0604030504040204" pitchFamily="50" charset="-128"/>
                <a:ea typeface="メイリオ" panose="020B0604030504040204" pitchFamily="50" charset="-128"/>
              </a:rPr>
              <a:t>したい子供を</a:t>
            </a:r>
            <a:r>
              <a:rPr lang="ja-JP" altLang="en-US" sz="1050" dirty="0">
                <a:latin typeface="メイリオ" panose="020B0604030504040204" pitchFamily="50" charset="-128"/>
                <a:ea typeface="メイリオ" panose="020B0604030504040204" pitchFamily="50" charset="-128"/>
              </a:rPr>
              <a:t>一人</a:t>
            </a:r>
            <a:r>
              <a:rPr lang="ja-JP" altLang="en-US" sz="1050" dirty="0" smtClean="0">
                <a:latin typeface="メイリオ" panose="020B0604030504040204" pitchFamily="50" charset="-128"/>
                <a:ea typeface="メイリオ" panose="020B0604030504040204" pitchFamily="50" charset="-128"/>
              </a:rPr>
              <a:t>決めて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ください</a:t>
            </a:r>
            <a:r>
              <a:rPr lang="ja-JP" altLang="en-US" sz="1050" dirty="0">
                <a:latin typeface="メイリオ" panose="020B0604030504040204" pitchFamily="50" charset="-128"/>
                <a:ea typeface="メイリオ" panose="020B0604030504040204" pitchFamily="50" charset="-128"/>
              </a:rPr>
              <a:t>。問題行動があるなど、先生方が日頃</a:t>
            </a:r>
            <a:r>
              <a:rPr lang="ja-JP" altLang="en-US" sz="1050" dirty="0" smtClean="0">
                <a:latin typeface="メイリオ" panose="020B0604030504040204" pitchFamily="50" charset="-128"/>
                <a:ea typeface="メイリオ" panose="020B0604030504040204" pitchFamily="50" charset="-128"/>
              </a:rPr>
              <a:t>から気</a:t>
            </a:r>
            <a:r>
              <a:rPr lang="ja-JP" altLang="en-US" sz="1050" dirty="0">
                <a:latin typeface="メイリオ" panose="020B0604030504040204" pitchFamily="50" charset="-128"/>
                <a:ea typeface="メイリオ" panose="020B0604030504040204" pitchFamily="50" charset="-128"/>
              </a:rPr>
              <a:t>になって</a:t>
            </a:r>
            <a:r>
              <a:rPr lang="ja-JP" altLang="en-US" sz="1050" dirty="0" smtClean="0">
                <a:latin typeface="メイリオ" panose="020B0604030504040204" pitchFamily="50" charset="-128"/>
                <a:ea typeface="メイリオ" panose="020B0604030504040204" pitchFamily="50" charset="-128"/>
              </a:rPr>
              <a:t>いる子供です</a:t>
            </a:r>
            <a:r>
              <a:rPr lang="ja-JP" altLang="en-US" sz="1050"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②そして、対象の子供の「問題点」と「よい点」について、担任の先生から皆さんに伝えてください。全ての欄がうまらなくても構いません。</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この</a:t>
            </a:r>
            <a:r>
              <a:rPr lang="ja-JP" altLang="en-US" sz="1050" dirty="0">
                <a:latin typeface="メイリオ" panose="020B0604030504040204" pitchFamily="50" charset="-128"/>
                <a:ea typeface="メイリオ" panose="020B0604030504040204" pitchFamily="50" charset="-128"/>
              </a:rPr>
              <a:t>①②の</a:t>
            </a:r>
            <a:r>
              <a:rPr lang="ja-JP" altLang="en-US" sz="1050" dirty="0" smtClean="0">
                <a:latin typeface="メイリオ" panose="020B0604030504040204" pitchFamily="50" charset="-128"/>
                <a:ea typeface="メイリオ" panose="020B0604030504040204" pitchFamily="50" charset="-128"/>
              </a:rPr>
              <a:t>作業の時間は</a:t>
            </a:r>
            <a:r>
              <a:rPr lang="ja-JP" altLang="en-US" sz="1050" dirty="0">
                <a:latin typeface="メイリオ" panose="020B0604030504040204" pitchFamily="50" charset="-128"/>
                <a:ea typeface="メイリオ" panose="020B0604030504040204" pitchFamily="50" charset="-128"/>
              </a:rPr>
              <a:t>４</a:t>
            </a:r>
            <a:r>
              <a:rPr lang="ja-JP" altLang="en-US" sz="1050" dirty="0" smtClean="0">
                <a:latin typeface="メイリオ" panose="020B0604030504040204" pitchFamily="50" charset="-128"/>
                <a:ea typeface="メイリオ" panose="020B0604030504040204" pitchFamily="50" charset="-128"/>
              </a:rPr>
              <a:t>分です。では、司会の先生お願いします。始めて</a:t>
            </a:r>
            <a:r>
              <a:rPr lang="ja-JP" altLang="en-US" sz="1050" dirty="0">
                <a:latin typeface="メイリオ" panose="020B0604030504040204" pitchFamily="50" charset="-128"/>
                <a:ea typeface="メイリオ" panose="020B0604030504040204" pitchFamily="50" charset="-128"/>
              </a:rPr>
              <a:t>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（４分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90150" y="9470563"/>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2" name="横巻き 21"/>
          <p:cNvSpPr/>
          <p:nvPr/>
        </p:nvSpPr>
        <p:spPr>
          <a:xfrm>
            <a:off x="4198026" y="3099746"/>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369581" y="492944"/>
            <a:ext cx="6120222" cy="3686198"/>
            <a:chOff x="361964" y="498411"/>
            <a:chExt cx="6120222" cy="3097386"/>
          </a:xfrm>
        </p:grpSpPr>
        <p:sp>
          <p:nvSpPr>
            <p:cNvPr id="15" name="正方形/長方形 14"/>
            <p:cNvSpPr/>
            <p:nvPr/>
          </p:nvSpPr>
          <p:spPr>
            <a:xfrm>
              <a:off x="361964" y="498411"/>
              <a:ext cx="2513798" cy="30973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2882186" y="498411"/>
              <a:ext cx="3600000" cy="309738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8" name="テキスト ボックス 17"/>
          <p:cNvSpPr txBox="1"/>
          <p:nvPr/>
        </p:nvSpPr>
        <p:spPr>
          <a:xfrm>
            <a:off x="390150" y="2549472"/>
            <a:ext cx="2481822"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角丸四角形吹き出し 25"/>
          <p:cNvSpPr/>
          <p:nvPr/>
        </p:nvSpPr>
        <p:spPr>
          <a:xfrm>
            <a:off x="5054704" y="3190233"/>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7171"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35899" y="862129"/>
            <a:ext cx="2145467" cy="1609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7" name="グループ化 26"/>
          <p:cNvGrpSpPr/>
          <p:nvPr/>
        </p:nvGrpSpPr>
        <p:grpSpPr>
          <a:xfrm>
            <a:off x="369901" y="4180061"/>
            <a:ext cx="6117841" cy="2512271"/>
            <a:chOff x="361964" y="498412"/>
            <a:chExt cx="6117841" cy="2726396"/>
          </a:xfrm>
        </p:grpSpPr>
        <p:sp>
          <p:nvSpPr>
            <p:cNvPr id="28" name="正方形/長方形 27"/>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26</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0" name="テキスト ボックス 29"/>
          <p:cNvSpPr txBox="1"/>
          <p:nvPr/>
        </p:nvSpPr>
        <p:spPr>
          <a:xfrm>
            <a:off x="361964" y="6246795"/>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正方形/長方形 30"/>
          <p:cNvSpPr/>
          <p:nvPr/>
        </p:nvSpPr>
        <p:spPr>
          <a:xfrm>
            <a:off x="2892505" y="4185098"/>
            <a:ext cx="3600000" cy="206723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25</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で１９分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続いて、こちらです。「２</a:t>
            </a:r>
            <a:r>
              <a:rPr lang="ja-JP" altLang="en-US" sz="1050">
                <a:latin typeface="メイリオ" panose="020B0604030504040204" pitchFamily="50" charset="-128"/>
                <a:ea typeface="メイリオ" panose="020B0604030504040204" pitchFamily="50" charset="-128"/>
              </a:rPr>
              <a:t>　</a:t>
            </a:r>
            <a:r>
              <a:rPr lang="ja-JP" altLang="en-US" sz="1050" smtClean="0">
                <a:latin typeface="メイリオ" panose="020B0604030504040204" pitchFamily="50" charset="-128"/>
                <a:ea typeface="メイリオ" panose="020B0604030504040204" pitchFamily="50" charset="-128"/>
              </a:rPr>
              <a:t>問題点の</a:t>
            </a:r>
            <a:r>
              <a:rPr lang="ja-JP" altLang="en-US" sz="1050" dirty="0">
                <a:latin typeface="メイリオ" panose="020B0604030504040204" pitchFamily="50" charset="-128"/>
                <a:ea typeface="メイリオ" panose="020B0604030504040204" pitchFamily="50" charset="-128"/>
              </a:rPr>
              <a:t>背景や要因」について、質問をしたり、相談をしたりしながらうめてください。事実だけでなく、「こういったことも考えられるのではないか。」という推測でも構いません。時間は９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（９分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32" name="横巻き 31"/>
          <p:cNvSpPr/>
          <p:nvPr/>
        </p:nvSpPr>
        <p:spPr>
          <a:xfrm>
            <a:off x="4198026" y="5358089"/>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grpSp>
        <p:nvGrpSpPr>
          <p:cNvPr id="33" name="グループ化 32"/>
          <p:cNvGrpSpPr/>
          <p:nvPr/>
        </p:nvGrpSpPr>
        <p:grpSpPr>
          <a:xfrm>
            <a:off x="368375" y="6692333"/>
            <a:ext cx="6122246" cy="2786889"/>
            <a:chOff x="361964" y="3226356"/>
            <a:chExt cx="6122246" cy="2880000"/>
          </a:xfrm>
        </p:grpSpPr>
        <p:sp>
          <p:nvSpPr>
            <p:cNvPr id="34" name="正方形/長方形 33"/>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2884210"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36" name="正方形/長方形 35"/>
          <p:cNvSpPr/>
          <p:nvPr/>
        </p:nvSpPr>
        <p:spPr>
          <a:xfrm>
            <a:off x="2888241" y="6693844"/>
            <a:ext cx="3600000" cy="26058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25</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で１９分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では、グループで、この子供に対して、まず、最初に取り組むことを話し合ってください。時間は３分です。始めてください。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a:t>
            </a:r>
            <a:r>
              <a:rPr lang="ja-JP" altLang="en-US" sz="1050" dirty="0" smtClean="0">
                <a:latin typeface="メイリオ" panose="020B0604030504040204" pitchFamily="50" charset="-128"/>
                <a:ea typeface="メイリオ" panose="020B0604030504040204" pitchFamily="50" charset="-128"/>
              </a:rPr>
              <a:t>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いかがだったでしょうか。このような項目があると、多面的な視点</a:t>
            </a:r>
            <a:r>
              <a:rPr lang="ja-JP" altLang="en-US" sz="1050" dirty="0" smtClean="0">
                <a:latin typeface="メイリオ" panose="020B0604030504040204" pitchFamily="50" charset="-128"/>
                <a:ea typeface="メイリオ" panose="020B0604030504040204" pitchFamily="50" charset="-128"/>
              </a:rPr>
              <a:t>から子供の</a:t>
            </a:r>
            <a:r>
              <a:rPr lang="ja-JP" altLang="en-US" sz="1050" dirty="0">
                <a:latin typeface="メイリオ" panose="020B0604030504040204" pitchFamily="50" charset="-128"/>
                <a:ea typeface="メイリオ" panose="020B0604030504040204" pitchFamily="50" charset="-128"/>
              </a:rPr>
              <a:t>情報を収集できますよね</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このよう</a:t>
            </a:r>
            <a:r>
              <a:rPr lang="ja-JP" altLang="en-US" sz="1050" dirty="0">
                <a:latin typeface="メイリオ" panose="020B0604030504040204" pitchFamily="50" charset="-128"/>
                <a:ea typeface="メイリオ" panose="020B0604030504040204" pitchFamily="50" charset="-128"/>
              </a:rPr>
              <a:t>に、チーム</a:t>
            </a:r>
            <a:r>
              <a:rPr lang="ja-JP" altLang="en-US" sz="1050" dirty="0" smtClean="0">
                <a:latin typeface="メイリオ" panose="020B0604030504040204" pitchFamily="50" charset="-128"/>
                <a:ea typeface="メイリオ" panose="020B0604030504040204" pitchFamily="50" charset="-128"/>
              </a:rPr>
              <a:t>で子供を</a:t>
            </a:r>
            <a:r>
              <a:rPr lang="ja-JP" altLang="en-US" sz="1050" dirty="0">
                <a:latin typeface="メイリオ" panose="020B0604030504040204" pitchFamily="50" charset="-128"/>
                <a:ea typeface="メイリオ" panose="020B0604030504040204" pitchFamily="50" charset="-128"/>
              </a:rPr>
              <a:t>見たり、多くの方から情報をもらったりすることで</a:t>
            </a:r>
            <a:r>
              <a:rPr lang="ja-JP" altLang="en-US" sz="1050" dirty="0" smtClean="0">
                <a:latin typeface="メイリオ" panose="020B0604030504040204" pitchFamily="50" charset="-128"/>
                <a:ea typeface="メイリオ" panose="020B0604030504040204" pitchFamily="50" charset="-128"/>
              </a:rPr>
              <a:t>、客観的理解や共感的理解</a:t>
            </a:r>
            <a:r>
              <a:rPr lang="ja-JP" altLang="en-US" sz="1050" dirty="0">
                <a:latin typeface="メイリオ" panose="020B0604030504040204" pitchFamily="50" charset="-128"/>
                <a:ea typeface="メイリオ" panose="020B0604030504040204" pitchFamily="50" charset="-128"/>
              </a:rPr>
              <a:t>を深めることができ、より的確なアセスメントをすることに</a:t>
            </a:r>
            <a:r>
              <a:rPr lang="ja-JP" altLang="en-US" sz="1050" dirty="0" smtClean="0">
                <a:latin typeface="メイリオ" panose="020B0604030504040204" pitchFamily="50" charset="-128"/>
                <a:ea typeface="メイリオ" panose="020B0604030504040204" pitchFamily="50" charset="-128"/>
              </a:rPr>
              <a:t>つなげることができます</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37" name="テキスト ボックス 36"/>
          <p:cNvSpPr txBox="1"/>
          <p:nvPr/>
        </p:nvSpPr>
        <p:spPr>
          <a:xfrm>
            <a:off x="374486" y="883605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8" name="横巻き 37"/>
          <p:cNvSpPr/>
          <p:nvPr/>
        </p:nvSpPr>
        <p:spPr>
          <a:xfrm>
            <a:off x="4220817" y="7535357"/>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角丸四角形吹き出し 38"/>
          <p:cNvSpPr/>
          <p:nvPr/>
        </p:nvSpPr>
        <p:spPr>
          <a:xfrm>
            <a:off x="5041275" y="762584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40" name="角丸四角形吹き出し 39"/>
          <p:cNvSpPr/>
          <p:nvPr/>
        </p:nvSpPr>
        <p:spPr>
          <a:xfrm>
            <a:off x="5043656" y="5468197"/>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41"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464714" y="4511447"/>
            <a:ext cx="2321174" cy="17408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4"/>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03279" y="7068047"/>
            <a:ext cx="2280227" cy="17101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644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14</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90150" y="945877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33" name="グループ化 32"/>
          <p:cNvGrpSpPr/>
          <p:nvPr/>
        </p:nvGrpSpPr>
        <p:grpSpPr>
          <a:xfrm>
            <a:off x="370080" y="496771"/>
            <a:ext cx="6122425" cy="2613334"/>
            <a:chOff x="361964" y="498412"/>
            <a:chExt cx="6122425" cy="2726396"/>
          </a:xfrm>
        </p:grpSpPr>
        <p:sp>
          <p:nvSpPr>
            <p:cNvPr id="34" name="正方形/長方形 33"/>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28</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2879805" y="498412"/>
              <a:ext cx="3604584"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37"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595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8" name="テキスト ボックス 37"/>
          <p:cNvSpPr txBox="1"/>
          <p:nvPr/>
        </p:nvSpPr>
        <p:spPr>
          <a:xfrm>
            <a:off x="376866" y="2493562"/>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9" name="正方形/長方形 38"/>
          <p:cNvSpPr/>
          <p:nvPr/>
        </p:nvSpPr>
        <p:spPr>
          <a:xfrm>
            <a:off x="2892505" y="499909"/>
            <a:ext cx="3600000" cy="45140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28</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29</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それでは、本日の研修のまとめに入ります。★</a:t>
            </a:r>
          </a:p>
        </p:txBody>
      </p:sp>
      <p:sp>
        <p:nvSpPr>
          <p:cNvPr id="40" name="正方形/長方形 39"/>
          <p:cNvSpPr/>
          <p:nvPr/>
        </p:nvSpPr>
        <p:spPr>
          <a:xfrm>
            <a:off x="2891344" y="5560519"/>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30</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32</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４分≫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それでは、本日最後のメニューです</a:t>
            </a:r>
            <a:r>
              <a:rPr lang="ja-JP" altLang="en-US" sz="1050" dirty="0" smtClean="0">
                <a:latin typeface="メイリオ" panose="020B0604030504040204" pitchFamily="50" charset="-128"/>
                <a:ea typeface="メイリオ" panose="020B0604030504040204" pitchFamily="50" charset="-128"/>
              </a:rPr>
              <a:t>。資料⑤を用意してください。★</a:t>
            </a:r>
            <a:endParaRPr lang="ja-JP" altLang="en-US" sz="1050" dirty="0">
              <a:latin typeface="メイリオ" panose="020B0604030504040204" pitchFamily="50" charset="-128"/>
              <a:ea typeface="メイリオ" panose="020B0604030504040204" pitchFamily="50" charset="-128"/>
            </a:endParaRPr>
          </a:p>
        </p:txBody>
      </p:sp>
      <p:grpSp>
        <p:nvGrpSpPr>
          <p:cNvPr id="41" name="グループ化 40"/>
          <p:cNvGrpSpPr/>
          <p:nvPr/>
        </p:nvGrpSpPr>
        <p:grpSpPr>
          <a:xfrm>
            <a:off x="368599" y="3109942"/>
            <a:ext cx="6124627" cy="2448272"/>
            <a:chOff x="357202" y="3226356"/>
            <a:chExt cx="6124627" cy="2880000"/>
          </a:xfrm>
        </p:grpSpPr>
        <p:sp>
          <p:nvSpPr>
            <p:cNvPr id="42" name="正方形/長方形 41"/>
            <p:cNvSpPr/>
            <p:nvPr/>
          </p:nvSpPr>
          <p:spPr>
            <a:xfrm>
              <a:off x="357202"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29</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881829"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4"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4711" y="3480366"/>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5" name="正方形/長方形 44"/>
          <p:cNvSpPr/>
          <p:nvPr/>
        </p:nvSpPr>
        <p:spPr>
          <a:xfrm>
            <a:off x="2895606" y="3111453"/>
            <a:ext cx="3605205"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28</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29</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１分≫</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先ほどのＡ男のように「暴力行為を繰り返す」という問題行動があったとします。</a:t>
            </a:r>
          </a:p>
          <a:p>
            <a:pPr>
              <a:lnSpc>
                <a:spcPts val="1400"/>
              </a:lnSpc>
            </a:pPr>
            <a:r>
              <a:rPr lang="ja-JP" altLang="en-US" sz="1050" dirty="0">
                <a:latin typeface="メイリオ" panose="020B0604030504040204" pitchFamily="50" charset="-128"/>
                <a:ea typeface="メイリオ" panose="020B0604030504040204" pitchFamily="50" charset="-128"/>
              </a:rPr>
              <a:t>　表面に現れる問題行動だけ見て、★厳しく注意し、</a:t>
            </a:r>
            <a:r>
              <a:rPr lang="ja-JP" altLang="en-US" sz="1050" dirty="0" smtClean="0">
                <a:latin typeface="メイリオ" panose="020B0604030504040204" pitchFamily="50" charset="-128"/>
                <a:ea typeface="メイリオ" panose="020B0604030504040204" pitchFamily="50" charset="-128"/>
              </a:rPr>
              <a:t>謝らせると</a:t>
            </a:r>
            <a:r>
              <a:rPr lang="ja-JP" altLang="en-US" sz="1050" dirty="0">
                <a:latin typeface="メイリオ" panose="020B0604030504040204" pitchFamily="50" charset="-128"/>
                <a:ea typeface="メイリオ" panose="020B0604030504040204" pitchFamily="50" charset="-128"/>
              </a:rPr>
              <a:t>いう</a:t>
            </a:r>
            <a:r>
              <a:rPr lang="ja-JP" altLang="en-US" sz="1050" dirty="0" smtClean="0">
                <a:latin typeface="メイリオ" panose="020B0604030504040204" pitchFamily="50" charset="-128"/>
                <a:ea typeface="メイリオ" panose="020B0604030504040204" pitchFamily="50" charset="-128"/>
              </a:rPr>
              <a:t>指導をするのでは</a:t>
            </a:r>
            <a:r>
              <a:rPr lang="ja-JP" altLang="en-US" sz="1050" dirty="0">
                <a:latin typeface="メイリオ" panose="020B0604030504040204" pitchFamily="50" charset="-128"/>
                <a:ea typeface="メイリオ" panose="020B0604030504040204" pitchFamily="50" charset="-128"/>
              </a:rPr>
              <a:t>なく</a:t>
            </a:r>
            <a:r>
              <a:rPr lang="ja-JP" altLang="en-US" sz="1050" dirty="0" smtClean="0">
                <a:latin typeface="メイリオ" panose="020B0604030504040204" pitchFamily="50" charset="-128"/>
                <a:ea typeface="メイリオ" panose="020B0604030504040204" pitchFamily="50" charset="-128"/>
              </a:rPr>
              <a:t>、まずは、★</a:t>
            </a:r>
            <a:r>
              <a:rPr lang="ja-JP" altLang="en-US" sz="1050" dirty="0">
                <a:latin typeface="メイリオ" panose="020B0604030504040204" pitchFamily="50" charset="-128"/>
                <a:ea typeface="メイリオ" panose="020B0604030504040204" pitchFamily="50" charset="-128"/>
              </a:rPr>
              <a:t>日頃の児童生徒理解に基づいた、「客観的理解」と「共感的理解</a:t>
            </a:r>
            <a:r>
              <a:rPr lang="ja-JP" altLang="en-US" sz="1050" dirty="0" smtClean="0">
                <a:latin typeface="メイリオ" panose="020B0604030504040204" pitchFamily="50" charset="-128"/>
                <a:ea typeface="メイリオ" panose="020B0604030504040204" pitchFamily="50" charset="-128"/>
              </a:rPr>
              <a:t>」によるアセスメントを行うことが大切です。そうすることで、問題</a:t>
            </a:r>
            <a:r>
              <a:rPr lang="ja-JP" altLang="en-US" sz="1050" dirty="0">
                <a:latin typeface="メイリオ" panose="020B0604030504040204" pitchFamily="50" charset="-128"/>
                <a:ea typeface="メイリオ" panose="020B0604030504040204" pitchFamily="50" charset="-128"/>
              </a:rPr>
              <a:t>行動の下に隠れていた背景や要因がクリアになり、より適切な指導・</a:t>
            </a:r>
            <a:r>
              <a:rPr lang="ja-JP" altLang="en-US" sz="1050" dirty="0" smtClean="0">
                <a:latin typeface="メイリオ" panose="020B0604030504040204" pitchFamily="50" charset="-128"/>
                <a:ea typeface="メイリオ" panose="020B0604030504040204" pitchFamily="50" charset="-128"/>
              </a:rPr>
              <a:t>支援を行うことができます</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374710" y="5111284"/>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47" name="グループ化 46"/>
          <p:cNvGrpSpPr/>
          <p:nvPr/>
        </p:nvGrpSpPr>
        <p:grpSpPr>
          <a:xfrm>
            <a:off x="369097" y="5559009"/>
            <a:ext cx="6124627" cy="2448000"/>
            <a:chOff x="361964" y="3226356"/>
            <a:chExt cx="6124627" cy="2880000"/>
          </a:xfrm>
        </p:grpSpPr>
        <p:sp>
          <p:nvSpPr>
            <p:cNvPr id="48" name="正方形/長方形 47"/>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30</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886591"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50"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4711" y="5929432"/>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1" name="テキスト ボックス 50"/>
          <p:cNvSpPr txBox="1"/>
          <p:nvPr/>
        </p:nvSpPr>
        <p:spPr>
          <a:xfrm>
            <a:off x="375208" y="7560350"/>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Tree>
    <p:extLst>
      <p:ext uri="{BB962C8B-B14F-4D97-AF65-F5344CB8AC3E}">
        <p14:creationId xmlns:p14="http://schemas.microsoft.com/office/powerpoint/2010/main" val="3728628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15</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28" name="グループ化 27"/>
          <p:cNvGrpSpPr/>
          <p:nvPr/>
        </p:nvGrpSpPr>
        <p:grpSpPr>
          <a:xfrm>
            <a:off x="347163" y="485895"/>
            <a:ext cx="6117841" cy="4259514"/>
            <a:chOff x="361964" y="498411"/>
            <a:chExt cx="6117841" cy="2870792"/>
          </a:xfrm>
        </p:grpSpPr>
        <p:sp>
          <p:nvSpPr>
            <p:cNvPr id="29" name="正方形/長方形 28"/>
            <p:cNvSpPr/>
            <p:nvPr/>
          </p:nvSpPr>
          <p:spPr>
            <a:xfrm>
              <a:off x="361964" y="498411"/>
              <a:ext cx="2520000" cy="28707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2879805" y="498411"/>
              <a:ext cx="3600000" cy="287079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31" name="テキスト ボックス 30"/>
          <p:cNvSpPr txBox="1"/>
          <p:nvPr/>
        </p:nvSpPr>
        <p:spPr>
          <a:xfrm>
            <a:off x="385270" y="2482687"/>
            <a:ext cx="2517884"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2" name="正方形/長方形 31"/>
          <p:cNvSpPr/>
          <p:nvPr/>
        </p:nvSpPr>
        <p:spPr>
          <a:xfrm>
            <a:off x="2899787" y="504816"/>
            <a:ext cx="3569980" cy="404213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30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32</a:t>
            </a:r>
            <a:r>
              <a:rPr lang="ja-JP" altLang="en-US" sz="1050" b="1" dirty="0">
                <a:latin typeface="メイリオ" panose="020B0604030504040204" pitchFamily="50" charset="-128"/>
                <a:ea typeface="メイリオ" panose="020B0604030504040204" pitchFamily="50" charset="-128"/>
              </a:rPr>
              <a:t>で４分≫</a:t>
            </a:r>
          </a:p>
          <a:p>
            <a:pPr>
              <a:lnSpc>
                <a:spcPts val="1400"/>
              </a:lnSpc>
            </a:pPr>
            <a:r>
              <a:rPr lang="ja-JP" altLang="en-US" sz="1050" b="1" dirty="0" smtClean="0">
                <a:latin typeface="メイリオ" panose="020B0604030504040204" pitchFamily="50" charset="-128"/>
                <a:ea typeface="メイリオ" panose="020B0604030504040204" pitchFamily="50" charset="-128"/>
              </a:rPr>
              <a:t>［資料⑤を</a:t>
            </a:r>
            <a:r>
              <a:rPr lang="ja-JP" altLang="en-US" sz="1050" b="1" dirty="0">
                <a:latin typeface="メイリオ" panose="020B0604030504040204" pitchFamily="50" charset="-128"/>
                <a:ea typeface="メイリオ" panose="020B0604030504040204" pitchFamily="50" charset="-128"/>
              </a:rPr>
              <a:t>準備してください。］</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研修で学んだ内容や、気付きを通して、児童生徒理解</a:t>
            </a:r>
            <a:r>
              <a:rPr lang="ja-JP" altLang="en-US" sz="1050" dirty="0" smtClean="0">
                <a:latin typeface="メイリオ" panose="020B0604030504040204" pitchFamily="50" charset="-128"/>
                <a:ea typeface="メイリオ" panose="020B0604030504040204" pitchFamily="50" charset="-128"/>
              </a:rPr>
              <a:t>を進める上で留意したいことや心がけたい</a:t>
            </a:r>
            <a:r>
              <a:rPr lang="ja-JP" altLang="en-US" sz="1050" dirty="0">
                <a:latin typeface="メイリオ" panose="020B0604030504040204" pitchFamily="50" charset="-128"/>
                <a:ea typeface="メイリオ" panose="020B0604030504040204" pitchFamily="50" charset="-128"/>
              </a:rPr>
              <a:t>こと</a:t>
            </a:r>
            <a:r>
              <a:rPr lang="ja-JP" altLang="en-US" sz="1050" dirty="0" smtClean="0">
                <a:latin typeface="メイリオ" panose="020B0604030504040204" pitchFamily="50" charset="-128"/>
                <a:ea typeface="メイリオ" panose="020B0604030504040204" pitchFamily="50" charset="-128"/>
              </a:rPr>
              <a:t>を、簡潔</a:t>
            </a:r>
            <a:r>
              <a:rPr lang="ja-JP" altLang="en-US" sz="1050" dirty="0">
                <a:latin typeface="メイリオ" panose="020B0604030504040204" pitchFamily="50" charset="-128"/>
                <a:ea typeface="メイリオ" panose="020B0604030504040204" pitchFamily="50" charset="-128"/>
              </a:rPr>
              <a:t>にキーワードで記入してください。記入する時間は１分です。ではお願いします。</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ありがとうございます。時間になりました。</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それではグループ内で順番に、記入したことを発表してください。他の先生の話を聞く時には、「いいね」とか「なるほど」など、支持や勇気づけの一言をかけてください。時間は２分です。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（２分経過）</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ありがとうございました（印象に</a:t>
            </a:r>
            <a:r>
              <a:rPr lang="ja-JP" altLang="en-US" sz="1050" dirty="0" smtClean="0">
                <a:latin typeface="メイリオ" panose="020B0604030504040204" pitchFamily="50" charset="-128"/>
                <a:ea typeface="メイリオ" panose="020B0604030504040204" pitchFamily="50" charset="-128"/>
              </a:rPr>
              <a:t>残った決意を</a:t>
            </a:r>
            <a:r>
              <a:rPr lang="ja-JP" altLang="en-US" sz="1050" dirty="0">
                <a:latin typeface="メイリオ" panose="020B0604030504040204" pitchFamily="50" charset="-128"/>
                <a:ea typeface="メイリオ" panose="020B0604030504040204" pitchFamily="50" charset="-128"/>
              </a:rPr>
              <a:t>取り上げ、肯定的にコメント</a:t>
            </a:r>
            <a:r>
              <a:rPr lang="ja-JP" altLang="en-US" sz="1050" dirty="0" smtClean="0">
                <a:latin typeface="メイリオ" panose="020B0604030504040204" pitchFamily="50" charset="-128"/>
                <a:ea typeface="メイリオ" panose="020B0604030504040204" pitchFamily="50" charset="-128"/>
              </a:rPr>
              <a:t>を入れる）</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33" name="横巻き 32"/>
          <p:cNvSpPr/>
          <p:nvPr/>
        </p:nvSpPr>
        <p:spPr>
          <a:xfrm>
            <a:off x="4355845" y="1665080"/>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横巻き 33"/>
          <p:cNvSpPr/>
          <p:nvPr/>
        </p:nvSpPr>
        <p:spPr>
          <a:xfrm>
            <a:off x="4355845" y="3595192"/>
            <a:ext cx="504767" cy="360908"/>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6" name="角丸四角形吹き出し 35"/>
          <p:cNvSpPr/>
          <p:nvPr/>
        </p:nvSpPr>
        <p:spPr>
          <a:xfrm>
            <a:off x="5069218" y="366763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あと</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37"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31928" y="845554"/>
            <a:ext cx="2159993" cy="161999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5" name="正方形/長方形 44"/>
          <p:cNvSpPr/>
          <p:nvPr/>
        </p:nvSpPr>
        <p:spPr>
          <a:xfrm>
            <a:off x="2876826" y="4818482"/>
            <a:ext cx="3600000"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30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32</a:t>
            </a:r>
            <a:r>
              <a:rPr lang="ja-JP" altLang="en-US" sz="1050" b="1" dirty="0">
                <a:latin typeface="メイリオ" panose="020B0604030504040204" pitchFamily="50" charset="-128"/>
                <a:ea typeface="メイリオ" panose="020B0604030504040204" pitchFamily="50" charset="-128"/>
              </a:rPr>
              <a:t>で４分≫</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校内</a:t>
            </a:r>
            <a:r>
              <a:rPr lang="ja-JP" altLang="en-US" sz="1050" dirty="0">
                <a:latin typeface="メイリオ" panose="020B0604030504040204" pitchFamily="50" charset="-128"/>
                <a:ea typeface="メイリオ" panose="020B0604030504040204" pitchFamily="50" charset="-128"/>
              </a:rPr>
              <a:t>研修終了の前に、先ほど書いていただいた</a:t>
            </a:r>
            <a:r>
              <a:rPr lang="ja-JP" altLang="en-US" sz="1050" dirty="0" smtClean="0">
                <a:latin typeface="メイリオ" panose="020B0604030504040204" pitchFamily="50" charset="-128"/>
                <a:ea typeface="メイリオ" panose="020B0604030504040204" pitchFamily="50" charset="-128"/>
              </a:rPr>
              <a:t>、資料⑤を</a:t>
            </a:r>
            <a:r>
              <a:rPr lang="ja-JP" altLang="en-US" sz="1050" dirty="0">
                <a:latin typeface="メイリオ" panose="020B0604030504040204" pitchFamily="50" charset="-128"/>
                <a:ea typeface="メイリオ" panose="020B0604030504040204" pitchFamily="50" charset="-128"/>
              </a:rPr>
              <a:t>回収します。</a:t>
            </a:r>
          </a:p>
          <a:p>
            <a:pPr>
              <a:lnSpc>
                <a:spcPts val="1400"/>
              </a:lnSpc>
            </a:pPr>
            <a:r>
              <a:rPr lang="ja-JP" altLang="en-US" sz="1050" dirty="0">
                <a:latin typeface="メイリオ" panose="020B0604030504040204" pitchFamily="50" charset="-128"/>
                <a:ea typeface="メイリオ" panose="020B0604030504040204" pitchFamily="50" charset="-128"/>
              </a:rPr>
              <a:t>（回収ができたら）</a:t>
            </a:r>
          </a:p>
          <a:p>
            <a:pPr>
              <a:lnSpc>
                <a:spcPts val="1400"/>
              </a:lnSpc>
            </a:pPr>
            <a:r>
              <a:rPr lang="ja-JP" altLang="en-US" sz="1050" dirty="0">
                <a:latin typeface="メイリオ" panose="020B0604030504040204" pitchFamily="50" charset="-128"/>
                <a:ea typeface="メイリオ" panose="020B0604030504040204" pitchFamily="50" charset="-128"/>
              </a:rPr>
              <a:t>　皆さんの</a:t>
            </a:r>
            <a:r>
              <a:rPr lang="ja-JP" altLang="en-US" sz="1050" dirty="0" smtClean="0">
                <a:latin typeface="メイリオ" panose="020B0604030504040204" pitchFamily="50" charset="-128"/>
                <a:ea typeface="メイリオ" panose="020B0604030504040204" pitchFamily="50" charset="-128"/>
              </a:rPr>
              <a:t>「チャレンジ！</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を見える化し、改めてお示しします。今後</a:t>
            </a:r>
            <a:r>
              <a:rPr lang="ja-JP" altLang="en-US" sz="1050" dirty="0">
                <a:latin typeface="メイリオ" panose="020B0604030504040204" pitchFamily="50" charset="-128"/>
                <a:ea typeface="メイリオ" panose="020B0604030504040204" pitchFamily="50" charset="-128"/>
              </a:rPr>
              <a:t>の指導・支援に</a:t>
            </a:r>
            <a:r>
              <a:rPr lang="ja-JP" altLang="en-US" sz="1050" dirty="0" smtClean="0">
                <a:latin typeface="メイリオ" panose="020B0604030504040204" pitchFamily="50" charset="-128"/>
                <a:ea typeface="メイリオ" panose="020B0604030504040204" pitchFamily="50" charset="-128"/>
              </a:rPr>
              <a:t>生かしていきましょう！</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以上で、校内研修を終わります。ありがとうございました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grpSp>
        <p:nvGrpSpPr>
          <p:cNvPr id="46" name="グループ化 45"/>
          <p:cNvGrpSpPr/>
          <p:nvPr/>
        </p:nvGrpSpPr>
        <p:grpSpPr>
          <a:xfrm>
            <a:off x="347731" y="4742546"/>
            <a:ext cx="6120000" cy="2927708"/>
            <a:chOff x="328620" y="3449403"/>
            <a:chExt cx="6120000" cy="2880000"/>
          </a:xfrm>
        </p:grpSpPr>
        <p:sp>
          <p:nvSpPr>
            <p:cNvPr id="47" name="正方形/長方形 46"/>
            <p:cNvSpPr/>
            <p:nvPr/>
          </p:nvSpPr>
          <p:spPr>
            <a:xfrm>
              <a:off x="328620" y="3449403"/>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32</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2848620" y="3449403"/>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27733" y="5168545"/>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0" name="テキスト ボックス 49"/>
          <p:cNvSpPr txBox="1"/>
          <p:nvPr/>
        </p:nvSpPr>
        <p:spPr>
          <a:xfrm>
            <a:off x="387186" y="678854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1" name="角丸四角形 50"/>
          <p:cNvSpPr/>
          <p:nvPr/>
        </p:nvSpPr>
        <p:spPr>
          <a:xfrm>
            <a:off x="3089946" y="6424548"/>
            <a:ext cx="3273126" cy="79208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050" dirty="0">
                <a:solidFill>
                  <a:schemeClr val="tx1"/>
                </a:solidFill>
                <a:latin typeface="メイリオ" panose="020B0604030504040204" pitchFamily="50" charset="-128"/>
                <a:ea typeface="メイリオ" panose="020B0604030504040204" pitchFamily="50" charset="-128"/>
              </a:rPr>
              <a:t>には、</a:t>
            </a:r>
            <a:r>
              <a:rPr lang="ja-JP" altLang="en-US" sz="1050" dirty="0" smtClean="0">
                <a:solidFill>
                  <a:schemeClr val="tx1"/>
                </a:solidFill>
                <a:latin typeface="メイリオ" panose="020B0604030504040204" pitchFamily="50" charset="-128"/>
                <a:ea typeface="メイリオ" panose="020B0604030504040204" pitchFamily="50" charset="-128"/>
              </a:rPr>
              <a:t>集めた資料⑤を職員室に掲示</a:t>
            </a:r>
            <a:r>
              <a:rPr lang="ja-JP" altLang="en-US" sz="1050" dirty="0">
                <a:solidFill>
                  <a:schemeClr val="tx1"/>
                </a:solidFill>
                <a:latin typeface="メイリオ" panose="020B0604030504040204" pitchFamily="50" charset="-128"/>
                <a:ea typeface="メイリオ" panose="020B0604030504040204" pitchFamily="50" charset="-128"/>
              </a:rPr>
              <a:t>したり</a:t>
            </a:r>
            <a:r>
              <a:rPr lang="ja-JP" altLang="en-US" sz="1050" dirty="0" smtClean="0">
                <a:solidFill>
                  <a:schemeClr val="tx1"/>
                </a:solidFill>
                <a:latin typeface="メイリオ" panose="020B0604030504040204" pitchFamily="50" charset="-128"/>
                <a:ea typeface="メイリオ" panose="020B0604030504040204" pitchFamily="50" charset="-128"/>
              </a:rPr>
              <a:t>、一覧にしたものを配付したりして</a:t>
            </a:r>
            <a:r>
              <a:rPr lang="ja-JP" altLang="en-US" sz="1050" dirty="0">
                <a:solidFill>
                  <a:schemeClr val="tx1"/>
                </a:solidFill>
                <a:latin typeface="メイリオ" panose="020B0604030504040204" pitchFamily="50" charset="-128"/>
                <a:ea typeface="メイリオ" panose="020B0604030504040204" pitchFamily="50" charset="-128"/>
              </a:rPr>
              <a:t>、職員全員</a:t>
            </a:r>
            <a:r>
              <a:rPr lang="ja-JP" altLang="en-US" sz="1050" dirty="0" smtClean="0">
                <a:solidFill>
                  <a:schemeClr val="tx1"/>
                </a:solidFill>
                <a:latin typeface="メイリオ" panose="020B0604030504040204" pitchFamily="50" charset="-128"/>
                <a:ea typeface="メイリオ" panose="020B0604030504040204" pitchFamily="50" charset="-128"/>
              </a:rPr>
              <a:t>が</a:t>
            </a:r>
            <a:r>
              <a:rPr lang="ja-JP" altLang="en-US" sz="1050" dirty="0">
                <a:solidFill>
                  <a:schemeClr val="tx1"/>
                </a:solidFill>
                <a:latin typeface="メイリオ" panose="020B0604030504040204" pitchFamily="50" charset="-128"/>
                <a:ea typeface="メイリオ" panose="020B0604030504040204" pitchFamily="50" charset="-128"/>
              </a:rPr>
              <a:t>共通</a:t>
            </a:r>
            <a:r>
              <a:rPr lang="ja-JP" altLang="en-US" sz="1050" dirty="0" smtClean="0">
                <a:solidFill>
                  <a:schemeClr val="tx1"/>
                </a:solidFill>
                <a:latin typeface="メイリオ" panose="020B0604030504040204" pitchFamily="50" charset="-128"/>
                <a:ea typeface="メイリオ" panose="020B0604030504040204" pitchFamily="50" charset="-128"/>
              </a:rPr>
              <a:t>理解できる</a:t>
            </a:r>
            <a:r>
              <a:rPr lang="ja-JP" altLang="en-US" sz="1050" dirty="0">
                <a:solidFill>
                  <a:schemeClr val="tx1"/>
                </a:solidFill>
                <a:latin typeface="メイリオ" panose="020B0604030504040204" pitchFamily="50" charset="-128"/>
                <a:ea typeface="メイリオ" panose="020B0604030504040204" pitchFamily="50" charset="-128"/>
              </a:rPr>
              <a:t>ように</a:t>
            </a:r>
            <a:r>
              <a:rPr lang="ja-JP" altLang="en-US" sz="1050" dirty="0" smtClean="0">
                <a:solidFill>
                  <a:schemeClr val="tx1"/>
                </a:solidFill>
                <a:latin typeface="メイリオ" panose="020B0604030504040204" pitchFamily="50" charset="-128"/>
                <a:ea typeface="メイリオ" panose="020B0604030504040204" pitchFamily="50" charset="-128"/>
              </a:rPr>
              <a:t>してください</a:t>
            </a:r>
            <a:r>
              <a:rPr lang="ja-JP" altLang="en-US" sz="1050" dirty="0">
                <a:solidFill>
                  <a:schemeClr val="tx1"/>
                </a:solidFill>
                <a:latin typeface="メイリオ" panose="020B0604030504040204" pitchFamily="50" charset="-128"/>
                <a:ea typeface="メイリオ" panose="020B0604030504040204" pitchFamily="50" charset="-128"/>
              </a:rPr>
              <a:t>。</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52" name="テキスト ボックス 51"/>
          <p:cNvSpPr txBox="1"/>
          <p:nvPr/>
        </p:nvSpPr>
        <p:spPr>
          <a:xfrm>
            <a:off x="390150" y="945877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6463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solidFill>
                  <a:prstClr val="black"/>
                </a:solidFill>
              </a:rPr>
              <a:t>岡山県総合教育センター</a:t>
            </a:r>
            <a:endParaRPr lang="en-US" altLang="ja-JP" sz="1100" dirty="0" smtClean="0">
              <a:solidFill>
                <a:prstClr val="black"/>
              </a:solidFill>
            </a:endParaRPr>
          </a:p>
          <a:p>
            <a:pPr algn="r"/>
            <a:r>
              <a:rPr lang="ja-JP" altLang="en-US" sz="1100" dirty="0">
                <a:solidFill>
                  <a:prstClr val="black"/>
                </a:solidFill>
              </a:rPr>
              <a:t>教育支援</a:t>
            </a:r>
            <a:r>
              <a:rPr lang="ja-JP" altLang="en-US" sz="1100" dirty="0" smtClean="0">
                <a:solidFill>
                  <a:prstClr val="black"/>
                </a:solidFill>
              </a:rPr>
              <a:t>部</a:t>
            </a:r>
            <a:endParaRPr lang="en-US" altLang="ja-JP" sz="1100" dirty="0" smtClean="0">
              <a:solidFill>
                <a:prstClr val="black"/>
              </a:solidFill>
            </a:endParaRPr>
          </a:p>
        </p:txBody>
      </p:sp>
      <p:sp>
        <p:nvSpPr>
          <p:cNvPr id="7" name="テキスト ボックス 6"/>
          <p:cNvSpPr txBox="1"/>
          <p:nvPr/>
        </p:nvSpPr>
        <p:spPr>
          <a:xfrm>
            <a:off x="354614" y="1667054"/>
            <a:ext cx="6148772" cy="261610"/>
          </a:xfrm>
          <a:prstGeom prst="rect">
            <a:avLst/>
          </a:prstGeom>
          <a:noFill/>
        </p:spPr>
        <p:txBody>
          <a:bodyPr wrap="square" rtlCol="0">
            <a:spAutoFit/>
          </a:bodyPr>
          <a:lstStyle/>
          <a:p>
            <a:pPr algn="ctr"/>
            <a:r>
              <a:rPr lang="ja-JP" altLang="en-US" sz="1100" dirty="0" smtClean="0">
                <a:solidFill>
                  <a:prstClr val="black"/>
                </a:solidFill>
              </a:rPr>
              <a:t>生徒指導校内研修パッケージを活用した校内研修実施後のアンケート調査の御協力について（依頼）</a:t>
            </a:r>
            <a:endParaRPr lang="en-US" altLang="ja-JP" sz="1100" dirty="0" smtClean="0">
              <a:solidFill>
                <a:prstClr val="black"/>
              </a:solidFill>
            </a:endParaRPr>
          </a:p>
        </p:txBody>
      </p:sp>
      <p:sp>
        <p:nvSpPr>
          <p:cNvPr id="8" name="テキスト ボックス 7"/>
          <p:cNvSpPr txBox="1"/>
          <p:nvPr/>
        </p:nvSpPr>
        <p:spPr>
          <a:xfrm>
            <a:off x="426625" y="2348516"/>
            <a:ext cx="6076761" cy="1107996"/>
          </a:xfrm>
          <a:prstGeom prst="rect">
            <a:avLst/>
          </a:prstGeom>
          <a:noFill/>
        </p:spPr>
        <p:txBody>
          <a:bodyPr wrap="square" rtlCol="0">
            <a:spAutoFit/>
          </a:bodyPr>
          <a:lstStyle/>
          <a:p>
            <a:r>
              <a:rPr lang="ja-JP" altLang="en-US" sz="1100" dirty="0" smtClean="0">
                <a:solidFill>
                  <a:prstClr val="black"/>
                </a:solidFill>
                <a:latin typeface="ＭＳ ゴシック" panose="020B0609070205080204" pitchFamily="49" charset="-128"/>
                <a:ea typeface="ＭＳ ゴシック" panose="020B0609070205080204" pitchFamily="49" charset="-128"/>
              </a:rPr>
              <a:t>　この度は、生徒指導校内研修パッケージを活用した校内研修を実施していただき、ありがとうございました。</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smtClean="0">
                <a:solidFill>
                  <a:prstClr val="black"/>
                </a:solidFill>
                <a:latin typeface="ＭＳ ゴシック" panose="020B0609070205080204" pitchFamily="49" charset="-128"/>
                <a:ea typeface="ＭＳ ゴシック" panose="020B0609070205080204" pitchFamily="49" charset="-128"/>
              </a:rPr>
              <a:t>　</a:t>
            </a:r>
            <a:r>
              <a:rPr lang="ja-JP" altLang="en-US" sz="1100" dirty="0">
                <a:solidFill>
                  <a:prstClr val="black"/>
                </a:solidFill>
                <a:latin typeface="ＭＳ ゴシック" panose="020B0609070205080204" pitchFamily="49" charset="-128"/>
                <a:ea typeface="ＭＳ ゴシック" panose="020B0609070205080204" pitchFamily="49" charset="-128"/>
              </a:rPr>
              <a:t>教育支援</a:t>
            </a:r>
            <a:r>
              <a:rPr lang="ja-JP" altLang="en-US" sz="1100" dirty="0" smtClean="0">
                <a:solidFill>
                  <a:prstClr val="black"/>
                </a:solidFill>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a:solidFill>
                  <a:prstClr val="black"/>
                </a:solidFill>
                <a:latin typeface="ＭＳ ゴシック" panose="020B0609070205080204" pitchFamily="49" charset="-128"/>
                <a:ea typeface="ＭＳ ゴシック" panose="020B0609070205080204" pitchFamily="49" charset="-128"/>
              </a:rPr>
              <a:t>　</a:t>
            </a:r>
            <a:r>
              <a:rPr lang="ja-JP" altLang="en-US" sz="1100" dirty="0" smtClean="0">
                <a:solidFill>
                  <a:prstClr val="black"/>
                </a:solidFill>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558206" cy="2677656"/>
          </a:xfrm>
          <a:prstGeom prst="rect">
            <a:avLst/>
          </a:prstGeom>
          <a:noFill/>
        </p:spPr>
        <p:txBody>
          <a:bodyPr wrap="none" rtlCol="0">
            <a:spAutoFit/>
          </a:bodyPr>
          <a:lstStyle/>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校内研修実施直後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○別紙１：アンケート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校内研修実施から約</a:t>
            </a:r>
            <a:r>
              <a:rPr lang="ja-JP" altLang="en-US" sz="1400" dirty="0">
                <a:solidFill>
                  <a:prstClr val="black"/>
                </a:solidFill>
                <a:latin typeface="ＭＳ ゴシック" panose="020B0609070205080204" pitchFamily="49" charset="-128"/>
                <a:ea typeface="ＭＳ ゴシック" panose="020B0609070205080204" pitchFamily="49" charset="-128"/>
              </a:rPr>
              <a:t>１か月</a:t>
            </a:r>
            <a:r>
              <a:rPr lang="ja-JP" altLang="en-US" sz="1400" dirty="0" smtClean="0">
                <a:solidFill>
                  <a:prstClr val="black"/>
                </a:solidFill>
                <a:latin typeface="ＭＳ ゴシック" panose="020B0609070205080204" pitchFamily="49" charset="-128"/>
                <a:ea typeface="ＭＳ ゴシック" panose="020B0609070205080204" pitchFamily="49" charset="-128"/>
              </a:rPr>
              <a:t>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○別紙２：アンケート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ＦＡＸ番号（</a:t>
            </a:r>
            <a:r>
              <a:rPr lang="en-US" altLang="ja-JP" sz="1400" dirty="0" smtClean="0">
                <a:solidFill>
                  <a:prstClr val="black"/>
                </a:solidFill>
                <a:latin typeface="ＭＳ ゴシック" panose="020B0609070205080204" pitchFamily="49" charset="-128"/>
                <a:ea typeface="ＭＳ ゴシック" panose="020B0609070205080204" pitchFamily="49" charset="-128"/>
              </a:rPr>
              <a:t>0866-56-9126</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400" dirty="0">
                <a:solidFill>
                  <a:prstClr val="black"/>
                </a:solidFill>
                <a:latin typeface="ＭＳ ゴシック" panose="020B0609070205080204" pitchFamily="49" charset="-128"/>
                <a:ea typeface="ＭＳ ゴシック" panose="020B0609070205080204" pitchFamily="49" charset="-128"/>
              </a:rPr>
              <a:t>　</a:t>
            </a:r>
            <a:r>
              <a:rPr lang="ja-JP" altLang="en-US" sz="1400" dirty="0" smtClean="0">
                <a:solidFill>
                  <a:prstClr val="black"/>
                </a:solidFill>
                <a:latin typeface="ＭＳ ゴシック" panose="020B0609070205080204" pitchFamily="49" charset="-128"/>
                <a:ea typeface="ＭＳ ゴシック" panose="020B0609070205080204" pitchFamily="49" charset="-128"/>
              </a:rPr>
              <a:t>なお、ＦＡＸは付紙等なしで、そのまま御返信ください。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solidFill>
                  <a:prstClr val="black"/>
                </a:solidFill>
                <a:latin typeface="ＭＳ 明朝" panose="02020609040205080304" pitchFamily="17" charset="-128"/>
                <a:ea typeface="ＭＳ 明朝" panose="02020609040205080304" pitchFamily="17" charset="-128"/>
              </a:rPr>
              <a:t>この件に関する連絡先</a:t>
            </a:r>
          </a:p>
          <a:p>
            <a:r>
              <a:rPr lang="ja-JP" altLang="en-US" sz="1100" dirty="0">
                <a:solidFill>
                  <a:prstClr val="black"/>
                </a:solidFill>
                <a:latin typeface="ＭＳ 明朝" panose="02020609040205080304" pitchFamily="17" charset="-128"/>
                <a:ea typeface="ＭＳ 明朝" panose="02020609040205080304" pitchFamily="17" charset="-128"/>
              </a:rPr>
              <a:t>岡山県総合教育</a:t>
            </a:r>
            <a:r>
              <a:rPr lang="ja-JP" altLang="en-US" sz="1100" dirty="0" smtClean="0">
                <a:solidFill>
                  <a:prstClr val="black"/>
                </a:solidFill>
                <a:latin typeface="ＭＳ 明朝" panose="02020609040205080304" pitchFamily="17" charset="-128"/>
                <a:ea typeface="ＭＳ 明朝" panose="02020609040205080304" pitchFamily="17" charset="-128"/>
              </a:rPr>
              <a:t>センター</a:t>
            </a:r>
            <a:r>
              <a:rPr lang="ja-JP" altLang="en-US" sz="1100" dirty="0">
                <a:solidFill>
                  <a:prstClr val="black"/>
                </a:solidFill>
                <a:latin typeface="ＭＳ 明朝" panose="02020609040205080304" pitchFamily="17" charset="-128"/>
                <a:ea typeface="ＭＳ 明朝" panose="02020609040205080304" pitchFamily="17" charset="-128"/>
              </a:rPr>
              <a:t>教育支援</a:t>
            </a:r>
            <a:r>
              <a:rPr lang="ja-JP" altLang="en-US" sz="1100" dirty="0" smtClean="0">
                <a:solidFill>
                  <a:prstClr val="black"/>
                </a:solidFill>
                <a:latin typeface="ＭＳ 明朝" panose="02020609040205080304" pitchFamily="17" charset="-128"/>
                <a:ea typeface="ＭＳ 明朝" panose="02020609040205080304" pitchFamily="17" charset="-128"/>
              </a:rPr>
              <a:t>部　研究担当</a:t>
            </a:r>
            <a:endParaRPr lang="ja-JP" altLang="en-US" sz="1100" dirty="0">
              <a:solidFill>
                <a:prstClr val="black"/>
              </a:solidFill>
              <a:latin typeface="ＭＳ 明朝" panose="02020609040205080304" pitchFamily="17" charset="-128"/>
              <a:ea typeface="ＭＳ 明朝" panose="02020609040205080304" pitchFamily="17" charset="-128"/>
            </a:endParaRPr>
          </a:p>
          <a:p>
            <a:r>
              <a:rPr lang="zh-TW" altLang="en-US" sz="1100" dirty="0">
                <a:solidFill>
                  <a:prstClr val="black"/>
                </a:solidFill>
                <a:latin typeface="ＭＳ 明朝" panose="02020609040205080304" pitchFamily="17" charset="-128"/>
                <a:ea typeface="ＭＳ 明朝" panose="02020609040205080304" pitchFamily="17" charset="-128"/>
              </a:rPr>
              <a:t>　〒</a:t>
            </a:r>
            <a:r>
              <a:rPr lang="en-US" altLang="zh-TW" sz="1100" dirty="0">
                <a:solidFill>
                  <a:prstClr val="black"/>
                </a:solidFill>
                <a:latin typeface="ＭＳ 明朝" panose="02020609040205080304" pitchFamily="17" charset="-128"/>
                <a:ea typeface="ＭＳ 明朝" panose="02020609040205080304" pitchFamily="17" charset="-128"/>
              </a:rPr>
              <a:t>716-1241</a:t>
            </a:r>
            <a:r>
              <a:rPr lang="zh-TW" altLang="en-US" sz="1100" dirty="0">
                <a:solidFill>
                  <a:prstClr val="black"/>
                </a:solidFill>
                <a:latin typeface="ＭＳ 明朝" panose="02020609040205080304" pitchFamily="17" charset="-128"/>
                <a:ea typeface="ＭＳ 明朝" panose="02020609040205080304" pitchFamily="17" charset="-128"/>
              </a:rPr>
              <a:t>　岡山県加賀郡吉備中央町吉川</a:t>
            </a:r>
            <a:r>
              <a:rPr lang="en-US" altLang="zh-TW" sz="1100" dirty="0" smtClean="0">
                <a:solidFill>
                  <a:prstClr val="black"/>
                </a:solidFill>
                <a:latin typeface="ＭＳ 明朝" panose="02020609040205080304" pitchFamily="17" charset="-128"/>
                <a:ea typeface="ＭＳ 明朝" panose="02020609040205080304" pitchFamily="17" charset="-128"/>
              </a:rPr>
              <a:t>7545-11</a:t>
            </a:r>
            <a:endParaRPr lang="zh-TW" altLang="en-US" sz="1100" dirty="0">
              <a:solidFill>
                <a:prstClr val="black"/>
              </a:solidFill>
              <a:latin typeface="ＭＳ 明朝" panose="02020609040205080304" pitchFamily="17" charset="-128"/>
              <a:ea typeface="ＭＳ 明朝" panose="02020609040205080304" pitchFamily="17" charset="-128"/>
            </a:endParaRPr>
          </a:p>
          <a:p>
            <a:r>
              <a:rPr lang="ja-JP" altLang="en-US" sz="1100" dirty="0">
                <a:solidFill>
                  <a:prstClr val="black"/>
                </a:solidFill>
                <a:latin typeface="ＭＳ 明朝" panose="02020609040205080304" pitchFamily="17" charset="-128"/>
                <a:ea typeface="ＭＳ 明朝" panose="02020609040205080304" pitchFamily="17" charset="-128"/>
              </a:rPr>
              <a:t>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TEL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0866-56-9106 /FAX  0866-56-9126</a:t>
            </a:r>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lang="ja-JP" altLang="en-US" sz="1100" dirty="0" smtClean="0">
                <a:solidFill>
                  <a:prstClr val="black"/>
                </a:solidFill>
              </a:rPr>
              <a:t>事　務　連　絡</a:t>
            </a:r>
            <a:endParaRPr lang="ja-JP" altLang="en-US" sz="1100" dirty="0">
              <a:solidFill>
                <a:prstClr val="black"/>
              </a:solidFill>
            </a:endParaRPr>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solidFill>
                  <a:prstClr val="black"/>
                </a:solidFill>
              </a:rPr>
              <a:t>校内研修担当者</a:t>
            </a:r>
            <a:r>
              <a:rPr lang="ja-JP" altLang="en-US" sz="1100" dirty="0" smtClean="0">
                <a:solidFill>
                  <a:prstClr val="black"/>
                </a:solidFill>
              </a:rPr>
              <a:t>　　様</a:t>
            </a:r>
            <a:endParaRPr lang="en-US" altLang="ja-JP" sz="1100" dirty="0" smtClean="0">
              <a:solidFill>
                <a:prstClr val="black"/>
              </a:solidFill>
            </a:endParaRPr>
          </a:p>
        </p:txBody>
      </p:sp>
    </p:spTree>
    <p:extLst>
      <p:ext uri="{BB962C8B-B14F-4D97-AF65-F5344CB8AC3E}">
        <p14:creationId xmlns:p14="http://schemas.microsoft.com/office/powerpoint/2010/main" val="395550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19" name="テキスト ボックス 18"/>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91693" y="156874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61693" y="2795150"/>
            <a:ext cx="6134614" cy="707886"/>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アセスメント力向上パッケージ＜児童生徒理解＞</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適切な生徒指導を行うために、アセスメント力の向上を図る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66956"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74779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a:t>
            </a:r>
            <a:r>
              <a:rPr lang="ja-JP" altLang="en-US" sz="1200" dirty="0">
                <a:latin typeface="HG丸ｺﾞｼｯｸM-PRO" panose="020F0600000000000000" pitchFamily="50" charset="-128"/>
                <a:ea typeface="HG丸ｺﾞｼｯｸM-PRO" panose="020F0600000000000000" pitchFamily="50" charset="-128"/>
              </a:rPr>
              <a:t>１か月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a:t>
            </a:r>
            <a:r>
              <a:rPr lang="ja-JP" altLang="en-US" u="sng" dirty="0">
                <a:latin typeface="ＤＦ特太ゴシック体" panose="020B0509000000000000" pitchFamily="49" charset="-128"/>
                <a:ea typeface="ＤＦ特太ゴシック体" panose="020B0509000000000000" pitchFamily="49" charset="-128"/>
              </a:rPr>
              <a:t>１か月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260648" y="237446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72643" y="154969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61693" y="2795150"/>
            <a:ext cx="6134614" cy="707886"/>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アセスメント力向上パッケージ＜児童生徒理解＞</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適切な生徒指導を行うために、アセスメント力の向上を図る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7537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23257" y="307402"/>
            <a:ext cx="6411486" cy="1496616"/>
          </a:xfrm>
        </p:spPr>
        <p:txBody>
          <a:bodyPr>
            <a:normAutofit fontScale="90000"/>
          </a:body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方法研修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700" b="1" dirty="0" smtClean="0">
                <a:latin typeface="メイリオ" panose="020B0604030504040204" pitchFamily="50" charset="-128"/>
                <a:ea typeface="メイリオ" panose="020B0604030504040204" pitchFamily="50" charset="-128"/>
                <a:cs typeface="メイリオ" panose="020B0604030504040204" pitchFamily="50" charset="-128"/>
              </a:rPr>
              <a:t>「アセスメント力向上パッケージ」</a:t>
            </a:r>
            <a:r>
              <a:rPr lang="en-US" altLang="ja-JP" sz="2700" b="1"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700" b="1"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児童生徒理解＞</a:t>
            </a:r>
            <a: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392677" y="2072886"/>
            <a:ext cx="1210588" cy="400110"/>
          </a:xfrm>
          <a:prstGeom prst="rect">
            <a:avLst/>
          </a:prstGeom>
          <a:noFill/>
        </p:spPr>
        <p:txBody>
          <a:bodyPr wrap="none" rtlCol="0">
            <a:spAutoFit/>
          </a:bodyPr>
          <a:lstStyle/>
          <a:p>
            <a:r>
              <a:rPr kumimoji="1" lang="ja-JP" altLang="en-US" sz="2000" b="1" dirty="0" smtClean="0">
                <a:latin typeface="メイリオ" panose="020B0604030504040204" pitchFamily="50" charset="-128"/>
                <a:ea typeface="メイリオ" panose="020B0604030504040204" pitchFamily="50" charset="-128"/>
              </a:rPr>
              <a:t>○ねらい</a:t>
            </a:r>
            <a:endParaRPr kumimoji="1" lang="ja-JP" altLang="en-US" sz="20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92677" y="2825342"/>
            <a:ext cx="1467068"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○事前準備</a:t>
            </a:r>
          </a:p>
        </p:txBody>
      </p:sp>
      <p:sp>
        <p:nvSpPr>
          <p:cNvPr id="8" name="テキスト ボックス 7"/>
          <p:cNvSpPr txBox="1"/>
          <p:nvPr/>
        </p:nvSpPr>
        <p:spPr>
          <a:xfrm>
            <a:off x="545706" y="2432926"/>
            <a:ext cx="5907630"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適切な生徒指導を行うために、アセスメント力の向上を</a:t>
            </a:r>
            <a:r>
              <a:rPr lang="ja-JP" altLang="en-US" sz="1400" dirty="0" smtClean="0">
                <a:latin typeface="メイリオ" panose="020B0604030504040204" pitchFamily="50" charset="-128"/>
                <a:ea typeface="メイリオ" panose="020B0604030504040204" pitchFamily="50" charset="-128"/>
              </a:rPr>
              <a:t>図る。</a:t>
            </a:r>
            <a:endParaRPr lang="en-US" altLang="ja-JP" sz="1400" dirty="0" smtClean="0">
              <a:latin typeface="メイリオ" panose="020B0604030504040204" pitchFamily="50" charset="-128"/>
              <a:ea typeface="メイリオ" panose="020B0604030504040204" pitchFamily="50" charset="-128"/>
            </a:endParaRPr>
          </a:p>
        </p:txBody>
      </p:sp>
      <p:sp>
        <p:nvSpPr>
          <p:cNvPr id="37" name="角丸四角形 36"/>
          <p:cNvSpPr/>
          <p:nvPr/>
        </p:nvSpPr>
        <p:spPr>
          <a:xfrm>
            <a:off x="3789040" y="2864768"/>
            <a:ext cx="2664296" cy="2592288"/>
          </a:xfrm>
          <a:prstGeom prst="roundRect">
            <a:avLst>
              <a:gd name="adj" fmla="val 4398"/>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メイリオ" panose="020B0604030504040204" pitchFamily="50" charset="-128"/>
                <a:ea typeface="メイリオ" panose="020B0604030504040204" pitchFamily="50" charset="-128"/>
              </a:rPr>
              <a:t>【</a:t>
            </a:r>
            <a:r>
              <a:rPr kumimoji="1" lang="ja-JP" altLang="en-US" sz="1600" dirty="0" smtClean="0">
                <a:solidFill>
                  <a:schemeClr val="tx1"/>
                </a:solidFill>
                <a:latin typeface="メイリオ" panose="020B0604030504040204" pitchFamily="50" charset="-128"/>
                <a:ea typeface="メイリオ" panose="020B0604030504040204" pitchFamily="50" charset="-128"/>
              </a:rPr>
              <a:t>講義・演習準備物</a:t>
            </a:r>
            <a:r>
              <a:rPr kumimoji="1" lang="en-US" altLang="ja-JP" sz="1600" dirty="0" smtClean="0">
                <a:solidFill>
                  <a:schemeClr val="tx1"/>
                </a:solidFill>
                <a:latin typeface="メイリオ" panose="020B0604030504040204" pitchFamily="50" charset="-128"/>
                <a:ea typeface="メイリオ" panose="020B0604030504040204" pitchFamily="50" charset="-128"/>
              </a:rPr>
              <a:t>】</a:t>
            </a:r>
          </a:p>
          <a:p>
            <a:r>
              <a:rPr lang="ja-JP" altLang="en-US" sz="1400" dirty="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4101_</a:t>
            </a:r>
            <a:r>
              <a:rPr lang="ja-JP" altLang="en-US" sz="1400" dirty="0" smtClean="0">
                <a:solidFill>
                  <a:schemeClr val="tx1"/>
                </a:solidFill>
                <a:latin typeface="メイリオ" panose="020B0604030504040204" pitchFamily="50" charset="-128"/>
                <a:ea typeface="メイリオ" panose="020B0604030504040204" pitchFamily="50" charset="-128"/>
              </a:rPr>
              <a:t>スライド資料</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（研修担当者の進行原稿）</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4102_</a:t>
            </a:r>
            <a:r>
              <a:rPr lang="ja-JP" altLang="en-US" sz="1400" dirty="0" smtClean="0">
                <a:solidFill>
                  <a:schemeClr val="tx1"/>
                </a:solidFill>
                <a:latin typeface="メイリオ" panose="020B0604030504040204" pitchFamily="50" charset="-128"/>
                <a:ea typeface="メイリオ" panose="020B0604030504040204" pitchFamily="50" charset="-128"/>
              </a:rPr>
              <a:t>研修資料（提示用）</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（プロジェクター等で投影）</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4103_</a:t>
            </a:r>
            <a:r>
              <a:rPr lang="ja-JP" altLang="en-US" sz="1400" dirty="0" smtClean="0">
                <a:solidFill>
                  <a:schemeClr val="tx1"/>
                </a:solidFill>
                <a:latin typeface="メイリオ" panose="020B0604030504040204" pitchFamily="50" charset="-128"/>
                <a:ea typeface="メイリオ" panose="020B0604030504040204" pitchFamily="50" charset="-128"/>
              </a:rPr>
              <a:t>研修資料（配付用）</a:t>
            </a:r>
            <a:r>
              <a:rPr lang="en-US" altLang="ja-JP"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4104_</a:t>
            </a:r>
            <a:r>
              <a:rPr lang="ja-JP" altLang="en-US" sz="1400" dirty="0" smtClean="0">
                <a:solidFill>
                  <a:schemeClr val="tx1"/>
                </a:solidFill>
                <a:latin typeface="メイリオ" panose="020B0604030504040204" pitchFamily="50" charset="-128"/>
                <a:ea typeface="メイリオ" panose="020B0604030504040204" pitchFamily="50" charset="-128"/>
              </a:rPr>
              <a:t>ワークシート</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・資料①（Ａ４で印刷）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 ・資料②（Ａ４で印刷）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 ・資料</a:t>
            </a:r>
            <a:r>
              <a:rPr lang="ja-JP" altLang="en-US" sz="1200" dirty="0">
                <a:solidFill>
                  <a:schemeClr val="tx1"/>
                </a:solidFill>
                <a:latin typeface="メイリオ" panose="020B0604030504040204" pitchFamily="50" charset="-128"/>
                <a:ea typeface="メイリオ" panose="020B0604030504040204" pitchFamily="50" charset="-128"/>
              </a:rPr>
              <a:t>③（</a:t>
            </a:r>
            <a:r>
              <a:rPr lang="ja-JP" altLang="en-US" sz="1200" dirty="0" smtClean="0">
                <a:solidFill>
                  <a:schemeClr val="tx1"/>
                </a:solidFill>
                <a:latin typeface="メイリオ" panose="020B0604030504040204" pitchFamily="50" charset="-128"/>
                <a:ea typeface="メイリオ" panose="020B0604030504040204" pitchFamily="50" charset="-128"/>
              </a:rPr>
              <a:t>Ａ</a:t>
            </a:r>
            <a:r>
              <a:rPr lang="ja-JP" altLang="en-US" sz="1200" dirty="0">
                <a:solidFill>
                  <a:schemeClr val="tx1"/>
                </a:solidFill>
                <a:latin typeface="メイリオ" panose="020B0604030504040204" pitchFamily="50" charset="-128"/>
                <a:ea typeface="メイリオ" panose="020B0604030504040204" pitchFamily="50" charset="-128"/>
              </a:rPr>
              <a:t>４</a:t>
            </a:r>
            <a:r>
              <a:rPr lang="ja-JP" altLang="en-US" sz="1200" dirty="0" smtClean="0">
                <a:solidFill>
                  <a:schemeClr val="tx1"/>
                </a:solidFill>
                <a:latin typeface="メイリオ" panose="020B0604030504040204" pitchFamily="50" charset="-128"/>
                <a:ea typeface="メイリオ" panose="020B0604030504040204" pitchFamily="50" charset="-128"/>
              </a:rPr>
              <a:t>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・資料④（Ａ３で</a:t>
            </a:r>
            <a:r>
              <a:rPr lang="ja-JP" altLang="en-US" sz="1200" dirty="0">
                <a:solidFill>
                  <a:schemeClr val="tx1"/>
                </a:solidFill>
                <a:latin typeface="メイリオ" panose="020B0604030504040204" pitchFamily="50" charset="-128"/>
                <a:ea typeface="メイリオ" panose="020B0604030504040204" pitchFamily="50" charset="-128"/>
              </a:rPr>
              <a:t>印刷）</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・資料⑤（Ａ５で印刷） 　</a:t>
            </a:r>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　</a:t>
            </a:r>
            <a:r>
              <a:rPr kumimoji="1" lang="ja-JP" altLang="en-US"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576742" y="7257256"/>
            <a:ext cx="5755626" cy="2376264"/>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b="1" dirty="0" smtClean="0">
                <a:solidFill>
                  <a:schemeClr val="tx1"/>
                </a:solidFill>
                <a:latin typeface="メイリオ" panose="020B0604030504040204" pitchFamily="50" charset="-128"/>
                <a:ea typeface="メイリオ" panose="020B0604030504040204" pitchFamily="50" charset="-128"/>
              </a:rPr>
              <a:t>研修実施上の留意点</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（研修担当者の方へ）</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algn="ctr"/>
            <a:endParaRPr lang="en-US" altLang="ja-JP" sz="300" dirty="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・進行原稿は研修の</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進め方例</a:t>
            </a:r>
            <a:r>
              <a:rPr lang="ja-JP" altLang="en-US" sz="1200" dirty="0" smtClean="0">
                <a:solidFill>
                  <a:schemeClr val="tx1"/>
                </a:solidFill>
                <a:latin typeface="メイリオ" panose="020B0604030504040204" pitchFamily="50" charset="-128"/>
                <a:ea typeface="メイリオ" panose="020B0604030504040204" pitchFamily="50" charset="-128"/>
              </a:rPr>
              <a:t>ですので、内容が変わらないように留意し、</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研修担当者が話しやすいように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文章を変えてください。</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endParaRPr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kumimoji="1" lang="ja-JP" altLang="en-US" sz="1200" dirty="0" smtClean="0">
                <a:solidFill>
                  <a:schemeClr val="tx1"/>
                </a:solidFill>
                <a:latin typeface="メイリオ" panose="020B0604030504040204" pitchFamily="50" charset="-128"/>
                <a:ea typeface="メイリオ" panose="020B0604030504040204" pitchFamily="50" charset="-128"/>
              </a:rPr>
              <a:t>・研修時間に余裕があれば、協議時間を増やしたり、協議内容を発表したりするなど、</a:t>
            </a:r>
            <a:r>
              <a:rPr kumimoji="1"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柔軟に対応</a:t>
            </a:r>
            <a:r>
              <a:rPr kumimoji="1" lang="ja-JP" altLang="en-US" sz="1200" dirty="0" smtClean="0">
                <a:solidFill>
                  <a:schemeClr val="tx1"/>
                </a:solidFill>
                <a:latin typeface="メイリオ" panose="020B0604030504040204" pitchFamily="50" charset="-128"/>
                <a:ea typeface="メイリオ" panose="020B0604030504040204" pitchFamily="50" charset="-128"/>
              </a:rPr>
              <a:t>してください。</a:t>
            </a:r>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kumimoji="1"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には、</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集めた資料⑤を職員室</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に掲示したり</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、一覧にしたもの</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を配付したりして、</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職員全員が共通</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理解できる</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ようにして</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ください</a:t>
            </a:r>
            <a:r>
              <a:rPr lang="ja-JP" altLang="en-US" sz="1200" dirty="0" smtClean="0">
                <a:solidFill>
                  <a:schemeClr val="tx1"/>
                </a:solidFill>
                <a:latin typeface="メイリオ" panose="020B0604030504040204" pitchFamily="50" charset="-128"/>
                <a:ea typeface="メイリオ" panose="020B0604030504040204" pitchFamily="50" charset="-128"/>
              </a:rPr>
              <a:t>。</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・このパッケージでは、実際の児童生徒の事例を扱います。できるだけ</a:t>
            </a:r>
            <a:r>
              <a:rPr lang="ja-JP" altLang="en-US" sz="1200" b="1" dirty="0" smtClean="0">
                <a:solidFill>
                  <a:schemeClr val="tx1"/>
                </a:solidFill>
                <a:latin typeface="メイリオ" panose="020B0604030504040204" pitchFamily="50" charset="-128"/>
                <a:ea typeface="メイリオ" panose="020B0604030504040204" pitchFamily="50" charset="-128"/>
              </a:rPr>
              <a:t>共通の児童生徒をイメージできるメンバーでグループ編成</a:t>
            </a:r>
            <a:r>
              <a:rPr lang="ja-JP" altLang="en-US" sz="1200" dirty="0" smtClean="0">
                <a:solidFill>
                  <a:schemeClr val="tx1"/>
                </a:solidFill>
                <a:latin typeface="メイリオ" panose="020B0604030504040204" pitchFamily="50" charset="-128"/>
                <a:ea typeface="メイリオ" panose="020B0604030504040204" pitchFamily="50" charset="-128"/>
              </a:rPr>
              <a:t>をするようにお願いします。</a:t>
            </a:r>
            <a:endParaRPr lang="en-US" altLang="ja-JP" sz="1200" dirty="0" smtClean="0">
              <a:solidFill>
                <a:schemeClr val="tx1"/>
              </a:solidFill>
              <a:latin typeface="メイリオ" panose="020B0604030504040204" pitchFamily="50" charset="-128"/>
              <a:ea typeface="メイリオ" panose="020B0604030504040204" pitchFamily="50" charset="-128"/>
            </a:endParaRPr>
          </a:p>
        </p:txBody>
      </p:sp>
      <p:grpSp>
        <p:nvGrpSpPr>
          <p:cNvPr id="38" name="グループ化 37"/>
          <p:cNvGrpSpPr/>
          <p:nvPr/>
        </p:nvGrpSpPr>
        <p:grpSpPr>
          <a:xfrm>
            <a:off x="725964" y="3127652"/>
            <a:ext cx="2081531" cy="1349661"/>
            <a:chOff x="614516" y="5735931"/>
            <a:chExt cx="2081531" cy="1349661"/>
          </a:xfrm>
        </p:grpSpPr>
        <p:grpSp>
          <p:nvGrpSpPr>
            <p:cNvPr id="39" name="グループ化 38"/>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5"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2" name="グループ化 58"/>
              <p:cNvGrpSpPr>
                <a:grpSpLocks/>
              </p:cNvGrpSpPr>
              <p:nvPr/>
            </p:nvGrpSpPr>
            <p:grpSpPr bwMode="auto">
              <a:xfrm>
                <a:off x="1526326" y="6245730"/>
                <a:ext cx="494768" cy="549272"/>
                <a:chOff x="5607050" y="889630"/>
                <a:chExt cx="542925" cy="1120145"/>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2"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3" name="グループ化 62"/>
              <p:cNvGrpSpPr>
                <a:grpSpLocks/>
              </p:cNvGrpSpPr>
              <p:nvPr/>
            </p:nvGrpSpPr>
            <p:grpSpPr bwMode="auto">
              <a:xfrm rot="560616">
                <a:off x="633272" y="6281163"/>
                <a:ext cx="494768" cy="512693"/>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6" name="正方形/長方形 5"/>
                <p:cNvSpPr>
                  <a:spLocks noChangeArrowheads="1"/>
                </p:cNvSpPr>
                <p:nvPr/>
              </p:nvSpPr>
              <p:spPr bwMode="auto">
                <a:xfrm>
                  <a:off x="5732358" y="999844"/>
                  <a:ext cx="227742" cy="85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70"/>
              <p:cNvGrpSpPr>
                <a:grpSpLocks/>
              </p:cNvGrpSpPr>
              <p:nvPr/>
            </p:nvGrpSpPr>
            <p:grpSpPr bwMode="auto">
              <a:xfrm>
                <a:off x="1508863" y="6777214"/>
                <a:ext cx="494768" cy="589933"/>
                <a:chOff x="5607050" y="806712"/>
                <a:chExt cx="542925" cy="1203063"/>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3"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74"/>
              <p:cNvGrpSpPr>
                <a:grpSpLocks/>
              </p:cNvGrpSpPr>
              <p:nvPr/>
            </p:nvGrpSpPr>
            <p:grpSpPr bwMode="auto">
              <a:xfrm rot="560616">
                <a:off x="614234" y="6854655"/>
                <a:ext cx="494768" cy="511436"/>
                <a:chOff x="5607050" y="966788"/>
                <a:chExt cx="542925" cy="1042987"/>
              </a:xfrm>
            </p:grpSpPr>
            <p:sp>
              <p:nvSpPr>
                <p:cNvPr id="4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0"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7"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0"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6" name="テキスト ボックス 65"/>
          <p:cNvSpPr txBox="1"/>
          <p:nvPr/>
        </p:nvSpPr>
        <p:spPr>
          <a:xfrm>
            <a:off x="505009" y="4592960"/>
            <a:ext cx="3276263" cy="938719"/>
          </a:xfrm>
          <a:prstGeom prst="rect">
            <a:avLst/>
          </a:prstGeom>
          <a:no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smtClean="0"/>
              <a:t>※</a:t>
            </a:r>
            <a:r>
              <a:rPr lang="ja-JP" altLang="en-US" sz="1100" b="1" dirty="0">
                <a:solidFill>
                  <a:srgbClr val="FF0000"/>
                </a:solidFill>
              </a:rPr>
              <a:t>３</a:t>
            </a:r>
            <a:r>
              <a:rPr lang="ja-JP" altLang="en-US" sz="1100" b="1" dirty="0" smtClean="0">
                <a:solidFill>
                  <a:srgbClr val="FF0000"/>
                </a:solidFill>
              </a:rPr>
              <a:t>（</a:t>
            </a:r>
            <a:r>
              <a:rPr lang="ja-JP" altLang="en-US" sz="1100" b="1" dirty="0">
                <a:solidFill>
                  <a:srgbClr val="FF0000"/>
                </a:solidFill>
              </a:rPr>
              <a:t>又</a:t>
            </a:r>
            <a:r>
              <a:rPr lang="ja-JP" altLang="en-US" sz="1100" b="1" dirty="0" smtClean="0">
                <a:solidFill>
                  <a:srgbClr val="FF0000"/>
                </a:solidFill>
              </a:rPr>
              <a:t>は４）</a:t>
            </a:r>
            <a:r>
              <a:rPr lang="ja-JP" altLang="en-US" sz="1100" b="1" dirty="0">
                <a:solidFill>
                  <a:srgbClr val="FF0000"/>
                </a:solidFill>
              </a:rPr>
              <a:t>人</a:t>
            </a:r>
            <a:r>
              <a:rPr lang="ja-JP" altLang="en-US" sz="1100" dirty="0"/>
              <a:t>グループにしてください。</a:t>
            </a:r>
            <a:endParaRPr lang="en-US" altLang="ja-JP" sz="1100" dirty="0"/>
          </a:p>
          <a:p>
            <a:r>
              <a:rPr lang="en-US" altLang="ja-JP" sz="1100" dirty="0" smtClean="0"/>
              <a:t>※</a:t>
            </a:r>
            <a:r>
              <a:rPr lang="ja-JP" altLang="en-US" sz="1100" dirty="0" smtClean="0"/>
              <a:t>教職の経験</a:t>
            </a:r>
            <a:r>
              <a:rPr lang="ja-JP" altLang="en-US" sz="1100" dirty="0"/>
              <a:t>年数が偏らないように</a:t>
            </a:r>
            <a:r>
              <a:rPr lang="ja-JP" altLang="en-US" sz="1100" dirty="0" smtClean="0"/>
              <a:t>グループ</a:t>
            </a:r>
            <a:endParaRPr lang="en-US" altLang="ja-JP" sz="1100" dirty="0" smtClean="0"/>
          </a:p>
          <a:p>
            <a:r>
              <a:rPr lang="ja-JP" altLang="en-US" sz="1100" dirty="0"/>
              <a:t>　</a:t>
            </a:r>
            <a:r>
              <a:rPr lang="ja-JP" altLang="en-US" sz="1100" dirty="0" smtClean="0"/>
              <a:t>を組んで</a:t>
            </a:r>
            <a:r>
              <a:rPr lang="ja-JP" altLang="en-US" sz="1100" dirty="0"/>
              <a:t>ください</a:t>
            </a:r>
            <a:r>
              <a:rPr lang="ja-JP" altLang="en-US" sz="1100" dirty="0" smtClean="0"/>
              <a:t>。</a:t>
            </a:r>
            <a:endParaRPr lang="en-US" altLang="ja-JP" sz="1100" dirty="0" smtClean="0"/>
          </a:p>
          <a:p>
            <a:r>
              <a:rPr lang="en-US" altLang="ja-JP" sz="1100" dirty="0" smtClean="0"/>
              <a:t>※</a:t>
            </a:r>
            <a:r>
              <a:rPr lang="ja-JP" altLang="en-US" sz="1100" dirty="0" smtClean="0"/>
              <a:t>あらかじめ、グループごとに、</a:t>
            </a:r>
            <a:r>
              <a:rPr lang="ja-JP" altLang="en-US" sz="1100" b="1" dirty="0" smtClean="0">
                <a:solidFill>
                  <a:srgbClr val="FF0000"/>
                </a:solidFill>
              </a:rPr>
              <a:t>司会と記録</a:t>
            </a:r>
            <a:endParaRPr lang="en-US" altLang="ja-JP" sz="1100" b="1" dirty="0" smtClean="0">
              <a:solidFill>
                <a:srgbClr val="FF0000"/>
              </a:solidFill>
            </a:endParaRPr>
          </a:p>
          <a:p>
            <a:r>
              <a:rPr lang="ja-JP" altLang="en-US" sz="1100" b="1" dirty="0">
                <a:solidFill>
                  <a:srgbClr val="FF0000"/>
                </a:solidFill>
              </a:rPr>
              <a:t>　</a:t>
            </a:r>
            <a:r>
              <a:rPr lang="ja-JP" altLang="en-US" sz="1100" b="1" dirty="0" smtClean="0">
                <a:solidFill>
                  <a:srgbClr val="FF0000"/>
                </a:solidFill>
              </a:rPr>
              <a:t>係を決めて</a:t>
            </a:r>
            <a:r>
              <a:rPr lang="ja-JP" altLang="en-US" sz="1100" dirty="0" smtClean="0"/>
              <a:t>研修を始めてください。</a:t>
            </a:r>
            <a:endParaRPr lang="en-US" altLang="ja-JP" sz="1100" dirty="0"/>
          </a:p>
        </p:txBody>
      </p:sp>
      <p:sp>
        <p:nvSpPr>
          <p:cNvPr id="68" name="テキスト ボックス 67"/>
          <p:cNvSpPr txBox="1"/>
          <p:nvPr/>
        </p:nvSpPr>
        <p:spPr>
          <a:xfrm>
            <a:off x="551187" y="5549191"/>
            <a:ext cx="5806736" cy="1615827"/>
          </a:xfrm>
          <a:prstGeom prst="rect">
            <a:avLst/>
          </a:prstGeom>
          <a:solidFill>
            <a:srgbClr val="FFCCFF"/>
          </a:solid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a:t>【</a:t>
            </a:r>
            <a:r>
              <a:rPr lang="ja-JP" altLang="en-US" sz="1100" dirty="0"/>
              <a:t>事前</a:t>
            </a:r>
            <a:r>
              <a:rPr lang="ja-JP" altLang="en-US" sz="1100" dirty="0" smtClean="0"/>
              <a:t>に</a:t>
            </a:r>
            <a:r>
              <a:rPr lang="ja-JP" altLang="en-US" sz="1100" dirty="0"/>
              <a:t>する</a:t>
            </a:r>
            <a:r>
              <a:rPr lang="ja-JP" altLang="en-US" sz="1100" dirty="0" smtClean="0"/>
              <a:t>こと</a:t>
            </a:r>
            <a:r>
              <a:rPr lang="en-US" altLang="ja-JP" sz="1100" dirty="0" smtClean="0"/>
              <a:t>】</a:t>
            </a:r>
          </a:p>
          <a:p>
            <a:r>
              <a:rPr lang="ja-JP" altLang="en-US" sz="1100" dirty="0"/>
              <a:t>・</a:t>
            </a:r>
            <a:r>
              <a:rPr lang="ja-JP" altLang="en-US" sz="1100" dirty="0" smtClean="0"/>
              <a:t>研修</a:t>
            </a:r>
            <a:r>
              <a:rPr lang="ja-JP" altLang="en-US" sz="1100" dirty="0"/>
              <a:t>資料（配付用）を全員に配付してください。</a:t>
            </a:r>
            <a:endParaRPr lang="en-US" altLang="ja-JP" sz="1100" dirty="0"/>
          </a:p>
          <a:p>
            <a:r>
              <a:rPr lang="ja-JP" altLang="en-US" sz="1100" dirty="0"/>
              <a:t>・</a:t>
            </a:r>
            <a:r>
              <a:rPr lang="ja-JP" altLang="en-US" sz="1100" dirty="0" smtClean="0"/>
              <a:t>資料</a:t>
            </a:r>
            <a:r>
              <a:rPr lang="ja-JP" altLang="en-US" sz="1100" dirty="0"/>
              <a:t>①の</a:t>
            </a:r>
            <a:r>
              <a:rPr lang="en-US" altLang="ja-JP" sz="1100" dirty="0"/>
              <a:t>A</a:t>
            </a:r>
            <a:r>
              <a:rPr lang="ja-JP" altLang="en-US" sz="1100" dirty="0"/>
              <a:t>男の情報</a:t>
            </a:r>
            <a:r>
              <a:rPr lang="ja-JP" altLang="en-US" sz="1100" dirty="0" smtClean="0"/>
              <a:t>が、何年生</a:t>
            </a:r>
            <a:r>
              <a:rPr lang="ja-JP" altLang="en-US" sz="1100" dirty="0"/>
              <a:t>の何月のものか設定</a:t>
            </a:r>
            <a:r>
              <a:rPr lang="ja-JP" altLang="en-US" sz="1100" dirty="0" smtClean="0"/>
              <a:t>しておいてください。</a:t>
            </a:r>
            <a:endParaRPr lang="en-US" altLang="ja-JP" sz="1100" dirty="0"/>
          </a:p>
          <a:p>
            <a:r>
              <a:rPr lang="ja-JP" altLang="en-US" sz="1100" dirty="0"/>
              <a:t>・</a:t>
            </a:r>
            <a:r>
              <a:rPr lang="ja-JP" altLang="en-US" sz="1100" dirty="0" smtClean="0"/>
              <a:t>資料①、資料⑤を</a:t>
            </a:r>
            <a:r>
              <a:rPr lang="ja-JP" altLang="en-US" sz="1100" dirty="0"/>
              <a:t>全員に</a:t>
            </a:r>
            <a:r>
              <a:rPr lang="ja-JP" altLang="en-US" sz="1100" dirty="0" smtClean="0"/>
              <a:t>配付してください。</a:t>
            </a:r>
            <a:endParaRPr lang="en-US" altLang="ja-JP" sz="1100" dirty="0" smtClean="0"/>
          </a:p>
          <a:p>
            <a:r>
              <a:rPr lang="ja-JP" altLang="en-US" sz="1100" dirty="0" smtClean="0"/>
              <a:t>・資料③を</a:t>
            </a:r>
            <a:r>
              <a:rPr lang="ja-JP" altLang="en-US" sz="1100" dirty="0"/>
              <a:t>各グループに１枚配付してください。</a:t>
            </a:r>
            <a:endParaRPr lang="en-US" altLang="ja-JP" sz="1100" dirty="0"/>
          </a:p>
          <a:p>
            <a:endParaRPr lang="en-US" altLang="ja-JP" sz="1100" dirty="0" smtClean="0"/>
          </a:p>
          <a:p>
            <a:r>
              <a:rPr lang="en-US" altLang="ja-JP" sz="1100" dirty="0" smtClean="0"/>
              <a:t>【</a:t>
            </a:r>
            <a:r>
              <a:rPr lang="ja-JP" altLang="en-US" sz="1100" dirty="0" smtClean="0"/>
              <a:t>研修中に配付するもの</a:t>
            </a:r>
            <a:r>
              <a:rPr lang="en-US" altLang="ja-JP" sz="1100" dirty="0" smtClean="0"/>
              <a:t>】</a:t>
            </a:r>
          </a:p>
          <a:p>
            <a:r>
              <a:rPr lang="ja-JP" altLang="en-US" sz="1100" dirty="0"/>
              <a:t>・</a:t>
            </a:r>
            <a:r>
              <a:rPr lang="ja-JP" altLang="en-US" sz="1100" dirty="0" smtClean="0"/>
              <a:t>資料②を</a:t>
            </a:r>
            <a:r>
              <a:rPr lang="ja-JP" altLang="en-US" sz="1100" u="sng" dirty="0"/>
              <a:t>スライド</a:t>
            </a:r>
            <a:r>
              <a:rPr lang="en-US" altLang="ja-JP" sz="1100" u="sng" dirty="0" smtClean="0"/>
              <a:t>12</a:t>
            </a:r>
            <a:r>
              <a:rPr lang="ja-JP" altLang="en-US" sz="1100" u="sng" dirty="0" smtClean="0"/>
              <a:t>で</a:t>
            </a:r>
            <a:r>
              <a:rPr lang="ja-JP" altLang="en-US" sz="1100" dirty="0" smtClean="0"/>
              <a:t>全員に配付して</a:t>
            </a:r>
            <a:r>
              <a:rPr lang="ja-JP" altLang="en-US" sz="1100" dirty="0"/>
              <a:t>ください。</a:t>
            </a:r>
            <a:endParaRPr lang="en-US" altLang="ja-JP" sz="1100" dirty="0"/>
          </a:p>
          <a:p>
            <a:r>
              <a:rPr lang="ja-JP" altLang="en-US" sz="1100" dirty="0"/>
              <a:t>・</a:t>
            </a:r>
            <a:r>
              <a:rPr lang="ja-JP" altLang="en-US" sz="1100" dirty="0" smtClean="0"/>
              <a:t>資料④を</a:t>
            </a:r>
            <a:r>
              <a:rPr lang="ja-JP" altLang="en-US" sz="1100" u="sng" dirty="0"/>
              <a:t>スライド</a:t>
            </a:r>
            <a:r>
              <a:rPr lang="en-US" altLang="ja-JP" sz="1100" u="sng" dirty="0" smtClean="0"/>
              <a:t>25</a:t>
            </a:r>
            <a:r>
              <a:rPr lang="ja-JP" altLang="en-US" sz="1100" u="sng" dirty="0" smtClean="0"/>
              <a:t>で</a:t>
            </a:r>
            <a:r>
              <a:rPr lang="ja-JP" altLang="en-US" sz="1100" dirty="0" smtClean="0"/>
              <a:t>各グループに</a:t>
            </a:r>
            <a:r>
              <a:rPr lang="ja-JP" altLang="en-US" sz="1100" dirty="0"/>
              <a:t>１枚配付してください</a:t>
            </a:r>
            <a:r>
              <a:rPr lang="ja-JP" altLang="en-US" sz="1100" dirty="0" smtClean="0"/>
              <a:t>。</a:t>
            </a:r>
            <a:endParaRPr lang="en-US" altLang="ja-JP" sz="1100" dirty="0"/>
          </a:p>
        </p:txBody>
      </p:sp>
      <p:sp>
        <p:nvSpPr>
          <p:cNvPr id="67" name="テキスト ボックス 6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2</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表 34"/>
          <p:cNvGraphicFramePr>
            <a:graphicFrameLocks noGrp="1"/>
          </p:cNvGraphicFramePr>
          <p:nvPr>
            <p:extLst>
              <p:ext uri="{D42A27DB-BD31-4B8C-83A1-F6EECF244321}">
                <p14:modId xmlns:p14="http://schemas.microsoft.com/office/powerpoint/2010/main" val="1267481832"/>
              </p:ext>
            </p:extLst>
          </p:nvPr>
        </p:nvGraphicFramePr>
        <p:xfrm>
          <a:off x="248817" y="617444"/>
          <a:ext cx="6413072" cy="3367816"/>
        </p:xfrm>
        <a:graphic>
          <a:graphicData uri="http://schemas.openxmlformats.org/drawingml/2006/table">
            <a:tbl>
              <a:tblPr firstRow="1" bandRow="1">
                <a:tableStyleId>{5C22544A-7EE6-4342-B048-85BDC9FD1C3A}</a:tableStyleId>
              </a:tblPr>
              <a:tblGrid>
                <a:gridCol w="1612900">
                  <a:extLst>
                    <a:ext uri="{9D8B030D-6E8A-4147-A177-3AD203B41FA5}">
                      <a16:colId xmlns:a16="http://schemas.microsoft.com/office/drawing/2014/main" val="20000"/>
                    </a:ext>
                  </a:extLst>
                </a:gridCol>
                <a:gridCol w="3655515">
                  <a:extLst>
                    <a:ext uri="{9D8B030D-6E8A-4147-A177-3AD203B41FA5}">
                      <a16:colId xmlns:a16="http://schemas.microsoft.com/office/drawing/2014/main" val="20001"/>
                    </a:ext>
                  </a:extLst>
                </a:gridCol>
                <a:gridCol w="1144657">
                  <a:extLst>
                    <a:ext uri="{9D8B030D-6E8A-4147-A177-3AD203B41FA5}">
                      <a16:colId xmlns:a16="http://schemas.microsoft.com/office/drawing/2014/main" val="20002"/>
                    </a:ext>
                  </a:extLst>
                </a:gridCol>
              </a:tblGrid>
              <a:tr h="195204">
                <a:tc>
                  <a:txBody>
                    <a:body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メイリオ" panose="020B0604030504040204" pitchFamily="50" charset="-128"/>
                          <a:ea typeface="メイリオ" panose="020B0604030504040204" pitchFamily="50" charset="-128"/>
                        </a:rPr>
                        <a:t>所要　経過</a:t>
                      </a:r>
                      <a:endParaRPr kumimoji="1" lang="en-US" altLang="ja-JP" sz="1400" dirty="0" smtClean="0">
                        <a:latin typeface="メイリオ" panose="020B0604030504040204" pitchFamily="50" charset="-128"/>
                        <a:ea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rPr>
                        <a:t>時間　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69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説明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300" kern="1200" dirty="0">
                          <a:solidFill>
                            <a:schemeClr val="dk1"/>
                          </a:solidFill>
                          <a:latin typeface="メイリオ" panose="020B0604030504040204" pitchFamily="50" charset="-128"/>
                          <a:ea typeface="メイリオ" panose="020B0604030504040204" pitchFamily="50" charset="-128"/>
                          <a:cs typeface="+mn-cs"/>
                        </a:rPr>
                        <a:t>研修内容を確認する</a:t>
                      </a:r>
                      <a:endParaRPr kumimoji="1" lang="en-US" altLang="ja-JP" sz="13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１分</a:t>
                      </a:r>
                      <a:r>
                        <a:rPr kumimoji="1" lang="en-US" altLang="ja-JP" sz="1400" dirty="0" smtClean="0">
                          <a:latin typeface="メイリオ" panose="020B0604030504040204" pitchFamily="50" charset="-128"/>
                          <a:ea typeface="メイリオ" panose="020B0604030504040204" pitchFamily="50" charset="-128"/>
                        </a:rPr>
                        <a:t>/1</a:t>
                      </a:r>
                      <a:r>
                        <a:rPr kumimoji="1" lang="ja-JP" altLang="en-US" sz="1400" dirty="0" smtClean="0">
                          <a:latin typeface="メイリオ" panose="020B0604030504040204" pitchFamily="50" charset="-128"/>
                          <a:ea typeface="メイリオ" panose="020B0604030504040204" pitchFamily="50" charset="-128"/>
                        </a:rPr>
                        <a:t>分</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713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協議・講義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300" kern="1200" dirty="0">
                          <a:solidFill>
                            <a:schemeClr val="dk1"/>
                          </a:solidFill>
                          <a:latin typeface="メイリオ" panose="020B0604030504040204" pitchFamily="50" charset="-128"/>
                          <a:ea typeface="メイリオ" panose="020B0604030504040204" pitchFamily="50" charset="-128"/>
                          <a:cs typeface="+mn-cs"/>
                        </a:rPr>
                        <a:t>アセスメントとは</a:t>
                      </a:r>
                      <a:endParaRPr kumimoji="1" lang="en-US" altLang="ja-JP" sz="13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９分</a:t>
                      </a:r>
                      <a:r>
                        <a:rPr kumimoji="1" lang="en-US" altLang="ja-JP" sz="1400" dirty="0" smtClean="0">
                          <a:latin typeface="メイリオ" panose="020B0604030504040204" pitchFamily="50" charset="-128"/>
                          <a:ea typeface="メイリオ" panose="020B0604030504040204" pitchFamily="50" charset="-128"/>
                        </a:rPr>
                        <a:t>/10</a:t>
                      </a:r>
                      <a:r>
                        <a:rPr kumimoji="1" lang="ja-JP" altLang="en-US" sz="1400" dirty="0" smtClean="0">
                          <a:latin typeface="メイリオ" panose="020B0604030504040204" pitchFamily="50" charset="-128"/>
                          <a:ea typeface="メイリオ" panose="020B0604030504040204" pitchFamily="50" charset="-128"/>
                        </a:rPr>
                        <a:t>分</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983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1200" dirty="0">
                          <a:solidFill>
                            <a:schemeClr val="dk1"/>
                          </a:solidFill>
                          <a:latin typeface="メイリオ" panose="020B0604030504040204" pitchFamily="50" charset="-128"/>
                          <a:ea typeface="メイリオ" panose="020B0604030504040204" pitchFamily="50" charset="-128"/>
                          <a:cs typeface="+mn-cs"/>
                        </a:rPr>
                        <a:t>演習・講義</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300" kern="1200" dirty="0">
                          <a:solidFill>
                            <a:schemeClr val="dk1"/>
                          </a:solidFill>
                          <a:latin typeface="メイリオ" panose="020B0604030504040204" pitchFamily="50" charset="-128"/>
                          <a:ea typeface="メイリオ" panose="020B0604030504040204" pitchFamily="50" charset="-128"/>
                          <a:cs typeface="+mn-cs"/>
                        </a:rPr>
                        <a:t>アセスメント力を</a:t>
                      </a:r>
                      <a:r>
                        <a:rPr kumimoji="1" lang="ja-JP" altLang="en-US" sz="1300" kern="1200" dirty="0" smtClean="0">
                          <a:solidFill>
                            <a:schemeClr val="dk1"/>
                          </a:solidFill>
                          <a:latin typeface="メイリオ" panose="020B0604030504040204" pitchFamily="50" charset="-128"/>
                          <a:ea typeface="メイリオ" panose="020B0604030504040204" pitchFamily="50" charset="-128"/>
                          <a:cs typeface="+mn-cs"/>
                        </a:rPr>
                        <a:t>高める三つのポイント</a:t>
                      </a:r>
                      <a:endParaRPr kumimoji="1" lang="ja-JP" altLang="en-US" sz="13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r>
                        <a:rPr kumimoji="1" lang="en-US" altLang="ja-JP" sz="1400" kern="1200" dirty="0">
                          <a:solidFill>
                            <a:schemeClr val="dk1"/>
                          </a:solidFill>
                          <a:latin typeface="メイリオ" panose="020B0604030504040204" pitchFamily="50" charset="-128"/>
                          <a:ea typeface="メイリオ" panose="020B0604030504040204" pitchFamily="50" charset="-128"/>
                          <a:cs typeface="+mn-cs"/>
                        </a:rPr>
                        <a:t> </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13</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/23</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71384">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協議・講義・演習</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kern="1200" dirty="0">
                          <a:solidFill>
                            <a:schemeClr val="dk1"/>
                          </a:solidFill>
                          <a:latin typeface="メイリオ" panose="020B0604030504040204" pitchFamily="50" charset="-128"/>
                          <a:ea typeface="メイリオ" panose="020B0604030504040204" pitchFamily="50" charset="-128"/>
                          <a:cs typeface="+mn-cs"/>
                        </a:rPr>
                        <a:t>的確なアセスメントのために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r>
                        <a:rPr kumimoji="1" lang="en-US" altLang="ja-JP" sz="1400" kern="1200" dirty="0">
                          <a:solidFill>
                            <a:schemeClr val="dk1"/>
                          </a:solidFill>
                          <a:latin typeface="メイリオ" panose="020B0604030504040204" pitchFamily="50" charset="-128"/>
                          <a:ea typeface="メイリオ" panose="020B0604030504040204" pitchFamily="50" charset="-128"/>
                          <a:cs typeface="+mn-cs"/>
                        </a:rPr>
                        <a:t> </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32</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/55</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51443">
                <a:tc>
                  <a:txBody>
                    <a:bodyPr/>
                    <a:lstStyle/>
                    <a:p>
                      <a:pPr marL="0" algn="l" defTabSz="914400" rtl="0" eaLnBrk="1" latinLnBrk="0" hangingPunct="1"/>
                      <a:r>
                        <a:rPr kumimoji="1" lang="ja-JP" altLang="en-US" sz="1400" kern="1200" dirty="0">
                          <a:solidFill>
                            <a:schemeClr val="dk1"/>
                          </a:solidFill>
                          <a:latin typeface="メイリオ" panose="020B0604030504040204" pitchFamily="50" charset="-128"/>
                          <a:ea typeface="メイリオ" panose="020B0604030504040204" pitchFamily="50" charset="-128"/>
                          <a:cs typeface="+mn-cs"/>
                        </a:rPr>
                        <a:t>講義</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300" kern="1200" dirty="0" smtClean="0">
                          <a:solidFill>
                            <a:schemeClr val="dk1"/>
                          </a:solidFill>
                          <a:latin typeface="メイリオ" panose="020B0604030504040204" pitchFamily="50" charset="-128"/>
                          <a:ea typeface="メイリオ" panose="020B0604030504040204" pitchFamily="50" charset="-128"/>
                          <a:cs typeface="+mn-cs"/>
                        </a:rPr>
                        <a:t>まとめ</a:t>
                      </a:r>
                      <a:endParaRPr kumimoji="1" lang="en-US" altLang="ja-JP" sz="13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r>
                        <a:rPr kumimoji="1" lang="en-US" altLang="ja-JP" sz="1400" kern="1200" dirty="0">
                          <a:solidFill>
                            <a:schemeClr val="dk1"/>
                          </a:solidFill>
                          <a:latin typeface="メイリオ" panose="020B0604030504040204" pitchFamily="50" charset="-128"/>
                          <a:ea typeface="メイリオ" panose="020B0604030504040204" pitchFamily="50" charset="-128"/>
                          <a:cs typeface="+mn-cs"/>
                        </a:rPr>
                        <a:t> </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１分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/56</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26183">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発表</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kern="1200" dirty="0" smtClean="0">
                          <a:solidFill>
                            <a:schemeClr val="dk1"/>
                          </a:solidFill>
                          <a:latin typeface="メイリオ" panose="020B0604030504040204" pitchFamily="50" charset="-128"/>
                          <a:ea typeface="メイリオ" panose="020B0604030504040204" pitchFamily="50" charset="-128"/>
                          <a:cs typeface="+mn-cs"/>
                        </a:rPr>
                        <a:t>チャレンジ！</a:t>
                      </a:r>
                      <a:endParaRPr kumimoji="1" lang="en-US" altLang="ja-JP" sz="1300" kern="1200" dirty="0" smtClean="0">
                        <a:solidFill>
                          <a:schemeClr val="dk1"/>
                        </a:solidFill>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kern="1200" dirty="0" smtClean="0">
                          <a:solidFill>
                            <a:schemeClr val="dk1"/>
                          </a:solidFill>
                          <a:latin typeface="メイリオ" panose="020B0604030504040204" pitchFamily="50" charset="-128"/>
                          <a:ea typeface="メイリオ" panose="020B0604030504040204" pitchFamily="50" charset="-128"/>
                          <a:cs typeface="+mn-cs"/>
                        </a:rPr>
                        <a:t>児童生徒理解を進める上で心がけること</a:t>
                      </a:r>
                      <a:endParaRPr kumimoji="1" lang="en-US" altLang="ja-JP" sz="13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４分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/60</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36791" y="4664968"/>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（進行原稿）</a:t>
            </a:r>
            <a:r>
              <a:rPr lang="ja-JP" altLang="en-US" dirty="0"/>
              <a:t>の見方</a:t>
            </a:r>
          </a:p>
        </p:txBody>
      </p:sp>
      <p:sp>
        <p:nvSpPr>
          <p:cNvPr id="23" name="テキスト ボックス 22"/>
          <p:cNvSpPr txBox="1"/>
          <p:nvPr/>
        </p:nvSpPr>
        <p:spPr>
          <a:xfrm>
            <a:off x="149757" y="185396"/>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（進行原稿）</a:t>
            </a:r>
            <a:r>
              <a:rPr lang="ja-JP" altLang="en-US" dirty="0"/>
              <a:t>の流れ</a:t>
            </a:r>
          </a:p>
        </p:txBody>
      </p:sp>
      <p:grpSp>
        <p:nvGrpSpPr>
          <p:cNvPr id="3" name="グループ化 2"/>
          <p:cNvGrpSpPr/>
          <p:nvPr/>
        </p:nvGrpSpPr>
        <p:grpSpPr>
          <a:xfrm>
            <a:off x="642339" y="5127028"/>
            <a:ext cx="5522965" cy="4290468"/>
            <a:chOff x="642339" y="5271044"/>
            <a:chExt cx="5522965" cy="4290468"/>
          </a:xfrm>
        </p:grpSpPr>
        <p:sp>
          <p:nvSpPr>
            <p:cNvPr id="21" name="正方形/長方形 20"/>
            <p:cNvSpPr>
              <a:spLocks noChangeAspect="1"/>
            </p:cNvSpPr>
            <p:nvPr/>
          </p:nvSpPr>
          <p:spPr>
            <a:xfrm>
              <a:off x="3072504" y="5795484"/>
              <a:ext cx="2991503"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a:lnSpc>
                  <a:spcPts val="1400"/>
                </a:lnSpc>
              </a:pPr>
              <a:r>
                <a:rPr lang="ja-JP" altLang="en-US" sz="900" b="1" dirty="0" smtClean="0">
                  <a:solidFill>
                    <a:schemeClr val="tx1"/>
                  </a:solidFill>
                  <a:latin typeface="メイリオ" panose="020B0604030504040204" pitchFamily="50" charset="-128"/>
                  <a:ea typeface="メイリオ" panose="020B0604030504040204" pitchFamily="50" charset="-128"/>
                </a:rPr>
                <a:t>≪スライド</a:t>
              </a:r>
              <a:r>
                <a:rPr lang="en-US" altLang="ja-JP" sz="900" b="1" dirty="0" smtClean="0">
                  <a:solidFill>
                    <a:schemeClr val="tx1"/>
                  </a:solidFill>
                  <a:latin typeface="メイリオ" panose="020B0604030504040204" pitchFamily="50" charset="-128"/>
                  <a:ea typeface="メイリオ" panose="020B0604030504040204" pitchFamily="50" charset="-128"/>
                </a:rPr>
                <a:t>17</a:t>
              </a:r>
              <a:r>
                <a:rPr lang="ja-JP" altLang="en-US" sz="900" b="1" dirty="0" smtClean="0">
                  <a:solidFill>
                    <a:schemeClr val="tx1"/>
                  </a:solidFill>
                  <a:latin typeface="メイリオ" panose="020B0604030504040204" pitchFamily="50" charset="-128"/>
                  <a:ea typeface="メイリオ" panose="020B0604030504040204" pitchFamily="50" charset="-128"/>
                </a:rPr>
                <a:t>～</a:t>
              </a:r>
              <a:r>
                <a:rPr lang="en-US" altLang="ja-JP" sz="900" b="1" dirty="0" smtClean="0">
                  <a:solidFill>
                    <a:schemeClr val="tx1"/>
                  </a:solidFill>
                  <a:latin typeface="メイリオ" panose="020B0604030504040204" pitchFamily="50" charset="-128"/>
                  <a:ea typeface="メイリオ" panose="020B0604030504040204" pitchFamily="50" charset="-128"/>
                </a:rPr>
                <a:t>23</a:t>
              </a:r>
              <a:r>
                <a:rPr lang="ja-JP" altLang="en-US" sz="900" b="1" dirty="0" smtClean="0">
                  <a:solidFill>
                    <a:schemeClr val="tx1"/>
                  </a:solidFill>
                  <a:latin typeface="メイリオ" panose="020B0604030504040204" pitchFamily="50" charset="-128"/>
                  <a:ea typeface="メイリオ" panose="020B0604030504040204" pitchFamily="50" charset="-128"/>
                </a:rPr>
                <a:t>で</a:t>
              </a:r>
              <a:r>
                <a:rPr lang="en-US" altLang="ja-JP" sz="900" b="1" dirty="0" smtClean="0">
                  <a:solidFill>
                    <a:schemeClr val="tx1"/>
                  </a:solidFill>
                  <a:latin typeface="メイリオ" panose="020B0604030504040204" pitchFamily="50" charset="-128"/>
                  <a:ea typeface="メイリオ" panose="020B0604030504040204" pitchFamily="50" charset="-128"/>
                </a:rPr>
                <a:t>2</a:t>
              </a:r>
              <a:r>
                <a:rPr lang="ja-JP" altLang="en-US" sz="900" b="1" dirty="0" smtClean="0">
                  <a:solidFill>
                    <a:schemeClr val="tx1"/>
                  </a:solidFill>
                  <a:latin typeface="メイリオ" panose="020B0604030504040204" pitchFamily="50" charset="-128"/>
                  <a:ea typeface="メイリオ" panose="020B0604030504040204" pitchFamily="50" charset="-128"/>
                </a:rPr>
                <a:t>分≫</a:t>
              </a:r>
            </a:p>
            <a:p>
              <a:pPr>
                <a:lnSpc>
                  <a:spcPts val="1400"/>
                </a:lnSpc>
              </a:pPr>
              <a:r>
                <a:rPr lang="ja-JP" altLang="en-US" sz="900" dirty="0" smtClean="0">
                  <a:solidFill>
                    <a:schemeClr val="tx1"/>
                  </a:solidFill>
                  <a:latin typeface="メイリオ" panose="020B0604030504040204" pitchFamily="50" charset="-128"/>
                  <a:ea typeface="メイリオ" panose="020B0604030504040204" pitchFamily="50" charset="-128"/>
                </a:rPr>
                <a:t>　それが、ひいては、適切な指導・支援につながります。また、学校として、一貫性のある指導・支援をするためにも、問題を一人でアセスメントせずに、チームでアセスメントを行うようにしましょう。★</a:t>
              </a: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r>
                <a:rPr lang="ja-JP" altLang="en-US" sz="900" dirty="0" smtClean="0">
                  <a:solidFill>
                    <a:schemeClr val="tx1"/>
                  </a:solidFill>
                  <a:latin typeface="メイリオ" panose="020B0604030504040204" pitchFamily="50" charset="-128"/>
                  <a:ea typeface="メイリオ" panose="020B0604030504040204" pitchFamily="50" charset="-128"/>
                </a:rPr>
                <a:t>（　　）</a:t>
              </a: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r>
                <a:rPr lang="ja-JP" altLang="en-US" sz="900" dirty="0" smtClean="0">
                  <a:solidFill>
                    <a:schemeClr val="tx1"/>
                  </a:solidFill>
                  <a:latin typeface="メイリオ" panose="020B0604030504040204" pitchFamily="50" charset="-128"/>
                  <a:ea typeface="メイリオ" panose="020B0604030504040204" pitchFamily="50" charset="-128"/>
                </a:rPr>
                <a:t>［　　］</a:t>
              </a:r>
              <a:endParaRPr lang="en-US" altLang="ja-JP" sz="900" dirty="0" smtClean="0">
                <a:solidFill>
                  <a:schemeClr val="tx1"/>
                </a:solidFill>
                <a:latin typeface="メイリオ" panose="020B0604030504040204" pitchFamily="50" charset="-128"/>
                <a:ea typeface="メイリオ" panose="020B0604030504040204" pitchFamily="50" charset="-128"/>
              </a:endParaRPr>
            </a:p>
          </p:txBody>
        </p:sp>
        <p:sp>
          <p:nvSpPr>
            <p:cNvPr id="22" name="角丸四角形吹き出し 21"/>
            <p:cNvSpPr/>
            <p:nvPr/>
          </p:nvSpPr>
          <p:spPr>
            <a:xfrm>
              <a:off x="2068452" y="5271044"/>
              <a:ext cx="1759467" cy="396000"/>
            </a:xfrm>
            <a:prstGeom prst="wedgeRoundRectCallout">
              <a:avLst>
                <a:gd name="adj1" fmla="val 35036"/>
                <a:gd name="adj2" fmla="val 9239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スライド</a:t>
              </a:r>
              <a:r>
                <a:rPr lang="ja-JP" altLang="en-US" sz="1100" dirty="0">
                  <a:solidFill>
                    <a:schemeClr val="tx1"/>
                  </a:solidFill>
                  <a:latin typeface="メイリオ" panose="020B0604030504040204" pitchFamily="50" charset="-128"/>
                  <a:ea typeface="メイリオ" panose="020B0604030504040204" pitchFamily="50" charset="-128"/>
                </a:rPr>
                <a:t>に費やす時間の目安です</a:t>
              </a:r>
              <a:r>
                <a:rPr lang="ja-JP" altLang="en-US" sz="1100" dirty="0" smtClean="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5" name="角丸四角形吹き出し 24"/>
            <p:cNvSpPr/>
            <p:nvPr/>
          </p:nvSpPr>
          <p:spPr>
            <a:xfrm>
              <a:off x="4095889" y="5271044"/>
              <a:ext cx="1856615" cy="396000"/>
            </a:xfrm>
            <a:prstGeom prst="wedgeRoundRectCallout">
              <a:avLst>
                <a:gd name="adj1" fmla="val 10491"/>
                <a:gd name="adj2" fmla="val 12328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smtClean="0">
                  <a:solidFill>
                    <a:schemeClr val="tx1"/>
                  </a:solidFill>
                  <a:latin typeface="メイリオ" panose="020B0604030504040204" pitchFamily="50" charset="-128"/>
                  <a:ea typeface="メイリオ" panose="020B0604030504040204" pitchFamily="50" charset="-128"/>
                </a:rPr>
                <a:t>スライドの進行原稿</a:t>
              </a:r>
              <a:r>
                <a:rPr kumimoji="1" lang="ja-JP" altLang="en-US" sz="1100" dirty="0" smtClean="0">
                  <a:solidFill>
                    <a:schemeClr val="tx1"/>
                  </a:solidFill>
                  <a:latin typeface="メイリオ" panose="020B0604030504040204" pitchFamily="50" charset="-128"/>
                  <a:ea typeface="メイリオ" panose="020B0604030504040204" pitchFamily="50" charset="-128"/>
                </a:rPr>
                <a:t>です。</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31" name="角丸四角形 30"/>
            <p:cNvSpPr/>
            <p:nvPr/>
          </p:nvSpPr>
          <p:spPr>
            <a:xfrm>
              <a:off x="3176488" y="7564168"/>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32" name="角丸四角形吹き出し 31"/>
            <p:cNvSpPr/>
            <p:nvPr/>
          </p:nvSpPr>
          <p:spPr>
            <a:xfrm>
              <a:off x="3918977" y="8229408"/>
              <a:ext cx="2246327" cy="396000"/>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説明する際に気を付けることや、補足情報です。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3" name="角丸四角形吹き出し 32"/>
            <p:cNvSpPr/>
            <p:nvPr/>
          </p:nvSpPr>
          <p:spPr>
            <a:xfrm>
              <a:off x="3532797" y="7005272"/>
              <a:ext cx="2632507" cy="396000"/>
            </a:xfrm>
            <a:prstGeom prst="wedgeRoundRectCallout">
              <a:avLst>
                <a:gd name="adj1" fmla="val -10059"/>
                <a:gd name="adj2" fmla="val -104169"/>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「★」は、アニメーションやスライドの切り替えのタイミングになります。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400" dirty="0" smtClean="0">
                  <a:solidFill>
                    <a:schemeClr val="tx1"/>
                  </a:solidFill>
                  <a:latin typeface="メイリオ" panose="020B0604030504040204" pitchFamily="50" charset="-128"/>
                  <a:ea typeface="メイリオ" panose="020B0604030504040204" pitchFamily="50" charset="-128"/>
                </a:rPr>
                <a:t>23</a:t>
              </a:r>
              <a:endParaRPr kumimoji="1" lang="en-US" altLang="ja-JP" sz="1400" dirty="0" smtClean="0">
                <a:solidFill>
                  <a:srgbClr val="FF0000"/>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p>
          </p:txBody>
        </p:sp>
        <p:sp>
          <p:nvSpPr>
            <p:cNvPr id="36" name="テキスト ボックス 35"/>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latin typeface="+mn-ea"/>
              </a:endParaRPr>
            </a:p>
          </p:txBody>
        </p:sp>
        <p:pic>
          <p:nvPicPr>
            <p:cNvPr id="29" name="図 2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61" y="6177399"/>
              <a:ext cx="2104355" cy="1578267"/>
            </a:xfrm>
            <a:prstGeom prst="rect">
              <a:avLst/>
            </a:prstGeom>
            <a:ln>
              <a:solidFill>
                <a:schemeClr val="tx1"/>
              </a:solidFill>
            </a:ln>
          </p:spPr>
        </p:pic>
        <p:sp>
          <p:nvSpPr>
            <p:cNvPr id="30" name="角丸四角形吹き出し 29"/>
            <p:cNvSpPr/>
            <p:nvPr/>
          </p:nvSpPr>
          <p:spPr>
            <a:xfrm>
              <a:off x="693139" y="5271044"/>
              <a:ext cx="1115800" cy="396000"/>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スライド番号</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4" name="角丸四角形吹き出し 23"/>
            <p:cNvSpPr/>
            <p:nvPr/>
          </p:nvSpPr>
          <p:spPr>
            <a:xfrm>
              <a:off x="642339" y="8302356"/>
              <a:ext cx="2324777" cy="390408"/>
            </a:xfrm>
            <a:prstGeom prst="wedgeRoundRectCallout">
              <a:avLst>
                <a:gd name="adj1" fmla="val -10044"/>
                <a:gd name="adj2" fmla="val -11639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メイリオ" panose="020B0604030504040204" pitchFamily="50" charset="-128"/>
                  <a:ea typeface="メイリオ" panose="020B0604030504040204" pitchFamily="50" charset="-128"/>
                </a:rPr>
                <a:t>実施時間予定時刻を</a:t>
              </a:r>
              <a:r>
                <a:rPr lang="ja-JP" altLang="en-US" sz="1100" dirty="0" smtClean="0">
                  <a:solidFill>
                    <a:schemeClr val="tx1"/>
                  </a:solidFill>
                  <a:latin typeface="メイリオ" panose="020B0604030504040204" pitchFamily="50" charset="-128"/>
                  <a:ea typeface="メイリオ" panose="020B0604030504040204" pitchFamily="50" charset="-128"/>
                </a:rPr>
                <a:t>記入できます</a:t>
              </a:r>
              <a:r>
                <a:rPr lang="ja-JP" altLang="en-US"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8" name="角丸四角形吹き出し 17"/>
            <p:cNvSpPr/>
            <p:nvPr/>
          </p:nvSpPr>
          <p:spPr>
            <a:xfrm>
              <a:off x="3710375" y="8750868"/>
              <a:ext cx="2060569" cy="396000"/>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流れの説明です。読む必要はありません。</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9" name="角丸四角形吹き出し 18"/>
            <p:cNvSpPr/>
            <p:nvPr/>
          </p:nvSpPr>
          <p:spPr>
            <a:xfrm>
              <a:off x="3710375" y="9201472"/>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使用する別紙についてです。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8" name="テキスト ボックス 27"/>
          <p:cNvSpPr txBox="1"/>
          <p:nvPr/>
        </p:nvSpPr>
        <p:spPr>
          <a:xfrm>
            <a:off x="556257" y="3979957"/>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cxnSp>
        <p:nvCxnSpPr>
          <p:cNvPr id="26" name="直線コネクタ 25"/>
          <p:cNvCxnSpPr/>
          <p:nvPr/>
        </p:nvCxnSpPr>
        <p:spPr>
          <a:xfrm flipH="1">
            <a:off x="6015217" y="660321"/>
            <a:ext cx="116632" cy="374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2936776"/>
            <a:ext cx="6117484" cy="244827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スライド２</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4</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43836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スライド１</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4" name="テキスト ボックス 13"/>
          <p:cNvSpPr txBox="1"/>
          <p:nvPr/>
        </p:nvSpPr>
        <p:spPr>
          <a:xfrm>
            <a:off x="188640" y="128464"/>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rPr>
              <a:t>○スライド</a:t>
            </a:r>
            <a:r>
              <a:rPr kumimoji="1" lang="ja-JP" altLang="en-US" b="1" dirty="0" smtClean="0">
                <a:latin typeface="メイリオ" panose="020B0604030504040204" pitchFamily="50" charset="-128"/>
                <a:ea typeface="メイリオ" panose="020B0604030504040204" pitchFamily="50" charset="-128"/>
              </a:rPr>
              <a:t>資料（進行原稿）</a:t>
            </a:r>
            <a:endParaRPr kumimoji="1" lang="ja-JP" altLang="en-US" b="1" dirty="0">
              <a:latin typeface="メイリオ" panose="020B0604030504040204" pitchFamily="50" charset="-128"/>
              <a:ea typeface="メイリオ" panose="020B0604030504040204"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07200"/>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≪スライド１で１分</a:t>
            </a:r>
            <a:r>
              <a:rPr lang="en-US" altLang="ja-JP" sz="1050" b="1"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それでは、校内研修を始めます。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今日は、適切な生徒指導を行うために児童生徒理解を深めるアセスメント力の向上を図ることをねらいとして研修していきます。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2938287"/>
            <a:ext cx="3600000" cy="13490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ja-JP" altLang="en-US" sz="1050" b="1" dirty="0" smtClean="0">
                <a:latin typeface="メイリオ" panose="020B0604030504040204" pitchFamily="50" charset="-128"/>
                <a:ea typeface="メイリオ" panose="020B0604030504040204" pitchFamily="50" charset="-128"/>
              </a:rPr>
              <a:t>２～</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７分≫</a:t>
            </a:r>
          </a:p>
          <a:p>
            <a:pPr>
              <a:lnSpc>
                <a:spcPts val="1400"/>
              </a:lnSpc>
            </a:pPr>
            <a:r>
              <a:rPr lang="ja-JP" altLang="en-US" sz="1050" dirty="0">
                <a:latin typeface="メイリオ" panose="020B0604030504040204" pitchFamily="50" charset="-128"/>
                <a:ea typeface="メイリオ" panose="020B0604030504040204" pitchFamily="50" charset="-128"/>
              </a:rPr>
              <a:t>　こちらが今日の研修内容です。</a:t>
            </a:r>
          </a:p>
          <a:p>
            <a:pPr>
              <a:lnSpc>
                <a:spcPts val="1400"/>
              </a:lnSpc>
            </a:pPr>
            <a:r>
              <a:rPr lang="ja-JP" altLang="en-US" sz="1050" dirty="0">
                <a:latin typeface="メイリオ" panose="020B0604030504040204" pitchFamily="50" charset="-128"/>
                <a:ea typeface="メイリオ" panose="020B0604030504040204" pitchFamily="50" charset="-128"/>
              </a:rPr>
              <a:t>　講義や事例を扱った協議、また、</a:t>
            </a:r>
            <a:r>
              <a:rPr lang="ja-JP" altLang="en-US" sz="1050" dirty="0" smtClean="0">
                <a:latin typeface="メイリオ" panose="020B0604030504040204" pitchFamily="50" charset="-128"/>
                <a:ea typeface="メイリオ" panose="020B0604030504040204" pitchFamily="50" charset="-128"/>
              </a:rPr>
              <a:t>現在、先生方</a:t>
            </a:r>
            <a:r>
              <a:rPr lang="ja-JP" altLang="en-US" sz="1050" dirty="0">
                <a:latin typeface="メイリオ" panose="020B0604030504040204" pitchFamily="50" charset="-128"/>
                <a:ea typeface="メイリオ" panose="020B0604030504040204" pitchFamily="50" charset="-128"/>
              </a:rPr>
              <a:t>自身が関わって</a:t>
            </a:r>
            <a:r>
              <a:rPr lang="ja-JP" altLang="en-US" sz="1050" dirty="0" smtClean="0">
                <a:latin typeface="メイリオ" panose="020B0604030504040204" pitchFamily="50" charset="-128"/>
                <a:ea typeface="メイリオ" panose="020B0604030504040204" pitchFamily="50" charset="-128"/>
              </a:rPr>
              <a:t>いる子供の</a:t>
            </a:r>
            <a:r>
              <a:rPr lang="ja-JP" altLang="en-US" sz="1050" dirty="0">
                <a:latin typeface="メイリオ" panose="020B0604030504040204" pitchFamily="50" charset="-128"/>
                <a:ea typeface="メイリオ" panose="020B0604030504040204" pitchFamily="50" charset="-128"/>
              </a:rPr>
              <a:t>ことを考えながら、アセスメント力を高めていきます。</a:t>
            </a:r>
          </a:p>
          <a:p>
            <a:pPr>
              <a:lnSpc>
                <a:spcPts val="1400"/>
              </a:lnSpc>
            </a:pPr>
            <a:r>
              <a:rPr lang="ja-JP" altLang="en-US" sz="1050" dirty="0">
                <a:latin typeface="メイリオ" panose="020B0604030504040204" pitchFamily="50" charset="-128"/>
                <a:ea typeface="メイリオ" panose="020B0604030504040204" pitchFamily="50" charset="-128"/>
              </a:rPr>
              <a:t>　それでは、まず</a:t>
            </a: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アセスメント」とはどういうことなのか・・・というところから始めます。★</a:t>
            </a:r>
          </a:p>
        </p:txBody>
      </p:sp>
      <p:sp>
        <p:nvSpPr>
          <p:cNvPr id="35" name="テキスト ボックス 34"/>
          <p:cNvSpPr txBox="1"/>
          <p:nvPr/>
        </p:nvSpPr>
        <p:spPr>
          <a:xfrm>
            <a:off x="376369" y="49381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88640" y="6216509"/>
            <a:ext cx="3600000" cy="13490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スライド４～６で２分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例えば、この</a:t>
            </a:r>
            <a:r>
              <a:rPr lang="ja-JP" altLang="en-US" sz="1050" dirty="0">
                <a:latin typeface="メイリオ" panose="020B0604030504040204" pitchFamily="50" charset="-128"/>
                <a:ea typeface="メイリオ" panose="020B0604030504040204" pitchFamily="50" charset="-128"/>
              </a:rPr>
              <a:t>ようにいろいろな指導・支援の具体が出てきたのではないでしょうか</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では</a:t>
            </a:r>
            <a:r>
              <a:rPr lang="ja-JP" altLang="en-US" sz="1050" dirty="0">
                <a:latin typeface="メイリオ" panose="020B0604030504040204" pitchFamily="50" charset="-128"/>
                <a:ea typeface="メイリオ" panose="020B0604030504040204" pitchFamily="50" charset="-128"/>
              </a:rPr>
              <a:t>、どのような指導・支援がふさわしいの</a:t>
            </a:r>
            <a:r>
              <a:rPr lang="ja-JP" altLang="en-US" sz="1050" dirty="0" smtClean="0">
                <a:latin typeface="メイリオ" panose="020B0604030504040204" pitchFamily="50" charset="-128"/>
                <a:ea typeface="メイリオ" panose="020B0604030504040204" pitchFamily="50" charset="-128"/>
              </a:rPr>
              <a:t>でしょう。</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やみくも</a:t>
            </a:r>
            <a:r>
              <a:rPr lang="ja-JP" altLang="en-US" sz="1050" dirty="0">
                <a:latin typeface="メイリオ" panose="020B0604030504040204" pitchFamily="50" charset="-128"/>
                <a:ea typeface="メイリオ" panose="020B0604030504040204" pitchFamily="50" charset="-128"/>
              </a:rPr>
              <a:t>に指導・支援をすると、うまくいかなかったり、逆に状況を悪くしてしまったりすることがあります。</a:t>
            </a:r>
          </a:p>
          <a:p>
            <a:pPr>
              <a:lnSpc>
                <a:spcPts val="1400"/>
              </a:lnSpc>
            </a:pPr>
            <a:r>
              <a:rPr lang="ja-JP" altLang="en-US" sz="1050" dirty="0" smtClean="0">
                <a:latin typeface="メイリオ" panose="020B0604030504040204" pitchFamily="50" charset="-128"/>
                <a:ea typeface="メイリオ" panose="020B0604030504040204" pitchFamily="50" charset="-128"/>
              </a:rPr>
              <a:t>　この</a:t>
            </a:r>
            <a:r>
              <a:rPr lang="ja-JP" altLang="en-US" sz="1050" dirty="0">
                <a:latin typeface="メイリオ" panose="020B0604030504040204" pitchFamily="50" charset="-128"/>
                <a:ea typeface="メイリオ" panose="020B0604030504040204" pitchFamily="50" charset="-128"/>
              </a:rPr>
              <a:t>ことについて★</a:t>
            </a:r>
          </a:p>
        </p:txBody>
      </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5</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0"/>
            <a:ext cx="6091005" cy="5661098"/>
            <a:chOff x="361964" y="498411"/>
            <a:chExt cx="6091005" cy="3163444"/>
          </a:xfrm>
        </p:grpSpPr>
        <p:sp>
          <p:nvSpPr>
            <p:cNvPr id="3" name="正方形/長方形 2"/>
            <p:cNvSpPr/>
            <p:nvPr/>
          </p:nvSpPr>
          <p:spPr>
            <a:xfrm>
              <a:off x="361964" y="498411"/>
              <a:ext cx="2492784" cy="31634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a:solidFill>
                    <a:schemeClr val="tx1"/>
                  </a:solidFill>
                  <a:latin typeface="メイリオ" panose="020B0604030504040204" pitchFamily="50" charset="-128"/>
                  <a:ea typeface="メイリオ" panose="020B0604030504040204" pitchFamily="50" charset="-128"/>
                </a:rPr>
                <a:t>３</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52969" y="498412"/>
              <a:ext cx="3600000" cy="31634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5657959"/>
          </a:xfrm>
          <a:prstGeom prst="rect">
            <a:avLst/>
          </a:prstGeom>
        </p:spPr>
        <p:txBody>
          <a:bodyPr wrap="square">
            <a:spAutoFit/>
          </a:bodyPr>
          <a:lstStyle/>
          <a:p>
            <a:pPr defTabSz="880676">
              <a:lnSpc>
                <a:spcPts val="1400"/>
              </a:lnSpc>
              <a:defRPr/>
            </a:pPr>
            <a:r>
              <a:rPr lang="ja-JP" altLang="en-US" sz="1050" b="1" dirty="0">
                <a:latin typeface="メイリオ" panose="020B0604030504040204" pitchFamily="50" charset="-128"/>
                <a:ea typeface="メイリオ" panose="020B0604030504040204" pitchFamily="50" charset="-128"/>
              </a:rPr>
              <a:t>≪スライド</a:t>
            </a:r>
            <a:r>
              <a:rPr lang="ja-JP" altLang="en-US" sz="1050" b="1" dirty="0" smtClean="0">
                <a:latin typeface="メイリオ" panose="020B0604030504040204" pitchFamily="50" charset="-128"/>
                <a:ea typeface="メイリオ" panose="020B0604030504040204" pitchFamily="50" charset="-128"/>
              </a:rPr>
              <a:t>２～３で</a:t>
            </a:r>
            <a:r>
              <a:rPr lang="ja-JP" altLang="en-US" sz="1050" b="1" dirty="0">
                <a:latin typeface="メイリオ" panose="020B0604030504040204" pitchFamily="50" charset="-128"/>
                <a:ea typeface="メイリオ" panose="020B0604030504040204" pitchFamily="50" charset="-128"/>
              </a:rPr>
              <a:t>７分≫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「アセスメント」について考えていく例として、問題行動の中でも「暴力行為」を挙げて考えていきたいと思います。</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スライド</a:t>
            </a:r>
            <a:r>
              <a:rPr lang="ja-JP" altLang="en-US" sz="1050" dirty="0">
                <a:latin typeface="メイリオ" panose="020B0604030504040204" pitchFamily="50" charset="-128"/>
                <a:ea typeface="メイリオ" panose="020B0604030504040204" pitchFamily="50" charset="-128"/>
              </a:rPr>
              <a:t>を見てください</a:t>
            </a: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暴力行為を何度も</a:t>
            </a:r>
            <a:r>
              <a:rPr lang="ja-JP" altLang="en-US" sz="1050" dirty="0" smtClean="0">
                <a:latin typeface="メイリオ" panose="020B0604030504040204" pitchFamily="50" charset="-128"/>
                <a:ea typeface="メイリオ" panose="020B0604030504040204" pitchFamily="50" charset="-128"/>
              </a:rPr>
              <a:t>繰り返す子供に</a:t>
            </a:r>
            <a:r>
              <a:rPr lang="ja-JP" altLang="en-US" sz="1050" dirty="0">
                <a:latin typeface="メイリオ" panose="020B0604030504040204" pitchFamily="50" charset="-128"/>
                <a:ea typeface="メイリオ" panose="020B0604030504040204" pitchFamily="50" charset="-128"/>
              </a:rPr>
              <a:t>対して、同じことを繰り返さないように</a:t>
            </a:r>
            <a:r>
              <a:rPr lang="ja-JP" altLang="en-US" sz="1050" dirty="0" smtClean="0">
                <a:latin typeface="メイリオ" panose="020B0604030504040204" pitchFamily="50" charset="-128"/>
                <a:ea typeface="メイリオ" panose="020B0604030504040204" pitchFamily="50" charset="-128"/>
              </a:rPr>
              <a:t>、あなたはどう</a:t>
            </a:r>
            <a:r>
              <a:rPr lang="ja-JP" altLang="en-US" sz="1050" dirty="0">
                <a:latin typeface="メイリオ" panose="020B0604030504040204" pitchFamily="50" charset="-128"/>
                <a:ea typeface="メイリオ" panose="020B0604030504040204" pitchFamily="50" charset="-128"/>
              </a:rPr>
              <a:t>指導・</a:t>
            </a:r>
            <a:r>
              <a:rPr lang="ja-JP" altLang="en-US" sz="1050" dirty="0" smtClean="0">
                <a:latin typeface="メイリオ" panose="020B0604030504040204" pitchFamily="50" charset="-128"/>
                <a:ea typeface="メイリオ" panose="020B0604030504040204" pitchFamily="50" charset="-128"/>
              </a:rPr>
              <a:t>支援をします</a:t>
            </a:r>
            <a:r>
              <a:rPr lang="ja-JP" altLang="en-US" sz="1050" dirty="0">
                <a:latin typeface="メイリオ" panose="020B0604030504040204" pitchFamily="50" charset="-128"/>
                <a:ea typeface="メイリオ" panose="020B0604030504040204" pitchFamily="50" charset="-128"/>
              </a:rPr>
              <a:t>か？」簡単</a:t>
            </a:r>
            <a:r>
              <a:rPr lang="ja-JP" altLang="en-US" sz="1050" dirty="0" smtClean="0">
                <a:latin typeface="メイリオ" panose="020B0604030504040204" pitchFamily="50" charset="-128"/>
                <a:ea typeface="メイリオ" panose="020B0604030504040204" pitchFamily="50" charset="-128"/>
              </a:rPr>
              <a:t>でよいので</a:t>
            </a:r>
            <a:r>
              <a:rPr lang="ja-JP" altLang="en-US" sz="1050" dirty="0">
                <a:latin typeface="メイリオ" panose="020B0604030504040204" pitchFamily="50" charset="-128"/>
                <a:ea typeface="メイリオ" panose="020B0604030504040204" pitchFamily="50" charset="-128"/>
              </a:rPr>
              <a:t>書き込んでください。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例えば★</a:t>
            </a:r>
            <a:r>
              <a:rPr lang="ja-JP" altLang="en-US" sz="1050" dirty="0" smtClean="0">
                <a:latin typeface="メイリオ" panose="020B0604030504040204" pitchFamily="50" charset="-128"/>
                <a:ea typeface="メイリオ" panose="020B0604030504040204" pitchFamily="50" charset="-128"/>
              </a:rPr>
              <a:t>「友達との関わり方のコツを教える」</a:t>
            </a:r>
            <a:r>
              <a:rPr lang="ja-JP" altLang="en-US" sz="1050" dirty="0">
                <a:latin typeface="メイリオ" panose="020B0604030504040204" pitchFamily="50" charset="-128"/>
                <a:ea typeface="メイリオ" panose="020B0604030504040204" pitchFamily="50" charset="-128"/>
              </a:rPr>
              <a:t>など、落ち着いているときに行う指導・支援を考えてください</a:t>
            </a:r>
            <a:r>
              <a:rPr lang="ja-JP" altLang="en-US" sz="1050" dirty="0" smtClean="0">
                <a:latin typeface="メイリオ" panose="020B0604030504040204" pitchFamily="50" charset="-128"/>
                <a:ea typeface="メイリオ" panose="020B0604030504040204" pitchFamily="50" charset="-128"/>
              </a:rPr>
              <a:t>。時間は２分です。始めてください。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defTabSz="914313">
              <a:lnSpc>
                <a:spcPts val="1400"/>
              </a:lnSpc>
              <a:defRPr/>
            </a:pPr>
            <a:endParaRPr lang="en-US" altLang="ja-JP" sz="1050" dirty="0" smtClean="0">
              <a:latin typeface="メイリオ" panose="020B0604030504040204" pitchFamily="50" charset="-128"/>
              <a:ea typeface="メイリオ" panose="020B0604030504040204" pitchFamily="50" charset="-128"/>
            </a:endParaRPr>
          </a:p>
          <a:p>
            <a:pPr defTabSz="914313">
              <a:lnSpc>
                <a:spcPts val="1400"/>
              </a:lnSpc>
              <a:defRPr/>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２分経過）</a:t>
            </a:r>
            <a:endParaRPr lang="en-US" altLang="ja-JP" sz="1050" dirty="0">
              <a:latin typeface="メイリオ" panose="020B0604030504040204" pitchFamily="50" charset="-128"/>
              <a:ea typeface="メイリオ" panose="020B0604030504040204" pitchFamily="50" charset="-128"/>
            </a:endParaRPr>
          </a:p>
          <a:p>
            <a:pPr defTabSz="914313">
              <a:lnSpc>
                <a:spcPts val="1400"/>
              </a:lnSpc>
              <a:defRPr/>
            </a:pPr>
            <a:r>
              <a:rPr lang="ja-JP" altLang="en-US" sz="1050" dirty="0">
                <a:latin typeface="メイリオ" panose="020B0604030504040204" pitchFamily="50" charset="-128"/>
                <a:ea typeface="メイリオ" panose="020B0604030504040204" pitchFamily="50" charset="-128"/>
              </a:rPr>
              <a:t>　ありがとうございました。時間が来ました。次に、</a:t>
            </a:r>
            <a:r>
              <a:rPr lang="ja-JP" altLang="en-US" sz="1050" dirty="0" smtClean="0">
                <a:latin typeface="メイリオ" panose="020B0604030504040204" pitchFamily="50" charset="-128"/>
                <a:ea typeface="メイリオ" panose="020B0604030504040204" pitchFamily="50" charset="-128"/>
              </a:rPr>
              <a:t>今</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書いた</a:t>
            </a:r>
            <a:r>
              <a:rPr lang="ja-JP" altLang="en-US" sz="1050" dirty="0">
                <a:latin typeface="メイリオ" panose="020B0604030504040204" pitchFamily="50" charset="-128"/>
                <a:ea typeface="メイリオ" panose="020B0604030504040204" pitchFamily="50" charset="-128"/>
              </a:rPr>
              <a:t>内容について、グループ内で共有してください。</a:t>
            </a:r>
            <a:r>
              <a:rPr lang="ja-JP" altLang="en-US" sz="1050" dirty="0" smtClean="0">
                <a:latin typeface="メイリオ" panose="020B0604030504040204" pitchFamily="50" charset="-128"/>
                <a:ea typeface="メイリオ" panose="020B0604030504040204" pitchFamily="50" charset="-128"/>
              </a:rPr>
              <a:t>時間は３分です。司会の先生、進行をお願いします。では、始めてください。</a:t>
            </a:r>
            <a:endParaRPr lang="en-US" altLang="ja-JP" sz="1050" dirty="0">
              <a:latin typeface="メイリオ" panose="020B0604030504040204" pitchFamily="50" charset="-128"/>
              <a:ea typeface="メイリオ" panose="020B0604030504040204" pitchFamily="50" charset="-128"/>
            </a:endParaRPr>
          </a:p>
          <a:p>
            <a:pPr defTabSz="914313">
              <a:lnSpc>
                <a:spcPts val="1400"/>
              </a:lnSpc>
              <a:defRPr/>
            </a:pPr>
            <a:endParaRPr lang="en-US" altLang="ja-JP" sz="1050" dirty="0" smtClean="0">
              <a:latin typeface="メイリオ" panose="020B0604030504040204" pitchFamily="50" charset="-128"/>
              <a:ea typeface="メイリオ" panose="020B0604030504040204" pitchFamily="50" charset="-128"/>
            </a:endParaRPr>
          </a:p>
          <a:p>
            <a:pPr defTabSz="914313">
              <a:lnSpc>
                <a:spcPts val="1400"/>
              </a:lnSpc>
              <a:defRPr/>
            </a:pPr>
            <a:endParaRPr lang="en-US" altLang="ja-JP" sz="1050" dirty="0" smtClean="0">
              <a:latin typeface="メイリオ" panose="020B0604030504040204" pitchFamily="50" charset="-128"/>
              <a:ea typeface="メイリオ" panose="020B0604030504040204" pitchFamily="50" charset="-128"/>
            </a:endParaRPr>
          </a:p>
          <a:p>
            <a:pPr defTabSz="914313">
              <a:lnSpc>
                <a:spcPts val="1400"/>
              </a:lnSpc>
              <a:defRPr/>
            </a:pPr>
            <a:endParaRPr lang="en-US" altLang="ja-JP" sz="1050" dirty="0">
              <a:latin typeface="メイリオ" panose="020B0604030504040204" pitchFamily="50" charset="-128"/>
              <a:ea typeface="メイリオ" panose="020B0604030504040204" pitchFamily="50" charset="-128"/>
            </a:endParaRPr>
          </a:p>
          <a:p>
            <a:pPr defTabSz="914313">
              <a:lnSpc>
                <a:spcPts val="1400"/>
              </a:lnSpc>
              <a:defRPr/>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　</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。共有</a:t>
            </a:r>
            <a:r>
              <a:rPr lang="ja-JP" altLang="en-US" sz="1050" dirty="0">
                <a:latin typeface="メイリオ" panose="020B0604030504040204" pitchFamily="50" charset="-128"/>
                <a:ea typeface="メイリオ" panose="020B0604030504040204" pitchFamily="50" charset="-128"/>
              </a:rPr>
              <a:t>する中で、いろいろな指導・支援が出たと思います。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p:txBody>
      </p:sp>
      <p:sp>
        <p:nvSpPr>
          <p:cNvPr id="40" name="正方形/長方形 39"/>
          <p:cNvSpPr/>
          <p:nvPr/>
        </p:nvSpPr>
        <p:spPr>
          <a:xfrm>
            <a:off x="370080" y="6160472"/>
            <a:ext cx="2492784" cy="25343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a:solidFill>
                  <a:schemeClr val="tx1"/>
                </a:solidFill>
                <a:latin typeface="メイリオ" panose="020B0604030504040204" pitchFamily="50" charset="-128"/>
                <a:ea typeface="メイリオ" panose="020B0604030504040204" pitchFamily="50" charset="-128"/>
              </a:rPr>
              <a:t>４</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62864" y="6160469"/>
            <a:ext cx="3600000" cy="25343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28662" y="6547962"/>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54458" y="821227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横巻き 24"/>
          <p:cNvSpPr/>
          <p:nvPr/>
        </p:nvSpPr>
        <p:spPr>
          <a:xfrm>
            <a:off x="4325161" y="3440832"/>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横巻き 25"/>
          <p:cNvSpPr/>
          <p:nvPr/>
        </p:nvSpPr>
        <p:spPr>
          <a:xfrm>
            <a:off x="4213970" y="4880992"/>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角丸四角形吹き出し 18"/>
          <p:cNvSpPr/>
          <p:nvPr/>
        </p:nvSpPr>
        <p:spPr>
          <a:xfrm>
            <a:off x="5184516" y="3531319"/>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0" name="角丸四角形吹き出し 19"/>
          <p:cNvSpPr/>
          <p:nvPr/>
        </p:nvSpPr>
        <p:spPr>
          <a:xfrm>
            <a:off x="5257516" y="495343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3079627" y="1362125"/>
            <a:ext cx="3273126" cy="648072"/>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必要であれば、学校の実態に合うよう「暴力行為」を「人間関係のトラブル」等に置き換えてください。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61297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4182919"/>
            <a:ext cx="6117484" cy="2494106"/>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スライド６</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6</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1"/>
            <a:ext cx="6117841" cy="3686197"/>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スライド５</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4553343"/>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350352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≪スライド４～６で２分≫</a:t>
            </a:r>
          </a:p>
          <a:p>
            <a:pPr defTabSz="880426">
              <a:lnSpc>
                <a:spcPts val="1400"/>
              </a:lnSpc>
            </a:pPr>
            <a:r>
              <a:rPr lang="ja-JP" altLang="en-US" sz="1050" dirty="0">
                <a:latin typeface="メイリオ" panose="020B0604030504040204" pitchFamily="50" charset="-128"/>
                <a:ea typeface="メイリオ" panose="020B0604030504040204" pitchFamily="50" charset="-128"/>
              </a:rPr>
              <a:t>　氷山に例えて考えてみます。</a:t>
            </a:r>
            <a:endParaRPr lang="en-US" altLang="ja-JP" sz="1050" dirty="0">
              <a:latin typeface="メイリオ" panose="020B0604030504040204" pitchFamily="50" charset="-128"/>
              <a:ea typeface="メイリオ" panose="020B0604030504040204" pitchFamily="50" charset="-128"/>
            </a:endParaRPr>
          </a:p>
          <a:p>
            <a:pPr defTabSz="880426">
              <a:lnSpc>
                <a:spcPts val="1400"/>
              </a:lnSpc>
            </a:pPr>
            <a:r>
              <a:rPr lang="ja-JP" altLang="en-US" sz="1050" dirty="0">
                <a:latin typeface="メイリオ" panose="020B0604030504040204" pitchFamily="50" charset="-128"/>
                <a:ea typeface="メイリオ" panose="020B0604030504040204" pitchFamily="50" charset="-128"/>
              </a:rPr>
              <a:t>　暴力行為などの問題行動を考える際、教職員が子供たちの問題行動として見ているのは★氷山の上の部分だけと考えられます。</a:t>
            </a:r>
            <a:endParaRPr lang="en-US" altLang="ja-JP" sz="1050" dirty="0">
              <a:latin typeface="メイリオ" panose="020B0604030504040204" pitchFamily="50" charset="-128"/>
              <a:ea typeface="メイリオ" panose="020B0604030504040204" pitchFamily="50" charset="-128"/>
            </a:endParaRPr>
          </a:p>
          <a:p>
            <a:pPr defTabSz="880426">
              <a:lnSpc>
                <a:spcPts val="1400"/>
              </a:lnSpc>
            </a:pPr>
            <a:r>
              <a:rPr lang="ja-JP" altLang="en-US" sz="1050" dirty="0">
                <a:latin typeface="メイリオ" panose="020B0604030504040204" pitchFamily="50" charset="-128"/>
                <a:ea typeface="メイリオ" panose="020B0604030504040204" pitchFamily="50" charset="-128"/>
              </a:rPr>
              <a:t>　指導をしたのに、問題行動が再発するのは、見えている問題行動だけに対応しているからかもしれません。</a:t>
            </a:r>
            <a:endParaRPr lang="en-US" altLang="ja-JP" sz="1050" dirty="0">
              <a:latin typeface="メイリオ" panose="020B0604030504040204" pitchFamily="50" charset="-128"/>
              <a:ea typeface="メイリオ" panose="020B0604030504040204" pitchFamily="50" charset="-128"/>
            </a:endParaRPr>
          </a:p>
          <a:p>
            <a:pPr defTabSz="880426">
              <a:lnSpc>
                <a:spcPts val="1400"/>
              </a:lnSpc>
            </a:pPr>
            <a:r>
              <a:rPr lang="ja-JP" altLang="en-US" sz="1050" dirty="0">
                <a:latin typeface="メイリオ" panose="020B0604030504040204" pitchFamily="50" charset="-128"/>
                <a:ea typeface="メイリオ" panose="020B0604030504040204" pitchFamily="50" charset="-128"/>
              </a:rPr>
              <a:t>　つまり、この図で言うと、問題行動という、見えている部分だけに対応して、問題行動をなくそうとしているだけなので、★背景や要因の浮力により、また問題行動が浮かび上がってくるということです。</a:t>
            </a:r>
            <a:endParaRPr lang="en-US" altLang="ja-JP" sz="1050" dirty="0">
              <a:latin typeface="メイリオ" panose="020B0604030504040204" pitchFamily="50" charset="-128"/>
              <a:ea typeface="メイリオ" panose="020B0604030504040204" pitchFamily="50" charset="-128"/>
            </a:endParaRPr>
          </a:p>
          <a:p>
            <a:pPr defTabSz="880426">
              <a:lnSpc>
                <a:spcPts val="1400"/>
              </a:lnSpc>
            </a:pPr>
            <a:r>
              <a:rPr lang="ja-JP" altLang="en-US" sz="1050" dirty="0">
                <a:latin typeface="メイリオ" panose="020B0604030504040204" pitchFamily="50" charset="-128"/>
                <a:ea typeface="メイリオ" panose="020B0604030504040204" pitchFamily="50" charset="-128"/>
              </a:rPr>
              <a:t>　ということは、問題行動を浮かび上がってこないようにするためには、見えている「問題行動」の下に隠れている背景や要因までしっかり分析し、★なぜこのような問題行動を起こすことになったのか、問題行動に至るまでの仮説を立て、仮説を検証した上で、指導・支援を考えることが大切です。</a:t>
            </a:r>
            <a:endParaRPr lang="en-US" altLang="ja-JP" sz="1050" dirty="0">
              <a:latin typeface="メイリオ" panose="020B0604030504040204" pitchFamily="50" charset="-128"/>
              <a:ea typeface="メイリオ" panose="020B0604030504040204" pitchFamily="50" charset="-128"/>
            </a:endParaRPr>
          </a:p>
          <a:p>
            <a:pPr defTabSz="880426">
              <a:lnSpc>
                <a:spcPts val="1400"/>
              </a:lnSpc>
            </a:pPr>
            <a:r>
              <a:rPr lang="ja-JP" altLang="en-US" sz="1050" dirty="0">
                <a:latin typeface="メイリオ" panose="020B0604030504040204" pitchFamily="50" charset="-128"/>
                <a:ea typeface="メイリオ" panose="020B0604030504040204" pitchFamily="50" charset="-128"/>
              </a:rPr>
              <a:t>　この、仮説を立て、検証することを「アセスメント」と言います。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4184430"/>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≪スライド４～６で２分≫</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私たち教職員が問題行動等に対する適切な指導・支援を行うためには、「なぜそのような状態（問題行動）に至ったのか、背景や要因の情報を収集して、系統的に分析し、明らかにする力」が必要です。★この力のことを「アセスメント力」と呼びます。★</a:t>
            </a:r>
            <a:endParaRPr lang="en-US" altLang="ja-JP"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618426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16" name="グループ化 15"/>
          <p:cNvGrpSpPr/>
          <p:nvPr/>
        </p:nvGrpSpPr>
        <p:grpSpPr>
          <a:xfrm>
            <a:off x="370756" y="6676487"/>
            <a:ext cx="6117484" cy="2448793"/>
            <a:chOff x="361964" y="3226356"/>
            <a:chExt cx="6117484" cy="2880000"/>
          </a:xfrm>
        </p:grpSpPr>
        <p:sp>
          <p:nvSpPr>
            <p:cNvPr id="17" name="正方形/長方形 1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スライド７</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867" y="7046911"/>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0" name="正方形/長方形 19"/>
          <p:cNvSpPr/>
          <p:nvPr/>
        </p:nvSpPr>
        <p:spPr>
          <a:xfrm>
            <a:off x="2893003" y="6677998"/>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スライド７～９で</a:t>
            </a:r>
            <a:r>
              <a:rPr lang="ja-JP" altLang="en-US" sz="1050" b="1" dirty="0">
                <a:latin typeface="メイリオ" panose="020B0604030504040204" pitchFamily="50" charset="-128"/>
                <a:ea typeface="メイリオ" panose="020B0604030504040204" pitchFamily="50" charset="-128"/>
              </a:rPr>
              <a:t>９</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では、アセスメント力を高めるために大切な三つのポイントについて考えていきましょう。★</a:t>
            </a:r>
          </a:p>
        </p:txBody>
      </p:sp>
      <p:sp>
        <p:nvSpPr>
          <p:cNvPr id="21" name="テキスト ボックス 20"/>
          <p:cNvSpPr txBox="1"/>
          <p:nvPr/>
        </p:nvSpPr>
        <p:spPr>
          <a:xfrm>
            <a:off x="376867" y="8677829"/>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2" name="角丸四角形 21"/>
          <p:cNvSpPr/>
          <p:nvPr/>
        </p:nvSpPr>
        <p:spPr>
          <a:xfrm>
            <a:off x="3079627" y="5601871"/>
            <a:ext cx="3273126" cy="5040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配付</a:t>
            </a:r>
            <a:r>
              <a:rPr lang="ja-JP" altLang="en-US" sz="1050" dirty="0">
                <a:solidFill>
                  <a:schemeClr val="tx1"/>
                </a:solidFill>
                <a:latin typeface="メイリオ" panose="020B0604030504040204" pitchFamily="50" charset="-128"/>
                <a:ea typeface="メイリオ" panose="020B0604030504040204" pitchFamily="50" charset="-128"/>
              </a:rPr>
              <a:t>資料</a:t>
            </a:r>
            <a:r>
              <a:rPr lang="ja-JP" altLang="en-US" sz="1050" dirty="0" smtClean="0">
                <a:solidFill>
                  <a:schemeClr val="tx1"/>
                </a:solidFill>
                <a:latin typeface="メイリオ" panose="020B0604030504040204" pitchFamily="50" charset="-128"/>
                <a:ea typeface="メイリオ" panose="020B0604030504040204" pitchFamily="50" charset="-128"/>
              </a:rPr>
              <a:t>の空欄に「アセスメント力」と記入してもらってください。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67171" y="844140"/>
            <a:ext cx="2201414" cy="16510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510372"/>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スライド８</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67596"/>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4" y="514249"/>
            <a:ext cx="3595417"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７～</a:t>
            </a:r>
            <a:r>
              <a:rPr lang="ja-JP" altLang="en-US" sz="1050" b="1" dirty="0" smtClean="0">
                <a:latin typeface="メイリオ" panose="020B0604030504040204" pitchFamily="50" charset="-128"/>
                <a:ea typeface="メイリオ" panose="020B0604030504040204" pitchFamily="50" charset="-128"/>
              </a:rPr>
              <a:t>９で</a:t>
            </a:r>
            <a:r>
              <a:rPr lang="ja-JP" altLang="en-US" sz="1050" b="1" dirty="0">
                <a:latin typeface="メイリオ" panose="020B0604030504040204" pitchFamily="50" charset="-128"/>
                <a:ea typeface="メイリオ" panose="020B0604030504040204" pitchFamily="50" charset="-128"/>
              </a:rPr>
              <a:t>９</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例えば、こんな出来事があったとします。</a:t>
            </a:r>
          </a:p>
          <a:p>
            <a:pPr>
              <a:lnSpc>
                <a:spcPts val="1400"/>
              </a:lnSpc>
            </a:pPr>
            <a:r>
              <a:rPr lang="ja-JP" altLang="en-US" sz="1050" dirty="0">
                <a:latin typeface="メイリオ" panose="020B0604030504040204" pitchFamily="50" charset="-128"/>
                <a:ea typeface="メイリオ" panose="020B0604030504040204" pitchFamily="50" charset="-128"/>
              </a:rPr>
              <a:t>　「Ａ男は暴力行為を繰り返しています</a:t>
            </a:r>
            <a:r>
              <a:rPr lang="ja-JP" altLang="en-US" sz="1050" dirty="0" smtClean="0">
                <a:latin typeface="メイリオ" panose="020B0604030504040204" pitchFamily="50" charset="-128"/>
                <a:ea typeface="メイリオ" panose="020B0604030504040204" pitchFamily="50" charset="-128"/>
              </a:rPr>
              <a:t>。指導しても収まりません</a:t>
            </a:r>
            <a:r>
              <a:rPr lang="ja-JP" altLang="en-US" sz="1050" dirty="0">
                <a:latin typeface="メイリオ" panose="020B0604030504040204" pitchFamily="50" charset="-128"/>
                <a:ea typeface="メイリオ" panose="020B0604030504040204" pitchFamily="50" charset="-128"/>
              </a:rPr>
              <a:t>。暴力行為を繰り返すＡ男を、どう理解したらよいのでしょう。</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7</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370080" y="3008784"/>
            <a:ext cx="6117841" cy="6020170"/>
            <a:chOff x="361964" y="498412"/>
            <a:chExt cx="6117841" cy="2726396"/>
          </a:xfrm>
        </p:grpSpPr>
        <p:sp>
          <p:nvSpPr>
            <p:cNvPr id="15" name="正方形/長方形 14"/>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a:solidFill>
                    <a:schemeClr val="tx1"/>
                  </a:solidFill>
                  <a:latin typeface="メイリオ" panose="020B0604030504040204" pitchFamily="50" charset="-128"/>
                  <a:ea typeface="メイリオ" panose="020B0604030504040204" pitchFamily="50" charset="-128"/>
                </a:rPr>
                <a:t>９</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8" name="テキスト ボックス 17"/>
          <p:cNvSpPr txBox="1"/>
          <p:nvPr/>
        </p:nvSpPr>
        <p:spPr>
          <a:xfrm>
            <a:off x="361964" y="5005574"/>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9" name="正方形/長方形 18"/>
          <p:cNvSpPr/>
          <p:nvPr/>
        </p:nvSpPr>
        <p:spPr>
          <a:xfrm>
            <a:off x="2892505" y="3011921"/>
            <a:ext cx="3600000" cy="601703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７～</a:t>
            </a:r>
            <a:r>
              <a:rPr lang="ja-JP" altLang="en-US" sz="1050" b="1" dirty="0" smtClean="0">
                <a:latin typeface="メイリオ" panose="020B0604030504040204" pitchFamily="50" charset="-128"/>
                <a:ea typeface="メイリオ" panose="020B0604030504040204" pitchFamily="50" charset="-128"/>
              </a:rPr>
              <a:t>９で</a:t>
            </a:r>
            <a:r>
              <a:rPr lang="ja-JP" altLang="en-US" sz="1050" b="1" dirty="0">
                <a:latin typeface="メイリオ" panose="020B0604030504040204" pitchFamily="50" charset="-128"/>
                <a:ea typeface="メイリオ" panose="020B0604030504040204" pitchFamily="50" charset="-128"/>
              </a:rPr>
              <a:t>９</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配付</a:t>
            </a:r>
            <a:r>
              <a:rPr lang="ja-JP" altLang="en-US" sz="1050" dirty="0">
                <a:latin typeface="メイリオ" panose="020B0604030504040204" pitchFamily="50" charset="-128"/>
                <a:ea typeface="メイリオ" panose="020B0604030504040204" pitchFamily="50" charset="-128"/>
              </a:rPr>
              <a:t>している資料①を出してください。</a:t>
            </a:r>
          </a:p>
          <a:p>
            <a:pPr>
              <a:lnSpc>
                <a:spcPts val="1400"/>
              </a:lnSpc>
            </a:pPr>
            <a:r>
              <a:rPr lang="ja-JP" altLang="en-US" sz="1050" dirty="0">
                <a:latin typeface="メイリオ" panose="020B0604030504040204" pitchFamily="50" charset="-128"/>
                <a:ea typeface="メイリオ" panose="020B0604030504040204" pitchFamily="50" charset="-128"/>
              </a:rPr>
              <a:t>　これは、ケース会議などで、より適切な指導・支援を検討する際に使われる「チーム支援シート」の一部です。</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スライド</a:t>
            </a:r>
            <a:r>
              <a:rPr lang="ja-JP" altLang="en-US" sz="1050" dirty="0">
                <a:latin typeface="メイリオ" panose="020B0604030504040204" pitchFamily="50" charset="-128"/>
                <a:ea typeface="メイリオ" panose="020B0604030504040204" pitchFamily="50" charset="-128"/>
              </a:rPr>
              <a:t>をご覧ください。</a:t>
            </a:r>
            <a:r>
              <a:rPr lang="en-US" altLang="ja-JP" sz="1050" dirty="0">
                <a:latin typeface="メイリオ" panose="020B0604030504040204" pitchFamily="50" charset="-128"/>
                <a:ea typeface="メイリオ" panose="020B0604030504040204" pitchFamily="50" charset="-128"/>
              </a:rPr>
              <a:t>A</a:t>
            </a:r>
            <a:r>
              <a:rPr lang="ja-JP" altLang="en-US" sz="1050" dirty="0">
                <a:latin typeface="メイリオ" panose="020B0604030504040204" pitchFamily="50" charset="-128"/>
                <a:ea typeface="メイリオ" panose="020B0604030504040204" pitchFamily="50" charset="-128"/>
              </a:rPr>
              <a:t>男が暴力行為を繰り返す背景や要因について仮説を立てる上での情報を★このように五つのカテゴリーに分けて示しています。これは、Ａ男が□年生□月の情報です。資料①の左上の四角に記入してください。</a:t>
            </a:r>
          </a:p>
          <a:p>
            <a:pPr>
              <a:lnSpc>
                <a:spcPts val="1400"/>
              </a:lnSpc>
            </a:pPr>
            <a:r>
              <a:rPr lang="ja-JP" altLang="en-US" sz="1050" dirty="0">
                <a:latin typeface="メイリオ" panose="020B0604030504040204" pitchFamily="50" charset="-128"/>
                <a:ea typeface="メイリオ" panose="020B0604030504040204" pitchFamily="50" charset="-128"/>
              </a:rPr>
              <a:t>　それでは、★「１ 児童生徒の事実」のところを読んでください。時間は１分です。始めてください。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時間がきました。では、次の★「２ 問題点の背景や要因」についてです。各カテゴリーの問題点の背景や要因に</a:t>
            </a:r>
            <a:r>
              <a:rPr lang="ja-JP" altLang="en-US" sz="1050" dirty="0" smtClean="0">
                <a:latin typeface="メイリオ" panose="020B0604030504040204" pitchFamily="50" charset="-128"/>
                <a:ea typeface="メイリオ" panose="020B0604030504040204" pitchFamily="50" charset="-128"/>
              </a:rPr>
              <a:t>ついて考えられる仮説</a:t>
            </a:r>
            <a:r>
              <a:rPr lang="ja-JP" altLang="en-US" sz="1050" dirty="0">
                <a:latin typeface="メイリオ" panose="020B0604030504040204" pitchFamily="50" charset="-128"/>
                <a:ea typeface="メイリオ" panose="020B0604030504040204" pitchFamily="50" charset="-128"/>
              </a:rPr>
              <a:t>を、こちらに示した赤枠の欄にグループで</a:t>
            </a:r>
            <a:r>
              <a:rPr lang="ja-JP" altLang="en-US" sz="1050" dirty="0" smtClean="0">
                <a:latin typeface="メイリオ" panose="020B0604030504040204" pitchFamily="50" charset="-128"/>
                <a:ea typeface="メイリオ" panose="020B0604030504040204" pitchFamily="50" charset="-128"/>
              </a:rPr>
              <a:t>話し合いながら記入</a:t>
            </a:r>
            <a:r>
              <a:rPr lang="ja-JP" altLang="en-US" sz="1050" dirty="0">
                <a:latin typeface="メイリオ" panose="020B0604030504040204" pitchFamily="50" charset="-128"/>
                <a:ea typeface="メイリオ" panose="020B0604030504040204" pitchFamily="50" charset="-128"/>
              </a:rPr>
              <a:t>してください。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例えば、「筆記用具がそろわない」という問題点に対して</a:t>
            </a:r>
            <a:r>
              <a:rPr lang="ja-JP" altLang="en-US" sz="1050" dirty="0" smtClean="0">
                <a:latin typeface="メイリオ" panose="020B0604030504040204" pitchFamily="50" charset="-128"/>
                <a:ea typeface="メイリオ" panose="020B0604030504040204" pitchFamily="50" charset="-128"/>
              </a:rPr>
              <a:t>、そろわない状況にあるＡ男</a:t>
            </a:r>
            <a:r>
              <a:rPr lang="ja-JP" altLang="en-US" sz="1050" dirty="0">
                <a:latin typeface="メイリオ" panose="020B0604030504040204" pitchFamily="50" charset="-128"/>
                <a:ea typeface="メイリオ" panose="020B0604030504040204" pitchFamily="50" charset="-128"/>
              </a:rPr>
              <a:t>に思いを</a:t>
            </a:r>
            <a:r>
              <a:rPr lang="ja-JP" altLang="en-US" sz="1050" dirty="0" smtClean="0">
                <a:latin typeface="メイリオ" panose="020B0604030504040204" pitchFamily="50" charset="-128"/>
                <a:ea typeface="メイリオ" panose="020B0604030504040204" pitchFamily="50" charset="-128"/>
              </a:rPr>
              <a:t>はせながら話し合い、「</a:t>
            </a:r>
            <a:r>
              <a:rPr lang="ja-JP" altLang="en-US" sz="1050" dirty="0">
                <a:latin typeface="メイリオ" panose="020B0604030504040204" pitchFamily="50" charset="-128"/>
                <a:ea typeface="メイリオ" panose="020B0604030504040204" pitchFamily="50" charset="-128"/>
              </a:rPr>
              <a:t>家庭の教育力が低いのではないか</a:t>
            </a:r>
            <a:r>
              <a:rPr lang="ja-JP" altLang="en-US" sz="1050" dirty="0" smtClean="0">
                <a:latin typeface="メイリオ" panose="020B0604030504040204" pitchFamily="50" charset="-128"/>
                <a:ea typeface="メイリオ" panose="020B0604030504040204" pitchFamily="50" charset="-128"/>
              </a:rPr>
              <a:t>」のように出てきた仮説を書いて</a:t>
            </a:r>
            <a:r>
              <a:rPr lang="ja-JP" altLang="en-US" sz="1050" dirty="0">
                <a:latin typeface="メイリオ" panose="020B0604030504040204" pitchFamily="50" charset="-128"/>
                <a:ea typeface="メイリオ" panose="020B0604030504040204" pitchFamily="50" charset="-128"/>
              </a:rPr>
              <a:t>いってください</a:t>
            </a:r>
            <a:r>
              <a:rPr lang="ja-JP" altLang="en-US" sz="1050" dirty="0" smtClean="0">
                <a:latin typeface="メイリオ" panose="020B0604030504040204" pitchFamily="50" charset="-128"/>
                <a:ea typeface="メイリオ" panose="020B0604030504040204" pitchFamily="50" charset="-128"/>
              </a:rPr>
              <a:t>。時間</a:t>
            </a:r>
            <a:r>
              <a:rPr lang="ja-JP" altLang="en-US" sz="1050" dirty="0">
                <a:latin typeface="メイリオ" panose="020B0604030504040204" pitchFamily="50" charset="-128"/>
                <a:ea typeface="メイリオ" panose="020B0604030504040204" pitchFamily="50" charset="-128"/>
              </a:rPr>
              <a:t>は５分です。始めてください。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５</a:t>
            </a:r>
            <a:r>
              <a:rPr lang="ja-JP" altLang="en-US" sz="1050" dirty="0" smtClean="0">
                <a:latin typeface="メイリオ" panose="020B0604030504040204" pitchFamily="50" charset="-128"/>
                <a:ea typeface="メイリオ" panose="020B0604030504040204" pitchFamily="50" charset="-128"/>
              </a:rPr>
              <a:t>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ありがとうございました。どのような意見が出たのか教えていただけますか？</a:t>
            </a:r>
          </a:p>
          <a:p>
            <a:pPr>
              <a:lnSpc>
                <a:spcPts val="1400"/>
              </a:lnSpc>
            </a:pPr>
            <a:r>
              <a:rPr lang="ja-JP" altLang="en-US" sz="1050" dirty="0" smtClean="0">
                <a:latin typeface="メイリオ" panose="020B0604030504040204" pitchFamily="50" charset="-128"/>
                <a:ea typeface="メイリオ" panose="020B0604030504040204" pitchFamily="50" charset="-128"/>
              </a:rPr>
              <a:t>（１、２人</a:t>
            </a:r>
            <a:r>
              <a:rPr lang="ja-JP" altLang="en-US" sz="1050" dirty="0">
                <a:latin typeface="メイリオ" panose="020B0604030504040204" pitchFamily="50" charset="-128"/>
                <a:ea typeface="メイリオ" panose="020B0604030504040204" pitchFamily="50" charset="-128"/>
              </a:rPr>
              <a:t>の先生に尋ねる。）</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30" name="角丸四角形 29"/>
          <p:cNvSpPr/>
          <p:nvPr/>
        </p:nvSpPr>
        <p:spPr>
          <a:xfrm>
            <a:off x="501055" y="5529064"/>
            <a:ext cx="2242145" cy="592219"/>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資料①左上の「□年生□月」を事前に設定しておく。</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351998" y="5097016"/>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横巻き 31"/>
          <p:cNvSpPr/>
          <p:nvPr/>
        </p:nvSpPr>
        <p:spPr>
          <a:xfrm>
            <a:off x="4262966" y="743518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角丸四角形吹き出し 28"/>
          <p:cNvSpPr/>
          <p:nvPr/>
        </p:nvSpPr>
        <p:spPr>
          <a:xfrm>
            <a:off x="5334661" y="7538536"/>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66370" y="3382516"/>
            <a:ext cx="2164074" cy="16230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角丸四角形 21"/>
          <p:cNvSpPr/>
          <p:nvPr/>
        </p:nvSpPr>
        <p:spPr>
          <a:xfrm>
            <a:off x="3079627" y="1640632"/>
            <a:ext cx="3273126" cy="648072"/>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必要であれば、学校の実態に合うよう「暴力行為」を「人間関係のトラブル」</a:t>
            </a:r>
            <a:r>
              <a:rPr lang="ja-JP" altLang="en-US" sz="1050" smtClean="0">
                <a:solidFill>
                  <a:schemeClr val="tx1"/>
                </a:solidFill>
                <a:latin typeface="メイリオ" panose="020B0604030504040204" pitchFamily="50" charset="-128"/>
                <a:ea typeface="メイリオ" panose="020B0604030504040204" pitchFamily="50" charset="-128"/>
              </a:rPr>
              <a:t>等に置き換えてください</a:t>
            </a:r>
            <a:r>
              <a:rPr lang="ja-JP" altLang="en-US" sz="1050" dirty="0" smtClean="0">
                <a:solidFill>
                  <a:schemeClr val="tx1"/>
                </a:solidFill>
                <a:latin typeface="メイリオ" panose="020B0604030504040204" pitchFamily="50" charset="-128"/>
                <a:ea typeface="メイリオ" panose="020B0604030504040204" pitchFamily="50" charset="-128"/>
              </a:rPr>
              <a:t>。</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286512"/>
            <a:ext cx="6117484" cy="2427816"/>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1"/>
            <a:ext cx="6117841" cy="2788515"/>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656936"/>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26058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10</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13</a:t>
            </a:r>
            <a:r>
              <a:rPr lang="ja-JP" altLang="en-US" sz="1050" b="1" dirty="0" smtClean="0">
                <a:latin typeface="メイリオ" panose="020B0604030504040204" pitchFamily="50" charset="-128"/>
                <a:ea typeface="メイリオ" panose="020B0604030504040204" pitchFamily="50" charset="-128"/>
              </a:rPr>
              <a:t>で４分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それではスライドをご覧ください。</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今</a:t>
            </a:r>
            <a:r>
              <a:rPr lang="ja-JP" altLang="en-US" sz="1050" dirty="0">
                <a:latin typeface="メイリオ" panose="020B0604030504040204" pitchFamily="50" charset="-128"/>
                <a:ea typeface="メイリオ" panose="020B0604030504040204" pitchFamily="50" charset="-128"/>
              </a:rPr>
              <a:t>、Ａ男の問題点の背景について話し合って</a:t>
            </a:r>
            <a:r>
              <a:rPr lang="ja-JP" altLang="en-US" sz="1050" dirty="0" smtClean="0">
                <a:latin typeface="メイリオ" panose="020B0604030504040204" pitchFamily="50" charset="-128"/>
                <a:ea typeface="メイリオ" panose="020B0604030504040204" pitchFamily="50" charset="-128"/>
              </a:rPr>
              <a:t>もらいました。話し合う中で、先生方は、Ａ男</a:t>
            </a:r>
            <a:r>
              <a:rPr lang="ja-JP" altLang="en-US" sz="1050" dirty="0">
                <a:latin typeface="メイリオ" panose="020B0604030504040204" pitchFamily="50" charset="-128"/>
                <a:ea typeface="メイリオ" panose="020B0604030504040204" pitchFamily="50" charset="-128"/>
              </a:rPr>
              <a:t>を二つの側面から理解しようとしたのではないでしょうか</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一つ目は</a:t>
            </a:r>
            <a:r>
              <a:rPr lang="ja-JP" altLang="en-US" sz="1050" dirty="0">
                <a:latin typeface="メイリオ" panose="020B0604030504040204" pitchFamily="50" charset="-128"/>
                <a:ea typeface="メイリオ" panose="020B0604030504040204" pitchFamily="50" charset="-128"/>
              </a:rPr>
              <a:t>、生活・</a:t>
            </a:r>
            <a:r>
              <a:rPr lang="ja-JP" altLang="en-US" sz="1050" dirty="0" smtClean="0">
                <a:latin typeface="メイリオ" panose="020B0604030504040204" pitchFamily="50" charset="-128"/>
                <a:ea typeface="メイリオ" panose="020B0604030504040204" pitchFamily="50" charset="-128"/>
              </a:rPr>
              <a:t>行動面</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学習面</a:t>
            </a:r>
            <a:r>
              <a:rPr lang="ja-JP" altLang="en-US" sz="1050" dirty="0">
                <a:latin typeface="メイリオ" panose="020B0604030504040204" pitchFamily="50" charset="-128"/>
                <a:ea typeface="メイリオ" panose="020B0604030504040204" pitchFamily="50" charset="-128"/>
              </a:rPr>
              <a:t>、進路面、心理・社会面</a:t>
            </a:r>
            <a:r>
              <a:rPr lang="ja-JP" altLang="en-US" sz="1050" dirty="0" smtClean="0">
                <a:latin typeface="メイリオ" panose="020B0604030504040204" pitchFamily="50" charset="-128"/>
                <a:ea typeface="メイリオ" panose="020B0604030504040204" pitchFamily="50" charset="-128"/>
              </a:rPr>
              <a:t>、家庭面</a:t>
            </a:r>
            <a:r>
              <a:rPr lang="ja-JP" altLang="en-US" sz="1050" dirty="0">
                <a:latin typeface="メイリオ" panose="020B0604030504040204" pitchFamily="50" charset="-128"/>
                <a:ea typeface="メイリオ" panose="020B0604030504040204" pitchFamily="50" charset="-128"/>
              </a:rPr>
              <a:t>などの側面から客観的事実を</a:t>
            </a:r>
            <a:r>
              <a:rPr lang="ja-JP" altLang="en-US" sz="1050" dirty="0" smtClean="0">
                <a:latin typeface="メイリオ" panose="020B0604030504040204" pitchFamily="50" charset="-128"/>
                <a:ea typeface="メイリオ" panose="020B0604030504040204" pitchFamily="50" charset="-128"/>
              </a:rPr>
              <a:t>捉え、</a:t>
            </a:r>
            <a:r>
              <a:rPr lang="ja-JP" altLang="en-US" sz="1050" dirty="0">
                <a:latin typeface="メイリオ" panose="020B0604030504040204" pitchFamily="50" charset="-128"/>
                <a:ea typeface="メイリオ" panose="020B0604030504040204" pitchFamily="50" charset="-128"/>
              </a:rPr>
              <a:t>背景や要因について理解を深めていく「客観的理解」です。★</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二つ目は、子供の</a:t>
            </a:r>
            <a:r>
              <a:rPr lang="ja-JP" altLang="en-US" sz="1050" dirty="0">
                <a:latin typeface="メイリオ" panose="020B0604030504040204" pitchFamily="50" charset="-128"/>
                <a:ea typeface="メイリオ" panose="020B0604030504040204" pitchFamily="50" charset="-128"/>
              </a:rPr>
              <a:t>気持ちに関心をもち、</a:t>
            </a:r>
            <a:r>
              <a:rPr lang="ja-JP" altLang="en-US" sz="1050" dirty="0" smtClean="0">
                <a:latin typeface="メイリオ" panose="020B0604030504040204" pitchFamily="50" charset="-128"/>
                <a:ea typeface="メイリオ" panose="020B0604030504040204" pitchFamily="50" charset="-128"/>
              </a:rPr>
              <a:t>その子供が</a:t>
            </a:r>
            <a:r>
              <a:rPr lang="ja-JP" altLang="en-US" sz="1050" dirty="0">
                <a:latin typeface="メイリオ" panose="020B0604030504040204" pitchFamily="50" charset="-128"/>
                <a:ea typeface="メイリオ" panose="020B0604030504040204" pitchFamily="50" charset="-128"/>
              </a:rPr>
              <a:t>そうせざるを得なかった気持ちを理解すること</a:t>
            </a:r>
            <a:r>
              <a:rPr lang="ja-JP" altLang="en-US" sz="1050" dirty="0" smtClean="0">
                <a:latin typeface="メイリオ" panose="020B0604030504040204" pitchFamily="50" charset="-128"/>
                <a:ea typeface="メイリオ" panose="020B0604030504040204" pitchFamily="50" charset="-128"/>
              </a:rPr>
              <a:t>で、より</a:t>
            </a:r>
            <a:r>
              <a:rPr lang="ja-JP" altLang="en-US" sz="1050" dirty="0">
                <a:latin typeface="メイリオ" panose="020B0604030504040204" pitchFamily="50" charset="-128"/>
                <a:ea typeface="メイリオ" panose="020B0604030504040204" pitchFamily="50" charset="-128"/>
              </a:rPr>
              <a:t>深く背景や要因を明らかにしようとする「共感的理解」です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この「客観的理解」「共感的理解」のそれぞれが、アセスメント力</a:t>
            </a:r>
            <a:r>
              <a:rPr lang="ja-JP" altLang="en-US" sz="1050" dirty="0">
                <a:latin typeface="メイリオ" panose="020B0604030504040204" pitchFamily="50" charset="-128"/>
                <a:ea typeface="メイリオ" panose="020B0604030504040204" pitchFamily="50" charset="-128"/>
              </a:rPr>
              <a:t>を高めるポイントです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3288023"/>
            <a:ext cx="3600000" cy="224676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13</a:t>
            </a:r>
            <a:r>
              <a:rPr lang="ja-JP" altLang="en-US" sz="1050" b="1" dirty="0">
                <a:latin typeface="メイリオ" panose="020B0604030504040204" pitchFamily="50" charset="-128"/>
                <a:ea typeface="メイリオ" panose="020B0604030504040204" pitchFamily="50" charset="-128"/>
              </a:rPr>
              <a:t>で４分≫</a:t>
            </a:r>
          </a:p>
          <a:p>
            <a:pPr>
              <a:lnSpc>
                <a:spcPts val="1400"/>
              </a:lnSpc>
            </a:pPr>
            <a:r>
              <a:rPr lang="ja-JP" altLang="en-US" sz="1050" dirty="0">
                <a:latin typeface="メイリオ" panose="020B0604030504040204" pitchFamily="50" charset="-128"/>
                <a:ea typeface="メイリオ" panose="020B0604030504040204" pitchFamily="50" charset="-128"/>
              </a:rPr>
              <a:t>　先ほどのＡ男の例だと★客観的理解は、</a:t>
            </a:r>
            <a:endParaRPr lang="en-US" altLang="ja-JP" sz="1050" strike="sngStrike"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（スライドを読む）</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と、このようなことが考えられます。</a:t>
            </a:r>
            <a:endParaRPr lang="en-US" altLang="ja-JP" sz="1050" dirty="0">
              <a:latin typeface="メイリオ" panose="020B0604030504040204" pitchFamily="50" charset="-128"/>
              <a:ea typeface="メイリオ" panose="020B0604030504040204" pitchFamily="50" charset="-128"/>
            </a:endParaRPr>
          </a:p>
          <a:p>
            <a:pPr>
              <a:lnSpc>
                <a:spcPts val="1400"/>
              </a:lnSpc>
              <a:defRPr/>
            </a:pPr>
            <a:r>
              <a:rPr lang="ja-JP" altLang="en-US" sz="1050" dirty="0">
                <a:latin typeface="メイリオ" panose="020B0604030504040204" pitchFamily="50" charset="-128"/>
                <a:ea typeface="メイリオ" panose="020B0604030504040204" pitchFamily="50" charset="-128"/>
              </a:rPr>
              <a:t>　共感的理解は</a:t>
            </a:r>
            <a:r>
              <a:rPr lang="ja-JP" altLang="en-US" sz="1050" dirty="0" smtClean="0">
                <a:latin typeface="メイリオ" panose="020B0604030504040204" pitchFamily="50" charset="-128"/>
                <a:ea typeface="メイリオ" panose="020B0604030504040204" pitchFamily="50" charset="-128"/>
              </a:rPr>
              <a:t>、★</a:t>
            </a:r>
            <a:endParaRPr lang="en-US" altLang="ja-JP" sz="1050" strike="sngStrike" dirty="0">
              <a:latin typeface="メイリオ" panose="020B0604030504040204" pitchFamily="50" charset="-128"/>
              <a:ea typeface="メイリオ" panose="020B0604030504040204" pitchFamily="50" charset="-128"/>
            </a:endParaRPr>
          </a:p>
          <a:p>
            <a:pPr>
              <a:lnSpc>
                <a:spcPts val="1400"/>
              </a:lnSpc>
              <a:defRPr/>
            </a:pPr>
            <a:r>
              <a:rPr lang="ja-JP" altLang="en-US" sz="1050" dirty="0">
                <a:latin typeface="メイリオ" panose="020B0604030504040204" pitchFamily="50" charset="-128"/>
                <a:ea typeface="メイリオ" panose="020B0604030504040204" pitchFamily="50" charset="-128"/>
              </a:rPr>
              <a:t>（スライドを読む）</a:t>
            </a:r>
            <a:endParaRPr lang="en-US" altLang="ja-JP" sz="1050" dirty="0">
              <a:latin typeface="メイリオ" panose="020B0604030504040204" pitchFamily="50" charset="-128"/>
              <a:ea typeface="メイリオ" panose="020B0604030504040204" pitchFamily="50" charset="-128"/>
            </a:endParaRPr>
          </a:p>
          <a:p>
            <a:pPr>
              <a:lnSpc>
                <a:spcPts val="1400"/>
              </a:lnSpc>
              <a:defRPr/>
            </a:pPr>
            <a:r>
              <a:rPr lang="ja-JP" altLang="en-US" sz="1050" dirty="0">
                <a:latin typeface="メイリオ" panose="020B0604030504040204" pitchFamily="50" charset="-128"/>
                <a:ea typeface="メイリオ" panose="020B0604030504040204" pitchFamily="50" charset="-128"/>
              </a:rPr>
              <a:t>と、このようなことが考えられます。</a:t>
            </a:r>
            <a:endParaRPr lang="en-US" altLang="ja-JP" sz="1050" dirty="0">
              <a:latin typeface="メイリオ" panose="020B0604030504040204" pitchFamily="50" charset="-128"/>
              <a:ea typeface="メイリオ" panose="020B0604030504040204" pitchFamily="50" charset="-128"/>
            </a:endParaRPr>
          </a:p>
          <a:p>
            <a:pPr lvl="0">
              <a:lnSpc>
                <a:spcPts val="1400"/>
              </a:lnSpc>
              <a:defRPr/>
            </a:pPr>
            <a:r>
              <a:rPr lang="ja-JP" altLang="en-US" sz="1050" dirty="0">
                <a:latin typeface="メイリオ" panose="020B0604030504040204" pitchFamily="50" charset="-128"/>
                <a:ea typeface="メイリオ" panose="020B0604030504040204" pitchFamily="50" charset="-128"/>
              </a:rPr>
              <a:t>　的確なアセスメントのためには、客観的事実を捉えて、背景や要因について理解を深める「客観的理解」と同時</a:t>
            </a:r>
            <a:r>
              <a:rPr lang="ja-JP" altLang="en-US" sz="1050" dirty="0" smtClean="0">
                <a:latin typeface="メイリオ" panose="020B0604030504040204" pitchFamily="50" charset="-128"/>
                <a:ea typeface="メイリオ" panose="020B0604030504040204" pitchFamily="50" charset="-128"/>
              </a:rPr>
              <a:t>に、</a:t>
            </a:r>
            <a:r>
              <a:rPr lang="ja-JP" altLang="en-US" sz="1050" dirty="0">
                <a:latin typeface="メイリオ" panose="020B0604030504040204" pitchFamily="50" charset="-128"/>
                <a:ea typeface="メイリオ" panose="020B0604030504040204" pitchFamily="50" charset="-128"/>
              </a:rPr>
              <a:t>Ａ男の気持ちに寄り添った「共感的理解」をしていくことが大切です。どちらか一方では、適切な指導・支援につながらないことがあります。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5287854"/>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18" name="グループ化 17"/>
          <p:cNvGrpSpPr/>
          <p:nvPr/>
        </p:nvGrpSpPr>
        <p:grpSpPr>
          <a:xfrm>
            <a:off x="369581" y="5714630"/>
            <a:ext cx="6120222" cy="3865735"/>
            <a:chOff x="361964" y="498412"/>
            <a:chExt cx="6120222" cy="2726396"/>
          </a:xfrm>
        </p:grpSpPr>
        <p:sp>
          <p:nvSpPr>
            <p:cNvPr id="19" name="正方形/長方形 18"/>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882186"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3" name="テキスト ボックス 22"/>
          <p:cNvSpPr txBox="1"/>
          <p:nvPr/>
        </p:nvSpPr>
        <p:spPr>
          <a:xfrm>
            <a:off x="356703" y="771142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7" name="正方形/長方形 26"/>
          <p:cNvSpPr/>
          <p:nvPr/>
        </p:nvSpPr>
        <p:spPr>
          <a:xfrm>
            <a:off x="2887244" y="5717769"/>
            <a:ext cx="3600000" cy="36830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13</a:t>
            </a:r>
            <a:r>
              <a:rPr lang="ja-JP" altLang="en-US" sz="1050" b="1" dirty="0">
                <a:latin typeface="メイリオ" panose="020B0604030504040204" pitchFamily="50" charset="-128"/>
                <a:ea typeface="メイリオ" panose="020B0604030504040204" pitchFamily="50" charset="-128"/>
              </a:rPr>
              <a:t>で４分≫</a:t>
            </a:r>
          </a:p>
          <a:p>
            <a:pPr>
              <a:lnSpc>
                <a:spcPts val="1400"/>
              </a:lnSpc>
            </a:pPr>
            <a:r>
              <a:rPr lang="ja-JP" altLang="en-US" sz="1050" b="1" dirty="0" smtClean="0">
                <a:latin typeface="メイリオ" panose="020B0604030504040204" pitchFamily="50" charset="-128"/>
                <a:ea typeface="メイリオ" panose="020B0604030504040204" pitchFamily="50" charset="-128"/>
              </a:rPr>
              <a:t>［</a:t>
            </a:r>
            <a:r>
              <a:rPr lang="ja-JP" altLang="en-US" sz="1050" b="1" dirty="0">
                <a:latin typeface="メイリオ" panose="020B0604030504040204" pitchFamily="50" charset="-128"/>
                <a:ea typeface="メイリオ" panose="020B0604030504040204" pitchFamily="50" charset="-128"/>
              </a:rPr>
              <a:t>資料</a:t>
            </a:r>
            <a:r>
              <a:rPr lang="ja-JP" altLang="en-US" sz="1050" b="1" dirty="0" smtClean="0">
                <a:latin typeface="メイリオ" panose="020B0604030504040204" pitchFamily="50" charset="-128"/>
                <a:ea typeface="メイリオ" panose="020B0604030504040204" pitchFamily="50" charset="-128"/>
              </a:rPr>
              <a:t>②を</a:t>
            </a:r>
            <a:r>
              <a:rPr lang="ja-JP" altLang="en-US" sz="1050" b="1" dirty="0">
                <a:latin typeface="メイリオ" panose="020B0604030504040204" pitchFamily="50" charset="-128"/>
                <a:ea typeface="メイリオ" panose="020B0604030504040204" pitchFamily="50" charset="-128"/>
              </a:rPr>
              <a:t>全員に配付してください</a:t>
            </a:r>
            <a:r>
              <a:rPr lang="ja-JP" altLang="en-US" sz="1050" b="1" dirty="0" smtClean="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スライドをご覧ください</a:t>
            </a:r>
            <a:r>
              <a:rPr lang="ja-JP" altLang="en-US" sz="1050" dirty="0" smtClean="0">
                <a:latin typeface="メイリオ" panose="020B0604030504040204" pitchFamily="50" charset="-128"/>
                <a:ea typeface="メイリオ" panose="020B0604030504040204" pitchFamily="50" charset="-128"/>
              </a:rPr>
              <a:t>。この</a:t>
            </a:r>
            <a:r>
              <a:rPr lang="ja-JP" altLang="en-US" sz="1050" dirty="0">
                <a:latin typeface="メイリオ" panose="020B0604030504040204" pitchFamily="50" charset="-128"/>
                <a:ea typeface="メイリオ" panose="020B0604030504040204" pitchFamily="50" charset="-128"/>
              </a:rPr>
              <a:t>「チーム支援シート」には</a:t>
            </a:r>
            <a:r>
              <a:rPr lang="ja-JP" altLang="en-US" sz="1050" dirty="0" smtClean="0">
                <a:latin typeface="メイリオ" panose="020B0604030504040204" pitchFamily="50" charset="-128"/>
                <a:ea typeface="メイリオ" panose="020B0604030504040204" pitchFamily="50" charset="-128"/>
              </a:rPr>
              <a:t>、先程の資料①に加えて、「</a:t>
            </a:r>
            <a:r>
              <a:rPr lang="ja-JP" altLang="en-US" sz="1050" dirty="0">
                <a:latin typeface="メイリオ" panose="020B0604030504040204" pitchFamily="50" charset="-128"/>
                <a:ea typeface="メイリオ" panose="020B0604030504040204" pitchFamily="50" charset="-128"/>
              </a:rPr>
              <a:t>よい点」や「対応の方向性」を記入する欄があります。★ </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「よい点」とは、子供自身のよいところや強み、子供の支えになる可能性のある人や周りの環境のことです。今、皆さんに</a:t>
            </a:r>
            <a:r>
              <a:rPr lang="en-US" altLang="ja-JP" sz="1050" dirty="0">
                <a:latin typeface="メイリオ" panose="020B0604030504040204" pitchFamily="50" charset="-128"/>
                <a:ea typeface="メイリオ" panose="020B0604030504040204" pitchFamily="50" charset="-128"/>
              </a:rPr>
              <a:t>1</a:t>
            </a:r>
            <a:r>
              <a:rPr lang="ja-JP" altLang="en-US" sz="1050" dirty="0">
                <a:latin typeface="メイリオ" panose="020B0604030504040204" pitchFamily="50" charset="-128"/>
                <a:ea typeface="メイリオ" panose="020B0604030504040204" pitchFamily="50" charset="-128"/>
              </a:rPr>
              <a:t>と</a:t>
            </a:r>
            <a:r>
              <a:rPr lang="en-US" altLang="ja-JP" sz="1050" dirty="0">
                <a:latin typeface="メイリオ" panose="020B0604030504040204" pitchFamily="50" charset="-128"/>
                <a:ea typeface="メイリオ" panose="020B0604030504040204" pitchFamily="50" charset="-128"/>
              </a:rPr>
              <a:t>2</a:t>
            </a:r>
            <a:r>
              <a:rPr lang="ja-JP" altLang="en-US" sz="1050" dirty="0">
                <a:latin typeface="メイリオ" panose="020B0604030504040204" pitchFamily="50" charset="-128"/>
                <a:ea typeface="メイリオ" panose="020B0604030504040204" pitchFamily="50" charset="-128"/>
              </a:rPr>
              <a:t>がうまった状態の資料②「チーム支援シート」を配付しました。Ａ男の理解を深めるために、「よい点」のところを読んでみてください。時間は１分です。始めてください。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1</a:t>
            </a:r>
            <a:r>
              <a:rPr lang="ja-JP" altLang="en-US" sz="1050" dirty="0">
                <a:latin typeface="メイリオ" panose="020B0604030504040204" pitchFamily="50" charset="-128"/>
                <a:ea typeface="メイリオ" panose="020B0604030504040204" pitchFamily="50" charset="-128"/>
              </a:rPr>
              <a:t>分経過）</a:t>
            </a:r>
          </a:p>
          <a:p>
            <a:pPr>
              <a:lnSpc>
                <a:spcPts val="1400"/>
              </a:lnSpc>
            </a:pPr>
            <a:r>
              <a:rPr lang="ja-JP" altLang="en-US" sz="1050" dirty="0">
                <a:latin typeface="メイリオ" panose="020B0604030504040204" pitchFamily="50" charset="-128"/>
                <a:ea typeface="メイリオ" panose="020B0604030504040204" pitchFamily="50" charset="-128"/>
              </a:rPr>
              <a:t>　「よい点」は、対応の方向性や適切な指導・支援を考える上で大きな役割を担っています。つまり、★アセスメント力を高める三つ目のポイントは、「日頃の児童生徒理解」をしっかり行い、「よい点」に関する情報をたくさん集めること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28" name="横巻き 27"/>
          <p:cNvSpPr/>
          <p:nvPr/>
        </p:nvSpPr>
        <p:spPr>
          <a:xfrm>
            <a:off x="4351998" y="7796361"/>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8</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pic>
        <p:nvPicPr>
          <p:cNvPr id="1029" name="Picture 5"/>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602412" y="6121053"/>
            <a:ext cx="2035257" cy="152644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42673" y="903232"/>
            <a:ext cx="2154734" cy="16160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4648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2938286"/>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それでは次に、的確なアセスメントを行うための留意点について考えていきましょう。★</a:t>
            </a:r>
          </a:p>
        </p:txBody>
      </p:sp>
      <p:grpSp>
        <p:nvGrpSpPr>
          <p:cNvPr id="1028" name="グループ化 1027"/>
          <p:cNvGrpSpPr/>
          <p:nvPr/>
        </p:nvGrpSpPr>
        <p:grpSpPr>
          <a:xfrm>
            <a:off x="370080" y="498411"/>
            <a:ext cx="6117841" cy="2438365"/>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76866" y="2495202"/>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13</a:t>
            </a:r>
            <a:r>
              <a:rPr lang="ja-JP" altLang="en-US" sz="1050" b="1" dirty="0">
                <a:latin typeface="メイリオ" panose="020B0604030504040204" pitchFamily="50" charset="-128"/>
                <a:ea typeface="メイリオ" panose="020B0604030504040204" pitchFamily="50" charset="-128"/>
              </a:rPr>
              <a:t>で４分≫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暴力</a:t>
            </a:r>
            <a:r>
              <a:rPr lang="ja-JP" altLang="en-US" sz="1050" dirty="0">
                <a:latin typeface="メイリオ" panose="020B0604030504040204" pitchFamily="50" charset="-128"/>
                <a:ea typeface="メイリオ" panose="020B0604030504040204" pitchFamily="50" charset="-128"/>
              </a:rPr>
              <a:t>行為のような問題行動が起きたときだけアセスメントをしようとするのではなく、★「Ａ男は当番活動などの役割はきちんと果たそうとする。」など、日頃</a:t>
            </a:r>
            <a:r>
              <a:rPr lang="ja-JP" altLang="en-US" sz="1050" dirty="0" smtClean="0">
                <a:latin typeface="メイリオ" panose="020B0604030504040204" pitchFamily="50" charset="-128"/>
                <a:ea typeface="メイリオ" panose="020B0604030504040204" pitchFamily="50" charset="-128"/>
              </a:rPr>
              <a:t>から「客観的理解」と「共感的理解」を含んだ児童</a:t>
            </a:r>
            <a:r>
              <a:rPr lang="ja-JP" altLang="en-US" sz="1050" dirty="0">
                <a:latin typeface="メイリオ" panose="020B0604030504040204" pitchFamily="50" charset="-128"/>
                <a:ea typeface="メイリオ" panose="020B0604030504040204" pitchFamily="50" charset="-128"/>
              </a:rPr>
              <a:t>生徒理解をしておきましょう。★</a:t>
            </a:r>
          </a:p>
        </p:txBody>
      </p:sp>
      <p:grpSp>
        <p:nvGrpSpPr>
          <p:cNvPr id="39" name="グループ化 38"/>
          <p:cNvGrpSpPr/>
          <p:nvPr/>
        </p:nvGrpSpPr>
        <p:grpSpPr>
          <a:xfrm>
            <a:off x="370756" y="2936776"/>
            <a:ext cx="6117484" cy="246732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3307199"/>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493811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9</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3" name="グループ化 22"/>
          <p:cNvGrpSpPr/>
          <p:nvPr/>
        </p:nvGrpSpPr>
        <p:grpSpPr>
          <a:xfrm>
            <a:off x="370080" y="5404844"/>
            <a:ext cx="6117841" cy="3147588"/>
            <a:chOff x="361964" y="498412"/>
            <a:chExt cx="6117841" cy="2726396"/>
          </a:xfrm>
        </p:grpSpPr>
        <p:sp>
          <p:nvSpPr>
            <p:cNvPr id="24" name="正方形/長方形 23"/>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15</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7" name="テキスト ボックス 26"/>
          <p:cNvSpPr txBox="1"/>
          <p:nvPr/>
        </p:nvSpPr>
        <p:spPr>
          <a:xfrm>
            <a:off x="381736" y="7411160"/>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8" name="正方形/長方形 27"/>
          <p:cNvSpPr/>
          <p:nvPr/>
        </p:nvSpPr>
        <p:spPr>
          <a:xfrm>
            <a:off x="2892505" y="5407981"/>
            <a:ext cx="3600000" cy="31444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資料①を用意してください。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（皆さんの用意ができたら）</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スクリーンをご覧</a:t>
            </a:r>
            <a:r>
              <a:rPr lang="ja-JP" altLang="en-US" sz="1050" dirty="0">
                <a:latin typeface="メイリオ" panose="020B0604030504040204" pitchFamily="50" charset="-128"/>
                <a:ea typeface="メイリオ" panose="020B0604030504040204" pitchFamily="50" charset="-128"/>
              </a:rPr>
              <a:t>ください。</a:t>
            </a:r>
          </a:p>
          <a:p>
            <a:pPr>
              <a:lnSpc>
                <a:spcPts val="1400"/>
              </a:lnSpc>
            </a:pPr>
            <a:r>
              <a:rPr lang="ja-JP" altLang="en-US" sz="1050" dirty="0">
                <a:latin typeface="メイリオ" panose="020B0604030504040204" pitchFamily="50" charset="-128"/>
                <a:ea typeface="メイリオ" panose="020B0604030504040204" pitchFamily="50" charset="-128"/>
              </a:rPr>
              <a:t>　★「生活・行動面」「学習面」「進路面」「心理・社会面」「家庭面」の５つのカテゴリーで、Ａ男が暴力行為を繰り返すことの背景や要因として、影響が大きいと思う順に番号</a:t>
            </a:r>
            <a:r>
              <a:rPr lang="ja-JP" altLang="en-US" sz="1050" dirty="0" smtClean="0">
                <a:latin typeface="メイリオ" panose="020B0604030504040204" pitchFamily="50" charset="-128"/>
                <a:ea typeface="メイリオ" panose="020B0604030504040204" pitchFamily="50" charset="-128"/>
              </a:rPr>
              <a:t>を付けてください</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例えば、★この</a:t>
            </a:r>
            <a:r>
              <a:rPr lang="ja-JP" altLang="en-US" sz="1050" dirty="0">
                <a:latin typeface="メイリオ" panose="020B0604030504040204" pitchFamily="50" charset="-128"/>
                <a:ea typeface="メイリオ" panose="020B0604030504040204" pitchFamily="50" charset="-128"/>
              </a:rPr>
              <a:t>ようにです。</a:t>
            </a:r>
          </a:p>
          <a:p>
            <a:pPr>
              <a:lnSpc>
                <a:spcPts val="1400"/>
              </a:lnSpc>
            </a:pPr>
            <a:r>
              <a:rPr lang="ja-JP" altLang="en-US" sz="1050" dirty="0">
                <a:latin typeface="メイリオ" panose="020B0604030504040204" pitchFamily="50" charset="-128"/>
                <a:ea typeface="メイリオ" panose="020B0604030504040204" pitchFamily="50" charset="-128"/>
              </a:rPr>
              <a:t>　まずは、個人</a:t>
            </a:r>
            <a:r>
              <a:rPr lang="ja-JP" altLang="en-US" sz="1050" dirty="0" smtClean="0">
                <a:latin typeface="メイリオ" panose="020B0604030504040204" pitchFamily="50" charset="-128"/>
                <a:ea typeface="メイリオ" panose="020B0604030504040204" pitchFamily="50" charset="-128"/>
              </a:rPr>
              <a:t>で考えてください</a:t>
            </a:r>
            <a:r>
              <a:rPr lang="ja-JP" altLang="en-US" sz="1050" dirty="0">
                <a:latin typeface="メイリオ" panose="020B0604030504040204" pitchFamily="50" charset="-128"/>
                <a:ea typeface="メイリオ" panose="020B0604030504040204" pitchFamily="50" charset="-128"/>
              </a:rPr>
              <a:t>。時間は１分です</a:t>
            </a:r>
            <a:r>
              <a:rPr lang="ja-JP" altLang="en-US" sz="1050" dirty="0" smtClean="0">
                <a:latin typeface="メイリオ" panose="020B0604030504040204" pitchFamily="50" charset="-128"/>
                <a:ea typeface="メイリオ" panose="020B0604030504040204" pitchFamily="50" charset="-128"/>
              </a:rPr>
              <a:t>。始めてください。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p:txBody>
      </p:sp>
      <p:sp>
        <p:nvSpPr>
          <p:cNvPr id="29" name="横巻き 28"/>
          <p:cNvSpPr/>
          <p:nvPr/>
        </p:nvSpPr>
        <p:spPr>
          <a:xfrm>
            <a:off x="4293096" y="7346788"/>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pic>
        <p:nvPicPr>
          <p:cNvPr id="6"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47240" y="5745088"/>
            <a:ext cx="2135597" cy="16016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8858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6383</Words>
  <Application>Microsoft Office PowerPoint</Application>
  <PresentationFormat>A4 210 x 297 mm</PresentationFormat>
  <Paragraphs>804</Paragraphs>
  <Slides>18</Slides>
  <Notes>1</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18</vt:i4>
      </vt:variant>
    </vt:vector>
  </HeadingPairs>
  <TitlesOfParts>
    <vt:vector size="31" baseType="lpstr">
      <vt:lpstr>ＤＦ特太ゴシック体</vt:lpstr>
      <vt:lpstr>HGP創英角ﾎﾟｯﾌﾟ体</vt:lpstr>
      <vt:lpstr>HGS創英角ﾎﾟｯﾌﾟ体</vt:lpstr>
      <vt:lpstr>HG丸ｺﾞｼｯｸM-PRO</vt:lpstr>
      <vt:lpstr>Meiryo UI</vt:lpstr>
      <vt:lpstr>ＭＳ Ｐゴシック</vt:lpstr>
      <vt:lpstr>ＭＳ ゴシック</vt:lpstr>
      <vt:lpstr>ＭＳ 明朝</vt:lpstr>
      <vt:lpstr>メイリオ</vt:lpstr>
      <vt:lpstr>Arial</vt:lpstr>
      <vt:lpstr>Calibri</vt:lpstr>
      <vt:lpstr>Wingdings</vt:lpstr>
      <vt:lpstr>Office ​​テーマ</vt:lpstr>
      <vt:lpstr>PowerPoint プレゼンテーション</vt:lpstr>
      <vt:lpstr>方法研修 「アセスメント力向上パッケージ」 ＜児童生徒理解＞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2022-09-22T08:14:23Z</dcterms:created>
  <dcterms:modified xsi:type="dcterms:W3CDTF">2022-09-22T08:14:26Z</dcterms:modified>
</cp:coreProperties>
</file>