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5"/>
  </p:notesMasterIdLst>
  <p:sldIdLst>
    <p:sldId id="303" r:id="rId2"/>
    <p:sldId id="276" r:id="rId3"/>
    <p:sldId id="299" r:id="rId4"/>
    <p:sldId id="301" r:id="rId5"/>
    <p:sldId id="304" r:id="rId6"/>
    <p:sldId id="278" r:id="rId7"/>
    <p:sldId id="280" r:id="rId8"/>
    <p:sldId id="281" r:id="rId9"/>
    <p:sldId id="282" r:id="rId10"/>
    <p:sldId id="289" r:id="rId11"/>
    <p:sldId id="283" r:id="rId12"/>
    <p:sldId id="284" r:id="rId13"/>
    <p:sldId id="298" r:id="rId14"/>
    <p:sldId id="290" r:id="rId15"/>
    <p:sldId id="285" r:id="rId16"/>
    <p:sldId id="293" r:id="rId17"/>
    <p:sldId id="306" r:id="rId18"/>
    <p:sldId id="295" r:id="rId19"/>
    <p:sldId id="292" r:id="rId20"/>
    <p:sldId id="310" r:id="rId21"/>
    <p:sldId id="307" r:id="rId22"/>
    <p:sldId id="308" r:id="rId23"/>
    <p:sldId id="309" r:id="rId24"/>
  </p:sldIdLst>
  <p:sldSz cx="6858000" cy="9906000" type="A4"/>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CCFFCC"/>
    <a:srgbClr val="FFFFCC"/>
    <a:srgbClr val="CCFFFF"/>
    <a:srgbClr val="CCFF99"/>
    <a:srgbClr val="99FFCC"/>
    <a:srgbClr val="CCECFF"/>
    <a:srgbClr val="FFCCFF"/>
    <a:srgbClr val="0000FF"/>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94" autoAdjust="0"/>
    <p:restoredTop sz="56396" autoAdjust="0"/>
  </p:normalViewPr>
  <p:slideViewPr>
    <p:cSldViewPr>
      <p:cViewPr varScale="1">
        <p:scale>
          <a:sx n="51" d="100"/>
          <a:sy n="51" d="100"/>
        </p:scale>
        <p:origin x="2532" y="84"/>
      </p:cViewPr>
      <p:guideLst>
        <p:guide orient="horz" pos="3120"/>
        <p:guide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3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4" y="8"/>
            <a:ext cx="2946247" cy="498327"/>
          </a:xfrm>
          <a:prstGeom prst="rect">
            <a:avLst/>
          </a:prstGeom>
        </p:spPr>
        <p:txBody>
          <a:bodyPr vert="horz" lIns="91999" tIns="45996" rIns="91999" bIns="45996" rtlCol="0"/>
          <a:lstStyle>
            <a:lvl1pPr algn="l">
              <a:defRPr sz="1200"/>
            </a:lvl1pPr>
          </a:lstStyle>
          <a:p>
            <a:endParaRPr kumimoji="1" lang="ja-JP" altLang="en-US"/>
          </a:p>
        </p:txBody>
      </p:sp>
      <p:sp>
        <p:nvSpPr>
          <p:cNvPr id="3" name="日付プレースホルダー 2"/>
          <p:cNvSpPr>
            <a:spLocks noGrp="1"/>
          </p:cNvSpPr>
          <p:nvPr>
            <p:ph type="dt" idx="1"/>
          </p:nvPr>
        </p:nvSpPr>
        <p:spPr>
          <a:xfrm>
            <a:off x="3849826" y="8"/>
            <a:ext cx="2946246" cy="498327"/>
          </a:xfrm>
          <a:prstGeom prst="rect">
            <a:avLst/>
          </a:prstGeom>
        </p:spPr>
        <p:txBody>
          <a:bodyPr vert="horz" lIns="91999" tIns="45996" rIns="91999" bIns="45996" rtlCol="0"/>
          <a:lstStyle>
            <a:lvl1pPr algn="r">
              <a:defRPr sz="1200"/>
            </a:lvl1pPr>
          </a:lstStyle>
          <a:p>
            <a:fld id="{A6E2BE29-44C9-4A15-94B9-A8D0A5B021BC}" type="datetimeFigureOut">
              <a:rPr kumimoji="1" lang="ja-JP" altLang="en-US" smtClean="0"/>
              <a:t>2022/9/22</a:t>
            </a:fld>
            <a:endParaRPr kumimoji="1" lang="ja-JP" altLang="en-US"/>
          </a:p>
        </p:txBody>
      </p:sp>
      <p:sp>
        <p:nvSpPr>
          <p:cNvPr id="4" name="スライド イメージ プレースホルダー 3"/>
          <p:cNvSpPr>
            <a:spLocks noGrp="1" noRot="1" noChangeAspect="1"/>
          </p:cNvSpPr>
          <p:nvPr>
            <p:ph type="sldImg" idx="2"/>
          </p:nvPr>
        </p:nvSpPr>
        <p:spPr>
          <a:xfrm>
            <a:off x="2239963" y="1241425"/>
            <a:ext cx="2317750" cy="3349625"/>
          </a:xfrm>
          <a:prstGeom prst="rect">
            <a:avLst/>
          </a:prstGeom>
          <a:noFill/>
          <a:ln w="12700">
            <a:solidFill>
              <a:prstClr val="black"/>
            </a:solidFill>
          </a:ln>
        </p:spPr>
        <p:txBody>
          <a:bodyPr vert="horz" lIns="91999" tIns="45996" rIns="91999" bIns="45996" rtlCol="0" anchor="ctr"/>
          <a:lstStyle/>
          <a:p>
            <a:endParaRPr lang="ja-JP" altLang="en-US"/>
          </a:p>
        </p:txBody>
      </p:sp>
      <p:sp>
        <p:nvSpPr>
          <p:cNvPr id="5" name="ノート プレースホルダー 4"/>
          <p:cNvSpPr>
            <a:spLocks noGrp="1"/>
          </p:cNvSpPr>
          <p:nvPr>
            <p:ph type="body" sz="quarter" idx="3"/>
          </p:nvPr>
        </p:nvSpPr>
        <p:spPr>
          <a:xfrm>
            <a:off x="679292" y="4777244"/>
            <a:ext cx="5439101" cy="3908366"/>
          </a:xfrm>
          <a:prstGeom prst="rect">
            <a:avLst/>
          </a:prstGeom>
        </p:spPr>
        <p:txBody>
          <a:bodyPr vert="horz" lIns="91999" tIns="45996" rIns="91999" bIns="45996"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4" y="9428317"/>
            <a:ext cx="2946247" cy="498327"/>
          </a:xfrm>
          <a:prstGeom prst="rect">
            <a:avLst/>
          </a:prstGeom>
        </p:spPr>
        <p:txBody>
          <a:bodyPr vert="horz" lIns="91999" tIns="45996" rIns="91999" bIns="45996"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49826" y="9428317"/>
            <a:ext cx="2946246" cy="498327"/>
          </a:xfrm>
          <a:prstGeom prst="rect">
            <a:avLst/>
          </a:prstGeom>
        </p:spPr>
        <p:txBody>
          <a:bodyPr vert="horz" lIns="91999" tIns="45996" rIns="91999" bIns="45996" rtlCol="0" anchor="b"/>
          <a:lstStyle>
            <a:lvl1pPr algn="r">
              <a:defRPr sz="1200"/>
            </a:lvl1pPr>
          </a:lstStyle>
          <a:p>
            <a:fld id="{437BF784-E8DF-4514-BCB8-C3A03C8B8449}" type="slidenum">
              <a:rPr kumimoji="1" lang="ja-JP" altLang="en-US" smtClean="0"/>
              <a:t>‹#›</a:t>
            </a:fld>
            <a:endParaRPr kumimoji="1" lang="ja-JP" altLang="en-US"/>
          </a:p>
        </p:txBody>
      </p:sp>
    </p:spTree>
    <p:extLst>
      <p:ext uri="{BB962C8B-B14F-4D97-AF65-F5344CB8AC3E}">
        <p14:creationId xmlns:p14="http://schemas.microsoft.com/office/powerpoint/2010/main" val="27082519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ABA6C6A-6F26-446F-A787-BA6BC032DC52}" type="slidenum">
              <a:rPr kumimoji="1" lang="ja-JP" altLang="en-US" smtClean="0"/>
              <a:t>2</a:t>
            </a:fld>
            <a:endParaRPr kumimoji="1" lang="ja-JP" altLang="en-US"/>
          </a:p>
        </p:txBody>
      </p:sp>
    </p:spTree>
    <p:extLst>
      <p:ext uri="{BB962C8B-B14F-4D97-AF65-F5344CB8AC3E}">
        <p14:creationId xmlns:p14="http://schemas.microsoft.com/office/powerpoint/2010/main" val="1514366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514350" y="3077283"/>
            <a:ext cx="5829300" cy="2123369"/>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9B9F507A-4548-49B6-8D28-8F8DD7841673}" type="datetimeFigureOut">
              <a:rPr kumimoji="1" lang="ja-JP" altLang="en-US" smtClean="0"/>
              <a:t>2022/9/22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2664852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B9F507A-4548-49B6-8D28-8F8DD7841673}" type="datetimeFigureOut">
              <a:rPr kumimoji="1" lang="ja-JP" altLang="en-US" smtClean="0"/>
              <a:t>2022/9/22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3920403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3729037" y="573264"/>
            <a:ext cx="1157288" cy="1220822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257176" y="573264"/>
            <a:ext cx="3357563" cy="1220822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B9F507A-4548-49B6-8D28-8F8DD7841673}" type="datetimeFigureOut">
              <a:rPr kumimoji="1" lang="ja-JP" altLang="en-US" smtClean="0"/>
              <a:t>2022/9/22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1503570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9B9F507A-4548-49B6-8D28-8F8DD7841673}" type="datetimeFigureOut">
              <a:rPr kumimoji="1" lang="ja-JP" altLang="en-US" smtClean="0"/>
              <a:t>2022/9/22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35601771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541735" y="6365524"/>
            <a:ext cx="5829300" cy="1967442"/>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541735" y="4198588"/>
            <a:ext cx="5829300" cy="21669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9B9F507A-4548-49B6-8D28-8F8DD7841673}" type="datetimeFigureOut">
              <a:rPr kumimoji="1" lang="ja-JP" altLang="en-US" smtClean="0"/>
              <a:t>2022/9/22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1295406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257176" y="3338691"/>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2628901" y="3338691"/>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9B9F507A-4548-49B6-8D28-8F8DD7841673}" type="datetimeFigureOut">
              <a:rPr kumimoji="1" lang="ja-JP" altLang="en-US" smtClean="0"/>
              <a:t>2022/9/22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2738241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42900" y="396699"/>
            <a:ext cx="6172200" cy="1651000"/>
          </a:xfrm>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342901" y="2217385"/>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342901"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3483770" y="2217385"/>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3483770"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9B9F507A-4548-49B6-8D28-8F8DD7841673}" type="datetimeFigureOut">
              <a:rPr kumimoji="1" lang="ja-JP" altLang="en-US" smtClean="0"/>
              <a:t>2022/9/22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3260314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9B9F507A-4548-49B6-8D28-8F8DD7841673}" type="datetimeFigureOut">
              <a:rPr kumimoji="1" lang="ja-JP" altLang="en-US" smtClean="0"/>
              <a:t>2022/9/22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3551285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9B9F507A-4548-49B6-8D28-8F8DD7841673}" type="datetimeFigureOut">
              <a:rPr kumimoji="1" lang="ja-JP" altLang="en-US" smtClean="0"/>
              <a:t>2022/9/22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2394782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2901" y="394405"/>
            <a:ext cx="2256235" cy="1678517"/>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2681288" y="394408"/>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342901" y="2072924"/>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B9F507A-4548-49B6-8D28-8F8DD7841673}" type="datetimeFigureOut">
              <a:rPr kumimoji="1" lang="ja-JP" altLang="en-US" smtClean="0"/>
              <a:t>2022/9/22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3238652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344216" y="6934200"/>
            <a:ext cx="4114800" cy="818622"/>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344216" y="885119"/>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344216" y="7752822"/>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9B9F507A-4548-49B6-8D28-8F8DD7841673}" type="datetimeFigureOut">
              <a:rPr kumimoji="1" lang="ja-JP" altLang="en-US" smtClean="0"/>
              <a:t>2022/9/22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23537679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342900" y="396699"/>
            <a:ext cx="6172200" cy="1651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342900" y="2311402"/>
            <a:ext cx="6172200" cy="6537502"/>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342900" y="9181397"/>
            <a:ext cx="1600200" cy="527403"/>
          </a:xfrm>
          <a:prstGeom prst="rect">
            <a:avLst/>
          </a:prstGeom>
        </p:spPr>
        <p:txBody>
          <a:bodyPr vert="horz" lIns="91440" tIns="45720" rIns="91440" bIns="45720" rtlCol="0" anchor="ctr"/>
          <a:lstStyle>
            <a:lvl1pPr algn="l">
              <a:defRPr sz="1200">
                <a:solidFill>
                  <a:schemeClr val="tx1">
                    <a:tint val="75000"/>
                  </a:schemeClr>
                </a:solidFill>
              </a:defRPr>
            </a:lvl1pPr>
          </a:lstStyle>
          <a:p>
            <a:fld id="{9B9F507A-4548-49B6-8D28-8F8DD7841673}" type="datetimeFigureOut">
              <a:rPr kumimoji="1" lang="ja-JP" altLang="en-US" smtClean="0"/>
              <a:t>2022/9/22</a:t>
            </a:fld>
            <a:endParaRPr kumimoji="1" lang="ja-JP" altLang="en-US"/>
          </a:p>
        </p:txBody>
      </p:sp>
      <p:sp>
        <p:nvSpPr>
          <p:cNvPr id="5" name="フッター プレースホルダー 4"/>
          <p:cNvSpPr>
            <a:spLocks noGrp="1"/>
          </p:cNvSpPr>
          <p:nvPr>
            <p:ph type="ftr" sz="quarter" idx="3"/>
          </p:nvPr>
        </p:nvSpPr>
        <p:spPr>
          <a:xfrm>
            <a:off x="2343150" y="9181397"/>
            <a:ext cx="2171700" cy="52740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4914900" y="9181397"/>
            <a:ext cx="1600200" cy="527403"/>
          </a:xfrm>
          <a:prstGeom prst="rect">
            <a:avLst/>
          </a:prstGeom>
        </p:spPr>
        <p:txBody>
          <a:bodyPr vert="horz" lIns="91440" tIns="45720" rIns="91440" bIns="45720" rtlCol="0" anchor="ctr"/>
          <a:lstStyle>
            <a:lvl1pPr algn="r">
              <a:defRPr sz="1200">
                <a:solidFill>
                  <a:schemeClr val="tx1">
                    <a:tint val="75000"/>
                  </a:schemeClr>
                </a:solidFill>
              </a:defRPr>
            </a:lvl1pPr>
          </a:lstStyle>
          <a:p>
            <a:fld id="{FF6B3B6F-DD20-4C94-BAB7-683F3FCFB583}" type="slidenum">
              <a:rPr kumimoji="1" lang="ja-JP" altLang="en-US" smtClean="0"/>
              <a:t>‹#›</a:t>
            </a:fld>
            <a:endParaRPr kumimoji="1" lang="ja-JP" altLang="en-US"/>
          </a:p>
        </p:txBody>
      </p:sp>
    </p:spTree>
    <p:extLst>
      <p:ext uri="{BB962C8B-B14F-4D97-AF65-F5344CB8AC3E}">
        <p14:creationId xmlns:p14="http://schemas.microsoft.com/office/powerpoint/2010/main" val="19743606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1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59.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1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1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5" Type="http://schemas.openxmlformats.org/officeDocument/2006/relationships/image" Target="../media/image27.png"/><Relationship Id="rId2" Type="http://schemas.openxmlformats.org/officeDocument/2006/relationships/image" Target="../media/image4.PNG"/><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24" Type="http://schemas.openxmlformats.org/officeDocument/2006/relationships/image" Target="../media/image26.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22.png"/><Relationship Id="rId3" Type="http://schemas.openxmlformats.org/officeDocument/2006/relationships/image" Target="../media/image29.gif"/><Relationship Id="rId21" Type="http://schemas.openxmlformats.org/officeDocument/2006/relationships/image" Target="../media/image25.png"/><Relationship Id="rId7" Type="http://schemas.openxmlformats.org/officeDocument/2006/relationships/image" Target="../media/image6.pn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image" Target="../media/image28.gif"/><Relationship Id="rId16" Type="http://schemas.openxmlformats.org/officeDocument/2006/relationships/image" Target="../media/image39.PNG"/><Relationship Id="rId20"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34.png"/><Relationship Id="rId5" Type="http://schemas.openxmlformats.org/officeDocument/2006/relationships/image" Target="../media/image4.PNG"/><Relationship Id="rId15" Type="http://schemas.openxmlformats.org/officeDocument/2006/relationships/image" Target="../media/image38.PNG"/><Relationship Id="rId23" Type="http://schemas.openxmlformats.org/officeDocument/2006/relationships/image" Target="../media/image27.png"/><Relationship Id="rId10" Type="http://schemas.openxmlformats.org/officeDocument/2006/relationships/image" Target="../media/image33.png"/><Relationship Id="rId19" Type="http://schemas.openxmlformats.org/officeDocument/2006/relationships/image" Target="../media/image23.png"/><Relationship Id="rId4" Type="http://schemas.openxmlformats.org/officeDocument/2006/relationships/image" Target="../media/image30.gif"/><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p:cNvSpPr txBox="1"/>
          <p:nvPr/>
        </p:nvSpPr>
        <p:spPr>
          <a:xfrm>
            <a:off x="228704" y="6920960"/>
            <a:ext cx="6186309" cy="2585323"/>
          </a:xfrm>
          <a:prstGeom prst="rect">
            <a:avLst/>
          </a:prstGeom>
          <a:noFill/>
        </p:spPr>
        <p:txBody>
          <a:bodyPr wrap="none" rtlCol="0">
            <a:spAutoFit/>
          </a:bodyPr>
          <a:lstStyle/>
          <a:p>
            <a:r>
              <a:rPr kumimoji="1" lang="ja-JP" altLang="en-US" dirty="0" smtClean="0">
                <a:latin typeface="HG丸ｺﾞｼｯｸM-PRO" panose="020F0600000000000000" pitchFamily="50" charset="-128"/>
                <a:ea typeface="HG丸ｺﾞｼｯｸM-PRO" panose="020F0600000000000000" pitchFamily="50" charset="-128"/>
              </a:rPr>
              <a:t>研修日時</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○月○日（○）　</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　</a:t>
            </a:r>
            <a:endParaRPr kumimoji="1" lang="en-US" altLang="ja-JP" dirty="0" smtClean="0">
              <a:latin typeface="HG丸ｺﾞｼｯｸM-PRO" panose="020F0600000000000000" pitchFamily="50" charset="-128"/>
              <a:ea typeface="HG丸ｺﾞｼｯｸM-PRO" panose="020F0600000000000000" pitchFamily="50" charset="-128"/>
            </a:endParaRPr>
          </a:p>
          <a:p>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場所</a:t>
            </a:r>
            <a:endParaRPr kumimoji="1" lang="en-US" altLang="ja-JP" dirty="0" smtClean="0">
              <a:latin typeface="HG丸ｺﾞｼｯｸM-PRO" panose="020F0600000000000000" pitchFamily="50" charset="-128"/>
              <a:ea typeface="HG丸ｺﾞｼｯｸM-PRO" panose="020F0600000000000000" pitchFamily="50" charset="-128"/>
            </a:endParaRPr>
          </a:p>
          <a:p>
            <a:r>
              <a:rPr kumimoji="1" lang="ja-JP" altLang="en-US" dirty="0" smtClean="0">
                <a:latin typeface="HG丸ｺﾞｼｯｸM-PRO" panose="020F0600000000000000" pitchFamily="50" charset="-128"/>
                <a:ea typeface="HG丸ｺﾞｼｯｸM-PRO" panose="020F0600000000000000" pitchFamily="50" charset="-128"/>
              </a:rPr>
              <a:t>○階○○○室</a:t>
            </a:r>
            <a:endParaRPr kumimoji="1" lang="en-US" altLang="ja-JP" dirty="0" smtClean="0">
              <a:latin typeface="HG丸ｺﾞｼｯｸM-PRO" panose="020F0600000000000000" pitchFamily="50" charset="-128"/>
              <a:ea typeface="HG丸ｺﾞｼｯｸM-PRO" panose="020F0600000000000000" pitchFamily="50" charset="-128"/>
            </a:endParaRPr>
          </a:p>
          <a:p>
            <a:endParaRPr kumimoji="1" lang="en-US" altLang="ja-JP" dirty="0" smtClean="0">
              <a:latin typeface="HG丸ｺﾞｼｯｸM-PRO" panose="020F0600000000000000" pitchFamily="50" charset="-128"/>
              <a:ea typeface="HG丸ｺﾞｼｯｸM-PRO" panose="020F0600000000000000" pitchFamily="50" charset="-128"/>
            </a:endParaRPr>
          </a:p>
          <a:p>
            <a:r>
              <a:rPr lang="ja-JP" altLang="en-US" dirty="0" smtClean="0">
                <a:latin typeface="HG丸ｺﾞｼｯｸM-PRO" panose="020F0600000000000000" pitchFamily="50" charset="-128"/>
                <a:ea typeface="HG丸ｺﾞｼｯｸM-PRO" panose="020F0600000000000000" pitchFamily="50" charset="-128"/>
              </a:rPr>
              <a:t>対象</a:t>
            </a:r>
            <a:r>
              <a:rPr lang="ja-JP" altLang="en-US" sz="1400" dirty="0" smtClean="0">
                <a:latin typeface="HG丸ｺﾞｼｯｸM-PRO" panose="020F0600000000000000" pitchFamily="50" charset="-128"/>
                <a:ea typeface="HG丸ｺﾞｼｯｸM-PRO" panose="020F0600000000000000" pitchFamily="50" charset="-128"/>
              </a:rPr>
              <a:t>（例）</a:t>
            </a:r>
            <a:endParaRPr lang="en-US" altLang="ja-JP" dirty="0" smtClean="0">
              <a:latin typeface="HG丸ｺﾞｼｯｸM-PRO" panose="020F0600000000000000" pitchFamily="50" charset="-128"/>
              <a:ea typeface="HG丸ｺﾞｼｯｸM-PRO" panose="020F0600000000000000" pitchFamily="50" charset="-128"/>
            </a:endParaRPr>
          </a:p>
          <a:p>
            <a:r>
              <a:rPr lang="ja-JP" altLang="en-US" dirty="0" smtClean="0">
                <a:latin typeface="HG丸ｺﾞｼｯｸM-PRO" panose="020F0600000000000000" pitchFamily="50" charset="-128"/>
                <a:ea typeface="HG丸ｺﾞｼｯｸM-PRO" panose="020F0600000000000000" pitchFamily="50" charset="-128"/>
              </a:rPr>
              <a:t>（　全員　○年団　○○課　教職○年以下　希望　）研修</a:t>
            </a: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9" name="雲形吹き出し 8"/>
          <p:cNvSpPr/>
          <p:nvPr/>
        </p:nvSpPr>
        <p:spPr>
          <a:xfrm>
            <a:off x="3152275" y="4678019"/>
            <a:ext cx="3129178" cy="2003173"/>
          </a:xfrm>
          <a:prstGeom prst="cloudCallout">
            <a:avLst>
              <a:gd name="adj1" fmla="val -68995"/>
              <a:gd name="adj2" fmla="val -31236"/>
            </a:avLst>
          </a:prstGeom>
          <a:solidFill>
            <a:schemeClr val="accent6">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endParaRPr lang="ja-JP" altLang="en-US" sz="24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5618" y="4678020"/>
            <a:ext cx="1781175" cy="2106434"/>
          </a:xfrm>
          <a:prstGeom prst="rect">
            <a:avLst/>
          </a:prstGeom>
          <a:noFill/>
          <a:extLst>
            <a:ext uri="{909E8E84-426E-40DD-AFC4-6F175D3DCCD1}">
              <a14:hiddenFill xmlns:a14="http://schemas.microsoft.com/office/drawing/2010/main">
                <a:solidFill>
                  <a:srgbClr val="FFFFFF"/>
                </a:solidFill>
              </a14:hiddenFill>
            </a:ext>
          </a:extLst>
        </p:spPr>
      </p:pic>
      <p:sp>
        <p:nvSpPr>
          <p:cNvPr id="11" name="正方形/長方形 10"/>
          <p:cNvSpPr/>
          <p:nvPr/>
        </p:nvSpPr>
        <p:spPr>
          <a:xfrm>
            <a:off x="0" y="200472"/>
            <a:ext cx="6868592" cy="1384995"/>
          </a:xfrm>
          <a:prstGeom prst="rect">
            <a:avLst/>
          </a:prstGeom>
          <a:noFill/>
        </p:spPr>
        <p:txBody>
          <a:bodyPr wrap="square" lIns="91440" tIns="45720" rIns="91440" bIns="45720">
            <a:spAutoFit/>
          </a:bodyPr>
          <a:lstStyle/>
          <a:p>
            <a:pPr algn="ctr"/>
            <a:r>
              <a:rPr lang="ja-JP" altLang="en-US" sz="3200" cap="none" spc="300" dirty="0" smtClean="0">
                <a:ln w="11430" cmpd="sng">
                  <a:noFill/>
                  <a:prstDash val="solid"/>
                  <a:miter lim="800000"/>
                </a:ln>
                <a:effectLst/>
                <a:latin typeface="HGP創英角ﾎﾟｯﾌﾟ体" panose="040B0A00000000000000" pitchFamily="50" charset="-128"/>
                <a:ea typeface="HGP創英角ﾎﾟｯﾌﾟ体" panose="040B0A00000000000000" pitchFamily="50" charset="-128"/>
              </a:rPr>
              <a:t>授業の中での生徒指導の</a:t>
            </a:r>
            <a:endParaRPr lang="en-US" altLang="ja-JP" sz="3200" cap="none" spc="300" dirty="0" smtClean="0">
              <a:ln w="11430" cmpd="sng">
                <a:noFill/>
                <a:prstDash val="solid"/>
                <a:miter lim="800000"/>
              </a:ln>
              <a:effectLst/>
              <a:latin typeface="HGP創英角ﾎﾟｯﾌﾟ体" panose="040B0A00000000000000" pitchFamily="50" charset="-128"/>
              <a:ea typeface="HGP創英角ﾎﾟｯﾌﾟ体" panose="040B0A00000000000000" pitchFamily="50" charset="-128"/>
            </a:endParaRPr>
          </a:p>
          <a:p>
            <a:pPr algn="ctr"/>
            <a:r>
              <a:rPr lang="en-US" altLang="ja-JP" sz="3200" cap="none" spc="300" dirty="0" smtClean="0">
                <a:ln w="11430" cmpd="sng">
                  <a:noFill/>
                  <a:prstDash val="solid"/>
                  <a:miter lim="800000"/>
                </a:ln>
                <a:effectLst/>
                <a:latin typeface="HGP創英角ﾎﾟｯﾌﾟ体" panose="040B0A00000000000000" pitchFamily="50" charset="-128"/>
                <a:ea typeface="HGP創英角ﾎﾟｯﾌﾟ体" panose="040B0A00000000000000" pitchFamily="50" charset="-128"/>
              </a:rPr>
              <a:t>『</a:t>
            </a:r>
            <a:r>
              <a:rPr lang="ja-JP" altLang="en-US" sz="3200" cap="none" spc="300" dirty="0" smtClean="0">
                <a:ln w="11430" cmpd="sng">
                  <a:noFill/>
                  <a:prstDash val="solid"/>
                  <a:miter lim="800000"/>
                </a:ln>
                <a:effectLst/>
                <a:latin typeface="HGP創英角ﾎﾟｯﾌﾟ体" panose="040B0A00000000000000" pitchFamily="50" charset="-128"/>
                <a:ea typeface="HGP創英角ﾎﾟｯﾌﾟ体" panose="040B0A00000000000000" pitchFamily="50" charset="-128"/>
              </a:rPr>
              <a:t>進め方</a:t>
            </a:r>
            <a:r>
              <a:rPr lang="en-US" altLang="ja-JP" sz="3200" cap="none" spc="300" dirty="0" smtClean="0">
                <a:ln w="11430" cmpd="sng">
                  <a:noFill/>
                  <a:prstDash val="solid"/>
                  <a:miter lim="800000"/>
                </a:ln>
                <a:effectLst/>
                <a:latin typeface="HGP創英角ﾎﾟｯﾌﾟ体" panose="040B0A00000000000000" pitchFamily="50" charset="-128"/>
                <a:ea typeface="HGP創英角ﾎﾟｯﾌﾟ体" panose="040B0A00000000000000" pitchFamily="50" charset="-128"/>
              </a:rPr>
              <a:t>』</a:t>
            </a:r>
            <a:r>
              <a:rPr lang="ja-JP" altLang="en-US" sz="3200" cap="none" spc="300" dirty="0" smtClean="0">
                <a:ln w="11430" cmpd="sng">
                  <a:noFill/>
                  <a:prstDash val="solid"/>
                  <a:miter lim="800000"/>
                </a:ln>
                <a:effectLst/>
                <a:latin typeface="HGP創英角ﾎﾟｯﾌﾟ体" panose="040B0A00000000000000" pitchFamily="50" charset="-128"/>
                <a:ea typeface="HGP創英角ﾎﾟｯﾌﾟ体" panose="040B0A00000000000000" pitchFamily="50" charset="-128"/>
              </a:rPr>
              <a:t>を学ぶ</a:t>
            </a:r>
            <a:r>
              <a:rPr lang="ja-JP" altLang="en-US" sz="3200" spc="300" dirty="0" smtClean="0">
                <a:ln w="11430" cmpd="sng">
                  <a:noFill/>
                  <a:prstDash val="solid"/>
                  <a:miter lim="800000"/>
                </a:ln>
                <a:effectLst/>
                <a:latin typeface="HGP創英角ﾎﾟｯﾌﾟ体" panose="040B0A00000000000000" pitchFamily="50" charset="-128"/>
                <a:ea typeface="HGP創英角ﾎﾟｯﾌﾟ体" panose="040B0A00000000000000" pitchFamily="50" charset="-128"/>
              </a:rPr>
              <a:t>校内</a:t>
            </a:r>
            <a:r>
              <a:rPr lang="ja-JP" altLang="en-US" sz="3200" spc="300" dirty="0">
                <a:ln w="11430" cmpd="sng">
                  <a:noFill/>
                  <a:prstDash val="solid"/>
                  <a:miter lim="800000"/>
                </a:ln>
                <a:latin typeface="HGP創英角ﾎﾟｯﾌﾟ体" panose="040B0A00000000000000" pitchFamily="50" charset="-128"/>
                <a:ea typeface="HGP創英角ﾎﾟｯﾌﾟ体" panose="040B0A00000000000000" pitchFamily="50" charset="-128"/>
              </a:rPr>
              <a:t>研修</a:t>
            </a:r>
            <a:endParaRPr lang="en-US" altLang="ja-JP" sz="3200" spc="300" dirty="0" smtClean="0">
              <a:ln w="11430" cmpd="sng">
                <a:noFill/>
                <a:prstDash val="solid"/>
                <a:miter lim="800000"/>
              </a:ln>
              <a:effectLst/>
              <a:latin typeface="HGP創英角ﾎﾟｯﾌﾟ体" panose="040B0A00000000000000" pitchFamily="50" charset="-128"/>
              <a:ea typeface="HGP創英角ﾎﾟｯﾌﾟ体" panose="040B0A00000000000000" pitchFamily="50" charset="-128"/>
            </a:endParaRPr>
          </a:p>
          <a:p>
            <a:pPr algn="ctr"/>
            <a:r>
              <a:rPr lang="ja-JP" altLang="en-US" sz="2000" cap="none" spc="300" dirty="0" smtClean="0">
                <a:ln w="11430" cmpd="sng">
                  <a:noFill/>
                  <a:prstDash val="solid"/>
                  <a:miter lim="800000"/>
                </a:ln>
                <a:effectLst/>
                <a:latin typeface="HGP創英角ﾎﾟｯﾌﾟ体" panose="040B0A00000000000000" pitchFamily="50" charset="-128"/>
                <a:ea typeface="HGP創英角ﾎﾟｯﾌﾟ体" panose="040B0A00000000000000" pitchFamily="50" charset="-128"/>
              </a:rPr>
              <a:t>（</a:t>
            </a:r>
            <a:r>
              <a:rPr lang="ja-JP" altLang="en-US" sz="2000" cap="none" spc="300" dirty="0">
                <a:ln w="11430" cmpd="sng">
                  <a:noFill/>
                  <a:prstDash val="solid"/>
                  <a:miter lim="800000"/>
                </a:ln>
                <a:effectLst/>
                <a:latin typeface="HGP創英角ﾎﾟｯﾌﾟ体" panose="040B0A00000000000000" pitchFamily="50" charset="-128"/>
                <a:ea typeface="HGP創英角ﾎﾟｯﾌﾟ体" panose="040B0A00000000000000" pitchFamily="50" charset="-128"/>
              </a:rPr>
              <a:t>実施のお知らせ）</a:t>
            </a:r>
            <a:endParaRPr lang="ja-JP" altLang="en-US" sz="3600" cap="none" spc="300" dirty="0">
              <a:ln w="11430" cmpd="sng">
                <a:noFill/>
                <a:prstDash val="solid"/>
                <a:miter lim="800000"/>
              </a:ln>
              <a:effectLst/>
              <a:latin typeface="HGP創英角ﾎﾟｯﾌﾟ体" panose="040B0A00000000000000" pitchFamily="50" charset="-128"/>
              <a:ea typeface="HGP創英角ﾎﾟｯﾌﾟ体" panose="040B0A00000000000000" pitchFamily="50" charset="-128"/>
            </a:endParaRPr>
          </a:p>
        </p:txBody>
      </p:sp>
      <p:sp>
        <p:nvSpPr>
          <p:cNvPr id="14" name="テキスト ボックス 13"/>
          <p:cNvSpPr txBox="1"/>
          <p:nvPr/>
        </p:nvSpPr>
        <p:spPr>
          <a:xfrm>
            <a:off x="3544441" y="5193407"/>
            <a:ext cx="2849731" cy="1015663"/>
          </a:xfrm>
          <a:prstGeom prst="rect">
            <a:avLst/>
          </a:prstGeom>
          <a:noFill/>
        </p:spPr>
        <p:txBody>
          <a:bodyPr wrap="square" rtlCol="0">
            <a:spAutoFit/>
          </a:bodyPr>
          <a:lstStyle/>
          <a:p>
            <a:r>
              <a:rPr lang="ja-JP" altLang="en-US" sz="2000" dirty="0" smtClean="0">
                <a:latin typeface="メイリオ" panose="020B0604030504040204" pitchFamily="50" charset="-128"/>
                <a:ea typeface="メイリオ" panose="020B0604030504040204" pitchFamily="50" charset="-128"/>
                <a:cs typeface="Meiryo UI" panose="020B0604030504040204" pitchFamily="50" charset="-128"/>
              </a:rPr>
              <a:t>授業と生徒指導は、</a:t>
            </a:r>
            <a:endParaRPr lang="en-US" altLang="ja-JP" sz="20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2000" dirty="0" smtClean="0">
                <a:latin typeface="メイリオ" panose="020B0604030504040204" pitchFamily="50" charset="-128"/>
                <a:ea typeface="メイリオ" panose="020B0604030504040204" pitchFamily="50" charset="-128"/>
                <a:cs typeface="Meiryo UI" panose="020B0604030504040204" pitchFamily="50" charset="-128"/>
              </a:rPr>
              <a:t>どのような関係</a:t>
            </a:r>
            <a:endParaRPr lang="en-US" altLang="ja-JP" sz="2000" dirty="0" smtClean="0">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2000" dirty="0" err="1" smtClean="0">
                <a:latin typeface="メイリオ" panose="020B0604030504040204" pitchFamily="50" charset="-128"/>
                <a:ea typeface="メイリオ" panose="020B0604030504040204" pitchFamily="50" charset="-128"/>
                <a:cs typeface="Meiryo UI" panose="020B0604030504040204" pitchFamily="50" charset="-128"/>
              </a:rPr>
              <a:t>な</a:t>
            </a:r>
            <a:r>
              <a:rPr lang="ja-JP" altLang="en-US" sz="2000" dirty="0" err="1">
                <a:latin typeface="メイリオ" panose="020B0604030504040204" pitchFamily="50" charset="-128"/>
                <a:ea typeface="メイリオ" panose="020B0604030504040204" pitchFamily="50" charset="-128"/>
                <a:cs typeface="Meiryo UI" panose="020B0604030504040204" pitchFamily="50" charset="-128"/>
              </a:rPr>
              <a:t>の</a:t>
            </a:r>
            <a:r>
              <a:rPr lang="ja-JP" altLang="en-US" sz="2000" dirty="0" err="1" smtClean="0">
                <a:latin typeface="メイリオ" panose="020B0604030504040204" pitchFamily="50" charset="-128"/>
                <a:ea typeface="メイリオ" panose="020B0604030504040204" pitchFamily="50" charset="-128"/>
                <a:cs typeface="Meiryo UI" panose="020B0604030504040204" pitchFamily="50" charset="-128"/>
              </a:rPr>
              <a:t>だろう</a:t>
            </a:r>
            <a:r>
              <a:rPr lang="ja-JP" altLang="en-US" sz="2000" dirty="0" smtClean="0">
                <a:latin typeface="メイリオ" panose="020B0604030504040204" pitchFamily="50" charset="-128"/>
                <a:ea typeface="メイリオ" panose="020B0604030504040204" pitchFamily="50" charset="-128"/>
                <a:cs typeface="Meiryo UI" panose="020B0604030504040204" pitchFamily="50" charset="-128"/>
              </a:rPr>
              <a:t>。</a:t>
            </a:r>
            <a:endParaRPr lang="ja-JP" altLang="en-US" sz="20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5" name="角丸四角形 14"/>
          <p:cNvSpPr/>
          <p:nvPr/>
        </p:nvSpPr>
        <p:spPr>
          <a:xfrm>
            <a:off x="195292" y="1784648"/>
            <a:ext cx="6552000" cy="2376000"/>
          </a:xfrm>
          <a:prstGeom prst="roundRect">
            <a:avLst>
              <a:gd name="adj" fmla="val 933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108000" rtlCol="0" anchor="ctr"/>
          <a:lstStyle/>
          <a:p>
            <a:pPr>
              <a:lnSpc>
                <a:spcPts val="4000"/>
              </a:lnSpc>
            </a:pPr>
            <a:r>
              <a:rPr lang="ja-JP" altLang="en-US" sz="32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生徒指導のねらいである</a:t>
            </a:r>
            <a:r>
              <a:rPr lang="ja-JP" altLang="en-US" sz="320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自己</a:t>
            </a:r>
            <a:r>
              <a:rPr lang="ja-JP" altLang="en-US" sz="3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指導能力の育成</a:t>
            </a:r>
            <a:r>
              <a:rPr lang="ja-JP" altLang="en-US" sz="32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につながる</a:t>
            </a:r>
            <a:r>
              <a:rPr lang="ja-JP" altLang="en-US" sz="3200" b="1"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授業の中での働きかけ</a:t>
            </a:r>
            <a:r>
              <a:rPr lang="ja-JP" altLang="en-US" sz="3200" dirty="0" smtClean="0">
                <a:solidFill>
                  <a:schemeClr val="tx1"/>
                </a:solidFill>
                <a:latin typeface="Meiryo UI" panose="020B0604030504040204" pitchFamily="50" charset="-128"/>
                <a:ea typeface="Meiryo UI" panose="020B0604030504040204" pitchFamily="50" charset="-128"/>
                <a:cs typeface="Meiryo UI" panose="020B0604030504040204" pitchFamily="50" charset="-128"/>
              </a:rPr>
              <a:t>について、全教職員で共通理解を図りましょう！</a:t>
            </a:r>
            <a:endParaRPr lang="en-US" altLang="ja-JP" sz="3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641020" y="7099300"/>
            <a:ext cx="2640432" cy="198032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280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2" y="867596"/>
            <a:ext cx="2159986" cy="161999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テキスト ボックス 5"/>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10</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3" name="正方形/長方形 2"/>
          <p:cNvSpPr/>
          <p:nvPr/>
        </p:nvSpPr>
        <p:spPr>
          <a:xfrm>
            <a:off x="341508" y="498410"/>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12</a:t>
            </a: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p:cNvSpPr/>
          <p:nvPr/>
        </p:nvSpPr>
        <p:spPr>
          <a:xfrm>
            <a:off x="2862864" y="498412"/>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≪スライド７～</a:t>
            </a:r>
            <a:r>
              <a:rPr lang="en-US" altLang="ja-JP" sz="1100" b="1" dirty="0">
                <a:solidFill>
                  <a:schemeClr val="tx1"/>
                </a:solidFill>
                <a:latin typeface="メイリオ" panose="020B0604030504040204" pitchFamily="50" charset="-128"/>
                <a:ea typeface="メイリオ" panose="020B0604030504040204" pitchFamily="50" charset="-128"/>
              </a:rPr>
              <a:t>15</a:t>
            </a:r>
            <a:r>
              <a:rPr lang="ja-JP" altLang="en-US" sz="1100" b="1" dirty="0">
                <a:solidFill>
                  <a:schemeClr val="tx1"/>
                </a:solidFill>
                <a:latin typeface="メイリオ" panose="020B0604030504040204" pitchFamily="50" charset="-128"/>
                <a:ea typeface="メイリオ" panose="020B0604030504040204" pitchFamily="50" charset="-128"/>
              </a:rPr>
              <a:t>で４分≫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共感的な人間関係とは、ありのままに自己を語り、理解し合う子供同士または教師と子供の人間関係のことです。例えば、互いのよさを認め合える活動を取り入れることなどが考えられます。★</a:t>
            </a:r>
          </a:p>
        </p:txBody>
      </p:sp>
      <p:sp>
        <p:nvSpPr>
          <p:cNvPr id="2" name="テキスト ボックス 1"/>
          <p:cNvSpPr txBox="1"/>
          <p:nvPr/>
        </p:nvSpPr>
        <p:spPr>
          <a:xfrm>
            <a:off x="361964" y="2495202"/>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17" name="正方形/長方形 16"/>
          <p:cNvSpPr/>
          <p:nvPr/>
        </p:nvSpPr>
        <p:spPr>
          <a:xfrm>
            <a:off x="341508" y="5538866"/>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14</a:t>
            </a: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8" name="正方形/長方形 17"/>
          <p:cNvSpPr/>
          <p:nvPr/>
        </p:nvSpPr>
        <p:spPr>
          <a:xfrm>
            <a:off x="2862864" y="5538868"/>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≪スライド７～</a:t>
            </a:r>
            <a:r>
              <a:rPr lang="en-US" altLang="ja-JP" sz="1100" b="1" dirty="0">
                <a:solidFill>
                  <a:schemeClr val="tx1"/>
                </a:solidFill>
                <a:latin typeface="メイリオ" panose="020B0604030504040204" pitchFamily="50" charset="-128"/>
                <a:ea typeface="メイリオ" panose="020B0604030504040204" pitchFamily="50" charset="-128"/>
              </a:rPr>
              <a:t>15</a:t>
            </a:r>
            <a:r>
              <a:rPr lang="ja-JP" altLang="en-US" sz="1100" b="1" dirty="0">
                <a:solidFill>
                  <a:schemeClr val="tx1"/>
                </a:solidFill>
                <a:latin typeface="メイリオ" panose="020B0604030504040204" pitchFamily="50" charset="-128"/>
                <a:ea typeface="メイリオ" panose="020B0604030504040204" pitchFamily="50" charset="-128"/>
              </a:rPr>
              <a:t>で４分≫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日々の教育活動を振り返ると、三つの留意点を意識した働きかけは、既に行っていることが多いと思いますが、★授業においてはどうでしょう？十分行われているでしょうか。</a:t>
            </a:r>
            <a:r>
              <a:rPr lang="ja-JP" altLang="en-US" sz="1100" dirty="0" smtClean="0">
                <a:solidFill>
                  <a:schemeClr val="tx1"/>
                </a:solidFill>
                <a:latin typeface="メイリオ" panose="020B0604030504040204" pitchFamily="50" charset="-128"/>
                <a:ea typeface="メイリオ" panose="020B0604030504040204" pitchFamily="50" charset="-128"/>
              </a:rPr>
              <a:t>★</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2" y="5908053"/>
            <a:ext cx="2159986" cy="16199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3" name="テキスト ボックス 22"/>
          <p:cNvSpPr txBox="1"/>
          <p:nvPr/>
        </p:nvSpPr>
        <p:spPr>
          <a:xfrm>
            <a:off x="361964" y="7535659"/>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16" name="正方形/長方形 15"/>
          <p:cNvSpPr/>
          <p:nvPr/>
        </p:nvSpPr>
        <p:spPr>
          <a:xfrm>
            <a:off x="341508" y="3018390"/>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13</a:t>
            </a: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9" name="正方形/長方形 18"/>
          <p:cNvSpPr/>
          <p:nvPr/>
        </p:nvSpPr>
        <p:spPr>
          <a:xfrm>
            <a:off x="2862864" y="3018392"/>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≪スライド７～</a:t>
            </a:r>
            <a:r>
              <a:rPr lang="en-US" altLang="ja-JP" sz="1100" b="1" dirty="0">
                <a:solidFill>
                  <a:schemeClr val="tx1"/>
                </a:solidFill>
                <a:latin typeface="メイリオ" panose="020B0604030504040204" pitchFamily="50" charset="-128"/>
                <a:ea typeface="メイリオ" panose="020B0604030504040204" pitchFamily="50" charset="-128"/>
              </a:rPr>
              <a:t>15</a:t>
            </a:r>
            <a:r>
              <a:rPr lang="ja-JP" altLang="en-US" sz="1100" b="1" dirty="0">
                <a:solidFill>
                  <a:schemeClr val="tx1"/>
                </a:solidFill>
                <a:latin typeface="メイリオ" panose="020B0604030504040204" pitchFamily="50" charset="-128"/>
                <a:ea typeface="メイリオ" panose="020B0604030504040204" pitchFamily="50" charset="-128"/>
              </a:rPr>
              <a:t>で４分≫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自己決定の場を与え、自己の可能性の開発を援助するとは、子供自身に選択や自己決定ができる場や機会を多く設けることです。例えば、行事のきまりを子供たちで考える機会を設けることなどが考えられます。そして、自分で考えて決めて、発表したり、気付いたり、試したり、話し合ったりすることを大切にします。</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以上の三点に留意することが、自己指導能力を育むことにつながります。★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0"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6372" y="3387576"/>
            <a:ext cx="2159986" cy="161999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2" name="テキスト ボックス 21"/>
          <p:cNvSpPr txBox="1"/>
          <p:nvPr/>
        </p:nvSpPr>
        <p:spPr>
          <a:xfrm>
            <a:off x="361964" y="5015182"/>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Tree>
    <p:extLst>
      <p:ext uri="{BB962C8B-B14F-4D97-AF65-F5344CB8AC3E}">
        <p14:creationId xmlns:p14="http://schemas.microsoft.com/office/powerpoint/2010/main" val="26592128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p:cNvSpPr/>
          <p:nvPr/>
        </p:nvSpPr>
        <p:spPr>
          <a:xfrm>
            <a:off x="341508" y="491931"/>
            <a:ext cx="2520000" cy="288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15</a:t>
            </a: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4" name="正方形/長方形 13"/>
          <p:cNvSpPr/>
          <p:nvPr/>
        </p:nvSpPr>
        <p:spPr>
          <a:xfrm>
            <a:off x="2862864" y="491933"/>
            <a:ext cx="3600000" cy="288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≪スライド７～</a:t>
            </a:r>
            <a:r>
              <a:rPr lang="en-US" altLang="ja-JP" sz="1100" b="1" dirty="0">
                <a:solidFill>
                  <a:schemeClr val="tx1"/>
                </a:solidFill>
                <a:latin typeface="メイリオ" panose="020B0604030504040204" pitchFamily="50" charset="-128"/>
                <a:ea typeface="メイリオ" panose="020B0604030504040204" pitchFamily="50" charset="-128"/>
              </a:rPr>
              <a:t>15</a:t>
            </a:r>
            <a:r>
              <a:rPr lang="ja-JP" altLang="en-US" sz="1100" b="1" dirty="0">
                <a:solidFill>
                  <a:schemeClr val="tx1"/>
                </a:solidFill>
                <a:latin typeface="メイリオ" panose="020B0604030504040204" pitchFamily="50" charset="-128"/>
                <a:ea typeface="メイリオ" panose="020B0604030504040204" pitchFamily="50" charset="-128"/>
              </a:rPr>
              <a:t>で４分≫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「授業の中での生徒指導」としては二つの側面が考えられます</a:t>
            </a:r>
            <a:r>
              <a:rPr lang="ja-JP" altLang="en-US" sz="1100" dirty="0" smtClean="0">
                <a:solidFill>
                  <a:schemeClr val="tx1"/>
                </a:solidFill>
                <a:latin typeface="メイリオ" panose="020B0604030504040204" pitchFamily="50" charset="-128"/>
                <a:ea typeface="メイリオ" panose="020B0604030504040204" pitchFamily="50" charset="-128"/>
              </a:rPr>
              <a:t>。一つ（左の</a:t>
            </a:r>
            <a:r>
              <a:rPr lang="ja-JP" altLang="en-US" sz="1100" dirty="0">
                <a:solidFill>
                  <a:schemeClr val="tx1"/>
                </a:solidFill>
                <a:latin typeface="メイリオ" panose="020B0604030504040204" pitchFamily="50" charset="-128"/>
                <a:ea typeface="メイリオ" panose="020B0604030504040204" pitchFamily="50" charset="-128"/>
              </a:rPr>
              <a:t>側面）は、</a:t>
            </a:r>
            <a:r>
              <a:rPr lang="ja-JP" altLang="en-US" sz="1100" dirty="0" smtClean="0">
                <a:solidFill>
                  <a:schemeClr val="tx1"/>
                </a:solidFill>
                <a:latin typeface="メイリオ" panose="020B0604030504040204" pitchFamily="50" charset="-128"/>
                <a:ea typeface="メイリオ" panose="020B0604030504040204" pitchFamily="50" charset="-128"/>
              </a:rPr>
              <a:t>授業規律を徹底するなど、「授業を成立させるための生徒指導」、もう一つ（右の側面）は、「授業に</a:t>
            </a:r>
            <a:r>
              <a:rPr lang="ja-JP" altLang="en-US" sz="1100" dirty="0">
                <a:solidFill>
                  <a:schemeClr val="tx1"/>
                </a:solidFill>
                <a:latin typeface="メイリオ" panose="020B0604030504040204" pitchFamily="50" charset="-128"/>
                <a:ea typeface="メイリオ" panose="020B0604030504040204" pitchFamily="50" charset="-128"/>
              </a:rPr>
              <a:t>内在化した生徒</a:t>
            </a:r>
            <a:r>
              <a:rPr lang="ja-JP" altLang="en-US" sz="1100" dirty="0" smtClean="0">
                <a:solidFill>
                  <a:schemeClr val="tx1"/>
                </a:solidFill>
                <a:latin typeface="メイリオ" panose="020B0604030504040204" pitchFamily="50" charset="-128"/>
                <a:ea typeface="メイリオ" panose="020B0604030504040204" pitchFamily="50" charset="-128"/>
              </a:rPr>
              <a:t>指導」です。★こちら（右の側面）は、学習指導の中に、先程説明した三つの留意点を意識した働きかけが練り込まれているものです。</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二つの側面は並行して進めることが重要です</a:t>
            </a:r>
            <a:r>
              <a:rPr lang="ja-JP" altLang="en-US" sz="1100" dirty="0">
                <a:solidFill>
                  <a:schemeClr val="tx1"/>
                </a:solidFill>
                <a:latin typeface="メイリオ" panose="020B0604030504040204" pitchFamily="50" charset="-128"/>
                <a:ea typeface="メイリオ" panose="020B0604030504040204" pitchFamily="50" charset="-128"/>
              </a:rPr>
              <a:t>が、</a:t>
            </a:r>
            <a:r>
              <a:rPr lang="ja-JP" altLang="en-US" sz="1100" dirty="0" smtClean="0">
                <a:solidFill>
                  <a:schemeClr val="tx1"/>
                </a:solidFill>
                <a:latin typeface="メイリオ" panose="020B0604030504040204" pitchFamily="50" charset="-128"/>
                <a:ea typeface="メイリオ" panose="020B0604030504040204" pitchFamily="50" charset="-128"/>
              </a:rPr>
              <a:t>学習指導要領の改訂で示された、主体的・対話的で深い学びの実現には、教科の中で三つの留意点をさらに意識すること、つまり右の側面を大切にすることが求められます。★そこで、ここ</a:t>
            </a:r>
            <a:r>
              <a:rPr lang="ja-JP" altLang="en-US" sz="1100" dirty="0">
                <a:solidFill>
                  <a:schemeClr val="tx1"/>
                </a:solidFill>
                <a:latin typeface="メイリオ" panose="020B0604030504040204" pitchFamily="50" charset="-128"/>
                <a:ea typeface="メイリオ" panose="020B0604030504040204" pitchFamily="50" charset="-128"/>
              </a:rPr>
              <a:t>から</a:t>
            </a:r>
            <a:r>
              <a:rPr lang="ja-JP" altLang="en-US" sz="1100" dirty="0" smtClean="0">
                <a:solidFill>
                  <a:schemeClr val="tx1"/>
                </a:solidFill>
                <a:latin typeface="メイリオ" panose="020B0604030504040204" pitchFamily="50" charset="-128"/>
                <a:ea typeface="メイリオ" panose="020B0604030504040204" pitchFamily="50" charset="-128"/>
              </a:rPr>
              <a:t>の研修では、「</a:t>
            </a:r>
            <a:r>
              <a:rPr lang="ja-JP" altLang="en-US" sz="1100" dirty="0">
                <a:solidFill>
                  <a:schemeClr val="tx1"/>
                </a:solidFill>
                <a:latin typeface="メイリオ" panose="020B0604030504040204" pitchFamily="50" charset="-128"/>
                <a:ea typeface="メイリオ" panose="020B0604030504040204" pitchFamily="50" charset="-128"/>
              </a:rPr>
              <a:t>授業に内在化した生徒指導</a:t>
            </a:r>
            <a:r>
              <a:rPr lang="ja-JP" altLang="en-US" sz="1100" dirty="0" smtClean="0">
                <a:solidFill>
                  <a:schemeClr val="tx1"/>
                </a:solidFill>
                <a:latin typeface="メイリオ" panose="020B0604030504040204" pitchFamily="50" charset="-128"/>
                <a:ea typeface="メイリオ" panose="020B0604030504040204" pitchFamily="50" charset="-128"/>
              </a:rPr>
              <a:t>」について考えていきます。★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2" y="861119"/>
            <a:ext cx="2159987" cy="161999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6" name="テキスト ボックス 15"/>
          <p:cNvSpPr txBox="1"/>
          <p:nvPr/>
        </p:nvSpPr>
        <p:spPr>
          <a:xfrm>
            <a:off x="361964" y="2488725"/>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6" name="テキスト ボックス 5"/>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11</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3" name="正方形/長方形 2"/>
          <p:cNvSpPr/>
          <p:nvPr/>
        </p:nvSpPr>
        <p:spPr>
          <a:xfrm>
            <a:off x="341508" y="3371755"/>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lang="en-US" altLang="ja-JP" sz="1600" dirty="0" smtClean="0">
                <a:solidFill>
                  <a:schemeClr val="tx1"/>
                </a:solidFill>
                <a:latin typeface="メイリオ" panose="020B0604030504040204" pitchFamily="50" charset="-128"/>
                <a:ea typeface="メイリオ" panose="020B0604030504040204" pitchFamily="50" charset="-128"/>
              </a:rPr>
              <a:t>16</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p:cNvSpPr/>
          <p:nvPr/>
        </p:nvSpPr>
        <p:spPr>
          <a:xfrm>
            <a:off x="2862864" y="3371757"/>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a:solidFill>
                  <a:schemeClr val="tx1"/>
                </a:solidFill>
                <a:latin typeface="メイリオ" panose="020B0604030504040204" pitchFamily="50" charset="-128"/>
                <a:ea typeface="メイリオ" panose="020B0604030504040204" pitchFamily="50" charset="-128"/>
              </a:rPr>
              <a:t>16</a:t>
            </a:r>
            <a:r>
              <a:rPr lang="ja-JP" altLang="en-US" sz="1100" b="1" dirty="0">
                <a:solidFill>
                  <a:schemeClr val="tx1"/>
                </a:solidFill>
                <a:latin typeface="メイリオ" panose="020B0604030504040204" pitchFamily="50" charset="-128"/>
                <a:ea typeface="メイリオ" panose="020B0604030504040204" pitchFamily="50" charset="-128"/>
              </a:rPr>
              <a:t>～</a:t>
            </a:r>
            <a:r>
              <a:rPr lang="en-US" altLang="ja-JP" sz="1100" b="1" dirty="0">
                <a:solidFill>
                  <a:schemeClr val="tx1"/>
                </a:solidFill>
                <a:latin typeface="メイリオ" panose="020B0604030504040204" pitchFamily="50" charset="-128"/>
                <a:ea typeface="メイリオ" panose="020B0604030504040204" pitchFamily="50" charset="-128"/>
              </a:rPr>
              <a:t>19</a:t>
            </a:r>
            <a:r>
              <a:rPr lang="ja-JP" altLang="en-US" sz="1100" b="1" dirty="0">
                <a:solidFill>
                  <a:schemeClr val="tx1"/>
                </a:solidFill>
                <a:latin typeface="メイリオ" panose="020B0604030504040204" pitchFamily="50" charset="-128"/>
                <a:ea typeface="メイリオ" panose="020B0604030504040204" pitchFamily="50" charset="-128"/>
              </a:rPr>
              <a:t>で</a:t>
            </a:r>
            <a:r>
              <a:rPr lang="en-US" altLang="ja-JP" sz="1100" b="1" dirty="0">
                <a:solidFill>
                  <a:schemeClr val="tx1"/>
                </a:solidFill>
                <a:latin typeface="メイリオ" panose="020B0604030504040204" pitchFamily="50" charset="-128"/>
                <a:ea typeface="メイリオ" panose="020B0604030504040204" pitchFamily="50" charset="-128"/>
              </a:rPr>
              <a:t>12</a:t>
            </a:r>
            <a:r>
              <a:rPr lang="ja-JP" altLang="en-US" sz="1100" b="1" dirty="0">
                <a:solidFill>
                  <a:schemeClr val="tx1"/>
                </a:solidFill>
                <a:latin typeface="メイリオ" panose="020B0604030504040204" pitchFamily="50" charset="-128"/>
                <a:ea typeface="メイリオ" panose="020B0604030504040204" pitchFamily="50" charset="-128"/>
              </a:rPr>
              <a:t>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それでは、自己指導能力を育むための三つの留意点を意識した、授業の中での働きかけについて考えていきましょう。★</a:t>
            </a:r>
            <a:endParaRPr lang="ja-JP" altLang="en-US" sz="1100" dirty="0">
              <a:solidFill>
                <a:schemeClr val="tx1"/>
              </a:solidFill>
              <a:latin typeface="メイリオ" panose="020B0604030504040204" pitchFamily="50" charset="-128"/>
              <a:ea typeface="メイリオ" panose="020B0604030504040204" pitchFamily="50" charset="-128"/>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2" y="3740941"/>
            <a:ext cx="2159985" cy="16199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361964" y="2495202"/>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4" name="正方形/長方形 23"/>
          <p:cNvSpPr/>
          <p:nvPr/>
        </p:nvSpPr>
        <p:spPr>
          <a:xfrm>
            <a:off x="341508" y="5891763"/>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17</a:t>
            </a:r>
            <a:endParaRPr kumimoji="1" lang="en-US" altLang="ja-JP" sz="1600" dirty="0" smtClean="0">
              <a:solidFill>
                <a:srgbClr val="FF0000"/>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27" name="正方形/長方形 26"/>
          <p:cNvSpPr/>
          <p:nvPr/>
        </p:nvSpPr>
        <p:spPr>
          <a:xfrm>
            <a:off x="2862864" y="5891765"/>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16</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19</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en-US" altLang="ja-JP" sz="1100" b="1" dirty="0">
                <a:solidFill>
                  <a:schemeClr val="tx1"/>
                </a:solidFill>
                <a:latin typeface="メイリオ" panose="020B0604030504040204" pitchFamily="50" charset="-128"/>
                <a:ea typeface="メイリオ" panose="020B0604030504040204" pitchFamily="50" charset="-128"/>
              </a:rPr>
              <a:t>12</a:t>
            </a:r>
            <a:r>
              <a:rPr lang="ja-JP" altLang="en-US" sz="1100" b="1" dirty="0">
                <a:solidFill>
                  <a:schemeClr val="tx1"/>
                </a:solidFill>
                <a:latin typeface="メイリオ" panose="020B0604030504040204" pitchFamily="50" charset="-128"/>
                <a:ea typeface="メイリオ" panose="020B0604030504040204" pitchFamily="50" charset="-128"/>
              </a:rPr>
              <a:t>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さて</a:t>
            </a:r>
            <a:r>
              <a:rPr lang="ja-JP" altLang="en-US" sz="1100" dirty="0" smtClean="0">
                <a:solidFill>
                  <a:schemeClr val="tx1"/>
                </a:solidFill>
                <a:latin typeface="メイリオ" panose="020B0604030504040204" pitchFamily="50" charset="-128"/>
                <a:ea typeface="メイリオ" panose="020B0604030504040204" pitchFamily="50" charset="-128"/>
              </a:rPr>
              <a:t>、資料①で付箋に</a:t>
            </a:r>
            <a:r>
              <a:rPr lang="ja-JP" altLang="en-US" sz="1100" dirty="0">
                <a:solidFill>
                  <a:schemeClr val="tx1"/>
                </a:solidFill>
                <a:latin typeface="メイリオ" panose="020B0604030504040204" pitchFamily="50" charset="-128"/>
                <a:ea typeface="メイリオ" panose="020B0604030504040204" pitchFamily="50" charset="-128"/>
              </a:rPr>
              <a:t>書いていただいた授業の中で</a:t>
            </a:r>
            <a:r>
              <a:rPr lang="ja-JP" altLang="en-US" sz="1100" dirty="0" smtClean="0">
                <a:solidFill>
                  <a:schemeClr val="tx1"/>
                </a:solidFill>
                <a:latin typeface="メイリオ" panose="020B0604030504040204" pitchFamily="50" charset="-128"/>
                <a:ea typeface="メイリオ" panose="020B0604030504040204" pitchFamily="50" charset="-128"/>
              </a:rPr>
              <a:t>の手立て。これらも、三つの留意点を意識した働きかけと考えられるのではないでしょうか。★</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6373" y="6260950"/>
            <a:ext cx="2159982" cy="161998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9" name="テキスト ボックス 28"/>
          <p:cNvSpPr txBox="1"/>
          <p:nvPr/>
        </p:nvSpPr>
        <p:spPr>
          <a:xfrm>
            <a:off x="361964" y="7888556"/>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Tree>
    <p:extLst>
      <p:ext uri="{BB962C8B-B14F-4D97-AF65-F5344CB8AC3E}">
        <p14:creationId xmlns:p14="http://schemas.microsoft.com/office/powerpoint/2010/main" val="10510215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横巻き 7"/>
          <p:cNvSpPr/>
          <p:nvPr/>
        </p:nvSpPr>
        <p:spPr>
          <a:xfrm>
            <a:off x="4215751" y="3152800"/>
            <a:ext cx="894226" cy="360908"/>
          </a:xfrm>
          <a:prstGeom prst="horizontalScroll">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lstStyle/>
          <a:p>
            <a:pPr algn="ctr"/>
            <a:r>
              <a:rPr kumimoji="1" lang="ja-JP" altLang="en-US" sz="1000" dirty="0" smtClean="0">
                <a:solidFill>
                  <a:schemeClr val="tx1"/>
                </a:solidFill>
                <a:latin typeface="メイリオ" panose="020B0604030504040204" pitchFamily="50" charset="-128"/>
                <a:ea typeface="メイリオ" panose="020B0604030504040204" pitchFamily="50" charset="-128"/>
              </a:rPr>
              <a:t>グループ協議</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9" name="角丸四角形吹き出し 8"/>
          <p:cNvSpPr/>
          <p:nvPr/>
        </p:nvSpPr>
        <p:spPr>
          <a:xfrm>
            <a:off x="5241900" y="3225242"/>
            <a:ext cx="936104" cy="216023"/>
          </a:xfrm>
          <a:prstGeom prst="wedgeRoundRectCallout">
            <a:avLst>
              <a:gd name="adj1" fmla="val -66960"/>
              <a:gd name="adj2" fmla="val 18408"/>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900" dirty="0" smtClean="0">
                <a:solidFill>
                  <a:schemeClr val="tx1"/>
                </a:solidFill>
                <a:latin typeface="メイリオ" panose="020B0604030504040204" pitchFamily="50" charset="-128"/>
                <a:ea typeface="メイリオ" panose="020B0604030504040204" pitchFamily="50" charset="-128"/>
              </a:rPr>
              <a:t>残り１分です。</a:t>
            </a: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sp>
        <p:nvSpPr>
          <p:cNvPr id="10" name="正方形/長方形 9"/>
          <p:cNvSpPr/>
          <p:nvPr/>
        </p:nvSpPr>
        <p:spPr>
          <a:xfrm>
            <a:off x="341508" y="495646"/>
            <a:ext cx="2520000" cy="61135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18</a:t>
            </a: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1" name="正方形/長方形 10"/>
          <p:cNvSpPr/>
          <p:nvPr/>
        </p:nvSpPr>
        <p:spPr>
          <a:xfrm>
            <a:off x="2862864" y="495648"/>
            <a:ext cx="3600000" cy="61135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16</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19</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en-US" altLang="ja-JP" sz="1100" b="1" dirty="0">
                <a:solidFill>
                  <a:schemeClr val="tx1"/>
                </a:solidFill>
                <a:latin typeface="メイリオ" panose="020B0604030504040204" pitchFamily="50" charset="-128"/>
                <a:ea typeface="メイリオ" panose="020B0604030504040204" pitchFamily="50" charset="-128"/>
              </a:rPr>
              <a:t>12</a:t>
            </a:r>
            <a:r>
              <a:rPr lang="ja-JP" altLang="en-US" sz="1100" b="1" dirty="0">
                <a:solidFill>
                  <a:schemeClr val="tx1"/>
                </a:solidFill>
                <a:latin typeface="メイリオ" panose="020B0604030504040204" pitchFamily="50" charset="-128"/>
                <a:ea typeface="メイリオ" panose="020B0604030504040204" pitchFamily="50" charset="-128"/>
              </a:rPr>
              <a:t>分≫</a:t>
            </a:r>
            <a:endParaRPr lang="en-US" altLang="ja-JP" sz="1100" b="1" dirty="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資料②を用意してください。</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まずは各自が、資料①に貼っている授業の中での手立ての付箋を、資料②に貼り替えてください。その際、どの留意点を意識した手立てかをメンバーと相談しながら、三つに貼り分けてください。二つ以上の留意点に当てはまると考えられるものは、境目の上に貼ってもＯＫです。また、どこにも当てはまらないと思うものがあれば、下のスペースに貼ってください。</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全員分の付箋を貼り終えたら、さらに三つの留意点を意識した働きかけを考え、資料②に貼り加えてください。時間は５分です。司会の先生、進行をお願いします。では</a:t>
            </a:r>
            <a:r>
              <a:rPr lang="ja-JP" altLang="en-US" sz="1100" dirty="0">
                <a:solidFill>
                  <a:schemeClr val="tx1"/>
                </a:solidFill>
                <a:latin typeface="メイリオ" panose="020B0604030504040204" pitchFamily="50" charset="-128"/>
                <a:ea typeface="メイリオ" panose="020B0604030504040204" pitchFamily="50" charset="-128"/>
              </a:rPr>
              <a:t>、始めてください</a:t>
            </a:r>
            <a:r>
              <a:rPr lang="ja-JP" altLang="en-US" sz="1100" dirty="0" smtClean="0">
                <a:solidFill>
                  <a:schemeClr val="tx1"/>
                </a:solidFill>
                <a:latin typeface="メイリオ" panose="020B0604030504040204" pitchFamily="50" charset="-128"/>
                <a:ea typeface="メイリオ" panose="020B0604030504040204" pitchFamily="50" charset="-128"/>
              </a:rPr>
              <a:t>。</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r>
              <a:rPr lang="ja-JP" altLang="en-US" sz="1100" dirty="0" smtClean="0">
                <a:solidFill>
                  <a:schemeClr val="tx1"/>
                </a:solidFill>
                <a:latin typeface="メイリオ" panose="020B0604030504040204" pitchFamily="50" charset="-128"/>
                <a:ea typeface="メイリオ" panose="020B0604030504040204" pitchFamily="50" charset="-128"/>
              </a:rPr>
              <a:t>（</a:t>
            </a:r>
            <a:r>
              <a:rPr lang="ja-JP" altLang="en-US" sz="1100" dirty="0">
                <a:solidFill>
                  <a:schemeClr val="tx1"/>
                </a:solidFill>
                <a:latin typeface="メイリオ" panose="020B0604030504040204" pitchFamily="50" charset="-128"/>
                <a:ea typeface="メイリオ" panose="020B0604030504040204" pitchFamily="50" charset="-128"/>
              </a:rPr>
              <a:t>５</a:t>
            </a:r>
            <a:r>
              <a:rPr lang="ja-JP" altLang="en-US" sz="1100" dirty="0" smtClean="0">
                <a:solidFill>
                  <a:schemeClr val="tx1"/>
                </a:solidFill>
                <a:latin typeface="メイリオ" panose="020B0604030504040204" pitchFamily="50" charset="-128"/>
                <a:ea typeface="メイリオ" panose="020B0604030504040204" pitchFamily="50" charset="-128"/>
              </a:rPr>
              <a:t>分</a:t>
            </a:r>
            <a:r>
              <a:rPr lang="ja-JP" altLang="en-US" sz="1100" dirty="0">
                <a:solidFill>
                  <a:schemeClr val="tx1"/>
                </a:solidFill>
                <a:latin typeface="メイリオ" panose="020B0604030504040204" pitchFamily="50" charset="-128"/>
                <a:ea typeface="メイリオ" panose="020B0604030504040204" pitchFamily="50" charset="-128"/>
              </a:rPr>
              <a:t>経過）　</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時間がきました。ありがとう</a:t>
            </a:r>
            <a:r>
              <a:rPr lang="ja-JP" altLang="en-US" sz="1100" dirty="0">
                <a:solidFill>
                  <a:schemeClr val="tx1"/>
                </a:solidFill>
                <a:latin typeface="メイリオ" panose="020B0604030504040204" pitchFamily="50" charset="-128"/>
                <a:ea typeface="メイリオ" panose="020B0604030504040204" pitchFamily="50" charset="-128"/>
              </a:rPr>
              <a:t>ございました</a:t>
            </a:r>
            <a:r>
              <a:rPr lang="ja-JP" altLang="en-US" sz="1100" dirty="0" smtClean="0">
                <a:solidFill>
                  <a:schemeClr val="tx1"/>
                </a:solidFill>
                <a:latin typeface="メイリオ" panose="020B0604030504040204" pitchFamily="50" charset="-128"/>
                <a:ea typeface="メイリオ" panose="020B0604030504040204" pitchFamily="50" charset="-128"/>
              </a:rPr>
              <a:t>。せっかくですので、ギャラリーウォークをして共有したいと思います。自分のグループの資料②を机に置き、他のグループの資料②を見て歩いてください。時間は３分と短い</a:t>
            </a:r>
            <a:r>
              <a:rPr lang="ja-JP" altLang="en-US" sz="1100" dirty="0">
                <a:solidFill>
                  <a:schemeClr val="tx1"/>
                </a:solidFill>
                <a:latin typeface="メイリオ" panose="020B0604030504040204" pitchFamily="50" charset="-128"/>
                <a:ea typeface="メイリオ" panose="020B0604030504040204" pitchFamily="50" charset="-128"/>
              </a:rPr>
              <a:t>ので、特</a:t>
            </a:r>
            <a:r>
              <a:rPr lang="ja-JP" altLang="en-US" sz="1100" dirty="0" smtClean="0">
                <a:solidFill>
                  <a:schemeClr val="tx1"/>
                </a:solidFill>
                <a:latin typeface="メイリオ" panose="020B0604030504040204" pitchFamily="50" charset="-128"/>
                <a:ea typeface="メイリオ" panose="020B0604030504040204" pitchFamily="50" charset="-128"/>
              </a:rPr>
              <a:t>に、自分のグループで出にくかった留意点に貼られている働きかけを、しっかり見ていただければと思います。では、始めてください。</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endParaRPr lang="en-US" altLang="ja-JP" sz="1100" dirty="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r>
              <a:rPr lang="ja-JP" altLang="en-US" sz="1100" dirty="0" smtClean="0">
                <a:solidFill>
                  <a:schemeClr val="tx1"/>
                </a:solidFill>
                <a:latin typeface="メイリオ" panose="020B0604030504040204" pitchFamily="50" charset="-128"/>
                <a:ea typeface="メイリオ" panose="020B0604030504040204" pitchFamily="50" charset="-128"/>
              </a:rPr>
              <a:t>（３分</a:t>
            </a:r>
            <a:r>
              <a:rPr lang="ja-JP" altLang="en-US" sz="1100" dirty="0">
                <a:solidFill>
                  <a:schemeClr val="tx1"/>
                </a:solidFill>
                <a:latin typeface="メイリオ" panose="020B0604030504040204" pitchFamily="50" charset="-128"/>
                <a:ea typeface="メイリオ" panose="020B0604030504040204" pitchFamily="50" charset="-128"/>
              </a:rPr>
              <a:t>経過）　</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時間が</a:t>
            </a:r>
            <a:r>
              <a:rPr lang="ja-JP" altLang="en-US" sz="1100" dirty="0" smtClean="0">
                <a:solidFill>
                  <a:schemeClr val="tx1"/>
                </a:solidFill>
                <a:latin typeface="メイリオ" panose="020B0604030504040204" pitchFamily="50" charset="-128"/>
                <a:ea typeface="メイリオ" panose="020B0604030504040204" pitchFamily="50" charset="-128"/>
              </a:rPr>
              <a:t>きました。席に戻ってください。★</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2" y="864835"/>
            <a:ext cx="2159986" cy="16199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3" name="テキスト ボックス 12"/>
          <p:cNvSpPr txBox="1"/>
          <p:nvPr/>
        </p:nvSpPr>
        <p:spPr>
          <a:xfrm>
            <a:off x="361964" y="2492441"/>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17" name="テキスト ボックス 16"/>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12</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20" name="テキスト ボックス 19"/>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22" name="横巻き 21"/>
          <p:cNvSpPr/>
          <p:nvPr/>
        </p:nvSpPr>
        <p:spPr>
          <a:xfrm>
            <a:off x="3952513" y="5247988"/>
            <a:ext cx="1420702" cy="360908"/>
          </a:xfrm>
          <a:prstGeom prst="horizontalScroll">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00" dirty="0" smtClean="0">
                <a:solidFill>
                  <a:schemeClr val="tx1"/>
                </a:solidFill>
                <a:latin typeface="HG丸ｺﾞｼｯｸM-PRO" panose="020F0600000000000000" pitchFamily="50" charset="-128"/>
                <a:ea typeface="HG丸ｺﾞｼｯｸM-PRO" panose="020F0600000000000000" pitchFamily="50" charset="-128"/>
              </a:rPr>
              <a:t>ギャラリーウォーク</a:t>
            </a:r>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23" name="角丸四角形吹き出し 22"/>
          <p:cNvSpPr/>
          <p:nvPr/>
        </p:nvSpPr>
        <p:spPr>
          <a:xfrm>
            <a:off x="5494372" y="5304756"/>
            <a:ext cx="936104" cy="216023"/>
          </a:xfrm>
          <a:prstGeom prst="wedgeRoundRectCallout">
            <a:avLst>
              <a:gd name="adj1" fmla="val -66960"/>
              <a:gd name="adj2" fmla="val 18408"/>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900" dirty="0" smtClean="0">
                <a:solidFill>
                  <a:schemeClr val="tx1"/>
                </a:solidFill>
                <a:latin typeface="メイリオ" panose="020B0604030504040204" pitchFamily="50" charset="-128"/>
                <a:ea typeface="メイリオ" panose="020B0604030504040204" pitchFamily="50" charset="-128"/>
              </a:rPr>
              <a:t>残り</a:t>
            </a:r>
            <a:r>
              <a:rPr kumimoji="1" lang="en-US" altLang="ja-JP" sz="900" dirty="0" smtClean="0">
                <a:solidFill>
                  <a:schemeClr val="tx1"/>
                </a:solidFill>
                <a:latin typeface="メイリオ" panose="020B0604030504040204" pitchFamily="50" charset="-128"/>
                <a:ea typeface="メイリオ" panose="020B0604030504040204" pitchFamily="50" charset="-128"/>
              </a:rPr>
              <a:t>30</a:t>
            </a:r>
            <a:r>
              <a:rPr kumimoji="1" lang="ja-JP" altLang="en-US" sz="900" dirty="0" smtClean="0">
                <a:solidFill>
                  <a:schemeClr val="tx1"/>
                </a:solidFill>
                <a:latin typeface="メイリオ" panose="020B0604030504040204" pitchFamily="50" charset="-128"/>
                <a:ea typeface="メイリオ" panose="020B0604030504040204" pitchFamily="50" charset="-128"/>
              </a:rPr>
              <a:t>秒です。</a:t>
            </a: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878331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13</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3" name="正方形/長方形 2"/>
          <p:cNvSpPr/>
          <p:nvPr/>
        </p:nvSpPr>
        <p:spPr>
          <a:xfrm>
            <a:off x="341508" y="3872880"/>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20</a:t>
            </a: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p:cNvSpPr/>
          <p:nvPr/>
        </p:nvSpPr>
        <p:spPr>
          <a:xfrm>
            <a:off x="2862864" y="3872882"/>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a:t>
            </a:r>
            <a:r>
              <a:rPr lang="ja-JP" altLang="en-US" sz="1100" b="1" dirty="0" smtClean="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20</a:t>
            </a:r>
            <a:r>
              <a:rPr lang="ja-JP" altLang="en-US" sz="1100" b="1" dirty="0" err="1" smtClean="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21</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en-US" altLang="ja-JP" sz="1100" b="1" dirty="0" smtClean="0">
                <a:solidFill>
                  <a:schemeClr val="tx1"/>
                </a:solidFill>
                <a:latin typeface="メイリオ" panose="020B0604030504040204" pitchFamily="50" charset="-128"/>
                <a:ea typeface="メイリオ" panose="020B0604030504040204" pitchFamily="50" charset="-128"/>
              </a:rPr>
              <a:t>20</a:t>
            </a:r>
            <a:r>
              <a:rPr lang="ja-JP" altLang="en-US" sz="1100" b="1" dirty="0" smtClean="0">
                <a:solidFill>
                  <a:schemeClr val="tx1"/>
                </a:solidFill>
                <a:latin typeface="メイリオ" panose="020B0604030504040204" pitchFamily="50" charset="-128"/>
                <a:ea typeface="メイリオ" panose="020B0604030504040204" pitchFamily="50" charset="-128"/>
              </a:rPr>
              <a:t>分</a:t>
            </a:r>
            <a:r>
              <a:rPr lang="ja-JP" altLang="en-US" sz="1100" b="1" dirty="0">
                <a:solidFill>
                  <a:schemeClr val="tx1"/>
                </a:solidFill>
                <a:latin typeface="メイリオ" panose="020B0604030504040204" pitchFamily="50" charset="-128"/>
                <a:ea typeface="メイリオ" panose="020B0604030504040204" pitchFamily="50" charset="-128"/>
              </a:rPr>
              <a:t>≫</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それでは、自己</a:t>
            </a:r>
            <a:r>
              <a:rPr lang="ja-JP" altLang="en-US" sz="1100" dirty="0">
                <a:solidFill>
                  <a:schemeClr val="tx1"/>
                </a:solidFill>
                <a:latin typeface="メイリオ" panose="020B0604030504040204" pitchFamily="50" charset="-128"/>
                <a:ea typeface="メイリオ" panose="020B0604030504040204" pitchFamily="50" charset="-128"/>
              </a:rPr>
              <a:t>指導能力を育むための三つの留意点を意識した働きかけを授業場面ごとに</a:t>
            </a:r>
            <a:r>
              <a:rPr lang="ja-JP" altLang="en-US" sz="1100" dirty="0" smtClean="0">
                <a:solidFill>
                  <a:schemeClr val="tx1"/>
                </a:solidFill>
                <a:latin typeface="メイリオ" panose="020B0604030504040204" pitchFamily="50" charset="-128"/>
                <a:ea typeface="メイリオ" panose="020B0604030504040204" pitchFamily="50" charset="-128"/>
              </a:rPr>
              <a:t>考えましょう。★</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3" y="4242066"/>
            <a:ext cx="2159983" cy="16199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361964" y="5869672"/>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8" name="正方形/長方形 7"/>
          <p:cNvSpPr/>
          <p:nvPr/>
        </p:nvSpPr>
        <p:spPr>
          <a:xfrm>
            <a:off x="341508" y="492818"/>
            <a:ext cx="2520000" cy="338006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lang="en-US" altLang="ja-JP" sz="1600" dirty="0" smtClean="0">
                <a:solidFill>
                  <a:schemeClr val="tx1"/>
                </a:solidFill>
                <a:latin typeface="メイリオ" panose="020B0604030504040204" pitchFamily="50" charset="-128"/>
                <a:ea typeface="メイリオ" panose="020B0604030504040204" pitchFamily="50" charset="-128"/>
              </a:rPr>
              <a:t>19</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9" name="正方形/長方形 8"/>
          <p:cNvSpPr/>
          <p:nvPr/>
        </p:nvSpPr>
        <p:spPr>
          <a:xfrm>
            <a:off x="2862864" y="492820"/>
            <a:ext cx="3600000" cy="338006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16</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19</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en-US" altLang="ja-JP" sz="1100" b="1" dirty="0">
                <a:solidFill>
                  <a:schemeClr val="tx1"/>
                </a:solidFill>
                <a:latin typeface="メイリオ" panose="020B0604030504040204" pitchFamily="50" charset="-128"/>
                <a:ea typeface="メイリオ" panose="020B0604030504040204" pitchFamily="50" charset="-128"/>
              </a:rPr>
              <a:t>12</a:t>
            </a:r>
            <a:r>
              <a:rPr lang="ja-JP" altLang="en-US" sz="1100" b="1" dirty="0">
                <a:solidFill>
                  <a:schemeClr val="tx1"/>
                </a:solidFill>
                <a:latin typeface="メイリオ" panose="020B0604030504040204" pitchFamily="50" charset="-128"/>
                <a:ea typeface="メイリオ" panose="020B0604030504040204" pitchFamily="50" charset="-128"/>
              </a:rPr>
              <a:t>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これらは</a:t>
            </a:r>
            <a:r>
              <a:rPr lang="ja-JP" altLang="en-US" sz="1100" dirty="0" smtClean="0">
                <a:solidFill>
                  <a:schemeClr val="tx1"/>
                </a:solidFill>
                <a:latin typeface="メイリオ" panose="020B0604030504040204" pitchFamily="50" charset="-128"/>
                <a:ea typeface="メイリオ" panose="020B0604030504040204" pitchFamily="50" charset="-128"/>
              </a:rPr>
              <a:t>、三つの留意点を意識した授業の中での働きかけの例です。こうした働きかけを授業に練り込むことが大切です。</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それでは、この働きかけ例や、先ほどギャラリーウォーク</a:t>
            </a:r>
            <a:r>
              <a:rPr lang="ja-JP" altLang="en-US" sz="1100" dirty="0">
                <a:solidFill>
                  <a:schemeClr val="tx1"/>
                </a:solidFill>
                <a:latin typeface="メイリオ" panose="020B0604030504040204" pitchFamily="50" charset="-128"/>
                <a:ea typeface="メイリオ" panose="020B0604030504040204" pitchFamily="50" charset="-128"/>
              </a:rPr>
              <a:t>で他のグループの資料②を見ての感想</a:t>
            </a:r>
            <a:r>
              <a:rPr lang="ja-JP" altLang="en-US" sz="1100" dirty="0" smtClean="0">
                <a:solidFill>
                  <a:schemeClr val="tx1"/>
                </a:solidFill>
                <a:latin typeface="メイリオ" panose="020B0604030504040204" pitchFamily="50" charset="-128"/>
                <a:ea typeface="メイリオ" panose="020B0604030504040204" pitchFamily="50" charset="-128"/>
              </a:rPr>
              <a:t>や気付いた</a:t>
            </a:r>
            <a:r>
              <a:rPr lang="ja-JP" altLang="en-US" sz="1100" dirty="0">
                <a:solidFill>
                  <a:schemeClr val="tx1"/>
                </a:solidFill>
                <a:latin typeface="メイリオ" panose="020B0604030504040204" pitchFamily="50" charset="-128"/>
                <a:ea typeface="メイリオ" panose="020B0604030504040204" pitchFamily="50" charset="-128"/>
              </a:rPr>
              <a:t>点などをグループで共有してください。時間は２分です。司会の先生、進行をお願いします。</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smtClean="0">
                <a:solidFill>
                  <a:schemeClr val="tx1"/>
                </a:solidFill>
                <a:latin typeface="メイリオ" panose="020B0604030504040204" pitchFamily="50" charset="-128"/>
                <a:ea typeface="メイリオ" panose="020B0604030504040204" pitchFamily="50" charset="-128"/>
              </a:rPr>
              <a:t>（</a:t>
            </a:r>
            <a:r>
              <a:rPr lang="ja-JP" altLang="en-US" sz="1100" dirty="0">
                <a:solidFill>
                  <a:schemeClr val="tx1"/>
                </a:solidFill>
                <a:latin typeface="メイリオ" panose="020B0604030504040204" pitchFamily="50" charset="-128"/>
                <a:ea typeface="メイリオ" panose="020B0604030504040204" pitchFamily="50" charset="-128"/>
              </a:rPr>
              <a:t>２</a:t>
            </a:r>
            <a:r>
              <a:rPr lang="ja-JP" altLang="en-US" sz="1100" smtClean="0">
                <a:solidFill>
                  <a:schemeClr val="tx1"/>
                </a:solidFill>
                <a:latin typeface="メイリオ" panose="020B0604030504040204" pitchFamily="50" charset="-128"/>
                <a:ea typeface="メイリオ" panose="020B0604030504040204" pitchFamily="50" charset="-128"/>
              </a:rPr>
              <a:t>分</a:t>
            </a:r>
            <a:r>
              <a:rPr lang="ja-JP" altLang="en-US" sz="1100" dirty="0">
                <a:solidFill>
                  <a:schemeClr val="tx1"/>
                </a:solidFill>
                <a:latin typeface="メイリオ" panose="020B0604030504040204" pitchFamily="50" charset="-128"/>
                <a:ea typeface="メイリオ" panose="020B0604030504040204" pitchFamily="50" charset="-128"/>
              </a:rPr>
              <a:t>経過）</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ありがとうございました。★</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ja-JP" altLang="en-US" sz="1100" b="1" dirty="0">
                <a:solidFill>
                  <a:schemeClr val="tx1"/>
                </a:solidFill>
                <a:latin typeface="メイリオ" panose="020B0604030504040204" pitchFamily="50" charset="-128"/>
                <a:ea typeface="メイリオ" panose="020B0604030504040204" pitchFamily="50" charset="-128"/>
              </a:rPr>
              <a:t>研修</a:t>
            </a:r>
            <a:r>
              <a:rPr lang="en-US" altLang="ja-JP" sz="1100" b="1" dirty="0">
                <a:solidFill>
                  <a:schemeClr val="tx1"/>
                </a:solidFill>
                <a:latin typeface="メイリオ" panose="020B0604030504040204" pitchFamily="50" charset="-128"/>
                <a:ea typeface="メイリオ" panose="020B0604030504040204" pitchFamily="50" charset="-128"/>
              </a:rPr>
              <a:t>Ⅰ</a:t>
            </a:r>
            <a:r>
              <a:rPr lang="ja-JP" altLang="en-US" sz="1100" b="1" dirty="0">
                <a:solidFill>
                  <a:schemeClr val="tx1"/>
                </a:solidFill>
                <a:latin typeface="メイリオ" panose="020B0604030504040204" pitchFamily="50" charset="-128"/>
                <a:ea typeface="メイリオ" panose="020B0604030504040204" pitchFamily="50" charset="-128"/>
              </a:rPr>
              <a:t>のみ実施の場合</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ja-JP" altLang="en-US" sz="1100" dirty="0">
                <a:solidFill>
                  <a:schemeClr val="tx1"/>
                </a:solidFill>
                <a:latin typeface="メイリオ" panose="020B0604030504040204" pitchFamily="50" charset="-128"/>
                <a:ea typeface="メイリオ" panose="020B0604030504040204" pitchFamily="50" charset="-128"/>
              </a:rPr>
              <a:t>★→</a:t>
            </a:r>
            <a:r>
              <a:rPr lang="ja-JP" altLang="en-US" sz="1100" b="1" dirty="0" smtClean="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30</a:t>
            </a:r>
            <a:r>
              <a:rPr lang="ja-JP" altLang="en-US" sz="1100" b="1" dirty="0" smtClean="0">
                <a:solidFill>
                  <a:schemeClr val="tx1"/>
                </a:solidFill>
                <a:latin typeface="メイリオ" panose="020B0604030504040204" pitchFamily="50" charset="-128"/>
                <a:ea typeface="メイリオ" panose="020B0604030504040204" pitchFamily="50" charset="-128"/>
              </a:rPr>
              <a:t>へ</a:t>
            </a:r>
            <a:endParaRPr lang="en-US" altLang="ja-JP" sz="1100" b="1" dirty="0">
              <a:solidFill>
                <a:schemeClr val="tx1"/>
              </a:solidFill>
              <a:latin typeface="メイリオ" panose="020B0604030504040204" pitchFamily="50" charset="-128"/>
              <a:ea typeface="メイリオ" panose="020B0604030504040204" pitchFamily="50" charset="-128"/>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3" y="862004"/>
            <a:ext cx="2159983" cy="161998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1" name="テキスト ボックス 10"/>
          <p:cNvSpPr txBox="1"/>
          <p:nvPr/>
        </p:nvSpPr>
        <p:spPr>
          <a:xfrm>
            <a:off x="361964" y="2489610"/>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12" name="横巻き 11"/>
          <p:cNvSpPr/>
          <p:nvPr/>
        </p:nvSpPr>
        <p:spPr>
          <a:xfrm>
            <a:off x="4206023" y="2220142"/>
            <a:ext cx="894226" cy="360908"/>
          </a:xfrm>
          <a:prstGeom prst="horizontalScroll">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lstStyle/>
          <a:p>
            <a:pPr algn="ctr"/>
            <a:r>
              <a:rPr kumimoji="1" lang="ja-JP" altLang="en-US" sz="1000" dirty="0" smtClean="0">
                <a:solidFill>
                  <a:schemeClr val="tx1"/>
                </a:solidFill>
                <a:latin typeface="メイリオ" panose="020B0604030504040204" pitchFamily="50" charset="-128"/>
                <a:ea typeface="メイリオ" panose="020B0604030504040204" pitchFamily="50" charset="-128"/>
              </a:rPr>
              <a:t>グループ協議</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14" name="角丸四角形吹き出し 13"/>
          <p:cNvSpPr/>
          <p:nvPr/>
        </p:nvSpPr>
        <p:spPr>
          <a:xfrm>
            <a:off x="5229200" y="2220142"/>
            <a:ext cx="936104" cy="216023"/>
          </a:xfrm>
          <a:prstGeom prst="wedgeRoundRectCallout">
            <a:avLst>
              <a:gd name="adj1" fmla="val -66960"/>
              <a:gd name="adj2" fmla="val 18408"/>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900" dirty="0" smtClean="0">
                <a:solidFill>
                  <a:schemeClr val="tx1"/>
                </a:solidFill>
                <a:latin typeface="メイリオ" panose="020B0604030504040204" pitchFamily="50" charset="-128"/>
                <a:ea typeface="メイリオ" panose="020B0604030504040204" pitchFamily="50" charset="-128"/>
              </a:rPr>
              <a:t>残り</a:t>
            </a:r>
            <a:r>
              <a:rPr kumimoji="1" lang="en-US" altLang="ja-JP" sz="900" dirty="0" smtClean="0">
                <a:solidFill>
                  <a:schemeClr val="tx1"/>
                </a:solidFill>
                <a:latin typeface="メイリオ" panose="020B0604030504040204" pitchFamily="50" charset="-128"/>
                <a:ea typeface="メイリオ" panose="020B0604030504040204" pitchFamily="50" charset="-128"/>
              </a:rPr>
              <a:t>30</a:t>
            </a:r>
            <a:r>
              <a:rPr kumimoji="1" lang="ja-JP" altLang="en-US" sz="900" dirty="0" smtClean="0">
                <a:solidFill>
                  <a:schemeClr val="tx1"/>
                </a:solidFill>
                <a:latin typeface="メイリオ" panose="020B0604030504040204" pitchFamily="50" charset="-128"/>
                <a:ea typeface="メイリオ" panose="020B0604030504040204" pitchFamily="50" charset="-128"/>
              </a:rPr>
              <a:t>秒です。</a:t>
            </a: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469693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p:cNvSpPr/>
          <p:nvPr/>
        </p:nvSpPr>
        <p:spPr>
          <a:xfrm>
            <a:off x="2862864" y="496775"/>
            <a:ext cx="3600000" cy="8848713"/>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a:t>
            </a:r>
            <a:r>
              <a:rPr lang="ja-JP" altLang="en-US" sz="1100" b="1" dirty="0" smtClean="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20</a:t>
            </a:r>
            <a:r>
              <a:rPr lang="ja-JP" altLang="en-US" sz="1100" b="1" dirty="0" err="1" smtClean="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21</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en-US" altLang="ja-JP" sz="1100" b="1" dirty="0" smtClean="0">
                <a:solidFill>
                  <a:schemeClr val="tx1"/>
                </a:solidFill>
                <a:latin typeface="メイリオ" panose="020B0604030504040204" pitchFamily="50" charset="-128"/>
                <a:ea typeface="メイリオ" panose="020B0604030504040204" pitchFamily="50" charset="-128"/>
              </a:rPr>
              <a:t>20</a:t>
            </a:r>
            <a:r>
              <a:rPr lang="ja-JP" altLang="en-US" sz="1100" b="1" dirty="0" smtClean="0">
                <a:solidFill>
                  <a:schemeClr val="tx1"/>
                </a:solidFill>
                <a:latin typeface="メイリオ" panose="020B0604030504040204" pitchFamily="50" charset="-128"/>
                <a:ea typeface="メイリオ" panose="020B0604030504040204" pitchFamily="50" charset="-128"/>
              </a:rPr>
              <a:t>分</a:t>
            </a:r>
            <a:r>
              <a:rPr lang="ja-JP" altLang="en-US" sz="1100" b="1" dirty="0">
                <a:solidFill>
                  <a:schemeClr val="tx1"/>
                </a:solidFill>
                <a:latin typeface="メイリオ" panose="020B0604030504040204" pitchFamily="50" charset="-128"/>
                <a:ea typeface="メイリオ" panose="020B0604030504040204" pitchFamily="50" charset="-128"/>
              </a:rPr>
              <a:t>≫</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資料③を用意してください。実際の学習活動を具体的にイメージしながら、三つの留意点を意識した働きかけを考えることで、明日からの授業実践に生かせるようにしたいと思います。</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まず</a:t>
            </a:r>
            <a:r>
              <a:rPr lang="ja-JP" altLang="en-US" sz="1100" dirty="0">
                <a:solidFill>
                  <a:schemeClr val="tx1"/>
                </a:solidFill>
                <a:latin typeface="メイリオ" panose="020B0604030504040204" pitchFamily="50" charset="-128"/>
                <a:ea typeface="メイリオ" panose="020B0604030504040204" pitchFamily="50" charset="-128"/>
              </a:rPr>
              <a:t>は、個人思考です</a:t>
            </a:r>
            <a:r>
              <a:rPr lang="ja-JP" altLang="en-US" sz="1100" dirty="0" smtClean="0">
                <a:solidFill>
                  <a:schemeClr val="tx1"/>
                </a:solidFill>
                <a:latin typeface="メイリオ" panose="020B0604030504040204" pitchFamily="50" charset="-128"/>
                <a:ea typeface="メイリオ" panose="020B0604030504040204" pitchFamily="50" charset="-128"/>
              </a:rPr>
              <a:t>。資料③に示されている授業場面で考えられる、三</a:t>
            </a:r>
            <a:r>
              <a:rPr lang="ja-JP" altLang="en-US" sz="1100" dirty="0">
                <a:solidFill>
                  <a:schemeClr val="tx1"/>
                </a:solidFill>
                <a:latin typeface="メイリオ" panose="020B0604030504040204" pitchFamily="50" charset="-128"/>
                <a:ea typeface="メイリオ" panose="020B0604030504040204" pitchFamily="50" charset="-128"/>
              </a:rPr>
              <a:t>つ</a:t>
            </a:r>
            <a:r>
              <a:rPr lang="ja-JP" altLang="en-US" sz="1100" dirty="0" smtClean="0">
                <a:solidFill>
                  <a:schemeClr val="tx1"/>
                </a:solidFill>
                <a:latin typeface="メイリオ" panose="020B0604030504040204" pitchFamily="50" charset="-128"/>
                <a:ea typeface="メイリオ" panose="020B0604030504040204" pitchFamily="50" charset="-128"/>
              </a:rPr>
              <a:t>の留意点を意識した働きかけ</a:t>
            </a:r>
            <a:r>
              <a:rPr lang="ja-JP" altLang="en-US" sz="1100" dirty="0">
                <a:solidFill>
                  <a:schemeClr val="tx1"/>
                </a:solidFill>
                <a:latin typeface="メイリオ" panose="020B0604030504040204" pitchFamily="50" charset="-128"/>
                <a:ea typeface="メイリオ" panose="020B0604030504040204" pitchFamily="50" charset="-128"/>
              </a:rPr>
              <a:t>を付箋</a:t>
            </a:r>
            <a:r>
              <a:rPr lang="ja-JP" altLang="en-US" sz="1100" dirty="0" smtClean="0">
                <a:solidFill>
                  <a:schemeClr val="tx1"/>
                </a:solidFill>
                <a:latin typeface="メイリオ" panose="020B0604030504040204" pitchFamily="50" charset="-128"/>
                <a:ea typeface="メイリオ" panose="020B0604030504040204" pitchFamily="50" charset="-128"/>
              </a:rPr>
              <a:t>に書いてください</a:t>
            </a:r>
            <a:r>
              <a:rPr lang="ja-JP" altLang="en-US" sz="1100" dirty="0">
                <a:solidFill>
                  <a:schemeClr val="tx1"/>
                </a:solidFill>
                <a:latin typeface="メイリオ" panose="020B0604030504040204" pitchFamily="50" charset="-128"/>
                <a:ea typeface="メイリオ" panose="020B0604030504040204" pitchFamily="50" charset="-128"/>
              </a:rPr>
              <a:t>。配付資料や資料②を参考にしても構いません。時間</a:t>
            </a:r>
            <a:r>
              <a:rPr lang="ja-JP" altLang="en-US" sz="1100" dirty="0" smtClean="0">
                <a:solidFill>
                  <a:schemeClr val="tx1"/>
                </a:solidFill>
                <a:latin typeface="メイリオ" panose="020B0604030504040204" pitchFamily="50" charset="-128"/>
                <a:ea typeface="メイリオ" panose="020B0604030504040204" pitchFamily="50" charset="-128"/>
              </a:rPr>
              <a:t>は３分</a:t>
            </a:r>
            <a:r>
              <a:rPr lang="ja-JP" altLang="en-US" sz="1100" dirty="0">
                <a:solidFill>
                  <a:schemeClr val="tx1"/>
                </a:solidFill>
                <a:latin typeface="メイリオ" panose="020B0604030504040204" pitchFamily="50" charset="-128"/>
                <a:ea typeface="メイリオ" panose="020B0604030504040204" pitchFamily="50" charset="-128"/>
              </a:rPr>
              <a:t>です</a:t>
            </a:r>
            <a:r>
              <a:rPr lang="ja-JP" altLang="en-US" sz="1100" dirty="0" smtClean="0">
                <a:solidFill>
                  <a:schemeClr val="tx1"/>
                </a:solidFill>
                <a:latin typeface="メイリオ" panose="020B0604030504040204" pitchFamily="50" charset="-128"/>
                <a:ea typeface="メイリオ" panose="020B0604030504040204" pitchFamily="50" charset="-128"/>
              </a:rPr>
              <a:t>。では、始めて</a:t>
            </a:r>
            <a:r>
              <a:rPr lang="ja-JP" altLang="en-US" sz="1100" dirty="0">
                <a:solidFill>
                  <a:schemeClr val="tx1"/>
                </a:solidFill>
                <a:latin typeface="メイリオ" panose="020B0604030504040204" pitchFamily="50" charset="-128"/>
                <a:ea typeface="メイリオ" panose="020B0604030504040204" pitchFamily="50" charset="-128"/>
              </a:rPr>
              <a:t>ください。</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（３分</a:t>
            </a:r>
            <a:r>
              <a:rPr lang="ja-JP" altLang="en-US" sz="1100" dirty="0">
                <a:solidFill>
                  <a:schemeClr val="tx1"/>
                </a:solidFill>
                <a:latin typeface="メイリオ" panose="020B0604030504040204" pitchFamily="50" charset="-128"/>
                <a:ea typeface="メイリオ" panose="020B0604030504040204" pitchFamily="50" charset="-128"/>
              </a:rPr>
              <a:t>経過）</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ありがとうございました。次に、今書いた内容をグループ内で共有しながら、資料③に貼り分けてください。似た内容の付箋は、近くに貼るようお願いします。時間</a:t>
            </a:r>
            <a:r>
              <a:rPr lang="ja-JP" altLang="en-US" sz="1100" dirty="0" smtClean="0">
                <a:solidFill>
                  <a:schemeClr val="tx1"/>
                </a:solidFill>
                <a:latin typeface="メイリオ" panose="020B0604030504040204" pitchFamily="50" charset="-128"/>
                <a:ea typeface="メイリオ" panose="020B0604030504040204" pitchFamily="50" charset="-128"/>
              </a:rPr>
              <a:t>は</a:t>
            </a:r>
            <a:r>
              <a:rPr lang="ja-JP" altLang="en-US" sz="1100" dirty="0">
                <a:solidFill>
                  <a:schemeClr val="tx1"/>
                </a:solidFill>
                <a:latin typeface="メイリオ" panose="020B0604030504040204" pitchFamily="50" charset="-128"/>
                <a:ea typeface="メイリオ" panose="020B0604030504040204" pitchFamily="50" charset="-128"/>
              </a:rPr>
              <a:t>５</a:t>
            </a:r>
            <a:r>
              <a:rPr lang="ja-JP" altLang="en-US" sz="1100" dirty="0" smtClean="0">
                <a:solidFill>
                  <a:schemeClr val="tx1"/>
                </a:solidFill>
                <a:latin typeface="メイリオ" panose="020B0604030504040204" pitchFamily="50" charset="-128"/>
                <a:ea typeface="メイリオ" panose="020B0604030504040204" pitchFamily="50" charset="-128"/>
              </a:rPr>
              <a:t>分</a:t>
            </a:r>
            <a:r>
              <a:rPr lang="ja-JP" altLang="en-US" sz="1100" dirty="0">
                <a:solidFill>
                  <a:schemeClr val="tx1"/>
                </a:solidFill>
                <a:latin typeface="メイリオ" panose="020B0604030504040204" pitchFamily="50" charset="-128"/>
                <a:ea typeface="メイリオ" panose="020B0604030504040204" pitchFamily="50" charset="-128"/>
              </a:rPr>
              <a:t>です。司会の先生、進行をお願いします。</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a:t>
            </a:r>
            <a:r>
              <a:rPr lang="ja-JP" altLang="en-US" sz="1100" dirty="0">
                <a:solidFill>
                  <a:schemeClr val="tx1"/>
                </a:solidFill>
                <a:latin typeface="メイリオ" panose="020B0604030504040204" pitchFamily="50" charset="-128"/>
                <a:ea typeface="メイリオ" panose="020B0604030504040204" pitchFamily="50" charset="-128"/>
              </a:rPr>
              <a:t>５</a:t>
            </a:r>
            <a:r>
              <a:rPr lang="ja-JP" altLang="en-US" sz="1100" dirty="0" smtClean="0">
                <a:solidFill>
                  <a:schemeClr val="tx1"/>
                </a:solidFill>
                <a:latin typeface="メイリオ" panose="020B0604030504040204" pitchFamily="50" charset="-128"/>
                <a:ea typeface="メイリオ" panose="020B0604030504040204" pitchFamily="50" charset="-128"/>
              </a:rPr>
              <a:t>分</a:t>
            </a:r>
            <a:r>
              <a:rPr lang="ja-JP" altLang="en-US" sz="1100" dirty="0">
                <a:solidFill>
                  <a:schemeClr val="tx1"/>
                </a:solidFill>
                <a:latin typeface="メイリオ" panose="020B0604030504040204" pitchFamily="50" charset="-128"/>
                <a:ea typeface="メイリオ" panose="020B0604030504040204" pitchFamily="50" charset="-128"/>
              </a:rPr>
              <a:t>経過）</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時間がきました。ありがとう</a:t>
            </a:r>
            <a:r>
              <a:rPr lang="ja-JP" altLang="en-US" sz="1100" dirty="0">
                <a:solidFill>
                  <a:schemeClr val="tx1"/>
                </a:solidFill>
                <a:latin typeface="メイリオ" panose="020B0604030504040204" pitchFamily="50" charset="-128"/>
                <a:ea typeface="メイリオ" panose="020B0604030504040204" pitchFamily="50" charset="-128"/>
              </a:rPr>
              <a:t>ございました</a:t>
            </a:r>
            <a:r>
              <a:rPr lang="ja-JP" altLang="en-US" sz="1100" dirty="0" smtClean="0">
                <a:solidFill>
                  <a:schemeClr val="tx1"/>
                </a:solidFill>
                <a:latin typeface="メイリオ" panose="020B0604030504040204" pitchFamily="50" charset="-128"/>
                <a:ea typeface="メイリオ" panose="020B0604030504040204" pitchFamily="50" charset="-128"/>
              </a:rPr>
              <a:t>。こちらもギャラリーウォークをして共有したいと思います。自分のグループの資料③を机に置き、他のグループの資料③を見て歩いてください。時間は３分です。では、始めてください。</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a:t>
            </a:r>
            <a:r>
              <a:rPr lang="ja-JP" altLang="en-US" sz="1100" dirty="0">
                <a:solidFill>
                  <a:schemeClr val="tx1"/>
                </a:solidFill>
                <a:latin typeface="メイリオ" panose="020B0604030504040204" pitchFamily="50" charset="-128"/>
                <a:ea typeface="メイリオ" panose="020B0604030504040204" pitchFamily="50" charset="-128"/>
              </a:rPr>
              <a:t>３分経過）</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時間がきました。席に戻ってください。他のグループの資料③を見ての感想、気付いた点、疑問点などをグループで共有してください。</a:t>
            </a:r>
            <a:r>
              <a:rPr lang="ja-JP" altLang="en-US" sz="1100" dirty="0">
                <a:solidFill>
                  <a:schemeClr val="tx1"/>
                </a:solidFill>
                <a:latin typeface="メイリオ" panose="020B0604030504040204" pitchFamily="50" charset="-128"/>
                <a:ea typeface="メイリオ" panose="020B0604030504040204" pitchFamily="50" charset="-128"/>
              </a:rPr>
              <a:t>時間</a:t>
            </a:r>
            <a:r>
              <a:rPr lang="ja-JP" altLang="en-US" sz="1100" dirty="0" smtClean="0">
                <a:solidFill>
                  <a:schemeClr val="tx1"/>
                </a:solidFill>
                <a:latin typeface="メイリオ" panose="020B0604030504040204" pitchFamily="50" charset="-128"/>
                <a:ea typeface="メイリオ" panose="020B0604030504040204" pitchFamily="50" charset="-128"/>
              </a:rPr>
              <a:t>は３分</a:t>
            </a:r>
            <a:r>
              <a:rPr lang="ja-JP" altLang="en-US" sz="1100" dirty="0">
                <a:solidFill>
                  <a:schemeClr val="tx1"/>
                </a:solidFill>
                <a:latin typeface="メイリオ" panose="020B0604030504040204" pitchFamily="50" charset="-128"/>
                <a:ea typeface="メイリオ" panose="020B0604030504040204" pitchFamily="50" charset="-128"/>
              </a:rPr>
              <a:t>です。司会の先生、進行をお願いします。</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（３分経過）</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ありがとうございました。どのような感想や気付きが出たのか教えていただけますか？（１、２人の先生に尋ねる。）</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ありがとうございました。後日、資料③を集約して見える化したものを、改めてお示しします。今後の授業づくりに生かしていきましょう。★</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4" name="正方形/長方形 23"/>
          <p:cNvSpPr/>
          <p:nvPr/>
        </p:nvSpPr>
        <p:spPr>
          <a:xfrm>
            <a:off x="341508" y="496773"/>
            <a:ext cx="2520000" cy="884871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21</a:t>
            </a: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pic>
        <p:nvPicPr>
          <p:cNvPr id="2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2" y="865962"/>
            <a:ext cx="2159985" cy="16199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9" name="テキスト ボックス 28"/>
          <p:cNvSpPr txBox="1"/>
          <p:nvPr/>
        </p:nvSpPr>
        <p:spPr>
          <a:xfrm>
            <a:off x="361964" y="2493568"/>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5" name="横巻き 24"/>
          <p:cNvSpPr/>
          <p:nvPr/>
        </p:nvSpPr>
        <p:spPr>
          <a:xfrm>
            <a:off x="4317214" y="2432720"/>
            <a:ext cx="671845" cy="396999"/>
          </a:xfrm>
          <a:prstGeom prst="horizontalScroll">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lstStyle/>
          <a:p>
            <a:pPr algn="ctr"/>
            <a:r>
              <a:rPr kumimoji="1" lang="ja-JP" altLang="en-US" sz="1000" dirty="0" smtClean="0">
                <a:solidFill>
                  <a:schemeClr val="tx1"/>
                </a:solidFill>
                <a:latin typeface="メイリオ" panose="020B0604030504040204" pitchFamily="50" charset="-128"/>
                <a:ea typeface="メイリオ" panose="020B0604030504040204" pitchFamily="50" charset="-128"/>
              </a:rPr>
              <a:t>個人思考</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26" name="横巻き 25"/>
          <p:cNvSpPr/>
          <p:nvPr/>
        </p:nvSpPr>
        <p:spPr>
          <a:xfrm>
            <a:off x="4206023" y="3944888"/>
            <a:ext cx="894226" cy="360908"/>
          </a:xfrm>
          <a:prstGeom prst="horizontalScroll">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lstStyle/>
          <a:p>
            <a:pPr algn="ctr"/>
            <a:r>
              <a:rPr kumimoji="1" lang="ja-JP" altLang="en-US" sz="1000" dirty="0" smtClean="0">
                <a:solidFill>
                  <a:schemeClr val="tx1"/>
                </a:solidFill>
                <a:latin typeface="メイリオ" panose="020B0604030504040204" pitchFamily="50" charset="-128"/>
                <a:ea typeface="メイリオ" panose="020B0604030504040204" pitchFamily="50" charset="-128"/>
              </a:rPr>
              <a:t>グループ協議</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16" name="テキスト ボックス 15"/>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17" name="テキスト ボックス 16"/>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14</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18" name="角丸四角形吹き出し 17"/>
          <p:cNvSpPr/>
          <p:nvPr/>
        </p:nvSpPr>
        <p:spPr>
          <a:xfrm>
            <a:off x="5127366" y="2445420"/>
            <a:ext cx="936104" cy="216023"/>
          </a:xfrm>
          <a:prstGeom prst="wedgeRoundRectCallout">
            <a:avLst>
              <a:gd name="adj1" fmla="val -66960"/>
              <a:gd name="adj2" fmla="val 18408"/>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900" dirty="0" smtClean="0">
                <a:solidFill>
                  <a:schemeClr val="tx1"/>
                </a:solidFill>
                <a:latin typeface="メイリオ" panose="020B0604030504040204" pitchFamily="50" charset="-128"/>
                <a:ea typeface="メイリオ" panose="020B0604030504040204" pitchFamily="50" charset="-128"/>
              </a:rPr>
              <a:t>残り</a:t>
            </a:r>
            <a:r>
              <a:rPr kumimoji="1" lang="en-US" altLang="ja-JP" sz="900" dirty="0" smtClean="0">
                <a:solidFill>
                  <a:schemeClr val="tx1"/>
                </a:solidFill>
                <a:latin typeface="メイリオ" panose="020B0604030504040204" pitchFamily="50" charset="-128"/>
                <a:ea typeface="メイリオ" panose="020B0604030504040204" pitchFamily="50" charset="-128"/>
              </a:rPr>
              <a:t>30</a:t>
            </a:r>
            <a:r>
              <a:rPr kumimoji="1" lang="ja-JP" altLang="en-US" sz="900" dirty="0" smtClean="0">
                <a:solidFill>
                  <a:schemeClr val="tx1"/>
                </a:solidFill>
                <a:latin typeface="メイリオ" panose="020B0604030504040204" pitchFamily="50" charset="-128"/>
                <a:ea typeface="メイリオ" panose="020B0604030504040204" pitchFamily="50" charset="-128"/>
              </a:rPr>
              <a:t>秒です。</a:t>
            </a: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sp>
        <p:nvSpPr>
          <p:cNvPr id="19" name="角丸四角形吹き出し 18"/>
          <p:cNvSpPr/>
          <p:nvPr/>
        </p:nvSpPr>
        <p:spPr>
          <a:xfrm>
            <a:off x="5229200" y="3944888"/>
            <a:ext cx="936104" cy="216023"/>
          </a:xfrm>
          <a:prstGeom prst="wedgeRoundRectCallout">
            <a:avLst>
              <a:gd name="adj1" fmla="val -66960"/>
              <a:gd name="adj2" fmla="val 18408"/>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900" dirty="0" smtClean="0">
                <a:solidFill>
                  <a:schemeClr val="tx1"/>
                </a:solidFill>
                <a:latin typeface="メイリオ" panose="020B0604030504040204" pitchFamily="50" charset="-128"/>
                <a:ea typeface="メイリオ" panose="020B0604030504040204" pitchFamily="50" charset="-128"/>
              </a:rPr>
              <a:t>残り１分です。</a:t>
            </a: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sp>
        <p:nvSpPr>
          <p:cNvPr id="21" name="角丸四角形 20"/>
          <p:cNvSpPr/>
          <p:nvPr/>
        </p:nvSpPr>
        <p:spPr>
          <a:xfrm>
            <a:off x="556371" y="2900773"/>
            <a:ext cx="2159989" cy="1404155"/>
          </a:xfrm>
          <a:prstGeom prst="roundRect">
            <a:avLst/>
          </a:prstGeom>
          <a:noFill/>
          <a:ln w="38100" cmpd="dbl"/>
        </p:spPr>
        <p:style>
          <a:lnRef idx="2">
            <a:schemeClr val="accent1">
              <a:shade val="50000"/>
            </a:schemeClr>
          </a:lnRef>
          <a:fillRef idx="1">
            <a:schemeClr val="accent1"/>
          </a:fillRef>
          <a:effectRef idx="0">
            <a:schemeClr val="accent1"/>
          </a:effectRef>
          <a:fontRef idx="minor">
            <a:schemeClr val="lt1"/>
          </a:fontRef>
        </p:style>
        <p:txBody>
          <a:bodyPr lIns="36000" tIns="36000" rIns="36000" bIns="0" rtlCol="0" anchor="ctr"/>
          <a:lstStyle/>
          <a:p>
            <a:r>
              <a:rPr lang="ja-JP" altLang="en-US" sz="1050" dirty="0" smtClean="0">
                <a:solidFill>
                  <a:schemeClr val="tx1"/>
                </a:solidFill>
                <a:latin typeface="メイリオ" panose="020B0604030504040204" pitchFamily="50" charset="-128"/>
                <a:ea typeface="メイリオ" panose="020B0604030504040204" pitchFamily="50" charset="-128"/>
              </a:rPr>
              <a:t>　研修前に、自校の実態に合った授業場面をグループ数選び、グループに１枚ずつ配付しておいてください。同じ場面を複数のグループで考えてもＯＫです。また、資料③－</a:t>
            </a:r>
            <a:r>
              <a:rPr lang="en-US" altLang="ja-JP" sz="1050" dirty="0" smtClean="0">
                <a:solidFill>
                  <a:schemeClr val="tx1"/>
                </a:solidFill>
                <a:latin typeface="メイリオ" panose="020B0604030504040204" pitchFamily="50" charset="-128"/>
                <a:ea typeface="メイリオ" panose="020B0604030504040204" pitchFamily="50" charset="-128"/>
              </a:rPr>
              <a:t>12</a:t>
            </a:r>
            <a:r>
              <a:rPr lang="ja-JP" altLang="en-US" sz="1050" dirty="0" smtClean="0">
                <a:solidFill>
                  <a:schemeClr val="tx1"/>
                </a:solidFill>
                <a:latin typeface="メイリオ" panose="020B0604030504040204" pitchFamily="50" charset="-128"/>
                <a:ea typeface="メイリオ" panose="020B0604030504040204" pitchFamily="50" charset="-128"/>
              </a:rPr>
              <a:t>を使い、場面を増やして使用してもＯＫです。</a:t>
            </a:r>
            <a:endParaRPr lang="en-US" altLang="ja-JP" sz="1050" dirty="0">
              <a:solidFill>
                <a:schemeClr val="tx1"/>
              </a:solidFill>
              <a:latin typeface="メイリオ" panose="020B0604030504040204" pitchFamily="50" charset="-128"/>
              <a:ea typeface="メイリオ" panose="020B0604030504040204" pitchFamily="50" charset="-128"/>
            </a:endParaRPr>
          </a:p>
        </p:txBody>
      </p:sp>
      <p:sp>
        <p:nvSpPr>
          <p:cNvPr id="20" name="横巻き 19"/>
          <p:cNvSpPr/>
          <p:nvPr/>
        </p:nvSpPr>
        <p:spPr>
          <a:xfrm>
            <a:off x="4206023" y="6897216"/>
            <a:ext cx="894226" cy="360908"/>
          </a:xfrm>
          <a:prstGeom prst="horizontalScroll">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lstStyle/>
          <a:p>
            <a:pPr algn="ctr"/>
            <a:r>
              <a:rPr kumimoji="1" lang="ja-JP" altLang="en-US" sz="1000" dirty="0" smtClean="0">
                <a:solidFill>
                  <a:schemeClr val="tx1"/>
                </a:solidFill>
                <a:latin typeface="メイリオ" panose="020B0604030504040204" pitchFamily="50" charset="-128"/>
                <a:ea typeface="メイリオ" panose="020B0604030504040204" pitchFamily="50" charset="-128"/>
              </a:rPr>
              <a:t>グループ協議</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22" name="角丸四角形吹き出し 21"/>
          <p:cNvSpPr/>
          <p:nvPr/>
        </p:nvSpPr>
        <p:spPr>
          <a:xfrm>
            <a:off x="5229200" y="6897216"/>
            <a:ext cx="936104" cy="216023"/>
          </a:xfrm>
          <a:prstGeom prst="wedgeRoundRectCallout">
            <a:avLst>
              <a:gd name="adj1" fmla="val -66960"/>
              <a:gd name="adj2" fmla="val 18408"/>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900" dirty="0" smtClean="0">
                <a:solidFill>
                  <a:schemeClr val="tx1"/>
                </a:solidFill>
                <a:latin typeface="メイリオ" panose="020B0604030504040204" pitchFamily="50" charset="-128"/>
                <a:ea typeface="メイリオ" panose="020B0604030504040204" pitchFamily="50" charset="-128"/>
              </a:rPr>
              <a:t>残り</a:t>
            </a:r>
            <a:r>
              <a:rPr kumimoji="1" lang="en-US" altLang="ja-JP" sz="900" dirty="0" smtClean="0">
                <a:solidFill>
                  <a:schemeClr val="tx1"/>
                </a:solidFill>
                <a:latin typeface="メイリオ" panose="020B0604030504040204" pitchFamily="50" charset="-128"/>
                <a:ea typeface="メイリオ" panose="020B0604030504040204" pitchFamily="50" charset="-128"/>
              </a:rPr>
              <a:t>30</a:t>
            </a:r>
            <a:r>
              <a:rPr kumimoji="1" lang="ja-JP" altLang="en-US" sz="900" dirty="0" smtClean="0">
                <a:solidFill>
                  <a:schemeClr val="tx1"/>
                </a:solidFill>
                <a:latin typeface="メイリオ" panose="020B0604030504040204" pitchFamily="50" charset="-128"/>
                <a:ea typeface="メイリオ" panose="020B0604030504040204" pitchFamily="50" charset="-128"/>
              </a:rPr>
              <a:t>秒です。</a:t>
            </a: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sp>
        <p:nvSpPr>
          <p:cNvPr id="23" name="横巻き 22"/>
          <p:cNvSpPr/>
          <p:nvPr/>
        </p:nvSpPr>
        <p:spPr>
          <a:xfrm>
            <a:off x="3952513" y="5457056"/>
            <a:ext cx="1420702" cy="360908"/>
          </a:xfrm>
          <a:prstGeom prst="horizontalScroll">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00" dirty="0" smtClean="0">
                <a:solidFill>
                  <a:schemeClr val="tx1"/>
                </a:solidFill>
                <a:latin typeface="HG丸ｺﾞｼｯｸM-PRO" panose="020F0600000000000000" pitchFamily="50" charset="-128"/>
                <a:ea typeface="HG丸ｺﾞｼｯｸM-PRO" panose="020F0600000000000000" pitchFamily="50" charset="-128"/>
              </a:rPr>
              <a:t>ギャラリーウォーク</a:t>
            </a:r>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30" name="角丸四角形吹き出し 29"/>
          <p:cNvSpPr/>
          <p:nvPr/>
        </p:nvSpPr>
        <p:spPr>
          <a:xfrm>
            <a:off x="5494372" y="5513824"/>
            <a:ext cx="936104" cy="216023"/>
          </a:xfrm>
          <a:prstGeom prst="wedgeRoundRectCallout">
            <a:avLst>
              <a:gd name="adj1" fmla="val -66960"/>
              <a:gd name="adj2" fmla="val 18408"/>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900" dirty="0" smtClean="0">
                <a:solidFill>
                  <a:schemeClr val="tx1"/>
                </a:solidFill>
                <a:latin typeface="メイリオ" panose="020B0604030504040204" pitchFamily="50" charset="-128"/>
                <a:ea typeface="メイリオ" panose="020B0604030504040204" pitchFamily="50" charset="-128"/>
              </a:rPr>
              <a:t>残り</a:t>
            </a:r>
            <a:r>
              <a:rPr kumimoji="1" lang="en-US" altLang="ja-JP" sz="900" dirty="0" smtClean="0">
                <a:solidFill>
                  <a:schemeClr val="tx1"/>
                </a:solidFill>
                <a:latin typeface="メイリオ" panose="020B0604030504040204" pitchFamily="50" charset="-128"/>
                <a:ea typeface="メイリオ" panose="020B0604030504040204" pitchFamily="50" charset="-128"/>
              </a:rPr>
              <a:t>30</a:t>
            </a:r>
            <a:r>
              <a:rPr kumimoji="1" lang="ja-JP" altLang="en-US" sz="900" dirty="0" smtClean="0">
                <a:solidFill>
                  <a:schemeClr val="tx1"/>
                </a:solidFill>
                <a:latin typeface="メイリオ" panose="020B0604030504040204" pitchFamily="50" charset="-128"/>
                <a:ea typeface="メイリオ" panose="020B0604030504040204" pitchFamily="50" charset="-128"/>
              </a:rPr>
              <a:t>秒です。</a:t>
            </a: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sp>
        <p:nvSpPr>
          <p:cNvPr id="31" name="横巻き 30"/>
          <p:cNvSpPr/>
          <p:nvPr/>
        </p:nvSpPr>
        <p:spPr>
          <a:xfrm>
            <a:off x="4410481" y="8049344"/>
            <a:ext cx="504767" cy="360908"/>
          </a:xfrm>
          <a:prstGeom prst="horizontalScroll">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00" dirty="0" smtClean="0">
                <a:solidFill>
                  <a:schemeClr val="tx1"/>
                </a:solidFill>
                <a:latin typeface="HG丸ｺﾞｼｯｸM-PRO" panose="020F0600000000000000" pitchFamily="50" charset="-128"/>
                <a:ea typeface="HG丸ｺﾞｼｯｸM-PRO" panose="020F0600000000000000" pitchFamily="50" charset="-128"/>
              </a:rPr>
              <a:t>発 表</a:t>
            </a:r>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7782402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15</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3" name="正方形/長方形 2"/>
          <p:cNvSpPr/>
          <p:nvPr/>
        </p:nvSpPr>
        <p:spPr>
          <a:xfrm>
            <a:off x="341508" y="498410"/>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22</a:t>
            </a: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p:cNvSpPr/>
          <p:nvPr/>
        </p:nvSpPr>
        <p:spPr>
          <a:xfrm>
            <a:off x="2862864" y="498412"/>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a:solidFill>
                  <a:schemeClr val="tx1"/>
                </a:solidFill>
                <a:latin typeface="メイリオ" panose="020B0604030504040204" pitchFamily="50" charset="-128"/>
                <a:ea typeface="メイリオ" panose="020B0604030504040204" pitchFamily="50" charset="-128"/>
              </a:rPr>
              <a:t>22</a:t>
            </a:r>
            <a:r>
              <a:rPr lang="ja-JP" altLang="en-US" sz="1100" b="1" dirty="0">
                <a:solidFill>
                  <a:schemeClr val="tx1"/>
                </a:solidFill>
                <a:latin typeface="メイリオ" panose="020B0604030504040204" pitchFamily="50" charset="-128"/>
                <a:ea typeface="メイリオ" panose="020B0604030504040204" pitchFamily="50" charset="-128"/>
              </a:rPr>
              <a:t>～</a:t>
            </a:r>
            <a:r>
              <a:rPr lang="en-US" altLang="ja-JP" sz="1100" b="1" dirty="0">
                <a:solidFill>
                  <a:schemeClr val="tx1"/>
                </a:solidFill>
                <a:latin typeface="メイリオ" panose="020B0604030504040204" pitchFamily="50" charset="-128"/>
                <a:ea typeface="メイリオ" panose="020B0604030504040204" pitchFamily="50" charset="-128"/>
              </a:rPr>
              <a:t>31</a:t>
            </a:r>
            <a:r>
              <a:rPr lang="ja-JP" altLang="en-US" sz="1100" b="1" dirty="0">
                <a:solidFill>
                  <a:schemeClr val="tx1"/>
                </a:solidFill>
                <a:latin typeface="メイリオ" panose="020B0604030504040204" pitchFamily="50" charset="-128"/>
                <a:ea typeface="メイリオ" panose="020B0604030504040204" pitchFamily="50" charset="-128"/>
              </a:rPr>
              <a:t>で４分≫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それでは、</a:t>
            </a:r>
            <a:r>
              <a:rPr lang="ja-JP" altLang="en-US" sz="1100" dirty="0">
                <a:solidFill>
                  <a:schemeClr val="tx1"/>
                </a:solidFill>
                <a:latin typeface="メイリオ" panose="020B0604030504040204" pitchFamily="50" charset="-128"/>
                <a:ea typeface="メイリオ" panose="020B0604030504040204" pitchFamily="50" charset="-128"/>
              </a:rPr>
              <a:t>本日</a:t>
            </a:r>
            <a:r>
              <a:rPr lang="ja-JP" altLang="en-US" sz="1100" dirty="0" smtClean="0">
                <a:solidFill>
                  <a:schemeClr val="tx1"/>
                </a:solidFill>
                <a:latin typeface="メイリオ" panose="020B0604030504040204" pitchFamily="50" charset="-128"/>
                <a:ea typeface="メイリオ" panose="020B0604030504040204" pitchFamily="50" charset="-128"/>
              </a:rPr>
              <a:t>の</a:t>
            </a:r>
            <a:r>
              <a:rPr lang="ja-JP" altLang="en-US" sz="1100" dirty="0">
                <a:solidFill>
                  <a:schemeClr val="tx1"/>
                </a:solidFill>
                <a:latin typeface="メイリオ" panose="020B0604030504040204" pitchFamily="50" charset="-128"/>
                <a:ea typeface="メイリオ" panose="020B0604030504040204" pitchFamily="50" charset="-128"/>
              </a:rPr>
              <a:t>まとめ</a:t>
            </a:r>
            <a:r>
              <a:rPr lang="ja-JP" altLang="en-US" sz="1100" dirty="0" smtClean="0">
                <a:solidFill>
                  <a:schemeClr val="tx1"/>
                </a:solidFill>
                <a:latin typeface="メイリオ" panose="020B0604030504040204" pitchFamily="50" charset="-128"/>
                <a:ea typeface="メイリオ" panose="020B0604030504040204" pitchFamily="50" charset="-128"/>
              </a:rPr>
              <a:t>に入ります。★</a:t>
            </a:r>
            <a:endParaRPr lang="ja-JP" altLang="en-US" sz="1100" dirty="0">
              <a:solidFill>
                <a:schemeClr val="tx1"/>
              </a:solidFill>
              <a:latin typeface="メイリオ" panose="020B0604030504040204" pitchFamily="50" charset="-128"/>
              <a:ea typeface="メイリオ" panose="020B0604030504040204" pitchFamily="50" charset="-128"/>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2" y="867596"/>
            <a:ext cx="2159986" cy="16199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361964" y="2495202"/>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17" name="正方形/長方形 16"/>
          <p:cNvSpPr/>
          <p:nvPr/>
        </p:nvSpPr>
        <p:spPr>
          <a:xfrm>
            <a:off x="341508" y="5682882"/>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24</a:t>
            </a:r>
            <a:endParaRPr kumimoji="1" lang="en-US" altLang="ja-JP" sz="1600" dirty="0" smtClean="0">
              <a:solidFill>
                <a:srgbClr val="FF0000"/>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8" name="正方形/長方形 17"/>
          <p:cNvSpPr/>
          <p:nvPr/>
        </p:nvSpPr>
        <p:spPr>
          <a:xfrm>
            <a:off x="2862864" y="5682884"/>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a:solidFill>
                  <a:schemeClr val="tx1"/>
                </a:solidFill>
                <a:latin typeface="メイリオ" panose="020B0604030504040204" pitchFamily="50" charset="-128"/>
                <a:ea typeface="メイリオ" panose="020B0604030504040204" pitchFamily="50" charset="-128"/>
              </a:rPr>
              <a:t>22</a:t>
            </a:r>
            <a:r>
              <a:rPr lang="ja-JP" altLang="en-US" sz="1100" b="1" dirty="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31</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ポイント</a:t>
            </a:r>
            <a:r>
              <a:rPr lang="ja-JP" altLang="en-US" sz="1100" dirty="0" smtClean="0">
                <a:solidFill>
                  <a:schemeClr val="tx1"/>
                </a:solidFill>
                <a:latin typeface="メイリオ" panose="020B0604030504040204" pitchFamily="50" charset="-128"/>
                <a:ea typeface="メイリオ" panose="020B0604030504040204" pitchFamily="50" charset="-128"/>
              </a:rPr>
              <a:t>の二つ目は、授業の中に三つの留意点を意識した働きかけを意図的に組み込むことです。授業で最も重要なことは、教科としての本時の目標を達成することですので、そこへ向かう学習活動として組み込むことができるようであれば、是非、お願いしたいと思います。★</a:t>
            </a:r>
            <a:endParaRPr lang="en-US" altLang="ja-JP" sz="1100" dirty="0" smtClean="0">
              <a:solidFill>
                <a:schemeClr val="tx1"/>
              </a:solidFill>
              <a:latin typeface="メイリオ" panose="020B0604030504040204" pitchFamily="50" charset="-128"/>
              <a:ea typeface="メイリオ" panose="020B0604030504040204" pitchFamily="50" charset="-128"/>
            </a:endParaRPr>
          </a:p>
        </p:txBody>
      </p:sp>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3" y="6052069"/>
            <a:ext cx="2159981" cy="161998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3" name="テキスト ボックス 22"/>
          <p:cNvSpPr txBox="1"/>
          <p:nvPr/>
        </p:nvSpPr>
        <p:spPr>
          <a:xfrm>
            <a:off x="361964" y="7679675"/>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4" name="正方形/長方形 23"/>
          <p:cNvSpPr/>
          <p:nvPr/>
        </p:nvSpPr>
        <p:spPr>
          <a:xfrm>
            <a:off x="341508" y="3019164"/>
            <a:ext cx="2520000" cy="2664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23</a:t>
            </a:r>
            <a:endParaRPr kumimoji="1" lang="en-US" altLang="ja-JP" sz="1600" dirty="0" smtClean="0">
              <a:solidFill>
                <a:srgbClr val="FF0000"/>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27" name="正方形/長方形 26"/>
          <p:cNvSpPr/>
          <p:nvPr/>
        </p:nvSpPr>
        <p:spPr>
          <a:xfrm>
            <a:off x="2862864" y="3019166"/>
            <a:ext cx="3600000" cy="2664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a:solidFill>
                  <a:schemeClr val="tx1"/>
                </a:solidFill>
                <a:latin typeface="メイリオ" panose="020B0604030504040204" pitchFamily="50" charset="-128"/>
                <a:ea typeface="メイリオ" panose="020B0604030504040204" pitchFamily="50" charset="-128"/>
              </a:rPr>
              <a:t>22</a:t>
            </a:r>
            <a:r>
              <a:rPr lang="ja-JP" altLang="en-US" sz="1100" b="1" dirty="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31</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もう既にお気付きのように、授業の中での生徒指導とは、何か新しく、特別なことをするわけではありません。大切にしていただきたいポイントは二つです。</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一つ目は、授業中の学習活動を生徒指導の視点でも見て、その学習活動のもつ生徒指導面の意味や目指す子供の姿を捉えることです。例えば</a:t>
            </a:r>
            <a:r>
              <a:rPr lang="en-US" altLang="ja-JP" sz="1100" dirty="0" smtClean="0">
                <a:solidFill>
                  <a:schemeClr val="tx1"/>
                </a:solidFill>
                <a:latin typeface="メイリオ" panose="020B0604030504040204" pitchFamily="50" charset="-128"/>
                <a:ea typeface="メイリオ" panose="020B0604030504040204" pitchFamily="50" charset="-128"/>
              </a:rPr>
              <a:t>『</a:t>
            </a:r>
            <a:r>
              <a:rPr lang="ja-JP" altLang="en-US" sz="1100" dirty="0" smtClean="0">
                <a:solidFill>
                  <a:schemeClr val="tx1"/>
                </a:solidFill>
                <a:latin typeface="メイリオ" panose="020B0604030504040204" pitchFamily="50" charset="-128"/>
                <a:ea typeface="メイリオ" panose="020B0604030504040204" pitchFamily="50" charset="-128"/>
              </a:rPr>
              <a:t>グループで考えを共有する場面</a:t>
            </a:r>
            <a:r>
              <a:rPr lang="en-US" altLang="ja-JP" sz="1100" dirty="0" smtClean="0">
                <a:solidFill>
                  <a:schemeClr val="tx1"/>
                </a:solidFill>
                <a:latin typeface="メイリオ" panose="020B0604030504040204" pitchFamily="50" charset="-128"/>
                <a:ea typeface="メイリオ" panose="020B0604030504040204" pitchFamily="50" charset="-128"/>
              </a:rPr>
              <a:t>』</a:t>
            </a:r>
            <a:r>
              <a:rPr lang="ja-JP" altLang="en-US" sz="1100" dirty="0" smtClean="0">
                <a:solidFill>
                  <a:schemeClr val="tx1"/>
                </a:solidFill>
                <a:latin typeface="メイリオ" panose="020B0604030504040204" pitchFamily="50" charset="-128"/>
                <a:ea typeface="メイリオ" panose="020B0604030504040204" pitchFamily="50" charset="-128"/>
              </a:rPr>
              <a:t>は、「共感的な人間関係を育む場」であり、目指す子供の姿は、「互いの考えを肯定的に認め合い、尊重する」子供と捉えます。そして、今までしていた学習活動も、生徒指導であることを意識して働きかけることが大切で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6373" y="3388350"/>
            <a:ext cx="2159982" cy="161998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9" name="テキスト ボックス 28"/>
          <p:cNvSpPr txBox="1"/>
          <p:nvPr/>
        </p:nvSpPr>
        <p:spPr>
          <a:xfrm>
            <a:off x="361964" y="5015956"/>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Tree>
    <p:extLst>
      <p:ext uri="{BB962C8B-B14F-4D97-AF65-F5344CB8AC3E}">
        <p14:creationId xmlns:p14="http://schemas.microsoft.com/office/powerpoint/2010/main" val="40913252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16</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17" name="正方形/長方形 16"/>
          <p:cNvSpPr/>
          <p:nvPr/>
        </p:nvSpPr>
        <p:spPr>
          <a:xfrm>
            <a:off x="341508" y="498028"/>
            <a:ext cx="2520000" cy="351886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25</a:t>
            </a:r>
            <a:endParaRPr kumimoji="1" lang="en-US" altLang="ja-JP" sz="1600" dirty="0" smtClean="0">
              <a:solidFill>
                <a:srgbClr val="FF0000"/>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8" name="正方形/長方形 17"/>
          <p:cNvSpPr/>
          <p:nvPr/>
        </p:nvSpPr>
        <p:spPr>
          <a:xfrm>
            <a:off x="2862864" y="498030"/>
            <a:ext cx="3600000" cy="351886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a:solidFill>
                  <a:schemeClr val="tx1"/>
                </a:solidFill>
                <a:latin typeface="メイリオ" panose="020B0604030504040204" pitchFamily="50" charset="-128"/>
                <a:ea typeface="メイリオ" panose="020B0604030504040204" pitchFamily="50" charset="-128"/>
              </a:rPr>
              <a:t>22</a:t>
            </a:r>
            <a:r>
              <a:rPr lang="ja-JP" altLang="en-US" sz="1100" b="1" dirty="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31</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以上の二つのポイントを意識することで、授業中の教師のまなざし、声かけ、ふるまい等の言動や姿勢が変わってくると思います。</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例えば、・・・（スライド中央　　　内の例を、それぞれ一つずつ紹介してください。）</a:t>
            </a: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三つの留意点を意識した働きかけと、子供への温かい言動が、子供たちがどの学年でも、どの先生の授業でも行われるとどうなるでしょう。この積み重ねは安心感を与え、「居場所づくり」「絆づくり」になるとともに、子供の自己指導能力をよりよく育むことにつながります。★</a:t>
            </a:r>
            <a:endParaRPr lang="en-US" altLang="ja-JP" sz="1100" dirty="0" smtClean="0">
              <a:solidFill>
                <a:schemeClr val="tx1"/>
              </a:solidFill>
              <a:latin typeface="メイリオ" panose="020B0604030504040204" pitchFamily="50" charset="-128"/>
              <a:ea typeface="メイリオ" panose="020B0604030504040204" pitchFamily="50" charset="-128"/>
            </a:endParaRPr>
          </a:p>
        </p:txBody>
      </p:sp>
      <p:pic>
        <p:nvPicPr>
          <p:cNvPr id="2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3" y="867215"/>
            <a:ext cx="2159983" cy="16199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3" name="テキスト ボックス 22"/>
          <p:cNvSpPr txBox="1"/>
          <p:nvPr/>
        </p:nvSpPr>
        <p:spPr>
          <a:xfrm>
            <a:off x="361964" y="2494821"/>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16" name="正方形/長方形 15"/>
          <p:cNvSpPr/>
          <p:nvPr/>
        </p:nvSpPr>
        <p:spPr>
          <a:xfrm>
            <a:off x="341508" y="4017081"/>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26</a:t>
            </a:r>
            <a:r>
              <a:rPr kumimoji="1" lang="ja-JP" altLang="en-US" sz="1600" dirty="0" smtClean="0">
                <a:solidFill>
                  <a:schemeClr val="tx1"/>
                </a:solidFill>
                <a:latin typeface="メイリオ" panose="020B0604030504040204" pitchFamily="50" charset="-128"/>
                <a:ea typeface="メイリオ" panose="020B0604030504040204" pitchFamily="50" charset="-128"/>
              </a:rPr>
              <a:t>（小）</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9" name="正方形/長方形 18"/>
          <p:cNvSpPr/>
          <p:nvPr/>
        </p:nvSpPr>
        <p:spPr>
          <a:xfrm>
            <a:off x="2862864" y="4017083"/>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a:solidFill>
                  <a:schemeClr val="tx1"/>
                </a:solidFill>
                <a:latin typeface="メイリオ" panose="020B0604030504040204" pitchFamily="50" charset="-128"/>
                <a:ea typeface="メイリオ" panose="020B0604030504040204" pitchFamily="50" charset="-128"/>
              </a:rPr>
              <a:t>22</a:t>
            </a:r>
            <a:r>
              <a:rPr lang="ja-JP" altLang="en-US" sz="1100" b="1" dirty="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31</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学習指導要領の改訂により、解説の総則編「生徒指導の充実」の中で、生徒指導を「</a:t>
            </a:r>
            <a:r>
              <a:rPr lang="ja-JP" altLang="en-US" sz="1100" dirty="0">
                <a:solidFill>
                  <a:schemeClr val="tx1"/>
                </a:solidFill>
                <a:latin typeface="メイリオ" panose="020B0604030504040204" pitchFamily="50" charset="-128"/>
                <a:ea typeface="メイリオ" panose="020B0604030504040204" pitchFamily="50" charset="-128"/>
              </a:rPr>
              <a:t>学習指導と関連付けながら</a:t>
            </a:r>
            <a:r>
              <a:rPr lang="ja-JP" altLang="en-US" sz="1100" dirty="0" smtClean="0">
                <a:solidFill>
                  <a:schemeClr val="tx1"/>
                </a:solidFill>
                <a:latin typeface="メイリオ" panose="020B0604030504040204" pitchFamily="50" charset="-128"/>
                <a:ea typeface="メイリオ" panose="020B0604030504040204" pitchFamily="50" charset="-128"/>
              </a:rPr>
              <a:t>」充実させることが強調されています。この「学習指導と関連付けながら」という言葉は、小学校だけ</a:t>
            </a:r>
            <a:r>
              <a:rPr lang="ja-JP" altLang="en-US" sz="1100" dirty="0">
                <a:solidFill>
                  <a:schemeClr val="tx1"/>
                </a:solidFill>
                <a:latin typeface="メイリオ" panose="020B0604030504040204" pitchFamily="50" charset="-128"/>
                <a:ea typeface="メイリオ" panose="020B0604030504040204" pitchFamily="50" charset="-128"/>
              </a:rPr>
              <a:t>でなく、全ての校</a:t>
            </a:r>
            <a:r>
              <a:rPr lang="ja-JP" altLang="en-US" sz="1100" dirty="0" smtClean="0">
                <a:solidFill>
                  <a:schemeClr val="tx1"/>
                </a:solidFill>
                <a:latin typeface="メイリオ" panose="020B0604030504040204" pitchFamily="50" charset="-128"/>
                <a:ea typeface="メイリオ" panose="020B0604030504040204" pitchFamily="50" charset="-128"/>
              </a:rPr>
              <a:t>種で加えられました。</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学習指導と生徒指導とを分けて考えるのではなく、相互に関連付けながら充実を図っていくことが重要です。 ★</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3" y="4386267"/>
            <a:ext cx="2159983" cy="16199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2" name="テキスト ボックス 21"/>
          <p:cNvSpPr txBox="1"/>
          <p:nvPr/>
        </p:nvSpPr>
        <p:spPr>
          <a:xfrm>
            <a:off x="361964" y="6013873"/>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5" name="正方形/長方形 24"/>
          <p:cNvSpPr/>
          <p:nvPr/>
        </p:nvSpPr>
        <p:spPr>
          <a:xfrm>
            <a:off x="341508" y="6536332"/>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27</a:t>
            </a:r>
            <a:r>
              <a:rPr kumimoji="1" lang="ja-JP" altLang="en-US" sz="1600" dirty="0" smtClean="0">
                <a:solidFill>
                  <a:schemeClr val="tx1"/>
                </a:solidFill>
                <a:latin typeface="メイリオ" panose="020B0604030504040204" pitchFamily="50" charset="-128"/>
                <a:ea typeface="メイリオ" panose="020B0604030504040204" pitchFamily="50" charset="-128"/>
              </a:rPr>
              <a:t>（中）</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26" name="正方形/長方形 25"/>
          <p:cNvSpPr/>
          <p:nvPr/>
        </p:nvSpPr>
        <p:spPr>
          <a:xfrm>
            <a:off x="2862864" y="6536334"/>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a:solidFill>
                  <a:schemeClr val="tx1"/>
                </a:solidFill>
                <a:latin typeface="メイリオ" panose="020B0604030504040204" pitchFamily="50" charset="-128"/>
                <a:ea typeface="メイリオ" panose="020B0604030504040204" pitchFamily="50" charset="-128"/>
              </a:rPr>
              <a:t>22</a:t>
            </a:r>
            <a:r>
              <a:rPr lang="ja-JP" altLang="en-US" sz="1100" b="1" dirty="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31</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defTabSz="880510">
              <a:lnSpc>
                <a:spcPts val="1400"/>
              </a:lnSpc>
              <a:spcBef>
                <a:spcPct val="0"/>
              </a:spcBef>
            </a:pPr>
            <a:r>
              <a:rPr lang="ja-JP" altLang="en-US" sz="1100" dirty="0" smtClean="0">
                <a:solidFill>
                  <a:srgbClr val="FF0000"/>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学習</a:t>
            </a:r>
            <a:r>
              <a:rPr lang="ja-JP" altLang="en-US" sz="1100" dirty="0">
                <a:solidFill>
                  <a:schemeClr val="tx1"/>
                </a:solidFill>
                <a:latin typeface="メイリオ" panose="020B0604030504040204" pitchFamily="50" charset="-128"/>
                <a:ea typeface="メイリオ" panose="020B0604030504040204" pitchFamily="50" charset="-128"/>
              </a:rPr>
              <a:t>指導</a:t>
            </a:r>
            <a:r>
              <a:rPr lang="ja-JP" altLang="en-US" sz="1100" dirty="0" smtClean="0">
                <a:solidFill>
                  <a:schemeClr val="tx1"/>
                </a:solidFill>
                <a:latin typeface="メイリオ" panose="020B0604030504040204" pitchFamily="50" charset="-128"/>
                <a:ea typeface="メイリオ" panose="020B0604030504040204" pitchFamily="50" charset="-128"/>
              </a:rPr>
              <a:t>要領改訂前と改訂後の解説総則編「</a:t>
            </a:r>
            <a:r>
              <a:rPr lang="ja-JP" altLang="en-US" sz="1100" dirty="0">
                <a:solidFill>
                  <a:schemeClr val="tx1"/>
                </a:solidFill>
                <a:latin typeface="メイリオ" panose="020B0604030504040204" pitchFamily="50" charset="-128"/>
                <a:ea typeface="メイリオ" panose="020B0604030504040204" pitchFamily="50" charset="-128"/>
              </a:rPr>
              <a:t>生徒指導の充実</a:t>
            </a:r>
            <a:r>
              <a:rPr lang="ja-JP" altLang="en-US" sz="1100" dirty="0" smtClean="0">
                <a:solidFill>
                  <a:schemeClr val="tx1"/>
                </a:solidFill>
                <a:latin typeface="メイリオ" panose="020B0604030504040204" pitchFamily="50" charset="-128"/>
                <a:ea typeface="メイリオ" panose="020B0604030504040204" pitchFamily="50" charset="-128"/>
              </a:rPr>
              <a:t>」の文章を</a:t>
            </a:r>
            <a:r>
              <a:rPr lang="ja-JP" altLang="en-US" sz="1100" dirty="0">
                <a:solidFill>
                  <a:schemeClr val="tx1"/>
                </a:solidFill>
                <a:latin typeface="メイリオ" panose="020B0604030504040204" pitchFamily="50" charset="-128"/>
                <a:ea typeface="メイリオ" panose="020B0604030504040204" pitchFamily="50" charset="-128"/>
              </a:rPr>
              <a:t>上下に並べました</a:t>
            </a:r>
            <a:r>
              <a:rPr lang="ja-JP" altLang="en-US" sz="1100" dirty="0" smtClean="0">
                <a:solidFill>
                  <a:schemeClr val="tx1"/>
                </a:solidFill>
                <a:latin typeface="メイリオ" panose="020B0604030504040204" pitchFamily="50" charset="-128"/>
                <a:ea typeface="メイリオ" panose="020B0604030504040204" pitchFamily="50" charset="-128"/>
              </a:rPr>
              <a:t>。違いが分かりますか？（少し間をとる）★</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違いは一点。「学習指導と関連付けながら」という言葉が追加されたことです。実は、これは、中学校だけでなく、全ての校種で加えられました。</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学習指導と生徒指導とを分けて考えるのではなく、相互に関連付けながら充実を図っていくことが重要です。 ★</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30"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6372" y="6905519"/>
            <a:ext cx="2159986" cy="16199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1" name="テキスト ボックス 30"/>
          <p:cNvSpPr txBox="1"/>
          <p:nvPr/>
        </p:nvSpPr>
        <p:spPr>
          <a:xfrm>
            <a:off x="361964" y="8533125"/>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7" name="角丸四角形 26"/>
          <p:cNvSpPr/>
          <p:nvPr/>
        </p:nvSpPr>
        <p:spPr>
          <a:xfrm>
            <a:off x="3140968" y="2864768"/>
            <a:ext cx="2981017" cy="895489"/>
          </a:xfrm>
          <a:prstGeom prst="roundRect">
            <a:avLst/>
          </a:prstGeom>
          <a:solidFill>
            <a:schemeClr val="bg1"/>
          </a:solidFill>
          <a:ln w="38100" cmpd="dbl"/>
        </p:spPr>
        <p:style>
          <a:lnRef idx="2">
            <a:schemeClr val="accent1">
              <a:shade val="50000"/>
            </a:schemeClr>
          </a:lnRef>
          <a:fillRef idx="1">
            <a:schemeClr val="accent1"/>
          </a:fillRef>
          <a:effectRef idx="0">
            <a:schemeClr val="accent1"/>
          </a:effectRef>
          <a:fontRef idx="minor">
            <a:schemeClr val="lt1"/>
          </a:fontRef>
        </p:style>
        <p:txBody>
          <a:bodyPr tIns="36000" bIns="0" rtlCol="0" anchor="ctr"/>
          <a:lstStyle/>
          <a:p>
            <a:pPr lvl="0">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・小学校は、</a:t>
            </a: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26</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ja-JP" altLang="en-US" sz="1100" b="1" dirty="0">
                <a:solidFill>
                  <a:schemeClr val="tx1"/>
                </a:solidFill>
                <a:latin typeface="メイリオ" panose="020B0604030504040204" pitchFamily="50" charset="-128"/>
                <a:ea typeface="メイリオ" panose="020B0604030504040204" pitchFamily="50" charset="-128"/>
              </a:rPr>
              <a:t>小）</a:t>
            </a:r>
            <a:r>
              <a:rPr lang="ja-JP" altLang="en-US" sz="1100" dirty="0">
                <a:solidFill>
                  <a:schemeClr val="tx1"/>
                </a:solidFill>
                <a:latin typeface="メイリオ" panose="020B0604030504040204" pitchFamily="50" charset="-128"/>
                <a:ea typeface="メイリオ" panose="020B0604030504040204" pitchFamily="50" charset="-128"/>
              </a:rPr>
              <a:t>へ</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a:t>
            </a:r>
            <a:r>
              <a:rPr lang="ja-JP" altLang="en-US" sz="1100" dirty="0">
                <a:solidFill>
                  <a:schemeClr val="tx1"/>
                </a:solidFill>
                <a:latin typeface="メイリオ" panose="020B0604030504040204" pitchFamily="50" charset="-128"/>
                <a:ea typeface="メイリオ" panose="020B0604030504040204" pitchFamily="50" charset="-128"/>
              </a:rPr>
              <a:t>中学校は、</a:t>
            </a: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27</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ja-JP" altLang="en-US" sz="1100" b="1" dirty="0">
                <a:solidFill>
                  <a:schemeClr val="tx1"/>
                </a:solidFill>
                <a:latin typeface="メイリオ" panose="020B0604030504040204" pitchFamily="50" charset="-128"/>
                <a:ea typeface="メイリオ" panose="020B0604030504040204" pitchFamily="50" charset="-128"/>
              </a:rPr>
              <a:t>中）</a:t>
            </a:r>
            <a:r>
              <a:rPr lang="ja-JP" altLang="en-US" sz="1100" dirty="0">
                <a:solidFill>
                  <a:schemeClr val="tx1"/>
                </a:solidFill>
                <a:latin typeface="メイリオ" panose="020B0604030504040204" pitchFamily="50" charset="-128"/>
                <a:ea typeface="メイリオ" panose="020B0604030504040204" pitchFamily="50" charset="-128"/>
              </a:rPr>
              <a:t>へ</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a:t>
            </a:r>
            <a:r>
              <a:rPr lang="ja-JP" altLang="en-US" sz="1100" dirty="0">
                <a:solidFill>
                  <a:schemeClr val="tx1"/>
                </a:solidFill>
                <a:latin typeface="メイリオ" panose="020B0604030504040204" pitchFamily="50" charset="-128"/>
                <a:ea typeface="メイリオ" panose="020B0604030504040204" pitchFamily="50" charset="-128"/>
              </a:rPr>
              <a:t>高等学校は、</a:t>
            </a: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28</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ja-JP" altLang="en-US" sz="1100" b="1" dirty="0">
                <a:solidFill>
                  <a:schemeClr val="tx1"/>
                </a:solidFill>
                <a:latin typeface="メイリオ" panose="020B0604030504040204" pitchFamily="50" charset="-128"/>
                <a:ea typeface="メイリオ" panose="020B0604030504040204" pitchFamily="50" charset="-128"/>
              </a:rPr>
              <a:t>高）</a:t>
            </a:r>
            <a:r>
              <a:rPr lang="ja-JP" altLang="en-US" sz="1100" dirty="0">
                <a:solidFill>
                  <a:schemeClr val="tx1"/>
                </a:solidFill>
                <a:latin typeface="メイリオ" panose="020B0604030504040204" pitchFamily="50" charset="-128"/>
                <a:ea typeface="メイリオ" panose="020B0604030504040204" pitchFamily="50" charset="-128"/>
              </a:rPr>
              <a:t>へ</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a:t>
            </a:r>
            <a:r>
              <a:rPr lang="ja-JP" altLang="en-US" sz="1100" dirty="0">
                <a:solidFill>
                  <a:schemeClr val="tx1"/>
                </a:solidFill>
                <a:latin typeface="メイリオ" panose="020B0604030504040204" pitchFamily="50" charset="-128"/>
                <a:ea typeface="メイリオ" panose="020B0604030504040204" pitchFamily="50" charset="-128"/>
              </a:rPr>
              <a:t>特別支援学校は、</a:t>
            </a: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29</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ja-JP" altLang="en-US" sz="1100" b="1" dirty="0">
                <a:solidFill>
                  <a:schemeClr val="tx1"/>
                </a:solidFill>
                <a:latin typeface="メイリオ" panose="020B0604030504040204" pitchFamily="50" charset="-128"/>
                <a:ea typeface="メイリオ" panose="020B0604030504040204" pitchFamily="50" charset="-128"/>
              </a:rPr>
              <a:t>特）</a:t>
            </a:r>
            <a:r>
              <a:rPr lang="ja-JP" altLang="en-US" sz="1100" dirty="0">
                <a:solidFill>
                  <a:schemeClr val="tx1"/>
                </a:solidFill>
                <a:latin typeface="メイリオ" panose="020B0604030504040204" pitchFamily="50" charset="-128"/>
                <a:ea typeface="メイリオ" panose="020B0604030504040204" pitchFamily="50" charset="-128"/>
              </a:rPr>
              <a:t>へ</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 name="正方形/長方形 1"/>
          <p:cNvSpPr/>
          <p:nvPr/>
        </p:nvSpPr>
        <p:spPr>
          <a:xfrm>
            <a:off x="488352" y="1622600"/>
            <a:ext cx="2281982" cy="4856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5112618" y="1331783"/>
            <a:ext cx="288032" cy="121400"/>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角丸四角形 27"/>
          <p:cNvSpPr/>
          <p:nvPr/>
        </p:nvSpPr>
        <p:spPr>
          <a:xfrm>
            <a:off x="3501008" y="5790808"/>
            <a:ext cx="1483480" cy="338550"/>
          </a:xfrm>
          <a:prstGeom prst="roundRect">
            <a:avLst/>
          </a:prstGeom>
          <a:solidFill>
            <a:schemeClr val="bg1"/>
          </a:solidFill>
          <a:ln w="38100" cmpd="dbl"/>
        </p:spPr>
        <p:style>
          <a:lnRef idx="2">
            <a:schemeClr val="accent1">
              <a:shade val="50000"/>
            </a:schemeClr>
          </a:lnRef>
          <a:fillRef idx="1">
            <a:schemeClr val="accent1"/>
          </a:fillRef>
          <a:effectRef idx="0">
            <a:schemeClr val="accent1"/>
          </a:effectRef>
          <a:fontRef idx="minor">
            <a:schemeClr val="lt1"/>
          </a:fontRef>
        </p:style>
        <p:txBody>
          <a:bodyPr tIns="36000" bIns="0" rtlCol="0" anchor="ctr"/>
          <a:lstStyle/>
          <a:p>
            <a:pPr lvl="0" algn="ctr">
              <a:lnSpc>
                <a:spcPts val="1400"/>
              </a:lnSpc>
            </a:pPr>
            <a:r>
              <a:rPr lang="ja-JP" altLang="en-US" sz="1100" b="1" dirty="0" smtClean="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30 </a:t>
            </a:r>
            <a:r>
              <a:rPr lang="ja-JP" altLang="en-US" sz="1100" dirty="0" smtClean="0">
                <a:solidFill>
                  <a:schemeClr val="tx1"/>
                </a:solidFill>
                <a:latin typeface="メイリオ" panose="020B0604030504040204" pitchFamily="50" charset="-128"/>
                <a:ea typeface="メイリオ" panose="020B0604030504040204" pitchFamily="50" charset="-128"/>
              </a:rPr>
              <a:t>へ</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9" name="角丸四角形 28"/>
          <p:cNvSpPr/>
          <p:nvPr/>
        </p:nvSpPr>
        <p:spPr>
          <a:xfrm>
            <a:off x="3501008" y="8502882"/>
            <a:ext cx="1483480" cy="338550"/>
          </a:xfrm>
          <a:prstGeom prst="roundRect">
            <a:avLst/>
          </a:prstGeom>
          <a:solidFill>
            <a:schemeClr val="bg1"/>
          </a:solidFill>
          <a:ln w="38100" cmpd="dbl"/>
        </p:spPr>
        <p:style>
          <a:lnRef idx="2">
            <a:schemeClr val="accent1">
              <a:shade val="50000"/>
            </a:schemeClr>
          </a:lnRef>
          <a:fillRef idx="1">
            <a:schemeClr val="accent1"/>
          </a:fillRef>
          <a:effectRef idx="0">
            <a:schemeClr val="accent1"/>
          </a:effectRef>
          <a:fontRef idx="minor">
            <a:schemeClr val="lt1"/>
          </a:fontRef>
        </p:style>
        <p:txBody>
          <a:bodyPr tIns="36000" bIns="0" rtlCol="0" anchor="ctr"/>
          <a:lstStyle/>
          <a:p>
            <a:pPr lvl="0" algn="ctr">
              <a:lnSpc>
                <a:spcPts val="1400"/>
              </a:lnSpc>
            </a:pPr>
            <a:r>
              <a:rPr lang="ja-JP" altLang="en-US" sz="1100" b="1" dirty="0" smtClean="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30 </a:t>
            </a:r>
            <a:r>
              <a:rPr lang="ja-JP" altLang="en-US" sz="1100" dirty="0" smtClean="0">
                <a:solidFill>
                  <a:schemeClr val="tx1"/>
                </a:solidFill>
                <a:latin typeface="メイリオ" panose="020B0604030504040204" pitchFamily="50" charset="-128"/>
                <a:ea typeface="メイリオ" panose="020B0604030504040204" pitchFamily="50" charset="-128"/>
              </a:rPr>
              <a:t>へ</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134384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17</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17" name="正方形/長方形 16"/>
          <p:cNvSpPr/>
          <p:nvPr/>
        </p:nvSpPr>
        <p:spPr>
          <a:xfrm>
            <a:off x="341508" y="498028"/>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28</a:t>
            </a:r>
            <a:r>
              <a:rPr kumimoji="1" lang="ja-JP" altLang="en-US" sz="1600" dirty="0" smtClean="0">
                <a:solidFill>
                  <a:schemeClr val="tx1"/>
                </a:solidFill>
                <a:latin typeface="メイリオ" panose="020B0604030504040204" pitchFamily="50" charset="-128"/>
                <a:ea typeface="メイリオ" panose="020B0604030504040204" pitchFamily="50" charset="-128"/>
              </a:rPr>
              <a:t>（高）</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8" name="正方形/長方形 17"/>
          <p:cNvSpPr/>
          <p:nvPr/>
        </p:nvSpPr>
        <p:spPr>
          <a:xfrm>
            <a:off x="2862864" y="498030"/>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a:solidFill>
                  <a:schemeClr val="tx1"/>
                </a:solidFill>
                <a:latin typeface="メイリオ" panose="020B0604030504040204" pitchFamily="50" charset="-128"/>
                <a:ea typeface="メイリオ" panose="020B0604030504040204" pitchFamily="50" charset="-128"/>
              </a:rPr>
              <a:t>22</a:t>
            </a:r>
            <a:r>
              <a:rPr lang="ja-JP" altLang="en-US" sz="1100" b="1" dirty="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31</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defTabSz="880510">
              <a:lnSpc>
                <a:spcPts val="1400"/>
              </a:lnSpc>
              <a:spcBef>
                <a:spcPct val="0"/>
              </a:spcBef>
            </a:pPr>
            <a:r>
              <a:rPr lang="ja-JP" altLang="en-US" sz="1100" dirty="0">
                <a:solidFill>
                  <a:srgbClr val="FF0000"/>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学習指導要領改訂前と改訂後の解説総則編「生徒指導の充実」の文章を上下に並べました。違いが分かりますか？（少し間をとる）★</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違い</a:t>
            </a:r>
            <a:r>
              <a:rPr lang="ja-JP" altLang="en-US" sz="1100" dirty="0">
                <a:solidFill>
                  <a:schemeClr val="tx1"/>
                </a:solidFill>
                <a:latin typeface="メイリオ" panose="020B0604030504040204" pitchFamily="50" charset="-128"/>
                <a:ea typeface="メイリオ" panose="020B0604030504040204" pitchFamily="50" charset="-128"/>
              </a:rPr>
              <a:t>は一点。「学習指導と関連付けながら」という言葉が追加されたことです。実は、これは</a:t>
            </a:r>
            <a:r>
              <a:rPr lang="ja-JP" altLang="en-US" sz="1100" dirty="0" smtClean="0">
                <a:solidFill>
                  <a:schemeClr val="tx1"/>
                </a:solidFill>
                <a:latin typeface="メイリオ" panose="020B0604030504040204" pitchFamily="50" charset="-128"/>
                <a:ea typeface="メイリオ" panose="020B0604030504040204" pitchFamily="50" charset="-128"/>
              </a:rPr>
              <a:t>、高等学校だけで</a:t>
            </a:r>
            <a:r>
              <a:rPr lang="ja-JP" altLang="en-US" sz="1100" dirty="0">
                <a:solidFill>
                  <a:schemeClr val="tx1"/>
                </a:solidFill>
                <a:latin typeface="メイリオ" panose="020B0604030504040204" pitchFamily="50" charset="-128"/>
                <a:ea typeface="メイリオ" panose="020B0604030504040204" pitchFamily="50" charset="-128"/>
              </a:rPr>
              <a:t>なく、全ての校</a:t>
            </a:r>
            <a:r>
              <a:rPr lang="ja-JP" altLang="en-US" sz="1100" dirty="0" smtClean="0">
                <a:solidFill>
                  <a:schemeClr val="tx1"/>
                </a:solidFill>
                <a:latin typeface="メイリオ" panose="020B0604030504040204" pitchFamily="50" charset="-128"/>
                <a:ea typeface="メイリオ" panose="020B0604030504040204" pitchFamily="50" charset="-128"/>
              </a:rPr>
              <a:t>種で加えられました。</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学習</a:t>
            </a:r>
            <a:r>
              <a:rPr lang="ja-JP" altLang="en-US" sz="1100" dirty="0">
                <a:solidFill>
                  <a:schemeClr val="tx1"/>
                </a:solidFill>
                <a:latin typeface="メイリオ" panose="020B0604030504040204" pitchFamily="50" charset="-128"/>
                <a:ea typeface="メイリオ" panose="020B0604030504040204" pitchFamily="50" charset="-128"/>
              </a:rPr>
              <a:t>指導と生徒指導とを分けて考えるのではなく、相互に関連付けながら充実を図っていくことが重要です。 ★</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3" y="867215"/>
            <a:ext cx="2159983" cy="16199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3" name="テキスト ボックス 22"/>
          <p:cNvSpPr txBox="1"/>
          <p:nvPr/>
        </p:nvSpPr>
        <p:spPr>
          <a:xfrm>
            <a:off x="361964" y="2494821"/>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16" name="正方形/長方形 15"/>
          <p:cNvSpPr/>
          <p:nvPr/>
        </p:nvSpPr>
        <p:spPr>
          <a:xfrm>
            <a:off x="341508" y="3015927"/>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29</a:t>
            </a:r>
            <a:r>
              <a:rPr kumimoji="1" lang="ja-JP" altLang="en-US" sz="1600" dirty="0" smtClean="0">
                <a:solidFill>
                  <a:schemeClr val="tx1"/>
                </a:solidFill>
                <a:latin typeface="メイリオ" panose="020B0604030504040204" pitchFamily="50" charset="-128"/>
                <a:ea typeface="メイリオ" panose="020B0604030504040204" pitchFamily="50" charset="-128"/>
              </a:rPr>
              <a:t>（特）</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9" name="正方形/長方形 18"/>
          <p:cNvSpPr/>
          <p:nvPr/>
        </p:nvSpPr>
        <p:spPr>
          <a:xfrm>
            <a:off x="2862864" y="3015929"/>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a:solidFill>
                  <a:schemeClr val="tx1"/>
                </a:solidFill>
                <a:latin typeface="メイリオ" panose="020B0604030504040204" pitchFamily="50" charset="-128"/>
                <a:ea typeface="メイリオ" panose="020B0604030504040204" pitchFamily="50" charset="-128"/>
              </a:rPr>
              <a:t>22</a:t>
            </a:r>
            <a:r>
              <a:rPr lang="ja-JP" altLang="en-US" sz="1100" b="1" dirty="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31</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defTabSz="880510">
              <a:lnSpc>
                <a:spcPts val="1400"/>
              </a:lnSpc>
              <a:spcBef>
                <a:spcPct val="0"/>
              </a:spcBef>
            </a:pPr>
            <a:r>
              <a:rPr lang="ja-JP" altLang="en-US" sz="1100" dirty="0">
                <a:solidFill>
                  <a:srgbClr val="FF0000"/>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学習指導要領改訂前と改訂後の解説総則編「生徒指導の充実」の文章を上下に並べました。違いが分かりますか？（少し間をとる）★</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違い</a:t>
            </a:r>
            <a:r>
              <a:rPr lang="ja-JP" altLang="en-US" sz="1100" dirty="0">
                <a:solidFill>
                  <a:schemeClr val="tx1"/>
                </a:solidFill>
                <a:latin typeface="メイリオ" panose="020B0604030504040204" pitchFamily="50" charset="-128"/>
                <a:ea typeface="メイリオ" panose="020B0604030504040204" pitchFamily="50" charset="-128"/>
              </a:rPr>
              <a:t>は一点。「学習指導と関連付けながら」という言葉が追加されたことです</a:t>
            </a:r>
            <a:r>
              <a:rPr lang="ja-JP" altLang="en-US" sz="1100" dirty="0" smtClean="0">
                <a:solidFill>
                  <a:schemeClr val="tx1"/>
                </a:solidFill>
                <a:latin typeface="メイリオ" panose="020B0604030504040204" pitchFamily="50" charset="-128"/>
                <a:ea typeface="メイリオ" panose="020B0604030504040204" pitchFamily="50" charset="-128"/>
              </a:rPr>
              <a:t>。実は</a:t>
            </a:r>
            <a:r>
              <a:rPr lang="ja-JP" altLang="en-US" sz="1100" dirty="0">
                <a:solidFill>
                  <a:schemeClr val="tx1"/>
                </a:solidFill>
                <a:latin typeface="メイリオ" panose="020B0604030504040204" pitchFamily="50" charset="-128"/>
                <a:ea typeface="メイリオ" panose="020B0604030504040204" pitchFamily="50" charset="-128"/>
              </a:rPr>
              <a:t>、これは</a:t>
            </a:r>
            <a:r>
              <a:rPr lang="ja-JP" altLang="en-US" sz="1100" dirty="0" smtClean="0">
                <a:solidFill>
                  <a:schemeClr val="tx1"/>
                </a:solidFill>
                <a:latin typeface="メイリオ" panose="020B0604030504040204" pitchFamily="50" charset="-128"/>
                <a:ea typeface="メイリオ" panose="020B0604030504040204" pitchFamily="50" charset="-128"/>
              </a:rPr>
              <a:t>、特別支援学校だけ</a:t>
            </a:r>
            <a:r>
              <a:rPr lang="ja-JP" altLang="en-US" sz="1100" dirty="0">
                <a:solidFill>
                  <a:schemeClr val="tx1"/>
                </a:solidFill>
                <a:latin typeface="メイリオ" panose="020B0604030504040204" pitchFamily="50" charset="-128"/>
                <a:ea typeface="メイリオ" panose="020B0604030504040204" pitchFamily="50" charset="-128"/>
              </a:rPr>
              <a:t>でなく、全ての校</a:t>
            </a:r>
            <a:r>
              <a:rPr lang="ja-JP" altLang="en-US" sz="1100" dirty="0" smtClean="0">
                <a:solidFill>
                  <a:schemeClr val="tx1"/>
                </a:solidFill>
                <a:latin typeface="メイリオ" panose="020B0604030504040204" pitchFamily="50" charset="-128"/>
                <a:ea typeface="メイリオ" panose="020B0604030504040204" pitchFamily="50" charset="-128"/>
              </a:rPr>
              <a:t>種で加えられました。</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学習指導と生徒指導とを分けて考えるのではなく、相互に関連付けながら充実を図っていくことが重要です。 ★</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2" y="3385113"/>
            <a:ext cx="2159985" cy="16199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2" name="テキスト ボックス 21"/>
          <p:cNvSpPr txBox="1"/>
          <p:nvPr/>
        </p:nvSpPr>
        <p:spPr>
          <a:xfrm>
            <a:off x="361964" y="5012719"/>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4" name="正方形/長方形 23"/>
          <p:cNvSpPr/>
          <p:nvPr/>
        </p:nvSpPr>
        <p:spPr>
          <a:xfrm>
            <a:off x="339799" y="5537063"/>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30</a:t>
            </a:r>
            <a:endParaRPr kumimoji="1" lang="en-US" altLang="ja-JP" sz="1600" dirty="0" smtClean="0">
              <a:solidFill>
                <a:srgbClr val="FF0000"/>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27" name="正方形/長方形 26"/>
          <p:cNvSpPr/>
          <p:nvPr/>
        </p:nvSpPr>
        <p:spPr>
          <a:xfrm>
            <a:off x="2862864" y="5537065"/>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22</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31</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教師</a:t>
            </a:r>
            <a:r>
              <a:rPr lang="ja-JP" altLang="en-US" sz="1100" dirty="0">
                <a:solidFill>
                  <a:schemeClr val="tx1"/>
                </a:solidFill>
                <a:latin typeface="メイリオ" panose="020B0604030504040204" pitchFamily="50" charset="-128"/>
                <a:ea typeface="メイリオ" panose="020B0604030504040204" pitchFamily="50" charset="-128"/>
              </a:rPr>
              <a:t>の温かい言動のもとで、自己存在感を与え、共感的な人間関係を育みながら、自己決定の場を与えることにより生まれる、よりよい学習環境は「主体的、対話的で深い学び」を促します。それがまた、生徒指導の充実につながります</a:t>
            </a:r>
            <a:r>
              <a:rPr lang="ja-JP" altLang="en-US" sz="1100" dirty="0" smtClean="0">
                <a:solidFill>
                  <a:schemeClr val="tx1"/>
                </a:solidFill>
                <a:latin typeface="メイリオ" panose="020B0604030504040204" pitchFamily="50" charset="-128"/>
                <a:ea typeface="メイリオ" panose="020B0604030504040204" pitchFamily="50" charset="-128"/>
              </a:rPr>
              <a:t>。★</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4664" y="5906250"/>
            <a:ext cx="2159981" cy="161998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9" name="テキスト ボックス 28"/>
          <p:cNvSpPr txBox="1"/>
          <p:nvPr/>
        </p:nvSpPr>
        <p:spPr>
          <a:xfrm>
            <a:off x="360255" y="7533856"/>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5" name="角丸四角形 24"/>
          <p:cNvSpPr/>
          <p:nvPr/>
        </p:nvSpPr>
        <p:spPr>
          <a:xfrm>
            <a:off x="3501008" y="2447067"/>
            <a:ext cx="1483480" cy="338550"/>
          </a:xfrm>
          <a:prstGeom prst="roundRect">
            <a:avLst/>
          </a:prstGeom>
          <a:solidFill>
            <a:schemeClr val="bg1"/>
          </a:solidFill>
          <a:ln w="38100" cmpd="dbl"/>
        </p:spPr>
        <p:style>
          <a:lnRef idx="2">
            <a:schemeClr val="accent1">
              <a:shade val="50000"/>
            </a:schemeClr>
          </a:lnRef>
          <a:fillRef idx="1">
            <a:schemeClr val="accent1"/>
          </a:fillRef>
          <a:effectRef idx="0">
            <a:schemeClr val="accent1"/>
          </a:effectRef>
          <a:fontRef idx="minor">
            <a:schemeClr val="lt1"/>
          </a:fontRef>
        </p:style>
        <p:txBody>
          <a:bodyPr tIns="36000" bIns="0" rtlCol="0" anchor="ctr"/>
          <a:lstStyle/>
          <a:p>
            <a:pPr lvl="0" algn="ctr">
              <a:lnSpc>
                <a:spcPts val="1400"/>
              </a:lnSpc>
            </a:pPr>
            <a:r>
              <a:rPr lang="ja-JP" altLang="en-US" sz="1100" b="1" dirty="0" smtClean="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30 </a:t>
            </a:r>
            <a:r>
              <a:rPr lang="ja-JP" altLang="en-US" sz="1100" dirty="0" smtClean="0">
                <a:solidFill>
                  <a:schemeClr val="tx1"/>
                </a:solidFill>
                <a:latin typeface="メイリオ" panose="020B0604030504040204" pitchFamily="50" charset="-128"/>
                <a:ea typeface="メイリオ" panose="020B0604030504040204" pitchFamily="50" charset="-128"/>
              </a:rPr>
              <a:t>へ</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6" name="角丸四角形 25"/>
          <p:cNvSpPr/>
          <p:nvPr/>
        </p:nvSpPr>
        <p:spPr>
          <a:xfrm>
            <a:off x="3501008" y="4974490"/>
            <a:ext cx="1483480" cy="338550"/>
          </a:xfrm>
          <a:prstGeom prst="roundRect">
            <a:avLst/>
          </a:prstGeom>
          <a:solidFill>
            <a:schemeClr val="bg1"/>
          </a:solidFill>
          <a:ln w="38100" cmpd="dbl"/>
        </p:spPr>
        <p:style>
          <a:lnRef idx="2">
            <a:schemeClr val="accent1">
              <a:shade val="50000"/>
            </a:schemeClr>
          </a:lnRef>
          <a:fillRef idx="1">
            <a:schemeClr val="accent1"/>
          </a:fillRef>
          <a:effectRef idx="0">
            <a:schemeClr val="accent1"/>
          </a:effectRef>
          <a:fontRef idx="minor">
            <a:schemeClr val="lt1"/>
          </a:fontRef>
        </p:style>
        <p:txBody>
          <a:bodyPr tIns="36000" bIns="0" rtlCol="0" anchor="ctr"/>
          <a:lstStyle/>
          <a:p>
            <a:pPr lvl="0" algn="ctr">
              <a:lnSpc>
                <a:spcPts val="1400"/>
              </a:lnSpc>
            </a:pPr>
            <a:r>
              <a:rPr lang="ja-JP" altLang="en-US" sz="1100" b="1" dirty="0" smtClean="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30 </a:t>
            </a:r>
            <a:r>
              <a:rPr lang="ja-JP" altLang="en-US" sz="1100" dirty="0" smtClean="0">
                <a:solidFill>
                  <a:schemeClr val="tx1"/>
                </a:solidFill>
                <a:latin typeface="メイリオ" panose="020B0604030504040204" pitchFamily="50" charset="-128"/>
                <a:ea typeface="メイリオ" panose="020B0604030504040204" pitchFamily="50" charset="-128"/>
              </a:rPr>
              <a:t>へ</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357368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18</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17" name="正方形/長方形 16"/>
          <p:cNvSpPr/>
          <p:nvPr/>
        </p:nvSpPr>
        <p:spPr>
          <a:xfrm>
            <a:off x="341508" y="498028"/>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lang="en-US" altLang="ja-JP" sz="1600" dirty="0" smtClean="0">
                <a:solidFill>
                  <a:schemeClr val="tx1"/>
                </a:solidFill>
                <a:latin typeface="メイリオ" panose="020B0604030504040204" pitchFamily="50" charset="-128"/>
                <a:ea typeface="メイリオ" panose="020B0604030504040204" pitchFamily="50" charset="-128"/>
              </a:rPr>
              <a:t>31</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8" name="正方形/長方形 17"/>
          <p:cNvSpPr/>
          <p:nvPr/>
        </p:nvSpPr>
        <p:spPr>
          <a:xfrm>
            <a:off x="2862864" y="498030"/>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a:solidFill>
                  <a:schemeClr val="tx1"/>
                </a:solidFill>
                <a:latin typeface="メイリオ" panose="020B0604030504040204" pitchFamily="50" charset="-128"/>
                <a:ea typeface="メイリオ" panose="020B0604030504040204" pitchFamily="50" charset="-128"/>
              </a:rPr>
              <a:t>22</a:t>
            </a:r>
            <a:r>
              <a:rPr lang="ja-JP" altLang="en-US" sz="1100" b="1" dirty="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31</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学習</a:t>
            </a:r>
            <a:r>
              <a:rPr lang="ja-JP" altLang="en-US" sz="1100" dirty="0">
                <a:solidFill>
                  <a:schemeClr val="tx1"/>
                </a:solidFill>
                <a:latin typeface="メイリオ" panose="020B0604030504040204" pitchFamily="50" charset="-128"/>
                <a:ea typeface="メイリオ" panose="020B0604030504040204" pitchFamily="50" charset="-128"/>
              </a:rPr>
              <a:t>指導と生徒指導の一体化を図ることは、相乗効果を生み、ひいては子供一人一人が</a:t>
            </a:r>
            <a:r>
              <a:rPr lang="ja-JP" altLang="en-US" sz="1100" dirty="0" smtClean="0">
                <a:solidFill>
                  <a:schemeClr val="tx1"/>
                </a:solidFill>
                <a:latin typeface="メイリオ" panose="020B0604030504040204" pitchFamily="50" charset="-128"/>
                <a:ea typeface="メイリオ" panose="020B0604030504040204" pitchFamily="50" charset="-128"/>
              </a:rPr>
              <a:t>、学校で</a:t>
            </a:r>
            <a:r>
              <a:rPr lang="ja-JP" altLang="en-US" sz="1100" dirty="0">
                <a:solidFill>
                  <a:schemeClr val="tx1"/>
                </a:solidFill>
                <a:latin typeface="メイリオ" panose="020B0604030504040204" pitchFamily="50" charset="-128"/>
                <a:ea typeface="メイリオ" panose="020B0604030504040204" pitchFamily="50" charset="-128"/>
              </a:rPr>
              <a:t>の学びを人生や社会の中に生かそうとする資質や能力を育てます。子供たちの健やかな成長のために、授業と生徒指導の一体化に全員で取り組んでいきましょう。★</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3" y="867215"/>
            <a:ext cx="2159982" cy="161998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3" name="テキスト ボックス 22"/>
          <p:cNvSpPr txBox="1"/>
          <p:nvPr/>
        </p:nvSpPr>
        <p:spPr>
          <a:xfrm>
            <a:off x="361964" y="2494821"/>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30" name="正方形/長方形 29"/>
          <p:cNvSpPr/>
          <p:nvPr/>
        </p:nvSpPr>
        <p:spPr>
          <a:xfrm>
            <a:off x="341508" y="3016586"/>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32</a:t>
            </a: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31" name="正方形/長方形 30"/>
          <p:cNvSpPr/>
          <p:nvPr/>
        </p:nvSpPr>
        <p:spPr>
          <a:xfrm>
            <a:off x="2862864" y="3016588"/>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a:t>
            </a:r>
            <a:r>
              <a:rPr lang="ja-JP" altLang="en-US" sz="1100" b="1" dirty="0" smtClean="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32</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35</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５</a:t>
            </a:r>
            <a:r>
              <a:rPr lang="ja-JP" altLang="en-US" sz="1100" b="1" dirty="0" smtClean="0">
                <a:solidFill>
                  <a:schemeClr val="tx1"/>
                </a:solidFill>
                <a:latin typeface="メイリオ" panose="020B0604030504040204" pitchFamily="50" charset="-128"/>
                <a:ea typeface="メイリオ" panose="020B0604030504040204" pitchFamily="50" charset="-128"/>
              </a:rPr>
              <a:t>分</a:t>
            </a:r>
            <a:r>
              <a:rPr lang="ja-JP" altLang="en-US" sz="1100" b="1" dirty="0">
                <a:solidFill>
                  <a:schemeClr val="tx1"/>
                </a:solidFill>
                <a:latin typeface="メイリオ" panose="020B0604030504040204" pitchFamily="50" charset="-128"/>
                <a:ea typeface="メイリオ" panose="020B0604030504040204" pitchFamily="50" charset="-128"/>
              </a:rPr>
              <a:t>≫</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本日最後のメニューです。資料④を用意してください。★</a:t>
            </a:r>
          </a:p>
        </p:txBody>
      </p:sp>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2" y="3385772"/>
            <a:ext cx="2159985" cy="16199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3" name="テキスト ボックス 32"/>
          <p:cNvSpPr txBox="1"/>
          <p:nvPr/>
        </p:nvSpPr>
        <p:spPr>
          <a:xfrm>
            <a:off x="361964" y="5013378"/>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34" name="正方形/長方形 33"/>
          <p:cNvSpPr/>
          <p:nvPr/>
        </p:nvSpPr>
        <p:spPr>
          <a:xfrm>
            <a:off x="341508" y="5536207"/>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33</a:t>
            </a:r>
            <a:endParaRPr kumimoji="1" lang="en-US" altLang="ja-JP" sz="1600" dirty="0" smtClean="0">
              <a:solidFill>
                <a:srgbClr val="FF0000"/>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35" name="正方形/長方形 34"/>
          <p:cNvSpPr/>
          <p:nvPr/>
        </p:nvSpPr>
        <p:spPr>
          <a:xfrm>
            <a:off x="2862864" y="5536209"/>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32</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35</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５分≫</a:t>
            </a:r>
            <a:endParaRPr lang="en-US" altLang="ja-JP" sz="1100" b="1" dirty="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研修で学んだ内容や気付きを通して、今後の授業でまず</a:t>
            </a:r>
            <a:r>
              <a:rPr lang="ja-JP" altLang="en-US" sz="1100" dirty="0" smtClean="0">
                <a:solidFill>
                  <a:schemeClr val="tx1"/>
                </a:solidFill>
                <a:latin typeface="メイリオ" panose="020B0604030504040204" pitchFamily="50" charset="-128"/>
                <a:ea typeface="メイリオ" panose="020B0604030504040204" pitchFamily="50" charset="-128"/>
              </a:rPr>
              <a:t>行いたい、自己指導能力を育むための三つの留意点を意識した働きかけ</a:t>
            </a:r>
            <a:r>
              <a:rPr lang="ja-JP" altLang="en-US" sz="1100" dirty="0">
                <a:solidFill>
                  <a:schemeClr val="tx1"/>
                </a:solidFill>
                <a:latin typeface="メイリオ" panose="020B0604030504040204" pitchFamily="50" charset="-128"/>
                <a:ea typeface="メイリオ" panose="020B0604030504040204" pitchFamily="50" charset="-128"/>
              </a:rPr>
              <a:t>を記入してください。</a:t>
            </a: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例えば、★</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3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6372" y="5905393"/>
            <a:ext cx="2159986" cy="161999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7" name="テキスト ボックス 36"/>
          <p:cNvSpPr txBox="1"/>
          <p:nvPr/>
        </p:nvSpPr>
        <p:spPr>
          <a:xfrm>
            <a:off x="361964" y="7532999"/>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Tree>
    <p:extLst>
      <p:ext uri="{BB962C8B-B14F-4D97-AF65-F5344CB8AC3E}">
        <p14:creationId xmlns:p14="http://schemas.microsoft.com/office/powerpoint/2010/main" val="32116859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3225258" y="9659779"/>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19</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19" name="正方形/長方形 18"/>
          <p:cNvSpPr/>
          <p:nvPr/>
        </p:nvSpPr>
        <p:spPr>
          <a:xfrm>
            <a:off x="341508" y="3872611"/>
            <a:ext cx="2520000" cy="287440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35</a:t>
            </a:r>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20" name="正方形/長方形 19"/>
          <p:cNvSpPr/>
          <p:nvPr/>
        </p:nvSpPr>
        <p:spPr>
          <a:xfrm>
            <a:off x="2862864" y="3872613"/>
            <a:ext cx="3600000" cy="287440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32</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35</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５分≫</a:t>
            </a:r>
            <a:endParaRPr lang="en-US" altLang="ja-JP" sz="1100" b="1" dirty="0">
              <a:solidFill>
                <a:schemeClr val="tx1"/>
              </a:solidFill>
              <a:latin typeface="メイリオ" panose="020B0604030504040204" pitchFamily="50" charset="-128"/>
              <a:ea typeface="メイリオ" panose="020B0604030504040204" pitchFamily="50" charset="-128"/>
            </a:endParaRPr>
          </a:p>
          <a:p>
            <a:r>
              <a:rPr lang="ja-JP" altLang="en-US" sz="1100" dirty="0">
                <a:solidFill>
                  <a:schemeClr val="tx1"/>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皆さん</a:t>
            </a:r>
            <a:r>
              <a:rPr lang="ja-JP" altLang="en-US" sz="1100" dirty="0">
                <a:solidFill>
                  <a:schemeClr val="tx1"/>
                </a:solidFill>
                <a:latin typeface="メイリオ" panose="020B0604030504040204" pitchFamily="50" charset="-128"/>
                <a:ea typeface="メイリオ" panose="020B0604030504040204" pitchFamily="50" charset="-128"/>
              </a:rPr>
              <a:t>の「チャレンジ！</a:t>
            </a:r>
            <a:r>
              <a:rPr lang="ja-JP" altLang="en-US" sz="1100" dirty="0" smtClean="0">
                <a:solidFill>
                  <a:schemeClr val="tx1"/>
                </a:solidFill>
                <a:latin typeface="メイリオ" panose="020B0604030504040204" pitchFamily="50" charset="-128"/>
                <a:ea typeface="メイリオ" panose="020B0604030504040204" pitchFamily="50" charset="-128"/>
              </a:rPr>
              <a:t>」も見える</a:t>
            </a:r>
            <a:r>
              <a:rPr lang="ja-JP" altLang="en-US" sz="1100" dirty="0">
                <a:solidFill>
                  <a:schemeClr val="tx1"/>
                </a:solidFill>
                <a:latin typeface="メイリオ" panose="020B0604030504040204" pitchFamily="50" charset="-128"/>
                <a:ea typeface="メイリオ" panose="020B0604030504040204" pitchFamily="50" charset="-128"/>
              </a:rPr>
              <a:t>化し、改めてお示しします。今後の指導・支援に生かしていきましょう！</a:t>
            </a:r>
          </a:p>
          <a:p>
            <a:r>
              <a:rPr lang="ja-JP" altLang="en-US" sz="1100" dirty="0">
                <a:solidFill>
                  <a:schemeClr val="tx1"/>
                </a:solidFill>
                <a:latin typeface="メイリオ" panose="020B0604030504040204" pitchFamily="50" charset="-128"/>
                <a:ea typeface="メイリオ" panose="020B0604030504040204" pitchFamily="50" charset="-128"/>
              </a:rPr>
              <a:t>　以上で、校内研修を終わります。ありがとうございました</a:t>
            </a:r>
            <a:r>
              <a:rPr lang="ja-JP" altLang="en-US" sz="1100" dirty="0" smtClean="0">
                <a:solidFill>
                  <a:schemeClr val="tx1"/>
                </a:solidFill>
                <a:latin typeface="メイリオ" panose="020B0604030504040204" pitchFamily="50" charset="-128"/>
                <a:ea typeface="メイリオ" panose="020B0604030504040204" pitchFamily="50" charset="-128"/>
              </a:rPr>
              <a:t>。</a:t>
            </a:r>
            <a:endParaRPr lang="en-US" altLang="ja-JP" sz="1100" dirty="0" smtClean="0">
              <a:solidFill>
                <a:schemeClr val="tx1"/>
              </a:solidFill>
              <a:latin typeface="メイリオ" panose="020B0604030504040204" pitchFamily="50" charset="-128"/>
              <a:ea typeface="メイリオ" panose="020B0604030504040204" pitchFamily="50" charset="-128"/>
            </a:endParaRPr>
          </a:p>
          <a:p>
            <a:r>
              <a:rPr lang="ja-JP" altLang="en-US" sz="1100" dirty="0">
                <a:solidFill>
                  <a:schemeClr val="tx1"/>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この後、</a:t>
            </a:r>
            <a:r>
              <a:rPr lang="ja-JP" altLang="en-US" sz="1100" dirty="0">
                <a:solidFill>
                  <a:schemeClr val="tx1"/>
                </a:solidFill>
                <a:latin typeface="メイリオ" panose="020B0604030504040204" pitchFamily="50" charset="-128"/>
                <a:ea typeface="メイリオ" panose="020B0604030504040204" pitchFamily="50" charset="-128"/>
              </a:rPr>
              <a:t>資料</a:t>
            </a:r>
            <a:r>
              <a:rPr lang="ja-JP" altLang="en-US" sz="1100" dirty="0" smtClean="0">
                <a:solidFill>
                  <a:schemeClr val="tx1"/>
                </a:solidFill>
                <a:latin typeface="メイリオ" panose="020B0604030504040204" pitchFamily="50" charset="-128"/>
                <a:ea typeface="メイリオ" panose="020B0604030504040204" pitchFamily="50" charset="-128"/>
              </a:rPr>
              <a:t>③</a:t>
            </a:r>
            <a:r>
              <a:rPr lang="ja-JP" altLang="en-US" sz="1100" dirty="0">
                <a:solidFill>
                  <a:schemeClr val="tx1"/>
                </a:solidFill>
                <a:latin typeface="メイリオ" panose="020B0604030504040204" pitchFamily="50" charset="-128"/>
                <a:ea typeface="メイリオ" panose="020B0604030504040204" pitchFamily="50" charset="-128"/>
              </a:rPr>
              <a:t>、</a:t>
            </a:r>
            <a:r>
              <a:rPr lang="ja-JP" altLang="en-US" sz="1100" dirty="0" smtClean="0">
                <a:solidFill>
                  <a:schemeClr val="tx1"/>
                </a:solidFill>
                <a:latin typeface="メイリオ" panose="020B0604030504040204" pitchFamily="50" charset="-128"/>
                <a:ea typeface="メイリオ" panose="020B0604030504040204" pitchFamily="50" charset="-128"/>
              </a:rPr>
              <a:t>④</a:t>
            </a:r>
            <a:r>
              <a:rPr lang="ja-JP" altLang="en-US" sz="1100" dirty="0">
                <a:solidFill>
                  <a:schemeClr val="tx1"/>
                </a:solidFill>
                <a:latin typeface="メイリオ" panose="020B0604030504040204" pitchFamily="50" charset="-128"/>
                <a:ea typeface="メイリオ" panose="020B0604030504040204" pitchFamily="50" charset="-128"/>
              </a:rPr>
              <a:t>を回収します</a:t>
            </a:r>
            <a:r>
              <a:rPr lang="ja-JP" altLang="en-US" sz="1100" dirty="0" smtClean="0">
                <a:solidFill>
                  <a:schemeClr val="tx1"/>
                </a:solidFill>
                <a:latin typeface="メイリオ" panose="020B0604030504040204" pitchFamily="50" charset="-128"/>
                <a:ea typeface="メイリオ" panose="020B0604030504040204" pitchFamily="50" charset="-128"/>
              </a:rPr>
              <a:t>。協力よろしくお願いします。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2" y="4241797"/>
            <a:ext cx="2159985" cy="16199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2" name="テキスト ボックス 21"/>
          <p:cNvSpPr txBox="1"/>
          <p:nvPr/>
        </p:nvSpPr>
        <p:spPr>
          <a:xfrm>
            <a:off x="361964" y="5869403"/>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3" name="角丸四角形 22"/>
          <p:cNvSpPr/>
          <p:nvPr/>
        </p:nvSpPr>
        <p:spPr>
          <a:xfrm>
            <a:off x="3068960" y="5594885"/>
            <a:ext cx="3273126" cy="823332"/>
          </a:xfrm>
          <a:prstGeom prst="roundRect">
            <a:avLst/>
          </a:prstGeom>
          <a:noFill/>
          <a:ln w="38100"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141">
              <a:defRPr/>
            </a:pPr>
            <a:r>
              <a:rPr lang="en-US" altLang="ja-JP" sz="1050" dirty="0" smtClean="0">
                <a:solidFill>
                  <a:schemeClr val="tx1"/>
                </a:solidFill>
                <a:latin typeface="メイリオ" panose="020B0604030504040204" pitchFamily="50" charset="-128"/>
                <a:ea typeface="メイリオ" panose="020B0604030504040204" pitchFamily="50" charset="-128"/>
              </a:rPr>
              <a:t>【</a:t>
            </a:r>
            <a:r>
              <a:rPr lang="ja-JP" altLang="en-US" sz="1050" dirty="0">
                <a:solidFill>
                  <a:schemeClr val="tx1"/>
                </a:solidFill>
                <a:latin typeface="メイリオ" panose="020B0604030504040204" pitchFamily="50" charset="-128"/>
                <a:ea typeface="メイリオ" panose="020B0604030504040204" pitchFamily="50" charset="-128"/>
              </a:rPr>
              <a:t>研修後にすること</a:t>
            </a:r>
            <a:r>
              <a:rPr lang="en-US" altLang="ja-JP" sz="1050" dirty="0">
                <a:solidFill>
                  <a:schemeClr val="tx1"/>
                </a:solidFill>
                <a:latin typeface="メイリオ" panose="020B0604030504040204" pitchFamily="50" charset="-128"/>
                <a:ea typeface="メイリオ" panose="020B0604030504040204" pitchFamily="50" charset="-128"/>
              </a:rPr>
              <a:t>】</a:t>
            </a:r>
          </a:p>
          <a:p>
            <a:pPr defTabSz="914141">
              <a:defRPr/>
            </a:pPr>
            <a:r>
              <a:rPr lang="ja-JP" altLang="en-US" sz="1050" dirty="0">
                <a:solidFill>
                  <a:schemeClr val="tx1"/>
                </a:solidFill>
                <a:latin typeface="メイリオ" panose="020B0604030504040204" pitchFamily="50" charset="-128"/>
                <a:ea typeface="メイリオ" panose="020B0604030504040204" pitchFamily="50" charset="-128"/>
              </a:rPr>
              <a:t>　</a:t>
            </a:r>
            <a:r>
              <a:rPr lang="ja-JP" altLang="en-US" sz="1050" dirty="0" smtClean="0">
                <a:solidFill>
                  <a:schemeClr val="tx1"/>
                </a:solidFill>
                <a:latin typeface="メイリオ" panose="020B0604030504040204" pitchFamily="50" charset="-128"/>
                <a:ea typeface="メイリオ" panose="020B0604030504040204" pitchFamily="50" charset="-128"/>
              </a:rPr>
              <a:t>集めた資料③、④を</a:t>
            </a:r>
            <a:r>
              <a:rPr lang="ja-JP" altLang="en-US" sz="1050" dirty="0">
                <a:solidFill>
                  <a:schemeClr val="tx1"/>
                </a:solidFill>
                <a:latin typeface="メイリオ" panose="020B0604030504040204" pitchFamily="50" charset="-128"/>
                <a:ea typeface="メイリオ" panose="020B0604030504040204" pitchFamily="50" charset="-128"/>
              </a:rPr>
              <a:t>職員室に掲示したり、一覧にしたものを配付したりして、職員全員が共通理解できるようにしてください</a:t>
            </a:r>
            <a:r>
              <a:rPr lang="ja-JP" altLang="en-US" sz="1050" dirty="0" smtClean="0">
                <a:solidFill>
                  <a:schemeClr val="tx1"/>
                </a:solidFill>
                <a:latin typeface="メイリオ" panose="020B0604030504040204" pitchFamily="50" charset="-128"/>
                <a:ea typeface="メイリオ" panose="020B0604030504040204" pitchFamily="50" charset="-128"/>
              </a:rPr>
              <a:t>。</a:t>
            </a:r>
            <a:endParaRPr lang="en-US" altLang="ja-JP" sz="1050" dirty="0">
              <a:solidFill>
                <a:schemeClr val="tx1"/>
              </a:solidFill>
              <a:latin typeface="メイリオ" panose="020B0604030504040204" pitchFamily="50" charset="-128"/>
              <a:ea typeface="メイリオ" panose="020B0604030504040204" pitchFamily="50" charset="-128"/>
            </a:endParaRPr>
          </a:p>
        </p:txBody>
      </p:sp>
      <p:sp>
        <p:nvSpPr>
          <p:cNvPr id="25" name="正方形/長方形 24"/>
          <p:cNvSpPr/>
          <p:nvPr/>
        </p:nvSpPr>
        <p:spPr>
          <a:xfrm>
            <a:off x="341508" y="495647"/>
            <a:ext cx="2520000" cy="337723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34</a:t>
            </a:r>
            <a:endParaRPr kumimoji="1" lang="en-US" altLang="ja-JP" sz="1600" dirty="0" smtClean="0">
              <a:solidFill>
                <a:srgbClr val="FF0000"/>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26" name="正方形/長方形 25"/>
          <p:cNvSpPr/>
          <p:nvPr/>
        </p:nvSpPr>
        <p:spPr>
          <a:xfrm>
            <a:off x="2862864" y="495649"/>
            <a:ext cx="3600000" cy="337723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32</a:t>
            </a:r>
            <a:r>
              <a:rPr lang="ja-JP" altLang="en-US" sz="1100" b="1" dirty="0" smtClean="0">
                <a:solidFill>
                  <a:schemeClr val="tx1"/>
                </a:solidFill>
                <a:latin typeface="メイリオ" panose="020B0604030504040204" pitchFamily="50" charset="-128"/>
                <a:ea typeface="メイリオ" panose="020B0604030504040204" pitchFamily="50" charset="-128"/>
              </a:rPr>
              <a:t>～</a:t>
            </a:r>
            <a:r>
              <a:rPr lang="en-US" altLang="ja-JP" sz="1100" b="1" dirty="0" smtClean="0">
                <a:solidFill>
                  <a:schemeClr val="tx1"/>
                </a:solidFill>
                <a:latin typeface="メイリオ" panose="020B0604030504040204" pitchFamily="50" charset="-128"/>
                <a:ea typeface="メイリオ" panose="020B0604030504040204" pitchFamily="50" charset="-128"/>
              </a:rPr>
              <a:t>35</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５分≫</a:t>
            </a:r>
            <a:endParaRPr lang="en-US" altLang="ja-JP" sz="1100" b="1" dirty="0">
              <a:solidFill>
                <a:schemeClr val="tx1"/>
              </a:solidFill>
              <a:latin typeface="メイリオ" panose="020B0604030504040204" pitchFamily="50" charset="-128"/>
              <a:ea typeface="メイリオ" panose="020B0604030504040204" pitchFamily="50" charset="-128"/>
            </a:endParaRPr>
          </a:p>
          <a:p>
            <a:r>
              <a:rPr lang="ja-JP" altLang="en-US" sz="1100" dirty="0" smtClean="0">
                <a:solidFill>
                  <a:schemeClr val="tx1"/>
                </a:solidFill>
                <a:latin typeface="メイリオ" panose="020B0604030504040204" pitchFamily="50" charset="-128"/>
                <a:ea typeface="メイリオ" panose="020B0604030504040204" pitchFamily="50" charset="-128"/>
              </a:rPr>
              <a:t>（例を読む。）</a:t>
            </a:r>
            <a:endParaRPr lang="en-US" altLang="ja-JP" sz="1100" dirty="0" smtClean="0">
              <a:solidFill>
                <a:schemeClr val="tx1"/>
              </a:solidFill>
              <a:latin typeface="メイリオ" panose="020B0604030504040204" pitchFamily="50" charset="-128"/>
              <a:ea typeface="メイリオ" panose="020B0604030504040204" pitchFamily="50" charset="-128"/>
            </a:endParaRPr>
          </a:p>
          <a:p>
            <a:r>
              <a:rPr lang="ja-JP" altLang="en-US" sz="1100" dirty="0">
                <a:solidFill>
                  <a:schemeClr val="tx1"/>
                </a:solidFill>
                <a:latin typeface="メイリオ" panose="020B0604030504040204" pitchFamily="50" charset="-128"/>
                <a:ea typeface="メイリオ" panose="020B0604030504040204" pitchFamily="50" charset="-128"/>
              </a:rPr>
              <a:t>　このような雰囲気で書いていただければと思います。時間</a:t>
            </a:r>
            <a:r>
              <a:rPr lang="ja-JP" altLang="en-US" sz="1100" dirty="0" smtClean="0">
                <a:solidFill>
                  <a:schemeClr val="tx1"/>
                </a:solidFill>
                <a:latin typeface="メイリオ" panose="020B0604030504040204" pitchFamily="50" charset="-128"/>
                <a:ea typeface="メイリオ" panose="020B0604030504040204" pitchFamily="50" charset="-128"/>
              </a:rPr>
              <a:t>は２分です。では、始めて</a:t>
            </a:r>
            <a:r>
              <a:rPr lang="ja-JP" altLang="en-US" sz="1100" dirty="0">
                <a:solidFill>
                  <a:schemeClr val="tx1"/>
                </a:solidFill>
                <a:latin typeface="メイリオ" panose="020B0604030504040204" pitchFamily="50" charset="-128"/>
                <a:ea typeface="メイリオ" panose="020B0604030504040204" pitchFamily="50" charset="-128"/>
              </a:rPr>
              <a:t>ください。　</a:t>
            </a: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（２分経過</a:t>
            </a:r>
            <a:r>
              <a:rPr lang="ja-JP" altLang="en-US" sz="1100" dirty="0">
                <a:solidFill>
                  <a:schemeClr val="tx1"/>
                </a:solidFill>
                <a:latin typeface="メイリオ" panose="020B0604030504040204" pitchFamily="50" charset="-128"/>
                <a:ea typeface="メイリオ" panose="020B0604030504040204" pitchFamily="50" charset="-128"/>
              </a:rPr>
              <a:t>）</a:t>
            </a: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ありがとう</a:t>
            </a:r>
            <a:r>
              <a:rPr lang="ja-JP" altLang="en-US" sz="1100" dirty="0" smtClean="0">
                <a:solidFill>
                  <a:schemeClr val="tx1"/>
                </a:solidFill>
                <a:latin typeface="メイリオ" panose="020B0604030504040204" pitchFamily="50" charset="-128"/>
                <a:ea typeface="メイリオ" panose="020B0604030504040204" pitchFamily="50" charset="-128"/>
              </a:rPr>
              <a:t>ございました。</a:t>
            </a:r>
            <a:r>
              <a:rPr lang="ja-JP" altLang="en-US" sz="1100" dirty="0">
                <a:solidFill>
                  <a:schemeClr val="tx1"/>
                </a:solidFill>
                <a:latin typeface="メイリオ" panose="020B0604030504040204" pitchFamily="50" charset="-128"/>
                <a:ea typeface="メイリオ" panose="020B0604030504040204" pitchFamily="50" charset="-128"/>
              </a:rPr>
              <a:t>時間になりました。</a:t>
            </a: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それではグループ内で順番に、記入したことを発表してください。時間</a:t>
            </a:r>
            <a:r>
              <a:rPr lang="ja-JP" altLang="en-US" sz="1100" dirty="0" smtClean="0">
                <a:solidFill>
                  <a:schemeClr val="tx1"/>
                </a:solidFill>
                <a:latin typeface="メイリオ" panose="020B0604030504040204" pitchFamily="50" charset="-128"/>
                <a:ea typeface="メイリオ" panose="020B0604030504040204" pitchFamily="50" charset="-128"/>
              </a:rPr>
              <a:t>は１分</a:t>
            </a:r>
            <a:r>
              <a:rPr lang="ja-JP" altLang="en-US" sz="1100" dirty="0">
                <a:solidFill>
                  <a:schemeClr val="tx1"/>
                </a:solidFill>
                <a:latin typeface="メイリオ" panose="020B0604030504040204" pitchFamily="50" charset="-128"/>
                <a:ea typeface="メイリオ" panose="020B0604030504040204" pitchFamily="50" charset="-128"/>
              </a:rPr>
              <a:t>です</a:t>
            </a:r>
            <a:r>
              <a:rPr lang="ja-JP" altLang="en-US" sz="1100" dirty="0" smtClean="0">
                <a:solidFill>
                  <a:schemeClr val="tx1"/>
                </a:solidFill>
                <a:latin typeface="メイリオ" panose="020B0604030504040204" pitchFamily="50" charset="-128"/>
                <a:ea typeface="メイリオ" panose="020B0604030504040204" pitchFamily="50" charset="-128"/>
              </a:rPr>
              <a:t>。では、始めて</a:t>
            </a:r>
            <a:r>
              <a:rPr lang="ja-JP" altLang="en-US" sz="1100" dirty="0">
                <a:solidFill>
                  <a:schemeClr val="tx1"/>
                </a:solidFill>
                <a:latin typeface="メイリオ" panose="020B0604030504040204" pitchFamily="50" charset="-128"/>
                <a:ea typeface="メイリオ" panose="020B0604030504040204" pitchFamily="50" charset="-128"/>
              </a:rPr>
              <a:t>ください</a:t>
            </a:r>
            <a:r>
              <a:rPr lang="ja-JP" altLang="en-US" sz="1100" dirty="0" smtClean="0">
                <a:solidFill>
                  <a:schemeClr val="tx1"/>
                </a:solidFill>
                <a:latin typeface="メイリオ" panose="020B0604030504040204" pitchFamily="50" charset="-128"/>
                <a:ea typeface="メイリオ" panose="020B0604030504040204" pitchFamily="50" charset="-128"/>
              </a:rPr>
              <a:t>。</a:t>
            </a: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a:t>
            </a:r>
            <a:r>
              <a:rPr lang="ja-JP" altLang="en-US" sz="1100" dirty="0">
                <a:solidFill>
                  <a:schemeClr val="tx1"/>
                </a:solidFill>
                <a:latin typeface="メイリオ" panose="020B0604030504040204" pitchFamily="50" charset="-128"/>
                <a:ea typeface="メイリオ" panose="020B0604030504040204" pitchFamily="50" charset="-128"/>
              </a:rPr>
              <a:t>１</a:t>
            </a:r>
            <a:r>
              <a:rPr lang="ja-JP" altLang="en-US" sz="1100" dirty="0" smtClean="0">
                <a:solidFill>
                  <a:schemeClr val="tx1"/>
                </a:solidFill>
                <a:latin typeface="メイリオ" panose="020B0604030504040204" pitchFamily="50" charset="-128"/>
                <a:ea typeface="メイリオ" panose="020B0604030504040204" pitchFamily="50" charset="-128"/>
              </a:rPr>
              <a:t>分経過）</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lvl="0">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ありがとうございました</a:t>
            </a:r>
            <a:r>
              <a:rPr lang="ja-JP" altLang="en-US" sz="1100" dirty="0" smtClean="0">
                <a:solidFill>
                  <a:schemeClr val="tx1"/>
                </a:solidFill>
                <a:latin typeface="メイリオ" panose="020B0604030504040204" pitchFamily="50" charset="-128"/>
                <a:ea typeface="メイリオ" panose="020B0604030504040204" pitchFamily="50" charset="-128"/>
              </a:rPr>
              <a:t>。★</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3" y="864835"/>
            <a:ext cx="2159983" cy="161998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0" name="テキスト ボックス 29"/>
          <p:cNvSpPr txBox="1"/>
          <p:nvPr/>
        </p:nvSpPr>
        <p:spPr>
          <a:xfrm>
            <a:off x="361964" y="2492441"/>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31" name="横巻き 30"/>
          <p:cNvSpPr/>
          <p:nvPr/>
        </p:nvSpPr>
        <p:spPr>
          <a:xfrm>
            <a:off x="4326942" y="1340171"/>
            <a:ext cx="671845" cy="396999"/>
          </a:xfrm>
          <a:prstGeom prst="horizontalScroll">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lstStyle/>
          <a:p>
            <a:pPr algn="ctr"/>
            <a:r>
              <a:rPr kumimoji="1" lang="ja-JP" altLang="en-US" sz="1000" dirty="0" smtClean="0">
                <a:solidFill>
                  <a:schemeClr val="tx1"/>
                </a:solidFill>
                <a:latin typeface="メイリオ" panose="020B0604030504040204" pitchFamily="50" charset="-128"/>
                <a:ea typeface="メイリオ" panose="020B0604030504040204" pitchFamily="50" charset="-128"/>
              </a:rPr>
              <a:t>個人思考</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32" name="横巻き 31"/>
          <p:cNvSpPr/>
          <p:nvPr/>
        </p:nvSpPr>
        <p:spPr>
          <a:xfrm>
            <a:off x="4410481" y="2738932"/>
            <a:ext cx="504767" cy="360908"/>
          </a:xfrm>
          <a:prstGeom prst="horizontalScroll">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00" dirty="0" smtClean="0">
                <a:solidFill>
                  <a:schemeClr val="tx1"/>
                </a:solidFill>
                <a:latin typeface="HG丸ｺﾞｼｯｸM-PRO" panose="020F0600000000000000" pitchFamily="50" charset="-128"/>
                <a:ea typeface="HG丸ｺﾞｼｯｸM-PRO" panose="020F0600000000000000" pitchFamily="50" charset="-128"/>
              </a:rPr>
              <a:t>発 表</a:t>
            </a:r>
            <a:endParaRPr kumimoji="1" lang="ja-JP" altLang="en-US" sz="1000" dirty="0">
              <a:solidFill>
                <a:schemeClr val="tx1"/>
              </a:solidFill>
              <a:latin typeface="HG丸ｺﾞｼｯｸM-PRO" panose="020F0600000000000000" pitchFamily="50" charset="-128"/>
              <a:ea typeface="HG丸ｺﾞｼｯｸM-PRO" panose="020F0600000000000000" pitchFamily="50" charset="-128"/>
            </a:endParaRPr>
          </a:p>
        </p:txBody>
      </p:sp>
      <p:sp>
        <p:nvSpPr>
          <p:cNvPr id="33" name="角丸四角形吹き出し 32"/>
          <p:cNvSpPr/>
          <p:nvPr/>
        </p:nvSpPr>
        <p:spPr>
          <a:xfrm>
            <a:off x="5175860" y="1374658"/>
            <a:ext cx="936104" cy="216023"/>
          </a:xfrm>
          <a:prstGeom prst="wedgeRoundRectCallout">
            <a:avLst>
              <a:gd name="adj1" fmla="val -66960"/>
              <a:gd name="adj2" fmla="val 18408"/>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900" dirty="0" smtClean="0">
                <a:solidFill>
                  <a:sysClr val="windowText" lastClr="000000"/>
                </a:solidFill>
                <a:latin typeface="メイリオ" panose="020B0604030504040204" pitchFamily="50" charset="-128"/>
                <a:ea typeface="メイリオ" panose="020B0604030504040204" pitchFamily="50" charset="-128"/>
              </a:rPr>
              <a:t>残り</a:t>
            </a:r>
            <a:r>
              <a:rPr kumimoji="1" lang="en-US" altLang="ja-JP" sz="900" dirty="0" smtClean="0">
                <a:solidFill>
                  <a:sysClr val="windowText" lastClr="000000"/>
                </a:solidFill>
                <a:latin typeface="メイリオ" panose="020B0604030504040204" pitchFamily="50" charset="-128"/>
                <a:ea typeface="メイリオ" panose="020B0604030504040204" pitchFamily="50" charset="-128"/>
              </a:rPr>
              <a:t>30</a:t>
            </a:r>
            <a:r>
              <a:rPr kumimoji="1" lang="ja-JP" altLang="en-US" sz="900" dirty="0" smtClean="0">
                <a:solidFill>
                  <a:sysClr val="windowText" lastClr="000000"/>
                </a:solidFill>
                <a:latin typeface="メイリオ" panose="020B0604030504040204" pitchFamily="50" charset="-128"/>
                <a:ea typeface="メイリオ" panose="020B0604030504040204" pitchFamily="50" charset="-128"/>
              </a:rPr>
              <a:t>秒です。</a:t>
            </a:r>
            <a:endParaRPr kumimoji="1" lang="ja-JP" altLang="en-US" sz="900" dirty="0">
              <a:solidFill>
                <a:sysClr val="windowText" lastClr="00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474204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a:spLocks noGrp="1"/>
          </p:cNvSpPr>
          <p:nvPr>
            <p:ph type="ctrTitle"/>
          </p:nvPr>
        </p:nvSpPr>
        <p:spPr>
          <a:xfrm>
            <a:off x="116632" y="200472"/>
            <a:ext cx="6624736" cy="1115636"/>
          </a:xfrm>
        </p:spPr>
        <p:txBody>
          <a:bodyPr>
            <a:normAutofit/>
          </a:bodyPr>
          <a:lstStyle/>
          <a:p>
            <a:r>
              <a:rPr lang="ja-JP" altLang="en-US" sz="2400" dirty="0" smtClean="0">
                <a:latin typeface="メイリオ" panose="020B0604030504040204" pitchFamily="50" charset="-128"/>
                <a:ea typeface="メイリオ" panose="020B0604030504040204" pitchFamily="50" charset="-128"/>
                <a:cs typeface="メイリオ" panose="020B0604030504040204" pitchFamily="50" charset="-128"/>
              </a:rPr>
              <a:t>基礎研修</a:t>
            </a:r>
            <a:r>
              <a:rPr kumimoji="1" lang="en-US" altLang="ja-JP" sz="3600" dirty="0" smtClean="0">
                <a:latin typeface="メイリオ" panose="020B0604030504040204" pitchFamily="50" charset="-128"/>
                <a:ea typeface="メイリオ" panose="020B0604030504040204" pitchFamily="50" charset="-128"/>
                <a:cs typeface="メイリオ" panose="020B0604030504040204" pitchFamily="50" charset="-128"/>
              </a:rPr>
              <a:t/>
            </a:r>
            <a:br>
              <a:rPr kumimoji="1" lang="en-US" altLang="ja-JP" sz="3600" dirty="0" smtClean="0">
                <a:latin typeface="メイリオ" panose="020B0604030504040204" pitchFamily="50" charset="-128"/>
                <a:ea typeface="メイリオ" panose="020B0604030504040204" pitchFamily="50" charset="-128"/>
                <a:cs typeface="メイリオ" panose="020B0604030504040204" pitchFamily="50" charset="-128"/>
              </a:rPr>
            </a:br>
            <a:r>
              <a:rPr lang="ja-JP" altLang="en-US" sz="2000" b="1" dirty="0" smtClean="0">
                <a:latin typeface="メイリオ" panose="020B0604030504040204" pitchFamily="50" charset="-128"/>
                <a:ea typeface="メイリオ" panose="020B0604030504040204" pitchFamily="50" charset="-128"/>
                <a:cs typeface="メイリオ" panose="020B0604030504040204" pitchFamily="50" charset="-128"/>
              </a:rPr>
              <a:t>「授業の中での生徒指導の進め方パッケージ」</a:t>
            </a:r>
            <a:r>
              <a:rPr lang="en-US" altLang="ja-JP" sz="2000" b="1" dirty="0" smtClean="0">
                <a:latin typeface="メイリオ" panose="020B0604030504040204" pitchFamily="50" charset="-128"/>
                <a:ea typeface="メイリオ" panose="020B0604030504040204" pitchFamily="50" charset="-128"/>
                <a:cs typeface="メイリオ" panose="020B0604030504040204" pitchFamily="50" charset="-128"/>
              </a:rPr>
              <a:t/>
            </a:r>
            <a:br>
              <a:rPr lang="en-US" altLang="ja-JP" sz="2000" b="1" dirty="0" smtClean="0">
                <a:latin typeface="メイリオ" panose="020B0604030504040204" pitchFamily="50" charset="-128"/>
                <a:ea typeface="メイリオ" panose="020B0604030504040204" pitchFamily="50" charset="-128"/>
                <a:cs typeface="メイリオ" panose="020B0604030504040204" pitchFamily="50" charset="-128"/>
              </a:rPr>
            </a:br>
            <a:endParaRPr kumimoji="1" lang="ja-JP" altLang="en-US" sz="1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ボックス 4"/>
          <p:cNvSpPr txBox="1"/>
          <p:nvPr/>
        </p:nvSpPr>
        <p:spPr>
          <a:xfrm>
            <a:off x="392677" y="1881917"/>
            <a:ext cx="1210588" cy="400110"/>
          </a:xfrm>
          <a:prstGeom prst="rect">
            <a:avLst/>
          </a:prstGeom>
          <a:noFill/>
        </p:spPr>
        <p:txBody>
          <a:bodyPr wrap="none" rtlCol="0">
            <a:spAutoFit/>
          </a:bodyPr>
          <a:lstStyle/>
          <a:p>
            <a:r>
              <a:rPr kumimoji="1" lang="ja-JP" altLang="en-US" sz="2000" b="1" dirty="0" smtClean="0">
                <a:latin typeface="メイリオ" panose="020B0604030504040204" pitchFamily="50" charset="-128"/>
                <a:ea typeface="メイリオ" panose="020B0604030504040204" pitchFamily="50" charset="-128"/>
              </a:rPr>
              <a:t>○ねらい</a:t>
            </a:r>
            <a:endParaRPr kumimoji="1" lang="ja-JP" altLang="en-US" sz="2000" b="1" dirty="0">
              <a:latin typeface="メイリオ" panose="020B0604030504040204" pitchFamily="50" charset="-128"/>
              <a:ea typeface="メイリオ" panose="020B0604030504040204" pitchFamily="50" charset="-128"/>
            </a:endParaRPr>
          </a:p>
        </p:txBody>
      </p:sp>
      <p:sp>
        <p:nvSpPr>
          <p:cNvPr id="7" name="テキスト ボックス 6"/>
          <p:cNvSpPr txBox="1"/>
          <p:nvPr/>
        </p:nvSpPr>
        <p:spPr>
          <a:xfrm>
            <a:off x="392677" y="3066627"/>
            <a:ext cx="1467068" cy="400110"/>
          </a:xfrm>
          <a:prstGeom prst="rect">
            <a:avLst/>
          </a:prstGeom>
          <a:noFill/>
        </p:spPr>
        <p:txBody>
          <a:bodyPr wrap="none" rtlCol="0">
            <a:spAutoFit/>
          </a:bodyPr>
          <a:lstStyle>
            <a:defPPr>
              <a:defRPr lang="ja-JP"/>
            </a:defPPr>
            <a:lvl1pPr>
              <a:defRPr sz="2000" b="1">
                <a:latin typeface="メイリオ" panose="020B0604030504040204" pitchFamily="50" charset="-128"/>
                <a:ea typeface="メイリオ" panose="020B0604030504040204" pitchFamily="50" charset="-128"/>
              </a:defRPr>
            </a:lvl1pPr>
          </a:lstStyle>
          <a:p>
            <a:r>
              <a:rPr lang="ja-JP" altLang="en-US" dirty="0"/>
              <a:t>○事前準備</a:t>
            </a:r>
          </a:p>
        </p:txBody>
      </p:sp>
      <p:sp>
        <p:nvSpPr>
          <p:cNvPr id="8" name="テキスト ボックス 7"/>
          <p:cNvSpPr txBox="1"/>
          <p:nvPr/>
        </p:nvSpPr>
        <p:spPr>
          <a:xfrm>
            <a:off x="498081" y="2241957"/>
            <a:ext cx="6051646" cy="523220"/>
          </a:xfrm>
          <a:prstGeom prst="rect">
            <a:avLst/>
          </a:prstGeom>
          <a:noFill/>
        </p:spPr>
        <p:txBody>
          <a:bodyPr wrap="square" rtlCol="0">
            <a:spAutoFit/>
          </a:bodyPr>
          <a:lstStyle/>
          <a:p>
            <a:r>
              <a:rPr lang="ja-JP" altLang="en-US" sz="1400" dirty="0" smtClean="0">
                <a:latin typeface="メイリオ" panose="020B0604030504040204" pitchFamily="50" charset="-128"/>
                <a:ea typeface="メイリオ" panose="020B0604030504040204" pitchFamily="50" charset="-128"/>
              </a:rPr>
              <a:t>授業の中での生徒指導の重要性に気付き、授業</a:t>
            </a:r>
            <a:r>
              <a:rPr lang="ja-JP" altLang="en-US" sz="1400" dirty="0">
                <a:latin typeface="メイリオ" panose="020B0604030504040204" pitchFamily="50" charset="-128"/>
                <a:ea typeface="メイリオ" panose="020B0604030504040204" pitchFamily="50" charset="-128"/>
              </a:rPr>
              <a:t>における自己指導能力を育むための三つの留意点を意識した働きかけの具体について理解する。</a:t>
            </a:r>
            <a:endParaRPr lang="en-US" altLang="ja-JP" sz="1400" dirty="0" smtClean="0">
              <a:latin typeface="メイリオ" panose="020B0604030504040204" pitchFamily="50" charset="-128"/>
              <a:ea typeface="メイリオ" panose="020B0604030504040204" pitchFamily="50" charset="-128"/>
            </a:endParaRPr>
          </a:p>
        </p:txBody>
      </p:sp>
      <p:sp>
        <p:nvSpPr>
          <p:cNvPr id="2" name="角丸四角形 1"/>
          <p:cNvSpPr/>
          <p:nvPr/>
        </p:nvSpPr>
        <p:spPr>
          <a:xfrm>
            <a:off x="551187" y="7617296"/>
            <a:ext cx="5755626" cy="2016224"/>
          </a:xfrm>
          <a:prstGeom prst="roundRect">
            <a:avLst>
              <a:gd name="adj" fmla="val 7136"/>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ja-JP" altLang="en-US" b="1" dirty="0" smtClean="0">
                <a:solidFill>
                  <a:schemeClr val="tx1"/>
                </a:solidFill>
                <a:latin typeface="メイリオ" panose="020B0604030504040204" pitchFamily="50" charset="-128"/>
                <a:ea typeface="メイリオ" panose="020B0604030504040204" pitchFamily="50" charset="-128"/>
              </a:rPr>
              <a:t>研修実施上の留意点</a:t>
            </a:r>
            <a:r>
              <a:rPr lang="ja-JP" altLang="en-US" sz="1200" dirty="0" smtClean="0">
                <a:solidFill>
                  <a:schemeClr val="tx1"/>
                </a:solidFill>
                <a:latin typeface="メイリオ" panose="020B0604030504040204" pitchFamily="50" charset="-128"/>
                <a:ea typeface="メイリオ" panose="020B0604030504040204" pitchFamily="50" charset="-128"/>
              </a:rPr>
              <a:t>（研修担当者の方へ）</a:t>
            </a:r>
            <a:endParaRPr lang="en-US" altLang="ja-JP" sz="1200" dirty="0" smtClean="0">
              <a:solidFill>
                <a:schemeClr val="tx1"/>
              </a:solidFill>
              <a:latin typeface="メイリオ" panose="020B0604030504040204" pitchFamily="50" charset="-128"/>
              <a:ea typeface="メイリオ" panose="020B0604030504040204" pitchFamily="50" charset="-128"/>
            </a:endParaRPr>
          </a:p>
          <a:p>
            <a:pPr algn="ctr"/>
            <a:endParaRPr lang="en-US" altLang="ja-JP" sz="300" dirty="0">
              <a:solidFill>
                <a:schemeClr val="tx1"/>
              </a:solidFill>
              <a:latin typeface="メイリオ" panose="020B0604030504040204" pitchFamily="50" charset="-128"/>
              <a:ea typeface="メイリオ" panose="020B0604030504040204" pitchFamily="50" charset="-128"/>
            </a:endParaRPr>
          </a:p>
          <a:p>
            <a:pPr marL="174625" indent="-174625"/>
            <a:r>
              <a:rPr lang="ja-JP" altLang="en-US" sz="1200" dirty="0" smtClean="0">
                <a:solidFill>
                  <a:schemeClr val="tx1"/>
                </a:solidFill>
                <a:latin typeface="メイリオ" panose="020B0604030504040204" pitchFamily="50" charset="-128"/>
                <a:ea typeface="メイリオ" panose="020B0604030504040204" pitchFamily="50" charset="-128"/>
              </a:rPr>
              <a:t>・進行原稿は研修の</a:t>
            </a:r>
            <a:r>
              <a:rPr lang="ja-JP" altLang="en-US" sz="120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進め方例</a:t>
            </a:r>
            <a:r>
              <a:rPr lang="ja-JP" altLang="en-US" sz="1200" dirty="0" smtClean="0">
                <a:solidFill>
                  <a:schemeClr val="tx1"/>
                </a:solidFill>
                <a:latin typeface="メイリオ" panose="020B0604030504040204" pitchFamily="50" charset="-128"/>
                <a:ea typeface="メイリオ" panose="020B0604030504040204" pitchFamily="50" charset="-128"/>
              </a:rPr>
              <a:t>ですので、内容が変わらないように留意し、</a:t>
            </a:r>
            <a:r>
              <a:rPr lang="ja-JP" altLang="en-US" sz="12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研修担当者が話しやすいように</a:t>
            </a:r>
            <a:r>
              <a:rPr lang="ja-JP" altLang="en-US" sz="120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文章を変えてください。</a:t>
            </a:r>
            <a:endParaRPr lang="en-US" altLang="ja-JP" sz="120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marL="174625" indent="-174625"/>
            <a:endParaRPr lang="en-US" altLang="ja-JP" sz="800" dirty="0" smtClean="0">
              <a:solidFill>
                <a:schemeClr val="tx1"/>
              </a:solidFill>
              <a:latin typeface="メイリオ" panose="020B0604030504040204" pitchFamily="50" charset="-128"/>
              <a:ea typeface="メイリオ" panose="020B0604030504040204" pitchFamily="50" charset="-128"/>
            </a:endParaRPr>
          </a:p>
          <a:p>
            <a:pPr marL="174625" indent="-174625"/>
            <a:r>
              <a:rPr kumimoji="1" lang="ja-JP" altLang="en-US" sz="1200" dirty="0" smtClean="0">
                <a:solidFill>
                  <a:schemeClr val="tx1"/>
                </a:solidFill>
                <a:latin typeface="メイリオ" panose="020B0604030504040204" pitchFamily="50" charset="-128"/>
                <a:ea typeface="メイリオ" panose="020B0604030504040204" pitchFamily="50" charset="-128"/>
              </a:rPr>
              <a:t>・研修時間に余裕があれば、協議時間を増やしたり、協議内容を発表したりするなど、</a:t>
            </a:r>
            <a:r>
              <a:rPr kumimoji="1" lang="ja-JP" altLang="en-US" sz="12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柔軟に対応</a:t>
            </a:r>
            <a:r>
              <a:rPr kumimoji="1" lang="ja-JP" altLang="en-US" sz="1200" dirty="0" smtClean="0">
                <a:solidFill>
                  <a:schemeClr val="tx1"/>
                </a:solidFill>
                <a:latin typeface="メイリオ" panose="020B0604030504040204" pitchFamily="50" charset="-128"/>
                <a:ea typeface="メイリオ" panose="020B0604030504040204" pitchFamily="50" charset="-128"/>
              </a:rPr>
              <a:t>してください。</a:t>
            </a:r>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marL="174625" indent="-174625"/>
            <a:endParaRPr kumimoji="1" lang="en-US" altLang="ja-JP" sz="800" dirty="0" smtClean="0">
              <a:solidFill>
                <a:schemeClr val="tx1"/>
              </a:solidFill>
              <a:latin typeface="メイリオ" panose="020B0604030504040204" pitchFamily="50" charset="-128"/>
              <a:ea typeface="メイリオ" panose="020B0604030504040204" pitchFamily="50" charset="-128"/>
            </a:endParaRPr>
          </a:p>
          <a:p>
            <a:pPr marL="174625" indent="-174625"/>
            <a:r>
              <a:rPr lang="ja-JP" altLang="en-US" sz="1200" dirty="0" smtClean="0">
                <a:solidFill>
                  <a:schemeClr val="tx1"/>
                </a:solidFill>
                <a:latin typeface="メイリオ" panose="020B0604030504040204" pitchFamily="50" charset="-128"/>
                <a:ea typeface="メイリオ" panose="020B0604030504040204" pitchFamily="50" charset="-128"/>
              </a:rPr>
              <a:t>・</a:t>
            </a:r>
            <a:r>
              <a:rPr lang="ja-JP" altLang="en-US" sz="12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研修後</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には、</a:t>
            </a:r>
            <a:r>
              <a:rPr lang="ja-JP" altLang="en-US" sz="120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集めた資料③、資料④を職員室</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に掲示したり</a:t>
            </a:r>
            <a:r>
              <a:rPr lang="ja-JP" altLang="en-US" sz="120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、一覧にしたもの</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を配付したりして、</a:t>
            </a: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職員全員が共通</a:t>
            </a:r>
            <a:r>
              <a:rPr lang="ja-JP" altLang="en-US" sz="12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理解できる</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ようにして</a:t>
            </a:r>
            <a:r>
              <a:rPr lang="ja-JP" altLang="en-US" sz="120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ください</a:t>
            </a:r>
            <a:r>
              <a:rPr lang="ja-JP" altLang="en-US" sz="1200" dirty="0" smtClean="0">
                <a:solidFill>
                  <a:schemeClr val="tx1"/>
                </a:solidFill>
                <a:latin typeface="メイリオ" panose="020B0604030504040204" pitchFamily="50" charset="-128"/>
                <a:ea typeface="メイリオ" panose="020B0604030504040204" pitchFamily="50" charset="-128"/>
              </a:rPr>
              <a:t>。</a:t>
            </a:r>
            <a:endParaRPr lang="en-US" altLang="ja-JP" sz="1200" dirty="0" smtClean="0">
              <a:solidFill>
                <a:schemeClr val="tx1"/>
              </a:solidFill>
              <a:latin typeface="メイリオ" panose="020B0604030504040204" pitchFamily="50" charset="-128"/>
              <a:ea typeface="メイリオ" panose="020B0604030504040204" pitchFamily="50" charset="-128"/>
            </a:endParaRPr>
          </a:p>
        </p:txBody>
      </p:sp>
      <p:grpSp>
        <p:nvGrpSpPr>
          <p:cNvPr id="38" name="グループ化 37"/>
          <p:cNvGrpSpPr/>
          <p:nvPr/>
        </p:nvGrpSpPr>
        <p:grpSpPr>
          <a:xfrm>
            <a:off x="725964" y="3368937"/>
            <a:ext cx="2081531" cy="1349661"/>
            <a:chOff x="614516" y="5735931"/>
            <a:chExt cx="2081531" cy="1349661"/>
          </a:xfrm>
        </p:grpSpPr>
        <p:grpSp>
          <p:nvGrpSpPr>
            <p:cNvPr id="39" name="グループ化 38"/>
            <p:cNvGrpSpPr/>
            <p:nvPr/>
          </p:nvGrpSpPr>
          <p:grpSpPr>
            <a:xfrm>
              <a:off x="614516" y="6035072"/>
              <a:ext cx="2081531" cy="1050520"/>
              <a:chOff x="614234" y="6169516"/>
              <a:chExt cx="2338815" cy="1197631"/>
            </a:xfrm>
          </p:grpSpPr>
          <p:grpSp>
            <p:nvGrpSpPr>
              <p:cNvPr id="41" name="グループ化 1"/>
              <p:cNvGrpSpPr>
                <a:grpSpLocks/>
              </p:cNvGrpSpPr>
              <p:nvPr/>
            </p:nvGrpSpPr>
            <p:grpSpPr bwMode="auto">
              <a:xfrm rot="-557838">
                <a:off x="2452291" y="6281067"/>
                <a:ext cx="500758" cy="510827"/>
                <a:chOff x="5600476" y="966788"/>
                <a:chExt cx="549498" cy="1042987"/>
              </a:xfrm>
            </p:grpSpPr>
            <p:sp>
              <p:nvSpPr>
                <p:cNvPr id="63" name="Rectangle 27"/>
                <p:cNvSpPr>
                  <a:spLocks noChangeArrowheads="1"/>
                </p:cNvSpPr>
                <p:nvPr/>
              </p:nvSpPr>
              <p:spPr bwMode="auto">
                <a:xfrm>
                  <a:off x="5607050" y="966788"/>
                  <a:ext cx="276225"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64" name="Rectangle 27"/>
                <p:cNvSpPr>
                  <a:spLocks noChangeArrowheads="1"/>
                </p:cNvSpPr>
                <p:nvPr/>
              </p:nvSpPr>
              <p:spPr bwMode="auto">
                <a:xfrm>
                  <a:off x="5872162" y="966788"/>
                  <a:ext cx="277812"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65" name="正方形/長方形 5"/>
                <p:cNvSpPr>
                  <a:spLocks noChangeArrowheads="1"/>
                </p:cNvSpPr>
                <p:nvPr/>
              </p:nvSpPr>
              <p:spPr bwMode="auto">
                <a:xfrm>
                  <a:off x="5600476" y="1095699"/>
                  <a:ext cx="534050" cy="85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800" dirty="0">
                    <a:solidFill>
                      <a:srgbClr val="FF0000"/>
                    </a:solidFill>
                  </a:endParaRPr>
                </a:p>
              </p:txBody>
            </p:sp>
          </p:grpSp>
          <p:grpSp>
            <p:nvGrpSpPr>
              <p:cNvPr id="42" name="グループ化 58"/>
              <p:cNvGrpSpPr>
                <a:grpSpLocks/>
              </p:cNvGrpSpPr>
              <p:nvPr/>
            </p:nvGrpSpPr>
            <p:grpSpPr bwMode="auto">
              <a:xfrm>
                <a:off x="1526326" y="6245730"/>
                <a:ext cx="494768" cy="549272"/>
                <a:chOff x="5607050" y="889630"/>
                <a:chExt cx="542925" cy="1120145"/>
              </a:xfrm>
            </p:grpSpPr>
            <p:sp>
              <p:nvSpPr>
                <p:cNvPr id="60" name="Rectangle 27"/>
                <p:cNvSpPr>
                  <a:spLocks noChangeArrowheads="1"/>
                </p:cNvSpPr>
                <p:nvPr/>
              </p:nvSpPr>
              <p:spPr bwMode="auto">
                <a:xfrm>
                  <a:off x="5607050" y="966788"/>
                  <a:ext cx="276225"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61" name="Rectangle 27"/>
                <p:cNvSpPr>
                  <a:spLocks noChangeArrowheads="1"/>
                </p:cNvSpPr>
                <p:nvPr/>
              </p:nvSpPr>
              <p:spPr bwMode="auto">
                <a:xfrm>
                  <a:off x="5872163" y="966788"/>
                  <a:ext cx="277812"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62" name="正方形/長方形 5"/>
                <p:cNvSpPr>
                  <a:spLocks noChangeArrowheads="1"/>
                </p:cNvSpPr>
                <p:nvPr/>
              </p:nvSpPr>
              <p:spPr bwMode="auto">
                <a:xfrm>
                  <a:off x="5649517" y="889630"/>
                  <a:ext cx="227767" cy="8586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800" dirty="0">
                    <a:solidFill>
                      <a:srgbClr val="FF0000"/>
                    </a:solidFill>
                  </a:endParaRPr>
                </a:p>
              </p:txBody>
            </p:sp>
          </p:grpSp>
          <p:grpSp>
            <p:nvGrpSpPr>
              <p:cNvPr id="43" name="グループ化 62"/>
              <p:cNvGrpSpPr>
                <a:grpSpLocks/>
              </p:cNvGrpSpPr>
              <p:nvPr/>
            </p:nvGrpSpPr>
            <p:grpSpPr bwMode="auto">
              <a:xfrm rot="560616">
                <a:off x="633272" y="6281163"/>
                <a:ext cx="494768" cy="512693"/>
                <a:chOff x="5607050" y="966788"/>
                <a:chExt cx="542925" cy="1042987"/>
              </a:xfrm>
            </p:grpSpPr>
            <p:sp>
              <p:nvSpPr>
                <p:cNvPr id="57" name="Rectangle 27"/>
                <p:cNvSpPr>
                  <a:spLocks noChangeArrowheads="1"/>
                </p:cNvSpPr>
                <p:nvPr/>
              </p:nvSpPr>
              <p:spPr bwMode="auto">
                <a:xfrm>
                  <a:off x="5607050" y="966788"/>
                  <a:ext cx="276225"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58" name="Rectangle 27"/>
                <p:cNvSpPr>
                  <a:spLocks noChangeArrowheads="1"/>
                </p:cNvSpPr>
                <p:nvPr/>
              </p:nvSpPr>
              <p:spPr bwMode="auto">
                <a:xfrm>
                  <a:off x="5872163" y="966788"/>
                  <a:ext cx="277812"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59" name="正方形/長方形 5"/>
                <p:cNvSpPr>
                  <a:spLocks noChangeArrowheads="1"/>
                </p:cNvSpPr>
                <p:nvPr/>
              </p:nvSpPr>
              <p:spPr bwMode="auto">
                <a:xfrm>
                  <a:off x="5757759" y="1027773"/>
                  <a:ext cx="227767" cy="856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800" dirty="0">
                    <a:solidFill>
                      <a:srgbClr val="FF0000"/>
                    </a:solidFill>
                  </a:endParaRPr>
                </a:p>
              </p:txBody>
            </p:sp>
          </p:grpSp>
          <p:grpSp>
            <p:nvGrpSpPr>
              <p:cNvPr id="44" name="グループ化 66"/>
              <p:cNvGrpSpPr>
                <a:grpSpLocks/>
              </p:cNvGrpSpPr>
              <p:nvPr/>
            </p:nvGrpSpPr>
            <p:grpSpPr bwMode="auto">
              <a:xfrm rot="-557838">
                <a:off x="2438994" y="6854152"/>
                <a:ext cx="494823" cy="511437"/>
                <a:chOff x="5607050" y="966788"/>
                <a:chExt cx="542925" cy="1042987"/>
              </a:xfrm>
            </p:grpSpPr>
            <p:sp>
              <p:nvSpPr>
                <p:cNvPr id="54" name="Rectangle 27"/>
                <p:cNvSpPr>
                  <a:spLocks noChangeArrowheads="1"/>
                </p:cNvSpPr>
                <p:nvPr/>
              </p:nvSpPr>
              <p:spPr bwMode="auto">
                <a:xfrm>
                  <a:off x="5607050" y="966788"/>
                  <a:ext cx="276225"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55" name="Rectangle 27"/>
                <p:cNvSpPr>
                  <a:spLocks noChangeArrowheads="1"/>
                </p:cNvSpPr>
                <p:nvPr/>
              </p:nvSpPr>
              <p:spPr bwMode="auto">
                <a:xfrm>
                  <a:off x="5872163" y="966788"/>
                  <a:ext cx="277812"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56" name="正方形/長方形 5"/>
                <p:cNvSpPr>
                  <a:spLocks noChangeArrowheads="1"/>
                </p:cNvSpPr>
                <p:nvPr/>
              </p:nvSpPr>
              <p:spPr bwMode="auto">
                <a:xfrm>
                  <a:off x="5732358" y="999844"/>
                  <a:ext cx="227742" cy="85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800" dirty="0">
                    <a:solidFill>
                      <a:srgbClr val="FF0000"/>
                    </a:solidFill>
                  </a:endParaRPr>
                </a:p>
              </p:txBody>
            </p:sp>
          </p:grpSp>
          <p:grpSp>
            <p:nvGrpSpPr>
              <p:cNvPr id="45" name="グループ化 70"/>
              <p:cNvGrpSpPr>
                <a:grpSpLocks/>
              </p:cNvGrpSpPr>
              <p:nvPr/>
            </p:nvGrpSpPr>
            <p:grpSpPr bwMode="auto">
              <a:xfrm>
                <a:off x="1508863" y="6777214"/>
                <a:ext cx="494768" cy="589933"/>
                <a:chOff x="5607050" y="806712"/>
                <a:chExt cx="542925" cy="1203063"/>
              </a:xfrm>
            </p:grpSpPr>
            <p:sp>
              <p:nvSpPr>
                <p:cNvPr id="51" name="Rectangle 27"/>
                <p:cNvSpPr>
                  <a:spLocks noChangeArrowheads="1"/>
                </p:cNvSpPr>
                <p:nvPr/>
              </p:nvSpPr>
              <p:spPr bwMode="auto">
                <a:xfrm>
                  <a:off x="5607050" y="966788"/>
                  <a:ext cx="276225"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52" name="Rectangle 27"/>
                <p:cNvSpPr>
                  <a:spLocks noChangeArrowheads="1"/>
                </p:cNvSpPr>
                <p:nvPr/>
              </p:nvSpPr>
              <p:spPr bwMode="auto">
                <a:xfrm>
                  <a:off x="5872163" y="966788"/>
                  <a:ext cx="277812"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53" name="正方形/長方形 5"/>
                <p:cNvSpPr>
                  <a:spLocks noChangeArrowheads="1"/>
                </p:cNvSpPr>
                <p:nvPr/>
              </p:nvSpPr>
              <p:spPr bwMode="auto">
                <a:xfrm>
                  <a:off x="5641096" y="806712"/>
                  <a:ext cx="227767" cy="8586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800" dirty="0">
                    <a:solidFill>
                      <a:srgbClr val="FF0000"/>
                    </a:solidFill>
                  </a:endParaRPr>
                </a:p>
              </p:txBody>
            </p:sp>
          </p:grpSp>
          <p:grpSp>
            <p:nvGrpSpPr>
              <p:cNvPr id="46" name="グループ化 74"/>
              <p:cNvGrpSpPr>
                <a:grpSpLocks/>
              </p:cNvGrpSpPr>
              <p:nvPr/>
            </p:nvGrpSpPr>
            <p:grpSpPr bwMode="auto">
              <a:xfrm rot="560616">
                <a:off x="614234" y="6854655"/>
                <a:ext cx="494768" cy="511436"/>
                <a:chOff x="5607050" y="966788"/>
                <a:chExt cx="542925" cy="1042987"/>
              </a:xfrm>
            </p:grpSpPr>
            <p:sp>
              <p:nvSpPr>
                <p:cNvPr id="48" name="Rectangle 27"/>
                <p:cNvSpPr>
                  <a:spLocks noChangeArrowheads="1"/>
                </p:cNvSpPr>
                <p:nvPr/>
              </p:nvSpPr>
              <p:spPr bwMode="auto">
                <a:xfrm>
                  <a:off x="5607050" y="966788"/>
                  <a:ext cx="276225"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49" name="Rectangle 27"/>
                <p:cNvSpPr>
                  <a:spLocks noChangeArrowheads="1"/>
                </p:cNvSpPr>
                <p:nvPr/>
              </p:nvSpPr>
              <p:spPr bwMode="auto">
                <a:xfrm>
                  <a:off x="5872163" y="966788"/>
                  <a:ext cx="277812" cy="1042987"/>
                </a:xfrm>
                <a:prstGeom prst="rect">
                  <a:avLst/>
                </a:prstGeom>
                <a:no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endParaRPr lang="ja-JP" altLang="ja-JP" sz="1800"/>
                </a:p>
              </p:txBody>
            </p:sp>
            <p:sp>
              <p:nvSpPr>
                <p:cNvPr id="50" name="正方形/長方形 5"/>
                <p:cNvSpPr>
                  <a:spLocks noChangeArrowheads="1"/>
                </p:cNvSpPr>
                <p:nvPr/>
              </p:nvSpPr>
              <p:spPr bwMode="auto">
                <a:xfrm>
                  <a:off x="5757759" y="1026720"/>
                  <a:ext cx="227767" cy="85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pPr>
                  <a:endParaRPr lang="ja-JP" altLang="en-US" sz="1800" dirty="0">
                    <a:solidFill>
                      <a:srgbClr val="FF0000"/>
                    </a:solidFill>
                  </a:endParaRPr>
                </a:p>
              </p:txBody>
            </p:sp>
          </p:grpSp>
          <p:sp>
            <p:nvSpPr>
              <p:cNvPr id="47" name="Line 4"/>
              <p:cNvSpPr>
                <a:spLocks noChangeShapeType="1"/>
              </p:cNvSpPr>
              <p:nvPr/>
            </p:nvSpPr>
            <p:spPr bwMode="auto">
              <a:xfrm>
                <a:off x="1208855" y="6169516"/>
                <a:ext cx="113839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40" name="Text Box 5"/>
            <p:cNvSpPr txBox="1">
              <a:spLocks noChangeArrowheads="1"/>
            </p:cNvSpPr>
            <p:nvPr/>
          </p:nvSpPr>
          <p:spPr bwMode="auto">
            <a:xfrm>
              <a:off x="1427191" y="5735931"/>
              <a:ext cx="3898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algn="ctr" eaLnBrk="1" hangingPunct="1">
                <a:spcBef>
                  <a:spcPct val="0"/>
                </a:spcBef>
                <a:buFontTx/>
                <a:buNone/>
              </a:pPr>
              <a:r>
                <a:rPr lang="ja-JP" altLang="en-US" sz="1600" dirty="0" smtClean="0"/>
                <a:t>前</a:t>
              </a:r>
              <a:endParaRPr lang="ja-JP" altLang="en-US" sz="1600" dirty="0"/>
            </a:p>
          </p:txBody>
        </p:sp>
      </p:grpSp>
      <p:sp>
        <p:nvSpPr>
          <p:cNvPr id="66" name="テキスト ボックス 65"/>
          <p:cNvSpPr txBox="1"/>
          <p:nvPr/>
        </p:nvSpPr>
        <p:spPr>
          <a:xfrm>
            <a:off x="404664" y="4834245"/>
            <a:ext cx="3009107" cy="1277273"/>
          </a:xfrm>
          <a:prstGeom prst="rect">
            <a:avLst/>
          </a:prstGeom>
          <a:noFill/>
        </p:spPr>
        <p:txBody>
          <a:bodyPr wrap="square" rtlCol="0">
            <a:spAutoFit/>
          </a:bodyPr>
          <a:lstStyle>
            <a:defPPr>
              <a:defRPr lang="ja-JP"/>
            </a:defPPr>
            <a:lvl1pPr>
              <a:defRPr sz="1400">
                <a:latin typeface="メイリオ" panose="020B0604030504040204" pitchFamily="50" charset="-128"/>
                <a:ea typeface="メイリオ" panose="020B0604030504040204" pitchFamily="50" charset="-128"/>
              </a:defRPr>
            </a:lvl1pPr>
          </a:lstStyle>
          <a:p>
            <a:r>
              <a:rPr lang="en-US" altLang="ja-JP" sz="1100" dirty="0" smtClean="0"/>
              <a:t>※</a:t>
            </a:r>
            <a:r>
              <a:rPr lang="ja-JP" altLang="en-US" sz="1100" b="1" dirty="0"/>
              <a:t>４</a:t>
            </a:r>
            <a:r>
              <a:rPr lang="ja-JP" altLang="en-US" sz="1100" b="1" dirty="0" smtClean="0"/>
              <a:t>（</a:t>
            </a:r>
            <a:r>
              <a:rPr lang="ja-JP" altLang="en-US" sz="1100" b="1" dirty="0"/>
              <a:t>又</a:t>
            </a:r>
            <a:r>
              <a:rPr lang="ja-JP" altLang="en-US" sz="1100" b="1" dirty="0" smtClean="0"/>
              <a:t>は３）</a:t>
            </a:r>
            <a:r>
              <a:rPr lang="ja-JP" altLang="en-US" sz="1100" b="1" dirty="0"/>
              <a:t>人</a:t>
            </a:r>
            <a:r>
              <a:rPr lang="ja-JP" altLang="en-US" sz="1100" dirty="0"/>
              <a:t>グループにしてください。</a:t>
            </a:r>
            <a:endParaRPr lang="en-US" altLang="ja-JP" sz="1100" dirty="0"/>
          </a:p>
          <a:p>
            <a:r>
              <a:rPr lang="en-US" altLang="ja-JP" sz="1100" dirty="0" smtClean="0"/>
              <a:t>※</a:t>
            </a:r>
            <a:r>
              <a:rPr lang="ja-JP" altLang="en-US" sz="1100" dirty="0" smtClean="0"/>
              <a:t>できる限り、</a:t>
            </a:r>
            <a:r>
              <a:rPr lang="ja-JP" altLang="en-US" sz="1100" b="1" dirty="0" smtClean="0"/>
              <a:t>教職の経験</a:t>
            </a:r>
            <a:r>
              <a:rPr lang="ja-JP" altLang="en-US" sz="1100" b="1" dirty="0"/>
              <a:t>年数が</a:t>
            </a:r>
            <a:r>
              <a:rPr lang="ja-JP" altLang="en-US" sz="1100" b="1" dirty="0" smtClean="0"/>
              <a:t>偏らない</a:t>
            </a:r>
            <a:endParaRPr lang="en-US" altLang="ja-JP" sz="1100" b="1" dirty="0" smtClean="0"/>
          </a:p>
          <a:p>
            <a:r>
              <a:rPr lang="en-US" altLang="ja-JP" sz="1100" dirty="0"/>
              <a:t> </a:t>
            </a:r>
            <a:r>
              <a:rPr lang="en-US" altLang="ja-JP" sz="1100" dirty="0" smtClean="0"/>
              <a:t>  </a:t>
            </a:r>
            <a:r>
              <a:rPr lang="ja-JP" altLang="en-US" sz="1100" dirty="0" smtClean="0"/>
              <a:t>ようにグループを組んで</a:t>
            </a:r>
            <a:r>
              <a:rPr lang="ja-JP" altLang="en-US" sz="1100" dirty="0"/>
              <a:t>ください</a:t>
            </a:r>
            <a:r>
              <a:rPr lang="ja-JP" altLang="en-US" sz="1100" dirty="0" smtClean="0"/>
              <a:t>。</a:t>
            </a:r>
            <a:endParaRPr lang="en-US" altLang="ja-JP" sz="1100" dirty="0" smtClean="0"/>
          </a:p>
          <a:p>
            <a:r>
              <a:rPr lang="en-US" altLang="ja-JP" sz="1100" dirty="0" smtClean="0"/>
              <a:t>※</a:t>
            </a:r>
            <a:r>
              <a:rPr lang="ja-JP" altLang="en-US" sz="1100" dirty="0" smtClean="0"/>
              <a:t>できる限り、</a:t>
            </a:r>
            <a:r>
              <a:rPr lang="ja-JP" altLang="en-US" sz="1100" b="1" dirty="0" smtClean="0"/>
              <a:t>同じ教科を担当する教員</a:t>
            </a:r>
            <a:r>
              <a:rPr lang="ja-JP" altLang="en-US" sz="1100" dirty="0" smtClean="0"/>
              <a:t>で</a:t>
            </a:r>
            <a:endParaRPr lang="en-US" altLang="ja-JP" sz="1100" dirty="0" smtClean="0"/>
          </a:p>
          <a:p>
            <a:r>
              <a:rPr lang="ja-JP" altLang="en-US" sz="1100" dirty="0"/>
              <a:t>　</a:t>
            </a:r>
            <a:r>
              <a:rPr lang="ja-JP" altLang="en-US" sz="1100" dirty="0" smtClean="0"/>
              <a:t>グループを組んでください</a:t>
            </a:r>
            <a:endParaRPr lang="en-US" altLang="ja-JP" sz="1100" dirty="0" smtClean="0"/>
          </a:p>
          <a:p>
            <a:r>
              <a:rPr lang="en-US" altLang="ja-JP" sz="1100" dirty="0" smtClean="0"/>
              <a:t>※</a:t>
            </a:r>
            <a:r>
              <a:rPr lang="ja-JP" altLang="en-US" sz="1100" dirty="0" smtClean="0"/>
              <a:t>あらかじめ、グループごとに、</a:t>
            </a:r>
            <a:r>
              <a:rPr lang="ja-JP" altLang="en-US" sz="1100" b="1" dirty="0" smtClean="0"/>
              <a:t>司会を決</a:t>
            </a:r>
            <a:endParaRPr lang="en-US" altLang="ja-JP" sz="1100" b="1" dirty="0" smtClean="0"/>
          </a:p>
          <a:p>
            <a:r>
              <a:rPr lang="ja-JP" altLang="en-US" sz="1100" b="1" dirty="0"/>
              <a:t>　</a:t>
            </a:r>
            <a:r>
              <a:rPr lang="ja-JP" altLang="en-US" sz="1100" b="1" dirty="0" err="1" smtClean="0"/>
              <a:t>めて</a:t>
            </a:r>
            <a:r>
              <a:rPr lang="ja-JP" altLang="en-US" sz="1100" dirty="0" smtClean="0"/>
              <a:t>研修を始めてください。</a:t>
            </a:r>
            <a:endParaRPr lang="en-US" altLang="ja-JP" sz="1100" dirty="0"/>
          </a:p>
        </p:txBody>
      </p:sp>
      <p:sp>
        <p:nvSpPr>
          <p:cNvPr id="68" name="テキスト ボックス 67"/>
          <p:cNvSpPr txBox="1"/>
          <p:nvPr/>
        </p:nvSpPr>
        <p:spPr>
          <a:xfrm>
            <a:off x="477926" y="6249144"/>
            <a:ext cx="5902149" cy="1186273"/>
          </a:xfrm>
          <a:prstGeom prst="rect">
            <a:avLst/>
          </a:prstGeom>
          <a:solidFill>
            <a:srgbClr val="FFCCFF"/>
          </a:solidFill>
        </p:spPr>
        <p:txBody>
          <a:bodyPr wrap="square" tIns="72000" bIns="36000" rtlCol="0">
            <a:spAutoFit/>
          </a:bodyPr>
          <a:lstStyle>
            <a:defPPr>
              <a:defRPr lang="ja-JP"/>
            </a:defPPr>
            <a:lvl1pPr>
              <a:defRPr sz="1400">
                <a:latin typeface="メイリオ" panose="020B0604030504040204" pitchFamily="50" charset="-128"/>
                <a:ea typeface="メイリオ" panose="020B0604030504040204" pitchFamily="50" charset="-128"/>
              </a:defRPr>
            </a:lvl1pPr>
          </a:lstStyle>
          <a:p>
            <a:pPr>
              <a:lnSpc>
                <a:spcPts val="1400"/>
              </a:lnSpc>
            </a:pPr>
            <a:r>
              <a:rPr lang="en-US" altLang="ja-JP" sz="1100" b="1" dirty="0" smtClean="0"/>
              <a:t>【</a:t>
            </a:r>
            <a:r>
              <a:rPr lang="ja-JP" altLang="en-US" sz="1100" b="1" dirty="0" smtClean="0"/>
              <a:t>事前に</a:t>
            </a:r>
            <a:r>
              <a:rPr lang="ja-JP" altLang="en-US" sz="1100" b="1" dirty="0"/>
              <a:t>する</a:t>
            </a:r>
            <a:r>
              <a:rPr lang="ja-JP" altLang="en-US" sz="1100" b="1" dirty="0" smtClean="0"/>
              <a:t>こと</a:t>
            </a:r>
            <a:r>
              <a:rPr lang="en-US" altLang="ja-JP" sz="1100" b="1" dirty="0" smtClean="0"/>
              <a:t>】※60</a:t>
            </a:r>
            <a:r>
              <a:rPr lang="ja-JP" altLang="en-US" sz="1100" b="1" dirty="0"/>
              <a:t>分研修の</a:t>
            </a:r>
            <a:r>
              <a:rPr lang="ja-JP" altLang="en-US" sz="1100" b="1" dirty="0" smtClean="0"/>
              <a:t>場合</a:t>
            </a:r>
            <a:endParaRPr lang="en-US" altLang="ja-JP" sz="1100" b="1" dirty="0" smtClean="0"/>
          </a:p>
          <a:p>
            <a:pPr>
              <a:lnSpc>
                <a:spcPts val="1400"/>
              </a:lnSpc>
            </a:pPr>
            <a:r>
              <a:rPr lang="ja-JP" altLang="en-US" sz="1100" dirty="0"/>
              <a:t>・</a:t>
            </a:r>
            <a:r>
              <a:rPr lang="ja-JP" altLang="en-US" sz="1100" dirty="0" smtClean="0"/>
              <a:t>研修</a:t>
            </a:r>
            <a:r>
              <a:rPr lang="ja-JP" altLang="en-US" sz="1100" dirty="0"/>
              <a:t>資料（配付用</a:t>
            </a:r>
            <a:r>
              <a:rPr lang="ja-JP" altLang="en-US" sz="1100" dirty="0" smtClean="0"/>
              <a:t>）</a:t>
            </a:r>
            <a:r>
              <a:rPr lang="ja-JP" altLang="en-US" sz="1100" dirty="0"/>
              <a:t>、</a:t>
            </a:r>
            <a:r>
              <a:rPr lang="ja-JP" altLang="en-US" sz="1100" dirty="0" smtClean="0"/>
              <a:t>資料</a:t>
            </a:r>
            <a:r>
              <a:rPr lang="ja-JP" altLang="en-US" sz="1100" dirty="0"/>
              <a:t>①</a:t>
            </a:r>
            <a:r>
              <a:rPr lang="ja-JP" altLang="en-US" sz="1100" dirty="0" smtClean="0"/>
              <a:t>、資料④、付箋を</a:t>
            </a:r>
            <a:r>
              <a:rPr lang="ja-JP" altLang="en-US" sz="1100" dirty="0"/>
              <a:t>全員に配付してください</a:t>
            </a:r>
            <a:r>
              <a:rPr lang="ja-JP" altLang="en-US" sz="1100" dirty="0" smtClean="0"/>
              <a:t>。</a:t>
            </a:r>
            <a:endParaRPr lang="en-US" altLang="ja-JP" sz="1100" dirty="0" smtClean="0"/>
          </a:p>
          <a:p>
            <a:pPr>
              <a:lnSpc>
                <a:spcPts val="1400"/>
              </a:lnSpc>
            </a:pPr>
            <a:r>
              <a:rPr lang="ja-JP" altLang="en-US" sz="1100" dirty="0" smtClean="0"/>
              <a:t>・資料②をグループ</a:t>
            </a:r>
            <a:r>
              <a:rPr lang="ja-JP" altLang="en-US" sz="1100" dirty="0"/>
              <a:t>に</a:t>
            </a:r>
            <a:r>
              <a:rPr lang="ja-JP" altLang="en-US" sz="1100" dirty="0" smtClean="0"/>
              <a:t>１枚ずつ配付</a:t>
            </a:r>
            <a:r>
              <a:rPr lang="ja-JP" altLang="en-US" sz="1100" dirty="0"/>
              <a:t>してください</a:t>
            </a:r>
            <a:r>
              <a:rPr lang="ja-JP" altLang="en-US" sz="1100" dirty="0" smtClean="0"/>
              <a:t>。</a:t>
            </a:r>
            <a:endParaRPr lang="en-US" altLang="ja-JP" sz="1100" dirty="0" smtClean="0"/>
          </a:p>
          <a:p>
            <a:pPr>
              <a:lnSpc>
                <a:spcPts val="1400"/>
              </a:lnSpc>
            </a:pPr>
            <a:r>
              <a:rPr lang="ja-JP" altLang="en-US" sz="1100" dirty="0" smtClean="0"/>
              <a:t>・資料③</a:t>
            </a:r>
            <a:r>
              <a:rPr lang="en-US" altLang="ja-JP" sz="1100" dirty="0" smtClean="0"/>
              <a:t>-1</a:t>
            </a:r>
            <a:r>
              <a:rPr lang="ja-JP" altLang="en-US" sz="1100" dirty="0" smtClean="0"/>
              <a:t>～</a:t>
            </a:r>
            <a:r>
              <a:rPr lang="en-US" altLang="ja-JP" sz="1100" dirty="0" smtClean="0"/>
              <a:t>11</a:t>
            </a:r>
            <a:r>
              <a:rPr lang="ja-JP" altLang="en-US" sz="1100" dirty="0" smtClean="0"/>
              <a:t>の中から自校</a:t>
            </a:r>
            <a:r>
              <a:rPr lang="ja-JP" altLang="en-US" sz="1100" dirty="0"/>
              <a:t>の実態に</a:t>
            </a:r>
            <a:r>
              <a:rPr lang="ja-JP" altLang="en-US" sz="1100" dirty="0" smtClean="0"/>
              <a:t>合った授業場面をグループ数選び</a:t>
            </a:r>
            <a:r>
              <a:rPr lang="ja-JP" altLang="en-US" sz="1100" dirty="0"/>
              <a:t>、グループ</a:t>
            </a:r>
            <a:r>
              <a:rPr lang="ja-JP" altLang="en-US" sz="1100" dirty="0" smtClean="0"/>
              <a:t>に１枚</a:t>
            </a:r>
            <a:endParaRPr lang="en-US" altLang="ja-JP" sz="1100" dirty="0" smtClean="0"/>
          </a:p>
          <a:p>
            <a:pPr>
              <a:lnSpc>
                <a:spcPts val="1400"/>
              </a:lnSpc>
            </a:pPr>
            <a:r>
              <a:rPr lang="ja-JP" altLang="en-US" sz="1100" dirty="0"/>
              <a:t>　</a:t>
            </a:r>
            <a:r>
              <a:rPr lang="ja-JP" altLang="en-US" sz="1100" dirty="0" err="1" smtClean="0"/>
              <a:t>ずつ配</a:t>
            </a:r>
            <a:r>
              <a:rPr lang="ja-JP" altLang="en-US" sz="1100" dirty="0" smtClean="0"/>
              <a:t>付してください。（同じ授業場面を複数のグループで扱っても構いません。）</a:t>
            </a:r>
            <a:endParaRPr lang="en-US" altLang="ja-JP" sz="1100" dirty="0" smtClean="0"/>
          </a:p>
          <a:p>
            <a:pPr>
              <a:lnSpc>
                <a:spcPts val="1400"/>
              </a:lnSpc>
            </a:pPr>
            <a:r>
              <a:rPr lang="ja-JP" altLang="en-US" sz="1100" dirty="0"/>
              <a:t>　</a:t>
            </a:r>
            <a:r>
              <a:rPr lang="ja-JP" altLang="en-US" sz="1100" dirty="0" smtClean="0"/>
              <a:t>また、資料③</a:t>
            </a:r>
            <a:r>
              <a:rPr lang="en-US" altLang="ja-JP" sz="1100" dirty="0" smtClean="0"/>
              <a:t>-12</a:t>
            </a:r>
            <a:r>
              <a:rPr lang="ja-JP" altLang="en-US" sz="1100" dirty="0" smtClean="0"/>
              <a:t>を編集して、自校の実態に合った授業場面を加えることもできます。</a:t>
            </a:r>
            <a:endParaRPr lang="en-US" altLang="ja-JP" sz="1100" dirty="0" smtClean="0"/>
          </a:p>
        </p:txBody>
      </p:sp>
      <p:sp>
        <p:nvSpPr>
          <p:cNvPr id="67" name="テキスト ボックス 66"/>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2</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37" name="角丸四角形 36"/>
          <p:cNvSpPr/>
          <p:nvPr/>
        </p:nvSpPr>
        <p:spPr>
          <a:xfrm>
            <a:off x="3811192" y="2944950"/>
            <a:ext cx="2568883" cy="3130897"/>
          </a:xfrm>
          <a:prstGeom prst="roundRect">
            <a:avLst>
              <a:gd name="adj" fmla="val 4398"/>
            </a:avLst>
          </a:prstGeom>
          <a:solidFill>
            <a:schemeClr val="bg1"/>
          </a:solidFill>
          <a:ln w="9525">
            <a:solidFill>
              <a:schemeClr val="accent1"/>
            </a:solidFill>
          </a:ln>
        </p:spPr>
        <p:style>
          <a:lnRef idx="2">
            <a:schemeClr val="accent1"/>
          </a:lnRef>
          <a:fillRef idx="1">
            <a:schemeClr val="lt1"/>
          </a:fillRef>
          <a:effectRef idx="0">
            <a:schemeClr val="accent1"/>
          </a:effectRef>
          <a:fontRef idx="minor">
            <a:schemeClr val="dk1"/>
          </a:fontRef>
        </p:style>
        <p:txBody>
          <a:bodyPr tIns="72000" rIns="0" bIns="0" rtlCol="0" anchor="ctr"/>
          <a:lstStyle/>
          <a:p>
            <a:pPr>
              <a:lnSpc>
                <a:spcPts val="1700"/>
              </a:lnSpc>
            </a:pPr>
            <a:r>
              <a:rPr kumimoji="1" lang="en-US" altLang="ja-JP" sz="1600" dirty="0" smtClean="0">
                <a:solidFill>
                  <a:schemeClr val="tx1"/>
                </a:solidFill>
                <a:latin typeface="メイリオ" panose="020B0604030504040204" pitchFamily="50" charset="-128"/>
                <a:ea typeface="メイリオ" panose="020B0604030504040204" pitchFamily="50" charset="-128"/>
              </a:rPr>
              <a:t>【</a:t>
            </a:r>
            <a:r>
              <a:rPr kumimoji="1" lang="ja-JP" altLang="en-US" sz="1600" dirty="0" smtClean="0">
                <a:solidFill>
                  <a:schemeClr val="tx1"/>
                </a:solidFill>
                <a:latin typeface="メイリオ" panose="020B0604030504040204" pitchFamily="50" charset="-128"/>
                <a:ea typeface="メイリオ" panose="020B0604030504040204" pitchFamily="50" charset="-128"/>
              </a:rPr>
              <a:t>講義・演習準備物</a:t>
            </a:r>
            <a:r>
              <a:rPr kumimoji="1" lang="en-US" altLang="ja-JP" sz="1600" dirty="0" smtClean="0">
                <a:solidFill>
                  <a:schemeClr val="tx1"/>
                </a:solidFill>
                <a:latin typeface="メイリオ" panose="020B0604030504040204" pitchFamily="50" charset="-128"/>
                <a:ea typeface="メイリオ" panose="020B0604030504040204" pitchFamily="50" charset="-128"/>
              </a:rPr>
              <a:t>】</a:t>
            </a:r>
          </a:p>
          <a:p>
            <a:pPr>
              <a:lnSpc>
                <a:spcPts val="1700"/>
              </a:lnSpc>
            </a:pPr>
            <a:r>
              <a:rPr lang="ja-JP" altLang="en-US" sz="1400" dirty="0">
                <a:solidFill>
                  <a:schemeClr val="tx1"/>
                </a:solidFill>
                <a:latin typeface="メイリオ" panose="020B0604030504040204" pitchFamily="50" charset="-128"/>
                <a:ea typeface="メイリオ" panose="020B0604030504040204" pitchFamily="50" charset="-128"/>
              </a:rPr>
              <a:t> </a:t>
            </a:r>
            <a:r>
              <a:rPr lang="ja-JP" altLang="en-US" sz="1400" dirty="0" smtClean="0">
                <a:solidFill>
                  <a:schemeClr val="tx1"/>
                </a:solidFill>
                <a:latin typeface="メイリオ" panose="020B0604030504040204" pitchFamily="50" charset="-128"/>
                <a:ea typeface="メイリオ" panose="020B0604030504040204" pitchFamily="50" charset="-128"/>
              </a:rPr>
              <a:t>○</a:t>
            </a:r>
            <a:r>
              <a:rPr lang="en-US" altLang="ja-JP" sz="1400" dirty="0" smtClean="0">
                <a:solidFill>
                  <a:schemeClr val="tx1"/>
                </a:solidFill>
                <a:latin typeface="メイリオ" panose="020B0604030504040204" pitchFamily="50" charset="-128"/>
                <a:ea typeface="メイリオ" panose="020B0604030504040204" pitchFamily="50" charset="-128"/>
              </a:rPr>
              <a:t>2301_</a:t>
            </a:r>
            <a:r>
              <a:rPr lang="ja-JP" altLang="en-US" sz="1400" dirty="0" smtClean="0">
                <a:solidFill>
                  <a:schemeClr val="tx1"/>
                </a:solidFill>
                <a:latin typeface="メイリオ" panose="020B0604030504040204" pitchFamily="50" charset="-128"/>
                <a:ea typeface="メイリオ" panose="020B0604030504040204" pitchFamily="50" charset="-128"/>
              </a:rPr>
              <a:t>スライド資料</a:t>
            </a:r>
            <a:endParaRPr lang="en-US" altLang="ja-JP" sz="1400" dirty="0" smtClean="0">
              <a:solidFill>
                <a:schemeClr val="tx1"/>
              </a:solidFill>
              <a:latin typeface="メイリオ" panose="020B0604030504040204" pitchFamily="50" charset="-128"/>
              <a:ea typeface="メイリオ" panose="020B0604030504040204" pitchFamily="50" charset="-128"/>
            </a:endParaRPr>
          </a:p>
          <a:p>
            <a:pPr>
              <a:lnSpc>
                <a:spcPts val="1700"/>
              </a:lnSpc>
            </a:pPr>
            <a:r>
              <a:rPr lang="ja-JP" altLang="en-US" sz="1400" dirty="0" smtClean="0">
                <a:solidFill>
                  <a:schemeClr val="tx1"/>
                </a:solidFill>
                <a:latin typeface="メイリオ" panose="020B0604030504040204" pitchFamily="50" charset="-128"/>
                <a:ea typeface="メイリオ" panose="020B0604030504040204" pitchFamily="50" charset="-128"/>
              </a:rPr>
              <a:t>　</a:t>
            </a:r>
            <a:r>
              <a:rPr lang="ja-JP" altLang="en-US" sz="1200" dirty="0" smtClean="0">
                <a:solidFill>
                  <a:schemeClr val="tx1"/>
                </a:solidFill>
                <a:latin typeface="メイリオ" panose="020B0604030504040204" pitchFamily="50" charset="-128"/>
                <a:ea typeface="メイリオ" panose="020B0604030504040204" pitchFamily="50" charset="-128"/>
              </a:rPr>
              <a:t>（研修担当者の進行原稿）</a:t>
            </a:r>
            <a:endParaRPr lang="en-US" altLang="ja-JP" sz="1400" dirty="0" smtClean="0">
              <a:solidFill>
                <a:schemeClr val="tx1"/>
              </a:solidFill>
              <a:latin typeface="メイリオ" panose="020B0604030504040204" pitchFamily="50" charset="-128"/>
              <a:ea typeface="メイリオ" panose="020B0604030504040204" pitchFamily="50" charset="-128"/>
            </a:endParaRPr>
          </a:p>
          <a:p>
            <a:pPr>
              <a:lnSpc>
                <a:spcPts val="1700"/>
              </a:lnSpc>
            </a:pPr>
            <a:r>
              <a:rPr lang="ja-JP" altLang="en-US" sz="1400" dirty="0" smtClean="0">
                <a:solidFill>
                  <a:schemeClr val="tx1"/>
                </a:solidFill>
                <a:latin typeface="メイリオ" panose="020B0604030504040204" pitchFamily="50" charset="-128"/>
                <a:ea typeface="メイリオ" panose="020B0604030504040204" pitchFamily="50" charset="-128"/>
              </a:rPr>
              <a:t> ○</a:t>
            </a:r>
            <a:r>
              <a:rPr lang="en-US" altLang="ja-JP" sz="1400" dirty="0" smtClean="0">
                <a:solidFill>
                  <a:schemeClr val="tx1"/>
                </a:solidFill>
                <a:latin typeface="メイリオ" panose="020B0604030504040204" pitchFamily="50" charset="-128"/>
                <a:ea typeface="メイリオ" panose="020B0604030504040204" pitchFamily="50" charset="-128"/>
              </a:rPr>
              <a:t>2302_</a:t>
            </a:r>
            <a:r>
              <a:rPr lang="ja-JP" altLang="en-US" sz="1400" dirty="0" smtClean="0">
                <a:solidFill>
                  <a:schemeClr val="tx1"/>
                </a:solidFill>
                <a:latin typeface="メイリオ" panose="020B0604030504040204" pitchFamily="50" charset="-128"/>
                <a:ea typeface="メイリオ" panose="020B0604030504040204" pitchFamily="50" charset="-128"/>
              </a:rPr>
              <a:t>研修資料（提示用）</a:t>
            </a:r>
            <a:endParaRPr lang="en-US" altLang="ja-JP" sz="1400" dirty="0" smtClean="0">
              <a:solidFill>
                <a:schemeClr val="tx1"/>
              </a:solidFill>
              <a:latin typeface="メイリオ" panose="020B0604030504040204" pitchFamily="50" charset="-128"/>
              <a:ea typeface="メイリオ" panose="020B0604030504040204" pitchFamily="50" charset="-128"/>
            </a:endParaRPr>
          </a:p>
          <a:p>
            <a:pPr>
              <a:lnSpc>
                <a:spcPts val="1700"/>
              </a:lnSpc>
            </a:pPr>
            <a:r>
              <a:rPr lang="ja-JP" altLang="en-US" sz="1400" dirty="0" smtClean="0">
                <a:solidFill>
                  <a:schemeClr val="tx1"/>
                </a:solidFill>
                <a:latin typeface="メイリオ" panose="020B0604030504040204" pitchFamily="50" charset="-128"/>
                <a:ea typeface="メイリオ" panose="020B0604030504040204" pitchFamily="50" charset="-128"/>
              </a:rPr>
              <a:t>　</a:t>
            </a:r>
            <a:r>
              <a:rPr lang="ja-JP" altLang="en-US" sz="1200" dirty="0" smtClean="0">
                <a:solidFill>
                  <a:schemeClr val="tx1"/>
                </a:solidFill>
                <a:latin typeface="メイリオ" panose="020B0604030504040204" pitchFamily="50" charset="-128"/>
                <a:ea typeface="メイリオ" panose="020B0604030504040204" pitchFamily="50" charset="-128"/>
              </a:rPr>
              <a:t>（プロジェクター等で投影）</a:t>
            </a:r>
            <a:endParaRPr lang="en-US" altLang="ja-JP" sz="1200" dirty="0">
              <a:solidFill>
                <a:schemeClr val="tx1"/>
              </a:solidFill>
              <a:latin typeface="メイリオ" panose="020B0604030504040204" pitchFamily="50" charset="-128"/>
              <a:ea typeface="メイリオ" panose="020B0604030504040204" pitchFamily="50" charset="-128"/>
            </a:endParaRPr>
          </a:p>
          <a:p>
            <a:pPr>
              <a:lnSpc>
                <a:spcPts val="1700"/>
              </a:lnSpc>
            </a:pPr>
            <a:r>
              <a:rPr lang="ja-JP" altLang="en-US" sz="1400" dirty="0" smtClean="0">
                <a:solidFill>
                  <a:schemeClr val="tx1"/>
                </a:solidFill>
                <a:latin typeface="メイリオ" panose="020B0604030504040204" pitchFamily="50" charset="-128"/>
                <a:ea typeface="メイリオ" panose="020B0604030504040204" pitchFamily="50" charset="-128"/>
              </a:rPr>
              <a:t> ○</a:t>
            </a:r>
            <a:r>
              <a:rPr lang="en-US" altLang="ja-JP" sz="1400" dirty="0" smtClean="0">
                <a:solidFill>
                  <a:schemeClr val="tx1"/>
                </a:solidFill>
                <a:latin typeface="メイリオ" panose="020B0604030504040204" pitchFamily="50" charset="-128"/>
                <a:ea typeface="メイリオ" panose="020B0604030504040204" pitchFamily="50" charset="-128"/>
              </a:rPr>
              <a:t>2303_</a:t>
            </a:r>
            <a:r>
              <a:rPr lang="ja-JP" altLang="en-US" sz="1400" dirty="0" smtClean="0">
                <a:solidFill>
                  <a:schemeClr val="tx1"/>
                </a:solidFill>
                <a:latin typeface="メイリオ" panose="020B0604030504040204" pitchFamily="50" charset="-128"/>
                <a:ea typeface="メイリオ" panose="020B0604030504040204" pitchFamily="50" charset="-128"/>
              </a:rPr>
              <a:t>研修資料（配付用）</a:t>
            </a:r>
            <a:r>
              <a:rPr lang="en-US" altLang="ja-JP" sz="1400" dirty="0">
                <a:solidFill>
                  <a:schemeClr val="tx1"/>
                </a:solidFill>
                <a:latin typeface="メイリオ" panose="020B0604030504040204" pitchFamily="50" charset="-128"/>
                <a:ea typeface="メイリオ" panose="020B0604030504040204" pitchFamily="50" charset="-128"/>
              </a:rPr>
              <a:t> </a:t>
            </a:r>
            <a:endParaRPr lang="en-US" altLang="ja-JP" sz="1400" dirty="0" smtClean="0">
              <a:solidFill>
                <a:schemeClr val="tx1"/>
              </a:solidFill>
              <a:latin typeface="メイリオ" panose="020B0604030504040204" pitchFamily="50" charset="-128"/>
              <a:ea typeface="メイリオ" panose="020B0604030504040204" pitchFamily="50" charset="-128"/>
            </a:endParaRPr>
          </a:p>
          <a:p>
            <a:pPr>
              <a:lnSpc>
                <a:spcPts val="1700"/>
              </a:lnSpc>
            </a:pPr>
            <a:r>
              <a:rPr lang="ja-JP" altLang="en-US" sz="1400" dirty="0" smtClean="0">
                <a:solidFill>
                  <a:schemeClr val="tx1"/>
                </a:solidFill>
                <a:latin typeface="メイリオ" panose="020B0604030504040204" pitchFamily="50" charset="-128"/>
                <a:ea typeface="メイリオ" panose="020B0604030504040204" pitchFamily="50" charset="-128"/>
              </a:rPr>
              <a:t> ○</a:t>
            </a:r>
            <a:r>
              <a:rPr lang="en-US" altLang="ja-JP" sz="1400" dirty="0" smtClean="0">
                <a:solidFill>
                  <a:schemeClr val="tx1"/>
                </a:solidFill>
                <a:latin typeface="メイリオ" panose="020B0604030504040204" pitchFamily="50" charset="-128"/>
                <a:ea typeface="メイリオ" panose="020B0604030504040204" pitchFamily="50" charset="-128"/>
              </a:rPr>
              <a:t>2304_</a:t>
            </a:r>
            <a:r>
              <a:rPr lang="ja-JP" altLang="en-US" sz="1400" dirty="0" smtClean="0">
                <a:solidFill>
                  <a:schemeClr val="tx1"/>
                </a:solidFill>
                <a:latin typeface="メイリオ" panose="020B0604030504040204" pitchFamily="50" charset="-128"/>
                <a:ea typeface="メイリオ" panose="020B0604030504040204" pitchFamily="50" charset="-128"/>
              </a:rPr>
              <a:t>ワークシート</a:t>
            </a:r>
            <a:endParaRPr lang="en-US" altLang="ja-JP" sz="1400" dirty="0" smtClean="0">
              <a:solidFill>
                <a:schemeClr val="tx1"/>
              </a:solidFill>
              <a:latin typeface="メイリオ" panose="020B0604030504040204" pitchFamily="50" charset="-128"/>
              <a:ea typeface="メイリオ" panose="020B0604030504040204" pitchFamily="50" charset="-128"/>
            </a:endParaRPr>
          </a:p>
          <a:p>
            <a:pPr>
              <a:lnSpc>
                <a:spcPts val="1700"/>
              </a:lnSpc>
            </a:pPr>
            <a:r>
              <a:rPr lang="ja-JP" altLang="en-US" sz="1200" dirty="0" smtClean="0">
                <a:solidFill>
                  <a:schemeClr val="tx1"/>
                </a:solidFill>
                <a:latin typeface="メイリオ" panose="020B0604030504040204" pitchFamily="50" charset="-128"/>
                <a:ea typeface="メイリオ" panose="020B0604030504040204" pitchFamily="50" charset="-128"/>
              </a:rPr>
              <a:t> 　・資料</a:t>
            </a:r>
            <a:r>
              <a:rPr lang="ja-JP" altLang="en-US" sz="1200" dirty="0">
                <a:solidFill>
                  <a:schemeClr val="tx1"/>
                </a:solidFill>
                <a:latin typeface="メイリオ" panose="020B0604030504040204" pitchFamily="50" charset="-128"/>
                <a:ea typeface="メイリオ" panose="020B0604030504040204" pitchFamily="50" charset="-128"/>
              </a:rPr>
              <a:t>①（</a:t>
            </a:r>
            <a:r>
              <a:rPr lang="ja-JP" altLang="en-US" sz="1200" dirty="0" smtClean="0">
                <a:solidFill>
                  <a:schemeClr val="tx1"/>
                </a:solidFill>
                <a:latin typeface="メイリオ" panose="020B0604030504040204" pitchFamily="50" charset="-128"/>
                <a:ea typeface="メイリオ" panose="020B0604030504040204" pitchFamily="50" charset="-128"/>
              </a:rPr>
              <a:t>Ａ４印刷）</a:t>
            </a:r>
            <a:r>
              <a:rPr lang="ja-JP" altLang="en-US" sz="800" dirty="0">
                <a:solidFill>
                  <a:schemeClr val="tx1"/>
                </a:solidFill>
                <a:latin typeface="メイリオ" panose="020B0604030504040204" pitchFamily="50" charset="-128"/>
                <a:ea typeface="メイリオ" panose="020B0604030504040204" pitchFamily="50" charset="-128"/>
              </a:rPr>
              <a:t>一人</a:t>
            </a:r>
            <a:r>
              <a:rPr lang="en-US" altLang="ja-JP" sz="800" dirty="0">
                <a:solidFill>
                  <a:schemeClr val="tx1"/>
                </a:solidFill>
                <a:latin typeface="メイリオ" panose="020B0604030504040204" pitchFamily="50" charset="-128"/>
                <a:ea typeface="メイリオ" panose="020B0604030504040204" pitchFamily="50" charset="-128"/>
              </a:rPr>
              <a:t>1</a:t>
            </a:r>
            <a:r>
              <a:rPr lang="ja-JP" altLang="en-US" sz="800" dirty="0" smtClean="0">
                <a:solidFill>
                  <a:schemeClr val="tx1"/>
                </a:solidFill>
                <a:latin typeface="メイリオ" panose="020B0604030504040204" pitchFamily="50" charset="-128"/>
                <a:ea typeface="メイリオ" panose="020B0604030504040204" pitchFamily="50" charset="-128"/>
              </a:rPr>
              <a:t>枚</a:t>
            </a:r>
            <a:endParaRPr lang="en-US" altLang="ja-JP" sz="1200" dirty="0" smtClean="0">
              <a:solidFill>
                <a:schemeClr val="tx1"/>
              </a:solidFill>
              <a:latin typeface="メイリオ" panose="020B0604030504040204" pitchFamily="50" charset="-128"/>
              <a:ea typeface="メイリオ" panose="020B0604030504040204" pitchFamily="50" charset="-128"/>
            </a:endParaRPr>
          </a:p>
          <a:p>
            <a:pPr>
              <a:lnSpc>
                <a:spcPts val="1700"/>
              </a:lnSpc>
            </a:pPr>
            <a:r>
              <a:rPr lang="ja-JP" altLang="en-US" sz="1200" dirty="0" smtClean="0">
                <a:solidFill>
                  <a:schemeClr val="tx1"/>
                </a:solidFill>
                <a:latin typeface="メイリオ" panose="020B0604030504040204" pitchFamily="50" charset="-128"/>
                <a:ea typeface="メイリオ" panose="020B0604030504040204" pitchFamily="50" charset="-128"/>
              </a:rPr>
              <a:t> 　・資料②（Ａ３印刷）</a:t>
            </a:r>
            <a:r>
              <a:rPr lang="ja-JP" altLang="en-US" sz="800" dirty="0">
                <a:solidFill>
                  <a:schemeClr val="tx1"/>
                </a:solidFill>
                <a:latin typeface="メイリオ" panose="020B0604030504040204" pitchFamily="50" charset="-128"/>
                <a:ea typeface="メイリオ" panose="020B0604030504040204" pitchFamily="50" charset="-128"/>
              </a:rPr>
              <a:t>ｸﾞﾙｰﾌﾟに</a:t>
            </a:r>
            <a:r>
              <a:rPr lang="ja-JP" altLang="en-US" sz="800" dirty="0" smtClean="0">
                <a:solidFill>
                  <a:schemeClr val="tx1"/>
                </a:solidFill>
                <a:latin typeface="メイリオ" panose="020B0604030504040204" pitchFamily="50" charset="-128"/>
                <a:ea typeface="メイリオ" panose="020B0604030504040204" pitchFamily="50" charset="-128"/>
              </a:rPr>
              <a:t>１枚</a:t>
            </a:r>
            <a:endParaRPr lang="en-US" altLang="ja-JP" sz="1200" dirty="0">
              <a:solidFill>
                <a:schemeClr val="tx1"/>
              </a:solidFill>
              <a:latin typeface="メイリオ" panose="020B0604030504040204" pitchFamily="50" charset="-128"/>
              <a:ea typeface="メイリオ" panose="020B0604030504040204" pitchFamily="50" charset="-128"/>
            </a:endParaRPr>
          </a:p>
          <a:p>
            <a:pPr>
              <a:lnSpc>
                <a:spcPts val="1700"/>
              </a:lnSpc>
            </a:pPr>
            <a:r>
              <a:rPr lang="ja-JP" altLang="en-US" sz="1200" dirty="0">
                <a:solidFill>
                  <a:schemeClr val="tx1"/>
                </a:solidFill>
                <a:latin typeface="メイリオ" panose="020B0604030504040204" pitchFamily="50" charset="-128"/>
                <a:ea typeface="メイリオ" panose="020B0604030504040204" pitchFamily="50" charset="-128"/>
              </a:rPr>
              <a:t>　</a:t>
            </a:r>
            <a:r>
              <a:rPr lang="ja-JP" altLang="en-US" sz="1200" dirty="0" smtClean="0">
                <a:solidFill>
                  <a:schemeClr val="tx1"/>
                </a:solidFill>
                <a:latin typeface="メイリオ" panose="020B0604030504040204" pitchFamily="50" charset="-128"/>
                <a:ea typeface="メイリオ" panose="020B0604030504040204" pitchFamily="50" charset="-128"/>
              </a:rPr>
              <a:t> ・資料③（Ａ３印刷）</a:t>
            </a:r>
            <a:r>
              <a:rPr lang="ja-JP" altLang="en-US" sz="800" dirty="0">
                <a:solidFill>
                  <a:schemeClr val="tx1"/>
                </a:solidFill>
                <a:latin typeface="メイリオ" panose="020B0604030504040204" pitchFamily="50" charset="-128"/>
                <a:ea typeface="メイリオ" panose="020B0604030504040204" pitchFamily="50" charset="-128"/>
              </a:rPr>
              <a:t>ｸﾞﾙｰﾌﾟに</a:t>
            </a:r>
            <a:r>
              <a:rPr lang="ja-JP" altLang="en-US" sz="800" dirty="0" smtClean="0">
                <a:solidFill>
                  <a:schemeClr val="tx1"/>
                </a:solidFill>
                <a:latin typeface="メイリオ" panose="020B0604030504040204" pitchFamily="50" charset="-128"/>
                <a:ea typeface="メイリオ" panose="020B0604030504040204" pitchFamily="50" charset="-128"/>
              </a:rPr>
              <a:t>１枚</a:t>
            </a:r>
            <a:endParaRPr lang="en-US" altLang="ja-JP" sz="1200" dirty="0">
              <a:solidFill>
                <a:schemeClr val="tx1"/>
              </a:solidFill>
              <a:latin typeface="メイリオ" panose="020B0604030504040204" pitchFamily="50" charset="-128"/>
              <a:ea typeface="メイリオ" panose="020B0604030504040204" pitchFamily="50" charset="-128"/>
            </a:endParaRPr>
          </a:p>
          <a:p>
            <a:pPr>
              <a:lnSpc>
                <a:spcPts val="1700"/>
              </a:lnSpc>
            </a:pPr>
            <a:r>
              <a:rPr lang="ja-JP" altLang="en-US" sz="1200" dirty="0">
                <a:solidFill>
                  <a:schemeClr val="tx1"/>
                </a:solidFill>
                <a:latin typeface="メイリオ" panose="020B0604030504040204" pitchFamily="50" charset="-128"/>
                <a:ea typeface="メイリオ" panose="020B0604030504040204" pitchFamily="50" charset="-128"/>
              </a:rPr>
              <a:t>　</a:t>
            </a:r>
            <a:r>
              <a:rPr lang="ja-JP" altLang="en-US" sz="1200" dirty="0" smtClean="0">
                <a:solidFill>
                  <a:schemeClr val="tx1"/>
                </a:solidFill>
                <a:latin typeface="メイリオ" panose="020B0604030504040204" pitchFamily="50" charset="-128"/>
                <a:ea typeface="メイリオ" panose="020B0604030504040204" pitchFamily="50" charset="-128"/>
              </a:rPr>
              <a:t> ・資料</a:t>
            </a:r>
            <a:r>
              <a:rPr lang="ja-JP" altLang="en-US" sz="1200" dirty="0">
                <a:solidFill>
                  <a:schemeClr val="tx1"/>
                </a:solidFill>
                <a:latin typeface="メイリオ" panose="020B0604030504040204" pitchFamily="50" charset="-128"/>
                <a:ea typeface="メイリオ" panose="020B0604030504040204" pitchFamily="50" charset="-128"/>
              </a:rPr>
              <a:t>④</a:t>
            </a:r>
            <a:r>
              <a:rPr lang="ja-JP" altLang="en-US" sz="1200" dirty="0" smtClean="0">
                <a:solidFill>
                  <a:schemeClr val="tx1"/>
                </a:solidFill>
                <a:latin typeface="メイリオ" panose="020B0604030504040204" pitchFamily="50" charset="-128"/>
                <a:ea typeface="メイリオ" panose="020B0604030504040204" pitchFamily="50" charset="-128"/>
              </a:rPr>
              <a:t>（Ａ４印刷）</a:t>
            </a:r>
            <a:r>
              <a:rPr lang="ja-JP" altLang="en-US" sz="800" dirty="0">
                <a:solidFill>
                  <a:schemeClr val="tx1"/>
                </a:solidFill>
                <a:latin typeface="メイリオ" panose="020B0604030504040204" pitchFamily="50" charset="-128"/>
                <a:ea typeface="メイリオ" panose="020B0604030504040204" pitchFamily="50" charset="-128"/>
              </a:rPr>
              <a:t>一人</a:t>
            </a:r>
            <a:r>
              <a:rPr lang="en-US" altLang="ja-JP" sz="800" dirty="0">
                <a:solidFill>
                  <a:schemeClr val="tx1"/>
                </a:solidFill>
                <a:latin typeface="メイリオ" panose="020B0604030504040204" pitchFamily="50" charset="-128"/>
                <a:ea typeface="メイリオ" panose="020B0604030504040204" pitchFamily="50" charset="-128"/>
              </a:rPr>
              <a:t>1</a:t>
            </a:r>
            <a:r>
              <a:rPr lang="ja-JP" altLang="en-US" sz="800" dirty="0">
                <a:solidFill>
                  <a:schemeClr val="tx1"/>
                </a:solidFill>
                <a:latin typeface="メイリオ" panose="020B0604030504040204" pitchFamily="50" charset="-128"/>
                <a:ea typeface="メイリオ" panose="020B0604030504040204" pitchFamily="50" charset="-128"/>
              </a:rPr>
              <a:t>枚</a:t>
            </a:r>
            <a:endParaRPr lang="en-US" altLang="ja-JP" sz="1200" dirty="0" smtClean="0">
              <a:solidFill>
                <a:schemeClr val="tx1"/>
              </a:solidFill>
              <a:latin typeface="メイリオ" panose="020B0604030504040204" pitchFamily="50" charset="-128"/>
              <a:ea typeface="メイリオ" panose="020B0604030504040204" pitchFamily="50" charset="-128"/>
            </a:endParaRPr>
          </a:p>
          <a:p>
            <a:pPr>
              <a:lnSpc>
                <a:spcPts val="1700"/>
              </a:lnSpc>
            </a:pPr>
            <a:r>
              <a:rPr lang="ja-JP" altLang="en-US" sz="1400" dirty="0">
                <a:solidFill>
                  <a:schemeClr val="tx1"/>
                </a:solidFill>
                <a:latin typeface="メイリオ" panose="020B0604030504040204" pitchFamily="50" charset="-128"/>
                <a:ea typeface="メイリオ" panose="020B0604030504040204" pitchFamily="50" charset="-128"/>
              </a:rPr>
              <a:t>○</a:t>
            </a:r>
            <a:r>
              <a:rPr lang="ja-JP" altLang="en-US" sz="1400" dirty="0" smtClean="0">
                <a:solidFill>
                  <a:schemeClr val="tx1"/>
                </a:solidFill>
                <a:latin typeface="メイリオ" panose="020B0604030504040204" pitchFamily="50" charset="-128"/>
                <a:ea typeface="メイリオ" panose="020B0604030504040204" pitchFamily="50" charset="-128"/>
              </a:rPr>
              <a:t>付箋</a:t>
            </a:r>
            <a:r>
              <a:rPr lang="ja-JP" altLang="en-US" sz="1100" dirty="0" smtClean="0">
                <a:solidFill>
                  <a:schemeClr val="tx1"/>
                </a:solidFill>
                <a:latin typeface="メイリオ" panose="020B0604030504040204" pitchFamily="50" charset="-128"/>
                <a:ea typeface="メイリオ" panose="020B0604030504040204" pitchFamily="50" charset="-128"/>
              </a:rPr>
              <a:t>（縦</a:t>
            </a:r>
            <a:r>
              <a:rPr lang="en-US" altLang="ja-JP" sz="1100" dirty="0" smtClean="0">
                <a:solidFill>
                  <a:schemeClr val="tx1"/>
                </a:solidFill>
                <a:latin typeface="メイリオ" panose="020B0604030504040204" pitchFamily="50" charset="-128"/>
                <a:ea typeface="メイリオ" panose="020B0604030504040204" pitchFamily="50" charset="-128"/>
              </a:rPr>
              <a:t>2.5cm×</a:t>
            </a:r>
            <a:r>
              <a:rPr lang="ja-JP" altLang="en-US" sz="1100" dirty="0" smtClean="0">
                <a:solidFill>
                  <a:schemeClr val="tx1"/>
                </a:solidFill>
                <a:latin typeface="メイリオ" panose="020B0604030504040204" pitchFamily="50" charset="-128"/>
                <a:ea typeface="メイリオ" panose="020B0604030504040204" pitchFamily="50" charset="-128"/>
              </a:rPr>
              <a:t>横</a:t>
            </a:r>
            <a:r>
              <a:rPr lang="en-US" altLang="ja-JP" sz="1100" dirty="0" smtClean="0">
                <a:solidFill>
                  <a:schemeClr val="tx1"/>
                </a:solidFill>
                <a:latin typeface="メイリオ" panose="020B0604030504040204" pitchFamily="50" charset="-128"/>
                <a:ea typeface="メイリオ" panose="020B0604030504040204" pitchFamily="50" charset="-128"/>
              </a:rPr>
              <a:t>7.5cm</a:t>
            </a:r>
            <a:r>
              <a:rPr lang="ja-JP" altLang="en-US" sz="1100" dirty="0" smtClean="0">
                <a:solidFill>
                  <a:schemeClr val="tx1"/>
                </a:solidFill>
                <a:latin typeface="メイリオ" panose="020B0604030504040204" pitchFamily="50" charset="-128"/>
                <a:ea typeface="メイリオ" panose="020B0604030504040204" pitchFamily="50" charset="-128"/>
              </a:rPr>
              <a:t>）</a:t>
            </a:r>
            <a:r>
              <a:rPr lang="ja-JP" altLang="en-US" sz="1400" dirty="0" smtClean="0">
                <a:solidFill>
                  <a:schemeClr val="tx1"/>
                </a:solidFill>
                <a:latin typeface="メイリオ" panose="020B0604030504040204" pitchFamily="50" charset="-128"/>
                <a:ea typeface="メイリオ" panose="020B0604030504040204" pitchFamily="50" charset="-128"/>
              </a:rPr>
              <a:t>を</a:t>
            </a:r>
            <a:endParaRPr lang="en-US" altLang="ja-JP" sz="1400" dirty="0" smtClean="0">
              <a:solidFill>
                <a:schemeClr val="tx1"/>
              </a:solidFill>
              <a:latin typeface="メイリオ" panose="020B0604030504040204" pitchFamily="50" charset="-128"/>
              <a:ea typeface="メイリオ" panose="020B0604030504040204" pitchFamily="50" charset="-128"/>
            </a:endParaRPr>
          </a:p>
          <a:p>
            <a:pPr>
              <a:lnSpc>
                <a:spcPts val="1700"/>
              </a:lnSpc>
            </a:pPr>
            <a:r>
              <a:rPr lang="ja-JP" altLang="en-US" sz="1400" dirty="0">
                <a:solidFill>
                  <a:schemeClr val="tx1"/>
                </a:solidFill>
                <a:latin typeface="メイリオ" panose="020B0604030504040204" pitchFamily="50" charset="-128"/>
                <a:ea typeface="メイリオ" panose="020B0604030504040204" pitchFamily="50" charset="-128"/>
              </a:rPr>
              <a:t>　</a:t>
            </a:r>
            <a:r>
              <a:rPr lang="ja-JP" altLang="en-US" sz="1400" dirty="0" smtClean="0">
                <a:solidFill>
                  <a:schemeClr val="tx1"/>
                </a:solidFill>
                <a:latin typeface="メイリオ" panose="020B0604030504040204" pitchFamily="50" charset="-128"/>
                <a:ea typeface="メイリオ" panose="020B0604030504040204" pitchFamily="50" charset="-128"/>
              </a:rPr>
              <a:t>一人</a:t>
            </a:r>
            <a:r>
              <a:rPr lang="en-US" altLang="ja-JP" sz="1400" dirty="0" smtClean="0">
                <a:solidFill>
                  <a:schemeClr val="tx1"/>
                </a:solidFill>
                <a:latin typeface="メイリオ" panose="020B0604030504040204" pitchFamily="50" charset="-128"/>
                <a:ea typeface="メイリオ" panose="020B0604030504040204" pitchFamily="50" charset="-128"/>
              </a:rPr>
              <a:t>20</a:t>
            </a:r>
            <a:r>
              <a:rPr lang="ja-JP" altLang="en-US" sz="1400" dirty="0" smtClean="0">
                <a:solidFill>
                  <a:schemeClr val="tx1"/>
                </a:solidFill>
                <a:latin typeface="メイリオ" panose="020B0604030504040204" pitchFamily="50" charset="-128"/>
                <a:ea typeface="メイリオ" panose="020B0604030504040204" pitchFamily="50" charset="-128"/>
              </a:rPr>
              <a:t>枚程度</a:t>
            </a:r>
            <a:r>
              <a:rPr lang="ja-JP" altLang="en-US" sz="1200" dirty="0" smtClean="0">
                <a:solidFill>
                  <a:schemeClr val="tx1"/>
                </a:solidFill>
                <a:latin typeface="メイリオ" panose="020B0604030504040204" pitchFamily="50" charset="-128"/>
                <a:ea typeface="メイリオ" panose="020B0604030504040204" pitchFamily="50" charset="-128"/>
              </a:rPr>
              <a:t>　</a:t>
            </a:r>
            <a:r>
              <a:rPr lang="ja-JP" altLang="en-US" sz="1400" dirty="0">
                <a:solidFill>
                  <a:schemeClr val="tx1"/>
                </a:solidFill>
                <a:latin typeface="メイリオ" panose="020B0604030504040204" pitchFamily="50" charset="-128"/>
                <a:ea typeface="メイリオ" panose="020B0604030504040204" pitchFamily="50" charset="-128"/>
              </a:rPr>
              <a:t>　</a:t>
            </a:r>
            <a:r>
              <a:rPr lang="ja-JP" altLang="en-US" sz="1400" dirty="0" smtClean="0">
                <a:solidFill>
                  <a:schemeClr val="tx1"/>
                </a:solidFill>
                <a:latin typeface="メイリオ" panose="020B0604030504040204" pitchFamily="50" charset="-128"/>
                <a:ea typeface="メイリオ" panose="020B0604030504040204" pitchFamily="50" charset="-128"/>
              </a:rPr>
              <a:t>　</a:t>
            </a:r>
            <a:r>
              <a:rPr kumimoji="1" lang="ja-JP" altLang="en-US" sz="1400" dirty="0">
                <a:solidFill>
                  <a:schemeClr val="tx1"/>
                </a:solidFill>
                <a:latin typeface="メイリオ" panose="020B0604030504040204" pitchFamily="50" charset="-128"/>
                <a:ea typeface="メイリオ" panose="020B0604030504040204" pitchFamily="50" charset="-128"/>
              </a:rPr>
              <a:t>　</a:t>
            </a:r>
            <a:endParaRPr lang="en-US" altLang="ja-JP" sz="1400" dirty="0" smtClean="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0" y="1064568"/>
            <a:ext cx="6858000" cy="530915"/>
          </a:xfrm>
          <a:prstGeom prst="rect">
            <a:avLst/>
          </a:prstGeom>
        </p:spPr>
        <p:txBody>
          <a:bodyPr wrap="square">
            <a:spAutoFit/>
          </a:bodyPr>
          <a:lstStyle/>
          <a:p>
            <a:pPr lvl="0" algn="ctr">
              <a:spcBef>
                <a:spcPct val="0"/>
              </a:spcBef>
            </a:pPr>
            <a:r>
              <a:rPr lang="en-US" altLang="ja-JP"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【60</a:t>
            </a:r>
            <a:r>
              <a:rPr lang="ja-JP" altLang="en-US"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分研修</a:t>
            </a:r>
            <a:r>
              <a:rPr lang="en-US" altLang="ja-JP"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pPr lvl="0" algn="ctr">
              <a:spcBef>
                <a:spcPct val="0"/>
              </a:spcBef>
            </a:pPr>
            <a:r>
              <a:rPr lang="en-US" altLang="ja-JP" sz="105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smtClean="0">
                <a:latin typeface="メイリオ" panose="020B0604030504040204" pitchFamily="50" charset="-128"/>
                <a:ea typeface="メイリオ" panose="020B0604030504040204" pitchFamily="50" charset="-128"/>
                <a:cs typeface="メイリオ" panose="020B0604030504040204" pitchFamily="50" charset="-128"/>
              </a:rPr>
              <a:t>短時間での研修方法については４</a:t>
            </a:r>
            <a:r>
              <a:rPr lang="en-US" altLang="ja-JP" sz="105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smtClean="0">
                <a:latin typeface="メイリオ" panose="020B0604030504040204" pitchFamily="50" charset="-128"/>
                <a:ea typeface="メイリオ" panose="020B0604030504040204" pitchFamily="50" charset="-128"/>
                <a:cs typeface="メイリオ" panose="020B0604030504040204" pitchFamily="50" charset="-128"/>
              </a:rPr>
              <a:t>５ページ参照</a:t>
            </a:r>
            <a:endParaRPr lang="ja-JP" altLang="en-US" sz="6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3805494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301078" y="598909"/>
            <a:ext cx="6255844" cy="5794251"/>
          </a:xfrm>
          <a:prstGeom prst="rect">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3225258" y="9659779"/>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20</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9" name="正方形/長方形 8"/>
          <p:cNvSpPr/>
          <p:nvPr/>
        </p:nvSpPr>
        <p:spPr>
          <a:xfrm>
            <a:off x="556372" y="792088"/>
            <a:ext cx="5906492" cy="5544616"/>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algn="ctr" defTabSz="880676">
              <a:lnSpc>
                <a:spcPts val="1400"/>
              </a:lnSpc>
              <a:defRPr/>
            </a:pPr>
            <a:r>
              <a:rPr lang="ja-JP" altLang="en-US" sz="2000" b="1" u="sng" dirty="0" smtClean="0">
                <a:solidFill>
                  <a:schemeClr val="tx1"/>
                </a:solidFill>
                <a:latin typeface="メイリオ" panose="020B0604030504040204" pitchFamily="50" charset="-128"/>
                <a:ea typeface="メイリオ" panose="020B0604030504040204" pitchFamily="50" charset="-128"/>
              </a:rPr>
              <a:t>研修内容の定着と深化を図るために！</a:t>
            </a:r>
            <a:endParaRPr lang="en-US" altLang="ja-JP" sz="2000" b="1" u="sng" dirty="0">
              <a:solidFill>
                <a:schemeClr val="tx1"/>
              </a:solidFill>
              <a:latin typeface="メイリオ" panose="020B0604030504040204" pitchFamily="50" charset="-128"/>
              <a:ea typeface="メイリオ" panose="020B0604030504040204" pitchFamily="50" charset="-128"/>
            </a:endParaRPr>
          </a:p>
          <a:p>
            <a:endParaRPr lang="en-US" altLang="ja-JP" sz="600" u="sng" dirty="0" smtClean="0">
              <a:solidFill>
                <a:schemeClr val="tx1"/>
              </a:solidFill>
              <a:latin typeface="メイリオ" panose="020B0604030504040204" pitchFamily="50" charset="-128"/>
              <a:ea typeface="メイリオ" panose="020B0604030504040204" pitchFamily="50" charset="-128"/>
            </a:endParaRPr>
          </a:p>
          <a:p>
            <a:endParaRPr lang="en-US" altLang="ja-JP" sz="600" u="sng" dirty="0" smtClean="0">
              <a:solidFill>
                <a:schemeClr val="tx1"/>
              </a:solidFill>
              <a:latin typeface="メイリオ" panose="020B0604030504040204" pitchFamily="50" charset="-128"/>
              <a:ea typeface="メイリオ" panose="020B0604030504040204" pitchFamily="50" charset="-128"/>
            </a:endParaRPr>
          </a:p>
          <a:p>
            <a:pPr>
              <a:lnSpc>
                <a:spcPts val="1600"/>
              </a:lnSpc>
            </a:pPr>
            <a:r>
              <a:rPr lang="ja-JP" altLang="en-US" sz="1100" dirty="0">
                <a:solidFill>
                  <a:schemeClr val="tx1"/>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校内研修終了後、回収</a:t>
            </a:r>
            <a:r>
              <a:rPr lang="ja-JP" altLang="en-US" sz="1100" dirty="0">
                <a:solidFill>
                  <a:schemeClr val="tx1"/>
                </a:solidFill>
                <a:latin typeface="メイリオ" panose="020B0604030504040204" pitchFamily="50" charset="-128"/>
                <a:ea typeface="メイリオ" panose="020B0604030504040204" pitchFamily="50" charset="-128"/>
              </a:rPr>
              <a:t>した</a:t>
            </a:r>
            <a:r>
              <a:rPr lang="ja-JP" altLang="en-US" sz="1100" dirty="0" smtClean="0">
                <a:solidFill>
                  <a:schemeClr val="tx1"/>
                </a:solidFill>
                <a:latin typeface="メイリオ" panose="020B0604030504040204" pitchFamily="50" charset="-128"/>
                <a:ea typeface="メイリオ" panose="020B0604030504040204" pitchFamily="50" charset="-128"/>
              </a:rPr>
              <a:t>資料③を並べて掲示しておきます。それ以降、</a:t>
            </a:r>
            <a:r>
              <a:rPr lang="ja-JP" altLang="en-US" sz="1100" b="1" dirty="0" smtClean="0">
                <a:solidFill>
                  <a:schemeClr val="tx1"/>
                </a:solidFill>
                <a:latin typeface="メイリオ" panose="020B0604030504040204" pitchFamily="50" charset="-128"/>
                <a:ea typeface="メイリオ" panose="020B0604030504040204" pitchFamily="50" charset="-128"/>
              </a:rPr>
              <a:t>実際に授業に組み込んだ働きかけを各自が振り返り</a:t>
            </a:r>
            <a:r>
              <a:rPr lang="ja-JP" altLang="en-US" sz="1100" dirty="0" smtClean="0">
                <a:solidFill>
                  <a:schemeClr val="tx1"/>
                </a:solidFill>
                <a:latin typeface="メイリオ" panose="020B0604030504040204" pitchFamily="50" charset="-128"/>
                <a:ea typeface="メイリオ" panose="020B0604030504040204" pitchFamily="50" charset="-128"/>
              </a:rPr>
              <a:t>、次のような作業を適宜行います。</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6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6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6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6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6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6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6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6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6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6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600"/>
              </a:lnSpc>
            </a:pPr>
            <a:r>
              <a:rPr lang="ja-JP" altLang="en-US" sz="1100" dirty="0">
                <a:solidFill>
                  <a:schemeClr val="tx1"/>
                </a:solidFill>
                <a:latin typeface="メイリオ" panose="020B0604030504040204" pitchFamily="50" charset="-128"/>
                <a:ea typeface="メイリオ" panose="020B0604030504040204" pitchFamily="50" charset="-128"/>
              </a:rPr>
              <a:t>　</a:t>
            </a:r>
            <a:r>
              <a:rPr lang="ja-JP" altLang="en-US" sz="1100" dirty="0" smtClean="0">
                <a:solidFill>
                  <a:schemeClr val="tx1"/>
                </a:solidFill>
                <a:latin typeface="メイリオ" panose="020B0604030504040204" pitchFamily="50" charset="-128"/>
                <a:ea typeface="メイリオ" panose="020B0604030504040204" pitchFamily="50" charset="-128"/>
              </a:rPr>
              <a:t>　　　　　　　　　　　　　　　　　　　　　　　</a:t>
            </a:r>
            <a:endParaRPr lang="en-US" altLang="ja-JP" sz="1100" dirty="0" smtClean="0">
              <a:solidFill>
                <a:schemeClr val="tx1"/>
              </a:solidFill>
              <a:latin typeface="メイリオ" panose="020B0604030504040204" pitchFamily="50" charset="-128"/>
              <a:ea typeface="メイリオ" panose="020B0604030504040204" pitchFamily="50" charset="-128"/>
            </a:endParaRPr>
          </a:p>
        </p:txBody>
      </p:sp>
      <p:sp>
        <p:nvSpPr>
          <p:cNvPr id="12" name="正方形/長方形 11"/>
          <p:cNvSpPr/>
          <p:nvPr/>
        </p:nvSpPr>
        <p:spPr>
          <a:xfrm>
            <a:off x="797457" y="1762100"/>
            <a:ext cx="5424322" cy="432048"/>
          </a:xfrm>
          <a:prstGeom prst="rect">
            <a:avLst/>
          </a:prstGeom>
          <a:ln w="9525">
            <a:solidFill>
              <a:schemeClr val="tx1"/>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nSpc>
                <a:spcPts val="1600"/>
              </a:lnSpc>
            </a:pPr>
            <a:r>
              <a:rPr lang="ja-JP" altLang="en-US" sz="1100" dirty="0" smtClean="0">
                <a:solidFill>
                  <a:schemeClr val="tx1"/>
                </a:solidFill>
                <a:latin typeface="游ゴシック" panose="020B0400000000000000" pitchFamily="50" charset="-128"/>
                <a:ea typeface="游ゴシック" panose="020B0400000000000000" pitchFamily="50" charset="-128"/>
              </a:rPr>
              <a:t>資料</a:t>
            </a:r>
            <a:r>
              <a:rPr lang="ja-JP" altLang="en-US" sz="1100" dirty="0">
                <a:solidFill>
                  <a:schemeClr val="tx1"/>
                </a:solidFill>
                <a:latin typeface="游ゴシック" panose="020B0400000000000000" pitchFamily="50" charset="-128"/>
                <a:ea typeface="游ゴシック" panose="020B0400000000000000" pitchFamily="50" charset="-128"/>
              </a:rPr>
              <a:t>③に挙がっていない、その授業場面で効果的だった働きかけ</a:t>
            </a:r>
            <a:r>
              <a:rPr lang="ja-JP" altLang="en-US" sz="1100" dirty="0" smtClean="0">
                <a:solidFill>
                  <a:schemeClr val="tx1"/>
                </a:solidFill>
                <a:latin typeface="游ゴシック" panose="020B0400000000000000" pitchFamily="50" charset="-128"/>
                <a:ea typeface="游ゴシック" panose="020B0400000000000000" pitchFamily="50" charset="-128"/>
              </a:rPr>
              <a:t>を、別の色の付箋に</a:t>
            </a:r>
            <a:r>
              <a:rPr lang="ja-JP" altLang="en-US" sz="1100" dirty="0">
                <a:solidFill>
                  <a:schemeClr val="tx1"/>
                </a:solidFill>
                <a:latin typeface="游ゴシック" panose="020B0400000000000000" pitchFamily="50" charset="-128"/>
                <a:ea typeface="游ゴシック" panose="020B0400000000000000" pitchFamily="50" charset="-128"/>
              </a:rPr>
              <a:t>書き、貼り加える</a:t>
            </a:r>
            <a:r>
              <a:rPr lang="ja-JP" altLang="en-US" sz="1100" dirty="0" smtClean="0">
                <a:solidFill>
                  <a:schemeClr val="tx1"/>
                </a:solidFill>
                <a:latin typeface="游ゴシック" panose="020B0400000000000000" pitchFamily="50" charset="-128"/>
                <a:ea typeface="游ゴシック" panose="020B0400000000000000" pitchFamily="50" charset="-128"/>
              </a:rPr>
              <a:t>。</a:t>
            </a:r>
            <a:endParaRPr lang="en-US" altLang="ja-JP" sz="1100" dirty="0">
              <a:solidFill>
                <a:schemeClr val="tx1"/>
              </a:solidFill>
              <a:latin typeface="游ゴシック" panose="020B0400000000000000" pitchFamily="50" charset="-128"/>
              <a:ea typeface="游ゴシック" panose="020B0400000000000000" pitchFamily="50" charset="-128"/>
            </a:endParaRPr>
          </a:p>
        </p:txBody>
      </p:sp>
      <p:sp>
        <p:nvSpPr>
          <p:cNvPr id="14" name="正方形/長方形 13"/>
          <p:cNvSpPr/>
          <p:nvPr/>
        </p:nvSpPr>
        <p:spPr>
          <a:xfrm>
            <a:off x="797457" y="2302160"/>
            <a:ext cx="5424322" cy="432048"/>
          </a:xfrm>
          <a:prstGeom prst="rect">
            <a:avLst/>
          </a:prstGeom>
          <a:ln w="9525">
            <a:solidFill>
              <a:schemeClr val="tx1"/>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nSpc>
                <a:spcPts val="1600"/>
              </a:lnSpc>
            </a:pPr>
            <a:r>
              <a:rPr lang="ja-JP" altLang="en-US" sz="1100" dirty="0" smtClean="0">
                <a:solidFill>
                  <a:schemeClr val="tx1"/>
                </a:solidFill>
                <a:latin typeface="游ゴシック" panose="020B0400000000000000" pitchFamily="50" charset="-128"/>
                <a:ea typeface="游ゴシック" panose="020B0400000000000000" pitchFamily="50" charset="-128"/>
              </a:rPr>
              <a:t>資料</a:t>
            </a:r>
            <a:r>
              <a:rPr lang="ja-JP" altLang="en-US" sz="1100" dirty="0">
                <a:solidFill>
                  <a:schemeClr val="tx1"/>
                </a:solidFill>
                <a:latin typeface="游ゴシック" panose="020B0400000000000000" pitchFamily="50" charset="-128"/>
                <a:ea typeface="游ゴシック" panose="020B0400000000000000" pitchFamily="50" charset="-128"/>
              </a:rPr>
              <a:t>③に挙がって</a:t>
            </a:r>
            <a:r>
              <a:rPr lang="ja-JP" altLang="en-US" sz="1100" dirty="0" smtClean="0">
                <a:solidFill>
                  <a:schemeClr val="tx1"/>
                </a:solidFill>
                <a:latin typeface="游ゴシック" panose="020B0400000000000000" pitchFamily="50" charset="-128"/>
                <a:ea typeface="游ゴシック" panose="020B0400000000000000" pitchFamily="50" charset="-128"/>
              </a:rPr>
              <a:t>いる働きかけが、別の留意点につながると思われた時は、別の色の付箋に同じことを書き、貼り加える。</a:t>
            </a:r>
            <a:endParaRPr lang="en-US" altLang="ja-JP" sz="1100" dirty="0">
              <a:solidFill>
                <a:schemeClr val="tx1"/>
              </a:solidFill>
              <a:latin typeface="游ゴシック" panose="020B0400000000000000" pitchFamily="50" charset="-128"/>
              <a:ea typeface="游ゴシック" panose="020B0400000000000000" pitchFamily="50" charset="-128"/>
            </a:endParaRPr>
          </a:p>
        </p:txBody>
      </p:sp>
      <p:sp>
        <p:nvSpPr>
          <p:cNvPr id="17" name="正方形/長方形 16"/>
          <p:cNvSpPr/>
          <p:nvPr/>
        </p:nvSpPr>
        <p:spPr>
          <a:xfrm>
            <a:off x="797457" y="2842220"/>
            <a:ext cx="5424322" cy="432048"/>
          </a:xfrm>
          <a:prstGeom prst="rect">
            <a:avLst/>
          </a:prstGeom>
          <a:ln w="9525">
            <a:solidFill>
              <a:schemeClr val="tx1"/>
            </a:solidFill>
            <a:prstDash val="solid"/>
          </a:ln>
        </p:spPr>
        <p:style>
          <a:lnRef idx="2">
            <a:schemeClr val="accent6"/>
          </a:lnRef>
          <a:fillRef idx="1">
            <a:schemeClr val="lt1"/>
          </a:fillRef>
          <a:effectRef idx="0">
            <a:schemeClr val="accent6"/>
          </a:effectRef>
          <a:fontRef idx="minor">
            <a:schemeClr val="dk1"/>
          </a:fontRef>
        </p:style>
        <p:txBody>
          <a:bodyPr rtlCol="0" anchor="ctr"/>
          <a:lstStyle/>
          <a:p>
            <a:pPr>
              <a:lnSpc>
                <a:spcPts val="1600"/>
              </a:lnSpc>
            </a:pPr>
            <a:r>
              <a:rPr lang="ja-JP" altLang="en-US" sz="1100" dirty="0">
                <a:solidFill>
                  <a:schemeClr val="tx1"/>
                </a:solidFill>
                <a:latin typeface="游ゴシック" panose="020B0400000000000000" pitchFamily="50" charset="-128"/>
                <a:ea typeface="游ゴシック" panose="020B0400000000000000" pitchFamily="50" charset="-128"/>
              </a:rPr>
              <a:t>資料③に挙がっている</a:t>
            </a:r>
            <a:r>
              <a:rPr lang="ja-JP" altLang="en-US" sz="1100" dirty="0" smtClean="0">
                <a:solidFill>
                  <a:schemeClr val="tx1"/>
                </a:solidFill>
                <a:latin typeface="游ゴシック" panose="020B0400000000000000" pitchFamily="50" charset="-128"/>
                <a:ea typeface="游ゴシック" panose="020B0400000000000000" pitchFamily="50" charset="-128"/>
              </a:rPr>
              <a:t>働きかけが、より効果を発揮するための工夫、授業に組み込む際の注意点等</a:t>
            </a:r>
            <a:r>
              <a:rPr lang="ja-JP" altLang="en-US" sz="1100" dirty="0">
                <a:solidFill>
                  <a:schemeClr val="tx1"/>
                </a:solidFill>
                <a:latin typeface="游ゴシック" panose="020B0400000000000000" pitchFamily="50" charset="-128"/>
                <a:ea typeface="游ゴシック" panose="020B0400000000000000" pitchFamily="50" charset="-128"/>
              </a:rPr>
              <a:t>に</a:t>
            </a:r>
            <a:r>
              <a:rPr lang="ja-JP" altLang="en-US" sz="1100" dirty="0" smtClean="0">
                <a:solidFill>
                  <a:schemeClr val="tx1"/>
                </a:solidFill>
                <a:latin typeface="游ゴシック" panose="020B0400000000000000" pitchFamily="50" charset="-128"/>
                <a:ea typeface="游ゴシック" panose="020B0400000000000000" pitchFamily="50" charset="-128"/>
              </a:rPr>
              <a:t>ついて気付いたことを、付箋の側に書きこむ。</a:t>
            </a:r>
            <a:endParaRPr lang="en-US" altLang="ja-JP" sz="1100" dirty="0">
              <a:solidFill>
                <a:schemeClr val="tx1"/>
              </a:solidFill>
              <a:latin typeface="游ゴシック" panose="020B0400000000000000" pitchFamily="50" charset="-128"/>
              <a:ea typeface="游ゴシック" panose="020B0400000000000000" pitchFamily="50" charset="-128"/>
            </a:endParaRPr>
          </a:p>
        </p:txBody>
      </p:sp>
      <p:pic>
        <p:nvPicPr>
          <p:cNvPr id="1027"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20688" y="3443684"/>
            <a:ext cx="3067508" cy="2936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正方形/長方形 1"/>
          <p:cNvSpPr/>
          <p:nvPr/>
        </p:nvSpPr>
        <p:spPr>
          <a:xfrm>
            <a:off x="3933057" y="3571242"/>
            <a:ext cx="2288722" cy="1528624"/>
          </a:xfrm>
          <a:prstGeom prst="rect">
            <a:avLst/>
          </a:prstGeom>
        </p:spPr>
        <p:txBody>
          <a:bodyPr wrap="square">
            <a:spAutoFit/>
          </a:bodyPr>
          <a:lstStyle/>
          <a:p>
            <a:pPr lvl="0">
              <a:lnSpc>
                <a:spcPts val="1600"/>
              </a:lnSpc>
            </a:pPr>
            <a:r>
              <a:rPr lang="ja-JP" altLang="en-US" sz="1100" dirty="0" smtClean="0">
                <a:solidFill>
                  <a:prstClr val="black"/>
                </a:solidFill>
                <a:latin typeface="メイリオ" panose="020B0604030504040204" pitchFamily="50" charset="-128"/>
                <a:ea typeface="メイリオ" panose="020B0604030504040204" pitchFamily="50" charset="-128"/>
              </a:rPr>
              <a:t>　そして</a:t>
            </a:r>
            <a:r>
              <a:rPr lang="ja-JP" altLang="en-US" sz="1100" dirty="0">
                <a:latin typeface="メイリオ" panose="020B0604030504040204" pitchFamily="50" charset="-128"/>
                <a:ea typeface="メイリオ" panose="020B0604030504040204" pitchFamily="50" charset="-128"/>
              </a:rPr>
              <a:t>、</a:t>
            </a:r>
            <a:r>
              <a:rPr lang="ja-JP" altLang="en-US" sz="1100" b="1" dirty="0">
                <a:latin typeface="メイリオ" panose="020B0604030504040204" pitchFamily="50" charset="-128"/>
                <a:ea typeface="メイリオ" panose="020B0604030504040204" pitchFamily="50" charset="-128"/>
              </a:rPr>
              <a:t>随時、内容が充実した資料③を、</a:t>
            </a:r>
            <a:r>
              <a:rPr lang="ja-JP" altLang="en-US" sz="1100" b="1" dirty="0" smtClean="0">
                <a:latin typeface="メイリオ" panose="020B0604030504040204" pitchFamily="50" charset="-128"/>
                <a:ea typeface="メイリオ" panose="020B0604030504040204" pitchFamily="50" charset="-128"/>
              </a:rPr>
              <a:t>学年団</a:t>
            </a:r>
            <a:r>
              <a:rPr lang="ja-JP" altLang="en-US" sz="1100" b="1" dirty="0">
                <a:latin typeface="メイリオ" panose="020B0604030504040204" pitchFamily="50" charset="-128"/>
                <a:ea typeface="メイリオ" panose="020B0604030504040204" pitchFamily="50" charset="-128"/>
              </a:rPr>
              <a:t>で</a:t>
            </a:r>
            <a:r>
              <a:rPr lang="ja-JP" altLang="en-US" sz="1100" b="1" dirty="0" smtClean="0">
                <a:latin typeface="メイリオ" panose="020B0604030504040204" pitchFamily="50" charset="-128"/>
                <a:ea typeface="メイリオ" panose="020B0604030504040204" pitchFamily="50" charset="-128"/>
              </a:rPr>
              <a:t>確認したり</a:t>
            </a:r>
            <a:r>
              <a:rPr lang="ja-JP" altLang="en-US" sz="1100" b="1" dirty="0">
                <a:latin typeface="メイリオ" panose="020B0604030504040204" pitchFamily="50" charset="-128"/>
                <a:ea typeface="メイリオ" panose="020B0604030504040204" pitchFamily="50" charset="-128"/>
              </a:rPr>
              <a:t>、校内研修を</a:t>
            </a:r>
            <a:r>
              <a:rPr lang="ja-JP" altLang="en-US" sz="1100" b="1" dirty="0" smtClean="0">
                <a:latin typeface="メイリオ" panose="020B0604030504040204" pitchFamily="50" charset="-128"/>
                <a:ea typeface="メイリオ" panose="020B0604030504040204" pitchFamily="50" charset="-128"/>
              </a:rPr>
              <a:t>開き全教員</a:t>
            </a:r>
            <a:r>
              <a:rPr lang="ja-JP" altLang="en-US" sz="1100" b="1" dirty="0">
                <a:latin typeface="メイリオ" panose="020B0604030504040204" pitchFamily="50" charset="-128"/>
                <a:ea typeface="メイリオ" panose="020B0604030504040204" pitchFamily="50" charset="-128"/>
              </a:rPr>
              <a:t>で共有</a:t>
            </a:r>
            <a:r>
              <a:rPr lang="ja-JP" altLang="en-US" sz="1100" b="1" dirty="0" smtClean="0">
                <a:latin typeface="メイリオ" panose="020B0604030504040204" pitchFamily="50" charset="-128"/>
                <a:ea typeface="メイリオ" panose="020B0604030504040204" pitchFamily="50" charset="-128"/>
              </a:rPr>
              <a:t>したり</a:t>
            </a:r>
            <a:r>
              <a:rPr lang="ja-JP" altLang="en-US" sz="1100" dirty="0" smtClean="0">
                <a:solidFill>
                  <a:prstClr val="black"/>
                </a:solidFill>
                <a:latin typeface="メイリオ" panose="020B0604030504040204" pitchFamily="50" charset="-128"/>
                <a:ea typeface="メイリオ" panose="020B0604030504040204" pitchFamily="50" charset="-128"/>
              </a:rPr>
              <a:t>しながら、自己指導能力を育むための三つの留意点を意識した授業の中での働きかけを充実させていきましょう。</a:t>
            </a:r>
            <a:endParaRPr lang="en-US" altLang="ja-JP" sz="1100" dirty="0">
              <a:solidFill>
                <a:prstClr val="black"/>
              </a:solidFill>
              <a:latin typeface="メイリオ" panose="020B0604030504040204" pitchFamily="50" charset="-128"/>
              <a:ea typeface="メイリオ" panose="020B0604030504040204" pitchFamily="50" charset="-128"/>
            </a:endParaRPr>
          </a:p>
        </p:txBody>
      </p:sp>
      <p:sp>
        <p:nvSpPr>
          <p:cNvPr id="18" name="正方形/長方形 17"/>
          <p:cNvSpPr/>
          <p:nvPr/>
        </p:nvSpPr>
        <p:spPr>
          <a:xfrm>
            <a:off x="3933056" y="5544616"/>
            <a:ext cx="2448000" cy="707886"/>
          </a:xfrm>
          <a:prstGeom prst="rect">
            <a:avLst/>
          </a:prstGeom>
          <a:solidFill>
            <a:schemeClr val="bg1"/>
          </a:solidFill>
          <a:ln>
            <a:solidFill>
              <a:schemeClr val="tx1"/>
            </a:solidFill>
            <a:prstDash val="dash"/>
          </a:ln>
        </p:spPr>
        <p:txBody>
          <a:bodyPr wrap="square" rIns="36000">
            <a:spAutoFit/>
          </a:bodyPr>
          <a:lstStyle/>
          <a:p>
            <a:pPr lvl="0">
              <a:lnSpc>
                <a:spcPts val="1600"/>
              </a:lnSpc>
            </a:pPr>
            <a:r>
              <a:rPr lang="en-US" altLang="ja-JP" sz="1000" dirty="0" smtClean="0">
                <a:solidFill>
                  <a:prstClr val="black"/>
                </a:solidFill>
                <a:latin typeface="メイリオ" panose="020B0604030504040204" pitchFamily="50" charset="-128"/>
                <a:ea typeface="メイリオ" panose="020B0604030504040204" pitchFamily="50" charset="-128"/>
              </a:rPr>
              <a:t>※</a:t>
            </a:r>
            <a:r>
              <a:rPr lang="ja-JP" altLang="en-US" sz="1000" dirty="0" smtClean="0">
                <a:solidFill>
                  <a:prstClr val="black"/>
                </a:solidFill>
                <a:latin typeface="メイリオ" panose="020B0604030504040204" pitchFamily="50" charset="-128"/>
                <a:ea typeface="メイリオ" panose="020B0604030504040204" pitchFamily="50" charset="-128"/>
              </a:rPr>
              <a:t>上記は取組例です。自校の実態に</a:t>
            </a:r>
            <a:r>
              <a:rPr lang="ja-JP" altLang="en-US" sz="1000" dirty="0" err="1" smtClean="0">
                <a:solidFill>
                  <a:prstClr val="black"/>
                </a:solidFill>
                <a:latin typeface="メイリオ" panose="020B0604030504040204" pitchFamily="50" charset="-128"/>
                <a:ea typeface="メイリオ" panose="020B0604030504040204" pitchFamily="50" charset="-128"/>
              </a:rPr>
              <a:t>合っ</a:t>
            </a:r>
            <a:endParaRPr lang="en-US" altLang="ja-JP" sz="1000" dirty="0" smtClean="0">
              <a:solidFill>
                <a:prstClr val="black"/>
              </a:solidFill>
              <a:latin typeface="メイリオ" panose="020B0604030504040204" pitchFamily="50" charset="-128"/>
              <a:ea typeface="メイリオ" panose="020B0604030504040204" pitchFamily="50" charset="-128"/>
            </a:endParaRPr>
          </a:p>
          <a:p>
            <a:pPr lvl="0">
              <a:lnSpc>
                <a:spcPts val="1600"/>
              </a:lnSpc>
            </a:pPr>
            <a:r>
              <a:rPr lang="ja-JP" altLang="en-US" sz="1000" dirty="0">
                <a:solidFill>
                  <a:prstClr val="black"/>
                </a:solidFill>
                <a:latin typeface="メイリオ" panose="020B0604030504040204" pitchFamily="50" charset="-128"/>
                <a:ea typeface="メイリオ" panose="020B0604030504040204" pitchFamily="50" charset="-128"/>
              </a:rPr>
              <a:t>　</a:t>
            </a:r>
            <a:r>
              <a:rPr lang="ja-JP" altLang="en-US" sz="1000" dirty="0" err="1" smtClean="0">
                <a:solidFill>
                  <a:prstClr val="black"/>
                </a:solidFill>
                <a:latin typeface="メイリオ" panose="020B0604030504040204" pitchFamily="50" charset="-128"/>
                <a:ea typeface="メイリオ" panose="020B0604030504040204" pitchFamily="50" charset="-128"/>
              </a:rPr>
              <a:t>た</a:t>
            </a:r>
            <a:r>
              <a:rPr lang="ja-JP" altLang="en-US" sz="1000" dirty="0" smtClean="0">
                <a:solidFill>
                  <a:prstClr val="black"/>
                </a:solidFill>
                <a:latin typeface="メイリオ" panose="020B0604030504040204" pitchFamily="50" charset="-128"/>
                <a:ea typeface="メイリオ" panose="020B0604030504040204" pitchFamily="50" charset="-128"/>
              </a:rPr>
              <a:t>形で資料③を活用して、研修内容の</a:t>
            </a:r>
            <a:endParaRPr lang="en-US" altLang="ja-JP" sz="1000" dirty="0" smtClean="0">
              <a:solidFill>
                <a:prstClr val="black"/>
              </a:solidFill>
              <a:latin typeface="メイリオ" panose="020B0604030504040204" pitchFamily="50" charset="-128"/>
              <a:ea typeface="メイリオ" panose="020B0604030504040204" pitchFamily="50" charset="-128"/>
            </a:endParaRPr>
          </a:p>
          <a:p>
            <a:pPr lvl="0">
              <a:lnSpc>
                <a:spcPts val="1600"/>
              </a:lnSpc>
            </a:pPr>
            <a:r>
              <a:rPr lang="ja-JP" altLang="en-US" sz="1000" dirty="0">
                <a:solidFill>
                  <a:prstClr val="black"/>
                </a:solidFill>
                <a:latin typeface="メイリオ" panose="020B0604030504040204" pitchFamily="50" charset="-128"/>
                <a:ea typeface="メイリオ" panose="020B0604030504040204" pitchFamily="50" charset="-128"/>
              </a:rPr>
              <a:t>　</a:t>
            </a:r>
            <a:r>
              <a:rPr lang="ja-JP" altLang="en-US" sz="1000" dirty="0" smtClean="0">
                <a:solidFill>
                  <a:prstClr val="black"/>
                </a:solidFill>
                <a:latin typeface="メイリオ" panose="020B0604030504040204" pitchFamily="50" charset="-128"/>
                <a:ea typeface="メイリオ" panose="020B0604030504040204" pitchFamily="50" charset="-128"/>
              </a:rPr>
              <a:t>定着と深化を図ってください。</a:t>
            </a:r>
            <a:endParaRPr lang="en-US" altLang="ja-JP" sz="1000" dirty="0">
              <a:solidFill>
                <a:prstClr val="black"/>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651389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219544" y="817598"/>
            <a:ext cx="1665841" cy="430887"/>
          </a:xfrm>
          <a:prstGeom prst="rect">
            <a:avLst/>
          </a:prstGeom>
          <a:noFill/>
        </p:spPr>
        <p:txBody>
          <a:bodyPr wrap="none" rtlCol="0">
            <a:spAutoFit/>
          </a:bodyPr>
          <a:lstStyle/>
          <a:p>
            <a:pPr algn="r"/>
            <a:r>
              <a:rPr lang="ja-JP" altLang="en-US" sz="1100" dirty="0" smtClean="0">
                <a:solidFill>
                  <a:prstClr val="black"/>
                </a:solidFill>
              </a:rPr>
              <a:t>岡山県総合教育センター</a:t>
            </a:r>
            <a:endParaRPr lang="en-US" altLang="ja-JP" sz="1100" dirty="0" smtClean="0">
              <a:solidFill>
                <a:prstClr val="black"/>
              </a:solidFill>
            </a:endParaRPr>
          </a:p>
          <a:p>
            <a:pPr algn="r"/>
            <a:r>
              <a:rPr lang="ja-JP" altLang="en-US" sz="1100" dirty="0">
                <a:solidFill>
                  <a:prstClr val="black"/>
                </a:solidFill>
              </a:rPr>
              <a:t>教育支援</a:t>
            </a:r>
            <a:r>
              <a:rPr lang="ja-JP" altLang="en-US" sz="1100" dirty="0" smtClean="0">
                <a:solidFill>
                  <a:prstClr val="black"/>
                </a:solidFill>
              </a:rPr>
              <a:t>部</a:t>
            </a:r>
            <a:endParaRPr lang="en-US" altLang="ja-JP" sz="1100" dirty="0" smtClean="0">
              <a:solidFill>
                <a:prstClr val="black"/>
              </a:solidFill>
            </a:endParaRPr>
          </a:p>
        </p:txBody>
      </p:sp>
      <p:sp>
        <p:nvSpPr>
          <p:cNvPr id="7" name="テキスト ボックス 6"/>
          <p:cNvSpPr txBox="1"/>
          <p:nvPr/>
        </p:nvSpPr>
        <p:spPr>
          <a:xfrm>
            <a:off x="354614" y="1667054"/>
            <a:ext cx="6148772" cy="261610"/>
          </a:xfrm>
          <a:prstGeom prst="rect">
            <a:avLst/>
          </a:prstGeom>
          <a:noFill/>
        </p:spPr>
        <p:txBody>
          <a:bodyPr wrap="square" rtlCol="0">
            <a:spAutoFit/>
          </a:bodyPr>
          <a:lstStyle/>
          <a:p>
            <a:pPr algn="ctr"/>
            <a:r>
              <a:rPr lang="ja-JP" altLang="en-US" sz="1100" dirty="0" smtClean="0">
                <a:solidFill>
                  <a:prstClr val="black"/>
                </a:solidFill>
              </a:rPr>
              <a:t>生徒指導校内研修パッケージを活用した校内研修実施後のアンケート調査の御協力について（依頼）</a:t>
            </a:r>
            <a:endParaRPr lang="en-US" altLang="ja-JP" sz="1100" dirty="0" smtClean="0">
              <a:solidFill>
                <a:prstClr val="black"/>
              </a:solidFill>
            </a:endParaRPr>
          </a:p>
        </p:txBody>
      </p:sp>
      <p:sp>
        <p:nvSpPr>
          <p:cNvPr id="8" name="テキスト ボックス 7"/>
          <p:cNvSpPr txBox="1"/>
          <p:nvPr/>
        </p:nvSpPr>
        <p:spPr>
          <a:xfrm>
            <a:off x="426625" y="2348516"/>
            <a:ext cx="6076761" cy="1107996"/>
          </a:xfrm>
          <a:prstGeom prst="rect">
            <a:avLst/>
          </a:prstGeom>
          <a:noFill/>
        </p:spPr>
        <p:txBody>
          <a:bodyPr wrap="square" rtlCol="0">
            <a:spAutoFit/>
          </a:bodyPr>
          <a:lstStyle/>
          <a:p>
            <a:r>
              <a:rPr lang="ja-JP" altLang="en-US" sz="1100" dirty="0" smtClean="0">
                <a:solidFill>
                  <a:prstClr val="black"/>
                </a:solidFill>
                <a:latin typeface="ＭＳ ゴシック" panose="020B0609070205080204" pitchFamily="49" charset="-128"/>
                <a:ea typeface="ＭＳ ゴシック" panose="020B0609070205080204" pitchFamily="49" charset="-128"/>
              </a:rPr>
              <a:t>　この度は、生徒指導校内研修パッケージを活用した校内研修を実施していただき、ありがとうございました。</a:t>
            </a:r>
            <a:endParaRPr lang="en-US" altLang="ja-JP" sz="1100" dirty="0" smtClean="0">
              <a:solidFill>
                <a:prstClr val="black"/>
              </a:solidFill>
              <a:latin typeface="ＭＳ ゴシック" panose="020B0609070205080204" pitchFamily="49" charset="-128"/>
              <a:ea typeface="ＭＳ ゴシック" panose="020B0609070205080204" pitchFamily="49" charset="-128"/>
            </a:endParaRPr>
          </a:p>
          <a:p>
            <a:r>
              <a:rPr lang="ja-JP" altLang="en-US" sz="1100" dirty="0" smtClean="0">
                <a:solidFill>
                  <a:prstClr val="black"/>
                </a:solidFill>
                <a:latin typeface="ＭＳ ゴシック" panose="020B0609070205080204" pitchFamily="49" charset="-128"/>
                <a:ea typeface="ＭＳ ゴシック" panose="020B0609070205080204" pitchFamily="49" charset="-128"/>
              </a:rPr>
              <a:t>　</a:t>
            </a:r>
            <a:r>
              <a:rPr lang="ja-JP" altLang="en-US" sz="1100" dirty="0">
                <a:solidFill>
                  <a:prstClr val="black"/>
                </a:solidFill>
                <a:latin typeface="ＭＳ ゴシック" panose="020B0609070205080204" pitchFamily="49" charset="-128"/>
                <a:ea typeface="ＭＳ ゴシック" panose="020B0609070205080204" pitchFamily="49" charset="-128"/>
              </a:rPr>
              <a:t>教育支援</a:t>
            </a:r>
            <a:r>
              <a:rPr lang="ja-JP" altLang="en-US" sz="1100" dirty="0" smtClean="0">
                <a:solidFill>
                  <a:prstClr val="black"/>
                </a:solidFill>
                <a:latin typeface="ＭＳ ゴシック" panose="020B0609070205080204" pitchFamily="49" charset="-128"/>
                <a:ea typeface="ＭＳ ゴシック" panose="020B0609070205080204" pitchFamily="49" charset="-128"/>
              </a:rPr>
              <a:t>部では、校内研修実施後のアンケート調査の結果を基に、研修パッケージの改善を行っていく予定です。</a:t>
            </a:r>
            <a:endParaRPr lang="en-US" altLang="ja-JP" sz="1100" dirty="0" smtClean="0">
              <a:solidFill>
                <a:prstClr val="black"/>
              </a:solidFill>
              <a:latin typeface="ＭＳ ゴシック" panose="020B0609070205080204" pitchFamily="49" charset="-128"/>
              <a:ea typeface="ＭＳ ゴシック" panose="020B0609070205080204" pitchFamily="49" charset="-128"/>
            </a:endParaRPr>
          </a:p>
          <a:p>
            <a:r>
              <a:rPr lang="ja-JP" altLang="en-US" sz="1100" dirty="0">
                <a:solidFill>
                  <a:prstClr val="black"/>
                </a:solidFill>
                <a:latin typeface="ＭＳ ゴシック" panose="020B0609070205080204" pitchFamily="49" charset="-128"/>
                <a:ea typeface="ＭＳ ゴシック" panose="020B0609070205080204" pitchFamily="49" charset="-128"/>
              </a:rPr>
              <a:t>　</a:t>
            </a:r>
            <a:r>
              <a:rPr lang="ja-JP" altLang="en-US" sz="1100" dirty="0" smtClean="0">
                <a:solidFill>
                  <a:prstClr val="black"/>
                </a:solidFill>
                <a:latin typeface="ＭＳ ゴシック" panose="020B0609070205080204" pitchFamily="49" charset="-128"/>
                <a:ea typeface="ＭＳ ゴシック" panose="020B0609070205080204" pitchFamily="49" charset="-128"/>
              </a:rPr>
              <a:t>つきましては、校内研修担当の先生で以下のように回答していただき、返信をお願いいたします。</a:t>
            </a:r>
            <a:endParaRPr lang="en-US" altLang="ja-JP" sz="1100" dirty="0" smtClean="0">
              <a:solidFill>
                <a:prstClr val="black"/>
              </a:solidFill>
              <a:latin typeface="ＭＳ ゴシック" panose="020B0609070205080204" pitchFamily="49" charset="-128"/>
              <a:ea typeface="ＭＳ ゴシック" panose="020B0609070205080204" pitchFamily="49" charset="-128"/>
            </a:endParaRPr>
          </a:p>
        </p:txBody>
      </p:sp>
      <p:sp>
        <p:nvSpPr>
          <p:cNvPr id="11" name="テキスト ボックス 10"/>
          <p:cNvSpPr txBox="1"/>
          <p:nvPr/>
        </p:nvSpPr>
        <p:spPr>
          <a:xfrm>
            <a:off x="332657" y="4406940"/>
            <a:ext cx="6558206" cy="2677656"/>
          </a:xfrm>
          <a:prstGeom prst="rect">
            <a:avLst/>
          </a:prstGeom>
          <a:noFill/>
        </p:spPr>
        <p:txBody>
          <a:bodyPr wrap="none" rtlCol="0">
            <a:spAutoFit/>
          </a:bodyPr>
          <a:lstStyle/>
          <a:p>
            <a:r>
              <a:rPr lang="en-US" altLang="ja-JP" sz="1400" dirty="0" smtClean="0">
                <a:solidFill>
                  <a:prstClr val="black"/>
                </a:solidFill>
                <a:latin typeface="ＭＳ ゴシック" panose="020B0609070205080204" pitchFamily="49" charset="-128"/>
                <a:ea typeface="ＭＳ ゴシック" panose="020B0609070205080204" pitchFamily="49" charset="-128"/>
              </a:rPr>
              <a:t>【</a:t>
            </a:r>
            <a:r>
              <a:rPr lang="ja-JP" altLang="en-US" sz="1400" dirty="0" smtClean="0">
                <a:solidFill>
                  <a:prstClr val="black"/>
                </a:solidFill>
                <a:latin typeface="ＭＳ ゴシック" panose="020B0609070205080204" pitchFamily="49" charset="-128"/>
                <a:ea typeface="ＭＳ ゴシック" panose="020B0609070205080204" pitchFamily="49" charset="-128"/>
              </a:rPr>
              <a:t>校内研修実施直後</a:t>
            </a:r>
            <a:r>
              <a:rPr lang="en-US" altLang="ja-JP" sz="1400" dirty="0" smtClean="0">
                <a:solidFill>
                  <a:prstClr val="black"/>
                </a:solidFill>
                <a:latin typeface="ＭＳ ゴシック" panose="020B0609070205080204" pitchFamily="49" charset="-128"/>
                <a:ea typeface="ＭＳ ゴシック" panose="020B0609070205080204" pitchFamily="49" charset="-128"/>
              </a:rPr>
              <a:t>】</a:t>
            </a:r>
          </a:p>
          <a:p>
            <a:endParaRPr lang="en-US" altLang="ja-JP" sz="1400" dirty="0">
              <a:solidFill>
                <a:prstClr val="black"/>
              </a:solidFill>
              <a:latin typeface="ＭＳ ゴシック" panose="020B0609070205080204" pitchFamily="49" charset="-128"/>
              <a:ea typeface="ＭＳ ゴシック" panose="020B0609070205080204" pitchFamily="49" charset="-128"/>
            </a:endParaRPr>
          </a:p>
          <a:p>
            <a:r>
              <a:rPr lang="ja-JP" altLang="en-US" sz="1400" dirty="0" smtClean="0">
                <a:solidFill>
                  <a:prstClr val="black"/>
                </a:solidFill>
                <a:latin typeface="ＭＳ ゴシック" panose="020B0609070205080204" pitchFamily="49" charset="-128"/>
                <a:ea typeface="ＭＳ ゴシック" panose="020B0609070205080204" pitchFamily="49" charset="-128"/>
              </a:rPr>
              <a:t>○別紙１：アンケート 兼 返信用紙 を記入して、ＦＡＸで返信してください。</a:t>
            </a:r>
            <a:endParaRPr lang="en-US" altLang="ja-JP" sz="1400" dirty="0" smtClean="0">
              <a:solidFill>
                <a:prstClr val="black"/>
              </a:solidFill>
              <a:latin typeface="ＭＳ ゴシック" panose="020B0609070205080204" pitchFamily="49" charset="-128"/>
              <a:ea typeface="ＭＳ ゴシック" panose="020B0609070205080204" pitchFamily="49" charset="-128"/>
            </a:endParaRPr>
          </a:p>
          <a:p>
            <a:endParaRPr lang="en-US" altLang="ja-JP" sz="1400" dirty="0">
              <a:solidFill>
                <a:prstClr val="black"/>
              </a:solidFill>
              <a:latin typeface="ＭＳ ゴシック" panose="020B0609070205080204" pitchFamily="49" charset="-128"/>
              <a:ea typeface="ＭＳ ゴシック" panose="020B0609070205080204" pitchFamily="49" charset="-128"/>
            </a:endParaRPr>
          </a:p>
          <a:p>
            <a:endParaRPr lang="en-US" altLang="ja-JP" sz="1400" dirty="0" smtClean="0">
              <a:solidFill>
                <a:prstClr val="black"/>
              </a:solidFill>
              <a:latin typeface="ＭＳ ゴシック" panose="020B0609070205080204" pitchFamily="49" charset="-128"/>
              <a:ea typeface="ＭＳ ゴシック" panose="020B0609070205080204" pitchFamily="49" charset="-128"/>
            </a:endParaRPr>
          </a:p>
          <a:p>
            <a:r>
              <a:rPr lang="en-US" altLang="ja-JP" sz="1400" dirty="0" smtClean="0">
                <a:solidFill>
                  <a:prstClr val="black"/>
                </a:solidFill>
                <a:latin typeface="ＭＳ ゴシック" panose="020B0609070205080204" pitchFamily="49" charset="-128"/>
                <a:ea typeface="ＭＳ ゴシック" panose="020B0609070205080204" pitchFamily="49" charset="-128"/>
              </a:rPr>
              <a:t>【</a:t>
            </a:r>
            <a:r>
              <a:rPr lang="ja-JP" altLang="en-US" sz="1400" dirty="0" smtClean="0">
                <a:solidFill>
                  <a:prstClr val="black"/>
                </a:solidFill>
                <a:latin typeface="ＭＳ ゴシック" panose="020B0609070205080204" pitchFamily="49" charset="-128"/>
                <a:ea typeface="ＭＳ ゴシック" panose="020B0609070205080204" pitchFamily="49" charset="-128"/>
              </a:rPr>
              <a:t>校内研修実施から約</a:t>
            </a:r>
            <a:r>
              <a:rPr lang="ja-JP" altLang="en-US" sz="1400" dirty="0">
                <a:solidFill>
                  <a:prstClr val="black"/>
                </a:solidFill>
                <a:latin typeface="ＭＳ ゴシック" panose="020B0609070205080204" pitchFamily="49" charset="-128"/>
                <a:ea typeface="ＭＳ ゴシック" panose="020B0609070205080204" pitchFamily="49" charset="-128"/>
              </a:rPr>
              <a:t>１か月</a:t>
            </a:r>
            <a:r>
              <a:rPr lang="ja-JP" altLang="en-US" sz="1400" dirty="0" smtClean="0">
                <a:solidFill>
                  <a:prstClr val="black"/>
                </a:solidFill>
                <a:latin typeface="ＭＳ ゴシック" panose="020B0609070205080204" pitchFamily="49" charset="-128"/>
                <a:ea typeface="ＭＳ ゴシック" panose="020B0609070205080204" pitchFamily="49" charset="-128"/>
              </a:rPr>
              <a:t>後</a:t>
            </a:r>
            <a:r>
              <a:rPr lang="en-US" altLang="ja-JP" sz="1400" dirty="0" smtClean="0">
                <a:solidFill>
                  <a:prstClr val="black"/>
                </a:solidFill>
                <a:latin typeface="ＭＳ ゴシック" panose="020B0609070205080204" pitchFamily="49" charset="-128"/>
                <a:ea typeface="ＭＳ ゴシック" panose="020B0609070205080204" pitchFamily="49" charset="-128"/>
              </a:rPr>
              <a:t>】</a:t>
            </a:r>
          </a:p>
          <a:p>
            <a:endParaRPr lang="en-US" altLang="ja-JP" sz="1400" dirty="0">
              <a:solidFill>
                <a:prstClr val="black"/>
              </a:solidFill>
              <a:latin typeface="ＭＳ ゴシック" panose="020B0609070205080204" pitchFamily="49" charset="-128"/>
              <a:ea typeface="ＭＳ ゴシック" panose="020B0609070205080204" pitchFamily="49" charset="-128"/>
            </a:endParaRPr>
          </a:p>
          <a:p>
            <a:r>
              <a:rPr lang="ja-JP" altLang="en-US" sz="1400" dirty="0" smtClean="0">
                <a:solidFill>
                  <a:prstClr val="black"/>
                </a:solidFill>
                <a:latin typeface="ＭＳ ゴシック" panose="020B0609070205080204" pitchFamily="49" charset="-128"/>
                <a:ea typeface="ＭＳ ゴシック" panose="020B0609070205080204" pitchFamily="49" charset="-128"/>
              </a:rPr>
              <a:t>○別紙２：アンケート 兼 返信用紙 を記入して、ＦＡＸで返信してください。</a:t>
            </a:r>
            <a:endParaRPr lang="en-US" altLang="ja-JP" sz="1400" dirty="0" smtClean="0">
              <a:solidFill>
                <a:prstClr val="black"/>
              </a:solidFill>
              <a:latin typeface="ＭＳ ゴシック" panose="020B0609070205080204" pitchFamily="49" charset="-128"/>
              <a:ea typeface="ＭＳ ゴシック" panose="020B0609070205080204" pitchFamily="49" charset="-128"/>
            </a:endParaRPr>
          </a:p>
          <a:p>
            <a:endParaRPr lang="en-US" altLang="ja-JP" sz="1400" dirty="0">
              <a:solidFill>
                <a:prstClr val="black"/>
              </a:solidFill>
              <a:latin typeface="ＭＳ ゴシック" panose="020B0609070205080204" pitchFamily="49" charset="-128"/>
              <a:ea typeface="ＭＳ ゴシック" panose="020B0609070205080204" pitchFamily="49" charset="-128"/>
            </a:endParaRPr>
          </a:p>
          <a:p>
            <a:endParaRPr lang="en-US" altLang="ja-JP" sz="1400" dirty="0" smtClean="0">
              <a:solidFill>
                <a:prstClr val="black"/>
              </a:solidFill>
              <a:latin typeface="ＭＳ ゴシック" panose="020B0609070205080204" pitchFamily="49" charset="-128"/>
              <a:ea typeface="ＭＳ ゴシック" panose="020B0609070205080204" pitchFamily="49" charset="-128"/>
            </a:endParaRPr>
          </a:p>
          <a:p>
            <a:r>
              <a:rPr lang="en-US" altLang="ja-JP" sz="1400" dirty="0" smtClean="0">
                <a:solidFill>
                  <a:prstClr val="black"/>
                </a:solidFill>
                <a:latin typeface="ＭＳ ゴシック" panose="020B0609070205080204" pitchFamily="49" charset="-128"/>
                <a:ea typeface="ＭＳ ゴシック" panose="020B0609070205080204" pitchFamily="49" charset="-128"/>
              </a:rPr>
              <a:t>※</a:t>
            </a:r>
            <a:r>
              <a:rPr lang="ja-JP" altLang="en-US" sz="1400" dirty="0" smtClean="0">
                <a:solidFill>
                  <a:prstClr val="black"/>
                </a:solidFill>
                <a:latin typeface="ＭＳ ゴシック" panose="020B0609070205080204" pitchFamily="49" charset="-128"/>
                <a:ea typeface="ＭＳ ゴシック" panose="020B0609070205080204" pitchFamily="49" charset="-128"/>
              </a:rPr>
              <a:t>ＦＡＸ番号（</a:t>
            </a:r>
            <a:r>
              <a:rPr lang="en-US" altLang="ja-JP" sz="1400" dirty="0" smtClean="0">
                <a:solidFill>
                  <a:prstClr val="black"/>
                </a:solidFill>
                <a:latin typeface="ＭＳ ゴシック" panose="020B0609070205080204" pitchFamily="49" charset="-128"/>
                <a:ea typeface="ＭＳ ゴシック" panose="020B0609070205080204" pitchFamily="49" charset="-128"/>
              </a:rPr>
              <a:t>0866-56-9126</a:t>
            </a:r>
            <a:r>
              <a:rPr lang="ja-JP" altLang="en-US" sz="1400" dirty="0" smtClean="0">
                <a:solidFill>
                  <a:prstClr val="black"/>
                </a:solidFill>
                <a:latin typeface="ＭＳ ゴシック" panose="020B0609070205080204" pitchFamily="49" charset="-128"/>
                <a:ea typeface="ＭＳ ゴシック" panose="020B0609070205080204" pitchFamily="49" charset="-128"/>
              </a:rPr>
              <a:t>）</a:t>
            </a:r>
            <a:endParaRPr lang="en-US" altLang="ja-JP" sz="1400" dirty="0" smtClean="0">
              <a:solidFill>
                <a:prstClr val="black"/>
              </a:solidFill>
              <a:latin typeface="ＭＳ ゴシック" panose="020B0609070205080204" pitchFamily="49" charset="-128"/>
              <a:ea typeface="ＭＳ ゴシック" panose="020B0609070205080204" pitchFamily="49" charset="-128"/>
            </a:endParaRPr>
          </a:p>
          <a:p>
            <a:r>
              <a:rPr lang="ja-JP" altLang="en-US" sz="1400" dirty="0">
                <a:solidFill>
                  <a:prstClr val="black"/>
                </a:solidFill>
                <a:latin typeface="ＭＳ ゴシック" panose="020B0609070205080204" pitchFamily="49" charset="-128"/>
                <a:ea typeface="ＭＳ ゴシック" panose="020B0609070205080204" pitchFamily="49" charset="-128"/>
              </a:rPr>
              <a:t>　</a:t>
            </a:r>
            <a:r>
              <a:rPr lang="ja-JP" altLang="en-US" sz="1400" dirty="0" smtClean="0">
                <a:solidFill>
                  <a:prstClr val="black"/>
                </a:solidFill>
                <a:latin typeface="ＭＳ ゴシック" panose="020B0609070205080204" pitchFamily="49" charset="-128"/>
                <a:ea typeface="ＭＳ ゴシック" panose="020B0609070205080204" pitchFamily="49" charset="-128"/>
              </a:rPr>
              <a:t>なお、ＦＡＸは付紙等なしで、そのまま御返信ください。</a:t>
            </a:r>
            <a:endParaRPr lang="en-US" altLang="ja-JP" sz="1400" dirty="0" smtClean="0">
              <a:solidFill>
                <a:prstClr val="black"/>
              </a:solidFill>
              <a:latin typeface="ＭＳ ゴシック" panose="020B0609070205080204" pitchFamily="49" charset="-128"/>
              <a:ea typeface="ＭＳ ゴシック" panose="020B0609070205080204" pitchFamily="49" charset="-128"/>
            </a:endParaRPr>
          </a:p>
        </p:txBody>
      </p:sp>
      <p:sp>
        <p:nvSpPr>
          <p:cNvPr id="12" name="テキスト ボックス 11"/>
          <p:cNvSpPr txBox="1"/>
          <p:nvPr/>
        </p:nvSpPr>
        <p:spPr>
          <a:xfrm>
            <a:off x="3212976" y="8463390"/>
            <a:ext cx="3499676" cy="769441"/>
          </a:xfrm>
          <a:prstGeom prst="rect">
            <a:avLst/>
          </a:prstGeom>
          <a:noFill/>
          <a:ln>
            <a:solidFill>
              <a:schemeClr val="tx1"/>
            </a:solidFill>
          </a:ln>
        </p:spPr>
        <p:txBody>
          <a:bodyPr wrap="none" rtlCol="0">
            <a:spAutoFit/>
          </a:bodyPr>
          <a:lstStyle/>
          <a:p>
            <a:r>
              <a:rPr lang="ja-JP" altLang="en-US" sz="1100" dirty="0">
                <a:solidFill>
                  <a:prstClr val="black"/>
                </a:solidFill>
                <a:latin typeface="ＭＳ 明朝" panose="02020609040205080304" pitchFamily="17" charset="-128"/>
                <a:ea typeface="ＭＳ 明朝" panose="02020609040205080304" pitchFamily="17" charset="-128"/>
              </a:rPr>
              <a:t>この件に関する連絡先</a:t>
            </a:r>
          </a:p>
          <a:p>
            <a:r>
              <a:rPr lang="ja-JP" altLang="en-US" sz="1100" dirty="0">
                <a:solidFill>
                  <a:prstClr val="black"/>
                </a:solidFill>
                <a:latin typeface="ＭＳ 明朝" panose="02020609040205080304" pitchFamily="17" charset="-128"/>
                <a:ea typeface="ＭＳ 明朝" panose="02020609040205080304" pitchFamily="17" charset="-128"/>
              </a:rPr>
              <a:t>岡山県総合教育</a:t>
            </a:r>
            <a:r>
              <a:rPr lang="ja-JP" altLang="en-US" sz="1100" dirty="0" smtClean="0">
                <a:solidFill>
                  <a:prstClr val="black"/>
                </a:solidFill>
                <a:latin typeface="ＭＳ 明朝" panose="02020609040205080304" pitchFamily="17" charset="-128"/>
                <a:ea typeface="ＭＳ 明朝" panose="02020609040205080304" pitchFamily="17" charset="-128"/>
              </a:rPr>
              <a:t>センター</a:t>
            </a:r>
            <a:r>
              <a:rPr lang="ja-JP" altLang="en-US" sz="1100" dirty="0">
                <a:solidFill>
                  <a:prstClr val="black"/>
                </a:solidFill>
                <a:latin typeface="ＭＳ 明朝" panose="02020609040205080304" pitchFamily="17" charset="-128"/>
                <a:ea typeface="ＭＳ 明朝" panose="02020609040205080304" pitchFamily="17" charset="-128"/>
              </a:rPr>
              <a:t>教育支援</a:t>
            </a:r>
            <a:r>
              <a:rPr lang="ja-JP" altLang="en-US" sz="1100" dirty="0" smtClean="0">
                <a:solidFill>
                  <a:prstClr val="black"/>
                </a:solidFill>
                <a:latin typeface="ＭＳ 明朝" panose="02020609040205080304" pitchFamily="17" charset="-128"/>
                <a:ea typeface="ＭＳ 明朝" panose="02020609040205080304" pitchFamily="17" charset="-128"/>
              </a:rPr>
              <a:t>部　研究担当</a:t>
            </a:r>
            <a:endParaRPr lang="ja-JP" altLang="en-US" sz="1100" dirty="0">
              <a:solidFill>
                <a:prstClr val="black"/>
              </a:solidFill>
              <a:latin typeface="ＭＳ 明朝" panose="02020609040205080304" pitchFamily="17" charset="-128"/>
              <a:ea typeface="ＭＳ 明朝" panose="02020609040205080304" pitchFamily="17" charset="-128"/>
            </a:endParaRPr>
          </a:p>
          <a:p>
            <a:r>
              <a:rPr lang="zh-TW" altLang="en-US" sz="1100" dirty="0">
                <a:solidFill>
                  <a:prstClr val="black"/>
                </a:solidFill>
                <a:latin typeface="ＭＳ 明朝" panose="02020609040205080304" pitchFamily="17" charset="-128"/>
                <a:ea typeface="ＭＳ 明朝" panose="02020609040205080304" pitchFamily="17" charset="-128"/>
              </a:rPr>
              <a:t>　〒</a:t>
            </a:r>
            <a:r>
              <a:rPr lang="en-US" altLang="zh-TW" sz="1100" dirty="0">
                <a:solidFill>
                  <a:prstClr val="black"/>
                </a:solidFill>
                <a:latin typeface="ＭＳ 明朝" panose="02020609040205080304" pitchFamily="17" charset="-128"/>
                <a:ea typeface="ＭＳ 明朝" panose="02020609040205080304" pitchFamily="17" charset="-128"/>
              </a:rPr>
              <a:t>716-1241</a:t>
            </a:r>
            <a:r>
              <a:rPr lang="zh-TW" altLang="en-US" sz="1100" dirty="0">
                <a:solidFill>
                  <a:prstClr val="black"/>
                </a:solidFill>
                <a:latin typeface="ＭＳ 明朝" panose="02020609040205080304" pitchFamily="17" charset="-128"/>
                <a:ea typeface="ＭＳ 明朝" panose="02020609040205080304" pitchFamily="17" charset="-128"/>
              </a:rPr>
              <a:t>　岡山県加賀郡吉備中央町吉川</a:t>
            </a:r>
            <a:r>
              <a:rPr lang="en-US" altLang="zh-TW" sz="1100" dirty="0" smtClean="0">
                <a:solidFill>
                  <a:prstClr val="black"/>
                </a:solidFill>
                <a:latin typeface="ＭＳ 明朝" panose="02020609040205080304" pitchFamily="17" charset="-128"/>
                <a:ea typeface="ＭＳ 明朝" panose="02020609040205080304" pitchFamily="17" charset="-128"/>
              </a:rPr>
              <a:t>7545-11</a:t>
            </a:r>
            <a:endParaRPr lang="zh-TW" altLang="en-US" sz="1100" dirty="0">
              <a:solidFill>
                <a:prstClr val="black"/>
              </a:solidFill>
              <a:latin typeface="ＭＳ 明朝" panose="02020609040205080304" pitchFamily="17" charset="-128"/>
              <a:ea typeface="ＭＳ 明朝" panose="02020609040205080304" pitchFamily="17" charset="-128"/>
            </a:endParaRPr>
          </a:p>
          <a:p>
            <a:r>
              <a:rPr lang="ja-JP" altLang="en-US" sz="1100" dirty="0">
                <a:solidFill>
                  <a:prstClr val="black"/>
                </a:solidFill>
                <a:latin typeface="ＭＳ 明朝" panose="02020609040205080304" pitchFamily="17" charset="-128"/>
                <a:ea typeface="ＭＳ 明朝" panose="02020609040205080304" pitchFamily="17" charset="-128"/>
              </a:rPr>
              <a:t> </a:t>
            </a:r>
            <a:r>
              <a:rPr lang="ja-JP" altLang="en-US" sz="1100" dirty="0" smtClean="0">
                <a:solidFill>
                  <a:prstClr val="black"/>
                </a:solidFill>
                <a:latin typeface="ＭＳ 明朝" panose="02020609040205080304" pitchFamily="17" charset="-128"/>
                <a:ea typeface="ＭＳ 明朝" panose="02020609040205080304" pitchFamily="17" charset="-128"/>
              </a:rPr>
              <a:t> </a:t>
            </a:r>
            <a:r>
              <a:rPr lang="en-US" altLang="ja-JP" sz="1100" dirty="0" smtClean="0">
                <a:solidFill>
                  <a:prstClr val="black"/>
                </a:solidFill>
                <a:latin typeface="ＭＳ 明朝" panose="02020609040205080304" pitchFamily="17" charset="-128"/>
                <a:ea typeface="ＭＳ 明朝" panose="02020609040205080304" pitchFamily="17" charset="-128"/>
              </a:rPr>
              <a:t>TEL </a:t>
            </a:r>
            <a:r>
              <a:rPr lang="ja-JP" altLang="en-US" sz="1100" dirty="0" smtClean="0">
                <a:solidFill>
                  <a:prstClr val="black"/>
                </a:solidFill>
                <a:latin typeface="ＭＳ 明朝" panose="02020609040205080304" pitchFamily="17" charset="-128"/>
                <a:ea typeface="ＭＳ 明朝" panose="02020609040205080304" pitchFamily="17" charset="-128"/>
              </a:rPr>
              <a:t> </a:t>
            </a:r>
            <a:r>
              <a:rPr lang="en-US" altLang="ja-JP" sz="1100" dirty="0" smtClean="0">
                <a:solidFill>
                  <a:prstClr val="black"/>
                </a:solidFill>
                <a:latin typeface="ＭＳ 明朝" panose="02020609040205080304" pitchFamily="17" charset="-128"/>
                <a:ea typeface="ＭＳ 明朝" panose="02020609040205080304" pitchFamily="17" charset="-128"/>
              </a:rPr>
              <a:t>0866-56-9106 /FAX  0866-56-9126</a:t>
            </a:r>
          </a:p>
        </p:txBody>
      </p:sp>
      <p:sp>
        <p:nvSpPr>
          <p:cNvPr id="9" name="テキスト ボックス 8"/>
          <p:cNvSpPr txBox="1"/>
          <p:nvPr/>
        </p:nvSpPr>
        <p:spPr>
          <a:xfrm>
            <a:off x="5830156" y="223095"/>
            <a:ext cx="1027845" cy="261610"/>
          </a:xfrm>
          <a:prstGeom prst="rect">
            <a:avLst/>
          </a:prstGeom>
          <a:noFill/>
        </p:spPr>
        <p:txBody>
          <a:bodyPr wrap="none" rtlCol="0">
            <a:spAutoFit/>
          </a:bodyPr>
          <a:lstStyle/>
          <a:p>
            <a:r>
              <a:rPr lang="ja-JP" altLang="en-US" sz="1100" dirty="0" smtClean="0">
                <a:solidFill>
                  <a:prstClr val="black"/>
                </a:solidFill>
              </a:rPr>
              <a:t>事　務　連　絡</a:t>
            </a:r>
            <a:endParaRPr lang="ja-JP" altLang="en-US" sz="1100" dirty="0">
              <a:solidFill>
                <a:prstClr val="black"/>
              </a:solidFill>
            </a:endParaRPr>
          </a:p>
        </p:txBody>
      </p:sp>
      <p:sp>
        <p:nvSpPr>
          <p:cNvPr id="10" name="テキスト ボックス 9"/>
          <p:cNvSpPr txBox="1"/>
          <p:nvPr/>
        </p:nvSpPr>
        <p:spPr>
          <a:xfrm>
            <a:off x="0" y="584515"/>
            <a:ext cx="1499128" cy="261610"/>
          </a:xfrm>
          <a:prstGeom prst="rect">
            <a:avLst/>
          </a:prstGeom>
          <a:noFill/>
        </p:spPr>
        <p:txBody>
          <a:bodyPr wrap="none" rtlCol="0">
            <a:spAutoFit/>
          </a:bodyPr>
          <a:lstStyle/>
          <a:p>
            <a:r>
              <a:rPr lang="ja-JP" altLang="en-US" sz="1100" dirty="0">
                <a:solidFill>
                  <a:prstClr val="black"/>
                </a:solidFill>
              </a:rPr>
              <a:t>校内研修担当者</a:t>
            </a:r>
            <a:r>
              <a:rPr lang="ja-JP" altLang="en-US" sz="1100" dirty="0" smtClean="0">
                <a:solidFill>
                  <a:prstClr val="black"/>
                </a:solidFill>
              </a:rPr>
              <a:t>　　様</a:t>
            </a:r>
            <a:endParaRPr lang="en-US" altLang="ja-JP" sz="1100" dirty="0" smtClean="0">
              <a:solidFill>
                <a:prstClr val="black"/>
              </a:solidFill>
            </a:endParaRPr>
          </a:p>
        </p:txBody>
      </p:sp>
    </p:spTree>
    <p:extLst>
      <p:ext uri="{BB962C8B-B14F-4D97-AF65-F5344CB8AC3E}">
        <p14:creationId xmlns:p14="http://schemas.microsoft.com/office/powerpoint/2010/main" val="35130060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88640" y="4328931"/>
            <a:ext cx="6433095" cy="3785652"/>
          </a:xfrm>
          <a:prstGeom prst="rect">
            <a:avLst/>
          </a:prstGeom>
          <a:noFill/>
        </p:spPr>
        <p:txBody>
          <a:bodyPr wrap="square" rtlCol="0">
            <a:spAutoFit/>
          </a:bodyPr>
          <a:lstStyle/>
          <a:p>
            <a:pPr marL="182563" indent="-182563"/>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①本日の研修は、今日的な生徒指導課題や学校ニーズに合って</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a:solidFill>
                  <a:prstClr val="black"/>
                </a:solidFill>
                <a:latin typeface="HG丸ｺﾞｼｯｸM-PRO" panose="020F0600000000000000" pitchFamily="50" charset="-128"/>
                <a:ea typeface="HG丸ｺﾞｼｯｸM-PRO" panose="020F0600000000000000" pitchFamily="50" charset="-128"/>
              </a:rPr>
              <a:t>　</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いましたか。</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②本日の研修内容は適当でしたか。</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③本日の研修方法は適当でしたか。</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a:solidFill>
                  <a:prstClr val="black"/>
                </a:solidFill>
                <a:latin typeface="HG丸ｺﾞｼｯｸM-PRO" panose="020F0600000000000000" pitchFamily="50" charset="-128"/>
                <a:ea typeface="HG丸ｺﾞｼｯｸM-PRO" panose="020F0600000000000000" pitchFamily="50" charset="-128"/>
              </a:rPr>
              <a:t>④本日の研修成果</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は、明日</a:t>
            </a:r>
            <a:r>
              <a:rPr lang="ja-JP" altLang="en-US" sz="1200" dirty="0">
                <a:solidFill>
                  <a:prstClr val="black"/>
                </a:solidFill>
                <a:latin typeface="HG丸ｺﾞｼｯｸM-PRO" panose="020F0600000000000000" pitchFamily="50" charset="-128"/>
                <a:ea typeface="HG丸ｺﾞｼｯｸM-PRO" panose="020F0600000000000000" pitchFamily="50" charset="-128"/>
              </a:rPr>
              <a:t>からの生徒指導</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に生かせそうですか</a:t>
            </a:r>
            <a:r>
              <a:rPr lang="ja-JP" altLang="en-US" sz="1200" dirty="0">
                <a:solidFill>
                  <a:prstClr val="black"/>
                </a:solidFill>
                <a:latin typeface="HG丸ｺﾞｼｯｸM-PRO" panose="020F0600000000000000" pitchFamily="50" charset="-128"/>
                <a:ea typeface="HG丸ｺﾞｼｯｸM-PRO" panose="020F0600000000000000" pitchFamily="50" charset="-128"/>
              </a:rPr>
              <a:t>。</a:t>
            </a:r>
            <a:endParaRPr lang="en-US" altLang="ja-JP" sz="1200" dirty="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⑤本日の研修のねらいは達成できましたか。</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⑥その他、研修</a:t>
            </a:r>
            <a:r>
              <a:rPr lang="ja-JP" altLang="en-US" sz="1200" dirty="0">
                <a:solidFill>
                  <a:prstClr val="black"/>
                </a:solidFill>
                <a:latin typeface="HG丸ｺﾞｼｯｸM-PRO" panose="020F0600000000000000" pitchFamily="50" charset="-128"/>
                <a:ea typeface="HG丸ｺﾞｼｯｸM-PRO" panose="020F0600000000000000" pitchFamily="50" charset="-128"/>
              </a:rPr>
              <a:t>パッケージ全体の構成</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等、お気付きのこ</a:t>
            </a:r>
            <a:r>
              <a:rPr lang="ja-JP" altLang="en-US" sz="1200" dirty="0">
                <a:solidFill>
                  <a:prstClr val="black"/>
                </a:solidFill>
                <a:latin typeface="HG丸ｺﾞｼｯｸM-PRO" panose="020F0600000000000000" pitchFamily="50" charset="-128"/>
                <a:ea typeface="HG丸ｺﾞｼｯｸM-PRO" panose="020F0600000000000000" pitchFamily="50" charset="-128"/>
              </a:rPr>
              <a:t>とが</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ありましたら、ご自由</a:t>
            </a:r>
            <a:r>
              <a:rPr lang="ja-JP" altLang="en-US" sz="1200" dirty="0">
                <a:solidFill>
                  <a:prstClr val="black"/>
                </a:solidFill>
                <a:latin typeface="HG丸ｺﾞｼｯｸM-PRO" panose="020F0600000000000000" pitchFamily="50" charset="-128"/>
                <a:ea typeface="HG丸ｺﾞｼｯｸM-PRO" panose="020F0600000000000000" pitchFamily="50" charset="-128"/>
              </a:rPr>
              <a:t>に</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お書き</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a:solidFill>
                  <a:prstClr val="black"/>
                </a:solidFill>
                <a:latin typeface="HG丸ｺﾞｼｯｸM-PRO" panose="020F0600000000000000" pitchFamily="50" charset="-128"/>
                <a:ea typeface="HG丸ｺﾞｼｯｸM-PRO" panose="020F0600000000000000" pitchFamily="50" charset="-128"/>
              </a:rPr>
              <a:t>　</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ください</a:t>
            </a:r>
            <a:r>
              <a:rPr lang="ja-JP" altLang="en-US" sz="1200" dirty="0">
                <a:solidFill>
                  <a:prstClr val="black"/>
                </a:solidFill>
                <a:latin typeface="HG丸ｺﾞｼｯｸM-PRO" panose="020F0600000000000000" pitchFamily="50" charset="-128"/>
                <a:ea typeface="HG丸ｺﾞｼｯｸM-PRO" panose="020F0600000000000000" pitchFamily="50" charset="-128"/>
              </a:rPr>
              <a:t>。</a:t>
            </a:r>
            <a:endParaRPr lang="en-US" altLang="ja-JP" sz="1200" dirty="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7" name="テキスト ボックス 6"/>
          <p:cNvSpPr txBox="1"/>
          <p:nvPr/>
        </p:nvSpPr>
        <p:spPr>
          <a:xfrm>
            <a:off x="4789247" y="4420698"/>
            <a:ext cx="1916853" cy="319957"/>
          </a:xfrm>
          <a:prstGeom prst="rect">
            <a:avLst/>
          </a:prstGeom>
          <a:noFill/>
        </p:spPr>
        <p:txBody>
          <a:bodyPr wrap="square" rtlCol="0">
            <a:spAutoFit/>
          </a:bodyPr>
          <a:lstStyle/>
          <a:p>
            <a:pPr marL="182563" indent="-182563"/>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１ － ２ － ３ － ４</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13" name="テキスト ボックス 12"/>
          <p:cNvSpPr txBox="1"/>
          <p:nvPr/>
        </p:nvSpPr>
        <p:spPr>
          <a:xfrm>
            <a:off x="4789247" y="5138969"/>
            <a:ext cx="1916853" cy="319957"/>
          </a:xfrm>
          <a:prstGeom prst="rect">
            <a:avLst/>
          </a:prstGeom>
          <a:noFill/>
        </p:spPr>
        <p:txBody>
          <a:bodyPr wrap="square" rtlCol="0">
            <a:spAutoFit/>
          </a:bodyPr>
          <a:lstStyle/>
          <a:p>
            <a:pPr marL="182563" indent="-182563"/>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１ － ２ － ３ － ４</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14" name="テキスト ボックス 13"/>
          <p:cNvSpPr txBox="1"/>
          <p:nvPr/>
        </p:nvSpPr>
        <p:spPr>
          <a:xfrm>
            <a:off x="4789247" y="5728642"/>
            <a:ext cx="1916853" cy="319957"/>
          </a:xfrm>
          <a:prstGeom prst="rect">
            <a:avLst/>
          </a:prstGeom>
          <a:noFill/>
        </p:spPr>
        <p:txBody>
          <a:bodyPr wrap="square" rtlCol="0">
            <a:spAutoFit/>
          </a:bodyPr>
          <a:lstStyle/>
          <a:p>
            <a:pPr marL="182563" indent="-182563"/>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１ － ２ － ３ － ４</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15" name="テキスト ボックス 14"/>
          <p:cNvSpPr txBox="1"/>
          <p:nvPr/>
        </p:nvSpPr>
        <p:spPr>
          <a:xfrm>
            <a:off x="4789247" y="6292906"/>
            <a:ext cx="1916853" cy="319957"/>
          </a:xfrm>
          <a:prstGeom prst="rect">
            <a:avLst/>
          </a:prstGeom>
          <a:noFill/>
        </p:spPr>
        <p:txBody>
          <a:bodyPr wrap="square" rtlCol="0">
            <a:spAutoFit/>
          </a:bodyPr>
          <a:lstStyle/>
          <a:p>
            <a:pPr marL="182563" indent="-182563"/>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１ － ２ － ３ － ４</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16" name="テキスト ボックス 15"/>
          <p:cNvSpPr txBox="1"/>
          <p:nvPr/>
        </p:nvSpPr>
        <p:spPr>
          <a:xfrm>
            <a:off x="4789247" y="6916976"/>
            <a:ext cx="1916853" cy="319957"/>
          </a:xfrm>
          <a:prstGeom prst="rect">
            <a:avLst/>
          </a:prstGeom>
          <a:noFill/>
        </p:spPr>
        <p:txBody>
          <a:bodyPr wrap="square" rtlCol="0">
            <a:spAutoFit/>
          </a:bodyPr>
          <a:lstStyle/>
          <a:p>
            <a:pPr marL="182563" indent="-182563"/>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１ － ２ － ３ － ４</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20" name="テキスト ボックス 19"/>
          <p:cNvSpPr txBox="1"/>
          <p:nvPr/>
        </p:nvSpPr>
        <p:spPr>
          <a:xfrm>
            <a:off x="167408" y="3774933"/>
            <a:ext cx="6120680" cy="553998"/>
          </a:xfrm>
          <a:prstGeom prst="rect">
            <a:avLst/>
          </a:prstGeom>
          <a:noFill/>
        </p:spPr>
        <p:txBody>
          <a:bodyPr wrap="square" rtlCol="0">
            <a:spAutoFit/>
          </a:bodyPr>
          <a:lstStyle/>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　校内研修を振り返って、①～⑤の各問いに該当する選択肢の番号を○で囲んでください。</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a:p>
            <a:r>
              <a:rPr lang="en-US" altLang="ja-JP" sz="1000"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選択肢の基準</a:t>
            </a:r>
            <a:r>
              <a:rPr lang="en-US" altLang="ja-JP" sz="1000" dirty="0" smtClean="0">
                <a:solidFill>
                  <a:prstClr val="black"/>
                </a:solidFill>
                <a:latin typeface="HG丸ｺﾞｼｯｸM-PRO" panose="020F0600000000000000" pitchFamily="50" charset="-128"/>
                <a:ea typeface="HG丸ｺﾞｼｯｸM-PRO" panose="020F0600000000000000" pitchFamily="50" charset="-128"/>
              </a:rPr>
              <a:t>】</a:t>
            </a:r>
          </a:p>
          <a:p>
            <a:r>
              <a:rPr lang="ja-JP" altLang="en-US" sz="1000" dirty="0">
                <a:solidFill>
                  <a:prstClr val="black"/>
                </a:solidFill>
                <a:latin typeface="HG丸ｺﾞｼｯｸM-PRO" panose="020F0600000000000000" pitchFamily="50" charset="-128"/>
                <a:ea typeface="HG丸ｺﾞｼｯｸM-PRO" panose="020F0600000000000000" pitchFamily="50" charset="-128"/>
              </a:rPr>
              <a:t>　</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１．そう思う　　　２．おおむねそう思う　　　３．あまりそう思わない　　　４．そう思わない</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1" name="テキスト ボックス 20"/>
          <p:cNvSpPr txBox="1"/>
          <p:nvPr/>
        </p:nvSpPr>
        <p:spPr>
          <a:xfrm>
            <a:off x="3943621" y="9534122"/>
            <a:ext cx="2869755" cy="307777"/>
          </a:xfrm>
          <a:prstGeom prst="rect">
            <a:avLst/>
          </a:prstGeom>
          <a:noFill/>
        </p:spPr>
        <p:txBody>
          <a:bodyPr wrap="square" rtlCol="0">
            <a:spAutoFit/>
          </a:bodyPr>
          <a:lstStyle/>
          <a:p>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　ご協力ありがとうございました。</a:t>
            </a:r>
            <a:endParaRPr lang="en-US" altLang="ja-JP" sz="14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7" name="テキスト ボックス 16"/>
          <p:cNvSpPr txBox="1"/>
          <p:nvPr/>
        </p:nvSpPr>
        <p:spPr>
          <a:xfrm>
            <a:off x="1" y="1414"/>
            <a:ext cx="562975" cy="261610"/>
          </a:xfrm>
          <a:prstGeom prst="rect">
            <a:avLst/>
          </a:prstGeom>
          <a:noFill/>
        </p:spPr>
        <p:txBody>
          <a:bodyPr wrap="none" rtlCol="0">
            <a:spAutoFit/>
          </a:bodyPr>
          <a:lstStyle/>
          <a:p>
            <a:r>
              <a:rPr lang="ja-JP" altLang="en-US" sz="1100" dirty="0" smtClean="0">
                <a:solidFill>
                  <a:prstClr val="black"/>
                </a:solidFill>
              </a:rPr>
              <a:t>別紙１</a:t>
            </a:r>
            <a:endParaRPr lang="ja-JP" altLang="en-US" sz="1100" dirty="0">
              <a:solidFill>
                <a:prstClr val="black"/>
              </a:solidFill>
            </a:endParaRPr>
          </a:p>
        </p:txBody>
      </p:sp>
      <p:sp>
        <p:nvSpPr>
          <p:cNvPr id="2" name="正方形/長方形 1"/>
          <p:cNvSpPr/>
          <p:nvPr/>
        </p:nvSpPr>
        <p:spPr>
          <a:xfrm>
            <a:off x="188641" y="8029944"/>
            <a:ext cx="6433095" cy="1504176"/>
          </a:xfrm>
          <a:prstGeom prst="rect">
            <a:avLst/>
          </a:prstGeom>
          <a:solidFill>
            <a:schemeClr val="accent1">
              <a:alpha val="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US" altLang="ja-JP" sz="1200" dirty="0">
              <a:solidFill>
                <a:prstClr val="black"/>
              </a:solidFill>
              <a:latin typeface="HG丸ｺﾞｼｯｸM-PRO" panose="020F0600000000000000" pitchFamily="50" charset="-128"/>
              <a:ea typeface="HG丸ｺﾞｼｯｸM-PRO" panose="020F0600000000000000" pitchFamily="50" charset="-128"/>
            </a:endParaRPr>
          </a:p>
          <a:p>
            <a:endParaRPr lang="ja-JP" altLang="en-US" sz="1200" dirty="0">
              <a:solidFill>
                <a:prstClr val="black"/>
              </a:solidFill>
            </a:endParaRPr>
          </a:p>
        </p:txBody>
      </p:sp>
      <p:sp>
        <p:nvSpPr>
          <p:cNvPr id="19" name="テキスト ボックス 18"/>
          <p:cNvSpPr txBox="1"/>
          <p:nvPr/>
        </p:nvSpPr>
        <p:spPr>
          <a:xfrm>
            <a:off x="2402160" y="17064"/>
            <a:ext cx="4172937" cy="307777"/>
          </a:xfrm>
          <a:prstGeom prst="rect">
            <a:avLst/>
          </a:prstGeom>
          <a:noFill/>
        </p:spPr>
        <p:txBody>
          <a:bodyPr wrap="none" rtlCol="0">
            <a:spAutoFit/>
          </a:bodyPr>
          <a:lstStyle/>
          <a:p>
            <a:pPr algn="ctr"/>
            <a:r>
              <a:rPr lang="en-US" altLang="ja-JP" sz="1400" dirty="0" smtClean="0">
                <a:solidFill>
                  <a:prstClr val="black"/>
                </a:solidFill>
                <a:latin typeface="HG丸ｺﾞｼｯｸM-PRO" panose="020F0600000000000000" pitchFamily="50" charset="-128"/>
                <a:ea typeface="HG丸ｺﾞｼｯｸM-PRO" panose="020F0600000000000000" pitchFamily="50" charset="-128"/>
              </a:rPr>
              <a:t>※FAX</a:t>
            </a:r>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は付紙なしで、そのままご返信ください。</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22" name="テキスト ボックス 21"/>
          <p:cNvSpPr txBox="1"/>
          <p:nvPr/>
        </p:nvSpPr>
        <p:spPr>
          <a:xfrm>
            <a:off x="404664" y="584515"/>
            <a:ext cx="6120680" cy="369332"/>
          </a:xfrm>
          <a:prstGeom prst="rect">
            <a:avLst/>
          </a:prstGeom>
          <a:noFill/>
        </p:spPr>
        <p:txBody>
          <a:bodyPr wrap="square" rtlCol="0">
            <a:spAutoFit/>
          </a:bodyPr>
          <a:lstStyle/>
          <a:p>
            <a:pPr algn="ctr"/>
            <a:r>
              <a:rPr lang="ja-JP" altLang="en-US" u="sng" dirty="0" smtClean="0">
                <a:solidFill>
                  <a:prstClr val="black"/>
                </a:solidFill>
                <a:latin typeface="HG丸ｺﾞｼｯｸM-PRO" panose="020F0600000000000000" pitchFamily="50" charset="-128"/>
                <a:ea typeface="HG丸ｺﾞｼｯｸM-PRO" panose="020F0600000000000000" pitchFamily="50" charset="-128"/>
              </a:rPr>
              <a:t>件名：校内研修実施後アンケートの送付について</a:t>
            </a:r>
            <a:endParaRPr lang="en-US" altLang="ja-JP" u="sng"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26" name="テキスト ボックス 25"/>
          <p:cNvSpPr txBox="1"/>
          <p:nvPr/>
        </p:nvSpPr>
        <p:spPr>
          <a:xfrm>
            <a:off x="223909" y="1130576"/>
            <a:ext cx="3181278" cy="861774"/>
          </a:xfrm>
          <a:prstGeom prst="rect">
            <a:avLst/>
          </a:prstGeom>
          <a:noFill/>
        </p:spPr>
        <p:txBody>
          <a:bodyPr wrap="square" rtlCol="0">
            <a:spAutoFit/>
          </a:bodyPr>
          <a:lstStyle/>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送信先</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　岡山県総合教育センター教育支援部　行き　</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ＭＳ ゴシック" panose="020B0609070205080204" pitchFamily="49" charset="-128"/>
                <a:ea typeface="ＭＳ ゴシック" panose="020B0609070205080204" pitchFamily="49" charset="-128"/>
              </a:rPr>
              <a:t>　ＦＡＸ（</a:t>
            </a:r>
            <a:r>
              <a:rPr lang="en-US" altLang="ja-JP" sz="1000" dirty="0" smtClean="0">
                <a:solidFill>
                  <a:prstClr val="black"/>
                </a:solidFill>
                <a:latin typeface="ＭＳ ゴシック" panose="020B0609070205080204" pitchFamily="49" charset="-128"/>
                <a:ea typeface="ＭＳ ゴシック" panose="020B0609070205080204" pitchFamily="49" charset="-128"/>
              </a:rPr>
              <a:t>0866-56-9126</a:t>
            </a:r>
            <a:r>
              <a:rPr lang="ja-JP" altLang="en-US" sz="1000" dirty="0" smtClean="0">
                <a:solidFill>
                  <a:prstClr val="black"/>
                </a:solidFill>
                <a:latin typeface="ＭＳ ゴシック" panose="020B0609070205080204" pitchFamily="49" charset="-128"/>
                <a:ea typeface="ＭＳ ゴシック" panose="020B0609070205080204" pitchFamily="49" charset="-128"/>
              </a:rPr>
              <a:t>）</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　　　　　　　　　　</a:t>
            </a:r>
            <a:endParaRPr lang="en-US" altLang="ja-JP" sz="1000" u="sng" dirty="0">
              <a:solidFill>
                <a:prstClr val="black"/>
              </a:solidFill>
              <a:latin typeface="HG丸ｺﾞｼｯｸM-PRO" panose="020F0600000000000000" pitchFamily="50" charset="-128"/>
              <a:ea typeface="HG丸ｺﾞｼｯｸM-PRO" panose="020F0600000000000000" pitchFamily="50" charset="-128"/>
            </a:endParaRPr>
          </a:p>
        </p:txBody>
      </p:sp>
      <p:sp>
        <p:nvSpPr>
          <p:cNvPr id="27" name="テキスト ボックス 26"/>
          <p:cNvSpPr txBox="1"/>
          <p:nvPr/>
        </p:nvSpPr>
        <p:spPr>
          <a:xfrm>
            <a:off x="3291693" y="1568744"/>
            <a:ext cx="3384376" cy="1177245"/>
          </a:xfrm>
          <a:prstGeom prst="rect">
            <a:avLst/>
          </a:prstGeom>
          <a:noFill/>
          <a:ln>
            <a:solidFill>
              <a:schemeClr val="tx1"/>
            </a:solidFill>
          </a:ln>
        </p:spPr>
        <p:txBody>
          <a:bodyPr wrap="square" rtlCol="0">
            <a:spAutoFit/>
          </a:bodyPr>
          <a:lstStyle/>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送信元</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　（　　　　　　　　　　　　　　　　）学校</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a:solidFill>
                  <a:prstClr val="black"/>
                </a:solidFill>
                <a:latin typeface="HG丸ｺﾞｼｯｸM-PRO" panose="020F0600000000000000" pitchFamily="50" charset="-128"/>
                <a:ea typeface="HG丸ｺﾞｼｯｸM-PRO" panose="020F0600000000000000" pitchFamily="50" charset="-128"/>
              </a:rPr>
              <a:t>記入者</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氏名（　　　　　　　　　　　　　　　　　　）</a:t>
            </a:r>
            <a:r>
              <a:rPr lang="ja-JP" altLang="en-US" sz="1000" u="sng" dirty="0" smtClean="0">
                <a:solidFill>
                  <a:prstClr val="black"/>
                </a:solidFill>
                <a:latin typeface="HG丸ｺﾞｼｯｸM-PRO" panose="020F0600000000000000" pitchFamily="50" charset="-128"/>
                <a:ea typeface="HG丸ｺﾞｼｯｸM-PRO" panose="020F0600000000000000" pitchFamily="50" charset="-128"/>
              </a:rPr>
              <a:t>　</a:t>
            </a:r>
            <a:endParaRPr lang="en-US" altLang="ja-JP" sz="1000" u="sng"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担当係（いずれ</a:t>
            </a:r>
            <a:r>
              <a:rPr lang="ja-JP" altLang="en-US" sz="1000" dirty="0">
                <a:solidFill>
                  <a:prstClr val="black"/>
                </a:solidFill>
                <a:latin typeface="HG丸ｺﾞｼｯｸM-PRO" panose="020F0600000000000000" pitchFamily="50" charset="-128"/>
                <a:ea typeface="HG丸ｺﾞｼｯｸM-PRO" panose="020F0600000000000000" pitchFamily="50" charset="-128"/>
              </a:rPr>
              <a:t>かに○を付けてください</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050" dirty="0">
                <a:solidFill>
                  <a:prstClr val="black"/>
                </a:solidFill>
                <a:latin typeface="HG丸ｺﾞｼｯｸM-PRO" panose="020F0600000000000000" pitchFamily="50" charset="-128"/>
                <a:ea typeface="HG丸ｺﾞｼｯｸM-PRO" panose="020F0600000000000000" pitchFamily="50" charset="-128"/>
              </a:rPr>
              <a:t>　</a:t>
            </a:r>
            <a:endParaRPr lang="en-US" altLang="ja-JP" sz="105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a:solidFill>
                  <a:prstClr val="black"/>
                </a:solidFill>
                <a:latin typeface="HG丸ｺﾞｼｯｸM-PRO" panose="020F0600000000000000" pitchFamily="50" charset="-128"/>
                <a:ea typeface="HG丸ｺﾞｼｯｸM-PRO" panose="020F0600000000000000" pitchFamily="50" charset="-128"/>
              </a:rPr>
              <a:t>・生徒指導担当　・校内研修</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担当</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000" dirty="0">
                <a:solidFill>
                  <a:prstClr val="black"/>
                </a:solidFill>
                <a:latin typeface="HG丸ｺﾞｼｯｸM-PRO" panose="020F0600000000000000" pitchFamily="50" charset="-128"/>
                <a:ea typeface="HG丸ｺﾞｼｯｸM-PRO" panose="020F0600000000000000" pitchFamily="50" charset="-128"/>
              </a:rPr>
              <a:t>その他</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000" dirty="0">
                <a:solidFill>
                  <a:prstClr val="black"/>
                </a:solidFill>
                <a:latin typeface="HG丸ｺﾞｼｯｸM-PRO" panose="020F0600000000000000" pitchFamily="50" charset="-128"/>
                <a:ea typeface="HG丸ｺﾞｼｯｸM-PRO" panose="020F0600000000000000" pitchFamily="50" charset="-128"/>
              </a:rPr>
              <a:t>　</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　　　　　　　　　　　　　　　　</a:t>
            </a:r>
            <a:r>
              <a:rPr lang="ja-JP" altLang="en-US" sz="1000" dirty="0">
                <a:solidFill>
                  <a:prstClr val="black"/>
                </a:solidFill>
                <a:latin typeface="HG丸ｺﾞｼｯｸM-PRO" panose="020F0600000000000000" pitchFamily="50" charset="-128"/>
                <a:ea typeface="HG丸ｺﾞｼｯｸM-PRO" panose="020F0600000000000000" pitchFamily="50" charset="-128"/>
              </a:rPr>
              <a:t>　　</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000" u="sng" dirty="0" smtClean="0">
                <a:solidFill>
                  <a:prstClr val="black"/>
                </a:solidFill>
                <a:latin typeface="HG丸ｺﾞｼｯｸM-PRO" panose="020F0600000000000000" pitchFamily="50" charset="-128"/>
                <a:ea typeface="HG丸ｺﾞｼｯｸM-PRO" panose="020F0600000000000000" pitchFamily="50" charset="-128"/>
              </a:rPr>
              <a:t>　　　　　　　　　　　　　　　　　　　　</a:t>
            </a:r>
            <a:endParaRPr lang="en-US" altLang="ja-JP" sz="1000" u="sng" dirty="0">
              <a:solidFill>
                <a:prstClr val="black"/>
              </a:solidFill>
              <a:latin typeface="HG丸ｺﾞｼｯｸM-PRO" panose="020F0600000000000000" pitchFamily="50" charset="-128"/>
              <a:ea typeface="HG丸ｺﾞｼｯｸM-PRO" panose="020F0600000000000000" pitchFamily="50" charset="-128"/>
            </a:endParaRPr>
          </a:p>
        </p:txBody>
      </p:sp>
      <p:sp>
        <p:nvSpPr>
          <p:cNvPr id="28" name="テキスト ボックス 27"/>
          <p:cNvSpPr txBox="1"/>
          <p:nvPr/>
        </p:nvSpPr>
        <p:spPr>
          <a:xfrm>
            <a:off x="4494853" y="947041"/>
            <a:ext cx="2363147" cy="261610"/>
          </a:xfrm>
          <a:prstGeom prst="rect">
            <a:avLst/>
          </a:prstGeom>
          <a:noFill/>
        </p:spPr>
        <p:txBody>
          <a:bodyPr wrap="none" rtlCol="0">
            <a:spAutoFit/>
          </a:bodyPr>
          <a:lstStyle/>
          <a:p>
            <a:r>
              <a:rPr lang="ja-JP" altLang="en-US" sz="1100" dirty="0" smtClean="0">
                <a:solidFill>
                  <a:prstClr val="black"/>
                </a:solidFill>
                <a:latin typeface="HG丸ｺﾞｼｯｸM-PRO" panose="020F0600000000000000" pitchFamily="50" charset="-128"/>
                <a:ea typeface="HG丸ｺﾞｼｯｸM-PRO" panose="020F0600000000000000" pitchFamily="50" charset="-128"/>
              </a:rPr>
              <a:t>（返信は</a:t>
            </a:r>
            <a:r>
              <a:rPr lang="en-US" altLang="ja-JP" sz="1100" dirty="0" smtClean="0">
                <a:solidFill>
                  <a:prstClr val="black"/>
                </a:solidFill>
                <a:latin typeface="HG丸ｺﾞｼｯｸM-PRO" panose="020F0600000000000000" pitchFamily="50" charset="-128"/>
                <a:ea typeface="HG丸ｺﾞｼｯｸM-PRO" panose="020F0600000000000000" pitchFamily="50" charset="-128"/>
              </a:rPr>
              <a:t>FAX</a:t>
            </a:r>
            <a:r>
              <a:rPr lang="ja-JP" altLang="en-US" sz="1100" dirty="0" smtClean="0">
                <a:solidFill>
                  <a:prstClr val="black"/>
                </a:solidFill>
                <a:latin typeface="HG丸ｺﾞｼｯｸM-PRO" panose="020F0600000000000000" pitchFamily="50" charset="-128"/>
                <a:ea typeface="HG丸ｺﾞｼｯｸM-PRO" panose="020F0600000000000000" pitchFamily="50" charset="-128"/>
              </a:rPr>
              <a:t>でお願いします。）</a:t>
            </a:r>
            <a:endParaRPr lang="ja-JP" altLang="en-US" sz="11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3" name="テキスト ボックス 22"/>
          <p:cNvSpPr txBox="1"/>
          <p:nvPr/>
        </p:nvSpPr>
        <p:spPr>
          <a:xfrm>
            <a:off x="361693" y="2795150"/>
            <a:ext cx="6134614" cy="936000"/>
          </a:xfrm>
          <a:prstGeom prst="rect">
            <a:avLst/>
          </a:prstGeom>
          <a:solidFill>
            <a:srgbClr val="FFFFCC"/>
          </a:solidFill>
          <a:ln>
            <a:solidFill>
              <a:schemeClr val="tx1"/>
            </a:solidFill>
          </a:ln>
        </p:spPr>
        <p:txBody>
          <a:bodyPr wrap="square" rtlCol="0">
            <a:spAutoFit/>
          </a:bodyPr>
          <a:lstStyle/>
          <a:p>
            <a:r>
              <a:rPr lang="en-US" altLang="ja-JP" sz="1600" b="1"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600" b="1" dirty="0">
                <a:solidFill>
                  <a:prstClr val="black"/>
                </a:solidFill>
                <a:latin typeface="HG丸ｺﾞｼｯｸM-PRO" panose="020F0600000000000000" pitchFamily="50" charset="-128"/>
                <a:ea typeface="HG丸ｺﾞｼｯｸM-PRO" panose="020F0600000000000000" pitchFamily="50" charset="-128"/>
              </a:rPr>
              <a:t>基礎</a:t>
            </a:r>
            <a:r>
              <a:rPr lang="ja-JP" altLang="en-US" sz="1600" b="1" dirty="0" smtClean="0">
                <a:solidFill>
                  <a:prstClr val="black"/>
                </a:solidFill>
                <a:latin typeface="HG丸ｺﾞｼｯｸM-PRO" panose="020F0600000000000000" pitchFamily="50" charset="-128"/>
                <a:ea typeface="HG丸ｺﾞｼｯｸM-PRO" panose="020F0600000000000000" pitchFamily="50" charset="-128"/>
              </a:rPr>
              <a:t>研修</a:t>
            </a:r>
            <a:r>
              <a:rPr lang="en-US" altLang="ja-JP" sz="1600" b="1"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600" b="1" dirty="0" smtClean="0">
                <a:solidFill>
                  <a:prstClr val="black"/>
                </a:solidFill>
                <a:latin typeface="HG丸ｺﾞｼｯｸM-PRO" panose="020F0600000000000000" pitchFamily="50" charset="-128"/>
                <a:ea typeface="HG丸ｺﾞｼｯｸM-PRO" panose="020F0600000000000000" pitchFamily="50" charset="-128"/>
              </a:rPr>
              <a:t>授業の中での生徒指導の進め方パッケージ</a:t>
            </a:r>
            <a:endParaRPr lang="en-US" altLang="ja-JP" sz="1600" b="1"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≪研修のねらい≫</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200" dirty="0">
                <a:solidFill>
                  <a:prstClr val="black"/>
                </a:solidFill>
                <a:latin typeface="HG丸ｺﾞｼｯｸM-PRO" panose="020F0600000000000000" pitchFamily="50" charset="-128"/>
                <a:ea typeface="HG丸ｺﾞｼｯｸM-PRO" panose="020F0600000000000000" pitchFamily="50" charset="-128"/>
              </a:rPr>
              <a:t>　</a:t>
            </a:r>
            <a:r>
              <a:rPr lang="ja-JP" altLang="en-US" sz="1200" dirty="0">
                <a:latin typeface="HG丸ｺﾞｼｯｸM-PRO" panose="020F0600000000000000" pitchFamily="50" charset="-128"/>
                <a:ea typeface="HG丸ｺﾞｼｯｸM-PRO" panose="020F0600000000000000" pitchFamily="50" charset="-128"/>
              </a:rPr>
              <a:t>授業の中での生徒指導の重要性に気付き、授業における自己指導能力を育むための</a:t>
            </a:r>
            <a:r>
              <a:rPr lang="ja-JP" altLang="en-US" sz="1200" dirty="0" smtClean="0">
                <a:latin typeface="HG丸ｺﾞｼｯｸM-PRO" panose="020F0600000000000000" pitchFamily="50" charset="-128"/>
                <a:ea typeface="HG丸ｺﾞｼｯｸM-PRO" panose="020F0600000000000000" pitchFamily="50" charset="-128"/>
              </a:rPr>
              <a:t>三</a:t>
            </a:r>
            <a:r>
              <a:rPr lang="en-US" altLang="ja-JP" sz="1200" dirty="0" smtClean="0">
                <a:latin typeface="HG丸ｺﾞｼｯｸM-PRO" panose="020F0600000000000000" pitchFamily="50" charset="-128"/>
                <a:ea typeface="HG丸ｺﾞｼｯｸM-PRO" panose="020F0600000000000000" pitchFamily="50" charset="-128"/>
              </a:rPr>
              <a:t/>
            </a:r>
            <a:br>
              <a:rPr lang="en-US" altLang="ja-JP" sz="1200" dirty="0" smtClean="0">
                <a:latin typeface="HG丸ｺﾞｼｯｸM-PRO" panose="020F0600000000000000" pitchFamily="50" charset="-128"/>
                <a:ea typeface="HG丸ｺﾞｼｯｸM-PRO" panose="020F0600000000000000" pitchFamily="50" charset="-128"/>
              </a:rPr>
            </a:br>
            <a:r>
              <a:rPr lang="ja-JP" altLang="en-US" sz="1200" dirty="0" smtClean="0">
                <a:latin typeface="HG丸ｺﾞｼｯｸM-PRO" panose="020F0600000000000000" pitchFamily="50" charset="-128"/>
                <a:ea typeface="HG丸ｺﾞｼｯｸM-PRO" panose="020F0600000000000000" pitchFamily="50" charset="-128"/>
              </a:rPr>
              <a:t>　</a:t>
            </a:r>
            <a:r>
              <a:rPr lang="ja-JP" altLang="en-US" sz="1200" dirty="0" err="1" smtClean="0">
                <a:latin typeface="HG丸ｺﾞｼｯｸM-PRO" panose="020F0600000000000000" pitchFamily="50" charset="-128"/>
                <a:ea typeface="HG丸ｺﾞｼｯｸM-PRO" panose="020F0600000000000000" pitchFamily="50" charset="-128"/>
              </a:rPr>
              <a:t>つの</a:t>
            </a:r>
            <a:r>
              <a:rPr lang="ja-JP" altLang="en-US" sz="1200" dirty="0">
                <a:latin typeface="HG丸ｺﾞｼｯｸM-PRO" panose="020F0600000000000000" pitchFamily="50" charset="-128"/>
                <a:ea typeface="HG丸ｺﾞｼｯｸM-PRO" panose="020F0600000000000000" pitchFamily="50" charset="-128"/>
              </a:rPr>
              <a:t>留意点を意識した働きかけの具体について理解</a:t>
            </a:r>
            <a:r>
              <a:rPr lang="ja-JP" altLang="en-US" sz="1200" dirty="0" smtClean="0">
                <a:latin typeface="HG丸ｺﾞｼｯｸM-PRO" panose="020F0600000000000000" pitchFamily="50" charset="-128"/>
                <a:ea typeface="HG丸ｺﾞｼｯｸM-PRO" panose="020F0600000000000000" pitchFamily="50" charset="-128"/>
              </a:rPr>
              <a:t>する</a:t>
            </a:r>
            <a:endParaRPr lang="en-US" altLang="ja-JP" sz="1200" dirty="0">
              <a:latin typeface="HG丸ｺﾞｼｯｸM-PRO" panose="020F0600000000000000" pitchFamily="50" charset="-128"/>
              <a:ea typeface="HG丸ｺﾞｼｯｸM-PRO" panose="020F0600000000000000" pitchFamily="50" charset="-128"/>
            </a:endParaRPr>
          </a:p>
          <a:p>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3" name="正方形/長方形 2"/>
          <p:cNvSpPr/>
          <p:nvPr/>
        </p:nvSpPr>
        <p:spPr>
          <a:xfrm>
            <a:off x="166956" y="2374464"/>
            <a:ext cx="2095281" cy="3639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・実施日　　　年　　月　　日</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a:solidFill>
                  <a:prstClr val="black"/>
                </a:solidFill>
                <a:latin typeface="HG丸ｺﾞｼｯｸM-PRO" panose="020F0600000000000000" pitchFamily="50" charset="-128"/>
                <a:ea typeface="HG丸ｺﾞｼｯｸM-PRO" panose="020F0600000000000000" pitchFamily="50" charset="-128"/>
              </a:rPr>
              <a:t>・</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参加人数　　　　　　　　人</a:t>
            </a:r>
            <a:endParaRPr lang="ja-JP" altLang="en-US" sz="1000" dirty="0">
              <a:solidFill>
                <a:prstClr val="black"/>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4314843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188640" y="4484948"/>
            <a:ext cx="4320480" cy="3785652"/>
          </a:xfrm>
          <a:prstGeom prst="rect">
            <a:avLst/>
          </a:prstGeom>
          <a:noFill/>
        </p:spPr>
        <p:txBody>
          <a:bodyPr wrap="square" rtlCol="0">
            <a:spAutoFit/>
          </a:bodyPr>
          <a:lstStyle/>
          <a:p>
            <a:pPr marL="182563" indent="-182563"/>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①実施した研修の内容について、教職員個々の生徒指導力が</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a:solidFill>
                  <a:prstClr val="black"/>
                </a:solidFill>
                <a:latin typeface="HG丸ｺﾞｼｯｸM-PRO" panose="020F0600000000000000" pitchFamily="50" charset="-128"/>
                <a:ea typeface="HG丸ｺﾞｼｯｸM-PRO" panose="020F0600000000000000" pitchFamily="50" charset="-128"/>
              </a:rPr>
              <a:t>　</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向上したと感じますか。</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a:solidFill>
                  <a:prstClr val="black"/>
                </a:solidFill>
                <a:latin typeface="HG丸ｺﾞｼｯｸM-PRO" panose="020F0600000000000000" pitchFamily="50" charset="-128"/>
                <a:ea typeface="HG丸ｺﾞｼｯｸM-PRO" panose="020F0600000000000000" pitchFamily="50" charset="-128"/>
              </a:rPr>
              <a:t>②実施した</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研修の内容について、組織的な生徒指導力が向上</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a:solidFill>
                  <a:prstClr val="black"/>
                </a:solidFill>
                <a:latin typeface="HG丸ｺﾞｼｯｸM-PRO" panose="020F0600000000000000" pitchFamily="50" charset="-128"/>
                <a:ea typeface="HG丸ｺﾞｼｯｸM-PRO" panose="020F0600000000000000" pitchFamily="50" charset="-128"/>
              </a:rPr>
              <a:t>　</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した</a:t>
            </a:r>
            <a:r>
              <a:rPr lang="ja-JP" altLang="en-US" sz="1200" dirty="0">
                <a:solidFill>
                  <a:prstClr val="black"/>
                </a:solidFill>
                <a:latin typeface="HG丸ｺﾞｼｯｸM-PRO" panose="020F0600000000000000" pitchFamily="50" charset="-128"/>
                <a:ea typeface="HG丸ｺﾞｼｯｸM-PRO" panose="020F0600000000000000" pitchFamily="50" charset="-128"/>
              </a:rPr>
              <a:t>と</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感じます</a:t>
            </a:r>
            <a:r>
              <a:rPr lang="ja-JP" altLang="en-US" sz="1200" dirty="0">
                <a:solidFill>
                  <a:prstClr val="black"/>
                </a:solidFill>
                <a:latin typeface="HG丸ｺﾞｼｯｸM-PRO" panose="020F0600000000000000" pitchFamily="50" charset="-128"/>
                <a:ea typeface="HG丸ｺﾞｼｯｸM-PRO" panose="020F0600000000000000" pitchFamily="50" charset="-128"/>
              </a:rPr>
              <a:t>か。</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a:solidFill>
                  <a:prstClr val="black"/>
                </a:solidFill>
                <a:latin typeface="HG丸ｺﾞｼｯｸM-PRO" panose="020F0600000000000000" pitchFamily="50" charset="-128"/>
                <a:ea typeface="HG丸ｺﾞｼｯｸM-PRO" panose="020F0600000000000000" pitchFamily="50" charset="-128"/>
              </a:rPr>
              <a:t>③実施した</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研修の内容について、未然</a:t>
            </a:r>
            <a:r>
              <a:rPr lang="ja-JP" altLang="en-US" sz="1200" dirty="0">
                <a:solidFill>
                  <a:prstClr val="black"/>
                </a:solidFill>
                <a:latin typeface="HG丸ｺﾞｼｯｸM-PRO" panose="020F0600000000000000" pitchFamily="50" charset="-128"/>
                <a:ea typeface="HG丸ｺﾞｼｯｸM-PRO" panose="020F0600000000000000" pitchFamily="50" charset="-128"/>
              </a:rPr>
              <a:t>防止</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の取組の理解</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a:solidFill>
                  <a:prstClr val="black"/>
                </a:solidFill>
                <a:latin typeface="HG丸ｺﾞｼｯｸM-PRO" panose="020F0600000000000000" pitchFamily="50" charset="-128"/>
                <a:ea typeface="HG丸ｺﾞｼｯｸM-PRO" panose="020F0600000000000000" pitchFamily="50" charset="-128"/>
              </a:rPr>
              <a:t>　</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が</a:t>
            </a:r>
            <a:r>
              <a:rPr lang="ja-JP" altLang="en-US" sz="1200" dirty="0">
                <a:solidFill>
                  <a:prstClr val="black"/>
                </a:solidFill>
                <a:latin typeface="HG丸ｺﾞｼｯｸM-PRO" panose="020F0600000000000000" pitchFamily="50" charset="-128"/>
                <a:ea typeface="HG丸ｺﾞｼｯｸM-PRO" panose="020F0600000000000000" pitchFamily="50" charset="-128"/>
              </a:rPr>
              <a:t>深まったと感じますか。</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a:solidFill>
                  <a:prstClr val="black"/>
                </a:solidFill>
                <a:latin typeface="HG丸ｺﾞｼｯｸM-PRO" panose="020F0600000000000000" pitchFamily="50" charset="-128"/>
                <a:ea typeface="HG丸ｺﾞｼｯｸM-PRO" panose="020F0600000000000000" pitchFamily="50" charset="-128"/>
              </a:rPr>
              <a:t>④職場の</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同僚性が向上</a:t>
            </a:r>
            <a:r>
              <a:rPr lang="ja-JP" altLang="en-US" sz="1200" dirty="0">
                <a:solidFill>
                  <a:prstClr val="black"/>
                </a:solidFill>
                <a:latin typeface="HG丸ｺﾞｼｯｸM-PRO" panose="020F0600000000000000" pitchFamily="50" charset="-128"/>
                <a:ea typeface="HG丸ｺﾞｼｯｸM-PRO" panose="020F0600000000000000" pitchFamily="50" charset="-128"/>
              </a:rPr>
              <a:t>したと感じますか</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⑤校内研修実施後、約</a:t>
            </a:r>
            <a:r>
              <a:rPr lang="ja-JP" altLang="en-US" sz="1200" dirty="0">
                <a:solidFill>
                  <a:prstClr val="black"/>
                </a:solidFill>
                <a:latin typeface="HG丸ｺﾞｼｯｸM-PRO" panose="020F0600000000000000" pitchFamily="50" charset="-128"/>
                <a:ea typeface="HG丸ｺﾞｼｯｸM-PRO" panose="020F0600000000000000" pitchFamily="50" charset="-128"/>
              </a:rPr>
              <a:t>１か月</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経過して、児童生徒の様子が</a:t>
            </a:r>
            <a:r>
              <a:rPr lang="ja-JP" altLang="en-US" sz="1200" dirty="0" err="1" smtClean="0">
                <a:solidFill>
                  <a:prstClr val="black"/>
                </a:solidFill>
                <a:latin typeface="HG丸ｺﾞｼｯｸM-PRO" panose="020F0600000000000000" pitchFamily="50" charset="-128"/>
                <a:ea typeface="HG丸ｺﾞｼｯｸM-PRO" panose="020F0600000000000000" pitchFamily="50" charset="-128"/>
              </a:rPr>
              <a:t>よ</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　</a:t>
            </a:r>
            <a:r>
              <a:rPr lang="ja-JP" altLang="en-US" sz="1200" dirty="0" err="1" smtClean="0">
                <a:solidFill>
                  <a:prstClr val="black"/>
                </a:solidFill>
                <a:latin typeface="HG丸ｺﾞｼｯｸM-PRO" panose="020F0600000000000000" pitchFamily="50" charset="-128"/>
                <a:ea typeface="HG丸ｺﾞｼｯｸM-PRO" panose="020F0600000000000000" pitchFamily="50" charset="-128"/>
              </a:rPr>
              <a:t>く</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なってきていると感じますか。</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pPr marL="182563" indent="-182563"/>
            <a:endParaRPr lang="en-US" altLang="ja-JP" sz="1200" dirty="0">
              <a:solidFill>
                <a:prstClr val="black"/>
              </a:solidFill>
              <a:latin typeface="HG丸ｺﾞｼｯｸM-PRO" panose="020F0600000000000000" pitchFamily="50" charset="-128"/>
              <a:ea typeface="HG丸ｺﾞｼｯｸM-PRO" panose="020F0600000000000000" pitchFamily="50" charset="-128"/>
            </a:endParaRPr>
          </a:p>
          <a:p>
            <a:pPr marL="182563" indent="-182563"/>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⑥</a:t>
            </a:r>
            <a:r>
              <a:rPr lang="ja-JP" altLang="en-US" sz="1200" dirty="0">
                <a:solidFill>
                  <a:prstClr val="black"/>
                </a:solidFill>
                <a:latin typeface="HG丸ｺﾞｼｯｸM-PRO" panose="020F0600000000000000" pitchFamily="50" charset="-128"/>
                <a:ea typeface="HG丸ｺﾞｼｯｸM-PRO" panose="020F0600000000000000" pitchFamily="50" charset="-128"/>
              </a:rPr>
              <a:t>お気付き</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のこ</a:t>
            </a:r>
            <a:r>
              <a:rPr lang="ja-JP" altLang="en-US" sz="1200" dirty="0">
                <a:solidFill>
                  <a:prstClr val="black"/>
                </a:solidFill>
                <a:latin typeface="HG丸ｺﾞｼｯｸM-PRO" panose="020F0600000000000000" pitchFamily="50" charset="-128"/>
                <a:ea typeface="HG丸ｺﾞｼｯｸM-PRO" panose="020F0600000000000000" pitchFamily="50" charset="-128"/>
              </a:rPr>
              <a:t>とが</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ありましたら、ご自由</a:t>
            </a:r>
            <a:r>
              <a:rPr lang="ja-JP" altLang="en-US" sz="1200" dirty="0">
                <a:solidFill>
                  <a:prstClr val="black"/>
                </a:solidFill>
                <a:latin typeface="HG丸ｺﾞｼｯｸM-PRO" panose="020F0600000000000000" pitchFamily="50" charset="-128"/>
                <a:ea typeface="HG丸ｺﾞｼｯｸM-PRO" panose="020F0600000000000000" pitchFamily="50" charset="-128"/>
              </a:rPr>
              <a:t>にお書きください</a:t>
            </a:r>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7" name="テキスト ボックス 6"/>
          <p:cNvSpPr txBox="1"/>
          <p:nvPr/>
        </p:nvSpPr>
        <p:spPr>
          <a:xfrm>
            <a:off x="4789247" y="4578580"/>
            <a:ext cx="1916853" cy="319957"/>
          </a:xfrm>
          <a:prstGeom prst="rect">
            <a:avLst/>
          </a:prstGeom>
          <a:noFill/>
        </p:spPr>
        <p:txBody>
          <a:bodyPr wrap="square" rtlCol="0">
            <a:spAutoFit/>
          </a:bodyPr>
          <a:lstStyle/>
          <a:p>
            <a:pPr marL="182563" indent="-182563"/>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１ － ２ － ３ － ４</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13" name="テキスト ボックス 12"/>
          <p:cNvSpPr txBox="1"/>
          <p:nvPr/>
        </p:nvSpPr>
        <p:spPr>
          <a:xfrm>
            <a:off x="4789247" y="5343679"/>
            <a:ext cx="1916853" cy="319957"/>
          </a:xfrm>
          <a:prstGeom prst="rect">
            <a:avLst/>
          </a:prstGeom>
          <a:noFill/>
        </p:spPr>
        <p:txBody>
          <a:bodyPr wrap="square" rtlCol="0">
            <a:spAutoFit/>
          </a:bodyPr>
          <a:lstStyle/>
          <a:p>
            <a:pPr marL="182563" indent="-182563"/>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１ － ２ － ３ － ４</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14" name="テキスト ボックス 13"/>
          <p:cNvSpPr txBox="1"/>
          <p:nvPr/>
        </p:nvSpPr>
        <p:spPr>
          <a:xfrm>
            <a:off x="4789247" y="6123765"/>
            <a:ext cx="1916853" cy="319957"/>
          </a:xfrm>
          <a:prstGeom prst="rect">
            <a:avLst/>
          </a:prstGeom>
          <a:noFill/>
        </p:spPr>
        <p:txBody>
          <a:bodyPr wrap="square" rtlCol="0">
            <a:spAutoFit/>
          </a:bodyPr>
          <a:lstStyle/>
          <a:p>
            <a:pPr marL="182563" indent="-182563"/>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１ － ２ － ３ － ４</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15" name="テキスト ボックス 14"/>
          <p:cNvSpPr txBox="1"/>
          <p:nvPr/>
        </p:nvSpPr>
        <p:spPr>
          <a:xfrm>
            <a:off x="4789247" y="6862577"/>
            <a:ext cx="1916853" cy="319957"/>
          </a:xfrm>
          <a:prstGeom prst="rect">
            <a:avLst/>
          </a:prstGeom>
          <a:noFill/>
        </p:spPr>
        <p:txBody>
          <a:bodyPr wrap="square" rtlCol="0">
            <a:spAutoFit/>
          </a:bodyPr>
          <a:lstStyle/>
          <a:p>
            <a:pPr marL="182563" indent="-182563"/>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１ － ２ － ３ － ４</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16" name="テキスト ボックス 15"/>
          <p:cNvSpPr txBox="1"/>
          <p:nvPr/>
        </p:nvSpPr>
        <p:spPr>
          <a:xfrm>
            <a:off x="4789247" y="7574974"/>
            <a:ext cx="1916853" cy="319957"/>
          </a:xfrm>
          <a:prstGeom prst="rect">
            <a:avLst/>
          </a:prstGeom>
          <a:noFill/>
        </p:spPr>
        <p:txBody>
          <a:bodyPr wrap="square" rtlCol="0">
            <a:spAutoFit/>
          </a:bodyPr>
          <a:lstStyle/>
          <a:p>
            <a:pPr marL="182563" indent="-182563"/>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１ － ２ － ３ － ４</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20" name="テキスト ボックス 19"/>
          <p:cNvSpPr txBox="1"/>
          <p:nvPr/>
        </p:nvSpPr>
        <p:spPr>
          <a:xfrm>
            <a:off x="188640" y="3774518"/>
            <a:ext cx="6120680" cy="553998"/>
          </a:xfrm>
          <a:prstGeom prst="rect">
            <a:avLst/>
          </a:prstGeom>
          <a:noFill/>
        </p:spPr>
        <p:txBody>
          <a:bodyPr wrap="square" rtlCol="0">
            <a:spAutoFit/>
          </a:bodyPr>
          <a:lstStyle/>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　校内研修実施後の</a:t>
            </a:r>
            <a:r>
              <a:rPr lang="en-US" altLang="ja-JP" sz="1000" dirty="0" smtClean="0">
                <a:solidFill>
                  <a:prstClr val="black"/>
                </a:solidFill>
                <a:latin typeface="HG丸ｺﾞｼｯｸM-PRO" panose="020F0600000000000000" pitchFamily="50" charset="-128"/>
                <a:ea typeface="HG丸ｺﾞｼｯｸM-PRO" panose="020F0600000000000000" pitchFamily="50" charset="-128"/>
              </a:rPr>
              <a:t>1</a:t>
            </a:r>
            <a:r>
              <a:rPr lang="ja-JP" altLang="en-US" sz="1000" dirty="0">
                <a:solidFill>
                  <a:prstClr val="black"/>
                </a:solidFill>
                <a:latin typeface="HG丸ｺﾞｼｯｸM-PRO" panose="020F0600000000000000" pitchFamily="50" charset="-128"/>
                <a:ea typeface="HG丸ｺﾞｼｯｸM-PRO" panose="020F0600000000000000" pitchFamily="50" charset="-128"/>
              </a:rPr>
              <a:t>か月</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を振り返って、①～⑤の各問いに該当する選択肢の番号を○で囲んでください。</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a:p>
            <a:r>
              <a:rPr lang="en-US" altLang="ja-JP" sz="1000"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選択肢の基準</a:t>
            </a:r>
            <a:r>
              <a:rPr lang="en-US" altLang="ja-JP" sz="1000" dirty="0" smtClean="0">
                <a:solidFill>
                  <a:prstClr val="black"/>
                </a:solidFill>
                <a:latin typeface="HG丸ｺﾞｼｯｸM-PRO" panose="020F0600000000000000" pitchFamily="50" charset="-128"/>
                <a:ea typeface="HG丸ｺﾞｼｯｸM-PRO" panose="020F0600000000000000" pitchFamily="50" charset="-128"/>
              </a:rPr>
              <a:t>】</a:t>
            </a:r>
          </a:p>
          <a:p>
            <a:r>
              <a:rPr lang="ja-JP" altLang="en-US" sz="1000" dirty="0">
                <a:solidFill>
                  <a:prstClr val="black"/>
                </a:solidFill>
                <a:latin typeface="HG丸ｺﾞｼｯｸM-PRO" panose="020F0600000000000000" pitchFamily="50" charset="-128"/>
                <a:ea typeface="HG丸ｺﾞｼｯｸM-PRO" panose="020F0600000000000000" pitchFamily="50" charset="-128"/>
              </a:rPr>
              <a:t>　</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１．そう思う　　　２．おおむねそう思う　　　３．あまりそう思わない　　　４．そう思わない</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1" name="テキスト ボックス 20"/>
          <p:cNvSpPr txBox="1"/>
          <p:nvPr/>
        </p:nvSpPr>
        <p:spPr>
          <a:xfrm>
            <a:off x="4419103" y="9631188"/>
            <a:ext cx="2437707" cy="261610"/>
          </a:xfrm>
          <a:prstGeom prst="rect">
            <a:avLst/>
          </a:prstGeom>
          <a:noFill/>
        </p:spPr>
        <p:txBody>
          <a:bodyPr wrap="square" rtlCol="0">
            <a:spAutoFit/>
          </a:bodyPr>
          <a:lstStyle/>
          <a:p>
            <a:r>
              <a:rPr lang="ja-JP" altLang="en-US" sz="1100" dirty="0" smtClean="0">
                <a:solidFill>
                  <a:prstClr val="black"/>
                </a:solidFill>
                <a:latin typeface="HG丸ｺﾞｼｯｸM-PRO" panose="020F0600000000000000" pitchFamily="50" charset="-128"/>
                <a:ea typeface="HG丸ｺﾞｼｯｸM-PRO" panose="020F0600000000000000" pitchFamily="50" charset="-128"/>
              </a:rPr>
              <a:t>　ご協力ありがとうございました。</a:t>
            </a:r>
            <a:endParaRPr lang="en-US" altLang="ja-JP" sz="11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7" name="テキスト ボックス 16"/>
          <p:cNvSpPr txBox="1"/>
          <p:nvPr/>
        </p:nvSpPr>
        <p:spPr>
          <a:xfrm>
            <a:off x="1" y="1414"/>
            <a:ext cx="562975" cy="261610"/>
          </a:xfrm>
          <a:prstGeom prst="rect">
            <a:avLst/>
          </a:prstGeom>
          <a:noFill/>
        </p:spPr>
        <p:txBody>
          <a:bodyPr wrap="none" rtlCol="0">
            <a:spAutoFit/>
          </a:bodyPr>
          <a:lstStyle/>
          <a:p>
            <a:r>
              <a:rPr lang="ja-JP" altLang="en-US" sz="1100" dirty="0" smtClean="0">
                <a:solidFill>
                  <a:prstClr val="black"/>
                </a:solidFill>
              </a:rPr>
              <a:t>別紙２</a:t>
            </a:r>
            <a:endParaRPr lang="ja-JP" altLang="en-US" sz="1100" dirty="0">
              <a:solidFill>
                <a:prstClr val="black"/>
              </a:solidFill>
            </a:endParaRPr>
          </a:p>
        </p:txBody>
      </p:sp>
      <p:sp>
        <p:nvSpPr>
          <p:cNvPr id="2" name="正方形/長方形 1"/>
          <p:cNvSpPr/>
          <p:nvPr/>
        </p:nvSpPr>
        <p:spPr>
          <a:xfrm>
            <a:off x="188641" y="8385381"/>
            <a:ext cx="6433095" cy="1245806"/>
          </a:xfrm>
          <a:prstGeom prst="rect">
            <a:avLst/>
          </a:prstGeom>
          <a:solidFill>
            <a:schemeClr val="accent1">
              <a:alpha val="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ja-JP" altLang="en-US" sz="1200" dirty="0">
              <a:solidFill>
                <a:prstClr val="black"/>
              </a:solidFill>
            </a:endParaRPr>
          </a:p>
        </p:txBody>
      </p:sp>
      <p:sp>
        <p:nvSpPr>
          <p:cNvPr id="22" name="テキスト ボックス 21"/>
          <p:cNvSpPr txBox="1"/>
          <p:nvPr/>
        </p:nvSpPr>
        <p:spPr>
          <a:xfrm>
            <a:off x="62626" y="662523"/>
            <a:ext cx="6732748" cy="369332"/>
          </a:xfrm>
          <a:prstGeom prst="rect">
            <a:avLst/>
          </a:prstGeom>
          <a:noFill/>
        </p:spPr>
        <p:txBody>
          <a:bodyPr wrap="square" rtlCol="0">
            <a:spAutoFit/>
          </a:bodyPr>
          <a:lstStyle/>
          <a:p>
            <a:pPr algn="ctr"/>
            <a:r>
              <a:rPr lang="ja-JP" altLang="en-US" sz="1600" u="sng" dirty="0" smtClean="0">
                <a:solidFill>
                  <a:prstClr val="black"/>
                </a:solidFill>
                <a:latin typeface="HG丸ｺﾞｼｯｸM-PRO" panose="020F0600000000000000" pitchFamily="50" charset="-128"/>
                <a:ea typeface="HG丸ｺﾞｼｯｸM-PRO" panose="020F0600000000000000" pitchFamily="50" charset="-128"/>
              </a:rPr>
              <a:t>件名：校内研修実施から</a:t>
            </a:r>
            <a:r>
              <a:rPr lang="ja-JP" altLang="en-US" u="sng" dirty="0" smtClean="0">
                <a:solidFill>
                  <a:prstClr val="black"/>
                </a:solidFill>
                <a:latin typeface="ＤＦ特太ゴシック体" panose="020B0509000000000000" pitchFamily="49" charset="-128"/>
                <a:ea typeface="ＤＦ特太ゴシック体" panose="020B0509000000000000" pitchFamily="49" charset="-128"/>
              </a:rPr>
              <a:t>約</a:t>
            </a:r>
            <a:r>
              <a:rPr lang="ja-JP" altLang="en-US" u="sng" dirty="0">
                <a:solidFill>
                  <a:prstClr val="black"/>
                </a:solidFill>
                <a:latin typeface="ＤＦ特太ゴシック体" panose="020B0509000000000000" pitchFamily="49" charset="-128"/>
                <a:ea typeface="ＤＦ特太ゴシック体" panose="020B0509000000000000" pitchFamily="49" charset="-128"/>
              </a:rPr>
              <a:t>１か月</a:t>
            </a:r>
            <a:r>
              <a:rPr lang="ja-JP" altLang="en-US" u="sng" dirty="0" smtClean="0">
                <a:solidFill>
                  <a:prstClr val="black"/>
                </a:solidFill>
                <a:latin typeface="ＤＦ特太ゴシック体" panose="020B0509000000000000" pitchFamily="49" charset="-128"/>
                <a:ea typeface="ＤＦ特太ゴシック体" panose="020B0509000000000000" pitchFamily="49" charset="-128"/>
              </a:rPr>
              <a:t>後</a:t>
            </a:r>
            <a:r>
              <a:rPr lang="ja-JP" altLang="en-US" sz="1600" u="sng" dirty="0" smtClean="0">
                <a:solidFill>
                  <a:prstClr val="black"/>
                </a:solidFill>
                <a:latin typeface="HG丸ｺﾞｼｯｸM-PRO" panose="020F0600000000000000" pitchFamily="50" charset="-128"/>
                <a:ea typeface="HG丸ｺﾞｼｯｸM-PRO" panose="020F0600000000000000" pitchFamily="50" charset="-128"/>
              </a:rPr>
              <a:t>アンケートの送付について</a:t>
            </a:r>
            <a:endParaRPr lang="en-US" altLang="ja-JP" sz="1600" u="sng"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25" name="テキスト ボックス 24"/>
          <p:cNvSpPr txBox="1"/>
          <p:nvPr/>
        </p:nvSpPr>
        <p:spPr>
          <a:xfrm>
            <a:off x="2402160" y="17064"/>
            <a:ext cx="4172937" cy="307777"/>
          </a:xfrm>
          <a:prstGeom prst="rect">
            <a:avLst/>
          </a:prstGeom>
          <a:noFill/>
        </p:spPr>
        <p:txBody>
          <a:bodyPr wrap="none" rtlCol="0">
            <a:spAutoFit/>
          </a:bodyPr>
          <a:lstStyle/>
          <a:p>
            <a:pPr algn="ctr"/>
            <a:r>
              <a:rPr lang="en-US" altLang="ja-JP" sz="1400" dirty="0" smtClean="0">
                <a:solidFill>
                  <a:prstClr val="black"/>
                </a:solidFill>
                <a:latin typeface="HG丸ｺﾞｼｯｸM-PRO" panose="020F0600000000000000" pitchFamily="50" charset="-128"/>
                <a:ea typeface="HG丸ｺﾞｼｯｸM-PRO" panose="020F0600000000000000" pitchFamily="50" charset="-128"/>
              </a:rPr>
              <a:t>※FAX</a:t>
            </a:r>
            <a:r>
              <a:rPr lang="ja-JP" altLang="en-US" sz="1400" dirty="0" smtClean="0">
                <a:solidFill>
                  <a:prstClr val="black"/>
                </a:solidFill>
                <a:latin typeface="HG丸ｺﾞｼｯｸM-PRO" panose="020F0600000000000000" pitchFamily="50" charset="-128"/>
                <a:ea typeface="HG丸ｺﾞｼｯｸM-PRO" panose="020F0600000000000000" pitchFamily="50" charset="-128"/>
              </a:rPr>
              <a:t>は付紙なしで、そのままご返信ください。</a:t>
            </a:r>
            <a:endParaRPr lang="en-US" altLang="ja-JP" sz="1400" dirty="0" smtClean="0">
              <a:solidFill>
                <a:prstClr val="black"/>
              </a:solidFill>
              <a:latin typeface="HG丸ｺﾞｼｯｸM-PRO" panose="020F0600000000000000" pitchFamily="50" charset="-128"/>
              <a:ea typeface="HG丸ｺﾞｼｯｸM-PRO" panose="020F0600000000000000" pitchFamily="50" charset="-128"/>
            </a:endParaRPr>
          </a:p>
        </p:txBody>
      </p:sp>
      <p:sp>
        <p:nvSpPr>
          <p:cNvPr id="19" name="テキスト ボックス 18"/>
          <p:cNvSpPr txBox="1"/>
          <p:nvPr/>
        </p:nvSpPr>
        <p:spPr>
          <a:xfrm>
            <a:off x="223909" y="1130576"/>
            <a:ext cx="3181278" cy="861774"/>
          </a:xfrm>
          <a:prstGeom prst="rect">
            <a:avLst/>
          </a:prstGeom>
          <a:noFill/>
        </p:spPr>
        <p:txBody>
          <a:bodyPr wrap="square" rtlCol="0">
            <a:spAutoFit/>
          </a:bodyPr>
          <a:lstStyle/>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送信先</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　岡山県総合教育センター教育支援部　行き　</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ＭＳ ゴシック" panose="020B0609070205080204" pitchFamily="49" charset="-128"/>
                <a:ea typeface="ＭＳ ゴシック" panose="020B0609070205080204" pitchFamily="49" charset="-128"/>
              </a:rPr>
              <a:t>　ＦＡＸ（</a:t>
            </a:r>
            <a:r>
              <a:rPr lang="en-US" altLang="ja-JP" sz="1000" dirty="0" smtClean="0">
                <a:solidFill>
                  <a:prstClr val="black"/>
                </a:solidFill>
                <a:latin typeface="ＭＳ ゴシック" panose="020B0609070205080204" pitchFamily="49" charset="-128"/>
                <a:ea typeface="ＭＳ ゴシック" panose="020B0609070205080204" pitchFamily="49" charset="-128"/>
              </a:rPr>
              <a:t>0866-56-9126</a:t>
            </a:r>
            <a:r>
              <a:rPr lang="ja-JP" altLang="en-US" sz="1000" dirty="0" smtClean="0">
                <a:solidFill>
                  <a:prstClr val="black"/>
                </a:solidFill>
                <a:latin typeface="ＭＳ ゴシック" panose="020B0609070205080204" pitchFamily="49" charset="-128"/>
                <a:ea typeface="ＭＳ ゴシック" panose="020B0609070205080204" pitchFamily="49" charset="-128"/>
              </a:rPr>
              <a:t>）</a:t>
            </a:r>
            <a:endParaRPr lang="en-US" altLang="ja-JP" sz="100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　　　　　　　　　　</a:t>
            </a:r>
            <a:endParaRPr lang="en-US" altLang="ja-JP" sz="1000" u="sng" dirty="0">
              <a:solidFill>
                <a:prstClr val="black"/>
              </a:solidFill>
              <a:latin typeface="HG丸ｺﾞｼｯｸM-PRO" panose="020F0600000000000000" pitchFamily="50" charset="-128"/>
              <a:ea typeface="HG丸ｺﾞｼｯｸM-PRO" panose="020F0600000000000000" pitchFamily="50" charset="-128"/>
            </a:endParaRPr>
          </a:p>
        </p:txBody>
      </p:sp>
      <p:sp>
        <p:nvSpPr>
          <p:cNvPr id="24" name="テキスト ボックス 23"/>
          <p:cNvSpPr txBox="1"/>
          <p:nvPr/>
        </p:nvSpPr>
        <p:spPr>
          <a:xfrm>
            <a:off x="4494853" y="947041"/>
            <a:ext cx="2363147" cy="261610"/>
          </a:xfrm>
          <a:prstGeom prst="rect">
            <a:avLst/>
          </a:prstGeom>
          <a:noFill/>
        </p:spPr>
        <p:txBody>
          <a:bodyPr wrap="none" rtlCol="0">
            <a:spAutoFit/>
          </a:bodyPr>
          <a:lstStyle/>
          <a:p>
            <a:r>
              <a:rPr lang="ja-JP" altLang="en-US" sz="1100" dirty="0" smtClean="0">
                <a:solidFill>
                  <a:prstClr val="black"/>
                </a:solidFill>
                <a:latin typeface="HG丸ｺﾞｼｯｸM-PRO" panose="020F0600000000000000" pitchFamily="50" charset="-128"/>
                <a:ea typeface="HG丸ｺﾞｼｯｸM-PRO" panose="020F0600000000000000" pitchFamily="50" charset="-128"/>
              </a:rPr>
              <a:t>（返信は</a:t>
            </a:r>
            <a:r>
              <a:rPr lang="en-US" altLang="ja-JP" sz="1100" dirty="0" smtClean="0">
                <a:solidFill>
                  <a:prstClr val="black"/>
                </a:solidFill>
                <a:latin typeface="HG丸ｺﾞｼｯｸM-PRO" panose="020F0600000000000000" pitchFamily="50" charset="-128"/>
                <a:ea typeface="HG丸ｺﾞｼｯｸM-PRO" panose="020F0600000000000000" pitchFamily="50" charset="-128"/>
              </a:rPr>
              <a:t>FAX</a:t>
            </a:r>
            <a:r>
              <a:rPr lang="ja-JP" altLang="en-US" sz="1100" dirty="0" smtClean="0">
                <a:solidFill>
                  <a:prstClr val="black"/>
                </a:solidFill>
                <a:latin typeface="HG丸ｺﾞｼｯｸM-PRO" panose="020F0600000000000000" pitchFamily="50" charset="-128"/>
                <a:ea typeface="HG丸ｺﾞｼｯｸM-PRO" panose="020F0600000000000000" pitchFamily="50" charset="-128"/>
              </a:rPr>
              <a:t>でお願いします。）</a:t>
            </a:r>
            <a:endParaRPr lang="ja-JP" altLang="en-US" sz="11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7" name="正方形/長方形 26"/>
          <p:cNvSpPr/>
          <p:nvPr/>
        </p:nvSpPr>
        <p:spPr>
          <a:xfrm>
            <a:off x="260648" y="2374464"/>
            <a:ext cx="2095281" cy="3639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・実施日　　　年　　月　　日</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a:solidFill>
                  <a:prstClr val="black"/>
                </a:solidFill>
                <a:latin typeface="HG丸ｺﾞｼｯｸM-PRO" panose="020F0600000000000000" pitchFamily="50" charset="-128"/>
                <a:ea typeface="HG丸ｺﾞｼｯｸM-PRO" panose="020F0600000000000000" pitchFamily="50" charset="-128"/>
              </a:rPr>
              <a:t>・</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参加人数　　　　　　　　人</a:t>
            </a:r>
            <a:endParaRPr lang="ja-JP" altLang="en-US" sz="1000" dirty="0">
              <a:solidFill>
                <a:prstClr val="black"/>
              </a:solidFill>
              <a:latin typeface="HG丸ｺﾞｼｯｸM-PRO" panose="020F0600000000000000" pitchFamily="50" charset="-128"/>
              <a:ea typeface="HG丸ｺﾞｼｯｸM-PRO" panose="020F0600000000000000" pitchFamily="50" charset="-128"/>
            </a:endParaRPr>
          </a:p>
        </p:txBody>
      </p:sp>
      <p:sp>
        <p:nvSpPr>
          <p:cNvPr id="28" name="テキスト ボックス 27"/>
          <p:cNvSpPr txBox="1"/>
          <p:nvPr/>
        </p:nvSpPr>
        <p:spPr>
          <a:xfrm>
            <a:off x="3272643" y="1549694"/>
            <a:ext cx="3384376" cy="1177245"/>
          </a:xfrm>
          <a:prstGeom prst="rect">
            <a:avLst/>
          </a:prstGeom>
          <a:noFill/>
          <a:ln>
            <a:solidFill>
              <a:schemeClr val="tx1"/>
            </a:solidFill>
          </a:ln>
        </p:spPr>
        <p:txBody>
          <a:bodyPr wrap="square" rtlCol="0">
            <a:spAutoFit/>
          </a:bodyPr>
          <a:lstStyle/>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送信元</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　（　　　　　　　　　　　　　　　　）学校</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a:solidFill>
                  <a:prstClr val="black"/>
                </a:solidFill>
                <a:latin typeface="HG丸ｺﾞｼｯｸM-PRO" panose="020F0600000000000000" pitchFamily="50" charset="-128"/>
                <a:ea typeface="HG丸ｺﾞｼｯｸM-PRO" panose="020F0600000000000000" pitchFamily="50" charset="-128"/>
              </a:rPr>
              <a:t>記入者</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氏名（　　　　　　　　　　　　　　　　　　）</a:t>
            </a:r>
            <a:r>
              <a:rPr lang="ja-JP" altLang="en-US" sz="1000" u="sng" dirty="0" smtClean="0">
                <a:solidFill>
                  <a:prstClr val="black"/>
                </a:solidFill>
                <a:latin typeface="HG丸ｺﾞｼｯｸM-PRO" panose="020F0600000000000000" pitchFamily="50" charset="-128"/>
                <a:ea typeface="HG丸ｺﾞｼｯｸM-PRO" panose="020F0600000000000000" pitchFamily="50" charset="-128"/>
              </a:rPr>
              <a:t>　</a:t>
            </a:r>
            <a:endParaRPr lang="en-US" altLang="ja-JP" sz="1000" u="sng"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担当係（いずれ</a:t>
            </a:r>
            <a:r>
              <a:rPr lang="ja-JP" altLang="en-US" sz="1000" dirty="0">
                <a:solidFill>
                  <a:prstClr val="black"/>
                </a:solidFill>
                <a:latin typeface="HG丸ｺﾞｼｯｸM-PRO" panose="020F0600000000000000" pitchFamily="50" charset="-128"/>
                <a:ea typeface="HG丸ｺﾞｼｯｸM-PRO" panose="020F0600000000000000" pitchFamily="50" charset="-128"/>
              </a:rPr>
              <a:t>かに○を付けてください</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050" dirty="0">
                <a:solidFill>
                  <a:prstClr val="black"/>
                </a:solidFill>
                <a:latin typeface="HG丸ｺﾞｼｯｸM-PRO" panose="020F0600000000000000" pitchFamily="50" charset="-128"/>
                <a:ea typeface="HG丸ｺﾞｼｯｸM-PRO" panose="020F0600000000000000" pitchFamily="50" charset="-128"/>
              </a:rPr>
              <a:t>　</a:t>
            </a:r>
            <a:endParaRPr lang="en-US" altLang="ja-JP" sz="1050" dirty="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a:solidFill>
                  <a:prstClr val="black"/>
                </a:solidFill>
                <a:latin typeface="HG丸ｺﾞｼｯｸM-PRO" panose="020F0600000000000000" pitchFamily="50" charset="-128"/>
                <a:ea typeface="HG丸ｺﾞｼｯｸM-PRO" panose="020F0600000000000000" pitchFamily="50" charset="-128"/>
              </a:rPr>
              <a:t>・生徒指導担当　・校内研修</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担当</a:t>
            </a:r>
            <a:endParaRPr lang="en-US" altLang="ja-JP" sz="10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000" dirty="0">
                <a:solidFill>
                  <a:prstClr val="black"/>
                </a:solidFill>
                <a:latin typeface="HG丸ｺﾞｼｯｸM-PRO" panose="020F0600000000000000" pitchFamily="50" charset="-128"/>
                <a:ea typeface="HG丸ｺﾞｼｯｸM-PRO" panose="020F0600000000000000" pitchFamily="50" charset="-128"/>
              </a:rPr>
              <a:t>その他</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000" dirty="0">
                <a:solidFill>
                  <a:prstClr val="black"/>
                </a:solidFill>
                <a:latin typeface="HG丸ｺﾞｼｯｸM-PRO" panose="020F0600000000000000" pitchFamily="50" charset="-128"/>
                <a:ea typeface="HG丸ｺﾞｼｯｸM-PRO" panose="020F0600000000000000" pitchFamily="50" charset="-128"/>
              </a:rPr>
              <a:t>　</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　　　　　　　　　　　　　　　　</a:t>
            </a:r>
            <a:r>
              <a:rPr lang="ja-JP" altLang="en-US" sz="1000" dirty="0">
                <a:solidFill>
                  <a:prstClr val="black"/>
                </a:solidFill>
                <a:latin typeface="HG丸ｺﾞｼｯｸM-PRO" panose="020F0600000000000000" pitchFamily="50" charset="-128"/>
                <a:ea typeface="HG丸ｺﾞｼｯｸM-PRO" panose="020F0600000000000000" pitchFamily="50" charset="-128"/>
              </a:rPr>
              <a:t>　　</a:t>
            </a:r>
            <a:r>
              <a:rPr lang="ja-JP" altLang="en-US" sz="1000"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000" u="sng" dirty="0" smtClean="0">
                <a:solidFill>
                  <a:prstClr val="black"/>
                </a:solidFill>
                <a:latin typeface="HG丸ｺﾞｼｯｸM-PRO" panose="020F0600000000000000" pitchFamily="50" charset="-128"/>
                <a:ea typeface="HG丸ｺﾞｼｯｸM-PRO" panose="020F0600000000000000" pitchFamily="50" charset="-128"/>
              </a:rPr>
              <a:t>　　　　　　　　　　　　　　　　　　　　</a:t>
            </a:r>
            <a:endParaRPr lang="en-US" altLang="ja-JP" sz="1000" u="sng" dirty="0">
              <a:solidFill>
                <a:prstClr val="black"/>
              </a:solidFill>
              <a:latin typeface="HG丸ｺﾞｼｯｸM-PRO" panose="020F0600000000000000" pitchFamily="50" charset="-128"/>
              <a:ea typeface="HG丸ｺﾞｼｯｸM-PRO" panose="020F0600000000000000" pitchFamily="50" charset="-128"/>
            </a:endParaRPr>
          </a:p>
        </p:txBody>
      </p:sp>
      <p:sp>
        <p:nvSpPr>
          <p:cNvPr id="23" name="テキスト ボックス 22"/>
          <p:cNvSpPr txBox="1"/>
          <p:nvPr/>
        </p:nvSpPr>
        <p:spPr>
          <a:xfrm>
            <a:off x="361693" y="2795150"/>
            <a:ext cx="6134614" cy="936000"/>
          </a:xfrm>
          <a:prstGeom prst="rect">
            <a:avLst/>
          </a:prstGeom>
          <a:solidFill>
            <a:srgbClr val="FFFFCC"/>
          </a:solidFill>
          <a:ln>
            <a:solidFill>
              <a:schemeClr val="tx1"/>
            </a:solidFill>
          </a:ln>
        </p:spPr>
        <p:txBody>
          <a:bodyPr wrap="square" rtlCol="0">
            <a:spAutoFit/>
          </a:bodyPr>
          <a:lstStyle/>
          <a:p>
            <a:r>
              <a:rPr lang="en-US" altLang="ja-JP" sz="1600" b="1"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600" b="1" dirty="0">
                <a:solidFill>
                  <a:prstClr val="black"/>
                </a:solidFill>
                <a:latin typeface="HG丸ｺﾞｼｯｸM-PRO" panose="020F0600000000000000" pitchFamily="50" charset="-128"/>
                <a:ea typeface="HG丸ｺﾞｼｯｸM-PRO" panose="020F0600000000000000" pitchFamily="50" charset="-128"/>
              </a:rPr>
              <a:t>基礎</a:t>
            </a:r>
            <a:r>
              <a:rPr lang="ja-JP" altLang="en-US" sz="1600" b="1" dirty="0" smtClean="0">
                <a:solidFill>
                  <a:prstClr val="black"/>
                </a:solidFill>
                <a:latin typeface="HG丸ｺﾞｼｯｸM-PRO" panose="020F0600000000000000" pitchFamily="50" charset="-128"/>
                <a:ea typeface="HG丸ｺﾞｼｯｸM-PRO" panose="020F0600000000000000" pitchFamily="50" charset="-128"/>
              </a:rPr>
              <a:t>研修</a:t>
            </a:r>
            <a:r>
              <a:rPr lang="en-US" altLang="ja-JP" sz="1600" b="1" dirty="0" smtClean="0">
                <a:solidFill>
                  <a:prstClr val="black"/>
                </a:solidFill>
                <a:latin typeface="HG丸ｺﾞｼｯｸM-PRO" panose="020F0600000000000000" pitchFamily="50" charset="-128"/>
                <a:ea typeface="HG丸ｺﾞｼｯｸM-PRO" panose="020F0600000000000000" pitchFamily="50" charset="-128"/>
              </a:rPr>
              <a:t>】</a:t>
            </a:r>
            <a:r>
              <a:rPr lang="ja-JP" altLang="en-US" sz="1600" b="1" dirty="0" smtClean="0">
                <a:solidFill>
                  <a:prstClr val="black"/>
                </a:solidFill>
                <a:latin typeface="HG丸ｺﾞｼｯｸM-PRO" panose="020F0600000000000000" pitchFamily="50" charset="-128"/>
                <a:ea typeface="HG丸ｺﾞｼｯｸM-PRO" panose="020F0600000000000000" pitchFamily="50" charset="-128"/>
              </a:rPr>
              <a:t>授業の中での生徒指導の進め方パッケージ</a:t>
            </a:r>
            <a:endParaRPr lang="en-US" altLang="ja-JP" sz="1600" b="1"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200" dirty="0" smtClean="0">
                <a:solidFill>
                  <a:prstClr val="black"/>
                </a:solidFill>
                <a:latin typeface="HG丸ｺﾞｼｯｸM-PRO" panose="020F0600000000000000" pitchFamily="50" charset="-128"/>
                <a:ea typeface="HG丸ｺﾞｼｯｸM-PRO" panose="020F0600000000000000" pitchFamily="50" charset="-128"/>
              </a:rPr>
              <a:t>≪研修のねらい≫</a:t>
            </a:r>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sz="1200" dirty="0">
                <a:solidFill>
                  <a:prstClr val="black"/>
                </a:solidFill>
                <a:latin typeface="HG丸ｺﾞｼｯｸM-PRO" panose="020F0600000000000000" pitchFamily="50" charset="-128"/>
                <a:ea typeface="HG丸ｺﾞｼｯｸM-PRO" panose="020F0600000000000000" pitchFamily="50" charset="-128"/>
              </a:rPr>
              <a:t>　</a:t>
            </a:r>
            <a:r>
              <a:rPr lang="ja-JP" altLang="en-US" sz="1200" dirty="0">
                <a:latin typeface="HG丸ｺﾞｼｯｸM-PRO" panose="020F0600000000000000" pitchFamily="50" charset="-128"/>
                <a:ea typeface="HG丸ｺﾞｼｯｸM-PRO" panose="020F0600000000000000" pitchFamily="50" charset="-128"/>
              </a:rPr>
              <a:t>授業の中での生徒指導の重要性に気付き、授業における自己指導能力を育むための</a:t>
            </a:r>
            <a:r>
              <a:rPr lang="ja-JP" altLang="en-US" sz="1200" dirty="0" smtClean="0">
                <a:latin typeface="HG丸ｺﾞｼｯｸM-PRO" panose="020F0600000000000000" pitchFamily="50" charset="-128"/>
                <a:ea typeface="HG丸ｺﾞｼｯｸM-PRO" panose="020F0600000000000000" pitchFamily="50" charset="-128"/>
              </a:rPr>
              <a:t>三</a:t>
            </a:r>
            <a:r>
              <a:rPr lang="en-US" altLang="ja-JP" sz="1200" dirty="0" smtClean="0">
                <a:latin typeface="HG丸ｺﾞｼｯｸM-PRO" panose="020F0600000000000000" pitchFamily="50" charset="-128"/>
                <a:ea typeface="HG丸ｺﾞｼｯｸM-PRO" panose="020F0600000000000000" pitchFamily="50" charset="-128"/>
              </a:rPr>
              <a:t/>
            </a:r>
            <a:br>
              <a:rPr lang="en-US" altLang="ja-JP" sz="1200" dirty="0" smtClean="0">
                <a:latin typeface="HG丸ｺﾞｼｯｸM-PRO" panose="020F0600000000000000" pitchFamily="50" charset="-128"/>
                <a:ea typeface="HG丸ｺﾞｼｯｸM-PRO" panose="020F0600000000000000" pitchFamily="50" charset="-128"/>
              </a:rPr>
            </a:br>
            <a:r>
              <a:rPr lang="ja-JP" altLang="en-US" sz="1200" dirty="0" smtClean="0">
                <a:latin typeface="HG丸ｺﾞｼｯｸM-PRO" panose="020F0600000000000000" pitchFamily="50" charset="-128"/>
                <a:ea typeface="HG丸ｺﾞｼｯｸM-PRO" panose="020F0600000000000000" pitchFamily="50" charset="-128"/>
              </a:rPr>
              <a:t>　</a:t>
            </a:r>
            <a:r>
              <a:rPr lang="ja-JP" altLang="en-US" sz="1200" dirty="0" err="1" smtClean="0">
                <a:latin typeface="HG丸ｺﾞｼｯｸM-PRO" panose="020F0600000000000000" pitchFamily="50" charset="-128"/>
                <a:ea typeface="HG丸ｺﾞｼｯｸM-PRO" panose="020F0600000000000000" pitchFamily="50" charset="-128"/>
              </a:rPr>
              <a:t>つの</a:t>
            </a:r>
            <a:r>
              <a:rPr lang="ja-JP" altLang="en-US" sz="1200" dirty="0">
                <a:latin typeface="HG丸ｺﾞｼｯｸM-PRO" panose="020F0600000000000000" pitchFamily="50" charset="-128"/>
                <a:ea typeface="HG丸ｺﾞｼｯｸM-PRO" panose="020F0600000000000000" pitchFamily="50" charset="-128"/>
              </a:rPr>
              <a:t>留意点を意識した働きかけの具体について理解</a:t>
            </a:r>
            <a:r>
              <a:rPr lang="ja-JP" altLang="en-US" sz="1200" dirty="0" smtClean="0">
                <a:latin typeface="HG丸ｺﾞｼｯｸM-PRO" panose="020F0600000000000000" pitchFamily="50" charset="-128"/>
                <a:ea typeface="HG丸ｺﾞｼｯｸM-PRO" panose="020F0600000000000000" pitchFamily="50" charset="-128"/>
              </a:rPr>
              <a:t>する</a:t>
            </a:r>
            <a:endParaRPr lang="en-US" altLang="ja-JP" sz="1200" dirty="0">
              <a:latin typeface="HG丸ｺﾞｼｯｸM-PRO" panose="020F0600000000000000" pitchFamily="50" charset="-128"/>
              <a:ea typeface="HG丸ｺﾞｼｯｸM-PRO" panose="020F0600000000000000" pitchFamily="50" charset="-128"/>
            </a:endParaRPr>
          </a:p>
          <a:p>
            <a:endParaRPr lang="en-US" altLang="ja-JP" sz="1200" dirty="0" smtClean="0">
              <a:solidFill>
                <a:prstClr val="black"/>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8821788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表 34"/>
          <p:cNvGraphicFramePr>
            <a:graphicFrameLocks noGrp="1"/>
          </p:cNvGraphicFramePr>
          <p:nvPr>
            <p:extLst>
              <p:ext uri="{D42A27DB-BD31-4B8C-83A1-F6EECF244321}">
                <p14:modId xmlns:p14="http://schemas.microsoft.com/office/powerpoint/2010/main" val="2756340818"/>
              </p:ext>
            </p:extLst>
          </p:nvPr>
        </p:nvGraphicFramePr>
        <p:xfrm>
          <a:off x="525780" y="553436"/>
          <a:ext cx="5783540" cy="3649188"/>
        </p:xfrm>
        <a:graphic>
          <a:graphicData uri="http://schemas.openxmlformats.org/drawingml/2006/table">
            <a:tbl>
              <a:tblPr firstRow="1" bandRow="1">
                <a:tableStyleId>{5C22544A-7EE6-4342-B048-85BDC9FD1C3A}</a:tableStyleId>
              </a:tblPr>
              <a:tblGrid>
                <a:gridCol w="526956">
                  <a:extLst>
                    <a:ext uri="{9D8B030D-6E8A-4147-A177-3AD203B41FA5}">
                      <a16:colId xmlns:a16="http://schemas.microsoft.com/office/drawing/2014/main" val="20000"/>
                    </a:ext>
                  </a:extLst>
                </a:gridCol>
                <a:gridCol w="648072">
                  <a:extLst>
                    <a:ext uri="{9D8B030D-6E8A-4147-A177-3AD203B41FA5}">
                      <a16:colId xmlns:a16="http://schemas.microsoft.com/office/drawing/2014/main" val="20002"/>
                    </a:ext>
                  </a:extLst>
                </a:gridCol>
                <a:gridCol w="3744416">
                  <a:extLst>
                    <a:ext uri="{9D8B030D-6E8A-4147-A177-3AD203B41FA5}">
                      <a16:colId xmlns:a16="http://schemas.microsoft.com/office/drawing/2014/main" val="20001"/>
                    </a:ext>
                  </a:extLst>
                </a:gridCol>
                <a:gridCol w="864096">
                  <a:extLst>
                    <a:ext uri="{9D8B030D-6E8A-4147-A177-3AD203B41FA5}">
                      <a16:colId xmlns:a16="http://schemas.microsoft.com/office/drawing/2014/main" val="20003"/>
                    </a:ext>
                  </a:extLst>
                </a:gridCol>
              </a:tblGrid>
              <a:tr h="390408">
                <a:tc>
                  <a:txBody>
                    <a:bodyPr/>
                    <a:lstStyle/>
                    <a:p>
                      <a:pPr algn="ctr"/>
                      <a:r>
                        <a:rPr lang="ja-JP" altLang="en-US" sz="1400" dirty="0" smtClean="0">
                          <a:latin typeface="メイリオ" panose="020B0604030504040204" pitchFamily="50" charset="-128"/>
                          <a:ea typeface="メイリオ" panose="020B0604030504040204" pitchFamily="50" charset="-128"/>
                        </a:rPr>
                        <a:t>形式</a:t>
                      </a:r>
                      <a:endParaRPr lang="ja-JP" altLang="en-US" sz="14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050" dirty="0" smtClean="0">
                          <a:solidFill>
                            <a:schemeClr val="bg1"/>
                          </a:solidFill>
                          <a:latin typeface="メイリオ" panose="020B0604030504040204" pitchFamily="50" charset="-128"/>
                          <a:ea typeface="メイリオ" panose="020B0604030504040204" pitchFamily="50" charset="-128"/>
                        </a:rPr>
                        <a:t>スライド</a:t>
                      </a:r>
                      <a:endParaRPr kumimoji="1" lang="en-US" altLang="ja-JP" sz="1050" dirty="0" smtClean="0">
                        <a:solidFill>
                          <a:schemeClr val="bg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400" dirty="0" smtClean="0">
                          <a:solidFill>
                            <a:schemeClr val="bg1"/>
                          </a:solidFill>
                          <a:latin typeface="メイリオ" panose="020B0604030504040204" pitchFamily="50" charset="-128"/>
                          <a:ea typeface="メイリオ" panose="020B0604030504040204" pitchFamily="50" charset="-128"/>
                        </a:rPr>
                        <a:t>60</a:t>
                      </a:r>
                      <a:r>
                        <a:rPr kumimoji="1" lang="ja-JP" altLang="en-US" sz="1400" dirty="0" smtClean="0">
                          <a:solidFill>
                            <a:schemeClr val="bg1"/>
                          </a:solidFill>
                          <a:latin typeface="メイリオ" panose="020B0604030504040204" pitchFamily="50" charset="-128"/>
                          <a:ea typeface="メイリオ" panose="020B0604030504040204" pitchFamily="50" charset="-128"/>
                        </a:rPr>
                        <a:t>分研修　概要</a:t>
                      </a:r>
                      <a:endParaRPr kumimoji="1" lang="ja-JP" altLang="en-US" sz="1400" dirty="0">
                        <a:solidFill>
                          <a:schemeClr val="bg1"/>
                        </a:solidFill>
                        <a:latin typeface="メイリオ" panose="020B0604030504040204" pitchFamily="50" charset="-128"/>
                        <a:ea typeface="メイリオ" panose="020B0604030504040204" pitchFamily="50" charset="-128"/>
                      </a:endParaRPr>
                    </a:p>
                  </a:txBody>
                  <a:tcPr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kern="1200" dirty="0" smtClean="0">
                          <a:solidFill>
                            <a:schemeClr val="bg1"/>
                          </a:solidFill>
                          <a:latin typeface="メイリオ" panose="020B0604030504040204" pitchFamily="50" charset="-128"/>
                          <a:ea typeface="メイリオ" panose="020B0604030504040204" pitchFamily="50" charset="-128"/>
                          <a:cs typeface="+mn-cs"/>
                        </a:rPr>
                        <a:t>所要　経過</a:t>
                      </a:r>
                      <a:endParaRPr kumimoji="1" lang="en-US" altLang="ja-JP" sz="1200" b="1" kern="1200" dirty="0" smtClean="0">
                        <a:solidFill>
                          <a:schemeClr val="bg1"/>
                        </a:solidFill>
                        <a:latin typeface="メイリオ" panose="020B0604030504040204" pitchFamily="50" charset="-128"/>
                        <a:ea typeface="メイリオ" panose="020B0604030504040204" pitchFamily="50" charset="-128"/>
                        <a:cs typeface="+mn-cs"/>
                      </a:endParaRPr>
                    </a:p>
                    <a:p>
                      <a:pPr algn="ctr"/>
                      <a:r>
                        <a:rPr kumimoji="1" lang="ja-JP" altLang="en-US" sz="1200" b="1" kern="1200" dirty="0" smtClean="0">
                          <a:solidFill>
                            <a:schemeClr val="bg1"/>
                          </a:solidFill>
                          <a:latin typeface="メイリオ" panose="020B0604030504040204" pitchFamily="50" charset="-128"/>
                          <a:ea typeface="メイリオ" panose="020B0604030504040204" pitchFamily="50" charset="-128"/>
                          <a:cs typeface="+mn-cs"/>
                        </a:rPr>
                        <a:t>時間　時間</a:t>
                      </a: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69420">
                <a:tc>
                  <a:txBody>
                    <a:bodyPr/>
                    <a:lstStyle/>
                    <a:p>
                      <a:pPr algn="ctr"/>
                      <a:r>
                        <a:rPr lang="ja-JP" altLang="en-US" sz="1200" dirty="0" smtClean="0">
                          <a:latin typeface="メイリオ" panose="020B0604030504040204" pitchFamily="50" charset="-128"/>
                          <a:ea typeface="メイリオ" panose="020B0604030504040204" pitchFamily="50" charset="-128"/>
                        </a:rPr>
                        <a:t>説明</a:t>
                      </a: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メイリオ" panose="020B0604030504040204" pitchFamily="50" charset="-128"/>
                          <a:ea typeface="メイリオ" panose="020B0604030504040204" pitchFamily="50" charset="-128"/>
                        </a:rPr>
                        <a:t>1</a:t>
                      </a:r>
                      <a:r>
                        <a:rPr kumimoji="1" lang="ja-JP" altLang="en-US" sz="1200" dirty="0" smtClean="0">
                          <a:solidFill>
                            <a:schemeClr val="tx1"/>
                          </a:solidFill>
                          <a:latin typeface="メイリオ" panose="020B0604030504040204" pitchFamily="50" charset="-128"/>
                          <a:ea typeface="メイリオ" panose="020B0604030504040204" pitchFamily="50" charset="-128"/>
                        </a:rPr>
                        <a:t>～３</a:t>
                      </a:r>
                      <a:endParaRPr kumimoji="1" lang="ja-JP" altLang="en-US" sz="1200" dirty="0">
                        <a:solidFill>
                          <a:schemeClr val="tx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defRPr/>
                      </a:pPr>
                      <a:r>
                        <a:rPr kumimoji="1" lang="ja-JP" altLang="en-US" sz="1200" kern="1200" dirty="0">
                          <a:solidFill>
                            <a:schemeClr val="tx1"/>
                          </a:solidFill>
                          <a:latin typeface="メイリオ" panose="020B0604030504040204" pitchFamily="50" charset="-128"/>
                          <a:ea typeface="メイリオ" panose="020B0604030504040204" pitchFamily="50" charset="-128"/>
                          <a:cs typeface="+mn-cs"/>
                        </a:rPr>
                        <a:t>研修内容を確認する</a:t>
                      </a:r>
                      <a:endParaRPr kumimoji="1" lang="en-US" altLang="ja-JP" sz="1200" kern="1200" dirty="0">
                        <a:solidFill>
                          <a:schemeClr val="tx1"/>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r"/>
                      <a:r>
                        <a:rPr kumimoji="1" lang="en-US" altLang="ja-JP" sz="1100" dirty="0">
                          <a:solidFill>
                            <a:schemeClr val="tx1"/>
                          </a:solidFill>
                          <a:latin typeface="メイリオ" panose="020B0604030504040204" pitchFamily="50" charset="-128"/>
                          <a:ea typeface="メイリオ" panose="020B0604030504040204" pitchFamily="50" charset="-128"/>
                        </a:rPr>
                        <a:t> </a:t>
                      </a:r>
                      <a:r>
                        <a:rPr kumimoji="1" lang="en-US" altLang="ja-JP" sz="1100" b="1" dirty="0" smtClean="0">
                          <a:solidFill>
                            <a:schemeClr val="tx1"/>
                          </a:solidFill>
                          <a:latin typeface="メイリオ" panose="020B0604030504040204" pitchFamily="50" charset="-128"/>
                          <a:ea typeface="メイリオ" panose="020B0604030504040204" pitchFamily="50" charset="-128"/>
                        </a:rPr>
                        <a:t> </a:t>
                      </a:r>
                      <a:r>
                        <a:rPr kumimoji="1" lang="ja-JP" altLang="en-US" sz="1100" b="1" dirty="0" smtClean="0">
                          <a:solidFill>
                            <a:schemeClr val="tx1"/>
                          </a:solidFill>
                          <a:latin typeface="メイリオ" panose="020B0604030504040204" pitchFamily="50" charset="-128"/>
                          <a:ea typeface="メイリオ" panose="020B0604030504040204" pitchFamily="50" charset="-128"/>
                        </a:rPr>
                        <a:t>１分</a:t>
                      </a:r>
                      <a:r>
                        <a:rPr kumimoji="1" lang="en-US" altLang="ja-JP" sz="1100" b="1" dirty="0" smtClean="0">
                          <a:solidFill>
                            <a:schemeClr val="tx1"/>
                          </a:solidFill>
                          <a:latin typeface="メイリオ" panose="020B0604030504040204" pitchFamily="50" charset="-128"/>
                          <a:ea typeface="メイリオ" panose="020B0604030504040204" pitchFamily="50" charset="-128"/>
                        </a:rPr>
                        <a:t>/1</a:t>
                      </a:r>
                      <a:r>
                        <a:rPr kumimoji="1" lang="ja-JP" altLang="en-US" sz="1100" b="1" dirty="0" smtClean="0">
                          <a:solidFill>
                            <a:schemeClr val="tx1"/>
                          </a:solidFill>
                          <a:latin typeface="メイリオ" panose="020B0604030504040204" pitchFamily="50" charset="-128"/>
                          <a:ea typeface="メイリオ" panose="020B0604030504040204" pitchFamily="50" charset="-128"/>
                        </a:rPr>
                        <a:t>分</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1"/>
                  </a:ext>
                </a:extLst>
              </a:tr>
              <a:tr h="432048">
                <a:tc>
                  <a:txBody>
                    <a:bodyPr/>
                    <a:lstStyle/>
                    <a:p>
                      <a:pPr algn="ctr"/>
                      <a:r>
                        <a:rPr lang="ja-JP" altLang="en-US" sz="1200" dirty="0" smtClean="0">
                          <a:latin typeface="メイリオ" panose="020B0604030504040204" pitchFamily="50" charset="-128"/>
                          <a:ea typeface="メイリオ" panose="020B0604030504040204" pitchFamily="50" charset="-128"/>
                        </a:rPr>
                        <a:t>協議</a:t>
                      </a: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メイリオ" panose="020B0604030504040204" pitchFamily="50" charset="-128"/>
                          <a:ea typeface="メイリオ" panose="020B0604030504040204" pitchFamily="50" charset="-128"/>
                        </a:rPr>
                        <a:t>４～６</a:t>
                      </a:r>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defRPr/>
                      </a:pPr>
                      <a:r>
                        <a:rPr kumimoji="1" lang="ja-JP" altLang="en-US" sz="1200" kern="1200" dirty="0" smtClean="0">
                          <a:solidFill>
                            <a:schemeClr val="tx1"/>
                          </a:solidFill>
                          <a:latin typeface="メイリオ" panose="020B0604030504040204" pitchFamily="50" charset="-128"/>
                          <a:ea typeface="メイリオ" panose="020B0604030504040204" pitchFamily="50" charset="-128"/>
                          <a:cs typeface="+mn-cs"/>
                        </a:rPr>
                        <a:t>授業での主体性を高める働きかけについて話し合う</a:t>
                      </a:r>
                      <a:endParaRPr kumimoji="1" lang="en-US" altLang="ja-JP" sz="1200" kern="1200" dirty="0">
                        <a:solidFill>
                          <a:schemeClr val="tx1"/>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r"/>
                      <a:r>
                        <a:rPr kumimoji="1" lang="en-US" altLang="ja-JP" sz="1100" dirty="0">
                          <a:solidFill>
                            <a:schemeClr val="tx1"/>
                          </a:solidFill>
                          <a:latin typeface="メイリオ" panose="020B0604030504040204" pitchFamily="50" charset="-128"/>
                          <a:ea typeface="メイリオ" panose="020B0604030504040204" pitchFamily="50" charset="-128"/>
                        </a:rPr>
                        <a:t> </a:t>
                      </a:r>
                      <a:r>
                        <a:rPr kumimoji="1" lang="en-US" altLang="ja-JP" sz="1100" b="1" dirty="0" smtClean="0">
                          <a:solidFill>
                            <a:schemeClr val="tx1"/>
                          </a:solidFill>
                          <a:latin typeface="メイリオ" panose="020B0604030504040204" pitchFamily="50" charset="-128"/>
                          <a:ea typeface="メイリオ" panose="020B0604030504040204" pitchFamily="50" charset="-128"/>
                        </a:rPr>
                        <a:t> </a:t>
                      </a:r>
                      <a:r>
                        <a:rPr kumimoji="1" lang="ja-JP" altLang="en-US" sz="1100" b="1" dirty="0" smtClean="0">
                          <a:solidFill>
                            <a:schemeClr val="tx1"/>
                          </a:solidFill>
                          <a:latin typeface="メイリオ" panose="020B0604030504040204" pitchFamily="50" charset="-128"/>
                          <a:ea typeface="メイリオ" panose="020B0604030504040204" pitchFamily="50" charset="-128"/>
                        </a:rPr>
                        <a:t>８分</a:t>
                      </a:r>
                      <a:r>
                        <a:rPr kumimoji="1" lang="en-US" altLang="ja-JP" sz="1100" b="1" dirty="0" smtClean="0">
                          <a:solidFill>
                            <a:schemeClr val="tx1"/>
                          </a:solidFill>
                          <a:latin typeface="メイリオ" panose="020B0604030504040204" pitchFamily="50" charset="-128"/>
                          <a:ea typeface="メイリオ" panose="020B0604030504040204" pitchFamily="50" charset="-128"/>
                        </a:rPr>
                        <a:t>/</a:t>
                      </a:r>
                      <a:r>
                        <a:rPr kumimoji="1" lang="ja-JP" altLang="en-US" sz="1100" b="1" dirty="0" smtClean="0">
                          <a:solidFill>
                            <a:schemeClr val="tx1"/>
                          </a:solidFill>
                          <a:latin typeface="メイリオ" panose="020B0604030504040204" pitchFamily="50" charset="-128"/>
                          <a:ea typeface="メイリオ" panose="020B0604030504040204" pitchFamily="50" charset="-128"/>
                        </a:rPr>
                        <a:t>９分</a:t>
                      </a:r>
                      <a:endParaRPr kumimoji="1" lang="ja-JP" altLang="en-US" sz="1100" b="1" dirty="0">
                        <a:solidFill>
                          <a:schemeClr val="tx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2"/>
                  </a:ext>
                </a:extLst>
              </a:tr>
              <a:tr h="432048">
                <a:tc>
                  <a:txBody>
                    <a:bodyPr/>
                    <a:lstStyle/>
                    <a:p>
                      <a:pPr algn="ctr"/>
                      <a:r>
                        <a:rPr lang="ja-JP" altLang="en-US" sz="1200" dirty="0" smtClean="0">
                          <a:latin typeface="メイリオ" panose="020B0604030504040204" pitchFamily="50" charset="-128"/>
                          <a:ea typeface="メイリオ" panose="020B0604030504040204" pitchFamily="50" charset="-128"/>
                        </a:rPr>
                        <a:t>講義</a:t>
                      </a: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メイリオ" panose="020B0604030504040204" pitchFamily="50" charset="-128"/>
                          <a:ea typeface="メイリオ" panose="020B0604030504040204" pitchFamily="50" charset="-128"/>
                        </a:rPr>
                        <a:t>７～</a:t>
                      </a:r>
                      <a:r>
                        <a:rPr kumimoji="1" lang="en-US" altLang="ja-JP" sz="1200" dirty="0" smtClean="0">
                          <a:solidFill>
                            <a:schemeClr val="tx1"/>
                          </a:solidFill>
                          <a:latin typeface="メイリオ" panose="020B0604030504040204" pitchFamily="50" charset="-128"/>
                          <a:ea typeface="メイリオ" panose="020B0604030504040204" pitchFamily="50" charset="-128"/>
                        </a:rPr>
                        <a:t>15</a:t>
                      </a:r>
                      <a:endParaRPr kumimoji="1" lang="ja-JP" altLang="en-US" sz="1200" dirty="0" smtClean="0">
                        <a:solidFill>
                          <a:schemeClr val="tx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algn="l" defTabSz="914400" rtl="0" eaLnBrk="1" latinLnBrk="0" hangingPunct="1"/>
                      <a:r>
                        <a:rPr kumimoji="1" lang="ja-JP" altLang="en-US" sz="1200" kern="1200" dirty="0" smtClean="0">
                          <a:solidFill>
                            <a:schemeClr val="tx1"/>
                          </a:solidFill>
                          <a:latin typeface="メイリオ" panose="020B0604030504040204" pitchFamily="50" charset="-128"/>
                          <a:ea typeface="メイリオ" panose="020B0604030504040204" pitchFamily="50" charset="-128"/>
                          <a:cs typeface="+mn-cs"/>
                        </a:rPr>
                        <a:t>授業の中での生徒指導について</a:t>
                      </a:r>
                      <a:endParaRPr kumimoji="1" lang="ja-JP" altLang="en-US" sz="1200" kern="1200" dirty="0">
                        <a:solidFill>
                          <a:schemeClr val="tx1"/>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algn="r" defTabSz="914400" rtl="0" eaLnBrk="1" latinLnBrk="0" hangingPunct="1"/>
                      <a:r>
                        <a:rPr kumimoji="1" lang="en-US" altLang="ja-JP" sz="1100" kern="1200" dirty="0">
                          <a:solidFill>
                            <a:schemeClr val="tx1"/>
                          </a:solidFill>
                          <a:latin typeface="メイリオ" panose="020B0604030504040204" pitchFamily="50" charset="-128"/>
                          <a:ea typeface="メイリオ" panose="020B0604030504040204" pitchFamily="50" charset="-128"/>
                          <a:cs typeface="+mn-cs"/>
                        </a:rPr>
                        <a:t> </a:t>
                      </a:r>
                      <a:r>
                        <a:rPr kumimoji="1" lang="en-US" altLang="ja-JP" sz="1100" b="1" kern="1200" dirty="0" smtClean="0">
                          <a:solidFill>
                            <a:schemeClr val="tx1"/>
                          </a:solidFill>
                          <a:latin typeface="メイリオ" panose="020B0604030504040204" pitchFamily="50" charset="-128"/>
                          <a:ea typeface="メイリオ" panose="020B0604030504040204" pitchFamily="50" charset="-128"/>
                          <a:cs typeface="+mn-cs"/>
                        </a:rPr>
                        <a:t> </a:t>
                      </a:r>
                      <a:r>
                        <a:rPr kumimoji="1" lang="ja-JP" altLang="en-US" sz="1100" b="1" kern="1200" dirty="0" smtClean="0">
                          <a:solidFill>
                            <a:schemeClr val="tx1"/>
                          </a:solidFill>
                          <a:latin typeface="メイリオ" panose="020B0604030504040204" pitchFamily="50" charset="-128"/>
                          <a:ea typeface="メイリオ" panose="020B0604030504040204" pitchFamily="50" charset="-128"/>
                          <a:cs typeface="+mn-cs"/>
                        </a:rPr>
                        <a:t>４分</a:t>
                      </a:r>
                      <a:r>
                        <a:rPr kumimoji="1" lang="en-US" altLang="ja-JP" sz="1100" b="1" kern="1200" dirty="0" smtClean="0">
                          <a:solidFill>
                            <a:schemeClr val="tx1"/>
                          </a:solidFill>
                          <a:latin typeface="メイリオ" panose="020B0604030504040204" pitchFamily="50" charset="-128"/>
                          <a:ea typeface="メイリオ" panose="020B0604030504040204" pitchFamily="50" charset="-128"/>
                          <a:cs typeface="+mn-cs"/>
                        </a:rPr>
                        <a:t>/13</a:t>
                      </a:r>
                      <a:r>
                        <a:rPr kumimoji="1" lang="ja-JP" altLang="en-US" sz="1100" b="1"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1100" b="1" kern="1200" dirty="0">
                        <a:solidFill>
                          <a:schemeClr val="tx1"/>
                        </a:solidFill>
                        <a:latin typeface="メイリオ" panose="020B0604030504040204" pitchFamily="50" charset="-128"/>
                        <a:ea typeface="メイリオ" panose="020B0604030504040204" pitchFamily="50" charset="-128"/>
                        <a:cs typeface="+mn-cs"/>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3"/>
                  </a:ext>
                </a:extLst>
              </a:tr>
              <a:tr h="426352">
                <a:tc>
                  <a:txBody>
                    <a:bodyPr/>
                    <a:lstStyle/>
                    <a:p>
                      <a:pPr algn="ctr"/>
                      <a:r>
                        <a:rPr lang="ja-JP" altLang="en-US" sz="1200" dirty="0" smtClean="0">
                          <a:latin typeface="メイリオ" panose="020B0604030504040204" pitchFamily="50" charset="-128"/>
                          <a:ea typeface="メイリオ" panose="020B0604030504040204" pitchFamily="50" charset="-128"/>
                        </a:rPr>
                        <a:t>協議</a:t>
                      </a: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tx1"/>
                          </a:solidFill>
                          <a:latin typeface="メイリオ" panose="020B0604030504040204" pitchFamily="50" charset="-128"/>
                          <a:ea typeface="メイリオ" panose="020B0604030504040204" pitchFamily="50" charset="-128"/>
                          <a:cs typeface="+mn-cs"/>
                        </a:rPr>
                        <a:t>16</a:t>
                      </a:r>
                      <a:r>
                        <a:rPr kumimoji="1" lang="ja-JP" altLang="en-US" sz="1200" kern="1200" dirty="0" smtClean="0">
                          <a:solidFill>
                            <a:schemeClr val="tx1"/>
                          </a:solidFill>
                          <a:latin typeface="メイリオ" panose="020B0604030504040204" pitchFamily="50" charset="-128"/>
                          <a:ea typeface="メイリオ" panose="020B0604030504040204" pitchFamily="50" charset="-128"/>
                          <a:cs typeface="+mn-cs"/>
                        </a:rPr>
                        <a:t>～</a:t>
                      </a:r>
                      <a:r>
                        <a:rPr kumimoji="1" lang="en-US" altLang="ja-JP" sz="1200" kern="1200" dirty="0" smtClean="0">
                          <a:solidFill>
                            <a:schemeClr val="tx1"/>
                          </a:solidFill>
                          <a:latin typeface="メイリオ" panose="020B0604030504040204" pitchFamily="50" charset="-128"/>
                          <a:ea typeface="メイリオ" panose="020B0604030504040204" pitchFamily="50" charset="-128"/>
                          <a:cs typeface="+mn-cs"/>
                        </a:rPr>
                        <a:t>19</a:t>
                      </a:r>
                      <a:endParaRPr kumimoji="1" lang="ja-JP" altLang="en-US" sz="1200" dirty="0" smtClean="0">
                        <a:solidFill>
                          <a:schemeClr val="tx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solidFill>
                          <a:latin typeface="メイリオ" panose="020B0604030504040204" pitchFamily="50" charset="-128"/>
                          <a:ea typeface="メイリオ" panose="020B0604030504040204" pitchFamily="50" charset="-128"/>
                          <a:cs typeface="+mn-cs"/>
                        </a:rPr>
                        <a:t>自己指導能力を育むための三つの留意点を意識した　　　</a:t>
                      </a:r>
                      <a:endParaRPr kumimoji="1" lang="en-US" altLang="ja-JP" sz="1200" kern="1200" dirty="0" smtClean="0">
                        <a:solidFill>
                          <a:schemeClr val="tx1"/>
                        </a:solidFill>
                        <a:latin typeface="メイリオ" panose="020B0604030504040204" pitchFamily="50" charset="-128"/>
                        <a:ea typeface="メイリオ" panose="020B0604030504040204" pitchFamily="50" charset="-128"/>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solidFill>
                          <a:latin typeface="メイリオ" panose="020B0604030504040204" pitchFamily="50" charset="-128"/>
                          <a:ea typeface="メイリオ" panose="020B0604030504040204" pitchFamily="50" charset="-128"/>
                          <a:cs typeface="+mn-cs"/>
                        </a:rPr>
                        <a:t>授業の中での働きかけを考える</a:t>
                      </a:r>
                      <a:endParaRPr kumimoji="1" lang="ja-JP" altLang="en-US" sz="1200" kern="1200" dirty="0">
                        <a:solidFill>
                          <a:schemeClr val="tx1"/>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algn="r" defTabSz="914400" rtl="0" eaLnBrk="1" latinLnBrk="0" hangingPunct="1"/>
                      <a:r>
                        <a:rPr kumimoji="1" lang="en-US" altLang="ja-JP" sz="1100" b="1" kern="1200" dirty="0" smtClean="0">
                          <a:solidFill>
                            <a:schemeClr val="tx1"/>
                          </a:solidFill>
                          <a:latin typeface="メイリオ" panose="020B0604030504040204" pitchFamily="50" charset="-128"/>
                          <a:ea typeface="メイリオ" panose="020B0604030504040204" pitchFamily="50" charset="-128"/>
                          <a:cs typeface="+mn-cs"/>
                        </a:rPr>
                        <a:t> 12</a:t>
                      </a:r>
                      <a:r>
                        <a:rPr kumimoji="1" lang="ja-JP" altLang="en-US" sz="1100" b="1" kern="1200" dirty="0" smtClean="0">
                          <a:solidFill>
                            <a:schemeClr val="tx1"/>
                          </a:solidFill>
                          <a:latin typeface="メイリオ" panose="020B0604030504040204" pitchFamily="50" charset="-128"/>
                          <a:ea typeface="メイリオ" panose="020B0604030504040204" pitchFamily="50" charset="-128"/>
                          <a:cs typeface="+mn-cs"/>
                        </a:rPr>
                        <a:t>分</a:t>
                      </a:r>
                      <a:r>
                        <a:rPr kumimoji="1" lang="en-US" altLang="ja-JP" sz="1100" b="1" kern="1200" dirty="0" smtClean="0">
                          <a:solidFill>
                            <a:schemeClr val="tx1"/>
                          </a:solidFill>
                          <a:latin typeface="メイリオ" panose="020B0604030504040204" pitchFamily="50" charset="-128"/>
                          <a:ea typeface="メイリオ" panose="020B0604030504040204" pitchFamily="50" charset="-128"/>
                          <a:cs typeface="+mn-cs"/>
                        </a:rPr>
                        <a:t>/25</a:t>
                      </a:r>
                      <a:r>
                        <a:rPr kumimoji="1" lang="ja-JP" altLang="en-US" sz="1100" b="1"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1100" b="1" kern="1200" dirty="0">
                        <a:solidFill>
                          <a:schemeClr val="tx1"/>
                        </a:solidFill>
                        <a:latin typeface="メイリオ" panose="020B0604030504040204" pitchFamily="50" charset="-128"/>
                        <a:ea typeface="メイリオ" panose="020B0604030504040204" pitchFamily="50" charset="-128"/>
                        <a:cs typeface="+mn-cs"/>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4"/>
                  </a:ext>
                </a:extLst>
              </a:tr>
              <a:tr h="0">
                <a:tc>
                  <a:txBody>
                    <a:bodyPr/>
                    <a:lstStyle/>
                    <a:p>
                      <a:pPr algn="ctr"/>
                      <a:r>
                        <a:rPr lang="ja-JP" altLang="en-US" sz="1200" dirty="0" smtClean="0">
                          <a:latin typeface="メイリオ" panose="020B0604030504040204" pitchFamily="50" charset="-128"/>
                          <a:ea typeface="メイリオ" panose="020B0604030504040204" pitchFamily="50" charset="-128"/>
                        </a:rPr>
                        <a:t>協議</a:t>
                      </a: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メイリオ" panose="020B0604030504040204" pitchFamily="50" charset="-128"/>
                          <a:ea typeface="メイリオ" panose="020B0604030504040204" pitchFamily="50" charset="-128"/>
                        </a:rPr>
                        <a:t>20,21</a:t>
                      </a: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algn="l" defTabSz="914400" rtl="0" eaLnBrk="1" latinLnBrk="0" hangingPunct="1"/>
                      <a:r>
                        <a:rPr kumimoji="1" lang="ja-JP" altLang="en-US" sz="1200" kern="1200" dirty="0" smtClean="0">
                          <a:solidFill>
                            <a:schemeClr val="tx1"/>
                          </a:solidFill>
                          <a:latin typeface="メイリオ" panose="020B0604030504040204" pitchFamily="50" charset="-128"/>
                          <a:ea typeface="メイリオ" panose="020B0604030504040204" pitchFamily="50" charset="-128"/>
                          <a:cs typeface="+mn-cs"/>
                        </a:rPr>
                        <a:t>自己指導能力を育むための三つの留意点を意識した働きかけを授業場面ごとに考える</a:t>
                      </a:r>
                      <a:endParaRPr kumimoji="1" lang="en-US" altLang="ja-JP" sz="1200" kern="1200" dirty="0" smtClean="0">
                        <a:solidFill>
                          <a:schemeClr val="tx1"/>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100" b="1" kern="1200" dirty="0" smtClean="0">
                          <a:solidFill>
                            <a:schemeClr val="tx1"/>
                          </a:solidFill>
                          <a:latin typeface="メイリオ" panose="020B0604030504040204" pitchFamily="50" charset="-128"/>
                          <a:ea typeface="メイリオ" panose="020B0604030504040204" pitchFamily="50" charset="-128"/>
                          <a:cs typeface="+mn-cs"/>
                        </a:rPr>
                        <a:t> 20</a:t>
                      </a:r>
                      <a:r>
                        <a:rPr kumimoji="1" lang="ja-JP" altLang="en-US" sz="1100" b="1" kern="1200" dirty="0" smtClean="0">
                          <a:solidFill>
                            <a:schemeClr val="tx1"/>
                          </a:solidFill>
                          <a:latin typeface="メイリオ" panose="020B0604030504040204" pitchFamily="50" charset="-128"/>
                          <a:ea typeface="メイリオ" panose="020B0604030504040204" pitchFamily="50" charset="-128"/>
                          <a:cs typeface="+mn-cs"/>
                        </a:rPr>
                        <a:t>分</a:t>
                      </a:r>
                      <a:r>
                        <a:rPr kumimoji="1" lang="en-US" altLang="ja-JP" sz="1100" b="1" kern="1200" dirty="0" smtClean="0">
                          <a:solidFill>
                            <a:schemeClr val="tx1"/>
                          </a:solidFill>
                          <a:latin typeface="メイリオ" panose="020B0604030504040204" pitchFamily="50" charset="-128"/>
                          <a:ea typeface="メイリオ" panose="020B0604030504040204" pitchFamily="50" charset="-128"/>
                          <a:cs typeface="+mn-cs"/>
                        </a:rPr>
                        <a:t>/45</a:t>
                      </a:r>
                      <a:r>
                        <a:rPr kumimoji="1" lang="ja-JP" altLang="en-US" sz="1100" b="1"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1100" b="1" kern="1200" dirty="0" smtClean="0">
                        <a:solidFill>
                          <a:schemeClr val="tx1"/>
                        </a:solidFill>
                        <a:latin typeface="メイリオ" panose="020B0604030504040204" pitchFamily="50" charset="-128"/>
                        <a:ea typeface="メイリオ" panose="020B0604030504040204" pitchFamily="50" charset="-128"/>
                        <a:cs typeface="+mn-cs"/>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7"/>
                  </a:ext>
                </a:extLst>
              </a:tr>
              <a:tr h="420632">
                <a:tc>
                  <a:txBody>
                    <a:bodyPr/>
                    <a:lstStyle/>
                    <a:p>
                      <a:pPr algn="ctr"/>
                      <a:r>
                        <a:rPr lang="ja-JP" altLang="en-US" sz="1200" dirty="0" smtClean="0">
                          <a:latin typeface="メイリオ" panose="020B0604030504040204" pitchFamily="50" charset="-128"/>
                          <a:ea typeface="メイリオ" panose="020B0604030504040204" pitchFamily="50" charset="-128"/>
                        </a:rPr>
                        <a:t>講義</a:t>
                      </a: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200" kern="1200" dirty="0" smtClean="0">
                          <a:solidFill>
                            <a:schemeClr val="tx1"/>
                          </a:solidFill>
                          <a:latin typeface="メイリオ" panose="020B0604030504040204" pitchFamily="50" charset="-128"/>
                          <a:ea typeface="メイリオ" panose="020B0604030504040204" pitchFamily="50" charset="-128"/>
                          <a:cs typeface="+mn-cs"/>
                        </a:rPr>
                        <a:t>22</a:t>
                      </a:r>
                      <a:r>
                        <a:rPr kumimoji="1" lang="ja-JP" altLang="en-US" sz="1200" kern="1200" dirty="0" smtClean="0">
                          <a:solidFill>
                            <a:schemeClr val="tx1"/>
                          </a:solidFill>
                          <a:latin typeface="メイリオ" panose="020B0604030504040204" pitchFamily="50" charset="-128"/>
                          <a:ea typeface="メイリオ" panose="020B0604030504040204" pitchFamily="50" charset="-128"/>
                          <a:cs typeface="+mn-cs"/>
                        </a:rPr>
                        <a:t>～</a:t>
                      </a:r>
                      <a:r>
                        <a:rPr kumimoji="1" lang="en-US" altLang="ja-JP" sz="1200" kern="1200" dirty="0" smtClean="0">
                          <a:solidFill>
                            <a:schemeClr val="tx1"/>
                          </a:solidFill>
                          <a:latin typeface="メイリオ" panose="020B0604030504040204" pitchFamily="50" charset="-128"/>
                          <a:ea typeface="メイリオ" panose="020B0604030504040204" pitchFamily="50" charset="-128"/>
                          <a:cs typeface="+mn-cs"/>
                        </a:rPr>
                        <a:t>31</a:t>
                      </a:r>
                      <a:endParaRPr kumimoji="1" lang="ja-JP" altLang="en-US" sz="1200" dirty="0" smtClean="0">
                        <a:solidFill>
                          <a:schemeClr val="tx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algn="l" defTabSz="914400" rtl="0" eaLnBrk="1" latinLnBrk="0" hangingPunct="1"/>
                      <a:r>
                        <a:rPr kumimoji="1" lang="ja-JP" altLang="en-US" sz="1200" kern="1200" dirty="0" smtClean="0">
                          <a:solidFill>
                            <a:schemeClr val="tx1"/>
                          </a:solidFill>
                          <a:latin typeface="メイリオ" panose="020B0604030504040204" pitchFamily="50" charset="-128"/>
                          <a:ea typeface="メイリオ" panose="020B0604030504040204" pitchFamily="50" charset="-128"/>
                          <a:cs typeface="+mn-cs"/>
                        </a:rPr>
                        <a:t>まとめ</a:t>
                      </a:r>
                      <a:endParaRPr kumimoji="1" lang="en-US" altLang="ja-JP" sz="1200" kern="1200" dirty="0" smtClean="0">
                        <a:solidFill>
                          <a:schemeClr val="tx1"/>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algn="r" defTabSz="914400" rtl="0" eaLnBrk="1" latinLnBrk="0" hangingPunct="1"/>
                      <a:r>
                        <a:rPr kumimoji="1" lang="en-US" altLang="ja-JP" sz="1100" b="1" kern="1200" dirty="0" smtClean="0">
                          <a:solidFill>
                            <a:schemeClr val="tx1"/>
                          </a:solidFill>
                          <a:latin typeface="メイリオ" panose="020B0604030504040204" pitchFamily="50" charset="-128"/>
                          <a:ea typeface="メイリオ" panose="020B0604030504040204" pitchFamily="50" charset="-128"/>
                          <a:cs typeface="+mn-cs"/>
                        </a:rPr>
                        <a:t> </a:t>
                      </a:r>
                      <a:r>
                        <a:rPr kumimoji="1" lang="ja-JP" altLang="en-US" sz="1100" b="1" kern="1200" dirty="0" smtClean="0">
                          <a:solidFill>
                            <a:schemeClr val="tx1"/>
                          </a:solidFill>
                          <a:latin typeface="メイリオ" panose="020B0604030504040204" pitchFamily="50" charset="-128"/>
                          <a:ea typeface="メイリオ" panose="020B0604030504040204" pitchFamily="50" charset="-128"/>
                          <a:cs typeface="+mn-cs"/>
                        </a:rPr>
                        <a:t>４分</a:t>
                      </a:r>
                      <a:r>
                        <a:rPr kumimoji="1" lang="en-US" altLang="ja-JP" sz="1100" b="1" kern="1200" dirty="0" smtClean="0">
                          <a:solidFill>
                            <a:schemeClr val="tx1"/>
                          </a:solidFill>
                          <a:latin typeface="メイリオ" panose="020B0604030504040204" pitchFamily="50" charset="-128"/>
                          <a:ea typeface="メイリオ" panose="020B0604030504040204" pitchFamily="50" charset="-128"/>
                          <a:cs typeface="+mn-cs"/>
                        </a:rPr>
                        <a:t>/49</a:t>
                      </a:r>
                      <a:r>
                        <a:rPr kumimoji="1" lang="ja-JP" altLang="en-US" sz="1100" b="1"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1100" b="1" kern="1200" dirty="0">
                        <a:solidFill>
                          <a:schemeClr val="tx1"/>
                        </a:solidFill>
                        <a:latin typeface="メイリオ" panose="020B0604030504040204" pitchFamily="50" charset="-128"/>
                        <a:ea typeface="メイリオ" panose="020B0604030504040204" pitchFamily="50" charset="-128"/>
                        <a:cs typeface="+mn-cs"/>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5"/>
                  </a:ext>
                </a:extLst>
              </a:tr>
              <a:tr h="0">
                <a:tc>
                  <a:txBody>
                    <a:bodyPr/>
                    <a:lstStyle/>
                    <a:p>
                      <a:pPr algn="ctr"/>
                      <a:r>
                        <a:rPr lang="ja-JP" altLang="en-US" sz="1200" dirty="0" smtClean="0">
                          <a:latin typeface="メイリオ" panose="020B0604030504040204" pitchFamily="50" charset="-128"/>
                          <a:ea typeface="メイリオ" panose="020B0604030504040204" pitchFamily="50" charset="-128"/>
                        </a:rPr>
                        <a:t>発表</a:t>
                      </a: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smtClean="0">
                          <a:solidFill>
                            <a:schemeClr val="tx1"/>
                          </a:solidFill>
                          <a:latin typeface="メイリオ" panose="020B0604030504040204" pitchFamily="50" charset="-128"/>
                          <a:ea typeface="メイリオ" panose="020B0604030504040204" pitchFamily="50" charset="-128"/>
                        </a:rPr>
                        <a:t>32</a:t>
                      </a:r>
                      <a:r>
                        <a:rPr kumimoji="1" lang="ja-JP" altLang="en-US" sz="1200" dirty="0" smtClean="0">
                          <a:solidFill>
                            <a:schemeClr val="tx1"/>
                          </a:solidFill>
                          <a:latin typeface="メイリオ" panose="020B0604030504040204" pitchFamily="50" charset="-128"/>
                          <a:ea typeface="メイリオ" panose="020B0604030504040204" pitchFamily="50" charset="-128"/>
                        </a:rPr>
                        <a:t>～</a:t>
                      </a:r>
                      <a:r>
                        <a:rPr kumimoji="1" lang="en-US" altLang="ja-JP" sz="1200" dirty="0" smtClean="0">
                          <a:solidFill>
                            <a:schemeClr val="tx1"/>
                          </a:solidFill>
                          <a:latin typeface="メイリオ" panose="020B0604030504040204" pitchFamily="50" charset="-128"/>
                          <a:ea typeface="メイリオ" panose="020B0604030504040204" pitchFamily="50" charset="-128"/>
                        </a:rPr>
                        <a:t>35</a:t>
                      </a:r>
                      <a:endParaRPr kumimoji="1" lang="ja-JP" altLang="en-US" sz="1200" dirty="0" smtClean="0">
                        <a:solidFill>
                          <a:schemeClr val="tx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solidFill>
                          <a:latin typeface="メイリオ" panose="020B0604030504040204" pitchFamily="50" charset="-128"/>
                          <a:ea typeface="メイリオ" panose="020B0604030504040204" pitchFamily="50" charset="-128"/>
                          <a:cs typeface="+mn-cs"/>
                        </a:rPr>
                        <a:t>チャレンジ！</a:t>
                      </a:r>
                      <a:endParaRPr kumimoji="1" lang="en-US" altLang="ja-JP" sz="1200" kern="1200" dirty="0" smtClean="0">
                        <a:solidFill>
                          <a:schemeClr val="tx1"/>
                        </a:solidFill>
                        <a:latin typeface="メイリオ" panose="020B0604030504040204" pitchFamily="50" charset="-128"/>
                        <a:ea typeface="メイリオ" panose="020B0604030504040204" pitchFamily="50" charset="-128"/>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smtClean="0">
                          <a:solidFill>
                            <a:schemeClr val="tx1"/>
                          </a:solidFill>
                          <a:latin typeface="メイリオ" panose="020B0604030504040204" pitchFamily="50" charset="-128"/>
                          <a:ea typeface="メイリオ" panose="020B0604030504040204" pitchFamily="50" charset="-128"/>
                          <a:cs typeface="+mn-cs"/>
                        </a:rPr>
                        <a:t>明日からの授業中の働きかけとして工夫すること</a:t>
                      </a:r>
                      <a:endParaRPr kumimoji="1" lang="en-US" altLang="ja-JP" sz="1200" kern="1200" dirty="0" smtClean="0">
                        <a:solidFill>
                          <a:schemeClr val="tx1"/>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algn="r" defTabSz="914400" rtl="0" eaLnBrk="1" latinLnBrk="0" hangingPunct="1"/>
                      <a:r>
                        <a:rPr kumimoji="1" lang="ja-JP" altLang="en-US" sz="1100" b="1" kern="1200" dirty="0" smtClean="0">
                          <a:solidFill>
                            <a:schemeClr val="tx1"/>
                          </a:solidFill>
                          <a:latin typeface="メイリオ" panose="020B0604030504040204" pitchFamily="50" charset="-128"/>
                          <a:ea typeface="メイリオ" panose="020B0604030504040204" pitchFamily="50" charset="-128"/>
                          <a:cs typeface="+mn-cs"/>
                        </a:rPr>
                        <a:t>５分</a:t>
                      </a:r>
                      <a:r>
                        <a:rPr kumimoji="1" lang="en-US" altLang="ja-JP" sz="1100" b="1" kern="1200" dirty="0" smtClean="0">
                          <a:solidFill>
                            <a:schemeClr val="tx1"/>
                          </a:solidFill>
                          <a:latin typeface="メイリオ" panose="020B0604030504040204" pitchFamily="50" charset="-128"/>
                          <a:ea typeface="メイリオ" panose="020B0604030504040204" pitchFamily="50" charset="-128"/>
                          <a:cs typeface="+mn-cs"/>
                        </a:rPr>
                        <a:t>/54</a:t>
                      </a:r>
                      <a:r>
                        <a:rPr kumimoji="1" lang="ja-JP" altLang="en-US" sz="1100" b="1"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1100" b="1" kern="1200" dirty="0">
                        <a:solidFill>
                          <a:schemeClr val="tx1"/>
                        </a:solidFill>
                        <a:latin typeface="メイリオ" panose="020B0604030504040204" pitchFamily="50" charset="-128"/>
                        <a:ea typeface="メイリオ" panose="020B0604030504040204" pitchFamily="50" charset="-128"/>
                        <a:cs typeface="+mn-cs"/>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6"/>
                  </a:ext>
                </a:extLst>
              </a:tr>
            </a:tbl>
          </a:graphicData>
        </a:graphic>
      </p:graphicFrame>
      <p:sp>
        <p:nvSpPr>
          <p:cNvPr id="23" name="テキスト ボックス 22"/>
          <p:cNvSpPr txBox="1"/>
          <p:nvPr/>
        </p:nvSpPr>
        <p:spPr>
          <a:xfrm>
            <a:off x="436791" y="185396"/>
            <a:ext cx="5872529" cy="400110"/>
          </a:xfrm>
          <a:prstGeom prst="rect">
            <a:avLst/>
          </a:prstGeom>
          <a:noFill/>
        </p:spPr>
        <p:txBody>
          <a:bodyPr wrap="square" rtlCol="0">
            <a:spAutoFit/>
          </a:bodyPr>
          <a:lstStyle>
            <a:defPPr>
              <a:defRPr lang="ja-JP"/>
            </a:defPPr>
            <a:lvl1pPr>
              <a:defRPr sz="2000" b="1">
                <a:latin typeface="メイリオ" panose="020B0604030504040204" pitchFamily="50" charset="-128"/>
                <a:ea typeface="メイリオ" panose="020B0604030504040204" pitchFamily="50" charset="-128"/>
              </a:defRPr>
            </a:lvl1pPr>
          </a:lstStyle>
          <a:p>
            <a:r>
              <a:rPr lang="ja-JP" altLang="en-US" dirty="0"/>
              <a:t>○スライド資料</a:t>
            </a:r>
            <a:r>
              <a:rPr lang="ja-JP" altLang="en-US" dirty="0" smtClean="0"/>
              <a:t>（進行原稿）</a:t>
            </a:r>
            <a:r>
              <a:rPr lang="ja-JP" altLang="en-US" dirty="0"/>
              <a:t>の</a:t>
            </a:r>
            <a:r>
              <a:rPr lang="ja-JP" altLang="en-US" dirty="0" smtClean="0"/>
              <a:t>流れ</a:t>
            </a:r>
            <a:endParaRPr lang="ja-JP" altLang="en-US" dirty="0"/>
          </a:p>
        </p:txBody>
      </p:sp>
      <p:grpSp>
        <p:nvGrpSpPr>
          <p:cNvPr id="2" name="グループ化 1"/>
          <p:cNvGrpSpPr/>
          <p:nvPr/>
        </p:nvGrpSpPr>
        <p:grpSpPr>
          <a:xfrm>
            <a:off x="436791" y="5172502"/>
            <a:ext cx="6357768" cy="3884954"/>
            <a:chOff x="436791" y="5244604"/>
            <a:chExt cx="6357768" cy="3884954"/>
          </a:xfrm>
        </p:grpSpPr>
        <p:sp>
          <p:nvSpPr>
            <p:cNvPr id="9" name="テキスト ボックス 8"/>
            <p:cNvSpPr txBox="1"/>
            <p:nvPr/>
          </p:nvSpPr>
          <p:spPr>
            <a:xfrm>
              <a:off x="436791" y="5244604"/>
              <a:ext cx="4288353" cy="400110"/>
            </a:xfrm>
            <a:prstGeom prst="rect">
              <a:avLst/>
            </a:prstGeom>
            <a:noFill/>
          </p:spPr>
          <p:txBody>
            <a:bodyPr wrap="none" rtlCol="0">
              <a:spAutoFit/>
            </a:bodyPr>
            <a:lstStyle>
              <a:defPPr>
                <a:defRPr lang="ja-JP"/>
              </a:defPPr>
              <a:lvl1pPr>
                <a:defRPr sz="2000" b="1">
                  <a:latin typeface="メイリオ" panose="020B0604030504040204" pitchFamily="50" charset="-128"/>
                  <a:ea typeface="メイリオ" panose="020B0604030504040204" pitchFamily="50" charset="-128"/>
                </a:defRPr>
              </a:lvl1pPr>
            </a:lstStyle>
            <a:p>
              <a:r>
                <a:rPr lang="ja-JP" altLang="en-US" dirty="0"/>
                <a:t>○スライド資料</a:t>
              </a:r>
              <a:r>
                <a:rPr lang="ja-JP" altLang="en-US" dirty="0" smtClean="0"/>
                <a:t>（進行原稿）</a:t>
              </a:r>
              <a:r>
                <a:rPr lang="ja-JP" altLang="en-US" dirty="0"/>
                <a:t>の見方</a:t>
              </a:r>
            </a:p>
          </p:txBody>
        </p:sp>
        <p:sp>
          <p:nvSpPr>
            <p:cNvPr id="21" name="正方形/長方形 20"/>
            <p:cNvSpPr>
              <a:spLocks noChangeAspect="1"/>
            </p:cNvSpPr>
            <p:nvPr/>
          </p:nvSpPr>
          <p:spPr>
            <a:xfrm>
              <a:off x="3072504" y="6011467"/>
              <a:ext cx="2991503" cy="311799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36000" bIns="72000" rtlCol="0" anchor="t"/>
            <a:lstStyle/>
            <a:p>
              <a:pPr defTabSz="880676">
                <a:lnSpc>
                  <a:spcPts val="1400"/>
                </a:lnSpc>
                <a:defRPr/>
              </a:pPr>
              <a:r>
                <a:rPr lang="ja-JP" altLang="en-US" sz="900" b="1" dirty="0">
                  <a:solidFill>
                    <a:schemeClr val="tx1"/>
                  </a:solidFill>
                  <a:latin typeface="メイリオ" panose="020B0604030504040204" pitchFamily="50" charset="-128"/>
                  <a:ea typeface="メイリオ" panose="020B0604030504040204" pitchFamily="50" charset="-128"/>
                </a:rPr>
                <a:t>≪</a:t>
              </a:r>
              <a:r>
                <a:rPr lang="ja-JP" altLang="en-US" sz="900" b="1" dirty="0" smtClean="0">
                  <a:solidFill>
                    <a:schemeClr val="tx1"/>
                  </a:solidFill>
                  <a:latin typeface="メイリオ" panose="020B0604030504040204" pitchFamily="50" charset="-128"/>
                  <a:ea typeface="メイリオ" panose="020B0604030504040204" pitchFamily="50" charset="-128"/>
                </a:rPr>
                <a:t>スライド７～</a:t>
              </a:r>
              <a:r>
                <a:rPr lang="en-US" altLang="ja-JP" sz="900" b="1" dirty="0" smtClean="0">
                  <a:solidFill>
                    <a:schemeClr val="tx1"/>
                  </a:solidFill>
                  <a:latin typeface="メイリオ" panose="020B0604030504040204" pitchFamily="50" charset="-128"/>
                  <a:ea typeface="メイリオ" panose="020B0604030504040204" pitchFamily="50" charset="-128"/>
                </a:rPr>
                <a:t>15</a:t>
              </a:r>
              <a:r>
                <a:rPr lang="ja-JP" altLang="en-US" sz="900" b="1" dirty="0" smtClean="0">
                  <a:solidFill>
                    <a:schemeClr val="tx1"/>
                  </a:solidFill>
                  <a:latin typeface="メイリオ" panose="020B0604030504040204" pitchFamily="50" charset="-128"/>
                  <a:ea typeface="メイリオ" panose="020B0604030504040204" pitchFamily="50" charset="-128"/>
                </a:rPr>
                <a:t>で４分</a:t>
              </a:r>
              <a:r>
                <a:rPr lang="ja-JP" altLang="en-US" sz="900" b="1" dirty="0">
                  <a:solidFill>
                    <a:schemeClr val="tx1"/>
                  </a:solidFill>
                  <a:latin typeface="メイリオ" panose="020B0604030504040204" pitchFamily="50" charset="-128"/>
                  <a:ea typeface="メイリオ" panose="020B0604030504040204" pitchFamily="50" charset="-128"/>
                </a:rPr>
                <a:t>≫</a:t>
              </a:r>
              <a:endParaRPr lang="en-US" altLang="ja-JP" sz="9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900" dirty="0" smtClean="0">
                  <a:solidFill>
                    <a:srgbClr val="FF0000"/>
                  </a:solidFill>
                  <a:latin typeface="メイリオ" panose="020B0604030504040204" pitchFamily="50" charset="-128"/>
                  <a:ea typeface="メイリオ" panose="020B0604030504040204" pitchFamily="50" charset="-128"/>
                </a:rPr>
                <a:t>　</a:t>
              </a:r>
              <a:r>
                <a:rPr lang="ja-JP" altLang="en-US" sz="900" dirty="0" smtClean="0">
                  <a:solidFill>
                    <a:schemeClr val="tx1"/>
                  </a:solidFill>
                  <a:latin typeface="メイリオ" panose="020B0604030504040204" pitchFamily="50" charset="-128"/>
                  <a:ea typeface="メイリオ" panose="020B0604030504040204" pitchFamily="50" charset="-128"/>
                </a:rPr>
                <a:t>自己指導能力とは具体的に言うと、「その時、その　場で、どのような行動が適切であるか、自分で考えて、決めて、実行する能力」のことです。</a:t>
              </a:r>
              <a:endParaRPr lang="en-US" altLang="ja-JP" sz="9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900" dirty="0" smtClean="0">
                  <a:solidFill>
                    <a:schemeClr val="tx1"/>
                  </a:solidFill>
                  <a:latin typeface="メイリオ" panose="020B0604030504040204" pitchFamily="50" charset="-128"/>
                  <a:ea typeface="メイリオ" panose="020B0604030504040204" pitchFamily="50" charset="-128"/>
                </a:rPr>
                <a:t>　この力を教師の働きかけで育てていきたいわけです。では、自己指導能力をよりよく育てていくにはどうし　たらよいのでしょうか。★</a:t>
              </a:r>
              <a:endParaRPr lang="ja-JP" altLang="en-US" sz="900" dirty="0" smtClean="0">
                <a:solidFill>
                  <a:srgbClr val="FF0000"/>
                </a:solidFill>
                <a:latin typeface="メイリオ" panose="020B0604030504040204" pitchFamily="50" charset="-128"/>
                <a:ea typeface="メイリオ" panose="020B0604030504040204" pitchFamily="50" charset="-128"/>
              </a:endParaRPr>
            </a:p>
            <a:p>
              <a:pPr defTabSz="916772" fontAlgn="base">
                <a:lnSpc>
                  <a:spcPts val="1400"/>
                </a:lnSpc>
                <a:spcBef>
                  <a:spcPct val="30000"/>
                </a:spcBef>
                <a:spcAft>
                  <a:spcPct val="0"/>
                </a:spcAft>
                <a:defRPr/>
              </a:pPr>
              <a:endParaRPr lang="en-US" altLang="ja-JP" sz="900" dirty="0">
                <a:solidFill>
                  <a:schemeClr val="tx1"/>
                </a:solidFill>
                <a:latin typeface="メイリオ" panose="020B0604030504040204" pitchFamily="50" charset="-128"/>
                <a:ea typeface="メイリオ" panose="020B0604030504040204" pitchFamily="50" charset="-128"/>
              </a:endParaRPr>
            </a:p>
            <a:p>
              <a:pPr defTabSz="916772" fontAlgn="base">
                <a:lnSpc>
                  <a:spcPts val="1400"/>
                </a:lnSpc>
                <a:spcBef>
                  <a:spcPct val="30000"/>
                </a:spcBef>
                <a:spcAft>
                  <a:spcPct val="0"/>
                </a:spcAft>
                <a:defRPr/>
              </a:pPr>
              <a:endParaRPr lang="en-US" altLang="ja-JP" sz="900" dirty="0" smtClean="0">
                <a:solidFill>
                  <a:schemeClr val="tx1"/>
                </a:solidFill>
                <a:latin typeface="メイリオ" panose="020B0604030504040204" pitchFamily="50" charset="-128"/>
                <a:ea typeface="メイリオ" panose="020B0604030504040204" pitchFamily="50" charset="-128"/>
              </a:endParaRPr>
            </a:p>
            <a:p>
              <a:pPr defTabSz="916772" fontAlgn="base">
                <a:lnSpc>
                  <a:spcPts val="1400"/>
                </a:lnSpc>
                <a:spcBef>
                  <a:spcPct val="30000"/>
                </a:spcBef>
                <a:spcAft>
                  <a:spcPct val="0"/>
                </a:spcAft>
                <a:defRPr/>
              </a:pPr>
              <a:endParaRPr lang="en-US" altLang="ja-JP" sz="900" dirty="0">
                <a:solidFill>
                  <a:schemeClr val="tx1"/>
                </a:solidFill>
                <a:latin typeface="メイリオ" panose="020B0604030504040204" pitchFamily="50" charset="-128"/>
                <a:ea typeface="メイリオ" panose="020B0604030504040204" pitchFamily="50" charset="-128"/>
              </a:endParaRPr>
            </a:p>
            <a:p>
              <a:pPr defTabSz="916772" fontAlgn="base">
                <a:lnSpc>
                  <a:spcPts val="1400"/>
                </a:lnSpc>
                <a:spcBef>
                  <a:spcPct val="30000"/>
                </a:spcBef>
                <a:spcAft>
                  <a:spcPct val="0"/>
                </a:spcAft>
                <a:defRPr/>
              </a:pPr>
              <a:endParaRPr lang="en-US" altLang="ja-JP" sz="900" dirty="0" smtClean="0">
                <a:solidFill>
                  <a:schemeClr val="tx1"/>
                </a:solidFill>
                <a:latin typeface="メイリオ" panose="020B0604030504040204" pitchFamily="50" charset="-128"/>
                <a:ea typeface="メイリオ" panose="020B0604030504040204" pitchFamily="50" charset="-128"/>
              </a:endParaRPr>
            </a:p>
            <a:p>
              <a:pPr defTabSz="916772" fontAlgn="base">
                <a:lnSpc>
                  <a:spcPts val="1400"/>
                </a:lnSpc>
                <a:spcBef>
                  <a:spcPct val="30000"/>
                </a:spcBef>
                <a:spcAft>
                  <a:spcPct val="0"/>
                </a:spcAft>
                <a:defRPr/>
              </a:pPr>
              <a:endParaRPr lang="en-US" altLang="ja-JP" sz="900" dirty="0" smtClean="0">
                <a:solidFill>
                  <a:schemeClr val="tx1"/>
                </a:solidFill>
                <a:latin typeface="メイリオ" panose="020B0604030504040204" pitchFamily="50" charset="-128"/>
                <a:ea typeface="メイリオ" panose="020B0604030504040204" pitchFamily="50" charset="-128"/>
              </a:endParaRPr>
            </a:p>
            <a:p>
              <a:pPr defTabSz="916772" fontAlgn="base">
                <a:lnSpc>
                  <a:spcPts val="1400"/>
                </a:lnSpc>
                <a:spcBef>
                  <a:spcPct val="30000"/>
                </a:spcBef>
                <a:spcAft>
                  <a:spcPct val="0"/>
                </a:spcAft>
                <a:defRPr/>
              </a:pPr>
              <a:endParaRPr lang="en-US" altLang="ja-JP" sz="900" dirty="0" smtClean="0">
                <a:solidFill>
                  <a:schemeClr val="tx1"/>
                </a:solidFill>
                <a:latin typeface="メイリオ" panose="020B0604030504040204" pitchFamily="50" charset="-128"/>
                <a:ea typeface="メイリオ" panose="020B0604030504040204" pitchFamily="50" charset="-128"/>
              </a:endParaRPr>
            </a:p>
            <a:p>
              <a:pPr defTabSz="916772" fontAlgn="base">
                <a:lnSpc>
                  <a:spcPts val="1400"/>
                </a:lnSpc>
                <a:spcBef>
                  <a:spcPct val="30000"/>
                </a:spcBef>
                <a:spcAft>
                  <a:spcPct val="0"/>
                </a:spcAft>
                <a:defRPr/>
              </a:pPr>
              <a:r>
                <a:rPr lang="ja-JP" altLang="en-US" sz="900" dirty="0" smtClean="0">
                  <a:solidFill>
                    <a:schemeClr val="tx1"/>
                  </a:solidFill>
                  <a:latin typeface="メイリオ" panose="020B0604030504040204" pitchFamily="50" charset="-128"/>
                  <a:ea typeface="メイリオ" panose="020B0604030504040204" pitchFamily="50" charset="-128"/>
                </a:rPr>
                <a:t>（　　）</a:t>
              </a:r>
              <a:endParaRPr lang="en-US" altLang="ja-JP" sz="900" dirty="0" smtClean="0">
                <a:solidFill>
                  <a:schemeClr val="tx1"/>
                </a:solidFill>
                <a:latin typeface="メイリオ" panose="020B0604030504040204" pitchFamily="50" charset="-128"/>
                <a:ea typeface="メイリオ" panose="020B0604030504040204" pitchFamily="50" charset="-128"/>
              </a:endParaRPr>
            </a:p>
            <a:p>
              <a:pPr defTabSz="916772" fontAlgn="base">
                <a:lnSpc>
                  <a:spcPts val="1400"/>
                </a:lnSpc>
                <a:spcBef>
                  <a:spcPct val="30000"/>
                </a:spcBef>
                <a:spcAft>
                  <a:spcPct val="0"/>
                </a:spcAft>
                <a:defRPr/>
              </a:pPr>
              <a:endParaRPr lang="en-US" altLang="ja-JP" sz="900" dirty="0" smtClean="0">
                <a:solidFill>
                  <a:schemeClr val="tx1"/>
                </a:solidFill>
                <a:latin typeface="メイリオ" panose="020B0604030504040204" pitchFamily="50" charset="-128"/>
                <a:ea typeface="メイリオ" panose="020B0604030504040204" pitchFamily="50" charset="-128"/>
              </a:endParaRPr>
            </a:p>
          </p:txBody>
        </p:sp>
        <p:sp>
          <p:nvSpPr>
            <p:cNvPr id="22" name="角丸四角形吹き出し 21"/>
            <p:cNvSpPr/>
            <p:nvPr/>
          </p:nvSpPr>
          <p:spPr>
            <a:xfrm>
              <a:off x="2068452" y="5673080"/>
              <a:ext cx="2296652" cy="252000"/>
            </a:xfrm>
            <a:prstGeom prst="wedgeRoundRectCallout">
              <a:avLst>
                <a:gd name="adj1" fmla="val 34372"/>
                <a:gd name="adj2" fmla="val 116583"/>
                <a:gd name="adj3" fmla="val 16667"/>
              </a:avLst>
            </a:prstGeom>
            <a:solidFill>
              <a:schemeClr val="bg1"/>
            </a:solid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0" rtlCol="0" anchor="ctr"/>
            <a:lstStyle/>
            <a:p>
              <a:pPr algn="r"/>
              <a:r>
                <a:rPr lang="ja-JP" altLang="en-US" sz="1100" dirty="0" smtClean="0">
                  <a:solidFill>
                    <a:schemeClr val="tx1"/>
                  </a:solidFill>
                  <a:latin typeface="メイリオ" panose="020B0604030504040204" pitchFamily="50" charset="-128"/>
                  <a:ea typeface="メイリオ" panose="020B0604030504040204" pitchFamily="50" charset="-128"/>
                </a:rPr>
                <a:t>スライド</a:t>
              </a:r>
              <a:r>
                <a:rPr lang="ja-JP" altLang="en-US" sz="1100" dirty="0">
                  <a:solidFill>
                    <a:schemeClr val="tx1"/>
                  </a:solidFill>
                  <a:latin typeface="メイリオ" panose="020B0604030504040204" pitchFamily="50" charset="-128"/>
                  <a:ea typeface="メイリオ" panose="020B0604030504040204" pitchFamily="50" charset="-128"/>
                </a:rPr>
                <a:t>に費やす時間の目安です</a:t>
              </a:r>
              <a:r>
                <a:rPr lang="ja-JP" altLang="en-US" sz="1100" dirty="0" smtClean="0">
                  <a:solidFill>
                    <a:schemeClr val="tx1"/>
                  </a:solidFill>
                  <a:latin typeface="メイリオ" panose="020B0604030504040204" pitchFamily="50" charset="-128"/>
                  <a:ea typeface="メイリオ" panose="020B0604030504040204" pitchFamily="50" charset="-128"/>
                </a:rPr>
                <a:t>。</a:t>
              </a:r>
              <a:endParaRPr kumimoji="1" lang="ja-JP" altLang="en-US" sz="1100" dirty="0">
                <a:solidFill>
                  <a:schemeClr val="tx1"/>
                </a:solidFill>
                <a:latin typeface="メイリオ" panose="020B0604030504040204" pitchFamily="50" charset="-128"/>
                <a:ea typeface="メイリオ" panose="020B0604030504040204" pitchFamily="50" charset="-128"/>
              </a:endParaRPr>
            </a:p>
          </p:txBody>
        </p:sp>
        <p:sp>
          <p:nvSpPr>
            <p:cNvPr id="25" name="角丸四角形吹き出し 24"/>
            <p:cNvSpPr/>
            <p:nvPr/>
          </p:nvSpPr>
          <p:spPr>
            <a:xfrm>
              <a:off x="4797152" y="5673080"/>
              <a:ext cx="1715318" cy="252000"/>
            </a:xfrm>
            <a:prstGeom prst="wedgeRoundRectCallout">
              <a:avLst>
                <a:gd name="adj1" fmla="val 10491"/>
                <a:gd name="adj2" fmla="val 123283"/>
                <a:gd name="adj3" fmla="val 16667"/>
              </a:avLst>
            </a:prstGeom>
            <a:solidFill>
              <a:schemeClr val="bg1"/>
            </a:solid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0" rtlCol="0" anchor="ctr"/>
            <a:lstStyle/>
            <a:p>
              <a:pPr algn="r"/>
              <a:r>
                <a:rPr kumimoji="1" lang="ja-JP" altLang="en-US" sz="1100" smtClean="0">
                  <a:solidFill>
                    <a:schemeClr val="tx1"/>
                  </a:solidFill>
                  <a:latin typeface="メイリオ" panose="020B0604030504040204" pitchFamily="50" charset="-128"/>
                  <a:ea typeface="メイリオ" panose="020B0604030504040204" pitchFamily="50" charset="-128"/>
                </a:rPr>
                <a:t>スライドの進行原稿</a:t>
              </a:r>
              <a:r>
                <a:rPr kumimoji="1" lang="ja-JP" altLang="en-US" sz="1100" dirty="0" smtClean="0">
                  <a:solidFill>
                    <a:schemeClr val="tx1"/>
                  </a:solidFill>
                  <a:latin typeface="メイリオ" panose="020B0604030504040204" pitchFamily="50" charset="-128"/>
                  <a:ea typeface="メイリオ" panose="020B0604030504040204" pitchFamily="50" charset="-128"/>
                </a:rPr>
                <a:t>です。</a:t>
              </a:r>
              <a:endParaRPr kumimoji="1" lang="en-US" altLang="ja-JP" sz="1100" dirty="0" smtClean="0">
                <a:solidFill>
                  <a:schemeClr val="tx1"/>
                </a:solidFill>
                <a:latin typeface="メイリオ" panose="020B0604030504040204" pitchFamily="50" charset="-128"/>
                <a:ea typeface="メイリオ" panose="020B0604030504040204" pitchFamily="50" charset="-128"/>
              </a:endParaRPr>
            </a:p>
          </p:txBody>
        </p:sp>
        <p:sp>
          <p:nvSpPr>
            <p:cNvPr id="31" name="角丸四角形 30"/>
            <p:cNvSpPr/>
            <p:nvPr/>
          </p:nvSpPr>
          <p:spPr>
            <a:xfrm>
              <a:off x="3176488" y="7800771"/>
              <a:ext cx="2628776" cy="355152"/>
            </a:xfrm>
            <a:prstGeom prst="roundRect">
              <a:avLst/>
            </a:prstGeom>
            <a:noFill/>
            <a:ln w="38100" cmpd="db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tx1"/>
                </a:solidFill>
                <a:latin typeface="メイリオ" panose="020B0604030504040204" pitchFamily="50" charset="-128"/>
                <a:ea typeface="メイリオ" panose="020B0604030504040204" pitchFamily="50" charset="-128"/>
              </a:endParaRPr>
            </a:p>
          </p:txBody>
        </p:sp>
        <p:sp>
          <p:nvSpPr>
            <p:cNvPr id="32" name="角丸四角形吹き出し 31"/>
            <p:cNvSpPr/>
            <p:nvPr/>
          </p:nvSpPr>
          <p:spPr>
            <a:xfrm>
              <a:off x="3511303" y="8227362"/>
              <a:ext cx="3086049" cy="381565"/>
            </a:xfrm>
            <a:prstGeom prst="wedgeRoundRectCallout">
              <a:avLst>
                <a:gd name="adj1" fmla="val -31308"/>
                <a:gd name="adj2" fmla="val -88223"/>
                <a:gd name="adj3" fmla="val 16667"/>
              </a:avLst>
            </a:prstGeom>
            <a:solidFill>
              <a:schemeClr val="bg1"/>
            </a:solid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0" rtlCol="0" anchor="ctr"/>
            <a:lstStyle/>
            <a:p>
              <a:r>
                <a:rPr kumimoji="1" lang="ja-JP" altLang="en-US" sz="1100" dirty="0" smtClean="0">
                  <a:solidFill>
                    <a:schemeClr val="tx1"/>
                  </a:solidFill>
                  <a:latin typeface="メイリオ" panose="020B0604030504040204" pitchFamily="50" charset="-128"/>
                  <a:ea typeface="メイリオ" panose="020B0604030504040204" pitchFamily="50" charset="-128"/>
                </a:rPr>
                <a:t>説明する際に気を付けることや、ジャンプする</a:t>
              </a:r>
              <a:endParaRPr kumimoji="1" lang="en-US" altLang="ja-JP" sz="1100" dirty="0" smtClean="0">
                <a:solidFill>
                  <a:schemeClr val="tx1"/>
                </a:solidFill>
                <a:latin typeface="メイリオ" panose="020B0604030504040204" pitchFamily="50" charset="-128"/>
                <a:ea typeface="メイリオ" panose="020B0604030504040204" pitchFamily="50" charset="-128"/>
              </a:endParaRPr>
            </a:p>
            <a:p>
              <a:r>
                <a:rPr kumimoji="1" lang="ja-JP" altLang="en-US" sz="1100" dirty="0" smtClean="0">
                  <a:solidFill>
                    <a:schemeClr val="tx1"/>
                  </a:solidFill>
                  <a:latin typeface="メイリオ" panose="020B0604030504040204" pitchFamily="50" charset="-128"/>
                  <a:ea typeface="メイリオ" panose="020B0604030504040204" pitchFamily="50" charset="-128"/>
                </a:rPr>
                <a:t>スライドの情報です。</a:t>
              </a:r>
              <a:endParaRPr kumimoji="1" lang="ja-JP" altLang="en-US" sz="1100" dirty="0">
                <a:solidFill>
                  <a:schemeClr val="tx1"/>
                </a:solidFill>
                <a:latin typeface="メイリオ" panose="020B0604030504040204" pitchFamily="50" charset="-128"/>
                <a:ea typeface="メイリオ" panose="020B0604030504040204" pitchFamily="50" charset="-128"/>
              </a:endParaRPr>
            </a:p>
          </p:txBody>
        </p:sp>
        <p:sp>
          <p:nvSpPr>
            <p:cNvPr id="33" name="角丸四角形吹き出し 32"/>
            <p:cNvSpPr/>
            <p:nvPr/>
          </p:nvSpPr>
          <p:spPr>
            <a:xfrm>
              <a:off x="4293096" y="7329358"/>
              <a:ext cx="2501463" cy="396000"/>
            </a:xfrm>
            <a:prstGeom prst="wedgeRoundRectCallout">
              <a:avLst>
                <a:gd name="adj1" fmla="val -54339"/>
                <a:gd name="adj2" fmla="val -50931"/>
                <a:gd name="adj3" fmla="val 16667"/>
              </a:avLst>
            </a:prstGeom>
            <a:solidFill>
              <a:schemeClr val="bg1"/>
            </a:solid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0" rtlCol="0" anchor="ctr"/>
            <a:lstStyle/>
            <a:p>
              <a:r>
                <a:rPr kumimoji="1" lang="ja-JP" altLang="en-US" sz="1100" dirty="0" smtClean="0">
                  <a:solidFill>
                    <a:schemeClr val="tx1"/>
                  </a:solidFill>
                  <a:latin typeface="メイリオ" panose="020B0604030504040204" pitchFamily="50" charset="-128"/>
                  <a:ea typeface="メイリオ" panose="020B0604030504040204" pitchFamily="50" charset="-128"/>
                </a:rPr>
                <a:t>「★」は、アニメーションやスライドの切り替えのタイミングになります。</a:t>
              </a:r>
              <a:endParaRPr kumimoji="1" lang="ja-JP" altLang="en-US" sz="1100" dirty="0">
                <a:solidFill>
                  <a:schemeClr val="tx1"/>
                </a:solidFill>
                <a:latin typeface="メイリオ" panose="020B0604030504040204" pitchFamily="50" charset="-128"/>
                <a:ea typeface="メイリオ" panose="020B0604030504040204" pitchFamily="50" charset="-128"/>
              </a:endParaRPr>
            </a:p>
          </p:txBody>
        </p:sp>
        <p:sp>
          <p:nvSpPr>
            <p:cNvPr id="34" name="正方形/長方形 33"/>
            <p:cNvSpPr/>
            <p:nvPr/>
          </p:nvSpPr>
          <p:spPr>
            <a:xfrm>
              <a:off x="746756" y="6012008"/>
              <a:ext cx="2325749" cy="311755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a:tabLst>
                  <a:tab pos="895350" algn="l"/>
                </a:tabLst>
              </a:pPr>
              <a:r>
                <a:rPr kumimoji="1" lang="ja-JP" altLang="en-US" sz="1400" dirty="0" smtClean="0">
                  <a:solidFill>
                    <a:schemeClr val="tx1"/>
                  </a:solidFill>
                  <a:latin typeface="メイリオ" panose="020B0604030504040204" pitchFamily="50" charset="-128"/>
                  <a:ea typeface="メイリオ" panose="020B0604030504040204" pitchFamily="50" charset="-128"/>
                </a:rPr>
                <a:t>スライド９</a:t>
              </a:r>
              <a:endParaRPr kumimoji="1" lang="en-US" altLang="ja-JP" sz="1400" dirty="0" smtClean="0">
                <a:solidFill>
                  <a:srgbClr val="FF0000"/>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r>
                <a:rPr lang="ja-JP" altLang="en-US" sz="1200" dirty="0">
                  <a:solidFill>
                    <a:schemeClr val="tx1"/>
                  </a:solidFill>
                  <a:latin typeface="メイリオ" panose="020B0604030504040204" pitchFamily="50" charset="-128"/>
                  <a:ea typeface="メイリオ" panose="020B0604030504040204" pitchFamily="50" charset="-128"/>
                </a:rPr>
                <a:t>　</a:t>
              </a:r>
            </a:p>
          </p:txBody>
        </p:sp>
        <p:sp>
          <p:nvSpPr>
            <p:cNvPr id="36" name="テキスト ボックス 35"/>
            <p:cNvSpPr txBox="1"/>
            <p:nvPr/>
          </p:nvSpPr>
          <p:spPr>
            <a:xfrm>
              <a:off x="694519" y="8002035"/>
              <a:ext cx="2816783" cy="307777"/>
            </a:xfrm>
            <a:prstGeom prst="rect">
              <a:avLst/>
            </a:prstGeom>
            <a:noFill/>
          </p:spPr>
          <p:txBody>
            <a:bodyPr wrap="square" rtlCol="0">
              <a:spAutoFit/>
            </a:bodyPr>
            <a:lstStyle/>
            <a:p>
              <a:r>
                <a:rPr lang="ja-JP" altLang="en-US" sz="1400" dirty="0">
                  <a:latin typeface="+mn-ea"/>
                </a:rPr>
                <a:t>（　　）</a:t>
              </a:r>
              <a:r>
                <a:rPr lang="ja-JP" altLang="en-US" sz="1400" dirty="0">
                  <a:latin typeface="+mn-ea"/>
                  <a:sym typeface="Wingdings" panose="05000000000000000000" pitchFamily="2" charset="2"/>
                </a:rPr>
                <a:t>：（　　）</a:t>
              </a:r>
              <a:r>
                <a:rPr lang="ja-JP" altLang="en-US" sz="1400" dirty="0">
                  <a:latin typeface="+mn-ea"/>
                </a:rPr>
                <a:t>　～　（　　）：（　　）</a:t>
              </a:r>
              <a:endParaRPr kumimoji="1" lang="ja-JP" altLang="en-US" sz="1400" dirty="0">
                <a:latin typeface="+mn-ea"/>
              </a:endParaRPr>
            </a:p>
          </p:txBody>
        </p:sp>
        <p:pic>
          <p:nvPicPr>
            <p:cNvPr id="29" name="図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9161" y="6393382"/>
              <a:ext cx="2104354" cy="1578265"/>
            </a:xfrm>
            <a:prstGeom prst="rect">
              <a:avLst/>
            </a:prstGeom>
            <a:ln>
              <a:solidFill>
                <a:schemeClr val="tx1"/>
              </a:solidFill>
            </a:ln>
          </p:spPr>
        </p:pic>
        <p:sp>
          <p:nvSpPr>
            <p:cNvPr id="30" name="角丸四角形吹き出し 29"/>
            <p:cNvSpPr/>
            <p:nvPr/>
          </p:nvSpPr>
          <p:spPr>
            <a:xfrm>
              <a:off x="693139" y="5673080"/>
              <a:ext cx="1007669" cy="252000"/>
            </a:xfrm>
            <a:prstGeom prst="wedgeRoundRectCallout">
              <a:avLst>
                <a:gd name="adj1" fmla="val -5397"/>
                <a:gd name="adj2" fmla="val 113137"/>
                <a:gd name="adj3" fmla="val 16667"/>
              </a:avLst>
            </a:prstGeom>
            <a:solidFill>
              <a:schemeClr val="bg1"/>
            </a:solid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0" rtlCol="0" anchor="ctr"/>
            <a:lstStyle/>
            <a:p>
              <a:pPr algn="ctr"/>
              <a:r>
                <a:rPr kumimoji="1" lang="ja-JP" altLang="en-US" sz="1100" dirty="0" smtClean="0">
                  <a:solidFill>
                    <a:schemeClr val="tx1"/>
                  </a:solidFill>
                  <a:latin typeface="メイリオ" panose="020B0604030504040204" pitchFamily="50" charset="-128"/>
                  <a:ea typeface="メイリオ" panose="020B0604030504040204" pitchFamily="50" charset="-128"/>
                </a:rPr>
                <a:t>スライド番号</a:t>
              </a:r>
              <a:endParaRPr kumimoji="1" lang="ja-JP" altLang="en-US" sz="1100" dirty="0">
                <a:solidFill>
                  <a:schemeClr val="tx1"/>
                </a:solidFill>
                <a:latin typeface="メイリオ" panose="020B0604030504040204" pitchFamily="50" charset="-128"/>
                <a:ea typeface="メイリオ" panose="020B0604030504040204" pitchFamily="50" charset="-128"/>
              </a:endParaRPr>
            </a:p>
          </p:txBody>
        </p:sp>
        <p:sp>
          <p:nvSpPr>
            <p:cNvPr id="24" name="角丸四角形吹き出し 23"/>
            <p:cNvSpPr/>
            <p:nvPr/>
          </p:nvSpPr>
          <p:spPr>
            <a:xfrm>
              <a:off x="642339" y="8518339"/>
              <a:ext cx="2324777" cy="390408"/>
            </a:xfrm>
            <a:prstGeom prst="wedgeRoundRectCallout">
              <a:avLst>
                <a:gd name="adj1" fmla="val -10044"/>
                <a:gd name="adj2" fmla="val -116390"/>
                <a:gd name="adj3" fmla="val 16667"/>
              </a:avLst>
            </a:prstGeom>
            <a:solidFill>
              <a:schemeClr val="bg1"/>
            </a:solid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メイリオ" panose="020B0604030504040204" pitchFamily="50" charset="-128"/>
                  <a:ea typeface="メイリオ" panose="020B0604030504040204" pitchFamily="50" charset="-128"/>
                </a:rPr>
                <a:t>実施時間予定時刻を</a:t>
              </a:r>
              <a:r>
                <a:rPr lang="ja-JP" altLang="en-US" sz="1100" dirty="0" smtClean="0">
                  <a:solidFill>
                    <a:schemeClr val="tx1"/>
                  </a:solidFill>
                  <a:latin typeface="メイリオ" panose="020B0604030504040204" pitchFamily="50" charset="-128"/>
                  <a:ea typeface="メイリオ" panose="020B0604030504040204" pitchFamily="50" charset="-128"/>
                </a:rPr>
                <a:t>記入できます</a:t>
              </a:r>
              <a:r>
                <a:rPr lang="ja-JP" altLang="en-US" sz="1100" dirty="0">
                  <a:solidFill>
                    <a:schemeClr val="tx1"/>
                  </a:solidFill>
                  <a:latin typeface="メイリオ" panose="020B0604030504040204" pitchFamily="50" charset="-128"/>
                  <a:ea typeface="メイリオ" panose="020B0604030504040204" pitchFamily="50" charset="-128"/>
                </a:rPr>
                <a:t>。</a:t>
              </a:r>
              <a:endParaRPr kumimoji="1" lang="ja-JP" altLang="en-US" sz="1100" dirty="0">
                <a:solidFill>
                  <a:schemeClr val="tx1"/>
                </a:solidFill>
                <a:latin typeface="メイリオ" panose="020B0604030504040204" pitchFamily="50" charset="-128"/>
                <a:ea typeface="メイリオ" panose="020B0604030504040204" pitchFamily="50" charset="-128"/>
              </a:endParaRPr>
            </a:p>
          </p:txBody>
        </p:sp>
        <p:sp>
          <p:nvSpPr>
            <p:cNvPr id="18" name="角丸四角形吹き出し 17"/>
            <p:cNvSpPr/>
            <p:nvPr/>
          </p:nvSpPr>
          <p:spPr>
            <a:xfrm>
              <a:off x="3748475" y="8805550"/>
              <a:ext cx="2742961" cy="252000"/>
            </a:xfrm>
            <a:prstGeom prst="wedgeRoundRectCallout">
              <a:avLst>
                <a:gd name="adj1" fmla="val -57769"/>
                <a:gd name="adj2" fmla="val -47108"/>
                <a:gd name="adj3" fmla="val 16667"/>
              </a:avLst>
            </a:prstGeom>
            <a:solidFill>
              <a:schemeClr val="bg1"/>
            </a:solidFill>
            <a:ln w="6350">
              <a:prstDash val="sysDash"/>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r>
                <a:rPr kumimoji="1" lang="ja-JP" altLang="en-US" sz="1100" dirty="0" smtClean="0">
                  <a:solidFill>
                    <a:schemeClr val="tx1"/>
                  </a:solidFill>
                  <a:latin typeface="メイリオ" panose="020B0604030504040204" pitchFamily="50" charset="-128"/>
                  <a:ea typeface="メイリオ" panose="020B0604030504040204" pitchFamily="50" charset="-128"/>
                </a:rPr>
                <a:t>流れの説明です。読む必要はありません。</a:t>
              </a:r>
              <a:endParaRPr kumimoji="1" lang="ja-JP" altLang="en-US" sz="1100" dirty="0">
                <a:solidFill>
                  <a:schemeClr val="tx1"/>
                </a:solidFill>
                <a:latin typeface="メイリオ" panose="020B0604030504040204" pitchFamily="50" charset="-128"/>
                <a:ea typeface="メイリオ" panose="020B0604030504040204" pitchFamily="50" charset="-128"/>
              </a:endParaRPr>
            </a:p>
          </p:txBody>
        </p:sp>
      </p:grpSp>
      <p:sp>
        <p:nvSpPr>
          <p:cNvPr id="28" name="テキスト ボックス 27"/>
          <p:cNvSpPr txBox="1"/>
          <p:nvPr/>
        </p:nvSpPr>
        <p:spPr>
          <a:xfrm>
            <a:off x="1698774" y="9073564"/>
            <a:ext cx="4356546" cy="369332"/>
          </a:xfrm>
          <a:prstGeom prst="rect">
            <a:avLst/>
          </a:prstGeom>
          <a:noFill/>
        </p:spPr>
        <p:txBody>
          <a:bodyPr wrap="square" rtlCol="0">
            <a:spAutoFit/>
          </a:bodyPr>
          <a:lstStyle>
            <a:defPPr>
              <a:defRPr lang="ja-JP"/>
            </a:defPPr>
            <a:lvl1pPr>
              <a:defRPr sz="1100">
                <a:latin typeface="メイリオ" panose="020B0604030504040204" pitchFamily="50" charset="-128"/>
                <a:ea typeface="メイリオ" panose="020B0604030504040204" pitchFamily="50" charset="-128"/>
              </a:defRPr>
            </a:lvl1pPr>
          </a:lstStyle>
          <a:p>
            <a:r>
              <a:rPr lang="ja-JP" altLang="en-US" sz="900" dirty="0" smtClean="0"/>
              <a:t>スライド</a:t>
            </a:r>
            <a:r>
              <a:rPr lang="ja-JP" altLang="en-US" sz="900" dirty="0"/>
              <a:t>は</a:t>
            </a:r>
            <a:r>
              <a:rPr lang="en-US" altLang="ja-JP" sz="900" dirty="0"/>
              <a:t>PowerPoint®</a:t>
            </a:r>
            <a:r>
              <a:rPr lang="ja-JP" altLang="en-US" sz="900" dirty="0"/>
              <a:t>プレゼンテーションソフトを使用して作成しています</a:t>
            </a:r>
            <a:r>
              <a:rPr lang="ja-JP" altLang="en-US" sz="900" dirty="0" smtClean="0"/>
              <a:t>。　　　　　　　　　　　　　　　　</a:t>
            </a:r>
            <a:endParaRPr lang="en-US" altLang="ja-JP" sz="900" dirty="0"/>
          </a:p>
          <a:p>
            <a:r>
              <a:rPr lang="en-US" altLang="ja-JP" sz="900" dirty="0"/>
              <a:t>PowerPoint®</a:t>
            </a:r>
            <a:r>
              <a:rPr lang="ja-JP" altLang="en-US" sz="900" dirty="0"/>
              <a:t>は米国</a:t>
            </a:r>
            <a:r>
              <a:rPr lang="en-US" altLang="ja-JP" sz="900" dirty="0"/>
              <a:t>Microsoft Corporation</a:t>
            </a:r>
            <a:r>
              <a:rPr lang="ja-JP" altLang="en-US" sz="900" dirty="0"/>
              <a:t>の登録商標です。</a:t>
            </a:r>
          </a:p>
        </p:txBody>
      </p:sp>
      <p:cxnSp>
        <p:nvCxnSpPr>
          <p:cNvPr id="5" name="直線コネクタ 4"/>
          <p:cNvCxnSpPr/>
          <p:nvPr/>
        </p:nvCxnSpPr>
        <p:spPr>
          <a:xfrm flipH="1">
            <a:off x="5823196" y="595031"/>
            <a:ext cx="113384" cy="38286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3</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37" name="正方形/長方形 36"/>
          <p:cNvSpPr/>
          <p:nvPr/>
        </p:nvSpPr>
        <p:spPr>
          <a:xfrm>
            <a:off x="548680" y="4275892"/>
            <a:ext cx="5760640" cy="338554"/>
          </a:xfrm>
          <a:prstGeom prst="rect">
            <a:avLst/>
          </a:prstGeom>
        </p:spPr>
        <p:txBody>
          <a:bodyPr wrap="square">
            <a:spAutoFit/>
          </a:bodyPr>
          <a:lstStyle/>
          <a:p>
            <a:pPr algn="ctr">
              <a:spcBef>
                <a:spcPct val="0"/>
              </a:spcBef>
            </a:pPr>
            <a:r>
              <a:rPr lang="en-US" altLang="ja-JP" sz="16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短時間での研修方法については４</a:t>
            </a:r>
            <a:r>
              <a:rPr lang="en-US" altLang="ja-JP" sz="16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smtClean="0">
                <a:latin typeface="メイリオ" panose="020B0604030504040204" pitchFamily="50" charset="-128"/>
                <a:ea typeface="メイリオ" panose="020B0604030504040204" pitchFamily="50" charset="-128"/>
                <a:cs typeface="メイリオ" panose="020B0604030504040204" pitchFamily="50" charset="-128"/>
              </a:rPr>
              <a:t>５ページ参照</a:t>
            </a:r>
            <a:endParaRPr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8996862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角丸四角形 11"/>
          <p:cNvSpPr/>
          <p:nvPr/>
        </p:nvSpPr>
        <p:spPr>
          <a:xfrm>
            <a:off x="69007" y="295341"/>
            <a:ext cx="6748100" cy="2255613"/>
          </a:xfrm>
          <a:prstGeom prst="roundRect">
            <a:avLst>
              <a:gd name="adj" fmla="val 8364"/>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26" name="表 25"/>
          <p:cNvGraphicFramePr>
            <a:graphicFrameLocks noGrp="1"/>
          </p:cNvGraphicFramePr>
          <p:nvPr>
            <p:extLst>
              <p:ext uri="{D42A27DB-BD31-4B8C-83A1-F6EECF244321}">
                <p14:modId xmlns:p14="http://schemas.microsoft.com/office/powerpoint/2010/main" val="3559952384"/>
              </p:ext>
            </p:extLst>
          </p:nvPr>
        </p:nvGraphicFramePr>
        <p:xfrm>
          <a:off x="404663" y="2711911"/>
          <a:ext cx="6048674" cy="1575780"/>
        </p:xfrm>
        <a:graphic>
          <a:graphicData uri="http://schemas.openxmlformats.org/drawingml/2006/table">
            <a:tbl>
              <a:tblPr firstRow="1" bandRow="1">
                <a:tableStyleId>{5C22544A-7EE6-4342-B048-85BDC9FD1C3A}</a:tableStyleId>
              </a:tblPr>
              <a:tblGrid>
                <a:gridCol w="568097">
                  <a:extLst>
                    <a:ext uri="{9D8B030D-6E8A-4147-A177-3AD203B41FA5}">
                      <a16:colId xmlns:a16="http://schemas.microsoft.com/office/drawing/2014/main" val="20000"/>
                    </a:ext>
                  </a:extLst>
                </a:gridCol>
                <a:gridCol w="800056">
                  <a:extLst>
                    <a:ext uri="{9D8B030D-6E8A-4147-A177-3AD203B41FA5}">
                      <a16:colId xmlns:a16="http://schemas.microsoft.com/office/drawing/2014/main" val="20002"/>
                    </a:ext>
                  </a:extLst>
                </a:gridCol>
                <a:gridCol w="3672408">
                  <a:extLst>
                    <a:ext uri="{9D8B030D-6E8A-4147-A177-3AD203B41FA5}">
                      <a16:colId xmlns:a16="http://schemas.microsoft.com/office/drawing/2014/main" val="20001"/>
                    </a:ext>
                  </a:extLst>
                </a:gridCol>
                <a:gridCol w="1008113">
                  <a:extLst>
                    <a:ext uri="{9D8B030D-6E8A-4147-A177-3AD203B41FA5}">
                      <a16:colId xmlns:a16="http://schemas.microsoft.com/office/drawing/2014/main" val="20003"/>
                    </a:ext>
                  </a:extLst>
                </a:gridCol>
              </a:tblGrid>
              <a:tr h="152857">
                <a:tc row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dirty="0" smtClean="0">
                          <a:solidFill>
                            <a:schemeClr val="tx1"/>
                          </a:solidFill>
                          <a:latin typeface="メイリオ" panose="020B0604030504040204" pitchFamily="50" charset="-128"/>
                          <a:ea typeface="メイリオ" panose="020B0604030504040204" pitchFamily="50" charset="-128"/>
                        </a:rPr>
                        <a:t>研</a:t>
                      </a:r>
                      <a:endParaRPr kumimoji="1" lang="en-US" altLang="ja-JP" sz="2400" b="1" dirty="0" smtClean="0">
                        <a:solidFill>
                          <a:schemeClr val="tx1"/>
                        </a:solidFill>
                        <a:latin typeface="メイリオ" panose="020B0604030504040204" pitchFamily="50" charset="-128"/>
                        <a:ea typeface="メイリオ"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dirty="0" smtClean="0">
                          <a:solidFill>
                            <a:schemeClr val="tx1"/>
                          </a:solidFill>
                          <a:latin typeface="メイリオ" panose="020B0604030504040204" pitchFamily="50" charset="-128"/>
                          <a:ea typeface="メイリオ" panose="020B0604030504040204" pitchFamily="50" charset="-128"/>
                        </a:rPr>
                        <a:t>修</a:t>
                      </a:r>
                      <a:endParaRPr kumimoji="1" lang="en-US" altLang="ja-JP" sz="2400" b="1" dirty="0" smtClean="0">
                        <a:solidFill>
                          <a:schemeClr val="tx1"/>
                        </a:solidFill>
                        <a:latin typeface="メイリオ" panose="020B0604030504040204" pitchFamily="50" charset="-128"/>
                        <a:ea typeface="メイリオ"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2400" b="1" dirty="0" smtClean="0">
                          <a:solidFill>
                            <a:schemeClr val="tx1"/>
                          </a:solidFill>
                          <a:latin typeface="メイリオ" panose="020B0604030504040204" pitchFamily="50" charset="-128"/>
                          <a:ea typeface="メイリオ" panose="020B0604030504040204" pitchFamily="50" charset="-128"/>
                        </a:rPr>
                        <a:t>Ⅰ</a:t>
                      </a:r>
                      <a:endParaRPr kumimoji="1" lang="ja-JP" altLang="en-US" sz="2400" b="1" dirty="0" smtClean="0">
                        <a:solidFill>
                          <a:schemeClr val="tx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050" dirty="0" smtClean="0">
                          <a:solidFill>
                            <a:schemeClr val="bg1"/>
                          </a:solidFill>
                          <a:latin typeface="メイリオ" panose="020B0604030504040204" pitchFamily="50" charset="-128"/>
                          <a:ea typeface="メイリオ" panose="020B0604030504040204" pitchFamily="50" charset="-128"/>
                        </a:rPr>
                        <a:t>スライド</a:t>
                      </a:r>
                      <a:endParaRPr kumimoji="1" lang="en-US" altLang="ja-JP" sz="1050" dirty="0" smtClean="0">
                        <a:solidFill>
                          <a:schemeClr val="bg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100" dirty="0" smtClean="0">
                          <a:solidFill>
                            <a:schemeClr val="bg1"/>
                          </a:solidFill>
                          <a:latin typeface="メイリオ" panose="020B0604030504040204" pitchFamily="50" charset="-128"/>
                          <a:ea typeface="メイリオ" panose="020B0604030504040204" pitchFamily="50" charset="-128"/>
                        </a:rPr>
                        <a:t>概　要</a:t>
                      </a:r>
                      <a:endParaRPr kumimoji="1" lang="ja-JP" altLang="en-US" sz="1100" dirty="0">
                        <a:solidFill>
                          <a:schemeClr val="bg1"/>
                        </a:solidFill>
                        <a:latin typeface="メイリオ" panose="020B0604030504040204" pitchFamily="50" charset="-128"/>
                        <a:ea typeface="メイリオ" panose="020B0604030504040204" pitchFamily="50" charset="-128"/>
                      </a:endParaRPr>
                    </a:p>
                  </a:txBody>
                  <a:tcPr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メイリオ" panose="020B0604030504040204" pitchFamily="50" charset="-128"/>
                          <a:ea typeface="メイリオ" panose="020B0604030504040204" pitchFamily="50" charset="-128"/>
                          <a:cs typeface="+mn-cs"/>
                        </a:rPr>
                        <a:t>所要時間</a:t>
                      </a:r>
                      <a:r>
                        <a:rPr kumimoji="1" lang="en-US" altLang="ja-JP" sz="800" b="1" kern="1200" dirty="0" smtClean="0">
                          <a:solidFill>
                            <a:schemeClr val="bg1"/>
                          </a:solidFill>
                          <a:latin typeface="メイリオ" panose="020B0604030504040204" pitchFamily="50" charset="-128"/>
                          <a:ea typeface="メイリオ" panose="020B0604030504040204" pitchFamily="50" charset="-128"/>
                          <a:cs typeface="+mn-cs"/>
                        </a:rPr>
                        <a:t>/</a:t>
                      </a:r>
                      <a:r>
                        <a:rPr kumimoji="1" lang="ja-JP" altLang="en-US" sz="800" b="1" kern="1200" dirty="0" smtClean="0">
                          <a:solidFill>
                            <a:schemeClr val="bg1"/>
                          </a:solidFill>
                          <a:latin typeface="メイリオ" panose="020B0604030504040204" pitchFamily="50" charset="-128"/>
                          <a:ea typeface="メイリオ" panose="020B0604030504040204" pitchFamily="50" charset="-128"/>
                          <a:cs typeface="+mn-cs"/>
                        </a:rPr>
                        <a:t>経過時間</a:t>
                      </a:r>
                      <a:endParaRPr kumimoji="1" lang="en-US" altLang="ja-JP" sz="800" b="1" kern="1200" dirty="0" smtClean="0">
                        <a:solidFill>
                          <a:schemeClr val="bg1"/>
                        </a:solidFill>
                        <a:latin typeface="メイリオ" panose="020B0604030504040204" pitchFamily="50" charset="-128"/>
                        <a:ea typeface="メイリオ" panose="020B0604030504040204" pitchFamily="50" charset="-128"/>
                        <a:cs typeface="+mn-cs"/>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vMerge="1">
                  <a:txBody>
                    <a:bodyPr/>
                    <a:lstStyle/>
                    <a:p>
                      <a:pPr algn="ctr"/>
                      <a:endParaRPr lang="ja-JP" altLang="en-US" sz="11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smtClean="0">
                          <a:solidFill>
                            <a:schemeClr val="tx1"/>
                          </a:solidFill>
                          <a:latin typeface="メイリオ" panose="020B0604030504040204" pitchFamily="50" charset="-128"/>
                          <a:ea typeface="メイリオ" panose="020B0604030504040204" pitchFamily="50" charset="-128"/>
                        </a:rPr>
                        <a:t>１～３</a:t>
                      </a:r>
                      <a:endParaRPr kumimoji="1" lang="ja-JP" altLang="en-US" sz="1000" dirty="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defRPr/>
                      </a:pPr>
                      <a:r>
                        <a:rPr kumimoji="1" lang="ja-JP" altLang="en-US" sz="1050" kern="1200" dirty="0">
                          <a:solidFill>
                            <a:schemeClr val="tx1"/>
                          </a:solidFill>
                          <a:latin typeface="メイリオ" panose="020B0604030504040204" pitchFamily="50" charset="-128"/>
                          <a:ea typeface="メイリオ" panose="020B0604030504040204" pitchFamily="50" charset="-128"/>
                          <a:cs typeface="+mn-cs"/>
                        </a:rPr>
                        <a:t>研修内容を確認する</a:t>
                      </a:r>
                      <a:endParaRPr kumimoji="1" lang="en-US" altLang="ja-JP" sz="1050" kern="1200" dirty="0">
                        <a:solidFill>
                          <a:schemeClr val="tx1"/>
                        </a:solidFill>
                        <a:latin typeface="メイリオ" panose="020B0604030504040204" pitchFamily="50" charset="-128"/>
                        <a:ea typeface="メイリオ" panose="020B0604030504040204" pitchFamily="50" charset="-128"/>
                        <a:cs typeface="+mn-cs"/>
                      </a:endParaRPr>
                    </a:p>
                  </a:txBody>
                  <a:tcPr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050" b="1" dirty="0" smtClean="0">
                          <a:solidFill>
                            <a:schemeClr val="tx1"/>
                          </a:solidFill>
                          <a:latin typeface="メイリオ" panose="020B0604030504040204" pitchFamily="50" charset="-128"/>
                          <a:ea typeface="メイリオ" panose="020B0604030504040204" pitchFamily="50" charset="-128"/>
                        </a:rPr>
                        <a:t>１分</a:t>
                      </a:r>
                      <a:r>
                        <a:rPr kumimoji="1" lang="en-US" altLang="ja-JP" sz="1050" b="1" dirty="0" smtClean="0">
                          <a:solidFill>
                            <a:schemeClr val="tx1"/>
                          </a:solidFill>
                          <a:latin typeface="メイリオ" panose="020B0604030504040204" pitchFamily="50" charset="-128"/>
                          <a:ea typeface="メイリオ" panose="020B0604030504040204" pitchFamily="50" charset="-128"/>
                        </a:rPr>
                        <a:t>/ </a:t>
                      </a:r>
                      <a:r>
                        <a:rPr kumimoji="1" lang="ja-JP" altLang="en-US" sz="1050" b="1" dirty="0" smtClean="0">
                          <a:solidFill>
                            <a:schemeClr val="tx1"/>
                          </a:solidFill>
                          <a:latin typeface="メイリオ" panose="020B0604030504040204" pitchFamily="50" charset="-128"/>
                          <a:ea typeface="メイリオ" panose="020B0604030504040204" pitchFamily="50" charset="-128"/>
                        </a:rPr>
                        <a:t>１分</a:t>
                      </a:r>
                      <a:endParaRPr kumimoji="1" lang="ja-JP" altLang="en-US" sz="1050" b="1" dirty="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vMerge="1">
                  <a:txBody>
                    <a:bodyPr/>
                    <a:lstStyle/>
                    <a:p>
                      <a:pPr algn="ct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smtClean="0">
                          <a:solidFill>
                            <a:schemeClr val="tx1"/>
                          </a:solidFill>
                          <a:latin typeface="メイリオ" panose="020B0604030504040204" pitchFamily="50" charset="-128"/>
                          <a:ea typeface="メイリオ" panose="020B0604030504040204" pitchFamily="50" charset="-128"/>
                        </a:rPr>
                        <a:t>４～６</a:t>
                      </a:r>
                      <a:endParaRPr kumimoji="1" lang="en-US" altLang="ja-JP" sz="10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defRPr/>
                      </a:pPr>
                      <a:r>
                        <a:rPr kumimoji="1" lang="ja-JP" altLang="en-US" sz="1050" kern="1200" dirty="0" smtClean="0">
                          <a:solidFill>
                            <a:schemeClr val="tx1"/>
                          </a:solidFill>
                          <a:latin typeface="メイリオ" panose="020B0604030504040204" pitchFamily="50" charset="-128"/>
                          <a:ea typeface="メイリオ" panose="020B0604030504040204" pitchFamily="50" charset="-128"/>
                          <a:cs typeface="+mn-cs"/>
                        </a:rPr>
                        <a:t>授業での主体性を高める働きかけについて話し合う</a:t>
                      </a:r>
                      <a:endParaRPr kumimoji="1" lang="en-US" altLang="ja-JP" sz="1050" kern="1200" dirty="0">
                        <a:solidFill>
                          <a:schemeClr val="tx1"/>
                        </a:solidFill>
                        <a:latin typeface="メイリオ" panose="020B0604030504040204" pitchFamily="50" charset="-128"/>
                        <a:ea typeface="メイリオ" panose="020B0604030504040204" pitchFamily="50" charset="-128"/>
                        <a:cs typeface="+mn-cs"/>
                      </a:endParaRPr>
                    </a:p>
                  </a:txBody>
                  <a:tcPr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050" b="1" dirty="0" smtClean="0">
                          <a:solidFill>
                            <a:schemeClr val="tx1"/>
                          </a:solidFill>
                          <a:latin typeface="メイリオ" panose="020B0604030504040204" pitchFamily="50" charset="-128"/>
                          <a:ea typeface="メイリオ" panose="020B0604030504040204" pitchFamily="50" charset="-128"/>
                        </a:rPr>
                        <a:t>８分</a:t>
                      </a:r>
                      <a:r>
                        <a:rPr kumimoji="1" lang="en-US" altLang="ja-JP" sz="1050" b="1" dirty="0" smtClean="0">
                          <a:solidFill>
                            <a:schemeClr val="tx1"/>
                          </a:solidFill>
                          <a:latin typeface="メイリオ" panose="020B0604030504040204" pitchFamily="50" charset="-128"/>
                          <a:ea typeface="メイリオ" panose="020B0604030504040204" pitchFamily="50" charset="-128"/>
                        </a:rPr>
                        <a:t>/ </a:t>
                      </a:r>
                      <a:r>
                        <a:rPr kumimoji="1" lang="ja-JP" altLang="en-US" sz="1050" b="1" dirty="0" smtClean="0">
                          <a:solidFill>
                            <a:schemeClr val="tx1"/>
                          </a:solidFill>
                          <a:latin typeface="メイリオ" panose="020B0604030504040204" pitchFamily="50" charset="-128"/>
                          <a:ea typeface="メイリオ" panose="020B0604030504040204" pitchFamily="50" charset="-128"/>
                        </a:rPr>
                        <a:t>９分</a:t>
                      </a:r>
                      <a:endParaRPr kumimoji="1" lang="ja-JP" altLang="en-US" sz="1050" b="1" dirty="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50908">
                <a:tc vMerge="1">
                  <a:txBody>
                    <a:bodyPr/>
                    <a:lstStyle/>
                    <a:p>
                      <a:pPr algn="ct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smtClean="0">
                          <a:solidFill>
                            <a:schemeClr val="tx1"/>
                          </a:solidFill>
                          <a:latin typeface="メイリオ" panose="020B0604030504040204" pitchFamily="50" charset="-128"/>
                          <a:ea typeface="メイリオ" panose="020B0604030504040204" pitchFamily="50" charset="-128"/>
                        </a:rPr>
                        <a:t>７～</a:t>
                      </a:r>
                      <a:r>
                        <a:rPr kumimoji="1" lang="en-US" altLang="ja-JP" sz="1000" dirty="0" smtClean="0">
                          <a:solidFill>
                            <a:schemeClr val="tx1"/>
                          </a:solidFill>
                          <a:latin typeface="メイリオ" panose="020B0604030504040204" pitchFamily="50" charset="-128"/>
                          <a:ea typeface="メイリオ" panose="020B0604030504040204" pitchFamily="50" charset="-128"/>
                        </a:rPr>
                        <a:t>15</a:t>
                      </a:r>
                      <a:endParaRPr kumimoji="1" lang="ja-JP" altLang="en-US" sz="10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kumimoji="1" lang="ja-JP" altLang="en-US" sz="1050" kern="1200" dirty="0" smtClean="0">
                          <a:solidFill>
                            <a:schemeClr val="tx1"/>
                          </a:solidFill>
                          <a:latin typeface="メイリオ" panose="020B0604030504040204" pitchFamily="50" charset="-128"/>
                          <a:ea typeface="メイリオ" panose="020B0604030504040204" pitchFamily="50" charset="-128"/>
                          <a:cs typeface="+mn-cs"/>
                        </a:rPr>
                        <a:t>授業の中での生徒指導について</a:t>
                      </a:r>
                      <a:endParaRPr kumimoji="1" lang="ja-JP" altLang="en-US" sz="1050" kern="1200" dirty="0">
                        <a:solidFill>
                          <a:schemeClr val="tx1"/>
                        </a:solidFill>
                        <a:latin typeface="メイリオ" panose="020B0604030504040204" pitchFamily="50" charset="-128"/>
                        <a:ea typeface="メイリオ" panose="020B0604030504040204" pitchFamily="50" charset="-128"/>
                        <a:cs typeface="+mn-cs"/>
                      </a:endParaRPr>
                    </a:p>
                  </a:txBody>
                  <a:tcPr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kumimoji="1" lang="ja-JP" altLang="en-US" sz="1050" b="1" kern="1200" dirty="0" smtClean="0">
                          <a:solidFill>
                            <a:schemeClr val="tx1"/>
                          </a:solidFill>
                          <a:latin typeface="メイリオ" panose="020B0604030504040204" pitchFamily="50" charset="-128"/>
                          <a:ea typeface="メイリオ" panose="020B0604030504040204" pitchFamily="50" charset="-128"/>
                          <a:cs typeface="+mn-cs"/>
                        </a:rPr>
                        <a:t>４分</a:t>
                      </a:r>
                      <a:r>
                        <a:rPr kumimoji="1" lang="en-US" altLang="ja-JP" sz="1050" b="1" kern="1200" dirty="0" smtClean="0">
                          <a:solidFill>
                            <a:schemeClr val="tx1"/>
                          </a:solidFill>
                          <a:latin typeface="メイリオ" panose="020B0604030504040204" pitchFamily="50" charset="-128"/>
                          <a:ea typeface="メイリオ" panose="020B0604030504040204" pitchFamily="50" charset="-128"/>
                          <a:cs typeface="+mn-cs"/>
                        </a:rPr>
                        <a:t>/13</a:t>
                      </a:r>
                      <a:r>
                        <a:rPr kumimoji="1" lang="ja-JP" altLang="en-US" sz="1050" b="1"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1050" b="1" kern="1200" dirty="0">
                        <a:solidFill>
                          <a:schemeClr val="tx1"/>
                        </a:solidFill>
                        <a:latin typeface="メイリオ" panose="020B0604030504040204" pitchFamily="50" charset="-128"/>
                        <a:ea typeface="メイリオ" panose="020B0604030504040204" pitchFamily="50" charset="-128"/>
                        <a:cs typeface="+mn-cs"/>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55765">
                <a:tc vMerge="1">
                  <a:txBody>
                    <a:bodyPr/>
                    <a:lstStyle/>
                    <a:p>
                      <a:pPr algn="ct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smtClean="0">
                          <a:solidFill>
                            <a:schemeClr val="tx1"/>
                          </a:solidFill>
                          <a:latin typeface="メイリオ" panose="020B0604030504040204" pitchFamily="50" charset="-128"/>
                          <a:ea typeface="メイリオ" panose="020B0604030504040204" pitchFamily="50" charset="-128"/>
                          <a:cs typeface="+mn-cs"/>
                        </a:rPr>
                        <a:t>16</a:t>
                      </a:r>
                      <a:r>
                        <a:rPr kumimoji="1" lang="ja-JP" altLang="en-US" sz="1000" kern="1200" dirty="0" smtClean="0">
                          <a:solidFill>
                            <a:schemeClr val="tx1"/>
                          </a:solidFill>
                          <a:latin typeface="メイリオ" panose="020B0604030504040204" pitchFamily="50" charset="-128"/>
                          <a:ea typeface="メイリオ" panose="020B0604030504040204" pitchFamily="50" charset="-128"/>
                          <a:cs typeface="+mn-cs"/>
                        </a:rPr>
                        <a:t>～</a:t>
                      </a:r>
                      <a:r>
                        <a:rPr kumimoji="1" lang="en-US" altLang="ja-JP" sz="1000" kern="1200" dirty="0" smtClean="0">
                          <a:solidFill>
                            <a:schemeClr val="tx1"/>
                          </a:solidFill>
                          <a:latin typeface="メイリオ" panose="020B0604030504040204" pitchFamily="50" charset="-128"/>
                          <a:ea typeface="メイリオ" panose="020B0604030504040204" pitchFamily="50" charset="-128"/>
                          <a:cs typeface="+mn-cs"/>
                        </a:rPr>
                        <a:t>19</a:t>
                      </a:r>
                    </a:p>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smtClean="0">
                          <a:solidFill>
                            <a:schemeClr val="tx1"/>
                          </a:solidFill>
                          <a:latin typeface="メイリオ" panose="020B0604030504040204" pitchFamily="50" charset="-128"/>
                          <a:ea typeface="メイリオ" panose="020B0604030504040204" pitchFamily="50" charset="-128"/>
                          <a:cs typeface="+mn-cs"/>
                        </a:rPr>
                        <a:t>30,31</a:t>
                      </a:r>
                      <a:endParaRPr kumimoji="1" lang="ja-JP" altLang="en-US" sz="10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smtClean="0">
                          <a:solidFill>
                            <a:schemeClr val="tx1"/>
                          </a:solidFill>
                          <a:latin typeface="メイリオ" panose="020B0604030504040204" pitchFamily="50" charset="-128"/>
                          <a:ea typeface="メイリオ" panose="020B0604030504040204" pitchFamily="50" charset="-128"/>
                          <a:cs typeface="+mn-cs"/>
                        </a:rPr>
                        <a:t>自己指導能力を育むための三つの留意点を意識した</a:t>
                      </a:r>
                      <a:endParaRPr kumimoji="1" lang="en-US" altLang="ja-JP" sz="1050" kern="1200" dirty="0" smtClean="0">
                        <a:solidFill>
                          <a:schemeClr val="tx1"/>
                        </a:solidFill>
                        <a:latin typeface="メイリオ" panose="020B0604030504040204" pitchFamily="50" charset="-128"/>
                        <a:ea typeface="メイリオ" panose="020B0604030504040204" pitchFamily="50" charset="-128"/>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smtClean="0">
                          <a:solidFill>
                            <a:schemeClr val="tx1"/>
                          </a:solidFill>
                          <a:latin typeface="メイリオ" panose="020B0604030504040204" pitchFamily="50" charset="-128"/>
                          <a:ea typeface="メイリオ" panose="020B0604030504040204" pitchFamily="50" charset="-128"/>
                          <a:cs typeface="+mn-cs"/>
                        </a:rPr>
                        <a:t>授業の中での働きかけを考える</a:t>
                      </a:r>
                      <a:endParaRPr kumimoji="1" lang="ja-JP" altLang="en-US" sz="1050" kern="1200" dirty="0">
                        <a:solidFill>
                          <a:schemeClr val="tx1"/>
                        </a:solidFill>
                        <a:latin typeface="メイリオ" panose="020B0604030504040204" pitchFamily="50" charset="-128"/>
                        <a:ea typeface="メイリオ" panose="020B0604030504040204" pitchFamily="50" charset="-128"/>
                        <a:cs typeface="+mn-cs"/>
                      </a:endParaRPr>
                    </a:p>
                  </a:txBody>
                  <a:tcPr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kumimoji="1" lang="en-US" altLang="ja-JP" sz="1050" b="1" kern="1200" dirty="0" smtClean="0">
                          <a:solidFill>
                            <a:schemeClr val="tx1"/>
                          </a:solidFill>
                          <a:latin typeface="メイリオ" panose="020B0604030504040204" pitchFamily="50" charset="-128"/>
                          <a:ea typeface="メイリオ" panose="020B0604030504040204" pitchFamily="50" charset="-128"/>
                          <a:cs typeface="+mn-cs"/>
                        </a:rPr>
                        <a:t>  12</a:t>
                      </a:r>
                      <a:r>
                        <a:rPr kumimoji="1" lang="ja-JP" altLang="en-US" sz="1050" b="1" kern="1200" dirty="0" smtClean="0">
                          <a:solidFill>
                            <a:schemeClr val="tx1"/>
                          </a:solidFill>
                          <a:latin typeface="メイリオ" panose="020B0604030504040204" pitchFamily="50" charset="-128"/>
                          <a:ea typeface="メイリオ" panose="020B0604030504040204" pitchFamily="50" charset="-128"/>
                          <a:cs typeface="+mn-cs"/>
                        </a:rPr>
                        <a:t>分</a:t>
                      </a:r>
                      <a:r>
                        <a:rPr kumimoji="1" lang="en-US" altLang="ja-JP" sz="1050" b="1" kern="1200" dirty="0" smtClean="0">
                          <a:solidFill>
                            <a:schemeClr val="tx1"/>
                          </a:solidFill>
                          <a:latin typeface="メイリオ" panose="020B0604030504040204" pitchFamily="50" charset="-128"/>
                          <a:ea typeface="メイリオ" panose="020B0604030504040204" pitchFamily="50" charset="-128"/>
                          <a:cs typeface="+mn-cs"/>
                        </a:rPr>
                        <a:t>/25</a:t>
                      </a:r>
                      <a:r>
                        <a:rPr kumimoji="1" lang="ja-JP" altLang="en-US" sz="1050" b="1"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1050" b="1" kern="1200" dirty="0">
                        <a:solidFill>
                          <a:schemeClr val="tx1"/>
                        </a:solidFill>
                        <a:latin typeface="メイリオ" panose="020B0604030504040204" pitchFamily="50" charset="-128"/>
                        <a:ea typeface="メイリオ" panose="020B0604030504040204" pitchFamily="50" charset="-128"/>
                        <a:cs typeface="+mn-cs"/>
                      </a:endParaRPr>
                    </a:p>
                  </a:txBody>
                  <a:tcPr marL="432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34164">
                <a:tc vMerge="1">
                  <a:txBody>
                    <a:bodyPr/>
                    <a:lstStyle/>
                    <a:p>
                      <a:pPr algn="ct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000" dirty="0" smtClean="0">
                          <a:solidFill>
                            <a:schemeClr val="tx1"/>
                          </a:solidFill>
                          <a:latin typeface="メイリオ" panose="020B0604030504040204" pitchFamily="50" charset="-128"/>
                          <a:ea typeface="メイリオ" panose="020B0604030504040204" pitchFamily="50" charset="-128"/>
                        </a:rPr>
                        <a:t>32</a:t>
                      </a:r>
                      <a:r>
                        <a:rPr kumimoji="1" lang="ja-JP" altLang="en-US" sz="1000" dirty="0" smtClean="0">
                          <a:solidFill>
                            <a:schemeClr val="tx1"/>
                          </a:solidFill>
                          <a:latin typeface="メイリオ" panose="020B0604030504040204" pitchFamily="50" charset="-128"/>
                          <a:ea typeface="メイリオ" panose="020B0604030504040204" pitchFamily="50" charset="-128"/>
                        </a:rPr>
                        <a:t>～</a:t>
                      </a:r>
                      <a:r>
                        <a:rPr kumimoji="1" lang="en-US" altLang="ja-JP" sz="1000" dirty="0" smtClean="0">
                          <a:solidFill>
                            <a:schemeClr val="tx1"/>
                          </a:solidFill>
                          <a:latin typeface="メイリオ" panose="020B0604030504040204" pitchFamily="50" charset="-128"/>
                          <a:ea typeface="メイリオ" panose="020B0604030504040204" pitchFamily="50" charset="-128"/>
                        </a:rPr>
                        <a:t>35</a:t>
                      </a:r>
                      <a:endParaRPr kumimoji="1" lang="ja-JP" altLang="en-US" sz="10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smtClean="0">
                          <a:solidFill>
                            <a:schemeClr val="tx1"/>
                          </a:solidFill>
                          <a:latin typeface="メイリオ" panose="020B0604030504040204" pitchFamily="50" charset="-128"/>
                          <a:ea typeface="メイリオ" panose="020B0604030504040204" pitchFamily="50" charset="-128"/>
                          <a:cs typeface="+mn-cs"/>
                        </a:rPr>
                        <a:t>チャレンジ！</a:t>
                      </a:r>
                      <a:endParaRPr kumimoji="1" lang="en-US" altLang="ja-JP" sz="1050" kern="1200" dirty="0" smtClean="0">
                        <a:solidFill>
                          <a:schemeClr val="tx1"/>
                        </a:solidFill>
                        <a:latin typeface="メイリオ" panose="020B0604030504040204" pitchFamily="50" charset="-128"/>
                        <a:ea typeface="メイリオ" panose="020B0604030504040204" pitchFamily="50" charset="-128"/>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smtClean="0">
                          <a:solidFill>
                            <a:schemeClr val="tx1"/>
                          </a:solidFill>
                          <a:latin typeface="メイリオ" panose="020B0604030504040204" pitchFamily="50" charset="-128"/>
                          <a:ea typeface="メイリオ" panose="020B0604030504040204" pitchFamily="50" charset="-128"/>
                          <a:cs typeface="+mn-cs"/>
                        </a:rPr>
                        <a:t>明日からの授業中の働きかけとして工夫すること</a:t>
                      </a:r>
                      <a:endParaRPr kumimoji="1" lang="en-US" altLang="ja-JP" sz="1050" kern="1200" dirty="0" smtClean="0">
                        <a:solidFill>
                          <a:schemeClr val="tx1"/>
                        </a:solidFill>
                        <a:latin typeface="メイリオ" panose="020B0604030504040204" pitchFamily="50" charset="-128"/>
                        <a:ea typeface="メイリオ" panose="020B0604030504040204" pitchFamily="50" charset="-128"/>
                        <a:cs typeface="+mn-cs"/>
                      </a:endParaRPr>
                    </a:p>
                  </a:txBody>
                  <a:tcPr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kumimoji="1" lang="ja-JP" altLang="en-US" sz="1050" b="1" kern="1200" dirty="0" smtClean="0">
                          <a:solidFill>
                            <a:schemeClr val="tx1"/>
                          </a:solidFill>
                          <a:latin typeface="メイリオ" panose="020B0604030504040204" pitchFamily="50" charset="-128"/>
                          <a:ea typeface="メイリオ" panose="020B0604030504040204" pitchFamily="50" charset="-128"/>
                          <a:cs typeface="+mn-cs"/>
                        </a:rPr>
                        <a:t>５分</a:t>
                      </a:r>
                      <a:r>
                        <a:rPr kumimoji="1" lang="en-US" altLang="ja-JP" sz="1050" b="1" kern="1200" dirty="0" smtClean="0">
                          <a:solidFill>
                            <a:schemeClr val="tx1"/>
                          </a:solidFill>
                          <a:latin typeface="メイリオ" panose="020B0604030504040204" pitchFamily="50" charset="-128"/>
                          <a:ea typeface="メイリオ" panose="020B0604030504040204" pitchFamily="50" charset="-128"/>
                          <a:cs typeface="+mn-cs"/>
                        </a:rPr>
                        <a:t>/30</a:t>
                      </a:r>
                      <a:r>
                        <a:rPr kumimoji="1" lang="ja-JP" altLang="en-US" sz="1050" b="1"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1050" b="1" kern="1200" dirty="0">
                        <a:solidFill>
                          <a:schemeClr val="tx1"/>
                        </a:solidFill>
                        <a:latin typeface="メイリオ" panose="020B0604030504040204" pitchFamily="50" charset="-128"/>
                        <a:ea typeface="メイリオ" panose="020B0604030504040204" pitchFamily="50" charset="-128"/>
                        <a:cs typeface="+mn-cs"/>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18193" y="4683272"/>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704985" y="4683272"/>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0"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891778" y="4683272"/>
            <a:ext cx="1115931"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2"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078570" y="4683272"/>
            <a:ext cx="1115931"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3"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65362" y="4683272"/>
            <a:ext cx="1115931"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98"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18193" y="5705786"/>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99"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1704985" y="5705786"/>
            <a:ext cx="1115933" cy="836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0"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2891777" y="5705786"/>
            <a:ext cx="1115933" cy="836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1"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4078569" y="5705786"/>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5265361" y="5705786"/>
            <a:ext cx="1115933" cy="836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4"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518193" y="6728300"/>
            <a:ext cx="1115933" cy="836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5"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1704985" y="6728300"/>
            <a:ext cx="1115934" cy="836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6"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2891777" y="6728300"/>
            <a:ext cx="1115933" cy="836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7" name="Picture 2"/>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4078569" y="6728300"/>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8" name="Picture 2"/>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5265361" y="6728300"/>
            <a:ext cx="1115933" cy="836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0" name="Picture 2"/>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518194" y="7750814"/>
            <a:ext cx="1115931"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1"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704985" y="7750814"/>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2" name="Picture 2"/>
          <p:cNvPicPr>
            <a:picLocks noChangeAspect="1" noChangeArrowheads="1"/>
          </p:cNvPicPr>
          <p:nvPr/>
        </p:nvPicPr>
        <p:blipFill>
          <a:blip r:embed="rId18" cstate="print">
            <a:extLst>
              <a:ext uri="{28A0092B-C50C-407E-A947-70E740481C1C}">
                <a14:useLocalDpi xmlns:a14="http://schemas.microsoft.com/office/drawing/2010/main" val="0"/>
              </a:ext>
            </a:extLst>
          </a:blip>
          <a:stretch>
            <a:fillRect/>
          </a:stretch>
        </p:blipFill>
        <p:spPr bwMode="auto">
          <a:xfrm>
            <a:off x="2891777" y="7750814"/>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3" name="Picture 2"/>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4078570" y="7750814"/>
            <a:ext cx="1115931" cy="8369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4" name="Picture 2"/>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a:off x="5265362" y="7750814"/>
            <a:ext cx="1115931"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6" name="Picture 2"/>
          <p:cNvPicPr>
            <a:picLocks noChangeAspect="1" noChangeArrowheads="1"/>
          </p:cNvPicPr>
          <p:nvPr/>
        </p:nvPicPr>
        <p:blipFill>
          <a:blip r:embed="rId21" cstate="print">
            <a:extLst>
              <a:ext uri="{28A0092B-C50C-407E-A947-70E740481C1C}">
                <a14:useLocalDpi xmlns:a14="http://schemas.microsoft.com/office/drawing/2010/main" val="0"/>
              </a:ext>
            </a:extLst>
          </a:blip>
          <a:stretch>
            <a:fillRect/>
          </a:stretch>
        </p:blipFill>
        <p:spPr bwMode="auto">
          <a:xfrm>
            <a:off x="518194" y="8773328"/>
            <a:ext cx="1115930" cy="8369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7" name="Picture 2"/>
          <p:cNvPicPr>
            <a:picLocks noChangeAspect="1" noChangeArrowheads="1"/>
          </p:cNvPicPr>
          <p:nvPr/>
        </p:nvPicPr>
        <p:blipFill>
          <a:blip r:embed="rId22" cstate="print">
            <a:extLst>
              <a:ext uri="{28A0092B-C50C-407E-A947-70E740481C1C}">
                <a14:useLocalDpi xmlns:a14="http://schemas.microsoft.com/office/drawing/2010/main" val="0"/>
              </a:ext>
            </a:extLst>
          </a:blip>
          <a:stretch>
            <a:fillRect/>
          </a:stretch>
        </p:blipFill>
        <p:spPr bwMode="auto">
          <a:xfrm>
            <a:off x="1704985" y="8773328"/>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nvGrpSpPr>
          <p:cNvPr id="3" name="グループ化 2"/>
          <p:cNvGrpSpPr/>
          <p:nvPr/>
        </p:nvGrpSpPr>
        <p:grpSpPr>
          <a:xfrm>
            <a:off x="518160" y="5513119"/>
            <a:ext cx="5305168" cy="261610"/>
            <a:chOff x="518160" y="3346480"/>
            <a:chExt cx="5305168" cy="261610"/>
          </a:xfrm>
        </p:grpSpPr>
        <p:sp>
          <p:nvSpPr>
            <p:cNvPr id="2" name="テキスト ボックス 1"/>
            <p:cNvSpPr txBox="1"/>
            <p:nvPr/>
          </p:nvSpPr>
          <p:spPr>
            <a:xfrm>
              <a:off x="518160" y="3346480"/>
              <a:ext cx="558000" cy="261610"/>
            </a:xfrm>
            <a:prstGeom prst="rect">
              <a:avLst/>
            </a:prstGeom>
            <a:noFill/>
          </p:spPr>
          <p:txBody>
            <a:bodyPr wrap="square" lIns="0" rIns="0" rtlCol="0" anchor="t">
              <a:spAutoFit/>
            </a:bodyPr>
            <a:lstStyle/>
            <a:p>
              <a:r>
                <a:rPr kumimoji="1" lang="ja-JP" altLang="en-US" sz="1100" dirty="0" smtClean="0">
                  <a:latin typeface="メイリオ" panose="020B0604030504040204" pitchFamily="50" charset="-128"/>
                  <a:ea typeface="メイリオ" panose="020B0604030504040204" pitchFamily="50" charset="-128"/>
                </a:rPr>
                <a:t>６</a:t>
              </a:r>
              <a:endParaRPr kumimoji="1" lang="ja-JP" altLang="en-US" sz="1100" dirty="0">
                <a:latin typeface="メイリオ" panose="020B0604030504040204" pitchFamily="50" charset="-128"/>
                <a:ea typeface="メイリオ" panose="020B0604030504040204" pitchFamily="50" charset="-128"/>
              </a:endParaRPr>
            </a:p>
          </p:txBody>
        </p:sp>
        <p:sp>
          <p:nvSpPr>
            <p:cNvPr id="44" name="テキスト ボックス 43"/>
            <p:cNvSpPr txBox="1"/>
            <p:nvPr/>
          </p:nvSpPr>
          <p:spPr>
            <a:xfrm>
              <a:off x="1704952" y="3346480"/>
              <a:ext cx="558000" cy="261610"/>
            </a:xfrm>
            <a:prstGeom prst="rect">
              <a:avLst/>
            </a:prstGeom>
            <a:noFill/>
          </p:spPr>
          <p:txBody>
            <a:bodyPr wrap="square" lIns="0" rIns="0" rtlCol="0" anchor="t">
              <a:spAutoFit/>
            </a:bodyPr>
            <a:lstStyle/>
            <a:p>
              <a:r>
                <a:rPr lang="ja-JP" altLang="en-US" sz="1100" dirty="0">
                  <a:latin typeface="メイリオ" panose="020B0604030504040204" pitchFamily="50" charset="-128"/>
                  <a:ea typeface="メイリオ" panose="020B0604030504040204" pitchFamily="50" charset="-128"/>
                </a:rPr>
                <a:t>７</a:t>
              </a:r>
              <a:endParaRPr kumimoji="1" lang="ja-JP" altLang="en-US" sz="1100" dirty="0">
                <a:latin typeface="メイリオ" panose="020B0604030504040204" pitchFamily="50" charset="-128"/>
                <a:ea typeface="メイリオ" panose="020B0604030504040204" pitchFamily="50" charset="-128"/>
              </a:endParaRPr>
            </a:p>
          </p:txBody>
        </p:sp>
        <p:sp>
          <p:nvSpPr>
            <p:cNvPr id="45" name="テキスト ボックス 44"/>
            <p:cNvSpPr txBox="1"/>
            <p:nvPr/>
          </p:nvSpPr>
          <p:spPr>
            <a:xfrm>
              <a:off x="2891744" y="3346480"/>
              <a:ext cx="558000" cy="261610"/>
            </a:xfrm>
            <a:prstGeom prst="rect">
              <a:avLst/>
            </a:prstGeom>
            <a:noFill/>
          </p:spPr>
          <p:txBody>
            <a:bodyPr wrap="square" lIns="0" rIns="0" rtlCol="0" anchor="t">
              <a:spAutoFit/>
            </a:bodyPr>
            <a:lstStyle/>
            <a:p>
              <a:r>
                <a:rPr lang="ja-JP" altLang="en-US" sz="1100" dirty="0">
                  <a:latin typeface="メイリオ" panose="020B0604030504040204" pitchFamily="50" charset="-128"/>
                  <a:ea typeface="メイリオ" panose="020B0604030504040204" pitchFamily="50" charset="-128"/>
                </a:rPr>
                <a:t>８</a:t>
              </a:r>
              <a:endParaRPr kumimoji="1" lang="ja-JP" altLang="en-US" sz="1100" dirty="0">
                <a:latin typeface="メイリオ" panose="020B0604030504040204" pitchFamily="50" charset="-128"/>
                <a:ea typeface="メイリオ" panose="020B0604030504040204" pitchFamily="50" charset="-128"/>
              </a:endParaRPr>
            </a:p>
          </p:txBody>
        </p:sp>
        <p:sp>
          <p:nvSpPr>
            <p:cNvPr id="46" name="テキスト ボックス 45"/>
            <p:cNvSpPr txBox="1"/>
            <p:nvPr/>
          </p:nvSpPr>
          <p:spPr>
            <a:xfrm>
              <a:off x="4078536" y="3346480"/>
              <a:ext cx="558000" cy="261610"/>
            </a:xfrm>
            <a:prstGeom prst="rect">
              <a:avLst/>
            </a:prstGeom>
            <a:noFill/>
          </p:spPr>
          <p:txBody>
            <a:bodyPr wrap="square" lIns="0" rIns="0" rtlCol="0" anchor="t">
              <a:spAutoFit/>
            </a:bodyPr>
            <a:lstStyle/>
            <a:p>
              <a:r>
                <a:rPr lang="ja-JP" altLang="en-US" sz="1100" dirty="0">
                  <a:latin typeface="メイリオ" panose="020B0604030504040204" pitchFamily="50" charset="-128"/>
                  <a:ea typeface="メイリオ" panose="020B0604030504040204" pitchFamily="50" charset="-128"/>
                </a:rPr>
                <a:t>９</a:t>
              </a:r>
              <a:endParaRPr kumimoji="1" lang="ja-JP" altLang="en-US" sz="1100" dirty="0">
                <a:latin typeface="メイリオ" panose="020B0604030504040204" pitchFamily="50" charset="-128"/>
                <a:ea typeface="メイリオ" panose="020B0604030504040204" pitchFamily="50" charset="-128"/>
              </a:endParaRPr>
            </a:p>
          </p:txBody>
        </p:sp>
        <p:sp>
          <p:nvSpPr>
            <p:cNvPr id="47" name="テキスト ボックス 46"/>
            <p:cNvSpPr txBox="1"/>
            <p:nvPr/>
          </p:nvSpPr>
          <p:spPr>
            <a:xfrm>
              <a:off x="5265328" y="3346480"/>
              <a:ext cx="558000" cy="261610"/>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10</a:t>
              </a:r>
              <a:endParaRPr kumimoji="1" lang="ja-JP" altLang="en-US" sz="1100" dirty="0">
                <a:latin typeface="メイリオ" panose="020B0604030504040204" pitchFamily="50" charset="-128"/>
                <a:ea typeface="メイリオ" panose="020B0604030504040204" pitchFamily="50" charset="-128"/>
              </a:endParaRPr>
            </a:p>
          </p:txBody>
        </p:sp>
      </p:grpSp>
      <p:grpSp>
        <p:nvGrpSpPr>
          <p:cNvPr id="49" name="グループ化 48"/>
          <p:cNvGrpSpPr/>
          <p:nvPr/>
        </p:nvGrpSpPr>
        <p:grpSpPr>
          <a:xfrm>
            <a:off x="518160" y="4487598"/>
            <a:ext cx="5305168" cy="261610"/>
            <a:chOff x="518160" y="3346480"/>
            <a:chExt cx="5305168" cy="261610"/>
          </a:xfrm>
        </p:grpSpPr>
        <p:sp>
          <p:nvSpPr>
            <p:cNvPr id="50" name="テキスト ボックス 49"/>
            <p:cNvSpPr txBox="1"/>
            <p:nvPr/>
          </p:nvSpPr>
          <p:spPr>
            <a:xfrm>
              <a:off x="518160" y="3346480"/>
              <a:ext cx="558000" cy="261610"/>
            </a:xfrm>
            <a:prstGeom prst="rect">
              <a:avLst/>
            </a:prstGeom>
            <a:noFill/>
          </p:spPr>
          <p:txBody>
            <a:bodyPr wrap="square" lIns="0" rIns="0" rtlCol="0" anchor="t">
              <a:spAutoFit/>
            </a:bodyPr>
            <a:lstStyle/>
            <a:p>
              <a:r>
                <a:rPr lang="ja-JP" altLang="en-US" sz="1100" dirty="0" smtClean="0">
                  <a:latin typeface="メイリオ" panose="020B0604030504040204" pitchFamily="50" charset="-128"/>
                  <a:ea typeface="メイリオ" panose="020B0604030504040204" pitchFamily="50" charset="-128"/>
                </a:rPr>
                <a:t>１</a:t>
              </a:r>
              <a:endParaRPr kumimoji="1" lang="ja-JP" altLang="en-US" sz="1100" dirty="0">
                <a:latin typeface="メイリオ" panose="020B0604030504040204" pitchFamily="50" charset="-128"/>
                <a:ea typeface="メイリオ" panose="020B0604030504040204" pitchFamily="50" charset="-128"/>
              </a:endParaRPr>
            </a:p>
          </p:txBody>
        </p:sp>
        <p:sp>
          <p:nvSpPr>
            <p:cNvPr id="51" name="テキスト ボックス 50"/>
            <p:cNvSpPr txBox="1"/>
            <p:nvPr/>
          </p:nvSpPr>
          <p:spPr>
            <a:xfrm>
              <a:off x="1704952" y="3346480"/>
              <a:ext cx="558000" cy="261610"/>
            </a:xfrm>
            <a:prstGeom prst="rect">
              <a:avLst/>
            </a:prstGeom>
            <a:noFill/>
          </p:spPr>
          <p:txBody>
            <a:bodyPr wrap="square" lIns="0" rIns="0" rtlCol="0" anchor="t">
              <a:spAutoFit/>
            </a:bodyPr>
            <a:lstStyle/>
            <a:p>
              <a:r>
                <a:rPr lang="ja-JP" altLang="en-US" sz="1100" dirty="0">
                  <a:latin typeface="メイリオ" panose="020B0604030504040204" pitchFamily="50" charset="-128"/>
                  <a:ea typeface="メイリオ" panose="020B0604030504040204" pitchFamily="50" charset="-128"/>
                </a:rPr>
                <a:t>２</a:t>
              </a:r>
              <a:endParaRPr kumimoji="1" lang="ja-JP" altLang="en-US" sz="1100" dirty="0">
                <a:latin typeface="メイリオ" panose="020B0604030504040204" pitchFamily="50" charset="-128"/>
                <a:ea typeface="メイリオ" panose="020B0604030504040204" pitchFamily="50" charset="-128"/>
              </a:endParaRPr>
            </a:p>
          </p:txBody>
        </p:sp>
        <p:sp>
          <p:nvSpPr>
            <p:cNvPr id="52" name="テキスト ボックス 51"/>
            <p:cNvSpPr txBox="1"/>
            <p:nvPr/>
          </p:nvSpPr>
          <p:spPr>
            <a:xfrm>
              <a:off x="2891744" y="3346480"/>
              <a:ext cx="558000" cy="261610"/>
            </a:xfrm>
            <a:prstGeom prst="rect">
              <a:avLst/>
            </a:prstGeom>
            <a:noFill/>
          </p:spPr>
          <p:txBody>
            <a:bodyPr wrap="square" lIns="0" rIns="0" rtlCol="0" anchor="t">
              <a:spAutoFit/>
            </a:bodyPr>
            <a:lstStyle/>
            <a:p>
              <a:r>
                <a:rPr lang="ja-JP" altLang="en-US" sz="1100" dirty="0">
                  <a:latin typeface="メイリオ" panose="020B0604030504040204" pitchFamily="50" charset="-128"/>
                  <a:ea typeface="メイリオ" panose="020B0604030504040204" pitchFamily="50" charset="-128"/>
                </a:rPr>
                <a:t>３</a:t>
              </a:r>
              <a:endParaRPr kumimoji="1" lang="ja-JP" altLang="en-US" sz="1100" dirty="0">
                <a:latin typeface="メイリオ" panose="020B0604030504040204" pitchFamily="50" charset="-128"/>
                <a:ea typeface="メイリオ" panose="020B0604030504040204" pitchFamily="50" charset="-128"/>
              </a:endParaRPr>
            </a:p>
          </p:txBody>
        </p:sp>
        <p:sp>
          <p:nvSpPr>
            <p:cNvPr id="53" name="テキスト ボックス 52"/>
            <p:cNvSpPr txBox="1"/>
            <p:nvPr/>
          </p:nvSpPr>
          <p:spPr>
            <a:xfrm>
              <a:off x="4078536" y="3346480"/>
              <a:ext cx="558000" cy="261610"/>
            </a:xfrm>
            <a:prstGeom prst="rect">
              <a:avLst/>
            </a:prstGeom>
            <a:noFill/>
          </p:spPr>
          <p:txBody>
            <a:bodyPr wrap="square" lIns="0" rIns="0" rtlCol="0" anchor="t">
              <a:spAutoFit/>
            </a:bodyPr>
            <a:lstStyle/>
            <a:p>
              <a:r>
                <a:rPr lang="ja-JP" altLang="en-US" sz="1100" dirty="0">
                  <a:latin typeface="メイリオ" panose="020B0604030504040204" pitchFamily="50" charset="-128"/>
                  <a:ea typeface="メイリオ" panose="020B0604030504040204" pitchFamily="50" charset="-128"/>
                </a:rPr>
                <a:t>４</a:t>
              </a:r>
              <a:endParaRPr kumimoji="1" lang="ja-JP" altLang="en-US" sz="1100" dirty="0">
                <a:latin typeface="メイリオ" panose="020B0604030504040204" pitchFamily="50" charset="-128"/>
                <a:ea typeface="メイリオ" panose="020B0604030504040204" pitchFamily="50" charset="-128"/>
              </a:endParaRPr>
            </a:p>
          </p:txBody>
        </p:sp>
        <p:sp>
          <p:nvSpPr>
            <p:cNvPr id="54" name="テキスト ボックス 53"/>
            <p:cNvSpPr txBox="1"/>
            <p:nvPr/>
          </p:nvSpPr>
          <p:spPr>
            <a:xfrm>
              <a:off x="5265328" y="3346480"/>
              <a:ext cx="558000" cy="261610"/>
            </a:xfrm>
            <a:prstGeom prst="rect">
              <a:avLst/>
            </a:prstGeom>
            <a:noFill/>
          </p:spPr>
          <p:txBody>
            <a:bodyPr wrap="square" lIns="0" rIns="0" rtlCol="0" anchor="t">
              <a:spAutoFit/>
            </a:bodyPr>
            <a:lstStyle/>
            <a:p>
              <a:r>
                <a:rPr lang="ja-JP" altLang="en-US" sz="1100" dirty="0">
                  <a:latin typeface="メイリオ" panose="020B0604030504040204" pitchFamily="50" charset="-128"/>
                  <a:ea typeface="メイリオ" panose="020B0604030504040204" pitchFamily="50" charset="-128"/>
                </a:rPr>
                <a:t>５</a:t>
              </a:r>
              <a:endParaRPr kumimoji="1" lang="ja-JP" altLang="en-US" sz="1100" dirty="0">
                <a:latin typeface="メイリオ" panose="020B0604030504040204" pitchFamily="50" charset="-128"/>
                <a:ea typeface="メイリオ" panose="020B0604030504040204" pitchFamily="50" charset="-128"/>
              </a:endParaRPr>
            </a:p>
          </p:txBody>
        </p:sp>
      </p:grpSp>
      <p:grpSp>
        <p:nvGrpSpPr>
          <p:cNvPr id="55" name="グループ化 54"/>
          <p:cNvGrpSpPr/>
          <p:nvPr/>
        </p:nvGrpSpPr>
        <p:grpSpPr>
          <a:xfrm>
            <a:off x="518160" y="6542890"/>
            <a:ext cx="5305168" cy="261610"/>
            <a:chOff x="518160" y="3346480"/>
            <a:chExt cx="5305168" cy="261610"/>
          </a:xfrm>
        </p:grpSpPr>
        <p:sp>
          <p:nvSpPr>
            <p:cNvPr id="56" name="テキスト ボックス 55"/>
            <p:cNvSpPr txBox="1"/>
            <p:nvPr/>
          </p:nvSpPr>
          <p:spPr>
            <a:xfrm>
              <a:off x="518160"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11</a:t>
              </a:r>
              <a:endParaRPr kumimoji="1" lang="ja-JP" altLang="en-US" sz="1100" dirty="0">
                <a:latin typeface="メイリオ" panose="020B0604030504040204" pitchFamily="50" charset="-128"/>
                <a:ea typeface="メイリオ" panose="020B0604030504040204" pitchFamily="50" charset="-128"/>
              </a:endParaRPr>
            </a:p>
          </p:txBody>
        </p:sp>
        <p:sp>
          <p:nvSpPr>
            <p:cNvPr id="57" name="テキスト ボックス 56"/>
            <p:cNvSpPr txBox="1"/>
            <p:nvPr/>
          </p:nvSpPr>
          <p:spPr>
            <a:xfrm>
              <a:off x="1704952"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12</a:t>
              </a:r>
              <a:endParaRPr kumimoji="1" lang="ja-JP" altLang="en-US" sz="1100" dirty="0">
                <a:latin typeface="メイリオ" panose="020B0604030504040204" pitchFamily="50" charset="-128"/>
                <a:ea typeface="メイリオ" panose="020B0604030504040204" pitchFamily="50" charset="-128"/>
              </a:endParaRPr>
            </a:p>
          </p:txBody>
        </p:sp>
        <p:sp>
          <p:nvSpPr>
            <p:cNvPr id="58" name="テキスト ボックス 57"/>
            <p:cNvSpPr txBox="1"/>
            <p:nvPr/>
          </p:nvSpPr>
          <p:spPr>
            <a:xfrm>
              <a:off x="2891744"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13</a:t>
              </a:r>
              <a:endParaRPr kumimoji="1" lang="ja-JP" altLang="en-US" sz="1100" dirty="0">
                <a:latin typeface="メイリオ" panose="020B0604030504040204" pitchFamily="50" charset="-128"/>
                <a:ea typeface="メイリオ" panose="020B0604030504040204" pitchFamily="50" charset="-128"/>
              </a:endParaRPr>
            </a:p>
          </p:txBody>
        </p:sp>
        <p:sp>
          <p:nvSpPr>
            <p:cNvPr id="59" name="テキスト ボックス 58"/>
            <p:cNvSpPr txBox="1"/>
            <p:nvPr/>
          </p:nvSpPr>
          <p:spPr>
            <a:xfrm>
              <a:off x="4078536" y="3346480"/>
              <a:ext cx="558000" cy="261610"/>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14</a:t>
              </a:r>
              <a:endParaRPr kumimoji="1" lang="ja-JP" altLang="en-US" sz="1100" dirty="0">
                <a:latin typeface="メイリオ" panose="020B0604030504040204" pitchFamily="50" charset="-128"/>
                <a:ea typeface="メイリオ" panose="020B0604030504040204" pitchFamily="50" charset="-128"/>
              </a:endParaRPr>
            </a:p>
          </p:txBody>
        </p:sp>
        <p:sp>
          <p:nvSpPr>
            <p:cNvPr id="60" name="テキスト ボックス 59"/>
            <p:cNvSpPr txBox="1"/>
            <p:nvPr/>
          </p:nvSpPr>
          <p:spPr>
            <a:xfrm>
              <a:off x="5265328" y="3346480"/>
              <a:ext cx="558000" cy="261610"/>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15</a:t>
              </a:r>
              <a:endParaRPr kumimoji="1" lang="ja-JP" altLang="en-US" sz="1100" dirty="0">
                <a:latin typeface="メイリオ" panose="020B0604030504040204" pitchFamily="50" charset="-128"/>
                <a:ea typeface="メイリオ" panose="020B0604030504040204" pitchFamily="50" charset="-128"/>
              </a:endParaRPr>
            </a:p>
          </p:txBody>
        </p:sp>
      </p:grpSp>
      <p:grpSp>
        <p:nvGrpSpPr>
          <p:cNvPr id="70" name="グループ化 69"/>
          <p:cNvGrpSpPr/>
          <p:nvPr/>
        </p:nvGrpSpPr>
        <p:grpSpPr>
          <a:xfrm>
            <a:off x="518160" y="7562735"/>
            <a:ext cx="5305168" cy="261610"/>
            <a:chOff x="518160" y="3346480"/>
            <a:chExt cx="5305168" cy="261610"/>
          </a:xfrm>
        </p:grpSpPr>
        <p:sp>
          <p:nvSpPr>
            <p:cNvPr id="71" name="テキスト ボックス 70"/>
            <p:cNvSpPr txBox="1"/>
            <p:nvPr/>
          </p:nvSpPr>
          <p:spPr>
            <a:xfrm>
              <a:off x="518160"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16</a:t>
              </a:r>
              <a:endParaRPr kumimoji="1" lang="ja-JP" altLang="en-US" sz="1100" dirty="0">
                <a:latin typeface="メイリオ" panose="020B0604030504040204" pitchFamily="50" charset="-128"/>
                <a:ea typeface="メイリオ" panose="020B0604030504040204" pitchFamily="50" charset="-128"/>
              </a:endParaRPr>
            </a:p>
          </p:txBody>
        </p:sp>
        <p:sp>
          <p:nvSpPr>
            <p:cNvPr id="72" name="テキスト ボックス 71"/>
            <p:cNvSpPr txBox="1"/>
            <p:nvPr/>
          </p:nvSpPr>
          <p:spPr>
            <a:xfrm>
              <a:off x="1704952" y="3346480"/>
              <a:ext cx="558000" cy="261610"/>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17</a:t>
              </a:r>
              <a:endParaRPr kumimoji="1" lang="ja-JP" altLang="en-US" sz="1100" dirty="0">
                <a:latin typeface="メイリオ" panose="020B0604030504040204" pitchFamily="50" charset="-128"/>
                <a:ea typeface="メイリオ" panose="020B0604030504040204" pitchFamily="50" charset="-128"/>
              </a:endParaRPr>
            </a:p>
          </p:txBody>
        </p:sp>
        <p:sp>
          <p:nvSpPr>
            <p:cNvPr id="73" name="テキスト ボックス 72"/>
            <p:cNvSpPr txBox="1"/>
            <p:nvPr/>
          </p:nvSpPr>
          <p:spPr>
            <a:xfrm>
              <a:off x="2891744" y="3346480"/>
              <a:ext cx="558000" cy="261610"/>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18</a:t>
              </a:r>
              <a:endParaRPr kumimoji="1" lang="ja-JP" altLang="en-US" sz="1100" dirty="0">
                <a:latin typeface="メイリオ" panose="020B0604030504040204" pitchFamily="50" charset="-128"/>
                <a:ea typeface="メイリオ" panose="020B0604030504040204" pitchFamily="50" charset="-128"/>
              </a:endParaRPr>
            </a:p>
          </p:txBody>
        </p:sp>
        <p:sp>
          <p:nvSpPr>
            <p:cNvPr id="74" name="テキスト ボックス 73"/>
            <p:cNvSpPr txBox="1"/>
            <p:nvPr/>
          </p:nvSpPr>
          <p:spPr>
            <a:xfrm>
              <a:off x="4078536"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19</a:t>
              </a:r>
              <a:endParaRPr kumimoji="1" lang="ja-JP" altLang="en-US" sz="1100" dirty="0">
                <a:latin typeface="メイリオ" panose="020B0604030504040204" pitchFamily="50" charset="-128"/>
                <a:ea typeface="メイリオ" panose="020B0604030504040204" pitchFamily="50" charset="-128"/>
              </a:endParaRPr>
            </a:p>
          </p:txBody>
        </p:sp>
        <p:sp>
          <p:nvSpPr>
            <p:cNvPr id="75" name="テキスト ボックス 74"/>
            <p:cNvSpPr txBox="1"/>
            <p:nvPr/>
          </p:nvSpPr>
          <p:spPr>
            <a:xfrm>
              <a:off x="5265328"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30</a:t>
              </a:r>
              <a:endParaRPr kumimoji="1" lang="ja-JP" altLang="en-US" sz="1100" dirty="0">
                <a:latin typeface="メイリオ" panose="020B0604030504040204" pitchFamily="50" charset="-128"/>
                <a:ea typeface="メイリオ" panose="020B0604030504040204" pitchFamily="50" charset="-128"/>
              </a:endParaRPr>
            </a:p>
          </p:txBody>
        </p:sp>
      </p:grpSp>
      <p:graphicFrame>
        <p:nvGraphicFramePr>
          <p:cNvPr id="63" name="表 62"/>
          <p:cNvGraphicFramePr>
            <a:graphicFrameLocks noGrp="1"/>
          </p:cNvGraphicFramePr>
          <p:nvPr>
            <p:extLst>
              <p:ext uri="{D42A27DB-BD31-4B8C-83A1-F6EECF244321}">
                <p14:modId xmlns:p14="http://schemas.microsoft.com/office/powerpoint/2010/main" val="473497755"/>
              </p:ext>
            </p:extLst>
          </p:nvPr>
        </p:nvGraphicFramePr>
        <p:xfrm>
          <a:off x="1181583" y="389171"/>
          <a:ext cx="4494835" cy="2061360"/>
        </p:xfrm>
        <a:graphic>
          <a:graphicData uri="http://schemas.openxmlformats.org/drawingml/2006/table">
            <a:tbl>
              <a:tblPr firstRow="1" bandRow="1">
                <a:tableStyleId>{5C22544A-7EE6-4342-B048-85BDC9FD1C3A}</a:tableStyleId>
              </a:tblPr>
              <a:tblGrid>
                <a:gridCol w="507382">
                  <a:extLst>
                    <a:ext uri="{9D8B030D-6E8A-4147-A177-3AD203B41FA5}">
                      <a16:colId xmlns:a16="http://schemas.microsoft.com/office/drawing/2014/main" val="20000"/>
                    </a:ext>
                  </a:extLst>
                </a:gridCol>
                <a:gridCol w="3635028">
                  <a:extLst>
                    <a:ext uri="{9D8B030D-6E8A-4147-A177-3AD203B41FA5}">
                      <a16:colId xmlns:a16="http://schemas.microsoft.com/office/drawing/2014/main" val="20001"/>
                    </a:ext>
                  </a:extLst>
                </a:gridCol>
                <a:gridCol w="352425">
                  <a:extLst>
                    <a:ext uri="{9D8B030D-6E8A-4147-A177-3AD203B41FA5}">
                      <a16:colId xmlns:a16="http://schemas.microsoft.com/office/drawing/2014/main" val="20002"/>
                    </a:ext>
                  </a:extLst>
                </a:gridCol>
              </a:tblGrid>
              <a:tr h="151092">
                <a:tc>
                  <a:txBody>
                    <a:bodyPr/>
                    <a:lstStyle/>
                    <a:p>
                      <a:pPr algn="ctr"/>
                      <a:r>
                        <a:rPr kumimoji="1" lang="ja-JP" altLang="en-US" sz="800" dirty="0" smtClean="0">
                          <a:solidFill>
                            <a:schemeClr val="bg1"/>
                          </a:solidFill>
                          <a:latin typeface="メイリオ" panose="020B0604030504040204" pitchFamily="50" charset="-128"/>
                          <a:ea typeface="メイリオ" panose="020B0604030504040204" pitchFamily="50" charset="-128"/>
                        </a:rPr>
                        <a:t>スライド</a:t>
                      </a:r>
                      <a:endParaRPr kumimoji="1" lang="en-US" altLang="ja-JP" sz="800" dirty="0" smtClean="0">
                        <a:solidFill>
                          <a:schemeClr val="bg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en-US" altLang="ja-JP" sz="1050" dirty="0" smtClean="0">
                          <a:solidFill>
                            <a:schemeClr val="bg1"/>
                          </a:solidFill>
                          <a:latin typeface="メイリオ" panose="020B0604030504040204" pitchFamily="50" charset="-128"/>
                          <a:ea typeface="メイリオ" panose="020B0604030504040204" pitchFamily="50" charset="-128"/>
                        </a:rPr>
                        <a:t>60</a:t>
                      </a:r>
                      <a:r>
                        <a:rPr kumimoji="1" lang="ja-JP" altLang="en-US" sz="1050" dirty="0" smtClean="0">
                          <a:solidFill>
                            <a:schemeClr val="bg1"/>
                          </a:solidFill>
                          <a:latin typeface="メイリオ" panose="020B0604030504040204" pitchFamily="50" charset="-128"/>
                          <a:ea typeface="メイリオ" panose="020B0604030504040204" pitchFamily="50" charset="-128"/>
                        </a:rPr>
                        <a:t>分研修　概要</a:t>
                      </a:r>
                      <a:endParaRPr kumimoji="1" lang="ja-JP" altLang="en-US" sz="1050" dirty="0">
                        <a:solidFill>
                          <a:schemeClr val="bg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メイリオ" panose="020B0604030504040204" pitchFamily="50" charset="-128"/>
                          <a:ea typeface="メイリオ" panose="020B0604030504040204" pitchFamily="50" charset="-128"/>
                          <a:cs typeface="+mn-cs"/>
                        </a:rPr>
                        <a:t>所要</a:t>
                      </a:r>
                      <a:endParaRPr kumimoji="1" lang="en-US" altLang="ja-JP" sz="800" b="1" kern="1200" dirty="0" smtClean="0">
                        <a:solidFill>
                          <a:schemeClr val="bg1"/>
                        </a:solidFill>
                        <a:latin typeface="メイリオ" panose="020B0604030504040204" pitchFamily="50" charset="-128"/>
                        <a:ea typeface="メイリオ" panose="020B0604030504040204" pitchFamily="50" charset="-128"/>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メイリオ" panose="020B0604030504040204" pitchFamily="50" charset="-128"/>
                          <a:ea typeface="メイリオ" panose="020B0604030504040204" pitchFamily="50" charset="-128"/>
                          <a:cs typeface="+mn-cs"/>
                        </a:rPr>
                        <a:t>時間</a:t>
                      </a:r>
                    </a:p>
                  </a:txBody>
                  <a:tcPr marL="0" marR="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smtClean="0">
                          <a:solidFill>
                            <a:schemeClr val="tx1"/>
                          </a:solidFill>
                          <a:latin typeface="メイリオ" panose="020B0604030504040204" pitchFamily="50" charset="-128"/>
                          <a:ea typeface="メイリオ" panose="020B0604030504040204" pitchFamily="50" charset="-128"/>
                        </a:rPr>
                        <a:t>１～３</a:t>
                      </a:r>
                      <a:endParaRPr kumimoji="1" lang="ja-JP" altLang="en-US" sz="900" dirty="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defRPr/>
                      </a:pPr>
                      <a:r>
                        <a:rPr kumimoji="1" lang="ja-JP" altLang="en-US" sz="1000" kern="1200" dirty="0">
                          <a:solidFill>
                            <a:schemeClr val="tx1"/>
                          </a:solidFill>
                          <a:latin typeface="メイリオ" panose="020B0604030504040204" pitchFamily="50" charset="-128"/>
                          <a:ea typeface="メイリオ" panose="020B0604030504040204" pitchFamily="50" charset="-128"/>
                          <a:cs typeface="+mn-cs"/>
                        </a:rPr>
                        <a:t>研修内容を確認する</a:t>
                      </a:r>
                      <a:endParaRPr kumimoji="1" lang="en-US" altLang="ja-JP" sz="1000" kern="1200" dirty="0">
                        <a:solidFill>
                          <a:schemeClr val="tx1"/>
                        </a:solidFill>
                        <a:latin typeface="メイリオ" panose="020B0604030504040204" pitchFamily="50" charset="-128"/>
                        <a:ea typeface="メイリオ"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en-US" altLang="ja-JP" sz="900" b="0" dirty="0" smtClean="0">
                          <a:solidFill>
                            <a:schemeClr val="tx1"/>
                          </a:solidFill>
                          <a:latin typeface="メイリオ" panose="020B0604030504040204" pitchFamily="50" charset="-128"/>
                          <a:ea typeface="メイリオ" panose="020B0604030504040204" pitchFamily="50" charset="-128"/>
                        </a:rPr>
                        <a:t>  </a:t>
                      </a:r>
                      <a:r>
                        <a:rPr kumimoji="1" lang="ja-JP" altLang="en-US" sz="900" b="0" dirty="0" smtClean="0">
                          <a:solidFill>
                            <a:schemeClr val="tx1"/>
                          </a:solidFill>
                          <a:latin typeface="メイリオ" panose="020B0604030504040204" pitchFamily="50" charset="-128"/>
                          <a:ea typeface="メイリオ" panose="020B0604030504040204" pitchFamily="50" charset="-128"/>
                        </a:rPr>
                        <a:t>１分</a:t>
                      </a:r>
                      <a:endParaRPr kumimoji="1" lang="ja-JP" altLang="en-US" sz="900" b="0" dirty="0">
                        <a:solidFill>
                          <a:schemeClr val="tx1"/>
                        </a:solidFill>
                        <a:latin typeface="メイリオ" panose="020B0604030504040204" pitchFamily="50" charset="-128"/>
                        <a:ea typeface="メイリオ" panose="020B0604030504040204" pitchFamily="50" charset="-128"/>
                      </a:endParaRPr>
                    </a:p>
                  </a:txBody>
                  <a:tcPr marL="0" marR="468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smtClean="0">
                          <a:solidFill>
                            <a:schemeClr val="tx1"/>
                          </a:solidFill>
                          <a:latin typeface="メイリオ" panose="020B0604030504040204" pitchFamily="50" charset="-128"/>
                          <a:ea typeface="メイリオ" panose="020B0604030504040204" pitchFamily="50" charset="-128"/>
                        </a:rPr>
                        <a:t>４～６</a:t>
                      </a:r>
                      <a:endParaRPr kumimoji="1" lang="en-US" altLang="ja-JP" sz="9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defRPr/>
                      </a:pPr>
                      <a:r>
                        <a:rPr kumimoji="1" lang="ja-JP" altLang="en-US" sz="1000" kern="1200" dirty="0" smtClean="0">
                          <a:solidFill>
                            <a:schemeClr val="tx1"/>
                          </a:solidFill>
                          <a:latin typeface="メイリオ" panose="020B0604030504040204" pitchFamily="50" charset="-128"/>
                          <a:ea typeface="メイリオ" panose="020B0604030504040204" pitchFamily="50" charset="-128"/>
                          <a:cs typeface="+mn-cs"/>
                        </a:rPr>
                        <a:t>授業での主体性を高める働きかけについて話し合う</a:t>
                      </a:r>
                      <a:endParaRPr kumimoji="1" lang="en-US" altLang="ja-JP" sz="1000" kern="1200" dirty="0">
                        <a:solidFill>
                          <a:schemeClr val="tx1"/>
                        </a:solidFill>
                        <a:latin typeface="メイリオ" panose="020B0604030504040204" pitchFamily="50" charset="-128"/>
                        <a:ea typeface="メイリオ"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kumimoji="1" lang="en-US" altLang="ja-JP" sz="900" b="0" dirty="0" smtClean="0">
                          <a:solidFill>
                            <a:schemeClr val="tx1"/>
                          </a:solidFill>
                          <a:latin typeface="メイリオ" panose="020B0604030504040204" pitchFamily="50" charset="-128"/>
                          <a:ea typeface="メイリオ" panose="020B0604030504040204" pitchFamily="50" charset="-128"/>
                        </a:rPr>
                        <a:t>  8</a:t>
                      </a:r>
                      <a:r>
                        <a:rPr kumimoji="1" lang="ja-JP" altLang="en-US" sz="900" b="0" dirty="0" smtClean="0">
                          <a:solidFill>
                            <a:schemeClr val="tx1"/>
                          </a:solidFill>
                          <a:latin typeface="メイリオ" panose="020B0604030504040204" pitchFamily="50" charset="-128"/>
                          <a:ea typeface="メイリオ" panose="020B0604030504040204" pitchFamily="50" charset="-128"/>
                        </a:rPr>
                        <a:t>分</a:t>
                      </a:r>
                      <a:endParaRPr kumimoji="1" lang="ja-JP" altLang="en-US" sz="900" b="0" dirty="0">
                        <a:solidFill>
                          <a:schemeClr val="tx1"/>
                        </a:solidFill>
                        <a:latin typeface="メイリオ" panose="020B0604030504040204" pitchFamily="50" charset="-128"/>
                        <a:ea typeface="メイリオ" panose="020B0604030504040204" pitchFamily="50" charset="-128"/>
                      </a:endParaRPr>
                    </a:p>
                  </a:txBody>
                  <a:tcPr marL="0" marR="468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4550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900" dirty="0" smtClean="0">
                          <a:solidFill>
                            <a:schemeClr val="tx1"/>
                          </a:solidFill>
                          <a:latin typeface="メイリオ" panose="020B0604030504040204" pitchFamily="50" charset="-128"/>
                          <a:ea typeface="メイリオ" panose="020B0604030504040204" pitchFamily="50" charset="-128"/>
                        </a:rPr>
                        <a:t>７～</a:t>
                      </a:r>
                      <a:r>
                        <a:rPr kumimoji="1" lang="en-US" altLang="ja-JP" sz="900" dirty="0" smtClean="0">
                          <a:solidFill>
                            <a:schemeClr val="tx1"/>
                          </a:solidFill>
                          <a:latin typeface="メイリオ" panose="020B0604030504040204" pitchFamily="50" charset="-128"/>
                          <a:ea typeface="メイリオ" panose="020B0604030504040204" pitchFamily="50" charset="-128"/>
                        </a:rPr>
                        <a:t>15</a:t>
                      </a:r>
                      <a:endParaRPr kumimoji="1" lang="ja-JP" altLang="en-US" sz="9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kumimoji="1" lang="ja-JP" altLang="en-US" sz="1000" kern="1200" dirty="0" smtClean="0">
                          <a:solidFill>
                            <a:schemeClr val="tx1"/>
                          </a:solidFill>
                          <a:latin typeface="メイリオ" panose="020B0604030504040204" pitchFamily="50" charset="-128"/>
                          <a:ea typeface="メイリオ" panose="020B0604030504040204" pitchFamily="50" charset="-128"/>
                          <a:cs typeface="+mn-cs"/>
                        </a:rPr>
                        <a:t>授業の中での生徒指導について</a:t>
                      </a:r>
                      <a:endParaRPr kumimoji="1" lang="ja-JP" altLang="en-US" sz="1000" kern="1200" dirty="0">
                        <a:solidFill>
                          <a:schemeClr val="tx1"/>
                        </a:solidFill>
                        <a:latin typeface="メイリオ" panose="020B0604030504040204" pitchFamily="50" charset="-128"/>
                        <a:ea typeface="メイリオ"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r" defTabSz="914400" rtl="0" eaLnBrk="1" latinLnBrk="0" hangingPunct="1"/>
                      <a:r>
                        <a:rPr kumimoji="1" lang="en-US" altLang="ja-JP" sz="900" b="0" kern="1200" dirty="0" smtClean="0">
                          <a:solidFill>
                            <a:schemeClr val="tx1"/>
                          </a:solidFill>
                          <a:latin typeface="メイリオ" panose="020B0604030504040204" pitchFamily="50" charset="-128"/>
                          <a:ea typeface="メイリオ" panose="020B0604030504040204" pitchFamily="50" charset="-128"/>
                          <a:cs typeface="+mn-cs"/>
                        </a:rPr>
                        <a:t>  </a:t>
                      </a:r>
                      <a:r>
                        <a:rPr kumimoji="1" lang="ja-JP" altLang="en-US" sz="900" b="0" kern="1200" dirty="0" smtClean="0">
                          <a:solidFill>
                            <a:schemeClr val="tx1"/>
                          </a:solidFill>
                          <a:latin typeface="メイリオ" panose="020B0604030504040204" pitchFamily="50" charset="-128"/>
                          <a:ea typeface="メイリオ" panose="020B0604030504040204" pitchFamily="50" charset="-128"/>
                          <a:cs typeface="+mn-cs"/>
                        </a:rPr>
                        <a:t>４分</a:t>
                      </a:r>
                      <a:endParaRPr kumimoji="1" lang="en-US" altLang="ja-JP" sz="900" b="0" kern="1200" dirty="0">
                        <a:solidFill>
                          <a:schemeClr val="tx1"/>
                        </a:solidFill>
                        <a:latin typeface="メイリオ" panose="020B0604030504040204" pitchFamily="50" charset="-128"/>
                        <a:ea typeface="メイリオ" panose="020B0604030504040204" pitchFamily="50" charset="-128"/>
                        <a:cs typeface="+mn-cs"/>
                      </a:endParaRPr>
                    </a:p>
                  </a:txBody>
                  <a:tcPr marL="0" marR="468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579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smtClean="0">
                          <a:solidFill>
                            <a:schemeClr val="tx1"/>
                          </a:solidFill>
                          <a:latin typeface="メイリオ" panose="020B0604030504040204" pitchFamily="50" charset="-128"/>
                          <a:ea typeface="メイリオ" panose="020B0604030504040204" pitchFamily="50" charset="-128"/>
                          <a:cs typeface="+mn-cs"/>
                        </a:rPr>
                        <a:t>16</a:t>
                      </a:r>
                      <a:r>
                        <a:rPr kumimoji="1" lang="ja-JP" altLang="en-US" sz="900" kern="1200" dirty="0" smtClean="0">
                          <a:solidFill>
                            <a:schemeClr val="tx1"/>
                          </a:solidFill>
                          <a:latin typeface="メイリオ" panose="020B0604030504040204" pitchFamily="50" charset="-128"/>
                          <a:ea typeface="メイリオ" panose="020B0604030504040204" pitchFamily="50" charset="-128"/>
                          <a:cs typeface="+mn-cs"/>
                        </a:rPr>
                        <a:t>～</a:t>
                      </a:r>
                      <a:r>
                        <a:rPr kumimoji="1" lang="en-US" altLang="ja-JP" sz="900" kern="1200" dirty="0" smtClean="0">
                          <a:solidFill>
                            <a:schemeClr val="tx1"/>
                          </a:solidFill>
                          <a:latin typeface="メイリオ" panose="020B0604030504040204" pitchFamily="50" charset="-128"/>
                          <a:ea typeface="メイリオ" panose="020B0604030504040204" pitchFamily="50" charset="-128"/>
                          <a:cs typeface="+mn-cs"/>
                        </a:rPr>
                        <a:t>19</a:t>
                      </a:r>
                      <a:endParaRPr kumimoji="1" lang="ja-JP" altLang="en-US" sz="9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00" kern="1200" dirty="0" smtClean="0">
                          <a:solidFill>
                            <a:schemeClr val="tx1"/>
                          </a:solidFill>
                          <a:latin typeface="メイリオ" panose="020B0604030504040204" pitchFamily="50" charset="-128"/>
                          <a:ea typeface="メイリオ" panose="020B0604030504040204" pitchFamily="50" charset="-128"/>
                          <a:cs typeface="+mn-cs"/>
                        </a:rPr>
                        <a:t>自己指導能力を育むための三つの留意点を意識した</a:t>
                      </a:r>
                      <a:endParaRPr kumimoji="1" lang="en-US" altLang="ja-JP" sz="1000" kern="1200" dirty="0" smtClean="0">
                        <a:solidFill>
                          <a:schemeClr val="tx1"/>
                        </a:solidFill>
                        <a:latin typeface="メイリオ" panose="020B0604030504040204" pitchFamily="50" charset="-128"/>
                        <a:ea typeface="メイリオ" panose="020B0604030504040204" pitchFamily="50" charset="-128"/>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00" kern="1200" dirty="0" smtClean="0">
                          <a:solidFill>
                            <a:schemeClr val="tx1"/>
                          </a:solidFill>
                          <a:latin typeface="メイリオ" panose="020B0604030504040204" pitchFamily="50" charset="-128"/>
                          <a:ea typeface="メイリオ" panose="020B0604030504040204" pitchFamily="50" charset="-128"/>
                          <a:cs typeface="+mn-cs"/>
                        </a:rPr>
                        <a:t>授業の中での働きかけを考える</a:t>
                      </a:r>
                      <a:endParaRPr kumimoji="1" lang="ja-JP" altLang="en-US" sz="1000" kern="1200" dirty="0">
                        <a:solidFill>
                          <a:schemeClr val="tx1"/>
                        </a:solidFill>
                        <a:latin typeface="メイリオ" panose="020B0604030504040204" pitchFamily="50" charset="-128"/>
                        <a:ea typeface="メイリオ"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r" defTabSz="914400" rtl="0" eaLnBrk="1" latinLnBrk="0" hangingPunct="1"/>
                      <a:r>
                        <a:rPr kumimoji="1" lang="en-US" altLang="ja-JP" sz="900" b="0" kern="1200" dirty="0" smtClean="0">
                          <a:solidFill>
                            <a:schemeClr val="tx1"/>
                          </a:solidFill>
                          <a:latin typeface="メイリオ" panose="020B0604030504040204" pitchFamily="50" charset="-128"/>
                          <a:ea typeface="メイリオ" panose="020B0604030504040204" pitchFamily="50" charset="-128"/>
                          <a:cs typeface="+mn-cs"/>
                        </a:rPr>
                        <a:t> 12</a:t>
                      </a:r>
                      <a:r>
                        <a:rPr kumimoji="1" lang="ja-JP" altLang="en-US" sz="900" b="0"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900" b="0" kern="1200" dirty="0">
                        <a:solidFill>
                          <a:schemeClr val="tx1"/>
                        </a:solidFill>
                        <a:latin typeface="メイリオ" panose="020B0604030504040204" pitchFamily="50" charset="-128"/>
                        <a:ea typeface="メイリオ" panose="020B0604030504040204" pitchFamily="50" charset="-128"/>
                        <a:cs typeface="+mn-cs"/>
                      </a:endParaRPr>
                    </a:p>
                  </a:txBody>
                  <a:tcPr marL="0" marR="468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smtClean="0">
                          <a:solidFill>
                            <a:schemeClr val="tx1"/>
                          </a:solidFill>
                          <a:latin typeface="メイリオ" panose="020B0604030504040204" pitchFamily="50" charset="-128"/>
                          <a:ea typeface="メイリオ" panose="020B0604030504040204" pitchFamily="50" charset="-128"/>
                        </a:rPr>
                        <a:t>20,21</a:t>
                      </a: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kumimoji="1" lang="ja-JP" altLang="en-US" sz="1000" kern="1200" dirty="0" smtClean="0">
                          <a:solidFill>
                            <a:schemeClr val="tx1"/>
                          </a:solidFill>
                          <a:latin typeface="メイリオ" panose="020B0604030504040204" pitchFamily="50" charset="-128"/>
                          <a:ea typeface="メイリオ" panose="020B0604030504040204" pitchFamily="50" charset="-128"/>
                          <a:cs typeface="+mn-cs"/>
                        </a:rPr>
                        <a:t>自己指導能力を育むための三つの留意点を意識した</a:t>
                      </a:r>
                      <a:endParaRPr kumimoji="1" lang="en-US" altLang="ja-JP" sz="1000" kern="1200" dirty="0" smtClean="0">
                        <a:solidFill>
                          <a:schemeClr val="tx1"/>
                        </a:solidFill>
                        <a:latin typeface="メイリオ" panose="020B0604030504040204" pitchFamily="50" charset="-128"/>
                        <a:ea typeface="メイリオ" panose="020B0604030504040204" pitchFamily="50" charset="-128"/>
                        <a:cs typeface="+mn-cs"/>
                      </a:endParaRPr>
                    </a:p>
                    <a:p>
                      <a:pPr marL="0" algn="l" defTabSz="914400" rtl="0" eaLnBrk="1" latinLnBrk="0" hangingPunct="1"/>
                      <a:r>
                        <a:rPr kumimoji="1" lang="ja-JP" altLang="en-US" sz="1000" kern="1200" dirty="0" smtClean="0">
                          <a:solidFill>
                            <a:schemeClr val="tx1"/>
                          </a:solidFill>
                          <a:latin typeface="メイリオ" panose="020B0604030504040204" pitchFamily="50" charset="-128"/>
                          <a:ea typeface="メイリオ" panose="020B0604030504040204" pitchFamily="50" charset="-128"/>
                          <a:cs typeface="+mn-cs"/>
                        </a:rPr>
                        <a:t>働きかけを授業場面ごとに考える</a:t>
                      </a:r>
                      <a:endParaRPr kumimoji="1" lang="en-US" altLang="ja-JP" sz="1000" kern="1200" dirty="0" smtClean="0">
                        <a:solidFill>
                          <a:schemeClr val="tx1"/>
                        </a:solidFill>
                        <a:latin typeface="メイリオ" panose="020B0604030504040204" pitchFamily="50" charset="-128"/>
                        <a:ea typeface="メイリオ"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smtClean="0">
                          <a:solidFill>
                            <a:schemeClr val="tx1"/>
                          </a:solidFill>
                          <a:latin typeface="メイリオ" panose="020B0604030504040204" pitchFamily="50" charset="-128"/>
                          <a:ea typeface="メイリオ" panose="020B0604030504040204" pitchFamily="50" charset="-128"/>
                          <a:cs typeface="+mn-cs"/>
                        </a:rPr>
                        <a:t> 20</a:t>
                      </a:r>
                      <a:r>
                        <a:rPr kumimoji="1" lang="ja-JP" altLang="en-US" sz="900" b="0"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900" b="0" kern="1200" dirty="0" smtClean="0">
                        <a:solidFill>
                          <a:schemeClr val="tx1"/>
                        </a:solidFill>
                        <a:latin typeface="メイリオ" panose="020B0604030504040204" pitchFamily="50" charset="-128"/>
                        <a:ea typeface="メイリオ" panose="020B0604030504040204" pitchFamily="50" charset="-128"/>
                        <a:cs typeface="+mn-cs"/>
                      </a:endParaRPr>
                    </a:p>
                  </a:txBody>
                  <a:tcPr marL="0" marR="468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94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smtClean="0">
                          <a:solidFill>
                            <a:schemeClr val="tx1"/>
                          </a:solidFill>
                          <a:latin typeface="メイリオ" panose="020B0604030504040204" pitchFamily="50" charset="-128"/>
                          <a:ea typeface="メイリオ" panose="020B0604030504040204" pitchFamily="50" charset="-128"/>
                          <a:cs typeface="+mn-cs"/>
                        </a:rPr>
                        <a:t>22</a:t>
                      </a:r>
                      <a:r>
                        <a:rPr kumimoji="1" lang="ja-JP" altLang="en-US" sz="900" kern="1200" dirty="0" smtClean="0">
                          <a:solidFill>
                            <a:schemeClr val="tx1"/>
                          </a:solidFill>
                          <a:latin typeface="メイリオ" panose="020B0604030504040204" pitchFamily="50" charset="-128"/>
                          <a:ea typeface="メイリオ" panose="020B0604030504040204" pitchFamily="50" charset="-128"/>
                          <a:cs typeface="+mn-cs"/>
                        </a:rPr>
                        <a:t>～</a:t>
                      </a:r>
                      <a:r>
                        <a:rPr kumimoji="1" lang="en-US" altLang="ja-JP" sz="900" kern="1200" dirty="0" smtClean="0">
                          <a:solidFill>
                            <a:schemeClr val="tx1"/>
                          </a:solidFill>
                          <a:latin typeface="メイリオ" panose="020B0604030504040204" pitchFamily="50" charset="-128"/>
                          <a:ea typeface="メイリオ" panose="020B0604030504040204" pitchFamily="50" charset="-128"/>
                          <a:cs typeface="+mn-cs"/>
                        </a:rPr>
                        <a:t>29</a:t>
                      </a:r>
                      <a:endParaRPr kumimoji="1" lang="ja-JP" altLang="en-US" sz="9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algn="l" defTabSz="914400" rtl="0" eaLnBrk="1" latinLnBrk="0" hangingPunct="1"/>
                      <a:r>
                        <a:rPr kumimoji="1" lang="ja-JP" altLang="en-US" sz="1000" kern="1200" dirty="0" smtClean="0">
                          <a:solidFill>
                            <a:schemeClr val="tx1"/>
                          </a:solidFill>
                          <a:latin typeface="メイリオ" panose="020B0604030504040204" pitchFamily="50" charset="-128"/>
                          <a:ea typeface="メイリオ" panose="020B0604030504040204" pitchFamily="50" charset="-128"/>
                          <a:cs typeface="+mn-cs"/>
                        </a:rPr>
                        <a:t>まとめ</a:t>
                      </a:r>
                      <a:endParaRPr kumimoji="1" lang="en-US" altLang="ja-JP" sz="1000" kern="1200" dirty="0" smtClean="0">
                        <a:solidFill>
                          <a:schemeClr val="tx1"/>
                        </a:solidFill>
                        <a:latin typeface="メイリオ" panose="020B0604030504040204" pitchFamily="50" charset="-128"/>
                        <a:ea typeface="メイリオ"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algn="r" defTabSz="914400" rtl="0" eaLnBrk="1" latinLnBrk="0" hangingPunct="1"/>
                      <a:r>
                        <a:rPr kumimoji="1" lang="en-US" altLang="ja-JP" sz="900" b="0" kern="1200" dirty="0" smtClean="0">
                          <a:solidFill>
                            <a:schemeClr val="tx1"/>
                          </a:solidFill>
                          <a:latin typeface="メイリオ" panose="020B0604030504040204" pitchFamily="50" charset="-128"/>
                          <a:ea typeface="メイリオ" panose="020B0604030504040204" pitchFamily="50" charset="-128"/>
                          <a:cs typeface="+mn-cs"/>
                        </a:rPr>
                        <a:t> </a:t>
                      </a:r>
                      <a:r>
                        <a:rPr kumimoji="1" lang="ja-JP" altLang="en-US" sz="900" b="0" kern="1200" dirty="0" smtClean="0">
                          <a:solidFill>
                            <a:schemeClr val="tx1"/>
                          </a:solidFill>
                          <a:latin typeface="メイリオ" panose="020B0604030504040204" pitchFamily="50" charset="-128"/>
                          <a:ea typeface="メイリオ" panose="020B0604030504040204" pitchFamily="50" charset="-128"/>
                          <a:cs typeface="+mn-cs"/>
                        </a:rPr>
                        <a:t>４分</a:t>
                      </a:r>
                      <a:endParaRPr kumimoji="1" lang="en-US" altLang="ja-JP" sz="900" b="0" kern="1200" dirty="0">
                        <a:solidFill>
                          <a:schemeClr val="tx1"/>
                        </a:solidFill>
                        <a:latin typeface="メイリオ" panose="020B0604030504040204" pitchFamily="50" charset="-128"/>
                        <a:ea typeface="メイリオ" panose="020B0604030504040204" pitchFamily="50" charset="-128"/>
                        <a:cs typeface="+mn-cs"/>
                      </a:endParaRPr>
                    </a:p>
                  </a:txBody>
                  <a:tcPr marL="0" marR="468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smtClean="0">
                          <a:solidFill>
                            <a:schemeClr val="tx1"/>
                          </a:solidFill>
                          <a:latin typeface="メイリオ" panose="020B0604030504040204" pitchFamily="50" charset="-128"/>
                          <a:ea typeface="メイリオ" panose="020B0604030504040204" pitchFamily="50" charset="-128"/>
                        </a:rPr>
                        <a:t>30,31</a:t>
                      </a:r>
                      <a:endParaRPr kumimoji="1" lang="ja-JP" altLang="en-US" sz="9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000" kern="1200" dirty="0" smtClean="0">
                        <a:solidFill>
                          <a:schemeClr val="tx1"/>
                        </a:solidFill>
                        <a:latin typeface="メイリオ" panose="020B0604030504040204" pitchFamily="50" charset="-128"/>
                        <a:ea typeface="メイリオ"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vMerge="1">
                  <a:txBody>
                    <a:bodyPr/>
                    <a:lstStyle/>
                    <a:p>
                      <a:pPr marL="0" algn="ctr" defTabSz="914400" rtl="0" eaLnBrk="1" latinLnBrk="0" hangingPunct="1"/>
                      <a:endParaRPr kumimoji="1" lang="en-US" altLang="ja-JP" sz="900" b="0" kern="1200" dirty="0">
                        <a:solidFill>
                          <a:schemeClr val="tx1"/>
                        </a:solidFill>
                        <a:latin typeface="メイリオ" panose="020B0604030504040204" pitchFamily="50" charset="-128"/>
                        <a:ea typeface="メイリオ" panose="020B0604030504040204" pitchFamily="50" charset="-128"/>
                        <a:cs typeface="+mn-cs"/>
                      </a:endParaRPr>
                    </a:p>
                  </a:txBody>
                  <a:tcPr marL="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10008"/>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smtClean="0">
                          <a:solidFill>
                            <a:schemeClr val="tx1"/>
                          </a:solidFill>
                          <a:latin typeface="メイリオ" panose="020B0604030504040204" pitchFamily="50" charset="-128"/>
                          <a:ea typeface="メイリオ" panose="020B0604030504040204" pitchFamily="50" charset="-128"/>
                        </a:rPr>
                        <a:t>32</a:t>
                      </a:r>
                      <a:r>
                        <a:rPr kumimoji="1" lang="ja-JP" altLang="en-US" sz="900" dirty="0" smtClean="0">
                          <a:solidFill>
                            <a:schemeClr val="tx1"/>
                          </a:solidFill>
                          <a:latin typeface="メイリオ" panose="020B0604030504040204" pitchFamily="50" charset="-128"/>
                          <a:ea typeface="メイリオ" panose="020B0604030504040204" pitchFamily="50" charset="-128"/>
                        </a:rPr>
                        <a:t>～</a:t>
                      </a:r>
                      <a:r>
                        <a:rPr kumimoji="1" lang="en-US" altLang="ja-JP" sz="900" dirty="0" smtClean="0">
                          <a:solidFill>
                            <a:schemeClr val="tx1"/>
                          </a:solidFill>
                          <a:latin typeface="メイリオ" panose="020B0604030504040204" pitchFamily="50" charset="-128"/>
                          <a:ea typeface="メイリオ" panose="020B0604030504040204" pitchFamily="50" charset="-128"/>
                        </a:rPr>
                        <a:t>35</a:t>
                      </a:r>
                      <a:endParaRPr kumimoji="1" lang="ja-JP" altLang="en-US" sz="9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00" kern="1200" dirty="0" smtClean="0">
                          <a:solidFill>
                            <a:schemeClr val="tx1"/>
                          </a:solidFill>
                          <a:latin typeface="メイリオ" panose="020B0604030504040204" pitchFamily="50" charset="-128"/>
                          <a:ea typeface="メイリオ" panose="020B0604030504040204" pitchFamily="50" charset="-128"/>
                          <a:cs typeface="+mn-cs"/>
                        </a:rPr>
                        <a:t>チャレンジ！明日からの授業中の働きかけとして工夫すること</a:t>
                      </a:r>
                      <a:endParaRPr kumimoji="1" lang="en-US" altLang="ja-JP" sz="1000" kern="1200" dirty="0" smtClean="0">
                        <a:solidFill>
                          <a:schemeClr val="tx1"/>
                        </a:solidFill>
                        <a:latin typeface="メイリオ" panose="020B0604030504040204" pitchFamily="50" charset="-128"/>
                        <a:ea typeface="メイリオ" panose="020B0604030504040204" pitchFamily="50" charset="-128"/>
                        <a:cs typeface="+mn-cs"/>
                      </a:endParaRPr>
                    </a:p>
                  </a:txBody>
                  <a:tcPr marL="36000" marR="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r" defTabSz="914400" rtl="0" eaLnBrk="1" latinLnBrk="0" hangingPunct="1"/>
                      <a:r>
                        <a:rPr kumimoji="1" lang="en-US" altLang="ja-JP" sz="900" b="0" kern="1200" dirty="0" smtClean="0">
                          <a:solidFill>
                            <a:schemeClr val="tx1"/>
                          </a:solidFill>
                          <a:latin typeface="メイリオ" panose="020B0604030504040204" pitchFamily="50" charset="-128"/>
                          <a:ea typeface="メイリオ" panose="020B0604030504040204" pitchFamily="50" charset="-128"/>
                          <a:cs typeface="+mn-cs"/>
                        </a:rPr>
                        <a:t> </a:t>
                      </a:r>
                      <a:r>
                        <a:rPr kumimoji="1" lang="ja-JP" altLang="en-US" sz="900" b="0" kern="1200" dirty="0" smtClean="0">
                          <a:solidFill>
                            <a:schemeClr val="tx1"/>
                          </a:solidFill>
                          <a:latin typeface="メイリオ" panose="020B0604030504040204" pitchFamily="50" charset="-128"/>
                          <a:ea typeface="メイリオ" panose="020B0604030504040204" pitchFamily="50" charset="-128"/>
                          <a:cs typeface="+mn-cs"/>
                        </a:rPr>
                        <a:t>５分</a:t>
                      </a:r>
                      <a:endParaRPr kumimoji="1" lang="en-US" altLang="ja-JP" sz="900" b="0" kern="1200" dirty="0">
                        <a:solidFill>
                          <a:schemeClr val="tx1"/>
                        </a:solidFill>
                        <a:latin typeface="メイリオ" panose="020B0604030504040204" pitchFamily="50" charset="-128"/>
                        <a:ea typeface="メイリオ" panose="020B0604030504040204" pitchFamily="50" charset="-128"/>
                        <a:cs typeface="+mn-cs"/>
                      </a:endParaRPr>
                    </a:p>
                  </a:txBody>
                  <a:tcPr marL="0" marR="468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
        <p:nvSpPr>
          <p:cNvPr id="67" name="テキスト ボックス 66"/>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4</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cxnSp>
        <p:nvCxnSpPr>
          <p:cNvPr id="81" name="直線コネクタ 80"/>
          <p:cNvCxnSpPr/>
          <p:nvPr/>
        </p:nvCxnSpPr>
        <p:spPr>
          <a:xfrm>
            <a:off x="862152" y="947994"/>
            <a:ext cx="360000" cy="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2" name="直線コネクタ 81"/>
          <p:cNvCxnSpPr/>
          <p:nvPr/>
        </p:nvCxnSpPr>
        <p:spPr>
          <a:xfrm>
            <a:off x="862152" y="1133944"/>
            <a:ext cx="360000" cy="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3" name="直線コネクタ 82"/>
          <p:cNvCxnSpPr/>
          <p:nvPr/>
        </p:nvCxnSpPr>
        <p:spPr>
          <a:xfrm>
            <a:off x="862152" y="1403852"/>
            <a:ext cx="360000" cy="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4" name="直線コネクタ 83"/>
          <p:cNvCxnSpPr/>
          <p:nvPr/>
        </p:nvCxnSpPr>
        <p:spPr>
          <a:xfrm>
            <a:off x="5636411" y="1747225"/>
            <a:ext cx="360000" cy="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5" name="直線コネクタ 84"/>
          <p:cNvCxnSpPr/>
          <p:nvPr/>
        </p:nvCxnSpPr>
        <p:spPr>
          <a:xfrm>
            <a:off x="5636411" y="2092295"/>
            <a:ext cx="360000" cy="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6" name="直線コネクタ 85"/>
          <p:cNvCxnSpPr/>
          <p:nvPr/>
        </p:nvCxnSpPr>
        <p:spPr>
          <a:xfrm>
            <a:off x="862152" y="2360712"/>
            <a:ext cx="360000" cy="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p:nvPr/>
        </p:nvCxnSpPr>
        <p:spPr>
          <a:xfrm>
            <a:off x="862152" y="765309"/>
            <a:ext cx="360000" cy="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0" name="直線コネクタ 79"/>
          <p:cNvCxnSpPr/>
          <p:nvPr/>
        </p:nvCxnSpPr>
        <p:spPr>
          <a:xfrm flipV="1">
            <a:off x="5996411" y="751021"/>
            <a:ext cx="0" cy="162360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8" name="直線コネクタ 87"/>
          <p:cNvCxnSpPr/>
          <p:nvPr/>
        </p:nvCxnSpPr>
        <p:spPr>
          <a:xfrm>
            <a:off x="5636411" y="2360712"/>
            <a:ext cx="360000" cy="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a:off x="5636411" y="765309"/>
            <a:ext cx="360000" cy="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0" name="直線コネクタ 89"/>
          <p:cNvCxnSpPr/>
          <p:nvPr/>
        </p:nvCxnSpPr>
        <p:spPr>
          <a:xfrm flipV="1">
            <a:off x="862152" y="751021"/>
            <a:ext cx="0" cy="162360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sp>
        <p:nvSpPr>
          <p:cNvPr id="91" name="テキスト ボックス 90"/>
          <p:cNvSpPr txBox="1"/>
          <p:nvPr/>
        </p:nvSpPr>
        <p:spPr>
          <a:xfrm>
            <a:off x="170607" y="1332480"/>
            <a:ext cx="828000" cy="360000"/>
          </a:xfrm>
          <a:prstGeom prst="rect">
            <a:avLst/>
          </a:prstGeom>
          <a:solidFill>
            <a:srgbClr val="CCECFF"/>
          </a:solidFill>
          <a:ln>
            <a:solidFill>
              <a:schemeClr val="tx1"/>
            </a:solidFill>
          </a:ln>
        </p:spPr>
        <p:txBody>
          <a:bodyPr wrap="square" lIns="36000" tIns="72000" rIns="36000" bIns="0" rtlCol="0" anchor="ctr">
            <a:spAutoFit/>
          </a:bodyPr>
          <a:lstStyle/>
          <a:p>
            <a:pPr algn="ctr"/>
            <a:r>
              <a:rPr lang="ja-JP" altLang="en-US" b="1" dirty="0" smtClean="0">
                <a:latin typeface="メイリオ" panose="020B0604030504040204" pitchFamily="50" charset="-128"/>
                <a:ea typeface="メイリオ" panose="020B0604030504040204" pitchFamily="50" charset="-128"/>
              </a:rPr>
              <a:t>研修</a:t>
            </a:r>
            <a:r>
              <a:rPr lang="en-US" altLang="ja-JP" b="1" dirty="0" smtClean="0">
                <a:latin typeface="メイリオ" panose="020B0604030504040204" pitchFamily="50" charset="-128"/>
                <a:ea typeface="メイリオ" panose="020B0604030504040204" pitchFamily="50" charset="-128"/>
              </a:rPr>
              <a:t>Ⅰ</a:t>
            </a:r>
            <a:endParaRPr kumimoji="1" lang="ja-JP" altLang="en-US" b="1" dirty="0">
              <a:latin typeface="メイリオ" panose="020B0604030504040204" pitchFamily="50" charset="-128"/>
              <a:ea typeface="メイリオ" panose="020B0604030504040204" pitchFamily="50" charset="-128"/>
            </a:endParaRPr>
          </a:p>
        </p:txBody>
      </p:sp>
      <p:sp>
        <p:nvSpPr>
          <p:cNvPr id="92" name="テキスト ボックス 91"/>
          <p:cNvSpPr txBox="1"/>
          <p:nvPr/>
        </p:nvSpPr>
        <p:spPr>
          <a:xfrm>
            <a:off x="5816411" y="1332480"/>
            <a:ext cx="828000" cy="360000"/>
          </a:xfrm>
          <a:prstGeom prst="rect">
            <a:avLst/>
          </a:prstGeom>
          <a:solidFill>
            <a:srgbClr val="FFCCFF"/>
          </a:solidFill>
          <a:ln>
            <a:solidFill>
              <a:schemeClr val="tx1"/>
            </a:solidFill>
          </a:ln>
        </p:spPr>
        <p:txBody>
          <a:bodyPr wrap="square" lIns="36000" tIns="72000" rIns="36000" bIns="0" rtlCol="0" anchor="ctr">
            <a:spAutoFit/>
          </a:bodyPr>
          <a:lstStyle/>
          <a:p>
            <a:pPr algn="ctr"/>
            <a:r>
              <a:rPr lang="ja-JP" altLang="en-US" b="1" dirty="0" smtClean="0">
                <a:latin typeface="メイリオ" panose="020B0604030504040204" pitchFamily="50" charset="-128"/>
                <a:ea typeface="メイリオ" panose="020B0604030504040204" pitchFamily="50" charset="-128"/>
              </a:rPr>
              <a:t>研修</a:t>
            </a:r>
            <a:r>
              <a:rPr lang="en-US" altLang="ja-JP" b="1" dirty="0" smtClean="0">
                <a:latin typeface="メイリオ" panose="020B0604030504040204" pitchFamily="50" charset="-128"/>
                <a:ea typeface="メイリオ" panose="020B0604030504040204" pitchFamily="50" charset="-128"/>
              </a:rPr>
              <a:t>Ⅱ</a:t>
            </a:r>
            <a:endParaRPr kumimoji="1" lang="ja-JP" altLang="en-US" b="1" dirty="0">
              <a:latin typeface="メイリオ" panose="020B0604030504040204" pitchFamily="50" charset="-128"/>
              <a:ea typeface="メイリオ" panose="020B0604030504040204" pitchFamily="50" charset="-128"/>
            </a:endParaRPr>
          </a:p>
        </p:txBody>
      </p:sp>
      <p:sp>
        <p:nvSpPr>
          <p:cNvPr id="4" name="正方形/長方形 3"/>
          <p:cNvSpPr/>
          <p:nvPr/>
        </p:nvSpPr>
        <p:spPr>
          <a:xfrm>
            <a:off x="170607" y="1685315"/>
            <a:ext cx="607859" cy="307777"/>
          </a:xfrm>
          <a:prstGeom prst="rect">
            <a:avLst/>
          </a:prstGeom>
        </p:spPr>
        <p:txBody>
          <a:bodyPr wrap="none">
            <a:spAutoFit/>
          </a:bodyPr>
          <a:lstStyle/>
          <a:p>
            <a:r>
              <a:rPr lang="en-US" altLang="ja-JP" sz="1400" b="1" dirty="0">
                <a:latin typeface="メイリオ" panose="020B0604030504040204" pitchFamily="50" charset="-128"/>
                <a:ea typeface="メイリオ" panose="020B0604030504040204" pitchFamily="50" charset="-128"/>
              </a:rPr>
              <a:t>30</a:t>
            </a:r>
            <a:r>
              <a:rPr lang="ja-JP" altLang="en-US" sz="1400" b="1" dirty="0">
                <a:latin typeface="メイリオ" panose="020B0604030504040204" pitchFamily="50" charset="-128"/>
                <a:ea typeface="メイリオ" panose="020B0604030504040204" pitchFamily="50" charset="-128"/>
              </a:rPr>
              <a:t>分</a:t>
            </a:r>
            <a:endParaRPr lang="ja-JP" altLang="en-US" sz="1400" dirty="0"/>
          </a:p>
        </p:txBody>
      </p:sp>
      <p:sp>
        <p:nvSpPr>
          <p:cNvPr id="93" name="正方形/長方形 92"/>
          <p:cNvSpPr/>
          <p:nvPr/>
        </p:nvSpPr>
        <p:spPr>
          <a:xfrm>
            <a:off x="6036552" y="1685315"/>
            <a:ext cx="607859" cy="307777"/>
          </a:xfrm>
          <a:prstGeom prst="rect">
            <a:avLst/>
          </a:prstGeom>
        </p:spPr>
        <p:txBody>
          <a:bodyPr wrap="none">
            <a:spAutoFit/>
          </a:bodyPr>
          <a:lstStyle/>
          <a:p>
            <a:r>
              <a:rPr lang="en-US" altLang="ja-JP" sz="1400" b="1" dirty="0">
                <a:latin typeface="メイリオ" panose="020B0604030504040204" pitchFamily="50" charset="-128"/>
                <a:ea typeface="メイリオ" panose="020B0604030504040204" pitchFamily="50" charset="-128"/>
              </a:rPr>
              <a:t>30</a:t>
            </a:r>
            <a:r>
              <a:rPr lang="ja-JP" altLang="en-US" sz="1400" b="1" dirty="0">
                <a:latin typeface="メイリオ" panose="020B0604030504040204" pitchFamily="50" charset="-128"/>
                <a:ea typeface="メイリオ" panose="020B0604030504040204" pitchFamily="50" charset="-128"/>
              </a:rPr>
              <a:t>分</a:t>
            </a:r>
            <a:endParaRPr lang="ja-JP" altLang="en-US" sz="1400" dirty="0"/>
          </a:p>
        </p:txBody>
      </p:sp>
      <p:cxnSp>
        <p:nvCxnSpPr>
          <p:cNvPr id="87" name="直線コネクタ 86"/>
          <p:cNvCxnSpPr/>
          <p:nvPr/>
        </p:nvCxnSpPr>
        <p:spPr>
          <a:xfrm>
            <a:off x="862152" y="2194079"/>
            <a:ext cx="360000" cy="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pic>
        <p:nvPicPr>
          <p:cNvPr id="94" name="Picture 2"/>
          <p:cNvPicPr>
            <a:picLocks noChangeAspect="1" noChangeArrowheads="1"/>
          </p:cNvPicPr>
          <p:nvPr/>
        </p:nvPicPr>
        <p:blipFill>
          <a:blip r:embed="rId23" cstate="print">
            <a:extLst>
              <a:ext uri="{28A0092B-C50C-407E-A947-70E740481C1C}">
                <a14:useLocalDpi xmlns:a14="http://schemas.microsoft.com/office/drawing/2010/main" val="0"/>
              </a:ext>
            </a:extLst>
          </a:blip>
          <a:stretch>
            <a:fillRect/>
          </a:stretch>
        </p:blipFill>
        <p:spPr bwMode="auto">
          <a:xfrm>
            <a:off x="2891778" y="8773328"/>
            <a:ext cx="1115931"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95" name="Picture 2"/>
          <p:cNvPicPr>
            <a:picLocks noChangeAspect="1" noChangeArrowheads="1"/>
          </p:cNvPicPr>
          <p:nvPr/>
        </p:nvPicPr>
        <p:blipFill>
          <a:blip r:embed="rId24" cstate="print">
            <a:extLst>
              <a:ext uri="{28A0092B-C50C-407E-A947-70E740481C1C}">
                <a14:useLocalDpi xmlns:a14="http://schemas.microsoft.com/office/drawing/2010/main" val="0"/>
              </a:ext>
            </a:extLst>
          </a:blip>
          <a:stretch>
            <a:fillRect/>
          </a:stretch>
        </p:blipFill>
        <p:spPr bwMode="auto">
          <a:xfrm>
            <a:off x="4078569" y="8773328"/>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cxnSp>
        <p:nvCxnSpPr>
          <p:cNvPr id="77" name="直線コネクタ 76"/>
          <p:cNvCxnSpPr/>
          <p:nvPr/>
        </p:nvCxnSpPr>
        <p:spPr>
          <a:xfrm>
            <a:off x="1175544" y="1569171"/>
            <a:ext cx="4496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テキスト ボックス 77"/>
          <p:cNvSpPr txBox="1"/>
          <p:nvPr/>
        </p:nvSpPr>
        <p:spPr>
          <a:xfrm>
            <a:off x="69007" y="25976"/>
            <a:ext cx="6748100" cy="338554"/>
          </a:xfrm>
          <a:prstGeom prst="rect">
            <a:avLst/>
          </a:prstGeom>
          <a:noFill/>
        </p:spPr>
        <p:txBody>
          <a:bodyPr wrap="square" rtlCol="0">
            <a:spAutoFit/>
          </a:bodyPr>
          <a:lstStyle>
            <a:defPPr>
              <a:defRPr lang="ja-JP"/>
            </a:defPPr>
            <a:lvl1pPr>
              <a:defRPr sz="2000" b="1">
                <a:latin typeface="メイリオ" panose="020B0604030504040204" pitchFamily="50" charset="-128"/>
                <a:ea typeface="メイリオ" panose="020B0604030504040204" pitchFamily="50" charset="-128"/>
              </a:defRPr>
            </a:lvl1pPr>
          </a:lstStyle>
          <a:p>
            <a:r>
              <a:rPr lang="ja-JP" altLang="en-US" sz="1600" dirty="0"/>
              <a:t>○</a:t>
            </a:r>
            <a:r>
              <a:rPr lang="ja-JP" altLang="en-US" sz="1600" dirty="0" smtClean="0"/>
              <a:t>研修</a:t>
            </a:r>
            <a:r>
              <a:rPr lang="ja-JP" altLang="en-US" sz="1600" dirty="0"/>
              <a:t>内容の</a:t>
            </a:r>
            <a:r>
              <a:rPr lang="ja-JP" altLang="en-US" sz="1600" dirty="0" smtClean="0"/>
              <a:t>構成</a:t>
            </a:r>
            <a:r>
              <a:rPr lang="ja-JP" altLang="en-US" sz="900" dirty="0" smtClean="0"/>
              <a:t>　</a:t>
            </a:r>
            <a:r>
              <a:rPr lang="ja-JP" altLang="en-US" sz="900" b="0" dirty="0" smtClean="0"/>
              <a:t>（</a:t>
            </a:r>
            <a:r>
              <a:rPr lang="en-US" altLang="ja-JP" sz="900" b="0" dirty="0" smtClean="0"/>
              <a:t>30</a:t>
            </a:r>
            <a:r>
              <a:rPr lang="ja-JP" altLang="en-US" sz="900" b="0" dirty="0"/>
              <a:t>分ずつの２回に分けて実施することもできます</a:t>
            </a:r>
            <a:r>
              <a:rPr lang="ja-JP" altLang="en-US" sz="900" b="0" dirty="0" smtClean="0"/>
              <a:t>。）</a:t>
            </a:r>
            <a:endParaRPr lang="ja-JP" altLang="en-US" sz="1600" dirty="0"/>
          </a:p>
        </p:txBody>
      </p:sp>
      <p:pic>
        <p:nvPicPr>
          <p:cNvPr id="79" name="Picture 2"/>
          <p:cNvPicPr>
            <a:picLocks noChangeAspect="1" noChangeArrowheads="1"/>
          </p:cNvPicPr>
          <p:nvPr/>
        </p:nvPicPr>
        <p:blipFill>
          <a:blip r:embed="rId25" cstate="print">
            <a:extLst>
              <a:ext uri="{28A0092B-C50C-407E-A947-70E740481C1C}">
                <a14:useLocalDpi xmlns:a14="http://schemas.microsoft.com/office/drawing/2010/main" val="0"/>
              </a:ext>
            </a:extLst>
          </a:blip>
          <a:stretch>
            <a:fillRect/>
          </a:stretch>
        </p:blipFill>
        <p:spPr bwMode="auto">
          <a:xfrm>
            <a:off x="5265362" y="8773329"/>
            <a:ext cx="1115931"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nvGrpSpPr>
          <p:cNvPr id="118" name="グループ化 117"/>
          <p:cNvGrpSpPr/>
          <p:nvPr/>
        </p:nvGrpSpPr>
        <p:grpSpPr>
          <a:xfrm>
            <a:off x="518160" y="8585059"/>
            <a:ext cx="5305168" cy="261610"/>
            <a:chOff x="518160" y="3346480"/>
            <a:chExt cx="5305168" cy="261610"/>
          </a:xfrm>
        </p:grpSpPr>
        <p:sp>
          <p:nvSpPr>
            <p:cNvPr id="119" name="テキスト ボックス 118"/>
            <p:cNvSpPr txBox="1"/>
            <p:nvPr/>
          </p:nvSpPr>
          <p:spPr>
            <a:xfrm>
              <a:off x="518160"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31</a:t>
              </a:r>
              <a:endParaRPr kumimoji="1" lang="ja-JP" altLang="en-US" sz="1100" dirty="0">
                <a:latin typeface="メイリオ" panose="020B0604030504040204" pitchFamily="50" charset="-128"/>
                <a:ea typeface="メイリオ" panose="020B0604030504040204" pitchFamily="50" charset="-128"/>
              </a:endParaRPr>
            </a:p>
          </p:txBody>
        </p:sp>
        <p:sp>
          <p:nvSpPr>
            <p:cNvPr id="120" name="テキスト ボックス 119"/>
            <p:cNvSpPr txBox="1"/>
            <p:nvPr/>
          </p:nvSpPr>
          <p:spPr>
            <a:xfrm>
              <a:off x="1704952" y="3346480"/>
              <a:ext cx="558000" cy="261610"/>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32</a:t>
              </a:r>
              <a:endParaRPr kumimoji="1" lang="ja-JP" altLang="en-US" sz="1100" dirty="0">
                <a:latin typeface="メイリオ" panose="020B0604030504040204" pitchFamily="50" charset="-128"/>
                <a:ea typeface="メイリオ" panose="020B0604030504040204" pitchFamily="50" charset="-128"/>
              </a:endParaRPr>
            </a:p>
          </p:txBody>
        </p:sp>
        <p:sp>
          <p:nvSpPr>
            <p:cNvPr id="121" name="テキスト ボックス 120"/>
            <p:cNvSpPr txBox="1"/>
            <p:nvPr/>
          </p:nvSpPr>
          <p:spPr>
            <a:xfrm>
              <a:off x="2891744"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33</a:t>
              </a:r>
              <a:endParaRPr kumimoji="1" lang="ja-JP" altLang="en-US" sz="1100" dirty="0">
                <a:latin typeface="メイリオ" panose="020B0604030504040204" pitchFamily="50" charset="-128"/>
                <a:ea typeface="メイリオ" panose="020B0604030504040204" pitchFamily="50" charset="-128"/>
              </a:endParaRPr>
            </a:p>
          </p:txBody>
        </p:sp>
        <p:sp>
          <p:nvSpPr>
            <p:cNvPr id="122" name="テキスト ボックス 121"/>
            <p:cNvSpPr txBox="1"/>
            <p:nvPr/>
          </p:nvSpPr>
          <p:spPr>
            <a:xfrm>
              <a:off x="4078536"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34</a:t>
              </a:r>
              <a:endParaRPr kumimoji="1" lang="ja-JP" altLang="en-US" sz="1100" dirty="0">
                <a:latin typeface="メイリオ" panose="020B0604030504040204" pitchFamily="50" charset="-128"/>
                <a:ea typeface="メイリオ" panose="020B0604030504040204" pitchFamily="50" charset="-128"/>
              </a:endParaRPr>
            </a:p>
          </p:txBody>
        </p:sp>
        <p:sp>
          <p:nvSpPr>
            <p:cNvPr id="123" name="テキスト ボックス 122"/>
            <p:cNvSpPr txBox="1"/>
            <p:nvPr/>
          </p:nvSpPr>
          <p:spPr>
            <a:xfrm>
              <a:off x="5265328"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35</a:t>
              </a:r>
              <a:endParaRPr kumimoji="1" lang="ja-JP" altLang="en-US" sz="1100" dirty="0">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7970285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54000" y="295340"/>
            <a:ext cx="6750000" cy="2255614"/>
          </a:xfrm>
          <a:prstGeom prst="roundRect">
            <a:avLst>
              <a:gd name="adj" fmla="val 7020"/>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 name="正方形/長方形 3"/>
          <p:cNvSpPr/>
          <p:nvPr/>
        </p:nvSpPr>
        <p:spPr>
          <a:xfrm>
            <a:off x="4167170" y="1684700"/>
            <a:ext cx="2646206" cy="776949"/>
          </a:xfrm>
          <a:prstGeom prst="rect">
            <a:avLst/>
          </a:prstGeom>
          <a:noFill/>
          <a:ln w="12700">
            <a:noFill/>
          </a:ln>
        </p:spPr>
        <p:style>
          <a:lnRef idx="2">
            <a:schemeClr val="accent6"/>
          </a:lnRef>
          <a:fillRef idx="1">
            <a:schemeClr val="lt1"/>
          </a:fillRef>
          <a:effectRef idx="0">
            <a:schemeClr val="accent6"/>
          </a:effectRef>
          <a:fontRef idx="minor">
            <a:schemeClr val="dk1"/>
          </a:fontRef>
        </p:style>
        <p:txBody>
          <a:bodyPr lIns="0" tIns="0" rIns="0" bIns="0" rtlCol="0" anchor="ctr"/>
          <a:lstStyle/>
          <a:p>
            <a:pPr>
              <a:lnSpc>
                <a:spcPts val="1300"/>
              </a:lnSpc>
            </a:pPr>
            <a:r>
              <a:rPr lang="ja-JP" altLang="en-US" sz="850" dirty="0" smtClean="0">
                <a:latin typeface="メイリオ" panose="020B0604030504040204" pitchFamily="50" charset="-128"/>
                <a:ea typeface="メイリオ" panose="020B0604030504040204" pitchFamily="50" charset="-128"/>
              </a:rPr>
              <a:t>  </a:t>
            </a:r>
            <a:r>
              <a:rPr lang="ja-JP" altLang="en-US" sz="850" b="1" u="sng" dirty="0" smtClean="0">
                <a:latin typeface="メイリオ" panose="020B0604030504040204" pitchFamily="50" charset="-128"/>
                <a:ea typeface="メイリオ" panose="020B0604030504040204" pitchFamily="50" charset="-128"/>
              </a:rPr>
              <a:t>同年度実施</a:t>
            </a:r>
            <a:endParaRPr lang="en-US" altLang="ja-JP" sz="850" b="1" u="sng" dirty="0" smtClean="0">
              <a:latin typeface="メイリオ" panose="020B0604030504040204" pitchFamily="50" charset="-128"/>
              <a:ea typeface="メイリオ" panose="020B0604030504040204" pitchFamily="50" charset="-128"/>
            </a:endParaRPr>
          </a:p>
          <a:p>
            <a:pPr>
              <a:lnSpc>
                <a:spcPts val="1300"/>
              </a:lnSpc>
            </a:pPr>
            <a:r>
              <a:rPr lang="ja-JP" altLang="en-US" sz="850" dirty="0">
                <a:latin typeface="メイリオ" panose="020B0604030504040204" pitchFamily="50" charset="-128"/>
                <a:ea typeface="メイリオ" panose="020B0604030504040204" pitchFamily="50" charset="-128"/>
              </a:rPr>
              <a:t>　</a:t>
            </a:r>
            <a:r>
              <a:rPr lang="ja-JP" altLang="en-US" sz="850" dirty="0" smtClean="0">
                <a:latin typeface="メイリオ" panose="020B0604030504040204" pitchFamily="50" charset="-128"/>
                <a:ea typeface="メイリオ" panose="020B0604030504040204" pitchFamily="50" charset="-128"/>
              </a:rPr>
              <a:t>　年度当初：研修</a:t>
            </a:r>
            <a:r>
              <a:rPr lang="en-US" altLang="ja-JP" sz="850" dirty="0" smtClean="0">
                <a:latin typeface="メイリオ" panose="020B0604030504040204" pitchFamily="50" charset="-128"/>
                <a:ea typeface="メイリオ" panose="020B0604030504040204" pitchFamily="50" charset="-128"/>
              </a:rPr>
              <a:t>Ⅰ</a:t>
            </a:r>
            <a:r>
              <a:rPr lang="ja-JP" altLang="en-US" sz="850" dirty="0" smtClean="0">
                <a:latin typeface="メイリオ" panose="020B0604030504040204" pitchFamily="50" charset="-128"/>
                <a:ea typeface="メイリオ" panose="020B0604030504040204" pitchFamily="50" charset="-128"/>
              </a:rPr>
              <a:t>＋ 夏季休業中：研修</a:t>
            </a:r>
            <a:r>
              <a:rPr lang="en-US" altLang="ja-JP" sz="850" dirty="0" smtClean="0">
                <a:latin typeface="メイリオ" panose="020B0604030504040204" pitchFamily="50" charset="-128"/>
                <a:ea typeface="メイリオ" panose="020B0604030504040204" pitchFamily="50" charset="-128"/>
              </a:rPr>
              <a:t>Ⅱ</a:t>
            </a:r>
          </a:p>
          <a:p>
            <a:pPr>
              <a:lnSpc>
                <a:spcPts val="1300"/>
              </a:lnSpc>
            </a:pPr>
            <a:r>
              <a:rPr lang="ja-JP" altLang="en-US" sz="850" dirty="0" smtClean="0">
                <a:latin typeface="メイリオ" panose="020B0604030504040204" pitchFamily="50" charset="-128"/>
                <a:ea typeface="メイリオ" panose="020B0604030504040204" pitchFamily="50" charset="-128"/>
              </a:rPr>
              <a:t>  </a:t>
            </a:r>
            <a:r>
              <a:rPr lang="ja-JP" altLang="en-US" sz="850" b="1" u="sng" dirty="0" smtClean="0">
                <a:latin typeface="メイリオ" panose="020B0604030504040204" pitchFamily="50" charset="-128"/>
                <a:ea typeface="メイリオ" panose="020B0604030504040204" pitchFamily="50" charset="-128"/>
              </a:rPr>
              <a:t>隔年度実施</a:t>
            </a:r>
            <a:endParaRPr lang="en-US" altLang="ja-JP" sz="850" b="1" u="sng" dirty="0" smtClean="0">
              <a:latin typeface="メイリオ" panose="020B0604030504040204" pitchFamily="50" charset="-128"/>
              <a:ea typeface="メイリオ" panose="020B0604030504040204" pitchFamily="50" charset="-128"/>
            </a:endParaRPr>
          </a:p>
          <a:p>
            <a:pPr>
              <a:lnSpc>
                <a:spcPts val="1300"/>
              </a:lnSpc>
            </a:pPr>
            <a:r>
              <a:rPr lang="ja-JP" altLang="en-US" sz="850" dirty="0" smtClean="0">
                <a:latin typeface="メイリオ" panose="020B0604030504040204" pitchFamily="50" charset="-128"/>
                <a:ea typeface="メイリオ" panose="020B0604030504040204" pitchFamily="50" charset="-128"/>
              </a:rPr>
              <a:t>　　今年度：研修</a:t>
            </a:r>
            <a:r>
              <a:rPr lang="en-US" altLang="ja-JP" sz="850" dirty="0" smtClean="0">
                <a:latin typeface="メイリオ" panose="020B0604030504040204" pitchFamily="50" charset="-128"/>
                <a:ea typeface="メイリオ" panose="020B0604030504040204" pitchFamily="50" charset="-128"/>
              </a:rPr>
              <a:t>Ⅰ</a:t>
            </a:r>
            <a:r>
              <a:rPr lang="ja-JP" altLang="en-US" sz="850" dirty="0" smtClean="0">
                <a:latin typeface="メイリオ" panose="020B0604030504040204" pitchFamily="50" charset="-128"/>
                <a:ea typeface="メイリオ" panose="020B0604030504040204" pitchFamily="50" charset="-128"/>
              </a:rPr>
              <a:t>＋ 次年度：研修</a:t>
            </a:r>
            <a:r>
              <a:rPr lang="en-US" altLang="ja-JP" sz="850" dirty="0" smtClean="0">
                <a:latin typeface="メイリオ" panose="020B0604030504040204" pitchFamily="50" charset="-128"/>
                <a:ea typeface="メイリオ" panose="020B0604030504040204" pitchFamily="50" charset="-128"/>
              </a:rPr>
              <a:t>Ⅱ</a:t>
            </a:r>
            <a:r>
              <a:rPr lang="ja-JP" altLang="en-US" sz="850" dirty="0" smtClean="0">
                <a:latin typeface="メイリオ" panose="020B0604030504040204" pitchFamily="50" charset="-128"/>
                <a:ea typeface="メイリオ" panose="020B0604030504040204" pitchFamily="50" charset="-128"/>
              </a:rPr>
              <a:t> ＋ ・・・</a:t>
            </a:r>
            <a:endParaRPr lang="en-US" altLang="ja-JP" sz="850" dirty="0" smtClean="0">
              <a:latin typeface="メイリオ" panose="020B0604030504040204" pitchFamily="50" charset="-128"/>
              <a:ea typeface="メイリオ" panose="020B0604030504040204" pitchFamily="50" charset="-128"/>
            </a:endParaRPr>
          </a:p>
        </p:txBody>
      </p:sp>
      <p:sp>
        <p:nvSpPr>
          <p:cNvPr id="3" name="テキスト ボックス 2"/>
          <p:cNvSpPr txBox="1"/>
          <p:nvPr/>
        </p:nvSpPr>
        <p:spPr>
          <a:xfrm>
            <a:off x="5519390" y="2358594"/>
            <a:ext cx="1296144" cy="192360"/>
          </a:xfrm>
          <a:prstGeom prst="rect">
            <a:avLst/>
          </a:prstGeom>
          <a:noFill/>
        </p:spPr>
        <p:txBody>
          <a:bodyPr wrap="square" lIns="36000" rIns="36000" rtlCol="0">
            <a:spAutoFit/>
          </a:bodyPr>
          <a:lstStyle/>
          <a:p>
            <a:r>
              <a:rPr lang="ja-JP" altLang="en-US" sz="650" dirty="0">
                <a:latin typeface="メイリオ" panose="020B0604030504040204" pitchFamily="50" charset="-128"/>
                <a:ea typeface="メイリオ" panose="020B0604030504040204" pitchFamily="50" charset="-128"/>
              </a:rPr>
              <a:t>（</a:t>
            </a:r>
            <a:r>
              <a:rPr lang="ja-JP" altLang="en-US" sz="650" dirty="0" smtClean="0">
                <a:latin typeface="メイリオ" panose="020B0604030504040204" pitchFamily="50" charset="-128"/>
                <a:ea typeface="メイリオ" panose="020B0604030504040204" pitchFamily="50" charset="-128"/>
              </a:rPr>
              <a:t>研修</a:t>
            </a:r>
            <a:r>
              <a:rPr kumimoji="1" lang="en-US" altLang="ja-JP" sz="650" dirty="0" smtClean="0">
                <a:latin typeface="メイリオ" panose="020B0604030504040204" pitchFamily="50" charset="-128"/>
                <a:ea typeface="メイリオ" panose="020B0604030504040204" pitchFamily="50" charset="-128"/>
              </a:rPr>
              <a:t>Ⅰ</a:t>
            </a:r>
            <a:r>
              <a:rPr kumimoji="1" lang="ja-JP" altLang="en-US" sz="650" dirty="0" smtClean="0">
                <a:latin typeface="メイリオ" panose="020B0604030504040204" pitchFamily="50" charset="-128"/>
                <a:ea typeface="メイリオ" panose="020B0604030504040204" pitchFamily="50" charset="-128"/>
              </a:rPr>
              <a:t>と</a:t>
            </a:r>
            <a:r>
              <a:rPr kumimoji="1" lang="en-US" altLang="ja-JP" sz="650" dirty="0" smtClean="0">
                <a:latin typeface="メイリオ" panose="020B0604030504040204" pitchFamily="50" charset="-128"/>
                <a:ea typeface="メイリオ" panose="020B0604030504040204" pitchFamily="50" charset="-128"/>
              </a:rPr>
              <a:t>Ⅱ</a:t>
            </a:r>
            <a:r>
              <a:rPr kumimoji="1" lang="ja-JP" altLang="en-US" sz="650" dirty="0" smtClean="0">
                <a:latin typeface="メイリオ" panose="020B0604030504040204" pitchFamily="50" charset="-128"/>
                <a:ea typeface="メイリオ" panose="020B0604030504040204" pitchFamily="50" charset="-128"/>
              </a:rPr>
              <a:t>を繰り返し実施）</a:t>
            </a:r>
            <a:endParaRPr kumimoji="1" lang="ja-JP" altLang="en-US" sz="650" dirty="0">
              <a:latin typeface="メイリオ" panose="020B0604030504040204" pitchFamily="50" charset="-128"/>
              <a:ea typeface="メイリオ" panose="020B0604030504040204" pitchFamily="50" charset="-128"/>
            </a:endParaRPr>
          </a:p>
        </p:txBody>
      </p:sp>
      <p:sp>
        <p:nvSpPr>
          <p:cNvPr id="62" name="角丸四角形 61"/>
          <p:cNvSpPr/>
          <p:nvPr/>
        </p:nvSpPr>
        <p:spPr>
          <a:xfrm>
            <a:off x="54000" y="8953347"/>
            <a:ext cx="6750000" cy="752181"/>
          </a:xfrm>
          <a:prstGeom prst="roundRect">
            <a:avLst>
              <a:gd name="adj" fmla="val 16838"/>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2" name="正方形/長方形 71"/>
          <p:cNvSpPr/>
          <p:nvPr/>
        </p:nvSpPr>
        <p:spPr>
          <a:xfrm>
            <a:off x="173400" y="8991594"/>
            <a:ext cx="1882258" cy="660447"/>
          </a:xfrm>
          <a:prstGeom prst="rect">
            <a:avLst/>
          </a:prstGeom>
          <a:noFill/>
          <a:ln w="12700">
            <a:noFill/>
          </a:ln>
        </p:spPr>
        <p:style>
          <a:lnRef idx="2">
            <a:schemeClr val="accent6"/>
          </a:lnRef>
          <a:fillRef idx="1">
            <a:schemeClr val="lt1"/>
          </a:fillRef>
          <a:effectRef idx="0">
            <a:schemeClr val="accent6"/>
          </a:effectRef>
          <a:fontRef idx="minor">
            <a:schemeClr val="dk1"/>
          </a:fontRef>
        </p:style>
        <p:txBody>
          <a:bodyPr lIns="144000" tIns="36000" bIns="0" rtlCol="0" anchor="ctr"/>
          <a:lstStyle/>
          <a:p>
            <a:pPr>
              <a:lnSpc>
                <a:spcPts val="1800"/>
              </a:lnSpc>
            </a:pPr>
            <a:r>
              <a:rPr lang="ja-JP" altLang="en-US" sz="1300" dirty="0" smtClean="0">
                <a:latin typeface="メイリオ" panose="020B0604030504040204" pitchFamily="50" charset="-128"/>
                <a:ea typeface="メイリオ" panose="020B0604030504040204" pitchFamily="50" charset="-128"/>
              </a:rPr>
              <a:t>■学校全体で研修</a:t>
            </a:r>
            <a:endParaRPr lang="en-US" altLang="ja-JP" sz="1300" dirty="0" smtClean="0">
              <a:latin typeface="メイリオ" panose="020B0604030504040204" pitchFamily="50" charset="-128"/>
              <a:ea typeface="メイリオ" panose="020B0604030504040204" pitchFamily="50" charset="-128"/>
            </a:endParaRPr>
          </a:p>
          <a:p>
            <a:pPr>
              <a:lnSpc>
                <a:spcPts val="1800"/>
              </a:lnSpc>
            </a:pPr>
            <a:r>
              <a:rPr lang="ja-JP" altLang="en-US" sz="1300" dirty="0" smtClean="0">
                <a:latin typeface="メイリオ" panose="020B0604030504040204" pitchFamily="50" charset="-128"/>
                <a:ea typeface="メイリオ" panose="020B0604030504040204" pitchFamily="50" charset="-128"/>
              </a:rPr>
              <a:t>■学年団ごとに研修</a:t>
            </a:r>
            <a:endParaRPr lang="en-US" altLang="ja-JP" sz="1300" dirty="0" smtClean="0">
              <a:latin typeface="メイリオ" panose="020B0604030504040204" pitchFamily="50" charset="-128"/>
              <a:ea typeface="メイリオ" panose="020B0604030504040204" pitchFamily="50" charset="-128"/>
            </a:endParaRPr>
          </a:p>
          <a:p>
            <a:pPr>
              <a:lnSpc>
                <a:spcPts val="1800"/>
              </a:lnSpc>
            </a:pPr>
            <a:r>
              <a:rPr lang="ja-JP" altLang="en-US" sz="1300" dirty="0" smtClean="0">
                <a:latin typeface="メイリオ" panose="020B0604030504040204" pitchFamily="50" charset="-128"/>
                <a:ea typeface="メイリオ" panose="020B0604030504040204" pitchFamily="50" charset="-128"/>
              </a:rPr>
              <a:t>■若手教員対象研修</a:t>
            </a:r>
            <a:endParaRPr lang="en-US" altLang="ja-JP" sz="1300" dirty="0" smtClean="0">
              <a:latin typeface="メイリオ" panose="020B0604030504040204" pitchFamily="50" charset="-128"/>
              <a:ea typeface="メイリオ" panose="020B0604030504040204" pitchFamily="50" charset="-128"/>
            </a:endParaRPr>
          </a:p>
        </p:txBody>
      </p:sp>
      <p:sp>
        <p:nvSpPr>
          <p:cNvPr id="73" name="テキスト ボックス 72"/>
          <p:cNvSpPr txBox="1"/>
          <p:nvPr/>
        </p:nvSpPr>
        <p:spPr>
          <a:xfrm>
            <a:off x="54000" y="8688480"/>
            <a:ext cx="1826141" cy="338554"/>
          </a:xfrm>
          <a:prstGeom prst="rect">
            <a:avLst/>
          </a:prstGeom>
          <a:noFill/>
        </p:spPr>
        <p:txBody>
          <a:bodyPr wrap="none" rtlCol="0">
            <a:spAutoFit/>
          </a:bodyPr>
          <a:lstStyle>
            <a:defPPr>
              <a:defRPr lang="ja-JP"/>
            </a:defPPr>
            <a:lvl1pPr>
              <a:defRPr sz="2000" b="1">
                <a:latin typeface="メイリオ" panose="020B0604030504040204" pitchFamily="50" charset="-128"/>
                <a:ea typeface="メイリオ" panose="020B0604030504040204" pitchFamily="50" charset="-128"/>
              </a:defRPr>
            </a:lvl1pPr>
          </a:lstStyle>
          <a:p>
            <a:r>
              <a:rPr lang="ja-JP" altLang="en-US" sz="1600" dirty="0" smtClean="0"/>
              <a:t>○研修パターン</a:t>
            </a:r>
            <a:r>
              <a:rPr lang="ja-JP" altLang="en-US" sz="1600" dirty="0"/>
              <a:t>例</a:t>
            </a:r>
          </a:p>
        </p:txBody>
      </p:sp>
      <p:sp>
        <p:nvSpPr>
          <p:cNvPr id="74" name="正方形/長方形 73"/>
          <p:cNvSpPr/>
          <p:nvPr/>
        </p:nvSpPr>
        <p:spPr>
          <a:xfrm>
            <a:off x="2280682" y="9021949"/>
            <a:ext cx="4248472" cy="614977"/>
          </a:xfrm>
          <a:prstGeom prst="rect">
            <a:avLst/>
          </a:prstGeom>
          <a:solidFill>
            <a:schemeClr val="bg1"/>
          </a:solidFill>
          <a:ln>
            <a:solidFill>
              <a:schemeClr val="tx1"/>
            </a:solidFill>
            <a:prstDash val="dash"/>
          </a:ln>
        </p:spPr>
        <p:txBody>
          <a:bodyPr wrap="square" rtlCol="0">
            <a:spAutoFit/>
          </a:bodyPr>
          <a:lstStyle/>
          <a:p>
            <a:pPr>
              <a:lnSpc>
                <a:spcPts val="1400"/>
              </a:lnSpc>
            </a:pPr>
            <a:r>
              <a:rPr lang="ja-JP" altLang="en-US" sz="1050" dirty="0" smtClean="0">
                <a:solidFill>
                  <a:schemeClr val="tx1"/>
                </a:solidFill>
                <a:latin typeface="メイリオ" panose="020B0604030504040204" pitchFamily="50" charset="-128"/>
                <a:ea typeface="メイリオ" panose="020B0604030504040204" pitchFamily="50" charset="-128"/>
              </a:rPr>
              <a:t>経験年数別研修受講者が、経験年数別研修の校内研修に位置付けて実施した場合、校内研修の時間数として計上できます。</a:t>
            </a:r>
            <a:endParaRPr lang="en-US" altLang="ja-JP" sz="105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800" dirty="0" smtClean="0">
                <a:latin typeface="游ゴシック" panose="020B0400000000000000" pitchFamily="50" charset="-128"/>
                <a:ea typeface="游ゴシック" panose="020B0400000000000000" pitchFamily="50" charset="-128"/>
              </a:rPr>
              <a:t>例）中堅教諭等資質向上研修の「課題解決研修」や「</a:t>
            </a:r>
            <a:r>
              <a:rPr lang="en-US" altLang="ja-JP" sz="800" dirty="0" smtClean="0">
                <a:latin typeface="游ゴシック" panose="020B0400000000000000" pitchFamily="50" charset="-128"/>
                <a:ea typeface="游ゴシック" panose="020B0400000000000000" pitchFamily="50" charset="-128"/>
              </a:rPr>
              <a:t>OJT</a:t>
            </a:r>
            <a:r>
              <a:rPr lang="ja-JP" altLang="en-US" sz="800" dirty="0" smtClean="0">
                <a:latin typeface="游ゴシック" panose="020B0400000000000000" pitchFamily="50" charset="-128"/>
                <a:ea typeface="游ゴシック" panose="020B0400000000000000" pitchFamily="50" charset="-128"/>
              </a:rPr>
              <a:t>チーム研修」に位置付けて進行</a:t>
            </a:r>
            <a:endParaRPr lang="ja-JP" altLang="en-US" sz="800" dirty="0">
              <a:solidFill>
                <a:schemeClr val="tx1"/>
              </a:solidFill>
              <a:latin typeface="游ゴシック" panose="020B0400000000000000" pitchFamily="50" charset="-128"/>
              <a:ea typeface="游ゴシック" panose="020B0400000000000000" pitchFamily="50" charset="-128"/>
            </a:endParaRPr>
          </a:p>
        </p:txBody>
      </p:sp>
      <p:sp>
        <p:nvSpPr>
          <p:cNvPr id="76" name="テキスト ボックス 75"/>
          <p:cNvSpPr txBox="1"/>
          <p:nvPr/>
        </p:nvSpPr>
        <p:spPr>
          <a:xfrm>
            <a:off x="3225258" y="96976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5</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cxnSp>
        <p:nvCxnSpPr>
          <p:cNvPr id="59" name="直線コネクタ 58"/>
          <p:cNvCxnSpPr/>
          <p:nvPr/>
        </p:nvCxnSpPr>
        <p:spPr>
          <a:xfrm flipV="1">
            <a:off x="2035447" y="344728"/>
            <a:ext cx="0" cy="2160000"/>
          </a:xfrm>
          <a:prstGeom prst="line">
            <a:avLst/>
          </a:prstGeom>
          <a:ln w="9525" cap="rnd">
            <a:solidFill>
              <a:schemeClr val="tx1"/>
            </a:solidFill>
            <a:prstDash val="soli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63" name="正方形/長方形 62"/>
          <p:cNvSpPr/>
          <p:nvPr/>
        </p:nvSpPr>
        <p:spPr>
          <a:xfrm>
            <a:off x="116632" y="421323"/>
            <a:ext cx="1656184" cy="288032"/>
          </a:xfrm>
          <a:prstGeom prst="rect">
            <a:avLst/>
          </a:prstGeom>
          <a:noFill/>
          <a:ln w="12700">
            <a:noFill/>
          </a:ln>
        </p:spPr>
        <p:style>
          <a:lnRef idx="2">
            <a:schemeClr val="accent6"/>
          </a:lnRef>
          <a:fillRef idx="1">
            <a:schemeClr val="lt1"/>
          </a:fillRef>
          <a:effectRef idx="0">
            <a:schemeClr val="accent6"/>
          </a:effectRef>
          <a:fontRef idx="minor">
            <a:schemeClr val="dk1"/>
          </a:fontRef>
        </p:style>
        <p:txBody>
          <a:bodyPr lIns="0" tIns="0" rIns="0" bIns="0" rtlCol="0" anchor="t"/>
          <a:lstStyle/>
          <a:p>
            <a:pPr>
              <a:lnSpc>
                <a:spcPts val="1800"/>
              </a:lnSpc>
            </a:pPr>
            <a:r>
              <a:rPr lang="ja-JP" altLang="en-US" sz="1300" b="1" dirty="0" smtClean="0">
                <a:latin typeface="メイリオ" panose="020B0604030504040204" pitchFamily="50" charset="-128"/>
                <a:ea typeface="メイリオ" panose="020B0604030504040204" pitchFamily="50" charset="-128"/>
              </a:rPr>
              <a:t>■１回実施</a:t>
            </a:r>
            <a:r>
              <a:rPr lang="en-US" altLang="ja-JP" sz="1300" b="1" spc="300" dirty="0" smtClean="0">
                <a:latin typeface="メイリオ" panose="020B0604030504040204" pitchFamily="50" charset="-128"/>
                <a:ea typeface="メイリオ" panose="020B0604030504040204" pitchFamily="50" charset="-128"/>
              </a:rPr>
              <a:t>〈</a:t>
            </a:r>
            <a:r>
              <a:rPr lang="ja-JP" altLang="en-US" sz="1300" b="1" spc="300" dirty="0" smtClean="0">
                <a:latin typeface="メイリオ" panose="020B0604030504040204" pitchFamily="50" charset="-128"/>
                <a:ea typeface="メイリオ" panose="020B0604030504040204" pitchFamily="50" charset="-128"/>
              </a:rPr>
              <a:t>推奨</a:t>
            </a:r>
            <a:r>
              <a:rPr lang="en-US" altLang="ja-JP" sz="1300" b="1" spc="300" dirty="0" smtClean="0">
                <a:latin typeface="メイリオ" panose="020B0604030504040204" pitchFamily="50" charset="-128"/>
                <a:ea typeface="メイリオ" panose="020B0604030504040204" pitchFamily="50" charset="-128"/>
              </a:rPr>
              <a:t>〉</a:t>
            </a:r>
            <a:endParaRPr lang="en-US" altLang="ja-JP" sz="1300" b="1" dirty="0" smtClean="0">
              <a:latin typeface="メイリオ" panose="020B0604030504040204" pitchFamily="50" charset="-128"/>
              <a:ea typeface="メイリオ" panose="020B0604030504040204" pitchFamily="50" charset="-128"/>
            </a:endParaRPr>
          </a:p>
        </p:txBody>
      </p:sp>
      <p:sp>
        <p:nvSpPr>
          <p:cNvPr id="8" name="円形吹き出し 7"/>
          <p:cNvSpPr/>
          <p:nvPr/>
        </p:nvSpPr>
        <p:spPr>
          <a:xfrm>
            <a:off x="210318" y="752787"/>
            <a:ext cx="1102980" cy="732879"/>
          </a:xfrm>
          <a:prstGeom prst="wedgeEllipseCallout">
            <a:avLst>
              <a:gd name="adj1" fmla="val 16297"/>
              <a:gd name="adj2" fmla="val 58878"/>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b="1" dirty="0">
              <a:solidFill>
                <a:sysClr val="windowText" lastClr="000000"/>
              </a:solidFill>
              <a:latin typeface="游ゴシック" panose="020B0400000000000000" pitchFamily="50" charset="-128"/>
              <a:ea typeface="游ゴシック" panose="020B0400000000000000" pitchFamily="50" charset="-128"/>
            </a:endParaRPr>
          </a:p>
        </p:txBody>
      </p:sp>
      <p:sp>
        <p:nvSpPr>
          <p:cNvPr id="10" name="正方形/長方形 9"/>
          <p:cNvSpPr/>
          <p:nvPr/>
        </p:nvSpPr>
        <p:spPr>
          <a:xfrm>
            <a:off x="332812" y="832574"/>
            <a:ext cx="1000492" cy="593624"/>
          </a:xfrm>
          <a:prstGeom prst="rect">
            <a:avLst/>
          </a:prstGeom>
        </p:spPr>
        <p:txBody>
          <a:bodyPr wrap="square">
            <a:spAutoFit/>
          </a:bodyPr>
          <a:lstStyle/>
          <a:p>
            <a:pPr lvl="0">
              <a:lnSpc>
                <a:spcPts val="1300"/>
              </a:lnSpc>
            </a:pPr>
            <a:r>
              <a:rPr lang="en-US" altLang="ja-JP" sz="1200" b="1" dirty="0" smtClean="0">
                <a:solidFill>
                  <a:sysClr val="windowText" lastClr="000000"/>
                </a:solidFill>
                <a:latin typeface="游ゴシック" panose="020B0400000000000000" pitchFamily="50" charset="-128"/>
                <a:ea typeface="游ゴシック" panose="020B0400000000000000" pitchFamily="50" charset="-128"/>
              </a:rPr>
              <a:t>60</a:t>
            </a:r>
            <a:r>
              <a:rPr lang="ja-JP" altLang="en-US" sz="1200" b="1" dirty="0">
                <a:solidFill>
                  <a:sysClr val="windowText" lastClr="000000"/>
                </a:solidFill>
                <a:latin typeface="游ゴシック" panose="020B0400000000000000" pitchFamily="50" charset="-128"/>
                <a:ea typeface="游ゴシック" panose="020B0400000000000000" pitchFamily="50" charset="-128"/>
              </a:rPr>
              <a:t>分</a:t>
            </a:r>
            <a:r>
              <a:rPr lang="ja-JP" altLang="en-US" sz="1200" b="1" dirty="0" smtClean="0">
                <a:solidFill>
                  <a:sysClr val="windowText" lastClr="000000"/>
                </a:solidFill>
                <a:latin typeface="游ゴシック" panose="020B0400000000000000" pitchFamily="50" charset="-128"/>
                <a:ea typeface="游ゴシック" panose="020B0400000000000000" pitchFamily="50" charset="-128"/>
              </a:rPr>
              <a:t>で</a:t>
            </a:r>
            <a:endParaRPr lang="en-US" altLang="ja-JP" sz="1200" b="1" dirty="0" smtClean="0">
              <a:solidFill>
                <a:sysClr val="windowText" lastClr="000000"/>
              </a:solidFill>
              <a:latin typeface="游ゴシック" panose="020B0400000000000000" pitchFamily="50" charset="-128"/>
              <a:ea typeface="游ゴシック" panose="020B0400000000000000" pitchFamily="50" charset="-128"/>
            </a:endParaRPr>
          </a:p>
          <a:p>
            <a:pPr lvl="0">
              <a:lnSpc>
                <a:spcPts val="1300"/>
              </a:lnSpc>
            </a:pPr>
            <a:r>
              <a:rPr lang="ja-JP" altLang="en-US" sz="1200" b="1" dirty="0" smtClean="0">
                <a:solidFill>
                  <a:sysClr val="windowText" lastClr="000000"/>
                </a:solidFill>
                <a:latin typeface="游ゴシック" panose="020B0400000000000000" pitchFamily="50" charset="-128"/>
                <a:ea typeface="游ゴシック" panose="020B0400000000000000" pitchFamily="50" charset="-128"/>
              </a:rPr>
              <a:t>終わってばっちり！</a:t>
            </a:r>
            <a:endParaRPr lang="en-US" altLang="ja-JP" sz="1200" b="1" dirty="0" smtClean="0">
              <a:solidFill>
                <a:sysClr val="windowText" lastClr="000000"/>
              </a:solidFill>
              <a:latin typeface="游ゴシック" panose="020B0400000000000000" pitchFamily="50" charset="-128"/>
              <a:ea typeface="游ゴシック" panose="020B0400000000000000" pitchFamily="50" charset="-128"/>
            </a:endParaRPr>
          </a:p>
        </p:txBody>
      </p:sp>
      <p:sp>
        <p:nvSpPr>
          <p:cNvPr id="69" name="正方形/長方形 68"/>
          <p:cNvSpPr/>
          <p:nvPr/>
        </p:nvSpPr>
        <p:spPr>
          <a:xfrm>
            <a:off x="4194253" y="696656"/>
            <a:ext cx="2115067" cy="288032"/>
          </a:xfrm>
          <a:prstGeom prst="rect">
            <a:avLst/>
          </a:prstGeom>
          <a:noFill/>
          <a:ln w="12700">
            <a:noFill/>
          </a:ln>
        </p:spPr>
        <p:style>
          <a:lnRef idx="2">
            <a:schemeClr val="accent6"/>
          </a:lnRef>
          <a:fillRef idx="1">
            <a:schemeClr val="lt1"/>
          </a:fillRef>
          <a:effectRef idx="0">
            <a:schemeClr val="accent6"/>
          </a:effectRef>
          <a:fontRef idx="minor">
            <a:schemeClr val="dk1"/>
          </a:fontRef>
        </p:style>
        <p:txBody>
          <a:bodyPr lIns="0" tIns="0" rIns="0" bIns="0" rtlCol="0" anchor="t"/>
          <a:lstStyle/>
          <a:p>
            <a:pPr>
              <a:lnSpc>
                <a:spcPts val="1800"/>
              </a:lnSpc>
            </a:pPr>
            <a:r>
              <a:rPr lang="ja-JP" altLang="en-US" sz="1300" b="1" dirty="0" smtClean="0">
                <a:latin typeface="メイリオ" panose="020B0604030504040204" pitchFamily="50" charset="-128"/>
                <a:ea typeface="メイリオ" panose="020B0604030504040204" pitchFamily="50" charset="-128"/>
              </a:rPr>
              <a:t>■時期や年度を分けて実施</a:t>
            </a:r>
            <a:endParaRPr lang="en-US" altLang="ja-JP" sz="1300" b="1" dirty="0" smtClean="0">
              <a:latin typeface="メイリオ" panose="020B0604030504040204" pitchFamily="50" charset="-128"/>
              <a:ea typeface="メイリオ" panose="020B0604030504040204" pitchFamily="50" charset="-128"/>
            </a:endParaRPr>
          </a:p>
        </p:txBody>
      </p:sp>
      <p:sp>
        <p:nvSpPr>
          <p:cNvPr id="70" name="正方形/長方形 69"/>
          <p:cNvSpPr/>
          <p:nvPr/>
        </p:nvSpPr>
        <p:spPr>
          <a:xfrm>
            <a:off x="2178029" y="696656"/>
            <a:ext cx="1829681" cy="288032"/>
          </a:xfrm>
          <a:prstGeom prst="rect">
            <a:avLst/>
          </a:prstGeom>
          <a:noFill/>
          <a:ln w="12700">
            <a:noFill/>
          </a:ln>
        </p:spPr>
        <p:style>
          <a:lnRef idx="2">
            <a:schemeClr val="accent6"/>
          </a:lnRef>
          <a:fillRef idx="1">
            <a:schemeClr val="lt1"/>
          </a:fillRef>
          <a:effectRef idx="0">
            <a:schemeClr val="accent6"/>
          </a:effectRef>
          <a:fontRef idx="minor">
            <a:schemeClr val="dk1"/>
          </a:fontRef>
        </p:style>
        <p:txBody>
          <a:bodyPr lIns="0" tIns="0" rIns="0" bIns="0" rtlCol="0" anchor="t"/>
          <a:lstStyle/>
          <a:p>
            <a:pPr>
              <a:lnSpc>
                <a:spcPts val="1800"/>
              </a:lnSpc>
            </a:pPr>
            <a:r>
              <a:rPr lang="ja-JP" altLang="en-US" sz="1300" b="1" dirty="0" smtClean="0">
                <a:latin typeface="メイリオ" panose="020B0604030504040204" pitchFamily="50" charset="-128"/>
                <a:ea typeface="メイリオ" panose="020B0604030504040204" pitchFamily="50" charset="-128"/>
              </a:rPr>
              <a:t>■２日間に分けて実施</a:t>
            </a:r>
            <a:endParaRPr lang="en-US" altLang="ja-JP" sz="1300" b="1" dirty="0" smtClean="0">
              <a:latin typeface="メイリオ" panose="020B0604030504040204" pitchFamily="50" charset="-128"/>
              <a:ea typeface="メイリオ" panose="020B0604030504040204" pitchFamily="50" charset="-128"/>
            </a:endParaRPr>
          </a:p>
        </p:txBody>
      </p:sp>
      <p:sp>
        <p:nvSpPr>
          <p:cNvPr id="77" name="円形吹き出し 76"/>
          <p:cNvSpPr/>
          <p:nvPr/>
        </p:nvSpPr>
        <p:spPr>
          <a:xfrm>
            <a:off x="2284478" y="1411975"/>
            <a:ext cx="1155276" cy="694622"/>
          </a:xfrm>
          <a:prstGeom prst="wedgeEllipseCallout">
            <a:avLst>
              <a:gd name="adj1" fmla="val 35096"/>
              <a:gd name="adj2" fmla="val 51894"/>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dirty="0">
              <a:solidFill>
                <a:sysClr val="windowText" lastClr="000000"/>
              </a:solidFill>
              <a:latin typeface="游ゴシック" panose="020B0400000000000000" pitchFamily="50" charset="-128"/>
              <a:ea typeface="游ゴシック" panose="020B0400000000000000" pitchFamily="50" charset="-128"/>
            </a:endParaRPr>
          </a:p>
        </p:txBody>
      </p:sp>
      <p:pic>
        <p:nvPicPr>
          <p:cNvPr id="85" name="図 84" descr="146N 桃太郎姿6.gif"/>
          <p:cNvPicPr>
            <a:picLocks noChangeAspect="1"/>
          </p:cNvPicPr>
          <p:nvPr/>
        </p:nvPicPr>
        <p:blipFill>
          <a:blip r:embed="rId2" cstate="print"/>
          <a:stretch>
            <a:fillRect/>
          </a:stretch>
        </p:blipFill>
        <p:spPr>
          <a:xfrm>
            <a:off x="751994" y="1236595"/>
            <a:ext cx="1202913" cy="1052109"/>
          </a:xfrm>
          <a:prstGeom prst="rect">
            <a:avLst/>
          </a:prstGeom>
        </p:spPr>
      </p:pic>
      <p:sp>
        <p:nvSpPr>
          <p:cNvPr id="11" name="正方形/長方形 10"/>
          <p:cNvSpPr/>
          <p:nvPr/>
        </p:nvSpPr>
        <p:spPr>
          <a:xfrm>
            <a:off x="2114355" y="912680"/>
            <a:ext cx="2066182" cy="425758"/>
          </a:xfrm>
          <a:prstGeom prst="rect">
            <a:avLst/>
          </a:prstGeom>
        </p:spPr>
        <p:txBody>
          <a:bodyPr wrap="square">
            <a:spAutoFit/>
          </a:bodyPr>
          <a:lstStyle/>
          <a:p>
            <a:pPr lvl="0">
              <a:lnSpc>
                <a:spcPts val="1300"/>
              </a:lnSpc>
            </a:pPr>
            <a:r>
              <a:rPr lang="ja-JP" altLang="en-US" sz="1000" dirty="0">
                <a:solidFill>
                  <a:sysClr val="windowText" lastClr="000000"/>
                </a:solidFill>
                <a:latin typeface="メイリオ" panose="020B0604030504040204" pitchFamily="50" charset="-128"/>
                <a:ea typeface="メイリオ" panose="020B0604030504040204" pitchFamily="50" charset="-128"/>
              </a:rPr>
              <a:t>①スライド </a:t>
            </a:r>
            <a:r>
              <a:rPr lang="ja-JP" altLang="en-US" sz="1000" dirty="0" smtClean="0">
                <a:solidFill>
                  <a:sysClr val="windowText" lastClr="000000"/>
                </a:solidFill>
                <a:latin typeface="メイリオ" panose="020B0604030504040204" pitchFamily="50" charset="-128"/>
                <a:ea typeface="メイリオ" panose="020B0604030504040204" pitchFamily="50" charset="-128"/>
              </a:rPr>
              <a:t> </a:t>
            </a:r>
            <a:r>
              <a:rPr lang="ja-JP" altLang="en-US" sz="1000" b="1" dirty="0" smtClean="0">
                <a:solidFill>
                  <a:sysClr val="windowText" lastClr="000000"/>
                </a:solidFill>
                <a:latin typeface="メイリオ" panose="020B0604030504040204" pitchFamily="50" charset="-128"/>
                <a:ea typeface="メイリオ" panose="020B0604030504040204" pitchFamily="50" charset="-128"/>
              </a:rPr>
              <a:t>１</a:t>
            </a:r>
            <a:r>
              <a:rPr lang="ja-JP" altLang="en-US" sz="1000" b="1" dirty="0">
                <a:solidFill>
                  <a:sysClr val="windowText" lastClr="000000"/>
                </a:solidFill>
                <a:latin typeface="メイリオ" panose="020B0604030504040204" pitchFamily="50" charset="-128"/>
                <a:ea typeface="メイリオ" panose="020B0604030504040204" pitchFamily="50" charset="-128"/>
              </a:rPr>
              <a:t>～</a:t>
            </a:r>
            <a:r>
              <a:rPr lang="en-US" altLang="ja-JP" sz="1000" b="1" dirty="0">
                <a:solidFill>
                  <a:sysClr val="windowText" lastClr="000000"/>
                </a:solidFill>
                <a:latin typeface="メイリオ" panose="020B0604030504040204" pitchFamily="50" charset="-128"/>
                <a:ea typeface="メイリオ" panose="020B0604030504040204" pitchFamily="50" charset="-128"/>
              </a:rPr>
              <a:t>19</a:t>
            </a:r>
            <a:r>
              <a:rPr lang="ja-JP" altLang="en-US" sz="1000" dirty="0">
                <a:solidFill>
                  <a:sysClr val="windowText" lastClr="000000"/>
                </a:solidFill>
                <a:latin typeface="メイリオ" panose="020B0604030504040204" pitchFamily="50" charset="-128"/>
                <a:ea typeface="メイリオ" panose="020B0604030504040204" pitchFamily="50" charset="-128"/>
              </a:rPr>
              <a:t>　と</a:t>
            </a:r>
            <a:endParaRPr lang="en-US" altLang="ja-JP" sz="1000" dirty="0">
              <a:solidFill>
                <a:sysClr val="windowText" lastClr="000000"/>
              </a:solidFill>
              <a:latin typeface="メイリオ" panose="020B0604030504040204" pitchFamily="50" charset="-128"/>
              <a:ea typeface="メイリオ" panose="020B0604030504040204" pitchFamily="50" charset="-128"/>
            </a:endParaRPr>
          </a:p>
          <a:p>
            <a:pPr lvl="0">
              <a:lnSpc>
                <a:spcPts val="1300"/>
              </a:lnSpc>
            </a:pPr>
            <a:r>
              <a:rPr lang="ja-JP" altLang="en-US" sz="1000" dirty="0">
                <a:solidFill>
                  <a:sysClr val="windowText" lastClr="000000"/>
                </a:solidFill>
                <a:latin typeface="メイリオ" panose="020B0604030504040204" pitchFamily="50" charset="-128"/>
                <a:ea typeface="メイリオ" panose="020B0604030504040204" pitchFamily="50" charset="-128"/>
              </a:rPr>
              <a:t>②スライド </a:t>
            </a:r>
            <a:r>
              <a:rPr lang="en-US" altLang="ja-JP" sz="1000" b="1" dirty="0">
                <a:solidFill>
                  <a:sysClr val="windowText" lastClr="000000"/>
                </a:solidFill>
                <a:latin typeface="メイリオ" panose="020B0604030504040204" pitchFamily="50" charset="-128"/>
                <a:ea typeface="メイリオ" panose="020B0604030504040204" pitchFamily="50" charset="-128"/>
              </a:rPr>
              <a:t>20</a:t>
            </a:r>
            <a:r>
              <a:rPr lang="ja-JP" altLang="en-US" sz="1000" b="1" dirty="0">
                <a:solidFill>
                  <a:sysClr val="windowText" lastClr="000000"/>
                </a:solidFill>
                <a:latin typeface="メイリオ" panose="020B0604030504040204" pitchFamily="50" charset="-128"/>
                <a:ea typeface="メイリオ" panose="020B0604030504040204" pitchFamily="50" charset="-128"/>
              </a:rPr>
              <a:t>～</a:t>
            </a:r>
            <a:r>
              <a:rPr lang="en-US" altLang="ja-JP" sz="1000" b="1" dirty="0" smtClean="0">
                <a:solidFill>
                  <a:sysClr val="windowText" lastClr="000000"/>
                </a:solidFill>
                <a:latin typeface="メイリオ" panose="020B0604030504040204" pitchFamily="50" charset="-128"/>
                <a:ea typeface="メイリオ" panose="020B0604030504040204" pitchFamily="50" charset="-128"/>
              </a:rPr>
              <a:t>35</a:t>
            </a:r>
            <a:r>
              <a:rPr lang="ja-JP" altLang="en-US" sz="1000" dirty="0">
                <a:solidFill>
                  <a:sysClr val="windowText" lastClr="000000"/>
                </a:solidFill>
                <a:latin typeface="メイリオ" panose="020B0604030504040204" pitchFamily="50" charset="-128"/>
                <a:ea typeface="メイリオ" panose="020B0604030504040204" pitchFamily="50" charset="-128"/>
              </a:rPr>
              <a:t>　</a:t>
            </a:r>
            <a:r>
              <a:rPr lang="ja-JP" altLang="en-US" sz="1000" dirty="0" smtClean="0">
                <a:solidFill>
                  <a:sysClr val="windowText" lastClr="000000"/>
                </a:solidFill>
                <a:latin typeface="メイリオ" panose="020B0604030504040204" pitchFamily="50" charset="-128"/>
                <a:ea typeface="メイリオ" panose="020B0604030504040204" pitchFamily="50" charset="-128"/>
              </a:rPr>
              <a:t>に分ける</a:t>
            </a:r>
            <a:endParaRPr lang="ja-JP" altLang="en-US" dirty="0">
              <a:latin typeface="メイリオ" panose="020B0604030504040204" pitchFamily="50" charset="-128"/>
              <a:ea typeface="メイリオ" panose="020B0604030504040204" pitchFamily="50" charset="-128"/>
            </a:endParaRPr>
          </a:p>
        </p:txBody>
      </p:sp>
      <p:pic>
        <p:nvPicPr>
          <p:cNvPr id="86" name="図 85" descr="4N 顔と手C.gif"/>
          <p:cNvPicPr>
            <a:picLocks noChangeAspect="1"/>
          </p:cNvPicPr>
          <p:nvPr/>
        </p:nvPicPr>
        <p:blipFill>
          <a:blip r:embed="rId3" cstate="print"/>
          <a:stretch>
            <a:fillRect/>
          </a:stretch>
        </p:blipFill>
        <p:spPr>
          <a:xfrm>
            <a:off x="6167462" y="1343864"/>
            <a:ext cx="501898" cy="440784"/>
          </a:xfrm>
          <a:prstGeom prst="rect">
            <a:avLst/>
          </a:prstGeom>
        </p:spPr>
      </p:pic>
      <p:sp>
        <p:nvSpPr>
          <p:cNvPr id="87" name="正方形/長方形 86"/>
          <p:cNvSpPr/>
          <p:nvPr/>
        </p:nvSpPr>
        <p:spPr>
          <a:xfrm>
            <a:off x="4268278" y="940620"/>
            <a:ext cx="2041042" cy="236603"/>
          </a:xfrm>
          <a:prstGeom prst="rect">
            <a:avLst/>
          </a:prstGeom>
        </p:spPr>
        <p:txBody>
          <a:bodyPr wrap="square">
            <a:spAutoFit/>
          </a:bodyPr>
          <a:lstStyle/>
          <a:p>
            <a:pPr lvl="0">
              <a:lnSpc>
                <a:spcPts val="1100"/>
              </a:lnSpc>
            </a:pPr>
            <a:r>
              <a:rPr lang="ja-JP" altLang="en-US" sz="1000" b="1" dirty="0" smtClean="0">
                <a:solidFill>
                  <a:sysClr val="windowText" lastClr="000000"/>
                </a:solidFill>
                <a:latin typeface="メイリオ" panose="020B0604030504040204" pitchFamily="50" charset="-128"/>
                <a:ea typeface="メイリオ" panose="020B0604030504040204" pitchFamily="50" charset="-128"/>
              </a:rPr>
              <a:t>研修</a:t>
            </a:r>
            <a:r>
              <a:rPr lang="en-US" altLang="ja-JP" sz="1000" b="1" dirty="0" smtClean="0">
                <a:solidFill>
                  <a:sysClr val="windowText" lastClr="000000"/>
                </a:solidFill>
                <a:latin typeface="メイリオ" panose="020B0604030504040204" pitchFamily="50" charset="-128"/>
                <a:ea typeface="メイリオ" panose="020B0604030504040204" pitchFamily="50" charset="-128"/>
              </a:rPr>
              <a:t>Ⅰ</a:t>
            </a:r>
            <a:r>
              <a:rPr lang="ja-JP" altLang="en-US" sz="1000" dirty="0" smtClean="0">
                <a:solidFill>
                  <a:sysClr val="windowText" lastClr="000000"/>
                </a:solidFill>
                <a:latin typeface="メイリオ" panose="020B0604030504040204" pitchFamily="50" charset="-128"/>
                <a:ea typeface="メイリオ" panose="020B0604030504040204" pitchFamily="50" charset="-128"/>
              </a:rPr>
              <a:t>と </a:t>
            </a:r>
            <a:r>
              <a:rPr lang="ja-JP" altLang="en-US" sz="1000" b="1" dirty="0" smtClean="0">
                <a:solidFill>
                  <a:sysClr val="windowText" lastClr="000000"/>
                </a:solidFill>
                <a:latin typeface="メイリオ" panose="020B0604030504040204" pitchFamily="50" charset="-128"/>
                <a:ea typeface="メイリオ" panose="020B0604030504040204" pitchFamily="50" charset="-128"/>
              </a:rPr>
              <a:t>研修</a:t>
            </a:r>
            <a:r>
              <a:rPr lang="en-US" altLang="ja-JP" sz="1000" b="1" dirty="0" smtClean="0">
                <a:solidFill>
                  <a:sysClr val="windowText" lastClr="000000"/>
                </a:solidFill>
                <a:latin typeface="メイリオ" panose="020B0604030504040204" pitchFamily="50" charset="-128"/>
                <a:ea typeface="メイリオ" panose="020B0604030504040204" pitchFamily="50" charset="-128"/>
              </a:rPr>
              <a:t>Ⅱ </a:t>
            </a:r>
            <a:r>
              <a:rPr lang="ja-JP" altLang="en-US" sz="1000" dirty="0" smtClean="0">
                <a:solidFill>
                  <a:sysClr val="windowText" lastClr="000000"/>
                </a:solidFill>
                <a:latin typeface="メイリオ" panose="020B0604030504040204" pitchFamily="50" charset="-128"/>
                <a:ea typeface="メイリオ" panose="020B0604030504040204" pitchFamily="50" charset="-128"/>
              </a:rPr>
              <a:t>に分ける </a:t>
            </a:r>
            <a:endParaRPr lang="ja-JP" altLang="en-US" sz="800" dirty="0">
              <a:solidFill>
                <a:sysClr val="windowText" lastClr="000000"/>
              </a:solidFill>
              <a:latin typeface="メイリオ" panose="020B0604030504040204" pitchFamily="50" charset="-128"/>
              <a:ea typeface="メイリオ" panose="020B0604030504040204" pitchFamily="50" charset="-128"/>
            </a:endParaRPr>
          </a:p>
        </p:txBody>
      </p:sp>
      <p:pic>
        <p:nvPicPr>
          <p:cNvPr id="88" name="図 87" descr="3N 顔と手B.gif"/>
          <p:cNvPicPr>
            <a:picLocks noChangeAspect="1"/>
          </p:cNvPicPr>
          <p:nvPr/>
        </p:nvPicPr>
        <p:blipFill>
          <a:blip r:embed="rId4" cstate="print"/>
          <a:stretch>
            <a:fillRect/>
          </a:stretch>
        </p:blipFill>
        <p:spPr>
          <a:xfrm>
            <a:off x="3315814" y="1806616"/>
            <a:ext cx="680084" cy="554096"/>
          </a:xfrm>
          <a:prstGeom prst="rect">
            <a:avLst/>
          </a:prstGeom>
        </p:spPr>
      </p:pic>
      <p:sp>
        <p:nvSpPr>
          <p:cNvPr id="89" name="円形吹き出し 88"/>
          <p:cNvSpPr/>
          <p:nvPr/>
        </p:nvSpPr>
        <p:spPr>
          <a:xfrm>
            <a:off x="4242171" y="1165643"/>
            <a:ext cx="1835885" cy="495217"/>
          </a:xfrm>
          <a:prstGeom prst="wedgeEllipseCallout">
            <a:avLst>
              <a:gd name="adj1" fmla="val 51936"/>
              <a:gd name="adj2" fmla="val 35108"/>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dirty="0">
              <a:solidFill>
                <a:sysClr val="windowText" lastClr="000000"/>
              </a:solidFill>
              <a:latin typeface="游ゴシック" panose="020B0400000000000000" pitchFamily="50" charset="-128"/>
              <a:ea typeface="游ゴシック" panose="020B0400000000000000" pitchFamily="50" charset="-128"/>
            </a:endParaRPr>
          </a:p>
        </p:txBody>
      </p:sp>
      <p:sp>
        <p:nvSpPr>
          <p:cNvPr id="90" name="正方形/長方形 89"/>
          <p:cNvSpPr/>
          <p:nvPr/>
        </p:nvSpPr>
        <p:spPr>
          <a:xfrm>
            <a:off x="4427778" y="1242041"/>
            <a:ext cx="1635038" cy="400110"/>
          </a:xfrm>
          <a:prstGeom prst="rect">
            <a:avLst/>
          </a:prstGeom>
        </p:spPr>
        <p:txBody>
          <a:bodyPr wrap="square">
            <a:spAutoFit/>
          </a:bodyPr>
          <a:lstStyle/>
          <a:p>
            <a:pPr lvl="0">
              <a:lnSpc>
                <a:spcPts val="1200"/>
              </a:lnSpc>
            </a:pPr>
            <a:r>
              <a:rPr lang="ja-JP" altLang="en-US" sz="1000" b="1" dirty="0" smtClean="0">
                <a:solidFill>
                  <a:sysClr val="windowText" lastClr="000000"/>
                </a:solidFill>
                <a:latin typeface="游ゴシック" panose="020B0400000000000000" pitchFamily="50" charset="-128"/>
                <a:ea typeface="游ゴシック" panose="020B0400000000000000" pitchFamily="50" charset="-128"/>
              </a:rPr>
              <a:t>研修</a:t>
            </a:r>
            <a:r>
              <a:rPr lang="en-US" altLang="ja-JP" sz="1000" b="1" dirty="0" smtClean="0">
                <a:solidFill>
                  <a:sysClr val="windowText" lastClr="000000"/>
                </a:solidFill>
                <a:latin typeface="メイリオ" panose="020B0604030504040204" pitchFamily="50" charset="-128"/>
                <a:ea typeface="メイリオ" panose="020B0604030504040204" pitchFamily="50" charset="-128"/>
              </a:rPr>
              <a:t>Ⅰ</a:t>
            </a:r>
            <a:r>
              <a:rPr lang="ja-JP" altLang="en-US" sz="1000" b="1" dirty="0" smtClean="0">
                <a:solidFill>
                  <a:sysClr val="windowText" lastClr="000000"/>
                </a:solidFill>
                <a:latin typeface="游ゴシック" panose="020B0400000000000000" pitchFamily="50" charset="-128"/>
                <a:ea typeface="游ゴシック" panose="020B0400000000000000" pitchFamily="50" charset="-128"/>
              </a:rPr>
              <a:t>と</a:t>
            </a:r>
            <a:r>
              <a:rPr lang="en-US" altLang="ja-JP" sz="1000" b="1" dirty="0" smtClean="0">
                <a:solidFill>
                  <a:sysClr val="windowText" lastClr="000000"/>
                </a:solidFill>
                <a:latin typeface="メイリオ" panose="020B0604030504040204" pitchFamily="50" charset="-128"/>
                <a:ea typeface="メイリオ" panose="020B0604030504040204" pitchFamily="50" charset="-128"/>
              </a:rPr>
              <a:t>Ⅱ</a:t>
            </a:r>
            <a:r>
              <a:rPr lang="ja-JP" altLang="en-US" sz="1000" b="1" dirty="0" smtClean="0">
                <a:solidFill>
                  <a:sysClr val="windowText" lastClr="000000"/>
                </a:solidFill>
                <a:latin typeface="メイリオ" panose="020B0604030504040204" pitchFamily="50" charset="-128"/>
                <a:ea typeface="メイリオ" panose="020B0604030504040204" pitchFamily="50" charset="-128"/>
              </a:rPr>
              <a:t>は</a:t>
            </a:r>
            <a:r>
              <a:rPr lang="ja-JP" altLang="en-US" sz="1000" b="1" dirty="0" smtClean="0">
                <a:solidFill>
                  <a:sysClr val="windowText" lastClr="000000"/>
                </a:solidFill>
                <a:latin typeface="游ゴシック" panose="020B0400000000000000" pitchFamily="50" charset="-128"/>
                <a:ea typeface="游ゴシック" panose="020B0400000000000000" pitchFamily="50" charset="-128"/>
              </a:rPr>
              <a:t>それぞれ</a:t>
            </a:r>
            <a:endParaRPr lang="en-US" altLang="ja-JP" sz="1000" b="1" dirty="0" smtClean="0">
              <a:solidFill>
                <a:sysClr val="windowText" lastClr="000000"/>
              </a:solidFill>
              <a:latin typeface="游ゴシック" panose="020B0400000000000000" pitchFamily="50" charset="-128"/>
              <a:ea typeface="游ゴシック" panose="020B0400000000000000" pitchFamily="50" charset="-128"/>
            </a:endParaRPr>
          </a:p>
          <a:p>
            <a:pPr lvl="0">
              <a:lnSpc>
                <a:spcPts val="1200"/>
              </a:lnSpc>
            </a:pPr>
            <a:r>
              <a:rPr lang="ja-JP" altLang="en-US" sz="1000" b="1" dirty="0" smtClean="0">
                <a:solidFill>
                  <a:sysClr val="windowText" lastClr="000000"/>
                </a:solidFill>
                <a:latin typeface="游ゴシック" panose="020B0400000000000000" pitchFamily="50" charset="-128"/>
                <a:ea typeface="游ゴシック" panose="020B0400000000000000" pitchFamily="50" charset="-128"/>
              </a:rPr>
              <a:t>完結</a:t>
            </a:r>
            <a:r>
              <a:rPr lang="ja-JP" altLang="en-US" sz="1000" b="1" dirty="0">
                <a:solidFill>
                  <a:sysClr val="windowText" lastClr="000000"/>
                </a:solidFill>
                <a:latin typeface="游ゴシック" panose="020B0400000000000000" pitchFamily="50" charset="-128"/>
                <a:ea typeface="游ゴシック" panose="020B0400000000000000" pitchFamily="50" charset="-128"/>
              </a:rPr>
              <a:t>しています。</a:t>
            </a:r>
          </a:p>
        </p:txBody>
      </p:sp>
      <p:sp>
        <p:nvSpPr>
          <p:cNvPr id="91" name="正方形/長方形 90"/>
          <p:cNvSpPr/>
          <p:nvPr/>
        </p:nvSpPr>
        <p:spPr>
          <a:xfrm>
            <a:off x="2300450" y="1561647"/>
            <a:ext cx="1075648" cy="425758"/>
          </a:xfrm>
          <a:prstGeom prst="rect">
            <a:avLst/>
          </a:prstGeom>
        </p:spPr>
        <p:txBody>
          <a:bodyPr wrap="square">
            <a:spAutoFit/>
          </a:bodyPr>
          <a:lstStyle/>
          <a:p>
            <a:pPr lvl="0">
              <a:lnSpc>
                <a:spcPts val="1300"/>
              </a:lnSpc>
            </a:pPr>
            <a:r>
              <a:rPr lang="ja-JP" altLang="en-US" sz="1000" b="1" dirty="0" smtClean="0">
                <a:solidFill>
                  <a:sysClr val="windowText" lastClr="000000"/>
                </a:solidFill>
                <a:latin typeface="游ゴシック" panose="020B0400000000000000" pitchFamily="50" charset="-128"/>
                <a:ea typeface="游ゴシック" panose="020B0400000000000000" pitchFamily="50" charset="-128"/>
              </a:rPr>
              <a:t>①の続きとして</a:t>
            </a:r>
            <a:endParaRPr lang="en-US" altLang="ja-JP" sz="1000" b="1" dirty="0" smtClean="0">
              <a:solidFill>
                <a:sysClr val="windowText" lastClr="000000"/>
              </a:solidFill>
              <a:latin typeface="游ゴシック" panose="020B0400000000000000" pitchFamily="50" charset="-128"/>
              <a:ea typeface="游ゴシック" panose="020B0400000000000000" pitchFamily="50" charset="-128"/>
            </a:endParaRPr>
          </a:p>
          <a:p>
            <a:pPr lvl="0">
              <a:lnSpc>
                <a:spcPts val="1300"/>
              </a:lnSpc>
            </a:pPr>
            <a:r>
              <a:rPr lang="ja-JP" altLang="en-US" sz="1000" b="1" dirty="0" smtClean="0">
                <a:solidFill>
                  <a:sysClr val="windowText" lastClr="000000"/>
                </a:solidFill>
                <a:latin typeface="游ゴシック" panose="020B0400000000000000" pitchFamily="50" charset="-128"/>
                <a:ea typeface="游ゴシック" panose="020B0400000000000000" pitchFamily="50" charset="-128"/>
              </a:rPr>
              <a:t>②を行います。</a:t>
            </a:r>
            <a:endParaRPr lang="ja-JP" altLang="en-US" sz="1000" b="1" dirty="0">
              <a:solidFill>
                <a:sysClr val="windowText" lastClr="000000"/>
              </a:solidFill>
              <a:latin typeface="游ゴシック" panose="020B0400000000000000" pitchFamily="50" charset="-128"/>
              <a:ea typeface="游ゴシック" panose="020B0400000000000000" pitchFamily="50" charset="-128"/>
            </a:endParaRPr>
          </a:p>
        </p:txBody>
      </p:sp>
      <p:cxnSp>
        <p:nvCxnSpPr>
          <p:cNvPr id="96" name="直線コネクタ 95"/>
          <p:cNvCxnSpPr/>
          <p:nvPr/>
        </p:nvCxnSpPr>
        <p:spPr>
          <a:xfrm flipV="1">
            <a:off x="4094599" y="708449"/>
            <a:ext cx="0" cy="1796279"/>
          </a:xfrm>
          <a:prstGeom prst="line">
            <a:avLst/>
          </a:prstGeom>
          <a:ln w="9525" cap="rnd">
            <a:solidFill>
              <a:schemeClr val="tx1"/>
            </a:solidFill>
            <a:prstDash val="sysDot"/>
            <a:headEnd type="none" w="sm" len="sm"/>
            <a:tailEnd type="none" w="sm" len="sm"/>
          </a:ln>
        </p:spPr>
        <p:style>
          <a:lnRef idx="1">
            <a:schemeClr val="accent1"/>
          </a:lnRef>
          <a:fillRef idx="0">
            <a:schemeClr val="accent1"/>
          </a:fillRef>
          <a:effectRef idx="0">
            <a:schemeClr val="accent1"/>
          </a:effectRef>
          <a:fontRef idx="minor">
            <a:schemeClr val="tx1"/>
          </a:fontRef>
        </p:style>
      </p:cxnSp>
      <p:graphicFrame>
        <p:nvGraphicFramePr>
          <p:cNvPr id="107" name="表 106"/>
          <p:cNvGraphicFramePr>
            <a:graphicFrameLocks noGrp="1"/>
          </p:cNvGraphicFramePr>
          <p:nvPr>
            <p:extLst>
              <p:ext uri="{D42A27DB-BD31-4B8C-83A1-F6EECF244321}">
                <p14:modId xmlns:p14="http://schemas.microsoft.com/office/powerpoint/2010/main" val="3734632948"/>
              </p:ext>
            </p:extLst>
          </p:nvPr>
        </p:nvGraphicFramePr>
        <p:xfrm>
          <a:off x="404664" y="2709700"/>
          <a:ext cx="6048672" cy="1379760"/>
        </p:xfrm>
        <a:graphic>
          <a:graphicData uri="http://schemas.openxmlformats.org/drawingml/2006/table">
            <a:tbl>
              <a:tblPr firstRow="1" bandRow="1">
                <a:tableStyleId>{5C22544A-7EE6-4342-B048-85BDC9FD1C3A}</a:tableStyleId>
              </a:tblPr>
              <a:tblGrid>
                <a:gridCol w="576064">
                  <a:extLst>
                    <a:ext uri="{9D8B030D-6E8A-4147-A177-3AD203B41FA5}">
                      <a16:colId xmlns:a16="http://schemas.microsoft.com/office/drawing/2014/main" val="20000"/>
                    </a:ext>
                  </a:extLst>
                </a:gridCol>
                <a:gridCol w="792088">
                  <a:extLst>
                    <a:ext uri="{9D8B030D-6E8A-4147-A177-3AD203B41FA5}">
                      <a16:colId xmlns:a16="http://schemas.microsoft.com/office/drawing/2014/main" val="20002"/>
                    </a:ext>
                  </a:extLst>
                </a:gridCol>
                <a:gridCol w="3672408">
                  <a:extLst>
                    <a:ext uri="{9D8B030D-6E8A-4147-A177-3AD203B41FA5}">
                      <a16:colId xmlns:a16="http://schemas.microsoft.com/office/drawing/2014/main" val="20001"/>
                    </a:ext>
                  </a:extLst>
                </a:gridCol>
                <a:gridCol w="1008112">
                  <a:extLst>
                    <a:ext uri="{9D8B030D-6E8A-4147-A177-3AD203B41FA5}">
                      <a16:colId xmlns:a16="http://schemas.microsoft.com/office/drawing/2014/main" val="20003"/>
                    </a:ext>
                  </a:extLst>
                </a:gridCol>
              </a:tblGrid>
              <a:tr h="227076">
                <a:tc rowSpan="5">
                  <a:txBody>
                    <a:bodyPr/>
                    <a:lstStyle/>
                    <a:p>
                      <a:pPr algn="ctr"/>
                      <a:r>
                        <a:rPr kumimoji="1" lang="ja-JP" altLang="en-US" sz="2400" b="1" dirty="0" smtClean="0">
                          <a:solidFill>
                            <a:schemeClr val="tx1"/>
                          </a:solidFill>
                          <a:latin typeface="メイリオ" panose="020B0604030504040204" pitchFamily="50" charset="-128"/>
                          <a:ea typeface="メイリオ" panose="020B0604030504040204" pitchFamily="50" charset="-128"/>
                        </a:rPr>
                        <a:t>研</a:t>
                      </a:r>
                      <a:endParaRPr kumimoji="1" lang="en-US" altLang="ja-JP" sz="2400" b="1" dirty="0" smtClean="0">
                        <a:solidFill>
                          <a:schemeClr val="tx1"/>
                        </a:solidFill>
                        <a:latin typeface="メイリオ" panose="020B0604030504040204" pitchFamily="50" charset="-128"/>
                        <a:ea typeface="メイリオ"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dirty="0" smtClean="0">
                          <a:solidFill>
                            <a:schemeClr val="tx1"/>
                          </a:solidFill>
                          <a:latin typeface="メイリオ" panose="020B0604030504040204" pitchFamily="50" charset="-128"/>
                          <a:ea typeface="メイリオ" panose="020B0604030504040204" pitchFamily="50" charset="-128"/>
                        </a:rPr>
                        <a:t>修</a:t>
                      </a:r>
                      <a:endParaRPr kumimoji="1" lang="en-US" altLang="ja-JP" sz="2400" b="1" dirty="0" smtClean="0">
                        <a:solidFill>
                          <a:schemeClr val="tx1"/>
                        </a:solidFill>
                        <a:latin typeface="メイリオ" panose="020B0604030504040204" pitchFamily="50" charset="-128"/>
                        <a:ea typeface="メイリオ"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2400" b="1" dirty="0" smtClean="0">
                          <a:solidFill>
                            <a:schemeClr val="tx1"/>
                          </a:solidFill>
                          <a:latin typeface="メイリオ" panose="020B0604030504040204" pitchFamily="50" charset="-128"/>
                          <a:ea typeface="メイリオ" panose="020B0604030504040204" pitchFamily="50" charset="-128"/>
                        </a:rPr>
                        <a:t>Ⅱ</a:t>
                      </a:r>
                      <a:endParaRPr lang="ja-JP" altLang="en-US" sz="18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FF"/>
                    </a:solidFill>
                  </a:tcPr>
                </a:tc>
                <a:tc>
                  <a:txBody>
                    <a:bodyPr/>
                    <a:lstStyle/>
                    <a:p>
                      <a:pPr algn="ctr"/>
                      <a:r>
                        <a:rPr kumimoji="1" lang="ja-JP" altLang="en-US" sz="1050" dirty="0" smtClean="0">
                          <a:solidFill>
                            <a:schemeClr val="bg1"/>
                          </a:solidFill>
                          <a:latin typeface="メイリオ" panose="020B0604030504040204" pitchFamily="50" charset="-128"/>
                          <a:ea typeface="メイリオ" panose="020B0604030504040204" pitchFamily="50" charset="-128"/>
                        </a:rPr>
                        <a:t>スライド</a:t>
                      </a:r>
                      <a:endParaRPr kumimoji="1" lang="en-US" altLang="ja-JP" sz="1050" dirty="0" smtClean="0">
                        <a:solidFill>
                          <a:schemeClr val="bg1"/>
                        </a:solidFill>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100" dirty="0" smtClean="0">
                          <a:solidFill>
                            <a:schemeClr val="bg1"/>
                          </a:solidFill>
                          <a:latin typeface="メイリオ" panose="020B0604030504040204" pitchFamily="50" charset="-128"/>
                          <a:ea typeface="メイリオ" panose="020B0604030504040204" pitchFamily="50" charset="-128"/>
                        </a:rPr>
                        <a:t>概　要</a:t>
                      </a:r>
                      <a:endParaRPr kumimoji="1" lang="ja-JP" altLang="en-US" sz="1100" dirty="0">
                        <a:solidFill>
                          <a:schemeClr val="bg1"/>
                        </a:solidFill>
                        <a:latin typeface="メイリオ" panose="020B0604030504040204" pitchFamily="50" charset="-128"/>
                        <a:ea typeface="メイリオ" panose="020B0604030504040204" pitchFamily="50" charset="-128"/>
                      </a:endParaRPr>
                    </a:p>
                  </a:txBody>
                  <a:tcPr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メイリオ" panose="020B0604030504040204" pitchFamily="50" charset="-128"/>
                          <a:ea typeface="メイリオ" panose="020B0604030504040204" pitchFamily="50" charset="-128"/>
                          <a:cs typeface="+mn-cs"/>
                        </a:rPr>
                        <a:t>所要時間</a:t>
                      </a:r>
                      <a:r>
                        <a:rPr kumimoji="1" lang="en-US" altLang="ja-JP" sz="800" b="1" kern="1200" dirty="0" smtClean="0">
                          <a:solidFill>
                            <a:schemeClr val="bg1"/>
                          </a:solidFill>
                          <a:latin typeface="メイリオ" panose="020B0604030504040204" pitchFamily="50" charset="-128"/>
                          <a:ea typeface="メイリオ" panose="020B0604030504040204" pitchFamily="50" charset="-128"/>
                          <a:cs typeface="+mn-cs"/>
                        </a:rPr>
                        <a:t>/</a:t>
                      </a:r>
                      <a:r>
                        <a:rPr kumimoji="1" lang="ja-JP" altLang="en-US" sz="800" b="1" kern="1200" dirty="0" smtClean="0">
                          <a:solidFill>
                            <a:schemeClr val="bg1"/>
                          </a:solidFill>
                          <a:latin typeface="メイリオ" panose="020B0604030504040204" pitchFamily="50" charset="-128"/>
                          <a:ea typeface="メイリオ" panose="020B0604030504040204" pitchFamily="50" charset="-128"/>
                          <a:cs typeface="+mn-cs"/>
                        </a:rPr>
                        <a:t>経過時間</a:t>
                      </a:r>
                      <a:endParaRPr kumimoji="1" lang="en-US" altLang="ja-JP" sz="800" b="1" kern="1200" dirty="0" smtClean="0">
                        <a:solidFill>
                          <a:schemeClr val="bg1"/>
                        </a:solidFill>
                        <a:latin typeface="メイリオ" panose="020B0604030504040204" pitchFamily="50" charset="-128"/>
                        <a:ea typeface="メイリオ" panose="020B0604030504040204" pitchFamily="50" charset="-128"/>
                        <a:cs typeface="+mn-cs"/>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95452">
                <a:tc vMerge="1">
                  <a:txBody>
                    <a:bodyPr/>
                    <a:lstStyle/>
                    <a:p>
                      <a:pPr algn="ctr"/>
                      <a:endParaRPr lang="ja-JP" altLang="en-US" sz="11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smtClean="0">
                          <a:solidFill>
                            <a:schemeClr val="tx1"/>
                          </a:solidFill>
                          <a:latin typeface="メイリオ" panose="020B0604030504040204" pitchFamily="50" charset="-128"/>
                          <a:ea typeface="メイリオ" panose="020B0604030504040204" pitchFamily="50" charset="-128"/>
                        </a:rPr>
                        <a:t>１～３</a:t>
                      </a:r>
                      <a:endParaRPr kumimoji="1" lang="ja-JP" altLang="en-US" sz="1000" dirty="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defRPr/>
                      </a:pPr>
                      <a:r>
                        <a:rPr kumimoji="1" lang="ja-JP" altLang="en-US" sz="1050" kern="1200" dirty="0">
                          <a:solidFill>
                            <a:schemeClr val="tx1"/>
                          </a:solidFill>
                          <a:latin typeface="メイリオ" panose="020B0604030504040204" pitchFamily="50" charset="-128"/>
                          <a:ea typeface="メイリオ" panose="020B0604030504040204" pitchFamily="50" charset="-128"/>
                          <a:cs typeface="+mn-cs"/>
                        </a:rPr>
                        <a:t>研修内容を確認する</a:t>
                      </a:r>
                      <a:endParaRPr kumimoji="1" lang="en-US" altLang="ja-JP" sz="1050" kern="1200" dirty="0">
                        <a:solidFill>
                          <a:schemeClr val="tx1"/>
                        </a:solidFill>
                        <a:latin typeface="メイリオ" panose="020B0604030504040204" pitchFamily="50" charset="-128"/>
                        <a:ea typeface="メイリオ" panose="020B0604030504040204" pitchFamily="50" charset="-128"/>
                        <a:cs typeface="+mn-cs"/>
                      </a:endParaRPr>
                    </a:p>
                  </a:txBody>
                  <a:tcPr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050" b="1" dirty="0" smtClean="0">
                          <a:solidFill>
                            <a:schemeClr val="tx1"/>
                          </a:solidFill>
                          <a:latin typeface="メイリオ" panose="020B0604030504040204" pitchFamily="50" charset="-128"/>
                          <a:ea typeface="メイリオ" panose="020B0604030504040204" pitchFamily="50" charset="-128"/>
                        </a:rPr>
                        <a:t>１分</a:t>
                      </a:r>
                      <a:r>
                        <a:rPr kumimoji="1" lang="en-US" altLang="ja-JP" sz="1050" b="1" dirty="0" smtClean="0">
                          <a:solidFill>
                            <a:schemeClr val="tx1"/>
                          </a:solidFill>
                          <a:latin typeface="メイリオ" panose="020B0604030504040204" pitchFamily="50" charset="-128"/>
                          <a:ea typeface="メイリオ" panose="020B0604030504040204" pitchFamily="50" charset="-128"/>
                        </a:rPr>
                        <a:t>/ </a:t>
                      </a:r>
                      <a:r>
                        <a:rPr kumimoji="1" lang="ja-JP" altLang="en-US" sz="1050" b="1" dirty="0" smtClean="0">
                          <a:solidFill>
                            <a:schemeClr val="tx1"/>
                          </a:solidFill>
                          <a:latin typeface="メイリオ" panose="020B0604030504040204" pitchFamily="50" charset="-128"/>
                          <a:ea typeface="メイリオ" panose="020B0604030504040204" pitchFamily="50" charset="-128"/>
                        </a:rPr>
                        <a:t>１分</a:t>
                      </a:r>
                      <a:endParaRPr kumimoji="1" lang="ja-JP" altLang="en-US" sz="1050" b="1" dirty="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vMerge="1">
                  <a:txBody>
                    <a:bodyPr/>
                    <a:lstStyle/>
                    <a:p>
                      <a:pPr algn="ct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000" dirty="0" smtClean="0">
                          <a:solidFill>
                            <a:schemeClr val="tx1"/>
                          </a:solidFill>
                          <a:latin typeface="メイリオ" panose="020B0604030504040204" pitchFamily="50" charset="-128"/>
                          <a:ea typeface="メイリオ" panose="020B0604030504040204" pitchFamily="50" charset="-128"/>
                        </a:rPr>
                        <a:t>20,21</a:t>
                      </a: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smtClean="0">
                          <a:solidFill>
                            <a:schemeClr val="tx1"/>
                          </a:solidFill>
                          <a:latin typeface="メイリオ" panose="020B0604030504040204" pitchFamily="50" charset="-128"/>
                          <a:ea typeface="メイリオ" panose="020B0604030504040204" pitchFamily="50" charset="-128"/>
                          <a:cs typeface="+mn-cs"/>
                        </a:rPr>
                        <a:t>自己指導能力を育むための三つの留意点を意識した</a:t>
                      </a:r>
                      <a:endParaRPr kumimoji="1" lang="en-US" altLang="ja-JP" sz="1050" kern="1200" dirty="0" smtClean="0">
                        <a:solidFill>
                          <a:schemeClr val="tx1"/>
                        </a:solidFill>
                        <a:latin typeface="メイリオ" panose="020B0604030504040204" pitchFamily="50" charset="-128"/>
                        <a:ea typeface="メイリオ" panose="020B0604030504040204" pitchFamily="50" charset="-128"/>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smtClean="0">
                          <a:solidFill>
                            <a:schemeClr val="tx1"/>
                          </a:solidFill>
                          <a:latin typeface="メイリオ" panose="020B0604030504040204" pitchFamily="50" charset="-128"/>
                          <a:ea typeface="メイリオ" panose="020B0604030504040204" pitchFamily="50" charset="-128"/>
                          <a:cs typeface="+mn-cs"/>
                        </a:rPr>
                        <a:t>働きかけを授業場面ごとに考える</a:t>
                      </a:r>
                      <a:endParaRPr kumimoji="1" lang="en-US" altLang="ja-JP" sz="1050" kern="1200" dirty="0" smtClean="0">
                        <a:solidFill>
                          <a:schemeClr val="tx1"/>
                        </a:solidFill>
                        <a:latin typeface="メイリオ" panose="020B0604030504040204" pitchFamily="50" charset="-128"/>
                        <a:ea typeface="メイリオ" panose="020B0604030504040204" pitchFamily="50" charset="-128"/>
                        <a:cs typeface="+mn-cs"/>
                      </a:endParaRPr>
                    </a:p>
                  </a:txBody>
                  <a:tcPr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050" b="1" dirty="0" smtClean="0">
                          <a:solidFill>
                            <a:schemeClr val="tx1"/>
                          </a:solidFill>
                          <a:latin typeface="メイリオ" panose="020B0604030504040204" pitchFamily="50" charset="-128"/>
                          <a:ea typeface="メイリオ" panose="020B0604030504040204" pitchFamily="50" charset="-128"/>
                        </a:rPr>
                        <a:t>20</a:t>
                      </a:r>
                      <a:r>
                        <a:rPr kumimoji="1" lang="ja-JP" altLang="en-US" sz="1050" b="1" dirty="0" smtClean="0">
                          <a:solidFill>
                            <a:schemeClr val="tx1"/>
                          </a:solidFill>
                          <a:latin typeface="メイリオ" panose="020B0604030504040204" pitchFamily="50" charset="-128"/>
                          <a:ea typeface="メイリオ" panose="020B0604030504040204" pitchFamily="50" charset="-128"/>
                        </a:rPr>
                        <a:t>分</a:t>
                      </a:r>
                      <a:r>
                        <a:rPr kumimoji="1" lang="en-US" altLang="ja-JP" sz="1050" b="1" dirty="0" smtClean="0">
                          <a:solidFill>
                            <a:schemeClr val="tx1"/>
                          </a:solidFill>
                          <a:latin typeface="メイリオ" panose="020B0604030504040204" pitchFamily="50" charset="-128"/>
                          <a:ea typeface="メイリオ" panose="020B0604030504040204" pitchFamily="50" charset="-128"/>
                        </a:rPr>
                        <a:t>/21</a:t>
                      </a:r>
                      <a:r>
                        <a:rPr kumimoji="1" lang="ja-JP" altLang="en-US" sz="1050" b="1" dirty="0" smtClean="0">
                          <a:solidFill>
                            <a:schemeClr val="tx1"/>
                          </a:solidFill>
                          <a:latin typeface="メイリオ" panose="020B0604030504040204" pitchFamily="50" charset="-128"/>
                          <a:ea typeface="メイリオ" panose="020B0604030504040204" pitchFamily="50" charset="-128"/>
                        </a:rPr>
                        <a:t>分</a:t>
                      </a:r>
                      <a:endParaRPr kumimoji="1" lang="ja-JP" altLang="en-US" sz="1050" b="1" dirty="0">
                        <a:solidFill>
                          <a:schemeClr val="tx1"/>
                        </a:solidFill>
                        <a:latin typeface="メイリオ" panose="020B0604030504040204" pitchFamily="50" charset="-128"/>
                        <a:ea typeface="メイリオ" panose="020B0604030504040204" pitchFamily="50" charset="-128"/>
                      </a:endParaRPr>
                    </a:p>
                  </a:txBody>
                  <a:tcPr marL="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3816">
                <a:tc vMerge="1">
                  <a:txBody>
                    <a:bodyPr/>
                    <a:lstStyle/>
                    <a:p>
                      <a:pPr algn="ct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000" dirty="0" smtClean="0">
                          <a:solidFill>
                            <a:schemeClr val="tx1"/>
                          </a:solidFill>
                          <a:latin typeface="メイリオ" panose="020B0604030504040204" pitchFamily="50" charset="-128"/>
                          <a:ea typeface="メイリオ" panose="020B0604030504040204" pitchFamily="50" charset="-128"/>
                        </a:rPr>
                        <a:t>22</a:t>
                      </a:r>
                      <a:r>
                        <a:rPr kumimoji="1" lang="ja-JP" altLang="en-US" sz="1000" dirty="0" smtClean="0">
                          <a:solidFill>
                            <a:schemeClr val="tx1"/>
                          </a:solidFill>
                          <a:latin typeface="メイリオ" panose="020B0604030504040204" pitchFamily="50" charset="-128"/>
                          <a:ea typeface="メイリオ" panose="020B0604030504040204" pitchFamily="50" charset="-128"/>
                        </a:rPr>
                        <a:t>～</a:t>
                      </a:r>
                      <a:r>
                        <a:rPr kumimoji="1" lang="en-US" altLang="ja-JP" sz="1000" dirty="0" smtClean="0">
                          <a:solidFill>
                            <a:schemeClr val="tx1"/>
                          </a:solidFill>
                          <a:latin typeface="メイリオ" panose="020B0604030504040204" pitchFamily="50" charset="-128"/>
                          <a:ea typeface="メイリオ" panose="020B0604030504040204" pitchFamily="50" charset="-128"/>
                        </a:rPr>
                        <a:t>31</a:t>
                      </a:r>
                      <a:endParaRPr kumimoji="1" lang="ja-JP" altLang="en-US" sz="10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kumimoji="1" lang="ja-JP" altLang="en-US" sz="1050" kern="1200" dirty="0" smtClean="0">
                          <a:solidFill>
                            <a:schemeClr val="tx1"/>
                          </a:solidFill>
                          <a:latin typeface="メイリオ" panose="020B0604030504040204" pitchFamily="50" charset="-128"/>
                          <a:ea typeface="メイリオ" panose="020B0604030504040204" pitchFamily="50" charset="-128"/>
                          <a:cs typeface="+mn-cs"/>
                        </a:rPr>
                        <a:t>まとめ</a:t>
                      </a:r>
                      <a:endParaRPr kumimoji="1" lang="ja-JP" altLang="en-US" sz="1050" kern="1200" dirty="0">
                        <a:solidFill>
                          <a:schemeClr val="tx1"/>
                        </a:solidFill>
                        <a:latin typeface="メイリオ" panose="020B0604030504040204" pitchFamily="50" charset="-128"/>
                        <a:ea typeface="メイリオ" panose="020B0604030504040204" pitchFamily="50" charset="-128"/>
                        <a:cs typeface="+mn-cs"/>
                      </a:endParaRPr>
                    </a:p>
                  </a:txBody>
                  <a:tcPr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kumimoji="1" lang="ja-JP" altLang="en-US" sz="1050" b="1" kern="1200" baseline="0" dirty="0" smtClean="0">
                          <a:solidFill>
                            <a:schemeClr val="tx1"/>
                          </a:solidFill>
                          <a:latin typeface="メイリオ" panose="020B0604030504040204" pitchFamily="50" charset="-128"/>
                          <a:ea typeface="メイリオ" panose="020B0604030504040204" pitchFamily="50" charset="-128"/>
                          <a:cs typeface="+mn-cs"/>
                        </a:rPr>
                        <a:t>４</a:t>
                      </a:r>
                      <a:r>
                        <a:rPr kumimoji="1" lang="ja-JP" altLang="en-US" sz="1050" b="1" kern="1200" dirty="0" smtClean="0">
                          <a:solidFill>
                            <a:schemeClr val="tx1"/>
                          </a:solidFill>
                          <a:latin typeface="メイリオ" panose="020B0604030504040204" pitchFamily="50" charset="-128"/>
                          <a:ea typeface="メイリオ" panose="020B0604030504040204" pitchFamily="50" charset="-128"/>
                          <a:cs typeface="+mn-cs"/>
                        </a:rPr>
                        <a:t>分</a:t>
                      </a:r>
                      <a:r>
                        <a:rPr kumimoji="1" lang="en-US" altLang="ja-JP" sz="1050" b="1" kern="1200" dirty="0" smtClean="0">
                          <a:solidFill>
                            <a:schemeClr val="tx1"/>
                          </a:solidFill>
                          <a:latin typeface="メイリオ" panose="020B0604030504040204" pitchFamily="50" charset="-128"/>
                          <a:ea typeface="メイリオ" panose="020B0604030504040204" pitchFamily="50" charset="-128"/>
                          <a:cs typeface="+mn-cs"/>
                        </a:rPr>
                        <a:t>/25</a:t>
                      </a:r>
                      <a:r>
                        <a:rPr kumimoji="1" lang="ja-JP" altLang="en-US" sz="1050" b="1"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1050" b="1" kern="1200" dirty="0">
                        <a:solidFill>
                          <a:schemeClr val="tx1"/>
                        </a:solidFill>
                        <a:latin typeface="メイリオ" panose="020B0604030504040204" pitchFamily="50" charset="-128"/>
                        <a:ea typeface="メイリオ" panose="020B0604030504040204" pitchFamily="50" charset="-128"/>
                        <a:cs typeface="+mn-cs"/>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29920">
                <a:tc vMerge="1">
                  <a:txBody>
                    <a:bodyPr/>
                    <a:lstStyle/>
                    <a:p>
                      <a:pPr algn="ctr"/>
                      <a:endParaRPr lang="ja-JP" altLang="en-US" sz="1200" dirty="0">
                        <a:latin typeface="メイリオ" panose="020B0604030504040204" pitchFamily="50" charset="-128"/>
                        <a:ea typeface="メイリオ" panose="020B0604030504040204" pitchFamily="50" charset="-128"/>
                      </a:endParaRPr>
                    </a:p>
                  </a:txBody>
                  <a:tcPr marL="36000" marR="36000" marT="72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smtClean="0">
                          <a:solidFill>
                            <a:schemeClr val="tx1"/>
                          </a:solidFill>
                          <a:latin typeface="メイリオ" panose="020B0604030504040204" pitchFamily="50" charset="-128"/>
                          <a:ea typeface="メイリオ" panose="020B0604030504040204" pitchFamily="50" charset="-128"/>
                          <a:cs typeface="+mn-cs"/>
                        </a:rPr>
                        <a:t>32</a:t>
                      </a:r>
                      <a:r>
                        <a:rPr kumimoji="1" lang="ja-JP" altLang="en-US" sz="1000" kern="1200" dirty="0" smtClean="0">
                          <a:solidFill>
                            <a:schemeClr val="tx1"/>
                          </a:solidFill>
                          <a:latin typeface="メイリオ" panose="020B0604030504040204" pitchFamily="50" charset="-128"/>
                          <a:ea typeface="メイリオ" panose="020B0604030504040204" pitchFamily="50" charset="-128"/>
                          <a:cs typeface="+mn-cs"/>
                        </a:rPr>
                        <a:t>～</a:t>
                      </a:r>
                      <a:r>
                        <a:rPr kumimoji="1" lang="en-US" altLang="ja-JP" sz="1000" kern="1200" dirty="0" smtClean="0">
                          <a:solidFill>
                            <a:schemeClr val="tx1"/>
                          </a:solidFill>
                          <a:latin typeface="メイリオ" panose="020B0604030504040204" pitchFamily="50" charset="-128"/>
                          <a:ea typeface="メイリオ" panose="020B0604030504040204" pitchFamily="50" charset="-128"/>
                          <a:cs typeface="+mn-cs"/>
                        </a:rPr>
                        <a:t>35</a:t>
                      </a:r>
                      <a:endParaRPr kumimoji="1" lang="ja-JP" altLang="en-US" sz="1000" dirty="0" smtClean="0">
                        <a:solidFill>
                          <a:schemeClr val="tx1"/>
                        </a:solidFill>
                        <a:latin typeface="メイリオ" panose="020B0604030504040204" pitchFamily="50" charset="-128"/>
                        <a:ea typeface="メイリオ" panose="020B0604030504040204" pitchFamily="50" charset="-128"/>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smtClean="0">
                          <a:solidFill>
                            <a:schemeClr val="tx1"/>
                          </a:solidFill>
                          <a:latin typeface="メイリオ" panose="020B0604030504040204" pitchFamily="50" charset="-128"/>
                          <a:ea typeface="メイリオ" panose="020B0604030504040204" pitchFamily="50" charset="-128"/>
                          <a:cs typeface="+mn-cs"/>
                        </a:rPr>
                        <a:t>チャレンジ！</a:t>
                      </a:r>
                      <a:endParaRPr kumimoji="1" lang="en-US" altLang="ja-JP" sz="1050" kern="1200" dirty="0" smtClean="0">
                        <a:solidFill>
                          <a:schemeClr val="tx1"/>
                        </a:solidFill>
                        <a:latin typeface="メイリオ" panose="020B0604030504040204" pitchFamily="50" charset="-128"/>
                        <a:ea typeface="メイリオ" panose="020B0604030504040204" pitchFamily="50" charset="-128"/>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smtClean="0">
                          <a:solidFill>
                            <a:schemeClr val="tx1"/>
                          </a:solidFill>
                          <a:latin typeface="メイリオ" panose="020B0604030504040204" pitchFamily="50" charset="-128"/>
                          <a:ea typeface="メイリオ" panose="020B0604030504040204" pitchFamily="50" charset="-128"/>
                          <a:cs typeface="+mn-cs"/>
                        </a:rPr>
                        <a:t>明日からの授業中の働きかけとして工夫すること</a:t>
                      </a:r>
                      <a:endParaRPr kumimoji="1" lang="en-US" altLang="ja-JP" sz="1050" kern="1200" dirty="0" smtClean="0">
                        <a:solidFill>
                          <a:schemeClr val="tx1"/>
                        </a:solidFill>
                        <a:latin typeface="メイリオ" panose="020B0604030504040204" pitchFamily="50" charset="-128"/>
                        <a:ea typeface="メイリオ" panose="020B0604030504040204" pitchFamily="50" charset="-128"/>
                        <a:cs typeface="+mn-cs"/>
                      </a:endParaRPr>
                    </a:p>
                  </a:txBody>
                  <a:tcPr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kumimoji="1" lang="ja-JP" altLang="en-US" sz="1050" b="1" kern="1200" dirty="0" smtClean="0">
                          <a:solidFill>
                            <a:schemeClr val="tx1"/>
                          </a:solidFill>
                          <a:latin typeface="メイリオ" panose="020B0604030504040204" pitchFamily="50" charset="-128"/>
                          <a:ea typeface="メイリオ" panose="020B0604030504040204" pitchFamily="50" charset="-128"/>
                          <a:cs typeface="+mn-cs"/>
                        </a:rPr>
                        <a:t>５分</a:t>
                      </a:r>
                      <a:r>
                        <a:rPr kumimoji="1" lang="en-US" altLang="ja-JP" sz="1050" b="1" kern="1200" dirty="0" smtClean="0">
                          <a:solidFill>
                            <a:schemeClr val="tx1"/>
                          </a:solidFill>
                          <a:latin typeface="メイリオ" panose="020B0604030504040204" pitchFamily="50" charset="-128"/>
                          <a:ea typeface="メイリオ" panose="020B0604030504040204" pitchFamily="50" charset="-128"/>
                          <a:cs typeface="+mn-cs"/>
                        </a:rPr>
                        <a:t>/30</a:t>
                      </a:r>
                      <a:r>
                        <a:rPr kumimoji="1" lang="ja-JP" altLang="en-US" sz="1050" b="1" kern="1200" dirty="0" smtClean="0">
                          <a:solidFill>
                            <a:schemeClr val="tx1"/>
                          </a:solidFill>
                          <a:latin typeface="メイリオ" panose="020B0604030504040204" pitchFamily="50" charset="-128"/>
                          <a:ea typeface="メイリオ" panose="020B0604030504040204" pitchFamily="50" charset="-128"/>
                          <a:cs typeface="+mn-cs"/>
                        </a:rPr>
                        <a:t>分</a:t>
                      </a:r>
                      <a:endParaRPr kumimoji="1" lang="en-US" altLang="ja-JP" sz="1050" b="1" kern="1200" dirty="0">
                        <a:solidFill>
                          <a:schemeClr val="tx1"/>
                        </a:solidFill>
                        <a:latin typeface="メイリオ" panose="020B0604030504040204" pitchFamily="50" charset="-128"/>
                        <a:ea typeface="メイリオ" panose="020B0604030504040204" pitchFamily="50" charset="-128"/>
                        <a:cs typeface="+mn-cs"/>
                      </a:endParaRPr>
                    </a:p>
                  </a:txBody>
                  <a:tcPr marL="36000" marR="36000" marT="360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pic>
        <p:nvPicPr>
          <p:cNvPr id="10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18193" y="4428594"/>
            <a:ext cx="1115933" cy="836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704985" y="4428594"/>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1"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2891778" y="4428594"/>
            <a:ext cx="1115931"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30"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078570" y="4428594"/>
            <a:ext cx="1115931" cy="8369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31"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5265362" y="4428594"/>
            <a:ext cx="1115931"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32"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518193" y="5451108"/>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33" name="Picture 2"/>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1704986" y="5451108"/>
            <a:ext cx="1115931"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34"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2891777" y="5451108"/>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35" name="Picture 2"/>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4078569" y="5451108"/>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36" name="Picture 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5265361" y="5451108"/>
            <a:ext cx="1115933" cy="836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37" name="Picture 2"/>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518193" y="6473622"/>
            <a:ext cx="1115933" cy="836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38" name="Picture 2"/>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1704985" y="6473622"/>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40" name="Picture 2"/>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2891777" y="6473622"/>
            <a:ext cx="1115933" cy="836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41" name="Picture 2"/>
          <p:cNvPicPr>
            <a:picLocks noChangeAspect="1" noChangeArrowheads="1"/>
          </p:cNvPicPr>
          <p:nvPr/>
        </p:nvPicPr>
        <p:blipFill>
          <a:blip r:embed="rId18" cstate="print">
            <a:extLst>
              <a:ext uri="{28A0092B-C50C-407E-A947-70E740481C1C}">
                <a14:useLocalDpi xmlns:a14="http://schemas.microsoft.com/office/drawing/2010/main" val="0"/>
              </a:ext>
            </a:extLst>
          </a:blip>
          <a:stretch>
            <a:fillRect/>
          </a:stretch>
        </p:blipFill>
        <p:spPr bwMode="auto">
          <a:xfrm>
            <a:off x="4078570" y="6473622"/>
            <a:ext cx="1115931" cy="8369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42" name="Picture 2"/>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5265362" y="6473622"/>
            <a:ext cx="1115930" cy="8369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43" name="Picture 2"/>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a:off x="518194" y="7496136"/>
            <a:ext cx="1115931" cy="8369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44" name="Picture 2"/>
          <p:cNvPicPr>
            <a:picLocks noChangeAspect="1" noChangeArrowheads="1"/>
          </p:cNvPicPr>
          <p:nvPr/>
        </p:nvPicPr>
        <p:blipFill>
          <a:blip r:embed="rId21" cstate="print">
            <a:extLst>
              <a:ext uri="{28A0092B-C50C-407E-A947-70E740481C1C}">
                <a14:useLocalDpi xmlns:a14="http://schemas.microsoft.com/office/drawing/2010/main" val="0"/>
              </a:ext>
            </a:extLst>
          </a:blip>
          <a:stretch>
            <a:fillRect/>
          </a:stretch>
        </p:blipFill>
        <p:spPr bwMode="auto">
          <a:xfrm>
            <a:off x="1704986" y="7496136"/>
            <a:ext cx="1115931"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nvGrpSpPr>
          <p:cNvPr id="145" name="グループ化 144"/>
          <p:cNvGrpSpPr/>
          <p:nvPr/>
        </p:nvGrpSpPr>
        <p:grpSpPr>
          <a:xfrm>
            <a:off x="518160" y="5258441"/>
            <a:ext cx="5863134" cy="171315"/>
            <a:chOff x="518160" y="3346480"/>
            <a:chExt cx="5863134" cy="430887"/>
          </a:xfrm>
        </p:grpSpPr>
        <p:sp>
          <p:nvSpPr>
            <p:cNvPr id="146" name="テキスト ボックス 145"/>
            <p:cNvSpPr txBox="1"/>
            <p:nvPr/>
          </p:nvSpPr>
          <p:spPr>
            <a:xfrm>
              <a:off x="518160"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22</a:t>
              </a:r>
              <a:endParaRPr kumimoji="1" lang="ja-JP" altLang="en-US" sz="1100" dirty="0">
                <a:latin typeface="メイリオ" panose="020B0604030504040204" pitchFamily="50" charset="-128"/>
                <a:ea typeface="メイリオ" panose="020B0604030504040204" pitchFamily="50" charset="-128"/>
              </a:endParaRPr>
            </a:p>
          </p:txBody>
        </p:sp>
        <p:sp>
          <p:nvSpPr>
            <p:cNvPr id="147" name="テキスト ボックス 146"/>
            <p:cNvSpPr txBox="1"/>
            <p:nvPr/>
          </p:nvSpPr>
          <p:spPr>
            <a:xfrm>
              <a:off x="1704952" y="3346480"/>
              <a:ext cx="558000" cy="261610"/>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23</a:t>
              </a:r>
              <a:endParaRPr kumimoji="1" lang="ja-JP" altLang="en-US" sz="1100" dirty="0">
                <a:latin typeface="メイリオ" panose="020B0604030504040204" pitchFamily="50" charset="-128"/>
                <a:ea typeface="メイリオ" panose="020B0604030504040204" pitchFamily="50" charset="-128"/>
              </a:endParaRPr>
            </a:p>
          </p:txBody>
        </p:sp>
        <p:sp>
          <p:nvSpPr>
            <p:cNvPr id="148" name="テキスト ボックス 147"/>
            <p:cNvSpPr txBox="1"/>
            <p:nvPr/>
          </p:nvSpPr>
          <p:spPr>
            <a:xfrm>
              <a:off x="2891744"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24</a:t>
              </a:r>
              <a:endParaRPr kumimoji="1" lang="ja-JP" altLang="en-US" sz="1100" dirty="0">
                <a:latin typeface="メイリオ" panose="020B0604030504040204" pitchFamily="50" charset="-128"/>
                <a:ea typeface="メイリオ" panose="020B0604030504040204" pitchFamily="50" charset="-128"/>
              </a:endParaRPr>
            </a:p>
          </p:txBody>
        </p:sp>
        <p:sp>
          <p:nvSpPr>
            <p:cNvPr id="149" name="テキスト ボックス 148"/>
            <p:cNvSpPr txBox="1"/>
            <p:nvPr/>
          </p:nvSpPr>
          <p:spPr>
            <a:xfrm>
              <a:off x="4078535" y="3346480"/>
              <a:ext cx="1115967" cy="430887"/>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25</a:t>
              </a:r>
            </a:p>
            <a:p>
              <a:endParaRPr kumimoji="1" lang="ja-JP" altLang="en-US" sz="1100" dirty="0">
                <a:latin typeface="メイリオ" panose="020B0604030504040204" pitchFamily="50" charset="-128"/>
                <a:ea typeface="メイリオ" panose="020B0604030504040204" pitchFamily="50" charset="-128"/>
              </a:endParaRPr>
            </a:p>
          </p:txBody>
        </p:sp>
        <p:sp>
          <p:nvSpPr>
            <p:cNvPr id="150" name="テキスト ボックス 149"/>
            <p:cNvSpPr txBox="1"/>
            <p:nvPr/>
          </p:nvSpPr>
          <p:spPr>
            <a:xfrm>
              <a:off x="5265327" y="3346480"/>
              <a:ext cx="1115967"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26</a:t>
              </a:r>
              <a:r>
                <a:rPr kumimoji="1" lang="ja-JP" altLang="en-US" sz="1100" dirty="0" smtClean="0">
                  <a:latin typeface="メイリオ" panose="020B0604030504040204" pitchFamily="50" charset="-128"/>
                  <a:ea typeface="メイリオ" panose="020B0604030504040204" pitchFamily="50" charset="-128"/>
                </a:rPr>
                <a:t>（</a:t>
              </a:r>
              <a:r>
                <a:rPr lang="ja-JP" altLang="en-US" sz="1100" dirty="0" smtClean="0">
                  <a:latin typeface="メイリオ" panose="020B0604030504040204" pitchFamily="50" charset="-128"/>
                  <a:ea typeface="メイリオ" panose="020B0604030504040204" pitchFamily="50" charset="-128"/>
                </a:rPr>
                <a:t>小</a:t>
              </a:r>
              <a:r>
                <a:rPr kumimoji="1" lang="ja-JP" altLang="en-US" sz="1100" dirty="0" smtClean="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grpSp>
      <p:grpSp>
        <p:nvGrpSpPr>
          <p:cNvPr id="151" name="グループ化 150"/>
          <p:cNvGrpSpPr/>
          <p:nvPr/>
        </p:nvGrpSpPr>
        <p:grpSpPr>
          <a:xfrm>
            <a:off x="518160" y="4232920"/>
            <a:ext cx="5305168" cy="261610"/>
            <a:chOff x="518160" y="3346480"/>
            <a:chExt cx="5305168" cy="261610"/>
          </a:xfrm>
        </p:grpSpPr>
        <p:sp>
          <p:nvSpPr>
            <p:cNvPr id="152" name="テキスト ボックス 151"/>
            <p:cNvSpPr txBox="1"/>
            <p:nvPr/>
          </p:nvSpPr>
          <p:spPr>
            <a:xfrm>
              <a:off x="518160" y="3346480"/>
              <a:ext cx="558000" cy="261610"/>
            </a:xfrm>
            <a:prstGeom prst="rect">
              <a:avLst/>
            </a:prstGeom>
            <a:noFill/>
          </p:spPr>
          <p:txBody>
            <a:bodyPr wrap="square" lIns="0" rIns="0" rtlCol="0" anchor="t">
              <a:spAutoFit/>
            </a:bodyPr>
            <a:lstStyle/>
            <a:p>
              <a:r>
                <a:rPr lang="ja-JP" altLang="en-US" sz="1100" dirty="0" smtClean="0">
                  <a:latin typeface="メイリオ" panose="020B0604030504040204" pitchFamily="50" charset="-128"/>
                  <a:ea typeface="メイリオ" panose="020B0604030504040204" pitchFamily="50" charset="-128"/>
                </a:rPr>
                <a:t>１</a:t>
              </a:r>
              <a:endParaRPr kumimoji="1" lang="ja-JP" altLang="en-US" sz="1100" dirty="0">
                <a:latin typeface="メイリオ" panose="020B0604030504040204" pitchFamily="50" charset="-128"/>
                <a:ea typeface="メイリオ" panose="020B0604030504040204" pitchFamily="50" charset="-128"/>
              </a:endParaRPr>
            </a:p>
          </p:txBody>
        </p:sp>
        <p:sp>
          <p:nvSpPr>
            <p:cNvPr id="153" name="テキスト ボックス 152"/>
            <p:cNvSpPr txBox="1"/>
            <p:nvPr/>
          </p:nvSpPr>
          <p:spPr>
            <a:xfrm>
              <a:off x="1704952" y="3346480"/>
              <a:ext cx="558000" cy="261610"/>
            </a:xfrm>
            <a:prstGeom prst="rect">
              <a:avLst/>
            </a:prstGeom>
            <a:noFill/>
          </p:spPr>
          <p:txBody>
            <a:bodyPr wrap="square" lIns="0" rIns="0" rtlCol="0" anchor="t">
              <a:spAutoFit/>
            </a:bodyPr>
            <a:lstStyle/>
            <a:p>
              <a:r>
                <a:rPr lang="ja-JP" altLang="en-US" sz="1100" dirty="0">
                  <a:latin typeface="メイリオ" panose="020B0604030504040204" pitchFamily="50" charset="-128"/>
                  <a:ea typeface="メイリオ" panose="020B0604030504040204" pitchFamily="50" charset="-128"/>
                </a:rPr>
                <a:t>２</a:t>
              </a:r>
              <a:endParaRPr kumimoji="1" lang="ja-JP" altLang="en-US" sz="1100" dirty="0">
                <a:latin typeface="メイリオ" panose="020B0604030504040204" pitchFamily="50" charset="-128"/>
                <a:ea typeface="メイリオ" panose="020B0604030504040204" pitchFamily="50" charset="-128"/>
              </a:endParaRPr>
            </a:p>
          </p:txBody>
        </p:sp>
        <p:sp>
          <p:nvSpPr>
            <p:cNvPr id="154" name="テキスト ボックス 153"/>
            <p:cNvSpPr txBox="1"/>
            <p:nvPr/>
          </p:nvSpPr>
          <p:spPr>
            <a:xfrm>
              <a:off x="2891744" y="3346480"/>
              <a:ext cx="558000" cy="261610"/>
            </a:xfrm>
            <a:prstGeom prst="rect">
              <a:avLst/>
            </a:prstGeom>
            <a:noFill/>
          </p:spPr>
          <p:txBody>
            <a:bodyPr wrap="square" lIns="0" rIns="0" rtlCol="0" anchor="t">
              <a:spAutoFit/>
            </a:bodyPr>
            <a:lstStyle/>
            <a:p>
              <a:r>
                <a:rPr kumimoji="1" lang="ja-JP" altLang="en-US" sz="1100" dirty="0" smtClean="0">
                  <a:latin typeface="メイリオ" panose="020B0604030504040204" pitchFamily="50" charset="-128"/>
                  <a:ea typeface="メイリオ" panose="020B0604030504040204" pitchFamily="50" charset="-128"/>
                </a:rPr>
                <a:t>３</a:t>
              </a:r>
              <a:endParaRPr kumimoji="1" lang="ja-JP" altLang="en-US" sz="1100" dirty="0">
                <a:latin typeface="メイリオ" panose="020B0604030504040204" pitchFamily="50" charset="-128"/>
                <a:ea typeface="メイリオ" panose="020B0604030504040204" pitchFamily="50" charset="-128"/>
              </a:endParaRPr>
            </a:p>
          </p:txBody>
        </p:sp>
        <p:sp>
          <p:nvSpPr>
            <p:cNvPr id="155" name="テキスト ボックス 154"/>
            <p:cNvSpPr txBox="1"/>
            <p:nvPr/>
          </p:nvSpPr>
          <p:spPr>
            <a:xfrm>
              <a:off x="4078536" y="3346480"/>
              <a:ext cx="558000" cy="261610"/>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20</a:t>
              </a:r>
              <a:endParaRPr kumimoji="1" lang="ja-JP" altLang="en-US" sz="1100" dirty="0">
                <a:latin typeface="メイリオ" panose="020B0604030504040204" pitchFamily="50" charset="-128"/>
                <a:ea typeface="メイリオ" panose="020B0604030504040204" pitchFamily="50" charset="-128"/>
              </a:endParaRPr>
            </a:p>
          </p:txBody>
        </p:sp>
        <p:sp>
          <p:nvSpPr>
            <p:cNvPr id="156" name="テキスト ボックス 155"/>
            <p:cNvSpPr txBox="1"/>
            <p:nvPr/>
          </p:nvSpPr>
          <p:spPr>
            <a:xfrm>
              <a:off x="5265328" y="3346480"/>
              <a:ext cx="558000" cy="261610"/>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21</a:t>
              </a:r>
              <a:endParaRPr kumimoji="1" lang="ja-JP" altLang="en-US" sz="1100" dirty="0">
                <a:latin typeface="メイリオ" panose="020B0604030504040204" pitchFamily="50" charset="-128"/>
                <a:ea typeface="メイリオ" panose="020B0604030504040204" pitchFamily="50" charset="-128"/>
              </a:endParaRPr>
            </a:p>
          </p:txBody>
        </p:sp>
      </p:grpSp>
      <p:grpSp>
        <p:nvGrpSpPr>
          <p:cNvPr id="157" name="グループ化 156"/>
          <p:cNvGrpSpPr/>
          <p:nvPr/>
        </p:nvGrpSpPr>
        <p:grpSpPr>
          <a:xfrm>
            <a:off x="518160" y="6275513"/>
            <a:ext cx="5305168" cy="158835"/>
            <a:chOff x="518160" y="3346480"/>
            <a:chExt cx="5305168" cy="430887"/>
          </a:xfrm>
        </p:grpSpPr>
        <p:sp>
          <p:nvSpPr>
            <p:cNvPr id="158" name="テキスト ボックス 157"/>
            <p:cNvSpPr txBox="1"/>
            <p:nvPr/>
          </p:nvSpPr>
          <p:spPr>
            <a:xfrm>
              <a:off x="518160" y="3346480"/>
              <a:ext cx="750600" cy="261610"/>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27</a:t>
              </a:r>
              <a:r>
                <a:rPr lang="ja-JP" altLang="en-US" sz="1100" dirty="0" smtClean="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中</a:t>
              </a:r>
              <a:r>
                <a:rPr lang="ja-JP" altLang="en-US" sz="1100" dirty="0" smtClean="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59" name="テキスト ボックス 158"/>
            <p:cNvSpPr txBox="1"/>
            <p:nvPr/>
          </p:nvSpPr>
          <p:spPr>
            <a:xfrm>
              <a:off x="1704952" y="3346480"/>
              <a:ext cx="643928"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28</a:t>
              </a:r>
              <a:r>
                <a:rPr kumimoji="1" lang="ja-JP" altLang="en-US" sz="1100" dirty="0" smtClean="0">
                  <a:latin typeface="メイリオ" panose="020B0604030504040204" pitchFamily="50" charset="-128"/>
                  <a:ea typeface="メイリオ" panose="020B0604030504040204" pitchFamily="50" charset="-128"/>
                </a:rPr>
                <a:t>（高）</a:t>
              </a:r>
              <a:endParaRPr kumimoji="1" lang="ja-JP" altLang="en-US" sz="1100" dirty="0">
                <a:latin typeface="メイリオ" panose="020B0604030504040204" pitchFamily="50" charset="-128"/>
                <a:ea typeface="メイリオ" panose="020B0604030504040204" pitchFamily="50" charset="-128"/>
              </a:endParaRPr>
            </a:p>
          </p:txBody>
        </p:sp>
        <p:sp>
          <p:nvSpPr>
            <p:cNvPr id="160" name="テキスト ボックス 159"/>
            <p:cNvSpPr txBox="1"/>
            <p:nvPr/>
          </p:nvSpPr>
          <p:spPr>
            <a:xfrm>
              <a:off x="2891744" y="3346480"/>
              <a:ext cx="685140" cy="430887"/>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29</a:t>
              </a:r>
              <a:r>
                <a:rPr lang="ja-JP" altLang="en-US" sz="1100" dirty="0" smtClean="0">
                  <a:latin typeface="メイリオ" panose="020B0604030504040204" pitchFamily="50" charset="-128"/>
                  <a:ea typeface="メイリオ" panose="020B0604030504040204" pitchFamily="50" charset="-128"/>
                </a:rPr>
                <a:t>（特）</a:t>
              </a:r>
              <a:endParaRPr lang="ja-JP" altLang="en-US" sz="1100" dirty="0">
                <a:latin typeface="メイリオ" panose="020B0604030504040204" pitchFamily="50" charset="-128"/>
                <a:ea typeface="メイリオ" panose="020B0604030504040204" pitchFamily="50" charset="-128"/>
              </a:endParaRPr>
            </a:p>
            <a:p>
              <a:endParaRPr kumimoji="1" lang="ja-JP" altLang="en-US" sz="1100" dirty="0">
                <a:latin typeface="メイリオ" panose="020B0604030504040204" pitchFamily="50" charset="-128"/>
                <a:ea typeface="メイリオ" panose="020B0604030504040204" pitchFamily="50" charset="-128"/>
              </a:endParaRPr>
            </a:p>
          </p:txBody>
        </p:sp>
        <p:sp>
          <p:nvSpPr>
            <p:cNvPr id="161" name="テキスト ボックス 160"/>
            <p:cNvSpPr txBox="1"/>
            <p:nvPr/>
          </p:nvSpPr>
          <p:spPr>
            <a:xfrm>
              <a:off x="4078536"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30</a:t>
              </a:r>
              <a:endParaRPr kumimoji="1" lang="ja-JP" altLang="en-US" sz="1100" dirty="0">
                <a:latin typeface="メイリオ" panose="020B0604030504040204" pitchFamily="50" charset="-128"/>
                <a:ea typeface="メイリオ" panose="020B0604030504040204" pitchFamily="50" charset="-128"/>
              </a:endParaRPr>
            </a:p>
          </p:txBody>
        </p:sp>
        <p:sp>
          <p:nvSpPr>
            <p:cNvPr id="162" name="テキスト ボックス 161"/>
            <p:cNvSpPr txBox="1"/>
            <p:nvPr/>
          </p:nvSpPr>
          <p:spPr>
            <a:xfrm>
              <a:off x="5265328" y="3346480"/>
              <a:ext cx="558000" cy="261610"/>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31</a:t>
              </a:r>
              <a:endParaRPr kumimoji="1" lang="ja-JP" altLang="en-US" sz="1100" dirty="0">
                <a:latin typeface="メイリオ" panose="020B0604030504040204" pitchFamily="50" charset="-128"/>
                <a:ea typeface="メイリオ" panose="020B0604030504040204" pitchFamily="50" charset="-128"/>
              </a:endParaRPr>
            </a:p>
          </p:txBody>
        </p:sp>
      </p:grpSp>
      <p:pic>
        <p:nvPicPr>
          <p:cNvPr id="163" name="Picture 2"/>
          <p:cNvPicPr>
            <a:picLocks noChangeAspect="1" noChangeArrowheads="1"/>
          </p:cNvPicPr>
          <p:nvPr/>
        </p:nvPicPr>
        <p:blipFill>
          <a:blip r:embed="rId22" cstate="print">
            <a:extLst>
              <a:ext uri="{28A0092B-C50C-407E-A947-70E740481C1C}">
                <a14:useLocalDpi xmlns:a14="http://schemas.microsoft.com/office/drawing/2010/main" val="0"/>
              </a:ext>
            </a:extLst>
          </a:blip>
          <a:stretch>
            <a:fillRect/>
          </a:stretch>
        </p:blipFill>
        <p:spPr bwMode="auto">
          <a:xfrm>
            <a:off x="2891777" y="7496136"/>
            <a:ext cx="1115933" cy="8369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68" name="テキスト ボックス 167"/>
          <p:cNvSpPr txBox="1"/>
          <p:nvPr/>
        </p:nvSpPr>
        <p:spPr>
          <a:xfrm>
            <a:off x="5229200" y="7496137"/>
            <a:ext cx="1483626" cy="553998"/>
          </a:xfrm>
          <a:prstGeom prst="rect">
            <a:avLst/>
          </a:prstGeom>
          <a:noFill/>
        </p:spPr>
        <p:txBody>
          <a:bodyPr wrap="square" rtlCol="0">
            <a:spAutoFit/>
          </a:bodyPr>
          <a:lstStyle/>
          <a:p>
            <a:r>
              <a:rPr kumimoji="1" lang="en-US" altLang="ja-JP" sz="1000" dirty="0" smtClean="0">
                <a:latin typeface="メイリオ" panose="020B0604030504040204" pitchFamily="50" charset="-128"/>
                <a:ea typeface="メイリオ" panose="020B0604030504040204" pitchFamily="50" charset="-128"/>
              </a:rPr>
              <a:t>※</a:t>
            </a:r>
            <a:r>
              <a:rPr kumimoji="1" lang="ja-JP" altLang="en-US" sz="1000" dirty="0" smtClean="0">
                <a:latin typeface="メイリオ" panose="020B0604030504040204" pitchFamily="50" charset="-128"/>
                <a:ea typeface="メイリオ" panose="020B0604030504040204" pitchFamily="50" charset="-128"/>
              </a:rPr>
              <a:t>スライド</a:t>
            </a:r>
            <a:r>
              <a:rPr kumimoji="1" lang="en-US" altLang="ja-JP" sz="1000" dirty="0" smtClean="0">
                <a:latin typeface="メイリオ" panose="020B0604030504040204" pitchFamily="50" charset="-128"/>
                <a:ea typeface="メイリオ" panose="020B0604030504040204" pitchFamily="50" charset="-128"/>
              </a:rPr>
              <a:t>26</a:t>
            </a:r>
            <a:r>
              <a:rPr lang="ja-JP" altLang="en-US" sz="1000" dirty="0" smtClean="0">
                <a:latin typeface="メイリオ" panose="020B0604030504040204" pitchFamily="50" charset="-128"/>
                <a:ea typeface="メイリオ" panose="020B0604030504040204" pitchFamily="50" charset="-128"/>
              </a:rPr>
              <a:t>～</a:t>
            </a:r>
            <a:r>
              <a:rPr lang="en-US" altLang="ja-JP" sz="1000" dirty="0" smtClean="0">
                <a:latin typeface="メイリオ" panose="020B0604030504040204" pitchFamily="50" charset="-128"/>
                <a:ea typeface="メイリオ" panose="020B0604030504040204" pitchFamily="50" charset="-128"/>
              </a:rPr>
              <a:t>29</a:t>
            </a:r>
            <a:r>
              <a:rPr lang="ja-JP" altLang="en-US" sz="1000" dirty="0" smtClean="0">
                <a:latin typeface="メイリオ" panose="020B0604030504040204" pitchFamily="50" charset="-128"/>
                <a:ea typeface="メイリオ" panose="020B0604030504040204" pitchFamily="50" charset="-128"/>
              </a:rPr>
              <a:t>は、</a:t>
            </a:r>
            <a:endParaRPr lang="en-US" altLang="ja-JP" sz="1000" dirty="0" smtClean="0">
              <a:latin typeface="メイリオ" panose="020B0604030504040204" pitchFamily="50" charset="-128"/>
              <a:ea typeface="メイリオ" panose="020B0604030504040204" pitchFamily="50" charset="-128"/>
            </a:endParaRPr>
          </a:p>
          <a:p>
            <a:r>
              <a:rPr lang="en-US" altLang="ja-JP" sz="1000" dirty="0">
                <a:latin typeface="メイリオ" panose="020B0604030504040204" pitchFamily="50" charset="-128"/>
                <a:ea typeface="メイリオ" panose="020B0604030504040204" pitchFamily="50" charset="-128"/>
              </a:rPr>
              <a:t> </a:t>
            </a:r>
            <a:r>
              <a:rPr lang="en-US" altLang="ja-JP" sz="1000" dirty="0" smtClean="0">
                <a:latin typeface="メイリオ" panose="020B0604030504040204" pitchFamily="50" charset="-128"/>
                <a:ea typeface="メイリオ" panose="020B0604030504040204" pitchFamily="50" charset="-128"/>
              </a:rPr>
              <a:t>  </a:t>
            </a:r>
            <a:r>
              <a:rPr lang="ja-JP" altLang="en-US" sz="1000" dirty="0" smtClean="0">
                <a:latin typeface="メイリオ" panose="020B0604030504040204" pitchFamily="50" charset="-128"/>
                <a:ea typeface="メイリオ" panose="020B0604030504040204" pitchFamily="50" charset="-128"/>
              </a:rPr>
              <a:t>該当校種のスライド </a:t>
            </a:r>
            <a:endParaRPr lang="en-US" altLang="ja-JP" sz="1000" dirty="0" smtClean="0">
              <a:latin typeface="メイリオ" panose="020B0604030504040204" pitchFamily="50" charset="-128"/>
              <a:ea typeface="メイリオ" panose="020B0604030504040204" pitchFamily="50" charset="-128"/>
            </a:endParaRPr>
          </a:p>
          <a:p>
            <a:r>
              <a:rPr lang="en-US" altLang="ja-JP" sz="1000" dirty="0">
                <a:latin typeface="メイリオ" panose="020B0604030504040204" pitchFamily="50" charset="-128"/>
                <a:ea typeface="メイリオ" panose="020B0604030504040204" pitchFamily="50" charset="-128"/>
              </a:rPr>
              <a:t> </a:t>
            </a:r>
            <a:r>
              <a:rPr lang="en-US" altLang="ja-JP" sz="1000" dirty="0" smtClean="0">
                <a:latin typeface="メイリオ" panose="020B0604030504040204" pitchFamily="50" charset="-128"/>
                <a:ea typeface="メイリオ" panose="020B0604030504040204" pitchFamily="50" charset="-128"/>
              </a:rPr>
              <a:t>  </a:t>
            </a:r>
            <a:r>
              <a:rPr lang="ja-JP" altLang="en-US" sz="1000" dirty="0" smtClean="0">
                <a:latin typeface="メイリオ" panose="020B0604030504040204" pitchFamily="50" charset="-128"/>
                <a:ea typeface="メイリオ" panose="020B0604030504040204" pitchFamily="50" charset="-128"/>
              </a:rPr>
              <a:t>のみ使用</a:t>
            </a:r>
            <a:endParaRPr kumimoji="1" lang="ja-JP" altLang="en-US" sz="1000" dirty="0">
              <a:latin typeface="メイリオ" panose="020B0604030504040204" pitchFamily="50" charset="-128"/>
              <a:ea typeface="メイリオ" panose="020B0604030504040204" pitchFamily="50" charset="-128"/>
            </a:endParaRPr>
          </a:p>
        </p:txBody>
      </p:sp>
      <p:sp>
        <p:nvSpPr>
          <p:cNvPr id="2" name="角丸四角形 1"/>
          <p:cNvSpPr/>
          <p:nvPr/>
        </p:nvSpPr>
        <p:spPr>
          <a:xfrm>
            <a:off x="2409873" y="374968"/>
            <a:ext cx="3960407" cy="21602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36000" bIns="0" rtlCol="0" anchor="ctr"/>
          <a:lstStyle/>
          <a:p>
            <a:pPr algn="ctr"/>
            <a:r>
              <a:rPr lang="en-US" altLang="ja-JP" sz="1200" dirty="0" smtClean="0">
                <a:solidFill>
                  <a:schemeClr val="tx1"/>
                </a:solidFill>
                <a:latin typeface="メイリオ" panose="020B0604030504040204" pitchFamily="50" charset="-128"/>
                <a:ea typeface="メイリオ" panose="020B0604030504040204" pitchFamily="50" charset="-128"/>
              </a:rPr>
              <a:t> 30</a:t>
            </a:r>
            <a:r>
              <a:rPr lang="ja-JP" altLang="en-US" sz="1200" dirty="0">
                <a:solidFill>
                  <a:schemeClr val="tx1"/>
                </a:solidFill>
                <a:latin typeface="メイリオ" panose="020B0604030504040204" pitchFamily="50" charset="-128"/>
                <a:ea typeface="メイリオ" panose="020B0604030504040204" pitchFamily="50" charset="-128"/>
              </a:rPr>
              <a:t>分ずつの２回に分けて実施することも</a:t>
            </a:r>
            <a:r>
              <a:rPr lang="ja-JP" altLang="en-US" sz="1200" dirty="0" smtClean="0">
                <a:solidFill>
                  <a:schemeClr val="tx1"/>
                </a:solidFill>
                <a:latin typeface="メイリオ" panose="020B0604030504040204" pitchFamily="50" charset="-128"/>
                <a:ea typeface="メイリオ" panose="020B0604030504040204" pitchFamily="50" charset="-128"/>
              </a:rPr>
              <a:t>できます。</a:t>
            </a:r>
            <a:endParaRPr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81" name="テキスト ボックス 19"/>
          <p:cNvSpPr txBox="1"/>
          <p:nvPr/>
        </p:nvSpPr>
        <p:spPr>
          <a:xfrm>
            <a:off x="786383" y="2288704"/>
            <a:ext cx="986433" cy="159013"/>
          </a:xfrm>
          <a:prstGeom prst="rect">
            <a:avLst/>
          </a:prstGeom>
          <a:noFill/>
        </p:spPr>
        <p:style>
          <a:lnRef idx="0">
            <a:scrgbClr r="0" g="0" b="0"/>
          </a:lnRef>
          <a:fillRef idx="0">
            <a:scrgbClr r="0" g="0" b="0"/>
          </a:fillRef>
          <a:effectRef idx="0">
            <a:scrgbClr r="0" g="0" b="0"/>
          </a:effectRef>
          <a:fontRef idx="minor">
            <a:schemeClr val="tx1"/>
          </a:fontRef>
        </p:style>
        <p:txBody>
          <a:bodyPr wrap="square" lIns="0" tIns="0" rIns="0" bIns="0" rtlCol="0" anchor="ctr" anchorCtr="1">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500" dirty="0">
                <a:solidFill>
                  <a:schemeClr val="tx1"/>
                </a:solidFill>
              </a:rPr>
              <a:t>© </a:t>
            </a:r>
            <a:r>
              <a:rPr kumimoji="1" lang="ja-JP" altLang="en-US" sz="500" dirty="0">
                <a:latin typeface="HG丸ｺﾞｼｯｸM-PRO" pitchFamily="50" charset="-128"/>
                <a:ea typeface="HG丸ｺﾞｼｯｸM-PRO" pitchFamily="50" charset="-128"/>
              </a:rPr>
              <a:t>岡山県</a:t>
            </a:r>
            <a:r>
              <a:rPr kumimoji="1" lang="ja-JP" altLang="en-US" sz="500" dirty="0" smtClean="0">
                <a:latin typeface="HG丸ｺﾞｼｯｸM-PRO" pitchFamily="50" charset="-128"/>
                <a:ea typeface="HG丸ｺﾞｼｯｸM-PRO" pitchFamily="50" charset="-128"/>
              </a:rPr>
              <a:t>「</a:t>
            </a:r>
            <a:r>
              <a:rPr lang="ja-JP" altLang="en-US" sz="500" dirty="0">
                <a:latin typeface="HG丸ｺﾞｼｯｸM-PRO" pitchFamily="50" charset="-128"/>
                <a:ea typeface="HG丸ｺﾞｼｯｸM-PRO" pitchFamily="50" charset="-128"/>
              </a:rPr>
              <a:t>もも</a:t>
            </a:r>
            <a:r>
              <a:rPr kumimoji="1" lang="ja-JP" altLang="en-US" sz="500" dirty="0" smtClean="0">
                <a:latin typeface="HG丸ｺﾞｼｯｸM-PRO" pitchFamily="50" charset="-128"/>
                <a:ea typeface="HG丸ｺﾞｼｯｸM-PRO" pitchFamily="50" charset="-128"/>
              </a:rPr>
              <a:t>っち」</a:t>
            </a:r>
            <a:endParaRPr kumimoji="1" lang="ja-JP" altLang="en-US" sz="500" dirty="0">
              <a:latin typeface="HGP創英角ﾎﾟｯﾌﾟ体" pitchFamily="50" charset="-128"/>
              <a:ea typeface="HGP創英角ﾎﾟｯﾌﾟ体" pitchFamily="50" charset="-128"/>
            </a:endParaRPr>
          </a:p>
        </p:txBody>
      </p:sp>
      <p:sp>
        <p:nvSpPr>
          <p:cNvPr id="83" name="テキスト ボックス 82"/>
          <p:cNvSpPr txBox="1"/>
          <p:nvPr/>
        </p:nvSpPr>
        <p:spPr>
          <a:xfrm>
            <a:off x="54000" y="25976"/>
            <a:ext cx="6748100" cy="338554"/>
          </a:xfrm>
          <a:prstGeom prst="rect">
            <a:avLst/>
          </a:prstGeom>
          <a:noFill/>
        </p:spPr>
        <p:txBody>
          <a:bodyPr wrap="square" rtlCol="0">
            <a:spAutoFit/>
          </a:bodyPr>
          <a:lstStyle>
            <a:defPPr>
              <a:defRPr lang="ja-JP"/>
            </a:defPPr>
            <a:lvl1pPr>
              <a:defRPr sz="2000" b="1">
                <a:latin typeface="メイリオ" panose="020B0604030504040204" pitchFamily="50" charset="-128"/>
                <a:ea typeface="メイリオ" panose="020B0604030504040204" pitchFamily="50" charset="-128"/>
              </a:defRPr>
            </a:lvl1pPr>
          </a:lstStyle>
          <a:p>
            <a:r>
              <a:rPr lang="ja-JP" altLang="en-US" sz="1600" dirty="0"/>
              <a:t>○</a:t>
            </a:r>
            <a:r>
              <a:rPr lang="ja-JP" altLang="en-US" sz="1600" dirty="0" smtClean="0"/>
              <a:t>研修実施例</a:t>
            </a:r>
            <a:r>
              <a:rPr lang="ja-JP" altLang="en-US" sz="900" dirty="0" smtClean="0"/>
              <a:t>　</a:t>
            </a:r>
            <a:r>
              <a:rPr lang="ja-JP" altLang="en-US" sz="900" b="0" dirty="0" smtClean="0"/>
              <a:t>（</a:t>
            </a:r>
            <a:r>
              <a:rPr lang="ja-JP" altLang="en-US" sz="900" b="0" dirty="0"/>
              <a:t>学校</a:t>
            </a:r>
            <a:r>
              <a:rPr lang="ja-JP" altLang="en-US" sz="900" b="0" dirty="0" smtClean="0"/>
              <a:t>の</a:t>
            </a:r>
            <a:r>
              <a:rPr lang="ja-JP" altLang="en-US" sz="900" b="0" dirty="0"/>
              <a:t>実態</a:t>
            </a:r>
            <a:r>
              <a:rPr lang="ja-JP" altLang="en-US" sz="900" b="0" dirty="0" smtClean="0"/>
              <a:t>に合わせて柔軟に</a:t>
            </a:r>
            <a:r>
              <a:rPr lang="ja-JP" altLang="en-US" sz="900" b="0" dirty="0"/>
              <a:t>ご</a:t>
            </a:r>
            <a:r>
              <a:rPr lang="ja-JP" altLang="en-US" sz="900" b="0" dirty="0" smtClean="0"/>
              <a:t>活用ください。）</a:t>
            </a:r>
            <a:endParaRPr lang="ja-JP" altLang="en-US" sz="1600" dirty="0"/>
          </a:p>
        </p:txBody>
      </p:sp>
      <p:pic>
        <p:nvPicPr>
          <p:cNvPr id="71" name="Picture 2"/>
          <p:cNvPicPr>
            <a:picLocks noChangeAspect="1" noChangeArrowheads="1"/>
          </p:cNvPicPr>
          <p:nvPr/>
        </p:nvPicPr>
        <p:blipFill>
          <a:blip r:embed="rId23" cstate="print">
            <a:extLst>
              <a:ext uri="{28A0092B-C50C-407E-A947-70E740481C1C}">
                <a14:useLocalDpi xmlns:a14="http://schemas.microsoft.com/office/drawing/2010/main" val="0"/>
              </a:ext>
            </a:extLst>
          </a:blip>
          <a:stretch>
            <a:fillRect/>
          </a:stretch>
        </p:blipFill>
        <p:spPr bwMode="auto">
          <a:xfrm>
            <a:off x="4078570" y="7496137"/>
            <a:ext cx="1115931" cy="8369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nvGrpSpPr>
          <p:cNvPr id="75" name="グループ化 74"/>
          <p:cNvGrpSpPr/>
          <p:nvPr/>
        </p:nvGrpSpPr>
        <p:grpSpPr>
          <a:xfrm>
            <a:off x="518160" y="7301705"/>
            <a:ext cx="4118376" cy="430887"/>
            <a:chOff x="518160" y="3346480"/>
            <a:chExt cx="4118376" cy="1168909"/>
          </a:xfrm>
        </p:grpSpPr>
        <p:sp>
          <p:nvSpPr>
            <p:cNvPr id="78" name="テキスト ボックス 77"/>
            <p:cNvSpPr txBox="1"/>
            <p:nvPr/>
          </p:nvSpPr>
          <p:spPr>
            <a:xfrm>
              <a:off x="518160" y="3346480"/>
              <a:ext cx="750600" cy="709695"/>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32</a:t>
              </a:r>
              <a:endParaRPr kumimoji="1" lang="ja-JP" altLang="en-US" sz="1100" dirty="0">
                <a:latin typeface="メイリオ" panose="020B0604030504040204" pitchFamily="50" charset="-128"/>
                <a:ea typeface="メイリオ" panose="020B0604030504040204" pitchFamily="50" charset="-128"/>
              </a:endParaRPr>
            </a:p>
          </p:txBody>
        </p:sp>
        <p:sp>
          <p:nvSpPr>
            <p:cNvPr id="79" name="テキスト ボックス 78"/>
            <p:cNvSpPr txBox="1"/>
            <p:nvPr/>
          </p:nvSpPr>
          <p:spPr>
            <a:xfrm>
              <a:off x="1704952" y="3346480"/>
              <a:ext cx="643928" cy="709695"/>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33</a:t>
              </a:r>
              <a:endParaRPr kumimoji="1" lang="ja-JP" altLang="en-US" sz="1100" dirty="0">
                <a:latin typeface="メイリオ" panose="020B0604030504040204" pitchFamily="50" charset="-128"/>
                <a:ea typeface="メイリオ" panose="020B0604030504040204" pitchFamily="50" charset="-128"/>
              </a:endParaRPr>
            </a:p>
          </p:txBody>
        </p:sp>
        <p:sp>
          <p:nvSpPr>
            <p:cNvPr id="80" name="テキスト ボックス 79"/>
            <p:cNvSpPr txBox="1"/>
            <p:nvPr/>
          </p:nvSpPr>
          <p:spPr>
            <a:xfrm>
              <a:off x="2891744" y="3346480"/>
              <a:ext cx="685140" cy="1168909"/>
            </a:xfrm>
            <a:prstGeom prst="rect">
              <a:avLst/>
            </a:prstGeom>
            <a:noFill/>
          </p:spPr>
          <p:txBody>
            <a:bodyPr wrap="square" lIns="0" rIns="0" rtlCol="0" anchor="t">
              <a:spAutoFit/>
            </a:bodyPr>
            <a:lstStyle/>
            <a:p>
              <a:r>
                <a:rPr lang="en-US" altLang="ja-JP" sz="1100" dirty="0" smtClean="0">
                  <a:latin typeface="メイリオ" panose="020B0604030504040204" pitchFamily="50" charset="-128"/>
                  <a:ea typeface="メイリオ" panose="020B0604030504040204" pitchFamily="50" charset="-128"/>
                </a:rPr>
                <a:t>34</a:t>
              </a:r>
              <a:endParaRPr lang="ja-JP" altLang="en-US" sz="1100" dirty="0">
                <a:latin typeface="メイリオ" panose="020B0604030504040204" pitchFamily="50" charset="-128"/>
                <a:ea typeface="メイリオ" panose="020B0604030504040204" pitchFamily="50" charset="-128"/>
              </a:endParaRPr>
            </a:p>
            <a:p>
              <a:endParaRPr kumimoji="1" lang="ja-JP" altLang="en-US" sz="1100" dirty="0">
                <a:latin typeface="メイリオ" panose="020B0604030504040204" pitchFamily="50" charset="-128"/>
                <a:ea typeface="メイリオ" panose="020B0604030504040204" pitchFamily="50" charset="-128"/>
              </a:endParaRPr>
            </a:p>
          </p:txBody>
        </p:sp>
        <p:sp>
          <p:nvSpPr>
            <p:cNvPr id="82" name="テキスト ボックス 81"/>
            <p:cNvSpPr txBox="1"/>
            <p:nvPr/>
          </p:nvSpPr>
          <p:spPr>
            <a:xfrm>
              <a:off x="4078536" y="3346480"/>
              <a:ext cx="558000" cy="709695"/>
            </a:xfrm>
            <a:prstGeom prst="rect">
              <a:avLst/>
            </a:prstGeom>
            <a:noFill/>
          </p:spPr>
          <p:txBody>
            <a:bodyPr wrap="square" lIns="0" rIns="0" rtlCol="0" anchor="t">
              <a:spAutoFit/>
            </a:bodyPr>
            <a:lstStyle/>
            <a:p>
              <a:r>
                <a:rPr kumimoji="1" lang="en-US" altLang="ja-JP" sz="1100" dirty="0" smtClean="0">
                  <a:latin typeface="メイリオ" panose="020B0604030504040204" pitchFamily="50" charset="-128"/>
                  <a:ea typeface="メイリオ" panose="020B0604030504040204" pitchFamily="50" charset="-128"/>
                </a:rPr>
                <a:t>35</a:t>
              </a:r>
              <a:endParaRPr kumimoji="1" lang="ja-JP" altLang="en-US" sz="1100" dirty="0">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41936535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365495" y="3090316"/>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スライド２</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lang="en-US" altLang="ja-JP" sz="1200" dirty="0" smtClean="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p:txBody>
      </p:sp>
      <p:sp>
        <p:nvSpPr>
          <p:cNvPr id="8" name="正方形/長方形 7"/>
          <p:cNvSpPr/>
          <p:nvPr/>
        </p:nvSpPr>
        <p:spPr>
          <a:xfrm>
            <a:off x="2887742" y="3090316"/>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a:lnSpc>
                <a:spcPts val="1400"/>
              </a:lnSpc>
            </a:pPr>
            <a:r>
              <a:rPr lang="ja-JP" altLang="en-US" sz="1100" b="1" dirty="0">
                <a:solidFill>
                  <a:schemeClr val="tx1"/>
                </a:solidFill>
                <a:latin typeface="メイリオ" panose="020B0604030504040204" pitchFamily="50" charset="-128"/>
                <a:ea typeface="メイリオ" panose="020B0604030504040204" pitchFamily="50" charset="-128"/>
              </a:rPr>
              <a:t>≪スライド１～３で１分</a:t>
            </a:r>
            <a:r>
              <a:rPr lang="en-US" altLang="ja-JP" sz="1100" b="1" dirty="0">
                <a:solidFill>
                  <a:schemeClr val="tx1"/>
                </a:solidFill>
                <a:latin typeface="メイリオ" panose="020B0604030504040204" pitchFamily="50" charset="-128"/>
                <a:ea typeface="メイリオ" panose="020B0604030504040204" pitchFamily="50" charset="-128"/>
              </a:rPr>
              <a:t>≫</a:t>
            </a:r>
            <a:endParaRPr lang="ja-JP" altLang="en-US"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学校教育は、学習指導と生徒指導の両輪によって成り立っていると表現されることがあります。学校教育目標は、この</a:t>
            </a:r>
            <a:r>
              <a:rPr lang="ja-JP" altLang="en-US" sz="1100" dirty="0" smtClean="0">
                <a:solidFill>
                  <a:schemeClr val="tx1"/>
                </a:solidFill>
                <a:latin typeface="メイリオ" panose="020B0604030504040204" pitchFamily="50" charset="-128"/>
                <a:ea typeface="メイリオ" panose="020B0604030504040204" pitchFamily="50" charset="-128"/>
              </a:rPr>
              <a:t>２つが</a:t>
            </a:r>
            <a:r>
              <a:rPr lang="ja-JP" altLang="en-US" sz="1100" dirty="0">
                <a:solidFill>
                  <a:schemeClr val="tx1"/>
                </a:solidFill>
                <a:latin typeface="メイリオ" panose="020B0604030504040204" pitchFamily="50" charset="-128"/>
                <a:ea typeface="メイリオ" panose="020B0604030504040204" pitchFamily="50" charset="-128"/>
              </a:rPr>
              <a:t>良好に回転し続けることに</a:t>
            </a:r>
            <a:r>
              <a:rPr lang="ja-JP" altLang="en-US" sz="1100" dirty="0" smtClean="0">
                <a:solidFill>
                  <a:schemeClr val="tx1"/>
                </a:solidFill>
                <a:latin typeface="メイリオ" panose="020B0604030504040204" pitchFamily="50" charset="-128"/>
                <a:ea typeface="メイリオ" panose="020B0604030504040204" pitchFamily="50" charset="-128"/>
              </a:rPr>
              <a:t>よって、その達成</a:t>
            </a:r>
            <a:r>
              <a:rPr lang="ja-JP" altLang="en-US" sz="1100" dirty="0">
                <a:solidFill>
                  <a:schemeClr val="tx1"/>
                </a:solidFill>
                <a:latin typeface="メイリオ" panose="020B0604030504040204" pitchFamily="50" charset="-128"/>
                <a:ea typeface="メイリオ" panose="020B0604030504040204" pitchFamily="50" charset="-128"/>
              </a:rPr>
              <a:t>が図られるということです。しかし、そもそも学習指導と生徒指導は</a:t>
            </a:r>
            <a:r>
              <a:rPr lang="ja-JP" altLang="en-US" sz="1100" dirty="0" smtClean="0">
                <a:solidFill>
                  <a:schemeClr val="tx1"/>
                </a:solidFill>
                <a:latin typeface="メイリオ" panose="020B0604030504040204" pitchFamily="50" charset="-128"/>
                <a:ea typeface="メイリオ" panose="020B0604030504040204" pitchFamily="50" charset="-128"/>
              </a:rPr>
              <a:t>、別のものと考えて行うもの</a:t>
            </a:r>
            <a:r>
              <a:rPr lang="ja-JP" altLang="en-US" sz="1100" dirty="0">
                <a:solidFill>
                  <a:schemeClr val="tx1"/>
                </a:solidFill>
                <a:latin typeface="メイリオ" panose="020B0604030504040204" pitchFamily="50" charset="-128"/>
                <a:ea typeface="メイリオ" panose="020B0604030504040204" pitchFamily="50" charset="-128"/>
              </a:rPr>
              <a:t>なのでしょうか</a:t>
            </a:r>
            <a:r>
              <a:rPr lang="ja-JP" altLang="en-US" sz="1100" dirty="0" smtClean="0">
                <a:solidFill>
                  <a:schemeClr val="tx1"/>
                </a:solidFill>
                <a:latin typeface="メイリオ" panose="020B0604030504040204" pitchFamily="50" charset="-128"/>
                <a:ea typeface="メイリオ" panose="020B0604030504040204" pitchFamily="50" charset="-128"/>
              </a:rPr>
              <a:t>？</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今日の研修では、学習指導と生徒指導の関係についても考えていただきたいと思います。★</a:t>
            </a:r>
            <a:endParaRPr lang="ja-JP" altLang="en-US" sz="1100"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6</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3" name="正方形/長方形 2"/>
          <p:cNvSpPr/>
          <p:nvPr/>
        </p:nvSpPr>
        <p:spPr>
          <a:xfrm>
            <a:off x="365317" y="498412"/>
            <a:ext cx="2520000" cy="2592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スライド１</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p:cNvSpPr/>
          <p:nvPr/>
        </p:nvSpPr>
        <p:spPr>
          <a:xfrm>
            <a:off x="2887921" y="498412"/>
            <a:ext cx="3600000" cy="2592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a:lnSpc>
                <a:spcPts val="1400"/>
              </a:lnSpc>
            </a:pPr>
            <a:r>
              <a:rPr lang="ja-JP" altLang="en-US" sz="1100" b="1" dirty="0">
                <a:solidFill>
                  <a:schemeClr val="tx1"/>
                </a:solidFill>
                <a:latin typeface="メイリオ" panose="020B0604030504040204" pitchFamily="50" charset="-128"/>
                <a:ea typeface="メイリオ" panose="020B0604030504040204" pitchFamily="50" charset="-128"/>
              </a:rPr>
              <a:t>≪スライド</a:t>
            </a:r>
            <a:r>
              <a:rPr lang="ja-JP" altLang="en-US" sz="1100" b="1" dirty="0" smtClean="0">
                <a:solidFill>
                  <a:schemeClr val="tx1"/>
                </a:solidFill>
                <a:latin typeface="メイリオ" panose="020B0604030504040204" pitchFamily="50" charset="-128"/>
                <a:ea typeface="メイリオ" panose="020B0604030504040204" pitchFamily="50" charset="-128"/>
              </a:rPr>
              <a:t>１～３で１分</a:t>
            </a:r>
            <a:r>
              <a:rPr lang="en-US" altLang="ja-JP" sz="1100" b="1" dirty="0" smtClean="0">
                <a:solidFill>
                  <a:schemeClr val="tx1"/>
                </a:solidFill>
                <a:latin typeface="メイリオ" panose="020B0604030504040204" pitchFamily="50" charset="-128"/>
                <a:ea typeface="メイリオ" panose="020B0604030504040204" pitchFamily="50" charset="-128"/>
              </a:rPr>
              <a:t>≫</a:t>
            </a:r>
            <a:endParaRPr lang="ja-JP" altLang="en-US"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それでは、校内研修を始めます。</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今日は</a:t>
            </a:r>
            <a:r>
              <a:rPr lang="ja-JP" altLang="en-US" sz="1100" dirty="0" smtClean="0">
                <a:solidFill>
                  <a:schemeClr val="tx1"/>
                </a:solidFill>
                <a:latin typeface="メイリオ" panose="020B0604030504040204" pitchFamily="50" charset="-128"/>
                <a:ea typeface="メイリオ" panose="020B0604030504040204" pitchFamily="50" charset="-128"/>
              </a:rPr>
              <a:t>、授業の中での生徒指導についての理解を深め、授業の中での働きかけの具体について一緒に考えていきましょう。★</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endParaRPr lang="ja-JP" altLang="en-US" sz="1100" dirty="0">
              <a:solidFill>
                <a:schemeClr val="tx1"/>
              </a:solidFill>
              <a:latin typeface="メイリオ" panose="020B0604030504040204" pitchFamily="50" charset="-128"/>
              <a:ea typeface="メイリオ" panose="020B0604030504040204" pitchFamily="50" charset="-128"/>
            </a:endParaRPr>
          </a:p>
        </p:txBody>
      </p:sp>
      <p:sp>
        <p:nvSpPr>
          <p:cNvPr id="14" name="テキスト ボックス 13"/>
          <p:cNvSpPr txBox="1"/>
          <p:nvPr/>
        </p:nvSpPr>
        <p:spPr>
          <a:xfrm>
            <a:off x="188640" y="128464"/>
            <a:ext cx="3185487" cy="369332"/>
          </a:xfrm>
          <a:prstGeom prst="rect">
            <a:avLst/>
          </a:prstGeom>
          <a:noFill/>
        </p:spPr>
        <p:txBody>
          <a:bodyPr wrap="none" rtlCol="0">
            <a:spAutoFit/>
          </a:bodyPr>
          <a:lstStyle/>
          <a:p>
            <a:r>
              <a:rPr lang="ja-JP" altLang="en-US" b="1" dirty="0">
                <a:latin typeface="メイリオ" panose="020B0604030504040204" pitchFamily="50" charset="-128"/>
                <a:ea typeface="メイリオ" panose="020B0604030504040204" pitchFamily="50" charset="-128"/>
              </a:rPr>
              <a:t>○スライド</a:t>
            </a:r>
            <a:r>
              <a:rPr kumimoji="1" lang="ja-JP" altLang="en-US" b="1" dirty="0" smtClean="0">
                <a:latin typeface="メイリオ" panose="020B0604030504040204" pitchFamily="50" charset="-128"/>
                <a:ea typeface="メイリオ" panose="020B0604030504040204" pitchFamily="50" charset="-128"/>
              </a:rPr>
              <a:t>資料（進行原稿）</a:t>
            </a:r>
            <a:endParaRPr kumimoji="1" lang="ja-JP" altLang="en-US" b="1" dirty="0">
              <a:latin typeface="メイリオ" panose="020B0604030504040204" pitchFamily="50" charset="-128"/>
              <a:ea typeface="メイリオ" panose="020B0604030504040204" pitchFamily="50" charset="-128"/>
            </a:endParaRPr>
          </a:p>
        </p:txBody>
      </p:sp>
      <p:pic>
        <p:nvPicPr>
          <p:cNvPr id="15"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1" y="3460740"/>
            <a:ext cx="2159990" cy="161999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1" y="867596"/>
            <a:ext cx="2159990" cy="161999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361964" y="2495202"/>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35" name="テキスト ボックス 34"/>
          <p:cNvSpPr txBox="1"/>
          <p:nvPr/>
        </p:nvSpPr>
        <p:spPr>
          <a:xfrm>
            <a:off x="376369" y="5091658"/>
            <a:ext cx="250840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16" name="正方形/長方形 15"/>
          <p:cNvSpPr/>
          <p:nvPr/>
        </p:nvSpPr>
        <p:spPr>
          <a:xfrm>
            <a:off x="365495" y="5610596"/>
            <a:ext cx="2520000" cy="2664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スライド３</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lang="en-US" altLang="ja-JP" sz="1200" dirty="0" smtClean="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p:txBody>
      </p:sp>
      <p:sp>
        <p:nvSpPr>
          <p:cNvPr id="17" name="正方形/長方形 16"/>
          <p:cNvSpPr/>
          <p:nvPr/>
        </p:nvSpPr>
        <p:spPr>
          <a:xfrm>
            <a:off x="2887742" y="5610596"/>
            <a:ext cx="3600000" cy="2664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a:lnSpc>
                <a:spcPts val="1400"/>
              </a:lnSpc>
            </a:pPr>
            <a:r>
              <a:rPr lang="ja-JP" altLang="en-US" sz="1100" b="1" dirty="0">
                <a:solidFill>
                  <a:schemeClr val="tx1"/>
                </a:solidFill>
                <a:latin typeface="メイリオ" panose="020B0604030504040204" pitchFamily="50" charset="-128"/>
                <a:ea typeface="メイリオ" panose="020B0604030504040204" pitchFamily="50" charset="-128"/>
              </a:rPr>
              <a:t>≪スライド１～３で１分</a:t>
            </a:r>
            <a:r>
              <a:rPr lang="en-US" altLang="ja-JP" sz="1100" b="1" dirty="0">
                <a:solidFill>
                  <a:schemeClr val="tx1"/>
                </a:solidFill>
                <a:latin typeface="メイリオ" panose="020B0604030504040204" pitchFamily="50" charset="-128"/>
                <a:ea typeface="メイリオ" panose="020B0604030504040204" pitchFamily="50" charset="-128"/>
              </a:rPr>
              <a:t>≫</a:t>
            </a:r>
            <a:endParaRPr lang="ja-JP" altLang="en-US"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こちらが今日の研修内容です。</a:t>
            </a: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それでは</a:t>
            </a:r>
            <a:r>
              <a:rPr lang="ja-JP" altLang="en-US" sz="1100" dirty="0" smtClean="0">
                <a:solidFill>
                  <a:schemeClr val="tx1"/>
                </a:solidFill>
                <a:latin typeface="メイリオ" panose="020B0604030504040204" pitchFamily="50" charset="-128"/>
                <a:ea typeface="メイリオ" panose="020B0604030504040204" pitchFamily="50" charset="-128"/>
              </a:rPr>
              <a:t>、★</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b="1" dirty="0">
                <a:solidFill>
                  <a:schemeClr val="tx1"/>
                </a:solidFill>
                <a:latin typeface="メイリオ" panose="020B0604030504040204" pitchFamily="50" charset="-128"/>
                <a:ea typeface="メイリオ" panose="020B0604030504040204" pitchFamily="50" charset="-128"/>
              </a:rPr>
              <a:t>（研修</a:t>
            </a:r>
            <a:r>
              <a:rPr lang="en-US" altLang="ja-JP" sz="1100" b="1" dirty="0">
                <a:solidFill>
                  <a:schemeClr val="tx1"/>
                </a:solidFill>
                <a:latin typeface="メイリオ" panose="020B0604030504040204" pitchFamily="50" charset="-128"/>
                <a:ea typeface="メイリオ" panose="020B0604030504040204" pitchFamily="50" charset="-128"/>
              </a:rPr>
              <a:t>Ⅰ</a:t>
            </a:r>
            <a:r>
              <a:rPr lang="ja-JP" altLang="en-US" sz="1100" b="1" dirty="0">
                <a:solidFill>
                  <a:schemeClr val="tx1"/>
                </a:solidFill>
                <a:latin typeface="メイリオ" panose="020B0604030504040204" pitchFamily="50" charset="-128"/>
                <a:ea typeface="メイリオ" panose="020B0604030504040204" pitchFamily="50" charset="-128"/>
              </a:rPr>
              <a:t>のみ実施の場合）</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こちらが研修内容です。今日は研修</a:t>
            </a:r>
            <a:r>
              <a:rPr lang="en-US" altLang="ja-JP" sz="1100" dirty="0">
                <a:solidFill>
                  <a:schemeClr val="tx1"/>
                </a:solidFill>
                <a:latin typeface="メイリオ" panose="020B0604030504040204" pitchFamily="50" charset="-128"/>
                <a:ea typeface="メイリオ" panose="020B0604030504040204" pitchFamily="50" charset="-128"/>
              </a:rPr>
              <a:t>Ⅰ</a:t>
            </a:r>
            <a:r>
              <a:rPr lang="ja-JP" altLang="en-US" sz="1100" dirty="0">
                <a:solidFill>
                  <a:schemeClr val="tx1"/>
                </a:solidFill>
                <a:latin typeface="メイリオ" panose="020B0604030504040204" pitchFamily="50" charset="-128"/>
                <a:ea typeface="メイリオ" panose="020B0604030504040204" pitchFamily="50" charset="-128"/>
              </a:rPr>
              <a:t>ですので、１、２、３、６を研修します。研修時間は</a:t>
            </a:r>
            <a:r>
              <a:rPr lang="en-US" altLang="ja-JP" sz="1100" dirty="0">
                <a:solidFill>
                  <a:schemeClr val="tx1"/>
                </a:solidFill>
                <a:latin typeface="メイリオ" panose="020B0604030504040204" pitchFamily="50" charset="-128"/>
                <a:ea typeface="メイリオ" panose="020B0604030504040204" pitchFamily="50" charset="-128"/>
              </a:rPr>
              <a:t>30</a:t>
            </a:r>
            <a:r>
              <a:rPr lang="ja-JP" altLang="en-US" sz="1100" dirty="0">
                <a:solidFill>
                  <a:schemeClr val="tx1"/>
                </a:solidFill>
                <a:latin typeface="メイリオ" panose="020B0604030504040204" pitchFamily="50" charset="-128"/>
                <a:ea typeface="メイリオ" panose="020B0604030504040204" pitchFamily="50" charset="-128"/>
              </a:rPr>
              <a:t>分です。 ★</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b="1" dirty="0">
                <a:solidFill>
                  <a:schemeClr val="tx1"/>
                </a:solidFill>
                <a:latin typeface="メイリオ" panose="020B0604030504040204" pitchFamily="50" charset="-128"/>
                <a:ea typeface="メイリオ" panose="020B0604030504040204" pitchFamily="50" charset="-128"/>
              </a:rPr>
              <a:t>（研修</a:t>
            </a:r>
            <a:r>
              <a:rPr lang="en-US" altLang="ja-JP" sz="1100" b="1" dirty="0">
                <a:solidFill>
                  <a:schemeClr val="tx1"/>
                </a:solidFill>
                <a:latin typeface="メイリオ" panose="020B0604030504040204" pitchFamily="50" charset="-128"/>
                <a:ea typeface="メイリオ" panose="020B0604030504040204" pitchFamily="50" charset="-128"/>
              </a:rPr>
              <a:t>Ⅱ</a:t>
            </a:r>
            <a:r>
              <a:rPr lang="ja-JP" altLang="en-US" sz="1100" b="1" dirty="0">
                <a:solidFill>
                  <a:schemeClr val="tx1"/>
                </a:solidFill>
                <a:latin typeface="メイリオ" panose="020B0604030504040204" pitchFamily="50" charset="-128"/>
                <a:ea typeface="メイリオ" panose="020B0604030504040204" pitchFamily="50" charset="-128"/>
              </a:rPr>
              <a:t>のみ実施の場合）</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こちらが研修内容です。今日は研修</a:t>
            </a:r>
            <a:r>
              <a:rPr lang="en-US" altLang="ja-JP" sz="1100" dirty="0">
                <a:solidFill>
                  <a:schemeClr val="tx1"/>
                </a:solidFill>
                <a:latin typeface="メイリオ" panose="020B0604030504040204" pitchFamily="50" charset="-128"/>
                <a:ea typeface="メイリオ" panose="020B0604030504040204" pitchFamily="50" charset="-128"/>
              </a:rPr>
              <a:t>Ⅱ</a:t>
            </a:r>
            <a:r>
              <a:rPr lang="ja-JP" altLang="en-US" sz="1100" dirty="0">
                <a:solidFill>
                  <a:schemeClr val="tx1"/>
                </a:solidFill>
                <a:latin typeface="メイリオ" panose="020B0604030504040204" pitchFamily="50" charset="-128"/>
                <a:ea typeface="メイリオ" panose="020B0604030504040204" pitchFamily="50" charset="-128"/>
              </a:rPr>
              <a:t>ですので、４、５、６を研修します。研修時間は</a:t>
            </a:r>
            <a:r>
              <a:rPr lang="en-US" altLang="ja-JP" sz="1100" dirty="0">
                <a:solidFill>
                  <a:schemeClr val="tx1"/>
                </a:solidFill>
                <a:latin typeface="メイリオ" panose="020B0604030504040204" pitchFamily="50" charset="-128"/>
                <a:ea typeface="メイリオ" panose="020B0604030504040204" pitchFamily="50" charset="-128"/>
              </a:rPr>
              <a:t>30</a:t>
            </a:r>
            <a:r>
              <a:rPr lang="ja-JP" altLang="en-US" sz="1100" dirty="0">
                <a:solidFill>
                  <a:schemeClr val="tx1"/>
                </a:solidFill>
                <a:latin typeface="メイリオ" panose="020B0604030504040204" pitchFamily="50" charset="-128"/>
                <a:ea typeface="メイリオ" panose="020B0604030504040204" pitchFamily="50" charset="-128"/>
              </a:rPr>
              <a:t>分です。★</a:t>
            </a:r>
            <a:r>
              <a:rPr lang="ja-JP" altLang="en-US" sz="1100" b="1" dirty="0">
                <a:solidFill>
                  <a:schemeClr val="tx1"/>
                </a:solidFill>
                <a:latin typeface="メイリオ" panose="020B0604030504040204" pitchFamily="50" charset="-128"/>
                <a:ea typeface="メイリオ" panose="020B0604030504040204" pitchFamily="50" charset="-128"/>
              </a:rPr>
              <a:t>→</a:t>
            </a:r>
            <a:r>
              <a:rPr lang="ja-JP" altLang="en-US" sz="1100" b="1" dirty="0" smtClean="0">
                <a:solidFill>
                  <a:schemeClr val="tx1"/>
                </a:solidFill>
                <a:latin typeface="メイリオ" panose="020B0604030504040204" pitchFamily="50" charset="-128"/>
                <a:ea typeface="メイリオ" panose="020B0604030504040204" pitchFamily="50" charset="-128"/>
              </a:rPr>
              <a:t>スライド</a:t>
            </a:r>
            <a:r>
              <a:rPr lang="en-US" altLang="ja-JP" sz="1100" b="1" dirty="0" smtClean="0">
                <a:solidFill>
                  <a:schemeClr val="tx1"/>
                </a:solidFill>
                <a:latin typeface="メイリオ" panose="020B0604030504040204" pitchFamily="50" charset="-128"/>
                <a:ea typeface="メイリオ" panose="020B0604030504040204" pitchFamily="50" charset="-128"/>
              </a:rPr>
              <a:t>20</a:t>
            </a:r>
            <a:r>
              <a:rPr lang="ja-JP" altLang="en-US" sz="1100" b="1" dirty="0" smtClean="0">
                <a:solidFill>
                  <a:schemeClr val="tx1"/>
                </a:solidFill>
                <a:latin typeface="メイリオ" panose="020B0604030504040204" pitchFamily="50" charset="-128"/>
                <a:ea typeface="メイリオ" panose="020B0604030504040204" pitchFamily="50" charset="-128"/>
              </a:rPr>
              <a:t>へ</a:t>
            </a:r>
            <a:endParaRPr lang="en-US" altLang="ja-JP" sz="1100" b="1" dirty="0">
              <a:solidFill>
                <a:schemeClr val="tx1"/>
              </a:solidFill>
              <a:latin typeface="メイリオ" panose="020B0604030504040204" pitchFamily="50" charset="-128"/>
              <a:ea typeface="メイリオ" panose="020B0604030504040204" pitchFamily="50" charset="-128"/>
            </a:endParaRPr>
          </a:p>
        </p:txBody>
      </p:sp>
      <p:pic>
        <p:nvPicPr>
          <p:cNvPr id="1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6371" y="5981020"/>
            <a:ext cx="2159991" cy="161999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9" name="テキスト ボックス 18"/>
          <p:cNvSpPr txBox="1"/>
          <p:nvPr/>
        </p:nvSpPr>
        <p:spPr>
          <a:xfrm>
            <a:off x="376369" y="7611938"/>
            <a:ext cx="250840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0" name="角丸四角形 19"/>
          <p:cNvSpPr/>
          <p:nvPr/>
        </p:nvSpPr>
        <p:spPr>
          <a:xfrm>
            <a:off x="3197413" y="1784648"/>
            <a:ext cx="2981017" cy="895489"/>
          </a:xfrm>
          <a:prstGeom prst="roundRect">
            <a:avLst/>
          </a:prstGeom>
          <a:solidFill>
            <a:schemeClr val="bg1"/>
          </a:solidFill>
          <a:ln w="38100" cmpd="dbl"/>
        </p:spPr>
        <p:style>
          <a:lnRef idx="2">
            <a:schemeClr val="accent1">
              <a:shade val="50000"/>
            </a:schemeClr>
          </a:lnRef>
          <a:fillRef idx="1">
            <a:schemeClr val="accent1"/>
          </a:fillRef>
          <a:effectRef idx="0">
            <a:schemeClr val="accent1"/>
          </a:effectRef>
          <a:fontRef idx="minor">
            <a:schemeClr val="lt1"/>
          </a:fontRef>
        </p:style>
        <p:txBody>
          <a:bodyPr tIns="36000" bIns="0" rtlCol="0" anchor="ctr"/>
          <a:lstStyle/>
          <a:p>
            <a:pPr lvl="0">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研修</a:t>
            </a:r>
            <a:r>
              <a:rPr lang="en-US" altLang="ja-JP" sz="1100" dirty="0" smtClean="0">
                <a:solidFill>
                  <a:schemeClr val="tx1"/>
                </a:solidFill>
                <a:latin typeface="メイリオ" panose="020B0604030504040204" pitchFamily="50" charset="-128"/>
                <a:ea typeface="メイリオ" panose="020B0604030504040204" pitchFamily="50" charset="-128"/>
              </a:rPr>
              <a:t>Ⅱ</a:t>
            </a:r>
            <a:r>
              <a:rPr lang="ja-JP" altLang="en-US" sz="1100" dirty="0" smtClean="0">
                <a:solidFill>
                  <a:schemeClr val="tx1"/>
                </a:solidFill>
                <a:latin typeface="メイリオ" panose="020B0604030504040204" pitchFamily="50" charset="-128"/>
                <a:ea typeface="メイリオ" panose="020B0604030504040204" pitchFamily="50" charset="-128"/>
              </a:rPr>
              <a:t>として実施の場合、研修</a:t>
            </a:r>
            <a:r>
              <a:rPr lang="en-US" altLang="ja-JP" sz="1100" dirty="0" smtClean="0">
                <a:solidFill>
                  <a:schemeClr val="tx1"/>
                </a:solidFill>
                <a:latin typeface="メイリオ" panose="020B0604030504040204" pitchFamily="50" charset="-128"/>
                <a:ea typeface="メイリオ" panose="020B0604030504040204" pitchFamily="50" charset="-128"/>
              </a:rPr>
              <a:t>Ⅰ</a:t>
            </a:r>
            <a:r>
              <a:rPr lang="ja-JP" altLang="en-US" sz="1100" dirty="0" smtClean="0">
                <a:solidFill>
                  <a:schemeClr val="tx1"/>
                </a:solidFill>
                <a:latin typeface="メイリオ" panose="020B0604030504040204" pitchFamily="50" charset="-128"/>
                <a:ea typeface="メイリオ" panose="020B0604030504040204" pitchFamily="50" charset="-128"/>
              </a:rPr>
              <a:t>の続きであり、本日は、より実践的な内容を研修することを補足してください。</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890223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7</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3" name="正方形/長方形 2"/>
          <p:cNvSpPr/>
          <p:nvPr/>
        </p:nvSpPr>
        <p:spPr>
          <a:xfrm>
            <a:off x="341508" y="498410"/>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スライド４</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p:cNvSpPr/>
          <p:nvPr/>
        </p:nvSpPr>
        <p:spPr>
          <a:xfrm>
            <a:off x="2862864" y="498412"/>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a:t>
            </a:r>
            <a:r>
              <a:rPr lang="ja-JP" altLang="en-US" sz="1100" b="1" dirty="0" smtClean="0">
                <a:solidFill>
                  <a:schemeClr val="tx1"/>
                </a:solidFill>
                <a:latin typeface="メイリオ" panose="020B0604030504040204" pitchFamily="50" charset="-128"/>
                <a:ea typeface="メイリオ" panose="020B0604030504040204" pitchFamily="50" charset="-128"/>
              </a:rPr>
              <a:t>スライド４～６で８分</a:t>
            </a:r>
            <a:r>
              <a:rPr lang="ja-JP" altLang="en-US" sz="1100" b="1" dirty="0">
                <a:solidFill>
                  <a:schemeClr val="tx1"/>
                </a:solidFill>
                <a:latin typeface="メイリオ" panose="020B0604030504040204" pitchFamily="50" charset="-128"/>
                <a:ea typeface="メイリオ" panose="020B0604030504040204" pitchFamily="50" charset="-128"/>
              </a:rPr>
              <a:t>≫</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「授業での主体性を高める働きかけについて話し合う」から始めます。★</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3" y="867596"/>
            <a:ext cx="2159983" cy="161998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361964" y="2495202"/>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2" name="正方形/長方形 21"/>
          <p:cNvSpPr/>
          <p:nvPr/>
        </p:nvSpPr>
        <p:spPr>
          <a:xfrm>
            <a:off x="341508" y="3018308"/>
            <a:ext cx="2520000" cy="503103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lang="ja-JP" altLang="en-US" sz="1600" dirty="0" smtClean="0">
                <a:solidFill>
                  <a:schemeClr val="tx1"/>
                </a:solidFill>
                <a:latin typeface="メイリオ" panose="020B0604030504040204" pitchFamily="50" charset="-128"/>
                <a:ea typeface="メイリオ" panose="020B0604030504040204" pitchFamily="50" charset="-128"/>
              </a:rPr>
              <a:t>５</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23" name="正方形/長方形 22"/>
          <p:cNvSpPr/>
          <p:nvPr/>
        </p:nvSpPr>
        <p:spPr>
          <a:xfrm>
            <a:off x="2862864" y="3018310"/>
            <a:ext cx="3600000" cy="5031034"/>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≪スライド４～６</a:t>
            </a:r>
            <a:r>
              <a:rPr lang="ja-JP" altLang="en-US" sz="1100" b="1" dirty="0" smtClean="0">
                <a:solidFill>
                  <a:schemeClr val="tx1"/>
                </a:solidFill>
                <a:latin typeface="メイリオ" panose="020B0604030504040204" pitchFamily="50" charset="-128"/>
                <a:ea typeface="メイリオ" panose="020B0604030504040204" pitchFamily="50" charset="-128"/>
              </a:rPr>
              <a:t>で８分</a:t>
            </a:r>
            <a:r>
              <a:rPr lang="ja-JP" altLang="en-US" sz="1100" b="1" dirty="0">
                <a:solidFill>
                  <a:schemeClr val="tx1"/>
                </a:solidFill>
                <a:latin typeface="メイリオ" panose="020B0604030504040204" pitchFamily="50" charset="-128"/>
                <a:ea typeface="メイリオ" panose="020B0604030504040204" pitchFamily="50" charset="-128"/>
              </a:rPr>
              <a:t>≫</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スライドを</a:t>
            </a:r>
            <a:r>
              <a:rPr lang="ja-JP" altLang="en-US" sz="1100" dirty="0" smtClean="0">
                <a:solidFill>
                  <a:schemeClr val="tx1"/>
                </a:solidFill>
                <a:latin typeface="メイリオ" panose="020B0604030504040204" pitchFamily="50" charset="-128"/>
                <a:ea typeface="メイリオ" panose="020B0604030504040204" pitchFamily="50" charset="-128"/>
              </a:rPr>
              <a:t>見てください</a:t>
            </a:r>
            <a:r>
              <a:rPr lang="ja-JP" altLang="en-US" sz="1100" dirty="0">
                <a:solidFill>
                  <a:schemeClr val="tx1"/>
                </a:solidFill>
                <a:latin typeface="メイリオ" panose="020B0604030504040204" pitchFamily="50" charset="-128"/>
                <a:ea typeface="メイリオ" panose="020B0604030504040204" pitchFamily="50" charset="-128"/>
              </a:rPr>
              <a:t>。</a:t>
            </a:r>
            <a:r>
              <a:rPr lang="ja-JP" altLang="en-US" sz="1100" dirty="0" smtClean="0">
                <a:solidFill>
                  <a:schemeClr val="tx1"/>
                </a:solidFill>
                <a:latin typeface="メイリオ" panose="020B0604030504040204" pitchFamily="50" charset="-128"/>
                <a:ea typeface="メイリオ" panose="020B0604030504040204" pitchFamily="50" charset="-128"/>
              </a:rPr>
              <a:t>授業中、教師が示した課題について考える学習活動の際に、子供</a:t>
            </a:r>
            <a:r>
              <a:rPr lang="ja-JP" altLang="en-US" sz="1100" dirty="0">
                <a:solidFill>
                  <a:schemeClr val="tx1"/>
                </a:solidFill>
                <a:latin typeface="メイリオ" panose="020B0604030504040204" pitchFamily="50" charset="-128"/>
                <a:ea typeface="メイリオ" panose="020B0604030504040204" pitchFamily="50" charset="-128"/>
              </a:rPr>
              <a:t>たちが、</a:t>
            </a:r>
            <a:r>
              <a:rPr lang="ja-JP" altLang="en-US" sz="1100" dirty="0" smtClean="0">
                <a:solidFill>
                  <a:schemeClr val="tx1"/>
                </a:solidFill>
                <a:latin typeface="メイリオ" panose="020B0604030504040204" pitchFamily="50" charset="-128"/>
                <a:ea typeface="メイリオ" panose="020B0604030504040204" pitchFamily="50" charset="-128"/>
              </a:rPr>
              <a:t>より主体的に考える</a:t>
            </a:r>
            <a:r>
              <a:rPr lang="ja-JP" altLang="en-US" sz="1100" dirty="0">
                <a:solidFill>
                  <a:schemeClr val="tx1"/>
                </a:solidFill>
                <a:latin typeface="メイリオ" panose="020B0604030504040204" pitchFamily="50" charset="-128"/>
                <a:ea typeface="メイリオ" panose="020B0604030504040204" pitchFamily="50" charset="-128"/>
              </a:rPr>
              <a:t>こと</a:t>
            </a:r>
            <a:r>
              <a:rPr lang="ja-JP" altLang="en-US" sz="1100" dirty="0" smtClean="0">
                <a:solidFill>
                  <a:schemeClr val="tx1"/>
                </a:solidFill>
                <a:latin typeface="メイリオ" panose="020B0604030504040204" pitchFamily="50" charset="-128"/>
                <a:ea typeface="メイリオ" panose="020B0604030504040204" pitchFamily="50" charset="-128"/>
              </a:rPr>
              <a:t>ができるようになる働きかけとして、どの</a:t>
            </a:r>
            <a:r>
              <a:rPr lang="ja-JP" altLang="en-US" sz="1100" dirty="0">
                <a:solidFill>
                  <a:schemeClr val="tx1"/>
                </a:solidFill>
                <a:latin typeface="メイリオ" panose="020B0604030504040204" pitchFamily="50" charset="-128"/>
                <a:ea typeface="メイリオ" panose="020B0604030504040204" pitchFamily="50" charset="-128"/>
              </a:rPr>
              <a:t>よう</a:t>
            </a:r>
            <a:r>
              <a:rPr lang="ja-JP" altLang="en-US" sz="1100" dirty="0" smtClean="0">
                <a:solidFill>
                  <a:schemeClr val="tx1"/>
                </a:solidFill>
                <a:latin typeface="メイリオ" panose="020B0604030504040204" pitchFamily="50" charset="-128"/>
                <a:ea typeface="メイリオ" panose="020B0604030504040204" pitchFamily="50" charset="-128"/>
              </a:rPr>
              <a:t>な手立てが</a:t>
            </a:r>
            <a:r>
              <a:rPr lang="ja-JP" altLang="en-US" sz="1100" dirty="0">
                <a:solidFill>
                  <a:schemeClr val="tx1"/>
                </a:solidFill>
                <a:latin typeface="メイリオ" panose="020B0604030504040204" pitchFamily="50" charset="-128"/>
                <a:ea typeface="メイリオ" panose="020B0604030504040204" pitchFamily="50" charset="-128"/>
              </a:rPr>
              <a:t>考えられますか</a:t>
            </a:r>
            <a:r>
              <a:rPr lang="ja-JP" altLang="en-US" sz="1100" dirty="0" smtClean="0">
                <a:solidFill>
                  <a:schemeClr val="tx1"/>
                </a:solidFill>
                <a:latin typeface="メイリオ" panose="020B0604030504040204" pitchFamily="50" charset="-128"/>
                <a:ea typeface="メイリオ" panose="020B0604030504040204" pitchFamily="50" charset="-128"/>
              </a:rPr>
              <a:t>？例えば「考える手がかりになるヒントを与える」など、</a:t>
            </a:r>
            <a:r>
              <a:rPr lang="ja-JP" altLang="en-US" sz="1100" dirty="0">
                <a:solidFill>
                  <a:schemeClr val="tx1"/>
                </a:solidFill>
                <a:latin typeface="メイリオ" panose="020B0604030504040204" pitchFamily="50" charset="-128"/>
                <a:ea typeface="メイリオ" panose="020B0604030504040204" pitchFamily="50" charset="-128"/>
              </a:rPr>
              <a:t>思いついた手立てを</a:t>
            </a:r>
            <a:r>
              <a:rPr lang="ja-JP" altLang="en-US" sz="1100" dirty="0" smtClean="0">
                <a:solidFill>
                  <a:schemeClr val="tx1"/>
                </a:solidFill>
                <a:latin typeface="メイリオ" panose="020B0604030504040204" pitchFamily="50" charset="-128"/>
                <a:ea typeface="メイリオ" panose="020B0604030504040204" pitchFamily="50" charset="-128"/>
              </a:rPr>
              <a:t>簡潔に付箋</a:t>
            </a:r>
            <a:r>
              <a:rPr lang="ja-JP" altLang="en-US" sz="1100" dirty="0">
                <a:solidFill>
                  <a:schemeClr val="tx1"/>
                </a:solidFill>
                <a:latin typeface="メイリオ" panose="020B0604030504040204" pitchFamily="50" charset="-128"/>
                <a:ea typeface="メイリオ" panose="020B0604030504040204" pitchFamily="50" charset="-128"/>
              </a:rPr>
              <a:t>に</a:t>
            </a:r>
            <a:r>
              <a:rPr lang="ja-JP" altLang="en-US" sz="1100" dirty="0" smtClean="0">
                <a:solidFill>
                  <a:schemeClr val="tx1"/>
                </a:solidFill>
                <a:latin typeface="メイリオ" panose="020B0604030504040204" pitchFamily="50" charset="-128"/>
                <a:ea typeface="メイリオ" panose="020B0604030504040204" pitchFamily="50" charset="-128"/>
              </a:rPr>
              <a:t>書き、</a:t>
            </a:r>
            <a:r>
              <a:rPr lang="ja-JP" altLang="en-US" sz="1100" dirty="0">
                <a:solidFill>
                  <a:schemeClr val="tx1"/>
                </a:solidFill>
                <a:latin typeface="メイリオ" panose="020B0604030504040204" pitchFamily="50" charset="-128"/>
                <a:ea typeface="メイリオ" panose="020B0604030504040204" pitchFamily="50" charset="-128"/>
              </a:rPr>
              <a:t>資料①に貼ってください</a:t>
            </a:r>
            <a:r>
              <a:rPr lang="ja-JP" altLang="en-US" sz="1100" dirty="0" smtClean="0">
                <a:solidFill>
                  <a:schemeClr val="tx1"/>
                </a:solidFill>
                <a:latin typeface="メイリオ" panose="020B0604030504040204" pitchFamily="50" charset="-128"/>
                <a:ea typeface="メイリオ" panose="020B0604030504040204" pitchFamily="50" charset="-128"/>
              </a:rPr>
              <a:t>。また</a:t>
            </a:r>
            <a:r>
              <a:rPr lang="ja-JP" altLang="en-US" sz="1100" dirty="0">
                <a:solidFill>
                  <a:schemeClr val="tx1"/>
                </a:solidFill>
                <a:latin typeface="メイリオ" panose="020B0604030504040204" pitchFamily="50" charset="-128"/>
                <a:ea typeface="メイリオ" panose="020B0604030504040204" pitchFamily="50" charset="-128"/>
              </a:rPr>
              <a:t>、</a:t>
            </a:r>
            <a:r>
              <a:rPr lang="ja-JP" altLang="en-US" sz="1100" dirty="0" smtClean="0">
                <a:solidFill>
                  <a:schemeClr val="tx1"/>
                </a:solidFill>
                <a:latin typeface="メイリオ" panose="020B0604030504040204" pitchFamily="50" charset="-128"/>
                <a:ea typeface="メイリオ" panose="020B0604030504040204" pitchFamily="50" charset="-128"/>
              </a:rPr>
              <a:t>「一人で考える時間を十分に与える」のように、学習活動の設定や進め方に</a:t>
            </a:r>
            <a:r>
              <a:rPr lang="ja-JP" altLang="en-US" sz="1100" dirty="0">
                <a:solidFill>
                  <a:schemeClr val="tx1"/>
                </a:solidFill>
                <a:latin typeface="メイリオ" panose="020B0604030504040204" pitchFamily="50" charset="-128"/>
                <a:ea typeface="メイリオ" panose="020B0604030504040204" pitchFamily="50" charset="-128"/>
              </a:rPr>
              <a:t>対する手立てでも</a:t>
            </a:r>
            <a:r>
              <a:rPr lang="ja-JP" altLang="en-US" sz="1100" dirty="0" smtClean="0">
                <a:solidFill>
                  <a:schemeClr val="tx1"/>
                </a:solidFill>
                <a:latin typeface="メイリオ" panose="020B0604030504040204" pitchFamily="50" charset="-128"/>
                <a:ea typeface="メイリオ" panose="020B0604030504040204" pitchFamily="50" charset="-128"/>
              </a:rPr>
              <a:t>結構です。時間は３分</a:t>
            </a:r>
            <a:r>
              <a:rPr lang="ja-JP" altLang="en-US" sz="1100" dirty="0">
                <a:solidFill>
                  <a:schemeClr val="tx1"/>
                </a:solidFill>
                <a:latin typeface="メイリオ" panose="020B0604030504040204" pitchFamily="50" charset="-128"/>
                <a:ea typeface="メイリオ" panose="020B0604030504040204" pitchFamily="50" charset="-128"/>
              </a:rPr>
              <a:t>です。始めてください。</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a:t>
            </a:r>
            <a:endParaRPr lang="en-US" altLang="ja-JP" sz="1100" dirty="0" smtClean="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r>
              <a:rPr lang="ja-JP" altLang="en-US" sz="1100" dirty="0" smtClean="0">
                <a:solidFill>
                  <a:schemeClr val="tx1"/>
                </a:solidFill>
                <a:latin typeface="メイリオ" panose="020B0604030504040204" pitchFamily="50" charset="-128"/>
                <a:ea typeface="メイリオ" panose="020B0604030504040204" pitchFamily="50" charset="-128"/>
              </a:rPr>
              <a:t>（</a:t>
            </a:r>
            <a:r>
              <a:rPr lang="ja-JP" altLang="en-US" sz="1100" dirty="0">
                <a:solidFill>
                  <a:schemeClr val="tx1"/>
                </a:solidFill>
                <a:latin typeface="メイリオ" panose="020B0604030504040204" pitchFamily="50" charset="-128"/>
                <a:ea typeface="メイリオ" panose="020B0604030504040204" pitchFamily="50" charset="-128"/>
              </a:rPr>
              <a:t>３</a:t>
            </a:r>
            <a:r>
              <a:rPr lang="ja-JP" altLang="en-US" sz="1100" dirty="0" smtClean="0">
                <a:solidFill>
                  <a:schemeClr val="tx1"/>
                </a:solidFill>
                <a:latin typeface="メイリオ" panose="020B0604030504040204" pitchFamily="50" charset="-128"/>
                <a:ea typeface="メイリオ" panose="020B0604030504040204" pitchFamily="50" charset="-128"/>
              </a:rPr>
              <a:t>分</a:t>
            </a:r>
            <a:r>
              <a:rPr lang="ja-JP" altLang="en-US" sz="1100" dirty="0">
                <a:solidFill>
                  <a:schemeClr val="tx1"/>
                </a:solidFill>
                <a:latin typeface="メイリオ" panose="020B0604030504040204" pitchFamily="50" charset="-128"/>
                <a:ea typeface="メイリオ" panose="020B0604030504040204" pitchFamily="50" charset="-128"/>
              </a:rPr>
              <a:t>経過）</a:t>
            </a:r>
            <a:endParaRPr lang="en-US" altLang="ja-JP" sz="1100" dirty="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r>
              <a:rPr lang="ja-JP" altLang="en-US" sz="1100" dirty="0">
                <a:solidFill>
                  <a:schemeClr val="tx1"/>
                </a:solidFill>
                <a:latin typeface="メイリオ" panose="020B0604030504040204" pitchFamily="50" charset="-128"/>
                <a:ea typeface="メイリオ" panose="020B0604030504040204" pitchFamily="50" charset="-128"/>
              </a:rPr>
              <a:t>　ありがとうございました。時間</a:t>
            </a:r>
            <a:r>
              <a:rPr lang="ja-JP" altLang="en-US" sz="1100" dirty="0" smtClean="0">
                <a:solidFill>
                  <a:schemeClr val="tx1"/>
                </a:solidFill>
                <a:latin typeface="メイリオ" panose="020B0604030504040204" pitchFamily="50" charset="-128"/>
                <a:ea typeface="メイリオ" panose="020B0604030504040204" pitchFamily="50" charset="-128"/>
              </a:rPr>
              <a:t>がきました</a:t>
            </a:r>
            <a:r>
              <a:rPr lang="ja-JP" altLang="en-US" sz="1100" dirty="0">
                <a:solidFill>
                  <a:schemeClr val="tx1"/>
                </a:solidFill>
                <a:latin typeface="メイリオ" panose="020B0604030504040204" pitchFamily="50" charset="-128"/>
                <a:ea typeface="メイリオ" panose="020B0604030504040204" pitchFamily="50" charset="-128"/>
              </a:rPr>
              <a:t>。次に、今、書いた内容について、グループ内で共有してください。時間</a:t>
            </a:r>
            <a:r>
              <a:rPr lang="ja-JP" altLang="en-US" sz="1100" dirty="0" smtClean="0">
                <a:solidFill>
                  <a:schemeClr val="tx1"/>
                </a:solidFill>
                <a:latin typeface="メイリオ" panose="020B0604030504040204" pitchFamily="50" charset="-128"/>
                <a:ea typeface="メイリオ" panose="020B0604030504040204" pitchFamily="50" charset="-128"/>
              </a:rPr>
              <a:t>は３分</a:t>
            </a:r>
            <a:r>
              <a:rPr lang="ja-JP" altLang="en-US" sz="1100" dirty="0">
                <a:solidFill>
                  <a:schemeClr val="tx1"/>
                </a:solidFill>
                <a:latin typeface="メイリオ" panose="020B0604030504040204" pitchFamily="50" charset="-128"/>
                <a:ea typeface="メイリオ" panose="020B0604030504040204" pitchFamily="50" charset="-128"/>
              </a:rPr>
              <a:t>です。司会の先生、進行をお願いします。では、始めてください。</a:t>
            </a:r>
            <a:endParaRPr lang="en-US" altLang="ja-JP" sz="1100" dirty="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endParaRPr lang="en-US" altLang="ja-JP" sz="1100" dirty="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endParaRPr lang="en-US" altLang="ja-JP" sz="1100" dirty="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endParaRPr lang="en-US" altLang="ja-JP" sz="1100" dirty="0" smtClean="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endParaRPr lang="en-US" altLang="ja-JP" sz="1100" dirty="0">
              <a:solidFill>
                <a:schemeClr val="tx1"/>
              </a:solidFill>
              <a:latin typeface="メイリオ" panose="020B0604030504040204" pitchFamily="50" charset="-128"/>
              <a:ea typeface="メイリオ" panose="020B0604030504040204" pitchFamily="50" charset="-128"/>
            </a:endParaRPr>
          </a:p>
          <a:p>
            <a:pPr defTabSz="914313">
              <a:lnSpc>
                <a:spcPts val="1400"/>
              </a:lnSpc>
              <a:defRPr/>
            </a:pPr>
            <a:r>
              <a:rPr lang="ja-JP" altLang="en-US" sz="1100" dirty="0" smtClean="0">
                <a:solidFill>
                  <a:schemeClr val="tx1"/>
                </a:solidFill>
                <a:latin typeface="メイリオ" panose="020B0604030504040204" pitchFamily="50" charset="-128"/>
                <a:ea typeface="メイリオ" panose="020B0604030504040204" pitchFamily="50" charset="-128"/>
              </a:rPr>
              <a:t>（３分</a:t>
            </a:r>
            <a:r>
              <a:rPr lang="ja-JP" altLang="en-US" sz="1100" dirty="0">
                <a:solidFill>
                  <a:schemeClr val="tx1"/>
                </a:solidFill>
                <a:latin typeface="メイリオ" panose="020B0604030504040204" pitchFamily="50" charset="-128"/>
                <a:ea typeface="メイリオ" panose="020B0604030504040204" pitchFamily="50" charset="-128"/>
              </a:rPr>
              <a:t>経過）　</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ありがとうございました。共有する中で、</a:t>
            </a:r>
            <a:r>
              <a:rPr lang="ja-JP" altLang="en-US" sz="1100" dirty="0" smtClean="0">
                <a:solidFill>
                  <a:schemeClr val="tx1"/>
                </a:solidFill>
                <a:latin typeface="メイリオ" panose="020B0604030504040204" pitchFamily="50" charset="-128"/>
                <a:ea typeface="メイリオ" panose="020B0604030504040204" pitchFamily="50" charset="-128"/>
              </a:rPr>
              <a:t>いろいろな手立てが</a:t>
            </a:r>
            <a:r>
              <a:rPr lang="ja-JP" altLang="en-US" sz="1100" dirty="0">
                <a:solidFill>
                  <a:schemeClr val="tx1"/>
                </a:solidFill>
                <a:latin typeface="メイリオ" panose="020B0604030504040204" pitchFamily="50" charset="-128"/>
                <a:ea typeface="メイリオ" panose="020B0604030504040204" pitchFamily="50" charset="-128"/>
              </a:rPr>
              <a:t>出たと思います。</a:t>
            </a:r>
            <a:r>
              <a:rPr lang="ja-JP" altLang="en-US" sz="1100" dirty="0" smtClean="0">
                <a:solidFill>
                  <a:schemeClr val="tx1"/>
                </a:solidFill>
                <a:latin typeface="メイリオ" panose="020B0604030504040204" pitchFamily="50" charset="-128"/>
                <a:ea typeface="メイリオ" panose="020B0604030504040204" pitchFamily="50" charset="-128"/>
              </a:rPr>
              <a:t>★</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3" y="3387494"/>
            <a:ext cx="2159983" cy="161998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7" name="テキスト ボックス 26"/>
          <p:cNvSpPr txBox="1"/>
          <p:nvPr/>
        </p:nvSpPr>
        <p:spPr>
          <a:xfrm>
            <a:off x="361964" y="5015100"/>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8" name="横巻き 27"/>
          <p:cNvSpPr/>
          <p:nvPr/>
        </p:nvSpPr>
        <p:spPr>
          <a:xfrm>
            <a:off x="4326942" y="5097016"/>
            <a:ext cx="671845" cy="396999"/>
          </a:xfrm>
          <a:prstGeom prst="horizontalScroll">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lstStyle/>
          <a:p>
            <a:pPr algn="ctr"/>
            <a:r>
              <a:rPr kumimoji="1" lang="ja-JP" altLang="en-US" sz="1000" dirty="0" smtClean="0">
                <a:solidFill>
                  <a:schemeClr val="tx1"/>
                </a:solidFill>
                <a:latin typeface="メイリオ" panose="020B0604030504040204" pitchFamily="50" charset="-128"/>
                <a:ea typeface="メイリオ" panose="020B0604030504040204" pitchFamily="50" charset="-128"/>
              </a:rPr>
              <a:t>個人思考</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29" name="横巻き 28"/>
          <p:cNvSpPr/>
          <p:nvPr/>
        </p:nvSpPr>
        <p:spPr>
          <a:xfrm>
            <a:off x="4215751" y="6753200"/>
            <a:ext cx="894226" cy="360908"/>
          </a:xfrm>
          <a:prstGeom prst="horizontalScroll">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lstStyle/>
          <a:p>
            <a:pPr algn="ctr"/>
            <a:r>
              <a:rPr kumimoji="1" lang="ja-JP" altLang="en-US" sz="1000" dirty="0" smtClean="0">
                <a:solidFill>
                  <a:schemeClr val="tx1"/>
                </a:solidFill>
                <a:latin typeface="メイリオ" panose="020B0604030504040204" pitchFamily="50" charset="-128"/>
                <a:ea typeface="メイリオ" panose="020B0604030504040204" pitchFamily="50" charset="-128"/>
              </a:rPr>
              <a:t>グループ協議</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30" name="角丸四角形吹き出し 29"/>
          <p:cNvSpPr/>
          <p:nvPr/>
        </p:nvSpPr>
        <p:spPr>
          <a:xfrm>
            <a:off x="5184516" y="5187503"/>
            <a:ext cx="936104" cy="216023"/>
          </a:xfrm>
          <a:prstGeom prst="wedgeRoundRectCallout">
            <a:avLst>
              <a:gd name="adj1" fmla="val -66960"/>
              <a:gd name="adj2" fmla="val 18408"/>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900" dirty="0" smtClean="0">
                <a:solidFill>
                  <a:schemeClr val="tx1"/>
                </a:solidFill>
                <a:latin typeface="メイリオ" panose="020B0604030504040204" pitchFamily="50" charset="-128"/>
                <a:ea typeface="メイリオ" panose="020B0604030504040204" pitchFamily="50" charset="-128"/>
              </a:rPr>
              <a:t>残り</a:t>
            </a:r>
            <a:r>
              <a:rPr kumimoji="1" lang="en-US" altLang="ja-JP" sz="900" dirty="0" smtClean="0">
                <a:solidFill>
                  <a:schemeClr val="tx1"/>
                </a:solidFill>
                <a:latin typeface="メイリオ" panose="020B0604030504040204" pitchFamily="50" charset="-128"/>
                <a:ea typeface="メイリオ" panose="020B0604030504040204" pitchFamily="50" charset="-128"/>
              </a:rPr>
              <a:t>30</a:t>
            </a:r>
            <a:r>
              <a:rPr kumimoji="1" lang="ja-JP" altLang="en-US" sz="900" dirty="0" smtClean="0">
                <a:solidFill>
                  <a:schemeClr val="tx1"/>
                </a:solidFill>
                <a:latin typeface="メイリオ" panose="020B0604030504040204" pitchFamily="50" charset="-128"/>
                <a:ea typeface="メイリオ" panose="020B0604030504040204" pitchFamily="50" charset="-128"/>
              </a:rPr>
              <a:t>秒です。</a:t>
            </a: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sp>
        <p:nvSpPr>
          <p:cNvPr id="31" name="角丸四角形吹き出し 30"/>
          <p:cNvSpPr/>
          <p:nvPr/>
        </p:nvSpPr>
        <p:spPr>
          <a:xfrm>
            <a:off x="5257516" y="6825642"/>
            <a:ext cx="936104" cy="216023"/>
          </a:xfrm>
          <a:prstGeom prst="wedgeRoundRectCallout">
            <a:avLst>
              <a:gd name="adj1" fmla="val -66960"/>
              <a:gd name="adj2" fmla="val 18408"/>
              <a:gd name="adj3" fmla="val 16667"/>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900" dirty="0" smtClean="0">
                <a:solidFill>
                  <a:schemeClr val="tx1"/>
                </a:solidFill>
                <a:latin typeface="メイリオ" panose="020B0604030504040204" pitchFamily="50" charset="-128"/>
                <a:ea typeface="メイリオ" panose="020B0604030504040204" pitchFamily="50" charset="-128"/>
              </a:rPr>
              <a:t>残り</a:t>
            </a:r>
            <a:r>
              <a:rPr kumimoji="1" lang="en-US" altLang="ja-JP" sz="900" dirty="0" smtClean="0">
                <a:solidFill>
                  <a:schemeClr val="tx1"/>
                </a:solidFill>
                <a:latin typeface="メイリオ" panose="020B0604030504040204" pitchFamily="50" charset="-128"/>
                <a:ea typeface="メイリオ" panose="020B0604030504040204" pitchFamily="50" charset="-128"/>
              </a:rPr>
              <a:t>30</a:t>
            </a:r>
            <a:r>
              <a:rPr kumimoji="1" lang="ja-JP" altLang="en-US" sz="900" dirty="0" smtClean="0">
                <a:solidFill>
                  <a:schemeClr val="tx1"/>
                </a:solidFill>
                <a:latin typeface="メイリオ" panose="020B0604030504040204" pitchFamily="50" charset="-128"/>
                <a:ea typeface="メイリオ" panose="020B0604030504040204" pitchFamily="50" charset="-128"/>
              </a:rPr>
              <a:t>秒です。</a:t>
            </a: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675593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341508" y="498410"/>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スライド６</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p:cNvSpPr/>
          <p:nvPr/>
        </p:nvSpPr>
        <p:spPr>
          <a:xfrm>
            <a:off x="2862864" y="498412"/>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≪スライド４～６</a:t>
            </a:r>
            <a:r>
              <a:rPr lang="ja-JP" altLang="en-US" sz="1100" b="1" dirty="0" smtClean="0">
                <a:solidFill>
                  <a:schemeClr val="tx1"/>
                </a:solidFill>
                <a:latin typeface="メイリオ" panose="020B0604030504040204" pitchFamily="50" charset="-128"/>
                <a:ea typeface="メイリオ" panose="020B0604030504040204" pitchFamily="50" charset="-128"/>
              </a:rPr>
              <a:t>で８分</a:t>
            </a:r>
            <a:r>
              <a:rPr lang="ja-JP" altLang="en-US" sz="1100" b="1" dirty="0">
                <a:solidFill>
                  <a:schemeClr val="tx1"/>
                </a:solidFill>
                <a:latin typeface="メイリオ" panose="020B0604030504040204" pitchFamily="50" charset="-128"/>
                <a:ea typeface="メイリオ" panose="020B0604030504040204" pitchFamily="50" charset="-128"/>
              </a:rPr>
              <a:t>≫</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b="1" dirty="0">
                <a:solidFill>
                  <a:schemeClr val="tx1"/>
                </a:solidFill>
                <a:latin typeface="メイリオ" panose="020B0604030504040204" pitchFamily="50" charset="-128"/>
                <a:ea typeface="メイリオ" panose="020B0604030504040204" pitchFamily="50" charset="-128"/>
              </a:rPr>
              <a:t>　</a:t>
            </a:r>
            <a:r>
              <a:rPr lang="ja-JP" altLang="en-US" sz="1100" dirty="0">
                <a:solidFill>
                  <a:schemeClr val="tx1"/>
                </a:solidFill>
                <a:latin typeface="メイリオ" panose="020B0604030504040204" pitchFamily="50" charset="-128"/>
                <a:ea typeface="メイリオ" panose="020B0604030504040204" pitchFamily="50" charset="-128"/>
              </a:rPr>
              <a:t>例えば、このような手立てが出たのではないでしょうか。これらは、今までの経験から、主に教科指導の視点で考えられたことと思いますが、実は</a:t>
            </a:r>
            <a:r>
              <a:rPr lang="ja-JP" altLang="en-US" sz="1100" dirty="0" smtClean="0">
                <a:solidFill>
                  <a:schemeClr val="tx1"/>
                </a:solidFill>
                <a:latin typeface="メイリオ" panose="020B0604030504040204" pitchFamily="50" charset="-128"/>
                <a:ea typeface="メイリオ" panose="020B0604030504040204" pitchFamily="50" charset="-128"/>
              </a:rPr>
              <a:t>、生徒</a:t>
            </a:r>
            <a:r>
              <a:rPr lang="ja-JP" altLang="en-US" sz="1100" dirty="0">
                <a:solidFill>
                  <a:schemeClr val="tx1"/>
                </a:solidFill>
                <a:latin typeface="メイリオ" panose="020B0604030504040204" pitchFamily="50" charset="-128"/>
                <a:ea typeface="メイリオ" panose="020B0604030504040204" pitchFamily="50" charset="-128"/>
              </a:rPr>
              <a:t>指導の視点から見ても、とても重要な働きかけです。では、なぜ生徒指導の視点から見ても重要なのかについて考えていきたいと思います。★</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2" y="867596"/>
            <a:ext cx="2159985" cy="16199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361964" y="2495202"/>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17" name="正方形/長方形 16"/>
          <p:cNvSpPr/>
          <p:nvPr/>
        </p:nvSpPr>
        <p:spPr>
          <a:xfrm>
            <a:off x="341508" y="3018586"/>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lang="ja-JP" altLang="en-US" sz="1600" dirty="0" smtClean="0">
                <a:solidFill>
                  <a:schemeClr val="tx1"/>
                </a:solidFill>
                <a:latin typeface="メイリオ" panose="020B0604030504040204" pitchFamily="50" charset="-128"/>
                <a:ea typeface="メイリオ" panose="020B0604030504040204" pitchFamily="50" charset="-128"/>
              </a:rPr>
              <a:t>７</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8" name="正方形/長方形 17"/>
          <p:cNvSpPr/>
          <p:nvPr/>
        </p:nvSpPr>
        <p:spPr>
          <a:xfrm>
            <a:off x="2862864" y="3018588"/>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a:t>
            </a:r>
            <a:r>
              <a:rPr lang="ja-JP" altLang="en-US" sz="1100" b="1" dirty="0" smtClean="0">
                <a:solidFill>
                  <a:schemeClr val="tx1"/>
                </a:solidFill>
                <a:latin typeface="メイリオ" panose="020B0604030504040204" pitchFamily="50" charset="-128"/>
                <a:ea typeface="メイリオ" panose="020B0604030504040204" pitchFamily="50" charset="-128"/>
              </a:rPr>
              <a:t>スライド７～</a:t>
            </a:r>
            <a:r>
              <a:rPr lang="en-US" altLang="ja-JP" sz="1100" b="1" dirty="0" smtClean="0">
                <a:solidFill>
                  <a:schemeClr val="tx1"/>
                </a:solidFill>
                <a:latin typeface="メイリオ" panose="020B0604030504040204" pitchFamily="50" charset="-128"/>
                <a:ea typeface="メイリオ" panose="020B0604030504040204" pitchFamily="50" charset="-128"/>
              </a:rPr>
              <a:t>15</a:t>
            </a:r>
            <a:r>
              <a:rPr lang="ja-JP" altLang="en-US" sz="1100" b="1" dirty="0" smtClean="0">
                <a:solidFill>
                  <a:schemeClr val="tx1"/>
                </a:solidFill>
                <a:latin typeface="メイリオ" panose="020B0604030504040204" pitchFamily="50" charset="-128"/>
                <a:ea typeface="メイリオ" panose="020B0604030504040204" pitchFamily="50" charset="-128"/>
              </a:rPr>
              <a:t>で</a:t>
            </a:r>
            <a:r>
              <a:rPr lang="ja-JP" altLang="en-US" sz="1100" b="1" dirty="0">
                <a:solidFill>
                  <a:schemeClr val="tx1"/>
                </a:solidFill>
                <a:latin typeface="メイリオ" panose="020B0604030504040204" pitchFamily="50" charset="-128"/>
                <a:ea typeface="メイリオ" panose="020B0604030504040204" pitchFamily="50" charset="-128"/>
              </a:rPr>
              <a:t>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そこで、まずは、授業の中での生徒指導について考えていきましょう。★</a:t>
            </a:r>
          </a:p>
        </p:txBody>
      </p:sp>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1" y="3387772"/>
            <a:ext cx="2159989" cy="161999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3" name="テキスト ボックス 22"/>
          <p:cNvSpPr txBox="1"/>
          <p:nvPr/>
        </p:nvSpPr>
        <p:spPr>
          <a:xfrm>
            <a:off x="361964" y="5015378"/>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30" name="テキスト ボックス 29"/>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31" name="テキスト ボックス 30"/>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8</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16" name="正方形/長方形 15"/>
          <p:cNvSpPr/>
          <p:nvPr/>
        </p:nvSpPr>
        <p:spPr>
          <a:xfrm>
            <a:off x="341508" y="5538866"/>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スライド８</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9" name="正方形/長方形 18"/>
          <p:cNvSpPr/>
          <p:nvPr/>
        </p:nvSpPr>
        <p:spPr>
          <a:xfrm>
            <a:off x="2862864" y="5538868"/>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≪スライド７～</a:t>
            </a:r>
            <a:r>
              <a:rPr lang="en-US" altLang="ja-JP" sz="1100" b="1" dirty="0">
                <a:solidFill>
                  <a:schemeClr val="tx1"/>
                </a:solidFill>
                <a:latin typeface="メイリオ" panose="020B0604030504040204" pitchFamily="50" charset="-128"/>
                <a:ea typeface="メイリオ" panose="020B0604030504040204" pitchFamily="50" charset="-128"/>
              </a:rPr>
              <a:t>15</a:t>
            </a:r>
            <a:r>
              <a:rPr lang="ja-JP" altLang="en-US" sz="1100" b="1" dirty="0">
                <a:solidFill>
                  <a:schemeClr val="tx1"/>
                </a:solidFill>
                <a:latin typeface="メイリオ" panose="020B0604030504040204" pitchFamily="50" charset="-128"/>
                <a:ea typeface="メイリオ" panose="020B0604030504040204" pitchFamily="50" charset="-128"/>
              </a:rPr>
              <a:t>で４分≫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　最初に、生徒指導の意義を確認します。文部科学省が</a:t>
            </a:r>
            <a:r>
              <a:rPr lang="en-US" altLang="ja-JP" sz="1100" dirty="0" smtClean="0">
                <a:solidFill>
                  <a:schemeClr val="tx1"/>
                </a:solidFill>
                <a:latin typeface="メイリオ" panose="020B0604030504040204" pitchFamily="50" charset="-128"/>
                <a:ea typeface="メイリオ" panose="020B0604030504040204" pitchFamily="50" charset="-128"/>
              </a:rPr>
              <a:t>2010</a:t>
            </a:r>
            <a:r>
              <a:rPr lang="ja-JP" altLang="en-US" sz="1100" dirty="0" smtClean="0">
                <a:solidFill>
                  <a:schemeClr val="tx1"/>
                </a:solidFill>
                <a:latin typeface="メイリオ" panose="020B0604030504040204" pitchFamily="50" charset="-128"/>
                <a:ea typeface="メイリオ" panose="020B0604030504040204" pitchFamily="50" charset="-128"/>
              </a:rPr>
              <a:t>年に示した生徒指導提要には、生徒指導の目指すところは、子供の自己指導能力の育成であることが示されています。★</a:t>
            </a:r>
            <a:endParaRPr lang="ja-JP" altLang="en-US" sz="1100" dirty="0">
              <a:solidFill>
                <a:schemeClr val="tx1"/>
              </a:solidFill>
              <a:latin typeface="メイリオ" panose="020B0604030504040204" pitchFamily="50" charset="-128"/>
              <a:ea typeface="メイリオ" panose="020B0604030504040204" pitchFamily="50" charset="-128"/>
            </a:endParaRPr>
          </a:p>
        </p:txBody>
      </p:sp>
      <p:pic>
        <p:nvPicPr>
          <p:cNvPr id="20"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6373" y="5908052"/>
            <a:ext cx="2159987" cy="161999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2" name="テキスト ボックス 21"/>
          <p:cNvSpPr txBox="1"/>
          <p:nvPr/>
        </p:nvSpPr>
        <p:spPr>
          <a:xfrm>
            <a:off x="364360" y="7535658"/>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Tree>
    <p:extLst>
      <p:ext uri="{BB962C8B-B14F-4D97-AF65-F5344CB8AC3E}">
        <p14:creationId xmlns:p14="http://schemas.microsoft.com/office/powerpoint/2010/main" val="3464153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90150" y="9427021"/>
            <a:ext cx="5436104" cy="253916"/>
          </a:xfrm>
          <a:prstGeom prst="rect">
            <a:avLst/>
          </a:prstGeom>
          <a:noFill/>
        </p:spPr>
        <p:txBody>
          <a:bodyPr wrap="none" rtlCol="0">
            <a:spAutoFit/>
          </a:bodyPr>
          <a:lstStyle/>
          <a:p>
            <a:r>
              <a:rPr kumimoji="1" lang="ja-JP" altLang="en-US" sz="1050" dirty="0" smtClean="0">
                <a:latin typeface="メイリオ" panose="020B0604030504040204" pitchFamily="50" charset="-128"/>
                <a:ea typeface="メイリオ" panose="020B0604030504040204" pitchFamily="50" charset="-128"/>
              </a:rPr>
              <a:t>★・・・アニメーション／スライドの切り替え（クリック、下矢印キー、右矢印キー）</a:t>
            </a:r>
            <a:endParaRPr kumimoji="1" lang="ja-JP" altLang="en-US" sz="1050" dirty="0">
              <a:latin typeface="メイリオ" panose="020B0604030504040204" pitchFamily="50" charset="-128"/>
              <a:ea typeface="メイリオ" panose="020B0604030504040204" pitchFamily="50" charset="-128"/>
            </a:endParaRPr>
          </a:p>
        </p:txBody>
      </p:sp>
      <p:sp>
        <p:nvSpPr>
          <p:cNvPr id="13" name="テキスト ボックス 12"/>
          <p:cNvSpPr txBox="1"/>
          <p:nvPr/>
        </p:nvSpPr>
        <p:spPr>
          <a:xfrm>
            <a:off x="3225258" y="9659556"/>
            <a:ext cx="377026" cy="246221"/>
          </a:xfrm>
          <a:prstGeom prst="rect">
            <a:avLst/>
          </a:prstGeom>
          <a:noFill/>
        </p:spPr>
        <p:txBody>
          <a:bodyPr wrap="none" rtlCol="0">
            <a:spAutoFit/>
          </a:bodyPr>
          <a:lstStyle/>
          <a:p>
            <a:r>
              <a:rPr kumimoji="1" lang="en-US" altLang="ja-JP" sz="1000" dirty="0" smtClean="0">
                <a:latin typeface="メイリオ" panose="020B0604030504040204" pitchFamily="50" charset="-128"/>
                <a:ea typeface="メイリオ" panose="020B0604030504040204" pitchFamily="50" charset="-128"/>
              </a:rPr>
              <a:t>-</a:t>
            </a:r>
            <a:fld id="{942C3A38-0832-4086-88EF-08809291DF70}" type="slidenum">
              <a:rPr kumimoji="1" lang="en-US" altLang="ja-JP" sz="1000" smtClean="0">
                <a:latin typeface="メイリオ" panose="020B0604030504040204" pitchFamily="50" charset="-128"/>
                <a:ea typeface="メイリオ" panose="020B0604030504040204" pitchFamily="50" charset="-128"/>
              </a:rPr>
              <a:t>9</a:t>
            </a:fld>
            <a:r>
              <a:rPr kumimoji="1" lang="en-US" altLang="ja-JP" sz="1000" dirty="0" smtClean="0">
                <a:latin typeface="メイリオ" panose="020B0604030504040204" pitchFamily="50" charset="-128"/>
                <a:ea typeface="メイリオ" panose="020B0604030504040204" pitchFamily="50" charset="-128"/>
              </a:rPr>
              <a:t>-</a:t>
            </a:r>
            <a:endParaRPr kumimoji="1" lang="ja-JP" altLang="en-US" sz="1000" dirty="0">
              <a:latin typeface="メイリオ" panose="020B0604030504040204" pitchFamily="50" charset="-128"/>
              <a:ea typeface="メイリオ" panose="020B0604030504040204" pitchFamily="50" charset="-128"/>
            </a:endParaRPr>
          </a:p>
        </p:txBody>
      </p:sp>
      <p:sp>
        <p:nvSpPr>
          <p:cNvPr id="3" name="正方形/長方形 2"/>
          <p:cNvSpPr/>
          <p:nvPr/>
        </p:nvSpPr>
        <p:spPr>
          <a:xfrm>
            <a:off x="341508" y="498410"/>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スライド９</a:t>
            </a:r>
            <a:endParaRPr kumimoji="1" lang="en-US" altLang="ja-JP" sz="1600"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p:cNvSpPr/>
          <p:nvPr/>
        </p:nvSpPr>
        <p:spPr>
          <a:xfrm>
            <a:off x="2862864" y="498412"/>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≪スライド７～</a:t>
            </a:r>
            <a:r>
              <a:rPr lang="en-US" altLang="ja-JP" sz="1100" b="1" dirty="0">
                <a:solidFill>
                  <a:schemeClr val="tx1"/>
                </a:solidFill>
                <a:latin typeface="メイリオ" panose="020B0604030504040204" pitchFamily="50" charset="-128"/>
                <a:ea typeface="メイリオ" panose="020B0604030504040204" pitchFamily="50" charset="-128"/>
              </a:rPr>
              <a:t>15</a:t>
            </a:r>
            <a:r>
              <a:rPr lang="ja-JP" altLang="en-US" sz="1100" b="1" dirty="0">
                <a:solidFill>
                  <a:schemeClr val="tx1"/>
                </a:solidFill>
                <a:latin typeface="メイリオ" panose="020B0604030504040204" pitchFamily="50" charset="-128"/>
                <a:ea typeface="メイリオ" panose="020B0604030504040204" pitchFamily="50" charset="-128"/>
              </a:rPr>
              <a:t>で４分≫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自己指導能力とは具体的に言うと、「その時、その場で、どのような行動が適切であるか、自分で考えて、決めて、実行する能力」のことです。</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この力を教師の働きかけで育てていきたいわけです。</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では、自己指導能力をよりよく育てていくにはどうしたらよいのでしょうか。★</a:t>
            </a:r>
            <a:endParaRPr lang="en-US" altLang="ja-JP" sz="1100" dirty="0">
              <a:solidFill>
                <a:schemeClr val="tx1"/>
              </a:solidFill>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361964" y="2495202"/>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17" name="正方形/長方形 16"/>
          <p:cNvSpPr/>
          <p:nvPr/>
        </p:nvSpPr>
        <p:spPr>
          <a:xfrm>
            <a:off x="341508" y="3018308"/>
            <a:ext cx="2520000" cy="2664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10</a:t>
            </a: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8" name="正方形/長方形 17"/>
          <p:cNvSpPr/>
          <p:nvPr/>
        </p:nvSpPr>
        <p:spPr>
          <a:xfrm>
            <a:off x="2862864" y="3018310"/>
            <a:ext cx="3600000" cy="2664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≪スライド７～</a:t>
            </a:r>
            <a:r>
              <a:rPr lang="en-US" altLang="ja-JP" sz="1100" b="1" dirty="0">
                <a:solidFill>
                  <a:schemeClr val="tx1"/>
                </a:solidFill>
                <a:latin typeface="メイリオ" panose="020B0604030504040204" pitchFamily="50" charset="-128"/>
                <a:ea typeface="メイリオ" panose="020B0604030504040204" pitchFamily="50" charset="-128"/>
              </a:rPr>
              <a:t>15</a:t>
            </a:r>
            <a:r>
              <a:rPr lang="ja-JP" altLang="en-US" sz="1100" b="1" dirty="0">
                <a:solidFill>
                  <a:schemeClr val="tx1"/>
                </a:solidFill>
                <a:latin typeface="メイリオ" panose="020B0604030504040204" pitchFamily="50" charset="-128"/>
                <a:ea typeface="メイリオ" panose="020B0604030504040204" pitchFamily="50" charset="-128"/>
              </a:rPr>
              <a:t>で４分≫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生徒指導提要では、この自己指導能力を育むために、日々の教育活動において、</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「子供に</a:t>
            </a:r>
            <a:r>
              <a:rPr lang="ja-JP" altLang="en-US" sz="1100" dirty="0">
                <a:solidFill>
                  <a:schemeClr val="tx1"/>
                </a:solidFill>
                <a:latin typeface="メイリオ" panose="020B0604030504040204" pitchFamily="50" charset="-128"/>
                <a:ea typeface="メイリオ" panose="020B0604030504040204" pitchFamily="50" charset="-128"/>
              </a:rPr>
              <a:t>自己存在感を与えること」</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「共感的な人間関係を育成すること」</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「自己決定の場を与え、自己の可能性の開発を援助すること」　</a:t>
            </a:r>
            <a:endParaRPr lang="en-US" altLang="ja-JP" sz="1100"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の三点に特に留意して生徒指導を行うことが求められています。具体的には、★</a:t>
            </a:r>
          </a:p>
        </p:txBody>
      </p:sp>
      <p:pic>
        <p:nvPicPr>
          <p:cNvPr id="2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56372" y="3387495"/>
            <a:ext cx="2159986" cy="16199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3" name="テキスト ボックス 22"/>
          <p:cNvSpPr txBox="1"/>
          <p:nvPr/>
        </p:nvSpPr>
        <p:spPr>
          <a:xfrm>
            <a:off x="361964" y="5015101"/>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16" name="正方形/長方形 15"/>
          <p:cNvSpPr/>
          <p:nvPr/>
        </p:nvSpPr>
        <p:spPr>
          <a:xfrm>
            <a:off x="341508" y="5682604"/>
            <a:ext cx="252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r>
              <a:rPr kumimoji="1" lang="ja-JP" altLang="en-US" sz="1600" dirty="0" smtClean="0">
                <a:solidFill>
                  <a:schemeClr val="tx1"/>
                </a:solidFill>
                <a:latin typeface="メイリオ" panose="020B0604030504040204" pitchFamily="50" charset="-128"/>
                <a:ea typeface="メイリオ" panose="020B0604030504040204" pitchFamily="50" charset="-128"/>
              </a:rPr>
              <a:t>スライド</a:t>
            </a:r>
            <a:r>
              <a:rPr kumimoji="1" lang="en-US" altLang="ja-JP" sz="1600" dirty="0" smtClean="0">
                <a:solidFill>
                  <a:schemeClr val="tx1"/>
                </a:solidFill>
                <a:latin typeface="メイリオ" panose="020B0604030504040204" pitchFamily="50" charset="-128"/>
                <a:ea typeface="メイリオ" panose="020B0604030504040204" pitchFamily="50" charset="-128"/>
              </a:rPr>
              <a:t>11</a:t>
            </a: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dirty="0" smtClean="0">
              <a:solidFill>
                <a:schemeClr val="tx1"/>
              </a:solidFill>
              <a:latin typeface="メイリオ" panose="020B0604030504040204" pitchFamily="50" charset="-128"/>
              <a:ea typeface="メイリオ" panose="020B0604030504040204" pitchFamily="50" charset="-128"/>
            </a:endParaRPr>
          </a:p>
          <a:p>
            <a:endParaRPr lang="en-US" altLang="ja-JP" dirty="0">
              <a:solidFill>
                <a:schemeClr val="tx1"/>
              </a:solidFill>
              <a:latin typeface="メイリオ" panose="020B0604030504040204" pitchFamily="50" charset="-128"/>
              <a:ea typeface="メイリオ" panose="020B0604030504040204" pitchFamily="50" charset="-128"/>
            </a:endParaRPr>
          </a:p>
          <a:p>
            <a:endParaRPr kumimoji="1" lang="en-US" altLang="ja-JP" sz="1200" dirty="0" smtClean="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smtClean="0">
                <a:solidFill>
                  <a:schemeClr val="tx1"/>
                </a:solidFill>
                <a:latin typeface="メイリオ" panose="020B0604030504040204" pitchFamily="50" charset="-128"/>
                <a:ea typeface="メイリオ" panose="020B0604030504040204" pitchFamily="50" charset="-128"/>
              </a:rPr>
              <a:t>　</a:t>
            </a:r>
            <a:endParaRPr kumimoji="1" lang="ja-JP" altLang="en-US" sz="1200" dirty="0">
              <a:solidFill>
                <a:schemeClr val="tx1"/>
              </a:solidFill>
              <a:latin typeface="メイリオ" panose="020B0604030504040204" pitchFamily="50" charset="-128"/>
              <a:ea typeface="メイリオ" panose="020B0604030504040204" pitchFamily="50" charset="-128"/>
            </a:endParaRPr>
          </a:p>
        </p:txBody>
      </p:sp>
      <p:sp>
        <p:nvSpPr>
          <p:cNvPr id="19" name="正方形/長方形 18"/>
          <p:cNvSpPr/>
          <p:nvPr/>
        </p:nvSpPr>
        <p:spPr>
          <a:xfrm>
            <a:off x="2862864" y="5682606"/>
            <a:ext cx="3600000" cy="252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108000" rIns="72000" bIns="72000" rtlCol="0" anchor="t"/>
          <a:lstStyle/>
          <a:p>
            <a:pPr defTabSz="880676">
              <a:lnSpc>
                <a:spcPts val="1400"/>
              </a:lnSpc>
              <a:defRPr/>
            </a:pPr>
            <a:r>
              <a:rPr lang="ja-JP" altLang="en-US" sz="1100" b="1" dirty="0">
                <a:solidFill>
                  <a:schemeClr val="tx1"/>
                </a:solidFill>
                <a:latin typeface="メイリオ" panose="020B0604030504040204" pitchFamily="50" charset="-128"/>
                <a:ea typeface="メイリオ" panose="020B0604030504040204" pitchFamily="50" charset="-128"/>
              </a:rPr>
              <a:t>≪スライド７～</a:t>
            </a:r>
            <a:r>
              <a:rPr lang="en-US" altLang="ja-JP" sz="1100" b="1" dirty="0">
                <a:solidFill>
                  <a:schemeClr val="tx1"/>
                </a:solidFill>
                <a:latin typeface="メイリオ" panose="020B0604030504040204" pitchFamily="50" charset="-128"/>
                <a:ea typeface="メイリオ" panose="020B0604030504040204" pitchFamily="50" charset="-128"/>
              </a:rPr>
              <a:t>15</a:t>
            </a:r>
            <a:r>
              <a:rPr lang="ja-JP" altLang="en-US" sz="1100" b="1" dirty="0">
                <a:solidFill>
                  <a:schemeClr val="tx1"/>
                </a:solidFill>
                <a:latin typeface="メイリオ" panose="020B0604030504040204" pitchFamily="50" charset="-128"/>
                <a:ea typeface="メイリオ" panose="020B0604030504040204" pitchFamily="50" charset="-128"/>
              </a:rPr>
              <a:t>で４分≫</a:t>
            </a:r>
            <a:endParaRPr lang="en-US" altLang="ja-JP" sz="1100" b="1" dirty="0">
              <a:solidFill>
                <a:schemeClr val="tx1"/>
              </a:solidFill>
              <a:latin typeface="メイリオ" panose="020B0604030504040204" pitchFamily="50" charset="-128"/>
              <a:ea typeface="メイリオ" panose="020B0604030504040204" pitchFamily="50" charset="-128"/>
            </a:endParaRPr>
          </a:p>
          <a:p>
            <a:pPr>
              <a:lnSpc>
                <a:spcPts val="1400"/>
              </a:lnSpc>
            </a:pPr>
            <a:r>
              <a:rPr lang="ja-JP" altLang="en-US" sz="1100" dirty="0">
                <a:solidFill>
                  <a:schemeClr val="tx1"/>
                </a:solidFill>
                <a:latin typeface="メイリオ" panose="020B0604030504040204" pitchFamily="50" charset="-128"/>
                <a:ea typeface="メイリオ" panose="020B0604030504040204" pitchFamily="50" charset="-128"/>
              </a:rPr>
              <a:t>　自己存在感とは、自分は価値ある存在であると実感することです。例えば、子供に活躍の場を与え、プラスの評価を返すことなどが考えられます。★</a:t>
            </a:r>
          </a:p>
        </p:txBody>
      </p:sp>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6372" y="6051790"/>
            <a:ext cx="2159986" cy="16199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2" name="テキスト ボックス 21"/>
          <p:cNvSpPr txBox="1"/>
          <p:nvPr/>
        </p:nvSpPr>
        <p:spPr>
          <a:xfrm>
            <a:off x="361964" y="7679396"/>
            <a:ext cx="2526676" cy="338554"/>
          </a:xfrm>
          <a:prstGeom prst="rect">
            <a:avLst/>
          </a:prstGeom>
          <a:noFill/>
        </p:spPr>
        <p:txBody>
          <a:bodyPr wrap="square" rtlCol="0">
            <a:spAutoFit/>
          </a:bodyPr>
          <a:lstStyle>
            <a:defPPr>
              <a:defRPr lang="ja-JP"/>
            </a:defPPr>
            <a:lvl1pPr>
              <a:defRPr sz="1600">
                <a:latin typeface="+mn-ea"/>
              </a:defRPr>
            </a:lvl1pPr>
          </a:lstStyle>
          <a:p>
            <a:pPr algn="ctr"/>
            <a:r>
              <a:rPr lang="ja-JP" altLang="en-US" dirty="0"/>
              <a:t>（　　）</a:t>
            </a:r>
            <a:r>
              <a:rPr lang="ja-JP" altLang="en-US" dirty="0">
                <a:sym typeface="Wingdings" panose="05000000000000000000" pitchFamily="2" charset="2"/>
              </a:rPr>
              <a:t>：（　　</a:t>
            </a:r>
            <a:r>
              <a:rPr lang="ja-JP" altLang="en-US" dirty="0" smtClean="0">
                <a:sym typeface="Wingdings" panose="05000000000000000000" pitchFamily="2" charset="2"/>
              </a:rPr>
              <a:t>）</a:t>
            </a:r>
            <a:r>
              <a:rPr lang="ja-JP" altLang="en-US" dirty="0" smtClean="0"/>
              <a:t>～（</a:t>
            </a:r>
            <a:r>
              <a:rPr lang="ja-JP" altLang="en-US" dirty="0"/>
              <a:t>　　）：（　　）</a:t>
            </a:r>
          </a:p>
        </p:txBody>
      </p:sp>
      <p:sp>
        <p:nvSpPr>
          <p:cNvPr id="24" name="角丸四角形 23"/>
          <p:cNvSpPr/>
          <p:nvPr/>
        </p:nvSpPr>
        <p:spPr>
          <a:xfrm>
            <a:off x="3172355" y="4856226"/>
            <a:ext cx="2981017" cy="447745"/>
          </a:xfrm>
          <a:prstGeom prst="roundRect">
            <a:avLst/>
          </a:prstGeom>
          <a:solidFill>
            <a:schemeClr val="bg1"/>
          </a:solidFill>
          <a:ln w="38100" cmpd="dbl"/>
        </p:spPr>
        <p:style>
          <a:lnRef idx="2">
            <a:schemeClr val="accent1">
              <a:shade val="50000"/>
            </a:schemeClr>
          </a:lnRef>
          <a:fillRef idx="1">
            <a:schemeClr val="accent1"/>
          </a:fillRef>
          <a:effectRef idx="0">
            <a:schemeClr val="accent1"/>
          </a:effectRef>
          <a:fontRef idx="minor">
            <a:schemeClr val="lt1"/>
          </a:fontRef>
        </p:style>
        <p:txBody>
          <a:bodyPr tIns="36000" bIns="0" rtlCol="0" anchor="ctr"/>
          <a:lstStyle/>
          <a:p>
            <a:pPr lvl="0" algn="ctr">
              <a:lnSpc>
                <a:spcPts val="1400"/>
              </a:lnSpc>
            </a:pPr>
            <a:r>
              <a:rPr lang="ja-JP" altLang="en-US" sz="1100" dirty="0" smtClean="0">
                <a:solidFill>
                  <a:schemeClr val="tx1"/>
                </a:solidFill>
                <a:latin typeface="メイリオ" panose="020B0604030504040204" pitchFamily="50" charset="-128"/>
                <a:ea typeface="メイリオ" panose="020B0604030504040204" pitchFamily="50" charset="-128"/>
              </a:rPr>
              <a:t>配付資料に記入箇所があります。</a:t>
            </a:r>
            <a:endParaRPr lang="en-US" altLang="ja-JP" sz="1100" dirty="0">
              <a:solidFill>
                <a:schemeClr val="tx1"/>
              </a:solidFill>
              <a:latin typeface="メイリオ" panose="020B0604030504040204" pitchFamily="50" charset="-128"/>
              <a:ea typeface="メイリオ" panose="020B0604030504040204" pitchFamily="50" charset="-128"/>
            </a:endParaRPr>
          </a:p>
        </p:txBody>
      </p:sp>
      <p:pic>
        <p:nvPicPr>
          <p:cNvPr id="3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6372" y="867596"/>
            <a:ext cx="2159986" cy="161999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77427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7537</Words>
  <Application>Microsoft Office PowerPoint</Application>
  <PresentationFormat>A4 210 x 297 mm</PresentationFormat>
  <Paragraphs>1034</Paragraphs>
  <Slides>23</Slides>
  <Notes>1</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23</vt:i4>
      </vt:variant>
    </vt:vector>
  </HeadingPairs>
  <TitlesOfParts>
    <vt:vector size="36" baseType="lpstr">
      <vt:lpstr>ＤＦ特太ゴシック体</vt:lpstr>
      <vt:lpstr>HGP創英角ﾎﾟｯﾌﾟ体</vt:lpstr>
      <vt:lpstr>HG丸ｺﾞｼｯｸM-PRO</vt:lpstr>
      <vt:lpstr>Meiryo UI</vt:lpstr>
      <vt:lpstr>ＭＳ Ｐゴシック</vt:lpstr>
      <vt:lpstr>ＭＳ ゴシック</vt:lpstr>
      <vt:lpstr>ＭＳ 明朝</vt:lpstr>
      <vt:lpstr>メイリオ</vt:lpstr>
      <vt:lpstr>游ゴシック</vt:lpstr>
      <vt:lpstr>Arial</vt:lpstr>
      <vt:lpstr>Calibri</vt:lpstr>
      <vt:lpstr>Wingdings</vt:lpstr>
      <vt:lpstr>Office ​​テーマ</vt:lpstr>
      <vt:lpstr>PowerPoint プレゼンテーション</vt:lpstr>
      <vt:lpstr>基礎研修 「授業の中での生徒指導の進め方パッケージ」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2022-09-22T08:10:47Z</dcterms:created>
  <dcterms:modified xsi:type="dcterms:W3CDTF">2022-09-22T08:10:50Z</dcterms:modified>
</cp:coreProperties>
</file>