
<file path=[Content_Types].xml><?xml version="1.0" encoding="utf-8"?>
<Types xmlns="http://schemas.openxmlformats.org/package/2006/content-types">
  <Default Extension="png" ContentType="image/pn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20" r:id="rId1"/>
  </p:sldMasterIdLst>
  <p:notesMasterIdLst>
    <p:notesMasterId r:id="rId37"/>
  </p:notesMasterIdLst>
  <p:handoutMasterIdLst>
    <p:handoutMasterId r:id="rId38"/>
  </p:handoutMasterIdLst>
  <p:sldIdLst>
    <p:sldId id="1195" r:id="rId2"/>
    <p:sldId id="1244" r:id="rId3"/>
    <p:sldId id="1147" r:id="rId4"/>
    <p:sldId id="1233" r:id="rId5"/>
    <p:sldId id="1249" r:id="rId6"/>
    <p:sldId id="1250" r:id="rId7"/>
    <p:sldId id="1234" r:id="rId8"/>
    <p:sldId id="1106" r:id="rId9"/>
    <p:sldId id="977" r:id="rId10"/>
    <p:sldId id="1205" r:id="rId11"/>
    <p:sldId id="1206" r:id="rId12"/>
    <p:sldId id="1207" r:id="rId13"/>
    <p:sldId id="1208" r:id="rId14"/>
    <p:sldId id="1209" r:id="rId15"/>
    <p:sldId id="1210" r:id="rId16"/>
    <p:sldId id="1235" r:id="rId17"/>
    <p:sldId id="1251" r:id="rId18"/>
    <p:sldId id="1239" r:id="rId19"/>
    <p:sldId id="1181" r:id="rId20"/>
    <p:sldId id="1236" r:id="rId21"/>
    <p:sldId id="1216" r:id="rId22"/>
    <p:sldId id="1237" r:id="rId23"/>
    <p:sldId id="1223" r:id="rId24"/>
    <p:sldId id="1178" r:id="rId25"/>
    <p:sldId id="1159" r:id="rId26"/>
    <p:sldId id="1203" r:id="rId27"/>
    <p:sldId id="1198" r:id="rId28"/>
    <p:sldId id="1199" r:id="rId29"/>
    <p:sldId id="1200" r:id="rId30"/>
    <p:sldId id="1263" r:id="rId31"/>
    <p:sldId id="1256" r:id="rId32"/>
    <p:sldId id="1238" r:id="rId33"/>
    <p:sldId id="1176" r:id="rId34"/>
    <p:sldId id="1243" r:id="rId35"/>
    <p:sldId id="1145" r:id="rId36"/>
  </p:sldIdLst>
  <p:sldSz cx="9144000" cy="6858000" type="screen4x3"/>
  <p:notesSz cx="7034213" cy="1016476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2">
          <p15:clr>
            <a:srgbClr val="A4A3A4"/>
          </p15:clr>
        </p15:guide>
        <p15:guide id="2" pos="2160">
          <p15:clr>
            <a:srgbClr val="A4A3A4"/>
          </p15:clr>
        </p15:guide>
        <p15:guide id="3" orient="horz" pos="3107">
          <p15:clr>
            <a:srgbClr val="A4A3A4"/>
          </p15:clr>
        </p15:guide>
        <p15:guide id="4" pos="2122">
          <p15:clr>
            <a:srgbClr val="A4A3A4"/>
          </p15:clr>
        </p15:guide>
        <p15:guide id="5" orient="horz" pos="3227">
          <p15:clr>
            <a:srgbClr val="A4A3A4"/>
          </p15:clr>
        </p15:guide>
        <p15:guide id="6" orient="horz" pos="3201">
          <p15:clr>
            <a:srgbClr val="A4A3A4"/>
          </p15:clr>
        </p15:guide>
        <p15:guide id="7" pos="2256">
          <p15:clr>
            <a:srgbClr val="A4A3A4"/>
          </p15:clr>
        </p15:guide>
        <p15:guide id="8" pos="221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009900"/>
    <a:srgbClr val="0000FF"/>
    <a:srgbClr val="FFCCFF"/>
    <a:srgbClr val="CCFFCC"/>
    <a:srgbClr val="FF6600"/>
    <a:srgbClr val="009999"/>
    <a:srgbClr val="FFFF99"/>
    <a:srgbClr val="FFFF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294" autoAdjust="0"/>
    <p:restoredTop sz="69009" autoAdjust="0"/>
  </p:normalViewPr>
  <p:slideViewPr>
    <p:cSldViewPr>
      <p:cViewPr varScale="1">
        <p:scale>
          <a:sx n="50" d="100"/>
          <a:sy n="50" d="100"/>
        </p:scale>
        <p:origin x="1308" y="54"/>
      </p:cViewPr>
      <p:guideLst>
        <p:guide orient="horz" pos="2160"/>
        <p:guide pos="2880"/>
      </p:guideLst>
    </p:cSldViewPr>
  </p:slideViewPr>
  <p:notesTextViewPr>
    <p:cViewPr>
      <p:scale>
        <a:sx n="125" d="100"/>
        <a:sy n="125" d="100"/>
      </p:scale>
      <p:origin x="0" y="0"/>
    </p:cViewPr>
  </p:notesTextViewPr>
  <p:sorterViewPr>
    <p:cViewPr>
      <p:scale>
        <a:sx n="75" d="100"/>
        <a:sy n="75" d="100"/>
      </p:scale>
      <p:origin x="0" y="9090"/>
    </p:cViewPr>
  </p:sorterViewPr>
  <p:notesViewPr>
    <p:cSldViewPr>
      <p:cViewPr>
        <p:scale>
          <a:sx n="66" d="100"/>
          <a:sy n="66" d="100"/>
        </p:scale>
        <p:origin x="-2514" y="-48"/>
      </p:cViewPr>
      <p:guideLst>
        <p:guide orient="horz" pos="3132"/>
        <p:guide pos="2160"/>
        <p:guide orient="horz" pos="3107"/>
        <p:guide pos="2122"/>
        <p:guide orient="horz" pos="3227"/>
        <p:guide orient="horz" pos="3201"/>
        <p:guide pos="2256"/>
        <p:guide pos="221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48827" y="147291"/>
            <a:ext cx="3293878" cy="663912"/>
          </a:xfrm>
          <a:prstGeom prst="rect">
            <a:avLst/>
          </a:prstGeom>
        </p:spPr>
        <p:txBody>
          <a:bodyPr vert="horz" lIns="93799" tIns="46897" rIns="93799" bIns="46897" rtlCol="0"/>
          <a:lstStyle>
            <a:lvl1pPr algn="l">
              <a:defRPr sz="1200"/>
            </a:lvl1pPr>
          </a:lstStyle>
          <a:p>
            <a:r>
              <a:rPr lang="ja-JP" altLang="en-US" dirty="0" smtClean="0">
                <a:latin typeface="+mj-ea"/>
                <a:ea typeface="+mj-ea"/>
              </a:rPr>
              <a:t>学校力向上サポートキャラバン</a:t>
            </a:r>
            <a:endParaRPr lang="en-US" altLang="ja-JP" dirty="0" smtClean="0">
              <a:latin typeface="+mj-ea"/>
              <a:ea typeface="+mj-ea"/>
            </a:endParaRPr>
          </a:p>
          <a:p>
            <a:r>
              <a:rPr lang="ja-JP" altLang="en-US" dirty="0" smtClean="0">
                <a:latin typeface="+mj-ea"/>
                <a:ea typeface="+mj-ea"/>
              </a:rPr>
              <a:t>美咲町立柵原中学校　校内研修</a:t>
            </a:r>
            <a:endParaRPr lang="ja-JP" altLang="en-US" dirty="0">
              <a:latin typeface="+mj-ea"/>
              <a:ea typeface="+mj-ea"/>
            </a:endParaRPr>
          </a:p>
        </p:txBody>
      </p:sp>
      <p:sp>
        <p:nvSpPr>
          <p:cNvPr id="3" name="日付プレースホルダー 2"/>
          <p:cNvSpPr>
            <a:spLocks noGrp="1"/>
          </p:cNvSpPr>
          <p:nvPr>
            <p:ph type="dt" sz="quarter" idx="1"/>
          </p:nvPr>
        </p:nvSpPr>
        <p:spPr>
          <a:xfrm>
            <a:off x="3889162" y="155682"/>
            <a:ext cx="3048160" cy="508238"/>
          </a:xfrm>
          <a:prstGeom prst="rect">
            <a:avLst/>
          </a:prstGeom>
        </p:spPr>
        <p:txBody>
          <a:bodyPr vert="horz" lIns="93799" tIns="46897" rIns="93799" bIns="46897" rtlCol="0"/>
          <a:lstStyle>
            <a:lvl1pPr algn="r">
              <a:defRPr sz="1200"/>
            </a:lvl1pPr>
          </a:lstStyle>
          <a:p>
            <a:r>
              <a:rPr kumimoji="1" lang="en-US" altLang="ja-JP" smtClean="0">
                <a:latin typeface="+mj-ea"/>
                <a:ea typeface="+mj-ea"/>
              </a:rPr>
              <a:t>2013/9/30</a:t>
            </a:r>
            <a:endParaRPr kumimoji="1" lang="ja-JP" altLang="en-US" dirty="0">
              <a:latin typeface="+mj-ea"/>
              <a:ea typeface="+mj-ea"/>
            </a:endParaRPr>
          </a:p>
        </p:txBody>
      </p:sp>
      <p:sp>
        <p:nvSpPr>
          <p:cNvPr id="4" name="フッター プレースホルダー 3"/>
          <p:cNvSpPr>
            <a:spLocks noGrp="1"/>
          </p:cNvSpPr>
          <p:nvPr>
            <p:ph type="ftr" sz="quarter" idx="2"/>
          </p:nvPr>
        </p:nvSpPr>
        <p:spPr>
          <a:xfrm>
            <a:off x="9" y="9654770"/>
            <a:ext cx="3048160" cy="508238"/>
          </a:xfrm>
          <a:prstGeom prst="rect">
            <a:avLst/>
          </a:prstGeom>
        </p:spPr>
        <p:txBody>
          <a:bodyPr vert="horz" lIns="93799" tIns="46897" rIns="93799" bIns="46897"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9162" y="9574499"/>
            <a:ext cx="3048160" cy="508238"/>
          </a:xfrm>
          <a:prstGeom prst="rect">
            <a:avLst/>
          </a:prstGeom>
        </p:spPr>
        <p:txBody>
          <a:bodyPr vert="horz" lIns="93799" tIns="46897" rIns="93799" bIns="46897" rtlCol="0" anchor="b"/>
          <a:lstStyle>
            <a:lvl1pPr algn="r">
              <a:defRPr sz="1200"/>
            </a:lvl1pPr>
          </a:lstStyle>
          <a:p>
            <a:fld id="{37410AD5-B439-43D4-A46B-6DECF39F8264}" type="slidenum">
              <a:rPr kumimoji="1" lang="ja-JP" altLang="en-US" smtClean="0">
                <a:latin typeface="+mn-ea"/>
              </a:rPr>
              <a:t>‹#›</a:t>
            </a:fld>
            <a:endParaRPr kumimoji="1" lang="ja-JP" altLang="en-US">
              <a:latin typeface="+mn-ea"/>
            </a:endParaRPr>
          </a:p>
        </p:txBody>
      </p:sp>
    </p:spTree>
    <p:extLst>
      <p:ext uri="{BB962C8B-B14F-4D97-AF65-F5344CB8AC3E}">
        <p14:creationId xmlns:p14="http://schemas.microsoft.com/office/powerpoint/2010/main" val="2373743031"/>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スライド イメージ プレースホルダー 3"/>
          <p:cNvSpPr>
            <a:spLocks noGrp="1" noRot="1" noChangeAspect="1"/>
          </p:cNvSpPr>
          <p:nvPr>
            <p:ph type="sldImg" idx="2"/>
          </p:nvPr>
        </p:nvSpPr>
        <p:spPr>
          <a:xfrm>
            <a:off x="974725" y="762000"/>
            <a:ext cx="5084763" cy="3813175"/>
          </a:xfrm>
          <a:prstGeom prst="rect">
            <a:avLst/>
          </a:prstGeom>
          <a:noFill/>
          <a:ln w="12700">
            <a:solidFill>
              <a:prstClr val="black"/>
            </a:solidFill>
          </a:ln>
        </p:spPr>
        <p:txBody>
          <a:bodyPr vert="horz" lIns="93799" tIns="46897" rIns="93799" bIns="46897" rtlCol="0" anchor="ctr"/>
          <a:lstStyle/>
          <a:p>
            <a:endParaRPr lang="ja-JP" altLang="en-US"/>
          </a:p>
        </p:txBody>
      </p:sp>
      <p:sp>
        <p:nvSpPr>
          <p:cNvPr id="5" name="ノート プレースホルダー 4"/>
          <p:cNvSpPr>
            <a:spLocks noGrp="1"/>
          </p:cNvSpPr>
          <p:nvPr>
            <p:ph type="body" sz="quarter" idx="3"/>
          </p:nvPr>
        </p:nvSpPr>
        <p:spPr>
          <a:xfrm>
            <a:off x="703422" y="4828271"/>
            <a:ext cx="5627370" cy="4574142"/>
          </a:xfrm>
          <a:prstGeom prst="rect">
            <a:avLst/>
          </a:prstGeom>
        </p:spPr>
        <p:txBody>
          <a:bodyPr vert="horz" lIns="93799" tIns="46897" rIns="93799" bIns="46897"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9" y="9654770"/>
            <a:ext cx="3048160" cy="508238"/>
          </a:xfrm>
          <a:prstGeom prst="rect">
            <a:avLst/>
          </a:prstGeom>
        </p:spPr>
        <p:txBody>
          <a:bodyPr vert="horz" lIns="93799" tIns="46897" rIns="93799" bIns="46897"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984434" y="9654770"/>
            <a:ext cx="3048160" cy="508238"/>
          </a:xfrm>
          <a:prstGeom prst="rect">
            <a:avLst/>
          </a:prstGeom>
        </p:spPr>
        <p:txBody>
          <a:bodyPr vert="horz" lIns="93799" tIns="46897" rIns="93799" bIns="46897" rtlCol="0" anchor="b"/>
          <a:lstStyle>
            <a:lvl1pPr algn="r">
              <a:defRPr sz="1200"/>
            </a:lvl1pPr>
          </a:lstStyle>
          <a:p>
            <a:fld id="{2CAD91B4-B010-416D-AB8D-6EF94E713781}" type="slidenum">
              <a:rPr kumimoji="1" lang="ja-JP" altLang="en-US" smtClean="0"/>
              <a:t>‹#›</a:t>
            </a:fld>
            <a:endParaRPr kumimoji="1" lang="ja-JP" altLang="en-US"/>
          </a:p>
        </p:txBody>
      </p:sp>
    </p:spTree>
    <p:extLst>
      <p:ext uri="{BB962C8B-B14F-4D97-AF65-F5344CB8AC3E}">
        <p14:creationId xmlns:p14="http://schemas.microsoft.com/office/powerpoint/2010/main" val="2563958936"/>
      </p:ext>
    </p:extLst>
  </p:cSld>
  <p:clrMap bg1="lt1" tx1="dk1" bg2="lt2" tx2="dk2" accent1="accent1" accent2="accent2" accent3="accent3" accent4="accent4" accent5="accent5" accent6="accent6" hlink="hlink" folHlink="folHlink"/>
  <p:hf ftr="0"/>
  <p:notesStyle>
    <a:lvl1pPr marL="0" algn="l" defTabSz="914400" rtl="0" eaLnBrk="1" latinLnBrk="0" hangingPunct="1">
      <a:lnSpc>
        <a:spcPts val="1920"/>
      </a:lnSpc>
      <a:defRPr kumimoji="1" sz="1600" kern="1200">
        <a:solidFill>
          <a:schemeClr val="tx1"/>
        </a:solidFill>
        <a:latin typeface="+mn-lt"/>
        <a:ea typeface="+mn-ea"/>
        <a:cs typeface="+mn-cs"/>
      </a:defRPr>
    </a:lvl1pPr>
    <a:lvl2pPr marL="457200" algn="l" defTabSz="914400" rtl="0" eaLnBrk="1" latinLnBrk="0" hangingPunct="1">
      <a:lnSpc>
        <a:spcPts val="1920"/>
      </a:lnSpc>
      <a:defRPr kumimoji="1" sz="1600" kern="1200">
        <a:solidFill>
          <a:schemeClr val="tx1"/>
        </a:solidFill>
        <a:latin typeface="+mn-lt"/>
        <a:ea typeface="+mn-ea"/>
        <a:cs typeface="+mn-cs"/>
      </a:defRPr>
    </a:lvl2pPr>
    <a:lvl3pPr marL="914400" algn="l" defTabSz="914400" rtl="0" eaLnBrk="1" latinLnBrk="0" hangingPunct="1">
      <a:lnSpc>
        <a:spcPts val="1920"/>
      </a:lnSpc>
      <a:defRPr kumimoji="1" sz="1600" kern="1200">
        <a:solidFill>
          <a:schemeClr val="tx1"/>
        </a:solidFill>
        <a:latin typeface="+mn-lt"/>
        <a:ea typeface="+mn-ea"/>
        <a:cs typeface="+mn-cs"/>
      </a:defRPr>
    </a:lvl3pPr>
    <a:lvl4pPr marL="1371600" algn="l" defTabSz="914400" rtl="0" eaLnBrk="1" latinLnBrk="0" hangingPunct="1">
      <a:lnSpc>
        <a:spcPts val="1920"/>
      </a:lnSpc>
      <a:defRPr kumimoji="1" sz="1600" kern="1200">
        <a:solidFill>
          <a:schemeClr val="tx1"/>
        </a:solidFill>
        <a:latin typeface="+mn-lt"/>
        <a:ea typeface="+mn-ea"/>
        <a:cs typeface="+mn-cs"/>
      </a:defRPr>
    </a:lvl4pPr>
    <a:lvl5pPr marL="1828800" algn="l" defTabSz="914400" rtl="0" eaLnBrk="1" latinLnBrk="0" hangingPunct="1">
      <a:lnSpc>
        <a:spcPts val="1920"/>
      </a:lnSpc>
      <a:defRPr kumimoji="1" sz="16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703422" y="4828270"/>
            <a:ext cx="5627370" cy="4927841"/>
          </a:xfrm>
        </p:spPr>
        <p:txBody>
          <a:bodyPr/>
          <a:lstStyle/>
          <a:p>
            <a:r>
              <a:rPr lang="ja-JP" altLang="en-US" b="1" dirty="0">
                <a:latin typeface="メイリオ" panose="020B0604030504040204" pitchFamily="50" charset="-128"/>
                <a:ea typeface="メイリオ" panose="020B0604030504040204" pitchFamily="50" charset="-128"/>
              </a:rPr>
              <a:t>≪スライド１～３で１分</a:t>
            </a:r>
            <a:r>
              <a:rPr lang="en-US" altLang="ja-JP" b="1" dirty="0">
                <a:latin typeface="メイリオ" panose="020B0604030504040204" pitchFamily="50" charset="-128"/>
                <a:ea typeface="メイリオ" panose="020B0604030504040204" pitchFamily="50" charset="-128"/>
              </a:rPr>
              <a:t>≫</a:t>
            </a:r>
            <a:endParaRPr lang="ja-JP" altLang="en-US"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　それでは、校内研修を始めます。</a:t>
            </a:r>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　今日は、</a:t>
            </a:r>
            <a:r>
              <a:rPr lang="ja-JP" altLang="en-US" dirty="0" smtClean="0">
                <a:latin typeface="メイリオ" panose="020B0604030504040204" pitchFamily="50" charset="-128"/>
                <a:ea typeface="メイリオ" panose="020B0604030504040204" pitchFamily="50" charset="-128"/>
              </a:rPr>
              <a:t>授業の中での生徒</a:t>
            </a:r>
            <a:r>
              <a:rPr lang="ja-JP" altLang="en-US" dirty="0">
                <a:latin typeface="メイリオ" panose="020B0604030504040204" pitchFamily="50" charset="-128"/>
                <a:ea typeface="メイリオ" panose="020B0604030504040204" pitchFamily="50" charset="-128"/>
              </a:rPr>
              <a:t>指導についての理解を深め、授業の中での働きかけの具体について一緒に考えていきましょう。★</a:t>
            </a:r>
            <a:endParaRPr lang="en-US" altLang="ja-JP" dirty="0">
              <a:latin typeface="メイリオ" panose="020B0604030504040204" pitchFamily="50" charset="-128"/>
              <a:ea typeface="メイリオ" panose="020B0604030504040204" pitchFamily="50" charset="-128"/>
            </a:endParaRPr>
          </a:p>
          <a:p>
            <a:pPr defTabSz="946016">
              <a:defRPr/>
            </a:pPr>
            <a:endParaRPr lang="en-US" altLang="ja-JP" dirty="0" smtClean="0">
              <a:latin typeface="メイリオ" panose="020B0604030504040204" pitchFamily="50" charset="-128"/>
              <a:ea typeface="メイリオ" panose="020B0604030504040204" pitchFamily="50" charset="-128"/>
            </a:endParaRPr>
          </a:p>
          <a:p>
            <a:pPr defTabSz="946016">
              <a:defRPr/>
            </a:pPr>
            <a:r>
              <a:rPr lang="ja-JP" altLang="en-US" dirty="0">
                <a:latin typeface="メイリオ" panose="020B0604030504040204" pitchFamily="50" charset="-128"/>
                <a:ea typeface="メイリオ" panose="020B0604030504040204" pitchFamily="50" charset="-128"/>
              </a:rPr>
              <a:t>（研修</a:t>
            </a:r>
            <a:r>
              <a:rPr lang="en-US" altLang="ja-JP" dirty="0">
                <a:latin typeface="メイリオ" panose="020B0604030504040204" pitchFamily="50" charset="-128"/>
                <a:ea typeface="メイリオ" panose="020B0604030504040204" pitchFamily="50" charset="-128"/>
              </a:rPr>
              <a:t>Ⅱ</a:t>
            </a:r>
            <a:r>
              <a:rPr lang="ja-JP" altLang="en-US" dirty="0">
                <a:latin typeface="メイリオ" panose="020B0604030504040204" pitchFamily="50" charset="-128"/>
                <a:ea typeface="メイリオ" panose="020B0604030504040204" pitchFamily="50" charset="-128"/>
              </a:rPr>
              <a:t>として実施の場合、研修</a:t>
            </a:r>
            <a:r>
              <a:rPr lang="en-US" altLang="ja-JP" dirty="0">
                <a:latin typeface="メイリオ" panose="020B0604030504040204" pitchFamily="50" charset="-128"/>
                <a:ea typeface="メイリオ" panose="020B0604030504040204" pitchFamily="50" charset="-128"/>
              </a:rPr>
              <a:t>Ⅰ</a:t>
            </a:r>
            <a:r>
              <a:rPr lang="ja-JP" altLang="en-US" dirty="0">
                <a:latin typeface="メイリオ" panose="020B0604030504040204" pitchFamily="50" charset="-128"/>
                <a:ea typeface="メイリオ" panose="020B0604030504040204" pitchFamily="50" charset="-128"/>
              </a:rPr>
              <a:t>の続きであり、本日は、より実践的な内容を研修することを補足してください。）</a:t>
            </a:r>
            <a:endParaRPr lang="en-US" altLang="ja-JP" dirty="0">
              <a:latin typeface="メイリオ" panose="020B0604030504040204" pitchFamily="50" charset="-128"/>
              <a:ea typeface="メイリオ" panose="020B0604030504040204" pitchFamily="50" charset="-128"/>
            </a:endParaRPr>
          </a:p>
        </p:txBody>
      </p:sp>
      <p:sp>
        <p:nvSpPr>
          <p:cNvPr id="6" name="スライド番号プレースホルダー 5"/>
          <p:cNvSpPr>
            <a:spLocks noGrp="1"/>
          </p:cNvSpPr>
          <p:nvPr>
            <p:ph type="sldNum" sz="quarter" idx="12"/>
          </p:nvPr>
        </p:nvSpPr>
        <p:spPr/>
        <p:txBody>
          <a:bodyPr/>
          <a:lstStyle/>
          <a:p>
            <a:fld id="{2CAD91B4-B010-416D-AB8D-6EF94E713781}" type="slidenum">
              <a:rPr kumimoji="1" lang="ja-JP" altLang="en-US" smtClean="0"/>
              <a:t>1</a:t>
            </a:fld>
            <a:endParaRPr kumimoji="1" lang="ja-JP" altLang="en-US"/>
          </a:p>
        </p:txBody>
      </p:sp>
    </p:spTree>
    <p:extLst>
      <p:ext uri="{BB962C8B-B14F-4D97-AF65-F5344CB8AC3E}">
        <p14:creationId xmlns:p14="http://schemas.microsoft.com/office/powerpoint/2010/main" val="2752680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スライド イメージ プレースホルダー 1"/>
          <p:cNvSpPr>
            <a:spLocks noGrp="1" noRot="1" noChangeAspect="1" noTextEdit="1"/>
          </p:cNvSpPr>
          <p:nvPr>
            <p:ph type="sldImg"/>
          </p:nvPr>
        </p:nvSpPr>
        <p:spPr>
          <a:ln/>
        </p:spPr>
      </p:sp>
      <p:sp>
        <p:nvSpPr>
          <p:cNvPr id="64515" name="ノート プレースホルダー 2"/>
          <p:cNvSpPr>
            <a:spLocks noGrp="1"/>
          </p:cNvSpPr>
          <p:nvPr>
            <p:ph type="body" idx="1"/>
          </p:nvPr>
        </p:nvSpPr>
        <p:spPr>
          <a:extLst/>
        </p:spPr>
        <p:txBody>
          <a:bodyPr vert="horz" lIns="93785" tIns="46888" rIns="93785" bIns="46888"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≪スライド７～</a:t>
            </a:r>
            <a:r>
              <a:rPr lang="en-US" altLang="ja-JP" b="1" dirty="0">
                <a:latin typeface="メイリオ" panose="020B0604030504040204" pitchFamily="50" charset="-128"/>
                <a:ea typeface="メイリオ" panose="020B0604030504040204" pitchFamily="50" charset="-128"/>
              </a:rPr>
              <a:t>15</a:t>
            </a:r>
            <a:r>
              <a:rPr lang="ja-JP" altLang="en-US" b="1" dirty="0">
                <a:latin typeface="メイリオ" panose="020B0604030504040204" pitchFamily="50" charset="-128"/>
                <a:ea typeface="メイリオ" panose="020B0604030504040204" pitchFamily="50" charset="-128"/>
              </a:rPr>
              <a:t>で４分≫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生徒指導提要では、この自己指導能力を育むために、日々の教育活動において、</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smtClean="0">
                <a:latin typeface="メイリオ" panose="020B0604030504040204" pitchFamily="50" charset="-128"/>
                <a:ea typeface="メイリオ" panose="020B0604030504040204" pitchFamily="50" charset="-128"/>
              </a:rPr>
              <a:t>「子供に</a:t>
            </a:r>
            <a:r>
              <a:rPr lang="ja-JP" altLang="en-US" dirty="0">
                <a:latin typeface="メイリオ" panose="020B0604030504040204" pitchFamily="50" charset="-128"/>
                <a:ea typeface="メイリオ" panose="020B0604030504040204" pitchFamily="50" charset="-128"/>
              </a:rPr>
              <a:t>自己存在感を与えること」</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「共感的な人間関係を育成すること」</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「自己決定の場を与え、自己の可能性の開発を援助すること」　</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の三点に特に留意して生徒指導を行うことが求められています。具体的には、★</a:t>
            </a:r>
            <a:endParaRPr lang="en-US" altLang="ja-JP" dirty="0">
              <a:latin typeface="メイリオ" panose="020B0604030504040204" pitchFamily="50" charset="-128"/>
              <a:ea typeface="メイリオ" panose="020B0604030504040204" pitchFamily="50" charset="-128"/>
            </a:endParaRPr>
          </a:p>
          <a:p>
            <a:pPr>
              <a:lnSpc>
                <a:spcPts val="1968"/>
              </a:lnSpc>
            </a:pP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（配付資料に記入箇所があります。）</a:t>
            </a:r>
          </a:p>
        </p:txBody>
      </p:sp>
      <p:sp>
        <p:nvSpPr>
          <p:cNvPr id="64516" name="スライド番号プレースホルダー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1159" eaLnBrk="0" hangingPunct="0">
              <a:spcBef>
                <a:spcPct val="30000"/>
              </a:spcBef>
              <a:defRPr kumimoji="1" sz="1200">
                <a:solidFill>
                  <a:schemeClr val="tx1"/>
                </a:solidFill>
                <a:latin typeface="Arial" charset="0"/>
                <a:ea typeface="ＭＳ Ｐ明朝" charset="-128"/>
              </a:defRPr>
            </a:lvl1pPr>
            <a:lvl2pPr marL="760931" indent="-292539" defTabSz="981159" eaLnBrk="0" hangingPunct="0">
              <a:spcBef>
                <a:spcPct val="30000"/>
              </a:spcBef>
              <a:defRPr kumimoji="1" sz="1200">
                <a:solidFill>
                  <a:schemeClr val="tx1"/>
                </a:solidFill>
                <a:latin typeface="Arial" charset="0"/>
                <a:ea typeface="ＭＳ Ｐ明朝" charset="-128"/>
              </a:defRPr>
            </a:lvl2pPr>
            <a:lvl3pPr marL="1171800" indent="-233376" defTabSz="981159" eaLnBrk="0" hangingPunct="0">
              <a:spcBef>
                <a:spcPct val="30000"/>
              </a:spcBef>
              <a:defRPr kumimoji="1" sz="1200">
                <a:solidFill>
                  <a:schemeClr val="tx1"/>
                </a:solidFill>
                <a:latin typeface="Arial" charset="0"/>
                <a:ea typeface="ＭＳ Ｐ明朝" charset="-128"/>
              </a:defRPr>
            </a:lvl3pPr>
            <a:lvl4pPr marL="1641837" indent="-233376" defTabSz="981159" eaLnBrk="0" hangingPunct="0">
              <a:spcBef>
                <a:spcPct val="30000"/>
              </a:spcBef>
              <a:defRPr kumimoji="1" sz="1200">
                <a:solidFill>
                  <a:schemeClr val="tx1"/>
                </a:solidFill>
                <a:latin typeface="Arial" charset="0"/>
                <a:ea typeface="ＭＳ Ｐ明朝" charset="-128"/>
              </a:defRPr>
            </a:lvl4pPr>
            <a:lvl5pPr marL="2110227" indent="-233376" defTabSz="981159" eaLnBrk="0" hangingPunct="0">
              <a:spcBef>
                <a:spcPct val="30000"/>
              </a:spcBef>
              <a:defRPr kumimoji="1" sz="1200">
                <a:solidFill>
                  <a:schemeClr val="tx1"/>
                </a:solidFill>
                <a:latin typeface="Arial" charset="0"/>
                <a:ea typeface="ＭＳ Ｐ明朝" charset="-128"/>
              </a:defRPr>
            </a:lvl5pPr>
            <a:lvl6pPr marL="2583550" indent="-233376" defTabSz="981159" eaLnBrk="0" fontAlgn="base" hangingPunct="0">
              <a:spcBef>
                <a:spcPct val="30000"/>
              </a:spcBef>
              <a:spcAft>
                <a:spcPct val="0"/>
              </a:spcAft>
              <a:defRPr kumimoji="1" sz="1200">
                <a:solidFill>
                  <a:schemeClr val="tx1"/>
                </a:solidFill>
                <a:latin typeface="Arial" charset="0"/>
                <a:ea typeface="ＭＳ Ｐ明朝" charset="-128"/>
              </a:defRPr>
            </a:lvl6pPr>
            <a:lvl7pPr marL="3056873" indent="-233376" defTabSz="981159" eaLnBrk="0" fontAlgn="base" hangingPunct="0">
              <a:spcBef>
                <a:spcPct val="30000"/>
              </a:spcBef>
              <a:spcAft>
                <a:spcPct val="0"/>
              </a:spcAft>
              <a:defRPr kumimoji="1" sz="1200">
                <a:solidFill>
                  <a:schemeClr val="tx1"/>
                </a:solidFill>
                <a:latin typeface="Arial" charset="0"/>
                <a:ea typeface="ＭＳ Ｐ明朝" charset="-128"/>
              </a:defRPr>
            </a:lvl7pPr>
            <a:lvl8pPr marL="3530195" indent="-233376" defTabSz="981159" eaLnBrk="0" fontAlgn="base" hangingPunct="0">
              <a:spcBef>
                <a:spcPct val="30000"/>
              </a:spcBef>
              <a:spcAft>
                <a:spcPct val="0"/>
              </a:spcAft>
              <a:defRPr kumimoji="1" sz="1200">
                <a:solidFill>
                  <a:schemeClr val="tx1"/>
                </a:solidFill>
                <a:latin typeface="Arial" charset="0"/>
                <a:ea typeface="ＭＳ Ｐ明朝" charset="-128"/>
              </a:defRPr>
            </a:lvl8pPr>
            <a:lvl9pPr marL="4003517" indent="-233376" defTabSz="981159" eaLnBrk="0" fontAlgn="base" hangingPunct="0">
              <a:spcBef>
                <a:spcPct val="30000"/>
              </a:spcBef>
              <a:spcAft>
                <a:spcPct val="0"/>
              </a:spcAft>
              <a:defRPr kumimoji="1" sz="1200">
                <a:solidFill>
                  <a:schemeClr val="tx1"/>
                </a:solidFill>
                <a:latin typeface="Arial" charset="0"/>
                <a:ea typeface="ＭＳ Ｐ明朝" charset="-128"/>
              </a:defRPr>
            </a:lvl9pPr>
          </a:lstStyle>
          <a:p>
            <a:pPr eaLnBrk="1" hangingPunct="1">
              <a:spcBef>
                <a:spcPct val="0"/>
              </a:spcBef>
            </a:pPr>
            <a:fld id="{E2DA4C5C-6440-4251-8024-D10DD7037F9C}" type="slidenum">
              <a:rPr lang="ja-JP" altLang="en-US" sz="1300">
                <a:ea typeface="ＭＳ Ｐゴシック" charset="-128"/>
              </a:rPr>
              <a:pPr eaLnBrk="1" hangingPunct="1">
                <a:spcBef>
                  <a:spcPct val="0"/>
                </a:spcBef>
              </a:pPr>
              <a:t>10</a:t>
            </a:fld>
            <a:endParaRPr lang="ja-JP" altLang="en-US" sz="1300">
              <a:ea typeface="ＭＳ Ｐゴシック" charset="-128"/>
            </a:endParaRPr>
          </a:p>
        </p:txBody>
      </p:sp>
    </p:spTree>
    <p:extLst>
      <p:ext uri="{BB962C8B-B14F-4D97-AF65-F5344CB8AC3E}">
        <p14:creationId xmlns:p14="http://schemas.microsoft.com/office/powerpoint/2010/main" val="378521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スライド イメージ プレースホルダー 1"/>
          <p:cNvSpPr>
            <a:spLocks noGrp="1" noRot="1" noChangeAspect="1" noTextEdit="1"/>
          </p:cNvSpPr>
          <p:nvPr>
            <p:ph type="sldImg"/>
          </p:nvPr>
        </p:nvSpPr>
        <p:spPr>
          <a:ln/>
        </p:spPr>
      </p:sp>
      <p:sp>
        <p:nvSpPr>
          <p:cNvPr id="64515" name="ノート プレースホルダー 2"/>
          <p:cNvSpPr>
            <a:spLocks noGrp="1"/>
          </p:cNvSpPr>
          <p:nvPr>
            <p:ph type="body" idx="1"/>
          </p:nvPr>
        </p:nvSpPr>
        <p:spPr>
          <a:extLst/>
        </p:spPr>
        <p:txBody>
          <a:bodyPr vert="horz" lIns="93785" tIns="46888" rIns="93785" bIns="46888"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≪スライド７～</a:t>
            </a:r>
            <a:r>
              <a:rPr lang="en-US" altLang="ja-JP" b="1" dirty="0">
                <a:latin typeface="メイリオ" panose="020B0604030504040204" pitchFamily="50" charset="-128"/>
                <a:ea typeface="メイリオ" panose="020B0604030504040204" pitchFamily="50" charset="-128"/>
              </a:rPr>
              <a:t>15</a:t>
            </a:r>
            <a:r>
              <a:rPr lang="ja-JP" altLang="en-US" b="1" dirty="0">
                <a:latin typeface="メイリオ" panose="020B0604030504040204" pitchFamily="50" charset="-128"/>
                <a:ea typeface="メイリオ" panose="020B0604030504040204" pitchFamily="50" charset="-128"/>
              </a:rPr>
              <a:t>で４分≫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自己存在感とは、自分は価値ある存在であると実感することです。例えば、子供に活躍の場を与え、プラスの評価を返すことなどが考えられます。★</a:t>
            </a:r>
          </a:p>
        </p:txBody>
      </p:sp>
      <p:sp>
        <p:nvSpPr>
          <p:cNvPr id="64516" name="スライド番号プレースホルダー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1159" eaLnBrk="0" hangingPunct="0">
              <a:spcBef>
                <a:spcPct val="30000"/>
              </a:spcBef>
              <a:defRPr kumimoji="1" sz="1200">
                <a:solidFill>
                  <a:schemeClr val="tx1"/>
                </a:solidFill>
                <a:latin typeface="Arial" charset="0"/>
                <a:ea typeface="ＭＳ Ｐ明朝" charset="-128"/>
              </a:defRPr>
            </a:lvl1pPr>
            <a:lvl2pPr marL="760931" indent="-292539" defTabSz="981159" eaLnBrk="0" hangingPunct="0">
              <a:spcBef>
                <a:spcPct val="30000"/>
              </a:spcBef>
              <a:defRPr kumimoji="1" sz="1200">
                <a:solidFill>
                  <a:schemeClr val="tx1"/>
                </a:solidFill>
                <a:latin typeface="Arial" charset="0"/>
                <a:ea typeface="ＭＳ Ｐ明朝" charset="-128"/>
              </a:defRPr>
            </a:lvl2pPr>
            <a:lvl3pPr marL="1171800" indent="-233376" defTabSz="981159" eaLnBrk="0" hangingPunct="0">
              <a:spcBef>
                <a:spcPct val="30000"/>
              </a:spcBef>
              <a:defRPr kumimoji="1" sz="1200">
                <a:solidFill>
                  <a:schemeClr val="tx1"/>
                </a:solidFill>
                <a:latin typeface="Arial" charset="0"/>
                <a:ea typeface="ＭＳ Ｐ明朝" charset="-128"/>
              </a:defRPr>
            </a:lvl3pPr>
            <a:lvl4pPr marL="1641837" indent="-233376" defTabSz="981159" eaLnBrk="0" hangingPunct="0">
              <a:spcBef>
                <a:spcPct val="30000"/>
              </a:spcBef>
              <a:defRPr kumimoji="1" sz="1200">
                <a:solidFill>
                  <a:schemeClr val="tx1"/>
                </a:solidFill>
                <a:latin typeface="Arial" charset="0"/>
                <a:ea typeface="ＭＳ Ｐ明朝" charset="-128"/>
              </a:defRPr>
            </a:lvl4pPr>
            <a:lvl5pPr marL="2110227" indent="-233376" defTabSz="981159" eaLnBrk="0" hangingPunct="0">
              <a:spcBef>
                <a:spcPct val="30000"/>
              </a:spcBef>
              <a:defRPr kumimoji="1" sz="1200">
                <a:solidFill>
                  <a:schemeClr val="tx1"/>
                </a:solidFill>
                <a:latin typeface="Arial" charset="0"/>
                <a:ea typeface="ＭＳ Ｐ明朝" charset="-128"/>
              </a:defRPr>
            </a:lvl5pPr>
            <a:lvl6pPr marL="2583550" indent="-233376" defTabSz="981159" eaLnBrk="0" fontAlgn="base" hangingPunct="0">
              <a:spcBef>
                <a:spcPct val="30000"/>
              </a:spcBef>
              <a:spcAft>
                <a:spcPct val="0"/>
              </a:spcAft>
              <a:defRPr kumimoji="1" sz="1200">
                <a:solidFill>
                  <a:schemeClr val="tx1"/>
                </a:solidFill>
                <a:latin typeface="Arial" charset="0"/>
                <a:ea typeface="ＭＳ Ｐ明朝" charset="-128"/>
              </a:defRPr>
            </a:lvl6pPr>
            <a:lvl7pPr marL="3056873" indent="-233376" defTabSz="981159" eaLnBrk="0" fontAlgn="base" hangingPunct="0">
              <a:spcBef>
                <a:spcPct val="30000"/>
              </a:spcBef>
              <a:spcAft>
                <a:spcPct val="0"/>
              </a:spcAft>
              <a:defRPr kumimoji="1" sz="1200">
                <a:solidFill>
                  <a:schemeClr val="tx1"/>
                </a:solidFill>
                <a:latin typeface="Arial" charset="0"/>
                <a:ea typeface="ＭＳ Ｐ明朝" charset="-128"/>
              </a:defRPr>
            </a:lvl7pPr>
            <a:lvl8pPr marL="3530195" indent="-233376" defTabSz="981159" eaLnBrk="0" fontAlgn="base" hangingPunct="0">
              <a:spcBef>
                <a:spcPct val="30000"/>
              </a:spcBef>
              <a:spcAft>
                <a:spcPct val="0"/>
              </a:spcAft>
              <a:defRPr kumimoji="1" sz="1200">
                <a:solidFill>
                  <a:schemeClr val="tx1"/>
                </a:solidFill>
                <a:latin typeface="Arial" charset="0"/>
                <a:ea typeface="ＭＳ Ｐ明朝" charset="-128"/>
              </a:defRPr>
            </a:lvl8pPr>
            <a:lvl9pPr marL="4003517" indent="-233376" defTabSz="981159" eaLnBrk="0" fontAlgn="base" hangingPunct="0">
              <a:spcBef>
                <a:spcPct val="30000"/>
              </a:spcBef>
              <a:spcAft>
                <a:spcPct val="0"/>
              </a:spcAft>
              <a:defRPr kumimoji="1" sz="1200">
                <a:solidFill>
                  <a:schemeClr val="tx1"/>
                </a:solidFill>
                <a:latin typeface="Arial" charset="0"/>
                <a:ea typeface="ＭＳ Ｐ明朝" charset="-128"/>
              </a:defRPr>
            </a:lvl9pPr>
          </a:lstStyle>
          <a:p>
            <a:pPr eaLnBrk="1" hangingPunct="1">
              <a:spcBef>
                <a:spcPct val="0"/>
              </a:spcBef>
            </a:pPr>
            <a:fld id="{E2DA4C5C-6440-4251-8024-D10DD7037F9C}" type="slidenum">
              <a:rPr lang="ja-JP" altLang="en-US" sz="1300">
                <a:ea typeface="ＭＳ Ｐゴシック" charset="-128"/>
              </a:rPr>
              <a:pPr eaLnBrk="1" hangingPunct="1">
                <a:spcBef>
                  <a:spcPct val="0"/>
                </a:spcBef>
              </a:pPr>
              <a:t>11</a:t>
            </a:fld>
            <a:endParaRPr lang="ja-JP" altLang="en-US" sz="1300">
              <a:ea typeface="ＭＳ Ｐゴシック" charset="-128"/>
            </a:endParaRPr>
          </a:p>
        </p:txBody>
      </p:sp>
    </p:spTree>
    <p:extLst>
      <p:ext uri="{BB962C8B-B14F-4D97-AF65-F5344CB8AC3E}">
        <p14:creationId xmlns:p14="http://schemas.microsoft.com/office/powerpoint/2010/main" val="378521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スライド イメージ プレースホルダー 1"/>
          <p:cNvSpPr>
            <a:spLocks noGrp="1" noRot="1" noChangeAspect="1" noTextEdit="1"/>
          </p:cNvSpPr>
          <p:nvPr>
            <p:ph type="sldImg"/>
          </p:nvPr>
        </p:nvSpPr>
        <p:spPr>
          <a:ln/>
        </p:spPr>
      </p:sp>
      <p:sp>
        <p:nvSpPr>
          <p:cNvPr id="64515" name="ノート プレースホルダー 2"/>
          <p:cNvSpPr>
            <a:spLocks noGrp="1"/>
          </p:cNvSpPr>
          <p:nvPr>
            <p:ph type="body" idx="1"/>
          </p:nvPr>
        </p:nvSpPr>
        <p:spPr>
          <a:extLst/>
        </p:spPr>
        <p:txBody>
          <a:bodyPr vert="horz" lIns="93785" tIns="46888" rIns="93785" bIns="46888"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≪スライド７～</a:t>
            </a:r>
            <a:r>
              <a:rPr lang="en-US" altLang="ja-JP" b="1" dirty="0">
                <a:latin typeface="メイリオ" panose="020B0604030504040204" pitchFamily="50" charset="-128"/>
                <a:ea typeface="メイリオ" panose="020B0604030504040204" pitchFamily="50" charset="-128"/>
              </a:rPr>
              <a:t>15</a:t>
            </a:r>
            <a:r>
              <a:rPr lang="ja-JP" altLang="en-US" b="1" dirty="0">
                <a:latin typeface="メイリオ" panose="020B0604030504040204" pitchFamily="50" charset="-128"/>
                <a:ea typeface="メイリオ" panose="020B0604030504040204" pitchFamily="50" charset="-128"/>
              </a:rPr>
              <a:t>で４分≫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共感的な人間関係とは、ありのままに自己を語り、理解し合う子供同士または教師と子供の人間関係のことです。例えば、互いのよさを認め合える活動を取り入れることなどが考えられます。★</a:t>
            </a:r>
          </a:p>
        </p:txBody>
      </p:sp>
      <p:sp>
        <p:nvSpPr>
          <p:cNvPr id="64516" name="スライド番号プレースホルダー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1159" eaLnBrk="0" hangingPunct="0">
              <a:spcBef>
                <a:spcPct val="30000"/>
              </a:spcBef>
              <a:defRPr kumimoji="1" sz="1200">
                <a:solidFill>
                  <a:schemeClr val="tx1"/>
                </a:solidFill>
                <a:latin typeface="Arial" charset="0"/>
                <a:ea typeface="ＭＳ Ｐ明朝" charset="-128"/>
              </a:defRPr>
            </a:lvl1pPr>
            <a:lvl2pPr marL="760931" indent="-292539" defTabSz="981159" eaLnBrk="0" hangingPunct="0">
              <a:spcBef>
                <a:spcPct val="30000"/>
              </a:spcBef>
              <a:defRPr kumimoji="1" sz="1200">
                <a:solidFill>
                  <a:schemeClr val="tx1"/>
                </a:solidFill>
                <a:latin typeface="Arial" charset="0"/>
                <a:ea typeface="ＭＳ Ｐ明朝" charset="-128"/>
              </a:defRPr>
            </a:lvl2pPr>
            <a:lvl3pPr marL="1171800" indent="-233376" defTabSz="981159" eaLnBrk="0" hangingPunct="0">
              <a:spcBef>
                <a:spcPct val="30000"/>
              </a:spcBef>
              <a:defRPr kumimoji="1" sz="1200">
                <a:solidFill>
                  <a:schemeClr val="tx1"/>
                </a:solidFill>
                <a:latin typeface="Arial" charset="0"/>
                <a:ea typeface="ＭＳ Ｐ明朝" charset="-128"/>
              </a:defRPr>
            </a:lvl3pPr>
            <a:lvl4pPr marL="1641837" indent="-233376" defTabSz="981159" eaLnBrk="0" hangingPunct="0">
              <a:spcBef>
                <a:spcPct val="30000"/>
              </a:spcBef>
              <a:defRPr kumimoji="1" sz="1200">
                <a:solidFill>
                  <a:schemeClr val="tx1"/>
                </a:solidFill>
                <a:latin typeface="Arial" charset="0"/>
                <a:ea typeface="ＭＳ Ｐ明朝" charset="-128"/>
              </a:defRPr>
            </a:lvl4pPr>
            <a:lvl5pPr marL="2110227" indent="-233376" defTabSz="981159" eaLnBrk="0" hangingPunct="0">
              <a:spcBef>
                <a:spcPct val="30000"/>
              </a:spcBef>
              <a:defRPr kumimoji="1" sz="1200">
                <a:solidFill>
                  <a:schemeClr val="tx1"/>
                </a:solidFill>
                <a:latin typeface="Arial" charset="0"/>
                <a:ea typeface="ＭＳ Ｐ明朝" charset="-128"/>
              </a:defRPr>
            </a:lvl5pPr>
            <a:lvl6pPr marL="2583550" indent="-233376" defTabSz="981159" eaLnBrk="0" fontAlgn="base" hangingPunct="0">
              <a:spcBef>
                <a:spcPct val="30000"/>
              </a:spcBef>
              <a:spcAft>
                <a:spcPct val="0"/>
              </a:spcAft>
              <a:defRPr kumimoji="1" sz="1200">
                <a:solidFill>
                  <a:schemeClr val="tx1"/>
                </a:solidFill>
                <a:latin typeface="Arial" charset="0"/>
                <a:ea typeface="ＭＳ Ｐ明朝" charset="-128"/>
              </a:defRPr>
            </a:lvl6pPr>
            <a:lvl7pPr marL="3056873" indent="-233376" defTabSz="981159" eaLnBrk="0" fontAlgn="base" hangingPunct="0">
              <a:spcBef>
                <a:spcPct val="30000"/>
              </a:spcBef>
              <a:spcAft>
                <a:spcPct val="0"/>
              </a:spcAft>
              <a:defRPr kumimoji="1" sz="1200">
                <a:solidFill>
                  <a:schemeClr val="tx1"/>
                </a:solidFill>
                <a:latin typeface="Arial" charset="0"/>
                <a:ea typeface="ＭＳ Ｐ明朝" charset="-128"/>
              </a:defRPr>
            </a:lvl7pPr>
            <a:lvl8pPr marL="3530195" indent="-233376" defTabSz="981159" eaLnBrk="0" fontAlgn="base" hangingPunct="0">
              <a:spcBef>
                <a:spcPct val="30000"/>
              </a:spcBef>
              <a:spcAft>
                <a:spcPct val="0"/>
              </a:spcAft>
              <a:defRPr kumimoji="1" sz="1200">
                <a:solidFill>
                  <a:schemeClr val="tx1"/>
                </a:solidFill>
                <a:latin typeface="Arial" charset="0"/>
                <a:ea typeface="ＭＳ Ｐ明朝" charset="-128"/>
              </a:defRPr>
            </a:lvl8pPr>
            <a:lvl9pPr marL="4003517" indent="-233376" defTabSz="981159" eaLnBrk="0" fontAlgn="base" hangingPunct="0">
              <a:spcBef>
                <a:spcPct val="30000"/>
              </a:spcBef>
              <a:spcAft>
                <a:spcPct val="0"/>
              </a:spcAft>
              <a:defRPr kumimoji="1" sz="1200">
                <a:solidFill>
                  <a:schemeClr val="tx1"/>
                </a:solidFill>
                <a:latin typeface="Arial" charset="0"/>
                <a:ea typeface="ＭＳ Ｐ明朝" charset="-128"/>
              </a:defRPr>
            </a:lvl9pPr>
          </a:lstStyle>
          <a:p>
            <a:pPr eaLnBrk="1" hangingPunct="1">
              <a:spcBef>
                <a:spcPct val="0"/>
              </a:spcBef>
            </a:pPr>
            <a:fld id="{E2DA4C5C-6440-4251-8024-D10DD7037F9C}" type="slidenum">
              <a:rPr lang="ja-JP" altLang="en-US" sz="1300">
                <a:ea typeface="ＭＳ Ｐゴシック" charset="-128"/>
              </a:rPr>
              <a:pPr eaLnBrk="1" hangingPunct="1">
                <a:spcBef>
                  <a:spcPct val="0"/>
                </a:spcBef>
              </a:pPr>
              <a:t>12</a:t>
            </a:fld>
            <a:endParaRPr lang="ja-JP" altLang="en-US" sz="1300">
              <a:ea typeface="ＭＳ Ｐゴシック" charset="-128"/>
            </a:endParaRPr>
          </a:p>
        </p:txBody>
      </p:sp>
    </p:spTree>
    <p:extLst>
      <p:ext uri="{BB962C8B-B14F-4D97-AF65-F5344CB8AC3E}">
        <p14:creationId xmlns:p14="http://schemas.microsoft.com/office/powerpoint/2010/main" val="378521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スライド イメージ プレースホルダー 1"/>
          <p:cNvSpPr>
            <a:spLocks noGrp="1" noRot="1" noChangeAspect="1" noTextEdit="1"/>
          </p:cNvSpPr>
          <p:nvPr>
            <p:ph type="sldImg"/>
          </p:nvPr>
        </p:nvSpPr>
        <p:spPr>
          <a:ln/>
        </p:spPr>
      </p:sp>
      <p:sp>
        <p:nvSpPr>
          <p:cNvPr id="64515" name="ノート プレースホルダー 2"/>
          <p:cNvSpPr>
            <a:spLocks noGrp="1"/>
          </p:cNvSpPr>
          <p:nvPr>
            <p:ph type="body" idx="1"/>
          </p:nvPr>
        </p:nvSpPr>
        <p:spPr>
          <a:extLst/>
        </p:spPr>
        <p:txBody>
          <a:bodyPr vert="horz" lIns="93785" tIns="46888" rIns="93785" bIns="46888"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≪スライド７～</a:t>
            </a:r>
            <a:r>
              <a:rPr lang="en-US" altLang="ja-JP" b="1" dirty="0">
                <a:latin typeface="メイリオ" panose="020B0604030504040204" pitchFamily="50" charset="-128"/>
                <a:ea typeface="メイリオ" panose="020B0604030504040204" pitchFamily="50" charset="-128"/>
              </a:rPr>
              <a:t>15</a:t>
            </a:r>
            <a:r>
              <a:rPr lang="ja-JP" altLang="en-US" b="1" dirty="0">
                <a:latin typeface="メイリオ" panose="020B0604030504040204" pitchFamily="50" charset="-128"/>
                <a:ea typeface="メイリオ" panose="020B0604030504040204" pitchFamily="50" charset="-128"/>
              </a:rPr>
              <a:t>で４分≫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自己決定の場を与え、自己の可能性の開発を援助するとは、子供自身に選択や自己決定ができる場や機会を多く設けることです。例えば、行事のきまりを子供たちで考える機会を設けることなどが考えられます。そして、自分で考えて決めて、発表したり、気付いたり、試したり、話し合ったりすることを大切にします。</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以上の三点に留意することが、自己指導能力を育むことにつながります。★</a:t>
            </a:r>
            <a:endParaRPr lang="en-US" altLang="ja-JP" dirty="0">
              <a:latin typeface="メイリオ" panose="020B0604030504040204" pitchFamily="50" charset="-128"/>
              <a:ea typeface="メイリオ" panose="020B0604030504040204" pitchFamily="50" charset="-128"/>
            </a:endParaRPr>
          </a:p>
        </p:txBody>
      </p:sp>
      <p:sp>
        <p:nvSpPr>
          <p:cNvPr id="64516" name="スライド番号プレースホルダー 4"/>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1159" eaLnBrk="0" hangingPunct="0">
              <a:spcBef>
                <a:spcPct val="30000"/>
              </a:spcBef>
              <a:defRPr kumimoji="1" sz="1200">
                <a:solidFill>
                  <a:schemeClr val="tx1"/>
                </a:solidFill>
                <a:latin typeface="Arial" charset="0"/>
                <a:ea typeface="ＭＳ Ｐ明朝" charset="-128"/>
              </a:defRPr>
            </a:lvl1pPr>
            <a:lvl2pPr marL="760931" indent="-292539" defTabSz="981159" eaLnBrk="0" hangingPunct="0">
              <a:spcBef>
                <a:spcPct val="30000"/>
              </a:spcBef>
              <a:defRPr kumimoji="1" sz="1200">
                <a:solidFill>
                  <a:schemeClr val="tx1"/>
                </a:solidFill>
                <a:latin typeface="Arial" charset="0"/>
                <a:ea typeface="ＭＳ Ｐ明朝" charset="-128"/>
              </a:defRPr>
            </a:lvl2pPr>
            <a:lvl3pPr marL="1171800" indent="-233376" defTabSz="981159" eaLnBrk="0" hangingPunct="0">
              <a:spcBef>
                <a:spcPct val="30000"/>
              </a:spcBef>
              <a:defRPr kumimoji="1" sz="1200">
                <a:solidFill>
                  <a:schemeClr val="tx1"/>
                </a:solidFill>
                <a:latin typeface="Arial" charset="0"/>
                <a:ea typeface="ＭＳ Ｐ明朝" charset="-128"/>
              </a:defRPr>
            </a:lvl3pPr>
            <a:lvl4pPr marL="1641837" indent="-233376" defTabSz="981159" eaLnBrk="0" hangingPunct="0">
              <a:spcBef>
                <a:spcPct val="30000"/>
              </a:spcBef>
              <a:defRPr kumimoji="1" sz="1200">
                <a:solidFill>
                  <a:schemeClr val="tx1"/>
                </a:solidFill>
                <a:latin typeface="Arial" charset="0"/>
                <a:ea typeface="ＭＳ Ｐ明朝" charset="-128"/>
              </a:defRPr>
            </a:lvl4pPr>
            <a:lvl5pPr marL="2110227" indent="-233376" defTabSz="981159" eaLnBrk="0" hangingPunct="0">
              <a:spcBef>
                <a:spcPct val="30000"/>
              </a:spcBef>
              <a:defRPr kumimoji="1" sz="1200">
                <a:solidFill>
                  <a:schemeClr val="tx1"/>
                </a:solidFill>
                <a:latin typeface="Arial" charset="0"/>
                <a:ea typeface="ＭＳ Ｐ明朝" charset="-128"/>
              </a:defRPr>
            </a:lvl5pPr>
            <a:lvl6pPr marL="2583550" indent="-233376" defTabSz="981159" eaLnBrk="0" fontAlgn="base" hangingPunct="0">
              <a:spcBef>
                <a:spcPct val="30000"/>
              </a:spcBef>
              <a:spcAft>
                <a:spcPct val="0"/>
              </a:spcAft>
              <a:defRPr kumimoji="1" sz="1200">
                <a:solidFill>
                  <a:schemeClr val="tx1"/>
                </a:solidFill>
                <a:latin typeface="Arial" charset="0"/>
                <a:ea typeface="ＭＳ Ｐ明朝" charset="-128"/>
              </a:defRPr>
            </a:lvl6pPr>
            <a:lvl7pPr marL="3056873" indent="-233376" defTabSz="981159" eaLnBrk="0" fontAlgn="base" hangingPunct="0">
              <a:spcBef>
                <a:spcPct val="30000"/>
              </a:spcBef>
              <a:spcAft>
                <a:spcPct val="0"/>
              </a:spcAft>
              <a:defRPr kumimoji="1" sz="1200">
                <a:solidFill>
                  <a:schemeClr val="tx1"/>
                </a:solidFill>
                <a:latin typeface="Arial" charset="0"/>
                <a:ea typeface="ＭＳ Ｐ明朝" charset="-128"/>
              </a:defRPr>
            </a:lvl7pPr>
            <a:lvl8pPr marL="3530195" indent="-233376" defTabSz="981159" eaLnBrk="0" fontAlgn="base" hangingPunct="0">
              <a:spcBef>
                <a:spcPct val="30000"/>
              </a:spcBef>
              <a:spcAft>
                <a:spcPct val="0"/>
              </a:spcAft>
              <a:defRPr kumimoji="1" sz="1200">
                <a:solidFill>
                  <a:schemeClr val="tx1"/>
                </a:solidFill>
                <a:latin typeface="Arial" charset="0"/>
                <a:ea typeface="ＭＳ Ｐ明朝" charset="-128"/>
              </a:defRPr>
            </a:lvl8pPr>
            <a:lvl9pPr marL="4003517" indent="-233376" defTabSz="981159" eaLnBrk="0" fontAlgn="base" hangingPunct="0">
              <a:spcBef>
                <a:spcPct val="30000"/>
              </a:spcBef>
              <a:spcAft>
                <a:spcPct val="0"/>
              </a:spcAft>
              <a:defRPr kumimoji="1" sz="1200">
                <a:solidFill>
                  <a:schemeClr val="tx1"/>
                </a:solidFill>
                <a:latin typeface="Arial" charset="0"/>
                <a:ea typeface="ＭＳ Ｐ明朝" charset="-128"/>
              </a:defRPr>
            </a:lvl9pPr>
          </a:lstStyle>
          <a:p>
            <a:pPr eaLnBrk="1" hangingPunct="1">
              <a:spcBef>
                <a:spcPct val="0"/>
              </a:spcBef>
            </a:pPr>
            <a:fld id="{E2DA4C5C-6440-4251-8024-D10DD7037F9C}" type="slidenum">
              <a:rPr lang="ja-JP" altLang="en-US" sz="1300">
                <a:ea typeface="ＭＳ Ｐゴシック" charset="-128"/>
              </a:rPr>
              <a:pPr eaLnBrk="1" hangingPunct="1">
                <a:spcBef>
                  <a:spcPct val="0"/>
                </a:spcBef>
              </a:pPr>
              <a:t>13</a:t>
            </a:fld>
            <a:endParaRPr lang="ja-JP" altLang="en-US" sz="1300">
              <a:ea typeface="ＭＳ Ｐゴシック" charset="-128"/>
            </a:endParaRPr>
          </a:p>
        </p:txBody>
      </p:sp>
    </p:spTree>
    <p:extLst>
      <p:ext uri="{BB962C8B-B14F-4D97-AF65-F5344CB8AC3E}">
        <p14:creationId xmlns:p14="http://schemas.microsoft.com/office/powerpoint/2010/main" val="378521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vert="horz" lIns="93785" tIns="46888" rIns="93785" bIns="46888"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≪スライド７～</a:t>
            </a:r>
            <a:r>
              <a:rPr lang="en-US" altLang="ja-JP" b="1" dirty="0">
                <a:latin typeface="メイリオ" panose="020B0604030504040204" pitchFamily="50" charset="-128"/>
                <a:ea typeface="メイリオ" panose="020B0604030504040204" pitchFamily="50" charset="-128"/>
              </a:rPr>
              <a:t>15</a:t>
            </a:r>
            <a:r>
              <a:rPr lang="ja-JP" altLang="en-US" b="1" dirty="0">
                <a:latin typeface="メイリオ" panose="020B0604030504040204" pitchFamily="50" charset="-128"/>
                <a:ea typeface="メイリオ" panose="020B0604030504040204" pitchFamily="50" charset="-128"/>
              </a:rPr>
              <a:t>で４分≫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日々の教育活動を振り返ると、三つの留意点を意識した働きかけは、既に行っていることが多いと思いますが、★授業においてはどうでしょう？十分行われているでしょうか。★</a:t>
            </a:r>
            <a:endParaRPr lang="en-US" altLang="ja-JP" dirty="0">
              <a:latin typeface="メイリオ" panose="020B0604030504040204" pitchFamily="50" charset="-128"/>
              <a:ea typeface="メイリオ" panose="020B0604030504040204" pitchFamily="50" charset="-128"/>
            </a:endParaRPr>
          </a:p>
        </p:txBody>
      </p:sp>
      <p:sp>
        <p:nvSpPr>
          <p:cNvPr id="6" name="スライド番号プレースホルダー 5"/>
          <p:cNvSpPr>
            <a:spLocks noGrp="1"/>
          </p:cNvSpPr>
          <p:nvPr>
            <p:ph type="sldNum" sz="quarter" idx="12"/>
          </p:nvPr>
        </p:nvSpPr>
        <p:spPr/>
        <p:txBody>
          <a:bodyPr/>
          <a:lstStyle/>
          <a:p>
            <a:fld id="{2CAD91B4-B010-416D-AB8D-6EF94E713781}" type="slidenum">
              <a:rPr kumimoji="1" lang="ja-JP" altLang="en-US" smtClean="0"/>
              <a:t>14</a:t>
            </a:fld>
            <a:endParaRPr kumimoji="1" lang="ja-JP" altLang="en-US"/>
          </a:p>
        </p:txBody>
      </p:sp>
    </p:spTree>
    <p:extLst>
      <p:ext uri="{BB962C8B-B14F-4D97-AF65-F5344CB8AC3E}">
        <p14:creationId xmlns:p14="http://schemas.microsoft.com/office/powerpoint/2010/main" val="31428066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xfrm>
            <a:off x="703422" y="4828271"/>
            <a:ext cx="5627370" cy="5150400"/>
          </a:xfrm>
          <a:extLst/>
        </p:spPr>
        <p:txBody>
          <a:bodyPr vert="horz" lIns="93785" tIns="46888" rIns="93785" bIns="46888"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≪スライド７～</a:t>
            </a:r>
            <a:r>
              <a:rPr lang="en-US" altLang="ja-JP" b="1" dirty="0">
                <a:latin typeface="メイリオ" panose="020B0604030504040204" pitchFamily="50" charset="-128"/>
                <a:ea typeface="メイリオ" panose="020B0604030504040204" pitchFamily="50" charset="-128"/>
              </a:rPr>
              <a:t>15</a:t>
            </a:r>
            <a:r>
              <a:rPr lang="ja-JP" altLang="en-US" b="1" dirty="0">
                <a:latin typeface="メイリオ" panose="020B0604030504040204" pitchFamily="50" charset="-128"/>
                <a:ea typeface="メイリオ" panose="020B0604030504040204" pitchFamily="50" charset="-128"/>
              </a:rPr>
              <a:t>で４分≫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授業の中での生徒指導」としては二つの側面が考えられます。一つ（左の側面）は、授業規律を徹底するなど、「授業を成立させるための生徒指導」、もう一つ（右の側面）は、「授業に内在化した生徒指導」です。★こちら（右の側面）は、学習指導の中に、先程説明した三つの留意点を意識した働きかけが練り込まれているものです。</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二つの側面は並行して進めることが重要ですが、学習指導要領の改訂で示された、主体的・対話的で深い学びの実現には、教科の中で三つの留意点をさらに意識すること、つまり右の側面を大切にすることが求められます。★そこで、ここからの研修では、「授業に内在化した生徒指導」について考えていきます。★</a:t>
            </a:r>
            <a:endParaRPr lang="en-US" altLang="ja-JP" dirty="0">
              <a:latin typeface="メイリオ" panose="020B0604030504040204" pitchFamily="50" charset="-128"/>
              <a:ea typeface="メイリオ" panose="020B0604030504040204" pitchFamily="50" charset="-128"/>
            </a:endParaRPr>
          </a:p>
        </p:txBody>
      </p:sp>
      <p:sp>
        <p:nvSpPr>
          <p:cNvPr id="5" name="スライド番号プレースホルダ 3"/>
          <p:cNvSpPr txBox="1">
            <a:spLocks noGrp="1"/>
          </p:cNvSpPr>
          <p:nvPr/>
        </p:nvSpPr>
        <p:spPr bwMode="auto">
          <a:xfrm>
            <a:off x="3985044" y="9655108"/>
            <a:ext cx="3048046" cy="5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825" tIns="46913" rIns="93825" bIns="46913" anchor="b"/>
          <a:lstStyle>
            <a:lvl1pPr defTabSz="922338" eaLnBrk="0" hangingPunct="0">
              <a:spcBef>
                <a:spcPct val="30000"/>
              </a:spcBef>
              <a:defRPr kumimoji="1" sz="1200">
                <a:solidFill>
                  <a:schemeClr val="tx1"/>
                </a:solidFill>
                <a:latin typeface="Arial" pitchFamily="34" charset="0"/>
                <a:ea typeface="ＭＳ Ｐ明朝" pitchFamily="18" charset="-128"/>
              </a:defRPr>
            </a:lvl1pPr>
            <a:lvl2pPr marL="742950" indent="-285750" defTabSz="922338" eaLnBrk="0" hangingPunct="0">
              <a:spcBef>
                <a:spcPct val="30000"/>
              </a:spcBef>
              <a:defRPr kumimoji="1" sz="1200">
                <a:solidFill>
                  <a:schemeClr val="tx1"/>
                </a:solidFill>
                <a:latin typeface="Arial" pitchFamily="34" charset="0"/>
                <a:ea typeface="ＭＳ Ｐ明朝" pitchFamily="18" charset="-128"/>
              </a:defRPr>
            </a:lvl2pPr>
            <a:lvl3pPr marL="1143000" indent="-228600" defTabSz="922338" eaLnBrk="0" hangingPunct="0">
              <a:spcBef>
                <a:spcPct val="30000"/>
              </a:spcBef>
              <a:defRPr kumimoji="1" sz="1200">
                <a:solidFill>
                  <a:schemeClr val="tx1"/>
                </a:solidFill>
                <a:latin typeface="Arial" pitchFamily="34" charset="0"/>
                <a:ea typeface="ＭＳ Ｐ明朝" pitchFamily="18" charset="-128"/>
              </a:defRPr>
            </a:lvl3pPr>
            <a:lvl4pPr marL="1600200" indent="-228600" defTabSz="922338" eaLnBrk="0" hangingPunct="0">
              <a:spcBef>
                <a:spcPct val="30000"/>
              </a:spcBef>
              <a:defRPr kumimoji="1" sz="1200">
                <a:solidFill>
                  <a:schemeClr val="tx1"/>
                </a:solidFill>
                <a:latin typeface="Arial" pitchFamily="34" charset="0"/>
                <a:ea typeface="ＭＳ Ｐ明朝" pitchFamily="18" charset="-128"/>
              </a:defRPr>
            </a:lvl4pPr>
            <a:lvl5pPr marL="2057400" indent="-228600" defTabSz="922338" eaLnBrk="0" hangingPunct="0">
              <a:spcBef>
                <a:spcPct val="30000"/>
              </a:spcBef>
              <a:defRPr kumimoji="1" sz="1200">
                <a:solidFill>
                  <a:schemeClr val="tx1"/>
                </a:solidFill>
                <a:latin typeface="Arial" pitchFamily="34" charset="0"/>
                <a:ea typeface="ＭＳ Ｐ明朝" pitchFamily="18" charset="-128"/>
              </a:defRPr>
            </a:lvl5pPr>
            <a:lvl6pPr marL="25146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6pPr>
            <a:lvl7pPr marL="29718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7pPr>
            <a:lvl8pPr marL="34290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8pPr>
            <a:lvl9pPr marL="38862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9pPr>
          </a:lstStyle>
          <a:p>
            <a:pPr algn="r" eaLnBrk="1" hangingPunct="1">
              <a:spcBef>
                <a:spcPct val="0"/>
              </a:spcBef>
            </a:pPr>
            <a:fld id="{7D8D38FA-B4DD-45B3-960E-CBFFC1D9A25F}" type="slidenum">
              <a:rPr kumimoji="0" lang="ja-JP" altLang="en-US">
                <a:latin typeface="Times New Roman" pitchFamily="18" charset="0"/>
                <a:ea typeface="ＭＳ Ｐゴシック" pitchFamily="50" charset="-128"/>
              </a:rPr>
              <a:pPr algn="r" eaLnBrk="1" hangingPunct="1">
                <a:spcBef>
                  <a:spcPct val="0"/>
                </a:spcBef>
              </a:pPr>
              <a:t>15</a:t>
            </a:fld>
            <a:endParaRPr kumimoji="0" lang="en-US" altLang="ja-JP" dirty="0">
              <a:latin typeface="Times New Roman" pitchFamily="18" charset="0"/>
              <a:ea typeface="ＭＳ Ｐゴシック" pitchFamily="50" charset="-128"/>
            </a:endParaRPr>
          </a:p>
        </p:txBody>
      </p:sp>
    </p:spTree>
    <p:extLst>
      <p:ext uri="{BB962C8B-B14F-4D97-AF65-F5344CB8AC3E}">
        <p14:creationId xmlns:p14="http://schemas.microsoft.com/office/powerpoint/2010/main" val="3805136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bwMode="auto">
          <a:xfrm>
            <a:off x="977900" y="763588"/>
            <a:ext cx="5078413" cy="3808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Rectangle 3"/>
          <p:cNvSpPr>
            <a:spLocks noGrp="1" noChangeArrowheads="1"/>
          </p:cNvSpPr>
          <p:nvPr>
            <p:ph type="body" idx="1"/>
          </p:nvPr>
        </p:nvSpPr>
        <p:spPr bwMode="auto">
          <a:extLst/>
        </p:spPr>
        <p:txBody>
          <a:bodyPr vert="horz" lIns="93737" tIns="46865" rIns="93737" bIns="46865"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16</a:t>
            </a:r>
            <a:r>
              <a:rPr lang="ja-JP" altLang="en-US" b="1" dirty="0">
                <a:latin typeface="メイリオ" panose="020B0604030504040204" pitchFamily="50" charset="-128"/>
                <a:ea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rPr>
              <a:t>19</a:t>
            </a:r>
            <a:r>
              <a:rPr lang="ja-JP" altLang="en-US" b="1" dirty="0">
                <a:latin typeface="メイリオ" panose="020B0604030504040204" pitchFamily="50" charset="-128"/>
                <a:ea typeface="メイリオ" panose="020B0604030504040204" pitchFamily="50" charset="-128"/>
              </a:rPr>
              <a:t>で</a:t>
            </a:r>
            <a:r>
              <a:rPr lang="en-US" altLang="ja-JP" b="1" dirty="0">
                <a:latin typeface="メイリオ" panose="020B0604030504040204" pitchFamily="50" charset="-128"/>
                <a:ea typeface="メイリオ" panose="020B0604030504040204" pitchFamily="50" charset="-128"/>
              </a:rPr>
              <a:t>12</a:t>
            </a:r>
            <a:r>
              <a:rPr lang="ja-JP" altLang="en-US" b="1" dirty="0">
                <a:latin typeface="メイリオ" panose="020B0604030504040204" pitchFamily="50" charset="-128"/>
                <a:ea typeface="メイリオ" panose="020B0604030504040204" pitchFamily="50" charset="-128"/>
              </a:rPr>
              <a:t>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それでは、自己指導能力を育むための三つの留意点を意識した、授業の中での働きかけについて考えていきましょう。★</a:t>
            </a:r>
          </a:p>
        </p:txBody>
      </p:sp>
      <p:sp>
        <p:nvSpPr>
          <p:cNvPr id="4" name="スライド番号プレースホルダー 4"/>
          <p:cNvSpPr>
            <a:spLocks noGrp="1"/>
          </p:cNvSpPr>
          <p:nvPr>
            <p:ph type="sldNum" sz="quarter" idx="5"/>
          </p:nvPr>
        </p:nvSpPr>
        <p:spPr>
          <a:xfrm>
            <a:off x="3984434" y="9654770"/>
            <a:ext cx="3048160" cy="508238"/>
          </a:xfrm>
        </p:spPr>
        <p:txBody>
          <a:bodyPr/>
          <a:lstStyle/>
          <a:p>
            <a:fld id="{2CAD91B4-B010-416D-AB8D-6EF94E713781}" type="slidenum">
              <a:rPr kumimoji="1" lang="ja-JP" altLang="en-US" smtClean="0"/>
              <a:t>16</a:t>
            </a:fld>
            <a:endParaRPr kumimoji="1" lang="ja-JP" altLang="en-US"/>
          </a:p>
        </p:txBody>
      </p:sp>
    </p:spTree>
    <p:extLst>
      <p:ext uri="{BB962C8B-B14F-4D97-AF65-F5344CB8AC3E}">
        <p14:creationId xmlns:p14="http://schemas.microsoft.com/office/powerpoint/2010/main" val="2775136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bwMode="auto">
          <a:xfrm>
            <a:off x="976313" y="763588"/>
            <a:ext cx="5081587" cy="38115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Rectangle 3"/>
          <p:cNvSpPr>
            <a:spLocks noGrp="1" noChangeArrowheads="1"/>
          </p:cNvSpPr>
          <p:nvPr>
            <p:ph type="body" idx="1"/>
          </p:nvPr>
        </p:nvSpPr>
        <p:spPr bwMode="auto">
          <a:extLst/>
        </p:spPr>
        <p:txBody>
          <a:bodyPr vert="horz" lIns="93686" tIns="46840" rIns="93686" bIns="46840"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16</a:t>
            </a:r>
            <a:r>
              <a:rPr lang="ja-JP" altLang="en-US" b="1" dirty="0">
                <a:latin typeface="メイリオ" panose="020B0604030504040204" pitchFamily="50" charset="-128"/>
                <a:ea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rPr>
              <a:t>19</a:t>
            </a:r>
            <a:r>
              <a:rPr lang="ja-JP" altLang="en-US" b="1" dirty="0">
                <a:latin typeface="メイリオ" panose="020B0604030504040204" pitchFamily="50" charset="-128"/>
                <a:ea typeface="メイリオ" panose="020B0604030504040204" pitchFamily="50" charset="-128"/>
              </a:rPr>
              <a:t>で</a:t>
            </a:r>
            <a:r>
              <a:rPr lang="en-US" altLang="ja-JP" b="1" dirty="0">
                <a:latin typeface="メイリオ" panose="020B0604030504040204" pitchFamily="50" charset="-128"/>
                <a:ea typeface="メイリオ" panose="020B0604030504040204" pitchFamily="50" charset="-128"/>
              </a:rPr>
              <a:t>12</a:t>
            </a:r>
            <a:r>
              <a:rPr lang="ja-JP" altLang="en-US" b="1" dirty="0">
                <a:latin typeface="メイリオ" panose="020B0604030504040204" pitchFamily="50" charset="-128"/>
                <a:ea typeface="メイリオ" panose="020B0604030504040204" pitchFamily="50" charset="-128"/>
              </a:rPr>
              <a:t>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さて、資料①で付箋に書いていただいた授業の中での手立て。これらも、三つの留意点を意識した働きかけと考えられるのではないでしょうか。★</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ー 4"/>
          <p:cNvSpPr>
            <a:spLocks noGrp="1"/>
          </p:cNvSpPr>
          <p:nvPr>
            <p:ph type="sldNum" sz="quarter" idx="5"/>
          </p:nvPr>
        </p:nvSpPr>
        <p:spPr>
          <a:xfrm>
            <a:off x="3984439" y="9654774"/>
            <a:ext cx="3048160" cy="508238"/>
          </a:xfrm>
        </p:spPr>
        <p:txBody>
          <a:bodyPr/>
          <a:lstStyle/>
          <a:p>
            <a:fld id="{2CAD91B4-B010-416D-AB8D-6EF94E713781}" type="slidenum">
              <a:rPr kumimoji="1" lang="ja-JP" altLang="en-US" smtClean="0"/>
              <a:t>17</a:t>
            </a:fld>
            <a:endParaRPr kumimoji="1" lang="ja-JP" altLang="en-US"/>
          </a:p>
        </p:txBody>
      </p:sp>
    </p:spTree>
    <p:extLst>
      <p:ext uri="{BB962C8B-B14F-4D97-AF65-F5344CB8AC3E}">
        <p14:creationId xmlns:p14="http://schemas.microsoft.com/office/powerpoint/2010/main" val="27751366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スライド イメージ プレースホルダー 1"/>
          <p:cNvSpPr>
            <a:spLocks noGrp="1" noRot="1" noChangeAspect="1" noTextEdit="1"/>
          </p:cNvSpPr>
          <p:nvPr>
            <p:ph type="sldImg"/>
          </p:nvPr>
        </p:nvSpPr>
        <p:spPr>
          <a:xfrm>
            <a:off x="976313" y="111125"/>
            <a:ext cx="5081587" cy="3811588"/>
          </a:xfrm>
          <a:ln/>
        </p:spPr>
      </p:sp>
      <p:sp>
        <p:nvSpPr>
          <p:cNvPr id="51203" name="ノート プレースホルダー 2"/>
          <p:cNvSpPr>
            <a:spLocks noGrp="1"/>
          </p:cNvSpPr>
          <p:nvPr>
            <p:ph type="body" idx="1"/>
          </p:nvPr>
        </p:nvSpPr>
        <p:spPr>
          <a:xfrm>
            <a:off x="697476" y="4075631"/>
            <a:ext cx="5639264" cy="5986736"/>
          </a:xfrm>
          <a:extLst/>
        </p:spPr>
        <p:txBody>
          <a:bodyPr vert="horz" lIns="93723" tIns="46858" rIns="93723" bIns="46858"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16</a:t>
            </a:r>
            <a:r>
              <a:rPr lang="ja-JP" altLang="en-US" b="1" dirty="0">
                <a:latin typeface="メイリオ" panose="020B0604030504040204" pitchFamily="50" charset="-128"/>
                <a:ea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rPr>
              <a:t>19</a:t>
            </a:r>
            <a:r>
              <a:rPr lang="ja-JP" altLang="en-US" b="1" dirty="0">
                <a:latin typeface="メイリオ" panose="020B0604030504040204" pitchFamily="50" charset="-128"/>
                <a:ea typeface="メイリオ" panose="020B0604030504040204" pitchFamily="50" charset="-128"/>
              </a:rPr>
              <a:t>で</a:t>
            </a:r>
            <a:r>
              <a:rPr lang="en-US" altLang="ja-JP" b="1" dirty="0">
                <a:latin typeface="メイリオ" panose="020B0604030504040204" pitchFamily="50" charset="-128"/>
                <a:ea typeface="メイリオ" panose="020B0604030504040204" pitchFamily="50" charset="-128"/>
              </a:rPr>
              <a:t>12</a:t>
            </a:r>
            <a:r>
              <a:rPr lang="ja-JP" altLang="en-US" b="1" dirty="0">
                <a:latin typeface="メイリオ" panose="020B0604030504040204" pitchFamily="50" charset="-128"/>
                <a:ea typeface="メイリオ" panose="020B0604030504040204" pitchFamily="50" charset="-128"/>
              </a:rPr>
              <a:t>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資料②を用意してください。</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まずは各自が、資料①に貼っている授業の中での手立ての付箋を、資料②に貼り替えてください。その際、どの留意点を意識した手立てかをメンバーと相談しながら、三つに貼り分けてください。二つ以上の留意点に当てはまると考えられるものは、境目の上に貼ってもＯＫです。また、どこにも当てはまらないと思うものがあれば、下のスペースに貼ってください。</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全員分の付箋を貼り終えたら、さらに三つの留意点を意識した働きかけを考え、資料②に貼り加えてください。時間は５分です。司会の先生、進行をお願いします。では、始めてください。</a:t>
            </a:r>
            <a:endParaRPr lang="en-US" altLang="ja-JP" dirty="0">
              <a:latin typeface="メイリオ" panose="020B0604030504040204" pitchFamily="50" charset="-128"/>
              <a:ea typeface="メイリオ" panose="020B0604030504040204" pitchFamily="50" charset="-128"/>
            </a:endParaRPr>
          </a:p>
          <a:p>
            <a:pPr defTabSz="947051">
              <a:lnSpc>
                <a:spcPts val="1968"/>
              </a:lnSpc>
              <a:defRPr/>
            </a:pPr>
            <a:r>
              <a:rPr lang="ja-JP" altLang="en-US" dirty="0">
                <a:latin typeface="メイリオ" panose="020B0604030504040204" pitchFamily="50" charset="-128"/>
                <a:ea typeface="メイリオ" panose="020B0604030504040204" pitchFamily="50" charset="-128"/>
              </a:rPr>
              <a:t>（５分経過）　</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時間がきました。ありがとうございました。せっかくですので、ギャラリーウォークをして共有したいと思います。自分のグループの資料②を机に置き、他のグループの資料②を見て歩いてください。時間は３分と短いので、特に、自分のグループで出にくかった留意点に貼られている働きかけを、しっかり見ていただければと思います。では、始めてください。</a:t>
            </a:r>
            <a:endParaRPr lang="en-US" altLang="ja-JP" dirty="0">
              <a:latin typeface="メイリオ" panose="020B0604030504040204" pitchFamily="50" charset="-128"/>
              <a:ea typeface="メイリオ" panose="020B0604030504040204" pitchFamily="50" charset="-128"/>
            </a:endParaRPr>
          </a:p>
          <a:p>
            <a:pPr defTabSz="947051">
              <a:lnSpc>
                <a:spcPts val="1968"/>
              </a:lnSpc>
              <a:defRPr/>
            </a:pPr>
            <a:r>
              <a:rPr lang="ja-JP" altLang="en-US" dirty="0">
                <a:latin typeface="メイリオ" panose="020B0604030504040204" pitchFamily="50" charset="-128"/>
                <a:ea typeface="メイリオ" panose="020B0604030504040204" pitchFamily="50" charset="-128"/>
              </a:rPr>
              <a:t>（３分経過）　</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時間がきました。席に戻ってください。★</a:t>
            </a:r>
            <a:endParaRPr lang="en-US" altLang="ja-JP" dirty="0">
              <a:latin typeface="メイリオ" panose="020B0604030504040204" pitchFamily="50" charset="-128"/>
              <a:ea typeface="メイリオ" panose="020B0604030504040204" pitchFamily="50" charset="-128"/>
            </a:endParaRPr>
          </a:p>
        </p:txBody>
      </p:sp>
      <p:sp>
        <p:nvSpPr>
          <p:cNvPr id="51206" name="スライド番号プレースホルダー 5"/>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ea typeface="ＭＳ Ｐ明朝" pitchFamily="18" charset="-128"/>
              </a:defRPr>
            </a:lvl1pPr>
            <a:lvl2pPr marL="760302" indent="-292296" eaLnBrk="0" hangingPunct="0">
              <a:spcBef>
                <a:spcPct val="30000"/>
              </a:spcBef>
              <a:defRPr kumimoji="1" sz="1200">
                <a:solidFill>
                  <a:schemeClr val="tx1"/>
                </a:solidFill>
                <a:latin typeface="Arial" charset="0"/>
                <a:ea typeface="ＭＳ Ｐ明朝" pitchFamily="18" charset="-128"/>
              </a:defRPr>
            </a:lvl2pPr>
            <a:lvl3pPr marL="1170837" indent="-233182" eaLnBrk="0" hangingPunct="0">
              <a:spcBef>
                <a:spcPct val="30000"/>
              </a:spcBef>
              <a:defRPr kumimoji="1" sz="1200">
                <a:solidFill>
                  <a:schemeClr val="tx1"/>
                </a:solidFill>
                <a:latin typeface="Arial" charset="0"/>
                <a:ea typeface="ＭＳ Ｐ明朝" pitchFamily="18" charset="-128"/>
              </a:defRPr>
            </a:lvl3pPr>
            <a:lvl4pPr marL="1640484" indent="-233182" eaLnBrk="0" hangingPunct="0">
              <a:spcBef>
                <a:spcPct val="30000"/>
              </a:spcBef>
              <a:defRPr kumimoji="1" sz="1200">
                <a:solidFill>
                  <a:schemeClr val="tx1"/>
                </a:solidFill>
                <a:latin typeface="Arial" charset="0"/>
                <a:ea typeface="ＭＳ Ｐ明朝" pitchFamily="18" charset="-128"/>
              </a:defRPr>
            </a:lvl4pPr>
            <a:lvl5pPr marL="2108489" indent="-233182" eaLnBrk="0" hangingPunct="0">
              <a:spcBef>
                <a:spcPct val="30000"/>
              </a:spcBef>
              <a:defRPr kumimoji="1" sz="1200">
                <a:solidFill>
                  <a:schemeClr val="tx1"/>
                </a:solidFill>
                <a:latin typeface="Arial" charset="0"/>
                <a:ea typeface="ＭＳ Ｐ明朝" pitchFamily="18" charset="-128"/>
              </a:defRPr>
            </a:lvl5pPr>
            <a:lvl6pPr marL="2581425" indent="-233182" eaLnBrk="0" fontAlgn="base" hangingPunct="0">
              <a:spcBef>
                <a:spcPct val="30000"/>
              </a:spcBef>
              <a:spcAft>
                <a:spcPct val="0"/>
              </a:spcAft>
              <a:defRPr kumimoji="1" sz="1200">
                <a:solidFill>
                  <a:schemeClr val="tx1"/>
                </a:solidFill>
                <a:latin typeface="Arial" charset="0"/>
                <a:ea typeface="ＭＳ Ｐ明朝" pitchFamily="18" charset="-128"/>
              </a:defRPr>
            </a:lvl6pPr>
            <a:lvl7pPr marL="3054355" indent="-233182" eaLnBrk="0" fontAlgn="base" hangingPunct="0">
              <a:spcBef>
                <a:spcPct val="30000"/>
              </a:spcBef>
              <a:spcAft>
                <a:spcPct val="0"/>
              </a:spcAft>
              <a:defRPr kumimoji="1" sz="1200">
                <a:solidFill>
                  <a:schemeClr val="tx1"/>
                </a:solidFill>
                <a:latin typeface="Arial" charset="0"/>
                <a:ea typeface="ＭＳ Ｐ明朝" pitchFamily="18" charset="-128"/>
              </a:defRPr>
            </a:lvl7pPr>
            <a:lvl8pPr marL="3527290" indent="-233182" eaLnBrk="0" fontAlgn="base" hangingPunct="0">
              <a:spcBef>
                <a:spcPct val="30000"/>
              </a:spcBef>
              <a:spcAft>
                <a:spcPct val="0"/>
              </a:spcAft>
              <a:defRPr kumimoji="1" sz="1200">
                <a:solidFill>
                  <a:schemeClr val="tx1"/>
                </a:solidFill>
                <a:latin typeface="Arial" charset="0"/>
                <a:ea typeface="ＭＳ Ｐ明朝" pitchFamily="18" charset="-128"/>
              </a:defRPr>
            </a:lvl8pPr>
            <a:lvl9pPr marL="4000221" indent="-233182"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eaLnBrk="1" hangingPunct="1">
              <a:spcBef>
                <a:spcPct val="0"/>
              </a:spcBef>
            </a:pPr>
            <a:fld id="{F0FD3E85-B757-43D8-B10C-429C107CA153}" type="slidenum">
              <a:rPr lang="en-US" altLang="ja-JP" smtClean="0">
                <a:ea typeface="ＭＳ Ｐゴシック" pitchFamily="50" charset="-128"/>
              </a:rPr>
              <a:pPr eaLnBrk="1" hangingPunct="1">
                <a:spcBef>
                  <a:spcPct val="0"/>
                </a:spcBef>
              </a:pPr>
              <a:t>18</a:t>
            </a:fld>
            <a:endParaRPr lang="en-US" altLang="ja-JP">
              <a:ea typeface="ＭＳ Ｐゴシック" pitchFamily="50" charset="-128"/>
            </a:endParaRPr>
          </a:p>
        </p:txBody>
      </p:sp>
    </p:spTree>
    <p:extLst>
      <p:ext uri="{BB962C8B-B14F-4D97-AF65-F5344CB8AC3E}">
        <p14:creationId xmlns:p14="http://schemas.microsoft.com/office/powerpoint/2010/main" val="418731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16</a:t>
            </a:r>
            <a:r>
              <a:rPr lang="ja-JP" altLang="en-US" b="1" dirty="0">
                <a:latin typeface="メイリオ" panose="020B0604030504040204" pitchFamily="50" charset="-128"/>
                <a:ea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rPr>
              <a:t>19</a:t>
            </a:r>
            <a:r>
              <a:rPr lang="ja-JP" altLang="en-US" b="1" dirty="0">
                <a:latin typeface="メイリオ" panose="020B0604030504040204" pitchFamily="50" charset="-128"/>
                <a:ea typeface="メイリオ" panose="020B0604030504040204" pitchFamily="50" charset="-128"/>
              </a:rPr>
              <a:t>で</a:t>
            </a:r>
            <a:r>
              <a:rPr lang="en-US" altLang="ja-JP" b="1" dirty="0">
                <a:latin typeface="メイリオ" panose="020B0604030504040204" pitchFamily="50" charset="-128"/>
                <a:ea typeface="メイリオ" panose="020B0604030504040204" pitchFamily="50" charset="-128"/>
              </a:rPr>
              <a:t>12</a:t>
            </a:r>
            <a:r>
              <a:rPr lang="ja-JP" altLang="en-US" b="1" dirty="0">
                <a:latin typeface="メイリオ" panose="020B0604030504040204" pitchFamily="50" charset="-128"/>
                <a:ea typeface="メイリオ" panose="020B0604030504040204" pitchFamily="50" charset="-128"/>
              </a:rPr>
              <a:t>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これらは、三つの留意点を意識した授業の中での働きかけの例です。こうした働きかけを授業に練り込むことが大切です。</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それでは、この働きかけ例や、先ほどギャラリーウォークで他のグループの資料②を見ての感想や気付いた点などをグループで共有してください。時間は２分です。司会の先生、進行をお願いします。</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smtClean="0">
                <a:latin typeface="メイリオ" panose="020B0604030504040204" pitchFamily="50" charset="-128"/>
                <a:ea typeface="メイリオ" panose="020B0604030504040204" pitchFamily="50" charset="-128"/>
              </a:rPr>
              <a:t>（２分</a:t>
            </a:r>
            <a:r>
              <a:rPr lang="ja-JP" altLang="en-US" dirty="0">
                <a:latin typeface="メイリオ" panose="020B0604030504040204" pitchFamily="50" charset="-128"/>
                <a:ea typeface="メイリオ" panose="020B0604030504040204" pitchFamily="50" charset="-128"/>
              </a:rPr>
              <a:t>経過）</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ありがとうございました。★</a:t>
            </a:r>
            <a:endParaRPr lang="en-US" altLang="ja-JP" dirty="0">
              <a:latin typeface="メイリオ" panose="020B0604030504040204" pitchFamily="50" charset="-128"/>
              <a:ea typeface="メイリオ" panose="020B0604030504040204" pitchFamily="50" charset="-128"/>
            </a:endParaRPr>
          </a:p>
          <a:p>
            <a:pPr>
              <a:lnSpc>
                <a:spcPts val="1968"/>
              </a:lnSpc>
            </a:pPr>
            <a:endParaRPr lang="en-US" altLang="ja-JP" dirty="0">
              <a:latin typeface="メイリオ" panose="020B0604030504040204" pitchFamily="50" charset="-128"/>
              <a:ea typeface="メイリオ" panose="020B0604030504040204" pitchFamily="50" charset="-128"/>
            </a:endParaRPr>
          </a:p>
          <a:p>
            <a:pPr>
              <a:lnSpc>
                <a:spcPts val="1968"/>
              </a:lnSpc>
            </a:pP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b="1" dirty="0">
                <a:latin typeface="メイリオ" panose="020B0604030504040204" pitchFamily="50" charset="-128"/>
                <a:ea typeface="メイリオ" panose="020B0604030504040204" pitchFamily="50" charset="-128"/>
              </a:rPr>
              <a:t>（研修</a:t>
            </a:r>
            <a:r>
              <a:rPr lang="en-US" altLang="ja-JP" b="1" dirty="0">
                <a:latin typeface="メイリオ" panose="020B0604030504040204" pitchFamily="50" charset="-128"/>
                <a:ea typeface="メイリオ" panose="020B0604030504040204" pitchFamily="50" charset="-128"/>
              </a:rPr>
              <a:t>Ⅰ</a:t>
            </a:r>
            <a:r>
              <a:rPr lang="ja-JP" altLang="en-US" b="1" dirty="0">
                <a:latin typeface="メイリオ" panose="020B0604030504040204" pitchFamily="50" charset="-128"/>
                <a:ea typeface="メイリオ" panose="020B0604030504040204" pitchFamily="50" charset="-128"/>
              </a:rPr>
              <a:t>のみ実施の場合）</a:t>
            </a:r>
            <a:r>
              <a:rPr lang="ja-JP" altLang="en-US" dirty="0">
                <a:latin typeface="メイリオ" panose="020B0604030504040204" pitchFamily="50" charset="-128"/>
                <a:ea typeface="メイリオ" panose="020B0604030504040204" pitchFamily="50" charset="-128"/>
              </a:rPr>
              <a:t>★→</a:t>
            </a: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30</a:t>
            </a:r>
            <a:r>
              <a:rPr lang="ja-JP" altLang="en-US" b="1" dirty="0">
                <a:latin typeface="メイリオ" panose="020B0604030504040204" pitchFamily="50" charset="-128"/>
                <a:ea typeface="メイリオ" panose="020B0604030504040204" pitchFamily="50" charset="-128"/>
              </a:rPr>
              <a:t>へ</a:t>
            </a:r>
            <a:endParaRPr lang="en-US" altLang="ja-JP" b="1"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CAD91B4-B010-416D-AB8D-6EF94E713781}" type="slidenum">
              <a:rPr kumimoji="1" lang="ja-JP" altLang="en-US" smtClean="0"/>
              <a:t>19</a:t>
            </a:fld>
            <a:endParaRPr kumimoji="1" lang="ja-JP" altLang="en-US"/>
          </a:p>
        </p:txBody>
      </p:sp>
    </p:spTree>
    <p:extLst>
      <p:ext uri="{BB962C8B-B14F-4D97-AF65-F5344CB8AC3E}">
        <p14:creationId xmlns:p14="http://schemas.microsoft.com/office/powerpoint/2010/main" val="632367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47141">
              <a:lnSpc>
                <a:spcPts val="1968"/>
              </a:lnSpc>
              <a:defRPr/>
            </a:pPr>
            <a:r>
              <a:rPr lang="ja-JP" altLang="en-US" b="1" dirty="0">
                <a:latin typeface="メイリオ" panose="020B0604030504040204" pitchFamily="50" charset="-128"/>
                <a:ea typeface="メイリオ" panose="020B0604030504040204" pitchFamily="50" charset="-128"/>
              </a:rPr>
              <a:t>≪スライド１～３で１分</a:t>
            </a:r>
            <a:r>
              <a:rPr lang="en-US" altLang="ja-JP" b="1" dirty="0">
                <a:latin typeface="メイリオ" panose="020B0604030504040204" pitchFamily="50" charset="-128"/>
                <a:ea typeface="メイリオ" panose="020B0604030504040204" pitchFamily="50" charset="-128"/>
              </a:rPr>
              <a:t>≫</a:t>
            </a:r>
            <a:endParaRPr lang="ja-JP" altLang="en-US" dirty="0">
              <a:latin typeface="メイリオ" panose="020B0604030504040204" pitchFamily="50" charset="-128"/>
              <a:ea typeface="メイリオ" panose="020B0604030504040204" pitchFamily="50" charset="-128"/>
            </a:endParaRPr>
          </a:p>
          <a:p>
            <a:pPr>
              <a:lnSpc>
                <a:spcPts val="1968"/>
              </a:lnSpc>
            </a:pPr>
            <a:r>
              <a:rPr kumimoji="1" lang="ja-JP" altLang="en-US" dirty="0" smtClean="0">
                <a:latin typeface="メイリオ" panose="020B0604030504040204" pitchFamily="50" charset="-128"/>
                <a:ea typeface="メイリオ" panose="020B0604030504040204" pitchFamily="50" charset="-128"/>
              </a:rPr>
              <a:t>　学校</a:t>
            </a:r>
            <a:r>
              <a:rPr kumimoji="1" lang="ja-JP" altLang="en-US" dirty="0">
                <a:latin typeface="メイリオ" panose="020B0604030504040204" pitchFamily="50" charset="-128"/>
                <a:ea typeface="メイリオ" panose="020B0604030504040204" pitchFamily="50" charset="-128"/>
              </a:rPr>
              <a:t>教育は、学習指導と生徒指導の両輪によって成り立っていると表現されることがあります。学校教育目標は、この</a:t>
            </a:r>
            <a:r>
              <a:rPr kumimoji="1" lang="ja-JP" altLang="en-US" dirty="0" smtClean="0">
                <a:latin typeface="メイリオ" panose="020B0604030504040204" pitchFamily="50" charset="-128"/>
                <a:ea typeface="メイリオ" panose="020B0604030504040204" pitchFamily="50" charset="-128"/>
              </a:rPr>
              <a:t>２つが</a:t>
            </a:r>
            <a:r>
              <a:rPr kumimoji="1" lang="ja-JP" altLang="en-US" dirty="0">
                <a:latin typeface="メイリオ" panose="020B0604030504040204" pitchFamily="50" charset="-128"/>
                <a:ea typeface="メイリオ" panose="020B0604030504040204" pitchFamily="50" charset="-128"/>
              </a:rPr>
              <a:t>良好に回転し続けることに</a:t>
            </a:r>
            <a:r>
              <a:rPr kumimoji="1" lang="ja-JP" altLang="en-US" dirty="0" smtClean="0">
                <a:latin typeface="メイリオ" panose="020B0604030504040204" pitchFamily="50" charset="-128"/>
                <a:ea typeface="メイリオ" panose="020B0604030504040204" pitchFamily="50" charset="-128"/>
              </a:rPr>
              <a:t>よって、その達成</a:t>
            </a:r>
            <a:r>
              <a:rPr kumimoji="1" lang="ja-JP" altLang="en-US" dirty="0">
                <a:latin typeface="メイリオ" panose="020B0604030504040204" pitchFamily="50" charset="-128"/>
                <a:ea typeface="メイリオ" panose="020B0604030504040204" pitchFamily="50" charset="-128"/>
              </a:rPr>
              <a:t>が図られるということです。しかし、そもそも学習指導と生徒指導は</a:t>
            </a:r>
            <a:r>
              <a:rPr kumimoji="1" lang="ja-JP" altLang="en-US" dirty="0" smtClean="0">
                <a:latin typeface="メイリオ" panose="020B0604030504040204" pitchFamily="50" charset="-128"/>
                <a:ea typeface="メイリオ" panose="020B0604030504040204" pitchFamily="50" charset="-128"/>
              </a:rPr>
              <a:t>、別のものと考えて行うもの</a:t>
            </a:r>
            <a:r>
              <a:rPr kumimoji="1" lang="ja-JP" altLang="en-US" dirty="0">
                <a:latin typeface="メイリオ" panose="020B0604030504040204" pitchFamily="50" charset="-128"/>
                <a:ea typeface="メイリオ" panose="020B0604030504040204" pitchFamily="50" charset="-128"/>
              </a:rPr>
              <a:t>なのでしょうか</a:t>
            </a:r>
            <a:r>
              <a:rPr kumimoji="1" lang="ja-JP" altLang="en-US" dirty="0" smtClean="0">
                <a:latin typeface="メイリオ" panose="020B0604030504040204" pitchFamily="50" charset="-128"/>
                <a:ea typeface="メイリオ" panose="020B0604030504040204" pitchFamily="50" charset="-128"/>
              </a:rPr>
              <a:t>？</a:t>
            </a:r>
            <a:endParaRPr kumimoji="1" lang="en-US" altLang="ja-JP" dirty="0" smtClean="0">
              <a:latin typeface="メイリオ" panose="020B0604030504040204" pitchFamily="50" charset="-128"/>
              <a:ea typeface="メイリオ" panose="020B0604030504040204" pitchFamily="50" charset="-128"/>
            </a:endParaRPr>
          </a:p>
          <a:p>
            <a:pPr>
              <a:lnSpc>
                <a:spcPts val="1968"/>
              </a:lnSpc>
            </a:pPr>
            <a:r>
              <a:rPr lang="ja-JP" altLang="en-US" sz="1600" dirty="0" smtClean="0">
                <a:solidFill>
                  <a:schemeClr val="tx1"/>
                </a:solidFill>
                <a:latin typeface="メイリオ" panose="020B0604030504040204" pitchFamily="50" charset="-128"/>
                <a:ea typeface="メイリオ" panose="020B0604030504040204" pitchFamily="50" charset="-128"/>
              </a:rPr>
              <a:t>　今日の研修では、学習指導と生徒指導の関係についても考えていただきたいと思います。</a:t>
            </a:r>
            <a:r>
              <a:rPr kumimoji="1" lang="ja-JP" altLang="en-US" dirty="0" smtClean="0">
                <a:latin typeface="メイリオ" panose="020B0604030504040204" pitchFamily="50" charset="-128"/>
                <a:ea typeface="メイリオ" panose="020B0604030504040204" pitchFamily="50" charset="-128"/>
              </a:rPr>
              <a:t>★</a:t>
            </a:r>
            <a:endParaRPr kumimoji="1" lang="ja-JP" altLang="en-US"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2CAD91B4-B010-416D-AB8D-6EF94E713781}" type="slidenum">
              <a:rPr kumimoji="1" lang="ja-JP" altLang="en-US" smtClean="0"/>
              <a:t>2</a:t>
            </a:fld>
            <a:endParaRPr kumimoji="1" lang="ja-JP" altLang="en-US"/>
          </a:p>
        </p:txBody>
      </p:sp>
    </p:spTree>
    <p:extLst>
      <p:ext uri="{BB962C8B-B14F-4D97-AF65-F5344CB8AC3E}">
        <p14:creationId xmlns:p14="http://schemas.microsoft.com/office/powerpoint/2010/main" val="2546113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bwMode="auto">
          <a:xfrm>
            <a:off x="977900" y="763588"/>
            <a:ext cx="5078413" cy="3808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Rectangle 3"/>
          <p:cNvSpPr>
            <a:spLocks noGrp="1" noChangeArrowheads="1"/>
          </p:cNvSpPr>
          <p:nvPr>
            <p:ph type="body" idx="1"/>
          </p:nvPr>
        </p:nvSpPr>
        <p:spPr bwMode="auto">
          <a:extLst/>
        </p:spPr>
        <p:txBody>
          <a:bodyPr vert="horz" lIns="93737" tIns="46865" rIns="93737" bIns="46865"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20</a:t>
            </a:r>
            <a:r>
              <a:rPr lang="ja-JP" altLang="en-US" b="1" dirty="0" err="1">
                <a:latin typeface="メイリオ" panose="020B0604030504040204" pitchFamily="50" charset="-128"/>
                <a:ea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rPr>
              <a:t>21</a:t>
            </a:r>
            <a:r>
              <a:rPr lang="ja-JP" altLang="en-US" b="1" dirty="0">
                <a:latin typeface="メイリオ" panose="020B0604030504040204" pitchFamily="50" charset="-128"/>
                <a:ea typeface="メイリオ" panose="020B0604030504040204" pitchFamily="50" charset="-128"/>
              </a:rPr>
              <a:t>で</a:t>
            </a:r>
            <a:r>
              <a:rPr lang="en-US" altLang="ja-JP" b="1" dirty="0">
                <a:latin typeface="メイリオ" panose="020B0604030504040204" pitchFamily="50" charset="-128"/>
                <a:ea typeface="メイリオ" panose="020B0604030504040204" pitchFamily="50" charset="-128"/>
              </a:rPr>
              <a:t>20</a:t>
            </a:r>
            <a:r>
              <a:rPr lang="ja-JP" altLang="en-US" b="1" dirty="0">
                <a:latin typeface="メイリオ" panose="020B0604030504040204" pitchFamily="50" charset="-128"/>
                <a:ea typeface="メイリオ" panose="020B0604030504040204" pitchFamily="50" charset="-128"/>
              </a:rPr>
              <a:t>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それでは、自己指導能力を育むための三つの留意点を意識した働きかけを授業場面ごとに考えましょう。★</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ー 4"/>
          <p:cNvSpPr>
            <a:spLocks noGrp="1"/>
          </p:cNvSpPr>
          <p:nvPr>
            <p:ph type="sldNum" sz="quarter" idx="5"/>
          </p:nvPr>
        </p:nvSpPr>
        <p:spPr>
          <a:xfrm>
            <a:off x="3984434" y="9654770"/>
            <a:ext cx="3048160" cy="508238"/>
          </a:xfrm>
        </p:spPr>
        <p:txBody>
          <a:bodyPr/>
          <a:lstStyle/>
          <a:p>
            <a:fld id="{2CAD91B4-B010-416D-AB8D-6EF94E713781}" type="slidenum">
              <a:rPr kumimoji="1" lang="ja-JP" altLang="en-US" smtClean="0"/>
              <a:t>20</a:t>
            </a:fld>
            <a:endParaRPr kumimoji="1" lang="ja-JP" altLang="en-US"/>
          </a:p>
        </p:txBody>
      </p:sp>
    </p:spTree>
    <p:extLst>
      <p:ext uri="{BB962C8B-B14F-4D97-AF65-F5344CB8AC3E}">
        <p14:creationId xmlns:p14="http://schemas.microsoft.com/office/powerpoint/2010/main" val="2775136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スライド イメージ プレースホルダー 1"/>
          <p:cNvSpPr>
            <a:spLocks noGrp="1" noRot="1" noChangeAspect="1" noTextEdit="1"/>
          </p:cNvSpPr>
          <p:nvPr>
            <p:ph type="sldImg"/>
          </p:nvPr>
        </p:nvSpPr>
        <p:spPr>
          <a:xfrm>
            <a:off x="976313" y="704850"/>
            <a:ext cx="5081587" cy="3811588"/>
          </a:xfrm>
          <a:ln/>
        </p:spPr>
      </p:sp>
      <p:sp>
        <p:nvSpPr>
          <p:cNvPr id="51203" name="ノート プレースホルダー 2"/>
          <p:cNvSpPr>
            <a:spLocks noGrp="1"/>
          </p:cNvSpPr>
          <p:nvPr>
            <p:ph type="body" idx="1"/>
          </p:nvPr>
        </p:nvSpPr>
        <p:spPr>
          <a:xfrm>
            <a:off x="697475" y="4637264"/>
            <a:ext cx="5639264" cy="5341407"/>
          </a:xfrm>
          <a:extLst/>
        </p:spPr>
        <p:txBody>
          <a:bodyPr vert="horz" lIns="93737" tIns="46865" rIns="93737" bIns="46865"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20</a:t>
            </a:r>
            <a:r>
              <a:rPr lang="ja-JP" altLang="en-US" b="1" dirty="0" err="1">
                <a:latin typeface="メイリオ" panose="020B0604030504040204" pitchFamily="50" charset="-128"/>
                <a:ea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rPr>
              <a:t>21</a:t>
            </a:r>
            <a:r>
              <a:rPr lang="ja-JP" altLang="en-US" b="1" dirty="0">
                <a:latin typeface="メイリオ" panose="020B0604030504040204" pitchFamily="50" charset="-128"/>
                <a:ea typeface="メイリオ" panose="020B0604030504040204" pitchFamily="50" charset="-128"/>
              </a:rPr>
              <a:t>で</a:t>
            </a:r>
            <a:r>
              <a:rPr lang="en-US" altLang="ja-JP" b="1" dirty="0">
                <a:latin typeface="メイリオ" panose="020B0604030504040204" pitchFamily="50" charset="-128"/>
                <a:ea typeface="メイリオ" panose="020B0604030504040204" pitchFamily="50" charset="-128"/>
              </a:rPr>
              <a:t>20</a:t>
            </a:r>
            <a:r>
              <a:rPr lang="ja-JP" altLang="en-US" b="1" dirty="0">
                <a:latin typeface="メイリオ" panose="020B0604030504040204" pitchFamily="50" charset="-128"/>
                <a:ea typeface="メイリオ" panose="020B0604030504040204" pitchFamily="50" charset="-128"/>
              </a:rPr>
              <a:t>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資料③を用意してください。実際の学習活動を具体的にイメージしながら、三つの留意点を意識した働きかけを考えることで、明日からの授業実践に生かせるようにしたいと思います。</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まずは、個人思考です。資料③に示されて</a:t>
            </a:r>
            <a:r>
              <a:rPr lang="ja-JP" altLang="en-US" dirty="0" smtClean="0">
                <a:latin typeface="メイリオ" panose="020B0604030504040204" pitchFamily="50" charset="-128"/>
                <a:ea typeface="メイリオ" panose="020B0604030504040204" pitchFamily="50" charset="-128"/>
              </a:rPr>
              <a:t>いる授業場面で</a:t>
            </a:r>
            <a:r>
              <a:rPr lang="ja-JP" altLang="en-US" dirty="0">
                <a:latin typeface="メイリオ" panose="020B0604030504040204" pitchFamily="50" charset="-128"/>
                <a:ea typeface="メイリオ" panose="020B0604030504040204" pitchFamily="50" charset="-128"/>
              </a:rPr>
              <a:t>考えられる、三つの留意点を意識した働きかけを付箋に書いてください。配付資料や資料②を参考にしても構いません。時間は３分です。では、始めてください。</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（３分経過）</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ありがとうございました。次に、今書いた内容をグループ内で共有しながら、資料③に貼り分けてください。似た内容の付箋は、近くに貼るようお願いします。時間は５分です。司会の先生、進行をお願いします。</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（５分経過）</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時間がきました。ありがとうございました。こちらもギャラリーウォークをして共有したいと思います。自分のグループの資料③を机に置き、他のグループの資料③を見て歩いてください。時間は３分です。では、始めてください。</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（３分経過）</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時間がきました。席に戻ってください。他のグループの資料③を見ての感想、気付いた点、疑問点などをグループで共有してください。時間は３分です。司会の先生、進行をお願いします。　　　　　　　　　　　　　　</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（３分経過）</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ありがとうございました。どのような感想や気付きが出たのか教えていただけますか？（１、２人の先生に尋ねる。）</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ありがとうございました。後日、資料③を集約して見える化したものを、改めてお示しします。今後の授業づくりに生かしていきましょう。★</a:t>
            </a:r>
            <a:endParaRPr lang="en-US" altLang="ja-JP" dirty="0">
              <a:latin typeface="メイリオ" panose="020B0604030504040204" pitchFamily="50" charset="-128"/>
              <a:ea typeface="メイリオ" panose="020B0604030504040204" pitchFamily="50" charset="-128"/>
            </a:endParaRPr>
          </a:p>
        </p:txBody>
      </p:sp>
      <p:sp>
        <p:nvSpPr>
          <p:cNvPr id="51206" name="スライド番号プレースホルダー 5"/>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kumimoji="1" sz="1200">
                <a:solidFill>
                  <a:schemeClr val="tx1"/>
                </a:solidFill>
                <a:latin typeface="Arial" charset="0"/>
                <a:ea typeface="ＭＳ Ｐ明朝" pitchFamily="18" charset="-128"/>
              </a:defRPr>
            </a:lvl1pPr>
            <a:lvl2pPr marL="760417" indent="-292340" eaLnBrk="0" hangingPunct="0">
              <a:spcBef>
                <a:spcPct val="30000"/>
              </a:spcBef>
              <a:defRPr kumimoji="1" sz="1200">
                <a:solidFill>
                  <a:schemeClr val="tx1"/>
                </a:solidFill>
                <a:latin typeface="Arial" charset="0"/>
                <a:ea typeface="ＭＳ Ｐ明朝" pitchFamily="18" charset="-128"/>
              </a:defRPr>
            </a:lvl2pPr>
            <a:lvl3pPr marL="1171012" indent="-233218" eaLnBrk="0" hangingPunct="0">
              <a:spcBef>
                <a:spcPct val="30000"/>
              </a:spcBef>
              <a:defRPr kumimoji="1" sz="1200">
                <a:solidFill>
                  <a:schemeClr val="tx1"/>
                </a:solidFill>
                <a:latin typeface="Arial" charset="0"/>
                <a:ea typeface="ＭＳ Ｐ明朝" pitchFamily="18" charset="-128"/>
              </a:defRPr>
            </a:lvl3pPr>
            <a:lvl4pPr marL="1640729" indent="-233218" eaLnBrk="0" hangingPunct="0">
              <a:spcBef>
                <a:spcPct val="30000"/>
              </a:spcBef>
              <a:defRPr kumimoji="1" sz="1200">
                <a:solidFill>
                  <a:schemeClr val="tx1"/>
                </a:solidFill>
                <a:latin typeface="Arial" charset="0"/>
                <a:ea typeface="ＭＳ Ｐ明朝" pitchFamily="18" charset="-128"/>
              </a:defRPr>
            </a:lvl4pPr>
            <a:lvl5pPr marL="2108804" indent="-233218" eaLnBrk="0" hangingPunct="0">
              <a:spcBef>
                <a:spcPct val="30000"/>
              </a:spcBef>
              <a:defRPr kumimoji="1" sz="1200">
                <a:solidFill>
                  <a:schemeClr val="tx1"/>
                </a:solidFill>
                <a:latin typeface="Arial" charset="0"/>
                <a:ea typeface="ＭＳ Ｐ明朝" pitchFamily="18" charset="-128"/>
              </a:defRPr>
            </a:lvl5pPr>
            <a:lvl6pPr marL="2581810" indent="-233218" eaLnBrk="0" fontAlgn="base" hangingPunct="0">
              <a:spcBef>
                <a:spcPct val="30000"/>
              </a:spcBef>
              <a:spcAft>
                <a:spcPct val="0"/>
              </a:spcAft>
              <a:defRPr kumimoji="1" sz="1200">
                <a:solidFill>
                  <a:schemeClr val="tx1"/>
                </a:solidFill>
                <a:latin typeface="Arial" charset="0"/>
                <a:ea typeface="ＭＳ Ｐ明朝" pitchFamily="18" charset="-128"/>
              </a:defRPr>
            </a:lvl6pPr>
            <a:lvl7pPr marL="3054811" indent="-233218" eaLnBrk="0" fontAlgn="base" hangingPunct="0">
              <a:spcBef>
                <a:spcPct val="30000"/>
              </a:spcBef>
              <a:spcAft>
                <a:spcPct val="0"/>
              </a:spcAft>
              <a:defRPr kumimoji="1" sz="1200">
                <a:solidFill>
                  <a:schemeClr val="tx1"/>
                </a:solidFill>
                <a:latin typeface="Arial" charset="0"/>
                <a:ea typeface="ＭＳ Ｐ明朝" pitchFamily="18" charset="-128"/>
              </a:defRPr>
            </a:lvl7pPr>
            <a:lvl8pPr marL="3527817" indent="-233218" eaLnBrk="0" fontAlgn="base" hangingPunct="0">
              <a:spcBef>
                <a:spcPct val="30000"/>
              </a:spcBef>
              <a:spcAft>
                <a:spcPct val="0"/>
              </a:spcAft>
              <a:defRPr kumimoji="1" sz="1200">
                <a:solidFill>
                  <a:schemeClr val="tx1"/>
                </a:solidFill>
                <a:latin typeface="Arial" charset="0"/>
                <a:ea typeface="ＭＳ Ｐ明朝" pitchFamily="18" charset="-128"/>
              </a:defRPr>
            </a:lvl8pPr>
            <a:lvl9pPr marL="4000818" indent="-233218" eaLnBrk="0" fontAlgn="base" hangingPunct="0">
              <a:spcBef>
                <a:spcPct val="30000"/>
              </a:spcBef>
              <a:spcAft>
                <a:spcPct val="0"/>
              </a:spcAft>
              <a:defRPr kumimoji="1" sz="1200">
                <a:solidFill>
                  <a:schemeClr val="tx1"/>
                </a:solidFill>
                <a:latin typeface="Arial" charset="0"/>
                <a:ea typeface="ＭＳ Ｐ明朝" pitchFamily="18" charset="-128"/>
              </a:defRPr>
            </a:lvl9pPr>
          </a:lstStyle>
          <a:p>
            <a:pPr eaLnBrk="1" hangingPunct="1">
              <a:spcBef>
                <a:spcPct val="0"/>
              </a:spcBef>
            </a:pPr>
            <a:fld id="{F0FD3E85-B757-43D8-B10C-429C107CA153}" type="slidenum">
              <a:rPr lang="en-US" altLang="ja-JP" smtClean="0">
                <a:ea typeface="ＭＳ Ｐゴシック" pitchFamily="50" charset="-128"/>
              </a:rPr>
              <a:pPr eaLnBrk="1" hangingPunct="1">
                <a:spcBef>
                  <a:spcPct val="0"/>
                </a:spcBef>
              </a:pPr>
              <a:t>21</a:t>
            </a:fld>
            <a:endParaRPr lang="en-US" altLang="ja-JP">
              <a:ea typeface="ＭＳ Ｐゴシック" pitchFamily="50" charset="-128"/>
            </a:endParaRPr>
          </a:p>
        </p:txBody>
      </p:sp>
    </p:spTree>
    <p:extLst>
      <p:ext uri="{BB962C8B-B14F-4D97-AF65-F5344CB8AC3E}">
        <p14:creationId xmlns:p14="http://schemas.microsoft.com/office/powerpoint/2010/main" val="418731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bwMode="auto">
          <a:xfrm>
            <a:off x="977900" y="763588"/>
            <a:ext cx="5078413" cy="3808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Rectangle 3"/>
          <p:cNvSpPr>
            <a:spLocks noGrp="1" noChangeArrowheads="1"/>
          </p:cNvSpPr>
          <p:nvPr>
            <p:ph type="body" idx="1"/>
          </p:nvPr>
        </p:nvSpPr>
        <p:spPr bwMode="auto">
          <a:extLst/>
        </p:spPr>
        <p:txBody>
          <a:bodyPr vert="horz" lIns="93737" tIns="46865" rIns="93737" bIns="46865" rtlCol="0"/>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22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31</a:t>
            </a:r>
            <a:r>
              <a:rPr lang="ja-JP" altLang="en-US" b="1" dirty="0" smtClean="0">
                <a:latin typeface="メイリオ" panose="020B0604030504040204" pitchFamily="50" charset="-128"/>
                <a:ea typeface="メイリオ" panose="020B0604030504040204" pitchFamily="50" charset="-128"/>
              </a:rPr>
              <a:t>で４分≫</a:t>
            </a:r>
            <a:endParaRPr lang="en-US" altLang="ja-JP" b="1" dirty="0" smtClean="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それでは、本日のまとめに入ります。★</a:t>
            </a:r>
          </a:p>
        </p:txBody>
      </p:sp>
      <p:sp>
        <p:nvSpPr>
          <p:cNvPr id="4" name="スライド番号プレースホルダー 4"/>
          <p:cNvSpPr>
            <a:spLocks noGrp="1"/>
          </p:cNvSpPr>
          <p:nvPr>
            <p:ph type="sldNum" sz="quarter" idx="5"/>
          </p:nvPr>
        </p:nvSpPr>
        <p:spPr>
          <a:xfrm>
            <a:off x="3984434" y="9654770"/>
            <a:ext cx="3048160" cy="508238"/>
          </a:xfrm>
        </p:spPr>
        <p:txBody>
          <a:bodyPr/>
          <a:lstStyle/>
          <a:p>
            <a:fld id="{2CAD91B4-B010-416D-AB8D-6EF94E713781}" type="slidenum">
              <a:rPr kumimoji="1" lang="ja-JP" altLang="en-US" smtClean="0"/>
              <a:t>22</a:t>
            </a:fld>
            <a:endParaRPr kumimoji="1" lang="ja-JP" altLang="en-US"/>
          </a:p>
        </p:txBody>
      </p:sp>
    </p:spTree>
    <p:extLst>
      <p:ext uri="{BB962C8B-B14F-4D97-AF65-F5344CB8AC3E}">
        <p14:creationId xmlns:p14="http://schemas.microsoft.com/office/powerpoint/2010/main" val="27751366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22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31</a:t>
            </a:r>
            <a:r>
              <a:rPr lang="ja-JP" altLang="en-US" b="1" dirty="0" smtClean="0">
                <a:latin typeface="メイリオ" panose="020B0604030504040204" pitchFamily="50" charset="-128"/>
                <a:ea typeface="メイリオ" panose="020B0604030504040204" pitchFamily="50" charset="-128"/>
              </a:rPr>
              <a:t>で４分≫</a:t>
            </a:r>
            <a:endParaRPr lang="en-US" altLang="ja-JP" b="1" dirty="0" smtClean="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もう既にお気付きのように、</a:t>
            </a:r>
            <a:r>
              <a:rPr lang="ja-JP" altLang="en-US" dirty="0" smtClean="0">
                <a:latin typeface="メイリオ" panose="020B0604030504040204" pitchFamily="50" charset="-128"/>
                <a:ea typeface="メイリオ" panose="020B0604030504040204" pitchFamily="50" charset="-128"/>
              </a:rPr>
              <a:t>授業の中での生徒</a:t>
            </a:r>
            <a:r>
              <a:rPr lang="ja-JP" altLang="en-US" dirty="0">
                <a:latin typeface="メイリオ" panose="020B0604030504040204" pitchFamily="50" charset="-128"/>
                <a:ea typeface="メイリオ" panose="020B0604030504040204" pitchFamily="50" charset="-128"/>
              </a:rPr>
              <a:t>指導とは、何か新しく、特別なことをするわけではありません。大切にしていただきたいポイント</a:t>
            </a:r>
            <a:r>
              <a:rPr lang="ja-JP" altLang="en-US" dirty="0" smtClean="0">
                <a:latin typeface="メイリオ" panose="020B0604030504040204" pitchFamily="50" charset="-128"/>
                <a:ea typeface="メイリオ" panose="020B0604030504040204" pitchFamily="50" charset="-128"/>
              </a:rPr>
              <a:t>は二つです</a:t>
            </a:r>
            <a:r>
              <a:rPr lang="ja-JP" altLang="en-US" dirty="0">
                <a:latin typeface="メイリオ" panose="020B0604030504040204" pitchFamily="50" charset="-128"/>
                <a:ea typeface="メイリオ" panose="020B0604030504040204" pitchFamily="50" charset="-128"/>
              </a:rPr>
              <a:t>。</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a:t>
            </a:r>
            <a:r>
              <a:rPr lang="ja-JP" altLang="en-US" dirty="0" smtClean="0">
                <a:latin typeface="メイリオ" panose="020B0604030504040204" pitchFamily="50" charset="-128"/>
                <a:ea typeface="メイリオ" panose="020B0604030504040204" pitchFamily="50" charset="-128"/>
              </a:rPr>
              <a:t>一つ目</a:t>
            </a:r>
            <a:r>
              <a:rPr lang="ja-JP" altLang="en-US" dirty="0">
                <a:latin typeface="メイリオ" panose="020B0604030504040204" pitchFamily="50" charset="-128"/>
                <a:ea typeface="メイリオ" panose="020B0604030504040204" pitchFamily="50" charset="-128"/>
              </a:rPr>
              <a:t>は、授業中の学習活動を生徒指導の視点でも見て、その学習活動のもつ生徒指導面の意味や目指す子供の姿を捉えることです。例えば</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グループで考えを共有する場面</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は、「共感的な人間関係を育む場」であり、目指す子供の姿は、「互いの考えを肯定的に認め合い、尊重する」子供と捉えます。そして、今までしていた学習活動も、生徒指導であることを意識して働きかけることが大切です。★</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CAD91B4-B010-416D-AB8D-6EF94E713781}" type="slidenum">
              <a:rPr kumimoji="1" lang="ja-JP" altLang="en-US" smtClean="0"/>
              <a:t>23</a:t>
            </a:fld>
            <a:endParaRPr kumimoji="1" lang="ja-JP" altLang="en-US"/>
          </a:p>
        </p:txBody>
      </p:sp>
    </p:spTree>
    <p:extLst>
      <p:ext uri="{BB962C8B-B14F-4D97-AF65-F5344CB8AC3E}">
        <p14:creationId xmlns:p14="http://schemas.microsoft.com/office/powerpoint/2010/main" val="27194044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22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31</a:t>
            </a:r>
            <a:r>
              <a:rPr lang="ja-JP" altLang="en-US" b="1" dirty="0" smtClean="0">
                <a:latin typeface="メイリオ" panose="020B0604030504040204" pitchFamily="50" charset="-128"/>
                <a:ea typeface="メイリオ" panose="020B0604030504040204" pitchFamily="50" charset="-128"/>
              </a:rPr>
              <a:t>で４分≫</a:t>
            </a:r>
            <a:endParaRPr lang="en-US" altLang="ja-JP" b="1" dirty="0" smtClean="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ポイント</a:t>
            </a:r>
            <a:r>
              <a:rPr lang="ja-JP" altLang="en-US" dirty="0" smtClean="0">
                <a:latin typeface="メイリオ" panose="020B0604030504040204" pitchFamily="50" charset="-128"/>
                <a:ea typeface="メイリオ" panose="020B0604030504040204" pitchFamily="50" charset="-128"/>
              </a:rPr>
              <a:t>の二つ目は</a:t>
            </a:r>
            <a:r>
              <a:rPr lang="ja-JP" altLang="en-US" dirty="0">
                <a:latin typeface="メイリオ" panose="020B0604030504040204" pitchFamily="50" charset="-128"/>
                <a:ea typeface="メイリオ" panose="020B0604030504040204" pitchFamily="50" charset="-128"/>
              </a:rPr>
              <a:t>、授業の中に三つの留意点を意識した働きかけを意図的に組み込むことです。授業で最も重要なことは、教科としての本時の目標を達成することですので、そこへ向かう学習活動として組み込むことができるようであれば、是非、お願いしたいと思います。★</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CAD91B4-B010-416D-AB8D-6EF94E713781}" type="slidenum">
              <a:rPr kumimoji="1" lang="ja-JP" altLang="en-US" smtClean="0"/>
              <a:t>24</a:t>
            </a:fld>
            <a:endParaRPr kumimoji="1" lang="ja-JP" altLang="en-US"/>
          </a:p>
        </p:txBody>
      </p:sp>
    </p:spTree>
    <p:extLst>
      <p:ext uri="{BB962C8B-B14F-4D97-AF65-F5344CB8AC3E}">
        <p14:creationId xmlns:p14="http://schemas.microsoft.com/office/powerpoint/2010/main" val="27194044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703422" y="4828270"/>
            <a:ext cx="5627370" cy="4853655"/>
          </a:xfrm>
        </p:spPr>
        <p:txBody>
          <a:bodyPr/>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22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31</a:t>
            </a:r>
            <a:r>
              <a:rPr lang="ja-JP" altLang="en-US" b="1" dirty="0" smtClean="0">
                <a:latin typeface="メイリオ" panose="020B0604030504040204" pitchFamily="50" charset="-128"/>
                <a:ea typeface="メイリオ" panose="020B0604030504040204" pitchFamily="50" charset="-128"/>
              </a:rPr>
              <a:t>で４分≫</a:t>
            </a:r>
            <a:endParaRPr lang="en-US" altLang="ja-JP" b="1" dirty="0" smtClean="0">
              <a:latin typeface="メイリオ" panose="020B0604030504040204" pitchFamily="50" charset="-128"/>
              <a:ea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rPr>
              <a:t>　</a:t>
            </a:r>
            <a:r>
              <a:rPr lang="ja-JP" altLang="en-US">
                <a:latin typeface="メイリオ" panose="020B0604030504040204" pitchFamily="50" charset="-128"/>
                <a:ea typeface="メイリオ" panose="020B0604030504040204" pitchFamily="50" charset="-128"/>
              </a:rPr>
              <a:t>以上</a:t>
            </a:r>
            <a:r>
              <a:rPr lang="ja-JP" altLang="en-US" smtClean="0">
                <a:latin typeface="メイリオ" panose="020B0604030504040204" pitchFamily="50" charset="-128"/>
                <a:ea typeface="メイリオ" panose="020B0604030504040204" pitchFamily="50" charset="-128"/>
              </a:rPr>
              <a:t>の二つの</a:t>
            </a:r>
            <a:r>
              <a:rPr lang="ja-JP" altLang="en-US" dirty="0">
                <a:latin typeface="メイリオ" panose="020B0604030504040204" pitchFamily="50" charset="-128"/>
                <a:ea typeface="メイリオ" panose="020B0604030504040204" pitchFamily="50" charset="-128"/>
              </a:rPr>
              <a:t>ポイントを意識することで、授業中の教師のまなざし、声かけ、ふるまい等の言動や姿勢が変わってくると思います。</a:t>
            </a:r>
            <a:endParaRPr lang="en-US" altLang="ja-JP" dirty="0">
              <a:latin typeface="メイリオ" panose="020B0604030504040204" pitchFamily="50" charset="-128"/>
              <a:ea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rPr>
              <a:t>　例えば、・・・（スライド内の例を、それぞれ一つずつ紹介してください。）</a:t>
            </a:r>
            <a:endParaRPr lang="en-US" altLang="ja-JP" dirty="0">
              <a:latin typeface="メイリオ" panose="020B0604030504040204" pitchFamily="50" charset="-128"/>
              <a:ea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rPr>
              <a:t>　三つの留意点を意識した働きかけと、子供への温かい言動が、子供たちがどの学年でも、どの先生の授業でも行われるとどうなるでしょう。この積み重ねは安心感を与え、「居場所づくり」「絆づくり」になるとともに、子供の自己指導能力をよりよく育むことにつながります。★</a:t>
            </a:r>
            <a:endParaRPr lang="en-US" altLang="ja-JP" dirty="0">
              <a:latin typeface="メイリオ" panose="020B0604030504040204" pitchFamily="50" charset="-128"/>
              <a:ea typeface="メイリオ" panose="020B0604030504040204" pitchFamily="50" charset="-128"/>
            </a:endParaRPr>
          </a:p>
          <a:p>
            <a:endParaRPr kumimoji="1" lang="en-US" altLang="ja-JP" dirty="0" smtClean="0"/>
          </a:p>
          <a:p>
            <a:pPr lvl="0"/>
            <a:r>
              <a:rPr lang="ja-JP" altLang="en-US" dirty="0">
                <a:latin typeface="メイリオ" panose="020B0604030504040204" pitchFamily="50" charset="-128"/>
                <a:ea typeface="メイリオ" panose="020B0604030504040204" pitchFamily="50" charset="-128"/>
              </a:rPr>
              <a:t>・小学校は、</a:t>
            </a: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26</a:t>
            </a:r>
            <a:r>
              <a:rPr lang="ja-JP" altLang="en-US" b="1" dirty="0">
                <a:latin typeface="メイリオ" panose="020B0604030504040204" pitchFamily="50" charset="-128"/>
                <a:ea typeface="メイリオ" panose="020B0604030504040204" pitchFamily="50" charset="-128"/>
              </a:rPr>
              <a:t>（小）</a:t>
            </a:r>
            <a:r>
              <a:rPr lang="ja-JP" altLang="en-US" dirty="0">
                <a:latin typeface="メイリオ" panose="020B0604030504040204" pitchFamily="50" charset="-128"/>
                <a:ea typeface="メイリオ" panose="020B0604030504040204" pitchFamily="50" charset="-128"/>
              </a:rPr>
              <a:t>へ</a:t>
            </a:r>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・中学校は、</a:t>
            </a: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27</a:t>
            </a:r>
            <a:r>
              <a:rPr lang="ja-JP" altLang="en-US" b="1" dirty="0">
                <a:latin typeface="メイリオ" panose="020B0604030504040204" pitchFamily="50" charset="-128"/>
                <a:ea typeface="メイリオ" panose="020B0604030504040204" pitchFamily="50" charset="-128"/>
              </a:rPr>
              <a:t>（中）</a:t>
            </a:r>
            <a:r>
              <a:rPr lang="ja-JP" altLang="en-US" dirty="0">
                <a:latin typeface="メイリオ" panose="020B0604030504040204" pitchFamily="50" charset="-128"/>
                <a:ea typeface="メイリオ" panose="020B0604030504040204" pitchFamily="50" charset="-128"/>
              </a:rPr>
              <a:t>へ</a:t>
            </a:r>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・高等学校は、</a:t>
            </a: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28</a:t>
            </a:r>
            <a:r>
              <a:rPr lang="ja-JP" altLang="en-US" b="1" dirty="0">
                <a:latin typeface="メイリオ" panose="020B0604030504040204" pitchFamily="50" charset="-128"/>
                <a:ea typeface="メイリオ" panose="020B0604030504040204" pitchFamily="50" charset="-128"/>
              </a:rPr>
              <a:t>（高）</a:t>
            </a:r>
            <a:r>
              <a:rPr lang="ja-JP" altLang="en-US" dirty="0">
                <a:latin typeface="メイリオ" panose="020B0604030504040204" pitchFamily="50" charset="-128"/>
                <a:ea typeface="メイリオ" panose="020B0604030504040204" pitchFamily="50" charset="-128"/>
              </a:rPr>
              <a:t>へ</a:t>
            </a:r>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・特別支援学校は、</a:t>
            </a: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29</a:t>
            </a:r>
            <a:r>
              <a:rPr lang="ja-JP" altLang="en-US" b="1" dirty="0">
                <a:latin typeface="メイリオ" panose="020B0604030504040204" pitchFamily="50" charset="-128"/>
                <a:ea typeface="メイリオ" panose="020B0604030504040204" pitchFamily="50" charset="-128"/>
              </a:rPr>
              <a:t>（特）</a:t>
            </a:r>
            <a:r>
              <a:rPr lang="ja-JP" altLang="en-US" dirty="0">
                <a:latin typeface="メイリオ" panose="020B0604030504040204" pitchFamily="50" charset="-128"/>
                <a:ea typeface="メイリオ" panose="020B0604030504040204" pitchFamily="50" charset="-128"/>
              </a:rPr>
              <a:t>へ</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2CAD91B4-B010-416D-AB8D-6EF94E713781}" type="slidenum">
              <a:rPr kumimoji="1" lang="ja-JP" altLang="en-US" smtClean="0"/>
              <a:t>25</a:t>
            </a:fld>
            <a:endParaRPr kumimoji="1" lang="ja-JP" altLang="en-US"/>
          </a:p>
        </p:txBody>
      </p:sp>
    </p:spTree>
    <p:extLst>
      <p:ext uri="{BB962C8B-B14F-4D97-AF65-F5344CB8AC3E}">
        <p14:creationId xmlns:p14="http://schemas.microsoft.com/office/powerpoint/2010/main" val="37668054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976313" y="760413"/>
            <a:ext cx="5083175" cy="3811587"/>
          </a:xfrm>
          <a:ln/>
        </p:spPr>
      </p:sp>
      <p:sp>
        <p:nvSpPr>
          <p:cNvPr id="44035" name="Rectangle 3"/>
          <p:cNvSpPr>
            <a:spLocks noGrp="1" noChangeArrowheads="1"/>
          </p:cNvSpPr>
          <p:nvPr>
            <p:ph type="body" idx="1"/>
          </p:nvPr>
        </p:nvSpPr>
        <p:spPr/>
        <p:txBody>
          <a:bodyPr vert="horz" lIns="93820" tIns="46907" rIns="93820" bIns="46907" rtlCol="0"/>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22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31</a:t>
            </a:r>
            <a:r>
              <a:rPr lang="ja-JP" altLang="en-US" b="1" dirty="0" smtClean="0">
                <a:latin typeface="メイリオ" panose="020B0604030504040204" pitchFamily="50" charset="-128"/>
                <a:ea typeface="メイリオ" panose="020B0604030504040204" pitchFamily="50" charset="-128"/>
              </a:rPr>
              <a:t>で４分≫</a:t>
            </a:r>
            <a:endParaRPr lang="en-US" altLang="ja-JP" b="1" dirty="0" smtClean="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学習指導要領の改訂により、解説の総則編「生徒指導の充実」の中で、生徒指導を「学習指導と関連付けながら」充実させることが強調されています。この「学習指導と関連付けながら」という言葉は、小学校だけでなく、全ての校種で加えられました</a:t>
            </a:r>
            <a:r>
              <a:rPr lang="ja-JP" altLang="en-US" dirty="0" smtClean="0">
                <a:latin typeface="メイリオ" panose="020B0604030504040204" pitchFamily="50" charset="-128"/>
                <a:ea typeface="メイリオ" panose="020B0604030504040204" pitchFamily="50" charset="-128"/>
              </a:rPr>
              <a:t>。</a:t>
            </a:r>
            <a:endParaRPr lang="en-US" altLang="ja-JP" dirty="0" smtClean="0">
              <a:latin typeface="メイリオ" panose="020B0604030504040204" pitchFamily="50" charset="-128"/>
              <a:ea typeface="メイリオ" panose="020B0604030504040204" pitchFamily="50" charset="-128"/>
            </a:endParaRPr>
          </a:p>
          <a:p>
            <a:pPr>
              <a:lnSpc>
                <a:spcPts val="1968"/>
              </a:lnSpc>
            </a:pPr>
            <a:r>
              <a:rPr lang="ja-JP" altLang="en-US" dirty="0" smtClean="0">
                <a:latin typeface="メイリオ" panose="020B0604030504040204" pitchFamily="50" charset="-128"/>
                <a:ea typeface="メイリオ" panose="020B0604030504040204" pitchFamily="50" charset="-128"/>
              </a:rPr>
              <a:t>　学習指導と生徒指導とを分けて考えるのではなく、相互に関連付けながら充実を図っていくことが重要です。★</a:t>
            </a:r>
            <a:r>
              <a:rPr lang="ja-JP" altLang="en-US" dirty="0">
                <a:latin typeface="メイリオ" panose="020B0604030504040204" pitchFamily="50" charset="-128"/>
                <a:ea typeface="メイリオ" panose="020B0604030504040204" pitchFamily="50" charset="-128"/>
              </a:rPr>
              <a:t>→</a:t>
            </a: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30</a:t>
            </a:r>
            <a:r>
              <a:rPr lang="ja-JP" altLang="en-US" dirty="0">
                <a:latin typeface="メイリオ" panose="020B0604030504040204" pitchFamily="50" charset="-128"/>
                <a:ea typeface="メイリオ" panose="020B0604030504040204" pitchFamily="50" charset="-128"/>
              </a:rPr>
              <a:t>へ</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 3"/>
          <p:cNvSpPr txBox="1">
            <a:spLocks noGrp="1"/>
          </p:cNvSpPr>
          <p:nvPr/>
        </p:nvSpPr>
        <p:spPr bwMode="auto">
          <a:xfrm>
            <a:off x="3985044" y="9655106"/>
            <a:ext cx="3048046" cy="5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862" tIns="46931" rIns="93862" bIns="46931" anchor="b"/>
          <a:lstStyle>
            <a:lvl1pPr defTabSz="922338" eaLnBrk="0" hangingPunct="0">
              <a:spcBef>
                <a:spcPct val="30000"/>
              </a:spcBef>
              <a:defRPr kumimoji="1" sz="1200">
                <a:solidFill>
                  <a:schemeClr val="tx1"/>
                </a:solidFill>
                <a:latin typeface="Arial" pitchFamily="34" charset="0"/>
                <a:ea typeface="ＭＳ Ｐ明朝" pitchFamily="18" charset="-128"/>
              </a:defRPr>
            </a:lvl1pPr>
            <a:lvl2pPr marL="742950" indent="-285750" defTabSz="922338" eaLnBrk="0" hangingPunct="0">
              <a:spcBef>
                <a:spcPct val="30000"/>
              </a:spcBef>
              <a:defRPr kumimoji="1" sz="1200">
                <a:solidFill>
                  <a:schemeClr val="tx1"/>
                </a:solidFill>
                <a:latin typeface="Arial" pitchFamily="34" charset="0"/>
                <a:ea typeface="ＭＳ Ｐ明朝" pitchFamily="18" charset="-128"/>
              </a:defRPr>
            </a:lvl2pPr>
            <a:lvl3pPr marL="1143000" indent="-228600" defTabSz="922338" eaLnBrk="0" hangingPunct="0">
              <a:spcBef>
                <a:spcPct val="30000"/>
              </a:spcBef>
              <a:defRPr kumimoji="1" sz="1200">
                <a:solidFill>
                  <a:schemeClr val="tx1"/>
                </a:solidFill>
                <a:latin typeface="Arial" pitchFamily="34" charset="0"/>
                <a:ea typeface="ＭＳ Ｐ明朝" pitchFamily="18" charset="-128"/>
              </a:defRPr>
            </a:lvl3pPr>
            <a:lvl4pPr marL="1600200" indent="-228600" defTabSz="922338" eaLnBrk="0" hangingPunct="0">
              <a:spcBef>
                <a:spcPct val="30000"/>
              </a:spcBef>
              <a:defRPr kumimoji="1" sz="1200">
                <a:solidFill>
                  <a:schemeClr val="tx1"/>
                </a:solidFill>
                <a:latin typeface="Arial" pitchFamily="34" charset="0"/>
                <a:ea typeface="ＭＳ Ｐ明朝" pitchFamily="18" charset="-128"/>
              </a:defRPr>
            </a:lvl4pPr>
            <a:lvl5pPr marL="2057400" indent="-228600" defTabSz="922338" eaLnBrk="0" hangingPunct="0">
              <a:spcBef>
                <a:spcPct val="30000"/>
              </a:spcBef>
              <a:defRPr kumimoji="1" sz="1200">
                <a:solidFill>
                  <a:schemeClr val="tx1"/>
                </a:solidFill>
                <a:latin typeface="Arial" pitchFamily="34" charset="0"/>
                <a:ea typeface="ＭＳ Ｐ明朝" pitchFamily="18" charset="-128"/>
              </a:defRPr>
            </a:lvl5pPr>
            <a:lvl6pPr marL="25146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6pPr>
            <a:lvl7pPr marL="29718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7pPr>
            <a:lvl8pPr marL="34290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8pPr>
            <a:lvl9pPr marL="38862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9pPr>
          </a:lstStyle>
          <a:p>
            <a:pPr algn="r" eaLnBrk="1" hangingPunct="1">
              <a:spcBef>
                <a:spcPct val="0"/>
              </a:spcBef>
            </a:pPr>
            <a:fld id="{7D8D38FA-B4DD-45B3-960E-CBFFC1D9A25F}" type="slidenum">
              <a:rPr kumimoji="0" lang="ja-JP" altLang="en-US">
                <a:latin typeface="Times New Roman" pitchFamily="18" charset="0"/>
                <a:ea typeface="ＭＳ Ｐゴシック" pitchFamily="50" charset="-128"/>
              </a:rPr>
              <a:pPr algn="r" eaLnBrk="1" hangingPunct="1">
                <a:spcBef>
                  <a:spcPct val="0"/>
                </a:spcBef>
              </a:pPr>
              <a:t>26</a:t>
            </a:fld>
            <a:endParaRPr kumimoji="0" lang="en-US" altLang="ja-JP" dirty="0">
              <a:latin typeface="Times New Roman" pitchFamily="18" charset="0"/>
              <a:ea typeface="ＭＳ Ｐゴシック" pitchFamily="50"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976313" y="760413"/>
            <a:ext cx="5083175" cy="3811587"/>
          </a:xfrm>
          <a:ln/>
        </p:spPr>
      </p:sp>
      <p:sp>
        <p:nvSpPr>
          <p:cNvPr id="44035" name="Rectangle 3"/>
          <p:cNvSpPr>
            <a:spLocks noGrp="1" noChangeArrowheads="1"/>
          </p:cNvSpPr>
          <p:nvPr>
            <p:ph type="body" idx="1"/>
          </p:nvPr>
        </p:nvSpPr>
        <p:spPr/>
        <p:txBody>
          <a:bodyPr vert="horz" lIns="93820" tIns="46907" rIns="93820" bIns="46907" rtlCol="0"/>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22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31</a:t>
            </a:r>
            <a:r>
              <a:rPr lang="ja-JP" altLang="en-US" b="1" dirty="0" smtClean="0">
                <a:latin typeface="メイリオ" panose="020B0604030504040204" pitchFamily="50" charset="-128"/>
                <a:ea typeface="メイリオ" panose="020B0604030504040204" pitchFamily="50" charset="-128"/>
              </a:rPr>
              <a:t>で４分≫</a:t>
            </a:r>
            <a:endParaRPr lang="en-US" altLang="ja-JP" b="1" dirty="0" smtClean="0">
              <a:latin typeface="メイリオ" panose="020B0604030504040204" pitchFamily="50" charset="-128"/>
              <a:ea typeface="メイリオ" panose="020B0604030504040204" pitchFamily="50" charset="-128"/>
            </a:endParaRPr>
          </a:p>
          <a:p>
            <a:pPr defTabSz="912038">
              <a:lnSpc>
                <a:spcPts val="1968"/>
              </a:lnSpc>
              <a:spcBef>
                <a:spcPct val="0"/>
              </a:spcBef>
            </a:pPr>
            <a:r>
              <a:rPr lang="ja-JP" altLang="en-US" dirty="0">
                <a:solidFill>
                  <a:srgbClr val="FF0000"/>
                </a:solidFill>
                <a:latin typeface="メイリオ" panose="020B0604030504040204" pitchFamily="50" charset="-128"/>
                <a:ea typeface="メイリオ" panose="020B0604030504040204" pitchFamily="50" charset="-128"/>
              </a:rPr>
              <a:t>　</a:t>
            </a:r>
            <a:r>
              <a:rPr lang="ja-JP" altLang="en-US" dirty="0">
                <a:latin typeface="メイリオ" panose="020B0604030504040204" pitchFamily="50" charset="-128"/>
                <a:ea typeface="メイリオ" panose="020B0604030504040204" pitchFamily="50" charset="-128"/>
              </a:rPr>
              <a:t>学習指導要領改訂前と改訂後の解説総則編「生徒指導の充実」の文章を上下に並べました。違いが分かりますか？（少し間をとる）★</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違いは一点。「学習指導と関連付けながら」という言葉が追加されたことです。実は、これは、中学校だけでなく、全ての校種で加えられました</a:t>
            </a:r>
            <a:r>
              <a:rPr lang="ja-JP" altLang="en-US" dirty="0" smtClean="0">
                <a:latin typeface="メイリオ" panose="020B0604030504040204" pitchFamily="50" charset="-128"/>
                <a:ea typeface="メイリオ" panose="020B0604030504040204" pitchFamily="50" charset="-128"/>
              </a:rPr>
              <a:t>。</a:t>
            </a:r>
            <a:endParaRPr lang="en-US" altLang="ja-JP" dirty="0" smtClean="0">
              <a:latin typeface="メイリオ" panose="020B0604030504040204" pitchFamily="50" charset="-128"/>
              <a:ea typeface="メイリオ" panose="020B0604030504040204" pitchFamily="50" charset="-128"/>
            </a:endParaRPr>
          </a:p>
          <a:p>
            <a:pPr>
              <a:lnSpc>
                <a:spcPts val="1968"/>
              </a:lnSpc>
            </a:pPr>
            <a:r>
              <a:rPr lang="ja-JP" altLang="en-US" dirty="0" smtClean="0">
                <a:latin typeface="メイリオ" panose="020B0604030504040204" pitchFamily="50" charset="-128"/>
                <a:ea typeface="メイリオ" panose="020B0604030504040204" pitchFamily="50" charset="-128"/>
              </a:rPr>
              <a:t>　学習指導と生徒指導とを分けて考えるのではなく、相互に関連付けながら充実を図っていくことが重要です。★</a:t>
            </a:r>
            <a:r>
              <a:rPr lang="ja-JP" altLang="en-US" dirty="0">
                <a:latin typeface="メイリオ" panose="020B0604030504040204" pitchFamily="50" charset="-128"/>
                <a:ea typeface="メイリオ" panose="020B0604030504040204" pitchFamily="50" charset="-128"/>
              </a:rPr>
              <a:t>→</a:t>
            </a: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30</a:t>
            </a:r>
            <a:r>
              <a:rPr lang="ja-JP" altLang="en-US" dirty="0">
                <a:latin typeface="メイリオ" panose="020B0604030504040204" pitchFamily="50" charset="-128"/>
                <a:ea typeface="メイリオ" panose="020B0604030504040204" pitchFamily="50" charset="-128"/>
              </a:rPr>
              <a:t>へ</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 3"/>
          <p:cNvSpPr txBox="1">
            <a:spLocks noGrp="1"/>
          </p:cNvSpPr>
          <p:nvPr/>
        </p:nvSpPr>
        <p:spPr bwMode="auto">
          <a:xfrm>
            <a:off x="3985044" y="9655106"/>
            <a:ext cx="3048046" cy="5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862" tIns="46931" rIns="93862" bIns="46931" anchor="b"/>
          <a:lstStyle>
            <a:lvl1pPr defTabSz="922338" eaLnBrk="0" hangingPunct="0">
              <a:spcBef>
                <a:spcPct val="30000"/>
              </a:spcBef>
              <a:defRPr kumimoji="1" sz="1200">
                <a:solidFill>
                  <a:schemeClr val="tx1"/>
                </a:solidFill>
                <a:latin typeface="Arial" pitchFamily="34" charset="0"/>
                <a:ea typeface="ＭＳ Ｐ明朝" pitchFamily="18" charset="-128"/>
              </a:defRPr>
            </a:lvl1pPr>
            <a:lvl2pPr marL="742950" indent="-285750" defTabSz="922338" eaLnBrk="0" hangingPunct="0">
              <a:spcBef>
                <a:spcPct val="30000"/>
              </a:spcBef>
              <a:defRPr kumimoji="1" sz="1200">
                <a:solidFill>
                  <a:schemeClr val="tx1"/>
                </a:solidFill>
                <a:latin typeface="Arial" pitchFamily="34" charset="0"/>
                <a:ea typeface="ＭＳ Ｐ明朝" pitchFamily="18" charset="-128"/>
              </a:defRPr>
            </a:lvl2pPr>
            <a:lvl3pPr marL="1143000" indent="-228600" defTabSz="922338" eaLnBrk="0" hangingPunct="0">
              <a:spcBef>
                <a:spcPct val="30000"/>
              </a:spcBef>
              <a:defRPr kumimoji="1" sz="1200">
                <a:solidFill>
                  <a:schemeClr val="tx1"/>
                </a:solidFill>
                <a:latin typeface="Arial" pitchFamily="34" charset="0"/>
                <a:ea typeface="ＭＳ Ｐ明朝" pitchFamily="18" charset="-128"/>
              </a:defRPr>
            </a:lvl3pPr>
            <a:lvl4pPr marL="1600200" indent="-228600" defTabSz="922338" eaLnBrk="0" hangingPunct="0">
              <a:spcBef>
                <a:spcPct val="30000"/>
              </a:spcBef>
              <a:defRPr kumimoji="1" sz="1200">
                <a:solidFill>
                  <a:schemeClr val="tx1"/>
                </a:solidFill>
                <a:latin typeface="Arial" pitchFamily="34" charset="0"/>
                <a:ea typeface="ＭＳ Ｐ明朝" pitchFamily="18" charset="-128"/>
              </a:defRPr>
            </a:lvl4pPr>
            <a:lvl5pPr marL="2057400" indent="-228600" defTabSz="922338" eaLnBrk="0" hangingPunct="0">
              <a:spcBef>
                <a:spcPct val="30000"/>
              </a:spcBef>
              <a:defRPr kumimoji="1" sz="1200">
                <a:solidFill>
                  <a:schemeClr val="tx1"/>
                </a:solidFill>
                <a:latin typeface="Arial" pitchFamily="34" charset="0"/>
                <a:ea typeface="ＭＳ Ｐ明朝" pitchFamily="18" charset="-128"/>
              </a:defRPr>
            </a:lvl5pPr>
            <a:lvl6pPr marL="25146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6pPr>
            <a:lvl7pPr marL="29718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7pPr>
            <a:lvl8pPr marL="34290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8pPr>
            <a:lvl9pPr marL="38862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9pPr>
          </a:lstStyle>
          <a:p>
            <a:pPr algn="r" eaLnBrk="1" hangingPunct="1">
              <a:spcBef>
                <a:spcPct val="0"/>
              </a:spcBef>
            </a:pPr>
            <a:fld id="{7D8D38FA-B4DD-45B3-960E-CBFFC1D9A25F}" type="slidenum">
              <a:rPr kumimoji="0" lang="ja-JP" altLang="en-US">
                <a:latin typeface="Times New Roman" pitchFamily="18" charset="0"/>
                <a:ea typeface="ＭＳ Ｐゴシック" pitchFamily="50" charset="-128"/>
              </a:rPr>
              <a:pPr algn="r" eaLnBrk="1" hangingPunct="1">
                <a:spcBef>
                  <a:spcPct val="0"/>
                </a:spcBef>
              </a:pPr>
              <a:t>27</a:t>
            </a:fld>
            <a:endParaRPr kumimoji="0" lang="en-US" altLang="ja-JP" dirty="0">
              <a:latin typeface="Times New Roman" pitchFamily="18" charset="0"/>
              <a:ea typeface="ＭＳ Ｐゴシック" pitchFamily="50"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976313" y="760413"/>
            <a:ext cx="5083175" cy="3811587"/>
          </a:xfrm>
          <a:ln/>
        </p:spPr>
      </p:sp>
      <p:sp>
        <p:nvSpPr>
          <p:cNvPr id="44035" name="Rectangle 3"/>
          <p:cNvSpPr>
            <a:spLocks noGrp="1" noChangeArrowheads="1"/>
          </p:cNvSpPr>
          <p:nvPr>
            <p:ph type="body" idx="1"/>
          </p:nvPr>
        </p:nvSpPr>
        <p:spPr/>
        <p:txBody>
          <a:bodyPr vert="horz" lIns="93820" tIns="46907" rIns="93820" bIns="46907" rtlCol="0"/>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22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31</a:t>
            </a:r>
            <a:r>
              <a:rPr lang="ja-JP" altLang="en-US" b="1" dirty="0" smtClean="0">
                <a:latin typeface="メイリオ" panose="020B0604030504040204" pitchFamily="50" charset="-128"/>
                <a:ea typeface="メイリオ" panose="020B0604030504040204" pitchFamily="50" charset="-128"/>
              </a:rPr>
              <a:t>で４分≫</a:t>
            </a:r>
            <a:endParaRPr lang="en-US" altLang="ja-JP" b="1" dirty="0" smtClean="0">
              <a:latin typeface="メイリオ" panose="020B0604030504040204" pitchFamily="50" charset="-128"/>
              <a:ea typeface="メイリオ" panose="020B0604030504040204" pitchFamily="50" charset="-128"/>
            </a:endParaRPr>
          </a:p>
          <a:p>
            <a:pPr defTabSz="912038">
              <a:lnSpc>
                <a:spcPts val="1968"/>
              </a:lnSpc>
              <a:spcBef>
                <a:spcPct val="0"/>
              </a:spcBef>
            </a:pPr>
            <a:r>
              <a:rPr lang="ja-JP" altLang="en-US" dirty="0">
                <a:solidFill>
                  <a:srgbClr val="FF0000"/>
                </a:solidFill>
                <a:latin typeface="メイリオ" panose="020B0604030504040204" pitchFamily="50" charset="-128"/>
                <a:ea typeface="メイリオ" panose="020B0604030504040204" pitchFamily="50" charset="-128"/>
              </a:rPr>
              <a:t>　</a:t>
            </a:r>
            <a:r>
              <a:rPr lang="ja-JP" altLang="en-US" dirty="0">
                <a:latin typeface="メイリオ" panose="020B0604030504040204" pitchFamily="50" charset="-128"/>
                <a:ea typeface="メイリオ" panose="020B0604030504040204" pitchFamily="50" charset="-128"/>
              </a:rPr>
              <a:t>学習指導要領改訂前と改訂後の解説総則編「生徒指導の充実」の文章を上下に並べました。違いが分かりますか？（少し間をとる）★</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違いは一点。「学習指導と関連付けながら」という言葉が追加されたことです。実は、これは、高等学校だけでなく、全ての校種で加えられました</a:t>
            </a:r>
            <a:r>
              <a:rPr lang="ja-JP" altLang="en-US" dirty="0" smtClean="0">
                <a:latin typeface="メイリオ" panose="020B0604030504040204" pitchFamily="50" charset="-128"/>
                <a:ea typeface="メイリオ" panose="020B0604030504040204" pitchFamily="50" charset="-128"/>
              </a:rPr>
              <a:t>。</a:t>
            </a:r>
            <a:endParaRPr lang="en-US" altLang="ja-JP" dirty="0" smtClean="0">
              <a:latin typeface="メイリオ" panose="020B0604030504040204" pitchFamily="50" charset="-128"/>
              <a:ea typeface="メイリオ" panose="020B0604030504040204" pitchFamily="50" charset="-128"/>
            </a:endParaRPr>
          </a:p>
          <a:p>
            <a:pPr>
              <a:lnSpc>
                <a:spcPts val="1968"/>
              </a:lnSpc>
            </a:pPr>
            <a:r>
              <a:rPr lang="ja-JP" altLang="en-US" dirty="0" smtClean="0">
                <a:latin typeface="メイリオ" panose="020B0604030504040204" pitchFamily="50" charset="-128"/>
                <a:ea typeface="メイリオ" panose="020B0604030504040204" pitchFamily="50" charset="-128"/>
              </a:rPr>
              <a:t>　学習指導と生徒指導とを分けて考えるのではなく、相互に関連付けながら充実を図っていくことが重要です。★</a:t>
            </a:r>
            <a:r>
              <a:rPr lang="ja-JP" altLang="en-US" dirty="0">
                <a:latin typeface="メイリオ" panose="020B0604030504040204" pitchFamily="50" charset="-128"/>
                <a:ea typeface="メイリオ" panose="020B0604030504040204" pitchFamily="50" charset="-128"/>
              </a:rPr>
              <a:t>→</a:t>
            </a: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30</a:t>
            </a:r>
            <a:r>
              <a:rPr lang="ja-JP" altLang="en-US" dirty="0">
                <a:latin typeface="メイリオ" panose="020B0604030504040204" pitchFamily="50" charset="-128"/>
                <a:ea typeface="メイリオ" panose="020B0604030504040204" pitchFamily="50" charset="-128"/>
              </a:rPr>
              <a:t>へ</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 3"/>
          <p:cNvSpPr txBox="1">
            <a:spLocks noGrp="1"/>
          </p:cNvSpPr>
          <p:nvPr/>
        </p:nvSpPr>
        <p:spPr bwMode="auto">
          <a:xfrm>
            <a:off x="3985044" y="9655106"/>
            <a:ext cx="3048046" cy="5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862" tIns="46931" rIns="93862" bIns="46931" anchor="b"/>
          <a:lstStyle>
            <a:lvl1pPr defTabSz="922338" eaLnBrk="0" hangingPunct="0">
              <a:spcBef>
                <a:spcPct val="30000"/>
              </a:spcBef>
              <a:defRPr kumimoji="1" sz="1200">
                <a:solidFill>
                  <a:schemeClr val="tx1"/>
                </a:solidFill>
                <a:latin typeface="Arial" pitchFamily="34" charset="0"/>
                <a:ea typeface="ＭＳ Ｐ明朝" pitchFamily="18" charset="-128"/>
              </a:defRPr>
            </a:lvl1pPr>
            <a:lvl2pPr marL="742950" indent="-285750" defTabSz="922338" eaLnBrk="0" hangingPunct="0">
              <a:spcBef>
                <a:spcPct val="30000"/>
              </a:spcBef>
              <a:defRPr kumimoji="1" sz="1200">
                <a:solidFill>
                  <a:schemeClr val="tx1"/>
                </a:solidFill>
                <a:latin typeface="Arial" pitchFamily="34" charset="0"/>
                <a:ea typeface="ＭＳ Ｐ明朝" pitchFamily="18" charset="-128"/>
              </a:defRPr>
            </a:lvl2pPr>
            <a:lvl3pPr marL="1143000" indent="-228600" defTabSz="922338" eaLnBrk="0" hangingPunct="0">
              <a:spcBef>
                <a:spcPct val="30000"/>
              </a:spcBef>
              <a:defRPr kumimoji="1" sz="1200">
                <a:solidFill>
                  <a:schemeClr val="tx1"/>
                </a:solidFill>
                <a:latin typeface="Arial" pitchFamily="34" charset="0"/>
                <a:ea typeface="ＭＳ Ｐ明朝" pitchFamily="18" charset="-128"/>
              </a:defRPr>
            </a:lvl3pPr>
            <a:lvl4pPr marL="1600200" indent="-228600" defTabSz="922338" eaLnBrk="0" hangingPunct="0">
              <a:spcBef>
                <a:spcPct val="30000"/>
              </a:spcBef>
              <a:defRPr kumimoji="1" sz="1200">
                <a:solidFill>
                  <a:schemeClr val="tx1"/>
                </a:solidFill>
                <a:latin typeface="Arial" pitchFamily="34" charset="0"/>
                <a:ea typeface="ＭＳ Ｐ明朝" pitchFamily="18" charset="-128"/>
              </a:defRPr>
            </a:lvl4pPr>
            <a:lvl5pPr marL="2057400" indent="-228600" defTabSz="922338" eaLnBrk="0" hangingPunct="0">
              <a:spcBef>
                <a:spcPct val="30000"/>
              </a:spcBef>
              <a:defRPr kumimoji="1" sz="1200">
                <a:solidFill>
                  <a:schemeClr val="tx1"/>
                </a:solidFill>
                <a:latin typeface="Arial" pitchFamily="34" charset="0"/>
                <a:ea typeface="ＭＳ Ｐ明朝" pitchFamily="18" charset="-128"/>
              </a:defRPr>
            </a:lvl5pPr>
            <a:lvl6pPr marL="25146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6pPr>
            <a:lvl7pPr marL="29718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7pPr>
            <a:lvl8pPr marL="34290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8pPr>
            <a:lvl9pPr marL="38862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9pPr>
          </a:lstStyle>
          <a:p>
            <a:pPr algn="r" eaLnBrk="1" hangingPunct="1">
              <a:spcBef>
                <a:spcPct val="0"/>
              </a:spcBef>
            </a:pPr>
            <a:fld id="{7D8D38FA-B4DD-45B3-960E-CBFFC1D9A25F}" type="slidenum">
              <a:rPr kumimoji="0" lang="ja-JP" altLang="en-US">
                <a:latin typeface="Times New Roman" pitchFamily="18" charset="0"/>
                <a:ea typeface="ＭＳ Ｐゴシック" pitchFamily="50" charset="-128"/>
              </a:rPr>
              <a:pPr algn="r" eaLnBrk="1" hangingPunct="1">
                <a:spcBef>
                  <a:spcPct val="0"/>
                </a:spcBef>
              </a:pPr>
              <a:t>28</a:t>
            </a:fld>
            <a:endParaRPr kumimoji="0" lang="en-US" altLang="ja-JP" dirty="0">
              <a:latin typeface="Times New Roman" pitchFamily="18" charset="0"/>
              <a:ea typeface="ＭＳ Ｐゴシック" pitchFamily="50"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976313" y="760413"/>
            <a:ext cx="5083175" cy="3811587"/>
          </a:xfrm>
          <a:ln/>
        </p:spPr>
      </p:sp>
      <p:sp>
        <p:nvSpPr>
          <p:cNvPr id="44035" name="Rectangle 3"/>
          <p:cNvSpPr>
            <a:spLocks noGrp="1" noChangeArrowheads="1"/>
          </p:cNvSpPr>
          <p:nvPr>
            <p:ph type="body" idx="1"/>
          </p:nvPr>
        </p:nvSpPr>
        <p:spPr/>
        <p:txBody>
          <a:bodyPr vert="horz" lIns="93820" tIns="46907" rIns="93820" bIns="46907" rtlCol="0"/>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22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31</a:t>
            </a:r>
            <a:r>
              <a:rPr lang="ja-JP" altLang="en-US" b="1" dirty="0" smtClean="0">
                <a:latin typeface="メイリオ" panose="020B0604030504040204" pitchFamily="50" charset="-128"/>
                <a:ea typeface="メイリオ" panose="020B0604030504040204" pitchFamily="50" charset="-128"/>
              </a:rPr>
              <a:t>で４分≫</a:t>
            </a:r>
            <a:endParaRPr lang="en-US" altLang="ja-JP" b="1" dirty="0" smtClean="0">
              <a:latin typeface="メイリオ" panose="020B0604030504040204" pitchFamily="50" charset="-128"/>
              <a:ea typeface="メイリオ" panose="020B0604030504040204" pitchFamily="50" charset="-128"/>
            </a:endParaRPr>
          </a:p>
          <a:p>
            <a:pPr defTabSz="912038">
              <a:lnSpc>
                <a:spcPts val="1968"/>
              </a:lnSpc>
              <a:spcBef>
                <a:spcPct val="0"/>
              </a:spcBef>
            </a:pPr>
            <a:r>
              <a:rPr lang="ja-JP" altLang="en-US" dirty="0">
                <a:solidFill>
                  <a:srgbClr val="FF0000"/>
                </a:solidFill>
                <a:latin typeface="メイリオ" panose="020B0604030504040204" pitchFamily="50" charset="-128"/>
                <a:ea typeface="メイリオ" panose="020B0604030504040204" pitchFamily="50" charset="-128"/>
              </a:rPr>
              <a:t>　</a:t>
            </a:r>
            <a:r>
              <a:rPr lang="ja-JP" altLang="en-US" dirty="0">
                <a:latin typeface="メイリオ" panose="020B0604030504040204" pitchFamily="50" charset="-128"/>
                <a:ea typeface="メイリオ" panose="020B0604030504040204" pitchFamily="50" charset="-128"/>
              </a:rPr>
              <a:t>学習指導要領改訂前と改訂後の解説総則編「生徒指導の充実」の文章を上下に並べました。違いが分かりますか？（少し間をとる）★</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違いは一点。「学習指導と関連付けながら」という言葉が追加されたことです。実は、これは、特別支援学校だけでなく、全ての校種で加えられました</a:t>
            </a:r>
            <a:r>
              <a:rPr lang="ja-JP" altLang="en-US" dirty="0" smtClean="0">
                <a:latin typeface="メイリオ" panose="020B0604030504040204" pitchFamily="50" charset="-128"/>
                <a:ea typeface="メイリオ" panose="020B0604030504040204" pitchFamily="50" charset="-128"/>
              </a:rPr>
              <a:t>。</a:t>
            </a:r>
            <a:endParaRPr lang="en-US" altLang="ja-JP" dirty="0" smtClean="0">
              <a:latin typeface="メイリオ" panose="020B0604030504040204" pitchFamily="50" charset="-128"/>
              <a:ea typeface="メイリオ" panose="020B0604030504040204" pitchFamily="50" charset="-128"/>
            </a:endParaRPr>
          </a:p>
          <a:p>
            <a:pPr>
              <a:lnSpc>
                <a:spcPts val="1968"/>
              </a:lnSpc>
            </a:pPr>
            <a:r>
              <a:rPr lang="ja-JP" altLang="en-US" dirty="0" smtClean="0">
                <a:latin typeface="メイリオ" panose="020B0604030504040204" pitchFamily="50" charset="-128"/>
                <a:ea typeface="メイリオ" panose="020B0604030504040204" pitchFamily="50" charset="-128"/>
              </a:rPr>
              <a:t>　学習指導と生徒指導とを分けて考えるのではなく、相互に関連付けながら充実を図っていくことが重要です。★</a:t>
            </a:r>
            <a:r>
              <a:rPr lang="ja-JP" altLang="en-US" dirty="0">
                <a:latin typeface="メイリオ" panose="020B0604030504040204" pitchFamily="50" charset="-128"/>
                <a:ea typeface="メイリオ" panose="020B0604030504040204" pitchFamily="50" charset="-128"/>
              </a:rPr>
              <a:t>→</a:t>
            </a: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30</a:t>
            </a:r>
            <a:r>
              <a:rPr lang="ja-JP" altLang="en-US" dirty="0">
                <a:latin typeface="メイリオ" panose="020B0604030504040204" pitchFamily="50" charset="-128"/>
                <a:ea typeface="メイリオ" panose="020B0604030504040204" pitchFamily="50" charset="-128"/>
              </a:rPr>
              <a:t>へ</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 3"/>
          <p:cNvSpPr txBox="1">
            <a:spLocks noGrp="1"/>
          </p:cNvSpPr>
          <p:nvPr/>
        </p:nvSpPr>
        <p:spPr bwMode="auto">
          <a:xfrm>
            <a:off x="3985044" y="9655106"/>
            <a:ext cx="3048046" cy="5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862" tIns="46931" rIns="93862" bIns="46931" anchor="b"/>
          <a:lstStyle>
            <a:lvl1pPr defTabSz="922338" eaLnBrk="0" hangingPunct="0">
              <a:spcBef>
                <a:spcPct val="30000"/>
              </a:spcBef>
              <a:defRPr kumimoji="1" sz="1200">
                <a:solidFill>
                  <a:schemeClr val="tx1"/>
                </a:solidFill>
                <a:latin typeface="Arial" pitchFamily="34" charset="0"/>
                <a:ea typeface="ＭＳ Ｐ明朝" pitchFamily="18" charset="-128"/>
              </a:defRPr>
            </a:lvl1pPr>
            <a:lvl2pPr marL="742950" indent="-285750" defTabSz="922338" eaLnBrk="0" hangingPunct="0">
              <a:spcBef>
                <a:spcPct val="30000"/>
              </a:spcBef>
              <a:defRPr kumimoji="1" sz="1200">
                <a:solidFill>
                  <a:schemeClr val="tx1"/>
                </a:solidFill>
                <a:latin typeface="Arial" pitchFamily="34" charset="0"/>
                <a:ea typeface="ＭＳ Ｐ明朝" pitchFamily="18" charset="-128"/>
              </a:defRPr>
            </a:lvl2pPr>
            <a:lvl3pPr marL="1143000" indent="-228600" defTabSz="922338" eaLnBrk="0" hangingPunct="0">
              <a:spcBef>
                <a:spcPct val="30000"/>
              </a:spcBef>
              <a:defRPr kumimoji="1" sz="1200">
                <a:solidFill>
                  <a:schemeClr val="tx1"/>
                </a:solidFill>
                <a:latin typeface="Arial" pitchFamily="34" charset="0"/>
                <a:ea typeface="ＭＳ Ｐ明朝" pitchFamily="18" charset="-128"/>
              </a:defRPr>
            </a:lvl3pPr>
            <a:lvl4pPr marL="1600200" indent="-228600" defTabSz="922338" eaLnBrk="0" hangingPunct="0">
              <a:spcBef>
                <a:spcPct val="30000"/>
              </a:spcBef>
              <a:defRPr kumimoji="1" sz="1200">
                <a:solidFill>
                  <a:schemeClr val="tx1"/>
                </a:solidFill>
                <a:latin typeface="Arial" pitchFamily="34" charset="0"/>
                <a:ea typeface="ＭＳ Ｐ明朝" pitchFamily="18" charset="-128"/>
              </a:defRPr>
            </a:lvl4pPr>
            <a:lvl5pPr marL="2057400" indent="-228600" defTabSz="922338" eaLnBrk="0" hangingPunct="0">
              <a:spcBef>
                <a:spcPct val="30000"/>
              </a:spcBef>
              <a:defRPr kumimoji="1" sz="1200">
                <a:solidFill>
                  <a:schemeClr val="tx1"/>
                </a:solidFill>
                <a:latin typeface="Arial" pitchFamily="34" charset="0"/>
                <a:ea typeface="ＭＳ Ｐ明朝" pitchFamily="18" charset="-128"/>
              </a:defRPr>
            </a:lvl5pPr>
            <a:lvl6pPr marL="25146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6pPr>
            <a:lvl7pPr marL="29718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7pPr>
            <a:lvl8pPr marL="34290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8pPr>
            <a:lvl9pPr marL="38862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9pPr>
          </a:lstStyle>
          <a:p>
            <a:pPr algn="r" eaLnBrk="1" hangingPunct="1">
              <a:spcBef>
                <a:spcPct val="0"/>
              </a:spcBef>
            </a:pPr>
            <a:fld id="{7D8D38FA-B4DD-45B3-960E-CBFFC1D9A25F}" type="slidenum">
              <a:rPr kumimoji="0" lang="ja-JP" altLang="en-US">
                <a:latin typeface="Times New Roman" pitchFamily="18" charset="0"/>
                <a:ea typeface="ＭＳ Ｐゴシック" pitchFamily="50" charset="-128"/>
              </a:rPr>
              <a:pPr algn="r" eaLnBrk="1" hangingPunct="1">
                <a:spcBef>
                  <a:spcPct val="0"/>
                </a:spcBef>
              </a:pPr>
              <a:t>29</a:t>
            </a:fld>
            <a:endParaRPr kumimoji="0" lang="en-US" altLang="ja-JP" dirty="0">
              <a:latin typeface="Times New Roman" pitchFamily="18" charset="0"/>
              <a:ea typeface="ＭＳ Ｐゴシック" pitchFamily="50"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bwMode="auto">
          <a:xfrm>
            <a:off x="977900" y="763588"/>
            <a:ext cx="5078413" cy="3808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Rectangle 3"/>
          <p:cNvSpPr>
            <a:spLocks noGrp="1" noChangeArrowheads="1"/>
          </p:cNvSpPr>
          <p:nvPr>
            <p:ph type="body" idx="1"/>
          </p:nvPr>
        </p:nvSpPr>
        <p:spPr bwMode="auto">
          <a:extLst/>
        </p:spPr>
        <p:txBody>
          <a:bodyPr vert="horz" lIns="93737" tIns="46865" rIns="93737" bIns="46865" rtlCol="0"/>
          <a:lstStyle/>
          <a:p>
            <a:pPr>
              <a:lnSpc>
                <a:spcPts val="1968"/>
              </a:lnSpc>
            </a:pPr>
            <a:r>
              <a:rPr lang="ja-JP" altLang="en-US" b="1" dirty="0">
                <a:latin typeface="メイリオ" panose="020B0604030504040204" pitchFamily="50" charset="-128"/>
                <a:ea typeface="メイリオ" panose="020B0604030504040204" pitchFamily="50" charset="-128"/>
              </a:rPr>
              <a:t>≪スライド１～３で１分</a:t>
            </a:r>
            <a:r>
              <a:rPr lang="en-US" altLang="ja-JP" b="1" dirty="0">
                <a:latin typeface="メイリオ" panose="020B0604030504040204" pitchFamily="50" charset="-128"/>
                <a:ea typeface="メイリオ" panose="020B0604030504040204" pitchFamily="50" charset="-128"/>
              </a:rPr>
              <a:t>≫</a:t>
            </a:r>
            <a:endParaRPr lang="ja-JP" altLang="en-US"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こちらが今日の研修内容です。</a:t>
            </a:r>
          </a:p>
          <a:p>
            <a:pPr>
              <a:lnSpc>
                <a:spcPts val="1968"/>
              </a:lnSpc>
            </a:pPr>
            <a:r>
              <a:rPr lang="ja-JP" altLang="en-US" dirty="0">
                <a:latin typeface="メイリオ" panose="020B0604030504040204" pitchFamily="50" charset="-128"/>
                <a:ea typeface="メイリオ" panose="020B0604030504040204" pitchFamily="50" charset="-128"/>
              </a:rPr>
              <a:t>　それでは</a:t>
            </a:r>
            <a:r>
              <a:rPr lang="ja-JP" altLang="en-US" dirty="0" smtClean="0">
                <a:latin typeface="メイリオ" panose="020B0604030504040204" pitchFamily="50" charset="-128"/>
                <a:ea typeface="メイリオ" panose="020B0604030504040204" pitchFamily="50" charset="-128"/>
              </a:rPr>
              <a:t>、★</a:t>
            </a:r>
            <a:endParaRPr lang="en-US" altLang="ja-JP" dirty="0">
              <a:latin typeface="メイリオ" panose="020B0604030504040204" pitchFamily="50" charset="-128"/>
              <a:ea typeface="メイリオ" panose="020B0604030504040204" pitchFamily="50" charset="-128"/>
            </a:endParaRPr>
          </a:p>
          <a:p>
            <a:pPr>
              <a:lnSpc>
                <a:spcPts val="1968"/>
              </a:lnSpc>
            </a:pPr>
            <a:endParaRPr lang="en-US" altLang="ja-JP" dirty="0">
              <a:latin typeface="メイリオ" panose="020B0604030504040204" pitchFamily="50" charset="-128"/>
              <a:ea typeface="メイリオ" panose="020B0604030504040204" pitchFamily="50" charset="-128"/>
            </a:endParaRPr>
          </a:p>
          <a:p>
            <a:pPr>
              <a:lnSpc>
                <a:spcPts val="1968"/>
              </a:lnSpc>
            </a:pP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b="1" dirty="0">
                <a:latin typeface="メイリオ" panose="020B0604030504040204" pitchFamily="50" charset="-128"/>
                <a:ea typeface="メイリオ" panose="020B0604030504040204" pitchFamily="50" charset="-128"/>
              </a:rPr>
              <a:t>（研修</a:t>
            </a:r>
            <a:r>
              <a:rPr lang="en-US" altLang="ja-JP" b="1" dirty="0">
                <a:latin typeface="メイリオ" panose="020B0604030504040204" pitchFamily="50" charset="-128"/>
                <a:ea typeface="メイリオ" panose="020B0604030504040204" pitchFamily="50" charset="-128"/>
              </a:rPr>
              <a:t>Ⅰ</a:t>
            </a:r>
            <a:r>
              <a:rPr lang="ja-JP" altLang="en-US" b="1" dirty="0">
                <a:latin typeface="メイリオ" panose="020B0604030504040204" pitchFamily="50" charset="-128"/>
                <a:ea typeface="メイリオ" panose="020B0604030504040204" pitchFamily="50" charset="-128"/>
              </a:rPr>
              <a:t>のみ実施の場合）</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こちらが研修内容です。今日は研修</a:t>
            </a:r>
            <a:r>
              <a:rPr lang="en-US" altLang="ja-JP" dirty="0">
                <a:latin typeface="メイリオ" panose="020B0604030504040204" pitchFamily="50" charset="-128"/>
                <a:ea typeface="メイリオ" panose="020B0604030504040204" pitchFamily="50" charset="-128"/>
              </a:rPr>
              <a:t>Ⅰ</a:t>
            </a:r>
            <a:r>
              <a:rPr lang="ja-JP" altLang="en-US" dirty="0">
                <a:latin typeface="メイリオ" panose="020B0604030504040204" pitchFamily="50" charset="-128"/>
                <a:ea typeface="メイリオ" panose="020B0604030504040204" pitchFamily="50" charset="-128"/>
              </a:rPr>
              <a:t>ですので、１、２、３、６を研修します。研修時間は</a:t>
            </a:r>
            <a:r>
              <a:rPr lang="en-US" altLang="ja-JP" dirty="0">
                <a:latin typeface="メイリオ" panose="020B0604030504040204" pitchFamily="50" charset="-128"/>
                <a:ea typeface="メイリオ" panose="020B0604030504040204" pitchFamily="50" charset="-128"/>
              </a:rPr>
              <a:t>30</a:t>
            </a:r>
            <a:r>
              <a:rPr lang="ja-JP" altLang="en-US" dirty="0">
                <a:latin typeface="メイリオ" panose="020B0604030504040204" pitchFamily="50" charset="-128"/>
                <a:ea typeface="メイリオ" panose="020B0604030504040204" pitchFamily="50" charset="-128"/>
              </a:rPr>
              <a:t>分です。 ★</a:t>
            </a:r>
            <a:endParaRPr lang="en-US" altLang="ja-JP" b="1" dirty="0">
              <a:latin typeface="メイリオ" panose="020B0604030504040204" pitchFamily="50" charset="-128"/>
              <a:ea typeface="メイリオ" panose="020B0604030504040204" pitchFamily="50" charset="-128"/>
            </a:endParaRPr>
          </a:p>
          <a:p>
            <a:pPr>
              <a:lnSpc>
                <a:spcPts val="1968"/>
              </a:lnSpc>
            </a:pP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b="1" dirty="0">
                <a:latin typeface="メイリオ" panose="020B0604030504040204" pitchFamily="50" charset="-128"/>
                <a:ea typeface="メイリオ" panose="020B0604030504040204" pitchFamily="50" charset="-128"/>
              </a:rPr>
              <a:t>（研修</a:t>
            </a:r>
            <a:r>
              <a:rPr lang="en-US" altLang="ja-JP" b="1" dirty="0">
                <a:latin typeface="メイリオ" panose="020B0604030504040204" pitchFamily="50" charset="-128"/>
                <a:ea typeface="メイリオ" panose="020B0604030504040204" pitchFamily="50" charset="-128"/>
              </a:rPr>
              <a:t>Ⅱ</a:t>
            </a:r>
            <a:r>
              <a:rPr lang="ja-JP" altLang="en-US" b="1" dirty="0">
                <a:latin typeface="メイリオ" panose="020B0604030504040204" pitchFamily="50" charset="-128"/>
                <a:ea typeface="メイリオ" panose="020B0604030504040204" pitchFamily="50" charset="-128"/>
              </a:rPr>
              <a:t>のみ実施の場合）</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こちらが研修内容です。今日は研修</a:t>
            </a:r>
            <a:r>
              <a:rPr lang="en-US" altLang="ja-JP" dirty="0">
                <a:latin typeface="メイリオ" panose="020B0604030504040204" pitchFamily="50" charset="-128"/>
                <a:ea typeface="メイリオ" panose="020B0604030504040204" pitchFamily="50" charset="-128"/>
              </a:rPr>
              <a:t>Ⅱ</a:t>
            </a:r>
            <a:r>
              <a:rPr lang="ja-JP" altLang="en-US" dirty="0">
                <a:latin typeface="メイリオ" panose="020B0604030504040204" pitchFamily="50" charset="-128"/>
                <a:ea typeface="メイリオ" panose="020B0604030504040204" pitchFamily="50" charset="-128"/>
              </a:rPr>
              <a:t>ですので、４、５、６を研修します。研修時間は</a:t>
            </a:r>
            <a:r>
              <a:rPr lang="en-US" altLang="ja-JP" dirty="0">
                <a:latin typeface="メイリオ" panose="020B0604030504040204" pitchFamily="50" charset="-128"/>
                <a:ea typeface="メイリオ" panose="020B0604030504040204" pitchFamily="50" charset="-128"/>
              </a:rPr>
              <a:t>30</a:t>
            </a:r>
            <a:r>
              <a:rPr lang="ja-JP" altLang="en-US" dirty="0">
                <a:latin typeface="メイリオ" panose="020B0604030504040204" pitchFamily="50" charset="-128"/>
                <a:ea typeface="メイリオ" panose="020B0604030504040204" pitchFamily="50" charset="-128"/>
              </a:rPr>
              <a:t>分です。★</a:t>
            </a:r>
            <a:r>
              <a:rPr lang="ja-JP" altLang="en-US" b="1" dirty="0">
                <a:latin typeface="メイリオ" panose="020B0604030504040204" pitchFamily="50" charset="-128"/>
                <a:ea typeface="メイリオ" panose="020B0604030504040204" pitchFamily="50" charset="-128"/>
              </a:rPr>
              <a:t>→スライド</a:t>
            </a:r>
            <a:r>
              <a:rPr lang="en-US" altLang="ja-JP" b="1" dirty="0">
                <a:latin typeface="メイリオ" panose="020B0604030504040204" pitchFamily="50" charset="-128"/>
                <a:ea typeface="メイリオ" panose="020B0604030504040204" pitchFamily="50" charset="-128"/>
              </a:rPr>
              <a:t>20</a:t>
            </a:r>
            <a:r>
              <a:rPr lang="ja-JP" altLang="en-US" b="1" dirty="0">
                <a:latin typeface="メイリオ" panose="020B0604030504040204" pitchFamily="50" charset="-128"/>
                <a:ea typeface="メイリオ" panose="020B0604030504040204" pitchFamily="50" charset="-128"/>
              </a:rPr>
              <a:t>へ</a:t>
            </a:r>
            <a:endParaRPr lang="en-US" altLang="ja-JP" b="1" dirty="0">
              <a:latin typeface="メイリオ" panose="020B0604030504040204" pitchFamily="50" charset="-128"/>
              <a:ea typeface="メイリオ" panose="020B0604030504040204" pitchFamily="50" charset="-128"/>
            </a:endParaRPr>
          </a:p>
        </p:txBody>
      </p:sp>
      <p:sp>
        <p:nvSpPr>
          <p:cNvPr id="4" name="スライド番号プレースホルダー 4"/>
          <p:cNvSpPr>
            <a:spLocks noGrp="1"/>
          </p:cNvSpPr>
          <p:nvPr>
            <p:ph type="sldNum" sz="quarter" idx="5"/>
          </p:nvPr>
        </p:nvSpPr>
        <p:spPr>
          <a:xfrm>
            <a:off x="3984434" y="9654770"/>
            <a:ext cx="3048160" cy="508238"/>
          </a:xfrm>
        </p:spPr>
        <p:txBody>
          <a:bodyPr/>
          <a:lstStyle/>
          <a:p>
            <a:fld id="{2CAD91B4-B010-416D-AB8D-6EF94E713781}" type="slidenum">
              <a:rPr kumimoji="1" lang="ja-JP" altLang="en-US" smtClean="0"/>
              <a:t>3</a:t>
            </a:fld>
            <a:endParaRPr kumimoji="1" lang="ja-JP" altLang="en-US"/>
          </a:p>
        </p:txBody>
      </p:sp>
    </p:spTree>
    <p:extLst>
      <p:ext uri="{BB962C8B-B14F-4D97-AF65-F5344CB8AC3E}">
        <p14:creationId xmlns:p14="http://schemas.microsoft.com/office/powerpoint/2010/main" val="2775136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22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31</a:t>
            </a:r>
            <a:r>
              <a:rPr lang="ja-JP" altLang="en-US" b="1" dirty="0" smtClean="0">
                <a:latin typeface="メイリオ" panose="020B0604030504040204" pitchFamily="50" charset="-128"/>
                <a:ea typeface="メイリオ" panose="020B0604030504040204" pitchFamily="50" charset="-128"/>
              </a:rPr>
              <a:t>で４分≫</a:t>
            </a:r>
            <a:endParaRPr lang="en-US" altLang="ja-JP" b="1" dirty="0" smtClean="0">
              <a:latin typeface="メイリオ" panose="020B0604030504040204" pitchFamily="50" charset="-128"/>
              <a:ea typeface="メイリオ" panose="020B0604030504040204" pitchFamily="50" charset="-128"/>
            </a:endParaRPr>
          </a:p>
          <a:p>
            <a:pPr>
              <a:lnSpc>
                <a:spcPts val="1968"/>
              </a:lnSpc>
            </a:pPr>
            <a:r>
              <a:rPr lang="ja-JP" altLang="en-US" dirty="0" smtClean="0">
                <a:latin typeface="メイリオ" panose="020B0604030504040204" pitchFamily="50" charset="-128"/>
                <a:ea typeface="メイリオ" panose="020B0604030504040204" pitchFamily="50" charset="-128"/>
              </a:rPr>
              <a:t>　教師の温かい言動のもとで、自己存在感を与え、共感的な人間関係を育みながら、自己決定の場を与えることにより生まれる、よりよい学習環境は「主体的、対話的で深い学び」を促します。それがまた、生徒指導の充実につながります。★</a:t>
            </a:r>
            <a:endParaRPr lang="en-US" altLang="ja-JP" dirty="0" smtClean="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2CAD91B4-B010-416D-AB8D-6EF94E713781}" type="slidenum">
              <a:rPr kumimoji="1" lang="ja-JP" altLang="en-US" smtClean="0"/>
              <a:t>30</a:t>
            </a:fld>
            <a:endParaRPr kumimoji="1" lang="ja-JP" altLang="en-US"/>
          </a:p>
        </p:txBody>
      </p:sp>
    </p:spTree>
    <p:extLst>
      <p:ext uri="{BB962C8B-B14F-4D97-AF65-F5344CB8AC3E}">
        <p14:creationId xmlns:p14="http://schemas.microsoft.com/office/powerpoint/2010/main" val="25461138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22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31</a:t>
            </a:r>
            <a:r>
              <a:rPr lang="ja-JP" altLang="en-US" b="1" dirty="0" smtClean="0">
                <a:latin typeface="メイリオ" panose="020B0604030504040204" pitchFamily="50" charset="-128"/>
                <a:ea typeface="メイリオ" panose="020B0604030504040204" pitchFamily="50" charset="-128"/>
              </a:rPr>
              <a:t>で４分≫</a:t>
            </a:r>
            <a:endParaRPr lang="en-US" altLang="ja-JP" b="1" dirty="0" smtClean="0">
              <a:latin typeface="メイリオ" panose="020B0604030504040204" pitchFamily="50" charset="-128"/>
              <a:ea typeface="メイリオ" panose="020B0604030504040204" pitchFamily="50" charset="-128"/>
            </a:endParaRPr>
          </a:p>
          <a:p>
            <a:pPr>
              <a:lnSpc>
                <a:spcPts val="1968"/>
              </a:lnSpc>
            </a:pPr>
            <a:r>
              <a:rPr lang="ja-JP" altLang="en-US" dirty="0" smtClean="0">
                <a:latin typeface="メイリオ" panose="020B0604030504040204" pitchFamily="50" charset="-128"/>
                <a:ea typeface="メイリオ" panose="020B0604030504040204" pitchFamily="50" charset="-128"/>
              </a:rPr>
              <a:t>　学習指導</a:t>
            </a:r>
            <a:r>
              <a:rPr lang="ja-JP" altLang="en-US" dirty="0">
                <a:latin typeface="メイリオ" panose="020B0604030504040204" pitchFamily="50" charset="-128"/>
                <a:ea typeface="メイリオ" panose="020B0604030504040204" pitchFamily="50" charset="-128"/>
              </a:rPr>
              <a:t>と生徒指導の一体化を図ることは、相乗効果を生み、ひいては子供一人一人が</a:t>
            </a:r>
            <a:r>
              <a:rPr lang="ja-JP" altLang="en-US" dirty="0" smtClean="0">
                <a:latin typeface="メイリオ" panose="020B0604030504040204" pitchFamily="50" charset="-128"/>
                <a:ea typeface="メイリオ" panose="020B0604030504040204" pitchFamily="50" charset="-128"/>
              </a:rPr>
              <a:t>、学校での</a:t>
            </a:r>
            <a:r>
              <a:rPr lang="ja-JP" altLang="en-US" dirty="0">
                <a:latin typeface="メイリオ" panose="020B0604030504040204" pitchFamily="50" charset="-128"/>
                <a:ea typeface="メイリオ" panose="020B0604030504040204" pitchFamily="50" charset="-128"/>
              </a:rPr>
              <a:t>学びを人生や社会の中に生かそうとする資質や能力を育てます。子供たちの健やかな成長のために、授業と生徒指導の一体化に全員で取り組んでいきましょう。★</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2CAD91B4-B010-416D-AB8D-6EF94E713781}" type="slidenum">
              <a:rPr kumimoji="1" lang="ja-JP" altLang="en-US" smtClean="0"/>
              <a:t>31</a:t>
            </a:fld>
            <a:endParaRPr kumimoji="1" lang="ja-JP" altLang="en-US"/>
          </a:p>
        </p:txBody>
      </p:sp>
    </p:spTree>
    <p:extLst>
      <p:ext uri="{BB962C8B-B14F-4D97-AF65-F5344CB8AC3E}">
        <p14:creationId xmlns:p14="http://schemas.microsoft.com/office/powerpoint/2010/main" val="20565427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bwMode="auto">
          <a:xfrm>
            <a:off x="977900" y="763588"/>
            <a:ext cx="5078413" cy="3808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Rectangle 3"/>
          <p:cNvSpPr>
            <a:spLocks noGrp="1" noChangeArrowheads="1"/>
          </p:cNvSpPr>
          <p:nvPr>
            <p:ph type="body" idx="1"/>
          </p:nvPr>
        </p:nvSpPr>
        <p:spPr bwMode="auto">
          <a:extLst/>
        </p:spPr>
        <p:txBody>
          <a:bodyPr vert="horz" lIns="93737" tIns="46865" rIns="93737" bIns="46865"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32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35</a:t>
            </a:r>
            <a:r>
              <a:rPr lang="ja-JP" altLang="en-US" b="1" dirty="0" smtClean="0">
                <a:latin typeface="メイリオ" panose="020B0604030504040204" pitchFamily="50" charset="-128"/>
                <a:ea typeface="メイリオ" panose="020B0604030504040204" pitchFamily="50" charset="-128"/>
              </a:rPr>
              <a:t>で</a:t>
            </a:r>
            <a:r>
              <a:rPr lang="ja-JP" altLang="en-US" b="1" dirty="0">
                <a:latin typeface="メイリオ" panose="020B0604030504040204" pitchFamily="50" charset="-128"/>
                <a:ea typeface="メイリオ" panose="020B0604030504040204" pitchFamily="50" charset="-128"/>
              </a:rPr>
              <a:t>５分≫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本日最後のメニューです。資料④を用意してください。★</a:t>
            </a:r>
          </a:p>
        </p:txBody>
      </p:sp>
      <p:sp>
        <p:nvSpPr>
          <p:cNvPr id="4" name="スライド番号プレースホルダー 4"/>
          <p:cNvSpPr>
            <a:spLocks noGrp="1"/>
          </p:cNvSpPr>
          <p:nvPr>
            <p:ph type="sldNum" sz="quarter" idx="5"/>
          </p:nvPr>
        </p:nvSpPr>
        <p:spPr>
          <a:xfrm>
            <a:off x="3984434" y="9654770"/>
            <a:ext cx="3048160" cy="508238"/>
          </a:xfrm>
        </p:spPr>
        <p:txBody>
          <a:bodyPr/>
          <a:lstStyle/>
          <a:p>
            <a:fld id="{2CAD91B4-B010-416D-AB8D-6EF94E713781}" type="slidenum">
              <a:rPr kumimoji="1" lang="ja-JP" altLang="en-US" smtClean="0"/>
              <a:t>32</a:t>
            </a:fld>
            <a:endParaRPr kumimoji="1" lang="ja-JP" altLang="en-US"/>
          </a:p>
        </p:txBody>
      </p:sp>
    </p:spTree>
    <p:extLst>
      <p:ext uri="{BB962C8B-B14F-4D97-AF65-F5344CB8AC3E}">
        <p14:creationId xmlns:p14="http://schemas.microsoft.com/office/powerpoint/2010/main" val="27751366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058863" y="785813"/>
            <a:ext cx="5248275" cy="3935412"/>
          </a:xfrm>
        </p:spPr>
      </p:sp>
      <p:sp>
        <p:nvSpPr>
          <p:cNvPr id="3" name="ノート プレースホルダー 2"/>
          <p:cNvSpPr>
            <a:spLocks noGrp="1"/>
          </p:cNvSpPr>
          <p:nvPr>
            <p:ph type="body" idx="1"/>
          </p:nvPr>
        </p:nvSpPr>
        <p:spPr>
          <a:xfrm>
            <a:off x="730353" y="4962058"/>
            <a:ext cx="5905080" cy="4719867"/>
          </a:xfrm>
        </p:spPr>
        <p:txBody>
          <a:bodyPr vert="horz" lIns="97324" tIns="48661" rIns="97324" bIns="48661" rtlCol="0"/>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32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35</a:t>
            </a:r>
            <a:r>
              <a:rPr lang="ja-JP" altLang="en-US" b="1" dirty="0" smtClean="0">
                <a:latin typeface="メイリオ" panose="020B0604030504040204" pitchFamily="50" charset="-128"/>
                <a:ea typeface="メイリオ" panose="020B0604030504040204" pitchFamily="50" charset="-128"/>
              </a:rPr>
              <a:t>で５分≫</a:t>
            </a:r>
            <a:endParaRPr lang="en-US" altLang="ja-JP" b="1" dirty="0" smtClean="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研修で学んだ内容や気付きを通して、今後の授業でまず行いたい、自己指導能力を育むための三つの留意点を意識した働きかけを記入してください。</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例えば、★</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84A510C7-5166-4563-810F-225A2E70E945}" type="slidenum">
              <a:rPr kumimoji="1" lang="ja-JP" altLang="en-US" smtClean="0"/>
              <a:t>33</a:t>
            </a:fld>
            <a:endParaRPr kumimoji="1" lang="ja-JP" altLang="en-US"/>
          </a:p>
        </p:txBody>
      </p:sp>
    </p:spTree>
    <p:extLst>
      <p:ext uri="{BB962C8B-B14F-4D97-AF65-F5344CB8AC3E}">
        <p14:creationId xmlns:p14="http://schemas.microsoft.com/office/powerpoint/2010/main" val="9633521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060450" y="787400"/>
            <a:ext cx="5245100" cy="3933825"/>
          </a:xfrm>
        </p:spPr>
      </p:sp>
      <p:sp>
        <p:nvSpPr>
          <p:cNvPr id="3" name="ノート プレースホルダー 2"/>
          <p:cNvSpPr>
            <a:spLocks noGrp="1"/>
          </p:cNvSpPr>
          <p:nvPr>
            <p:ph type="body" idx="1"/>
          </p:nvPr>
        </p:nvSpPr>
        <p:spPr>
          <a:xfrm>
            <a:off x="730352" y="4982092"/>
            <a:ext cx="5905080" cy="4719867"/>
          </a:xfrm>
        </p:spPr>
        <p:txBody>
          <a:bodyPr vert="horz" lIns="97347" tIns="48671" rIns="97347" bIns="48671" rtlCol="0"/>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32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35</a:t>
            </a:r>
            <a:r>
              <a:rPr lang="ja-JP" altLang="en-US" b="1" dirty="0" smtClean="0">
                <a:latin typeface="メイリオ" panose="020B0604030504040204" pitchFamily="50" charset="-128"/>
                <a:ea typeface="メイリオ" panose="020B0604030504040204" pitchFamily="50" charset="-128"/>
              </a:rPr>
              <a:t>で５分≫</a:t>
            </a:r>
            <a:endParaRPr lang="en-US" altLang="ja-JP" b="1" dirty="0" smtClean="0">
              <a:latin typeface="メイリオ" panose="020B0604030504040204" pitchFamily="50" charset="-128"/>
              <a:ea typeface="メイリオ" panose="020B0604030504040204" pitchFamily="50" charset="-128"/>
            </a:endParaRPr>
          </a:p>
          <a:p>
            <a:r>
              <a:rPr lang="ja-JP" altLang="en-US" dirty="0" smtClean="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例を読む。）</a:t>
            </a:r>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　このような雰囲気で書いていただければと思います。時間は２分です。では、始めてください。　</a:t>
            </a:r>
            <a:endParaRPr lang="en-US" altLang="ja-JP" dirty="0">
              <a:latin typeface="メイリオ" panose="020B0604030504040204" pitchFamily="50" charset="-128"/>
              <a:ea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rPr>
              <a:t>（２分経過）</a:t>
            </a:r>
            <a:endParaRPr lang="en-US" altLang="ja-JP" dirty="0">
              <a:latin typeface="メイリオ" panose="020B0604030504040204" pitchFamily="50" charset="-128"/>
              <a:ea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rPr>
              <a:t>　ありがとうございました。時間になりました。</a:t>
            </a:r>
            <a:endParaRPr lang="en-US" altLang="ja-JP" dirty="0">
              <a:latin typeface="メイリオ" panose="020B0604030504040204" pitchFamily="50" charset="-128"/>
              <a:ea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rPr>
              <a:t>　それではグループ内で順番に、記入したことを発表してください。時間は１分です。では、始めてください。</a:t>
            </a:r>
            <a:endParaRPr lang="en-US" altLang="ja-JP" dirty="0">
              <a:latin typeface="メイリオ" panose="020B0604030504040204" pitchFamily="50" charset="-128"/>
              <a:ea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rPr>
              <a:t>（１分経過）</a:t>
            </a:r>
            <a:endParaRPr lang="en-US" altLang="ja-JP" dirty="0">
              <a:latin typeface="メイリオ" panose="020B0604030504040204" pitchFamily="50" charset="-128"/>
              <a:ea typeface="メイリオ" panose="020B0604030504040204" pitchFamily="50" charset="-128"/>
            </a:endParaRPr>
          </a:p>
          <a:p>
            <a:pPr lvl="0"/>
            <a:r>
              <a:rPr lang="ja-JP" altLang="en-US" dirty="0">
                <a:latin typeface="メイリオ" panose="020B0604030504040204" pitchFamily="50" charset="-128"/>
                <a:ea typeface="メイリオ" panose="020B0604030504040204" pitchFamily="50" charset="-128"/>
              </a:rPr>
              <a:t>　ありがとうございました。★</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84A510C7-5166-4563-810F-225A2E70E945}" type="slidenum">
              <a:rPr kumimoji="1" lang="ja-JP" altLang="en-US" smtClean="0"/>
              <a:t>34</a:t>
            </a:fld>
            <a:endParaRPr kumimoji="1" lang="ja-JP" altLang="en-US"/>
          </a:p>
        </p:txBody>
      </p:sp>
    </p:spTree>
    <p:extLst>
      <p:ext uri="{BB962C8B-B14F-4D97-AF65-F5344CB8AC3E}">
        <p14:creationId xmlns:p14="http://schemas.microsoft.com/office/powerpoint/2010/main" val="9633521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vert="horz" lIns="93737" tIns="46865" rIns="93737" bIns="46865" rtlCol="0"/>
          <a:lstStyle/>
          <a:p>
            <a:pPr defTabSz="912210">
              <a:lnSpc>
                <a:spcPts val="1968"/>
              </a:lnSpc>
              <a:defRPr/>
            </a:pPr>
            <a:r>
              <a:rPr lang="ja-JP" altLang="en-US" b="1" dirty="0" smtClean="0">
                <a:latin typeface="メイリオ" panose="020B0604030504040204" pitchFamily="50" charset="-128"/>
                <a:ea typeface="メイリオ" panose="020B0604030504040204" pitchFamily="50" charset="-128"/>
              </a:rPr>
              <a:t>≪スライド</a:t>
            </a:r>
            <a:r>
              <a:rPr lang="en-US" altLang="ja-JP" b="1" dirty="0" smtClean="0">
                <a:latin typeface="メイリオ" panose="020B0604030504040204" pitchFamily="50" charset="-128"/>
                <a:ea typeface="メイリオ" panose="020B0604030504040204" pitchFamily="50" charset="-128"/>
              </a:rPr>
              <a:t>32</a:t>
            </a:r>
            <a:r>
              <a:rPr lang="ja-JP" altLang="en-US" b="1" dirty="0" smtClean="0">
                <a:latin typeface="メイリオ" panose="020B0604030504040204" pitchFamily="50" charset="-128"/>
                <a:ea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rPr>
              <a:t>35</a:t>
            </a:r>
            <a:r>
              <a:rPr lang="ja-JP" altLang="en-US" b="1" dirty="0" smtClean="0">
                <a:latin typeface="メイリオ" panose="020B0604030504040204" pitchFamily="50" charset="-128"/>
                <a:ea typeface="メイリオ" panose="020B0604030504040204" pitchFamily="50" charset="-128"/>
              </a:rPr>
              <a:t>で５分≫</a:t>
            </a:r>
            <a:endParaRPr lang="en-US" altLang="ja-JP" b="1" dirty="0" smtClean="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　皆さんの「チャレンジ！」も見える化し、改めてお示しします。今後の指導・支援に生かしていきましょう！</a:t>
            </a:r>
          </a:p>
          <a:p>
            <a:r>
              <a:rPr lang="ja-JP" altLang="en-US" dirty="0">
                <a:latin typeface="メイリオ" panose="020B0604030504040204" pitchFamily="50" charset="-128"/>
                <a:ea typeface="メイリオ" panose="020B0604030504040204" pitchFamily="50" charset="-128"/>
              </a:rPr>
              <a:t>　以上で、校内研修を終わります。ありがとうございました。</a:t>
            </a:r>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　この後、資料③、④を回収します。協力よろしくお願いします。</a:t>
            </a:r>
            <a:endParaRPr lang="en-US" altLang="ja-JP" dirty="0">
              <a:latin typeface="メイリオ" panose="020B0604030504040204" pitchFamily="50" charset="-128"/>
              <a:ea typeface="メイリオ" panose="020B0604030504040204" pitchFamily="50" charset="-128"/>
            </a:endParaRPr>
          </a:p>
          <a:p>
            <a:endParaRPr lang="en-US" altLang="ja-JP" dirty="0">
              <a:latin typeface="メイリオ" panose="020B0604030504040204" pitchFamily="50" charset="-128"/>
              <a:ea typeface="メイリオ" panose="020B0604030504040204" pitchFamily="50" charset="-128"/>
            </a:endParaRPr>
          </a:p>
          <a:p>
            <a:pPr defTabSz="946873">
              <a:defRPr/>
            </a:pP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研修後にすること</a:t>
            </a:r>
            <a:r>
              <a:rPr lang="en-US" altLang="ja-JP" dirty="0">
                <a:latin typeface="メイリオ" panose="020B0604030504040204" pitchFamily="50" charset="-128"/>
                <a:ea typeface="メイリオ" panose="020B0604030504040204" pitchFamily="50" charset="-128"/>
              </a:rPr>
              <a:t>】</a:t>
            </a:r>
          </a:p>
          <a:p>
            <a:pPr defTabSz="946873">
              <a:defRPr/>
            </a:pPr>
            <a:r>
              <a:rPr lang="ja-JP" altLang="en-US" dirty="0">
                <a:latin typeface="メイリオ" panose="020B0604030504040204" pitchFamily="50" charset="-128"/>
                <a:ea typeface="メイリオ" panose="020B0604030504040204" pitchFamily="50" charset="-128"/>
              </a:rPr>
              <a:t>　集めた資料③、④を職員室に掲示したり、一覧にしたものを配付したりして、職員全員が共通理解できるようにしてください。</a:t>
            </a:r>
            <a:endParaRPr lang="en-US" altLang="ja-JP" dirty="0">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11"/>
          </p:nvPr>
        </p:nvSpPr>
        <p:spPr/>
        <p:txBody>
          <a:bodyPr/>
          <a:lstStyle/>
          <a:p>
            <a:fld id="{0BA487B4-0C97-4685-913E-D2C8B7EC33A0}" type="slidenum">
              <a:rPr kumimoji="1" lang="ja-JP" altLang="en-US" smtClean="0"/>
              <a:t>35</a:t>
            </a:fld>
            <a:endParaRPr kumimoji="1" lang="ja-JP" altLang="en-US"/>
          </a:p>
        </p:txBody>
      </p:sp>
    </p:spTree>
    <p:extLst>
      <p:ext uri="{BB962C8B-B14F-4D97-AF65-F5344CB8AC3E}">
        <p14:creationId xmlns:p14="http://schemas.microsoft.com/office/powerpoint/2010/main" val="1903940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bwMode="auto">
          <a:xfrm>
            <a:off x="977900" y="763588"/>
            <a:ext cx="5078413" cy="3808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Rectangle 3"/>
          <p:cNvSpPr>
            <a:spLocks noGrp="1" noChangeArrowheads="1"/>
          </p:cNvSpPr>
          <p:nvPr>
            <p:ph type="body" idx="1"/>
          </p:nvPr>
        </p:nvSpPr>
        <p:spPr bwMode="auto">
          <a:extLst/>
        </p:spPr>
        <p:txBody>
          <a:bodyPr vert="horz" lIns="93737" tIns="46865" rIns="93737" bIns="46865"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≪スライド４～６で８分≫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「授業での主体性を高める働きかけについて話し合う」から始めます。★</a:t>
            </a:r>
          </a:p>
        </p:txBody>
      </p:sp>
      <p:sp>
        <p:nvSpPr>
          <p:cNvPr id="4" name="スライド番号プレースホルダー 4"/>
          <p:cNvSpPr>
            <a:spLocks noGrp="1"/>
          </p:cNvSpPr>
          <p:nvPr>
            <p:ph type="sldNum" sz="quarter" idx="5"/>
          </p:nvPr>
        </p:nvSpPr>
        <p:spPr>
          <a:xfrm>
            <a:off x="3984434" y="9654770"/>
            <a:ext cx="3048160" cy="508238"/>
          </a:xfrm>
        </p:spPr>
        <p:txBody>
          <a:bodyPr/>
          <a:lstStyle/>
          <a:p>
            <a:fld id="{2CAD91B4-B010-416D-AB8D-6EF94E713781}" type="slidenum">
              <a:rPr kumimoji="1" lang="ja-JP" altLang="en-US" smtClean="0"/>
              <a:t>4</a:t>
            </a:fld>
            <a:endParaRPr kumimoji="1" lang="ja-JP" altLang="en-US"/>
          </a:p>
        </p:txBody>
      </p:sp>
    </p:spTree>
    <p:extLst>
      <p:ext uri="{BB962C8B-B14F-4D97-AF65-F5344CB8AC3E}">
        <p14:creationId xmlns:p14="http://schemas.microsoft.com/office/powerpoint/2010/main" val="2775136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bwMode="auto">
          <a:xfrm>
            <a:off x="976313" y="763588"/>
            <a:ext cx="5081587" cy="38115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Rectangle 3"/>
          <p:cNvSpPr>
            <a:spLocks noGrp="1" noChangeArrowheads="1"/>
          </p:cNvSpPr>
          <p:nvPr>
            <p:ph type="body" idx="1"/>
          </p:nvPr>
        </p:nvSpPr>
        <p:spPr bwMode="auto">
          <a:xfrm>
            <a:off x="703422" y="4828271"/>
            <a:ext cx="5627370" cy="4862622"/>
          </a:xfrm>
          <a:extLst/>
        </p:spPr>
        <p:txBody>
          <a:bodyPr vert="horz" lIns="93687" tIns="46840" rIns="93687" bIns="46840"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≪スライド４～６で８分≫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スライドを</a:t>
            </a:r>
            <a:r>
              <a:rPr lang="ja-JP" altLang="en-US" dirty="0" smtClean="0">
                <a:latin typeface="メイリオ" panose="020B0604030504040204" pitchFamily="50" charset="-128"/>
                <a:ea typeface="メイリオ" panose="020B0604030504040204" pitchFamily="50" charset="-128"/>
              </a:rPr>
              <a:t>見てください</a:t>
            </a:r>
            <a:r>
              <a:rPr lang="ja-JP" altLang="en-US" dirty="0">
                <a:latin typeface="メイリオ" panose="020B0604030504040204" pitchFamily="50" charset="-128"/>
                <a:ea typeface="メイリオ" panose="020B0604030504040204" pitchFamily="50" charset="-128"/>
              </a:rPr>
              <a:t>。授業中、教師が示した課題について考える学習活動の際に、子供たちが、より主体的に考えることができるようになる働きかけとして、どのような手立てが考えられますか？例えば「考える手がかりになるヒントを与える」など、思いついた手立てを簡潔に付箋に書き、資料①に貼ってください。また、「一人で考える時間を十分に与える」のように、学習活動の設定や進め方に対する手立てでも結構です。時間は３分です。始めてください。</a:t>
            </a:r>
            <a:endParaRPr lang="en-US" altLang="ja-JP" dirty="0">
              <a:latin typeface="メイリオ" panose="020B0604030504040204" pitchFamily="50" charset="-128"/>
              <a:ea typeface="メイリオ" panose="020B0604030504040204" pitchFamily="50" charset="-128"/>
            </a:endParaRPr>
          </a:p>
          <a:p>
            <a:pPr defTabSz="947051">
              <a:lnSpc>
                <a:spcPts val="1968"/>
              </a:lnSpc>
              <a:defRPr/>
            </a:pPr>
            <a:r>
              <a:rPr lang="ja-JP" altLang="en-US" dirty="0">
                <a:latin typeface="メイリオ" panose="020B0604030504040204" pitchFamily="50" charset="-128"/>
                <a:ea typeface="メイリオ" panose="020B0604030504040204" pitchFamily="50" charset="-128"/>
              </a:rPr>
              <a:t>（３分経過）</a:t>
            </a:r>
            <a:endParaRPr lang="en-US" altLang="ja-JP" dirty="0">
              <a:latin typeface="メイリオ" panose="020B0604030504040204" pitchFamily="50" charset="-128"/>
              <a:ea typeface="メイリオ" panose="020B0604030504040204" pitchFamily="50" charset="-128"/>
            </a:endParaRPr>
          </a:p>
          <a:p>
            <a:pPr defTabSz="947051">
              <a:lnSpc>
                <a:spcPts val="1968"/>
              </a:lnSpc>
              <a:defRPr/>
            </a:pPr>
            <a:r>
              <a:rPr lang="ja-JP" altLang="en-US" dirty="0">
                <a:latin typeface="メイリオ" panose="020B0604030504040204" pitchFamily="50" charset="-128"/>
                <a:ea typeface="メイリオ" panose="020B0604030504040204" pitchFamily="50" charset="-128"/>
              </a:rPr>
              <a:t>　ありがとうございました。時間がきました。次に、今、書いた内容について、グループ内で共有してください。時間は３分です。司会の先生、進行をお願いします。では、始めてください。</a:t>
            </a:r>
            <a:endParaRPr lang="en-US" altLang="ja-JP" dirty="0">
              <a:latin typeface="メイリオ" panose="020B0604030504040204" pitchFamily="50" charset="-128"/>
              <a:ea typeface="メイリオ" panose="020B0604030504040204" pitchFamily="50" charset="-128"/>
            </a:endParaRPr>
          </a:p>
          <a:p>
            <a:pPr defTabSz="947051">
              <a:lnSpc>
                <a:spcPts val="1968"/>
              </a:lnSpc>
              <a:defRPr/>
            </a:pPr>
            <a:r>
              <a:rPr lang="ja-JP" altLang="en-US" dirty="0">
                <a:latin typeface="メイリオ" panose="020B0604030504040204" pitchFamily="50" charset="-128"/>
                <a:ea typeface="メイリオ" panose="020B0604030504040204" pitchFamily="50" charset="-128"/>
              </a:rPr>
              <a:t>（３分経過）　</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ありがとうございました。共有する中で、いろいろな手立てが出たと思います。★</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ー 4"/>
          <p:cNvSpPr>
            <a:spLocks noGrp="1"/>
          </p:cNvSpPr>
          <p:nvPr>
            <p:ph type="sldNum" sz="quarter" idx="5"/>
          </p:nvPr>
        </p:nvSpPr>
        <p:spPr>
          <a:xfrm>
            <a:off x="3984439" y="9654775"/>
            <a:ext cx="3048159" cy="508239"/>
          </a:xfrm>
        </p:spPr>
        <p:txBody>
          <a:bodyPr/>
          <a:lstStyle/>
          <a:p>
            <a:fld id="{2CAD91B4-B010-416D-AB8D-6EF94E713781}" type="slidenum">
              <a:rPr kumimoji="1" lang="ja-JP" altLang="en-US" smtClean="0"/>
              <a:t>5</a:t>
            </a:fld>
            <a:endParaRPr kumimoji="1" lang="ja-JP" altLang="en-US"/>
          </a:p>
        </p:txBody>
      </p:sp>
    </p:spTree>
    <p:extLst>
      <p:ext uri="{BB962C8B-B14F-4D97-AF65-F5344CB8AC3E}">
        <p14:creationId xmlns:p14="http://schemas.microsoft.com/office/powerpoint/2010/main" val="2775136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bwMode="auto">
          <a:xfrm>
            <a:off x="976313" y="763588"/>
            <a:ext cx="5081587" cy="38115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Rectangle 3"/>
          <p:cNvSpPr>
            <a:spLocks noGrp="1" noChangeArrowheads="1"/>
          </p:cNvSpPr>
          <p:nvPr>
            <p:ph type="body" idx="1"/>
          </p:nvPr>
        </p:nvSpPr>
        <p:spPr bwMode="auto">
          <a:extLst/>
        </p:spPr>
        <p:txBody>
          <a:bodyPr vert="horz" lIns="93686" tIns="46840" rIns="93686" bIns="46840"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≪スライド４～６で８分≫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b="1" dirty="0">
                <a:latin typeface="メイリオ" panose="020B0604030504040204" pitchFamily="50" charset="-128"/>
                <a:ea typeface="メイリオ" panose="020B0604030504040204" pitchFamily="50" charset="-128"/>
              </a:rPr>
              <a:t>　</a:t>
            </a:r>
            <a:r>
              <a:rPr lang="ja-JP" altLang="en-US" dirty="0">
                <a:latin typeface="メイリオ" panose="020B0604030504040204" pitchFamily="50" charset="-128"/>
                <a:ea typeface="メイリオ" panose="020B0604030504040204" pitchFamily="50" charset="-128"/>
              </a:rPr>
              <a:t>例えば、このような手立てが出たのではないでしょうか。これらは、今までの経験から、主に教科指導の視点で考えられたことと思いますが、実は</a:t>
            </a:r>
            <a:r>
              <a:rPr lang="ja-JP" altLang="en-US" dirty="0" smtClean="0">
                <a:latin typeface="メイリオ" panose="020B0604030504040204" pitchFamily="50" charset="-128"/>
                <a:ea typeface="メイリオ" panose="020B0604030504040204" pitchFamily="50" charset="-128"/>
              </a:rPr>
              <a:t>、生徒</a:t>
            </a:r>
            <a:r>
              <a:rPr lang="ja-JP" altLang="en-US" dirty="0">
                <a:latin typeface="メイリオ" panose="020B0604030504040204" pitchFamily="50" charset="-128"/>
                <a:ea typeface="メイリオ" panose="020B0604030504040204" pitchFamily="50" charset="-128"/>
              </a:rPr>
              <a:t>指導の視点から見ても、とても重要な働きかけです。では、なぜ生徒指導の視点から見ても重要なのかについて考えていきたいと思います。★</a:t>
            </a:r>
          </a:p>
        </p:txBody>
      </p:sp>
      <p:sp>
        <p:nvSpPr>
          <p:cNvPr id="4" name="スライド番号プレースホルダー 4"/>
          <p:cNvSpPr>
            <a:spLocks noGrp="1"/>
          </p:cNvSpPr>
          <p:nvPr>
            <p:ph type="sldNum" sz="quarter" idx="5"/>
          </p:nvPr>
        </p:nvSpPr>
        <p:spPr>
          <a:xfrm>
            <a:off x="3984439" y="9654774"/>
            <a:ext cx="3048160" cy="508238"/>
          </a:xfrm>
        </p:spPr>
        <p:txBody>
          <a:bodyPr/>
          <a:lstStyle/>
          <a:p>
            <a:fld id="{2CAD91B4-B010-416D-AB8D-6EF94E713781}" type="slidenum">
              <a:rPr kumimoji="1" lang="ja-JP" altLang="en-US" smtClean="0"/>
              <a:t>6</a:t>
            </a:fld>
            <a:endParaRPr kumimoji="1" lang="ja-JP" altLang="en-US"/>
          </a:p>
        </p:txBody>
      </p:sp>
    </p:spTree>
    <p:extLst>
      <p:ext uri="{BB962C8B-B14F-4D97-AF65-F5344CB8AC3E}">
        <p14:creationId xmlns:p14="http://schemas.microsoft.com/office/powerpoint/2010/main" val="2775136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bwMode="auto">
          <a:xfrm>
            <a:off x="977900" y="763588"/>
            <a:ext cx="5078413" cy="3808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Rectangle 3"/>
          <p:cNvSpPr>
            <a:spLocks noGrp="1" noChangeArrowheads="1"/>
          </p:cNvSpPr>
          <p:nvPr>
            <p:ph type="body" idx="1"/>
          </p:nvPr>
        </p:nvSpPr>
        <p:spPr bwMode="auto">
          <a:extLst/>
        </p:spPr>
        <p:txBody>
          <a:bodyPr vert="horz" lIns="93737" tIns="46865" rIns="93737" bIns="46865"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≪スライド７～</a:t>
            </a:r>
            <a:r>
              <a:rPr lang="en-US" altLang="ja-JP" b="1" dirty="0">
                <a:latin typeface="メイリオ" panose="020B0604030504040204" pitchFamily="50" charset="-128"/>
                <a:ea typeface="メイリオ" panose="020B0604030504040204" pitchFamily="50" charset="-128"/>
              </a:rPr>
              <a:t>15</a:t>
            </a:r>
            <a:r>
              <a:rPr lang="ja-JP" altLang="en-US" b="1" dirty="0">
                <a:latin typeface="メイリオ" panose="020B0604030504040204" pitchFamily="50" charset="-128"/>
                <a:ea typeface="メイリオ" panose="020B0604030504040204" pitchFamily="50" charset="-128"/>
              </a:rPr>
              <a:t>で４分≫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そこで、まずは、授業の中での生徒指導について考えていきましょう。★</a:t>
            </a:r>
          </a:p>
        </p:txBody>
      </p:sp>
      <p:sp>
        <p:nvSpPr>
          <p:cNvPr id="4" name="スライド番号プレースホルダー 4"/>
          <p:cNvSpPr>
            <a:spLocks noGrp="1"/>
          </p:cNvSpPr>
          <p:nvPr>
            <p:ph type="sldNum" sz="quarter" idx="5"/>
          </p:nvPr>
        </p:nvSpPr>
        <p:spPr>
          <a:xfrm>
            <a:off x="3984434" y="9654770"/>
            <a:ext cx="3048160" cy="508238"/>
          </a:xfrm>
        </p:spPr>
        <p:txBody>
          <a:bodyPr/>
          <a:lstStyle/>
          <a:p>
            <a:fld id="{2CAD91B4-B010-416D-AB8D-6EF94E713781}" type="slidenum">
              <a:rPr kumimoji="1" lang="ja-JP" altLang="en-US" smtClean="0"/>
              <a:t>7</a:t>
            </a:fld>
            <a:endParaRPr kumimoji="1" lang="ja-JP" altLang="en-US"/>
          </a:p>
        </p:txBody>
      </p:sp>
    </p:spTree>
    <p:extLst>
      <p:ext uri="{BB962C8B-B14F-4D97-AF65-F5344CB8AC3E}">
        <p14:creationId xmlns:p14="http://schemas.microsoft.com/office/powerpoint/2010/main" val="2775136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976313" y="760413"/>
            <a:ext cx="5083175" cy="3811587"/>
          </a:xfrm>
          <a:ln/>
        </p:spPr>
      </p:sp>
      <p:sp>
        <p:nvSpPr>
          <p:cNvPr id="44035" name="Rectangle 3"/>
          <p:cNvSpPr>
            <a:spLocks noGrp="1" noChangeArrowheads="1"/>
          </p:cNvSpPr>
          <p:nvPr>
            <p:ph type="body" idx="1"/>
          </p:nvPr>
        </p:nvSpPr>
        <p:spPr>
          <a:xfrm>
            <a:off x="703422" y="4828272"/>
            <a:ext cx="5627370" cy="5224586"/>
          </a:xfrm>
        </p:spPr>
        <p:txBody>
          <a:bodyPr vert="horz" lIns="93799" tIns="46897" rIns="93799" bIns="46897"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≪スライド７～</a:t>
            </a:r>
            <a:r>
              <a:rPr lang="en-US" altLang="ja-JP" b="1" dirty="0">
                <a:latin typeface="メイリオ" panose="020B0604030504040204" pitchFamily="50" charset="-128"/>
                <a:ea typeface="メイリオ" panose="020B0604030504040204" pitchFamily="50" charset="-128"/>
              </a:rPr>
              <a:t>15</a:t>
            </a:r>
            <a:r>
              <a:rPr lang="ja-JP" altLang="en-US" b="1" dirty="0">
                <a:latin typeface="メイリオ" panose="020B0604030504040204" pitchFamily="50" charset="-128"/>
                <a:ea typeface="メイリオ" panose="020B0604030504040204" pitchFamily="50" charset="-128"/>
              </a:rPr>
              <a:t>で４分≫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最初に、生徒指導の意義を確認します。文部科学省</a:t>
            </a:r>
            <a:r>
              <a:rPr lang="ja-JP" altLang="en-US" dirty="0" smtClean="0">
                <a:latin typeface="メイリオ" panose="020B0604030504040204" pitchFamily="50" charset="-128"/>
                <a:ea typeface="メイリオ" panose="020B0604030504040204" pitchFamily="50" charset="-128"/>
              </a:rPr>
              <a:t>が</a:t>
            </a:r>
            <a:r>
              <a:rPr lang="en-US" altLang="ja-JP" dirty="0" smtClean="0">
                <a:latin typeface="メイリオ" panose="020B0604030504040204" pitchFamily="50" charset="-128"/>
                <a:ea typeface="メイリオ" panose="020B0604030504040204" pitchFamily="50" charset="-128"/>
              </a:rPr>
              <a:t>2010</a:t>
            </a:r>
            <a:r>
              <a:rPr lang="ja-JP" altLang="en-US" dirty="0" smtClean="0">
                <a:latin typeface="メイリオ" panose="020B0604030504040204" pitchFamily="50" charset="-128"/>
                <a:ea typeface="メイリオ" panose="020B0604030504040204" pitchFamily="50" charset="-128"/>
              </a:rPr>
              <a:t>年</a:t>
            </a:r>
            <a:r>
              <a:rPr lang="ja-JP" altLang="en-US" dirty="0">
                <a:latin typeface="メイリオ" panose="020B0604030504040204" pitchFamily="50" charset="-128"/>
                <a:ea typeface="メイリオ" panose="020B0604030504040204" pitchFamily="50" charset="-128"/>
              </a:rPr>
              <a:t>に示した生徒指導提要には、生徒指導の目指すところは、子供の自己指導能力の育成であることが示されています。★</a:t>
            </a:r>
          </a:p>
        </p:txBody>
      </p:sp>
      <p:sp>
        <p:nvSpPr>
          <p:cNvPr id="4" name="スライド番号プレースホルダ 3"/>
          <p:cNvSpPr txBox="1">
            <a:spLocks noGrp="1"/>
          </p:cNvSpPr>
          <p:nvPr/>
        </p:nvSpPr>
        <p:spPr bwMode="auto">
          <a:xfrm>
            <a:off x="3985044" y="9655107"/>
            <a:ext cx="3048046" cy="5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840" tIns="46920" rIns="93840" bIns="46920" anchor="b"/>
          <a:lstStyle>
            <a:lvl1pPr defTabSz="922338" eaLnBrk="0" hangingPunct="0">
              <a:spcBef>
                <a:spcPct val="30000"/>
              </a:spcBef>
              <a:defRPr kumimoji="1" sz="1200">
                <a:solidFill>
                  <a:schemeClr val="tx1"/>
                </a:solidFill>
                <a:latin typeface="Arial" pitchFamily="34" charset="0"/>
                <a:ea typeface="ＭＳ Ｐ明朝" pitchFamily="18" charset="-128"/>
              </a:defRPr>
            </a:lvl1pPr>
            <a:lvl2pPr marL="742950" indent="-285750" defTabSz="922338" eaLnBrk="0" hangingPunct="0">
              <a:spcBef>
                <a:spcPct val="30000"/>
              </a:spcBef>
              <a:defRPr kumimoji="1" sz="1200">
                <a:solidFill>
                  <a:schemeClr val="tx1"/>
                </a:solidFill>
                <a:latin typeface="Arial" pitchFamily="34" charset="0"/>
                <a:ea typeface="ＭＳ Ｐ明朝" pitchFamily="18" charset="-128"/>
              </a:defRPr>
            </a:lvl2pPr>
            <a:lvl3pPr marL="1143000" indent="-228600" defTabSz="922338" eaLnBrk="0" hangingPunct="0">
              <a:spcBef>
                <a:spcPct val="30000"/>
              </a:spcBef>
              <a:defRPr kumimoji="1" sz="1200">
                <a:solidFill>
                  <a:schemeClr val="tx1"/>
                </a:solidFill>
                <a:latin typeface="Arial" pitchFamily="34" charset="0"/>
                <a:ea typeface="ＭＳ Ｐ明朝" pitchFamily="18" charset="-128"/>
              </a:defRPr>
            </a:lvl3pPr>
            <a:lvl4pPr marL="1600200" indent="-228600" defTabSz="922338" eaLnBrk="0" hangingPunct="0">
              <a:spcBef>
                <a:spcPct val="30000"/>
              </a:spcBef>
              <a:defRPr kumimoji="1" sz="1200">
                <a:solidFill>
                  <a:schemeClr val="tx1"/>
                </a:solidFill>
                <a:latin typeface="Arial" pitchFamily="34" charset="0"/>
                <a:ea typeface="ＭＳ Ｐ明朝" pitchFamily="18" charset="-128"/>
              </a:defRPr>
            </a:lvl4pPr>
            <a:lvl5pPr marL="2057400" indent="-228600" defTabSz="922338" eaLnBrk="0" hangingPunct="0">
              <a:spcBef>
                <a:spcPct val="30000"/>
              </a:spcBef>
              <a:defRPr kumimoji="1" sz="1200">
                <a:solidFill>
                  <a:schemeClr val="tx1"/>
                </a:solidFill>
                <a:latin typeface="Arial" pitchFamily="34" charset="0"/>
                <a:ea typeface="ＭＳ Ｐ明朝" pitchFamily="18" charset="-128"/>
              </a:defRPr>
            </a:lvl5pPr>
            <a:lvl6pPr marL="25146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6pPr>
            <a:lvl7pPr marL="29718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7pPr>
            <a:lvl8pPr marL="34290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8pPr>
            <a:lvl9pPr marL="38862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9pPr>
          </a:lstStyle>
          <a:p>
            <a:pPr algn="r" eaLnBrk="1" hangingPunct="1">
              <a:spcBef>
                <a:spcPct val="0"/>
              </a:spcBef>
            </a:pPr>
            <a:fld id="{7D8D38FA-B4DD-45B3-960E-CBFFC1D9A25F}" type="slidenum">
              <a:rPr kumimoji="0" lang="ja-JP" altLang="en-US">
                <a:latin typeface="Times New Roman" pitchFamily="18" charset="0"/>
                <a:ea typeface="ＭＳ Ｐゴシック" pitchFamily="50" charset="-128"/>
              </a:rPr>
              <a:pPr algn="r" eaLnBrk="1" hangingPunct="1">
                <a:spcBef>
                  <a:spcPct val="0"/>
                </a:spcBef>
              </a:pPr>
              <a:t>8</a:t>
            </a:fld>
            <a:endParaRPr kumimoji="0" lang="en-US" altLang="ja-JP" dirty="0">
              <a:latin typeface="Times New Roman" pitchFamily="18" charset="0"/>
              <a:ea typeface="ＭＳ Ｐゴシック" pitchFamily="50" charset="-128"/>
            </a:endParaRPr>
          </a:p>
        </p:txBody>
      </p:sp>
    </p:spTree>
    <p:extLst>
      <p:ext uri="{BB962C8B-B14F-4D97-AF65-F5344CB8AC3E}">
        <p14:creationId xmlns:p14="http://schemas.microsoft.com/office/powerpoint/2010/main" val="1982195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スライド イメージ プレースホルダ 1"/>
          <p:cNvSpPr>
            <a:spLocks noGrp="1" noRot="1" noChangeAspect="1" noTextEdit="1"/>
          </p:cNvSpPr>
          <p:nvPr>
            <p:ph type="sldImg"/>
          </p:nvPr>
        </p:nvSpPr>
        <p:spPr>
          <a:ln/>
        </p:spPr>
      </p:sp>
      <p:sp>
        <p:nvSpPr>
          <p:cNvPr id="45059" name="ノート プレースホルダ 2"/>
          <p:cNvSpPr>
            <a:spLocks noGrp="1"/>
          </p:cNvSpPr>
          <p:nvPr>
            <p:ph type="body" idx="1"/>
          </p:nvPr>
        </p:nvSpPr>
        <p:spPr/>
        <p:txBody>
          <a:bodyPr vert="horz" lIns="93799" tIns="46897" rIns="93799" bIns="46897" rtlCol="0"/>
          <a:lstStyle/>
          <a:p>
            <a:pPr defTabSz="912210">
              <a:lnSpc>
                <a:spcPts val="1968"/>
              </a:lnSpc>
              <a:defRPr/>
            </a:pPr>
            <a:r>
              <a:rPr lang="ja-JP" altLang="en-US" b="1" dirty="0">
                <a:latin typeface="メイリオ" panose="020B0604030504040204" pitchFamily="50" charset="-128"/>
                <a:ea typeface="メイリオ" panose="020B0604030504040204" pitchFamily="50" charset="-128"/>
              </a:rPr>
              <a:t>≪スライド７～</a:t>
            </a:r>
            <a:r>
              <a:rPr lang="en-US" altLang="ja-JP" b="1" dirty="0">
                <a:latin typeface="メイリオ" panose="020B0604030504040204" pitchFamily="50" charset="-128"/>
                <a:ea typeface="メイリオ" panose="020B0604030504040204" pitchFamily="50" charset="-128"/>
              </a:rPr>
              <a:t>15</a:t>
            </a:r>
            <a:r>
              <a:rPr lang="ja-JP" altLang="en-US" b="1" dirty="0">
                <a:latin typeface="メイリオ" panose="020B0604030504040204" pitchFamily="50" charset="-128"/>
                <a:ea typeface="メイリオ" panose="020B0604030504040204" pitchFamily="50" charset="-128"/>
              </a:rPr>
              <a:t>で４分≫</a:t>
            </a:r>
            <a:endParaRPr lang="en-US" altLang="ja-JP" b="1"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自己指導能力とは具体的に言うと、「その時、その場で、どのような行動が適切であるか、自分で考えて、決めて、実行する能力」のことです。</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　この力を教師の働きかけで育てていきたいわけです。</a:t>
            </a:r>
            <a:endParaRPr lang="en-US" altLang="ja-JP" dirty="0">
              <a:latin typeface="メイリオ" panose="020B0604030504040204" pitchFamily="50" charset="-128"/>
              <a:ea typeface="メイリオ" panose="020B0604030504040204" pitchFamily="50" charset="-128"/>
            </a:endParaRPr>
          </a:p>
          <a:p>
            <a:pPr>
              <a:lnSpc>
                <a:spcPts val="1968"/>
              </a:lnSpc>
            </a:pPr>
            <a:r>
              <a:rPr lang="ja-JP" altLang="en-US" dirty="0">
                <a:latin typeface="メイリオ" panose="020B0604030504040204" pitchFamily="50" charset="-128"/>
                <a:ea typeface="メイリオ" panose="020B0604030504040204" pitchFamily="50" charset="-128"/>
              </a:rPr>
              <a:t>では、自己指導能力をよりよく育てていくにはどうしたらよいのでしょうか。★</a:t>
            </a:r>
            <a:endParaRPr lang="en-US" altLang="ja-JP" dirty="0">
              <a:latin typeface="メイリオ" panose="020B0604030504040204" pitchFamily="50" charset="-128"/>
              <a:ea typeface="メイリオ" panose="020B0604030504040204" pitchFamily="50" charset="-128"/>
            </a:endParaRPr>
          </a:p>
        </p:txBody>
      </p:sp>
      <p:sp>
        <p:nvSpPr>
          <p:cNvPr id="4" name="スライド番号プレースホルダ 3"/>
          <p:cNvSpPr txBox="1">
            <a:spLocks noGrp="1"/>
          </p:cNvSpPr>
          <p:nvPr/>
        </p:nvSpPr>
        <p:spPr bwMode="auto">
          <a:xfrm>
            <a:off x="3985044" y="9655107"/>
            <a:ext cx="3048046" cy="5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840" tIns="46920" rIns="93840" bIns="46920" anchor="b"/>
          <a:lstStyle>
            <a:lvl1pPr defTabSz="922338" eaLnBrk="0" hangingPunct="0">
              <a:spcBef>
                <a:spcPct val="30000"/>
              </a:spcBef>
              <a:defRPr kumimoji="1" sz="1200">
                <a:solidFill>
                  <a:schemeClr val="tx1"/>
                </a:solidFill>
                <a:latin typeface="Arial" pitchFamily="34" charset="0"/>
                <a:ea typeface="ＭＳ Ｐ明朝" pitchFamily="18" charset="-128"/>
              </a:defRPr>
            </a:lvl1pPr>
            <a:lvl2pPr marL="742950" indent="-285750" defTabSz="922338" eaLnBrk="0" hangingPunct="0">
              <a:spcBef>
                <a:spcPct val="30000"/>
              </a:spcBef>
              <a:defRPr kumimoji="1" sz="1200">
                <a:solidFill>
                  <a:schemeClr val="tx1"/>
                </a:solidFill>
                <a:latin typeface="Arial" pitchFamily="34" charset="0"/>
                <a:ea typeface="ＭＳ Ｐ明朝" pitchFamily="18" charset="-128"/>
              </a:defRPr>
            </a:lvl2pPr>
            <a:lvl3pPr marL="1143000" indent="-228600" defTabSz="922338" eaLnBrk="0" hangingPunct="0">
              <a:spcBef>
                <a:spcPct val="30000"/>
              </a:spcBef>
              <a:defRPr kumimoji="1" sz="1200">
                <a:solidFill>
                  <a:schemeClr val="tx1"/>
                </a:solidFill>
                <a:latin typeface="Arial" pitchFamily="34" charset="0"/>
                <a:ea typeface="ＭＳ Ｐ明朝" pitchFamily="18" charset="-128"/>
              </a:defRPr>
            </a:lvl3pPr>
            <a:lvl4pPr marL="1600200" indent="-228600" defTabSz="922338" eaLnBrk="0" hangingPunct="0">
              <a:spcBef>
                <a:spcPct val="30000"/>
              </a:spcBef>
              <a:defRPr kumimoji="1" sz="1200">
                <a:solidFill>
                  <a:schemeClr val="tx1"/>
                </a:solidFill>
                <a:latin typeface="Arial" pitchFamily="34" charset="0"/>
                <a:ea typeface="ＭＳ Ｐ明朝" pitchFamily="18" charset="-128"/>
              </a:defRPr>
            </a:lvl4pPr>
            <a:lvl5pPr marL="2057400" indent="-228600" defTabSz="922338" eaLnBrk="0" hangingPunct="0">
              <a:spcBef>
                <a:spcPct val="30000"/>
              </a:spcBef>
              <a:defRPr kumimoji="1" sz="1200">
                <a:solidFill>
                  <a:schemeClr val="tx1"/>
                </a:solidFill>
                <a:latin typeface="Arial" pitchFamily="34" charset="0"/>
                <a:ea typeface="ＭＳ Ｐ明朝" pitchFamily="18" charset="-128"/>
              </a:defRPr>
            </a:lvl5pPr>
            <a:lvl6pPr marL="25146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6pPr>
            <a:lvl7pPr marL="29718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7pPr>
            <a:lvl8pPr marL="34290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8pPr>
            <a:lvl9pPr marL="3886200" indent="-228600" defTabSz="922338" eaLnBrk="0" fontAlgn="base" hangingPunct="0">
              <a:spcBef>
                <a:spcPct val="30000"/>
              </a:spcBef>
              <a:spcAft>
                <a:spcPct val="0"/>
              </a:spcAft>
              <a:defRPr kumimoji="1" sz="1200">
                <a:solidFill>
                  <a:schemeClr val="tx1"/>
                </a:solidFill>
                <a:latin typeface="Arial" pitchFamily="34" charset="0"/>
                <a:ea typeface="ＭＳ Ｐ明朝" pitchFamily="18" charset="-128"/>
              </a:defRPr>
            </a:lvl9pPr>
          </a:lstStyle>
          <a:p>
            <a:pPr algn="r" eaLnBrk="1" hangingPunct="1">
              <a:spcBef>
                <a:spcPct val="0"/>
              </a:spcBef>
            </a:pPr>
            <a:fld id="{7D8D38FA-B4DD-45B3-960E-CBFFC1D9A25F}" type="slidenum">
              <a:rPr kumimoji="0" lang="ja-JP" altLang="en-US">
                <a:latin typeface="Times New Roman" pitchFamily="18" charset="0"/>
                <a:ea typeface="ＭＳ Ｐゴシック" pitchFamily="50" charset="-128"/>
              </a:rPr>
              <a:pPr algn="r" eaLnBrk="1" hangingPunct="1">
                <a:spcBef>
                  <a:spcPct val="0"/>
                </a:spcBef>
              </a:pPr>
              <a:t>9</a:t>
            </a:fld>
            <a:endParaRPr kumimoji="0" lang="en-US" altLang="ja-JP" dirty="0">
              <a:latin typeface="Times New Roman" pitchFamily="18" charset="0"/>
              <a:ea typeface="ＭＳ Ｐゴシック" pitchFamily="50" charset="-128"/>
            </a:endParaRPr>
          </a:p>
        </p:txBody>
      </p:sp>
    </p:spTree>
    <p:extLst>
      <p:ext uri="{BB962C8B-B14F-4D97-AF65-F5344CB8AC3E}">
        <p14:creationId xmlns:p14="http://schemas.microsoft.com/office/powerpoint/2010/main" val="1322674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2CA6AB09-2C04-4B5F-8BB5-1A3AD91D5241}" type="datetime1">
              <a:rPr kumimoji="1" lang="ja-JP" altLang="en-US" smtClean="0"/>
              <a:t>2022/9/22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lvl1pPr>
              <a:defRPr sz="2000">
                <a:solidFill>
                  <a:schemeClr val="tx1">
                    <a:lumMod val="65000"/>
                    <a:lumOff val="35000"/>
                  </a:schemeClr>
                </a:solidFill>
              </a:defRPr>
            </a:lvl1pPr>
          </a:lstStyle>
          <a:p>
            <a:fld id="{40778D45-A25F-44D8-9BFB-C30969B12C64}" type="slidenum">
              <a:rPr lang="ja-JP" altLang="en-US" smtClean="0"/>
              <a:pPr/>
              <a:t>‹#›</a:t>
            </a:fld>
            <a:endParaRPr lang="ja-JP" altLang="en-US"/>
          </a:p>
        </p:txBody>
      </p:sp>
    </p:spTree>
    <p:extLst>
      <p:ext uri="{BB962C8B-B14F-4D97-AF65-F5344CB8AC3E}">
        <p14:creationId xmlns:p14="http://schemas.microsoft.com/office/powerpoint/2010/main" val="306327190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09D71E90-6456-425F-98AD-EEA946416E74}" type="datetime1">
              <a:rPr kumimoji="1" lang="ja-JP" altLang="en-US" smtClean="0"/>
              <a:t>2022/9/22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0778D45-A25F-44D8-9BFB-C30969B12C64}" type="slidenum">
              <a:rPr kumimoji="1" lang="ja-JP" altLang="en-US" smtClean="0"/>
              <a:t>‹#›</a:t>
            </a:fld>
            <a:endParaRPr kumimoji="1" lang="ja-JP" altLang="en-US"/>
          </a:p>
        </p:txBody>
      </p:sp>
    </p:spTree>
    <p:extLst>
      <p:ext uri="{BB962C8B-B14F-4D97-AF65-F5344CB8AC3E}">
        <p14:creationId xmlns:p14="http://schemas.microsoft.com/office/powerpoint/2010/main" val="197046656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20688"/>
          </a:xfrm>
          <a:solidFill>
            <a:srgbClr val="008080"/>
          </a:solidFill>
        </p:spPr>
        <p:txBody>
          <a:bodyPr>
            <a:normAutofit/>
          </a:bodyPr>
          <a:lstStyle>
            <a:lvl1pPr>
              <a:defRPr sz="3600">
                <a:solidFill>
                  <a:schemeClr val="bg1"/>
                </a:solidFill>
              </a:defRPr>
            </a:lvl1pPr>
          </a:lstStyle>
          <a:p>
            <a:r>
              <a:rPr kumimoji="1" lang="ja-JP" altLang="en-US" dirty="0" smtClean="0"/>
              <a:t>マスター タイトルの書式設定</a:t>
            </a:r>
            <a:endParaRPr kumimoji="1" lang="ja-JP" altLang="en-US" dirty="0"/>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DC5BF2A-40DC-4B09-9359-165748542EB6}" type="datetime1">
              <a:rPr kumimoji="1" lang="ja-JP" altLang="en-US" smtClean="0"/>
              <a:t>2022/9/22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0778D45-A25F-44D8-9BFB-C30969B12C64}" type="slidenum">
              <a:rPr kumimoji="1" lang="ja-JP" altLang="en-US" smtClean="0"/>
              <a:t>‹#›</a:t>
            </a:fld>
            <a:endParaRPr kumimoji="1" lang="ja-JP" altLang="en-US"/>
          </a:p>
        </p:txBody>
      </p:sp>
    </p:spTree>
    <p:extLst>
      <p:ext uri="{BB962C8B-B14F-4D97-AF65-F5344CB8AC3E}">
        <p14:creationId xmlns:p14="http://schemas.microsoft.com/office/powerpoint/2010/main" val="390008995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6632"/>
            <a:ext cx="8229600" cy="792088"/>
          </a:xfrm>
        </p:spPr>
        <p:txBody>
          <a:bodyPr>
            <a:normAutofit/>
          </a:bodyPr>
          <a:lstStyle>
            <a:lvl1pPr>
              <a:defRPr sz="3600"/>
            </a:lvl1pPr>
          </a:lstStyle>
          <a:p>
            <a:r>
              <a:rPr kumimoji="1" lang="ja-JP" altLang="en-US" dirty="0" smtClean="0"/>
              <a:t>マスター タイトルの書式設定</a:t>
            </a:r>
            <a:endParaRPr kumimoji="1" lang="ja-JP" altLang="en-US" dirty="0"/>
          </a:p>
        </p:txBody>
      </p:sp>
      <p:sp>
        <p:nvSpPr>
          <p:cNvPr id="3" name="テキスト プレースホルダー 2"/>
          <p:cNvSpPr>
            <a:spLocks noGrp="1"/>
          </p:cNvSpPr>
          <p:nvPr>
            <p:ph type="body" idx="1"/>
          </p:nvPr>
        </p:nvSpPr>
        <p:spPr>
          <a:xfrm>
            <a:off x="457200" y="112474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1772816"/>
            <a:ext cx="4040188" cy="435334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5" name="テキスト プレースホルダー 4"/>
          <p:cNvSpPr>
            <a:spLocks noGrp="1"/>
          </p:cNvSpPr>
          <p:nvPr>
            <p:ph type="body" sz="quarter" idx="3"/>
          </p:nvPr>
        </p:nvSpPr>
        <p:spPr>
          <a:xfrm>
            <a:off x="4645025" y="112474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1772816"/>
            <a:ext cx="4041775" cy="435334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4AAEB25-18DE-4684-99D1-3F03F0C3258F}" type="datetime1">
              <a:rPr kumimoji="1" lang="ja-JP" altLang="en-US" smtClean="0"/>
              <a:t>2022/9/22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0778D45-A25F-44D8-9BFB-C30969B12C64}" type="slidenum">
              <a:rPr kumimoji="1" lang="ja-JP" altLang="en-US" smtClean="0"/>
              <a:t>‹#›</a:t>
            </a:fld>
            <a:endParaRPr kumimoji="1" lang="ja-JP" altLang="en-US"/>
          </a:p>
        </p:txBody>
      </p:sp>
    </p:spTree>
    <p:extLst>
      <p:ext uri="{BB962C8B-B14F-4D97-AF65-F5344CB8AC3E}">
        <p14:creationId xmlns:p14="http://schemas.microsoft.com/office/powerpoint/2010/main" val="379073123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6632"/>
            <a:ext cx="8229600" cy="792088"/>
          </a:xfrm>
        </p:spPr>
        <p:txBody>
          <a:bodyPr>
            <a:normAutofit/>
          </a:bodyPr>
          <a:lstStyle>
            <a:lvl1pPr>
              <a:defRPr sz="3600"/>
            </a:lvl1p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BA379630-0777-44C0-9FA0-6E860B389877}" type="datetime1">
              <a:rPr kumimoji="1" lang="ja-JP" altLang="en-US" smtClean="0"/>
              <a:t>2022/9/22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0778D45-A25F-44D8-9BFB-C30969B12C64}" type="slidenum">
              <a:rPr kumimoji="1" lang="ja-JP" altLang="en-US" smtClean="0"/>
              <a:t>‹#›</a:t>
            </a:fld>
            <a:endParaRPr kumimoji="1" lang="ja-JP" altLang="en-US"/>
          </a:p>
        </p:txBody>
      </p:sp>
    </p:spTree>
    <p:extLst>
      <p:ext uri="{BB962C8B-B14F-4D97-AF65-F5344CB8AC3E}">
        <p14:creationId xmlns:p14="http://schemas.microsoft.com/office/powerpoint/2010/main" val="66892580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456D70E-A26A-4E2C-943B-B16E40F9405A}" type="datetime1">
              <a:rPr kumimoji="1" lang="ja-JP" altLang="en-US" smtClean="0"/>
              <a:t>2022/9/22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0778D45-A25F-44D8-9BFB-C30969B12C64}" type="slidenum">
              <a:rPr kumimoji="1" lang="ja-JP" altLang="en-US" smtClean="0"/>
              <a:t>‹#›</a:t>
            </a:fld>
            <a:endParaRPr kumimoji="1" lang="ja-JP" altLang="en-US"/>
          </a:p>
        </p:txBody>
      </p:sp>
    </p:spTree>
    <p:extLst>
      <p:ext uri="{BB962C8B-B14F-4D97-AF65-F5344CB8AC3E}">
        <p14:creationId xmlns:p14="http://schemas.microsoft.com/office/powerpoint/2010/main" val="200237387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0" y="0"/>
            <a:ext cx="9144000" cy="620688"/>
          </a:xfrm>
          <a:prstGeom prst="rect">
            <a:avLst/>
          </a:prstGeom>
          <a:solidFill>
            <a:srgbClr val="009999"/>
          </a:solidFill>
        </p:spPr>
        <p:txBody>
          <a:bodyPr vert="horz" lIns="91440" tIns="45720" rIns="91440" bIns="45720" rtlCol="0" anchor="ctr">
            <a:normAutofit/>
          </a:bodyPr>
          <a:lstStyle/>
          <a:p>
            <a:pPr lvl="0"/>
            <a:r>
              <a:rPr kumimoji="1" lang="ja-JP" altLang="en-US" dirty="0" smtClean="0"/>
              <a:t>マスター タイトルの書式設定</a:t>
            </a:r>
            <a:endParaRPr kumimoji="1" lang="ja-JP" altLang="en-US" dirty="0"/>
          </a:p>
        </p:txBody>
      </p:sp>
      <p:sp>
        <p:nvSpPr>
          <p:cNvPr id="3" name="テキスト プレースホルダー 2"/>
          <p:cNvSpPr>
            <a:spLocks noGrp="1"/>
          </p:cNvSpPr>
          <p:nvPr>
            <p:ph type="body" idx="1"/>
          </p:nvPr>
        </p:nvSpPr>
        <p:spPr>
          <a:xfrm>
            <a:off x="457200" y="980728"/>
            <a:ext cx="8229600" cy="5001419"/>
          </a:xfrm>
          <a:prstGeom prst="rect">
            <a:avLst/>
          </a:prstGeom>
        </p:spPr>
        <p:txBody>
          <a:bodyPr vert="horz" lIns="91440" tIns="45720" rIns="91440" bIns="45720" rtlCol="0">
            <a:normAutofit/>
          </a:body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346DAE-3FFD-4C11-AF7B-66A9CF73923D}" type="datetime1">
              <a:rPr kumimoji="1" lang="ja-JP" altLang="en-US" smtClean="0"/>
              <a:t>2022/9/22</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876256" y="116632"/>
            <a:ext cx="2133600" cy="365125"/>
          </a:xfrm>
          <a:prstGeom prst="rect">
            <a:avLst/>
          </a:prstGeom>
        </p:spPr>
        <p:txBody>
          <a:bodyPr vert="horz" lIns="91440" tIns="45720" rIns="91440" bIns="45720" rtlCol="0" anchor="ctr"/>
          <a:lstStyle>
            <a:lvl1pPr algn="r">
              <a:defRPr sz="4400">
                <a:solidFill>
                  <a:schemeClr val="bg1"/>
                </a:solidFill>
              </a:defRPr>
            </a:lvl1pPr>
          </a:lstStyle>
          <a:p>
            <a:fld id="{40778D45-A25F-44D8-9BFB-C30969B12C64}" type="slidenum">
              <a:rPr lang="ja-JP" altLang="en-US" smtClean="0"/>
              <a:pPr/>
              <a:t>‹#›</a:t>
            </a:fld>
            <a:endParaRPr lang="ja-JP" altLang="en-US"/>
          </a:p>
        </p:txBody>
      </p:sp>
    </p:spTree>
    <p:extLst>
      <p:ext uri="{BB962C8B-B14F-4D97-AF65-F5344CB8AC3E}">
        <p14:creationId xmlns:p14="http://schemas.microsoft.com/office/powerpoint/2010/main" val="2671667846"/>
      </p:ext>
    </p:extLst>
  </p:cSld>
  <p:clrMap bg1="lt1" tx1="dk1" bg2="lt2" tx2="dk2" accent1="accent1" accent2="accent2" accent3="accent3" accent4="accent4" accent5="accent5" accent6="accent6" hlink="hlink" folHlink="folHlink"/>
  <p:sldLayoutIdLst>
    <p:sldLayoutId id="2147483721" r:id="rId1"/>
    <p:sldLayoutId id="2147483723" r:id="rId2"/>
    <p:sldLayoutId id="2147483722" r:id="rId3"/>
    <p:sldLayoutId id="2147483725" r:id="rId4"/>
    <p:sldLayoutId id="2147483726" r:id="rId5"/>
    <p:sldLayoutId id="2147483727" r:id="rId6"/>
  </p:sldLayoutIdLst>
  <p:transition>
    <p:fade/>
  </p:transition>
  <p:timing>
    <p:tnLst>
      <p:par>
        <p:cTn id="1" dur="indefinite" restart="never" nodeType="tmRoot"/>
      </p:par>
    </p:tnLst>
  </p:timing>
  <p:hf sldNum="0" hdr="0" ftr="0" dt="0"/>
  <p:txStyles>
    <p:titleStyle>
      <a:lvl1pPr marL="355600" indent="0" algn="l" defTabSz="914400" rtl="0" eaLnBrk="1" latinLnBrk="0" hangingPunct="1">
        <a:spcBef>
          <a:spcPct val="0"/>
        </a:spcBef>
        <a:buNone/>
        <a:defRPr kumimoji="1" lang="ja-JP" altLang="en-US" sz="36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9.gi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9.gi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12.GIF"/></Relationships>
</file>

<file path=ppt/slides/_rels/slide24.xml.rels><?xml version="1.0" encoding="UTF-8" standalone="yes"?>
<Relationships xmlns="http://schemas.openxmlformats.org/package/2006/relationships"><Relationship Id="rId3" Type="http://schemas.openxmlformats.org/officeDocument/2006/relationships/image" Target="../media/image13.GIF"/><Relationship Id="rId7"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13.GI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234000" y="545308"/>
            <a:ext cx="8676000" cy="1944216"/>
          </a:xfrm>
          <a:prstGeom prst="rect">
            <a:avLst/>
          </a:prstGeom>
          <a:solidFill>
            <a:srgbClr val="00206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000"/>
              </a:lnSpc>
            </a:pPr>
            <a:r>
              <a:rPr kumimoji="1" lang="ja-JP" altLang="en-US" sz="4000" b="1" dirty="0" smtClean="0"/>
              <a:t>授業の中での生徒指導の進め方</a:t>
            </a:r>
            <a:endParaRPr kumimoji="1" lang="en-US" altLang="ja-JP" sz="4000" b="1" dirty="0" smtClean="0"/>
          </a:p>
          <a:p>
            <a:pPr algn="ctr">
              <a:lnSpc>
                <a:spcPts val="4000"/>
              </a:lnSpc>
            </a:pPr>
            <a:r>
              <a:rPr lang="en-US" altLang="ja-JP" sz="2400" dirty="0">
                <a:solidFill>
                  <a:schemeClr val="bg1"/>
                </a:solidFill>
                <a:latin typeface="メイリオ" panose="020B0604030504040204" pitchFamily="50" charset="-128"/>
                <a:ea typeface="メイリオ" panose="020B0604030504040204" pitchFamily="50" charset="-128"/>
                <a:cs typeface="+mj-cs"/>
              </a:rPr>
              <a:t>【60</a:t>
            </a:r>
            <a:r>
              <a:rPr lang="ja-JP" altLang="en-US" sz="2400" dirty="0">
                <a:solidFill>
                  <a:schemeClr val="bg1"/>
                </a:solidFill>
                <a:latin typeface="メイリオ" panose="020B0604030504040204" pitchFamily="50" charset="-128"/>
                <a:ea typeface="メイリオ" panose="020B0604030504040204" pitchFamily="50" charset="-128"/>
                <a:cs typeface="+mj-cs"/>
              </a:rPr>
              <a:t>分研修</a:t>
            </a:r>
            <a:r>
              <a:rPr lang="en-US" altLang="ja-JP" sz="2400" dirty="0" smtClean="0">
                <a:solidFill>
                  <a:schemeClr val="bg1"/>
                </a:solidFill>
                <a:latin typeface="メイリオ" panose="020B0604030504040204" pitchFamily="50" charset="-128"/>
                <a:ea typeface="メイリオ" panose="020B0604030504040204" pitchFamily="50" charset="-128"/>
                <a:cs typeface="+mj-cs"/>
              </a:rPr>
              <a:t>】</a:t>
            </a:r>
          </a:p>
          <a:p>
            <a:pPr algn="ctr">
              <a:lnSpc>
                <a:spcPts val="2200"/>
              </a:lnSpc>
            </a:pPr>
            <a:r>
              <a:rPr lang="ja-JP" altLang="en-US" dirty="0" smtClean="0">
                <a:solidFill>
                  <a:schemeClr val="bg1"/>
                </a:solidFill>
                <a:latin typeface="メイリオ" panose="020B0604030504040204" pitchFamily="50" charset="-128"/>
                <a:ea typeface="メイリオ" panose="020B0604030504040204" pitchFamily="50" charset="-128"/>
                <a:cs typeface="+mj-cs"/>
              </a:rPr>
              <a:t>研修</a:t>
            </a:r>
            <a:r>
              <a:rPr lang="en-US" altLang="ja-JP" dirty="0" smtClean="0">
                <a:solidFill>
                  <a:schemeClr val="bg1"/>
                </a:solidFill>
                <a:latin typeface="メイリオ" panose="020B0604030504040204" pitchFamily="50" charset="-128"/>
                <a:ea typeface="メイリオ" panose="020B0604030504040204" pitchFamily="50" charset="-128"/>
                <a:cs typeface="+mj-cs"/>
              </a:rPr>
              <a:t>Ⅰ</a:t>
            </a:r>
            <a:r>
              <a:rPr lang="ja-JP" altLang="en-US" dirty="0" smtClean="0">
                <a:solidFill>
                  <a:schemeClr val="bg1"/>
                </a:solidFill>
                <a:latin typeface="メイリオ" panose="020B0604030504040204" pitchFamily="50" charset="-128"/>
                <a:ea typeface="メイリオ" panose="020B0604030504040204" pitchFamily="50" charset="-128"/>
                <a:cs typeface="+mj-cs"/>
              </a:rPr>
              <a:t>（</a:t>
            </a:r>
            <a:r>
              <a:rPr lang="en-US" altLang="ja-JP" dirty="0" smtClean="0">
                <a:solidFill>
                  <a:schemeClr val="bg1"/>
                </a:solidFill>
                <a:latin typeface="メイリオ" panose="020B0604030504040204" pitchFamily="50" charset="-128"/>
                <a:ea typeface="メイリオ" panose="020B0604030504040204" pitchFamily="50" charset="-128"/>
                <a:cs typeface="+mj-cs"/>
              </a:rPr>
              <a:t>30</a:t>
            </a:r>
            <a:r>
              <a:rPr lang="ja-JP" altLang="en-US" dirty="0" smtClean="0">
                <a:solidFill>
                  <a:schemeClr val="bg1"/>
                </a:solidFill>
                <a:latin typeface="メイリオ" panose="020B0604030504040204" pitchFamily="50" charset="-128"/>
                <a:ea typeface="メイリオ" panose="020B0604030504040204" pitchFamily="50" charset="-128"/>
                <a:cs typeface="+mj-cs"/>
              </a:rPr>
              <a:t>分）＋ 研修</a:t>
            </a:r>
            <a:r>
              <a:rPr lang="en-US" altLang="ja-JP" dirty="0" smtClean="0">
                <a:solidFill>
                  <a:schemeClr val="bg1"/>
                </a:solidFill>
                <a:latin typeface="メイリオ" panose="020B0604030504040204" pitchFamily="50" charset="-128"/>
                <a:ea typeface="メイリオ" panose="020B0604030504040204" pitchFamily="50" charset="-128"/>
                <a:cs typeface="+mj-cs"/>
              </a:rPr>
              <a:t>Ⅱ</a:t>
            </a:r>
            <a:r>
              <a:rPr lang="ja-JP" altLang="en-US" dirty="0" smtClean="0">
                <a:solidFill>
                  <a:schemeClr val="bg1"/>
                </a:solidFill>
                <a:latin typeface="メイリオ" panose="020B0604030504040204" pitchFamily="50" charset="-128"/>
                <a:ea typeface="メイリオ" panose="020B0604030504040204" pitchFamily="50" charset="-128"/>
                <a:cs typeface="+mj-cs"/>
              </a:rPr>
              <a:t>（</a:t>
            </a:r>
            <a:r>
              <a:rPr lang="en-US" altLang="ja-JP" dirty="0" smtClean="0">
                <a:solidFill>
                  <a:schemeClr val="bg1"/>
                </a:solidFill>
                <a:latin typeface="メイリオ" panose="020B0604030504040204" pitchFamily="50" charset="-128"/>
                <a:ea typeface="メイリオ" panose="020B0604030504040204" pitchFamily="50" charset="-128"/>
                <a:cs typeface="+mj-cs"/>
              </a:rPr>
              <a:t>30</a:t>
            </a:r>
            <a:r>
              <a:rPr lang="ja-JP" altLang="en-US" dirty="0" smtClean="0">
                <a:solidFill>
                  <a:schemeClr val="bg1"/>
                </a:solidFill>
                <a:latin typeface="メイリオ" panose="020B0604030504040204" pitchFamily="50" charset="-128"/>
                <a:ea typeface="メイリオ" panose="020B0604030504040204" pitchFamily="50" charset="-128"/>
                <a:cs typeface="+mj-cs"/>
              </a:rPr>
              <a:t>分）</a:t>
            </a:r>
            <a:endParaRPr lang="ja-JP" altLang="en-US" dirty="0">
              <a:solidFill>
                <a:schemeClr val="bg1"/>
              </a:solidFill>
              <a:latin typeface="メイリオ" panose="020B0604030504040204" pitchFamily="50" charset="-128"/>
              <a:ea typeface="メイリオ" panose="020B0604030504040204" pitchFamily="50" charset="-128"/>
              <a:cs typeface="+mj-cs"/>
            </a:endParaRPr>
          </a:p>
        </p:txBody>
      </p:sp>
      <p:sp>
        <p:nvSpPr>
          <p:cNvPr id="5" name="テキスト ボックス 4"/>
          <p:cNvSpPr txBox="1"/>
          <p:nvPr/>
        </p:nvSpPr>
        <p:spPr>
          <a:xfrm>
            <a:off x="234000" y="2708920"/>
            <a:ext cx="8676000" cy="1323439"/>
          </a:xfrm>
          <a:prstGeom prst="rect">
            <a:avLst/>
          </a:prstGeom>
          <a:solidFill>
            <a:srgbClr val="FFFFCC"/>
          </a:solidFill>
        </p:spPr>
        <p:txBody>
          <a:bodyPr wrap="square" lIns="180000" rtlCol="0" anchor="ctr">
            <a:spAutoFit/>
          </a:bodyPr>
          <a:lstStyle/>
          <a:p>
            <a:r>
              <a:rPr lang="ja-JP" altLang="en-US" sz="2000" dirty="0">
                <a:latin typeface="メイリオ" panose="020B0604030504040204" pitchFamily="50" charset="-128"/>
                <a:ea typeface="メイリオ" panose="020B0604030504040204" pitchFamily="50" charset="-128"/>
              </a:rPr>
              <a:t>研修の</a:t>
            </a:r>
            <a:r>
              <a:rPr lang="ja-JP" altLang="en-US" sz="2000" dirty="0" smtClean="0">
                <a:latin typeface="メイリオ" panose="020B0604030504040204" pitchFamily="50" charset="-128"/>
                <a:ea typeface="メイリオ" panose="020B0604030504040204" pitchFamily="50" charset="-128"/>
              </a:rPr>
              <a:t>ねらい</a:t>
            </a:r>
            <a:endParaRPr lang="en-US" altLang="ja-JP" sz="2000" dirty="0">
              <a:latin typeface="メイリオ" panose="020B0604030504040204" pitchFamily="50" charset="-128"/>
              <a:ea typeface="メイリオ" panose="020B0604030504040204" pitchFamily="50" charset="-128"/>
            </a:endParaRPr>
          </a:p>
          <a:p>
            <a:r>
              <a:rPr lang="en-US" altLang="ja-JP" sz="2000" dirty="0" smtClean="0">
                <a:latin typeface="メイリオ" panose="020B0604030504040204" pitchFamily="50" charset="-128"/>
                <a:ea typeface="メイリオ" panose="020B0604030504040204" pitchFamily="50" charset="-128"/>
              </a:rPr>
              <a:t>『</a:t>
            </a:r>
            <a:r>
              <a:rPr lang="ja-JP" altLang="en-US" sz="2000" dirty="0" smtClean="0">
                <a:latin typeface="メイリオ" panose="020B0604030504040204" pitchFamily="50" charset="-128"/>
                <a:ea typeface="メイリオ" panose="020B0604030504040204" pitchFamily="50" charset="-128"/>
              </a:rPr>
              <a:t>授業の中での生徒指導の重要性に気付き、授業における自己指導能力を育むための三つの留意点を意識した働きかけの具体について理解</a:t>
            </a:r>
            <a:r>
              <a:rPr lang="ja-JP" altLang="en-US" sz="2000" dirty="0">
                <a:latin typeface="メイリオ" panose="020B0604030504040204" pitchFamily="50" charset="-128"/>
                <a:ea typeface="メイリオ" panose="020B0604030504040204" pitchFamily="50" charset="-128"/>
              </a:rPr>
              <a:t>する</a:t>
            </a:r>
            <a:r>
              <a:rPr lang="ja-JP" altLang="en-US" sz="2000" dirty="0" smtClean="0">
                <a:latin typeface="メイリオ" panose="020B0604030504040204" pitchFamily="50" charset="-128"/>
                <a:ea typeface="メイリオ" panose="020B0604030504040204" pitchFamily="50" charset="-128"/>
              </a:rPr>
              <a:t>。</a:t>
            </a:r>
            <a:r>
              <a:rPr lang="en-US" altLang="ja-JP" sz="2000" dirty="0" smtClean="0">
                <a:latin typeface="メイリオ" panose="020B0604030504040204" pitchFamily="50" charset="-128"/>
                <a:ea typeface="メイリオ" panose="020B0604030504040204" pitchFamily="50" charset="-128"/>
              </a:rPr>
              <a:t>』</a:t>
            </a:r>
            <a:endParaRPr lang="en-US" altLang="ja-JP" sz="2000" dirty="0">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827584" y="4705270"/>
            <a:ext cx="7992888" cy="1815882"/>
          </a:xfrm>
          <a:prstGeom prst="rect">
            <a:avLst/>
          </a:prstGeom>
          <a:noFill/>
        </p:spPr>
        <p:txBody>
          <a:bodyPr wrap="square" rtlCol="0">
            <a:spAutoFit/>
          </a:bodyPr>
          <a:lstStyle/>
          <a:p>
            <a:r>
              <a:rPr kumimoji="1" lang="ja-JP" altLang="en-US" sz="2800" dirty="0">
                <a:latin typeface="メイリオ" panose="020B0604030504040204" pitchFamily="50" charset="-128"/>
                <a:ea typeface="メイリオ" panose="020B0604030504040204" pitchFamily="50" charset="-128"/>
              </a:rPr>
              <a:t>　　　　　　　　　</a:t>
            </a:r>
            <a:r>
              <a:rPr lang="ja-JP" altLang="en-US" sz="2800" dirty="0">
                <a:latin typeface="メイリオ" panose="020B0604030504040204" pitchFamily="50" charset="-128"/>
                <a:ea typeface="メイリオ" panose="020B0604030504040204" pitchFamily="50" charset="-128"/>
              </a:rPr>
              <a:t>岡山県総合教育センター</a:t>
            </a:r>
            <a:endParaRPr kumimoji="1" lang="en-US" altLang="ja-JP" sz="2800" dirty="0">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　　　　　　　　　　　　　　　　生徒指導部</a:t>
            </a:r>
            <a:endParaRPr lang="en-US" altLang="ja-JP" sz="2800" dirty="0">
              <a:latin typeface="メイリオ" panose="020B0604030504040204" pitchFamily="50" charset="-128"/>
              <a:ea typeface="メイリオ" panose="020B0604030504040204" pitchFamily="50" charset="-128"/>
            </a:endParaRPr>
          </a:p>
          <a:p>
            <a:r>
              <a:rPr kumimoji="1" lang="ja-JP" altLang="en-US" sz="2800" dirty="0">
                <a:latin typeface="メイリオ" panose="020B0604030504040204" pitchFamily="50" charset="-128"/>
                <a:ea typeface="メイリオ" panose="020B0604030504040204" pitchFamily="50" charset="-128"/>
              </a:rPr>
              <a:t>　　　　　　　　　監修　</a:t>
            </a:r>
            <a:r>
              <a:rPr lang="ja-JP" altLang="en-US" sz="2800" dirty="0">
                <a:latin typeface="メイリオ" panose="020B0604030504040204" pitchFamily="50" charset="-128"/>
                <a:ea typeface="メイリオ" panose="020B0604030504040204" pitchFamily="50" charset="-128"/>
              </a:rPr>
              <a:t>関西</a:t>
            </a:r>
            <a:r>
              <a:rPr lang="ja-JP" altLang="en-US" sz="2800" dirty="0" smtClean="0">
                <a:latin typeface="メイリオ" panose="020B0604030504040204" pitchFamily="50" charset="-128"/>
                <a:ea typeface="メイリオ" panose="020B0604030504040204" pitchFamily="50" charset="-128"/>
              </a:rPr>
              <a:t>外国語大学</a:t>
            </a:r>
            <a:r>
              <a:rPr kumimoji="1" lang="ja-JP" altLang="en-US" sz="2800" dirty="0">
                <a:latin typeface="メイリオ" panose="020B0604030504040204" pitchFamily="50" charset="-128"/>
                <a:ea typeface="メイリオ" panose="020B0604030504040204" pitchFamily="50" charset="-128"/>
              </a:rPr>
              <a:t>　</a:t>
            </a:r>
            <a:endParaRPr kumimoji="1" lang="en-US" altLang="ja-JP" sz="2800" dirty="0">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　　　　　　　　　　　　　</a:t>
            </a:r>
            <a:r>
              <a:rPr kumimoji="1" lang="ja-JP" altLang="en-US" sz="2800" dirty="0">
                <a:latin typeface="メイリオ" panose="020B0604030504040204" pitchFamily="50" charset="-128"/>
                <a:ea typeface="メイリオ" panose="020B0604030504040204" pitchFamily="50" charset="-128"/>
              </a:rPr>
              <a:t>教授　　新井　肇</a:t>
            </a:r>
          </a:p>
        </p:txBody>
      </p:sp>
    </p:spTree>
    <p:extLst>
      <p:ext uri="{BB962C8B-B14F-4D97-AF65-F5344CB8AC3E}">
        <p14:creationId xmlns:p14="http://schemas.microsoft.com/office/powerpoint/2010/main" val="358619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テキスト ボックス 1"/>
          <p:cNvSpPr txBox="1">
            <a:spLocks noChangeArrowheads="1"/>
          </p:cNvSpPr>
          <p:nvPr/>
        </p:nvSpPr>
        <p:spPr bwMode="auto">
          <a:xfrm>
            <a:off x="0" y="560874"/>
            <a:ext cx="91440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Arial" charset="0"/>
                <a:ea typeface="メイリオ" pitchFamily="50" charset="-128"/>
                <a:cs typeface="メイリオ" pitchFamily="50" charset="-128"/>
              </a:defRPr>
            </a:lvl1pPr>
            <a:lvl2pPr marL="742950" indent="-285750" eaLnBrk="0" hangingPunct="0">
              <a:spcBef>
                <a:spcPct val="20000"/>
              </a:spcBef>
              <a:buFont typeface="Arial" charset="0"/>
              <a:buChar char="–"/>
              <a:defRPr kumimoji="1" sz="2800">
                <a:solidFill>
                  <a:schemeClr val="tx1"/>
                </a:solidFill>
                <a:latin typeface="Arial" charset="0"/>
                <a:ea typeface="メイリオ" pitchFamily="50" charset="-128"/>
                <a:cs typeface="メイリオ" pitchFamily="50" charset="-128"/>
              </a:defRPr>
            </a:lvl2pPr>
            <a:lvl3pPr marL="1143000" indent="-228600" eaLnBrk="0" hangingPunct="0">
              <a:spcBef>
                <a:spcPct val="20000"/>
              </a:spcBef>
              <a:buFont typeface="Arial" charset="0"/>
              <a:buChar char="•"/>
              <a:defRPr kumimoji="1" sz="2400">
                <a:solidFill>
                  <a:schemeClr val="tx1"/>
                </a:solidFill>
                <a:latin typeface="Arial" charset="0"/>
                <a:ea typeface="メイリオ" pitchFamily="50" charset="-128"/>
                <a:cs typeface="メイリオ" pitchFamily="50" charset="-128"/>
              </a:defRPr>
            </a:lvl3pPr>
            <a:lvl4pPr marL="16002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4pPr>
            <a:lvl5pPr marL="20574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9pPr>
          </a:lstStyle>
          <a:p>
            <a:pPr algn="ctr" eaLnBrk="1" hangingPunct="1">
              <a:spcBef>
                <a:spcPct val="0"/>
              </a:spcBef>
              <a:buFontTx/>
              <a:buNone/>
              <a:defRPr/>
            </a:pPr>
            <a:r>
              <a:rPr kumimoji="0" lang="ja-JP" altLang="en-US" sz="3800" dirty="0" smtClean="0">
                <a:latin typeface="メイリオ" panose="020B0604030504040204" pitchFamily="50" charset="-128"/>
              </a:rPr>
              <a:t>自己指導能力を育むための</a:t>
            </a:r>
            <a:r>
              <a:rPr kumimoji="0" lang="ja-JP" altLang="en-US" sz="3800" b="1" dirty="0" smtClean="0">
                <a:latin typeface="メイリオ" panose="020B0604030504040204" pitchFamily="50" charset="-128"/>
              </a:rPr>
              <a:t>三</a:t>
            </a:r>
            <a:r>
              <a:rPr lang="ja-JP" altLang="en-US" sz="3800" b="1" dirty="0" smtClean="0">
                <a:latin typeface="メイリオ" panose="020B0604030504040204" pitchFamily="50" charset="-128"/>
              </a:rPr>
              <a:t>つの留意点</a:t>
            </a:r>
            <a:endParaRPr lang="en-US" altLang="ja-JP" sz="3800" b="1" dirty="0" smtClean="0">
              <a:latin typeface="メイリオ" panose="020B0604030504040204" pitchFamily="50" charset="-128"/>
            </a:endParaRPr>
          </a:p>
        </p:txBody>
      </p:sp>
      <p:sp>
        <p:nvSpPr>
          <p:cNvPr id="5" name="正方形/長方形 4"/>
          <p:cNvSpPr/>
          <p:nvPr/>
        </p:nvSpPr>
        <p:spPr>
          <a:xfrm>
            <a:off x="341530" y="1844824"/>
            <a:ext cx="8460940" cy="792088"/>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9250">
              <a:spcBef>
                <a:spcPct val="0"/>
              </a:spcBef>
            </a:pPr>
            <a:r>
              <a:rPr lang="ja-JP" altLang="en-US" sz="3000" dirty="0">
                <a:solidFill>
                  <a:schemeClr val="bg1"/>
                </a:solidFill>
              </a:rPr>
              <a:t>子供</a:t>
            </a:r>
            <a:r>
              <a:rPr lang="ja-JP" altLang="en-US" sz="3000" dirty="0" smtClean="0">
                <a:solidFill>
                  <a:schemeClr val="bg1"/>
                </a:solidFill>
              </a:rPr>
              <a:t>に（　</a:t>
            </a:r>
            <a:r>
              <a:rPr lang="ja-JP" altLang="en-US" sz="3000" dirty="0">
                <a:solidFill>
                  <a:schemeClr val="bg1"/>
                </a:solidFill>
              </a:rPr>
              <a:t>　  　　　　）を与えること</a:t>
            </a:r>
          </a:p>
        </p:txBody>
      </p:sp>
      <p:sp>
        <p:nvSpPr>
          <p:cNvPr id="12" name="正方形/長方形 11"/>
          <p:cNvSpPr/>
          <p:nvPr/>
        </p:nvSpPr>
        <p:spPr>
          <a:xfrm>
            <a:off x="341530" y="3212976"/>
            <a:ext cx="8460940" cy="792088"/>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9250">
              <a:spcBef>
                <a:spcPct val="0"/>
              </a:spcBef>
            </a:pPr>
            <a:r>
              <a:rPr lang="ja-JP" altLang="en-US" sz="3000" dirty="0" smtClean="0">
                <a:solidFill>
                  <a:schemeClr val="bg1"/>
                </a:solidFill>
              </a:rPr>
              <a:t>（</a:t>
            </a:r>
            <a:r>
              <a:rPr lang="ja-JP" altLang="en-US" sz="3000" dirty="0">
                <a:solidFill>
                  <a:schemeClr val="bg1"/>
                </a:solidFill>
              </a:rPr>
              <a:t>　  　　　　</a:t>
            </a:r>
            <a:r>
              <a:rPr lang="ja-JP" altLang="en-US" sz="3000" dirty="0" smtClean="0">
                <a:solidFill>
                  <a:schemeClr val="bg1"/>
                </a:solidFill>
              </a:rPr>
              <a:t>）な人間関係を育成する</a:t>
            </a:r>
            <a:r>
              <a:rPr lang="ja-JP" altLang="en-US" sz="3000" dirty="0">
                <a:solidFill>
                  <a:schemeClr val="bg1"/>
                </a:solidFill>
              </a:rPr>
              <a:t>こと</a:t>
            </a:r>
          </a:p>
        </p:txBody>
      </p:sp>
      <p:sp>
        <p:nvSpPr>
          <p:cNvPr id="13" name="正方形/長方形 12"/>
          <p:cNvSpPr/>
          <p:nvPr/>
        </p:nvSpPr>
        <p:spPr>
          <a:xfrm>
            <a:off x="341530" y="4581128"/>
            <a:ext cx="8460940" cy="1368152"/>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9250">
              <a:lnSpc>
                <a:spcPts val="4000"/>
              </a:lnSpc>
              <a:spcBef>
                <a:spcPct val="0"/>
              </a:spcBef>
            </a:pPr>
            <a:r>
              <a:rPr lang="ja-JP" altLang="en-US" sz="3000" dirty="0" smtClean="0">
                <a:solidFill>
                  <a:schemeClr val="bg1"/>
                </a:solidFill>
              </a:rPr>
              <a:t>（</a:t>
            </a:r>
            <a:r>
              <a:rPr lang="ja-JP" altLang="en-US" sz="3000" dirty="0">
                <a:solidFill>
                  <a:schemeClr val="bg1"/>
                </a:solidFill>
              </a:rPr>
              <a:t>　  　　　　</a:t>
            </a:r>
            <a:r>
              <a:rPr lang="ja-JP" altLang="en-US" sz="3000" dirty="0" smtClean="0">
                <a:solidFill>
                  <a:schemeClr val="bg1"/>
                </a:solidFill>
              </a:rPr>
              <a:t>　　）</a:t>
            </a:r>
            <a:r>
              <a:rPr lang="ja-JP" altLang="en-US" sz="3000" dirty="0">
                <a:solidFill>
                  <a:schemeClr val="bg1"/>
                </a:solidFill>
              </a:rPr>
              <a:t>を</a:t>
            </a:r>
            <a:r>
              <a:rPr lang="ja-JP" altLang="en-US" sz="3000" dirty="0" smtClean="0">
                <a:solidFill>
                  <a:schemeClr val="bg1"/>
                </a:solidFill>
              </a:rPr>
              <a:t>与え、自己の可能性</a:t>
            </a:r>
            <a:endParaRPr lang="en-US" altLang="ja-JP" sz="3000" dirty="0" smtClean="0">
              <a:solidFill>
                <a:schemeClr val="bg1"/>
              </a:solidFill>
            </a:endParaRPr>
          </a:p>
          <a:p>
            <a:pPr marL="349250">
              <a:lnSpc>
                <a:spcPts val="4000"/>
              </a:lnSpc>
              <a:spcBef>
                <a:spcPct val="0"/>
              </a:spcBef>
            </a:pPr>
            <a:r>
              <a:rPr lang="ja-JP" altLang="en-US" sz="3000" dirty="0" smtClean="0">
                <a:solidFill>
                  <a:schemeClr val="bg1"/>
                </a:solidFill>
              </a:rPr>
              <a:t>の開発を援助すること</a:t>
            </a:r>
            <a:endParaRPr lang="ja-JP" altLang="en-US" sz="3000" dirty="0">
              <a:solidFill>
                <a:schemeClr val="bg1"/>
              </a:solidFill>
            </a:endParaRPr>
          </a:p>
        </p:txBody>
      </p:sp>
      <p:sp>
        <p:nvSpPr>
          <p:cNvPr id="2" name="テキスト ボックス 1"/>
          <p:cNvSpPr txBox="1"/>
          <p:nvPr/>
        </p:nvSpPr>
        <p:spPr bwMode="auto">
          <a:xfrm>
            <a:off x="2195736" y="1956600"/>
            <a:ext cx="2664296" cy="584775"/>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rtlCol="0">
            <a:spAutoFit/>
          </a:bodyPr>
          <a:lstStyle/>
          <a:p>
            <a:pPr algn="ctr">
              <a:spcBef>
                <a:spcPct val="50000"/>
              </a:spcBef>
            </a:pPr>
            <a:r>
              <a:rPr kumimoji="1" lang="ja-JP" altLang="en-US" sz="3200" b="1" dirty="0">
                <a:solidFill>
                  <a:schemeClr val="bg1"/>
                </a:solidFill>
                <a:latin typeface="+mn-ea"/>
              </a:rPr>
              <a:t>自己存在感 </a:t>
            </a:r>
            <a:endParaRPr kumimoji="1" lang="ja-JP" altLang="en-US" sz="3200" dirty="0">
              <a:solidFill>
                <a:schemeClr val="bg1"/>
              </a:solidFill>
              <a:latin typeface="+mn-ea"/>
            </a:endParaRPr>
          </a:p>
        </p:txBody>
      </p:sp>
      <p:sp>
        <p:nvSpPr>
          <p:cNvPr id="6" name="テキスト ボックス 5"/>
          <p:cNvSpPr txBox="1"/>
          <p:nvPr/>
        </p:nvSpPr>
        <p:spPr bwMode="auto">
          <a:xfrm>
            <a:off x="1040272" y="3326966"/>
            <a:ext cx="2376264" cy="584775"/>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rtlCol="0">
            <a:spAutoFit/>
          </a:bodyPr>
          <a:lstStyle/>
          <a:p>
            <a:pPr algn="ctr">
              <a:spcBef>
                <a:spcPct val="50000"/>
              </a:spcBef>
            </a:pPr>
            <a:r>
              <a:rPr kumimoji="1" lang="ja-JP" altLang="en-US" sz="3200" b="1" spc="300" dirty="0" smtClean="0">
                <a:solidFill>
                  <a:schemeClr val="bg1"/>
                </a:solidFill>
                <a:latin typeface="+mn-ea"/>
              </a:rPr>
              <a:t>共感的</a:t>
            </a:r>
            <a:endParaRPr kumimoji="1" lang="ja-JP" altLang="en-US" sz="3200" spc="300" dirty="0">
              <a:solidFill>
                <a:schemeClr val="bg1"/>
              </a:solidFill>
              <a:latin typeface="+mn-ea"/>
            </a:endParaRPr>
          </a:p>
        </p:txBody>
      </p:sp>
      <p:sp>
        <p:nvSpPr>
          <p:cNvPr id="7" name="テキスト ボックス 6"/>
          <p:cNvSpPr txBox="1"/>
          <p:nvPr/>
        </p:nvSpPr>
        <p:spPr bwMode="auto">
          <a:xfrm>
            <a:off x="1022688" y="4735483"/>
            <a:ext cx="3096344" cy="584775"/>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rtlCol="0">
            <a:spAutoFit/>
          </a:bodyPr>
          <a:lstStyle/>
          <a:p>
            <a:pPr algn="ctr">
              <a:spcBef>
                <a:spcPct val="50000"/>
              </a:spcBef>
            </a:pPr>
            <a:r>
              <a:rPr kumimoji="1" lang="ja-JP" altLang="en-US" sz="3200" b="1" dirty="0" smtClean="0">
                <a:solidFill>
                  <a:schemeClr val="bg1"/>
                </a:solidFill>
                <a:latin typeface="+mn-ea"/>
              </a:rPr>
              <a:t> 自己決定の場</a:t>
            </a:r>
            <a:endParaRPr kumimoji="1" lang="ja-JP" altLang="en-US" sz="3200" dirty="0">
              <a:solidFill>
                <a:schemeClr val="bg1"/>
              </a:solidFill>
              <a:latin typeface="+mn-ea"/>
            </a:endParaRPr>
          </a:p>
        </p:txBody>
      </p:sp>
    </p:spTree>
    <p:extLst>
      <p:ext uri="{BB962C8B-B14F-4D97-AF65-F5344CB8AC3E}">
        <p14:creationId xmlns:p14="http://schemas.microsoft.com/office/powerpoint/2010/main" val="404939848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341530" y="1844824"/>
            <a:ext cx="8460940" cy="792088"/>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9250">
              <a:spcBef>
                <a:spcPct val="0"/>
              </a:spcBef>
            </a:pPr>
            <a:r>
              <a:rPr lang="ja-JP" altLang="en-US" sz="3000" dirty="0" smtClean="0">
                <a:solidFill>
                  <a:schemeClr val="bg1"/>
                </a:solidFill>
              </a:rPr>
              <a:t>子供に（　</a:t>
            </a:r>
            <a:r>
              <a:rPr lang="ja-JP" altLang="en-US" sz="3000" dirty="0">
                <a:solidFill>
                  <a:schemeClr val="bg1"/>
                </a:solidFill>
              </a:rPr>
              <a:t>　  　　　　）を与えること</a:t>
            </a:r>
          </a:p>
        </p:txBody>
      </p:sp>
      <p:sp>
        <p:nvSpPr>
          <p:cNvPr id="2" name="テキスト ボックス 1"/>
          <p:cNvSpPr txBox="1"/>
          <p:nvPr/>
        </p:nvSpPr>
        <p:spPr bwMode="auto">
          <a:xfrm>
            <a:off x="2195736" y="1956600"/>
            <a:ext cx="2664296" cy="584775"/>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rtlCol="0">
            <a:spAutoFit/>
          </a:bodyPr>
          <a:lstStyle/>
          <a:p>
            <a:pPr algn="ctr">
              <a:spcBef>
                <a:spcPct val="50000"/>
              </a:spcBef>
            </a:pPr>
            <a:r>
              <a:rPr kumimoji="1" lang="ja-JP" altLang="en-US" sz="3200" b="1" dirty="0">
                <a:solidFill>
                  <a:schemeClr val="bg1"/>
                </a:solidFill>
                <a:latin typeface="+mn-ea"/>
              </a:rPr>
              <a:t>自己存在感 </a:t>
            </a:r>
            <a:endParaRPr kumimoji="1" lang="ja-JP" altLang="en-US" sz="3200" dirty="0">
              <a:solidFill>
                <a:schemeClr val="bg1"/>
              </a:solidFill>
              <a:latin typeface="+mn-ea"/>
            </a:endParaRPr>
          </a:p>
        </p:txBody>
      </p:sp>
      <p:sp>
        <p:nvSpPr>
          <p:cNvPr id="9" name="テキスト ボックス 8"/>
          <p:cNvSpPr txBox="1"/>
          <p:nvPr/>
        </p:nvSpPr>
        <p:spPr>
          <a:xfrm>
            <a:off x="323528" y="3769876"/>
            <a:ext cx="1440160" cy="461665"/>
          </a:xfrm>
          <a:prstGeom prst="rect">
            <a:avLst/>
          </a:prstGeom>
          <a:noFill/>
        </p:spPr>
        <p:txBody>
          <a:bodyPr wrap="square" rtlCol="0">
            <a:spAutoFit/>
          </a:bodyPr>
          <a:lstStyle/>
          <a:p>
            <a:r>
              <a:rPr lang="ja-JP" altLang="en-US" sz="2400" dirty="0" smtClean="0">
                <a:latin typeface="+mj-ea"/>
                <a:ea typeface="+mj-ea"/>
              </a:rPr>
              <a:t>＜例＞</a:t>
            </a:r>
            <a:endParaRPr kumimoji="1" lang="ja-JP" altLang="en-US" sz="2400" dirty="0">
              <a:latin typeface="+mj-ea"/>
              <a:ea typeface="+mj-ea"/>
            </a:endParaRPr>
          </a:p>
        </p:txBody>
      </p:sp>
      <p:sp>
        <p:nvSpPr>
          <p:cNvPr id="10" name="角丸四角形吹き出し 9"/>
          <p:cNvSpPr/>
          <p:nvPr/>
        </p:nvSpPr>
        <p:spPr>
          <a:xfrm>
            <a:off x="1043608" y="2780928"/>
            <a:ext cx="7056784" cy="612000"/>
          </a:xfrm>
          <a:prstGeom prst="wedgeRoundRectCallout">
            <a:avLst>
              <a:gd name="adj1" fmla="val -22775"/>
              <a:gd name="adj2" fmla="val -27358"/>
              <a:gd name="adj3" fmla="val 16667"/>
            </a:avLst>
          </a:prstGeom>
          <a:solidFill>
            <a:srgbClr val="FFFF99"/>
          </a:solidFill>
          <a:ln>
            <a:noFill/>
          </a:ln>
        </p:spPr>
        <p:style>
          <a:lnRef idx="2">
            <a:schemeClr val="accent6"/>
          </a:lnRef>
          <a:fillRef idx="1">
            <a:schemeClr val="lt1"/>
          </a:fillRef>
          <a:effectRef idx="0">
            <a:schemeClr val="accent6"/>
          </a:effectRef>
          <a:fontRef idx="minor">
            <a:schemeClr val="dk1"/>
          </a:fontRef>
        </p:style>
        <p:txBody>
          <a:bodyPr tIns="108000" bIns="0" rtlCol="0" anchor="ctr"/>
          <a:lstStyle/>
          <a:p>
            <a:pPr algn="ctr"/>
            <a:r>
              <a:rPr lang="ja-JP" altLang="en-US" sz="2400" dirty="0">
                <a:latin typeface="メイリオ" panose="020B0604030504040204" pitchFamily="50" charset="-128"/>
                <a:ea typeface="メイリオ" panose="020B0604030504040204" pitchFamily="50" charset="-128"/>
              </a:rPr>
              <a:t>自分は価値ある存在であると実感すること</a:t>
            </a:r>
            <a:r>
              <a:rPr lang="ja-JP" altLang="en-US" sz="2400" dirty="0" smtClean="0">
                <a:latin typeface="メイリオ" panose="020B0604030504040204" pitchFamily="50" charset="-128"/>
                <a:ea typeface="メイリオ" panose="020B0604030504040204" pitchFamily="50" charset="-128"/>
              </a:rPr>
              <a:t>。</a:t>
            </a:r>
            <a:endParaRPr lang="ja-JP" altLang="en-US" sz="2400" dirty="0">
              <a:latin typeface="メイリオ" panose="020B0604030504040204" pitchFamily="50" charset="-128"/>
              <a:ea typeface="メイリオ" panose="020B0604030504040204" pitchFamily="50" charset="-128"/>
            </a:endParaRPr>
          </a:p>
        </p:txBody>
      </p:sp>
      <p:sp>
        <p:nvSpPr>
          <p:cNvPr id="11" name="テキスト ボックス 10"/>
          <p:cNvSpPr txBox="1"/>
          <p:nvPr/>
        </p:nvSpPr>
        <p:spPr>
          <a:xfrm>
            <a:off x="683568" y="4326195"/>
            <a:ext cx="4824536" cy="830997"/>
          </a:xfrm>
          <a:prstGeom prst="rect">
            <a:avLst/>
          </a:prstGeom>
          <a:noFill/>
        </p:spPr>
        <p:txBody>
          <a:bodyPr wrap="square" rtlCol="0">
            <a:spAutoFit/>
          </a:bodyPr>
          <a:lstStyle/>
          <a:p>
            <a:r>
              <a:rPr lang="ja-JP" altLang="en-US" sz="2400" dirty="0" smtClean="0">
                <a:latin typeface="+mn-ea"/>
              </a:rPr>
              <a:t>　係</a:t>
            </a:r>
            <a:r>
              <a:rPr lang="ja-JP" altLang="en-US" sz="2400" dirty="0">
                <a:latin typeface="+mn-ea"/>
              </a:rPr>
              <a:t>活動など活躍の場を与え</a:t>
            </a:r>
            <a:r>
              <a:rPr lang="ja-JP" altLang="en-US" sz="2400" dirty="0" smtClean="0">
                <a:latin typeface="+mn-ea"/>
              </a:rPr>
              <a:t>、</a:t>
            </a:r>
            <a:endParaRPr lang="en-US" altLang="ja-JP" sz="2400" dirty="0" smtClean="0">
              <a:latin typeface="+mn-ea"/>
            </a:endParaRPr>
          </a:p>
          <a:p>
            <a:r>
              <a:rPr lang="ja-JP" altLang="en-US" sz="2400" dirty="0" smtClean="0">
                <a:latin typeface="+mn-ea"/>
              </a:rPr>
              <a:t>プラス</a:t>
            </a:r>
            <a:r>
              <a:rPr lang="ja-JP" altLang="en-US" sz="2400" dirty="0">
                <a:latin typeface="+mn-ea"/>
              </a:rPr>
              <a:t>の評価をする</a:t>
            </a:r>
            <a:r>
              <a:rPr lang="ja-JP" altLang="en-US" sz="2400" dirty="0" smtClean="0">
                <a:latin typeface="+mn-ea"/>
              </a:rPr>
              <a:t>。</a:t>
            </a:r>
            <a:endParaRPr lang="ja-JP" altLang="en-US" sz="2400" dirty="0">
              <a:latin typeface="+mn-ea"/>
            </a:endParaRPr>
          </a:p>
        </p:txBody>
      </p:sp>
      <p:pic>
        <p:nvPicPr>
          <p:cNvPr id="14" name="図 13" descr="C:\Documents and Settings\u51\デスクトップ\スクールイラスト\DATA\MPC_SECL\COL_WMF\SE01_19\SE07\SE07_12.WM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8184" y="4293096"/>
            <a:ext cx="1601257" cy="2357100"/>
          </a:xfrm>
          <a:prstGeom prst="rect">
            <a:avLst/>
          </a:prstGeom>
          <a:noFill/>
          <a:extLst/>
        </p:spPr>
      </p:pic>
      <p:sp>
        <p:nvSpPr>
          <p:cNvPr id="13" name="テキスト ボックス 1"/>
          <p:cNvSpPr txBox="1">
            <a:spLocks noChangeArrowheads="1"/>
          </p:cNvSpPr>
          <p:nvPr/>
        </p:nvSpPr>
        <p:spPr bwMode="auto">
          <a:xfrm>
            <a:off x="0" y="560874"/>
            <a:ext cx="91440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Arial" charset="0"/>
                <a:ea typeface="メイリオ" pitchFamily="50" charset="-128"/>
                <a:cs typeface="メイリオ" pitchFamily="50" charset="-128"/>
              </a:defRPr>
            </a:lvl1pPr>
            <a:lvl2pPr marL="742950" indent="-285750" eaLnBrk="0" hangingPunct="0">
              <a:spcBef>
                <a:spcPct val="20000"/>
              </a:spcBef>
              <a:buFont typeface="Arial" charset="0"/>
              <a:buChar char="–"/>
              <a:defRPr kumimoji="1" sz="2800">
                <a:solidFill>
                  <a:schemeClr val="tx1"/>
                </a:solidFill>
                <a:latin typeface="Arial" charset="0"/>
                <a:ea typeface="メイリオ" pitchFamily="50" charset="-128"/>
                <a:cs typeface="メイリオ" pitchFamily="50" charset="-128"/>
              </a:defRPr>
            </a:lvl2pPr>
            <a:lvl3pPr marL="1143000" indent="-228600" eaLnBrk="0" hangingPunct="0">
              <a:spcBef>
                <a:spcPct val="20000"/>
              </a:spcBef>
              <a:buFont typeface="Arial" charset="0"/>
              <a:buChar char="•"/>
              <a:defRPr kumimoji="1" sz="2400">
                <a:solidFill>
                  <a:schemeClr val="tx1"/>
                </a:solidFill>
                <a:latin typeface="Arial" charset="0"/>
                <a:ea typeface="メイリオ" pitchFamily="50" charset="-128"/>
                <a:cs typeface="メイリオ" pitchFamily="50" charset="-128"/>
              </a:defRPr>
            </a:lvl3pPr>
            <a:lvl4pPr marL="16002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4pPr>
            <a:lvl5pPr marL="20574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9pPr>
          </a:lstStyle>
          <a:p>
            <a:pPr algn="ctr" eaLnBrk="1" hangingPunct="1">
              <a:spcBef>
                <a:spcPct val="0"/>
              </a:spcBef>
              <a:buFontTx/>
              <a:buNone/>
              <a:defRPr/>
            </a:pPr>
            <a:r>
              <a:rPr kumimoji="0" lang="ja-JP" altLang="en-US" sz="3800" dirty="0" smtClean="0">
                <a:latin typeface="メイリオ" panose="020B0604030504040204" pitchFamily="50" charset="-128"/>
              </a:rPr>
              <a:t>自己指導能力を育むための</a:t>
            </a:r>
            <a:r>
              <a:rPr kumimoji="0" lang="ja-JP" altLang="en-US" sz="3800" b="1" dirty="0" smtClean="0">
                <a:latin typeface="メイリオ" panose="020B0604030504040204" pitchFamily="50" charset="-128"/>
              </a:rPr>
              <a:t>三</a:t>
            </a:r>
            <a:r>
              <a:rPr lang="ja-JP" altLang="en-US" sz="3800" b="1" dirty="0" smtClean="0">
                <a:latin typeface="メイリオ" panose="020B0604030504040204" pitchFamily="50" charset="-128"/>
              </a:rPr>
              <a:t>つの留意点</a:t>
            </a:r>
            <a:endParaRPr lang="en-US" altLang="ja-JP" sz="3800" b="1" dirty="0" smtClean="0">
              <a:latin typeface="メイリオ" panose="020B0604030504040204" pitchFamily="50" charset="-128"/>
            </a:endParaRPr>
          </a:p>
        </p:txBody>
      </p:sp>
    </p:spTree>
    <p:extLst>
      <p:ext uri="{BB962C8B-B14F-4D97-AF65-F5344CB8AC3E}">
        <p14:creationId xmlns:p14="http://schemas.microsoft.com/office/powerpoint/2010/main" val="139728011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p:cNvSpPr/>
          <p:nvPr/>
        </p:nvSpPr>
        <p:spPr>
          <a:xfrm>
            <a:off x="341530" y="3212976"/>
            <a:ext cx="8460940" cy="792088"/>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9250">
              <a:spcBef>
                <a:spcPct val="0"/>
              </a:spcBef>
            </a:pPr>
            <a:r>
              <a:rPr lang="ja-JP" altLang="en-US" sz="3000" dirty="0" smtClean="0">
                <a:solidFill>
                  <a:schemeClr val="bg1"/>
                </a:solidFill>
              </a:rPr>
              <a:t>（</a:t>
            </a:r>
            <a:r>
              <a:rPr lang="ja-JP" altLang="en-US" sz="3000" dirty="0">
                <a:solidFill>
                  <a:schemeClr val="bg1"/>
                </a:solidFill>
              </a:rPr>
              <a:t>　  　　　　</a:t>
            </a:r>
            <a:r>
              <a:rPr lang="ja-JP" altLang="en-US" sz="3000" dirty="0" smtClean="0">
                <a:solidFill>
                  <a:schemeClr val="bg1"/>
                </a:solidFill>
              </a:rPr>
              <a:t>）な人間関係を育成する</a:t>
            </a:r>
            <a:r>
              <a:rPr lang="ja-JP" altLang="en-US" sz="3000" dirty="0">
                <a:solidFill>
                  <a:schemeClr val="bg1"/>
                </a:solidFill>
              </a:rPr>
              <a:t>こと</a:t>
            </a:r>
          </a:p>
        </p:txBody>
      </p:sp>
      <p:sp>
        <p:nvSpPr>
          <p:cNvPr id="6" name="テキスト ボックス 5"/>
          <p:cNvSpPr txBox="1"/>
          <p:nvPr/>
        </p:nvSpPr>
        <p:spPr bwMode="auto">
          <a:xfrm>
            <a:off x="1040272" y="3326966"/>
            <a:ext cx="2376264" cy="584775"/>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rtlCol="0">
            <a:spAutoFit/>
          </a:bodyPr>
          <a:lstStyle/>
          <a:p>
            <a:pPr algn="ctr">
              <a:spcBef>
                <a:spcPct val="50000"/>
              </a:spcBef>
            </a:pPr>
            <a:r>
              <a:rPr kumimoji="1" lang="ja-JP" altLang="en-US" sz="3200" b="1" spc="300" dirty="0" smtClean="0">
                <a:solidFill>
                  <a:schemeClr val="bg1"/>
                </a:solidFill>
                <a:latin typeface="+mn-ea"/>
              </a:rPr>
              <a:t>共感的</a:t>
            </a:r>
            <a:endParaRPr kumimoji="1" lang="ja-JP" altLang="en-US" sz="3200" spc="300" dirty="0">
              <a:solidFill>
                <a:schemeClr val="bg1"/>
              </a:solidFill>
              <a:latin typeface="+mn-ea"/>
            </a:endParaRPr>
          </a:p>
        </p:txBody>
      </p:sp>
      <p:sp>
        <p:nvSpPr>
          <p:cNvPr id="9" name="角丸四角形吹き出し 8"/>
          <p:cNvSpPr/>
          <p:nvPr/>
        </p:nvSpPr>
        <p:spPr>
          <a:xfrm>
            <a:off x="683568" y="4149080"/>
            <a:ext cx="7776864" cy="612000"/>
          </a:xfrm>
          <a:prstGeom prst="wedgeRoundRectCallout">
            <a:avLst>
              <a:gd name="adj1" fmla="val -22775"/>
              <a:gd name="adj2" fmla="val -27358"/>
              <a:gd name="adj3" fmla="val 16667"/>
            </a:avLst>
          </a:prstGeom>
          <a:solidFill>
            <a:srgbClr val="FFFF99"/>
          </a:solidFill>
          <a:ln>
            <a:noFill/>
          </a:ln>
        </p:spPr>
        <p:style>
          <a:lnRef idx="2">
            <a:schemeClr val="accent6"/>
          </a:lnRef>
          <a:fillRef idx="1">
            <a:schemeClr val="lt1"/>
          </a:fillRef>
          <a:effectRef idx="0">
            <a:schemeClr val="accent6"/>
          </a:effectRef>
          <a:fontRef idx="minor">
            <a:schemeClr val="dk1"/>
          </a:fontRef>
        </p:style>
        <p:txBody>
          <a:bodyPr tIns="108000" bIns="0" rtlCol="0" anchor="ctr"/>
          <a:lstStyle/>
          <a:p>
            <a:pPr algn="ctr"/>
            <a:r>
              <a:rPr lang="ja-JP" altLang="en-US" sz="2400" dirty="0" smtClean="0">
                <a:latin typeface="メイリオ" panose="020B0604030504040204" pitchFamily="50" charset="-128"/>
                <a:ea typeface="メイリオ" panose="020B0604030504040204" pitchFamily="50" charset="-128"/>
              </a:rPr>
              <a:t>ありのままに自己を語り、理解し合う人間関係。</a:t>
            </a:r>
            <a:endParaRPr lang="ja-JP" altLang="en-US" sz="2400" dirty="0">
              <a:latin typeface="メイリオ" panose="020B0604030504040204" pitchFamily="50" charset="-128"/>
              <a:ea typeface="メイリオ" panose="020B0604030504040204" pitchFamily="50" charset="-128"/>
            </a:endParaRPr>
          </a:p>
        </p:txBody>
      </p:sp>
      <p:sp>
        <p:nvSpPr>
          <p:cNvPr id="10" name="テキスト ボックス 9"/>
          <p:cNvSpPr txBox="1"/>
          <p:nvPr/>
        </p:nvSpPr>
        <p:spPr>
          <a:xfrm>
            <a:off x="323528" y="4912712"/>
            <a:ext cx="1440160" cy="461665"/>
          </a:xfrm>
          <a:prstGeom prst="rect">
            <a:avLst/>
          </a:prstGeom>
          <a:noFill/>
        </p:spPr>
        <p:txBody>
          <a:bodyPr wrap="square" rtlCol="0">
            <a:spAutoFit/>
          </a:bodyPr>
          <a:lstStyle/>
          <a:p>
            <a:r>
              <a:rPr lang="ja-JP" altLang="en-US" sz="2400" dirty="0" smtClean="0">
                <a:latin typeface="+mn-ea"/>
              </a:rPr>
              <a:t>＜例＞</a:t>
            </a:r>
            <a:endParaRPr kumimoji="1" lang="ja-JP" altLang="en-US" sz="2400" dirty="0">
              <a:latin typeface="+mn-ea"/>
            </a:endParaRPr>
          </a:p>
        </p:txBody>
      </p:sp>
      <p:sp>
        <p:nvSpPr>
          <p:cNvPr id="11" name="テキスト ボックス 10"/>
          <p:cNvSpPr txBox="1"/>
          <p:nvPr/>
        </p:nvSpPr>
        <p:spPr>
          <a:xfrm>
            <a:off x="683568" y="5469031"/>
            <a:ext cx="5328592" cy="1200329"/>
          </a:xfrm>
          <a:prstGeom prst="rect">
            <a:avLst/>
          </a:prstGeom>
          <a:noFill/>
        </p:spPr>
        <p:txBody>
          <a:bodyPr wrap="square" rtlCol="0">
            <a:spAutoFit/>
          </a:bodyPr>
          <a:lstStyle/>
          <a:p>
            <a:r>
              <a:rPr kumimoji="1" lang="ja-JP" altLang="en-US" sz="2400" dirty="0" smtClean="0">
                <a:latin typeface="+mn-ea"/>
              </a:rPr>
              <a:t>　朝の会や帰りの会（</a:t>
            </a:r>
            <a:r>
              <a:rPr kumimoji="1" lang="en-US" altLang="ja-JP" sz="2400" dirty="0" smtClean="0">
                <a:latin typeface="+mn-ea"/>
              </a:rPr>
              <a:t>SHR</a:t>
            </a:r>
            <a:r>
              <a:rPr kumimoji="1" lang="ja-JP" altLang="en-US" sz="2400" dirty="0" smtClean="0">
                <a:latin typeface="+mn-ea"/>
              </a:rPr>
              <a:t>）で、</a:t>
            </a:r>
            <a:endParaRPr kumimoji="1" lang="en-US" altLang="ja-JP" sz="2400" dirty="0" smtClean="0">
              <a:latin typeface="+mn-ea"/>
            </a:endParaRPr>
          </a:p>
          <a:p>
            <a:r>
              <a:rPr kumimoji="1" lang="ja-JP" altLang="en-US" sz="2400" dirty="0" smtClean="0">
                <a:latin typeface="+mn-ea"/>
              </a:rPr>
              <a:t>互いのよさを認め合える活動を</a:t>
            </a:r>
            <a:endParaRPr kumimoji="1" lang="en-US" altLang="ja-JP" sz="2400" dirty="0" smtClean="0">
              <a:latin typeface="+mn-ea"/>
            </a:endParaRPr>
          </a:p>
          <a:p>
            <a:r>
              <a:rPr kumimoji="1" lang="ja-JP" altLang="en-US" sz="2400" dirty="0" smtClean="0">
                <a:latin typeface="+mn-ea"/>
              </a:rPr>
              <a:t>取り入れる。</a:t>
            </a:r>
            <a:endParaRPr kumimoji="1" lang="ja-JP" altLang="en-US" sz="2400" dirty="0">
              <a:latin typeface="+mn-ea"/>
            </a:endParaRPr>
          </a:p>
        </p:txBody>
      </p:sp>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3211" y="5176975"/>
            <a:ext cx="2244817" cy="1324600"/>
          </a:xfrm>
          <a:prstGeom prst="rect">
            <a:avLst/>
          </a:prstGeom>
          <a:noFill/>
          <a:ln>
            <a:noFill/>
          </a:ln>
        </p:spPr>
      </p:pic>
      <p:sp>
        <p:nvSpPr>
          <p:cNvPr id="15" name="テキスト ボックス 1"/>
          <p:cNvSpPr txBox="1">
            <a:spLocks noChangeArrowheads="1"/>
          </p:cNvSpPr>
          <p:nvPr/>
        </p:nvSpPr>
        <p:spPr bwMode="auto">
          <a:xfrm>
            <a:off x="0" y="560874"/>
            <a:ext cx="91440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Arial" charset="0"/>
                <a:ea typeface="メイリオ" pitchFamily="50" charset="-128"/>
                <a:cs typeface="メイリオ" pitchFamily="50" charset="-128"/>
              </a:defRPr>
            </a:lvl1pPr>
            <a:lvl2pPr marL="742950" indent="-285750" eaLnBrk="0" hangingPunct="0">
              <a:spcBef>
                <a:spcPct val="20000"/>
              </a:spcBef>
              <a:buFont typeface="Arial" charset="0"/>
              <a:buChar char="–"/>
              <a:defRPr kumimoji="1" sz="2800">
                <a:solidFill>
                  <a:schemeClr val="tx1"/>
                </a:solidFill>
                <a:latin typeface="Arial" charset="0"/>
                <a:ea typeface="メイリオ" pitchFamily="50" charset="-128"/>
                <a:cs typeface="メイリオ" pitchFamily="50" charset="-128"/>
              </a:defRPr>
            </a:lvl2pPr>
            <a:lvl3pPr marL="1143000" indent="-228600" eaLnBrk="0" hangingPunct="0">
              <a:spcBef>
                <a:spcPct val="20000"/>
              </a:spcBef>
              <a:buFont typeface="Arial" charset="0"/>
              <a:buChar char="•"/>
              <a:defRPr kumimoji="1" sz="2400">
                <a:solidFill>
                  <a:schemeClr val="tx1"/>
                </a:solidFill>
                <a:latin typeface="Arial" charset="0"/>
                <a:ea typeface="メイリオ" pitchFamily="50" charset="-128"/>
                <a:cs typeface="メイリオ" pitchFamily="50" charset="-128"/>
              </a:defRPr>
            </a:lvl3pPr>
            <a:lvl4pPr marL="16002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4pPr>
            <a:lvl5pPr marL="20574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9pPr>
          </a:lstStyle>
          <a:p>
            <a:pPr algn="ctr" eaLnBrk="1" hangingPunct="1">
              <a:spcBef>
                <a:spcPct val="0"/>
              </a:spcBef>
              <a:buFontTx/>
              <a:buNone/>
              <a:defRPr/>
            </a:pPr>
            <a:r>
              <a:rPr kumimoji="0" lang="ja-JP" altLang="en-US" sz="3800" dirty="0" smtClean="0">
                <a:latin typeface="メイリオ" panose="020B0604030504040204" pitchFamily="50" charset="-128"/>
              </a:rPr>
              <a:t>自己指導能力を育むための</a:t>
            </a:r>
            <a:r>
              <a:rPr kumimoji="0" lang="ja-JP" altLang="en-US" sz="3800" b="1" dirty="0" smtClean="0">
                <a:latin typeface="メイリオ" panose="020B0604030504040204" pitchFamily="50" charset="-128"/>
              </a:rPr>
              <a:t>三</a:t>
            </a:r>
            <a:r>
              <a:rPr lang="ja-JP" altLang="en-US" sz="3800" b="1" dirty="0" smtClean="0">
                <a:latin typeface="メイリオ" panose="020B0604030504040204" pitchFamily="50" charset="-128"/>
              </a:rPr>
              <a:t>つの留意点</a:t>
            </a:r>
            <a:endParaRPr lang="en-US" altLang="ja-JP" sz="3800" b="1" dirty="0" smtClean="0">
              <a:latin typeface="メイリオ" panose="020B0604030504040204" pitchFamily="50" charset="-128"/>
            </a:endParaRPr>
          </a:p>
        </p:txBody>
      </p:sp>
    </p:spTree>
    <p:extLst>
      <p:ext uri="{BB962C8B-B14F-4D97-AF65-F5344CB8AC3E}">
        <p14:creationId xmlns:p14="http://schemas.microsoft.com/office/powerpoint/2010/main" val="291584873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p:cNvSpPr/>
          <p:nvPr/>
        </p:nvSpPr>
        <p:spPr>
          <a:xfrm>
            <a:off x="341530" y="4581128"/>
            <a:ext cx="8460940" cy="1368152"/>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9250">
              <a:lnSpc>
                <a:spcPts val="4000"/>
              </a:lnSpc>
              <a:spcBef>
                <a:spcPct val="0"/>
              </a:spcBef>
            </a:pPr>
            <a:r>
              <a:rPr lang="ja-JP" altLang="en-US" sz="3000" dirty="0" smtClean="0">
                <a:solidFill>
                  <a:schemeClr val="bg1"/>
                </a:solidFill>
              </a:rPr>
              <a:t>（</a:t>
            </a:r>
            <a:r>
              <a:rPr lang="ja-JP" altLang="en-US" sz="3000" dirty="0">
                <a:solidFill>
                  <a:schemeClr val="bg1"/>
                </a:solidFill>
              </a:rPr>
              <a:t>　  　　　　</a:t>
            </a:r>
            <a:r>
              <a:rPr lang="ja-JP" altLang="en-US" sz="3000" dirty="0" smtClean="0">
                <a:solidFill>
                  <a:schemeClr val="bg1"/>
                </a:solidFill>
              </a:rPr>
              <a:t>　　）</a:t>
            </a:r>
            <a:r>
              <a:rPr lang="ja-JP" altLang="en-US" sz="3000" dirty="0">
                <a:solidFill>
                  <a:schemeClr val="bg1"/>
                </a:solidFill>
              </a:rPr>
              <a:t>を</a:t>
            </a:r>
            <a:r>
              <a:rPr lang="ja-JP" altLang="en-US" sz="3000" dirty="0" smtClean="0">
                <a:solidFill>
                  <a:schemeClr val="bg1"/>
                </a:solidFill>
              </a:rPr>
              <a:t>与え、自己の可能性</a:t>
            </a:r>
            <a:endParaRPr lang="en-US" altLang="ja-JP" sz="3000" dirty="0" smtClean="0">
              <a:solidFill>
                <a:schemeClr val="bg1"/>
              </a:solidFill>
            </a:endParaRPr>
          </a:p>
          <a:p>
            <a:pPr marL="349250">
              <a:lnSpc>
                <a:spcPts val="4000"/>
              </a:lnSpc>
              <a:spcBef>
                <a:spcPct val="0"/>
              </a:spcBef>
            </a:pPr>
            <a:r>
              <a:rPr lang="ja-JP" altLang="en-US" sz="3000" dirty="0" smtClean="0">
                <a:solidFill>
                  <a:schemeClr val="bg1"/>
                </a:solidFill>
              </a:rPr>
              <a:t>の開発を援助すること</a:t>
            </a:r>
            <a:endParaRPr lang="ja-JP" altLang="en-US" sz="3000" dirty="0">
              <a:solidFill>
                <a:schemeClr val="bg1"/>
              </a:solidFill>
            </a:endParaRPr>
          </a:p>
        </p:txBody>
      </p:sp>
      <p:sp>
        <p:nvSpPr>
          <p:cNvPr id="7" name="テキスト ボックス 6"/>
          <p:cNvSpPr txBox="1"/>
          <p:nvPr/>
        </p:nvSpPr>
        <p:spPr bwMode="auto">
          <a:xfrm>
            <a:off x="1022688" y="4735483"/>
            <a:ext cx="3096344" cy="584775"/>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rtlCol="0">
            <a:spAutoFit/>
          </a:bodyPr>
          <a:lstStyle/>
          <a:p>
            <a:pPr algn="ctr">
              <a:spcBef>
                <a:spcPct val="50000"/>
              </a:spcBef>
            </a:pPr>
            <a:r>
              <a:rPr kumimoji="1" lang="ja-JP" altLang="en-US" sz="3200" b="1" dirty="0" smtClean="0">
                <a:solidFill>
                  <a:schemeClr val="bg1"/>
                </a:solidFill>
                <a:latin typeface="+mn-ea"/>
              </a:rPr>
              <a:t> 自己決定の場</a:t>
            </a:r>
            <a:endParaRPr kumimoji="1" lang="ja-JP" altLang="en-US" sz="3200" dirty="0">
              <a:solidFill>
                <a:schemeClr val="bg1"/>
              </a:solidFill>
              <a:latin typeface="+mn-ea"/>
            </a:endParaRPr>
          </a:p>
        </p:txBody>
      </p:sp>
      <p:sp>
        <p:nvSpPr>
          <p:cNvPr id="9" name="角丸四角形吹き出し 8"/>
          <p:cNvSpPr/>
          <p:nvPr/>
        </p:nvSpPr>
        <p:spPr>
          <a:xfrm>
            <a:off x="260522" y="6093296"/>
            <a:ext cx="8622957" cy="612000"/>
          </a:xfrm>
          <a:prstGeom prst="wedgeRoundRectCallout">
            <a:avLst>
              <a:gd name="adj1" fmla="val -22775"/>
              <a:gd name="adj2" fmla="val -27358"/>
              <a:gd name="adj3" fmla="val 16667"/>
            </a:avLst>
          </a:prstGeom>
          <a:solidFill>
            <a:srgbClr val="FFFF99"/>
          </a:solidFill>
          <a:ln>
            <a:noFill/>
          </a:ln>
        </p:spPr>
        <p:style>
          <a:lnRef idx="2">
            <a:schemeClr val="accent6"/>
          </a:lnRef>
          <a:fillRef idx="1">
            <a:schemeClr val="lt1"/>
          </a:fillRef>
          <a:effectRef idx="0">
            <a:schemeClr val="accent6"/>
          </a:effectRef>
          <a:fontRef idx="minor">
            <a:schemeClr val="dk1"/>
          </a:fontRef>
        </p:style>
        <p:txBody>
          <a:bodyPr tIns="108000" bIns="0" rtlCol="0" anchor="ctr"/>
          <a:lstStyle/>
          <a:p>
            <a:pPr algn="ctr"/>
            <a:r>
              <a:rPr lang="ja-JP" altLang="en-US" sz="2400" dirty="0" smtClean="0">
                <a:latin typeface="メイリオ" panose="020B0604030504040204" pitchFamily="50" charset="-128"/>
                <a:ea typeface="メイリオ" panose="020B0604030504040204" pitchFamily="50" charset="-128"/>
              </a:rPr>
              <a:t>子供自身に選択や自己決定ができる場や機会を多く設ける。</a:t>
            </a:r>
            <a:endParaRPr lang="ja-JP" altLang="en-US" sz="2400" dirty="0">
              <a:latin typeface="メイリオ" panose="020B0604030504040204" pitchFamily="50" charset="-128"/>
              <a:ea typeface="メイリオ" panose="020B0604030504040204" pitchFamily="50" charset="-128"/>
            </a:endParaRPr>
          </a:p>
        </p:txBody>
      </p:sp>
      <p:sp>
        <p:nvSpPr>
          <p:cNvPr id="10" name="テキスト ボックス 9"/>
          <p:cNvSpPr txBox="1"/>
          <p:nvPr/>
        </p:nvSpPr>
        <p:spPr>
          <a:xfrm>
            <a:off x="323528" y="2420888"/>
            <a:ext cx="1440160" cy="461665"/>
          </a:xfrm>
          <a:prstGeom prst="rect">
            <a:avLst/>
          </a:prstGeom>
          <a:noFill/>
        </p:spPr>
        <p:txBody>
          <a:bodyPr wrap="square" rtlCol="0">
            <a:spAutoFit/>
          </a:bodyPr>
          <a:lstStyle/>
          <a:p>
            <a:r>
              <a:rPr lang="ja-JP" altLang="en-US" sz="2400" dirty="0" smtClean="0">
                <a:latin typeface="+mj-ea"/>
                <a:ea typeface="+mj-ea"/>
              </a:rPr>
              <a:t>＜例＞</a:t>
            </a:r>
            <a:endParaRPr kumimoji="1" lang="ja-JP" altLang="en-US" sz="2400" dirty="0">
              <a:latin typeface="+mj-ea"/>
              <a:ea typeface="+mj-ea"/>
            </a:endParaRPr>
          </a:p>
        </p:txBody>
      </p:sp>
      <p:sp>
        <p:nvSpPr>
          <p:cNvPr id="11" name="テキスト ボックス 10"/>
          <p:cNvSpPr txBox="1"/>
          <p:nvPr/>
        </p:nvSpPr>
        <p:spPr>
          <a:xfrm>
            <a:off x="683568" y="2977207"/>
            <a:ext cx="5328592" cy="1200329"/>
          </a:xfrm>
          <a:prstGeom prst="rect">
            <a:avLst/>
          </a:prstGeom>
          <a:noFill/>
        </p:spPr>
        <p:txBody>
          <a:bodyPr wrap="square" rtlCol="0">
            <a:spAutoFit/>
          </a:bodyPr>
          <a:lstStyle/>
          <a:p>
            <a:r>
              <a:rPr lang="ja-JP" altLang="en-US" sz="2400" dirty="0" smtClean="0">
                <a:latin typeface="+mn-ea"/>
              </a:rPr>
              <a:t>　遠足や修学旅行の班行動のきまりを自分たちで決め、行動に責任をもてるようにする。</a:t>
            </a:r>
            <a:endParaRPr kumimoji="1" lang="ja-JP" altLang="en-US" sz="2400" dirty="0">
              <a:latin typeface="+mn-ea"/>
            </a:endParaRPr>
          </a:p>
        </p:txBody>
      </p:sp>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2537787"/>
            <a:ext cx="1853636" cy="1648546"/>
          </a:xfrm>
          <a:prstGeom prst="rect">
            <a:avLst/>
          </a:prstGeom>
          <a:noFill/>
          <a:ln>
            <a:noFill/>
          </a:ln>
        </p:spPr>
      </p:pic>
      <p:sp>
        <p:nvSpPr>
          <p:cNvPr id="15" name="テキスト ボックス 1"/>
          <p:cNvSpPr txBox="1">
            <a:spLocks noChangeArrowheads="1"/>
          </p:cNvSpPr>
          <p:nvPr/>
        </p:nvSpPr>
        <p:spPr bwMode="auto">
          <a:xfrm>
            <a:off x="0" y="560874"/>
            <a:ext cx="91440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Arial" charset="0"/>
                <a:ea typeface="メイリオ" pitchFamily="50" charset="-128"/>
                <a:cs typeface="メイリオ" pitchFamily="50" charset="-128"/>
              </a:defRPr>
            </a:lvl1pPr>
            <a:lvl2pPr marL="742950" indent="-285750" eaLnBrk="0" hangingPunct="0">
              <a:spcBef>
                <a:spcPct val="20000"/>
              </a:spcBef>
              <a:buFont typeface="Arial" charset="0"/>
              <a:buChar char="–"/>
              <a:defRPr kumimoji="1" sz="2800">
                <a:solidFill>
                  <a:schemeClr val="tx1"/>
                </a:solidFill>
                <a:latin typeface="Arial" charset="0"/>
                <a:ea typeface="メイリオ" pitchFamily="50" charset="-128"/>
                <a:cs typeface="メイリオ" pitchFamily="50" charset="-128"/>
              </a:defRPr>
            </a:lvl2pPr>
            <a:lvl3pPr marL="1143000" indent="-228600" eaLnBrk="0" hangingPunct="0">
              <a:spcBef>
                <a:spcPct val="20000"/>
              </a:spcBef>
              <a:buFont typeface="Arial" charset="0"/>
              <a:buChar char="•"/>
              <a:defRPr kumimoji="1" sz="2400">
                <a:solidFill>
                  <a:schemeClr val="tx1"/>
                </a:solidFill>
                <a:latin typeface="Arial" charset="0"/>
                <a:ea typeface="メイリオ" pitchFamily="50" charset="-128"/>
                <a:cs typeface="メイリオ" pitchFamily="50" charset="-128"/>
              </a:defRPr>
            </a:lvl3pPr>
            <a:lvl4pPr marL="16002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4pPr>
            <a:lvl5pPr marL="20574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9pPr>
          </a:lstStyle>
          <a:p>
            <a:pPr algn="ctr" eaLnBrk="1" hangingPunct="1">
              <a:spcBef>
                <a:spcPct val="0"/>
              </a:spcBef>
              <a:buFontTx/>
              <a:buNone/>
              <a:defRPr/>
            </a:pPr>
            <a:r>
              <a:rPr kumimoji="0" lang="ja-JP" altLang="en-US" sz="3800" dirty="0" smtClean="0">
                <a:latin typeface="メイリオ" panose="020B0604030504040204" pitchFamily="50" charset="-128"/>
              </a:rPr>
              <a:t>自己指導能力を育むための</a:t>
            </a:r>
            <a:r>
              <a:rPr kumimoji="0" lang="ja-JP" altLang="en-US" sz="3800" b="1" dirty="0" smtClean="0">
                <a:latin typeface="メイリオ" panose="020B0604030504040204" pitchFamily="50" charset="-128"/>
              </a:rPr>
              <a:t>三</a:t>
            </a:r>
            <a:r>
              <a:rPr lang="ja-JP" altLang="en-US" sz="3800" b="1" dirty="0" smtClean="0">
                <a:latin typeface="メイリオ" panose="020B0604030504040204" pitchFamily="50" charset="-128"/>
              </a:rPr>
              <a:t>つの留意点</a:t>
            </a:r>
            <a:endParaRPr lang="en-US" altLang="ja-JP" sz="3800" b="1" dirty="0" smtClean="0">
              <a:latin typeface="メイリオ" panose="020B0604030504040204" pitchFamily="50" charset="-128"/>
            </a:endParaRPr>
          </a:p>
        </p:txBody>
      </p:sp>
    </p:spTree>
    <p:extLst>
      <p:ext uri="{BB962C8B-B14F-4D97-AF65-F5344CB8AC3E}">
        <p14:creationId xmlns:p14="http://schemas.microsoft.com/office/powerpoint/2010/main" val="82461600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944781"/>
            <a:ext cx="9144000" cy="25181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nSpc>
                <a:spcPts val="2800"/>
              </a:lnSpc>
              <a:spcBef>
                <a:spcPct val="0"/>
              </a:spcBef>
            </a:pPr>
            <a:r>
              <a:rPr lang="ja-JP" altLang="en-US" sz="3200" dirty="0" smtClean="0">
                <a:solidFill>
                  <a:schemeClr val="tx1"/>
                </a:solidFill>
              </a:rPr>
              <a:t>　　　　・</a:t>
            </a:r>
            <a:endParaRPr lang="en-US" altLang="ja-JP" sz="3200" dirty="0">
              <a:solidFill>
                <a:schemeClr val="tx1"/>
              </a:solidFill>
            </a:endParaRPr>
          </a:p>
          <a:p>
            <a:pPr>
              <a:lnSpc>
                <a:spcPts val="2800"/>
              </a:lnSpc>
              <a:spcBef>
                <a:spcPct val="0"/>
              </a:spcBef>
            </a:pPr>
            <a:r>
              <a:rPr lang="ja-JP" altLang="en-US" sz="3200" dirty="0">
                <a:solidFill>
                  <a:schemeClr val="tx1"/>
                </a:solidFill>
              </a:rPr>
              <a:t>　　　　・</a:t>
            </a:r>
            <a:endParaRPr lang="en-US" altLang="ja-JP" sz="3200" dirty="0">
              <a:solidFill>
                <a:schemeClr val="tx1"/>
              </a:solidFill>
            </a:endParaRPr>
          </a:p>
          <a:p>
            <a:pPr>
              <a:lnSpc>
                <a:spcPts val="2800"/>
              </a:lnSpc>
              <a:spcBef>
                <a:spcPct val="0"/>
              </a:spcBef>
            </a:pPr>
            <a:r>
              <a:rPr lang="ja-JP" altLang="en-US" sz="3200" dirty="0">
                <a:solidFill>
                  <a:schemeClr val="tx1"/>
                </a:solidFill>
              </a:rPr>
              <a:t>　　　　・</a:t>
            </a:r>
          </a:p>
          <a:p>
            <a:pPr algn="r">
              <a:spcBef>
                <a:spcPct val="0"/>
              </a:spcBef>
            </a:pPr>
            <a:r>
              <a:rPr lang="ja-JP" altLang="en-US" sz="3200" dirty="0" smtClean="0">
                <a:solidFill>
                  <a:schemeClr val="tx1"/>
                </a:solidFill>
              </a:rPr>
              <a:t>学級活動</a:t>
            </a:r>
            <a:endParaRPr lang="en-US" altLang="ja-JP" sz="3200" dirty="0" smtClean="0">
              <a:solidFill>
                <a:schemeClr val="tx1"/>
              </a:solidFill>
            </a:endParaRPr>
          </a:p>
          <a:p>
            <a:pPr algn="r">
              <a:spcBef>
                <a:spcPct val="0"/>
              </a:spcBef>
            </a:pPr>
            <a:r>
              <a:rPr lang="ja-JP" altLang="en-US" sz="3200" dirty="0" smtClean="0">
                <a:solidFill>
                  <a:schemeClr val="tx1"/>
                </a:solidFill>
              </a:rPr>
              <a:t>ＨＲ活動</a:t>
            </a:r>
            <a:endParaRPr lang="en-US" altLang="ja-JP" sz="3200" dirty="0" smtClean="0">
              <a:solidFill>
                <a:schemeClr val="tx1"/>
              </a:solidFill>
            </a:endParaRPr>
          </a:p>
          <a:p>
            <a:pPr algn="r">
              <a:spcBef>
                <a:spcPct val="0"/>
              </a:spcBef>
            </a:pPr>
            <a:r>
              <a:rPr lang="ja-JP" altLang="en-US" sz="3200" dirty="0">
                <a:solidFill>
                  <a:schemeClr val="tx1"/>
                </a:solidFill>
              </a:rPr>
              <a:t>児童会</a:t>
            </a:r>
            <a:r>
              <a:rPr lang="ja-JP" altLang="en-US" sz="3200" dirty="0" smtClean="0">
                <a:solidFill>
                  <a:schemeClr val="tx1"/>
                </a:solidFill>
              </a:rPr>
              <a:t>活動</a:t>
            </a:r>
            <a:endParaRPr lang="en-US" altLang="ja-JP" sz="3200" dirty="0" smtClean="0">
              <a:solidFill>
                <a:schemeClr val="tx1"/>
              </a:solidFill>
            </a:endParaRPr>
          </a:p>
          <a:p>
            <a:pPr algn="r">
              <a:spcBef>
                <a:spcPct val="0"/>
              </a:spcBef>
            </a:pPr>
            <a:r>
              <a:rPr lang="ja-JP" altLang="en-US" sz="3200" dirty="0">
                <a:solidFill>
                  <a:schemeClr val="tx1"/>
                </a:solidFill>
              </a:rPr>
              <a:t>生徒会活動</a:t>
            </a:r>
            <a:endParaRPr lang="en-US" altLang="ja-JP" sz="3200" dirty="0" smtClean="0">
              <a:solidFill>
                <a:schemeClr val="tx1"/>
              </a:solidFill>
            </a:endParaRPr>
          </a:p>
          <a:p>
            <a:pPr algn="r">
              <a:spcBef>
                <a:spcPct val="0"/>
              </a:spcBef>
            </a:pPr>
            <a:r>
              <a:rPr lang="ja-JP" altLang="en-US" sz="3200" dirty="0">
                <a:solidFill>
                  <a:schemeClr val="tx1"/>
                </a:solidFill>
              </a:rPr>
              <a:t>クラブ</a:t>
            </a:r>
            <a:r>
              <a:rPr lang="ja-JP" altLang="en-US" sz="3200" dirty="0" smtClean="0">
                <a:solidFill>
                  <a:schemeClr val="tx1"/>
                </a:solidFill>
              </a:rPr>
              <a:t>活動</a:t>
            </a:r>
            <a:endParaRPr lang="en-US" altLang="ja-JP" sz="3200" dirty="0" smtClean="0">
              <a:solidFill>
                <a:schemeClr val="tx1"/>
              </a:solidFill>
            </a:endParaRPr>
          </a:p>
          <a:p>
            <a:pPr algn="r">
              <a:spcBef>
                <a:spcPct val="0"/>
              </a:spcBef>
            </a:pPr>
            <a:r>
              <a:rPr lang="ja-JP" altLang="en-US" sz="3200" dirty="0">
                <a:solidFill>
                  <a:schemeClr val="tx1"/>
                </a:solidFill>
              </a:rPr>
              <a:t>学校</a:t>
            </a:r>
            <a:r>
              <a:rPr lang="ja-JP" altLang="en-US" sz="3200" dirty="0" smtClean="0">
                <a:solidFill>
                  <a:schemeClr val="tx1"/>
                </a:solidFill>
              </a:rPr>
              <a:t>行事</a:t>
            </a:r>
            <a:endParaRPr lang="en-US" altLang="ja-JP" sz="3200" dirty="0" smtClean="0">
              <a:solidFill>
                <a:schemeClr val="tx1"/>
              </a:solidFill>
            </a:endParaRPr>
          </a:p>
          <a:p>
            <a:pPr algn="r">
              <a:spcBef>
                <a:spcPct val="0"/>
              </a:spcBef>
            </a:pPr>
            <a:r>
              <a:rPr lang="ja-JP" altLang="en-US" sz="3200" dirty="0" smtClean="0">
                <a:solidFill>
                  <a:schemeClr val="tx1"/>
                </a:solidFill>
              </a:rPr>
              <a:t>授業</a:t>
            </a:r>
            <a:endParaRPr lang="en-US" altLang="ja-JP" sz="3200" dirty="0" smtClean="0">
              <a:solidFill>
                <a:schemeClr val="tx1"/>
              </a:solidFill>
            </a:endParaRPr>
          </a:p>
          <a:p>
            <a:pPr algn="r">
              <a:spcBef>
                <a:spcPct val="0"/>
              </a:spcBef>
            </a:pPr>
            <a:r>
              <a:rPr lang="ja-JP" altLang="en-US" sz="3200" dirty="0" smtClean="0">
                <a:solidFill>
                  <a:schemeClr val="tx1"/>
                </a:solidFill>
              </a:rPr>
              <a:t>給食</a:t>
            </a:r>
            <a:endParaRPr lang="en-US" altLang="ja-JP" sz="3200" dirty="0" smtClean="0">
              <a:solidFill>
                <a:schemeClr val="tx1"/>
              </a:solidFill>
            </a:endParaRPr>
          </a:p>
          <a:p>
            <a:pPr algn="r">
              <a:spcBef>
                <a:spcPct val="0"/>
              </a:spcBef>
            </a:pPr>
            <a:r>
              <a:rPr lang="ja-JP" altLang="en-US" sz="3200" dirty="0" smtClean="0">
                <a:solidFill>
                  <a:schemeClr val="tx1"/>
                </a:solidFill>
              </a:rPr>
              <a:t>清掃</a:t>
            </a:r>
            <a:endParaRPr lang="en-US" altLang="ja-JP" sz="3200" dirty="0" smtClean="0">
              <a:solidFill>
                <a:schemeClr val="tx1"/>
              </a:solidFill>
            </a:endParaRPr>
          </a:p>
          <a:p>
            <a:pPr algn="r">
              <a:spcBef>
                <a:spcPct val="0"/>
              </a:spcBef>
            </a:pPr>
            <a:r>
              <a:rPr lang="ja-JP" altLang="en-US" sz="3200" dirty="0">
                <a:solidFill>
                  <a:schemeClr val="tx1"/>
                </a:solidFill>
              </a:rPr>
              <a:t>休み</a:t>
            </a:r>
            <a:r>
              <a:rPr lang="ja-JP" altLang="en-US" sz="3200" dirty="0" smtClean="0">
                <a:solidFill>
                  <a:schemeClr val="tx1"/>
                </a:solidFill>
              </a:rPr>
              <a:t>時間</a:t>
            </a:r>
            <a:endParaRPr lang="en-US" altLang="ja-JP" sz="3200" dirty="0" smtClean="0">
              <a:solidFill>
                <a:schemeClr val="tx1"/>
              </a:solidFill>
            </a:endParaRPr>
          </a:p>
          <a:p>
            <a:pPr algn="r">
              <a:spcBef>
                <a:spcPct val="0"/>
              </a:spcBef>
            </a:pPr>
            <a:r>
              <a:rPr lang="ja-JP" altLang="en-US" sz="3200" dirty="0" smtClean="0">
                <a:solidFill>
                  <a:schemeClr val="tx1"/>
                </a:solidFill>
              </a:rPr>
              <a:t>放課後</a:t>
            </a:r>
            <a:endParaRPr lang="en-US" altLang="ja-JP" sz="3200" dirty="0" smtClean="0">
              <a:solidFill>
                <a:schemeClr val="tx1"/>
              </a:solidFill>
            </a:endParaRPr>
          </a:p>
          <a:p>
            <a:pPr>
              <a:lnSpc>
                <a:spcPts val="2800"/>
              </a:lnSpc>
              <a:spcBef>
                <a:spcPct val="0"/>
              </a:spcBef>
            </a:pPr>
            <a:r>
              <a:rPr lang="ja-JP" altLang="en-US" sz="3200" dirty="0" smtClean="0">
                <a:solidFill>
                  <a:schemeClr val="tx1"/>
                </a:solidFill>
              </a:rPr>
              <a:t>　　　　・</a:t>
            </a:r>
            <a:endParaRPr lang="en-US" altLang="ja-JP" sz="3200" dirty="0" smtClean="0">
              <a:solidFill>
                <a:schemeClr val="tx1"/>
              </a:solidFill>
            </a:endParaRPr>
          </a:p>
          <a:p>
            <a:pPr>
              <a:lnSpc>
                <a:spcPts val="2800"/>
              </a:lnSpc>
              <a:spcBef>
                <a:spcPct val="0"/>
              </a:spcBef>
            </a:pPr>
            <a:r>
              <a:rPr lang="ja-JP" altLang="en-US" sz="3200" dirty="0" smtClean="0">
                <a:solidFill>
                  <a:schemeClr val="tx1"/>
                </a:solidFill>
              </a:rPr>
              <a:t>　　　　・</a:t>
            </a:r>
            <a:endParaRPr lang="en-US" altLang="ja-JP" sz="3200" dirty="0" smtClean="0">
              <a:solidFill>
                <a:schemeClr val="tx1"/>
              </a:solidFill>
            </a:endParaRPr>
          </a:p>
          <a:p>
            <a:pPr>
              <a:lnSpc>
                <a:spcPts val="2800"/>
              </a:lnSpc>
              <a:spcBef>
                <a:spcPct val="0"/>
              </a:spcBef>
            </a:pPr>
            <a:r>
              <a:rPr lang="ja-JP" altLang="en-US" sz="3200" dirty="0">
                <a:solidFill>
                  <a:schemeClr val="tx1"/>
                </a:solidFill>
              </a:rPr>
              <a:t>　</a:t>
            </a:r>
            <a:r>
              <a:rPr lang="ja-JP" altLang="en-US" sz="3200" dirty="0" smtClean="0">
                <a:solidFill>
                  <a:schemeClr val="tx1"/>
                </a:solidFill>
              </a:rPr>
              <a:t>　　　・</a:t>
            </a:r>
            <a:endParaRPr lang="ja-JP" altLang="en-US" sz="3200" dirty="0">
              <a:solidFill>
                <a:schemeClr val="tx1"/>
              </a:solidFill>
            </a:endParaRPr>
          </a:p>
        </p:txBody>
      </p:sp>
      <p:sp>
        <p:nvSpPr>
          <p:cNvPr id="4" name="左右矢印 3"/>
          <p:cNvSpPr/>
          <p:nvPr/>
        </p:nvSpPr>
        <p:spPr>
          <a:xfrm>
            <a:off x="611560" y="3402202"/>
            <a:ext cx="7920880" cy="998963"/>
          </a:xfrm>
          <a:prstGeom prst="leftRightArrow">
            <a:avLst>
              <a:gd name="adj1" fmla="val 56228"/>
              <a:gd name="adj2" fmla="val 50000"/>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144000" bIns="0" rtlCol="0" anchor="ctr"/>
          <a:lstStyle/>
          <a:p>
            <a:pPr algn="ctr"/>
            <a:r>
              <a:rPr lang="ja-JP" altLang="en-US" sz="3600" b="1" spc="800" dirty="0">
                <a:solidFill>
                  <a:schemeClr val="tx1"/>
                </a:solidFill>
              </a:rPr>
              <a:t>生徒指導</a:t>
            </a:r>
          </a:p>
        </p:txBody>
      </p:sp>
      <p:sp>
        <p:nvSpPr>
          <p:cNvPr id="2" name="テキスト ボックス 1"/>
          <p:cNvSpPr txBox="1">
            <a:spLocks noChangeArrowheads="1"/>
          </p:cNvSpPr>
          <p:nvPr/>
        </p:nvSpPr>
        <p:spPr bwMode="auto">
          <a:xfrm>
            <a:off x="0" y="0"/>
            <a:ext cx="9144000" cy="109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0" anchor="ctr">
            <a:spAutoFit/>
          </a:bodyPr>
          <a:lstStyle>
            <a:lvl1pPr eaLnBrk="0" hangingPunct="0">
              <a:spcBef>
                <a:spcPct val="20000"/>
              </a:spcBef>
              <a:buFont typeface="Arial" charset="0"/>
              <a:buChar char="•"/>
              <a:defRPr kumimoji="1" sz="3200">
                <a:solidFill>
                  <a:schemeClr val="tx1"/>
                </a:solidFill>
                <a:latin typeface="Arial" charset="0"/>
                <a:ea typeface="メイリオ" pitchFamily="50" charset="-128"/>
                <a:cs typeface="メイリオ" pitchFamily="50" charset="-128"/>
              </a:defRPr>
            </a:lvl1pPr>
            <a:lvl2pPr marL="742950" indent="-285750" eaLnBrk="0" hangingPunct="0">
              <a:spcBef>
                <a:spcPct val="20000"/>
              </a:spcBef>
              <a:buFont typeface="Arial" charset="0"/>
              <a:buChar char="–"/>
              <a:defRPr kumimoji="1" sz="2800">
                <a:solidFill>
                  <a:schemeClr val="tx1"/>
                </a:solidFill>
                <a:latin typeface="Arial" charset="0"/>
                <a:ea typeface="メイリオ" pitchFamily="50" charset="-128"/>
                <a:cs typeface="メイリオ" pitchFamily="50" charset="-128"/>
              </a:defRPr>
            </a:lvl2pPr>
            <a:lvl3pPr marL="1143000" indent="-228600" eaLnBrk="0" hangingPunct="0">
              <a:spcBef>
                <a:spcPct val="20000"/>
              </a:spcBef>
              <a:buFont typeface="Arial" charset="0"/>
              <a:buChar char="•"/>
              <a:defRPr kumimoji="1" sz="2400">
                <a:solidFill>
                  <a:schemeClr val="tx1"/>
                </a:solidFill>
                <a:latin typeface="Arial" charset="0"/>
                <a:ea typeface="メイリオ" pitchFamily="50" charset="-128"/>
                <a:cs typeface="メイリオ" pitchFamily="50" charset="-128"/>
              </a:defRPr>
            </a:lvl3pPr>
            <a:lvl4pPr marL="16002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4pPr>
            <a:lvl5pPr marL="20574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9pPr>
          </a:lstStyle>
          <a:p>
            <a:pPr algn="ctr" eaLnBrk="1" hangingPunct="1">
              <a:spcBef>
                <a:spcPct val="0"/>
              </a:spcBef>
              <a:buFontTx/>
              <a:buNone/>
              <a:defRPr/>
            </a:pPr>
            <a:r>
              <a:rPr kumimoji="0" lang="ja-JP" altLang="en-US" b="1" dirty="0" smtClean="0">
                <a:latin typeface="メイリオ" panose="020B0604030504040204" pitchFamily="50" charset="-128"/>
              </a:rPr>
              <a:t>あらゆる教育活動において、</a:t>
            </a:r>
            <a:endParaRPr kumimoji="0" lang="en-US" altLang="ja-JP" b="1" dirty="0" smtClean="0">
              <a:latin typeface="メイリオ" panose="020B0604030504040204" pitchFamily="50" charset="-128"/>
            </a:endParaRPr>
          </a:p>
          <a:p>
            <a:pPr algn="ctr" eaLnBrk="1" hangingPunct="1">
              <a:spcBef>
                <a:spcPct val="0"/>
              </a:spcBef>
              <a:buFontTx/>
              <a:buNone/>
              <a:defRPr/>
            </a:pPr>
            <a:r>
              <a:rPr kumimoji="0" lang="ja-JP" altLang="en-US" b="1" dirty="0" smtClean="0">
                <a:latin typeface="メイリオ" panose="020B0604030504040204" pitchFamily="50" charset="-128"/>
              </a:rPr>
              <a:t>自己指導能力の育成を目指すのが生徒指導</a:t>
            </a:r>
            <a:endParaRPr lang="ja-JP" altLang="en-US" b="1" dirty="0" smtClean="0">
              <a:latin typeface="メイリオ" panose="020B0604030504040204" pitchFamily="50" charset="-128"/>
            </a:endParaRPr>
          </a:p>
        </p:txBody>
      </p:sp>
      <p:sp>
        <p:nvSpPr>
          <p:cNvPr id="12" name="テキスト ボックス 11"/>
          <p:cNvSpPr txBox="1">
            <a:spLocks noChangeArrowheads="1"/>
          </p:cNvSpPr>
          <p:nvPr/>
        </p:nvSpPr>
        <p:spPr bwMode="auto">
          <a:xfrm>
            <a:off x="467544" y="5524318"/>
            <a:ext cx="8352928" cy="1217050"/>
          </a:xfrm>
          <a:prstGeom prst="rect">
            <a:avLst/>
          </a:prstGeom>
          <a:solidFill>
            <a:srgbClr val="FFCC00"/>
          </a:solidFill>
          <a:ln>
            <a:noFill/>
          </a:ln>
          <a:extLst/>
        </p:spPr>
        <p:txBody>
          <a:bodyPr wrap="square" tIns="108000" bIns="0" anchor="b">
            <a:spAutoFit/>
          </a:bodyPr>
          <a:lstStyle>
            <a:lvl1pPr eaLnBrk="0" hangingPunct="0">
              <a:spcBef>
                <a:spcPct val="20000"/>
              </a:spcBef>
              <a:buFont typeface="Arial" charset="0"/>
              <a:buChar char="•"/>
              <a:defRPr kumimoji="1" sz="3200">
                <a:solidFill>
                  <a:schemeClr val="tx1"/>
                </a:solidFill>
                <a:latin typeface="Arial" charset="0"/>
                <a:ea typeface="メイリオ" pitchFamily="50" charset="-128"/>
                <a:cs typeface="メイリオ" pitchFamily="50" charset="-128"/>
              </a:defRPr>
            </a:lvl1pPr>
            <a:lvl2pPr marL="742950" indent="-285750" eaLnBrk="0" hangingPunct="0">
              <a:spcBef>
                <a:spcPct val="20000"/>
              </a:spcBef>
              <a:buFont typeface="Arial" charset="0"/>
              <a:buChar char="–"/>
              <a:defRPr kumimoji="1" sz="2800">
                <a:solidFill>
                  <a:schemeClr val="tx1"/>
                </a:solidFill>
                <a:latin typeface="Arial" charset="0"/>
                <a:ea typeface="メイリオ" pitchFamily="50" charset="-128"/>
                <a:cs typeface="メイリオ" pitchFamily="50" charset="-128"/>
              </a:defRPr>
            </a:lvl2pPr>
            <a:lvl3pPr marL="1143000" indent="-228600" eaLnBrk="0" hangingPunct="0">
              <a:spcBef>
                <a:spcPct val="20000"/>
              </a:spcBef>
              <a:buFont typeface="Arial" charset="0"/>
              <a:buChar char="•"/>
              <a:defRPr kumimoji="1" sz="2400">
                <a:solidFill>
                  <a:schemeClr val="tx1"/>
                </a:solidFill>
                <a:latin typeface="Arial" charset="0"/>
                <a:ea typeface="メイリオ" pitchFamily="50" charset="-128"/>
                <a:cs typeface="メイリオ" pitchFamily="50" charset="-128"/>
              </a:defRPr>
            </a:lvl3pPr>
            <a:lvl4pPr marL="16002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4pPr>
            <a:lvl5pPr marL="20574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9pPr>
          </a:lstStyle>
          <a:p>
            <a:pPr algn="ctr" eaLnBrk="1" hangingPunct="1">
              <a:spcBef>
                <a:spcPct val="0"/>
              </a:spcBef>
              <a:buFontTx/>
              <a:buNone/>
              <a:defRPr/>
            </a:pPr>
            <a:r>
              <a:rPr kumimoji="0" lang="ja-JP" altLang="en-US" sz="3600" b="1" dirty="0" smtClean="0">
                <a:latin typeface="メイリオ" panose="020B0604030504040204" pitchFamily="50" charset="-128"/>
              </a:rPr>
              <a:t>あらゆる場や機会で</a:t>
            </a:r>
            <a:endParaRPr kumimoji="0" lang="en-US" altLang="ja-JP" sz="3600" b="1" dirty="0" smtClean="0">
              <a:latin typeface="メイリオ" panose="020B0604030504040204" pitchFamily="50" charset="-128"/>
            </a:endParaRPr>
          </a:p>
          <a:p>
            <a:pPr algn="ctr" eaLnBrk="1" hangingPunct="1">
              <a:spcBef>
                <a:spcPct val="0"/>
              </a:spcBef>
              <a:buFontTx/>
              <a:buNone/>
              <a:defRPr/>
            </a:pPr>
            <a:r>
              <a:rPr kumimoji="0" lang="ja-JP" altLang="en-US" sz="3600" b="1" dirty="0" smtClean="0">
                <a:latin typeface="メイリオ" panose="020B0604030504040204" pitchFamily="50" charset="-128"/>
              </a:rPr>
              <a:t>三つの留意点を意識した働きかけ</a:t>
            </a:r>
            <a:endParaRPr lang="ja-JP" altLang="en-US" sz="3600" b="1" dirty="0" smtClean="0">
              <a:latin typeface="メイリオ" panose="020B0604030504040204" pitchFamily="50" charset="-128"/>
            </a:endParaRPr>
          </a:p>
        </p:txBody>
      </p:sp>
      <p:sp>
        <p:nvSpPr>
          <p:cNvPr id="7" name="テキスト ボックス 6"/>
          <p:cNvSpPr txBox="1">
            <a:spLocks noChangeArrowheads="1"/>
          </p:cNvSpPr>
          <p:nvPr/>
        </p:nvSpPr>
        <p:spPr bwMode="auto">
          <a:xfrm>
            <a:off x="3819186" y="2489484"/>
            <a:ext cx="601497" cy="1044000"/>
          </a:xfrm>
          <a:prstGeom prst="rect">
            <a:avLst/>
          </a:prstGeom>
          <a:solidFill>
            <a:srgbClr val="FFCC00"/>
          </a:solidFill>
          <a:ln w="57150">
            <a:noFill/>
          </a:ln>
          <a:extLst/>
        </p:spPr>
        <p:txBody>
          <a:bodyPr vert="eaVert" wrap="square" lIns="36000" tIns="0" rIns="72000" bIns="108000" anchor="ctr">
            <a:spAutoFit/>
          </a:bodyPr>
          <a:lstStyle>
            <a:lvl1pPr eaLnBrk="0" hangingPunct="0">
              <a:spcBef>
                <a:spcPct val="20000"/>
              </a:spcBef>
              <a:buFont typeface="Arial" charset="0"/>
              <a:buChar char="•"/>
              <a:defRPr kumimoji="1" sz="3200">
                <a:solidFill>
                  <a:schemeClr val="tx1"/>
                </a:solidFill>
                <a:latin typeface="Arial" charset="0"/>
                <a:ea typeface="メイリオ" pitchFamily="50" charset="-128"/>
                <a:cs typeface="メイリオ" pitchFamily="50" charset="-128"/>
              </a:defRPr>
            </a:lvl1pPr>
            <a:lvl2pPr marL="742950" indent="-285750" eaLnBrk="0" hangingPunct="0">
              <a:spcBef>
                <a:spcPct val="20000"/>
              </a:spcBef>
              <a:buFont typeface="Arial" charset="0"/>
              <a:buChar char="–"/>
              <a:defRPr kumimoji="1" sz="2800">
                <a:solidFill>
                  <a:schemeClr val="tx1"/>
                </a:solidFill>
                <a:latin typeface="Arial" charset="0"/>
                <a:ea typeface="メイリオ" pitchFamily="50" charset="-128"/>
                <a:cs typeface="メイリオ" pitchFamily="50" charset="-128"/>
              </a:defRPr>
            </a:lvl2pPr>
            <a:lvl3pPr marL="1143000" indent="-228600" eaLnBrk="0" hangingPunct="0">
              <a:spcBef>
                <a:spcPct val="20000"/>
              </a:spcBef>
              <a:buFont typeface="Arial" charset="0"/>
              <a:buChar char="•"/>
              <a:defRPr kumimoji="1" sz="2400">
                <a:solidFill>
                  <a:schemeClr val="tx1"/>
                </a:solidFill>
                <a:latin typeface="Arial" charset="0"/>
                <a:ea typeface="メイリオ" pitchFamily="50" charset="-128"/>
                <a:cs typeface="メイリオ" pitchFamily="50" charset="-128"/>
              </a:defRPr>
            </a:lvl3pPr>
            <a:lvl4pPr marL="16002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4pPr>
            <a:lvl5pPr marL="20574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9pPr>
          </a:lstStyle>
          <a:p>
            <a:pPr algn="r">
              <a:spcBef>
                <a:spcPct val="0"/>
              </a:spcBef>
              <a:buNone/>
            </a:pPr>
            <a:r>
              <a:rPr lang="ja-JP" altLang="en-US" b="1" dirty="0"/>
              <a:t>授業</a:t>
            </a:r>
            <a:endParaRPr lang="en-US" altLang="ja-JP" b="1" dirty="0"/>
          </a:p>
        </p:txBody>
      </p:sp>
      <p:sp>
        <p:nvSpPr>
          <p:cNvPr id="21" name="フリーフォーム 20"/>
          <p:cNvSpPr/>
          <p:nvPr/>
        </p:nvSpPr>
        <p:spPr>
          <a:xfrm>
            <a:off x="1314058" y="4283045"/>
            <a:ext cx="2105814" cy="910208"/>
          </a:xfrm>
          <a:custGeom>
            <a:avLst/>
            <a:gdLst>
              <a:gd name="connsiteX0" fmla="*/ 2381 w 2055018"/>
              <a:gd name="connsiteY0" fmla="*/ 269081 h 838200"/>
              <a:gd name="connsiteX1" fmla="*/ 0 w 2055018"/>
              <a:gd name="connsiteY1" fmla="*/ 838200 h 838200"/>
              <a:gd name="connsiteX2" fmla="*/ 2052637 w 2055018"/>
              <a:gd name="connsiteY2" fmla="*/ 838200 h 838200"/>
              <a:gd name="connsiteX3" fmla="*/ 2055018 w 2055018"/>
              <a:gd name="connsiteY3" fmla="*/ 273844 h 838200"/>
              <a:gd name="connsiteX4" fmla="*/ 1038225 w 2055018"/>
              <a:gd name="connsiteY4" fmla="*/ 0 h 838200"/>
              <a:gd name="connsiteX5" fmla="*/ 2381 w 2055018"/>
              <a:gd name="connsiteY5" fmla="*/ 269081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5018" h="838200">
                <a:moveTo>
                  <a:pt x="2381" y="269081"/>
                </a:moveTo>
                <a:cubicBezTo>
                  <a:pt x="1587" y="458787"/>
                  <a:pt x="794" y="648494"/>
                  <a:pt x="0" y="838200"/>
                </a:cubicBezTo>
                <a:lnTo>
                  <a:pt x="2052637" y="838200"/>
                </a:lnTo>
                <a:cubicBezTo>
                  <a:pt x="2053431" y="650081"/>
                  <a:pt x="2054224" y="461963"/>
                  <a:pt x="2055018" y="273844"/>
                </a:cubicBezTo>
                <a:lnTo>
                  <a:pt x="1038225" y="0"/>
                </a:lnTo>
                <a:lnTo>
                  <a:pt x="2381" y="269081"/>
                </a:lnTo>
                <a:close/>
              </a:path>
            </a:pathLst>
          </a:cu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b"/>
          <a:lstStyle/>
          <a:p>
            <a:pPr algn="ctr"/>
            <a:r>
              <a:rPr kumimoji="1" lang="ja-JP" altLang="en-US" b="1" dirty="0" smtClean="0"/>
              <a:t>自己存在感を</a:t>
            </a:r>
            <a:endParaRPr kumimoji="1" lang="en-US" altLang="ja-JP" b="1" dirty="0" smtClean="0"/>
          </a:p>
          <a:p>
            <a:pPr algn="ctr"/>
            <a:r>
              <a:rPr lang="ja-JP" altLang="en-US" b="1" dirty="0"/>
              <a:t>与える</a:t>
            </a:r>
            <a:endParaRPr kumimoji="1" lang="ja-JP" altLang="en-US" b="1" dirty="0"/>
          </a:p>
        </p:txBody>
      </p:sp>
      <p:sp>
        <p:nvSpPr>
          <p:cNvPr id="22" name="フリーフォーム 21"/>
          <p:cNvSpPr/>
          <p:nvPr/>
        </p:nvSpPr>
        <p:spPr>
          <a:xfrm>
            <a:off x="3520460" y="4283045"/>
            <a:ext cx="2105814" cy="910208"/>
          </a:xfrm>
          <a:custGeom>
            <a:avLst/>
            <a:gdLst>
              <a:gd name="connsiteX0" fmla="*/ 2381 w 2055018"/>
              <a:gd name="connsiteY0" fmla="*/ 269081 h 838200"/>
              <a:gd name="connsiteX1" fmla="*/ 0 w 2055018"/>
              <a:gd name="connsiteY1" fmla="*/ 838200 h 838200"/>
              <a:gd name="connsiteX2" fmla="*/ 2052637 w 2055018"/>
              <a:gd name="connsiteY2" fmla="*/ 838200 h 838200"/>
              <a:gd name="connsiteX3" fmla="*/ 2055018 w 2055018"/>
              <a:gd name="connsiteY3" fmla="*/ 273844 h 838200"/>
              <a:gd name="connsiteX4" fmla="*/ 1038225 w 2055018"/>
              <a:gd name="connsiteY4" fmla="*/ 0 h 838200"/>
              <a:gd name="connsiteX5" fmla="*/ 2381 w 2055018"/>
              <a:gd name="connsiteY5" fmla="*/ 269081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5018" h="838200">
                <a:moveTo>
                  <a:pt x="2381" y="269081"/>
                </a:moveTo>
                <a:cubicBezTo>
                  <a:pt x="1587" y="458787"/>
                  <a:pt x="794" y="648494"/>
                  <a:pt x="0" y="838200"/>
                </a:cubicBezTo>
                <a:lnTo>
                  <a:pt x="2052637" y="838200"/>
                </a:lnTo>
                <a:cubicBezTo>
                  <a:pt x="2053431" y="650081"/>
                  <a:pt x="2054224" y="461963"/>
                  <a:pt x="2055018" y="273844"/>
                </a:cubicBezTo>
                <a:lnTo>
                  <a:pt x="1038225" y="0"/>
                </a:lnTo>
                <a:lnTo>
                  <a:pt x="2381" y="269081"/>
                </a:lnTo>
                <a:close/>
              </a:path>
            </a:pathLst>
          </a:cu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b"/>
          <a:lstStyle/>
          <a:p>
            <a:pPr algn="ctr"/>
            <a:r>
              <a:rPr kumimoji="1" lang="ja-JP" altLang="en-US" b="1" dirty="0" smtClean="0"/>
              <a:t>共感的な人間関係</a:t>
            </a:r>
            <a:endParaRPr kumimoji="1" lang="en-US" altLang="ja-JP" b="1" dirty="0" smtClean="0"/>
          </a:p>
          <a:p>
            <a:pPr algn="ctr"/>
            <a:r>
              <a:rPr lang="ja-JP" altLang="en-US" b="1" dirty="0" smtClean="0"/>
              <a:t>を育む</a:t>
            </a:r>
            <a:endParaRPr kumimoji="1" lang="ja-JP" altLang="en-US" b="1" dirty="0"/>
          </a:p>
        </p:txBody>
      </p:sp>
      <p:sp>
        <p:nvSpPr>
          <p:cNvPr id="23" name="フリーフォーム 22"/>
          <p:cNvSpPr/>
          <p:nvPr/>
        </p:nvSpPr>
        <p:spPr>
          <a:xfrm>
            <a:off x="5724128" y="4283045"/>
            <a:ext cx="2105814" cy="910208"/>
          </a:xfrm>
          <a:custGeom>
            <a:avLst/>
            <a:gdLst>
              <a:gd name="connsiteX0" fmla="*/ 2381 w 2055018"/>
              <a:gd name="connsiteY0" fmla="*/ 269081 h 838200"/>
              <a:gd name="connsiteX1" fmla="*/ 0 w 2055018"/>
              <a:gd name="connsiteY1" fmla="*/ 838200 h 838200"/>
              <a:gd name="connsiteX2" fmla="*/ 2052637 w 2055018"/>
              <a:gd name="connsiteY2" fmla="*/ 838200 h 838200"/>
              <a:gd name="connsiteX3" fmla="*/ 2055018 w 2055018"/>
              <a:gd name="connsiteY3" fmla="*/ 273844 h 838200"/>
              <a:gd name="connsiteX4" fmla="*/ 1038225 w 2055018"/>
              <a:gd name="connsiteY4" fmla="*/ 0 h 838200"/>
              <a:gd name="connsiteX5" fmla="*/ 2381 w 2055018"/>
              <a:gd name="connsiteY5" fmla="*/ 269081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5018" h="838200">
                <a:moveTo>
                  <a:pt x="2381" y="269081"/>
                </a:moveTo>
                <a:cubicBezTo>
                  <a:pt x="1587" y="458787"/>
                  <a:pt x="794" y="648494"/>
                  <a:pt x="0" y="838200"/>
                </a:cubicBezTo>
                <a:lnTo>
                  <a:pt x="2052637" y="838200"/>
                </a:lnTo>
                <a:cubicBezTo>
                  <a:pt x="2053431" y="650081"/>
                  <a:pt x="2054224" y="461963"/>
                  <a:pt x="2055018" y="273844"/>
                </a:cubicBezTo>
                <a:lnTo>
                  <a:pt x="1038225" y="0"/>
                </a:lnTo>
                <a:lnTo>
                  <a:pt x="2381" y="269081"/>
                </a:lnTo>
                <a:close/>
              </a:path>
            </a:pathLst>
          </a:cu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b"/>
          <a:lstStyle/>
          <a:p>
            <a:pPr algn="ctr"/>
            <a:r>
              <a:rPr kumimoji="1" lang="ja-JP" altLang="en-US" b="1" dirty="0" smtClean="0"/>
              <a:t>自己決定の場</a:t>
            </a:r>
            <a:endParaRPr kumimoji="1" lang="en-US" altLang="ja-JP" b="1" dirty="0" smtClean="0"/>
          </a:p>
          <a:p>
            <a:pPr algn="ctr"/>
            <a:r>
              <a:rPr lang="ja-JP" altLang="en-US" b="1" dirty="0" smtClean="0"/>
              <a:t>を与える</a:t>
            </a:r>
            <a:endParaRPr kumimoji="1" lang="ja-JP" altLang="en-US" b="1" dirty="0"/>
          </a:p>
        </p:txBody>
      </p:sp>
    </p:spTree>
    <p:extLst>
      <p:ext uri="{BB962C8B-B14F-4D97-AF65-F5344CB8AC3E}">
        <p14:creationId xmlns:p14="http://schemas.microsoft.com/office/powerpoint/2010/main" val="1803981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4"/>
          <p:cNvSpPr txBox="1">
            <a:spLocks noChangeArrowheads="1"/>
          </p:cNvSpPr>
          <p:nvPr/>
        </p:nvSpPr>
        <p:spPr bwMode="auto">
          <a:xfrm>
            <a:off x="4730737" y="2486759"/>
            <a:ext cx="4081880" cy="1263217"/>
          </a:xfrm>
          <a:prstGeom prst="rect">
            <a:avLst/>
          </a:prstGeom>
          <a:solidFill>
            <a:srgbClr val="FFC000"/>
          </a:solidFill>
          <a:ln w="38100">
            <a:noFill/>
            <a:miter lim="800000"/>
            <a:headEnd/>
            <a:tailEnd/>
          </a:ln>
        </p:spPr>
        <p:txBody>
          <a:bodyPr wrap="square" tIns="144000" bIns="0">
            <a:spAutoFit/>
          </a:bodyPr>
          <a:lstStyle/>
          <a:p>
            <a:pPr algn="ctr">
              <a:spcBef>
                <a:spcPct val="50000"/>
              </a:spcBef>
              <a:defRPr/>
            </a:pPr>
            <a:r>
              <a:rPr lang="ja-JP" altLang="en-US" sz="3600" dirty="0" smtClean="0">
                <a:latin typeface="+mn-ea"/>
              </a:rPr>
              <a:t>授業に</a:t>
            </a:r>
            <a:r>
              <a:rPr lang="ja-JP" altLang="en-US" sz="3600" b="1" dirty="0" smtClean="0">
                <a:latin typeface="+mn-ea"/>
              </a:rPr>
              <a:t>内在化</a:t>
            </a:r>
            <a:r>
              <a:rPr lang="ja-JP" altLang="en-US" sz="3600" dirty="0" smtClean="0">
                <a:latin typeface="+mn-ea"/>
              </a:rPr>
              <a:t>した生徒指導</a:t>
            </a:r>
            <a:endParaRPr lang="ja-JP" altLang="en-US" sz="3600" dirty="0">
              <a:latin typeface="+mn-ea"/>
            </a:endParaRPr>
          </a:p>
        </p:txBody>
      </p:sp>
      <p:sp>
        <p:nvSpPr>
          <p:cNvPr id="16" name="Text Box 4"/>
          <p:cNvSpPr txBox="1">
            <a:spLocks noChangeArrowheads="1"/>
          </p:cNvSpPr>
          <p:nvPr/>
        </p:nvSpPr>
        <p:spPr bwMode="auto">
          <a:xfrm>
            <a:off x="4730737" y="2486759"/>
            <a:ext cx="4081880" cy="1263217"/>
          </a:xfrm>
          <a:prstGeom prst="rect">
            <a:avLst/>
          </a:prstGeom>
          <a:noFill/>
          <a:ln w="57150">
            <a:solidFill>
              <a:schemeClr val="tx1"/>
            </a:solidFill>
            <a:miter lim="800000"/>
            <a:headEnd/>
            <a:tailEnd/>
          </a:ln>
        </p:spPr>
        <p:txBody>
          <a:bodyPr wrap="square" tIns="144000" bIns="0">
            <a:spAutoFit/>
          </a:bodyPr>
          <a:lstStyle/>
          <a:p>
            <a:pPr algn="ctr">
              <a:spcBef>
                <a:spcPct val="50000"/>
              </a:spcBef>
              <a:defRPr/>
            </a:pPr>
            <a:r>
              <a:rPr lang="ja-JP" altLang="en-US" sz="3600" dirty="0" smtClean="0">
                <a:latin typeface="+mn-ea"/>
              </a:rPr>
              <a:t>授業に</a:t>
            </a:r>
            <a:r>
              <a:rPr lang="ja-JP" altLang="en-US" sz="3600" b="1" dirty="0" smtClean="0">
                <a:latin typeface="+mn-ea"/>
              </a:rPr>
              <a:t>内在化</a:t>
            </a:r>
            <a:r>
              <a:rPr lang="ja-JP" altLang="en-US" sz="3600" dirty="0" smtClean="0">
                <a:latin typeface="+mn-ea"/>
              </a:rPr>
              <a:t>した生徒指導</a:t>
            </a:r>
            <a:endParaRPr lang="ja-JP" altLang="en-US" sz="3600" dirty="0">
              <a:latin typeface="+mn-ea"/>
            </a:endParaRPr>
          </a:p>
        </p:txBody>
      </p:sp>
      <p:sp>
        <p:nvSpPr>
          <p:cNvPr id="17413" name="AutoShape 7"/>
          <p:cNvSpPr>
            <a:spLocks noChangeArrowheads="1"/>
          </p:cNvSpPr>
          <p:nvPr/>
        </p:nvSpPr>
        <p:spPr bwMode="auto">
          <a:xfrm rot="2389848">
            <a:off x="5518130" y="3257954"/>
            <a:ext cx="964616" cy="2869217"/>
          </a:xfrm>
          <a:custGeom>
            <a:avLst/>
            <a:gdLst>
              <a:gd name="connsiteX0" fmla="*/ 0 w 1080096"/>
              <a:gd name="connsiteY0" fmla="*/ 2175281 h 2871857"/>
              <a:gd name="connsiteX1" fmla="*/ 289790 w 1080096"/>
              <a:gd name="connsiteY1" fmla="*/ 2175281 h 2871857"/>
              <a:gd name="connsiteX2" fmla="*/ 289790 w 1080096"/>
              <a:gd name="connsiteY2" fmla="*/ 0 h 2871857"/>
              <a:gd name="connsiteX3" fmla="*/ 790306 w 1080096"/>
              <a:gd name="connsiteY3" fmla="*/ 0 h 2871857"/>
              <a:gd name="connsiteX4" fmla="*/ 790306 w 1080096"/>
              <a:gd name="connsiteY4" fmla="*/ 2175281 h 2871857"/>
              <a:gd name="connsiteX5" fmla="*/ 1080096 w 1080096"/>
              <a:gd name="connsiteY5" fmla="*/ 2175281 h 2871857"/>
              <a:gd name="connsiteX6" fmla="*/ 540048 w 1080096"/>
              <a:gd name="connsiteY6" fmla="*/ 2871857 h 2871857"/>
              <a:gd name="connsiteX7" fmla="*/ 0 w 1080096"/>
              <a:gd name="connsiteY7" fmla="*/ 2175281 h 2871857"/>
              <a:gd name="connsiteX0" fmla="*/ 0 w 1080096"/>
              <a:gd name="connsiteY0" fmla="*/ 2175281 h 2871857"/>
              <a:gd name="connsiteX1" fmla="*/ 289790 w 1080096"/>
              <a:gd name="connsiteY1" fmla="*/ 2175281 h 2871857"/>
              <a:gd name="connsiteX2" fmla="*/ 524555 w 1080096"/>
              <a:gd name="connsiteY2" fmla="*/ 2640 h 2871857"/>
              <a:gd name="connsiteX3" fmla="*/ 790306 w 1080096"/>
              <a:gd name="connsiteY3" fmla="*/ 0 h 2871857"/>
              <a:gd name="connsiteX4" fmla="*/ 790306 w 1080096"/>
              <a:gd name="connsiteY4" fmla="*/ 2175281 h 2871857"/>
              <a:gd name="connsiteX5" fmla="*/ 1080096 w 1080096"/>
              <a:gd name="connsiteY5" fmla="*/ 2175281 h 2871857"/>
              <a:gd name="connsiteX6" fmla="*/ 540048 w 1080096"/>
              <a:gd name="connsiteY6" fmla="*/ 2871857 h 2871857"/>
              <a:gd name="connsiteX7" fmla="*/ 0 w 1080096"/>
              <a:gd name="connsiteY7" fmla="*/ 2175281 h 2871857"/>
              <a:gd name="connsiteX0" fmla="*/ 0 w 1080096"/>
              <a:gd name="connsiteY0" fmla="*/ 2172641 h 2869217"/>
              <a:gd name="connsiteX1" fmla="*/ 289790 w 1080096"/>
              <a:gd name="connsiteY1" fmla="*/ 2172641 h 2869217"/>
              <a:gd name="connsiteX2" fmla="*/ 524555 w 1080096"/>
              <a:gd name="connsiteY2" fmla="*/ 0 h 2869217"/>
              <a:gd name="connsiteX3" fmla="*/ 556156 w 1080096"/>
              <a:gd name="connsiteY3" fmla="*/ 6610 h 2869217"/>
              <a:gd name="connsiteX4" fmla="*/ 790306 w 1080096"/>
              <a:gd name="connsiteY4" fmla="*/ 2172641 h 2869217"/>
              <a:gd name="connsiteX5" fmla="*/ 1080096 w 1080096"/>
              <a:gd name="connsiteY5" fmla="*/ 2172641 h 2869217"/>
              <a:gd name="connsiteX6" fmla="*/ 540048 w 1080096"/>
              <a:gd name="connsiteY6" fmla="*/ 2869217 h 2869217"/>
              <a:gd name="connsiteX7" fmla="*/ 0 w 1080096"/>
              <a:gd name="connsiteY7" fmla="*/ 2172641 h 2869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096" h="2869217">
                <a:moveTo>
                  <a:pt x="0" y="2172641"/>
                </a:moveTo>
                <a:lnTo>
                  <a:pt x="289790" y="2172641"/>
                </a:lnTo>
                <a:lnTo>
                  <a:pt x="524555" y="0"/>
                </a:lnTo>
                <a:lnTo>
                  <a:pt x="556156" y="6610"/>
                </a:lnTo>
                <a:lnTo>
                  <a:pt x="790306" y="2172641"/>
                </a:lnTo>
                <a:lnTo>
                  <a:pt x="1080096" y="2172641"/>
                </a:lnTo>
                <a:lnTo>
                  <a:pt x="540048" y="2869217"/>
                </a:lnTo>
                <a:lnTo>
                  <a:pt x="0" y="2172641"/>
                </a:lnTo>
                <a:close/>
              </a:path>
            </a:pathLst>
          </a:custGeom>
          <a:solidFill>
            <a:schemeClr val="tx1"/>
          </a:solidFill>
          <a:ln w="9525">
            <a:noFill/>
            <a:miter lim="800000"/>
            <a:headEnd/>
            <a:tailEnd/>
          </a:ln>
        </p:spPr>
        <p:txBody>
          <a:bodyPr vert="eaVert" wrap="none" anchor="ctr"/>
          <a:lstStyle>
            <a:lvl1pPr eaLnBrk="0" hangingPunct="0">
              <a:defRPr>
                <a:solidFill>
                  <a:schemeClr val="tx1"/>
                </a:solidFill>
                <a:latin typeface="Arial" pitchFamily="34" charset="0"/>
                <a:ea typeface="ＭＳ Ｐゴシック" pitchFamily="50" charset="-128"/>
              </a:defRPr>
            </a:lvl1pPr>
            <a:lvl2pPr marL="742950" indent="-285750" eaLnBrk="0" hangingPunct="0">
              <a:defRPr>
                <a:solidFill>
                  <a:schemeClr val="tx1"/>
                </a:solidFill>
                <a:latin typeface="Arial" pitchFamily="34" charset="0"/>
                <a:ea typeface="ＭＳ Ｐゴシック" pitchFamily="50" charset="-128"/>
              </a:defRPr>
            </a:lvl2pPr>
            <a:lvl3pPr marL="1143000" indent="-228600" eaLnBrk="0" hangingPunct="0">
              <a:defRPr>
                <a:solidFill>
                  <a:schemeClr val="tx1"/>
                </a:solidFill>
                <a:latin typeface="Arial" pitchFamily="34" charset="0"/>
                <a:ea typeface="ＭＳ Ｐゴシック" pitchFamily="50" charset="-128"/>
              </a:defRPr>
            </a:lvl3pPr>
            <a:lvl4pPr marL="1600200" indent="-228600" eaLnBrk="0" hangingPunct="0">
              <a:defRPr>
                <a:solidFill>
                  <a:schemeClr val="tx1"/>
                </a:solidFill>
                <a:latin typeface="Arial" pitchFamily="34" charset="0"/>
                <a:ea typeface="ＭＳ Ｐゴシック" pitchFamily="50" charset="-128"/>
              </a:defRPr>
            </a:lvl4pPr>
            <a:lvl5pPr marL="2057400" indent="-228600" eaLnBrk="0" hangingPunct="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pPr eaLnBrk="1" hangingPunct="1"/>
            <a:endParaRPr lang="ja-JP" altLang="en-US"/>
          </a:p>
        </p:txBody>
      </p:sp>
      <p:sp>
        <p:nvSpPr>
          <p:cNvPr id="8" name="テキスト ボックス 7"/>
          <p:cNvSpPr txBox="1">
            <a:spLocks noChangeArrowheads="1"/>
          </p:cNvSpPr>
          <p:nvPr/>
        </p:nvSpPr>
        <p:spPr bwMode="auto">
          <a:xfrm>
            <a:off x="0" y="200695"/>
            <a:ext cx="9144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kumimoji="1" sz="3200">
                <a:solidFill>
                  <a:schemeClr val="tx1"/>
                </a:solidFill>
                <a:latin typeface="Arial" charset="0"/>
                <a:ea typeface="メイリオ" pitchFamily="50" charset="-128"/>
                <a:cs typeface="メイリオ" pitchFamily="50" charset="-128"/>
              </a:defRPr>
            </a:lvl1pPr>
            <a:lvl2pPr marL="742950" indent="-285750" eaLnBrk="0" hangingPunct="0">
              <a:spcBef>
                <a:spcPct val="20000"/>
              </a:spcBef>
              <a:buFont typeface="Arial" charset="0"/>
              <a:buChar char="–"/>
              <a:defRPr kumimoji="1" sz="2800">
                <a:solidFill>
                  <a:schemeClr val="tx1"/>
                </a:solidFill>
                <a:latin typeface="Arial" charset="0"/>
                <a:ea typeface="メイリオ" pitchFamily="50" charset="-128"/>
                <a:cs typeface="メイリオ" pitchFamily="50" charset="-128"/>
              </a:defRPr>
            </a:lvl2pPr>
            <a:lvl3pPr marL="1143000" indent="-228600" eaLnBrk="0" hangingPunct="0">
              <a:spcBef>
                <a:spcPct val="20000"/>
              </a:spcBef>
              <a:buFont typeface="Arial" charset="0"/>
              <a:buChar char="•"/>
              <a:defRPr kumimoji="1" sz="2400">
                <a:solidFill>
                  <a:schemeClr val="tx1"/>
                </a:solidFill>
                <a:latin typeface="Arial" charset="0"/>
                <a:ea typeface="メイリオ" pitchFamily="50" charset="-128"/>
                <a:cs typeface="メイリオ" pitchFamily="50" charset="-128"/>
              </a:defRPr>
            </a:lvl3pPr>
            <a:lvl4pPr marL="16002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4pPr>
            <a:lvl5pPr marL="2057400" indent="-228600" eaLnBrk="0" hangingPunct="0">
              <a:spcBef>
                <a:spcPct val="20000"/>
              </a:spcBef>
              <a:buFont typeface="Arial" charset="0"/>
              <a:buChar char="»"/>
              <a:defRPr kumimoji="1" sz="2000">
                <a:solidFill>
                  <a:schemeClr val="tx1"/>
                </a:solidFill>
                <a:latin typeface="Arial" charset="0"/>
                <a:ea typeface="メイリオ" pitchFamily="50" charset="-128"/>
                <a:cs typeface="メイリオ"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Arial" charset="0"/>
                <a:ea typeface="メイリオ" pitchFamily="50" charset="-128"/>
                <a:cs typeface="メイリオ" pitchFamily="50" charset="-128"/>
              </a:defRPr>
            </a:lvl9pPr>
          </a:lstStyle>
          <a:p>
            <a:pPr algn="ctr" eaLnBrk="1" hangingPunct="1">
              <a:spcBef>
                <a:spcPct val="0"/>
              </a:spcBef>
              <a:buFontTx/>
              <a:buNone/>
              <a:defRPr/>
            </a:pPr>
            <a:r>
              <a:rPr kumimoji="0" lang="ja-JP" altLang="en-US" sz="4400" dirty="0" smtClean="0">
                <a:latin typeface="メイリオ" panose="020B0604030504040204" pitchFamily="50" charset="-128"/>
              </a:rPr>
              <a:t>授業の中での生徒指導</a:t>
            </a:r>
            <a:endParaRPr lang="ja-JP" altLang="en-US" sz="4400" b="1" dirty="0" smtClean="0">
              <a:latin typeface="メイリオ" panose="020B0604030504040204" pitchFamily="50" charset="-128"/>
            </a:endParaRPr>
          </a:p>
        </p:txBody>
      </p:sp>
      <p:sp>
        <p:nvSpPr>
          <p:cNvPr id="12" name="Text Box 4"/>
          <p:cNvSpPr txBox="1">
            <a:spLocks noChangeArrowheads="1"/>
          </p:cNvSpPr>
          <p:nvPr/>
        </p:nvSpPr>
        <p:spPr bwMode="auto">
          <a:xfrm>
            <a:off x="358775" y="2486759"/>
            <a:ext cx="4081880" cy="1263217"/>
          </a:xfrm>
          <a:prstGeom prst="rect">
            <a:avLst/>
          </a:prstGeom>
          <a:solidFill>
            <a:srgbClr val="FFC000"/>
          </a:solidFill>
          <a:ln w="9525">
            <a:noFill/>
            <a:miter lim="800000"/>
            <a:headEnd/>
            <a:tailEnd/>
          </a:ln>
        </p:spPr>
        <p:txBody>
          <a:bodyPr wrap="square" tIns="144000" bIns="0">
            <a:spAutoFit/>
          </a:bodyPr>
          <a:lstStyle>
            <a:defPPr>
              <a:defRPr lang="ja-JP"/>
            </a:defPPr>
            <a:lvl1pPr algn="ctr">
              <a:spcBef>
                <a:spcPct val="50000"/>
              </a:spcBef>
              <a:defRPr sz="3600">
                <a:latin typeface="+mn-ea"/>
              </a:defRPr>
            </a:lvl1pPr>
          </a:lstStyle>
          <a:p>
            <a:r>
              <a:rPr lang="ja-JP" altLang="en-US" dirty="0"/>
              <a:t>授業を</a:t>
            </a:r>
            <a:r>
              <a:rPr lang="ja-JP" altLang="en-US" b="1" dirty="0"/>
              <a:t>成立させる</a:t>
            </a:r>
            <a:r>
              <a:rPr lang="ja-JP" altLang="en-US" dirty="0"/>
              <a:t>ための生徒指導</a:t>
            </a:r>
          </a:p>
        </p:txBody>
      </p:sp>
      <p:sp>
        <p:nvSpPr>
          <p:cNvPr id="13" name="Text Box 2"/>
          <p:cNvSpPr txBox="1">
            <a:spLocks noChangeArrowheads="1"/>
          </p:cNvSpPr>
          <p:nvPr/>
        </p:nvSpPr>
        <p:spPr bwMode="auto">
          <a:xfrm>
            <a:off x="1" y="5589240"/>
            <a:ext cx="9144000" cy="1114902"/>
          </a:xfrm>
          <a:prstGeom prst="rect">
            <a:avLst/>
          </a:prstGeom>
          <a:noFill/>
          <a:ln>
            <a:noFill/>
          </a:ln>
          <a:extLst/>
        </p:spPr>
        <p:txBody>
          <a:bodyPr wrap="square" tIns="144000">
            <a:spAutoFit/>
          </a:bodyPr>
          <a:lstStyle>
            <a:lvl1pPr eaLnBrk="0" hangingPunct="0">
              <a:defRPr>
                <a:solidFill>
                  <a:schemeClr val="tx1"/>
                </a:solidFill>
                <a:latin typeface="Arial" pitchFamily="34" charset="0"/>
                <a:ea typeface="ＭＳ Ｐゴシック" pitchFamily="50" charset="-128"/>
              </a:defRPr>
            </a:lvl1pPr>
            <a:lvl2pPr marL="742950" indent="-285750" eaLnBrk="0" hangingPunct="0">
              <a:defRPr>
                <a:solidFill>
                  <a:schemeClr val="tx1"/>
                </a:solidFill>
                <a:latin typeface="Arial" pitchFamily="34" charset="0"/>
                <a:ea typeface="ＭＳ Ｐゴシック" pitchFamily="50" charset="-128"/>
              </a:defRPr>
            </a:lvl2pPr>
            <a:lvl3pPr marL="1143000" indent="-228600" eaLnBrk="0" hangingPunct="0">
              <a:defRPr>
                <a:solidFill>
                  <a:schemeClr val="tx1"/>
                </a:solidFill>
                <a:latin typeface="Arial" pitchFamily="34" charset="0"/>
                <a:ea typeface="ＭＳ Ｐゴシック" pitchFamily="50" charset="-128"/>
              </a:defRPr>
            </a:lvl3pPr>
            <a:lvl4pPr marL="1600200" indent="-228600" eaLnBrk="0" hangingPunct="0">
              <a:defRPr>
                <a:solidFill>
                  <a:schemeClr val="tx1"/>
                </a:solidFill>
                <a:latin typeface="Arial" pitchFamily="34" charset="0"/>
                <a:ea typeface="ＭＳ Ｐゴシック" pitchFamily="50" charset="-128"/>
              </a:defRPr>
            </a:lvl4pPr>
            <a:lvl5pPr marL="2057400" indent="-228600" eaLnBrk="0" hangingPunct="0">
              <a:defRPr>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50" charset="-128"/>
              </a:defRPr>
            </a:lvl9pPr>
          </a:lstStyle>
          <a:p>
            <a:pPr eaLnBrk="1" hangingPunct="1">
              <a:lnSpc>
                <a:spcPts val="2400"/>
              </a:lnSpc>
              <a:spcBef>
                <a:spcPct val="50000"/>
              </a:spcBef>
            </a:pPr>
            <a:r>
              <a:rPr lang="ja-JP" altLang="en-US" sz="2800" dirty="0" smtClean="0">
                <a:latin typeface="メイリオ" panose="020B0604030504040204" pitchFamily="50" charset="-128"/>
                <a:ea typeface="メイリオ" panose="020B0604030504040204" pitchFamily="50" charset="-128"/>
              </a:rPr>
              <a:t>　　　</a:t>
            </a:r>
            <a:r>
              <a:rPr lang="ja-JP" altLang="en-US" sz="3600" dirty="0">
                <a:latin typeface="メイリオ" panose="020B0604030504040204" pitchFamily="50" charset="-128"/>
                <a:ea typeface="メイリオ" panose="020B0604030504040204" pitchFamily="50" charset="-128"/>
              </a:rPr>
              <a:t>学習</a:t>
            </a:r>
            <a:r>
              <a:rPr lang="ja-JP" altLang="en-US" sz="3600" dirty="0" smtClean="0">
                <a:latin typeface="メイリオ" panose="020B0604030504040204" pitchFamily="50" charset="-128"/>
                <a:ea typeface="メイリオ" panose="020B0604030504040204" pitchFamily="50" charset="-128"/>
              </a:rPr>
              <a:t>指導の中で、</a:t>
            </a:r>
            <a:endParaRPr lang="en-US" altLang="ja-JP" sz="3600" dirty="0" smtClean="0">
              <a:latin typeface="メイリオ" panose="020B0604030504040204" pitchFamily="50" charset="-128"/>
              <a:ea typeface="メイリオ" panose="020B0604030504040204" pitchFamily="50" charset="-128"/>
            </a:endParaRPr>
          </a:p>
          <a:p>
            <a:pPr algn="ctr" eaLnBrk="1" hangingPunct="1">
              <a:lnSpc>
                <a:spcPts val="2400"/>
              </a:lnSpc>
              <a:spcBef>
                <a:spcPct val="50000"/>
              </a:spcBef>
            </a:pPr>
            <a:r>
              <a:rPr lang="ja-JP" altLang="en-US" sz="4000" b="1" dirty="0" smtClean="0">
                <a:latin typeface="メイリオ" panose="020B0604030504040204" pitchFamily="50" charset="-128"/>
                <a:ea typeface="メイリオ" panose="020B0604030504040204" pitchFamily="50" charset="-128"/>
              </a:rPr>
              <a:t>自己指導能力の育成</a:t>
            </a:r>
            <a:r>
              <a:rPr lang="ja-JP" altLang="en-US" sz="4000" dirty="0" smtClean="0">
                <a:latin typeface="メイリオ" panose="020B0604030504040204" pitchFamily="50" charset="-128"/>
                <a:ea typeface="メイリオ" panose="020B0604030504040204" pitchFamily="50" charset="-128"/>
              </a:rPr>
              <a:t>を図る</a:t>
            </a:r>
            <a:endParaRPr lang="en-US" altLang="ja-JP" sz="4000" dirty="0" smtClean="0">
              <a:latin typeface="メイリオ" panose="020B0604030504040204" pitchFamily="50" charset="-128"/>
              <a:ea typeface="メイリオ" panose="020B0604030504040204" pitchFamily="50" charset="-128"/>
            </a:endParaRPr>
          </a:p>
        </p:txBody>
      </p:sp>
      <p:cxnSp>
        <p:nvCxnSpPr>
          <p:cNvPr id="3" name="直線コネクタ 2"/>
          <p:cNvCxnSpPr/>
          <p:nvPr/>
        </p:nvCxnSpPr>
        <p:spPr>
          <a:xfrm>
            <a:off x="1691680" y="849412"/>
            <a:ext cx="5760640" cy="0"/>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5" name="直線コネクタ 14"/>
          <p:cNvCxnSpPr>
            <a:stCxn id="12" idx="0"/>
          </p:cNvCxnSpPr>
          <p:nvPr/>
        </p:nvCxnSpPr>
        <p:spPr>
          <a:xfrm flipV="1">
            <a:off x="2399715" y="859064"/>
            <a:ext cx="2172285" cy="1627695"/>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7" name="直線コネクタ 16"/>
          <p:cNvCxnSpPr>
            <a:stCxn id="14" idx="0"/>
          </p:cNvCxnSpPr>
          <p:nvPr/>
        </p:nvCxnSpPr>
        <p:spPr>
          <a:xfrm flipH="1" flipV="1">
            <a:off x="4572001" y="859065"/>
            <a:ext cx="2199676" cy="1627694"/>
          </a:xfrm>
          <a:prstGeom prst="line">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11" name="Text Box 4"/>
          <p:cNvSpPr txBox="1">
            <a:spLocks noChangeArrowheads="1"/>
          </p:cNvSpPr>
          <p:nvPr/>
        </p:nvSpPr>
        <p:spPr bwMode="auto">
          <a:xfrm>
            <a:off x="3275856" y="1413184"/>
            <a:ext cx="2592288" cy="524553"/>
          </a:xfrm>
          <a:prstGeom prst="rect">
            <a:avLst/>
          </a:prstGeom>
          <a:noFill/>
          <a:ln w="9525">
            <a:noFill/>
            <a:miter lim="800000"/>
            <a:headEnd/>
            <a:tailEnd/>
          </a:ln>
        </p:spPr>
        <p:txBody>
          <a:bodyPr wrap="square" tIns="108000">
            <a:spAutoFit/>
          </a:bodyPr>
          <a:lstStyle>
            <a:defPPr>
              <a:defRPr lang="ja-JP"/>
            </a:defPPr>
            <a:lvl1pPr algn="ctr">
              <a:spcBef>
                <a:spcPct val="50000"/>
              </a:spcBef>
              <a:defRPr sz="3200">
                <a:solidFill>
                  <a:schemeClr val="bg1"/>
                </a:solidFill>
                <a:latin typeface="+mn-ea"/>
              </a:defRPr>
            </a:lvl1pPr>
          </a:lstStyle>
          <a:p>
            <a:r>
              <a:rPr lang="ja-JP" altLang="en-US" sz="2400" dirty="0" smtClean="0">
                <a:solidFill>
                  <a:schemeClr val="tx1"/>
                </a:solidFill>
              </a:rPr>
              <a:t>二つの側面</a:t>
            </a:r>
            <a:endParaRPr lang="ja-JP" altLang="en-US" sz="2400" dirty="0">
              <a:solidFill>
                <a:schemeClr val="tx1"/>
              </a:solidFill>
            </a:endParaRPr>
          </a:p>
        </p:txBody>
      </p:sp>
      <p:sp>
        <p:nvSpPr>
          <p:cNvPr id="23" name="ホームベース 22"/>
          <p:cNvSpPr/>
          <p:nvPr/>
        </p:nvSpPr>
        <p:spPr>
          <a:xfrm flipH="1">
            <a:off x="6516216" y="4045662"/>
            <a:ext cx="2520280" cy="396000"/>
          </a:xfrm>
          <a:prstGeom prst="homePlate">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dirty="0" smtClean="0"/>
              <a:t>自己存在感を与える</a:t>
            </a:r>
            <a:endParaRPr kumimoji="1" lang="ja-JP" altLang="en-US" dirty="0"/>
          </a:p>
        </p:txBody>
      </p:sp>
      <p:sp>
        <p:nvSpPr>
          <p:cNvPr id="26" name="ホームベース 25"/>
          <p:cNvSpPr/>
          <p:nvPr/>
        </p:nvSpPr>
        <p:spPr>
          <a:xfrm flipH="1">
            <a:off x="6228184" y="4529419"/>
            <a:ext cx="2808312" cy="396000"/>
          </a:xfrm>
          <a:prstGeom prst="homePlate">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dirty="0" smtClean="0"/>
              <a:t>共感的な人間関係を育む</a:t>
            </a:r>
            <a:endParaRPr kumimoji="1" lang="ja-JP" altLang="en-US" dirty="0"/>
          </a:p>
        </p:txBody>
      </p:sp>
      <p:sp>
        <p:nvSpPr>
          <p:cNvPr id="27" name="ホームベース 26"/>
          <p:cNvSpPr/>
          <p:nvPr/>
        </p:nvSpPr>
        <p:spPr>
          <a:xfrm flipH="1">
            <a:off x="5940152" y="5013176"/>
            <a:ext cx="3096344" cy="396000"/>
          </a:xfrm>
          <a:prstGeom prst="homePlate">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dirty="0" smtClean="0"/>
              <a:t>自己決定の場を与える</a:t>
            </a:r>
            <a:endParaRPr kumimoji="1" lang="ja-JP" altLang="en-US" dirty="0"/>
          </a:p>
        </p:txBody>
      </p:sp>
    </p:spTree>
    <p:extLst>
      <p:ext uri="{BB962C8B-B14F-4D97-AF65-F5344CB8AC3E}">
        <p14:creationId xmlns:p14="http://schemas.microsoft.com/office/powerpoint/2010/main" val="17555891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wipe(up)">
                                      <p:cBhvr>
                                        <p:cTn id="7" dur="1000"/>
                                        <p:tgtEl>
                                          <p:spTgt spid="174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right)">
                                      <p:cBhvr>
                                        <p:cTn id="11" dur="1000"/>
                                        <p:tgtEl>
                                          <p:spTgt spid="23"/>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right)">
                                      <p:cBhvr>
                                        <p:cTn id="15" dur="1000"/>
                                        <p:tgtEl>
                                          <p:spTgt spid="26"/>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right)">
                                      <p:cBhvr>
                                        <p:cTn id="19" dur="1000"/>
                                        <p:tgtEl>
                                          <p:spTgt spid="27"/>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heel(1)">
                                      <p:cBhvr>
                                        <p:cTn id="28"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413" grpId="0" animBg="1"/>
      <p:bldP spid="13" grpId="0"/>
      <p:bldP spid="23" grpId="0" animBg="1"/>
      <p:bldP spid="26" grpId="0" animBg="1"/>
      <p:bldP spid="2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グループ化 6"/>
          <p:cNvGrpSpPr/>
          <p:nvPr/>
        </p:nvGrpSpPr>
        <p:grpSpPr>
          <a:xfrm>
            <a:off x="1041424" y="2876020"/>
            <a:ext cx="7934586" cy="914400"/>
            <a:chOff x="1041424" y="2947876"/>
            <a:chExt cx="7934586" cy="914400"/>
          </a:xfrm>
        </p:grpSpPr>
        <p:sp>
          <p:nvSpPr>
            <p:cNvPr id="19" name="角丸四角形 18"/>
            <p:cNvSpPr/>
            <p:nvPr/>
          </p:nvSpPr>
          <p:spPr>
            <a:xfrm>
              <a:off x="1445861" y="3026544"/>
              <a:ext cx="7530149"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自己指導能力を育むための三つの留意点を意識した</a:t>
              </a:r>
              <a:endParaRPr lang="en-US" altLang="ja-JP" sz="2000" b="1" dirty="0">
                <a:solidFill>
                  <a:schemeClr val="bg1"/>
                </a:solidFill>
                <a:latin typeface="メイリオ" panose="020B0604030504040204" pitchFamily="50" charset="-128"/>
                <a:ea typeface="メイリオ" panose="020B0604030504040204" pitchFamily="50" charset="-128"/>
              </a:endParaRPr>
            </a:p>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授業の中での働きかけを考える</a:t>
              </a:r>
              <a:endParaRPr lang="en-US" altLang="ja-JP" sz="2000" b="1" dirty="0">
                <a:solidFill>
                  <a:schemeClr val="bg1"/>
                </a:solidFill>
                <a:latin typeface="メイリオ" panose="020B0604030504040204" pitchFamily="50" charset="-128"/>
                <a:ea typeface="メイリオ" panose="020B0604030504040204" pitchFamily="50" charset="-128"/>
              </a:endParaRPr>
            </a:p>
          </p:txBody>
        </p:sp>
        <p:sp>
          <p:nvSpPr>
            <p:cNvPr id="13" name="円/楕円 12"/>
            <p:cNvSpPr/>
            <p:nvPr/>
          </p:nvSpPr>
          <p:spPr>
            <a:xfrm>
              <a:off x="1041424" y="2947876"/>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smtClean="0">
                  <a:solidFill>
                    <a:schemeClr val="bg1"/>
                  </a:solidFill>
                  <a:latin typeface="メイリオ" panose="020B0604030504040204" pitchFamily="50" charset="-128"/>
                  <a:ea typeface="メイリオ" panose="020B0604030504040204" pitchFamily="50" charset="-128"/>
                </a:rPr>
                <a:t>３</a:t>
              </a:r>
              <a:endParaRPr lang="ja-JP" altLang="en-US" sz="4000" b="1" dirty="0">
                <a:solidFill>
                  <a:schemeClr val="bg1"/>
                </a:solidFill>
                <a:latin typeface="メイリオ" panose="020B0604030504040204" pitchFamily="50" charset="-128"/>
                <a:ea typeface="メイリオ" panose="020B0604030504040204" pitchFamily="50" charset="-128"/>
              </a:endParaRPr>
            </a:p>
          </p:txBody>
        </p:sp>
      </p:grpSp>
      <p:sp>
        <p:nvSpPr>
          <p:cNvPr id="21" name="タイトル 1"/>
          <p:cNvSpPr>
            <a:spLocks noGrp="1"/>
          </p:cNvSpPr>
          <p:nvPr>
            <p:ph type="title"/>
          </p:nvPr>
        </p:nvSpPr>
        <p:spPr>
          <a:xfrm>
            <a:off x="251520" y="0"/>
            <a:ext cx="8229600" cy="1143000"/>
          </a:xfrm>
          <a:noFill/>
        </p:spPr>
        <p:txBody>
          <a:bodyPr/>
          <a:lstStyle/>
          <a:p>
            <a:pPr algn="ctr"/>
            <a:r>
              <a:rPr lang="ja-JP" altLang="en-US" b="1" dirty="0">
                <a:solidFill>
                  <a:schemeClr val="tx1"/>
                </a:solidFill>
                <a:latin typeface="メイリオ" pitchFamily="50" charset="-128"/>
                <a:ea typeface="メイリオ" pitchFamily="50" charset="-128"/>
                <a:cs typeface="Arial" charset="0"/>
              </a:rPr>
              <a:t>研修の進め方</a:t>
            </a:r>
          </a:p>
        </p:txBody>
      </p:sp>
    </p:spTree>
    <p:extLst>
      <p:ext uri="{BB962C8B-B14F-4D97-AF65-F5344CB8AC3E}">
        <p14:creationId xmlns:p14="http://schemas.microsoft.com/office/powerpoint/2010/main" val="253266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76" y="1379537"/>
            <a:ext cx="9236076" cy="552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正方形/長方形 11"/>
          <p:cNvSpPr/>
          <p:nvPr/>
        </p:nvSpPr>
        <p:spPr>
          <a:xfrm>
            <a:off x="0" y="0"/>
            <a:ext cx="9144000" cy="1412776"/>
          </a:xfrm>
          <a:prstGeom prst="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288000" rIns="180000" rtlCol="0" anchor="ctr"/>
          <a:lstStyle/>
          <a:p>
            <a:r>
              <a:rPr lang="ja-JP" altLang="en-US" sz="2400" dirty="0">
                <a:solidFill>
                  <a:schemeClr val="bg1"/>
                </a:solidFill>
                <a:latin typeface="メイリオ" panose="020B0604030504040204" pitchFamily="50" charset="-128"/>
                <a:ea typeface="メイリオ" panose="020B0604030504040204" pitchFamily="50" charset="-128"/>
              </a:rPr>
              <a:t>教師が示した課題に</a:t>
            </a:r>
            <a:r>
              <a:rPr lang="ja-JP" altLang="en-US" sz="2400" dirty="0" smtClean="0">
                <a:solidFill>
                  <a:schemeClr val="bg1"/>
                </a:solidFill>
                <a:latin typeface="メイリオ" panose="020B0604030504040204" pitchFamily="50" charset="-128"/>
                <a:ea typeface="メイリオ" panose="020B0604030504040204" pitchFamily="50" charset="-128"/>
              </a:rPr>
              <a:t>ついて考える学習活動の際に、</a:t>
            </a:r>
            <a:r>
              <a:rPr lang="ja-JP" altLang="en-US" sz="2400" b="1" dirty="0" smtClean="0">
                <a:solidFill>
                  <a:schemeClr val="bg1"/>
                </a:solidFill>
                <a:latin typeface="メイリオ" panose="020B0604030504040204" pitchFamily="50" charset="-128"/>
                <a:ea typeface="メイリオ" panose="020B0604030504040204" pitchFamily="50" charset="-128"/>
              </a:rPr>
              <a:t>子供</a:t>
            </a:r>
            <a:r>
              <a:rPr lang="ja-JP" altLang="en-US" sz="2400" b="1" dirty="0">
                <a:solidFill>
                  <a:schemeClr val="bg1"/>
                </a:solidFill>
                <a:latin typeface="メイリオ" panose="020B0604030504040204" pitchFamily="50" charset="-128"/>
                <a:ea typeface="メイリオ" panose="020B0604030504040204" pitchFamily="50" charset="-128"/>
              </a:rPr>
              <a:t>たち</a:t>
            </a:r>
            <a:r>
              <a:rPr lang="ja-JP" altLang="en-US" sz="2400" b="1" dirty="0" smtClean="0">
                <a:solidFill>
                  <a:schemeClr val="bg1"/>
                </a:solidFill>
                <a:latin typeface="メイリオ" panose="020B0604030504040204" pitchFamily="50" charset="-128"/>
                <a:ea typeface="メイリオ" panose="020B0604030504040204" pitchFamily="50" charset="-128"/>
              </a:rPr>
              <a:t>がより</a:t>
            </a:r>
            <a:r>
              <a:rPr lang="ja-JP" altLang="en-US" sz="2400" b="1" dirty="0">
                <a:solidFill>
                  <a:schemeClr val="bg1"/>
                </a:solidFill>
                <a:latin typeface="メイリオ" panose="020B0604030504040204" pitchFamily="50" charset="-128"/>
                <a:ea typeface="メイリオ" panose="020B0604030504040204" pitchFamily="50" charset="-128"/>
              </a:rPr>
              <a:t>主体的に考えることができる</a:t>
            </a:r>
            <a:r>
              <a:rPr lang="ja-JP" altLang="en-US" sz="2400" dirty="0">
                <a:solidFill>
                  <a:schemeClr val="bg1"/>
                </a:solidFill>
                <a:latin typeface="メイリオ" panose="020B0604030504040204" pitchFamily="50" charset="-128"/>
                <a:ea typeface="メイリオ" panose="020B0604030504040204" pitchFamily="50" charset="-128"/>
              </a:rPr>
              <a:t>ように</a:t>
            </a:r>
            <a:r>
              <a:rPr lang="ja-JP" altLang="en-US" sz="2400" dirty="0" smtClean="0">
                <a:solidFill>
                  <a:schemeClr val="bg1"/>
                </a:solidFill>
                <a:latin typeface="メイリオ" panose="020B0604030504040204" pitchFamily="50" charset="-128"/>
                <a:ea typeface="メイリオ" panose="020B0604030504040204" pitchFamily="50" charset="-128"/>
              </a:rPr>
              <a:t>なる働きかけ</a:t>
            </a:r>
            <a:r>
              <a:rPr lang="ja-JP" altLang="en-US" sz="2400" dirty="0">
                <a:solidFill>
                  <a:schemeClr val="bg1"/>
                </a:solidFill>
                <a:latin typeface="メイリオ" panose="020B0604030504040204" pitchFamily="50" charset="-128"/>
                <a:ea typeface="メイリオ" panose="020B0604030504040204" pitchFamily="50" charset="-128"/>
              </a:rPr>
              <a:t>として</a:t>
            </a:r>
            <a:r>
              <a:rPr lang="ja-JP" altLang="en-US" sz="2400" dirty="0" smtClean="0">
                <a:solidFill>
                  <a:schemeClr val="bg1"/>
                </a:solidFill>
                <a:latin typeface="メイリオ" panose="020B0604030504040204" pitchFamily="50" charset="-128"/>
                <a:ea typeface="メイリオ" panose="020B0604030504040204" pitchFamily="50" charset="-128"/>
              </a:rPr>
              <a:t>、どの</a:t>
            </a:r>
            <a:r>
              <a:rPr lang="ja-JP" altLang="en-US" sz="2400" dirty="0">
                <a:solidFill>
                  <a:schemeClr val="bg1"/>
                </a:solidFill>
                <a:latin typeface="メイリオ" panose="020B0604030504040204" pitchFamily="50" charset="-128"/>
                <a:ea typeface="メイリオ" panose="020B0604030504040204" pitchFamily="50" charset="-128"/>
              </a:rPr>
              <a:t>よう</a:t>
            </a:r>
            <a:r>
              <a:rPr lang="ja-JP" altLang="en-US" sz="2400" dirty="0" smtClean="0">
                <a:solidFill>
                  <a:schemeClr val="bg1"/>
                </a:solidFill>
                <a:latin typeface="メイリオ" panose="020B0604030504040204" pitchFamily="50" charset="-128"/>
                <a:ea typeface="メイリオ" panose="020B0604030504040204" pitchFamily="50" charset="-128"/>
              </a:rPr>
              <a:t>な手立てが</a:t>
            </a:r>
            <a:r>
              <a:rPr lang="ja-JP" altLang="en-US" sz="2400" dirty="0">
                <a:solidFill>
                  <a:schemeClr val="bg1"/>
                </a:solidFill>
                <a:latin typeface="メイリオ" panose="020B0604030504040204" pitchFamily="50" charset="-128"/>
                <a:ea typeface="メイリオ" panose="020B0604030504040204" pitchFamily="50" charset="-128"/>
              </a:rPr>
              <a:t>考えられますか？</a:t>
            </a:r>
          </a:p>
        </p:txBody>
      </p:sp>
      <p:sp>
        <p:nvSpPr>
          <p:cNvPr id="5" name="正方形/長方形 4"/>
          <p:cNvSpPr/>
          <p:nvPr/>
        </p:nvSpPr>
        <p:spPr>
          <a:xfrm>
            <a:off x="0" y="0"/>
            <a:ext cx="9148936" cy="685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spTree>
    <p:extLst>
      <p:ext uri="{BB962C8B-B14F-4D97-AF65-F5344CB8AC3E}">
        <p14:creationId xmlns:p14="http://schemas.microsoft.com/office/powerpoint/2010/main" val="4056538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807" y="148326"/>
            <a:ext cx="6239999" cy="4680000"/>
          </a:xfrm>
          <a:prstGeom prst="rect">
            <a:avLst/>
          </a:prstGeom>
          <a:noFill/>
          <a:ln w="127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正方形/長方形 1"/>
          <p:cNvSpPr/>
          <p:nvPr/>
        </p:nvSpPr>
        <p:spPr>
          <a:xfrm>
            <a:off x="377788" y="5157192"/>
            <a:ext cx="8388424"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ctr"/>
          <a:lstStyle/>
          <a:p>
            <a:r>
              <a:rPr kumimoji="1" lang="ja-JP" altLang="en-US" sz="2800" b="1" dirty="0" smtClean="0">
                <a:solidFill>
                  <a:schemeClr val="tx1"/>
                </a:solidFill>
                <a:latin typeface="メイリオ" panose="020B0604030504040204" pitchFamily="50" charset="-128"/>
                <a:ea typeface="メイリオ" panose="020B0604030504040204" pitchFamily="50" charset="-128"/>
              </a:rPr>
              <a:t>１　資料①の付箋を、資料②に貼り替える</a:t>
            </a:r>
            <a:endParaRPr kumimoji="1" lang="ja-JP" altLang="en-US" sz="2800" b="1" dirty="0">
              <a:solidFill>
                <a:schemeClr val="tx1"/>
              </a:solidFill>
              <a:latin typeface="メイリオ" panose="020B0604030504040204" pitchFamily="50" charset="-128"/>
              <a:ea typeface="メイリオ" panose="020B0604030504040204" pitchFamily="50" charset="-128"/>
            </a:endParaRPr>
          </a:p>
        </p:txBody>
      </p:sp>
      <p:sp>
        <p:nvSpPr>
          <p:cNvPr id="30" name="正方形/長方形 29"/>
          <p:cNvSpPr/>
          <p:nvPr/>
        </p:nvSpPr>
        <p:spPr>
          <a:xfrm>
            <a:off x="377788" y="5733256"/>
            <a:ext cx="8388424"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ctr"/>
          <a:lstStyle/>
          <a:p>
            <a:r>
              <a:rPr kumimoji="1" lang="ja-JP" altLang="en-US" sz="2800" b="1" dirty="0" smtClean="0">
                <a:solidFill>
                  <a:schemeClr val="tx1"/>
                </a:solidFill>
                <a:latin typeface="メイリオ" panose="020B0604030504040204" pitchFamily="50" charset="-128"/>
                <a:ea typeface="メイリオ" panose="020B0604030504040204" pitchFamily="50" charset="-128"/>
              </a:rPr>
              <a:t>２　さらに働きかけを考え、資料②に貼り加える</a:t>
            </a:r>
            <a:endParaRPr kumimoji="1" lang="ja-JP" altLang="en-US" sz="2800" b="1" dirty="0">
              <a:solidFill>
                <a:schemeClr val="tx1"/>
              </a:solidFill>
              <a:latin typeface="メイリオ" panose="020B0604030504040204" pitchFamily="50" charset="-128"/>
              <a:ea typeface="メイリオ" panose="020B0604030504040204" pitchFamily="50" charset="-128"/>
            </a:endParaRPr>
          </a:p>
        </p:txBody>
      </p:sp>
      <p:pic>
        <p:nvPicPr>
          <p:cNvPr id="3" name="Picture 2" descr="C:\Users\u50\Desktop\イラスト\07研修・指導\010_グループワーク.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5112" y="3166832"/>
            <a:ext cx="1701100" cy="1613052"/>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377788" y="6309320"/>
            <a:ext cx="8388424"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ctr"/>
          <a:lstStyle/>
          <a:p>
            <a:r>
              <a:rPr lang="ja-JP" altLang="en-US" sz="2800" b="1" dirty="0">
                <a:solidFill>
                  <a:schemeClr val="tx1"/>
                </a:solidFill>
                <a:latin typeface="メイリオ" panose="020B0604030504040204" pitchFamily="50" charset="-128"/>
                <a:ea typeface="メイリオ" panose="020B0604030504040204" pitchFamily="50" charset="-128"/>
              </a:rPr>
              <a:t>３</a:t>
            </a:r>
            <a:r>
              <a:rPr kumimoji="1" lang="ja-JP" altLang="en-US" sz="2800" b="1" dirty="0" smtClean="0">
                <a:solidFill>
                  <a:schemeClr val="tx1"/>
                </a:solidFill>
                <a:latin typeface="メイリオ" panose="020B0604030504040204" pitchFamily="50" charset="-128"/>
                <a:ea typeface="メイリオ" panose="020B0604030504040204" pitchFamily="50" charset="-128"/>
              </a:rPr>
              <a:t>　ギャラリーウォークをして共有する</a:t>
            </a:r>
            <a:endParaRPr kumimoji="1" lang="ja-JP" altLang="en-US" sz="28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043526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161752" y="1124744"/>
            <a:ext cx="8820496" cy="1638152"/>
            <a:chOff x="107504" y="539155"/>
            <a:chExt cx="8820496" cy="1638152"/>
          </a:xfrm>
        </p:grpSpPr>
        <p:sp>
          <p:nvSpPr>
            <p:cNvPr id="8" name="正方形/長方形 7"/>
            <p:cNvSpPr/>
            <p:nvPr/>
          </p:nvSpPr>
          <p:spPr>
            <a:xfrm>
              <a:off x="108000" y="764704"/>
              <a:ext cx="8820000" cy="1412603"/>
            </a:xfrm>
            <a:prstGeom prst="rect">
              <a:avLst/>
            </a:prstGeom>
            <a:solidFill>
              <a:schemeClr val="bg1">
                <a:lumMod val="95000"/>
              </a:schemeClr>
            </a:solidFill>
            <a:ln>
              <a:solidFill>
                <a:srgbClr val="009999"/>
              </a:solidFill>
            </a:ln>
          </p:spPr>
          <p:style>
            <a:lnRef idx="2">
              <a:schemeClr val="accent6"/>
            </a:lnRef>
            <a:fillRef idx="1">
              <a:schemeClr val="lt1"/>
            </a:fillRef>
            <a:effectRef idx="0">
              <a:schemeClr val="accent6"/>
            </a:effectRef>
            <a:fontRef idx="minor">
              <a:schemeClr val="dk1"/>
            </a:fontRef>
          </p:style>
          <p:txBody>
            <a:bodyPr rtlCol="0" anchor="t"/>
            <a:lstStyle/>
            <a:p>
              <a:pPr>
                <a:lnSpc>
                  <a:spcPts val="2500"/>
                </a:lnSpc>
              </a:pPr>
              <a:endParaRPr lang="en-US" altLang="ja-JP" sz="2200" dirty="0" smtClean="0">
                <a:latin typeface="+mj-ea"/>
                <a:ea typeface="+mj-ea"/>
              </a:endParaRPr>
            </a:p>
            <a:p>
              <a:pPr marL="285750" indent="-285750">
                <a:lnSpc>
                  <a:spcPts val="2500"/>
                </a:lnSpc>
                <a:buFont typeface="Arial" panose="020B0604020202020204" pitchFamily="34" charset="0"/>
                <a:buChar char="•"/>
              </a:pPr>
              <a:r>
                <a:rPr lang="ja-JP" altLang="en-US" sz="2200" dirty="0" smtClean="0">
                  <a:latin typeface="+mj-ea"/>
                  <a:ea typeface="+mj-ea"/>
                </a:rPr>
                <a:t>どんな発言でも、取り上げる。軽視しない。</a:t>
              </a:r>
              <a:endParaRPr kumimoji="1" lang="en-US" altLang="ja-JP" sz="2200" dirty="0" smtClean="0">
                <a:latin typeface="+mj-ea"/>
                <a:ea typeface="+mj-ea"/>
              </a:endParaRPr>
            </a:p>
            <a:p>
              <a:pPr marL="285750" indent="-285750">
                <a:lnSpc>
                  <a:spcPts val="2500"/>
                </a:lnSpc>
                <a:buFont typeface="Arial" panose="020B0604020202020204" pitchFamily="34" charset="0"/>
                <a:buChar char="•"/>
              </a:pPr>
              <a:r>
                <a:rPr lang="ja-JP" altLang="en-US" sz="2200" dirty="0">
                  <a:latin typeface="+mj-ea"/>
                  <a:ea typeface="+mj-ea"/>
                </a:rPr>
                <a:t>全員</a:t>
              </a:r>
              <a:r>
                <a:rPr lang="ja-JP" altLang="en-US" sz="2200" dirty="0" smtClean="0">
                  <a:latin typeface="+mj-ea"/>
                  <a:ea typeface="+mj-ea"/>
                </a:rPr>
                <a:t>が応答できるような発問、助言を工夫する。</a:t>
              </a:r>
              <a:endParaRPr lang="en-US" altLang="ja-JP" sz="2200" dirty="0" smtClean="0">
                <a:latin typeface="+mj-ea"/>
                <a:ea typeface="+mj-ea"/>
              </a:endParaRPr>
            </a:p>
            <a:p>
              <a:pPr marL="285750" indent="-285750">
                <a:lnSpc>
                  <a:spcPts val="2500"/>
                </a:lnSpc>
                <a:buFont typeface="Arial" panose="020B0604020202020204" pitchFamily="34" charset="0"/>
                <a:buChar char="•"/>
              </a:pPr>
              <a:r>
                <a:rPr kumimoji="1" lang="ja-JP" altLang="en-US" sz="2200" dirty="0" smtClean="0">
                  <a:latin typeface="+mj-ea"/>
                  <a:ea typeface="+mj-ea"/>
                </a:rPr>
                <a:t>自分の考えや気持ちを抵抗なく自由に話せるように工夫する。 等</a:t>
              </a:r>
              <a:endParaRPr kumimoji="1" lang="ja-JP" altLang="en-US" sz="2200" dirty="0">
                <a:latin typeface="+mj-ea"/>
                <a:ea typeface="+mj-ea"/>
              </a:endParaRPr>
            </a:p>
          </p:txBody>
        </p:sp>
        <p:sp>
          <p:nvSpPr>
            <p:cNvPr id="9" name="ホームベース 8"/>
            <p:cNvSpPr/>
            <p:nvPr/>
          </p:nvSpPr>
          <p:spPr>
            <a:xfrm flipH="1">
              <a:off x="107504" y="539155"/>
              <a:ext cx="4032000" cy="432000"/>
            </a:xfrm>
            <a:prstGeom prst="homePlate">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t"/>
            <a:lstStyle/>
            <a:p>
              <a:pPr algn="ctr"/>
              <a:r>
                <a:rPr kumimoji="1" lang="ja-JP" altLang="en-US" sz="2400" b="1" dirty="0" smtClean="0"/>
                <a:t>自己存在感</a:t>
              </a:r>
              <a:r>
                <a:rPr kumimoji="1" lang="ja-JP" altLang="en-US" sz="2400" dirty="0" smtClean="0"/>
                <a:t>を与える</a:t>
              </a:r>
              <a:endParaRPr kumimoji="1" lang="ja-JP" altLang="en-US" sz="2400" dirty="0"/>
            </a:p>
          </p:txBody>
        </p:sp>
      </p:grpSp>
      <p:grpSp>
        <p:nvGrpSpPr>
          <p:cNvPr id="3" name="グループ化 2"/>
          <p:cNvGrpSpPr/>
          <p:nvPr/>
        </p:nvGrpSpPr>
        <p:grpSpPr>
          <a:xfrm>
            <a:off x="161752" y="3040101"/>
            <a:ext cx="8820496" cy="1633389"/>
            <a:chOff x="107504" y="2717937"/>
            <a:chExt cx="8820496" cy="1633389"/>
          </a:xfrm>
        </p:grpSpPr>
        <p:sp>
          <p:nvSpPr>
            <p:cNvPr id="10" name="正方形/長方形 9"/>
            <p:cNvSpPr/>
            <p:nvPr/>
          </p:nvSpPr>
          <p:spPr>
            <a:xfrm>
              <a:off x="108000" y="2938723"/>
              <a:ext cx="8820000" cy="1412603"/>
            </a:xfrm>
            <a:prstGeom prst="rect">
              <a:avLst/>
            </a:prstGeom>
            <a:solidFill>
              <a:schemeClr val="bg1">
                <a:lumMod val="95000"/>
              </a:schemeClr>
            </a:solidFill>
            <a:ln>
              <a:solidFill>
                <a:srgbClr val="009999"/>
              </a:solidFill>
            </a:ln>
          </p:spPr>
          <p:style>
            <a:lnRef idx="2">
              <a:schemeClr val="accent6"/>
            </a:lnRef>
            <a:fillRef idx="1">
              <a:schemeClr val="lt1"/>
            </a:fillRef>
            <a:effectRef idx="0">
              <a:schemeClr val="accent6"/>
            </a:effectRef>
            <a:fontRef idx="minor">
              <a:schemeClr val="dk1"/>
            </a:fontRef>
          </p:style>
          <p:txBody>
            <a:bodyPr rtlCol="0" anchor="t"/>
            <a:lstStyle/>
            <a:p>
              <a:pPr>
                <a:lnSpc>
                  <a:spcPts val="2500"/>
                </a:lnSpc>
              </a:pPr>
              <a:endParaRPr lang="en-US" altLang="ja-JP" sz="2200" dirty="0" smtClean="0">
                <a:latin typeface="+mj-ea"/>
                <a:ea typeface="+mj-ea"/>
              </a:endParaRPr>
            </a:p>
            <a:p>
              <a:pPr marL="285750" indent="-285750">
                <a:lnSpc>
                  <a:spcPts val="2500"/>
                </a:lnSpc>
                <a:buFont typeface="Arial" panose="020B0604020202020204" pitchFamily="34" charset="0"/>
                <a:buChar char="•"/>
              </a:pPr>
              <a:r>
                <a:rPr lang="ja-JP" altLang="en-US" sz="2200" dirty="0" smtClean="0">
                  <a:latin typeface="+mj-ea"/>
                  <a:ea typeface="+mj-ea"/>
                </a:rPr>
                <a:t>一人一人</a:t>
              </a:r>
              <a:r>
                <a:rPr lang="ja-JP" altLang="en-US" sz="2200" dirty="0">
                  <a:latin typeface="+mj-ea"/>
                  <a:ea typeface="+mj-ea"/>
                </a:rPr>
                <a:t>を受け入れて、ほめる。</a:t>
              </a:r>
              <a:endParaRPr lang="en-US" altLang="ja-JP" sz="2200" dirty="0">
                <a:latin typeface="+mj-ea"/>
                <a:ea typeface="+mj-ea"/>
              </a:endParaRPr>
            </a:p>
            <a:p>
              <a:pPr marL="285750" indent="-285750">
                <a:lnSpc>
                  <a:spcPts val="2500"/>
                </a:lnSpc>
                <a:buFont typeface="Arial" panose="020B0604020202020204" pitchFamily="34" charset="0"/>
                <a:buChar char="•"/>
              </a:pPr>
              <a:r>
                <a:rPr lang="ja-JP" altLang="en-US" sz="2200" dirty="0" smtClean="0">
                  <a:latin typeface="+mj-ea"/>
                  <a:ea typeface="+mj-ea"/>
                </a:rPr>
                <a:t>たどたどしい</a:t>
              </a:r>
              <a:r>
                <a:rPr lang="ja-JP" altLang="en-US" sz="2200" dirty="0">
                  <a:latin typeface="+mj-ea"/>
                  <a:ea typeface="+mj-ea"/>
                </a:rPr>
                <a:t>発言でも、言い終わるまで待つ。</a:t>
              </a:r>
              <a:endParaRPr lang="en-US" altLang="ja-JP" sz="2200" dirty="0">
                <a:latin typeface="+mj-ea"/>
                <a:ea typeface="+mj-ea"/>
              </a:endParaRPr>
            </a:p>
            <a:p>
              <a:pPr marL="285750" indent="-285750">
                <a:lnSpc>
                  <a:spcPts val="2500"/>
                </a:lnSpc>
                <a:buFont typeface="Arial" panose="020B0604020202020204" pitchFamily="34" charset="0"/>
                <a:buChar char="•"/>
              </a:pPr>
              <a:r>
                <a:rPr lang="ja-JP" altLang="en-US" sz="2200" dirty="0" smtClean="0">
                  <a:latin typeface="+mj-ea"/>
                  <a:ea typeface="+mj-ea"/>
                </a:rPr>
                <a:t>友達</a:t>
              </a:r>
              <a:r>
                <a:rPr lang="ja-JP" altLang="en-US" sz="2200" dirty="0">
                  <a:latin typeface="+mj-ea"/>
                  <a:ea typeface="+mj-ea"/>
                </a:rPr>
                <a:t>の意見に声を出してうなずいたり、拍手をしたり</a:t>
              </a:r>
              <a:r>
                <a:rPr lang="ja-JP" altLang="en-US" sz="2200" dirty="0" smtClean="0">
                  <a:latin typeface="+mj-ea"/>
                  <a:ea typeface="+mj-ea"/>
                </a:rPr>
                <a:t>する。 等</a:t>
              </a:r>
              <a:endParaRPr lang="en-US" altLang="ja-JP" sz="2200" dirty="0">
                <a:latin typeface="+mj-ea"/>
                <a:ea typeface="+mj-ea"/>
              </a:endParaRPr>
            </a:p>
          </p:txBody>
        </p:sp>
        <p:sp>
          <p:nvSpPr>
            <p:cNvPr id="11" name="ホームベース 10"/>
            <p:cNvSpPr/>
            <p:nvPr/>
          </p:nvSpPr>
          <p:spPr>
            <a:xfrm flipH="1">
              <a:off x="107504" y="2717937"/>
              <a:ext cx="4032000" cy="432000"/>
            </a:xfrm>
            <a:prstGeom prst="homePlate">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t"/>
            <a:lstStyle/>
            <a:p>
              <a:pPr algn="ctr"/>
              <a:r>
                <a:rPr lang="ja-JP" altLang="en-US" sz="2400" b="1" dirty="0"/>
                <a:t>共感的</a:t>
              </a:r>
              <a:r>
                <a:rPr lang="ja-JP" altLang="en-US" sz="2400" b="1" dirty="0" smtClean="0"/>
                <a:t>な人間関係</a:t>
              </a:r>
              <a:r>
                <a:rPr kumimoji="1" lang="ja-JP" altLang="en-US" sz="2400" dirty="0" smtClean="0"/>
                <a:t>を育む</a:t>
              </a:r>
              <a:endParaRPr kumimoji="1" lang="ja-JP" altLang="en-US" sz="2400" dirty="0"/>
            </a:p>
          </p:txBody>
        </p:sp>
      </p:grpSp>
      <p:grpSp>
        <p:nvGrpSpPr>
          <p:cNvPr id="4" name="グループ化 3"/>
          <p:cNvGrpSpPr/>
          <p:nvPr/>
        </p:nvGrpSpPr>
        <p:grpSpPr>
          <a:xfrm>
            <a:off x="161752" y="4950694"/>
            <a:ext cx="8820496" cy="1628626"/>
            <a:chOff x="107504" y="4896718"/>
            <a:chExt cx="8820496" cy="1628626"/>
          </a:xfrm>
        </p:grpSpPr>
        <p:sp>
          <p:nvSpPr>
            <p:cNvPr id="12" name="正方形/長方形 11"/>
            <p:cNvSpPr/>
            <p:nvPr/>
          </p:nvSpPr>
          <p:spPr>
            <a:xfrm>
              <a:off x="108000" y="5112741"/>
              <a:ext cx="8820000" cy="1412603"/>
            </a:xfrm>
            <a:prstGeom prst="rect">
              <a:avLst/>
            </a:prstGeom>
            <a:solidFill>
              <a:schemeClr val="bg1">
                <a:lumMod val="95000"/>
              </a:schemeClr>
            </a:solidFill>
            <a:ln>
              <a:solidFill>
                <a:srgbClr val="009999"/>
              </a:solidFill>
            </a:ln>
          </p:spPr>
          <p:style>
            <a:lnRef idx="2">
              <a:schemeClr val="accent6"/>
            </a:lnRef>
            <a:fillRef idx="1">
              <a:schemeClr val="lt1"/>
            </a:fillRef>
            <a:effectRef idx="0">
              <a:schemeClr val="accent6"/>
            </a:effectRef>
            <a:fontRef idx="minor">
              <a:schemeClr val="dk1"/>
            </a:fontRef>
          </p:style>
          <p:txBody>
            <a:bodyPr rtlCol="0" anchor="t"/>
            <a:lstStyle/>
            <a:p>
              <a:pPr>
                <a:lnSpc>
                  <a:spcPts val="2500"/>
                </a:lnSpc>
              </a:pPr>
              <a:endParaRPr lang="en-US" altLang="ja-JP" sz="2200" dirty="0" smtClean="0">
                <a:latin typeface="+mj-ea"/>
                <a:ea typeface="+mj-ea"/>
              </a:endParaRPr>
            </a:p>
            <a:p>
              <a:pPr marL="285750" indent="-285750">
                <a:lnSpc>
                  <a:spcPts val="2500"/>
                </a:lnSpc>
                <a:buFont typeface="Arial" panose="020B0604020202020204" pitchFamily="34" charset="0"/>
                <a:buChar char="•"/>
              </a:pPr>
              <a:r>
                <a:rPr lang="ja-JP" altLang="en-US" sz="2200" dirty="0" smtClean="0">
                  <a:latin typeface="+mj-ea"/>
                  <a:ea typeface="+mj-ea"/>
                </a:rPr>
                <a:t>選択</a:t>
              </a:r>
              <a:r>
                <a:rPr lang="ja-JP" altLang="en-US" sz="2200" dirty="0">
                  <a:latin typeface="+mj-ea"/>
                  <a:ea typeface="+mj-ea"/>
                </a:rPr>
                <a:t>場面をつくる。</a:t>
              </a:r>
              <a:endParaRPr lang="en-US" altLang="ja-JP" sz="2200" dirty="0">
                <a:latin typeface="+mj-ea"/>
                <a:ea typeface="+mj-ea"/>
              </a:endParaRPr>
            </a:p>
            <a:p>
              <a:pPr marL="285750" indent="-285750">
                <a:lnSpc>
                  <a:spcPts val="2500"/>
                </a:lnSpc>
                <a:buFont typeface="Arial" panose="020B0604020202020204" pitchFamily="34" charset="0"/>
                <a:buChar char="•"/>
              </a:pPr>
              <a:r>
                <a:rPr lang="ja-JP" altLang="en-US" sz="2200" dirty="0">
                  <a:latin typeface="+mj-ea"/>
                  <a:ea typeface="+mj-ea"/>
                </a:rPr>
                <a:t>一人で考える時間を十分に与える</a:t>
              </a:r>
              <a:r>
                <a:rPr lang="ja-JP" altLang="en-US" sz="2200" dirty="0" smtClean="0">
                  <a:latin typeface="+mj-ea"/>
                  <a:ea typeface="+mj-ea"/>
                </a:rPr>
                <a:t>。</a:t>
              </a:r>
              <a:endParaRPr lang="en-US" altLang="ja-JP" sz="2200" dirty="0" smtClean="0">
                <a:latin typeface="+mj-ea"/>
                <a:ea typeface="+mj-ea"/>
              </a:endParaRPr>
            </a:p>
            <a:p>
              <a:pPr marL="285750" indent="-285750">
                <a:lnSpc>
                  <a:spcPts val="2500"/>
                </a:lnSpc>
                <a:buFont typeface="Arial" panose="020B0604020202020204" pitchFamily="34" charset="0"/>
                <a:buChar char="•"/>
              </a:pPr>
              <a:r>
                <a:rPr lang="ja-JP" altLang="en-US" sz="2200" dirty="0" smtClean="0">
                  <a:latin typeface="+mj-ea"/>
                  <a:ea typeface="+mj-ea"/>
                </a:rPr>
                <a:t>考えたり</a:t>
              </a:r>
              <a:r>
                <a:rPr lang="ja-JP" altLang="en-US" sz="2200" dirty="0">
                  <a:latin typeface="+mj-ea"/>
                  <a:ea typeface="+mj-ea"/>
                </a:rPr>
                <a:t>、見たり、聴いたりする視点</a:t>
              </a:r>
              <a:r>
                <a:rPr lang="ja-JP" altLang="en-US" sz="2200" dirty="0" smtClean="0">
                  <a:latin typeface="+mj-ea"/>
                  <a:ea typeface="+mj-ea"/>
                </a:rPr>
                <a:t>を明確</a:t>
              </a:r>
              <a:r>
                <a:rPr lang="ja-JP" altLang="en-US" sz="2200" dirty="0">
                  <a:latin typeface="+mj-ea"/>
                  <a:ea typeface="+mj-ea"/>
                </a:rPr>
                <a:t>に示す</a:t>
              </a:r>
              <a:r>
                <a:rPr lang="ja-JP" altLang="en-US" sz="2200" dirty="0" smtClean="0">
                  <a:latin typeface="+mj-ea"/>
                  <a:ea typeface="+mj-ea"/>
                </a:rPr>
                <a:t>。</a:t>
              </a:r>
              <a:r>
                <a:rPr lang="ja-JP" altLang="en-US" sz="2200" dirty="0">
                  <a:latin typeface="+mj-ea"/>
                  <a:ea typeface="+mj-ea"/>
                </a:rPr>
                <a:t> </a:t>
              </a:r>
              <a:r>
                <a:rPr lang="ja-JP" altLang="en-US" sz="2200" dirty="0" smtClean="0">
                  <a:latin typeface="+mj-ea"/>
                  <a:ea typeface="+mj-ea"/>
                </a:rPr>
                <a:t>等</a:t>
              </a:r>
              <a:endParaRPr lang="en-US" altLang="ja-JP" sz="2200" dirty="0">
                <a:latin typeface="+mj-ea"/>
                <a:ea typeface="+mj-ea"/>
              </a:endParaRPr>
            </a:p>
          </p:txBody>
        </p:sp>
        <p:sp>
          <p:nvSpPr>
            <p:cNvPr id="13" name="ホームベース 12"/>
            <p:cNvSpPr/>
            <p:nvPr/>
          </p:nvSpPr>
          <p:spPr>
            <a:xfrm flipH="1">
              <a:off x="107504" y="4896718"/>
              <a:ext cx="4032000" cy="432000"/>
            </a:xfrm>
            <a:prstGeom prst="homePlate">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t"/>
            <a:lstStyle/>
            <a:p>
              <a:pPr algn="ctr"/>
              <a:r>
                <a:rPr lang="ja-JP" altLang="en-US" sz="2400" b="1" dirty="0"/>
                <a:t>自己</a:t>
              </a:r>
              <a:r>
                <a:rPr lang="ja-JP" altLang="en-US" sz="2400" b="1" dirty="0" smtClean="0"/>
                <a:t>決定の場</a:t>
              </a:r>
              <a:r>
                <a:rPr kumimoji="1" lang="ja-JP" altLang="en-US" sz="2400" dirty="0" smtClean="0"/>
                <a:t>を与える</a:t>
              </a:r>
              <a:endParaRPr kumimoji="1" lang="ja-JP" altLang="en-US" sz="2400" dirty="0"/>
            </a:p>
          </p:txBody>
        </p:sp>
      </p:grpSp>
      <p:sp>
        <p:nvSpPr>
          <p:cNvPr id="14" name="テキスト ボックス 13"/>
          <p:cNvSpPr txBox="1"/>
          <p:nvPr/>
        </p:nvSpPr>
        <p:spPr>
          <a:xfrm>
            <a:off x="0" y="6663913"/>
            <a:ext cx="9128616" cy="197934"/>
          </a:xfrm>
          <a:prstGeom prst="rect">
            <a:avLst/>
          </a:prstGeom>
          <a:noFill/>
        </p:spPr>
        <p:txBody>
          <a:bodyPr wrap="square" tIns="36000" bIns="0" rtlCol="0" anchor="ctr">
            <a:spAutoFit/>
          </a:bodyPr>
          <a:lstStyle/>
          <a:p>
            <a:pPr algn="r"/>
            <a:r>
              <a:rPr lang="ja-JP" altLang="en-US" sz="1050" dirty="0" smtClean="0"/>
              <a:t>参考：坂本昇一・比留間一成「生徒指導のあり方」</a:t>
            </a:r>
            <a:endParaRPr kumimoji="1" lang="en-US" altLang="ja-JP" sz="1050" dirty="0" smtClean="0"/>
          </a:p>
        </p:txBody>
      </p:sp>
      <p:sp>
        <p:nvSpPr>
          <p:cNvPr id="15" name="テキスト ボックス 14"/>
          <p:cNvSpPr txBox="1"/>
          <p:nvPr/>
        </p:nvSpPr>
        <p:spPr>
          <a:xfrm>
            <a:off x="0" y="0"/>
            <a:ext cx="9144000" cy="970829"/>
          </a:xfrm>
          <a:prstGeom prst="rect">
            <a:avLst/>
          </a:prstGeom>
          <a:noFill/>
        </p:spPr>
        <p:txBody>
          <a:bodyPr wrap="square" tIns="108000" bIns="0" rtlCol="0" anchor="ctr">
            <a:spAutoFit/>
          </a:bodyPr>
          <a:lstStyle/>
          <a:p>
            <a:pPr algn="ctr"/>
            <a:r>
              <a:rPr lang="ja-JP" altLang="en-US" sz="2800" b="1" dirty="0" smtClean="0"/>
              <a:t>自己指導能力を育むための三つの留意点を意識した</a:t>
            </a:r>
            <a:endParaRPr lang="en-US" altLang="ja-JP" sz="2800" b="1" dirty="0" smtClean="0"/>
          </a:p>
          <a:p>
            <a:pPr algn="ctr"/>
            <a:r>
              <a:rPr lang="ja-JP" altLang="en-US" sz="2800" b="1" dirty="0" smtClean="0"/>
              <a:t>授業の中での働きかけ例</a:t>
            </a:r>
            <a:endParaRPr kumimoji="1" lang="ja-JP" altLang="en-US" sz="2800" b="1" dirty="0"/>
          </a:p>
        </p:txBody>
      </p:sp>
    </p:spTree>
    <p:extLst>
      <p:ext uri="{BB962C8B-B14F-4D97-AF65-F5344CB8AC3E}">
        <p14:creationId xmlns:p14="http://schemas.microsoft.com/office/powerpoint/2010/main" val="276422972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13B339D-5BA5-4114-8112-0BE34A00049D}"/>
              </a:ext>
            </a:extLst>
          </p:cNvPr>
          <p:cNvSpPr/>
          <p:nvPr/>
        </p:nvSpPr>
        <p:spPr>
          <a:xfrm>
            <a:off x="233518" y="116632"/>
            <a:ext cx="8676964" cy="3888432"/>
          </a:xfrm>
          <a:prstGeom prst="rect">
            <a:avLst/>
          </a:prstGeom>
          <a:solidFill>
            <a:srgbClr val="FFFFCC"/>
          </a:solidFill>
        </p:spPr>
        <p:txBody>
          <a:bodyPr wrap="square" lIns="180000" rtlCol="0" anchor="ctr">
            <a:spAutoFit/>
          </a:bodyPr>
          <a:lstStyle/>
          <a:p>
            <a:endParaRPr lang="ja-JP" altLang="en-US" sz="2000">
              <a:solidFill>
                <a:schemeClr val="tx1"/>
              </a:solidFill>
              <a:latin typeface="メイリオ" panose="020B0604030504040204" pitchFamily="50" charset="-128"/>
              <a:ea typeface="メイリオ" panose="020B0604030504040204" pitchFamily="50" charset="-128"/>
            </a:endParaRPr>
          </a:p>
        </p:txBody>
      </p:sp>
      <p:sp>
        <p:nvSpPr>
          <p:cNvPr id="4" name="楕円 3">
            <a:extLst>
              <a:ext uri="{FF2B5EF4-FFF2-40B4-BE49-F238E27FC236}">
                <a16:creationId xmlns:a16="http://schemas.microsoft.com/office/drawing/2014/main" id="{2AE76BAF-160F-4228-A912-0414D1AD6471}"/>
              </a:ext>
            </a:extLst>
          </p:cNvPr>
          <p:cNvSpPr>
            <a:spLocks noChangeAspect="1"/>
          </p:cNvSpPr>
          <p:nvPr/>
        </p:nvSpPr>
        <p:spPr>
          <a:xfrm>
            <a:off x="5004048" y="363658"/>
            <a:ext cx="3384376" cy="3384376"/>
          </a:xfrm>
          <a:prstGeom prst="ellipse">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a:solidFill>
                  <a:schemeClr val="tx1"/>
                </a:solidFill>
                <a:latin typeface="+mj-ea"/>
                <a:ea typeface="+mj-ea"/>
              </a:rPr>
              <a:t>生徒指導</a:t>
            </a:r>
          </a:p>
        </p:txBody>
      </p:sp>
      <p:sp>
        <p:nvSpPr>
          <p:cNvPr id="5" name="楕円 4">
            <a:extLst>
              <a:ext uri="{FF2B5EF4-FFF2-40B4-BE49-F238E27FC236}">
                <a16:creationId xmlns:a16="http://schemas.microsoft.com/office/drawing/2014/main" id="{69454658-49F5-485A-BE0A-7DE51908985C}"/>
              </a:ext>
            </a:extLst>
          </p:cNvPr>
          <p:cNvSpPr>
            <a:spLocks noChangeAspect="1"/>
          </p:cNvSpPr>
          <p:nvPr/>
        </p:nvSpPr>
        <p:spPr>
          <a:xfrm>
            <a:off x="755576" y="363658"/>
            <a:ext cx="3384376" cy="3384376"/>
          </a:xfrm>
          <a:prstGeom prst="ellipse">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a:solidFill>
                  <a:schemeClr val="tx1"/>
                </a:solidFill>
                <a:latin typeface="+mj-ea"/>
                <a:ea typeface="+mj-ea"/>
              </a:rPr>
              <a:t>学習指導</a:t>
            </a:r>
          </a:p>
        </p:txBody>
      </p:sp>
      <p:pic>
        <p:nvPicPr>
          <p:cNvPr id="9" name="図 8">
            <a:extLst>
              <a:ext uri="{FF2B5EF4-FFF2-40B4-BE49-F238E27FC236}">
                <a16:creationId xmlns:a16="http://schemas.microsoft.com/office/drawing/2014/main" id="{CCAD94E6-A2CA-4ED6-9774-C54986D87D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3134" y="4581328"/>
            <a:ext cx="1697732" cy="1800000"/>
          </a:xfrm>
          <a:prstGeom prst="rect">
            <a:avLst/>
          </a:prstGeom>
        </p:spPr>
      </p:pic>
      <p:sp>
        <p:nvSpPr>
          <p:cNvPr id="10" name="正方形/長方形 9">
            <a:extLst>
              <a:ext uri="{FF2B5EF4-FFF2-40B4-BE49-F238E27FC236}">
                <a16:creationId xmlns:a16="http://schemas.microsoft.com/office/drawing/2014/main" id="{7BB3E17E-FB32-4E12-A1BB-134DC9C5D007}"/>
              </a:ext>
            </a:extLst>
          </p:cNvPr>
          <p:cNvSpPr/>
          <p:nvPr/>
        </p:nvSpPr>
        <p:spPr>
          <a:xfrm>
            <a:off x="4716016" y="4581328"/>
            <a:ext cx="338437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108000" bIns="0" rtlCol="0" anchor="ctr"/>
          <a:lstStyle/>
          <a:p>
            <a:pPr algn="ctr"/>
            <a:r>
              <a:rPr lang="ja-JP" altLang="en-US" sz="3200" dirty="0">
                <a:solidFill>
                  <a:schemeClr val="tx1"/>
                </a:solidFill>
                <a:latin typeface="游ゴシック" panose="020B0400000000000000" pitchFamily="50" charset="-128"/>
                <a:ea typeface="游ゴシック" panose="020B0400000000000000" pitchFamily="50" charset="-128"/>
              </a:rPr>
              <a:t>別のもの？</a:t>
            </a:r>
            <a:endParaRPr kumimoji="1" lang="ja-JP" altLang="en-US" sz="3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100483769"/>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1041424" y="3859670"/>
            <a:ext cx="7934586" cy="914400"/>
            <a:chOff x="735649" y="3927301"/>
            <a:chExt cx="7934586" cy="914400"/>
          </a:xfrm>
        </p:grpSpPr>
        <p:sp>
          <p:nvSpPr>
            <p:cNvPr id="20" name="角丸四角形 19"/>
            <p:cNvSpPr/>
            <p:nvPr/>
          </p:nvSpPr>
          <p:spPr>
            <a:xfrm>
              <a:off x="1161358" y="4017702"/>
              <a:ext cx="7508877"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a:defRPr/>
              </a:pPr>
              <a:r>
                <a:rPr lang="ja-JP" altLang="en-US" sz="2000" b="1" dirty="0" smtClean="0">
                  <a:solidFill>
                    <a:schemeClr val="bg1"/>
                  </a:solidFill>
                  <a:latin typeface="メイリオ" panose="020B0604030504040204" pitchFamily="50" charset="-128"/>
                  <a:ea typeface="メイリオ" panose="020B0604030504040204" pitchFamily="50" charset="-128"/>
                </a:rPr>
                <a:t>　　  自己</a:t>
              </a:r>
              <a:r>
                <a:rPr lang="ja-JP" altLang="en-US" sz="2000" b="1" dirty="0">
                  <a:solidFill>
                    <a:schemeClr val="bg1"/>
                  </a:solidFill>
                  <a:latin typeface="メイリオ" panose="020B0604030504040204" pitchFamily="50" charset="-128"/>
                  <a:ea typeface="メイリオ" panose="020B0604030504040204" pitchFamily="50" charset="-128"/>
                </a:rPr>
                <a:t>指導能力を育むための三つの留意点を意識した</a:t>
              </a:r>
              <a:endParaRPr lang="en-US" altLang="ja-JP" sz="2000" b="1" dirty="0">
                <a:solidFill>
                  <a:schemeClr val="bg1"/>
                </a:solidFill>
                <a:latin typeface="メイリオ" panose="020B0604030504040204" pitchFamily="50" charset="-128"/>
                <a:ea typeface="メイリオ" panose="020B0604030504040204" pitchFamily="50" charset="-128"/>
              </a:endParaRPr>
            </a:p>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働きかけを授業場面ごとに考える</a:t>
              </a:r>
              <a:endParaRPr lang="en-US" altLang="ja-JP" sz="2000" b="1" dirty="0">
                <a:solidFill>
                  <a:schemeClr val="bg1"/>
                </a:solidFill>
                <a:latin typeface="メイリオ" panose="020B0604030504040204" pitchFamily="50" charset="-128"/>
                <a:ea typeface="メイリオ" panose="020B0604030504040204" pitchFamily="50" charset="-128"/>
              </a:endParaRPr>
            </a:p>
          </p:txBody>
        </p:sp>
        <p:sp>
          <p:nvSpPr>
            <p:cNvPr id="12" name="円/楕円 11"/>
            <p:cNvSpPr/>
            <p:nvPr/>
          </p:nvSpPr>
          <p:spPr>
            <a:xfrm>
              <a:off x="735649" y="3927301"/>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smtClean="0">
                  <a:solidFill>
                    <a:schemeClr val="bg1"/>
                  </a:solidFill>
                  <a:latin typeface="メイリオ" panose="020B0604030504040204" pitchFamily="50" charset="-128"/>
                  <a:ea typeface="メイリオ" panose="020B0604030504040204" pitchFamily="50" charset="-128"/>
                </a:rPr>
                <a:t>４</a:t>
              </a:r>
              <a:endParaRPr lang="ja-JP" altLang="en-US" sz="4000" b="1" dirty="0">
                <a:solidFill>
                  <a:schemeClr val="bg1"/>
                </a:solidFill>
                <a:latin typeface="メイリオ" panose="020B0604030504040204" pitchFamily="50" charset="-128"/>
                <a:ea typeface="メイリオ" panose="020B0604030504040204" pitchFamily="50" charset="-128"/>
              </a:endParaRPr>
            </a:p>
          </p:txBody>
        </p:sp>
      </p:grpSp>
      <p:sp>
        <p:nvSpPr>
          <p:cNvPr id="21" name="タイトル 1"/>
          <p:cNvSpPr>
            <a:spLocks noGrp="1"/>
          </p:cNvSpPr>
          <p:nvPr>
            <p:ph type="title"/>
          </p:nvPr>
        </p:nvSpPr>
        <p:spPr>
          <a:xfrm>
            <a:off x="251520" y="0"/>
            <a:ext cx="8229600" cy="1143000"/>
          </a:xfrm>
          <a:noFill/>
        </p:spPr>
        <p:txBody>
          <a:bodyPr/>
          <a:lstStyle/>
          <a:p>
            <a:pPr algn="ctr"/>
            <a:r>
              <a:rPr lang="ja-JP" altLang="en-US" b="1" dirty="0">
                <a:solidFill>
                  <a:schemeClr val="tx1"/>
                </a:solidFill>
                <a:latin typeface="メイリオ" pitchFamily="50" charset="-128"/>
                <a:ea typeface="メイリオ" pitchFamily="50" charset="-128"/>
                <a:cs typeface="Arial" charset="0"/>
              </a:rPr>
              <a:t>研修の進め方</a:t>
            </a:r>
          </a:p>
        </p:txBody>
      </p:sp>
    </p:spTree>
    <p:extLst>
      <p:ext uri="{BB962C8B-B14F-4D97-AF65-F5344CB8AC3E}">
        <p14:creationId xmlns:p14="http://schemas.microsoft.com/office/powerpoint/2010/main" val="253266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3807" y="148325"/>
            <a:ext cx="5414780" cy="4061084"/>
          </a:xfrm>
          <a:prstGeom prst="rect">
            <a:avLst/>
          </a:prstGeom>
          <a:noFill/>
          <a:ln w="12700">
            <a:solidFill>
              <a:schemeClr val="tx1"/>
            </a:solidFill>
            <a:miter lim="800000"/>
            <a:headEnd/>
            <a:tailEnd/>
          </a:ln>
          <a:extLst/>
        </p:spPr>
      </p:pic>
      <p:sp>
        <p:nvSpPr>
          <p:cNvPr id="23" name="正方形/長方形 22"/>
          <p:cNvSpPr/>
          <p:nvPr/>
        </p:nvSpPr>
        <p:spPr>
          <a:xfrm>
            <a:off x="179512" y="5835215"/>
            <a:ext cx="8388424"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ctr"/>
          <a:lstStyle/>
          <a:p>
            <a:r>
              <a:rPr lang="ja-JP" altLang="en-US" sz="2800" b="1" dirty="0">
                <a:solidFill>
                  <a:schemeClr val="tx1"/>
                </a:solidFill>
                <a:latin typeface="メイリオ" panose="020B0604030504040204" pitchFamily="50" charset="-128"/>
                <a:ea typeface="メイリオ" panose="020B0604030504040204" pitchFamily="50" charset="-128"/>
              </a:rPr>
              <a:t>３</a:t>
            </a:r>
            <a:r>
              <a:rPr kumimoji="1" lang="ja-JP" altLang="en-US" sz="2800" b="1" dirty="0" smtClean="0">
                <a:solidFill>
                  <a:schemeClr val="tx1"/>
                </a:solidFill>
                <a:latin typeface="メイリオ" panose="020B0604030504040204" pitchFamily="50" charset="-128"/>
                <a:ea typeface="メイリオ" panose="020B0604030504040204" pitchFamily="50" charset="-128"/>
              </a:rPr>
              <a:t>　ギャラリーウォークを行う</a:t>
            </a:r>
            <a:endParaRPr kumimoji="1" lang="ja-JP" altLang="en-US" sz="2800" b="1" dirty="0">
              <a:solidFill>
                <a:schemeClr val="tx1"/>
              </a:solidFill>
              <a:latin typeface="メイリオ" panose="020B0604030504040204" pitchFamily="50" charset="-128"/>
              <a:ea typeface="メイリオ" panose="020B0604030504040204" pitchFamily="50" charset="-128"/>
            </a:endParaRPr>
          </a:p>
        </p:txBody>
      </p:sp>
      <p:sp>
        <p:nvSpPr>
          <p:cNvPr id="24" name="正方形/長方形 23"/>
          <p:cNvSpPr/>
          <p:nvPr/>
        </p:nvSpPr>
        <p:spPr>
          <a:xfrm>
            <a:off x="179512" y="6399664"/>
            <a:ext cx="8766212"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ctr"/>
          <a:lstStyle/>
          <a:p>
            <a:r>
              <a:rPr lang="ja-JP" altLang="en-US" sz="2800" b="1" dirty="0">
                <a:solidFill>
                  <a:schemeClr val="tx1"/>
                </a:solidFill>
                <a:latin typeface="メイリオ" panose="020B0604030504040204" pitchFamily="50" charset="-128"/>
                <a:ea typeface="メイリオ" panose="020B0604030504040204" pitchFamily="50" charset="-128"/>
              </a:rPr>
              <a:t>４　</a:t>
            </a:r>
            <a:r>
              <a:rPr lang="ja-JP" altLang="en-US" sz="2800" b="1" dirty="0" smtClean="0">
                <a:solidFill>
                  <a:schemeClr val="tx1"/>
                </a:solidFill>
                <a:latin typeface="メイリオ" panose="020B0604030504040204" pitchFamily="50" charset="-128"/>
                <a:ea typeface="メイリオ" panose="020B0604030504040204" pitchFamily="50" charset="-128"/>
              </a:rPr>
              <a:t>感想</a:t>
            </a:r>
            <a:r>
              <a:rPr lang="ja-JP" altLang="en-US" sz="2800" b="1" dirty="0">
                <a:solidFill>
                  <a:schemeClr val="tx1"/>
                </a:solidFill>
                <a:latin typeface="メイリオ" panose="020B0604030504040204" pitchFamily="50" charset="-128"/>
                <a:ea typeface="メイリオ" panose="020B0604030504040204" pitchFamily="50" charset="-128"/>
              </a:rPr>
              <a:t>、気付いた</a:t>
            </a:r>
            <a:r>
              <a:rPr lang="ja-JP" altLang="en-US" sz="2800" b="1" dirty="0" smtClean="0">
                <a:solidFill>
                  <a:schemeClr val="tx1"/>
                </a:solidFill>
                <a:latin typeface="メイリオ" panose="020B0604030504040204" pitchFamily="50" charset="-128"/>
                <a:ea typeface="メイリオ" panose="020B0604030504040204" pitchFamily="50" charset="-128"/>
              </a:rPr>
              <a:t>点など</a:t>
            </a:r>
            <a:r>
              <a:rPr lang="ja-JP" altLang="en-US" sz="2800" b="1" dirty="0">
                <a:solidFill>
                  <a:schemeClr val="tx1"/>
                </a:solidFill>
                <a:latin typeface="メイリオ" panose="020B0604030504040204" pitchFamily="50" charset="-128"/>
                <a:ea typeface="メイリオ" panose="020B0604030504040204" pitchFamily="50" charset="-128"/>
              </a:rPr>
              <a:t>をグループで</a:t>
            </a:r>
            <a:r>
              <a:rPr lang="ja-JP" altLang="en-US" sz="2800" b="1" dirty="0" smtClean="0">
                <a:solidFill>
                  <a:schemeClr val="tx1"/>
                </a:solidFill>
                <a:latin typeface="メイリオ" panose="020B0604030504040204" pitchFamily="50" charset="-128"/>
                <a:ea typeface="メイリオ" panose="020B0604030504040204" pitchFamily="50" charset="-128"/>
              </a:rPr>
              <a:t>共有する</a:t>
            </a:r>
            <a:endParaRPr lang="ja-JP" altLang="en-US" sz="2800" b="1" dirty="0">
              <a:solidFill>
                <a:schemeClr val="tx1"/>
              </a:solidFill>
              <a:latin typeface="メイリオ" panose="020B0604030504040204" pitchFamily="50" charset="-128"/>
              <a:ea typeface="メイリオ" panose="020B0604030504040204" pitchFamily="50" charset="-128"/>
            </a:endParaRPr>
          </a:p>
        </p:txBody>
      </p:sp>
      <p:pic>
        <p:nvPicPr>
          <p:cNvPr id="25" name="Picture 2" descr="C:\Users\u50\Desktop\イラスト\07研修・指導\010_グループワーク.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3082" y="2132856"/>
            <a:ext cx="2004854" cy="1901084"/>
          </a:xfrm>
          <a:prstGeom prst="rect">
            <a:avLst/>
          </a:prstGeom>
          <a:noFill/>
          <a:extLst>
            <a:ext uri="{909E8E84-426E-40DD-AFC4-6F175D3DCCD1}">
              <a14:hiddenFill xmlns:a14="http://schemas.microsoft.com/office/drawing/2010/main">
                <a:solidFill>
                  <a:srgbClr val="FFFFFF"/>
                </a:solidFill>
              </a14:hiddenFill>
            </a:ext>
          </a:extLst>
        </p:spPr>
      </p:pic>
      <p:sp>
        <p:nvSpPr>
          <p:cNvPr id="26" name="正方形/長方形 25"/>
          <p:cNvSpPr/>
          <p:nvPr/>
        </p:nvSpPr>
        <p:spPr>
          <a:xfrm>
            <a:off x="179512" y="4381692"/>
            <a:ext cx="8766212" cy="7829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ctr"/>
          <a:lstStyle/>
          <a:p>
            <a:r>
              <a:rPr kumimoji="1" lang="ja-JP" altLang="en-US" sz="2800" b="1" dirty="0" smtClean="0">
                <a:solidFill>
                  <a:schemeClr val="tx1"/>
                </a:solidFill>
                <a:latin typeface="メイリオ" panose="020B0604030504040204" pitchFamily="50" charset="-128"/>
                <a:ea typeface="メイリオ" panose="020B0604030504040204" pitchFamily="50" charset="-128"/>
              </a:rPr>
              <a:t>１　この授業場面における自己指導能力を育むための</a:t>
            </a:r>
            <a:endParaRPr kumimoji="1" lang="en-US" altLang="ja-JP" sz="2800" b="1" dirty="0" smtClean="0">
              <a:solidFill>
                <a:schemeClr val="tx1"/>
              </a:solidFill>
              <a:latin typeface="メイリオ" panose="020B0604030504040204" pitchFamily="50" charset="-128"/>
              <a:ea typeface="メイリオ" panose="020B0604030504040204" pitchFamily="50" charset="-128"/>
            </a:endParaRPr>
          </a:p>
          <a:p>
            <a:r>
              <a:rPr lang="ja-JP" altLang="en-US" sz="2800" b="1" dirty="0">
                <a:solidFill>
                  <a:schemeClr val="tx1"/>
                </a:solidFill>
                <a:latin typeface="メイリオ" panose="020B0604030504040204" pitchFamily="50" charset="-128"/>
                <a:ea typeface="メイリオ" panose="020B0604030504040204" pitchFamily="50" charset="-128"/>
              </a:rPr>
              <a:t>　</a:t>
            </a:r>
            <a:r>
              <a:rPr lang="ja-JP" altLang="en-US" sz="2800" b="1" dirty="0" smtClean="0">
                <a:solidFill>
                  <a:schemeClr val="tx1"/>
                </a:solidFill>
                <a:latin typeface="メイリオ" panose="020B0604030504040204" pitchFamily="50" charset="-128"/>
                <a:ea typeface="メイリオ" panose="020B0604030504040204" pitchFamily="50" charset="-128"/>
              </a:rPr>
              <a:t>　</a:t>
            </a:r>
            <a:r>
              <a:rPr kumimoji="1" lang="ja-JP" altLang="en-US" sz="2800" b="1" dirty="0" smtClean="0">
                <a:solidFill>
                  <a:schemeClr val="tx1"/>
                </a:solidFill>
                <a:latin typeface="メイリオ" panose="020B0604030504040204" pitchFamily="50" charset="-128"/>
                <a:ea typeface="メイリオ" panose="020B0604030504040204" pitchFamily="50" charset="-128"/>
              </a:rPr>
              <a:t>三つの留意点を意識した働きかけを付箋に書く</a:t>
            </a:r>
            <a:endParaRPr kumimoji="1" lang="ja-JP" altLang="en-US" sz="2800" b="1" dirty="0">
              <a:solidFill>
                <a:schemeClr val="tx1"/>
              </a:solidFill>
              <a:latin typeface="メイリオ" panose="020B0604030504040204" pitchFamily="50" charset="-128"/>
              <a:ea typeface="メイリオ" panose="020B0604030504040204" pitchFamily="50" charset="-128"/>
            </a:endParaRPr>
          </a:p>
        </p:txBody>
      </p:sp>
      <p:sp>
        <p:nvSpPr>
          <p:cNvPr id="27" name="正方形/長方形 26"/>
          <p:cNvSpPr/>
          <p:nvPr/>
        </p:nvSpPr>
        <p:spPr>
          <a:xfrm>
            <a:off x="179512" y="5270765"/>
            <a:ext cx="8388424"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ctr"/>
          <a:lstStyle/>
          <a:p>
            <a:r>
              <a:rPr kumimoji="1" lang="ja-JP" altLang="en-US" sz="2800" b="1" dirty="0" smtClean="0">
                <a:solidFill>
                  <a:schemeClr val="tx1"/>
                </a:solidFill>
                <a:latin typeface="メイリオ" panose="020B0604030504040204" pitchFamily="50" charset="-128"/>
                <a:ea typeface="メイリオ" panose="020B0604030504040204" pitchFamily="50" charset="-128"/>
              </a:rPr>
              <a:t>２　相談をしながら資料③に貼り分ける</a:t>
            </a:r>
            <a:endParaRPr kumimoji="1" lang="ja-JP" altLang="en-US" sz="28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07590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グループ化 8"/>
          <p:cNvGrpSpPr/>
          <p:nvPr/>
        </p:nvGrpSpPr>
        <p:grpSpPr>
          <a:xfrm>
            <a:off x="735649" y="4843320"/>
            <a:ext cx="8240361" cy="914400"/>
            <a:chOff x="190094" y="4942238"/>
            <a:chExt cx="8240361" cy="914400"/>
          </a:xfrm>
        </p:grpSpPr>
        <p:sp>
          <p:nvSpPr>
            <p:cNvPr id="22" name="角丸四角形 21"/>
            <p:cNvSpPr/>
            <p:nvPr/>
          </p:nvSpPr>
          <p:spPr>
            <a:xfrm>
              <a:off x="569338" y="5013176"/>
              <a:ext cx="7861117"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まとめ</a:t>
              </a:r>
              <a:endParaRPr lang="en-US" altLang="ja-JP" sz="2000" b="1" dirty="0">
                <a:solidFill>
                  <a:schemeClr val="bg1"/>
                </a:solidFill>
                <a:latin typeface="メイリオ" panose="020B0604030504040204" pitchFamily="50" charset="-128"/>
                <a:ea typeface="メイリオ" panose="020B0604030504040204" pitchFamily="50" charset="-128"/>
              </a:endParaRPr>
            </a:p>
          </p:txBody>
        </p:sp>
        <p:sp>
          <p:nvSpPr>
            <p:cNvPr id="4" name="円/楕円 3"/>
            <p:cNvSpPr/>
            <p:nvPr/>
          </p:nvSpPr>
          <p:spPr>
            <a:xfrm>
              <a:off x="190094" y="4942238"/>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smtClean="0">
                  <a:solidFill>
                    <a:schemeClr val="bg1"/>
                  </a:solidFill>
                  <a:latin typeface="メイリオ" panose="020B0604030504040204" pitchFamily="50" charset="-128"/>
                  <a:ea typeface="メイリオ" panose="020B0604030504040204" pitchFamily="50" charset="-128"/>
                </a:rPr>
                <a:t>５</a:t>
              </a:r>
              <a:endParaRPr lang="ja-JP" altLang="en-US" sz="4000" b="1" dirty="0">
                <a:solidFill>
                  <a:schemeClr val="bg1"/>
                </a:solidFill>
                <a:latin typeface="メイリオ" panose="020B0604030504040204" pitchFamily="50" charset="-128"/>
                <a:ea typeface="メイリオ" panose="020B0604030504040204" pitchFamily="50" charset="-128"/>
              </a:endParaRPr>
            </a:p>
          </p:txBody>
        </p:sp>
      </p:grpSp>
      <p:sp>
        <p:nvSpPr>
          <p:cNvPr id="21" name="タイトル 1"/>
          <p:cNvSpPr>
            <a:spLocks noGrp="1"/>
          </p:cNvSpPr>
          <p:nvPr>
            <p:ph type="title"/>
          </p:nvPr>
        </p:nvSpPr>
        <p:spPr>
          <a:xfrm>
            <a:off x="251520" y="0"/>
            <a:ext cx="8229600" cy="1143000"/>
          </a:xfrm>
          <a:noFill/>
        </p:spPr>
        <p:txBody>
          <a:bodyPr/>
          <a:lstStyle/>
          <a:p>
            <a:pPr algn="ctr"/>
            <a:r>
              <a:rPr lang="ja-JP" altLang="en-US" b="1" dirty="0">
                <a:solidFill>
                  <a:schemeClr val="tx1"/>
                </a:solidFill>
                <a:latin typeface="メイリオ" pitchFamily="50" charset="-128"/>
                <a:ea typeface="メイリオ" pitchFamily="50" charset="-128"/>
                <a:cs typeface="Arial" charset="0"/>
              </a:rPr>
              <a:t>研修の進め方</a:t>
            </a:r>
          </a:p>
        </p:txBody>
      </p:sp>
    </p:spTree>
    <p:extLst>
      <p:ext uri="{BB962C8B-B14F-4D97-AF65-F5344CB8AC3E}">
        <p14:creationId xmlns:p14="http://schemas.microsoft.com/office/powerpoint/2010/main" val="253266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5418000"/>
            <a:ext cx="9144000" cy="14400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a:spLocks/>
          </p:cNvSpPr>
          <p:nvPr/>
        </p:nvSpPr>
        <p:spPr>
          <a:xfrm>
            <a:off x="2711203" y="2060849"/>
            <a:ext cx="3300957" cy="313590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60713" y="2780928"/>
            <a:ext cx="2022574" cy="1797400"/>
          </a:xfrm>
          <a:prstGeom prst="rect">
            <a:avLst/>
          </a:prstGeom>
          <a:noFill/>
          <a:ln>
            <a:noFill/>
          </a:ln>
        </p:spPr>
      </p:pic>
      <p:sp>
        <p:nvSpPr>
          <p:cNvPr id="8" name="線吹き出し 1 (枠付き) 7"/>
          <p:cNvSpPr/>
          <p:nvPr/>
        </p:nvSpPr>
        <p:spPr>
          <a:xfrm>
            <a:off x="280548" y="2300114"/>
            <a:ext cx="2160240" cy="2484564"/>
          </a:xfrm>
          <a:prstGeom prst="borderCallout1">
            <a:avLst>
              <a:gd name="adj1" fmla="val 50095"/>
              <a:gd name="adj2" fmla="val 99888"/>
              <a:gd name="adj3" fmla="val 65728"/>
              <a:gd name="adj4" fmla="val 114256"/>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000" tIns="108000" rIns="108000" bIns="0" rtlCol="0" anchor="t"/>
          <a:lstStyle/>
          <a:p>
            <a:pPr algn="ctr"/>
            <a:r>
              <a:rPr lang="ja-JP" altLang="en-US" sz="2000" b="1" dirty="0">
                <a:solidFill>
                  <a:schemeClr val="tx1"/>
                </a:solidFill>
                <a:latin typeface="メイリオ" panose="020B0604030504040204" pitchFamily="50" charset="-128"/>
                <a:ea typeface="メイリオ" panose="020B0604030504040204" pitchFamily="50" charset="-128"/>
              </a:rPr>
              <a:t>教科</a:t>
            </a:r>
            <a:r>
              <a:rPr lang="ja-JP" altLang="en-US" sz="2000" b="1" dirty="0" smtClean="0">
                <a:solidFill>
                  <a:schemeClr val="tx1"/>
                </a:solidFill>
                <a:latin typeface="メイリオ" panose="020B0604030504040204" pitchFamily="50" charset="-128"/>
                <a:ea typeface="メイリオ" panose="020B0604030504040204" pitchFamily="50" charset="-128"/>
              </a:rPr>
              <a:t>指導</a:t>
            </a:r>
            <a:endParaRPr lang="en-US" altLang="ja-JP" sz="2000" b="1" dirty="0" smtClean="0">
              <a:solidFill>
                <a:schemeClr val="tx1"/>
              </a:solidFill>
              <a:latin typeface="メイリオ" panose="020B0604030504040204" pitchFamily="50" charset="-128"/>
              <a:ea typeface="メイリオ" panose="020B0604030504040204" pitchFamily="50" charset="-128"/>
            </a:endParaRPr>
          </a:p>
          <a:p>
            <a:pPr algn="ctr"/>
            <a:r>
              <a:rPr lang="ja-JP" altLang="en-US" sz="2000" dirty="0" smtClean="0">
                <a:solidFill>
                  <a:schemeClr val="tx1"/>
                </a:solidFill>
                <a:latin typeface="メイリオ" panose="020B0604030504040204" pitchFamily="50" charset="-128"/>
                <a:ea typeface="メイリオ" panose="020B0604030504040204" pitchFamily="50" charset="-128"/>
              </a:rPr>
              <a:t>の視点で見ると</a:t>
            </a:r>
            <a:endParaRPr lang="en-US" altLang="ja-JP" sz="2000" dirty="0" smtClean="0">
              <a:solidFill>
                <a:schemeClr val="tx1"/>
              </a:solidFill>
              <a:latin typeface="メイリオ" panose="020B0604030504040204" pitchFamily="50" charset="-128"/>
              <a:ea typeface="メイリオ" panose="020B0604030504040204" pitchFamily="50" charset="-128"/>
            </a:endParaRPr>
          </a:p>
          <a:p>
            <a:endParaRPr lang="en-US" altLang="ja-JP" sz="1050" dirty="0">
              <a:solidFill>
                <a:schemeClr val="tx1"/>
              </a:solidFill>
              <a:latin typeface="メイリオ" panose="020B0604030504040204" pitchFamily="50" charset="-128"/>
              <a:ea typeface="メイリオ" panose="020B0604030504040204" pitchFamily="50" charset="-128"/>
            </a:endParaRPr>
          </a:p>
          <a:p>
            <a:r>
              <a:rPr lang="en-US" altLang="ja-JP" sz="1600" b="1" dirty="0" smtClean="0">
                <a:solidFill>
                  <a:schemeClr val="tx1"/>
                </a:solidFill>
                <a:latin typeface="メイリオ" panose="020B0604030504040204" pitchFamily="50" charset="-128"/>
                <a:ea typeface="メイリオ" panose="020B0604030504040204" pitchFamily="50" charset="-128"/>
              </a:rPr>
              <a:t> </a:t>
            </a:r>
            <a:r>
              <a:rPr lang="ja-JP" altLang="en-US" sz="1600" b="1" dirty="0" smtClean="0">
                <a:solidFill>
                  <a:schemeClr val="tx1"/>
                </a:solidFill>
                <a:latin typeface="メイリオ" panose="020B0604030504040204" pitchFamily="50" charset="-128"/>
                <a:ea typeface="メイリオ" panose="020B0604030504040204" pitchFamily="50" charset="-128"/>
              </a:rPr>
              <a:t>対話的な学びの実現</a:t>
            </a:r>
            <a:endParaRPr lang="en-US" altLang="ja-JP" sz="1600" b="1" dirty="0" smtClean="0">
              <a:solidFill>
                <a:schemeClr val="tx1"/>
              </a:solidFill>
              <a:latin typeface="メイリオ" panose="020B0604030504040204" pitchFamily="50" charset="-128"/>
              <a:ea typeface="メイリオ" panose="020B0604030504040204" pitchFamily="50" charset="-128"/>
            </a:endParaRPr>
          </a:p>
          <a:p>
            <a:r>
              <a:rPr lang="en-US" altLang="ja-JP" sz="1600" b="1" dirty="0">
                <a:solidFill>
                  <a:schemeClr val="tx1"/>
                </a:solidFill>
                <a:latin typeface="メイリオ" panose="020B0604030504040204" pitchFamily="50" charset="-128"/>
                <a:ea typeface="メイリオ" panose="020B0604030504040204" pitchFamily="50" charset="-128"/>
              </a:rPr>
              <a:t> </a:t>
            </a:r>
            <a:r>
              <a:rPr lang="ja-JP" altLang="en-US" sz="1600" b="1" dirty="0" smtClean="0">
                <a:solidFill>
                  <a:schemeClr val="tx1"/>
                </a:solidFill>
                <a:latin typeface="メイリオ" panose="020B0604030504040204" pitchFamily="50" charset="-128"/>
                <a:ea typeface="メイリオ" panose="020B0604030504040204" pitchFamily="50" charset="-128"/>
              </a:rPr>
              <a:t>に向けた活動</a:t>
            </a:r>
            <a:endParaRPr lang="en-US" altLang="ja-JP" sz="1600" b="1" dirty="0" smtClean="0">
              <a:solidFill>
                <a:schemeClr val="tx1"/>
              </a:solidFill>
              <a:latin typeface="メイリオ" panose="020B0604030504040204" pitchFamily="50" charset="-128"/>
              <a:ea typeface="メイリオ" panose="020B0604030504040204" pitchFamily="50" charset="-128"/>
            </a:endParaRPr>
          </a:p>
          <a:p>
            <a:endParaRPr lang="en-US" altLang="ja-JP" sz="1000" dirty="0" smtClean="0">
              <a:solidFill>
                <a:schemeClr val="tx1"/>
              </a:solidFill>
              <a:latin typeface="メイリオ" panose="020B0604030504040204" pitchFamily="50" charset="-128"/>
              <a:ea typeface="メイリオ" panose="020B0604030504040204" pitchFamily="50" charset="-128"/>
            </a:endParaRPr>
          </a:p>
          <a:p>
            <a:r>
              <a:rPr lang="ja-JP" altLang="en-US" sz="1200" dirty="0" smtClean="0">
                <a:solidFill>
                  <a:schemeClr val="tx1"/>
                </a:solidFill>
                <a:latin typeface="メイリオ" panose="020B0604030504040204" pitchFamily="50" charset="-128"/>
                <a:ea typeface="メイリオ" panose="020B0604030504040204" pitchFamily="50" charset="-128"/>
              </a:rPr>
              <a:t>＜目指す子供の姿＞</a:t>
            </a:r>
            <a:endParaRPr lang="en-US" altLang="ja-JP" sz="1200" dirty="0" smtClean="0">
              <a:solidFill>
                <a:schemeClr val="tx1"/>
              </a:solidFill>
              <a:latin typeface="メイリオ" panose="020B0604030504040204" pitchFamily="50" charset="-128"/>
              <a:ea typeface="メイリオ" panose="020B0604030504040204" pitchFamily="50" charset="-128"/>
            </a:endParaRPr>
          </a:p>
          <a:p>
            <a:endParaRPr lang="en-US" altLang="ja-JP" sz="500" dirty="0">
              <a:solidFill>
                <a:schemeClr val="tx1"/>
              </a:solidFill>
              <a:latin typeface="メイリオ" panose="020B0604030504040204" pitchFamily="50" charset="-128"/>
              <a:ea typeface="メイリオ" panose="020B0604030504040204" pitchFamily="50" charset="-128"/>
            </a:endParaRPr>
          </a:p>
          <a:p>
            <a:r>
              <a:rPr lang="ja-JP" altLang="en-US" sz="1600" b="1" dirty="0" smtClean="0">
                <a:solidFill>
                  <a:schemeClr val="tx1"/>
                </a:solidFill>
                <a:latin typeface="メイリオ" panose="020B0604030504040204" pitchFamily="50" charset="-128"/>
                <a:ea typeface="メイリオ" panose="020B0604030504040204" pitchFamily="50" charset="-128"/>
              </a:rPr>
              <a:t>  自己の考えを広げ</a:t>
            </a:r>
            <a:endParaRPr lang="en-US" altLang="ja-JP" sz="1600" b="1" dirty="0" smtClean="0">
              <a:solidFill>
                <a:schemeClr val="tx1"/>
              </a:solidFill>
              <a:latin typeface="メイリオ" panose="020B0604030504040204" pitchFamily="50" charset="-128"/>
              <a:ea typeface="メイリオ" panose="020B0604030504040204" pitchFamily="50" charset="-128"/>
            </a:endParaRPr>
          </a:p>
          <a:p>
            <a:r>
              <a:rPr lang="en-US" altLang="ja-JP" sz="1600" b="1" dirty="0">
                <a:solidFill>
                  <a:schemeClr val="tx1"/>
                </a:solidFill>
                <a:latin typeface="メイリオ" panose="020B0604030504040204" pitchFamily="50" charset="-128"/>
                <a:ea typeface="メイリオ" panose="020B0604030504040204" pitchFamily="50" charset="-128"/>
              </a:rPr>
              <a:t> </a:t>
            </a:r>
            <a:r>
              <a:rPr lang="en-US" altLang="ja-JP" sz="1600" b="1" dirty="0" smtClean="0">
                <a:solidFill>
                  <a:schemeClr val="tx1"/>
                </a:solidFill>
                <a:latin typeface="メイリオ" panose="020B0604030504040204" pitchFamily="50" charset="-128"/>
                <a:ea typeface="メイリオ" panose="020B0604030504040204" pitchFamily="50" charset="-128"/>
              </a:rPr>
              <a:t> </a:t>
            </a:r>
            <a:r>
              <a:rPr lang="ja-JP" altLang="en-US" sz="1600" b="1" dirty="0" smtClean="0">
                <a:solidFill>
                  <a:schemeClr val="tx1"/>
                </a:solidFill>
                <a:latin typeface="メイリオ" panose="020B0604030504040204" pitchFamily="50" charset="-128"/>
                <a:ea typeface="メイリオ" panose="020B0604030504040204" pitchFamily="50" charset="-128"/>
              </a:rPr>
              <a:t>深める</a:t>
            </a:r>
            <a:endParaRPr lang="en-US" altLang="ja-JP" sz="1600" dirty="0">
              <a:solidFill>
                <a:schemeClr val="tx1"/>
              </a:solidFill>
              <a:latin typeface="メイリオ" panose="020B0604030504040204" pitchFamily="50" charset="-128"/>
              <a:ea typeface="メイリオ" panose="020B0604030504040204" pitchFamily="50" charset="-128"/>
            </a:endParaRPr>
          </a:p>
          <a:p>
            <a:endParaRPr lang="ja-JP" altLang="en-US" sz="1600" b="1" dirty="0" smtClean="0">
              <a:solidFill>
                <a:schemeClr val="tx1"/>
              </a:solidFill>
              <a:latin typeface="メイリオ" panose="020B0604030504040204" pitchFamily="50" charset="-128"/>
              <a:ea typeface="メイリオ" panose="020B0604030504040204" pitchFamily="50" charset="-128"/>
            </a:endParaRPr>
          </a:p>
        </p:txBody>
      </p:sp>
      <p:sp>
        <p:nvSpPr>
          <p:cNvPr id="9" name="線吹き出し 1 (枠付き) 8"/>
          <p:cNvSpPr/>
          <p:nvPr/>
        </p:nvSpPr>
        <p:spPr>
          <a:xfrm>
            <a:off x="6703212" y="2300114"/>
            <a:ext cx="2160000" cy="2592000"/>
          </a:xfrm>
          <a:prstGeom prst="borderCallout1">
            <a:avLst>
              <a:gd name="adj1" fmla="val 50835"/>
              <a:gd name="adj2" fmla="val 203"/>
              <a:gd name="adj3" fmla="val 65030"/>
              <a:gd name="adj4" fmla="val -17093"/>
            </a:avLst>
          </a:prstGeom>
          <a:solidFill>
            <a:schemeClr val="bg1"/>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0" numCol="1" spcCol="0" rtlCol="0" fromWordArt="0" anchor="t" anchorCtr="0" forceAA="0" compatLnSpc="1">
            <a:prstTxWarp prst="textNoShape">
              <a:avLst/>
            </a:prstTxWarp>
            <a:noAutofit/>
          </a:bodyPr>
          <a:lstStyle/>
          <a:p>
            <a:pPr algn="ctr"/>
            <a:r>
              <a:rPr lang="ja-JP" altLang="en-US" sz="2000" b="1" dirty="0">
                <a:solidFill>
                  <a:schemeClr val="tx1"/>
                </a:solidFill>
                <a:latin typeface="メイリオ" panose="020B0604030504040204" pitchFamily="50" charset="-128"/>
                <a:ea typeface="メイリオ" panose="020B0604030504040204" pitchFamily="50" charset="-128"/>
              </a:rPr>
              <a:t>生徒</a:t>
            </a:r>
            <a:r>
              <a:rPr lang="ja-JP" altLang="en-US" sz="2000" b="1" dirty="0" smtClean="0">
                <a:solidFill>
                  <a:schemeClr val="tx1"/>
                </a:solidFill>
                <a:latin typeface="メイリオ" panose="020B0604030504040204" pitchFamily="50" charset="-128"/>
                <a:ea typeface="メイリオ" panose="020B0604030504040204" pitchFamily="50" charset="-128"/>
              </a:rPr>
              <a:t>指導</a:t>
            </a:r>
            <a:endParaRPr lang="en-US" altLang="ja-JP" sz="2000" b="1" dirty="0" smtClean="0">
              <a:solidFill>
                <a:schemeClr val="tx1"/>
              </a:solidFill>
              <a:latin typeface="メイリオ" panose="020B0604030504040204" pitchFamily="50" charset="-128"/>
              <a:ea typeface="メイリオ" panose="020B0604030504040204" pitchFamily="50" charset="-128"/>
            </a:endParaRPr>
          </a:p>
          <a:p>
            <a:pPr algn="ctr"/>
            <a:r>
              <a:rPr lang="ja-JP" altLang="en-US" sz="2000" dirty="0" smtClean="0">
                <a:solidFill>
                  <a:schemeClr val="tx1"/>
                </a:solidFill>
                <a:latin typeface="メイリオ" panose="020B0604030504040204" pitchFamily="50" charset="-128"/>
                <a:ea typeface="メイリオ" panose="020B0604030504040204" pitchFamily="50" charset="-128"/>
              </a:rPr>
              <a:t>の視点で見ると</a:t>
            </a:r>
            <a:endParaRPr lang="en-US" altLang="ja-JP" sz="2000" dirty="0" smtClean="0">
              <a:solidFill>
                <a:schemeClr val="tx1"/>
              </a:solidFill>
              <a:latin typeface="メイリオ" panose="020B0604030504040204" pitchFamily="50" charset="-128"/>
              <a:ea typeface="メイリオ" panose="020B0604030504040204" pitchFamily="50" charset="-128"/>
            </a:endParaRPr>
          </a:p>
          <a:p>
            <a:pPr algn="ctr"/>
            <a:endParaRPr lang="en-US" altLang="ja-JP" sz="1050" dirty="0">
              <a:solidFill>
                <a:schemeClr val="tx1"/>
              </a:solidFill>
              <a:latin typeface="メイリオ" panose="020B0604030504040204" pitchFamily="50" charset="-128"/>
              <a:ea typeface="メイリオ" panose="020B0604030504040204" pitchFamily="50" charset="-128"/>
            </a:endParaRPr>
          </a:p>
          <a:p>
            <a:r>
              <a:rPr lang="ja-JP" altLang="en-US" sz="1600" dirty="0" smtClean="0">
                <a:solidFill>
                  <a:schemeClr val="tx1"/>
                </a:solidFill>
                <a:latin typeface="メイリオ" panose="020B0604030504040204" pitchFamily="50" charset="-128"/>
                <a:ea typeface="メイリオ" panose="020B0604030504040204" pitchFamily="50" charset="-128"/>
              </a:rPr>
              <a:t> </a:t>
            </a:r>
            <a:r>
              <a:rPr lang="ja-JP" altLang="en-US" sz="1600" b="1" dirty="0" smtClean="0">
                <a:solidFill>
                  <a:schemeClr val="tx1"/>
                </a:solidFill>
                <a:latin typeface="メイリオ" panose="020B0604030504040204" pitchFamily="50" charset="-128"/>
                <a:ea typeface="メイリオ" panose="020B0604030504040204" pitchFamily="50" charset="-128"/>
              </a:rPr>
              <a:t>共感的な人間関係を </a:t>
            </a:r>
            <a:endParaRPr lang="en-US" altLang="ja-JP" sz="1600" b="1" dirty="0" smtClean="0">
              <a:solidFill>
                <a:schemeClr val="tx1"/>
              </a:solidFill>
              <a:latin typeface="メイリオ" panose="020B0604030504040204" pitchFamily="50" charset="-128"/>
              <a:ea typeface="メイリオ" panose="020B0604030504040204" pitchFamily="50" charset="-128"/>
            </a:endParaRPr>
          </a:p>
          <a:p>
            <a:r>
              <a:rPr lang="en-US" altLang="ja-JP" sz="1600" b="1" dirty="0">
                <a:solidFill>
                  <a:schemeClr val="tx1"/>
                </a:solidFill>
                <a:latin typeface="メイリオ" panose="020B0604030504040204" pitchFamily="50" charset="-128"/>
                <a:ea typeface="メイリオ" panose="020B0604030504040204" pitchFamily="50" charset="-128"/>
              </a:rPr>
              <a:t> </a:t>
            </a:r>
            <a:r>
              <a:rPr lang="ja-JP" altLang="en-US" sz="1600" b="1" dirty="0" smtClean="0">
                <a:solidFill>
                  <a:schemeClr val="tx1"/>
                </a:solidFill>
                <a:latin typeface="メイリオ" panose="020B0604030504040204" pitchFamily="50" charset="-128"/>
                <a:ea typeface="メイリオ" panose="020B0604030504040204" pitchFamily="50" charset="-128"/>
              </a:rPr>
              <a:t>育む場</a:t>
            </a:r>
            <a:endParaRPr lang="en-US" altLang="ja-JP" sz="1600" b="1" dirty="0" smtClean="0">
              <a:solidFill>
                <a:schemeClr val="tx1"/>
              </a:solidFill>
              <a:latin typeface="メイリオ" panose="020B0604030504040204" pitchFamily="50" charset="-128"/>
              <a:ea typeface="メイリオ" panose="020B0604030504040204" pitchFamily="50" charset="-128"/>
            </a:endParaRPr>
          </a:p>
          <a:p>
            <a:endParaRPr lang="en-US" altLang="ja-JP" sz="1000" dirty="0" smtClean="0">
              <a:solidFill>
                <a:schemeClr val="tx1"/>
              </a:solidFill>
              <a:latin typeface="メイリオ" panose="020B0604030504040204" pitchFamily="50" charset="-128"/>
              <a:ea typeface="メイリオ" panose="020B0604030504040204" pitchFamily="50" charset="-128"/>
            </a:endParaRPr>
          </a:p>
          <a:p>
            <a:r>
              <a:rPr lang="ja-JP" altLang="en-US" sz="1200" dirty="0">
                <a:solidFill>
                  <a:schemeClr val="tx1"/>
                </a:solidFill>
                <a:latin typeface="メイリオ" panose="020B0604030504040204" pitchFamily="50" charset="-128"/>
                <a:ea typeface="メイリオ" panose="020B0604030504040204" pitchFamily="50" charset="-128"/>
              </a:rPr>
              <a:t>＜目指す子供の姿</a:t>
            </a:r>
            <a:r>
              <a:rPr lang="ja-JP" altLang="en-US" sz="1200" dirty="0" smtClean="0">
                <a:solidFill>
                  <a:schemeClr val="tx1"/>
                </a:solidFill>
                <a:latin typeface="メイリオ" panose="020B0604030504040204" pitchFamily="50" charset="-128"/>
                <a:ea typeface="メイリオ" panose="020B0604030504040204" pitchFamily="50" charset="-128"/>
              </a:rPr>
              <a:t>＞</a:t>
            </a:r>
            <a:endParaRPr lang="en-US" altLang="ja-JP" sz="1200" dirty="0" smtClean="0">
              <a:solidFill>
                <a:schemeClr val="tx1"/>
              </a:solidFill>
              <a:latin typeface="メイリオ" panose="020B0604030504040204" pitchFamily="50" charset="-128"/>
              <a:ea typeface="メイリオ" panose="020B0604030504040204" pitchFamily="50" charset="-128"/>
            </a:endParaRPr>
          </a:p>
          <a:p>
            <a:endParaRPr lang="en-US" altLang="ja-JP" sz="500" dirty="0">
              <a:solidFill>
                <a:schemeClr val="tx1"/>
              </a:solidFill>
              <a:latin typeface="メイリオ" panose="020B0604030504040204" pitchFamily="50" charset="-128"/>
              <a:ea typeface="メイリオ" panose="020B0604030504040204" pitchFamily="50" charset="-128"/>
            </a:endParaRPr>
          </a:p>
          <a:p>
            <a:r>
              <a:rPr lang="ja-JP" altLang="en-US" sz="1600" b="1" dirty="0" smtClean="0">
                <a:solidFill>
                  <a:schemeClr val="tx1"/>
                </a:solidFill>
                <a:latin typeface="メイリオ" panose="020B0604030504040204" pitchFamily="50" charset="-128"/>
                <a:ea typeface="メイリオ" panose="020B0604030504040204" pitchFamily="50" charset="-128"/>
              </a:rPr>
              <a:t>  互いの考えを肯定</a:t>
            </a:r>
            <a:endParaRPr lang="en-US" altLang="ja-JP" sz="1600" b="1" dirty="0" smtClean="0">
              <a:solidFill>
                <a:schemeClr val="tx1"/>
              </a:solidFill>
              <a:latin typeface="メイリオ" panose="020B0604030504040204" pitchFamily="50" charset="-128"/>
              <a:ea typeface="メイリオ" panose="020B0604030504040204" pitchFamily="50" charset="-128"/>
            </a:endParaRPr>
          </a:p>
          <a:p>
            <a:r>
              <a:rPr lang="en-US" altLang="ja-JP" sz="1600" b="1" dirty="0">
                <a:solidFill>
                  <a:schemeClr val="tx1"/>
                </a:solidFill>
                <a:latin typeface="メイリオ" panose="020B0604030504040204" pitchFamily="50" charset="-128"/>
                <a:ea typeface="メイリオ" panose="020B0604030504040204" pitchFamily="50" charset="-128"/>
              </a:rPr>
              <a:t> </a:t>
            </a:r>
            <a:r>
              <a:rPr lang="en-US" altLang="ja-JP" sz="1600" b="1" dirty="0" smtClean="0">
                <a:solidFill>
                  <a:schemeClr val="tx1"/>
                </a:solidFill>
                <a:latin typeface="メイリオ" panose="020B0604030504040204" pitchFamily="50" charset="-128"/>
                <a:ea typeface="メイリオ" panose="020B0604030504040204" pitchFamily="50" charset="-128"/>
              </a:rPr>
              <a:t> </a:t>
            </a:r>
            <a:r>
              <a:rPr lang="ja-JP" altLang="en-US" sz="1600" b="1" dirty="0" smtClean="0">
                <a:solidFill>
                  <a:schemeClr val="tx1"/>
                </a:solidFill>
                <a:latin typeface="メイリオ" panose="020B0604030504040204" pitchFamily="50" charset="-128"/>
                <a:ea typeface="メイリオ" panose="020B0604030504040204" pitchFamily="50" charset="-128"/>
              </a:rPr>
              <a:t>的に認め</a:t>
            </a:r>
            <a:r>
              <a:rPr lang="ja-JP" altLang="en-US" sz="1600" b="1" dirty="0">
                <a:solidFill>
                  <a:schemeClr val="tx1"/>
                </a:solidFill>
                <a:latin typeface="メイリオ" panose="020B0604030504040204" pitchFamily="50" charset="-128"/>
                <a:ea typeface="メイリオ" panose="020B0604030504040204" pitchFamily="50" charset="-128"/>
              </a:rPr>
              <a:t>合い</a:t>
            </a:r>
            <a:r>
              <a:rPr lang="ja-JP" altLang="en-US" sz="1600" b="1" dirty="0" smtClean="0">
                <a:solidFill>
                  <a:schemeClr val="tx1"/>
                </a:solidFill>
                <a:latin typeface="メイリオ" panose="020B0604030504040204" pitchFamily="50" charset="-128"/>
                <a:ea typeface="メイリオ" panose="020B0604030504040204" pitchFamily="50" charset="-128"/>
              </a:rPr>
              <a:t>、尊</a:t>
            </a:r>
            <a:endParaRPr lang="en-US" altLang="ja-JP" sz="1600" b="1" dirty="0" smtClean="0">
              <a:solidFill>
                <a:schemeClr val="tx1"/>
              </a:solidFill>
              <a:latin typeface="メイリオ" panose="020B0604030504040204" pitchFamily="50" charset="-128"/>
              <a:ea typeface="メイリオ" panose="020B0604030504040204" pitchFamily="50" charset="-128"/>
            </a:endParaRPr>
          </a:p>
          <a:p>
            <a:r>
              <a:rPr lang="en-US" altLang="ja-JP" sz="1600" b="1" dirty="0">
                <a:solidFill>
                  <a:schemeClr val="tx1"/>
                </a:solidFill>
                <a:latin typeface="メイリオ" panose="020B0604030504040204" pitchFamily="50" charset="-128"/>
                <a:ea typeface="メイリオ" panose="020B0604030504040204" pitchFamily="50" charset="-128"/>
              </a:rPr>
              <a:t> </a:t>
            </a:r>
            <a:r>
              <a:rPr lang="en-US" altLang="ja-JP" sz="1600" b="1" dirty="0" smtClean="0">
                <a:solidFill>
                  <a:schemeClr val="tx1"/>
                </a:solidFill>
                <a:latin typeface="メイリオ" panose="020B0604030504040204" pitchFamily="50" charset="-128"/>
                <a:ea typeface="メイリオ" panose="020B0604030504040204" pitchFamily="50" charset="-128"/>
              </a:rPr>
              <a:t> </a:t>
            </a:r>
            <a:r>
              <a:rPr lang="ja-JP" altLang="en-US" sz="1600" b="1" dirty="0" smtClean="0">
                <a:solidFill>
                  <a:schemeClr val="tx1"/>
                </a:solidFill>
                <a:latin typeface="メイリオ" panose="020B0604030504040204" pitchFamily="50" charset="-128"/>
                <a:ea typeface="メイリオ" panose="020B0604030504040204" pitchFamily="50" charset="-128"/>
              </a:rPr>
              <a:t>重する</a:t>
            </a:r>
            <a:endParaRPr lang="ja-JP" altLang="en-US" sz="1600" b="1" dirty="0">
              <a:solidFill>
                <a:schemeClr val="tx1"/>
              </a:solidFill>
              <a:latin typeface="メイリオ" panose="020B0604030504040204" pitchFamily="50" charset="-128"/>
              <a:ea typeface="メイリオ" panose="020B0604030504040204" pitchFamily="50" charset="-128"/>
            </a:endParaRPr>
          </a:p>
        </p:txBody>
      </p:sp>
      <p:sp>
        <p:nvSpPr>
          <p:cNvPr id="11" name="Text Box 3"/>
          <p:cNvSpPr txBox="1">
            <a:spLocks noChangeArrowheads="1"/>
          </p:cNvSpPr>
          <p:nvPr/>
        </p:nvSpPr>
        <p:spPr bwMode="auto">
          <a:xfrm>
            <a:off x="0" y="1340768"/>
            <a:ext cx="9144000" cy="539942"/>
          </a:xfrm>
          <a:prstGeom prst="rect">
            <a:avLst/>
          </a:prstGeom>
          <a:noFill/>
          <a:ln w="9525" algn="ctr">
            <a:noFill/>
            <a:miter lim="800000"/>
            <a:headEnd/>
            <a:tailEnd/>
          </a:ln>
          <a:effectLst/>
          <a:extLst/>
        </p:spPr>
        <p:txBody>
          <a:bodyPr wrap="square" tIns="108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algn="ctr" eaLnBrk="1" hangingPunct="1">
              <a:spcBef>
                <a:spcPct val="50000"/>
              </a:spcBef>
              <a:defRPr/>
            </a:pPr>
            <a:r>
              <a:rPr lang="ja-JP" altLang="en-US" sz="2800" dirty="0" smtClean="0">
                <a:latin typeface="メイリオ" panose="020B0604030504040204" pitchFamily="50" charset="-128"/>
                <a:ea typeface="メイリオ" panose="020B0604030504040204" pitchFamily="50" charset="-128"/>
              </a:rPr>
              <a:t>例えば</a:t>
            </a:r>
            <a:r>
              <a:rPr lang="en-US" altLang="ja-JP" sz="2800" dirty="0" smtClean="0">
                <a:latin typeface="メイリオ" panose="020B0604030504040204" pitchFamily="50" charset="-128"/>
                <a:ea typeface="メイリオ" panose="020B0604030504040204" pitchFamily="50" charset="-128"/>
              </a:rPr>
              <a:t>『</a:t>
            </a:r>
            <a:r>
              <a:rPr lang="ja-JP" altLang="en-US" sz="2800" b="1" dirty="0" smtClean="0">
                <a:latin typeface="メイリオ" panose="020B0604030504040204" pitchFamily="50" charset="-128"/>
                <a:ea typeface="メイリオ" panose="020B0604030504040204" pitchFamily="50" charset="-128"/>
              </a:rPr>
              <a:t>グループで考えを共有する場面</a:t>
            </a:r>
            <a:r>
              <a:rPr lang="en-US" altLang="ja-JP" sz="2800" b="1" dirty="0" smtClean="0">
                <a:latin typeface="メイリオ" panose="020B0604030504040204" pitchFamily="50" charset="-128"/>
                <a:ea typeface="メイリオ" panose="020B0604030504040204" pitchFamily="50" charset="-128"/>
              </a:rPr>
              <a:t>』</a:t>
            </a:r>
            <a:endParaRPr lang="en-US" altLang="ja-JP" sz="2800" dirty="0" smtClean="0">
              <a:latin typeface="メイリオ" panose="020B0604030504040204" pitchFamily="50" charset="-128"/>
              <a:ea typeface="メイリオ" panose="020B0604030504040204" pitchFamily="50" charset="-128"/>
            </a:endParaRPr>
          </a:p>
        </p:txBody>
      </p:sp>
      <p:sp>
        <p:nvSpPr>
          <p:cNvPr id="14" name="円/楕円 13"/>
          <p:cNvSpPr>
            <a:spLocks/>
          </p:cNvSpPr>
          <p:nvPr/>
        </p:nvSpPr>
        <p:spPr>
          <a:xfrm>
            <a:off x="3059832" y="2060849"/>
            <a:ext cx="3300957" cy="3135909"/>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 name="角丸四角形 1"/>
          <p:cNvSpPr/>
          <p:nvPr/>
        </p:nvSpPr>
        <p:spPr>
          <a:xfrm>
            <a:off x="467544" y="116632"/>
            <a:ext cx="8208912" cy="1014388"/>
          </a:xfrm>
          <a:prstGeom prst="roundRect">
            <a:avLst/>
          </a:prstGeom>
          <a:gradFill>
            <a:gsLst>
              <a:gs pos="0">
                <a:schemeClr val="accent6">
                  <a:tint val="50000"/>
                  <a:satMod val="300000"/>
                  <a:lumMod val="0"/>
                  <a:lumOff val="100000"/>
                </a:schemeClr>
              </a:gs>
              <a:gs pos="35000">
                <a:schemeClr val="accent6">
                  <a:tint val="37000"/>
                  <a:satMod val="300000"/>
                </a:schemeClr>
              </a:gs>
              <a:gs pos="100000">
                <a:schemeClr val="accent6">
                  <a:tint val="15000"/>
                  <a:satMod val="350000"/>
                </a:schemeClr>
              </a:gs>
            </a:gsLst>
          </a:gradFill>
          <a:ln>
            <a:noFill/>
          </a:ln>
        </p:spPr>
        <p:style>
          <a:lnRef idx="1">
            <a:schemeClr val="accent6"/>
          </a:lnRef>
          <a:fillRef idx="2">
            <a:schemeClr val="accent6"/>
          </a:fillRef>
          <a:effectRef idx="1">
            <a:schemeClr val="accent6"/>
          </a:effectRef>
          <a:fontRef idx="minor">
            <a:schemeClr val="dk1"/>
          </a:fontRef>
        </p:style>
        <p:txBody>
          <a:bodyPr lIns="72000" tIns="36000" rIns="72000" bIns="0" rtlCol="0" anchor="ctr"/>
          <a:lstStyle/>
          <a:p>
            <a:pPr algn="ctr"/>
            <a:r>
              <a:rPr lang="ja-JP" altLang="en-US" sz="2400" dirty="0" smtClean="0">
                <a:solidFill>
                  <a:schemeClr val="tx1"/>
                </a:solidFill>
                <a:latin typeface="メイリオ" panose="020B0604030504040204" pitchFamily="50" charset="-128"/>
                <a:ea typeface="メイリオ" panose="020B0604030504040204" pitchFamily="50" charset="-128"/>
              </a:rPr>
              <a:t>授業の中での生徒指導とは</a:t>
            </a:r>
            <a:r>
              <a:rPr lang="ja-JP" altLang="en-US" sz="2400" dirty="0">
                <a:solidFill>
                  <a:schemeClr val="tx1"/>
                </a:solidFill>
                <a:latin typeface="メイリオ" panose="020B0604030504040204" pitchFamily="50" charset="-128"/>
                <a:ea typeface="メイリオ" panose="020B0604030504040204" pitchFamily="50" charset="-128"/>
              </a:rPr>
              <a:t>、</a:t>
            </a:r>
            <a:endParaRPr lang="en-US" altLang="ja-JP" sz="2400" dirty="0">
              <a:solidFill>
                <a:schemeClr val="tx1"/>
              </a:solidFill>
              <a:latin typeface="メイリオ" panose="020B0604030504040204" pitchFamily="50" charset="-128"/>
              <a:ea typeface="メイリオ" panose="020B0604030504040204" pitchFamily="50" charset="-128"/>
            </a:endParaRPr>
          </a:p>
          <a:p>
            <a:pPr algn="ctr"/>
            <a:r>
              <a:rPr lang="ja-JP" altLang="en-US" sz="2400" b="1" dirty="0">
                <a:solidFill>
                  <a:schemeClr val="tx1"/>
                </a:solidFill>
                <a:latin typeface="メイリオ" panose="020B0604030504040204" pitchFamily="50" charset="-128"/>
                <a:ea typeface="メイリオ" panose="020B0604030504040204" pitchFamily="50" charset="-128"/>
              </a:rPr>
              <a:t>何</a:t>
            </a:r>
            <a:r>
              <a:rPr lang="ja-JP" altLang="en-US" sz="2400" b="1" dirty="0" smtClean="0">
                <a:solidFill>
                  <a:schemeClr val="tx1"/>
                </a:solidFill>
                <a:latin typeface="メイリオ" panose="020B0604030504040204" pitchFamily="50" charset="-128"/>
                <a:ea typeface="メイリオ" panose="020B0604030504040204" pitchFamily="50" charset="-128"/>
              </a:rPr>
              <a:t>か新しく</a:t>
            </a:r>
            <a:r>
              <a:rPr lang="ja-JP" altLang="en-US" sz="2400" b="1" dirty="0">
                <a:solidFill>
                  <a:schemeClr val="tx1"/>
                </a:solidFill>
                <a:latin typeface="メイリオ" panose="020B0604030504040204" pitchFamily="50" charset="-128"/>
                <a:ea typeface="メイリオ" panose="020B0604030504040204" pitchFamily="50" charset="-128"/>
              </a:rPr>
              <a:t>特別なことをするわけではありません</a:t>
            </a:r>
            <a:r>
              <a:rPr lang="ja-JP" altLang="en-US" sz="2400" b="1" dirty="0" smtClean="0">
                <a:solidFill>
                  <a:schemeClr val="tx1"/>
                </a:solidFill>
                <a:latin typeface="メイリオ" panose="020B0604030504040204" pitchFamily="50" charset="-128"/>
                <a:ea typeface="メイリオ" panose="020B0604030504040204" pitchFamily="50" charset="-128"/>
              </a:rPr>
              <a:t>。</a:t>
            </a:r>
            <a:endParaRPr lang="en-US" altLang="ja-JP" sz="2400" b="1" dirty="0">
              <a:solidFill>
                <a:schemeClr val="tx1"/>
              </a:solidFill>
              <a:latin typeface="メイリオ" panose="020B0604030504040204" pitchFamily="50" charset="-128"/>
              <a:ea typeface="メイリオ" panose="020B0604030504040204" pitchFamily="50" charset="-128"/>
            </a:endParaRPr>
          </a:p>
        </p:txBody>
      </p:sp>
      <p:sp>
        <p:nvSpPr>
          <p:cNvPr id="16" name="角丸四角形吹き出し 15"/>
          <p:cNvSpPr/>
          <p:nvPr/>
        </p:nvSpPr>
        <p:spPr>
          <a:xfrm>
            <a:off x="1043976" y="5608669"/>
            <a:ext cx="3348000" cy="1101994"/>
          </a:xfrm>
          <a:prstGeom prst="wedgeRoundRectCallout">
            <a:avLst>
              <a:gd name="adj1" fmla="val 32564"/>
              <a:gd name="adj2" fmla="val -48361"/>
              <a:gd name="adj3" fmla="val 16667"/>
            </a:avLst>
          </a:prstGeom>
          <a:solidFill>
            <a:schemeClr val="bg1"/>
          </a:solidFill>
          <a:ln w="28575">
            <a:solidFill>
              <a:schemeClr val="tx1"/>
            </a:solidFill>
            <a:miter lim="800000"/>
            <a:headEnd/>
            <a:tailEnd/>
          </a:ln>
        </p:spPr>
        <p:txBody>
          <a:bodyPr tIns="72000" bIns="0">
            <a:spAutoFit/>
          </a:bodyPr>
          <a:lstStyle/>
          <a:p>
            <a:pPr>
              <a:spcBef>
                <a:spcPct val="50000"/>
              </a:spcBef>
            </a:pPr>
            <a:r>
              <a:rPr lang="ja-JP" altLang="en-US" sz="2000" dirty="0" smtClean="0">
                <a:latin typeface="+mn-ea"/>
              </a:rPr>
              <a:t>今までしていた学習活動も生徒指導であることを意識して働きかける</a:t>
            </a:r>
            <a:endParaRPr lang="ja-JP" altLang="en-US" sz="2000" dirty="0">
              <a:latin typeface="+mn-ea"/>
            </a:endParaRPr>
          </a:p>
        </p:txBody>
      </p:sp>
      <p:pic>
        <p:nvPicPr>
          <p:cNvPr id="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504" y="5670449"/>
            <a:ext cx="812477" cy="1080000"/>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直線コネクタ 11"/>
          <p:cNvCxnSpPr/>
          <p:nvPr/>
        </p:nvCxnSpPr>
        <p:spPr>
          <a:xfrm>
            <a:off x="6718288" y="3059435"/>
            <a:ext cx="2160000" cy="0"/>
          </a:xfrm>
          <a:prstGeom prst="line">
            <a:avLst/>
          </a:prstGeom>
          <a:noFill/>
          <a:ln w="15875">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18" name="直線コネクタ 17"/>
          <p:cNvCxnSpPr/>
          <p:nvPr/>
        </p:nvCxnSpPr>
        <p:spPr>
          <a:xfrm flipH="1">
            <a:off x="280548" y="3059435"/>
            <a:ext cx="2160240" cy="0"/>
          </a:xfrm>
          <a:prstGeom prst="line">
            <a:avLst/>
          </a:prstGeom>
          <a:noFill/>
          <a:ln w="158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19" name="フローチャート : せん孔テープ 18"/>
          <p:cNvSpPr/>
          <p:nvPr/>
        </p:nvSpPr>
        <p:spPr>
          <a:xfrm>
            <a:off x="1151724" y="5023017"/>
            <a:ext cx="1044012" cy="538660"/>
          </a:xfrm>
          <a:prstGeom prst="flowChartPunchedTape">
            <a:avLst/>
          </a:prstGeom>
          <a:solidFill>
            <a:srgbClr val="0000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bIns="0" rtlCol="0" anchor="ctr"/>
          <a:lstStyle/>
          <a:p>
            <a:pPr algn="ctr"/>
            <a:r>
              <a:rPr lang="en-US" altLang="ja-JP" sz="2000" dirty="0">
                <a:solidFill>
                  <a:schemeClr val="bg1"/>
                </a:solidFill>
                <a:latin typeface="メイリオ" panose="020B0604030504040204" pitchFamily="50" charset="-128"/>
                <a:ea typeface="メイリオ" panose="020B0604030504040204" pitchFamily="50" charset="-128"/>
              </a:rPr>
              <a:t>Point</a:t>
            </a:r>
            <a:r>
              <a:rPr lang="ja-JP" altLang="en-US" sz="2000" dirty="0">
                <a:solidFill>
                  <a:schemeClr val="bg1"/>
                </a:solidFill>
                <a:latin typeface="メイリオ" panose="020B0604030504040204" pitchFamily="50" charset="-128"/>
                <a:ea typeface="メイリオ" panose="020B0604030504040204" pitchFamily="50" charset="-128"/>
              </a:rPr>
              <a:t>①</a:t>
            </a:r>
          </a:p>
        </p:txBody>
      </p:sp>
    </p:spTree>
    <p:extLst>
      <p:ext uri="{BB962C8B-B14F-4D97-AF65-F5344CB8AC3E}">
        <p14:creationId xmlns:p14="http://schemas.microsoft.com/office/powerpoint/2010/main" val="165556393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5418000"/>
            <a:ext cx="9144000" cy="14400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Text Box 3"/>
          <p:cNvSpPr txBox="1">
            <a:spLocks noChangeArrowheads="1"/>
          </p:cNvSpPr>
          <p:nvPr/>
        </p:nvSpPr>
        <p:spPr bwMode="auto">
          <a:xfrm>
            <a:off x="0" y="1124744"/>
            <a:ext cx="3491880" cy="478387"/>
          </a:xfrm>
          <a:prstGeom prst="rect">
            <a:avLst/>
          </a:prstGeom>
          <a:noFill/>
          <a:ln w="9525" algn="ctr">
            <a:noFill/>
            <a:miter lim="800000"/>
            <a:headEnd/>
            <a:tailEnd/>
          </a:ln>
          <a:effectLst/>
          <a:extLst/>
        </p:spPr>
        <p:txBody>
          <a:bodyPr wrap="square" tIns="108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algn="ctr" eaLnBrk="1" hangingPunct="1">
              <a:spcBef>
                <a:spcPct val="50000"/>
              </a:spcBef>
              <a:defRPr/>
            </a:pPr>
            <a:r>
              <a:rPr lang="ja-JP" altLang="en-US" sz="2400" b="1" dirty="0" smtClean="0">
                <a:latin typeface="メイリオ" panose="020B0604030504040204" pitchFamily="50" charset="-128"/>
                <a:ea typeface="メイリオ" panose="020B0604030504040204" pitchFamily="50" charset="-128"/>
              </a:rPr>
              <a:t>学習活動（例）</a:t>
            </a:r>
            <a:endParaRPr lang="en-US" altLang="ja-JP" sz="2400" b="1" dirty="0" smtClean="0">
              <a:latin typeface="メイリオ" panose="020B0604030504040204" pitchFamily="50" charset="-128"/>
              <a:ea typeface="メイリオ" panose="020B0604030504040204" pitchFamily="50" charset="-128"/>
            </a:endParaRPr>
          </a:p>
        </p:txBody>
      </p:sp>
      <p:sp>
        <p:nvSpPr>
          <p:cNvPr id="2" name="角丸四角形 1"/>
          <p:cNvSpPr/>
          <p:nvPr/>
        </p:nvSpPr>
        <p:spPr>
          <a:xfrm>
            <a:off x="467544" y="116632"/>
            <a:ext cx="8208912" cy="1014388"/>
          </a:xfrm>
          <a:prstGeom prst="roundRect">
            <a:avLst/>
          </a:prstGeom>
          <a:gradFill>
            <a:gsLst>
              <a:gs pos="0">
                <a:schemeClr val="accent6">
                  <a:tint val="50000"/>
                  <a:satMod val="300000"/>
                  <a:lumMod val="0"/>
                  <a:lumOff val="100000"/>
                </a:schemeClr>
              </a:gs>
              <a:gs pos="35000">
                <a:schemeClr val="accent6">
                  <a:tint val="37000"/>
                  <a:satMod val="300000"/>
                </a:schemeClr>
              </a:gs>
              <a:gs pos="100000">
                <a:schemeClr val="accent6">
                  <a:tint val="15000"/>
                  <a:satMod val="350000"/>
                </a:schemeClr>
              </a:gs>
            </a:gsLst>
          </a:gradFill>
          <a:ln>
            <a:noFill/>
          </a:ln>
        </p:spPr>
        <p:style>
          <a:lnRef idx="1">
            <a:schemeClr val="accent6"/>
          </a:lnRef>
          <a:fillRef idx="2">
            <a:schemeClr val="accent6"/>
          </a:fillRef>
          <a:effectRef idx="1">
            <a:schemeClr val="accent6"/>
          </a:effectRef>
          <a:fontRef idx="minor">
            <a:schemeClr val="dk1"/>
          </a:fontRef>
        </p:style>
        <p:txBody>
          <a:bodyPr lIns="72000" tIns="36000" rIns="72000" bIns="0" rtlCol="0" anchor="ctr"/>
          <a:lstStyle/>
          <a:p>
            <a:pPr algn="ctr"/>
            <a:r>
              <a:rPr lang="ja-JP" altLang="en-US" sz="2400" dirty="0" smtClean="0">
                <a:solidFill>
                  <a:schemeClr val="tx1"/>
                </a:solidFill>
                <a:latin typeface="メイリオ" panose="020B0604030504040204" pitchFamily="50" charset="-128"/>
                <a:ea typeface="メイリオ" panose="020B0604030504040204" pitchFamily="50" charset="-128"/>
              </a:rPr>
              <a:t>授業の中での生徒指導とは</a:t>
            </a:r>
            <a:r>
              <a:rPr lang="ja-JP" altLang="en-US" sz="2400" dirty="0">
                <a:solidFill>
                  <a:schemeClr val="tx1"/>
                </a:solidFill>
                <a:latin typeface="メイリオ" panose="020B0604030504040204" pitchFamily="50" charset="-128"/>
                <a:ea typeface="メイリオ" panose="020B0604030504040204" pitchFamily="50" charset="-128"/>
              </a:rPr>
              <a:t>、</a:t>
            </a:r>
            <a:endParaRPr lang="en-US" altLang="ja-JP" sz="2400" dirty="0">
              <a:solidFill>
                <a:schemeClr val="tx1"/>
              </a:solidFill>
              <a:latin typeface="メイリオ" panose="020B0604030504040204" pitchFamily="50" charset="-128"/>
              <a:ea typeface="メイリオ" panose="020B0604030504040204" pitchFamily="50" charset="-128"/>
            </a:endParaRPr>
          </a:p>
          <a:p>
            <a:pPr algn="ctr"/>
            <a:r>
              <a:rPr lang="ja-JP" altLang="en-US" sz="2400" b="1" dirty="0">
                <a:solidFill>
                  <a:schemeClr val="tx1"/>
                </a:solidFill>
                <a:latin typeface="メイリオ" panose="020B0604030504040204" pitchFamily="50" charset="-128"/>
                <a:ea typeface="メイリオ" panose="020B0604030504040204" pitchFamily="50" charset="-128"/>
              </a:rPr>
              <a:t>何</a:t>
            </a:r>
            <a:r>
              <a:rPr lang="ja-JP" altLang="en-US" sz="2400" b="1" dirty="0" smtClean="0">
                <a:solidFill>
                  <a:schemeClr val="tx1"/>
                </a:solidFill>
                <a:latin typeface="メイリオ" panose="020B0604030504040204" pitchFamily="50" charset="-128"/>
                <a:ea typeface="メイリオ" panose="020B0604030504040204" pitchFamily="50" charset="-128"/>
              </a:rPr>
              <a:t>か新しく</a:t>
            </a:r>
            <a:r>
              <a:rPr lang="ja-JP" altLang="en-US" sz="2400" b="1" dirty="0">
                <a:solidFill>
                  <a:schemeClr val="tx1"/>
                </a:solidFill>
                <a:latin typeface="メイリオ" panose="020B0604030504040204" pitchFamily="50" charset="-128"/>
                <a:ea typeface="メイリオ" panose="020B0604030504040204" pitchFamily="50" charset="-128"/>
              </a:rPr>
              <a:t>特別なことをするわけではありません</a:t>
            </a:r>
            <a:r>
              <a:rPr lang="ja-JP" altLang="en-US" sz="2400" b="1" dirty="0" smtClean="0">
                <a:solidFill>
                  <a:schemeClr val="tx1"/>
                </a:solidFill>
                <a:latin typeface="メイリオ" panose="020B0604030504040204" pitchFamily="50" charset="-128"/>
                <a:ea typeface="メイリオ" panose="020B0604030504040204" pitchFamily="50" charset="-128"/>
              </a:rPr>
              <a:t>。</a:t>
            </a:r>
            <a:endParaRPr lang="en-US" altLang="ja-JP" sz="2400" b="1" dirty="0">
              <a:solidFill>
                <a:schemeClr val="tx1"/>
              </a:solidFill>
              <a:latin typeface="メイリオ" panose="020B0604030504040204" pitchFamily="50" charset="-128"/>
              <a:ea typeface="メイリオ" panose="020B0604030504040204" pitchFamily="50" charset="-128"/>
            </a:endParaRPr>
          </a:p>
        </p:txBody>
      </p:sp>
      <p:sp>
        <p:nvSpPr>
          <p:cNvPr id="12" name="角丸四角形吹き出し 11"/>
          <p:cNvSpPr/>
          <p:nvPr/>
        </p:nvSpPr>
        <p:spPr>
          <a:xfrm>
            <a:off x="4572000" y="5608669"/>
            <a:ext cx="3348000" cy="1101994"/>
          </a:xfrm>
          <a:prstGeom prst="wedgeRoundRectCallout">
            <a:avLst>
              <a:gd name="adj1" fmla="val 32564"/>
              <a:gd name="adj2" fmla="val -48361"/>
              <a:gd name="adj3" fmla="val 16667"/>
            </a:avLst>
          </a:prstGeom>
          <a:solidFill>
            <a:schemeClr val="bg1"/>
          </a:solidFill>
          <a:ln w="28575">
            <a:solidFill>
              <a:schemeClr val="tx1"/>
            </a:solidFill>
            <a:miter lim="800000"/>
            <a:headEnd/>
            <a:tailEnd/>
          </a:ln>
        </p:spPr>
        <p:txBody>
          <a:bodyPr tIns="72000" bIns="0">
            <a:spAutoFit/>
          </a:bodyPr>
          <a:lstStyle/>
          <a:p>
            <a:pPr>
              <a:spcBef>
                <a:spcPct val="50000"/>
              </a:spcBef>
            </a:pPr>
            <a:r>
              <a:rPr lang="ja-JP" altLang="en-US" sz="2000" dirty="0" smtClean="0">
                <a:latin typeface="+mn-ea"/>
              </a:rPr>
              <a:t>授業</a:t>
            </a:r>
            <a:r>
              <a:rPr lang="ja-JP" altLang="en-US" sz="2000" dirty="0">
                <a:latin typeface="+mn-ea"/>
              </a:rPr>
              <a:t>の中</a:t>
            </a:r>
            <a:r>
              <a:rPr lang="ja-JP" altLang="en-US" sz="2000" dirty="0" smtClean="0">
                <a:latin typeface="+mn-ea"/>
              </a:rPr>
              <a:t>に三つの留意点を意識した働きかけ</a:t>
            </a:r>
            <a:r>
              <a:rPr lang="ja-JP" altLang="en-US" sz="2000" dirty="0">
                <a:latin typeface="+mn-ea"/>
              </a:rPr>
              <a:t>を意図的</a:t>
            </a:r>
            <a:r>
              <a:rPr lang="ja-JP" altLang="en-US" sz="2000" dirty="0" smtClean="0">
                <a:latin typeface="+mn-ea"/>
              </a:rPr>
              <a:t>に組み込む</a:t>
            </a:r>
            <a:endParaRPr lang="ja-JP" altLang="en-US" sz="2000" dirty="0">
              <a:latin typeface="+mn-ea"/>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985000" y="5670449"/>
            <a:ext cx="1051495" cy="1080000"/>
          </a:xfrm>
          <a:prstGeom prst="rect">
            <a:avLst/>
          </a:prstGeom>
          <a:noFill/>
          <a:extLst>
            <a:ext uri="{909E8E84-426E-40DD-AFC4-6F175D3DCCD1}">
              <a14:hiddenFill xmlns:a14="http://schemas.microsoft.com/office/drawing/2010/main">
                <a:solidFill>
                  <a:srgbClr val="FFFFFF"/>
                </a:solidFill>
              </a14:hiddenFill>
            </a:ext>
          </a:extLst>
        </p:spPr>
      </p:pic>
      <p:sp>
        <p:nvSpPr>
          <p:cNvPr id="4" name="右矢印 3"/>
          <p:cNvSpPr/>
          <p:nvPr/>
        </p:nvSpPr>
        <p:spPr>
          <a:xfrm>
            <a:off x="-612576" y="1746524"/>
            <a:ext cx="978408" cy="484632"/>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kumimoji="1" lang="ja-JP" altLang="en-US" sz="1600"/>
          </a:p>
        </p:txBody>
      </p:sp>
      <p:sp>
        <p:nvSpPr>
          <p:cNvPr id="22" name="右矢印 21"/>
          <p:cNvSpPr/>
          <p:nvPr/>
        </p:nvSpPr>
        <p:spPr>
          <a:xfrm>
            <a:off x="2042953" y="1746524"/>
            <a:ext cx="1917167" cy="484632"/>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kumimoji="1" lang="ja-JP" altLang="en-US" sz="1600"/>
          </a:p>
        </p:txBody>
      </p:sp>
      <p:sp>
        <p:nvSpPr>
          <p:cNvPr id="23" name="右矢印 22"/>
          <p:cNvSpPr/>
          <p:nvPr/>
        </p:nvSpPr>
        <p:spPr>
          <a:xfrm>
            <a:off x="5319130" y="1746524"/>
            <a:ext cx="1584177" cy="484632"/>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kumimoji="1" lang="ja-JP" altLang="en-US" sz="1600"/>
          </a:p>
        </p:txBody>
      </p:sp>
      <p:sp>
        <p:nvSpPr>
          <p:cNvPr id="24" name="右矢印 23"/>
          <p:cNvSpPr/>
          <p:nvPr/>
        </p:nvSpPr>
        <p:spPr>
          <a:xfrm>
            <a:off x="8576713" y="1746524"/>
            <a:ext cx="978408" cy="484632"/>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kumimoji="1" lang="ja-JP" altLang="en-US" sz="1600"/>
          </a:p>
        </p:txBody>
      </p:sp>
      <p:pic>
        <p:nvPicPr>
          <p:cNvPr id="2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697398" y="3887053"/>
            <a:ext cx="2461604" cy="184620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9" name="正方形/長方形 18"/>
          <p:cNvSpPr/>
          <p:nvPr/>
        </p:nvSpPr>
        <p:spPr>
          <a:xfrm>
            <a:off x="3960120" y="1628800"/>
            <a:ext cx="1692000" cy="72008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0" rtlCol="0" anchor="ctr"/>
          <a:lstStyle/>
          <a:p>
            <a:pPr algn="ctr"/>
            <a:r>
              <a:rPr kumimoji="1" lang="ja-JP" altLang="en-US" sz="2000" b="1" dirty="0" smtClean="0"/>
              <a:t>全体発表</a:t>
            </a:r>
            <a:endParaRPr kumimoji="1" lang="ja-JP" altLang="en-US" sz="2000" b="1" dirty="0"/>
          </a:p>
        </p:txBody>
      </p:sp>
      <p:sp>
        <p:nvSpPr>
          <p:cNvPr id="20" name="正方形/長方形 19"/>
          <p:cNvSpPr/>
          <p:nvPr/>
        </p:nvSpPr>
        <p:spPr>
          <a:xfrm>
            <a:off x="6903306" y="1628800"/>
            <a:ext cx="1692000" cy="72008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0" rtlCol="0" anchor="ctr"/>
          <a:lstStyle/>
          <a:p>
            <a:pPr algn="ctr"/>
            <a:r>
              <a:rPr lang="ja-JP" altLang="en-US" sz="2000" b="1" dirty="0" smtClean="0"/>
              <a:t>まとめ</a:t>
            </a:r>
            <a:endParaRPr kumimoji="1" lang="ja-JP" altLang="en-US" sz="2000" b="1" dirty="0"/>
          </a:p>
        </p:txBody>
      </p:sp>
      <p:sp>
        <p:nvSpPr>
          <p:cNvPr id="3" name="正方形/長方形 2"/>
          <p:cNvSpPr/>
          <p:nvPr/>
        </p:nvSpPr>
        <p:spPr>
          <a:xfrm>
            <a:off x="365832" y="1628800"/>
            <a:ext cx="1692000" cy="72008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0" rtlCol="0" anchor="ctr"/>
          <a:lstStyle/>
          <a:p>
            <a:pPr algn="ctr"/>
            <a:r>
              <a:rPr kumimoji="1" lang="ja-JP" altLang="en-US" sz="2000" b="1" dirty="0" smtClean="0"/>
              <a:t>個人思考</a:t>
            </a:r>
            <a:endParaRPr kumimoji="1" lang="ja-JP" altLang="en-US" sz="2000" b="1" dirty="0"/>
          </a:p>
        </p:txBody>
      </p:sp>
      <p:sp>
        <p:nvSpPr>
          <p:cNvPr id="15" name="正方形/長方形 14"/>
          <p:cNvSpPr/>
          <p:nvPr/>
        </p:nvSpPr>
        <p:spPr>
          <a:xfrm>
            <a:off x="2082200" y="3102005"/>
            <a:ext cx="1692000" cy="720080"/>
          </a:xfrm>
          <a:prstGeom prst="rect">
            <a:avLst/>
          </a:prstGeom>
          <a:solidFill>
            <a:srgbClr val="FF66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0" rtlCol="0" anchor="ctr"/>
          <a:lstStyle/>
          <a:p>
            <a:pPr algn="ctr"/>
            <a:r>
              <a:rPr kumimoji="1" lang="ja-JP" altLang="en-US" sz="2000" b="1" dirty="0" smtClean="0"/>
              <a:t>グループ協議</a:t>
            </a:r>
            <a:endParaRPr kumimoji="1" lang="ja-JP" altLang="en-US" sz="2000" b="1" dirty="0"/>
          </a:p>
        </p:txBody>
      </p:sp>
      <p:sp>
        <p:nvSpPr>
          <p:cNvPr id="26" name="下矢印 25"/>
          <p:cNvSpPr/>
          <p:nvPr/>
        </p:nvSpPr>
        <p:spPr>
          <a:xfrm rot="12403265">
            <a:off x="3558946" y="2222705"/>
            <a:ext cx="578858" cy="872341"/>
          </a:xfrm>
          <a:prstGeom prst="downArrow">
            <a:avLst>
              <a:gd name="adj1" fmla="val 34127"/>
              <a:gd name="adj2"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ja-JP" altLang="en-US" sz="1600"/>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283968" y="2401590"/>
            <a:ext cx="1056448" cy="79233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83608" y="2401590"/>
            <a:ext cx="1056447" cy="79233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1"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7221082" y="2401590"/>
            <a:ext cx="1056447" cy="79233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2" name="下矢印 31"/>
          <p:cNvSpPr/>
          <p:nvPr/>
        </p:nvSpPr>
        <p:spPr>
          <a:xfrm rot="20191022">
            <a:off x="1840870" y="2241945"/>
            <a:ext cx="578858" cy="872341"/>
          </a:xfrm>
          <a:prstGeom prst="downArrow">
            <a:avLst>
              <a:gd name="adj1" fmla="val 34127"/>
              <a:gd name="adj2"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ja-JP" altLang="en-US" sz="1600"/>
          </a:p>
        </p:txBody>
      </p:sp>
      <p:sp>
        <p:nvSpPr>
          <p:cNvPr id="27" name="フローチャート : せん孔テープ 26"/>
          <p:cNvSpPr/>
          <p:nvPr/>
        </p:nvSpPr>
        <p:spPr>
          <a:xfrm>
            <a:off x="6768348" y="5023017"/>
            <a:ext cx="1044012" cy="538660"/>
          </a:xfrm>
          <a:prstGeom prst="flowChartPunchedTape">
            <a:avLst/>
          </a:prstGeom>
          <a:solidFill>
            <a:srgbClr val="0000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bIns="0" rtlCol="0" anchor="ctr"/>
          <a:lstStyle/>
          <a:p>
            <a:pPr algn="ctr"/>
            <a:r>
              <a:rPr lang="en-US" altLang="ja-JP" sz="2000" dirty="0" smtClean="0">
                <a:solidFill>
                  <a:schemeClr val="bg1"/>
                </a:solidFill>
                <a:latin typeface="メイリオ" panose="020B0604030504040204" pitchFamily="50" charset="-128"/>
                <a:ea typeface="メイリオ" panose="020B0604030504040204" pitchFamily="50" charset="-128"/>
              </a:rPr>
              <a:t>Point</a:t>
            </a:r>
            <a:r>
              <a:rPr lang="ja-JP" altLang="en-US" sz="2000" dirty="0" smtClean="0">
                <a:solidFill>
                  <a:schemeClr val="bg1"/>
                </a:solidFill>
                <a:latin typeface="メイリオ" panose="020B0604030504040204" pitchFamily="50" charset="-128"/>
                <a:ea typeface="メイリオ" panose="020B0604030504040204" pitchFamily="50" charset="-128"/>
              </a:rPr>
              <a:t>②</a:t>
            </a:r>
            <a:endParaRPr lang="ja-JP" altLang="en-US" sz="2000"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5809087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二等辺三角形 1"/>
          <p:cNvSpPr/>
          <p:nvPr/>
        </p:nvSpPr>
        <p:spPr>
          <a:xfrm flipV="1">
            <a:off x="1" y="5358096"/>
            <a:ext cx="9143999" cy="1499904"/>
          </a:xfrm>
          <a:prstGeom prst="triangle">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正方形/長方形 5"/>
          <p:cNvSpPr>
            <a:spLocks/>
          </p:cNvSpPr>
          <p:nvPr/>
        </p:nvSpPr>
        <p:spPr>
          <a:xfrm>
            <a:off x="539552" y="5565251"/>
            <a:ext cx="8064896" cy="1410643"/>
          </a:xfrm>
          <a:prstGeom prst="rect">
            <a:avLst/>
          </a:prstGeom>
          <a:noFill/>
        </p:spPr>
        <p:txBody>
          <a:bodyPr wrap="square" rtlCol="0">
            <a:spAutoFit/>
          </a:bodyPr>
          <a:lstStyle/>
          <a:p>
            <a:pPr algn="ctr"/>
            <a:r>
              <a:rPr lang="ja-JP" altLang="en-US" sz="2400" b="1" dirty="0" smtClean="0">
                <a:solidFill>
                  <a:schemeClr val="tx1"/>
                </a:solidFill>
                <a:latin typeface="+mn-ea"/>
              </a:rPr>
              <a:t>温かいまなざし・声かけ・ふるまい等の</a:t>
            </a:r>
            <a:r>
              <a:rPr lang="ja-JP" altLang="en-US" sz="2400" b="1" dirty="0">
                <a:solidFill>
                  <a:schemeClr val="tx1"/>
                </a:solidFill>
                <a:latin typeface="+mn-ea"/>
              </a:rPr>
              <a:t>積み重ねで</a:t>
            </a:r>
            <a:endParaRPr lang="en-US" altLang="ja-JP" sz="2400" b="1" dirty="0">
              <a:solidFill>
                <a:schemeClr val="tx1"/>
              </a:solidFill>
              <a:latin typeface="+mn-ea"/>
            </a:endParaRPr>
          </a:p>
          <a:p>
            <a:pPr algn="ctr">
              <a:lnSpc>
                <a:spcPts val="7400"/>
              </a:lnSpc>
            </a:pPr>
            <a:r>
              <a:rPr lang="ja-JP" altLang="en-US" sz="4000" b="1" u="sng" dirty="0">
                <a:latin typeface="+mn-ea"/>
              </a:rPr>
              <a:t>子供の自己指導能力が育つ</a:t>
            </a:r>
            <a:endParaRPr lang="en-US" altLang="ja-JP" sz="4000" b="1" u="sng" dirty="0">
              <a:latin typeface="+mn-ea"/>
            </a:endParaRPr>
          </a:p>
        </p:txBody>
      </p:sp>
      <p:sp>
        <p:nvSpPr>
          <p:cNvPr id="15" name="角丸四角形吹き出し 14"/>
          <p:cNvSpPr/>
          <p:nvPr/>
        </p:nvSpPr>
        <p:spPr>
          <a:xfrm>
            <a:off x="107504" y="2708920"/>
            <a:ext cx="2603699" cy="420956"/>
          </a:xfrm>
          <a:prstGeom prst="wedgeRoundRectCallout">
            <a:avLst>
              <a:gd name="adj1" fmla="val 32564"/>
              <a:gd name="adj2" fmla="val -48361"/>
              <a:gd name="adj3" fmla="val 16667"/>
            </a:avLst>
          </a:prstGeom>
          <a:solidFill>
            <a:srgbClr val="FFFF99"/>
          </a:solidFill>
          <a:ln w="28575">
            <a:solidFill>
              <a:schemeClr val="tx1"/>
            </a:solidFill>
            <a:miter lim="800000"/>
            <a:headEnd/>
            <a:tailEnd/>
          </a:ln>
        </p:spPr>
        <p:txBody>
          <a:bodyPr wrap="square" tIns="72000" bIns="0">
            <a:spAutoFit/>
          </a:bodyPr>
          <a:lstStyle/>
          <a:p>
            <a:pPr algn="ctr">
              <a:spcBef>
                <a:spcPct val="50000"/>
              </a:spcBef>
            </a:pPr>
            <a:r>
              <a:rPr lang="ja-JP" altLang="en-US" sz="2000" b="1" smtClean="0">
                <a:latin typeface="+mn-ea"/>
              </a:rPr>
              <a:t>まなざしが</a:t>
            </a:r>
            <a:r>
              <a:rPr lang="ja-JP" altLang="en-US" sz="2000" b="1" dirty="0" smtClean="0">
                <a:latin typeface="+mn-ea"/>
              </a:rPr>
              <a:t>変わる</a:t>
            </a:r>
            <a:endParaRPr lang="ja-JP" altLang="en-US" sz="2000" dirty="0">
              <a:latin typeface="+mn-ea"/>
            </a:endParaRPr>
          </a:p>
        </p:txBody>
      </p:sp>
      <p:sp>
        <p:nvSpPr>
          <p:cNvPr id="16" name="角丸四角形吹き出し 15"/>
          <p:cNvSpPr/>
          <p:nvPr/>
        </p:nvSpPr>
        <p:spPr>
          <a:xfrm>
            <a:off x="3270151" y="2708920"/>
            <a:ext cx="2603699" cy="420956"/>
          </a:xfrm>
          <a:prstGeom prst="wedgeRoundRectCallout">
            <a:avLst>
              <a:gd name="adj1" fmla="val 32564"/>
              <a:gd name="adj2" fmla="val -48361"/>
              <a:gd name="adj3" fmla="val 16667"/>
            </a:avLst>
          </a:prstGeom>
          <a:solidFill>
            <a:srgbClr val="FFFF99"/>
          </a:solidFill>
          <a:ln w="28575">
            <a:solidFill>
              <a:schemeClr val="tx1"/>
            </a:solidFill>
            <a:miter lim="800000"/>
            <a:headEnd/>
            <a:tailEnd/>
          </a:ln>
        </p:spPr>
        <p:txBody>
          <a:bodyPr wrap="square" tIns="72000" bIns="0">
            <a:spAutoFit/>
          </a:bodyPr>
          <a:lstStyle/>
          <a:p>
            <a:pPr algn="ctr">
              <a:spcBef>
                <a:spcPct val="50000"/>
              </a:spcBef>
            </a:pPr>
            <a:r>
              <a:rPr lang="ja-JP" altLang="en-US" sz="2000" b="1" dirty="0">
                <a:latin typeface="+mn-ea"/>
              </a:rPr>
              <a:t>声かけが変わる</a:t>
            </a:r>
          </a:p>
        </p:txBody>
      </p:sp>
      <p:sp>
        <p:nvSpPr>
          <p:cNvPr id="17" name="角丸四角形吹き出し 16"/>
          <p:cNvSpPr/>
          <p:nvPr/>
        </p:nvSpPr>
        <p:spPr>
          <a:xfrm>
            <a:off x="6444208" y="2708920"/>
            <a:ext cx="2603699" cy="420956"/>
          </a:xfrm>
          <a:prstGeom prst="wedgeRoundRectCallout">
            <a:avLst>
              <a:gd name="adj1" fmla="val 32564"/>
              <a:gd name="adj2" fmla="val -48361"/>
              <a:gd name="adj3" fmla="val 16667"/>
            </a:avLst>
          </a:prstGeom>
          <a:solidFill>
            <a:srgbClr val="FFFF99"/>
          </a:solidFill>
          <a:ln w="28575">
            <a:solidFill>
              <a:schemeClr val="tx1"/>
            </a:solidFill>
            <a:miter lim="800000"/>
            <a:headEnd/>
            <a:tailEnd/>
          </a:ln>
        </p:spPr>
        <p:txBody>
          <a:bodyPr wrap="square" tIns="72000" bIns="0">
            <a:spAutoFit/>
          </a:bodyPr>
          <a:lstStyle/>
          <a:p>
            <a:pPr algn="ctr">
              <a:spcBef>
                <a:spcPct val="50000"/>
              </a:spcBef>
            </a:pPr>
            <a:r>
              <a:rPr lang="ja-JP" altLang="en-US" sz="2000" b="1" dirty="0">
                <a:latin typeface="+mn-ea"/>
              </a:rPr>
              <a:t>ふるまいが変わる</a:t>
            </a:r>
          </a:p>
        </p:txBody>
      </p:sp>
      <p:sp>
        <p:nvSpPr>
          <p:cNvPr id="4" name="テキスト ボックス 3"/>
          <p:cNvSpPr txBox="1"/>
          <p:nvPr/>
        </p:nvSpPr>
        <p:spPr>
          <a:xfrm>
            <a:off x="35496" y="3212976"/>
            <a:ext cx="2880000" cy="584775"/>
          </a:xfrm>
          <a:prstGeom prst="rect">
            <a:avLst/>
          </a:prstGeom>
          <a:noFill/>
        </p:spPr>
        <p:txBody>
          <a:bodyPr wrap="square" rtlCol="0">
            <a:spAutoFit/>
          </a:bodyPr>
          <a:lstStyle/>
          <a:p>
            <a:r>
              <a:rPr kumimoji="1" lang="ja-JP" altLang="en-US" sz="1600" dirty="0" smtClean="0">
                <a:latin typeface="HG丸ｺﾞｼｯｸM-PRO" panose="020F0600000000000000" pitchFamily="50" charset="-128"/>
                <a:ea typeface="HG丸ｺﾞｼｯｸM-PRO" panose="020F0600000000000000" pitchFamily="50" charset="-128"/>
              </a:rPr>
              <a:t>この場面（活動）は、</a:t>
            </a:r>
            <a:endParaRPr kumimoji="1" lang="en-US" altLang="ja-JP" sz="1600" dirty="0" smtClean="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　</a:t>
            </a:r>
            <a:r>
              <a:rPr lang="ja-JP" altLang="en-US" sz="1600" dirty="0" smtClean="0">
                <a:latin typeface="HG丸ｺﾞｼｯｸM-PRO" panose="020F0600000000000000" pitchFamily="50" charset="-128"/>
                <a:ea typeface="HG丸ｺﾞｼｯｸM-PRO" panose="020F0600000000000000" pitchFamily="50" charset="-128"/>
              </a:rPr>
              <a:t>　</a:t>
            </a:r>
            <a:r>
              <a:rPr kumimoji="1" lang="ja-JP" altLang="en-US" sz="1600" dirty="0" smtClean="0">
                <a:latin typeface="HG丸ｺﾞｼｯｸM-PRO" panose="020F0600000000000000" pitchFamily="50" charset="-128"/>
                <a:ea typeface="HG丸ｺﾞｼｯｸM-PRO" panose="020F0600000000000000" pitchFamily="50" charset="-128"/>
              </a:rPr>
              <a:t>あの子が活躍できそうだ</a:t>
            </a:r>
            <a:endParaRPr kumimoji="1" lang="ja-JP" altLang="en-US" sz="1600" dirty="0">
              <a:latin typeface="HG丸ｺﾞｼｯｸM-PRO" panose="020F0600000000000000" pitchFamily="50" charset="-128"/>
              <a:ea typeface="HG丸ｺﾞｼｯｸM-PRO" panose="020F0600000000000000" pitchFamily="50" charset="-128"/>
            </a:endParaRPr>
          </a:p>
        </p:txBody>
      </p:sp>
      <p:sp>
        <p:nvSpPr>
          <p:cNvPr id="29" name="テキスト ボックス 28"/>
          <p:cNvSpPr txBox="1"/>
          <p:nvPr/>
        </p:nvSpPr>
        <p:spPr>
          <a:xfrm>
            <a:off x="35496" y="3895879"/>
            <a:ext cx="2880000" cy="584775"/>
          </a:xfrm>
          <a:prstGeom prst="rect">
            <a:avLst/>
          </a:prstGeom>
          <a:noFill/>
        </p:spPr>
        <p:txBody>
          <a:bodyPr wrap="square" rtlCol="0">
            <a:spAutoFit/>
          </a:bodyPr>
          <a:lstStyle/>
          <a:p>
            <a:r>
              <a:rPr lang="ja-JP" altLang="en-US" sz="1600" dirty="0" smtClean="0">
                <a:latin typeface="HG丸ｺﾞｼｯｸM-PRO" panose="020F0600000000000000" pitchFamily="50" charset="-128"/>
                <a:ea typeface="HG丸ｺﾞｼｯｸM-PRO" panose="020F0600000000000000" pitchFamily="50" charset="-128"/>
              </a:rPr>
              <a:t>話し合いを上手に</a:t>
            </a:r>
            <a:endParaRPr lang="en-US" altLang="ja-JP" sz="1600" dirty="0" smtClean="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　</a:t>
            </a:r>
            <a:r>
              <a:rPr lang="ja-JP" altLang="en-US" sz="1600" dirty="0" smtClean="0">
                <a:latin typeface="HG丸ｺﾞｼｯｸM-PRO" panose="020F0600000000000000" pitchFamily="50" charset="-128"/>
                <a:ea typeface="HG丸ｺﾞｼｯｸM-PRO" panose="020F0600000000000000" pitchFamily="50" charset="-128"/>
              </a:rPr>
              <a:t>　進行している子がいるぞ</a:t>
            </a:r>
            <a:endParaRPr kumimoji="1" lang="ja-JP" altLang="en-US" sz="1600" dirty="0">
              <a:latin typeface="HG丸ｺﾞｼｯｸM-PRO" panose="020F0600000000000000" pitchFamily="50" charset="-128"/>
              <a:ea typeface="HG丸ｺﾞｼｯｸM-PRO" panose="020F0600000000000000" pitchFamily="50" charset="-128"/>
            </a:endParaRPr>
          </a:p>
        </p:txBody>
      </p:sp>
      <p:sp>
        <p:nvSpPr>
          <p:cNvPr id="30" name="テキスト ボックス 29"/>
          <p:cNvSpPr txBox="1"/>
          <p:nvPr/>
        </p:nvSpPr>
        <p:spPr>
          <a:xfrm>
            <a:off x="35496" y="4581128"/>
            <a:ext cx="2880000" cy="584775"/>
          </a:xfrm>
          <a:prstGeom prst="rect">
            <a:avLst/>
          </a:prstGeom>
          <a:noFill/>
        </p:spPr>
        <p:txBody>
          <a:bodyPr wrap="square" rtlCol="0">
            <a:spAutoFit/>
          </a:bodyPr>
          <a:lstStyle/>
          <a:p>
            <a:r>
              <a:rPr lang="ja-JP" altLang="en-US" sz="1600" dirty="0" smtClean="0">
                <a:latin typeface="HG丸ｺﾞｼｯｸM-PRO" panose="020F0600000000000000" pitchFamily="50" charset="-128"/>
                <a:ea typeface="HG丸ｺﾞｼｯｸM-PRO" panose="020F0600000000000000" pitchFamily="50" charset="-128"/>
              </a:rPr>
              <a:t>あの子は結果は出てないけど、　　　</a:t>
            </a:r>
            <a:endParaRPr lang="en-US" altLang="ja-JP" sz="1600" dirty="0" smtClean="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　</a:t>
            </a:r>
            <a:r>
              <a:rPr lang="ja-JP" altLang="en-US" sz="1600" dirty="0" smtClean="0">
                <a:latin typeface="HG丸ｺﾞｼｯｸM-PRO" panose="020F0600000000000000" pitchFamily="50" charset="-128"/>
                <a:ea typeface="HG丸ｺﾞｼｯｸM-PRO" panose="020F0600000000000000" pitchFamily="50" charset="-128"/>
              </a:rPr>
              <a:t>　いつも頑張っているなぁ</a:t>
            </a:r>
            <a:endParaRPr kumimoji="1" lang="ja-JP" altLang="en-US" sz="1600" dirty="0">
              <a:latin typeface="HG丸ｺﾞｼｯｸM-PRO" panose="020F0600000000000000" pitchFamily="50" charset="-128"/>
              <a:ea typeface="HG丸ｺﾞｼｯｸM-PRO" panose="020F0600000000000000" pitchFamily="50" charset="-128"/>
            </a:endParaRPr>
          </a:p>
        </p:txBody>
      </p:sp>
      <p:sp>
        <p:nvSpPr>
          <p:cNvPr id="31" name="テキスト ボックス 30"/>
          <p:cNvSpPr txBox="1"/>
          <p:nvPr/>
        </p:nvSpPr>
        <p:spPr>
          <a:xfrm>
            <a:off x="3131840" y="3212976"/>
            <a:ext cx="2880000" cy="584775"/>
          </a:xfrm>
          <a:prstGeom prst="rect">
            <a:avLst/>
          </a:prstGeom>
          <a:noFill/>
        </p:spPr>
        <p:txBody>
          <a:bodyPr wrap="square" rtlCol="0">
            <a:spAutoFit/>
          </a:bodyPr>
          <a:lstStyle/>
          <a:p>
            <a:r>
              <a:rPr lang="ja-JP" altLang="en-US" sz="1600" dirty="0" smtClean="0">
                <a:latin typeface="HG丸ｺﾞｼｯｸM-PRO" panose="020F0600000000000000" pitchFamily="50" charset="-128"/>
                <a:ea typeface="HG丸ｺﾞｼｯｸM-PRO" panose="020F0600000000000000" pitchFamily="50" charset="-128"/>
              </a:rPr>
              <a:t>「拍手が自然に起きてい</a:t>
            </a:r>
            <a:r>
              <a:rPr lang="ja-JP" altLang="en-US" sz="1600" dirty="0">
                <a:latin typeface="HG丸ｺﾞｼｯｸM-PRO" panose="020F0600000000000000" pitchFamily="50" charset="-128"/>
                <a:ea typeface="HG丸ｺﾞｼｯｸM-PRO" panose="020F0600000000000000" pitchFamily="50" charset="-128"/>
              </a:rPr>
              <a:t>て</a:t>
            </a:r>
            <a:endParaRPr lang="en-US" altLang="ja-JP" sz="1600" dirty="0" smtClean="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　</a:t>
            </a:r>
            <a:r>
              <a:rPr lang="ja-JP" altLang="en-US" sz="1600" dirty="0" smtClean="0">
                <a:latin typeface="HG丸ｺﾞｼｯｸM-PRO" panose="020F0600000000000000" pitchFamily="50" charset="-128"/>
                <a:ea typeface="HG丸ｺﾞｼｯｸM-PRO" panose="020F0600000000000000" pitchFamily="50" charset="-128"/>
              </a:rPr>
              <a:t> 　　  　とても素敵です」</a:t>
            </a:r>
            <a:endParaRPr lang="ja-JP" altLang="en-US" sz="1600" dirty="0">
              <a:latin typeface="HG丸ｺﾞｼｯｸM-PRO" panose="020F0600000000000000" pitchFamily="50" charset="-128"/>
              <a:ea typeface="HG丸ｺﾞｼｯｸM-PRO" panose="020F0600000000000000" pitchFamily="50" charset="-128"/>
            </a:endParaRPr>
          </a:p>
        </p:txBody>
      </p:sp>
      <p:sp>
        <p:nvSpPr>
          <p:cNvPr id="32" name="テキスト ボックス 31"/>
          <p:cNvSpPr txBox="1"/>
          <p:nvPr/>
        </p:nvSpPr>
        <p:spPr>
          <a:xfrm>
            <a:off x="3131840" y="3895879"/>
            <a:ext cx="2880000" cy="584775"/>
          </a:xfrm>
          <a:prstGeom prst="rect">
            <a:avLst/>
          </a:prstGeom>
          <a:noFill/>
        </p:spPr>
        <p:txBody>
          <a:bodyPr wrap="square" rtlCol="0">
            <a:spAutoFit/>
          </a:bodyPr>
          <a:lstStyle/>
          <a:p>
            <a:r>
              <a:rPr lang="ja-JP" altLang="en-US" sz="1600" dirty="0" smtClean="0">
                <a:latin typeface="HG丸ｺﾞｼｯｸM-PRO" panose="020F0600000000000000" pitchFamily="50" charset="-128"/>
                <a:ea typeface="HG丸ｺﾞｼｯｸM-PRO" panose="020F0600000000000000" pitchFamily="50" charset="-128"/>
              </a:rPr>
              <a:t>「間違いがあったからこそ、　</a:t>
            </a:r>
            <a:endParaRPr lang="en-US" altLang="ja-JP" sz="1600" dirty="0" smtClean="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　</a:t>
            </a:r>
            <a:r>
              <a:rPr lang="ja-JP" altLang="en-US" sz="1600" dirty="0" smtClean="0">
                <a:latin typeface="HG丸ｺﾞｼｯｸM-PRO" panose="020F0600000000000000" pitchFamily="50" charset="-128"/>
                <a:ea typeface="HG丸ｺﾞｼｯｸM-PRO" panose="020F0600000000000000" pitchFamily="50" charset="-128"/>
              </a:rPr>
              <a:t>　　   考えが深まったね」</a:t>
            </a:r>
            <a:endParaRPr kumimoji="1" lang="ja-JP" altLang="en-US" sz="1600" dirty="0">
              <a:latin typeface="HG丸ｺﾞｼｯｸM-PRO" panose="020F0600000000000000" pitchFamily="50" charset="-128"/>
              <a:ea typeface="HG丸ｺﾞｼｯｸM-PRO" panose="020F0600000000000000" pitchFamily="50" charset="-128"/>
            </a:endParaRPr>
          </a:p>
        </p:txBody>
      </p:sp>
      <p:sp>
        <p:nvSpPr>
          <p:cNvPr id="33" name="テキスト ボックス 32"/>
          <p:cNvSpPr txBox="1"/>
          <p:nvPr/>
        </p:nvSpPr>
        <p:spPr>
          <a:xfrm>
            <a:off x="3131840" y="4581128"/>
            <a:ext cx="2880000" cy="584775"/>
          </a:xfrm>
          <a:prstGeom prst="rect">
            <a:avLst/>
          </a:prstGeom>
          <a:noFill/>
        </p:spPr>
        <p:txBody>
          <a:bodyPr wrap="square" rtlCol="0">
            <a:spAutoFit/>
          </a:bodyPr>
          <a:lstStyle/>
          <a:p>
            <a:r>
              <a:rPr lang="ja-JP" altLang="en-US" sz="1600" dirty="0" smtClean="0">
                <a:latin typeface="HG丸ｺﾞｼｯｸM-PRO" panose="020F0600000000000000" pitchFamily="50" charset="-128"/>
                <a:ea typeface="HG丸ｺﾞｼｯｸM-PRO" panose="020F0600000000000000" pitchFamily="50" charset="-128"/>
              </a:rPr>
              <a:t>「役割はメンバーで</a:t>
            </a:r>
            <a:endParaRPr lang="en-US" altLang="ja-JP" sz="1600" dirty="0" smtClean="0">
              <a:latin typeface="HG丸ｺﾞｼｯｸM-PRO" panose="020F0600000000000000" pitchFamily="50" charset="-128"/>
              <a:ea typeface="HG丸ｺﾞｼｯｸM-PRO" panose="020F0600000000000000" pitchFamily="50" charset="-128"/>
            </a:endParaRPr>
          </a:p>
          <a:p>
            <a:r>
              <a:rPr lang="ja-JP" altLang="en-US" sz="1600" dirty="0" smtClean="0">
                <a:latin typeface="HG丸ｺﾞｼｯｸM-PRO" panose="020F0600000000000000" pitchFamily="50" charset="-128"/>
                <a:ea typeface="HG丸ｺﾞｼｯｸM-PRO" panose="020F0600000000000000" pitchFamily="50" charset="-128"/>
              </a:rPr>
              <a:t>　　   話し合って決めてね」</a:t>
            </a:r>
            <a:endParaRPr kumimoji="1" lang="ja-JP" altLang="en-US" sz="1600" dirty="0">
              <a:latin typeface="HG丸ｺﾞｼｯｸM-PRO" panose="020F0600000000000000" pitchFamily="50" charset="-128"/>
              <a:ea typeface="HG丸ｺﾞｼｯｸM-PRO" panose="020F0600000000000000" pitchFamily="50" charset="-128"/>
            </a:endParaRPr>
          </a:p>
        </p:txBody>
      </p:sp>
      <p:sp>
        <p:nvSpPr>
          <p:cNvPr id="34" name="テキスト ボックス 33"/>
          <p:cNvSpPr txBox="1"/>
          <p:nvPr/>
        </p:nvSpPr>
        <p:spPr>
          <a:xfrm>
            <a:off x="6400666" y="3212976"/>
            <a:ext cx="2880000" cy="584775"/>
          </a:xfrm>
          <a:prstGeom prst="rect">
            <a:avLst/>
          </a:prstGeom>
          <a:noFill/>
        </p:spPr>
        <p:txBody>
          <a:bodyPr wrap="square" rtlCol="0">
            <a:spAutoFit/>
          </a:bodyPr>
          <a:lstStyle/>
          <a:p>
            <a:r>
              <a:rPr lang="ja-JP" altLang="en-US" sz="1600" dirty="0">
                <a:latin typeface="HG丸ｺﾞｼｯｸM-PRO" panose="020F0600000000000000" pitchFamily="50" charset="-128"/>
                <a:ea typeface="HG丸ｺﾞｼｯｸM-PRO" panose="020F0600000000000000" pitchFamily="50" charset="-128"/>
              </a:rPr>
              <a:t>全員が応答できる発問</a:t>
            </a:r>
            <a:r>
              <a:rPr lang="ja-JP" altLang="en-US" sz="1600" dirty="0" smtClean="0">
                <a:latin typeface="HG丸ｺﾞｼｯｸM-PRO" panose="020F0600000000000000" pitchFamily="50" charset="-128"/>
                <a:ea typeface="HG丸ｺﾞｼｯｸM-PRO" panose="020F0600000000000000" pitchFamily="50" charset="-128"/>
              </a:rPr>
              <a:t>を</a:t>
            </a:r>
            <a:endParaRPr lang="en-US" altLang="ja-JP" sz="1600" dirty="0">
              <a:latin typeface="HG丸ｺﾞｼｯｸM-PRO" panose="020F0600000000000000" pitchFamily="50" charset="-128"/>
              <a:ea typeface="HG丸ｺﾞｼｯｸM-PRO" panose="020F0600000000000000" pitchFamily="50" charset="-128"/>
            </a:endParaRPr>
          </a:p>
          <a:p>
            <a:r>
              <a:rPr lang="ja-JP" altLang="en-US" sz="1600" dirty="0" smtClean="0">
                <a:latin typeface="HG丸ｺﾞｼｯｸM-PRO" panose="020F0600000000000000" pitchFamily="50" charset="-128"/>
                <a:ea typeface="HG丸ｺﾞｼｯｸM-PRO" panose="020F0600000000000000" pitchFamily="50" charset="-128"/>
              </a:rPr>
              <a:t>　　　　必ず</a:t>
            </a:r>
            <a:r>
              <a:rPr lang="ja-JP" altLang="en-US" sz="1600" dirty="0">
                <a:latin typeface="HG丸ｺﾞｼｯｸM-PRO" panose="020F0600000000000000" pitchFamily="50" charset="-128"/>
                <a:ea typeface="HG丸ｺﾞｼｯｸM-PRO" panose="020F0600000000000000" pitchFamily="50" charset="-128"/>
              </a:rPr>
              <a:t>一つは</a:t>
            </a:r>
            <a:r>
              <a:rPr lang="ja-JP" altLang="en-US" sz="1600" dirty="0" smtClean="0">
                <a:latin typeface="HG丸ｺﾞｼｯｸM-PRO" panose="020F0600000000000000" pitchFamily="50" charset="-128"/>
                <a:ea typeface="HG丸ｺﾞｼｯｸM-PRO" panose="020F0600000000000000" pitchFamily="50" charset="-128"/>
              </a:rPr>
              <a:t>入れる</a:t>
            </a:r>
            <a:endParaRPr lang="ja-JP" altLang="en-US" sz="1600" dirty="0">
              <a:latin typeface="HG丸ｺﾞｼｯｸM-PRO" panose="020F0600000000000000" pitchFamily="50" charset="-128"/>
              <a:ea typeface="HG丸ｺﾞｼｯｸM-PRO" panose="020F0600000000000000" pitchFamily="50" charset="-128"/>
            </a:endParaRPr>
          </a:p>
        </p:txBody>
      </p:sp>
      <p:sp>
        <p:nvSpPr>
          <p:cNvPr id="35" name="テキスト ボックス 34"/>
          <p:cNvSpPr txBox="1"/>
          <p:nvPr/>
        </p:nvSpPr>
        <p:spPr>
          <a:xfrm>
            <a:off x="6400666" y="3895879"/>
            <a:ext cx="2880000" cy="584775"/>
          </a:xfrm>
          <a:prstGeom prst="rect">
            <a:avLst/>
          </a:prstGeom>
          <a:noFill/>
        </p:spPr>
        <p:txBody>
          <a:bodyPr wrap="square" rtlCol="0">
            <a:spAutoFit/>
          </a:bodyPr>
          <a:lstStyle/>
          <a:p>
            <a:r>
              <a:rPr lang="ja-JP" altLang="en-US" sz="1600" dirty="0" smtClean="0">
                <a:latin typeface="HG丸ｺﾞｼｯｸM-PRO" panose="020F0600000000000000" pitchFamily="50" charset="-128"/>
                <a:ea typeface="HG丸ｺﾞｼｯｸM-PRO" panose="020F0600000000000000" pitchFamily="50" charset="-128"/>
              </a:rPr>
              <a:t>みんなに気遣いができた</a:t>
            </a:r>
            <a:endParaRPr lang="en-US" altLang="ja-JP" sz="1600" dirty="0" smtClean="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　</a:t>
            </a:r>
            <a:r>
              <a:rPr lang="ja-JP" altLang="en-US" sz="1600" dirty="0" smtClean="0">
                <a:latin typeface="HG丸ｺﾞｼｯｸM-PRO" panose="020F0600000000000000" pitchFamily="50" charset="-128"/>
                <a:ea typeface="HG丸ｺﾞｼｯｸM-PRO" panose="020F0600000000000000" pitchFamily="50" charset="-128"/>
              </a:rPr>
              <a:t>　　　進行役をねぎらう</a:t>
            </a:r>
            <a:endParaRPr kumimoji="1" lang="ja-JP" altLang="en-US" sz="1600" dirty="0">
              <a:latin typeface="HG丸ｺﾞｼｯｸM-PRO" panose="020F0600000000000000" pitchFamily="50" charset="-128"/>
              <a:ea typeface="HG丸ｺﾞｼｯｸM-PRO" panose="020F0600000000000000" pitchFamily="50" charset="-128"/>
            </a:endParaRPr>
          </a:p>
        </p:txBody>
      </p:sp>
      <p:sp>
        <p:nvSpPr>
          <p:cNvPr id="36" name="テキスト ボックス 35"/>
          <p:cNvSpPr txBox="1"/>
          <p:nvPr/>
        </p:nvSpPr>
        <p:spPr>
          <a:xfrm>
            <a:off x="6400666" y="4581128"/>
            <a:ext cx="2880000" cy="584775"/>
          </a:xfrm>
          <a:prstGeom prst="rect">
            <a:avLst/>
          </a:prstGeom>
          <a:noFill/>
        </p:spPr>
        <p:txBody>
          <a:bodyPr wrap="square" rtlCol="0">
            <a:spAutoFit/>
          </a:bodyPr>
          <a:lstStyle/>
          <a:p>
            <a:r>
              <a:rPr lang="ja-JP" altLang="en-US" sz="1600" dirty="0">
                <a:latin typeface="HG丸ｺﾞｼｯｸM-PRO" panose="020F0600000000000000" pitchFamily="50" charset="-128"/>
                <a:ea typeface="HG丸ｺﾞｼｯｸM-PRO" panose="020F0600000000000000" pitchFamily="50" charset="-128"/>
              </a:rPr>
              <a:t>生活ノート（連絡帳）</a:t>
            </a:r>
            <a:r>
              <a:rPr lang="ja-JP" altLang="en-US" sz="1600" dirty="0" smtClean="0">
                <a:latin typeface="HG丸ｺﾞｼｯｸM-PRO" panose="020F0600000000000000" pitchFamily="50" charset="-128"/>
                <a:ea typeface="HG丸ｺﾞｼｯｸM-PRO" panose="020F0600000000000000" pitchFamily="50" charset="-128"/>
              </a:rPr>
              <a:t>に</a:t>
            </a:r>
            <a:endParaRPr lang="en-US" altLang="ja-JP" sz="1600" dirty="0" smtClean="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　</a:t>
            </a:r>
            <a:r>
              <a:rPr lang="ja-JP" altLang="en-US" sz="1600" dirty="0" smtClean="0">
                <a:latin typeface="HG丸ｺﾞｼｯｸM-PRO" panose="020F0600000000000000" pitchFamily="50" charset="-128"/>
                <a:ea typeface="HG丸ｺﾞｼｯｸM-PRO" panose="020F0600000000000000" pitchFamily="50" charset="-128"/>
              </a:rPr>
              <a:t>　よかった</a:t>
            </a:r>
            <a:r>
              <a:rPr lang="ja-JP" altLang="en-US" sz="1600" dirty="0">
                <a:latin typeface="HG丸ｺﾞｼｯｸM-PRO" panose="020F0600000000000000" pitchFamily="50" charset="-128"/>
                <a:ea typeface="HG丸ｺﾞｼｯｸM-PRO" panose="020F0600000000000000" pitchFamily="50" charset="-128"/>
              </a:rPr>
              <a:t>ところを書く</a:t>
            </a:r>
          </a:p>
        </p:txBody>
      </p:sp>
      <p:sp>
        <p:nvSpPr>
          <p:cNvPr id="19" name="正方形/長方形 18"/>
          <p:cNvSpPr/>
          <p:nvPr/>
        </p:nvSpPr>
        <p:spPr>
          <a:xfrm>
            <a:off x="0" y="0"/>
            <a:ext cx="9144000" cy="14400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94040" y="741666"/>
            <a:ext cx="493840" cy="65644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8388424" y="741666"/>
            <a:ext cx="639120" cy="656446"/>
          </a:xfrm>
          <a:prstGeom prst="rect">
            <a:avLst/>
          </a:prstGeom>
          <a:noFill/>
          <a:extLst>
            <a:ext uri="{909E8E84-426E-40DD-AFC4-6F175D3DCCD1}">
              <a14:hiddenFill xmlns:a14="http://schemas.microsoft.com/office/drawing/2010/main">
                <a:solidFill>
                  <a:srgbClr val="FFFFFF"/>
                </a:solidFill>
              </a14:hiddenFill>
            </a:ext>
          </a:extLst>
        </p:spPr>
      </p:pic>
      <p:sp>
        <p:nvSpPr>
          <p:cNvPr id="37" name="角丸四角形 36"/>
          <p:cNvSpPr/>
          <p:nvPr/>
        </p:nvSpPr>
        <p:spPr>
          <a:xfrm>
            <a:off x="1" y="1844824"/>
            <a:ext cx="9144000" cy="783193"/>
          </a:xfrm>
          <a:prstGeom prst="roundRect">
            <a:avLst/>
          </a:prstGeom>
          <a:noFill/>
        </p:spPr>
        <p:txBody>
          <a:bodyPr wrap="square" rtlCol="0" anchor="ctr">
            <a:spAutoFit/>
          </a:bodyPr>
          <a:lstStyle/>
          <a:p>
            <a:pPr algn="ctr"/>
            <a:r>
              <a:rPr lang="ja-JP" altLang="en-US" sz="4000" b="1" u="sng" dirty="0" smtClean="0">
                <a:latin typeface="+mn-ea"/>
              </a:rPr>
              <a:t>教師の言動や姿勢が変わる</a:t>
            </a:r>
            <a:endParaRPr lang="en-US" altLang="ja-JP" sz="4000" u="sng" dirty="0">
              <a:solidFill>
                <a:schemeClr val="tx1"/>
              </a:solidFill>
              <a:latin typeface="+mn-ea"/>
            </a:endParaRPr>
          </a:p>
        </p:txBody>
      </p:sp>
      <p:sp>
        <p:nvSpPr>
          <p:cNvPr id="3" name="下矢印 2"/>
          <p:cNvSpPr/>
          <p:nvPr/>
        </p:nvSpPr>
        <p:spPr>
          <a:xfrm>
            <a:off x="4067944" y="1133518"/>
            <a:ext cx="1008112" cy="723263"/>
          </a:xfrm>
          <a:prstGeom prst="downArrow">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角丸四角形吹き出し 19"/>
          <p:cNvSpPr/>
          <p:nvPr/>
        </p:nvSpPr>
        <p:spPr>
          <a:xfrm>
            <a:off x="1069376" y="190669"/>
            <a:ext cx="3348000" cy="1101994"/>
          </a:xfrm>
          <a:prstGeom prst="wedgeRoundRectCallout">
            <a:avLst>
              <a:gd name="adj1" fmla="val 32564"/>
              <a:gd name="adj2" fmla="val -48361"/>
              <a:gd name="adj3" fmla="val 16667"/>
            </a:avLst>
          </a:prstGeom>
          <a:solidFill>
            <a:schemeClr val="bg1"/>
          </a:solidFill>
          <a:ln w="28575">
            <a:solidFill>
              <a:schemeClr val="tx1"/>
            </a:solidFill>
            <a:miter lim="800000"/>
            <a:headEnd/>
            <a:tailEnd/>
          </a:ln>
        </p:spPr>
        <p:txBody>
          <a:bodyPr tIns="72000" bIns="0">
            <a:spAutoFit/>
          </a:bodyPr>
          <a:lstStyle/>
          <a:p>
            <a:pPr>
              <a:spcBef>
                <a:spcPct val="50000"/>
              </a:spcBef>
            </a:pPr>
            <a:r>
              <a:rPr lang="ja-JP" altLang="en-US" sz="2000" dirty="0">
                <a:latin typeface="メイリオ" panose="020B0604030504040204" pitchFamily="50" charset="-128"/>
                <a:ea typeface="メイリオ" panose="020B0604030504040204" pitchFamily="50" charset="-128"/>
              </a:rPr>
              <a:t>今までしていた学習活動も生徒指導であることを意識して働きかける</a:t>
            </a:r>
          </a:p>
        </p:txBody>
      </p:sp>
      <p:sp>
        <p:nvSpPr>
          <p:cNvPr id="21" name="角丸四角形吹き出し 20"/>
          <p:cNvSpPr/>
          <p:nvPr/>
        </p:nvSpPr>
        <p:spPr>
          <a:xfrm>
            <a:off x="4712756" y="190669"/>
            <a:ext cx="3348000" cy="1101994"/>
          </a:xfrm>
          <a:prstGeom prst="wedgeRoundRectCallout">
            <a:avLst>
              <a:gd name="adj1" fmla="val 32564"/>
              <a:gd name="adj2" fmla="val -48361"/>
              <a:gd name="adj3" fmla="val 16667"/>
            </a:avLst>
          </a:prstGeom>
          <a:solidFill>
            <a:schemeClr val="bg1"/>
          </a:solidFill>
          <a:ln w="28575">
            <a:solidFill>
              <a:schemeClr val="tx1"/>
            </a:solidFill>
            <a:miter lim="800000"/>
            <a:headEnd/>
            <a:tailEnd/>
          </a:ln>
        </p:spPr>
        <p:txBody>
          <a:bodyPr tIns="72000" bIns="0">
            <a:spAutoFit/>
          </a:bodyPr>
          <a:lstStyle/>
          <a:p>
            <a:pPr>
              <a:spcBef>
                <a:spcPct val="50000"/>
              </a:spcBef>
            </a:pPr>
            <a:r>
              <a:rPr lang="ja-JP" altLang="en-US" sz="2000" dirty="0">
                <a:latin typeface="+mn-ea"/>
              </a:rPr>
              <a:t>授業の中に三つの留意点を意識した働きかけを意図的に組み込む</a:t>
            </a:r>
          </a:p>
        </p:txBody>
      </p:sp>
      <p:sp>
        <p:nvSpPr>
          <p:cNvPr id="28" name="フローチャート : せん孔テープ 27"/>
          <p:cNvSpPr/>
          <p:nvPr/>
        </p:nvSpPr>
        <p:spPr>
          <a:xfrm>
            <a:off x="8017884" y="82028"/>
            <a:ext cx="1044012" cy="538660"/>
          </a:xfrm>
          <a:prstGeom prst="flowChartPunchedTape">
            <a:avLst/>
          </a:prstGeom>
          <a:solidFill>
            <a:srgbClr val="0000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bIns="0" rtlCol="0" anchor="ctr"/>
          <a:lstStyle/>
          <a:p>
            <a:pPr algn="ctr"/>
            <a:r>
              <a:rPr lang="en-US" altLang="ja-JP" sz="2000" dirty="0" smtClean="0">
                <a:solidFill>
                  <a:schemeClr val="bg1"/>
                </a:solidFill>
                <a:latin typeface="メイリオ" panose="020B0604030504040204" pitchFamily="50" charset="-128"/>
                <a:ea typeface="メイリオ" panose="020B0604030504040204" pitchFamily="50" charset="-128"/>
              </a:rPr>
              <a:t>Point</a:t>
            </a:r>
            <a:r>
              <a:rPr lang="ja-JP" altLang="en-US" sz="2000" dirty="0" smtClean="0">
                <a:solidFill>
                  <a:schemeClr val="bg1"/>
                </a:solidFill>
                <a:latin typeface="メイリオ" panose="020B0604030504040204" pitchFamily="50" charset="-128"/>
                <a:ea typeface="メイリオ" panose="020B0604030504040204" pitchFamily="50" charset="-128"/>
              </a:rPr>
              <a:t>②</a:t>
            </a:r>
            <a:endParaRPr lang="ja-JP" altLang="en-US" sz="2000" dirty="0">
              <a:solidFill>
                <a:schemeClr val="bg1"/>
              </a:solidFill>
              <a:latin typeface="メイリオ" panose="020B0604030504040204" pitchFamily="50" charset="-128"/>
              <a:ea typeface="メイリオ" panose="020B0604030504040204" pitchFamily="50" charset="-128"/>
            </a:endParaRPr>
          </a:p>
        </p:txBody>
      </p:sp>
      <p:sp>
        <p:nvSpPr>
          <p:cNvPr id="38" name="フローチャート : せん孔テープ 37"/>
          <p:cNvSpPr/>
          <p:nvPr/>
        </p:nvSpPr>
        <p:spPr>
          <a:xfrm>
            <a:off x="60896" y="82028"/>
            <a:ext cx="1044012" cy="538660"/>
          </a:xfrm>
          <a:prstGeom prst="flowChartPunchedTape">
            <a:avLst/>
          </a:prstGeom>
          <a:solidFill>
            <a:srgbClr val="0000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bIns="0" rtlCol="0" anchor="ctr"/>
          <a:lstStyle/>
          <a:p>
            <a:pPr algn="ctr"/>
            <a:r>
              <a:rPr lang="en-US" altLang="ja-JP" sz="2000" dirty="0">
                <a:solidFill>
                  <a:schemeClr val="bg1"/>
                </a:solidFill>
                <a:latin typeface="メイリオ" panose="020B0604030504040204" pitchFamily="50" charset="-128"/>
                <a:ea typeface="メイリオ" panose="020B0604030504040204" pitchFamily="50" charset="-128"/>
              </a:rPr>
              <a:t>Point</a:t>
            </a:r>
            <a:r>
              <a:rPr lang="ja-JP" altLang="en-US" sz="2000" dirty="0">
                <a:solidFill>
                  <a:schemeClr val="bg1"/>
                </a:solidFill>
                <a:latin typeface="メイリオ" panose="020B0604030504040204" pitchFamily="50" charset="-128"/>
                <a:ea typeface="メイリオ" panose="020B0604030504040204" pitchFamily="50" charset="-128"/>
              </a:rPr>
              <a:t>①</a:t>
            </a:r>
          </a:p>
        </p:txBody>
      </p:sp>
    </p:spTree>
    <p:extLst>
      <p:ext uri="{BB962C8B-B14F-4D97-AF65-F5344CB8AC3E}">
        <p14:creationId xmlns:p14="http://schemas.microsoft.com/office/powerpoint/2010/main" val="337638443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376954"/>
            <a:ext cx="9144000" cy="1323439"/>
          </a:xfrm>
          <a:prstGeom prst="rect">
            <a:avLst/>
          </a:prstGeom>
        </p:spPr>
        <p:txBody>
          <a:bodyPr wrap="square">
            <a:spAutoFit/>
          </a:bodyPr>
          <a:lstStyle/>
          <a:p>
            <a:pPr lvl="0">
              <a:lnSpc>
                <a:spcPts val="3200"/>
              </a:lnSpc>
            </a:pPr>
            <a:r>
              <a:rPr lang="ja-JP" altLang="en-US" sz="3600" b="1" dirty="0" smtClean="0">
                <a:solidFill>
                  <a:prstClr val="black"/>
                </a:solidFill>
                <a:latin typeface="メイリオ"/>
              </a:rPr>
              <a:t>「小学校</a:t>
            </a:r>
            <a:r>
              <a:rPr lang="ja-JP" altLang="en-US" sz="3600" b="1" dirty="0">
                <a:solidFill>
                  <a:prstClr val="black"/>
                </a:solidFill>
                <a:latin typeface="メイリオ"/>
              </a:rPr>
              <a:t>学習指導要領解説 総則編」</a:t>
            </a:r>
            <a:r>
              <a:rPr lang="ja-JP" altLang="en-US" sz="1400" b="1" dirty="0">
                <a:solidFill>
                  <a:prstClr val="black"/>
                </a:solidFill>
                <a:latin typeface="メイリオ"/>
              </a:rPr>
              <a:t>（平成</a:t>
            </a:r>
            <a:r>
              <a:rPr lang="en-US" altLang="ja-JP" sz="1400" b="1" dirty="0">
                <a:solidFill>
                  <a:prstClr val="black"/>
                </a:solidFill>
                <a:latin typeface="メイリオ"/>
              </a:rPr>
              <a:t>29</a:t>
            </a:r>
            <a:r>
              <a:rPr lang="ja-JP" altLang="en-US" sz="1400" b="1" dirty="0">
                <a:solidFill>
                  <a:prstClr val="black"/>
                </a:solidFill>
                <a:latin typeface="メイリオ"/>
              </a:rPr>
              <a:t>年７月</a:t>
            </a:r>
            <a:r>
              <a:rPr lang="ja-JP" altLang="en-US" sz="1400" b="1" dirty="0" smtClean="0">
                <a:solidFill>
                  <a:prstClr val="black"/>
                </a:solidFill>
                <a:latin typeface="メイリオ"/>
              </a:rPr>
              <a:t>）</a:t>
            </a:r>
            <a:endParaRPr lang="en-US" altLang="ja-JP" sz="3200" b="1" dirty="0" smtClean="0">
              <a:solidFill>
                <a:prstClr val="black"/>
              </a:solidFill>
              <a:latin typeface="メイリオ"/>
            </a:endParaRPr>
          </a:p>
          <a:p>
            <a:pPr lvl="0">
              <a:lnSpc>
                <a:spcPts val="3200"/>
              </a:lnSpc>
            </a:pPr>
            <a:r>
              <a:rPr lang="ja-JP" altLang="en-US" sz="2400" dirty="0" smtClean="0">
                <a:solidFill>
                  <a:prstClr val="black"/>
                </a:solidFill>
                <a:latin typeface="メイリオ"/>
              </a:rPr>
              <a:t>　</a:t>
            </a:r>
            <a:endParaRPr lang="en-US" altLang="ja-JP" sz="2400" dirty="0" smtClean="0">
              <a:solidFill>
                <a:prstClr val="black"/>
              </a:solidFill>
              <a:latin typeface="メイリオ"/>
            </a:endParaRPr>
          </a:p>
          <a:p>
            <a:pPr lvl="0">
              <a:lnSpc>
                <a:spcPts val="3200"/>
              </a:lnSpc>
            </a:pPr>
            <a:r>
              <a:rPr lang="ja-JP" altLang="en-US" sz="2400" dirty="0" smtClean="0">
                <a:solidFill>
                  <a:prstClr val="black"/>
                </a:solidFill>
                <a:latin typeface="メイリオ"/>
              </a:rPr>
              <a:t>　</a:t>
            </a:r>
            <a:r>
              <a:rPr lang="ja-JP" altLang="en-US" sz="2800" dirty="0" smtClean="0">
                <a:solidFill>
                  <a:prstClr val="black"/>
                </a:solidFill>
                <a:latin typeface="メイリオ"/>
              </a:rPr>
              <a:t>生徒指導の充実</a:t>
            </a:r>
            <a:endParaRPr lang="en-US" altLang="ja-JP" sz="1400" dirty="0">
              <a:solidFill>
                <a:prstClr val="black"/>
              </a:solidFill>
              <a:latin typeface="メイリオ"/>
            </a:endParaRPr>
          </a:p>
        </p:txBody>
      </p:sp>
      <p:sp>
        <p:nvSpPr>
          <p:cNvPr id="9" name="Text Box 3"/>
          <p:cNvSpPr txBox="1">
            <a:spLocks noChangeArrowheads="1"/>
          </p:cNvSpPr>
          <p:nvPr/>
        </p:nvSpPr>
        <p:spPr bwMode="auto">
          <a:xfrm>
            <a:off x="252000" y="1689089"/>
            <a:ext cx="8640000" cy="4256344"/>
          </a:xfrm>
          <a:prstGeom prst="rect">
            <a:avLst/>
          </a:prstGeom>
          <a:solidFill>
            <a:schemeClr val="bg1">
              <a:lumMod val="95000"/>
            </a:schemeClr>
          </a:solidFill>
          <a:ln w="19050" algn="ctr">
            <a:solidFill>
              <a:schemeClr val="tx1"/>
            </a:solidFill>
            <a:miter lim="800000"/>
            <a:headEnd/>
            <a:tailEnd/>
          </a:ln>
          <a:effectLst/>
          <a:extLst/>
        </p:spPr>
        <p:txBody>
          <a:bodyPr wrap="square" lIns="0" tIns="108000" rIns="180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eaLnBrk="1" hangingPunct="1">
              <a:lnSpc>
                <a:spcPts val="3600"/>
              </a:lnSpc>
              <a:spcBef>
                <a:spcPct val="50000"/>
              </a:spcBef>
              <a:defRPr/>
            </a:pPr>
            <a:r>
              <a:rPr lang="ja-JP" altLang="en-US" sz="2800" dirty="0" smtClean="0">
                <a:solidFill>
                  <a:prstClr val="black"/>
                </a:solidFill>
                <a:latin typeface="メイリオ"/>
                <a:ea typeface="メイリオ"/>
              </a:rPr>
              <a:t>　学校</a:t>
            </a:r>
            <a:r>
              <a:rPr lang="ja-JP" altLang="en-US" sz="2800" dirty="0">
                <a:solidFill>
                  <a:prstClr val="black"/>
                </a:solidFill>
                <a:latin typeface="メイリオ"/>
                <a:ea typeface="メイリオ"/>
              </a:rPr>
              <a:t>教育において、生徒指導は学習指導と並んで重要な意義をもつものであり、また、両者は相互に深く関わっている。各学校においては、生徒指導が、一人一人の児童の健全な成長を促し、児童自ら現在及び将来における自己実現を図っていくための</a:t>
            </a:r>
            <a:r>
              <a:rPr lang="ja-JP" altLang="en-US" sz="2800" b="1" dirty="0">
                <a:solidFill>
                  <a:prstClr val="black"/>
                </a:solidFill>
                <a:latin typeface="メイリオ"/>
                <a:ea typeface="メイリオ"/>
              </a:rPr>
              <a:t>自己指導能力の育成を目指す</a:t>
            </a:r>
            <a:r>
              <a:rPr lang="ja-JP" altLang="en-US" sz="2800" dirty="0">
                <a:solidFill>
                  <a:prstClr val="black"/>
                </a:solidFill>
                <a:latin typeface="メイリオ"/>
                <a:ea typeface="メイリオ"/>
              </a:rPr>
              <a:t>という生徒指導の積極的な意義を踏まえ、学校の教育活動全体を通じ、</a:t>
            </a:r>
            <a:r>
              <a:rPr lang="ja-JP" altLang="en-US" sz="2800" b="1" dirty="0">
                <a:solidFill>
                  <a:srgbClr val="FF0000"/>
                </a:solidFill>
                <a:latin typeface="メイリオ"/>
                <a:ea typeface="メイリオ"/>
              </a:rPr>
              <a:t>学習指導と関連付けながら、</a:t>
            </a:r>
            <a:r>
              <a:rPr lang="ja-JP" altLang="en-US" sz="2800" dirty="0">
                <a:solidFill>
                  <a:prstClr val="black"/>
                </a:solidFill>
                <a:latin typeface="メイリオ"/>
                <a:ea typeface="メイリオ"/>
              </a:rPr>
              <a:t>その一層の充実を図っていくことが必要である</a:t>
            </a:r>
            <a:r>
              <a:rPr lang="ja-JP" altLang="en-US" sz="2800" dirty="0" smtClean="0">
                <a:solidFill>
                  <a:prstClr val="black"/>
                </a:solidFill>
                <a:latin typeface="メイリオ"/>
                <a:ea typeface="メイリオ"/>
              </a:rPr>
              <a:t>。</a:t>
            </a:r>
            <a:r>
              <a:rPr lang="ja-JP" altLang="en-US" dirty="0">
                <a:solidFill>
                  <a:prstClr val="black"/>
                </a:solidFill>
                <a:latin typeface="メイリオ"/>
                <a:ea typeface="メイリオ"/>
              </a:rPr>
              <a:t>（一部抜粋） </a:t>
            </a:r>
            <a:r>
              <a:rPr lang="ja-JP" altLang="en-US" sz="2800" dirty="0">
                <a:latin typeface="+mj-ea"/>
              </a:rPr>
              <a:t>　</a:t>
            </a:r>
            <a:r>
              <a:rPr lang="ja-JP" altLang="en-US" sz="2800" dirty="0">
                <a:solidFill>
                  <a:prstClr val="black"/>
                </a:solidFill>
                <a:latin typeface="メイリオ"/>
                <a:ea typeface="メイリオ"/>
              </a:rPr>
              <a:t>　 </a:t>
            </a:r>
            <a:r>
              <a:rPr lang="ja-JP" altLang="en-US" sz="2800" dirty="0" smtClean="0">
                <a:latin typeface="+mj-ea"/>
                <a:ea typeface="+mj-ea"/>
              </a:rPr>
              <a:t>　</a:t>
            </a:r>
            <a:endParaRPr lang="en-US" altLang="ja-JP" sz="2800" dirty="0" smtClean="0">
              <a:latin typeface="+mj-ea"/>
              <a:ea typeface="+mj-ea"/>
            </a:endParaRPr>
          </a:p>
        </p:txBody>
      </p:sp>
    </p:spTree>
    <p:extLst>
      <p:ext uri="{BB962C8B-B14F-4D97-AF65-F5344CB8AC3E}">
        <p14:creationId xmlns:p14="http://schemas.microsoft.com/office/powerpoint/2010/main" val="64536370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3824058"/>
            <a:ext cx="9144000" cy="913070"/>
          </a:xfrm>
          <a:prstGeom prst="rect">
            <a:avLst/>
          </a:prstGeom>
        </p:spPr>
        <p:txBody>
          <a:bodyPr wrap="square">
            <a:spAutoFit/>
          </a:bodyPr>
          <a:lstStyle/>
          <a:p>
            <a:pPr lvl="0">
              <a:lnSpc>
                <a:spcPts val="3200"/>
              </a:lnSpc>
            </a:pPr>
            <a:r>
              <a:rPr lang="ja-JP" altLang="en-US" sz="2000" b="1" dirty="0" smtClean="0">
                <a:solidFill>
                  <a:prstClr val="black"/>
                </a:solidFill>
                <a:latin typeface="メイリオ"/>
              </a:rPr>
              <a:t>　</a:t>
            </a:r>
            <a:r>
              <a:rPr lang="ja-JP" altLang="en-US" sz="2400" b="1" dirty="0" smtClean="0">
                <a:solidFill>
                  <a:prstClr val="black"/>
                </a:solidFill>
                <a:latin typeface="メイリオ"/>
              </a:rPr>
              <a:t>「中学校</a:t>
            </a:r>
            <a:r>
              <a:rPr lang="ja-JP" altLang="en-US" sz="2400" b="1" dirty="0">
                <a:solidFill>
                  <a:prstClr val="black"/>
                </a:solidFill>
                <a:latin typeface="メイリオ"/>
              </a:rPr>
              <a:t>学習指導要領解説 総則編」（平成</a:t>
            </a:r>
            <a:r>
              <a:rPr lang="en-US" altLang="ja-JP" sz="2400" b="1" dirty="0">
                <a:solidFill>
                  <a:prstClr val="black"/>
                </a:solidFill>
                <a:latin typeface="メイリオ"/>
              </a:rPr>
              <a:t>29</a:t>
            </a:r>
            <a:r>
              <a:rPr lang="ja-JP" altLang="en-US" sz="2400" b="1" dirty="0">
                <a:solidFill>
                  <a:prstClr val="black"/>
                </a:solidFill>
                <a:latin typeface="メイリオ"/>
              </a:rPr>
              <a:t>年７月）</a:t>
            </a:r>
            <a:endParaRPr lang="en-US" altLang="ja-JP" sz="2400" b="1" dirty="0" smtClean="0">
              <a:solidFill>
                <a:prstClr val="black"/>
              </a:solidFill>
              <a:latin typeface="メイリオ"/>
            </a:endParaRPr>
          </a:p>
          <a:p>
            <a:pPr lvl="0">
              <a:lnSpc>
                <a:spcPts val="3200"/>
              </a:lnSpc>
            </a:pPr>
            <a:r>
              <a:rPr lang="ja-JP" altLang="en-US" sz="2000" dirty="0" smtClean="0">
                <a:solidFill>
                  <a:prstClr val="black"/>
                </a:solidFill>
                <a:latin typeface="メイリオ"/>
              </a:rPr>
              <a:t>　生徒</a:t>
            </a:r>
            <a:r>
              <a:rPr lang="ja-JP" altLang="en-US" sz="2000" dirty="0">
                <a:solidFill>
                  <a:prstClr val="black"/>
                </a:solidFill>
                <a:latin typeface="メイリオ"/>
              </a:rPr>
              <a:t>指導の</a:t>
            </a:r>
            <a:r>
              <a:rPr lang="ja-JP" altLang="en-US" sz="2000" dirty="0" smtClean="0">
                <a:solidFill>
                  <a:prstClr val="black"/>
                </a:solidFill>
                <a:latin typeface="メイリオ"/>
              </a:rPr>
              <a:t>充実</a:t>
            </a:r>
            <a:endParaRPr lang="en-US" altLang="ja-JP" sz="1400" dirty="0">
              <a:solidFill>
                <a:prstClr val="black"/>
              </a:solidFill>
              <a:latin typeface="メイリオ"/>
            </a:endParaRPr>
          </a:p>
        </p:txBody>
      </p:sp>
      <p:sp>
        <p:nvSpPr>
          <p:cNvPr id="9" name="Text Box 3"/>
          <p:cNvSpPr txBox="1">
            <a:spLocks noChangeArrowheads="1"/>
          </p:cNvSpPr>
          <p:nvPr/>
        </p:nvSpPr>
        <p:spPr bwMode="auto">
          <a:xfrm>
            <a:off x="252000" y="4733971"/>
            <a:ext cx="8640000" cy="1980000"/>
          </a:xfrm>
          <a:prstGeom prst="rect">
            <a:avLst/>
          </a:prstGeom>
          <a:solidFill>
            <a:schemeClr val="bg1">
              <a:lumMod val="95000"/>
            </a:schemeClr>
          </a:solidFill>
          <a:ln w="19050" algn="ctr">
            <a:solidFill>
              <a:schemeClr val="tx1"/>
            </a:solidFill>
            <a:miter lim="800000"/>
            <a:headEnd/>
            <a:tailEnd/>
          </a:ln>
          <a:effectLst/>
          <a:extLst/>
        </p:spPr>
        <p:txBody>
          <a:bodyPr wrap="square" lIns="36000" tIns="108000" rIns="72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eaLnBrk="1" hangingPunct="1">
              <a:lnSpc>
                <a:spcPts val="2400"/>
              </a:lnSpc>
              <a:spcBef>
                <a:spcPct val="50000"/>
              </a:spcBef>
              <a:defRPr/>
            </a:pPr>
            <a:r>
              <a:rPr lang="ja-JP" altLang="en-US" dirty="0" smtClean="0">
                <a:solidFill>
                  <a:prstClr val="black"/>
                </a:solidFill>
                <a:latin typeface="メイリオ"/>
                <a:ea typeface="メイリオ"/>
              </a:rPr>
              <a:t>　学校教育において、生徒指導は学習指導と並んで重要な意義をもつものであり、また、両者は相互に深く関わっている。各学校</a:t>
            </a:r>
            <a:r>
              <a:rPr lang="ja-JP" altLang="en-US" dirty="0">
                <a:solidFill>
                  <a:prstClr val="black"/>
                </a:solidFill>
                <a:latin typeface="メイリオ"/>
                <a:ea typeface="メイリオ"/>
              </a:rPr>
              <a:t>においては、生徒指導が、一人一人</a:t>
            </a:r>
            <a:r>
              <a:rPr lang="ja-JP" altLang="en-US" dirty="0" smtClean="0">
                <a:solidFill>
                  <a:prstClr val="black"/>
                </a:solidFill>
                <a:latin typeface="メイリオ"/>
                <a:ea typeface="メイリオ"/>
              </a:rPr>
              <a:t>の生徒の</a:t>
            </a:r>
            <a:r>
              <a:rPr lang="ja-JP" altLang="en-US" dirty="0">
                <a:solidFill>
                  <a:prstClr val="black"/>
                </a:solidFill>
                <a:latin typeface="メイリオ"/>
                <a:ea typeface="メイリオ"/>
              </a:rPr>
              <a:t>健全な成長を促し</a:t>
            </a:r>
            <a:r>
              <a:rPr lang="ja-JP" altLang="en-US" dirty="0" smtClean="0">
                <a:solidFill>
                  <a:prstClr val="black"/>
                </a:solidFill>
                <a:latin typeface="メイリオ"/>
                <a:ea typeface="メイリオ"/>
              </a:rPr>
              <a:t>、</a:t>
            </a:r>
            <a:r>
              <a:rPr lang="ja-JP" altLang="en-US" dirty="0">
                <a:solidFill>
                  <a:prstClr val="black"/>
                </a:solidFill>
                <a:latin typeface="メイリオ"/>
                <a:ea typeface="メイリオ"/>
              </a:rPr>
              <a:t>生徒</a:t>
            </a:r>
            <a:r>
              <a:rPr lang="ja-JP" altLang="en-US" dirty="0" smtClean="0">
                <a:solidFill>
                  <a:prstClr val="black"/>
                </a:solidFill>
                <a:latin typeface="メイリオ"/>
                <a:ea typeface="メイリオ"/>
              </a:rPr>
              <a:t>自ら</a:t>
            </a:r>
            <a:r>
              <a:rPr lang="ja-JP" altLang="en-US" dirty="0">
                <a:solidFill>
                  <a:prstClr val="black"/>
                </a:solidFill>
                <a:latin typeface="メイリオ"/>
                <a:ea typeface="メイリオ"/>
              </a:rPr>
              <a:t>現在及び将来における自己実現を図っていくための自己指導能力の育成を目指すという生徒指導の積極的な意義を踏まえ、学校の教育活動全体を通じ、学習指導と関連付けながら、その一層の充実を図っていくことが必要である</a:t>
            </a:r>
            <a:r>
              <a:rPr lang="ja-JP" altLang="en-US" dirty="0" smtClean="0">
                <a:solidFill>
                  <a:prstClr val="black"/>
                </a:solidFill>
                <a:latin typeface="メイリオ"/>
                <a:ea typeface="メイリオ"/>
              </a:rPr>
              <a:t>。</a:t>
            </a:r>
            <a:r>
              <a:rPr lang="ja-JP" altLang="en-US" sz="1200" dirty="0" smtClean="0">
                <a:solidFill>
                  <a:prstClr val="black"/>
                </a:solidFill>
                <a:latin typeface="メイリオ"/>
                <a:ea typeface="メイリオ"/>
              </a:rPr>
              <a:t> </a:t>
            </a:r>
            <a:r>
              <a:rPr lang="ja-JP" altLang="en-US" sz="1200" dirty="0">
                <a:solidFill>
                  <a:prstClr val="black"/>
                </a:solidFill>
                <a:latin typeface="メイリオ"/>
                <a:ea typeface="メイリオ"/>
              </a:rPr>
              <a:t>（一部抜粋） </a:t>
            </a:r>
            <a:r>
              <a:rPr lang="ja-JP" altLang="en-US" sz="1200" dirty="0" smtClean="0">
                <a:latin typeface="+mj-ea"/>
                <a:ea typeface="+mj-ea"/>
              </a:rPr>
              <a:t>　</a:t>
            </a:r>
            <a:endParaRPr lang="en-US" altLang="ja-JP" sz="1200" dirty="0" smtClean="0">
              <a:latin typeface="+mj-ea"/>
              <a:ea typeface="+mj-ea"/>
            </a:endParaRPr>
          </a:p>
        </p:txBody>
      </p:sp>
      <p:sp>
        <p:nvSpPr>
          <p:cNvPr id="4" name="下矢印 3"/>
          <p:cNvSpPr/>
          <p:nvPr/>
        </p:nvSpPr>
        <p:spPr>
          <a:xfrm>
            <a:off x="4175956" y="3068960"/>
            <a:ext cx="792088" cy="763339"/>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Text Box 3"/>
          <p:cNvSpPr txBox="1">
            <a:spLocks noChangeArrowheads="1"/>
          </p:cNvSpPr>
          <p:nvPr/>
        </p:nvSpPr>
        <p:spPr bwMode="auto">
          <a:xfrm>
            <a:off x="252000" y="1054442"/>
            <a:ext cx="8640000" cy="1955714"/>
          </a:xfrm>
          <a:prstGeom prst="rect">
            <a:avLst/>
          </a:prstGeom>
          <a:solidFill>
            <a:schemeClr val="bg1">
              <a:lumMod val="95000"/>
            </a:schemeClr>
          </a:solidFill>
          <a:ln w="19050" algn="ctr">
            <a:solidFill>
              <a:schemeClr val="tx1"/>
            </a:solidFill>
            <a:miter lim="800000"/>
            <a:headEnd/>
            <a:tailEnd/>
          </a:ln>
          <a:effectLst/>
          <a:extLst/>
        </p:spPr>
        <p:txBody>
          <a:bodyPr wrap="square" lIns="36000" tIns="108000" rIns="72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eaLnBrk="1" hangingPunct="1">
              <a:lnSpc>
                <a:spcPts val="2400"/>
              </a:lnSpc>
              <a:spcBef>
                <a:spcPct val="50000"/>
              </a:spcBef>
              <a:defRPr/>
            </a:pPr>
            <a:r>
              <a:rPr lang="ja-JP" altLang="en-US" dirty="0" smtClean="0">
                <a:solidFill>
                  <a:prstClr val="black"/>
                </a:solidFill>
                <a:latin typeface="メイリオ"/>
                <a:ea typeface="メイリオ"/>
              </a:rPr>
              <a:t>　学校教育において、生徒指導は学習指導と並んで重要な意義をもつものであり、また、両者は相互に深く関わっている。各学校</a:t>
            </a:r>
            <a:r>
              <a:rPr lang="ja-JP" altLang="en-US" dirty="0">
                <a:solidFill>
                  <a:prstClr val="black"/>
                </a:solidFill>
                <a:latin typeface="メイリオ"/>
                <a:ea typeface="メイリオ"/>
              </a:rPr>
              <a:t>においては、生徒指導が、一人一人</a:t>
            </a:r>
            <a:r>
              <a:rPr lang="ja-JP" altLang="en-US" dirty="0" smtClean="0">
                <a:solidFill>
                  <a:prstClr val="black"/>
                </a:solidFill>
                <a:latin typeface="メイリオ"/>
                <a:ea typeface="メイリオ"/>
              </a:rPr>
              <a:t>の生徒の</a:t>
            </a:r>
            <a:r>
              <a:rPr lang="ja-JP" altLang="en-US" dirty="0">
                <a:solidFill>
                  <a:prstClr val="black"/>
                </a:solidFill>
                <a:latin typeface="メイリオ"/>
                <a:ea typeface="メイリオ"/>
              </a:rPr>
              <a:t>健全な成長を促し</a:t>
            </a:r>
            <a:r>
              <a:rPr lang="ja-JP" altLang="en-US" dirty="0" smtClean="0">
                <a:solidFill>
                  <a:prstClr val="black"/>
                </a:solidFill>
                <a:latin typeface="メイリオ"/>
                <a:ea typeface="メイリオ"/>
              </a:rPr>
              <a:t>、生徒自ら</a:t>
            </a:r>
            <a:r>
              <a:rPr lang="ja-JP" altLang="en-US" dirty="0">
                <a:solidFill>
                  <a:prstClr val="black"/>
                </a:solidFill>
                <a:latin typeface="メイリオ"/>
                <a:ea typeface="メイリオ"/>
              </a:rPr>
              <a:t>現在及び将来における自己実現を図っていくための自己指導能力の育成を目指すという生徒指導の積極的な意義を踏まえ、学校の教育活動全体を通じ</a:t>
            </a:r>
            <a:r>
              <a:rPr lang="ja-JP" altLang="en-US" dirty="0" smtClean="0">
                <a:solidFill>
                  <a:prstClr val="black"/>
                </a:solidFill>
                <a:latin typeface="メイリオ"/>
                <a:ea typeface="メイリオ"/>
              </a:rPr>
              <a:t>、その</a:t>
            </a:r>
            <a:r>
              <a:rPr lang="ja-JP" altLang="en-US" dirty="0">
                <a:solidFill>
                  <a:prstClr val="black"/>
                </a:solidFill>
                <a:latin typeface="メイリオ"/>
                <a:ea typeface="メイリオ"/>
              </a:rPr>
              <a:t>一層の充実を図っていくことが必要である。 </a:t>
            </a:r>
            <a:r>
              <a:rPr lang="ja-JP" altLang="en-US" sz="1200" dirty="0">
                <a:solidFill>
                  <a:prstClr val="black"/>
                </a:solidFill>
                <a:latin typeface="メイリオ"/>
                <a:ea typeface="メイリオ"/>
              </a:rPr>
              <a:t>（一部抜粋） 　 </a:t>
            </a:r>
            <a:r>
              <a:rPr lang="ja-JP" altLang="en-US" sz="1200" dirty="0" smtClean="0">
                <a:latin typeface="+mj-ea"/>
                <a:ea typeface="+mj-ea"/>
              </a:rPr>
              <a:t>　</a:t>
            </a:r>
            <a:endParaRPr lang="en-US" altLang="ja-JP" sz="1200" dirty="0" smtClean="0">
              <a:latin typeface="+mj-ea"/>
              <a:ea typeface="+mj-ea"/>
            </a:endParaRPr>
          </a:p>
        </p:txBody>
      </p:sp>
      <p:sp>
        <p:nvSpPr>
          <p:cNvPr id="17" name="正方形/長方形 16"/>
          <p:cNvSpPr/>
          <p:nvPr/>
        </p:nvSpPr>
        <p:spPr>
          <a:xfrm>
            <a:off x="0" y="144342"/>
            <a:ext cx="9144000" cy="913070"/>
          </a:xfrm>
          <a:prstGeom prst="rect">
            <a:avLst/>
          </a:prstGeom>
        </p:spPr>
        <p:txBody>
          <a:bodyPr wrap="square">
            <a:spAutoFit/>
          </a:bodyPr>
          <a:lstStyle/>
          <a:p>
            <a:pPr lvl="0">
              <a:lnSpc>
                <a:spcPts val="3200"/>
              </a:lnSpc>
            </a:pPr>
            <a:r>
              <a:rPr lang="ja-JP" altLang="en-US" sz="2000" b="1" dirty="0" smtClean="0">
                <a:solidFill>
                  <a:prstClr val="black"/>
                </a:solidFill>
                <a:latin typeface="メイリオ"/>
              </a:rPr>
              <a:t>　</a:t>
            </a:r>
            <a:r>
              <a:rPr lang="ja-JP" altLang="en-US" sz="2400" b="1" dirty="0" smtClean="0">
                <a:solidFill>
                  <a:prstClr val="black"/>
                </a:solidFill>
                <a:latin typeface="メイリオ"/>
              </a:rPr>
              <a:t>「中学校</a:t>
            </a:r>
            <a:r>
              <a:rPr lang="ja-JP" altLang="en-US" sz="2400" b="1" dirty="0">
                <a:solidFill>
                  <a:prstClr val="black"/>
                </a:solidFill>
                <a:latin typeface="メイリオ"/>
              </a:rPr>
              <a:t>学習指導要領解説 総則編」（平成</a:t>
            </a:r>
            <a:r>
              <a:rPr lang="en-US" altLang="ja-JP" sz="2400" b="1" dirty="0" smtClean="0">
                <a:solidFill>
                  <a:prstClr val="black"/>
                </a:solidFill>
                <a:latin typeface="メイリオ"/>
              </a:rPr>
              <a:t>20</a:t>
            </a:r>
            <a:r>
              <a:rPr lang="ja-JP" altLang="en-US" sz="2400" b="1" dirty="0" smtClean="0">
                <a:solidFill>
                  <a:prstClr val="black"/>
                </a:solidFill>
                <a:latin typeface="メイリオ"/>
              </a:rPr>
              <a:t>年９月</a:t>
            </a:r>
            <a:r>
              <a:rPr lang="ja-JP" altLang="en-US" sz="2400" b="1" dirty="0">
                <a:solidFill>
                  <a:prstClr val="black"/>
                </a:solidFill>
                <a:latin typeface="メイリオ"/>
              </a:rPr>
              <a:t>）</a:t>
            </a:r>
            <a:endParaRPr lang="en-US" altLang="ja-JP" sz="2400" b="1" dirty="0" smtClean="0">
              <a:solidFill>
                <a:prstClr val="black"/>
              </a:solidFill>
              <a:latin typeface="メイリオ"/>
            </a:endParaRPr>
          </a:p>
          <a:p>
            <a:pPr lvl="0">
              <a:lnSpc>
                <a:spcPts val="3200"/>
              </a:lnSpc>
            </a:pPr>
            <a:r>
              <a:rPr lang="ja-JP" altLang="en-US" sz="2000" dirty="0" smtClean="0">
                <a:solidFill>
                  <a:prstClr val="black"/>
                </a:solidFill>
                <a:latin typeface="メイリオ"/>
              </a:rPr>
              <a:t>　生徒</a:t>
            </a:r>
            <a:r>
              <a:rPr lang="ja-JP" altLang="en-US" sz="2000" dirty="0">
                <a:solidFill>
                  <a:prstClr val="black"/>
                </a:solidFill>
                <a:latin typeface="メイリオ"/>
              </a:rPr>
              <a:t>指導の</a:t>
            </a:r>
            <a:r>
              <a:rPr lang="ja-JP" altLang="en-US" sz="2000" dirty="0" smtClean="0">
                <a:solidFill>
                  <a:prstClr val="black"/>
                </a:solidFill>
                <a:latin typeface="メイリオ"/>
              </a:rPr>
              <a:t>充実</a:t>
            </a:r>
            <a:endParaRPr lang="en-US" altLang="ja-JP" sz="1400" dirty="0">
              <a:solidFill>
                <a:prstClr val="black"/>
              </a:solidFill>
              <a:latin typeface="メイリオ"/>
            </a:endParaRPr>
          </a:p>
        </p:txBody>
      </p:sp>
      <p:sp>
        <p:nvSpPr>
          <p:cNvPr id="7" name="Text Box 3"/>
          <p:cNvSpPr txBox="1">
            <a:spLocks noChangeArrowheads="1"/>
          </p:cNvSpPr>
          <p:nvPr/>
        </p:nvSpPr>
        <p:spPr bwMode="auto">
          <a:xfrm>
            <a:off x="252000" y="4733971"/>
            <a:ext cx="8640000" cy="1980000"/>
          </a:xfrm>
          <a:prstGeom prst="rect">
            <a:avLst/>
          </a:prstGeom>
          <a:solidFill>
            <a:schemeClr val="bg1">
              <a:lumMod val="95000"/>
            </a:schemeClr>
          </a:solidFill>
          <a:ln w="19050" algn="ctr">
            <a:solidFill>
              <a:schemeClr val="tx1"/>
            </a:solidFill>
            <a:miter lim="800000"/>
            <a:headEnd/>
            <a:tailEnd/>
          </a:ln>
          <a:effectLst/>
          <a:extLst/>
        </p:spPr>
        <p:txBody>
          <a:bodyPr wrap="square" lIns="36000" tIns="108000" rIns="72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eaLnBrk="1" hangingPunct="1">
              <a:lnSpc>
                <a:spcPts val="2400"/>
              </a:lnSpc>
              <a:spcBef>
                <a:spcPct val="50000"/>
              </a:spcBef>
              <a:defRPr/>
            </a:pPr>
            <a:r>
              <a:rPr lang="ja-JP" altLang="en-US" dirty="0" smtClean="0">
                <a:solidFill>
                  <a:prstClr val="black"/>
                </a:solidFill>
                <a:latin typeface="メイリオ"/>
                <a:ea typeface="メイリオ"/>
              </a:rPr>
              <a:t>　学校教育において、生徒指導は学習指導と並んで重要な意義をもつものであり、また、両者は相互に深く関わっている。各学校</a:t>
            </a:r>
            <a:r>
              <a:rPr lang="ja-JP" altLang="en-US" dirty="0">
                <a:solidFill>
                  <a:prstClr val="black"/>
                </a:solidFill>
                <a:latin typeface="メイリオ"/>
                <a:ea typeface="メイリオ"/>
              </a:rPr>
              <a:t>においては、生徒指導が、一人一人</a:t>
            </a:r>
            <a:r>
              <a:rPr lang="ja-JP" altLang="en-US" dirty="0" smtClean="0">
                <a:solidFill>
                  <a:prstClr val="black"/>
                </a:solidFill>
                <a:latin typeface="メイリオ"/>
                <a:ea typeface="メイリオ"/>
              </a:rPr>
              <a:t>の生徒の</a:t>
            </a:r>
            <a:r>
              <a:rPr lang="ja-JP" altLang="en-US" dirty="0">
                <a:solidFill>
                  <a:prstClr val="black"/>
                </a:solidFill>
                <a:latin typeface="メイリオ"/>
                <a:ea typeface="メイリオ"/>
              </a:rPr>
              <a:t>健全な成長を促し</a:t>
            </a:r>
            <a:r>
              <a:rPr lang="ja-JP" altLang="en-US" dirty="0" smtClean="0">
                <a:solidFill>
                  <a:prstClr val="black"/>
                </a:solidFill>
                <a:latin typeface="メイリオ"/>
                <a:ea typeface="メイリオ"/>
              </a:rPr>
              <a:t>、</a:t>
            </a:r>
            <a:r>
              <a:rPr lang="ja-JP" altLang="en-US" dirty="0">
                <a:solidFill>
                  <a:prstClr val="black"/>
                </a:solidFill>
                <a:latin typeface="メイリオ"/>
                <a:ea typeface="メイリオ"/>
              </a:rPr>
              <a:t>生徒</a:t>
            </a:r>
            <a:r>
              <a:rPr lang="ja-JP" altLang="en-US" dirty="0" smtClean="0">
                <a:solidFill>
                  <a:prstClr val="black"/>
                </a:solidFill>
                <a:latin typeface="メイリオ"/>
                <a:ea typeface="メイリオ"/>
              </a:rPr>
              <a:t>自ら</a:t>
            </a:r>
            <a:r>
              <a:rPr lang="ja-JP" altLang="en-US" dirty="0">
                <a:solidFill>
                  <a:prstClr val="black"/>
                </a:solidFill>
                <a:latin typeface="メイリオ"/>
                <a:ea typeface="メイリオ"/>
              </a:rPr>
              <a:t>現在及び将来における自己実現を図っていくための自己指導能力の育成を目指すという生徒指導の積極的な意義を踏まえ、学校の教育活動全体を通じ、</a:t>
            </a:r>
            <a:r>
              <a:rPr lang="ja-JP" altLang="en-US" b="1" dirty="0">
                <a:solidFill>
                  <a:srgbClr val="FF0000"/>
                </a:solidFill>
                <a:latin typeface="メイリオ"/>
                <a:ea typeface="メイリオ"/>
              </a:rPr>
              <a:t>学習指導と関連付けながら、</a:t>
            </a:r>
            <a:r>
              <a:rPr lang="ja-JP" altLang="en-US" dirty="0">
                <a:solidFill>
                  <a:prstClr val="black"/>
                </a:solidFill>
                <a:latin typeface="メイリオ"/>
                <a:ea typeface="メイリオ"/>
              </a:rPr>
              <a:t>その一層の充実を図っていくことが必要である</a:t>
            </a:r>
            <a:r>
              <a:rPr lang="ja-JP" altLang="en-US" dirty="0" smtClean="0">
                <a:solidFill>
                  <a:prstClr val="black"/>
                </a:solidFill>
                <a:latin typeface="メイリオ"/>
                <a:ea typeface="メイリオ"/>
              </a:rPr>
              <a:t>。</a:t>
            </a:r>
            <a:r>
              <a:rPr lang="ja-JP" altLang="en-US" sz="1200" dirty="0" smtClean="0">
                <a:solidFill>
                  <a:prstClr val="black"/>
                </a:solidFill>
                <a:latin typeface="メイリオ"/>
                <a:ea typeface="メイリオ"/>
              </a:rPr>
              <a:t> </a:t>
            </a:r>
            <a:r>
              <a:rPr lang="ja-JP" altLang="en-US" sz="1200" dirty="0">
                <a:solidFill>
                  <a:prstClr val="black"/>
                </a:solidFill>
                <a:latin typeface="メイリオ"/>
                <a:ea typeface="メイリオ"/>
              </a:rPr>
              <a:t>（一部抜粋） </a:t>
            </a:r>
            <a:r>
              <a:rPr lang="ja-JP" altLang="en-US" sz="1200" dirty="0" smtClean="0">
                <a:latin typeface="+mj-ea"/>
                <a:ea typeface="+mj-ea"/>
              </a:rPr>
              <a:t>　</a:t>
            </a:r>
            <a:endParaRPr lang="en-US" altLang="ja-JP" sz="1200" dirty="0" smtClean="0">
              <a:latin typeface="+mj-ea"/>
              <a:ea typeface="+mj-ea"/>
            </a:endParaRPr>
          </a:p>
        </p:txBody>
      </p:sp>
    </p:spTree>
    <p:extLst>
      <p:ext uri="{BB962C8B-B14F-4D97-AF65-F5344CB8AC3E}">
        <p14:creationId xmlns:p14="http://schemas.microsoft.com/office/powerpoint/2010/main" val="20994534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3824058"/>
            <a:ext cx="9144000" cy="913070"/>
          </a:xfrm>
          <a:prstGeom prst="rect">
            <a:avLst/>
          </a:prstGeom>
        </p:spPr>
        <p:txBody>
          <a:bodyPr wrap="square">
            <a:spAutoFit/>
          </a:bodyPr>
          <a:lstStyle/>
          <a:p>
            <a:pPr lvl="0">
              <a:lnSpc>
                <a:spcPts val="3200"/>
              </a:lnSpc>
            </a:pPr>
            <a:r>
              <a:rPr lang="ja-JP" altLang="en-US" sz="2000" b="1" dirty="0" smtClean="0">
                <a:solidFill>
                  <a:prstClr val="black"/>
                </a:solidFill>
                <a:latin typeface="メイリオ"/>
              </a:rPr>
              <a:t>　</a:t>
            </a:r>
            <a:r>
              <a:rPr lang="ja-JP" altLang="en-US" sz="2400" b="1" dirty="0" smtClean="0">
                <a:solidFill>
                  <a:prstClr val="black"/>
                </a:solidFill>
                <a:latin typeface="メイリオ"/>
              </a:rPr>
              <a:t>「</a:t>
            </a:r>
            <a:r>
              <a:rPr lang="ja-JP" altLang="en-US" sz="2400" b="1" dirty="0">
                <a:solidFill>
                  <a:prstClr val="black"/>
                </a:solidFill>
                <a:latin typeface="メイリオ"/>
              </a:rPr>
              <a:t>高等</a:t>
            </a:r>
            <a:r>
              <a:rPr lang="ja-JP" altLang="en-US" sz="2400" b="1" dirty="0" smtClean="0">
                <a:solidFill>
                  <a:prstClr val="black"/>
                </a:solidFill>
                <a:latin typeface="メイリオ"/>
              </a:rPr>
              <a:t>学校</a:t>
            </a:r>
            <a:r>
              <a:rPr lang="ja-JP" altLang="en-US" sz="2400" b="1" dirty="0">
                <a:solidFill>
                  <a:prstClr val="black"/>
                </a:solidFill>
                <a:latin typeface="メイリオ"/>
              </a:rPr>
              <a:t>学習指導要領解説 総則編」（</a:t>
            </a:r>
            <a:r>
              <a:rPr lang="ja-JP" altLang="en-US" sz="2400" b="1" dirty="0" smtClean="0">
                <a:solidFill>
                  <a:prstClr val="black"/>
                </a:solidFill>
                <a:latin typeface="メイリオ"/>
              </a:rPr>
              <a:t>平成</a:t>
            </a:r>
            <a:r>
              <a:rPr lang="en-US" altLang="ja-JP" sz="2400" b="1" dirty="0" smtClean="0">
                <a:solidFill>
                  <a:prstClr val="black"/>
                </a:solidFill>
                <a:latin typeface="メイリオ"/>
              </a:rPr>
              <a:t>30</a:t>
            </a:r>
            <a:r>
              <a:rPr lang="ja-JP" altLang="en-US" sz="2400" b="1" dirty="0" smtClean="0">
                <a:solidFill>
                  <a:prstClr val="black"/>
                </a:solidFill>
                <a:latin typeface="メイリオ"/>
              </a:rPr>
              <a:t>年</a:t>
            </a:r>
            <a:r>
              <a:rPr lang="ja-JP" altLang="en-US" sz="2400" b="1" dirty="0">
                <a:solidFill>
                  <a:prstClr val="black"/>
                </a:solidFill>
                <a:latin typeface="メイリオ"/>
              </a:rPr>
              <a:t>７月）</a:t>
            </a:r>
            <a:endParaRPr lang="en-US" altLang="ja-JP" sz="2400" b="1" dirty="0" smtClean="0">
              <a:solidFill>
                <a:prstClr val="black"/>
              </a:solidFill>
              <a:latin typeface="メイリオ"/>
            </a:endParaRPr>
          </a:p>
          <a:p>
            <a:pPr lvl="0">
              <a:lnSpc>
                <a:spcPts val="3200"/>
              </a:lnSpc>
            </a:pPr>
            <a:r>
              <a:rPr lang="ja-JP" altLang="en-US" sz="2000" dirty="0" smtClean="0">
                <a:solidFill>
                  <a:prstClr val="black"/>
                </a:solidFill>
                <a:latin typeface="メイリオ"/>
              </a:rPr>
              <a:t>　生徒</a:t>
            </a:r>
            <a:r>
              <a:rPr lang="ja-JP" altLang="en-US" sz="2000" dirty="0">
                <a:solidFill>
                  <a:prstClr val="black"/>
                </a:solidFill>
                <a:latin typeface="メイリオ"/>
              </a:rPr>
              <a:t>指導の</a:t>
            </a:r>
            <a:r>
              <a:rPr lang="ja-JP" altLang="en-US" sz="2000" dirty="0" smtClean="0">
                <a:solidFill>
                  <a:prstClr val="black"/>
                </a:solidFill>
                <a:latin typeface="メイリオ"/>
              </a:rPr>
              <a:t>充実</a:t>
            </a:r>
            <a:endParaRPr lang="en-US" altLang="ja-JP" sz="1400" dirty="0">
              <a:solidFill>
                <a:prstClr val="black"/>
              </a:solidFill>
              <a:latin typeface="メイリオ"/>
            </a:endParaRPr>
          </a:p>
        </p:txBody>
      </p:sp>
      <p:sp>
        <p:nvSpPr>
          <p:cNvPr id="9" name="Text Box 3"/>
          <p:cNvSpPr txBox="1">
            <a:spLocks noChangeArrowheads="1"/>
          </p:cNvSpPr>
          <p:nvPr/>
        </p:nvSpPr>
        <p:spPr bwMode="auto">
          <a:xfrm>
            <a:off x="252000" y="4733971"/>
            <a:ext cx="8640000" cy="1980000"/>
          </a:xfrm>
          <a:prstGeom prst="rect">
            <a:avLst/>
          </a:prstGeom>
          <a:solidFill>
            <a:schemeClr val="bg1">
              <a:lumMod val="95000"/>
            </a:schemeClr>
          </a:solidFill>
          <a:ln w="19050" algn="ctr">
            <a:solidFill>
              <a:schemeClr val="tx1"/>
            </a:solidFill>
            <a:miter lim="800000"/>
            <a:headEnd/>
            <a:tailEnd/>
          </a:ln>
          <a:effectLst/>
          <a:extLst/>
        </p:spPr>
        <p:txBody>
          <a:bodyPr wrap="square" lIns="36000" tIns="108000" rIns="72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eaLnBrk="1" hangingPunct="1">
              <a:lnSpc>
                <a:spcPts val="2400"/>
              </a:lnSpc>
              <a:spcBef>
                <a:spcPct val="50000"/>
              </a:spcBef>
              <a:defRPr/>
            </a:pPr>
            <a:r>
              <a:rPr lang="ja-JP" altLang="en-US" dirty="0" smtClean="0">
                <a:solidFill>
                  <a:prstClr val="black"/>
                </a:solidFill>
                <a:latin typeface="メイリオ"/>
                <a:ea typeface="メイリオ"/>
              </a:rPr>
              <a:t>　学校教育において、生徒指導は学習指導と並んで重要な意義をもつものであり、また、両者は相互に深く関わっている。各学校</a:t>
            </a:r>
            <a:r>
              <a:rPr lang="ja-JP" altLang="en-US" dirty="0">
                <a:solidFill>
                  <a:prstClr val="black"/>
                </a:solidFill>
                <a:latin typeface="メイリオ"/>
                <a:ea typeface="メイリオ"/>
              </a:rPr>
              <a:t>においては、生徒指導が、一人一人</a:t>
            </a:r>
            <a:r>
              <a:rPr lang="ja-JP" altLang="en-US" dirty="0" smtClean="0">
                <a:solidFill>
                  <a:prstClr val="black"/>
                </a:solidFill>
                <a:latin typeface="メイリオ"/>
                <a:ea typeface="メイリオ"/>
              </a:rPr>
              <a:t>の生徒の</a:t>
            </a:r>
            <a:r>
              <a:rPr lang="ja-JP" altLang="en-US" dirty="0">
                <a:solidFill>
                  <a:prstClr val="black"/>
                </a:solidFill>
                <a:latin typeface="メイリオ"/>
                <a:ea typeface="メイリオ"/>
              </a:rPr>
              <a:t>健全な成長を促し</a:t>
            </a:r>
            <a:r>
              <a:rPr lang="ja-JP" altLang="en-US" dirty="0" smtClean="0">
                <a:solidFill>
                  <a:prstClr val="black"/>
                </a:solidFill>
                <a:latin typeface="メイリオ"/>
                <a:ea typeface="メイリオ"/>
              </a:rPr>
              <a:t>、生徒自ら</a:t>
            </a:r>
            <a:r>
              <a:rPr lang="ja-JP" altLang="en-US" dirty="0">
                <a:solidFill>
                  <a:prstClr val="black"/>
                </a:solidFill>
                <a:latin typeface="メイリオ"/>
                <a:ea typeface="メイリオ"/>
              </a:rPr>
              <a:t>現在及び将来における自己実現を図っていくための自己指導能力の育成を目指すという生徒指導の積極的な意義を踏まえ、学校の教育活動全体を通じ、学習指導と関連付けながら、その一層の充実を図っていくことが必要である</a:t>
            </a:r>
            <a:r>
              <a:rPr lang="ja-JP" altLang="en-US" dirty="0" smtClean="0">
                <a:solidFill>
                  <a:prstClr val="black"/>
                </a:solidFill>
                <a:latin typeface="メイリオ"/>
                <a:ea typeface="メイリオ"/>
              </a:rPr>
              <a:t>。 </a:t>
            </a:r>
            <a:r>
              <a:rPr lang="ja-JP" altLang="en-US" sz="1200" dirty="0">
                <a:solidFill>
                  <a:prstClr val="black"/>
                </a:solidFill>
                <a:latin typeface="メイリオ"/>
                <a:ea typeface="メイリオ"/>
              </a:rPr>
              <a:t>（一部抜粋） </a:t>
            </a:r>
            <a:r>
              <a:rPr lang="ja-JP" altLang="en-US" sz="1200" dirty="0" smtClean="0">
                <a:latin typeface="+mj-ea"/>
                <a:ea typeface="+mj-ea"/>
              </a:rPr>
              <a:t>　</a:t>
            </a:r>
            <a:endParaRPr lang="en-US" altLang="ja-JP" sz="1200" dirty="0" smtClean="0">
              <a:latin typeface="+mj-ea"/>
              <a:ea typeface="+mj-ea"/>
            </a:endParaRPr>
          </a:p>
        </p:txBody>
      </p:sp>
      <p:sp>
        <p:nvSpPr>
          <p:cNvPr id="4" name="下矢印 3"/>
          <p:cNvSpPr/>
          <p:nvPr/>
        </p:nvSpPr>
        <p:spPr>
          <a:xfrm>
            <a:off x="4175956" y="3068960"/>
            <a:ext cx="792088" cy="763339"/>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Text Box 3"/>
          <p:cNvSpPr txBox="1">
            <a:spLocks noChangeArrowheads="1"/>
          </p:cNvSpPr>
          <p:nvPr/>
        </p:nvSpPr>
        <p:spPr bwMode="auto">
          <a:xfrm>
            <a:off x="252000" y="1054442"/>
            <a:ext cx="8640000" cy="1955714"/>
          </a:xfrm>
          <a:prstGeom prst="rect">
            <a:avLst/>
          </a:prstGeom>
          <a:solidFill>
            <a:schemeClr val="bg1">
              <a:lumMod val="95000"/>
            </a:schemeClr>
          </a:solidFill>
          <a:ln w="19050" algn="ctr">
            <a:solidFill>
              <a:schemeClr val="tx1"/>
            </a:solidFill>
            <a:miter lim="800000"/>
            <a:headEnd/>
            <a:tailEnd/>
          </a:ln>
          <a:effectLst/>
          <a:extLst/>
        </p:spPr>
        <p:txBody>
          <a:bodyPr wrap="square" lIns="36000" tIns="108000" rIns="72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eaLnBrk="1" hangingPunct="1">
              <a:lnSpc>
                <a:spcPts val="2400"/>
              </a:lnSpc>
              <a:spcBef>
                <a:spcPct val="50000"/>
              </a:spcBef>
              <a:defRPr/>
            </a:pPr>
            <a:r>
              <a:rPr lang="ja-JP" altLang="en-US" dirty="0" smtClean="0">
                <a:solidFill>
                  <a:prstClr val="black"/>
                </a:solidFill>
                <a:latin typeface="メイリオ"/>
                <a:ea typeface="メイリオ"/>
              </a:rPr>
              <a:t>　学校教育において、生徒指導は学習指導と並んで重要な意義をもつものであり、また、両者は相互に深く関わっている。各学校</a:t>
            </a:r>
            <a:r>
              <a:rPr lang="ja-JP" altLang="en-US" dirty="0">
                <a:solidFill>
                  <a:prstClr val="black"/>
                </a:solidFill>
                <a:latin typeface="メイリオ"/>
                <a:ea typeface="メイリオ"/>
              </a:rPr>
              <a:t>においては、生徒指導が、一人一人</a:t>
            </a:r>
            <a:r>
              <a:rPr lang="ja-JP" altLang="en-US" dirty="0" smtClean="0">
                <a:solidFill>
                  <a:prstClr val="black"/>
                </a:solidFill>
                <a:latin typeface="メイリオ"/>
                <a:ea typeface="メイリオ"/>
              </a:rPr>
              <a:t>の生徒の</a:t>
            </a:r>
            <a:r>
              <a:rPr lang="ja-JP" altLang="en-US" dirty="0">
                <a:solidFill>
                  <a:prstClr val="black"/>
                </a:solidFill>
                <a:latin typeface="メイリオ"/>
                <a:ea typeface="メイリオ"/>
              </a:rPr>
              <a:t>健全な成長を促し</a:t>
            </a:r>
            <a:r>
              <a:rPr lang="ja-JP" altLang="en-US" dirty="0" smtClean="0">
                <a:solidFill>
                  <a:prstClr val="black"/>
                </a:solidFill>
                <a:latin typeface="メイリオ"/>
                <a:ea typeface="メイリオ"/>
              </a:rPr>
              <a:t>、生徒自ら</a:t>
            </a:r>
            <a:r>
              <a:rPr lang="ja-JP" altLang="en-US" dirty="0">
                <a:solidFill>
                  <a:prstClr val="black"/>
                </a:solidFill>
                <a:latin typeface="メイリオ"/>
                <a:ea typeface="メイリオ"/>
              </a:rPr>
              <a:t>現在及び将来における自己実現を図っていくための自己指導能力の育成を目指すという生徒指導の積極的な意義を踏まえ、学校の教育活動全体を通じ</a:t>
            </a:r>
            <a:r>
              <a:rPr lang="ja-JP" altLang="en-US" dirty="0" smtClean="0">
                <a:solidFill>
                  <a:prstClr val="black"/>
                </a:solidFill>
                <a:latin typeface="メイリオ"/>
                <a:ea typeface="メイリオ"/>
              </a:rPr>
              <a:t>、その</a:t>
            </a:r>
            <a:r>
              <a:rPr lang="ja-JP" altLang="en-US" dirty="0">
                <a:solidFill>
                  <a:prstClr val="black"/>
                </a:solidFill>
                <a:latin typeface="メイリオ"/>
                <a:ea typeface="メイリオ"/>
              </a:rPr>
              <a:t>一層の充実を図っていくことが必要である。 </a:t>
            </a:r>
            <a:r>
              <a:rPr lang="ja-JP" altLang="en-US" sz="1200" dirty="0">
                <a:solidFill>
                  <a:prstClr val="black"/>
                </a:solidFill>
                <a:latin typeface="メイリオ"/>
                <a:ea typeface="メイリオ"/>
              </a:rPr>
              <a:t>（一部抜粋） 　 </a:t>
            </a:r>
            <a:r>
              <a:rPr lang="ja-JP" altLang="en-US" dirty="0" smtClean="0">
                <a:latin typeface="+mj-ea"/>
                <a:ea typeface="+mj-ea"/>
              </a:rPr>
              <a:t>　</a:t>
            </a:r>
            <a:endParaRPr lang="en-US" altLang="ja-JP" dirty="0" smtClean="0">
              <a:latin typeface="+mj-ea"/>
              <a:ea typeface="+mj-ea"/>
            </a:endParaRPr>
          </a:p>
        </p:txBody>
      </p:sp>
      <p:sp>
        <p:nvSpPr>
          <p:cNvPr id="17" name="正方形/長方形 16"/>
          <p:cNvSpPr/>
          <p:nvPr/>
        </p:nvSpPr>
        <p:spPr>
          <a:xfrm>
            <a:off x="0" y="133220"/>
            <a:ext cx="9144000" cy="913070"/>
          </a:xfrm>
          <a:prstGeom prst="rect">
            <a:avLst/>
          </a:prstGeom>
        </p:spPr>
        <p:txBody>
          <a:bodyPr wrap="square">
            <a:spAutoFit/>
          </a:bodyPr>
          <a:lstStyle/>
          <a:p>
            <a:pPr lvl="0">
              <a:lnSpc>
                <a:spcPts val="3200"/>
              </a:lnSpc>
            </a:pPr>
            <a:r>
              <a:rPr lang="ja-JP" altLang="en-US" sz="2000" b="1" dirty="0" smtClean="0">
                <a:solidFill>
                  <a:prstClr val="black"/>
                </a:solidFill>
                <a:latin typeface="メイリオ"/>
              </a:rPr>
              <a:t>　</a:t>
            </a:r>
            <a:r>
              <a:rPr lang="ja-JP" altLang="en-US" sz="2400" b="1" dirty="0" smtClean="0">
                <a:solidFill>
                  <a:prstClr val="black"/>
                </a:solidFill>
                <a:latin typeface="メイリオ"/>
              </a:rPr>
              <a:t>「</a:t>
            </a:r>
            <a:r>
              <a:rPr lang="ja-JP" altLang="en-US" sz="2400" b="1" dirty="0">
                <a:solidFill>
                  <a:prstClr val="black"/>
                </a:solidFill>
                <a:latin typeface="メイリオ"/>
              </a:rPr>
              <a:t>高等</a:t>
            </a:r>
            <a:r>
              <a:rPr lang="ja-JP" altLang="en-US" sz="2400" b="1" dirty="0" smtClean="0">
                <a:solidFill>
                  <a:prstClr val="black"/>
                </a:solidFill>
                <a:latin typeface="メイリオ"/>
              </a:rPr>
              <a:t>学校</a:t>
            </a:r>
            <a:r>
              <a:rPr lang="ja-JP" altLang="en-US" sz="2400" b="1" dirty="0">
                <a:solidFill>
                  <a:prstClr val="black"/>
                </a:solidFill>
                <a:latin typeface="メイリオ"/>
              </a:rPr>
              <a:t>学習指導要領解説 総則編」（平成</a:t>
            </a:r>
            <a:r>
              <a:rPr lang="en-US" altLang="ja-JP" sz="2400" b="1" dirty="0" smtClean="0">
                <a:solidFill>
                  <a:prstClr val="black"/>
                </a:solidFill>
                <a:latin typeface="メイリオ"/>
              </a:rPr>
              <a:t>21</a:t>
            </a:r>
            <a:r>
              <a:rPr lang="ja-JP" altLang="en-US" sz="2400" b="1" dirty="0" smtClean="0">
                <a:solidFill>
                  <a:prstClr val="black"/>
                </a:solidFill>
                <a:latin typeface="メイリオ"/>
              </a:rPr>
              <a:t>年</a:t>
            </a:r>
            <a:r>
              <a:rPr lang="en-US" altLang="ja-JP" sz="2400" b="1" dirty="0" smtClean="0">
                <a:solidFill>
                  <a:prstClr val="black"/>
                </a:solidFill>
                <a:latin typeface="メイリオ"/>
              </a:rPr>
              <a:t>11</a:t>
            </a:r>
            <a:r>
              <a:rPr lang="ja-JP" altLang="en-US" sz="2400" b="1" dirty="0" smtClean="0">
                <a:solidFill>
                  <a:prstClr val="black"/>
                </a:solidFill>
                <a:latin typeface="メイリオ"/>
              </a:rPr>
              <a:t>月</a:t>
            </a:r>
            <a:r>
              <a:rPr lang="ja-JP" altLang="en-US" sz="2400" b="1" dirty="0">
                <a:solidFill>
                  <a:prstClr val="black"/>
                </a:solidFill>
                <a:latin typeface="メイリオ"/>
              </a:rPr>
              <a:t>）</a:t>
            </a:r>
            <a:endParaRPr lang="en-US" altLang="ja-JP" sz="2400" b="1" dirty="0" smtClean="0">
              <a:solidFill>
                <a:prstClr val="black"/>
              </a:solidFill>
              <a:latin typeface="メイリオ"/>
            </a:endParaRPr>
          </a:p>
          <a:p>
            <a:pPr lvl="0">
              <a:lnSpc>
                <a:spcPts val="3200"/>
              </a:lnSpc>
            </a:pPr>
            <a:r>
              <a:rPr lang="ja-JP" altLang="en-US" sz="2000" dirty="0" smtClean="0">
                <a:solidFill>
                  <a:prstClr val="black"/>
                </a:solidFill>
                <a:latin typeface="メイリオ"/>
              </a:rPr>
              <a:t>　生徒</a:t>
            </a:r>
            <a:r>
              <a:rPr lang="ja-JP" altLang="en-US" sz="2000" dirty="0">
                <a:solidFill>
                  <a:prstClr val="black"/>
                </a:solidFill>
                <a:latin typeface="メイリオ"/>
              </a:rPr>
              <a:t>指導の</a:t>
            </a:r>
            <a:r>
              <a:rPr lang="ja-JP" altLang="en-US" sz="2000" dirty="0" smtClean="0">
                <a:solidFill>
                  <a:prstClr val="black"/>
                </a:solidFill>
                <a:latin typeface="メイリオ"/>
              </a:rPr>
              <a:t>充実</a:t>
            </a:r>
            <a:endParaRPr lang="en-US" altLang="ja-JP" sz="1400" dirty="0">
              <a:solidFill>
                <a:prstClr val="black"/>
              </a:solidFill>
              <a:latin typeface="メイリオ"/>
            </a:endParaRPr>
          </a:p>
        </p:txBody>
      </p:sp>
      <p:sp>
        <p:nvSpPr>
          <p:cNvPr id="7" name="Text Box 3"/>
          <p:cNvSpPr txBox="1">
            <a:spLocks noChangeArrowheads="1"/>
          </p:cNvSpPr>
          <p:nvPr/>
        </p:nvSpPr>
        <p:spPr bwMode="auto">
          <a:xfrm>
            <a:off x="252000" y="4733971"/>
            <a:ext cx="8640000" cy="1980000"/>
          </a:xfrm>
          <a:prstGeom prst="rect">
            <a:avLst/>
          </a:prstGeom>
          <a:solidFill>
            <a:schemeClr val="bg1">
              <a:lumMod val="95000"/>
            </a:schemeClr>
          </a:solidFill>
          <a:ln w="19050" algn="ctr">
            <a:solidFill>
              <a:schemeClr val="tx1"/>
            </a:solidFill>
            <a:miter lim="800000"/>
            <a:headEnd/>
            <a:tailEnd/>
          </a:ln>
          <a:effectLst/>
          <a:extLst/>
        </p:spPr>
        <p:txBody>
          <a:bodyPr wrap="square" lIns="36000" tIns="108000" rIns="72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eaLnBrk="1" hangingPunct="1">
              <a:lnSpc>
                <a:spcPts val="2400"/>
              </a:lnSpc>
              <a:spcBef>
                <a:spcPct val="50000"/>
              </a:spcBef>
              <a:defRPr/>
            </a:pPr>
            <a:r>
              <a:rPr lang="ja-JP" altLang="en-US" dirty="0" smtClean="0">
                <a:solidFill>
                  <a:prstClr val="black"/>
                </a:solidFill>
                <a:latin typeface="メイリオ"/>
                <a:ea typeface="メイリオ"/>
              </a:rPr>
              <a:t>　学校教育において、生徒指導は学習指導と並んで重要な意義をもつものであり、また、両者は相互に深く関わっている。各学校</a:t>
            </a:r>
            <a:r>
              <a:rPr lang="ja-JP" altLang="en-US" dirty="0">
                <a:solidFill>
                  <a:prstClr val="black"/>
                </a:solidFill>
                <a:latin typeface="メイリオ"/>
                <a:ea typeface="メイリオ"/>
              </a:rPr>
              <a:t>においては、生徒指導が、一人一人</a:t>
            </a:r>
            <a:r>
              <a:rPr lang="ja-JP" altLang="en-US" dirty="0" smtClean="0">
                <a:solidFill>
                  <a:prstClr val="black"/>
                </a:solidFill>
                <a:latin typeface="メイリオ"/>
                <a:ea typeface="メイリオ"/>
              </a:rPr>
              <a:t>の生徒の</a:t>
            </a:r>
            <a:r>
              <a:rPr lang="ja-JP" altLang="en-US" dirty="0">
                <a:solidFill>
                  <a:prstClr val="black"/>
                </a:solidFill>
                <a:latin typeface="メイリオ"/>
                <a:ea typeface="メイリオ"/>
              </a:rPr>
              <a:t>健全な成長を促し</a:t>
            </a:r>
            <a:r>
              <a:rPr lang="ja-JP" altLang="en-US" dirty="0" smtClean="0">
                <a:solidFill>
                  <a:prstClr val="black"/>
                </a:solidFill>
                <a:latin typeface="メイリオ"/>
                <a:ea typeface="メイリオ"/>
              </a:rPr>
              <a:t>、生徒自ら</a:t>
            </a:r>
            <a:r>
              <a:rPr lang="ja-JP" altLang="en-US" dirty="0">
                <a:solidFill>
                  <a:prstClr val="black"/>
                </a:solidFill>
                <a:latin typeface="メイリオ"/>
                <a:ea typeface="メイリオ"/>
              </a:rPr>
              <a:t>現在及び将来における自己実現を図っていくための自己指導能力の育成を目指すという生徒指導の積極的な意義を踏まえ、学校の教育活動全体を通じ、</a:t>
            </a:r>
            <a:r>
              <a:rPr lang="ja-JP" altLang="en-US" b="1" dirty="0">
                <a:solidFill>
                  <a:srgbClr val="FF0000"/>
                </a:solidFill>
                <a:latin typeface="メイリオ"/>
                <a:ea typeface="メイリオ"/>
              </a:rPr>
              <a:t>学習指導と関連付けながら、</a:t>
            </a:r>
            <a:r>
              <a:rPr lang="ja-JP" altLang="en-US" dirty="0">
                <a:solidFill>
                  <a:prstClr val="black"/>
                </a:solidFill>
                <a:latin typeface="メイリオ"/>
                <a:ea typeface="メイリオ"/>
              </a:rPr>
              <a:t>その一層の充実を図っていくことが必要である</a:t>
            </a:r>
            <a:r>
              <a:rPr lang="ja-JP" altLang="en-US" dirty="0" smtClean="0">
                <a:solidFill>
                  <a:prstClr val="black"/>
                </a:solidFill>
                <a:latin typeface="メイリオ"/>
                <a:ea typeface="メイリオ"/>
              </a:rPr>
              <a:t>。 </a:t>
            </a:r>
            <a:r>
              <a:rPr lang="ja-JP" altLang="en-US" sz="1200" dirty="0">
                <a:solidFill>
                  <a:prstClr val="black"/>
                </a:solidFill>
                <a:latin typeface="メイリオ"/>
                <a:ea typeface="メイリオ"/>
              </a:rPr>
              <a:t>（一部抜粋） </a:t>
            </a:r>
            <a:r>
              <a:rPr lang="ja-JP" altLang="en-US" sz="1200" dirty="0" smtClean="0">
                <a:latin typeface="+mj-ea"/>
                <a:ea typeface="+mj-ea"/>
              </a:rPr>
              <a:t>　</a:t>
            </a:r>
            <a:endParaRPr lang="en-US" altLang="ja-JP" sz="1200" dirty="0" smtClean="0">
              <a:latin typeface="+mj-ea"/>
              <a:ea typeface="+mj-ea"/>
            </a:endParaRPr>
          </a:p>
        </p:txBody>
      </p:sp>
    </p:spTree>
    <p:extLst>
      <p:ext uri="{BB962C8B-B14F-4D97-AF65-F5344CB8AC3E}">
        <p14:creationId xmlns:p14="http://schemas.microsoft.com/office/powerpoint/2010/main" val="27012419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3910753"/>
            <a:ext cx="9144000" cy="913070"/>
          </a:xfrm>
          <a:prstGeom prst="rect">
            <a:avLst/>
          </a:prstGeom>
        </p:spPr>
        <p:txBody>
          <a:bodyPr wrap="square">
            <a:spAutoFit/>
          </a:bodyPr>
          <a:lstStyle/>
          <a:p>
            <a:pPr>
              <a:lnSpc>
                <a:spcPts val="3200"/>
              </a:lnSpc>
            </a:pPr>
            <a:r>
              <a:rPr lang="ja-JP" altLang="en-US" sz="2000" b="1" dirty="0" smtClean="0">
                <a:solidFill>
                  <a:prstClr val="black"/>
                </a:solidFill>
                <a:latin typeface="メイリオ"/>
              </a:rPr>
              <a:t>　「特別支援学校教育要領・学習指導要領解説 総則編（小学部・中学部）」</a:t>
            </a:r>
            <a:r>
              <a:rPr lang="ja-JP" altLang="en-US" sz="2000" dirty="0">
                <a:solidFill>
                  <a:prstClr val="black"/>
                </a:solidFill>
                <a:latin typeface="メイリオ"/>
              </a:rPr>
              <a:t>　</a:t>
            </a:r>
            <a:r>
              <a:rPr lang="ja-JP" altLang="en-US" sz="2000" dirty="0" smtClean="0">
                <a:solidFill>
                  <a:prstClr val="black"/>
                </a:solidFill>
                <a:latin typeface="メイリオ"/>
              </a:rPr>
              <a:t>　　　</a:t>
            </a:r>
            <a:endParaRPr lang="en-US" altLang="ja-JP" sz="2000" dirty="0" smtClean="0">
              <a:solidFill>
                <a:prstClr val="black"/>
              </a:solidFill>
              <a:latin typeface="メイリオ"/>
            </a:endParaRPr>
          </a:p>
          <a:p>
            <a:pPr>
              <a:lnSpc>
                <a:spcPts val="3200"/>
              </a:lnSpc>
            </a:pPr>
            <a:r>
              <a:rPr lang="ja-JP" altLang="en-US" sz="2000" dirty="0">
                <a:solidFill>
                  <a:prstClr val="black"/>
                </a:solidFill>
                <a:latin typeface="メイリオ"/>
              </a:rPr>
              <a:t>　</a:t>
            </a:r>
            <a:r>
              <a:rPr lang="ja-JP" altLang="en-US" sz="2000" dirty="0" smtClean="0">
                <a:solidFill>
                  <a:prstClr val="black"/>
                </a:solidFill>
                <a:latin typeface="メイリオ"/>
              </a:rPr>
              <a:t>生徒</a:t>
            </a:r>
            <a:r>
              <a:rPr lang="ja-JP" altLang="en-US" sz="2000" dirty="0">
                <a:solidFill>
                  <a:prstClr val="black"/>
                </a:solidFill>
                <a:latin typeface="メイリオ"/>
              </a:rPr>
              <a:t>指導の</a:t>
            </a:r>
            <a:r>
              <a:rPr lang="ja-JP" altLang="en-US" sz="2000" dirty="0" smtClean="0">
                <a:solidFill>
                  <a:prstClr val="black"/>
                </a:solidFill>
                <a:latin typeface="メイリオ"/>
              </a:rPr>
              <a:t>充実　　　　　　　　　　　　　　　　　　</a:t>
            </a:r>
            <a:r>
              <a:rPr lang="ja-JP" altLang="en-US" sz="2000" b="1" dirty="0" smtClean="0">
                <a:solidFill>
                  <a:prstClr val="black"/>
                </a:solidFill>
                <a:latin typeface="メイリオ"/>
              </a:rPr>
              <a:t>（平成</a:t>
            </a:r>
            <a:r>
              <a:rPr lang="en-US" altLang="ja-JP" sz="2000" b="1" dirty="0" smtClean="0">
                <a:solidFill>
                  <a:prstClr val="black"/>
                </a:solidFill>
                <a:latin typeface="メイリオ"/>
              </a:rPr>
              <a:t>30</a:t>
            </a:r>
            <a:r>
              <a:rPr lang="ja-JP" altLang="en-US" sz="2000" b="1" dirty="0" smtClean="0">
                <a:solidFill>
                  <a:prstClr val="black"/>
                </a:solidFill>
                <a:latin typeface="メイリオ"/>
              </a:rPr>
              <a:t>年３月）</a:t>
            </a:r>
            <a:endParaRPr lang="en-US" altLang="ja-JP" sz="2000" b="1" dirty="0" smtClean="0">
              <a:solidFill>
                <a:prstClr val="black"/>
              </a:solidFill>
              <a:latin typeface="メイリオ"/>
            </a:endParaRPr>
          </a:p>
        </p:txBody>
      </p:sp>
      <p:sp>
        <p:nvSpPr>
          <p:cNvPr id="9" name="Text Box 3"/>
          <p:cNvSpPr txBox="1">
            <a:spLocks noChangeArrowheads="1"/>
          </p:cNvSpPr>
          <p:nvPr/>
        </p:nvSpPr>
        <p:spPr bwMode="auto">
          <a:xfrm>
            <a:off x="252000" y="4790512"/>
            <a:ext cx="8640000" cy="1980000"/>
          </a:xfrm>
          <a:prstGeom prst="rect">
            <a:avLst/>
          </a:prstGeom>
          <a:solidFill>
            <a:schemeClr val="bg1">
              <a:lumMod val="95000"/>
            </a:schemeClr>
          </a:solidFill>
          <a:ln w="19050" algn="ctr">
            <a:solidFill>
              <a:schemeClr val="tx1"/>
            </a:solidFill>
            <a:miter lim="800000"/>
            <a:headEnd/>
            <a:tailEnd/>
          </a:ln>
          <a:effectLst/>
          <a:extLst/>
        </p:spPr>
        <p:txBody>
          <a:bodyPr wrap="square" lIns="36000" tIns="108000" rIns="72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eaLnBrk="1" hangingPunct="1">
              <a:lnSpc>
                <a:spcPts val="2400"/>
              </a:lnSpc>
              <a:spcBef>
                <a:spcPct val="50000"/>
              </a:spcBef>
              <a:defRPr/>
            </a:pPr>
            <a:r>
              <a:rPr lang="ja-JP" altLang="en-US" dirty="0" smtClean="0">
                <a:solidFill>
                  <a:prstClr val="black"/>
                </a:solidFill>
                <a:latin typeface="メイリオ"/>
                <a:ea typeface="メイリオ"/>
              </a:rPr>
              <a:t>　学校教育において、生徒指導は学習指導と並んで重要な意義をもつものであり、また、両者は相互に深く関わっている。各学校</a:t>
            </a:r>
            <a:r>
              <a:rPr lang="ja-JP" altLang="en-US" dirty="0">
                <a:solidFill>
                  <a:prstClr val="black"/>
                </a:solidFill>
                <a:latin typeface="メイリオ"/>
                <a:ea typeface="メイリオ"/>
              </a:rPr>
              <a:t>においては、生徒指導が、一人一人</a:t>
            </a:r>
            <a:r>
              <a:rPr lang="ja-JP" altLang="en-US" dirty="0" smtClean="0">
                <a:solidFill>
                  <a:prstClr val="black"/>
                </a:solidFill>
                <a:latin typeface="メイリオ"/>
                <a:ea typeface="メイリオ"/>
              </a:rPr>
              <a:t>の児童生徒の</a:t>
            </a:r>
            <a:r>
              <a:rPr lang="ja-JP" altLang="en-US" dirty="0">
                <a:solidFill>
                  <a:prstClr val="black"/>
                </a:solidFill>
                <a:latin typeface="メイリオ"/>
                <a:ea typeface="メイリオ"/>
              </a:rPr>
              <a:t>健全な成長を促し</a:t>
            </a:r>
            <a:r>
              <a:rPr lang="ja-JP" altLang="en-US" dirty="0" smtClean="0">
                <a:solidFill>
                  <a:prstClr val="black"/>
                </a:solidFill>
                <a:latin typeface="メイリオ"/>
                <a:ea typeface="メイリオ"/>
              </a:rPr>
              <a:t>、児童生徒自ら</a:t>
            </a:r>
            <a:r>
              <a:rPr lang="ja-JP" altLang="en-US" dirty="0">
                <a:solidFill>
                  <a:prstClr val="black"/>
                </a:solidFill>
                <a:latin typeface="メイリオ"/>
                <a:ea typeface="メイリオ"/>
              </a:rPr>
              <a:t>現在及び将来における自己実現を図っていくための自己指導能力の育成を目指すという生徒指導の積極的な意義を踏まえ、学校の教育活動全体を通じ、学習指導と関連付けながら、その一層の充実を図っていくことが必要で</a:t>
            </a:r>
            <a:r>
              <a:rPr lang="ja-JP" altLang="en-US" dirty="0" smtClean="0">
                <a:solidFill>
                  <a:prstClr val="black"/>
                </a:solidFill>
                <a:latin typeface="メイリオ"/>
                <a:ea typeface="メイリオ"/>
              </a:rPr>
              <a:t>ある。</a:t>
            </a:r>
            <a:r>
              <a:rPr lang="ja-JP" altLang="en-US" sz="1200" dirty="0" smtClean="0">
                <a:solidFill>
                  <a:prstClr val="black"/>
                </a:solidFill>
                <a:latin typeface="メイリオ"/>
                <a:ea typeface="メイリオ"/>
              </a:rPr>
              <a:t>（</a:t>
            </a:r>
            <a:r>
              <a:rPr lang="ja-JP" altLang="en-US" sz="1200" dirty="0">
                <a:solidFill>
                  <a:prstClr val="black"/>
                </a:solidFill>
                <a:latin typeface="メイリオ"/>
                <a:ea typeface="メイリオ"/>
              </a:rPr>
              <a:t>一部抜粋）</a:t>
            </a:r>
            <a:endParaRPr lang="en-US" altLang="ja-JP" dirty="0" smtClean="0">
              <a:latin typeface="+mj-ea"/>
              <a:ea typeface="+mj-ea"/>
            </a:endParaRPr>
          </a:p>
        </p:txBody>
      </p:sp>
      <p:sp>
        <p:nvSpPr>
          <p:cNvPr id="4" name="下矢印 3"/>
          <p:cNvSpPr/>
          <p:nvPr/>
        </p:nvSpPr>
        <p:spPr>
          <a:xfrm>
            <a:off x="4175956" y="3097709"/>
            <a:ext cx="792088" cy="763339"/>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Text Box 3"/>
          <p:cNvSpPr txBox="1">
            <a:spLocks noChangeArrowheads="1"/>
          </p:cNvSpPr>
          <p:nvPr/>
        </p:nvSpPr>
        <p:spPr bwMode="auto">
          <a:xfrm>
            <a:off x="252000" y="1066585"/>
            <a:ext cx="8640000" cy="1955714"/>
          </a:xfrm>
          <a:prstGeom prst="rect">
            <a:avLst/>
          </a:prstGeom>
          <a:solidFill>
            <a:schemeClr val="bg1">
              <a:lumMod val="95000"/>
            </a:schemeClr>
          </a:solidFill>
          <a:ln w="19050" algn="ctr">
            <a:solidFill>
              <a:schemeClr val="tx1"/>
            </a:solidFill>
            <a:miter lim="800000"/>
            <a:headEnd/>
            <a:tailEnd/>
          </a:ln>
          <a:effectLst/>
          <a:extLst/>
        </p:spPr>
        <p:txBody>
          <a:bodyPr wrap="square" lIns="36000" tIns="108000" rIns="72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eaLnBrk="1" hangingPunct="1">
              <a:lnSpc>
                <a:spcPts val="2400"/>
              </a:lnSpc>
              <a:spcBef>
                <a:spcPct val="50000"/>
              </a:spcBef>
              <a:defRPr/>
            </a:pPr>
            <a:r>
              <a:rPr lang="ja-JP" altLang="en-US" dirty="0" smtClean="0">
                <a:solidFill>
                  <a:prstClr val="black"/>
                </a:solidFill>
                <a:latin typeface="メイリオ"/>
                <a:ea typeface="メイリオ"/>
              </a:rPr>
              <a:t>　学校教育において、生徒指導は学習指導と並んで重要な意義をもつものであり、また、両者は相互に深く関わっている。各学校</a:t>
            </a:r>
            <a:r>
              <a:rPr lang="ja-JP" altLang="en-US" dirty="0">
                <a:solidFill>
                  <a:prstClr val="black"/>
                </a:solidFill>
                <a:latin typeface="メイリオ"/>
                <a:ea typeface="メイリオ"/>
              </a:rPr>
              <a:t>においては、生徒指導が、一人一人</a:t>
            </a:r>
            <a:r>
              <a:rPr lang="ja-JP" altLang="en-US" dirty="0" smtClean="0">
                <a:solidFill>
                  <a:prstClr val="black"/>
                </a:solidFill>
                <a:latin typeface="メイリオ"/>
                <a:ea typeface="メイリオ"/>
              </a:rPr>
              <a:t>の児童生徒の</a:t>
            </a:r>
            <a:r>
              <a:rPr lang="ja-JP" altLang="en-US" dirty="0">
                <a:solidFill>
                  <a:prstClr val="black"/>
                </a:solidFill>
                <a:latin typeface="メイリオ"/>
                <a:ea typeface="メイリオ"/>
              </a:rPr>
              <a:t>健全な成長を促し</a:t>
            </a:r>
            <a:r>
              <a:rPr lang="ja-JP" altLang="en-US" dirty="0" smtClean="0">
                <a:solidFill>
                  <a:prstClr val="black"/>
                </a:solidFill>
                <a:latin typeface="メイリオ"/>
                <a:ea typeface="メイリオ"/>
              </a:rPr>
              <a:t>、児童生徒自ら</a:t>
            </a:r>
            <a:r>
              <a:rPr lang="ja-JP" altLang="en-US" dirty="0">
                <a:solidFill>
                  <a:prstClr val="black"/>
                </a:solidFill>
                <a:latin typeface="メイリオ"/>
                <a:ea typeface="メイリオ"/>
              </a:rPr>
              <a:t>現在及び将来における自己実現を図っていくための自己指導能力の育成を目指すという生徒指導の積極的な意義を踏まえ、学校の教育活動全体を通じ</a:t>
            </a:r>
            <a:r>
              <a:rPr lang="ja-JP" altLang="en-US" dirty="0" smtClean="0">
                <a:solidFill>
                  <a:prstClr val="black"/>
                </a:solidFill>
                <a:latin typeface="メイリオ"/>
                <a:ea typeface="メイリオ"/>
              </a:rPr>
              <a:t>、その</a:t>
            </a:r>
            <a:r>
              <a:rPr lang="ja-JP" altLang="en-US" dirty="0">
                <a:solidFill>
                  <a:prstClr val="black"/>
                </a:solidFill>
                <a:latin typeface="メイリオ"/>
                <a:ea typeface="メイリオ"/>
              </a:rPr>
              <a:t>一層の充実を図っていくことが必要である</a:t>
            </a:r>
            <a:r>
              <a:rPr lang="ja-JP" altLang="en-US" dirty="0" smtClean="0">
                <a:solidFill>
                  <a:prstClr val="black"/>
                </a:solidFill>
                <a:latin typeface="メイリオ"/>
                <a:ea typeface="メイリオ"/>
              </a:rPr>
              <a:t>。</a:t>
            </a:r>
            <a:r>
              <a:rPr lang="ja-JP" altLang="en-US" sz="1200" dirty="0" smtClean="0">
                <a:solidFill>
                  <a:prstClr val="black"/>
                </a:solidFill>
                <a:latin typeface="メイリオ"/>
                <a:ea typeface="メイリオ"/>
              </a:rPr>
              <a:t>（一部抜粋）</a:t>
            </a:r>
            <a:r>
              <a:rPr lang="ja-JP" altLang="en-US" dirty="0">
                <a:solidFill>
                  <a:prstClr val="black"/>
                </a:solidFill>
                <a:latin typeface="メイリオ"/>
                <a:ea typeface="メイリオ"/>
              </a:rPr>
              <a:t>　 </a:t>
            </a:r>
            <a:r>
              <a:rPr lang="ja-JP" altLang="en-US" dirty="0" smtClean="0">
                <a:latin typeface="+mj-ea"/>
                <a:ea typeface="+mj-ea"/>
              </a:rPr>
              <a:t>　</a:t>
            </a:r>
            <a:endParaRPr lang="en-US" altLang="ja-JP" dirty="0" smtClean="0">
              <a:latin typeface="+mj-ea"/>
              <a:ea typeface="+mj-ea"/>
            </a:endParaRPr>
          </a:p>
        </p:txBody>
      </p:sp>
      <p:sp>
        <p:nvSpPr>
          <p:cNvPr id="17" name="正方形/長方形 16"/>
          <p:cNvSpPr/>
          <p:nvPr/>
        </p:nvSpPr>
        <p:spPr>
          <a:xfrm>
            <a:off x="0" y="158868"/>
            <a:ext cx="9144000" cy="913070"/>
          </a:xfrm>
          <a:prstGeom prst="rect">
            <a:avLst/>
          </a:prstGeom>
        </p:spPr>
        <p:txBody>
          <a:bodyPr wrap="square">
            <a:spAutoFit/>
          </a:bodyPr>
          <a:lstStyle/>
          <a:p>
            <a:pPr lvl="0">
              <a:lnSpc>
                <a:spcPts val="3200"/>
              </a:lnSpc>
            </a:pPr>
            <a:r>
              <a:rPr lang="ja-JP" altLang="en-US" sz="2000" b="1" dirty="0" smtClean="0">
                <a:solidFill>
                  <a:prstClr val="black"/>
                </a:solidFill>
                <a:latin typeface="メイリオ"/>
              </a:rPr>
              <a:t>　「特別支援学校</a:t>
            </a:r>
            <a:r>
              <a:rPr lang="ja-JP" altLang="en-US" sz="2000" b="1" dirty="0">
                <a:solidFill>
                  <a:prstClr val="black"/>
                </a:solidFill>
                <a:latin typeface="メイリオ"/>
              </a:rPr>
              <a:t>学習指導要領解説 総則等編（小学部・中学部） </a:t>
            </a:r>
            <a:r>
              <a:rPr lang="ja-JP" altLang="en-US" sz="2000" b="1" dirty="0" smtClean="0">
                <a:solidFill>
                  <a:prstClr val="black"/>
                </a:solidFill>
                <a:latin typeface="メイリオ"/>
              </a:rPr>
              <a:t>」</a:t>
            </a:r>
            <a:endParaRPr lang="en-US" altLang="ja-JP" sz="2000" b="1" dirty="0" smtClean="0">
              <a:solidFill>
                <a:prstClr val="black"/>
              </a:solidFill>
              <a:latin typeface="メイリオ"/>
            </a:endParaRPr>
          </a:p>
          <a:p>
            <a:pPr>
              <a:lnSpc>
                <a:spcPts val="3200"/>
              </a:lnSpc>
            </a:pPr>
            <a:r>
              <a:rPr lang="ja-JP" altLang="en-US" sz="2000" dirty="0" smtClean="0">
                <a:solidFill>
                  <a:prstClr val="black"/>
                </a:solidFill>
                <a:latin typeface="メイリオ"/>
              </a:rPr>
              <a:t>　生徒</a:t>
            </a:r>
            <a:r>
              <a:rPr lang="ja-JP" altLang="en-US" sz="2000" dirty="0">
                <a:solidFill>
                  <a:prstClr val="black"/>
                </a:solidFill>
                <a:latin typeface="メイリオ"/>
              </a:rPr>
              <a:t>指導の</a:t>
            </a:r>
            <a:r>
              <a:rPr lang="ja-JP" altLang="en-US" sz="2000" dirty="0" smtClean="0">
                <a:solidFill>
                  <a:prstClr val="black"/>
                </a:solidFill>
                <a:latin typeface="メイリオ"/>
              </a:rPr>
              <a:t>充実　　　　　　　　　　</a:t>
            </a:r>
            <a:r>
              <a:rPr lang="ja-JP" altLang="en-US" sz="1400" dirty="0" smtClean="0">
                <a:solidFill>
                  <a:prstClr val="black"/>
                </a:solidFill>
                <a:latin typeface="メイリオ"/>
              </a:rPr>
              <a:t>　　　　　　　　　　　　</a:t>
            </a:r>
            <a:r>
              <a:rPr lang="ja-JP" altLang="en-US" sz="2000" b="1" dirty="0" smtClean="0">
                <a:solidFill>
                  <a:prstClr val="black"/>
                </a:solidFill>
                <a:latin typeface="メイリオ"/>
              </a:rPr>
              <a:t>（</a:t>
            </a:r>
            <a:r>
              <a:rPr lang="ja-JP" altLang="en-US" sz="2000" b="1" dirty="0">
                <a:solidFill>
                  <a:prstClr val="black"/>
                </a:solidFill>
                <a:latin typeface="メイリオ"/>
              </a:rPr>
              <a:t>平成</a:t>
            </a:r>
            <a:r>
              <a:rPr lang="en-US" altLang="ja-JP" sz="2000" b="1" dirty="0">
                <a:solidFill>
                  <a:prstClr val="black"/>
                </a:solidFill>
                <a:latin typeface="メイリオ"/>
              </a:rPr>
              <a:t>21</a:t>
            </a:r>
            <a:r>
              <a:rPr lang="ja-JP" altLang="en-US" sz="2000" b="1" dirty="0">
                <a:solidFill>
                  <a:prstClr val="black"/>
                </a:solidFill>
                <a:latin typeface="メイリオ"/>
              </a:rPr>
              <a:t>年６月</a:t>
            </a:r>
            <a:r>
              <a:rPr lang="ja-JP" altLang="en-US" sz="2000" b="1" dirty="0" smtClean="0">
                <a:solidFill>
                  <a:prstClr val="black"/>
                </a:solidFill>
                <a:latin typeface="メイリオ"/>
              </a:rPr>
              <a:t>）</a:t>
            </a:r>
            <a:endParaRPr lang="en-US" altLang="ja-JP" sz="2000" b="1" dirty="0">
              <a:solidFill>
                <a:prstClr val="black"/>
              </a:solidFill>
              <a:latin typeface="メイリオ"/>
            </a:endParaRPr>
          </a:p>
        </p:txBody>
      </p:sp>
      <p:sp>
        <p:nvSpPr>
          <p:cNvPr id="7" name="Text Box 3"/>
          <p:cNvSpPr txBox="1">
            <a:spLocks noChangeArrowheads="1"/>
          </p:cNvSpPr>
          <p:nvPr/>
        </p:nvSpPr>
        <p:spPr bwMode="auto">
          <a:xfrm>
            <a:off x="252000" y="4790512"/>
            <a:ext cx="8640000" cy="1980000"/>
          </a:xfrm>
          <a:prstGeom prst="rect">
            <a:avLst/>
          </a:prstGeom>
          <a:solidFill>
            <a:schemeClr val="bg1">
              <a:lumMod val="95000"/>
            </a:schemeClr>
          </a:solidFill>
          <a:ln w="19050" algn="ctr">
            <a:solidFill>
              <a:schemeClr val="tx1"/>
            </a:solidFill>
            <a:miter lim="800000"/>
            <a:headEnd/>
            <a:tailEnd/>
          </a:ln>
          <a:effectLst/>
          <a:extLst/>
        </p:spPr>
        <p:txBody>
          <a:bodyPr wrap="square" lIns="36000" tIns="108000" rIns="72000" bIns="0" anchor="ctr">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eaLnBrk="1" hangingPunct="1">
              <a:lnSpc>
                <a:spcPts val="2400"/>
              </a:lnSpc>
              <a:spcBef>
                <a:spcPct val="50000"/>
              </a:spcBef>
              <a:defRPr/>
            </a:pPr>
            <a:r>
              <a:rPr lang="ja-JP" altLang="en-US" dirty="0" smtClean="0">
                <a:solidFill>
                  <a:prstClr val="black"/>
                </a:solidFill>
                <a:latin typeface="メイリオ"/>
                <a:ea typeface="メイリオ"/>
              </a:rPr>
              <a:t>　学校教育において、生徒指導は学習指導と並んで重要な意義をもつものであり、また、両者は相互に深く関わっている。各学校</a:t>
            </a:r>
            <a:r>
              <a:rPr lang="ja-JP" altLang="en-US" dirty="0">
                <a:solidFill>
                  <a:prstClr val="black"/>
                </a:solidFill>
                <a:latin typeface="メイリオ"/>
                <a:ea typeface="メイリオ"/>
              </a:rPr>
              <a:t>においては、生徒指導が、一人一人</a:t>
            </a:r>
            <a:r>
              <a:rPr lang="ja-JP" altLang="en-US" dirty="0" smtClean="0">
                <a:solidFill>
                  <a:prstClr val="black"/>
                </a:solidFill>
                <a:latin typeface="メイリオ"/>
                <a:ea typeface="メイリオ"/>
              </a:rPr>
              <a:t>の児童生徒の</a:t>
            </a:r>
            <a:r>
              <a:rPr lang="ja-JP" altLang="en-US" dirty="0">
                <a:solidFill>
                  <a:prstClr val="black"/>
                </a:solidFill>
                <a:latin typeface="メイリオ"/>
                <a:ea typeface="メイリオ"/>
              </a:rPr>
              <a:t>健全な成長を促し</a:t>
            </a:r>
            <a:r>
              <a:rPr lang="ja-JP" altLang="en-US" dirty="0" smtClean="0">
                <a:solidFill>
                  <a:prstClr val="black"/>
                </a:solidFill>
                <a:latin typeface="メイリオ"/>
                <a:ea typeface="メイリオ"/>
              </a:rPr>
              <a:t>、児童生徒自ら</a:t>
            </a:r>
            <a:r>
              <a:rPr lang="ja-JP" altLang="en-US" dirty="0">
                <a:solidFill>
                  <a:prstClr val="black"/>
                </a:solidFill>
                <a:latin typeface="メイリオ"/>
                <a:ea typeface="メイリオ"/>
              </a:rPr>
              <a:t>現在及び将来における自己実現を図っていくための自己指導能力の育成を目指すという生徒指導の積極的な意義を踏まえ、学校の教育活動全体を通じ、</a:t>
            </a:r>
            <a:r>
              <a:rPr lang="ja-JP" altLang="en-US" b="1" dirty="0">
                <a:solidFill>
                  <a:srgbClr val="FF0000"/>
                </a:solidFill>
                <a:latin typeface="メイリオ"/>
                <a:ea typeface="メイリオ"/>
              </a:rPr>
              <a:t>学習指導と関連付けながら、</a:t>
            </a:r>
            <a:r>
              <a:rPr lang="ja-JP" altLang="en-US" dirty="0">
                <a:solidFill>
                  <a:prstClr val="black"/>
                </a:solidFill>
                <a:latin typeface="メイリオ"/>
                <a:ea typeface="メイリオ"/>
              </a:rPr>
              <a:t>その一層の充実を図っていくことが必要で</a:t>
            </a:r>
            <a:r>
              <a:rPr lang="ja-JP" altLang="en-US" dirty="0" smtClean="0">
                <a:solidFill>
                  <a:prstClr val="black"/>
                </a:solidFill>
                <a:latin typeface="メイリオ"/>
                <a:ea typeface="メイリオ"/>
              </a:rPr>
              <a:t>ある。</a:t>
            </a:r>
            <a:r>
              <a:rPr lang="ja-JP" altLang="en-US" sz="1200" dirty="0" smtClean="0">
                <a:solidFill>
                  <a:prstClr val="black"/>
                </a:solidFill>
                <a:latin typeface="メイリオ"/>
                <a:ea typeface="メイリオ"/>
              </a:rPr>
              <a:t>（</a:t>
            </a:r>
            <a:r>
              <a:rPr lang="ja-JP" altLang="en-US" sz="1200" dirty="0">
                <a:solidFill>
                  <a:prstClr val="black"/>
                </a:solidFill>
                <a:latin typeface="メイリオ"/>
                <a:ea typeface="メイリオ"/>
              </a:rPr>
              <a:t>一部抜粋）</a:t>
            </a:r>
            <a:endParaRPr lang="en-US" altLang="ja-JP" dirty="0" smtClean="0">
              <a:latin typeface="+mj-ea"/>
              <a:ea typeface="+mj-ea"/>
            </a:endParaRPr>
          </a:p>
        </p:txBody>
      </p:sp>
    </p:spTree>
    <p:extLst>
      <p:ext uri="{BB962C8B-B14F-4D97-AF65-F5344CB8AC3E}">
        <p14:creationId xmlns:p14="http://schemas.microsoft.com/office/powerpoint/2010/main" val="17714386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円弧 2"/>
          <p:cNvSpPr/>
          <p:nvPr/>
        </p:nvSpPr>
        <p:spPr>
          <a:xfrm>
            <a:off x="-900608" y="1438473"/>
            <a:ext cx="2489200" cy="4680000"/>
          </a:xfrm>
          <a:prstGeom prst="arc">
            <a:avLst>
              <a:gd name="adj1" fmla="val 16200000"/>
              <a:gd name="adj2" fmla="val 5532319"/>
            </a:avLst>
          </a:prstGeom>
          <a:ln w="88900" cmpd="thinThick">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b="1">
              <a:solidFill>
                <a:schemeClr val="bg1"/>
              </a:solidFill>
            </a:endParaRPr>
          </a:p>
        </p:txBody>
      </p:sp>
      <p:grpSp>
        <p:nvGrpSpPr>
          <p:cNvPr id="8" name="グループ化 7"/>
          <p:cNvGrpSpPr/>
          <p:nvPr/>
        </p:nvGrpSpPr>
        <p:grpSpPr>
          <a:xfrm>
            <a:off x="1041424" y="3859670"/>
            <a:ext cx="7934586" cy="914400"/>
            <a:chOff x="735649" y="3927301"/>
            <a:chExt cx="7934586" cy="914400"/>
          </a:xfrm>
        </p:grpSpPr>
        <p:sp>
          <p:nvSpPr>
            <p:cNvPr id="20" name="角丸四角形 19"/>
            <p:cNvSpPr/>
            <p:nvPr/>
          </p:nvSpPr>
          <p:spPr>
            <a:xfrm>
              <a:off x="1161358" y="4017702"/>
              <a:ext cx="7508877"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a:defRPr/>
              </a:pPr>
              <a:r>
                <a:rPr lang="ja-JP" altLang="en-US" sz="2000" b="1" dirty="0" smtClean="0">
                  <a:solidFill>
                    <a:schemeClr val="bg1"/>
                  </a:solidFill>
                  <a:latin typeface="メイリオ" panose="020B0604030504040204" pitchFamily="50" charset="-128"/>
                  <a:ea typeface="メイリオ" panose="020B0604030504040204" pitchFamily="50" charset="-128"/>
                </a:rPr>
                <a:t>　　  自己</a:t>
              </a:r>
              <a:r>
                <a:rPr lang="ja-JP" altLang="en-US" sz="2000" b="1" dirty="0">
                  <a:solidFill>
                    <a:schemeClr val="bg1"/>
                  </a:solidFill>
                  <a:latin typeface="メイリオ" panose="020B0604030504040204" pitchFamily="50" charset="-128"/>
                  <a:ea typeface="メイリオ" panose="020B0604030504040204" pitchFamily="50" charset="-128"/>
                </a:rPr>
                <a:t>指導能力を育むための三つの留意点を意識した</a:t>
              </a:r>
              <a:endParaRPr lang="en-US" altLang="ja-JP" sz="2000" b="1" dirty="0">
                <a:solidFill>
                  <a:schemeClr val="bg1"/>
                </a:solidFill>
                <a:latin typeface="メイリオ" panose="020B0604030504040204" pitchFamily="50" charset="-128"/>
                <a:ea typeface="メイリオ" panose="020B0604030504040204" pitchFamily="50" charset="-128"/>
              </a:endParaRPr>
            </a:p>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働きかけを授業場面ごとに考える</a:t>
              </a:r>
              <a:endParaRPr lang="en-US" altLang="ja-JP" sz="2000" b="1" dirty="0">
                <a:solidFill>
                  <a:schemeClr val="bg1"/>
                </a:solidFill>
                <a:latin typeface="メイリオ" panose="020B0604030504040204" pitchFamily="50" charset="-128"/>
                <a:ea typeface="メイリオ" panose="020B0604030504040204" pitchFamily="50" charset="-128"/>
              </a:endParaRPr>
            </a:p>
          </p:txBody>
        </p:sp>
        <p:sp>
          <p:nvSpPr>
            <p:cNvPr id="12" name="円/楕円 11"/>
            <p:cNvSpPr/>
            <p:nvPr/>
          </p:nvSpPr>
          <p:spPr>
            <a:xfrm>
              <a:off x="735649" y="3927301"/>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smtClean="0">
                  <a:solidFill>
                    <a:schemeClr val="bg1"/>
                  </a:solidFill>
                  <a:latin typeface="メイリオ" panose="020B0604030504040204" pitchFamily="50" charset="-128"/>
                  <a:ea typeface="メイリオ" panose="020B0604030504040204" pitchFamily="50" charset="-128"/>
                </a:rPr>
                <a:t>４</a:t>
              </a:r>
              <a:endParaRPr lang="ja-JP" altLang="en-US" sz="4000" b="1" dirty="0">
                <a:solidFill>
                  <a:schemeClr val="bg1"/>
                </a:solidFill>
                <a:latin typeface="メイリオ" panose="020B0604030504040204" pitchFamily="50" charset="-128"/>
                <a:ea typeface="メイリオ" panose="020B0604030504040204" pitchFamily="50" charset="-128"/>
              </a:endParaRPr>
            </a:p>
          </p:txBody>
        </p:sp>
      </p:grpSp>
      <p:grpSp>
        <p:nvGrpSpPr>
          <p:cNvPr id="5" name="グループ化 4"/>
          <p:cNvGrpSpPr/>
          <p:nvPr/>
        </p:nvGrpSpPr>
        <p:grpSpPr>
          <a:xfrm>
            <a:off x="96382" y="908720"/>
            <a:ext cx="8879628" cy="914400"/>
            <a:chOff x="96382" y="980728"/>
            <a:chExt cx="8879628" cy="914400"/>
          </a:xfrm>
        </p:grpSpPr>
        <p:sp>
          <p:nvSpPr>
            <p:cNvPr id="2" name="角丸四角形 1"/>
            <p:cNvSpPr/>
            <p:nvPr/>
          </p:nvSpPr>
          <p:spPr>
            <a:xfrm>
              <a:off x="504613" y="1044228"/>
              <a:ext cx="8471397"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a:defRPr/>
              </a:pPr>
              <a:r>
                <a:rPr lang="ja-JP" altLang="en-US" sz="2000" b="1" dirty="0" smtClean="0">
                  <a:solidFill>
                    <a:schemeClr val="bg1"/>
                  </a:solidFill>
                  <a:latin typeface="+mj-ea"/>
                  <a:ea typeface="+mj-ea"/>
                </a:rPr>
                <a:t>　　  授業での主体性を高める働きかけについて話し合う</a:t>
              </a:r>
              <a:endParaRPr lang="en-US" altLang="ja-JP" sz="2000" b="1" dirty="0">
                <a:solidFill>
                  <a:schemeClr val="bg1"/>
                </a:solidFill>
                <a:latin typeface="+mj-ea"/>
                <a:ea typeface="+mj-ea"/>
              </a:endParaRPr>
            </a:p>
          </p:txBody>
        </p:sp>
        <p:sp>
          <p:nvSpPr>
            <p:cNvPr id="15" name="円/楕円 14"/>
            <p:cNvSpPr/>
            <p:nvPr/>
          </p:nvSpPr>
          <p:spPr>
            <a:xfrm>
              <a:off x="96382" y="980728"/>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smtClean="0">
                  <a:solidFill>
                    <a:schemeClr val="bg1"/>
                  </a:solidFill>
                  <a:latin typeface="メイリオ" panose="020B0604030504040204" pitchFamily="50" charset="-128"/>
                  <a:ea typeface="メイリオ" panose="020B0604030504040204" pitchFamily="50" charset="-128"/>
                </a:rPr>
                <a:t>１</a:t>
              </a:r>
              <a:endParaRPr lang="ja-JP" altLang="en-US" sz="4000" b="1" dirty="0">
                <a:solidFill>
                  <a:schemeClr val="bg1"/>
                </a:solidFill>
                <a:latin typeface="メイリオ" panose="020B0604030504040204" pitchFamily="50" charset="-128"/>
                <a:ea typeface="メイリオ" panose="020B0604030504040204" pitchFamily="50" charset="-128"/>
              </a:endParaRPr>
            </a:p>
          </p:txBody>
        </p:sp>
      </p:grpSp>
      <p:grpSp>
        <p:nvGrpSpPr>
          <p:cNvPr id="7" name="グループ化 6"/>
          <p:cNvGrpSpPr/>
          <p:nvPr/>
        </p:nvGrpSpPr>
        <p:grpSpPr>
          <a:xfrm>
            <a:off x="1041424" y="2876020"/>
            <a:ext cx="7934586" cy="914400"/>
            <a:chOff x="1041424" y="2947876"/>
            <a:chExt cx="7934586" cy="914400"/>
          </a:xfrm>
        </p:grpSpPr>
        <p:sp>
          <p:nvSpPr>
            <p:cNvPr id="19" name="角丸四角形 18"/>
            <p:cNvSpPr/>
            <p:nvPr/>
          </p:nvSpPr>
          <p:spPr>
            <a:xfrm>
              <a:off x="1445861" y="3026544"/>
              <a:ext cx="7530149"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自己指導能力を育むための三つの留意点を意識した</a:t>
              </a:r>
              <a:endParaRPr lang="en-US" altLang="ja-JP" sz="2000" b="1" dirty="0">
                <a:solidFill>
                  <a:schemeClr val="bg1"/>
                </a:solidFill>
                <a:latin typeface="メイリオ" panose="020B0604030504040204" pitchFamily="50" charset="-128"/>
                <a:ea typeface="メイリオ" panose="020B0604030504040204" pitchFamily="50" charset="-128"/>
              </a:endParaRPr>
            </a:p>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授業の中での働きかけを考える</a:t>
              </a:r>
              <a:endParaRPr lang="en-US" altLang="ja-JP" sz="2000" b="1" dirty="0">
                <a:solidFill>
                  <a:schemeClr val="bg1"/>
                </a:solidFill>
                <a:latin typeface="メイリオ" panose="020B0604030504040204" pitchFamily="50" charset="-128"/>
                <a:ea typeface="メイリオ" panose="020B0604030504040204" pitchFamily="50" charset="-128"/>
              </a:endParaRPr>
            </a:p>
          </p:txBody>
        </p:sp>
        <p:sp>
          <p:nvSpPr>
            <p:cNvPr id="13" name="円/楕円 12"/>
            <p:cNvSpPr/>
            <p:nvPr/>
          </p:nvSpPr>
          <p:spPr>
            <a:xfrm>
              <a:off x="1041424" y="2947876"/>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smtClean="0">
                  <a:solidFill>
                    <a:schemeClr val="bg1"/>
                  </a:solidFill>
                  <a:latin typeface="メイリオ" panose="020B0604030504040204" pitchFamily="50" charset="-128"/>
                  <a:ea typeface="メイリオ" panose="020B0604030504040204" pitchFamily="50" charset="-128"/>
                </a:rPr>
                <a:t>３</a:t>
              </a:r>
              <a:endParaRPr lang="ja-JP" altLang="en-US" sz="4000" b="1" dirty="0">
                <a:solidFill>
                  <a:schemeClr val="bg1"/>
                </a:solidFill>
                <a:latin typeface="メイリオ" panose="020B0604030504040204" pitchFamily="50" charset="-128"/>
                <a:ea typeface="メイリオ" panose="020B0604030504040204" pitchFamily="50" charset="-128"/>
              </a:endParaRPr>
            </a:p>
          </p:txBody>
        </p:sp>
      </p:grpSp>
      <p:grpSp>
        <p:nvGrpSpPr>
          <p:cNvPr id="6" name="グループ化 5"/>
          <p:cNvGrpSpPr/>
          <p:nvPr/>
        </p:nvGrpSpPr>
        <p:grpSpPr>
          <a:xfrm>
            <a:off x="735649" y="1892370"/>
            <a:ext cx="8240361" cy="914400"/>
            <a:chOff x="735649" y="1961282"/>
            <a:chExt cx="8240361" cy="914400"/>
          </a:xfrm>
        </p:grpSpPr>
        <p:sp>
          <p:nvSpPr>
            <p:cNvPr id="18" name="角丸四角形 17"/>
            <p:cNvSpPr/>
            <p:nvPr/>
          </p:nvSpPr>
          <p:spPr>
            <a:xfrm>
              <a:off x="1148791" y="2035386"/>
              <a:ext cx="7827219"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defTabSz="1066800">
                <a:lnSpc>
                  <a:spcPct val="90000"/>
                </a:lnSpc>
                <a:spcAft>
                  <a:spcPct val="35000"/>
                </a:spcAft>
                <a:defRPr/>
              </a:pPr>
              <a:r>
                <a:rPr lang="ja-JP" altLang="en-US" sz="2000" b="1" dirty="0" smtClean="0">
                  <a:solidFill>
                    <a:schemeClr val="bg1"/>
                  </a:solidFill>
                  <a:latin typeface="+mj-ea"/>
                  <a:ea typeface="+mj-ea"/>
                </a:rPr>
                <a:t>　</a:t>
              </a:r>
              <a:r>
                <a:rPr lang="ja-JP" altLang="en-US" sz="2000" b="1" dirty="0">
                  <a:solidFill>
                    <a:schemeClr val="bg1"/>
                  </a:solidFill>
                  <a:latin typeface="+mj-ea"/>
                  <a:ea typeface="+mj-ea"/>
                </a:rPr>
                <a:t>　</a:t>
              </a:r>
              <a:r>
                <a:rPr lang="ja-JP" altLang="en-US" sz="2000" b="1" dirty="0" smtClean="0">
                  <a:solidFill>
                    <a:schemeClr val="bg1"/>
                  </a:solidFill>
                  <a:latin typeface="+mj-ea"/>
                  <a:ea typeface="+mj-ea"/>
                </a:rPr>
                <a:t>  授業の</a:t>
              </a:r>
              <a:r>
                <a:rPr lang="ja-JP" altLang="en-US" sz="2000" b="1" dirty="0">
                  <a:solidFill>
                    <a:schemeClr val="bg1"/>
                  </a:solidFill>
                  <a:latin typeface="+mj-ea"/>
                  <a:ea typeface="+mj-ea"/>
                </a:rPr>
                <a:t>中で</a:t>
              </a:r>
              <a:r>
                <a:rPr lang="ja-JP" altLang="en-US" sz="2000" b="1" dirty="0" smtClean="0">
                  <a:solidFill>
                    <a:schemeClr val="bg1"/>
                  </a:solidFill>
                  <a:latin typeface="+mj-ea"/>
                  <a:ea typeface="+mj-ea"/>
                </a:rPr>
                <a:t>の生徒指導について</a:t>
              </a:r>
              <a:endParaRPr lang="en-US" altLang="ja-JP" sz="2000" b="1" dirty="0">
                <a:solidFill>
                  <a:schemeClr val="bg1"/>
                </a:solidFill>
                <a:latin typeface="+mj-ea"/>
                <a:ea typeface="+mj-ea"/>
              </a:endParaRPr>
            </a:p>
          </p:txBody>
        </p:sp>
        <p:sp>
          <p:nvSpPr>
            <p:cNvPr id="14" name="円/楕円 13"/>
            <p:cNvSpPr/>
            <p:nvPr/>
          </p:nvSpPr>
          <p:spPr>
            <a:xfrm>
              <a:off x="735649" y="1961282"/>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smtClean="0">
                  <a:solidFill>
                    <a:schemeClr val="bg1"/>
                  </a:solidFill>
                  <a:latin typeface="メイリオ" panose="020B0604030504040204" pitchFamily="50" charset="-128"/>
                  <a:ea typeface="メイリオ" panose="020B0604030504040204" pitchFamily="50" charset="-128"/>
                </a:rPr>
                <a:t>２</a:t>
              </a:r>
              <a:endParaRPr lang="ja-JP" altLang="en-US" sz="4000" b="1" dirty="0">
                <a:solidFill>
                  <a:schemeClr val="bg1"/>
                </a:solidFill>
                <a:latin typeface="メイリオ" panose="020B0604030504040204" pitchFamily="50" charset="-128"/>
                <a:ea typeface="メイリオ" panose="020B0604030504040204" pitchFamily="50" charset="-128"/>
              </a:endParaRPr>
            </a:p>
          </p:txBody>
        </p:sp>
      </p:grpSp>
      <p:grpSp>
        <p:nvGrpSpPr>
          <p:cNvPr id="9" name="グループ化 8"/>
          <p:cNvGrpSpPr/>
          <p:nvPr/>
        </p:nvGrpSpPr>
        <p:grpSpPr>
          <a:xfrm>
            <a:off x="735649" y="4843320"/>
            <a:ext cx="8240361" cy="914400"/>
            <a:chOff x="190094" y="4942238"/>
            <a:chExt cx="8240361" cy="914400"/>
          </a:xfrm>
        </p:grpSpPr>
        <p:sp>
          <p:nvSpPr>
            <p:cNvPr id="22" name="角丸四角形 21"/>
            <p:cNvSpPr/>
            <p:nvPr/>
          </p:nvSpPr>
          <p:spPr>
            <a:xfrm>
              <a:off x="569338" y="5013176"/>
              <a:ext cx="7861117"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まとめ</a:t>
              </a:r>
              <a:endParaRPr lang="en-US" altLang="ja-JP" sz="2000" b="1" dirty="0">
                <a:solidFill>
                  <a:schemeClr val="bg1"/>
                </a:solidFill>
                <a:latin typeface="メイリオ" panose="020B0604030504040204" pitchFamily="50" charset="-128"/>
                <a:ea typeface="メイリオ" panose="020B0604030504040204" pitchFamily="50" charset="-128"/>
              </a:endParaRPr>
            </a:p>
          </p:txBody>
        </p:sp>
        <p:sp>
          <p:nvSpPr>
            <p:cNvPr id="4" name="円/楕円 3"/>
            <p:cNvSpPr/>
            <p:nvPr/>
          </p:nvSpPr>
          <p:spPr>
            <a:xfrm>
              <a:off x="190094" y="4942238"/>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smtClean="0">
                  <a:solidFill>
                    <a:schemeClr val="bg1"/>
                  </a:solidFill>
                  <a:latin typeface="メイリオ" panose="020B0604030504040204" pitchFamily="50" charset="-128"/>
                  <a:ea typeface="メイリオ" panose="020B0604030504040204" pitchFamily="50" charset="-128"/>
                </a:rPr>
                <a:t>５</a:t>
              </a:r>
              <a:endParaRPr lang="ja-JP" altLang="en-US" sz="4000" b="1" dirty="0">
                <a:solidFill>
                  <a:schemeClr val="bg1"/>
                </a:solidFill>
                <a:latin typeface="メイリオ" panose="020B0604030504040204" pitchFamily="50" charset="-128"/>
                <a:ea typeface="メイリオ" panose="020B0604030504040204" pitchFamily="50" charset="-128"/>
              </a:endParaRPr>
            </a:p>
          </p:txBody>
        </p:sp>
      </p:grpSp>
      <p:sp>
        <p:nvSpPr>
          <p:cNvPr id="21" name="タイトル 1"/>
          <p:cNvSpPr>
            <a:spLocks noGrp="1"/>
          </p:cNvSpPr>
          <p:nvPr>
            <p:ph type="title"/>
          </p:nvPr>
        </p:nvSpPr>
        <p:spPr>
          <a:xfrm>
            <a:off x="251520" y="0"/>
            <a:ext cx="8229600" cy="1143000"/>
          </a:xfrm>
          <a:noFill/>
        </p:spPr>
        <p:txBody>
          <a:bodyPr/>
          <a:lstStyle/>
          <a:p>
            <a:pPr algn="ctr"/>
            <a:r>
              <a:rPr lang="ja-JP" altLang="en-US" b="1" dirty="0">
                <a:solidFill>
                  <a:schemeClr val="tx1"/>
                </a:solidFill>
                <a:latin typeface="メイリオ" pitchFamily="50" charset="-128"/>
                <a:ea typeface="メイリオ" pitchFamily="50" charset="-128"/>
                <a:cs typeface="Arial" charset="0"/>
              </a:rPr>
              <a:t>研修の進め方</a:t>
            </a:r>
          </a:p>
        </p:txBody>
      </p:sp>
      <p:grpSp>
        <p:nvGrpSpPr>
          <p:cNvPr id="10" name="グループ化 9"/>
          <p:cNvGrpSpPr/>
          <p:nvPr/>
        </p:nvGrpSpPr>
        <p:grpSpPr>
          <a:xfrm>
            <a:off x="96382" y="5826968"/>
            <a:ext cx="8879628" cy="914400"/>
            <a:chOff x="190094" y="5791921"/>
            <a:chExt cx="8879628" cy="914400"/>
          </a:xfrm>
        </p:grpSpPr>
        <p:sp>
          <p:nvSpPr>
            <p:cNvPr id="16" name="角丸四角形 15"/>
            <p:cNvSpPr/>
            <p:nvPr/>
          </p:nvSpPr>
          <p:spPr>
            <a:xfrm>
              <a:off x="569338" y="5862859"/>
              <a:ext cx="8500384"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チャレンジ！</a:t>
              </a:r>
              <a:endParaRPr lang="en-US" altLang="ja-JP" sz="2000" b="1" dirty="0" smtClean="0">
                <a:solidFill>
                  <a:schemeClr val="bg1"/>
                </a:solidFill>
                <a:latin typeface="メイリオ" panose="020B0604030504040204" pitchFamily="50" charset="-128"/>
                <a:ea typeface="メイリオ" panose="020B0604030504040204" pitchFamily="50" charset="-128"/>
              </a:endParaRPr>
            </a:p>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明日からの授業中の働きかけとして工夫すること</a:t>
              </a:r>
              <a:endParaRPr lang="en-US" altLang="ja-JP" sz="2000" b="1" dirty="0">
                <a:solidFill>
                  <a:schemeClr val="bg1"/>
                </a:solidFill>
                <a:latin typeface="メイリオ" panose="020B0604030504040204" pitchFamily="50" charset="-128"/>
                <a:ea typeface="メイリオ" panose="020B0604030504040204" pitchFamily="50" charset="-128"/>
              </a:endParaRPr>
            </a:p>
          </p:txBody>
        </p:sp>
        <p:sp>
          <p:nvSpPr>
            <p:cNvPr id="17" name="円/楕円 16"/>
            <p:cNvSpPr/>
            <p:nvPr/>
          </p:nvSpPr>
          <p:spPr>
            <a:xfrm>
              <a:off x="190094" y="5791921"/>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a:solidFill>
                    <a:schemeClr val="bg1"/>
                  </a:solidFill>
                  <a:latin typeface="メイリオ" panose="020B0604030504040204" pitchFamily="50" charset="-128"/>
                  <a:ea typeface="メイリオ" panose="020B0604030504040204" pitchFamily="50" charset="-128"/>
                </a:rPr>
                <a:t>６</a:t>
              </a:r>
            </a:p>
          </p:txBody>
        </p:sp>
      </p:grpSp>
    </p:spTree>
    <p:extLst>
      <p:ext uri="{BB962C8B-B14F-4D97-AF65-F5344CB8AC3E}">
        <p14:creationId xmlns:p14="http://schemas.microsoft.com/office/powerpoint/2010/main" val="1953485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13B339D-5BA5-4114-8112-0BE34A00049D}"/>
              </a:ext>
            </a:extLst>
          </p:cNvPr>
          <p:cNvSpPr/>
          <p:nvPr/>
        </p:nvSpPr>
        <p:spPr>
          <a:xfrm>
            <a:off x="233518" y="836712"/>
            <a:ext cx="8676964" cy="3888432"/>
          </a:xfrm>
          <a:prstGeom prst="rect">
            <a:avLst/>
          </a:prstGeom>
          <a:solidFill>
            <a:srgbClr val="FFFFCC"/>
          </a:solidFill>
        </p:spPr>
        <p:txBody>
          <a:bodyPr wrap="square" lIns="180000" rtlCol="0" anchor="ctr">
            <a:spAutoFit/>
          </a:bodyPr>
          <a:lstStyle/>
          <a:p>
            <a:endParaRPr lang="ja-JP" altLang="en-US" sz="2000">
              <a:solidFill>
                <a:schemeClr val="tx1"/>
              </a:solidFill>
              <a:latin typeface="メイリオ" panose="020B0604030504040204" pitchFamily="50" charset="-128"/>
              <a:ea typeface="メイリオ" panose="020B0604030504040204" pitchFamily="50" charset="-128"/>
            </a:endParaRPr>
          </a:p>
        </p:txBody>
      </p:sp>
      <p:sp>
        <p:nvSpPr>
          <p:cNvPr id="4" name="楕円 3">
            <a:extLst>
              <a:ext uri="{FF2B5EF4-FFF2-40B4-BE49-F238E27FC236}">
                <a16:creationId xmlns:a16="http://schemas.microsoft.com/office/drawing/2014/main" id="{2AE76BAF-160F-4228-A912-0414D1AD6471}"/>
              </a:ext>
            </a:extLst>
          </p:cNvPr>
          <p:cNvSpPr>
            <a:spLocks noChangeAspect="1"/>
          </p:cNvSpPr>
          <p:nvPr/>
        </p:nvSpPr>
        <p:spPr>
          <a:xfrm>
            <a:off x="5004048" y="1052736"/>
            <a:ext cx="3384376" cy="3384376"/>
          </a:xfrm>
          <a:prstGeom prst="ellipse">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en-US" altLang="ja-JP" sz="4000" dirty="0" smtClean="0">
              <a:solidFill>
                <a:schemeClr val="tx1"/>
              </a:solidFill>
              <a:latin typeface="+mj-ea"/>
              <a:ea typeface="+mj-ea"/>
            </a:endParaRPr>
          </a:p>
          <a:p>
            <a:pPr algn="ctr"/>
            <a:r>
              <a:rPr kumimoji="1" lang="ja-JP" altLang="en-US" sz="4000" b="1" dirty="0" smtClean="0">
                <a:solidFill>
                  <a:schemeClr val="tx1"/>
                </a:solidFill>
                <a:latin typeface="+mj-ea"/>
                <a:ea typeface="+mj-ea"/>
              </a:rPr>
              <a:t>生徒</a:t>
            </a:r>
            <a:r>
              <a:rPr kumimoji="1" lang="ja-JP" altLang="en-US" sz="4000" b="1" dirty="0">
                <a:solidFill>
                  <a:schemeClr val="tx1"/>
                </a:solidFill>
                <a:latin typeface="+mj-ea"/>
                <a:ea typeface="+mj-ea"/>
              </a:rPr>
              <a:t>指導</a:t>
            </a:r>
          </a:p>
        </p:txBody>
      </p:sp>
      <p:sp>
        <p:nvSpPr>
          <p:cNvPr id="5" name="楕円 4">
            <a:extLst>
              <a:ext uri="{FF2B5EF4-FFF2-40B4-BE49-F238E27FC236}">
                <a16:creationId xmlns:a16="http://schemas.microsoft.com/office/drawing/2014/main" id="{69454658-49F5-485A-BE0A-7DE51908985C}"/>
              </a:ext>
            </a:extLst>
          </p:cNvPr>
          <p:cNvSpPr>
            <a:spLocks noChangeAspect="1"/>
          </p:cNvSpPr>
          <p:nvPr/>
        </p:nvSpPr>
        <p:spPr>
          <a:xfrm>
            <a:off x="755576" y="1052736"/>
            <a:ext cx="3384376" cy="3384376"/>
          </a:xfrm>
          <a:prstGeom prst="ellipse">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en-US" altLang="ja-JP" sz="4000" dirty="0" smtClean="0">
              <a:solidFill>
                <a:schemeClr val="tx1"/>
              </a:solidFill>
              <a:latin typeface="+mj-ea"/>
              <a:ea typeface="+mj-ea"/>
            </a:endParaRPr>
          </a:p>
          <a:p>
            <a:pPr algn="ctr"/>
            <a:r>
              <a:rPr kumimoji="1" lang="ja-JP" altLang="en-US" sz="4000" b="1" dirty="0" smtClean="0">
                <a:solidFill>
                  <a:schemeClr val="tx1"/>
                </a:solidFill>
                <a:latin typeface="+mj-ea"/>
                <a:ea typeface="+mj-ea"/>
              </a:rPr>
              <a:t>学習</a:t>
            </a:r>
            <a:r>
              <a:rPr kumimoji="1" lang="ja-JP" altLang="en-US" sz="4000" b="1" dirty="0">
                <a:solidFill>
                  <a:schemeClr val="tx1"/>
                </a:solidFill>
                <a:latin typeface="+mj-ea"/>
                <a:ea typeface="+mj-ea"/>
              </a:rPr>
              <a:t>指導</a:t>
            </a:r>
          </a:p>
        </p:txBody>
      </p:sp>
      <p:pic>
        <p:nvPicPr>
          <p:cNvPr id="9" name="図 8">
            <a:extLst>
              <a:ext uri="{FF2B5EF4-FFF2-40B4-BE49-F238E27FC236}">
                <a16:creationId xmlns:a16="http://schemas.microsoft.com/office/drawing/2014/main" id="{CCAD94E6-A2CA-4ED6-9774-C54986D87D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73867" y="4941168"/>
            <a:ext cx="1396266" cy="1620000"/>
          </a:xfrm>
          <a:prstGeom prst="rect">
            <a:avLst/>
          </a:prstGeom>
        </p:spPr>
      </p:pic>
      <p:sp>
        <p:nvSpPr>
          <p:cNvPr id="8" name="環状矢印 7"/>
          <p:cNvSpPr/>
          <p:nvPr/>
        </p:nvSpPr>
        <p:spPr>
          <a:xfrm>
            <a:off x="3311860" y="1415042"/>
            <a:ext cx="2520280" cy="1798795"/>
          </a:xfrm>
          <a:prstGeom prst="circularArrow">
            <a:avLst>
              <a:gd name="adj1" fmla="val 9552"/>
              <a:gd name="adj2" fmla="val 1142319"/>
              <a:gd name="adj3" fmla="val 20242013"/>
              <a:gd name="adj4" fmla="val 10800000"/>
              <a:gd name="adj5" fmla="val 19974"/>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11" name="環状矢印 10"/>
          <p:cNvSpPr/>
          <p:nvPr/>
        </p:nvSpPr>
        <p:spPr>
          <a:xfrm rot="10800000">
            <a:off x="3311860" y="2348019"/>
            <a:ext cx="2520280" cy="1798795"/>
          </a:xfrm>
          <a:prstGeom prst="circularArrow">
            <a:avLst>
              <a:gd name="adj1" fmla="val 9552"/>
              <a:gd name="adj2" fmla="val 1142319"/>
              <a:gd name="adj3" fmla="val 20242013"/>
              <a:gd name="adj4" fmla="val 10800000"/>
              <a:gd name="adj5" fmla="val 19974"/>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5" name="角丸四角形 14"/>
          <p:cNvSpPr/>
          <p:nvPr/>
        </p:nvSpPr>
        <p:spPr>
          <a:xfrm>
            <a:off x="5525428" y="2931006"/>
            <a:ext cx="2862996" cy="1086886"/>
          </a:xfrm>
          <a:prstGeom prst="roundRect">
            <a:avLst>
              <a:gd name="adj" fmla="val 0"/>
            </a:avLst>
          </a:prstGeom>
          <a:noFill/>
          <a:ln w="9525" algn="ctr">
            <a:noFill/>
            <a:miter lim="800000"/>
            <a:headEnd/>
            <a:tailEnd/>
          </a:ln>
          <a:effectLst/>
        </p:spPr>
        <p:txBody>
          <a:bodyPr wrap="square" lIns="0" tIns="108000" bIns="0" anchor="ctr">
            <a:spAutoFit/>
          </a:bodyPr>
          <a:lstStyle/>
          <a:p>
            <a:pPr marL="171450">
              <a:lnSpc>
                <a:spcPts val="1900"/>
              </a:lnSpc>
              <a:spcBef>
                <a:spcPct val="50000"/>
              </a:spcBef>
            </a:pPr>
            <a:r>
              <a:rPr lang="ja-JP" altLang="en-US" sz="1600" dirty="0">
                <a:latin typeface="メイリオ" panose="020B0604030504040204" pitchFamily="50" charset="-128"/>
                <a:ea typeface="メイリオ" panose="020B0604030504040204" pitchFamily="50" charset="-128"/>
              </a:rPr>
              <a:t> 自己存在感を与える</a:t>
            </a:r>
            <a:endParaRPr lang="en-US" altLang="ja-JP" sz="1600" dirty="0">
              <a:latin typeface="メイリオ" panose="020B0604030504040204" pitchFamily="50" charset="-128"/>
              <a:ea typeface="メイリオ" panose="020B0604030504040204" pitchFamily="50" charset="-128"/>
            </a:endParaRPr>
          </a:p>
          <a:p>
            <a:pPr marL="171450">
              <a:lnSpc>
                <a:spcPts val="1900"/>
              </a:lnSpc>
              <a:spcBef>
                <a:spcPct val="50000"/>
              </a:spcBef>
            </a:pPr>
            <a:r>
              <a:rPr lang="ja-JP" altLang="en-US" sz="1600" dirty="0">
                <a:solidFill>
                  <a:schemeClr val="tx1"/>
                </a:solidFill>
                <a:latin typeface="メイリオ" panose="020B0604030504040204" pitchFamily="50" charset="-128"/>
                <a:ea typeface="メイリオ" panose="020B0604030504040204" pitchFamily="50" charset="-128"/>
              </a:rPr>
              <a:t> 共感的な人間関係を育む</a:t>
            </a:r>
            <a:endParaRPr lang="en-US" altLang="ja-JP" sz="1600" dirty="0">
              <a:solidFill>
                <a:schemeClr val="tx1"/>
              </a:solidFill>
              <a:latin typeface="メイリオ" panose="020B0604030504040204" pitchFamily="50" charset="-128"/>
              <a:ea typeface="メイリオ" panose="020B0604030504040204" pitchFamily="50" charset="-128"/>
            </a:endParaRPr>
          </a:p>
          <a:p>
            <a:pPr marL="171450">
              <a:lnSpc>
                <a:spcPts val="1900"/>
              </a:lnSpc>
              <a:spcBef>
                <a:spcPct val="50000"/>
              </a:spcBef>
            </a:pPr>
            <a:r>
              <a:rPr lang="ja-JP" altLang="en-US" sz="1600" dirty="0">
                <a:latin typeface="メイリオ" panose="020B0604030504040204" pitchFamily="50" charset="-128"/>
                <a:ea typeface="メイリオ" panose="020B0604030504040204" pitchFamily="50" charset="-128"/>
              </a:rPr>
              <a:t> 自己決定の場を与える</a:t>
            </a:r>
            <a:endParaRPr lang="en-US" altLang="ja-JP" sz="1600" dirty="0">
              <a:solidFill>
                <a:schemeClr val="tx1"/>
              </a:solidFill>
              <a:latin typeface="メイリオ" panose="020B0604030504040204" pitchFamily="50" charset="-128"/>
              <a:ea typeface="メイリオ" panose="020B0604030504040204" pitchFamily="50" charset="-128"/>
            </a:endParaRPr>
          </a:p>
        </p:txBody>
      </p:sp>
      <p:sp>
        <p:nvSpPr>
          <p:cNvPr id="16" name="角丸四角形 15"/>
          <p:cNvSpPr/>
          <p:nvPr/>
        </p:nvSpPr>
        <p:spPr>
          <a:xfrm>
            <a:off x="1331640" y="2931006"/>
            <a:ext cx="2160240" cy="1086886"/>
          </a:xfrm>
          <a:prstGeom prst="roundRect">
            <a:avLst>
              <a:gd name="adj" fmla="val 0"/>
            </a:avLst>
          </a:prstGeom>
          <a:noFill/>
          <a:ln w="9525" algn="ctr">
            <a:noFill/>
            <a:miter lim="800000"/>
            <a:headEnd/>
            <a:tailEnd/>
          </a:ln>
          <a:effectLst/>
        </p:spPr>
        <p:txBody>
          <a:bodyPr wrap="square" lIns="0" tIns="108000" bIns="0" anchor="ctr">
            <a:spAutoFit/>
          </a:bodyPr>
          <a:lstStyle/>
          <a:p>
            <a:pPr marL="171450" algn="ctr">
              <a:lnSpc>
                <a:spcPts val="1900"/>
              </a:lnSpc>
              <a:spcBef>
                <a:spcPct val="50000"/>
              </a:spcBef>
            </a:pPr>
            <a:r>
              <a:rPr lang="ja-JP" altLang="en-US" sz="1600" dirty="0">
                <a:latin typeface="メイリオ" panose="020B0604030504040204" pitchFamily="50" charset="-128"/>
                <a:ea typeface="メイリオ" panose="020B0604030504040204" pitchFamily="50" charset="-128"/>
              </a:rPr>
              <a:t>主体的な学び</a:t>
            </a:r>
            <a:endParaRPr lang="en-US" altLang="ja-JP" sz="1600" dirty="0">
              <a:latin typeface="メイリオ" panose="020B0604030504040204" pitchFamily="50" charset="-128"/>
              <a:ea typeface="メイリオ" panose="020B0604030504040204" pitchFamily="50" charset="-128"/>
            </a:endParaRPr>
          </a:p>
          <a:p>
            <a:pPr marL="171450" algn="ctr">
              <a:lnSpc>
                <a:spcPts val="1900"/>
              </a:lnSpc>
              <a:spcBef>
                <a:spcPct val="50000"/>
              </a:spcBef>
            </a:pPr>
            <a:r>
              <a:rPr lang="ja-JP" altLang="en-US" sz="1600" dirty="0">
                <a:latin typeface="メイリオ" panose="020B0604030504040204" pitchFamily="50" charset="-128"/>
                <a:ea typeface="メイリオ" panose="020B0604030504040204" pitchFamily="50" charset="-128"/>
              </a:rPr>
              <a:t>対話的な学び</a:t>
            </a:r>
            <a:endParaRPr lang="en-US" altLang="ja-JP" sz="1600" dirty="0">
              <a:latin typeface="メイリオ" panose="020B0604030504040204" pitchFamily="50" charset="-128"/>
              <a:ea typeface="メイリオ" panose="020B0604030504040204" pitchFamily="50" charset="-128"/>
            </a:endParaRPr>
          </a:p>
          <a:p>
            <a:pPr marL="171450" algn="ctr">
              <a:lnSpc>
                <a:spcPts val="1900"/>
              </a:lnSpc>
              <a:spcBef>
                <a:spcPct val="50000"/>
              </a:spcBef>
            </a:pPr>
            <a:r>
              <a:rPr lang="ja-JP" altLang="en-US" sz="1600" dirty="0">
                <a:latin typeface="メイリオ" panose="020B0604030504040204" pitchFamily="50" charset="-128"/>
                <a:ea typeface="メイリオ" panose="020B0604030504040204" pitchFamily="50" charset="-128"/>
              </a:rPr>
              <a:t>深い学び</a:t>
            </a:r>
            <a:endParaRPr lang="en-US" altLang="ja-JP" sz="1600" dirty="0">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D9E96665-F033-49EF-8ADD-C2D44B02DF87}"/>
              </a:ext>
            </a:extLst>
          </p:cNvPr>
          <p:cNvSpPr/>
          <p:nvPr/>
        </p:nvSpPr>
        <p:spPr>
          <a:xfrm>
            <a:off x="5382840" y="5191151"/>
            <a:ext cx="3365624" cy="9741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108000" bIns="0" rtlCol="0" anchor="ctr"/>
          <a:lstStyle/>
          <a:p>
            <a:r>
              <a:rPr lang="ja-JP" altLang="en-US" sz="2200" dirty="0">
                <a:solidFill>
                  <a:schemeClr val="tx1"/>
                </a:solidFill>
                <a:latin typeface="游ゴシック" panose="020B0400000000000000" pitchFamily="50" charset="-128"/>
                <a:ea typeface="游ゴシック" panose="020B0400000000000000" pitchFamily="50" charset="-128"/>
              </a:rPr>
              <a:t>相互</a:t>
            </a:r>
            <a:r>
              <a:rPr lang="ja-JP" altLang="en-US" sz="2200" dirty="0" smtClean="0">
                <a:solidFill>
                  <a:schemeClr val="tx1"/>
                </a:solidFill>
                <a:latin typeface="游ゴシック" panose="020B0400000000000000" pitchFamily="50" charset="-128"/>
                <a:ea typeface="游ゴシック" panose="020B0400000000000000" pitchFamily="50" charset="-128"/>
              </a:rPr>
              <a:t>に関連付けながら</a:t>
            </a:r>
            <a:endParaRPr lang="en-US" altLang="ja-JP" sz="2200" dirty="0" smtClean="0">
              <a:solidFill>
                <a:schemeClr val="tx1"/>
              </a:solidFill>
              <a:latin typeface="游ゴシック" panose="020B0400000000000000" pitchFamily="50" charset="-128"/>
              <a:ea typeface="游ゴシック" panose="020B0400000000000000" pitchFamily="50" charset="-128"/>
            </a:endParaRPr>
          </a:p>
          <a:p>
            <a:r>
              <a:rPr lang="ja-JP" altLang="en-US" sz="2200" dirty="0" smtClean="0">
                <a:solidFill>
                  <a:schemeClr val="tx1"/>
                </a:solidFill>
                <a:latin typeface="游ゴシック" panose="020B0400000000000000" pitchFamily="50" charset="-128"/>
                <a:ea typeface="游ゴシック" panose="020B0400000000000000" pitchFamily="50" charset="-128"/>
              </a:rPr>
              <a:t>一体的に進める</a:t>
            </a:r>
            <a:r>
              <a:rPr lang="ja-JP" altLang="en-US" sz="2200" dirty="0">
                <a:solidFill>
                  <a:schemeClr val="tx1"/>
                </a:solidFill>
                <a:latin typeface="游ゴシック" panose="020B0400000000000000" pitchFamily="50" charset="-128"/>
                <a:ea typeface="游ゴシック" panose="020B0400000000000000" pitchFamily="50" charset="-128"/>
              </a:rPr>
              <a:t>もの！</a:t>
            </a:r>
            <a:endParaRPr kumimoji="1" lang="ja-JP" altLang="en-US" sz="2200"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9256540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childTnLst>
                          </p:cTn>
                        </p:par>
                        <p:par>
                          <p:cTn id="8" fill="hold">
                            <p:stCondLst>
                              <p:cond delay="1500"/>
                            </p:stCondLst>
                            <p:childTnLst>
                              <p:par>
                                <p:cTn id="9" presetID="22" presetClass="entr" presetSubtype="2"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5887353-E30C-476B-945E-8E8FDA604FDD}"/>
              </a:ext>
            </a:extLst>
          </p:cNvPr>
          <p:cNvSpPr/>
          <p:nvPr/>
        </p:nvSpPr>
        <p:spPr>
          <a:xfrm>
            <a:off x="116759" y="902794"/>
            <a:ext cx="8910482" cy="3821837"/>
          </a:xfrm>
          <a:prstGeom prst="rect">
            <a:avLst/>
          </a:prstGeom>
          <a:solidFill>
            <a:srgbClr val="FFFFCC"/>
          </a:solidFill>
        </p:spPr>
        <p:txBody>
          <a:bodyPr rot="0" spcFirstLastPara="0" vertOverflow="overflow" horzOverflow="overflow" vert="horz" wrap="square" lIns="180000" tIns="45720" rIns="91440" bIns="45720" numCol="1" spcCol="0" rtlCol="0" fromWordArt="0" anchor="ctr" anchorCtr="0" forceAA="0" compatLnSpc="1">
            <a:prstTxWarp prst="textNoShape">
              <a:avLst/>
            </a:prstTxWarp>
            <a:noAutofit/>
          </a:bodyPr>
          <a:lstStyle/>
          <a:p>
            <a:endParaRPr lang="ja-JP" altLang="en-US" sz="2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629816" y="73090"/>
            <a:ext cx="7884368" cy="786163"/>
          </a:xfrm>
          <a:prstGeom prst="rect">
            <a:avLst/>
          </a:prstGeom>
          <a:noFill/>
        </p:spPr>
        <p:txBody>
          <a:bodyPr wrap="square" tIns="108000" bIns="0" anchor="ctr">
            <a:spAutoFit/>
          </a:bodyPr>
          <a:lstStyle/>
          <a:p>
            <a:pPr algn="ctr"/>
            <a:r>
              <a:rPr lang="ja-JP" altLang="en-US" sz="4400" b="1" dirty="0">
                <a:solidFill>
                  <a:prstClr val="black"/>
                </a:solidFill>
                <a:latin typeface="メイリオ" panose="020B0604030504040204" pitchFamily="50" charset="-128"/>
                <a:ea typeface="メイリオ" panose="020B0604030504040204" pitchFamily="50" charset="-128"/>
              </a:rPr>
              <a:t>授業と生徒指導の一体化</a:t>
            </a:r>
            <a:endParaRPr lang="ja-JP" altLang="en-US" sz="2000" b="1" dirty="0"/>
          </a:p>
        </p:txBody>
      </p:sp>
      <p:sp>
        <p:nvSpPr>
          <p:cNvPr id="12" name="テキスト ボックス 11"/>
          <p:cNvSpPr txBox="1"/>
          <p:nvPr/>
        </p:nvSpPr>
        <p:spPr>
          <a:xfrm>
            <a:off x="863588" y="5348356"/>
            <a:ext cx="7416824" cy="1440000"/>
          </a:xfrm>
          <a:prstGeom prst="rect">
            <a:avLst/>
          </a:prstGeom>
          <a:solidFill>
            <a:srgbClr val="FFCC00"/>
          </a:solidFill>
        </p:spPr>
        <p:txBody>
          <a:bodyPr wrap="square" tIns="72000" bIns="0" rtlCol="0" anchor="ctr">
            <a:noAutofit/>
          </a:bodyPr>
          <a:lstStyle/>
          <a:p>
            <a:pPr algn="ctr">
              <a:lnSpc>
                <a:spcPts val="5000"/>
              </a:lnSpc>
            </a:pPr>
            <a:r>
              <a:rPr kumimoji="1" lang="ja-JP" altLang="en-US" sz="3600" b="1" dirty="0">
                <a:latin typeface="+mn-ea"/>
              </a:rPr>
              <a:t>子供一人一人</a:t>
            </a:r>
            <a:r>
              <a:rPr kumimoji="1" lang="ja-JP" altLang="en-US" sz="3600" b="1" dirty="0" smtClean="0">
                <a:latin typeface="+mn-ea"/>
              </a:rPr>
              <a:t>が学校での</a:t>
            </a:r>
            <a:r>
              <a:rPr kumimoji="1" lang="ja-JP" altLang="en-US" sz="3600" b="1" dirty="0">
                <a:latin typeface="+mn-ea"/>
              </a:rPr>
              <a:t>学びを</a:t>
            </a:r>
            <a:endParaRPr kumimoji="1" lang="en-US" altLang="ja-JP" sz="3600" b="1" dirty="0">
              <a:latin typeface="+mn-ea"/>
            </a:endParaRPr>
          </a:p>
          <a:p>
            <a:pPr algn="ctr">
              <a:lnSpc>
                <a:spcPts val="5000"/>
              </a:lnSpc>
            </a:pPr>
            <a:r>
              <a:rPr kumimoji="1" lang="ja-JP" altLang="en-US" sz="3600" b="1" u="sng" dirty="0">
                <a:latin typeface="+mn-ea"/>
              </a:rPr>
              <a:t>人生や社会の中で生かす</a:t>
            </a:r>
          </a:p>
        </p:txBody>
      </p:sp>
      <p:sp>
        <p:nvSpPr>
          <p:cNvPr id="9" name="角丸四角形 8"/>
          <p:cNvSpPr/>
          <p:nvPr/>
        </p:nvSpPr>
        <p:spPr>
          <a:xfrm>
            <a:off x="5796136" y="2006959"/>
            <a:ext cx="4104456" cy="1494049"/>
          </a:xfrm>
          <a:prstGeom prst="roundRect">
            <a:avLst>
              <a:gd name="adj" fmla="val 0"/>
            </a:avLst>
          </a:prstGeom>
          <a:noFill/>
          <a:ln w="9525" algn="ctr">
            <a:noFill/>
            <a:miter lim="800000"/>
            <a:headEnd/>
            <a:tailEnd/>
          </a:ln>
          <a:effectLst/>
        </p:spPr>
        <p:txBody>
          <a:bodyPr wrap="square" lIns="0" tIns="108000" bIns="0" anchor="ctr">
            <a:spAutoFit/>
          </a:bodyPr>
          <a:lstStyle/>
          <a:p>
            <a:pPr marL="171450">
              <a:lnSpc>
                <a:spcPts val="2800"/>
              </a:lnSpc>
              <a:spcBef>
                <a:spcPct val="50000"/>
              </a:spcBef>
            </a:pPr>
            <a:r>
              <a:rPr lang="ja-JP" altLang="en-US" sz="2000" dirty="0">
                <a:latin typeface="メイリオ" panose="020B0604030504040204" pitchFamily="50" charset="-128"/>
                <a:ea typeface="メイリオ" panose="020B0604030504040204" pitchFamily="50" charset="-128"/>
              </a:rPr>
              <a:t> 自己存在感を与える</a:t>
            </a:r>
            <a:endParaRPr lang="en-US" altLang="ja-JP" sz="2000" dirty="0">
              <a:latin typeface="メイリオ" panose="020B0604030504040204" pitchFamily="50" charset="-128"/>
              <a:ea typeface="メイリオ" panose="020B0604030504040204" pitchFamily="50" charset="-128"/>
            </a:endParaRPr>
          </a:p>
          <a:p>
            <a:pPr marL="171450">
              <a:lnSpc>
                <a:spcPts val="2800"/>
              </a:lnSpc>
              <a:spcBef>
                <a:spcPct val="50000"/>
              </a:spcBef>
            </a:pPr>
            <a:r>
              <a:rPr lang="ja-JP" altLang="en-US" sz="2000" dirty="0">
                <a:solidFill>
                  <a:schemeClr val="tx1"/>
                </a:solidFill>
                <a:latin typeface="メイリオ" panose="020B0604030504040204" pitchFamily="50" charset="-128"/>
                <a:ea typeface="メイリオ" panose="020B0604030504040204" pitchFamily="50" charset="-128"/>
              </a:rPr>
              <a:t> 共感的な人間関係を育む</a:t>
            </a:r>
            <a:endParaRPr lang="en-US" altLang="ja-JP" sz="2000" dirty="0">
              <a:solidFill>
                <a:schemeClr val="tx1"/>
              </a:solidFill>
              <a:latin typeface="メイリオ" panose="020B0604030504040204" pitchFamily="50" charset="-128"/>
              <a:ea typeface="メイリオ" panose="020B0604030504040204" pitchFamily="50" charset="-128"/>
            </a:endParaRPr>
          </a:p>
          <a:p>
            <a:pPr marL="171450">
              <a:lnSpc>
                <a:spcPts val="2800"/>
              </a:lnSpc>
              <a:spcBef>
                <a:spcPct val="50000"/>
              </a:spcBef>
            </a:pPr>
            <a:r>
              <a:rPr lang="ja-JP" altLang="en-US" sz="2000" dirty="0">
                <a:latin typeface="メイリオ" panose="020B0604030504040204" pitchFamily="50" charset="-128"/>
                <a:ea typeface="メイリオ" panose="020B0604030504040204" pitchFamily="50" charset="-128"/>
              </a:rPr>
              <a:t> 自己決定の場を与える</a:t>
            </a:r>
            <a:endParaRPr lang="en-US" altLang="ja-JP" sz="2000" dirty="0">
              <a:solidFill>
                <a:schemeClr val="tx1"/>
              </a:solidFill>
              <a:latin typeface="メイリオ" panose="020B0604030504040204" pitchFamily="50" charset="-128"/>
              <a:ea typeface="メイリオ" panose="020B0604030504040204" pitchFamily="50" charset="-128"/>
            </a:endParaRPr>
          </a:p>
        </p:txBody>
      </p:sp>
      <p:sp>
        <p:nvSpPr>
          <p:cNvPr id="17" name="角丸四角形 16"/>
          <p:cNvSpPr/>
          <p:nvPr/>
        </p:nvSpPr>
        <p:spPr>
          <a:xfrm>
            <a:off x="0" y="2006959"/>
            <a:ext cx="2160240" cy="1494049"/>
          </a:xfrm>
          <a:prstGeom prst="roundRect">
            <a:avLst>
              <a:gd name="adj" fmla="val 0"/>
            </a:avLst>
          </a:prstGeom>
          <a:noFill/>
          <a:ln w="9525" algn="ctr">
            <a:noFill/>
            <a:miter lim="800000"/>
            <a:headEnd/>
            <a:tailEnd/>
          </a:ln>
          <a:effectLst/>
        </p:spPr>
        <p:txBody>
          <a:bodyPr wrap="square" lIns="0" tIns="108000" bIns="0" anchor="ctr">
            <a:spAutoFit/>
          </a:bodyPr>
          <a:lstStyle/>
          <a:p>
            <a:pPr marL="171450" algn="ctr">
              <a:lnSpc>
                <a:spcPts val="2800"/>
              </a:lnSpc>
              <a:spcBef>
                <a:spcPct val="50000"/>
              </a:spcBef>
            </a:pPr>
            <a:r>
              <a:rPr lang="ja-JP" altLang="en-US" sz="2000" dirty="0">
                <a:latin typeface="メイリオ" panose="020B0604030504040204" pitchFamily="50" charset="-128"/>
                <a:ea typeface="メイリオ" panose="020B0604030504040204" pitchFamily="50" charset="-128"/>
              </a:rPr>
              <a:t>主体的な学び</a:t>
            </a:r>
            <a:endParaRPr lang="en-US" altLang="ja-JP" sz="2000" dirty="0">
              <a:latin typeface="メイリオ" panose="020B0604030504040204" pitchFamily="50" charset="-128"/>
              <a:ea typeface="メイリオ" panose="020B0604030504040204" pitchFamily="50" charset="-128"/>
            </a:endParaRPr>
          </a:p>
          <a:p>
            <a:pPr marL="171450" algn="ctr">
              <a:lnSpc>
                <a:spcPts val="2800"/>
              </a:lnSpc>
              <a:spcBef>
                <a:spcPct val="50000"/>
              </a:spcBef>
            </a:pPr>
            <a:r>
              <a:rPr lang="ja-JP" altLang="en-US" sz="2000" dirty="0">
                <a:latin typeface="メイリオ" panose="020B0604030504040204" pitchFamily="50" charset="-128"/>
                <a:ea typeface="メイリオ" panose="020B0604030504040204" pitchFamily="50" charset="-128"/>
              </a:rPr>
              <a:t>対話的な学び</a:t>
            </a:r>
            <a:endParaRPr lang="en-US" altLang="ja-JP" sz="2000" dirty="0">
              <a:latin typeface="メイリオ" panose="020B0604030504040204" pitchFamily="50" charset="-128"/>
              <a:ea typeface="メイリオ" panose="020B0604030504040204" pitchFamily="50" charset="-128"/>
            </a:endParaRPr>
          </a:p>
          <a:p>
            <a:pPr marL="171450" algn="ctr">
              <a:lnSpc>
                <a:spcPts val="2800"/>
              </a:lnSpc>
              <a:spcBef>
                <a:spcPct val="50000"/>
              </a:spcBef>
            </a:pPr>
            <a:r>
              <a:rPr lang="ja-JP" altLang="en-US" sz="2000" dirty="0">
                <a:latin typeface="メイリオ" panose="020B0604030504040204" pitchFamily="50" charset="-128"/>
                <a:ea typeface="メイリオ" panose="020B0604030504040204" pitchFamily="50" charset="-128"/>
              </a:rPr>
              <a:t>深い学び</a:t>
            </a:r>
            <a:endParaRPr lang="en-US" altLang="ja-JP" sz="2000" dirty="0">
              <a:latin typeface="メイリオ" panose="020B0604030504040204" pitchFamily="50" charset="-128"/>
              <a:ea typeface="メイリオ" panose="020B0604030504040204" pitchFamily="50" charset="-128"/>
            </a:endParaRPr>
          </a:p>
        </p:txBody>
      </p:sp>
      <p:sp>
        <p:nvSpPr>
          <p:cNvPr id="26" name="下矢印 9">
            <a:extLst>
              <a:ext uri="{FF2B5EF4-FFF2-40B4-BE49-F238E27FC236}">
                <a16:creationId xmlns:a16="http://schemas.microsoft.com/office/drawing/2014/main" id="{0DAD94FB-3D6C-44A7-9302-2D451FF851C1}"/>
              </a:ext>
            </a:extLst>
          </p:cNvPr>
          <p:cNvSpPr/>
          <p:nvPr/>
        </p:nvSpPr>
        <p:spPr>
          <a:xfrm>
            <a:off x="3563888" y="4521200"/>
            <a:ext cx="864096" cy="792000"/>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p:cNvGrpSpPr/>
          <p:nvPr/>
        </p:nvGrpSpPr>
        <p:grpSpPr>
          <a:xfrm>
            <a:off x="1538409" y="1052736"/>
            <a:ext cx="4401743" cy="3384376"/>
            <a:chOff x="1538409" y="1052736"/>
            <a:chExt cx="4401743" cy="3384376"/>
          </a:xfrm>
        </p:grpSpPr>
        <p:grpSp>
          <p:nvGrpSpPr>
            <p:cNvPr id="20" name="グループ化 19">
              <a:extLst>
                <a:ext uri="{FF2B5EF4-FFF2-40B4-BE49-F238E27FC236}">
                  <a16:creationId xmlns:a16="http://schemas.microsoft.com/office/drawing/2014/main" id="{2699777D-6A35-47D2-8267-8C7F7211D77D}"/>
                </a:ext>
              </a:extLst>
            </p:cNvPr>
            <p:cNvGrpSpPr/>
            <p:nvPr/>
          </p:nvGrpSpPr>
          <p:grpSpPr>
            <a:xfrm>
              <a:off x="2051720" y="1052736"/>
              <a:ext cx="3888432" cy="3384376"/>
              <a:chOff x="2627784" y="507674"/>
              <a:chExt cx="3888432" cy="3384376"/>
            </a:xfrm>
          </p:grpSpPr>
          <p:sp>
            <p:nvSpPr>
              <p:cNvPr id="21" name="楕円 20">
                <a:extLst>
                  <a:ext uri="{FF2B5EF4-FFF2-40B4-BE49-F238E27FC236}">
                    <a16:creationId xmlns:a16="http://schemas.microsoft.com/office/drawing/2014/main" id="{9DE05494-EA9F-487E-B382-4DCB078E2735}"/>
                  </a:ext>
                </a:extLst>
              </p:cNvPr>
              <p:cNvSpPr>
                <a:spLocks noChangeAspect="1"/>
              </p:cNvSpPr>
              <p:nvPr/>
            </p:nvSpPr>
            <p:spPr>
              <a:xfrm>
                <a:off x="2627784" y="507674"/>
                <a:ext cx="3384376" cy="338437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solidFill>
                    <a:schemeClr val="tx1"/>
                  </a:solidFill>
                  <a:latin typeface="+mj-ea"/>
                  <a:ea typeface="+mj-ea"/>
                </a:endParaRPr>
              </a:p>
            </p:txBody>
          </p:sp>
          <p:sp>
            <p:nvSpPr>
              <p:cNvPr id="22" name="楕円 21">
                <a:extLst>
                  <a:ext uri="{FF2B5EF4-FFF2-40B4-BE49-F238E27FC236}">
                    <a16:creationId xmlns:a16="http://schemas.microsoft.com/office/drawing/2014/main" id="{50BD6763-B018-46EE-A17B-598000C4B938}"/>
                  </a:ext>
                </a:extLst>
              </p:cNvPr>
              <p:cNvSpPr>
                <a:spLocks noChangeAspect="1"/>
              </p:cNvSpPr>
              <p:nvPr/>
            </p:nvSpPr>
            <p:spPr>
              <a:xfrm>
                <a:off x="3131840" y="507674"/>
                <a:ext cx="3384376" cy="3384376"/>
              </a:xfrm>
              <a:prstGeom prst="ellipse">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solidFill>
                    <a:schemeClr val="tx1"/>
                  </a:solidFill>
                  <a:latin typeface="+mj-ea"/>
                  <a:ea typeface="+mj-ea"/>
                </a:endParaRPr>
              </a:p>
            </p:txBody>
          </p:sp>
          <p:sp>
            <p:nvSpPr>
              <p:cNvPr id="23" name="楕円 22">
                <a:extLst>
                  <a:ext uri="{FF2B5EF4-FFF2-40B4-BE49-F238E27FC236}">
                    <a16:creationId xmlns:a16="http://schemas.microsoft.com/office/drawing/2014/main" id="{93FD2F57-BBAC-4E8F-A0A9-431A7DE3566E}"/>
                  </a:ext>
                </a:extLst>
              </p:cNvPr>
              <p:cNvSpPr>
                <a:spLocks noChangeAspect="1"/>
              </p:cNvSpPr>
              <p:nvPr/>
            </p:nvSpPr>
            <p:spPr>
              <a:xfrm>
                <a:off x="2627784" y="507674"/>
                <a:ext cx="3384376" cy="3384376"/>
              </a:xfrm>
              <a:prstGeom prst="ellipse">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solidFill>
                    <a:schemeClr val="tx1"/>
                  </a:solidFill>
                  <a:latin typeface="+mj-ea"/>
                  <a:ea typeface="+mj-ea"/>
                </a:endParaRPr>
              </a:p>
            </p:txBody>
          </p:sp>
        </p:grpSp>
        <p:sp>
          <p:nvSpPr>
            <p:cNvPr id="27" name="月 26"/>
            <p:cNvSpPr/>
            <p:nvPr/>
          </p:nvSpPr>
          <p:spPr>
            <a:xfrm rot="10800000">
              <a:off x="3995935" y="1092556"/>
              <a:ext cx="1440160" cy="3314575"/>
            </a:xfrm>
            <a:prstGeom prst="moon">
              <a:avLst>
                <a:gd name="adj" fmla="val 87500"/>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8" name="月 27"/>
            <p:cNvSpPr/>
            <p:nvPr/>
          </p:nvSpPr>
          <p:spPr>
            <a:xfrm>
              <a:off x="2555776" y="1092556"/>
              <a:ext cx="1440160" cy="3314575"/>
            </a:xfrm>
            <a:prstGeom prst="moon">
              <a:avLst>
                <a:gd name="adj" fmla="val 87500"/>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9" name="楕円 22">
              <a:extLst>
                <a:ext uri="{FF2B5EF4-FFF2-40B4-BE49-F238E27FC236}">
                  <a16:creationId xmlns:a16="http://schemas.microsoft.com/office/drawing/2014/main" id="{93FD2F57-BBAC-4E8F-A0A9-431A7DE3566E}"/>
                </a:ext>
              </a:extLst>
            </p:cNvPr>
            <p:cNvSpPr>
              <a:spLocks noChangeAspect="1"/>
            </p:cNvSpPr>
            <p:nvPr/>
          </p:nvSpPr>
          <p:spPr>
            <a:xfrm>
              <a:off x="3756248" y="1102308"/>
              <a:ext cx="489205" cy="329400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000" dirty="0">
                <a:solidFill>
                  <a:schemeClr val="tx1"/>
                </a:solidFill>
                <a:latin typeface="+mj-ea"/>
                <a:ea typeface="+mj-ea"/>
              </a:endParaRPr>
            </a:p>
          </p:txBody>
        </p:sp>
        <p:sp>
          <p:nvSpPr>
            <p:cNvPr id="24" name="正方形/長方形 23">
              <a:extLst>
                <a:ext uri="{FF2B5EF4-FFF2-40B4-BE49-F238E27FC236}">
                  <a16:creationId xmlns:a16="http://schemas.microsoft.com/office/drawing/2014/main" id="{B6F13004-A5D6-4EA4-88AC-159A042A6871}"/>
                </a:ext>
              </a:extLst>
            </p:cNvPr>
            <p:cNvSpPr/>
            <p:nvPr/>
          </p:nvSpPr>
          <p:spPr>
            <a:xfrm>
              <a:off x="1538409" y="2204864"/>
              <a:ext cx="338437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108000" bIns="0" rtlCol="0" anchor="ctr"/>
            <a:lstStyle/>
            <a:p>
              <a:pPr algn="ctr"/>
              <a:r>
                <a:rPr kumimoji="1" lang="ja-JP" altLang="en-US" sz="4000" b="1" dirty="0">
                  <a:solidFill>
                    <a:schemeClr val="tx1"/>
                  </a:solidFill>
                  <a:latin typeface="+mj-ea"/>
                  <a:ea typeface="+mj-ea"/>
                </a:rPr>
                <a:t>学習指導</a:t>
              </a:r>
            </a:p>
          </p:txBody>
        </p:sp>
      </p:grpSp>
      <p:sp>
        <p:nvSpPr>
          <p:cNvPr id="25" name="正方形/長方形 24">
            <a:extLst>
              <a:ext uri="{FF2B5EF4-FFF2-40B4-BE49-F238E27FC236}">
                <a16:creationId xmlns:a16="http://schemas.microsoft.com/office/drawing/2014/main" id="{00FA7A78-D519-45C2-BA43-FB2402CBC15C}"/>
              </a:ext>
            </a:extLst>
          </p:cNvPr>
          <p:cNvSpPr/>
          <p:nvPr/>
        </p:nvSpPr>
        <p:spPr>
          <a:xfrm>
            <a:off x="3066924" y="2802765"/>
            <a:ext cx="338437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108000" bIns="0" rtlCol="0" anchor="ctr"/>
          <a:lstStyle/>
          <a:p>
            <a:pPr algn="ctr"/>
            <a:r>
              <a:rPr kumimoji="1" lang="ja-JP" altLang="en-US" sz="4000" b="1" dirty="0">
                <a:solidFill>
                  <a:schemeClr val="tx1"/>
                </a:solidFill>
                <a:latin typeface="+mj-ea"/>
                <a:ea typeface="+mj-ea"/>
              </a:rPr>
              <a:t>生徒指導</a:t>
            </a:r>
          </a:p>
        </p:txBody>
      </p:sp>
    </p:spTree>
    <p:extLst>
      <p:ext uri="{BB962C8B-B14F-4D97-AF65-F5344CB8AC3E}">
        <p14:creationId xmlns:p14="http://schemas.microsoft.com/office/powerpoint/2010/main" val="307227426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タイトル 1"/>
          <p:cNvSpPr>
            <a:spLocks noGrp="1"/>
          </p:cNvSpPr>
          <p:nvPr>
            <p:ph type="title"/>
          </p:nvPr>
        </p:nvSpPr>
        <p:spPr>
          <a:xfrm>
            <a:off x="251520" y="0"/>
            <a:ext cx="8229600" cy="1143000"/>
          </a:xfrm>
          <a:noFill/>
        </p:spPr>
        <p:txBody>
          <a:bodyPr/>
          <a:lstStyle/>
          <a:p>
            <a:pPr algn="ctr"/>
            <a:r>
              <a:rPr lang="ja-JP" altLang="en-US" b="1" dirty="0">
                <a:solidFill>
                  <a:schemeClr val="tx1"/>
                </a:solidFill>
                <a:latin typeface="メイリオ" pitchFamily="50" charset="-128"/>
                <a:ea typeface="メイリオ" pitchFamily="50" charset="-128"/>
                <a:cs typeface="Arial" charset="0"/>
              </a:rPr>
              <a:t>研修の進め方</a:t>
            </a:r>
          </a:p>
        </p:txBody>
      </p:sp>
      <p:grpSp>
        <p:nvGrpSpPr>
          <p:cNvPr id="10" name="グループ化 9"/>
          <p:cNvGrpSpPr/>
          <p:nvPr/>
        </p:nvGrpSpPr>
        <p:grpSpPr>
          <a:xfrm>
            <a:off x="96382" y="5826968"/>
            <a:ext cx="8879628" cy="914400"/>
            <a:chOff x="190094" y="5791921"/>
            <a:chExt cx="8879628" cy="914400"/>
          </a:xfrm>
        </p:grpSpPr>
        <p:sp>
          <p:nvSpPr>
            <p:cNvPr id="16" name="角丸四角形 15"/>
            <p:cNvSpPr/>
            <p:nvPr/>
          </p:nvSpPr>
          <p:spPr>
            <a:xfrm>
              <a:off x="569338" y="5862859"/>
              <a:ext cx="8500384"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チャレンジ！</a:t>
              </a:r>
              <a:endParaRPr lang="en-US" altLang="ja-JP" sz="2000" b="1" dirty="0" smtClean="0">
                <a:solidFill>
                  <a:schemeClr val="bg1"/>
                </a:solidFill>
                <a:latin typeface="メイリオ" panose="020B0604030504040204" pitchFamily="50" charset="-128"/>
                <a:ea typeface="メイリオ" panose="020B0604030504040204" pitchFamily="50" charset="-128"/>
              </a:endParaRPr>
            </a:p>
            <a:p>
              <a:pPr>
                <a:defRPr/>
              </a:pPr>
              <a:r>
                <a:rPr lang="ja-JP" altLang="en-US" sz="2000" b="1" dirty="0">
                  <a:solidFill>
                    <a:schemeClr val="bg1"/>
                  </a:solidFill>
                  <a:latin typeface="メイリオ" panose="020B0604030504040204" pitchFamily="50" charset="-128"/>
                  <a:ea typeface="メイリオ" panose="020B0604030504040204" pitchFamily="50" charset="-128"/>
                </a:rPr>
                <a:t>　</a:t>
              </a:r>
              <a:r>
                <a:rPr lang="ja-JP" altLang="en-US" sz="2000" b="1" dirty="0" smtClean="0">
                  <a:solidFill>
                    <a:schemeClr val="bg1"/>
                  </a:solidFill>
                  <a:latin typeface="メイリオ" panose="020B0604030504040204" pitchFamily="50" charset="-128"/>
                  <a:ea typeface="メイリオ" panose="020B0604030504040204" pitchFamily="50" charset="-128"/>
                </a:rPr>
                <a:t>　  明日からの授業中の働きかけとして工夫すること</a:t>
              </a:r>
              <a:endParaRPr lang="en-US" altLang="ja-JP" sz="2000" b="1" dirty="0">
                <a:solidFill>
                  <a:schemeClr val="bg1"/>
                </a:solidFill>
                <a:latin typeface="メイリオ" panose="020B0604030504040204" pitchFamily="50" charset="-128"/>
                <a:ea typeface="メイリオ" panose="020B0604030504040204" pitchFamily="50" charset="-128"/>
              </a:endParaRPr>
            </a:p>
          </p:txBody>
        </p:sp>
        <p:sp>
          <p:nvSpPr>
            <p:cNvPr id="17" name="円/楕円 16"/>
            <p:cNvSpPr/>
            <p:nvPr/>
          </p:nvSpPr>
          <p:spPr>
            <a:xfrm>
              <a:off x="190094" y="5791921"/>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a:solidFill>
                    <a:schemeClr val="bg1"/>
                  </a:solidFill>
                  <a:latin typeface="メイリオ" panose="020B0604030504040204" pitchFamily="50" charset="-128"/>
                  <a:ea typeface="メイリオ" panose="020B0604030504040204" pitchFamily="50" charset="-128"/>
                </a:rPr>
                <a:t>６</a:t>
              </a:r>
            </a:p>
          </p:txBody>
        </p:sp>
      </p:grpSp>
    </p:spTree>
    <p:extLst>
      <p:ext uri="{BB962C8B-B14F-4D97-AF65-F5344CB8AC3E}">
        <p14:creationId xmlns:p14="http://schemas.microsoft.com/office/powerpoint/2010/main" val="253266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ボックス 15"/>
          <p:cNvSpPr txBox="1"/>
          <p:nvPr/>
        </p:nvSpPr>
        <p:spPr>
          <a:xfrm>
            <a:off x="107932" y="2355937"/>
            <a:ext cx="9112268" cy="4293483"/>
          </a:xfrm>
          <a:prstGeom prst="rect">
            <a:avLst/>
          </a:prstGeom>
          <a:noFill/>
        </p:spPr>
        <p:txBody>
          <a:bodyPr wrap="square" rtlCol="0">
            <a:spAutoFit/>
          </a:bodyPr>
          <a:lstStyle/>
          <a:p>
            <a:pPr algn="just">
              <a:lnSpc>
                <a:spcPct val="130000"/>
              </a:lnSpc>
            </a:pPr>
            <a:r>
              <a:rPr lang="ja-JP" altLang="en-US" sz="4400" dirty="0">
                <a:latin typeface="メイリオ" panose="020B0604030504040204" pitchFamily="50" charset="-128"/>
                <a:ea typeface="メイリオ" panose="020B0604030504040204" pitchFamily="50" charset="-128"/>
                <a:cs typeface="メイリオ" panose="020B0604030504040204" pitchFamily="50" charset="-128"/>
              </a:rPr>
              <a:t>次</a:t>
            </a:r>
            <a:r>
              <a:rPr lang="ja-JP" altLang="en-US" sz="4400" dirty="0" smtClean="0">
                <a:latin typeface="メイリオ" panose="020B0604030504040204" pitchFamily="50" charset="-128"/>
                <a:ea typeface="メイリオ" panose="020B0604030504040204" pitchFamily="50" charset="-128"/>
                <a:cs typeface="メイリオ" panose="020B0604030504040204" pitchFamily="50" charset="-128"/>
              </a:rPr>
              <a:t>の　　　　　　　　　  の授業で</a:t>
            </a:r>
            <a:endParaRPr lang="en-US" altLang="ja-JP" sz="4400" dirty="0">
              <a:latin typeface="メイリオ" panose="020B0604030504040204" pitchFamily="50" charset="-128"/>
              <a:ea typeface="メイリオ" panose="020B0604030504040204" pitchFamily="50" charset="-128"/>
              <a:cs typeface="メイリオ" panose="020B0604030504040204" pitchFamily="50" charset="-128"/>
            </a:endParaRPr>
          </a:p>
          <a:p>
            <a:pPr algn="just">
              <a:lnSpc>
                <a:spcPct val="130000"/>
              </a:lnSpc>
            </a:pPr>
            <a:endParaRPr lang="en-US" altLang="ja-JP" sz="4400" dirty="0">
              <a:latin typeface="メイリオ" panose="020B0604030504040204" pitchFamily="50" charset="-128"/>
              <a:ea typeface="メイリオ" panose="020B0604030504040204" pitchFamily="50" charset="-128"/>
              <a:cs typeface="メイリオ" panose="020B0604030504040204" pitchFamily="50" charset="-128"/>
            </a:endParaRPr>
          </a:p>
          <a:p>
            <a:pPr algn="just">
              <a:lnSpc>
                <a:spcPct val="130000"/>
              </a:lnSpc>
            </a:pPr>
            <a:endParaRPr lang="en-US" altLang="ja-JP" sz="4400" dirty="0">
              <a:latin typeface="メイリオ" panose="020B0604030504040204" pitchFamily="50" charset="-128"/>
              <a:ea typeface="メイリオ" panose="020B0604030504040204" pitchFamily="50" charset="-128"/>
              <a:cs typeface="メイリオ" panose="020B0604030504040204" pitchFamily="50" charset="-128"/>
            </a:endParaRPr>
          </a:p>
          <a:p>
            <a:pPr algn="r">
              <a:lnSpc>
                <a:spcPct val="130000"/>
              </a:lnSpc>
            </a:pPr>
            <a:endParaRPr lang="en-US" altLang="ja-JP" sz="1400" dirty="0" smtClean="0">
              <a:latin typeface="メイリオ" panose="020B0604030504040204" pitchFamily="50" charset="-128"/>
              <a:ea typeface="メイリオ" panose="020B0604030504040204" pitchFamily="50" charset="-128"/>
              <a:cs typeface="メイリオ" panose="020B0604030504040204" pitchFamily="50" charset="-128"/>
            </a:endParaRPr>
          </a:p>
          <a:p>
            <a:pPr>
              <a:lnSpc>
                <a:spcPct val="130000"/>
              </a:lnSpc>
            </a:pPr>
            <a:r>
              <a:rPr lang="ja-JP" altLang="en-US" sz="2000" dirty="0" smtClean="0">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2000" dirty="0" smtClean="0">
              <a:latin typeface="メイリオ" panose="020B0604030504040204" pitchFamily="50" charset="-128"/>
              <a:ea typeface="メイリオ" panose="020B0604030504040204" pitchFamily="50" charset="-128"/>
              <a:cs typeface="メイリオ" panose="020B0604030504040204" pitchFamily="50" charset="-128"/>
            </a:endParaRPr>
          </a:p>
          <a:p>
            <a:pPr>
              <a:lnSpc>
                <a:spcPct val="130000"/>
              </a:lnSpc>
            </a:pPr>
            <a:r>
              <a:rPr lang="ja-JP" altLang="en-US" sz="440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4400" dirty="0" smtClean="0">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4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p:cNvSpPr/>
          <p:nvPr/>
        </p:nvSpPr>
        <p:spPr>
          <a:xfrm>
            <a:off x="342000" y="3645024"/>
            <a:ext cx="8460000" cy="2880000"/>
          </a:xfrm>
          <a:prstGeom prst="rect">
            <a:avLst/>
          </a:prstGeom>
          <a:solidFill>
            <a:schemeClr val="bg1"/>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lstStyle/>
          <a:p>
            <a:pPr>
              <a:lnSpc>
                <a:spcPts val="5100"/>
              </a:lnSpc>
            </a:pPr>
            <a:endParaRPr lang="ja-JP" altLang="en-US" sz="4000" b="1" dirty="0">
              <a:solidFill>
                <a:schemeClr val="tx1"/>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p:txBody>
      </p:sp>
      <p:sp>
        <p:nvSpPr>
          <p:cNvPr id="20" name="テキスト ボックス 19"/>
          <p:cNvSpPr txBox="1"/>
          <p:nvPr/>
        </p:nvSpPr>
        <p:spPr>
          <a:xfrm>
            <a:off x="82337" y="72333"/>
            <a:ext cx="1107996" cy="461665"/>
          </a:xfrm>
          <a:prstGeom prst="rect">
            <a:avLst/>
          </a:prstGeom>
          <a:solidFill>
            <a:srgbClr val="002060"/>
          </a:solidFill>
        </p:spPr>
        <p:txBody>
          <a:bodyPr wrap="square" anchor="b">
            <a:spAutoFit/>
          </a:bodyPr>
          <a:lstStyle>
            <a:defPPr>
              <a:defRPr lang="ja-JP"/>
            </a:defPPr>
            <a:lvl1pPr lvl="0" algn="ctr">
              <a:defRPr sz="2400">
                <a:solidFill>
                  <a:schemeClr val="bg1"/>
                </a:solidFill>
                <a:latin typeface="メイリオ" panose="020B0604030504040204" pitchFamily="50" charset="-128"/>
                <a:ea typeface="メイリオ" panose="020B0604030504040204" pitchFamily="50" charset="-128"/>
              </a:defRPr>
            </a:lvl1pPr>
          </a:lstStyle>
          <a:p>
            <a:r>
              <a:rPr lang="ja-JP" altLang="en-US" dirty="0" smtClean="0"/>
              <a:t>資料④</a:t>
            </a:r>
            <a:endParaRPr lang="ja-JP" altLang="en-US" dirty="0"/>
          </a:p>
        </p:txBody>
      </p:sp>
      <p:sp>
        <p:nvSpPr>
          <p:cNvPr id="21" name="円形吹き出し 20"/>
          <p:cNvSpPr/>
          <p:nvPr/>
        </p:nvSpPr>
        <p:spPr>
          <a:xfrm>
            <a:off x="1198556" y="113898"/>
            <a:ext cx="5173644" cy="1442894"/>
          </a:xfrm>
          <a:prstGeom prst="wedgeEllipseCallout">
            <a:avLst>
              <a:gd name="adj1" fmla="val 61015"/>
              <a:gd name="adj2" fmla="val 26436"/>
            </a:avLst>
          </a:prstGeom>
          <a:solidFill>
            <a:srgbClr val="FFFF99"/>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800" b="1" dirty="0">
              <a:solidFill>
                <a:schemeClr val="tx1"/>
              </a:solidFill>
              <a:latin typeface="メイリオ" panose="020B0604030504040204" pitchFamily="50" charset="-128"/>
              <a:ea typeface="メイリオ" panose="020B0604030504040204" pitchFamily="50" charset="-128"/>
            </a:endParaRPr>
          </a:p>
        </p:txBody>
      </p:sp>
      <p:sp>
        <p:nvSpPr>
          <p:cNvPr id="22" name="テキスト ボックス 21"/>
          <p:cNvSpPr txBox="1"/>
          <p:nvPr/>
        </p:nvSpPr>
        <p:spPr>
          <a:xfrm>
            <a:off x="1753806" y="343864"/>
            <a:ext cx="4513210" cy="923330"/>
          </a:xfrm>
          <a:prstGeom prst="rect">
            <a:avLst/>
          </a:prstGeom>
          <a:noFill/>
        </p:spPr>
        <p:txBody>
          <a:bodyPr wrap="square" rtlCol="0">
            <a:spAutoFit/>
          </a:bodyPr>
          <a:lstStyle/>
          <a:p>
            <a:r>
              <a:rPr kumimoji="1" lang="ja-JP" altLang="en-US" sz="5400" dirty="0" smtClean="0">
                <a:latin typeface="ＤＦ特太ゴシック体" panose="020B0509000000000000" pitchFamily="49" charset="-128"/>
                <a:ea typeface="ＤＦ特太ゴシック体" panose="020B0509000000000000" pitchFamily="49" charset="-128"/>
              </a:rPr>
              <a:t>チャレンジ！</a:t>
            </a:r>
            <a:endParaRPr kumimoji="1" lang="ja-JP" altLang="en-US" sz="5400" dirty="0">
              <a:latin typeface="ＤＦ特太ゴシック体" panose="020B0509000000000000" pitchFamily="49" charset="-128"/>
              <a:ea typeface="ＤＦ特太ゴシック体" panose="020B0509000000000000" pitchFamily="49" charset="-128"/>
            </a:endParaRPr>
          </a:p>
        </p:txBody>
      </p:sp>
      <p:sp>
        <p:nvSpPr>
          <p:cNvPr id="23" name="テキスト ボックス 19"/>
          <p:cNvSpPr txBox="1"/>
          <p:nvPr/>
        </p:nvSpPr>
        <p:spPr>
          <a:xfrm>
            <a:off x="6024731" y="1542388"/>
            <a:ext cx="1723572" cy="241905"/>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ja-JP" sz="800" dirty="0">
                <a:solidFill>
                  <a:schemeClr val="tx1"/>
                </a:solidFill>
              </a:rPr>
              <a:t>© </a:t>
            </a:r>
            <a:r>
              <a:rPr kumimoji="1" lang="ja-JP" altLang="en-US" sz="800" dirty="0">
                <a:latin typeface="HG丸ｺﾞｼｯｸM-PRO" pitchFamily="50" charset="-128"/>
                <a:ea typeface="HG丸ｺﾞｼｯｸM-PRO" pitchFamily="50" charset="-128"/>
              </a:rPr>
              <a:t>岡山県「ももっち」</a:t>
            </a:r>
            <a:endParaRPr kumimoji="1" lang="ja-JP" altLang="en-US" sz="800" dirty="0">
              <a:latin typeface="HGP創英角ﾎﾟｯﾌﾟ体" pitchFamily="50" charset="-128"/>
              <a:ea typeface="HGP創英角ﾎﾟｯﾌﾟ体" pitchFamily="50" charset="-128"/>
            </a:endParaRPr>
          </a:p>
        </p:txBody>
      </p:sp>
      <p:cxnSp>
        <p:nvCxnSpPr>
          <p:cNvPr id="24" name="直線コネクタ 23"/>
          <p:cNvCxnSpPr/>
          <p:nvPr/>
        </p:nvCxnSpPr>
        <p:spPr>
          <a:xfrm>
            <a:off x="0" y="1844824"/>
            <a:ext cx="9144000" cy="0"/>
          </a:xfrm>
          <a:prstGeom prst="line">
            <a:avLst/>
          </a:prstGeom>
          <a:ln w="190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正方形/長方形 11"/>
          <p:cNvSpPr/>
          <p:nvPr/>
        </p:nvSpPr>
        <p:spPr>
          <a:xfrm>
            <a:off x="1403649" y="2230264"/>
            <a:ext cx="5184576" cy="1152128"/>
          </a:xfrm>
          <a:prstGeom prst="rect">
            <a:avLst/>
          </a:prstGeom>
          <a:solidFill>
            <a:schemeClr val="bg1"/>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endParaRPr lang="ja-JP" altLang="en-US" sz="4800" b="1" dirty="0">
              <a:solidFill>
                <a:schemeClr val="tx1"/>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p:txBody>
      </p:sp>
      <p:pic>
        <p:nvPicPr>
          <p:cNvPr id="13" name="図 12" descr="ももっち_ジャンプ.gif"/>
          <p:cNvPicPr>
            <a:picLocks noChangeAspect="1"/>
          </p:cNvPicPr>
          <p:nvPr/>
        </p:nvPicPr>
        <p:blipFill>
          <a:blip r:embed="rId3" cstate="print"/>
          <a:stretch>
            <a:fillRect/>
          </a:stretch>
        </p:blipFill>
        <p:spPr>
          <a:xfrm>
            <a:off x="7092280" y="30769"/>
            <a:ext cx="934322" cy="1764000"/>
          </a:xfrm>
          <a:prstGeom prst="rect">
            <a:avLst/>
          </a:prstGeom>
        </p:spPr>
      </p:pic>
    </p:spTree>
    <p:extLst>
      <p:ext uri="{BB962C8B-B14F-4D97-AF65-F5344CB8AC3E}">
        <p14:creationId xmlns:p14="http://schemas.microsoft.com/office/powerpoint/2010/main" val="2436927266"/>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ボックス 15"/>
          <p:cNvSpPr txBox="1"/>
          <p:nvPr/>
        </p:nvSpPr>
        <p:spPr>
          <a:xfrm>
            <a:off x="107932" y="2355937"/>
            <a:ext cx="9112268" cy="4293483"/>
          </a:xfrm>
          <a:prstGeom prst="rect">
            <a:avLst/>
          </a:prstGeom>
          <a:noFill/>
        </p:spPr>
        <p:txBody>
          <a:bodyPr wrap="square" rtlCol="0">
            <a:spAutoFit/>
          </a:bodyPr>
          <a:lstStyle/>
          <a:p>
            <a:pPr algn="just">
              <a:lnSpc>
                <a:spcPct val="130000"/>
              </a:lnSpc>
            </a:pPr>
            <a:r>
              <a:rPr lang="ja-JP" altLang="en-US" sz="4400" dirty="0">
                <a:latin typeface="メイリオ" panose="020B0604030504040204" pitchFamily="50" charset="-128"/>
                <a:ea typeface="メイリオ" panose="020B0604030504040204" pitchFamily="50" charset="-128"/>
                <a:cs typeface="メイリオ" panose="020B0604030504040204" pitchFamily="50" charset="-128"/>
              </a:rPr>
              <a:t>次</a:t>
            </a:r>
            <a:r>
              <a:rPr lang="ja-JP" altLang="en-US" sz="4400" dirty="0" smtClean="0">
                <a:latin typeface="メイリオ" panose="020B0604030504040204" pitchFamily="50" charset="-128"/>
                <a:ea typeface="メイリオ" panose="020B0604030504040204" pitchFamily="50" charset="-128"/>
                <a:cs typeface="メイリオ" panose="020B0604030504040204" pitchFamily="50" charset="-128"/>
              </a:rPr>
              <a:t>の　　　　　　　　　  の授業で</a:t>
            </a:r>
            <a:endParaRPr lang="en-US" altLang="ja-JP" sz="4400" dirty="0">
              <a:latin typeface="メイリオ" panose="020B0604030504040204" pitchFamily="50" charset="-128"/>
              <a:ea typeface="メイリオ" panose="020B0604030504040204" pitchFamily="50" charset="-128"/>
              <a:cs typeface="メイリオ" panose="020B0604030504040204" pitchFamily="50" charset="-128"/>
            </a:endParaRPr>
          </a:p>
          <a:p>
            <a:pPr algn="just">
              <a:lnSpc>
                <a:spcPct val="130000"/>
              </a:lnSpc>
            </a:pPr>
            <a:endParaRPr lang="en-US" altLang="ja-JP" sz="4400" dirty="0">
              <a:latin typeface="メイリオ" panose="020B0604030504040204" pitchFamily="50" charset="-128"/>
              <a:ea typeface="メイリオ" panose="020B0604030504040204" pitchFamily="50" charset="-128"/>
              <a:cs typeface="メイリオ" panose="020B0604030504040204" pitchFamily="50" charset="-128"/>
            </a:endParaRPr>
          </a:p>
          <a:p>
            <a:pPr algn="just">
              <a:lnSpc>
                <a:spcPct val="130000"/>
              </a:lnSpc>
            </a:pPr>
            <a:endParaRPr lang="en-US" altLang="ja-JP" sz="4400" dirty="0">
              <a:latin typeface="メイリオ" panose="020B0604030504040204" pitchFamily="50" charset="-128"/>
              <a:ea typeface="メイリオ" panose="020B0604030504040204" pitchFamily="50" charset="-128"/>
              <a:cs typeface="メイリオ" panose="020B0604030504040204" pitchFamily="50" charset="-128"/>
            </a:endParaRPr>
          </a:p>
          <a:p>
            <a:pPr algn="r">
              <a:lnSpc>
                <a:spcPct val="130000"/>
              </a:lnSpc>
            </a:pPr>
            <a:endParaRPr lang="en-US" altLang="ja-JP" sz="1400" dirty="0" smtClean="0">
              <a:latin typeface="メイリオ" panose="020B0604030504040204" pitchFamily="50" charset="-128"/>
              <a:ea typeface="メイリオ" panose="020B0604030504040204" pitchFamily="50" charset="-128"/>
              <a:cs typeface="メイリオ" panose="020B0604030504040204" pitchFamily="50" charset="-128"/>
            </a:endParaRPr>
          </a:p>
          <a:p>
            <a:pPr>
              <a:lnSpc>
                <a:spcPct val="130000"/>
              </a:lnSpc>
            </a:pPr>
            <a:r>
              <a:rPr lang="ja-JP" altLang="en-US" sz="2000" dirty="0" smtClean="0">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2000" dirty="0" smtClean="0">
              <a:latin typeface="メイリオ" panose="020B0604030504040204" pitchFamily="50" charset="-128"/>
              <a:ea typeface="メイリオ" panose="020B0604030504040204" pitchFamily="50" charset="-128"/>
              <a:cs typeface="メイリオ" panose="020B0604030504040204" pitchFamily="50" charset="-128"/>
            </a:endParaRPr>
          </a:p>
          <a:p>
            <a:pPr>
              <a:lnSpc>
                <a:spcPct val="130000"/>
              </a:lnSpc>
            </a:pPr>
            <a:r>
              <a:rPr lang="ja-JP" altLang="en-US" sz="440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4400" dirty="0" smtClean="0">
                <a:latin typeface="メイリオ" panose="020B0604030504040204" pitchFamily="50" charset="-128"/>
                <a:ea typeface="メイリオ" panose="020B0604030504040204" pitchFamily="50" charset="-128"/>
                <a:cs typeface="メイリオ" panose="020B0604030504040204" pitchFamily="50" charset="-128"/>
              </a:rPr>
              <a:t>　　　　　　　　　　　　　</a:t>
            </a:r>
            <a:endParaRPr lang="en-US" altLang="ja-JP" sz="44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p:cNvSpPr/>
          <p:nvPr/>
        </p:nvSpPr>
        <p:spPr>
          <a:xfrm>
            <a:off x="342000" y="3645024"/>
            <a:ext cx="8460000" cy="2880000"/>
          </a:xfrm>
          <a:prstGeom prst="rect">
            <a:avLst/>
          </a:prstGeom>
          <a:solidFill>
            <a:schemeClr val="bg1"/>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rtlCol="0" anchor="ctr"/>
          <a:lstStyle/>
          <a:p>
            <a:pPr>
              <a:lnSpc>
                <a:spcPts val="5100"/>
              </a:lnSpc>
            </a:pPr>
            <a:r>
              <a:rPr lang="ja-JP" altLang="en-US" sz="4000" b="1" dirty="0">
                <a:solidFill>
                  <a:schemeClr val="tx1"/>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３人で</a:t>
            </a:r>
            <a:r>
              <a:rPr lang="ja-JP" altLang="en-US" sz="4000" b="1" dirty="0" smtClean="0">
                <a:solidFill>
                  <a:schemeClr val="tx1"/>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やる準備</a:t>
            </a:r>
            <a:r>
              <a:rPr lang="ja-JP" altLang="en-US" sz="4000" b="1" dirty="0">
                <a:solidFill>
                  <a:schemeClr val="tx1"/>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運動</a:t>
            </a:r>
            <a:r>
              <a:rPr lang="ja-JP" altLang="en-US" sz="4000" b="1" dirty="0" smtClean="0">
                <a:solidFill>
                  <a:schemeClr val="tx1"/>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を、３人組で考えて行うようにし、自己決定をしたり、共感的に関わり合ったりする機会をつくります。</a:t>
            </a:r>
            <a:endParaRPr lang="ja-JP" altLang="en-US" sz="4000" b="1" dirty="0">
              <a:solidFill>
                <a:schemeClr val="tx1"/>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endParaRPr>
          </a:p>
        </p:txBody>
      </p:sp>
      <p:sp>
        <p:nvSpPr>
          <p:cNvPr id="20" name="テキスト ボックス 19"/>
          <p:cNvSpPr txBox="1"/>
          <p:nvPr/>
        </p:nvSpPr>
        <p:spPr>
          <a:xfrm>
            <a:off x="82337" y="72333"/>
            <a:ext cx="1107996" cy="461665"/>
          </a:xfrm>
          <a:prstGeom prst="rect">
            <a:avLst/>
          </a:prstGeom>
          <a:solidFill>
            <a:srgbClr val="002060"/>
          </a:solidFill>
        </p:spPr>
        <p:txBody>
          <a:bodyPr wrap="square" anchor="b">
            <a:spAutoFit/>
          </a:bodyPr>
          <a:lstStyle>
            <a:defPPr>
              <a:defRPr lang="ja-JP"/>
            </a:defPPr>
            <a:lvl1pPr lvl="0" algn="ctr">
              <a:defRPr sz="2400">
                <a:solidFill>
                  <a:schemeClr val="bg1"/>
                </a:solidFill>
                <a:latin typeface="メイリオ" panose="020B0604030504040204" pitchFamily="50" charset="-128"/>
                <a:ea typeface="メイリオ" panose="020B0604030504040204" pitchFamily="50" charset="-128"/>
              </a:defRPr>
            </a:lvl1pPr>
          </a:lstStyle>
          <a:p>
            <a:r>
              <a:rPr lang="ja-JP" altLang="en-US" dirty="0" smtClean="0"/>
              <a:t>資料④</a:t>
            </a:r>
            <a:endParaRPr lang="ja-JP" altLang="en-US" dirty="0"/>
          </a:p>
        </p:txBody>
      </p:sp>
      <p:sp>
        <p:nvSpPr>
          <p:cNvPr id="21" name="円形吹き出し 20"/>
          <p:cNvSpPr/>
          <p:nvPr/>
        </p:nvSpPr>
        <p:spPr>
          <a:xfrm>
            <a:off x="1198556" y="113898"/>
            <a:ext cx="5173644" cy="1442894"/>
          </a:xfrm>
          <a:prstGeom prst="wedgeEllipseCallout">
            <a:avLst>
              <a:gd name="adj1" fmla="val 61015"/>
              <a:gd name="adj2" fmla="val 26436"/>
            </a:avLst>
          </a:prstGeom>
          <a:solidFill>
            <a:srgbClr val="FFFF99"/>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800" b="1" dirty="0">
              <a:solidFill>
                <a:schemeClr val="tx1"/>
              </a:solidFill>
              <a:latin typeface="メイリオ" panose="020B0604030504040204" pitchFamily="50" charset="-128"/>
              <a:ea typeface="メイリオ" panose="020B0604030504040204" pitchFamily="50" charset="-128"/>
            </a:endParaRPr>
          </a:p>
        </p:txBody>
      </p:sp>
      <p:sp>
        <p:nvSpPr>
          <p:cNvPr id="22" name="テキスト ボックス 21"/>
          <p:cNvSpPr txBox="1"/>
          <p:nvPr/>
        </p:nvSpPr>
        <p:spPr>
          <a:xfrm>
            <a:off x="1753806" y="343864"/>
            <a:ext cx="4513210" cy="923330"/>
          </a:xfrm>
          <a:prstGeom prst="rect">
            <a:avLst/>
          </a:prstGeom>
          <a:noFill/>
        </p:spPr>
        <p:txBody>
          <a:bodyPr wrap="square" rtlCol="0">
            <a:spAutoFit/>
          </a:bodyPr>
          <a:lstStyle/>
          <a:p>
            <a:r>
              <a:rPr kumimoji="1" lang="ja-JP" altLang="en-US" sz="5400" dirty="0" smtClean="0">
                <a:latin typeface="ＤＦ特太ゴシック体" panose="020B0509000000000000" pitchFamily="49" charset="-128"/>
                <a:ea typeface="ＤＦ特太ゴシック体" panose="020B0509000000000000" pitchFamily="49" charset="-128"/>
              </a:rPr>
              <a:t>チャレンジ！</a:t>
            </a:r>
            <a:endParaRPr kumimoji="1" lang="ja-JP" altLang="en-US" sz="5400" dirty="0">
              <a:latin typeface="ＤＦ特太ゴシック体" panose="020B0509000000000000" pitchFamily="49" charset="-128"/>
              <a:ea typeface="ＤＦ特太ゴシック体" panose="020B0509000000000000" pitchFamily="49" charset="-128"/>
            </a:endParaRPr>
          </a:p>
        </p:txBody>
      </p:sp>
      <p:sp>
        <p:nvSpPr>
          <p:cNvPr id="23" name="テキスト ボックス 19"/>
          <p:cNvSpPr txBox="1"/>
          <p:nvPr/>
        </p:nvSpPr>
        <p:spPr>
          <a:xfrm>
            <a:off x="6024731" y="1542388"/>
            <a:ext cx="1723572" cy="241905"/>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ja-JP" sz="800" dirty="0">
                <a:solidFill>
                  <a:schemeClr val="tx1"/>
                </a:solidFill>
              </a:rPr>
              <a:t>© </a:t>
            </a:r>
            <a:r>
              <a:rPr kumimoji="1" lang="ja-JP" altLang="en-US" sz="800" dirty="0">
                <a:latin typeface="HG丸ｺﾞｼｯｸM-PRO" pitchFamily="50" charset="-128"/>
                <a:ea typeface="HG丸ｺﾞｼｯｸM-PRO" pitchFamily="50" charset="-128"/>
              </a:rPr>
              <a:t>岡山県「ももっち」</a:t>
            </a:r>
            <a:endParaRPr kumimoji="1" lang="ja-JP" altLang="en-US" sz="800" dirty="0">
              <a:latin typeface="HGP創英角ﾎﾟｯﾌﾟ体" pitchFamily="50" charset="-128"/>
              <a:ea typeface="HGP創英角ﾎﾟｯﾌﾟ体" pitchFamily="50" charset="-128"/>
            </a:endParaRPr>
          </a:p>
        </p:txBody>
      </p:sp>
      <p:cxnSp>
        <p:nvCxnSpPr>
          <p:cNvPr id="24" name="直線コネクタ 23"/>
          <p:cNvCxnSpPr/>
          <p:nvPr/>
        </p:nvCxnSpPr>
        <p:spPr>
          <a:xfrm>
            <a:off x="0" y="1844824"/>
            <a:ext cx="9144000" cy="0"/>
          </a:xfrm>
          <a:prstGeom prst="line">
            <a:avLst/>
          </a:prstGeom>
          <a:ln w="1905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正方形/長方形 11"/>
          <p:cNvSpPr/>
          <p:nvPr/>
        </p:nvSpPr>
        <p:spPr>
          <a:xfrm>
            <a:off x="1403649" y="2230264"/>
            <a:ext cx="5184576" cy="1152128"/>
          </a:xfrm>
          <a:prstGeom prst="rect">
            <a:avLst/>
          </a:prstGeom>
          <a:solidFill>
            <a:schemeClr val="bg1"/>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ja-JP" altLang="en-US" sz="4800" b="1" dirty="0" smtClean="0">
                <a:solidFill>
                  <a:schemeClr val="tx1"/>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体育（幅跳び</a:t>
            </a:r>
            <a:r>
              <a:rPr lang="ja-JP" altLang="en-US" sz="4800" b="1" dirty="0">
                <a:solidFill>
                  <a:schemeClr val="tx1"/>
                </a:solidFill>
                <a:latin typeface="UD デジタル 教科書体 N-B" panose="02020700000000000000" pitchFamily="17" charset="-128"/>
                <a:ea typeface="UD デジタル 教科書体 N-B" panose="02020700000000000000" pitchFamily="17" charset="-128"/>
                <a:cs typeface="メイリオ" panose="020B0604030504040204" pitchFamily="50" charset="-128"/>
              </a:rPr>
              <a:t>）</a:t>
            </a:r>
          </a:p>
        </p:txBody>
      </p:sp>
      <p:pic>
        <p:nvPicPr>
          <p:cNvPr id="11" name="図 10" descr="ももっち_ジャンプ.gif"/>
          <p:cNvPicPr>
            <a:picLocks noChangeAspect="1"/>
          </p:cNvPicPr>
          <p:nvPr/>
        </p:nvPicPr>
        <p:blipFill>
          <a:blip r:embed="rId3" cstate="print"/>
          <a:stretch>
            <a:fillRect/>
          </a:stretch>
        </p:blipFill>
        <p:spPr>
          <a:xfrm>
            <a:off x="7092280" y="30769"/>
            <a:ext cx="934322" cy="1764000"/>
          </a:xfrm>
          <a:prstGeom prst="rect">
            <a:avLst/>
          </a:prstGeom>
        </p:spPr>
      </p:pic>
    </p:spTree>
    <p:extLst>
      <p:ext uri="{BB962C8B-B14F-4D97-AF65-F5344CB8AC3E}">
        <p14:creationId xmlns:p14="http://schemas.microsoft.com/office/powerpoint/2010/main" val="9207477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90550" y="692696"/>
            <a:ext cx="8229600" cy="1143000"/>
          </a:xfrm>
          <a:noFill/>
        </p:spPr>
        <p:txBody>
          <a:bodyPr/>
          <a:lstStyle/>
          <a:p>
            <a:r>
              <a:rPr kumimoji="1" lang="ja-JP" altLang="en-US" b="1" dirty="0">
                <a:solidFill>
                  <a:schemeClr val="tx1"/>
                </a:solidFill>
                <a:latin typeface="メイリオ" panose="020B0604030504040204" pitchFamily="50" charset="-128"/>
                <a:ea typeface="メイリオ" panose="020B0604030504040204" pitchFamily="50" charset="-128"/>
              </a:rPr>
              <a:t>本日は、ありがとうございました。</a:t>
            </a:r>
          </a:p>
        </p:txBody>
      </p:sp>
      <p:sp>
        <p:nvSpPr>
          <p:cNvPr id="4" name="テキスト ボックス 21"/>
          <p:cNvSpPr txBox="1"/>
          <p:nvPr/>
        </p:nvSpPr>
        <p:spPr>
          <a:xfrm>
            <a:off x="3370036" y="4581128"/>
            <a:ext cx="2403928" cy="241905"/>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ja-JP" sz="1100" dirty="0">
                <a:solidFill>
                  <a:schemeClr val="tx1"/>
                </a:solidFill>
                <a:latin typeface="+mn-lt"/>
                <a:ea typeface="+mn-ea"/>
                <a:cs typeface="+mn-cs"/>
              </a:rPr>
              <a:t>© </a:t>
            </a:r>
            <a:r>
              <a:rPr kumimoji="1" lang="ja-JP" altLang="en-US" sz="1100" dirty="0">
                <a:latin typeface="HG丸ｺﾞｼｯｸM-PRO" pitchFamily="50" charset="-128"/>
                <a:ea typeface="HG丸ｺﾞｼｯｸM-PRO" pitchFamily="50" charset="-128"/>
              </a:rPr>
              <a:t>岡山県「ももっち・うらっち」</a:t>
            </a:r>
            <a:endParaRPr kumimoji="1" lang="ja-JP" altLang="en-US" sz="1100" dirty="0">
              <a:latin typeface="HGP創英角ﾎﾟｯﾌﾟ体" pitchFamily="50" charset="-128"/>
              <a:ea typeface="HGP創英角ﾎﾟｯﾌﾟ体" pitchFamily="50" charset="-128"/>
            </a:endParaRPr>
          </a:p>
        </p:txBody>
      </p:sp>
      <p:sp>
        <p:nvSpPr>
          <p:cNvPr id="5" name="角丸四角形 4"/>
          <p:cNvSpPr/>
          <p:nvPr/>
        </p:nvSpPr>
        <p:spPr>
          <a:xfrm>
            <a:off x="251520" y="5337374"/>
            <a:ext cx="8640960" cy="683914"/>
          </a:xfrm>
          <a:prstGeom prst="roundRect">
            <a:avLst>
              <a:gd name="adj" fmla="val 9626"/>
            </a:avLst>
          </a:prstGeom>
          <a:solidFill>
            <a:schemeClr val="accent6">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tIns="72000" bIns="0" rtlCol="0" anchor="ctr"/>
          <a:lstStyle/>
          <a:p>
            <a:pPr marL="352425" indent="-352425" algn="ctr"/>
            <a:r>
              <a:rPr lang="ja-JP" altLang="en-US" sz="2800" dirty="0" smtClean="0">
                <a:solidFill>
                  <a:schemeClr val="tx1"/>
                </a:solidFill>
                <a:latin typeface="メイリオ" panose="020B0604030504040204" pitchFamily="50" charset="-128"/>
                <a:ea typeface="メイリオ" panose="020B0604030504040204" pitchFamily="50" charset="-128"/>
              </a:rPr>
              <a:t>資料③、④を集めます。ご協力お願いします。</a:t>
            </a:r>
            <a:endParaRPr lang="en-US" altLang="ja-JP" sz="2800" dirty="0" smtClean="0">
              <a:solidFill>
                <a:schemeClr val="tx1"/>
              </a:solidFill>
              <a:latin typeface="メイリオ" panose="020B0604030504040204" pitchFamily="50" charset="-128"/>
              <a:ea typeface="メイリオ" panose="020B0604030504040204" pitchFamily="50" charset="-128"/>
            </a:endParaRPr>
          </a:p>
        </p:txBody>
      </p:sp>
      <p:pic>
        <p:nvPicPr>
          <p:cNvPr id="6" name="図 5" descr="11N お願い（2人）.gif"/>
          <p:cNvPicPr>
            <a:picLocks noChangeAspect="1"/>
          </p:cNvPicPr>
          <p:nvPr/>
        </p:nvPicPr>
        <p:blipFill>
          <a:blip r:embed="rId3" cstate="print"/>
          <a:stretch>
            <a:fillRect/>
          </a:stretch>
        </p:blipFill>
        <p:spPr>
          <a:xfrm>
            <a:off x="3139315" y="1988840"/>
            <a:ext cx="2865370" cy="2529096"/>
          </a:xfrm>
          <a:prstGeom prst="rect">
            <a:avLst/>
          </a:prstGeom>
        </p:spPr>
      </p:pic>
    </p:spTree>
    <p:extLst>
      <p:ext uri="{BB962C8B-B14F-4D97-AF65-F5344CB8AC3E}">
        <p14:creationId xmlns:p14="http://schemas.microsoft.com/office/powerpoint/2010/main" val="2018751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p:cNvGrpSpPr/>
          <p:nvPr/>
        </p:nvGrpSpPr>
        <p:grpSpPr>
          <a:xfrm>
            <a:off x="96382" y="908720"/>
            <a:ext cx="8879628" cy="914400"/>
            <a:chOff x="96382" y="980728"/>
            <a:chExt cx="8879628" cy="914400"/>
          </a:xfrm>
        </p:grpSpPr>
        <p:sp>
          <p:nvSpPr>
            <p:cNvPr id="2" name="角丸四角形 1"/>
            <p:cNvSpPr/>
            <p:nvPr/>
          </p:nvSpPr>
          <p:spPr>
            <a:xfrm>
              <a:off x="504613" y="1044228"/>
              <a:ext cx="8471397"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a:defRPr/>
              </a:pPr>
              <a:r>
                <a:rPr lang="ja-JP" altLang="en-US" sz="2000" b="1" dirty="0" smtClean="0">
                  <a:solidFill>
                    <a:schemeClr val="bg1"/>
                  </a:solidFill>
                  <a:latin typeface="+mj-ea"/>
                  <a:ea typeface="+mj-ea"/>
                </a:rPr>
                <a:t>　　  授業での主体性を高める働きかけについて話し合う</a:t>
              </a:r>
              <a:endParaRPr lang="en-US" altLang="ja-JP" sz="2000" b="1" dirty="0">
                <a:solidFill>
                  <a:schemeClr val="bg1"/>
                </a:solidFill>
                <a:latin typeface="+mj-ea"/>
                <a:ea typeface="+mj-ea"/>
              </a:endParaRPr>
            </a:p>
          </p:txBody>
        </p:sp>
        <p:sp>
          <p:nvSpPr>
            <p:cNvPr id="15" name="円/楕円 14"/>
            <p:cNvSpPr/>
            <p:nvPr/>
          </p:nvSpPr>
          <p:spPr>
            <a:xfrm>
              <a:off x="96382" y="980728"/>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smtClean="0">
                  <a:solidFill>
                    <a:schemeClr val="bg1"/>
                  </a:solidFill>
                  <a:latin typeface="メイリオ" panose="020B0604030504040204" pitchFamily="50" charset="-128"/>
                  <a:ea typeface="メイリオ" panose="020B0604030504040204" pitchFamily="50" charset="-128"/>
                </a:rPr>
                <a:t>１</a:t>
              </a:r>
              <a:endParaRPr lang="ja-JP" altLang="en-US" sz="4000" b="1" dirty="0">
                <a:solidFill>
                  <a:schemeClr val="bg1"/>
                </a:solidFill>
                <a:latin typeface="メイリオ" panose="020B0604030504040204" pitchFamily="50" charset="-128"/>
                <a:ea typeface="メイリオ" panose="020B0604030504040204" pitchFamily="50" charset="-128"/>
              </a:endParaRPr>
            </a:p>
          </p:txBody>
        </p:sp>
      </p:grpSp>
      <p:sp>
        <p:nvSpPr>
          <p:cNvPr id="21" name="タイトル 1"/>
          <p:cNvSpPr>
            <a:spLocks noGrp="1"/>
          </p:cNvSpPr>
          <p:nvPr>
            <p:ph type="title"/>
          </p:nvPr>
        </p:nvSpPr>
        <p:spPr>
          <a:xfrm>
            <a:off x="251520" y="0"/>
            <a:ext cx="8229600" cy="1143000"/>
          </a:xfrm>
          <a:noFill/>
        </p:spPr>
        <p:txBody>
          <a:bodyPr/>
          <a:lstStyle/>
          <a:p>
            <a:pPr algn="ctr"/>
            <a:r>
              <a:rPr lang="ja-JP" altLang="en-US" b="1" dirty="0">
                <a:solidFill>
                  <a:schemeClr val="tx1"/>
                </a:solidFill>
                <a:latin typeface="メイリオ" pitchFamily="50" charset="-128"/>
                <a:ea typeface="メイリオ" pitchFamily="50" charset="-128"/>
                <a:cs typeface="Arial" charset="0"/>
              </a:rPr>
              <a:t>研修の進め方</a:t>
            </a:r>
          </a:p>
        </p:txBody>
      </p:sp>
    </p:spTree>
    <p:extLst>
      <p:ext uri="{BB962C8B-B14F-4D97-AF65-F5344CB8AC3E}">
        <p14:creationId xmlns:p14="http://schemas.microsoft.com/office/powerpoint/2010/main" val="1565879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1407171"/>
            <a:ext cx="9148848" cy="5450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正方形/長方形 11"/>
          <p:cNvSpPr/>
          <p:nvPr/>
        </p:nvSpPr>
        <p:spPr>
          <a:xfrm>
            <a:off x="0" y="0"/>
            <a:ext cx="9144000" cy="1412776"/>
          </a:xfrm>
          <a:prstGeom prst="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288000" rIns="180000" rtlCol="0" anchor="ctr"/>
          <a:lstStyle/>
          <a:p>
            <a:r>
              <a:rPr lang="ja-JP" altLang="en-US" sz="2400" dirty="0">
                <a:solidFill>
                  <a:schemeClr val="bg1"/>
                </a:solidFill>
                <a:latin typeface="メイリオ" panose="020B0604030504040204" pitchFamily="50" charset="-128"/>
                <a:ea typeface="メイリオ" panose="020B0604030504040204" pitchFamily="50" charset="-128"/>
              </a:rPr>
              <a:t>教師が示した課題に</a:t>
            </a:r>
            <a:r>
              <a:rPr lang="ja-JP" altLang="en-US" sz="2400" dirty="0" smtClean="0">
                <a:solidFill>
                  <a:schemeClr val="bg1"/>
                </a:solidFill>
                <a:latin typeface="メイリオ" panose="020B0604030504040204" pitchFamily="50" charset="-128"/>
                <a:ea typeface="メイリオ" panose="020B0604030504040204" pitchFamily="50" charset="-128"/>
              </a:rPr>
              <a:t>ついて考える学習活動の際に、</a:t>
            </a:r>
            <a:r>
              <a:rPr lang="ja-JP" altLang="en-US" sz="2400" b="1" dirty="0" smtClean="0">
                <a:solidFill>
                  <a:schemeClr val="bg1"/>
                </a:solidFill>
                <a:latin typeface="メイリオ" panose="020B0604030504040204" pitchFamily="50" charset="-128"/>
                <a:ea typeface="メイリオ" panose="020B0604030504040204" pitchFamily="50" charset="-128"/>
              </a:rPr>
              <a:t>子供</a:t>
            </a:r>
            <a:r>
              <a:rPr lang="ja-JP" altLang="en-US" sz="2400" b="1" dirty="0">
                <a:solidFill>
                  <a:schemeClr val="bg1"/>
                </a:solidFill>
                <a:latin typeface="メイリオ" panose="020B0604030504040204" pitchFamily="50" charset="-128"/>
                <a:ea typeface="メイリオ" panose="020B0604030504040204" pitchFamily="50" charset="-128"/>
              </a:rPr>
              <a:t>たち</a:t>
            </a:r>
            <a:r>
              <a:rPr lang="ja-JP" altLang="en-US" sz="2400" b="1" dirty="0" smtClean="0">
                <a:solidFill>
                  <a:schemeClr val="bg1"/>
                </a:solidFill>
                <a:latin typeface="メイリオ" panose="020B0604030504040204" pitchFamily="50" charset="-128"/>
                <a:ea typeface="メイリオ" panose="020B0604030504040204" pitchFamily="50" charset="-128"/>
              </a:rPr>
              <a:t>がより</a:t>
            </a:r>
            <a:r>
              <a:rPr lang="ja-JP" altLang="en-US" sz="2400" b="1" dirty="0">
                <a:solidFill>
                  <a:schemeClr val="bg1"/>
                </a:solidFill>
                <a:latin typeface="メイリオ" panose="020B0604030504040204" pitchFamily="50" charset="-128"/>
                <a:ea typeface="メイリオ" panose="020B0604030504040204" pitchFamily="50" charset="-128"/>
              </a:rPr>
              <a:t>主体的に考えることができる</a:t>
            </a:r>
            <a:r>
              <a:rPr lang="ja-JP" altLang="en-US" sz="2400" dirty="0">
                <a:solidFill>
                  <a:schemeClr val="bg1"/>
                </a:solidFill>
                <a:latin typeface="メイリオ" panose="020B0604030504040204" pitchFamily="50" charset="-128"/>
                <a:ea typeface="メイリオ" panose="020B0604030504040204" pitchFamily="50" charset="-128"/>
              </a:rPr>
              <a:t>ように</a:t>
            </a:r>
            <a:r>
              <a:rPr lang="ja-JP" altLang="en-US" sz="2400" dirty="0" smtClean="0">
                <a:solidFill>
                  <a:schemeClr val="bg1"/>
                </a:solidFill>
                <a:latin typeface="メイリオ" panose="020B0604030504040204" pitchFamily="50" charset="-128"/>
                <a:ea typeface="メイリオ" panose="020B0604030504040204" pitchFamily="50" charset="-128"/>
              </a:rPr>
              <a:t>なる働きかけ</a:t>
            </a:r>
            <a:r>
              <a:rPr lang="ja-JP" altLang="en-US" sz="2400" dirty="0">
                <a:solidFill>
                  <a:schemeClr val="bg1"/>
                </a:solidFill>
                <a:latin typeface="メイリオ" panose="020B0604030504040204" pitchFamily="50" charset="-128"/>
                <a:ea typeface="メイリオ" panose="020B0604030504040204" pitchFamily="50" charset="-128"/>
              </a:rPr>
              <a:t>として</a:t>
            </a:r>
            <a:r>
              <a:rPr lang="ja-JP" altLang="en-US" sz="2400" dirty="0" smtClean="0">
                <a:solidFill>
                  <a:schemeClr val="bg1"/>
                </a:solidFill>
                <a:latin typeface="メイリオ" panose="020B0604030504040204" pitchFamily="50" charset="-128"/>
                <a:ea typeface="メイリオ" panose="020B0604030504040204" pitchFamily="50" charset="-128"/>
              </a:rPr>
              <a:t>、どの</a:t>
            </a:r>
            <a:r>
              <a:rPr lang="ja-JP" altLang="en-US" sz="2400" dirty="0">
                <a:solidFill>
                  <a:schemeClr val="bg1"/>
                </a:solidFill>
                <a:latin typeface="メイリオ" panose="020B0604030504040204" pitchFamily="50" charset="-128"/>
                <a:ea typeface="メイリオ" panose="020B0604030504040204" pitchFamily="50" charset="-128"/>
              </a:rPr>
              <a:t>よう</a:t>
            </a:r>
            <a:r>
              <a:rPr lang="ja-JP" altLang="en-US" sz="2400" dirty="0" smtClean="0">
                <a:solidFill>
                  <a:schemeClr val="bg1"/>
                </a:solidFill>
                <a:latin typeface="メイリオ" panose="020B0604030504040204" pitchFamily="50" charset="-128"/>
                <a:ea typeface="メイリオ" panose="020B0604030504040204" pitchFamily="50" charset="-128"/>
              </a:rPr>
              <a:t>な手立てが</a:t>
            </a:r>
            <a:r>
              <a:rPr lang="ja-JP" altLang="en-US" sz="2400" dirty="0">
                <a:solidFill>
                  <a:schemeClr val="bg1"/>
                </a:solidFill>
                <a:latin typeface="メイリオ" panose="020B0604030504040204" pitchFamily="50" charset="-128"/>
                <a:ea typeface="メイリオ" panose="020B0604030504040204" pitchFamily="50" charset="-128"/>
              </a:rPr>
              <a:t>考えられますか？</a:t>
            </a:r>
          </a:p>
        </p:txBody>
      </p:sp>
      <p:sp>
        <p:nvSpPr>
          <p:cNvPr id="5" name="正方形/長方形 4"/>
          <p:cNvSpPr/>
          <p:nvPr/>
        </p:nvSpPr>
        <p:spPr>
          <a:xfrm>
            <a:off x="0" y="0"/>
            <a:ext cx="9148936" cy="685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spTree>
    <p:extLst>
      <p:ext uri="{BB962C8B-B14F-4D97-AF65-F5344CB8AC3E}">
        <p14:creationId xmlns:p14="http://schemas.microsoft.com/office/powerpoint/2010/main" val="2089820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76" y="1379537"/>
            <a:ext cx="9236076" cy="552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正方形/長方形 11"/>
          <p:cNvSpPr/>
          <p:nvPr/>
        </p:nvSpPr>
        <p:spPr>
          <a:xfrm>
            <a:off x="0" y="0"/>
            <a:ext cx="9144000" cy="1412776"/>
          </a:xfrm>
          <a:prstGeom prst="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288000" rIns="180000" rtlCol="0" anchor="ctr"/>
          <a:lstStyle/>
          <a:p>
            <a:r>
              <a:rPr lang="ja-JP" altLang="en-US" sz="2400" dirty="0">
                <a:solidFill>
                  <a:schemeClr val="bg1"/>
                </a:solidFill>
                <a:latin typeface="メイリオ" panose="020B0604030504040204" pitchFamily="50" charset="-128"/>
                <a:ea typeface="メイリオ" panose="020B0604030504040204" pitchFamily="50" charset="-128"/>
              </a:rPr>
              <a:t>教師が示した課題に</a:t>
            </a:r>
            <a:r>
              <a:rPr lang="ja-JP" altLang="en-US" sz="2400" dirty="0" smtClean="0">
                <a:solidFill>
                  <a:schemeClr val="bg1"/>
                </a:solidFill>
                <a:latin typeface="メイリオ" panose="020B0604030504040204" pitchFamily="50" charset="-128"/>
                <a:ea typeface="メイリオ" panose="020B0604030504040204" pitchFamily="50" charset="-128"/>
              </a:rPr>
              <a:t>ついて考える学習活動の際に、</a:t>
            </a:r>
            <a:r>
              <a:rPr lang="ja-JP" altLang="en-US" sz="2400" b="1" dirty="0" smtClean="0">
                <a:solidFill>
                  <a:schemeClr val="bg1"/>
                </a:solidFill>
                <a:latin typeface="メイリオ" panose="020B0604030504040204" pitchFamily="50" charset="-128"/>
                <a:ea typeface="メイリオ" panose="020B0604030504040204" pitchFamily="50" charset="-128"/>
              </a:rPr>
              <a:t>子供</a:t>
            </a:r>
            <a:r>
              <a:rPr lang="ja-JP" altLang="en-US" sz="2400" b="1" dirty="0">
                <a:solidFill>
                  <a:schemeClr val="bg1"/>
                </a:solidFill>
                <a:latin typeface="メイリオ" panose="020B0604030504040204" pitchFamily="50" charset="-128"/>
                <a:ea typeface="メイリオ" panose="020B0604030504040204" pitchFamily="50" charset="-128"/>
              </a:rPr>
              <a:t>たち</a:t>
            </a:r>
            <a:r>
              <a:rPr lang="ja-JP" altLang="en-US" sz="2400" b="1" dirty="0" smtClean="0">
                <a:solidFill>
                  <a:schemeClr val="bg1"/>
                </a:solidFill>
                <a:latin typeface="メイリオ" panose="020B0604030504040204" pitchFamily="50" charset="-128"/>
                <a:ea typeface="メイリオ" panose="020B0604030504040204" pitchFamily="50" charset="-128"/>
              </a:rPr>
              <a:t>がより</a:t>
            </a:r>
            <a:r>
              <a:rPr lang="ja-JP" altLang="en-US" sz="2400" b="1" dirty="0">
                <a:solidFill>
                  <a:schemeClr val="bg1"/>
                </a:solidFill>
                <a:latin typeface="メイリオ" panose="020B0604030504040204" pitchFamily="50" charset="-128"/>
                <a:ea typeface="メイリオ" panose="020B0604030504040204" pitchFamily="50" charset="-128"/>
              </a:rPr>
              <a:t>主体的に考えることができる</a:t>
            </a:r>
            <a:r>
              <a:rPr lang="ja-JP" altLang="en-US" sz="2400" dirty="0">
                <a:solidFill>
                  <a:schemeClr val="bg1"/>
                </a:solidFill>
                <a:latin typeface="メイリオ" panose="020B0604030504040204" pitchFamily="50" charset="-128"/>
                <a:ea typeface="メイリオ" panose="020B0604030504040204" pitchFamily="50" charset="-128"/>
              </a:rPr>
              <a:t>ように</a:t>
            </a:r>
            <a:r>
              <a:rPr lang="ja-JP" altLang="en-US" sz="2400" dirty="0" smtClean="0">
                <a:solidFill>
                  <a:schemeClr val="bg1"/>
                </a:solidFill>
                <a:latin typeface="メイリオ" panose="020B0604030504040204" pitchFamily="50" charset="-128"/>
                <a:ea typeface="メイリオ" panose="020B0604030504040204" pitchFamily="50" charset="-128"/>
              </a:rPr>
              <a:t>なる働きかけ</a:t>
            </a:r>
            <a:r>
              <a:rPr lang="ja-JP" altLang="en-US" sz="2400" dirty="0">
                <a:solidFill>
                  <a:schemeClr val="bg1"/>
                </a:solidFill>
                <a:latin typeface="メイリオ" panose="020B0604030504040204" pitchFamily="50" charset="-128"/>
                <a:ea typeface="メイリオ" panose="020B0604030504040204" pitchFamily="50" charset="-128"/>
              </a:rPr>
              <a:t>として</a:t>
            </a:r>
            <a:r>
              <a:rPr lang="ja-JP" altLang="en-US" sz="2400" dirty="0" smtClean="0">
                <a:solidFill>
                  <a:schemeClr val="bg1"/>
                </a:solidFill>
                <a:latin typeface="メイリオ" panose="020B0604030504040204" pitchFamily="50" charset="-128"/>
                <a:ea typeface="メイリオ" panose="020B0604030504040204" pitchFamily="50" charset="-128"/>
              </a:rPr>
              <a:t>、どの</a:t>
            </a:r>
            <a:r>
              <a:rPr lang="ja-JP" altLang="en-US" sz="2400" dirty="0">
                <a:solidFill>
                  <a:schemeClr val="bg1"/>
                </a:solidFill>
                <a:latin typeface="メイリオ" panose="020B0604030504040204" pitchFamily="50" charset="-128"/>
                <a:ea typeface="メイリオ" panose="020B0604030504040204" pitchFamily="50" charset="-128"/>
              </a:rPr>
              <a:t>よう</a:t>
            </a:r>
            <a:r>
              <a:rPr lang="ja-JP" altLang="en-US" sz="2400" dirty="0" smtClean="0">
                <a:solidFill>
                  <a:schemeClr val="bg1"/>
                </a:solidFill>
                <a:latin typeface="メイリオ" panose="020B0604030504040204" pitchFamily="50" charset="-128"/>
                <a:ea typeface="メイリオ" panose="020B0604030504040204" pitchFamily="50" charset="-128"/>
              </a:rPr>
              <a:t>な手立てが</a:t>
            </a:r>
            <a:r>
              <a:rPr lang="ja-JP" altLang="en-US" sz="2400" dirty="0">
                <a:solidFill>
                  <a:schemeClr val="bg1"/>
                </a:solidFill>
                <a:latin typeface="メイリオ" panose="020B0604030504040204" pitchFamily="50" charset="-128"/>
                <a:ea typeface="メイリオ" panose="020B0604030504040204" pitchFamily="50" charset="-128"/>
              </a:rPr>
              <a:t>考えられますか？</a:t>
            </a:r>
          </a:p>
        </p:txBody>
      </p:sp>
      <p:sp>
        <p:nvSpPr>
          <p:cNvPr id="5" name="正方形/長方形 4"/>
          <p:cNvSpPr/>
          <p:nvPr/>
        </p:nvSpPr>
        <p:spPr>
          <a:xfrm>
            <a:off x="0" y="0"/>
            <a:ext cx="9148936" cy="685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spTree>
    <p:extLst>
      <p:ext uri="{BB962C8B-B14F-4D97-AF65-F5344CB8AC3E}">
        <p14:creationId xmlns:p14="http://schemas.microsoft.com/office/powerpoint/2010/main" val="2686685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グループ化 5"/>
          <p:cNvGrpSpPr/>
          <p:nvPr/>
        </p:nvGrpSpPr>
        <p:grpSpPr>
          <a:xfrm>
            <a:off x="735649" y="1892370"/>
            <a:ext cx="8240361" cy="914400"/>
            <a:chOff x="735649" y="1961282"/>
            <a:chExt cx="8240361" cy="914400"/>
          </a:xfrm>
        </p:grpSpPr>
        <p:sp>
          <p:nvSpPr>
            <p:cNvPr id="18" name="角丸四角形 17"/>
            <p:cNvSpPr/>
            <p:nvPr/>
          </p:nvSpPr>
          <p:spPr>
            <a:xfrm>
              <a:off x="1148791" y="2035386"/>
              <a:ext cx="7827219" cy="764530"/>
            </a:xfrm>
            <a:prstGeom prst="roundRect">
              <a:avLst/>
            </a:prstGeom>
            <a:gradFill>
              <a:gsLst>
                <a:gs pos="0">
                  <a:schemeClr val="accent1">
                    <a:lumMod val="50000"/>
                  </a:schemeClr>
                </a:gs>
                <a:gs pos="82000">
                  <a:srgbClr val="0070C0"/>
                </a:gs>
                <a:gs pos="100000">
                  <a:schemeClr val="accent1">
                    <a:tint val="23500"/>
                    <a:satMod val="160000"/>
                  </a:schemeClr>
                </a:gs>
              </a:gsLst>
              <a:lin ang="5400000" scaled="0"/>
            </a:gra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72000" rIns="36000" bIns="0" anchor="ctr"/>
            <a:lstStyle/>
            <a:p>
              <a:pPr defTabSz="1066800">
                <a:lnSpc>
                  <a:spcPct val="90000"/>
                </a:lnSpc>
                <a:spcAft>
                  <a:spcPct val="35000"/>
                </a:spcAft>
                <a:defRPr/>
              </a:pPr>
              <a:r>
                <a:rPr lang="ja-JP" altLang="en-US" sz="2000" b="1" dirty="0" smtClean="0">
                  <a:solidFill>
                    <a:schemeClr val="bg1"/>
                  </a:solidFill>
                  <a:latin typeface="+mj-ea"/>
                  <a:ea typeface="+mj-ea"/>
                </a:rPr>
                <a:t>　</a:t>
              </a:r>
              <a:r>
                <a:rPr lang="ja-JP" altLang="en-US" sz="2000" b="1" dirty="0">
                  <a:solidFill>
                    <a:schemeClr val="bg1"/>
                  </a:solidFill>
                  <a:latin typeface="+mj-ea"/>
                  <a:ea typeface="+mj-ea"/>
                </a:rPr>
                <a:t>　</a:t>
              </a:r>
              <a:r>
                <a:rPr lang="ja-JP" altLang="en-US" sz="2000" b="1" dirty="0" smtClean="0">
                  <a:solidFill>
                    <a:schemeClr val="bg1"/>
                  </a:solidFill>
                  <a:latin typeface="+mj-ea"/>
                  <a:ea typeface="+mj-ea"/>
                </a:rPr>
                <a:t>  授業の</a:t>
              </a:r>
              <a:r>
                <a:rPr lang="ja-JP" altLang="en-US" sz="2000" b="1" dirty="0">
                  <a:solidFill>
                    <a:schemeClr val="bg1"/>
                  </a:solidFill>
                  <a:latin typeface="+mj-ea"/>
                  <a:ea typeface="+mj-ea"/>
                </a:rPr>
                <a:t>中で</a:t>
              </a:r>
              <a:r>
                <a:rPr lang="ja-JP" altLang="en-US" sz="2000" b="1" dirty="0" smtClean="0">
                  <a:solidFill>
                    <a:schemeClr val="bg1"/>
                  </a:solidFill>
                  <a:latin typeface="+mj-ea"/>
                  <a:ea typeface="+mj-ea"/>
                </a:rPr>
                <a:t>の生徒指導について</a:t>
              </a:r>
              <a:endParaRPr lang="en-US" altLang="ja-JP" sz="2000" b="1" dirty="0">
                <a:solidFill>
                  <a:schemeClr val="bg1"/>
                </a:solidFill>
                <a:latin typeface="+mj-ea"/>
                <a:ea typeface="+mj-ea"/>
              </a:endParaRPr>
            </a:p>
          </p:txBody>
        </p:sp>
        <p:sp>
          <p:nvSpPr>
            <p:cNvPr id="14" name="円/楕円 13"/>
            <p:cNvSpPr/>
            <p:nvPr/>
          </p:nvSpPr>
          <p:spPr>
            <a:xfrm>
              <a:off x="735649" y="1961282"/>
              <a:ext cx="914400" cy="914400"/>
            </a:xfrm>
            <a:prstGeom prst="ellipse">
              <a:avLst/>
            </a:prstGeom>
            <a:solidFill>
              <a:srgbClr val="0070C0"/>
            </a:solidFill>
            <a:effectLst>
              <a:outerShdw blurRad="50800" dist="38100" dir="18900000" algn="bl" rotWithShape="0">
                <a:prstClr val="black">
                  <a:alpha val="40000"/>
                </a:prstClr>
              </a:outerShdw>
            </a:effectLst>
            <a:scene3d>
              <a:camera prst="orthographicFront"/>
              <a:lightRig rig="threePt" dir="t"/>
            </a:scene3d>
            <a:sp3d prstMaterial="plastic">
              <a:bevelT/>
            </a:sp3d>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a:defRPr/>
              </a:pPr>
              <a:r>
                <a:rPr lang="ja-JP" altLang="en-US" sz="4000" b="1" dirty="0" smtClean="0">
                  <a:solidFill>
                    <a:schemeClr val="bg1"/>
                  </a:solidFill>
                  <a:latin typeface="メイリオ" panose="020B0604030504040204" pitchFamily="50" charset="-128"/>
                  <a:ea typeface="メイリオ" panose="020B0604030504040204" pitchFamily="50" charset="-128"/>
                </a:rPr>
                <a:t>２</a:t>
              </a:r>
              <a:endParaRPr lang="ja-JP" altLang="en-US" sz="4000" b="1" dirty="0">
                <a:solidFill>
                  <a:schemeClr val="bg1"/>
                </a:solidFill>
                <a:latin typeface="メイリオ" panose="020B0604030504040204" pitchFamily="50" charset="-128"/>
                <a:ea typeface="メイリオ" panose="020B0604030504040204" pitchFamily="50" charset="-128"/>
              </a:endParaRPr>
            </a:p>
          </p:txBody>
        </p:sp>
      </p:grpSp>
      <p:sp>
        <p:nvSpPr>
          <p:cNvPr id="21" name="タイトル 1"/>
          <p:cNvSpPr>
            <a:spLocks noGrp="1"/>
          </p:cNvSpPr>
          <p:nvPr>
            <p:ph type="title"/>
          </p:nvPr>
        </p:nvSpPr>
        <p:spPr>
          <a:xfrm>
            <a:off x="251520" y="0"/>
            <a:ext cx="8229600" cy="1143000"/>
          </a:xfrm>
          <a:noFill/>
        </p:spPr>
        <p:txBody>
          <a:bodyPr/>
          <a:lstStyle/>
          <a:p>
            <a:pPr algn="ctr"/>
            <a:r>
              <a:rPr lang="ja-JP" altLang="en-US" b="1" dirty="0">
                <a:solidFill>
                  <a:schemeClr val="tx1"/>
                </a:solidFill>
                <a:latin typeface="メイリオ" pitchFamily="50" charset="-128"/>
                <a:ea typeface="メイリオ" pitchFamily="50" charset="-128"/>
                <a:cs typeface="Arial" charset="0"/>
              </a:rPr>
              <a:t>研修の進め方</a:t>
            </a:r>
          </a:p>
        </p:txBody>
      </p:sp>
    </p:spTree>
    <p:extLst>
      <p:ext uri="{BB962C8B-B14F-4D97-AF65-F5344CB8AC3E}">
        <p14:creationId xmlns:p14="http://schemas.microsoft.com/office/powerpoint/2010/main" val="253266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7" name="Text Box 2"/>
          <p:cNvSpPr txBox="1">
            <a:spLocks noChangeArrowheads="1"/>
          </p:cNvSpPr>
          <p:nvPr/>
        </p:nvSpPr>
        <p:spPr bwMode="auto">
          <a:xfrm>
            <a:off x="4500563" y="1484313"/>
            <a:ext cx="4175125" cy="366712"/>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alpha val="82001"/>
                      </a:schemeClr>
                    </a:gs>
                  </a:gsLst>
                  <a:path path="shape">
                    <a:fillToRect l="50000" t="50000" r="50000" b="50000"/>
                  </a:path>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r" eaLnBrk="1" hangingPunct="1">
              <a:spcBef>
                <a:spcPct val="50000"/>
              </a:spcBef>
              <a:buFontTx/>
              <a:buNone/>
            </a:pPr>
            <a:endParaRPr lang="ja-JP" altLang="ja-JP" sz="1800" b="1"/>
          </a:p>
        </p:txBody>
      </p:sp>
      <p:sp>
        <p:nvSpPr>
          <p:cNvPr id="29700" name="Text Box 3"/>
          <p:cNvSpPr txBox="1">
            <a:spLocks noChangeArrowheads="1"/>
          </p:cNvSpPr>
          <p:nvPr/>
        </p:nvSpPr>
        <p:spPr bwMode="auto">
          <a:xfrm>
            <a:off x="683568" y="1220074"/>
            <a:ext cx="7826375" cy="4801314"/>
          </a:xfrm>
          <a:prstGeom prst="rect">
            <a:avLst/>
          </a:prstGeom>
          <a:solidFill>
            <a:schemeClr val="bg1">
              <a:lumMod val="95000"/>
              <a:alpha val="81960"/>
            </a:schemeClr>
          </a:solidFill>
          <a:ln w="9525" algn="ctr">
            <a:solidFill>
              <a:schemeClr val="tx1"/>
            </a:solidFill>
            <a:miter lim="800000"/>
            <a:headEnd/>
            <a:tailEnd/>
          </a:ln>
          <a:effectLst/>
          <a:extLst/>
        </p:spPr>
        <p:txBody>
          <a:bodyPr anchor="b">
            <a:spAutoFit/>
          </a:bodyPr>
          <a:lstStyle>
            <a:lvl1pPr eaLnBrk="0" hangingPunct="0">
              <a:defRPr>
                <a:solidFill>
                  <a:schemeClr val="tx1"/>
                </a:solidFill>
                <a:latin typeface="ＭＳ Ｐゴシック" pitchFamily="50" charset="-128"/>
                <a:ea typeface="ＭＳ Ｐゴシック" pitchFamily="50" charset="-128"/>
              </a:defRPr>
            </a:lvl1pPr>
            <a:lvl2pPr marL="742950" indent="-285750" eaLnBrk="0" hangingPunct="0">
              <a:defRPr>
                <a:solidFill>
                  <a:schemeClr val="tx1"/>
                </a:solidFill>
                <a:latin typeface="ＭＳ Ｐゴシック" pitchFamily="50" charset="-128"/>
                <a:ea typeface="ＭＳ Ｐゴシック" pitchFamily="50" charset="-128"/>
              </a:defRPr>
            </a:lvl2pPr>
            <a:lvl3pPr marL="1143000" indent="-228600" eaLnBrk="0" hangingPunct="0">
              <a:defRPr>
                <a:solidFill>
                  <a:schemeClr val="tx1"/>
                </a:solidFill>
                <a:latin typeface="ＭＳ Ｐゴシック" pitchFamily="50" charset="-128"/>
                <a:ea typeface="ＭＳ Ｐゴシック" pitchFamily="50" charset="-128"/>
              </a:defRPr>
            </a:lvl3pPr>
            <a:lvl4pPr marL="1600200" indent="-228600" eaLnBrk="0" hangingPunct="0">
              <a:defRPr>
                <a:solidFill>
                  <a:schemeClr val="tx1"/>
                </a:solidFill>
                <a:latin typeface="ＭＳ Ｐゴシック" pitchFamily="50" charset="-128"/>
                <a:ea typeface="ＭＳ Ｐゴシック" pitchFamily="50" charset="-128"/>
              </a:defRPr>
            </a:lvl4pPr>
            <a:lvl5pPr marL="2057400" indent="-228600" eaLnBrk="0" hangingPunct="0">
              <a:defRPr>
                <a:solidFill>
                  <a:schemeClr val="tx1"/>
                </a:solidFill>
                <a:latin typeface="ＭＳ Ｐゴシック" pitchFamily="50" charset="-128"/>
                <a:ea typeface="ＭＳ Ｐゴシック" pitchFamily="50" charset="-128"/>
              </a:defRPr>
            </a:lvl5pPr>
            <a:lvl6pPr marL="25146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6pPr>
            <a:lvl7pPr marL="29718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7pPr>
            <a:lvl8pPr marL="34290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8pPr>
            <a:lvl9pPr marL="3886200" indent="-228600" eaLnBrk="0" fontAlgn="base" hangingPunct="0">
              <a:spcBef>
                <a:spcPct val="0"/>
              </a:spcBef>
              <a:spcAft>
                <a:spcPct val="0"/>
              </a:spcAft>
              <a:defRPr>
                <a:solidFill>
                  <a:schemeClr val="tx1"/>
                </a:solidFill>
                <a:latin typeface="ＭＳ Ｐゴシック" pitchFamily="50" charset="-128"/>
                <a:ea typeface="ＭＳ Ｐゴシック" pitchFamily="50" charset="-128"/>
              </a:defRPr>
            </a:lvl9pPr>
          </a:lstStyle>
          <a:p>
            <a:pPr marL="171450" eaLnBrk="1" hangingPunct="1">
              <a:spcBef>
                <a:spcPct val="50000"/>
              </a:spcBef>
              <a:defRPr/>
            </a:pPr>
            <a:r>
              <a:rPr lang="ja-JP" altLang="en-US" sz="100" dirty="0">
                <a:latin typeface="+mn-ea"/>
                <a:ea typeface="+mn-ea"/>
              </a:rPr>
              <a:t>　</a:t>
            </a:r>
            <a:endParaRPr lang="en-US" altLang="ja-JP" sz="3200" dirty="0" smtClean="0">
              <a:latin typeface="+mn-ea"/>
              <a:ea typeface="+mn-ea"/>
            </a:endParaRPr>
          </a:p>
          <a:p>
            <a:pPr marL="171450" eaLnBrk="1" hangingPunct="1">
              <a:spcBef>
                <a:spcPct val="50000"/>
              </a:spcBef>
              <a:defRPr/>
            </a:pPr>
            <a:r>
              <a:rPr lang="ja-JP" altLang="en-US" sz="3200" dirty="0">
                <a:latin typeface="+mn-ea"/>
                <a:ea typeface="+mn-ea"/>
              </a:rPr>
              <a:t>　</a:t>
            </a:r>
            <a:r>
              <a:rPr lang="ja-JP" altLang="en-US" sz="3200" dirty="0" smtClean="0">
                <a:latin typeface="+mn-ea"/>
                <a:ea typeface="+mn-ea"/>
              </a:rPr>
              <a:t>各学校においては、生徒指導が教育課程の内外において一人一人の児童生徒の健全な成長を促し、児童生徒自ら</a:t>
            </a:r>
            <a:r>
              <a:rPr lang="ja-JP" altLang="en-US" sz="3200" dirty="0" smtClean="0">
                <a:uFill>
                  <a:solidFill>
                    <a:srgbClr val="FF0000"/>
                  </a:solidFill>
                </a:uFill>
                <a:latin typeface="+mn-ea"/>
                <a:ea typeface="+mn-ea"/>
              </a:rPr>
              <a:t>現在及び将来における自己実現</a:t>
            </a:r>
            <a:r>
              <a:rPr lang="ja-JP" altLang="en-US" sz="3200" dirty="0" smtClean="0">
                <a:latin typeface="+mn-ea"/>
                <a:ea typeface="+mn-ea"/>
              </a:rPr>
              <a:t>を図っていくための</a:t>
            </a:r>
            <a:r>
              <a:rPr lang="ja-JP" altLang="en-US" sz="3200" b="1" dirty="0" smtClean="0">
                <a:latin typeface="+mn-ea"/>
                <a:ea typeface="+mn-ea"/>
              </a:rPr>
              <a:t>自己指導能力の育成を目指す</a:t>
            </a:r>
            <a:r>
              <a:rPr lang="ja-JP" altLang="en-US" sz="3200" dirty="0" smtClean="0">
                <a:latin typeface="+mn-ea"/>
                <a:ea typeface="+mn-ea"/>
              </a:rPr>
              <a:t>という生徒指導の積極的な意義を踏まえ、学校の教育活動全体を通じ、その一層の充実を図っていくことが必要です。</a:t>
            </a:r>
            <a:endParaRPr lang="en-US" altLang="ja-JP" sz="3200" dirty="0" smtClean="0">
              <a:latin typeface="+mn-ea"/>
              <a:ea typeface="+mn-ea"/>
            </a:endParaRPr>
          </a:p>
          <a:p>
            <a:pPr algn="r" eaLnBrk="1" hangingPunct="1">
              <a:spcBef>
                <a:spcPct val="50000"/>
              </a:spcBef>
              <a:defRPr/>
            </a:pPr>
            <a:r>
              <a:rPr lang="ja-JP" altLang="en-US" sz="2000" dirty="0" smtClean="0">
                <a:latin typeface="+mn-ea"/>
                <a:ea typeface="+mn-ea"/>
              </a:rPr>
              <a:t>　　　  </a:t>
            </a:r>
            <a:r>
              <a:rPr lang="ja-JP" altLang="en-US" sz="2000" dirty="0">
                <a:latin typeface="+mn-ea"/>
                <a:ea typeface="+mn-ea"/>
              </a:rPr>
              <a:t>文部</a:t>
            </a:r>
            <a:r>
              <a:rPr lang="ja-JP" altLang="en-US" sz="2000" dirty="0" smtClean="0">
                <a:latin typeface="+mn-ea"/>
                <a:ea typeface="+mn-ea"/>
              </a:rPr>
              <a:t>科学省（</a:t>
            </a:r>
            <a:r>
              <a:rPr lang="en-US" altLang="ja-JP" sz="2000" dirty="0" smtClean="0">
                <a:latin typeface="+mn-ea"/>
                <a:ea typeface="+mn-ea"/>
              </a:rPr>
              <a:t>2010</a:t>
            </a:r>
            <a:r>
              <a:rPr lang="ja-JP" altLang="en-US" sz="2000" dirty="0" smtClean="0">
                <a:latin typeface="+mn-ea"/>
                <a:ea typeface="+mn-ea"/>
              </a:rPr>
              <a:t>）「生徒指導提要」</a:t>
            </a:r>
            <a:endParaRPr lang="en-US" altLang="ja-JP" sz="2000" dirty="0" smtClean="0">
              <a:latin typeface="+mn-ea"/>
              <a:ea typeface="+mn-ea"/>
            </a:endParaRPr>
          </a:p>
          <a:p>
            <a:pPr algn="r" eaLnBrk="1" hangingPunct="1">
              <a:spcBef>
                <a:spcPct val="50000"/>
              </a:spcBef>
              <a:defRPr/>
            </a:pPr>
            <a:endParaRPr lang="ja-JP" altLang="en-US" sz="100" dirty="0">
              <a:latin typeface="+mn-ea"/>
              <a:ea typeface="+mn-ea"/>
            </a:endParaRPr>
          </a:p>
        </p:txBody>
      </p:sp>
      <p:sp>
        <p:nvSpPr>
          <p:cNvPr id="11269" name="Text Box 2"/>
          <p:cNvSpPr txBox="1">
            <a:spLocks noChangeArrowheads="1"/>
          </p:cNvSpPr>
          <p:nvPr/>
        </p:nvSpPr>
        <p:spPr bwMode="auto">
          <a:xfrm>
            <a:off x="1" y="476250"/>
            <a:ext cx="914399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eaLnBrk="1" hangingPunct="1">
              <a:spcBef>
                <a:spcPct val="50000"/>
              </a:spcBef>
              <a:buFontTx/>
              <a:buNone/>
            </a:pPr>
            <a:r>
              <a:rPr lang="ja-JP" altLang="en-US" sz="4400" dirty="0" smtClean="0">
                <a:latin typeface="メイリオ" panose="020B0604030504040204" pitchFamily="50" charset="-128"/>
                <a:ea typeface="メイリオ" panose="020B0604030504040204" pitchFamily="50" charset="-128"/>
              </a:rPr>
              <a:t>生徒</a:t>
            </a:r>
            <a:r>
              <a:rPr lang="ja-JP" altLang="en-US" sz="4400" dirty="0">
                <a:latin typeface="メイリオ" panose="020B0604030504040204" pitchFamily="50" charset="-128"/>
                <a:ea typeface="メイリオ" panose="020B0604030504040204" pitchFamily="50" charset="-128"/>
              </a:rPr>
              <a:t>指導</a:t>
            </a:r>
            <a:r>
              <a:rPr lang="ja-JP" altLang="en-US" sz="4400" dirty="0" smtClean="0">
                <a:latin typeface="メイリオ" panose="020B0604030504040204" pitchFamily="50" charset="-128"/>
                <a:ea typeface="メイリオ" panose="020B0604030504040204" pitchFamily="50" charset="-128"/>
              </a:rPr>
              <a:t>の意義</a:t>
            </a:r>
            <a:endParaRPr lang="ja-JP" altLang="en-US" sz="4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74117457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a:spLocks noChangeArrowheads="1"/>
          </p:cNvSpPr>
          <p:nvPr/>
        </p:nvSpPr>
        <p:spPr bwMode="auto">
          <a:xfrm>
            <a:off x="309618" y="333375"/>
            <a:ext cx="7574749" cy="1499623"/>
          </a:xfrm>
          <a:prstGeom prst="rect">
            <a:avLst/>
          </a:prstGeom>
          <a:solidFill>
            <a:schemeClr val="bg1">
              <a:lumMod val="95000"/>
            </a:schemeClr>
          </a:solidFill>
          <a:ln w="9525" algn="ctr">
            <a:solidFill>
              <a:schemeClr val="tx1"/>
            </a:solidFill>
            <a:miter lim="800000"/>
            <a:headEnd/>
            <a:tailEnd/>
          </a:ln>
        </p:spPr>
        <p:txBody>
          <a:bodyPr wrap="square" lIns="252000" tIns="144000" bIns="0">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50000"/>
              </a:spcBef>
              <a:buFontTx/>
              <a:buNone/>
            </a:pPr>
            <a:r>
              <a:rPr lang="ja-JP" altLang="en-US" b="1" dirty="0">
                <a:latin typeface="メイリオ" panose="020B0604030504040204" pitchFamily="50" charset="-128"/>
                <a:ea typeface="メイリオ" panose="020B0604030504040204" pitchFamily="50" charset="-128"/>
              </a:rPr>
              <a:t>自己指導能力</a:t>
            </a:r>
            <a:r>
              <a:rPr lang="ja-JP" altLang="en-US" sz="2800" dirty="0">
                <a:latin typeface="メイリオ" panose="020B0604030504040204" pitchFamily="50" charset="-128"/>
                <a:ea typeface="メイリオ" panose="020B0604030504040204" pitchFamily="50" charset="-128"/>
              </a:rPr>
              <a:t>と</a:t>
            </a:r>
            <a:r>
              <a:rPr lang="ja-JP" altLang="en-US" sz="2800" dirty="0" smtClean="0">
                <a:latin typeface="メイリオ" panose="020B0604030504040204" pitchFamily="50" charset="-128"/>
                <a:ea typeface="メイリオ" panose="020B0604030504040204" pitchFamily="50" charset="-128"/>
              </a:rPr>
              <a:t>は、人格</a:t>
            </a:r>
            <a:r>
              <a:rPr lang="ja-JP" altLang="en-US" sz="2800" dirty="0">
                <a:latin typeface="メイリオ" panose="020B0604030504040204" pitchFamily="50" charset="-128"/>
                <a:ea typeface="メイリオ" panose="020B0604030504040204" pitchFamily="50" charset="-128"/>
              </a:rPr>
              <a:t>のよりよい発達を</a:t>
            </a:r>
            <a:r>
              <a:rPr lang="ja-JP" altLang="en-US" sz="2800" dirty="0" smtClean="0">
                <a:latin typeface="メイリオ" panose="020B0604030504040204" pitchFamily="50" charset="-128"/>
                <a:ea typeface="メイリオ" panose="020B0604030504040204" pitchFamily="50" charset="-128"/>
              </a:rPr>
              <a:t>目指し、豊か</a:t>
            </a:r>
            <a:r>
              <a:rPr lang="ja-JP" altLang="en-US" sz="2800" dirty="0">
                <a:latin typeface="メイリオ" panose="020B0604030504040204" pitchFamily="50" charset="-128"/>
                <a:ea typeface="メイリオ" panose="020B0604030504040204" pitchFamily="50" charset="-128"/>
              </a:rPr>
              <a:t>な自己実現を図っていく</a:t>
            </a:r>
            <a:r>
              <a:rPr lang="ja-JP" altLang="en-US" sz="2800" dirty="0" smtClean="0">
                <a:latin typeface="メイリオ" panose="020B0604030504040204" pitchFamily="50" charset="-128"/>
                <a:ea typeface="メイリオ" panose="020B0604030504040204" pitchFamily="50" charset="-128"/>
              </a:rPr>
              <a:t>ため、自分</a:t>
            </a:r>
            <a:r>
              <a:rPr lang="ja-JP" altLang="en-US" sz="2800" dirty="0">
                <a:latin typeface="メイリオ" panose="020B0604030504040204" pitchFamily="50" charset="-128"/>
                <a:ea typeface="メイリオ" panose="020B0604030504040204" pitchFamily="50" charset="-128"/>
              </a:rPr>
              <a:t>自身を自らが指導していく能力</a:t>
            </a:r>
          </a:p>
        </p:txBody>
      </p:sp>
      <p:sp>
        <p:nvSpPr>
          <p:cNvPr id="7" name="AutoShape 6"/>
          <p:cNvSpPr>
            <a:spLocks noChangeArrowheads="1"/>
          </p:cNvSpPr>
          <p:nvPr/>
        </p:nvSpPr>
        <p:spPr bwMode="auto">
          <a:xfrm>
            <a:off x="179512" y="2204864"/>
            <a:ext cx="7848600" cy="3312367"/>
          </a:xfrm>
          <a:prstGeom prst="wedgeRoundRectCallout">
            <a:avLst>
              <a:gd name="adj1" fmla="val 40079"/>
              <a:gd name="adj2" fmla="val 68505"/>
              <a:gd name="adj3" fmla="val 16667"/>
            </a:avLst>
          </a:prstGeom>
          <a:solidFill>
            <a:srgbClr val="009999">
              <a:alpha val="81960"/>
            </a:srgbClr>
          </a:solidFill>
          <a:ln w="9525" algn="ctr">
            <a:solidFill>
              <a:schemeClr val="tx1"/>
            </a:solidFill>
            <a:miter lim="800000"/>
            <a:headEnd/>
            <a:tailEnd/>
          </a:ln>
        </p:spPr>
        <p:txBody>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buClr>
                <a:schemeClr val="hlink"/>
              </a:buClr>
              <a:buFont typeface="Wingdings" pitchFamily="2" charset="2"/>
              <a:buNone/>
            </a:pPr>
            <a:r>
              <a:rPr lang="ja-JP" altLang="en-US" sz="3600" dirty="0">
                <a:solidFill>
                  <a:schemeClr val="bg1"/>
                </a:solidFill>
                <a:latin typeface="+mn-ea"/>
                <a:ea typeface="+mn-ea"/>
              </a:rPr>
              <a:t>その</a:t>
            </a:r>
            <a:r>
              <a:rPr lang="ja-JP" altLang="en-US" sz="3600" dirty="0" smtClean="0">
                <a:solidFill>
                  <a:schemeClr val="bg1"/>
                </a:solidFill>
                <a:latin typeface="+mn-ea"/>
                <a:ea typeface="+mn-ea"/>
              </a:rPr>
              <a:t>時、その</a:t>
            </a:r>
            <a:r>
              <a:rPr lang="ja-JP" altLang="en-US" sz="3600" dirty="0">
                <a:solidFill>
                  <a:schemeClr val="bg1"/>
                </a:solidFill>
                <a:latin typeface="+mn-ea"/>
                <a:ea typeface="+mn-ea"/>
              </a:rPr>
              <a:t>場</a:t>
            </a:r>
            <a:r>
              <a:rPr lang="ja-JP" altLang="en-US" sz="3600" dirty="0" smtClean="0">
                <a:solidFill>
                  <a:schemeClr val="bg1"/>
                </a:solidFill>
                <a:latin typeface="+mn-ea"/>
                <a:ea typeface="+mn-ea"/>
              </a:rPr>
              <a:t>で</a:t>
            </a:r>
            <a:endParaRPr lang="en-US" altLang="ja-JP" sz="3600" dirty="0" smtClean="0">
              <a:solidFill>
                <a:schemeClr val="bg1"/>
              </a:solidFill>
              <a:latin typeface="+mn-ea"/>
              <a:ea typeface="+mn-ea"/>
            </a:endParaRPr>
          </a:p>
          <a:p>
            <a:pPr eaLnBrk="1" hangingPunct="1">
              <a:buClr>
                <a:schemeClr val="hlink"/>
              </a:buClr>
              <a:buFont typeface="Wingdings" pitchFamily="2" charset="2"/>
              <a:buNone/>
            </a:pPr>
            <a:r>
              <a:rPr lang="ja-JP" altLang="en-US" sz="3600" dirty="0" smtClean="0">
                <a:solidFill>
                  <a:schemeClr val="bg1"/>
                </a:solidFill>
                <a:latin typeface="+mn-ea"/>
                <a:ea typeface="+mn-ea"/>
              </a:rPr>
              <a:t>どの</a:t>
            </a:r>
            <a:r>
              <a:rPr lang="ja-JP" altLang="en-US" sz="3600" dirty="0">
                <a:solidFill>
                  <a:schemeClr val="bg1"/>
                </a:solidFill>
                <a:latin typeface="+mn-ea"/>
                <a:ea typeface="+mn-ea"/>
              </a:rPr>
              <a:t>ような行動が適切である</a:t>
            </a:r>
            <a:r>
              <a:rPr lang="ja-JP" altLang="en-US" sz="3600" dirty="0" smtClean="0">
                <a:solidFill>
                  <a:schemeClr val="bg1"/>
                </a:solidFill>
                <a:latin typeface="+mn-ea"/>
                <a:ea typeface="+mn-ea"/>
              </a:rPr>
              <a:t>か</a:t>
            </a:r>
            <a:r>
              <a:rPr lang="ja-JP" altLang="en-US" sz="3600" dirty="0">
                <a:solidFill>
                  <a:schemeClr val="bg1"/>
                </a:solidFill>
                <a:latin typeface="+mn-ea"/>
                <a:ea typeface="+mn-ea"/>
              </a:rPr>
              <a:t>、</a:t>
            </a:r>
            <a:endParaRPr lang="en-US" altLang="ja-JP" sz="3600" dirty="0" smtClean="0">
              <a:solidFill>
                <a:schemeClr val="bg1"/>
              </a:solidFill>
              <a:latin typeface="+mn-ea"/>
              <a:ea typeface="+mn-ea"/>
            </a:endParaRPr>
          </a:p>
          <a:p>
            <a:pPr eaLnBrk="1" hangingPunct="1">
              <a:buClr>
                <a:schemeClr val="hlink"/>
              </a:buClr>
              <a:buFont typeface="Wingdings" pitchFamily="2" charset="2"/>
              <a:buNone/>
            </a:pPr>
            <a:r>
              <a:rPr lang="ja-JP" altLang="en-US" sz="4000" b="1" dirty="0" smtClean="0">
                <a:solidFill>
                  <a:schemeClr val="bg1"/>
                </a:solidFill>
                <a:latin typeface="+mn-ea"/>
                <a:ea typeface="+mn-ea"/>
              </a:rPr>
              <a:t>自分</a:t>
            </a:r>
            <a:r>
              <a:rPr lang="ja-JP" altLang="en-US" sz="4000" b="1" dirty="0">
                <a:solidFill>
                  <a:schemeClr val="bg1"/>
                </a:solidFill>
                <a:latin typeface="+mn-ea"/>
                <a:ea typeface="+mn-ea"/>
              </a:rPr>
              <a:t>で</a:t>
            </a:r>
            <a:r>
              <a:rPr lang="ja-JP" altLang="en-US" sz="4000" b="1" dirty="0" smtClean="0">
                <a:solidFill>
                  <a:schemeClr val="bg1"/>
                </a:solidFill>
                <a:latin typeface="+mn-ea"/>
                <a:ea typeface="+mn-ea"/>
              </a:rPr>
              <a:t>考えて、決めて</a:t>
            </a:r>
            <a:r>
              <a:rPr lang="ja-JP" altLang="en-US" sz="4000" b="1" dirty="0">
                <a:solidFill>
                  <a:schemeClr val="bg1"/>
                </a:solidFill>
                <a:latin typeface="+mn-ea"/>
                <a:ea typeface="+mn-ea"/>
              </a:rPr>
              <a:t>実行</a:t>
            </a:r>
            <a:r>
              <a:rPr lang="ja-JP" altLang="en-US" sz="4000" b="1" dirty="0" smtClean="0">
                <a:solidFill>
                  <a:schemeClr val="bg1"/>
                </a:solidFill>
                <a:latin typeface="+mn-ea"/>
                <a:ea typeface="+mn-ea"/>
              </a:rPr>
              <a:t>する</a:t>
            </a:r>
            <a:endParaRPr lang="en-US" altLang="ja-JP" sz="4000" b="1" dirty="0" smtClean="0">
              <a:solidFill>
                <a:schemeClr val="bg1"/>
              </a:solidFill>
              <a:latin typeface="+mn-ea"/>
              <a:ea typeface="+mn-ea"/>
            </a:endParaRPr>
          </a:p>
          <a:p>
            <a:pPr eaLnBrk="1" hangingPunct="1">
              <a:buClr>
                <a:schemeClr val="hlink"/>
              </a:buClr>
              <a:buFont typeface="Wingdings" pitchFamily="2" charset="2"/>
              <a:buNone/>
            </a:pPr>
            <a:r>
              <a:rPr lang="ja-JP" altLang="en-US" sz="3600" dirty="0" smtClean="0">
                <a:solidFill>
                  <a:schemeClr val="bg1"/>
                </a:solidFill>
                <a:latin typeface="+mn-ea"/>
                <a:ea typeface="+mn-ea"/>
              </a:rPr>
              <a:t>能力の</a:t>
            </a:r>
            <a:r>
              <a:rPr lang="ja-JP" altLang="en-US" sz="3600" dirty="0">
                <a:solidFill>
                  <a:schemeClr val="bg1"/>
                </a:solidFill>
                <a:latin typeface="+mn-ea"/>
                <a:ea typeface="+mn-ea"/>
              </a:rPr>
              <a:t>ことを言うんだよ。</a:t>
            </a:r>
          </a:p>
        </p:txBody>
      </p:sp>
      <p:pic>
        <p:nvPicPr>
          <p:cNvPr id="1026" name="Picture 2" descr="Z:\事務文書\生徒指導\0_イラスト集\カラー\01児童\023_感心する.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2291" y="5063552"/>
            <a:ext cx="1550760" cy="1689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621962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3">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6664</Words>
  <Application>Microsoft Office PowerPoint</Application>
  <PresentationFormat>画面に合わせる (4:3)</PresentationFormat>
  <Paragraphs>470</Paragraphs>
  <Slides>35</Slides>
  <Notes>35</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35</vt:i4>
      </vt:variant>
    </vt:vector>
  </HeadingPairs>
  <TitlesOfParts>
    <vt:vector size="48" baseType="lpstr">
      <vt:lpstr>ＤＦ特太ゴシック体</vt:lpstr>
      <vt:lpstr>HGP創英角ﾎﾟｯﾌﾟ体</vt:lpstr>
      <vt:lpstr>HG丸ｺﾞｼｯｸM-PRO</vt:lpstr>
      <vt:lpstr>ＭＳ Ｐゴシック</vt:lpstr>
      <vt:lpstr>UD デジタル 教科書体 N-B</vt:lpstr>
      <vt:lpstr>メイリオ</vt:lpstr>
      <vt:lpstr>游ゴシック</vt:lpstr>
      <vt:lpstr>Arial</vt:lpstr>
      <vt:lpstr>Calibri</vt:lpstr>
      <vt:lpstr>Segoe UI</vt:lpstr>
      <vt:lpstr>Times New Roman</vt:lpstr>
      <vt:lpstr>Wingdings</vt:lpstr>
      <vt:lpstr>Office ​​テーマ</vt:lpstr>
      <vt:lpstr>PowerPoint プレゼンテーション</vt:lpstr>
      <vt:lpstr>PowerPoint プレゼンテーション</vt:lpstr>
      <vt:lpstr>研修の進め方</vt:lpstr>
      <vt:lpstr>研修の進め方</vt:lpstr>
      <vt:lpstr>PowerPoint プレゼンテーション</vt:lpstr>
      <vt:lpstr>PowerPoint プレゼンテーション</vt:lpstr>
      <vt:lpstr>研修の進め方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研修の進め方</vt:lpstr>
      <vt:lpstr>PowerPoint プレゼンテーション</vt:lpstr>
      <vt:lpstr>PowerPoint プレゼンテーション</vt:lpstr>
      <vt:lpstr>PowerPoint プレゼンテーション</vt:lpstr>
      <vt:lpstr>研修の進め方</vt:lpstr>
      <vt:lpstr>PowerPoint プレゼンテーション</vt:lpstr>
      <vt:lpstr>研修の進め方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研修の進め方</vt:lpstr>
      <vt:lpstr>PowerPoint プレゼンテーション</vt:lpstr>
      <vt:lpstr>PowerPoint プレゼンテーション</vt:lpstr>
      <vt:lpstr>本日は、ありがとうございました。</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2022-09-22T08:11:02Z</dcterms:created>
  <dcterms:modified xsi:type="dcterms:W3CDTF">2022-09-22T08:11:06Z</dcterms:modified>
</cp:coreProperties>
</file>