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1"/>
  </p:sldMasterIdLst>
  <p:notesMasterIdLst>
    <p:notesMasterId r:id="rId17"/>
  </p:notesMasterIdLst>
  <p:handoutMasterIdLst>
    <p:handoutMasterId r:id="rId18"/>
  </p:handoutMasterIdLst>
  <p:sldIdLst>
    <p:sldId id="1198" r:id="rId2"/>
    <p:sldId id="1177" r:id="rId3"/>
    <p:sldId id="1178" r:id="rId4"/>
    <p:sldId id="1179" r:id="rId5"/>
    <p:sldId id="1180" r:id="rId6"/>
    <p:sldId id="1181" r:id="rId7"/>
    <p:sldId id="1182" r:id="rId8"/>
    <p:sldId id="1183" r:id="rId9"/>
    <p:sldId id="1184" r:id="rId10"/>
    <p:sldId id="1185" r:id="rId11"/>
    <p:sldId id="1186" r:id="rId12"/>
    <p:sldId id="1187" r:id="rId13"/>
    <p:sldId id="1188" r:id="rId14"/>
    <p:sldId id="1189" r:id="rId15"/>
    <p:sldId id="1190" r:id="rId16"/>
  </p:sldIdLst>
  <p:sldSz cx="9144000" cy="6858000" type="screen4x3"/>
  <p:notesSz cx="7034213" cy="10164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60">
          <p15:clr>
            <a:srgbClr val="A4A3A4"/>
          </p15:clr>
        </p15:guide>
        <p15:guide id="3" orient="horz" pos="3107">
          <p15:clr>
            <a:srgbClr val="A4A3A4"/>
          </p15:clr>
        </p15:guide>
        <p15:guide id="4" pos="2122">
          <p15:clr>
            <a:srgbClr val="A4A3A4"/>
          </p15:clr>
        </p15:guide>
        <p15:guide id="5" orient="horz" pos="3227">
          <p15:clr>
            <a:srgbClr val="A4A3A4"/>
          </p15:clr>
        </p15:guide>
        <p15:guide id="6" orient="horz" pos="3201">
          <p15:clr>
            <a:srgbClr val="A4A3A4"/>
          </p15:clr>
        </p15:guide>
        <p15:guide id="7" pos="2256">
          <p15:clr>
            <a:srgbClr val="A4A3A4"/>
          </p15:clr>
        </p15:guide>
        <p15:guide id="8" pos="22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CCFFCC"/>
    <a:srgbClr val="FF6600"/>
    <a:srgbClr val="009999"/>
    <a:srgbClr val="0000FF"/>
    <a:srgbClr val="009900"/>
    <a:srgbClr val="FFCC00"/>
    <a:srgbClr val="FFFF99"/>
    <a:srgbClr val="FFFF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94" autoAdjust="0"/>
    <p:restoredTop sz="42523" autoAdjust="0"/>
  </p:normalViewPr>
  <p:slideViewPr>
    <p:cSldViewPr>
      <p:cViewPr varScale="1">
        <p:scale>
          <a:sx n="73" d="100"/>
          <a:sy n="73" d="100"/>
        </p:scale>
        <p:origin x="1308" y="66"/>
      </p:cViewPr>
      <p:guideLst>
        <p:guide orient="horz" pos="2160"/>
        <p:guide pos="2880"/>
      </p:guideLst>
    </p:cSldViewPr>
  </p:slideViewPr>
  <p:notesTextViewPr>
    <p:cViewPr>
      <p:scale>
        <a:sx n="125" d="100"/>
        <a:sy n="125" d="100"/>
      </p:scale>
      <p:origin x="0" y="0"/>
    </p:cViewPr>
  </p:notesTextViewPr>
  <p:sorterViewPr>
    <p:cViewPr>
      <p:scale>
        <a:sx n="200" d="100"/>
        <a:sy n="200" d="100"/>
      </p:scale>
      <p:origin x="0" y="3900"/>
    </p:cViewPr>
  </p:sorterViewPr>
  <p:notesViewPr>
    <p:cSldViewPr>
      <p:cViewPr>
        <p:scale>
          <a:sx n="66" d="100"/>
          <a:sy n="66" d="100"/>
        </p:scale>
        <p:origin x="-2514" y="-72"/>
      </p:cViewPr>
      <p:guideLst>
        <p:guide orient="horz" pos="3132"/>
        <p:guide pos="2160"/>
        <p:guide orient="horz" pos="3107"/>
        <p:guide pos="2122"/>
        <p:guide orient="horz" pos="3227"/>
        <p:guide orient="horz" pos="3201"/>
        <p:guide pos="2256"/>
        <p:guide pos="22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フッター プレースホルダー 3"/>
          <p:cNvSpPr>
            <a:spLocks noGrp="1"/>
          </p:cNvSpPr>
          <p:nvPr>
            <p:ph type="ftr" sz="quarter" idx="2"/>
          </p:nvPr>
        </p:nvSpPr>
        <p:spPr>
          <a:xfrm>
            <a:off x="10" y="9654770"/>
            <a:ext cx="3048159" cy="508238"/>
          </a:xfrm>
          <a:prstGeom prst="rect">
            <a:avLst/>
          </a:prstGeom>
        </p:spPr>
        <p:txBody>
          <a:bodyPr vert="horz" lIns="93815" tIns="46903" rIns="93815" bIns="4690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9162" y="9574499"/>
            <a:ext cx="3048159" cy="508238"/>
          </a:xfrm>
          <a:prstGeom prst="rect">
            <a:avLst/>
          </a:prstGeom>
        </p:spPr>
        <p:txBody>
          <a:bodyPr vert="horz" lIns="93815" tIns="46903" rIns="93815" bIns="46903" rtlCol="0" anchor="b"/>
          <a:lstStyle>
            <a:lvl1pPr algn="r">
              <a:defRPr sz="1200"/>
            </a:lvl1pPr>
          </a:lstStyle>
          <a:p>
            <a:fld id="{37410AD5-B439-43D4-A46B-6DECF39F8264}" type="slidenum">
              <a:rPr kumimoji="1" lang="ja-JP" altLang="en-US" smtClean="0">
                <a:latin typeface="+mn-ea"/>
              </a:rPr>
              <a:t>‹#›</a:t>
            </a:fld>
            <a:endParaRPr kumimoji="1" lang="ja-JP" altLang="en-US">
              <a:latin typeface="+mn-ea"/>
            </a:endParaRPr>
          </a:p>
        </p:txBody>
      </p:sp>
    </p:spTree>
    <p:extLst>
      <p:ext uri="{BB962C8B-B14F-4D97-AF65-F5344CB8AC3E}">
        <p14:creationId xmlns:p14="http://schemas.microsoft.com/office/powerpoint/2010/main" val="2373743031"/>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974725" y="762000"/>
            <a:ext cx="5084763" cy="3813175"/>
          </a:xfrm>
          <a:prstGeom prst="rect">
            <a:avLst/>
          </a:prstGeom>
          <a:noFill/>
          <a:ln w="12700">
            <a:solidFill>
              <a:prstClr val="black"/>
            </a:solidFill>
          </a:ln>
        </p:spPr>
        <p:txBody>
          <a:bodyPr vert="horz" lIns="93815" tIns="46903" rIns="93815" bIns="46903" rtlCol="0" anchor="ctr"/>
          <a:lstStyle/>
          <a:p>
            <a:endParaRPr lang="ja-JP" altLang="en-US"/>
          </a:p>
        </p:txBody>
      </p:sp>
      <p:sp>
        <p:nvSpPr>
          <p:cNvPr id="5" name="ノート プレースホルダー 4"/>
          <p:cNvSpPr>
            <a:spLocks noGrp="1"/>
          </p:cNvSpPr>
          <p:nvPr>
            <p:ph type="body" sz="quarter" idx="3"/>
          </p:nvPr>
        </p:nvSpPr>
        <p:spPr>
          <a:xfrm>
            <a:off x="703422" y="4828270"/>
            <a:ext cx="5627370" cy="4574142"/>
          </a:xfrm>
          <a:prstGeom prst="rect">
            <a:avLst/>
          </a:prstGeom>
        </p:spPr>
        <p:txBody>
          <a:bodyPr vert="horz" lIns="93815" tIns="46903" rIns="93815" bIns="4690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0" y="9654770"/>
            <a:ext cx="3048159" cy="508238"/>
          </a:xfrm>
          <a:prstGeom prst="rect">
            <a:avLst/>
          </a:prstGeom>
        </p:spPr>
        <p:txBody>
          <a:bodyPr vert="horz" lIns="93815" tIns="46903" rIns="93815" bIns="4690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84435" y="9654770"/>
            <a:ext cx="3048159" cy="508238"/>
          </a:xfrm>
          <a:prstGeom prst="rect">
            <a:avLst/>
          </a:prstGeom>
        </p:spPr>
        <p:txBody>
          <a:bodyPr vert="horz" lIns="93815" tIns="46903" rIns="93815" bIns="46903" rtlCol="0" anchor="b"/>
          <a:lstStyle>
            <a:lvl1pPr algn="r">
              <a:defRPr sz="1200"/>
            </a:lvl1pPr>
          </a:lstStyle>
          <a:p>
            <a:fld id="{2CAD91B4-B010-416D-AB8D-6EF94E713781}" type="slidenum">
              <a:rPr kumimoji="1" lang="ja-JP" altLang="en-US" smtClean="0"/>
              <a:t>‹#›</a:t>
            </a:fld>
            <a:endParaRPr kumimoji="1" lang="ja-JP" altLang="en-US"/>
          </a:p>
        </p:txBody>
      </p:sp>
    </p:spTree>
    <p:extLst>
      <p:ext uri="{BB962C8B-B14F-4D97-AF65-F5344CB8AC3E}">
        <p14:creationId xmlns:p14="http://schemas.microsoft.com/office/powerpoint/2010/main" val="2563958936"/>
      </p:ext>
    </p:extLst>
  </p:cSld>
  <p:clrMap bg1="lt1" tx1="dk1" bg2="lt2" tx2="dk2" accent1="accent1" accent2="accent2" accent3="accent3" accent4="accent4" accent5="accent5" accent6="accent6" hlink="hlink" folHlink="folHlink"/>
  <p:hf ftr="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3702" tIns="46847" rIns="93702" bIns="46847" rtlCol="0"/>
          <a:lstStyle/>
          <a:p>
            <a:pPr defTabSz="911183">
              <a:defRPr/>
            </a:pP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984439" y="9654774"/>
            <a:ext cx="3048159" cy="508239"/>
          </a:xfrm>
        </p:spPr>
        <p:txBody>
          <a:bodyPr/>
          <a:lstStyle/>
          <a:p>
            <a:fld id="{2CAD91B4-B010-416D-AB8D-6EF94E713781}" type="slidenum">
              <a:rPr kumimoji="1" lang="ja-JP" altLang="en-US" smtClean="0"/>
              <a:t>1</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10</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11</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12</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13</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14</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58863" y="785813"/>
            <a:ext cx="5246687" cy="3933825"/>
          </a:xfrm>
        </p:spPr>
      </p:sp>
      <p:sp>
        <p:nvSpPr>
          <p:cNvPr id="3" name="ノート プレースホルダー 2"/>
          <p:cNvSpPr>
            <a:spLocks noGrp="1"/>
          </p:cNvSpPr>
          <p:nvPr>
            <p:ph type="body" idx="1"/>
          </p:nvPr>
        </p:nvSpPr>
        <p:spPr>
          <a:xfrm>
            <a:off x="730352" y="4982092"/>
            <a:ext cx="5905080" cy="4719867"/>
          </a:xfrm>
        </p:spPr>
        <p:txBody>
          <a:bodyPr vert="horz" lIns="97340" tIns="48669" rIns="97340" bIns="48669" rtlCol="0"/>
          <a:lstStyle/>
          <a:p>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84A510C7-5166-4563-810F-225A2E70E945}" type="slidenum">
              <a:rPr kumimoji="1" lang="ja-JP" altLang="en-US" smtClean="0"/>
              <a:t>15</a:t>
            </a:fld>
            <a:endParaRPr kumimoji="1" lang="ja-JP" altLang="en-US"/>
          </a:p>
        </p:txBody>
      </p:sp>
    </p:spTree>
    <p:extLst>
      <p:ext uri="{BB962C8B-B14F-4D97-AF65-F5344CB8AC3E}">
        <p14:creationId xmlns:p14="http://schemas.microsoft.com/office/powerpoint/2010/main" val="963352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6" y="4178026"/>
            <a:ext cx="5639265" cy="4984598"/>
          </a:xfrm>
          <a:extLst/>
        </p:spPr>
        <p:txBody>
          <a:bodyPr vert="horz" lIns="93738" tIns="46865" rIns="93738" bIns="46865" rtlCol="0"/>
          <a:lstStyle/>
          <a:p>
            <a:pPr defTabSz="911529">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424" indent="-292343" eaLnBrk="0" hangingPunct="0">
              <a:spcBef>
                <a:spcPct val="30000"/>
              </a:spcBef>
              <a:defRPr kumimoji="1" sz="1200">
                <a:solidFill>
                  <a:schemeClr val="tx1"/>
                </a:solidFill>
                <a:latin typeface="Arial" charset="0"/>
                <a:ea typeface="ＭＳ Ｐ明朝" pitchFamily="18" charset="-128"/>
              </a:defRPr>
            </a:lvl2pPr>
            <a:lvl3pPr marL="1171022" indent="-233220" eaLnBrk="0" hangingPunct="0">
              <a:spcBef>
                <a:spcPct val="30000"/>
              </a:spcBef>
              <a:defRPr kumimoji="1" sz="1200">
                <a:solidFill>
                  <a:schemeClr val="tx1"/>
                </a:solidFill>
                <a:latin typeface="Arial" charset="0"/>
                <a:ea typeface="ＭＳ Ｐ明朝" pitchFamily="18" charset="-128"/>
              </a:defRPr>
            </a:lvl3pPr>
            <a:lvl4pPr marL="1640744" indent="-233220" eaLnBrk="0" hangingPunct="0">
              <a:spcBef>
                <a:spcPct val="30000"/>
              </a:spcBef>
              <a:defRPr kumimoji="1" sz="1200">
                <a:solidFill>
                  <a:schemeClr val="tx1"/>
                </a:solidFill>
                <a:latin typeface="Arial" charset="0"/>
                <a:ea typeface="ＭＳ Ｐ明朝" pitchFamily="18" charset="-128"/>
              </a:defRPr>
            </a:lvl4pPr>
            <a:lvl5pPr marL="2108823" indent="-233220" eaLnBrk="0" hangingPunct="0">
              <a:spcBef>
                <a:spcPct val="30000"/>
              </a:spcBef>
              <a:defRPr kumimoji="1" sz="1200">
                <a:solidFill>
                  <a:schemeClr val="tx1"/>
                </a:solidFill>
                <a:latin typeface="Arial" charset="0"/>
                <a:ea typeface="ＭＳ Ｐ明朝" pitchFamily="18" charset="-128"/>
              </a:defRPr>
            </a:lvl5pPr>
            <a:lvl6pPr marL="2581834" indent="-233220"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4840" indent="-23322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7848" indent="-233220"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0854" indent="-23322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2</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3</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4</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5</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6</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7</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8</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5" y="4178026"/>
            <a:ext cx="5639265" cy="4984598"/>
          </a:xfrm>
          <a:extLst/>
        </p:spPr>
        <p:txBody>
          <a:bodyPr vert="horz" lIns="93751" tIns="46872" rIns="93751" bIns="46872" rtlCol="0"/>
          <a:lstStyle/>
          <a:p>
            <a:pPr defTabSz="911666">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537" indent="-292386" eaLnBrk="0" hangingPunct="0">
              <a:spcBef>
                <a:spcPct val="30000"/>
              </a:spcBef>
              <a:defRPr kumimoji="1" sz="1200">
                <a:solidFill>
                  <a:schemeClr val="tx1"/>
                </a:solidFill>
                <a:latin typeface="Arial" charset="0"/>
                <a:ea typeface="ＭＳ Ｐ明朝" pitchFamily="18" charset="-128"/>
              </a:defRPr>
            </a:lvl2pPr>
            <a:lvl3pPr marL="1171197" indent="-233255" eaLnBrk="0" hangingPunct="0">
              <a:spcBef>
                <a:spcPct val="30000"/>
              </a:spcBef>
              <a:defRPr kumimoji="1" sz="1200">
                <a:solidFill>
                  <a:schemeClr val="tx1"/>
                </a:solidFill>
                <a:latin typeface="Arial" charset="0"/>
                <a:ea typeface="ＭＳ Ｐ明朝" pitchFamily="18" charset="-128"/>
              </a:defRPr>
            </a:lvl3pPr>
            <a:lvl4pPr marL="1640989" indent="-233255" eaLnBrk="0" hangingPunct="0">
              <a:spcBef>
                <a:spcPct val="30000"/>
              </a:spcBef>
              <a:defRPr kumimoji="1" sz="1200">
                <a:solidFill>
                  <a:schemeClr val="tx1"/>
                </a:solidFill>
                <a:latin typeface="Arial" charset="0"/>
                <a:ea typeface="ＭＳ Ｐ明朝" pitchFamily="18" charset="-128"/>
              </a:defRPr>
            </a:lvl4pPr>
            <a:lvl5pPr marL="2109138" indent="-233255" eaLnBrk="0" hangingPunct="0">
              <a:spcBef>
                <a:spcPct val="30000"/>
              </a:spcBef>
              <a:defRPr kumimoji="1" sz="1200">
                <a:solidFill>
                  <a:schemeClr val="tx1"/>
                </a:solidFill>
                <a:latin typeface="Arial" charset="0"/>
                <a:ea typeface="ＭＳ Ｐ明朝" pitchFamily="18" charset="-128"/>
              </a:defRPr>
            </a:lvl5pPr>
            <a:lvl6pPr marL="2582219" indent="-23325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5295" indent="-23325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8375" indent="-233255"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1453" indent="-23325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9</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2CA6AB09-2C04-4B5F-8BB5-1A3AD91D524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306327190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9D71E90-6456-425F-98AD-EEA946416E74}"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197046656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620688"/>
          </a:xfrm>
          <a:solidFill>
            <a:srgbClr val="008080"/>
          </a:solidFill>
        </p:spPr>
        <p:txBody>
          <a:bodyPr>
            <a:normAutofit/>
          </a:bodyPr>
          <a:lstStyle>
            <a:lvl1pPr>
              <a:defRPr sz="3600">
                <a:solidFill>
                  <a:schemeClr val="bg1"/>
                </a:solidFill>
              </a:defRPr>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DC5BF2A-40DC-4B09-9359-165748542EB6}"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90008995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4AAEB25-18DE-4684-99D1-3F03F0C3258F}"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79073123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A379630-0777-44C0-9FA0-6E860B389877}"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668925807"/>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456D70E-A26A-4E2C-943B-B16E40F9405A}"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200237387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0" y="0"/>
            <a:ext cx="9144000" cy="620688"/>
          </a:xfrm>
          <a:prstGeom prst="rect">
            <a:avLst/>
          </a:prstGeom>
          <a:solidFill>
            <a:srgbClr val="009999"/>
          </a:solidFill>
        </p:spPr>
        <p:txBody>
          <a:bodyPr vert="horz" lIns="91440" tIns="45720" rIns="91440" bIns="45720" rtlCol="0" anchor="ctr">
            <a:normAutofit/>
          </a:bodyPr>
          <a:lstStyle/>
          <a:p>
            <a:pPr lvl="0"/>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980728"/>
            <a:ext cx="8229600" cy="500141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46DAE-3FFD-4C11-AF7B-66A9CF73923D}"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76256" y="116632"/>
            <a:ext cx="2133600" cy="365125"/>
          </a:xfrm>
          <a:prstGeom prst="rect">
            <a:avLst/>
          </a:prstGeom>
        </p:spPr>
        <p:txBody>
          <a:bodyPr vert="horz" lIns="91440" tIns="45720" rIns="91440" bIns="45720" rtlCol="0" anchor="ctr"/>
          <a:lstStyle>
            <a:lvl1pPr algn="r">
              <a:defRPr sz="4400">
                <a:solidFill>
                  <a:schemeClr val="bg1"/>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2671667846"/>
      </p:ext>
    </p:extLst>
  </p:cSld>
  <p:clrMap bg1="lt1" tx1="dk1" bg2="lt2" tx2="dk2" accent1="accent1" accent2="accent2" accent3="accent3" accent4="accent4" accent5="accent5" accent6="accent6" hlink="hlink" folHlink="folHlink"/>
  <p:sldLayoutIdLst>
    <p:sldLayoutId id="2147483721" r:id="rId1"/>
    <p:sldLayoutId id="2147483723" r:id="rId2"/>
    <p:sldLayoutId id="2147483722" r:id="rId3"/>
    <p:sldLayoutId id="2147483725" r:id="rId4"/>
    <p:sldLayoutId id="2147483726" r:id="rId5"/>
    <p:sldLayoutId id="2147483727" r:id="rId6"/>
  </p:sldLayoutIdLst>
  <p:transition>
    <p:fade/>
  </p:transition>
  <p:timing>
    <p:tnLst>
      <p:par>
        <p:cTn id="1" dur="indefinite" restart="never" nodeType="tmRoot"/>
      </p:par>
    </p:tnLst>
  </p:timing>
  <p:hf sldNum="0" hdr="0" ftr="0" dt="0"/>
  <p:txStyles>
    <p:titleStyle>
      <a:lvl1pPr marL="355600" indent="0" algn="l" defTabSz="914400" rtl="0" eaLnBrk="1" latinLnBrk="0" hangingPunct="1">
        <a:spcBef>
          <a:spcPct val="0"/>
        </a:spcBef>
        <a:buNone/>
        <a:defRPr kumimoji="1" lang="ja-JP" altLang="en-US" sz="36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1407171"/>
            <a:ext cx="9148848" cy="5450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正方形/長方形 11"/>
          <p:cNvSpPr/>
          <p:nvPr/>
        </p:nvSpPr>
        <p:spPr>
          <a:xfrm>
            <a:off x="0" y="0"/>
            <a:ext cx="9144000" cy="1412776"/>
          </a:xfrm>
          <a:prstGeom prst="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288000" rIns="180000" rtlCol="0" anchor="ctr"/>
          <a:lstStyle/>
          <a:p>
            <a:r>
              <a:rPr lang="ja-JP" altLang="en-US" sz="2400" dirty="0">
                <a:solidFill>
                  <a:schemeClr val="bg1"/>
                </a:solidFill>
                <a:latin typeface="メイリオ" panose="020B0604030504040204" pitchFamily="50" charset="-128"/>
                <a:ea typeface="メイリオ" panose="020B0604030504040204" pitchFamily="50" charset="-128"/>
              </a:rPr>
              <a:t>教師が示した課題に</a:t>
            </a:r>
            <a:r>
              <a:rPr lang="ja-JP" altLang="en-US" sz="2400" dirty="0" smtClean="0">
                <a:solidFill>
                  <a:schemeClr val="bg1"/>
                </a:solidFill>
                <a:latin typeface="メイリオ" panose="020B0604030504040204" pitchFamily="50" charset="-128"/>
                <a:ea typeface="メイリオ" panose="020B0604030504040204" pitchFamily="50" charset="-128"/>
              </a:rPr>
              <a:t>ついて考える学習活動の際に、</a:t>
            </a:r>
            <a:r>
              <a:rPr lang="ja-JP" altLang="en-US" sz="2400" b="1" dirty="0" smtClean="0">
                <a:solidFill>
                  <a:schemeClr val="bg1"/>
                </a:solidFill>
                <a:latin typeface="メイリオ" panose="020B0604030504040204" pitchFamily="50" charset="-128"/>
                <a:ea typeface="メイリオ" panose="020B0604030504040204" pitchFamily="50" charset="-128"/>
              </a:rPr>
              <a:t>子供</a:t>
            </a:r>
            <a:r>
              <a:rPr lang="ja-JP" altLang="en-US" sz="2400" b="1" dirty="0">
                <a:solidFill>
                  <a:schemeClr val="bg1"/>
                </a:solidFill>
                <a:latin typeface="メイリオ" panose="020B0604030504040204" pitchFamily="50" charset="-128"/>
                <a:ea typeface="メイリオ" panose="020B0604030504040204" pitchFamily="50" charset="-128"/>
              </a:rPr>
              <a:t>たち</a:t>
            </a:r>
            <a:r>
              <a:rPr lang="ja-JP" altLang="en-US" sz="2400" b="1" dirty="0" smtClean="0">
                <a:solidFill>
                  <a:schemeClr val="bg1"/>
                </a:solidFill>
                <a:latin typeface="メイリオ" panose="020B0604030504040204" pitchFamily="50" charset="-128"/>
                <a:ea typeface="メイリオ" panose="020B0604030504040204" pitchFamily="50" charset="-128"/>
              </a:rPr>
              <a:t>がより</a:t>
            </a:r>
            <a:r>
              <a:rPr lang="ja-JP" altLang="en-US" sz="2400" b="1" dirty="0">
                <a:solidFill>
                  <a:schemeClr val="bg1"/>
                </a:solidFill>
                <a:latin typeface="メイリオ" panose="020B0604030504040204" pitchFamily="50" charset="-128"/>
                <a:ea typeface="メイリオ" panose="020B0604030504040204" pitchFamily="50" charset="-128"/>
              </a:rPr>
              <a:t>主体的に考えることができる</a:t>
            </a:r>
            <a:r>
              <a:rPr lang="ja-JP" altLang="en-US" sz="2400" dirty="0">
                <a:solidFill>
                  <a:schemeClr val="bg1"/>
                </a:solidFill>
                <a:latin typeface="メイリオ" panose="020B0604030504040204" pitchFamily="50" charset="-128"/>
                <a:ea typeface="メイリオ" panose="020B0604030504040204" pitchFamily="50" charset="-128"/>
              </a:rPr>
              <a:t>ように</a:t>
            </a:r>
            <a:r>
              <a:rPr lang="ja-JP" altLang="en-US" sz="2400" dirty="0" smtClean="0">
                <a:solidFill>
                  <a:schemeClr val="bg1"/>
                </a:solidFill>
                <a:latin typeface="メイリオ" panose="020B0604030504040204" pitchFamily="50" charset="-128"/>
                <a:ea typeface="メイリオ" panose="020B0604030504040204" pitchFamily="50" charset="-128"/>
              </a:rPr>
              <a:t>なる働きかけ</a:t>
            </a:r>
            <a:r>
              <a:rPr lang="ja-JP" altLang="en-US" sz="2400" dirty="0">
                <a:solidFill>
                  <a:schemeClr val="bg1"/>
                </a:solidFill>
                <a:latin typeface="メイリオ" panose="020B0604030504040204" pitchFamily="50" charset="-128"/>
                <a:ea typeface="メイリオ" panose="020B0604030504040204" pitchFamily="50" charset="-128"/>
              </a:rPr>
              <a:t>として</a:t>
            </a:r>
            <a:r>
              <a:rPr lang="ja-JP" altLang="en-US" sz="2400" dirty="0" smtClean="0">
                <a:solidFill>
                  <a:schemeClr val="bg1"/>
                </a:solidFill>
                <a:latin typeface="メイリオ" panose="020B0604030504040204" pitchFamily="50" charset="-128"/>
                <a:ea typeface="メイリオ" panose="020B0604030504040204" pitchFamily="50" charset="-128"/>
              </a:rPr>
              <a:t>、どの</a:t>
            </a:r>
            <a:r>
              <a:rPr lang="ja-JP" altLang="en-US" sz="2400" dirty="0">
                <a:solidFill>
                  <a:schemeClr val="bg1"/>
                </a:solidFill>
                <a:latin typeface="メイリオ" panose="020B0604030504040204" pitchFamily="50" charset="-128"/>
                <a:ea typeface="メイリオ" panose="020B0604030504040204" pitchFamily="50" charset="-128"/>
              </a:rPr>
              <a:t>よう</a:t>
            </a:r>
            <a:r>
              <a:rPr lang="ja-JP" altLang="en-US" sz="2400" dirty="0" smtClean="0">
                <a:solidFill>
                  <a:schemeClr val="bg1"/>
                </a:solidFill>
                <a:latin typeface="メイリオ" panose="020B0604030504040204" pitchFamily="50" charset="-128"/>
                <a:ea typeface="メイリオ" panose="020B0604030504040204" pitchFamily="50" charset="-128"/>
              </a:rPr>
              <a:t>な手立てが</a:t>
            </a:r>
            <a:r>
              <a:rPr lang="ja-JP" altLang="en-US" sz="2400" dirty="0">
                <a:solidFill>
                  <a:schemeClr val="bg1"/>
                </a:solidFill>
                <a:latin typeface="メイリオ" panose="020B0604030504040204" pitchFamily="50" charset="-128"/>
                <a:ea typeface="メイリオ" panose="020B0604030504040204" pitchFamily="50" charset="-128"/>
              </a:rPr>
              <a:t>考えられますか？</a:t>
            </a:r>
          </a:p>
        </p:txBody>
      </p:sp>
      <p:sp>
        <p:nvSpPr>
          <p:cNvPr id="5" name="正方形/長方形 4"/>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Tree>
    <p:extLst>
      <p:ext uri="{BB962C8B-B14F-4D97-AF65-F5344CB8AC3E}">
        <p14:creationId xmlns:p14="http://schemas.microsoft.com/office/powerpoint/2010/main" val="4164814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77106"/>
            <a:ext cx="9128616" cy="647664"/>
          </a:xfrm>
          <a:prstGeom prst="rect">
            <a:avLst/>
          </a:prstGeom>
          <a:noFill/>
        </p:spPr>
        <p:txBody>
          <a:bodyPr wrap="square" tIns="108000" bIns="0" rtlCol="0" anchor="ctr">
            <a:spAutoFit/>
          </a:bodyPr>
          <a:lstStyle/>
          <a:p>
            <a:pPr algn="ctr"/>
            <a:r>
              <a:rPr lang="ja-JP" altLang="en-US" sz="3500" b="1" dirty="0" smtClean="0"/>
              <a:t>練習問題をひたすら解く場面</a:t>
            </a:r>
            <a:endParaRPr lang="ja-JP" altLang="en-US" sz="3500" b="1" dirty="0"/>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a:t>
            </a:r>
            <a:r>
              <a:rPr lang="ja-JP" altLang="en-US" sz="1600" dirty="0" smtClean="0"/>
              <a:t>８</a:t>
            </a:r>
            <a:endParaRPr lang="ja-JP" altLang="en-US" sz="1600" dirty="0"/>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3850085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77106"/>
            <a:ext cx="9128616" cy="647664"/>
          </a:xfrm>
          <a:prstGeom prst="rect">
            <a:avLst/>
          </a:prstGeom>
          <a:noFill/>
        </p:spPr>
        <p:txBody>
          <a:bodyPr wrap="square" tIns="108000" bIns="0" rtlCol="0" anchor="ctr">
            <a:spAutoFit/>
          </a:bodyPr>
          <a:lstStyle/>
          <a:p>
            <a:pPr algn="ctr"/>
            <a:r>
              <a:rPr lang="ja-JP" altLang="en-US" sz="3500" b="1" dirty="0" smtClean="0"/>
              <a:t>教師が国語等で文法構造を説明する場面</a:t>
            </a:r>
            <a:endParaRPr lang="ja-JP" altLang="en-US" sz="3500" b="1" dirty="0"/>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a:t>
            </a:r>
            <a:r>
              <a:rPr lang="ja-JP" altLang="en-US" sz="1600" dirty="0"/>
              <a:t>９</a:t>
            </a:r>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179636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77106"/>
            <a:ext cx="9128616" cy="647664"/>
          </a:xfrm>
          <a:prstGeom prst="rect">
            <a:avLst/>
          </a:prstGeom>
          <a:noFill/>
        </p:spPr>
        <p:txBody>
          <a:bodyPr wrap="square" tIns="108000" bIns="0" rtlCol="0" anchor="ctr">
            <a:spAutoFit/>
          </a:bodyPr>
          <a:lstStyle/>
          <a:p>
            <a:pPr algn="ctr"/>
            <a:r>
              <a:rPr lang="ja-JP" altLang="en-US" sz="3500" b="1" dirty="0" smtClean="0"/>
              <a:t>宿題（課題）の答え合わせをする場面</a:t>
            </a:r>
            <a:endParaRPr lang="ja-JP" altLang="en-US" sz="3500" b="1" dirty="0"/>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-10</a:t>
            </a:r>
            <a:endParaRPr lang="ja-JP" altLang="en-US" sz="1600" dirty="0"/>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773577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77106"/>
            <a:ext cx="9128616" cy="647664"/>
          </a:xfrm>
          <a:prstGeom prst="rect">
            <a:avLst/>
          </a:prstGeom>
          <a:noFill/>
        </p:spPr>
        <p:txBody>
          <a:bodyPr wrap="square" tIns="108000" bIns="0" rtlCol="0" anchor="ctr">
            <a:spAutoFit/>
          </a:bodyPr>
          <a:lstStyle/>
          <a:p>
            <a:pPr algn="ctr"/>
            <a:r>
              <a:rPr lang="ja-JP" altLang="en-US" sz="3500" b="1" dirty="0" smtClean="0"/>
              <a:t>授業の</a:t>
            </a:r>
            <a:r>
              <a:rPr lang="ja-JP" altLang="en-US" sz="3500" b="1" smtClean="0"/>
              <a:t>最後に振り返り</a:t>
            </a:r>
            <a:r>
              <a:rPr lang="ja-JP" altLang="en-US" sz="3500" b="1" dirty="0" smtClean="0"/>
              <a:t>をする場面</a:t>
            </a:r>
            <a:endParaRPr lang="ja-JP" altLang="en-US" sz="3500" b="1" dirty="0"/>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-11</a:t>
            </a:r>
            <a:endParaRPr lang="ja-JP" altLang="en-US" sz="1600" dirty="0"/>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597617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77106"/>
            <a:ext cx="9128616" cy="647664"/>
          </a:xfrm>
          <a:prstGeom prst="rect">
            <a:avLst/>
          </a:prstGeom>
          <a:noFill/>
        </p:spPr>
        <p:txBody>
          <a:bodyPr wrap="square" tIns="108000" bIns="0" rtlCol="0" anchor="ctr">
            <a:spAutoFit/>
          </a:bodyPr>
          <a:lstStyle/>
          <a:p>
            <a:pPr algn="ctr"/>
            <a:r>
              <a:rPr lang="ja-JP" altLang="en-US" sz="3500" b="1" dirty="0"/>
              <a:t>○○○○○○○○場面</a:t>
            </a:r>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-12</a:t>
            </a:r>
            <a:endParaRPr lang="ja-JP" altLang="en-US" sz="1600" dirty="0"/>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1999957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4934" y="44624"/>
            <a:ext cx="93345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テキスト ボックス 15"/>
          <p:cNvSpPr txBox="1"/>
          <p:nvPr/>
        </p:nvSpPr>
        <p:spPr>
          <a:xfrm>
            <a:off x="107932" y="2355937"/>
            <a:ext cx="9112268" cy="4293483"/>
          </a:xfrm>
          <a:prstGeom prst="rect">
            <a:avLst/>
          </a:prstGeom>
          <a:noFill/>
        </p:spPr>
        <p:txBody>
          <a:bodyPr wrap="square" rtlCol="0">
            <a:spAutoFit/>
          </a:bodyPr>
          <a:lstStyle/>
          <a:p>
            <a:pPr algn="just">
              <a:lnSpc>
                <a:spcPct val="130000"/>
              </a:lnSpc>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次</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の　　　　　　　　　  の授業で</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ct val="130000"/>
              </a:lnSpc>
            </a:pP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ct val="130000"/>
              </a:lnSpc>
            </a:pP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r">
              <a:lnSpc>
                <a:spcPct val="130000"/>
              </a:lnSpc>
            </a:pP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30000"/>
              </a:lnSpc>
            </a:pP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30000"/>
              </a:lnSpc>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a:xfrm>
            <a:off x="342000" y="3645024"/>
            <a:ext cx="8460000" cy="2880000"/>
          </a:xfrm>
          <a:prstGeom prst="rect">
            <a:avLst/>
          </a:prstGeom>
          <a:solidFill>
            <a:schemeClr val="bg1"/>
          </a:solidFill>
          <a:ln w="571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lstStyle/>
          <a:p>
            <a:pPr>
              <a:lnSpc>
                <a:spcPts val="5100"/>
              </a:lnSpc>
            </a:pPr>
            <a:endParaRPr lang="ja-JP" altLang="en-US" sz="4000" b="1" dirty="0">
              <a:solidFill>
                <a:schemeClr val="tx1"/>
              </a:solidFill>
              <a:latin typeface="UD デジタル 教科書体 N-B" panose="02020700000000000000" pitchFamily="17" charset="-128"/>
              <a:ea typeface="UD デジタル 教科書体 N-B" panose="02020700000000000000" pitchFamily="17" charset="-128"/>
              <a:cs typeface="メイリオ" panose="020B0604030504040204" pitchFamily="50" charset="-128"/>
            </a:endParaRPr>
          </a:p>
        </p:txBody>
      </p:sp>
      <p:sp>
        <p:nvSpPr>
          <p:cNvPr id="20" name="テキスト ボックス 19"/>
          <p:cNvSpPr txBox="1"/>
          <p:nvPr/>
        </p:nvSpPr>
        <p:spPr>
          <a:xfrm>
            <a:off x="0" y="0"/>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資料④</a:t>
            </a:r>
            <a:endParaRPr lang="ja-JP" altLang="en-US" dirty="0"/>
          </a:p>
        </p:txBody>
      </p:sp>
      <p:sp>
        <p:nvSpPr>
          <p:cNvPr id="21" name="円形吹き出し 20"/>
          <p:cNvSpPr/>
          <p:nvPr/>
        </p:nvSpPr>
        <p:spPr>
          <a:xfrm>
            <a:off x="1198556" y="113898"/>
            <a:ext cx="5173644" cy="1442894"/>
          </a:xfrm>
          <a:prstGeom prst="wedgeEllipseCallout">
            <a:avLst>
              <a:gd name="adj1" fmla="val 61015"/>
              <a:gd name="adj2" fmla="val 26436"/>
            </a:avLst>
          </a:prstGeom>
          <a:solidFill>
            <a:srgbClr val="FFFF99"/>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800" b="1" dirty="0">
              <a:solidFill>
                <a:schemeClr val="tx1"/>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1753806" y="343864"/>
            <a:ext cx="4513210" cy="923330"/>
          </a:xfrm>
          <a:prstGeom prst="rect">
            <a:avLst/>
          </a:prstGeom>
          <a:noFill/>
        </p:spPr>
        <p:txBody>
          <a:bodyPr wrap="square" rtlCol="0">
            <a:spAutoFit/>
          </a:bodyPr>
          <a:lstStyle/>
          <a:p>
            <a:r>
              <a:rPr kumimoji="1" lang="ja-JP" altLang="en-US" sz="5400" dirty="0" smtClean="0">
                <a:latin typeface="ＤＦ特太ゴシック体" panose="020B0509000000000000" pitchFamily="49" charset="-128"/>
                <a:ea typeface="ＤＦ特太ゴシック体" panose="020B0509000000000000" pitchFamily="49" charset="-128"/>
              </a:rPr>
              <a:t>チャレンジ！</a:t>
            </a:r>
            <a:endParaRPr kumimoji="1" lang="ja-JP" altLang="en-US" sz="5400" dirty="0">
              <a:latin typeface="ＤＦ特太ゴシック体" panose="020B0509000000000000" pitchFamily="49" charset="-128"/>
              <a:ea typeface="ＤＦ特太ゴシック体" panose="020B0509000000000000" pitchFamily="49" charset="-128"/>
            </a:endParaRPr>
          </a:p>
        </p:txBody>
      </p:sp>
      <p:sp>
        <p:nvSpPr>
          <p:cNvPr id="23" name="テキスト ボックス 19"/>
          <p:cNvSpPr txBox="1"/>
          <p:nvPr/>
        </p:nvSpPr>
        <p:spPr>
          <a:xfrm>
            <a:off x="6024731" y="1542388"/>
            <a:ext cx="1723572"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800" dirty="0">
                <a:solidFill>
                  <a:schemeClr val="tx1"/>
                </a:solidFill>
              </a:rPr>
              <a:t>© </a:t>
            </a:r>
            <a:r>
              <a:rPr kumimoji="1" lang="ja-JP" altLang="en-US" sz="800" dirty="0">
                <a:latin typeface="HG丸ｺﾞｼｯｸM-PRO" pitchFamily="50" charset="-128"/>
                <a:ea typeface="HG丸ｺﾞｼｯｸM-PRO" pitchFamily="50" charset="-128"/>
              </a:rPr>
              <a:t>岡山県「ももっち」</a:t>
            </a:r>
            <a:endParaRPr kumimoji="1" lang="ja-JP" altLang="en-US" sz="800" dirty="0">
              <a:latin typeface="HGP創英角ﾎﾟｯﾌﾟ体" pitchFamily="50" charset="-128"/>
              <a:ea typeface="HGP創英角ﾎﾟｯﾌﾟ体" pitchFamily="50" charset="-128"/>
            </a:endParaRPr>
          </a:p>
        </p:txBody>
      </p:sp>
      <p:cxnSp>
        <p:nvCxnSpPr>
          <p:cNvPr id="24" name="直線コネクタ 23"/>
          <p:cNvCxnSpPr/>
          <p:nvPr/>
        </p:nvCxnSpPr>
        <p:spPr>
          <a:xfrm>
            <a:off x="0" y="1844824"/>
            <a:ext cx="9144000" cy="0"/>
          </a:xfrm>
          <a:prstGeom prst="line">
            <a:avLst/>
          </a:prstGeom>
          <a:ln w="1905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1403649" y="2230264"/>
            <a:ext cx="5184576" cy="1152128"/>
          </a:xfrm>
          <a:prstGeom prst="rect">
            <a:avLst/>
          </a:prstGeom>
          <a:solidFill>
            <a:schemeClr val="bg1"/>
          </a:solidFill>
          <a:ln w="571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endParaRPr lang="ja-JP" altLang="en-US" sz="4800" b="1" dirty="0">
              <a:solidFill>
                <a:schemeClr val="tx1"/>
              </a:solidFill>
              <a:latin typeface="UD デジタル 教科書体 N-B" panose="02020700000000000000" pitchFamily="17" charset="-128"/>
              <a:ea typeface="UD デジタル 教科書体 N-B" panose="02020700000000000000" pitchFamily="17" charset="-128"/>
              <a:cs typeface="メイリオ" panose="020B0604030504040204" pitchFamily="50" charset="-128"/>
            </a:endParaRPr>
          </a:p>
        </p:txBody>
      </p:sp>
    </p:spTree>
    <p:extLst>
      <p:ext uri="{BB962C8B-B14F-4D97-AF65-F5344CB8AC3E}">
        <p14:creationId xmlns:p14="http://schemas.microsoft.com/office/powerpoint/2010/main" val="327562768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p:cNvGrpSpPr/>
          <p:nvPr/>
        </p:nvGrpSpPr>
        <p:grpSpPr>
          <a:xfrm>
            <a:off x="0" y="0"/>
            <a:ext cx="1107996" cy="636510"/>
            <a:chOff x="0" y="0"/>
            <a:chExt cx="1107996" cy="636510"/>
          </a:xfrm>
        </p:grpSpPr>
        <p:sp>
          <p:nvSpPr>
            <p:cNvPr id="13" name="テキスト ボックス 12"/>
            <p:cNvSpPr txBox="1"/>
            <p:nvPr/>
          </p:nvSpPr>
          <p:spPr>
            <a:xfrm>
              <a:off x="0" y="0"/>
              <a:ext cx="1107996" cy="442035"/>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資料②</a:t>
              </a:r>
              <a:endParaRPr lang="ja-JP" altLang="en-US" dirty="0"/>
            </a:p>
          </p:txBody>
        </p:sp>
        <p:sp>
          <p:nvSpPr>
            <p:cNvPr id="17" name="テキスト ボックス 16"/>
            <p:cNvSpPr txBox="1"/>
            <p:nvPr/>
          </p:nvSpPr>
          <p:spPr>
            <a:xfrm>
              <a:off x="29627" y="438576"/>
              <a:ext cx="1062000" cy="197934"/>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1050" dirty="0">
                  <a:solidFill>
                    <a:schemeClr val="tx1"/>
                  </a:solidFill>
                </a:rPr>
                <a:t>グループ</a:t>
              </a:r>
              <a:r>
                <a:rPr lang="ja-JP" altLang="en-US" sz="1050" dirty="0" smtClean="0">
                  <a:solidFill>
                    <a:schemeClr val="tx1"/>
                  </a:solidFill>
                </a:rPr>
                <a:t>に１枚</a:t>
              </a:r>
              <a:endParaRPr lang="ja-JP" altLang="en-US" sz="1050" dirty="0">
                <a:solidFill>
                  <a:schemeClr val="tx1"/>
                </a:solidFill>
              </a:endParaRPr>
            </a:p>
          </p:txBody>
        </p:sp>
      </p:grpSp>
      <p:cxnSp>
        <p:nvCxnSpPr>
          <p:cNvPr id="4" name="直線コネクタ 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9" name="直線コネクタ 8"/>
          <p:cNvCxnSpPr/>
          <p:nvPr/>
        </p:nvCxnSpPr>
        <p:spPr>
          <a:xfrm flipH="1" flipV="1">
            <a:off x="4572000" y="3212976"/>
            <a:ext cx="4528454" cy="1892284"/>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6" name="直線コネクタ 15"/>
          <p:cNvCxnSpPr/>
          <p:nvPr/>
        </p:nvCxnSpPr>
        <p:spPr>
          <a:xfrm flipV="1">
            <a:off x="0" y="3212976"/>
            <a:ext cx="4564308" cy="1892284"/>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25" name="正方形/長方形 24"/>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26" name="正方形/長方形 25"/>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人間関係</a:t>
            </a:r>
            <a:r>
              <a:rPr lang="ja-JP" altLang="en-US" sz="2400" dirty="0" smtClean="0">
                <a:solidFill>
                  <a:schemeClr val="lt1"/>
                </a:solidFill>
              </a:rPr>
              <a:t>を育む</a:t>
            </a:r>
            <a:endParaRPr lang="ja-JP" altLang="en-US" sz="2400" dirty="0">
              <a:solidFill>
                <a:schemeClr val="lt1"/>
              </a:solidFill>
            </a:endParaRPr>
          </a:p>
        </p:txBody>
      </p:sp>
      <p:sp>
        <p:nvSpPr>
          <p:cNvPr id="27" name="正方形/長方形 26"/>
          <p:cNvSpPr/>
          <p:nvPr/>
        </p:nvSpPr>
        <p:spPr>
          <a:xfrm>
            <a:off x="2929658" y="5121232"/>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cxnSp>
        <p:nvCxnSpPr>
          <p:cNvPr id="33" name="直線コネクタ 32"/>
          <p:cNvCxnSpPr/>
          <p:nvPr/>
        </p:nvCxnSpPr>
        <p:spPr>
          <a:xfrm>
            <a:off x="4572000" y="1010444"/>
            <a:ext cx="0" cy="2202532"/>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a:xfrm>
            <a:off x="0" y="5589240"/>
            <a:ext cx="9144000" cy="0"/>
          </a:xfrm>
          <a:prstGeom prst="line">
            <a:avLst/>
          </a:prstGeom>
          <a:ln w="38100">
            <a:solidFill>
              <a:schemeClr val="tx1"/>
            </a:solidFill>
            <a:prstDash val="solid"/>
          </a:ln>
        </p:spPr>
        <p:style>
          <a:lnRef idx="1">
            <a:schemeClr val="dk1"/>
          </a:lnRef>
          <a:fillRef idx="0">
            <a:schemeClr val="dk1"/>
          </a:fillRef>
          <a:effectRef idx="0">
            <a:schemeClr val="dk1"/>
          </a:effectRef>
          <a:fontRef idx="minor">
            <a:schemeClr val="tx1"/>
          </a:fontRef>
        </p:style>
      </p:cxnSp>
      <p:sp>
        <p:nvSpPr>
          <p:cNvPr id="34" name="正方形/長方形 33"/>
          <p:cNvSpPr/>
          <p:nvPr/>
        </p:nvSpPr>
        <p:spPr>
          <a:xfrm>
            <a:off x="0" y="5608396"/>
            <a:ext cx="4067944" cy="39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lang="ja-JP" altLang="en-US" sz="1600" dirty="0" smtClean="0">
                <a:solidFill>
                  <a:schemeClr val="tx1"/>
                </a:solidFill>
              </a:rPr>
              <a:t>（どこにも当てはまらないと思うもの）</a:t>
            </a:r>
            <a:endParaRPr lang="ja-JP" altLang="en-US" sz="1600" dirty="0">
              <a:solidFill>
                <a:schemeClr val="tx1"/>
              </a:solidFill>
            </a:endParaRPr>
          </a:p>
        </p:txBody>
      </p:sp>
      <p:sp>
        <p:nvSpPr>
          <p:cNvPr id="15" name="テキスト ボックス 14"/>
          <p:cNvSpPr txBox="1"/>
          <p:nvPr/>
        </p:nvSpPr>
        <p:spPr>
          <a:xfrm>
            <a:off x="0" y="0"/>
            <a:ext cx="9128616" cy="970829"/>
          </a:xfrm>
          <a:prstGeom prst="rect">
            <a:avLst/>
          </a:prstGeom>
          <a:noFill/>
        </p:spPr>
        <p:txBody>
          <a:bodyPr wrap="square" tIns="108000" bIns="0" rtlCol="0" anchor="ctr">
            <a:spAutoFit/>
          </a:bodyPr>
          <a:lstStyle/>
          <a:p>
            <a:pPr algn="ctr"/>
            <a:r>
              <a:rPr lang="ja-JP" altLang="en-US" sz="2800" b="1" dirty="0" smtClean="0"/>
              <a:t>自己指導能力を育むための三つの留意点</a:t>
            </a:r>
            <a:endParaRPr lang="en-US" altLang="ja-JP" sz="2800" b="1" dirty="0" smtClean="0"/>
          </a:p>
          <a:p>
            <a:pPr algn="ctr"/>
            <a:r>
              <a:rPr lang="ja-JP" altLang="en-US" sz="2800" dirty="0" smtClean="0"/>
              <a:t>を意識した</a:t>
            </a:r>
            <a:r>
              <a:rPr lang="ja-JP" altLang="en-US" sz="2800" b="1" dirty="0" smtClean="0"/>
              <a:t>授業での働きかけ</a:t>
            </a:r>
            <a:r>
              <a:rPr lang="ja-JP" altLang="en-US" sz="2800" dirty="0" smtClean="0"/>
              <a:t>を考えよう</a:t>
            </a:r>
            <a:endParaRPr kumimoji="1" lang="en-US" altLang="ja-JP" sz="2800" dirty="0" smtClean="0"/>
          </a:p>
        </p:txBody>
      </p:sp>
      <p:sp>
        <p:nvSpPr>
          <p:cNvPr id="2" name="正方形/長方形 1"/>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99131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dirty="0"/>
          </a:p>
        </p:txBody>
      </p:sp>
      <p:sp>
        <p:nvSpPr>
          <p:cNvPr id="8" name="テキスト ボックス 7"/>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13" name="テキスト ボックス 12"/>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a:t>
            </a:r>
            <a:r>
              <a:rPr lang="ja-JP" altLang="en-US" sz="1600" dirty="0" smtClean="0"/>
              <a:t>１</a:t>
            </a:r>
            <a:endParaRPr lang="ja-JP" altLang="en-US" sz="1600" dirty="0"/>
          </a:p>
        </p:txBody>
      </p:sp>
      <p:cxnSp>
        <p:nvCxnSpPr>
          <p:cNvPr id="4" name="直線コネクタ 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33" name="テキスト ボックス 32"/>
          <p:cNvSpPr txBox="1"/>
          <p:nvPr/>
        </p:nvSpPr>
        <p:spPr>
          <a:xfrm>
            <a:off x="0" y="392495"/>
            <a:ext cx="9128616" cy="616886"/>
          </a:xfrm>
          <a:prstGeom prst="rect">
            <a:avLst/>
          </a:prstGeom>
          <a:noFill/>
        </p:spPr>
        <p:txBody>
          <a:bodyPr wrap="square" tIns="108000" bIns="0" rtlCol="0" anchor="ctr">
            <a:spAutoFit/>
          </a:bodyPr>
          <a:lstStyle/>
          <a:p>
            <a:pPr algn="ctr"/>
            <a:r>
              <a:rPr lang="ja-JP" altLang="en-US" sz="3300" b="1" dirty="0" smtClean="0"/>
              <a:t>跳び箱</a:t>
            </a:r>
            <a:r>
              <a:rPr lang="ja-JP" altLang="en-US" sz="3300" b="1" dirty="0"/>
              <a:t>や</a:t>
            </a:r>
            <a:r>
              <a:rPr lang="ja-JP" altLang="en-US" sz="3300" b="1" dirty="0" smtClean="0"/>
              <a:t>試験管などの学習</a:t>
            </a:r>
            <a:r>
              <a:rPr lang="ja-JP" altLang="en-US" sz="3300" b="1" dirty="0"/>
              <a:t>用具を準備する</a:t>
            </a:r>
            <a:r>
              <a:rPr lang="ja-JP" altLang="en-US" sz="3300" b="1" dirty="0" smtClean="0"/>
              <a:t>場面</a:t>
            </a:r>
            <a:endParaRPr lang="ja-JP" altLang="en-US" sz="3300" b="1" dirty="0"/>
          </a:p>
        </p:txBody>
      </p:sp>
      <p:cxnSp>
        <p:nvCxnSpPr>
          <p:cNvPr id="14" name="直線コネクタ 13"/>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9" name="正方形/長方形 18"/>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20" name="正方形/長方形 19"/>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1" name="正方形/長方形 20"/>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
        <p:nvSpPr>
          <p:cNvPr id="16" name="正方形/長方形 15"/>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Tree>
    <p:extLst>
      <p:ext uri="{BB962C8B-B14F-4D97-AF65-F5344CB8AC3E}">
        <p14:creationId xmlns:p14="http://schemas.microsoft.com/office/powerpoint/2010/main" val="1242769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69411"/>
            <a:ext cx="9128616" cy="663053"/>
          </a:xfrm>
          <a:prstGeom prst="rect">
            <a:avLst/>
          </a:prstGeom>
          <a:noFill/>
        </p:spPr>
        <p:txBody>
          <a:bodyPr wrap="square" tIns="108000" bIns="0" rtlCol="0" anchor="ctr">
            <a:spAutoFit/>
          </a:bodyPr>
          <a:lstStyle/>
          <a:p>
            <a:pPr algn="ctr"/>
            <a:r>
              <a:rPr lang="ja-JP" altLang="en-US" sz="3600" b="1" dirty="0" smtClean="0"/>
              <a:t>学習のめあてを示す場面</a:t>
            </a:r>
            <a:endParaRPr lang="ja-JP" altLang="en-US" sz="3600" b="1" dirty="0"/>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7" name="テキスト ボックス 26"/>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a:t>
            </a:r>
            <a:r>
              <a:rPr lang="ja-JP" altLang="en-US" sz="1600" dirty="0" smtClean="0"/>
              <a:t>２</a:t>
            </a:r>
            <a:endParaRPr lang="ja-JP" altLang="en-US" sz="1600" dirty="0"/>
          </a:p>
        </p:txBody>
      </p:sp>
      <p:sp>
        <p:nvSpPr>
          <p:cNvPr id="28" name="テキスト ボックス 27"/>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3" name="正方形/長方形 22"/>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3170014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77106"/>
            <a:ext cx="9128616" cy="647664"/>
          </a:xfrm>
          <a:prstGeom prst="rect">
            <a:avLst/>
          </a:prstGeom>
          <a:noFill/>
        </p:spPr>
        <p:txBody>
          <a:bodyPr wrap="square" tIns="108000" bIns="0" rtlCol="0" anchor="ctr">
            <a:spAutoFit/>
          </a:bodyPr>
          <a:lstStyle/>
          <a:p>
            <a:pPr algn="ctr"/>
            <a:r>
              <a:rPr lang="ja-JP" altLang="en-US" sz="3500" b="1" dirty="0"/>
              <a:t>グループ内で考えを協議（共有）する場面</a:t>
            </a:r>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a:t>
            </a:r>
            <a:r>
              <a:rPr lang="ja-JP" altLang="en-US" sz="1600" dirty="0" smtClean="0"/>
              <a:t>３</a:t>
            </a:r>
            <a:endParaRPr lang="ja-JP" altLang="en-US" sz="1600" dirty="0"/>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2100267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77106"/>
            <a:ext cx="9128616" cy="647664"/>
          </a:xfrm>
          <a:prstGeom prst="rect">
            <a:avLst/>
          </a:prstGeom>
          <a:noFill/>
        </p:spPr>
        <p:txBody>
          <a:bodyPr wrap="square" tIns="108000" bIns="0" rtlCol="0" anchor="ctr">
            <a:spAutoFit/>
          </a:bodyPr>
          <a:lstStyle/>
          <a:p>
            <a:pPr algn="ctr"/>
            <a:r>
              <a:rPr lang="ja-JP" altLang="en-US" sz="3500" b="1" dirty="0"/>
              <a:t>一人</a:t>
            </a:r>
            <a:r>
              <a:rPr lang="ja-JP" altLang="en-US" sz="3500" b="1" dirty="0" smtClean="0"/>
              <a:t>の</a:t>
            </a:r>
            <a:r>
              <a:rPr lang="ja-JP" altLang="en-US" sz="3500" b="1" dirty="0"/>
              <a:t>子供</a:t>
            </a:r>
            <a:r>
              <a:rPr lang="ja-JP" altLang="en-US" sz="3500" b="1" dirty="0" smtClean="0"/>
              <a:t>が自分の考えを発表</a:t>
            </a:r>
            <a:r>
              <a:rPr lang="ja-JP" altLang="en-US" sz="3500" b="1" dirty="0"/>
              <a:t>して</a:t>
            </a:r>
            <a:r>
              <a:rPr lang="ja-JP" altLang="en-US" sz="3500" b="1" dirty="0" smtClean="0"/>
              <a:t>いる場面</a:t>
            </a:r>
            <a:endParaRPr lang="ja-JP" altLang="en-US" sz="3500" b="1" dirty="0"/>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a:t>
            </a:r>
            <a:r>
              <a:rPr lang="ja-JP" altLang="en-US" sz="1600" dirty="0" smtClean="0"/>
              <a:t>４</a:t>
            </a:r>
            <a:endParaRPr lang="ja-JP" altLang="en-US" sz="1600" dirty="0"/>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1963611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77106"/>
            <a:ext cx="9128616" cy="647664"/>
          </a:xfrm>
          <a:prstGeom prst="rect">
            <a:avLst/>
          </a:prstGeom>
          <a:noFill/>
        </p:spPr>
        <p:txBody>
          <a:bodyPr wrap="square" tIns="108000" bIns="0" rtlCol="0" anchor="ctr">
            <a:spAutoFit/>
          </a:bodyPr>
          <a:lstStyle/>
          <a:p>
            <a:pPr algn="ctr"/>
            <a:r>
              <a:rPr lang="ja-JP" altLang="en-US" sz="3500" b="1" dirty="0" smtClean="0"/>
              <a:t>子供が誤った解答を発表した場面</a:t>
            </a:r>
            <a:endParaRPr lang="ja-JP" altLang="en-US" sz="3500" b="1" dirty="0"/>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a:t>
            </a:r>
            <a:r>
              <a:rPr lang="ja-JP" altLang="en-US" sz="1600" dirty="0" smtClean="0"/>
              <a:t>５</a:t>
            </a:r>
            <a:endParaRPr lang="ja-JP" altLang="en-US" sz="1600" dirty="0"/>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3074203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377106"/>
            <a:ext cx="9128616" cy="647664"/>
          </a:xfrm>
          <a:prstGeom prst="rect">
            <a:avLst/>
          </a:prstGeom>
          <a:noFill/>
        </p:spPr>
        <p:txBody>
          <a:bodyPr wrap="square" tIns="108000" bIns="0" rtlCol="0" anchor="ctr">
            <a:spAutoFit/>
          </a:bodyPr>
          <a:lstStyle/>
          <a:p>
            <a:pPr algn="ctr"/>
            <a:r>
              <a:rPr lang="ja-JP" altLang="en-US" sz="3500" b="1" dirty="0"/>
              <a:t>美術（図工）等で作品を作っている場面</a:t>
            </a:r>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a:t>
            </a:r>
            <a:r>
              <a:rPr lang="ja-JP" altLang="en-US" sz="1600" dirty="0" smtClean="0"/>
              <a:t>６</a:t>
            </a:r>
            <a:endParaRPr lang="ja-JP" altLang="en-US" sz="1600" dirty="0"/>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231639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0" y="0"/>
            <a:ext cx="9148936" cy="1010444"/>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0" y="430983"/>
            <a:ext cx="9128616" cy="539942"/>
          </a:xfrm>
          <a:prstGeom prst="rect">
            <a:avLst/>
          </a:prstGeom>
          <a:noFill/>
        </p:spPr>
        <p:txBody>
          <a:bodyPr wrap="square" tIns="108000" bIns="0" rtlCol="0" anchor="ctr">
            <a:spAutoFit/>
          </a:bodyPr>
          <a:lstStyle/>
          <a:p>
            <a:pPr algn="ctr"/>
            <a:r>
              <a:rPr lang="ja-JP" altLang="en-US" sz="2800" b="1" dirty="0" smtClean="0"/>
              <a:t>グループ発表に向けて、グループで練習をしている場面</a:t>
            </a:r>
            <a:endParaRPr lang="ja-JP" altLang="en-US" sz="2800" b="1" dirty="0"/>
          </a:p>
        </p:txBody>
      </p:sp>
      <p:cxnSp>
        <p:nvCxnSpPr>
          <p:cNvPr id="14" name="直線コネクタ 13"/>
          <p:cNvCxnSpPr/>
          <p:nvPr/>
        </p:nvCxnSpPr>
        <p:spPr>
          <a:xfrm>
            <a:off x="0" y="1010444"/>
            <a:ext cx="91440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4572000" y="3926444"/>
            <a:ext cx="4572000" cy="2018488"/>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7" name="直線コネクタ 16"/>
          <p:cNvCxnSpPr/>
          <p:nvPr/>
        </p:nvCxnSpPr>
        <p:spPr>
          <a:xfrm flipV="1">
            <a:off x="0" y="3926444"/>
            <a:ext cx="4564308" cy="1979226"/>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19" name="直線コネクタ 18"/>
          <p:cNvCxnSpPr/>
          <p:nvPr/>
        </p:nvCxnSpPr>
        <p:spPr>
          <a:xfrm>
            <a:off x="4572000" y="1010444"/>
            <a:ext cx="0" cy="2916000"/>
          </a:xfrm>
          <a:prstGeom prst="line">
            <a:avLst/>
          </a:prstGeom>
          <a:ln w="38100">
            <a:solidFill>
              <a:schemeClr val="tx1"/>
            </a:solidFill>
            <a:prstDash val="dash"/>
          </a:ln>
        </p:spPr>
        <p:style>
          <a:lnRef idx="1">
            <a:schemeClr val="dk1"/>
          </a:lnRef>
          <a:fillRef idx="0">
            <a:schemeClr val="dk1"/>
          </a:fillRef>
          <a:effectRef idx="0">
            <a:schemeClr val="dk1"/>
          </a:effectRef>
          <a:fontRef idx="minor">
            <a:schemeClr val="tx1"/>
          </a:fontRef>
        </p:style>
      </p:cxnSp>
      <p:sp>
        <p:nvSpPr>
          <p:cNvPr id="13" name="正方形/長方形 12"/>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0" y="19050"/>
            <a:ext cx="9128616" cy="288000"/>
          </a:xfrm>
          <a:prstGeom prst="rect">
            <a:avLst/>
          </a:prstGeom>
          <a:solidFill>
            <a:schemeClr val="bg1"/>
          </a:solidFill>
        </p:spPr>
        <p:txBody>
          <a:bodyPr wrap="square" tIns="36000" bIns="0" rtlCol="0" anchor="b">
            <a:spAutoFit/>
          </a:bodyPr>
          <a:lstStyle/>
          <a:p>
            <a:r>
              <a:rPr lang="ja-JP" altLang="en-US" sz="1600" dirty="0" smtClean="0"/>
              <a:t>　　　　　　　</a:t>
            </a:r>
            <a:r>
              <a:rPr lang="ja-JP" altLang="en-US" sz="1600" dirty="0"/>
              <a:t>　</a:t>
            </a:r>
            <a:r>
              <a:rPr lang="ja-JP" altLang="en-US" sz="1600" dirty="0" smtClean="0"/>
              <a:t>　　　自己指導能力を育むための三つの留意点を意識した働きかけを考えよう</a:t>
            </a:r>
            <a:endParaRPr kumimoji="1" lang="en-US" altLang="ja-JP" sz="1600" dirty="0" smtClean="0"/>
          </a:p>
        </p:txBody>
      </p:sp>
      <p:sp>
        <p:nvSpPr>
          <p:cNvPr id="24" name="テキスト ボックス 23"/>
          <p:cNvSpPr txBox="1"/>
          <p:nvPr/>
        </p:nvSpPr>
        <p:spPr>
          <a:xfrm>
            <a:off x="0" y="-250"/>
            <a:ext cx="2123728" cy="318924"/>
          </a:xfrm>
          <a:prstGeom prst="rect">
            <a:avLst/>
          </a:prstGeom>
          <a:solidFill>
            <a:srgbClr val="002060"/>
          </a:solidFill>
        </p:spPr>
        <p:txBody>
          <a:bodyPr wrap="square" tIns="72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pPr algn="l"/>
            <a:r>
              <a:rPr lang="ja-JP" altLang="en-US" sz="1600" dirty="0" smtClean="0"/>
              <a:t>資料③</a:t>
            </a:r>
            <a:r>
              <a:rPr lang="en-US" altLang="ja-JP" sz="1600" dirty="0" smtClean="0"/>
              <a:t>-</a:t>
            </a:r>
            <a:r>
              <a:rPr lang="ja-JP" altLang="en-US" sz="1600" dirty="0" smtClean="0"/>
              <a:t>７</a:t>
            </a:r>
            <a:endParaRPr lang="ja-JP" altLang="en-US" sz="1600" dirty="0"/>
          </a:p>
        </p:txBody>
      </p:sp>
      <p:sp>
        <p:nvSpPr>
          <p:cNvPr id="25" name="テキスト ボックス 24"/>
          <p:cNvSpPr txBox="1"/>
          <p:nvPr/>
        </p:nvSpPr>
        <p:spPr>
          <a:xfrm>
            <a:off x="1150189" y="89191"/>
            <a:ext cx="864000" cy="159462"/>
          </a:xfrm>
          <a:prstGeom prst="rect">
            <a:avLst/>
          </a:prstGeom>
          <a:solidFill>
            <a:schemeClr val="bg1"/>
          </a:solidFill>
          <a:ln w="31750">
            <a:solidFill>
              <a:srgbClr val="002060"/>
            </a:solidFill>
          </a:ln>
        </p:spPr>
        <p:txBody>
          <a:bodyPr wrap="square" lIns="0" tIns="36000" rIns="36000" bIns="0"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sz="800" dirty="0">
                <a:solidFill>
                  <a:schemeClr val="tx1"/>
                </a:solidFill>
              </a:rPr>
              <a:t>グループ</a:t>
            </a:r>
            <a:r>
              <a:rPr lang="ja-JP" altLang="en-US" sz="800" dirty="0" smtClean="0">
                <a:solidFill>
                  <a:schemeClr val="tx1"/>
                </a:solidFill>
              </a:rPr>
              <a:t>に１枚</a:t>
            </a:r>
            <a:endParaRPr lang="ja-JP" altLang="en-US" sz="800" dirty="0">
              <a:solidFill>
                <a:schemeClr val="tx1"/>
              </a:solidFill>
            </a:endParaRPr>
          </a:p>
        </p:txBody>
      </p:sp>
      <p:sp>
        <p:nvSpPr>
          <p:cNvPr id="16" name="正方形/長方形 15"/>
          <p:cNvSpPr/>
          <p:nvPr/>
        </p:nvSpPr>
        <p:spPr>
          <a:xfrm>
            <a:off x="50010"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t>自己存在感</a:t>
            </a:r>
            <a:r>
              <a:rPr lang="ja-JP" altLang="en-US" sz="2400" dirty="0"/>
              <a:t>を</a:t>
            </a:r>
            <a:endParaRPr lang="en-US" altLang="ja-JP" sz="2400" dirty="0"/>
          </a:p>
          <a:p>
            <a:pPr algn="ctr"/>
            <a:r>
              <a:rPr lang="ja-JP" altLang="en-US" sz="2400" dirty="0"/>
              <a:t>与える</a:t>
            </a:r>
          </a:p>
        </p:txBody>
      </p:sp>
      <p:sp>
        <p:nvSpPr>
          <p:cNvPr id="18" name="正方形/長方形 17"/>
          <p:cNvSpPr/>
          <p:nvPr/>
        </p:nvSpPr>
        <p:spPr>
          <a:xfrm>
            <a:off x="6760454" y="1095716"/>
            <a:ext cx="2340000" cy="75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共感的</a:t>
            </a:r>
            <a:r>
              <a:rPr lang="ja-JP" altLang="en-US" sz="2400" b="1" dirty="0" smtClean="0">
                <a:solidFill>
                  <a:schemeClr val="lt1"/>
                </a:solidFill>
              </a:rPr>
              <a:t>な</a:t>
            </a:r>
            <a:endParaRPr lang="en-US" altLang="ja-JP" sz="2400" b="1" dirty="0" smtClean="0">
              <a:solidFill>
                <a:schemeClr val="lt1"/>
              </a:solidFill>
            </a:endParaRPr>
          </a:p>
          <a:p>
            <a:pPr algn="ctr"/>
            <a:r>
              <a:rPr lang="ja-JP" altLang="en-US" sz="2400" b="1" dirty="0" smtClean="0">
                <a:solidFill>
                  <a:schemeClr val="lt1"/>
                </a:solidFill>
              </a:rPr>
              <a:t>人間</a:t>
            </a:r>
            <a:r>
              <a:rPr lang="ja-JP" altLang="en-US" sz="2400" b="1" dirty="0">
                <a:solidFill>
                  <a:schemeClr val="lt1"/>
                </a:solidFill>
              </a:rPr>
              <a:t>関係</a:t>
            </a:r>
            <a:r>
              <a:rPr lang="ja-JP" altLang="en-US" sz="2400" dirty="0">
                <a:solidFill>
                  <a:schemeClr val="lt1"/>
                </a:solidFill>
              </a:rPr>
              <a:t>を育む</a:t>
            </a:r>
          </a:p>
        </p:txBody>
      </p:sp>
      <p:sp>
        <p:nvSpPr>
          <p:cNvPr id="26" name="正方形/長方形 25"/>
          <p:cNvSpPr/>
          <p:nvPr/>
        </p:nvSpPr>
        <p:spPr>
          <a:xfrm>
            <a:off x="2929658" y="6431890"/>
            <a:ext cx="3284684" cy="39600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algn="ctr"/>
            <a:r>
              <a:rPr lang="ja-JP" altLang="en-US" sz="2400" b="1" dirty="0">
                <a:solidFill>
                  <a:schemeClr val="lt1"/>
                </a:solidFill>
              </a:rPr>
              <a:t>自己決定の場</a:t>
            </a:r>
            <a:r>
              <a:rPr lang="ja-JP" altLang="en-US" sz="2400" dirty="0">
                <a:solidFill>
                  <a:schemeClr val="lt1"/>
                </a:solidFill>
              </a:rPr>
              <a:t>を与える</a:t>
            </a:r>
          </a:p>
        </p:txBody>
      </p:sp>
    </p:spTree>
    <p:extLst>
      <p:ext uri="{BB962C8B-B14F-4D97-AF65-F5344CB8AC3E}">
        <p14:creationId xmlns:p14="http://schemas.microsoft.com/office/powerpoint/2010/main" val="3698014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3">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853</Words>
  <Application>Microsoft Office PowerPoint</Application>
  <PresentationFormat>画面に合わせる (4:3)</PresentationFormat>
  <Paragraphs>143</Paragraphs>
  <Slides>15</Slides>
  <Notes>15</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15</vt:i4>
      </vt:variant>
    </vt:vector>
  </HeadingPairs>
  <TitlesOfParts>
    <vt:vector size="25" baseType="lpstr">
      <vt:lpstr>ＤＦ特太ゴシック体</vt:lpstr>
      <vt:lpstr>HGP創英角ﾎﾟｯﾌﾟ体</vt:lpstr>
      <vt:lpstr>HG丸ｺﾞｼｯｸM-PRO</vt:lpstr>
      <vt:lpstr>ＭＳ Ｐゴシック</vt:lpstr>
      <vt:lpstr>UD デジタル 教科書体 N-B</vt:lpstr>
      <vt:lpstr>メイリオ</vt:lpstr>
      <vt:lpstr>Arial</vt:lpstr>
      <vt:lpstr>Calibri</vt:lpstr>
      <vt:lpstr>Segoe UI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2022-09-22T08:11:30Z</dcterms:created>
  <dcterms:modified xsi:type="dcterms:W3CDTF">2022-09-22T08:11:33Z</dcterms:modified>
</cp:coreProperties>
</file>