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5"/>
  </p:notesMasterIdLst>
  <p:handoutMasterIdLst>
    <p:handoutMasterId r:id="rId26"/>
  </p:handoutMasterIdLst>
  <p:sldIdLst>
    <p:sldId id="364" r:id="rId2"/>
    <p:sldId id="346" r:id="rId3"/>
    <p:sldId id="391" r:id="rId4"/>
    <p:sldId id="406" r:id="rId5"/>
    <p:sldId id="438" r:id="rId6"/>
    <p:sldId id="462" r:id="rId7"/>
    <p:sldId id="455" r:id="rId8"/>
    <p:sldId id="458" r:id="rId9"/>
    <p:sldId id="457" r:id="rId10"/>
    <p:sldId id="347" r:id="rId11"/>
    <p:sldId id="407" r:id="rId12"/>
    <p:sldId id="409" r:id="rId13"/>
    <p:sldId id="410" r:id="rId14"/>
    <p:sldId id="411" r:id="rId15"/>
    <p:sldId id="454" r:id="rId16"/>
    <p:sldId id="459" r:id="rId17"/>
    <p:sldId id="461" r:id="rId18"/>
    <p:sldId id="460" r:id="rId19"/>
    <p:sldId id="412" r:id="rId20"/>
    <p:sldId id="451" r:id="rId21"/>
    <p:sldId id="452" r:id="rId22"/>
    <p:sldId id="453" r:id="rId23"/>
    <p:sldId id="390" r:id="rId2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1338">
          <p15:clr>
            <a:srgbClr val="A4A3A4"/>
          </p15:clr>
        </p15:guide>
      </p15:sldGuideLst>
    </p:ext>
    <p:ext uri="{2D200454-40CA-4A62-9FC3-DE9A4176ACB9}">
      <p15:notesGuideLst xmlns:p15="http://schemas.microsoft.com/office/powerpoint/2012/main">
        <p15:guide id="1" orient="horz" pos="2144">
          <p15:clr>
            <a:srgbClr val="A4A3A4"/>
          </p15:clr>
        </p15:guide>
        <p15:guide id="2" pos="3131">
          <p15:clr>
            <a:srgbClr val="A4A3A4"/>
          </p15:clr>
        </p15:guide>
        <p15:guide id="3" orient="horz" pos="3131">
          <p15:clr>
            <a:srgbClr val="A4A3A4"/>
          </p15:clr>
        </p15:guide>
        <p15:guide id="4" pos="2144">
          <p15:clr>
            <a:srgbClr val="A4A3A4"/>
          </p15:clr>
        </p15:guide>
        <p15:guide id="5" orient="horz" pos="2143">
          <p15:clr>
            <a:srgbClr val="A4A3A4"/>
          </p15:clr>
        </p15:guide>
        <p15:guide id="6" orient="horz" pos="2209">
          <p15:clr>
            <a:srgbClr val="A4A3A4"/>
          </p15:clr>
        </p15:guide>
        <p15:guide id="7" orient="horz" pos="3224">
          <p15:clr>
            <a:srgbClr val="A4A3A4"/>
          </p15:clr>
        </p15:guide>
        <p15:guide id="8" orient="horz" pos="2208">
          <p15:clr>
            <a:srgbClr val="A4A3A4"/>
          </p15:clr>
        </p15:guide>
        <p15:guide id="9" pos="3265">
          <p15:clr>
            <a:srgbClr val="A4A3A4"/>
          </p15:clr>
        </p15:guide>
        <p15:guide id="10" pos="2236">
          <p15:clr>
            <a:srgbClr val="A4A3A4"/>
          </p15:clr>
        </p15:guide>
        <p15:guide id="11" orient="horz" pos="2082">
          <p15:clr>
            <a:srgbClr val="A4A3A4"/>
          </p15:clr>
        </p15:guide>
        <p15:guide id="12" orient="horz" pos="3041">
          <p15:clr>
            <a:srgbClr val="A4A3A4"/>
          </p15:clr>
        </p15:guide>
        <p15:guide id="13" orient="horz" pos="2145">
          <p15:clr>
            <a:srgbClr val="A4A3A4"/>
          </p15:clr>
        </p15:guide>
        <p15:guide id="14" pos="3002">
          <p15:clr>
            <a:srgbClr val="A4A3A4"/>
          </p15:clr>
        </p15:guide>
        <p15:guide id="15" pos="2056">
          <p15:clr>
            <a:srgbClr val="A4A3A4"/>
          </p15:clr>
        </p15:guide>
        <p15:guide id="16" orient="horz" pos="2128">
          <p15:clr>
            <a:srgbClr val="A4A3A4"/>
          </p15:clr>
        </p15:guide>
        <p15:guide id="17" orient="horz" pos="3108">
          <p15:clr>
            <a:srgbClr val="A4A3A4"/>
          </p15:clr>
        </p15:guide>
        <p15:guide id="18" orient="horz" pos="2127">
          <p15:clr>
            <a:srgbClr val="A4A3A4"/>
          </p15:clr>
        </p15:guide>
        <p15:guide id="19" orient="horz" pos="2193">
          <p15:clr>
            <a:srgbClr val="A4A3A4"/>
          </p15:clr>
        </p15:guide>
        <p15:guide id="20" orient="horz" pos="3200">
          <p15:clr>
            <a:srgbClr val="A4A3A4"/>
          </p15:clr>
        </p15:guide>
        <p15:guide id="21" orient="horz" pos="2192">
          <p15:clr>
            <a:srgbClr val="A4A3A4"/>
          </p15:clr>
        </p15:guide>
        <p15:guide id="22" orient="horz" pos="2067">
          <p15:clr>
            <a:srgbClr val="A4A3A4"/>
          </p15:clr>
        </p15:guide>
        <p15:guide id="23" orient="horz" pos="3019">
          <p15:clr>
            <a:srgbClr val="A4A3A4"/>
          </p15:clr>
        </p15:guide>
        <p15:guide id="24" orient="horz" pos="2129">
          <p15:clr>
            <a:srgbClr val="A4A3A4"/>
          </p15:clr>
        </p15:guide>
        <p15:guide id="25" pos="3098">
          <p15:clr>
            <a:srgbClr val="A4A3A4"/>
          </p15:clr>
        </p15:guide>
        <p15:guide id="26" pos="2122">
          <p15:clr>
            <a:srgbClr val="A4A3A4"/>
          </p15:clr>
        </p15:guide>
        <p15:guide id="27" pos="3231">
          <p15:clr>
            <a:srgbClr val="A4A3A4"/>
          </p15:clr>
        </p15:guide>
        <p15:guide id="28" pos="2213">
          <p15:clr>
            <a:srgbClr val="A4A3A4"/>
          </p15:clr>
        </p15:guide>
        <p15:guide id="29" pos="2970">
          <p15:clr>
            <a:srgbClr val="A4A3A4"/>
          </p15:clr>
        </p15:guide>
        <p15:guide id="30" pos="203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CCFFCC"/>
    <a:srgbClr val="66FF99"/>
    <a:srgbClr val="FFFF99"/>
    <a:srgbClr val="FFBEBE"/>
    <a:srgbClr val="00FFCC"/>
    <a:srgbClr val="33CCCC"/>
    <a:srgbClr val="33CC33"/>
    <a:srgbClr val="00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67" autoAdjust="0"/>
    <p:restoredTop sz="78230" autoAdjust="0"/>
  </p:normalViewPr>
  <p:slideViewPr>
    <p:cSldViewPr>
      <p:cViewPr varScale="1">
        <p:scale>
          <a:sx n="57" d="100"/>
          <a:sy n="57" d="100"/>
        </p:scale>
        <p:origin x="1368" y="72"/>
      </p:cViewPr>
      <p:guideLst>
        <p:guide orient="horz" pos="2160"/>
        <p:guide pos="2880"/>
        <p:guide pos="1338"/>
      </p:guideLst>
    </p:cSldViewPr>
  </p:slideViewPr>
  <p:notesTextViewPr>
    <p:cViewPr>
      <p:scale>
        <a:sx n="1" d="1"/>
        <a:sy n="1" d="1"/>
      </p:scale>
      <p:origin x="0" y="0"/>
    </p:cViewPr>
  </p:notesTextViewPr>
  <p:sorterViewPr>
    <p:cViewPr>
      <p:scale>
        <a:sx n="75" d="100"/>
        <a:sy n="75" d="100"/>
      </p:scale>
      <p:origin x="0" y="0"/>
    </p:cViewPr>
  </p:sorterViewPr>
  <p:notesViewPr>
    <p:cSldViewPr>
      <p:cViewPr>
        <p:scale>
          <a:sx n="125" d="100"/>
          <a:sy n="125" d="100"/>
        </p:scale>
        <p:origin x="-1314" y="2076"/>
      </p:cViewPr>
      <p:guideLst>
        <p:guide orient="horz" pos="2144"/>
        <p:guide pos="3131"/>
        <p:guide orient="horz" pos="3131"/>
        <p:guide pos="2144"/>
        <p:guide orient="horz" pos="2143"/>
        <p:guide orient="horz" pos="2209"/>
        <p:guide orient="horz" pos="3224"/>
        <p:guide orient="horz" pos="2208"/>
        <p:guide pos="3265"/>
        <p:guide pos="2236"/>
        <p:guide orient="horz" pos="2082"/>
        <p:guide orient="horz" pos="3041"/>
        <p:guide orient="horz" pos="2145"/>
        <p:guide pos="3002"/>
        <p:guide pos="2056"/>
        <p:guide orient="horz" pos="2128"/>
        <p:guide orient="horz" pos="3108"/>
        <p:guide orient="horz" pos="2127"/>
        <p:guide orient="horz" pos="2193"/>
        <p:guide orient="horz" pos="3200"/>
        <p:guide orient="horz" pos="2192"/>
        <p:guide orient="horz" pos="2067"/>
        <p:guide orient="horz" pos="3019"/>
        <p:guide orient="horz" pos="2129"/>
        <p:guide pos="3098"/>
        <p:guide pos="2122"/>
        <p:guide pos="3231"/>
        <p:guide pos="2213"/>
        <p:guide pos="2970"/>
        <p:guide pos="203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97537" y="167804"/>
            <a:ext cx="3367882" cy="493316"/>
          </a:xfrm>
          <a:prstGeom prst="rect">
            <a:avLst/>
          </a:prstGeom>
        </p:spPr>
        <p:txBody>
          <a:bodyPr vert="horz" lIns="90252" tIns="45125" rIns="90252" bIns="45125"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709260" y="167804"/>
            <a:ext cx="2918831" cy="493316"/>
          </a:xfrm>
          <a:prstGeom prst="rect">
            <a:avLst/>
          </a:prstGeom>
        </p:spPr>
        <p:txBody>
          <a:bodyPr vert="horz" lIns="90252" tIns="45125" rIns="90252" bIns="45125"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58914" y="9284147"/>
            <a:ext cx="2918831" cy="493316"/>
          </a:xfrm>
          <a:prstGeom prst="rect">
            <a:avLst/>
          </a:prstGeom>
        </p:spPr>
        <p:txBody>
          <a:bodyPr vert="horz" lIns="90252" tIns="45125" rIns="90252" bIns="4512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58029" y="9284147"/>
            <a:ext cx="2918831" cy="493316"/>
          </a:xfrm>
          <a:prstGeom prst="rect">
            <a:avLst/>
          </a:prstGeom>
        </p:spPr>
        <p:txBody>
          <a:bodyPr vert="horz" lIns="90252" tIns="45125" rIns="90252" bIns="45125" rtlCol="0" anchor="b"/>
          <a:lstStyle>
            <a:lvl1pPr algn="r">
              <a:defRPr sz="1200"/>
            </a:lvl1pPr>
          </a:lstStyle>
          <a:p>
            <a:fld id="{771642C3-78B7-4C1C-BB48-C6612B77C906}" type="slidenum">
              <a:rPr kumimoji="1" lang="ja-JP" altLang="en-US" smtClean="0"/>
              <a:t>‹#›</a:t>
            </a:fld>
            <a:endParaRPr kumimoji="1" lang="ja-JP" altLang="en-US"/>
          </a:p>
        </p:txBody>
      </p:sp>
    </p:spTree>
    <p:extLst>
      <p:ext uri="{BB962C8B-B14F-4D97-AF65-F5344CB8AC3E}">
        <p14:creationId xmlns:p14="http://schemas.microsoft.com/office/powerpoint/2010/main" val="392791573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8"/>
            <a:ext cx="2918831" cy="493316"/>
          </a:xfrm>
          <a:prstGeom prst="rect">
            <a:avLst/>
          </a:prstGeom>
        </p:spPr>
        <p:txBody>
          <a:bodyPr vert="horz" lIns="90252" tIns="45125" rIns="90252" bIns="4512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9" y="8"/>
            <a:ext cx="2918831" cy="493316"/>
          </a:xfrm>
          <a:prstGeom prst="rect">
            <a:avLst/>
          </a:prstGeom>
        </p:spPr>
        <p:txBody>
          <a:bodyPr vert="horz" lIns="90252" tIns="45125" rIns="90252" bIns="45125"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252" tIns="45125" rIns="90252" bIns="45125" rtlCol="0" anchor="ctr"/>
          <a:lstStyle/>
          <a:p>
            <a:endParaRPr lang="ja-JP" altLang="en-US"/>
          </a:p>
        </p:txBody>
      </p:sp>
      <p:sp>
        <p:nvSpPr>
          <p:cNvPr id="5" name="ノート プレースホルダー 4"/>
          <p:cNvSpPr>
            <a:spLocks noGrp="1"/>
          </p:cNvSpPr>
          <p:nvPr>
            <p:ph type="body" sz="quarter" idx="3"/>
          </p:nvPr>
        </p:nvSpPr>
        <p:spPr>
          <a:xfrm>
            <a:off x="673577" y="4686504"/>
            <a:ext cx="5388610" cy="4439841"/>
          </a:xfrm>
          <a:prstGeom prst="rect">
            <a:avLst/>
          </a:prstGeom>
        </p:spPr>
        <p:txBody>
          <a:bodyPr vert="horz" lIns="90252" tIns="45125" rIns="90252" bIns="4512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4" y="9371295"/>
            <a:ext cx="2918831" cy="493316"/>
          </a:xfrm>
          <a:prstGeom prst="rect">
            <a:avLst/>
          </a:prstGeom>
        </p:spPr>
        <p:txBody>
          <a:bodyPr vert="horz" lIns="90252" tIns="45125" rIns="90252" bIns="4512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1908466" y="9371295"/>
            <a:ext cx="2918831" cy="493316"/>
          </a:xfrm>
          <a:prstGeom prst="rect">
            <a:avLst/>
          </a:prstGeom>
        </p:spPr>
        <p:txBody>
          <a:bodyPr vert="horz" lIns="90252" tIns="45125" rIns="90252" bIns="45125" rtlCol="0" anchor="b"/>
          <a:lstStyle>
            <a:lvl1pPr algn="ctr">
              <a:defRPr sz="1200"/>
            </a:lvl1pPr>
          </a:lstStyle>
          <a:p>
            <a:fld id="{0BA487B4-0C97-4685-913E-D2C8B7EC33A0}" type="slidenum">
              <a:rPr lang="ja-JP" altLang="en-US" smtClean="0"/>
              <a:pPr/>
              <a:t>‹#›</a:t>
            </a:fld>
            <a:endParaRPr lang="ja-JP" altLang="en-US"/>
          </a:p>
        </p:txBody>
      </p:sp>
    </p:spTree>
    <p:extLst>
      <p:ext uri="{BB962C8B-B14F-4D97-AF65-F5344CB8AC3E}">
        <p14:creationId xmlns:p14="http://schemas.microsoft.com/office/powerpoint/2010/main" val="23579995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6179">
              <a:defRPr/>
            </a:pPr>
            <a:r>
              <a:rPr lang="ja-JP" altLang="en-US" sz="1800" dirty="0">
                <a:latin typeface="+mn-ea"/>
              </a:rPr>
              <a:t>≪スライド１～３で１分≫</a:t>
            </a:r>
            <a:endParaRPr lang="en-US" altLang="ja-JP" sz="1800" dirty="0">
              <a:latin typeface="+mn-ea"/>
            </a:endParaRPr>
          </a:p>
          <a:p>
            <a:pPr algn="l"/>
            <a:r>
              <a:rPr lang="ja-JP" altLang="en-US" sz="1800" dirty="0">
                <a:latin typeface="ＭＳ 明朝" panose="02020609040205080304" pitchFamily="17" charset="-128"/>
                <a:ea typeface="ＭＳ 明朝" panose="02020609040205080304" pitchFamily="17" charset="-128"/>
              </a:rPr>
              <a:t>　それで</a:t>
            </a:r>
            <a:r>
              <a:rPr lang="ja-JP" altLang="en-US" sz="1800" dirty="0" smtClean="0">
                <a:latin typeface="ＭＳ 明朝" panose="02020609040205080304" pitchFamily="17" charset="-128"/>
                <a:ea typeface="ＭＳ 明朝" panose="02020609040205080304" pitchFamily="17" charset="-128"/>
              </a:rPr>
              <a:t>は、校内</a:t>
            </a:r>
            <a:r>
              <a:rPr lang="ja-JP" altLang="en-US" sz="1800" dirty="0">
                <a:latin typeface="ＭＳ 明朝" panose="02020609040205080304" pitchFamily="17" charset="-128"/>
                <a:ea typeface="ＭＳ 明朝" panose="02020609040205080304" pitchFamily="17" charset="-128"/>
              </a:rPr>
              <a:t>研修を始めます。</a:t>
            </a:r>
            <a:endParaRPr lang="en-US" altLang="ja-JP" sz="1800" dirty="0">
              <a:latin typeface="ＭＳ 明朝" panose="02020609040205080304" pitchFamily="17" charset="-128"/>
              <a:ea typeface="ＭＳ 明朝" panose="02020609040205080304" pitchFamily="17" charset="-128"/>
            </a:endParaRPr>
          </a:p>
          <a:p>
            <a:pPr algn="l"/>
            <a:r>
              <a:rPr lang="ja-JP" altLang="en-US" sz="1800" dirty="0">
                <a:latin typeface="ＭＳ 明朝" panose="02020609040205080304" pitchFamily="17" charset="-128"/>
                <a:ea typeface="ＭＳ 明朝" panose="02020609040205080304" pitchFamily="17" charset="-128"/>
              </a:rPr>
              <a:t>　この研修</a:t>
            </a:r>
            <a:r>
              <a:rPr lang="ja-JP" altLang="en-US" sz="1800" dirty="0" smtClean="0">
                <a:latin typeface="ＭＳ 明朝" panose="02020609040205080304" pitchFamily="17" charset="-128"/>
                <a:ea typeface="ＭＳ 明朝" panose="02020609040205080304" pitchFamily="17" charset="-128"/>
              </a:rPr>
              <a:t>は、</a:t>
            </a:r>
            <a:r>
              <a:rPr lang="en-US" altLang="ja-JP" sz="1800" dirty="0" smtClean="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効果的な生徒指導を行うための「</a:t>
            </a:r>
            <a:r>
              <a:rPr lang="en-US" altLang="ja-JP" sz="1800" dirty="0">
                <a:latin typeface="ＭＳ 明朝" panose="02020609040205080304" pitchFamily="17" charset="-128"/>
                <a:ea typeface="ＭＳ 明朝" panose="02020609040205080304" pitchFamily="17" charset="-128"/>
              </a:rPr>
              <a:t>ORV-PDCA</a:t>
            </a:r>
            <a:r>
              <a:rPr lang="ja-JP" altLang="en-US" sz="1800" dirty="0">
                <a:latin typeface="ＭＳ 明朝" panose="02020609040205080304" pitchFamily="17" charset="-128"/>
                <a:ea typeface="ＭＳ 明朝" panose="02020609040205080304" pitchFamily="17" charset="-128"/>
              </a:rPr>
              <a:t>」について理解する</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ことをねらいとして研修していきたいと思います。</a:t>
            </a:r>
            <a:endParaRPr lang="en-US" altLang="ja-JP" sz="1800" dirty="0">
              <a:latin typeface="ＭＳ 明朝" panose="02020609040205080304" pitchFamily="17" charset="-128"/>
              <a:ea typeface="ＭＳ 明朝" panose="02020609040205080304" pitchFamily="17" charset="-128"/>
            </a:endParaRPr>
          </a:p>
          <a:p>
            <a:pPr algn="l"/>
            <a:r>
              <a:rPr lang="ja-JP" altLang="en-US" sz="1800" dirty="0">
                <a:latin typeface="ＭＳ 明朝" panose="02020609040205080304" pitchFamily="17" charset="-128"/>
                <a:ea typeface="ＭＳ 明朝" panose="02020609040205080304" pitchFamily="17" charset="-128"/>
              </a:rPr>
              <a:t>　</a:t>
            </a:r>
            <a:r>
              <a:rPr lang="en-US" altLang="ja-JP" sz="1800" dirty="0">
                <a:latin typeface="ＭＳ 明朝" panose="02020609040205080304" pitchFamily="17" charset="-128"/>
                <a:ea typeface="ＭＳ 明朝" panose="02020609040205080304" pitchFamily="17" charset="-128"/>
              </a:rPr>
              <a:t>ORV-PDCA</a:t>
            </a:r>
            <a:r>
              <a:rPr lang="ja-JP" altLang="en-US" sz="1800" dirty="0">
                <a:latin typeface="ＭＳ 明朝" panose="02020609040205080304" pitchFamily="17" charset="-128"/>
                <a:ea typeface="ＭＳ 明朝" panose="02020609040205080304" pitchFamily="17" charset="-128"/>
              </a:rPr>
              <a:t>と聞いて</a:t>
            </a:r>
            <a:r>
              <a:rPr lang="ja-JP" altLang="en-US" sz="1800" dirty="0" smtClean="0">
                <a:latin typeface="ＭＳ 明朝" panose="02020609040205080304" pitchFamily="17" charset="-128"/>
                <a:ea typeface="ＭＳ 明朝" panose="02020609040205080304" pitchFamily="17" charset="-128"/>
              </a:rPr>
              <a:t>も、分かりにくい</a:t>
            </a:r>
            <a:r>
              <a:rPr lang="ja-JP" altLang="en-US" sz="1800" dirty="0">
                <a:latin typeface="ＭＳ 明朝" panose="02020609040205080304" pitchFamily="17" charset="-128"/>
                <a:ea typeface="ＭＳ 明朝" panose="02020609040205080304" pitchFamily="17" charset="-128"/>
              </a:rPr>
              <a:t>かと思います</a:t>
            </a:r>
            <a:r>
              <a:rPr lang="ja-JP" altLang="en-US" sz="1800" dirty="0" smtClean="0">
                <a:latin typeface="ＭＳ 明朝" panose="02020609040205080304" pitchFamily="17" charset="-128"/>
                <a:ea typeface="ＭＳ 明朝" panose="02020609040205080304" pitchFamily="17" charset="-128"/>
              </a:rPr>
              <a:t>が、詳しく</a:t>
            </a:r>
            <a:r>
              <a:rPr lang="ja-JP" altLang="en-US" sz="1800" dirty="0">
                <a:latin typeface="ＭＳ 明朝" panose="02020609040205080304" pitchFamily="17" charset="-128"/>
                <a:ea typeface="ＭＳ 明朝" panose="02020609040205080304" pitchFamily="17" charset="-128"/>
              </a:rPr>
              <a:t>は研修の中で説明します。★</a:t>
            </a:r>
            <a:endParaRPr lang="en-US" altLang="ja-JP" sz="1800" dirty="0">
              <a:latin typeface="ＭＳ 明朝" panose="02020609040205080304" pitchFamily="17" charset="-128"/>
              <a:ea typeface="ＭＳ 明朝" panose="02020609040205080304" pitchFamily="17" charset="-128"/>
            </a:endParaRPr>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a:t>
            </a:fld>
            <a:endParaRPr kumimoji="1" lang="ja-JP" altLang="en-US"/>
          </a:p>
        </p:txBody>
      </p:sp>
    </p:spTree>
    <p:extLst>
      <p:ext uri="{BB962C8B-B14F-4D97-AF65-F5344CB8AC3E}">
        <p14:creationId xmlns:p14="http://schemas.microsoft.com/office/powerpoint/2010/main" val="470039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4667560"/>
          </a:xfrm>
        </p:spPr>
        <p:txBody>
          <a:bodyPr/>
          <a:lstStyle/>
          <a:p>
            <a:r>
              <a:rPr lang="en-US" altLang="ja-JP" sz="1800" dirty="0">
                <a:latin typeface="+mn-ea"/>
              </a:rPr>
              <a:t>≪</a:t>
            </a:r>
            <a:r>
              <a:rPr lang="ja-JP" altLang="en-US" sz="1800" dirty="0">
                <a:latin typeface="+mn-ea"/>
              </a:rPr>
              <a:t>スライド</a:t>
            </a:r>
            <a:r>
              <a:rPr lang="en-US" altLang="ja-JP" sz="1800" dirty="0">
                <a:latin typeface="+mn-ea"/>
              </a:rPr>
              <a:t>10</a:t>
            </a:r>
            <a:r>
              <a:rPr lang="ja-JP" altLang="en-US" sz="1800" dirty="0">
                <a:latin typeface="+mn-ea"/>
              </a:rPr>
              <a:t>で７分</a:t>
            </a:r>
            <a:r>
              <a:rPr lang="en-US" altLang="ja-JP" sz="1800" dirty="0">
                <a:latin typeface="+mn-ea"/>
              </a:rPr>
              <a:t>≫</a:t>
            </a:r>
          </a:p>
          <a:p>
            <a:pPr defTabSz="902079" fontAlgn="base">
              <a:spcBef>
                <a:spcPct val="30000"/>
              </a:spcBef>
              <a:spcAft>
                <a:spcPct val="0"/>
              </a:spcAft>
              <a:defRPr/>
            </a:pPr>
            <a:r>
              <a:rPr lang="ja-JP" altLang="en-US" sz="1800" dirty="0" smtClean="0">
                <a:latin typeface="ＭＳ 明朝" panose="02020609040205080304" pitchFamily="17" charset="-128"/>
                <a:ea typeface="ＭＳ 明朝" panose="02020609040205080304" pitchFamily="17" charset="-128"/>
              </a:rPr>
              <a:t>［別紙</a:t>
            </a:r>
            <a:r>
              <a:rPr lang="en-US" altLang="ja-JP" sz="1800" dirty="0" smtClean="0">
                <a:latin typeface="ＭＳ 明朝" panose="02020609040205080304" pitchFamily="17" charset="-128"/>
                <a:ea typeface="ＭＳ 明朝" panose="02020609040205080304" pitchFamily="17" charset="-128"/>
              </a:rPr>
              <a:t>Ⅱ</a:t>
            </a:r>
            <a:r>
              <a:rPr lang="ja-JP" altLang="en-US"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a:t>
            </a:r>
            <a:r>
              <a:rPr lang="ja-JP" altLang="en-US" sz="1800" strike="dblStrike" dirty="0">
                <a:latin typeface="ＭＳ 明朝" panose="02020609040205080304" pitchFamily="17" charset="-128"/>
                <a:ea typeface="ＭＳ 明朝" panose="02020609040205080304" pitchFamily="17" charset="-128"/>
              </a:rPr>
              <a:t>それで</a:t>
            </a:r>
            <a:r>
              <a:rPr lang="ja-JP" altLang="en-US" sz="1800" strike="dblStrike" dirty="0" smtClean="0">
                <a:latin typeface="ＭＳ 明朝" panose="02020609040205080304" pitchFamily="17" charset="-128"/>
                <a:ea typeface="ＭＳ 明朝" panose="02020609040205080304" pitchFamily="17" charset="-128"/>
              </a:rPr>
              <a:t>は、</a:t>
            </a:r>
            <a:r>
              <a:rPr lang="ja-JP" altLang="en-US" sz="1800" dirty="0" smtClean="0">
                <a:latin typeface="ＭＳ 明朝" panose="02020609040205080304" pitchFamily="17" charset="-128"/>
                <a:ea typeface="ＭＳ 明朝" panose="02020609040205080304" pitchFamily="17" charset="-128"/>
              </a:rPr>
              <a:t>別紙</a:t>
            </a:r>
            <a:r>
              <a:rPr lang="en-US" altLang="ja-JP" sz="1800" dirty="0">
                <a:latin typeface="ＭＳ 明朝" panose="02020609040205080304" pitchFamily="17" charset="-128"/>
                <a:ea typeface="ＭＳ 明朝" panose="02020609040205080304" pitchFamily="17" charset="-128"/>
              </a:rPr>
              <a:t>Ⅱ</a:t>
            </a:r>
            <a:r>
              <a:rPr lang="ja-JP" altLang="en-US" sz="1800" dirty="0">
                <a:latin typeface="ＭＳ 明朝" panose="02020609040205080304" pitchFamily="17" charset="-128"/>
                <a:ea typeface="ＭＳ 明朝" panose="02020609040205080304" pitchFamily="17" charset="-128"/>
              </a:rPr>
              <a:t>を用意してください。</a:t>
            </a: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これから②の個人作業をします。</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先ほど書いたエピソード</a:t>
            </a:r>
            <a:r>
              <a:rPr lang="ja-JP" altLang="en-US" sz="1800" dirty="0" smtClean="0">
                <a:latin typeface="ＭＳ 明朝" panose="02020609040205080304" pitchFamily="17" charset="-128"/>
                <a:ea typeface="ＭＳ 明朝" panose="02020609040205080304" pitchFamily="17" charset="-128"/>
              </a:rPr>
              <a:t>を、</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当てはめていきます。全ての枠に当てはまらなくても構いません。</a:t>
            </a:r>
            <a:r>
              <a:rPr lang="ja-JP" altLang="en-US" sz="1800" dirty="0" smtClean="0">
                <a:latin typeface="ＭＳ 明朝" panose="02020609040205080304" pitchFamily="17" charset="-128"/>
                <a:ea typeface="ＭＳ 明朝" panose="02020609040205080304" pitchFamily="17" charset="-128"/>
              </a:rPr>
              <a:t>また、箇条書きで、自分</a:t>
            </a:r>
            <a:r>
              <a:rPr lang="ja-JP" altLang="en-US" sz="1800" dirty="0">
                <a:latin typeface="ＭＳ 明朝" panose="02020609040205080304" pitchFamily="17" charset="-128"/>
                <a:ea typeface="ＭＳ 明朝" panose="02020609040205080304" pitchFamily="17" charset="-128"/>
              </a:rPr>
              <a:t>が分かる程度で構いません。時間は６分です。</a:t>
            </a:r>
            <a:r>
              <a:rPr lang="ja-JP" altLang="en-US" sz="1800" dirty="0" smtClean="0">
                <a:latin typeface="ＭＳ 明朝" panose="02020609040205080304" pitchFamily="17" charset="-128"/>
                <a:ea typeface="ＭＳ 明朝" panose="02020609040205080304" pitchFamily="17" charset="-128"/>
              </a:rPr>
              <a:t>もし、早く書けましたら、③の</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気付き</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書いて</a:t>
            </a:r>
            <a:r>
              <a:rPr lang="ja-JP" altLang="en-US" sz="1800" dirty="0" smtClean="0">
                <a:latin typeface="ＭＳ 明朝" panose="02020609040205080304" pitchFamily="17" charset="-128"/>
                <a:ea typeface="ＭＳ 明朝" panose="02020609040205080304" pitchFamily="17" charset="-128"/>
              </a:rPr>
              <a:t>いただく、「</a:t>
            </a:r>
            <a:r>
              <a:rPr lang="ja-JP" altLang="en-US" sz="1800" dirty="0">
                <a:latin typeface="ＭＳ 明朝" panose="02020609040205080304" pitchFamily="17" charset="-128"/>
                <a:ea typeface="ＭＳ 明朝" panose="02020609040205080304" pitchFamily="17" charset="-128"/>
              </a:rPr>
              <a:t>充実していたところ」や「もっと工夫できたところ」を考えておいてください。</a:t>
            </a: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それでは始めてください。</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（６分経過）</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時間が来ました</a:t>
            </a:r>
            <a:r>
              <a:rPr lang="ja-JP" altLang="en-US" sz="1800" dirty="0" smtClean="0">
                <a:latin typeface="ＭＳ 明朝" panose="02020609040205080304" pitchFamily="17" charset="-128"/>
                <a:ea typeface="ＭＳ 明朝" panose="02020609040205080304" pitchFamily="17" charset="-128"/>
              </a:rPr>
              <a:t>ので、次</a:t>
            </a:r>
            <a:r>
              <a:rPr lang="ja-JP" altLang="en-US" sz="1800" dirty="0">
                <a:latin typeface="ＭＳ 明朝" panose="02020609040205080304" pitchFamily="17" charset="-128"/>
                <a:ea typeface="ＭＳ 明朝" panose="02020609040205080304" pitchFamily="17" charset="-128"/>
              </a:rPr>
              <a:t>の作業に移ります。★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10</a:t>
            </a:fld>
            <a:endParaRPr kumimoji="1" lang="ja-JP" altLang="en-US"/>
          </a:p>
        </p:txBody>
      </p:sp>
    </p:spTree>
    <p:extLst>
      <p:ext uri="{BB962C8B-B14F-4D97-AF65-F5344CB8AC3E}">
        <p14:creationId xmlns:p14="http://schemas.microsoft.com/office/powerpoint/2010/main" val="3474475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4019488"/>
          </a:xfrm>
        </p:spPr>
        <p:txBody>
          <a:bodyPr/>
          <a:lstStyle/>
          <a:p>
            <a:pPr defTabSz="906179">
              <a:defRPr/>
            </a:pPr>
            <a:r>
              <a:rPr lang="en-US" altLang="ja-JP" sz="1800" dirty="0">
                <a:latin typeface="+mn-ea"/>
              </a:rPr>
              <a:t>≪</a:t>
            </a:r>
            <a:r>
              <a:rPr lang="ja-JP" altLang="en-US" sz="1800" dirty="0">
                <a:latin typeface="+mn-ea"/>
              </a:rPr>
              <a:t>スライド</a:t>
            </a:r>
            <a:r>
              <a:rPr lang="en-US" altLang="ja-JP" sz="1800" dirty="0">
                <a:latin typeface="+mn-ea"/>
              </a:rPr>
              <a:t>11</a:t>
            </a:r>
            <a:r>
              <a:rPr lang="ja-JP" altLang="en-US" sz="1800" dirty="0">
                <a:latin typeface="+mn-ea"/>
              </a:rPr>
              <a:t>で４分</a:t>
            </a:r>
            <a:r>
              <a:rPr lang="en-US" altLang="ja-JP" sz="1800" dirty="0">
                <a:latin typeface="+mn-ea"/>
              </a:rPr>
              <a:t>≫</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先ほど</a:t>
            </a:r>
            <a:r>
              <a:rPr lang="ja-JP" altLang="en-US" sz="1800" dirty="0" smtClean="0">
                <a:latin typeface="ＭＳ 明朝" panose="02020609040205080304" pitchFamily="17" charset="-128"/>
                <a:ea typeface="ＭＳ 明朝" panose="02020609040205080304" pitchFamily="17" charset="-128"/>
              </a:rPr>
              <a:t>の</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当てはめる作業を</a:t>
            </a:r>
            <a:r>
              <a:rPr lang="ja-JP" altLang="en-US" sz="1800" dirty="0" smtClean="0">
                <a:latin typeface="ＭＳ 明朝" panose="02020609040205080304" pitchFamily="17" charset="-128"/>
                <a:ea typeface="ＭＳ 明朝" panose="02020609040205080304" pitchFamily="17" charset="-128"/>
              </a:rPr>
              <a:t>して、気付いた</a:t>
            </a:r>
            <a:r>
              <a:rPr lang="ja-JP" altLang="en-US" sz="1800" dirty="0">
                <a:latin typeface="ＭＳ 明朝" panose="02020609040205080304" pitchFamily="17" charset="-128"/>
                <a:ea typeface="ＭＳ 明朝" panose="02020609040205080304" pitchFamily="17" charset="-128"/>
              </a:rPr>
              <a:t>ことを挙げてみましょう。</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何が充実していたか</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何がもっと工夫できたか</a:t>
            </a:r>
            <a:r>
              <a:rPr lang="en-US" altLang="ja-JP" sz="1800" dirty="0">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など、気</a:t>
            </a:r>
            <a:r>
              <a:rPr lang="ja-JP" altLang="en-US" sz="1800" dirty="0">
                <a:latin typeface="ＭＳ 明朝" panose="02020609040205080304" pitchFamily="17" charset="-128"/>
                <a:ea typeface="ＭＳ 明朝" panose="02020609040205080304" pitchFamily="17" charset="-128"/>
              </a:rPr>
              <a:t>が付いたことを③に書いてください。</a:t>
            </a: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この作業の時間は３分です。こちらも箇条書きで簡潔にお願いします。</a:t>
            </a: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endParaRPr lang="ja-JP" altLang="en-US"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（３分経過）</a:t>
            </a:r>
          </a:p>
          <a:p>
            <a:pPr defTabSz="902079" fontAlgn="base">
              <a:spcBef>
                <a:spcPct val="30000"/>
              </a:spcBef>
              <a:spcAft>
                <a:spcPct val="0"/>
              </a:spcAft>
              <a:defRPr/>
            </a:pPr>
            <a:endParaRPr lang="en-US" altLang="ja-JP" sz="1800"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sz="1800">
                <a:latin typeface="ＭＳ 明朝" panose="02020609040205080304" pitchFamily="17" charset="-128"/>
                <a:ea typeface="ＭＳ 明朝" panose="02020609040205080304" pitchFamily="17" charset="-128"/>
              </a:rPr>
              <a:t>　</a:t>
            </a:r>
            <a:r>
              <a:rPr lang="ja-JP" altLang="en-US" sz="1800" smtClean="0">
                <a:latin typeface="ＭＳ 明朝" panose="02020609040205080304" pitchFamily="17" charset="-128"/>
                <a:ea typeface="ＭＳ 明朝" panose="02020609040205080304" pitchFamily="17" charset="-128"/>
              </a:rPr>
              <a:t>はい、時間</a:t>
            </a:r>
            <a:r>
              <a:rPr lang="ja-JP" altLang="en-US" sz="1800" dirty="0">
                <a:latin typeface="ＭＳ 明朝" panose="02020609040205080304" pitchFamily="17" charset="-128"/>
                <a:ea typeface="ＭＳ 明朝" panose="02020609040205080304" pitchFamily="17" charset="-128"/>
              </a:rPr>
              <a:t>が来ましたので作業を終了してください。次の共有の時間に移ります。★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11</a:t>
            </a:fld>
            <a:endParaRPr kumimoji="1" lang="ja-JP" altLang="en-US"/>
          </a:p>
        </p:txBody>
      </p:sp>
    </p:spTree>
    <p:extLst>
      <p:ext uri="{BB962C8B-B14F-4D97-AF65-F5344CB8AC3E}">
        <p14:creationId xmlns:p14="http://schemas.microsoft.com/office/powerpoint/2010/main" val="4046407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4163504"/>
          </a:xfrm>
        </p:spPr>
        <p:txBody>
          <a:bodyPr/>
          <a:lstStyle/>
          <a:p>
            <a:r>
              <a:rPr lang="en-US" altLang="ja-JP" sz="1800" dirty="0">
                <a:latin typeface="+mn-ea"/>
              </a:rPr>
              <a:t>≪</a:t>
            </a:r>
            <a:r>
              <a:rPr lang="ja-JP" altLang="en-US" sz="1800" dirty="0">
                <a:latin typeface="+mn-ea"/>
              </a:rPr>
              <a:t>スライド</a:t>
            </a:r>
            <a:r>
              <a:rPr lang="en-US" altLang="ja-JP" sz="1800" dirty="0" smtClean="0">
                <a:latin typeface="+mn-ea"/>
              </a:rPr>
              <a:t>12</a:t>
            </a:r>
            <a:r>
              <a:rPr lang="ja-JP" altLang="en-US" sz="1800" dirty="0" err="1" smtClean="0">
                <a:latin typeface="+mn-ea"/>
              </a:rPr>
              <a:t>、</a:t>
            </a:r>
            <a:r>
              <a:rPr lang="en-US" altLang="ja-JP" sz="1800" dirty="0" smtClean="0">
                <a:latin typeface="+mn-ea"/>
              </a:rPr>
              <a:t>13</a:t>
            </a:r>
            <a:r>
              <a:rPr lang="ja-JP" altLang="en-US" sz="1800" dirty="0">
                <a:latin typeface="+mn-ea"/>
              </a:rPr>
              <a:t>で</a:t>
            </a:r>
            <a:r>
              <a:rPr lang="en-US" altLang="ja-JP" sz="1800" dirty="0">
                <a:latin typeface="+mn-ea"/>
              </a:rPr>
              <a:t>11</a:t>
            </a:r>
            <a:r>
              <a:rPr lang="ja-JP" altLang="en-US" sz="1800" dirty="0">
                <a:latin typeface="+mn-ea"/>
              </a:rPr>
              <a:t>分</a:t>
            </a:r>
            <a:r>
              <a:rPr lang="en-US" altLang="ja-JP" sz="1800" dirty="0">
                <a:latin typeface="+mn-ea"/>
              </a:rPr>
              <a:t>≫</a:t>
            </a:r>
          </a:p>
          <a:p>
            <a:r>
              <a:rPr lang="ja-JP" altLang="en-US" sz="1800" dirty="0">
                <a:latin typeface="ＭＳ 明朝" panose="02020609040205080304" pitchFamily="17" charset="-128"/>
                <a:ea typeface="ＭＳ 明朝" panose="02020609040205080304" pitchFamily="17" charset="-128"/>
              </a:rPr>
              <a:t>　これからの時間</a:t>
            </a:r>
            <a:r>
              <a:rPr lang="ja-JP" altLang="en-US" sz="1800" dirty="0" smtClean="0">
                <a:latin typeface="ＭＳ 明朝" panose="02020609040205080304" pitchFamily="17" charset="-128"/>
                <a:ea typeface="ＭＳ 明朝" panose="02020609040205080304" pitchFamily="17" charset="-128"/>
              </a:rPr>
              <a:t>は、今</a:t>
            </a:r>
            <a:r>
              <a:rPr lang="ja-JP" altLang="en-US" sz="1800" dirty="0">
                <a:latin typeface="ＭＳ 明朝" panose="02020609040205080304" pitchFamily="17" charset="-128"/>
                <a:ea typeface="ＭＳ 明朝" panose="02020609040205080304" pitchFamily="17" charset="-128"/>
              </a:rPr>
              <a:t>書いた③の気付きをグループ内で共有してもらいます。</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まず、簡単</a:t>
            </a:r>
            <a:r>
              <a:rPr lang="ja-JP" altLang="en-US" sz="1800" dirty="0">
                <a:latin typeface="ＭＳ 明朝" panose="02020609040205080304" pitchFamily="17" charset="-128"/>
                <a:ea typeface="ＭＳ 明朝" panose="02020609040205080304" pitchFamily="17" charset="-128"/>
              </a:rPr>
              <a:t>に概略を説明した</a:t>
            </a:r>
            <a:r>
              <a:rPr lang="ja-JP" altLang="en-US" sz="1800" dirty="0" smtClean="0">
                <a:latin typeface="ＭＳ 明朝" panose="02020609040205080304" pitchFamily="17" charset="-128"/>
                <a:ea typeface="ＭＳ 明朝" panose="02020609040205080304" pitchFamily="17" charset="-128"/>
              </a:rPr>
              <a:t>後、どの</a:t>
            </a:r>
            <a:r>
              <a:rPr lang="ja-JP" altLang="en-US" sz="1800" dirty="0">
                <a:latin typeface="ＭＳ 明朝" panose="02020609040205080304" pitchFamily="17" charset="-128"/>
                <a:ea typeface="ＭＳ 明朝" panose="02020609040205080304" pitchFamily="17" charset="-128"/>
              </a:rPr>
              <a:t>ような組織</a:t>
            </a:r>
            <a:r>
              <a:rPr lang="ja-JP" altLang="en-US" sz="1800" dirty="0" smtClean="0">
                <a:latin typeface="ＭＳ 明朝" panose="02020609040205080304" pitchFamily="17" charset="-128"/>
                <a:ea typeface="ＭＳ 明朝" panose="02020609040205080304" pitchFamily="17" charset="-128"/>
              </a:rPr>
              <a:t>で、どの</a:t>
            </a:r>
            <a:r>
              <a:rPr lang="ja-JP" altLang="en-US" sz="1800" dirty="0">
                <a:latin typeface="ＭＳ 明朝" panose="02020609040205080304" pitchFamily="17" charset="-128"/>
                <a:ea typeface="ＭＳ 明朝" panose="02020609040205080304" pitchFamily="17" charset="-128"/>
              </a:rPr>
              <a:t>ように現状把握をしたのか。</a:t>
            </a:r>
            <a:r>
              <a:rPr lang="ja-JP" altLang="en-US" sz="1800" dirty="0" smtClean="0">
                <a:latin typeface="ＭＳ 明朝" panose="02020609040205080304" pitchFamily="17" charset="-128"/>
                <a:ea typeface="ＭＳ 明朝" panose="02020609040205080304" pitchFamily="17" charset="-128"/>
              </a:rPr>
              <a:t>そして、どの</a:t>
            </a:r>
            <a:r>
              <a:rPr lang="ja-JP" altLang="en-US" sz="1800" dirty="0">
                <a:latin typeface="ＭＳ 明朝" panose="02020609040205080304" pitchFamily="17" charset="-128"/>
                <a:ea typeface="ＭＳ 明朝" panose="02020609040205080304" pitchFamily="17" charset="-128"/>
              </a:rPr>
              <a:t>ような姿を</a:t>
            </a:r>
            <a:r>
              <a:rPr lang="ja-JP" altLang="en-US" sz="1800" dirty="0" smtClean="0">
                <a:latin typeface="ＭＳ 明朝" panose="02020609040205080304" pitchFamily="17" charset="-128"/>
                <a:ea typeface="ＭＳ 明朝" panose="02020609040205080304" pitchFamily="17" charset="-128"/>
              </a:rPr>
              <a:t>目指して、どの</a:t>
            </a:r>
            <a:r>
              <a:rPr lang="ja-JP" altLang="en-US" sz="1800" dirty="0">
                <a:latin typeface="ＭＳ 明朝" panose="02020609040205080304" pitchFamily="17" charset="-128"/>
                <a:ea typeface="ＭＳ 明朝" panose="02020609040205080304" pitchFamily="17" charset="-128"/>
              </a:rPr>
              <a:t>ように計画を立てて指導を行ったのか・・・のよう</a:t>
            </a:r>
            <a:r>
              <a:rPr lang="ja-JP" altLang="en-US" sz="1800" dirty="0" smtClean="0">
                <a:latin typeface="ＭＳ 明朝" panose="02020609040205080304" pitchFamily="17" charset="-128"/>
                <a:ea typeface="ＭＳ 明朝" panose="02020609040205080304" pitchFamily="17" charset="-128"/>
              </a:rPr>
              <a:t>に、</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の</a:t>
            </a:r>
            <a:r>
              <a:rPr lang="ja-JP" altLang="en-US" sz="1800" dirty="0">
                <a:latin typeface="ＭＳ 明朝" panose="02020609040205080304" pitchFamily="17" charset="-128"/>
                <a:ea typeface="ＭＳ 明朝" panose="02020609040205080304" pitchFamily="17" charset="-128"/>
              </a:rPr>
              <a:t>流れに沿って紹介する中</a:t>
            </a:r>
            <a:r>
              <a:rPr lang="ja-JP" altLang="en-US" sz="1800" dirty="0" smtClean="0">
                <a:latin typeface="ＭＳ 明朝" panose="02020609040205080304" pitchFamily="17" charset="-128"/>
                <a:ea typeface="ＭＳ 明朝" panose="02020609040205080304" pitchFamily="17" charset="-128"/>
              </a:rPr>
              <a:t>で、③</a:t>
            </a:r>
            <a:r>
              <a:rPr lang="ja-JP" altLang="en-US" sz="1800" dirty="0">
                <a:latin typeface="ＭＳ 明朝" panose="02020609040205080304" pitchFamily="17" charset="-128"/>
                <a:ea typeface="ＭＳ 明朝" panose="02020609040205080304" pitchFamily="17" charset="-128"/>
              </a:rPr>
              <a:t>に書いた「気付き」を強調してください。くれぐれ</a:t>
            </a:r>
            <a:r>
              <a:rPr lang="ja-JP" altLang="en-US" sz="1800" dirty="0" smtClean="0">
                <a:latin typeface="ＭＳ 明朝" panose="02020609040205080304" pitchFamily="17" charset="-128"/>
                <a:ea typeface="ＭＳ 明朝" panose="02020609040205080304" pitchFamily="17" charset="-128"/>
              </a:rPr>
              <a:t>も、エピソード</a:t>
            </a:r>
            <a:r>
              <a:rPr lang="ja-JP" altLang="en-US" sz="1800" dirty="0">
                <a:latin typeface="ＭＳ 明朝" panose="02020609040205080304" pitchFamily="17" charset="-128"/>
                <a:ea typeface="ＭＳ 明朝" panose="02020609040205080304" pitchFamily="17" charset="-128"/>
              </a:rPr>
              <a:t>の紹介をし合うだけの時間にならないよう</a:t>
            </a:r>
            <a:r>
              <a:rPr lang="ja-JP" altLang="en-US" sz="1800" dirty="0" smtClean="0">
                <a:latin typeface="ＭＳ 明朝" panose="02020609040205080304" pitchFamily="17" charset="-128"/>
                <a:ea typeface="ＭＳ 明朝" panose="02020609040205080304" pitchFamily="17" charset="-128"/>
              </a:rPr>
              <a:t>に気</a:t>
            </a:r>
            <a:r>
              <a:rPr lang="ja-JP" altLang="en-US" sz="1800" dirty="0">
                <a:latin typeface="ＭＳ 明朝" panose="02020609040205080304" pitchFamily="17" charset="-128"/>
                <a:ea typeface="ＭＳ 明朝" panose="02020609040205080304" pitchFamily="17" charset="-128"/>
              </a:rPr>
              <a:t>を付けてください。</a:t>
            </a:r>
            <a:endParaRPr lang="en-US" altLang="ja-JP" sz="1800" dirty="0">
              <a:latin typeface="ＭＳ 明朝" panose="02020609040205080304" pitchFamily="17" charset="-128"/>
              <a:ea typeface="ＭＳ 明朝" panose="02020609040205080304" pitchFamily="17"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この後の共有の時間で使いますので、④には、他の人の説明を聞いて感じた新たな気付きがあれば、メモしてください。★</a:t>
            </a: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12</a:t>
            </a:fld>
            <a:endParaRPr kumimoji="1" lang="ja-JP" altLang="en-US"/>
          </a:p>
        </p:txBody>
      </p:sp>
    </p:spTree>
    <p:extLst>
      <p:ext uri="{BB962C8B-B14F-4D97-AF65-F5344CB8AC3E}">
        <p14:creationId xmlns:p14="http://schemas.microsoft.com/office/powerpoint/2010/main" val="1462048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3803464"/>
          </a:xfrm>
        </p:spPr>
        <p:txBody>
          <a:bodyPr/>
          <a:lstStyle/>
          <a:p>
            <a:r>
              <a:rPr lang="en-US" altLang="ja-JP" sz="1800" dirty="0">
                <a:latin typeface="+mn-ea"/>
              </a:rPr>
              <a:t>≪</a:t>
            </a:r>
            <a:r>
              <a:rPr lang="ja-JP" altLang="en-US" sz="1800" dirty="0">
                <a:latin typeface="+mn-ea"/>
              </a:rPr>
              <a:t>スライド</a:t>
            </a:r>
            <a:r>
              <a:rPr lang="en-US" altLang="ja-JP" sz="1800" dirty="0" smtClean="0">
                <a:latin typeface="+mn-ea"/>
              </a:rPr>
              <a:t>12</a:t>
            </a:r>
            <a:r>
              <a:rPr lang="ja-JP" altLang="en-US" sz="1800" dirty="0" err="1" smtClean="0">
                <a:latin typeface="+mn-ea"/>
              </a:rPr>
              <a:t>、</a:t>
            </a:r>
            <a:r>
              <a:rPr lang="en-US" altLang="ja-JP" sz="1800" dirty="0" smtClean="0">
                <a:latin typeface="+mn-ea"/>
              </a:rPr>
              <a:t>13</a:t>
            </a:r>
            <a:r>
              <a:rPr lang="ja-JP" altLang="en-US" sz="1800" dirty="0">
                <a:latin typeface="+mn-ea"/>
              </a:rPr>
              <a:t>で</a:t>
            </a:r>
            <a:r>
              <a:rPr lang="en-US" altLang="ja-JP" sz="1800" dirty="0">
                <a:latin typeface="+mn-ea"/>
              </a:rPr>
              <a:t>11</a:t>
            </a:r>
            <a:r>
              <a:rPr lang="ja-JP" altLang="en-US" sz="1800" dirty="0">
                <a:latin typeface="+mn-ea"/>
              </a:rPr>
              <a:t>分</a:t>
            </a:r>
            <a:r>
              <a:rPr lang="en-US" altLang="ja-JP" sz="1800" dirty="0">
                <a:latin typeface="+mn-ea"/>
              </a:rPr>
              <a:t>≫</a:t>
            </a: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そして、共有</a:t>
            </a:r>
            <a:r>
              <a:rPr lang="ja-JP" altLang="en-US" sz="1800" dirty="0">
                <a:latin typeface="ＭＳ 明朝" panose="02020609040205080304" pitchFamily="17" charset="-128"/>
                <a:ea typeface="ＭＳ 明朝" panose="02020609040205080304" pitchFamily="17" charset="-128"/>
              </a:rPr>
              <a:t>した新たな気付きを基</a:t>
            </a:r>
            <a:r>
              <a:rPr lang="ja-JP" altLang="en-US" sz="1800" dirty="0" smtClean="0">
                <a:latin typeface="ＭＳ 明朝" panose="02020609040205080304" pitchFamily="17" charset="-128"/>
                <a:ea typeface="ＭＳ 明朝" panose="02020609040205080304" pitchFamily="17" charset="-128"/>
              </a:rPr>
              <a:t>に、⑤</a:t>
            </a:r>
            <a:r>
              <a:rPr lang="ja-JP" altLang="en-US" sz="1800" dirty="0">
                <a:latin typeface="ＭＳ 明朝" panose="02020609040205080304" pitchFamily="17" charset="-128"/>
                <a:ea typeface="ＭＳ 明朝" panose="02020609040205080304" pitchFamily="17" charset="-128"/>
              </a:rPr>
              <a:t>の生徒指導を進める上で「重要度が高い」と考えられるポイントを協議してください。ポイントはたくさんあると思います</a:t>
            </a:r>
            <a:r>
              <a:rPr lang="ja-JP" altLang="en-US" sz="1800" dirty="0" smtClean="0">
                <a:latin typeface="ＭＳ 明朝" panose="02020609040205080304" pitchFamily="17" charset="-128"/>
                <a:ea typeface="ＭＳ 明朝" panose="02020609040205080304" pitchFamily="17" charset="-128"/>
              </a:rPr>
              <a:t>が、重要度</a:t>
            </a:r>
            <a:r>
              <a:rPr lang="ja-JP" altLang="en-US" sz="1800" dirty="0">
                <a:latin typeface="ＭＳ 明朝" panose="02020609040205080304" pitchFamily="17" charset="-128"/>
                <a:ea typeface="ＭＳ 明朝" panose="02020609040205080304" pitchFamily="17" charset="-128"/>
              </a:rPr>
              <a:t>が高いと考えられるポイントを⑤にまとめてください</a:t>
            </a:r>
            <a:r>
              <a:rPr lang="ja-JP" altLang="en-US"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smtClean="0">
                <a:solidFill>
                  <a:srgbClr val="FF0000"/>
                </a:solidFill>
                <a:latin typeface="ＭＳ 明朝" panose="02020609040205080304" pitchFamily="17" charset="-128"/>
                <a:ea typeface="ＭＳ 明朝" panose="02020609040205080304" pitchFamily="17" charset="-128"/>
              </a:rPr>
              <a:t>（協議の内容が伝わっているか受講者を観察して、必要なら補足説明してください。）</a:t>
            </a:r>
            <a:endParaRPr lang="en-US" altLang="ja-JP" sz="1800" dirty="0">
              <a:solidFill>
                <a:srgbClr val="FF0000"/>
              </a:solidFill>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今、説明</a:t>
            </a:r>
            <a:r>
              <a:rPr lang="ja-JP" altLang="en-US" sz="1800" dirty="0">
                <a:latin typeface="ＭＳ 明朝" panose="02020609040205080304" pitchFamily="17" charset="-128"/>
                <a:ea typeface="ＭＳ 明朝" panose="02020609040205080304" pitchFamily="17" charset="-128"/>
              </a:rPr>
              <a:t>した④⑤の協議の時間</a:t>
            </a:r>
            <a:r>
              <a:rPr lang="ja-JP" altLang="en-US" sz="1800" dirty="0" smtClean="0">
                <a:latin typeface="ＭＳ 明朝" panose="02020609040205080304" pitchFamily="17" charset="-128"/>
                <a:ea typeface="ＭＳ 明朝" panose="02020609040205080304" pitchFamily="17" charset="-128"/>
              </a:rPr>
              <a:t>を、</a:t>
            </a:r>
            <a:r>
              <a:rPr lang="en-US" altLang="ja-JP" sz="1800" dirty="0" smtClean="0">
                <a:latin typeface="ＭＳ 明朝" panose="02020609040205080304" pitchFamily="17" charset="-128"/>
                <a:ea typeface="ＭＳ 明朝" panose="02020609040205080304" pitchFamily="17" charset="-128"/>
              </a:rPr>
              <a:t>10</a:t>
            </a:r>
            <a:r>
              <a:rPr lang="ja-JP" altLang="en-US" sz="1800" dirty="0" smtClean="0">
                <a:latin typeface="ＭＳ 明朝" panose="02020609040205080304" pitchFamily="17" charset="-128"/>
                <a:ea typeface="ＭＳ 明朝" panose="02020609040205080304" pitchFamily="17" charset="-128"/>
              </a:rPr>
              <a:t>分と</a:t>
            </a:r>
            <a:r>
              <a:rPr lang="ja-JP" altLang="en-US" sz="1800" dirty="0">
                <a:latin typeface="ＭＳ 明朝" panose="02020609040205080304" pitchFamily="17" charset="-128"/>
                <a:ea typeface="ＭＳ 明朝" panose="02020609040205080304" pitchFamily="17" charset="-128"/>
              </a:rPr>
              <a:t>します。それでは始めてください。</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a:t>
            </a:r>
            <a:r>
              <a:rPr lang="en-US" altLang="ja-JP" sz="1800" dirty="0">
                <a:latin typeface="ＭＳ 明朝" panose="02020609040205080304" pitchFamily="17" charset="-128"/>
                <a:ea typeface="ＭＳ 明朝" panose="02020609040205080304" pitchFamily="17" charset="-128"/>
              </a:rPr>
              <a:t>10</a:t>
            </a:r>
            <a:r>
              <a:rPr lang="ja-JP" altLang="en-US" sz="1800" dirty="0">
                <a:latin typeface="ＭＳ 明朝" panose="02020609040205080304" pitchFamily="17" charset="-128"/>
                <a:ea typeface="ＭＳ 明朝" panose="02020609040205080304" pitchFamily="17" charset="-128"/>
              </a:rPr>
              <a:t>分経過）</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時間になりましたので協議の時間を終了します。★</a:t>
            </a: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13</a:t>
            </a:fld>
            <a:endParaRPr kumimoji="1" lang="ja-JP" altLang="en-US"/>
          </a:p>
        </p:txBody>
      </p:sp>
    </p:spTree>
    <p:extLst>
      <p:ext uri="{BB962C8B-B14F-4D97-AF65-F5344CB8AC3E}">
        <p14:creationId xmlns:p14="http://schemas.microsoft.com/office/powerpoint/2010/main" val="2388436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1547" y="4586076"/>
            <a:ext cx="5415178" cy="4595552"/>
          </a:xfrm>
        </p:spPr>
        <p:txBody>
          <a:bodyPr/>
          <a:lstStyle/>
          <a:p>
            <a:r>
              <a:rPr lang="en-US" altLang="ja-JP" sz="1800" dirty="0">
                <a:latin typeface="+mn-ea"/>
              </a:rPr>
              <a:t>≪</a:t>
            </a:r>
            <a:r>
              <a:rPr lang="ja-JP" altLang="en-US" sz="1800" dirty="0">
                <a:latin typeface="+mn-ea"/>
              </a:rPr>
              <a:t>スライド</a:t>
            </a:r>
            <a:r>
              <a:rPr lang="en-US" altLang="ja-JP" sz="1800" dirty="0">
                <a:latin typeface="+mn-ea"/>
              </a:rPr>
              <a:t>14</a:t>
            </a:r>
            <a:r>
              <a:rPr lang="ja-JP" altLang="en-US" sz="1800" dirty="0">
                <a:latin typeface="+mn-ea"/>
              </a:rPr>
              <a:t>で３分</a:t>
            </a:r>
            <a:r>
              <a:rPr lang="en-US" altLang="ja-JP" sz="1800" dirty="0">
                <a:latin typeface="+mn-ea"/>
              </a:rPr>
              <a:t>≫</a:t>
            </a:r>
          </a:p>
          <a:p>
            <a:r>
              <a:rPr lang="ja-JP" altLang="en-US" sz="1800" dirty="0">
                <a:latin typeface="ＭＳ 明朝" panose="02020609040205080304" pitchFamily="17" charset="-128"/>
                <a:ea typeface="ＭＳ 明朝" panose="02020609040205080304" pitchFamily="17" charset="-128"/>
              </a:rPr>
              <a:t>　それで</a:t>
            </a:r>
            <a:r>
              <a:rPr lang="ja-JP" altLang="en-US" sz="1800" dirty="0" smtClean="0">
                <a:latin typeface="ＭＳ 明朝" panose="02020609040205080304" pitchFamily="17" charset="-128"/>
                <a:ea typeface="ＭＳ 明朝" panose="02020609040205080304" pitchFamily="17" charset="-128"/>
              </a:rPr>
              <a:t>は、各グループ</a:t>
            </a:r>
            <a:r>
              <a:rPr lang="ja-JP" altLang="en-US" sz="1800" dirty="0">
                <a:latin typeface="ＭＳ 明朝" panose="02020609040205080304" pitchFamily="17" charset="-128"/>
                <a:ea typeface="ＭＳ 明朝" panose="02020609040205080304" pitchFamily="17" charset="-128"/>
              </a:rPr>
              <a:t>で出された「重要度が高い」と考えられるポイントを全体で共有します。新たな気付きが</a:t>
            </a:r>
            <a:r>
              <a:rPr lang="ja-JP" altLang="en-US" sz="1800" dirty="0" smtClean="0">
                <a:latin typeface="ＭＳ 明朝" panose="02020609040205080304" pitchFamily="17" charset="-128"/>
                <a:ea typeface="ＭＳ 明朝" panose="02020609040205080304" pitchFamily="17" charset="-128"/>
              </a:rPr>
              <a:t>あれば、⑥</a:t>
            </a:r>
            <a:r>
              <a:rPr lang="ja-JP" altLang="en-US" sz="1800" dirty="0">
                <a:latin typeface="ＭＳ 明朝" panose="02020609040205080304" pitchFamily="17" charset="-128"/>
                <a:ea typeface="ＭＳ 明朝" panose="02020609040205080304" pitchFamily="17" charset="-128"/>
              </a:rPr>
              <a:t>にメモしてください。</a:t>
            </a:r>
          </a:p>
          <a:p>
            <a:r>
              <a:rPr lang="ja-JP" altLang="en-US" sz="1800" dirty="0">
                <a:latin typeface="ＭＳ 明朝" panose="02020609040205080304" pitchFamily="17" charset="-128"/>
                <a:ea typeface="ＭＳ 明朝" panose="02020609040205080304" pitchFamily="17" charset="-128"/>
              </a:rPr>
              <a:t>　それではこちらのグループからお願いします。</a:t>
            </a:r>
          </a:p>
          <a:p>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（板書ができれば分かりやすいです。）</a:t>
            </a:r>
            <a:endParaRPr lang="en-US" altLang="ja-JP" sz="1800" dirty="0">
              <a:latin typeface="ＭＳ 明朝" panose="02020609040205080304" pitchFamily="17" charset="-128"/>
              <a:ea typeface="ＭＳ 明朝" panose="02020609040205080304" pitchFamily="17" charset="-128"/>
            </a:endParaRPr>
          </a:p>
          <a:p>
            <a:endParaRPr lang="ja-JP" altLang="en-US"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ありがとうございました。</a:t>
            </a:r>
          </a:p>
          <a:p>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たくさんの重要なポイントが出されました。</a:t>
            </a:r>
            <a:r>
              <a:rPr lang="ja-JP" altLang="en-US" sz="1800" dirty="0" smtClean="0">
                <a:latin typeface="ＭＳ 明朝" panose="02020609040205080304" pitchFamily="17" charset="-128"/>
                <a:ea typeface="ＭＳ 明朝" panose="02020609040205080304" pitchFamily="17" charset="-128"/>
              </a:rPr>
              <a:t>これから、様々</a:t>
            </a:r>
            <a:r>
              <a:rPr lang="ja-JP" altLang="en-US" sz="1800" dirty="0">
                <a:latin typeface="ＭＳ 明朝" panose="02020609040205080304" pitchFamily="17" charset="-128"/>
                <a:ea typeface="ＭＳ 明朝" panose="02020609040205080304" pitchFamily="17" charset="-128"/>
              </a:rPr>
              <a:t>な生徒指導の対応に迫られた際に</a:t>
            </a:r>
            <a:r>
              <a:rPr lang="ja-JP" altLang="en-US" sz="1800" dirty="0" smtClean="0">
                <a:latin typeface="ＭＳ 明朝" panose="02020609040205080304" pitchFamily="17" charset="-128"/>
                <a:ea typeface="ＭＳ 明朝" panose="02020609040205080304" pitchFamily="17" charset="-128"/>
              </a:rPr>
              <a:t>は、先ほど</a:t>
            </a:r>
            <a:r>
              <a:rPr lang="ja-JP" altLang="en-US" sz="1800" dirty="0">
                <a:latin typeface="ＭＳ 明朝" panose="02020609040205080304" pitchFamily="17" charset="-128"/>
                <a:ea typeface="ＭＳ 明朝" panose="02020609040205080304" pitchFamily="17" charset="-128"/>
              </a:rPr>
              <a:t>確認</a:t>
            </a:r>
            <a:r>
              <a:rPr lang="ja-JP" altLang="en-US" sz="1800" dirty="0" smtClean="0">
                <a:latin typeface="ＭＳ 明朝" panose="02020609040205080304" pitchFamily="17" charset="-128"/>
                <a:ea typeface="ＭＳ 明朝" panose="02020609040205080304" pitchFamily="17" charset="-128"/>
              </a:rPr>
              <a:t>した、組織</a:t>
            </a:r>
            <a:r>
              <a:rPr lang="ja-JP" altLang="en-US" sz="1800" dirty="0">
                <a:latin typeface="ＭＳ 明朝" panose="02020609040205080304" pitchFamily="17" charset="-128"/>
                <a:ea typeface="ＭＳ 明朝" panose="02020609040205080304" pitchFamily="17" charset="-128"/>
              </a:rPr>
              <a:t>（</a:t>
            </a:r>
            <a:r>
              <a:rPr lang="en-US" altLang="ja-JP" sz="1800" dirty="0">
                <a:latin typeface="ＭＳ 明朝" panose="02020609040205080304" pitchFamily="17" charset="-128"/>
                <a:ea typeface="ＭＳ 明朝" panose="02020609040205080304" pitchFamily="17" charset="-128"/>
              </a:rPr>
              <a:t>O</a:t>
            </a:r>
            <a:r>
              <a:rPr lang="ja-JP" altLang="en-US" sz="1800" dirty="0">
                <a:latin typeface="ＭＳ 明朝" panose="02020609040205080304" pitchFamily="17" charset="-128"/>
                <a:ea typeface="ＭＳ 明朝" panose="02020609040205080304" pitchFamily="17" charset="-128"/>
              </a:rPr>
              <a:t>）を中心と</a:t>
            </a:r>
            <a:r>
              <a:rPr lang="ja-JP" altLang="en-US" sz="1800" dirty="0" smtClean="0">
                <a:latin typeface="ＭＳ 明朝" panose="02020609040205080304" pitchFamily="17" charset="-128"/>
                <a:ea typeface="ＭＳ 明朝" panose="02020609040205080304" pitchFamily="17" charset="-128"/>
              </a:rPr>
              <a:t>して、的確</a:t>
            </a:r>
            <a:r>
              <a:rPr lang="ja-JP" altLang="en-US" sz="1800" dirty="0">
                <a:latin typeface="ＭＳ 明朝" panose="02020609040205080304" pitchFamily="17" charset="-128"/>
                <a:ea typeface="ＭＳ 明朝" panose="02020609040205080304" pitchFamily="17" charset="-128"/>
              </a:rPr>
              <a:t>な現状把握（</a:t>
            </a:r>
            <a:r>
              <a:rPr lang="en-US" altLang="ja-JP" sz="1800" dirty="0">
                <a:latin typeface="ＭＳ 明朝" panose="02020609040205080304" pitchFamily="17" charset="-128"/>
                <a:ea typeface="ＭＳ 明朝" panose="02020609040205080304" pitchFamily="17" charset="-128"/>
              </a:rPr>
              <a:t>R</a:t>
            </a:r>
            <a:r>
              <a:rPr lang="ja-JP" altLang="en-US" sz="1800" dirty="0">
                <a:latin typeface="ＭＳ 明朝" panose="02020609040205080304" pitchFamily="17" charset="-128"/>
                <a:ea typeface="ＭＳ 明朝" panose="02020609040205080304" pitchFamily="17" charset="-128"/>
              </a:rPr>
              <a:t>）と目指す姿（</a:t>
            </a:r>
            <a:r>
              <a:rPr lang="en-US" altLang="ja-JP" sz="1800" dirty="0">
                <a:latin typeface="ＭＳ 明朝" panose="02020609040205080304" pitchFamily="17" charset="-128"/>
                <a:ea typeface="ＭＳ 明朝" panose="02020609040205080304" pitchFamily="17" charset="-128"/>
              </a:rPr>
              <a:t>V</a:t>
            </a:r>
            <a:r>
              <a:rPr lang="ja-JP" altLang="en-US" sz="1800" dirty="0">
                <a:latin typeface="ＭＳ 明朝" panose="02020609040205080304" pitchFamily="17" charset="-128"/>
                <a:ea typeface="ＭＳ 明朝" panose="02020609040205080304" pitchFamily="17" charset="-128"/>
              </a:rPr>
              <a:t>）を基</a:t>
            </a:r>
            <a:r>
              <a:rPr lang="ja-JP" altLang="en-US" sz="1800" dirty="0" smtClean="0">
                <a:latin typeface="ＭＳ 明朝" panose="02020609040205080304" pitchFamily="17" charset="-128"/>
                <a:ea typeface="ＭＳ 明朝" panose="02020609040205080304" pitchFamily="17" charset="-128"/>
              </a:rPr>
              <a:t>に、</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PDCA</a:t>
            </a:r>
            <a:r>
              <a:rPr lang="ja-JP" altLang="en-US" sz="1800" dirty="0" smtClean="0">
                <a:latin typeface="ＭＳ 明朝" panose="02020609040205080304" pitchFamily="17" charset="-128"/>
                <a:ea typeface="ＭＳ 明朝" panose="02020609040205080304" pitchFamily="17" charset="-128"/>
              </a:rPr>
              <a:t>サイクル</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が</a:t>
            </a:r>
            <a:r>
              <a:rPr lang="ja-JP" altLang="en-US" sz="1800" dirty="0">
                <a:latin typeface="ＭＳ 明朝" panose="02020609040205080304" pitchFamily="17" charset="-128"/>
                <a:ea typeface="ＭＳ 明朝" panose="02020609040205080304" pitchFamily="17" charset="-128"/>
              </a:rPr>
              <a:t>機能した指導につながるようにしていきましょう。★</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14</a:t>
            </a:fld>
            <a:endParaRPr kumimoji="1" lang="ja-JP" altLang="en-US"/>
          </a:p>
        </p:txBody>
      </p:sp>
    </p:spTree>
    <p:extLst>
      <p:ext uri="{BB962C8B-B14F-4D97-AF65-F5344CB8AC3E}">
        <p14:creationId xmlns:p14="http://schemas.microsoft.com/office/powerpoint/2010/main" val="1174907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5"/>
            <a:ext cx="5388610" cy="2478900"/>
          </a:xfrm>
        </p:spPr>
        <p:txBody>
          <a:bodyPr/>
          <a:lstStyle/>
          <a:p>
            <a:pPr defTabSz="904967" fontAlgn="base">
              <a:spcBef>
                <a:spcPct val="30000"/>
              </a:spcBef>
              <a:spcAft>
                <a:spcPct val="0"/>
              </a:spcAft>
              <a:defRPr/>
            </a:pPr>
            <a:r>
              <a:rPr lang="en-US" altLang="ja-JP" sz="1800" dirty="0">
                <a:latin typeface="+mn-ea"/>
              </a:rPr>
              <a:t>≪</a:t>
            </a:r>
            <a:r>
              <a:rPr lang="ja-JP" altLang="en-US" sz="1800" dirty="0">
                <a:latin typeface="+mn-ea"/>
              </a:rPr>
              <a:t>スライド</a:t>
            </a:r>
            <a:r>
              <a:rPr lang="en-US" altLang="ja-JP" sz="1800" dirty="0" smtClean="0">
                <a:latin typeface="+mn-ea"/>
              </a:rPr>
              <a:t>15</a:t>
            </a:r>
            <a:r>
              <a:rPr lang="ja-JP" altLang="en-US" sz="1800" dirty="0" err="1" smtClean="0">
                <a:latin typeface="+mn-ea"/>
              </a:rPr>
              <a:t>、</a:t>
            </a:r>
            <a:r>
              <a:rPr lang="en-US" altLang="ja-JP" sz="1800" dirty="0" smtClean="0">
                <a:latin typeface="+mn-ea"/>
              </a:rPr>
              <a:t>16</a:t>
            </a:r>
            <a:r>
              <a:rPr lang="ja-JP" altLang="en-US" sz="1800" dirty="0" err="1" smtClean="0">
                <a:latin typeface="+mn-ea"/>
              </a:rPr>
              <a:t>、</a:t>
            </a:r>
            <a:r>
              <a:rPr lang="en-US" altLang="ja-JP" sz="1800" dirty="0" smtClean="0">
                <a:latin typeface="+mn-ea"/>
              </a:rPr>
              <a:t>17</a:t>
            </a:r>
            <a:r>
              <a:rPr lang="ja-JP" altLang="en-US" sz="1800" dirty="0" err="1" smtClean="0">
                <a:latin typeface="+mn-ea"/>
              </a:rPr>
              <a:t>、</a:t>
            </a:r>
            <a:r>
              <a:rPr lang="en-US" altLang="ja-JP" sz="1800" dirty="0" smtClean="0">
                <a:latin typeface="+mn-ea"/>
              </a:rPr>
              <a:t>18</a:t>
            </a:r>
            <a:r>
              <a:rPr lang="ja-JP" altLang="en-US" sz="1800" dirty="0">
                <a:latin typeface="+mn-ea"/>
              </a:rPr>
              <a:t>で２分</a:t>
            </a:r>
            <a:r>
              <a:rPr lang="en-US" altLang="ja-JP" sz="1800" dirty="0">
                <a:latin typeface="+mn-ea"/>
              </a:rPr>
              <a:t>≫</a:t>
            </a:r>
          </a:p>
          <a:p>
            <a:pPr defTabSz="903187">
              <a:defRPr/>
            </a:pPr>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さて、ここ</a:t>
            </a:r>
            <a:r>
              <a:rPr lang="ja-JP" altLang="en-US" sz="1800" dirty="0">
                <a:latin typeface="ＭＳ 明朝" panose="02020609040205080304" pitchFamily="17" charset="-128"/>
                <a:ea typeface="ＭＳ 明朝" panose="02020609040205080304" pitchFamily="17" charset="-128"/>
              </a:rPr>
              <a:t>まで</a:t>
            </a:r>
            <a:r>
              <a:rPr lang="ja-JP" altLang="en-US" sz="1800" dirty="0" smtClean="0">
                <a:latin typeface="ＭＳ 明朝" panose="02020609040205080304" pitchFamily="17" charset="-128"/>
                <a:ea typeface="ＭＳ 明朝" panose="02020609040205080304" pitchFamily="17" charset="-128"/>
              </a:rPr>
              <a:t>は、先生方</a:t>
            </a:r>
            <a:r>
              <a:rPr lang="ja-JP" altLang="en-US" sz="1800" dirty="0">
                <a:latin typeface="ＭＳ 明朝" panose="02020609040205080304" pitchFamily="17" charset="-128"/>
                <a:ea typeface="ＭＳ 明朝" panose="02020609040205080304" pitchFamily="17" charset="-128"/>
              </a:rPr>
              <a:t>の生徒指導実践</a:t>
            </a:r>
            <a:r>
              <a:rPr lang="ja-JP" altLang="en-US" sz="1800" dirty="0" smtClean="0">
                <a:latin typeface="ＭＳ 明朝" panose="02020609040205080304" pitchFamily="17" charset="-128"/>
                <a:ea typeface="ＭＳ 明朝" panose="02020609040205080304" pitchFamily="17" charset="-128"/>
              </a:rPr>
              <a:t>から、主</a:t>
            </a:r>
            <a:r>
              <a:rPr lang="ja-JP" altLang="en-US" sz="1800" dirty="0">
                <a:latin typeface="ＭＳ 明朝" panose="02020609040205080304" pitchFamily="17" charset="-128"/>
                <a:ea typeface="ＭＳ 明朝" panose="02020609040205080304" pitchFamily="17" charset="-128"/>
              </a:rPr>
              <a:t>に起きてしまった問題行動等への対応について考えてきました</a:t>
            </a:r>
            <a:r>
              <a:rPr lang="ja-JP" altLang="en-US" sz="1800" dirty="0" smtClean="0">
                <a:latin typeface="ＭＳ 明朝" panose="02020609040205080304" pitchFamily="17" charset="-128"/>
                <a:ea typeface="ＭＳ 明朝" panose="02020609040205080304" pitchFamily="17" charset="-128"/>
              </a:rPr>
              <a:t>が、ご存じ</a:t>
            </a:r>
            <a:r>
              <a:rPr lang="ja-JP" altLang="en-US" sz="1800" dirty="0">
                <a:latin typeface="ＭＳ 明朝" panose="02020609040205080304" pitchFamily="17" charset="-128"/>
                <a:ea typeface="ＭＳ 明朝" panose="02020609040205080304" pitchFamily="17" charset="-128"/>
              </a:rPr>
              <a:t>の</a:t>
            </a:r>
            <a:r>
              <a:rPr lang="ja-JP" altLang="en-US" sz="1800" dirty="0" smtClean="0">
                <a:latin typeface="ＭＳ 明朝" panose="02020609040205080304" pitchFamily="17" charset="-128"/>
                <a:ea typeface="ＭＳ 明朝" panose="02020609040205080304" pitchFamily="17" charset="-128"/>
              </a:rPr>
              <a:t>通り、起きて</a:t>
            </a:r>
            <a:r>
              <a:rPr lang="ja-JP" altLang="en-US" sz="1800" dirty="0">
                <a:latin typeface="ＭＳ 明朝" panose="02020609040205080304" pitchFamily="17" charset="-128"/>
                <a:ea typeface="ＭＳ 明朝" panose="02020609040205080304" pitchFamily="17" charset="-128"/>
              </a:rPr>
              <a:t>しまってからの対応では根本的な解決になりません。★</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15</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25538" y="633413"/>
            <a:ext cx="4484687" cy="3363912"/>
          </a:xfrm>
        </p:spPr>
      </p:sp>
      <p:sp>
        <p:nvSpPr>
          <p:cNvPr id="3" name="ノート プレースホルダー 2"/>
          <p:cNvSpPr>
            <a:spLocks noGrp="1"/>
          </p:cNvSpPr>
          <p:nvPr>
            <p:ph type="body" idx="1"/>
          </p:nvPr>
        </p:nvSpPr>
        <p:spPr>
          <a:xfrm>
            <a:off x="453015" y="4285084"/>
            <a:ext cx="5829735" cy="3888432"/>
          </a:xfrm>
        </p:spPr>
        <p:txBody>
          <a:bodyPr/>
          <a:lstStyle/>
          <a:p>
            <a:pPr defTabSz="914313">
              <a:defRPr/>
            </a:pPr>
            <a:r>
              <a:rPr lang="en-US" altLang="ja-JP" dirty="0">
                <a:latin typeface="+mn-ea"/>
              </a:rPr>
              <a:t>≪</a:t>
            </a:r>
            <a:r>
              <a:rPr lang="ja-JP" altLang="en-US" dirty="0">
                <a:latin typeface="+mn-ea"/>
              </a:rPr>
              <a:t>スライド</a:t>
            </a:r>
            <a:r>
              <a:rPr lang="en-US" altLang="ja-JP" dirty="0" smtClean="0">
                <a:latin typeface="+mn-ea"/>
              </a:rPr>
              <a:t>15</a:t>
            </a:r>
            <a:r>
              <a:rPr lang="ja-JP" altLang="en-US" dirty="0" err="1" smtClean="0">
                <a:latin typeface="+mn-ea"/>
              </a:rPr>
              <a:t>、</a:t>
            </a:r>
            <a:r>
              <a:rPr lang="en-US" altLang="ja-JP" dirty="0" smtClean="0">
                <a:latin typeface="+mn-ea"/>
              </a:rPr>
              <a:t>16</a:t>
            </a:r>
            <a:r>
              <a:rPr lang="ja-JP" altLang="en-US" dirty="0" err="1" smtClean="0">
                <a:latin typeface="+mn-ea"/>
              </a:rPr>
              <a:t>、</a:t>
            </a:r>
            <a:r>
              <a:rPr lang="en-US" altLang="ja-JP" dirty="0" smtClean="0">
                <a:latin typeface="+mn-ea"/>
              </a:rPr>
              <a:t>17</a:t>
            </a:r>
            <a:r>
              <a:rPr lang="ja-JP" altLang="en-US" dirty="0" err="1" smtClean="0">
                <a:latin typeface="+mn-ea"/>
              </a:rPr>
              <a:t>、</a:t>
            </a:r>
            <a:r>
              <a:rPr lang="en-US" altLang="ja-JP" dirty="0" smtClean="0">
                <a:latin typeface="+mn-ea"/>
              </a:rPr>
              <a:t>18</a:t>
            </a:r>
            <a:r>
              <a:rPr lang="ja-JP" altLang="en-US" dirty="0">
                <a:latin typeface="+mn-ea"/>
              </a:rPr>
              <a:t>で２分</a:t>
            </a:r>
            <a:r>
              <a:rPr lang="en-US" altLang="ja-JP" dirty="0">
                <a:latin typeface="+mn-ea"/>
              </a:rPr>
              <a:t>≫</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そもそも、問題</a:t>
            </a:r>
            <a:r>
              <a:rPr lang="ja-JP" altLang="en-US" dirty="0">
                <a:latin typeface="ＭＳ 明朝" panose="02020609040205080304" pitchFamily="17" charset="-128"/>
                <a:ea typeface="ＭＳ 明朝" panose="02020609040205080304" pitchFamily="17" charset="-128"/>
              </a:rPr>
              <a:t>行動等が起きないようにするため</a:t>
            </a:r>
            <a:r>
              <a:rPr lang="ja-JP" altLang="en-US" dirty="0" smtClean="0">
                <a:latin typeface="ＭＳ 明朝" panose="02020609040205080304" pitchFamily="17" charset="-128"/>
                <a:ea typeface="ＭＳ 明朝" panose="02020609040205080304" pitchFamily="17" charset="-128"/>
              </a:rPr>
              <a:t>の取組が</a:t>
            </a:r>
            <a:r>
              <a:rPr lang="ja-JP" altLang="en-US" dirty="0">
                <a:latin typeface="ＭＳ 明朝" panose="02020609040205080304" pitchFamily="17" charset="-128"/>
                <a:ea typeface="ＭＳ 明朝" panose="02020609040205080304" pitchFamily="17" charset="-128"/>
              </a:rPr>
              <a:t>大切です。</a:t>
            </a:r>
          </a:p>
          <a:p>
            <a:r>
              <a:rPr lang="ja-JP" altLang="en-US" dirty="0">
                <a:latin typeface="ＭＳ 明朝" panose="02020609040205080304" pitchFamily="17" charset="-128"/>
                <a:ea typeface="ＭＳ 明朝" panose="02020609040205080304" pitchFamily="17" charset="-128"/>
              </a:rPr>
              <a:t>　ここ</a:t>
            </a:r>
            <a:r>
              <a:rPr lang="ja-JP" altLang="en-US" dirty="0" smtClean="0">
                <a:latin typeface="ＭＳ 明朝" panose="02020609040205080304" pitchFamily="17" charset="-128"/>
                <a:ea typeface="ＭＳ 明朝" panose="02020609040205080304" pitchFamily="17" charset="-128"/>
              </a:rPr>
              <a:t>で、生徒</a:t>
            </a:r>
            <a:r>
              <a:rPr lang="ja-JP" altLang="en-US" dirty="0">
                <a:latin typeface="ＭＳ 明朝" panose="02020609040205080304" pitchFamily="17" charset="-128"/>
                <a:ea typeface="ＭＳ 明朝" panose="02020609040205080304" pitchFamily="17" charset="-128"/>
              </a:rPr>
              <a:t>指導の意義に</a:t>
            </a:r>
            <a:r>
              <a:rPr lang="ja-JP" altLang="en-US" dirty="0" smtClean="0">
                <a:latin typeface="ＭＳ 明朝" panose="02020609040205080304" pitchFamily="17" charset="-128"/>
                <a:ea typeface="ＭＳ 明朝" panose="02020609040205080304" pitchFamily="17" charset="-128"/>
              </a:rPr>
              <a:t>ついて、確認</a:t>
            </a:r>
            <a:r>
              <a:rPr lang="ja-JP" altLang="en-US" dirty="0">
                <a:latin typeface="ＭＳ 明朝" panose="02020609040205080304" pitchFamily="17" charset="-128"/>
                <a:ea typeface="ＭＳ 明朝" panose="02020609040205080304" pitchFamily="17" charset="-128"/>
              </a:rPr>
              <a:t>します。★</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本来、生徒</a:t>
            </a:r>
            <a:r>
              <a:rPr lang="ja-JP" altLang="en-US" dirty="0">
                <a:latin typeface="ＭＳ 明朝" panose="02020609040205080304" pitchFamily="17" charset="-128"/>
                <a:ea typeface="ＭＳ 明朝" panose="02020609040205080304" pitchFamily="17" charset="-128"/>
              </a:rPr>
              <a:t>指導と</a:t>
            </a:r>
            <a:r>
              <a:rPr lang="ja-JP" altLang="en-US" dirty="0" smtClean="0">
                <a:latin typeface="ＭＳ 明朝" panose="02020609040205080304" pitchFamily="17" charset="-128"/>
                <a:ea typeface="ＭＳ 明朝" panose="02020609040205080304" pitchFamily="17" charset="-128"/>
              </a:rPr>
              <a:t>は、</a:t>
            </a:r>
            <a:r>
              <a:rPr lang="en-US" altLang="ja-JP" dirty="0" smtClean="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一人一人の児童生徒の人格を尊重</a:t>
            </a:r>
            <a:r>
              <a:rPr lang="ja-JP" altLang="en-US" dirty="0" smtClean="0">
                <a:latin typeface="ＭＳ 明朝" panose="02020609040205080304" pitchFamily="17" charset="-128"/>
                <a:ea typeface="ＭＳ 明朝" panose="02020609040205080304" pitchFamily="17" charset="-128"/>
              </a:rPr>
              <a:t>し、個性</a:t>
            </a:r>
            <a:r>
              <a:rPr lang="ja-JP" altLang="en-US" dirty="0">
                <a:latin typeface="ＭＳ 明朝" panose="02020609040205080304" pitchFamily="17" charset="-128"/>
                <a:ea typeface="ＭＳ 明朝" panose="02020609040205080304" pitchFamily="17" charset="-128"/>
              </a:rPr>
              <a:t>の伸長</a:t>
            </a:r>
            <a:r>
              <a:rPr lang="ja-JP" altLang="en-US" dirty="0" smtClean="0">
                <a:latin typeface="ＭＳ 明朝" panose="02020609040205080304" pitchFamily="17" charset="-128"/>
                <a:ea typeface="ＭＳ 明朝" panose="02020609040205080304" pitchFamily="17" charset="-128"/>
              </a:rPr>
              <a:t>を図りながら、社会的</a:t>
            </a:r>
            <a:r>
              <a:rPr lang="ja-JP" altLang="en-US" dirty="0">
                <a:latin typeface="ＭＳ 明朝" panose="02020609040205080304" pitchFamily="17" charset="-128"/>
                <a:ea typeface="ＭＳ 明朝" panose="02020609040205080304" pitchFamily="17" charset="-128"/>
              </a:rPr>
              <a:t>資質や行動力を高めることを目指して行われる教育活動で</a:t>
            </a:r>
            <a:r>
              <a:rPr lang="ja-JP" altLang="en-US" dirty="0" smtClean="0">
                <a:latin typeface="ＭＳ 明朝" panose="02020609040205080304" pitchFamily="17" charset="-128"/>
                <a:ea typeface="ＭＳ 明朝" panose="02020609040205080304" pitchFamily="17" charset="-128"/>
              </a:rPr>
              <a:t>あり、教育</a:t>
            </a:r>
            <a:r>
              <a:rPr lang="ja-JP" altLang="en-US" dirty="0">
                <a:latin typeface="ＭＳ 明朝" panose="02020609040205080304" pitchFamily="17" charset="-128"/>
                <a:ea typeface="ＭＳ 明朝" panose="02020609040205080304" pitchFamily="17" charset="-128"/>
              </a:rPr>
              <a:t>課程の内外において一人一人の児童生徒の健全な成長を</a:t>
            </a:r>
            <a:r>
              <a:rPr lang="ja-JP" altLang="en-US" dirty="0" smtClean="0">
                <a:latin typeface="ＭＳ 明朝" panose="02020609040205080304" pitchFamily="17" charset="-128"/>
                <a:ea typeface="ＭＳ 明朝" panose="02020609040205080304" pitchFamily="17" charset="-128"/>
              </a:rPr>
              <a:t>促し、児童</a:t>
            </a:r>
            <a:r>
              <a:rPr lang="ja-JP" altLang="en-US" dirty="0">
                <a:latin typeface="ＭＳ 明朝" panose="02020609040205080304" pitchFamily="17" charset="-128"/>
                <a:ea typeface="ＭＳ 明朝" panose="02020609040205080304" pitchFamily="17" charset="-128"/>
              </a:rPr>
              <a:t>生徒自ら現在及び将来における自己実現を図っていくための自己指導能力の育成を目指すという積極的な意義</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と定義</a:t>
            </a:r>
            <a:r>
              <a:rPr lang="ja-JP" altLang="en-US" dirty="0">
                <a:latin typeface="ＭＳ 明朝" panose="02020609040205080304" pitchFamily="17" charset="-128"/>
                <a:ea typeface="ＭＳ 明朝" panose="02020609040205080304" pitchFamily="17" charset="-128"/>
              </a:rPr>
              <a:t>されています。</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つまり、★</a:t>
            </a:r>
            <a:r>
              <a:rPr lang="ja-JP" altLang="en-US" dirty="0">
                <a:latin typeface="ＭＳ 明朝" panose="02020609040205080304" pitchFamily="17" charset="-128"/>
                <a:ea typeface="ＭＳ 明朝" panose="02020609040205080304" pitchFamily="17" charset="-128"/>
              </a:rPr>
              <a:t>児童生徒が「その</a:t>
            </a:r>
            <a:r>
              <a:rPr lang="ja-JP" altLang="en-US" dirty="0" smtClean="0">
                <a:latin typeface="ＭＳ 明朝" panose="02020609040205080304" pitchFamily="17" charset="-128"/>
                <a:ea typeface="ＭＳ 明朝" panose="02020609040205080304" pitchFamily="17" charset="-128"/>
              </a:rPr>
              <a:t>時、その</a:t>
            </a:r>
            <a:r>
              <a:rPr lang="ja-JP" altLang="en-US" dirty="0">
                <a:latin typeface="ＭＳ 明朝" panose="02020609040205080304" pitchFamily="17" charset="-128"/>
                <a:ea typeface="ＭＳ 明朝" panose="02020609040205080304" pitchFamily="17" charset="-128"/>
              </a:rPr>
              <a:t>場</a:t>
            </a:r>
            <a:r>
              <a:rPr lang="ja-JP" altLang="en-US" dirty="0" smtClean="0">
                <a:latin typeface="ＭＳ 明朝" panose="02020609040205080304" pitchFamily="17" charset="-128"/>
                <a:ea typeface="ＭＳ 明朝" panose="02020609040205080304" pitchFamily="17" charset="-128"/>
              </a:rPr>
              <a:t>で、どの</a:t>
            </a:r>
            <a:r>
              <a:rPr lang="ja-JP" altLang="en-US" dirty="0">
                <a:latin typeface="ＭＳ 明朝" panose="02020609040205080304" pitchFamily="17" charset="-128"/>
                <a:ea typeface="ＭＳ 明朝" panose="02020609040205080304" pitchFamily="17" charset="-128"/>
              </a:rPr>
              <a:t>ような行動が適切である</a:t>
            </a:r>
            <a:r>
              <a:rPr lang="ja-JP" altLang="en-US" dirty="0" smtClean="0">
                <a:latin typeface="ＭＳ 明朝" panose="02020609040205080304" pitchFamily="17" charset="-128"/>
                <a:ea typeface="ＭＳ 明朝" panose="02020609040205080304" pitchFamily="17" charset="-128"/>
              </a:rPr>
              <a:t>か、自分</a:t>
            </a:r>
            <a:r>
              <a:rPr lang="ja-JP" altLang="en-US" dirty="0">
                <a:latin typeface="ＭＳ 明朝" panose="02020609040205080304" pitchFamily="17" charset="-128"/>
                <a:ea typeface="ＭＳ 明朝" panose="02020609040205080304" pitchFamily="17" charset="-128"/>
              </a:rPr>
              <a:t>で判断</a:t>
            </a:r>
            <a:r>
              <a:rPr lang="ja-JP" altLang="en-US" dirty="0" smtClean="0">
                <a:latin typeface="ＭＳ 明朝" panose="02020609040205080304" pitchFamily="17" charset="-128"/>
                <a:ea typeface="ＭＳ 明朝" panose="02020609040205080304" pitchFamily="17" charset="-128"/>
              </a:rPr>
              <a:t>し、決定</a:t>
            </a:r>
            <a:r>
              <a:rPr lang="ja-JP" altLang="en-US" dirty="0">
                <a:latin typeface="ＭＳ 明朝" panose="02020609040205080304" pitchFamily="17" charset="-128"/>
                <a:ea typeface="ＭＳ 明朝" panose="02020609040205080304" pitchFamily="17" charset="-128"/>
              </a:rPr>
              <a:t>して実行する能力」である</a:t>
            </a:r>
            <a:r>
              <a:rPr lang="en-US" altLang="ja-JP" dirty="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自己指導能力の育成</a:t>
            </a:r>
            <a:r>
              <a:rPr lang="en-US" altLang="ja-JP" dirty="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を目指すことが生徒指導の目標です。★</a:t>
            </a:r>
            <a:endParaRPr lang="en-US" altLang="ja-JP"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16</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430213"/>
            <a:ext cx="4071937" cy="3055937"/>
          </a:xfrm>
        </p:spPr>
      </p:sp>
      <p:sp>
        <p:nvSpPr>
          <p:cNvPr id="3" name="ノート プレースホルダー 2"/>
          <p:cNvSpPr>
            <a:spLocks noGrp="1"/>
          </p:cNvSpPr>
          <p:nvPr>
            <p:ph type="body" idx="1"/>
          </p:nvPr>
        </p:nvSpPr>
        <p:spPr>
          <a:xfrm>
            <a:off x="660293" y="3503577"/>
            <a:ext cx="5486429" cy="5462027"/>
          </a:xfrm>
        </p:spPr>
        <p:txBody>
          <a:bodyPr/>
          <a:lstStyle/>
          <a:p>
            <a:pPr defTabSz="914313">
              <a:defRPr/>
            </a:pPr>
            <a:r>
              <a:rPr lang="en-US" altLang="ja-JP" dirty="0">
                <a:latin typeface="+mn-ea"/>
              </a:rPr>
              <a:t>≪</a:t>
            </a:r>
            <a:r>
              <a:rPr lang="ja-JP" altLang="en-US" dirty="0">
                <a:latin typeface="+mn-ea"/>
              </a:rPr>
              <a:t>スライド</a:t>
            </a:r>
            <a:r>
              <a:rPr lang="en-US" altLang="ja-JP" dirty="0" smtClean="0">
                <a:latin typeface="+mn-ea"/>
              </a:rPr>
              <a:t>15</a:t>
            </a:r>
            <a:r>
              <a:rPr lang="ja-JP" altLang="en-US" dirty="0" err="1" smtClean="0">
                <a:latin typeface="+mn-ea"/>
              </a:rPr>
              <a:t>、</a:t>
            </a:r>
            <a:r>
              <a:rPr lang="en-US" altLang="ja-JP" dirty="0" smtClean="0">
                <a:latin typeface="+mn-ea"/>
              </a:rPr>
              <a:t>16</a:t>
            </a:r>
            <a:r>
              <a:rPr lang="ja-JP" altLang="en-US" dirty="0" err="1" smtClean="0">
                <a:latin typeface="+mn-ea"/>
              </a:rPr>
              <a:t>、</a:t>
            </a:r>
            <a:r>
              <a:rPr lang="en-US" altLang="ja-JP" dirty="0" smtClean="0">
                <a:latin typeface="+mn-ea"/>
              </a:rPr>
              <a:t>17</a:t>
            </a:r>
            <a:r>
              <a:rPr lang="ja-JP" altLang="en-US" dirty="0" err="1" smtClean="0">
                <a:latin typeface="+mn-ea"/>
              </a:rPr>
              <a:t>、</a:t>
            </a:r>
            <a:r>
              <a:rPr lang="en-US" altLang="ja-JP" dirty="0" smtClean="0">
                <a:latin typeface="+mn-ea"/>
              </a:rPr>
              <a:t>18</a:t>
            </a:r>
            <a:r>
              <a:rPr lang="ja-JP" altLang="en-US" dirty="0">
                <a:latin typeface="+mn-ea"/>
              </a:rPr>
              <a:t>で２分</a:t>
            </a:r>
            <a:r>
              <a:rPr lang="en-US" altLang="ja-JP" dirty="0">
                <a:latin typeface="+mn-ea"/>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これまでの説明を、生徒指導の三つの局面として表すとこのようになります。</a:t>
            </a:r>
            <a:endParaRPr lang="en-US" altLang="ja-JP" dirty="0" smtClean="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一つ目</a:t>
            </a:r>
            <a:r>
              <a:rPr lang="ja-JP" altLang="en-US" dirty="0" smtClean="0">
                <a:latin typeface="ＭＳ Ｐ明朝" panose="02020600040205080304" pitchFamily="18" charset="-128"/>
                <a:ea typeface="ＭＳ Ｐ明朝" panose="02020600040205080304" pitchFamily="18" charset="-128"/>
              </a:rPr>
              <a:t>は、全ての児童生徒を対象とした成長支援。これを開発的生徒指導と言います。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二つ目</a:t>
            </a:r>
            <a:r>
              <a:rPr lang="ja-JP" altLang="en-US" dirty="0" smtClean="0">
                <a:latin typeface="ＭＳ Ｐ明朝" panose="02020600040205080304" pitchFamily="18" charset="-128"/>
                <a:ea typeface="ＭＳ Ｐ明朝" panose="02020600040205080304" pitchFamily="18" charset="-128"/>
              </a:rPr>
              <a:t>は、★薬物乱用防止教室など、全ての児童生徒への予防的な支援、およびリスクのある児童生徒への予防的な支援。これを予防的生徒指導と言います。</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三つ目</a:t>
            </a:r>
            <a:r>
              <a:rPr lang="ja-JP" altLang="en-US" dirty="0" smtClean="0">
                <a:latin typeface="ＭＳ Ｐ明朝" panose="02020600040205080304" pitchFamily="18" charset="-128"/>
                <a:ea typeface="ＭＳ Ｐ明朝" panose="02020600040205080304" pitchFamily="18" charset="-128"/>
              </a:rPr>
              <a:t>は、★深刻な問題を抱えていたり、危機に陥ったりしている児童生徒の問題解決に向けての指導・援助。これを問題解決的生徒指導と言います</a:t>
            </a:r>
            <a:r>
              <a:rPr lang="ja-JP" altLang="en-US" dirty="0">
                <a:latin typeface="ＭＳ Ｐ明朝" panose="02020600040205080304" pitchFamily="18" charset="-128"/>
                <a:ea typeface="ＭＳ Ｐ明朝" panose="02020600040205080304" pitchFamily="18" charset="-128"/>
              </a:rPr>
              <a:t>。</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先ほど先生方の生徒指導実践から、</a:t>
            </a:r>
            <a:r>
              <a:rPr lang="ja-JP" altLang="en-US" dirty="0" smtClean="0">
                <a:latin typeface="ＭＳ 明朝" panose="02020609040205080304" pitchFamily="17" charset="-128"/>
                <a:ea typeface="ＭＳ 明朝" panose="02020609040205080304" pitchFamily="17" charset="-128"/>
              </a:rPr>
              <a:t>主</a:t>
            </a:r>
            <a:r>
              <a:rPr lang="ja-JP" altLang="en-US" dirty="0">
                <a:latin typeface="ＭＳ 明朝" panose="02020609040205080304" pitchFamily="17" charset="-128"/>
                <a:ea typeface="ＭＳ 明朝" panose="02020609040205080304" pitchFamily="17" charset="-128"/>
              </a:rPr>
              <a:t>に起きてしまった問題行動等への対応について考えてきました</a:t>
            </a:r>
            <a:r>
              <a:rPr lang="ja-JP" altLang="en-US" dirty="0" smtClean="0">
                <a:latin typeface="ＭＳ 明朝" panose="02020609040205080304" pitchFamily="17" charset="-128"/>
                <a:ea typeface="ＭＳ 明朝" panose="02020609040205080304" pitchFamily="17" charset="-128"/>
              </a:rPr>
              <a:t>が、それは、</a:t>
            </a:r>
            <a:r>
              <a:rPr lang="ja-JP" altLang="en-US" dirty="0" smtClean="0">
                <a:latin typeface="ＭＳ Ｐ明朝" panose="02020600040205080304" pitchFamily="18" charset="-128"/>
                <a:ea typeface="ＭＳ Ｐ明朝" panose="02020600040205080304" pitchFamily="18" charset="-128"/>
              </a:rPr>
              <a:t>実は、問題解決的生徒指導の</a:t>
            </a:r>
            <a:r>
              <a:rPr lang="ja-JP" altLang="en-US" dirty="0">
                <a:latin typeface="ＭＳ Ｐ明朝" panose="02020600040205080304" pitchFamily="18" charset="-128"/>
                <a:ea typeface="ＭＳ Ｐ明朝" panose="02020600040205080304" pitchFamily="18" charset="-128"/>
              </a:rPr>
              <a:t>部分</a:t>
            </a:r>
            <a:r>
              <a:rPr lang="ja-JP" altLang="en-US" dirty="0" smtClean="0">
                <a:latin typeface="ＭＳ Ｐ明朝" panose="02020600040205080304" pitchFamily="18" charset="-128"/>
                <a:ea typeface="ＭＳ Ｐ明朝" panose="02020600040205080304" pitchFamily="18" charset="-128"/>
              </a:rPr>
              <a:t>に</a:t>
            </a:r>
            <a:r>
              <a:rPr lang="ja-JP" altLang="en-US" dirty="0" err="1" smtClean="0">
                <a:solidFill>
                  <a:srgbClr val="FF0000"/>
                </a:solidFill>
                <a:latin typeface="ＭＳ Ｐ明朝" panose="02020600040205080304" pitchFamily="18" charset="-128"/>
                <a:ea typeface="ＭＳ Ｐ明朝" panose="02020600040205080304" pitchFamily="18" charset="-128"/>
              </a:rPr>
              <a:t>です</a:t>
            </a:r>
            <a:r>
              <a:rPr lang="ja-JP" altLang="en-US" strike="dblStrike" dirty="0" smtClean="0">
                <a:latin typeface="ＭＳ Ｐ明朝" panose="02020600040205080304" pitchFamily="18" charset="-128"/>
                <a:ea typeface="ＭＳ Ｐ明朝" panose="02020600040205080304" pitchFamily="18" charset="-128"/>
              </a:rPr>
              <a:t>ついて</a:t>
            </a:r>
            <a:r>
              <a:rPr lang="ja-JP" altLang="en-US" strike="dblStrike" dirty="0">
                <a:latin typeface="ＭＳ Ｐ明朝" panose="02020600040205080304" pitchFamily="18" charset="-128"/>
                <a:ea typeface="ＭＳ Ｐ明朝" panose="02020600040205080304" pitchFamily="18" charset="-128"/>
              </a:rPr>
              <a:t>でした</a:t>
            </a:r>
            <a:r>
              <a:rPr lang="ja-JP" altLang="en-US" dirty="0">
                <a:latin typeface="ＭＳ Ｐ明朝" panose="02020600040205080304" pitchFamily="18" charset="-128"/>
                <a:ea typeface="ＭＳ Ｐ明朝" panose="02020600040205080304" pitchFamily="18" charset="-128"/>
              </a:rPr>
              <a:t>。</a:t>
            </a:r>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しかし、いくら問題解決的生徒指導を充実させても、問題行動が</a:t>
            </a:r>
            <a:r>
              <a:rPr lang="ja-JP" altLang="en-US" dirty="0">
                <a:latin typeface="ＭＳ Ｐ明朝" panose="02020600040205080304" pitchFamily="18" charset="-128"/>
                <a:ea typeface="ＭＳ Ｐ明朝" panose="02020600040205080304" pitchFamily="18" charset="-128"/>
              </a:rPr>
              <a:t>減るとは限りません</a:t>
            </a:r>
            <a:r>
              <a:rPr lang="ja-JP" altLang="en-US"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a:p>
            <a:r>
              <a:rPr lang="ja-JP" altLang="en-US" dirty="0" smtClean="0">
                <a:latin typeface="ＭＳ Ｐ明朝" panose="02020600040205080304" pitchFamily="18" charset="-128"/>
                <a:ea typeface="ＭＳ Ｐ明朝" panose="02020600040205080304" pitchFamily="18" charset="-128"/>
              </a:rPr>
              <a:t>　問題行動そのものを減らす</a:t>
            </a:r>
            <a:r>
              <a:rPr lang="ja-JP" altLang="en-US" dirty="0">
                <a:latin typeface="ＭＳ Ｐ明朝" panose="02020600040205080304" pitchFamily="18" charset="-128"/>
                <a:ea typeface="ＭＳ Ｐ明朝" panose="02020600040205080304" pitchFamily="18" charset="-128"/>
              </a:rPr>
              <a:t>に</a:t>
            </a:r>
            <a:r>
              <a:rPr lang="ja-JP" altLang="en-US" dirty="0" smtClean="0">
                <a:latin typeface="ＭＳ Ｐ明朝" panose="02020600040205080304" pitchFamily="18" charset="-128"/>
                <a:ea typeface="ＭＳ Ｐ明朝" panose="02020600040205080304" pitchFamily="18" charset="-128"/>
              </a:rPr>
              <a:t>は、問題行動を起こしそうな児童生徒に対して予防的に行う指導に加えて、そもそも問題行動を起こさないように成長を促す開発的な指導を充実させることが重要です。すなわち、あらゆる問題</a:t>
            </a:r>
            <a:r>
              <a:rPr lang="ja-JP" altLang="en-US" dirty="0">
                <a:latin typeface="ＭＳ Ｐ明朝" panose="02020600040205080304" pitchFamily="18" charset="-128"/>
                <a:ea typeface="ＭＳ Ｐ明朝" panose="02020600040205080304" pitchFamily="18" charset="-128"/>
              </a:rPr>
              <a:t>行動</a:t>
            </a:r>
            <a:r>
              <a:rPr lang="ja-JP" altLang="en-US" dirty="0" smtClean="0">
                <a:latin typeface="ＭＳ Ｐ明朝" panose="02020600040205080304" pitchFamily="18" charset="-128"/>
                <a:ea typeface="ＭＳ Ｐ明朝" panose="02020600040205080304" pitchFamily="18" charset="-128"/>
              </a:rPr>
              <a:t>等について未然防止の取組が大切なのです。★</a:t>
            </a:r>
            <a:endParaRPr lang="ja-JP" altLang="en-US" dirty="0">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1"/>
          </p:nvPr>
        </p:nvSpPr>
        <p:spPr>
          <a:xfrm>
            <a:off x="1908466" y="9371291"/>
            <a:ext cx="2918830" cy="493316"/>
          </a:xfrm>
          <a:prstGeom prst="rect">
            <a:avLst/>
          </a:prstGeom>
        </p:spPr>
        <p:txBody>
          <a:bodyPr/>
          <a:lstStyle/>
          <a:p>
            <a:fld id="{0BA487B4-0C97-4685-913E-D2C8B7EC33A0}" type="slidenum">
              <a:rPr kumimoji="1" lang="ja-JP" altLang="en-US" smtClean="0"/>
              <a:t>17</a:t>
            </a:fld>
            <a:endParaRPr kumimoji="1" lang="ja-JP" altLang="en-US" dirty="0"/>
          </a:p>
        </p:txBody>
      </p:sp>
    </p:spTree>
    <p:extLst>
      <p:ext uri="{BB962C8B-B14F-4D97-AF65-F5344CB8AC3E}">
        <p14:creationId xmlns:p14="http://schemas.microsoft.com/office/powerpoint/2010/main" val="5928586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25538" y="344488"/>
            <a:ext cx="4484687" cy="3363912"/>
          </a:xfrm>
        </p:spPr>
      </p:sp>
      <p:sp>
        <p:nvSpPr>
          <p:cNvPr id="3" name="ノート プレースホルダー 2"/>
          <p:cNvSpPr>
            <a:spLocks noGrp="1"/>
          </p:cNvSpPr>
          <p:nvPr>
            <p:ph type="body" idx="1"/>
          </p:nvPr>
        </p:nvSpPr>
        <p:spPr>
          <a:xfrm>
            <a:off x="453015" y="4055187"/>
            <a:ext cx="5829735" cy="4118330"/>
          </a:xfrm>
        </p:spPr>
        <p:txBody>
          <a:bodyPr/>
          <a:lstStyle/>
          <a:p>
            <a:pPr defTabSz="914313">
              <a:defRPr/>
            </a:pPr>
            <a:r>
              <a:rPr lang="en-US" altLang="ja-JP" dirty="0">
                <a:latin typeface="+mn-ea"/>
              </a:rPr>
              <a:t>≪</a:t>
            </a:r>
            <a:r>
              <a:rPr lang="ja-JP" altLang="en-US" dirty="0">
                <a:latin typeface="+mn-ea"/>
              </a:rPr>
              <a:t>スライド</a:t>
            </a:r>
            <a:r>
              <a:rPr lang="en-US" altLang="ja-JP" dirty="0" smtClean="0">
                <a:latin typeface="+mn-ea"/>
              </a:rPr>
              <a:t>15</a:t>
            </a:r>
            <a:r>
              <a:rPr lang="ja-JP" altLang="en-US" dirty="0" err="1" smtClean="0">
                <a:latin typeface="+mn-ea"/>
              </a:rPr>
              <a:t>、</a:t>
            </a:r>
            <a:r>
              <a:rPr lang="en-US" altLang="ja-JP" dirty="0" smtClean="0">
                <a:latin typeface="+mn-ea"/>
              </a:rPr>
              <a:t>16</a:t>
            </a:r>
            <a:r>
              <a:rPr lang="ja-JP" altLang="en-US" dirty="0" err="1" smtClean="0">
                <a:latin typeface="+mn-ea"/>
              </a:rPr>
              <a:t>、</a:t>
            </a:r>
            <a:r>
              <a:rPr lang="en-US" altLang="ja-JP" dirty="0" smtClean="0">
                <a:latin typeface="+mn-ea"/>
              </a:rPr>
              <a:t>17</a:t>
            </a:r>
            <a:r>
              <a:rPr lang="ja-JP" altLang="en-US" dirty="0" err="1" smtClean="0">
                <a:latin typeface="+mn-ea"/>
              </a:rPr>
              <a:t>、</a:t>
            </a:r>
            <a:r>
              <a:rPr lang="en-US" altLang="ja-JP" dirty="0" smtClean="0">
                <a:latin typeface="+mn-ea"/>
              </a:rPr>
              <a:t>18</a:t>
            </a:r>
            <a:r>
              <a:rPr lang="ja-JP" altLang="en-US" dirty="0">
                <a:latin typeface="+mn-ea"/>
              </a:rPr>
              <a:t>で２分</a:t>
            </a:r>
            <a:r>
              <a:rPr lang="en-US" altLang="ja-JP" dirty="0">
                <a:latin typeface="+mn-ea"/>
              </a:rPr>
              <a:t>≫</a:t>
            </a: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そして、開発的</a:t>
            </a:r>
            <a:r>
              <a:rPr lang="ja-JP" altLang="en-US" dirty="0">
                <a:latin typeface="ＭＳ 明朝" panose="02020609040205080304" pitchFamily="17" charset="-128"/>
                <a:ea typeface="ＭＳ 明朝" panose="02020609040205080304" pitchFamily="17" charset="-128"/>
              </a:rPr>
              <a:t>な生徒指導を進める上</a:t>
            </a:r>
            <a:r>
              <a:rPr lang="ja-JP" altLang="en-US" dirty="0" smtClean="0">
                <a:latin typeface="ＭＳ 明朝" panose="02020609040205080304" pitchFamily="17" charset="-128"/>
                <a:ea typeface="ＭＳ 明朝" panose="02020609040205080304" pitchFamily="17" charset="-128"/>
              </a:rPr>
              <a:t>でも、</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ORV-PDCA</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が</a:t>
            </a:r>
            <a:r>
              <a:rPr lang="ja-JP" altLang="en-US" dirty="0">
                <a:latin typeface="ＭＳ 明朝" panose="02020609040205080304" pitchFamily="17" charset="-128"/>
                <a:ea typeface="ＭＳ 明朝" panose="02020609040205080304" pitchFamily="17" charset="-128"/>
              </a:rPr>
              <a:t>重要となります。</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実際</a:t>
            </a:r>
            <a:r>
              <a:rPr lang="ja-JP" altLang="en-US" dirty="0" smtClean="0">
                <a:latin typeface="ＭＳ 明朝" panose="02020609040205080304" pitchFamily="17" charset="-128"/>
                <a:ea typeface="ＭＳ 明朝" panose="02020609040205080304" pitchFamily="17" charset="-128"/>
              </a:rPr>
              <a:t>に学校では、児童</a:t>
            </a:r>
            <a:r>
              <a:rPr lang="ja-JP" altLang="en-US" dirty="0">
                <a:latin typeface="ＭＳ 明朝" panose="02020609040205080304" pitchFamily="17" charset="-128"/>
                <a:ea typeface="ＭＳ 明朝" panose="02020609040205080304" pitchFamily="17" charset="-128"/>
              </a:rPr>
              <a:t>生徒の状況を把握した上</a:t>
            </a:r>
            <a:r>
              <a:rPr lang="ja-JP" altLang="en-US" dirty="0" smtClean="0">
                <a:latin typeface="ＭＳ 明朝" panose="02020609040205080304" pitchFamily="17" charset="-128"/>
                <a:ea typeface="ＭＳ 明朝" panose="02020609040205080304" pitchFamily="17" charset="-128"/>
              </a:rPr>
              <a:t>で、教育目標の達成に向けて様々な取組が行われています。★</a:t>
            </a:r>
            <a:r>
              <a:rPr lang="ja-JP" altLang="en-US" dirty="0">
                <a:latin typeface="ＭＳ 明朝" panose="02020609040205080304" pitchFamily="17" charset="-128"/>
                <a:ea typeface="ＭＳ 明朝" panose="02020609040205080304" pitchFamily="17" charset="-128"/>
              </a:rPr>
              <a:t>その</a:t>
            </a:r>
            <a:r>
              <a:rPr lang="ja-JP" altLang="en-US" dirty="0" smtClean="0">
                <a:latin typeface="ＭＳ 明朝" panose="02020609040205080304" pitchFamily="17" charset="-128"/>
                <a:ea typeface="ＭＳ 明朝" panose="02020609040205080304" pitchFamily="17" charset="-128"/>
              </a:rPr>
              <a:t>際、在学期間を</a:t>
            </a:r>
            <a:r>
              <a:rPr lang="ja-JP" altLang="en-US" dirty="0">
                <a:latin typeface="ＭＳ 明朝" panose="02020609040205080304" pitchFamily="17" charset="-128"/>
                <a:ea typeface="ＭＳ 明朝" panose="02020609040205080304" pitchFamily="17" charset="-128"/>
              </a:rPr>
              <a:t>長期的に</a:t>
            </a:r>
            <a:r>
              <a:rPr lang="ja-JP" altLang="en-US" dirty="0" smtClean="0">
                <a:latin typeface="ＭＳ 明朝" panose="02020609040205080304" pitchFamily="17" charset="-128"/>
                <a:ea typeface="ＭＳ 明朝" panose="02020609040205080304" pitchFamily="17" charset="-128"/>
              </a:rPr>
              <a:t>見据えた取組を行ったり、★学年、学期</a:t>
            </a:r>
            <a:r>
              <a:rPr lang="ja-JP" altLang="en-US" dirty="0">
                <a:latin typeface="ＭＳ 明朝" panose="02020609040205080304" pitchFamily="17" charset="-128"/>
                <a:ea typeface="ＭＳ 明朝" panose="02020609040205080304" pitchFamily="17" charset="-128"/>
              </a:rPr>
              <a:t>という</a:t>
            </a:r>
            <a:r>
              <a:rPr lang="ja-JP" altLang="en-US" dirty="0" smtClean="0">
                <a:latin typeface="ＭＳ 明朝" panose="02020609040205080304" pitchFamily="17" charset="-128"/>
                <a:ea typeface="ＭＳ 明朝" panose="02020609040205080304" pitchFamily="17" charset="-128"/>
              </a:rPr>
              <a:t>中期的な取組を行ったり、一つ</a:t>
            </a:r>
            <a:r>
              <a:rPr lang="ja-JP" altLang="en-US" dirty="0">
                <a:latin typeface="ＭＳ 明朝" panose="02020609040205080304" pitchFamily="17" charset="-128"/>
                <a:ea typeface="ＭＳ 明朝" panose="02020609040205080304" pitchFamily="17" charset="-128"/>
              </a:rPr>
              <a:t>の行事という短期間</a:t>
            </a:r>
            <a:r>
              <a:rPr lang="ja-JP" altLang="en-US" dirty="0" smtClean="0">
                <a:latin typeface="ＭＳ 明朝" panose="02020609040205080304" pitchFamily="17" charset="-128"/>
                <a:ea typeface="ＭＳ 明朝" panose="02020609040205080304" pitchFamily="17" charset="-128"/>
              </a:rPr>
              <a:t>での取組も行われます。</a:t>
            </a:r>
            <a:endParaRPr lang="en-US" altLang="ja-JP" strike="sngStrike"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こうした開発的生徒指導はどの学校でも日常的に行われています</a:t>
            </a:r>
            <a:r>
              <a:rPr lang="ja-JP" altLang="en-US" dirty="0" smtClean="0">
                <a:latin typeface="ＭＳ 明朝" panose="02020609040205080304" pitchFamily="17" charset="-128"/>
                <a:ea typeface="ＭＳ 明朝" panose="02020609040205080304" pitchFamily="17" charset="-128"/>
              </a:rPr>
              <a:t>が、今後</a:t>
            </a:r>
            <a:r>
              <a:rPr lang="ja-JP" altLang="en-US" dirty="0">
                <a:latin typeface="ＭＳ 明朝" panose="02020609040205080304" pitchFamily="17" charset="-128"/>
                <a:ea typeface="ＭＳ 明朝" panose="02020609040205080304" pitchFamily="17" charset="-128"/>
              </a:rPr>
              <a:t>は</a:t>
            </a:r>
            <a:r>
              <a:rPr lang="ja-JP" altLang="en-US" dirty="0" smtClean="0">
                <a:latin typeface="ＭＳ 明朝" panose="02020609040205080304" pitchFamily="17" charset="-128"/>
                <a:ea typeface="ＭＳ 明朝" panose="02020609040205080304" pitchFamily="17" charset="-128"/>
              </a:rPr>
              <a:t>さらに、</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ORV</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を</a:t>
            </a:r>
            <a:r>
              <a:rPr lang="ja-JP" altLang="en-US" dirty="0">
                <a:latin typeface="ＭＳ 明朝" panose="02020609040205080304" pitchFamily="17" charset="-128"/>
                <a:ea typeface="ＭＳ 明朝" panose="02020609040205080304" pitchFamily="17" charset="-128"/>
              </a:rPr>
              <a:t>中心と</a:t>
            </a:r>
            <a:r>
              <a:rPr lang="ja-JP" altLang="en-US" dirty="0" smtClean="0">
                <a:latin typeface="ＭＳ 明朝" panose="02020609040205080304" pitchFamily="17" charset="-128"/>
                <a:ea typeface="ＭＳ 明朝" panose="02020609040205080304" pitchFamily="17" charset="-128"/>
              </a:rPr>
              <a:t>した</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PDCA</a:t>
            </a:r>
            <a:r>
              <a:rPr lang="ja-JP" altLang="en-US" dirty="0" smtClean="0">
                <a:latin typeface="ＭＳ 明朝" panose="02020609040205080304" pitchFamily="17" charset="-128"/>
                <a:ea typeface="ＭＳ 明朝" panose="02020609040205080304" pitchFamily="17" charset="-128"/>
              </a:rPr>
              <a:t>サイクル</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を</a:t>
            </a:r>
            <a:r>
              <a:rPr lang="ja-JP" altLang="en-US" dirty="0">
                <a:latin typeface="ＭＳ 明朝" panose="02020609040205080304" pitchFamily="17" charset="-128"/>
                <a:ea typeface="ＭＳ 明朝" panose="02020609040205080304" pitchFamily="17" charset="-128"/>
              </a:rPr>
              <a:t>意識しながら指導に当たる</a:t>
            </a:r>
            <a:r>
              <a:rPr lang="ja-JP" altLang="en-US" dirty="0" smtClean="0">
                <a:latin typeface="ＭＳ 明朝" panose="02020609040205080304" pitchFamily="17" charset="-128"/>
                <a:ea typeface="ＭＳ 明朝" panose="02020609040205080304" pitchFamily="17" charset="-128"/>
              </a:rPr>
              <a:t>ことが必要です。本校でも生徒</a:t>
            </a:r>
            <a:r>
              <a:rPr lang="ja-JP" altLang="en-US" dirty="0">
                <a:latin typeface="ＭＳ 明朝" panose="02020609040205080304" pitchFamily="17" charset="-128"/>
                <a:ea typeface="ＭＳ 明朝" panose="02020609040205080304" pitchFamily="17" charset="-128"/>
              </a:rPr>
              <a:t>指導を充実させていきましょう。</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それで</a:t>
            </a:r>
            <a:r>
              <a:rPr lang="ja-JP" altLang="en-US" dirty="0" smtClean="0">
                <a:latin typeface="ＭＳ 明朝" panose="02020609040205080304" pitchFamily="17" charset="-128"/>
                <a:ea typeface="ＭＳ 明朝" panose="02020609040205080304" pitchFamily="17" charset="-128"/>
              </a:rPr>
              <a:t>は、最後</a:t>
            </a:r>
            <a:r>
              <a:rPr lang="ja-JP" altLang="en-US" dirty="0">
                <a:latin typeface="ＭＳ 明朝" panose="02020609040205080304" pitchFamily="17" charset="-128"/>
                <a:ea typeface="ＭＳ 明朝" panose="02020609040205080304" pitchFamily="17" charset="-128"/>
              </a:rPr>
              <a:t>の協議に移ります。★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18</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550988" y="296863"/>
            <a:ext cx="3703637" cy="2779712"/>
          </a:xfrm>
        </p:spPr>
      </p:sp>
      <p:sp>
        <p:nvSpPr>
          <p:cNvPr id="3" name="ノート プレースホルダー 2"/>
          <p:cNvSpPr>
            <a:spLocks noGrp="1"/>
          </p:cNvSpPr>
          <p:nvPr>
            <p:ph type="body" idx="1"/>
          </p:nvPr>
        </p:nvSpPr>
        <p:spPr>
          <a:xfrm>
            <a:off x="304033" y="3076802"/>
            <a:ext cx="6270204" cy="6608882"/>
          </a:xfrm>
        </p:spPr>
        <p:txBody>
          <a:bodyPr/>
          <a:lstStyle/>
          <a:p>
            <a:r>
              <a:rPr lang="ja-JP" altLang="en-US" dirty="0">
                <a:latin typeface="+mn-ea"/>
              </a:rPr>
              <a:t>≪</a:t>
            </a:r>
            <a:r>
              <a:rPr lang="ja-JP" altLang="en-US" dirty="0" smtClean="0">
                <a:latin typeface="+mn-ea"/>
              </a:rPr>
              <a:t>スライド</a:t>
            </a:r>
            <a:r>
              <a:rPr lang="en-US" altLang="ja-JP" dirty="0" smtClean="0">
                <a:latin typeface="+mn-ea"/>
              </a:rPr>
              <a:t>19</a:t>
            </a:r>
            <a:r>
              <a:rPr lang="ja-JP" altLang="en-US" dirty="0" smtClean="0">
                <a:latin typeface="+mn-ea"/>
              </a:rPr>
              <a:t>で</a:t>
            </a:r>
            <a:r>
              <a:rPr lang="en-US" altLang="ja-JP" dirty="0" smtClean="0">
                <a:latin typeface="+mn-ea"/>
              </a:rPr>
              <a:t>14</a:t>
            </a:r>
            <a:r>
              <a:rPr lang="ja-JP" altLang="en-US" dirty="0" smtClean="0">
                <a:latin typeface="+mn-ea"/>
              </a:rPr>
              <a:t>分</a:t>
            </a:r>
            <a:r>
              <a:rPr lang="ja-JP" altLang="en-US" dirty="0">
                <a:latin typeface="+mn-ea"/>
              </a:rPr>
              <a:t>≫ </a:t>
            </a:r>
            <a:endParaRPr lang="en-US" altLang="ja-JP" dirty="0">
              <a:latin typeface="+mn-ea"/>
            </a:endParaRPr>
          </a:p>
          <a:p>
            <a:r>
              <a:rPr lang="ja-JP" altLang="en-US" dirty="0" smtClean="0">
                <a:latin typeface="ＭＳ 明朝" panose="02020609040205080304" pitchFamily="17" charset="-128"/>
                <a:ea typeface="ＭＳ 明朝" panose="02020609040205080304" pitchFamily="17" charset="-128"/>
              </a:rPr>
              <a:t>［別紙</a:t>
            </a:r>
            <a:r>
              <a:rPr lang="en-US" altLang="ja-JP" dirty="0" smtClean="0">
                <a:latin typeface="ＭＳ 明朝" panose="02020609040205080304" pitchFamily="17" charset="-128"/>
                <a:ea typeface="ＭＳ 明朝" panose="02020609040205080304" pitchFamily="17" charset="-128"/>
              </a:rPr>
              <a:t>Ⅲ</a:t>
            </a:r>
            <a:r>
              <a:rPr lang="ja-JP" altLang="en-US" dirty="0" smtClean="0">
                <a:latin typeface="ＭＳ 明朝" panose="02020609040205080304" pitchFamily="17" charset="-128"/>
                <a:ea typeface="ＭＳ 明朝" panose="02020609040205080304" pitchFamily="17" charset="-128"/>
              </a:rPr>
              <a:t>］［グループ記録用紙］</a:t>
            </a:r>
            <a:endParaRPr lang="en-US" altLang="ja-JP" dirty="0" smtClean="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これからの時間</a:t>
            </a:r>
            <a:r>
              <a:rPr lang="ja-JP" altLang="en-US" dirty="0" smtClean="0">
                <a:latin typeface="ＭＳ 明朝" panose="02020609040205080304" pitchFamily="17" charset="-128"/>
                <a:ea typeface="ＭＳ 明朝" panose="02020609040205080304" pitchFamily="17" charset="-128"/>
              </a:rPr>
              <a:t>は、本校</a:t>
            </a:r>
            <a:r>
              <a:rPr lang="ja-JP" altLang="en-US" dirty="0">
                <a:latin typeface="ＭＳ 明朝" panose="02020609040205080304" pitchFamily="17" charset="-128"/>
                <a:ea typeface="ＭＳ 明朝" panose="02020609040205080304" pitchFamily="17" charset="-128"/>
              </a:rPr>
              <a:t>が中期的・長期的に取り組んでいる</a:t>
            </a:r>
            <a:r>
              <a:rPr lang="en-US" altLang="ja-JP" dirty="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児童生徒の成長を促す開発的生徒指導実践</a:t>
            </a:r>
            <a:r>
              <a:rPr lang="en-US" altLang="ja-JP" dirty="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について、協議</a:t>
            </a:r>
            <a:r>
              <a:rPr lang="ja-JP" altLang="en-US" dirty="0">
                <a:latin typeface="ＭＳ 明朝" panose="02020609040205080304" pitchFamily="17" charset="-128"/>
                <a:ea typeface="ＭＳ 明朝" panose="02020609040205080304" pitchFamily="17" charset="-128"/>
              </a:rPr>
              <a:t>を深めていきたいと思います。</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で</a:t>
            </a:r>
            <a:r>
              <a:rPr lang="ja-JP" altLang="en-US" dirty="0" smtClean="0">
                <a:latin typeface="ＭＳ 明朝" panose="02020609040205080304" pitchFamily="17" charset="-128"/>
                <a:ea typeface="ＭＳ 明朝" panose="02020609040205080304" pitchFamily="17" charset="-128"/>
              </a:rPr>
              <a:t>は、具体的</a:t>
            </a:r>
            <a:r>
              <a:rPr lang="ja-JP" altLang="en-US" dirty="0">
                <a:latin typeface="ＭＳ 明朝" panose="02020609040205080304" pitchFamily="17" charset="-128"/>
                <a:ea typeface="ＭＳ 明朝" panose="02020609040205080304" pitchFamily="17" charset="-128"/>
              </a:rPr>
              <a:t>な作業を説明します。</a:t>
            </a:r>
          </a:p>
          <a:p>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別紙</a:t>
            </a:r>
            <a:r>
              <a:rPr lang="en-US" altLang="ja-JP" dirty="0">
                <a:latin typeface="ＭＳ 明朝" panose="02020609040205080304" pitchFamily="17" charset="-128"/>
                <a:ea typeface="ＭＳ 明朝" panose="02020609040205080304" pitchFamily="17" charset="-128"/>
              </a:rPr>
              <a:t>Ⅲ</a:t>
            </a:r>
            <a:r>
              <a:rPr lang="ja-JP" altLang="en-US" dirty="0">
                <a:latin typeface="ＭＳ 明朝" panose="02020609040205080304" pitchFamily="17" charset="-128"/>
                <a:ea typeface="ＭＳ 明朝" panose="02020609040205080304" pitchFamily="17" charset="-128"/>
              </a:rPr>
              <a:t>の右の</a:t>
            </a:r>
            <a:r>
              <a:rPr lang="ja-JP" altLang="en-US" dirty="0" smtClean="0">
                <a:latin typeface="ＭＳ 明朝" panose="02020609040205080304" pitchFamily="17" charset="-128"/>
                <a:ea typeface="ＭＳ 明朝" panose="02020609040205080304" pitchFamily="17" charset="-128"/>
              </a:rPr>
              <a:t>欄の</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例</a:t>
            </a:r>
            <a:r>
              <a:rPr lang="en-US" altLang="ja-JP" dirty="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を見てください</a:t>
            </a:r>
            <a:r>
              <a:rPr lang="ja-JP" altLang="en-US" dirty="0">
                <a:latin typeface="ＭＳ 明朝" panose="02020609040205080304" pitchFamily="17" charset="-128"/>
                <a:ea typeface="ＭＳ 明朝" panose="02020609040205080304" pitchFamily="17" charset="-128"/>
              </a:rPr>
              <a:t>。</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まず、⑦</a:t>
            </a:r>
            <a:r>
              <a:rPr lang="ja-JP" altLang="en-US" dirty="0">
                <a:latin typeface="ＭＳ 明朝" panose="02020609040205080304" pitchFamily="17" charset="-128"/>
                <a:ea typeface="ＭＳ 明朝" panose="02020609040205080304" pitchFamily="17" charset="-128"/>
              </a:rPr>
              <a:t>本校の実践のうち「あいさつ運動」など「児童生徒の身に付けさせたい必要な力ではある</a:t>
            </a:r>
            <a:r>
              <a:rPr lang="ja-JP" altLang="en-US" dirty="0" smtClean="0">
                <a:latin typeface="ＭＳ 明朝" panose="02020609040205080304" pitchFamily="17" charset="-128"/>
                <a:ea typeface="ＭＳ 明朝" panose="02020609040205080304" pitchFamily="17" charset="-128"/>
              </a:rPr>
              <a:t>が、十分</a:t>
            </a:r>
            <a:r>
              <a:rPr lang="ja-JP" altLang="en-US" dirty="0">
                <a:latin typeface="ＭＳ 明朝" panose="02020609040205080304" pitchFamily="17" charset="-128"/>
                <a:ea typeface="ＭＳ 明朝" panose="02020609040205080304" pitchFamily="17" charset="-128"/>
              </a:rPr>
              <a:t>ではない実践（力）」に</a:t>
            </a:r>
            <a:r>
              <a:rPr lang="ja-JP" altLang="en-US" dirty="0" smtClean="0">
                <a:latin typeface="ＭＳ 明朝" panose="02020609040205080304" pitchFamily="17" charset="-128"/>
                <a:ea typeface="ＭＳ 明朝" panose="02020609040205080304" pitchFamily="17" charset="-128"/>
              </a:rPr>
              <a:t>ついて、グループ</a:t>
            </a:r>
            <a:r>
              <a:rPr lang="ja-JP" altLang="en-US" dirty="0">
                <a:latin typeface="ＭＳ 明朝" panose="02020609040205080304" pitchFamily="17" charset="-128"/>
                <a:ea typeface="ＭＳ 明朝" panose="02020609040205080304" pitchFamily="17" charset="-128"/>
              </a:rPr>
              <a:t>で</a:t>
            </a:r>
            <a:r>
              <a:rPr lang="ja-JP" altLang="en-US" dirty="0" smtClean="0">
                <a:latin typeface="ＭＳ 明朝" panose="02020609040205080304" pitchFamily="17" charset="-128"/>
                <a:ea typeface="ＭＳ 明朝" panose="02020609040205080304" pitchFamily="17" charset="-128"/>
              </a:rPr>
              <a:t>一つ挙げてください</a:t>
            </a:r>
            <a:r>
              <a:rPr lang="ja-JP" altLang="en-US" dirty="0">
                <a:latin typeface="ＭＳ 明朝" panose="02020609040205080304" pitchFamily="17" charset="-128"/>
                <a:ea typeface="ＭＳ 明朝" panose="02020609040205080304" pitchFamily="17" charset="-128"/>
              </a:rPr>
              <a:t>。出された実践</a:t>
            </a:r>
            <a:r>
              <a:rPr lang="ja-JP" altLang="en-US" dirty="0" smtClean="0">
                <a:latin typeface="ＭＳ 明朝" panose="02020609040205080304" pitchFamily="17" charset="-128"/>
                <a:ea typeface="ＭＳ 明朝" panose="02020609040205080304" pitchFamily="17" charset="-128"/>
              </a:rPr>
              <a:t>は、⑦</a:t>
            </a:r>
            <a:r>
              <a:rPr lang="en-US" altLang="ja-JP" dirty="0" smtClean="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実践</a:t>
            </a:r>
            <a:r>
              <a:rPr lang="en-US" altLang="ja-JP" dirty="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の欄に記入してください。</a:t>
            </a:r>
            <a:endParaRPr lang="en-US" altLang="ja-JP" dirty="0">
              <a:latin typeface="ＭＳ 明朝" panose="02020609040205080304" pitchFamily="17" charset="-128"/>
              <a:ea typeface="ＭＳ 明朝" panose="02020609040205080304" pitchFamily="17" charset="-128"/>
            </a:endParaRPr>
          </a:p>
          <a:p>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そして⑧です。⑦の実践</a:t>
            </a:r>
            <a:r>
              <a:rPr lang="ja-JP" altLang="en-US" dirty="0">
                <a:latin typeface="ＭＳ 明朝" panose="02020609040205080304" pitchFamily="17" charset="-128"/>
                <a:ea typeface="ＭＳ 明朝" panose="02020609040205080304" pitchFamily="17" charset="-128"/>
              </a:rPr>
              <a:t>に</a:t>
            </a:r>
            <a:r>
              <a:rPr lang="ja-JP" altLang="en-US" dirty="0" smtClean="0">
                <a:latin typeface="ＭＳ 明朝" panose="02020609040205080304" pitchFamily="17" charset="-128"/>
                <a:ea typeface="ＭＳ 明朝" panose="02020609040205080304" pitchFamily="17" charset="-128"/>
              </a:rPr>
              <a:t>関する取組を、グループで話し合いながら</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ORV-PDCA</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に</a:t>
            </a:r>
            <a:r>
              <a:rPr lang="ja-JP" altLang="en-US" dirty="0">
                <a:latin typeface="ＭＳ 明朝" panose="02020609040205080304" pitchFamily="17" charset="-128"/>
                <a:ea typeface="ＭＳ 明朝" panose="02020609040205080304" pitchFamily="17" charset="-128"/>
              </a:rPr>
              <a:t>当てはめてください</a:t>
            </a:r>
            <a:r>
              <a:rPr lang="ja-JP" altLang="en-US" dirty="0" smtClean="0">
                <a:latin typeface="ＭＳ 明朝" panose="02020609040205080304" pitchFamily="17" charset="-128"/>
                <a:ea typeface="ＭＳ 明朝" panose="02020609040205080304" pitchFamily="17" charset="-128"/>
              </a:rPr>
              <a:t>。</a:t>
            </a:r>
            <a:endParaRPr lang="en-US" altLang="ja-JP" dirty="0">
              <a:latin typeface="ＭＳ 明朝" panose="02020609040205080304" pitchFamily="17" charset="-128"/>
              <a:ea typeface="ＭＳ 明朝" panose="02020609040205080304" pitchFamily="17" charset="-128"/>
            </a:endParaRPr>
          </a:p>
          <a:p>
            <a:endParaRPr lang="ja-JP" altLang="en-US"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作業を進めていく中</a:t>
            </a:r>
            <a:r>
              <a:rPr lang="ja-JP" altLang="en-US" dirty="0" smtClean="0">
                <a:latin typeface="ＭＳ 明朝" panose="02020609040205080304" pitchFamily="17" charset="-128"/>
                <a:ea typeface="ＭＳ 明朝" panose="02020609040205080304" pitchFamily="17" charset="-128"/>
              </a:rPr>
              <a:t>で、⑨</a:t>
            </a:r>
            <a:r>
              <a:rPr lang="en-US" altLang="ja-JP"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さらに</a:t>
            </a:r>
            <a:r>
              <a:rPr lang="ja-JP" altLang="en-US" dirty="0">
                <a:latin typeface="ＭＳ 明朝" panose="02020609040205080304" pitchFamily="17" charset="-128"/>
                <a:ea typeface="ＭＳ 明朝" panose="02020609040205080304" pitchFamily="17" charset="-128"/>
              </a:rPr>
              <a:t>充実できる（また</a:t>
            </a:r>
            <a:r>
              <a:rPr lang="ja-JP" altLang="en-US" dirty="0" smtClean="0">
                <a:latin typeface="ＭＳ 明朝" panose="02020609040205080304" pitchFamily="17" charset="-128"/>
                <a:ea typeface="ＭＳ 明朝" panose="02020609040205080304" pitchFamily="17" charset="-128"/>
              </a:rPr>
              <a:t>は、新た</a:t>
            </a:r>
            <a:r>
              <a:rPr lang="ja-JP" altLang="en-US" dirty="0">
                <a:latin typeface="ＭＳ 明朝" panose="02020609040205080304" pitchFamily="17" charset="-128"/>
                <a:ea typeface="ＭＳ 明朝" panose="02020609040205080304" pitchFamily="17" charset="-128"/>
              </a:rPr>
              <a:t>な</a:t>
            </a:r>
            <a:r>
              <a:rPr lang="ja-JP" altLang="en-US" dirty="0" smtClean="0">
                <a:latin typeface="ＭＳ 明朝" panose="02020609040205080304" pitchFamily="17" charset="-128"/>
                <a:ea typeface="ＭＳ 明朝" panose="02020609040205080304" pitchFamily="17" charset="-128"/>
              </a:rPr>
              <a:t>）取組</a:t>
            </a:r>
            <a:r>
              <a:rPr lang="en-US" altLang="ja-JP" dirty="0" smtClean="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が見えてくると思います。</a:t>
            </a:r>
            <a:r>
              <a:rPr lang="en-US" altLang="ja-JP" dirty="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さらに充実させるため</a:t>
            </a:r>
            <a:r>
              <a:rPr lang="ja-JP" altLang="en-US" dirty="0" smtClean="0">
                <a:latin typeface="ＭＳ 明朝" panose="02020609040205080304" pitchFamily="17" charset="-128"/>
                <a:ea typeface="ＭＳ 明朝" panose="02020609040205080304" pitchFamily="17" charset="-128"/>
              </a:rPr>
              <a:t>に、どの</a:t>
            </a:r>
            <a:r>
              <a:rPr lang="ja-JP" altLang="en-US" dirty="0">
                <a:latin typeface="ＭＳ 明朝" panose="02020609040205080304" pitchFamily="17" charset="-128"/>
                <a:ea typeface="ＭＳ 明朝" panose="02020609040205080304" pitchFamily="17" charset="-128"/>
              </a:rPr>
              <a:t>よう</a:t>
            </a:r>
            <a:r>
              <a:rPr lang="ja-JP" altLang="en-US" dirty="0" smtClean="0">
                <a:latin typeface="ＭＳ 明朝" panose="02020609040205080304" pitchFamily="17" charset="-128"/>
                <a:ea typeface="ＭＳ 明朝" panose="02020609040205080304" pitchFamily="17" charset="-128"/>
              </a:rPr>
              <a:t>な取組に</a:t>
            </a:r>
            <a:r>
              <a:rPr lang="ja-JP" altLang="en-US" dirty="0">
                <a:latin typeface="ＭＳ 明朝" panose="02020609040205080304" pitchFamily="17" charset="-128"/>
                <a:ea typeface="ＭＳ 明朝" panose="02020609040205080304" pitchFamily="17" charset="-128"/>
              </a:rPr>
              <a:t>すれば良いのか</a:t>
            </a:r>
            <a:r>
              <a:rPr lang="en-US" altLang="ja-JP" dirty="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改善方法に</a:t>
            </a:r>
            <a:r>
              <a:rPr lang="ja-JP" altLang="en-US" dirty="0" smtClean="0">
                <a:latin typeface="ＭＳ 明朝" panose="02020609040205080304" pitchFamily="17" charset="-128"/>
                <a:ea typeface="ＭＳ 明朝" panose="02020609040205080304" pitchFamily="17" charset="-128"/>
              </a:rPr>
              <a:t>ついて協議して</a:t>
            </a:r>
            <a:r>
              <a:rPr lang="ja-JP" altLang="en-US" dirty="0">
                <a:latin typeface="ＭＳ 明朝" panose="02020609040205080304" pitchFamily="17" charset="-128"/>
                <a:ea typeface="ＭＳ 明朝" panose="02020609040205080304" pitchFamily="17" charset="-128"/>
              </a:rPr>
              <a:t>ください。</a:t>
            </a:r>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　この⑦⑧⑨の作業を</a:t>
            </a:r>
            <a:r>
              <a:rPr lang="en-US" altLang="ja-JP" dirty="0">
                <a:latin typeface="ＭＳ 明朝" panose="02020609040205080304" pitchFamily="17" charset="-128"/>
                <a:ea typeface="ＭＳ 明朝" panose="02020609040205080304" pitchFamily="17" charset="-128"/>
              </a:rPr>
              <a:t>13</a:t>
            </a:r>
            <a:r>
              <a:rPr lang="ja-JP" altLang="en-US" dirty="0">
                <a:latin typeface="ＭＳ 明朝" panose="02020609040205080304" pitchFamily="17" charset="-128"/>
                <a:ea typeface="ＭＳ 明朝" panose="02020609040205080304" pitchFamily="17" charset="-128"/>
              </a:rPr>
              <a:t>分間でお願いします。それでは始めてください</a:t>
            </a:r>
            <a:r>
              <a:rPr lang="ja-JP" altLang="en-US" dirty="0" smtClean="0">
                <a:latin typeface="ＭＳ 明朝" panose="02020609040205080304" pitchFamily="17" charset="-128"/>
                <a:ea typeface="ＭＳ 明朝" panose="02020609040205080304" pitchFamily="17" charset="-128"/>
              </a:rPr>
              <a:t>。</a:t>
            </a:r>
            <a:r>
              <a:rPr lang="ja-JP" altLang="en-US" sz="1100" dirty="0" smtClean="0">
                <a:solidFill>
                  <a:srgbClr val="FF0000"/>
                </a:solidFill>
                <a:latin typeface="ＭＳ 明朝" panose="02020609040205080304" pitchFamily="17" charset="-128"/>
                <a:ea typeface="ＭＳ 明朝" panose="02020609040205080304" pitchFamily="17" charset="-128"/>
              </a:rPr>
              <a:t>（ここは本研修において最も重要な協議が行われる時間です。研修時間を考慮して十分時間をとる工夫をお願いします。）</a:t>
            </a:r>
            <a:endParaRPr lang="ja-JP" altLang="en-US" dirty="0">
              <a:solidFill>
                <a:srgbClr val="FF0000"/>
              </a:solidFill>
              <a:latin typeface="ＭＳ 明朝" panose="02020609040205080304" pitchFamily="17" charset="-128"/>
              <a:ea typeface="ＭＳ 明朝" panose="02020609040205080304" pitchFamily="17" charset="-128"/>
            </a:endParaRPr>
          </a:p>
          <a:p>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所定</a:t>
            </a:r>
            <a:r>
              <a:rPr lang="ja-JP" altLang="en-US" dirty="0">
                <a:latin typeface="ＭＳ 明朝" panose="02020609040205080304" pitchFamily="17" charset="-128"/>
                <a:ea typeface="ＭＳ 明朝" panose="02020609040205080304" pitchFamily="17" charset="-128"/>
              </a:rPr>
              <a:t>時間</a:t>
            </a:r>
            <a:r>
              <a:rPr lang="ja-JP" altLang="en-US" dirty="0" smtClean="0">
                <a:latin typeface="ＭＳ 明朝" panose="02020609040205080304" pitchFamily="17" charset="-128"/>
                <a:ea typeface="ＭＳ 明朝" panose="02020609040205080304" pitchFamily="17" charset="-128"/>
              </a:rPr>
              <a:t>経過後</a:t>
            </a:r>
            <a:r>
              <a:rPr lang="ja-JP" altLang="en-US" dirty="0">
                <a:latin typeface="ＭＳ 明朝" panose="02020609040205080304" pitchFamily="17" charset="-128"/>
                <a:ea typeface="ＭＳ 明朝" panose="02020609040205080304" pitchFamily="17" charset="-128"/>
              </a:rPr>
              <a:t>）</a:t>
            </a:r>
            <a:endParaRPr lang="en-US" altLang="ja-JP" dirty="0">
              <a:latin typeface="ＭＳ 明朝" panose="02020609040205080304" pitchFamily="17" charset="-128"/>
              <a:ea typeface="ＭＳ 明朝" panose="02020609040205080304" pitchFamily="17" charset="-128"/>
            </a:endParaRPr>
          </a:p>
          <a:p>
            <a:endParaRPr lang="en-US" altLang="ja-JP" dirty="0">
              <a:latin typeface="ＭＳ 明朝" panose="02020609040205080304" pitchFamily="17" charset="-128"/>
              <a:ea typeface="ＭＳ 明朝" panose="02020609040205080304" pitchFamily="17" charset="-128"/>
            </a:endParaRPr>
          </a:p>
          <a:p>
            <a:r>
              <a:rPr lang="ja-JP" altLang="en-US" dirty="0">
                <a:latin typeface="ＭＳ 明朝" panose="02020609040205080304" pitchFamily="17" charset="-128"/>
                <a:ea typeface="ＭＳ 明朝" panose="02020609040205080304" pitchFamily="17" charset="-128"/>
              </a:rPr>
              <a:t>ありがとうございました。★</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19</a:t>
            </a:fld>
            <a:endParaRPr kumimoji="1" lang="ja-JP" altLang="en-US" dirty="0"/>
          </a:p>
        </p:txBody>
      </p:sp>
    </p:spTree>
    <p:extLst>
      <p:ext uri="{BB962C8B-B14F-4D97-AF65-F5344CB8AC3E}">
        <p14:creationId xmlns:p14="http://schemas.microsoft.com/office/powerpoint/2010/main" val="2730837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6179">
              <a:defRPr/>
            </a:pPr>
            <a:r>
              <a:rPr lang="en-US" altLang="ja-JP" sz="1800" dirty="0">
                <a:latin typeface="+mn-ea"/>
              </a:rPr>
              <a:t>≪</a:t>
            </a:r>
            <a:r>
              <a:rPr lang="ja-JP" altLang="en-US" sz="1800" dirty="0">
                <a:latin typeface="+mn-ea"/>
              </a:rPr>
              <a:t>スライド１～３で１分</a:t>
            </a:r>
            <a:r>
              <a:rPr lang="en-US" altLang="ja-JP" sz="1800" dirty="0">
                <a:latin typeface="+mn-ea"/>
              </a:rPr>
              <a:t>≫</a:t>
            </a:r>
          </a:p>
          <a:p>
            <a:r>
              <a:rPr lang="ja-JP" altLang="en-US" sz="1800" dirty="0">
                <a:latin typeface="ＭＳ 明朝" panose="02020609040205080304" pitchFamily="17" charset="-128"/>
                <a:ea typeface="ＭＳ 明朝" panose="02020609040205080304" pitchFamily="17" charset="-128"/>
              </a:rPr>
              <a:t>　まず</a:t>
            </a:r>
            <a:r>
              <a:rPr lang="ja-JP" altLang="en-US" sz="1800" dirty="0" smtClean="0">
                <a:latin typeface="ＭＳ 明朝" panose="02020609040205080304" pitchFamily="17" charset="-128"/>
                <a:ea typeface="ＭＳ 明朝" panose="02020609040205080304" pitchFamily="17" charset="-128"/>
              </a:rPr>
              <a:t>これから、日頃</a:t>
            </a:r>
            <a:r>
              <a:rPr lang="ja-JP" altLang="en-US" sz="1800" dirty="0">
                <a:latin typeface="ＭＳ 明朝" panose="02020609040205080304" pitchFamily="17" charset="-128"/>
                <a:ea typeface="ＭＳ 明朝" panose="02020609040205080304" pitchFamily="17" charset="-128"/>
              </a:rPr>
              <a:t>の生徒指導上の実践を通して</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生徒指導の進め方</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について共通理解を</a:t>
            </a:r>
            <a:r>
              <a:rPr lang="ja-JP" altLang="en-US" sz="1800" dirty="0" smtClean="0">
                <a:latin typeface="ＭＳ 明朝" panose="02020609040205080304" pitchFamily="17" charset="-128"/>
                <a:ea typeface="ＭＳ 明朝" panose="02020609040205080304" pitchFamily="17" charset="-128"/>
              </a:rPr>
              <a:t>図り、認識</a:t>
            </a:r>
            <a:r>
              <a:rPr lang="ja-JP" altLang="en-US" sz="1800" dirty="0">
                <a:latin typeface="ＭＳ 明朝" panose="02020609040205080304" pitchFamily="17" charset="-128"/>
                <a:ea typeface="ＭＳ 明朝" panose="02020609040205080304" pitchFamily="17" charset="-128"/>
              </a:rPr>
              <a:t>を深めたいと思います。</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また、問題</a:t>
            </a:r>
            <a:r>
              <a:rPr lang="ja-JP" altLang="en-US" sz="1800" dirty="0">
                <a:latin typeface="ＭＳ 明朝" panose="02020609040205080304" pitchFamily="17" charset="-128"/>
                <a:ea typeface="ＭＳ 明朝" panose="02020609040205080304" pitchFamily="17" charset="-128"/>
              </a:rPr>
              <a:t>行動等への対応や未然防止</a:t>
            </a:r>
            <a:r>
              <a:rPr lang="ja-JP" altLang="en-US" sz="1800" dirty="0" smtClean="0">
                <a:latin typeface="ＭＳ 明朝" panose="02020609040205080304" pitchFamily="17" charset="-128"/>
                <a:ea typeface="ＭＳ 明朝" panose="02020609040205080304" pitchFamily="17" charset="-128"/>
              </a:rPr>
              <a:t>の取組など、生徒</a:t>
            </a:r>
            <a:r>
              <a:rPr lang="ja-JP" altLang="en-US" sz="1800" dirty="0">
                <a:latin typeface="ＭＳ 明朝" panose="02020609040205080304" pitchFamily="17" charset="-128"/>
                <a:ea typeface="ＭＳ 明朝" panose="02020609040205080304" pitchFamily="17" charset="-128"/>
              </a:rPr>
              <a:t>指導を進める際に意識しておく必要があることを確認したいと思います。★</a:t>
            </a: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a:t>
            </a:fld>
            <a:endParaRPr kumimoji="1"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39725"/>
            <a:ext cx="4932363" cy="3700463"/>
          </a:xfrm>
        </p:spPr>
      </p:sp>
      <p:sp>
        <p:nvSpPr>
          <p:cNvPr id="3" name="ノート プレースホルダー 2"/>
          <p:cNvSpPr>
            <a:spLocks noGrp="1"/>
          </p:cNvSpPr>
          <p:nvPr>
            <p:ph type="body" idx="1"/>
          </p:nvPr>
        </p:nvSpPr>
        <p:spPr>
          <a:xfrm>
            <a:off x="468178" y="4433124"/>
            <a:ext cx="5799411" cy="5143199"/>
          </a:xfrm>
        </p:spPr>
        <p:txBody>
          <a:bodyPr/>
          <a:lstStyle/>
          <a:p>
            <a:r>
              <a:rPr lang="ja-JP" altLang="en-US" sz="1800" dirty="0">
                <a:latin typeface="+mn-ea"/>
              </a:rPr>
              <a:t>≪スライド</a:t>
            </a:r>
            <a:r>
              <a:rPr lang="en-US" altLang="ja-JP" sz="1800" dirty="0">
                <a:latin typeface="+mn-ea"/>
              </a:rPr>
              <a:t>20</a:t>
            </a:r>
            <a:r>
              <a:rPr lang="ja-JP" altLang="en-US" sz="1800" dirty="0">
                <a:latin typeface="+mn-ea"/>
              </a:rPr>
              <a:t>で３分≫</a:t>
            </a:r>
          </a:p>
          <a:p>
            <a:r>
              <a:rPr lang="ja-JP" altLang="en-US" sz="1800" dirty="0">
                <a:latin typeface="ＭＳ 明朝" panose="02020609040205080304" pitchFamily="17" charset="-128"/>
                <a:ea typeface="ＭＳ 明朝" panose="02020609040205080304" pitchFamily="17" charset="-128"/>
              </a:rPr>
              <a:t>　で</a:t>
            </a:r>
            <a:r>
              <a:rPr lang="ja-JP" altLang="en-US" sz="1800" dirty="0" smtClean="0">
                <a:latin typeface="ＭＳ 明朝" panose="02020609040205080304" pitchFamily="17" charset="-128"/>
                <a:ea typeface="ＭＳ 明朝" panose="02020609040205080304" pitchFamily="17" charset="-128"/>
              </a:rPr>
              <a:t>は、ただ</a:t>
            </a:r>
            <a:r>
              <a:rPr lang="ja-JP" altLang="en-US" sz="1800" dirty="0">
                <a:latin typeface="ＭＳ 明朝" panose="02020609040205080304" pitchFamily="17" charset="-128"/>
                <a:ea typeface="ＭＳ 明朝" panose="02020609040205080304" pitchFamily="17" charset="-128"/>
              </a:rPr>
              <a:t>今の協議に</a:t>
            </a:r>
            <a:r>
              <a:rPr lang="ja-JP" altLang="en-US" sz="1800" dirty="0" smtClean="0">
                <a:latin typeface="ＭＳ 明朝" panose="02020609040205080304" pitchFamily="17" charset="-128"/>
                <a:ea typeface="ＭＳ 明朝" panose="02020609040205080304" pitchFamily="17" charset="-128"/>
              </a:rPr>
              <a:t>ついて、いくつ</a:t>
            </a:r>
            <a:r>
              <a:rPr lang="ja-JP" altLang="en-US" sz="1800" dirty="0">
                <a:latin typeface="ＭＳ 明朝" panose="02020609040205080304" pitchFamily="17" charset="-128"/>
                <a:ea typeface="ＭＳ 明朝" panose="02020609040205080304" pitchFamily="17" charset="-128"/>
              </a:rPr>
              <a:t>かのグループに発表していただきます。</a:t>
            </a:r>
            <a:endParaRPr lang="en-US" altLang="ja-JP" sz="1800" dirty="0">
              <a:latin typeface="ＭＳ 明朝" panose="02020609040205080304" pitchFamily="17" charset="-128"/>
              <a:ea typeface="ＭＳ 明朝" panose="02020609040205080304" pitchFamily="17" charset="-128"/>
            </a:endParaRPr>
          </a:p>
          <a:p>
            <a:endParaRPr lang="ja-JP" altLang="en-US"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発表</a:t>
            </a:r>
            <a:r>
              <a:rPr lang="ja-JP" altLang="en-US" sz="1800" dirty="0" smtClean="0">
                <a:latin typeface="ＭＳ 明朝" panose="02020609040205080304" pitchFamily="17" charset="-128"/>
                <a:ea typeface="ＭＳ 明朝" panose="02020609040205080304" pitchFamily="17" charset="-128"/>
              </a:rPr>
              <a:t>は、</a:t>
            </a:r>
            <a:r>
              <a:rPr lang="en-US" altLang="ja-JP" sz="1800" dirty="0" smtClean="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協議した実践</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さらに充実</a:t>
            </a:r>
            <a:r>
              <a:rPr lang="ja-JP" altLang="en-US" sz="1800" dirty="0" smtClean="0">
                <a:latin typeface="ＭＳ 明朝" panose="02020609040205080304" pitchFamily="17" charset="-128"/>
                <a:ea typeface="ＭＳ 明朝" panose="02020609040205080304" pitchFamily="17" charset="-128"/>
              </a:rPr>
              <a:t>できる取組、または、新たな取組</a:t>
            </a:r>
            <a:r>
              <a:rPr lang="en-US" altLang="ja-JP" sz="1800" dirty="0" smtClean="0">
                <a:latin typeface="ＭＳ 明朝" panose="02020609040205080304" pitchFamily="17" charset="-128"/>
                <a:ea typeface="ＭＳ 明朝" panose="02020609040205080304" pitchFamily="17" charset="-128"/>
              </a:rPr>
              <a:t>』</a:t>
            </a:r>
            <a:r>
              <a:rPr lang="en-US" altLang="ja-JP"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その</a:t>
            </a:r>
            <a:r>
              <a:rPr lang="ja-JP" altLang="en-US" sz="1800" dirty="0">
                <a:latin typeface="ＭＳ 明朝" panose="02020609040205080304" pitchFamily="17" charset="-128"/>
                <a:ea typeface="ＭＳ 明朝" panose="02020609040205080304" pitchFamily="17" charset="-128"/>
              </a:rPr>
              <a:t>ための改善</a:t>
            </a:r>
            <a:r>
              <a:rPr lang="ja-JP" altLang="en-US" sz="1800" dirty="0" smtClean="0">
                <a:latin typeface="ＭＳ 明朝" panose="02020609040205080304" pitchFamily="17" charset="-128"/>
                <a:ea typeface="ＭＳ 明朝" panose="02020609040205080304" pitchFamily="17" charset="-128"/>
              </a:rPr>
              <a:t>方法</a:t>
            </a:r>
            <a:r>
              <a:rPr lang="en-US" altLang="ja-JP"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ついて簡潔に発表してください。</a:t>
            </a:r>
          </a:p>
          <a:p>
            <a:r>
              <a:rPr lang="ja-JP" altLang="en-US" sz="1800" dirty="0">
                <a:latin typeface="ＭＳ 明朝" panose="02020609040205080304" pitchFamily="17" charset="-128"/>
                <a:ea typeface="ＭＳ 明朝" panose="02020609040205080304" pitchFamily="17" charset="-128"/>
              </a:rPr>
              <a:t>　それで</a:t>
            </a:r>
            <a:r>
              <a:rPr lang="ja-JP" altLang="en-US" sz="1800" dirty="0" smtClean="0">
                <a:latin typeface="ＭＳ 明朝" panose="02020609040205080304" pitchFamily="17" charset="-128"/>
                <a:ea typeface="ＭＳ 明朝" panose="02020609040205080304" pitchFamily="17" charset="-128"/>
              </a:rPr>
              <a:t>は、こちら</a:t>
            </a:r>
            <a:r>
              <a:rPr lang="ja-JP" altLang="en-US" sz="1800" dirty="0">
                <a:latin typeface="ＭＳ 明朝" panose="02020609040205080304" pitchFamily="17" charset="-128"/>
                <a:ea typeface="ＭＳ 明朝" panose="02020609040205080304" pitchFamily="17" charset="-128"/>
              </a:rPr>
              <a:t>のグループからお願いします。</a:t>
            </a:r>
            <a:endParaRPr lang="en-US" altLang="ja-JP" sz="1800" dirty="0">
              <a:latin typeface="ＭＳ 明朝" panose="02020609040205080304" pitchFamily="17" charset="-128"/>
              <a:ea typeface="ＭＳ 明朝" panose="02020609040205080304" pitchFamily="17" charset="-128"/>
            </a:endParaRPr>
          </a:p>
          <a:p>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（時間を考えて</a:t>
            </a:r>
            <a:r>
              <a:rPr lang="ja-JP" altLang="en-US" sz="1800" dirty="0" smtClean="0">
                <a:latin typeface="ＭＳ 明朝" panose="02020609040205080304" pitchFamily="17" charset="-128"/>
                <a:ea typeface="ＭＳ 明朝" panose="02020609040205080304" pitchFamily="17" charset="-128"/>
              </a:rPr>
              <a:t>２、３</a:t>
            </a:r>
            <a:r>
              <a:rPr lang="ja-JP" altLang="en-US" sz="1800" dirty="0">
                <a:latin typeface="ＭＳ 明朝" panose="02020609040205080304" pitchFamily="17" charset="-128"/>
                <a:ea typeface="ＭＳ 明朝" panose="02020609040205080304" pitchFamily="17" charset="-128"/>
              </a:rPr>
              <a:t>グループに発表してもらう）</a:t>
            </a:r>
            <a:endParaRPr lang="en-US" altLang="ja-JP" sz="1800" dirty="0">
              <a:latin typeface="ＭＳ 明朝" panose="02020609040205080304" pitchFamily="17" charset="-128"/>
              <a:ea typeface="ＭＳ 明朝" panose="02020609040205080304" pitchFamily="17" charset="-128"/>
            </a:endParaRPr>
          </a:p>
          <a:p>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ありがとうございました。</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（発表された気付きや感想を復唱</a:t>
            </a:r>
            <a:r>
              <a:rPr lang="ja-JP" altLang="en-US" sz="1800" dirty="0" smtClean="0">
                <a:latin typeface="ＭＳ 明朝" panose="02020609040205080304" pitchFamily="17" charset="-128"/>
                <a:ea typeface="ＭＳ 明朝" panose="02020609040205080304" pitchFamily="17" charset="-128"/>
              </a:rPr>
              <a:t>したり、共感</a:t>
            </a:r>
            <a:r>
              <a:rPr lang="ja-JP" altLang="en-US" sz="1800" dirty="0">
                <a:latin typeface="ＭＳ 明朝" panose="02020609040205080304" pitchFamily="17" charset="-128"/>
                <a:ea typeface="ＭＳ 明朝" panose="02020609040205080304" pitchFamily="17" charset="-128"/>
              </a:rPr>
              <a:t>する）</a:t>
            </a:r>
          </a:p>
          <a:p>
            <a:endParaRPr lang="en-US" altLang="ja-JP" sz="1800" dirty="0">
              <a:latin typeface="ＭＳ 明朝" panose="02020609040205080304" pitchFamily="17" charset="-128"/>
              <a:ea typeface="ＭＳ 明朝" panose="02020609040205080304" pitchFamily="17" charset="-128"/>
            </a:endParaRPr>
          </a:p>
          <a:p>
            <a:pPr defTabSz="906359"/>
            <a:r>
              <a:rPr lang="ja-JP" altLang="en-US" sz="1800" dirty="0">
                <a:latin typeface="ＭＳ 明朝" panose="02020609040205080304" pitchFamily="17" charset="-128"/>
                <a:ea typeface="ＭＳ 明朝" panose="02020609040205080304" pitchFamily="17" charset="-128"/>
              </a:rPr>
              <a:t>　協議で出</a:t>
            </a:r>
            <a:r>
              <a:rPr lang="ja-JP" altLang="en-US" sz="1800" strike="dblStrike" dirty="0">
                <a:latin typeface="ＭＳ 明朝" panose="02020609040205080304" pitchFamily="17" charset="-128"/>
                <a:ea typeface="ＭＳ 明朝" panose="02020609040205080304" pitchFamily="17" charset="-128"/>
              </a:rPr>
              <a:t>てき</a:t>
            </a:r>
            <a:r>
              <a:rPr lang="ja-JP" altLang="en-US" sz="1800" dirty="0">
                <a:latin typeface="ＭＳ 明朝" panose="02020609040205080304" pitchFamily="17" charset="-128"/>
                <a:ea typeface="ＭＳ 明朝" panose="02020609040205080304" pitchFamily="17" charset="-128"/>
              </a:rPr>
              <a:t>た</a:t>
            </a:r>
            <a:r>
              <a:rPr lang="en-US" altLang="ja-JP" sz="1800" dirty="0">
                <a:latin typeface="ＭＳ 明朝" panose="02020609040205080304" pitchFamily="17" charset="-128"/>
                <a:ea typeface="ＭＳ 明朝" panose="02020609040205080304" pitchFamily="17" charset="-128"/>
              </a:rPr>
              <a:t>『</a:t>
            </a:r>
            <a:r>
              <a:rPr lang="ja-JP" altLang="en-US" sz="1800" dirty="0">
                <a:latin typeface="ＭＳ 明朝" panose="02020609040205080304" pitchFamily="17" charset="-128"/>
                <a:ea typeface="ＭＳ 明朝" panose="02020609040205080304" pitchFamily="17" charset="-128"/>
              </a:rPr>
              <a:t>さらに充実</a:t>
            </a:r>
            <a:r>
              <a:rPr lang="ja-JP" altLang="en-US" sz="1800" dirty="0" smtClean="0">
                <a:latin typeface="ＭＳ 明朝" panose="02020609040205080304" pitchFamily="17" charset="-128"/>
                <a:ea typeface="ＭＳ 明朝" panose="02020609040205080304" pitchFamily="17" charset="-128"/>
              </a:rPr>
              <a:t>できる取組</a:t>
            </a:r>
            <a:r>
              <a:rPr lang="en-US" altLang="ja-JP" sz="1800" dirty="0" smtClean="0">
                <a:latin typeface="ＭＳ 明朝" panose="02020609040205080304" pitchFamily="17" charset="-128"/>
                <a:ea typeface="ＭＳ 明朝" panose="02020609040205080304" pitchFamily="17" charset="-128"/>
              </a:rPr>
              <a:t>』</a:t>
            </a:r>
            <a:r>
              <a:rPr lang="ja-JP" altLang="en-US" sz="1800" strike="dblStrike" dirty="0">
                <a:latin typeface="ＭＳ 明朝" panose="02020609040205080304" pitchFamily="17" charset="-128"/>
                <a:ea typeface="ＭＳ 明朝" panose="02020609040205080304" pitchFamily="17" charset="-128"/>
              </a:rPr>
              <a:t>と</a:t>
            </a:r>
            <a:r>
              <a:rPr lang="ja-JP" altLang="en-US" sz="1800" dirty="0" smtClean="0">
                <a:latin typeface="ＭＳ 明朝" panose="02020609040205080304" pitchFamily="17" charset="-128"/>
                <a:ea typeface="ＭＳ 明朝" panose="02020609040205080304" pitchFamily="17" charset="-128"/>
              </a:rPr>
              <a:t>は、</a:t>
            </a:r>
            <a:r>
              <a:rPr lang="ja-JP" altLang="en-US" sz="1800" dirty="0" smtClean="0">
                <a:solidFill>
                  <a:srgbClr val="FF0000"/>
                </a:solidFill>
                <a:latin typeface="ＭＳ 明朝" panose="02020609040205080304" pitchFamily="17" charset="-128"/>
                <a:ea typeface="ＭＳ 明朝" panose="02020609040205080304" pitchFamily="17" charset="-128"/>
              </a:rPr>
              <a:t>現在の本校の取組から、さらに</a:t>
            </a:r>
            <a:r>
              <a:rPr lang="ja-JP" altLang="en-US" sz="1800" dirty="0" smtClean="0">
                <a:latin typeface="ＭＳ 明朝" panose="02020609040205080304" pitchFamily="17" charset="-128"/>
                <a:ea typeface="ＭＳ 明朝" panose="02020609040205080304" pitchFamily="17" charset="-128"/>
              </a:rPr>
              <a:t>改善</a:t>
            </a:r>
            <a:r>
              <a:rPr lang="ja-JP" altLang="en-US" sz="1800" dirty="0">
                <a:latin typeface="ＭＳ 明朝" panose="02020609040205080304" pitchFamily="17" charset="-128"/>
                <a:ea typeface="ＭＳ 明朝" panose="02020609040205080304" pitchFamily="17" charset="-128"/>
              </a:rPr>
              <a:t>する余地があるということです。発表された改善方法を参考に取り組んでいきましょう。★</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20</a:t>
            </a:fld>
            <a:endParaRPr kumimoji="1" lang="ja-JP" altLang="en-US"/>
          </a:p>
        </p:txBody>
      </p:sp>
    </p:spTree>
    <p:extLst>
      <p:ext uri="{BB962C8B-B14F-4D97-AF65-F5344CB8AC3E}">
        <p14:creationId xmlns:p14="http://schemas.microsoft.com/office/powerpoint/2010/main" val="2730837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18514" y="4686505"/>
            <a:ext cx="4898737" cy="3559020"/>
          </a:xfrm>
        </p:spPr>
        <p:txBody>
          <a:bodyPr/>
          <a:lstStyle/>
          <a:p>
            <a:pPr marL="0" marR="0" indent="0" algn="l" defTabSz="912124" rtl="0" eaLnBrk="1" fontAlgn="auto" latinLnBrk="0" hangingPunct="1">
              <a:lnSpc>
                <a:spcPct val="100000"/>
              </a:lnSpc>
              <a:spcBef>
                <a:spcPts val="0"/>
              </a:spcBef>
              <a:spcAft>
                <a:spcPts val="0"/>
              </a:spcAft>
              <a:buClrTx/>
              <a:buSzTx/>
              <a:buFontTx/>
              <a:buNone/>
              <a:tabLst/>
              <a:defRPr/>
            </a:pPr>
            <a:r>
              <a:rPr lang="ja-JP" altLang="en-US" sz="1800" dirty="0" smtClean="0">
                <a:latin typeface="+mn-ea"/>
              </a:rPr>
              <a:t>≪スライド</a:t>
            </a:r>
            <a:r>
              <a:rPr lang="en-US" altLang="ja-JP" sz="1800" dirty="0" smtClean="0">
                <a:latin typeface="+mn-ea"/>
              </a:rPr>
              <a:t>21</a:t>
            </a:r>
            <a:r>
              <a:rPr lang="ja-JP" altLang="en-US" sz="1800" dirty="0" smtClean="0">
                <a:latin typeface="+mn-ea"/>
              </a:rPr>
              <a:t>～</a:t>
            </a:r>
            <a:r>
              <a:rPr lang="en-US" altLang="ja-JP" sz="1800" dirty="0" smtClean="0">
                <a:latin typeface="+mn-ea"/>
              </a:rPr>
              <a:t>23</a:t>
            </a:r>
            <a:r>
              <a:rPr lang="ja-JP" altLang="en-US" sz="1800" dirty="0" smtClean="0">
                <a:latin typeface="+mn-ea"/>
              </a:rPr>
              <a:t>で４分≫</a:t>
            </a:r>
          </a:p>
          <a:p>
            <a:r>
              <a:rPr lang="ja-JP" altLang="en-US" sz="1800" dirty="0">
                <a:latin typeface="ＭＳ 明朝" panose="02020609040205080304" pitchFamily="17" charset="-128"/>
                <a:ea typeface="ＭＳ 明朝" panose="02020609040205080304" pitchFamily="17" charset="-128"/>
              </a:rPr>
              <a:t>　で</a:t>
            </a:r>
            <a:r>
              <a:rPr lang="ja-JP" altLang="en-US" sz="1800" dirty="0" smtClean="0">
                <a:latin typeface="ＭＳ 明朝" panose="02020609040205080304" pitchFamily="17" charset="-128"/>
                <a:ea typeface="ＭＳ 明朝" panose="02020609040205080304" pitchFamily="17" charset="-128"/>
              </a:rPr>
              <a:t>は、まとめ</a:t>
            </a:r>
            <a:r>
              <a:rPr lang="ja-JP" altLang="en-US" sz="1800" dirty="0">
                <a:latin typeface="ＭＳ 明朝" panose="02020609040205080304" pitchFamily="17" charset="-128"/>
                <a:ea typeface="ＭＳ 明朝" panose="02020609040205080304" pitchFamily="17" charset="-128"/>
              </a:rPr>
              <a:t>に入ります。</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en-US" sz="1800" dirty="0" smtClean="0">
                <a:solidFill>
                  <a:srgbClr val="FF0000"/>
                </a:solidFill>
                <a:latin typeface="ＭＳ 明朝" panose="02020609040205080304" pitchFamily="17" charset="-128"/>
                <a:ea typeface="ＭＳ 明朝" panose="02020609040205080304" pitchFamily="17" charset="-128"/>
              </a:rPr>
              <a:t>研修前半の</a:t>
            </a:r>
            <a:r>
              <a:rPr lang="ja-JP" altLang="en-US" sz="1800" dirty="0" smtClean="0">
                <a:latin typeface="ＭＳ 明朝" panose="02020609040205080304" pitchFamily="17" charset="-128"/>
                <a:ea typeface="ＭＳ 明朝" panose="02020609040205080304" pitchFamily="17" charset="-128"/>
              </a:rPr>
              <a:t>生徒</a:t>
            </a:r>
            <a:r>
              <a:rPr lang="ja-JP" altLang="en-US" sz="1800" dirty="0">
                <a:latin typeface="ＭＳ 明朝" panose="02020609040205080304" pitchFamily="17" charset="-128"/>
                <a:ea typeface="ＭＳ 明朝" panose="02020609040205080304" pitchFamily="17" charset="-128"/>
              </a:rPr>
              <a:t>指導の進め方を考える際に</a:t>
            </a:r>
            <a:r>
              <a:rPr lang="ja-JP" altLang="en-US" sz="1800" dirty="0" smtClean="0">
                <a:latin typeface="ＭＳ 明朝" panose="02020609040205080304" pitchFamily="17" charset="-128"/>
                <a:ea typeface="ＭＳ 明朝" panose="02020609040205080304" pitchFamily="17" charset="-128"/>
              </a:rPr>
              <a:t>は、開発的</a:t>
            </a:r>
            <a:r>
              <a:rPr lang="ja-JP" altLang="en-US" sz="1800" dirty="0">
                <a:latin typeface="ＭＳ 明朝" panose="02020609040205080304" pitchFamily="17" charset="-128"/>
                <a:ea typeface="ＭＳ 明朝" panose="02020609040205080304" pitchFamily="17" charset="-128"/>
              </a:rPr>
              <a:t>生徒指導</a:t>
            </a:r>
            <a:r>
              <a:rPr lang="ja-JP" altLang="en-US" sz="1800" dirty="0" smtClean="0">
                <a:latin typeface="ＭＳ 明朝" panose="02020609040205080304" pitchFamily="17" charset="-128"/>
                <a:ea typeface="ＭＳ 明朝" panose="02020609040205080304" pitchFamily="17" charset="-128"/>
              </a:rPr>
              <a:t>でも、問題</a:t>
            </a:r>
            <a:r>
              <a:rPr lang="ja-JP" altLang="en-US" sz="1800" dirty="0">
                <a:latin typeface="ＭＳ 明朝" panose="02020609040205080304" pitchFamily="17" charset="-128"/>
                <a:ea typeface="ＭＳ 明朝" panose="02020609040205080304" pitchFamily="17" charset="-128"/>
              </a:rPr>
              <a:t>解決的生徒指導</a:t>
            </a:r>
            <a:r>
              <a:rPr lang="ja-JP" altLang="en-US" sz="1800" dirty="0" smtClean="0">
                <a:latin typeface="ＭＳ 明朝" panose="02020609040205080304" pitchFamily="17" charset="-128"/>
                <a:ea typeface="ＭＳ 明朝" panose="02020609040205080304" pitchFamily="17" charset="-128"/>
              </a:rPr>
              <a:t>でも、</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en-US" altLang="ja-JP" sz="1800" dirty="0" smtClean="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の</a:t>
            </a:r>
            <a:r>
              <a:rPr lang="ja-JP" altLang="en-US" sz="1800" dirty="0">
                <a:latin typeface="ＭＳ 明朝" panose="02020609040205080304" pitchFamily="17" charset="-128"/>
                <a:ea typeface="ＭＳ 明朝" panose="02020609040205080304" pitchFamily="17" charset="-128"/>
              </a:rPr>
              <a:t>視点が</a:t>
            </a:r>
            <a:r>
              <a:rPr lang="ja-JP" altLang="en-US" sz="1800" dirty="0" smtClean="0">
                <a:latin typeface="ＭＳ 明朝" panose="02020609040205080304" pitchFamily="17" charset="-128"/>
                <a:ea typeface="ＭＳ 明朝" panose="02020609040205080304" pitchFamily="17" charset="-128"/>
              </a:rPr>
              <a:t>大切</a:t>
            </a:r>
            <a:r>
              <a:rPr lang="ja-JP" altLang="en-US" sz="1800" dirty="0" smtClean="0">
                <a:solidFill>
                  <a:srgbClr val="FF0000"/>
                </a:solidFill>
                <a:latin typeface="ＭＳ 明朝" panose="02020609040205080304" pitchFamily="17" charset="-128"/>
                <a:ea typeface="ＭＳ 明朝" panose="02020609040205080304" pitchFamily="17" charset="-128"/>
              </a:rPr>
              <a:t>である</a:t>
            </a:r>
            <a:r>
              <a:rPr lang="ja-JP" altLang="en-US" sz="1800" strike="dblStrike" dirty="0" smtClean="0">
                <a:latin typeface="ＭＳ 明朝" panose="02020609040205080304" pitchFamily="17" charset="-128"/>
                <a:ea typeface="ＭＳ 明朝" panose="02020609040205080304" pitchFamily="17" charset="-128"/>
              </a:rPr>
              <a:t>な</a:t>
            </a:r>
            <a:r>
              <a:rPr lang="ja-JP" altLang="en-US" sz="1800" dirty="0">
                <a:latin typeface="ＭＳ 明朝" panose="02020609040205080304" pitchFamily="17" charset="-128"/>
                <a:ea typeface="ＭＳ 明朝" panose="02020609040205080304" pitchFamily="17" charset="-128"/>
              </a:rPr>
              <a:t>ことを確認しました。どちらの生徒指導</a:t>
            </a:r>
            <a:r>
              <a:rPr lang="ja-JP" altLang="en-US" sz="1800" dirty="0" smtClean="0">
                <a:latin typeface="ＭＳ 明朝" panose="02020609040205080304" pitchFamily="17" charset="-128"/>
                <a:ea typeface="ＭＳ 明朝" panose="02020609040205080304" pitchFamily="17" charset="-128"/>
              </a:rPr>
              <a:t>でも、教育</a:t>
            </a:r>
            <a:r>
              <a:rPr lang="ja-JP" altLang="en-US" sz="1800" dirty="0">
                <a:latin typeface="ＭＳ 明朝" panose="02020609040205080304" pitchFamily="17" charset="-128"/>
                <a:ea typeface="ＭＳ 明朝" panose="02020609040205080304" pitchFamily="17" charset="-128"/>
              </a:rPr>
              <a:t>目標や生徒指導目標というビジョンに</a:t>
            </a:r>
            <a:r>
              <a:rPr lang="ja-JP" altLang="en-US" sz="1800" dirty="0" smtClean="0">
                <a:latin typeface="ＭＳ 明朝" panose="02020609040205080304" pitchFamily="17" charset="-128"/>
                <a:ea typeface="ＭＳ 明朝" panose="02020609040205080304" pitchFamily="17" charset="-128"/>
              </a:rPr>
              <a:t>向けた取組に</a:t>
            </a:r>
            <a:r>
              <a:rPr lang="ja-JP" altLang="en-US" sz="1800" dirty="0">
                <a:latin typeface="ＭＳ 明朝" panose="02020609040205080304" pitchFamily="17" charset="-128"/>
                <a:ea typeface="ＭＳ 明朝" panose="02020609040205080304" pitchFamily="17" charset="-128"/>
              </a:rPr>
              <a:t>する必要があります。</a:t>
            </a:r>
            <a:endParaRPr lang="en-US" altLang="ja-JP" sz="1800" dirty="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また</a:t>
            </a:r>
            <a:r>
              <a:rPr lang="ja-JP" altLang="en-US" sz="1800" dirty="0" smtClean="0">
                <a:solidFill>
                  <a:srgbClr val="FF0000"/>
                </a:solidFill>
                <a:latin typeface="ＭＳ 明朝" panose="02020609040205080304" pitchFamily="17" charset="-128"/>
                <a:ea typeface="ＭＳ 明朝" panose="02020609040205080304" pitchFamily="17" charset="-128"/>
              </a:rPr>
              <a:t>後半では</a:t>
            </a:r>
            <a:r>
              <a:rPr lang="ja-JP" altLang="en-US" sz="1800" dirty="0" smtClean="0">
                <a:latin typeface="ＭＳ 明朝" panose="02020609040205080304" pitchFamily="17" charset="-128"/>
                <a:ea typeface="ＭＳ 明朝" panose="02020609040205080304" pitchFamily="17" charset="-128"/>
              </a:rPr>
              <a:t>、日頃、学校</a:t>
            </a:r>
            <a:r>
              <a:rPr lang="ja-JP" altLang="en-US" sz="1800" dirty="0">
                <a:latin typeface="ＭＳ 明朝" panose="02020609040205080304" pitchFamily="17" charset="-128"/>
                <a:ea typeface="ＭＳ 明朝" panose="02020609040205080304" pitchFamily="17" charset="-128"/>
              </a:rPr>
              <a:t>で取り組んでいる生徒指導実践について</a:t>
            </a:r>
            <a:r>
              <a:rPr lang="ja-JP" altLang="en-US" sz="1800" dirty="0" smtClean="0">
                <a:latin typeface="ＭＳ 明朝" panose="02020609040205080304" pitchFamily="17" charset="-128"/>
                <a:ea typeface="ＭＳ 明朝" panose="02020609040205080304" pitchFamily="17" charset="-128"/>
              </a:rPr>
              <a:t>も</a:t>
            </a:r>
            <a:r>
              <a:rPr lang="ja-JP" altLang="en-US" sz="1800" dirty="0">
                <a:solidFill>
                  <a:srgbClr val="FF0000"/>
                </a:solidFill>
                <a:latin typeface="ＭＳ 明朝" panose="02020609040205080304" pitchFamily="17" charset="-128"/>
                <a:ea typeface="ＭＳ 明朝" panose="02020609040205080304" pitchFamily="17" charset="-128"/>
              </a:rPr>
              <a:t>「</a:t>
            </a:r>
            <a:r>
              <a:rPr lang="en-US" altLang="ja-JP" sz="1800" dirty="0">
                <a:latin typeface="ＭＳ 明朝" panose="02020609040205080304" pitchFamily="17" charset="-128"/>
                <a:ea typeface="ＭＳ 明朝" panose="02020609040205080304" pitchFamily="17" charset="-128"/>
              </a:rPr>
              <a:t>ORV-PDCA</a:t>
            </a:r>
            <a:r>
              <a:rPr lang="ja-JP" altLang="en-US" sz="1800" dirty="0" smtClean="0">
                <a:solidFill>
                  <a:srgbClr val="FF0000"/>
                </a:solidFill>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に</a:t>
            </a:r>
            <a:r>
              <a:rPr lang="ja-JP" altLang="en-US" sz="1800" dirty="0">
                <a:latin typeface="ＭＳ 明朝" panose="02020609040205080304" pitchFamily="17" charset="-128"/>
                <a:ea typeface="ＭＳ 明朝" panose="02020609040205080304" pitchFamily="17" charset="-128"/>
              </a:rPr>
              <a:t>当てはめて確認をしました。その中</a:t>
            </a:r>
            <a:r>
              <a:rPr lang="ja-JP" altLang="en-US" sz="1800" dirty="0" smtClean="0">
                <a:latin typeface="ＭＳ 明朝" panose="02020609040205080304" pitchFamily="17" charset="-128"/>
                <a:ea typeface="ＭＳ 明朝" panose="02020609040205080304" pitchFamily="17" charset="-128"/>
              </a:rPr>
              <a:t>で、課題</a:t>
            </a:r>
            <a:r>
              <a:rPr lang="ja-JP" altLang="en-US" sz="1800" dirty="0">
                <a:latin typeface="ＭＳ 明朝" panose="02020609040205080304" pitchFamily="17" charset="-128"/>
                <a:ea typeface="ＭＳ 明朝" panose="02020609040205080304" pitchFamily="17" charset="-128"/>
              </a:rPr>
              <a:t>も見えてきました。★</a:t>
            </a:r>
            <a:endParaRPr lang="en-US" altLang="ja-JP" sz="18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21</a:t>
            </a:fld>
            <a:endParaRPr kumimoji="1" lang="ja-JP" altLang="en-US" dirty="0"/>
          </a:p>
        </p:txBody>
      </p:sp>
    </p:spTree>
    <p:extLst>
      <p:ext uri="{BB962C8B-B14F-4D97-AF65-F5344CB8AC3E}">
        <p14:creationId xmlns:p14="http://schemas.microsoft.com/office/powerpoint/2010/main" val="265668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304800"/>
            <a:ext cx="4071937" cy="3054350"/>
          </a:xfrm>
        </p:spPr>
      </p:sp>
      <p:sp>
        <p:nvSpPr>
          <p:cNvPr id="3" name="ノート プレースホルダー 2"/>
          <p:cNvSpPr>
            <a:spLocks noGrp="1"/>
          </p:cNvSpPr>
          <p:nvPr>
            <p:ph type="body" idx="1"/>
          </p:nvPr>
        </p:nvSpPr>
        <p:spPr>
          <a:xfrm>
            <a:off x="356941" y="3471365"/>
            <a:ext cx="6093141" cy="5998295"/>
          </a:xfrm>
        </p:spPr>
        <p:txBody>
          <a:bodyPr/>
          <a:lstStyle/>
          <a:p>
            <a:pPr defTabSz="905953">
              <a:defRPr/>
            </a:pPr>
            <a:r>
              <a:rPr lang="ja-JP" altLang="en-US" dirty="0">
                <a:latin typeface="+mn-ea"/>
              </a:rPr>
              <a:t>≪スライド</a:t>
            </a:r>
            <a:r>
              <a:rPr lang="en-US" altLang="ja-JP" dirty="0" smtClean="0">
                <a:latin typeface="+mn-ea"/>
              </a:rPr>
              <a:t>21</a:t>
            </a:r>
            <a:r>
              <a:rPr lang="ja-JP" altLang="en-US" dirty="0" smtClean="0">
                <a:latin typeface="+mn-ea"/>
              </a:rPr>
              <a:t>～</a:t>
            </a:r>
            <a:r>
              <a:rPr lang="en-US" altLang="ja-JP" dirty="0" smtClean="0">
                <a:latin typeface="+mn-ea"/>
              </a:rPr>
              <a:t>23</a:t>
            </a:r>
            <a:r>
              <a:rPr lang="ja-JP" altLang="en-US" dirty="0" smtClean="0">
                <a:latin typeface="+mn-ea"/>
              </a:rPr>
              <a:t>で</a:t>
            </a:r>
            <a:r>
              <a:rPr lang="ja-JP" altLang="en-US" dirty="0">
                <a:latin typeface="+mn-ea"/>
              </a:rPr>
              <a:t>４分≫</a:t>
            </a:r>
          </a:p>
          <a:p>
            <a:pPr defTabSz="914313">
              <a:defRPr/>
            </a:pPr>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今日の研修のねらいは、</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効果的な生徒指導実践を行うための「</a:t>
            </a:r>
            <a:r>
              <a:rPr lang="en-US" altLang="ja-JP" dirty="0">
                <a:latin typeface="HG丸ｺﾞｼｯｸM-PRO" panose="020F0600000000000000" pitchFamily="50" charset="-128"/>
                <a:ea typeface="HG丸ｺﾞｼｯｸM-PRO" panose="020F0600000000000000" pitchFamily="50" charset="-128"/>
              </a:rPr>
              <a:t>ORV-PDCA</a:t>
            </a:r>
            <a:r>
              <a:rPr lang="ja-JP" altLang="en-US" dirty="0">
                <a:latin typeface="HG丸ｺﾞｼｯｸM-PRO" panose="020F0600000000000000" pitchFamily="50" charset="-128"/>
                <a:ea typeface="HG丸ｺﾞｼｯｸM-PRO" panose="020F0600000000000000" pitchFamily="50" charset="-128"/>
              </a:rPr>
              <a:t>」について理解する</a:t>
            </a: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ことにありました</a:t>
            </a:r>
            <a:r>
              <a:rPr lang="ja-JP" altLang="en-US" dirty="0" smtClean="0">
                <a:latin typeface="HG丸ｺﾞｼｯｸM-PRO" panose="020F0600000000000000" pitchFamily="50" charset="-128"/>
                <a:ea typeface="HG丸ｺﾞｼｯｸM-PRO" panose="020F0600000000000000" pitchFamily="50" charset="-128"/>
              </a:rPr>
              <a:t>が、</a:t>
            </a:r>
            <a:r>
              <a:rPr lang="ja-JP" altLang="en-US" dirty="0" smtClean="0">
                <a:latin typeface="ＭＳ 明朝" panose="02020609040205080304" pitchFamily="17" charset="-128"/>
                <a:ea typeface="ＭＳ 明朝" panose="02020609040205080304" pitchFamily="17" charset="-128"/>
              </a:rPr>
              <a:t>今後は、見えてきた課題を踏まえて、</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生徒指導委員会</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や</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学年会</a:t>
            </a:r>
            <a:r>
              <a:rPr lang="en-US" altLang="ja-JP" dirty="0" smtClean="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において意図的・計画的な生徒指導実践を検討し、学校全体で共通理解した上で、これからの教育活動で実践に生かしていきましょう。</a:t>
            </a:r>
            <a:endParaRPr lang="en-US" altLang="ja-JP" dirty="0" smtClean="0">
              <a:latin typeface="ＭＳ 明朝" panose="02020609040205080304" pitchFamily="17" charset="-128"/>
              <a:ea typeface="ＭＳ 明朝" panose="02020609040205080304" pitchFamily="17" charset="-128"/>
            </a:endParaRPr>
          </a:p>
          <a:p>
            <a:endParaRPr lang="en-US" altLang="ja-JP"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a:t>
            </a:r>
            <a:r>
              <a:rPr kumimoji="1" lang="ja-JP" altLang="en-US" dirty="0" smtClean="0">
                <a:latin typeface="ＭＳ Ｐ明朝" panose="02020600040205080304" pitchFamily="18" charset="-128"/>
                <a:ea typeface="ＭＳ Ｐ明朝" panose="02020600040205080304" pitchFamily="18" charset="-128"/>
              </a:rPr>
              <a:t>最後になりますが、今日の研修の感想を、隣に座っている先生と交流したいと思います。２分間でお願いします、では、どうぞ。</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（２分経過）</a:t>
            </a:r>
            <a:endParaRPr kumimoji="1" lang="en-US" altLang="ja-JP"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ありがとうございました。</a:t>
            </a:r>
            <a:endParaRPr lang="en-US" altLang="ja-JP" dirty="0" smtClean="0">
              <a:latin typeface="ＭＳ 明朝" panose="02020609040205080304" pitchFamily="17" charset="-128"/>
              <a:ea typeface="ＭＳ 明朝" panose="02020609040205080304" pitchFamily="17" charset="-128"/>
            </a:endParaRPr>
          </a:p>
          <a:p>
            <a:endParaRPr lang="ja-JP" altLang="en-US"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今日は、生徒指導について考え、話し合うことで、私たち自身の交流の場にもなり、組織としてのチームワークが高まったように思います。こうした研修を通して、共通理解を図る話し合いの機会が増え、同僚性が高まり、指導についての情報交換が活発に行われるようになるとよいと思います。そうすることで、担任が一人で丸抱えすることや悩むことも改善されるのではないでしょうか。</a:t>
            </a:r>
          </a:p>
          <a:p>
            <a:endParaRPr lang="en-US" altLang="ja-JP"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学校が組織として、児童生徒を育てるという本来の生徒指導の取組を意図的、計画的に進めていけるとよいと思います。みんなで、チームとして協力して頑張っていきましょう。★</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22</a:t>
            </a:fld>
            <a:endParaRPr kumimoji="1" lang="ja-JP" altLang="en-US"/>
          </a:p>
        </p:txBody>
      </p:sp>
    </p:spTree>
    <p:extLst>
      <p:ext uri="{BB962C8B-B14F-4D97-AF65-F5344CB8AC3E}">
        <p14:creationId xmlns:p14="http://schemas.microsoft.com/office/powerpoint/2010/main" val="11221365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06280" rtl="0" eaLnBrk="1" fontAlgn="auto" latinLnBrk="0" hangingPunct="1">
              <a:lnSpc>
                <a:spcPct val="100000"/>
              </a:lnSpc>
              <a:spcBef>
                <a:spcPts val="0"/>
              </a:spcBef>
              <a:spcAft>
                <a:spcPts val="0"/>
              </a:spcAft>
              <a:buClrTx/>
              <a:buSzTx/>
              <a:buFontTx/>
              <a:buNone/>
              <a:tabLst/>
              <a:defRPr/>
            </a:pPr>
            <a:r>
              <a:rPr lang="ja-JP" altLang="en-US" sz="1800" dirty="0" smtClean="0">
                <a:latin typeface="+mn-ea"/>
              </a:rPr>
              <a:t>≪スライド</a:t>
            </a:r>
            <a:r>
              <a:rPr lang="en-US" altLang="ja-JP" sz="1800" dirty="0" smtClean="0">
                <a:latin typeface="+mn-ea"/>
              </a:rPr>
              <a:t>21</a:t>
            </a:r>
            <a:r>
              <a:rPr lang="ja-JP" altLang="en-US" sz="1800" dirty="0" smtClean="0">
                <a:latin typeface="+mn-ea"/>
              </a:rPr>
              <a:t>～</a:t>
            </a:r>
            <a:r>
              <a:rPr lang="en-US" altLang="ja-JP" sz="1800" dirty="0" smtClean="0">
                <a:latin typeface="+mn-ea"/>
              </a:rPr>
              <a:t>23</a:t>
            </a:r>
            <a:r>
              <a:rPr lang="ja-JP" altLang="en-US" sz="1800" dirty="0" smtClean="0">
                <a:latin typeface="+mn-ea"/>
              </a:rPr>
              <a:t>で４分≫</a:t>
            </a:r>
          </a:p>
          <a:p>
            <a:pPr defTabSz="906280">
              <a:defRPr/>
            </a:pPr>
            <a:r>
              <a:rPr lang="ja-JP" altLang="en-US" sz="1800" dirty="0" smtClean="0">
                <a:latin typeface="ＭＳ Ｐ明朝" panose="02020600040205080304" pitchFamily="18" charset="-128"/>
                <a:ea typeface="ＭＳ Ｐ明朝" panose="02020600040205080304" pitchFamily="18" charset="-128"/>
              </a:rPr>
              <a:t>　本日</a:t>
            </a:r>
            <a:r>
              <a:rPr lang="ja-JP" altLang="en-US" sz="1800" dirty="0">
                <a:latin typeface="ＭＳ Ｐ明朝" panose="02020600040205080304" pitchFamily="18" charset="-128"/>
                <a:ea typeface="ＭＳ Ｐ明朝" panose="02020600040205080304" pitchFamily="18" charset="-128"/>
              </a:rPr>
              <a:t>の研修を参考に</a:t>
            </a:r>
            <a:r>
              <a:rPr lang="ja-JP" altLang="en-US" sz="1800" dirty="0" smtClean="0">
                <a:latin typeface="ＭＳ Ｐ明朝" panose="02020600040205080304" pitchFamily="18" charset="-128"/>
                <a:ea typeface="ＭＳ Ｐ明朝" panose="02020600040205080304" pitchFamily="18" charset="-128"/>
              </a:rPr>
              <a:t>して、今後、さらに</a:t>
            </a:r>
            <a:r>
              <a:rPr lang="ja-JP" altLang="en-US" sz="1800" dirty="0">
                <a:latin typeface="ＭＳ Ｐ明朝" panose="02020600040205080304" pitchFamily="18" charset="-128"/>
                <a:ea typeface="ＭＳ Ｐ明朝" panose="02020600040205080304" pitchFamily="18" charset="-128"/>
              </a:rPr>
              <a:t>生徒指導を充実させられる</a:t>
            </a:r>
            <a:r>
              <a:rPr lang="ja-JP" altLang="en-US" sz="1800" dirty="0" smtClean="0">
                <a:latin typeface="ＭＳ Ｐ明朝" panose="02020600040205080304" pitchFamily="18" charset="-128"/>
                <a:ea typeface="ＭＳ Ｐ明朝" panose="02020600040205080304" pitchFamily="18" charset="-128"/>
              </a:rPr>
              <a:t>よう、お願い</a:t>
            </a:r>
            <a:r>
              <a:rPr lang="ja-JP" altLang="en-US" sz="1800" dirty="0">
                <a:latin typeface="ＭＳ Ｐ明朝" panose="02020600040205080304" pitchFamily="18" charset="-128"/>
                <a:ea typeface="ＭＳ Ｐ明朝" panose="02020600040205080304" pitchFamily="18" charset="-128"/>
              </a:rPr>
              <a:t>します。</a:t>
            </a:r>
            <a:endParaRPr lang="en-US" altLang="ja-JP" sz="1800" dirty="0">
              <a:latin typeface="ＭＳ Ｐ明朝" panose="02020600040205080304" pitchFamily="18" charset="-128"/>
              <a:ea typeface="ＭＳ Ｐ明朝" panose="02020600040205080304" pitchFamily="18" charset="-128"/>
            </a:endParaRPr>
          </a:p>
          <a:p>
            <a:pPr defTabSz="906280">
              <a:defRPr/>
            </a:pPr>
            <a:r>
              <a:rPr lang="ja-JP" altLang="en-US" sz="1800" dirty="0">
                <a:latin typeface="ＭＳ Ｐ明朝" panose="02020600040205080304" pitchFamily="18" charset="-128"/>
                <a:ea typeface="ＭＳ Ｐ明朝" panose="02020600040205080304" pitchFamily="18" charset="-128"/>
              </a:rPr>
              <a:t>　以上</a:t>
            </a:r>
            <a:r>
              <a:rPr lang="ja-JP" altLang="en-US" sz="1800" dirty="0" smtClean="0">
                <a:latin typeface="ＭＳ Ｐ明朝" panose="02020600040205080304" pitchFamily="18" charset="-128"/>
                <a:ea typeface="ＭＳ Ｐ明朝" panose="02020600040205080304" pitchFamily="18" charset="-128"/>
              </a:rPr>
              <a:t>で、校内</a:t>
            </a:r>
            <a:r>
              <a:rPr lang="ja-JP" altLang="en-US" sz="1800" dirty="0">
                <a:latin typeface="ＭＳ Ｐ明朝" panose="02020600040205080304" pitchFamily="18" charset="-128"/>
                <a:ea typeface="ＭＳ Ｐ明朝" panose="02020600040205080304" pitchFamily="18" charset="-128"/>
              </a:rPr>
              <a:t>研修を終わります。ありがとうございました。</a:t>
            </a:r>
            <a:endParaRPr lang="en-US" altLang="ja-JP" sz="18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23</a:t>
            </a:fld>
            <a:endParaRPr kumimoji="1" lang="ja-JP" altLang="en-US"/>
          </a:p>
        </p:txBody>
      </p:sp>
    </p:spTree>
    <p:extLst>
      <p:ext uri="{BB962C8B-B14F-4D97-AF65-F5344CB8AC3E}">
        <p14:creationId xmlns:p14="http://schemas.microsoft.com/office/powerpoint/2010/main" val="1903940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5351" fontAlgn="base">
              <a:spcBef>
                <a:spcPct val="30000"/>
              </a:spcBef>
              <a:spcAft>
                <a:spcPct val="0"/>
              </a:spcAft>
              <a:defRPr/>
            </a:pPr>
            <a:r>
              <a:rPr lang="en-US" altLang="ja-JP" sz="1800" dirty="0">
                <a:latin typeface="+mn-ea"/>
              </a:rPr>
              <a:t>≪</a:t>
            </a:r>
            <a:r>
              <a:rPr lang="ja-JP" altLang="en-US" sz="1800" dirty="0">
                <a:latin typeface="+mn-ea"/>
              </a:rPr>
              <a:t>スライド１～３で１分</a:t>
            </a:r>
            <a:r>
              <a:rPr lang="en-US" altLang="ja-JP" sz="1800" dirty="0">
                <a:latin typeface="+mn-ea"/>
              </a:rPr>
              <a:t>≫</a:t>
            </a:r>
          </a:p>
          <a:p>
            <a:pPr defTabSz="909033">
              <a:defRPr/>
            </a:pPr>
            <a:r>
              <a:rPr lang="ja-JP" altLang="en-US" sz="1800" dirty="0">
                <a:latin typeface="ＭＳ Ｐ明朝" panose="02020600040205080304" pitchFamily="18" charset="-128"/>
                <a:ea typeface="ＭＳ Ｐ明朝" panose="02020600040205080304" pitchFamily="18" charset="-128"/>
              </a:rPr>
              <a:t>　こちらが本日の流れです。</a:t>
            </a:r>
            <a:endParaRPr lang="en-US" altLang="ja-JP" sz="1800" dirty="0">
              <a:latin typeface="ＭＳ 明朝" panose="02020609040205080304" pitchFamily="17" charset="-128"/>
              <a:ea typeface="ＭＳ 明朝" panose="02020609040205080304" pitchFamily="17" charset="-128"/>
            </a:endParaRPr>
          </a:p>
          <a:p>
            <a:pPr defTabSz="909033">
              <a:defRPr/>
            </a:pPr>
            <a:r>
              <a:rPr lang="ja-JP" altLang="en-US" sz="1800" dirty="0">
                <a:latin typeface="ＭＳ Ｐ明朝" panose="02020600040205080304" pitchFamily="18" charset="-128"/>
                <a:ea typeface="ＭＳ Ｐ明朝" panose="02020600040205080304" pitchFamily="18" charset="-128"/>
              </a:rPr>
              <a:t>（１～５を読む）★</a:t>
            </a:r>
            <a:endParaRPr lang="en-US" altLang="ja-JP" sz="1800" dirty="0">
              <a:latin typeface="ＭＳ Ｐ明朝" panose="02020600040205080304" pitchFamily="18" charset="-128"/>
              <a:ea typeface="ＭＳ Ｐ明朝" panose="02020600040205080304" pitchFamily="18"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3</a:t>
            </a:fld>
            <a:endParaRPr kumimoji="1" lang="ja-JP" altLang="en-US"/>
          </a:p>
        </p:txBody>
      </p:sp>
    </p:spTree>
    <p:extLst>
      <p:ext uri="{BB962C8B-B14F-4D97-AF65-F5344CB8AC3E}">
        <p14:creationId xmlns:p14="http://schemas.microsoft.com/office/powerpoint/2010/main" val="69590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1913" y="292100"/>
            <a:ext cx="4071937" cy="3055938"/>
          </a:xfrm>
        </p:spPr>
      </p:sp>
      <p:sp>
        <p:nvSpPr>
          <p:cNvPr id="3" name="ノート プレースホルダー 2"/>
          <p:cNvSpPr>
            <a:spLocks noGrp="1"/>
          </p:cNvSpPr>
          <p:nvPr>
            <p:ph type="body" idx="1"/>
          </p:nvPr>
        </p:nvSpPr>
        <p:spPr>
          <a:xfrm>
            <a:off x="528371" y="3575057"/>
            <a:ext cx="5911803" cy="6144133"/>
          </a:xfrm>
        </p:spPr>
        <p:txBody>
          <a:bodyPr/>
          <a:lstStyle/>
          <a:p>
            <a:r>
              <a:rPr lang="en-US" altLang="ja-JP" sz="1400" dirty="0">
                <a:latin typeface="+mn-ea"/>
              </a:rPr>
              <a:t>≪</a:t>
            </a:r>
            <a:r>
              <a:rPr lang="ja-JP" altLang="en-US" sz="1400" dirty="0">
                <a:latin typeface="+mn-ea"/>
              </a:rPr>
              <a:t>スライド４で７分</a:t>
            </a:r>
            <a:r>
              <a:rPr lang="en-US" altLang="ja-JP" sz="1400" dirty="0">
                <a:latin typeface="+mn-ea"/>
              </a:rPr>
              <a:t>≫</a:t>
            </a:r>
          </a:p>
          <a:p>
            <a:r>
              <a:rPr lang="ja-JP" altLang="en-US" sz="1400" dirty="0" smtClean="0">
                <a:latin typeface="ＭＳ 明朝" panose="02020609040205080304" pitchFamily="17" charset="-128"/>
                <a:ea typeface="ＭＳ 明朝" panose="02020609040205080304" pitchFamily="17" charset="-128"/>
              </a:rPr>
              <a:t>［別紙</a:t>
            </a:r>
            <a:r>
              <a:rPr lang="en-US" altLang="ja-JP" sz="1400" dirty="0" smtClean="0">
                <a:latin typeface="ＭＳ 明朝" panose="02020609040205080304" pitchFamily="17" charset="-128"/>
                <a:ea typeface="ＭＳ 明朝" panose="02020609040205080304" pitchFamily="17" charset="-128"/>
              </a:rPr>
              <a:t>Ⅰ</a:t>
            </a:r>
            <a:r>
              <a:rPr lang="ja-JP" altLang="en-US" sz="1400" dirty="0" smtClean="0">
                <a:latin typeface="ＭＳ 明朝" panose="02020609040205080304" pitchFamily="17" charset="-128"/>
                <a:ea typeface="ＭＳ 明朝" panose="02020609040205080304" pitchFamily="17" charset="-128"/>
              </a:rPr>
              <a:t>］</a:t>
            </a:r>
            <a:endParaRPr lang="en-US" altLang="ja-JP" sz="1400" dirty="0" smtClean="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それでは研修に入っていきたいと思います。</a:t>
            </a:r>
          </a:p>
          <a:p>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こちらの</a:t>
            </a:r>
            <a:r>
              <a:rPr lang="ja-JP" altLang="en-US" sz="1400" dirty="0" smtClean="0">
                <a:solidFill>
                  <a:srgbClr val="FF0000"/>
                </a:solidFill>
                <a:latin typeface="ＭＳ 明朝" panose="02020609040205080304" pitchFamily="17" charset="-128"/>
                <a:ea typeface="ＭＳ 明朝" panose="02020609040205080304" pitchFamily="17" charset="-128"/>
              </a:rPr>
              <a:t>（スライドを指す）</a:t>
            </a:r>
            <a:r>
              <a:rPr lang="ja-JP" altLang="en-US" sz="1400" dirty="0" smtClean="0">
                <a:latin typeface="ＭＳ 明朝" panose="02020609040205080304" pitchFamily="17" charset="-128"/>
                <a:ea typeface="ＭＳ 明朝" panose="02020609040205080304" pitchFamily="17" charset="-128"/>
              </a:rPr>
              <a:t>別紙</a:t>
            </a:r>
            <a:r>
              <a:rPr lang="en-US" altLang="ja-JP" sz="1400" dirty="0">
                <a:latin typeface="ＭＳ 明朝" panose="02020609040205080304" pitchFamily="17" charset="-128"/>
                <a:ea typeface="ＭＳ 明朝" panose="02020609040205080304" pitchFamily="17" charset="-128"/>
              </a:rPr>
              <a:t>Ⅰ</a:t>
            </a:r>
            <a:r>
              <a:rPr lang="ja-JP" altLang="en-US" sz="1400" dirty="0">
                <a:latin typeface="ＭＳ 明朝" panose="02020609040205080304" pitchFamily="17" charset="-128"/>
                <a:ea typeface="ＭＳ 明朝" panose="02020609040205080304" pitchFamily="17" charset="-128"/>
              </a:rPr>
              <a:t>を用意してください。</a:t>
            </a:r>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まず、別紙</a:t>
            </a:r>
            <a:r>
              <a:rPr lang="en-US" altLang="ja-JP" sz="1400" dirty="0">
                <a:latin typeface="ＭＳ 明朝" panose="02020609040205080304" pitchFamily="17" charset="-128"/>
                <a:ea typeface="ＭＳ 明朝" panose="02020609040205080304" pitchFamily="17" charset="-128"/>
              </a:rPr>
              <a:t>Ⅰ</a:t>
            </a:r>
            <a:r>
              <a:rPr lang="ja-JP" altLang="en-US" sz="1400" dirty="0" smtClean="0">
                <a:latin typeface="ＭＳ 明朝" panose="02020609040205080304" pitchFamily="17" charset="-128"/>
                <a:ea typeface="ＭＳ 明朝" panose="02020609040205080304" pitchFamily="17" charset="-128"/>
              </a:rPr>
              <a:t>に、先生方</a:t>
            </a:r>
            <a:r>
              <a:rPr lang="ja-JP" altLang="en-US" sz="1400" dirty="0">
                <a:latin typeface="ＭＳ 明朝" panose="02020609040205080304" pitchFamily="17" charset="-128"/>
                <a:ea typeface="ＭＳ 明朝" panose="02020609040205080304" pitchFamily="17" charset="-128"/>
              </a:rPr>
              <a:t>自身のこれまでの問題行動等への生徒指導</a:t>
            </a:r>
            <a:r>
              <a:rPr lang="ja-JP" altLang="en-US" sz="1400" dirty="0" smtClean="0">
                <a:latin typeface="ＭＳ 明朝" panose="02020609040205080304" pitchFamily="17" charset="-128"/>
                <a:ea typeface="ＭＳ 明朝" panose="02020609040205080304" pitchFamily="17" charset="-128"/>
              </a:rPr>
              <a:t>で、印象</a:t>
            </a:r>
            <a:r>
              <a:rPr lang="ja-JP" altLang="en-US" sz="1400" dirty="0">
                <a:latin typeface="ＭＳ 明朝" panose="02020609040205080304" pitchFamily="17" charset="-128"/>
                <a:ea typeface="ＭＳ 明朝" panose="02020609040205080304" pitchFamily="17" charset="-128"/>
              </a:rPr>
              <a:t>に残っている</a:t>
            </a:r>
            <a:r>
              <a:rPr lang="ja-JP" altLang="en-US" sz="1400" dirty="0" smtClean="0">
                <a:latin typeface="ＭＳ 明朝" panose="02020609040205080304" pitchFamily="17" charset="-128"/>
                <a:ea typeface="ＭＳ 明朝" panose="02020609040205080304" pitchFamily="17" charset="-128"/>
              </a:rPr>
              <a:t>エピソード</a:t>
            </a:r>
            <a:r>
              <a:rPr lang="ja-JP" altLang="en-US" sz="1400" dirty="0" smtClean="0">
                <a:solidFill>
                  <a:srgbClr val="FF0000"/>
                </a:solidFill>
                <a:latin typeface="ＭＳ 明朝" panose="02020609040205080304" pitchFamily="17" charset="-128"/>
                <a:ea typeface="ＭＳ 明朝" panose="02020609040205080304" pitchFamily="17" charset="-128"/>
              </a:rPr>
              <a:t>、つまり生徒指導事案</a:t>
            </a:r>
            <a:r>
              <a:rPr lang="ja-JP" altLang="en-US" sz="1400" dirty="0" smtClean="0">
                <a:latin typeface="ＭＳ 明朝" panose="02020609040205080304" pitchFamily="17" charset="-128"/>
                <a:ea typeface="ＭＳ 明朝" panose="02020609040205080304" pitchFamily="17" charset="-128"/>
              </a:rPr>
              <a:t>を</a:t>
            </a:r>
            <a:r>
              <a:rPr lang="ja-JP" altLang="en-US" sz="1400" dirty="0">
                <a:latin typeface="ＭＳ 明朝" panose="02020609040205080304" pitchFamily="17" charset="-128"/>
                <a:ea typeface="ＭＳ 明朝" panose="02020609040205080304" pitchFamily="17" charset="-128"/>
              </a:rPr>
              <a:t>一つ思い起こしながら書いてもらいます。書く内容</a:t>
            </a:r>
            <a:r>
              <a:rPr lang="ja-JP" altLang="en-US" sz="1400" dirty="0" smtClean="0">
                <a:latin typeface="ＭＳ 明朝" panose="02020609040205080304" pitchFamily="17" charset="-128"/>
                <a:ea typeface="ＭＳ 明朝" panose="02020609040205080304" pitchFamily="17" charset="-128"/>
              </a:rPr>
              <a:t>は、成功</a:t>
            </a:r>
            <a:r>
              <a:rPr lang="ja-JP" altLang="en-US" sz="1400" dirty="0">
                <a:latin typeface="ＭＳ 明朝" panose="02020609040205080304" pitchFamily="17" charset="-128"/>
                <a:ea typeface="ＭＳ 明朝" panose="02020609040205080304" pitchFamily="17" charset="-128"/>
              </a:rPr>
              <a:t>事例でも失敗事例でも</a:t>
            </a:r>
            <a:r>
              <a:rPr lang="ja-JP" altLang="en-US" sz="1400" dirty="0" smtClean="0">
                <a:latin typeface="ＭＳ 明朝" panose="02020609040205080304" pitchFamily="17" charset="-128"/>
                <a:ea typeface="ＭＳ 明朝" panose="02020609040205080304" pitchFamily="17" charset="-128"/>
              </a:rPr>
              <a:t>構いません、印象</a:t>
            </a:r>
            <a:r>
              <a:rPr lang="ja-JP" altLang="en-US" sz="1400" dirty="0">
                <a:latin typeface="ＭＳ 明朝" panose="02020609040205080304" pitchFamily="17" charset="-128"/>
                <a:ea typeface="ＭＳ 明朝" panose="02020609040205080304" pitchFamily="17" charset="-128"/>
              </a:rPr>
              <a:t>に残っている内容でお願いします。</a:t>
            </a:r>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a:t>
            </a:r>
            <a:r>
              <a:rPr lang="ja-JP" altLang="en-US" sz="1400" dirty="0" smtClean="0">
                <a:latin typeface="ＭＳ 明朝" panose="02020609040205080304" pitchFamily="17" charset="-128"/>
                <a:ea typeface="ＭＳ 明朝" panose="02020609040205080304" pitchFamily="17" charset="-128"/>
              </a:rPr>
              <a:t>詳細</a:t>
            </a:r>
            <a:r>
              <a:rPr lang="ja-JP" altLang="en-US" sz="1400" dirty="0">
                <a:latin typeface="ＭＳ 明朝" panose="02020609040205080304" pitchFamily="17" charset="-128"/>
                <a:ea typeface="ＭＳ 明朝" panose="02020609040205080304" pitchFamily="17" charset="-128"/>
              </a:rPr>
              <a:t>な文章を書く必要はありません</a:t>
            </a:r>
            <a:r>
              <a:rPr lang="ja-JP" altLang="en-US" sz="1400" dirty="0" smtClean="0">
                <a:latin typeface="ＭＳ 明朝" panose="02020609040205080304" pitchFamily="17" charset="-128"/>
                <a:ea typeface="ＭＳ 明朝" panose="02020609040205080304" pitchFamily="17" charset="-128"/>
              </a:rPr>
              <a:t>。事例の概略</a:t>
            </a:r>
            <a:r>
              <a:rPr lang="ja-JP" altLang="en-US" sz="1400" dirty="0">
                <a:latin typeface="ＭＳ 明朝" panose="02020609040205080304" pitchFamily="17" charset="-128"/>
                <a:ea typeface="ＭＳ 明朝" panose="02020609040205080304" pitchFamily="17" charset="-128"/>
              </a:rPr>
              <a:t>を上に</a:t>
            </a:r>
            <a:r>
              <a:rPr lang="ja-JP" altLang="en-US" sz="1400" dirty="0" smtClean="0">
                <a:latin typeface="ＭＳ 明朝" panose="02020609040205080304" pitchFamily="17" charset="-128"/>
                <a:ea typeface="ＭＳ 明朝" panose="02020609040205080304" pitchFamily="17" charset="-128"/>
              </a:rPr>
              <a:t>書いて、それ</a:t>
            </a:r>
            <a:r>
              <a:rPr lang="ja-JP" altLang="en-US" sz="1400" dirty="0">
                <a:latin typeface="ＭＳ 明朝" panose="02020609040205080304" pitchFamily="17" charset="-128"/>
                <a:ea typeface="ＭＳ 明朝" panose="02020609040205080304" pitchFamily="17" charset="-128"/>
              </a:rPr>
              <a:t>に対して</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誰が</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いつ</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どこで</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何を</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どのように</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行ったの</a:t>
            </a:r>
            <a:r>
              <a:rPr lang="ja-JP" altLang="en-US" sz="1400" dirty="0" smtClean="0">
                <a:latin typeface="ＭＳ 明朝" panose="02020609040205080304" pitchFamily="17" charset="-128"/>
                <a:ea typeface="ＭＳ 明朝" panose="02020609040205080304" pitchFamily="17" charset="-128"/>
              </a:rPr>
              <a:t>か、後</a:t>
            </a:r>
            <a:r>
              <a:rPr lang="ja-JP" altLang="en-US" sz="1400" dirty="0">
                <a:latin typeface="ＭＳ 明朝" panose="02020609040205080304" pitchFamily="17" charset="-128"/>
                <a:ea typeface="ＭＳ 明朝" panose="02020609040205080304" pitchFamily="17" charset="-128"/>
              </a:rPr>
              <a:t>の協議で説明できる程度にメモをしてください。</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pPr defTabSz="914313">
              <a:defRPr/>
            </a:pPr>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なお、★</a:t>
            </a:r>
            <a:r>
              <a:rPr lang="ja-JP" altLang="en-US" sz="1400" dirty="0">
                <a:latin typeface="ＭＳ 明朝" panose="02020609040205080304" pitchFamily="17" charset="-128"/>
                <a:ea typeface="ＭＳ 明朝" panose="02020609040205080304" pitchFamily="17" charset="-128"/>
              </a:rPr>
              <a:t>生徒指導の実践が思い浮かばないという先生</a:t>
            </a:r>
            <a:r>
              <a:rPr lang="ja-JP" altLang="en-US" sz="1400" dirty="0" smtClean="0">
                <a:latin typeface="ＭＳ 明朝" panose="02020609040205080304" pitchFamily="17" charset="-128"/>
                <a:ea typeface="ＭＳ 明朝" panose="02020609040205080304" pitchFamily="17" charset="-128"/>
              </a:rPr>
              <a:t>は、同僚</a:t>
            </a:r>
            <a:r>
              <a:rPr lang="ja-JP" altLang="en-US" sz="1400" dirty="0">
                <a:latin typeface="ＭＳ 明朝" panose="02020609040205080304" pitchFamily="17" charset="-128"/>
                <a:ea typeface="ＭＳ 明朝" panose="02020609040205080304" pitchFamily="17" charset="-128"/>
              </a:rPr>
              <a:t>の実践</a:t>
            </a:r>
            <a:r>
              <a:rPr lang="ja-JP" altLang="en-US" sz="1400" dirty="0" smtClean="0">
                <a:latin typeface="ＭＳ 明朝" panose="02020609040205080304" pitchFamily="17" charset="-128"/>
                <a:ea typeface="ＭＳ 明朝" panose="02020609040205080304" pitchFamily="17" charset="-128"/>
              </a:rPr>
              <a:t>や、教育</a:t>
            </a:r>
            <a:r>
              <a:rPr lang="ja-JP" altLang="en-US" sz="1400" dirty="0">
                <a:latin typeface="ＭＳ 明朝" panose="02020609040205080304" pitchFamily="17" charset="-128"/>
                <a:ea typeface="ＭＳ 明朝" panose="02020609040205080304" pitchFamily="17" charset="-128"/>
              </a:rPr>
              <a:t>実習等での経験を基</a:t>
            </a:r>
            <a:r>
              <a:rPr lang="ja-JP" altLang="en-US" sz="1400" dirty="0" smtClean="0">
                <a:latin typeface="ＭＳ 明朝" panose="02020609040205080304" pitchFamily="17" charset="-128"/>
                <a:ea typeface="ＭＳ 明朝" panose="02020609040205080304" pitchFamily="17" charset="-128"/>
              </a:rPr>
              <a:t>に、</a:t>
            </a:r>
            <a:r>
              <a:rPr lang="en-US" altLang="ja-JP" sz="1400" dirty="0" smtClean="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誰が</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いつ</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どこで</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何を</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どのように</a:t>
            </a:r>
            <a:r>
              <a:rPr lang="en-US" altLang="ja-JP" sz="1400" dirty="0">
                <a:latin typeface="ＭＳ 明朝" panose="02020609040205080304" pitchFamily="17" charset="-128"/>
                <a:ea typeface="ＭＳ 明朝" panose="02020609040205080304" pitchFamily="17" charset="-128"/>
              </a:rPr>
              <a:t>』</a:t>
            </a:r>
            <a:r>
              <a:rPr lang="ja-JP" altLang="en-US" sz="1400" dirty="0">
                <a:latin typeface="ＭＳ 明朝" panose="02020609040205080304" pitchFamily="17" charset="-128"/>
                <a:ea typeface="ＭＳ 明朝" panose="02020609040205080304" pitchFamily="17" charset="-128"/>
              </a:rPr>
              <a:t>指導していたのか書いてください</a:t>
            </a:r>
            <a:r>
              <a:rPr lang="ja-JP" altLang="en-US" sz="1400" dirty="0" smtClean="0">
                <a:latin typeface="ＭＳ 明朝" panose="02020609040205080304" pitchFamily="17" charset="-128"/>
                <a:ea typeface="ＭＳ 明朝" panose="02020609040205080304" pitchFamily="17" charset="-128"/>
              </a:rPr>
              <a:t>。</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時間は６分</a:t>
            </a:r>
            <a:r>
              <a:rPr lang="ja-JP" altLang="en-US" sz="1400" dirty="0" smtClean="0">
                <a:latin typeface="ＭＳ 明朝" panose="02020609040205080304" pitchFamily="17" charset="-128"/>
                <a:ea typeface="ＭＳ 明朝" panose="02020609040205080304" pitchFamily="17" charset="-128"/>
              </a:rPr>
              <a:t>です、それ</a:t>
            </a:r>
            <a:r>
              <a:rPr lang="ja-JP" altLang="en-US" sz="1400" dirty="0">
                <a:latin typeface="ＭＳ 明朝" panose="02020609040205080304" pitchFamily="17" charset="-128"/>
                <a:ea typeface="ＭＳ 明朝" panose="02020609040205080304" pitchFamily="17" charset="-128"/>
              </a:rPr>
              <a:t>では始めてください。</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（６分経過）</a:t>
            </a:r>
          </a:p>
          <a:p>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はい、時間</a:t>
            </a:r>
            <a:r>
              <a:rPr lang="ja-JP" altLang="en-US" sz="1400" dirty="0">
                <a:latin typeface="ＭＳ 明朝" panose="02020609040205080304" pitchFamily="17" charset="-128"/>
                <a:ea typeface="ＭＳ 明朝" panose="02020609040205080304" pitchFamily="17" charset="-128"/>
              </a:rPr>
              <a:t>が来ました</a:t>
            </a:r>
            <a:r>
              <a:rPr lang="ja-JP" altLang="en-US" sz="1400" dirty="0" smtClean="0">
                <a:latin typeface="ＭＳ 明朝" panose="02020609040205080304" pitchFamily="17" charset="-128"/>
                <a:ea typeface="ＭＳ 明朝" panose="02020609040205080304" pitchFamily="17" charset="-128"/>
              </a:rPr>
              <a:t>ので、ここ</a:t>
            </a:r>
            <a:r>
              <a:rPr lang="ja-JP" altLang="en-US" sz="1400" dirty="0">
                <a:latin typeface="ＭＳ 明朝" panose="02020609040205080304" pitchFamily="17" charset="-128"/>
                <a:ea typeface="ＭＳ 明朝" panose="02020609040205080304" pitchFamily="17" charset="-128"/>
              </a:rPr>
              <a:t>までにします。書ききれなかった部分</a:t>
            </a:r>
            <a:r>
              <a:rPr lang="ja-JP" altLang="en-US" sz="1400" dirty="0" smtClean="0">
                <a:latin typeface="ＭＳ 明朝" panose="02020609040205080304" pitchFamily="17" charset="-128"/>
                <a:ea typeface="ＭＳ 明朝" panose="02020609040205080304" pitchFamily="17" charset="-128"/>
              </a:rPr>
              <a:t>は、協議</a:t>
            </a:r>
            <a:r>
              <a:rPr lang="ja-JP" altLang="en-US" sz="1400" dirty="0">
                <a:latin typeface="ＭＳ 明朝" panose="02020609040205080304" pitchFamily="17" charset="-128"/>
                <a:ea typeface="ＭＳ 明朝" panose="02020609040205080304" pitchFamily="17" charset="-128"/>
              </a:rPr>
              <a:t>の中で補足してください。</a:t>
            </a:r>
            <a:endParaRPr lang="en-US" altLang="ja-JP" sz="1400" dirty="0">
              <a:latin typeface="ＭＳ 明朝" panose="02020609040205080304" pitchFamily="17" charset="-128"/>
              <a:ea typeface="ＭＳ 明朝" panose="02020609040205080304" pitchFamily="17" charset="-128"/>
            </a:endParaRPr>
          </a:p>
          <a:p>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協議に入る前</a:t>
            </a:r>
            <a:r>
              <a:rPr lang="ja-JP" altLang="en-US" sz="1400" dirty="0" smtClean="0">
                <a:latin typeface="ＭＳ 明朝" panose="02020609040205080304" pitchFamily="17" charset="-128"/>
                <a:ea typeface="ＭＳ 明朝" panose="02020609040205080304" pitchFamily="17" charset="-128"/>
              </a:rPr>
              <a:t>に、少し</a:t>
            </a:r>
            <a:r>
              <a:rPr lang="ja-JP" altLang="en-US" sz="1400" dirty="0">
                <a:latin typeface="ＭＳ 明朝" panose="02020609040205080304" pitchFamily="17" charset="-128"/>
                <a:ea typeface="ＭＳ 明朝" panose="02020609040205080304" pitchFamily="17" charset="-128"/>
              </a:rPr>
              <a:t>企業などが業務で成果を上げるためのプロセスに</a:t>
            </a:r>
            <a:r>
              <a:rPr lang="ja-JP" altLang="en-US" sz="1400" dirty="0" smtClean="0">
                <a:latin typeface="ＭＳ 明朝" panose="02020609040205080304" pitchFamily="17" charset="-128"/>
                <a:ea typeface="ＭＳ 明朝" panose="02020609040205080304" pitchFamily="17" charset="-128"/>
              </a:rPr>
              <a:t>ついて</a:t>
            </a:r>
            <a:r>
              <a:rPr lang="ja-JP" altLang="en-US" sz="1400" dirty="0" smtClean="0">
                <a:solidFill>
                  <a:srgbClr val="FF0000"/>
                </a:solidFill>
                <a:latin typeface="ＭＳ 明朝" panose="02020609040205080304" pitchFamily="17" charset="-128"/>
                <a:ea typeface="ＭＳ 明朝" panose="02020609040205080304" pitchFamily="17" charset="-128"/>
              </a:rPr>
              <a:t>一般的な</a:t>
            </a:r>
            <a:r>
              <a:rPr lang="ja-JP" altLang="en-US" sz="1400" dirty="0" smtClean="0">
                <a:latin typeface="ＭＳ 明朝" panose="02020609040205080304" pitchFamily="17" charset="-128"/>
                <a:ea typeface="ＭＳ 明朝" panose="02020609040205080304" pitchFamily="17" charset="-128"/>
              </a:rPr>
              <a:t>説明</a:t>
            </a:r>
            <a:r>
              <a:rPr lang="ja-JP" altLang="en-US" sz="1400" dirty="0">
                <a:latin typeface="ＭＳ 明朝" panose="02020609040205080304" pitchFamily="17" charset="-128"/>
                <a:ea typeface="ＭＳ 明朝" panose="02020609040205080304" pitchFamily="17" charset="-128"/>
              </a:rPr>
              <a:t>をします。★</a:t>
            </a:r>
            <a:endParaRPr lang="en-US" altLang="ja-JP" sz="1400" dirty="0">
              <a:latin typeface="ＭＳ 明朝" panose="02020609040205080304" pitchFamily="17" charset="-128"/>
              <a:ea typeface="ＭＳ 明朝" panose="02020609040205080304" pitchFamily="17" charset="-128"/>
            </a:endParaRPr>
          </a:p>
          <a:p>
            <a:r>
              <a:rPr lang="ja-JP" altLang="en-US" sz="1400" dirty="0">
                <a:latin typeface="ＭＳ 明朝" panose="02020609040205080304" pitchFamily="17" charset="-128"/>
                <a:ea typeface="ＭＳ 明朝" panose="02020609040205080304" pitchFamily="17" charset="-128"/>
              </a:rPr>
              <a:t>　</a:t>
            </a:r>
            <a:endParaRPr lang="en-US" altLang="ja-JP" sz="1400"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4</a:t>
            </a:fld>
            <a:endParaRPr kumimoji="1" lang="ja-JP" altLang="en-US"/>
          </a:p>
        </p:txBody>
      </p:sp>
    </p:spTree>
    <p:extLst>
      <p:ext uri="{BB962C8B-B14F-4D97-AF65-F5344CB8AC3E}">
        <p14:creationId xmlns:p14="http://schemas.microsoft.com/office/powerpoint/2010/main" val="597491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18514" y="4686504"/>
            <a:ext cx="4898737" cy="4439841"/>
          </a:xfrm>
        </p:spPr>
        <p:txBody>
          <a:bodyPr/>
          <a:lstStyle/>
          <a:p>
            <a:pPr defTabSz="905147" fontAlgn="base">
              <a:spcBef>
                <a:spcPct val="30000"/>
              </a:spcBef>
              <a:spcAft>
                <a:spcPct val="0"/>
              </a:spcAft>
              <a:defRPr/>
            </a:pPr>
            <a:r>
              <a:rPr lang="ja-JP" altLang="en-US" dirty="0" smtClean="0">
                <a:latin typeface="+mn-ea"/>
                <a:ea typeface="+mn-ea"/>
              </a:rPr>
              <a:t>≪スライド５～９で４分≫</a:t>
            </a:r>
            <a:endParaRPr lang="en-US" altLang="ja-JP" dirty="0" smtClean="0">
              <a:latin typeface="+mn-ea"/>
              <a:ea typeface="+mn-ea"/>
            </a:endParaRPr>
          </a:p>
          <a:p>
            <a:pPr defTabSz="902079" fontAlgn="base">
              <a:spcBef>
                <a:spcPct val="30000"/>
              </a:spcBef>
              <a:spcAft>
                <a:spcPct val="0"/>
              </a:spcAft>
              <a:defRPr/>
            </a:pPr>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どのような業務でも、成果</a:t>
            </a:r>
            <a:r>
              <a:rPr lang="ja-JP" altLang="en-US" dirty="0">
                <a:latin typeface="ＭＳ 明朝" panose="02020609040205080304" pitchFamily="17" charset="-128"/>
                <a:ea typeface="ＭＳ 明朝" panose="02020609040205080304" pitchFamily="17" charset="-128"/>
              </a:rPr>
              <a:t>を上げるために</a:t>
            </a:r>
            <a:r>
              <a:rPr lang="ja-JP" altLang="en-US" dirty="0" smtClean="0">
                <a:latin typeface="ＭＳ 明朝" panose="02020609040205080304" pitchFamily="17" charset="-128"/>
                <a:ea typeface="ＭＳ 明朝" panose="02020609040205080304" pitchFamily="17" charset="-128"/>
              </a:rPr>
              <a:t>は、漠然</a:t>
            </a:r>
            <a:r>
              <a:rPr lang="ja-JP" altLang="en-US" dirty="0">
                <a:latin typeface="ＭＳ 明朝" panose="02020609040205080304" pitchFamily="17" charset="-128"/>
                <a:ea typeface="ＭＳ 明朝" panose="02020609040205080304" pitchFamily="17" charset="-128"/>
              </a:rPr>
              <a:t>と取り組むだけでは</a:t>
            </a:r>
            <a:r>
              <a:rPr lang="ja-JP" altLang="en-US" dirty="0" smtClean="0">
                <a:latin typeface="ＭＳ 明朝" panose="02020609040205080304" pitchFamily="17" charset="-128"/>
                <a:ea typeface="ＭＳ 明朝" panose="02020609040205080304" pitchFamily="17" charset="-128"/>
              </a:rPr>
              <a:t>なく、目標</a:t>
            </a:r>
            <a:r>
              <a:rPr lang="ja-JP" altLang="en-US" dirty="0">
                <a:latin typeface="ＭＳ 明朝" panose="02020609040205080304" pitchFamily="17" charset="-128"/>
                <a:ea typeface="ＭＳ 明朝" panose="02020609040205080304" pitchFamily="17" charset="-128"/>
              </a:rPr>
              <a:t>に向けて計画的なプロセスをたどることが</a:t>
            </a:r>
            <a:r>
              <a:rPr lang="ja-JP" altLang="en-US" dirty="0" smtClean="0">
                <a:latin typeface="ＭＳ 明朝" panose="02020609040205080304" pitchFamily="17" charset="-128"/>
                <a:ea typeface="ＭＳ 明朝" panose="02020609040205080304" pitchFamily="17" charset="-128"/>
              </a:rPr>
              <a:t>必要だということは理解できることだと思います</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strike="dblStrike" dirty="0" smtClean="0">
                <a:latin typeface="ＭＳ 明朝" panose="02020609040205080304" pitchFamily="17" charset="-128"/>
                <a:ea typeface="ＭＳ 明朝" panose="02020609040205080304" pitchFamily="17" charset="-128"/>
              </a:rPr>
              <a:t>が、</a:t>
            </a:r>
            <a:endParaRPr lang="en-US" altLang="ja-JP" strike="dblStrike" dirty="0" smtClean="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そこで、大切</a:t>
            </a:r>
            <a:r>
              <a:rPr lang="ja-JP" altLang="en-US" dirty="0">
                <a:latin typeface="ＭＳ 明朝" panose="02020609040205080304" pitchFamily="17" charset="-128"/>
                <a:ea typeface="ＭＳ 明朝" panose="02020609040205080304" pitchFamily="17" charset="-128"/>
              </a:rPr>
              <a:t>なの</a:t>
            </a:r>
            <a:r>
              <a:rPr lang="ja-JP" altLang="en-US" dirty="0" smtClean="0">
                <a:latin typeface="ＭＳ 明朝" panose="02020609040205080304" pitchFamily="17" charset="-128"/>
                <a:ea typeface="ＭＳ 明朝" panose="02020609040205080304" pitchFamily="17" charset="-128"/>
              </a:rPr>
              <a:t>は、個人</a:t>
            </a:r>
            <a:r>
              <a:rPr lang="ja-JP" altLang="en-US" dirty="0">
                <a:latin typeface="ＭＳ 明朝" panose="02020609040205080304" pitchFamily="17" charset="-128"/>
                <a:ea typeface="ＭＳ 明朝" panose="02020609040205080304" pitchFamily="17" charset="-128"/>
              </a:rPr>
              <a:t>では</a:t>
            </a:r>
            <a:r>
              <a:rPr lang="ja-JP" altLang="en-US" dirty="0" smtClean="0">
                <a:latin typeface="ＭＳ 明朝" panose="02020609040205080304" pitchFamily="17" charset="-128"/>
                <a:ea typeface="ＭＳ 明朝" panose="02020609040205080304" pitchFamily="17" charset="-128"/>
              </a:rPr>
              <a:t>なく、組織</a:t>
            </a:r>
            <a:r>
              <a:rPr lang="ja-JP" altLang="en-US" dirty="0">
                <a:latin typeface="ＭＳ 明朝" panose="02020609040205080304" pitchFamily="17" charset="-128"/>
                <a:ea typeface="ＭＳ 明朝" panose="02020609040205080304" pitchFamily="17" charset="-128"/>
              </a:rPr>
              <a:t>（</a:t>
            </a:r>
            <a:r>
              <a:rPr lang="en-US" altLang="ja-JP" dirty="0">
                <a:latin typeface="ＭＳ 明朝" panose="02020609040205080304" pitchFamily="17" charset="-128"/>
                <a:ea typeface="ＭＳ 明朝" panose="02020609040205080304" pitchFamily="17" charset="-128"/>
              </a:rPr>
              <a:t>Organization</a:t>
            </a:r>
            <a:r>
              <a:rPr lang="ja-JP" altLang="en-US" dirty="0">
                <a:latin typeface="ＭＳ 明朝" panose="02020609040205080304" pitchFamily="17" charset="-128"/>
                <a:ea typeface="ＭＳ 明朝" panose="02020609040205080304" pitchFamily="17" charset="-128"/>
              </a:rPr>
              <a:t>）で取り組むという意識です</a:t>
            </a:r>
            <a:r>
              <a:rPr lang="ja-JP" altLang="en-US" dirty="0" smtClean="0">
                <a:latin typeface="ＭＳ 明朝" panose="02020609040205080304" pitchFamily="17" charset="-128"/>
                <a:ea typeface="ＭＳ 明朝" panose="02020609040205080304" pitchFamily="17" charset="-128"/>
              </a:rPr>
              <a:t>。そして、現状</a:t>
            </a:r>
            <a:r>
              <a:rPr lang="ja-JP" altLang="en-US" dirty="0">
                <a:latin typeface="ＭＳ 明朝" panose="02020609040205080304" pitchFamily="17" charset="-128"/>
                <a:ea typeface="ＭＳ 明朝" panose="02020609040205080304" pitchFamily="17" charset="-128"/>
              </a:rPr>
              <a:t>を適切に把握（</a:t>
            </a:r>
            <a:r>
              <a:rPr lang="en-US" altLang="ja-JP" dirty="0">
                <a:latin typeface="ＭＳ 明朝" panose="02020609040205080304" pitchFamily="17" charset="-128"/>
                <a:ea typeface="ＭＳ 明朝" panose="02020609040205080304" pitchFamily="17" charset="-128"/>
              </a:rPr>
              <a:t>Research</a:t>
            </a:r>
            <a:r>
              <a:rPr lang="ja-JP" altLang="en-US" dirty="0">
                <a:latin typeface="ＭＳ 明朝" panose="02020609040205080304" pitchFamily="17" charset="-128"/>
                <a:ea typeface="ＭＳ 明朝" panose="02020609040205080304" pitchFamily="17" charset="-128"/>
              </a:rPr>
              <a:t>）すること</a:t>
            </a:r>
            <a:r>
              <a:rPr lang="ja-JP" altLang="en-US" dirty="0" smtClean="0">
                <a:latin typeface="ＭＳ 明朝" panose="02020609040205080304" pitchFamily="17" charset="-128"/>
                <a:ea typeface="ＭＳ 明朝" panose="02020609040205080304" pitchFamily="17" charset="-128"/>
              </a:rPr>
              <a:t>と、明確</a:t>
            </a:r>
            <a:r>
              <a:rPr lang="ja-JP" altLang="en-US" dirty="0">
                <a:latin typeface="ＭＳ 明朝" panose="02020609040205080304" pitchFamily="17" charset="-128"/>
                <a:ea typeface="ＭＳ 明朝" panose="02020609040205080304" pitchFamily="17" charset="-128"/>
              </a:rPr>
              <a:t>な目標（</a:t>
            </a:r>
            <a:r>
              <a:rPr lang="en-US" altLang="ja-JP" dirty="0">
                <a:latin typeface="ＭＳ 明朝" panose="02020609040205080304" pitchFamily="17" charset="-128"/>
                <a:ea typeface="ＭＳ 明朝" panose="02020609040205080304" pitchFamily="17" charset="-128"/>
              </a:rPr>
              <a:t>Vision</a:t>
            </a:r>
            <a:r>
              <a:rPr lang="ja-JP" altLang="en-US" dirty="0">
                <a:latin typeface="ＭＳ 明朝" panose="02020609040205080304" pitchFamily="17" charset="-128"/>
                <a:ea typeface="ＭＳ 明朝" panose="02020609040205080304" pitchFamily="17" charset="-128"/>
              </a:rPr>
              <a:t>）を設定することです</a:t>
            </a:r>
            <a:r>
              <a:rPr lang="ja-JP" altLang="en-US" dirty="0" smtClean="0">
                <a:latin typeface="ＭＳ 明朝" panose="02020609040205080304" pitchFamily="17" charset="-128"/>
                <a:ea typeface="ＭＳ 明朝" panose="02020609040205080304" pitchFamily="17" charset="-128"/>
              </a:rPr>
              <a:t>。</a:t>
            </a:r>
            <a:r>
              <a:rPr lang="ja-JP" altLang="en-US" dirty="0">
                <a:latin typeface="ＭＳ 明朝" panose="02020609040205080304" pitchFamily="17" charset="-128"/>
                <a:ea typeface="ＭＳ 明朝" panose="02020609040205080304" pitchFamily="17" charset="-128"/>
              </a:rPr>
              <a:t>英語の頭文字を</a:t>
            </a:r>
            <a:r>
              <a:rPr lang="ja-JP" altLang="en-US" dirty="0" smtClean="0">
                <a:latin typeface="ＭＳ 明朝" panose="02020609040205080304" pitchFamily="17" charset="-128"/>
                <a:ea typeface="ＭＳ 明朝" panose="02020609040205080304" pitchFamily="17" charset="-128"/>
              </a:rPr>
              <a:t>取って「</a:t>
            </a:r>
            <a:r>
              <a:rPr lang="en-US" altLang="ja-JP" dirty="0">
                <a:latin typeface="ＭＳ 明朝" panose="02020609040205080304" pitchFamily="17" charset="-128"/>
                <a:ea typeface="ＭＳ 明朝" panose="02020609040205080304" pitchFamily="17" charset="-128"/>
              </a:rPr>
              <a:t>ORV</a:t>
            </a:r>
            <a:r>
              <a:rPr lang="ja-JP" altLang="en-US" dirty="0" smtClean="0">
                <a:latin typeface="ＭＳ 明朝" panose="02020609040205080304" pitchFamily="17" charset="-128"/>
                <a:ea typeface="ＭＳ 明朝" panose="02020609040205080304" pitchFamily="17" charset="-128"/>
              </a:rPr>
              <a:t>」と言います。この「</a:t>
            </a:r>
            <a:r>
              <a:rPr lang="en-US" altLang="ja-JP" dirty="0" smtClean="0">
                <a:latin typeface="ＭＳ 明朝" panose="02020609040205080304" pitchFamily="17" charset="-128"/>
                <a:ea typeface="ＭＳ 明朝" panose="02020609040205080304" pitchFamily="17" charset="-128"/>
              </a:rPr>
              <a:t>ORV</a:t>
            </a:r>
            <a:r>
              <a:rPr lang="ja-JP" altLang="en-US" dirty="0" smtClean="0">
                <a:latin typeface="ＭＳ 明朝" panose="02020609040205080304" pitchFamily="17" charset="-128"/>
                <a:ea typeface="ＭＳ 明朝" panose="02020609040205080304" pitchFamily="17" charset="-128"/>
              </a:rPr>
              <a:t>」を意識して取り組みましょう。</a:t>
            </a:r>
            <a:endParaRPr lang="ja-JP" altLang="en-US" dirty="0">
              <a:latin typeface="ＭＳ 明朝" panose="02020609040205080304" pitchFamily="17" charset="-128"/>
              <a:ea typeface="ＭＳ 明朝" panose="02020609040205080304" pitchFamily="17" charset="-128"/>
            </a:endParaRPr>
          </a:p>
          <a:p>
            <a:pPr defTabSz="902079" fontAlgn="base">
              <a:spcBef>
                <a:spcPct val="30000"/>
              </a:spcBef>
              <a:spcAft>
                <a:spcPct val="0"/>
              </a:spcAft>
              <a:defRPr/>
            </a:pPr>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そして、実際の取組では、★</a:t>
            </a:r>
            <a:endParaRPr lang="ja-JP" altLang="en-US" dirty="0">
              <a:latin typeface="ＭＳ 明朝" panose="02020609040205080304" pitchFamily="17" charset="-128"/>
              <a:ea typeface="ＭＳ 明朝" panose="02020609040205080304" pitchFamily="17" charset="-128"/>
            </a:endParaRP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5</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18514" y="4686503"/>
            <a:ext cx="4898737" cy="4495125"/>
          </a:xfrm>
        </p:spPr>
        <p:txBody>
          <a:bodyPr/>
          <a:lstStyle/>
          <a:p>
            <a:pPr defTabSz="905328" fontAlgn="base">
              <a:spcBef>
                <a:spcPct val="30000"/>
              </a:spcBef>
              <a:spcAft>
                <a:spcPct val="0"/>
              </a:spcAft>
              <a:defRPr/>
            </a:pPr>
            <a:r>
              <a:rPr lang="ja-JP" altLang="en-US" dirty="0" smtClean="0">
                <a:latin typeface="+mn-ea"/>
                <a:ea typeface="+mn-ea"/>
              </a:rPr>
              <a:t>≪スライド５～９で４分≫</a:t>
            </a:r>
            <a:endParaRPr lang="en-US" altLang="ja-JP" dirty="0" smtClean="0">
              <a:latin typeface="+mn-ea"/>
              <a:ea typeface="+mn-ea"/>
            </a:endParaRPr>
          </a:p>
          <a:p>
            <a:pPr defTabSz="897551" fontAlgn="base">
              <a:spcBef>
                <a:spcPct val="30000"/>
              </a:spcBef>
              <a:spcAft>
                <a:spcPct val="0"/>
              </a:spcAft>
              <a:defRPr/>
            </a:pPr>
            <a:r>
              <a:rPr lang="ja-JP" altLang="en-US" dirty="0" smtClean="0">
                <a:latin typeface="ＭＳ 明朝" panose="02020609040205080304" pitchFamily="17" charset="-128"/>
                <a:ea typeface="ＭＳ 明朝" panose="02020609040205080304" pitchFamily="17" charset="-128"/>
              </a:rPr>
              <a:t>　</a:t>
            </a:r>
            <a:r>
              <a:rPr lang="ja-JP" altLang="en-US" dirty="0">
                <a:latin typeface="ＭＳ 明朝" panose="02020609040205080304" pitchFamily="17" charset="-128"/>
                <a:ea typeface="ＭＳ 明朝" panose="02020609040205080304" pitchFamily="17" charset="-128"/>
              </a:rPr>
              <a:t>計画（</a:t>
            </a:r>
            <a:r>
              <a:rPr lang="en-US" altLang="ja-JP" dirty="0">
                <a:latin typeface="ＭＳ 明朝" panose="02020609040205080304" pitchFamily="17" charset="-128"/>
                <a:ea typeface="ＭＳ 明朝" panose="02020609040205080304" pitchFamily="17" charset="-128"/>
              </a:rPr>
              <a:t>Plan</a:t>
            </a:r>
            <a:r>
              <a:rPr lang="ja-JP" altLang="en-US" dirty="0">
                <a:latin typeface="ＭＳ 明朝" panose="02020609040205080304" pitchFamily="17" charset="-128"/>
                <a:ea typeface="ＭＳ 明朝" panose="02020609040205080304" pitchFamily="17" charset="-128"/>
              </a:rPr>
              <a:t>）を</a:t>
            </a:r>
            <a:r>
              <a:rPr lang="ja-JP" altLang="en-US" dirty="0" smtClean="0">
                <a:latin typeface="ＭＳ 明朝" panose="02020609040205080304" pitchFamily="17" charset="-128"/>
                <a:ea typeface="ＭＳ 明朝" panose="02020609040205080304" pitchFamily="17" charset="-128"/>
              </a:rPr>
              <a:t>立て、実行</a:t>
            </a:r>
            <a:r>
              <a:rPr lang="ja-JP" altLang="en-US" dirty="0">
                <a:latin typeface="ＭＳ 明朝" panose="02020609040205080304" pitchFamily="17" charset="-128"/>
                <a:ea typeface="ＭＳ 明朝" panose="02020609040205080304" pitchFamily="17" charset="-128"/>
              </a:rPr>
              <a:t>（</a:t>
            </a:r>
            <a:r>
              <a:rPr lang="en-US" altLang="ja-JP" dirty="0">
                <a:latin typeface="ＭＳ 明朝" panose="02020609040205080304" pitchFamily="17" charset="-128"/>
                <a:ea typeface="ＭＳ 明朝" panose="02020609040205080304" pitchFamily="17" charset="-128"/>
              </a:rPr>
              <a:t>Do</a:t>
            </a:r>
            <a:r>
              <a:rPr lang="ja-JP" altLang="en-US" dirty="0">
                <a:latin typeface="ＭＳ 明朝" panose="02020609040205080304" pitchFamily="17" charset="-128"/>
                <a:ea typeface="ＭＳ 明朝" panose="02020609040205080304" pitchFamily="17" charset="-128"/>
              </a:rPr>
              <a:t>）するだけで</a:t>
            </a:r>
            <a:r>
              <a:rPr lang="ja-JP" altLang="en-US" dirty="0" smtClean="0">
                <a:latin typeface="ＭＳ 明朝" panose="02020609040205080304" pitchFamily="17" charset="-128"/>
                <a:ea typeface="ＭＳ 明朝" panose="02020609040205080304" pitchFamily="17" charset="-128"/>
              </a:rPr>
              <a:t>なく、その後の、点検</a:t>
            </a:r>
            <a:r>
              <a:rPr lang="ja-JP" altLang="en-US" dirty="0">
                <a:latin typeface="ＭＳ 明朝" panose="02020609040205080304" pitchFamily="17" charset="-128"/>
                <a:ea typeface="ＭＳ 明朝" panose="02020609040205080304" pitchFamily="17" charset="-128"/>
              </a:rPr>
              <a:t>・評価（</a:t>
            </a:r>
            <a:r>
              <a:rPr lang="en-US" altLang="ja-JP" dirty="0">
                <a:latin typeface="ＭＳ 明朝" panose="02020609040205080304" pitchFamily="17" charset="-128"/>
                <a:ea typeface="ＭＳ 明朝" panose="02020609040205080304" pitchFamily="17" charset="-128"/>
              </a:rPr>
              <a:t>Check</a:t>
            </a:r>
            <a:r>
              <a:rPr lang="ja-JP" altLang="en-US" dirty="0" smtClean="0">
                <a:latin typeface="ＭＳ 明朝" panose="02020609040205080304" pitchFamily="17" charset="-128"/>
                <a:ea typeface="ＭＳ 明朝" panose="02020609040205080304" pitchFamily="17" charset="-128"/>
              </a:rPr>
              <a:t>）、改善</a:t>
            </a:r>
            <a:r>
              <a:rPr lang="ja-JP" altLang="en-US" dirty="0">
                <a:latin typeface="ＭＳ 明朝" panose="02020609040205080304" pitchFamily="17" charset="-128"/>
                <a:ea typeface="ＭＳ 明朝" panose="02020609040205080304" pitchFamily="17" charset="-128"/>
              </a:rPr>
              <a:t>（</a:t>
            </a:r>
            <a:r>
              <a:rPr lang="en-US" altLang="ja-JP" dirty="0">
                <a:latin typeface="ＭＳ 明朝" panose="02020609040205080304" pitchFamily="17" charset="-128"/>
                <a:ea typeface="ＭＳ 明朝" panose="02020609040205080304" pitchFamily="17" charset="-128"/>
              </a:rPr>
              <a:t>Action</a:t>
            </a:r>
            <a:r>
              <a:rPr lang="ja-JP" altLang="en-US" dirty="0">
                <a:latin typeface="ＭＳ 明朝" panose="02020609040205080304" pitchFamily="17" charset="-128"/>
                <a:ea typeface="ＭＳ 明朝" panose="02020609040205080304" pitchFamily="17" charset="-128"/>
              </a:rPr>
              <a:t>）をすることが重要になってきます。実行したことの効果を評価（</a:t>
            </a:r>
            <a:r>
              <a:rPr lang="en-US" altLang="ja-JP" dirty="0">
                <a:latin typeface="ＭＳ 明朝" panose="02020609040205080304" pitchFamily="17" charset="-128"/>
                <a:ea typeface="ＭＳ 明朝" panose="02020609040205080304" pitchFamily="17" charset="-128"/>
              </a:rPr>
              <a:t>C</a:t>
            </a:r>
            <a:r>
              <a:rPr lang="ja-JP" altLang="en-US" dirty="0">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し、必要</a:t>
            </a:r>
            <a:r>
              <a:rPr lang="ja-JP" altLang="en-US" dirty="0">
                <a:latin typeface="ＭＳ 明朝" panose="02020609040205080304" pitchFamily="17" charset="-128"/>
                <a:ea typeface="ＭＳ 明朝" panose="02020609040205080304" pitchFamily="17" charset="-128"/>
              </a:rPr>
              <a:t>に応じて改善策（</a:t>
            </a:r>
            <a:r>
              <a:rPr lang="en-US" altLang="ja-JP" dirty="0">
                <a:latin typeface="ＭＳ 明朝" panose="02020609040205080304" pitchFamily="17" charset="-128"/>
                <a:ea typeface="ＭＳ 明朝" panose="02020609040205080304" pitchFamily="17" charset="-128"/>
              </a:rPr>
              <a:t>A</a:t>
            </a:r>
            <a:r>
              <a:rPr lang="ja-JP" altLang="en-US" dirty="0">
                <a:latin typeface="ＭＳ 明朝" panose="02020609040205080304" pitchFamily="17" charset="-128"/>
                <a:ea typeface="ＭＳ 明朝" panose="02020609040205080304" pitchFamily="17" charset="-128"/>
              </a:rPr>
              <a:t>）を</a:t>
            </a:r>
            <a:r>
              <a:rPr lang="ja-JP" altLang="en-US" dirty="0" smtClean="0">
                <a:latin typeface="ＭＳ 明朝" panose="02020609040205080304" pitchFamily="17" charset="-128"/>
                <a:ea typeface="ＭＳ 明朝" panose="02020609040205080304" pitchFamily="17" charset="-128"/>
              </a:rPr>
              <a:t>考え、そしてさらに</a:t>
            </a:r>
            <a:r>
              <a:rPr lang="ja-JP" altLang="en-US" dirty="0">
                <a:latin typeface="ＭＳ 明朝" panose="02020609040205080304" pitchFamily="17" charset="-128"/>
                <a:ea typeface="ＭＳ 明朝" panose="02020609040205080304" pitchFamily="17" charset="-128"/>
              </a:rPr>
              <a:t>計画（</a:t>
            </a:r>
            <a:r>
              <a:rPr lang="en-US" altLang="ja-JP" dirty="0">
                <a:latin typeface="ＭＳ 明朝" panose="02020609040205080304" pitchFamily="17" charset="-128"/>
                <a:ea typeface="ＭＳ 明朝" panose="02020609040205080304" pitchFamily="17" charset="-128"/>
              </a:rPr>
              <a:t>P</a:t>
            </a:r>
            <a:r>
              <a:rPr lang="ja-JP" altLang="en-US" dirty="0" smtClean="0">
                <a:latin typeface="ＭＳ 明朝" panose="02020609040205080304" pitchFamily="17" charset="-128"/>
                <a:ea typeface="ＭＳ 明朝" panose="02020609040205080304" pitchFamily="17" charset="-128"/>
              </a:rPr>
              <a:t>）、実行</a:t>
            </a:r>
            <a:r>
              <a:rPr lang="ja-JP" altLang="en-US" dirty="0">
                <a:latin typeface="ＭＳ 明朝" panose="02020609040205080304" pitchFamily="17" charset="-128"/>
                <a:ea typeface="ＭＳ 明朝" panose="02020609040205080304" pitchFamily="17" charset="-128"/>
              </a:rPr>
              <a:t>（</a:t>
            </a:r>
            <a:r>
              <a:rPr lang="en-US" altLang="ja-JP" dirty="0">
                <a:latin typeface="ＭＳ 明朝" panose="02020609040205080304" pitchFamily="17" charset="-128"/>
                <a:ea typeface="ＭＳ 明朝" panose="02020609040205080304" pitchFamily="17" charset="-128"/>
              </a:rPr>
              <a:t>D</a:t>
            </a:r>
            <a:r>
              <a:rPr lang="ja-JP" altLang="en-US" dirty="0">
                <a:latin typeface="ＭＳ 明朝" panose="02020609040205080304" pitchFamily="17" charset="-128"/>
                <a:ea typeface="ＭＳ 明朝" panose="02020609040205080304" pitchFamily="17" charset="-128"/>
              </a:rPr>
              <a:t>）に</a:t>
            </a:r>
            <a:r>
              <a:rPr lang="ja-JP" altLang="en-US" dirty="0" smtClean="0">
                <a:latin typeface="ＭＳ 明朝" panose="02020609040205080304" pitchFamily="17" charset="-128"/>
                <a:ea typeface="ＭＳ 明朝" panose="02020609040205080304" pitchFamily="17" charset="-128"/>
              </a:rPr>
              <a:t>つなげる、こう</a:t>
            </a:r>
            <a:r>
              <a:rPr lang="ja-JP" altLang="en-US" dirty="0">
                <a:latin typeface="ＭＳ 明朝" panose="02020609040205080304" pitchFamily="17" charset="-128"/>
                <a:ea typeface="ＭＳ 明朝" panose="02020609040205080304" pitchFamily="17" charset="-128"/>
              </a:rPr>
              <a:t>した繰り返し</a:t>
            </a:r>
            <a:r>
              <a:rPr lang="ja-JP" altLang="en-US" dirty="0" smtClean="0">
                <a:latin typeface="ＭＳ 明朝" panose="02020609040205080304" pitchFamily="17" charset="-128"/>
                <a:ea typeface="ＭＳ 明朝" panose="02020609040205080304" pitchFamily="17" charset="-128"/>
              </a:rPr>
              <a:t>が取組を充実させることになり、成果を</a:t>
            </a:r>
            <a:r>
              <a:rPr lang="ja-JP" altLang="en-US" dirty="0">
                <a:latin typeface="ＭＳ 明朝" panose="02020609040205080304" pitchFamily="17" charset="-128"/>
                <a:ea typeface="ＭＳ 明朝" panose="02020609040205080304" pitchFamily="17" charset="-128"/>
              </a:rPr>
              <a:t>上げることにつながります。この繰り返しのこと</a:t>
            </a:r>
            <a:r>
              <a:rPr lang="ja-JP" altLang="en-US" dirty="0" smtClean="0">
                <a:latin typeface="ＭＳ 明朝" panose="02020609040205080304" pitchFamily="17" charset="-128"/>
                <a:ea typeface="ＭＳ 明朝" panose="02020609040205080304" pitchFamily="17" charset="-128"/>
              </a:rPr>
              <a:t>を、英語</a:t>
            </a:r>
            <a:r>
              <a:rPr lang="ja-JP" altLang="en-US" dirty="0">
                <a:latin typeface="ＭＳ 明朝" panose="02020609040205080304" pitchFamily="17" charset="-128"/>
                <a:ea typeface="ＭＳ 明朝" panose="02020609040205080304" pitchFamily="17" charset="-128"/>
              </a:rPr>
              <a:t>の頭文字を</a:t>
            </a:r>
            <a:r>
              <a:rPr lang="ja-JP" altLang="en-US" dirty="0" smtClean="0">
                <a:latin typeface="ＭＳ 明朝" panose="02020609040205080304" pitchFamily="17" charset="-128"/>
                <a:ea typeface="ＭＳ 明朝" panose="02020609040205080304" pitchFamily="17" charset="-128"/>
              </a:rPr>
              <a:t>取って、</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PDCA</a:t>
            </a:r>
            <a:r>
              <a:rPr lang="ja-JP" altLang="en-US" dirty="0" smtClean="0">
                <a:latin typeface="ＭＳ 明朝" panose="02020609040205080304" pitchFamily="17" charset="-128"/>
                <a:ea typeface="ＭＳ 明朝" panose="02020609040205080304" pitchFamily="17" charset="-128"/>
              </a:rPr>
              <a:t>サイクル</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と</a:t>
            </a:r>
            <a:r>
              <a:rPr lang="ja-JP" altLang="en-US" dirty="0">
                <a:latin typeface="ＭＳ 明朝" panose="02020609040205080304" pitchFamily="17" charset="-128"/>
                <a:ea typeface="ＭＳ 明朝" panose="02020609040205080304" pitchFamily="17" charset="-128"/>
              </a:rPr>
              <a:t>言います。</a:t>
            </a:r>
          </a:p>
          <a:p>
            <a:pPr defTabSz="897551" fontAlgn="base">
              <a:spcBef>
                <a:spcPct val="30000"/>
              </a:spcBef>
              <a:spcAft>
                <a:spcPct val="0"/>
              </a:spcAft>
              <a:defRPr/>
            </a:pPr>
            <a:r>
              <a:rPr lang="ja-JP" altLang="en-US" dirty="0">
                <a:latin typeface="ＭＳ 明朝" panose="02020609040205080304" pitchFamily="17" charset="-128"/>
                <a:ea typeface="ＭＳ 明朝" panose="02020609040205080304" pitchFamily="17" charset="-128"/>
              </a:rPr>
              <a:t>　</a:t>
            </a:r>
            <a:r>
              <a:rPr lang="ja-JP" altLang="en-US" dirty="0" smtClean="0">
                <a:latin typeface="ＭＳ 明朝" panose="02020609040205080304" pitchFamily="17" charset="-128"/>
                <a:ea typeface="ＭＳ 明朝" panose="02020609040205080304" pitchFamily="17" charset="-128"/>
              </a:rPr>
              <a:t>一般的には実践</a:t>
            </a:r>
            <a:r>
              <a:rPr lang="ja-JP" altLang="en-US" dirty="0">
                <a:latin typeface="ＭＳ 明朝" panose="02020609040205080304" pitchFamily="17" charset="-128"/>
                <a:ea typeface="ＭＳ 明朝" panose="02020609040205080304" pitchFamily="17" charset="-128"/>
              </a:rPr>
              <a:t>を行う際</a:t>
            </a:r>
            <a:r>
              <a:rPr lang="ja-JP" altLang="en-US" dirty="0" smtClean="0">
                <a:latin typeface="ＭＳ 明朝" panose="02020609040205080304" pitchFamily="17" charset="-128"/>
                <a:ea typeface="ＭＳ 明朝" panose="02020609040205080304" pitchFamily="17" charset="-128"/>
              </a:rPr>
              <a:t>に、この</a:t>
            </a:r>
            <a:r>
              <a:rPr lang="ja-JP" altLang="en-US" dirty="0" smtClean="0">
                <a:solidFill>
                  <a:srgbClr val="FF0000"/>
                </a:solidFill>
                <a:latin typeface="ＭＳ 明朝" panose="02020609040205080304" pitchFamily="17" charset="-128"/>
                <a:ea typeface="ＭＳ 明朝" panose="02020609040205080304" pitchFamily="17" charset="-128"/>
              </a:rPr>
              <a:t>「</a:t>
            </a:r>
            <a:r>
              <a:rPr lang="en-US" altLang="ja-JP" dirty="0" smtClean="0">
                <a:latin typeface="ＭＳ 明朝" panose="02020609040205080304" pitchFamily="17" charset="-128"/>
                <a:ea typeface="ＭＳ 明朝" panose="02020609040205080304" pitchFamily="17" charset="-128"/>
              </a:rPr>
              <a:t>ORV-PDCA</a:t>
            </a:r>
            <a:r>
              <a:rPr lang="ja-JP" altLang="en-US" dirty="0" smtClean="0">
                <a:solidFill>
                  <a:srgbClr val="FF0000"/>
                </a:solidFill>
                <a:latin typeface="ＭＳ 明朝" panose="02020609040205080304" pitchFamily="17" charset="-128"/>
                <a:ea typeface="ＭＳ 明朝" panose="02020609040205080304" pitchFamily="17" charset="-128"/>
              </a:rPr>
              <a:t>」</a:t>
            </a:r>
            <a:r>
              <a:rPr lang="ja-JP" altLang="en-US" dirty="0" smtClean="0">
                <a:latin typeface="ＭＳ 明朝" panose="02020609040205080304" pitchFamily="17" charset="-128"/>
                <a:ea typeface="ＭＳ 明朝" panose="02020609040205080304" pitchFamily="17" charset="-128"/>
              </a:rPr>
              <a:t>の</a:t>
            </a:r>
            <a:r>
              <a:rPr lang="ja-JP" altLang="en-US" dirty="0">
                <a:latin typeface="ＭＳ 明朝" panose="02020609040205080304" pitchFamily="17" charset="-128"/>
                <a:ea typeface="ＭＳ 明朝" panose="02020609040205080304" pitchFamily="17" charset="-128"/>
              </a:rPr>
              <a:t>視点を</a:t>
            </a:r>
            <a:r>
              <a:rPr lang="ja-JP" altLang="en-US" dirty="0" smtClean="0">
                <a:latin typeface="ＭＳ 明朝" panose="02020609040205080304" pitchFamily="17" charset="-128"/>
                <a:ea typeface="ＭＳ 明朝" panose="02020609040205080304" pitchFamily="17" charset="-128"/>
              </a:rPr>
              <a:t>もち、検証と実践を繰り返して、目標に近づくことが求められます。</a:t>
            </a:r>
            <a:endParaRPr lang="ja-JP" altLang="en-US" dirty="0">
              <a:latin typeface="ＭＳ 明朝" panose="02020609040205080304" pitchFamily="17" charset="-128"/>
              <a:ea typeface="ＭＳ 明朝" panose="02020609040205080304" pitchFamily="17" charset="-128"/>
            </a:endParaRPr>
          </a:p>
          <a:p>
            <a:pPr defTabSz="897551" fontAlgn="base">
              <a:spcBef>
                <a:spcPct val="30000"/>
              </a:spcBef>
              <a:spcAft>
                <a:spcPct val="0"/>
              </a:spcAft>
              <a:defRPr/>
            </a:pPr>
            <a:r>
              <a:rPr lang="ja-JP" altLang="en-US" dirty="0">
                <a:latin typeface="ＭＳ 明朝" panose="02020609040205080304" pitchFamily="17" charset="-128"/>
                <a:ea typeface="ＭＳ 明朝" panose="02020609040205080304" pitchFamily="17" charset="-128"/>
              </a:rPr>
              <a:t>　</a:t>
            </a:r>
            <a:endParaRPr lang="en-US" altLang="ja-JP" dirty="0">
              <a:latin typeface="ＭＳ 明朝" panose="02020609040205080304" pitchFamily="17" charset="-128"/>
              <a:ea typeface="ＭＳ 明朝" panose="02020609040205080304" pitchFamily="17" charset="-128"/>
            </a:endParaRPr>
          </a:p>
          <a:p>
            <a:pPr defTabSz="897551" fontAlgn="base">
              <a:spcBef>
                <a:spcPct val="30000"/>
              </a:spcBef>
              <a:spcAft>
                <a:spcPct val="0"/>
              </a:spcAft>
              <a:defRPr/>
            </a:pPr>
            <a:r>
              <a:rPr lang="ja-JP" altLang="en-US" dirty="0">
                <a:latin typeface="ＭＳ 明朝" panose="02020609040205080304" pitchFamily="17" charset="-128"/>
                <a:ea typeface="ＭＳ 明朝" panose="02020609040205080304" pitchFamily="17" charset="-128"/>
              </a:rPr>
              <a:t>　で</a:t>
            </a:r>
            <a:r>
              <a:rPr lang="ja-JP" altLang="en-US" dirty="0" smtClean="0">
                <a:latin typeface="ＭＳ 明朝" panose="02020609040205080304" pitchFamily="17" charset="-128"/>
                <a:ea typeface="ＭＳ 明朝" panose="02020609040205080304" pitchFamily="17" charset="-128"/>
              </a:rPr>
              <a:t>は、問題</a:t>
            </a:r>
            <a:r>
              <a:rPr lang="ja-JP" altLang="en-US" dirty="0">
                <a:latin typeface="ＭＳ 明朝" panose="02020609040205080304" pitchFamily="17" charset="-128"/>
                <a:ea typeface="ＭＳ 明朝" panose="02020609040205080304" pitchFamily="17" charset="-128"/>
              </a:rPr>
              <a:t>行動等が起きた際の生徒指導の場面ではどうでしょうか。★</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6</a:t>
            </a:fld>
            <a:endParaRPr kumimoji="1" lang="ja-JP" altLang="en-US"/>
          </a:p>
        </p:txBody>
      </p:sp>
    </p:spTree>
    <p:extLst>
      <p:ext uri="{BB962C8B-B14F-4D97-AF65-F5344CB8AC3E}">
        <p14:creationId xmlns:p14="http://schemas.microsoft.com/office/powerpoint/2010/main" val="3763271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30325" y="215900"/>
            <a:ext cx="4076700" cy="3057525"/>
          </a:xfrm>
        </p:spPr>
      </p:sp>
      <p:sp>
        <p:nvSpPr>
          <p:cNvPr id="3" name="ノート プレースホルダー 2"/>
          <p:cNvSpPr>
            <a:spLocks noGrp="1"/>
          </p:cNvSpPr>
          <p:nvPr>
            <p:ph type="body" idx="1"/>
          </p:nvPr>
        </p:nvSpPr>
        <p:spPr>
          <a:xfrm>
            <a:off x="673577" y="3432099"/>
            <a:ext cx="5388610" cy="4669409"/>
          </a:xfrm>
        </p:spPr>
        <p:txBody>
          <a:bodyPr/>
          <a:lstStyle/>
          <a:p>
            <a:pPr defTabSz="904967" fontAlgn="base">
              <a:spcBef>
                <a:spcPct val="30000"/>
              </a:spcBef>
              <a:spcAft>
                <a:spcPct val="0"/>
              </a:spcAft>
              <a:defRPr/>
            </a:pPr>
            <a:r>
              <a:rPr lang="en-US" altLang="ja-JP" sz="1800" dirty="0">
                <a:latin typeface="+mn-ea"/>
              </a:rPr>
              <a:t>≪</a:t>
            </a:r>
            <a:r>
              <a:rPr lang="ja-JP" altLang="en-US" sz="1800" dirty="0">
                <a:latin typeface="+mn-ea"/>
              </a:rPr>
              <a:t>スライド５～９で４分</a:t>
            </a:r>
            <a:r>
              <a:rPr lang="en-US" altLang="ja-JP" sz="1800" dirty="0">
                <a:latin typeface="+mn-ea"/>
              </a:rPr>
              <a:t>≫</a:t>
            </a:r>
          </a:p>
          <a:p>
            <a:pPr defTabSz="906359"/>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例えば、子ども同士の</a:t>
            </a:r>
            <a:r>
              <a:rPr lang="ja-JP" altLang="en-US" sz="1800" dirty="0">
                <a:latin typeface="ＭＳ 明朝" panose="02020609040205080304" pitchFamily="17" charset="-128"/>
                <a:ea typeface="ＭＳ 明朝" panose="02020609040205080304" pitchFamily="17" charset="-128"/>
              </a:rPr>
              <a:t>暴力行為が起きた</a:t>
            </a:r>
            <a:r>
              <a:rPr lang="ja-JP" altLang="en-US" sz="1800" dirty="0" smtClean="0">
                <a:latin typeface="ＭＳ 明朝" panose="02020609040205080304" pitchFamily="17" charset="-128"/>
                <a:ea typeface="ＭＳ 明朝" panose="02020609040205080304" pitchFamily="17" charset="-128"/>
              </a:rPr>
              <a:t>際、担任</a:t>
            </a:r>
            <a:r>
              <a:rPr lang="ja-JP" altLang="en-US" sz="1800" dirty="0">
                <a:latin typeface="ＭＳ 明朝" panose="02020609040205080304" pitchFamily="17" charset="-128"/>
                <a:ea typeface="ＭＳ 明朝" panose="02020609040205080304" pitchFamily="17" charset="-128"/>
              </a:rPr>
              <a:t>一人だけで</a:t>
            </a:r>
            <a:r>
              <a:rPr lang="ja-JP" altLang="en-US" sz="1800" dirty="0" smtClean="0">
                <a:latin typeface="ＭＳ 明朝" panose="02020609040205080304" pitchFamily="17" charset="-128"/>
                <a:ea typeface="ＭＳ 明朝" panose="02020609040205080304" pitchFamily="17" charset="-128"/>
              </a:rPr>
              <a:t>なく、生徒</a:t>
            </a:r>
            <a:r>
              <a:rPr lang="ja-JP" altLang="en-US" sz="1800" dirty="0">
                <a:latin typeface="ＭＳ 明朝" panose="02020609040205080304" pitchFamily="17" charset="-128"/>
                <a:ea typeface="ＭＳ 明朝" panose="02020609040205080304" pitchFamily="17" charset="-128"/>
              </a:rPr>
              <a:t>指導担当や学年主任等と相談しながら対応します。これ</a:t>
            </a:r>
            <a:r>
              <a:rPr lang="ja-JP" altLang="en-US" sz="1800" dirty="0" smtClean="0">
                <a:latin typeface="ＭＳ 明朝" panose="02020609040205080304" pitchFamily="17" charset="-128"/>
                <a:ea typeface="ＭＳ 明朝" panose="02020609040205080304" pitchFamily="17" charset="-128"/>
              </a:rPr>
              <a:t>が、いわゆる</a:t>
            </a:r>
            <a:r>
              <a:rPr lang="ja-JP" altLang="en-US" sz="1800" dirty="0">
                <a:latin typeface="ＭＳ 明朝" panose="02020609040205080304" pitchFamily="17" charset="-128"/>
                <a:ea typeface="ＭＳ 明朝" panose="02020609040205080304" pitchFamily="17" charset="-128"/>
              </a:rPr>
              <a:t>支援チームという組織（</a:t>
            </a:r>
            <a:r>
              <a:rPr lang="en-US" altLang="ja-JP" sz="1800" dirty="0">
                <a:latin typeface="ＭＳ 明朝" panose="02020609040205080304" pitchFamily="17" charset="-128"/>
                <a:ea typeface="ＭＳ 明朝" panose="02020609040205080304" pitchFamily="17" charset="-128"/>
              </a:rPr>
              <a:t>Organization</a:t>
            </a:r>
            <a:r>
              <a:rPr lang="ja-JP" altLang="en-US" sz="1800" dirty="0">
                <a:latin typeface="ＭＳ 明朝" panose="02020609040205080304" pitchFamily="17" charset="-128"/>
                <a:ea typeface="ＭＳ 明朝" panose="02020609040205080304" pitchFamily="17" charset="-128"/>
              </a:rPr>
              <a:t>）です。</a:t>
            </a:r>
            <a:endParaRPr lang="en-US" altLang="ja-JP" sz="1800" dirty="0">
              <a:latin typeface="ＭＳ 明朝" panose="02020609040205080304" pitchFamily="17" charset="-128"/>
              <a:ea typeface="ＭＳ 明朝" panose="02020609040205080304" pitchFamily="17" charset="-128"/>
            </a:endParaRPr>
          </a:p>
          <a:p>
            <a:pPr defTabSz="906359"/>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そして、「</a:t>
            </a:r>
            <a:r>
              <a:rPr lang="ja-JP" altLang="en-US" sz="1800" dirty="0">
                <a:latin typeface="ＭＳ 明朝" panose="02020609040205080304" pitchFamily="17" charset="-128"/>
                <a:ea typeface="ＭＳ 明朝" panose="02020609040205080304" pitchFamily="17" charset="-128"/>
              </a:rPr>
              <a:t>怪我の状況はどうか？」「どのような状況だったのか？」「関係したのは誰か？」「</a:t>
            </a:r>
            <a:r>
              <a:rPr lang="ja-JP" altLang="en-US" sz="1800" dirty="0" smtClean="0">
                <a:latin typeface="ＭＳ 明朝" panose="02020609040205080304" pitchFamily="17" charset="-128"/>
                <a:ea typeface="ＭＳ 明朝" panose="02020609040205080304" pitchFamily="17" charset="-128"/>
              </a:rPr>
              <a:t>なぜ、暴力</a:t>
            </a:r>
            <a:r>
              <a:rPr lang="ja-JP" altLang="en-US" sz="1800" dirty="0">
                <a:latin typeface="ＭＳ 明朝" panose="02020609040205080304" pitchFamily="17" charset="-128"/>
                <a:ea typeface="ＭＳ 明朝" panose="02020609040205080304" pitchFamily="17" charset="-128"/>
              </a:rPr>
              <a:t>行為が起こったのか？」といった情報を複数の児童生徒から収集</a:t>
            </a:r>
            <a:r>
              <a:rPr lang="ja-JP" altLang="en-US" sz="1800" dirty="0" smtClean="0">
                <a:latin typeface="ＭＳ 明朝" panose="02020609040205080304" pitchFamily="17" charset="-128"/>
                <a:ea typeface="ＭＳ 明朝" panose="02020609040205080304" pitchFamily="17" charset="-128"/>
              </a:rPr>
              <a:t>し、事態</a:t>
            </a:r>
            <a:r>
              <a:rPr lang="ja-JP" altLang="en-US" sz="1800" dirty="0">
                <a:latin typeface="ＭＳ 明朝" panose="02020609040205080304" pitchFamily="17" charset="-128"/>
                <a:ea typeface="ＭＳ 明朝" panose="02020609040205080304" pitchFamily="17" charset="-128"/>
              </a:rPr>
              <a:t>の全体像をつかみます。これが見立て（</a:t>
            </a:r>
            <a:r>
              <a:rPr lang="en-US" altLang="ja-JP" sz="1800" dirty="0">
                <a:latin typeface="ＭＳ 明朝" panose="02020609040205080304" pitchFamily="17" charset="-128"/>
                <a:ea typeface="ＭＳ 明朝" panose="02020609040205080304" pitchFamily="17" charset="-128"/>
              </a:rPr>
              <a:t>Research</a:t>
            </a:r>
            <a:r>
              <a:rPr lang="ja-JP" altLang="en-US" sz="1800" dirty="0">
                <a:latin typeface="ＭＳ 明朝" panose="02020609040205080304" pitchFamily="17" charset="-128"/>
                <a:ea typeface="ＭＳ 明朝" panose="02020609040205080304" pitchFamily="17" charset="-128"/>
              </a:rPr>
              <a:t>）になります。</a:t>
            </a:r>
            <a:endParaRPr lang="en-US" altLang="ja-JP" sz="1800" dirty="0">
              <a:latin typeface="ＭＳ 明朝" panose="02020609040205080304" pitchFamily="17" charset="-128"/>
              <a:ea typeface="ＭＳ 明朝" panose="02020609040205080304" pitchFamily="17" charset="-128"/>
            </a:endParaRPr>
          </a:p>
          <a:p>
            <a:pPr defTabSz="906359"/>
            <a:r>
              <a:rPr lang="ja-JP" altLang="en-US" sz="1800" dirty="0">
                <a:latin typeface="ＭＳ 明朝" panose="02020609040205080304" pitchFamily="17" charset="-128"/>
                <a:ea typeface="ＭＳ 明朝" panose="02020609040205080304" pitchFamily="17" charset="-128"/>
              </a:rPr>
              <a:t>　</a:t>
            </a:r>
            <a:r>
              <a:rPr lang="ja-JP" altLang="en-US" sz="1800" dirty="0" smtClean="0">
                <a:latin typeface="ＭＳ 明朝" panose="02020609040205080304" pitchFamily="17" charset="-128"/>
                <a:ea typeface="ＭＳ 明朝" panose="02020609040205080304" pitchFamily="17" charset="-128"/>
              </a:rPr>
              <a:t>そして、これから先、「</a:t>
            </a:r>
            <a:r>
              <a:rPr lang="ja-JP" altLang="en-US" sz="1800" dirty="0">
                <a:latin typeface="ＭＳ 明朝" panose="02020609040205080304" pitchFamily="17" charset="-128"/>
                <a:ea typeface="ＭＳ 明朝" panose="02020609040205080304" pitchFamily="17" charset="-128"/>
              </a:rPr>
              <a:t>当事者たち</a:t>
            </a:r>
            <a:r>
              <a:rPr lang="ja-JP" altLang="en-US" sz="1800" dirty="0" smtClean="0">
                <a:latin typeface="ＭＳ 明朝" panose="02020609040205080304" pitchFamily="17" charset="-128"/>
                <a:ea typeface="ＭＳ 明朝" panose="02020609040205080304" pitchFamily="17" charset="-128"/>
              </a:rPr>
              <a:t>に、どの</a:t>
            </a:r>
            <a:r>
              <a:rPr lang="ja-JP" altLang="en-US" sz="1800" dirty="0">
                <a:latin typeface="ＭＳ 明朝" panose="02020609040205080304" pitchFamily="17" charset="-128"/>
                <a:ea typeface="ＭＳ 明朝" panose="02020609040205080304" pitchFamily="17" charset="-128"/>
              </a:rPr>
              <a:t>ようになって欲しいのか」「周りの子ども</a:t>
            </a:r>
            <a:r>
              <a:rPr lang="ja-JP" altLang="en-US" sz="1800" dirty="0" smtClean="0">
                <a:latin typeface="ＭＳ 明朝" panose="02020609040205080304" pitchFamily="17" charset="-128"/>
                <a:ea typeface="ＭＳ 明朝" panose="02020609040205080304" pitchFamily="17" charset="-128"/>
              </a:rPr>
              <a:t>に、どう</a:t>
            </a:r>
            <a:r>
              <a:rPr lang="ja-JP" altLang="en-US" sz="1800" dirty="0">
                <a:latin typeface="ＭＳ 明朝" panose="02020609040205080304" pitchFamily="17" charset="-128"/>
                <a:ea typeface="ＭＳ 明朝" panose="02020609040205080304" pitchFamily="17" charset="-128"/>
              </a:rPr>
              <a:t>行動して欲しいのか」を教職員間で確認します。これが目指す姿（</a:t>
            </a:r>
            <a:r>
              <a:rPr lang="en-US" altLang="ja-JP" sz="1800" dirty="0">
                <a:latin typeface="ＭＳ 明朝" panose="02020609040205080304" pitchFamily="17" charset="-128"/>
                <a:ea typeface="ＭＳ 明朝" panose="02020609040205080304" pitchFamily="17" charset="-128"/>
              </a:rPr>
              <a:t>Vision</a:t>
            </a:r>
            <a:r>
              <a:rPr lang="ja-JP" altLang="en-US" sz="1800" dirty="0">
                <a:latin typeface="ＭＳ 明朝" panose="02020609040205080304" pitchFamily="17" charset="-128"/>
                <a:ea typeface="ＭＳ 明朝" panose="02020609040205080304" pitchFamily="17" charset="-128"/>
              </a:rPr>
              <a:t>）です。★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7</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219075"/>
            <a:ext cx="4932363" cy="3700463"/>
          </a:xfrm>
        </p:spPr>
      </p:sp>
      <p:sp>
        <p:nvSpPr>
          <p:cNvPr id="3" name="ノート プレースホルダー 2"/>
          <p:cNvSpPr>
            <a:spLocks noGrp="1"/>
          </p:cNvSpPr>
          <p:nvPr>
            <p:ph type="body" idx="1"/>
          </p:nvPr>
        </p:nvSpPr>
        <p:spPr>
          <a:xfrm>
            <a:off x="673577" y="3933093"/>
            <a:ext cx="5388610" cy="5608576"/>
          </a:xfrm>
        </p:spPr>
        <p:txBody>
          <a:bodyPr/>
          <a:lstStyle/>
          <a:p>
            <a:pPr defTabSz="904967" fontAlgn="base">
              <a:spcBef>
                <a:spcPct val="30000"/>
              </a:spcBef>
              <a:spcAft>
                <a:spcPct val="0"/>
              </a:spcAft>
              <a:defRPr/>
            </a:pPr>
            <a:r>
              <a:rPr lang="en-US" altLang="ja-JP" dirty="0" smtClean="0">
                <a:latin typeface="+mn-ea"/>
              </a:rPr>
              <a:t>≪</a:t>
            </a:r>
            <a:r>
              <a:rPr lang="ja-JP" altLang="en-US" dirty="0" smtClean="0">
                <a:latin typeface="+mn-ea"/>
              </a:rPr>
              <a:t>スライド５～９で４分</a:t>
            </a:r>
            <a:r>
              <a:rPr lang="en-US" altLang="ja-JP" dirty="0" smtClean="0">
                <a:latin typeface="+mn-ea"/>
              </a:rPr>
              <a:t>≫</a:t>
            </a:r>
            <a:endParaRPr lang="en-US" altLang="ja-JP" dirty="0">
              <a:latin typeface="+mn-ea"/>
            </a:endParaRPr>
          </a:p>
          <a:p>
            <a:r>
              <a:rPr lang="ja-JP" altLang="en-US" dirty="0" smtClean="0">
                <a:latin typeface="ＭＳ 明朝" panose="02020609040205080304" pitchFamily="17" charset="-128"/>
                <a:ea typeface="ＭＳ 明朝" panose="02020609040205080304" pitchFamily="17" charset="-128"/>
              </a:rPr>
              <a:t>　そして、「どの教職員がどの子に対して、どのような指導・支援をするか」「保護者への連絡は誰がするか」などを決めます。これが、計画（</a:t>
            </a:r>
            <a:r>
              <a:rPr lang="en-US" altLang="ja-JP" dirty="0" smtClean="0">
                <a:latin typeface="ＭＳ 明朝" panose="02020609040205080304" pitchFamily="17" charset="-128"/>
                <a:ea typeface="ＭＳ 明朝" panose="02020609040205080304" pitchFamily="17" charset="-128"/>
              </a:rPr>
              <a:t>Plan</a:t>
            </a:r>
            <a:r>
              <a:rPr lang="ja-JP" altLang="en-US" dirty="0" smtClean="0">
                <a:latin typeface="ＭＳ 明朝" panose="02020609040205080304" pitchFamily="17" charset="-128"/>
                <a:ea typeface="ＭＳ 明朝" panose="02020609040205080304" pitchFamily="17" charset="-128"/>
              </a:rPr>
              <a:t>）です。</a:t>
            </a:r>
            <a:endParaRPr lang="en-US" altLang="ja-JP"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そして、計画に従って指導、支援をします。これが、実行（</a:t>
            </a:r>
            <a:r>
              <a:rPr lang="en-US" altLang="ja-JP" dirty="0" smtClean="0">
                <a:latin typeface="ＭＳ 明朝" panose="02020609040205080304" pitchFamily="17" charset="-128"/>
                <a:ea typeface="ＭＳ 明朝" panose="02020609040205080304" pitchFamily="17" charset="-128"/>
              </a:rPr>
              <a:t>Do</a:t>
            </a:r>
            <a:r>
              <a:rPr lang="ja-JP" altLang="en-US" dirty="0" smtClean="0">
                <a:latin typeface="ＭＳ 明朝" panose="02020609040205080304" pitchFamily="17" charset="-128"/>
                <a:ea typeface="ＭＳ 明朝" panose="02020609040205080304" pitchFamily="17" charset="-128"/>
              </a:rPr>
              <a:t>）です。</a:t>
            </a:r>
            <a:endParaRPr lang="en-US" altLang="ja-JP"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つまり、問題行動が起きた際には、短期間の「</a:t>
            </a:r>
            <a:r>
              <a:rPr lang="en-US" altLang="ja-JP" dirty="0" smtClean="0">
                <a:latin typeface="ＭＳ 明朝" panose="02020609040205080304" pitchFamily="17" charset="-128"/>
                <a:ea typeface="ＭＳ 明朝" panose="02020609040205080304" pitchFamily="17" charset="-128"/>
              </a:rPr>
              <a:t>ORV-PD</a:t>
            </a:r>
            <a:r>
              <a:rPr lang="ja-JP" altLang="en-US" dirty="0" smtClean="0">
                <a:latin typeface="ＭＳ 明朝" panose="02020609040205080304" pitchFamily="17" charset="-128"/>
                <a:ea typeface="ＭＳ 明朝" panose="02020609040205080304" pitchFamily="17" charset="-128"/>
              </a:rPr>
              <a:t>」の流れで生徒指導が進んでいくと考えられます。</a:t>
            </a:r>
          </a:p>
          <a:p>
            <a:r>
              <a:rPr lang="ja-JP" altLang="en-US" dirty="0" smtClean="0">
                <a:latin typeface="ＭＳ 明朝" panose="02020609040205080304" pitchFamily="17" charset="-128"/>
                <a:ea typeface="ＭＳ 明朝" panose="02020609040205080304" pitchFamily="17" charset="-128"/>
              </a:rPr>
              <a:t>　実際は、指導していく中で新たな事実が分かり、見立て（</a:t>
            </a:r>
            <a:r>
              <a:rPr lang="en-US" altLang="ja-JP" dirty="0" smtClean="0">
                <a:latin typeface="ＭＳ 明朝" panose="02020609040205080304" pitchFamily="17" charset="-128"/>
                <a:ea typeface="ＭＳ 明朝" panose="02020609040205080304" pitchFamily="17" charset="-128"/>
              </a:rPr>
              <a:t>Research</a:t>
            </a:r>
            <a:r>
              <a:rPr lang="ja-JP" altLang="en-US" dirty="0" smtClean="0">
                <a:latin typeface="ＭＳ 明朝" panose="02020609040205080304" pitchFamily="17" charset="-128"/>
                <a:ea typeface="ＭＳ 明朝" panose="02020609040205080304" pitchFamily="17" charset="-128"/>
              </a:rPr>
              <a:t>）や、目指す姿（</a:t>
            </a:r>
            <a:r>
              <a:rPr lang="en-US" altLang="ja-JP" dirty="0" smtClean="0">
                <a:latin typeface="ＭＳ 明朝" panose="02020609040205080304" pitchFamily="17" charset="-128"/>
                <a:ea typeface="ＭＳ 明朝" panose="02020609040205080304" pitchFamily="17" charset="-128"/>
              </a:rPr>
              <a:t>Vision</a:t>
            </a:r>
            <a:r>
              <a:rPr lang="ja-JP" altLang="en-US" dirty="0" smtClean="0">
                <a:latin typeface="ＭＳ 明朝" panose="02020609040205080304" pitchFamily="17" charset="-128"/>
                <a:ea typeface="ＭＳ 明朝" panose="02020609040205080304" pitchFamily="17" charset="-128"/>
              </a:rPr>
              <a:t>）を修正することもありますが、ほぼ、この流れで進んでいくと考えられます。</a:t>
            </a:r>
          </a:p>
          <a:p>
            <a:endParaRPr lang="ja-JP" altLang="en-US"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a:t>
            </a:r>
            <a:r>
              <a:rPr lang="ja-JP" altLang="en-US" strike="dblStrike" dirty="0" smtClean="0">
                <a:latin typeface="ＭＳ 明朝" panose="02020609040205080304" pitchFamily="17" charset="-128"/>
                <a:ea typeface="ＭＳ 明朝" panose="02020609040205080304" pitchFamily="17" charset="-128"/>
              </a:rPr>
              <a:t>ところで</a:t>
            </a:r>
            <a:r>
              <a:rPr lang="ja-JP" altLang="en-US" dirty="0" smtClean="0">
                <a:solidFill>
                  <a:srgbClr val="FF0000"/>
                </a:solidFill>
                <a:latin typeface="ＭＳ 明朝" panose="02020609040205080304" pitchFamily="17" charset="-128"/>
                <a:ea typeface="ＭＳ 明朝" panose="02020609040205080304" pitchFamily="17" charset="-128"/>
              </a:rPr>
              <a:t>ところが</a:t>
            </a:r>
            <a:r>
              <a:rPr lang="ja-JP" altLang="en-US" dirty="0" smtClean="0">
                <a:latin typeface="ＭＳ 明朝" panose="02020609040205080304" pitchFamily="17" charset="-128"/>
                <a:ea typeface="ＭＳ 明朝" panose="02020609040205080304" pitchFamily="17" charset="-128"/>
              </a:rPr>
              <a:t>、問題行動の指導をしても、しばらくすると再び同様の問題行動が繰り返される</a:t>
            </a:r>
            <a:r>
              <a:rPr lang="ja-JP" altLang="en-US" dirty="0" smtClean="0">
                <a:solidFill>
                  <a:srgbClr val="FF0000"/>
                </a:solidFill>
                <a:latin typeface="ＭＳ 明朝" panose="02020609040205080304" pitchFamily="17" charset="-128"/>
                <a:ea typeface="ＭＳ 明朝" panose="02020609040205080304" pitchFamily="17" charset="-128"/>
              </a:rPr>
              <a:t>ことがあり</a:t>
            </a:r>
            <a:r>
              <a:rPr lang="ja-JP" altLang="en-US" strike="dblStrike" dirty="0" smtClean="0">
                <a:latin typeface="ＭＳ 明朝" panose="02020609040205080304" pitchFamily="17" charset="-128"/>
                <a:ea typeface="ＭＳ 明朝" panose="02020609040205080304" pitchFamily="17" charset="-128"/>
              </a:rPr>
              <a:t>と</a:t>
            </a:r>
            <a:r>
              <a:rPr lang="ja-JP" altLang="en-US" dirty="0" smtClean="0">
                <a:latin typeface="ＭＳ 明朝" panose="02020609040205080304" pitchFamily="17" charset="-128"/>
                <a:ea typeface="ＭＳ 明朝" panose="02020609040205080304" pitchFamily="17" charset="-128"/>
              </a:rPr>
              <a:t>、教職員は「</a:t>
            </a:r>
            <a:r>
              <a:rPr lang="ja-JP" altLang="en-US" strike="dblStrike" dirty="0" smtClean="0">
                <a:latin typeface="ＭＳ 明朝" panose="02020609040205080304" pitchFamily="17" charset="-128"/>
                <a:ea typeface="ＭＳ 明朝" panose="02020609040205080304" pitchFamily="17" charset="-128"/>
              </a:rPr>
              <a:t>なぜ</a:t>
            </a:r>
            <a:r>
              <a:rPr lang="ja-JP" altLang="en-US" dirty="0" smtClean="0">
                <a:latin typeface="ＭＳ 明朝" panose="02020609040205080304" pitchFamily="17" charset="-128"/>
                <a:ea typeface="ＭＳ 明朝" panose="02020609040205080304" pitchFamily="17" charset="-128"/>
              </a:rPr>
              <a:t>指導したのに、</a:t>
            </a:r>
            <a:r>
              <a:rPr lang="ja-JP" altLang="en-US" dirty="0" smtClean="0">
                <a:solidFill>
                  <a:srgbClr val="FF0000"/>
                </a:solidFill>
                <a:latin typeface="ＭＳ 明朝" panose="02020609040205080304" pitchFamily="17" charset="-128"/>
                <a:ea typeface="ＭＳ 明朝" panose="02020609040205080304" pitchFamily="17" charset="-128"/>
              </a:rPr>
              <a:t>なぜ</a:t>
            </a:r>
            <a:r>
              <a:rPr lang="ja-JP" altLang="en-US" dirty="0" smtClean="0">
                <a:latin typeface="ＭＳ 明朝" panose="02020609040205080304" pitchFamily="17" charset="-128"/>
                <a:ea typeface="ＭＳ 明朝" panose="02020609040205080304" pitchFamily="17" charset="-128"/>
              </a:rPr>
              <a:t>また起きるのか」と、徒労感が募ることがあります。</a:t>
            </a:r>
          </a:p>
          <a:p>
            <a:endParaRPr lang="en-US" altLang="ja-JP" dirty="0" smtClean="0">
              <a:latin typeface="ＭＳ 明朝" panose="02020609040205080304" pitchFamily="17" charset="-128"/>
              <a:ea typeface="ＭＳ 明朝" panose="02020609040205080304" pitchFamily="17" charset="-128"/>
            </a:endParaRPr>
          </a:p>
          <a:p>
            <a:r>
              <a:rPr lang="ja-JP" altLang="en-US" dirty="0" smtClean="0">
                <a:latin typeface="ＭＳ 明朝" panose="02020609040205080304" pitchFamily="17" charset="-128"/>
                <a:ea typeface="ＭＳ 明朝" panose="02020609040205080304" pitchFamily="17" charset="-128"/>
              </a:rPr>
              <a:t>　こうしたことを繰り返す生徒指導になるのは、なぜでしょうか。</a:t>
            </a:r>
          </a:p>
          <a:p>
            <a:r>
              <a:rPr lang="ja-JP" altLang="en-US" dirty="0" smtClean="0">
                <a:latin typeface="ＭＳ 明朝" panose="02020609040205080304" pitchFamily="17" charset="-128"/>
                <a:ea typeface="ＭＳ 明朝" panose="02020609040205080304" pitchFamily="17" charset="-128"/>
              </a:rPr>
              <a:t>　もしかしたら、点検・評価（</a:t>
            </a:r>
            <a:r>
              <a:rPr lang="en-US" altLang="ja-JP" dirty="0" smtClean="0">
                <a:latin typeface="ＭＳ 明朝" panose="02020609040205080304" pitchFamily="17" charset="-128"/>
                <a:ea typeface="ＭＳ 明朝" panose="02020609040205080304" pitchFamily="17" charset="-128"/>
              </a:rPr>
              <a:t>Check</a:t>
            </a:r>
            <a:r>
              <a:rPr lang="ja-JP" altLang="en-US" dirty="0" smtClean="0">
                <a:latin typeface="ＭＳ 明朝" panose="02020609040205080304" pitchFamily="17" charset="-128"/>
                <a:ea typeface="ＭＳ 明朝" panose="02020609040205080304" pitchFamily="17" charset="-128"/>
              </a:rPr>
              <a:t>）、改善（</a:t>
            </a:r>
            <a:r>
              <a:rPr lang="en-US" altLang="ja-JP" dirty="0" smtClean="0">
                <a:latin typeface="ＭＳ 明朝" panose="02020609040205080304" pitchFamily="17" charset="-128"/>
                <a:ea typeface="ＭＳ 明朝" panose="02020609040205080304" pitchFamily="17" charset="-128"/>
              </a:rPr>
              <a:t>Action</a:t>
            </a:r>
            <a:r>
              <a:rPr lang="ja-JP" altLang="en-US" dirty="0" smtClean="0">
                <a:latin typeface="ＭＳ 明朝" panose="02020609040205080304" pitchFamily="17" charset="-128"/>
                <a:ea typeface="ＭＳ 明朝" panose="02020609040205080304" pitchFamily="17" charset="-128"/>
              </a:rPr>
              <a:t>）が十分に行われていないからではないでしょうか。★</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8</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290513"/>
            <a:ext cx="4929187" cy="3698875"/>
          </a:xfrm>
        </p:spPr>
      </p:sp>
      <p:sp>
        <p:nvSpPr>
          <p:cNvPr id="3" name="ノート プレースホルダー 2"/>
          <p:cNvSpPr>
            <a:spLocks noGrp="1"/>
          </p:cNvSpPr>
          <p:nvPr>
            <p:ph type="body" idx="1"/>
          </p:nvPr>
        </p:nvSpPr>
        <p:spPr>
          <a:xfrm>
            <a:off x="673577" y="4075958"/>
            <a:ext cx="5388610" cy="5177678"/>
          </a:xfrm>
        </p:spPr>
        <p:txBody>
          <a:bodyPr/>
          <a:lstStyle/>
          <a:p>
            <a:pPr defTabSz="904967" fontAlgn="base">
              <a:spcBef>
                <a:spcPct val="30000"/>
              </a:spcBef>
              <a:spcAft>
                <a:spcPct val="0"/>
              </a:spcAft>
              <a:defRPr/>
            </a:pPr>
            <a:r>
              <a:rPr lang="en-US" altLang="ja-JP" sz="1800" dirty="0">
                <a:latin typeface="+mn-ea"/>
              </a:rPr>
              <a:t>≪</a:t>
            </a:r>
            <a:r>
              <a:rPr lang="ja-JP" altLang="en-US" sz="1800" dirty="0">
                <a:latin typeface="+mn-ea"/>
              </a:rPr>
              <a:t>スライド５～９で４分</a:t>
            </a:r>
            <a:r>
              <a:rPr lang="en-US" altLang="ja-JP" sz="1800" dirty="0">
                <a:latin typeface="+mn-ea"/>
              </a:rPr>
              <a:t>≫</a:t>
            </a:r>
          </a:p>
          <a:p>
            <a:pPr defTabSz="897372"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問題行動等が起こる</a:t>
            </a:r>
            <a:r>
              <a:rPr lang="ja-JP" altLang="en-US" sz="1800" dirty="0" smtClean="0">
                <a:latin typeface="ＭＳ 明朝" panose="02020609040205080304" pitchFamily="17" charset="-128"/>
                <a:ea typeface="ＭＳ 明朝" panose="02020609040205080304" pitchFamily="17" charset="-128"/>
              </a:rPr>
              <a:t>と、該当</a:t>
            </a:r>
            <a:r>
              <a:rPr lang="ja-JP" altLang="en-US" sz="1800" dirty="0">
                <a:latin typeface="ＭＳ 明朝" panose="02020609040205080304" pitchFamily="17" charset="-128"/>
                <a:ea typeface="ＭＳ 明朝" panose="02020609040205080304" pitchFamily="17" charset="-128"/>
              </a:rPr>
              <a:t>する児童生徒への指導が</a:t>
            </a:r>
            <a:r>
              <a:rPr lang="ja-JP" altLang="en-US" sz="1800" dirty="0" smtClean="0">
                <a:latin typeface="ＭＳ 明朝" panose="02020609040205080304" pitchFamily="17" charset="-128"/>
                <a:ea typeface="ＭＳ 明朝" panose="02020609040205080304" pitchFamily="17" charset="-128"/>
              </a:rPr>
              <a:t>行われ、表</a:t>
            </a:r>
            <a:r>
              <a:rPr lang="ja-JP" altLang="en-US" sz="1800" dirty="0">
                <a:latin typeface="ＭＳ 明朝" panose="02020609040205080304" pitchFamily="17" charset="-128"/>
                <a:ea typeface="ＭＳ 明朝" panose="02020609040205080304" pitchFamily="17" charset="-128"/>
              </a:rPr>
              <a:t>面上の問題が解消すると指導を終えることが多いのではないでしょうか。　</a:t>
            </a:r>
            <a:endParaRPr lang="en-US" altLang="ja-JP" sz="1800" dirty="0">
              <a:latin typeface="ＭＳ 明朝" panose="02020609040205080304" pitchFamily="17" charset="-128"/>
              <a:ea typeface="ＭＳ 明朝" panose="02020609040205080304" pitchFamily="17" charset="-128"/>
            </a:endParaRPr>
          </a:p>
          <a:p>
            <a:pPr defTabSz="897372"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その</a:t>
            </a:r>
            <a:r>
              <a:rPr lang="ja-JP" altLang="en-US" sz="1800" dirty="0" smtClean="0">
                <a:latin typeface="ＭＳ 明朝" panose="02020609040205080304" pitchFamily="17" charset="-128"/>
                <a:ea typeface="ＭＳ 明朝" panose="02020609040205080304" pitchFamily="17" charset="-128"/>
              </a:rPr>
              <a:t>ため、その後</a:t>
            </a:r>
            <a:r>
              <a:rPr lang="ja-JP" altLang="en-US" sz="1800" dirty="0">
                <a:latin typeface="ＭＳ 明朝" panose="02020609040205080304" pitchFamily="17" charset="-128"/>
                <a:ea typeface="ＭＳ 明朝" panose="02020609040205080304" pitchFamily="17" charset="-128"/>
              </a:rPr>
              <a:t>の変容を丁寧に確認</a:t>
            </a:r>
            <a:r>
              <a:rPr lang="ja-JP" altLang="en-US" sz="1800" dirty="0" smtClean="0">
                <a:latin typeface="ＭＳ 明朝" panose="02020609040205080304" pitchFamily="17" charset="-128"/>
                <a:ea typeface="ＭＳ 明朝" panose="02020609040205080304" pitchFamily="17" charset="-128"/>
              </a:rPr>
              <a:t>したり、必要</a:t>
            </a:r>
            <a:r>
              <a:rPr lang="ja-JP" altLang="en-US" sz="1800" dirty="0">
                <a:latin typeface="ＭＳ 明朝" panose="02020609040205080304" pitchFamily="17" charset="-128"/>
                <a:ea typeface="ＭＳ 明朝" panose="02020609040205080304" pitchFamily="17" charset="-128"/>
              </a:rPr>
              <a:t>で</a:t>
            </a:r>
            <a:r>
              <a:rPr lang="ja-JP" altLang="en-US" sz="1800" dirty="0" smtClean="0">
                <a:latin typeface="ＭＳ 明朝" panose="02020609040205080304" pitchFamily="17" charset="-128"/>
                <a:ea typeface="ＭＳ 明朝" panose="02020609040205080304" pitchFamily="17" charset="-128"/>
              </a:rPr>
              <a:t>あれば、再度、指導</a:t>
            </a:r>
            <a:r>
              <a:rPr lang="ja-JP" altLang="en-US" sz="1800" dirty="0">
                <a:latin typeface="ＭＳ 明朝" panose="02020609040205080304" pitchFamily="17" charset="-128"/>
                <a:ea typeface="ＭＳ 明朝" panose="02020609040205080304" pitchFamily="17" charset="-128"/>
              </a:rPr>
              <a:t>・支援を考えたりするなどの点検・評価（</a:t>
            </a:r>
            <a:r>
              <a:rPr lang="en-US" altLang="ja-JP" sz="1800" dirty="0">
                <a:latin typeface="ＭＳ 明朝" panose="02020609040205080304" pitchFamily="17" charset="-128"/>
                <a:ea typeface="ＭＳ 明朝" panose="02020609040205080304" pitchFamily="17" charset="-128"/>
              </a:rPr>
              <a:t>Check</a:t>
            </a:r>
            <a:r>
              <a:rPr lang="ja-JP" altLang="en-US" sz="1800" dirty="0">
                <a:latin typeface="ＭＳ 明朝" panose="02020609040205080304" pitchFamily="17" charset="-128"/>
                <a:ea typeface="ＭＳ 明朝" panose="02020609040205080304" pitchFamily="17" charset="-128"/>
              </a:rPr>
              <a:t>）や改善（</a:t>
            </a:r>
            <a:r>
              <a:rPr lang="en-US" altLang="ja-JP" sz="1800" dirty="0">
                <a:latin typeface="ＭＳ 明朝" panose="02020609040205080304" pitchFamily="17" charset="-128"/>
                <a:ea typeface="ＭＳ 明朝" panose="02020609040205080304" pitchFamily="17" charset="-128"/>
              </a:rPr>
              <a:t>Action</a:t>
            </a:r>
            <a:r>
              <a:rPr lang="ja-JP" altLang="en-US" sz="1800" dirty="0">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の取組が</a:t>
            </a:r>
            <a:r>
              <a:rPr lang="ja-JP" altLang="en-US" sz="1800" dirty="0">
                <a:latin typeface="ＭＳ 明朝" panose="02020609040205080304" pitchFamily="17" charset="-128"/>
                <a:ea typeface="ＭＳ 明朝" panose="02020609040205080304" pitchFamily="17" charset="-128"/>
              </a:rPr>
              <a:t>手薄になってはいないでしょうか。</a:t>
            </a:r>
            <a:endParaRPr lang="en-US" altLang="ja-JP" sz="1800" dirty="0">
              <a:latin typeface="ＭＳ 明朝" panose="02020609040205080304" pitchFamily="17" charset="-128"/>
              <a:ea typeface="ＭＳ 明朝" panose="02020609040205080304" pitchFamily="17" charset="-128"/>
            </a:endParaRPr>
          </a:p>
          <a:p>
            <a:pPr defTabSz="897372" fontAlgn="base">
              <a:spcBef>
                <a:spcPct val="30000"/>
              </a:spcBef>
              <a:spcAft>
                <a:spcPct val="0"/>
              </a:spcAft>
              <a:defRPr/>
            </a:pPr>
            <a:r>
              <a:rPr lang="ja-JP" altLang="en-US" sz="1800" dirty="0">
                <a:latin typeface="ＭＳ 明朝" panose="02020609040205080304" pitchFamily="17" charset="-128"/>
                <a:ea typeface="ＭＳ 明朝" panose="02020609040205080304" pitchFamily="17" charset="-128"/>
              </a:rPr>
              <a:t>　大切なこと</a:t>
            </a:r>
            <a:r>
              <a:rPr lang="ja-JP" altLang="en-US" sz="1800" dirty="0" smtClean="0">
                <a:latin typeface="ＭＳ 明朝" panose="02020609040205080304" pitchFamily="17" charset="-128"/>
                <a:ea typeface="ＭＳ 明朝" panose="02020609040205080304" pitchFamily="17" charset="-128"/>
              </a:rPr>
              <a:t>は、問題</a:t>
            </a:r>
            <a:r>
              <a:rPr lang="ja-JP" altLang="en-US" sz="1800" dirty="0">
                <a:latin typeface="ＭＳ 明朝" panose="02020609040205080304" pitchFamily="17" charset="-128"/>
                <a:ea typeface="ＭＳ 明朝" panose="02020609040205080304" pitchFamily="17" charset="-128"/>
              </a:rPr>
              <a:t>行動への対応を行った後</a:t>
            </a:r>
            <a:r>
              <a:rPr lang="ja-JP" altLang="en-US" sz="1800" dirty="0" smtClean="0">
                <a:latin typeface="ＭＳ 明朝" panose="02020609040205080304" pitchFamily="17" charset="-128"/>
                <a:ea typeface="ＭＳ 明朝" panose="02020609040205080304" pitchFamily="17" charset="-128"/>
              </a:rPr>
              <a:t>も、★</a:t>
            </a:r>
            <a:r>
              <a:rPr lang="ja-JP" altLang="en-US" sz="1800" dirty="0">
                <a:latin typeface="ＭＳ 明朝" panose="02020609040205080304" pitchFamily="17" charset="-128"/>
                <a:ea typeface="ＭＳ 明朝" panose="02020609040205080304" pitchFamily="17" charset="-128"/>
              </a:rPr>
              <a:t>支援チーム等の複数の教員で指導・支援の成果を確認（</a:t>
            </a:r>
            <a:r>
              <a:rPr lang="en-US" altLang="ja-JP" sz="1800" dirty="0">
                <a:latin typeface="ＭＳ 明朝" panose="02020609040205080304" pitchFamily="17" charset="-128"/>
                <a:ea typeface="ＭＳ 明朝" panose="02020609040205080304" pitchFamily="17" charset="-128"/>
              </a:rPr>
              <a:t>Check</a:t>
            </a:r>
            <a:r>
              <a:rPr lang="ja-JP" altLang="en-US" sz="1800" dirty="0">
                <a:latin typeface="ＭＳ 明朝" panose="02020609040205080304" pitchFamily="17" charset="-128"/>
                <a:ea typeface="ＭＳ 明朝" panose="02020609040205080304" pitchFamily="17" charset="-128"/>
              </a:rPr>
              <a:t>）</a:t>
            </a:r>
            <a:r>
              <a:rPr lang="ja-JP" altLang="en-US" sz="1800" dirty="0" smtClean="0">
                <a:latin typeface="ＭＳ 明朝" panose="02020609040205080304" pitchFamily="17" charset="-128"/>
                <a:ea typeface="ＭＳ 明朝" panose="02020609040205080304" pitchFamily="17" charset="-128"/>
              </a:rPr>
              <a:t>し、再発</a:t>
            </a:r>
            <a:r>
              <a:rPr lang="ja-JP" altLang="en-US" sz="1800" dirty="0">
                <a:latin typeface="ＭＳ 明朝" panose="02020609040205080304" pitchFamily="17" charset="-128"/>
                <a:ea typeface="ＭＳ 明朝" panose="02020609040205080304" pitchFamily="17" charset="-128"/>
              </a:rPr>
              <a:t>防止のための改善策（</a:t>
            </a:r>
            <a:r>
              <a:rPr lang="en-US" altLang="ja-JP" sz="1800" dirty="0">
                <a:latin typeface="ＭＳ 明朝" panose="02020609040205080304" pitchFamily="17" charset="-128"/>
                <a:ea typeface="ＭＳ 明朝" panose="02020609040205080304" pitchFamily="17" charset="-128"/>
              </a:rPr>
              <a:t>Action</a:t>
            </a:r>
            <a:r>
              <a:rPr lang="ja-JP" altLang="en-US" sz="1800" dirty="0">
                <a:latin typeface="ＭＳ 明朝" panose="02020609040205080304" pitchFamily="17" charset="-128"/>
                <a:ea typeface="ＭＳ 明朝" panose="02020609040205080304" pitchFamily="17" charset="-128"/>
              </a:rPr>
              <a:t>）を</a:t>
            </a:r>
            <a:r>
              <a:rPr lang="ja-JP" altLang="en-US" sz="1800" dirty="0" smtClean="0">
                <a:latin typeface="ＭＳ 明朝" panose="02020609040205080304" pitchFamily="17" charset="-128"/>
                <a:ea typeface="ＭＳ 明朝" panose="02020609040205080304" pitchFamily="17" charset="-128"/>
              </a:rPr>
              <a:t>考え、実践</a:t>
            </a:r>
            <a:r>
              <a:rPr lang="ja-JP" altLang="en-US" sz="1800" dirty="0">
                <a:latin typeface="ＭＳ 明朝" panose="02020609040205080304" pitchFamily="17" charset="-128"/>
                <a:ea typeface="ＭＳ 明朝" panose="02020609040205080304" pitchFamily="17" charset="-128"/>
              </a:rPr>
              <a:t>していく</a:t>
            </a:r>
            <a:r>
              <a:rPr lang="ja-JP" altLang="en-US" sz="1800" dirty="0" smtClean="0">
                <a:latin typeface="ＭＳ 明朝" panose="02020609040205080304" pitchFamily="17" charset="-128"/>
                <a:ea typeface="ＭＳ 明朝" panose="02020609040205080304" pitchFamily="17" charset="-128"/>
              </a:rPr>
              <a:t>こと</a:t>
            </a:r>
            <a:r>
              <a:rPr lang="ja-JP" altLang="en-US" sz="1800" dirty="0" smtClean="0">
                <a:solidFill>
                  <a:srgbClr val="FF0000"/>
                </a:solidFill>
                <a:latin typeface="ＭＳ 明朝" panose="02020609040205080304" pitchFamily="17" charset="-128"/>
                <a:ea typeface="ＭＳ 明朝" panose="02020609040205080304" pitchFamily="17" charset="-128"/>
              </a:rPr>
              <a:t>なのです。</a:t>
            </a:r>
            <a:r>
              <a:rPr lang="ja-JP" altLang="en-US" sz="1800" strike="dblStrike" dirty="0" smtClean="0">
                <a:latin typeface="ＭＳ 明朝" panose="02020609040205080304" pitchFamily="17" charset="-128"/>
                <a:ea typeface="ＭＳ 明朝" panose="02020609040205080304" pitchFamily="17" charset="-128"/>
              </a:rPr>
              <a:t>では</a:t>
            </a:r>
            <a:r>
              <a:rPr lang="ja-JP" altLang="en-US" sz="1800" strike="dblStrike" dirty="0">
                <a:latin typeface="ＭＳ 明朝" panose="02020609040205080304" pitchFamily="17" charset="-128"/>
                <a:ea typeface="ＭＳ 明朝" panose="02020609040205080304" pitchFamily="17" charset="-128"/>
              </a:rPr>
              <a:t>ないでしょうか。</a:t>
            </a:r>
            <a:r>
              <a:rPr lang="ja-JP" altLang="en-US" sz="1800" dirty="0">
                <a:latin typeface="ＭＳ 明朝" panose="02020609040205080304" pitchFamily="17" charset="-128"/>
                <a:ea typeface="ＭＳ 明朝" panose="02020609040205080304" pitchFamily="17" charset="-128"/>
              </a:rPr>
              <a:t>そうすること</a:t>
            </a:r>
            <a:r>
              <a:rPr lang="ja-JP" altLang="en-US" sz="1800" dirty="0" smtClean="0">
                <a:latin typeface="ＭＳ 明朝" panose="02020609040205080304" pitchFamily="17" charset="-128"/>
                <a:ea typeface="ＭＳ 明朝" panose="02020609040205080304" pitchFamily="17" charset="-128"/>
              </a:rPr>
              <a:t>で、同じ</a:t>
            </a:r>
            <a:r>
              <a:rPr lang="ja-JP" altLang="en-US" sz="1800" dirty="0">
                <a:latin typeface="ＭＳ 明朝" panose="02020609040205080304" pitchFamily="17" charset="-128"/>
                <a:ea typeface="ＭＳ 明朝" panose="02020609040205080304" pitchFamily="17" charset="-128"/>
              </a:rPr>
              <a:t>ようなことを繰り返す生徒指導にならずに済むのではないでしょうか。</a:t>
            </a:r>
          </a:p>
          <a:p>
            <a:r>
              <a:rPr lang="ja-JP" altLang="en-US" sz="1800" dirty="0">
                <a:latin typeface="ＭＳ 明朝" panose="02020609040205080304" pitchFamily="17" charset="-128"/>
                <a:ea typeface="ＭＳ 明朝" panose="02020609040205080304" pitchFamily="17" charset="-128"/>
              </a:rPr>
              <a:t>　このことに</a:t>
            </a:r>
            <a:r>
              <a:rPr lang="ja-JP" altLang="en-US" sz="1800" dirty="0" smtClean="0">
                <a:latin typeface="ＭＳ 明朝" panose="02020609040205080304" pitchFamily="17" charset="-128"/>
                <a:ea typeface="ＭＳ 明朝" panose="02020609040205080304" pitchFamily="17" charset="-128"/>
              </a:rPr>
              <a:t>ついて、先ほど</a:t>
            </a:r>
            <a:r>
              <a:rPr lang="ja-JP" altLang="en-US" sz="1800" dirty="0">
                <a:latin typeface="ＭＳ 明朝" panose="02020609040205080304" pitchFamily="17" charset="-128"/>
                <a:ea typeface="ＭＳ 明朝" panose="02020609040205080304" pitchFamily="17" charset="-128"/>
              </a:rPr>
              <a:t>書いていただいた事例を基に考えてみます。★</a:t>
            </a:r>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9</a:t>
            </a:fld>
            <a:endParaRPr kumimoji="1" lang="ja-JP" altLang="en-US"/>
          </a:p>
        </p:txBody>
      </p:sp>
    </p:spTree>
    <p:extLst>
      <p:ext uri="{BB962C8B-B14F-4D97-AF65-F5344CB8AC3E}">
        <p14:creationId xmlns:p14="http://schemas.microsoft.com/office/powerpoint/2010/main" val="265668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74F74D9-5AA7-4113-9302-4E935D8D4EC1}"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1400">
                <a:solidFill>
                  <a:schemeClr val="tx1"/>
                </a:solidFill>
                <a:latin typeface="ＭＳ ゴシック" pitchFamily="49" charset="-128"/>
                <a:ea typeface="ＭＳ ゴシック" pitchFamily="49" charset="-128"/>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750754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A4F62A0-1977-459D-8051-0A1B289BB9F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0844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F26406-C2A6-4EAE-9AFC-5178FA37A3FA}"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17124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6A68679-82D3-4774-8BD2-38D86D424706}"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53747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EB6494C-B1B9-45C2-B322-8B2CC4379EDB}"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19375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22B2E0D-760A-4692-B0F4-AF8A51433E42}"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75951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70BA5CB-EE55-4B60-8D47-7C20D9F6465E}"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407074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294424A-9684-4CF9-BC1E-5ADE2A074E45}"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63652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D4CC757-31C8-441B-A68B-84E6D619980C}"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337110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E716902-CAB6-4318-8E95-ADB7F1B2F585}"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94888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FD36D5C-27FB-455C-9147-A0EB9B8088BF}" type="datetime1">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4D329A-9E30-4DAA-896C-D2C6A083AD97}" type="slidenum">
              <a:rPr kumimoji="1" lang="ja-JP" altLang="en-US" smtClean="0"/>
              <a:t>‹#›</a:t>
            </a:fld>
            <a:endParaRPr kumimoji="1" lang="ja-JP" altLang="en-US"/>
          </a:p>
        </p:txBody>
      </p:sp>
    </p:spTree>
    <p:extLst>
      <p:ext uri="{BB962C8B-B14F-4D97-AF65-F5344CB8AC3E}">
        <p14:creationId xmlns:p14="http://schemas.microsoft.com/office/powerpoint/2010/main" val="219528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E06DF5-75FA-4BA1-9F56-AA6A32B78C79}"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defRPr>
            </a:lvl1pPr>
          </a:lstStyle>
          <a:p>
            <a:fld id="{244D329A-9E30-4DAA-896C-D2C6A083AD97}" type="slidenum">
              <a:rPr lang="ja-JP" altLang="en-US" smtClean="0"/>
              <a:pPr/>
              <a:t>‹#›</a:t>
            </a:fld>
            <a:endParaRPr lang="ja-JP" altLang="en-US"/>
          </a:p>
        </p:txBody>
      </p:sp>
    </p:spTree>
    <p:extLst>
      <p:ext uri="{BB962C8B-B14F-4D97-AF65-F5344CB8AC3E}">
        <p14:creationId xmlns:p14="http://schemas.microsoft.com/office/powerpoint/2010/main" val="150704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6.xml"/><Relationship Id="rId5" Type="http://schemas.openxmlformats.org/officeDocument/2006/relationships/image" Target="../media/image17.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92252" y="764704"/>
            <a:ext cx="8458200" cy="2232248"/>
          </a:xfrm>
        </p:spPr>
        <p:txBody>
          <a:bodyPr>
            <a:normAutofit/>
          </a:bodyPr>
          <a:lstStyle/>
          <a:p>
            <a:r>
              <a:rPr lang="ja-JP" altLang="en-US" dirty="0" smtClean="0">
                <a:latin typeface="+mj-ea"/>
              </a:rPr>
              <a:t>基礎研修</a:t>
            </a:r>
            <a:r>
              <a:rPr kumimoji="1" lang="en-US" altLang="ja-JP" dirty="0" smtClean="0">
                <a:latin typeface="+mj-ea"/>
              </a:rPr>
              <a:t/>
            </a:r>
            <a:br>
              <a:rPr kumimoji="1" lang="en-US" altLang="ja-JP" dirty="0" smtClean="0">
                <a:latin typeface="+mj-ea"/>
              </a:rPr>
            </a:br>
            <a:r>
              <a:rPr lang="ja-JP" altLang="en-US" sz="3200" dirty="0" smtClean="0">
                <a:latin typeface="+mj-ea"/>
              </a:rPr>
              <a:t>－組織であたる生徒指導の進め方パッケージ－</a:t>
            </a:r>
            <a:r>
              <a:rPr lang="en-US" altLang="ja-JP" sz="3200" dirty="0" smtClean="0">
                <a:latin typeface="+mj-ea"/>
              </a:rPr>
              <a:t/>
            </a:r>
            <a:br>
              <a:rPr lang="en-US" altLang="ja-JP" sz="3200" dirty="0" smtClean="0">
                <a:latin typeface="+mj-ea"/>
              </a:rPr>
            </a:br>
            <a:r>
              <a:rPr lang="en-US" altLang="ja-JP" sz="2400" dirty="0" smtClean="0">
                <a:latin typeface="+mj-ea"/>
              </a:rPr>
              <a:t>【60</a:t>
            </a:r>
            <a:r>
              <a:rPr lang="ja-JP" altLang="en-US" sz="2400" dirty="0" smtClean="0">
                <a:latin typeface="+mj-ea"/>
              </a:rPr>
              <a:t>分研修</a:t>
            </a:r>
            <a:r>
              <a:rPr lang="en-US" altLang="ja-JP" sz="2400" dirty="0" smtClean="0">
                <a:latin typeface="+mj-ea"/>
              </a:rPr>
              <a:t>】</a:t>
            </a:r>
            <a:endParaRPr kumimoji="1" lang="ja-JP" altLang="en-US" sz="2400" dirty="0">
              <a:latin typeface="+mj-ea"/>
            </a:endParaRPr>
          </a:p>
        </p:txBody>
      </p:sp>
      <p:sp>
        <p:nvSpPr>
          <p:cNvPr id="6" name="テキスト ボックス 5"/>
          <p:cNvSpPr txBox="1"/>
          <p:nvPr/>
        </p:nvSpPr>
        <p:spPr>
          <a:xfrm>
            <a:off x="408383" y="3195250"/>
            <a:ext cx="8342069" cy="707886"/>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効果的な生徒指導を行うための「</a:t>
            </a:r>
            <a:r>
              <a:rPr lang="en-US" altLang="ja-JP" sz="2000" dirty="0" smtClean="0">
                <a:latin typeface="HG丸ｺﾞｼｯｸM-PRO" panose="020F0600000000000000" pitchFamily="50" charset="-128"/>
                <a:ea typeface="HG丸ｺﾞｼｯｸM-PRO" panose="020F0600000000000000" pitchFamily="50" charset="-128"/>
              </a:rPr>
              <a:t>ORV-PDCA</a:t>
            </a:r>
            <a:r>
              <a:rPr lang="ja-JP" altLang="en-US" sz="2000" dirty="0" smtClean="0">
                <a:latin typeface="HG丸ｺﾞｼｯｸM-PRO" panose="020F0600000000000000" pitchFamily="50" charset="-128"/>
                <a:ea typeface="HG丸ｺﾞｼｯｸM-PRO" panose="020F0600000000000000" pitchFamily="50" charset="-128"/>
              </a:rPr>
              <a:t>」について理解する</a:t>
            </a:r>
            <a:r>
              <a:rPr lang="en-US" altLang="ja-JP" sz="2000" dirty="0" smtClean="0">
                <a:latin typeface="HG丸ｺﾞｼｯｸM-PRO" panose="020F0600000000000000" pitchFamily="50" charset="-128"/>
                <a:ea typeface="HG丸ｺﾞｼｯｸM-PRO" panose="020F0600000000000000" pitchFamily="50" charset="-128"/>
              </a:rPr>
              <a:t>』</a:t>
            </a:r>
          </a:p>
        </p:txBody>
      </p:sp>
      <p:sp>
        <p:nvSpPr>
          <p:cNvPr id="8" name="テキスト ボックス 7"/>
          <p:cNvSpPr txBox="1"/>
          <p:nvPr/>
        </p:nvSpPr>
        <p:spPr>
          <a:xfrm>
            <a:off x="775957" y="2996952"/>
            <a:ext cx="8352928" cy="3539430"/>
          </a:xfrm>
          <a:prstGeom prst="rect">
            <a:avLst/>
          </a:prstGeom>
          <a:noFill/>
        </p:spPr>
        <p:txBody>
          <a:bodyPr wrap="square" rtlCol="0">
            <a:spAutoFit/>
          </a:bodyPr>
          <a:lstStyle/>
          <a:p>
            <a:endParaRPr kumimoji="1" lang="en-US" altLang="ja-JP" sz="2800" dirty="0" smtClean="0">
              <a:latin typeface="ＭＳ ゴシック" pitchFamily="49" charset="-128"/>
              <a:ea typeface="ＭＳ ゴシック" pitchFamily="49" charset="-128"/>
            </a:endParaRPr>
          </a:p>
          <a:p>
            <a:endParaRPr kumimoji="1" lang="en-US" altLang="ja-JP" sz="2800" dirty="0" smtClean="0">
              <a:latin typeface="ＭＳ ゴシック" pitchFamily="49" charset="-128"/>
              <a:ea typeface="ＭＳ ゴシック" pitchFamily="49" charset="-128"/>
            </a:endParaRPr>
          </a:p>
          <a:p>
            <a:endParaRPr lang="en-US" altLang="ja-JP" sz="2800" dirty="0">
              <a:latin typeface="ＭＳ ゴシック" pitchFamily="49" charset="-128"/>
              <a:ea typeface="ＭＳ ゴシック" pitchFamily="49" charset="-128"/>
            </a:endParaRPr>
          </a:p>
          <a:p>
            <a:r>
              <a:rPr kumimoji="1" lang="ja-JP" altLang="en-US" sz="2800" dirty="0" smtClean="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岡山県総合教育センター</a:t>
            </a:r>
            <a:endParaRPr kumimoji="1" lang="en-US" altLang="ja-JP" sz="2800" dirty="0" smtClean="0">
              <a:latin typeface="ＭＳ ゴシック" pitchFamily="49" charset="-128"/>
              <a:ea typeface="ＭＳ ゴシック" pitchFamily="49" charset="-128"/>
            </a:endParaRPr>
          </a:p>
          <a:p>
            <a:r>
              <a:rPr lang="ja-JP" altLang="en-US" sz="2800" dirty="0" smtClean="0">
                <a:latin typeface="ＭＳ ゴシック" pitchFamily="49" charset="-128"/>
                <a:ea typeface="ＭＳ ゴシック" pitchFamily="49" charset="-128"/>
              </a:rPr>
              <a:t>　　　　　　　　　　　</a:t>
            </a:r>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生徒指導部</a:t>
            </a:r>
            <a:endParaRPr lang="en-US" altLang="ja-JP" sz="2800" dirty="0" smtClean="0">
              <a:latin typeface="ＭＳ ゴシック" pitchFamily="49" charset="-128"/>
              <a:ea typeface="ＭＳ ゴシック" pitchFamily="49" charset="-128"/>
            </a:endParaRPr>
          </a:p>
          <a:p>
            <a:r>
              <a:rPr kumimoji="1" lang="ja-JP" altLang="en-US" sz="2800" dirty="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　　　　　　　　監修　兵庫教育大学大学院</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（現　関西外国語大学）</a:t>
            </a:r>
            <a:r>
              <a:rPr kumimoji="1" lang="ja-JP" altLang="en-US" sz="2800" dirty="0" smtClean="0">
                <a:latin typeface="ＭＳ ゴシック" pitchFamily="49" charset="-128"/>
                <a:ea typeface="ＭＳ ゴシック" pitchFamily="49" charset="-128"/>
              </a:rPr>
              <a:t>　</a:t>
            </a:r>
            <a:endParaRPr kumimoji="1" lang="en-US" altLang="ja-JP" sz="2800" dirty="0" smtClean="0">
              <a:latin typeface="ＭＳ ゴシック" pitchFamily="49" charset="-128"/>
              <a:ea typeface="ＭＳ ゴシック" pitchFamily="49" charset="-128"/>
            </a:endParaRPr>
          </a:p>
          <a:p>
            <a:r>
              <a:rPr lang="ja-JP" altLang="en-US" sz="2800" dirty="0">
                <a:latin typeface="ＭＳ ゴシック" pitchFamily="49" charset="-128"/>
                <a:ea typeface="ＭＳ ゴシック" pitchFamily="49" charset="-128"/>
              </a:rPr>
              <a:t>　</a:t>
            </a:r>
            <a:r>
              <a:rPr lang="ja-JP" altLang="en-US" sz="2800" dirty="0" smtClean="0">
                <a:latin typeface="ＭＳ ゴシック" pitchFamily="49" charset="-128"/>
                <a:ea typeface="ＭＳ ゴシック" pitchFamily="49" charset="-128"/>
              </a:rPr>
              <a:t>　　　　　　　　　　　　</a:t>
            </a:r>
            <a:r>
              <a:rPr kumimoji="1" lang="ja-JP" altLang="en-US" sz="2800" dirty="0" smtClean="0">
                <a:latin typeface="ＭＳ ゴシック" pitchFamily="49" charset="-128"/>
                <a:ea typeface="ＭＳ ゴシック" pitchFamily="49" charset="-128"/>
              </a:rPr>
              <a:t>教授　　新井　肇</a:t>
            </a:r>
            <a:endParaRPr kumimoji="1" lang="ja-JP" altLang="en-US" sz="2800" dirty="0">
              <a:latin typeface="ＭＳ ゴシック" pitchFamily="49" charset="-128"/>
              <a:ea typeface="ＭＳ ゴシック" pitchFamily="49" charset="-128"/>
            </a:endParaRPr>
          </a:p>
        </p:txBody>
      </p:sp>
    </p:spTree>
    <p:extLst>
      <p:ext uri="{BB962C8B-B14F-4D97-AF65-F5344CB8AC3E}">
        <p14:creationId xmlns:p14="http://schemas.microsoft.com/office/powerpoint/2010/main" val="1654071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2873" y="241874"/>
            <a:ext cx="1629326" cy="2889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323528" y="2060848"/>
            <a:ext cx="7632848" cy="1107996"/>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②</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個人作業</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印象に残っているエピソードを</a:t>
            </a:r>
            <a:r>
              <a:rPr lang="en-US" altLang="ja-JP" sz="2200" dirty="0" smtClean="0">
                <a:latin typeface="HG丸ｺﾞｼｯｸM-PRO" panose="020F0600000000000000" pitchFamily="50" charset="-128"/>
                <a:ea typeface="HG丸ｺﾞｼｯｸM-PRO" panose="020F0600000000000000" pitchFamily="50" charset="-128"/>
              </a:rPr>
              <a:t>ORV-PDCA</a:t>
            </a:r>
            <a:r>
              <a:rPr lang="ja-JP" altLang="en-US" sz="2200" dirty="0" smtClean="0">
                <a:latin typeface="HG丸ｺﾞｼｯｸM-PRO" panose="020F0600000000000000" pitchFamily="50" charset="-128"/>
                <a:ea typeface="HG丸ｺﾞｼｯｸM-PRO" panose="020F0600000000000000" pitchFamily="50" charset="-128"/>
              </a:rPr>
              <a:t>に当てはめる。</a:t>
            </a:r>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記入、個人</a:t>
            </a:r>
            <a:r>
              <a:rPr lang="ja-JP" altLang="en-US" sz="2200" dirty="0">
                <a:latin typeface="HG丸ｺﾞｼｯｸM-PRO" panose="020F0600000000000000" pitchFamily="50" charset="-128"/>
                <a:ea typeface="HG丸ｺﾞｼｯｸM-PRO" panose="020F0600000000000000" pitchFamily="50" charset="-128"/>
              </a:rPr>
              <a:t>６</a:t>
            </a:r>
            <a:r>
              <a:rPr lang="ja-JP" altLang="en-US" sz="2200" dirty="0" smtClean="0">
                <a:latin typeface="HG丸ｺﾞｼｯｸM-PRO" panose="020F0600000000000000" pitchFamily="50" charset="-128"/>
                <a:ea typeface="HG丸ｺﾞｼｯｸM-PRO" panose="020F0600000000000000" pitchFamily="50" charset="-128"/>
              </a:rPr>
              <a:t>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1214057" y="5994394"/>
            <a:ext cx="3717983" cy="720000"/>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全ての枠に当てはまらなくても</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smtClean="0">
                <a:solidFill>
                  <a:schemeClr val="tx1"/>
                </a:solidFill>
                <a:latin typeface="HG丸ｺﾞｼｯｸM-PRO" panose="020F0600000000000000" pitchFamily="50" charset="-128"/>
                <a:ea typeface="HG丸ｺﾞｼｯｸM-PRO" panose="020F0600000000000000" pitchFamily="50" charset="-128"/>
              </a:rPr>
              <a:t>　構いません。</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3" name="雲形吹き出し 12"/>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27116" y="22853"/>
            <a:ext cx="5493812"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３　生徒指導実践を進める際のポイントを協議する</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804" y="3168844"/>
            <a:ext cx="13804675" cy="8253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4409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852936"/>
            <a:ext cx="13246155" cy="748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6336" y="333518"/>
            <a:ext cx="1481205" cy="262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323528" y="1918966"/>
            <a:ext cx="7632848" cy="1107996"/>
          </a:xfrm>
          <a:prstGeom prst="rect">
            <a:avLst/>
          </a:prstGeom>
          <a:noFill/>
        </p:spPr>
        <p:txBody>
          <a:bodyPr wrap="square" rtlCol="0">
            <a:spAutoFit/>
          </a:bodyPr>
          <a:lstStyle/>
          <a:p>
            <a:r>
              <a:rPr lang="ja-JP" altLang="en-US" sz="2200" dirty="0" smtClean="0">
                <a:latin typeface="HG丸ｺﾞｼｯｸM-PRO" panose="020F0600000000000000" pitchFamily="50" charset="-128"/>
                <a:ea typeface="HG丸ｺﾞｼｯｸM-PRO" panose="020F0600000000000000" pitchFamily="50" charset="-128"/>
              </a:rPr>
              <a:t>③</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個人作業</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②の作業から</a:t>
            </a:r>
            <a:r>
              <a:rPr lang="ja-JP" altLang="en-US" sz="2200" dirty="0">
                <a:latin typeface="HG丸ｺﾞｼｯｸM-PRO" panose="020F0600000000000000" pitchFamily="50" charset="-128"/>
                <a:ea typeface="HG丸ｺﾞｼｯｸM-PRO" panose="020F0600000000000000" pitchFamily="50" charset="-128"/>
              </a:rPr>
              <a:t>気付いた</a:t>
            </a:r>
            <a:r>
              <a:rPr lang="ja-JP" altLang="en-US" sz="2200" dirty="0" smtClean="0">
                <a:latin typeface="HG丸ｺﾞｼｯｸM-PRO" panose="020F0600000000000000" pitchFamily="50" charset="-128"/>
                <a:ea typeface="HG丸ｺﾞｼｯｸM-PRO" panose="020F0600000000000000" pitchFamily="50" charset="-128"/>
              </a:rPr>
              <a:t>ことを書く。</a:t>
            </a:r>
            <a:endParaRPr lang="en-US" altLang="ja-JP" sz="2200" dirty="0" smtClean="0">
              <a:latin typeface="HG丸ｺﾞｼｯｸM-PRO" panose="020F0600000000000000" pitchFamily="50" charset="-128"/>
              <a:ea typeface="HG丸ｺﾞｼｯｸM-PRO" panose="020F0600000000000000" pitchFamily="50" charset="-128"/>
            </a:endParaRPr>
          </a:p>
          <a:p>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記入、個人３分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7008440" y="5301208"/>
            <a:ext cx="2088232" cy="1502229"/>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何が充実していたか</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何がもっと工夫できたか</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など、気付きを書きましょう。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3" name="雲形吹き出し 12"/>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508841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0446" y="561691"/>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329407" y="1988840"/>
            <a:ext cx="7632848" cy="769441"/>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④</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グループ協議</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③の</a:t>
            </a:r>
            <a:r>
              <a:rPr lang="ja-JP" altLang="en-US" sz="2200" dirty="0">
                <a:latin typeface="HG丸ｺﾞｼｯｸM-PRO" panose="020F0600000000000000" pitchFamily="50" charset="-128"/>
                <a:ea typeface="HG丸ｺﾞｼｯｸM-PRO" panose="020F0600000000000000" pitchFamily="50" charset="-128"/>
              </a:rPr>
              <a:t>気付き</a:t>
            </a:r>
            <a:r>
              <a:rPr lang="ja-JP" altLang="en-US" sz="2200" dirty="0" smtClean="0">
                <a:latin typeface="HG丸ｺﾞｼｯｸM-PRO" panose="020F0600000000000000" pitchFamily="50" charset="-128"/>
                <a:ea typeface="HG丸ｺﾞｼｯｸM-PRO" panose="020F0600000000000000" pitchFamily="50" charset="-128"/>
              </a:rPr>
              <a:t>を共有する。</a:t>
            </a:r>
            <a:r>
              <a:rPr lang="en-US" altLang="ja-JP" sz="2200" dirty="0">
                <a:latin typeface="HG丸ｺﾞｼｯｸM-PRO" panose="020F0600000000000000" pitchFamily="50" charset="-128"/>
                <a:ea typeface="HG丸ｺﾞｼｯｸM-PRO" panose="020F0600000000000000" pitchFamily="50" charset="-128"/>
              </a:rPr>
              <a:t>【</a:t>
            </a:r>
            <a:r>
              <a:rPr lang="ja-JP" altLang="en-US" sz="2200" dirty="0">
                <a:latin typeface="HG丸ｺﾞｼｯｸM-PRO" panose="020F0600000000000000" pitchFamily="50" charset="-128"/>
                <a:ea typeface="HG丸ｺﾞｼｯｸM-PRO" panose="020F0600000000000000" pitchFamily="50" charset="-128"/>
              </a:rPr>
              <a:t>別紙</a:t>
            </a:r>
            <a:r>
              <a:rPr lang="en-US" altLang="ja-JP" sz="2200" dirty="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a:t>
            </a:r>
            <a:r>
              <a:rPr lang="en-US" altLang="ja-JP" sz="2200" dirty="0" smtClean="0">
                <a:latin typeface="HG丸ｺﾞｼｯｸM-PRO" panose="020F0600000000000000" pitchFamily="50" charset="-128"/>
                <a:ea typeface="HG丸ｺﾞｼｯｸM-PRO" panose="020F0600000000000000" pitchFamily="50" charset="-128"/>
              </a:rPr>
              <a:t>】</a:t>
            </a:r>
            <a:endParaRPr lang="en-US" altLang="ja-JP" sz="2200" dirty="0">
              <a:latin typeface="HG丸ｺﾞｼｯｸM-PRO" panose="020F0600000000000000" pitchFamily="50" charset="-128"/>
              <a:ea typeface="HG丸ｺﾞｼｯｸM-PRO" panose="020F0600000000000000" pitchFamily="50" charset="-128"/>
            </a:endParaRPr>
          </a:p>
        </p:txBody>
      </p:sp>
      <p:sp>
        <p:nvSpPr>
          <p:cNvPr id="12" name="角丸四角形 11"/>
          <p:cNvSpPr/>
          <p:nvPr/>
        </p:nvSpPr>
        <p:spPr>
          <a:xfrm>
            <a:off x="5880211" y="3246646"/>
            <a:ext cx="2853395" cy="1543384"/>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新たな気付きをメモに残しておきましょう。</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4" name="角丸四角形 13"/>
          <p:cNvSpPr/>
          <p:nvPr/>
        </p:nvSpPr>
        <p:spPr>
          <a:xfrm>
            <a:off x="329408" y="2813987"/>
            <a:ext cx="4602632" cy="1296000"/>
          </a:xfrm>
          <a:prstGeom prst="roundRect">
            <a:avLst>
              <a:gd name="adj" fmla="val 6154"/>
            </a:avLst>
          </a:prstGeom>
          <a:solidFill>
            <a:schemeClr val="bg1"/>
          </a:solidFill>
          <a:ln w="63500"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丸ｺﾞｼｯｸM-PRO" panose="020F0600000000000000" pitchFamily="50" charset="-128"/>
                <a:ea typeface="HG丸ｺﾞｼｯｸM-PRO" panose="020F0600000000000000" pitchFamily="50" charset="-128"/>
              </a:rPr>
              <a:t>　生徒指導実践を</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ORV-PDCA</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に当てはめてみたことから</a:t>
            </a:r>
            <a:r>
              <a:rPr lang="ja-JP" altLang="en-US" dirty="0">
                <a:solidFill>
                  <a:schemeClr val="tx1"/>
                </a:solidFill>
                <a:latin typeface="HG丸ｺﾞｼｯｸM-PRO" panose="020F0600000000000000" pitchFamily="50" charset="-128"/>
                <a:ea typeface="HG丸ｺﾞｼｯｸM-PRO" panose="020F0600000000000000" pitchFamily="50" charset="-128"/>
              </a:rPr>
              <a:t>気付いた</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ことを共有してください。個々</a:t>
            </a:r>
            <a:r>
              <a:rPr lang="ja-JP" altLang="en-US" dirty="0">
                <a:solidFill>
                  <a:schemeClr val="tx1"/>
                </a:solidFill>
                <a:latin typeface="HG丸ｺﾞｼｯｸM-PRO" panose="020F0600000000000000" pitchFamily="50" charset="-128"/>
                <a:ea typeface="HG丸ｺﾞｼｯｸM-PRO" panose="020F0600000000000000" pitchFamily="50" charset="-128"/>
              </a:rPr>
              <a:t>の</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エピソードの内容を共有するのではありません</a:t>
            </a:r>
            <a:r>
              <a:rPr lang="ja-JP" altLang="en-US" dirty="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323528" y="4149080"/>
            <a:ext cx="5400600" cy="1107996"/>
          </a:xfrm>
          <a:prstGeom prst="rect">
            <a:avLst/>
          </a:prstGeom>
          <a:noFill/>
        </p:spPr>
        <p:txBody>
          <a:bodyPr wrap="square" rtlCol="0">
            <a:spAutoFit/>
          </a:bodyPr>
          <a:lstStyle/>
          <a:p>
            <a:r>
              <a:rPr kumimoji="1"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紹介例</a:t>
            </a:r>
            <a:r>
              <a:rPr kumimoji="1"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・事例の概略</a:t>
            </a:r>
            <a:endParaRPr lang="en-US" altLang="ja-JP" sz="2200" dirty="0" smtClean="0">
              <a:latin typeface="HG丸ｺﾞｼｯｸM-PRO" panose="020F0600000000000000" pitchFamily="50" charset="-128"/>
              <a:ea typeface="HG丸ｺﾞｼｯｸM-PRO" panose="020F0600000000000000" pitchFamily="50" charset="-128"/>
            </a:endParaRP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　　　　・</a:t>
            </a:r>
            <a:r>
              <a:rPr lang="en-US" altLang="ja-JP" sz="2200" dirty="0" smtClean="0">
                <a:latin typeface="HG丸ｺﾞｼｯｸM-PRO" panose="020F0600000000000000" pitchFamily="50" charset="-128"/>
                <a:ea typeface="HG丸ｺﾞｼｯｸM-PRO" panose="020F0600000000000000" pitchFamily="50" charset="-128"/>
              </a:rPr>
              <a:t>ORV-PDCA</a:t>
            </a:r>
            <a:r>
              <a:rPr lang="ja-JP" altLang="en-US" sz="2200" dirty="0" smtClean="0">
                <a:latin typeface="HG丸ｺﾞｼｯｸM-PRO" panose="020F0600000000000000" pitchFamily="50" charset="-128"/>
                <a:ea typeface="HG丸ｺﾞｼｯｸM-PRO" panose="020F0600000000000000" pitchFamily="50" charset="-128"/>
              </a:rPr>
              <a:t>に沿って紹介</a:t>
            </a:r>
            <a:endParaRPr lang="en-US" altLang="ja-JP" sz="2200" dirty="0" smtClean="0">
              <a:latin typeface="HG丸ｺﾞｼｯｸM-PRO" panose="020F0600000000000000" pitchFamily="50" charset="-128"/>
              <a:ea typeface="HG丸ｺﾞｼｯｸM-PRO" panose="020F0600000000000000" pitchFamily="50" charset="-128"/>
            </a:endParaRP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　　　　・気付きを強調</a:t>
            </a:r>
            <a:endParaRPr lang="en-US" altLang="ja-JP" sz="2200" dirty="0" smtClean="0">
              <a:latin typeface="HG丸ｺﾞｼｯｸM-PRO" panose="020F0600000000000000" pitchFamily="50" charset="-128"/>
              <a:ea typeface="HG丸ｺﾞｼｯｸM-PRO" panose="020F0600000000000000" pitchFamily="50" charset="-128"/>
            </a:endParaRPr>
          </a:p>
        </p:txBody>
      </p:sp>
      <p:sp>
        <p:nvSpPr>
          <p:cNvPr id="16" name="雲形吹き出し 15"/>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8" name="図 17"/>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50000"/>
          <a:stretch/>
        </p:blipFill>
        <p:spPr bwMode="auto">
          <a:xfrm>
            <a:off x="5641913" y="2839601"/>
            <a:ext cx="3360675" cy="2073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766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61691"/>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雲形吹き出し 14"/>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329407" y="1988840"/>
            <a:ext cx="7632848" cy="769441"/>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④</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グループ協議</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③の</a:t>
            </a:r>
            <a:r>
              <a:rPr lang="ja-JP" altLang="en-US" sz="2200" dirty="0">
                <a:latin typeface="HG丸ｺﾞｼｯｸM-PRO" panose="020F0600000000000000" pitchFamily="50" charset="-128"/>
                <a:ea typeface="HG丸ｺﾞｼｯｸM-PRO" panose="020F0600000000000000" pitchFamily="50" charset="-128"/>
              </a:rPr>
              <a:t>気付き</a:t>
            </a:r>
            <a:r>
              <a:rPr lang="ja-JP" altLang="en-US" sz="2200" dirty="0" smtClean="0">
                <a:latin typeface="HG丸ｺﾞｼｯｸM-PRO" panose="020F0600000000000000" pitchFamily="50" charset="-128"/>
                <a:ea typeface="HG丸ｺﾞｼｯｸM-PRO" panose="020F0600000000000000" pitchFamily="50" charset="-128"/>
              </a:rPr>
              <a:t>を共有する。</a:t>
            </a:r>
            <a:r>
              <a:rPr lang="en-US" altLang="ja-JP" sz="2200" dirty="0">
                <a:latin typeface="HG丸ｺﾞｼｯｸM-PRO" panose="020F0600000000000000" pitchFamily="50" charset="-128"/>
                <a:ea typeface="HG丸ｺﾞｼｯｸM-PRO" panose="020F0600000000000000" pitchFamily="50" charset="-128"/>
              </a:rPr>
              <a:t>【</a:t>
            </a:r>
            <a:r>
              <a:rPr lang="ja-JP" altLang="en-US" sz="2200" dirty="0">
                <a:latin typeface="HG丸ｺﾞｼｯｸM-PRO" panose="020F0600000000000000" pitchFamily="50" charset="-128"/>
                <a:ea typeface="HG丸ｺﾞｼｯｸM-PRO" panose="020F0600000000000000" pitchFamily="50" charset="-128"/>
              </a:rPr>
              <a:t>別紙</a:t>
            </a:r>
            <a:r>
              <a:rPr lang="en-US" altLang="ja-JP" sz="2200" dirty="0">
                <a:latin typeface="HG丸ｺﾞｼｯｸM-PRO" panose="020F0600000000000000" pitchFamily="50" charset="-128"/>
                <a:ea typeface="HG丸ｺﾞｼｯｸM-PRO" panose="020F0600000000000000" pitchFamily="50" charset="-128"/>
              </a:rPr>
              <a:t>Ⅱ</a:t>
            </a:r>
            <a:r>
              <a:rPr lang="ja-JP" altLang="en-US" sz="2200" dirty="0">
                <a:latin typeface="HG丸ｺﾞｼｯｸM-PRO" panose="020F0600000000000000" pitchFamily="50" charset="-128"/>
                <a:ea typeface="HG丸ｺﾞｼｯｸM-PRO" panose="020F0600000000000000" pitchFamily="50" charset="-128"/>
              </a:rPr>
              <a:t>記入</a:t>
            </a:r>
            <a:r>
              <a:rPr lang="en-US" altLang="ja-JP" sz="2200" dirty="0" smtClean="0">
                <a:latin typeface="HG丸ｺﾞｼｯｸM-PRO" panose="020F0600000000000000" pitchFamily="50" charset="-128"/>
                <a:ea typeface="HG丸ｺﾞｼｯｸM-PRO" panose="020F0600000000000000" pitchFamily="50" charset="-128"/>
              </a:rPr>
              <a:t>】</a:t>
            </a:r>
            <a:endParaRPr lang="en-US" altLang="ja-JP" sz="2200" dirty="0">
              <a:latin typeface="HG丸ｺﾞｼｯｸM-PRO" panose="020F0600000000000000" pitchFamily="50" charset="-128"/>
              <a:ea typeface="HG丸ｺﾞｼｯｸM-PRO" panose="020F0600000000000000" pitchFamily="50" charset="-128"/>
            </a:endParaRPr>
          </a:p>
        </p:txBody>
      </p:sp>
      <p:sp>
        <p:nvSpPr>
          <p:cNvPr id="21" name="角丸四角形 20"/>
          <p:cNvSpPr/>
          <p:nvPr/>
        </p:nvSpPr>
        <p:spPr>
          <a:xfrm>
            <a:off x="329408" y="2813987"/>
            <a:ext cx="4602632" cy="1296000"/>
          </a:xfrm>
          <a:prstGeom prst="roundRect">
            <a:avLst>
              <a:gd name="adj" fmla="val 6154"/>
            </a:avLst>
          </a:prstGeom>
          <a:solidFill>
            <a:schemeClr val="bg1"/>
          </a:solidFill>
          <a:ln w="63500"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丸ｺﾞｼｯｸM-PRO" panose="020F0600000000000000" pitchFamily="50" charset="-128"/>
                <a:ea typeface="HG丸ｺﾞｼｯｸM-PRO" panose="020F0600000000000000" pitchFamily="50" charset="-128"/>
              </a:rPr>
              <a:t>　生徒指導実践を</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ORV-PDCA</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に当てはめてみたことから</a:t>
            </a:r>
            <a:r>
              <a:rPr lang="ja-JP" altLang="en-US" dirty="0">
                <a:solidFill>
                  <a:schemeClr val="tx1"/>
                </a:solidFill>
                <a:latin typeface="HG丸ｺﾞｼｯｸM-PRO" panose="020F0600000000000000" pitchFamily="50" charset="-128"/>
                <a:ea typeface="HG丸ｺﾞｼｯｸM-PRO" panose="020F0600000000000000" pitchFamily="50" charset="-128"/>
              </a:rPr>
              <a:t>気付いた</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ことを共有してください。個々</a:t>
            </a:r>
            <a:r>
              <a:rPr lang="ja-JP" altLang="en-US" dirty="0">
                <a:solidFill>
                  <a:schemeClr val="tx1"/>
                </a:solidFill>
                <a:latin typeface="HG丸ｺﾞｼｯｸM-PRO" panose="020F0600000000000000" pitchFamily="50" charset="-128"/>
                <a:ea typeface="HG丸ｺﾞｼｯｸM-PRO" panose="020F0600000000000000" pitchFamily="50" charset="-128"/>
              </a:rPr>
              <a:t>の</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エピソードの内容を共有するのではありません</a:t>
            </a:r>
            <a:r>
              <a:rPr lang="ja-JP" altLang="en-US" dirty="0">
                <a:solidFill>
                  <a:schemeClr val="tx1"/>
                </a:solidFill>
                <a:latin typeface="HG丸ｺﾞｼｯｸM-PRO" panose="020F0600000000000000" pitchFamily="50" charset="-128"/>
                <a:ea typeface="HG丸ｺﾞｼｯｸM-PRO" panose="020F0600000000000000" pitchFamily="50" charset="-128"/>
              </a:rPr>
              <a:t>。</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323528" y="4149080"/>
            <a:ext cx="5400600" cy="1015663"/>
          </a:xfrm>
          <a:prstGeom prst="rect">
            <a:avLst/>
          </a:prstGeom>
          <a:noFill/>
        </p:spPr>
        <p:txBody>
          <a:bodyPr wrap="square" rtlCol="0">
            <a:spAutoFit/>
          </a:bodyPr>
          <a:lstStyle/>
          <a:p>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紹介例</a:t>
            </a:r>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・事例の概略</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a:t>
            </a:r>
            <a:r>
              <a:rPr lang="en-US" altLang="ja-JP" sz="2000" dirty="0" smtClean="0">
                <a:latin typeface="HG丸ｺﾞｼｯｸM-PRO" panose="020F0600000000000000" pitchFamily="50" charset="-128"/>
                <a:ea typeface="HG丸ｺﾞｼｯｸM-PRO" panose="020F0600000000000000" pitchFamily="50" charset="-128"/>
              </a:rPr>
              <a:t>ORV-PDCA</a:t>
            </a:r>
            <a:r>
              <a:rPr lang="ja-JP" altLang="en-US" sz="2000" dirty="0" smtClean="0">
                <a:latin typeface="HG丸ｺﾞｼｯｸM-PRO" panose="020F0600000000000000" pitchFamily="50" charset="-128"/>
                <a:ea typeface="HG丸ｺﾞｼｯｸM-PRO" panose="020F0600000000000000" pitchFamily="50" charset="-128"/>
              </a:rPr>
              <a:t>に沿って紹介</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・気付きを強調</a:t>
            </a:r>
            <a:endParaRPr lang="en-US" altLang="ja-JP" sz="2000"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29407" y="5100599"/>
            <a:ext cx="4818656" cy="1631216"/>
          </a:xfrm>
          <a:prstGeom prst="rect">
            <a:avLst/>
          </a:prstGeom>
          <a:no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⑤</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グループ協議</a:t>
            </a:r>
            <a:r>
              <a:rPr kumimoji="1" lang="en-US" altLang="ja-JP" sz="2000" dirty="0" smtClean="0">
                <a:latin typeface="HG丸ｺﾞｼｯｸM-PRO" panose="020F0600000000000000" pitchFamily="50" charset="-128"/>
                <a:ea typeface="HG丸ｺﾞｼｯｸM-PRO" panose="020F0600000000000000" pitchFamily="50" charset="-128"/>
              </a:rPr>
              <a:t>】</a:t>
            </a: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生徒指導を進める上で、重要度が高いと考えられるポイントを検討する。</a:t>
            </a:r>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別紙</a:t>
            </a:r>
            <a:r>
              <a:rPr lang="en-US" altLang="ja-JP" sz="2000" dirty="0">
                <a:latin typeface="HG丸ｺﾞｼｯｸM-PRO" panose="020F0600000000000000" pitchFamily="50" charset="-128"/>
                <a:ea typeface="HG丸ｺﾞｼｯｸM-PRO" panose="020F0600000000000000" pitchFamily="50" charset="-128"/>
              </a:rPr>
              <a:t>Ⅱ</a:t>
            </a:r>
            <a:r>
              <a:rPr lang="ja-JP" altLang="en-US" sz="2000" dirty="0" smtClean="0">
                <a:latin typeface="HG丸ｺﾞｼｯｸM-PRO" panose="020F0600000000000000" pitchFamily="50" charset="-128"/>
                <a:ea typeface="HG丸ｺﾞｼｯｸM-PRO" panose="020F0600000000000000" pitchFamily="50" charset="-128"/>
              </a:rPr>
              <a:t>記入</a:t>
            </a:r>
            <a:r>
              <a:rPr lang="en-US" altLang="ja-JP" sz="2000" dirty="0" smtClean="0">
                <a:latin typeface="HG丸ｺﾞｼｯｸM-PRO" panose="020F0600000000000000" pitchFamily="50" charset="-128"/>
                <a:ea typeface="HG丸ｺﾞｼｯｸM-PRO" panose="020F0600000000000000" pitchFamily="50" charset="-128"/>
              </a:rPr>
              <a:t>】</a:t>
            </a: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④⑤で</a:t>
            </a:r>
            <a:r>
              <a:rPr lang="en-US" altLang="ja-JP" sz="2000" dirty="0" smtClean="0">
                <a:latin typeface="HG丸ｺﾞｼｯｸM-PRO" panose="020F0600000000000000" pitchFamily="50" charset="-128"/>
                <a:ea typeface="HG丸ｺﾞｼｯｸM-PRO" panose="020F0600000000000000" pitchFamily="50" charset="-128"/>
              </a:rPr>
              <a:t>10</a:t>
            </a:r>
            <a:r>
              <a:rPr lang="ja-JP" altLang="en-US" sz="2000" dirty="0" smtClean="0">
                <a:latin typeface="HG丸ｺﾞｼｯｸM-PRO" panose="020F0600000000000000" pitchFamily="50" charset="-128"/>
                <a:ea typeface="HG丸ｺﾞｼｯｸM-PRO" panose="020F0600000000000000" pitchFamily="50" charset="-128"/>
              </a:rPr>
              <a:t>分</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8" name="図 17"/>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59751"/>
          <a:stretch/>
        </p:blipFill>
        <p:spPr bwMode="auto">
          <a:xfrm>
            <a:off x="5559984" y="5033897"/>
            <a:ext cx="3558453" cy="1764620"/>
          </a:xfrm>
          <a:prstGeom prst="rect">
            <a:avLst/>
          </a:prstGeom>
          <a:noFill/>
          <a:extLst>
            <a:ext uri="{909E8E84-426E-40DD-AFC4-6F175D3DCCD1}">
              <a14:hiddenFill xmlns:a14="http://schemas.microsoft.com/office/drawing/2010/main">
                <a:solidFill>
                  <a:srgbClr val="FFFFFF"/>
                </a:solidFill>
              </a14:hiddenFill>
            </a:ext>
          </a:extLst>
        </p:spPr>
      </p:pic>
      <p:sp>
        <p:nvSpPr>
          <p:cNvPr id="24" name="角丸四角形 23"/>
          <p:cNvSpPr/>
          <p:nvPr/>
        </p:nvSpPr>
        <p:spPr>
          <a:xfrm>
            <a:off x="5880211" y="3246646"/>
            <a:ext cx="2853395" cy="1543384"/>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新たな気付きをメモに残しておきましょう。</a:t>
            </a:r>
            <a:endParaRPr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p:txBody>
      </p:sp>
      <p:pic>
        <p:nvPicPr>
          <p:cNvPr id="25" name="図 24"/>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b="50000"/>
          <a:stretch/>
        </p:blipFill>
        <p:spPr bwMode="auto">
          <a:xfrm>
            <a:off x="5641913" y="2839601"/>
            <a:ext cx="3360675" cy="2073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4535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352" y="515759"/>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467544" y="2708920"/>
            <a:ext cx="3422652" cy="1446550"/>
          </a:xfrm>
          <a:prstGeom prst="rect">
            <a:avLst/>
          </a:prstGeom>
          <a:noFill/>
        </p:spPr>
        <p:txBody>
          <a:bodyPr wrap="square" rtlCol="0">
            <a:spAutoFit/>
          </a:bodyPr>
          <a:lstStyle/>
          <a:p>
            <a:r>
              <a:rPr lang="ja-JP" altLang="en-US" sz="2200" dirty="0">
                <a:latin typeface="HG丸ｺﾞｼｯｸM-PRO" panose="020F0600000000000000" pitchFamily="50" charset="-128"/>
                <a:ea typeface="HG丸ｺﾞｼｯｸM-PRO" panose="020F0600000000000000" pitchFamily="50" charset="-128"/>
              </a:rPr>
              <a:t>⑥</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全体発表</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lang="ja-JP" altLang="en-US" sz="2200" dirty="0" smtClean="0">
                <a:latin typeface="HG丸ｺﾞｼｯｸM-PRO" panose="020F0600000000000000" pitchFamily="50" charset="-128"/>
                <a:ea typeface="HG丸ｺﾞｼｯｸM-PRO" panose="020F0600000000000000" pitchFamily="50" charset="-128"/>
              </a:rPr>
              <a:t>各グループでの協議を共有する。</a:t>
            </a:r>
            <a:endParaRPr lang="en-US" altLang="ja-JP" sz="2200" dirty="0" smtClean="0">
              <a:latin typeface="HG丸ｺﾞｼｯｸM-PRO" panose="020F0600000000000000" pitchFamily="50" charset="-128"/>
              <a:ea typeface="HG丸ｺﾞｼｯｸM-PRO" panose="020F0600000000000000" pitchFamily="50" charset="-128"/>
            </a:endParaRPr>
          </a:p>
          <a:p>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Ⅱ</a:t>
            </a:r>
            <a:r>
              <a:rPr lang="ja-JP" altLang="en-US" sz="2200" dirty="0" smtClean="0">
                <a:latin typeface="HG丸ｺﾞｼｯｸM-PRO" panose="020F0600000000000000" pitchFamily="50" charset="-128"/>
                <a:ea typeface="HG丸ｺﾞｼｯｸM-PRO" panose="020F0600000000000000" pitchFamily="50" charset="-128"/>
              </a:rPr>
              <a:t>記入、３分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4193782" y="4725144"/>
            <a:ext cx="4302272" cy="720080"/>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大切な内容をメモしておきましょう。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4" name="角丸四角形 13"/>
          <p:cNvSpPr/>
          <p:nvPr/>
        </p:nvSpPr>
        <p:spPr>
          <a:xfrm>
            <a:off x="617164" y="4301789"/>
            <a:ext cx="3163387" cy="2218470"/>
          </a:xfrm>
          <a:prstGeom prst="roundRect">
            <a:avLst>
              <a:gd name="adj" fmla="val 6154"/>
            </a:avLst>
          </a:prstGeom>
          <a:solidFill>
            <a:schemeClr val="bg1"/>
          </a:solidFill>
          <a:ln w="63500"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丸ｺﾞｼｯｸM-PRO" panose="020F0600000000000000" pitchFamily="50" charset="-128"/>
                <a:ea typeface="HG丸ｺﾞｼｯｸM-PRO" panose="020F0600000000000000" pitchFamily="50" charset="-128"/>
              </a:rPr>
              <a:t>　他のグループが発表した内容と同じ内容のものは、省略して、できるだけ多くのグループが発表できるようにする。</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6" name="雲形吹き出し 15"/>
          <p:cNvSpPr/>
          <p:nvPr/>
        </p:nvSpPr>
        <p:spPr>
          <a:xfrm>
            <a:off x="179513" y="379143"/>
            <a:ext cx="7159698" cy="1681705"/>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1" name="図 10"/>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41167"/>
          <a:stretch/>
        </p:blipFill>
        <p:spPr bwMode="auto">
          <a:xfrm>
            <a:off x="4046414" y="3529405"/>
            <a:ext cx="4597007" cy="3332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7729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円/楕円 69"/>
          <p:cNvSpPr/>
          <p:nvPr/>
        </p:nvSpPr>
        <p:spPr>
          <a:xfrm rot="19800000">
            <a:off x="1532138" y="2132856"/>
            <a:ext cx="5948921" cy="3580000"/>
          </a:xfrm>
          <a:prstGeom prst="ellipse">
            <a:avLst/>
          </a:prstGeom>
          <a:gradFill>
            <a:gsLst>
              <a:gs pos="0">
                <a:srgbClr val="9999FF"/>
              </a:gs>
              <a:gs pos="40000">
                <a:srgbClr val="CCCCFF"/>
              </a:gs>
              <a:gs pos="100000">
                <a:srgbClr val="FFCCFF"/>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2" name="爆発 2 11"/>
          <p:cNvSpPr/>
          <p:nvPr/>
        </p:nvSpPr>
        <p:spPr>
          <a:xfrm>
            <a:off x="372633" y="4361205"/>
            <a:ext cx="2520280" cy="1605371"/>
          </a:xfrm>
          <a:prstGeom prst="irregularSeal2">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2400" dirty="0" smtClean="0">
                <a:solidFill>
                  <a:schemeClr val="tx1"/>
                </a:solidFill>
              </a:rPr>
              <a:t>問題行動</a:t>
            </a:r>
            <a:endParaRPr kumimoji="1" lang="ja-JP" altLang="en-US" sz="2400" dirty="0">
              <a:solidFill>
                <a:schemeClr val="tx1"/>
              </a:solidFill>
            </a:endParaRPr>
          </a:p>
        </p:txBody>
      </p:sp>
      <p:sp>
        <p:nvSpPr>
          <p:cNvPr id="83" name="タイトル 11"/>
          <p:cNvSpPr>
            <a:spLocks noGrp="1"/>
          </p:cNvSpPr>
          <p:nvPr>
            <p:ph type="title"/>
          </p:nvPr>
        </p:nvSpPr>
        <p:spPr>
          <a:xfrm>
            <a:off x="190336" y="47519"/>
            <a:ext cx="8953664" cy="717409"/>
          </a:xfrm>
        </p:spPr>
        <p:txBody>
          <a:bodyPr anchor="t">
            <a:noAutofit/>
          </a:bodyPr>
          <a:lstStyle/>
          <a:p>
            <a:pPr algn="l"/>
            <a:r>
              <a:rPr kumimoji="1" lang="ja-JP" altLang="en-US" sz="4000" u="sng" dirty="0" smtClean="0"/>
              <a:t>問題解決的生徒指導でのＯＲＶ－ＰＤＣＡ</a:t>
            </a:r>
            <a:endParaRPr kumimoji="1" lang="ja-JP" altLang="en-US" sz="4000" u="sng" dirty="0"/>
          </a:p>
        </p:txBody>
      </p:sp>
      <p:sp>
        <p:nvSpPr>
          <p:cNvPr id="46" name="テキスト ボックス 45"/>
          <p:cNvSpPr txBox="1"/>
          <p:nvPr/>
        </p:nvSpPr>
        <p:spPr>
          <a:xfrm>
            <a:off x="6009809" y="4876066"/>
            <a:ext cx="2612588" cy="1937310"/>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支援チーム</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・担任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・学年</a:t>
            </a:r>
            <a:r>
              <a:rPr lang="ja-JP" altLang="en-US" sz="2000" dirty="0">
                <a:latin typeface="HG丸ｺﾞｼｯｸM-PRO" panose="020F0600000000000000" pitchFamily="50" charset="-128"/>
                <a:ea typeface="HG丸ｺﾞｼｯｸM-PRO" panose="020F0600000000000000" pitchFamily="50" charset="-128"/>
              </a:rPr>
              <a:t>主任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・生徒</a:t>
            </a:r>
            <a:r>
              <a:rPr lang="ja-JP" altLang="en-US" sz="2000" dirty="0">
                <a:latin typeface="HG丸ｺﾞｼｯｸM-PRO" panose="020F0600000000000000" pitchFamily="50" charset="-128"/>
                <a:ea typeface="HG丸ｺﾞｼｯｸM-PRO" panose="020F0600000000000000" pitchFamily="50" charset="-128"/>
              </a:rPr>
              <a:t>指導担当</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・養護</a:t>
            </a:r>
            <a:r>
              <a:rPr lang="ja-JP" altLang="en-US" sz="2000" dirty="0">
                <a:latin typeface="HG丸ｺﾞｼｯｸM-PRO" panose="020F0600000000000000" pitchFamily="50" charset="-128"/>
                <a:ea typeface="HG丸ｺﾞｼｯｸM-PRO" panose="020F0600000000000000" pitchFamily="50" charset="-128"/>
              </a:rPr>
              <a:t>教諭　　等</a:t>
            </a:r>
            <a:endParaRPr lang="ja-JP" altLang="en-US" sz="2000" dirty="0"/>
          </a:p>
          <a:p>
            <a:pPr algn="ct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nvGrpSpPr>
          <p:cNvPr id="48" name="グループ化 47"/>
          <p:cNvGrpSpPr/>
          <p:nvPr/>
        </p:nvGrpSpPr>
        <p:grpSpPr>
          <a:xfrm>
            <a:off x="993371" y="764704"/>
            <a:ext cx="1980000" cy="837445"/>
            <a:chOff x="1306829" y="764704"/>
            <a:chExt cx="1980000" cy="837445"/>
          </a:xfrm>
        </p:grpSpPr>
        <p:sp>
          <p:nvSpPr>
            <p:cNvPr id="49" name="テキスト ボックス 48"/>
            <p:cNvSpPr txBox="1"/>
            <p:nvPr/>
          </p:nvSpPr>
          <p:spPr>
            <a:xfrm>
              <a:off x="1306829" y="764704"/>
              <a:ext cx="1980000" cy="430887"/>
            </a:xfrm>
            <a:prstGeom prst="rect">
              <a:avLst/>
            </a:prstGeom>
            <a:solidFill>
              <a:schemeClr val="bg1"/>
            </a:solidFill>
          </p:spPr>
          <p:txBody>
            <a:bodyPr wrap="none" lIns="0" tIns="0" rIns="0" bIns="0" rtlCol="0">
              <a:noAutofit/>
            </a:bodyPr>
            <a:lstStyle/>
            <a:p>
              <a:pPr algn="dist"/>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spc="-100" dirty="0" smtClean="0">
                  <a:latin typeface="HG丸ｺﾞｼｯｸM-PRO" panose="020F0600000000000000" pitchFamily="50" charset="-128"/>
                  <a:ea typeface="HG丸ｺﾞｼｯｸM-PRO" panose="020F0600000000000000" pitchFamily="50" charset="-128"/>
                </a:rPr>
                <a:t>誰が誰に、いつ、どのような指導・支援をするか</a:t>
              </a:r>
              <a:endParaRPr kumimoji="1" lang="en-US" altLang="ja-JP" sz="2000" spc="-100" dirty="0" smtClean="0">
                <a:latin typeface="HG丸ｺﾞｼｯｸM-PRO" panose="020F0600000000000000" pitchFamily="50" charset="-128"/>
                <a:ea typeface="HG丸ｺﾞｼｯｸM-PRO" panose="020F0600000000000000" pitchFamily="50" charset="-128"/>
              </a:endParaRPr>
            </a:p>
          </p:txBody>
        </p:sp>
        <p:sp>
          <p:nvSpPr>
            <p:cNvPr id="51" name="テキスト ボックス 50"/>
            <p:cNvSpPr txBox="1"/>
            <p:nvPr/>
          </p:nvSpPr>
          <p:spPr>
            <a:xfrm>
              <a:off x="1306829" y="1170149"/>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指導・支援の実施</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grpSp>
        <p:nvGrpSpPr>
          <p:cNvPr id="52" name="グループ化 51"/>
          <p:cNvGrpSpPr/>
          <p:nvPr/>
        </p:nvGrpSpPr>
        <p:grpSpPr>
          <a:xfrm>
            <a:off x="78929" y="764704"/>
            <a:ext cx="3220501" cy="1728000"/>
            <a:chOff x="390327" y="764704"/>
            <a:chExt cx="3220501" cy="1728000"/>
          </a:xfrm>
        </p:grpSpPr>
        <p:sp>
          <p:nvSpPr>
            <p:cNvPr id="53" name="テキスト ボックス 52"/>
            <p:cNvSpPr txBox="1"/>
            <p:nvPr/>
          </p:nvSpPr>
          <p:spPr>
            <a:xfrm>
              <a:off x="390327" y="1632177"/>
              <a:ext cx="3168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点検・評価（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C </a:t>
              </a:r>
              <a:r>
                <a:rPr kumimoji="1" lang="en-US" altLang="ja-JP" sz="2400" dirty="0" smtClean="0">
                  <a:latin typeface="HG丸ｺﾞｼｯｸM-PRO" panose="020F0600000000000000" pitchFamily="50" charset="-128"/>
                  <a:ea typeface="HG丸ｺﾞｼｯｸM-PRO" panose="020F0600000000000000" pitchFamily="50" charset="-128"/>
                </a:rPr>
                <a:t>heck</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指導</a:t>
              </a:r>
              <a:r>
                <a:rPr lang="ja-JP" altLang="en-US" sz="2000" dirty="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支援後の変容の確認</a:t>
              </a:r>
              <a:endParaRPr kumimoji="1" lang="en-US" altLang="ja-JP" sz="2000" dirty="0" smtClean="0">
                <a:latin typeface="HG丸ｺﾞｼｯｸM-PRO" panose="020F0600000000000000" pitchFamily="50" charset="-128"/>
                <a:ea typeface="HG丸ｺﾞｼｯｸM-PRO" panose="020F0600000000000000" pitchFamily="50" charset="-128"/>
              </a:endParaRPr>
            </a:p>
          </p:txBody>
        </p:sp>
        <p:sp>
          <p:nvSpPr>
            <p:cNvPr id="54" name="テキスト ボックス 53"/>
            <p:cNvSpPr txBox="1"/>
            <p:nvPr/>
          </p:nvSpPr>
          <p:spPr>
            <a:xfrm>
              <a:off x="1306828" y="2049235"/>
              <a:ext cx="2304000" cy="432000"/>
            </a:xfrm>
            <a:prstGeom prst="rect">
              <a:avLst/>
            </a:prstGeom>
            <a:no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改善（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A </a:t>
              </a:r>
              <a:r>
                <a:rPr kumimoji="1" lang="en-US" altLang="ja-JP" sz="2400" dirty="0" err="1" smtClean="0">
                  <a:latin typeface="HG丸ｺﾞｼｯｸM-PRO" panose="020F0600000000000000" pitchFamily="50" charset="-128"/>
                  <a:ea typeface="HG丸ｺﾞｼｯｸM-PRO" panose="020F0600000000000000" pitchFamily="50" charset="-128"/>
                </a:rPr>
                <a:t>ction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改善を加えた指導・支援の展開</a:t>
              </a:r>
              <a:endParaRPr kumimoji="1" lang="en-US" altLang="ja-JP" sz="2000" dirty="0" smtClean="0">
                <a:latin typeface="HG丸ｺﾞｼｯｸM-PRO" panose="020F0600000000000000" pitchFamily="50" charset="-128"/>
                <a:ea typeface="HG丸ｺﾞｼｯｸM-PRO" panose="020F0600000000000000" pitchFamily="50" charset="-128"/>
              </a:endParaRPr>
            </a:p>
          </p:txBody>
        </p:sp>
        <p:sp>
          <p:nvSpPr>
            <p:cNvPr id="55" name="角丸四角形 54"/>
            <p:cNvSpPr/>
            <p:nvPr/>
          </p:nvSpPr>
          <p:spPr>
            <a:xfrm>
              <a:off x="2273963" y="764704"/>
              <a:ext cx="360000" cy="17280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60" name="直線コネクタ 59"/>
          <p:cNvCxnSpPr/>
          <p:nvPr/>
        </p:nvCxnSpPr>
        <p:spPr>
          <a:xfrm flipH="1" flipV="1">
            <a:off x="6960937" y="3967372"/>
            <a:ext cx="355166" cy="9086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テキスト ボックス 70"/>
          <p:cNvSpPr txBox="1"/>
          <p:nvPr/>
        </p:nvSpPr>
        <p:spPr>
          <a:xfrm rot="19802381">
            <a:off x="3026125" y="3283313"/>
            <a:ext cx="1395168" cy="400110"/>
          </a:xfrm>
          <a:prstGeom prst="rect">
            <a:avLst/>
          </a:prstGeom>
          <a:noFill/>
          <a:ln>
            <a:noFill/>
          </a:ln>
        </p:spPr>
        <p:txBody>
          <a:bodyPr wrap="square" rtlCol="0">
            <a:spAutoFit/>
          </a:bodyPr>
          <a:lstStyle/>
          <a:p>
            <a:r>
              <a:rPr kumimoji="1" lang="ja-JP" altLang="en-US" sz="2000" b="1" dirty="0" smtClean="0">
                <a:latin typeface="HG丸ｺﾞｼｯｸM-PRO" panose="020F0600000000000000" pitchFamily="50" charset="-128"/>
                <a:ea typeface="HG丸ｺﾞｼｯｸM-PRO" panose="020F0600000000000000" pitchFamily="50" charset="-128"/>
              </a:rPr>
              <a:t>指導･支援</a:t>
            </a:r>
            <a:endParaRPr kumimoji="1" lang="ja-JP" altLang="en-US" sz="2000" b="1" dirty="0">
              <a:latin typeface="HG丸ｺﾞｼｯｸM-PRO" panose="020F0600000000000000" pitchFamily="50" charset="-128"/>
              <a:ea typeface="HG丸ｺﾞｼｯｸM-PRO" panose="020F0600000000000000" pitchFamily="50" charset="-128"/>
            </a:endParaRPr>
          </a:p>
        </p:txBody>
      </p:sp>
      <p:sp>
        <p:nvSpPr>
          <p:cNvPr id="88" name="テキスト ボックス 87"/>
          <p:cNvSpPr txBox="1"/>
          <p:nvPr/>
        </p:nvSpPr>
        <p:spPr>
          <a:xfrm rot="19620137">
            <a:off x="4836360" y="3252640"/>
            <a:ext cx="492443" cy="338554"/>
          </a:xfrm>
          <a:prstGeom prst="rect">
            <a:avLst/>
          </a:prstGeom>
          <a:noFill/>
        </p:spPr>
        <p:txBody>
          <a:bodyPr wrap="none" rtlCol="0">
            <a:spAutoFit/>
          </a:bodyPr>
          <a:lstStyle/>
          <a:p>
            <a:r>
              <a:rPr kumimoji="1" lang="ja-JP" altLang="en-US" sz="16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1600" dirty="0">
              <a:solidFill>
                <a:srgbClr val="FF0000"/>
              </a:solidFill>
              <a:latin typeface="HG丸ｺﾞｼｯｸM-PRO" panose="020F0600000000000000" pitchFamily="50" charset="-128"/>
              <a:ea typeface="HG丸ｺﾞｼｯｸM-PRO" panose="020F0600000000000000" pitchFamily="50" charset="-128"/>
            </a:endParaRPr>
          </a:p>
        </p:txBody>
      </p:sp>
      <p:grpSp>
        <p:nvGrpSpPr>
          <p:cNvPr id="56" name="グループ化 55"/>
          <p:cNvGrpSpPr/>
          <p:nvPr/>
        </p:nvGrpSpPr>
        <p:grpSpPr>
          <a:xfrm>
            <a:off x="3641204" y="3246208"/>
            <a:ext cx="1882140" cy="1319680"/>
            <a:chOff x="3627253" y="3213295"/>
            <a:chExt cx="1882140" cy="1319680"/>
          </a:xfrm>
        </p:grpSpPr>
        <p:sp>
          <p:nvSpPr>
            <p:cNvPr id="57" name="右矢印 81"/>
            <p:cNvSpPr/>
            <p:nvPr/>
          </p:nvSpPr>
          <p:spPr>
            <a:xfrm rot="19749739">
              <a:off x="3627253" y="3213295"/>
              <a:ext cx="1882140" cy="1310683"/>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0 w 2694561"/>
                <a:gd name="connsiteY0" fmla="*/ 369674 h 1814056"/>
                <a:gd name="connsiteX1" fmla="*/ 2049465 w 2694561"/>
                <a:gd name="connsiteY1" fmla="*/ 275265 h 1814056"/>
                <a:gd name="connsiteX2" fmla="*/ 2049465 w 2694561"/>
                <a:gd name="connsiteY2" fmla="*/ 0 h 1814056"/>
                <a:gd name="connsiteX3" fmla="*/ 2694561 w 2694561"/>
                <a:gd name="connsiteY3" fmla="*/ 907028 h 1814056"/>
                <a:gd name="connsiteX4" fmla="*/ 2049465 w 2694561"/>
                <a:gd name="connsiteY4" fmla="*/ 1814056 h 1814056"/>
                <a:gd name="connsiteX5" fmla="*/ 2049465 w 2694561"/>
                <a:gd name="connsiteY5" fmla="*/ 1538791 h 1814056"/>
                <a:gd name="connsiteX6" fmla="*/ 25511 w 2694561"/>
                <a:gd name="connsiteY6" fmla="*/ 1249764 h 1814056"/>
                <a:gd name="connsiteX7" fmla="*/ 0 w 2694561"/>
                <a:gd name="connsiteY7" fmla="*/ 369674 h 1814056"/>
                <a:gd name="connsiteX0" fmla="*/ 30398 w 2669050"/>
                <a:gd name="connsiteY0" fmla="*/ 369674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30398 w 2669050"/>
                <a:gd name="connsiteY7" fmla="*/ 369674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11761 w 2669050"/>
                <a:gd name="connsiteY7" fmla="*/ 435706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368620 h 1814056"/>
                <a:gd name="connsiteX7" fmla="*/ 11761 w 2669050"/>
                <a:gd name="connsiteY7" fmla="*/ 435706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11761" y="435706"/>
                  </a:moveTo>
                  <a:lnTo>
                    <a:pt x="2023954" y="275265"/>
                  </a:lnTo>
                  <a:lnTo>
                    <a:pt x="2023954" y="0"/>
                  </a:lnTo>
                  <a:lnTo>
                    <a:pt x="2669050" y="907028"/>
                  </a:lnTo>
                  <a:lnTo>
                    <a:pt x="2023954" y="1814056"/>
                  </a:lnTo>
                  <a:lnTo>
                    <a:pt x="2023954" y="1538791"/>
                  </a:lnTo>
                  <a:lnTo>
                    <a:pt x="0" y="1368620"/>
                  </a:lnTo>
                  <a:lnTo>
                    <a:pt x="11761" y="435706"/>
                  </a:lnTo>
                  <a:close/>
                </a:path>
              </a:pathLst>
            </a:custGeom>
            <a:gradFill>
              <a:gsLst>
                <a:gs pos="0">
                  <a:schemeClr val="accent1">
                    <a:lumMod val="60000"/>
                    <a:lumOff val="40000"/>
                  </a:schemeClr>
                </a:gs>
                <a:gs pos="50000">
                  <a:srgbClr val="CCFFCC"/>
                </a:gs>
                <a:gs pos="100000">
                  <a:srgbClr val="99FFCC"/>
                </a:gs>
              </a:gsLst>
              <a:lin ang="0" scaled="0"/>
            </a:gradFill>
            <a:ln w="127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58" name="直線コネクタ 57"/>
            <p:cNvCxnSpPr/>
            <p:nvPr/>
          </p:nvCxnSpPr>
          <p:spPr>
            <a:xfrm flipH="1" flipV="1">
              <a:off x="4124016" y="3668959"/>
              <a:ext cx="478623" cy="168872"/>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rot="19749739" flipH="1">
              <a:off x="4387446" y="3890164"/>
              <a:ext cx="337627" cy="404521"/>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flipH="1" flipV="1">
              <a:off x="3806530" y="3903104"/>
              <a:ext cx="427039" cy="159508"/>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flipH="1">
              <a:off x="4142115" y="4056395"/>
              <a:ext cx="90285" cy="47658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3807912" y="3949507"/>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64" name="テキスト ボックス 63"/>
            <p:cNvSpPr txBox="1"/>
            <p:nvPr/>
          </p:nvSpPr>
          <p:spPr>
            <a:xfrm>
              <a:off x="4174359" y="3731671"/>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cxnSp>
          <p:nvCxnSpPr>
            <p:cNvPr id="65" name="直線コネクタ 64"/>
            <p:cNvCxnSpPr/>
            <p:nvPr/>
          </p:nvCxnSpPr>
          <p:spPr>
            <a:xfrm flipH="1" flipV="1">
              <a:off x="4436331" y="3460825"/>
              <a:ext cx="495981" cy="176879"/>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H="1">
              <a:off x="4852987" y="3631235"/>
              <a:ext cx="82857" cy="55279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4527401" y="3520896"/>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68" name="テキスト ボックス 67"/>
            <p:cNvSpPr txBox="1"/>
            <p:nvPr/>
          </p:nvSpPr>
          <p:spPr>
            <a:xfrm>
              <a:off x="4873517" y="3320893"/>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93" name="グループ化 92"/>
          <p:cNvGrpSpPr/>
          <p:nvPr/>
        </p:nvGrpSpPr>
        <p:grpSpPr>
          <a:xfrm>
            <a:off x="5071980" y="2518090"/>
            <a:ext cx="2107018" cy="1284252"/>
            <a:chOff x="5071980" y="1896240"/>
            <a:chExt cx="2107018" cy="1284252"/>
          </a:xfrm>
        </p:grpSpPr>
        <p:sp>
          <p:nvSpPr>
            <p:cNvPr id="94" name="円/楕円 93"/>
            <p:cNvSpPr/>
            <p:nvPr/>
          </p:nvSpPr>
          <p:spPr>
            <a:xfrm>
              <a:off x="5071980" y="1896240"/>
              <a:ext cx="2107018" cy="1284252"/>
            </a:xfrm>
            <a:prstGeom prst="ellipse">
              <a:avLst/>
            </a:prstGeom>
            <a:gradFill>
              <a:gsLst>
                <a:gs pos="0">
                  <a:srgbClr val="66FF99"/>
                </a:gs>
                <a:gs pos="57000">
                  <a:srgbClr val="CCFFCC"/>
                </a:gs>
                <a:gs pos="100000">
                  <a:schemeClr val="accent3">
                    <a:lumMod val="20000"/>
                    <a:lumOff val="80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95" name="テキスト ボックス 94"/>
            <p:cNvSpPr txBox="1"/>
            <p:nvPr/>
          </p:nvSpPr>
          <p:spPr>
            <a:xfrm>
              <a:off x="5224439" y="2472243"/>
              <a:ext cx="1747594"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V</a:t>
              </a:r>
              <a:r>
                <a:rPr kumimoji="1"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96" name="テキスト ボックス 95"/>
            <p:cNvSpPr txBox="1"/>
            <p:nvPr/>
          </p:nvSpPr>
          <p:spPr>
            <a:xfrm>
              <a:off x="5417601" y="2082180"/>
              <a:ext cx="1415773"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目指す姿</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89" name="グループ化 88"/>
          <p:cNvGrpSpPr/>
          <p:nvPr/>
        </p:nvGrpSpPr>
        <p:grpSpPr>
          <a:xfrm>
            <a:off x="1752692" y="3879640"/>
            <a:ext cx="2263232" cy="1284252"/>
            <a:chOff x="1752692" y="3257790"/>
            <a:chExt cx="2263232" cy="1284252"/>
          </a:xfrm>
        </p:grpSpPr>
        <p:sp>
          <p:nvSpPr>
            <p:cNvPr id="90" name="円/楕円 89"/>
            <p:cNvSpPr/>
            <p:nvPr/>
          </p:nvSpPr>
          <p:spPr>
            <a:xfrm>
              <a:off x="1858658" y="3257790"/>
              <a:ext cx="2157266" cy="1284252"/>
            </a:xfrm>
            <a:prstGeom prst="ellipse">
              <a:avLst/>
            </a:prstGeom>
            <a:gradFill>
              <a:gsLst>
                <a:gs pos="0">
                  <a:schemeClr val="accent1">
                    <a:lumMod val="60000"/>
                    <a:lumOff val="40000"/>
                  </a:schemeClr>
                </a:gs>
                <a:gs pos="47000">
                  <a:schemeClr val="accent1">
                    <a:lumMod val="40000"/>
                    <a:lumOff val="60000"/>
                  </a:schemeClr>
                </a:gs>
                <a:gs pos="100000">
                  <a:schemeClr val="accent1">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91" name="テキスト ボックス 90"/>
            <p:cNvSpPr txBox="1"/>
            <p:nvPr/>
          </p:nvSpPr>
          <p:spPr>
            <a:xfrm>
              <a:off x="1752692" y="3913649"/>
              <a:ext cx="2260555"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R</a:t>
              </a:r>
              <a:r>
                <a:rPr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92" name="テキスト ボックス 91"/>
            <p:cNvSpPr txBox="1"/>
            <p:nvPr/>
          </p:nvSpPr>
          <p:spPr>
            <a:xfrm>
              <a:off x="2369847" y="3522022"/>
              <a:ext cx="1107996"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見立て</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Tree>
    <p:custDataLst>
      <p:tags r:id="rId1"/>
    </p:custDataLst>
    <p:extLst>
      <p:ext uri="{BB962C8B-B14F-4D97-AF65-F5344CB8AC3E}">
        <p14:creationId xmlns:p14="http://schemas.microsoft.com/office/powerpoint/2010/main" val="3662901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63" y="4430206"/>
            <a:ext cx="1186501" cy="2115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 name="タイトル 11"/>
          <p:cNvSpPr>
            <a:spLocks noGrp="1"/>
          </p:cNvSpPr>
          <p:nvPr>
            <p:ph type="title"/>
          </p:nvPr>
        </p:nvSpPr>
        <p:spPr>
          <a:xfrm>
            <a:off x="190336" y="47519"/>
            <a:ext cx="3949616" cy="717409"/>
          </a:xfrm>
        </p:spPr>
        <p:txBody>
          <a:bodyPr anchor="t">
            <a:noAutofit/>
          </a:bodyPr>
          <a:lstStyle/>
          <a:p>
            <a:pPr algn="l"/>
            <a:r>
              <a:rPr kumimoji="1" lang="ja-JP" altLang="en-US" sz="4000" u="sng" dirty="0" smtClean="0"/>
              <a:t>生徒指導の意義</a:t>
            </a:r>
            <a:endParaRPr kumimoji="1" lang="ja-JP" altLang="en-US" sz="4000" u="sng" dirty="0"/>
          </a:p>
        </p:txBody>
      </p:sp>
      <p:sp>
        <p:nvSpPr>
          <p:cNvPr id="11" name="角丸四角形 10"/>
          <p:cNvSpPr/>
          <p:nvPr/>
        </p:nvSpPr>
        <p:spPr>
          <a:xfrm>
            <a:off x="179512" y="764703"/>
            <a:ext cx="8784975" cy="3024337"/>
          </a:xfrm>
          <a:prstGeom prst="roundRect">
            <a:avLst>
              <a:gd name="adj" fmla="val 961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一人一人</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の児童生徒の人格を尊重</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し、個性</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の伸長</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を図りながら、社会的</a:t>
            </a:r>
            <a:r>
              <a:rPr lang="ja-JP" altLang="en-US" sz="2400" dirty="0">
                <a:solidFill>
                  <a:schemeClr val="tx1"/>
                </a:solidFill>
                <a:latin typeface="HG丸ｺﾞｼｯｸM-PRO" panose="020F0600000000000000" pitchFamily="50" charset="-128"/>
                <a:ea typeface="HG丸ｺﾞｼｯｸM-PRO" panose="020F0600000000000000" pitchFamily="50" charset="-128"/>
              </a:rPr>
              <a:t>資質や行動力を高めることを目指して行われる教育活動で</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あり、教育</a:t>
            </a:r>
            <a:r>
              <a:rPr lang="ja-JP" altLang="en-US" sz="2400" dirty="0">
                <a:solidFill>
                  <a:schemeClr val="tx1"/>
                </a:solidFill>
                <a:latin typeface="HG丸ｺﾞｼｯｸM-PRO" panose="020F0600000000000000" pitchFamily="50" charset="-128"/>
                <a:ea typeface="HG丸ｺﾞｼｯｸM-PRO" panose="020F0600000000000000" pitchFamily="50" charset="-128"/>
              </a:rPr>
              <a:t>課程の内外において一人一人の児童生徒の健全な成長を</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促し、児童</a:t>
            </a:r>
            <a:r>
              <a:rPr lang="ja-JP" altLang="en-US" sz="2400" dirty="0">
                <a:solidFill>
                  <a:schemeClr val="tx1"/>
                </a:solidFill>
                <a:latin typeface="HG丸ｺﾞｼｯｸM-PRO" panose="020F0600000000000000" pitchFamily="50" charset="-128"/>
                <a:ea typeface="HG丸ｺﾞｼｯｸM-PRO" panose="020F0600000000000000" pitchFamily="50" charset="-128"/>
              </a:rPr>
              <a:t>生徒自ら現在及び将来における自己実現を図っていくための</a:t>
            </a:r>
            <a:r>
              <a:rPr lang="ja-JP" altLang="en-US" sz="2400" dirty="0">
                <a:solidFill>
                  <a:srgbClr val="FF0000"/>
                </a:solidFill>
                <a:latin typeface="HG丸ｺﾞｼｯｸM-PRO" panose="020F0600000000000000" pitchFamily="50" charset="-128"/>
                <a:ea typeface="HG丸ｺﾞｼｯｸM-PRO" panose="020F0600000000000000" pitchFamily="50" charset="-128"/>
              </a:rPr>
              <a:t>自己指導能力</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の育成を目指すという積極的な</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意義</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（平成</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22</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年</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3</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月　生徒指導提要より抜粋）</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0" name="角丸四角形 69"/>
          <p:cNvSpPr/>
          <p:nvPr/>
        </p:nvSpPr>
        <p:spPr>
          <a:xfrm>
            <a:off x="225231" y="4136242"/>
            <a:ext cx="7196255" cy="2461110"/>
          </a:xfrm>
          <a:prstGeom prst="roundRect">
            <a:avLst>
              <a:gd name="adj" fmla="val 961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自己指導能力</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とは</a:t>
            </a:r>
            <a:endParaRPr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「その時、その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場</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で、どの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ような行動が適切である</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か、自分</a:t>
            </a:r>
            <a:r>
              <a:rPr lang="ja-JP" altLang="en-US" sz="2400" dirty="0">
                <a:solidFill>
                  <a:schemeClr val="tx1"/>
                </a:solidFill>
                <a:latin typeface="HG丸ｺﾞｼｯｸM-PRO" panose="020F0600000000000000" pitchFamily="50" charset="-128"/>
                <a:ea typeface="HG丸ｺﾞｼｯｸM-PRO" panose="020F0600000000000000" pitchFamily="50" charset="-128"/>
              </a:rPr>
              <a:t>で判断</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し、決定</a:t>
            </a:r>
            <a:r>
              <a:rPr lang="ja-JP" altLang="en-US" sz="2400" dirty="0">
                <a:solidFill>
                  <a:schemeClr val="tx1"/>
                </a:solidFill>
                <a:latin typeface="HG丸ｺﾞｼｯｸM-PRO" panose="020F0600000000000000" pitchFamily="50" charset="-128"/>
                <a:ea typeface="HG丸ｺﾞｼｯｸM-PRO" panose="020F0600000000000000" pitchFamily="50" charset="-128"/>
              </a:rPr>
              <a:t>して実行する</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能力」のこと。なお、その</a:t>
            </a:r>
            <a:r>
              <a:rPr lang="ja-JP" altLang="en-US" sz="2400" dirty="0">
                <a:solidFill>
                  <a:schemeClr val="tx1"/>
                </a:solidFill>
                <a:latin typeface="HG丸ｺﾞｼｯｸM-PRO" panose="020F0600000000000000" pitchFamily="50" charset="-128"/>
                <a:ea typeface="HG丸ｺﾞｼｯｸM-PRO" panose="020F0600000000000000" pitchFamily="50" charset="-128"/>
              </a:rPr>
              <a:t>適切性を決める基準</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は、他</a:t>
            </a:r>
            <a:r>
              <a:rPr lang="ja-JP" altLang="en-US" sz="2400" dirty="0">
                <a:solidFill>
                  <a:schemeClr val="tx1"/>
                </a:solidFill>
                <a:latin typeface="HG丸ｺﾞｼｯｸM-PRO" panose="020F0600000000000000" pitchFamily="50" charset="-128"/>
                <a:ea typeface="HG丸ｺﾞｼｯｸM-PRO" panose="020F0600000000000000" pitchFamily="50" charset="-128"/>
              </a:rPr>
              <a:t>の人の主体性の尊重</a:t>
            </a:r>
            <a:r>
              <a:rPr lang="ja-JP" altLang="en-US" sz="2400" dirty="0" smtClean="0">
                <a:solidFill>
                  <a:schemeClr val="tx1"/>
                </a:solidFill>
                <a:latin typeface="HG丸ｺﾞｼｯｸM-PRO" panose="020F0600000000000000" pitchFamily="50" charset="-128"/>
                <a:ea typeface="HG丸ｺﾞｼｯｸM-PRO" panose="020F0600000000000000" pitchFamily="50" charset="-128"/>
              </a:rPr>
              <a:t>と自己</a:t>
            </a:r>
            <a:r>
              <a:rPr lang="ja-JP" altLang="en-US" sz="2400" dirty="0">
                <a:solidFill>
                  <a:schemeClr val="tx1"/>
                </a:solidFill>
                <a:latin typeface="HG丸ｺﾞｼｯｸM-PRO" panose="020F0600000000000000" pitchFamily="50" charset="-128"/>
                <a:ea typeface="HG丸ｺﾞｼｯｸM-PRO" panose="020F0600000000000000" pitchFamily="50" charset="-128"/>
              </a:rPr>
              <a:t>実現とである。</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505923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X:\etuko\MPCview イラスト\DATA\MPC_SCCL\COL_WMF\SC32_37\子ども表情\SC35_07.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5245" y="1065181"/>
            <a:ext cx="1587393" cy="159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Z:\事務文書\生徒指導\0_イラスト集\学校イラスト1000カレンダー等\イラスト・レタリング集\学校生活カット(0001～0437)\0313-子どもの生活.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05347" y="1124744"/>
            <a:ext cx="1701512" cy="178233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630535" y="1360447"/>
            <a:ext cx="7954939" cy="5015665"/>
            <a:chOff x="630535" y="908720"/>
            <a:chExt cx="7954939" cy="5517232"/>
          </a:xfrm>
        </p:grpSpPr>
        <p:sp>
          <p:nvSpPr>
            <p:cNvPr id="4" name="円/楕円 3"/>
            <p:cNvSpPr/>
            <p:nvPr/>
          </p:nvSpPr>
          <p:spPr>
            <a:xfrm>
              <a:off x="630535" y="908720"/>
              <a:ext cx="7954939" cy="551723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5" name="テキスト ボックス 4"/>
            <p:cNvSpPr txBox="1"/>
            <p:nvPr/>
          </p:nvSpPr>
          <p:spPr>
            <a:xfrm>
              <a:off x="2397526" y="1316196"/>
              <a:ext cx="4185761" cy="914097"/>
            </a:xfrm>
            <a:prstGeom prst="rect">
              <a:avLst/>
            </a:prstGeom>
            <a:noFill/>
          </p:spPr>
          <p:txBody>
            <a:bodyPr wrap="none" rtlCol="0">
              <a:spAutoFit/>
            </a:bodyPr>
            <a:lstStyle/>
            <a:p>
              <a:pPr algn="ctr"/>
              <a:r>
                <a:rPr lang="ja-JP" altLang="en-US" sz="2400" dirty="0">
                  <a:latin typeface="HG丸ｺﾞｼｯｸM-PRO" panose="020F0600000000000000" pitchFamily="50" charset="-128"/>
                  <a:ea typeface="HG丸ｺﾞｼｯｸM-PRO" panose="020F0600000000000000" pitchFamily="50" charset="-128"/>
                </a:rPr>
                <a:t>全て</a:t>
              </a:r>
              <a:r>
                <a:rPr lang="ja-JP" altLang="en-US" sz="2400" dirty="0" smtClean="0">
                  <a:latin typeface="HG丸ｺﾞｼｯｸM-PRO" panose="020F0600000000000000" pitchFamily="50" charset="-128"/>
                  <a:ea typeface="HG丸ｺﾞｼｯｸM-PRO" panose="020F0600000000000000" pitchFamily="50" charset="-128"/>
                </a:rPr>
                <a:t>の児童生徒への成長支援</a:t>
              </a:r>
              <a:endParaRPr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（開発的生徒指導）</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 name="グループ化 5"/>
          <p:cNvGrpSpPr/>
          <p:nvPr/>
        </p:nvGrpSpPr>
        <p:grpSpPr>
          <a:xfrm>
            <a:off x="1355040" y="2561877"/>
            <a:ext cx="6505928" cy="3819451"/>
            <a:chOff x="1083718" y="2280775"/>
            <a:chExt cx="7048572" cy="4145177"/>
          </a:xfrm>
        </p:grpSpPr>
        <p:sp>
          <p:nvSpPr>
            <p:cNvPr id="7" name="円/楕円 6"/>
            <p:cNvSpPr/>
            <p:nvPr/>
          </p:nvSpPr>
          <p:spPr>
            <a:xfrm>
              <a:off x="1083718" y="2280775"/>
              <a:ext cx="7048572" cy="4145177"/>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pPr algn="ctr"/>
              <a:endParaRPr kumimoji="1" lang="ja-JP" altLang="en-US" sz="4400" dirty="0">
                <a:solidFill>
                  <a:schemeClr val="tx1"/>
                </a:solidFill>
                <a:latin typeface="AR丸ゴシック体E" panose="020F0909000000000000" pitchFamily="49" charset="-128"/>
                <a:ea typeface="AR丸ゴシック体E" panose="020F0909000000000000" pitchFamily="49" charset="-128"/>
              </a:endParaRPr>
            </a:p>
          </p:txBody>
        </p:sp>
        <p:sp>
          <p:nvSpPr>
            <p:cNvPr id="8" name="テキスト ボックス 7"/>
            <p:cNvSpPr txBox="1"/>
            <p:nvPr/>
          </p:nvSpPr>
          <p:spPr>
            <a:xfrm>
              <a:off x="1876587" y="2883804"/>
              <a:ext cx="5511063" cy="1302694"/>
            </a:xfrm>
            <a:prstGeom prst="rect">
              <a:avLst/>
            </a:prstGeom>
            <a:noFill/>
          </p:spPr>
          <p:txBody>
            <a:bodyPr wrap="squar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全ての児童生徒、およびリスクの</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ある児童生徒への予防的な支援</a:t>
              </a:r>
              <a:endParaRPr kumimoji="1" lang="en-US" altLang="ja-JP" sz="2400"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（予防的生徒指導）</a:t>
              </a:r>
              <a:endParaRPr kumimoji="1" lang="ja-JP" altLang="en-US" sz="24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 name="テキスト ボックス 13"/>
          <p:cNvSpPr txBox="1"/>
          <p:nvPr/>
        </p:nvSpPr>
        <p:spPr>
          <a:xfrm>
            <a:off x="2051720" y="116632"/>
            <a:ext cx="5314275" cy="707886"/>
          </a:xfrm>
          <a:prstGeom prst="rect">
            <a:avLst/>
          </a:prstGeom>
          <a:noFill/>
        </p:spPr>
        <p:txBody>
          <a:bodyPr wrap="none" rtlCol="0">
            <a:spAutoFit/>
          </a:bodyPr>
          <a:lstStyle/>
          <a:p>
            <a:r>
              <a:rPr lang="ja-JP" altLang="en-US" sz="4000" dirty="0" smtClean="0">
                <a:solidFill>
                  <a:schemeClr val="tx2"/>
                </a:solidFill>
                <a:latin typeface="HG丸ｺﾞｼｯｸM-PRO" panose="020F0600000000000000" pitchFamily="50" charset="-128"/>
                <a:ea typeface="HG丸ｺﾞｼｯｸM-PRO" panose="020F0600000000000000" pitchFamily="50" charset="-128"/>
              </a:rPr>
              <a:t>生徒指導の三つの局面</a:t>
            </a:r>
            <a:endParaRPr kumimoji="1" lang="ja-JP" altLang="en-US" sz="4000" dirty="0">
              <a:solidFill>
                <a:schemeClr val="tx2"/>
              </a:solidFill>
              <a:latin typeface="HG丸ｺﾞｼｯｸM-PRO" panose="020F0600000000000000" pitchFamily="50" charset="-128"/>
              <a:ea typeface="HG丸ｺﾞｼｯｸM-PRO" panose="020F0600000000000000" pitchFamily="50" charset="-128"/>
            </a:endParaRPr>
          </a:p>
        </p:txBody>
      </p:sp>
      <p:grpSp>
        <p:nvGrpSpPr>
          <p:cNvPr id="11" name="グループ化 10"/>
          <p:cNvGrpSpPr/>
          <p:nvPr/>
        </p:nvGrpSpPr>
        <p:grpSpPr>
          <a:xfrm>
            <a:off x="2566933" y="4360001"/>
            <a:ext cx="4082142" cy="2006246"/>
            <a:chOff x="2566933" y="4360001"/>
            <a:chExt cx="4082142" cy="2006246"/>
          </a:xfrm>
        </p:grpSpPr>
        <p:sp>
          <p:nvSpPr>
            <p:cNvPr id="9" name="円/楕円 8"/>
            <p:cNvSpPr/>
            <p:nvPr/>
          </p:nvSpPr>
          <p:spPr>
            <a:xfrm>
              <a:off x="2566933" y="4360001"/>
              <a:ext cx="4082142" cy="2006246"/>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987824" y="4869160"/>
              <a:ext cx="3301604" cy="1107996"/>
            </a:xfrm>
            <a:prstGeom prst="rect">
              <a:avLst/>
            </a:prstGeom>
            <a:noFill/>
          </p:spPr>
          <p:txBody>
            <a:bodyPr wrap="square" rtlCol="0">
              <a:spAutoFit/>
            </a:bodyPr>
            <a:lstStyle/>
            <a:p>
              <a:pPr algn="ctr"/>
              <a:r>
                <a:rPr kumimoji="1" lang="ja-JP" altLang="en-US" sz="2200" dirty="0" smtClean="0">
                  <a:latin typeface="HG丸ｺﾞｼｯｸM-PRO" panose="020F0600000000000000" pitchFamily="50" charset="-128"/>
                  <a:ea typeface="HG丸ｺﾞｼｯｸM-PRO" panose="020F0600000000000000" pitchFamily="50" charset="-128"/>
                </a:rPr>
                <a:t>問題を抱えている児童生徒への解決に向けた支援　</a:t>
              </a:r>
              <a:endParaRPr kumimoji="1" lang="en-US" altLang="ja-JP" sz="2200" dirty="0" smtClean="0">
                <a:latin typeface="HG丸ｺﾞｼｯｸM-PRO" panose="020F0600000000000000" pitchFamily="50" charset="-128"/>
                <a:ea typeface="HG丸ｺﾞｼｯｸM-PRO" panose="020F0600000000000000" pitchFamily="50" charset="-128"/>
              </a:endParaRPr>
            </a:p>
            <a:p>
              <a:pPr algn="ctr"/>
              <a:r>
                <a:rPr kumimoji="1" lang="ja-JP" altLang="en-US" sz="2200" dirty="0" smtClean="0">
                  <a:solidFill>
                    <a:srgbClr val="FF0000"/>
                  </a:solidFill>
                  <a:latin typeface="HG丸ｺﾞｼｯｸM-PRO" panose="020F0600000000000000" pitchFamily="50" charset="-128"/>
                  <a:ea typeface="HG丸ｺﾞｼｯｸM-PRO" panose="020F0600000000000000" pitchFamily="50" charset="-128"/>
                </a:rPr>
                <a:t>（問題解決的生徒指導）</a:t>
              </a:r>
              <a:endParaRPr kumimoji="1" lang="ja-JP" altLang="en-US" sz="2200" dirty="0">
                <a:solidFill>
                  <a:srgbClr val="FF0000"/>
                </a:solidFill>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16043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グループ化 66"/>
          <p:cNvGrpSpPr/>
          <p:nvPr/>
        </p:nvGrpSpPr>
        <p:grpSpPr>
          <a:xfrm>
            <a:off x="-387698" y="941683"/>
            <a:ext cx="9913923" cy="4820906"/>
            <a:chOff x="-403562" y="924273"/>
            <a:chExt cx="9913923" cy="4820906"/>
          </a:xfrm>
        </p:grpSpPr>
        <p:sp>
          <p:nvSpPr>
            <p:cNvPr id="70" name="円/楕円 69"/>
            <p:cNvSpPr/>
            <p:nvPr/>
          </p:nvSpPr>
          <p:spPr>
            <a:xfrm rot="19800000">
              <a:off x="-403562" y="924273"/>
              <a:ext cx="9913923" cy="4820906"/>
            </a:xfrm>
            <a:prstGeom prst="ellipse">
              <a:avLst/>
            </a:prstGeom>
            <a:solidFill>
              <a:srgbClr val="FFFF99">
                <a:alpha val="86000"/>
              </a:srgb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cxnSp>
          <p:nvCxnSpPr>
            <p:cNvPr id="69" name="直線コネクタ 68"/>
            <p:cNvCxnSpPr/>
            <p:nvPr/>
          </p:nvCxnSpPr>
          <p:spPr>
            <a:xfrm flipH="1">
              <a:off x="4926470" y="5594508"/>
              <a:ext cx="388585" cy="650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6" name="グループ化 85"/>
          <p:cNvGrpSpPr/>
          <p:nvPr/>
        </p:nvGrpSpPr>
        <p:grpSpPr>
          <a:xfrm>
            <a:off x="1626528" y="2451368"/>
            <a:ext cx="5703260" cy="4392488"/>
            <a:chOff x="1605044" y="2708920"/>
            <a:chExt cx="5703260" cy="3888432"/>
          </a:xfrm>
        </p:grpSpPr>
        <p:cxnSp>
          <p:nvCxnSpPr>
            <p:cNvPr id="87" name="直線コネクタ 86"/>
            <p:cNvCxnSpPr/>
            <p:nvPr/>
          </p:nvCxnSpPr>
          <p:spPr>
            <a:xfrm>
              <a:off x="1605044" y="5386201"/>
              <a:ext cx="0" cy="12111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線コネクタ 87"/>
            <p:cNvCxnSpPr/>
            <p:nvPr/>
          </p:nvCxnSpPr>
          <p:spPr>
            <a:xfrm>
              <a:off x="7308304" y="2708920"/>
              <a:ext cx="0" cy="38884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a:off x="1605044" y="6428748"/>
              <a:ext cx="5703260" cy="0"/>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0" name="テキスト ボックス 89"/>
            <p:cNvSpPr txBox="1"/>
            <p:nvPr/>
          </p:nvSpPr>
          <p:spPr>
            <a:xfrm>
              <a:off x="3010551" y="5967083"/>
              <a:ext cx="2601994" cy="408687"/>
            </a:xfrm>
            <a:prstGeom prst="rect">
              <a:avLst/>
            </a:prstGeom>
            <a:noFill/>
            <a:ln>
              <a:noFill/>
            </a:ln>
          </p:spPr>
          <p:txBody>
            <a:bodyPr wrap="none" rtlCol="0">
              <a:spAutoFit/>
            </a:bodyPr>
            <a:lstStyle/>
            <a:p>
              <a:r>
                <a:rPr kumimoji="1" lang="ja-JP" altLang="en-US" sz="2400" b="1" dirty="0" smtClean="0"/>
                <a:t>６年間 又は ３年間</a:t>
              </a:r>
              <a:endParaRPr kumimoji="1" lang="ja-JP" altLang="en-US" sz="2400" b="1" dirty="0"/>
            </a:p>
          </p:txBody>
        </p:sp>
      </p:grpSp>
      <p:grpSp>
        <p:nvGrpSpPr>
          <p:cNvPr id="11" name="グループ化 10"/>
          <p:cNvGrpSpPr/>
          <p:nvPr/>
        </p:nvGrpSpPr>
        <p:grpSpPr>
          <a:xfrm>
            <a:off x="2811961" y="4564724"/>
            <a:ext cx="3627653" cy="592468"/>
            <a:chOff x="2811961" y="4564724"/>
            <a:chExt cx="3627653" cy="592468"/>
          </a:xfrm>
        </p:grpSpPr>
        <p:sp>
          <p:nvSpPr>
            <p:cNvPr id="91" name="右中かっこ 90"/>
            <p:cNvSpPr/>
            <p:nvPr/>
          </p:nvSpPr>
          <p:spPr>
            <a:xfrm rot="3786404">
              <a:off x="3563105" y="3813580"/>
              <a:ext cx="324105" cy="1826393"/>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2" name="テキスト ボックス 91"/>
            <p:cNvSpPr txBox="1"/>
            <p:nvPr/>
          </p:nvSpPr>
          <p:spPr>
            <a:xfrm>
              <a:off x="3779912" y="4695527"/>
              <a:ext cx="2659702" cy="461665"/>
            </a:xfrm>
            <a:prstGeom prst="rect">
              <a:avLst/>
            </a:prstGeom>
            <a:noFill/>
            <a:ln>
              <a:noFill/>
            </a:ln>
          </p:spPr>
          <p:txBody>
            <a:bodyPr wrap="none" rtlCol="0">
              <a:spAutoFit/>
            </a:bodyPr>
            <a:lstStyle/>
            <a:p>
              <a:r>
                <a:rPr lang="ja-JP" altLang="en-US" sz="2400" b="1" dirty="0" smtClean="0">
                  <a:latin typeface="HG丸ｺﾞｼｯｸM-PRO" panose="020F0600000000000000" pitchFamily="50" charset="-128"/>
                  <a:ea typeface="HG丸ｺﾞｼｯｸM-PRO" panose="020F0600000000000000" pitchFamily="50" charset="-128"/>
                </a:rPr>
                <a:t>学年／</a:t>
              </a:r>
              <a:r>
                <a:rPr kumimoji="1" lang="ja-JP" altLang="en-US" sz="2400" b="1" dirty="0" smtClean="0">
                  <a:latin typeface="HG丸ｺﾞｼｯｸM-PRO" panose="020F0600000000000000" pitchFamily="50" charset="-128"/>
                  <a:ea typeface="HG丸ｺﾞｼｯｸM-PRO" panose="020F0600000000000000" pitchFamily="50" charset="-128"/>
                </a:rPr>
                <a:t>学期／行事</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pic>
        <p:nvPicPr>
          <p:cNvPr id="93"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46806" y="422108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94" name="テキスト ボックス 93"/>
          <p:cNvSpPr txBox="1"/>
          <p:nvPr/>
        </p:nvSpPr>
        <p:spPr>
          <a:xfrm rot="19945184">
            <a:off x="3671712" y="1653773"/>
            <a:ext cx="1681015" cy="461665"/>
          </a:xfrm>
          <a:prstGeom prst="rect">
            <a:avLst/>
          </a:prstGeom>
          <a:noFill/>
          <a:ln>
            <a:noFill/>
          </a:ln>
        </p:spPr>
        <p:txBody>
          <a:bodyPr wrap="square" rtlCol="0">
            <a:spAutoFit/>
          </a:bodyPr>
          <a:lstStyle/>
          <a:p>
            <a:r>
              <a:rPr kumimoji="1" lang="ja-JP" altLang="en-US" sz="2400" b="1" dirty="0" smtClean="0">
                <a:latin typeface="HG丸ｺﾞｼｯｸM-PRO" panose="020F0600000000000000" pitchFamily="50" charset="-128"/>
                <a:ea typeface="HG丸ｺﾞｼｯｸM-PRO" panose="020F0600000000000000" pitchFamily="50" charset="-128"/>
              </a:rPr>
              <a:t>指導･支援</a:t>
            </a:r>
            <a:endParaRPr kumimoji="1" lang="ja-JP" altLang="en-US" sz="2400" b="1" dirty="0">
              <a:latin typeface="HG丸ｺﾞｼｯｸM-PRO" panose="020F0600000000000000" pitchFamily="50" charset="-128"/>
              <a:ea typeface="HG丸ｺﾞｼｯｸM-PRO" panose="020F0600000000000000" pitchFamily="50" charset="-128"/>
            </a:endParaRPr>
          </a:p>
        </p:txBody>
      </p:sp>
      <p:sp>
        <p:nvSpPr>
          <p:cNvPr id="95" name="タイトル 11"/>
          <p:cNvSpPr txBox="1">
            <a:spLocks/>
          </p:cNvSpPr>
          <p:nvPr/>
        </p:nvSpPr>
        <p:spPr>
          <a:xfrm>
            <a:off x="190336" y="47519"/>
            <a:ext cx="8630136" cy="717409"/>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4000" u="sng" smtClean="0"/>
              <a:t>開発的生徒指導でのＯＲＶ－ＰＤＣＡ</a:t>
            </a:r>
            <a:endParaRPr lang="ja-JP" altLang="en-US" sz="4000" u="sng" dirty="0"/>
          </a:p>
        </p:txBody>
      </p:sp>
      <p:grpSp>
        <p:nvGrpSpPr>
          <p:cNvPr id="96" name="グループ化 95"/>
          <p:cNvGrpSpPr/>
          <p:nvPr/>
        </p:nvGrpSpPr>
        <p:grpSpPr>
          <a:xfrm>
            <a:off x="294488" y="735845"/>
            <a:ext cx="3356709" cy="2016000"/>
            <a:chOff x="390327" y="692696"/>
            <a:chExt cx="3356709" cy="2016000"/>
          </a:xfrm>
        </p:grpSpPr>
        <p:grpSp>
          <p:nvGrpSpPr>
            <p:cNvPr id="97" name="グループ化 96"/>
            <p:cNvGrpSpPr/>
            <p:nvPr/>
          </p:nvGrpSpPr>
          <p:grpSpPr>
            <a:xfrm>
              <a:off x="390327" y="692696"/>
              <a:ext cx="3356709" cy="2016000"/>
              <a:chOff x="390327" y="692696"/>
              <a:chExt cx="3356709" cy="2016000"/>
            </a:xfrm>
          </p:grpSpPr>
          <p:sp>
            <p:nvSpPr>
              <p:cNvPr id="99" name="角丸四角形 98"/>
              <p:cNvSpPr/>
              <p:nvPr/>
            </p:nvSpPr>
            <p:spPr>
              <a:xfrm>
                <a:off x="2487036" y="692696"/>
                <a:ext cx="1260000" cy="2016000"/>
              </a:xfrm>
              <a:prstGeom prst="roundRect">
                <a:avLst>
                  <a:gd name="adj" fmla="val 835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テキスト ボックス 99"/>
              <p:cNvSpPr txBox="1"/>
              <p:nvPr/>
            </p:nvSpPr>
            <p:spPr>
              <a:xfrm>
                <a:off x="1306829" y="920332"/>
                <a:ext cx="1980000" cy="430887"/>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1" name="テキスト ボックス 100"/>
              <p:cNvSpPr txBox="1"/>
              <p:nvPr/>
            </p:nvSpPr>
            <p:spPr>
              <a:xfrm>
                <a:off x="1306829" y="1325777"/>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2" name="テキスト ボックス 101"/>
              <p:cNvSpPr txBox="1"/>
              <p:nvPr/>
            </p:nvSpPr>
            <p:spPr>
              <a:xfrm>
                <a:off x="390327" y="1757825"/>
                <a:ext cx="3168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点検・評価（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C </a:t>
                </a:r>
                <a:r>
                  <a:rPr kumimoji="1" lang="en-US" altLang="ja-JP" sz="2400" dirty="0" smtClean="0">
                    <a:latin typeface="HG丸ｺﾞｼｯｸM-PRO" panose="020F0600000000000000" pitchFamily="50" charset="-128"/>
                    <a:ea typeface="HG丸ｺﾞｼｯｸM-PRO" panose="020F0600000000000000" pitchFamily="50" charset="-128"/>
                  </a:rPr>
                  <a:t>heck</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3" name="テキスト ボックス 102"/>
              <p:cNvSpPr txBox="1"/>
              <p:nvPr/>
            </p:nvSpPr>
            <p:spPr>
              <a:xfrm>
                <a:off x="1306828" y="2174883"/>
                <a:ext cx="2304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改善（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A </a:t>
                </a:r>
                <a:r>
                  <a:rPr kumimoji="1" lang="en-US" altLang="ja-JP" sz="2400" dirty="0" err="1" smtClean="0">
                    <a:latin typeface="HG丸ｺﾞｼｯｸM-PRO" panose="020F0600000000000000" pitchFamily="50" charset="-128"/>
                    <a:ea typeface="HG丸ｺﾞｼｯｸM-PRO" panose="020F0600000000000000" pitchFamily="50" charset="-128"/>
                  </a:rPr>
                  <a:t>ction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104" name="角丸四角形 103"/>
              <p:cNvSpPr/>
              <p:nvPr/>
            </p:nvSpPr>
            <p:spPr>
              <a:xfrm>
                <a:off x="2273963" y="920332"/>
                <a:ext cx="360000" cy="16920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98" name="直線矢印コネクタ 97"/>
            <p:cNvCxnSpPr/>
            <p:nvPr/>
          </p:nvCxnSpPr>
          <p:spPr>
            <a:xfrm>
              <a:off x="2493018" y="777004"/>
              <a:ext cx="0" cy="1556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2" name="グループ化 71"/>
          <p:cNvGrpSpPr/>
          <p:nvPr/>
        </p:nvGrpSpPr>
        <p:grpSpPr>
          <a:xfrm>
            <a:off x="6372200" y="836712"/>
            <a:ext cx="2419820" cy="1584176"/>
            <a:chOff x="5220072" y="1916832"/>
            <a:chExt cx="2808312" cy="1584176"/>
          </a:xfrm>
          <a:solidFill>
            <a:schemeClr val="accent6"/>
          </a:solidFill>
        </p:grpSpPr>
        <p:sp>
          <p:nvSpPr>
            <p:cNvPr id="73" name="円/楕円 72"/>
            <p:cNvSpPr/>
            <p:nvPr/>
          </p:nvSpPr>
          <p:spPr>
            <a:xfrm>
              <a:off x="5220072" y="1916832"/>
              <a:ext cx="2808312" cy="1584176"/>
            </a:xfrm>
            <a:prstGeom prst="ellipse">
              <a:avLst/>
            </a:prstGeom>
            <a:gradFill>
              <a:gsLst>
                <a:gs pos="0">
                  <a:srgbClr val="66FF99"/>
                </a:gs>
                <a:gs pos="50000">
                  <a:schemeClr val="accent3">
                    <a:lumMod val="20000"/>
                    <a:lumOff val="80000"/>
                  </a:schemeClr>
                </a:gs>
                <a:gs pos="100000">
                  <a:srgbClr val="66FF99"/>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84" name="テキスト ボックス 83"/>
            <p:cNvSpPr txBox="1"/>
            <p:nvPr/>
          </p:nvSpPr>
          <p:spPr>
            <a:xfrm>
              <a:off x="5578519" y="2654887"/>
              <a:ext cx="2091417"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Ｖ</a:t>
              </a:r>
              <a:r>
                <a:rPr kumimoji="1"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85" name="テキスト ボックス 84"/>
            <p:cNvSpPr txBox="1"/>
            <p:nvPr/>
          </p:nvSpPr>
          <p:spPr>
            <a:xfrm>
              <a:off x="5798973" y="2264824"/>
              <a:ext cx="1650511"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教育目標</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138" name="グループ化 137"/>
          <p:cNvGrpSpPr/>
          <p:nvPr/>
        </p:nvGrpSpPr>
        <p:grpSpPr>
          <a:xfrm>
            <a:off x="4043203" y="1408119"/>
            <a:ext cx="2945165" cy="2809565"/>
            <a:chOff x="4059532" y="1587738"/>
            <a:chExt cx="2945165" cy="2809565"/>
          </a:xfrm>
        </p:grpSpPr>
        <p:grpSp>
          <p:nvGrpSpPr>
            <p:cNvPr id="139" name="グループ化 138"/>
            <p:cNvGrpSpPr/>
            <p:nvPr/>
          </p:nvGrpSpPr>
          <p:grpSpPr>
            <a:xfrm>
              <a:off x="4059532" y="1587738"/>
              <a:ext cx="2739689" cy="2809565"/>
              <a:chOff x="4059532" y="1587738"/>
              <a:chExt cx="2739689" cy="2809565"/>
            </a:xfrm>
          </p:grpSpPr>
          <p:sp>
            <p:nvSpPr>
              <p:cNvPr id="141" name="右矢印 81"/>
              <p:cNvSpPr/>
              <p:nvPr/>
            </p:nvSpPr>
            <p:spPr>
              <a:xfrm rot="19651682">
                <a:off x="4059532" y="1587738"/>
                <a:ext cx="2739689" cy="2809565"/>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86307" y="356468"/>
                    </a:moveTo>
                    <a:lnTo>
                      <a:pt x="2023954" y="275265"/>
                    </a:lnTo>
                    <a:lnTo>
                      <a:pt x="2023954" y="0"/>
                    </a:lnTo>
                    <a:lnTo>
                      <a:pt x="2669050" y="907028"/>
                    </a:lnTo>
                    <a:lnTo>
                      <a:pt x="2023954" y="1814056"/>
                    </a:lnTo>
                    <a:lnTo>
                      <a:pt x="2023954" y="1538791"/>
                    </a:lnTo>
                    <a:lnTo>
                      <a:pt x="0" y="1249764"/>
                    </a:lnTo>
                    <a:lnTo>
                      <a:pt x="86307" y="356468"/>
                    </a:lnTo>
                    <a:close/>
                  </a:path>
                </a:pathLst>
              </a:custGeom>
              <a:gradFill>
                <a:gsLst>
                  <a:gs pos="0">
                    <a:schemeClr val="accent1">
                      <a:lumMod val="60000"/>
                      <a:lumOff val="40000"/>
                    </a:schemeClr>
                  </a:gs>
                  <a:gs pos="0">
                    <a:srgbClr val="CCFFCC"/>
                  </a:gs>
                  <a:gs pos="100000">
                    <a:srgbClr val="99FFCC"/>
                  </a:gs>
                </a:gsLst>
                <a:lin ang="0" scaled="0"/>
              </a:gradFill>
              <a:ln w="254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142" name="直線コネクタ 141"/>
              <p:cNvCxnSpPr/>
              <p:nvPr/>
            </p:nvCxnSpPr>
            <p:spPr>
              <a:xfrm>
                <a:off x="4732366" y="2348880"/>
                <a:ext cx="878954" cy="440433"/>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3" name="直線コネクタ 142"/>
              <p:cNvCxnSpPr/>
              <p:nvPr/>
            </p:nvCxnSpPr>
            <p:spPr>
              <a:xfrm>
                <a:off x="5611320" y="2784012"/>
                <a:ext cx="40800" cy="981477"/>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4" name="直線コネクタ 143"/>
              <p:cNvCxnSpPr/>
              <p:nvPr/>
            </p:nvCxnSpPr>
            <p:spPr>
              <a:xfrm>
                <a:off x="5187348" y="2029543"/>
                <a:ext cx="895066" cy="50226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5" name="直線コネクタ 144"/>
              <p:cNvCxnSpPr/>
              <p:nvPr/>
            </p:nvCxnSpPr>
            <p:spPr>
              <a:xfrm>
                <a:off x="6082414" y="2526506"/>
                <a:ext cx="101131" cy="1060946"/>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6" name="直線コネクタ 145"/>
              <p:cNvCxnSpPr/>
              <p:nvPr/>
            </p:nvCxnSpPr>
            <p:spPr>
              <a:xfrm>
                <a:off x="4315019" y="2662478"/>
                <a:ext cx="781067" cy="419298"/>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47" name="直線コネクタ 146"/>
              <p:cNvCxnSpPr/>
              <p:nvPr/>
            </p:nvCxnSpPr>
            <p:spPr>
              <a:xfrm>
                <a:off x="5096880" y="3078369"/>
                <a:ext cx="47999" cy="871100"/>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sp>
            <p:nvSpPr>
              <p:cNvPr id="148" name="テキスト ボックス 147"/>
              <p:cNvSpPr txBox="1"/>
              <p:nvPr/>
            </p:nvSpPr>
            <p:spPr>
              <a:xfrm>
                <a:off x="5599353" y="2406507"/>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49" name="テキスト ボックス 148"/>
              <p:cNvSpPr txBox="1"/>
              <p:nvPr/>
            </p:nvSpPr>
            <p:spPr>
              <a:xfrm>
                <a:off x="4597551" y="2978174"/>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50" name="テキスト ボックス 149"/>
              <p:cNvSpPr txBox="1"/>
              <p:nvPr/>
            </p:nvSpPr>
            <p:spPr>
              <a:xfrm>
                <a:off x="5093548" y="2717763"/>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51" name="テキスト ボックス 150"/>
              <p:cNvSpPr txBox="1"/>
              <p:nvPr/>
            </p:nvSpPr>
            <p:spPr>
              <a:xfrm>
                <a:off x="6066324" y="2172296"/>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140" name="テキスト ボックス 139"/>
            <p:cNvSpPr txBox="1"/>
            <p:nvPr/>
          </p:nvSpPr>
          <p:spPr>
            <a:xfrm rot="19564064">
              <a:off x="6281422" y="2081463"/>
              <a:ext cx="723275" cy="307777"/>
            </a:xfrm>
            <a:prstGeom prst="rect">
              <a:avLst/>
            </a:prstGeom>
            <a:noFill/>
            <a:ln>
              <a:noFill/>
            </a:ln>
          </p:spPr>
          <p:txBody>
            <a:bodyPr wrap="none" rtlCol="0">
              <a:spAutoFit/>
            </a:bodyPr>
            <a:lstStyle/>
            <a:p>
              <a:r>
                <a:rPr kumimoji="1" lang="ja-JP" altLang="en-US" sz="1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1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152" name="グループ化 151"/>
          <p:cNvGrpSpPr/>
          <p:nvPr/>
        </p:nvGrpSpPr>
        <p:grpSpPr>
          <a:xfrm>
            <a:off x="2212022" y="2931590"/>
            <a:ext cx="2599291" cy="1836311"/>
            <a:chOff x="2228351" y="3111209"/>
            <a:chExt cx="2599291" cy="1836311"/>
          </a:xfrm>
        </p:grpSpPr>
        <p:sp>
          <p:nvSpPr>
            <p:cNvPr id="153" name="右矢印 81"/>
            <p:cNvSpPr/>
            <p:nvPr/>
          </p:nvSpPr>
          <p:spPr>
            <a:xfrm rot="19651682">
              <a:off x="2228351" y="3111209"/>
              <a:ext cx="2599291" cy="1836311"/>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67235 w 2669050"/>
                <a:gd name="connsiteY5" fmla="*/ 1432641 h 1814056"/>
                <a:gd name="connsiteX6" fmla="*/ 0 w 2669050"/>
                <a:gd name="connsiteY6" fmla="*/ 1249764 h 1814056"/>
                <a:gd name="connsiteX7" fmla="*/ 86307 w 2669050"/>
                <a:gd name="connsiteY7" fmla="*/ 356468 h 1814056"/>
                <a:gd name="connsiteX0" fmla="*/ 86307 w 2669050"/>
                <a:gd name="connsiteY0" fmla="*/ 356468 h 1635725"/>
                <a:gd name="connsiteX1" fmla="*/ 2023954 w 2669050"/>
                <a:gd name="connsiteY1" fmla="*/ 275265 h 1635725"/>
                <a:gd name="connsiteX2" fmla="*/ 2023954 w 2669050"/>
                <a:gd name="connsiteY2" fmla="*/ 0 h 1635725"/>
                <a:gd name="connsiteX3" fmla="*/ 2669050 w 2669050"/>
                <a:gd name="connsiteY3" fmla="*/ 907028 h 1635725"/>
                <a:gd name="connsiteX4" fmla="*/ 2055917 w 2669050"/>
                <a:gd name="connsiteY4" fmla="*/ 1635725 h 1635725"/>
                <a:gd name="connsiteX5" fmla="*/ 2067235 w 2669050"/>
                <a:gd name="connsiteY5" fmla="*/ 1432641 h 1635725"/>
                <a:gd name="connsiteX6" fmla="*/ 0 w 2669050"/>
                <a:gd name="connsiteY6" fmla="*/ 1249764 h 1635725"/>
                <a:gd name="connsiteX7" fmla="*/ 86307 w 2669050"/>
                <a:gd name="connsiteY7" fmla="*/ 356468 h 1635725"/>
                <a:gd name="connsiteX0" fmla="*/ 86307 w 2669050"/>
                <a:gd name="connsiteY0" fmla="*/ 356468 h 1635725"/>
                <a:gd name="connsiteX1" fmla="*/ 2026616 w 2669050"/>
                <a:gd name="connsiteY1" fmla="*/ 389301 h 1635725"/>
                <a:gd name="connsiteX2" fmla="*/ 2023954 w 2669050"/>
                <a:gd name="connsiteY2" fmla="*/ 0 h 1635725"/>
                <a:gd name="connsiteX3" fmla="*/ 2669050 w 2669050"/>
                <a:gd name="connsiteY3" fmla="*/ 907028 h 1635725"/>
                <a:gd name="connsiteX4" fmla="*/ 2055917 w 2669050"/>
                <a:gd name="connsiteY4" fmla="*/ 1635725 h 1635725"/>
                <a:gd name="connsiteX5" fmla="*/ 2067235 w 2669050"/>
                <a:gd name="connsiteY5" fmla="*/ 1432641 h 1635725"/>
                <a:gd name="connsiteX6" fmla="*/ 0 w 2669050"/>
                <a:gd name="connsiteY6" fmla="*/ 1249764 h 1635725"/>
                <a:gd name="connsiteX7" fmla="*/ 86307 w 2669050"/>
                <a:gd name="connsiteY7" fmla="*/ 356468 h 1635725"/>
                <a:gd name="connsiteX0" fmla="*/ 86307 w 2669050"/>
                <a:gd name="connsiteY0" fmla="*/ 152661 h 1431918"/>
                <a:gd name="connsiteX1" fmla="*/ 2026616 w 2669050"/>
                <a:gd name="connsiteY1" fmla="*/ 185494 h 1431918"/>
                <a:gd name="connsiteX2" fmla="*/ 2035936 w 2669050"/>
                <a:gd name="connsiteY2" fmla="*/ 0 h 1431918"/>
                <a:gd name="connsiteX3" fmla="*/ 2669050 w 2669050"/>
                <a:gd name="connsiteY3" fmla="*/ 703221 h 1431918"/>
                <a:gd name="connsiteX4" fmla="*/ 2055917 w 2669050"/>
                <a:gd name="connsiteY4" fmla="*/ 1431918 h 1431918"/>
                <a:gd name="connsiteX5" fmla="*/ 2067235 w 2669050"/>
                <a:gd name="connsiteY5" fmla="*/ 1228834 h 1431918"/>
                <a:gd name="connsiteX6" fmla="*/ 0 w 2669050"/>
                <a:gd name="connsiteY6" fmla="*/ 1045957 h 1431918"/>
                <a:gd name="connsiteX7" fmla="*/ 86307 w 2669050"/>
                <a:gd name="connsiteY7" fmla="*/ 152661 h 1431918"/>
                <a:gd name="connsiteX0" fmla="*/ 86307 w 2561185"/>
                <a:gd name="connsiteY0" fmla="*/ 152661 h 1431918"/>
                <a:gd name="connsiteX1" fmla="*/ 2026616 w 2561185"/>
                <a:gd name="connsiteY1" fmla="*/ 185494 h 1431918"/>
                <a:gd name="connsiteX2" fmla="*/ 2035936 w 2561185"/>
                <a:gd name="connsiteY2" fmla="*/ 0 h 1431918"/>
                <a:gd name="connsiteX3" fmla="*/ 2561185 w 2561185"/>
                <a:gd name="connsiteY3" fmla="*/ 725057 h 1431918"/>
                <a:gd name="connsiteX4" fmla="*/ 2055917 w 2561185"/>
                <a:gd name="connsiteY4" fmla="*/ 1431918 h 1431918"/>
                <a:gd name="connsiteX5" fmla="*/ 2067235 w 2561185"/>
                <a:gd name="connsiteY5" fmla="*/ 1228834 h 1431918"/>
                <a:gd name="connsiteX6" fmla="*/ 0 w 2561185"/>
                <a:gd name="connsiteY6" fmla="*/ 1045957 h 1431918"/>
                <a:gd name="connsiteX7" fmla="*/ 86307 w 2561185"/>
                <a:gd name="connsiteY7" fmla="*/ 152661 h 1431918"/>
                <a:gd name="connsiteX0" fmla="*/ 56757 w 2531635"/>
                <a:gd name="connsiteY0" fmla="*/ 152661 h 1431918"/>
                <a:gd name="connsiteX1" fmla="*/ 1997066 w 2531635"/>
                <a:gd name="connsiteY1" fmla="*/ 185494 h 1431918"/>
                <a:gd name="connsiteX2" fmla="*/ 2006386 w 2531635"/>
                <a:gd name="connsiteY2" fmla="*/ 0 h 1431918"/>
                <a:gd name="connsiteX3" fmla="*/ 2531635 w 2531635"/>
                <a:gd name="connsiteY3" fmla="*/ 725057 h 1431918"/>
                <a:gd name="connsiteX4" fmla="*/ 2026367 w 2531635"/>
                <a:gd name="connsiteY4" fmla="*/ 1431918 h 1431918"/>
                <a:gd name="connsiteX5" fmla="*/ 2037685 w 2531635"/>
                <a:gd name="connsiteY5" fmla="*/ 1228834 h 1431918"/>
                <a:gd name="connsiteX6" fmla="*/ 0 w 2531635"/>
                <a:gd name="connsiteY6" fmla="*/ 893177 h 1431918"/>
                <a:gd name="connsiteX7" fmla="*/ 56757 w 2531635"/>
                <a:gd name="connsiteY7" fmla="*/ 152661 h 1431918"/>
                <a:gd name="connsiteX0" fmla="*/ 45520 w 2531635"/>
                <a:gd name="connsiteY0" fmla="*/ 251608 h 1431918"/>
                <a:gd name="connsiteX1" fmla="*/ 1997066 w 2531635"/>
                <a:gd name="connsiteY1" fmla="*/ 185494 h 1431918"/>
                <a:gd name="connsiteX2" fmla="*/ 2006386 w 2531635"/>
                <a:gd name="connsiteY2" fmla="*/ 0 h 1431918"/>
                <a:gd name="connsiteX3" fmla="*/ 2531635 w 2531635"/>
                <a:gd name="connsiteY3" fmla="*/ 725057 h 1431918"/>
                <a:gd name="connsiteX4" fmla="*/ 2026367 w 2531635"/>
                <a:gd name="connsiteY4" fmla="*/ 1431918 h 1431918"/>
                <a:gd name="connsiteX5" fmla="*/ 2037685 w 2531635"/>
                <a:gd name="connsiteY5" fmla="*/ 1228834 h 1431918"/>
                <a:gd name="connsiteX6" fmla="*/ 0 w 2531635"/>
                <a:gd name="connsiteY6" fmla="*/ 893177 h 1431918"/>
                <a:gd name="connsiteX7" fmla="*/ 45520 w 2531635"/>
                <a:gd name="connsiteY7" fmla="*/ 251608 h 143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1635" h="1431918">
                  <a:moveTo>
                    <a:pt x="45520" y="251608"/>
                  </a:moveTo>
                  <a:lnTo>
                    <a:pt x="1997066" y="185494"/>
                  </a:lnTo>
                  <a:cubicBezTo>
                    <a:pt x="1996179" y="55727"/>
                    <a:pt x="2007273" y="129767"/>
                    <a:pt x="2006386" y="0"/>
                  </a:cubicBezTo>
                  <a:lnTo>
                    <a:pt x="2531635" y="725057"/>
                  </a:lnTo>
                  <a:lnTo>
                    <a:pt x="2026367" y="1431918"/>
                  </a:lnTo>
                  <a:lnTo>
                    <a:pt x="2037685" y="1228834"/>
                  </a:lnTo>
                  <a:lnTo>
                    <a:pt x="0" y="893177"/>
                  </a:lnTo>
                  <a:lnTo>
                    <a:pt x="45520" y="251608"/>
                  </a:lnTo>
                  <a:close/>
                </a:path>
              </a:pathLst>
            </a:custGeom>
            <a:gradFill>
              <a:gsLst>
                <a:gs pos="0">
                  <a:schemeClr val="accent1">
                    <a:lumMod val="60000"/>
                    <a:lumOff val="40000"/>
                  </a:schemeClr>
                </a:gs>
                <a:gs pos="100000">
                  <a:srgbClr val="CCFFCC"/>
                </a:gs>
                <a:gs pos="100000">
                  <a:srgbClr val="99FFCC"/>
                </a:gs>
              </a:gsLst>
              <a:lin ang="0" scaled="0"/>
            </a:gradFill>
            <a:ln w="254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154" name="直線コネクタ 153"/>
            <p:cNvCxnSpPr/>
            <p:nvPr/>
          </p:nvCxnSpPr>
          <p:spPr>
            <a:xfrm>
              <a:off x="3101286" y="3539260"/>
              <a:ext cx="562999" cy="310999"/>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5" name="直線コネクタ 154"/>
            <p:cNvCxnSpPr/>
            <p:nvPr/>
          </p:nvCxnSpPr>
          <p:spPr>
            <a:xfrm>
              <a:off x="3664285" y="3844958"/>
              <a:ext cx="116468" cy="58925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6" name="直線コネクタ 155"/>
            <p:cNvCxnSpPr/>
            <p:nvPr/>
          </p:nvCxnSpPr>
          <p:spPr>
            <a:xfrm>
              <a:off x="3519492" y="3246596"/>
              <a:ext cx="615887" cy="346157"/>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7" name="直線コネクタ 156"/>
            <p:cNvCxnSpPr/>
            <p:nvPr/>
          </p:nvCxnSpPr>
          <p:spPr>
            <a:xfrm>
              <a:off x="4135379" y="3587452"/>
              <a:ext cx="94836" cy="70167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8" name="直線コネクタ 157"/>
            <p:cNvCxnSpPr/>
            <p:nvPr/>
          </p:nvCxnSpPr>
          <p:spPr>
            <a:xfrm>
              <a:off x="2630192" y="3859761"/>
              <a:ext cx="519653" cy="284855"/>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9" name="直線コネクタ 158"/>
            <p:cNvCxnSpPr/>
            <p:nvPr/>
          </p:nvCxnSpPr>
          <p:spPr>
            <a:xfrm>
              <a:off x="3149845" y="4139315"/>
              <a:ext cx="108457" cy="513821"/>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sp>
          <p:nvSpPr>
            <p:cNvPr id="160" name="テキスト ボックス 159"/>
            <p:cNvSpPr txBox="1"/>
            <p:nvPr/>
          </p:nvSpPr>
          <p:spPr>
            <a:xfrm>
              <a:off x="3610150" y="3454286"/>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1" name="テキスト ボックス 160"/>
            <p:cNvSpPr txBox="1"/>
            <p:nvPr/>
          </p:nvSpPr>
          <p:spPr>
            <a:xfrm>
              <a:off x="2608348" y="4025953"/>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2" name="テキスト ボックス 161"/>
            <p:cNvSpPr txBox="1"/>
            <p:nvPr/>
          </p:nvSpPr>
          <p:spPr>
            <a:xfrm>
              <a:off x="3104345" y="3765542"/>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3" name="テキスト ボックス 162"/>
            <p:cNvSpPr txBox="1"/>
            <p:nvPr/>
          </p:nvSpPr>
          <p:spPr>
            <a:xfrm>
              <a:off x="4077121" y="3220075"/>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115" name="グループ化 114"/>
          <p:cNvGrpSpPr/>
          <p:nvPr/>
        </p:nvGrpSpPr>
        <p:grpSpPr>
          <a:xfrm>
            <a:off x="366281" y="3822948"/>
            <a:ext cx="2477528" cy="1584176"/>
            <a:chOff x="413950" y="4256221"/>
            <a:chExt cx="2808312" cy="1584176"/>
          </a:xfrm>
          <a:solidFill>
            <a:schemeClr val="accent6">
              <a:lumMod val="20000"/>
              <a:lumOff val="80000"/>
            </a:schemeClr>
          </a:solidFill>
        </p:grpSpPr>
        <p:sp>
          <p:nvSpPr>
            <p:cNvPr id="116" name="円/楕円 115"/>
            <p:cNvSpPr/>
            <p:nvPr/>
          </p:nvSpPr>
          <p:spPr>
            <a:xfrm>
              <a:off x="413950" y="4256221"/>
              <a:ext cx="2808312" cy="1584176"/>
            </a:xfrm>
            <a:prstGeom prst="ellipse">
              <a:avLst/>
            </a:prstGeom>
            <a:gradFill>
              <a:gsLst>
                <a:gs pos="0">
                  <a:schemeClr val="accent1">
                    <a:lumMod val="60000"/>
                    <a:lumOff val="40000"/>
                  </a:schemeClr>
                </a:gs>
                <a:gs pos="50000">
                  <a:schemeClr val="accent1">
                    <a:lumMod val="20000"/>
                    <a:lumOff val="80000"/>
                  </a:schemeClr>
                </a:gs>
                <a:gs pos="100000">
                  <a:schemeClr val="accent1">
                    <a:lumMod val="60000"/>
                    <a:lumOff val="4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117" name="テキスト ボックス 116"/>
            <p:cNvSpPr txBox="1"/>
            <p:nvPr/>
          </p:nvSpPr>
          <p:spPr>
            <a:xfrm>
              <a:off x="490587" y="4988842"/>
              <a:ext cx="2655037"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Ｒ</a:t>
              </a:r>
              <a:r>
                <a:rPr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118" name="テキスト ボックス 117"/>
            <p:cNvSpPr txBox="1"/>
            <p:nvPr/>
          </p:nvSpPr>
          <p:spPr>
            <a:xfrm>
              <a:off x="1015703" y="4597215"/>
              <a:ext cx="1604797"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現状把握</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
        <p:nvSpPr>
          <p:cNvPr id="62" name="テキスト ボックス 61"/>
          <p:cNvSpPr txBox="1"/>
          <p:nvPr/>
        </p:nvSpPr>
        <p:spPr>
          <a:xfrm>
            <a:off x="4732366" y="5368327"/>
            <a:ext cx="2736304" cy="906714"/>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学校組織</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3785738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par>
                                <p:cTn id="8" presetID="10" presetClass="entr" presetSubtype="0" fill="hold"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fade">
                                      <p:cBhvr>
                                        <p:cTn id="13" dur="500"/>
                                        <p:tgtEl>
                                          <p:spTgt spid="9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22" presetClass="entr" presetSubtype="8" fill="hold" nodeType="withEffect">
                                  <p:stCondLst>
                                    <p:cond delay="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2000"/>
                                        <p:tgtEl>
                                          <p:spTgt spid="15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38"/>
                                        </p:tgtEl>
                                        <p:attrNameLst>
                                          <p:attrName>style.visibility</p:attrName>
                                        </p:attrNameLst>
                                      </p:cBhvr>
                                      <p:to>
                                        <p:strVal val="visible"/>
                                      </p:to>
                                    </p:set>
                                    <p:animEffect transition="in" filter="wipe(left)">
                                      <p:cBhvr>
                                        <p:cTn id="25" dur="20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27116" y="22853"/>
            <a:ext cx="4570482"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４　自校の生徒指導実践の課題を確認</a:t>
            </a:r>
            <a:r>
              <a:rPr lang="ja-JP" altLang="en-US" dirty="0" smtClean="0">
                <a:latin typeface="HG丸ｺﾞｼｯｸM-PRO" panose="020F0600000000000000" pitchFamily="50" charset="-128"/>
                <a:ea typeface="HG丸ｺﾞｼｯｸM-PRO" panose="020F0600000000000000" pitchFamily="50" charset="-128"/>
              </a:rPr>
              <a:t>する</a:t>
            </a:r>
            <a:endParaRPr lang="en-US" altLang="ja-JP" dirty="0" smtClean="0">
              <a:latin typeface="HG丸ｺﾞｼｯｸM-PRO" panose="020F0600000000000000" pitchFamily="50" charset="-128"/>
              <a:ea typeface="HG丸ｺﾞｼｯｸM-PRO" panose="020F0600000000000000" pitchFamily="50" charset="-128"/>
            </a:endParaRPr>
          </a:p>
        </p:txBody>
      </p:sp>
      <p:pic>
        <p:nvPicPr>
          <p:cNvPr id="13" name="Picture 3" descr="Z:\事務文書\生徒指導\0_イラスト集\学校イラスト1000カレンダー等\イラスト・レタリング集\学校生活カット(0001～0437)\0322-子どもの生活.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2200" y="5679323"/>
            <a:ext cx="1548361" cy="1134053"/>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71936" y="2632116"/>
            <a:ext cx="8958336" cy="3046988"/>
          </a:xfrm>
          <a:prstGeom prst="rect">
            <a:avLst/>
          </a:prstGeom>
          <a:noFill/>
        </p:spPr>
        <p:txBody>
          <a:bodyPr wrap="square" rtlCol="0">
            <a:spAutoFit/>
          </a:bodyPr>
          <a:lstStyle/>
          <a:p>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グループ協議</a:t>
            </a:r>
            <a:r>
              <a:rPr lang="en-US" altLang="ja-JP" sz="2400" dirty="0" smtClean="0">
                <a:latin typeface="HG丸ｺﾞｼｯｸM-PRO" panose="020F0600000000000000" pitchFamily="50" charset="-128"/>
                <a:ea typeface="HG丸ｺﾞｼｯｸM-PRO" panose="020F0600000000000000" pitchFamily="50" charset="-128"/>
              </a:rPr>
              <a:t>】</a:t>
            </a:r>
          </a:p>
          <a:p>
            <a:r>
              <a:rPr lang="ja-JP" altLang="en-US" sz="2400" dirty="0" smtClean="0">
                <a:latin typeface="HG丸ｺﾞｼｯｸM-PRO" panose="020F0600000000000000" pitchFamily="50" charset="-128"/>
                <a:ea typeface="HG丸ｺﾞｼｯｸM-PRO" panose="020F0600000000000000" pitchFamily="50" charset="-128"/>
              </a:rPr>
              <a:t>⑦本校の実践のうち「児童生徒に付けさせたい力だけれども、</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十分ではない</a:t>
            </a:r>
            <a:r>
              <a:rPr lang="ja-JP" altLang="en-US" sz="2400" dirty="0">
                <a:latin typeface="HG丸ｺﾞｼｯｸM-PRO" panose="020F0600000000000000" pitchFamily="50" charset="-128"/>
                <a:ea typeface="HG丸ｺﾞｼｯｸM-PRO" panose="020F0600000000000000" pitchFamily="50" charset="-128"/>
              </a:rPr>
              <a:t>実践</a:t>
            </a:r>
            <a:r>
              <a:rPr lang="ja-JP" altLang="en-US" sz="2400" dirty="0" smtClean="0">
                <a:latin typeface="HG丸ｺﾞｼｯｸM-PRO" panose="020F0600000000000000" pitchFamily="50" charset="-128"/>
                <a:ea typeface="HG丸ｺﾞｼｯｸM-PRO" panose="020F0600000000000000" pitchFamily="50" charset="-128"/>
              </a:rPr>
              <a:t>（力）」をあげる。（別紙</a:t>
            </a:r>
            <a:r>
              <a:rPr lang="en-US" altLang="ja-JP" sz="2400" dirty="0" smtClean="0">
                <a:latin typeface="HG丸ｺﾞｼｯｸM-PRO" panose="020F0600000000000000" pitchFamily="50" charset="-128"/>
                <a:ea typeface="HG丸ｺﾞｼｯｸM-PRO" panose="020F0600000000000000" pitchFamily="50" charset="-128"/>
              </a:rPr>
              <a:t>Ⅲ</a:t>
            </a:r>
            <a:r>
              <a:rPr lang="ja-JP" altLang="en-US" sz="2400" dirty="0" smtClean="0">
                <a:latin typeface="HG丸ｺﾞｼｯｸM-PRO" panose="020F0600000000000000" pitchFamily="50" charset="-128"/>
                <a:ea typeface="HG丸ｺﾞｼｯｸM-PRO" panose="020F0600000000000000" pitchFamily="50" charset="-128"/>
              </a:rPr>
              <a:t>に記入）</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⑧そのために現在している、中</a:t>
            </a:r>
            <a:r>
              <a:rPr lang="ja-JP" altLang="en-US" sz="2400" dirty="0">
                <a:latin typeface="HG丸ｺﾞｼｯｸM-PRO" panose="020F0600000000000000" pitchFamily="50" charset="-128"/>
                <a:ea typeface="HG丸ｺﾞｼｯｸM-PRO" panose="020F0600000000000000" pitchFamily="50" charset="-128"/>
              </a:rPr>
              <a:t>・長期的な開発的生徒</a:t>
            </a:r>
            <a:r>
              <a:rPr lang="ja-JP" altLang="en-US" sz="2400" dirty="0" smtClean="0">
                <a:latin typeface="HG丸ｺﾞｼｯｸM-PRO" panose="020F0600000000000000" pitchFamily="50" charset="-128"/>
                <a:ea typeface="HG丸ｺﾞｼｯｸM-PRO" panose="020F0600000000000000" pitchFamily="50" charset="-128"/>
              </a:rPr>
              <a:t>指導実践</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について、</a:t>
            </a:r>
            <a:r>
              <a:rPr lang="en-US" altLang="ja-JP" sz="2400" dirty="0" smtClean="0">
                <a:latin typeface="HG丸ｺﾞｼｯｸM-PRO" panose="020F0600000000000000" pitchFamily="50" charset="-128"/>
                <a:ea typeface="HG丸ｺﾞｼｯｸM-PRO" panose="020F0600000000000000" pitchFamily="50" charset="-128"/>
              </a:rPr>
              <a:t>ORV-PDCA</a:t>
            </a:r>
            <a:r>
              <a:rPr lang="ja-JP" altLang="en-US" sz="2400" dirty="0">
                <a:latin typeface="HG丸ｺﾞｼｯｸM-PRO" panose="020F0600000000000000" pitchFamily="50" charset="-128"/>
                <a:ea typeface="HG丸ｺﾞｼｯｸM-PRO" panose="020F0600000000000000" pitchFamily="50" charset="-128"/>
              </a:rPr>
              <a:t>に</a:t>
            </a:r>
            <a:r>
              <a:rPr lang="ja-JP" altLang="en-US" sz="2400" dirty="0" smtClean="0">
                <a:latin typeface="HG丸ｺﾞｼｯｸM-PRO" panose="020F0600000000000000" pitchFamily="50" charset="-128"/>
                <a:ea typeface="HG丸ｺﾞｼｯｸM-PRO" panose="020F0600000000000000" pitchFamily="50" charset="-128"/>
              </a:rPr>
              <a:t>当てはめる。</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⑨実践</a:t>
            </a:r>
            <a:r>
              <a:rPr lang="ja-JP" altLang="en-US" sz="2400" dirty="0">
                <a:latin typeface="HG丸ｺﾞｼｯｸM-PRO" panose="020F0600000000000000" pitchFamily="50" charset="-128"/>
                <a:ea typeface="HG丸ｺﾞｼｯｸM-PRO" panose="020F0600000000000000" pitchFamily="50" charset="-128"/>
              </a:rPr>
              <a:t>の中で</a:t>
            </a:r>
            <a:r>
              <a:rPr lang="ja-JP" altLang="en-US" sz="2400" dirty="0" smtClean="0">
                <a:latin typeface="HG丸ｺﾞｼｯｸM-PRO" panose="020F0600000000000000" pitchFamily="50" charset="-128"/>
                <a:ea typeface="HG丸ｺﾞｼｯｸM-PRO" panose="020F0600000000000000" pitchFamily="50" charset="-128"/>
              </a:rPr>
              <a:t>「さらに充実できる（または、新たな）取組」に</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ついて「どのような取組にすれば良いのか」改善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方法について具体的に共通理解する。</a:t>
            </a:r>
            <a:r>
              <a:rPr lang="en-US" altLang="ja-JP" sz="2400" dirty="0" smtClean="0">
                <a:latin typeface="HG丸ｺﾞｼｯｸM-PRO" panose="020F0600000000000000" pitchFamily="50" charset="-128"/>
                <a:ea typeface="HG丸ｺﾞｼｯｸM-PRO" panose="020F0600000000000000" pitchFamily="50" charset="-128"/>
              </a:rPr>
              <a:t>【13</a:t>
            </a:r>
            <a:r>
              <a:rPr lang="ja-JP" altLang="en-US" sz="2400" dirty="0" smtClean="0">
                <a:latin typeface="HG丸ｺﾞｼｯｸM-PRO" panose="020F0600000000000000" pitchFamily="50" charset="-128"/>
                <a:ea typeface="HG丸ｺﾞｼｯｸM-PRO" panose="020F0600000000000000" pitchFamily="50" charset="-128"/>
              </a:rPr>
              <a:t>分</a:t>
            </a:r>
            <a:r>
              <a:rPr lang="en-US" altLang="ja-JP" sz="2400" dirty="0" smtClean="0">
                <a:latin typeface="HG丸ｺﾞｼｯｸM-PRO" panose="020F0600000000000000" pitchFamily="50" charset="-128"/>
                <a:ea typeface="HG丸ｺﾞｼｯｸM-PRO" panose="020F0600000000000000" pitchFamily="50" charset="-128"/>
              </a:rPr>
              <a:t>】</a:t>
            </a:r>
          </a:p>
        </p:txBody>
      </p:sp>
      <p:sp>
        <p:nvSpPr>
          <p:cNvPr id="8" name="雲形吹き出し 7"/>
          <p:cNvSpPr/>
          <p:nvPr/>
        </p:nvSpPr>
        <p:spPr>
          <a:xfrm>
            <a:off x="223392" y="620920"/>
            <a:ext cx="7075807" cy="2088000"/>
          </a:xfrm>
          <a:prstGeom prst="cloudCallout">
            <a:avLst>
              <a:gd name="adj1" fmla="val 57155"/>
              <a:gd name="adj2" fmla="val -38648"/>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中・長期的に成長を促す</a:t>
            </a:r>
            <a:endParaRPr kumimoji="1"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開発的生徒指導の実践</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に</a:t>
            </a:r>
            <a:endParaRPr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ついて</a:t>
            </a: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考えよう！</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4476" y="561692"/>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1055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96" y="2934825"/>
            <a:ext cx="1563687" cy="25669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事務文書\生徒指導\0_イラスト集\学校イラスト1000カレンダー等\イラスト・レタリング集\学校生活カット(0001～0437)\0371-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31635" y="3933056"/>
            <a:ext cx="1392684" cy="2635741"/>
          </a:xfrm>
          <a:prstGeom prst="rect">
            <a:avLst/>
          </a:prstGeom>
          <a:noFill/>
          <a:extLst>
            <a:ext uri="{909E8E84-426E-40DD-AFC4-6F175D3DCCD1}">
              <a14:hiddenFill xmlns:a14="http://schemas.microsoft.com/office/drawing/2010/main">
                <a:solidFill>
                  <a:srgbClr val="FFFFFF"/>
                </a:solidFill>
              </a14:hiddenFill>
            </a:ext>
          </a:extLst>
        </p:spPr>
      </p:pic>
      <p:sp>
        <p:nvSpPr>
          <p:cNvPr id="4" name="角丸四角形吹き出し 3"/>
          <p:cNvSpPr/>
          <p:nvPr/>
        </p:nvSpPr>
        <p:spPr>
          <a:xfrm>
            <a:off x="971600" y="188639"/>
            <a:ext cx="6336704" cy="2746185"/>
          </a:xfrm>
          <a:prstGeom prst="wedgeRoundRectCallout">
            <a:avLst>
              <a:gd name="adj1" fmla="val -46172"/>
              <a:gd name="adj2" fmla="val 63309"/>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800" dirty="0">
                <a:solidFill>
                  <a:schemeClr val="tx1"/>
                </a:solidFill>
                <a:latin typeface="HG丸ｺﾞｼｯｸM-PRO" panose="020F0600000000000000" pitchFamily="50" charset="-128"/>
                <a:ea typeface="HG丸ｺﾞｼｯｸM-PRO" panose="020F0600000000000000" pitchFamily="50" charset="-128"/>
              </a:rPr>
              <a:t>日頃</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の生徒指導上の実践を通して</a:t>
            </a:r>
            <a:endPar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生徒指導の進め方</a:t>
            </a:r>
            <a:r>
              <a:rPr kumimoji="1" lang="en-US" altLang="ja-JP" sz="28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2800" dirty="0" smtClean="0">
                <a:solidFill>
                  <a:schemeClr val="tx1"/>
                </a:solidFill>
                <a:latin typeface="HG丸ｺﾞｼｯｸM-PRO" panose="020F0600000000000000" pitchFamily="50" charset="-128"/>
                <a:ea typeface="HG丸ｺﾞｼｯｸM-PRO" panose="020F0600000000000000" pitchFamily="50" charset="-128"/>
              </a:rPr>
              <a:t>について共通理解を図り、学校としての生徒指導力を高めていこう！</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7" name="角丸四角形吹き出し 6"/>
          <p:cNvSpPr/>
          <p:nvPr/>
        </p:nvSpPr>
        <p:spPr>
          <a:xfrm>
            <a:off x="1637493" y="3645725"/>
            <a:ext cx="6016287" cy="1454178"/>
          </a:xfrm>
          <a:prstGeom prst="wedgeRoundRectCallout">
            <a:avLst>
              <a:gd name="adj1" fmla="val 59848"/>
              <a:gd name="adj2" fmla="val -17872"/>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生徒指導って進め方のマニュアルのようなものがあるのかしら？</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0356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descr="Z:\事務文書\生徒指導\0_イラスト集\学校イラスト1000カレンダー等\イラスト・レタリング集\学校生活カット(0001～0437)\0322-子どもの生活.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61291" y="5061862"/>
            <a:ext cx="1703197" cy="1247458"/>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p:cNvSpPr txBox="1"/>
          <p:nvPr/>
        </p:nvSpPr>
        <p:spPr>
          <a:xfrm>
            <a:off x="179512" y="3074184"/>
            <a:ext cx="8568952" cy="2308324"/>
          </a:xfrm>
          <a:prstGeom prst="rect">
            <a:avLst/>
          </a:prstGeom>
          <a:noFill/>
        </p:spPr>
        <p:txBody>
          <a:bodyPr wrap="square" rtlCol="0">
            <a:spAutoFit/>
          </a:bodyPr>
          <a:lstStyle/>
          <a:p>
            <a:r>
              <a:rPr lang="ja-JP" altLang="en-US" sz="2400" dirty="0" smtClean="0">
                <a:latin typeface="HG丸ｺﾞｼｯｸM-PRO" panose="020F0600000000000000" pitchFamily="50" charset="-128"/>
                <a:ea typeface="HG丸ｺﾞｼｯｸM-PRO" panose="020F0600000000000000" pitchFamily="50" charset="-128"/>
              </a:rPr>
              <a:t>⑩</a:t>
            </a:r>
            <a:r>
              <a:rPr lang="en-US" altLang="ja-JP"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全体発表</a:t>
            </a:r>
            <a:r>
              <a:rPr lang="en-US" altLang="ja-JP" sz="2400" dirty="0" smtClean="0">
                <a:latin typeface="HG丸ｺﾞｼｯｸM-PRO" panose="020F0600000000000000" pitchFamily="50" charset="-128"/>
                <a:ea typeface="HG丸ｺﾞｼｯｸM-PRO" panose="020F0600000000000000" pitchFamily="50" charset="-128"/>
              </a:rPr>
              <a:t>】</a:t>
            </a: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全体で共有する。</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・協議した実践</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・さらに充実できる（また</a:t>
            </a:r>
            <a:r>
              <a:rPr lang="ja-JP" altLang="en-US" sz="2400" dirty="0" smtClean="0">
                <a:latin typeface="HG丸ｺﾞｼｯｸM-PRO" panose="020F0600000000000000" pitchFamily="50" charset="-128"/>
                <a:ea typeface="HG丸ｺﾞｼｯｸM-PRO" panose="020F0600000000000000" pitchFamily="50" charset="-128"/>
              </a:rPr>
              <a:t>は、新た</a:t>
            </a:r>
            <a:r>
              <a:rPr lang="ja-JP" altLang="en-US" sz="2400" dirty="0">
                <a:latin typeface="HG丸ｺﾞｼｯｸM-PRO" panose="020F0600000000000000" pitchFamily="50" charset="-128"/>
                <a:ea typeface="HG丸ｺﾞｼｯｸM-PRO" panose="020F0600000000000000" pitchFamily="50" charset="-128"/>
              </a:rPr>
              <a:t>な</a:t>
            </a:r>
            <a:r>
              <a:rPr lang="ja-JP" altLang="en-US" sz="2400" dirty="0" smtClean="0">
                <a:latin typeface="HG丸ｺﾞｼｯｸM-PRO" panose="020F0600000000000000" pitchFamily="50" charset="-128"/>
                <a:ea typeface="HG丸ｺﾞｼｯｸM-PRO" panose="020F0600000000000000" pitchFamily="50" charset="-128"/>
              </a:rPr>
              <a:t>）取組</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・改善方法</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a:t>
            </a:r>
            <a:endParaRPr lang="en-US" altLang="ja-JP" sz="2400" dirty="0" smtClean="0">
              <a:latin typeface="HG丸ｺﾞｼｯｸM-PRO" panose="020F0600000000000000" pitchFamily="50" charset="-128"/>
              <a:ea typeface="HG丸ｺﾞｼｯｸM-PRO" panose="020F0600000000000000" pitchFamily="50" charset="-128"/>
            </a:endParaRPr>
          </a:p>
        </p:txBody>
      </p:sp>
      <p:sp>
        <p:nvSpPr>
          <p:cNvPr id="16" name="雲形吹き出し 15"/>
          <p:cNvSpPr/>
          <p:nvPr/>
        </p:nvSpPr>
        <p:spPr>
          <a:xfrm>
            <a:off x="223392" y="620920"/>
            <a:ext cx="7075807" cy="2088000"/>
          </a:xfrm>
          <a:prstGeom prst="cloudCallout">
            <a:avLst>
              <a:gd name="adj1" fmla="val 57155"/>
              <a:gd name="adj2" fmla="val -38648"/>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中・長期的に成長を促す</a:t>
            </a:r>
            <a:endParaRPr kumimoji="1"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開発的生徒指導の実践</a:t>
            </a:r>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に</a:t>
            </a:r>
            <a:endParaRPr lang="en-US" altLang="ja-JP" sz="3200" dirty="0" smtClean="0">
              <a:solidFill>
                <a:schemeClr val="tx1"/>
              </a:solidFill>
              <a:latin typeface="HG丸ｺﾞｼｯｸM-PRO" panose="020F0600000000000000" pitchFamily="50" charset="-128"/>
              <a:ea typeface="HG丸ｺﾞｼｯｸM-PRO" panose="020F0600000000000000" pitchFamily="50" charset="-128"/>
            </a:endParaRPr>
          </a:p>
          <a:p>
            <a:pPr marL="85725"/>
            <a:r>
              <a:rPr lang="ja-JP" altLang="en-US" sz="3200" dirty="0" smtClean="0">
                <a:solidFill>
                  <a:schemeClr val="tx1"/>
                </a:solidFill>
                <a:latin typeface="HG丸ｺﾞｼｯｸM-PRO" panose="020F0600000000000000" pitchFamily="50" charset="-128"/>
                <a:ea typeface="HG丸ｺﾞｼｯｸM-PRO" panose="020F0600000000000000" pitchFamily="50" charset="-128"/>
              </a:rPr>
              <a:t>ついて</a:t>
            </a:r>
            <a:r>
              <a:rPr kumimoji="1" lang="ja-JP" altLang="en-US" sz="3200" dirty="0" smtClean="0">
                <a:solidFill>
                  <a:schemeClr val="tx1"/>
                </a:solidFill>
                <a:latin typeface="HG丸ｺﾞｼｯｸM-PRO" panose="020F0600000000000000" pitchFamily="50" charset="-128"/>
                <a:ea typeface="HG丸ｺﾞｼｯｸM-PRO" panose="020F0600000000000000" pitchFamily="50" charset="-128"/>
              </a:rPr>
              <a:t>考えよう！</a:t>
            </a:r>
            <a:endParaRPr kumimoji="1" lang="ja-JP" altLang="en-US" sz="32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8344" y="669184"/>
            <a:ext cx="1357808" cy="2408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9524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雲形吹き出し 106"/>
          <p:cNvSpPr/>
          <p:nvPr/>
        </p:nvSpPr>
        <p:spPr>
          <a:xfrm>
            <a:off x="2267744" y="57396"/>
            <a:ext cx="5275368" cy="1068239"/>
          </a:xfrm>
          <a:prstGeom prst="cloudCallout">
            <a:avLst>
              <a:gd name="adj1" fmla="val 57920"/>
              <a:gd name="adj2" fmla="val -6626"/>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2105" y="311609"/>
            <a:ext cx="1079441" cy="191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27584" y="1056241"/>
            <a:ext cx="7512417" cy="5829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27116" y="22853"/>
            <a:ext cx="1338828"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５　</a:t>
            </a:r>
            <a:r>
              <a:rPr lang="ja-JP" altLang="en-US" dirty="0" smtClean="0">
                <a:latin typeface="HG丸ｺﾞｼｯｸM-PRO" panose="020F0600000000000000" pitchFamily="50" charset="-128"/>
                <a:ea typeface="HG丸ｺﾞｼｯｸM-PRO" panose="020F0600000000000000" pitchFamily="50" charset="-128"/>
              </a:rPr>
              <a:t>まとめ</a:t>
            </a:r>
            <a:endParaRPr lang="en-US" altLang="ja-JP" dirty="0" smtClean="0">
              <a:latin typeface="HG丸ｺﾞｼｯｸM-PRO" panose="020F0600000000000000" pitchFamily="50" charset="-128"/>
              <a:ea typeface="HG丸ｺﾞｼｯｸM-PRO" panose="020F0600000000000000" pitchFamily="50" charset="-128"/>
            </a:endParaRPr>
          </a:p>
        </p:txBody>
      </p:sp>
    </p:spTree>
    <p:custDataLst>
      <p:tags r:id="rId1"/>
    </p:custDataLst>
    <p:extLst>
      <p:ext uri="{BB962C8B-B14F-4D97-AF65-F5344CB8AC3E}">
        <p14:creationId xmlns:p14="http://schemas.microsoft.com/office/powerpoint/2010/main" val="1303354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528880" y="168006"/>
            <a:ext cx="5275368" cy="1175063"/>
          </a:xfrm>
          <a:prstGeom prst="cloudCallout">
            <a:avLst>
              <a:gd name="adj1" fmla="val 65337"/>
              <a:gd name="adj2" fmla="val -2054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5400" dirty="0">
                <a:solidFill>
                  <a:schemeClr val="tx1"/>
                </a:solidFill>
                <a:latin typeface="HG丸ｺﾞｼｯｸM-PRO" panose="020F0600000000000000" pitchFamily="50" charset="-128"/>
                <a:ea typeface="HG丸ｺﾞｼｯｸM-PRO" panose="020F0600000000000000" pitchFamily="50" charset="-128"/>
              </a:rPr>
              <a:t>まとめ</a:t>
            </a:r>
            <a:endParaRPr kumimoji="1" lang="ja-JP" altLang="en-US" sz="28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1296" y="44625"/>
            <a:ext cx="1079441" cy="191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テキスト ボックス 21"/>
          <p:cNvSpPr txBox="1"/>
          <p:nvPr/>
        </p:nvSpPr>
        <p:spPr>
          <a:xfrm>
            <a:off x="107504" y="1556792"/>
            <a:ext cx="8943827" cy="763083"/>
          </a:xfrm>
          <a:prstGeom prst="rect">
            <a:avLst/>
          </a:prstGeom>
          <a:solidFill>
            <a:srgbClr val="FFFFCC"/>
          </a:solidFill>
        </p:spPr>
        <p:txBody>
          <a:bodyPr wrap="squar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研修のねらい</a:t>
            </a:r>
            <a:endParaRPr lang="en-US" altLang="ja-JP" sz="2000" dirty="0" smtClean="0">
              <a:latin typeface="HG丸ｺﾞｼｯｸM-PRO" panose="020F0600000000000000" pitchFamily="50" charset="-128"/>
              <a:ea typeface="HG丸ｺﾞｼｯｸM-PRO" panose="020F0600000000000000" pitchFamily="50" charset="-128"/>
            </a:endParaRPr>
          </a:p>
          <a:p>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効果的な生徒指導実践を行うための「</a:t>
            </a:r>
            <a:r>
              <a:rPr lang="en-US" altLang="ja-JP" sz="2000" dirty="0" smtClean="0">
                <a:latin typeface="HG丸ｺﾞｼｯｸM-PRO" panose="020F0600000000000000" pitchFamily="50" charset="-128"/>
                <a:ea typeface="HG丸ｺﾞｼｯｸM-PRO" panose="020F0600000000000000" pitchFamily="50" charset="-128"/>
              </a:rPr>
              <a:t>ORV-PDCA</a:t>
            </a:r>
            <a:r>
              <a:rPr lang="ja-JP" altLang="en-US" sz="2000" dirty="0" smtClean="0">
                <a:latin typeface="HG丸ｺﾞｼｯｸM-PRO" panose="020F0600000000000000" pitchFamily="50" charset="-128"/>
                <a:ea typeface="HG丸ｺﾞｼｯｸM-PRO" panose="020F0600000000000000" pitchFamily="50" charset="-128"/>
              </a:rPr>
              <a:t>」について理解する</a:t>
            </a:r>
            <a:r>
              <a:rPr lang="en-US" altLang="ja-JP" sz="2000" dirty="0" smtClean="0">
                <a:latin typeface="HG丸ｺﾞｼｯｸM-PRO" panose="020F0600000000000000" pitchFamily="50" charset="-128"/>
                <a:ea typeface="HG丸ｺﾞｼｯｸM-PRO" panose="020F0600000000000000" pitchFamily="50" charset="-128"/>
              </a:rPr>
              <a:t>』</a:t>
            </a:r>
          </a:p>
        </p:txBody>
      </p:sp>
      <p:pic>
        <p:nvPicPr>
          <p:cNvPr id="1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7504" y="2449414"/>
            <a:ext cx="5112568" cy="42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338975" y="2304827"/>
            <a:ext cx="3701681" cy="450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9356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060848"/>
            <a:ext cx="8229600" cy="1143000"/>
          </a:xfrm>
        </p:spPr>
        <p:txBody>
          <a:bodyPr/>
          <a:lstStyle/>
          <a:p>
            <a:r>
              <a:rPr kumimoji="1" lang="ja-JP" altLang="en-US" dirty="0" smtClean="0"/>
              <a:t>本日は、ありがとうございました。</a:t>
            </a:r>
            <a:endParaRPr kumimoji="1" lang="ja-JP" altLang="en-US" dirty="0"/>
          </a:p>
        </p:txBody>
      </p:sp>
    </p:spTree>
    <p:extLst>
      <p:ext uri="{BB962C8B-B14F-4D97-AF65-F5344CB8AC3E}">
        <p14:creationId xmlns:p14="http://schemas.microsoft.com/office/powerpoint/2010/main" val="37964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25505" y="548680"/>
            <a:ext cx="2492990" cy="646331"/>
          </a:xfrm>
          <a:prstGeom prst="rect">
            <a:avLst/>
          </a:prstGeom>
          <a:noFill/>
        </p:spPr>
        <p:txBody>
          <a:bodyPr wrap="none" rtlCol="0">
            <a:spAutoFit/>
          </a:bodyPr>
          <a:lstStyle/>
          <a:p>
            <a:r>
              <a:rPr kumimoji="1" lang="ja-JP" altLang="en-US" sz="3600" dirty="0" smtClean="0"/>
              <a:t>本日の流れ</a:t>
            </a:r>
            <a:endParaRPr kumimoji="1" lang="ja-JP" altLang="en-US" sz="3600" dirty="0"/>
          </a:p>
        </p:txBody>
      </p:sp>
      <p:sp>
        <p:nvSpPr>
          <p:cNvPr id="3" name="テキスト ボックス 2"/>
          <p:cNvSpPr txBox="1"/>
          <p:nvPr/>
        </p:nvSpPr>
        <p:spPr>
          <a:xfrm>
            <a:off x="323528" y="1700808"/>
            <a:ext cx="8548851" cy="3970318"/>
          </a:xfrm>
          <a:prstGeom prst="rect">
            <a:avLst/>
          </a:prstGeom>
          <a:noFill/>
        </p:spPr>
        <p:txBody>
          <a:bodyPr wrap="square" rtlCol="0">
            <a:spAutoFit/>
          </a:bodyPr>
          <a:lstStyle/>
          <a:p>
            <a:r>
              <a:rPr kumimoji="1" lang="ja-JP" altLang="en-US" sz="2800" dirty="0" smtClean="0">
                <a:latin typeface="HG丸ｺﾞｼｯｸM-PRO" panose="020F0600000000000000" pitchFamily="50" charset="-128"/>
                <a:ea typeface="HG丸ｺﾞｼｯｸM-PRO" panose="020F0600000000000000" pitchFamily="50" charset="-128"/>
              </a:rPr>
              <a:t>１　生徒指導エピソードを想起する</a:t>
            </a:r>
            <a:endParaRPr kumimoji="1"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２　生徒指導の進め方</a:t>
            </a:r>
            <a:r>
              <a:rPr lang="en-US" altLang="ja-JP" sz="2800" dirty="0" smtClean="0">
                <a:latin typeface="HG丸ｺﾞｼｯｸM-PRO" panose="020F0600000000000000" pitchFamily="50" charset="-128"/>
                <a:ea typeface="HG丸ｺﾞｼｯｸM-PRO" panose="020F0600000000000000" pitchFamily="50" charset="-128"/>
              </a:rPr>
              <a:t>『ORV-PDCA』</a:t>
            </a:r>
            <a:r>
              <a:rPr lang="ja-JP" altLang="en-US" sz="2800" dirty="0" smtClean="0">
                <a:latin typeface="HG丸ｺﾞｼｯｸM-PRO" panose="020F0600000000000000" pitchFamily="50" charset="-128"/>
                <a:ea typeface="HG丸ｺﾞｼｯｸM-PRO" panose="020F0600000000000000" pitchFamily="50" charset="-128"/>
              </a:rPr>
              <a:t>を学ぶ</a:t>
            </a:r>
            <a:endParaRPr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３　生徒指導実践を進める際のポイントを協議する</a:t>
            </a:r>
            <a:endParaRPr lang="en-US" altLang="ja-JP" sz="2800" dirty="0" smtClean="0">
              <a:latin typeface="HG丸ｺﾞｼｯｸM-PRO" panose="020F0600000000000000" pitchFamily="50" charset="-128"/>
              <a:ea typeface="HG丸ｺﾞｼｯｸM-PRO" panose="020F0600000000000000" pitchFamily="50" charset="-128"/>
            </a:endParaRPr>
          </a:p>
          <a:p>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４　自校の生徒指導実践の課題を確認する</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　</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５　まとめ</a:t>
            </a:r>
            <a:endParaRPr kumimoji="1" lang="en-US" altLang="ja-JP" sz="28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255549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59" y="3496848"/>
            <a:ext cx="7172325" cy="3695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179512" y="2393012"/>
            <a:ext cx="6624736" cy="1107996"/>
          </a:xfrm>
          <a:prstGeom prst="rect">
            <a:avLst/>
          </a:prstGeom>
          <a:noFill/>
        </p:spPr>
        <p:txBody>
          <a:bodyPr wrap="square" rtlCol="0">
            <a:spAutoFit/>
          </a:bodyPr>
          <a:lstStyle/>
          <a:p>
            <a:r>
              <a:rPr kumimoji="1" lang="ja-JP" altLang="en-US" sz="2200" dirty="0" smtClean="0">
                <a:latin typeface="HG丸ｺﾞｼｯｸM-PRO" panose="020F0600000000000000" pitchFamily="50" charset="-128"/>
                <a:ea typeface="HG丸ｺﾞｼｯｸM-PRO" panose="020F0600000000000000" pitchFamily="50" charset="-128"/>
              </a:rPr>
              <a:t>①</a:t>
            </a:r>
            <a:r>
              <a:rPr kumimoji="1" lang="en-US" altLang="ja-JP" sz="2200" dirty="0" smtClean="0">
                <a:latin typeface="HG丸ｺﾞｼｯｸM-PRO" panose="020F0600000000000000" pitchFamily="50" charset="-128"/>
                <a:ea typeface="HG丸ｺﾞｼｯｸM-PRO" panose="020F0600000000000000" pitchFamily="50" charset="-128"/>
              </a:rPr>
              <a:t>【</a:t>
            </a:r>
            <a:r>
              <a:rPr kumimoji="1" lang="ja-JP" altLang="en-US" sz="2200" dirty="0" smtClean="0">
                <a:latin typeface="HG丸ｺﾞｼｯｸM-PRO" panose="020F0600000000000000" pitchFamily="50" charset="-128"/>
                <a:ea typeface="HG丸ｺﾞｼｯｸM-PRO" panose="020F0600000000000000" pitchFamily="50" charset="-128"/>
              </a:rPr>
              <a:t>個人作業</a:t>
            </a:r>
            <a:r>
              <a:rPr kumimoji="1" lang="en-US" altLang="ja-JP" sz="2200" dirty="0" smtClean="0">
                <a:latin typeface="HG丸ｺﾞｼｯｸM-PRO" panose="020F0600000000000000" pitchFamily="50" charset="-128"/>
                <a:ea typeface="HG丸ｺﾞｼｯｸM-PRO" panose="020F0600000000000000" pitchFamily="50" charset="-128"/>
              </a:rPr>
              <a:t>】</a:t>
            </a:r>
          </a:p>
          <a:p>
            <a:r>
              <a:rPr lang="ja-JP" altLang="en-US" sz="2200" dirty="0">
                <a:latin typeface="HG丸ｺﾞｼｯｸM-PRO" panose="020F0600000000000000" pitchFamily="50" charset="-128"/>
                <a:ea typeface="HG丸ｺﾞｼｯｸM-PRO" panose="020F0600000000000000" pitchFamily="50" charset="-128"/>
              </a:rPr>
              <a:t>　</a:t>
            </a:r>
            <a:r>
              <a:rPr kumimoji="1" lang="ja-JP" altLang="en-US" sz="2200" dirty="0" smtClean="0">
                <a:latin typeface="HG丸ｺﾞｼｯｸM-PRO" panose="020F0600000000000000" pitchFamily="50" charset="-128"/>
                <a:ea typeface="HG丸ｺﾞｼｯｸM-PRO" panose="020F0600000000000000" pitchFamily="50" charset="-128"/>
              </a:rPr>
              <a:t>自分自身の生徒指導について、印象に残っている実践を書く</a:t>
            </a:r>
            <a:r>
              <a:rPr lang="en-US" altLang="ja-JP" sz="2200" dirty="0" smtClean="0">
                <a:latin typeface="HG丸ｺﾞｼｯｸM-PRO" panose="020F0600000000000000" pitchFamily="50" charset="-128"/>
                <a:ea typeface="HG丸ｺﾞｼｯｸM-PRO" panose="020F0600000000000000" pitchFamily="50" charset="-128"/>
              </a:rPr>
              <a:t>【</a:t>
            </a:r>
            <a:r>
              <a:rPr lang="ja-JP" altLang="en-US" sz="2200" dirty="0" smtClean="0">
                <a:latin typeface="HG丸ｺﾞｼｯｸM-PRO" panose="020F0600000000000000" pitchFamily="50" charset="-128"/>
                <a:ea typeface="HG丸ｺﾞｼｯｸM-PRO" panose="020F0600000000000000" pitchFamily="50" charset="-128"/>
              </a:rPr>
              <a:t>別紙</a:t>
            </a:r>
            <a:r>
              <a:rPr lang="en-US" altLang="ja-JP" sz="2200" dirty="0" smtClean="0">
                <a:latin typeface="HG丸ｺﾞｼｯｸM-PRO" panose="020F0600000000000000" pitchFamily="50" charset="-128"/>
                <a:ea typeface="HG丸ｺﾞｼｯｸM-PRO" panose="020F0600000000000000" pitchFamily="50" charset="-128"/>
              </a:rPr>
              <a:t>Ⅰ</a:t>
            </a:r>
            <a:r>
              <a:rPr lang="ja-JP" altLang="en-US" sz="2200" dirty="0" smtClean="0">
                <a:latin typeface="HG丸ｺﾞｼｯｸM-PRO" panose="020F0600000000000000" pitchFamily="50" charset="-128"/>
                <a:ea typeface="HG丸ｺﾞｼｯｸM-PRO" panose="020F0600000000000000" pitchFamily="50" charset="-128"/>
              </a:rPr>
              <a:t>記入、個人</a:t>
            </a:r>
            <a:r>
              <a:rPr lang="ja-JP" altLang="en-US" sz="2200" dirty="0">
                <a:latin typeface="HG丸ｺﾞｼｯｸM-PRO" panose="020F0600000000000000" pitchFamily="50" charset="-128"/>
                <a:ea typeface="HG丸ｺﾞｼｯｸM-PRO" panose="020F0600000000000000" pitchFamily="50" charset="-128"/>
              </a:rPr>
              <a:t>６</a:t>
            </a:r>
            <a:r>
              <a:rPr lang="ja-JP" altLang="en-US" sz="2200" dirty="0" smtClean="0">
                <a:latin typeface="HG丸ｺﾞｼｯｸM-PRO" panose="020F0600000000000000" pitchFamily="50" charset="-128"/>
                <a:ea typeface="HG丸ｺﾞｼｯｸM-PRO" panose="020F0600000000000000" pitchFamily="50" charset="-128"/>
              </a:rPr>
              <a:t>分</a:t>
            </a:r>
            <a:r>
              <a:rPr lang="en-US" altLang="ja-JP" sz="2200" dirty="0" smtClean="0">
                <a:latin typeface="HG丸ｺﾞｼｯｸM-PRO" panose="020F0600000000000000" pitchFamily="50" charset="-128"/>
                <a:ea typeface="HG丸ｺﾞｼｯｸM-PRO" panose="020F0600000000000000" pitchFamily="50" charset="-128"/>
              </a:rPr>
              <a:t>】</a:t>
            </a:r>
          </a:p>
        </p:txBody>
      </p:sp>
      <p:sp>
        <p:nvSpPr>
          <p:cNvPr id="12" name="角丸四角形 11"/>
          <p:cNvSpPr/>
          <p:nvPr/>
        </p:nvSpPr>
        <p:spPr>
          <a:xfrm>
            <a:off x="1336154" y="5733256"/>
            <a:ext cx="7355160" cy="925956"/>
          </a:xfrm>
          <a:prstGeom prst="roundRect">
            <a:avLst>
              <a:gd name="adj" fmla="val 615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詳細な文章を書く必要はありません</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。どの</a:t>
            </a:r>
            <a:r>
              <a:rPr lang="ja-JP" altLang="en-US" sz="1600" dirty="0">
                <a:solidFill>
                  <a:schemeClr val="tx1"/>
                </a:solidFill>
                <a:latin typeface="HG丸ｺﾞｼｯｸM-PRO" panose="020F0600000000000000" pitchFamily="50" charset="-128"/>
                <a:ea typeface="HG丸ｺﾞｼｯｸM-PRO" panose="020F0600000000000000" pitchFamily="50" charset="-128"/>
              </a:rPr>
              <a:t>ような事例が</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あって、それ</a:t>
            </a:r>
            <a:r>
              <a:rPr lang="ja-JP" altLang="en-US" sz="1600" dirty="0">
                <a:solidFill>
                  <a:schemeClr val="tx1"/>
                </a:solidFill>
                <a:latin typeface="HG丸ｺﾞｼｯｸM-PRO" panose="020F0600000000000000" pitchFamily="50" charset="-128"/>
                <a:ea typeface="HG丸ｺﾞｼｯｸM-PRO" panose="020F0600000000000000" pitchFamily="50" charset="-128"/>
              </a:rPr>
              <a:t>に対して</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誰が</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いつ</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どこで</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何を</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どのように</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対応したかということ</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が、後の</a:t>
            </a:r>
            <a:r>
              <a:rPr lang="ja-JP" altLang="en-US" sz="1600" dirty="0">
                <a:solidFill>
                  <a:schemeClr val="tx1"/>
                </a:solidFill>
                <a:latin typeface="HG丸ｺﾞｼｯｸM-PRO" panose="020F0600000000000000" pitchFamily="50" charset="-128"/>
                <a:ea typeface="HG丸ｺﾞｼｯｸM-PRO" panose="020F0600000000000000" pitchFamily="50" charset="-128"/>
              </a:rPr>
              <a:t>協議で説明できる程度にメモをしてください</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4" name="雲形吹き出し 13"/>
          <p:cNvSpPr/>
          <p:nvPr/>
        </p:nvSpPr>
        <p:spPr>
          <a:xfrm>
            <a:off x="179513" y="535002"/>
            <a:ext cx="7159698" cy="1885886"/>
          </a:xfrm>
          <a:prstGeom prst="cloudCallout">
            <a:avLst>
              <a:gd name="adj1" fmla="val 55084"/>
              <a:gd name="adj2" fmla="val -38154"/>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3000" dirty="0" smtClean="0">
                <a:solidFill>
                  <a:schemeClr val="tx1"/>
                </a:solidFill>
                <a:latin typeface="HG丸ｺﾞｼｯｸM-PRO" panose="020F0600000000000000" pitchFamily="50" charset="-128"/>
                <a:ea typeface="HG丸ｺﾞｼｯｸM-PRO" panose="020F0600000000000000" pitchFamily="50" charset="-128"/>
              </a:rPr>
              <a:t>印象に残っている生徒指導実践から学ぼう！</a:t>
            </a:r>
            <a:endParaRPr kumimoji="1" lang="ja-JP" altLang="en-US" sz="3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27116" y="22853"/>
            <a:ext cx="3877985"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１　生徒指導エピソードを想起する</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4476" y="260648"/>
            <a:ext cx="1224136" cy="2171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角丸四角形吹き出し 3"/>
          <p:cNvSpPr/>
          <p:nvPr/>
        </p:nvSpPr>
        <p:spPr>
          <a:xfrm>
            <a:off x="6848264" y="2755973"/>
            <a:ext cx="2214345" cy="2833267"/>
          </a:xfrm>
          <a:prstGeom prst="wedgeRoundRectCallout">
            <a:avLst>
              <a:gd name="adj1" fmla="val 32960"/>
              <a:gd name="adj2" fmla="val -64177"/>
              <a:gd name="adj3" fmla="val 1666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生徒指導の実践</a:t>
            </a:r>
            <a:r>
              <a:rPr lang="ja-JP" altLang="en-US" sz="1600" dirty="0">
                <a:solidFill>
                  <a:schemeClr val="tx1"/>
                </a:solidFill>
                <a:latin typeface="HG丸ｺﾞｼｯｸM-PRO" panose="020F0600000000000000" pitchFamily="50" charset="-128"/>
                <a:ea typeface="HG丸ｺﾞｼｯｸM-PRO" panose="020F0600000000000000" pitchFamily="50" charset="-128"/>
              </a:rPr>
              <a:t>が</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思い浮かばないという</a:t>
            </a:r>
            <a:r>
              <a:rPr lang="ja-JP" altLang="en-US" sz="1600" dirty="0">
                <a:solidFill>
                  <a:schemeClr val="tx1"/>
                </a:solidFill>
                <a:latin typeface="HG丸ｺﾞｼｯｸM-PRO" panose="020F0600000000000000" pitchFamily="50" charset="-128"/>
                <a:ea typeface="HG丸ｺﾞｼｯｸM-PRO" panose="020F0600000000000000" pitchFamily="50" charset="-128"/>
              </a:rPr>
              <a:t>先生</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は、同僚の実践や、教育実習等での経験を基に、</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誰が</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いつ</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どこで</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何を</a:t>
            </a:r>
            <a:r>
              <a:rPr lang="en-US" altLang="ja-JP" sz="1600" dirty="0">
                <a:solidFill>
                  <a:schemeClr val="tx1"/>
                </a:solidFill>
                <a:latin typeface="HG丸ｺﾞｼｯｸM-PRO" panose="020F0600000000000000" pitchFamily="50" charset="-128"/>
                <a:ea typeface="HG丸ｺﾞｼｯｸM-PRO" panose="020F0600000000000000" pitchFamily="50" charset="-128"/>
              </a:rPr>
              <a:t>』『</a:t>
            </a:r>
            <a:r>
              <a:rPr lang="ja-JP" altLang="en-US" sz="1600" dirty="0">
                <a:solidFill>
                  <a:schemeClr val="tx1"/>
                </a:solidFill>
                <a:latin typeface="HG丸ｺﾞｼｯｸM-PRO" panose="020F0600000000000000" pitchFamily="50" charset="-128"/>
                <a:ea typeface="HG丸ｺﾞｼｯｸM-PRO" panose="020F0600000000000000" pitchFamily="50" charset="-128"/>
              </a:rPr>
              <a:t>どのように</a:t>
            </a:r>
            <a:r>
              <a:rPr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指導していたのか書いてください。</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170542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楕円 24"/>
          <p:cNvSpPr/>
          <p:nvPr/>
        </p:nvSpPr>
        <p:spPr>
          <a:xfrm rot="19800000">
            <a:off x="-456520" y="1294501"/>
            <a:ext cx="9662789" cy="4489519"/>
          </a:xfrm>
          <a:prstGeom prst="ellipse">
            <a:avLst/>
          </a:prstGeom>
          <a:solidFill>
            <a:srgbClr val="FFCCFF"/>
          </a:solidFill>
          <a:ln>
            <a:solidFill>
              <a:srgbClr val="FFE419"/>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26" name="テキスト ボックス 25"/>
          <p:cNvSpPr txBox="1"/>
          <p:nvPr/>
        </p:nvSpPr>
        <p:spPr>
          <a:xfrm>
            <a:off x="4860032" y="5805264"/>
            <a:ext cx="2736304" cy="906714"/>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組織</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b="1" dirty="0" smtClean="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cxnSp>
        <p:nvCxnSpPr>
          <p:cNvPr id="27" name="直線コネクタ 26"/>
          <p:cNvCxnSpPr>
            <a:stCxn id="26" idx="0"/>
            <a:endCxn id="25" idx="4"/>
          </p:cNvCxnSpPr>
          <p:nvPr/>
        </p:nvCxnSpPr>
        <p:spPr>
          <a:xfrm flipH="1" flipV="1">
            <a:off x="5497255" y="5483279"/>
            <a:ext cx="730929" cy="3219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28"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646806" y="422108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34" name="テキスト ボックス 33"/>
          <p:cNvSpPr txBox="1"/>
          <p:nvPr/>
        </p:nvSpPr>
        <p:spPr>
          <a:xfrm rot="19802381">
            <a:off x="3726869" y="1918154"/>
            <a:ext cx="1441514" cy="461665"/>
          </a:xfrm>
          <a:prstGeom prst="rect">
            <a:avLst/>
          </a:prstGeom>
          <a:noFill/>
          <a:ln>
            <a:noFill/>
          </a:ln>
        </p:spPr>
        <p:txBody>
          <a:bodyPr wrap="square" rtlCol="0">
            <a:spAutoFit/>
          </a:bodyPr>
          <a:lstStyle/>
          <a:p>
            <a:r>
              <a:rPr kumimoji="1" lang="ja-JP" altLang="en-US" sz="2400" b="1" dirty="0" smtClean="0">
                <a:latin typeface="HG丸ｺﾞｼｯｸM-PRO" panose="020F0600000000000000" pitchFamily="50" charset="-128"/>
                <a:ea typeface="HG丸ｺﾞｼｯｸM-PRO" panose="020F0600000000000000" pitchFamily="50" charset="-128"/>
              </a:rPr>
              <a:t>取組</a:t>
            </a:r>
            <a:endParaRPr kumimoji="1" lang="ja-JP" altLang="en-US" sz="2400" b="1" dirty="0">
              <a:latin typeface="HG丸ｺﾞｼｯｸM-PRO" panose="020F0600000000000000" pitchFamily="50" charset="-128"/>
              <a:ea typeface="HG丸ｺﾞｼｯｸM-PRO" panose="020F0600000000000000" pitchFamily="50" charset="-128"/>
            </a:endParaRPr>
          </a:p>
        </p:txBody>
      </p:sp>
      <p:sp>
        <p:nvSpPr>
          <p:cNvPr id="41" name="タイトル 11"/>
          <p:cNvSpPr txBox="1">
            <a:spLocks/>
          </p:cNvSpPr>
          <p:nvPr/>
        </p:nvSpPr>
        <p:spPr>
          <a:xfrm>
            <a:off x="190336" y="407335"/>
            <a:ext cx="8630136" cy="717409"/>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4000" u="sng" dirty="0" smtClean="0"/>
              <a:t>取組の流れ</a:t>
            </a:r>
            <a:endParaRPr lang="ja-JP" altLang="en-US" sz="4000" u="sng" dirty="0"/>
          </a:p>
        </p:txBody>
      </p:sp>
      <p:sp>
        <p:nvSpPr>
          <p:cNvPr id="50" name="右矢印 39"/>
          <p:cNvSpPr/>
          <p:nvPr/>
        </p:nvSpPr>
        <p:spPr>
          <a:xfrm rot="19674194">
            <a:off x="2076240" y="2206003"/>
            <a:ext cx="4875493" cy="2717361"/>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26016 w 4708108"/>
              <a:gd name="connsiteY0" fmla="*/ 275265 h 1814056"/>
              <a:gd name="connsiteX1" fmla="*/ 4063012 w 4708108"/>
              <a:gd name="connsiteY1" fmla="*/ 275265 h 1814056"/>
              <a:gd name="connsiteX2" fmla="*/ 4063012 w 4708108"/>
              <a:gd name="connsiteY2" fmla="*/ 0 h 1814056"/>
              <a:gd name="connsiteX3" fmla="*/ 4708108 w 4708108"/>
              <a:gd name="connsiteY3" fmla="*/ 907028 h 1814056"/>
              <a:gd name="connsiteX4" fmla="*/ 4063012 w 4708108"/>
              <a:gd name="connsiteY4" fmla="*/ 1814056 h 1814056"/>
              <a:gd name="connsiteX5" fmla="*/ 4063012 w 4708108"/>
              <a:gd name="connsiteY5" fmla="*/ 1538791 h 1814056"/>
              <a:gd name="connsiteX6" fmla="*/ 0 w 4708108"/>
              <a:gd name="connsiteY6" fmla="*/ 1176190 h 1814056"/>
              <a:gd name="connsiteX7" fmla="*/ 26016 w 4708108"/>
              <a:gd name="connsiteY7" fmla="*/ 275265 h 1814056"/>
              <a:gd name="connsiteX0" fmla="*/ 0 w 4748296"/>
              <a:gd name="connsiteY0" fmla="*/ 497981 h 1814056"/>
              <a:gd name="connsiteX1" fmla="*/ 4103200 w 4748296"/>
              <a:gd name="connsiteY1" fmla="*/ 275265 h 1814056"/>
              <a:gd name="connsiteX2" fmla="*/ 4103200 w 4748296"/>
              <a:gd name="connsiteY2" fmla="*/ 0 h 1814056"/>
              <a:gd name="connsiteX3" fmla="*/ 4748296 w 4748296"/>
              <a:gd name="connsiteY3" fmla="*/ 907028 h 1814056"/>
              <a:gd name="connsiteX4" fmla="*/ 4103200 w 4748296"/>
              <a:gd name="connsiteY4" fmla="*/ 1814056 h 1814056"/>
              <a:gd name="connsiteX5" fmla="*/ 4103200 w 4748296"/>
              <a:gd name="connsiteY5" fmla="*/ 1538791 h 1814056"/>
              <a:gd name="connsiteX6" fmla="*/ 40188 w 4748296"/>
              <a:gd name="connsiteY6" fmla="*/ 1176190 h 1814056"/>
              <a:gd name="connsiteX7" fmla="*/ 0 w 4748296"/>
              <a:gd name="connsiteY7" fmla="*/ 497981 h 1814056"/>
              <a:gd name="connsiteX0" fmla="*/ 0 w 4832930"/>
              <a:gd name="connsiteY0" fmla="*/ 423941 h 1814056"/>
              <a:gd name="connsiteX1" fmla="*/ 4187834 w 4832930"/>
              <a:gd name="connsiteY1" fmla="*/ 275265 h 1814056"/>
              <a:gd name="connsiteX2" fmla="*/ 4187834 w 4832930"/>
              <a:gd name="connsiteY2" fmla="*/ 0 h 1814056"/>
              <a:gd name="connsiteX3" fmla="*/ 4832930 w 4832930"/>
              <a:gd name="connsiteY3" fmla="*/ 907028 h 1814056"/>
              <a:gd name="connsiteX4" fmla="*/ 4187834 w 4832930"/>
              <a:gd name="connsiteY4" fmla="*/ 1814056 h 1814056"/>
              <a:gd name="connsiteX5" fmla="*/ 4187834 w 4832930"/>
              <a:gd name="connsiteY5" fmla="*/ 1538791 h 1814056"/>
              <a:gd name="connsiteX6" fmla="*/ 124822 w 4832930"/>
              <a:gd name="connsiteY6" fmla="*/ 1176190 h 1814056"/>
              <a:gd name="connsiteX7" fmla="*/ 0 w 4832930"/>
              <a:gd name="connsiteY7" fmla="*/ 423941 h 1814056"/>
              <a:gd name="connsiteX0" fmla="*/ 73749 w 4906679"/>
              <a:gd name="connsiteY0" fmla="*/ 423941 h 1814056"/>
              <a:gd name="connsiteX1" fmla="*/ 4261583 w 4906679"/>
              <a:gd name="connsiteY1" fmla="*/ 275265 h 1814056"/>
              <a:gd name="connsiteX2" fmla="*/ 4261583 w 4906679"/>
              <a:gd name="connsiteY2" fmla="*/ 0 h 1814056"/>
              <a:gd name="connsiteX3" fmla="*/ 4906679 w 4906679"/>
              <a:gd name="connsiteY3" fmla="*/ 907028 h 1814056"/>
              <a:gd name="connsiteX4" fmla="*/ 4261583 w 4906679"/>
              <a:gd name="connsiteY4" fmla="*/ 1814056 h 1814056"/>
              <a:gd name="connsiteX5" fmla="*/ 4261583 w 4906679"/>
              <a:gd name="connsiteY5" fmla="*/ 1538791 h 1814056"/>
              <a:gd name="connsiteX6" fmla="*/ 0 w 4906679"/>
              <a:gd name="connsiteY6" fmla="*/ 977238 h 1814056"/>
              <a:gd name="connsiteX7" fmla="*/ 73749 w 4906679"/>
              <a:gd name="connsiteY7" fmla="*/ 423941 h 1814056"/>
              <a:gd name="connsiteX0" fmla="*/ 96012 w 4928942"/>
              <a:gd name="connsiteY0" fmla="*/ 423941 h 1814056"/>
              <a:gd name="connsiteX1" fmla="*/ 4283846 w 4928942"/>
              <a:gd name="connsiteY1" fmla="*/ 275265 h 1814056"/>
              <a:gd name="connsiteX2" fmla="*/ 4283846 w 4928942"/>
              <a:gd name="connsiteY2" fmla="*/ 0 h 1814056"/>
              <a:gd name="connsiteX3" fmla="*/ 4928942 w 4928942"/>
              <a:gd name="connsiteY3" fmla="*/ 907028 h 1814056"/>
              <a:gd name="connsiteX4" fmla="*/ 4283846 w 4928942"/>
              <a:gd name="connsiteY4" fmla="*/ 1814056 h 1814056"/>
              <a:gd name="connsiteX5" fmla="*/ 4283846 w 4928942"/>
              <a:gd name="connsiteY5" fmla="*/ 1538791 h 1814056"/>
              <a:gd name="connsiteX6" fmla="*/ 0 w 4928942"/>
              <a:gd name="connsiteY6" fmla="*/ 877843 h 1814056"/>
              <a:gd name="connsiteX7" fmla="*/ 96012 w 4928942"/>
              <a:gd name="connsiteY7" fmla="*/ 423941 h 1814056"/>
              <a:gd name="connsiteX0" fmla="*/ 42563 w 4875493"/>
              <a:gd name="connsiteY0" fmla="*/ 423941 h 1814056"/>
              <a:gd name="connsiteX1" fmla="*/ 4230397 w 4875493"/>
              <a:gd name="connsiteY1" fmla="*/ 275265 h 1814056"/>
              <a:gd name="connsiteX2" fmla="*/ 4230397 w 4875493"/>
              <a:gd name="connsiteY2" fmla="*/ 0 h 1814056"/>
              <a:gd name="connsiteX3" fmla="*/ 4875493 w 4875493"/>
              <a:gd name="connsiteY3" fmla="*/ 907028 h 1814056"/>
              <a:gd name="connsiteX4" fmla="*/ 4230397 w 4875493"/>
              <a:gd name="connsiteY4" fmla="*/ 1814056 h 1814056"/>
              <a:gd name="connsiteX5" fmla="*/ 4230397 w 4875493"/>
              <a:gd name="connsiteY5" fmla="*/ 1538791 h 1814056"/>
              <a:gd name="connsiteX6" fmla="*/ 0 w 4875493"/>
              <a:gd name="connsiteY6" fmla="*/ 964560 h 1814056"/>
              <a:gd name="connsiteX7" fmla="*/ 42563 w 4875493"/>
              <a:gd name="connsiteY7" fmla="*/ 423941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493" h="1814056">
                <a:moveTo>
                  <a:pt x="42563" y="423941"/>
                </a:moveTo>
                <a:lnTo>
                  <a:pt x="4230397" y="275265"/>
                </a:lnTo>
                <a:lnTo>
                  <a:pt x="4230397" y="0"/>
                </a:lnTo>
                <a:lnTo>
                  <a:pt x="4875493" y="907028"/>
                </a:lnTo>
                <a:lnTo>
                  <a:pt x="4230397" y="1814056"/>
                </a:lnTo>
                <a:lnTo>
                  <a:pt x="4230397" y="1538791"/>
                </a:lnTo>
                <a:lnTo>
                  <a:pt x="0" y="964560"/>
                </a:lnTo>
                <a:lnTo>
                  <a:pt x="42563" y="423941"/>
                </a:lnTo>
                <a:close/>
              </a:path>
            </a:pathLst>
          </a:custGeom>
          <a:gradFill>
            <a:gsLst>
              <a:gs pos="0">
                <a:schemeClr val="accent1">
                  <a:lumMod val="60000"/>
                  <a:lumOff val="40000"/>
                </a:schemeClr>
              </a:gs>
              <a:gs pos="50000">
                <a:srgbClr val="CCFFCC"/>
              </a:gs>
              <a:gs pos="100000">
                <a:srgbClr val="99FFCC"/>
              </a:gs>
            </a:gsLst>
            <a:lin ang="0" scaled="0"/>
          </a:gradFill>
          <a:ln>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grpSp>
        <p:nvGrpSpPr>
          <p:cNvPr id="46" name="グループ化 45"/>
          <p:cNvGrpSpPr/>
          <p:nvPr/>
        </p:nvGrpSpPr>
        <p:grpSpPr>
          <a:xfrm>
            <a:off x="279197" y="3948132"/>
            <a:ext cx="2477527" cy="1584176"/>
            <a:chOff x="413950" y="4256221"/>
            <a:chExt cx="2808312" cy="1584176"/>
          </a:xfrm>
          <a:solidFill>
            <a:schemeClr val="accent6">
              <a:lumMod val="20000"/>
              <a:lumOff val="80000"/>
            </a:schemeClr>
          </a:solidFill>
        </p:grpSpPr>
        <p:sp>
          <p:nvSpPr>
            <p:cNvPr id="47" name="円/楕円 46"/>
            <p:cNvSpPr/>
            <p:nvPr/>
          </p:nvSpPr>
          <p:spPr>
            <a:xfrm>
              <a:off x="413950" y="4256221"/>
              <a:ext cx="2808312" cy="1584176"/>
            </a:xfrm>
            <a:prstGeom prst="ellipse">
              <a:avLst/>
            </a:prstGeom>
            <a:gradFill>
              <a:gsLst>
                <a:gs pos="0">
                  <a:schemeClr val="accent1">
                    <a:lumMod val="60000"/>
                    <a:lumOff val="40000"/>
                  </a:schemeClr>
                </a:gs>
                <a:gs pos="51000">
                  <a:schemeClr val="accent1">
                    <a:lumMod val="40000"/>
                    <a:lumOff val="60000"/>
                  </a:schemeClr>
                </a:gs>
                <a:gs pos="100000">
                  <a:schemeClr val="accent1">
                    <a:lumMod val="20000"/>
                    <a:lumOff val="80000"/>
                  </a:schemeClr>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48" name="テキスト ボックス 47"/>
            <p:cNvSpPr txBox="1"/>
            <p:nvPr/>
          </p:nvSpPr>
          <p:spPr>
            <a:xfrm>
              <a:off x="490587" y="4988842"/>
              <a:ext cx="2655037" cy="461665"/>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b="1" dirty="0" smtClean="0">
                  <a:solidFill>
                    <a:srgbClr val="FF0000"/>
                  </a:solidFill>
                  <a:latin typeface="HG丸ｺﾞｼｯｸM-PRO" panose="020F0600000000000000" pitchFamily="50" charset="-128"/>
                  <a:ea typeface="HG丸ｺﾞｼｯｸM-PRO" panose="020F0600000000000000" pitchFamily="50" charset="-128"/>
                </a:rPr>
                <a:t>Ｒ</a:t>
              </a:r>
              <a:r>
                <a:rPr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49" name="テキスト ボックス 48"/>
            <p:cNvSpPr txBox="1"/>
            <p:nvPr/>
          </p:nvSpPr>
          <p:spPr>
            <a:xfrm>
              <a:off x="1015708" y="4597215"/>
              <a:ext cx="1604797" cy="461665"/>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none" rtlCol="0">
              <a:spAutoFit/>
            </a:bodyPr>
            <a:lstStyle/>
            <a:p>
              <a:pPr algn="ctr"/>
              <a:r>
                <a:rPr lang="ja-JP" altLang="en-US" sz="2400" dirty="0" smtClean="0">
                  <a:latin typeface="HG丸ｺﾞｼｯｸM-PRO" panose="020F0600000000000000" pitchFamily="50" charset="-128"/>
                  <a:ea typeface="HG丸ｺﾞｼｯｸM-PRO" panose="020F0600000000000000" pitchFamily="50" charset="-128"/>
                </a:rPr>
                <a:t>現状把握</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grpSp>
        <p:nvGrpSpPr>
          <p:cNvPr id="42" name="グループ化 41"/>
          <p:cNvGrpSpPr/>
          <p:nvPr/>
        </p:nvGrpSpPr>
        <p:grpSpPr>
          <a:xfrm>
            <a:off x="6212142" y="956846"/>
            <a:ext cx="2419820" cy="1584176"/>
            <a:chOff x="5220072" y="1916832"/>
            <a:chExt cx="2808312" cy="1584176"/>
          </a:xfrm>
          <a:solidFill>
            <a:schemeClr val="accent6"/>
          </a:solidFill>
        </p:grpSpPr>
        <p:sp>
          <p:nvSpPr>
            <p:cNvPr id="43" name="円/楕円 42"/>
            <p:cNvSpPr/>
            <p:nvPr/>
          </p:nvSpPr>
          <p:spPr>
            <a:xfrm>
              <a:off x="5220072" y="1916832"/>
              <a:ext cx="2808312" cy="1584176"/>
            </a:xfrm>
            <a:prstGeom prst="ellipse">
              <a:avLst/>
            </a:prstGeom>
            <a:gradFill>
              <a:gsLst>
                <a:gs pos="0">
                  <a:srgbClr val="66FF99"/>
                </a:gs>
                <a:gs pos="50000">
                  <a:srgbClr val="CCFFCC"/>
                </a:gs>
                <a:gs pos="100000">
                  <a:schemeClr val="accent3">
                    <a:lumMod val="20000"/>
                    <a:lumOff val="8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テキスト ボックス 43"/>
            <p:cNvSpPr txBox="1"/>
            <p:nvPr/>
          </p:nvSpPr>
          <p:spPr>
            <a:xfrm>
              <a:off x="5690224" y="2654887"/>
              <a:ext cx="2091417" cy="46166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b="1" dirty="0" smtClean="0">
                  <a:solidFill>
                    <a:srgbClr val="FF0000"/>
                  </a:solidFill>
                  <a:latin typeface="HG丸ｺﾞｼｯｸM-PRO" panose="020F0600000000000000" pitchFamily="50" charset="-128"/>
                  <a:ea typeface="HG丸ｺﾞｼｯｸM-PRO" panose="020F0600000000000000" pitchFamily="50" charset="-128"/>
                </a:rPr>
                <a:t>Ｖ</a:t>
              </a:r>
              <a:r>
                <a:rPr kumimoji="1"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45" name="テキスト ボックス 44"/>
            <p:cNvSpPr txBox="1"/>
            <p:nvPr/>
          </p:nvSpPr>
          <p:spPr>
            <a:xfrm>
              <a:off x="6159883" y="2264824"/>
              <a:ext cx="928691" cy="46166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目標</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sp>
        <p:nvSpPr>
          <p:cNvPr id="18" name="テキスト ボックス 17"/>
          <p:cNvSpPr txBox="1"/>
          <p:nvPr/>
        </p:nvSpPr>
        <p:spPr>
          <a:xfrm>
            <a:off x="27116" y="22853"/>
            <a:ext cx="5033750"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２　</a:t>
            </a:r>
            <a:r>
              <a:rPr lang="ja-JP" altLang="en-US" dirty="0" smtClean="0">
                <a:latin typeface="HG丸ｺﾞｼｯｸM-PRO" panose="020F0600000000000000" pitchFamily="50" charset="-128"/>
                <a:ea typeface="HG丸ｺﾞｼｯｸM-PRO" panose="020F0600000000000000" pitchFamily="50" charset="-128"/>
              </a:rPr>
              <a:t>生徒指導の進め方</a:t>
            </a:r>
            <a:r>
              <a:rPr lang="en-US" altLang="ja-JP" dirty="0" smtClean="0">
                <a:latin typeface="HG丸ｺﾞｼｯｸM-PRO" panose="020F0600000000000000" pitchFamily="50" charset="-128"/>
                <a:ea typeface="HG丸ｺﾞｼｯｸM-PRO" panose="020F0600000000000000" pitchFamily="50" charset="-128"/>
              </a:rPr>
              <a:t>『ORV-PDCA』</a:t>
            </a:r>
            <a:r>
              <a:rPr lang="ja-JP" altLang="en-US" dirty="0" smtClean="0">
                <a:latin typeface="HG丸ｺﾞｼｯｸM-PRO" panose="020F0600000000000000" pitchFamily="50" charset="-128"/>
                <a:ea typeface="HG丸ｺﾞｼｯｸM-PRO" panose="020F0600000000000000" pitchFamily="50" charset="-128"/>
              </a:rPr>
              <a:t>を学ぶ</a:t>
            </a:r>
            <a:endParaRPr lang="ja-JP" altLang="en-US" dirty="0">
              <a:latin typeface="HG丸ｺﾞｼｯｸM-PRO" panose="020F0600000000000000" pitchFamily="50" charset="-128"/>
              <a:ea typeface="HG丸ｺﾞｼｯｸM-PRO" panose="020F0600000000000000" pitchFamily="50" charset="-128"/>
            </a:endParaRPr>
          </a:p>
        </p:txBody>
      </p:sp>
    </p:spTree>
    <p:custDataLst>
      <p:tags r:id="rId1"/>
    </p:custDataLst>
    <p:extLst>
      <p:ext uri="{BB962C8B-B14F-4D97-AF65-F5344CB8AC3E}">
        <p14:creationId xmlns:p14="http://schemas.microsoft.com/office/powerpoint/2010/main" val="2190807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円/楕円 51"/>
          <p:cNvSpPr/>
          <p:nvPr/>
        </p:nvSpPr>
        <p:spPr>
          <a:xfrm rot="19800000">
            <a:off x="-456520" y="1294501"/>
            <a:ext cx="9662789" cy="4489519"/>
          </a:xfrm>
          <a:prstGeom prst="ellipse">
            <a:avLst/>
          </a:prstGeom>
          <a:solidFill>
            <a:srgbClr val="FFCCFF"/>
          </a:solidFill>
          <a:ln>
            <a:solidFill>
              <a:srgbClr val="FFE419"/>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53" name="テキスト ボックス 52"/>
          <p:cNvSpPr txBox="1"/>
          <p:nvPr/>
        </p:nvSpPr>
        <p:spPr>
          <a:xfrm>
            <a:off x="4860032" y="5805264"/>
            <a:ext cx="2736304" cy="906714"/>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組織</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b="1" dirty="0" smtClean="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cxnSp>
        <p:nvCxnSpPr>
          <p:cNvPr id="54" name="直線コネクタ 53"/>
          <p:cNvCxnSpPr>
            <a:stCxn id="53" idx="0"/>
            <a:endCxn id="52" idx="4"/>
          </p:cNvCxnSpPr>
          <p:nvPr/>
        </p:nvCxnSpPr>
        <p:spPr>
          <a:xfrm flipH="1" flipV="1">
            <a:off x="5497255" y="5483279"/>
            <a:ext cx="730929" cy="3219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55" name="Picture 2" descr="Z:\事務文書\生徒指導\0_イラスト集\学校イラスト1000カレンダー等\イラスト・レタリング集\学校生活カット(0001～0437)\0372-先生.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46806" y="4221088"/>
            <a:ext cx="1317682" cy="2163140"/>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rot="19802381">
            <a:off x="3726869" y="1918154"/>
            <a:ext cx="1441514" cy="461665"/>
          </a:xfrm>
          <a:prstGeom prst="rect">
            <a:avLst/>
          </a:prstGeom>
          <a:noFill/>
          <a:ln>
            <a:noFill/>
          </a:ln>
        </p:spPr>
        <p:txBody>
          <a:bodyPr wrap="square" rtlCol="0">
            <a:spAutoFit/>
          </a:bodyPr>
          <a:lstStyle/>
          <a:p>
            <a:r>
              <a:rPr kumimoji="1" lang="ja-JP" altLang="en-US" sz="2400" b="1" dirty="0" smtClean="0">
                <a:latin typeface="HG丸ｺﾞｼｯｸM-PRO" panose="020F0600000000000000" pitchFamily="50" charset="-128"/>
                <a:ea typeface="HG丸ｺﾞｼｯｸM-PRO" panose="020F0600000000000000" pitchFamily="50" charset="-128"/>
              </a:rPr>
              <a:t>取組</a:t>
            </a:r>
            <a:endParaRPr kumimoji="1" lang="ja-JP" altLang="en-US" sz="2400" b="1" dirty="0">
              <a:latin typeface="HG丸ｺﾞｼｯｸM-PRO" panose="020F0600000000000000" pitchFamily="50" charset="-128"/>
              <a:ea typeface="HG丸ｺﾞｼｯｸM-PRO" panose="020F0600000000000000" pitchFamily="50" charset="-128"/>
            </a:endParaRPr>
          </a:p>
        </p:txBody>
      </p:sp>
      <p:sp>
        <p:nvSpPr>
          <p:cNvPr id="57" name="タイトル 11"/>
          <p:cNvSpPr txBox="1">
            <a:spLocks/>
          </p:cNvSpPr>
          <p:nvPr/>
        </p:nvSpPr>
        <p:spPr>
          <a:xfrm>
            <a:off x="190336" y="47519"/>
            <a:ext cx="8630136" cy="717409"/>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4000" u="sng" dirty="0" smtClean="0"/>
              <a:t>取組の流れ</a:t>
            </a:r>
            <a:endParaRPr lang="ja-JP" altLang="en-US" sz="4000" u="sng" dirty="0"/>
          </a:p>
        </p:txBody>
      </p:sp>
      <p:grpSp>
        <p:nvGrpSpPr>
          <p:cNvPr id="58" name="グループ化 57"/>
          <p:cNvGrpSpPr/>
          <p:nvPr/>
        </p:nvGrpSpPr>
        <p:grpSpPr>
          <a:xfrm>
            <a:off x="386363" y="764928"/>
            <a:ext cx="3360673" cy="2016000"/>
            <a:chOff x="386363" y="692696"/>
            <a:chExt cx="3360673" cy="2016000"/>
          </a:xfrm>
        </p:grpSpPr>
        <p:grpSp>
          <p:nvGrpSpPr>
            <p:cNvPr id="60" name="グループ化 59"/>
            <p:cNvGrpSpPr/>
            <p:nvPr/>
          </p:nvGrpSpPr>
          <p:grpSpPr>
            <a:xfrm>
              <a:off x="386363" y="692696"/>
              <a:ext cx="3360673" cy="2016000"/>
              <a:chOff x="386363" y="692696"/>
              <a:chExt cx="3360673" cy="2016000"/>
            </a:xfrm>
          </p:grpSpPr>
          <p:sp>
            <p:nvSpPr>
              <p:cNvPr id="64" name="角丸四角形 63"/>
              <p:cNvSpPr/>
              <p:nvPr/>
            </p:nvSpPr>
            <p:spPr>
              <a:xfrm>
                <a:off x="2487036" y="692696"/>
                <a:ext cx="1260000" cy="2016000"/>
              </a:xfrm>
              <a:prstGeom prst="roundRect">
                <a:avLst>
                  <a:gd name="adj" fmla="val 835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ボックス 64"/>
              <p:cNvSpPr txBox="1"/>
              <p:nvPr/>
            </p:nvSpPr>
            <p:spPr>
              <a:xfrm>
                <a:off x="1306829" y="920332"/>
                <a:ext cx="1980000" cy="430887"/>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66" name="テキスト ボックス 65"/>
              <p:cNvSpPr txBox="1"/>
              <p:nvPr/>
            </p:nvSpPr>
            <p:spPr>
              <a:xfrm>
                <a:off x="1306829" y="1325777"/>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67" name="テキスト ボックス 66"/>
              <p:cNvSpPr txBox="1"/>
              <p:nvPr/>
            </p:nvSpPr>
            <p:spPr>
              <a:xfrm>
                <a:off x="386363" y="1757825"/>
                <a:ext cx="3168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点検・評価（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C </a:t>
                </a:r>
                <a:r>
                  <a:rPr kumimoji="1" lang="en-US" altLang="ja-JP" sz="2400" dirty="0" smtClean="0">
                    <a:latin typeface="HG丸ｺﾞｼｯｸM-PRO" panose="020F0600000000000000" pitchFamily="50" charset="-128"/>
                    <a:ea typeface="HG丸ｺﾞｼｯｸM-PRO" panose="020F0600000000000000" pitchFamily="50" charset="-128"/>
                  </a:rPr>
                  <a:t>heck</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74" name="テキスト ボックス 73"/>
              <p:cNvSpPr txBox="1"/>
              <p:nvPr/>
            </p:nvSpPr>
            <p:spPr>
              <a:xfrm>
                <a:off x="1306828" y="2174883"/>
                <a:ext cx="2304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改善（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A </a:t>
                </a:r>
                <a:r>
                  <a:rPr kumimoji="1" lang="en-US" altLang="ja-JP" sz="2400" dirty="0" err="1" smtClean="0">
                    <a:latin typeface="HG丸ｺﾞｼｯｸM-PRO" panose="020F0600000000000000" pitchFamily="50" charset="-128"/>
                    <a:ea typeface="HG丸ｺﾞｼｯｸM-PRO" panose="020F0600000000000000" pitchFamily="50" charset="-128"/>
                  </a:rPr>
                  <a:t>ction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sp>
            <p:nvSpPr>
              <p:cNvPr id="75" name="角丸四角形 74"/>
              <p:cNvSpPr/>
              <p:nvPr/>
            </p:nvSpPr>
            <p:spPr>
              <a:xfrm>
                <a:off x="2273963" y="920332"/>
                <a:ext cx="360000" cy="16920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63" name="直線矢印コネクタ 62"/>
            <p:cNvCxnSpPr/>
            <p:nvPr/>
          </p:nvCxnSpPr>
          <p:spPr>
            <a:xfrm>
              <a:off x="2493018" y="777004"/>
              <a:ext cx="0" cy="1556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0" name="グループ化 89"/>
          <p:cNvGrpSpPr/>
          <p:nvPr/>
        </p:nvGrpSpPr>
        <p:grpSpPr>
          <a:xfrm>
            <a:off x="6212142" y="956846"/>
            <a:ext cx="2419820" cy="1584176"/>
            <a:chOff x="5220072" y="1916832"/>
            <a:chExt cx="2808312" cy="1584176"/>
          </a:xfrm>
          <a:solidFill>
            <a:schemeClr val="accent6"/>
          </a:solidFill>
        </p:grpSpPr>
        <p:sp>
          <p:nvSpPr>
            <p:cNvPr id="91" name="円/楕円 90"/>
            <p:cNvSpPr/>
            <p:nvPr/>
          </p:nvSpPr>
          <p:spPr>
            <a:xfrm>
              <a:off x="5220072" y="1916832"/>
              <a:ext cx="2808312" cy="1584176"/>
            </a:xfrm>
            <a:prstGeom prst="ellipse">
              <a:avLst/>
            </a:prstGeom>
            <a:gradFill>
              <a:gsLst>
                <a:gs pos="0">
                  <a:srgbClr val="66FF99"/>
                </a:gs>
                <a:gs pos="50000">
                  <a:srgbClr val="CCFFCC"/>
                </a:gs>
                <a:gs pos="100000">
                  <a:schemeClr val="accent3">
                    <a:lumMod val="20000"/>
                    <a:lumOff val="8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2" name="テキスト ボックス 91"/>
            <p:cNvSpPr txBox="1"/>
            <p:nvPr/>
          </p:nvSpPr>
          <p:spPr>
            <a:xfrm>
              <a:off x="5690224" y="2654887"/>
              <a:ext cx="2091417" cy="46166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b="1" dirty="0" smtClean="0">
                  <a:solidFill>
                    <a:srgbClr val="FF0000"/>
                  </a:solidFill>
                  <a:latin typeface="HG丸ｺﾞｼｯｸM-PRO" panose="020F0600000000000000" pitchFamily="50" charset="-128"/>
                  <a:ea typeface="HG丸ｺﾞｼｯｸM-PRO" panose="020F0600000000000000" pitchFamily="50" charset="-128"/>
                </a:rPr>
                <a:t>Ｖ</a:t>
              </a:r>
              <a:r>
                <a:rPr kumimoji="1"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93" name="テキスト ボックス 92"/>
            <p:cNvSpPr txBox="1"/>
            <p:nvPr/>
          </p:nvSpPr>
          <p:spPr>
            <a:xfrm>
              <a:off x="6159883" y="2264824"/>
              <a:ext cx="928691" cy="46166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目標</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grpSp>
        <p:nvGrpSpPr>
          <p:cNvPr id="94" name="グループ化 93"/>
          <p:cNvGrpSpPr/>
          <p:nvPr/>
        </p:nvGrpSpPr>
        <p:grpSpPr>
          <a:xfrm>
            <a:off x="4059532" y="1587738"/>
            <a:ext cx="2945165" cy="2809565"/>
            <a:chOff x="4059532" y="1587738"/>
            <a:chExt cx="2945165" cy="2809565"/>
          </a:xfrm>
        </p:grpSpPr>
        <p:grpSp>
          <p:nvGrpSpPr>
            <p:cNvPr id="95" name="グループ化 94"/>
            <p:cNvGrpSpPr/>
            <p:nvPr/>
          </p:nvGrpSpPr>
          <p:grpSpPr>
            <a:xfrm>
              <a:off x="4059532" y="1587738"/>
              <a:ext cx="2739689" cy="2809565"/>
              <a:chOff x="4059532" y="1587738"/>
              <a:chExt cx="2739689" cy="2809565"/>
            </a:xfrm>
          </p:grpSpPr>
          <p:sp>
            <p:nvSpPr>
              <p:cNvPr id="97" name="右矢印 81"/>
              <p:cNvSpPr/>
              <p:nvPr/>
            </p:nvSpPr>
            <p:spPr>
              <a:xfrm rot="19651682">
                <a:off x="4059532" y="1587738"/>
                <a:ext cx="2739689" cy="2809565"/>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86307" y="356468"/>
                    </a:moveTo>
                    <a:lnTo>
                      <a:pt x="2023954" y="275265"/>
                    </a:lnTo>
                    <a:lnTo>
                      <a:pt x="2023954" y="0"/>
                    </a:lnTo>
                    <a:lnTo>
                      <a:pt x="2669050" y="907028"/>
                    </a:lnTo>
                    <a:lnTo>
                      <a:pt x="2023954" y="1814056"/>
                    </a:lnTo>
                    <a:lnTo>
                      <a:pt x="2023954" y="1538791"/>
                    </a:lnTo>
                    <a:lnTo>
                      <a:pt x="0" y="1249764"/>
                    </a:lnTo>
                    <a:lnTo>
                      <a:pt x="86307" y="356468"/>
                    </a:lnTo>
                    <a:close/>
                  </a:path>
                </a:pathLst>
              </a:custGeom>
              <a:gradFill>
                <a:gsLst>
                  <a:gs pos="0">
                    <a:schemeClr val="accent1">
                      <a:lumMod val="60000"/>
                      <a:lumOff val="40000"/>
                    </a:schemeClr>
                  </a:gs>
                  <a:gs pos="0">
                    <a:srgbClr val="CCFFCC"/>
                  </a:gs>
                  <a:gs pos="100000">
                    <a:srgbClr val="99FFCC"/>
                  </a:gs>
                </a:gsLst>
                <a:lin ang="0" scaled="0"/>
              </a:gradFill>
              <a:ln w="254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98" name="直線コネクタ 97"/>
              <p:cNvCxnSpPr/>
              <p:nvPr/>
            </p:nvCxnSpPr>
            <p:spPr>
              <a:xfrm>
                <a:off x="4732366" y="2348880"/>
                <a:ext cx="878954" cy="440433"/>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99" name="直線コネクタ 98"/>
              <p:cNvCxnSpPr/>
              <p:nvPr/>
            </p:nvCxnSpPr>
            <p:spPr>
              <a:xfrm>
                <a:off x="5611320" y="2784012"/>
                <a:ext cx="40800" cy="981477"/>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00" name="直線コネクタ 99"/>
              <p:cNvCxnSpPr/>
              <p:nvPr/>
            </p:nvCxnSpPr>
            <p:spPr>
              <a:xfrm>
                <a:off x="5187348" y="2029543"/>
                <a:ext cx="895066" cy="50226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01" name="直線コネクタ 100"/>
              <p:cNvCxnSpPr/>
              <p:nvPr/>
            </p:nvCxnSpPr>
            <p:spPr>
              <a:xfrm>
                <a:off x="6082414" y="2526506"/>
                <a:ext cx="101131" cy="1060946"/>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02" name="直線コネクタ 101"/>
              <p:cNvCxnSpPr/>
              <p:nvPr/>
            </p:nvCxnSpPr>
            <p:spPr>
              <a:xfrm>
                <a:off x="4315019" y="2662478"/>
                <a:ext cx="781067" cy="419298"/>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03" name="直線コネクタ 102"/>
              <p:cNvCxnSpPr/>
              <p:nvPr/>
            </p:nvCxnSpPr>
            <p:spPr>
              <a:xfrm>
                <a:off x="5096880" y="3078369"/>
                <a:ext cx="47999" cy="871100"/>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sp>
            <p:nvSpPr>
              <p:cNvPr id="104" name="テキスト ボックス 103"/>
              <p:cNvSpPr txBox="1"/>
              <p:nvPr/>
            </p:nvSpPr>
            <p:spPr>
              <a:xfrm>
                <a:off x="5599353" y="2406507"/>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16" name="テキスト ボックス 115"/>
              <p:cNvSpPr txBox="1"/>
              <p:nvPr/>
            </p:nvSpPr>
            <p:spPr>
              <a:xfrm>
                <a:off x="4597551" y="2978174"/>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25" name="テキスト ボックス 124"/>
              <p:cNvSpPr txBox="1"/>
              <p:nvPr/>
            </p:nvSpPr>
            <p:spPr>
              <a:xfrm>
                <a:off x="5093548" y="2717763"/>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26" name="テキスト ボックス 125"/>
              <p:cNvSpPr txBox="1"/>
              <p:nvPr/>
            </p:nvSpPr>
            <p:spPr>
              <a:xfrm>
                <a:off x="6066324" y="2172296"/>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sp>
          <p:nvSpPr>
            <p:cNvPr id="96" name="テキスト ボックス 95"/>
            <p:cNvSpPr txBox="1"/>
            <p:nvPr/>
          </p:nvSpPr>
          <p:spPr>
            <a:xfrm rot="19564064">
              <a:off x="6281422" y="2081463"/>
              <a:ext cx="723275" cy="307777"/>
            </a:xfrm>
            <a:prstGeom prst="rect">
              <a:avLst/>
            </a:prstGeom>
            <a:noFill/>
            <a:ln>
              <a:noFill/>
            </a:ln>
          </p:spPr>
          <p:txBody>
            <a:bodyPr wrap="none" rtlCol="0">
              <a:spAutoFit/>
            </a:bodyPr>
            <a:lstStyle/>
            <a:p>
              <a:r>
                <a:rPr kumimoji="1" lang="ja-JP" altLang="en-US" sz="1400" dirty="0" smtClean="0">
                  <a:solidFill>
                    <a:srgbClr val="FF0000"/>
                  </a:solidFill>
                  <a:latin typeface="HG丸ｺﾞｼｯｸM-PRO" panose="020F0600000000000000" pitchFamily="50" charset="-128"/>
                  <a:ea typeface="HG丸ｺﾞｼｯｸM-PRO" panose="020F0600000000000000" pitchFamily="50" charset="-128"/>
                </a:rPr>
                <a:t>・・・</a:t>
              </a:r>
              <a:endParaRPr kumimoji="1" lang="ja-JP" altLang="en-US" sz="14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127" name="グループ化 126"/>
          <p:cNvGrpSpPr/>
          <p:nvPr/>
        </p:nvGrpSpPr>
        <p:grpSpPr>
          <a:xfrm>
            <a:off x="2228351" y="3111209"/>
            <a:ext cx="2599291" cy="1836311"/>
            <a:chOff x="2228351" y="3111209"/>
            <a:chExt cx="2599291" cy="1836311"/>
          </a:xfrm>
        </p:grpSpPr>
        <p:sp>
          <p:nvSpPr>
            <p:cNvPr id="128" name="右矢印 81"/>
            <p:cNvSpPr/>
            <p:nvPr/>
          </p:nvSpPr>
          <p:spPr>
            <a:xfrm rot="19651682">
              <a:off x="2228351" y="3111209"/>
              <a:ext cx="2599291" cy="1836311"/>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67235 w 2669050"/>
                <a:gd name="connsiteY5" fmla="*/ 1432641 h 1814056"/>
                <a:gd name="connsiteX6" fmla="*/ 0 w 2669050"/>
                <a:gd name="connsiteY6" fmla="*/ 1249764 h 1814056"/>
                <a:gd name="connsiteX7" fmla="*/ 86307 w 2669050"/>
                <a:gd name="connsiteY7" fmla="*/ 356468 h 1814056"/>
                <a:gd name="connsiteX0" fmla="*/ 86307 w 2669050"/>
                <a:gd name="connsiteY0" fmla="*/ 356468 h 1635725"/>
                <a:gd name="connsiteX1" fmla="*/ 2023954 w 2669050"/>
                <a:gd name="connsiteY1" fmla="*/ 275265 h 1635725"/>
                <a:gd name="connsiteX2" fmla="*/ 2023954 w 2669050"/>
                <a:gd name="connsiteY2" fmla="*/ 0 h 1635725"/>
                <a:gd name="connsiteX3" fmla="*/ 2669050 w 2669050"/>
                <a:gd name="connsiteY3" fmla="*/ 907028 h 1635725"/>
                <a:gd name="connsiteX4" fmla="*/ 2055917 w 2669050"/>
                <a:gd name="connsiteY4" fmla="*/ 1635725 h 1635725"/>
                <a:gd name="connsiteX5" fmla="*/ 2067235 w 2669050"/>
                <a:gd name="connsiteY5" fmla="*/ 1432641 h 1635725"/>
                <a:gd name="connsiteX6" fmla="*/ 0 w 2669050"/>
                <a:gd name="connsiteY6" fmla="*/ 1249764 h 1635725"/>
                <a:gd name="connsiteX7" fmla="*/ 86307 w 2669050"/>
                <a:gd name="connsiteY7" fmla="*/ 356468 h 1635725"/>
                <a:gd name="connsiteX0" fmla="*/ 86307 w 2669050"/>
                <a:gd name="connsiteY0" fmla="*/ 356468 h 1635725"/>
                <a:gd name="connsiteX1" fmla="*/ 2026616 w 2669050"/>
                <a:gd name="connsiteY1" fmla="*/ 389301 h 1635725"/>
                <a:gd name="connsiteX2" fmla="*/ 2023954 w 2669050"/>
                <a:gd name="connsiteY2" fmla="*/ 0 h 1635725"/>
                <a:gd name="connsiteX3" fmla="*/ 2669050 w 2669050"/>
                <a:gd name="connsiteY3" fmla="*/ 907028 h 1635725"/>
                <a:gd name="connsiteX4" fmla="*/ 2055917 w 2669050"/>
                <a:gd name="connsiteY4" fmla="*/ 1635725 h 1635725"/>
                <a:gd name="connsiteX5" fmla="*/ 2067235 w 2669050"/>
                <a:gd name="connsiteY5" fmla="*/ 1432641 h 1635725"/>
                <a:gd name="connsiteX6" fmla="*/ 0 w 2669050"/>
                <a:gd name="connsiteY6" fmla="*/ 1249764 h 1635725"/>
                <a:gd name="connsiteX7" fmla="*/ 86307 w 2669050"/>
                <a:gd name="connsiteY7" fmla="*/ 356468 h 1635725"/>
                <a:gd name="connsiteX0" fmla="*/ 86307 w 2669050"/>
                <a:gd name="connsiteY0" fmla="*/ 152661 h 1431918"/>
                <a:gd name="connsiteX1" fmla="*/ 2026616 w 2669050"/>
                <a:gd name="connsiteY1" fmla="*/ 185494 h 1431918"/>
                <a:gd name="connsiteX2" fmla="*/ 2035936 w 2669050"/>
                <a:gd name="connsiteY2" fmla="*/ 0 h 1431918"/>
                <a:gd name="connsiteX3" fmla="*/ 2669050 w 2669050"/>
                <a:gd name="connsiteY3" fmla="*/ 703221 h 1431918"/>
                <a:gd name="connsiteX4" fmla="*/ 2055917 w 2669050"/>
                <a:gd name="connsiteY4" fmla="*/ 1431918 h 1431918"/>
                <a:gd name="connsiteX5" fmla="*/ 2067235 w 2669050"/>
                <a:gd name="connsiteY5" fmla="*/ 1228834 h 1431918"/>
                <a:gd name="connsiteX6" fmla="*/ 0 w 2669050"/>
                <a:gd name="connsiteY6" fmla="*/ 1045957 h 1431918"/>
                <a:gd name="connsiteX7" fmla="*/ 86307 w 2669050"/>
                <a:gd name="connsiteY7" fmla="*/ 152661 h 1431918"/>
                <a:gd name="connsiteX0" fmla="*/ 86307 w 2561185"/>
                <a:gd name="connsiteY0" fmla="*/ 152661 h 1431918"/>
                <a:gd name="connsiteX1" fmla="*/ 2026616 w 2561185"/>
                <a:gd name="connsiteY1" fmla="*/ 185494 h 1431918"/>
                <a:gd name="connsiteX2" fmla="*/ 2035936 w 2561185"/>
                <a:gd name="connsiteY2" fmla="*/ 0 h 1431918"/>
                <a:gd name="connsiteX3" fmla="*/ 2561185 w 2561185"/>
                <a:gd name="connsiteY3" fmla="*/ 725057 h 1431918"/>
                <a:gd name="connsiteX4" fmla="*/ 2055917 w 2561185"/>
                <a:gd name="connsiteY4" fmla="*/ 1431918 h 1431918"/>
                <a:gd name="connsiteX5" fmla="*/ 2067235 w 2561185"/>
                <a:gd name="connsiteY5" fmla="*/ 1228834 h 1431918"/>
                <a:gd name="connsiteX6" fmla="*/ 0 w 2561185"/>
                <a:gd name="connsiteY6" fmla="*/ 1045957 h 1431918"/>
                <a:gd name="connsiteX7" fmla="*/ 86307 w 2561185"/>
                <a:gd name="connsiteY7" fmla="*/ 152661 h 1431918"/>
                <a:gd name="connsiteX0" fmla="*/ 56757 w 2531635"/>
                <a:gd name="connsiteY0" fmla="*/ 152661 h 1431918"/>
                <a:gd name="connsiteX1" fmla="*/ 1997066 w 2531635"/>
                <a:gd name="connsiteY1" fmla="*/ 185494 h 1431918"/>
                <a:gd name="connsiteX2" fmla="*/ 2006386 w 2531635"/>
                <a:gd name="connsiteY2" fmla="*/ 0 h 1431918"/>
                <a:gd name="connsiteX3" fmla="*/ 2531635 w 2531635"/>
                <a:gd name="connsiteY3" fmla="*/ 725057 h 1431918"/>
                <a:gd name="connsiteX4" fmla="*/ 2026367 w 2531635"/>
                <a:gd name="connsiteY4" fmla="*/ 1431918 h 1431918"/>
                <a:gd name="connsiteX5" fmla="*/ 2037685 w 2531635"/>
                <a:gd name="connsiteY5" fmla="*/ 1228834 h 1431918"/>
                <a:gd name="connsiteX6" fmla="*/ 0 w 2531635"/>
                <a:gd name="connsiteY6" fmla="*/ 893177 h 1431918"/>
                <a:gd name="connsiteX7" fmla="*/ 56757 w 2531635"/>
                <a:gd name="connsiteY7" fmla="*/ 152661 h 1431918"/>
                <a:gd name="connsiteX0" fmla="*/ 45520 w 2531635"/>
                <a:gd name="connsiteY0" fmla="*/ 251608 h 1431918"/>
                <a:gd name="connsiteX1" fmla="*/ 1997066 w 2531635"/>
                <a:gd name="connsiteY1" fmla="*/ 185494 h 1431918"/>
                <a:gd name="connsiteX2" fmla="*/ 2006386 w 2531635"/>
                <a:gd name="connsiteY2" fmla="*/ 0 h 1431918"/>
                <a:gd name="connsiteX3" fmla="*/ 2531635 w 2531635"/>
                <a:gd name="connsiteY3" fmla="*/ 725057 h 1431918"/>
                <a:gd name="connsiteX4" fmla="*/ 2026367 w 2531635"/>
                <a:gd name="connsiteY4" fmla="*/ 1431918 h 1431918"/>
                <a:gd name="connsiteX5" fmla="*/ 2037685 w 2531635"/>
                <a:gd name="connsiteY5" fmla="*/ 1228834 h 1431918"/>
                <a:gd name="connsiteX6" fmla="*/ 0 w 2531635"/>
                <a:gd name="connsiteY6" fmla="*/ 893177 h 1431918"/>
                <a:gd name="connsiteX7" fmla="*/ 45520 w 2531635"/>
                <a:gd name="connsiteY7" fmla="*/ 251608 h 143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1635" h="1431918">
                  <a:moveTo>
                    <a:pt x="45520" y="251608"/>
                  </a:moveTo>
                  <a:lnTo>
                    <a:pt x="1997066" y="185494"/>
                  </a:lnTo>
                  <a:cubicBezTo>
                    <a:pt x="1996179" y="55727"/>
                    <a:pt x="2007273" y="129767"/>
                    <a:pt x="2006386" y="0"/>
                  </a:cubicBezTo>
                  <a:lnTo>
                    <a:pt x="2531635" y="725057"/>
                  </a:lnTo>
                  <a:lnTo>
                    <a:pt x="2026367" y="1431918"/>
                  </a:lnTo>
                  <a:lnTo>
                    <a:pt x="2037685" y="1228834"/>
                  </a:lnTo>
                  <a:lnTo>
                    <a:pt x="0" y="893177"/>
                  </a:lnTo>
                  <a:lnTo>
                    <a:pt x="45520" y="251608"/>
                  </a:lnTo>
                  <a:close/>
                </a:path>
              </a:pathLst>
            </a:custGeom>
            <a:gradFill>
              <a:gsLst>
                <a:gs pos="0">
                  <a:schemeClr val="accent1">
                    <a:lumMod val="60000"/>
                    <a:lumOff val="40000"/>
                  </a:schemeClr>
                </a:gs>
                <a:gs pos="100000">
                  <a:srgbClr val="CCFFCC"/>
                </a:gs>
                <a:gs pos="100000">
                  <a:srgbClr val="99FFCC"/>
                </a:gs>
              </a:gsLst>
              <a:lin ang="0" scaled="0"/>
            </a:gradFill>
            <a:ln w="254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129" name="直線コネクタ 128"/>
            <p:cNvCxnSpPr/>
            <p:nvPr/>
          </p:nvCxnSpPr>
          <p:spPr>
            <a:xfrm>
              <a:off x="3101286" y="3539260"/>
              <a:ext cx="562999" cy="310999"/>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0" name="直線コネクタ 129"/>
            <p:cNvCxnSpPr/>
            <p:nvPr/>
          </p:nvCxnSpPr>
          <p:spPr>
            <a:xfrm>
              <a:off x="3664285" y="3844958"/>
              <a:ext cx="116468" cy="58925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1" name="直線コネクタ 130"/>
            <p:cNvCxnSpPr/>
            <p:nvPr/>
          </p:nvCxnSpPr>
          <p:spPr>
            <a:xfrm>
              <a:off x="3519492" y="3246596"/>
              <a:ext cx="615887" cy="346157"/>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2" name="直線コネクタ 131"/>
            <p:cNvCxnSpPr/>
            <p:nvPr/>
          </p:nvCxnSpPr>
          <p:spPr>
            <a:xfrm>
              <a:off x="4135379" y="3587452"/>
              <a:ext cx="94836" cy="701674"/>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3" name="直線コネクタ 132"/>
            <p:cNvCxnSpPr/>
            <p:nvPr/>
          </p:nvCxnSpPr>
          <p:spPr>
            <a:xfrm>
              <a:off x="2630192" y="3859761"/>
              <a:ext cx="519653" cy="284855"/>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4" name="直線コネクタ 133"/>
            <p:cNvCxnSpPr/>
            <p:nvPr/>
          </p:nvCxnSpPr>
          <p:spPr>
            <a:xfrm>
              <a:off x="3149845" y="4139315"/>
              <a:ext cx="108457" cy="513821"/>
            </a:xfrm>
            <a:prstGeom prst="line">
              <a:avLst/>
            </a:prstGeom>
            <a:ln w="12700">
              <a:solidFill>
                <a:schemeClr val="tx2">
                  <a:lumMod val="50000"/>
                </a:schemeClr>
              </a:solidFill>
            </a:ln>
          </p:spPr>
          <p:style>
            <a:lnRef idx="1">
              <a:schemeClr val="dk1"/>
            </a:lnRef>
            <a:fillRef idx="0">
              <a:schemeClr val="dk1"/>
            </a:fillRef>
            <a:effectRef idx="0">
              <a:schemeClr val="dk1"/>
            </a:effectRef>
            <a:fontRef idx="minor">
              <a:schemeClr val="tx1"/>
            </a:fontRef>
          </p:style>
        </p:cxnSp>
        <p:sp>
          <p:nvSpPr>
            <p:cNvPr id="135" name="テキスト ボックス 134"/>
            <p:cNvSpPr txBox="1"/>
            <p:nvPr/>
          </p:nvSpPr>
          <p:spPr>
            <a:xfrm>
              <a:off x="3610150" y="3454286"/>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6" name="テキスト ボックス 135"/>
            <p:cNvSpPr txBox="1"/>
            <p:nvPr/>
          </p:nvSpPr>
          <p:spPr>
            <a:xfrm>
              <a:off x="2608348" y="4025953"/>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7" name="テキスト ボックス 136"/>
            <p:cNvSpPr txBox="1"/>
            <p:nvPr/>
          </p:nvSpPr>
          <p:spPr>
            <a:xfrm>
              <a:off x="3104345" y="3765542"/>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8" name="テキスト ボックス 137"/>
            <p:cNvSpPr txBox="1"/>
            <p:nvPr/>
          </p:nvSpPr>
          <p:spPr>
            <a:xfrm>
              <a:off x="4077121" y="3220075"/>
              <a:ext cx="543739" cy="523220"/>
            </a:xfrm>
            <a:prstGeom prst="rect">
              <a:avLst/>
            </a:prstGeom>
            <a:noFill/>
            <a:ln>
              <a:noFill/>
            </a:ln>
          </p:spPr>
          <p:txBody>
            <a:bodyPr wrap="none" rtlCol="0">
              <a:spAutoFit/>
            </a:bodyPr>
            <a:lstStyle/>
            <a:p>
              <a:r>
                <a:rPr kumimoji="1" lang="ja-JP" altLang="en-US" sz="28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139" name="グループ化 138"/>
          <p:cNvGrpSpPr/>
          <p:nvPr/>
        </p:nvGrpSpPr>
        <p:grpSpPr>
          <a:xfrm>
            <a:off x="279197" y="3948132"/>
            <a:ext cx="2477527" cy="1584176"/>
            <a:chOff x="413950" y="4256221"/>
            <a:chExt cx="2808312" cy="1584176"/>
          </a:xfrm>
          <a:solidFill>
            <a:schemeClr val="accent6">
              <a:lumMod val="20000"/>
              <a:lumOff val="80000"/>
            </a:schemeClr>
          </a:solidFill>
        </p:grpSpPr>
        <p:sp>
          <p:nvSpPr>
            <p:cNvPr id="144" name="円/楕円 143"/>
            <p:cNvSpPr/>
            <p:nvPr/>
          </p:nvSpPr>
          <p:spPr>
            <a:xfrm>
              <a:off x="413950" y="4256221"/>
              <a:ext cx="2808312" cy="1584176"/>
            </a:xfrm>
            <a:prstGeom prst="ellipse">
              <a:avLst/>
            </a:prstGeom>
            <a:gradFill>
              <a:gsLst>
                <a:gs pos="0">
                  <a:schemeClr val="accent1">
                    <a:lumMod val="60000"/>
                    <a:lumOff val="40000"/>
                  </a:schemeClr>
                </a:gs>
                <a:gs pos="51000">
                  <a:schemeClr val="accent1">
                    <a:lumMod val="40000"/>
                    <a:lumOff val="60000"/>
                  </a:schemeClr>
                </a:gs>
                <a:gs pos="100000">
                  <a:schemeClr val="accent1">
                    <a:lumMod val="20000"/>
                    <a:lumOff val="80000"/>
                  </a:schemeClr>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145" name="テキスト ボックス 144"/>
            <p:cNvSpPr txBox="1"/>
            <p:nvPr/>
          </p:nvSpPr>
          <p:spPr>
            <a:xfrm>
              <a:off x="490587" y="4988842"/>
              <a:ext cx="2655037" cy="461665"/>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ja-JP" altLang="en-US" sz="2400" b="1" dirty="0" smtClean="0">
                  <a:solidFill>
                    <a:srgbClr val="FF0000"/>
                  </a:solidFill>
                  <a:latin typeface="HG丸ｺﾞｼｯｸM-PRO" panose="020F0600000000000000" pitchFamily="50" charset="-128"/>
                  <a:ea typeface="HG丸ｺﾞｼｯｸM-PRO" panose="020F0600000000000000" pitchFamily="50" charset="-128"/>
                </a:rPr>
                <a:t>Ｒ</a:t>
              </a:r>
              <a:r>
                <a:rPr lang="en-US" altLang="ja-JP" sz="2400" dirty="0" err="1"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146" name="テキスト ボックス 145"/>
            <p:cNvSpPr txBox="1"/>
            <p:nvPr/>
          </p:nvSpPr>
          <p:spPr>
            <a:xfrm>
              <a:off x="1015708" y="4597215"/>
              <a:ext cx="1604797" cy="461665"/>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none" rtlCol="0">
              <a:spAutoFit/>
            </a:bodyPr>
            <a:lstStyle/>
            <a:p>
              <a:pPr algn="ctr"/>
              <a:r>
                <a:rPr lang="ja-JP" altLang="en-US" sz="2400" dirty="0" smtClean="0">
                  <a:latin typeface="HG丸ｺﾞｼｯｸM-PRO" panose="020F0600000000000000" pitchFamily="50" charset="-128"/>
                  <a:ea typeface="HG丸ｺﾞｼｯｸM-PRO" panose="020F0600000000000000" pitchFamily="50" charset="-128"/>
                </a:rPr>
                <a:t>現状把握</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972600" y="-369640"/>
            <a:ext cx="8991600" cy="685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35499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1500"/>
                                        <p:tgtEl>
                                          <p:spTgt spid="58"/>
                                        </p:tgtEl>
                                      </p:cBhvr>
                                    </p:animEffect>
                                  </p:childTnLst>
                                </p:cTn>
                              </p:par>
                              <p:par>
                                <p:cTn id="8" presetID="22" presetClass="entr" presetSubtype="8" fill="hold" nodeType="withEffect">
                                  <p:stCondLst>
                                    <p:cond delay="0"/>
                                  </p:stCondLst>
                                  <p:childTnLst>
                                    <p:set>
                                      <p:cBhvr>
                                        <p:cTn id="9" dur="1" fill="hold">
                                          <p:stCondLst>
                                            <p:cond delay="0"/>
                                          </p:stCondLst>
                                        </p:cTn>
                                        <p:tgtEl>
                                          <p:spTgt spid="127"/>
                                        </p:tgtEl>
                                        <p:attrNameLst>
                                          <p:attrName>style.visibility</p:attrName>
                                        </p:attrNameLst>
                                      </p:cBhvr>
                                      <p:to>
                                        <p:strVal val="visible"/>
                                      </p:to>
                                    </p:set>
                                    <p:animEffect transition="in" filter="wipe(left)">
                                      <p:cBhvr>
                                        <p:cTn id="10" dur="2000"/>
                                        <p:tgtEl>
                                          <p:spTgt spid="127"/>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wipe(left)">
                                      <p:cBhvr>
                                        <p:cTn id="14" dur="2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グループ化 62"/>
          <p:cNvGrpSpPr/>
          <p:nvPr/>
        </p:nvGrpSpPr>
        <p:grpSpPr>
          <a:xfrm>
            <a:off x="1532138" y="2132856"/>
            <a:ext cx="7090259" cy="4680520"/>
            <a:chOff x="1157388" y="1391086"/>
            <a:chExt cx="7090259" cy="4680520"/>
          </a:xfrm>
        </p:grpSpPr>
        <p:sp>
          <p:nvSpPr>
            <p:cNvPr id="60" name="円/楕円 59"/>
            <p:cNvSpPr/>
            <p:nvPr/>
          </p:nvSpPr>
          <p:spPr>
            <a:xfrm rot="19800000">
              <a:off x="1157388" y="1391086"/>
              <a:ext cx="5948921" cy="3580000"/>
            </a:xfrm>
            <a:prstGeom prst="ellipse">
              <a:avLst/>
            </a:prstGeom>
            <a:gradFill>
              <a:gsLst>
                <a:gs pos="0">
                  <a:srgbClr val="9999FF"/>
                </a:gs>
                <a:gs pos="40000">
                  <a:srgbClr val="CCCCFF"/>
                </a:gs>
                <a:gs pos="100000">
                  <a:srgbClr val="FFCCFF"/>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62" name="テキスト ボックス 61"/>
            <p:cNvSpPr txBox="1"/>
            <p:nvPr/>
          </p:nvSpPr>
          <p:spPr>
            <a:xfrm>
              <a:off x="5635059" y="4134296"/>
              <a:ext cx="2612588" cy="1937310"/>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支援チーム</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・担任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・学年</a:t>
              </a:r>
              <a:r>
                <a:rPr lang="ja-JP" altLang="en-US" sz="2000" dirty="0">
                  <a:latin typeface="HG丸ｺﾞｼｯｸM-PRO" panose="020F0600000000000000" pitchFamily="50" charset="-128"/>
                  <a:ea typeface="HG丸ｺﾞｼｯｸM-PRO" panose="020F0600000000000000" pitchFamily="50" charset="-128"/>
                </a:rPr>
                <a:t>主任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・生徒</a:t>
              </a:r>
              <a:r>
                <a:rPr lang="ja-JP" altLang="en-US" sz="2000" dirty="0">
                  <a:latin typeface="HG丸ｺﾞｼｯｸM-PRO" panose="020F0600000000000000" pitchFamily="50" charset="-128"/>
                  <a:ea typeface="HG丸ｺﾞｼｯｸM-PRO" panose="020F0600000000000000" pitchFamily="50" charset="-128"/>
                </a:rPr>
                <a:t>指導担当</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・養護</a:t>
              </a:r>
              <a:r>
                <a:rPr lang="ja-JP" altLang="en-US" sz="2000" dirty="0">
                  <a:latin typeface="HG丸ｺﾞｼｯｸM-PRO" panose="020F0600000000000000" pitchFamily="50" charset="-128"/>
                  <a:ea typeface="HG丸ｺﾞｼｯｸM-PRO" panose="020F0600000000000000" pitchFamily="50" charset="-128"/>
                </a:rPr>
                <a:t>教諭　　等</a:t>
              </a:r>
              <a:endParaRPr lang="ja-JP" altLang="en-US" sz="2000" dirty="0"/>
            </a:p>
            <a:p>
              <a:pPr algn="ct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sp>
        <p:nvSpPr>
          <p:cNvPr id="12" name="爆発 2 11"/>
          <p:cNvSpPr/>
          <p:nvPr/>
        </p:nvSpPr>
        <p:spPr>
          <a:xfrm>
            <a:off x="372633" y="4361205"/>
            <a:ext cx="2520280" cy="1605371"/>
          </a:xfrm>
          <a:prstGeom prst="irregularSeal2">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2400" dirty="0" smtClean="0">
                <a:solidFill>
                  <a:schemeClr val="tx1"/>
                </a:solidFill>
              </a:rPr>
              <a:t>問題行動</a:t>
            </a:r>
            <a:endParaRPr kumimoji="1" lang="ja-JP" altLang="en-US" sz="2400" dirty="0">
              <a:solidFill>
                <a:schemeClr val="tx1"/>
              </a:solidFill>
            </a:endParaRPr>
          </a:p>
        </p:txBody>
      </p:sp>
      <p:grpSp>
        <p:nvGrpSpPr>
          <p:cNvPr id="13" name="グループ化 12"/>
          <p:cNvGrpSpPr/>
          <p:nvPr/>
        </p:nvGrpSpPr>
        <p:grpSpPr>
          <a:xfrm>
            <a:off x="5071980" y="2518090"/>
            <a:ext cx="2107018" cy="1284252"/>
            <a:chOff x="5071980" y="1896240"/>
            <a:chExt cx="2107018" cy="1284252"/>
          </a:xfrm>
        </p:grpSpPr>
        <p:sp>
          <p:nvSpPr>
            <p:cNvPr id="6" name="円/楕円 5"/>
            <p:cNvSpPr/>
            <p:nvPr/>
          </p:nvSpPr>
          <p:spPr>
            <a:xfrm>
              <a:off x="5071980" y="1896240"/>
              <a:ext cx="2107018" cy="1284252"/>
            </a:xfrm>
            <a:prstGeom prst="ellipse">
              <a:avLst/>
            </a:prstGeom>
            <a:gradFill>
              <a:gsLst>
                <a:gs pos="0">
                  <a:srgbClr val="66FF99"/>
                </a:gs>
                <a:gs pos="57000">
                  <a:srgbClr val="CCFFCC"/>
                </a:gs>
                <a:gs pos="100000">
                  <a:schemeClr val="accent3">
                    <a:lumMod val="20000"/>
                    <a:lumOff val="80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71" name="テキスト ボックス 70"/>
            <p:cNvSpPr txBox="1"/>
            <p:nvPr/>
          </p:nvSpPr>
          <p:spPr>
            <a:xfrm>
              <a:off x="5224439" y="2472243"/>
              <a:ext cx="1747594"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V</a:t>
              </a:r>
              <a:r>
                <a:rPr kumimoji="1"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72" name="テキスト ボックス 71"/>
            <p:cNvSpPr txBox="1"/>
            <p:nvPr/>
          </p:nvSpPr>
          <p:spPr>
            <a:xfrm>
              <a:off x="5417601" y="2082180"/>
              <a:ext cx="1415773"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目指す姿</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
        <p:nvSpPr>
          <p:cNvPr id="83" name="タイトル 11"/>
          <p:cNvSpPr>
            <a:spLocks noGrp="1"/>
          </p:cNvSpPr>
          <p:nvPr>
            <p:ph type="title"/>
          </p:nvPr>
        </p:nvSpPr>
        <p:spPr>
          <a:xfrm>
            <a:off x="190336" y="47519"/>
            <a:ext cx="8953664" cy="717409"/>
          </a:xfrm>
        </p:spPr>
        <p:txBody>
          <a:bodyPr anchor="t">
            <a:noAutofit/>
          </a:bodyPr>
          <a:lstStyle/>
          <a:p>
            <a:pPr algn="l"/>
            <a:r>
              <a:rPr kumimoji="1" lang="ja-JP" altLang="en-US" sz="4000" u="sng" dirty="0" smtClean="0"/>
              <a:t>問題解決的生徒指導でのＯＲＶ－ＰＤＣＡ</a:t>
            </a:r>
            <a:endParaRPr kumimoji="1" lang="ja-JP" altLang="en-US" sz="4000" u="sng" dirty="0"/>
          </a:p>
        </p:txBody>
      </p:sp>
      <p:cxnSp>
        <p:nvCxnSpPr>
          <p:cNvPr id="9" name="直線コネクタ 8"/>
          <p:cNvCxnSpPr>
            <a:stCxn id="62" idx="0"/>
            <a:endCxn id="60" idx="5"/>
          </p:cNvCxnSpPr>
          <p:nvPr/>
        </p:nvCxnSpPr>
        <p:spPr>
          <a:xfrm flipH="1" flipV="1">
            <a:off x="6960937" y="3967372"/>
            <a:ext cx="355166" cy="9086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右矢印 81"/>
          <p:cNvSpPr/>
          <p:nvPr/>
        </p:nvSpPr>
        <p:spPr>
          <a:xfrm rot="19651682">
            <a:off x="3581514" y="3154394"/>
            <a:ext cx="1818863" cy="1744519"/>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86307" y="356468"/>
                </a:moveTo>
                <a:lnTo>
                  <a:pt x="2023954" y="275265"/>
                </a:lnTo>
                <a:lnTo>
                  <a:pt x="2023954" y="0"/>
                </a:lnTo>
                <a:lnTo>
                  <a:pt x="2669050" y="907028"/>
                </a:lnTo>
                <a:lnTo>
                  <a:pt x="2023954" y="1814056"/>
                </a:lnTo>
                <a:lnTo>
                  <a:pt x="2023954" y="1538791"/>
                </a:lnTo>
                <a:lnTo>
                  <a:pt x="0" y="1249764"/>
                </a:lnTo>
                <a:lnTo>
                  <a:pt x="86307" y="356468"/>
                </a:lnTo>
                <a:close/>
              </a:path>
            </a:pathLst>
          </a:custGeom>
          <a:gradFill>
            <a:gsLst>
              <a:gs pos="0">
                <a:schemeClr val="accent1">
                  <a:lumMod val="60000"/>
                  <a:lumOff val="40000"/>
                </a:schemeClr>
              </a:gs>
              <a:gs pos="50000">
                <a:srgbClr val="CCFFCC"/>
              </a:gs>
              <a:gs pos="100000">
                <a:srgbClr val="99FFCC"/>
              </a:gs>
            </a:gsLst>
            <a:lin ang="0" scaled="0"/>
          </a:gradFill>
          <a:ln w="127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grpSp>
        <p:nvGrpSpPr>
          <p:cNvPr id="14" name="グループ化 13"/>
          <p:cNvGrpSpPr/>
          <p:nvPr/>
        </p:nvGrpSpPr>
        <p:grpSpPr>
          <a:xfrm>
            <a:off x="1752692" y="3879640"/>
            <a:ext cx="2263232" cy="1284252"/>
            <a:chOff x="1752692" y="3257790"/>
            <a:chExt cx="2263232" cy="1284252"/>
          </a:xfrm>
        </p:grpSpPr>
        <p:sp>
          <p:nvSpPr>
            <p:cNvPr id="3" name="円/楕円 2"/>
            <p:cNvSpPr/>
            <p:nvPr/>
          </p:nvSpPr>
          <p:spPr>
            <a:xfrm>
              <a:off x="1858658" y="3257790"/>
              <a:ext cx="2157266" cy="1284252"/>
            </a:xfrm>
            <a:prstGeom prst="ellipse">
              <a:avLst/>
            </a:prstGeom>
            <a:gradFill>
              <a:gsLst>
                <a:gs pos="0">
                  <a:schemeClr val="accent1">
                    <a:lumMod val="60000"/>
                    <a:lumOff val="40000"/>
                  </a:schemeClr>
                </a:gs>
                <a:gs pos="47000">
                  <a:schemeClr val="accent1">
                    <a:lumMod val="40000"/>
                    <a:lumOff val="60000"/>
                  </a:schemeClr>
                </a:gs>
                <a:gs pos="100000">
                  <a:schemeClr val="accent1">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73" name="テキスト ボックス 72"/>
            <p:cNvSpPr txBox="1"/>
            <p:nvPr/>
          </p:nvSpPr>
          <p:spPr>
            <a:xfrm>
              <a:off x="1752692" y="3913649"/>
              <a:ext cx="2260555"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R</a:t>
              </a:r>
              <a:r>
                <a:rPr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74" name="テキスト ボックス 73"/>
            <p:cNvSpPr txBox="1"/>
            <p:nvPr/>
          </p:nvSpPr>
          <p:spPr>
            <a:xfrm>
              <a:off x="2369847" y="3522022"/>
              <a:ext cx="1107996"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見立て</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Tree>
    <p:custDataLst>
      <p:tags r:id="rId1"/>
    </p:custDataLst>
    <p:extLst>
      <p:ext uri="{BB962C8B-B14F-4D97-AF65-F5344CB8AC3E}">
        <p14:creationId xmlns:p14="http://schemas.microsoft.com/office/powerpoint/2010/main" val="1662661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円/楕円 58"/>
          <p:cNvSpPr/>
          <p:nvPr/>
        </p:nvSpPr>
        <p:spPr>
          <a:xfrm rot="19800000">
            <a:off x="1532138" y="2132856"/>
            <a:ext cx="5948921" cy="3580000"/>
          </a:xfrm>
          <a:prstGeom prst="ellipse">
            <a:avLst/>
          </a:prstGeom>
          <a:gradFill>
            <a:gsLst>
              <a:gs pos="0">
                <a:srgbClr val="9999FF"/>
              </a:gs>
              <a:gs pos="40000">
                <a:srgbClr val="CCCCFF"/>
              </a:gs>
              <a:gs pos="100000">
                <a:srgbClr val="FFCCFF"/>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2" name="爆発 2 11"/>
          <p:cNvSpPr/>
          <p:nvPr/>
        </p:nvSpPr>
        <p:spPr>
          <a:xfrm>
            <a:off x="372633" y="4361205"/>
            <a:ext cx="2520280" cy="1605371"/>
          </a:xfrm>
          <a:prstGeom prst="irregularSeal2">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2400" dirty="0" smtClean="0">
                <a:solidFill>
                  <a:schemeClr val="tx1"/>
                </a:solidFill>
              </a:rPr>
              <a:t>問題行動</a:t>
            </a:r>
            <a:endParaRPr kumimoji="1" lang="ja-JP" altLang="en-US" sz="2400" dirty="0">
              <a:solidFill>
                <a:schemeClr val="tx1"/>
              </a:solidFill>
            </a:endParaRPr>
          </a:p>
        </p:txBody>
      </p:sp>
      <p:sp>
        <p:nvSpPr>
          <p:cNvPr id="83" name="タイトル 11"/>
          <p:cNvSpPr>
            <a:spLocks noGrp="1"/>
          </p:cNvSpPr>
          <p:nvPr>
            <p:ph type="title"/>
          </p:nvPr>
        </p:nvSpPr>
        <p:spPr>
          <a:xfrm>
            <a:off x="190336" y="47519"/>
            <a:ext cx="8953664" cy="717409"/>
          </a:xfrm>
        </p:spPr>
        <p:txBody>
          <a:bodyPr anchor="t">
            <a:noAutofit/>
          </a:bodyPr>
          <a:lstStyle/>
          <a:p>
            <a:pPr algn="l"/>
            <a:r>
              <a:rPr kumimoji="1" lang="ja-JP" altLang="en-US" sz="4000" u="sng" dirty="0" smtClean="0"/>
              <a:t>問題解決的生徒指導でのＯＲＶ－ＰＤＣＡ</a:t>
            </a:r>
            <a:endParaRPr kumimoji="1" lang="ja-JP" altLang="en-US" sz="4000" u="sng" dirty="0"/>
          </a:p>
        </p:txBody>
      </p:sp>
      <p:sp>
        <p:nvSpPr>
          <p:cNvPr id="43" name="テキスト ボックス 42"/>
          <p:cNvSpPr txBox="1"/>
          <p:nvPr/>
        </p:nvSpPr>
        <p:spPr>
          <a:xfrm>
            <a:off x="6009809" y="4876066"/>
            <a:ext cx="2612588" cy="1937310"/>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支援チーム</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・担任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・学年</a:t>
            </a:r>
            <a:r>
              <a:rPr lang="ja-JP" altLang="en-US" sz="2000" dirty="0">
                <a:latin typeface="HG丸ｺﾞｼｯｸM-PRO" panose="020F0600000000000000" pitchFamily="50" charset="-128"/>
                <a:ea typeface="HG丸ｺﾞｼｯｸM-PRO" panose="020F0600000000000000" pitchFamily="50" charset="-128"/>
              </a:rPr>
              <a:t>主任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・生徒</a:t>
            </a:r>
            <a:r>
              <a:rPr lang="ja-JP" altLang="en-US" sz="2000" dirty="0">
                <a:latin typeface="HG丸ｺﾞｼｯｸM-PRO" panose="020F0600000000000000" pitchFamily="50" charset="-128"/>
                <a:ea typeface="HG丸ｺﾞｼｯｸM-PRO" panose="020F0600000000000000" pitchFamily="50" charset="-128"/>
              </a:rPr>
              <a:t>指導担当</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・養護</a:t>
            </a:r>
            <a:r>
              <a:rPr lang="ja-JP" altLang="en-US" sz="2000" dirty="0">
                <a:latin typeface="HG丸ｺﾞｼｯｸM-PRO" panose="020F0600000000000000" pitchFamily="50" charset="-128"/>
                <a:ea typeface="HG丸ｺﾞｼｯｸM-PRO" panose="020F0600000000000000" pitchFamily="50" charset="-128"/>
              </a:rPr>
              <a:t>教諭　　等</a:t>
            </a:r>
            <a:endParaRPr lang="ja-JP" altLang="en-US" sz="2000" dirty="0"/>
          </a:p>
          <a:p>
            <a:pPr algn="ctr"/>
            <a:endParaRPr kumimoji="1" lang="en-US" altLang="ja-JP" sz="2400" dirty="0" smtClean="0">
              <a:latin typeface="HG丸ｺﾞｼｯｸM-PRO" panose="020F0600000000000000" pitchFamily="50" charset="-128"/>
              <a:ea typeface="HG丸ｺﾞｼｯｸM-PRO" panose="020F0600000000000000" pitchFamily="50" charset="-128"/>
            </a:endParaRPr>
          </a:p>
        </p:txBody>
      </p:sp>
      <p:cxnSp>
        <p:nvCxnSpPr>
          <p:cNvPr id="44" name="直線コネクタ 43"/>
          <p:cNvCxnSpPr>
            <a:stCxn id="43" idx="0"/>
          </p:cNvCxnSpPr>
          <p:nvPr/>
        </p:nvCxnSpPr>
        <p:spPr>
          <a:xfrm flipH="1" flipV="1">
            <a:off x="6960937" y="3967372"/>
            <a:ext cx="355166" cy="9086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rot="19802381">
            <a:off x="3021281" y="3068109"/>
            <a:ext cx="1395168" cy="707886"/>
          </a:xfrm>
          <a:prstGeom prst="rect">
            <a:avLst/>
          </a:prstGeom>
          <a:noFill/>
          <a:ln>
            <a:noFill/>
          </a:ln>
        </p:spPr>
        <p:txBody>
          <a:bodyPr wrap="square" rtlCol="0">
            <a:spAutoFit/>
          </a:bodyPr>
          <a:lstStyle/>
          <a:p>
            <a:r>
              <a:rPr kumimoji="1" lang="ja-JP" altLang="en-US" sz="2000" b="1" dirty="0" smtClean="0">
                <a:latin typeface="HG丸ｺﾞｼｯｸM-PRO" panose="020F0600000000000000" pitchFamily="50" charset="-128"/>
                <a:ea typeface="HG丸ｺﾞｼｯｸM-PRO" panose="020F0600000000000000" pitchFamily="50" charset="-128"/>
              </a:rPr>
              <a:t>指導･支援</a:t>
            </a:r>
            <a:endParaRPr kumimoji="1"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a:t>
            </a:r>
            <a:r>
              <a:rPr lang="en-US" altLang="ja-JP" sz="2000" b="1" dirty="0">
                <a:solidFill>
                  <a:srgbClr val="FF0000"/>
                </a:solidFill>
                <a:latin typeface="HG丸ｺﾞｼｯｸM-PRO" panose="020F0600000000000000" pitchFamily="50" charset="-128"/>
                <a:ea typeface="HG丸ｺﾞｼｯｸM-PRO" panose="020F0600000000000000" pitchFamily="50" charset="-128"/>
              </a:rPr>
              <a:t>D</a:t>
            </a:r>
            <a:r>
              <a:rPr lang="en-US" altLang="ja-JP" sz="2000" b="1" dirty="0" smtClean="0">
                <a:latin typeface="HG丸ｺﾞｼｯｸM-PRO" panose="020F0600000000000000" pitchFamily="50" charset="-128"/>
                <a:ea typeface="HG丸ｺﾞｼｯｸM-PRO" panose="020F0600000000000000" pitchFamily="50" charset="-128"/>
              </a:rPr>
              <a:t>o</a:t>
            </a:r>
            <a:r>
              <a:rPr lang="ja-JP" altLang="en-US" sz="2000" b="1" dirty="0" smtClean="0">
                <a:latin typeface="HG丸ｺﾞｼｯｸM-PRO" panose="020F0600000000000000" pitchFamily="50" charset="-128"/>
                <a:ea typeface="HG丸ｺﾞｼｯｸM-PRO" panose="020F0600000000000000" pitchFamily="50" charset="-128"/>
              </a:rPr>
              <a:t>）</a:t>
            </a:r>
            <a:endParaRPr kumimoji="1" lang="ja-JP" altLang="en-US" sz="2000" b="1" dirty="0">
              <a:latin typeface="HG丸ｺﾞｼｯｸM-PRO" panose="020F0600000000000000" pitchFamily="50" charset="-128"/>
              <a:ea typeface="HG丸ｺﾞｼｯｸM-PRO" panose="020F0600000000000000" pitchFamily="50" charset="-128"/>
            </a:endParaRPr>
          </a:p>
        </p:txBody>
      </p:sp>
      <p:sp>
        <p:nvSpPr>
          <p:cNvPr id="32" name="テキスト ボックス 31"/>
          <p:cNvSpPr txBox="1"/>
          <p:nvPr/>
        </p:nvSpPr>
        <p:spPr>
          <a:xfrm rot="19802381">
            <a:off x="3543093" y="4518264"/>
            <a:ext cx="1806547" cy="400110"/>
          </a:xfrm>
          <a:prstGeom prst="rect">
            <a:avLst/>
          </a:prstGeom>
          <a:noFill/>
          <a:ln>
            <a:noFill/>
          </a:ln>
        </p:spPr>
        <p:txBody>
          <a:bodyPr wrap="square" rtlCol="0">
            <a:spAutoFit/>
          </a:bodyPr>
          <a:lstStyle/>
          <a:p>
            <a:r>
              <a:rPr kumimoji="1" lang="ja-JP" altLang="en-US" sz="2000" b="1" dirty="0" smtClean="0">
                <a:latin typeface="HG丸ｺﾞｼｯｸM-PRO" panose="020F0600000000000000" pitchFamily="50" charset="-128"/>
                <a:ea typeface="HG丸ｺﾞｼｯｸM-PRO" panose="020F0600000000000000" pitchFamily="50" charset="-128"/>
              </a:rPr>
              <a:t>計画（</a:t>
            </a:r>
            <a:r>
              <a:rPr lang="en-US" altLang="ja-JP" sz="2000" b="1" dirty="0" smtClean="0">
                <a:solidFill>
                  <a:srgbClr val="FF0000"/>
                </a:solidFill>
                <a:latin typeface="HG丸ｺﾞｼｯｸM-PRO" panose="020F0600000000000000" pitchFamily="50" charset="-128"/>
                <a:ea typeface="HG丸ｺﾞｼｯｸM-PRO" panose="020F0600000000000000" pitchFamily="50" charset="-128"/>
              </a:rPr>
              <a:t>P</a:t>
            </a:r>
            <a:r>
              <a:rPr lang="en-US" altLang="ja-JP" sz="2000" b="1" dirty="0" smtClean="0">
                <a:latin typeface="HG丸ｺﾞｼｯｸM-PRO" panose="020F0600000000000000" pitchFamily="50" charset="-128"/>
                <a:ea typeface="HG丸ｺﾞｼｯｸM-PRO" panose="020F0600000000000000" pitchFamily="50" charset="-128"/>
              </a:rPr>
              <a:t>lan</a:t>
            </a:r>
            <a:r>
              <a:rPr lang="ja-JP" altLang="en-US" sz="2000" b="1" dirty="0" smtClean="0">
                <a:latin typeface="HG丸ｺﾞｼｯｸM-PRO" panose="020F0600000000000000" pitchFamily="50" charset="-128"/>
                <a:ea typeface="HG丸ｺﾞｼｯｸM-PRO" panose="020F0600000000000000" pitchFamily="50" charset="-128"/>
              </a:rPr>
              <a:t>）</a:t>
            </a:r>
            <a:endParaRPr kumimoji="1" lang="ja-JP" altLang="en-US" sz="2000" b="1" dirty="0">
              <a:latin typeface="HG丸ｺﾞｼｯｸM-PRO" panose="020F0600000000000000" pitchFamily="50" charset="-128"/>
              <a:ea typeface="HG丸ｺﾞｼｯｸM-PRO" panose="020F0600000000000000" pitchFamily="50" charset="-128"/>
            </a:endParaRPr>
          </a:p>
        </p:txBody>
      </p:sp>
      <p:grpSp>
        <p:nvGrpSpPr>
          <p:cNvPr id="33" name="グループ化 32"/>
          <p:cNvGrpSpPr/>
          <p:nvPr/>
        </p:nvGrpSpPr>
        <p:grpSpPr>
          <a:xfrm>
            <a:off x="993371" y="764704"/>
            <a:ext cx="1980000" cy="837445"/>
            <a:chOff x="1306829" y="764704"/>
            <a:chExt cx="1980000" cy="837445"/>
          </a:xfrm>
        </p:grpSpPr>
        <p:sp>
          <p:nvSpPr>
            <p:cNvPr id="34" name="テキスト ボックス 33"/>
            <p:cNvSpPr txBox="1"/>
            <p:nvPr/>
          </p:nvSpPr>
          <p:spPr>
            <a:xfrm>
              <a:off x="1306829" y="764704"/>
              <a:ext cx="1980000" cy="430887"/>
            </a:xfrm>
            <a:prstGeom prst="rect">
              <a:avLst/>
            </a:prstGeom>
            <a:solidFill>
              <a:schemeClr val="bg1"/>
            </a:solidFill>
          </p:spPr>
          <p:txBody>
            <a:bodyPr wrap="none" lIns="0" tIns="0" rIns="0" bIns="0" rtlCol="0">
              <a:noAutofit/>
            </a:bodyPr>
            <a:lstStyle/>
            <a:p>
              <a:pPr algn="dist"/>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spc="-100" dirty="0" smtClean="0">
                  <a:latin typeface="HG丸ｺﾞｼｯｸM-PRO" panose="020F0600000000000000" pitchFamily="50" charset="-128"/>
                  <a:ea typeface="HG丸ｺﾞｼｯｸM-PRO" panose="020F0600000000000000" pitchFamily="50" charset="-128"/>
                </a:rPr>
                <a:t>誰が誰に、いつ、どのような指導・支援をするか</a:t>
              </a:r>
              <a:endParaRPr kumimoji="1" lang="en-US" altLang="ja-JP" sz="2000" spc="-100" dirty="0" smtClean="0">
                <a:latin typeface="HG丸ｺﾞｼｯｸM-PRO" panose="020F0600000000000000" pitchFamily="50" charset="-128"/>
                <a:ea typeface="HG丸ｺﾞｼｯｸM-PRO" panose="020F0600000000000000" pitchFamily="50" charset="-128"/>
              </a:endParaRPr>
            </a:p>
          </p:txBody>
        </p:sp>
        <p:sp>
          <p:nvSpPr>
            <p:cNvPr id="39" name="テキスト ボックス 38"/>
            <p:cNvSpPr txBox="1"/>
            <p:nvPr/>
          </p:nvSpPr>
          <p:spPr>
            <a:xfrm>
              <a:off x="1306829" y="1170149"/>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指導・支援の実施</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grpSp>
        <p:nvGrpSpPr>
          <p:cNvPr id="8" name="グループ化 7"/>
          <p:cNvGrpSpPr/>
          <p:nvPr/>
        </p:nvGrpSpPr>
        <p:grpSpPr>
          <a:xfrm rot="19749739">
            <a:off x="3595487" y="3182405"/>
            <a:ext cx="1919971" cy="1441751"/>
            <a:chOff x="3841328" y="3258524"/>
            <a:chExt cx="1503193" cy="1441751"/>
          </a:xfrm>
        </p:grpSpPr>
        <p:sp>
          <p:nvSpPr>
            <p:cNvPr id="52" name="右矢印 81"/>
            <p:cNvSpPr/>
            <p:nvPr/>
          </p:nvSpPr>
          <p:spPr>
            <a:xfrm>
              <a:off x="3841328" y="3258524"/>
              <a:ext cx="1503193" cy="1441751"/>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0 w 2694561"/>
                <a:gd name="connsiteY0" fmla="*/ 369674 h 1814056"/>
                <a:gd name="connsiteX1" fmla="*/ 2049465 w 2694561"/>
                <a:gd name="connsiteY1" fmla="*/ 275265 h 1814056"/>
                <a:gd name="connsiteX2" fmla="*/ 2049465 w 2694561"/>
                <a:gd name="connsiteY2" fmla="*/ 0 h 1814056"/>
                <a:gd name="connsiteX3" fmla="*/ 2694561 w 2694561"/>
                <a:gd name="connsiteY3" fmla="*/ 907028 h 1814056"/>
                <a:gd name="connsiteX4" fmla="*/ 2049465 w 2694561"/>
                <a:gd name="connsiteY4" fmla="*/ 1814056 h 1814056"/>
                <a:gd name="connsiteX5" fmla="*/ 2049465 w 2694561"/>
                <a:gd name="connsiteY5" fmla="*/ 1538791 h 1814056"/>
                <a:gd name="connsiteX6" fmla="*/ 25511 w 2694561"/>
                <a:gd name="connsiteY6" fmla="*/ 1249764 h 1814056"/>
                <a:gd name="connsiteX7" fmla="*/ 0 w 2694561"/>
                <a:gd name="connsiteY7" fmla="*/ 369674 h 1814056"/>
                <a:gd name="connsiteX0" fmla="*/ 30398 w 2669050"/>
                <a:gd name="connsiteY0" fmla="*/ 369674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30398 w 2669050"/>
                <a:gd name="connsiteY7" fmla="*/ 369674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11761 w 2669050"/>
                <a:gd name="connsiteY7" fmla="*/ 435706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368620 h 1814056"/>
                <a:gd name="connsiteX7" fmla="*/ 11761 w 2669050"/>
                <a:gd name="connsiteY7" fmla="*/ 435706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11761" y="435706"/>
                  </a:moveTo>
                  <a:lnTo>
                    <a:pt x="2023954" y="275265"/>
                  </a:lnTo>
                  <a:lnTo>
                    <a:pt x="2023954" y="0"/>
                  </a:lnTo>
                  <a:lnTo>
                    <a:pt x="2669050" y="907028"/>
                  </a:lnTo>
                  <a:lnTo>
                    <a:pt x="2023954" y="1814056"/>
                  </a:lnTo>
                  <a:lnTo>
                    <a:pt x="2023954" y="1538791"/>
                  </a:lnTo>
                  <a:lnTo>
                    <a:pt x="0" y="1368620"/>
                  </a:lnTo>
                  <a:lnTo>
                    <a:pt x="11761" y="435706"/>
                  </a:lnTo>
                  <a:close/>
                </a:path>
              </a:pathLst>
            </a:custGeom>
            <a:gradFill>
              <a:gsLst>
                <a:gs pos="0">
                  <a:schemeClr val="accent1">
                    <a:lumMod val="60000"/>
                    <a:lumOff val="40000"/>
                  </a:schemeClr>
                </a:gs>
                <a:gs pos="50000">
                  <a:srgbClr val="CCFFCC"/>
                </a:gs>
                <a:gs pos="100000">
                  <a:srgbClr val="99FFCC"/>
                </a:gs>
              </a:gsLst>
              <a:lin ang="0" scaled="0"/>
            </a:gradFill>
            <a:ln w="127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53" name="直線コネクタ 52"/>
            <p:cNvCxnSpPr/>
            <p:nvPr/>
          </p:nvCxnSpPr>
          <p:spPr>
            <a:xfrm flipH="1" flipV="1">
              <a:off x="4499916" y="3529112"/>
              <a:ext cx="216100" cy="448787"/>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H="1">
              <a:off x="4446366" y="3972297"/>
              <a:ext cx="269650" cy="449422"/>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0" name="グループ化 59"/>
          <p:cNvGrpSpPr/>
          <p:nvPr/>
        </p:nvGrpSpPr>
        <p:grpSpPr>
          <a:xfrm>
            <a:off x="1752692" y="3879640"/>
            <a:ext cx="2263232" cy="1284252"/>
            <a:chOff x="1752692" y="3257790"/>
            <a:chExt cx="2263232" cy="1284252"/>
          </a:xfrm>
        </p:grpSpPr>
        <p:sp>
          <p:nvSpPr>
            <p:cNvPr id="61" name="円/楕円 60"/>
            <p:cNvSpPr/>
            <p:nvPr/>
          </p:nvSpPr>
          <p:spPr>
            <a:xfrm>
              <a:off x="1858658" y="3257790"/>
              <a:ext cx="2157266" cy="1284252"/>
            </a:xfrm>
            <a:prstGeom prst="ellipse">
              <a:avLst/>
            </a:prstGeom>
            <a:gradFill>
              <a:gsLst>
                <a:gs pos="0">
                  <a:schemeClr val="accent1">
                    <a:lumMod val="60000"/>
                    <a:lumOff val="40000"/>
                  </a:schemeClr>
                </a:gs>
                <a:gs pos="47000">
                  <a:schemeClr val="accent1">
                    <a:lumMod val="40000"/>
                    <a:lumOff val="60000"/>
                  </a:schemeClr>
                </a:gs>
                <a:gs pos="100000">
                  <a:schemeClr val="accent1">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62" name="テキスト ボックス 61"/>
            <p:cNvSpPr txBox="1"/>
            <p:nvPr/>
          </p:nvSpPr>
          <p:spPr>
            <a:xfrm>
              <a:off x="1752692" y="3913649"/>
              <a:ext cx="2260555"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R</a:t>
              </a:r>
              <a:r>
                <a:rPr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63" name="テキスト ボックス 62"/>
            <p:cNvSpPr txBox="1"/>
            <p:nvPr/>
          </p:nvSpPr>
          <p:spPr>
            <a:xfrm>
              <a:off x="2369847" y="3522022"/>
              <a:ext cx="1107996"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見立て</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
        <p:nvSpPr>
          <p:cNvPr id="46" name="テキスト ボックス 45"/>
          <p:cNvSpPr txBox="1"/>
          <p:nvPr/>
        </p:nvSpPr>
        <p:spPr>
          <a:xfrm>
            <a:off x="3911563" y="3776430"/>
            <a:ext cx="595035" cy="584775"/>
          </a:xfrm>
          <a:prstGeom prst="rect">
            <a:avLst/>
          </a:prstGeom>
          <a:noFill/>
        </p:spPr>
        <p:txBody>
          <a:bodyPr wrap="none" rtlCol="0">
            <a:spAutoFit/>
          </a:bodyPr>
          <a:lstStyle/>
          <a:p>
            <a:r>
              <a:rPr kumimoji="1" lang="ja-JP" altLang="en-US" sz="32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32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47" name="テキスト ボックス 46"/>
          <p:cNvSpPr txBox="1"/>
          <p:nvPr/>
        </p:nvSpPr>
        <p:spPr>
          <a:xfrm>
            <a:off x="4576481" y="3455135"/>
            <a:ext cx="595035" cy="584775"/>
          </a:xfrm>
          <a:prstGeom prst="rect">
            <a:avLst/>
          </a:prstGeom>
          <a:noFill/>
        </p:spPr>
        <p:txBody>
          <a:bodyPr wrap="none" rtlCol="0">
            <a:spAutoFit/>
          </a:bodyPr>
          <a:lstStyle/>
          <a:p>
            <a:r>
              <a:rPr kumimoji="1" lang="ja-JP" altLang="en-US" sz="32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3200" dirty="0">
              <a:solidFill>
                <a:srgbClr val="FF0000"/>
              </a:solidFill>
              <a:latin typeface="HG丸ｺﾞｼｯｸM-PRO" panose="020F0600000000000000" pitchFamily="50" charset="-128"/>
              <a:ea typeface="HG丸ｺﾞｼｯｸM-PRO" panose="020F0600000000000000" pitchFamily="50" charset="-128"/>
            </a:endParaRPr>
          </a:p>
        </p:txBody>
      </p:sp>
      <p:grpSp>
        <p:nvGrpSpPr>
          <p:cNvPr id="64" name="グループ化 63"/>
          <p:cNvGrpSpPr/>
          <p:nvPr/>
        </p:nvGrpSpPr>
        <p:grpSpPr>
          <a:xfrm>
            <a:off x="5071980" y="2518090"/>
            <a:ext cx="2107018" cy="1284252"/>
            <a:chOff x="5071980" y="1896240"/>
            <a:chExt cx="2107018" cy="1284252"/>
          </a:xfrm>
        </p:grpSpPr>
        <p:sp>
          <p:nvSpPr>
            <p:cNvPr id="65" name="円/楕円 64"/>
            <p:cNvSpPr/>
            <p:nvPr/>
          </p:nvSpPr>
          <p:spPr>
            <a:xfrm>
              <a:off x="5071980" y="1896240"/>
              <a:ext cx="2107018" cy="1284252"/>
            </a:xfrm>
            <a:prstGeom prst="ellipse">
              <a:avLst/>
            </a:prstGeom>
            <a:gradFill>
              <a:gsLst>
                <a:gs pos="0">
                  <a:srgbClr val="66FF99"/>
                </a:gs>
                <a:gs pos="57000">
                  <a:srgbClr val="CCFFCC"/>
                </a:gs>
                <a:gs pos="100000">
                  <a:schemeClr val="accent3">
                    <a:lumMod val="20000"/>
                    <a:lumOff val="80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66" name="テキスト ボックス 65"/>
            <p:cNvSpPr txBox="1"/>
            <p:nvPr/>
          </p:nvSpPr>
          <p:spPr>
            <a:xfrm>
              <a:off x="5224439" y="2472243"/>
              <a:ext cx="1747594"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V</a:t>
              </a:r>
              <a:r>
                <a:rPr kumimoji="1"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67" name="テキスト ボックス 66"/>
            <p:cNvSpPr txBox="1"/>
            <p:nvPr/>
          </p:nvSpPr>
          <p:spPr>
            <a:xfrm>
              <a:off x="5417601" y="2082180"/>
              <a:ext cx="1415773"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目指す姿</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Tree>
    <p:custDataLst>
      <p:tags r:id="rId1"/>
    </p:custDataLst>
    <p:extLst>
      <p:ext uri="{BB962C8B-B14F-4D97-AF65-F5344CB8AC3E}">
        <p14:creationId xmlns:p14="http://schemas.microsoft.com/office/powerpoint/2010/main" val="879642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円/楕円 62"/>
          <p:cNvSpPr/>
          <p:nvPr/>
        </p:nvSpPr>
        <p:spPr>
          <a:xfrm rot="19800000">
            <a:off x="1532138" y="2132856"/>
            <a:ext cx="5948921" cy="3580000"/>
          </a:xfrm>
          <a:prstGeom prst="ellipse">
            <a:avLst/>
          </a:prstGeom>
          <a:gradFill>
            <a:gsLst>
              <a:gs pos="0">
                <a:srgbClr val="9999FF"/>
              </a:gs>
              <a:gs pos="40000">
                <a:srgbClr val="CCCCFF"/>
              </a:gs>
              <a:gs pos="100000">
                <a:srgbClr val="FFCCFF"/>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2" name="爆発 2 11"/>
          <p:cNvSpPr/>
          <p:nvPr/>
        </p:nvSpPr>
        <p:spPr>
          <a:xfrm>
            <a:off x="372633" y="4361205"/>
            <a:ext cx="2520280" cy="1605371"/>
          </a:xfrm>
          <a:prstGeom prst="irregularSeal2">
            <a:avLst/>
          </a:prstGeom>
        </p:spPr>
        <p:style>
          <a:lnRef idx="1">
            <a:schemeClr val="accent2"/>
          </a:lnRef>
          <a:fillRef idx="2">
            <a:schemeClr val="accent2"/>
          </a:fillRef>
          <a:effectRef idx="1">
            <a:schemeClr val="accent2"/>
          </a:effectRef>
          <a:fontRef idx="minor">
            <a:schemeClr val="dk1"/>
          </a:fontRef>
        </p:style>
        <p:txBody>
          <a:bodyPr wrap="none" lIns="0" tIns="0" rIns="0" bIns="0" rtlCol="0" anchor="ctr"/>
          <a:lstStyle/>
          <a:p>
            <a:pPr algn="ctr"/>
            <a:r>
              <a:rPr kumimoji="1" lang="ja-JP" altLang="en-US" sz="2400" dirty="0" smtClean="0">
                <a:solidFill>
                  <a:schemeClr val="tx1"/>
                </a:solidFill>
              </a:rPr>
              <a:t>問題行動</a:t>
            </a:r>
            <a:endParaRPr kumimoji="1" lang="ja-JP" altLang="en-US" sz="2400" dirty="0">
              <a:solidFill>
                <a:schemeClr val="tx1"/>
              </a:solidFill>
            </a:endParaRPr>
          </a:p>
        </p:txBody>
      </p:sp>
      <p:grpSp>
        <p:nvGrpSpPr>
          <p:cNvPr id="21" name="グループ化 20"/>
          <p:cNvGrpSpPr/>
          <p:nvPr/>
        </p:nvGrpSpPr>
        <p:grpSpPr>
          <a:xfrm>
            <a:off x="993371" y="764704"/>
            <a:ext cx="1980000" cy="837445"/>
            <a:chOff x="1306829" y="764704"/>
            <a:chExt cx="1980000" cy="837445"/>
          </a:xfrm>
        </p:grpSpPr>
        <p:sp>
          <p:nvSpPr>
            <p:cNvPr id="78" name="テキスト ボックス 77"/>
            <p:cNvSpPr txBox="1"/>
            <p:nvPr/>
          </p:nvSpPr>
          <p:spPr>
            <a:xfrm>
              <a:off x="1306829" y="764704"/>
              <a:ext cx="1980000" cy="430887"/>
            </a:xfrm>
            <a:prstGeom prst="rect">
              <a:avLst/>
            </a:prstGeom>
            <a:solidFill>
              <a:schemeClr val="bg1"/>
            </a:solidFill>
          </p:spPr>
          <p:txBody>
            <a:bodyPr wrap="none" lIns="0" tIns="0" rIns="0" bIns="0" rtlCol="0">
              <a:noAutofit/>
            </a:bodyPr>
            <a:lstStyle/>
            <a:p>
              <a:pPr algn="dist"/>
              <a:r>
                <a:rPr kumimoji="1" lang="ja-JP" altLang="en-US" sz="2400" dirty="0" smtClean="0">
                  <a:latin typeface="HG丸ｺﾞｼｯｸM-PRO" panose="020F0600000000000000" pitchFamily="50" charset="-128"/>
                  <a:ea typeface="HG丸ｺﾞｼｯｸM-PRO" panose="020F0600000000000000" pitchFamily="50" charset="-128"/>
                </a:rPr>
                <a:t>計画（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P </a:t>
              </a:r>
              <a:r>
                <a:rPr kumimoji="1" lang="en-US" altLang="ja-JP" sz="2400" dirty="0" err="1" smtClean="0">
                  <a:latin typeface="HG丸ｺﾞｼｯｸM-PRO" panose="020F0600000000000000" pitchFamily="50" charset="-128"/>
                  <a:ea typeface="HG丸ｺﾞｼｯｸM-PRO" panose="020F0600000000000000" pitchFamily="50" charset="-128"/>
                </a:rPr>
                <a:t>lan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lang="ja-JP" altLang="en-US" sz="2000" spc="-100" dirty="0" smtClean="0">
                  <a:latin typeface="HG丸ｺﾞｼｯｸM-PRO" panose="020F0600000000000000" pitchFamily="50" charset="-128"/>
                  <a:ea typeface="HG丸ｺﾞｼｯｸM-PRO" panose="020F0600000000000000" pitchFamily="50" charset="-128"/>
                </a:rPr>
                <a:t>誰が誰に、いつ、どのような指導・支援をするか</a:t>
              </a:r>
              <a:endParaRPr kumimoji="1" lang="en-US" altLang="ja-JP" sz="2000" spc="-100" dirty="0" smtClean="0">
                <a:latin typeface="HG丸ｺﾞｼｯｸM-PRO" panose="020F0600000000000000" pitchFamily="50" charset="-128"/>
                <a:ea typeface="HG丸ｺﾞｼｯｸM-PRO" panose="020F0600000000000000" pitchFamily="50" charset="-128"/>
              </a:endParaRPr>
            </a:p>
          </p:txBody>
        </p:sp>
        <p:sp>
          <p:nvSpPr>
            <p:cNvPr id="79" name="テキスト ボックス 78"/>
            <p:cNvSpPr txBox="1"/>
            <p:nvPr/>
          </p:nvSpPr>
          <p:spPr>
            <a:xfrm>
              <a:off x="1306829" y="1170149"/>
              <a:ext cx="1728000" cy="432000"/>
            </a:xfrm>
            <a:prstGeom prst="rect">
              <a:avLst/>
            </a:prstGeom>
            <a:solidFill>
              <a:schemeClr val="bg1"/>
            </a:solidFill>
          </p:spPr>
          <p:txBody>
            <a:bodyPr wrap="none" lIns="0" tIns="0" rIns="0" bIns="0" rtlCol="0">
              <a:noAutofit/>
            </a:bodyPr>
            <a:lstStyle/>
            <a:p>
              <a:r>
                <a:rPr lang="ja-JP" altLang="en-US" sz="2400" dirty="0" smtClean="0">
                  <a:latin typeface="HG丸ｺﾞｼｯｸM-PRO" panose="020F0600000000000000" pitchFamily="50" charset="-128"/>
                  <a:ea typeface="HG丸ｺﾞｼｯｸM-PRO" panose="020F0600000000000000" pitchFamily="50" charset="-128"/>
                </a:rPr>
                <a:t>実行（ </a:t>
              </a:r>
              <a:r>
                <a:rPr lang="en-US" altLang="ja-JP" sz="2400" dirty="0" smtClean="0">
                  <a:solidFill>
                    <a:srgbClr val="FF0000"/>
                  </a:solidFill>
                  <a:latin typeface="HG丸ｺﾞｼｯｸM-PRO" panose="020F0600000000000000" pitchFamily="50" charset="-128"/>
                  <a:ea typeface="HG丸ｺﾞｼｯｸM-PRO" panose="020F0600000000000000" pitchFamily="50" charset="-128"/>
                </a:rPr>
                <a:t>D </a:t>
              </a:r>
              <a:r>
                <a:rPr lang="en-US" altLang="ja-JP" sz="2400" dirty="0" smtClean="0">
                  <a:latin typeface="HG丸ｺﾞｼｯｸM-PRO" panose="020F0600000000000000" pitchFamily="50" charset="-128"/>
                  <a:ea typeface="HG丸ｺﾞｼｯｸM-PRO" panose="020F0600000000000000" pitchFamily="50" charset="-128"/>
                </a:rPr>
                <a:t>o</a:t>
              </a:r>
              <a:r>
                <a:rPr lang="ja-JP" altLang="en-US" sz="2400" dirty="0" smtClean="0">
                  <a:latin typeface="HG丸ｺﾞｼｯｸM-PRO" panose="020F0600000000000000" pitchFamily="50" charset="-128"/>
                  <a:ea typeface="HG丸ｺﾞｼｯｸM-PRO" panose="020F0600000000000000" pitchFamily="50" charset="-128"/>
                </a:rPr>
                <a:t>）</a:t>
              </a:r>
              <a:r>
                <a:rPr lang="en-US" altLang="ja-JP" sz="2000" dirty="0" smtClean="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指導・支援の実施</a:t>
              </a:r>
              <a:endParaRPr kumimoji="1" lang="en-US" altLang="ja-JP" sz="2400" dirty="0" smtClean="0">
                <a:latin typeface="HG丸ｺﾞｼｯｸM-PRO" panose="020F0600000000000000" pitchFamily="50" charset="-128"/>
                <a:ea typeface="HG丸ｺﾞｼｯｸM-PRO" panose="020F0600000000000000" pitchFamily="50" charset="-128"/>
              </a:endParaRPr>
            </a:p>
          </p:txBody>
        </p:sp>
      </p:grpSp>
      <p:grpSp>
        <p:nvGrpSpPr>
          <p:cNvPr id="22" name="グループ化 21"/>
          <p:cNvGrpSpPr/>
          <p:nvPr/>
        </p:nvGrpSpPr>
        <p:grpSpPr>
          <a:xfrm>
            <a:off x="75754" y="736129"/>
            <a:ext cx="3223676" cy="1728000"/>
            <a:chOff x="387152" y="764704"/>
            <a:chExt cx="3223676" cy="1728000"/>
          </a:xfrm>
        </p:grpSpPr>
        <p:sp>
          <p:nvSpPr>
            <p:cNvPr id="80" name="テキスト ボックス 79"/>
            <p:cNvSpPr txBox="1"/>
            <p:nvPr/>
          </p:nvSpPr>
          <p:spPr>
            <a:xfrm>
              <a:off x="387152" y="1632177"/>
              <a:ext cx="3168000" cy="432000"/>
            </a:xfrm>
            <a:prstGeom prst="rect">
              <a:avLst/>
            </a:prstGeom>
            <a:solidFill>
              <a:schemeClr val="bg1"/>
            </a:solid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点検・評価（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C </a:t>
              </a:r>
              <a:r>
                <a:rPr kumimoji="1" lang="en-US" altLang="ja-JP" sz="2400" dirty="0" smtClean="0">
                  <a:latin typeface="HG丸ｺﾞｼｯｸM-PRO" panose="020F0600000000000000" pitchFamily="50" charset="-128"/>
                  <a:ea typeface="HG丸ｺﾞｼｯｸM-PRO" panose="020F0600000000000000" pitchFamily="50" charset="-128"/>
                </a:rPr>
                <a:t>heck</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指導</a:t>
              </a:r>
              <a:r>
                <a:rPr lang="ja-JP" altLang="en-US" sz="2000" dirty="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支援後の変容の確認</a:t>
              </a:r>
              <a:endParaRPr kumimoji="1" lang="en-US" altLang="ja-JP" sz="2000" dirty="0" smtClean="0">
                <a:latin typeface="HG丸ｺﾞｼｯｸM-PRO" panose="020F0600000000000000" pitchFamily="50" charset="-128"/>
                <a:ea typeface="HG丸ｺﾞｼｯｸM-PRO" panose="020F0600000000000000" pitchFamily="50" charset="-128"/>
              </a:endParaRPr>
            </a:p>
          </p:txBody>
        </p:sp>
        <p:sp>
          <p:nvSpPr>
            <p:cNvPr id="81" name="テキスト ボックス 80"/>
            <p:cNvSpPr txBox="1"/>
            <p:nvPr/>
          </p:nvSpPr>
          <p:spPr>
            <a:xfrm>
              <a:off x="1306828" y="2049235"/>
              <a:ext cx="2304000" cy="432000"/>
            </a:xfrm>
            <a:prstGeom prst="rect">
              <a:avLst/>
            </a:prstGeom>
            <a:noFill/>
          </p:spPr>
          <p:txBody>
            <a:bodyPr wrap="none" lIns="0" tIns="0" rIns="0" bIns="0" rtlCol="0">
              <a:no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改善（ </a:t>
              </a:r>
              <a:r>
                <a:rPr kumimoji="1" lang="en-US" altLang="ja-JP" sz="2400" dirty="0" smtClean="0">
                  <a:solidFill>
                    <a:srgbClr val="FF0000"/>
                  </a:solidFill>
                  <a:latin typeface="HG丸ｺﾞｼｯｸM-PRO" panose="020F0600000000000000" pitchFamily="50" charset="-128"/>
                  <a:ea typeface="HG丸ｺﾞｼｯｸM-PRO" panose="020F0600000000000000" pitchFamily="50" charset="-128"/>
                </a:rPr>
                <a:t>A </a:t>
              </a:r>
              <a:r>
                <a:rPr kumimoji="1" lang="en-US" altLang="ja-JP" sz="2400" dirty="0" err="1" smtClean="0">
                  <a:latin typeface="HG丸ｺﾞｼｯｸM-PRO" panose="020F0600000000000000" pitchFamily="50" charset="-128"/>
                  <a:ea typeface="HG丸ｺﾞｼｯｸM-PRO" panose="020F0600000000000000" pitchFamily="50" charset="-128"/>
                </a:rPr>
                <a:t>ction</a:t>
              </a:r>
              <a:r>
                <a:rPr kumimoji="1" lang="ja-JP" altLang="en-US" sz="2400" dirty="0" smtClean="0">
                  <a:latin typeface="HG丸ｺﾞｼｯｸM-PRO" panose="020F0600000000000000" pitchFamily="50" charset="-128"/>
                  <a:ea typeface="HG丸ｺﾞｼｯｸM-PRO" panose="020F0600000000000000" pitchFamily="50" charset="-128"/>
                </a:rPr>
                <a:t>）</a:t>
              </a:r>
              <a:r>
                <a:rPr kumimoji="1" lang="en-US" altLang="ja-JP" sz="2000" dirty="0"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改善を加えた指導・支援の展開</a:t>
              </a:r>
              <a:endParaRPr kumimoji="1" lang="en-US" altLang="ja-JP" sz="2000" dirty="0" smtClean="0">
                <a:latin typeface="HG丸ｺﾞｼｯｸM-PRO" panose="020F0600000000000000" pitchFamily="50" charset="-128"/>
                <a:ea typeface="HG丸ｺﾞｼｯｸM-PRO" panose="020F0600000000000000" pitchFamily="50" charset="-128"/>
              </a:endParaRPr>
            </a:p>
          </p:txBody>
        </p:sp>
        <p:sp>
          <p:nvSpPr>
            <p:cNvPr id="82" name="角丸四角形 81"/>
            <p:cNvSpPr/>
            <p:nvPr/>
          </p:nvSpPr>
          <p:spPr>
            <a:xfrm>
              <a:off x="2273963" y="764704"/>
              <a:ext cx="360000" cy="17280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3" name="タイトル 11"/>
          <p:cNvSpPr>
            <a:spLocks noGrp="1"/>
          </p:cNvSpPr>
          <p:nvPr>
            <p:ph type="title"/>
          </p:nvPr>
        </p:nvSpPr>
        <p:spPr>
          <a:xfrm>
            <a:off x="190336" y="47519"/>
            <a:ext cx="8953664" cy="717409"/>
          </a:xfrm>
        </p:spPr>
        <p:txBody>
          <a:bodyPr anchor="t">
            <a:noAutofit/>
          </a:bodyPr>
          <a:lstStyle/>
          <a:p>
            <a:pPr algn="l"/>
            <a:r>
              <a:rPr kumimoji="1" lang="ja-JP" altLang="en-US" sz="4000" u="sng" dirty="0" smtClean="0"/>
              <a:t>問題解決的生徒指導でのＯＲＶ－ＰＤＣＡ</a:t>
            </a:r>
            <a:endParaRPr kumimoji="1" lang="ja-JP" altLang="en-US" sz="4000" u="sng" dirty="0"/>
          </a:p>
        </p:txBody>
      </p:sp>
      <p:sp>
        <p:nvSpPr>
          <p:cNvPr id="46" name="テキスト ボックス 45"/>
          <p:cNvSpPr txBox="1"/>
          <p:nvPr/>
        </p:nvSpPr>
        <p:spPr>
          <a:xfrm>
            <a:off x="6009809" y="4876066"/>
            <a:ext cx="2612588" cy="1937310"/>
          </a:xfrm>
          <a:prstGeom prst="rect">
            <a:avLst/>
          </a:prstGeom>
          <a:noFill/>
        </p:spPr>
        <p:txBody>
          <a:bodyPr wrap="none" lIns="0" tIns="0" rIns="0" bIns="0" rtlCol="0">
            <a:no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支援チーム</a:t>
            </a:r>
            <a:endParaRPr kumimoji="1" lang="en-US" altLang="ja-JP" sz="2400" b="1" dirty="0" smtClean="0">
              <a:latin typeface="HG丸ｺﾞｼｯｸM-PRO" panose="020F0600000000000000" pitchFamily="50" charset="-128"/>
              <a:ea typeface="HG丸ｺﾞｼｯｸM-PRO" panose="020F0600000000000000" pitchFamily="50" charset="-128"/>
            </a:endParaRPr>
          </a:p>
          <a:p>
            <a:pPr algn="ctr"/>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O</a:t>
            </a:r>
            <a:r>
              <a:rPr lang="en-US" altLang="ja-JP" sz="2400" dirty="0" smtClean="0">
                <a:latin typeface="HG丸ｺﾞｼｯｸM-PRO" panose="020F0600000000000000" pitchFamily="50" charset="-128"/>
                <a:ea typeface="HG丸ｺﾞｼｯｸM-PRO" panose="020F0600000000000000" pitchFamily="50" charset="-128"/>
              </a:rPr>
              <a:t>rganization</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・担任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・学年</a:t>
            </a:r>
            <a:r>
              <a:rPr lang="ja-JP" altLang="en-US" sz="2000" dirty="0">
                <a:latin typeface="HG丸ｺﾞｼｯｸM-PRO" panose="020F0600000000000000" pitchFamily="50" charset="-128"/>
                <a:ea typeface="HG丸ｺﾞｼｯｸM-PRO" panose="020F0600000000000000" pitchFamily="50" charset="-128"/>
              </a:rPr>
              <a:t>主任</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・生徒</a:t>
            </a:r>
            <a:r>
              <a:rPr lang="ja-JP" altLang="en-US" sz="2000" dirty="0">
                <a:latin typeface="HG丸ｺﾞｼｯｸM-PRO" panose="020F0600000000000000" pitchFamily="50" charset="-128"/>
                <a:ea typeface="HG丸ｺﾞｼｯｸM-PRO" panose="020F0600000000000000" pitchFamily="50" charset="-128"/>
              </a:rPr>
              <a:t>指導担当</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・養護</a:t>
            </a:r>
            <a:r>
              <a:rPr lang="ja-JP" altLang="en-US" sz="2000" dirty="0">
                <a:latin typeface="HG丸ｺﾞｼｯｸM-PRO" panose="020F0600000000000000" pitchFamily="50" charset="-128"/>
                <a:ea typeface="HG丸ｺﾞｼｯｸM-PRO" panose="020F0600000000000000" pitchFamily="50" charset="-128"/>
              </a:rPr>
              <a:t>教諭　　等</a:t>
            </a:r>
            <a:endParaRPr lang="ja-JP" altLang="en-US" sz="2000" dirty="0"/>
          </a:p>
          <a:p>
            <a:pPr algn="ctr"/>
            <a:endParaRPr kumimoji="1" lang="en-US" altLang="ja-JP" sz="2400" dirty="0" smtClean="0">
              <a:latin typeface="HG丸ｺﾞｼｯｸM-PRO" panose="020F0600000000000000" pitchFamily="50" charset="-128"/>
              <a:ea typeface="HG丸ｺﾞｼｯｸM-PRO" panose="020F0600000000000000" pitchFamily="50" charset="-128"/>
            </a:endParaRPr>
          </a:p>
        </p:txBody>
      </p:sp>
      <p:cxnSp>
        <p:nvCxnSpPr>
          <p:cNvPr id="47" name="直線コネクタ 46"/>
          <p:cNvCxnSpPr>
            <a:stCxn id="46" idx="0"/>
          </p:cNvCxnSpPr>
          <p:nvPr/>
        </p:nvCxnSpPr>
        <p:spPr>
          <a:xfrm flipH="1" flipV="1">
            <a:off x="6960937" y="3967372"/>
            <a:ext cx="355166" cy="9086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rot="19802381">
            <a:off x="3026125" y="3283313"/>
            <a:ext cx="1395168" cy="400110"/>
          </a:xfrm>
          <a:prstGeom prst="rect">
            <a:avLst/>
          </a:prstGeom>
          <a:noFill/>
          <a:ln>
            <a:noFill/>
          </a:ln>
        </p:spPr>
        <p:txBody>
          <a:bodyPr wrap="square" rtlCol="0">
            <a:spAutoFit/>
          </a:bodyPr>
          <a:lstStyle/>
          <a:p>
            <a:r>
              <a:rPr kumimoji="1" lang="ja-JP" altLang="en-US" sz="2000" b="1" dirty="0" smtClean="0">
                <a:latin typeface="HG丸ｺﾞｼｯｸM-PRO" panose="020F0600000000000000" pitchFamily="50" charset="-128"/>
                <a:ea typeface="HG丸ｺﾞｼｯｸM-PRO" panose="020F0600000000000000" pitchFamily="50" charset="-128"/>
              </a:rPr>
              <a:t>指導･支援</a:t>
            </a:r>
            <a:endParaRPr kumimoji="1" lang="ja-JP" altLang="en-US" sz="2000" b="1" dirty="0">
              <a:latin typeface="HG丸ｺﾞｼｯｸM-PRO" panose="020F0600000000000000" pitchFamily="50" charset="-128"/>
              <a:ea typeface="HG丸ｺﾞｼｯｸM-PRO" panose="020F0600000000000000" pitchFamily="50" charset="-128"/>
            </a:endParaRPr>
          </a:p>
        </p:txBody>
      </p:sp>
      <p:grpSp>
        <p:nvGrpSpPr>
          <p:cNvPr id="13" name="グループ化 12"/>
          <p:cNvGrpSpPr/>
          <p:nvPr/>
        </p:nvGrpSpPr>
        <p:grpSpPr>
          <a:xfrm>
            <a:off x="3627253" y="3213295"/>
            <a:ext cx="1882140" cy="1319680"/>
            <a:chOff x="3627253" y="3213295"/>
            <a:chExt cx="1882140" cy="1319680"/>
          </a:xfrm>
        </p:grpSpPr>
        <p:sp>
          <p:nvSpPr>
            <p:cNvPr id="65" name="右矢印 81"/>
            <p:cNvSpPr/>
            <p:nvPr/>
          </p:nvSpPr>
          <p:spPr>
            <a:xfrm rot="19749739">
              <a:off x="3627253" y="3213295"/>
              <a:ext cx="1882140" cy="1310683"/>
            </a:xfrm>
            <a:custGeom>
              <a:avLst/>
              <a:gdLst>
                <a:gd name="connsiteX0" fmla="*/ 0 w 4682092"/>
                <a:gd name="connsiteY0" fmla="*/ 275265 h 1814056"/>
                <a:gd name="connsiteX1" fmla="*/ 4036996 w 4682092"/>
                <a:gd name="connsiteY1" fmla="*/ 275265 h 1814056"/>
                <a:gd name="connsiteX2" fmla="*/ 4036996 w 4682092"/>
                <a:gd name="connsiteY2" fmla="*/ 0 h 1814056"/>
                <a:gd name="connsiteX3" fmla="*/ 4682092 w 4682092"/>
                <a:gd name="connsiteY3" fmla="*/ 907028 h 1814056"/>
                <a:gd name="connsiteX4" fmla="*/ 4036996 w 4682092"/>
                <a:gd name="connsiteY4" fmla="*/ 1814056 h 1814056"/>
                <a:gd name="connsiteX5" fmla="*/ 4036996 w 4682092"/>
                <a:gd name="connsiteY5" fmla="*/ 1538791 h 1814056"/>
                <a:gd name="connsiteX6" fmla="*/ 0 w 4682092"/>
                <a:gd name="connsiteY6" fmla="*/ 1538791 h 1814056"/>
                <a:gd name="connsiteX7" fmla="*/ 0 w 4682092"/>
                <a:gd name="connsiteY7" fmla="*/ 275265 h 1814056"/>
                <a:gd name="connsiteX0" fmla="*/ 15910 w 4698002"/>
                <a:gd name="connsiteY0" fmla="*/ 275265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15910 w 4698002"/>
                <a:gd name="connsiteY7" fmla="*/ 275265 h 1814056"/>
                <a:gd name="connsiteX0" fmla="*/ 22669 w 4698002"/>
                <a:gd name="connsiteY0" fmla="*/ 767884 h 1814056"/>
                <a:gd name="connsiteX1" fmla="*/ 4052906 w 4698002"/>
                <a:gd name="connsiteY1" fmla="*/ 275265 h 1814056"/>
                <a:gd name="connsiteX2" fmla="*/ 4052906 w 4698002"/>
                <a:gd name="connsiteY2" fmla="*/ 0 h 1814056"/>
                <a:gd name="connsiteX3" fmla="*/ 4698002 w 4698002"/>
                <a:gd name="connsiteY3" fmla="*/ 907028 h 1814056"/>
                <a:gd name="connsiteX4" fmla="*/ 4052906 w 4698002"/>
                <a:gd name="connsiteY4" fmla="*/ 1814056 h 1814056"/>
                <a:gd name="connsiteX5" fmla="*/ 4052906 w 4698002"/>
                <a:gd name="connsiteY5" fmla="*/ 1538791 h 1814056"/>
                <a:gd name="connsiteX6" fmla="*/ 0 w 4698002"/>
                <a:gd name="connsiteY6" fmla="*/ 1018243 h 1814056"/>
                <a:gd name="connsiteX7" fmla="*/ 22669 w 4698002"/>
                <a:gd name="connsiteY7" fmla="*/ 767884 h 1814056"/>
                <a:gd name="connsiteX0" fmla="*/ 0 w 4675333"/>
                <a:gd name="connsiteY0" fmla="*/ 767884 h 1814056"/>
                <a:gd name="connsiteX1" fmla="*/ 4030237 w 4675333"/>
                <a:gd name="connsiteY1" fmla="*/ 275265 h 1814056"/>
                <a:gd name="connsiteX2" fmla="*/ 4030237 w 4675333"/>
                <a:gd name="connsiteY2" fmla="*/ 0 h 1814056"/>
                <a:gd name="connsiteX3" fmla="*/ 4675333 w 4675333"/>
                <a:gd name="connsiteY3" fmla="*/ 907028 h 1814056"/>
                <a:gd name="connsiteX4" fmla="*/ 4030237 w 4675333"/>
                <a:gd name="connsiteY4" fmla="*/ 1814056 h 1814056"/>
                <a:gd name="connsiteX5" fmla="*/ 4030237 w 4675333"/>
                <a:gd name="connsiteY5" fmla="*/ 1538791 h 1814056"/>
                <a:gd name="connsiteX6" fmla="*/ 1759777 w 4675333"/>
                <a:gd name="connsiteY6" fmla="*/ 1270202 h 1814056"/>
                <a:gd name="connsiteX7" fmla="*/ 0 w 4675333"/>
                <a:gd name="connsiteY7" fmla="*/ 767884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10345 w 2925901"/>
                <a:gd name="connsiteY6" fmla="*/ 1270202 h 1814056"/>
                <a:gd name="connsiteX7" fmla="*/ 0 w 2925901"/>
                <a:gd name="connsiteY7" fmla="*/ 497656 h 1814056"/>
                <a:gd name="connsiteX0" fmla="*/ 0 w 2925901"/>
                <a:gd name="connsiteY0" fmla="*/ 497656 h 1814056"/>
                <a:gd name="connsiteX1" fmla="*/ 2280805 w 2925901"/>
                <a:gd name="connsiteY1" fmla="*/ 275265 h 1814056"/>
                <a:gd name="connsiteX2" fmla="*/ 2280805 w 2925901"/>
                <a:gd name="connsiteY2" fmla="*/ 0 h 1814056"/>
                <a:gd name="connsiteX3" fmla="*/ 2925901 w 2925901"/>
                <a:gd name="connsiteY3" fmla="*/ 907028 h 1814056"/>
                <a:gd name="connsiteX4" fmla="*/ 2280805 w 2925901"/>
                <a:gd name="connsiteY4" fmla="*/ 1814056 h 1814056"/>
                <a:gd name="connsiteX5" fmla="*/ 2280805 w 2925901"/>
                <a:gd name="connsiteY5" fmla="*/ 1538791 h 1814056"/>
                <a:gd name="connsiteX6" fmla="*/ 256851 w 2925901"/>
                <a:gd name="connsiteY6" fmla="*/ 1249764 h 1814056"/>
                <a:gd name="connsiteX7" fmla="*/ 0 w 2925901"/>
                <a:gd name="connsiteY7" fmla="*/ 497656 h 1814056"/>
                <a:gd name="connsiteX0" fmla="*/ 86307 w 2669050"/>
                <a:gd name="connsiteY0" fmla="*/ 356468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86307 w 2669050"/>
                <a:gd name="connsiteY7" fmla="*/ 356468 h 1814056"/>
                <a:gd name="connsiteX0" fmla="*/ 0 w 2694561"/>
                <a:gd name="connsiteY0" fmla="*/ 369674 h 1814056"/>
                <a:gd name="connsiteX1" fmla="*/ 2049465 w 2694561"/>
                <a:gd name="connsiteY1" fmla="*/ 275265 h 1814056"/>
                <a:gd name="connsiteX2" fmla="*/ 2049465 w 2694561"/>
                <a:gd name="connsiteY2" fmla="*/ 0 h 1814056"/>
                <a:gd name="connsiteX3" fmla="*/ 2694561 w 2694561"/>
                <a:gd name="connsiteY3" fmla="*/ 907028 h 1814056"/>
                <a:gd name="connsiteX4" fmla="*/ 2049465 w 2694561"/>
                <a:gd name="connsiteY4" fmla="*/ 1814056 h 1814056"/>
                <a:gd name="connsiteX5" fmla="*/ 2049465 w 2694561"/>
                <a:gd name="connsiteY5" fmla="*/ 1538791 h 1814056"/>
                <a:gd name="connsiteX6" fmla="*/ 25511 w 2694561"/>
                <a:gd name="connsiteY6" fmla="*/ 1249764 h 1814056"/>
                <a:gd name="connsiteX7" fmla="*/ 0 w 2694561"/>
                <a:gd name="connsiteY7" fmla="*/ 369674 h 1814056"/>
                <a:gd name="connsiteX0" fmla="*/ 30398 w 2669050"/>
                <a:gd name="connsiteY0" fmla="*/ 369674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30398 w 2669050"/>
                <a:gd name="connsiteY7" fmla="*/ 369674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249764 h 1814056"/>
                <a:gd name="connsiteX7" fmla="*/ 11761 w 2669050"/>
                <a:gd name="connsiteY7" fmla="*/ 435706 h 1814056"/>
                <a:gd name="connsiteX0" fmla="*/ 11761 w 2669050"/>
                <a:gd name="connsiteY0" fmla="*/ 435706 h 1814056"/>
                <a:gd name="connsiteX1" fmla="*/ 2023954 w 2669050"/>
                <a:gd name="connsiteY1" fmla="*/ 275265 h 1814056"/>
                <a:gd name="connsiteX2" fmla="*/ 2023954 w 2669050"/>
                <a:gd name="connsiteY2" fmla="*/ 0 h 1814056"/>
                <a:gd name="connsiteX3" fmla="*/ 2669050 w 2669050"/>
                <a:gd name="connsiteY3" fmla="*/ 907028 h 1814056"/>
                <a:gd name="connsiteX4" fmla="*/ 2023954 w 2669050"/>
                <a:gd name="connsiteY4" fmla="*/ 1814056 h 1814056"/>
                <a:gd name="connsiteX5" fmla="*/ 2023954 w 2669050"/>
                <a:gd name="connsiteY5" fmla="*/ 1538791 h 1814056"/>
                <a:gd name="connsiteX6" fmla="*/ 0 w 2669050"/>
                <a:gd name="connsiteY6" fmla="*/ 1368620 h 1814056"/>
                <a:gd name="connsiteX7" fmla="*/ 11761 w 2669050"/>
                <a:gd name="connsiteY7" fmla="*/ 435706 h 18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9050" h="1814056">
                  <a:moveTo>
                    <a:pt x="11761" y="435706"/>
                  </a:moveTo>
                  <a:lnTo>
                    <a:pt x="2023954" y="275265"/>
                  </a:lnTo>
                  <a:lnTo>
                    <a:pt x="2023954" y="0"/>
                  </a:lnTo>
                  <a:lnTo>
                    <a:pt x="2669050" y="907028"/>
                  </a:lnTo>
                  <a:lnTo>
                    <a:pt x="2023954" y="1814056"/>
                  </a:lnTo>
                  <a:lnTo>
                    <a:pt x="2023954" y="1538791"/>
                  </a:lnTo>
                  <a:lnTo>
                    <a:pt x="0" y="1368620"/>
                  </a:lnTo>
                  <a:lnTo>
                    <a:pt x="11761" y="435706"/>
                  </a:lnTo>
                  <a:close/>
                </a:path>
              </a:pathLst>
            </a:custGeom>
            <a:gradFill>
              <a:gsLst>
                <a:gs pos="0">
                  <a:schemeClr val="accent1">
                    <a:lumMod val="60000"/>
                    <a:lumOff val="40000"/>
                  </a:schemeClr>
                </a:gs>
                <a:gs pos="50000">
                  <a:srgbClr val="CCFFCC"/>
                </a:gs>
                <a:gs pos="100000">
                  <a:srgbClr val="99FFCC"/>
                </a:gs>
              </a:gsLst>
              <a:lin ang="0" scaled="0"/>
            </a:gradFill>
            <a:ln w="12700">
              <a:solidFill>
                <a:schemeClr val="tx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cxnSp>
          <p:nvCxnSpPr>
            <p:cNvPr id="66" name="直線コネクタ 65"/>
            <p:cNvCxnSpPr/>
            <p:nvPr/>
          </p:nvCxnSpPr>
          <p:spPr>
            <a:xfrm flipH="1" flipV="1">
              <a:off x="4124016" y="3668959"/>
              <a:ext cx="478623" cy="168872"/>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rot="19749739" flipH="1">
              <a:off x="4387446" y="3890164"/>
              <a:ext cx="337627" cy="404521"/>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H="1" flipV="1">
              <a:off x="3806530" y="3903104"/>
              <a:ext cx="427039" cy="159508"/>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p:nvCxnSpPr>
          <p:spPr>
            <a:xfrm flipH="1">
              <a:off x="4142115" y="4056395"/>
              <a:ext cx="90285" cy="47658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3807912" y="3949507"/>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Ｐ</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74" name="テキスト ボックス 73"/>
            <p:cNvSpPr txBox="1"/>
            <p:nvPr/>
          </p:nvSpPr>
          <p:spPr>
            <a:xfrm>
              <a:off x="4174359" y="3731671"/>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Ｄ</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cxnSp>
          <p:nvCxnSpPr>
            <p:cNvPr id="84" name="直線コネクタ 83"/>
            <p:cNvCxnSpPr/>
            <p:nvPr/>
          </p:nvCxnSpPr>
          <p:spPr>
            <a:xfrm flipH="1" flipV="1">
              <a:off x="4436331" y="3460825"/>
              <a:ext cx="495981" cy="176879"/>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H="1">
              <a:off x="4852987" y="3631235"/>
              <a:ext cx="82857" cy="55279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6" name="テキスト ボックス 85"/>
            <p:cNvSpPr txBox="1"/>
            <p:nvPr/>
          </p:nvSpPr>
          <p:spPr>
            <a:xfrm>
              <a:off x="4527401" y="3520896"/>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Ｃ</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87" name="テキスト ボックス 86"/>
            <p:cNvSpPr txBox="1"/>
            <p:nvPr/>
          </p:nvSpPr>
          <p:spPr>
            <a:xfrm>
              <a:off x="4873517" y="3320893"/>
              <a:ext cx="441146" cy="400110"/>
            </a:xfrm>
            <a:prstGeom prst="rect">
              <a:avLst/>
            </a:prstGeom>
            <a:noFill/>
          </p:spPr>
          <p:txBody>
            <a:bodyPr wrap="none" rtlCol="0">
              <a:spAutoFit/>
            </a:bodyPr>
            <a:lstStyle/>
            <a:p>
              <a:r>
                <a:rPr kumimoji="1" lang="ja-JP" altLang="en-US" sz="2000" dirty="0" smtClean="0">
                  <a:solidFill>
                    <a:srgbClr val="FF0000"/>
                  </a:solidFill>
                  <a:latin typeface="HG丸ｺﾞｼｯｸM-PRO" panose="020F0600000000000000" pitchFamily="50" charset="-128"/>
                  <a:ea typeface="HG丸ｺﾞｼｯｸM-PRO" panose="020F0600000000000000" pitchFamily="50" charset="-128"/>
                </a:rPr>
                <a:t>Ａ</a:t>
              </a:r>
              <a:endParaRPr kumimoji="1" lang="ja-JP" altLang="en-US" sz="2000" dirty="0">
                <a:solidFill>
                  <a:srgbClr val="FF0000"/>
                </a:solidFill>
                <a:latin typeface="HG丸ｺﾞｼｯｸM-PRO" panose="020F0600000000000000" pitchFamily="50" charset="-128"/>
                <a:ea typeface="HG丸ｺﾞｼｯｸM-PRO" panose="020F0600000000000000" pitchFamily="50" charset="-128"/>
              </a:endParaRPr>
            </a:p>
          </p:txBody>
        </p:sp>
      </p:grpSp>
      <p:grpSp>
        <p:nvGrpSpPr>
          <p:cNvPr id="60" name="グループ化 59"/>
          <p:cNvGrpSpPr/>
          <p:nvPr/>
        </p:nvGrpSpPr>
        <p:grpSpPr>
          <a:xfrm>
            <a:off x="1752692" y="3879640"/>
            <a:ext cx="2263232" cy="1284252"/>
            <a:chOff x="1752692" y="3257790"/>
            <a:chExt cx="2263232" cy="1284252"/>
          </a:xfrm>
        </p:grpSpPr>
        <p:sp>
          <p:nvSpPr>
            <p:cNvPr id="62" name="円/楕円 61"/>
            <p:cNvSpPr/>
            <p:nvPr/>
          </p:nvSpPr>
          <p:spPr>
            <a:xfrm>
              <a:off x="1858658" y="3257790"/>
              <a:ext cx="2157266" cy="1284252"/>
            </a:xfrm>
            <a:prstGeom prst="ellipse">
              <a:avLst/>
            </a:prstGeom>
            <a:gradFill>
              <a:gsLst>
                <a:gs pos="0">
                  <a:schemeClr val="accent1">
                    <a:lumMod val="60000"/>
                    <a:lumOff val="40000"/>
                  </a:schemeClr>
                </a:gs>
                <a:gs pos="47000">
                  <a:schemeClr val="accent1">
                    <a:lumMod val="40000"/>
                    <a:lumOff val="60000"/>
                  </a:schemeClr>
                </a:gs>
                <a:gs pos="100000">
                  <a:schemeClr val="accent1">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52692" y="3913649"/>
              <a:ext cx="2260555"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R</a:t>
              </a:r>
              <a:r>
                <a:rPr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esearch</a:t>
              </a:r>
              <a:r>
                <a:rPr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69" name="テキスト ボックス 68"/>
            <p:cNvSpPr txBox="1"/>
            <p:nvPr/>
          </p:nvSpPr>
          <p:spPr>
            <a:xfrm>
              <a:off x="2369847" y="3522022"/>
              <a:ext cx="1107996" cy="461665"/>
            </a:xfrm>
            <a:prstGeom prst="rect">
              <a:avLst/>
            </a:prstGeom>
            <a:noFill/>
          </p:spPr>
          <p:txBody>
            <a:bodyPr wrap="none" rtlCol="0">
              <a:spAutoFit/>
            </a:bodyPr>
            <a:lstStyle/>
            <a:p>
              <a:pPr algn="ctr"/>
              <a:r>
                <a:rPr lang="ja-JP" altLang="en-US" sz="2400" b="1" dirty="0" smtClean="0">
                  <a:latin typeface="HG丸ｺﾞｼｯｸM-PRO" panose="020F0600000000000000" pitchFamily="50" charset="-128"/>
                  <a:ea typeface="HG丸ｺﾞｼｯｸM-PRO" panose="020F0600000000000000" pitchFamily="50" charset="-128"/>
                </a:rPr>
                <a:t>見立て</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grpSp>
        <p:nvGrpSpPr>
          <p:cNvPr id="70" name="グループ化 69"/>
          <p:cNvGrpSpPr/>
          <p:nvPr/>
        </p:nvGrpSpPr>
        <p:grpSpPr>
          <a:xfrm>
            <a:off x="5071980" y="2518090"/>
            <a:ext cx="2107018" cy="1284252"/>
            <a:chOff x="5071980" y="1896240"/>
            <a:chExt cx="2107018" cy="1284252"/>
          </a:xfrm>
        </p:grpSpPr>
        <p:sp>
          <p:nvSpPr>
            <p:cNvPr id="71" name="円/楕円 70"/>
            <p:cNvSpPr/>
            <p:nvPr/>
          </p:nvSpPr>
          <p:spPr>
            <a:xfrm>
              <a:off x="5071980" y="1896240"/>
              <a:ext cx="2107018" cy="1284252"/>
            </a:xfrm>
            <a:prstGeom prst="ellipse">
              <a:avLst/>
            </a:prstGeom>
            <a:gradFill>
              <a:gsLst>
                <a:gs pos="0">
                  <a:srgbClr val="66FF99"/>
                </a:gs>
                <a:gs pos="57000">
                  <a:srgbClr val="CCFFCC"/>
                </a:gs>
                <a:gs pos="100000">
                  <a:schemeClr val="accent3">
                    <a:lumMod val="20000"/>
                    <a:lumOff val="80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72" name="テキスト ボックス 71"/>
            <p:cNvSpPr txBox="1"/>
            <p:nvPr/>
          </p:nvSpPr>
          <p:spPr>
            <a:xfrm>
              <a:off x="5224439" y="2472243"/>
              <a:ext cx="1747594"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a:t>
              </a:r>
              <a:r>
                <a:rPr lang="en-US" altLang="ja-JP" sz="2400" dirty="0">
                  <a:solidFill>
                    <a:srgbClr val="FF0000"/>
                  </a:solidFill>
                  <a:latin typeface="HG丸ｺﾞｼｯｸM-PRO" panose="020F0600000000000000" pitchFamily="50" charset="-128"/>
                  <a:ea typeface="HG丸ｺﾞｼｯｸM-PRO" panose="020F0600000000000000" pitchFamily="50" charset="-128"/>
                </a:rPr>
                <a:t>V</a:t>
              </a:r>
              <a:r>
                <a:rPr kumimoji="1" lang="en-US" altLang="ja-JP" sz="2400" dirty="0" smtClean="0">
                  <a:solidFill>
                    <a:sysClr val="windowText" lastClr="000000"/>
                  </a:solidFill>
                  <a:latin typeface="HG丸ｺﾞｼｯｸM-PRO" panose="020F0600000000000000" pitchFamily="50" charset="-128"/>
                  <a:ea typeface="HG丸ｺﾞｼｯｸM-PRO" panose="020F0600000000000000" pitchFamily="50" charset="-128"/>
                </a:rPr>
                <a:t>ision</a:t>
              </a:r>
              <a:r>
                <a:rPr kumimoji="1" lang="ja-JP" altLang="en-US" sz="2400" dirty="0" smtClean="0">
                  <a:solidFill>
                    <a:sysClr val="windowText" lastClr="000000"/>
                  </a:solidFill>
                  <a:latin typeface="HG丸ｺﾞｼｯｸM-PRO" panose="020F0600000000000000" pitchFamily="50" charset="-128"/>
                  <a:ea typeface="HG丸ｺﾞｼｯｸM-PRO" panose="020F0600000000000000" pitchFamily="50" charset="-128"/>
                </a:rPr>
                <a:t>）</a:t>
              </a:r>
              <a:endParaRPr kumimoji="1" lang="ja-JP" altLang="en-US" sz="2400" dirty="0">
                <a:solidFill>
                  <a:sysClr val="windowText" lastClr="000000"/>
                </a:solidFill>
                <a:latin typeface="HG丸ｺﾞｼｯｸM-PRO" panose="020F0600000000000000" pitchFamily="50" charset="-128"/>
                <a:ea typeface="HG丸ｺﾞｼｯｸM-PRO" panose="020F0600000000000000" pitchFamily="50" charset="-128"/>
              </a:endParaRPr>
            </a:p>
          </p:txBody>
        </p:sp>
        <p:sp>
          <p:nvSpPr>
            <p:cNvPr id="75" name="テキスト ボックス 74"/>
            <p:cNvSpPr txBox="1"/>
            <p:nvPr/>
          </p:nvSpPr>
          <p:spPr>
            <a:xfrm>
              <a:off x="5417601" y="2082180"/>
              <a:ext cx="1415773" cy="461665"/>
            </a:xfrm>
            <a:prstGeom prst="rect">
              <a:avLst/>
            </a:prstGeom>
            <a:noFill/>
          </p:spPr>
          <p:txBody>
            <a:bodyPr wrap="none" rtlCol="0">
              <a:spAutoFit/>
            </a:bodyPr>
            <a:lstStyle/>
            <a:p>
              <a:pPr algn="ctr"/>
              <a:r>
                <a:rPr kumimoji="1" lang="ja-JP" altLang="en-US" sz="2400" b="1" dirty="0" smtClean="0">
                  <a:latin typeface="HG丸ｺﾞｼｯｸM-PRO" panose="020F0600000000000000" pitchFamily="50" charset="-128"/>
                  <a:ea typeface="HG丸ｺﾞｼｯｸM-PRO" panose="020F0600000000000000" pitchFamily="50" charset="-128"/>
                </a:rPr>
                <a:t>目指す姿</a:t>
              </a:r>
              <a:endParaRPr kumimoji="1" lang="en-US" altLang="ja-JP" sz="2400" b="1" dirty="0" smtClean="0">
                <a:latin typeface="HG丸ｺﾞｼｯｸM-PRO" panose="020F0600000000000000" pitchFamily="50" charset="-128"/>
                <a:ea typeface="HG丸ｺﾞｼｯｸM-PRO" panose="020F0600000000000000" pitchFamily="50" charset="-128"/>
              </a:endParaRPr>
            </a:p>
          </p:txBody>
        </p:sp>
      </p:grpSp>
    </p:spTree>
    <p:custDataLst>
      <p:tags r:id="rId1"/>
    </p:custDataLst>
    <p:extLst>
      <p:ext uri="{BB962C8B-B14F-4D97-AF65-F5344CB8AC3E}">
        <p14:creationId xmlns:p14="http://schemas.microsoft.com/office/powerpoint/2010/main" val="37037220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2"/>
</p:tagLst>
</file>

<file path=ppt/tags/tag2.xml><?xml version="1.0" encoding="utf-8"?>
<p:tagLst xmlns:a="http://schemas.openxmlformats.org/drawingml/2006/main" xmlns:r="http://schemas.openxmlformats.org/officeDocument/2006/relationships" xmlns:p="http://schemas.openxmlformats.org/presentationml/2006/main">
  <p:tag name="TIMING" val="|111.3|79.5"/>
</p:tagLst>
</file>

<file path=ppt/tags/tag3.xml><?xml version="1.0" encoding="utf-8"?>
<p:tagLst xmlns:a="http://schemas.openxmlformats.org/drawingml/2006/main" xmlns:r="http://schemas.openxmlformats.org/officeDocument/2006/relationships" xmlns:p="http://schemas.openxmlformats.org/presentationml/2006/main">
  <p:tag name="TIMING" val="|111.3|79.5"/>
</p:tagLst>
</file>

<file path=ppt/tags/tag4.xml><?xml version="1.0" encoding="utf-8"?>
<p:tagLst xmlns:a="http://schemas.openxmlformats.org/drawingml/2006/main" xmlns:r="http://schemas.openxmlformats.org/officeDocument/2006/relationships" xmlns:p="http://schemas.openxmlformats.org/presentationml/2006/main">
  <p:tag name="TIMING" val="|111.3|79.5"/>
</p:tagLst>
</file>

<file path=ppt/tags/tag5.xml><?xml version="1.0" encoding="utf-8"?>
<p:tagLst xmlns:a="http://schemas.openxmlformats.org/drawingml/2006/main" xmlns:r="http://schemas.openxmlformats.org/officeDocument/2006/relationships" xmlns:p="http://schemas.openxmlformats.org/presentationml/2006/main">
  <p:tag name="TIMING" val="|111.3|79.5"/>
</p:tagLst>
</file>

<file path=ppt/tags/tag6.xml><?xml version="1.0" encoding="utf-8"?>
<p:tagLst xmlns:a="http://schemas.openxmlformats.org/drawingml/2006/main" xmlns:r="http://schemas.openxmlformats.org/officeDocument/2006/relationships" xmlns:p="http://schemas.openxmlformats.org/presentationml/2006/main">
  <p:tag name="TIMING" val="|10.7|14.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5268</Words>
  <Application>Microsoft Office PowerPoint</Application>
  <PresentationFormat>画面に合わせる (4:3)</PresentationFormat>
  <Paragraphs>408</Paragraphs>
  <Slides>23</Slides>
  <Notes>23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23</vt:i4>
      </vt:variant>
    </vt:vector>
  </HeadingPairs>
  <TitlesOfParts>
    <vt:vector size="32" baseType="lpstr">
      <vt:lpstr>AR丸ゴシック体E</vt:lpstr>
      <vt:lpstr>HG丸ｺﾞｼｯｸM-PRO</vt:lpstr>
      <vt:lpstr>ＭＳ Ｐゴシック</vt:lpstr>
      <vt:lpstr>ＭＳ Ｐ明朝</vt:lpstr>
      <vt:lpstr>ＭＳ ゴシック</vt:lpstr>
      <vt:lpstr>ＭＳ 明朝</vt:lpstr>
      <vt:lpstr>Arial</vt:lpstr>
      <vt:lpstr>Calibri</vt:lpstr>
      <vt:lpstr>Office ​​テーマ</vt:lpstr>
      <vt:lpstr>基礎研修 －組織であたる生徒指導の進め方パッケージ－ 【60分研修】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問題解決的生徒指導でのＯＲＶ－ＰＤＣＡ</vt:lpstr>
      <vt:lpstr>問題解決的生徒指導でのＯＲＶ－ＰＤＣＡ</vt:lpstr>
      <vt:lpstr>問題解決的生徒指導でのＯＲＶ－ＰＤＣＡ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問題解決的生徒指導でのＯＲＶ－ＰＤＣＡ</vt:lpstr>
      <vt:lpstr>生徒指導の意義</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本日は、ありがとうございました。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2022-09-22T08:08:43Z</dcterms:created>
  <dcterms:modified xsi:type="dcterms:W3CDTF">2022-09-22T08:08:46Z</dcterms:modified>
</cp:coreProperties>
</file>