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8"/>
  </p:notesMasterIdLst>
  <p:handoutMasterIdLst>
    <p:handoutMasterId r:id="rId19"/>
  </p:handoutMasterIdLst>
  <p:sldIdLst>
    <p:sldId id="473" r:id="rId2"/>
    <p:sldId id="346" r:id="rId3"/>
    <p:sldId id="391" r:id="rId4"/>
    <p:sldId id="470" r:id="rId5"/>
    <p:sldId id="462" r:id="rId6"/>
    <p:sldId id="471" r:id="rId7"/>
    <p:sldId id="472" r:id="rId8"/>
    <p:sldId id="468" r:id="rId9"/>
    <p:sldId id="469" r:id="rId10"/>
    <p:sldId id="464" r:id="rId11"/>
    <p:sldId id="461" r:id="rId12"/>
    <p:sldId id="463" r:id="rId13"/>
    <p:sldId id="412" r:id="rId14"/>
    <p:sldId id="451" r:id="rId15"/>
    <p:sldId id="452" r:id="rId16"/>
    <p:sldId id="453" r:id="rId17"/>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44">
          <p15:clr>
            <a:srgbClr val="A4A3A4"/>
          </p15:clr>
        </p15:guide>
        <p15:guide id="2" pos="3131">
          <p15:clr>
            <a:srgbClr val="A4A3A4"/>
          </p15:clr>
        </p15:guide>
        <p15:guide id="3" orient="horz" pos="3131">
          <p15:clr>
            <a:srgbClr val="A4A3A4"/>
          </p15:clr>
        </p15:guide>
        <p15:guide id="4" pos="2144">
          <p15:clr>
            <a:srgbClr val="A4A3A4"/>
          </p15:clr>
        </p15:guide>
        <p15:guide id="5" orient="horz" pos="2143">
          <p15:clr>
            <a:srgbClr val="A4A3A4"/>
          </p15:clr>
        </p15:guide>
        <p15:guide id="6" orient="horz" pos="2209">
          <p15:clr>
            <a:srgbClr val="A4A3A4"/>
          </p15:clr>
        </p15:guide>
        <p15:guide id="7" orient="horz" pos="3224">
          <p15:clr>
            <a:srgbClr val="A4A3A4"/>
          </p15:clr>
        </p15:guide>
        <p15:guide id="8" orient="horz" pos="2208">
          <p15:clr>
            <a:srgbClr val="A4A3A4"/>
          </p15:clr>
        </p15:guide>
        <p15:guide id="9" pos="3265">
          <p15:clr>
            <a:srgbClr val="A4A3A4"/>
          </p15:clr>
        </p15:guide>
        <p15:guide id="10" pos="2236">
          <p15:clr>
            <a:srgbClr val="A4A3A4"/>
          </p15:clr>
        </p15:guide>
        <p15:guide id="11" orient="horz" pos="2082">
          <p15:clr>
            <a:srgbClr val="A4A3A4"/>
          </p15:clr>
        </p15:guide>
        <p15:guide id="12" orient="horz" pos="3041">
          <p15:clr>
            <a:srgbClr val="A4A3A4"/>
          </p15:clr>
        </p15:guide>
        <p15:guide id="13" orient="horz" pos="2145">
          <p15:clr>
            <a:srgbClr val="A4A3A4"/>
          </p15:clr>
        </p15:guide>
        <p15:guide id="14" pos="3002">
          <p15:clr>
            <a:srgbClr val="A4A3A4"/>
          </p15:clr>
        </p15:guide>
        <p15:guide id="15" pos="2056">
          <p15:clr>
            <a:srgbClr val="A4A3A4"/>
          </p15:clr>
        </p15:guide>
        <p15:guide id="16" orient="horz" pos="2128">
          <p15:clr>
            <a:srgbClr val="A4A3A4"/>
          </p15:clr>
        </p15:guide>
        <p15:guide id="17" orient="horz" pos="3108">
          <p15:clr>
            <a:srgbClr val="A4A3A4"/>
          </p15:clr>
        </p15:guide>
        <p15:guide id="18" orient="horz" pos="2127">
          <p15:clr>
            <a:srgbClr val="A4A3A4"/>
          </p15:clr>
        </p15:guide>
        <p15:guide id="19" orient="horz" pos="2193">
          <p15:clr>
            <a:srgbClr val="A4A3A4"/>
          </p15:clr>
        </p15:guide>
        <p15:guide id="20" orient="horz" pos="3200">
          <p15:clr>
            <a:srgbClr val="A4A3A4"/>
          </p15:clr>
        </p15:guide>
        <p15:guide id="21" orient="horz" pos="2192">
          <p15:clr>
            <a:srgbClr val="A4A3A4"/>
          </p15:clr>
        </p15:guide>
        <p15:guide id="22" orient="horz" pos="2067">
          <p15:clr>
            <a:srgbClr val="A4A3A4"/>
          </p15:clr>
        </p15:guide>
        <p15:guide id="23" orient="horz" pos="3019">
          <p15:clr>
            <a:srgbClr val="A4A3A4"/>
          </p15:clr>
        </p15:guide>
        <p15:guide id="24" orient="horz" pos="2129">
          <p15:clr>
            <a:srgbClr val="A4A3A4"/>
          </p15:clr>
        </p15:guide>
        <p15:guide id="25" pos="3098">
          <p15:clr>
            <a:srgbClr val="A4A3A4"/>
          </p15:clr>
        </p15:guide>
        <p15:guide id="26" pos="2122">
          <p15:clr>
            <a:srgbClr val="A4A3A4"/>
          </p15:clr>
        </p15:guide>
        <p15:guide id="27" pos="3231">
          <p15:clr>
            <a:srgbClr val="A4A3A4"/>
          </p15:clr>
        </p15:guide>
        <p15:guide id="28" pos="2213">
          <p15:clr>
            <a:srgbClr val="A4A3A4"/>
          </p15:clr>
        </p15:guide>
        <p15:guide id="29" pos="2970">
          <p15:clr>
            <a:srgbClr val="A4A3A4"/>
          </p15:clr>
        </p15:guide>
        <p15:guide id="30" pos="203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CC"/>
    <a:srgbClr val="CCFFCC"/>
    <a:srgbClr val="66FF99"/>
    <a:srgbClr val="FFFF99"/>
    <a:srgbClr val="FFBEBE"/>
    <a:srgbClr val="00FFCC"/>
    <a:srgbClr val="33CCCC"/>
    <a:srgbClr val="33CC33"/>
    <a:srgbClr val="00CC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556" autoAdjust="0"/>
    <p:restoredTop sz="78571" autoAdjust="0"/>
  </p:normalViewPr>
  <p:slideViewPr>
    <p:cSldViewPr>
      <p:cViewPr varScale="1">
        <p:scale>
          <a:sx n="57" d="100"/>
          <a:sy n="57" d="100"/>
        </p:scale>
        <p:origin x="1284" y="78"/>
      </p:cViewPr>
      <p:guideLst>
        <p:guide orient="horz" pos="2160"/>
        <p:guide pos="2880"/>
      </p:guideLst>
    </p:cSldViewPr>
  </p:slideViewPr>
  <p:notesTextViewPr>
    <p:cViewPr>
      <p:scale>
        <a:sx n="1" d="1"/>
        <a:sy n="1" d="1"/>
      </p:scale>
      <p:origin x="0" y="0"/>
    </p:cViewPr>
  </p:notesTextViewPr>
  <p:sorterViewPr>
    <p:cViewPr>
      <p:scale>
        <a:sx n="125" d="100"/>
        <a:sy n="125" d="100"/>
      </p:scale>
      <p:origin x="0" y="1470"/>
    </p:cViewPr>
  </p:sorterViewPr>
  <p:notesViewPr>
    <p:cSldViewPr>
      <p:cViewPr>
        <p:scale>
          <a:sx n="100" d="100"/>
          <a:sy n="100" d="100"/>
        </p:scale>
        <p:origin x="-1848" y="1476"/>
      </p:cViewPr>
      <p:guideLst>
        <p:guide orient="horz" pos="2144"/>
        <p:guide pos="3131"/>
        <p:guide orient="horz" pos="3131"/>
        <p:guide pos="2144"/>
        <p:guide orient="horz" pos="2143"/>
        <p:guide orient="horz" pos="2209"/>
        <p:guide orient="horz" pos="3224"/>
        <p:guide orient="horz" pos="2208"/>
        <p:guide pos="3265"/>
        <p:guide pos="2236"/>
        <p:guide orient="horz" pos="2082"/>
        <p:guide orient="horz" pos="3041"/>
        <p:guide orient="horz" pos="2145"/>
        <p:guide pos="3002"/>
        <p:guide pos="2056"/>
        <p:guide orient="horz" pos="2128"/>
        <p:guide orient="horz" pos="3108"/>
        <p:guide orient="horz" pos="2127"/>
        <p:guide orient="horz" pos="2193"/>
        <p:guide orient="horz" pos="3200"/>
        <p:guide orient="horz" pos="2192"/>
        <p:guide orient="horz" pos="2067"/>
        <p:guide orient="horz" pos="3019"/>
        <p:guide orient="horz" pos="2129"/>
        <p:guide pos="3098"/>
        <p:guide pos="2122"/>
        <p:guide pos="3231"/>
        <p:guide pos="2213"/>
        <p:guide pos="2970"/>
        <p:guide pos="203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97537" y="167804"/>
            <a:ext cx="3367882" cy="493316"/>
          </a:xfrm>
          <a:prstGeom prst="rect">
            <a:avLst/>
          </a:prstGeom>
        </p:spPr>
        <p:txBody>
          <a:bodyPr vert="horz" lIns="90252" tIns="45125" rIns="90252" bIns="45125" rtlCol="0"/>
          <a:lstStyle>
            <a:lvl1pPr algn="l">
              <a:defRPr sz="1200"/>
            </a:lvl1pPr>
          </a:lstStyle>
          <a:p>
            <a:endParaRPr kumimoji="1" lang="ja-JP" altLang="en-US" dirty="0"/>
          </a:p>
        </p:txBody>
      </p:sp>
      <p:sp>
        <p:nvSpPr>
          <p:cNvPr id="3" name="日付プレースホルダー 2"/>
          <p:cNvSpPr>
            <a:spLocks noGrp="1"/>
          </p:cNvSpPr>
          <p:nvPr>
            <p:ph type="dt" sz="quarter" idx="1"/>
          </p:nvPr>
        </p:nvSpPr>
        <p:spPr>
          <a:xfrm>
            <a:off x="3709260" y="167804"/>
            <a:ext cx="2918831" cy="493316"/>
          </a:xfrm>
          <a:prstGeom prst="rect">
            <a:avLst/>
          </a:prstGeom>
        </p:spPr>
        <p:txBody>
          <a:bodyPr vert="horz" lIns="90252" tIns="45125" rIns="90252" bIns="45125" rtlCol="0"/>
          <a:lstStyle>
            <a:lvl1pPr algn="r">
              <a:defRPr sz="1200"/>
            </a:lvl1pPr>
          </a:lstStyle>
          <a:p>
            <a:endParaRPr kumimoji="1" lang="ja-JP" altLang="en-US" dirty="0"/>
          </a:p>
        </p:txBody>
      </p:sp>
      <p:sp>
        <p:nvSpPr>
          <p:cNvPr id="4" name="フッター プレースホルダー 3"/>
          <p:cNvSpPr>
            <a:spLocks noGrp="1"/>
          </p:cNvSpPr>
          <p:nvPr>
            <p:ph type="ftr" sz="quarter" idx="2"/>
          </p:nvPr>
        </p:nvSpPr>
        <p:spPr>
          <a:xfrm>
            <a:off x="58914" y="9284147"/>
            <a:ext cx="2918831" cy="493316"/>
          </a:xfrm>
          <a:prstGeom prst="rect">
            <a:avLst/>
          </a:prstGeom>
        </p:spPr>
        <p:txBody>
          <a:bodyPr vert="horz" lIns="90252" tIns="45125" rIns="90252" bIns="4512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758029" y="9284147"/>
            <a:ext cx="2918831" cy="493316"/>
          </a:xfrm>
          <a:prstGeom prst="rect">
            <a:avLst/>
          </a:prstGeom>
        </p:spPr>
        <p:txBody>
          <a:bodyPr vert="horz" lIns="90252" tIns="45125" rIns="90252" bIns="45125" rtlCol="0" anchor="b"/>
          <a:lstStyle>
            <a:lvl1pPr algn="r">
              <a:defRPr sz="1200"/>
            </a:lvl1pPr>
          </a:lstStyle>
          <a:p>
            <a:fld id="{771642C3-78B7-4C1C-BB48-C6612B77C906}" type="slidenum">
              <a:rPr kumimoji="1" lang="ja-JP" altLang="en-US" smtClean="0"/>
              <a:t>‹#›</a:t>
            </a:fld>
            <a:endParaRPr kumimoji="1" lang="ja-JP" altLang="en-US"/>
          </a:p>
        </p:txBody>
      </p:sp>
    </p:spTree>
    <p:extLst>
      <p:ext uri="{BB962C8B-B14F-4D97-AF65-F5344CB8AC3E}">
        <p14:creationId xmlns:p14="http://schemas.microsoft.com/office/powerpoint/2010/main" val="3927915731"/>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4" y="8"/>
            <a:ext cx="2918831" cy="493316"/>
          </a:xfrm>
          <a:prstGeom prst="rect">
            <a:avLst/>
          </a:prstGeom>
        </p:spPr>
        <p:txBody>
          <a:bodyPr vert="horz" lIns="90252" tIns="45125" rIns="90252" bIns="4512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9" y="8"/>
            <a:ext cx="2918831" cy="493316"/>
          </a:xfrm>
          <a:prstGeom prst="rect">
            <a:avLst/>
          </a:prstGeom>
        </p:spPr>
        <p:txBody>
          <a:bodyPr vert="horz" lIns="90252" tIns="45125" rIns="90252" bIns="45125" rtlCol="0"/>
          <a:lstStyle>
            <a:lvl1pPr algn="r">
              <a:defRPr sz="1200"/>
            </a:lvl1pPr>
          </a:lstStyle>
          <a:p>
            <a:endParaRPr kumimoji="1" lang="ja-JP" altLang="en-US" dirty="0"/>
          </a:p>
        </p:txBody>
      </p:sp>
      <p:sp>
        <p:nvSpPr>
          <p:cNvPr id="4" name="スライド イメージ プレースホルダー 3"/>
          <p:cNvSpPr>
            <a:spLocks noGrp="1" noRot="1" noChangeAspect="1"/>
          </p:cNvSpPr>
          <p:nvPr>
            <p:ph type="sldImg" idx="2"/>
          </p:nvPr>
        </p:nvSpPr>
        <p:spPr>
          <a:xfrm>
            <a:off x="903288" y="741363"/>
            <a:ext cx="4929187" cy="3698875"/>
          </a:xfrm>
          <a:prstGeom prst="rect">
            <a:avLst/>
          </a:prstGeom>
          <a:noFill/>
          <a:ln w="12700">
            <a:solidFill>
              <a:prstClr val="black"/>
            </a:solidFill>
          </a:ln>
        </p:spPr>
        <p:txBody>
          <a:bodyPr vert="horz" lIns="90252" tIns="45125" rIns="90252" bIns="45125" rtlCol="0" anchor="ctr"/>
          <a:lstStyle/>
          <a:p>
            <a:endParaRPr lang="ja-JP" altLang="en-US"/>
          </a:p>
        </p:txBody>
      </p:sp>
      <p:sp>
        <p:nvSpPr>
          <p:cNvPr id="5" name="ノート プレースホルダー 4"/>
          <p:cNvSpPr>
            <a:spLocks noGrp="1"/>
          </p:cNvSpPr>
          <p:nvPr>
            <p:ph type="body" sz="quarter" idx="3"/>
          </p:nvPr>
        </p:nvSpPr>
        <p:spPr>
          <a:xfrm>
            <a:off x="673577" y="4686504"/>
            <a:ext cx="5388610" cy="4439841"/>
          </a:xfrm>
          <a:prstGeom prst="rect">
            <a:avLst/>
          </a:prstGeom>
        </p:spPr>
        <p:txBody>
          <a:bodyPr vert="horz" lIns="90252" tIns="45125" rIns="90252" bIns="45125"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4" y="9371295"/>
            <a:ext cx="2918831" cy="493316"/>
          </a:xfrm>
          <a:prstGeom prst="rect">
            <a:avLst/>
          </a:prstGeom>
        </p:spPr>
        <p:txBody>
          <a:bodyPr vert="horz" lIns="90252" tIns="45125" rIns="90252" bIns="4512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1908466" y="9371295"/>
            <a:ext cx="2918831" cy="493316"/>
          </a:xfrm>
          <a:prstGeom prst="rect">
            <a:avLst/>
          </a:prstGeom>
        </p:spPr>
        <p:txBody>
          <a:bodyPr vert="horz" lIns="90252" tIns="45125" rIns="90252" bIns="45125" rtlCol="0" anchor="b"/>
          <a:lstStyle>
            <a:lvl1pPr algn="ctr">
              <a:defRPr sz="1200"/>
            </a:lvl1pPr>
          </a:lstStyle>
          <a:p>
            <a:fld id="{0BA487B4-0C97-4685-913E-D2C8B7EC33A0}" type="slidenum">
              <a:rPr lang="ja-JP" altLang="en-US" smtClean="0"/>
              <a:pPr/>
              <a:t>‹#›</a:t>
            </a:fld>
            <a:endParaRPr lang="ja-JP" altLang="en-US"/>
          </a:p>
        </p:txBody>
      </p:sp>
    </p:spTree>
    <p:extLst>
      <p:ext uri="{BB962C8B-B14F-4D97-AF65-F5344CB8AC3E}">
        <p14:creationId xmlns:p14="http://schemas.microsoft.com/office/powerpoint/2010/main" val="235799957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600" kern="1200">
        <a:solidFill>
          <a:schemeClr val="tx1"/>
        </a:solidFill>
        <a:latin typeface="+mn-lt"/>
        <a:ea typeface="+mn-ea"/>
        <a:cs typeface="+mn-cs"/>
      </a:defRPr>
    </a:lvl1pPr>
    <a:lvl2pPr marL="457200" algn="l" defTabSz="914400" rtl="0" eaLnBrk="1" latinLnBrk="0" hangingPunct="1">
      <a:defRPr kumimoji="1" sz="1600" kern="1200">
        <a:solidFill>
          <a:schemeClr val="tx1"/>
        </a:solidFill>
        <a:latin typeface="+mn-lt"/>
        <a:ea typeface="+mn-ea"/>
        <a:cs typeface="+mn-cs"/>
      </a:defRPr>
    </a:lvl2pPr>
    <a:lvl3pPr marL="914400" algn="l" defTabSz="914400" rtl="0" eaLnBrk="1" latinLnBrk="0" hangingPunct="1">
      <a:defRPr kumimoji="1" sz="1600" kern="1200">
        <a:solidFill>
          <a:schemeClr val="tx1"/>
        </a:solidFill>
        <a:latin typeface="+mn-lt"/>
        <a:ea typeface="+mn-ea"/>
        <a:cs typeface="+mn-cs"/>
      </a:defRPr>
    </a:lvl3pPr>
    <a:lvl4pPr marL="1371600" algn="l" defTabSz="914400" rtl="0" eaLnBrk="1" latinLnBrk="0" hangingPunct="1">
      <a:defRPr kumimoji="1" sz="1600" kern="1200">
        <a:solidFill>
          <a:schemeClr val="tx1"/>
        </a:solidFill>
        <a:latin typeface="+mn-lt"/>
        <a:ea typeface="+mn-ea"/>
        <a:cs typeface="+mn-cs"/>
      </a:defRPr>
    </a:lvl4pPr>
    <a:lvl5pPr marL="1828800" algn="l" defTabSz="914400" rtl="0" eaLnBrk="1" latinLnBrk="0" hangingPunct="1">
      <a:defRPr kumimoji="1" sz="16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06179">
              <a:defRPr/>
            </a:pPr>
            <a:endParaRPr lang="en-US" altLang="ja-JP" sz="1800" dirty="0">
              <a:latin typeface="ＭＳ 明朝" panose="02020609040205080304" pitchFamily="17" charset="-128"/>
              <a:ea typeface="ＭＳ 明朝" panose="02020609040205080304" pitchFamily="17" charset="-128"/>
            </a:endParaRPr>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1</a:t>
            </a:fld>
            <a:endParaRPr kumimoji="1" lang="ja-JP" altLang="en-US"/>
          </a:p>
        </p:txBody>
      </p:sp>
    </p:spTree>
    <p:extLst>
      <p:ext uri="{BB962C8B-B14F-4D97-AF65-F5344CB8AC3E}">
        <p14:creationId xmlns:p14="http://schemas.microsoft.com/office/powerpoint/2010/main" val="4700390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25538" y="633413"/>
            <a:ext cx="4484687" cy="3363912"/>
          </a:xfrm>
        </p:spPr>
      </p:sp>
      <p:sp>
        <p:nvSpPr>
          <p:cNvPr id="3" name="ノート プレースホルダー 2"/>
          <p:cNvSpPr>
            <a:spLocks noGrp="1"/>
          </p:cNvSpPr>
          <p:nvPr>
            <p:ph type="body" idx="1"/>
          </p:nvPr>
        </p:nvSpPr>
        <p:spPr>
          <a:xfrm>
            <a:off x="453015" y="4789140"/>
            <a:ext cx="5829735" cy="5077174"/>
          </a:xfrm>
        </p:spPr>
        <p:txBody>
          <a:bodyPr/>
          <a:lstStyle/>
          <a:p>
            <a:pPr defTabSz="914313">
              <a:defRPr/>
            </a:pPr>
            <a:r>
              <a:rPr lang="en-US" altLang="ja-JP" dirty="0">
                <a:latin typeface="+mn-ea"/>
              </a:rPr>
              <a:t>≪</a:t>
            </a:r>
            <a:r>
              <a:rPr lang="ja-JP" altLang="en-US" dirty="0">
                <a:latin typeface="+mn-ea"/>
              </a:rPr>
              <a:t>スライド</a:t>
            </a:r>
            <a:r>
              <a:rPr lang="en-US" altLang="ja-JP" dirty="0" smtClean="0">
                <a:latin typeface="+mn-ea"/>
              </a:rPr>
              <a:t>15</a:t>
            </a:r>
            <a:r>
              <a:rPr lang="ja-JP" altLang="en-US" dirty="0" err="1" smtClean="0">
                <a:latin typeface="+mn-ea"/>
              </a:rPr>
              <a:t>、</a:t>
            </a:r>
            <a:r>
              <a:rPr lang="en-US" altLang="ja-JP" dirty="0" smtClean="0">
                <a:latin typeface="+mn-ea"/>
              </a:rPr>
              <a:t>16</a:t>
            </a:r>
            <a:r>
              <a:rPr lang="ja-JP" altLang="en-US" dirty="0" err="1" smtClean="0">
                <a:latin typeface="+mn-ea"/>
              </a:rPr>
              <a:t>、</a:t>
            </a:r>
            <a:r>
              <a:rPr lang="en-US" altLang="ja-JP" dirty="0" smtClean="0">
                <a:latin typeface="+mn-ea"/>
              </a:rPr>
              <a:t>17</a:t>
            </a:r>
            <a:r>
              <a:rPr lang="ja-JP" altLang="en-US" dirty="0" err="1" smtClean="0">
                <a:latin typeface="+mn-ea"/>
              </a:rPr>
              <a:t>、</a:t>
            </a:r>
            <a:r>
              <a:rPr lang="en-US" altLang="ja-JP" dirty="0" smtClean="0">
                <a:latin typeface="+mn-ea"/>
              </a:rPr>
              <a:t>18</a:t>
            </a:r>
            <a:r>
              <a:rPr lang="ja-JP" altLang="en-US" dirty="0">
                <a:latin typeface="+mn-ea"/>
              </a:rPr>
              <a:t>で２分</a:t>
            </a:r>
            <a:r>
              <a:rPr lang="en-US" altLang="ja-JP" dirty="0">
                <a:latin typeface="+mn-ea"/>
              </a:rPr>
              <a:t>≫</a:t>
            </a:r>
          </a:p>
          <a:p>
            <a:r>
              <a:rPr lang="ja-JP" altLang="en-US" dirty="0">
                <a:latin typeface="ＭＳ 明朝" panose="02020609040205080304" pitchFamily="17" charset="-128"/>
                <a:ea typeface="ＭＳ 明朝" panose="02020609040205080304" pitchFamily="17" charset="-128"/>
              </a:rPr>
              <a:t>　</a:t>
            </a:r>
            <a:r>
              <a:rPr lang="ja-JP" altLang="en-US" dirty="0" smtClean="0">
                <a:latin typeface="ＭＳ 明朝" panose="02020609040205080304" pitchFamily="17" charset="-128"/>
                <a:ea typeface="ＭＳ 明朝" panose="02020609040205080304" pitchFamily="17" charset="-128"/>
              </a:rPr>
              <a:t>そもそも、問題</a:t>
            </a:r>
            <a:r>
              <a:rPr lang="ja-JP" altLang="en-US" dirty="0">
                <a:latin typeface="ＭＳ 明朝" panose="02020609040205080304" pitchFamily="17" charset="-128"/>
                <a:ea typeface="ＭＳ 明朝" panose="02020609040205080304" pitchFamily="17" charset="-128"/>
              </a:rPr>
              <a:t>行動等が起きないようにするため</a:t>
            </a:r>
            <a:r>
              <a:rPr lang="ja-JP" altLang="en-US" dirty="0" smtClean="0">
                <a:latin typeface="ＭＳ 明朝" panose="02020609040205080304" pitchFamily="17" charset="-128"/>
                <a:ea typeface="ＭＳ 明朝" panose="02020609040205080304" pitchFamily="17" charset="-128"/>
              </a:rPr>
              <a:t>の取組が</a:t>
            </a:r>
            <a:r>
              <a:rPr lang="ja-JP" altLang="en-US" dirty="0">
                <a:latin typeface="ＭＳ 明朝" panose="02020609040205080304" pitchFamily="17" charset="-128"/>
                <a:ea typeface="ＭＳ 明朝" panose="02020609040205080304" pitchFamily="17" charset="-128"/>
              </a:rPr>
              <a:t>大切です。</a:t>
            </a:r>
          </a:p>
          <a:p>
            <a:r>
              <a:rPr lang="ja-JP" altLang="en-US" dirty="0">
                <a:latin typeface="ＭＳ 明朝" panose="02020609040205080304" pitchFamily="17" charset="-128"/>
                <a:ea typeface="ＭＳ 明朝" panose="02020609040205080304" pitchFamily="17" charset="-128"/>
              </a:rPr>
              <a:t>　ここ</a:t>
            </a:r>
            <a:r>
              <a:rPr lang="ja-JP" altLang="en-US" dirty="0" smtClean="0">
                <a:latin typeface="ＭＳ 明朝" panose="02020609040205080304" pitchFamily="17" charset="-128"/>
                <a:ea typeface="ＭＳ 明朝" panose="02020609040205080304" pitchFamily="17" charset="-128"/>
              </a:rPr>
              <a:t>で、生徒</a:t>
            </a:r>
            <a:r>
              <a:rPr lang="ja-JP" altLang="en-US" dirty="0">
                <a:latin typeface="ＭＳ 明朝" panose="02020609040205080304" pitchFamily="17" charset="-128"/>
                <a:ea typeface="ＭＳ 明朝" panose="02020609040205080304" pitchFamily="17" charset="-128"/>
              </a:rPr>
              <a:t>指導の意義に</a:t>
            </a:r>
            <a:r>
              <a:rPr lang="ja-JP" altLang="en-US" dirty="0" smtClean="0">
                <a:latin typeface="ＭＳ 明朝" panose="02020609040205080304" pitchFamily="17" charset="-128"/>
                <a:ea typeface="ＭＳ 明朝" panose="02020609040205080304" pitchFamily="17" charset="-128"/>
              </a:rPr>
              <a:t>ついて、確認</a:t>
            </a:r>
            <a:r>
              <a:rPr lang="ja-JP" altLang="en-US" dirty="0">
                <a:latin typeface="ＭＳ 明朝" panose="02020609040205080304" pitchFamily="17" charset="-128"/>
                <a:ea typeface="ＭＳ 明朝" panose="02020609040205080304" pitchFamily="17" charset="-128"/>
              </a:rPr>
              <a:t>します。★</a:t>
            </a:r>
          </a:p>
          <a:p>
            <a:r>
              <a:rPr lang="ja-JP" altLang="en-US" dirty="0">
                <a:latin typeface="ＭＳ 明朝" panose="02020609040205080304" pitchFamily="17" charset="-128"/>
                <a:ea typeface="ＭＳ 明朝" panose="02020609040205080304" pitchFamily="17" charset="-128"/>
              </a:rPr>
              <a:t>　</a:t>
            </a:r>
            <a:r>
              <a:rPr lang="ja-JP" altLang="en-US" dirty="0" smtClean="0">
                <a:latin typeface="ＭＳ 明朝" panose="02020609040205080304" pitchFamily="17" charset="-128"/>
                <a:ea typeface="ＭＳ 明朝" panose="02020609040205080304" pitchFamily="17" charset="-128"/>
              </a:rPr>
              <a:t>本来、生徒</a:t>
            </a:r>
            <a:r>
              <a:rPr lang="ja-JP" altLang="en-US" dirty="0">
                <a:latin typeface="ＭＳ 明朝" panose="02020609040205080304" pitchFamily="17" charset="-128"/>
                <a:ea typeface="ＭＳ 明朝" panose="02020609040205080304" pitchFamily="17" charset="-128"/>
              </a:rPr>
              <a:t>指導と</a:t>
            </a:r>
            <a:r>
              <a:rPr lang="ja-JP" altLang="en-US" dirty="0" smtClean="0">
                <a:latin typeface="ＭＳ 明朝" panose="02020609040205080304" pitchFamily="17" charset="-128"/>
                <a:ea typeface="ＭＳ 明朝" panose="02020609040205080304" pitchFamily="17" charset="-128"/>
              </a:rPr>
              <a:t>は、</a:t>
            </a:r>
            <a:r>
              <a:rPr lang="en-US" altLang="ja-JP" dirty="0" smtClean="0">
                <a:latin typeface="ＭＳ 明朝" panose="02020609040205080304" pitchFamily="17" charset="-128"/>
                <a:ea typeface="ＭＳ 明朝" panose="02020609040205080304" pitchFamily="17" charset="-128"/>
              </a:rPr>
              <a:t>『</a:t>
            </a:r>
            <a:r>
              <a:rPr lang="ja-JP" altLang="en-US" dirty="0">
                <a:latin typeface="ＭＳ 明朝" panose="02020609040205080304" pitchFamily="17" charset="-128"/>
                <a:ea typeface="ＭＳ 明朝" panose="02020609040205080304" pitchFamily="17" charset="-128"/>
              </a:rPr>
              <a:t>一人一人の児童生徒の人格を尊重</a:t>
            </a:r>
            <a:r>
              <a:rPr lang="ja-JP" altLang="en-US" dirty="0" smtClean="0">
                <a:latin typeface="ＭＳ 明朝" panose="02020609040205080304" pitchFamily="17" charset="-128"/>
                <a:ea typeface="ＭＳ 明朝" panose="02020609040205080304" pitchFamily="17" charset="-128"/>
              </a:rPr>
              <a:t>し、個性</a:t>
            </a:r>
            <a:r>
              <a:rPr lang="ja-JP" altLang="en-US" dirty="0">
                <a:latin typeface="ＭＳ 明朝" panose="02020609040205080304" pitchFamily="17" charset="-128"/>
                <a:ea typeface="ＭＳ 明朝" panose="02020609040205080304" pitchFamily="17" charset="-128"/>
              </a:rPr>
              <a:t>の伸長</a:t>
            </a:r>
            <a:r>
              <a:rPr lang="ja-JP" altLang="en-US" dirty="0" smtClean="0">
                <a:latin typeface="ＭＳ 明朝" panose="02020609040205080304" pitchFamily="17" charset="-128"/>
                <a:ea typeface="ＭＳ 明朝" panose="02020609040205080304" pitchFamily="17" charset="-128"/>
              </a:rPr>
              <a:t>を図りながら、社会的</a:t>
            </a:r>
            <a:r>
              <a:rPr lang="ja-JP" altLang="en-US" dirty="0">
                <a:latin typeface="ＭＳ 明朝" panose="02020609040205080304" pitchFamily="17" charset="-128"/>
                <a:ea typeface="ＭＳ 明朝" panose="02020609040205080304" pitchFamily="17" charset="-128"/>
              </a:rPr>
              <a:t>資質や行動力を高めることを目指して行われる教育活動で</a:t>
            </a:r>
            <a:r>
              <a:rPr lang="ja-JP" altLang="en-US" dirty="0" smtClean="0">
                <a:latin typeface="ＭＳ 明朝" panose="02020609040205080304" pitchFamily="17" charset="-128"/>
                <a:ea typeface="ＭＳ 明朝" panose="02020609040205080304" pitchFamily="17" charset="-128"/>
              </a:rPr>
              <a:t>あり、教育</a:t>
            </a:r>
            <a:r>
              <a:rPr lang="ja-JP" altLang="en-US" dirty="0">
                <a:latin typeface="ＭＳ 明朝" panose="02020609040205080304" pitchFamily="17" charset="-128"/>
                <a:ea typeface="ＭＳ 明朝" panose="02020609040205080304" pitchFamily="17" charset="-128"/>
              </a:rPr>
              <a:t>課程の内外において一人一人の児童生徒の健全な成長を</a:t>
            </a:r>
            <a:r>
              <a:rPr lang="ja-JP" altLang="en-US" dirty="0" smtClean="0">
                <a:latin typeface="ＭＳ 明朝" panose="02020609040205080304" pitchFamily="17" charset="-128"/>
                <a:ea typeface="ＭＳ 明朝" panose="02020609040205080304" pitchFamily="17" charset="-128"/>
              </a:rPr>
              <a:t>促し、児童</a:t>
            </a:r>
            <a:r>
              <a:rPr lang="ja-JP" altLang="en-US" dirty="0">
                <a:latin typeface="ＭＳ 明朝" panose="02020609040205080304" pitchFamily="17" charset="-128"/>
                <a:ea typeface="ＭＳ 明朝" panose="02020609040205080304" pitchFamily="17" charset="-128"/>
              </a:rPr>
              <a:t>生徒自ら現在及び将来における自己実現を図っていくための自己指導能力の育成を目指すという積極的な意義</a:t>
            </a:r>
            <a:r>
              <a:rPr lang="en-US" altLang="ja-JP" dirty="0" smtClean="0">
                <a:latin typeface="ＭＳ 明朝" panose="02020609040205080304" pitchFamily="17" charset="-128"/>
                <a:ea typeface="ＭＳ 明朝" panose="02020609040205080304" pitchFamily="17" charset="-128"/>
              </a:rPr>
              <a:t>』</a:t>
            </a:r>
            <a:r>
              <a:rPr lang="ja-JP" altLang="en-US" dirty="0" smtClean="0">
                <a:latin typeface="ＭＳ 明朝" panose="02020609040205080304" pitchFamily="17" charset="-128"/>
                <a:ea typeface="ＭＳ 明朝" panose="02020609040205080304" pitchFamily="17" charset="-128"/>
              </a:rPr>
              <a:t>と定義</a:t>
            </a:r>
            <a:r>
              <a:rPr lang="ja-JP" altLang="en-US" dirty="0">
                <a:latin typeface="ＭＳ 明朝" panose="02020609040205080304" pitchFamily="17" charset="-128"/>
                <a:ea typeface="ＭＳ 明朝" panose="02020609040205080304" pitchFamily="17" charset="-128"/>
              </a:rPr>
              <a:t>されています。</a:t>
            </a:r>
          </a:p>
          <a:p>
            <a:r>
              <a:rPr lang="ja-JP" altLang="en-US" dirty="0">
                <a:latin typeface="ＭＳ 明朝" panose="02020609040205080304" pitchFamily="17" charset="-128"/>
                <a:ea typeface="ＭＳ 明朝" panose="02020609040205080304" pitchFamily="17" charset="-128"/>
              </a:rPr>
              <a:t>　</a:t>
            </a:r>
            <a:r>
              <a:rPr lang="ja-JP" altLang="en-US" dirty="0" smtClean="0">
                <a:latin typeface="ＭＳ 明朝" panose="02020609040205080304" pitchFamily="17" charset="-128"/>
                <a:ea typeface="ＭＳ 明朝" panose="02020609040205080304" pitchFamily="17" charset="-128"/>
              </a:rPr>
              <a:t>つまり、★</a:t>
            </a:r>
            <a:r>
              <a:rPr lang="ja-JP" altLang="en-US" dirty="0">
                <a:latin typeface="ＭＳ 明朝" panose="02020609040205080304" pitchFamily="17" charset="-128"/>
                <a:ea typeface="ＭＳ 明朝" panose="02020609040205080304" pitchFamily="17" charset="-128"/>
              </a:rPr>
              <a:t>児童生徒が「その</a:t>
            </a:r>
            <a:r>
              <a:rPr lang="ja-JP" altLang="en-US" dirty="0" smtClean="0">
                <a:latin typeface="ＭＳ 明朝" panose="02020609040205080304" pitchFamily="17" charset="-128"/>
                <a:ea typeface="ＭＳ 明朝" panose="02020609040205080304" pitchFamily="17" charset="-128"/>
              </a:rPr>
              <a:t>時、その</a:t>
            </a:r>
            <a:r>
              <a:rPr lang="ja-JP" altLang="en-US" dirty="0">
                <a:latin typeface="ＭＳ 明朝" panose="02020609040205080304" pitchFamily="17" charset="-128"/>
                <a:ea typeface="ＭＳ 明朝" panose="02020609040205080304" pitchFamily="17" charset="-128"/>
              </a:rPr>
              <a:t>場</a:t>
            </a:r>
            <a:r>
              <a:rPr lang="ja-JP" altLang="en-US" dirty="0" smtClean="0">
                <a:latin typeface="ＭＳ 明朝" panose="02020609040205080304" pitchFamily="17" charset="-128"/>
                <a:ea typeface="ＭＳ 明朝" panose="02020609040205080304" pitchFamily="17" charset="-128"/>
              </a:rPr>
              <a:t>で、どの</a:t>
            </a:r>
            <a:r>
              <a:rPr lang="ja-JP" altLang="en-US" dirty="0">
                <a:latin typeface="ＭＳ 明朝" panose="02020609040205080304" pitchFamily="17" charset="-128"/>
                <a:ea typeface="ＭＳ 明朝" panose="02020609040205080304" pitchFamily="17" charset="-128"/>
              </a:rPr>
              <a:t>ような行動が適切である</a:t>
            </a:r>
            <a:r>
              <a:rPr lang="ja-JP" altLang="en-US" dirty="0" smtClean="0">
                <a:latin typeface="ＭＳ 明朝" panose="02020609040205080304" pitchFamily="17" charset="-128"/>
                <a:ea typeface="ＭＳ 明朝" panose="02020609040205080304" pitchFamily="17" charset="-128"/>
              </a:rPr>
              <a:t>か、自分</a:t>
            </a:r>
            <a:r>
              <a:rPr lang="ja-JP" altLang="en-US" dirty="0">
                <a:latin typeface="ＭＳ 明朝" panose="02020609040205080304" pitchFamily="17" charset="-128"/>
                <a:ea typeface="ＭＳ 明朝" panose="02020609040205080304" pitchFamily="17" charset="-128"/>
              </a:rPr>
              <a:t>で判断</a:t>
            </a:r>
            <a:r>
              <a:rPr lang="ja-JP" altLang="en-US" dirty="0" smtClean="0">
                <a:latin typeface="ＭＳ 明朝" panose="02020609040205080304" pitchFamily="17" charset="-128"/>
                <a:ea typeface="ＭＳ 明朝" panose="02020609040205080304" pitchFamily="17" charset="-128"/>
              </a:rPr>
              <a:t>し、決定</a:t>
            </a:r>
            <a:r>
              <a:rPr lang="ja-JP" altLang="en-US" dirty="0">
                <a:latin typeface="ＭＳ 明朝" panose="02020609040205080304" pitchFamily="17" charset="-128"/>
                <a:ea typeface="ＭＳ 明朝" panose="02020609040205080304" pitchFamily="17" charset="-128"/>
              </a:rPr>
              <a:t>して実行する能力」である</a:t>
            </a:r>
            <a:r>
              <a:rPr lang="en-US" altLang="ja-JP" dirty="0">
                <a:latin typeface="ＭＳ 明朝" panose="02020609040205080304" pitchFamily="17" charset="-128"/>
                <a:ea typeface="ＭＳ 明朝" panose="02020609040205080304" pitchFamily="17" charset="-128"/>
              </a:rPr>
              <a:t>『</a:t>
            </a:r>
            <a:r>
              <a:rPr lang="ja-JP" altLang="en-US" dirty="0">
                <a:latin typeface="ＭＳ 明朝" panose="02020609040205080304" pitchFamily="17" charset="-128"/>
                <a:ea typeface="ＭＳ 明朝" panose="02020609040205080304" pitchFamily="17" charset="-128"/>
              </a:rPr>
              <a:t>自己指導能力の育成</a:t>
            </a:r>
            <a:r>
              <a:rPr lang="en-US" altLang="ja-JP" dirty="0">
                <a:latin typeface="ＭＳ 明朝" panose="02020609040205080304" pitchFamily="17" charset="-128"/>
                <a:ea typeface="ＭＳ 明朝" panose="02020609040205080304" pitchFamily="17" charset="-128"/>
              </a:rPr>
              <a:t>』</a:t>
            </a:r>
            <a:r>
              <a:rPr lang="ja-JP" altLang="en-US" dirty="0" smtClean="0">
                <a:latin typeface="ＭＳ 明朝" panose="02020609040205080304" pitchFamily="17" charset="-128"/>
                <a:ea typeface="ＭＳ 明朝" panose="02020609040205080304" pitchFamily="17" charset="-128"/>
              </a:rPr>
              <a:t>を目指すことが生徒指導の目標です。★</a:t>
            </a:r>
            <a:endParaRPr lang="en-US" altLang="ja-JP" dirty="0">
              <a:latin typeface="ＭＳ 明朝" panose="02020609040205080304" pitchFamily="17" charset="-128"/>
              <a:ea typeface="ＭＳ 明朝" panose="02020609040205080304" pitchFamily="17"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10</a:t>
            </a:fld>
            <a:endParaRPr kumimoji="1" lang="ja-JP" altLang="en-US"/>
          </a:p>
        </p:txBody>
      </p:sp>
    </p:spTree>
    <p:extLst>
      <p:ext uri="{BB962C8B-B14F-4D97-AF65-F5344CB8AC3E}">
        <p14:creationId xmlns:p14="http://schemas.microsoft.com/office/powerpoint/2010/main" val="2656686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31913" y="430213"/>
            <a:ext cx="4071937" cy="3055937"/>
          </a:xfrm>
        </p:spPr>
      </p:sp>
      <p:sp>
        <p:nvSpPr>
          <p:cNvPr id="3" name="ノート プレースホルダー 2"/>
          <p:cNvSpPr>
            <a:spLocks noGrp="1"/>
          </p:cNvSpPr>
          <p:nvPr>
            <p:ph type="body" idx="1"/>
          </p:nvPr>
        </p:nvSpPr>
        <p:spPr>
          <a:xfrm>
            <a:off x="660293" y="3503577"/>
            <a:ext cx="5486429" cy="6362736"/>
          </a:xfrm>
        </p:spPr>
        <p:txBody>
          <a:bodyPr/>
          <a:lstStyle/>
          <a:p>
            <a:pPr defTabSz="914313">
              <a:defRPr/>
            </a:pPr>
            <a:endParaRPr lang="ja-JP" altLang="en-US" dirty="0">
              <a:latin typeface="ＭＳ Ｐ明朝" panose="02020600040205080304" pitchFamily="18" charset="-128"/>
              <a:ea typeface="ＭＳ Ｐ明朝" panose="02020600040205080304" pitchFamily="18" charset="-128"/>
            </a:endParaRPr>
          </a:p>
        </p:txBody>
      </p:sp>
      <p:sp>
        <p:nvSpPr>
          <p:cNvPr id="5" name="スライド番号プレースホルダー 4"/>
          <p:cNvSpPr>
            <a:spLocks noGrp="1"/>
          </p:cNvSpPr>
          <p:nvPr>
            <p:ph type="sldNum" sz="quarter" idx="11"/>
          </p:nvPr>
        </p:nvSpPr>
        <p:spPr>
          <a:xfrm>
            <a:off x="1908466" y="9371291"/>
            <a:ext cx="2918830" cy="493316"/>
          </a:xfrm>
          <a:prstGeom prst="rect">
            <a:avLst/>
          </a:prstGeom>
        </p:spPr>
        <p:txBody>
          <a:bodyPr/>
          <a:lstStyle/>
          <a:p>
            <a:fld id="{0BA487B4-0C97-4685-913E-D2C8B7EC33A0}" type="slidenum">
              <a:rPr kumimoji="1" lang="ja-JP" altLang="en-US" smtClean="0"/>
              <a:t>11</a:t>
            </a:fld>
            <a:endParaRPr kumimoji="1" lang="ja-JP" altLang="en-US" dirty="0"/>
          </a:p>
        </p:txBody>
      </p:sp>
    </p:spTree>
    <p:extLst>
      <p:ext uri="{BB962C8B-B14F-4D97-AF65-F5344CB8AC3E}">
        <p14:creationId xmlns:p14="http://schemas.microsoft.com/office/powerpoint/2010/main" val="5928586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25538" y="344488"/>
            <a:ext cx="4484687" cy="3363912"/>
          </a:xfrm>
        </p:spPr>
      </p:sp>
      <p:sp>
        <p:nvSpPr>
          <p:cNvPr id="3" name="ノート プレースホルダー 2"/>
          <p:cNvSpPr>
            <a:spLocks noGrp="1"/>
          </p:cNvSpPr>
          <p:nvPr>
            <p:ph type="body" idx="1"/>
          </p:nvPr>
        </p:nvSpPr>
        <p:spPr>
          <a:xfrm>
            <a:off x="453015" y="4055186"/>
            <a:ext cx="5829735" cy="4910419"/>
          </a:xfrm>
        </p:spPr>
        <p:txBody>
          <a:bodyPr/>
          <a:lstStyle/>
          <a:p>
            <a:pPr defTabSz="914313">
              <a:defRPr/>
            </a:pPr>
            <a:r>
              <a:rPr lang="en-US" altLang="ja-JP" dirty="0">
                <a:latin typeface="+mn-ea"/>
              </a:rPr>
              <a:t>≪</a:t>
            </a:r>
            <a:r>
              <a:rPr lang="ja-JP" altLang="en-US" dirty="0">
                <a:latin typeface="+mn-ea"/>
              </a:rPr>
              <a:t>スライド</a:t>
            </a:r>
            <a:r>
              <a:rPr lang="en-US" altLang="ja-JP" dirty="0" smtClean="0">
                <a:latin typeface="+mn-ea"/>
              </a:rPr>
              <a:t>15</a:t>
            </a:r>
            <a:r>
              <a:rPr lang="ja-JP" altLang="en-US" dirty="0" err="1" smtClean="0">
                <a:latin typeface="+mn-ea"/>
              </a:rPr>
              <a:t>、</a:t>
            </a:r>
            <a:r>
              <a:rPr lang="en-US" altLang="ja-JP" dirty="0" smtClean="0">
                <a:latin typeface="+mn-ea"/>
              </a:rPr>
              <a:t>16</a:t>
            </a:r>
            <a:r>
              <a:rPr lang="ja-JP" altLang="en-US" dirty="0" err="1" smtClean="0">
                <a:latin typeface="+mn-ea"/>
              </a:rPr>
              <a:t>、</a:t>
            </a:r>
            <a:r>
              <a:rPr lang="en-US" altLang="ja-JP" dirty="0" smtClean="0">
                <a:latin typeface="+mn-ea"/>
              </a:rPr>
              <a:t>17</a:t>
            </a:r>
            <a:r>
              <a:rPr lang="ja-JP" altLang="en-US" dirty="0" err="1" smtClean="0">
                <a:latin typeface="+mn-ea"/>
              </a:rPr>
              <a:t>、</a:t>
            </a:r>
            <a:r>
              <a:rPr lang="en-US" altLang="ja-JP" dirty="0" smtClean="0">
                <a:latin typeface="+mn-ea"/>
              </a:rPr>
              <a:t>18</a:t>
            </a:r>
            <a:r>
              <a:rPr lang="ja-JP" altLang="en-US" dirty="0">
                <a:latin typeface="+mn-ea"/>
              </a:rPr>
              <a:t>で２分</a:t>
            </a:r>
            <a:r>
              <a:rPr lang="en-US" altLang="ja-JP" dirty="0">
                <a:latin typeface="+mn-ea"/>
              </a:rPr>
              <a:t>≫</a:t>
            </a:r>
          </a:p>
          <a:p>
            <a:r>
              <a:rPr lang="ja-JP" altLang="en-US" dirty="0">
                <a:latin typeface="ＭＳ 明朝" panose="02020609040205080304" pitchFamily="17" charset="-128"/>
                <a:ea typeface="ＭＳ 明朝" panose="02020609040205080304" pitchFamily="17" charset="-128"/>
              </a:rPr>
              <a:t>　</a:t>
            </a:r>
            <a:r>
              <a:rPr lang="ja-JP" altLang="en-US" dirty="0" smtClean="0">
                <a:latin typeface="ＭＳ 明朝" panose="02020609040205080304" pitchFamily="17" charset="-128"/>
                <a:ea typeface="ＭＳ 明朝" panose="02020609040205080304" pitchFamily="17" charset="-128"/>
              </a:rPr>
              <a:t>そして、開発的</a:t>
            </a:r>
            <a:r>
              <a:rPr lang="ja-JP" altLang="en-US" dirty="0">
                <a:latin typeface="ＭＳ 明朝" panose="02020609040205080304" pitchFamily="17" charset="-128"/>
                <a:ea typeface="ＭＳ 明朝" panose="02020609040205080304" pitchFamily="17" charset="-128"/>
              </a:rPr>
              <a:t>な生徒指導を進める上</a:t>
            </a:r>
            <a:r>
              <a:rPr lang="ja-JP" altLang="en-US" dirty="0" smtClean="0">
                <a:latin typeface="ＭＳ 明朝" panose="02020609040205080304" pitchFamily="17" charset="-128"/>
                <a:ea typeface="ＭＳ 明朝" panose="02020609040205080304" pitchFamily="17" charset="-128"/>
              </a:rPr>
              <a:t>でも、</a:t>
            </a:r>
            <a:r>
              <a:rPr lang="en-US" altLang="ja-JP" dirty="0" smtClean="0">
                <a:latin typeface="ＭＳ 明朝" panose="02020609040205080304" pitchFamily="17" charset="-128"/>
                <a:ea typeface="ＭＳ 明朝" panose="02020609040205080304" pitchFamily="17" charset="-128"/>
              </a:rPr>
              <a:t>ORV-PDCA</a:t>
            </a:r>
            <a:r>
              <a:rPr lang="ja-JP" altLang="en-US" dirty="0">
                <a:latin typeface="ＭＳ 明朝" panose="02020609040205080304" pitchFamily="17" charset="-128"/>
                <a:ea typeface="ＭＳ 明朝" panose="02020609040205080304" pitchFamily="17" charset="-128"/>
              </a:rPr>
              <a:t>が重要となります。</a:t>
            </a:r>
            <a:endParaRPr lang="en-US" altLang="ja-JP" dirty="0">
              <a:latin typeface="ＭＳ 明朝" panose="02020609040205080304" pitchFamily="17" charset="-128"/>
              <a:ea typeface="ＭＳ 明朝" panose="02020609040205080304" pitchFamily="17" charset="-128"/>
            </a:endParaRPr>
          </a:p>
          <a:p>
            <a:r>
              <a:rPr lang="ja-JP" altLang="en-US" dirty="0">
                <a:latin typeface="ＭＳ 明朝" panose="02020609040205080304" pitchFamily="17" charset="-128"/>
                <a:ea typeface="ＭＳ 明朝" panose="02020609040205080304" pitchFamily="17" charset="-128"/>
              </a:rPr>
              <a:t>　実際</a:t>
            </a:r>
            <a:r>
              <a:rPr lang="ja-JP" altLang="en-US" dirty="0" smtClean="0">
                <a:latin typeface="ＭＳ 明朝" panose="02020609040205080304" pitchFamily="17" charset="-128"/>
                <a:ea typeface="ＭＳ 明朝" panose="02020609040205080304" pitchFamily="17" charset="-128"/>
              </a:rPr>
              <a:t>に学校では、児童</a:t>
            </a:r>
            <a:r>
              <a:rPr lang="ja-JP" altLang="en-US" dirty="0">
                <a:latin typeface="ＭＳ 明朝" panose="02020609040205080304" pitchFamily="17" charset="-128"/>
                <a:ea typeface="ＭＳ 明朝" panose="02020609040205080304" pitchFamily="17" charset="-128"/>
              </a:rPr>
              <a:t>生徒の状況を把握した上</a:t>
            </a:r>
            <a:r>
              <a:rPr lang="ja-JP" altLang="en-US" dirty="0" smtClean="0">
                <a:latin typeface="ＭＳ 明朝" panose="02020609040205080304" pitchFamily="17" charset="-128"/>
                <a:ea typeface="ＭＳ 明朝" panose="02020609040205080304" pitchFamily="17" charset="-128"/>
              </a:rPr>
              <a:t>で、教育目標の達成に向けて様々な取組が行われています。★</a:t>
            </a:r>
            <a:r>
              <a:rPr lang="ja-JP" altLang="en-US" dirty="0">
                <a:latin typeface="ＭＳ 明朝" panose="02020609040205080304" pitchFamily="17" charset="-128"/>
                <a:ea typeface="ＭＳ 明朝" panose="02020609040205080304" pitchFamily="17" charset="-128"/>
              </a:rPr>
              <a:t>その</a:t>
            </a:r>
            <a:r>
              <a:rPr lang="ja-JP" altLang="en-US" dirty="0" smtClean="0">
                <a:latin typeface="ＭＳ 明朝" panose="02020609040205080304" pitchFamily="17" charset="-128"/>
                <a:ea typeface="ＭＳ 明朝" panose="02020609040205080304" pitchFamily="17" charset="-128"/>
              </a:rPr>
              <a:t>際、在学期間を</a:t>
            </a:r>
            <a:r>
              <a:rPr lang="ja-JP" altLang="en-US" dirty="0">
                <a:latin typeface="ＭＳ 明朝" panose="02020609040205080304" pitchFamily="17" charset="-128"/>
                <a:ea typeface="ＭＳ 明朝" panose="02020609040205080304" pitchFamily="17" charset="-128"/>
              </a:rPr>
              <a:t>長期的に</a:t>
            </a:r>
            <a:r>
              <a:rPr lang="ja-JP" altLang="en-US" dirty="0" smtClean="0">
                <a:latin typeface="ＭＳ 明朝" panose="02020609040205080304" pitchFamily="17" charset="-128"/>
                <a:ea typeface="ＭＳ 明朝" panose="02020609040205080304" pitchFamily="17" charset="-128"/>
              </a:rPr>
              <a:t>見据えた取組を行ったり、★学年、学期</a:t>
            </a:r>
            <a:r>
              <a:rPr lang="ja-JP" altLang="en-US" dirty="0">
                <a:latin typeface="ＭＳ 明朝" panose="02020609040205080304" pitchFamily="17" charset="-128"/>
                <a:ea typeface="ＭＳ 明朝" panose="02020609040205080304" pitchFamily="17" charset="-128"/>
              </a:rPr>
              <a:t>という</a:t>
            </a:r>
            <a:r>
              <a:rPr lang="ja-JP" altLang="en-US" dirty="0" smtClean="0">
                <a:latin typeface="ＭＳ 明朝" panose="02020609040205080304" pitchFamily="17" charset="-128"/>
                <a:ea typeface="ＭＳ 明朝" panose="02020609040205080304" pitchFamily="17" charset="-128"/>
              </a:rPr>
              <a:t>中期的な取組を行ったり、一つ</a:t>
            </a:r>
            <a:r>
              <a:rPr lang="ja-JP" altLang="en-US" dirty="0">
                <a:latin typeface="ＭＳ 明朝" panose="02020609040205080304" pitchFamily="17" charset="-128"/>
                <a:ea typeface="ＭＳ 明朝" panose="02020609040205080304" pitchFamily="17" charset="-128"/>
              </a:rPr>
              <a:t>の行事という短期間</a:t>
            </a:r>
            <a:r>
              <a:rPr lang="ja-JP" altLang="en-US" dirty="0" smtClean="0">
                <a:latin typeface="ＭＳ 明朝" panose="02020609040205080304" pitchFamily="17" charset="-128"/>
                <a:ea typeface="ＭＳ 明朝" panose="02020609040205080304" pitchFamily="17" charset="-128"/>
              </a:rPr>
              <a:t>での取組も行われます。</a:t>
            </a:r>
            <a:endParaRPr lang="en-US" altLang="ja-JP" strike="sngStrike" dirty="0">
              <a:latin typeface="ＭＳ 明朝" panose="02020609040205080304" pitchFamily="17" charset="-128"/>
              <a:ea typeface="ＭＳ 明朝" panose="02020609040205080304" pitchFamily="17" charset="-128"/>
            </a:endParaRPr>
          </a:p>
          <a:p>
            <a:r>
              <a:rPr lang="ja-JP" altLang="en-US" dirty="0">
                <a:latin typeface="ＭＳ 明朝" panose="02020609040205080304" pitchFamily="17" charset="-128"/>
                <a:ea typeface="ＭＳ 明朝" panose="02020609040205080304" pitchFamily="17" charset="-128"/>
              </a:rPr>
              <a:t>　こうした開発的生徒指導はどの学校でも日常的に行われています</a:t>
            </a:r>
            <a:r>
              <a:rPr lang="ja-JP" altLang="en-US" dirty="0" smtClean="0">
                <a:latin typeface="ＭＳ 明朝" panose="02020609040205080304" pitchFamily="17" charset="-128"/>
                <a:ea typeface="ＭＳ 明朝" panose="02020609040205080304" pitchFamily="17" charset="-128"/>
              </a:rPr>
              <a:t>が、今後</a:t>
            </a:r>
            <a:r>
              <a:rPr lang="ja-JP" altLang="en-US" dirty="0">
                <a:latin typeface="ＭＳ 明朝" panose="02020609040205080304" pitchFamily="17" charset="-128"/>
                <a:ea typeface="ＭＳ 明朝" panose="02020609040205080304" pitchFamily="17" charset="-128"/>
              </a:rPr>
              <a:t>は</a:t>
            </a:r>
            <a:r>
              <a:rPr lang="ja-JP" altLang="en-US" dirty="0" smtClean="0">
                <a:latin typeface="ＭＳ 明朝" panose="02020609040205080304" pitchFamily="17" charset="-128"/>
                <a:ea typeface="ＭＳ 明朝" panose="02020609040205080304" pitchFamily="17" charset="-128"/>
              </a:rPr>
              <a:t>さらに、</a:t>
            </a:r>
            <a:r>
              <a:rPr lang="en-US" altLang="ja-JP" dirty="0" smtClean="0">
                <a:latin typeface="ＭＳ 明朝" panose="02020609040205080304" pitchFamily="17" charset="-128"/>
                <a:ea typeface="ＭＳ 明朝" panose="02020609040205080304" pitchFamily="17" charset="-128"/>
              </a:rPr>
              <a:t>ORV</a:t>
            </a:r>
            <a:r>
              <a:rPr lang="ja-JP" altLang="en-US" dirty="0">
                <a:latin typeface="ＭＳ 明朝" panose="02020609040205080304" pitchFamily="17" charset="-128"/>
                <a:ea typeface="ＭＳ 明朝" panose="02020609040205080304" pitchFamily="17" charset="-128"/>
              </a:rPr>
              <a:t>を中心とした</a:t>
            </a:r>
            <a:r>
              <a:rPr lang="en-US" altLang="ja-JP" dirty="0">
                <a:latin typeface="ＭＳ 明朝" panose="02020609040205080304" pitchFamily="17" charset="-128"/>
                <a:ea typeface="ＭＳ 明朝" panose="02020609040205080304" pitchFamily="17" charset="-128"/>
              </a:rPr>
              <a:t>PDCA</a:t>
            </a:r>
            <a:r>
              <a:rPr lang="ja-JP" altLang="en-US" dirty="0">
                <a:latin typeface="ＭＳ 明朝" panose="02020609040205080304" pitchFamily="17" charset="-128"/>
                <a:ea typeface="ＭＳ 明朝" panose="02020609040205080304" pitchFamily="17" charset="-128"/>
              </a:rPr>
              <a:t>サイクルを意識しながら指導に当たる</a:t>
            </a:r>
            <a:r>
              <a:rPr lang="ja-JP" altLang="en-US" dirty="0" smtClean="0">
                <a:latin typeface="ＭＳ 明朝" panose="02020609040205080304" pitchFamily="17" charset="-128"/>
                <a:ea typeface="ＭＳ 明朝" panose="02020609040205080304" pitchFamily="17" charset="-128"/>
              </a:rPr>
              <a:t>ことが必要です。本校でも生徒</a:t>
            </a:r>
            <a:r>
              <a:rPr lang="ja-JP" altLang="en-US" dirty="0">
                <a:latin typeface="ＭＳ 明朝" panose="02020609040205080304" pitchFamily="17" charset="-128"/>
                <a:ea typeface="ＭＳ 明朝" panose="02020609040205080304" pitchFamily="17" charset="-128"/>
              </a:rPr>
              <a:t>指導を充実させていきましょう。</a:t>
            </a:r>
            <a:endParaRPr lang="en-US" altLang="ja-JP" dirty="0">
              <a:latin typeface="ＭＳ 明朝" panose="02020609040205080304" pitchFamily="17" charset="-128"/>
              <a:ea typeface="ＭＳ 明朝" panose="02020609040205080304" pitchFamily="17" charset="-128"/>
            </a:endParaRPr>
          </a:p>
          <a:p>
            <a:r>
              <a:rPr lang="ja-JP" altLang="en-US" dirty="0">
                <a:latin typeface="ＭＳ 明朝" panose="02020609040205080304" pitchFamily="17" charset="-128"/>
                <a:ea typeface="ＭＳ 明朝" panose="02020609040205080304" pitchFamily="17" charset="-128"/>
              </a:rPr>
              <a:t>　それで</a:t>
            </a:r>
            <a:r>
              <a:rPr lang="ja-JP" altLang="en-US" dirty="0" smtClean="0">
                <a:latin typeface="ＭＳ 明朝" panose="02020609040205080304" pitchFamily="17" charset="-128"/>
                <a:ea typeface="ＭＳ 明朝" panose="02020609040205080304" pitchFamily="17" charset="-128"/>
              </a:rPr>
              <a:t>は、最後</a:t>
            </a:r>
            <a:r>
              <a:rPr lang="ja-JP" altLang="en-US" dirty="0">
                <a:latin typeface="ＭＳ 明朝" panose="02020609040205080304" pitchFamily="17" charset="-128"/>
                <a:ea typeface="ＭＳ 明朝" panose="02020609040205080304" pitchFamily="17" charset="-128"/>
              </a:rPr>
              <a:t>の協議に移ります。★</a:t>
            </a: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12</a:t>
            </a:fld>
            <a:endParaRPr kumimoji="1" lang="ja-JP" altLang="en-US"/>
          </a:p>
        </p:txBody>
      </p:sp>
    </p:spTree>
    <p:extLst>
      <p:ext uri="{BB962C8B-B14F-4D97-AF65-F5344CB8AC3E}">
        <p14:creationId xmlns:p14="http://schemas.microsoft.com/office/powerpoint/2010/main" val="2656686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550988" y="296863"/>
            <a:ext cx="3703637" cy="2779712"/>
          </a:xfrm>
        </p:spPr>
      </p:sp>
      <p:sp>
        <p:nvSpPr>
          <p:cNvPr id="3" name="ノート プレースホルダー 2"/>
          <p:cNvSpPr>
            <a:spLocks noGrp="1"/>
          </p:cNvSpPr>
          <p:nvPr>
            <p:ph type="body" idx="1"/>
          </p:nvPr>
        </p:nvSpPr>
        <p:spPr>
          <a:xfrm>
            <a:off x="304033" y="3147323"/>
            <a:ext cx="6270204" cy="6718990"/>
          </a:xfrm>
        </p:spPr>
        <p:txBody>
          <a:bodyPr/>
          <a:lstStyle/>
          <a:p>
            <a:endParaRPr lang="ja-JP" altLang="en-US" dirty="0">
              <a:latin typeface="ＭＳ 明朝" panose="02020609040205080304" pitchFamily="17" charset="-128"/>
              <a:ea typeface="ＭＳ 明朝" panose="02020609040205080304" pitchFamily="17"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13</a:t>
            </a:fld>
            <a:endParaRPr kumimoji="1" lang="ja-JP" altLang="en-US"/>
          </a:p>
        </p:txBody>
      </p:sp>
    </p:spTree>
    <p:extLst>
      <p:ext uri="{BB962C8B-B14F-4D97-AF65-F5344CB8AC3E}">
        <p14:creationId xmlns:p14="http://schemas.microsoft.com/office/powerpoint/2010/main" val="27308374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1700" y="339725"/>
            <a:ext cx="4932363" cy="3700463"/>
          </a:xfrm>
        </p:spPr>
      </p:sp>
      <p:sp>
        <p:nvSpPr>
          <p:cNvPr id="3" name="ノート プレースホルダー 2"/>
          <p:cNvSpPr>
            <a:spLocks noGrp="1"/>
          </p:cNvSpPr>
          <p:nvPr>
            <p:ph type="body" idx="1"/>
          </p:nvPr>
        </p:nvSpPr>
        <p:spPr>
          <a:xfrm>
            <a:off x="468178" y="4433124"/>
            <a:ext cx="5799411" cy="5143199"/>
          </a:xfrm>
        </p:spPr>
        <p:txBody>
          <a:bodyPr/>
          <a:lstStyle/>
          <a:p>
            <a:endParaRPr lang="ja-JP" altLang="en-US" sz="1800" dirty="0">
              <a:latin typeface="ＭＳ 明朝" panose="02020609040205080304" pitchFamily="17" charset="-128"/>
              <a:ea typeface="ＭＳ 明朝" panose="02020609040205080304" pitchFamily="17"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14</a:t>
            </a:fld>
            <a:endParaRPr kumimoji="1" lang="ja-JP" altLang="en-US"/>
          </a:p>
        </p:txBody>
      </p:sp>
    </p:spTree>
    <p:extLst>
      <p:ext uri="{BB962C8B-B14F-4D97-AF65-F5344CB8AC3E}">
        <p14:creationId xmlns:p14="http://schemas.microsoft.com/office/powerpoint/2010/main" val="27308374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918514" y="4686504"/>
            <a:ext cx="4898737" cy="4439841"/>
          </a:xfrm>
        </p:spPr>
        <p:txBody>
          <a:bodyPr/>
          <a:lstStyle/>
          <a:p>
            <a:pPr defTabSz="912124">
              <a:defRPr/>
            </a:pPr>
            <a:endParaRPr lang="en-US" altLang="ja-JP" sz="1800" dirty="0">
              <a:latin typeface="ＭＳ 明朝" panose="02020609040205080304" pitchFamily="17" charset="-128"/>
              <a:ea typeface="ＭＳ 明朝" panose="02020609040205080304" pitchFamily="17"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15</a:t>
            </a:fld>
            <a:endParaRPr kumimoji="1" lang="ja-JP" altLang="en-US" dirty="0"/>
          </a:p>
        </p:txBody>
      </p:sp>
    </p:spTree>
    <p:extLst>
      <p:ext uri="{BB962C8B-B14F-4D97-AF65-F5344CB8AC3E}">
        <p14:creationId xmlns:p14="http://schemas.microsoft.com/office/powerpoint/2010/main" val="2656686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31913" y="304800"/>
            <a:ext cx="4071937" cy="3054350"/>
          </a:xfrm>
        </p:spPr>
      </p:sp>
      <p:sp>
        <p:nvSpPr>
          <p:cNvPr id="3" name="ノート プレースホルダー 2"/>
          <p:cNvSpPr>
            <a:spLocks noGrp="1"/>
          </p:cNvSpPr>
          <p:nvPr>
            <p:ph type="body" idx="1"/>
          </p:nvPr>
        </p:nvSpPr>
        <p:spPr>
          <a:xfrm>
            <a:off x="356941" y="3471365"/>
            <a:ext cx="6093141" cy="6179408"/>
          </a:xfrm>
        </p:spPr>
        <p:txBody>
          <a:bodyPr/>
          <a:lstStyle/>
          <a:p>
            <a:pPr defTabSz="905953">
              <a:defRPr/>
            </a:pPr>
            <a:endParaRPr lang="ja-JP" altLang="en-US" dirty="0" smtClean="0">
              <a:latin typeface="ＭＳ 明朝" panose="02020609040205080304" pitchFamily="17" charset="-128"/>
              <a:ea typeface="ＭＳ 明朝" panose="02020609040205080304" pitchFamily="17"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16</a:t>
            </a:fld>
            <a:endParaRPr kumimoji="1" lang="ja-JP" altLang="en-US"/>
          </a:p>
        </p:txBody>
      </p:sp>
    </p:spTree>
    <p:extLst>
      <p:ext uri="{BB962C8B-B14F-4D97-AF65-F5344CB8AC3E}">
        <p14:creationId xmlns:p14="http://schemas.microsoft.com/office/powerpoint/2010/main" val="11221365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06179">
              <a:defRPr/>
            </a:pPr>
            <a:endParaRPr lang="en-US" altLang="ja-JP" sz="1800" dirty="0">
              <a:latin typeface="ＭＳ 明朝" panose="02020609040205080304" pitchFamily="17" charset="-128"/>
              <a:ea typeface="ＭＳ 明朝" panose="02020609040205080304" pitchFamily="17"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2</a:t>
            </a:fld>
            <a:endParaRPr kumimoji="1" lang="ja-JP" altLang="en-US"/>
          </a:p>
        </p:txBody>
      </p:sp>
    </p:spTree>
    <p:extLst>
      <p:ext uri="{BB962C8B-B14F-4D97-AF65-F5344CB8AC3E}">
        <p14:creationId xmlns:p14="http://schemas.microsoft.com/office/powerpoint/2010/main" val="695907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05351" fontAlgn="base">
              <a:spcBef>
                <a:spcPct val="30000"/>
              </a:spcBef>
              <a:spcAft>
                <a:spcPct val="0"/>
              </a:spcAft>
              <a:defRPr/>
            </a:pPr>
            <a:endParaRPr lang="en-US" altLang="ja-JP" sz="1800" dirty="0">
              <a:latin typeface="ＭＳ Ｐ明朝" panose="02020600040205080304" pitchFamily="18" charset="-128"/>
              <a:ea typeface="ＭＳ Ｐ明朝" panose="02020600040205080304" pitchFamily="18"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3</a:t>
            </a:fld>
            <a:endParaRPr kumimoji="1" lang="ja-JP" altLang="en-US"/>
          </a:p>
        </p:txBody>
      </p:sp>
    </p:spTree>
    <p:extLst>
      <p:ext uri="{BB962C8B-B14F-4D97-AF65-F5344CB8AC3E}">
        <p14:creationId xmlns:p14="http://schemas.microsoft.com/office/powerpoint/2010/main" val="695907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31913" y="292100"/>
            <a:ext cx="4071937" cy="3055938"/>
          </a:xfrm>
        </p:spPr>
      </p:sp>
      <p:sp>
        <p:nvSpPr>
          <p:cNvPr id="3" name="ノート プレースホルダー 2"/>
          <p:cNvSpPr>
            <a:spLocks noGrp="1"/>
          </p:cNvSpPr>
          <p:nvPr>
            <p:ph type="body" idx="1"/>
          </p:nvPr>
        </p:nvSpPr>
        <p:spPr>
          <a:xfrm>
            <a:off x="528371" y="3575057"/>
            <a:ext cx="5911803" cy="6144133"/>
          </a:xfrm>
        </p:spPr>
        <p:txBody>
          <a:bodyPr/>
          <a:lstStyle/>
          <a:p>
            <a:r>
              <a:rPr lang="en-US" altLang="ja-JP" sz="1400" dirty="0">
                <a:latin typeface="+mn-ea"/>
              </a:rPr>
              <a:t>≪</a:t>
            </a:r>
            <a:r>
              <a:rPr lang="ja-JP" altLang="en-US" sz="1400" dirty="0">
                <a:latin typeface="+mn-ea"/>
              </a:rPr>
              <a:t>スライド４で７分</a:t>
            </a:r>
            <a:r>
              <a:rPr lang="en-US" altLang="ja-JP" sz="1400" dirty="0">
                <a:latin typeface="+mn-ea"/>
              </a:rPr>
              <a:t>≫</a:t>
            </a:r>
          </a:p>
          <a:p>
            <a:r>
              <a:rPr lang="ja-JP" altLang="en-US" sz="1400" dirty="0" smtClean="0">
                <a:latin typeface="ＭＳ 明朝" panose="02020609040205080304" pitchFamily="17" charset="-128"/>
                <a:ea typeface="ＭＳ 明朝" panose="02020609040205080304" pitchFamily="17" charset="-128"/>
              </a:rPr>
              <a:t>［別紙</a:t>
            </a:r>
            <a:r>
              <a:rPr lang="en-US" altLang="ja-JP" sz="1400" dirty="0" smtClean="0">
                <a:latin typeface="ＭＳ 明朝" panose="02020609040205080304" pitchFamily="17" charset="-128"/>
                <a:ea typeface="ＭＳ 明朝" panose="02020609040205080304" pitchFamily="17" charset="-128"/>
              </a:rPr>
              <a:t>Ⅰ</a:t>
            </a:r>
            <a:r>
              <a:rPr lang="ja-JP" altLang="en-US" sz="1400" dirty="0" smtClean="0">
                <a:latin typeface="ＭＳ 明朝" panose="02020609040205080304" pitchFamily="17" charset="-128"/>
                <a:ea typeface="ＭＳ 明朝" panose="02020609040205080304" pitchFamily="17" charset="-128"/>
              </a:rPr>
              <a:t>］</a:t>
            </a:r>
            <a:endParaRPr lang="en-US" altLang="ja-JP" sz="1400" dirty="0" smtClean="0">
              <a:latin typeface="ＭＳ 明朝" panose="02020609040205080304" pitchFamily="17" charset="-128"/>
              <a:ea typeface="ＭＳ 明朝" panose="02020609040205080304" pitchFamily="17" charset="-128"/>
            </a:endParaRPr>
          </a:p>
          <a:p>
            <a:r>
              <a:rPr lang="ja-JP" altLang="en-US" sz="1400" dirty="0">
                <a:latin typeface="ＭＳ 明朝" panose="02020609040205080304" pitchFamily="17" charset="-128"/>
                <a:ea typeface="ＭＳ 明朝" panose="02020609040205080304" pitchFamily="17" charset="-128"/>
              </a:rPr>
              <a:t>　それでは研修に入っていきたいと思います。</a:t>
            </a:r>
          </a:p>
          <a:p>
            <a:r>
              <a:rPr lang="ja-JP" altLang="en-US" sz="1400" dirty="0">
                <a:latin typeface="ＭＳ 明朝" panose="02020609040205080304" pitchFamily="17" charset="-128"/>
                <a:ea typeface="ＭＳ 明朝" panose="02020609040205080304" pitchFamily="17" charset="-128"/>
              </a:rPr>
              <a:t>　</a:t>
            </a:r>
            <a:r>
              <a:rPr lang="ja-JP" altLang="en-US" sz="1400" dirty="0" smtClean="0">
                <a:latin typeface="ＭＳ 明朝" panose="02020609040205080304" pitchFamily="17" charset="-128"/>
                <a:ea typeface="ＭＳ 明朝" panose="02020609040205080304" pitchFamily="17" charset="-128"/>
              </a:rPr>
              <a:t>こちらの</a:t>
            </a:r>
            <a:r>
              <a:rPr lang="ja-JP" altLang="en-US" sz="1400" dirty="0" smtClean="0">
                <a:solidFill>
                  <a:srgbClr val="FF0000"/>
                </a:solidFill>
                <a:latin typeface="ＭＳ 明朝" panose="02020609040205080304" pitchFamily="17" charset="-128"/>
                <a:ea typeface="ＭＳ 明朝" panose="02020609040205080304" pitchFamily="17" charset="-128"/>
              </a:rPr>
              <a:t>（スライドを指す）</a:t>
            </a:r>
            <a:r>
              <a:rPr lang="ja-JP" altLang="en-US" sz="1400" dirty="0" smtClean="0">
                <a:latin typeface="ＭＳ 明朝" panose="02020609040205080304" pitchFamily="17" charset="-128"/>
                <a:ea typeface="ＭＳ 明朝" panose="02020609040205080304" pitchFamily="17" charset="-128"/>
              </a:rPr>
              <a:t>別紙</a:t>
            </a:r>
            <a:r>
              <a:rPr lang="en-US" altLang="ja-JP" sz="1400" dirty="0">
                <a:latin typeface="ＭＳ 明朝" panose="02020609040205080304" pitchFamily="17" charset="-128"/>
                <a:ea typeface="ＭＳ 明朝" panose="02020609040205080304" pitchFamily="17" charset="-128"/>
              </a:rPr>
              <a:t>Ⅰ</a:t>
            </a:r>
            <a:r>
              <a:rPr lang="ja-JP" altLang="en-US" sz="1400" dirty="0">
                <a:latin typeface="ＭＳ 明朝" panose="02020609040205080304" pitchFamily="17" charset="-128"/>
                <a:ea typeface="ＭＳ 明朝" panose="02020609040205080304" pitchFamily="17" charset="-128"/>
              </a:rPr>
              <a:t>を用意してください。</a:t>
            </a:r>
            <a:endParaRPr lang="en-US" altLang="ja-JP" sz="1400" dirty="0">
              <a:latin typeface="ＭＳ 明朝" panose="02020609040205080304" pitchFamily="17" charset="-128"/>
              <a:ea typeface="ＭＳ 明朝" panose="02020609040205080304" pitchFamily="17" charset="-128"/>
            </a:endParaRPr>
          </a:p>
          <a:p>
            <a:r>
              <a:rPr lang="ja-JP" altLang="en-US" sz="1400" dirty="0">
                <a:latin typeface="ＭＳ 明朝" panose="02020609040205080304" pitchFamily="17" charset="-128"/>
                <a:ea typeface="ＭＳ 明朝" panose="02020609040205080304" pitchFamily="17" charset="-128"/>
              </a:rPr>
              <a:t>　</a:t>
            </a:r>
            <a:r>
              <a:rPr lang="ja-JP" altLang="en-US" sz="1400" dirty="0" smtClean="0">
                <a:latin typeface="ＭＳ 明朝" panose="02020609040205080304" pitchFamily="17" charset="-128"/>
                <a:ea typeface="ＭＳ 明朝" panose="02020609040205080304" pitchFamily="17" charset="-128"/>
              </a:rPr>
              <a:t>まず、別紙</a:t>
            </a:r>
            <a:r>
              <a:rPr lang="en-US" altLang="ja-JP" sz="1400" dirty="0">
                <a:latin typeface="ＭＳ 明朝" panose="02020609040205080304" pitchFamily="17" charset="-128"/>
                <a:ea typeface="ＭＳ 明朝" panose="02020609040205080304" pitchFamily="17" charset="-128"/>
              </a:rPr>
              <a:t>Ⅰ</a:t>
            </a:r>
            <a:r>
              <a:rPr lang="ja-JP" altLang="en-US" sz="1400" dirty="0" smtClean="0">
                <a:latin typeface="ＭＳ 明朝" panose="02020609040205080304" pitchFamily="17" charset="-128"/>
                <a:ea typeface="ＭＳ 明朝" panose="02020609040205080304" pitchFamily="17" charset="-128"/>
              </a:rPr>
              <a:t>に、先生方</a:t>
            </a:r>
            <a:r>
              <a:rPr lang="ja-JP" altLang="en-US" sz="1400" dirty="0">
                <a:latin typeface="ＭＳ 明朝" panose="02020609040205080304" pitchFamily="17" charset="-128"/>
                <a:ea typeface="ＭＳ 明朝" panose="02020609040205080304" pitchFamily="17" charset="-128"/>
              </a:rPr>
              <a:t>自身のこれまでの問題行動等への生徒指導</a:t>
            </a:r>
            <a:r>
              <a:rPr lang="ja-JP" altLang="en-US" sz="1400" dirty="0" smtClean="0">
                <a:latin typeface="ＭＳ 明朝" panose="02020609040205080304" pitchFamily="17" charset="-128"/>
                <a:ea typeface="ＭＳ 明朝" panose="02020609040205080304" pitchFamily="17" charset="-128"/>
              </a:rPr>
              <a:t>で、印象</a:t>
            </a:r>
            <a:r>
              <a:rPr lang="ja-JP" altLang="en-US" sz="1400" dirty="0">
                <a:latin typeface="ＭＳ 明朝" panose="02020609040205080304" pitchFamily="17" charset="-128"/>
                <a:ea typeface="ＭＳ 明朝" panose="02020609040205080304" pitchFamily="17" charset="-128"/>
              </a:rPr>
              <a:t>に残っている</a:t>
            </a:r>
            <a:r>
              <a:rPr lang="ja-JP" altLang="en-US" sz="1400" dirty="0" smtClean="0">
                <a:latin typeface="ＭＳ 明朝" panose="02020609040205080304" pitchFamily="17" charset="-128"/>
                <a:ea typeface="ＭＳ 明朝" panose="02020609040205080304" pitchFamily="17" charset="-128"/>
              </a:rPr>
              <a:t>エピソード</a:t>
            </a:r>
            <a:r>
              <a:rPr lang="ja-JP" altLang="en-US" sz="1400" dirty="0" smtClean="0">
                <a:solidFill>
                  <a:srgbClr val="FF0000"/>
                </a:solidFill>
                <a:latin typeface="ＭＳ 明朝" panose="02020609040205080304" pitchFamily="17" charset="-128"/>
                <a:ea typeface="ＭＳ 明朝" panose="02020609040205080304" pitchFamily="17" charset="-128"/>
              </a:rPr>
              <a:t>、つまり生徒指導事案</a:t>
            </a:r>
            <a:r>
              <a:rPr lang="ja-JP" altLang="en-US" sz="1400" dirty="0" smtClean="0">
                <a:latin typeface="ＭＳ 明朝" panose="02020609040205080304" pitchFamily="17" charset="-128"/>
                <a:ea typeface="ＭＳ 明朝" panose="02020609040205080304" pitchFamily="17" charset="-128"/>
              </a:rPr>
              <a:t>を</a:t>
            </a:r>
            <a:r>
              <a:rPr lang="ja-JP" altLang="en-US" sz="1400" dirty="0">
                <a:latin typeface="ＭＳ 明朝" panose="02020609040205080304" pitchFamily="17" charset="-128"/>
                <a:ea typeface="ＭＳ 明朝" panose="02020609040205080304" pitchFamily="17" charset="-128"/>
              </a:rPr>
              <a:t>一つ思い起こしながら書いてもらいます。書く内容</a:t>
            </a:r>
            <a:r>
              <a:rPr lang="ja-JP" altLang="en-US" sz="1400" dirty="0" smtClean="0">
                <a:latin typeface="ＭＳ 明朝" panose="02020609040205080304" pitchFamily="17" charset="-128"/>
                <a:ea typeface="ＭＳ 明朝" panose="02020609040205080304" pitchFamily="17" charset="-128"/>
              </a:rPr>
              <a:t>は、成功</a:t>
            </a:r>
            <a:r>
              <a:rPr lang="ja-JP" altLang="en-US" sz="1400" dirty="0">
                <a:latin typeface="ＭＳ 明朝" panose="02020609040205080304" pitchFamily="17" charset="-128"/>
                <a:ea typeface="ＭＳ 明朝" panose="02020609040205080304" pitchFamily="17" charset="-128"/>
              </a:rPr>
              <a:t>事例でも失敗事例でも</a:t>
            </a:r>
            <a:r>
              <a:rPr lang="ja-JP" altLang="en-US" sz="1400" dirty="0" smtClean="0">
                <a:latin typeface="ＭＳ 明朝" panose="02020609040205080304" pitchFamily="17" charset="-128"/>
                <a:ea typeface="ＭＳ 明朝" panose="02020609040205080304" pitchFamily="17" charset="-128"/>
              </a:rPr>
              <a:t>構いません、印象</a:t>
            </a:r>
            <a:r>
              <a:rPr lang="ja-JP" altLang="en-US" sz="1400" dirty="0">
                <a:latin typeface="ＭＳ 明朝" panose="02020609040205080304" pitchFamily="17" charset="-128"/>
                <a:ea typeface="ＭＳ 明朝" panose="02020609040205080304" pitchFamily="17" charset="-128"/>
              </a:rPr>
              <a:t>に残っている内容でお願いします。</a:t>
            </a:r>
            <a:endParaRPr lang="en-US" altLang="ja-JP" sz="1400" dirty="0">
              <a:latin typeface="ＭＳ 明朝" panose="02020609040205080304" pitchFamily="17" charset="-128"/>
              <a:ea typeface="ＭＳ 明朝" panose="02020609040205080304" pitchFamily="17" charset="-128"/>
            </a:endParaRPr>
          </a:p>
          <a:p>
            <a:r>
              <a:rPr lang="ja-JP" altLang="en-US" sz="1400" dirty="0">
                <a:latin typeface="ＭＳ 明朝" panose="02020609040205080304" pitchFamily="17" charset="-128"/>
                <a:ea typeface="ＭＳ 明朝" panose="02020609040205080304" pitchFamily="17" charset="-128"/>
              </a:rPr>
              <a:t>★</a:t>
            </a:r>
            <a:r>
              <a:rPr lang="ja-JP" altLang="en-US" sz="1400" dirty="0" smtClean="0">
                <a:latin typeface="ＭＳ 明朝" panose="02020609040205080304" pitchFamily="17" charset="-128"/>
                <a:ea typeface="ＭＳ 明朝" panose="02020609040205080304" pitchFamily="17" charset="-128"/>
              </a:rPr>
              <a:t>詳細</a:t>
            </a:r>
            <a:r>
              <a:rPr lang="ja-JP" altLang="en-US" sz="1400" dirty="0">
                <a:latin typeface="ＭＳ 明朝" panose="02020609040205080304" pitchFamily="17" charset="-128"/>
                <a:ea typeface="ＭＳ 明朝" panose="02020609040205080304" pitchFamily="17" charset="-128"/>
              </a:rPr>
              <a:t>な文章を書く必要はありません</a:t>
            </a:r>
            <a:r>
              <a:rPr lang="ja-JP" altLang="en-US" sz="1400" dirty="0" smtClean="0">
                <a:latin typeface="ＭＳ 明朝" panose="02020609040205080304" pitchFamily="17" charset="-128"/>
                <a:ea typeface="ＭＳ 明朝" panose="02020609040205080304" pitchFamily="17" charset="-128"/>
              </a:rPr>
              <a:t>。事例の概略</a:t>
            </a:r>
            <a:r>
              <a:rPr lang="ja-JP" altLang="en-US" sz="1400" dirty="0">
                <a:latin typeface="ＭＳ 明朝" panose="02020609040205080304" pitchFamily="17" charset="-128"/>
                <a:ea typeface="ＭＳ 明朝" panose="02020609040205080304" pitchFamily="17" charset="-128"/>
              </a:rPr>
              <a:t>を上に</a:t>
            </a:r>
            <a:r>
              <a:rPr lang="ja-JP" altLang="en-US" sz="1400" dirty="0" smtClean="0">
                <a:latin typeface="ＭＳ 明朝" panose="02020609040205080304" pitchFamily="17" charset="-128"/>
                <a:ea typeface="ＭＳ 明朝" panose="02020609040205080304" pitchFamily="17" charset="-128"/>
              </a:rPr>
              <a:t>書いて、それ</a:t>
            </a:r>
            <a:r>
              <a:rPr lang="ja-JP" altLang="en-US" sz="1400" dirty="0">
                <a:latin typeface="ＭＳ 明朝" panose="02020609040205080304" pitchFamily="17" charset="-128"/>
                <a:ea typeface="ＭＳ 明朝" panose="02020609040205080304" pitchFamily="17" charset="-128"/>
              </a:rPr>
              <a:t>に対して</a:t>
            </a:r>
            <a:r>
              <a:rPr lang="en-US" altLang="ja-JP" sz="1400" dirty="0">
                <a:latin typeface="ＭＳ 明朝" panose="02020609040205080304" pitchFamily="17" charset="-128"/>
                <a:ea typeface="ＭＳ 明朝" panose="02020609040205080304" pitchFamily="17" charset="-128"/>
              </a:rPr>
              <a:t>『</a:t>
            </a:r>
            <a:r>
              <a:rPr lang="ja-JP" altLang="en-US" sz="1400" dirty="0">
                <a:latin typeface="ＭＳ 明朝" panose="02020609040205080304" pitchFamily="17" charset="-128"/>
                <a:ea typeface="ＭＳ 明朝" panose="02020609040205080304" pitchFamily="17" charset="-128"/>
              </a:rPr>
              <a:t>誰が</a:t>
            </a:r>
            <a:r>
              <a:rPr lang="en-US" altLang="ja-JP" sz="1400" dirty="0">
                <a:latin typeface="ＭＳ 明朝" panose="02020609040205080304" pitchFamily="17" charset="-128"/>
                <a:ea typeface="ＭＳ 明朝" panose="02020609040205080304" pitchFamily="17" charset="-128"/>
              </a:rPr>
              <a:t>』『</a:t>
            </a:r>
            <a:r>
              <a:rPr lang="ja-JP" altLang="en-US" sz="1400" dirty="0">
                <a:latin typeface="ＭＳ 明朝" panose="02020609040205080304" pitchFamily="17" charset="-128"/>
                <a:ea typeface="ＭＳ 明朝" panose="02020609040205080304" pitchFamily="17" charset="-128"/>
              </a:rPr>
              <a:t>いつ</a:t>
            </a:r>
            <a:r>
              <a:rPr lang="en-US" altLang="ja-JP" sz="1400" dirty="0">
                <a:latin typeface="ＭＳ 明朝" panose="02020609040205080304" pitchFamily="17" charset="-128"/>
                <a:ea typeface="ＭＳ 明朝" panose="02020609040205080304" pitchFamily="17" charset="-128"/>
              </a:rPr>
              <a:t>』『</a:t>
            </a:r>
            <a:r>
              <a:rPr lang="ja-JP" altLang="en-US" sz="1400" dirty="0">
                <a:latin typeface="ＭＳ 明朝" panose="02020609040205080304" pitchFamily="17" charset="-128"/>
                <a:ea typeface="ＭＳ 明朝" panose="02020609040205080304" pitchFamily="17" charset="-128"/>
              </a:rPr>
              <a:t>どこで</a:t>
            </a:r>
            <a:r>
              <a:rPr lang="en-US" altLang="ja-JP" sz="1400" dirty="0">
                <a:latin typeface="ＭＳ 明朝" panose="02020609040205080304" pitchFamily="17" charset="-128"/>
                <a:ea typeface="ＭＳ 明朝" panose="02020609040205080304" pitchFamily="17" charset="-128"/>
              </a:rPr>
              <a:t>』『</a:t>
            </a:r>
            <a:r>
              <a:rPr lang="ja-JP" altLang="en-US" sz="1400" dirty="0">
                <a:latin typeface="ＭＳ 明朝" panose="02020609040205080304" pitchFamily="17" charset="-128"/>
                <a:ea typeface="ＭＳ 明朝" panose="02020609040205080304" pitchFamily="17" charset="-128"/>
              </a:rPr>
              <a:t>何を</a:t>
            </a:r>
            <a:r>
              <a:rPr lang="en-US" altLang="ja-JP" sz="1400" dirty="0">
                <a:latin typeface="ＭＳ 明朝" panose="02020609040205080304" pitchFamily="17" charset="-128"/>
                <a:ea typeface="ＭＳ 明朝" panose="02020609040205080304" pitchFamily="17" charset="-128"/>
              </a:rPr>
              <a:t>』『</a:t>
            </a:r>
            <a:r>
              <a:rPr lang="ja-JP" altLang="en-US" sz="1400" dirty="0">
                <a:latin typeface="ＭＳ 明朝" panose="02020609040205080304" pitchFamily="17" charset="-128"/>
                <a:ea typeface="ＭＳ 明朝" panose="02020609040205080304" pitchFamily="17" charset="-128"/>
              </a:rPr>
              <a:t>どのように</a:t>
            </a:r>
            <a:r>
              <a:rPr lang="en-US" altLang="ja-JP" sz="1400" dirty="0">
                <a:latin typeface="ＭＳ 明朝" panose="02020609040205080304" pitchFamily="17" charset="-128"/>
                <a:ea typeface="ＭＳ 明朝" panose="02020609040205080304" pitchFamily="17" charset="-128"/>
              </a:rPr>
              <a:t>』</a:t>
            </a:r>
            <a:r>
              <a:rPr lang="ja-JP" altLang="en-US" sz="1400" dirty="0">
                <a:latin typeface="ＭＳ 明朝" panose="02020609040205080304" pitchFamily="17" charset="-128"/>
                <a:ea typeface="ＭＳ 明朝" panose="02020609040205080304" pitchFamily="17" charset="-128"/>
              </a:rPr>
              <a:t>行ったの</a:t>
            </a:r>
            <a:r>
              <a:rPr lang="ja-JP" altLang="en-US" sz="1400" dirty="0" smtClean="0">
                <a:latin typeface="ＭＳ 明朝" panose="02020609040205080304" pitchFamily="17" charset="-128"/>
                <a:ea typeface="ＭＳ 明朝" panose="02020609040205080304" pitchFamily="17" charset="-128"/>
              </a:rPr>
              <a:t>か、後</a:t>
            </a:r>
            <a:r>
              <a:rPr lang="ja-JP" altLang="en-US" sz="1400" dirty="0">
                <a:latin typeface="ＭＳ 明朝" panose="02020609040205080304" pitchFamily="17" charset="-128"/>
                <a:ea typeface="ＭＳ 明朝" panose="02020609040205080304" pitchFamily="17" charset="-128"/>
              </a:rPr>
              <a:t>の協議で説明できる程度にメモをしてください。</a:t>
            </a:r>
            <a:endParaRPr lang="en-US" altLang="ja-JP" sz="1400" dirty="0">
              <a:latin typeface="ＭＳ 明朝" panose="02020609040205080304" pitchFamily="17" charset="-128"/>
              <a:ea typeface="ＭＳ 明朝" panose="02020609040205080304" pitchFamily="17" charset="-128"/>
            </a:endParaRPr>
          </a:p>
          <a:p>
            <a:endParaRPr lang="en-US" altLang="ja-JP" sz="1400" dirty="0">
              <a:latin typeface="ＭＳ 明朝" panose="02020609040205080304" pitchFamily="17" charset="-128"/>
              <a:ea typeface="ＭＳ 明朝" panose="02020609040205080304" pitchFamily="17" charset="-128"/>
            </a:endParaRPr>
          </a:p>
          <a:p>
            <a:pPr defTabSz="914313">
              <a:defRPr/>
            </a:pPr>
            <a:r>
              <a:rPr lang="ja-JP" altLang="en-US" sz="1400" dirty="0">
                <a:latin typeface="ＭＳ 明朝" panose="02020609040205080304" pitchFamily="17" charset="-128"/>
                <a:ea typeface="ＭＳ 明朝" panose="02020609040205080304" pitchFamily="17" charset="-128"/>
              </a:rPr>
              <a:t>　</a:t>
            </a:r>
            <a:r>
              <a:rPr lang="ja-JP" altLang="en-US" sz="1400" dirty="0" smtClean="0">
                <a:latin typeface="ＭＳ 明朝" panose="02020609040205080304" pitchFamily="17" charset="-128"/>
                <a:ea typeface="ＭＳ 明朝" panose="02020609040205080304" pitchFamily="17" charset="-128"/>
              </a:rPr>
              <a:t>なお、★</a:t>
            </a:r>
            <a:r>
              <a:rPr lang="ja-JP" altLang="en-US" sz="1400" dirty="0">
                <a:latin typeface="ＭＳ 明朝" panose="02020609040205080304" pitchFamily="17" charset="-128"/>
                <a:ea typeface="ＭＳ 明朝" panose="02020609040205080304" pitchFamily="17" charset="-128"/>
              </a:rPr>
              <a:t>生徒指導の実践が思い浮かばないという先生</a:t>
            </a:r>
            <a:r>
              <a:rPr lang="ja-JP" altLang="en-US" sz="1400" dirty="0" smtClean="0">
                <a:latin typeface="ＭＳ 明朝" panose="02020609040205080304" pitchFamily="17" charset="-128"/>
                <a:ea typeface="ＭＳ 明朝" panose="02020609040205080304" pitchFamily="17" charset="-128"/>
              </a:rPr>
              <a:t>は、同僚</a:t>
            </a:r>
            <a:r>
              <a:rPr lang="ja-JP" altLang="en-US" sz="1400" dirty="0">
                <a:latin typeface="ＭＳ 明朝" panose="02020609040205080304" pitchFamily="17" charset="-128"/>
                <a:ea typeface="ＭＳ 明朝" panose="02020609040205080304" pitchFamily="17" charset="-128"/>
              </a:rPr>
              <a:t>の実践</a:t>
            </a:r>
            <a:r>
              <a:rPr lang="ja-JP" altLang="en-US" sz="1400" dirty="0" smtClean="0">
                <a:latin typeface="ＭＳ 明朝" panose="02020609040205080304" pitchFamily="17" charset="-128"/>
                <a:ea typeface="ＭＳ 明朝" panose="02020609040205080304" pitchFamily="17" charset="-128"/>
              </a:rPr>
              <a:t>や、教育</a:t>
            </a:r>
            <a:r>
              <a:rPr lang="ja-JP" altLang="en-US" sz="1400" dirty="0">
                <a:latin typeface="ＭＳ 明朝" panose="02020609040205080304" pitchFamily="17" charset="-128"/>
                <a:ea typeface="ＭＳ 明朝" panose="02020609040205080304" pitchFamily="17" charset="-128"/>
              </a:rPr>
              <a:t>実習等での経験を基</a:t>
            </a:r>
            <a:r>
              <a:rPr lang="ja-JP" altLang="en-US" sz="1400" dirty="0" smtClean="0">
                <a:latin typeface="ＭＳ 明朝" panose="02020609040205080304" pitchFamily="17" charset="-128"/>
                <a:ea typeface="ＭＳ 明朝" panose="02020609040205080304" pitchFamily="17" charset="-128"/>
              </a:rPr>
              <a:t>に、</a:t>
            </a:r>
            <a:r>
              <a:rPr lang="en-US" altLang="ja-JP" sz="1400" dirty="0" smtClean="0">
                <a:latin typeface="ＭＳ 明朝" panose="02020609040205080304" pitchFamily="17" charset="-128"/>
                <a:ea typeface="ＭＳ 明朝" panose="02020609040205080304" pitchFamily="17" charset="-128"/>
              </a:rPr>
              <a:t>『</a:t>
            </a:r>
            <a:r>
              <a:rPr lang="ja-JP" altLang="en-US" sz="1400" dirty="0">
                <a:latin typeface="ＭＳ 明朝" panose="02020609040205080304" pitchFamily="17" charset="-128"/>
                <a:ea typeface="ＭＳ 明朝" panose="02020609040205080304" pitchFamily="17" charset="-128"/>
              </a:rPr>
              <a:t>誰が</a:t>
            </a:r>
            <a:r>
              <a:rPr lang="en-US" altLang="ja-JP" sz="1400" dirty="0">
                <a:latin typeface="ＭＳ 明朝" panose="02020609040205080304" pitchFamily="17" charset="-128"/>
                <a:ea typeface="ＭＳ 明朝" panose="02020609040205080304" pitchFamily="17" charset="-128"/>
              </a:rPr>
              <a:t>』『</a:t>
            </a:r>
            <a:r>
              <a:rPr lang="ja-JP" altLang="en-US" sz="1400" dirty="0">
                <a:latin typeface="ＭＳ 明朝" panose="02020609040205080304" pitchFamily="17" charset="-128"/>
                <a:ea typeface="ＭＳ 明朝" panose="02020609040205080304" pitchFamily="17" charset="-128"/>
              </a:rPr>
              <a:t>いつ</a:t>
            </a:r>
            <a:r>
              <a:rPr lang="en-US" altLang="ja-JP" sz="1400" dirty="0">
                <a:latin typeface="ＭＳ 明朝" panose="02020609040205080304" pitchFamily="17" charset="-128"/>
                <a:ea typeface="ＭＳ 明朝" panose="02020609040205080304" pitchFamily="17" charset="-128"/>
              </a:rPr>
              <a:t>』『</a:t>
            </a:r>
            <a:r>
              <a:rPr lang="ja-JP" altLang="en-US" sz="1400" dirty="0">
                <a:latin typeface="ＭＳ 明朝" panose="02020609040205080304" pitchFamily="17" charset="-128"/>
                <a:ea typeface="ＭＳ 明朝" panose="02020609040205080304" pitchFamily="17" charset="-128"/>
              </a:rPr>
              <a:t>どこで</a:t>
            </a:r>
            <a:r>
              <a:rPr lang="en-US" altLang="ja-JP" sz="1400" dirty="0">
                <a:latin typeface="ＭＳ 明朝" panose="02020609040205080304" pitchFamily="17" charset="-128"/>
                <a:ea typeface="ＭＳ 明朝" panose="02020609040205080304" pitchFamily="17" charset="-128"/>
              </a:rPr>
              <a:t>』『</a:t>
            </a:r>
            <a:r>
              <a:rPr lang="ja-JP" altLang="en-US" sz="1400" dirty="0">
                <a:latin typeface="ＭＳ 明朝" panose="02020609040205080304" pitchFamily="17" charset="-128"/>
                <a:ea typeface="ＭＳ 明朝" panose="02020609040205080304" pitchFamily="17" charset="-128"/>
              </a:rPr>
              <a:t>何を</a:t>
            </a:r>
            <a:r>
              <a:rPr lang="en-US" altLang="ja-JP" sz="1400" dirty="0">
                <a:latin typeface="ＭＳ 明朝" panose="02020609040205080304" pitchFamily="17" charset="-128"/>
                <a:ea typeface="ＭＳ 明朝" panose="02020609040205080304" pitchFamily="17" charset="-128"/>
              </a:rPr>
              <a:t>』『</a:t>
            </a:r>
            <a:r>
              <a:rPr lang="ja-JP" altLang="en-US" sz="1400" dirty="0">
                <a:latin typeface="ＭＳ 明朝" panose="02020609040205080304" pitchFamily="17" charset="-128"/>
                <a:ea typeface="ＭＳ 明朝" panose="02020609040205080304" pitchFamily="17" charset="-128"/>
              </a:rPr>
              <a:t>どのように</a:t>
            </a:r>
            <a:r>
              <a:rPr lang="en-US" altLang="ja-JP" sz="1400" dirty="0">
                <a:latin typeface="ＭＳ 明朝" panose="02020609040205080304" pitchFamily="17" charset="-128"/>
                <a:ea typeface="ＭＳ 明朝" panose="02020609040205080304" pitchFamily="17" charset="-128"/>
              </a:rPr>
              <a:t>』</a:t>
            </a:r>
            <a:r>
              <a:rPr lang="ja-JP" altLang="en-US" sz="1400" dirty="0">
                <a:latin typeface="ＭＳ 明朝" panose="02020609040205080304" pitchFamily="17" charset="-128"/>
                <a:ea typeface="ＭＳ 明朝" panose="02020609040205080304" pitchFamily="17" charset="-128"/>
              </a:rPr>
              <a:t>指導していたのか書いてください</a:t>
            </a:r>
            <a:r>
              <a:rPr lang="ja-JP" altLang="en-US" sz="1400" dirty="0" smtClean="0">
                <a:latin typeface="ＭＳ 明朝" panose="02020609040205080304" pitchFamily="17" charset="-128"/>
                <a:ea typeface="ＭＳ 明朝" panose="02020609040205080304" pitchFamily="17" charset="-128"/>
              </a:rPr>
              <a:t>。</a:t>
            </a:r>
            <a:endParaRPr lang="en-US" altLang="ja-JP" sz="1400" dirty="0">
              <a:latin typeface="ＭＳ 明朝" panose="02020609040205080304" pitchFamily="17" charset="-128"/>
              <a:ea typeface="ＭＳ 明朝" panose="02020609040205080304" pitchFamily="17" charset="-128"/>
            </a:endParaRPr>
          </a:p>
          <a:p>
            <a:endParaRPr lang="en-US" altLang="ja-JP" sz="1400" dirty="0">
              <a:latin typeface="ＭＳ 明朝" panose="02020609040205080304" pitchFamily="17" charset="-128"/>
              <a:ea typeface="ＭＳ 明朝" panose="02020609040205080304" pitchFamily="17" charset="-128"/>
            </a:endParaRPr>
          </a:p>
          <a:p>
            <a:r>
              <a:rPr lang="ja-JP" altLang="en-US" sz="1400" dirty="0">
                <a:latin typeface="ＭＳ 明朝" panose="02020609040205080304" pitchFamily="17" charset="-128"/>
                <a:ea typeface="ＭＳ 明朝" panose="02020609040205080304" pitchFamily="17" charset="-128"/>
              </a:rPr>
              <a:t>　時間は６分</a:t>
            </a:r>
            <a:r>
              <a:rPr lang="ja-JP" altLang="en-US" sz="1400" dirty="0" smtClean="0">
                <a:latin typeface="ＭＳ 明朝" panose="02020609040205080304" pitchFamily="17" charset="-128"/>
                <a:ea typeface="ＭＳ 明朝" panose="02020609040205080304" pitchFamily="17" charset="-128"/>
              </a:rPr>
              <a:t>です、それ</a:t>
            </a:r>
            <a:r>
              <a:rPr lang="ja-JP" altLang="en-US" sz="1400" dirty="0">
                <a:latin typeface="ＭＳ 明朝" panose="02020609040205080304" pitchFamily="17" charset="-128"/>
                <a:ea typeface="ＭＳ 明朝" panose="02020609040205080304" pitchFamily="17" charset="-128"/>
              </a:rPr>
              <a:t>では始めてください。</a:t>
            </a:r>
            <a:endParaRPr lang="en-US" altLang="ja-JP" sz="1400" dirty="0">
              <a:latin typeface="ＭＳ 明朝" panose="02020609040205080304" pitchFamily="17" charset="-128"/>
              <a:ea typeface="ＭＳ 明朝" panose="02020609040205080304" pitchFamily="17" charset="-128"/>
            </a:endParaRPr>
          </a:p>
          <a:p>
            <a:endParaRPr lang="en-US" altLang="ja-JP" sz="1400" dirty="0">
              <a:latin typeface="ＭＳ 明朝" panose="02020609040205080304" pitchFamily="17" charset="-128"/>
              <a:ea typeface="ＭＳ 明朝" panose="02020609040205080304" pitchFamily="17" charset="-128"/>
            </a:endParaRPr>
          </a:p>
          <a:p>
            <a:r>
              <a:rPr lang="ja-JP" altLang="en-US" sz="1400" dirty="0">
                <a:latin typeface="ＭＳ 明朝" panose="02020609040205080304" pitchFamily="17" charset="-128"/>
                <a:ea typeface="ＭＳ 明朝" panose="02020609040205080304" pitchFamily="17" charset="-128"/>
              </a:rPr>
              <a:t>（６分経過）</a:t>
            </a:r>
          </a:p>
          <a:p>
            <a:r>
              <a:rPr lang="ja-JP" altLang="en-US" sz="1400" dirty="0">
                <a:latin typeface="ＭＳ 明朝" panose="02020609040205080304" pitchFamily="17" charset="-128"/>
                <a:ea typeface="ＭＳ 明朝" panose="02020609040205080304" pitchFamily="17" charset="-128"/>
              </a:rPr>
              <a:t>　</a:t>
            </a:r>
            <a:r>
              <a:rPr lang="ja-JP" altLang="en-US" sz="1400" dirty="0" smtClean="0">
                <a:latin typeface="ＭＳ 明朝" panose="02020609040205080304" pitchFamily="17" charset="-128"/>
                <a:ea typeface="ＭＳ 明朝" panose="02020609040205080304" pitchFamily="17" charset="-128"/>
              </a:rPr>
              <a:t>はい、時間</a:t>
            </a:r>
            <a:r>
              <a:rPr lang="ja-JP" altLang="en-US" sz="1400" dirty="0">
                <a:latin typeface="ＭＳ 明朝" panose="02020609040205080304" pitchFamily="17" charset="-128"/>
                <a:ea typeface="ＭＳ 明朝" panose="02020609040205080304" pitchFamily="17" charset="-128"/>
              </a:rPr>
              <a:t>が来ました</a:t>
            </a:r>
            <a:r>
              <a:rPr lang="ja-JP" altLang="en-US" sz="1400" dirty="0" smtClean="0">
                <a:latin typeface="ＭＳ 明朝" panose="02020609040205080304" pitchFamily="17" charset="-128"/>
                <a:ea typeface="ＭＳ 明朝" panose="02020609040205080304" pitchFamily="17" charset="-128"/>
              </a:rPr>
              <a:t>ので、ここ</a:t>
            </a:r>
            <a:r>
              <a:rPr lang="ja-JP" altLang="en-US" sz="1400" dirty="0">
                <a:latin typeface="ＭＳ 明朝" panose="02020609040205080304" pitchFamily="17" charset="-128"/>
                <a:ea typeface="ＭＳ 明朝" panose="02020609040205080304" pitchFamily="17" charset="-128"/>
              </a:rPr>
              <a:t>までにします。書ききれなかった部分</a:t>
            </a:r>
            <a:r>
              <a:rPr lang="ja-JP" altLang="en-US" sz="1400" dirty="0" smtClean="0">
                <a:latin typeface="ＭＳ 明朝" panose="02020609040205080304" pitchFamily="17" charset="-128"/>
                <a:ea typeface="ＭＳ 明朝" panose="02020609040205080304" pitchFamily="17" charset="-128"/>
              </a:rPr>
              <a:t>は、協議</a:t>
            </a:r>
            <a:r>
              <a:rPr lang="ja-JP" altLang="en-US" sz="1400" dirty="0">
                <a:latin typeface="ＭＳ 明朝" panose="02020609040205080304" pitchFamily="17" charset="-128"/>
                <a:ea typeface="ＭＳ 明朝" panose="02020609040205080304" pitchFamily="17" charset="-128"/>
              </a:rPr>
              <a:t>の中で補足してください。</a:t>
            </a:r>
            <a:endParaRPr lang="en-US" altLang="ja-JP" sz="1400" dirty="0">
              <a:latin typeface="ＭＳ 明朝" panose="02020609040205080304" pitchFamily="17" charset="-128"/>
              <a:ea typeface="ＭＳ 明朝" panose="02020609040205080304" pitchFamily="17" charset="-128"/>
            </a:endParaRPr>
          </a:p>
          <a:p>
            <a:endParaRPr lang="en-US" altLang="ja-JP" sz="1400" dirty="0">
              <a:latin typeface="ＭＳ 明朝" panose="02020609040205080304" pitchFamily="17" charset="-128"/>
              <a:ea typeface="ＭＳ 明朝" panose="02020609040205080304" pitchFamily="17" charset="-128"/>
            </a:endParaRPr>
          </a:p>
          <a:p>
            <a:r>
              <a:rPr lang="ja-JP" altLang="en-US" sz="1400" dirty="0">
                <a:latin typeface="ＭＳ 明朝" panose="02020609040205080304" pitchFamily="17" charset="-128"/>
                <a:ea typeface="ＭＳ 明朝" panose="02020609040205080304" pitchFamily="17" charset="-128"/>
              </a:rPr>
              <a:t>　協議に入る前</a:t>
            </a:r>
            <a:r>
              <a:rPr lang="ja-JP" altLang="en-US" sz="1400" dirty="0" smtClean="0">
                <a:latin typeface="ＭＳ 明朝" panose="02020609040205080304" pitchFamily="17" charset="-128"/>
                <a:ea typeface="ＭＳ 明朝" panose="02020609040205080304" pitchFamily="17" charset="-128"/>
              </a:rPr>
              <a:t>に、少し</a:t>
            </a:r>
            <a:r>
              <a:rPr lang="ja-JP" altLang="en-US" sz="1400" dirty="0">
                <a:latin typeface="ＭＳ 明朝" panose="02020609040205080304" pitchFamily="17" charset="-128"/>
                <a:ea typeface="ＭＳ 明朝" panose="02020609040205080304" pitchFamily="17" charset="-128"/>
              </a:rPr>
              <a:t>企業などが業務で成果を上げるためのプロセスに</a:t>
            </a:r>
            <a:r>
              <a:rPr lang="ja-JP" altLang="en-US" sz="1400" dirty="0" smtClean="0">
                <a:latin typeface="ＭＳ 明朝" panose="02020609040205080304" pitchFamily="17" charset="-128"/>
                <a:ea typeface="ＭＳ 明朝" panose="02020609040205080304" pitchFamily="17" charset="-128"/>
              </a:rPr>
              <a:t>ついて</a:t>
            </a:r>
            <a:r>
              <a:rPr lang="ja-JP" altLang="en-US" sz="1400" dirty="0" smtClean="0">
                <a:solidFill>
                  <a:srgbClr val="FF0000"/>
                </a:solidFill>
                <a:latin typeface="ＭＳ 明朝" panose="02020609040205080304" pitchFamily="17" charset="-128"/>
                <a:ea typeface="ＭＳ 明朝" panose="02020609040205080304" pitchFamily="17" charset="-128"/>
              </a:rPr>
              <a:t>一般的な</a:t>
            </a:r>
            <a:r>
              <a:rPr lang="ja-JP" altLang="en-US" sz="1400" dirty="0" smtClean="0">
                <a:latin typeface="ＭＳ 明朝" panose="02020609040205080304" pitchFamily="17" charset="-128"/>
                <a:ea typeface="ＭＳ 明朝" panose="02020609040205080304" pitchFamily="17" charset="-128"/>
              </a:rPr>
              <a:t>説明</a:t>
            </a:r>
            <a:r>
              <a:rPr lang="ja-JP" altLang="en-US" sz="1400" dirty="0">
                <a:latin typeface="ＭＳ 明朝" panose="02020609040205080304" pitchFamily="17" charset="-128"/>
                <a:ea typeface="ＭＳ 明朝" panose="02020609040205080304" pitchFamily="17" charset="-128"/>
              </a:rPr>
              <a:t>をします。★</a:t>
            </a:r>
            <a:endParaRPr lang="en-US" altLang="ja-JP" sz="1400" dirty="0">
              <a:latin typeface="ＭＳ 明朝" panose="02020609040205080304" pitchFamily="17" charset="-128"/>
              <a:ea typeface="ＭＳ 明朝" panose="02020609040205080304" pitchFamily="17" charset="-128"/>
            </a:endParaRPr>
          </a:p>
          <a:p>
            <a:r>
              <a:rPr lang="ja-JP" altLang="en-US" sz="1400" dirty="0">
                <a:latin typeface="ＭＳ 明朝" panose="02020609040205080304" pitchFamily="17" charset="-128"/>
                <a:ea typeface="ＭＳ 明朝" panose="02020609040205080304" pitchFamily="17" charset="-128"/>
              </a:rPr>
              <a:t>　</a:t>
            </a:r>
            <a:endParaRPr lang="en-US" altLang="ja-JP" sz="1400" dirty="0">
              <a:latin typeface="ＭＳ 明朝" panose="02020609040205080304" pitchFamily="17" charset="-128"/>
              <a:ea typeface="ＭＳ 明朝" panose="02020609040205080304" pitchFamily="17"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4</a:t>
            </a:fld>
            <a:endParaRPr kumimoji="1" lang="ja-JP" altLang="en-US"/>
          </a:p>
        </p:txBody>
      </p:sp>
    </p:spTree>
    <p:extLst>
      <p:ext uri="{BB962C8B-B14F-4D97-AF65-F5344CB8AC3E}">
        <p14:creationId xmlns:p14="http://schemas.microsoft.com/office/powerpoint/2010/main" val="5974917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04967" fontAlgn="base">
              <a:spcBef>
                <a:spcPct val="30000"/>
              </a:spcBef>
              <a:spcAft>
                <a:spcPct val="0"/>
              </a:spcAft>
              <a:defRPr/>
            </a:pPr>
            <a:r>
              <a:rPr lang="en-US" altLang="ja-JP" sz="1800" dirty="0">
                <a:latin typeface="+mn-ea"/>
              </a:rPr>
              <a:t>≪</a:t>
            </a:r>
            <a:r>
              <a:rPr lang="ja-JP" altLang="en-US" sz="1800" dirty="0">
                <a:latin typeface="+mn-ea"/>
              </a:rPr>
              <a:t>スライド</a:t>
            </a:r>
            <a:r>
              <a:rPr lang="en-US" altLang="ja-JP" sz="1800" dirty="0" smtClean="0">
                <a:latin typeface="+mn-ea"/>
              </a:rPr>
              <a:t>15</a:t>
            </a:r>
            <a:r>
              <a:rPr lang="ja-JP" altLang="en-US" sz="1800" dirty="0" err="1" smtClean="0">
                <a:latin typeface="+mn-ea"/>
              </a:rPr>
              <a:t>、</a:t>
            </a:r>
            <a:r>
              <a:rPr lang="en-US" altLang="ja-JP" sz="1800" dirty="0" smtClean="0">
                <a:latin typeface="+mn-ea"/>
              </a:rPr>
              <a:t>16</a:t>
            </a:r>
            <a:r>
              <a:rPr lang="ja-JP" altLang="en-US" sz="1800" dirty="0" err="1" smtClean="0">
                <a:latin typeface="+mn-ea"/>
              </a:rPr>
              <a:t>、</a:t>
            </a:r>
            <a:r>
              <a:rPr lang="en-US" altLang="ja-JP" sz="1800" dirty="0" smtClean="0">
                <a:latin typeface="+mn-ea"/>
              </a:rPr>
              <a:t>17</a:t>
            </a:r>
            <a:r>
              <a:rPr lang="ja-JP" altLang="en-US" sz="1800" dirty="0" err="1" smtClean="0">
                <a:latin typeface="+mn-ea"/>
              </a:rPr>
              <a:t>、</a:t>
            </a:r>
            <a:r>
              <a:rPr lang="en-US" altLang="ja-JP" sz="1800" dirty="0" smtClean="0">
                <a:latin typeface="+mn-ea"/>
              </a:rPr>
              <a:t>18</a:t>
            </a:r>
            <a:r>
              <a:rPr lang="ja-JP" altLang="en-US" sz="1800" dirty="0">
                <a:latin typeface="+mn-ea"/>
              </a:rPr>
              <a:t>で２分</a:t>
            </a:r>
            <a:r>
              <a:rPr lang="en-US" altLang="ja-JP" sz="1800" dirty="0">
                <a:latin typeface="+mn-ea"/>
              </a:rPr>
              <a:t>≫</a:t>
            </a:r>
          </a:p>
          <a:p>
            <a:pPr defTabSz="903187">
              <a:defRPr/>
            </a:pPr>
            <a:r>
              <a:rPr lang="ja-JP" altLang="en-US" sz="1800" dirty="0">
                <a:latin typeface="ＭＳ 明朝" panose="02020609040205080304" pitchFamily="17" charset="-128"/>
                <a:ea typeface="ＭＳ 明朝" panose="02020609040205080304" pitchFamily="17" charset="-128"/>
              </a:rPr>
              <a:t>　</a:t>
            </a:r>
            <a:r>
              <a:rPr lang="ja-JP" altLang="en-US" sz="1800" dirty="0" smtClean="0">
                <a:latin typeface="ＭＳ 明朝" panose="02020609040205080304" pitchFamily="17" charset="-128"/>
                <a:ea typeface="ＭＳ 明朝" panose="02020609040205080304" pitchFamily="17" charset="-128"/>
              </a:rPr>
              <a:t>さて、ここ</a:t>
            </a:r>
            <a:r>
              <a:rPr lang="ja-JP" altLang="en-US" sz="1800" dirty="0">
                <a:latin typeface="ＭＳ 明朝" panose="02020609040205080304" pitchFamily="17" charset="-128"/>
                <a:ea typeface="ＭＳ 明朝" panose="02020609040205080304" pitchFamily="17" charset="-128"/>
              </a:rPr>
              <a:t>まで</a:t>
            </a:r>
            <a:r>
              <a:rPr lang="ja-JP" altLang="en-US" sz="1800" dirty="0" smtClean="0">
                <a:latin typeface="ＭＳ 明朝" panose="02020609040205080304" pitchFamily="17" charset="-128"/>
                <a:ea typeface="ＭＳ 明朝" panose="02020609040205080304" pitchFamily="17" charset="-128"/>
              </a:rPr>
              <a:t>は、先生方</a:t>
            </a:r>
            <a:r>
              <a:rPr lang="ja-JP" altLang="en-US" sz="1800" dirty="0">
                <a:latin typeface="ＭＳ 明朝" panose="02020609040205080304" pitchFamily="17" charset="-128"/>
                <a:ea typeface="ＭＳ 明朝" panose="02020609040205080304" pitchFamily="17" charset="-128"/>
              </a:rPr>
              <a:t>の生徒指導実践</a:t>
            </a:r>
            <a:r>
              <a:rPr lang="ja-JP" altLang="en-US" sz="1800" dirty="0" smtClean="0">
                <a:latin typeface="ＭＳ 明朝" panose="02020609040205080304" pitchFamily="17" charset="-128"/>
                <a:ea typeface="ＭＳ 明朝" panose="02020609040205080304" pitchFamily="17" charset="-128"/>
              </a:rPr>
              <a:t>から、主</a:t>
            </a:r>
            <a:r>
              <a:rPr lang="ja-JP" altLang="en-US" sz="1800" dirty="0">
                <a:latin typeface="ＭＳ 明朝" panose="02020609040205080304" pitchFamily="17" charset="-128"/>
                <a:ea typeface="ＭＳ 明朝" panose="02020609040205080304" pitchFamily="17" charset="-128"/>
              </a:rPr>
              <a:t>に起きてしまった問題行動等への対応について考えてきました</a:t>
            </a:r>
            <a:r>
              <a:rPr lang="ja-JP" altLang="en-US" sz="1800" dirty="0" smtClean="0">
                <a:latin typeface="ＭＳ 明朝" panose="02020609040205080304" pitchFamily="17" charset="-128"/>
                <a:ea typeface="ＭＳ 明朝" panose="02020609040205080304" pitchFamily="17" charset="-128"/>
              </a:rPr>
              <a:t>が、ご存じ</a:t>
            </a:r>
            <a:r>
              <a:rPr lang="ja-JP" altLang="en-US" sz="1800" dirty="0">
                <a:latin typeface="ＭＳ 明朝" panose="02020609040205080304" pitchFamily="17" charset="-128"/>
                <a:ea typeface="ＭＳ 明朝" panose="02020609040205080304" pitchFamily="17" charset="-128"/>
              </a:rPr>
              <a:t>の</a:t>
            </a:r>
            <a:r>
              <a:rPr lang="ja-JP" altLang="en-US" sz="1800" dirty="0" smtClean="0">
                <a:latin typeface="ＭＳ 明朝" panose="02020609040205080304" pitchFamily="17" charset="-128"/>
                <a:ea typeface="ＭＳ 明朝" panose="02020609040205080304" pitchFamily="17" charset="-128"/>
              </a:rPr>
              <a:t>通り、起きて</a:t>
            </a:r>
            <a:r>
              <a:rPr lang="ja-JP" altLang="en-US" sz="1800" dirty="0">
                <a:latin typeface="ＭＳ 明朝" panose="02020609040205080304" pitchFamily="17" charset="-128"/>
                <a:ea typeface="ＭＳ 明朝" panose="02020609040205080304" pitchFamily="17" charset="-128"/>
              </a:rPr>
              <a:t>しまってからの対応では根本的な解決になりません。★</a:t>
            </a: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5</a:t>
            </a:fld>
            <a:endParaRPr kumimoji="1" lang="ja-JP" altLang="en-US"/>
          </a:p>
        </p:txBody>
      </p:sp>
    </p:spTree>
    <p:extLst>
      <p:ext uri="{BB962C8B-B14F-4D97-AF65-F5344CB8AC3E}">
        <p14:creationId xmlns:p14="http://schemas.microsoft.com/office/powerpoint/2010/main" val="265668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31547" y="4586076"/>
            <a:ext cx="5415178" cy="4667560"/>
          </a:xfrm>
        </p:spPr>
        <p:txBody>
          <a:bodyPr/>
          <a:lstStyle/>
          <a:p>
            <a:r>
              <a:rPr lang="en-US" altLang="ja-JP" sz="1800" dirty="0">
                <a:latin typeface="+mn-ea"/>
              </a:rPr>
              <a:t>≪</a:t>
            </a:r>
            <a:r>
              <a:rPr lang="ja-JP" altLang="en-US" sz="1800" dirty="0">
                <a:latin typeface="+mn-ea"/>
              </a:rPr>
              <a:t>スライド</a:t>
            </a:r>
            <a:r>
              <a:rPr lang="en-US" altLang="ja-JP" sz="1800" dirty="0">
                <a:latin typeface="+mn-ea"/>
              </a:rPr>
              <a:t>10</a:t>
            </a:r>
            <a:r>
              <a:rPr lang="ja-JP" altLang="en-US" sz="1800" dirty="0">
                <a:latin typeface="+mn-ea"/>
              </a:rPr>
              <a:t>で７分</a:t>
            </a:r>
            <a:r>
              <a:rPr lang="en-US" altLang="ja-JP" sz="1800" dirty="0">
                <a:latin typeface="+mn-ea"/>
              </a:rPr>
              <a:t>≫</a:t>
            </a:r>
          </a:p>
          <a:p>
            <a:pPr defTabSz="902079" fontAlgn="base">
              <a:spcBef>
                <a:spcPct val="30000"/>
              </a:spcBef>
              <a:spcAft>
                <a:spcPct val="0"/>
              </a:spcAft>
              <a:defRPr/>
            </a:pPr>
            <a:r>
              <a:rPr lang="ja-JP" altLang="en-US" sz="1800" dirty="0" smtClean="0">
                <a:latin typeface="ＭＳ 明朝" panose="02020609040205080304" pitchFamily="17" charset="-128"/>
                <a:ea typeface="ＭＳ 明朝" panose="02020609040205080304" pitchFamily="17" charset="-128"/>
              </a:rPr>
              <a:t>［別紙</a:t>
            </a:r>
            <a:r>
              <a:rPr lang="en-US" altLang="ja-JP" sz="1800" dirty="0" smtClean="0">
                <a:latin typeface="ＭＳ 明朝" panose="02020609040205080304" pitchFamily="17" charset="-128"/>
                <a:ea typeface="ＭＳ 明朝" panose="02020609040205080304" pitchFamily="17" charset="-128"/>
              </a:rPr>
              <a:t>Ⅱ</a:t>
            </a:r>
            <a:r>
              <a:rPr lang="ja-JP" altLang="en-US" sz="1800" dirty="0" smtClean="0">
                <a:latin typeface="ＭＳ 明朝" panose="02020609040205080304" pitchFamily="17" charset="-128"/>
                <a:ea typeface="ＭＳ 明朝" panose="02020609040205080304" pitchFamily="17" charset="-128"/>
              </a:rPr>
              <a:t>］</a:t>
            </a:r>
            <a:endParaRPr lang="en-US" altLang="ja-JP" sz="1800" dirty="0" smtClean="0">
              <a:latin typeface="ＭＳ 明朝" panose="02020609040205080304" pitchFamily="17" charset="-128"/>
              <a:ea typeface="ＭＳ 明朝" panose="02020609040205080304" pitchFamily="17" charset="-128"/>
            </a:endParaRPr>
          </a:p>
          <a:p>
            <a:pPr defTabSz="902079" fontAlgn="base">
              <a:spcBef>
                <a:spcPct val="30000"/>
              </a:spcBef>
              <a:spcAft>
                <a:spcPct val="0"/>
              </a:spcAft>
              <a:defRPr/>
            </a:pPr>
            <a:r>
              <a:rPr lang="ja-JP" altLang="en-US" sz="1800" dirty="0">
                <a:latin typeface="ＭＳ 明朝" panose="02020609040205080304" pitchFamily="17" charset="-128"/>
                <a:ea typeface="ＭＳ 明朝" panose="02020609040205080304" pitchFamily="17" charset="-128"/>
              </a:rPr>
              <a:t>　</a:t>
            </a:r>
            <a:r>
              <a:rPr lang="ja-JP" altLang="en-US" sz="1800" strike="dblStrike" dirty="0">
                <a:latin typeface="ＭＳ 明朝" panose="02020609040205080304" pitchFamily="17" charset="-128"/>
                <a:ea typeface="ＭＳ 明朝" panose="02020609040205080304" pitchFamily="17" charset="-128"/>
              </a:rPr>
              <a:t>それで</a:t>
            </a:r>
            <a:r>
              <a:rPr lang="ja-JP" altLang="en-US" sz="1800" strike="dblStrike" dirty="0" smtClean="0">
                <a:latin typeface="ＭＳ 明朝" panose="02020609040205080304" pitchFamily="17" charset="-128"/>
                <a:ea typeface="ＭＳ 明朝" panose="02020609040205080304" pitchFamily="17" charset="-128"/>
              </a:rPr>
              <a:t>は、</a:t>
            </a:r>
            <a:r>
              <a:rPr lang="ja-JP" altLang="en-US" sz="1800" dirty="0" smtClean="0">
                <a:latin typeface="ＭＳ 明朝" panose="02020609040205080304" pitchFamily="17" charset="-128"/>
                <a:ea typeface="ＭＳ 明朝" panose="02020609040205080304" pitchFamily="17" charset="-128"/>
              </a:rPr>
              <a:t>別紙</a:t>
            </a:r>
            <a:r>
              <a:rPr lang="en-US" altLang="ja-JP" sz="1800" dirty="0">
                <a:latin typeface="ＭＳ 明朝" panose="02020609040205080304" pitchFamily="17" charset="-128"/>
                <a:ea typeface="ＭＳ 明朝" panose="02020609040205080304" pitchFamily="17" charset="-128"/>
              </a:rPr>
              <a:t>Ⅱ</a:t>
            </a:r>
            <a:r>
              <a:rPr lang="ja-JP" altLang="en-US" sz="1800" dirty="0">
                <a:latin typeface="ＭＳ 明朝" panose="02020609040205080304" pitchFamily="17" charset="-128"/>
                <a:ea typeface="ＭＳ 明朝" panose="02020609040205080304" pitchFamily="17" charset="-128"/>
              </a:rPr>
              <a:t>を用意してください。</a:t>
            </a:r>
            <a:endParaRPr lang="en-US" altLang="ja-JP" sz="1800" dirty="0">
              <a:latin typeface="ＭＳ 明朝" panose="02020609040205080304" pitchFamily="17" charset="-128"/>
              <a:ea typeface="ＭＳ 明朝" panose="02020609040205080304" pitchFamily="17" charset="-128"/>
            </a:endParaRPr>
          </a:p>
          <a:p>
            <a:pPr defTabSz="902079" fontAlgn="base">
              <a:spcBef>
                <a:spcPct val="30000"/>
              </a:spcBef>
              <a:spcAft>
                <a:spcPct val="0"/>
              </a:spcAft>
              <a:defRPr/>
            </a:pPr>
            <a:r>
              <a:rPr lang="ja-JP" altLang="en-US" sz="1800" dirty="0">
                <a:latin typeface="ＭＳ 明朝" panose="02020609040205080304" pitchFamily="17" charset="-128"/>
                <a:ea typeface="ＭＳ 明朝" panose="02020609040205080304" pitchFamily="17" charset="-128"/>
              </a:rPr>
              <a:t>　これから②の個人作業をします。</a:t>
            </a:r>
          </a:p>
          <a:p>
            <a:pPr defTabSz="902079" fontAlgn="base">
              <a:spcBef>
                <a:spcPct val="30000"/>
              </a:spcBef>
              <a:spcAft>
                <a:spcPct val="0"/>
              </a:spcAft>
              <a:defRPr/>
            </a:pPr>
            <a:r>
              <a:rPr lang="ja-JP" altLang="en-US" sz="1800" dirty="0">
                <a:latin typeface="ＭＳ 明朝" panose="02020609040205080304" pitchFamily="17" charset="-128"/>
                <a:ea typeface="ＭＳ 明朝" panose="02020609040205080304" pitchFamily="17" charset="-128"/>
              </a:rPr>
              <a:t>　先ほど書いたエピソード</a:t>
            </a:r>
            <a:r>
              <a:rPr lang="ja-JP" altLang="en-US" sz="1800" dirty="0" smtClean="0">
                <a:latin typeface="ＭＳ 明朝" panose="02020609040205080304" pitchFamily="17" charset="-128"/>
                <a:ea typeface="ＭＳ 明朝" panose="02020609040205080304" pitchFamily="17" charset="-128"/>
              </a:rPr>
              <a:t>を、</a:t>
            </a:r>
            <a:r>
              <a:rPr lang="ja-JP" altLang="en-US" sz="1800" dirty="0" smtClean="0">
                <a:solidFill>
                  <a:srgbClr val="FF0000"/>
                </a:solidFill>
                <a:latin typeface="ＭＳ 明朝" panose="02020609040205080304" pitchFamily="17" charset="-128"/>
                <a:ea typeface="ＭＳ 明朝" panose="02020609040205080304" pitchFamily="17" charset="-128"/>
              </a:rPr>
              <a:t>「</a:t>
            </a:r>
            <a:r>
              <a:rPr lang="en-US" altLang="ja-JP" sz="1800" dirty="0" smtClean="0">
                <a:latin typeface="ＭＳ 明朝" panose="02020609040205080304" pitchFamily="17" charset="-128"/>
                <a:ea typeface="ＭＳ 明朝" panose="02020609040205080304" pitchFamily="17" charset="-128"/>
              </a:rPr>
              <a:t>ORV-PDCA</a:t>
            </a:r>
            <a:r>
              <a:rPr lang="ja-JP" altLang="en-US" sz="1800" dirty="0" smtClean="0">
                <a:solidFill>
                  <a:srgbClr val="FF0000"/>
                </a:solidFill>
                <a:latin typeface="ＭＳ 明朝" panose="02020609040205080304" pitchFamily="17" charset="-128"/>
                <a:ea typeface="ＭＳ 明朝" panose="02020609040205080304" pitchFamily="17" charset="-128"/>
              </a:rPr>
              <a:t>」</a:t>
            </a:r>
            <a:r>
              <a:rPr lang="ja-JP" altLang="en-US" sz="1800" dirty="0" smtClean="0">
                <a:latin typeface="ＭＳ 明朝" panose="02020609040205080304" pitchFamily="17" charset="-128"/>
                <a:ea typeface="ＭＳ 明朝" panose="02020609040205080304" pitchFamily="17" charset="-128"/>
              </a:rPr>
              <a:t>に</a:t>
            </a:r>
            <a:r>
              <a:rPr lang="ja-JP" altLang="en-US" sz="1800" dirty="0">
                <a:latin typeface="ＭＳ 明朝" panose="02020609040205080304" pitchFamily="17" charset="-128"/>
                <a:ea typeface="ＭＳ 明朝" panose="02020609040205080304" pitchFamily="17" charset="-128"/>
              </a:rPr>
              <a:t>当てはめていきます。全ての枠に当てはまらなくても構いません。</a:t>
            </a:r>
            <a:r>
              <a:rPr lang="ja-JP" altLang="en-US" sz="1800" dirty="0" smtClean="0">
                <a:latin typeface="ＭＳ 明朝" panose="02020609040205080304" pitchFamily="17" charset="-128"/>
                <a:ea typeface="ＭＳ 明朝" panose="02020609040205080304" pitchFamily="17" charset="-128"/>
              </a:rPr>
              <a:t>また、箇条書きで、自分</a:t>
            </a:r>
            <a:r>
              <a:rPr lang="ja-JP" altLang="en-US" sz="1800" dirty="0">
                <a:latin typeface="ＭＳ 明朝" panose="02020609040205080304" pitchFamily="17" charset="-128"/>
                <a:ea typeface="ＭＳ 明朝" panose="02020609040205080304" pitchFamily="17" charset="-128"/>
              </a:rPr>
              <a:t>が分かる程度で構いません。時間は６分です。</a:t>
            </a:r>
            <a:r>
              <a:rPr lang="ja-JP" altLang="en-US" sz="1800" dirty="0" smtClean="0">
                <a:latin typeface="ＭＳ 明朝" panose="02020609040205080304" pitchFamily="17" charset="-128"/>
                <a:ea typeface="ＭＳ 明朝" panose="02020609040205080304" pitchFamily="17" charset="-128"/>
              </a:rPr>
              <a:t>もし、早く書けましたら、③の</a:t>
            </a:r>
            <a:r>
              <a:rPr lang="ja-JP" altLang="en-US" sz="1800" dirty="0" smtClean="0">
                <a:solidFill>
                  <a:srgbClr val="FF0000"/>
                </a:solidFill>
                <a:latin typeface="ＭＳ 明朝" panose="02020609040205080304" pitchFamily="17" charset="-128"/>
                <a:ea typeface="ＭＳ 明朝" panose="02020609040205080304" pitchFamily="17" charset="-128"/>
              </a:rPr>
              <a:t>「</a:t>
            </a:r>
            <a:r>
              <a:rPr lang="ja-JP" altLang="en-US" sz="1800" dirty="0" smtClean="0">
                <a:latin typeface="ＭＳ 明朝" panose="02020609040205080304" pitchFamily="17" charset="-128"/>
                <a:ea typeface="ＭＳ 明朝" panose="02020609040205080304" pitchFamily="17" charset="-128"/>
              </a:rPr>
              <a:t>気付き</a:t>
            </a:r>
            <a:r>
              <a:rPr lang="ja-JP" altLang="en-US" sz="1800" dirty="0" smtClean="0">
                <a:solidFill>
                  <a:srgbClr val="FF0000"/>
                </a:solidFill>
                <a:latin typeface="ＭＳ 明朝" panose="02020609040205080304" pitchFamily="17" charset="-128"/>
                <a:ea typeface="ＭＳ 明朝" panose="02020609040205080304" pitchFamily="17" charset="-128"/>
              </a:rPr>
              <a:t>」</a:t>
            </a:r>
            <a:r>
              <a:rPr lang="ja-JP" altLang="en-US" sz="1800" dirty="0" smtClean="0">
                <a:latin typeface="ＭＳ 明朝" panose="02020609040205080304" pitchFamily="17" charset="-128"/>
                <a:ea typeface="ＭＳ 明朝" panose="02020609040205080304" pitchFamily="17" charset="-128"/>
              </a:rPr>
              <a:t>に</a:t>
            </a:r>
            <a:r>
              <a:rPr lang="ja-JP" altLang="en-US" sz="1800" dirty="0">
                <a:latin typeface="ＭＳ 明朝" panose="02020609040205080304" pitchFamily="17" charset="-128"/>
                <a:ea typeface="ＭＳ 明朝" panose="02020609040205080304" pitchFamily="17" charset="-128"/>
              </a:rPr>
              <a:t>書いて</a:t>
            </a:r>
            <a:r>
              <a:rPr lang="ja-JP" altLang="en-US" sz="1800" dirty="0" smtClean="0">
                <a:latin typeface="ＭＳ 明朝" panose="02020609040205080304" pitchFamily="17" charset="-128"/>
                <a:ea typeface="ＭＳ 明朝" panose="02020609040205080304" pitchFamily="17" charset="-128"/>
              </a:rPr>
              <a:t>いただく、「</a:t>
            </a:r>
            <a:r>
              <a:rPr lang="ja-JP" altLang="en-US" sz="1800" dirty="0">
                <a:latin typeface="ＭＳ 明朝" panose="02020609040205080304" pitchFamily="17" charset="-128"/>
                <a:ea typeface="ＭＳ 明朝" panose="02020609040205080304" pitchFamily="17" charset="-128"/>
              </a:rPr>
              <a:t>充実していたところ」や「もっと工夫できたところ」を考えておいてください。</a:t>
            </a:r>
            <a:endParaRPr lang="en-US" altLang="ja-JP" sz="1800" dirty="0">
              <a:latin typeface="ＭＳ 明朝" panose="02020609040205080304" pitchFamily="17" charset="-128"/>
              <a:ea typeface="ＭＳ 明朝" panose="02020609040205080304" pitchFamily="17" charset="-128"/>
            </a:endParaRPr>
          </a:p>
          <a:p>
            <a:pPr defTabSz="902079" fontAlgn="base">
              <a:spcBef>
                <a:spcPct val="30000"/>
              </a:spcBef>
              <a:spcAft>
                <a:spcPct val="0"/>
              </a:spcAft>
              <a:defRPr/>
            </a:pPr>
            <a:r>
              <a:rPr lang="ja-JP" altLang="en-US" sz="1800" dirty="0">
                <a:latin typeface="ＭＳ 明朝" panose="02020609040205080304" pitchFamily="17" charset="-128"/>
                <a:ea typeface="ＭＳ 明朝" panose="02020609040205080304" pitchFamily="17" charset="-128"/>
              </a:rPr>
              <a:t>　それでは始めてください。</a:t>
            </a:r>
          </a:p>
          <a:p>
            <a:pPr defTabSz="902079" fontAlgn="base">
              <a:spcBef>
                <a:spcPct val="30000"/>
              </a:spcBef>
              <a:spcAft>
                <a:spcPct val="0"/>
              </a:spcAft>
              <a:defRPr/>
            </a:pPr>
            <a:r>
              <a:rPr lang="ja-JP" altLang="en-US" sz="1800" dirty="0">
                <a:latin typeface="ＭＳ 明朝" panose="02020609040205080304" pitchFamily="17" charset="-128"/>
                <a:ea typeface="ＭＳ 明朝" panose="02020609040205080304" pitchFamily="17" charset="-128"/>
              </a:rPr>
              <a:t>（６分経過）</a:t>
            </a:r>
          </a:p>
          <a:p>
            <a:pPr defTabSz="902079" fontAlgn="base">
              <a:spcBef>
                <a:spcPct val="30000"/>
              </a:spcBef>
              <a:spcAft>
                <a:spcPct val="0"/>
              </a:spcAft>
              <a:defRPr/>
            </a:pPr>
            <a:r>
              <a:rPr lang="ja-JP" altLang="en-US" sz="1800" dirty="0">
                <a:latin typeface="ＭＳ 明朝" panose="02020609040205080304" pitchFamily="17" charset="-128"/>
                <a:ea typeface="ＭＳ 明朝" panose="02020609040205080304" pitchFamily="17" charset="-128"/>
              </a:rPr>
              <a:t>　時間が来ました</a:t>
            </a:r>
            <a:r>
              <a:rPr lang="ja-JP" altLang="en-US" sz="1800" dirty="0" smtClean="0">
                <a:latin typeface="ＭＳ 明朝" panose="02020609040205080304" pitchFamily="17" charset="-128"/>
                <a:ea typeface="ＭＳ 明朝" panose="02020609040205080304" pitchFamily="17" charset="-128"/>
              </a:rPr>
              <a:t>ので、次</a:t>
            </a:r>
            <a:r>
              <a:rPr lang="ja-JP" altLang="en-US" sz="1800" dirty="0">
                <a:latin typeface="ＭＳ 明朝" panose="02020609040205080304" pitchFamily="17" charset="-128"/>
                <a:ea typeface="ＭＳ 明朝" panose="02020609040205080304" pitchFamily="17" charset="-128"/>
              </a:rPr>
              <a:t>の作業に移ります。★</a:t>
            </a: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6</a:t>
            </a:fld>
            <a:endParaRPr kumimoji="1" lang="ja-JP" altLang="en-US"/>
          </a:p>
        </p:txBody>
      </p:sp>
    </p:spTree>
    <p:extLst>
      <p:ext uri="{BB962C8B-B14F-4D97-AF65-F5344CB8AC3E}">
        <p14:creationId xmlns:p14="http://schemas.microsoft.com/office/powerpoint/2010/main" val="34744759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31547" y="4586076"/>
            <a:ext cx="5415178" cy="4019488"/>
          </a:xfrm>
        </p:spPr>
        <p:txBody>
          <a:bodyPr/>
          <a:lstStyle/>
          <a:p>
            <a:pPr defTabSz="906179">
              <a:defRPr/>
            </a:pPr>
            <a:r>
              <a:rPr lang="en-US" altLang="ja-JP" sz="1800" dirty="0">
                <a:latin typeface="+mn-ea"/>
              </a:rPr>
              <a:t>≪</a:t>
            </a:r>
            <a:r>
              <a:rPr lang="ja-JP" altLang="en-US" sz="1800" dirty="0">
                <a:latin typeface="+mn-ea"/>
              </a:rPr>
              <a:t>スライド</a:t>
            </a:r>
            <a:r>
              <a:rPr lang="en-US" altLang="ja-JP" sz="1800" dirty="0">
                <a:latin typeface="+mn-ea"/>
              </a:rPr>
              <a:t>11</a:t>
            </a:r>
            <a:r>
              <a:rPr lang="ja-JP" altLang="en-US" sz="1800" dirty="0">
                <a:latin typeface="+mn-ea"/>
              </a:rPr>
              <a:t>で４分</a:t>
            </a:r>
            <a:r>
              <a:rPr lang="en-US" altLang="ja-JP" sz="1800" dirty="0">
                <a:latin typeface="+mn-ea"/>
              </a:rPr>
              <a:t>≫</a:t>
            </a:r>
          </a:p>
          <a:p>
            <a:pPr defTabSz="902079" fontAlgn="base">
              <a:spcBef>
                <a:spcPct val="30000"/>
              </a:spcBef>
              <a:spcAft>
                <a:spcPct val="0"/>
              </a:spcAft>
              <a:defRPr/>
            </a:pPr>
            <a:r>
              <a:rPr lang="ja-JP" altLang="en-US" sz="1800" dirty="0">
                <a:latin typeface="ＭＳ 明朝" panose="02020609040205080304" pitchFamily="17" charset="-128"/>
                <a:ea typeface="ＭＳ 明朝" panose="02020609040205080304" pitchFamily="17" charset="-128"/>
              </a:rPr>
              <a:t>　先ほど</a:t>
            </a:r>
            <a:r>
              <a:rPr lang="ja-JP" altLang="en-US" sz="1800" dirty="0" smtClean="0">
                <a:latin typeface="ＭＳ 明朝" panose="02020609040205080304" pitchFamily="17" charset="-128"/>
                <a:ea typeface="ＭＳ 明朝" panose="02020609040205080304" pitchFamily="17" charset="-128"/>
              </a:rPr>
              <a:t>の</a:t>
            </a:r>
            <a:r>
              <a:rPr lang="ja-JP" altLang="en-US" sz="1800" dirty="0" smtClean="0">
                <a:solidFill>
                  <a:srgbClr val="FF0000"/>
                </a:solidFill>
                <a:latin typeface="ＭＳ 明朝" panose="02020609040205080304" pitchFamily="17" charset="-128"/>
                <a:ea typeface="ＭＳ 明朝" panose="02020609040205080304" pitchFamily="17" charset="-128"/>
              </a:rPr>
              <a:t>「</a:t>
            </a:r>
            <a:r>
              <a:rPr lang="en-US" altLang="ja-JP" sz="1800" dirty="0" smtClean="0">
                <a:latin typeface="ＭＳ 明朝" panose="02020609040205080304" pitchFamily="17" charset="-128"/>
                <a:ea typeface="ＭＳ 明朝" panose="02020609040205080304" pitchFamily="17" charset="-128"/>
              </a:rPr>
              <a:t>ORV-PDCA</a:t>
            </a:r>
            <a:r>
              <a:rPr lang="ja-JP" altLang="en-US" sz="1800" dirty="0" smtClean="0">
                <a:solidFill>
                  <a:srgbClr val="FF0000"/>
                </a:solidFill>
                <a:latin typeface="ＭＳ 明朝" panose="02020609040205080304" pitchFamily="17" charset="-128"/>
                <a:ea typeface="ＭＳ 明朝" panose="02020609040205080304" pitchFamily="17" charset="-128"/>
              </a:rPr>
              <a:t>」</a:t>
            </a:r>
            <a:r>
              <a:rPr lang="ja-JP" altLang="en-US" sz="1800" dirty="0" smtClean="0">
                <a:latin typeface="ＭＳ 明朝" panose="02020609040205080304" pitchFamily="17" charset="-128"/>
                <a:ea typeface="ＭＳ 明朝" panose="02020609040205080304" pitchFamily="17" charset="-128"/>
              </a:rPr>
              <a:t>に</a:t>
            </a:r>
            <a:r>
              <a:rPr lang="ja-JP" altLang="en-US" sz="1800" dirty="0">
                <a:latin typeface="ＭＳ 明朝" panose="02020609040205080304" pitchFamily="17" charset="-128"/>
                <a:ea typeface="ＭＳ 明朝" panose="02020609040205080304" pitchFamily="17" charset="-128"/>
              </a:rPr>
              <a:t>当てはめる作業を</a:t>
            </a:r>
            <a:r>
              <a:rPr lang="ja-JP" altLang="en-US" sz="1800" dirty="0" smtClean="0">
                <a:latin typeface="ＭＳ 明朝" panose="02020609040205080304" pitchFamily="17" charset="-128"/>
                <a:ea typeface="ＭＳ 明朝" panose="02020609040205080304" pitchFamily="17" charset="-128"/>
              </a:rPr>
              <a:t>して、気付いた</a:t>
            </a:r>
            <a:r>
              <a:rPr lang="ja-JP" altLang="en-US" sz="1800" dirty="0">
                <a:latin typeface="ＭＳ 明朝" panose="02020609040205080304" pitchFamily="17" charset="-128"/>
                <a:ea typeface="ＭＳ 明朝" panose="02020609040205080304" pitchFamily="17" charset="-128"/>
              </a:rPr>
              <a:t>ことを挙げてみましょう。</a:t>
            </a:r>
            <a:r>
              <a:rPr lang="en-US" altLang="ja-JP" sz="1800" dirty="0">
                <a:latin typeface="ＭＳ 明朝" panose="02020609040205080304" pitchFamily="17" charset="-128"/>
                <a:ea typeface="ＭＳ 明朝" panose="02020609040205080304" pitchFamily="17" charset="-128"/>
              </a:rPr>
              <a:t>『</a:t>
            </a:r>
            <a:r>
              <a:rPr lang="ja-JP" altLang="en-US" sz="1800" dirty="0">
                <a:latin typeface="ＭＳ 明朝" panose="02020609040205080304" pitchFamily="17" charset="-128"/>
                <a:ea typeface="ＭＳ 明朝" panose="02020609040205080304" pitchFamily="17" charset="-128"/>
              </a:rPr>
              <a:t>何が充実していたか</a:t>
            </a:r>
            <a:r>
              <a:rPr lang="en-US" altLang="ja-JP" sz="1800" dirty="0">
                <a:latin typeface="ＭＳ 明朝" panose="02020609040205080304" pitchFamily="17" charset="-128"/>
                <a:ea typeface="ＭＳ 明朝" panose="02020609040205080304" pitchFamily="17" charset="-128"/>
              </a:rPr>
              <a:t>』『</a:t>
            </a:r>
            <a:r>
              <a:rPr lang="ja-JP" altLang="en-US" sz="1800" dirty="0">
                <a:latin typeface="ＭＳ 明朝" panose="02020609040205080304" pitchFamily="17" charset="-128"/>
                <a:ea typeface="ＭＳ 明朝" panose="02020609040205080304" pitchFamily="17" charset="-128"/>
              </a:rPr>
              <a:t>何がもっと工夫できたか</a:t>
            </a:r>
            <a:r>
              <a:rPr lang="en-US" altLang="ja-JP" sz="1800" dirty="0">
                <a:latin typeface="ＭＳ 明朝" panose="02020609040205080304" pitchFamily="17" charset="-128"/>
                <a:ea typeface="ＭＳ 明朝" panose="02020609040205080304" pitchFamily="17" charset="-128"/>
              </a:rPr>
              <a:t>』</a:t>
            </a:r>
            <a:r>
              <a:rPr lang="ja-JP" altLang="en-US" sz="1800" dirty="0" smtClean="0">
                <a:latin typeface="ＭＳ 明朝" panose="02020609040205080304" pitchFamily="17" charset="-128"/>
                <a:ea typeface="ＭＳ 明朝" panose="02020609040205080304" pitchFamily="17" charset="-128"/>
              </a:rPr>
              <a:t>など、気</a:t>
            </a:r>
            <a:r>
              <a:rPr lang="ja-JP" altLang="en-US" sz="1800" dirty="0">
                <a:latin typeface="ＭＳ 明朝" panose="02020609040205080304" pitchFamily="17" charset="-128"/>
                <a:ea typeface="ＭＳ 明朝" panose="02020609040205080304" pitchFamily="17" charset="-128"/>
              </a:rPr>
              <a:t>が付いたことを③に書いてください。</a:t>
            </a:r>
          </a:p>
          <a:p>
            <a:pPr defTabSz="902079" fontAlgn="base">
              <a:spcBef>
                <a:spcPct val="30000"/>
              </a:spcBef>
              <a:spcAft>
                <a:spcPct val="0"/>
              </a:spcAft>
              <a:defRPr/>
            </a:pPr>
            <a:r>
              <a:rPr lang="ja-JP" altLang="en-US" sz="1800" dirty="0">
                <a:latin typeface="ＭＳ 明朝" panose="02020609040205080304" pitchFamily="17" charset="-128"/>
                <a:ea typeface="ＭＳ 明朝" panose="02020609040205080304" pitchFamily="17" charset="-128"/>
              </a:rPr>
              <a:t>　この作業の時間は３分です。こちらも箇条書きで簡潔にお願いします。</a:t>
            </a:r>
            <a:endParaRPr lang="en-US" altLang="ja-JP" sz="1800" dirty="0">
              <a:latin typeface="ＭＳ 明朝" panose="02020609040205080304" pitchFamily="17" charset="-128"/>
              <a:ea typeface="ＭＳ 明朝" panose="02020609040205080304" pitchFamily="17" charset="-128"/>
            </a:endParaRPr>
          </a:p>
          <a:p>
            <a:pPr defTabSz="902079" fontAlgn="base">
              <a:spcBef>
                <a:spcPct val="30000"/>
              </a:spcBef>
              <a:spcAft>
                <a:spcPct val="0"/>
              </a:spcAft>
              <a:defRPr/>
            </a:pPr>
            <a:endParaRPr lang="ja-JP" altLang="en-US" sz="1800" dirty="0">
              <a:latin typeface="ＭＳ 明朝" panose="02020609040205080304" pitchFamily="17" charset="-128"/>
              <a:ea typeface="ＭＳ 明朝" panose="02020609040205080304" pitchFamily="17" charset="-128"/>
            </a:endParaRPr>
          </a:p>
          <a:p>
            <a:pPr defTabSz="902079" fontAlgn="base">
              <a:spcBef>
                <a:spcPct val="30000"/>
              </a:spcBef>
              <a:spcAft>
                <a:spcPct val="0"/>
              </a:spcAft>
              <a:defRPr/>
            </a:pPr>
            <a:r>
              <a:rPr lang="ja-JP" altLang="en-US" sz="1800" dirty="0">
                <a:latin typeface="ＭＳ 明朝" panose="02020609040205080304" pitchFamily="17" charset="-128"/>
                <a:ea typeface="ＭＳ 明朝" panose="02020609040205080304" pitchFamily="17" charset="-128"/>
              </a:rPr>
              <a:t>（３分経過）</a:t>
            </a:r>
          </a:p>
          <a:p>
            <a:pPr defTabSz="902079" fontAlgn="base">
              <a:spcBef>
                <a:spcPct val="30000"/>
              </a:spcBef>
              <a:spcAft>
                <a:spcPct val="0"/>
              </a:spcAft>
              <a:defRPr/>
            </a:pPr>
            <a:endParaRPr lang="en-US" altLang="ja-JP" sz="1800" dirty="0">
              <a:latin typeface="ＭＳ 明朝" panose="02020609040205080304" pitchFamily="17" charset="-128"/>
              <a:ea typeface="ＭＳ 明朝" panose="02020609040205080304" pitchFamily="17" charset="-128"/>
            </a:endParaRPr>
          </a:p>
          <a:p>
            <a:pPr defTabSz="902079" fontAlgn="base">
              <a:spcBef>
                <a:spcPct val="30000"/>
              </a:spcBef>
              <a:spcAft>
                <a:spcPct val="0"/>
              </a:spcAft>
              <a:defRPr/>
            </a:pPr>
            <a:r>
              <a:rPr lang="ja-JP" altLang="en-US" sz="1800" dirty="0">
                <a:latin typeface="ＭＳ 明朝" panose="02020609040205080304" pitchFamily="17" charset="-128"/>
                <a:ea typeface="ＭＳ 明朝" panose="02020609040205080304" pitchFamily="17" charset="-128"/>
              </a:rPr>
              <a:t>　はい時間が来ましたので作業を終了してください。次の共有の時間に移ります。★</a:t>
            </a: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7</a:t>
            </a:fld>
            <a:endParaRPr kumimoji="1" lang="ja-JP" altLang="en-US"/>
          </a:p>
        </p:txBody>
      </p:sp>
    </p:spTree>
    <p:extLst>
      <p:ext uri="{BB962C8B-B14F-4D97-AF65-F5344CB8AC3E}">
        <p14:creationId xmlns:p14="http://schemas.microsoft.com/office/powerpoint/2010/main" val="40464072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31547" y="4586076"/>
            <a:ext cx="5415178" cy="5280240"/>
          </a:xfrm>
        </p:spPr>
        <p:txBody>
          <a:bodyPr/>
          <a:lstStyle/>
          <a:p>
            <a:r>
              <a:rPr lang="en-US" altLang="ja-JP" sz="1800" dirty="0">
                <a:latin typeface="+mn-ea"/>
              </a:rPr>
              <a:t>≪</a:t>
            </a:r>
            <a:r>
              <a:rPr lang="ja-JP" altLang="en-US" sz="1800" dirty="0">
                <a:latin typeface="+mn-ea"/>
              </a:rPr>
              <a:t>スライド</a:t>
            </a:r>
            <a:r>
              <a:rPr lang="en-US" altLang="ja-JP" sz="1800" dirty="0" smtClean="0">
                <a:latin typeface="+mn-ea"/>
              </a:rPr>
              <a:t>12</a:t>
            </a:r>
            <a:r>
              <a:rPr lang="ja-JP" altLang="en-US" sz="1800" dirty="0" err="1" smtClean="0">
                <a:latin typeface="+mn-ea"/>
              </a:rPr>
              <a:t>、</a:t>
            </a:r>
            <a:r>
              <a:rPr lang="en-US" altLang="ja-JP" sz="1800" dirty="0" smtClean="0">
                <a:latin typeface="+mn-ea"/>
              </a:rPr>
              <a:t>13</a:t>
            </a:r>
            <a:r>
              <a:rPr lang="ja-JP" altLang="en-US" sz="1800" dirty="0">
                <a:latin typeface="+mn-ea"/>
              </a:rPr>
              <a:t>で</a:t>
            </a:r>
            <a:r>
              <a:rPr lang="en-US" altLang="ja-JP" sz="1800" dirty="0">
                <a:latin typeface="+mn-ea"/>
              </a:rPr>
              <a:t>11</a:t>
            </a:r>
            <a:r>
              <a:rPr lang="ja-JP" altLang="en-US" sz="1800" dirty="0">
                <a:latin typeface="+mn-ea"/>
              </a:rPr>
              <a:t>分</a:t>
            </a:r>
            <a:r>
              <a:rPr lang="en-US" altLang="ja-JP" sz="1800" dirty="0">
                <a:latin typeface="+mn-ea"/>
              </a:rPr>
              <a:t>≫</a:t>
            </a:r>
          </a:p>
          <a:p>
            <a:r>
              <a:rPr lang="ja-JP" altLang="en-US" sz="1800" dirty="0">
                <a:latin typeface="ＭＳ 明朝" panose="02020609040205080304" pitchFamily="17" charset="-128"/>
                <a:ea typeface="ＭＳ 明朝" panose="02020609040205080304" pitchFamily="17" charset="-128"/>
              </a:rPr>
              <a:t>　</a:t>
            </a:r>
            <a:r>
              <a:rPr lang="ja-JP" altLang="en-US" sz="1800" dirty="0" smtClean="0">
                <a:latin typeface="ＭＳ 明朝" panose="02020609040205080304" pitchFamily="17" charset="-128"/>
                <a:ea typeface="ＭＳ 明朝" panose="02020609040205080304" pitchFamily="17" charset="-128"/>
              </a:rPr>
              <a:t>そして、共有</a:t>
            </a:r>
            <a:r>
              <a:rPr lang="ja-JP" altLang="en-US" sz="1800" dirty="0">
                <a:latin typeface="ＭＳ 明朝" panose="02020609040205080304" pitchFamily="17" charset="-128"/>
                <a:ea typeface="ＭＳ 明朝" panose="02020609040205080304" pitchFamily="17" charset="-128"/>
              </a:rPr>
              <a:t>した新たな気付きを基</a:t>
            </a:r>
            <a:r>
              <a:rPr lang="ja-JP" altLang="en-US" sz="1800" dirty="0" smtClean="0">
                <a:latin typeface="ＭＳ 明朝" panose="02020609040205080304" pitchFamily="17" charset="-128"/>
                <a:ea typeface="ＭＳ 明朝" panose="02020609040205080304" pitchFamily="17" charset="-128"/>
              </a:rPr>
              <a:t>に、⑤</a:t>
            </a:r>
            <a:r>
              <a:rPr lang="ja-JP" altLang="en-US" sz="1800" dirty="0">
                <a:latin typeface="ＭＳ 明朝" panose="02020609040205080304" pitchFamily="17" charset="-128"/>
                <a:ea typeface="ＭＳ 明朝" panose="02020609040205080304" pitchFamily="17" charset="-128"/>
              </a:rPr>
              <a:t>の生徒指導を進める上で「重要度が高い」と考えられるポイントを協議してください。ポイントはたくさんあると思います</a:t>
            </a:r>
            <a:r>
              <a:rPr lang="ja-JP" altLang="en-US" sz="1800" dirty="0" smtClean="0">
                <a:latin typeface="ＭＳ 明朝" panose="02020609040205080304" pitchFamily="17" charset="-128"/>
                <a:ea typeface="ＭＳ 明朝" panose="02020609040205080304" pitchFamily="17" charset="-128"/>
              </a:rPr>
              <a:t>が、重要度</a:t>
            </a:r>
            <a:r>
              <a:rPr lang="ja-JP" altLang="en-US" sz="1800" dirty="0">
                <a:latin typeface="ＭＳ 明朝" panose="02020609040205080304" pitchFamily="17" charset="-128"/>
                <a:ea typeface="ＭＳ 明朝" panose="02020609040205080304" pitchFamily="17" charset="-128"/>
              </a:rPr>
              <a:t>が高いと考えられるポイントを⑤にまとめてください。</a:t>
            </a:r>
            <a:endParaRPr lang="en-US" altLang="ja-JP" sz="1800" dirty="0">
              <a:latin typeface="ＭＳ 明朝" panose="02020609040205080304" pitchFamily="17" charset="-128"/>
              <a:ea typeface="ＭＳ 明朝" panose="02020609040205080304" pitchFamily="17" charset="-128"/>
            </a:endParaRPr>
          </a:p>
          <a:p>
            <a:r>
              <a:rPr lang="ja-JP" altLang="en-US" sz="1800" dirty="0">
                <a:latin typeface="ＭＳ 明朝" panose="02020609040205080304" pitchFamily="17" charset="-128"/>
                <a:ea typeface="ＭＳ 明朝" panose="02020609040205080304" pitchFamily="17" charset="-128"/>
              </a:rPr>
              <a:t>　</a:t>
            </a:r>
            <a:r>
              <a:rPr lang="ja-JP" altLang="en-US" sz="1800" dirty="0" smtClean="0">
                <a:latin typeface="ＭＳ 明朝" panose="02020609040205080304" pitchFamily="17" charset="-128"/>
                <a:ea typeface="ＭＳ 明朝" panose="02020609040205080304" pitchFamily="17" charset="-128"/>
              </a:rPr>
              <a:t>今、説明</a:t>
            </a:r>
            <a:r>
              <a:rPr lang="ja-JP" altLang="en-US" sz="1800" dirty="0">
                <a:latin typeface="ＭＳ 明朝" panose="02020609040205080304" pitchFamily="17" charset="-128"/>
                <a:ea typeface="ＭＳ 明朝" panose="02020609040205080304" pitchFamily="17" charset="-128"/>
              </a:rPr>
              <a:t>した④⑤の協議の時間</a:t>
            </a:r>
            <a:r>
              <a:rPr lang="ja-JP" altLang="en-US" sz="1800" dirty="0" smtClean="0">
                <a:latin typeface="ＭＳ 明朝" panose="02020609040205080304" pitchFamily="17" charset="-128"/>
                <a:ea typeface="ＭＳ 明朝" panose="02020609040205080304" pitchFamily="17" charset="-128"/>
              </a:rPr>
              <a:t>を、</a:t>
            </a:r>
            <a:r>
              <a:rPr lang="en-US" altLang="ja-JP" sz="1800" dirty="0" smtClean="0">
                <a:latin typeface="ＭＳ 明朝" panose="02020609040205080304" pitchFamily="17" charset="-128"/>
                <a:ea typeface="ＭＳ 明朝" panose="02020609040205080304" pitchFamily="17" charset="-128"/>
              </a:rPr>
              <a:t>10</a:t>
            </a:r>
            <a:r>
              <a:rPr lang="ja-JP" altLang="en-US" sz="1800" dirty="0" smtClean="0">
                <a:latin typeface="ＭＳ 明朝" panose="02020609040205080304" pitchFamily="17" charset="-128"/>
                <a:ea typeface="ＭＳ 明朝" panose="02020609040205080304" pitchFamily="17" charset="-128"/>
              </a:rPr>
              <a:t>分と</a:t>
            </a:r>
            <a:r>
              <a:rPr lang="ja-JP" altLang="en-US" sz="1800" dirty="0">
                <a:latin typeface="ＭＳ 明朝" panose="02020609040205080304" pitchFamily="17" charset="-128"/>
                <a:ea typeface="ＭＳ 明朝" panose="02020609040205080304" pitchFamily="17" charset="-128"/>
              </a:rPr>
              <a:t>します。それでは始めてください。</a:t>
            </a:r>
            <a:endParaRPr lang="en-US" altLang="ja-JP" sz="1800" dirty="0">
              <a:latin typeface="ＭＳ 明朝" panose="02020609040205080304" pitchFamily="17" charset="-128"/>
              <a:ea typeface="ＭＳ 明朝" panose="02020609040205080304" pitchFamily="17" charset="-128"/>
            </a:endParaRPr>
          </a:p>
          <a:p>
            <a:r>
              <a:rPr lang="ja-JP" altLang="en-US" sz="1800" dirty="0">
                <a:latin typeface="ＭＳ 明朝" panose="02020609040205080304" pitchFamily="17" charset="-128"/>
                <a:ea typeface="ＭＳ 明朝" panose="02020609040205080304" pitchFamily="17" charset="-128"/>
              </a:rPr>
              <a:t>（</a:t>
            </a:r>
            <a:r>
              <a:rPr lang="en-US" altLang="ja-JP" sz="1800" dirty="0">
                <a:latin typeface="ＭＳ 明朝" panose="02020609040205080304" pitchFamily="17" charset="-128"/>
                <a:ea typeface="ＭＳ 明朝" panose="02020609040205080304" pitchFamily="17" charset="-128"/>
              </a:rPr>
              <a:t>10</a:t>
            </a:r>
            <a:r>
              <a:rPr lang="ja-JP" altLang="en-US" sz="1800" dirty="0">
                <a:latin typeface="ＭＳ 明朝" panose="02020609040205080304" pitchFamily="17" charset="-128"/>
                <a:ea typeface="ＭＳ 明朝" panose="02020609040205080304" pitchFamily="17" charset="-128"/>
              </a:rPr>
              <a:t>分経過）</a:t>
            </a:r>
            <a:endParaRPr lang="en-US" altLang="ja-JP" sz="1800" dirty="0">
              <a:latin typeface="ＭＳ 明朝" panose="02020609040205080304" pitchFamily="17" charset="-128"/>
              <a:ea typeface="ＭＳ 明朝" panose="02020609040205080304" pitchFamily="17" charset="-128"/>
            </a:endParaRPr>
          </a:p>
          <a:p>
            <a:r>
              <a:rPr lang="ja-JP" altLang="en-US" sz="1800" dirty="0">
                <a:latin typeface="ＭＳ 明朝" panose="02020609040205080304" pitchFamily="17" charset="-128"/>
                <a:ea typeface="ＭＳ 明朝" panose="02020609040205080304" pitchFamily="17" charset="-128"/>
              </a:rPr>
              <a:t>　時間になりましたので協議の時間を終了します。★</a:t>
            </a:r>
            <a:endParaRPr lang="en-US" altLang="ja-JP" sz="1800" dirty="0">
              <a:latin typeface="ＭＳ 明朝" panose="02020609040205080304" pitchFamily="17" charset="-128"/>
              <a:ea typeface="ＭＳ 明朝" panose="02020609040205080304" pitchFamily="17"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8</a:t>
            </a:fld>
            <a:endParaRPr kumimoji="1" lang="ja-JP" altLang="en-US"/>
          </a:p>
        </p:txBody>
      </p:sp>
    </p:spTree>
    <p:extLst>
      <p:ext uri="{BB962C8B-B14F-4D97-AF65-F5344CB8AC3E}">
        <p14:creationId xmlns:p14="http://schemas.microsoft.com/office/powerpoint/2010/main" val="23884369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31547" y="4586076"/>
            <a:ext cx="5415178" cy="5280240"/>
          </a:xfrm>
        </p:spPr>
        <p:txBody>
          <a:bodyPr/>
          <a:lstStyle/>
          <a:p>
            <a:r>
              <a:rPr lang="en-US" altLang="ja-JP" sz="1800" dirty="0">
                <a:latin typeface="+mn-ea"/>
              </a:rPr>
              <a:t>≪</a:t>
            </a:r>
            <a:r>
              <a:rPr lang="ja-JP" altLang="en-US" sz="1800" dirty="0">
                <a:latin typeface="+mn-ea"/>
              </a:rPr>
              <a:t>スライド</a:t>
            </a:r>
            <a:r>
              <a:rPr lang="en-US" altLang="ja-JP" sz="1800" dirty="0">
                <a:latin typeface="+mn-ea"/>
              </a:rPr>
              <a:t>14</a:t>
            </a:r>
            <a:r>
              <a:rPr lang="ja-JP" altLang="en-US" sz="1800" dirty="0">
                <a:latin typeface="+mn-ea"/>
              </a:rPr>
              <a:t>で３分</a:t>
            </a:r>
            <a:r>
              <a:rPr lang="en-US" altLang="ja-JP" sz="1800" dirty="0">
                <a:latin typeface="+mn-ea"/>
              </a:rPr>
              <a:t>≫</a:t>
            </a:r>
          </a:p>
          <a:p>
            <a:r>
              <a:rPr lang="ja-JP" altLang="en-US" sz="1800" dirty="0">
                <a:latin typeface="ＭＳ 明朝" panose="02020609040205080304" pitchFamily="17" charset="-128"/>
                <a:ea typeface="ＭＳ 明朝" panose="02020609040205080304" pitchFamily="17" charset="-128"/>
              </a:rPr>
              <a:t>　それで</a:t>
            </a:r>
            <a:r>
              <a:rPr lang="ja-JP" altLang="en-US" sz="1800" dirty="0" smtClean="0">
                <a:latin typeface="ＭＳ 明朝" panose="02020609040205080304" pitchFamily="17" charset="-128"/>
                <a:ea typeface="ＭＳ 明朝" panose="02020609040205080304" pitchFamily="17" charset="-128"/>
              </a:rPr>
              <a:t>は、各グループ</a:t>
            </a:r>
            <a:r>
              <a:rPr lang="ja-JP" altLang="en-US" sz="1800" dirty="0">
                <a:latin typeface="ＭＳ 明朝" panose="02020609040205080304" pitchFamily="17" charset="-128"/>
                <a:ea typeface="ＭＳ 明朝" panose="02020609040205080304" pitchFamily="17" charset="-128"/>
              </a:rPr>
              <a:t>で出された「重要度が高い」と考えられるポイントを全体で共有します。新たな気付きが</a:t>
            </a:r>
            <a:r>
              <a:rPr lang="ja-JP" altLang="en-US" sz="1800" dirty="0" smtClean="0">
                <a:latin typeface="ＭＳ 明朝" panose="02020609040205080304" pitchFamily="17" charset="-128"/>
                <a:ea typeface="ＭＳ 明朝" panose="02020609040205080304" pitchFamily="17" charset="-128"/>
              </a:rPr>
              <a:t>あれば、⑥</a:t>
            </a:r>
            <a:r>
              <a:rPr lang="ja-JP" altLang="en-US" sz="1800" dirty="0">
                <a:latin typeface="ＭＳ 明朝" panose="02020609040205080304" pitchFamily="17" charset="-128"/>
                <a:ea typeface="ＭＳ 明朝" panose="02020609040205080304" pitchFamily="17" charset="-128"/>
              </a:rPr>
              <a:t>にメモしてください。</a:t>
            </a:r>
          </a:p>
          <a:p>
            <a:r>
              <a:rPr lang="ja-JP" altLang="en-US" sz="1800" dirty="0">
                <a:latin typeface="ＭＳ 明朝" panose="02020609040205080304" pitchFamily="17" charset="-128"/>
                <a:ea typeface="ＭＳ 明朝" panose="02020609040205080304" pitchFamily="17" charset="-128"/>
              </a:rPr>
              <a:t>　それではこちらのグループからお願いします。</a:t>
            </a:r>
          </a:p>
          <a:p>
            <a:endParaRPr lang="en-US" altLang="ja-JP" sz="1800" dirty="0">
              <a:latin typeface="ＭＳ 明朝" panose="02020609040205080304" pitchFamily="17" charset="-128"/>
              <a:ea typeface="ＭＳ 明朝" panose="02020609040205080304" pitchFamily="17" charset="-128"/>
            </a:endParaRPr>
          </a:p>
          <a:p>
            <a:r>
              <a:rPr lang="ja-JP" altLang="en-US" sz="1800" dirty="0">
                <a:latin typeface="ＭＳ 明朝" panose="02020609040205080304" pitchFamily="17" charset="-128"/>
                <a:ea typeface="ＭＳ 明朝" panose="02020609040205080304" pitchFamily="17" charset="-128"/>
              </a:rPr>
              <a:t>（板書ができれば分かりやすいです。）</a:t>
            </a:r>
            <a:endParaRPr lang="en-US" altLang="ja-JP" sz="1800" dirty="0">
              <a:latin typeface="ＭＳ 明朝" panose="02020609040205080304" pitchFamily="17" charset="-128"/>
              <a:ea typeface="ＭＳ 明朝" panose="02020609040205080304" pitchFamily="17" charset="-128"/>
            </a:endParaRPr>
          </a:p>
          <a:p>
            <a:endParaRPr lang="ja-JP" altLang="en-US" sz="1800" dirty="0">
              <a:latin typeface="ＭＳ 明朝" panose="02020609040205080304" pitchFamily="17" charset="-128"/>
              <a:ea typeface="ＭＳ 明朝" panose="02020609040205080304" pitchFamily="17" charset="-128"/>
            </a:endParaRPr>
          </a:p>
          <a:p>
            <a:r>
              <a:rPr lang="ja-JP" altLang="en-US" sz="1800" dirty="0">
                <a:latin typeface="ＭＳ 明朝" panose="02020609040205080304" pitchFamily="17" charset="-128"/>
                <a:ea typeface="ＭＳ 明朝" panose="02020609040205080304" pitchFamily="17" charset="-128"/>
              </a:rPr>
              <a:t>　ありがとうございました。</a:t>
            </a:r>
          </a:p>
          <a:p>
            <a:endParaRPr lang="en-US" altLang="ja-JP" sz="1800" dirty="0">
              <a:latin typeface="ＭＳ 明朝" panose="02020609040205080304" pitchFamily="17" charset="-128"/>
              <a:ea typeface="ＭＳ 明朝" panose="02020609040205080304" pitchFamily="17" charset="-128"/>
            </a:endParaRPr>
          </a:p>
          <a:p>
            <a:r>
              <a:rPr lang="ja-JP" altLang="en-US" sz="1800" dirty="0">
                <a:latin typeface="ＭＳ 明朝" panose="02020609040205080304" pitchFamily="17" charset="-128"/>
                <a:ea typeface="ＭＳ 明朝" panose="02020609040205080304" pitchFamily="17" charset="-128"/>
              </a:rPr>
              <a:t>　たくさんの重要なポイントが出されました。</a:t>
            </a:r>
            <a:r>
              <a:rPr lang="ja-JP" altLang="en-US" sz="1800" dirty="0" smtClean="0">
                <a:latin typeface="ＭＳ 明朝" panose="02020609040205080304" pitchFamily="17" charset="-128"/>
                <a:ea typeface="ＭＳ 明朝" panose="02020609040205080304" pitchFamily="17" charset="-128"/>
              </a:rPr>
              <a:t>これから、様々</a:t>
            </a:r>
            <a:r>
              <a:rPr lang="ja-JP" altLang="en-US" sz="1800" dirty="0">
                <a:latin typeface="ＭＳ 明朝" panose="02020609040205080304" pitchFamily="17" charset="-128"/>
                <a:ea typeface="ＭＳ 明朝" panose="02020609040205080304" pitchFamily="17" charset="-128"/>
              </a:rPr>
              <a:t>な生徒指導の対応に迫られた際に</a:t>
            </a:r>
            <a:r>
              <a:rPr lang="ja-JP" altLang="en-US" sz="1800" dirty="0" smtClean="0">
                <a:latin typeface="ＭＳ 明朝" panose="02020609040205080304" pitchFamily="17" charset="-128"/>
                <a:ea typeface="ＭＳ 明朝" panose="02020609040205080304" pitchFamily="17" charset="-128"/>
              </a:rPr>
              <a:t>は、先ほど</a:t>
            </a:r>
            <a:r>
              <a:rPr lang="ja-JP" altLang="en-US" sz="1800" dirty="0">
                <a:latin typeface="ＭＳ 明朝" panose="02020609040205080304" pitchFamily="17" charset="-128"/>
                <a:ea typeface="ＭＳ 明朝" panose="02020609040205080304" pitchFamily="17" charset="-128"/>
              </a:rPr>
              <a:t>確認</a:t>
            </a:r>
            <a:r>
              <a:rPr lang="ja-JP" altLang="en-US" sz="1800" dirty="0" smtClean="0">
                <a:latin typeface="ＭＳ 明朝" panose="02020609040205080304" pitchFamily="17" charset="-128"/>
                <a:ea typeface="ＭＳ 明朝" panose="02020609040205080304" pitchFamily="17" charset="-128"/>
              </a:rPr>
              <a:t>した、組織</a:t>
            </a:r>
            <a:r>
              <a:rPr lang="ja-JP" altLang="en-US" sz="1800" dirty="0">
                <a:latin typeface="ＭＳ 明朝" panose="02020609040205080304" pitchFamily="17" charset="-128"/>
                <a:ea typeface="ＭＳ 明朝" panose="02020609040205080304" pitchFamily="17" charset="-128"/>
              </a:rPr>
              <a:t>（</a:t>
            </a:r>
            <a:r>
              <a:rPr lang="en-US" altLang="ja-JP" sz="1800" dirty="0">
                <a:latin typeface="ＭＳ 明朝" panose="02020609040205080304" pitchFamily="17" charset="-128"/>
                <a:ea typeface="ＭＳ 明朝" panose="02020609040205080304" pitchFamily="17" charset="-128"/>
              </a:rPr>
              <a:t>O</a:t>
            </a:r>
            <a:r>
              <a:rPr lang="ja-JP" altLang="en-US" sz="1800" dirty="0">
                <a:latin typeface="ＭＳ 明朝" panose="02020609040205080304" pitchFamily="17" charset="-128"/>
                <a:ea typeface="ＭＳ 明朝" panose="02020609040205080304" pitchFamily="17" charset="-128"/>
              </a:rPr>
              <a:t>）を中心と</a:t>
            </a:r>
            <a:r>
              <a:rPr lang="ja-JP" altLang="en-US" sz="1800" dirty="0" smtClean="0">
                <a:latin typeface="ＭＳ 明朝" panose="02020609040205080304" pitchFamily="17" charset="-128"/>
                <a:ea typeface="ＭＳ 明朝" panose="02020609040205080304" pitchFamily="17" charset="-128"/>
              </a:rPr>
              <a:t>して、的確</a:t>
            </a:r>
            <a:r>
              <a:rPr lang="ja-JP" altLang="en-US" sz="1800" dirty="0">
                <a:latin typeface="ＭＳ 明朝" panose="02020609040205080304" pitchFamily="17" charset="-128"/>
                <a:ea typeface="ＭＳ 明朝" panose="02020609040205080304" pitchFamily="17" charset="-128"/>
              </a:rPr>
              <a:t>な現状把握（</a:t>
            </a:r>
            <a:r>
              <a:rPr lang="en-US" altLang="ja-JP" sz="1800" dirty="0">
                <a:latin typeface="ＭＳ 明朝" panose="02020609040205080304" pitchFamily="17" charset="-128"/>
                <a:ea typeface="ＭＳ 明朝" panose="02020609040205080304" pitchFamily="17" charset="-128"/>
              </a:rPr>
              <a:t>R</a:t>
            </a:r>
            <a:r>
              <a:rPr lang="ja-JP" altLang="en-US" sz="1800" dirty="0">
                <a:latin typeface="ＭＳ 明朝" panose="02020609040205080304" pitchFamily="17" charset="-128"/>
                <a:ea typeface="ＭＳ 明朝" panose="02020609040205080304" pitchFamily="17" charset="-128"/>
              </a:rPr>
              <a:t>）と目指す姿（</a:t>
            </a:r>
            <a:r>
              <a:rPr lang="en-US" altLang="ja-JP" sz="1800" dirty="0">
                <a:latin typeface="ＭＳ 明朝" panose="02020609040205080304" pitchFamily="17" charset="-128"/>
                <a:ea typeface="ＭＳ 明朝" panose="02020609040205080304" pitchFamily="17" charset="-128"/>
              </a:rPr>
              <a:t>V</a:t>
            </a:r>
            <a:r>
              <a:rPr lang="ja-JP" altLang="en-US" sz="1800" dirty="0">
                <a:latin typeface="ＭＳ 明朝" panose="02020609040205080304" pitchFamily="17" charset="-128"/>
                <a:ea typeface="ＭＳ 明朝" panose="02020609040205080304" pitchFamily="17" charset="-128"/>
              </a:rPr>
              <a:t>）を基</a:t>
            </a:r>
            <a:r>
              <a:rPr lang="ja-JP" altLang="en-US" sz="1800" dirty="0" smtClean="0">
                <a:latin typeface="ＭＳ 明朝" panose="02020609040205080304" pitchFamily="17" charset="-128"/>
                <a:ea typeface="ＭＳ 明朝" panose="02020609040205080304" pitchFamily="17" charset="-128"/>
              </a:rPr>
              <a:t>に、</a:t>
            </a:r>
            <a:r>
              <a:rPr lang="en-US" altLang="ja-JP" sz="1800" dirty="0" smtClean="0">
                <a:latin typeface="ＭＳ 明朝" panose="02020609040205080304" pitchFamily="17" charset="-128"/>
                <a:ea typeface="ＭＳ 明朝" panose="02020609040205080304" pitchFamily="17" charset="-128"/>
              </a:rPr>
              <a:t>PDCA</a:t>
            </a:r>
            <a:r>
              <a:rPr lang="ja-JP" altLang="en-US" sz="1800" dirty="0">
                <a:latin typeface="ＭＳ 明朝" panose="02020609040205080304" pitchFamily="17" charset="-128"/>
                <a:ea typeface="ＭＳ 明朝" panose="02020609040205080304" pitchFamily="17" charset="-128"/>
              </a:rPr>
              <a:t>サイクルが機能した指導につながるようにしていきましょう。★</a:t>
            </a: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9</a:t>
            </a:fld>
            <a:endParaRPr kumimoji="1" lang="ja-JP" altLang="en-US"/>
          </a:p>
        </p:txBody>
      </p:sp>
    </p:spTree>
    <p:extLst>
      <p:ext uri="{BB962C8B-B14F-4D97-AF65-F5344CB8AC3E}">
        <p14:creationId xmlns:p14="http://schemas.microsoft.com/office/powerpoint/2010/main" val="1174907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C74F74D9-5AA7-4113-9302-4E935D8D4EC1}"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lvl1pPr>
              <a:defRPr sz="1400">
                <a:solidFill>
                  <a:schemeClr val="tx1"/>
                </a:solidFill>
                <a:latin typeface="ＭＳ ゴシック" pitchFamily="49" charset="-128"/>
                <a:ea typeface="ＭＳ ゴシック" pitchFamily="49" charset="-128"/>
              </a:defRPr>
            </a:lvl1pPr>
          </a:lstStyle>
          <a:p>
            <a:fld id="{244D329A-9E30-4DAA-896C-D2C6A083AD97}" type="slidenum">
              <a:rPr lang="ja-JP" altLang="en-US" smtClean="0"/>
              <a:pPr/>
              <a:t>‹#›</a:t>
            </a:fld>
            <a:endParaRPr lang="ja-JP" altLang="en-US"/>
          </a:p>
        </p:txBody>
      </p:sp>
    </p:spTree>
    <p:extLst>
      <p:ext uri="{BB962C8B-B14F-4D97-AF65-F5344CB8AC3E}">
        <p14:creationId xmlns:p14="http://schemas.microsoft.com/office/powerpoint/2010/main" val="750754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A4F62A0-1977-459D-8051-0A1B289BB9FB}"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2108447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4F26406-C2A6-4EAE-9AFC-5178FA37A3FA}"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1171247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6A68679-82D3-4774-8BD2-38D86D424706}"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1537478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6EB6494C-B1B9-45C2-B322-8B2CC4379EDB}"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1937551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D22B2E0D-760A-4692-B0F4-AF8A51433E42}"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375951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370BA5CB-EE55-4B60-8D47-7C20D9F6465E}" type="datetime1">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4070742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5294424A-9684-4CF9-BC1E-5ADE2A074E45}" type="datetime1">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63652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D4CC757-31C8-441B-A68B-84E6D619980C}" type="datetime1">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3371105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E716902-CAB6-4318-8E95-ADB7F1B2F585}"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948882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FD36D5C-27FB-455C-9147-A0EB9B8088BF}"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2195288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E06DF5-75FA-4BA1-9F56-AA6A32B78C79}" type="datetime1">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defRPr>
            </a:lvl1pPr>
          </a:lstStyle>
          <a:p>
            <a:fld id="{244D329A-9E30-4DAA-896C-D2C6A083AD97}" type="slidenum">
              <a:rPr lang="ja-JP" altLang="en-US" smtClean="0"/>
              <a:pPr/>
              <a:t>‹#›</a:t>
            </a:fld>
            <a:endParaRPr lang="ja-JP" altLang="en-US"/>
          </a:p>
        </p:txBody>
      </p:sp>
    </p:spTree>
    <p:extLst>
      <p:ext uri="{BB962C8B-B14F-4D97-AF65-F5344CB8AC3E}">
        <p14:creationId xmlns:p14="http://schemas.microsoft.com/office/powerpoint/2010/main" val="15070499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6.xml"/><Relationship Id="rId1" Type="http://schemas.openxmlformats.org/officeDocument/2006/relationships/tags" Target="../tags/tag2.xml"/><Relationship Id="rId5" Type="http://schemas.openxmlformats.org/officeDocument/2006/relationships/image" Target="../media/image16.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8.emf"/><Relationship Id="rId4" Type="http://schemas.openxmlformats.org/officeDocument/2006/relationships/image" Target="../media/image7.emf"/></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92252" y="764704"/>
            <a:ext cx="8458200" cy="2232248"/>
          </a:xfrm>
        </p:spPr>
        <p:txBody>
          <a:bodyPr>
            <a:normAutofit/>
          </a:bodyPr>
          <a:lstStyle/>
          <a:p>
            <a:r>
              <a:rPr lang="ja-JP" altLang="en-US" dirty="0" smtClean="0">
                <a:latin typeface="+mj-ea"/>
              </a:rPr>
              <a:t>基礎研修</a:t>
            </a:r>
            <a:r>
              <a:rPr kumimoji="1" lang="en-US" altLang="ja-JP" dirty="0" smtClean="0">
                <a:latin typeface="+mj-ea"/>
              </a:rPr>
              <a:t/>
            </a:r>
            <a:br>
              <a:rPr kumimoji="1" lang="en-US" altLang="ja-JP" dirty="0" smtClean="0">
                <a:latin typeface="+mj-ea"/>
              </a:rPr>
            </a:br>
            <a:r>
              <a:rPr lang="ja-JP" altLang="en-US" sz="3200" dirty="0" smtClean="0">
                <a:latin typeface="+mj-ea"/>
              </a:rPr>
              <a:t>－組織であたる生徒指導の進め方パッケージ－</a:t>
            </a:r>
            <a:r>
              <a:rPr lang="en-US" altLang="ja-JP" sz="3200" dirty="0" smtClean="0">
                <a:latin typeface="+mj-ea"/>
              </a:rPr>
              <a:t/>
            </a:r>
            <a:br>
              <a:rPr lang="en-US" altLang="ja-JP" sz="3200" dirty="0" smtClean="0">
                <a:latin typeface="+mj-ea"/>
              </a:rPr>
            </a:br>
            <a:r>
              <a:rPr lang="en-US" altLang="ja-JP" sz="2400" dirty="0" smtClean="0">
                <a:latin typeface="+mj-ea"/>
              </a:rPr>
              <a:t>【60</a:t>
            </a:r>
            <a:r>
              <a:rPr lang="ja-JP" altLang="en-US" sz="2400" dirty="0" smtClean="0">
                <a:latin typeface="+mj-ea"/>
              </a:rPr>
              <a:t>分研修</a:t>
            </a:r>
            <a:r>
              <a:rPr lang="en-US" altLang="ja-JP" sz="2400" dirty="0" smtClean="0">
                <a:latin typeface="+mj-ea"/>
              </a:rPr>
              <a:t>】</a:t>
            </a:r>
            <a:endParaRPr kumimoji="1" lang="ja-JP" altLang="en-US" sz="2400" dirty="0">
              <a:latin typeface="+mj-ea"/>
            </a:endParaRPr>
          </a:p>
        </p:txBody>
      </p:sp>
      <p:sp>
        <p:nvSpPr>
          <p:cNvPr id="6" name="テキスト ボックス 5"/>
          <p:cNvSpPr txBox="1"/>
          <p:nvPr/>
        </p:nvSpPr>
        <p:spPr>
          <a:xfrm>
            <a:off x="408383" y="3195250"/>
            <a:ext cx="8342069" cy="707886"/>
          </a:xfrm>
          <a:prstGeom prst="rect">
            <a:avLst/>
          </a:prstGeom>
          <a:solidFill>
            <a:srgbClr val="FFFFCC"/>
          </a:solidFill>
        </p:spPr>
        <p:txBody>
          <a:bodyPr wrap="square" rtlCol="0">
            <a:spAutoFit/>
          </a:bodyPr>
          <a:lstStyle/>
          <a:p>
            <a:r>
              <a:rPr lang="ja-JP" altLang="en-US" sz="2000" dirty="0" smtClean="0">
                <a:latin typeface="HG丸ｺﾞｼｯｸM-PRO" panose="020F0600000000000000" pitchFamily="50" charset="-128"/>
                <a:ea typeface="HG丸ｺﾞｼｯｸM-PRO" panose="020F0600000000000000" pitchFamily="50" charset="-128"/>
              </a:rPr>
              <a:t>研修のねらい</a:t>
            </a:r>
            <a:endParaRPr lang="en-US" altLang="ja-JP" sz="2000" dirty="0" smtClean="0">
              <a:latin typeface="HG丸ｺﾞｼｯｸM-PRO" panose="020F0600000000000000" pitchFamily="50" charset="-128"/>
              <a:ea typeface="HG丸ｺﾞｼｯｸM-PRO" panose="020F0600000000000000" pitchFamily="50" charset="-128"/>
            </a:endParaRPr>
          </a:p>
          <a:p>
            <a:r>
              <a:rPr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smtClean="0">
                <a:latin typeface="HG丸ｺﾞｼｯｸM-PRO" panose="020F0600000000000000" pitchFamily="50" charset="-128"/>
                <a:ea typeface="HG丸ｺﾞｼｯｸM-PRO" panose="020F0600000000000000" pitchFamily="50" charset="-128"/>
              </a:rPr>
              <a:t>効果的な生徒指導を行うための「</a:t>
            </a:r>
            <a:r>
              <a:rPr lang="en-US" altLang="ja-JP" sz="2000" dirty="0" smtClean="0">
                <a:latin typeface="HG丸ｺﾞｼｯｸM-PRO" panose="020F0600000000000000" pitchFamily="50" charset="-128"/>
                <a:ea typeface="HG丸ｺﾞｼｯｸM-PRO" panose="020F0600000000000000" pitchFamily="50" charset="-128"/>
              </a:rPr>
              <a:t>ORV-PDCA</a:t>
            </a:r>
            <a:r>
              <a:rPr lang="ja-JP" altLang="en-US" sz="2000" dirty="0" smtClean="0">
                <a:latin typeface="HG丸ｺﾞｼｯｸM-PRO" panose="020F0600000000000000" pitchFamily="50" charset="-128"/>
                <a:ea typeface="HG丸ｺﾞｼｯｸM-PRO" panose="020F0600000000000000" pitchFamily="50" charset="-128"/>
              </a:rPr>
              <a:t>」について理解する</a:t>
            </a:r>
            <a:r>
              <a:rPr lang="en-US" altLang="ja-JP" sz="2000" dirty="0" smtClean="0">
                <a:latin typeface="HG丸ｺﾞｼｯｸM-PRO" panose="020F0600000000000000" pitchFamily="50" charset="-128"/>
                <a:ea typeface="HG丸ｺﾞｼｯｸM-PRO" panose="020F0600000000000000" pitchFamily="50" charset="-128"/>
              </a:rPr>
              <a:t>』</a:t>
            </a:r>
          </a:p>
        </p:txBody>
      </p:sp>
      <p:sp>
        <p:nvSpPr>
          <p:cNvPr id="8" name="テキスト ボックス 7"/>
          <p:cNvSpPr txBox="1"/>
          <p:nvPr/>
        </p:nvSpPr>
        <p:spPr>
          <a:xfrm>
            <a:off x="775957" y="2996952"/>
            <a:ext cx="8352928" cy="3539430"/>
          </a:xfrm>
          <a:prstGeom prst="rect">
            <a:avLst/>
          </a:prstGeom>
          <a:noFill/>
        </p:spPr>
        <p:txBody>
          <a:bodyPr wrap="square" rtlCol="0">
            <a:spAutoFit/>
          </a:bodyPr>
          <a:lstStyle/>
          <a:p>
            <a:endParaRPr kumimoji="1" lang="en-US" altLang="ja-JP" sz="2800" dirty="0" smtClean="0">
              <a:latin typeface="ＭＳ ゴシック" pitchFamily="49" charset="-128"/>
              <a:ea typeface="ＭＳ ゴシック" pitchFamily="49" charset="-128"/>
            </a:endParaRPr>
          </a:p>
          <a:p>
            <a:endParaRPr kumimoji="1" lang="en-US" altLang="ja-JP" sz="2800" dirty="0" smtClean="0">
              <a:latin typeface="ＭＳ ゴシック" pitchFamily="49" charset="-128"/>
              <a:ea typeface="ＭＳ ゴシック" pitchFamily="49" charset="-128"/>
            </a:endParaRPr>
          </a:p>
          <a:p>
            <a:endParaRPr lang="en-US" altLang="ja-JP" sz="2800" dirty="0">
              <a:latin typeface="ＭＳ ゴシック" pitchFamily="49" charset="-128"/>
              <a:ea typeface="ＭＳ ゴシック" pitchFamily="49" charset="-128"/>
            </a:endParaRPr>
          </a:p>
          <a:p>
            <a:r>
              <a:rPr kumimoji="1" lang="ja-JP" altLang="en-US" sz="2800" dirty="0" smtClean="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岡山県総合教育センター</a:t>
            </a:r>
            <a:endParaRPr kumimoji="1" lang="en-US" altLang="ja-JP" sz="2800" dirty="0" smtClean="0">
              <a:latin typeface="ＭＳ ゴシック" pitchFamily="49" charset="-128"/>
              <a:ea typeface="ＭＳ ゴシック" pitchFamily="49" charset="-128"/>
            </a:endParaRPr>
          </a:p>
          <a:p>
            <a:r>
              <a:rPr lang="ja-JP" altLang="en-US" sz="2800" dirty="0" smtClean="0">
                <a:latin typeface="ＭＳ ゴシック" pitchFamily="49" charset="-128"/>
                <a:ea typeface="ＭＳ ゴシック" pitchFamily="49" charset="-128"/>
              </a:rPr>
              <a:t>　　　　　　　　　　　</a:t>
            </a:r>
            <a:r>
              <a:rPr lang="ja-JP" altLang="en-US" sz="2800" dirty="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　　　　生徒指導部</a:t>
            </a:r>
            <a:endParaRPr lang="en-US" altLang="ja-JP" sz="2800" dirty="0" smtClean="0">
              <a:latin typeface="ＭＳ ゴシック" pitchFamily="49" charset="-128"/>
              <a:ea typeface="ＭＳ ゴシック" pitchFamily="49" charset="-128"/>
            </a:endParaRPr>
          </a:p>
          <a:p>
            <a:r>
              <a:rPr kumimoji="1" lang="ja-JP" altLang="en-US" sz="2800" dirty="0">
                <a:latin typeface="ＭＳ ゴシック" pitchFamily="49" charset="-128"/>
                <a:ea typeface="ＭＳ ゴシック" pitchFamily="49" charset="-128"/>
              </a:rPr>
              <a:t>　</a:t>
            </a:r>
            <a:r>
              <a:rPr kumimoji="1" lang="ja-JP" altLang="en-US" sz="2800" dirty="0" smtClean="0">
                <a:latin typeface="ＭＳ ゴシック" pitchFamily="49" charset="-128"/>
                <a:ea typeface="ＭＳ ゴシック" pitchFamily="49" charset="-128"/>
              </a:rPr>
              <a:t>　　　　　　　　監修　兵庫教育大学大学院</a:t>
            </a:r>
            <a:endParaRPr kumimoji="1" lang="en-US" altLang="ja-JP" sz="2800" dirty="0" smtClean="0">
              <a:latin typeface="ＭＳ ゴシック" pitchFamily="49" charset="-128"/>
              <a:ea typeface="ＭＳ ゴシック" pitchFamily="49" charset="-128"/>
            </a:endParaRPr>
          </a:p>
          <a:p>
            <a:r>
              <a:rPr lang="ja-JP" altLang="en-US" sz="2800" dirty="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　　　　　　　　　　（現　関西外国語大学）</a:t>
            </a:r>
            <a:r>
              <a:rPr kumimoji="1" lang="ja-JP" altLang="en-US" sz="2800" dirty="0" smtClean="0">
                <a:latin typeface="ＭＳ ゴシック" pitchFamily="49" charset="-128"/>
                <a:ea typeface="ＭＳ ゴシック" pitchFamily="49" charset="-128"/>
              </a:rPr>
              <a:t>　</a:t>
            </a:r>
            <a:endParaRPr kumimoji="1" lang="en-US" altLang="ja-JP" sz="2800" dirty="0" smtClean="0">
              <a:latin typeface="ＭＳ ゴシック" pitchFamily="49" charset="-128"/>
              <a:ea typeface="ＭＳ ゴシック" pitchFamily="49" charset="-128"/>
            </a:endParaRPr>
          </a:p>
          <a:p>
            <a:r>
              <a:rPr lang="ja-JP" altLang="en-US" sz="2800" dirty="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　　　　　　　　　　　　</a:t>
            </a:r>
            <a:r>
              <a:rPr kumimoji="1" lang="ja-JP" altLang="en-US" sz="2800" dirty="0" smtClean="0">
                <a:latin typeface="ＭＳ ゴシック" pitchFamily="49" charset="-128"/>
                <a:ea typeface="ＭＳ ゴシック" pitchFamily="49" charset="-128"/>
              </a:rPr>
              <a:t>教授　　新井　肇</a:t>
            </a:r>
            <a:endParaRPr kumimoji="1" lang="ja-JP" altLang="en-US" sz="2800" dirty="0">
              <a:latin typeface="ＭＳ ゴシック" pitchFamily="49" charset="-128"/>
              <a:ea typeface="ＭＳ ゴシック" pitchFamily="49" charset="-128"/>
            </a:endParaRPr>
          </a:p>
        </p:txBody>
      </p:sp>
    </p:spTree>
    <p:extLst>
      <p:ext uri="{BB962C8B-B14F-4D97-AF65-F5344CB8AC3E}">
        <p14:creationId xmlns:p14="http://schemas.microsoft.com/office/powerpoint/2010/main" val="19907856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61963" y="4430206"/>
            <a:ext cx="1186501" cy="2115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8" name="タイトル 11"/>
          <p:cNvSpPr>
            <a:spLocks noGrp="1"/>
          </p:cNvSpPr>
          <p:nvPr>
            <p:ph type="title"/>
          </p:nvPr>
        </p:nvSpPr>
        <p:spPr>
          <a:xfrm>
            <a:off x="190336" y="47519"/>
            <a:ext cx="3949616" cy="717409"/>
          </a:xfrm>
        </p:spPr>
        <p:txBody>
          <a:bodyPr anchor="t">
            <a:noAutofit/>
          </a:bodyPr>
          <a:lstStyle/>
          <a:p>
            <a:pPr algn="l"/>
            <a:r>
              <a:rPr kumimoji="1" lang="ja-JP" altLang="en-US" sz="4000" u="sng" dirty="0" smtClean="0"/>
              <a:t>生徒指導の意義</a:t>
            </a:r>
            <a:endParaRPr kumimoji="1" lang="ja-JP" altLang="en-US" sz="4000" u="sng" dirty="0"/>
          </a:p>
        </p:txBody>
      </p:sp>
      <p:sp>
        <p:nvSpPr>
          <p:cNvPr id="11" name="角丸四角形 10"/>
          <p:cNvSpPr/>
          <p:nvPr/>
        </p:nvSpPr>
        <p:spPr>
          <a:xfrm>
            <a:off x="179512" y="764703"/>
            <a:ext cx="8784975" cy="3024337"/>
          </a:xfrm>
          <a:prstGeom prst="roundRect">
            <a:avLst>
              <a:gd name="adj" fmla="val 9612"/>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一人一人</a:t>
            </a:r>
            <a:r>
              <a:rPr lang="ja-JP" altLang="en-US" sz="2400" dirty="0">
                <a:solidFill>
                  <a:schemeClr val="tx1"/>
                </a:solidFill>
                <a:latin typeface="HG丸ｺﾞｼｯｸM-PRO" panose="020F0600000000000000" pitchFamily="50" charset="-128"/>
                <a:ea typeface="HG丸ｺﾞｼｯｸM-PRO" panose="020F0600000000000000" pitchFamily="50" charset="-128"/>
              </a:rPr>
              <a:t>の児童生徒の人格を尊重</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し、個性</a:t>
            </a:r>
            <a:r>
              <a:rPr lang="ja-JP" altLang="en-US" sz="2400" dirty="0">
                <a:solidFill>
                  <a:schemeClr val="tx1"/>
                </a:solidFill>
                <a:latin typeface="HG丸ｺﾞｼｯｸM-PRO" panose="020F0600000000000000" pitchFamily="50" charset="-128"/>
                <a:ea typeface="HG丸ｺﾞｼｯｸM-PRO" panose="020F0600000000000000" pitchFamily="50" charset="-128"/>
              </a:rPr>
              <a:t>の伸長</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を図りながら、社会的</a:t>
            </a:r>
            <a:r>
              <a:rPr lang="ja-JP" altLang="en-US" sz="2400" dirty="0">
                <a:solidFill>
                  <a:schemeClr val="tx1"/>
                </a:solidFill>
                <a:latin typeface="HG丸ｺﾞｼｯｸM-PRO" panose="020F0600000000000000" pitchFamily="50" charset="-128"/>
                <a:ea typeface="HG丸ｺﾞｼｯｸM-PRO" panose="020F0600000000000000" pitchFamily="50" charset="-128"/>
              </a:rPr>
              <a:t>資質や行動力を高めることを目指して行われる教育活動で</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あり、教育</a:t>
            </a:r>
            <a:r>
              <a:rPr lang="ja-JP" altLang="en-US" sz="2400" dirty="0">
                <a:solidFill>
                  <a:schemeClr val="tx1"/>
                </a:solidFill>
                <a:latin typeface="HG丸ｺﾞｼｯｸM-PRO" panose="020F0600000000000000" pitchFamily="50" charset="-128"/>
                <a:ea typeface="HG丸ｺﾞｼｯｸM-PRO" panose="020F0600000000000000" pitchFamily="50" charset="-128"/>
              </a:rPr>
              <a:t>課程の内外において一人一人の児童生徒の健全な成長を</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促し、児童</a:t>
            </a:r>
            <a:r>
              <a:rPr lang="ja-JP" altLang="en-US" sz="2400" dirty="0">
                <a:solidFill>
                  <a:schemeClr val="tx1"/>
                </a:solidFill>
                <a:latin typeface="HG丸ｺﾞｼｯｸM-PRO" panose="020F0600000000000000" pitchFamily="50" charset="-128"/>
                <a:ea typeface="HG丸ｺﾞｼｯｸM-PRO" panose="020F0600000000000000" pitchFamily="50" charset="-128"/>
              </a:rPr>
              <a:t>生徒自ら現在及び将来における自己実現を図っていくための</a:t>
            </a:r>
            <a:r>
              <a:rPr lang="ja-JP" altLang="en-US" sz="2400" dirty="0">
                <a:solidFill>
                  <a:srgbClr val="FF0000"/>
                </a:solidFill>
                <a:latin typeface="HG丸ｺﾞｼｯｸM-PRO" panose="020F0600000000000000" pitchFamily="50" charset="-128"/>
                <a:ea typeface="HG丸ｺﾞｼｯｸM-PRO" panose="020F0600000000000000" pitchFamily="50" charset="-128"/>
              </a:rPr>
              <a:t>自己指導能力</a:t>
            </a:r>
            <a:r>
              <a:rPr lang="ja-JP" altLang="en-US" sz="2400" dirty="0">
                <a:solidFill>
                  <a:schemeClr val="tx1"/>
                </a:solidFill>
                <a:latin typeface="HG丸ｺﾞｼｯｸM-PRO" panose="020F0600000000000000" pitchFamily="50" charset="-128"/>
                <a:ea typeface="HG丸ｺﾞｼｯｸM-PRO" panose="020F0600000000000000" pitchFamily="50" charset="-128"/>
              </a:rPr>
              <a:t>の育成を目指すという積極的な</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意義</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（平成</a:t>
            </a:r>
            <a:r>
              <a:rPr lang="en-US" altLang="ja-JP" dirty="0" smtClean="0">
                <a:solidFill>
                  <a:schemeClr val="tx1"/>
                </a:solidFill>
                <a:latin typeface="HG丸ｺﾞｼｯｸM-PRO" panose="020F0600000000000000" pitchFamily="50" charset="-128"/>
                <a:ea typeface="HG丸ｺﾞｼｯｸM-PRO" panose="020F0600000000000000" pitchFamily="50" charset="-128"/>
              </a:rPr>
              <a:t>22</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年</a:t>
            </a:r>
            <a:r>
              <a:rPr lang="en-US" altLang="ja-JP" dirty="0" smtClean="0">
                <a:solidFill>
                  <a:schemeClr val="tx1"/>
                </a:solidFill>
                <a:latin typeface="HG丸ｺﾞｼｯｸM-PRO" panose="020F0600000000000000" pitchFamily="50" charset="-128"/>
                <a:ea typeface="HG丸ｺﾞｼｯｸM-PRO" panose="020F0600000000000000" pitchFamily="50" charset="-128"/>
              </a:rPr>
              <a:t>3</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月　生徒指導提要より抜粋）</a:t>
            </a:r>
            <a:endParaRPr kumimoji="1" lang="ja-JP" altLang="en-US" sz="3200" dirty="0">
              <a:solidFill>
                <a:schemeClr val="tx1"/>
              </a:solidFill>
              <a:latin typeface="HG丸ｺﾞｼｯｸM-PRO" panose="020F0600000000000000" pitchFamily="50" charset="-128"/>
              <a:ea typeface="HG丸ｺﾞｼｯｸM-PRO" panose="020F0600000000000000" pitchFamily="50" charset="-128"/>
            </a:endParaRPr>
          </a:p>
        </p:txBody>
      </p:sp>
      <p:sp>
        <p:nvSpPr>
          <p:cNvPr id="70" name="角丸四角形 69"/>
          <p:cNvSpPr/>
          <p:nvPr/>
        </p:nvSpPr>
        <p:spPr>
          <a:xfrm>
            <a:off x="225231" y="4136242"/>
            <a:ext cx="7196255" cy="2461110"/>
          </a:xfrm>
          <a:prstGeom prst="roundRect">
            <a:avLst>
              <a:gd name="adj" fmla="val 9612"/>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dirty="0" smtClean="0">
                <a:solidFill>
                  <a:srgbClr val="FF0000"/>
                </a:solidFill>
                <a:latin typeface="HG丸ｺﾞｼｯｸM-PRO" panose="020F0600000000000000" pitchFamily="50" charset="-128"/>
                <a:ea typeface="HG丸ｺﾞｼｯｸM-PRO" panose="020F0600000000000000" pitchFamily="50" charset="-128"/>
              </a:rPr>
              <a:t>自己指導能力</a:t>
            </a:r>
            <a:r>
              <a:rPr lang="ja-JP" altLang="en-US" sz="3200" dirty="0" smtClean="0">
                <a:solidFill>
                  <a:schemeClr val="tx1"/>
                </a:solidFill>
                <a:latin typeface="HG丸ｺﾞｼｯｸM-PRO" panose="020F0600000000000000" pitchFamily="50" charset="-128"/>
                <a:ea typeface="HG丸ｺﾞｼｯｸM-PRO" panose="020F0600000000000000" pitchFamily="50" charset="-128"/>
              </a:rPr>
              <a:t>とは</a:t>
            </a:r>
            <a:endParaRPr lang="en-US" altLang="ja-JP" sz="3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「その時、その</a:t>
            </a:r>
            <a:r>
              <a:rPr lang="ja-JP" altLang="en-US" sz="2400" dirty="0">
                <a:solidFill>
                  <a:schemeClr val="tx1"/>
                </a:solidFill>
                <a:latin typeface="HG丸ｺﾞｼｯｸM-PRO" panose="020F0600000000000000" pitchFamily="50" charset="-128"/>
                <a:ea typeface="HG丸ｺﾞｼｯｸM-PRO" panose="020F0600000000000000" pitchFamily="50" charset="-128"/>
              </a:rPr>
              <a:t>場</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で、どの</a:t>
            </a:r>
            <a:r>
              <a:rPr lang="ja-JP" altLang="en-US" sz="2400" dirty="0">
                <a:solidFill>
                  <a:schemeClr val="tx1"/>
                </a:solidFill>
                <a:latin typeface="HG丸ｺﾞｼｯｸM-PRO" panose="020F0600000000000000" pitchFamily="50" charset="-128"/>
                <a:ea typeface="HG丸ｺﾞｼｯｸM-PRO" panose="020F0600000000000000" pitchFamily="50" charset="-128"/>
              </a:rPr>
              <a:t>ような行動が適切である</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か、自分</a:t>
            </a:r>
            <a:r>
              <a:rPr lang="ja-JP" altLang="en-US" sz="2400" dirty="0">
                <a:solidFill>
                  <a:schemeClr val="tx1"/>
                </a:solidFill>
                <a:latin typeface="HG丸ｺﾞｼｯｸM-PRO" panose="020F0600000000000000" pitchFamily="50" charset="-128"/>
                <a:ea typeface="HG丸ｺﾞｼｯｸM-PRO" panose="020F0600000000000000" pitchFamily="50" charset="-128"/>
              </a:rPr>
              <a:t>で判断</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し、決定</a:t>
            </a:r>
            <a:r>
              <a:rPr lang="ja-JP" altLang="en-US" sz="2400" dirty="0">
                <a:solidFill>
                  <a:schemeClr val="tx1"/>
                </a:solidFill>
                <a:latin typeface="HG丸ｺﾞｼｯｸM-PRO" panose="020F0600000000000000" pitchFamily="50" charset="-128"/>
                <a:ea typeface="HG丸ｺﾞｼｯｸM-PRO" panose="020F0600000000000000" pitchFamily="50" charset="-128"/>
              </a:rPr>
              <a:t>して実行する</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能力」のこと。なお、その</a:t>
            </a:r>
            <a:r>
              <a:rPr lang="ja-JP" altLang="en-US" sz="2400" dirty="0">
                <a:solidFill>
                  <a:schemeClr val="tx1"/>
                </a:solidFill>
                <a:latin typeface="HG丸ｺﾞｼｯｸM-PRO" panose="020F0600000000000000" pitchFamily="50" charset="-128"/>
                <a:ea typeface="HG丸ｺﾞｼｯｸM-PRO" panose="020F0600000000000000" pitchFamily="50" charset="-128"/>
              </a:rPr>
              <a:t>適切性を決める基準</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は、他</a:t>
            </a:r>
            <a:r>
              <a:rPr lang="ja-JP" altLang="en-US" sz="2400" dirty="0">
                <a:solidFill>
                  <a:schemeClr val="tx1"/>
                </a:solidFill>
                <a:latin typeface="HG丸ｺﾞｼｯｸM-PRO" panose="020F0600000000000000" pitchFamily="50" charset="-128"/>
                <a:ea typeface="HG丸ｺﾞｼｯｸM-PRO" panose="020F0600000000000000" pitchFamily="50" charset="-128"/>
              </a:rPr>
              <a:t>の人の主体性の尊重</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と自己</a:t>
            </a:r>
            <a:r>
              <a:rPr lang="ja-JP" altLang="en-US" sz="2400" dirty="0">
                <a:solidFill>
                  <a:schemeClr val="tx1"/>
                </a:solidFill>
                <a:latin typeface="HG丸ｺﾞｼｯｸM-PRO" panose="020F0600000000000000" pitchFamily="50" charset="-128"/>
                <a:ea typeface="HG丸ｺﾞｼｯｸM-PRO" panose="020F0600000000000000" pitchFamily="50" charset="-128"/>
              </a:rPr>
              <a:t>実現とである。</a:t>
            </a:r>
            <a:endParaRPr kumimoji="1" lang="ja-JP" altLang="en-US" sz="24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7800056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7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X:\etuko\MPCview イラスト\DATA\MPC_SCCL\COL_WMF\SC32_37\子ども表情\SC35_07.WMF"/>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5245" y="1065181"/>
            <a:ext cx="1587393" cy="159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6" name="Picture 2" descr="Z:\事務文書\生徒指導\0_イラスト集\学校イラスト1000カレンダー等\イラスト・レタリング集\学校生活カット(0001～0437)\0313-子どもの生活.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105347" y="1124744"/>
            <a:ext cx="1701512" cy="178233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グループ化 2"/>
          <p:cNvGrpSpPr/>
          <p:nvPr/>
        </p:nvGrpSpPr>
        <p:grpSpPr>
          <a:xfrm>
            <a:off x="630535" y="1360447"/>
            <a:ext cx="7954939" cy="5015665"/>
            <a:chOff x="630535" y="908720"/>
            <a:chExt cx="7954939" cy="5517232"/>
          </a:xfrm>
        </p:grpSpPr>
        <p:sp>
          <p:nvSpPr>
            <p:cNvPr id="4" name="円/楕円 3"/>
            <p:cNvSpPr/>
            <p:nvPr/>
          </p:nvSpPr>
          <p:spPr>
            <a:xfrm>
              <a:off x="630535" y="908720"/>
              <a:ext cx="7954939" cy="5517232"/>
            </a:xfrm>
            <a:prstGeom prst="ellips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endParaRPr kumimoji="1" lang="ja-JP" altLang="en-US" sz="4400" dirty="0">
                <a:solidFill>
                  <a:schemeClr val="tx1"/>
                </a:solidFill>
                <a:latin typeface="AR丸ゴシック体E" panose="020F0909000000000000" pitchFamily="49" charset="-128"/>
                <a:ea typeface="AR丸ゴシック体E" panose="020F0909000000000000" pitchFamily="49" charset="-128"/>
              </a:endParaRPr>
            </a:p>
          </p:txBody>
        </p:sp>
        <p:sp>
          <p:nvSpPr>
            <p:cNvPr id="5" name="テキスト ボックス 4"/>
            <p:cNvSpPr txBox="1"/>
            <p:nvPr/>
          </p:nvSpPr>
          <p:spPr>
            <a:xfrm>
              <a:off x="2397526" y="1316196"/>
              <a:ext cx="4185761" cy="914097"/>
            </a:xfrm>
            <a:prstGeom prst="rect">
              <a:avLst/>
            </a:prstGeom>
            <a:noFill/>
          </p:spPr>
          <p:txBody>
            <a:bodyPr wrap="none" rtlCol="0">
              <a:spAutoFit/>
            </a:bodyPr>
            <a:lstStyle/>
            <a:p>
              <a:pPr algn="ctr"/>
              <a:r>
                <a:rPr lang="ja-JP" altLang="en-US" sz="2400" dirty="0">
                  <a:latin typeface="HG丸ｺﾞｼｯｸM-PRO" panose="020F0600000000000000" pitchFamily="50" charset="-128"/>
                  <a:ea typeface="HG丸ｺﾞｼｯｸM-PRO" panose="020F0600000000000000" pitchFamily="50" charset="-128"/>
                </a:rPr>
                <a:t>全て</a:t>
              </a:r>
              <a:r>
                <a:rPr lang="ja-JP" altLang="en-US" sz="2400" dirty="0" smtClean="0">
                  <a:latin typeface="HG丸ｺﾞｼｯｸM-PRO" panose="020F0600000000000000" pitchFamily="50" charset="-128"/>
                  <a:ea typeface="HG丸ｺﾞｼｯｸM-PRO" panose="020F0600000000000000" pitchFamily="50" charset="-128"/>
                </a:rPr>
                <a:t>の児童生徒への成長支援</a:t>
              </a:r>
              <a:endParaRPr lang="en-US" altLang="ja-JP" sz="2400" dirty="0" smtClean="0">
                <a:latin typeface="HG丸ｺﾞｼｯｸM-PRO" panose="020F0600000000000000" pitchFamily="50" charset="-128"/>
                <a:ea typeface="HG丸ｺﾞｼｯｸM-PRO" panose="020F0600000000000000" pitchFamily="50" charset="-128"/>
              </a:endParaRPr>
            </a:p>
            <a:p>
              <a:pPr algn="ct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（開発的生徒指導）</a:t>
              </a:r>
              <a:endParaRPr kumimoji="1" lang="ja-JP" altLang="en-US" sz="2400" dirty="0">
                <a:solidFill>
                  <a:srgbClr val="FF0000"/>
                </a:solidFill>
                <a:latin typeface="HG丸ｺﾞｼｯｸM-PRO" panose="020F0600000000000000" pitchFamily="50" charset="-128"/>
                <a:ea typeface="HG丸ｺﾞｼｯｸM-PRO" panose="020F0600000000000000" pitchFamily="50" charset="-128"/>
              </a:endParaRPr>
            </a:p>
          </p:txBody>
        </p:sp>
      </p:grpSp>
      <p:grpSp>
        <p:nvGrpSpPr>
          <p:cNvPr id="6" name="グループ化 5"/>
          <p:cNvGrpSpPr/>
          <p:nvPr/>
        </p:nvGrpSpPr>
        <p:grpSpPr>
          <a:xfrm>
            <a:off x="1355040" y="2561877"/>
            <a:ext cx="6505928" cy="3819451"/>
            <a:chOff x="1083718" y="2280775"/>
            <a:chExt cx="7048572" cy="4145177"/>
          </a:xfrm>
        </p:grpSpPr>
        <p:sp>
          <p:nvSpPr>
            <p:cNvPr id="7" name="円/楕円 6"/>
            <p:cNvSpPr/>
            <p:nvPr/>
          </p:nvSpPr>
          <p:spPr>
            <a:xfrm>
              <a:off x="1083718" y="2280775"/>
              <a:ext cx="7048572" cy="4145177"/>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t" anchorCtr="0"/>
            <a:lstStyle/>
            <a:p>
              <a:pPr algn="ctr"/>
              <a:endParaRPr kumimoji="1" lang="ja-JP" altLang="en-US" sz="4400" dirty="0">
                <a:solidFill>
                  <a:schemeClr val="tx1"/>
                </a:solidFill>
                <a:latin typeface="AR丸ゴシック体E" panose="020F0909000000000000" pitchFamily="49" charset="-128"/>
                <a:ea typeface="AR丸ゴシック体E" panose="020F0909000000000000" pitchFamily="49" charset="-128"/>
              </a:endParaRPr>
            </a:p>
          </p:txBody>
        </p:sp>
        <p:sp>
          <p:nvSpPr>
            <p:cNvPr id="8" name="テキスト ボックス 7"/>
            <p:cNvSpPr txBox="1"/>
            <p:nvPr/>
          </p:nvSpPr>
          <p:spPr>
            <a:xfrm>
              <a:off x="1876587" y="2883804"/>
              <a:ext cx="5511063" cy="1302694"/>
            </a:xfrm>
            <a:prstGeom prst="rect">
              <a:avLst/>
            </a:prstGeom>
            <a:noFill/>
          </p:spPr>
          <p:txBody>
            <a:bodyPr wrap="square" rtlCol="0">
              <a:spAutoFit/>
            </a:bodyPr>
            <a:lstStyle/>
            <a:p>
              <a:pPr algn="ctr"/>
              <a:r>
                <a:rPr kumimoji="1" lang="ja-JP" altLang="en-US" sz="2400" dirty="0" smtClean="0">
                  <a:latin typeface="HG丸ｺﾞｼｯｸM-PRO" panose="020F0600000000000000" pitchFamily="50" charset="-128"/>
                  <a:ea typeface="HG丸ｺﾞｼｯｸM-PRO" panose="020F0600000000000000" pitchFamily="50" charset="-128"/>
                </a:rPr>
                <a:t>全ての児童生徒、およびリスクの</a:t>
              </a:r>
              <a:endParaRPr kumimoji="1" lang="en-US" altLang="ja-JP" sz="2400" dirty="0" smtClean="0">
                <a:latin typeface="HG丸ｺﾞｼｯｸM-PRO" panose="020F0600000000000000" pitchFamily="50" charset="-128"/>
                <a:ea typeface="HG丸ｺﾞｼｯｸM-PRO" panose="020F0600000000000000" pitchFamily="50" charset="-128"/>
              </a:endParaRPr>
            </a:p>
            <a:p>
              <a:pPr algn="ctr"/>
              <a:r>
                <a:rPr kumimoji="1" lang="ja-JP" altLang="en-US" sz="2400" dirty="0" smtClean="0">
                  <a:latin typeface="HG丸ｺﾞｼｯｸM-PRO" panose="020F0600000000000000" pitchFamily="50" charset="-128"/>
                  <a:ea typeface="HG丸ｺﾞｼｯｸM-PRO" panose="020F0600000000000000" pitchFamily="50" charset="-128"/>
                </a:rPr>
                <a:t>ある児童生徒への予防的な支援</a:t>
              </a:r>
              <a:endParaRPr kumimoji="1" lang="en-US" altLang="ja-JP" sz="2400" dirty="0" smtClean="0">
                <a:latin typeface="HG丸ｺﾞｼｯｸM-PRO" panose="020F0600000000000000" pitchFamily="50" charset="-128"/>
                <a:ea typeface="HG丸ｺﾞｼｯｸM-PRO" panose="020F0600000000000000" pitchFamily="50" charset="-128"/>
              </a:endParaRPr>
            </a:p>
            <a:p>
              <a:pPr algn="ct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（予防的生徒指導）</a:t>
              </a:r>
              <a:endParaRPr kumimoji="1" lang="ja-JP" altLang="en-US" sz="2400" dirty="0">
                <a:solidFill>
                  <a:srgbClr val="FF0000"/>
                </a:solidFill>
                <a:latin typeface="HG丸ｺﾞｼｯｸM-PRO" panose="020F0600000000000000" pitchFamily="50" charset="-128"/>
                <a:ea typeface="HG丸ｺﾞｼｯｸM-PRO" panose="020F0600000000000000" pitchFamily="50" charset="-128"/>
              </a:endParaRPr>
            </a:p>
          </p:txBody>
        </p:sp>
      </p:grpSp>
      <p:sp>
        <p:nvSpPr>
          <p:cNvPr id="14" name="テキスト ボックス 13"/>
          <p:cNvSpPr txBox="1"/>
          <p:nvPr/>
        </p:nvSpPr>
        <p:spPr>
          <a:xfrm>
            <a:off x="2051720" y="116632"/>
            <a:ext cx="5314275" cy="707886"/>
          </a:xfrm>
          <a:prstGeom prst="rect">
            <a:avLst/>
          </a:prstGeom>
          <a:noFill/>
        </p:spPr>
        <p:txBody>
          <a:bodyPr wrap="none" rtlCol="0">
            <a:spAutoFit/>
          </a:bodyPr>
          <a:lstStyle/>
          <a:p>
            <a:r>
              <a:rPr lang="ja-JP" altLang="en-US" sz="4000" dirty="0" smtClean="0">
                <a:solidFill>
                  <a:schemeClr val="tx2"/>
                </a:solidFill>
                <a:latin typeface="HG丸ｺﾞｼｯｸM-PRO" panose="020F0600000000000000" pitchFamily="50" charset="-128"/>
                <a:ea typeface="HG丸ｺﾞｼｯｸM-PRO" panose="020F0600000000000000" pitchFamily="50" charset="-128"/>
              </a:rPr>
              <a:t>生徒指導の三つの局面</a:t>
            </a:r>
            <a:endParaRPr kumimoji="1" lang="ja-JP" altLang="en-US" sz="4000" dirty="0">
              <a:solidFill>
                <a:schemeClr val="tx2"/>
              </a:solidFill>
              <a:latin typeface="HG丸ｺﾞｼｯｸM-PRO" panose="020F0600000000000000" pitchFamily="50" charset="-128"/>
              <a:ea typeface="HG丸ｺﾞｼｯｸM-PRO" panose="020F0600000000000000" pitchFamily="50" charset="-128"/>
            </a:endParaRPr>
          </a:p>
        </p:txBody>
      </p:sp>
      <p:grpSp>
        <p:nvGrpSpPr>
          <p:cNvPr id="11" name="グループ化 10"/>
          <p:cNvGrpSpPr/>
          <p:nvPr/>
        </p:nvGrpSpPr>
        <p:grpSpPr>
          <a:xfrm>
            <a:off x="2566933" y="4360001"/>
            <a:ext cx="4082142" cy="2006246"/>
            <a:chOff x="2566933" y="4360001"/>
            <a:chExt cx="4082142" cy="2006246"/>
          </a:xfrm>
        </p:grpSpPr>
        <p:sp>
          <p:nvSpPr>
            <p:cNvPr id="9" name="円/楕円 8"/>
            <p:cNvSpPr/>
            <p:nvPr/>
          </p:nvSpPr>
          <p:spPr>
            <a:xfrm>
              <a:off x="2566933" y="4360001"/>
              <a:ext cx="4082142" cy="2006246"/>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kumimoji="1" lang="ja-JP" altLang="en-US" sz="24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テキスト ボックス 1"/>
            <p:cNvSpPr txBox="1"/>
            <p:nvPr/>
          </p:nvSpPr>
          <p:spPr>
            <a:xfrm>
              <a:off x="2987824" y="4869160"/>
              <a:ext cx="3301604" cy="1107996"/>
            </a:xfrm>
            <a:prstGeom prst="rect">
              <a:avLst/>
            </a:prstGeom>
            <a:noFill/>
          </p:spPr>
          <p:txBody>
            <a:bodyPr wrap="square" rtlCol="0">
              <a:spAutoFit/>
            </a:bodyPr>
            <a:lstStyle/>
            <a:p>
              <a:pPr algn="ctr"/>
              <a:r>
                <a:rPr kumimoji="1" lang="ja-JP" altLang="en-US" sz="2200" dirty="0" smtClean="0">
                  <a:latin typeface="HG丸ｺﾞｼｯｸM-PRO" panose="020F0600000000000000" pitchFamily="50" charset="-128"/>
                  <a:ea typeface="HG丸ｺﾞｼｯｸM-PRO" panose="020F0600000000000000" pitchFamily="50" charset="-128"/>
                </a:rPr>
                <a:t>問題を抱えている児童生徒への解決に向けた支援　</a:t>
              </a:r>
              <a:endParaRPr kumimoji="1" lang="en-US" altLang="ja-JP" sz="2200" dirty="0" smtClean="0">
                <a:latin typeface="HG丸ｺﾞｼｯｸM-PRO" panose="020F0600000000000000" pitchFamily="50" charset="-128"/>
                <a:ea typeface="HG丸ｺﾞｼｯｸM-PRO" panose="020F0600000000000000" pitchFamily="50" charset="-128"/>
              </a:endParaRPr>
            </a:p>
            <a:p>
              <a:pPr algn="ctr"/>
              <a:r>
                <a:rPr kumimoji="1" lang="ja-JP" altLang="en-US" sz="2200" dirty="0" smtClean="0">
                  <a:solidFill>
                    <a:srgbClr val="FF0000"/>
                  </a:solidFill>
                  <a:latin typeface="HG丸ｺﾞｼｯｸM-PRO" panose="020F0600000000000000" pitchFamily="50" charset="-128"/>
                  <a:ea typeface="HG丸ｺﾞｼｯｸM-PRO" panose="020F0600000000000000" pitchFamily="50" charset="-128"/>
                </a:rPr>
                <a:t>（問題解決的生徒指導）</a:t>
              </a:r>
              <a:endParaRPr kumimoji="1" lang="ja-JP" altLang="en-US" sz="2200" dirty="0">
                <a:solidFill>
                  <a:srgbClr val="FF0000"/>
                </a:solidFill>
                <a:latin typeface="HG丸ｺﾞｼｯｸM-PRO" panose="020F0600000000000000" pitchFamily="50" charset="-128"/>
                <a:ea typeface="HG丸ｺﾞｼｯｸM-PRO" panose="020F0600000000000000" pitchFamily="50" charset="-128"/>
              </a:endParaRPr>
            </a:p>
          </p:txBody>
        </p:sp>
      </p:grpSp>
    </p:spTree>
    <p:extLst>
      <p:ext uri="{BB962C8B-B14F-4D97-AF65-F5344CB8AC3E}">
        <p14:creationId xmlns:p14="http://schemas.microsoft.com/office/powerpoint/2010/main" val="1604333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グループ化 66"/>
          <p:cNvGrpSpPr/>
          <p:nvPr/>
        </p:nvGrpSpPr>
        <p:grpSpPr>
          <a:xfrm>
            <a:off x="-387698" y="941683"/>
            <a:ext cx="9913923" cy="4820906"/>
            <a:chOff x="-403562" y="924273"/>
            <a:chExt cx="9913923" cy="4820906"/>
          </a:xfrm>
        </p:grpSpPr>
        <p:sp>
          <p:nvSpPr>
            <p:cNvPr id="70" name="円/楕円 69"/>
            <p:cNvSpPr/>
            <p:nvPr/>
          </p:nvSpPr>
          <p:spPr>
            <a:xfrm rot="19800000">
              <a:off x="-403562" y="924273"/>
              <a:ext cx="9913923" cy="4820906"/>
            </a:xfrm>
            <a:prstGeom prst="ellipse">
              <a:avLst/>
            </a:prstGeom>
            <a:solidFill>
              <a:srgbClr val="FFFF99">
                <a:alpha val="86000"/>
              </a:srgb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p>
          </p:txBody>
        </p:sp>
        <p:cxnSp>
          <p:nvCxnSpPr>
            <p:cNvPr id="69" name="直線コネクタ 68"/>
            <p:cNvCxnSpPr/>
            <p:nvPr/>
          </p:nvCxnSpPr>
          <p:spPr>
            <a:xfrm flipH="1">
              <a:off x="4926470" y="5594508"/>
              <a:ext cx="388585" cy="6502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6" name="グループ化 85"/>
          <p:cNvGrpSpPr/>
          <p:nvPr/>
        </p:nvGrpSpPr>
        <p:grpSpPr>
          <a:xfrm>
            <a:off x="1626528" y="2451368"/>
            <a:ext cx="5703260" cy="4392488"/>
            <a:chOff x="1605044" y="2708920"/>
            <a:chExt cx="5703260" cy="3888432"/>
          </a:xfrm>
        </p:grpSpPr>
        <p:cxnSp>
          <p:nvCxnSpPr>
            <p:cNvPr id="87" name="直線コネクタ 86"/>
            <p:cNvCxnSpPr/>
            <p:nvPr/>
          </p:nvCxnSpPr>
          <p:spPr>
            <a:xfrm>
              <a:off x="1605044" y="5386201"/>
              <a:ext cx="0" cy="121115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直線コネクタ 87"/>
            <p:cNvCxnSpPr/>
            <p:nvPr/>
          </p:nvCxnSpPr>
          <p:spPr>
            <a:xfrm>
              <a:off x="7308304" y="2708920"/>
              <a:ext cx="0" cy="388843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直線矢印コネクタ 88"/>
            <p:cNvCxnSpPr/>
            <p:nvPr/>
          </p:nvCxnSpPr>
          <p:spPr>
            <a:xfrm>
              <a:off x="1605044" y="6428748"/>
              <a:ext cx="5703260" cy="0"/>
            </a:xfrm>
            <a:prstGeom prst="straightConnector1">
              <a:avLst/>
            </a:prstGeom>
            <a:ln w="571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90" name="テキスト ボックス 89"/>
            <p:cNvSpPr txBox="1"/>
            <p:nvPr/>
          </p:nvSpPr>
          <p:spPr>
            <a:xfrm>
              <a:off x="3010551" y="5967083"/>
              <a:ext cx="2601994" cy="408687"/>
            </a:xfrm>
            <a:prstGeom prst="rect">
              <a:avLst/>
            </a:prstGeom>
            <a:noFill/>
            <a:ln>
              <a:noFill/>
            </a:ln>
          </p:spPr>
          <p:txBody>
            <a:bodyPr wrap="none" rtlCol="0">
              <a:spAutoFit/>
            </a:bodyPr>
            <a:lstStyle/>
            <a:p>
              <a:r>
                <a:rPr kumimoji="1" lang="ja-JP" altLang="en-US" sz="2400" b="1" dirty="0" smtClean="0"/>
                <a:t>６年間 又は ３年間</a:t>
              </a:r>
              <a:endParaRPr kumimoji="1" lang="ja-JP" altLang="en-US" sz="2400" b="1" dirty="0"/>
            </a:p>
          </p:txBody>
        </p:sp>
      </p:grpSp>
      <p:grpSp>
        <p:nvGrpSpPr>
          <p:cNvPr id="11" name="グループ化 10"/>
          <p:cNvGrpSpPr/>
          <p:nvPr/>
        </p:nvGrpSpPr>
        <p:grpSpPr>
          <a:xfrm>
            <a:off x="2811961" y="4564724"/>
            <a:ext cx="3627653" cy="592468"/>
            <a:chOff x="2811961" y="4564724"/>
            <a:chExt cx="3627653" cy="592468"/>
          </a:xfrm>
        </p:grpSpPr>
        <p:sp>
          <p:nvSpPr>
            <p:cNvPr id="91" name="右中かっこ 90"/>
            <p:cNvSpPr/>
            <p:nvPr/>
          </p:nvSpPr>
          <p:spPr>
            <a:xfrm rot="3786404">
              <a:off x="3563105" y="3813580"/>
              <a:ext cx="324105" cy="1826393"/>
            </a:xfrm>
            <a:prstGeom prst="righ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92" name="テキスト ボックス 91"/>
            <p:cNvSpPr txBox="1"/>
            <p:nvPr/>
          </p:nvSpPr>
          <p:spPr>
            <a:xfrm>
              <a:off x="3779912" y="4695527"/>
              <a:ext cx="2659702" cy="461665"/>
            </a:xfrm>
            <a:prstGeom prst="rect">
              <a:avLst/>
            </a:prstGeom>
            <a:noFill/>
            <a:ln>
              <a:noFill/>
            </a:ln>
          </p:spPr>
          <p:txBody>
            <a:bodyPr wrap="none" rtlCol="0">
              <a:spAutoFit/>
            </a:bodyPr>
            <a:lstStyle/>
            <a:p>
              <a:r>
                <a:rPr lang="ja-JP" altLang="en-US" sz="2400" b="1" dirty="0" smtClean="0">
                  <a:latin typeface="HG丸ｺﾞｼｯｸM-PRO" panose="020F0600000000000000" pitchFamily="50" charset="-128"/>
                  <a:ea typeface="HG丸ｺﾞｼｯｸM-PRO" panose="020F0600000000000000" pitchFamily="50" charset="-128"/>
                </a:rPr>
                <a:t>学年／</a:t>
              </a:r>
              <a:r>
                <a:rPr kumimoji="1" lang="ja-JP" altLang="en-US" sz="2400" b="1" dirty="0" smtClean="0">
                  <a:latin typeface="HG丸ｺﾞｼｯｸM-PRO" panose="020F0600000000000000" pitchFamily="50" charset="-128"/>
                  <a:ea typeface="HG丸ｺﾞｼｯｸM-PRO" panose="020F0600000000000000" pitchFamily="50" charset="-128"/>
                </a:rPr>
                <a:t>学期／行事</a:t>
              </a:r>
              <a:endParaRPr kumimoji="1" lang="ja-JP" altLang="en-US" sz="2400" b="1" dirty="0">
                <a:latin typeface="HG丸ｺﾞｼｯｸM-PRO" panose="020F0600000000000000" pitchFamily="50" charset="-128"/>
                <a:ea typeface="HG丸ｺﾞｼｯｸM-PRO" panose="020F0600000000000000" pitchFamily="50" charset="-128"/>
              </a:endParaRPr>
            </a:p>
          </p:txBody>
        </p:sp>
      </p:grpSp>
      <p:pic>
        <p:nvPicPr>
          <p:cNvPr id="93"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646806" y="4221088"/>
            <a:ext cx="1317682" cy="2163140"/>
          </a:xfrm>
          <a:prstGeom prst="rect">
            <a:avLst/>
          </a:prstGeom>
          <a:noFill/>
          <a:extLst>
            <a:ext uri="{909E8E84-426E-40DD-AFC4-6F175D3DCCD1}">
              <a14:hiddenFill xmlns:a14="http://schemas.microsoft.com/office/drawing/2010/main">
                <a:solidFill>
                  <a:srgbClr val="FFFFFF"/>
                </a:solidFill>
              </a14:hiddenFill>
            </a:ext>
          </a:extLst>
        </p:spPr>
      </p:pic>
      <p:sp>
        <p:nvSpPr>
          <p:cNvPr id="94" name="テキスト ボックス 93"/>
          <p:cNvSpPr txBox="1"/>
          <p:nvPr/>
        </p:nvSpPr>
        <p:spPr>
          <a:xfrm rot="19945184">
            <a:off x="3671712" y="1653773"/>
            <a:ext cx="1681015" cy="461665"/>
          </a:xfrm>
          <a:prstGeom prst="rect">
            <a:avLst/>
          </a:prstGeom>
          <a:noFill/>
          <a:ln>
            <a:noFill/>
          </a:ln>
        </p:spPr>
        <p:txBody>
          <a:bodyPr wrap="square" rtlCol="0">
            <a:spAutoFit/>
          </a:bodyPr>
          <a:lstStyle/>
          <a:p>
            <a:r>
              <a:rPr kumimoji="1" lang="ja-JP" altLang="en-US" sz="2400" b="1" dirty="0" smtClean="0">
                <a:latin typeface="HG丸ｺﾞｼｯｸM-PRO" panose="020F0600000000000000" pitchFamily="50" charset="-128"/>
                <a:ea typeface="HG丸ｺﾞｼｯｸM-PRO" panose="020F0600000000000000" pitchFamily="50" charset="-128"/>
              </a:rPr>
              <a:t>指導･支援</a:t>
            </a:r>
            <a:endParaRPr kumimoji="1" lang="ja-JP" altLang="en-US" sz="2400" b="1" dirty="0">
              <a:latin typeface="HG丸ｺﾞｼｯｸM-PRO" panose="020F0600000000000000" pitchFamily="50" charset="-128"/>
              <a:ea typeface="HG丸ｺﾞｼｯｸM-PRO" panose="020F0600000000000000" pitchFamily="50" charset="-128"/>
            </a:endParaRPr>
          </a:p>
        </p:txBody>
      </p:sp>
      <p:sp>
        <p:nvSpPr>
          <p:cNvPr id="95" name="タイトル 11"/>
          <p:cNvSpPr txBox="1">
            <a:spLocks/>
          </p:cNvSpPr>
          <p:nvPr/>
        </p:nvSpPr>
        <p:spPr>
          <a:xfrm>
            <a:off x="190336" y="47519"/>
            <a:ext cx="8630136" cy="717409"/>
          </a:xfrm>
          <a:prstGeom prst="rect">
            <a:avLst/>
          </a:prstGeom>
        </p:spPr>
        <p:txBody>
          <a:bodyPr vert="horz" lIns="91440" tIns="45720" rIns="91440" bIns="45720" rtlCol="0" anchor="t">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4000" u="sng" smtClean="0"/>
              <a:t>開発的生徒指導でのＯＲＶ－ＰＤＣＡ</a:t>
            </a:r>
            <a:endParaRPr lang="ja-JP" altLang="en-US" sz="4000" u="sng" dirty="0"/>
          </a:p>
        </p:txBody>
      </p:sp>
      <p:grpSp>
        <p:nvGrpSpPr>
          <p:cNvPr id="96" name="グループ化 95"/>
          <p:cNvGrpSpPr/>
          <p:nvPr/>
        </p:nvGrpSpPr>
        <p:grpSpPr>
          <a:xfrm>
            <a:off x="294488" y="735845"/>
            <a:ext cx="3356709" cy="2016000"/>
            <a:chOff x="390327" y="692696"/>
            <a:chExt cx="3356709" cy="2016000"/>
          </a:xfrm>
        </p:grpSpPr>
        <p:grpSp>
          <p:nvGrpSpPr>
            <p:cNvPr id="97" name="グループ化 96"/>
            <p:cNvGrpSpPr/>
            <p:nvPr/>
          </p:nvGrpSpPr>
          <p:grpSpPr>
            <a:xfrm>
              <a:off x="390327" y="692696"/>
              <a:ext cx="3356709" cy="2016000"/>
              <a:chOff x="390327" y="692696"/>
              <a:chExt cx="3356709" cy="2016000"/>
            </a:xfrm>
          </p:grpSpPr>
          <p:sp>
            <p:nvSpPr>
              <p:cNvPr id="99" name="角丸四角形 98"/>
              <p:cNvSpPr/>
              <p:nvPr/>
            </p:nvSpPr>
            <p:spPr>
              <a:xfrm>
                <a:off x="2487036" y="692696"/>
                <a:ext cx="1260000" cy="2016000"/>
              </a:xfrm>
              <a:prstGeom prst="roundRect">
                <a:avLst>
                  <a:gd name="adj" fmla="val 8350"/>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テキスト ボックス 99"/>
              <p:cNvSpPr txBox="1"/>
              <p:nvPr/>
            </p:nvSpPr>
            <p:spPr>
              <a:xfrm>
                <a:off x="1306829" y="920332"/>
                <a:ext cx="1980000" cy="430887"/>
              </a:xfrm>
              <a:prstGeom prst="rect">
                <a:avLst/>
              </a:prstGeom>
              <a:solidFill>
                <a:schemeClr val="bg1"/>
              </a:solidFill>
            </p:spPr>
            <p:txBody>
              <a:bodyPr wrap="none" lIns="0" tIns="0" rIns="0" bIns="0" rtlCol="0">
                <a:no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計画（ </a:t>
                </a:r>
                <a:r>
                  <a:rPr kumimoji="1" lang="en-US" altLang="ja-JP" sz="2400" dirty="0" smtClean="0">
                    <a:solidFill>
                      <a:srgbClr val="FF0000"/>
                    </a:solidFill>
                    <a:latin typeface="HG丸ｺﾞｼｯｸM-PRO" panose="020F0600000000000000" pitchFamily="50" charset="-128"/>
                    <a:ea typeface="HG丸ｺﾞｼｯｸM-PRO" panose="020F0600000000000000" pitchFamily="50" charset="-128"/>
                  </a:rPr>
                  <a:t>P </a:t>
                </a:r>
                <a:r>
                  <a:rPr kumimoji="1" lang="en-US" altLang="ja-JP" sz="2400" dirty="0" err="1" smtClean="0">
                    <a:latin typeface="HG丸ｺﾞｼｯｸM-PRO" panose="020F0600000000000000" pitchFamily="50" charset="-128"/>
                    <a:ea typeface="HG丸ｺﾞｼｯｸM-PRO" panose="020F0600000000000000" pitchFamily="50" charset="-128"/>
                  </a:rPr>
                  <a:t>lan</a:t>
                </a:r>
                <a:r>
                  <a:rPr kumimoji="1" lang="ja-JP" altLang="en-US" sz="2400" dirty="0" smtClean="0">
                    <a:latin typeface="HG丸ｺﾞｼｯｸM-PRO" panose="020F0600000000000000" pitchFamily="50" charset="-128"/>
                    <a:ea typeface="HG丸ｺﾞｼｯｸM-PRO" panose="020F0600000000000000" pitchFamily="50" charset="-128"/>
                  </a:rPr>
                  <a:t>）</a:t>
                </a:r>
                <a:endParaRPr kumimoji="1" lang="en-US" altLang="ja-JP" sz="2400" dirty="0" smtClean="0">
                  <a:latin typeface="HG丸ｺﾞｼｯｸM-PRO" panose="020F0600000000000000" pitchFamily="50" charset="-128"/>
                  <a:ea typeface="HG丸ｺﾞｼｯｸM-PRO" panose="020F0600000000000000" pitchFamily="50" charset="-128"/>
                </a:endParaRPr>
              </a:p>
            </p:txBody>
          </p:sp>
          <p:sp>
            <p:nvSpPr>
              <p:cNvPr id="101" name="テキスト ボックス 100"/>
              <p:cNvSpPr txBox="1"/>
              <p:nvPr/>
            </p:nvSpPr>
            <p:spPr>
              <a:xfrm>
                <a:off x="1306829" y="1325777"/>
                <a:ext cx="1728000" cy="432000"/>
              </a:xfrm>
              <a:prstGeom prst="rect">
                <a:avLst/>
              </a:prstGeom>
              <a:solidFill>
                <a:schemeClr val="bg1"/>
              </a:solidFill>
            </p:spPr>
            <p:txBody>
              <a:bodyPr wrap="none" lIns="0" tIns="0" rIns="0" bIns="0" rtlCol="0">
                <a:noAutofit/>
              </a:bodyPr>
              <a:lstStyle/>
              <a:p>
                <a:r>
                  <a:rPr lang="ja-JP" altLang="en-US" sz="2400" dirty="0" smtClean="0">
                    <a:latin typeface="HG丸ｺﾞｼｯｸM-PRO" panose="020F0600000000000000" pitchFamily="50" charset="-128"/>
                    <a:ea typeface="HG丸ｺﾞｼｯｸM-PRO" panose="020F0600000000000000" pitchFamily="50" charset="-128"/>
                  </a:rPr>
                  <a:t>実行（ </a:t>
                </a:r>
                <a:r>
                  <a:rPr lang="en-US" altLang="ja-JP" sz="2400" dirty="0" smtClean="0">
                    <a:solidFill>
                      <a:srgbClr val="FF0000"/>
                    </a:solidFill>
                    <a:latin typeface="HG丸ｺﾞｼｯｸM-PRO" panose="020F0600000000000000" pitchFamily="50" charset="-128"/>
                    <a:ea typeface="HG丸ｺﾞｼｯｸM-PRO" panose="020F0600000000000000" pitchFamily="50" charset="-128"/>
                  </a:rPr>
                  <a:t>D </a:t>
                </a:r>
                <a:r>
                  <a:rPr lang="en-US" altLang="ja-JP" sz="2400" dirty="0" smtClean="0">
                    <a:latin typeface="HG丸ｺﾞｼｯｸM-PRO" panose="020F0600000000000000" pitchFamily="50" charset="-128"/>
                    <a:ea typeface="HG丸ｺﾞｼｯｸM-PRO" panose="020F0600000000000000" pitchFamily="50" charset="-128"/>
                  </a:rPr>
                  <a:t>o</a:t>
                </a:r>
                <a:r>
                  <a:rPr lang="ja-JP" altLang="en-US" sz="2400" dirty="0" smtClean="0">
                    <a:latin typeface="HG丸ｺﾞｼｯｸM-PRO" panose="020F0600000000000000" pitchFamily="50" charset="-128"/>
                    <a:ea typeface="HG丸ｺﾞｼｯｸM-PRO" panose="020F0600000000000000" pitchFamily="50" charset="-128"/>
                  </a:rPr>
                  <a:t>）</a:t>
                </a:r>
                <a:endParaRPr kumimoji="1" lang="en-US" altLang="ja-JP" sz="2400" dirty="0" smtClean="0">
                  <a:latin typeface="HG丸ｺﾞｼｯｸM-PRO" panose="020F0600000000000000" pitchFamily="50" charset="-128"/>
                  <a:ea typeface="HG丸ｺﾞｼｯｸM-PRO" panose="020F0600000000000000" pitchFamily="50" charset="-128"/>
                </a:endParaRPr>
              </a:p>
            </p:txBody>
          </p:sp>
          <p:sp>
            <p:nvSpPr>
              <p:cNvPr id="102" name="テキスト ボックス 101"/>
              <p:cNvSpPr txBox="1"/>
              <p:nvPr/>
            </p:nvSpPr>
            <p:spPr>
              <a:xfrm>
                <a:off x="390327" y="1757825"/>
                <a:ext cx="3168000" cy="432000"/>
              </a:xfrm>
              <a:prstGeom prst="rect">
                <a:avLst/>
              </a:prstGeom>
              <a:solidFill>
                <a:schemeClr val="bg1"/>
              </a:solidFill>
            </p:spPr>
            <p:txBody>
              <a:bodyPr wrap="none" lIns="0" tIns="0" rIns="0" bIns="0" rtlCol="0">
                <a:no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点検・評価（ </a:t>
                </a:r>
                <a:r>
                  <a:rPr kumimoji="1" lang="en-US" altLang="ja-JP" sz="2400" dirty="0" smtClean="0">
                    <a:solidFill>
                      <a:srgbClr val="FF0000"/>
                    </a:solidFill>
                    <a:latin typeface="HG丸ｺﾞｼｯｸM-PRO" panose="020F0600000000000000" pitchFamily="50" charset="-128"/>
                    <a:ea typeface="HG丸ｺﾞｼｯｸM-PRO" panose="020F0600000000000000" pitchFamily="50" charset="-128"/>
                  </a:rPr>
                  <a:t>C </a:t>
                </a:r>
                <a:r>
                  <a:rPr kumimoji="1" lang="en-US" altLang="ja-JP" sz="2400" dirty="0" smtClean="0">
                    <a:latin typeface="HG丸ｺﾞｼｯｸM-PRO" panose="020F0600000000000000" pitchFamily="50" charset="-128"/>
                    <a:ea typeface="HG丸ｺﾞｼｯｸM-PRO" panose="020F0600000000000000" pitchFamily="50" charset="-128"/>
                  </a:rPr>
                  <a:t>heck</a:t>
                </a:r>
                <a:r>
                  <a:rPr kumimoji="1" lang="ja-JP" altLang="en-US" sz="2400" dirty="0" smtClean="0">
                    <a:latin typeface="HG丸ｺﾞｼｯｸM-PRO" panose="020F0600000000000000" pitchFamily="50" charset="-128"/>
                    <a:ea typeface="HG丸ｺﾞｼｯｸM-PRO" panose="020F0600000000000000" pitchFamily="50" charset="-128"/>
                  </a:rPr>
                  <a:t>）</a:t>
                </a:r>
                <a:endParaRPr kumimoji="1" lang="en-US" altLang="ja-JP" sz="2400" dirty="0" smtClean="0">
                  <a:latin typeface="HG丸ｺﾞｼｯｸM-PRO" panose="020F0600000000000000" pitchFamily="50" charset="-128"/>
                  <a:ea typeface="HG丸ｺﾞｼｯｸM-PRO" panose="020F0600000000000000" pitchFamily="50" charset="-128"/>
                </a:endParaRPr>
              </a:p>
            </p:txBody>
          </p:sp>
          <p:sp>
            <p:nvSpPr>
              <p:cNvPr id="103" name="テキスト ボックス 102"/>
              <p:cNvSpPr txBox="1"/>
              <p:nvPr/>
            </p:nvSpPr>
            <p:spPr>
              <a:xfrm>
                <a:off x="1306828" y="2174883"/>
                <a:ext cx="2304000" cy="432000"/>
              </a:xfrm>
              <a:prstGeom prst="rect">
                <a:avLst/>
              </a:prstGeom>
              <a:solidFill>
                <a:schemeClr val="bg1"/>
              </a:solidFill>
            </p:spPr>
            <p:txBody>
              <a:bodyPr wrap="none" lIns="0" tIns="0" rIns="0" bIns="0" rtlCol="0">
                <a:no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改善（ </a:t>
                </a:r>
                <a:r>
                  <a:rPr kumimoji="1" lang="en-US" altLang="ja-JP" sz="2400" dirty="0" smtClean="0">
                    <a:solidFill>
                      <a:srgbClr val="FF0000"/>
                    </a:solidFill>
                    <a:latin typeface="HG丸ｺﾞｼｯｸM-PRO" panose="020F0600000000000000" pitchFamily="50" charset="-128"/>
                    <a:ea typeface="HG丸ｺﾞｼｯｸM-PRO" panose="020F0600000000000000" pitchFamily="50" charset="-128"/>
                  </a:rPr>
                  <a:t>A </a:t>
                </a:r>
                <a:r>
                  <a:rPr kumimoji="1" lang="en-US" altLang="ja-JP" sz="2400" dirty="0" err="1" smtClean="0">
                    <a:latin typeface="HG丸ｺﾞｼｯｸM-PRO" panose="020F0600000000000000" pitchFamily="50" charset="-128"/>
                    <a:ea typeface="HG丸ｺﾞｼｯｸM-PRO" panose="020F0600000000000000" pitchFamily="50" charset="-128"/>
                  </a:rPr>
                  <a:t>ction</a:t>
                </a:r>
                <a:r>
                  <a:rPr kumimoji="1" lang="ja-JP" altLang="en-US" sz="2400" dirty="0" smtClean="0">
                    <a:latin typeface="HG丸ｺﾞｼｯｸM-PRO" panose="020F0600000000000000" pitchFamily="50" charset="-128"/>
                    <a:ea typeface="HG丸ｺﾞｼｯｸM-PRO" panose="020F0600000000000000" pitchFamily="50" charset="-128"/>
                  </a:rPr>
                  <a:t>）</a:t>
                </a:r>
                <a:endParaRPr kumimoji="1" lang="en-US" altLang="ja-JP" sz="2400" dirty="0" smtClean="0">
                  <a:latin typeface="HG丸ｺﾞｼｯｸM-PRO" panose="020F0600000000000000" pitchFamily="50" charset="-128"/>
                  <a:ea typeface="HG丸ｺﾞｼｯｸM-PRO" panose="020F0600000000000000" pitchFamily="50" charset="-128"/>
                </a:endParaRPr>
              </a:p>
            </p:txBody>
          </p:sp>
          <p:sp>
            <p:nvSpPr>
              <p:cNvPr id="104" name="角丸四角形 103"/>
              <p:cNvSpPr/>
              <p:nvPr/>
            </p:nvSpPr>
            <p:spPr>
              <a:xfrm>
                <a:off x="2273963" y="920332"/>
                <a:ext cx="360000" cy="169200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cxnSp>
          <p:nvCxnSpPr>
            <p:cNvPr id="98" name="直線矢印コネクタ 97"/>
            <p:cNvCxnSpPr/>
            <p:nvPr/>
          </p:nvCxnSpPr>
          <p:spPr>
            <a:xfrm>
              <a:off x="2493018" y="777004"/>
              <a:ext cx="0" cy="15562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72" name="グループ化 71"/>
          <p:cNvGrpSpPr/>
          <p:nvPr/>
        </p:nvGrpSpPr>
        <p:grpSpPr>
          <a:xfrm>
            <a:off x="6372200" y="836712"/>
            <a:ext cx="2419820" cy="1584176"/>
            <a:chOff x="5220072" y="1916832"/>
            <a:chExt cx="2808312" cy="1584176"/>
          </a:xfrm>
          <a:solidFill>
            <a:schemeClr val="accent6"/>
          </a:solidFill>
        </p:grpSpPr>
        <p:sp>
          <p:nvSpPr>
            <p:cNvPr id="73" name="円/楕円 72"/>
            <p:cNvSpPr/>
            <p:nvPr/>
          </p:nvSpPr>
          <p:spPr>
            <a:xfrm>
              <a:off x="5220072" y="1916832"/>
              <a:ext cx="2808312" cy="1584176"/>
            </a:xfrm>
            <a:prstGeom prst="ellipse">
              <a:avLst/>
            </a:prstGeom>
            <a:gradFill>
              <a:gsLst>
                <a:gs pos="0">
                  <a:srgbClr val="66FF99"/>
                </a:gs>
                <a:gs pos="50000">
                  <a:schemeClr val="accent3">
                    <a:lumMod val="20000"/>
                    <a:lumOff val="80000"/>
                  </a:schemeClr>
                </a:gs>
                <a:gs pos="100000">
                  <a:srgbClr val="66FF99"/>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dirty="0"/>
            </a:p>
          </p:txBody>
        </p:sp>
        <p:sp>
          <p:nvSpPr>
            <p:cNvPr id="84" name="テキスト ボックス 83"/>
            <p:cNvSpPr txBox="1"/>
            <p:nvPr/>
          </p:nvSpPr>
          <p:spPr>
            <a:xfrm>
              <a:off x="5578519" y="2654887"/>
              <a:ext cx="2091417" cy="461665"/>
            </a:xfrm>
            <a:prstGeom prst="rect">
              <a:avLst/>
            </a:prstGeom>
            <a:noFill/>
          </p:spPr>
          <p:txBody>
            <a:bodyPr wrap="none" rtlCol="0">
              <a:sp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a:t>
              </a: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Ｖ</a:t>
              </a:r>
              <a:r>
                <a:rPr kumimoji="1" lang="en-US" altLang="ja-JP" sz="2400" dirty="0" err="1" smtClean="0">
                  <a:solidFill>
                    <a:sysClr val="windowText" lastClr="000000"/>
                  </a:solidFill>
                  <a:latin typeface="HG丸ｺﾞｼｯｸM-PRO" panose="020F0600000000000000" pitchFamily="50" charset="-128"/>
                  <a:ea typeface="HG丸ｺﾞｼｯｸM-PRO" panose="020F0600000000000000" pitchFamily="50" charset="-128"/>
                </a:rPr>
                <a:t>ision</a:t>
              </a:r>
              <a:r>
                <a:rPr kumimoji="1" lang="ja-JP" altLang="en-US" sz="2400" dirty="0" smtClean="0">
                  <a:solidFill>
                    <a:sysClr val="windowText" lastClr="000000"/>
                  </a:solidFill>
                  <a:latin typeface="HG丸ｺﾞｼｯｸM-PRO" panose="020F0600000000000000" pitchFamily="50" charset="-128"/>
                  <a:ea typeface="HG丸ｺﾞｼｯｸM-PRO" panose="020F0600000000000000" pitchFamily="50" charset="-128"/>
                </a:rPr>
                <a:t>）</a:t>
              </a:r>
              <a:endParaRPr kumimoji="1" lang="ja-JP" altLang="en-US" sz="2400" dirty="0">
                <a:solidFill>
                  <a:sysClr val="windowText" lastClr="000000"/>
                </a:solidFill>
                <a:latin typeface="HG丸ｺﾞｼｯｸM-PRO" panose="020F0600000000000000" pitchFamily="50" charset="-128"/>
                <a:ea typeface="HG丸ｺﾞｼｯｸM-PRO" panose="020F0600000000000000" pitchFamily="50" charset="-128"/>
              </a:endParaRPr>
            </a:p>
          </p:txBody>
        </p:sp>
        <p:sp>
          <p:nvSpPr>
            <p:cNvPr id="85" name="テキスト ボックス 84"/>
            <p:cNvSpPr txBox="1"/>
            <p:nvPr/>
          </p:nvSpPr>
          <p:spPr>
            <a:xfrm>
              <a:off x="5798973" y="2264824"/>
              <a:ext cx="1650511" cy="461665"/>
            </a:xfrm>
            <a:prstGeom prst="rect">
              <a:avLst/>
            </a:prstGeom>
            <a:noFill/>
          </p:spPr>
          <p:txBody>
            <a:bodyPr wrap="none" rtlCol="0">
              <a:spAutoFit/>
            </a:bodyPr>
            <a:lstStyle/>
            <a:p>
              <a:pPr algn="ctr"/>
              <a:r>
                <a:rPr kumimoji="1" lang="ja-JP" altLang="en-US" sz="2400" b="1" dirty="0" smtClean="0">
                  <a:latin typeface="HG丸ｺﾞｼｯｸM-PRO" panose="020F0600000000000000" pitchFamily="50" charset="-128"/>
                  <a:ea typeface="HG丸ｺﾞｼｯｸM-PRO" panose="020F0600000000000000" pitchFamily="50" charset="-128"/>
                </a:rPr>
                <a:t>教育目標</a:t>
              </a:r>
              <a:endParaRPr kumimoji="1" lang="en-US" altLang="ja-JP" sz="2400" b="1" dirty="0" smtClean="0">
                <a:latin typeface="HG丸ｺﾞｼｯｸM-PRO" panose="020F0600000000000000" pitchFamily="50" charset="-128"/>
                <a:ea typeface="HG丸ｺﾞｼｯｸM-PRO" panose="020F0600000000000000" pitchFamily="50" charset="-128"/>
              </a:endParaRPr>
            </a:p>
          </p:txBody>
        </p:sp>
      </p:grpSp>
      <p:grpSp>
        <p:nvGrpSpPr>
          <p:cNvPr id="138" name="グループ化 137"/>
          <p:cNvGrpSpPr/>
          <p:nvPr/>
        </p:nvGrpSpPr>
        <p:grpSpPr>
          <a:xfrm>
            <a:off x="4043203" y="1408119"/>
            <a:ext cx="2945165" cy="2809565"/>
            <a:chOff x="4059532" y="1587738"/>
            <a:chExt cx="2945165" cy="2809565"/>
          </a:xfrm>
        </p:grpSpPr>
        <p:grpSp>
          <p:nvGrpSpPr>
            <p:cNvPr id="139" name="グループ化 138"/>
            <p:cNvGrpSpPr/>
            <p:nvPr/>
          </p:nvGrpSpPr>
          <p:grpSpPr>
            <a:xfrm>
              <a:off x="4059532" y="1587738"/>
              <a:ext cx="2739689" cy="2809565"/>
              <a:chOff x="4059532" y="1587738"/>
              <a:chExt cx="2739689" cy="2809565"/>
            </a:xfrm>
          </p:grpSpPr>
          <p:sp>
            <p:nvSpPr>
              <p:cNvPr id="141" name="右矢印 81"/>
              <p:cNvSpPr/>
              <p:nvPr/>
            </p:nvSpPr>
            <p:spPr>
              <a:xfrm rot="19651682">
                <a:off x="4059532" y="1587738"/>
                <a:ext cx="2739689" cy="2809565"/>
              </a:xfrm>
              <a:custGeom>
                <a:avLst/>
                <a:gdLst>
                  <a:gd name="connsiteX0" fmla="*/ 0 w 4682092"/>
                  <a:gd name="connsiteY0" fmla="*/ 275265 h 1814056"/>
                  <a:gd name="connsiteX1" fmla="*/ 4036996 w 4682092"/>
                  <a:gd name="connsiteY1" fmla="*/ 275265 h 1814056"/>
                  <a:gd name="connsiteX2" fmla="*/ 4036996 w 4682092"/>
                  <a:gd name="connsiteY2" fmla="*/ 0 h 1814056"/>
                  <a:gd name="connsiteX3" fmla="*/ 4682092 w 4682092"/>
                  <a:gd name="connsiteY3" fmla="*/ 907028 h 1814056"/>
                  <a:gd name="connsiteX4" fmla="*/ 4036996 w 4682092"/>
                  <a:gd name="connsiteY4" fmla="*/ 1814056 h 1814056"/>
                  <a:gd name="connsiteX5" fmla="*/ 4036996 w 4682092"/>
                  <a:gd name="connsiteY5" fmla="*/ 1538791 h 1814056"/>
                  <a:gd name="connsiteX6" fmla="*/ 0 w 4682092"/>
                  <a:gd name="connsiteY6" fmla="*/ 1538791 h 1814056"/>
                  <a:gd name="connsiteX7" fmla="*/ 0 w 4682092"/>
                  <a:gd name="connsiteY7" fmla="*/ 275265 h 1814056"/>
                  <a:gd name="connsiteX0" fmla="*/ 15910 w 4698002"/>
                  <a:gd name="connsiteY0" fmla="*/ 275265 h 1814056"/>
                  <a:gd name="connsiteX1" fmla="*/ 4052906 w 4698002"/>
                  <a:gd name="connsiteY1" fmla="*/ 275265 h 1814056"/>
                  <a:gd name="connsiteX2" fmla="*/ 4052906 w 4698002"/>
                  <a:gd name="connsiteY2" fmla="*/ 0 h 1814056"/>
                  <a:gd name="connsiteX3" fmla="*/ 4698002 w 4698002"/>
                  <a:gd name="connsiteY3" fmla="*/ 907028 h 1814056"/>
                  <a:gd name="connsiteX4" fmla="*/ 4052906 w 4698002"/>
                  <a:gd name="connsiteY4" fmla="*/ 1814056 h 1814056"/>
                  <a:gd name="connsiteX5" fmla="*/ 4052906 w 4698002"/>
                  <a:gd name="connsiteY5" fmla="*/ 1538791 h 1814056"/>
                  <a:gd name="connsiteX6" fmla="*/ 0 w 4698002"/>
                  <a:gd name="connsiteY6" fmla="*/ 1018243 h 1814056"/>
                  <a:gd name="connsiteX7" fmla="*/ 15910 w 4698002"/>
                  <a:gd name="connsiteY7" fmla="*/ 275265 h 1814056"/>
                  <a:gd name="connsiteX0" fmla="*/ 22669 w 4698002"/>
                  <a:gd name="connsiteY0" fmla="*/ 767884 h 1814056"/>
                  <a:gd name="connsiteX1" fmla="*/ 4052906 w 4698002"/>
                  <a:gd name="connsiteY1" fmla="*/ 275265 h 1814056"/>
                  <a:gd name="connsiteX2" fmla="*/ 4052906 w 4698002"/>
                  <a:gd name="connsiteY2" fmla="*/ 0 h 1814056"/>
                  <a:gd name="connsiteX3" fmla="*/ 4698002 w 4698002"/>
                  <a:gd name="connsiteY3" fmla="*/ 907028 h 1814056"/>
                  <a:gd name="connsiteX4" fmla="*/ 4052906 w 4698002"/>
                  <a:gd name="connsiteY4" fmla="*/ 1814056 h 1814056"/>
                  <a:gd name="connsiteX5" fmla="*/ 4052906 w 4698002"/>
                  <a:gd name="connsiteY5" fmla="*/ 1538791 h 1814056"/>
                  <a:gd name="connsiteX6" fmla="*/ 0 w 4698002"/>
                  <a:gd name="connsiteY6" fmla="*/ 1018243 h 1814056"/>
                  <a:gd name="connsiteX7" fmla="*/ 22669 w 4698002"/>
                  <a:gd name="connsiteY7" fmla="*/ 767884 h 1814056"/>
                  <a:gd name="connsiteX0" fmla="*/ 0 w 4675333"/>
                  <a:gd name="connsiteY0" fmla="*/ 767884 h 1814056"/>
                  <a:gd name="connsiteX1" fmla="*/ 4030237 w 4675333"/>
                  <a:gd name="connsiteY1" fmla="*/ 275265 h 1814056"/>
                  <a:gd name="connsiteX2" fmla="*/ 4030237 w 4675333"/>
                  <a:gd name="connsiteY2" fmla="*/ 0 h 1814056"/>
                  <a:gd name="connsiteX3" fmla="*/ 4675333 w 4675333"/>
                  <a:gd name="connsiteY3" fmla="*/ 907028 h 1814056"/>
                  <a:gd name="connsiteX4" fmla="*/ 4030237 w 4675333"/>
                  <a:gd name="connsiteY4" fmla="*/ 1814056 h 1814056"/>
                  <a:gd name="connsiteX5" fmla="*/ 4030237 w 4675333"/>
                  <a:gd name="connsiteY5" fmla="*/ 1538791 h 1814056"/>
                  <a:gd name="connsiteX6" fmla="*/ 1759777 w 4675333"/>
                  <a:gd name="connsiteY6" fmla="*/ 1270202 h 1814056"/>
                  <a:gd name="connsiteX7" fmla="*/ 0 w 4675333"/>
                  <a:gd name="connsiteY7" fmla="*/ 767884 h 1814056"/>
                  <a:gd name="connsiteX0" fmla="*/ 0 w 2925901"/>
                  <a:gd name="connsiteY0" fmla="*/ 497656 h 1814056"/>
                  <a:gd name="connsiteX1" fmla="*/ 2280805 w 2925901"/>
                  <a:gd name="connsiteY1" fmla="*/ 275265 h 1814056"/>
                  <a:gd name="connsiteX2" fmla="*/ 2280805 w 2925901"/>
                  <a:gd name="connsiteY2" fmla="*/ 0 h 1814056"/>
                  <a:gd name="connsiteX3" fmla="*/ 2925901 w 2925901"/>
                  <a:gd name="connsiteY3" fmla="*/ 907028 h 1814056"/>
                  <a:gd name="connsiteX4" fmla="*/ 2280805 w 2925901"/>
                  <a:gd name="connsiteY4" fmla="*/ 1814056 h 1814056"/>
                  <a:gd name="connsiteX5" fmla="*/ 2280805 w 2925901"/>
                  <a:gd name="connsiteY5" fmla="*/ 1538791 h 1814056"/>
                  <a:gd name="connsiteX6" fmla="*/ 10345 w 2925901"/>
                  <a:gd name="connsiteY6" fmla="*/ 1270202 h 1814056"/>
                  <a:gd name="connsiteX7" fmla="*/ 0 w 2925901"/>
                  <a:gd name="connsiteY7" fmla="*/ 497656 h 1814056"/>
                  <a:gd name="connsiteX0" fmla="*/ 0 w 2925901"/>
                  <a:gd name="connsiteY0" fmla="*/ 497656 h 1814056"/>
                  <a:gd name="connsiteX1" fmla="*/ 2280805 w 2925901"/>
                  <a:gd name="connsiteY1" fmla="*/ 275265 h 1814056"/>
                  <a:gd name="connsiteX2" fmla="*/ 2280805 w 2925901"/>
                  <a:gd name="connsiteY2" fmla="*/ 0 h 1814056"/>
                  <a:gd name="connsiteX3" fmla="*/ 2925901 w 2925901"/>
                  <a:gd name="connsiteY3" fmla="*/ 907028 h 1814056"/>
                  <a:gd name="connsiteX4" fmla="*/ 2280805 w 2925901"/>
                  <a:gd name="connsiteY4" fmla="*/ 1814056 h 1814056"/>
                  <a:gd name="connsiteX5" fmla="*/ 2280805 w 2925901"/>
                  <a:gd name="connsiteY5" fmla="*/ 1538791 h 1814056"/>
                  <a:gd name="connsiteX6" fmla="*/ 256851 w 2925901"/>
                  <a:gd name="connsiteY6" fmla="*/ 1249764 h 1814056"/>
                  <a:gd name="connsiteX7" fmla="*/ 0 w 2925901"/>
                  <a:gd name="connsiteY7" fmla="*/ 497656 h 1814056"/>
                  <a:gd name="connsiteX0" fmla="*/ 86307 w 2669050"/>
                  <a:gd name="connsiteY0" fmla="*/ 356468 h 1814056"/>
                  <a:gd name="connsiteX1" fmla="*/ 2023954 w 2669050"/>
                  <a:gd name="connsiteY1" fmla="*/ 275265 h 1814056"/>
                  <a:gd name="connsiteX2" fmla="*/ 2023954 w 2669050"/>
                  <a:gd name="connsiteY2" fmla="*/ 0 h 1814056"/>
                  <a:gd name="connsiteX3" fmla="*/ 2669050 w 2669050"/>
                  <a:gd name="connsiteY3" fmla="*/ 907028 h 1814056"/>
                  <a:gd name="connsiteX4" fmla="*/ 2023954 w 2669050"/>
                  <a:gd name="connsiteY4" fmla="*/ 1814056 h 1814056"/>
                  <a:gd name="connsiteX5" fmla="*/ 2023954 w 2669050"/>
                  <a:gd name="connsiteY5" fmla="*/ 1538791 h 1814056"/>
                  <a:gd name="connsiteX6" fmla="*/ 0 w 2669050"/>
                  <a:gd name="connsiteY6" fmla="*/ 1249764 h 1814056"/>
                  <a:gd name="connsiteX7" fmla="*/ 86307 w 2669050"/>
                  <a:gd name="connsiteY7" fmla="*/ 356468 h 181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69050" h="1814056">
                    <a:moveTo>
                      <a:pt x="86307" y="356468"/>
                    </a:moveTo>
                    <a:lnTo>
                      <a:pt x="2023954" y="275265"/>
                    </a:lnTo>
                    <a:lnTo>
                      <a:pt x="2023954" y="0"/>
                    </a:lnTo>
                    <a:lnTo>
                      <a:pt x="2669050" y="907028"/>
                    </a:lnTo>
                    <a:lnTo>
                      <a:pt x="2023954" y="1814056"/>
                    </a:lnTo>
                    <a:lnTo>
                      <a:pt x="2023954" y="1538791"/>
                    </a:lnTo>
                    <a:lnTo>
                      <a:pt x="0" y="1249764"/>
                    </a:lnTo>
                    <a:lnTo>
                      <a:pt x="86307" y="356468"/>
                    </a:lnTo>
                    <a:close/>
                  </a:path>
                </a:pathLst>
              </a:custGeom>
              <a:gradFill>
                <a:gsLst>
                  <a:gs pos="0">
                    <a:schemeClr val="accent1">
                      <a:lumMod val="60000"/>
                      <a:lumOff val="40000"/>
                    </a:schemeClr>
                  </a:gs>
                  <a:gs pos="0">
                    <a:srgbClr val="CCFFCC"/>
                  </a:gs>
                  <a:gs pos="100000">
                    <a:srgbClr val="99FFCC"/>
                  </a:gs>
                </a:gsLst>
                <a:lin ang="0" scaled="0"/>
              </a:gradFill>
              <a:ln w="25400">
                <a:solidFill>
                  <a:schemeClr val="tx2">
                    <a:lumMod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cxnSp>
            <p:nvCxnSpPr>
              <p:cNvPr id="142" name="直線コネクタ 141"/>
              <p:cNvCxnSpPr/>
              <p:nvPr/>
            </p:nvCxnSpPr>
            <p:spPr>
              <a:xfrm>
                <a:off x="4732366" y="2348880"/>
                <a:ext cx="878954" cy="440433"/>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43" name="直線コネクタ 142"/>
              <p:cNvCxnSpPr/>
              <p:nvPr/>
            </p:nvCxnSpPr>
            <p:spPr>
              <a:xfrm>
                <a:off x="5611320" y="2784012"/>
                <a:ext cx="40800" cy="981477"/>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44" name="直線コネクタ 143"/>
              <p:cNvCxnSpPr/>
              <p:nvPr/>
            </p:nvCxnSpPr>
            <p:spPr>
              <a:xfrm>
                <a:off x="5187348" y="2029543"/>
                <a:ext cx="895066" cy="502264"/>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45" name="直線コネクタ 144"/>
              <p:cNvCxnSpPr/>
              <p:nvPr/>
            </p:nvCxnSpPr>
            <p:spPr>
              <a:xfrm>
                <a:off x="6082414" y="2526506"/>
                <a:ext cx="101131" cy="1060946"/>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46" name="直線コネクタ 145"/>
              <p:cNvCxnSpPr/>
              <p:nvPr/>
            </p:nvCxnSpPr>
            <p:spPr>
              <a:xfrm>
                <a:off x="4315019" y="2662478"/>
                <a:ext cx="781067" cy="419298"/>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47" name="直線コネクタ 146"/>
              <p:cNvCxnSpPr/>
              <p:nvPr/>
            </p:nvCxnSpPr>
            <p:spPr>
              <a:xfrm>
                <a:off x="5096880" y="3078369"/>
                <a:ext cx="47999" cy="871100"/>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sp>
            <p:nvSpPr>
              <p:cNvPr id="148" name="テキスト ボックス 147"/>
              <p:cNvSpPr txBox="1"/>
              <p:nvPr/>
            </p:nvSpPr>
            <p:spPr>
              <a:xfrm>
                <a:off x="5599353" y="2406507"/>
                <a:ext cx="543739" cy="523220"/>
              </a:xfrm>
              <a:prstGeom prst="rect">
                <a:avLst/>
              </a:prstGeom>
              <a:noFill/>
              <a:ln>
                <a:noFill/>
              </a:ln>
            </p:spPr>
            <p:txBody>
              <a:bodyPr wrap="none" rtlCol="0">
                <a:spAutoFit/>
              </a:bodyPr>
              <a:lstStyle/>
              <a:p>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Ｃ</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149" name="テキスト ボックス 148"/>
              <p:cNvSpPr txBox="1"/>
              <p:nvPr/>
            </p:nvSpPr>
            <p:spPr>
              <a:xfrm>
                <a:off x="4597551" y="2978174"/>
                <a:ext cx="543739" cy="523220"/>
              </a:xfrm>
              <a:prstGeom prst="rect">
                <a:avLst/>
              </a:prstGeom>
              <a:noFill/>
              <a:ln>
                <a:noFill/>
              </a:ln>
            </p:spPr>
            <p:txBody>
              <a:bodyPr wrap="none" rtlCol="0">
                <a:spAutoFit/>
              </a:bodyPr>
              <a:lstStyle/>
              <a:p>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Ｐ</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150" name="テキスト ボックス 149"/>
              <p:cNvSpPr txBox="1"/>
              <p:nvPr/>
            </p:nvSpPr>
            <p:spPr>
              <a:xfrm>
                <a:off x="5093548" y="2717763"/>
                <a:ext cx="543739" cy="523220"/>
              </a:xfrm>
              <a:prstGeom prst="rect">
                <a:avLst/>
              </a:prstGeom>
              <a:noFill/>
              <a:ln>
                <a:noFill/>
              </a:ln>
            </p:spPr>
            <p:txBody>
              <a:bodyPr wrap="none" rtlCol="0">
                <a:spAutoFit/>
              </a:bodyPr>
              <a:lstStyle/>
              <a:p>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Ｄ</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151" name="テキスト ボックス 150"/>
              <p:cNvSpPr txBox="1"/>
              <p:nvPr/>
            </p:nvSpPr>
            <p:spPr>
              <a:xfrm>
                <a:off x="6066324" y="2172296"/>
                <a:ext cx="543739" cy="523220"/>
              </a:xfrm>
              <a:prstGeom prst="rect">
                <a:avLst/>
              </a:prstGeom>
              <a:noFill/>
              <a:ln>
                <a:noFill/>
              </a:ln>
            </p:spPr>
            <p:txBody>
              <a:bodyPr wrap="none" rtlCol="0">
                <a:spAutoFit/>
              </a:bodyPr>
              <a:lstStyle/>
              <a:p>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Ａ</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grpSp>
        <p:sp>
          <p:nvSpPr>
            <p:cNvPr id="140" name="テキスト ボックス 139"/>
            <p:cNvSpPr txBox="1"/>
            <p:nvPr/>
          </p:nvSpPr>
          <p:spPr>
            <a:xfrm rot="19564064">
              <a:off x="6281422" y="2081463"/>
              <a:ext cx="723275" cy="307777"/>
            </a:xfrm>
            <a:prstGeom prst="rect">
              <a:avLst/>
            </a:prstGeom>
            <a:noFill/>
            <a:ln>
              <a:noFill/>
            </a:ln>
          </p:spPr>
          <p:txBody>
            <a:bodyPr wrap="none" rtlCol="0">
              <a:spAutoFit/>
            </a:bodyPr>
            <a:lstStyle/>
            <a:p>
              <a:r>
                <a:rPr kumimoji="1" lang="ja-JP" altLang="en-US" sz="1400" dirty="0" smtClean="0">
                  <a:solidFill>
                    <a:srgbClr val="FF0000"/>
                  </a:solidFill>
                  <a:latin typeface="HG丸ｺﾞｼｯｸM-PRO" panose="020F0600000000000000" pitchFamily="50" charset="-128"/>
                  <a:ea typeface="HG丸ｺﾞｼｯｸM-PRO" panose="020F0600000000000000" pitchFamily="50" charset="-128"/>
                </a:rPr>
                <a:t>・・・</a:t>
              </a:r>
              <a:endParaRPr kumimoji="1" lang="ja-JP" altLang="en-US" sz="1400" dirty="0">
                <a:solidFill>
                  <a:srgbClr val="FF0000"/>
                </a:solidFill>
                <a:latin typeface="HG丸ｺﾞｼｯｸM-PRO" panose="020F0600000000000000" pitchFamily="50" charset="-128"/>
                <a:ea typeface="HG丸ｺﾞｼｯｸM-PRO" panose="020F0600000000000000" pitchFamily="50" charset="-128"/>
              </a:endParaRPr>
            </a:p>
          </p:txBody>
        </p:sp>
      </p:grpSp>
      <p:grpSp>
        <p:nvGrpSpPr>
          <p:cNvPr id="152" name="グループ化 151"/>
          <p:cNvGrpSpPr/>
          <p:nvPr/>
        </p:nvGrpSpPr>
        <p:grpSpPr>
          <a:xfrm>
            <a:off x="2212022" y="2931590"/>
            <a:ext cx="2599291" cy="1836311"/>
            <a:chOff x="2228351" y="3111209"/>
            <a:chExt cx="2599291" cy="1836311"/>
          </a:xfrm>
        </p:grpSpPr>
        <p:sp>
          <p:nvSpPr>
            <p:cNvPr id="153" name="右矢印 81"/>
            <p:cNvSpPr/>
            <p:nvPr/>
          </p:nvSpPr>
          <p:spPr>
            <a:xfrm rot="19651682">
              <a:off x="2228351" y="3111209"/>
              <a:ext cx="2599291" cy="1836311"/>
            </a:xfrm>
            <a:custGeom>
              <a:avLst/>
              <a:gdLst>
                <a:gd name="connsiteX0" fmla="*/ 0 w 4682092"/>
                <a:gd name="connsiteY0" fmla="*/ 275265 h 1814056"/>
                <a:gd name="connsiteX1" fmla="*/ 4036996 w 4682092"/>
                <a:gd name="connsiteY1" fmla="*/ 275265 h 1814056"/>
                <a:gd name="connsiteX2" fmla="*/ 4036996 w 4682092"/>
                <a:gd name="connsiteY2" fmla="*/ 0 h 1814056"/>
                <a:gd name="connsiteX3" fmla="*/ 4682092 w 4682092"/>
                <a:gd name="connsiteY3" fmla="*/ 907028 h 1814056"/>
                <a:gd name="connsiteX4" fmla="*/ 4036996 w 4682092"/>
                <a:gd name="connsiteY4" fmla="*/ 1814056 h 1814056"/>
                <a:gd name="connsiteX5" fmla="*/ 4036996 w 4682092"/>
                <a:gd name="connsiteY5" fmla="*/ 1538791 h 1814056"/>
                <a:gd name="connsiteX6" fmla="*/ 0 w 4682092"/>
                <a:gd name="connsiteY6" fmla="*/ 1538791 h 1814056"/>
                <a:gd name="connsiteX7" fmla="*/ 0 w 4682092"/>
                <a:gd name="connsiteY7" fmla="*/ 275265 h 1814056"/>
                <a:gd name="connsiteX0" fmla="*/ 15910 w 4698002"/>
                <a:gd name="connsiteY0" fmla="*/ 275265 h 1814056"/>
                <a:gd name="connsiteX1" fmla="*/ 4052906 w 4698002"/>
                <a:gd name="connsiteY1" fmla="*/ 275265 h 1814056"/>
                <a:gd name="connsiteX2" fmla="*/ 4052906 w 4698002"/>
                <a:gd name="connsiteY2" fmla="*/ 0 h 1814056"/>
                <a:gd name="connsiteX3" fmla="*/ 4698002 w 4698002"/>
                <a:gd name="connsiteY3" fmla="*/ 907028 h 1814056"/>
                <a:gd name="connsiteX4" fmla="*/ 4052906 w 4698002"/>
                <a:gd name="connsiteY4" fmla="*/ 1814056 h 1814056"/>
                <a:gd name="connsiteX5" fmla="*/ 4052906 w 4698002"/>
                <a:gd name="connsiteY5" fmla="*/ 1538791 h 1814056"/>
                <a:gd name="connsiteX6" fmla="*/ 0 w 4698002"/>
                <a:gd name="connsiteY6" fmla="*/ 1018243 h 1814056"/>
                <a:gd name="connsiteX7" fmla="*/ 15910 w 4698002"/>
                <a:gd name="connsiteY7" fmla="*/ 275265 h 1814056"/>
                <a:gd name="connsiteX0" fmla="*/ 22669 w 4698002"/>
                <a:gd name="connsiteY0" fmla="*/ 767884 h 1814056"/>
                <a:gd name="connsiteX1" fmla="*/ 4052906 w 4698002"/>
                <a:gd name="connsiteY1" fmla="*/ 275265 h 1814056"/>
                <a:gd name="connsiteX2" fmla="*/ 4052906 w 4698002"/>
                <a:gd name="connsiteY2" fmla="*/ 0 h 1814056"/>
                <a:gd name="connsiteX3" fmla="*/ 4698002 w 4698002"/>
                <a:gd name="connsiteY3" fmla="*/ 907028 h 1814056"/>
                <a:gd name="connsiteX4" fmla="*/ 4052906 w 4698002"/>
                <a:gd name="connsiteY4" fmla="*/ 1814056 h 1814056"/>
                <a:gd name="connsiteX5" fmla="*/ 4052906 w 4698002"/>
                <a:gd name="connsiteY5" fmla="*/ 1538791 h 1814056"/>
                <a:gd name="connsiteX6" fmla="*/ 0 w 4698002"/>
                <a:gd name="connsiteY6" fmla="*/ 1018243 h 1814056"/>
                <a:gd name="connsiteX7" fmla="*/ 22669 w 4698002"/>
                <a:gd name="connsiteY7" fmla="*/ 767884 h 1814056"/>
                <a:gd name="connsiteX0" fmla="*/ 0 w 4675333"/>
                <a:gd name="connsiteY0" fmla="*/ 767884 h 1814056"/>
                <a:gd name="connsiteX1" fmla="*/ 4030237 w 4675333"/>
                <a:gd name="connsiteY1" fmla="*/ 275265 h 1814056"/>
                <a:gd name="connsiteX2" fmla="*/ 4030237 w 4675333"/>
                <a:gd name="connsiteY2" fmla="*/ 0 h 1814056"/>
                <a:gd name="connsiteX3" fmla="*/ 4675333 w 4675333"/>
                <a:gd name="connsiteY3" fmla="*/ 907028 h 1814056"/>
                <a:gd name="connsiteX4" fmla="*/ 4030237 w 4675333"/>
                <a:gd name="connsiteY4" fmla="*/ 1814056 h 1814056"/>
                <a:gd name="connsiteX5" fmla="*/ 4030237 w 4675333"/>
                <a:gd name="connsiteY5" fmla="*/ 1538791 h 1814056"/>
                <a:gd name="connsiteX6" fmla="*/ 1759777 w 4675333"/>
                <a:gd name="connsiteY6" fmla="*/ 1270202 h 1814056"/>
                <a:gd name="connsiteX7" fmla="*/ 0 w 4675333"/>
                <a:gd name="connsiteY7" fmla="*/ 767884 h 1814056"/>
                <a:gd name="connsiteX0" fmla="*/ 0 w 2925901"/>
                <a:gd name="connsiteY0" fmla="*/ 497656 h 1814056"/>
                <a:gd name="connsiteX1" fmla="*/ 2280805 w 2925901"/>
                <a:gd name="connsiteY1" fmla="*/ 275265 h 1814056"/>
                <a:gd name="connsiteX2" fmla="*/ 2280805 w 2925901"/>
                <a:gd name="connsiteY2" fmla="*/ 0 h 1814056"/>
                <a:gd name="connsiteX3" fmla="*/ 2925901 w 2925901"/>
                <a:gd name="connsiteY3" fmla="*/ 907028 h 1814056"/>
                <a:gd name="connsiteX4" fmla="*/ 2280805 w 2925901"/>
                <a:gd name="connsiteY4" fmla="*/ 1814056 h 1814056"/>
                <a:gd name="connsiteX5" fmla="*/ 2280805 w 2925901"/>
                <a:gd name="connsiteY5" fmla="*/ 1538791 h 1814056"/>
                <a:gd name="connsiteX6" fmla="*/ 10345 w 2925901"/>
                <a:gd name="connsiteY6" fmla="*/ 1270202 h 1814056"/>
                <a:gd name="connsiteX7" fmla="*/ 0 w 2925901"/>
                <a:gd name="connsiteY7" fmla="*/ 497656 h 1814056"/>
                <a:gd name="connsiteX0" fmla="*/ 0 w 2925901"/>
                <a:gd name="connsiteY0" fmla="*/ 497656 h 1814056"/>
                <a:gd name="connsiteX1" fmla="*/ 2280805 w 2925901"/>
                <a:gd name="connsiteY1" fmla="*/ 275265 h 1814056"/>
                <a:gd name="connsiteX2" fmla="*/ 2280805 w 2925901"/>
                <a:gd name="connsiteY2" fmla="*/ 0 h 1814056"/>
                <a:gd name="connsiteX3" fmla="*/ 2925901 w 2925901"/>
                <a:gd name="connsiteY3" fmla="*/ 907028 h 1814056"/>
                <a:gd name="connsiteX4" fmla="*/ 2280805 w 2925901"/>
                <a:gd name="connsiteY4" fmla="*/ 1814056 h 1814056"/>
                <a:gd name="connsiteX5" fmla="*/ 2280805 w 2925901"/>
                <a:gd name="connsiteY5" fmla="*/ 1538791 h 1814056"/>
                <a:gd name="connsiteX6" fmla="*/ 256851 w 2925901"/>
                <a:gd name="connsiteY6" fmla="*/ 1249764 h 1814056"/>
                <a:gd name="connsiteX7" fmla="*/ 0 w 2925901"/>
                <a:gd name="connsiteY7" fmla="*/ 497656 h 1814056"/>
                <a:gd name="connsiteX0" fmla="*/ 86307 w 2669050"/>
                <a:gd name="connsiteY0" fmla="*/ 356468 h 1814056"/>
                <a:gd name="connsiteX1" fmla="*/ 2023954 w 2669050"/>
                <a:gd name="connsiteY1" fmla="*/ 275265 h 1814056"/>
                <a:gd name="connsiteX2" fmla="*/ 2023954 w 2669050"/>
                <a:gd name="connsiteY2" fmla="*/ 0 h 1814056"/>
                <a:gd name="connsiteX3" fmla="*/ 2669050 w 2669050"/>
                <a:gd name="connsiteY3" fmla="*/ 907028 h 1814056"/>
                <a:gd name="connsiteX4" fmla="*/ 2023954 w 2669050"/>
                <a:gd name="connsiteY4" fmla="*/ 1814056 h 1814056"/>
                <a:gd name="connsiteX5" fmla="*/ 2023954 w 2669050"/>
                <a:gd name="connsiteY5" fmla="*/ 1538791 h 1814056"/>
                <a:gd name="connsiteX6" fmla="*/ 0 w 2669050"/>
                <a:gd name="connsiteY6" fmla="*/ 1249764 h 1814056"/>
                <a:gd name="connsiteX7" fmla="*/ 86307 w 2669050"/>
                <a:gd name="connsiteY7" fmla="*/ 356468 h 1814056"/>
                <a:gd name="connsiteX0" fmla="*/ 86307 w 2669050"/>
                <a:gd name="connsiteY0" fmla="*/ 356468 h 1814056"/>
                <a:gd name="connsiteX1" fmla="*/ 2023954 w 2669050"/>
                <a:gd name="connsiteY1" fmla="*/ 275265 h 1814056"/>
                <a:gd name="connsiteX2" fmla="*/ 2023954 w 2669050"/>
                <a:gd name="connsiteY2" fmla="*/ 0 h 1814056"/>
                <a:gd name="connsiteX3" fmla="*/ 2669050 w 2669050"/>
                <a:gd name="connsiteY3" fmla="*/ 907028 h 1814056"/>
                <a:gd name="connsiteX4" fmla="*/ 2023954 w 2669050"/>
                <a:gd name="connsiteY4" fmla="*/ 1814056 h 1814056"/>
                <a:gd name="connsiteX5" fmla="*/ 2067235 w 2669050"/>
                <a:gd name="connsiteY5" fmla="*/ 1432641 h 1814056"/>
                <a:gd name="connsiteX6" fmla="*/ 0 w 2669050"/>
                <a:gd name="connsiteY6" fmla="*/ 1249764 h 1814056"/>
                <a:gd name="connsiteX7" fmla="*/ 86307 w 2669050"/>
                <a:gd name="connsiteY7" fmla="*/ 356468 h 1814056"/>
                <a:gd name="connsiteX0" fmla="*/ 86307 w 2669050"/>
                <a:gd name="connsiteY0" fmla="*/ 356468 h 1635725"/>
                <a:gd name="connsiteX1" fmla="*/ 2023954 w 2669050"/>
                <a:gd name="connsiteY1" fmla="*/ 275265 h 1635725"/>
                <a:gd name="connsiteX2" fmla="*/ 2023954 w 2669050"/>
                <a:gd name="connsiteY2" fmla="*/ 0 h 1635725"/>
                <a:gd name="connsiteX3" fmla="*/ 2669050 w 2669050"/>
                <a:gd name="connsiteY3" fmla="*/ 907028 h 1635725"/>
                <a:gd name="connsiteX4" fmla="*/ 2055917 w 2669050"/>
                <a:gd name="connsiteY4" fmla="*/ 1635725 h 1635725"/>
                <a:gd name="connsiteX5" fmla="*/ 2067235 w 2669050"/>
                <a:gd name="connsiteY5" fmla="*/ 1432641 h 1635725"/>
                <a:gd name="connsiteX6" fmla="*/ 0 w 2669050"/>
                <a:gd name="connsiteY6" fmla="*/ 1249764 h 1635725"/>
                <a:gd name="connsiteX7" fmla="*/ 86307 w 2669050"/>
                <a:gd name="connsiteY7" fmla="*/ 356468 h 1635725"/>
                <a:gd name="connsiteX0" fmla="*/ 86307 w 2669050"/>
                <a:gd name="connsiteY0" fmla="*/ 356468 h 1635725"/>
                <a:gd name="connsiteX1" fmla="*/ 2026616 w 2669050"/>
                <a:gd name="connsiteY1" fmla="*/ 389301 h 1635725"/>
                <a:gd name="connsiteX2" fmla="*/ 2023954 w 2669050"/>
                <a:gd name="connsiteY2" fmla="*/ 0 h 1635725"/>
                <a:gd name="connsiteX3" fmla="*/ 2669050 w 2669050"/>
                <a:gd name="connsiteY3" fmla="*/ 907028 h 1635725"/>
                <a:gd name="connsiteX4" fmla="*/ 2055917 w 2669050"/>
                <a:gd name="connsiteY4" fmla="*/ 1635725 h 1635725"/>
                <a:gd name="connsiteX5" fmla="*/ 2067235 w 2669050"/>
                <a:gd name="connsiteY5" fmla="*/ 1432641 h 1635725"/>
                <a:gd name="connsiteX6" fmla="*/ 0 w 2669050"/>
                <a:gd name="connsiteY6" fmla="*/ 1249764 h 1635725"/>
                <a:gd name="connsiteX7" fmla="*/ 86307 w 2669050"/>
                <a:gd name="connsiteY7" fmla="*/ 356468 h 1635725"/>
                <a:gd name="connsiteX0" fmla="*/ 86307 w 2669050"/>
                <a:gd name="connsiteY0" fmla="*/ 152661 h 1431918"/>
                <a:gd name="connsiteX1" fmla="*/ 2026616 w 2669050"/>
                <a:gd name="connsiteY1" fmla="*/ 185494 h 1431918"/>
                <a:gd name="connsiteX2" fmla="*/ 2035936 w 2669050"/>
                <a:gd name="connsiteY2" fmla="*/ 0 h 1431918"/>
                <a:gd name="connsiteX3" fmla="*/ 2669050 w 2669050"/>
                <a:gd name="connsiteY3" fmla="*/ 703221 h 1431918"/>
                <a:gd name="connsiteX4" fmla="*/ 2055917 w 2669050"/>
                <a:gd name="connsiteY4" fmla="*/ 1431918 h 1431918"/>
                <a:gd name="connsiteX5" fmla="*/ 2067235 w 2669050"/>
                <a:gd name="connsiteY5" fmla="*/ 1228834 h 1431918"/>
                <a:gd name="connsiteX6" fmla="*/ 0 w 2669050"/>
                <a:gd name="connsiteY6" fmla="*/ 1045957 h 1431918"/>
                <a:gd name="connsiteX7" fmla="*/ 86307 w 2669050"/>
                <a:gd name="connsiteY7" fmla="*/ 152661 h 1431918"/>
                <a:gd name="connsiteX0" fmla="*/ 86307 w 2561185"/>
                <a:gd name="connsiteY0" fmla="*/ 152661 h 1431918"/>
                <a:gd name="connsiteX1" fmla="*/ 2026616 w 2561185"/>
                <a:gd name="connsiteY1" fmla="*/ 185494 h 1431918"/>
                <a:gd name="connsiteX2" fmla="*/ 2035936 w 2561185"/>
                <a:gd name="connsiteY2" fmla="*/ 0 h 1431918"/>
                <a:gd name="connsiteX3" fmla="*/ 2561185 w 2561185"/>
                <a:gd name="connsiteY3" fmla="*/ 725057 h 1431918"/>
                <a:gd name="connsiteX4" fmla="*/ 2055917 w 2561185"/>
                <a:gd name="connsiteY4" fmla="*/ 1431918 h 1431918"/>
                <a:gd name="connsiteX5" fmla="*/ 2067235 w 2561185"/>
                <a:gd name="connsiteY5" fmla="*/ 1228834 h 1431918"/>
                <a:gd name="connsiteX6" fmla="*/ 0 w 2561185"/>
                <a:gd name="connsiteY6" fmla="*/ 1045957 h 1431918"/>
                <a:gd name="connsiteX7" fmla="*/ 86307 w 2561185"/>
                <a:gd name="connsiteY7" fmla="*/ 152661 h 1431918"/>
                <a:gd name="connsiteX0" fmla="*/ 56757 w 2531635"/>
                <a:gd name="connsiteY0" fmla="*/ 152661 h 1431918"/>
                <a:gd name="connsiteX1" fmla="*/ 1997066 w 2531635"/>
                <a:gd name="connsiteY1" fmla="*/ 185494 h 1431918"/>
                <a:gd name="connsiteX2" fmla="*/ 2006386 w 2531635"/>
                <a:gd name="connsiteY2" fmla="*/ 0 h 1431918"/>
                <a:gd name="connsiteX3" fmla="*/ 2531635 w 2531635"/>
                <a:gd name="connsiteY3" fmla="*/ 725057 h 1431918"/>
                <a:gd name="connsiteX4" fmla="*/ 2026367 w 2531635"/>
                <a:gd name="connsiteY4" fmla="*/ 1431918 h 1431918"/>
                <a:gd name="connsiteX5" fmla="*/ 2037685 w 2531635"/>
                <a:gd name="connsiteY5" fmla="*/ 1228834 h 1431918"/>
                <a:gd name="connsiteX6" fmla="*/ 0 w 2531635"/>
                <a:gd name="connsiteY6" fmla="*/ 893177 h 1431918"/>
                <a:gd name="connsiteX7" fmla="*/ 56757 w 2531635"/>
                <a:gd name="connsiteY7" fmla="*/ 152661 h 1431918"/>
                <a:gd name="connsiteX0" fmla="*/ 45520 w 2531635"/>
                <a:gd name="connsiteY0" fmla="*/ 251608 h 1431918"/>
                <a:gd name="connsiteX1" fmla="*/ 1997066 w 2531635"/>
                <a:gd name="connsiteY1" fmla="*/ 185494 h 1431918"/>
                <a:gd name="connsiteX2" fmla="*/ 2006386 w 2531635"/>
                <a:gd name="connsiteY2" fmla="*/ 0 h 1431918"/>
                <a:gd name="connsiteX3" fmla="*/ 2531635 w 2531635"/>
                <a:gd name="connsiteY3" fmla="*/ 725057 h 1431918"/>
                <a:gd name="connsiteX4" fmla="*/ 2026367 w 2531635"/>
                <a:gd name="connsiteY4" fmla="*/ 1431918 h 1431918"/>
                <a:gd name="connsiteX5" fmla="*/ 2037685 w 2531635"/>
                <a:gd name="connsiteY5" fmla="*/ 1228834 h 1431918"/>
                <a:gd name="connsiteX6" fmla="*/ 0 w 2531635"/>
                <a:gd name="connsiteY6" fmla="*/ 893177 h 1431918"/>
                <a:gd name="connsiteX7" fmla="*/ 45520 w 2531635"/>
                <a:gd name="connsiteY7" fmla="*/ 251608 h 1431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31635" h="1431918">
                  <a:moveTo>
                    <a:pt x="45520" y="251608"/>
                  </a:moveTo>
                  <a:lnTo>
                    <a:pt x="1997066" y="185494"/>
                  </a:lnTo>
                  <a:cubicBezTo>
                    <a:pt x="1996179" y="55727"/>
                    <a:pt x="2007273" y="129767"/>
                    <a:pt x="2006386" y="0"/>
                  </a:cubicBezTo>
                  <a:lnTo>
                    <a:pt x="2531635" y="725057"/>
                  </a:lnTo>
                  <a:lnTo>
                    <a:pt x="2026367" y="1431918"/>
                  </a:lnTo>
                  <a:lnTo>
                    <a:pt x="2037685" y="1228834"/>
                  </a:lnTo>
                  <a:lnTo>
                    <a:pt x="0" y="893177"/>
                  </a:lnTo>
                  <a:lnTo>
                    <a:pt x="45520" y="251608"/>
                  </a:lnTo>
                  <a:close/>
                </a:path>
              </a:pathLst>
            </a:custGeom>
            <a:gradFill>
              <a:gsLst>
                <a:gs pos="0">
                  <a:schemeClr val="accent1">
                    <a:lumMod val="60000"/>
                    <a:lumOff val="40000"/>
                  </a:schemeClr>
                </a:gs>
                <a:gs pos="100000">
                  <a:srgbClr val="CCFFCC"/>
                </a:gs>
                <a:gs pos="100000">
                  <a:srgbClr val="99FFCC"/>
                </a:gs>
              </a:gsLst>
              <a:lin ang="0" scaled="0"/>
            </a:gradFill>
            <a:ln w="25400">
              <a:solidFill>
                <a:schemeClr val="tx2">
                  <a:lumMod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cxnSp>
          <p:nvCxnSpPr>
            <p:cNvPr id="154" name="直線コネクタ 153"/>
            <p:cNvCxnSpPr/>
            <p:nvPr/>
          </p:nvCxnSpPr>
          <p:spPr>
            <a:xfrm>
              <a:off x="3101286" y="3539260"/>
              <a:ext cx="562999" cy="310999"/>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55" name="直線コネクタ 154"/>
            <p:cNvCxnSpPr/>
            <p:nvPr/>
          </p:nvCxnSpPr>
          <p:spPr>
            <a:xfrm>
              <a:off x="3664285" y="3844958"/>
              <a:ext cx="116468" cy="589254"/>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56" name="直線コネクタ 155"/>
            <p:cNvCxnSpPr/>
            <p:nvPr/>
          </p:nvCxnSpPr>
          <p:spPr>
            <a:xfrm>
              <a:off x="3519492" y="3246596"/>
              <a:ext cx="615887" cy="346157"/>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57" name="直線コネクタ 156"/>
            <p:cNvCxnSpPr/>
            <p:nvPr/>
          </p:nvCxnSpPr>
          <p:spPr>
            <a:xfrm>
              <a:off x="4135379" y="3587452"/>
              <a:ext cx="94836" cy="701674"/>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58" name="直線コネクタ 157"/>
            <p:cNvCxnSpPr/>
            <p:nvPr/>
          </p:nvCxnSpPr>
          <p:spPr>
            <a:xfrm>
              <a:off x="2630192" y="3859761"/>
              <a:ext cx="519653" cy="284855"/>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59" name="直線コネクタ 158"/>
            <p:cNvCxnSpPr/>
            <p:nvPr/>
          </p:nvCxnSpPr>
          <p:spPr>
            <a:xfrm>
              <a:off x="3149845" y="4139315"/>
              <a:ext cx="108457" cy="513821"/>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sp>
          <p:nvSpPr>
            <p:cNvPr id="160" name="テキスト ボックス 159"/>
            <p:cNvSpPr txBox="1"/>
            <p:nvPr/>
          </p:nvSpPr>
          <p:spPr>
            <a:xfrm>
              <a:off x="3610150" y="3454286"/>
              <a:ext cx="543739" cy="523220"/>
            </a:xfrm>
            <a:prstGeom prst="rect">
              <a:avLst/>
            </a:prstGeom>
            <a:noFill/>
            <a:ln>
              <a:noFill/>
            </a:ln>
          </p:spPr>
          <p:txBody>
            <a:bodyPr wrap="none" rtlCol="0">
              <a:spAutoFit/>
            </a:bodyPr>
            <a:lstStyle/>
            <a:p>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Ｃ</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161" name="テキスト ボックス 160"/>
            <p:cNvSpPr txBox="1"/>
            <p:nvPr/>
          </p:nvSpPr>
          <p:spPr>
            <a:xfrm>
              <a:off x="2608348" y="4025953"/>
              <a:ext cx="543739" cy="523220"/>
            </a:xfrm>
            <a:prstGeom prst="rect">
              <a:avLst/>
            </a:prstGeom>
            <a:noFill/>
            <a:ln>
              <a:noFill/>
            </a:ln>
          </p:spPr>
          <p:txBody>
            <a:bodyPr wrap="none" rtlCol="0">
              <a:spAutoFit/>
            </a:bodyPr>
            <a:lstStyle/>
            <a:p>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Ｐ</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162" name="テキスト ボックス 161"/>
            <p:cNvSpPr txBox="1"/>
            <p:nvPr/>
          </p:nvSpPr>
          <p:spPr>
            <a:xfrm>
              <a:off x="3104345" y="3765542"/>
              <a:ext cx="543739" cy="523220"/>
            </a:xfrm>
            <a:prstGeom prst="rect">
              <a:avLst/>
            </a:prstGeom>
            <a:noFill/>
            <a:ln>
              <a:noFill/>
            </a:ln>
          </p:spPr>
          <p:txBody>
            <a:bodyPr wrap="none" rtlCol="0">
              <a:spAutoFit/>
            </a:bodyPr>
            <a:lstStyle/>
            <a:p>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Ｄ</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163" name="テキスト ボックス 162"/>
            <p:cNvSpPr txBox="1"/>
            <p:nvPr/>
          </p:nvSpPr>
          <p:spPr>
            <a:xfrm>
              <a:off x="4077121" y="3220075"/>
              <a:ext cx="543739" cy="523220"/>
            </a:xfrm>
            <a:prstGeom prst="rect">
              <a:avLst/>
            </a:prstGeom>
            <a:noFill/>
            <a:ln>
              <a:noFill/>
            </a:ln>
          </p:spPr>
          <p:txBody>
            <a:bodyPr wrap="none" rtlCol="0">
              <a:spAutoFit/>
            </a:bodyPr>
            <a:lstStyle/>
            <a:p>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Ａ</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grpSp>
      <p:grpSp>
        <p:nvGrpSpPr>
          <p:cNvPr id="115" name="グループ化 114"/>
          <p:cNvGrpSpPr/>
          <p:nvPr/>
        </p:nvGrpSpPr>
        <p:grpSpPr>
          <a:xfrm>
            <a:off x="366281" y="3822948"/>
            <a:ext cx="2477528" cy="1584176"/>
            <a:chOff x="413950" y="4256221"/>
            <a:chExt cx="2808312" cy="1584176"/>
          </a:xfrm>
          <a:solidFill>
            <a:schemeClr val="accent6">
              <a:lumMod val="20000"/>
              <a:lumOff val="80000"/>
            </a:schemeClr>
          </a:solidFill>
        </p:grpSpPr>
        <p:sp>
          <p:nvSpPr>
            <p:cNvPr id="116" name="円/楕円 115"/>
            <p:cNvSpPr/>
            <p:nvPr/>
          </p:nvSpPr>
          <p:spPr>
            <a:xfrm>
              <a:off x="413950" y="4256221"/>
              <a:ext cx="2808312" cy="1584176"/>
            </a:xfrm>
            <a:prstGeom prst="ellipse">
              <a:avLst/>
            </a:prstGeom>
            <a:gradFill>
              <a:gsLst>
                <a:gs pos="0">
                  <a:schemeClr val="accent1">
                    <a:lumMod val="60000"/>
                    <a:lumOff val="40000"/>
                  </a:schemeClr>
                </a:gs>
                <a:gs pos="50000">
                  <a:schemeClr val="accent1">
                    <a:lumMod val="20000"/>
                    <a:lumOff val="80000"/>
                  </a:schemeClr>
                </a:gs>
                <a:gs pos="100000">
                  <a:schemeClr val="accent1">
                    <a:lumMod val="60000"/>
                    <a:lumOff val="40000"/>
                  </a:schemeClr>
                </a:gs>
              </a:gsLst>
            </a:gradFill>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dirty="0"/>
            </a:p>
          </p:txBody>
        </p:sp>
        <p:sp>
          <p:nvSpPr>
            <p:cNvPr id="117" name="テキスト ボックス 116"/>
            <p:cNvSpPr txBox="1"/>
            <p:nvPr/>
          </p:nvSpPr>
          <p:spPr>
            <a:xfrm>
              <a:off x="490587" y="4988842"/>
              <a:ext cx="2655037" cy="461665"/>
            </a:xfrm>
            <a:prstGeom prst="rect">
              <a:avLst/>
            </a:prstGeom>
            <a:noFill/>
          </p:spPr>
          <p:txBody>
            <a:bodyPr wrap="none" rtlCol="0">
              <a:sp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a:t>
              </a: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Ｒ</a:t>
              </a:r>
              <a:r>
                <a:rPr lang="en-US" altLang="ja-JP" sz="2400" dirty="0" err="1" smtClean="0">
                  <a:solidFill>
                    <a:sysClr val="windowText" lastClr="000000"/>
                  </a:solidFill>
                  <a:latin typeface="HG丸ｺﾞｼｯｸM-PRO" panose="020F0600000000000000" pitchFamily="50" charset="-128"/>
                  <a:ea typeface="HG丸ｺﾞｼｯｸM-PRO" panose="020F0600000000000000" pitchFamily="50" charset="-128"/>
                </a:rPr>
                <a:t>esearch</a:t>
              </a:r>
              <a:r>
                <a:rPr lang="ja-JP" altLang="en-US" sz="2400" dirty="0" smtClean="0">
                  <a:solidFill>
                    <a:sysClr val="windowText" lastClr="000000"/>
                  </a:solidFill>
                  <a:latin typeface="HG丸ｺﾞｼｯｸM-PRO" panose="020F0600000000000000" pitchFamily="50" charset="-128"/>
                  <a:ea typeface="HG丸ｺﾞｼｯｸM-PRO" panose="020F0600000000000000" pitchFamily="50" charset="-128"/>
                </a:rPr>
                <a:t>）</a:t>
              </a:r>
              <a:endParaRPr kumimoji="1" lang="ja-JP" altLang="en-US" sz="2400" dirty="0">
                <a:solidFill>
                  <a:sysClr val="windowText" lastClr="000000"/>
                </a:solidFill>
                <a:latin typeface="HG丸ｺﾞｼｯｸM-PRO" panose="020F0600000000000000" pitchFamily="50" charset="-128"/>
                <a:ea typeface="HG丸ｺﾞｼｯｸM-PRO" panose="020F0600000000000000" pitchFamily="50" charset="-128"/>
              </a:endParaRPr>
            </a:p>
          </p:txBody>
        </p:sp>
        <p:sp>
          <p:nvSpPr>
            <p:cNvPr id="118" name="テキスト ボックス 117"/>
            <p:cNvSpPr txBox="1"/>
            <p:nvPr/>
          </p:nvSpPr>
          <p:spPr>
            <a:xfrm>
              <a:off x="1015703" y="4597215"/>
              <a:ext cx="1604797" cy="461665"/>
            </a:xfrm>
            <a:prstGeom prst="rect">
              <a:avLst/>
            </a:prstGeom>
            <a:noFill/>
          </p:spPr>
          <p:txBody>
            <a:bodyPr wrap="none" rtlCol="0">
              <a:spAutoFit/>
            </a:bodyPr>
            <a:lstStyle/>
            <a:p>
              <a:pPr algn="ctr"/>
              <a:r>
                <a:rPr lang="ja-JP" altLang="en-US" sz="2400" b="1" dirty="0" smtClean="0">
                  <a:latin typeface="HG丸ｺﾞｼｯｸM-PRO" panose="020F0600000000000000" pitchFamily="50" charset="-128"/>
                  <a:ea typeface="HG丸ｺﾞｼｯｸM-PRO" panose="020F0600000000000000" pitchFamily="50" charset="-128"/>
                </a:rPr>
                <a:t>現状把握</a:t>
              </a:r>
              <a:endParaRPr kumimoji="1" lang="en-US" altLang="ja-JP" sz="2400" b="1" dirty="0" smtClean="0">
                <a:latin typeface="HG丸ｺﾞｼｯｸM-PRO" panose="020F0600000000000000" pitchFamily="50" charset="-128"/>
                <a:ea typeface="HG丸ｺﾞｼｯｸM-PRO" panose="020F0600000000000000" pitchFamily="50" charset="-128"/>
              </a:endParaRPr>
            </a:p>
          </p:txBody>
        </p:sp>
      </p:grpSp>
      <p:sp>
        <p:nvSpPr>
          <p:cNvPr id="62" name="テキスト ボックス 61"/>
          <p:cNvSpPr txBox="1"/>
          <p:nvPr/>
        </p:nvSpPr>
        <p:spPr>
          <a:xfrm>
            <a:off x="4732366" y="5368327"/>
            <a:ext cx="2736304" cy="906714"/>
          </a:xfrm>
          <a:prstGeom prst="rect">
            <a:avLst/>
          </a:prstGeom>
          <a:noFill/>
        </p:spPr>
        <p:txBody>
          <a:bodyPr wrap="none" lIns="0" tIns="0" rIns="0" bIns="0" rtlCol="0">
            <a:noAutofit/>
          </a:bodyPr>
          <a:lstStyle/>
          <a:p>
            <a:pPr algn="ctr"/>
            <a:r>
              <a:rPr kumimoji="1" lang="ja-JP" altLang="en-US" sz="2400" b="1" dirty="0" smtClean="0">
                <a:latin typeface="HG丸ｺﾞｼｯｸM-PRO" panose="020F0600000000000000" pitchFamily="50" charset="-128"/>
                <a:ea typeface="HG丸ｺﾞｼｯｸM-PRO" panose="020F0600000000000000" pitchFamily="50" charset="-128"/>
              </a:rPr>
              <a:t>学校組織</a:t>
            </a:r>
            <a:endParaRPr kumimoji="1" lang="en-US" altLang="ja-JP" sz="2400" b="1" dirty="0" smtClean="0">
              <a:latin typeface="HG丸ｺﾞｼｯｸM-PRO" panose="020F0600000000000000" pitchFamily="50" charset="-128"/>
              <a:ea typeface="HG丸ｺﾞｼｯｸM-PRO" panose="020F0600000000000000" pitchFamily="50" charset="-128"/>
            </a:endParaRPr>
          </a:p>
          <a:p>
            <a:pPr algn="ctr"/>
            <a:r>
              <a:rPr kumimoji="1" lang="ja-JP" altLang="en-US" sz="2400" dirty="0" smtClean="0">
                <a:latin typeface="HG丸ｺﾞｼｯｸM-PRO" panose="020F0600000000000000" pitchFamily="50" charset="-128"/>
                <a:ea typeface="HG丸ｺﾞｼｯｸM-PRO" panose="020F0600000000000000" pitchFamily="50" charset="-128"/>
              </a:rPr>
              <a:t>（</a:t>
            </a:r>
            <a:r>
              <a:rPr lang="en-US" altLang="ja-JP" sz="2400" dirty="0" smtClean="0">
                <a:solidFill>
                  <a:srgbClr val="FF0000"/>
                </a:solidFill>
                <a:latin typeface="HG丸ｺﾞｼｯｸM-PRO" panose="020F0600000000000000" pitchFamily="50" charset="-128"/>
                <a:ea typeface="HG丸ｺﾞｼｯｸM-PRO" panose="020F0600000000000000" pitchFamily="50" charset="-128"/>
              </a:rPr>
              <a:t>O</a:t>
            </a:r>
            <a:r>
              <a:rPr lang="en-US" altLang="ja-JP" sz="2400" dirty="0" smtClean="0">
                <a:latin typeface="HG丸ｺﾞｼｯｸM-PRO" panose="020F0600000000000000" pitchFamily="50" charset="-128"/>
                <a:ea typeface="HG丸ｺﾞｼｯｸM-PRO" panose="020F0600000000000000" pitchFamily="50" charset="-128"/>
              </a:rPr>
              <a:t>rganization</a:t>
            </a:r>
            <a:r>
              <a:rPr kumimoji="1" lang="ja-JP" altLang="en-US" sz="2400" dirty="0" smtClean="0">
                <a:latin typeface="HG丸ｺﾞｼｯｸM-PRO" panose="020F0600000000000000" pitchFamily="50" charset="-128"/>
                <a:ea typeface="HG丸ｺﾞｼｯｸM-PRO" panose="020F0600000000000000" pitchFamily="50" charset="-128"/>
              </a:rPr>
              <a:t>）</a:t>
            </a:r>
            <a:endParaRPr kumimoji="1" lang="en-US" altLang="ja-JP" sz="2400" dirty="0" smtClean="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411731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500"/>
                                        <p:tgtEl>
                                          <p:spTgt spid="86"/>
                                        </p:tgtEl>
                                      </p:cBhvr>
                                    </p:animEffect>
                                  </p:childTnLst>
                                </p:cTn>
                              </p:par>
                              <p:par>
                                <p:cTn id="8" presetID="10" presetClass="entr" presetSubtype="0" fill="hold" nodeType="withEffect">
                                  <p:stCondLst>
                                    <p:cond delay="0"/>
                                  </p:stCondLst>
                                  <p:childTnLst>
                                    <p:set>
                                      <p:cBhvr>
                                        <p:cTn id="9" dur="1" fill="hold">
                                          <p:stCondLst>
                                            <p:cond delay="0"/>
                                          </p:stCondLst>
                                        </p:cTn>
                                        <p:tgtEl>
                                          <p:spTgt spid="96"/>
                                        </p:tgtEl>
                                        <p:attrNameLst>
                                          <p:attrName>style.visibility</p:attrName>
                                        </p:attrNameLst>
                                      </p:cBhvr>
                                      <p:to>
                                        <p:strVal val="visible"/>
                                      </p:to>
                                    </p:set>
                                    <p:animEffect transition="in" filter="fade">
                                      <p:cBhvr>
                                        <p:cTn id="10" dur="500"/>
                                        <p:tgtEl>
                                          <p:spTgt spid="9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4"/>
                                        </p:tgtEl>
                                        <p:attrNameLst>
                                          <p:attrName>style.visibility</p:attrName>
                                        </p:attrNameLst>
                                      </p:cBhvr>
                                      <p:to>
                                        <p:strVal val="visible"/>
                                      </p:to>
                                    </p:set>
                                    <p:animEffect transition="in" filter="fade">
                                      <p:cBhvr>
                                        <p:cTn id="13" dur="500"/>
                                        <p:tgtEl>
                                          <p:spTgt spid="9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22" presetClass="entr" presetSubtype="8" fill="hold" nodeType="withEffect">
                                  <p:stCondLst>
                                    <p:cond delay="0"/>
                                  </p:stCondLst>
                                  <p:childTnLst>
                                    <p:set>
                                      <p:cBhvr>
                                        <p:cTn id="20" dur="1" fill="hold">
                                          <p:stCondLst>
                                            <p:cond delay="0"/>
                                          </p:stCondLst>
                                        </p:cTn>
                                        <p:tgtEl>
                                          <p:spTgt spid="152"/>
                                        </p:tgtEl>
                                        <p:attrNameLst>
                                          <p:attrName>style.visibility</p:attrName>
                                        </p:attrNameLst>
                                      </p:cBhvr>
                                      <p:to>
                                        <p:strVal val="visible"/>
                                      </p:to>
                                    </p:set>
                                    <p:animEffect transition="in" filter="wipe(left)">
                                      <p:cBhvr>
                                        <p:cTn id="21" dur="2000"/>
                                        <p:tgtEl>
                                          <p:spTgt spid="152"/>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138"/>
                                        </p:tgtEl>
                                        <p:attrNameLst>
                                          <p:attrName>style.visibility</p:attrName>
                                        </p:attrNameLst>
                                      </p:cBhvr>
                                      <p:to>
                                        <p:strVal val="visible"/>
                                      </p:to>
                                    </p:set>
                                    <p:animEffect transition="in" filter="wipe(left)">
                                      <p:cBhvr>
                                        <p:cTn id="25" dur="20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3" descr="Z:\事務文書\生徒指導\0_イラスト集\学校イラスト1000カレンダー等\イラスト・レタリング集\学校生活カット(0001～0437)\0322-子どもの生活.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372200" y="5679323"/>
            <a:ext cx="1548361" cy="1134053"/>
          </a:xfrm>
          <a:prstGeom prst="rect">
            <a:avLst/>
          </a:prstGeom>
          <a:noFill/>
          <a:extLst>
            <a:ext uri="{909E8E84-426E-40DD-AFC4-6F175D3DCCD1}">
              <a14:hiddenFill xmlns:a14="http://schemas.microsoft.com/office/drawing/2010/main">
                <a:solidFill>
                  <a:srgbClr val="FFFFFF"/>
                </a:solidFill>
              </a14:hiddenFill>
            </a:ext>
          </a:extLst>
        </p:spPr>
      </p:pic>
      <p:sp>
        <p:nvSpPr>
          <p:cNvPr id="15" name="テキスト ボックス 14"/>
          <p:cNvSpPr txBox="1"/>
          <p:nvPr/>
        </p:nvSpPr>
        <p:spPr>
          <a:xfrm>
            <a:off x="71936" y="2632116"/>
            <a:ext cx="8958336" cy="3046988"/>
          </a:xfrm>
          <a:prstGeom prst="rect">
            <a:avLst/>
          </a:prstGeom>
          <a:noFill/>
        </p:spPr>
        <p:txBody>
          <a:bodyPr wrap="square" rtlCol="0">
            <a:spAutoFit/>
          </a:bodyPr>
          <a:lstStyle/>
          <a:p>
            <a:r>
              <a:rPr lang="en-US" altLang="ja-JP" sz="2400" dirty="0" smtClean="0">
                <a:latin typeface="HG丸ｺﾞｼｯｸM-PRO" panose="020F0600000000000000" pitchFamily="50" charset="-128"/>
                <a:ea typeface="HG丸ｺﾞｼｯｸM-PRO" panose="020F0600000000000000" pitchFamily="50" charset="-128"/>
              </a:rPr>
              <a:t>【</a:t>
            </a:r>
            <a:r>
              <a:rPr lang="ja-JP" altLang="en-US" sz="2400" dirty="0" smtClean="0">
                <a:latin typeface="HG丸ｺﾞｼｯｸM-PRO" panose="020F0600000000000000" pitchFamily="50" charset="-128"/>
                <a:ea typeface="HG丸ｺﾞｼｯｸM-PRO" panose="020F0600000000000000" pitchFamily="50" charset="-128"/>
              </a:rPr>
              <a:t>グループ協議</a:t>
            </a:r>
            <a:r>
              <a:rPr lang="en-US" altLang="ja-JP" sz="2400" dirty="0" smtClean="0">
                <a:latin typeface="HG丸ｺﾞｼｯｸM-PRO" panose="020F0600000000000000" pitchFamily="50" charset="-128"/>
                <a:ea typeface="HG丸ｺﾞｼｯｸM-PRO" panose="020F0600000000000000" pitchFamily="50" charset="-128"/>
              </a:rPr>
              <a:t>】</a:t>
            </a:r>
          </a:p>
          <a:p>
            <a:r>
              <a:rPr lang="ja-JP" altLang="en-US" sz="2400" dirty="0" smtClean="0">
                <a:latin typeface="HG丸ｺﾞｼｯｸM-PRO" panose="020F0600000000000000" pitchFamily="50" charset="-128"/>
                <a:ea typeface="HG丸ｺﾞｼｯｸM-PRO" panose="020F0600000000000000" pitchFamily="50" charset="-128"/>
              </a:rPr>
              <a:t>⑦本校の実践のうち「児童生徒に付けさせたい力だけれども、</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a:t>
            </a:r>
            <a:r>
              <a:rPr lang="ja-JP" altLang="en-US" sz="2400" dirty="0" smtClean="0">
                <a:latin typeface="HG丸ｺﾞｼｯｸM-PRO" panose="020F0600000000000000" pitchFamily="50" charset="-128"/>
                <a:ea typeface="HG丸ｺﾞｼｯｸM-PRO" panose="020F0600000000000000" pitchFamily="50" charset="-128"/>
              </a:rPr>
              <a:t>十分ではない</a:t>
            </a:r>
            <a:r>
              <a:rPr lang="ja-JP" altLang="en-US" sz="2400" dirty="0">
                <a:latin typeface="HG丸ｺﾞｼｯｸM-PRO" panose="020F0600000000000000" pitchFamily="50" charset="-128"/>
                <a:ea typeface="HG丸ｺﾞｼｯｸM-PRO" panose="020F0600000000000000" pitchFamily="50" charset="-128"/>
              </a:rPr>
              <a:t>実践</a:t>
            </a:r>
            <a:r>
              <a:rPr lang="ja-JP" altLang="en-US" sz="2400" dirty="0" smtClean="0">
                <a:latin typeface="HG丸ｺﾞｼｯｸM-PRO" panose="020F0600000000000000" pitchFamily="50" charset="-128"/>
                <a:ea typeface="HG丸ｺﾞｼｯｸM-PRO" panose="020F0600000000000000" pitchFamily="50" charset="-128"/>
              </a:rPr>
              <a:t>（力）」をあげる。（別紙</a:t>
            </a:r>
            <a:r>
              <a:rPr lang="en-US" altLang="ja-JP" sz="2400" dirty="0" smtClean="0">
                <a:latin typeface="HG丸ｺﾞｼｯｸM-PRO" panose="020F0600000000000000" pitchFamily="50" charset="-128"/>
                <a:ea typeface="HG丸ｺﾞｼｯｸM-PRO" panose="020F0600000000000000" pitchFamily="50" charset="-128"/>
              </a:rPr>
              <a:t>Ⅲ</a:t>
            </a:r>
            <a:r>
              <a:rPr lang="ja-JP" altLang="en-US" sz="2400" dirty="0" smtClean="0">
                <a:latin typeface="HG丸ｺﾞｼｯｸM-PRO" panose="020F0600000000000000" pitchFamily="50" charset="-128"/>
                <a:ea typeface="HG丸ｺﾞｼｯｸM-PRO" panose="020F0600000000000000" pitchFamily="50" charset="-128"/>
              </a:rPr>
              <a:t>に記入）</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smtClean="0">
                <a:latin typeface="HG丸ｺﾞｼｯｸM-PRO" panose="020F0600000000000000" pitchFamily="50" charset="-128"/>
                <a:ea typeface="HG丸ｺﾞｼｯｸM-PRO" panose="020F0600000000000000" pitchFamily="50" charset="-128"/>
              </a:rPr>
              <a:t>⑧そのために現在している、中</a:t>
            </a:r>
            <a:r>
              <a:rPr lang="ja-JP" altLang="en-US" sz="2400" dirty="0">
                <a:latin typeface="HG丸ｺﾞｼｯｸM-PRO" panose="020F0600000000000000" pitchFamily="50" charset="-128"/>
                <a:ea typeface="HG丸ｺﾞｼｯｸM-PRO" panose="020F0600000000000000" pitchFamily="50" charset="-128"/>
              </a:rPr>
              <a:t>・長期的な開発的生徒</a:t>
            </a:r>
            <a:r>
              <a:rPr lang="ja-JP" altLang="en-US" sz="2400" dirty="0" smtClean="0">
                <a:latin typeface="HG丸ｺﾞｼｯｸM-PRO" panose="020F0600000000000000" pitchFamily="50" charset="-128"/>
                <a:ea typeface="HG丸ｺﾞｼｯｸM-PRO" panose="020F0600000000000000" pitchFamily="50" charset="-128"/>
              </a:rPr>
              <a:t>指導実践</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a:t>
            </a:r>
            <a:r>
              <a:rPr lang="ja-JP" altLang="en-US" sz="2400" dirty="0" smtClean="0">
                <a:latin typeface="HG丸ｺﾞｼｯｸM-PRO" panose="020F0600000000000000" pitchFamily="50" charset="-128"/>
                <a:ea typeface="HG丸ｺﾞｼｯｸM-PRO" panose="020F0600000000000000" pitchFamily="50" charset="-128"/>
              </a:rPr>
              <a:t>について、</a:t>
            </a:r>
            <a:r>
              <a:rPr lang="en-US" altLang="ja-JP" sz="2400" dirty="0" smtClean="0">
                <a:latin typeface="HG丸ｺﾞｼｯｸM-PRO" panose="020F0600000000000000" pitchFamily="50" charset="-128"/>
                <a:ea typeface="HG丸ｺﾞｼｯｸM-PRO" panose="020F0600000000000000" pitchFamily="50" charset="-128"/>
              </a:rPr>
              <a:t>ORV-PDCA</a:t>
            </a:r>
            <a:r>
              <a:rPr lang="ja-JP" altLang="en-US" sz="2400" dirty="0">
                <a:latin typeface="HG丸ｺﾞｼｯｸM-PRO" panose="020F0600000000000000" pitchFamily="50" charset="-128"/>
                <a:ea typeface="HG丸ｺﾞｼｯｸM-PRO" panose="020F0600000000000000" pitchFamily="50" charset="-128"/>
              </a:rPr>
              <a:t>に</a:t>
            </a:r>
            <a:r>
              <a:rPr lang="ja-JP" altLang="en-US" sz="2400" dirty="0" smtClean="0">
                <a:latin typeface="HG丸ｺﾞｼｯｸM-PRO" panose="020F0600000000000000" pitchFamily="50" charset="-128"/>
                <a:ea typeface="HG丸ｺﾞｼｯｸM-PRO" panose="020F0600000000000000" pitchFamily="50" charset="-128"/>
              </a:rPr>
              <a:t>当てはめる。</a:t>
            </a:r>
            <a:endParaRPr lang="en-US" altLang="ja-JP" sz="2400" dirty="0">
              <a:latin typeface="HG丸ｺﾞｼｯｸM-PRO" panose="020F0600000000000000" pitchFamily="50" charset="-128"/>
              <a:ea typeface="HG丸ｺﾞｼｯｸM-PRO" panose="020F0600000000000000" pitchFamily="50" charset="-128"/>
            </a:endParaRPr>
          </a:p>
          <a:p>
            <a:r>
              <a:rPr lang="ja-JP" altLang="en-US" sz="2400" dirty="0" smtClean="0">
                <a:latin typeface="HG丸ｺﾞｼｯｸM-PRO" panose="020F0600000000000000" pitchFamily="50" charset="-128"/>
                <a:ea typeface="HG丸ｺﾞｼｯｸM-PRO" panose="020F0600000000000000" pitchFamily="50" charset="-128"/>
              </a:rPr>
              <a:t>⑨実践</a:t>
            </a:r>
            <a:r>
              <a:rPr lang="ja-JP" altLang="en-US" sz="2400" dirty="0">
                <a:latin typeface="HG丸ｺﾞｼｯｸM-PRO" panose="020F0600000000000000" pitchFamily="50" charset="-128"/>
                <a:ea typeface="HG丸ｺﾞｼｯｸM-PRO" panose="020F0600000000000000" pitchFamily="50" charset="-128"/>
              </a:rPr>
              <a:t>の中で</a:t>
            </a:r>
            <a:r>
              <a:rPr lang="ja-JP" altLang="en-US" sz="2400" dirty="0" smtClean="0">
                <a:latin typeface="HG丸ｺﾞｼｯｸM-PRO" panose="020F0600000000000000" pitchFamily="50" charset="-128"/>
                <a:ea typeface="HG丸ｺﾞｼｯｸM-PRO" panose="020F0600000000000000" pitchFamily="50" charset="-128"/>
              </a:rPr>
              <a:t>「さらに充実できる（または、新たな）取組」に</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a:t>
            </a:r>
            <a:r>
              <a:rPr lang="ja-JP" altLang="en-US" sz="2400" dirty="0" smtClean="0">
                <a:latin typeface="HG丸ｺﾞｼｯｸM-PRO" panose="020F0600000000000000" pitchFamily="50" charset="-128"/>
                <a:ea typeface="HG丸ｺﾞｼｯｸM-PRO" panose="020F0600000000000000" pitchFamily="50" charset="-128"/>
              </a:rPr>
              <a:t>ついて「どのような取組にすれば良いのか」改善</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a:t>
            </a:r>
            <a:r>
              <a:rPr lang="ja-JP" altLang="en-US" sz="2400" dirty="0" smtClean="0">
                <a:latin typeface="HG丸ｺﾞｼｯｸM-PRO" panose="020F0600000000000000" pitchFamily="50" charset="-128"/>
                <a:ea typeface="HG丸ｺﾞｼｯｸM-PRO" panose="020F0600000000000000" pitchFamily="50" charset="-128"/>
              </a:rPr>
              <a:t>方法について具体的に共通理解する。</a:t>
            </a:r>
            <a:r>
              <a:rPr lang="en-US" altLang="ja-JP" sz="2400" dirty="0" smtClean="0">
                <a:latin typeface="HG丸ｺﾞｼｯｸM-PRO" panose="020F0600000000000000" pitchFamily="50" charset="-128"/>
                <a:ea typeface="HG丸ｺﾞｼｯｸM-PRO" panose="020F0600000000000000" pitchFamily="50" charset="-128"/>
              </a:rPr>
              <a:t>【13</a:t>
            </a:r>
            <a:r>
              <a:rPr lang="ja-JP" altLang="en-US" sz="2400" dirty="0" smtClean="0">
                <a:latin typeface="HG丸ｺﾞｼｯｸM-PRO" panose="020F0600000000000000" pitchFamily="50" charset="-128"/>
                <a:ea typeface="HG丸ｺﾞｼｯｸM-PRO" panose="020F0600000000000000" pitchFamily="50" charset="-128"/>
              </a:rPr>
              <a:t>分</a:t>
            </a:r>
            <a:r>
              <a:rPr lang="en-US" altLang="ja-JP" sz="2400" dirty="0" smtClean="0">
                <a:latin typeface="HG丸ｺﾞｼｯｸM-PRO" panose="020F0600000000000000" pitchFamily="50" charset="-128"/>
                <a:ea typeface="HG丸ｺﾞｼｯｸM-PRO" panose="020F0600000000000000" pitchFamily="50" charset="-128"/>
              </a:rPr>
              <a:t>】</a:t>
            </a:r>
          </a:p>
        </p:txBody>
      </p:sp>
      <p:sp>
        <p:nvSpPr>
          <p:cNvPr id="8" name="雲形吹き出し 7"/>
          <p:cNvSpPr/>
          <p:nvPr/>
        </p:nvSpPr>
        <p:spPr>
          <a:xfrm>
            <a:off x="223392" y="620920"/>
            <a:ext cx="7075807" cy="2088000"/>
          </a:xfrm>
          <a:prstGeom prst="cloudCallout">
            <a:avLst>
              <a:gd name="adj1" fmla="val 57155"/>
              <a:gd name="adj2" fmla="val -38648"/>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85725"/>
            <a:r>
              <a:rPr kumimoji="1" lang="ja-JP" altLang="en-US" sz="3200" dirty="0" smtClean="0">
                <a:solidFill>
                  <a:schemeClr val="tx1"/>
                </a:solidFill>
                <a:latin typeface="HG丸ｺﾞｼｯｸM-PRO" panose="020F0600000000000000" pitchFamily="50" charset="-128"/>
                <a:ea typeface="HG丸ｺﾞｼｯｸM-PRO" panose="020F0600000000000000" pitchFamily="50" charset="-128"/>
              </a:rPr>
              <a:t>中・長期的に成長を促す</a:t>
            </a:r>
            <a:endParaRPr kumimoji="1" lang="en-US" altLang="ja-JP" sz="3200" dirty="0" smtClean="0">
              <a:solidFill>
                <a:schemeClr val="tx1"/>
              </a:solidFill>
              <a:latin typeface="HG丸ｺﾞｼｯｸM-PRO" panose="020F0600000000000000" pitchFamily="50" charset="-128"/>
              <a:ea typeface="HG丸ｺﾞｼｯｸM-PRO" panose="020F0600000000000000" pitchFamily="50" charset="-128"/>
            </a:endParaRPr>
          </a:p>
          <a:p>
            <a:pPr marL="85725"/>
            <a:r>
              <a:rPr kumimoji="1" lang="ja-JP" altLang="en-US" sz="3200" dirty="0" smtClean="0">
                <a:solidFill>
                  <a:schemeClr val="tx1"/>
                </a:solidFill>
                <a:latin typeface="HG丸ｺﾞｼｯｸM-PRO" panose="020F0600000000000000" pitchFamily="50" charset="-128"/>
                <a:ea typeface="HG丸ｺﾞｼｯｸM-PRO" panose="020F0600000000000000" pitchFamily="50" charset="-128"/>
              </a:rPr>
              <a:t>開発的生徒指導の実践</a:t>
            </a:r>
            <a:r>
              <a:rPr lang="ja-JP" altLang="en-US" sz="3200" dirty="0" smtClean="0">
                <a:solidFill>
                  <a:schemeClr val="tx1"/>
                </a:solidFill>
                <a:latin typeface="HG丸ｺﾞｼｯｸM-PRO" panose="020F0600000000000000" pitchFamily="50" charset="-128"/>
                <a:ea typeface="HG丸ｺﾞｼｯｸM-PRO" panose="020F0600000000000000" pitchFamily="50" charset="-128"/>
              </a:rPr>
              <a:t>に</a:t>
            </a:r>
            <a:endParaRPr lang="en-US" altLang="ja-JP" sz="3200" dirty="0" smtClean="0">
              <a:solidFill>
                <a:schemeClr val="tx1"/>
              </a:solidFill>
              <a:latin typeface="HG丸ｺﾞｼｯｸM-PRO" panose="020F0600000000000000" pitchFamily="50" charset="-128"/>
              <a:ea typeface="HG丸ｺﾞｼｯｸM-PRO" panose="020F0600000000000000" pitchFamily="50" charset="-128"/>
            </a:endParaRPr>
          </a:p>
          <a:p>
            <a:pPr marL="85725"/>
            <a:r>
              <a:rPr lang="ja-JP" altLang="en-US" sz="3200" dirty="0" smtClean="0">
                <a:solidFill>
                  <a:schemeClr val="tx1"/>
                </a:solidFill>
                <a:latin typeface="HG丸ｺﾞｼｯｸM-PRO" panose="020F0600000000000000" pitchFamily="50" charset="-128"/>
                <a:ea typeface="HG丸ｺﾞｼｯｸM-PRO" panose="020F0600000000000000" pitchFamily="50" charset="-128"/>
              </a:rPr>
              <a:t>ついて</a:t>
            </a:r>
            <a:r>
              <a:rPr kumimoji="1" lang="ja-JP" altLang="en-US" sz="3200" dirty="0" smtClean="0">
                <a:solidFill>
                  <a:schemeClr val="tx1"/>
                </a:solidFill>
                <a:latin typeface="HG丸ｺﾞｼｯｸM-PRO" panose="020F0600000000000000" pitchFamily="50" charset="-128"/>
                <a:ea typeface="HG丸ｺﾞｼｯｸM-PRO" panose="020F0600000000000000" pitchFamily="50" charset="-128"/>
              </a:rPr>
              <a:t>考えよう！</a:t>
            </a:r>
            <a:endParaRPr kumimoji="1" lang="ja-JP" altLang="en-US" sz="32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4476" y="561692"/>
            <a:ext cx="1224136" cy="21711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910555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3" descr="Z:\事務文書\生徒指導\0_イラスト集\学校イラスト1000カレンダー等\イラスト・レタリング集\学校生活カット(0001～0437)\0322-子どもの生活.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61291" y="5061862"/>
            <a:ext cx="1703197" cy="1247458"/>
          </a:xfrm>
          <a:prstGeom prst="rect">
            <a:avLst/>
          </a:prstGeom>
          <a:noFill/>
          <a:extLst>
            <a:ext uri="{909E8E84-426E-40DD-AFC4-6F175D3DCCD1}">
              <a14:hiddenFill xmlns:a14="http://schemas.microsoft.com/office/drawing/2010/main">
                <a:solidFill>
                  <a:srgbClr val="FFFFFF"/>
                </a:solidFill>
              </a14:hiddenFill>
            </a:ext>
          </a:extLst>
        </p:spPr>
      </p:pic>
      <p:sp>
        <p:nvSpPr>
          <p:cNvPr id="16" name="雲形吹き出し 15"/>
          <p:cNvSpPr/>
          <p:nvPr/>
        </p:nvSpPr>
        <p:spPr>
          <a:xfrm>
            <a:off x="223392" y="620920"/>
            <a:ext cx="7075807" cy="2088000"/>
          </a:xfrm>
          <a:prstGeom prst="cloudCallout">
            <a:avLst>
              <a:gd name="adj1" fmla="val 57155"/>
              <a:gd name="adj2" fmla="val -38648"/>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85725"/>
            <a:r>
              <a:rPr kumimoji="1" lang="ja-JP" altLang="en-US" sz="3200" dirty="0" smtClean="0">
                <a:solidFill>
                  <a:schemeClr val="tx1"/>
                </a:solidFill>
                <a:latin typeface="HG丸ｺﾞｼｯｸM-PRO" panose="020F0600000000000000" pitchFamily="50" charset="-128"/>
                <a:ea typeface="HG丸ｺﾞｼｯｸM-PRO" panose="020F0600000000000000" pitchFamily="50" charset="-128"/>
              </a:rPr>
              <a:t>中・長期的に成長を促す</a:t>
            </a:r>
            <a:endParaRPr kumimoji="1" lang="en-US" altLang="ja-JP" sz="3200" dirty="0" smtClean="0">
              <a:solidFill>
                <a:schemeClr val="tx1"/>
              </a:solidFill>
              <a:latin typeface="HG丸ｺﾞｼｯｸM-PRO" panose="020F0600000000000000" pitchFamily="50" charset="-128"/>
              <a:ea typeface="HG丸ｺﾞｼｯｸM-PRO" panose="020F0600000000000000" pitchFamily="50" charset="-128"/>
            </a:endParaRPr>
          </a:p>
          <a:p>
            <a:pPr marL="85725"/>
            <a:r>
              <a:rPr kumimoji="1" lang="ja-JP" altLang="en-US" sz="3200" dirty="0" smtClean="0">
                <a:solidFill>
                  <a:schemeClr val="tx1"/>
                </a:solidFill>
                <a:latin typeface="HG丸ｺﾞｼｯｸM-PRO" panose="020F0600000000000000" pitchFamily="50" charset="-128"/>
                <a:ea typeface="HG丸ｺﾞｼｯｸM-PRO" panose="020F0600000000000000" pitchFamily="50" charset="-128"/>
              </a:rPr>
              <a:t>開発的生徒指導の実践</a:t>
            </a:r>
            <a:r>
              <a:rPr lang="ja-JP" altLang="en-US" sz="3200" dirty="0" smtClean="0">
                <a:solidFill>
                  <a:schemeClr val="tx1"/>
                </a:solidFill>
                <a:latin typeface="HG丸ｺﾞｼｯｸM-PRO" panose="020F0600000000000000" pitchFamily="50" charset="-128"/>
                <a:ea typeface="HG丸ｺﾞｼｯｸM-PRO" panose="020F0600000000000000" pitchFamily="50" charset="-128"/>
              </a:rPr>
              <a:t>に</a:t>
            </a:r>
            <a:endParaRPr lang="en-US" altLang="ja-JP" sz="3200" dirty="0" smtClean="0">
              <a:solidFill>
                <a:schemeClr val="tx1"/>
              </a:solidFill>
              <a:latin typeface="HG丸ｺﾞｼｯｸM-PRO" panose="020F0600000000000000" pitchFamily="50" charset="-128"/>
              <a:ea typeface="HG丸ｺﾞｼｯｸM-PRO" panose="020F0600000000000000" pitchFamily="50" charset="-128"/>
            </a:endParaRPr>
          </a:p>
          <a:p>
            <a:pPr marL="85725"/>
            <a:r>
              <a:rPr lang="ja-JP" altLang="en-US" sz="3200" dirty="0" smtClean="0">
                <a:solidFill>
                  <a:schemeClr val="tx1"/>
                </a:solidFill>
                <a:latin typeface="HG丸ｺﾞｼｯｸM-PRO" panose="020F0600000000000000" pitchFamily="50" charset="-128"/>
                <a:ea typeface="HG丸ｺﾞｼｯｸM-PRO" panose="020F0600000000000000" pitchFamily="50" charset="-128"/>
              </a:rPr>
              <a:t>ついて</a:t>
            </a:r>
            <a:r>
              <a:rPr kumimoji="1" lang="ja-JP" altLang="en-US" sz="3200" dirty="0" smtClean="0">
                <a:solidFill>
                  <a:schemeClr val="tx1"/>
                </a:solidFill>
                <a:latin typeface="HG丸ｺﾞｼｯｸM-PRO" panose="020F0600000000000000" pitchFamily="50" charset="-128"/>
                <a:ea typeface="HG丸ｺﾞｼｯｸM-PRO" panose="020F0600000000000000" pitchFamily="50" charset="-128"/>
              </a:rPr>
              <a:t>考えよう！</a:t>
            </a:r>
            <a:endParaRPr kumimoji="1" lang="ja-JP" altLang="en-US" sz="32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68344" y="669184"/>
            <a:ext cx="1357808" cy="2408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テキスト ボックス 6"/>
          <p:cNvSpPr txBox="1"/>
          <p:nvPr/>
        </p:nvSpPr>
        <p:spPr>
          <a:xfrm>
            <a:off x="179512" y="3074184"/>
            <a:ext cx="8568952" cy="2308324"/>
          </a:xfrm>
          <a:prstGeom prst="rect">
            <a:avLst/>
          </a:prstGeom>
          <a:noFill/>
        </p:spPr>
        <p:txBody>
          <a:bodyPr wrap="square" rtlCol="0">
            <a:spAutoFit/>
          </a:bodyPr>
          <a:lstStyle/>
          <a:p>
            <a:r>
              <a:rPr lang="ja-JP" altLang="en-US" sz="2400" dirty="0" smtClean="0">
                <a:latin typeface="HG丸ｺﾞｼｯｸM-PRO" panose="020F0600000000000000" pitchFamily="50" charset="-128"/>
                <a:ea typeface="HG丸ｺﾞｼｯｸM-PRO" panose="020F0600000000000000" pitchFamily="50" charset="-128"/>
              </a:rPr>
              <a:t>⑩</a:t>
            </a:r>
            <a:r>
              <a:rPr lang="en-US" altLang="ja-JP" sz="2400" dirty="0" smtClean="0">
                <a:latin typeface="HG丸ｺﾞｼｯｸM-PRO" panose="020F0600000000000000" pitchFamily="50" charset="-128"/>
                <a:ea typeface="HG丸ｺﾞｼｯｸM-PRO" panose="020F0600000000000000" pitchFamily="50" charset="-128"/>
              </a:rPr>
              <a:t>【</a:t>
            </a:r>
            <a:r>
              <a:rPr lang="ja-JP" altLang="en-US" sz="2400" dirty="0" smtClean="0">
                <a:latin typeface="HG丸ｺﾞｼｯｸM-PRO" panose="020F0600000000000000" pitchFamily="50" charset="-128"/>
                <a:ea typeface="HG丸ｺﾞｼｯｸM-PRO" panose="020F0600000000000000" pitchFamily="50" charset="-128"/>
              </a:rPr>
              <a:t>全体発表</a:t>
            </a:r>
            <a:r>
              <a:rPr lang="en-US" altLang="ja-JP" sz="2400" dirty="0" smtClean="0">
                <a:latin typeface="HG丸ｺﾞｼｯｸM-PRO" panose="020F0600000000000000" pitchFamily="50" charset="-128"/>
                <a:ea typeface="HG丸ｺﾞｼｯｸM-PRO" panose="020F0600000000000000" pitchFamily="50" charset="-128"/>
              </a:rPr>
              <a:t>】</a:t>
            </a:r>
          </a:p>
          <a:p>
            <a:r>
              <a:rPr lang="ja-JP" altLang="en-US" sz="2400" dirty="0">
                <a:latin typeface="HG丸ｺﾞｼｯｸM-PRO" panose="020F0600000000000000" pitchFamily="50" charset="-128"/>
                <a:ea typeface="HG丸ｺﾞｼｯｸM-PRO" panose="020F0600000000000000" pitchFamily="50" charset="-128"/>
              </a:rPr>
              <a:t>　</a:t>
            </a:r>
            <a:r>
              <a:rPr lang="ja-JP" altLang="en-US" sz="2400" dirty="0" smtClean="0">
                <a:latin typeface="HG丸ｺﾞｼｯｸM-PRO" panose="020F0600000000000000" pitchFamily="50" charset="-128"/>
                <a:ea typeface="HG丸ｺﾞｼｯｸM-PRO" panose="020F0600000000000000" pitchFamily="50" charset="-128"/>
              </a:rPr>
              <a:t>全体で共有する。</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・協議した実践</a:t>
            </a:r>
            <a:endParaRPr lang="en-US" altLang="ja-JP" sz="2400" dirty="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・さらに充実できる（また</a:t>
            </a:r>
            <a:r>
              <a:rPr lang="ja-JP" altLang="en-US" sz="2400" dirty="0" smtClean="0">
                <a:latin typeface="HG丸ｺﾞｼｯｸM-PRO" panose="020F0600000000000000" pitchFamily="50" charset="-128"/>
                <a:ea typeface="HG丸ｺﾞｼｯｸM-PRO" panose="020F0600000000000000" pitchFamily="50" charset="-128"/>
              </a:rPr>
              <a:t>は、新た</a:t>
            </a:r>
            <a:r>
              <a:rPr lang="ja-JP" altLang="en-US" sz="2400" dirty="0">
                <a:latin typeface="HG丸ｺﾞｼｯｸM-PRO" panose="020F0600000000000000" pitchFamily="50" charset="-128"/>
                <a:ea typeface="HG丸ｺﾞｼｯｸM-PRO" panose="020F0600000000000000" pitchFamily="50" charset="-128"/>
              </a:rPr>
              <a:t>な</a:t>
            </a:r>
            <a:r>
              <a:rPr lang="ja-JP" altLang="en-US" sz="2400" dirty="0" smtClean="0">
                <a:latin typeface="HG丸ｺﾞｼｯｸM-PRO" panose="020F0600000000000000" pitchFamily="50" charset="-128"/>
                <a:ea typeface="HG丸ｺﾞｼｯｸM-PRO" panose="020F0600000000000000" pitchFamily="50" charset="-128"/>
              </a:rPr>
              <a:t>）取組</a:t>
            </a:r>
            <a:endParaRPr lang="en-US" altLang="ja-JP" sz="2400" dirty="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・改善方法</a:t>
            </a:r>
            <a:endParaRPr lang="en-US" altLang="ja-JP" sz="2400" dirty="0">
              <a:latin typeface="HG丸ｺﾞｼｯｸM-PRO" panose="020F0600000000000000" pitchFamily="50" charset="-128"/>
              <a:ea typeface="HG丸ｺﾞｼｯｸM-PRO" panose="020F0600000000000000" pitchFamily="50" charset="-128"/>
            </a:endParaRPr>
          </a:p>
          <a:p>
            <a:r>
              <a:rPr lang="ja-JP" altLang="en-US" sz="2400" dirty="0" smtClean="0">
                <a:latin typeface="HG丸ｺﾞｼｯｸM-PRO" panose="020F0600000000000000" pitchFamily="50" charset="-128"/>
                <a:ea typeface="HG丸ｺﾞｼｯｸM-PRO" panose="020F0600000000000000" pitchFamily="50" charset="-128"/>
              </a:rPr>
              <a:t>　</a:t>
            </a:r>
            <a:endParaRPr lang="en-US" altLang="ja-JP" sz="2400" dirty="0" smtClean="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4295248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雲形吹き出し 106"/>
          <p:cNvSpPr/>
          <p:nvPr/>
        </p:nvSpPr>
        <p:spPr>
          <a:xfrm>
            <a:off x="2267744" y="57396"/>
            <a:ext cx="5275368" cy="1068239"/>
          </a:xfrm>
          <a:prstGeom prst="cloudCallout">
            <a:avLst>
              <a:gd name="adj1" fmla="val 57920"/>
              <a:gd name="adj2" fmla="val -6626"/>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5400" dirty="0">
                <a:solidFill>
                  <a:schemeClr val="tx1"/>
                </a:solidFill>
                <a:latin typeface="HG丸ｺﾞｼｯｸM-PRO" panose="020F0600000000000000" pitchFamily="50" charset="-128"/>
                <a:ea typeface="HG丸ｺﾞｼｯｸM-PRO" panose="020F0600000000000000" pitchFamily="50" charset="-128"/>
              </a:rPr>
              <a:t>まとめ</a:t>
            </a:r>
            <a:endParaRPr kumimoji="1" lang="ja-JP" altLang="en-US" sz="28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2105" y="311609"/>
            <a:ext cx="1079441" cy="1914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827584" y="1056241"/>
            <a:ext cx="7512417" cy="5829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3033540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雲形吹き出し 2"/>
          <p:cNvSpPr/>
          <p:nvPr/>
        </p:nvSpPr>
        <p:spPr>
          <a:xfrm>
            <a:off x="1528880" y="168006"/>
            <a:ext cx="5275368" cy="1175063"/>
          </a:xfrm>
          <a:prstGeom prst="cloudCallout">
            <a:avLst>
              <a:gd name="adj1" fmla="val 65337"/>
              <a:gd name="adj2" fmla="val -20541"/>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5400" dirty="0">
                <a:solidFill>
                  <a:schemeClr val="tx1"/>
                </a:solidFill>
                <a:latin typeface="HG丸ｺﾞｼｯｸM-PRO" panose="020F0600000000000000" pitchFamily="50" charset="-128"/>
                <a:ea typeface="HG丸ｺﾞｼｯｸM-PRO" panose="020F0600000000000000" pitchFamily="50" charset="-128"/>
              </a:rPr>
              <a:t>まとめ</a:t>
            </a:r>
            <a:endParaRPr kumimoji="1" lang="ja-JP" altLang="en-US" sz="28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2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01296" y="44625"/>
            <a:ext cx="1079441" cy="1914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テキスト ボックス 21"/>
          <p:cNvSpPr txBox="1"/>
          <p:nvPr/>
        </p:nvSpPr>
        <p:spPr>
          <a:xfrm>
            <a:off x="107504" y="1556792"/>
            <a:ext cx="8943827" cy="763083"/>
          </a:xfrm>
          <a:prstGeom prst="rect">
            <a:avLst/>
          </a:prstGeom>
          <a:solidFill>
            <a:srgbClr val="FFFFCC"/>
          </a:solidFill>
        </p:spPr>
        <p:txBody>
          <a:bodyPr wrap="square" rtlCol="0">
            <a:spAutoFit/>
          </a:bodyPr>
          <a:lstStyle/>
          <a:p>
            <a:r>
              <a:rPr lang="ja-JP" altLang="en-US" sz="2000" dirty="0" smtClean="0">
                <a:latin typeface="HG丸ｺﾞｼｯｸM-PRO" panose="020F0600000000000000" pitchFamily="50" charset="-128"/>
                <a:ea typeface="HG丸ｺﾞｼｯｸM-PRO" panose="020F0600000000000000" pitchFamily="50" charset="-128"/>
              </a:rPr>
              <a:t>研修のねらい</a:t>
            </a:r>
            <a:endParaRPr lang="en-US" altLang="ja-JP" sz="2000" dirty="0" smtClean="0">
              <a:latin typeface="HG丸ｺﾞｼｯｸM-PRO" panose="020F0600000000000000" pitchFamily="50" charset="-128"/>
              <a:ea typeface="HG丸ｺﾞｼｯｸM-PRO" panose="020F0600000000000000" pitchFamily="50" charset="-128"/>
            </a:endParaRPr>
          </a:p>
          <a:p>
            <a:r>
              <a:rPr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smtClean="0">
                <a:latin typeface="HG丸ｺﾞｼｯｸM-PRO" panose="020F0600000000000000" pitchFamily="50" charset="-128"/>
                <a:ea typeface="HG丸ｺﾞｼｯｸM-PRO" panose="020F0600000000000000" pitchFamily="50" charset="-128"/>
              </a:rPr>
              <a:t>効果的な生徒指導実践を行うための「</a:t>
            </a:r>
            <a:r>
              <a:rPr lang="en-US" altLang="ja-JP" sz="2000" dirty="0" smtClean="0">
                <a:latin typeface="HG丸ｺﾞｼｯｸM-PRO" panose="020F0600000000000000" pitchFamily="50" charset="-128"/>
                <a:ea typeface="HG丸ｺﾞｼｯｸM-PRO" panose="020F0600000000000000" pitchFamily="50" charset="-128"/>
              </a:rPr>
              <a:t>ORV-PDCA</a:t>
            </a:r>
            <a:r>
              <a:rPr lang="ja-JP" altLang="en-US" sz="2000" dirty="0" smtClean="0">
                <a:latin typeface="HG丸ｺﾞｼｯｸM-PRO" panose="020F0600000000000000" pitchFamily="50" charset="-128"/>
                <a:ea typeface="HG丸ｺﾞｼｯｸM-PRO" panose="020F0600000000000000" pitchFamily="50" charset="-128"/>
              </a:rPr>
              <a:t>」について理解する</a:t>
            </a:r>
            <a:r>
              <a:rPr lang="en-US" altLang="ja-JP" sz="2000" dirty="0" smtClean="0">
                <a:latin typeface="HG丸ｺﾞｼｯｸM-PRO" panose="020F0600000000000000" pitchFamily="50" charset="-128"/>
                <a:ea typeface="HG丸ｺﾞｼｯｸM-PRO" panose="020F0600000000000000" pitchFamily="50" charset="-128"/>
              </a:rPr>
              <a:t>』</a:t>
            </a:r>
          </a:p>
        </p:txBody>
      </p:sp>
      <p:pic>
        <p:nvPicPr>
          <p:cNvPr id="10"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07504" y="2449414"/>
            <a:ext cx="5112568" cy="4219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364087" y="2348880"/>
            <a:ext cx="3701681" cy="4509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693564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496" y="2934825"/>
            <a:ext cx="1563687" cy="256698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Z:\事務文書\生徒指導\0_イラスト集\学校イラスト1000カレンダー等\イラスト・レタリング集\学校生活カット(0001～0437)\0371-先生.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731635" y="3889603"/>
            <a:ext cx="1392684" cy="2635741"/>
          </a:xfrm>
          <a:prstGeom prst="rect">
            <a:avLst/>
          </a:prstGeom>
          <a:noFill/>
          <a:extLst>
            <a:ext uri="{909E8E84-426E-40DD-AFC4-6F175D3DCCD1}">
              <a14:hiddenFill xmlns:a14="http://schemas.microsoft.com/office/drawing/2010/main">
                <a:solidFill>
                  <a:srgbClr val="FFFFFF"/>
                </a:solidFill>
              </a14:hiddenFill>
            </a:ext>
          </a:extLst>
        </p:spPr>
      </p:pic>
      <p:sp>
        <p:nvSpPr>
          <p:cNvPr id="4" name="角丸四角形吹き出し 3"/>
          <p:cNvSpPr/>
          <p:nvPr/>
        </p:nvSpPr>
        <p:spPr>
          <a:xfrm>
            <a:off x="971600" y="188639"/>
            <a:ext cx="6336704" cy="2746185"/>
          </a:xfrm>
          <a:prstGeom prst="wedgeRoundRectCallout">
            <a:avLst>
              <a:gd name="adj1" fmla="val -46172"/>
              <a:gd name="adj2" fmla="val 63309"/>
              <a:gd name="adj3" fmla="val 16667"/>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r>
              <a:rPr kumimoji="1" lang="ja-JP" altLang="en-US" sz="28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2800" dirty="0">
                <a:solidFill>
                  <a:schemeClr val="tx1"/>
                </a:solidFill>
                <a:latin typeface="HG丸ｺﾞｼｯｸM-PRO" panose="020F0600000000000000" pitchFamily="50" charset="-128"/>
                <a:ea typeface="HG丸ｺﾞｼｯｸM-PRO" panose="020F0600000000000000" pitchFamily="50" charset="-128"/>
              </a:rPr>
              <a:t>日頃</a:t>
            </a:r>
            <a:r>
              <a:rPr kumimoji="1" lang="ja-JP" altLang="en-US" sz="2800" dirty="0" smtClean="0">
                <a:solidFill>
                  <a:schemeClr val="tx1"/>
                </a:solidFill>
                <a:latin typeface="HG丸ｺﾞｼｯｸM-PRO" panose="020F0600000000000000" pitchFamily="50" charset="-128"/>
                <a:ea typeface="HG丸ｺﾞｼｯｸM-PRO" panose="020F0600000000000000" pitchFamily="50" charset="-128"/>
              </a:rPr>
              <a:t>の生徒指導上の実践を通して</a:t>
            </a:r>
            <a:endParaRPr kumimoji="1"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2800" dirty="0" smtClean="0">
                <a:solidFill>
                  <a:schemeClr val="tx1"/>
                </a:solidFill>
                <a:latin typeface="HG丸ｺﾞｼｯｸM-PRO" panose="020F0600000000000000" pitchFamily="50" charset="-128"/>
                <a:ea typeface="HG丸ｺﾞｼｯｸM-PRO" panose="020F0600000000000000" pitchFamily="50" charset="-128"/>
              </a:rPr>
              <a:t>生徒指導の進め方</a:t>
            </a:r>
            <a:r>
              <a:rPr kumimoji="1"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2800" dirty="0" smtClean="0">
                <a:solidFill>
                  <a:schemeClr val="tx1"/>
                </a:solidFill>
                <a:latin typeface="HG丸ｺﾞｼｯｸM-PRO" panose="020F0600000000000000" pitchFamily="50" charset="-128"/>
                <a:ea typeface="HG丸ｺﾞｼｯｸM-PRO" panose="020F0600000000000000" pitchFamily="50" charset="-128"/>
              </a:rPr>
              <a:t>について共通理解を図り、学校としての生徒指導力を高めていこう！</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8" name="角丸四角形吹き出し 7"/>
          <p:cNvSpPr/>
          <p:nvPr/>
        </p:nvSpPr>
        <p:spPr>
          <a:xfrm>
            <a:off x="1637493" y="3645725"/>
            <a:ext cx="6016287" cy="1454178"/>
          </a:xfrm>
          <a:prstGeom prst="wedgeRoundRectCallout">
            <a:avLst>
              <a:gd name="adj1" fmla="val 59848"/>
              <a:gd name="adj2" fmla="val -17872"/>
              <a:gd name="adj3" fmla="val 16667"/>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生徒指導って進め方のマニュアルのようなものがあるのかしら？</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4035675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325505" y="548680"/>
            <a:ext cx="2492990" cy="646331"/>
          </a:xfrm>
          <a:prstGeom prst="rect">
            <a:avLst/>
          </a:prstGeom>
          <a:noFill/>
        </p:spPr>
        <p:txBody>
          <a:bodyPr wrap="none" rtlCol="0">
            <a:spAutoFit/>
          </a:bodyPr>
          <a:lstStyle/>
          <a:p>
            <a:r>
              <a:rPr kumimoji="1" lang="ja-JP" altLang="en-US" sz="3600" dirty="0" smtClean="0"/>
              <a:t>本日の流れ</a:t>
            </a:r>
            <a:endParaRPr kumimoji="1" lang="ja-JP" altLang="en-US" sz="3600" dirty="0"/>
          </a:p>
        </p:txBody>
      </p:sp>
      <p:sp>
        <p:nvSpPr>
          <p:cNvPr id="3" name="テキスト ボックス 2"/>
          <p:cNvSpPr txBox="1"/>
          <p:nvPr/>
        </p:nvSpPr>
        <p:spPr>
          <a:xfrm>
            <a:off x="323528" y="1700808"/>
            <a:ext cx="8548851" cy="3970318"/>
          </a:xfrm>
          <a:prstGeom prst="rect">
            <a:avLst/>
          </a:prstGeom>
          <a:noFill/>
        </p:spPr>
        <p:txBody>
          <a:bodyPr wrap="square" rtlCol="0">
            <a:spAutoFit/>
          </a:bodyPr>
          <a:lstStyle/>
          <a:p>
            <a:r>
              <a:rPr kumimoji="1" lang="ja-JP" altLang="en-US" sz="2800" dirty="0" smtClean="0">
                <a:latin typeface="HG丸ｺﾞｼｯｸM-PRO" panose="020F0600000000000000" pitchFamily="50" charset="-128"/>
                <a:ea typeface="HG丸ｺﾞｼｯｸM-PRO" panose="020F0600000000000000" pitchFamily="50" charset="-128"/>
              </a:rPr>
              <a:t>１　生徒指導エピソードを想起する</a:t>
            </a:r>
            <a:endParaRPr kumimoji="1" lang="en-US" altLang="ja-JP" sz="2800" dirty="0" smtClean="0">
              <a:latin typeface="HG丸ｺﾞｼｯｸM-PRO" panose="020F0600000000000000" pitchFamily="50" charset="-128"/>
              <a:ea typeface="HG丸ｺﾞｼｯｸM-PRO" panose="020F0600000000000000" pitchFamily="50" charset="-128"/>
            </a:endParaRPr>
          </a:p>
          <a:p>
            <a:endParaRPr lang="en-US" altLang="ja-JP" sz="2800" dirty="0">
              <a:latin typeface="HG丸ｺﾞｼｯｸM-PRO" panose="020F0600000000000000" pitchFamily="50" charset="-128"/>
              <a:ea typeface="HG丸ｺﾞｼｯｸM-PRO" panose="020F0600000000000000" pitchFamily="50" charset="-128"/>
            </a:endParaRPr>
          </a:p>
          <a:p>
            <a:r>
              <a:rPr lang="ja-JP" altLang="en-US" sz="2800" dirty="0" smtClean="0">
                <a:latin typeface="HG丸ｺﾞｼｯｸM-PRO" panose="020F0600000000000000" pitchFamily="50" charset="-128"/>
                <a:ea typeface="HG丸ｺﾞｼｯｸM-PRO" panose="020F0600000000000000" pitchFamily="50" charset="-128"/>
              </a:rPr>
              <a:t>２　生徒指導の進め方</a:t>
            </a:r>
            <a:r>
              <a:rPr lang="en-US" altLang="ja-JP" sz="2800" dirty="0" smtClean="0">
                <a:latin typeface="HG丸ｺﾞｼｯｸM-PRO" panose="020F0600000000000000" pitchFamily="50" charset="-128"/>
                <a:ea typeface="HG丸ｺﾞｼｯｸM-PRO" panose="020F0600000000000000" pitchFamily="50" charset="-128"/>
              </a:rPr>
              <a:t>『ORV-PDCA』</a:t>
            </a:r>
            <a:r>
              <a:rPr lang="ja-JP" altLang="en-US" sz="2800" dirty="0" smtClean="0">
                <a:latin typeface="HG丸ｺﾞｼｯｸM-PRO" panose="020F0600000000000000" pitchFamily="50" charset="-128"/>
                <a:ea typeface="HG丸ｺﾞｼｯｸM-PRO" panose="020F0600000000000000" pitchFamily="50" charset="-128"/>
              </a:rPr>
              <a:t>を学ぶ</a:t>
            </a:r>
            <a:endParaRPr lang="en-US" altLang="ja-JP" sz="2800" dirty="0" smtClean="0">
              <a:latin typeface="HG丸ｺﾞｼｯｸM-PRO" panose="020F0600000000000000" pitchFamily="50" charset="-128"/>
              <a:ea typeface="HG丸ｺﾞｼｯｸM-PRO" panose="020F0600000000000000" pitchFamily="50" charset="-128"/>
            </a:endParaRPr>
          </a:p>
          <a:p>
            <a:endParaRPr lang="en-US" altLang="ja-JP" sz="2800" dirty="0">
              <a:latin typeface="HG丸ｺﾞｼｯｸM-PRO" panose="020F0600000000000000" pitchFamily="50" charset="-128"/>
              <a:ea typeface="HG丸ｺﾞｼｯｸM-PRO" panose="020F0600000000000000" pitchFamily="50" charset="-128"/>
            </a:endParaRPr>
          </a:p>
          <a:p>
            <a:r>
              <a:rPr lang="ja-JP" altLang="en-US" sz="2800" dirty="0" smtClean="0">
                <a:latin typeface="HG丸ｺﾞｼｯｸM-PRO" panose="020F0600000000000000" pitchFamily="50" charset="-128"/>
                <a:ea typeface="HG丸ｺﾞｼｯｸM-PRO" panose="020F0600000000000000" pitchFamily="50" charset="-128"/>
              </a:rPr>
              <a:t>３　生徒指導実践を進める際のポイントを協議する</a:t>
            </a:r>
            <a:endParaRPr lang="en-US" altLang="ja-JP" sz="2800" dirty="0" smtClean="0">
              <a:latin typeface="HG丸ｺﾞｼｯｸM-PRO" panose="020F0600000000000000" pitchFamily="50" charset="-128"/>
              <a:ea typeface="HG丸ｺﾞｼｯｸM-PRO" panose="020F0600000000000000" pitchFamily="50" charset="-128"/>
            </a:endParaRPr>
          </a:p>
          <a:p>
            <a:endParaRPr lang="en-US" altLang="ja-JP" sz="2800" dirty="0" smtClean="0">
              <a:latin typeface="HG丸ｺﾞｼｯｸM-PRO" panose="020F0600000000000000" pitchFamily="50" charset="-128"/>
              <a:ea typeface="HG丸ｺﾞｼｯｸM-PRO" panose="020F0600000000000000" pitchFamily="50" charset="-128"/>
            </a:endParaRPr>
          </a:p>
          <a:p>
            <a:r>
              <a:rPr lang="ja-JP" altLang="en-US" sz="2800" dirty="0" smtClean="0">
                <a:latin typeface="HG丸ｺﾞｼｯｸM-PRO" panose="020F0600000000000000" pitchFamily="50" charset="-128"/>
                <a:ea typeface="HG丸ｺﾞｼｯｸM-PRO" panose="020F0600000000000000" pitchFamily="50" charset="-128"/>
              </a:rPr>
              <a:t>４　自校の生徒指導実践の課題を確認する</a:t>
            </a:r>
            <a:endParaRPr lang="en-US" altLang="ja-JP" sz="2800" dirty="0" smtClean="0">
              <a:latin typeface="HG丸ｺﾞｼｯｸM-PRO" panose="020F0600000000000000" pitchFamily="50" charset="-128"/>
              <a:ea typeface="HG丸ｺﾞｼｯｸM-PRO" panose="020F0600000000000000" pitchFamily="50" charset="-128"/>
            </a:endParaRPr>
          </a:p>
          <a:p>
            <a:r>
              <a:rPr lang="ja-JP" altLang="en-US" sz="2800" dirty="0">
                <a:latin typeface="HG丸ｺﾞｼｯｸM-PRO" panose="020F0600000000000000" pitchFamily="50" charset="-128"/>
                <a:ea typeface="HG丸ｺﾞｼｯｸM-PRO" panose="020F0600000000000000" pitchFamily="50" charset="-128"/>
              </a:rPr>
              <a:t>　</a:t>
            </a:r>
            <a:r>
              <a:rPr lang="ja-JP" altLang="en-US" sz="2800" dirty="0" smtClean="0">
                <a:latin typeface="HG丸ｺﾞｼｯｸM-PRO" panose="020F0600000000000000" pitchFamily="50" charset="-128"/>
                <a:ea typeface="HG丸ｺﾞｼｯｸM-PRO" panose="020F0600000000000000" pitchFamily="50" charset="-128"/>
              </a:rPr>
              <a:t>　</a:t>
            </a:r>
            <a:endParaRPr lang="en-US" altLang="ja-JP" sz="2800" dirty="0" smtClean="0">
              <a:latin typeface="HG丸ｺﾞｼｯｸM-PRO" panose="020F0600000000000000" pitchFamily="50" charset="-128"/>
              <a:ea typeface="HG丸ｺﾞｼｯｸM-PRO" panose="020F0600000000000000" pitchFamily="50" charset="-128"/>
            </a:endParaRPr>
          </a:p>
          <a:p>
            <a:r>
              <a:rPr lang="ja-JP" altLang="en-US" sz="2800" dirty="0" smtClean="0">
                <a:latin typeface="HG丸ｺﾞｼｯｸM-PRO" panose="020F0600000000000000" pitchFamily="50" charset="-128"/>
                <a:ea typeface="HG丸ｺﾞｼｯｸM-PRO" panose="020F0600000000000000" pitchFamily="50" charset="-128"/>
              </a:rPr>
              <a:t>５　まとめ</a:t>
            </a:r>
            <a:endParaRPr kumimoji="1" lang="en-US" altLang="ja-JP" sz="28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2555490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59" y="3496848"/>
            <a:ext cx="7172325" cy="36957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テキスト ボックス 7"/>
          <p:cNvSpPr txBox="1"/>
          <p:nvPr/>
        </p:nvSpPr>
        <p:spPr>
          <a:xfrm>
            <a:off x="179512" y="2393012"/>
            <a:ext cx="6624736" cy="1107996"/>
          </a:xfrm>
          <a:prstGeom prst="rect">
            <a:avLst/>
          </a:prstGeom>
          <a:noFill/>
        </p:spPr>
        <p:txBody>
          <a:bodyPr wrap="square" rtlCol="0">
            <a:spAutoFit/>
          </a:bodyPr>
          <a:lstStyle/>
          <a:p>
            <a:r>
              <a:rPr kumimoji="1" lang="ja-JP" altLang="en-US" sz="2200" dirty="0" smtClean="0">
                <a:latin typeface="HG丸ｺﾞｼｯｸM-PRO" panose="020F0600000000000000" pitchFamily="50" charset="-128"/>
                <a:ea typeface="HG丸ｺﾞｼｯｸM-PRO" panose="020F0600000000000000" pitchFamily="50" charset="-128"/>
              </a:rPr>
              <a:t>①</a:t>
            </a:r>
            <a:r>
              <a:rPr kumimoji="1" lang="en-US" altLang="ja-JP" sz="2200" dirty="0" smtClean="0">
                <a:latin typeface="HG丸ｺﾞｼｯｸM-PRO" panose="020F0600000000000000" pitchFamily="50" charset="-128"/>
                <a:ea typeface="HG丸ｺﾞｼｯｸM-PRO" panose="020F0600000000000000" pitchFamily="50" charset="-128"/>
              </a:rPr>
              <a:t>【</a:t>
            </a:r>
            <a:r>
              <a:rPr kumimoji="1" lang="ja-JP" altLang="en-US" sz="2200" dirty="0" smtClean="0">
                <a:latin typeface="HG丸ｺﾞｼｯｸM-PRO" panose="020F0600000000000000" pitchFamily="50" charset="-128"/>
                <a:ea typeface="HG丸ｺﾞｼｯｸM-PRO" panose="020F0600000000000000" pitchFamily="50" charset="-128"/>
              </a:rPr>
              <a:t>個人作業</a:t>
            </a:r>
            <a:r>
              <a:rPr kumimoji="1" lang="en-US" altLang="ja-JP" sz="2200" dirty="0" smtClean="0">
                <a:latin typeface="HG丸ｺﾞｼｯｸM-PRO" panose="020F0600000000000000" pitchFamily="50" charset="-128"/>
                <a:ea typeface="HG丸ｺﾞｼｯｸM-PRO" panose="020F0600000000000000" pitchFamily="50" charset="-128"/>
              </a:rPr>
              <a:t>】</a:t>
            </a:r>
          </a:p>
          <a:p>
            <a:r>
              <a:rPr lang="ja-JP" altLang="en-US" sz="2200" dirty="0">
                <a:latin typeface="HG丸ｺﾞｼｯｸM-PRO" panose="020F0600000000000000" pitchFamily="50" charset="-128"/>
                <a:ea typeface="HG丸ｺﾞｼｯｸM-PRO" panose="020F0600000000000000" pitchFamily="50" charset="-128"/>
              </a:rPr>
              <a:t>　</a:t>
            </a:r>
            <a:r>
              <a:rPr kumimoji="1" lang="ja-JP" altLang="en-US" sz="2200" dirty="0" smtClean="0">
                <a:latin typeface="HG丸ｺﾞｼｯｸM-PRO" panose="020F0600000000000000" pitchFamily="50" charset="-128"/>
                <a:ea typeface="HG丸ｺﾞｼｯｸM-PRO" panose="020F0600000000000000" pitchFamily="50" charset="-128"/>
              </a:rPr>
              <a:t>自分自身の生徒指導について、印象に残っている実践を書く</a:t>
            </a:r>
            <a:r>
              <a:rPr lang="en-US" altLang="ja-JP" sz="2200" dirty="0" smtClean="0">
                <a:latin typeface="HG丸ｺﾞｼｯｸM-PRO" panose="020F0600000000000000" pitchFamily="50" charset="-128"/>
                <a:ea typeface="HG丸ｺﾞｼｯｸM-PRO" panose="020F0600000000000000" pitchFamily="50" charset="-128"/>
              </a:rPr>
              <a:t>【</a:t>
            </a:r>
            <a:r>
              <a:rPr lang="ja-JP" altLang="en-US" sz="2200" dirty="0" smtClean="0">
                <a:latin typeface="HG丸ｺﾞｼｯｸM-PRO" panose="020F0600000000000000" pitchFamily="50" charset="-128"/>
                <a:ea typeface="HG丸ｺﾞｼｯｸM-PRO" panose="020F0600000000000000" pitchFamily="50" charset="-128"/>
              </a:rPr>
              <a:t>別紙</a:t>
            </a:r>
            <a:r>
              <a:rPr lang="en-US" altLang="ja-JP" sz="2200" dirty="0" smtClean="0">
                <a:latin typeface="HG丸ｺﾞｼｯｸM-PRO" panose="020F0600000000000000" pitchFamily="50" charset="-128"/>
                <a:ea typeface="HG丸ｺﾞｼｯｸM-PRO" panose="020F0600000000000000" pitchFamily="50" charset="-128"/>
              </a:rPr>
              <a:t>Ⅰ</a:t>
            </a:r>
            <a:r>
              <a:rPr lang="ja-JP" altLang="en-US" sz="2200" dirty="0" smtClean="0">
                <a:latin typeface="HG丸ｺﾞｼｯｸM-PRO" panose="020F0600000000000000" pitchFamily="50" charset="-128"/>
                <a:ea typeface="HG丸ｺﾞｼｯｸM-PRO" panose="020F0600000000000000" pitchFamily="50" charset="-128"/>
              </a:rPr>
              <a:t>記入、個人</a:t>
            </a:r>
            <a:r>
              <a:rPr lang="ja-JP" altLang="en-US" sz="2200" dirty="0">
                <a:latin typeface="HG丸ｺﾞｼｯｸM-PRO" panose="020F0600000000000000" pitchFamily="50" charset="-128"/>
                <a:ea typeface="HG丸ｺﾞｼｯｸM-PRO" panose="020F0600000000000000" pitchFamily="50" charset="-128"/>
              </a:rPr>
              <a:t>６</a:t>
            </a:r>
            <a:r>
              <a:rPr lang="ja-JP" altLang="en-US" sz="2200" dirty="0" smtClean="0">
                <a:latin typeface="HG丸ｺﾞｼｯｸM-PRO" panose="020F0600000000000000" pitchFamily="50" charset="-128"/>
                <a:ea typeface="HG丸ｺﾞｼｯｸM-PRO" panose="020F0600000000000000" pitchFamily="50" charset="-128"/>
              </a:rPr>
              <a:t>分</a:t>
            </a:r>
            <a:r>
              <a:rPr lang="en-US" altLang="ja-JP" sz="2200" dirty="0" smtClean="0">
                <a:latin typeface="HG丸ｺﾞｼｯｸM-PRO" panose="020F0600000000000000" pitchFamily="50" charset="-128"/>
                <a:ea typeface="HG丸ｺﾞｼｯｸM-PRO" panose="020F0600000000000000" pitchFamily="50" charset="-128"/>
              </a:rPr>
              <a:t>】</a:t>
            </a:r>
          </a:p>
        </p:txBody>
      </p:sp>
      <p:sp>
        <p:nvSpPr>
          <p:cNvPr id="12" name="角丸四角形 11"/>
          <p:cNvSpPr/>
          <p:nvPr/>
        </p:nvSpPr>
        <p:spPr>
          <a:xfrm>
            <a:off x="1336154" y="5733256"/>
            <a:ext cx="7355160" cy="925956"/>
          </a:xfrm>
          <a:prstGeom prst="roundRect">
            <a:avLst>
              <a:gd name="adj" fmla="val 6154"/>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a:solidFill>
                  <a:schemeClr val="tx1"/>
                </a:solidFill>
                <a:latin typeface="HG丸ｺﾞｼｯｸM-PRO" panose="020F0600000000000000" pitchFamily="50" charset="-128"/>
                <a:ea typeface="HG丸ｺﾞｼｯｸM-PRO" panose="020F0600000000000000" pitchFamily="50" charset="-128"/>
              </a:rPr>
              <a:t>※</a:t>
            </a:r>
            <a:r>
              <a:rPr lang="ja-JP" altLang="en-US" sz="1600" dirty="0">
                <a:solidFill>
                  <a:schemeClr val="tx1"/>
                </a:solidFill>
                <a:latin typeface="HG丸ｺﾞｼｯｸM-PRO" panose="020F0600000000000000" pitchFamily="50" charset="-128"/>
                <a:ea typeface="HG丸ｺﾞｼｯｸM-PRO" panose="020F0600000000000000" pitchFamily="50" charset="-128"/>
              </a:rPr>
              <a:t>詳細な文章を書く必要はありません</a:t>
            </a:r>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。どの</a:t>
            </a:r>
            <a:r>
              <a:rPr lang="ja-JP" altLang="en-US" sz="1600" dirty="0">
                <a:solidFill>
                  <a:schemeClr val="tx1"/>
                </a:solidFill>
                <a:latin typeface="HG丸ｺﾞｼｯｸM-PRO" panose="020F0600000000000000" pitchFamily="50" charset="-128"/>
                <a:ea typeface="HG丸ｺﾞｼｯｸM-PRO" panose="020F0600000000000000" pitchFamily="50" charset="-128"/>
              </a:rPr>
              <a:t>ような事例が</a:t>
            </a:r>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あって、それ</a:t>
            </a:r>
            <a:r>
              <a:rPr lang="ja-JP" altLang="en-US" sz="1600" dirty="0">
                <a:solidFill>
                  <a:schemeClr val="tx1"/>
                </a:solidFill>
                <a:latin typeface="HG丸ｺﾞｼｯｸM-PRO" panose="020F0600000000000000" pitchFamily="50" charset="-128"/>
                <a:ea typeface="HG丸ｺﾞｼｯｸM-PRO" panose="020F0600000000000000" pitchFamily="50" charset="-128"/>
              </a:rPr>
              <a:t>に対して</a:t>
            </a:r>
            <a:r>
              <a:rPr lang="en-US" altLang="ja-JP" sz="1600" dirty="0">
                <a:solidFill>
                  <a:schemeClr val="tx1"/>
                </a:solidFill>
                <a:latin typeface="HG丸ｺﾞｼｯｸM-PRO" panose="020F0600000000000000" pitchFamily="50" charset="-128"/>
                <a:ea typeface="HG丸ｺﾞｼｯｸM-PRO" panose="020F0600000000000000" pitchFamily="50" charset="-128"/>
              </a:rPr>
              <a:t>『</a:t>
            </a:r>
            <a:r>
              <a:rPr lang="ja-JP" altLang="en-US" sz="1600" dirty="0">
                <a:solidFill>
                  <a:schemeClr val="tx1"/>
                </a:solidFill>
                <a:latin typeface="HG丸ｺﾞｼｯｸM-PRO" panose="020F0600000000000000" pitchFamily="50" charset="-128"/>
                <a:ea typeface="HG丸ｺﾞｼｯｸM-PRO" panose="020F0600000000000000" pitchFamily="50" charset="-128"/>
              </a:rPr>
              <a:t>誰が</a:t>
            </a:r>
            <a:r>
              <a:rPr lang="en-US" altLang="ja-JP" sz="1600" dirty="0">
                <a:solidFill>
                  <a:schemeClr val="tx1"/>
                </a:solidFill>
                <a:latin typeface="HG丸ｺﾞｼｯｸM-PRO" panose="020F0600000000000000" pitchFamily="50" charset="-128"/>
                <a:ea typeface="HG丸ｺﾞｼｯｸM-PRO" panose="020F0600000000000000" pitchFamily="50" charset="-128"/>
              </a:rPr>
              <a:t>』『</a:t>
            </a:r>
            <a:r>
              <a:rPr lang="ja-JP" altLang="en-US" sz="1600" dirty="0">
                <a:solidFill>
                  <a:schemeClr val="tx1"/>
                </a:solidFill>
                <a:latin typeface="HG丸ｺﾞｼｯｸM-PRO" panose="020F0600000000000000" pitchFamily="50" charset="-128"/>
                <a:ea typeface="HG丸ｺﾞｼｯｸM-PRO" panose="020F0600000000000000" pitchFamily="50" charset="-128"/>
              </a:rPr>
              <a:t>いつ</a:t>
            </a:r>
            <a:r>
              <a:rPr lang="en-US" altLang="ja-JP" sz="16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どこで</a:t>
            </a:r>
            <a:r>
              <a:rPr lang="en-US" altLang="ja-JP" sz="16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1600" dirty="0">
                <a:solidFill>
                  <a:schemeClr val="tx1"/>
                </a:solidFill>
                <a:latin typeface="HG丸ｺﾞｼｯｸM-PRO" panose="020F0600000000000000" pitchFamily="50" charset="-128"/>
                <a:ea typeface="HG丸ｺﾞｼｯｸM-PRO" panose="020F0600000000000000" pitchFamily="50" charset="-128"/>
              </a:rPr>
              <a:t>何を</a:t>
            </a:r>
            <a:r>
              <a:rPr lang="en-US" altLang="ja-JP" sz="1600" dirty="0">
                <a:solidFill>
                  <a:schemeClr val="tx1"/>
                </a:solidFill>
                <a:latin typeface="HG丸ｺﾞｼｯｸM-PRO" panose="020F0600000000000000" pitchFamily="50" charset="-128"/>
                <a:ea typeface="HG丸ｺﾞｼｯｸM-PRO" panose="020F0600000000000000" pitchFamily="50" charset="-128"/>
              </a:rPr>
              <a:t>』『</a:t>
            </a:r>
            <a:r>
              <a:rPr lang="ja-JP" altLang="en-US" sz="1600" dirty="0">
                <a:solidFill>
                  <a:schemeClr val="tx1"/>
                </a:solidFill>
                <a:latin typeface="HG丸ｺﾞｼｯｸM-PRO" panose="020F0600000000000000" pitchFamily="50" charset="-128"/>
                <a:ea typeface="HG丸ｺﾞｼｯｸM-PRO" panose="020F0600000000000000" pitchFamily="50" charset="-128"/>
              </a:rPr>
              <a:t>どのように</a:t>
            </a:r>
            <a:r>
              <a:rPr lang="en-US" altLang="ja-JP" sz="1600" dirty="0">
                <a:solidFill>
                  <a:schemeClr val="tx1"/>
                </a:solidFill>
                <a:latin typeface="HG丸ｺﾞｼｯｸM-PRO" panose="020F0600000000000000" pitchFamily="50" charset="-128"/>
                <a:ea typeface="HG丸ｺﾞｼｯｸM-PRO" panose="020F0600000000000000" pitchFamily="50" charset="-128"/>
              </a:rPr>
              <a:t>』</a:t>
            </a:r>
            <a:r>
              <a:rPr lang="ja-JP" altLang="en-US" sz="1600" dirty="0">
                <a:solidFill>
                  <a:schemeClr val="tx1"/>
                </a:solidFill>
                <a:latin typeface="HG丸ｺﾞｼｯｸM-PRO" panose="020F0600000000000000" pitchFamily="50" charset="-128"/>
                <a:ea typeface="HG丸ｺﾞｼｯｸM-PRO" panose="020F0600000000000000" pitchFamily="50" charset="-128"/>
              </a:rPr>
              <a:t>対応したかということ</a:t>
            </a:r>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が、後の</a:t>
            </a:r>
            <a:r>
              <a:rPr lang="ja-JP" altLang="en-US" sz="1600" dirty="0">
                <a:solidFill>
                  <a:schemeClr val="tx1"/>
                </a:solidFill>
                <a:latin typeface="HG丸ｺﾞｼｯｸM-PRO" panose="020F0600000000000000" pitchFamily="50" charset="-128"/>
                <a:ea typeface="HG丸ｺﾞｼｯｸM-PRO" panose="020F0600000000000000" pitchFamily="50" charset="-128"/>
              </a:rPr>
              <a:t>協議で説明できる程度にメモをしてください</a:t>
            </a:r>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1600"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14" name="雲形吹き出し 13"/>
          <p:cNvSpPr/>
          <p:nvPr/>
        </p:nvSpPr>
        <p:spPr>
          <a:xfrm>
            <a:off x="179513" y="535002"/>
            <a:ext cx="7159698" cy="1885886"/>
          </a:xfrm>
          <a:prstGeom prst="cloudCallout">
            <a:avLst>
              <a:gd name="adj1" fmla="val 55084"/>
              <a:gd name="adj2" fmla="val -38154"/>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kumimoji="1" lang="ja-JP" altLang="en-US" sz="3000" dirty="0" smtClean="0">
                <a:solidFill>
                  <a:schemeClr val="tx1"/>
                </a:solidFill>
                <a:latin typeface="HG丸ｺﾞｼｯｸM-PRO" panose="020F0600000000000000" pitchFamily="50" charset="-128"/>
                <a:ea typeface="HG丸ｺﾞｼｯｸM-PRO" panose="020F0600000000000000" pitchFamily="50" charset="-128"/>
              </a:rPr>
              <a:t>印象に残っている生徒指導実践から学ぼう！</a:t>
            </a:r>
            <a:endParaRPr kumimoji="1" lang="ja-JP" altLang="en-US" sz="3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テキスト ボックス 1"/>
          <p:cNvSpPr txBox="1"/>
          <p:nvPr/>
        </p:nvSpPr>
        <p:spPr>
          <a:xfrm>
            <a:off x="27116" y="22853"/>
            <a:ext cx="3877985" cy="369332"/>
          </a:xfrm>
          <a:prstGeom prst="rect">
            <a:avLst/>
          </a:prstGeom>
          <a:noFill/>
        </p:spPr>
        <p:txBody>
          <a:bodyPr wrap="none" rtlCol="0">
            <a:spAutoFit/>
          </a:bodyPr>
          <a:lstStyle/>
          <a:p>
            <a:r>
              <a:rPr lang="ja-JP" altLang="en-US" dirty="0">
                <a:latin typeface="HG丸ｺﾞｼｯｸM-PRO" panose="020F0600000000000000" pitchFamily="50" charset="-128"/>
                <a:ea typeface="HG丸ｺﾞｼｯｸM-PRO" panose="020F0600000000000000" pitchFamily="50" charset="-128"/>
              </a:rPr>
              <a:t>１　生徒指導エピソードを想起する</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4476" y="260648"/>
            <a:ext cx="1224136" cy="21711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角丸四角形吹き出し 3"/>
          <p:cNvSpPr/>
          <p:nvPr/>
        </p:nvSpPr>
        <p:spPr>
          <a:xfrm>
            <a:off x="6848264" y="2755973"/>
            <a:ext cx="2214345" cy="2833267"/>
          </a:xfrm>
          <a:prstGeom prst="wedgeRoundRectCallout">
            <a:avLst>
              <a:gd name="adj1" fmla="val 32960"/>
              <a:gd name="adj2" fmla="val -64177"/>
              <a:gd name="adj3" fmla="val 16667"/>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生徒指導の実践</a:t>
            </a:r>
            <a:r>
              <a:rPr lang="ja-JP" altLang="en-US" sz="1600" dirty="0">
                <a:solidFill>
                  <a:schemeClr val="tx1"/>
                </a:solidFill>
                <a:latin typeface="HG丸ｺﾞｼｯｸM-PRO" panose="020F0600000000000000" pitchFamily="50" charset="-128"/>
                <a:ea typeface="HG丸ｺﾞｼｯｸM-PRO" panose="020F0600000000000000" pitchFamily="50" charset="-128"/>
              </a:rPr>
              <a:t>が</a:t>
            </a:r>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思い浮かばないという</a:t>
            </a:r>
            <a:r>
              <a:rPr lang="ja-JP" altLang="en-US" sz="1600" dirty="0">
                <a:solidFill>
                  <a:schemeClr val="tx1"/>
                </a:solidFill>
                <a:latin typeface="HG丸ｺﾞｼｯｸM-PRO" panose="020F0600000000000000" pitchFamily="50" charset="-128"/>
                <a:ea typeface="HG丸ｺﾞｼｯｸM-PRO" panose="020F0600000000000000" pitchFamily="50" charset="-128"/>
              </a:rPr>
              <a:t>先生</a:t>
            </a:r>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は、同僚の実践や、教育実習等での経験を基に、</a:t>
            </a:r>
            <a:r>
              <a:rPr lang="en-US" altLang="ja-JP" sz="16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1600" dirty="0">
                <a:solidFill>
                  <a:schemeClr val="tx1"/>
                </a:solidFill>
                <a:latin typeface="HG丸ｺﾞｼｯｸM-PRO" panose="020F0600000000000000" pitchFamily="50" charset="-128"/>
                <a:ea typeface="HG丸ｺﾞｼｯｸM-PRO" panose="020F0600000000000000" pitchFamily="50" charset="-128"/>
              </a:rPr>
              <a:t>誰が</a:t>
            </a:r>
            <a:r>
              <a:rPr lang="en-US" altLang="ja-JP" sz="1600" dirty="0">
                <a:solidFill>
                  <a:schemeClr val="tx1"/>
                </a:solidFill>
                <a:latin typeface="HG丸ｺﾞｼｯｸM-PRO" panose="020F0600000000000000" pitchFamily="50" charset="-128"/>
                <a:ea typeface="HG丸ｺﾞｼｯｸM-PRO" panose="020F0600000000000000" pitchFamily="50" charset="-128"/>
              </a:rPr>
              <a:t>』『</a:t>
            </a:r>
            <a:r>
              <a:rPr lang="ja-JP" altLang="en-US" sz="1600" dirty="0">
                <a:solidFill>
                  <a:schemeClr val="tx1"/>
                </a:solidFill>
                <a:latin typeface="HG丸ｺﾞｼｯｸM-PRO" panose="020F0600000000000000" pitchFamily="50" charset="-128"/>
                <a:ea typeface="HG丸ｺﾞｼｯｸM-PRO" panose="020F0600000000000000" pitchFamily="50" charset="-128"/>
              </a:rPr>
              <a:t>いつ</a:t>
            </a:r>
            <a:r>
              <a:rPr lang="en-US" altLang="ja-JP" sz="1600" dirty="0">
                <a:solidFill>
                  <a:schemeClr val="tx1"/>
                </a:solidFill>
                <a:latin typeface="HG丸ｺﾞｼｯｸM-PRO" panose="020F0600000000000000" pitchFamily="50" charset="-128"/>
                <a:ea typeface="HG丸ｺﾞｼｯｸM-PRO" panose="020F0600000000000000" pitchFamily="50" charset="-128"/>
              </a:rPr>
              <a:t>』『</a:t>
            </a:r>
            <a:r>
              <a:rPr lang="ja-JP" altLang="en-US" sz="1600" dirty="0">
                <a:solidFill>
                  <a:schemeClr val="tx1"/>
                </a:solidFill>
                <a:latin typeface="HG丸ｺﾞｼｯｸM-PRO" panose="020F0600000000000000" pitchFamily="50" charset="-128"/>
                <a:ea typeface="HG丸ｺﾞｼｯｸM-PRO" panose="020F0600000000000000" pitchFamily="50" charset="-128"/>
              </a:rPr>
              <a:t>どこで</a:t>
            </a:r>
            <a:r>
              <a:rPr lang="en-US" altLang="ja-JP" sz="1600" dirty="0">
                <a:solidFill>
                  <a:schemeClr val="tx1"/>
                </a:solidFill>
                <a:latin typeface="HG丸ｺﾞｼｯｸM-PRO" panose="020F0600000000000000" pitchFamily="50" charset="-128"/>
                <a:ea typeface="HG丸ｺﾞｼｯｸM-PRO" panose="020F0600000000000000" pitchFamily="50" charset="-128"/>
              </a:rPr>
              <a:t>』『</a:t>
            </a:r>
            <a:r>
              <a:rPr lang="ja-JP" altLang="en-US" sz="1600" dirty="0">
                <a:solidFill>
                  <a:schemeClr val="tx1"/>
                </a:solidFill>
                <a:latin typeface="HG丸ｺﾞｼｯｸM-PRO" panose="020F0600000000000000" pitchFamily="50" charset="-128"/>
                <a:ea typeface="HG丸ｺﾞｼｯｸM-PRO" panose="020F0600000000000000" pitchFamily="50" charset="-128"/>
              </a:rPr>
              <a:t>何を</a:t>
            </a:r>
            <a:r>
              <a:rPr lang="en-US" altLang="ja-JP" sz="1600" dirty="0">
                <a:solidFill>
                  <a:schemeClr val="tx1"/>
                </a:solidFill>
                <a:latin typeface="HG丸ｺﾞｼｯｸM-PRO" panose="020F0600000000000000" pitchFamily="50" charset="-128"/>
                <a:ea typeface="HG丸ｺﾞｼｯｸM-PRO" panose="020F0600000000000000" pitchFamily="50" charset="-128"/>
              </a:rPr>
              <a:t>』『</a:t>
            </a:r>
            <a:r>
              <a:rPr lang="ja-JP" altLang="en-US" sz="1600" dirty="0">
                <a:solidFill>
                  <a:schemeClr val="tx1"/>
                </a:solidFill>
                <a:latin typeface="HG丸ｺﾞｼｯｸM-PRO" panose="020F0600000000000000" pitchFamily="50" charset="-128"/>
                <a:ea typeface="HG丸ｺﾞｼｯｸM-PRO" panose="020F0600000000000000" pitchFamily="50" charset="-128"/>
              </a:rPr>
              <a:t>どのように</a:t>
            </a:r>
            <a:r>
              <a:rPr lang="en-US" altLang="ja-JP" sz="16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指導していたのか書いてください。</a:t>
            </a:r>
            <a:endParaRPr kumimoji="1" lang="ja-JP" altLang="en-US" sz="16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40809409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円/楕円 69"/>
          <p:cNvSpPr/>
          <p:nvPr/>
        </p:nvSpPr>
        <p:spPr>
          <a:xfrm rot="19800000">
            <a:off x="1532138" y="2132856"/>
            <a:ext cx="5948921" cy="3580000"/>
          </a:xfrm>
          <a:prstGeom prst="ellipse">
            <a:avLst/>
          </a:prstGeom>
          <a:gradFill>
            <a:gsLst>
              <a:gs pos="0">
                <a:srgbClr val="9999FF"/>
              </a:gs>
              <a:gs pos="40000">
                <a:srgbClr val="CCCCFF"/>
              </a:gs>
              <a:gs pos="100000">
                <a:srgbClr val="FFCCFF"/>
              </a:gs>
            </a:gsLst>
          </a:gradFill>
        </p:spPr>
        <p:style>
          <a:lnRef idx="1">
            <a:schemeClr val="accent4"/>
          </a:lnRef>
          <a:fillRef idx="2">
            <a:schemeClr val="accent4"/>
          </a:fillRef>
          <a:effectRef idx="1">
            <a:schemeClr val="accent4"/>
          </a:effectRef>
          <a:fontRef idx="minor">
            <a:schemeClr val="dk1"/>
          </a:fontRef>
        </p:style>
        <p:txBody>
          <a:bodyPr rtlCol="0" anchor="ctr"/>
          <a:lstStyle/>
          <a:p>
            <a:pPr algn="ctr"/>
            <a:endParaRPr kumimoji="1" lang="ja-JP" altLang="en-US"/>
          </a:p>
        </p:txBody>
      </p:sp>
      <p:sp>
        <p:nvSpPr>
          <p:cNvPr id="12" name="爆発 2 11"/>
          <p:cNvSpPr/>
          <p:nvPr/>
        </p:nvSpPr>
        <p:spPr>
          <a:xfrm>
            <a:off x="372633" y="4361205"/>
            <a:ext cx="2520280" cy="1605371"/>
          </a:xfrm>
          <a:prstGeom prst="irregularSeal2">
            <a:avLst/>
          </a:prstGeom>
        </p:spPr>
        <p:style>
          <a:lnRef idx="1">
            <a:schemeClr val="accent2"/>
          </a:lnRef>
          <a:fillRef idx="2">
            <a:schemeClr val="accent2"/>
          </a:fillRef>
          <a:effectRef idx="1">
            <a:schemeClr val="accent2"/>
          </a:effectRef>
          <a:fontRef idx="minor">
            <a:schemeClr val="dk1"/>
          </a:fontRef>
        </p:style>
        <p:txBody>
          <a:bodyPr wrap="none" lIns="0" tIns="0" rIns="0" bIns="0" rtlCol="0" anchor="ctr"/>
          <a:lstStyle/>
          <a:p>
            <a:pPr algn="ctr"/>
            <a:r>
              <a:rPr kumimoji="1" lang="ja-JP" altLang="en-US" sz="2400" dirty="0" smtClean="0">
                <a:solidFill>
                  <a:schemeClr val="tx1"/>
                </a:solidFill>
              </a:rPr>
              <a:t>問題行動</a:t>
            </a:r>
            <a:endParaRPr kumimoji="1" lang="ja-JP" altLang="en-US" sz="2400" dirty="0">
              <a:solidFill>
                <a:schemeClr val="tx1"/>
              </a:solidFill>
            </a:endParaRPr>
          </a:p>
        </p:txBody>
      </p:sp>
      <p:sp>
        <p:nvSpPr>
          <p:cNvPr id="83" name="タイトル 11"/>
          <p:cNvSpPr>
            <a:spLocks noGrp="1"/>
          </p:cNvSpPr>
          <p:nvPr>
            <p:ph type="title"/>
          </p:nvPr>
        </p:nvSpPr>
        <p:spPr>
          <a:xfrm>
            <a:off x="190336" y="47519"/>
            <a:ext cx="8953664" cy="717409"/>
          </a:xfrm>
        </p:spPr>
        <p:txBody>
          <a:bodyPr anchor="t">
            <a:noAutofit/>
          </a:bodyPr>
          <a:lstStyle/>
          <a:p>
            <a:pPr algn="l"/>
            <a:r>
              <a:rPr kumimoji="1" lang="ja-JP" altLang="en-US" sz="4000" u="sng" dirty="0" smtClean="0"/>
              <a:t>問題解決的生徒指導でのＯＲＶ－ＰＤＣＡ</a:t>
            </a:r>
            <a:endParaRPr kumimoji="1" lang="ja-JP" altLang="en-US" sz="4000" u="sng" dirty="0"/>
          </a:p>
        </p:txBody>
      </p:sp>
      <p:sp>
        <p:nvSpPr>
          <p:cNvPr id="46" name="テキスト ボックス 45"/>
          <p:cNvSpPr txBox="1"/>
          <p:nvPr/>
        </p:nvSpPr>
        <p:spPr>
          <a:xfrm>
            <a:off x="6009809" y="4876066"/>
            <a:ext cx="2612588" cy="1937310"/>
          </a:xfrm>
          <a:prstGeom prst="rect">
            <a:avLst/>
          </a:prstGeom>
          <a:noFill/>
        </p:spPr>
        <p:txBody>
          <a:bodyPr wrap="none" lIns="0" tIns="0" rIns="0" bIns="0" rtlCol="0">
            <a:noAutofit/>
          </a:bodyPr>
          <a:lstStyle/>
          <a:p>
            <a:pPr algn="ctr"/>
            <a:r>
              <a:rPr kumimoji="1" lang="ja-JP" altLang="en-US" sz="2400" b="1" dirty="0" smtClean="0">
                <a:latin typeface="HG丸ｺﾞｼｯｸM-PRO" panose="020F0600000000000000" pitchFamily="50" charset="-128"/>
                <a:ea typeface="HG丸ｺﾞｼｯｸM-PRO" panose="020F0600000000000000" pitchFamily="50" charset="-128"/>
              </a:rPr>
              <a:t>支援チーム</a:t>
            </a:r>
            <a:endParaRPr kumimoji="1" lang="en-US" altLang="ja-JP" sz="2400" b="1" dirty="0" smtClean="0">
              <a:latin typeface="HG丸ｺﾞｼｯｸM-PRO" panose="020F0600000000000000" pitchFamily="50" charset="-128"/>
              <a:ea typeface="HG丸ｺﾞｼｯｸM-PRO" panose="020F0600000000000000" pitchFamily="50" charset="-128"/>
            </a:endParaRPr>
          </a:p>
          <a:p>
            <a:pPr algn="ctr"/>
            <a:r>
              <a:rPr kumimoji="1" lang="ja-JP" altLang="en-US" sz="2400" dirty="0" smtClean="0">
                <a:latin typeface="HG丸ｺﾞｼｯｸM-PRO" panose="020F0600000000000000" pitchFamily="50" charset="-128"/>
                <a:ea typeface="HG丸ｺﾞｼｯｸM-PRO" panose="020F0600000000000000" pitchFamily="50" charset="-128"/>
              </a:rPr>
              <a:t>（</a:t>
            </a:r>
            <a:r>
              <a:rPr lang="en-US" altLang="ja-JP" sz="2400" dirty="0" smtClean="0">
                <a:solidFill>
                  <a:srgbClr val="FF0000"/>
                </a:solidFill>
                <a:latin typeface="HG丸ｺﾞｼｯｸM-PRO" panose="020F0600000000000000" pitchFamily="50" charset="-128"/>
                <a:ea typeface="HG丸ｺﾞｼｯｸM-PRO" panose="020F0600000000000000" pitchFamily="50" charset="-128"/>
              </a:rPr>
              <a:t>O</a:t>
            </a:r>
            <a:r>
              <a:rPr lang="en-US" altLang="ja-JP" sz="2400" dirty="0" smtClean="0">
                <a:latin typeface="HG丸ｺﾞｼｯｸM-PRO" panose="020F0600000000000000" pitchFamily="50" charset="-128"/>
                <a:ea typeface="HG丸ｺﾞｼｯｸM-PRO" panose="020F0600000000000000" pitchFamily="50" charset="-128"/>
              </a:rPr>
              <a:t>rganization</a:t>
            </a:r>
            <a:r>
              <a:rPr kumimoji="1" lang="ja-JP" altLang="en-US" sz="2400" dirty="0" smtClean="0">
                <a:latin typeface="HG丸ｺﾞｼｯｸM-PRO" panose="020F0600000000000000" pitchFamily="50" charset="-128"/>
                <a:ea typeface="HG丸ｺﾞｼｯｸM-PRO" panose="020F0600000000000000" pitchFamily="50" charset="-128"/>
              </a:rPr>
              <a:t>）</a:t>
            </a:r>
            <a:endParaRPr kumimoji="1" lang="en-US" altLang="ja-JP" sz="2400" dirty="0" smtClean="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・担任</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・学年</a:t>
            </a:r>
            <a:r>
              <a:rPr lang="ja-JP" altLang="en-US" sz="2000" dirty="0">
                <a:latin typeface="HG丸ｺﾞｼｯｸM-PRO" panose="020F0600000000000000" pitchFamily="50" charset="-128"/>
                <a:ea typeface="HG丸ｺﾞｼｯｸM-PRO" panose="020F0600000000000000" pitchFamily="50" charset="-128"/>
              </a:rPr>
              <a:t>主任</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・生徒</a:t>
            </a:r>
            <a:r>
              <a:rPr lang="ja-JP" altLang="en-US" sz="2000" dirty="0">
                <a:latin typeface="HG丸ｺﾞｼｯｸM-PRO" panose="020F0600000000000000" pitchFamily="50" charset="-128"/>
                <a:ea typeface="HG丸ｺﾞｼｯｸM-PRO" panose="020F0600000000000000" pitchFamily="50" charset="-128"/>
              </a:rPr>
              <a:t>指導担当</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・養護</a:t>
            </a:r>
            <a:r>
              <a:rPr lang="ja-JP" altLang="en-US" sz="2000" dirty="0">
                <a:latin typeface="HG丸ｺﾞｼｯｸM-PRO" panose="020F0600000000000000" pitchFamily="50" charset="-128"/>
                <a:ea typeface="HG丸ｺﾞｼｯｸM-PRO" panose="020F0600000000000000" pitchFamily="50" charset="-128"/>
              </a:rPr>
              <a:t>教諭　　等</a:t>
            </a:r>
            <a:endParaRPr lang="ja-JP" altLang="en-US" sz="2000" dirty="0"/>
          </a:p>
          <a:p>
            <a:pPr algn="ctr"/>
            <a:endParaRPr kumimoji="1" lang="en-US" altLang="ja-JP" sz="2400" dirty="0" smtClean="0">
              <a:latin typeface="HG丸ｺﾞｼｯｸM-PRO" panose="020F0600000000000000" pitchFamily="50" charset="-128"/>
              <a:ea typeface="HG丸ｺﾞｼｯｸM-PRO" panose="020F0600000000000000" pitchFamily="50" charset="-128"/>
            </a:endParaRPr>
          </a:p>
        </p:txBody>
      </p:sp>
      <p:grpSp>
        <p:nvGrpSpPr>
          <p:cNvPr id="48" name="グループ化 47"/>
          <p:cNvGrpSpPr/>
          <p:nvPr/>
        </p:nvGrpSpPr>
        <p:grpSpPr>
          <a:xfrm>
            <a:off x="993371" y="764704"/>
            <a:ext cx="1980000" cy="837445"/>
            <a:chOff x="1306829" y="764704"/>
            <a:chExt cx="1980000" cy="837445"/>
          </a:xfrm>
        </p:grpSpPr>
        <p:sp>
          <p:nvSpPr>
            <p:cNvPr id="49" name="テキスト ボックス 48"/>
            <p:cNvSpPr txBox="1"/>
            <p:nvPr/>
          </p:nvSpPr>
          <p:spPr>
            <a:xfrm>
              <a:off x="1306829" y="764704"/>
              <a:ext cx="1980000" cy="430887"/>
            </a:xfrm>
            <a:prstGeom prst="rect">
              <a:avLst/>
            </a:prstGeom>
            <a:solidFill>
              <a:schemeClr val="bg1"/>
            </a:solidFill>
          </p:spPr>
          <p:txBody>
            <a:bodyPr wrap="none" lIns="0" tIns="0" rIns="0" bIns="0" rtlCol="0">
              <a:noAutofit/>
            </a:bodyPr>
            <a:lstStyle/>
            <a:p>
              <a:pPr algn="dist"/>
              <a:r>
                <a:rPr kumimoji="1" lang="ja-JP" altLang="en-US" sz="2400" dirty="0" smtClean="0">
                  <a:latin typeface="HG丸ｺﾞｼｯｸM-PRO" panose="020F0600000000000000" pitchFamily="50" charset="-128"/>
                  <a:ea typeface="HG丸ｺﾞｼｯｸM-PRO" panose="020F0600000000000000" pitchFamily="50" charset="-128"/>
                </a:rPr>
                <a:t>計画（ </a:t>
              </a:r>
              <a:r>
                <a:rPr kumimoji="1" lang="en-US" altLang="ja-JP" sz="2400" dirty="0" smtClean="0">
                  <a:solidFill>
                    <a:srgbClr val="FF0000"/>
                  </a:solidFill>
                  <a:latin typeface="HG丸ｺﾞｼｯｸM-PRO" panose="020F0600000000000000" pitchFamily="50" charset="-128"/>
                  <a:ea typeface="HG丸ｺﾞｼｯｸM-PRO" panose="020F0600000000000000" pitchFamily="50" charset="-128"/>
                </a:rPr>
                <a:t>P </a:t>
              </a:r>
              <a:r>
                <a:rPr kumimoji="1" lang="en-US" altLang="ja-JP" sz="2400" dirty="0" err="1" smtClean="0">
                  <a:latin typeface="HG丸ｺﾞｼｯｸM-PRO" panose="020F0600000000000000" pitchFamily="50" charset="-128"/>
                  <a:ea typeface="HG丸ｺﾞｼｯｸM-PRO" panose="020F0600000000000000" pitchFamily="50" charset="-128"/>
                </a:rPr>
                <a:t>lan</a:t>
              </a:r>
              <a:r>
                <a:rPr kumimoji="1" lang="ja-JP" altLang="en-US" sz="2400" dirty="0" smtClean="0">
                  <a:latin typeface="HG丸ｺﾞｼｯｸM-PRO" panose="020F0600000000000000" pitchFamily="50" charset="-128"/>
                  <a:ea typeface="HG丸ｺﾞｼｯｸM-PRO" panose="020F0600000000000000" pitchFamily="50" charset="-128"/>
                </a:rPr>
                <a:t>）</a:t>
              </a:r>
              <a:r>
                <a:rPr kumimoji="1" lang="en-US" altLang="ja-JP" sz="2000" dirty="0" smtClean="0">
                  <a:latin typeface="HG丸ｺﾞｼｯｸM-PRO" panose="020F0600000000000000" pitchFamily="50" charset="-128"/>
                  <a:ea typeface="HG丸ｺﾞｼｯｸM-PRO" panose="020F0600000000000000" pitchFamily="50" charset="-128"/>
                </a:rPr>
                <a:t>……</a:t>
              </a:r>
              <a:r>
                <a:rPr lang="ja-JP" altLang="en-US" sz="2000" spc="-100" dirty="0" smtClean="0">
                  <a:latin typeface="HG丸ｺﾞｼｯｸM-PRO" panose="020F0600000000000000" pitchFamily="50" charset="-128"/>
                  <a:ea typeface="HG丸ｺﾞｼｯｸM-PRO" panose="020F0600000000000000" pitchFamily="50" charset="-128"/>
                </a:rPr>
                <a:t>誰が誰に、いつ、どのような指導・支援をするか</a:t>
              </a:r>
              <a:endParaRPr kumimoji="1" lang="en-US" altLang="ja-JP" sz="2000" spc="-100" dirty="0" smtClean="0">
                <a:latin typeface="HG丸ｺﾞｼｯｸM-PRO" panose="020F0600000000000000" pitchFamily="50" charset="-128"/>
                <a:ea typeface="HG丸ｺﾞｼｯｸM-PRO" panose="020F0600000000000000" pitchFamily="50" charset="-128"/>
              </a:endParaRPr>
            </a:p>
          </p:txBody>
        </p:sp>
        <p:sp>
          <p:nvSpPr>
            <p:cNvPr id="51" name="テキスト ボックス 50"/>
            <p:cNvSpPr txBox="1"/>
            <p:nvPr/>
          </p:nvSpPr>
          <p:spPr>
            <a:xfrm>
              <a:off x="1306829" y="1170149"/>
              <a:ext cx="1728000" cy="432000"/>
            </a:xfrm>
            <a:prstGeom prst="rect">
              <a:avLst/>
            </a:prstGeom>
            <a:solidFill>
              <a:schemeClr val="bg1"/>
            </a:solidFill>
          </p:spPr>
          <p:txBody>
            <a:bodyPr wrap="none" lIns="0" tIns="0" rIns="0" bIns="0" rtlCol="0">
              <a:noAutofit/>
            </a:bodyPr>
            <a:lstStyle/>
            <a:p>
              <a:r>
                <a:rPr lang="ja-JP" altLang="en-US" sz="2400" dirty="0" smtClean="0">
                  <a:latin typeface="HG丸ｺﾞｼｯｸM-PRO" panose="020F0600000000000000" pitchFamily="50" charset="-128"/>
                  <a:ea typeface="HG丸ｺﾞｼｯｸM-PRO" panose="020F0600000000000000" pitchFamily="50" charset="-128"/>
                </a:rPr>
                <a:t>実行（ </a:t>
              </a:r>
              <a:r>
                <a:rPr lang="en-US" altLang="ja-JP" sz="2400" dirty="0" smtClean="0">
                  <a:solidFill>
                    <a:srgbClr val="FF0000"/>
                  </a:solidFill>
                  <a:latin typeface="HG丸ｺﾞｼｯｸM-PRO" panose="020F0600000000000000" pitchFamily="50" charset="-128"/>
                  <a:ea typeface="HG丸ｺﾞｼｯｸM-PRO" panose="020F0600000000000000" pitchFamily="50" charset="-128"/>
                </a:rPr>
                <a:t>D </a:t>
              </a:r>
              <a:r>
                <a:rPr lang="en-US" altLang="ja-JP" sz="2400" dirty="0" smtClean="0">
                  <a:latin typeface="HG丸ｺﾞｼｯｸM-PRO" panose="020F0600000000000000" pitchFamily="50" charset="-128"/>
                  <a:ea typeface="HG丸ｺﾞｼｯｸM-PRO" panose="020F0600000000000000" pitchFamily="50" charset="-128"/>
                </a:rPr>
                <a:t>o</a:t>
              </a:r>
              <a:r>
                <a:rPr lang="ja-JP" altLang="en-US" sz="2400" dirty="0" smtClean="0">
                  <a:latin typeface="HG丸ｺﾞｼｯｸM-PRO" panose="020F0600000000000000" pitchFamily="50" charset="-128"/>
                  <a:ea typeface="HG丸ｺﾞｼｯｸM-PRO" panose="020F0600000000000000" pitchFamily="50" charset="-128"/>
                </a:rPr>
                <a:t>）</a:t>
              </a:r>
              <a:r>
                <a:rPr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smtClean="0">
                  <a:latin typeface="HG丸ｺﾞｼｯｸM-PRO" panose="020F0600000000000000" pitchFamily="50" charset="-128"/>
                  <a:ea typeface="HG丸ｺﾞｼｯｸM-PRO" panose="020F0600000000000000" pitchFamily="50" charset="-128"/>
                </a:rPr>
                <a:t>指導・支援の実施</a:t>
              </a:r>
              <a:endParaRPr kumimoji="1" lang="en-US" altLang="ja-JP" sz="2400" dirty="0" smtClean="0">
                <a:latin typeface="HG丸ｺﾞｼｯｸM-PRO" panose="020F0600000000000000" pitchFamily="50" charset="-128"/>
                <a:ea typeface="HG丸ｺﾞｼｯｸM-PRO" panose="020F0600000000000000" pitchFamily="50" charset="-128"/>
              </a:endParaRPr>
            </a:p>
          </p:txBody>
        </p:sp>
      </p:grpSp>
      <p:grpSp>
        <p:nvGrpSpPr>
          <p:cNvPr id="52" name="グループ化 51"/>
          <p:cNvGrpSpPr/>
          <p:nvPr/>
        </p:nvGrpSpPr>
        <p:grpSpPr>
          <a:xfrm>
            <a:off x="78929" y="764704"/>
            <a:ext cx="3220501" cy="1728000"/>
            <a:chOff x="390327" y="764704"/>
            <a:chExt cx="3220501" cy="1728000"/>
          </a:xfrm>
        </p:grpSpPr>
        <p:sp>
          <p:nvSpPr>
            <p:cNvPr id="53" name="テキスト ボックス 52"/>
            <p:cNvSpPr txBox="1"/>
            <p:nvPr/>
          </p:nvSpPr>
          <p:spPr>
            <a:xfrm>
              <a:off x="390327" y="1632177"/>
              <a:ext cx="3168000" cy="432000"/>
            </a:xfrm>
            <a:prstGeom prst="rect">
              <a:avLst/>
            </a:prstGeom>
            <a:solidFill>
              <a:schemeClr val="bg1"/>
            </a:solidFill>
          </p:spPr>
          <p:txBody>
            <a:bodyPr wrap="none" lIns="0" tIns="0" rIns="0" bIns="0" rtlCol="0">
              <a:no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点検・評価（ </a:t>
              </a:r>
              <a:r>
                <a:rPr kumimoji="1" lang="en-US" altLang="ja-JP" sz="2400" dirty="0" smtClean="0">
                  <a:solidFill>
                    <a:srgbClr val="FF0000"/>
                  </a:solidFill>
                  <a:latin typeface="HG丸ｺﾞｼｯｸM-PRO" panose="020F0600000000000000" pitchFamily="50" charset="-128"/>
                  <a:ea typeface="HG丸ｺﾞｼｯｸM-PRO" panose="020F0600000000000000" pitchFamily="50" charset="-128"/>
                </a:rPr>
                <a:t>C </a:t>
              </a:r>
              <a:r>
                <a:rPr kumimoji="1" lang="en-US" altLang="ja-JP" sz="2400" dirty="0" smtClean="0">
                  <a:latin typeface="HG丸ｺﾞｼｯｸM-PRO" panose="020F0600000000000000" pitchFamily="50" charset="-128"/>
                  <a:ea typeface="HG丸ｺﾞｼｯｸM-PRO" panose="020F0600000000000000" pitchFamily="50" charset="-128"/>
                </a:rPr>
                <a:t>heck</a:t>
              </a:r>
              <a:r>
                <a:rPr kumimoji="1" lang="ja-JP" altLang="en-US" sz="2400" dirty="0" smtClean="0">
                  <a:latin typeface="HG丸ｺﾞｼｯｸM-PRO" panose="020F0600000000000000" pitchFamily="50" charset="-128"/>
                  <a:ea typeface="HG丸ｺﾞｼｯｸM-PRO" panose="020F0600000000000000" pitchFamily="50" charset="-128"/>
                </a:rPr>
                <a:t>）</a:t>
              </a:r>
              <a:r>
                <a:rPr kumimoji="1" lang="en-US" altLang="ja-JP" sz="2000" dirty="0" smtClean="0">
                  <a:latin typeface="HG丸ｺﾞｼｯｸM-PRO" panose="020F0600000000000000" pitchFamily="50" charset="-128"/>
                  <a:ea typeface="HG丸ｺﾞｼｯｸM-PRO" panose="020F0600000000000000" pitchFamily="50" charset="-128"/>
                </a:rPr>
                <a:t>…</a:t>
              </a:r>
              <a:r>
                <a:rPr kumimoji="1" lang="ja-JP" altLang="en-US" sz="2000" dirty="0" smtClean="0">
                  <a:latin typeface="HG丸ｺﾞｼｯｸM-PRO" panose="020F0600000000000000" pitchFamily="50" charset="-128"/>
                  <a:ea typeface="HG丸ｺﾞｼｯｸM-PRO" panose="020F0600000000000000" pitchFamily="50" charset="-128"/>
                </a:rPr>
                <a:t>指導</a:t>
              </a:r>
              <a:r>
                <a:rPr lang="ja-JP" altLang="en-US" sz="2000" dirty="0">
                  <a:latin typeface="HG丸ｺﾞｼｯｸM-PRO" panose="020F0600000000000000" pitchFamily="50" charset="-128"/>
                  <a:ea typeface="HG丸ｺﾞｼｯｸM-PRO" panose="020F0600000000000000" pitchFamily="50" charset="-128"/>
                </a:rPr>
                <a:t>・</a:t>
              </a:r>
              <a:r>
                <a:rPr kumimoji="1" lang="ja-JP" altLang="en-US" sz="2000" dirty="0" smtClean="0">
                  <a:latin typeface="HG丸ｺﾞｼｯｸM-PRO" panose="020F0600000000000000" pitchFamily="50" charset="-128"/>
                  <a:ea typeface="HG丸ｺﾞｼｯｸM-PRO" panose="020F0600000000000000" pitchFamily="50" charset="-128"/>
                </a:rPr>
                <a:t>支援後の変容の確認</a:t>
              </a:r>
              <a:endParaRPr kumimoji="1" lang="en-US" altLang="ja-JP" sz="2000" dirty="0" smtClean="0">
                <a:latin typeface="HG丸ｺﾞｼｯｸM-PRO" panose="020F0600000000000000" pitchFamily="50" charset="-128"/>
                <a:ea typeface="HG丸ｺﾞｼｯｸM-PRO" panose="020F0600000000000000" pitchFamily="50" charset="-128"/>
              </a:endParaRPr>
            </a:p>
          </p:txBody>
        </p:sp>
        <p:sp>
          <p:nvSpPr>
            <p:cNvPr id="54" name="テキスト ボックス 53"/>
            <p:cNvSpPr txBox="1"/>
            <p:nvPr/>
          </p:nvSpPr>
          <p:spPr>
            <a:xfrm>
              <a:off x="1306828" y="2049235"/>
              <a:ext cx="2304000" cy="432000"/>
            </a:xfrm>
            <a:prstGeom prst="rect">
              <a:avLst/>
            </a:prstGeom>
            <a:noFill/>
          </p:spPr>
          <p:txBody>
            <a:bodyPr wrap="none" lIns="0" tIns="0" rIns="0" bIns="0" rtlCol="0">
              <a:no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改善（ </a:t>
              </a:r>
              <a:r>
                <a:rPr kumimoji="1" lang="en-US" altLang="ja-JP" sz="2400" dirty="0" smtClean="0">
                  <a:solidFill>
                    <a:srgbClr val="FF0000"/>
                  </a:solidFill>
                  <a:latin typeface="HG丸ｺﾞｼｯｸM-PRO" panose="020F0600000000000000" pitchFamily="50" charset="-128"/>
                  <a:ea typeface="HG丸ｺﾞｼｯｸM-PRO" panose="020F0600000000000000" pitchFamily="50" charset="-128"/>
                </a:rPr>
                <a:t>A </a:t>
              </a:r>
              <a:r>
                <a:rPr kumimoji="1" lang="en-US" altLang="ja-JP" sz="2400" dirty="0" err="1" smtClean="0">
                  <a:latin typeface="HG丸ｺﾞｼｯｸM-PRO" panose="020F0600000000000000" pitchFamily="50" charset="-128"/>
                  <a:ea typeface="HG丸ｺﾞｼｯｸM-PRO" panose="020F0600000000000000" pitchFamily="50" charset="-128"/>
                </a:rPr>
                <a:t>ction</a:t>
              </a:r>
              <a:r>
                <a:rPr kumimoji="1" lang="ja-JP" altLang="en-US" sz="2400" dirty="0" smtClean="0">
                  <a:latin typeface="HG丸ｺﾞｼｯｸM-PRO" panose="020F0600000000000000" pitchFamily="50" charset="-128"/>
                  <a:ea typeface="HG丸ｺﾞｼｯｸM-PRO" panose="020F0600000000000000" pitchFamily="50" charset="-128"/>
                </a:rPr>
                <a:t>）</a:t>
              </a:r>
              <a:r>
                <a:rPr kumimoji="1" lang="en-US" altLang="ja-JP" sz="2000" dirty="0" smtClean="0">
                  <a:latin typeface="HG丸ｺﾞｼｯｸM-PRO" panose="020F0600000000000000" pitchFamily="50" charset="-128"/>
                  <a:ea typeface="HG丸ｺﾞｼｯｸM-PRO" panose="020F0600000000000000" pitchFamily="50" charset="-128"/>
                </a:rPr>
                <a:t>…</a:t>
              </a:r>
              <a:r>
                <a:rPr kumimoji="1" lang="ja-JP" altLang="en-US" sz="2000" dirty="0" smtClean="0">
                  <a:latin typeface="HG丸ｺﾞｼｯｸM-PRO" panose="020F0600000000000000" pitchFamily="50" charset="-128"/>
                  <a:ea typeface="HG丸ｺﾞｼｯｸM-PRO" panose="020F0600000000000000" pitchFamily="50" charset="-128"/>
                </a:rPr>
                <a:t>改善を加えた指導・支援の展開</a:t>
              </a:r>
              <a:endParaRPr kumimoji="1" lang="en-US" altLang="ja-JP" sz="2000" dirty="0" smtClean="0">
                <a:latin typeface="HG丸ｺﾞｼｯｸM-PRO" panose="020F0600000000000000" pitchFamily="50" charset="-128"/>
                <a:ea typeface="HG丸ｺﾞｼｯｸM-PRO" panose="020F0600000000000000" pitchFamily="50" charset="-128"/>
              </a:endParaRPr>
            </a:p>
          </p:txBody>
        </p:sp>
        <p:sp>
          <p:nvSpPr>
            <p:cNvPr id="55" name="角丸四角形 54"/>
            <p:cNvSpPr/>
            <p:nvPr/>
          </p:nvSpPr>
          <p:spPr>
            <a:xfrm>
              <a:off x="2273963" y="764704"/>
              <a:ext cx="360000" cy="172800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60" name="直線コネクタ 59"/>
          <p:cNvCxnSpPr/>
          <p:nvPr/>
        </p:nvCxnSpPr>
        <p:spPr>
          <a:xfrm flipH="1" flipV="1">
            <a:off x="6960937" y="3967372"/>
            <a:ext cx="355166" cy="9086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テキスト ボックス 70"/>
          <p:cNvSpPr txBox="1"/>
          <p:nvPr/>
        </p:nvSpPr>
        <p:spPr>
          <a:xfrm rot="19802381">
            <a:off x="3026125" y="3283313"/>
            <a:ext cx="1395168" cy="400110"/>
          </a:xfrm>
          <a:prstGeom prst="rect">
            <a:avLst/>
          </a:prstGeom>
          <a:noFill/>
          <a:ln>
            <a:noFill/>
          </a:ln>
        </p:spPr>
        <p:txBody>
          <a:bodyPr wrap="square" rtlCol="0">
            <a:spAutoFit/>
          </a:bodyPr>
          <a:lstStyle/>
          <a:p>
            <a:r>
              <a:rPr kumimoji="1" lang="ja-JP" altLang="en-US" sz="2000" b="1" dirty="0" smtClean="0">
                <a:latin typeface="HG丸ｺﾞｼｯｸM-PRO" panose="020F0600000000000000" pitchFamily="50" charset="-128"/>
                <a:ea typeface="HG丸ｺﾞｼｯｸM-PRO" panose="020F0600000000000000" pitchFamily="50" charset="-128"/>
              </a:rPr>
              <a:t>指導･支援</a:t>
            </a:r>
            <a:endParaRPr kumimoji="1" lang="ja-JP" altLang="en-US" sz="2000" b="1" dirty="0">
              <a:latin typeface="HG丸ｺﾞｼｯｸM-PRO" panose="020F0600000000000000" pitchFamily="50" charset="-128"/>
              <a:ea typeface="HG丸ｺﾞｼｯｸM-PRO" panose="020F0600000000000000" pitchFamily="50" charset="-128"/>
            </a:endParaRPr>
          </a:p>
        </p:txBody>
      </p:sp>
      <p:sp>
        <p:nvSpPr>
          <p:cNvPr id="88" name="テキスト ボックス 87"/>
          <p:cNvSpPr txBox="1"/>
          <p:nvPr/>
        </p:nvSpPr>
        <p:spPr>
          <a:xfrm rot="19620137">
            <a:off x="4836360" y="3252640"/>
            <a:ext cx="492443" cy="338554"/>
          </a:xfrm>
          <a:prstGeom prst="rect">
            <a:avLst/>
          </a:prstGeom>
          <a:noFill/>
        </p:spPr>
        <p:txBody>
          <a:bodyPr wrap="none" rtlCol="0">
            <a:spAutoFit/>
          </a:bodyPr>
          <a:lstStyle/>
          <a:p>
            <a:r>
              <a:rPr kumimoji="1" lang="ja-JP" altLang="en-US" sz="1600" dirty="0" smtClean="0">
                <a:solidFill>
                  <a:srgbClr val="FF0000"/>
                </a:solidFill>
                <a:latin typeface="HG丸ｺﾞｼｯｸM-PRO" panose="020F0600000000000000" pitchFamily="50" charset="-128"/>
                <a:ea typeface="HG丸ｺﾞｼｯｸM-PRO" panose="020F0600000000000000" pitchFamily="50" charset="-128"/>
              </a:rPr>
              <a:t>･･･</a:t>
            </a:r>
            <a:endParaRPr kumimoji="1" lang="ja-JP" altLang="en-US" sz="1600" dirty="0">
              <a:solidFill>
                <a:srgbClr val="FF0000"/>
              </a:solidFill>
              <a:latin typeface="HG丸ｺﾞｼｯｸM-PRO" panose="020F0600000000000000" pitchFamily="50" charset="-128"/>
              <a:ea typeface="HG丸ｺﾞｼｯｸM-PRO" panose="020F0600000000000000" pitchFamily="50" charset="-128"/>
            </a:endParaRPr>
          </a:p>
        </p:txBody>
      </p:sp>
      <p:grpSp>
        <p:nvGrpSpPr>
          <p:cNvPr id="56" name="グループ化 55"/>
          <p:cNvGrpSpPr/>
          <p:nvPr/>
        </p:nvGrpSpPr>
        <p:grpSpPr>
          <a:xfrm>
            <a:off x="3641204" y="3246208"/>
            <a:ext cx="1882140" cy="1319680"/>
            <a:chOff x="3627253" y="3213295"/>
            <a:chExt cx="1882140" cy="1319680"/>
          </a:xfrm>
        </p:grpSpPr>
        <p:sp>
          <p:nvSpPr>
            <p:cNvPr id="57" name="右矢印 81"/>
            <p:cNvSpPr/>
            <p:nvPr/>
          </p:nvSpPr>
          <p:spPr>
            <a:xfrm rot="19749739">
              <a:off x="3627253" y="3213295"/>
              <a:ext cx="1882140" cy="1310683"/>
            </a:xfrm>
            <a:custGeom>
              <a:avLst/>
              <a:gdLst>
                <a:gd name="connsiteX0" fmla="*/ 0 w 4682092"/>
                <a:gd name="connsiteY0" fmla="*/ 275265 h 1814056"/>
                <a:gd name="connsiteX1" fmla="*/ 4036996 w 4682092"/>
                <a:gd name="connsiteY1" fmla="*/ 275265 h 1814056"/>
                <a:gd name="connsiteX2" fmla="*/ 4036996 w 4682092"/>
                <a:gd name="connsiteY2" fmla="*/ 0 h 1814056"/>
                <a:gd name="connsiteX3" fmla="*/ 4682092 w 4682092"/>
                <a:gd name="connsiteY3" fmla="*/ 907028 h 1814056"/>
                <a:gd name="connsiteX4" fmla="*/ 4036996 w 4682092"/>
                <a:gd name="connsiteY4" fmla="*/ 1814056 h 1814056"/>
                <a:gd name="connsiteX5" fmla="*/ 4036996 w 4682092"/>
                <a:gd name="connsiteY5" fmla="*/ 1538791 h 1814056"/>
                <a:gd name="connsiteX6" fmla="*/ 0 w 4682092"/>
                <a:gd name="connsiteY6" fmla="*/ 1538791 h 1814056"/>
                <a:gd name="connsiteX7" fmla="*/ 0 w 4682092"/>
                <a:gd name="connsiteY7" fmla="*/ 275265 h 1814056"/>
                <a:gd name="connsiteX0" fmla="*/ 15910 w 4698002"/>
                <a:gd name="connsiteY0" fmla="*/ 275265 h 1814056"/>
                <a:gd name="connsiteX1" fmla="*/ 4052906 w 4698002"/>
                <a:gd name="connsiteY1" fmla="*/ 275265 h 1814056"/>
                <a:gd name="connsiteX2" fmla="*/ 4052906 w 4698002"/>
                <a:gd name="connsiteY2" fmla="*/ 0 h 1814056"/>
                <a:gd name="connsiteX3" fmla="*/ 4698002 w 4698002"/>
                <a:gd name="connsiteY3" fmla="*/ 907028 h 1814056"/>
                <a:gd name="connsiteX4" fmla="*/ 4052906 w 4698002"/>
                <a:gd name="connsiteY4" fmla="*/ 1814056 h 1814056"/>
                <a:gd name="connsiteX5" fmla="*/ 4052906 w 4698002"/>
                <a:gd name="connsiteY5" fmla="*/ 1538791 h 1814056"/>
                <a:gd name="connsiteX6" fmla="*/ 0 w 4698002"/>
                <a:gd name="connsiteY6" fmla="*/ 1018243 h 1814056"/>
                <a:gd name="connsiteX7" fmla="*/ 15910 w 4698002"/>
                <a:gd name="connsiteY7" fmla="*/ 275265 h 1814056"/>
                <a:gd name="connsiteX0" fmla="*/ 22669 w 4698002"/>
                <a:gd name="connsiteY0" fmla="*/ 767884 h 1814056"/>
                <a:gd name="connsiteX1" fmla="*/ 4052906 w 4698002"/>
                <a:gd name="connsiteY1" fmla="*/ 275265 h 1814056"/>
                <a:gd name="connsiteX2" fmla="*/ 4052906 w 4698002"/>
                <a:gd name="connsiteY2" fmla="*/ 0 h 1814056"/>
                <a:gd name="connsiteX3" fmla="*/ 4698002 w 4698002"/>
                <a:gd name="connsiteY3" fmla="*/ 907028 h 1814056"/>
                <a:gd name="connsiteX4" fmla="*/ 4052906 w 4698002"/>
                <a:gd name="connsiteY4" fmla="*/ 1814056 h 1814056"/>
                <a:gd name="connsiteX5" fmla="*/ 4052906 w 4698002"/>
                <a:gd name="connsiteY5" fmla="*/ 1538791 h 1814056"/>
                <a:gd name="connsiteX6" fmla="*/ 0 w 4698002"/>
                <a:gd name="connsiteY6" fmla="*/ 1018243 h 1814056"/>
                <a:gd name="connsiteX7" fmla="*/ 22669 w 4698002"/>
                <a:gd name="connsiteY7" fmla="*/ 767884 h 1814056"/>
                <a:gd name="connsiteX0" fmla="*/ 0 w 4675333"/>
                <a:gd name="connsiteY0" fmla="*/ 767884 h 1814056"/>
                <a:gd name="connsiteX1" fmla="*/ 4030237 w 4675333"/>
                <a:gd name="connsiteY1" fmla="*/ 275265 h 1814056"/>
                <a:gd name="connsiteX2" fmla="*/ 4030237 w 4675333"/>
                <a:gd name="connsiteY2" fmla="*/ 0 h 1814056"/>
                <a:gd name="connsiteX3" fmla="*/ 4675333 w 4675333"/>
                <a:gd name="connsiteY3" fmla="*/ 907028 h 1814056"/>
                <a:gd name="connsiteX4" fmla="*/ 4030237 w 4675333"/>
                <a:gd name="connsiteY4" fmla="*/ 1814056 h 1814056"/>
                <a:gd name="connsiteX5" fmla="*/ 4030237 w 4675333"/>
                <a:gd name="connsiteY5" fmla="*/ 1538791 h 1814056"/>
                <a:gd name="connsiteX6" fmla="*/ 1759777 w 4675333"/>
                <a:gd name="connsiteY6" fmla="*/ 1270202 h 1814056"/>
                <a:gd name="connsiteX7" fmla="*/ 0 w 4675333"/>
                <a:gd name="connsiteY7" fmla="*/ 767884 h 1814056"/>
                <a:gd name="connsiteX0" fmla="*/ 0 w 2925901"/>
                <a:gd name="connsiteY0" fmla="*/ 497656 h 1814056"/>
                <a:gd name="connsiteX1" fmla="*/ 2280805 w 2925901"/>
                <a:gd name="connsiteY1" fmla="*/ 275265 h 1814056"/>
                <a:gd name="connsiteX2" fmla="*/ 2280805 w 2925901"/>
                <a:gd name="connsiteY2" fmla="*/ 0 h 1814056"/>
                <a:gd name="connsiteX3" fmla="*/ 2925901 w 2925901"/>
                <a:gd name="connsiteY3" fmla="*/ 907028 h 1814056"/>
                <a:gd name="connsiteX4" fmla="*/ 2280805 w 2925901"/>
                <a:gd name="connsiteY4" fmla="*/ 1814056 h 1814056"/>
                <a:gd name="connsiteX5" fmla="*/ 2280805 w 2925901"/>
                <a:gd name="connsiteY5" fmla="*/ 1538791 h 1814056"/>
                <a:gd name="connsiteX6" fmla="*/ 10345 w 2925901"/>
                <a:gd name="connsiteY6" fmla="*/ 1270202 h 1814056"/>
                <a:gd name="connsiteX7" fmla="*/ 0 w 2925901"/>
                <a:gd name="connsiteY7" fmla="*/ 497656 h 1814056"/>
                <a:gd name="connsiteX0" fmla="*/ 0 w 2925901"/>
                <a:gd name="connsiteY0" fmla="*/ 497656 h 1814056"/>
                <a:gd name="connsiteX1" fmla="*/ 2280805 w 2925901"/>
                <a:gd name="connsiteY1" fmla="*/ 275265 h 1814056"/>
                <a:gd name="connsiteX2" fmla="*/ 2280805 w 2925901"/>
                <a:gd name="connsiteY2" fmla="*/ 0 h 1814056"/>
                <a:gd name="connsiteX3" fmla="*/ 2925901 w 2925901"/>
                <a:gd name="connsiteY3" fmla="*/ 907028 h 1814056"/>
                <a:gd name="connsiteX4" fmla="*/ 2280805 w 2925901"/>
                <a:gd name="connsiteY4" fmla="*/ 1814056 h 1814056"/>
                <a:gd name="connsiteX5" fmla="*/ 2280805 w 2925901"/>
                <a:gd name="connsiteY5" fmla="*/ 1538791 h 1814056"/>
                <a:gd name="connsiteX6" fmla="*/ 256851 w 2925901"/>
                <a:gd name="connsiteY6" fmla="*/ 1249764 h 1814056"/>
                <a:gd name="connsiteX7" fmla="*/ 0 w 2925901"/>
                <a:gd name="connsiteY7" fmla="*/ 497656 h 1814056"/>
                <a:gd name="connsiteX0" fmla="*/ 86307 w 2669050"/>
                <a:gd name="connsiteY0" fmla="*/ 356468 h 1814056"/>
                <a:gd name="connsiteX1" fmla="*/ 2023954 w 2669050"/>
                <a:gd name="connsiteY1" fmla="*/ 275265 h 1814056"/>
                <a:gd name="connsiteX2" fmla="*/ 2023954 w 2669050"/>
                <a:gd name="connsiteY2" fmla="*/ 0 h 1814056"/>
                <a:gd name="connsiteX3" fmla="*/ 2669050 w 2669050"/>
                <a:gd name="connsiteY3" fmla="*/ 907028 h 1814056"/>
                <a:gd name="connsiteX4" fmla="*/ 2023954 w 2669050"/>
                <a:gd name="connsiteY4" fmla="*/ 1814056 h 1814056"/>
                <a:gd name="connsiteX5" fmla="*/ 2023954 w 2669050"/>
                <a:gd name="connsiteY5" fmla="*/ 1538791 h 1814056"/>
                <a:gd name="connsiteX6" fmla="*/ 0 w 2669050"/>
                <a:gd name="connsiteY6" fmla="*/ 1249764 h 1814056"/>
                <a:gd name="connsiteX7" fmla="*/ 86307 w 2669050"/>
                <a:gd name="connsiteY7" fmla="*/ 356468 h 1814056"/>
                <a:gd name="connsiteX0" fmla="*/ 0 w 2694561"/>
                <a:gd name="connsiteY0" fmla="*/ 369674 h 1814056"/>
                <a:gd name="connsiteX1" fmla="*/ 2049465 w 2694561"/>
                <a:gd name="connsiteY1" fmla="*/ 275265 h 1814056"/>
                <a:gd name="connsiteX2" fmla="*/ 2049465 w 2694561"/>
                <a:gd name="connsiteY2" fmla="*/ 0 h 1814056"/>
                <a:gd name="connsiteX3" fmla="*/ 2694561 w 2694561"/>
                <a:gd name="connsiteY3" fmla="*/ 907028 h 1814056"/>
                <a:gd name="connsiteX4" fmla="*/ 2049465 w 2694561"/>
                <a:gd name="connsiteY4" fmla="*/ 1814056 h 1814056"/>
                <a:gd name="connsiteX5" fmla="*/ 2049465 w 2694561"/>
                <a:gd name="connsiteY5" fmla="*/ 1538791 h 1814056"/>
                <a:gd name="connsiteX6" fmla="*/ 25511 w 2694561"/>
                <a:gd name="connsiteY6" fmla="*/ 1249764 h 1814056"/>
                <a:gd name="connsiteX7" fmla="*/ 0 w 2694561"/>
                <a:gd name="connsiteY7" fmla="*/ 369674 h 1814056"/>
                <a:gd name="connsiteX0" fmla="*/ 30398 w 2669050"/>
                <a:gd name="connsiteY0" fmla="*/ 369674 h 1814056"/>
                <a:gd name="connsiteX1" fmla="*/ 2023954 w 2669050"/>
                <a:gd name="connsiteY1" fmla="*/ 275265 h 1814056"/>
                <a:gd name="connsiteX2" fmla="*/ 2023954 w 2669050"/>
                <a:gd name="connsiteY2" fmla="*/ 0 h 1814056"/>
                <a:gd name="connsiteX3" fmla="*/ 2669050 w 2669050"/>
                <a:gd name="connsiteY3" fmla="*/ 907028 h 1814056"/>
                <a:gd name="connsiteX4" fmla="*/ 2023954 w 2669050"/>
                <a:gd name="connsiteY4" fmla="*/ 1814056 h 1814056"/>
                <a:gd name="connsiteX5" fmla="*/ 2023954 w 2669050"/>
                <a:gd name="connsiteY5" fmla="*/ 1538791 h 1814056"/>
                <a:gd name="connsiteX6" fmla="*/ 0 w 2669050"/>
                <a:gd name="connsiteY6" fmla="*/ 1249764 h 1814056"/>
                <a:gd name="connsiteX7" fmla="*/ 30398 w 2669050"/>
                <a:gd name="connsiteY7" fmla="*/ 369674 h 1814056"/>
                <a:gd name="connsiteX0" fmla="*/ 11761 w 2669050"/>
                <a:gd name="connsiteY0" fmla="*/ 435706 h 1814056"/>
                <a:gd name="connsiteX1" fmla="*/ 2023954 w 2669050"/>
                <a:gd name="connsiteY1" fmla="*/ 275265 h 1814056"/>
                <a:gd name="connsiteX2" fmla="*/ 2023954 w 2669050"/>
                <a:gd name="connsiteY2" fmla="*/ 0 h 1814056"/>
                <a:gd name="connsiteX3" fmla="*/ 2669050 w 2669050"/>
                <a:gd name="connsiteY3" fmla="*/ 907028 h 1814056"/>
                <a:gd name="connsiteX4" fmla="*/ 2023954 w 2669050"/>
                <a:gd name="connsiteY4" fmla="*/ 1814056 h 1814056"/>
                <a:gd name="connsiteX5" fmla="*/ 2023954 w 2669050"/>
                <a:gd name="connsiteY5" fmla="*/ 1538791 h 1814056"/>
                <a:gd name="connsiteX6" fmla="*/ 0 w 2669050"/>
                <a:gd name="connsiteY6" fmla="*/ 1249764 h 1814056"/>
                <a:gd name="connsiteX7" fmla="*/ 11761 w 2669050"/>
                <a:gd name="connsiteY7" fmla="*/ 435706 h 1814056"/>
                <a:gd name="connsiteX0" fmla="*/ 11761 w 2669050"/>
                <a:gd name="connsiteY0" fmla="*/ 435706 h 1814056"/>
                <a:gd name="connsiteX1" fmla="*/ 2023954 w 2669050"/>
                <a:gd name="connsiteY1" fmla="*/ 275265 h 1814056"/>
                <a:gd name="connsiteX2" fmla="*/ 2023954 w 2669050"/>
                <a:gd name="connsiteY2" fmla="*/ 0 h 1814056"/>
                <a:gd name="connsiteX3" fmla="*/ 2669050 w 2669050"/>
                <a:gd name="connsiteY3" fmla="*/ 907028 h 1814056"/>
                <a:gd name="connsiteX4" fmla="*/ 2023954 w 2669050"/>
                <a:gd name="connsiteY4" fmla="*/ 1814056 h 1814056"/>
                <a:gd name="connsiteX5" fmla="*/ 2023954 w 2669050"/>
                <a:gd name="connsiteY5" fmla="*/ 1538791 h 1814056"/>
                <a:gd name="connsiteX6" fmla="*/ 0 w 2669050"/>
                <a:gd name="connsiteY6" fmla="*/ 1368620 h 1814056"/>
                <a:gd name="connsiteX7" fmla="*/ 11761 w 2669050"/>
                <a:gd name="connsiteY7" fmla="*/ 435706 h 181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69050" h="1814056">
                  <a:moveTo>
                    <a:pt x="11761" y="435706"/>
                  </a:moveTo>
                  <a:lnTo>
                    <a:pt x="2023954" y="275265"/>
                  </a:lnTo>
                  <a:lnTo>
                    <a:pt x="2023954" y="0"/>
                  </a:lnTo>
                  <a:lnTo>
                    <a:pt x="2669050" y="907028"/>
                  </a:lnTo>
                  <a:lnTo>
                    <a:pt x="2023954" y="1814056"/>
                  </a:lnTo>
                  <a:lnTo>
                    <a:pt x="2023954" y="1538791"/>
                  </a:lnTo>
                  <a:lnTo>
                    <a:pt x="0" y="1368620"/>
                  </a:lnTo>
                  <a:lnTo>
                    <a:pt x="11761" y="435706"/>
                  </a:lnTo>
                  <a:close/>
                </a:path>
              </a:pathLst>
            </a:custGeom>
            <a:gradFill>
              <a:gsLst>
                <a:gs pos="0">
                  <a:schemeClr val="accent1">
                    <a:lumMod val="60000"/>
                    <a:lumOff val="40000"/>
                  </a:schemeClr>
                </a:gs>
                <a:gs pos="50000">
                  <a:srgbClr val="CCFFCC"/>
                </a:gs>
                <a:gs pos="100000">
                  <a:srgbClr val="99FFCC"/>
                </a:gs>
              </a:gsLst>
              <a:lin ang="0" scaled="0"/>
            </a:gradFill>
            <a:ln w="12700">
              <a:solidFill>
                <a:schemeClr val="tx2">
                  <a:lumMod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cxnSp>
          <p:nvCxnSpPr>
            <p:cNvPr id="58" name="直線コネクタ 57"/>
            <p:cNvCxnSpPr/>
            <p:nvPr/>
          </p:nvCxnSpPr>
          <p:spPr>
            <a:xfrm flipH="1" flipV="1">
              <a:off x="4124016" y="3668959"/>
              <a:ext cx="478623" cy="168872"/>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9" name="直線コネクタ 58"/>
            <p:cNvCxnSpPr/>
            <p:nvPr/>
          </p:nvCxnSpPr>
          <p:spPr>
            <a:xfrm rot="19749739" flipH="1">
              <a:off x="4387446" y="3890164"/>
              <a:ext cx="337627" cy="404521"/>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1" name="直線コネクタ 60"/>
            <p:cNvCxnSpPr/>
            <p:nvPr/>
          </p:nvCxnSpPr>
          <p:spPr>
            <a:xfrm flipH="1" flipV="1">
              <a:off x="3806530" y="3903104"/>
              <a:ext cx="427039" cy="159508"/>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 name="直線コネクタ 61"/>
            <p:cNvCxnSpPr/>
            <p:nvPr/>
          </p:nvCxnSpPr>
          <p:spPr>
            <a:xfrm flipH="1">
              <a:off x="4142115" y="4056395"/>
              <a:ext cx="90285" cy="47658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63" name="テキスト ボックス 62"/>
            <p:cNvSpPr txBox="1"/>
            <p:nvPr/>
          </p:nvSpPr>
          <p:spPr>
            <a:xfrm>
              <a:off x="3807912" y="3949507"/>
              <a:ext cx="441146" cy="400110"/>
            </a:xfrm>
            <a:prstGeom prst="rect">
              <a:avLst/>
            </a:prstGeom>
            <a:noFill/>
          </p:spPr>
          <p:txBody>
            <a:bodyPr wrap="none" rtlCol="0">
              <a:spAutoFit/>
            </a:bodyPr>
            <a:lstStyle/>
            <a:p>
              <a:r>
                <a:rPr kumimoji="1" lang="ja-JP" altLang="en-US" sz="2000" dirty="0" smtClean="0">
                  <a:solidFill>
                    <a:srgbClr val="FF0000"/>
                  </a:solidFill>
                  <a:latin typeface="HG丸ｺﾞｼｯｸM-PRO" panose="020F0600000000000000" pitchFamily="50" charset="-128"/>
                  <a:ea typeface="HG丸ｺﾞｼｯｸM-PRO" panose="020F0600000000000000" pitchFamily="50" charset="-128"/>
                </a:rPr>
                <a:t>Ｐ</a:t>
              </a:r>
              <a:endParaRPr kumimoji="1" lang="ja-JP" altLang="en-US" sz="20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64" name="テキスト ボックス 63"/>
            <p:cNvSpPr txBox="1"/>
            <p:nvPr/>
          </p:nvSpPr>
          <p:spPr>
            <a:xfrm>
              <a:off x="4174359" y="3731671"/>
              <a:ext cx="441146" cy="400110"/>
            </a:xfrm>
            <a:prstGeom prst="rect">
              <a:avLst/>
            </a:prstGeom>
            <a:noFill/>
          </p:spPr>
          <p:txBody>
            <a:bodyPr wrap="none" rtlCol="0">
              <a:spAutoFit/>
            </a:bodyPr>
            <a:lstStyle/>
            <a:p>
              <a:r>
                <a:rPr kumimoji="1" lang="ja-JP" altLang="en-US" sz="2000" dirty="0" smtClean="0">
                  <a:solidFill>
                    <a:srgbClr val="FF0000"/>
                  </a:solidFill>
                  <a:latin typeface="HG丸ｺﾞｼｯｸM-PRO" panose="020F0600000000000000" pitchFamily="50" charset="-128"/>
                  <a:ea typeface="HG丸ｺﾞｼｯｸM-PRO" panose="020F0600000000000000" pitchFamily="50" charset="-128"/>
                </a:rPr>
                <a:t>Ｄ</a:t>
              </a:r>
              <a:endParaRPr kumimoji="1" lang="ja-JP" altLang="en-US" sz="2000" dirty="0">
                <a:solidFill>
                  <a:srgbClr val="FF0000"/>
                </a:solidFill>
                <a:latin typeface="HG丸ｺﾞｼｯｸM-PRO" panose="020F0600000000000000" pitchFamily="50" charset="-128"/>
                <a:ea typeface="HG丸ｺﾞｼｯｸM-PRO" panose="020F0600000000000000" pitchFamily="50" charset="-128"/>
              </a:endParaRPr>
            </a:p>
          </p:txBody>
        </p:sp>
        <p:cxnSp>
          <p:nvCxnSpPr>
            <p:cNvPr id="65" name="直線コネクタ 64"/>
            <p:cNvCxnSpPr/>
            <p:nvPr/>
          </p:nvCxnSpPr>
          <p:spPr>
            <a:xfrm flipH="1" flipV="1">
              <a:off x="4436331" y="3460825"/>
              <a:ext cx="495981" cy="176879"/>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6" name="直線コネクタ 65"/>
            <p:cNvCxnSpPr/>
            <p:nvPr/>
          </p:nvCxnSpPr>
          <p:spPr>
            <a:xfrm flipH="1">
              <a:off x="4852987" y="3631235"/>
              <a:ext cx="82857" cy="55279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67" name="テキスト ボックス 66"/>
            <p:cNvSpPr txBox="1"/>
            <p:nvPr/>
          </p:nvSpPr>
          <p:spPr>
            <a:xfrm>
              <a:off x="4527401" y="3520896"/>
              <a:ext cx="441146" cy="400110"/>
            </a:xfrm>
            <a:prstGeom prst="rect">
              <a:avLst/>
            </a:prstGeom>
            <a:noFill/>
          </p:spPr>
          <p:txBody>
            <a:bodyPr wrap="none" rtlCol="0">
              <a:spAutoFit/>
            </a:bodyPr>
            <a:lstStyle/>
            <a:p>
              <a:r>
                <a:rPr kumimoji="1" lang="ja-JP" altLang="en-US" sz="2000" dirty="0" smtClean="0">
                  <a:solidFill>
                    <a:srgbClr val="FF0000"/>
                  </a:solidFill>
                  <a:latin typeface="HG丸ｺﾞｼｯｸM-PRO" panose="020F0600000000000000" pitchFamily="50" charset="-128"/>
                  <a:ea typeface="HG丸ｺﾞｼｯｸM-PRO" panose="020F0600000000000000" pitchFamily="50" charset="-128"/>
                </a:rPr>
                <a:t>Ｃ</a:t>
              </a:r>
              <a:endParaRPr kumimoji="1" lang="ja-JP" altLang="en-US" sz="20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68" name="テキスト ボックス 67"/>
            <p:cNvSpPr txBox="1"/>
            <p:nvPr/>
          </p:nvSpPr>
          <p:spPr>
            <a:xfrm>
              <a:off x="4873517" y="3320893"/>
              <a:ext cx="441146" cy="400110"/>
            </a:xfrm>
            <a:prstGeom prst="rect">
              <a:avLst/>
            </a:prstGeom>
            <a:noFill/>
          </p:spPr>
          <p:txBody>
            <a:bodyPr wrap="none" rtlCol="0">
              <a:spAutoFit/>
            </a:bodyPr>
            <a:lstStyle/>
            <a:p>
              <a:r>
                <a:rPr kumimoji="1" lang="ja-JP" altLang="en-US" sz="2000" dirty="0" smtClean="0">
                  <a:solidFill>
                    <a:srgbClr val="FF0000"/>
                  </a:solidFill>
                  <a:latin typeface="HG丸ｺﾞｼｯｸM-PRO" panose="020F0600000000000000" pitchFamily="50" charset="-128"/>
                  <a:ea typeface="HG丸ｺﾞｼｯｸM-PRO" panose="020F0600000000000000" pitchFamily="50" charset="-128"/>
                </a:rPr>
                <a:t>Ａ</a:t>
              </a:r>
              <a:endParaRPr kumimoji="1" lang="ja-JP" altLang="en-US" sz="2000" dirty="0">
                <a:solidFill>
                  <a:srgbClr val="FF0000"/>
                </a:solidFill>
                <a:latin typeface="HG丸ｺﾞｼｯｸM-PRO" panose="020F0600000000000000" pitchFamily="50" charset="-128"/>
                <a:ea typeface="HG丸ｺﾞｼｯｸM-PRO" panose="020F0600000000000000" pitchFamily="50" charset="-128"/>
              </a:endParaRPr>
            </a:p>
          </p:txBody>
        </p:sp>
      </p:grpSp>
      <p:grpSp>
        <p:nvGrpSpPr>
          <p:cNvPr id="93" name="グループ化 92"/>
          <p:cNvGrpSpPr/>
          <p:nvPr/>
        </p:nvGrpSpPr>
        <p:grpSpPr>
          <a:xfrm>
            <a:off x="5071980" y="2518090"/>
            <a:ext cx="2107018" cy="1284252"/>
            <a:chOff x="5071980" y="1896240"/>
            <a:chExt cx="2107018" cy="1284252"/>
          </a:xfrm>
        </p:grpSpPr>
        <p:sp>
          <p:nvSpPr>
            <p:cNvPr id="94" name="円/楕円 93"/>
            <p:cNvSpPr/>
            <p:nvPr/>
          </p:nvSpPr>
          <p:spPr>
            <a:xfrm>
              <a:off x="5071980" y="1896240"/>
              <a:ext cx="2107018" cy="1284252"/>
            </a:xfrm>
            <a:prstGeom prst="ellipse">
              <a:avLst/>
            </a:prstGeom>
            <a:gradFill>
              <a:gsLst>
                <a:gs pos="0">
                  <a:srgbClr val="66FF99"/>
                </a:gs>
                <a:gs pos="57000">
                  <a:srgbClr val="CCFFCC"/>
                </a:gs>
                <a:gs pos="100000">
                  <a:schemeClr val="accent3">
                    <a:lumMod val="20000"/>
                    <a:lumOff val="80000"/>
                  </a:schemeClr>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dirty="0"/>
            </a:p>
          </p:txBody>
        </p:sp>
        <p:sp>
          <p:nvSpPr>
            <p:cNvPr id="95" name="テキスト ボックス 94"/>
            <p:cNvSpPr txBox="1"/>
            <p:nvPr/>
          </p:nvSpPr>
          <p:spPr>
            <a:xfrm>
              <a:off x="5224439" y="2472243"/>
              <a:ext cx="1747594" cy="461665"/>
            </a:xfrm>
            <a:prstGeom prst="rect">
              <a:avLst/>
            </a:prstGeom>
            <a:noFill/>
          </p:spPr>
          <p:txBody>
            <a:bodyPr wrap="none" rtlCol="0">
              <a:sp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a:t>
              </a:r>
              <a:r>
                <a:rPr lang="en-US" altLang="ja-JP" sz="2400" dirty="0">
                  <a:solidFill>
                    <a:srgbClr val="FF0000"/>
                  </a:solidFill>
                  <a:latin typeface="HG丸ｺﾞｼｯｸM-PRO" panose="020F0600000000000000" pitchFamily="50" charset="-128"/>
                  <a:ea typeface="HG丸ｺﾞｼｯｸM-PRO" panose="020F0600000000000000" pitchFamily="50" charset="-128"/>
                </a:rPr>
                <a:t>V</a:t>
              </a:r>
              <a:r>
                <a:rPr kumimoji="1" lang="en-US" altLang="ja-JP" sz="2400" dirty="0" smtClean="0">
                  <a:solidFill>
                    <a:sysClr val="windowText" lastClr="000000"/>
                  </a:solidFill>
                  <a:latin typeface="HG丸ｺﾞｼｯｸM-PRO" panose="020F0600000000000000" pitchFamily="50" charset="-128"/>
                  <a:ea typeface="HG丸ｺﾞｼｯｸM-PRO" panose="020F0600000000000000" pitchFamily="50" charset="-128"/>
                </a:rPr>
                <a:t>ision</a:t>
              </a:r>
              <a:r>
                <a:rPr kumimoji="1" lang="ja-JP" altLang="en-US" sz="2400" dirty="0" smtClean="0">
                  <a:solidFill>
                    <a:sysClr val="windowText" lastClr="000000"/>
                  </a:solidFill>
                  <a:latin typeface="HG丸ｺﾞｼｯｸM-PRO" panose="020F0600000000000000" pitchFamily="50" charset="-128"/>
                  <a:ea typeface="HG丸ｺﾞｼｯｸM-PRO" panose="020F0600000000000000" pitchFamily="50" charset="-128"/>
                </a:rPr>
                <a:t>）</a:t>
              </a:r>
              <a:endParaRPr kumimoji="1" lang="ja-JP" altLang="en-US" sz="2400" dirty="0">
                <a:solidFill>
                  <a:sysClr val="windowText" lastClr="000000"/>
                </a:solidFill>
                <a:latin typeface="HG丸ｺﾞｼｯｸM-PRO" panose="020F0600000000000000" pitchFamily="50" charset="-128"/>
                <a:ea typeface="HG丸ｺﾞｼｯｸM-PRO" panose="020F0600000000000000" pitchFamily="50" charset="-128"/>
              </a:endParaRPr>
            </a:p>
          </p:txBody>
        </p:sp>
        <p:sp>
          <p:nvSpPr>
            <p:cNvPr id="96" name="テキスト ボックス 95"/>
            <p:cNvSpPr txBox="1"/>
            <p:nvPr/>
          </p:nvSpPr>
          <p:spPr>
            <a:xfrm>
              <a:off x="5417601" y="2082180"/>
              <a:ext cx="1415773" cy="461665"/>
            </a:xfrm>
            <a:prstGeom prst="rect">
              <a:avLst/>
            </a:prstGeom>
            <a:noFill/>
          </p:spPr>
          <p:txBody>
            <a:bodyPr wrap="none" rtlCol="0">
              <a:spAutoFit/>
            </a:bodyPr>
            <a:lstStyle/>
            <a:p>
              <a:pPr algn="ctr"/>
              <a:r>
                <a:rPr kumimoji="1" lang="ja-JP" altLang="en-US" sz="2400" b="1" dirty="0" smtClean="0">
                  <a:latin typeface="HG丸ｺﾞｼｯｸM-PRO" panose="020F0600000000000000" pitchFamily="50" charset="-128"/>
                  <a:ea typeface="HG丸ｺﾞｼｯｸM-PRO" panose="020F0600000000000000" pitchFamily="50" charset="-128"/>
                </a:rPr>
                <a:t>目指す姿</a:t>
              </a:r>
              <a:endParaRPr kumimoji="1" lang="en-US" altLang="ja-JP" sz="2400" b="1" dirty="0" smtClean="0">
                <a:latin typeface="HG丸ｺﾞｼｯｸM-PRO" panose="020F0600000000000000" pitchFamily="50" charset="-128"/>
                <a:ea typeface="HG丸ｺﾞｼｯｸM-PRO" panose="020F0600000000000000" pitchFamily="50" charset="-128"/>
              </a:endParaRPr>
            </a:p>
          </p:txBody>
        </p:sp>
      </p:grpSp>
      <p:grpSp>
        <p:nvGrpSpPr>
          <p:cNvPr id="89" name="グループ化 88"/>
          <p:cNvGrpSpPr/>
          <p:nvPr/>
        </p:nvGrpSpPr>
        <p:grpSpPr>
          <a:xfrm>
            <a:off x="1752692" y="3879640"/>
            <a:ext cx="2263232" cy="1284252"/>
            <a:chOff x="1752692" y="3257790"/>
            <a:chExt cx="2263232" cy="1284252"/>
          </a:xfrm>
        </p:grpSpPr>
        <p:sp>
          <p:nvSpPr>
            <p:cNvPr id="90" name="円/楕円 89"/>
            <p:cNvSpPr/>
            <p:nvPr/>
          </p:nvSpPr>
          <p:spPr>
            <a:xfrm>
              <a:off x="1858658" y="3257790"/>
              <a:ext cx="2157266" cy="1284252"/>
            </a:xfrm>
            <a:prstGeom prst="ellipse">
              <a:avLst/>
            </a:prstGeom>
            <a:gradFill>
              <a:gsLst>
                <a:gs pos="0">
                  <a:schemeClr val="accent1">
                    <a:lumMod val="60000"/>
                    <a:lumOff val="40000"/>
                  </a:schemeClr>
                </a:gs>
                <a:gs pos="47000">
                  <a:schemeClr val="accent1">
                    <a:lumMod val="40000"/>
                    <a:lumOff val="60000"/>
                  </a:schemeClr>
                </a:gs>
                <a:gs pos="100000">
                  <a:schemeClr val="accent1">
                    <a:lumMod val="20000"/>
                    <a:lumOff val="80000"/>
                  </a:schemeClr>
                </a:gs>
              </a:gsLst>
            </a:gradFill>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dirty="0"/>
            </a:p>
          </p:txBody>
        </p:sp>
        <p:sp>
          <p:nvSpPr>
            <p:cNvPr id="91" name="テキスト ボックス 90"/>
            <p:cNvSpPr txBox="1"/>
            <p:nvPr/>
          </p:nvSpPr>
          <p:spPr>
            <a:xfrm>
              <a:off x="1752692" y="3913649"/>
              <a:ext cx="2260555" cy="461665"/>
            </a:xfrm>
            <a:prstGeom prst="rect">
              <a:avLst/>
            </a:prstGeom>
            <a:noFill/>
          </p:spPr>
          <p:txBody>
            <a:bodyPr wrap="none" rtlCol="0">
              <a:sp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a:t>
              </a:r>
              <a:r>
                <a:rPr lang="en-US" altLang="ja-JP" sz="2400" dirty="0">
                  <a:solidFill>
                    <a:srgbClr val="FF0000"/>
                  </a:solidFill>
                  <a:latin typeface="HG丸ｺﾞｼｯｸM-PRO" panose="020F0600000000000000" pitchFamily="50" charset="-128"/>
                  <a:ea typeface="HG丸ｺﾞｼｯｸM-PRO" panose="020F0600000000000000" pitchFamily="50" charset="-128"/>
                </a:rPr>
                <a:t>R</a:t>
              </a:r>
              <a:r>
                <a:rPr lang="en-US" altLang="ja-JP" sz="2400" dirty="0" smtClean="0">
                  <a:solidFill>
                    <a:sysClr val="windowText" lastClr="000000"/>
                  </a:solidFill>
                  <a:latin typeface="HG丸ｺﾞｼｯｸM-PRO" panose="020F0600000000000000" pitchFamily="50" charset="-128"/>
                  <a:ea typeface="HG丸ｺﾞｼｯｸM-PRO" panose="020F0600000000000000" pitchFamily="50" charset="-128"/>
                </a:rPr>
                <a:t>esearch</a:t>
              </a:r>
              <a:r>
                <a:rPr lang="ja-JP" altLang="en-US" sz="2400" dirty="0" smtClean="0">
                  <a:solidFill>
                    <a:sysClr val="windowText" lastClr="000000"/>
                  </a:solidFill>
                  <a:latin typeface="HG丸ｺﾞｼｯｸM-PRO" panose="020F0600000000000000" pitchFamily="50" charset="-128"/>
                  <a:ea typeface="HG丸ｺﾞｼｯｸM-PRO" panose="020F0600000000000000" pitchFamily="50" charset="-128"/>
                </a:rPr>
                <a:t>）</a:t>
              </a:r>
              <a:endParaRPr kumimoji="1" lang="ja-JP" altLang="en-US" sz="2400" dirty="0">
                <a:solidFill>
                  <a:sysClr val="windowText" lastClr="000000"/>
                </a:solidFill>
                <a:latin typeface="HG丸ｺﾞｼｯｸM-PRO" panose="020F0600000000000000" pitchFamily="50" charset="-128"/>
                <a:ea typeface="HG丸ｺﾞｼｯｸM-PRO" panose="020F0600000000000000" pitchFamily="50" charset="-128"/>
              </a:endParaRPr>
            </a:p>
          </p:txBody>
        </p:sp>
        <p:sp>
          <p:nvSpPr>
            <p:cNvPr id="92" name="テキスト ボックス 91"/>
            <p:cNvSpPr txBox="1"/>
            <p:nvPr/>
          </p:nvSpPr>
          <p:spPr>
            <a:xfrm>
              <a:off x="2369847" y="3522022"/>
              <a:ext cx="1107996" cy="461665"/>
            </a:xfrm>
            <a:prstGeom prst="rect">
              <a:avLst/>
            </a:prstGeom>
            <a:noFill/>
          </p:spPr>
          <p:txBody>
            <a:bodyPr wrap="none" rtlCol="0">
              <a:spAutoFit/>
            </a:bodyPr>
            <a:lstStyle/>
            <a:p>
              <a:pPr algn="ctr"/>
              <a:r>
                <a:rPr lang="ja-JP" altLang="en-US" sz="2400" b="1" dirty="0" smtClean="0">
                  <a:latin typeface="HG丸ｺﾞｼｯｸM-PRO" panose="020F0600000000000000" pitchFamily="50" charset="-128"/>
                  <a:ea typeface="HG丸ｺﾞｼｯｸM-PRO" panose="020F0600000000000000" pitchFamily="50" charset="-128"/>
                </a:rPr>
                <a:t>見立て</a:t>
              </a:r>
              <a:endParaRPr kumimoji="1" lang="en-US" altLang="ja-JP" sz="2400" b="1" dirty="0" smtClean="0">
                <a:latin typeface="HG丸ｺﾞｼｯｸM-PRO" panose="020F0600000000000000" pitchFamily="50" charset="-128"/>
                <a:ea typeface="HG丸ｺﾞｼｯｸM-PRO" panose="020F0600000000000000" pitchFamily="50" charset="-128"/>
              </a:endParaRPr>
            </a:p>
          </p:txBody>
        </p:sp>
      </p:grpSp>
    </p:spTree>
    <p:custDataLst>
      <p:tags r:id="rId1"/>
    </p:custDataLst>
    <p:extLst>
      <p:ext uri="{BB962C8B-B14F-4D97-AF65-F5344CB8AC3E}">
        <p14:creationId xmlns:p14="http://schemas.microsoft.com/office/powerpoint/2010/main" val="8992694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82873" y="241874"/>
            <a:ext cx="1629326" cy="28897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テキスト ボックス 7"/>
          <p:cNvSpPr txBox="1"/>
          <p:nvPr/>
        </p:nvSpPr>
        <p:spPr>
          <a:xfrm>
            <a:off x="323528" y="2060848"/>
            <a:ext cx="7632848" cy="1107996"/>
          </a:xfrm>
          <a:prstGeom prst="rect">
            <a:avLst/>
          </a:prstGeom>
          <a:noFill/>
        </p:spPr>
        <p:txBody>
          <a:bodyPr wrap="square" rtlCol="0">
            <a:spAutoFit/>
          </a:bodyPr>
          <a:lstStyle/>
          <a:p>
            <a:r>
              <a:rPr lang="ja-JP" altLang="en-US" sz="2200" dirty="0">
                <a:latin typeface="HG丸ｺﾞｼｯｸM-PRO" panose="020F0600000000000000" pitchFamily="50" charset="-128"/>
                <a:ea typeface="HG丸ｺﾞｼｯｸM-PRO" panose="020F0600000000000000" pitchFamily="50" charset="-128"/>
              </a:rPr>
              <a:t>②</a:t>
            </a:r>
            <a:r>
              <a:rPr kumimoji="1" lang="en-US" altLang="ja-JP" sz="2200" dirty="0" smtClean="0">
                <a:latin typeface="HG丸ｺﾞｼｯｸM-PRO" panose="020F0600000000000000" pitchFamily="50" charset="-128"/>
                <a:ea typeface="HG丸ｺﾞｼｯｸM-PRO" panose="020F0600000000000000" pitchFamily="50" charset="-128"/>
              </a:rPr>
              <a:t>【</a:t>
            </a:r>
            <a:r>
              <a:rPr kumimoji="1" lang="ja-JP" altLang="en-US" sz="2200" dirty="0" smtClean="0">
                <a:latin typeface="HG丸ｺﾞｼｯｸM-PRO" panose="020F0600000000000000" pitchFamily="50" charset="-128"/>
                <a:ea typeface="HG丸ｺﾞｼｯｸM-PRO" panose="020F0600000000000000" pitchFamily="50" charset="-128"/>
              </a:rPr>
              <a:t>個人作業</a:t>
            </a:r>
            <a:r>
              <a:rPr kumimoji="1" lang="en-US" altLang="ja-JP" sz="2200" dirty="0" smtClean="0">
                <a:latin typeface="HG丸ｺﾞｼｯｸM-PRO" panose="020F0600000000000000" pitchFamily="50" charset="-128"/>
                <a:ea typeface="HG丸ｺﾞｼｯｸM-PRO" panose="020F0600000000000000" pitchFamily="50" charset="-128"/>
              </a:rPr>
              <a:t>】</a:t>
            </a:r>
          </a:p>
          <a:p>
            <a:r>
              <a:rPr lang="ja-JP" altLang="en-US" sz="2200" dirty="0">
                <a:latin typeface="HG丸ｺﾞｼｯｸM-PRO" panose="020F0600000000000000" pitchFamily="50" charset="-128"/>
                <a:ea typeface="HG丸ｺﾞｼｯｸM-PRO" panose="020F0600000000000000" pitchFamily="50" charset="-128"/>
              </a:rPr>
              <a:t>　</a:t>
            </a:r>
            <a:r>
              <a:rPr lang="ja-JP" altLang="en-US" sz="2200" dirty="0" smtClean="0">
                <a:latin typeface="HG丸ｺﾞｼｯｸM-PRO" panose="020F0600000000000000" pitchFamily="50" charset="-128"/>
                <a:ea typeface="HG丸ｺﾞｼｯｸM-PRO" panose="020F0600000000000000" pitchFamily="50" charset="-128"/>
              </a:rPr>
              <a:t>印象に残っているエピソードを</a:t>
            </a:r>
            <a:r>
              <a:rPr lang="en-US" altLang="ja-JP" sz="2200" dirty="0" smtClean="0">
                <a:latin typeface="HG丸ｺﾞｼｯｸM-PRO" panose="020F0600000000000000" pitchFamily="50" charset="-128"/>
                <a:ea typeface="HG丸ｺﾞｼｯｸM-PRO" panose="020F0600000000000000" pitchFamily="50" charset="-128"/>
              </a:rPr>
              <a:t>ORV-PDCA</a:t>
            </a:r>
            <a:r>
              <a:rPr lang="ja-JP" altLang="en-US" sz="2200" dirty="0" smtClean="0">
                <a:latin typeface="HG丸ｺﾞｼｯｸM-PRO" panose="020F0600000000000000" pitchFamily="50" charset="-128"/>
                <a:ea typeface="HG丸ｺﾞｼｯｸM-PRO" panose="020F0600000000000000" pitchFamily="50" charset="-128"/>
              </a:rPr>
              <a:t>に当てはめる。</a:t>
            </a:r>
            <a:r>
              <a:rPr lang="en-US" altLang="ja-JP" sz="2200" dirty="0" smtClean="0">
                <a:latin typeface="HG丸ｺﾞｼｯｸM-PRO" panose="020F0600000000000000" pitchFamily="50" charset="-128"/>
                <a:ea typeface="HG丸ｺﾞｼｯｸM-PRO" panose="020F0600000000000000" pitchFamily="50" charset="-128"/>
              </a:rPr>
              <a:t>【</a:t>
            </a:r>
            <a:r>
              <a:rPr lang="ja-JP" altLang="en-US" sz="2200" dirty="0" smtClean="0">
                <a:latin typeface="HG丸ｺﾞｼｯｸM-PRO" panose="020F0600000000000000" pitchFamily="50" charset="-128"/>
                <a:ea typeface="HG丸ｺﾞｼｯｸM-PRO" panose="020F0600000000000000" pitchFamily="50" charset="-128"/>
              </a:rPr>
              <a:t>別紙</a:t>
            </a:r>
            <a:r>
              <a:rPr lang="en-US" altLang="ja-JP" sz="2200" dirty="0" smtClean="0">
                <a:latin typeface="HG丸ｺﾞｼｯｸM-PRO" panose="020F0600000000000000" pitchFamily="50" charset="-128"/>
                <a:ea typeface="HG丸ｺﾞｼｯｸM-PRO" panose="020F0600000000000000" pitchFamily="50" charset="-128"/>
              </a:rPr>
              <a:t>Ⅱ</a:t>
            </a:r>
            <a:r>
              <a:rPr lang="ja-JP" altLang="en-US" sz="2200" dirty="0" smtClean="0">
                <a:latin typeface="HG丸ｺﾞｼｯｸM-PRO" panose="020F0600000000000000" pitchFamily="50" charset="-128"/>
                <a:ea typeface="HG丸ｺﾞｼｯｸM-PRO" panose="020F0600000000000000" pitchFamily="50" charset="-128"/>
              </a:rPr>
              <a:t>記入、個人</a:t>
            </a:r>
            <a:r>
              <a:rPr lang="ja-JP" altLang="en-US" sz="2200" dirty="0">
                <a:latin typeface="HG丸ｺﾞｼｯｸM-PRO" panose="020F0600000000000000" pitchFamily="50" charset="-128"/>
                <a:ea typeface="HG丸ｺﾞｼｯｸM-PRO" panose="020F0600000000000000" pitchFamily="50" charset="-128"/>
              </a:rPr>
              <a:t>６</a:t>
            </a:r>
            <a:r>
              <a:rPr lang="ja-JP" altLang="en-US" sz="2200" dirty="0" smtClean="0">
                <a:latin typeface="HG丸ｺﾞｼｯｸM-PRO" panose="020F0600000000000000" pitchFamily="50" charset="-128"/>
                <a:ea typeface="HG丸ｺﾞｼｯｸM-PRO" panose="020F0600000000000000" pitchFamily="50" charset="-128"/>
              </a:rPr>
              <a:t>分</a:t>
            </a:r>
            <a:r>
              <a:rPr lang="en-US" altLang="ja-JP" sz="2200" dirty="0" smtClean="0">
                <a:latin typeface="HG丸ｺﾞｼｯｸM-PRO" panose="020F0600000000000000" pitchFamily="50" charset="-128"/>
                <a:ea typeface="HG丸ｺﾞｼｯｸM-PRO" panose="020F0600000000000000" pitchFamily="50" charset="-128"/>
              </a:rPr>
              <a:t>】</a:t>
            </a:r>
          </a:p>
        </p:txBody>
      </p:sp>
      <p:sp>
        <p:nvSpPr>
          <p:cNvPr id="12" name="角丸四角形 11"/>
          <p:cNvSpPr/>
          <p:nvPr/>
        </p:nvSpPr>
        <p:spPr>
          <a:xfrm>
            <a:off x="1214057" y="5994394"/>
            <a:ext cx="3717983" cy="720000"/>
          </a:xfrm>
          <a:prstGeom prst="roundRect">
            <a:avLst>
              <a:gd name="adj" fmla="val 6154"/>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全ての枠に当てはまらなくても</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dirty="0" smtClean="0">
                <a:solidFill>
                  <a:schemeClr val="tx1"/>
                </a:solidFill>
                <a:latin typeface="HG丸ｺﾞｼｯｸM-PRO" panose="020F0600000000000000" pitchFamily="50" charset="-128"/>
                <a:ea typeface="HG丸ｺﾞｼｯｸM-PRO" panose="020F0600000000000000" pitchFamily="50" charset="-128"/>
              </a:rPr>
              <a:t>　構いません。</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13" name="雲形吹き出し 12"/>
          <p:cNvSpPr/>
          <p:nvPr/>
        </p:nvSpPr>
        <p:spPr>
          <a:xfrm>
            <a:off x="179513" y="379143"/>
            <a:ext cx="7159698" cy="1681705"/>
          </a:xfrm>
          <a:prstGeom prst="cloudCallout">
            <a:avLst>
              <a:gd name="adj1" fmla="val 55084"/>
              <a:gd name="adj2" fmla="val -38154"/>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kumimoji="1" lang="ja-JP" altLang="en-US" sz="3000" dirty="0" smtClean="0">
                <a:solidFill>
                  <a:schemeClr val="tx1"/>
                </a:solidFill>
                <a:latin typeface="HG丸ｺﾞｼｯｸM-PRO" panose="020F0600000000000000" pitchFamily="50" charset="-128"/>
                <a:ea typeface="HG丸ｺﾞｼｯｸM-PRO" panose="020F0600000000000000" pitchFamily="50" charset="-128"/>
              </a:rPr>
              <a:t>印象に残っている生徒指導実践から学ぼう！</a:t>
            </a:r>
            <a:endParaRPr kumimoji="1" lang="ja-JP" altLang="en-US" sz="3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27116" y="22853"/>
            <a:ext cx="5493812" cy="369332"/>
          </a:xfrm>
          <a:prstGeom prst="rect">
            <a:avLst/>
          </a:prstGeom>
          <a:noFill/>
        </p:spPr>
        <p:txBody>
          <a:bodyPr wrap="none" rtlCol="0">
            <a:spAutoFit/>
          </a:bodyPr>
          <a:lstStyle/>
          <a:p>
            <a:r>
              <a:rPr lang="ja-JP" altLang="en-US" dirty="0">
                <a:latin typeface="HG丸ｺﾞｼｯｸM-PRO" panose="020F0600000000000000" pitchFamily="50" charset="-128"/>
                <a:ea typeface="HG丸ｺﾞｼｯｸM-PRO" panose="020F0600000000000000" pitchFamily="50" charset="-128"/>
              </a:rPr>
              <a:t>３　生徒指導実践を進める際のポイントを協議する</a:t>
            </a:r>
          </a:p>
        </p:txBody>
      </p:sp>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804" y="3168844"/>
            <a:ext cx="13804675" cy="82530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061233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852936"/>
            <a:ext cx="13246155" cy="74858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96336" y="333518"/>
            <a:ext cx="1481205" cy="26270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テキスト ボックス 7"/>
          <p:cNvSpPr txBox="1"/>
          <p:nvPr/>
        </p:nvSpPr>
        <p:spPr>
          <a:xfrm>
            <a:off x="323528" y="1918966"/>
            <a:ext cx="7632848" cy="1107996"/>
          </a:xfrm>
          <a:prstGeom prst="rect">
            <a:avLst/>
          </a:prstGeom>
          <a:noFill/>
        </p:spPr>
        <p:txBody>
          <a:bodyPr wrap="square" rtlCol="0">
            <a:spAutoFit/>
          </a:bodyPr>
          <a:lstStyle/>
          <a:p>
            <a:r>
              <a:rPr lang="ja-JP" altLang="en-US" sz="2200" dirty="0" smtClean="0">
                <a:latin typeface="HG丸ｺﾞｼｯｸM-PRO" panose="020F0600000000000000" pitchFamily="50" charset="-128"/>
                <a:ea typeface="HG丸ｺﾞｼｯｸM-PRO" panose="020F0600000000000000" pitchFamily="50" charset="-128"/>
              </a:rPr>
              <a:t>③</a:t>
            </a:r>
            <a:r>
              <a:rPr kumimoji="1" lang="en-US" altLang="ja-JP" sz="2200" dirty="0" smtClean="0">
                <a:latin typeface="HG丸ｺﾞｼｯｸM-PRO" panose="020F0600000000000000" pitchFamily="50" charset="-128"/>
                <a:ea typeface="HG丸ｺﾞｼｯｸM-PRO" panose="020F0600000000000000" pitchFamily="50" charset="-128"/>
              </a:rPr>
              <a:t>【</a:t>
            </a:r>
            <a:r>
              <a:rPr kumimoji="1" lang="ja-JP" altLang="en-US" sz="2200" dirty="0" smtClean="0">
                <a:latin typeface="HG丸ｺﾞｼｯｸM-PRO" panose="020F0600000000000000" pitchFamily="50" charset="-128"/>
                <a:ea typeface="HG丸ｺﾞｼｯｸM-PRO" panose="020F0600000000000000" pitchFamily="50" charset="-128"/>
              </a:rPr>
              <a:t>個人作業</a:t>
            </a:r>
            <a:r>
              <a:rPr kumimoji="1" lang="en-US" altLang="ja-JP" sz="2200" dirty="0" smtClean="0">
                <a:latin typeface="HG丸ｺﾞｼｯｸM-PRO" panose="020F0600000000000000" pitchFamily="50" charset="-128"/>
                <a:ea typeface="HG丸ｺﾞｼｯｸM-PRO" panose="020F0600000000000000" pitchFamily="50" charset="-128"/>
              </a:rPr>
              <a:t>】</a:t>
            </a:r>
          </a:p>
          <a:p>
            <a:r>
              <a:rPr lang="ja-JP" altLang="en-US" sz="2200" dirty="0">
                <a:latin typeface="HG丸ｺﾞｼｯｸM-PRO" panose="020F0600000000000000" pitchFamily="50" charset="-128"/>
                <a:ea typeface="HG丸ｺﾞｼｯｸM-PRO" panose="020F0600000000000000" pitchFamily="50" charset="-128"/>
              </a:rPr>
              <a:t>　</a:t>
            </a:r>
            <a:r>
              <a:rPr lang="ja-JP" altLang="en-US" sz="2200" dirty="0" smtClean="0">
                <a:latin typeface="HG丸ｺﾞｼｯｸM-PRO" panose="020F0600000000000000" pitchFamily="50" charset="-128"/>
                <a:ea typeface="HG丸ｺﾞｼｯｸM-PRO" panose="020F0600000000000000" pitchFamily="50" charset="-128"/>
              </a:rPr>
              <a:t>②の作業から</a:t>
            </a:r>
            <a:r>
              <a:rPr lang="ja-JP" altLang="en-US" sz="2200" dirty="0">
                <a:latin typeface="HG丸ｺﾞｼｯｸM-PRO" panose="020F0600000000000000" pitchFamily="50" charset="-128"/>
                <a:ea typeface="HG丸ｺﾞｼｯｸM-PRO" panose="020F0600000000000000" pitchFamily="50" charset="-128"/>
              </a:rPr>
              <a:t>気付いた</a:t>
            </a:r>
            <a:r>
              <a:rPr lang="ja-JP" altLang="en-US" sz="2200" dirty="0" smtClean="0">
                <a:latin typeface="HG丸ｺﾞｼｯｸM-PRO" panose="020F0600000000000000" pitchFamily="50" charset="-128"/>
                <a:ea typeface="HG丸ｺﾞｼｯｸM-PRO" panose="020F0600000000000000" pitchFamily="50" charset="-128"/>
              </a:rPr>
              <a:t>ことを書く。</a:t>
            </a:r>
            <a:endParaRPr lang="en-US" altLang="ja-JP" sz="2200" dirty="0" smtClean="0">
              <a:latin typeface="HG丸ｺﾞｼｯｸM-PRO" panose="020F0600000000000000" pitchFamily="50" charset="-128"/>
              <a:ea typeface="HG丸ｺﾞｼｯｸM-PRO" panose="020F0600000000000000" pitchFamily="50" charset="-128"/>
            </a:endParaRPr>
          </a:p>
          <a:p>
            <a:r>
              <a:rPr lang="en-US" altLang="ja-JP" sz="2200" dirty="0" smtClean="0">
                <a:latin typeface="HG丸ｺﾞｼｯｸM-PRO" panose="020F0600000000000000" pitchFamily="50" charset="-128"/>
                <a:ea typeface="HG丸ｺﾞｼｯｸM-PRO" panose="020F0600000000000000" pitchFamily="50" charset="-128"/>
              </a:rPr>
              <a:t>【</a:t>
            </a:r>
            <a:r>
              <a:rPr lang="ja-JP" altLang="en-US" sz="2200" dirty="0" smtClean="0">
                <a:latin typeface="HG丸ｺﾞｼｯｸM-PRO" panose="020F0600000000000000" pitchFamily="50" charset="-128"/>
                <a:ea typeface="HG丸ｺﾞｼｯｸM-PRO" panose="020F0600000000000000" pitchFamily="50" charset="-128"/>
              </a:rPr>
              <a:t>別紙</a:t>
            </a:r>
            <a:r>
              <a:rPr lang="en-US" altLang="ja-JP" sz="2200" dirty="0" smtClean="0">
                <a:latin typeface="HG丸ｺﾞｼｯｸM-PRO" panose="020F0600000000000000" pitchFamily="50" charset="-128"/>
                <a:ea typeface="HG丸ｺﾞｼｯｸM-PRO" panose="020F0600000000000000" pitchFamily="50" charset="-128"/>
              </a:rPr>
              <a:t>Ⅱ</a:t>
            </a:r>
            <a:r>
              <a:rPr lang="ja-JP" altLang="en-US" sz="2200" dirty="0" smtClean="0">
                <a:latin typeface="HG丸ｺﾞｼｯｸM-PRO" panose="020F0600000000000000" pitchFamily="50" charset="-128"/>
                <a:ea typeface="HG丸ｺﾞｼｯｸM-PRO" panose="020F0600000000000000" pitchFamily="50" charset="-128"/>
              </a:rPr>
              <a:t>記入、個人３分</a:t>
            </a:r>
            <a:r>
              <a:rPr lang="en-US" altLang="ja-JP" sz="2200" dirty="0" smtClean="0">
                <a:latin typeface="HG丸ｺﾞｼｯｸM-PRO" panose="020F0600000000000000" pitchFamily="50" charset="-128"/>
                <a:ea typeface="HG丸ｺﾞｼｯｸM-PRO" panose="020F0600000000000000" pitchFamily="50" charset="-128"/>
              </a:rPr>
              <a:t>】</a:t>
            </a:r>
          </a:p>
        </p:txBody>
      </p:sp>
      <p:sp>
        <p:nvSpPr>
          <p:cNvPr id="12" name="角丸四角形 11"/>
          <p:cNvSpPr/>
          <p:nvPr/>
        </p:nvSpPr>
        <p:spPr>
          <a:xfrm>
            <a:off x="7008440" y="5301208"/>
            <a:ext cx="2088232" cy="1502229"/>
          </a:xfrm>
          <a:prstGeom prst="roundRect">
            <a:avLst>
              <a:gd name="adj" fmla="val 6154"/>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何が充実していたか</a:t>
            </a:r>
            <a:r>
              <a:rPr lang="en-US" altLang="ja-JP"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何がもっと工夫できたか</a:t>
            </a:r>
            <a:r>
              <a:rPr lang="en-US" altLang="ja-JP"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など、気付きを書きましょう。</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13" name="雲形吹き出し 12"/>
          <p:cNvSpPr/>
          <p:nvPr/>
        </p:nvSpPr>
        <p:spPr>
          <a:xfrm>
            <a:off x="179513" y="379143"/>
            <a:ext cx="7159698" cy="1681705"/>
          </a:xfrm>
          <a:prstGeom prst="cloudCallout">
            <a:avLst>
              <a:gd name="adj1" fmla="val 55084"/>
              <a:gd name="adj2" fmla="val -38154"/>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kumimoji="1" lang="ja-JP" altLang="en-US" sz="3000" dirty="0" smtClean="0">
                <a:solidFill>
                  <a:schemeClr val="tx1"/>
                </a:solidFill>
                <a:latin typeface="HG丸ｺﾞｼｯｸM-PRO" panose="020F0600000000000000" pitchFamily="50" charset="-128"/>
                <a:ea typeface="HG丸ｺﾞｼｯｸM-PRO" panose="020F0600000000000000" pitchFamily="50" charset="-128"/>
              </a:rPr>
              <a:t>印象に残っている生徒指導実践から学ぼう！</a:t>
            </a:r>
            <a:endParaRPr kumimoji="1" lang="ja-JP" altLang="en-US" sz="30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0537057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8344" y="561691"/>
            <a:ext cx="1224136" cy="21711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雲形吹き出し 14"/>
          <p:cNvSpPr/>
          <p:nvPr/>
        </p:nvSpPr>
        <p:spPr>
          <a:xfrm>
            <a:off x="179513" y="379143"/>
            <a:ext cx="7159698" cy="1681705"/>
          </a:xfrm>
          <a:prstGeom prst="cloudCallout">
            <a:avLst>
              <a:gd name="adj1" fmla="val 55084"/>
              <a:gd name="adj2" fmla="val -38154"/>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kumimoji="1" lang="ja-JP" altLang="en-US" sz="3000" dirty="0" smtClean="0">
                <a:solidFill>
                  <a:schemeClr val="tx1"/>
                </a:solidFill>
                <a:latin typeface="HG丸ｺﾞｼｯｸM-PRO" panose="020F0600000000000000" pitchFamily="50" charset="-128"/>
                <a:ea typeface="HG丸ｺﾞｼｯｸM-PRO" panose="020F0600000000000000" pitchFamily="50" charset="-128"/>
              </a:rPr>
              <a:t>印象に残っている生徒指導実践から学ぼう！</a:t>
            </a:r>
            <a:endParaRPr kumimoji="1" lang="ja-JP" altLang="en-US" sz="3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9" name="テキスト ボックス 18"/>
          <p:cNvSpPr txBox="1"/>
          <p:nvPr/>
        </p:nvSpPr>
        <p:spPr>
          <a:xfrm>
            <a:off x="329407" y="1988840"/>
            <a:ext cx="7632848" cy="769441"/>
          </a:xfrm>
          <a:prstGeom prst="rect">
            <a:avLst/>
          </a:prstGeom>
          <a:noFill/>
        </p:spPr>
        <p:txBody>
          <a:bodyPr wrap="square" rtlCol="0">
            <a:spAutoFit/>
          </a:bodyPr>
          <a:lstStyle/>
          <a:p>
            <a:r>
              <a:rPr lang="ja-JP" altLang="en-US" sz="2200" dirty="0">
                <a:latin typeface="HG丸ｺﾞｼｯｸM-PRO" panose="020F0600000000000000" pitchFamily="50" charset="-128"/>
                <a:ea typeface="HG丸ｺﾞｼｯｸM-PRO" panose="020F0600000000000000" pitchFamily="50" charset="-128"/>
              </a:rPr>
              <a:t>④</a:t>
            </a:r>
            <a:r>
              <a:rPr kumimoji="1" lang="en-US" altLang="ja-JP" sz="2200" dirty="0" smtClean="0">
                <a:latin typeface="HG丸ｺﾞｼｯｸM-PRO" panose="020F0600000000000000" pitchFamily="50" charset="-128"/>
                <a:ea typeface="HG丸ｺﾞｼｯｸM-PRO" panose="020F0600000000000000" pitchFamily="50" charset="-128"/>
              </a:rPr>
              <a:t>【</a:t>
            </a:r>
            <a:r>
              <a:rPr kumimoji="1" lang="ja-JP" altLang="en-US" sz="2200" dirty="0" smtClean="0">
                <a:latin typeface="HG丸ｺﾞｼｯｸM-PRO" panose="020F0600000000000000" pitchFamily="50" charset="-128"/>
                <a:ea typeface="HG丸ｺﾞｼｯｸM-PRO" panose="020F0600000000000000" pitchFamily="50" charset="-128"/>
              </a:rPr>
              <a:t>グループ協議</a:t>
            </a:r>
            <a:r>
              <a:rPr kumimoji="1" lang="en-US" altLang="ja-JP" sz="2200" dirty="0" smtClean="0">
                <a:latin typeface="HG丸ｺﾞｼｯｸM-PRO" panose="020F0600000000000000" pitchFamily="50" charset="-128"/>
                <a:ea typeface="HG丸ｺﾞｼｯｸM-PRO" panose="020F0600000000000000" pitchFamily="50" charset="-128"/>
              </a:rPr>
              <a:t>】</a:t>
            </a:r>
          </a:p>
          <a:p>
            <a:r>
              <a:rPr lang="ja-JP" altLang="en-US" sz="2200" dirty="0">
                <a:latin typeface="HG丸ｺﾞｼｯｸM-PRO" panose="020F0600000000000000" pitchFamily="50" charset="-128"/>
                <a:ea typeface="HG丸ｺﾞｼｯｸM-PRO" panose="020F0600000000000000" pitchFamily="50" charset="-128"/>
              </a:rPr>
              <a:t>　</a:t>
            </a:r>
            <a:r>
              <a:rPr lang="ja-JP" altLang="en-US" sz="2200" dirty="0" smtClean="0">
                <a:latin typeface="HG丸ｺﾞｼｯｸM-PRO" panose="020F0600000000000000" pitchFamily="50" charset="-128"/>
                <a:ea typeface="HG丸ｺﾞｼｯｸM-PRO" panose="020F0600000000000000" pitchFamily="50" charset="-128"/>
              </a:rPr>
              <a:t>③の</a:t>
            </a:r>
            <a:r>
              <a:rPr lang="ja-JP" altLang="en-US" sz="2200" dirty="0">
                <a:latin typeface="HG丸ｺﾞｼｯｸM-PRO" panose="020F0600000000000000" pitchFamily="50" charset="-128"/>
                <a:ea typeface="HG丸ｺﾞｼｯｸM-PRO" panose="020F0600000000000000" pitchFamily="50" charset="-128"/>
              </a:rPr>
              <a:t>気付き</a:t>
            </a:r>
            <a:r>
              <a:rPr lang="ja-JP" altLang="en-US" sz="2200" dirty="0" smtClean="0">
                <a:latin typeface="HG丸ｺﾞｼｯｸM-PRO" panose="020F0600000000000000" pitchFamily="50" charset="-128"/>
                <a:ea typeface="HG丸ｺﾞｼｯｸM-PRO" panose="020F0600000000000000" pitchFamily="50" charset="-128"/>
              </a:rPr>
              <a:t>を共有する。</a:t>
            </a:r>
            <a:r>
              <a:rPr lang="en-US" altLang="ja-JP" sz="2200" dirty="0">
                <a:latin typeface="HG丸ｺﾞｼｯｸM-PRO" panose="020F0600000000000000" pitchFamily="50" charset="-128"/>
                <a:ea typeface="HG丸ｺﾞｼｯｸM-PRO" panose="020F0600000000000000" pitchFamily="50" charset="-128"/>
              </a:rPr>
              <a:t>【</a:t>
            </a:r>
            <a:r>
              <a:rPr lang="ja-JP" altLang="en-US" sz="2200" dirty="0">
                <a:latin typeface="HG丸ｺﾞｼｯｸM-PRO" panose="020F0600000000000000" pitchFamily="50" charset="-128"/>
                <a:ea typeface="HG丸ｺﾞｼｯｸM-PRO" panose="020F0600000000000000" pitchFamily="50" charset="-128"/>
              </a:rPr>
              <a:t>別紙</a:t>
            </a:r>
            <a:r>
              <a:rPr lang="en-US" altLang="ja-JP" sz="2200" dirty="0">
                <a:latin typeface="HG丸ｺﾞｼｯｸM-PRO" panose="020F0600000000000000" pitchFamily="50" charset="-128"/>
                <a:ea typeface="HG丸ｺﾞｼｯｸM-PRO" panose="020F0600000000000000" pitchFamily="50" charset="-128"/>
              </a:rPr>
              <a:t>Ⅱ</a:t>
            </a:r>
            <a:r>
              <a:rPr lang="ja-JP" altLang="en-US" sz="2200" dirty="0">
                <a:latin typeface="HG丸ｺﾞｼｯｸM-PRO" panose="020F0600000000000000" pitchFamily="50" charset="-128"/>
                <a:ea typeface="HG丸ｺﾞｼｯｸM-PRO" panose="020F0600000000000000" pitchFamily="50" charset="-128"/>
              </a:rPr>
              <a:t>記入</a:t>
            </a:r>
            <a:r>
              <a:rPr lang="en-US" altLang="ja-JP" sz="2200" dirty="0" smtClean="0">
                <a:latin typeface="HG丸ｺﾞｼｯｸM-PRO" panose="020F0600000000000000" pitchFamily="50" charset="-128"/>
                <a:ea typeface="HG丸ｺﾞｼｯｸM-PRO" panose="020F0600000000000000" pitchFamily="50" charset="-128"/>
              </a:rPr>
              <a:t>】</a:t>
            </a:r>
            <a:endParaRPr lang="en-US" altLang="ja-JP" sz="2200" dirty="0">
              <a:latin typeface="HG丸ｺﾞｼｯｸM-PRO" panose="020F0600000000000000" pitchFamily="50" charset="-128"/>
              <a:ea typeface="HG丸ｺﾞｼｯｸM-PRO" panose="020F0600000000000000" pitchFamily="50" charset="-128"/>
            </a:endParaRPr>
          </a:p>
        </p:txBody>
      </p:sp>
      <p:sp>
        <p:nvSpPr>
          <p:cNvPr id="21" name="角丸四角形 20"/>
          <p:cNvSpPr/>
          <p:nvPr/>
        </p:nvSpPr>
        <p:spPr>
          <a:xfrm>
            <a:off x="329408" y="2813987"/>
            <a:ext cx="4602632" cy="1296000"/>
          </a:xfrm>
          <a:prstGeom prst="roundRect">
            <a:avLst>
              <a:gd name="adj" fmla="val 6154"/>
            </a:avLst>
          </a:prstGeom>
          <a:solidFill>
            <a:schemeClr val="bg1"/>
          </a:solidFill>
          <a:ln w="63500"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smtClean="0">
                <a:solidFill>
                  <a:schemeClr val="tx1"/>
                </a:solidFill>
                <a:latin typeface="HG丸ｺﾞｼｯｸM-PRO" panose="020F0600000000000000" pitchFamily="50" charset="-128"/>
                <a:ea typeface="HG丸ｺﾞｼｯｸM-PRO" panose="020F0600000000000000" pitchFamily="50" charset="-128"/>
              </a:rPr>
              <a:t>　生徒指導実践を</a:t>
            </a:r>
            <a:r>
              <a:rPr lang="en-US" altLang="ja-JP" dirty="0" smtClean="0">
                <a:solidFill>
                  <a:schemeClr val="tx1"/>
                </a:solidFill>
                <a:latin typeface="HG丸ｺﾞｼｯｸM-PRO" panose="020F0600000000000000" pitchFamily="50" charset="-128"/>
                <a:ea typeface="HG丸ｺﾞｼｯｸM-PRO" panose="020F0600000000000000" pitchFamily="50" charset="-128"/>
              </a:rPr>
              <a:t>ORV-PDCA</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に当てはめてみたことから</a:t>
            </a:r>
            <a:r>
              <a:rPr lang="ja-JP" altLang="en-US" dirty="0">
                <a:solidFill>
                  <a:schemeClr val="tx1"/>
                </a:solidFill>
                <a:latin typeface="HG丸ｺﾞｼｯｸM-PRO" panose="020F0600000000000000" pitchFamily="50" charset="-128"/>
                <a:ea typeface="HG丸ｺﾞｼｯｸM-PRO" panose="020F0600000000000000" pitchFamily="50" charset="-128"/>
              </a:rPr>
              <a:t>気付いた</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ことを共有してください。個々</a:t>
            </a:r>
            <a:r>
              <a:rPr lang="ja-JP" altLang="en-US" dirty="0">
                <a:solidFill>
                  <a:schemeClr val="tx1"/>
                </a:solidFill>
                <a:latin typeface="HG丸ｺﾞｼｯｸM-PRO" panose="020F0600000000000000" pitchFamily="50" charset="-128"/>
                <a:ea typeface="HG丸ｺﾞｼｯｸM-PRO" panose="020F0600000000000000" pitchFamily="50" charset="-128"/>
              </a:rPr>
              <a:t>の</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エピソードの内容を共有するのではありません</a:t>
            </a:r>
            <a:r>
              <a:rPr lang="ja-JP" altLang="en-US" dirty="0">
                <a:solidFill>
                  <a:schemeClr val="tx1"/>
                </a:solidFill>
                <a:latin typeface="HG丸ｺﾞｼｯｸM-PRO" panose="020F0600000000000000" pitchFamily="50" charset="-128"/>
                <a:ea typeface="HG丸ｺﾞｼｯｸM-PRO" panose="020F0600000000000000" pitchFamily="50" charset="-128"/>
              </a:rPr>
              <a:t>。</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22" name="テキスト ボックス 21"/>
          <p:cNvSpPr txBox="1"/>
          <p:nvPr/>
        </p:nvSpPr>
        <p:spPr>
          <a:xfrm>
            <a:off x="323528" y="4149080"/>
            <a:ext cx="5400600" cy="1015663"/>
          </a:xfrm>
          <a:prstGeom prst="rect">
            <a:avLst/>
          </a:prstGeom>
          <a:noFill/>
        </p:spPr>
        <p:txBody>
          <a:bodyPr wrap="square" rtlCol="0">
            <a:spAutoFit/>
          </a:bodyPr>
          <a:lstStyle/>
          <a:p>
            <a:r>
              <a:rPr kumimoji="1"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smtClean="0">
                <a:latin typeface="HG丸ｺﾞｼｯｸM-PRO" panose="020F0600000000000000" pitchFamily="50" charset="-128"/>
                <a:ea typeface="HG丸ｺﾞｼｯｸM-PRO" panose="020F0600000000000000" pitchFamily="50" charset="-128"/>
              </a:rPr>
              <a:t>紹介例</a:t>
            </a:r>
            <a:r>
              <a:rPr kumimoji="1"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smtClean="0">
                <a:latin typeface="HG丸ｺﾞｼｯｸM-PRO" panose="020F0600000000000000" pitchFamily="50" charset="-128"/>
                <a:ea typeface="HG丸ｺﾞｼｯｸM-PRO" panose="020F0600000000000000" pitchFamily="50" charset="-128"/>
              </a:rPr>
              <a:t>・事例の概略</a:t>
            </a:r>
            <a:endParaRPr lang="en-US" altLang="ja-JP" sz="2000" dirty="0" smtClean="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　</a:t>
            </a:r>
            <a:r>
              <a:rPr lang="ja-JP" altLang="en-US" sz="2000" dirty="0" smtClean="0">
                <a:latin typeface="HG丸ｺﾞｼｯｸM-PRO" panose="020F0600000000000000" pitchFamily="50" charset="-128"/>
                <a:ea typeface="HG丸ｺﾞｼｯｸM-PRO" panose="020F0600000000000000" pitchFamily="50" charset="-128"/>
              </a:rPr>
              <a:t>　　　　・</a:t>
            </a:r>
            <a:r>
              <a:rPr lang="en-US" altLang="ja-JP" sz="2000" dirty="0" smtClean="0">
                <a:latin typeface="HG丸ｺﾞｼｯｸM-PRO" panose="020F0600000000000000" pitchFamily="50" charset="-128"/>
                <a:ea typeface="HG丸ｺﾞｼｯｸM-PRO" panose="020F0600000000000000" pitchFamily="50" charset="-128"/>
              </a:rPr>
              <a:t>ORV-PDCA</a:t>
            </a:r>
            <a:r>
              <a:rPr lang="ja-JP" altLang="en-US" sz="2000" dirty="0" smtClean="0">
                <a:latin typeface="HG丸ｺﾞｼｯｸM-PRO" panose="020F0600000000000000" pitchFamily="50" charset="-128"/>
                <a:ea typeface="HG丸ｺﾞｼｯｸM-PRO" panose="020F0600000000000000" pitchFamily="50" charset="-128"/>
              </a:rPr>
              <a:t>に沿って紹介</a:t>
            </a:r>
            <a:endParaRPr lang="en-US" altLang="ja-JP" sz="2000" dirty="0" smtClean="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　</a:t>
            </a:r>
            <a:r>
              <a:rPr lang="ja-JP" altLang="en-US" sz="2000" dirty="0" smtClean="0">
                <a:latin typeface="HG丸ｺﾞｼｯｸM-PRO" panose="020F0600000000000000" pitchFamily="50" charset="-128"/>
                <a:ea typeface="HG丸ｺﾞｼｯｸM-PRO" panose="020F0600000000000000" pitchFamily="50" charset="-128"/>
              </a:rPr>
              <a:t>　　　　・気付きを強調</a:t>
            </a:r>
            <a:endParaRPr lang="en-US" altLang="ja-JP" sz="2000" dirty="0" smtClean="0">
              <a:latin typeface="HG丸ｺﾞｼｯｸM-PRO" panose="020F0600000000000000" pitchFamily="50" charset="-128"/>
              <a:ea typeface="HG丸ｺﾞｼｯｸM-PRO" panose="020F0600000000000000" pitchFamily="50" charset="-128"/>
            </a:endParaRPr>
          </a:p>
        </p:txBody>
      </p:sp>
      <p:sp>
        <p:nvSpPr>
          <p:cNvPr id="23" name="テキスト ボックス 22"/>
          <p:cNvSpPr txBox="1"/>
          <p:nvPr/>
        </p:nvSpPr>
        <p:spPr>
          <a:xfrm>
            <a:off x="329407" y="5100599"/>
            <a:ext cx="4818656" cy="1631216"/>
          </a:xfrm>
          <a:prstGeom prst="rect">
            <a:avLst/>
          </a:prstGeom>
          <a:noFill/>
        </p:spPr>
        <p:txBody>
          <a:bodyPr wrap="square" rtlCol="0">
            <a:spAutoFit/>
          </a:bodyPr>
          <a:lstStyle/>
          <a:p>
            <a:r>
              <a:rPr lang="ja-JP" altLang="en-US" sz="2000" dirty="0" smtClean="0">
                <a:latin typeface="HG丸ｺﾞｼｯｸM-PRO" panose="020F0600000000000000" pitchFamily="50" charset="-128"/>
                <a:ea typeface="HG丸ｺﾞｼｯｸM-PRO" panose="020F0600000000000000" pitchFamily="50" charset="-128"/>
              </a:rPr>
              <a:t>⑤</a:t>
            </a:r>
            <a:r>
              <a:rPr kumimoji="1" lang="en-US" altLang="ja-JP" sz="2000" dirty="0" smtClean="0">
                <a:latin typeface="HG丸ｺﾞｼｯｸM-PRO" panose="020F0600000000000000" pitchFamily="50" charset="-128"/>
                <a:ea typeface="HG丸ｺﾞｼｯｸM-PRO" panose="020F0600000000000000" pitchFamily="50" charset="-128"/>
              </a:rPr>
              <a:t>【</a:t>
            </a:r>
            <a:r>
              <a:rPr kumimoji="1" lang="ja-JP" altLang="en-US" sz="2000" dirty="0" smtClean="0">
                <a:latin typeface="HG丸ｺﾞｼｯｸM-PRO" panose="020F0600000000000000" pitchFamily="50" charset="-128"/>
                <a:ea typeface="HG丸ｺﾞｼｯｸM-PRO" panose="020F0600000000000000" pitchFamily="50" charset="-128"/>
              </a:rPr>
              <a:t>グループ協議</a:t>
            </a:r>
            <a:r>
              <a:rPr kumimoji="1" lang="en-US" altLang="ja-JP" sz="2000" dirty="0" smtClean="0">
                <a:latin typeface="HG丸ｺﾞｼｯｸM-PRO" panose="020F0600000000000000" pitchFamily="50" charset="-128"/>
                <a:ea typeface="HG丸ｺﾞｼｯｸM-PRO" panose="020F0600000000000000" pitchFamily="50" charset="-128"/>
              </a:rPr>
              <a:t>】</a:t>
            </a:r>
          </a:p>
          <a:p>
            <a:r>
              <a:rPr lang="ja-JP" altLang="en-US" sz="2000" dirty="0">
                <a:latin typeface="HG丸ｺﾞｼｯｸM-PRO" panose="020F0600000000000000" pitchFamily="50" charset="-128"/>
                <a:ea typeface="HG丸ｺﾞｼｯｸM-PRO" panose="020F0600000000000000" pitchFamily="50" charset="-128"/>
              </a:rPr>
              <a:t>　</a:t>
            </a:r>
            <a:r>
              <a:rPr lang="ja-JP" altLang="en-US" sz="2000" dirty="0" smtClean="0">
                <a:latin typeface="HG丸ｺﾞｼｯｸM-PRO" panose="020F0600000000000000" pitchFamily="50" charset="-128"/>
                <a:ea typeface="HG丸ｺﾞｼｯｸM-PRO" panose="020F0600000000000000" pitchFamily="50" charset="-128"/>
              </a:rPr>
              <a:t>生徒指導を進める上で、重要度が高いと考えられるポイントを検討する。</a:t>
            </a:r>
            <a:r>
              <a:rPr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smtClean="0">
                <a:latin typeface="HG丸ｺﾞｼｯｸM-PRO" panose="020F0600000000000000" pitchFamily="50" charset="-128"/>
                <a:ea typeface="HG丸ｺﾞｼｯｸM-PRO" panose="020F0600000000000000" pitchFamily="50" charset="-128"/>
              </a:rPr>
              <a:t>別紙</a:t>
            </a:r>
            <a:r>
              <a:rPr lang="en-US" altLang="ja-JP" sz="2000" dirty="0">
                <a:latin typeface="HG丸ｺﾞｼｯｸM-PRO" panose="020F0600000000000000" pitchFamily="50" charset="-128"/>
                <a:ea typeface="HG丸ｺﾞｼｯｸM-PRO" panose="020F0600000000000000" pitchFamily="50" charset="-128"/>
              </a:rPr>
              <a:t>Ⅱ</a:t>
            </a:r>
            <a:r>
              <a:rPr lang="ja-JP" altLang="en-US" sz="2000" dirty="0" smtClean="0">
                <a:latin typeface="HG丸ｺﾞｼｯｸM-PRO" panose="020F0600000000000000" pitchFamily="50" charset="-128"/>
                <a:ea typeface="HG丸ｺﾞｼｯｸM-PRO" panose="020F0600000000000000" pitchFamily="50" charset="-128"/>
              </a:rPr>
              <a:t>記入</a:t>
            </a:r>
            <a:r>
              <a:rPr lang="en-US" altLang="ja-JP" sz="2000" dirty="0" smtClean="0">
                <a:latin typeface="HG丸ｺﾞｼｯｸM-PRO" panose="020F0600000000000000" pitchFamily="50" charset="-128"/>
                <a:ea typeface="HG丸ｺﾞｼｯｸM-PRO" panose="020F0600000000000000" pitchFamily="50" charset="-128"/>
              </a:rPr>
              <a:t>】</a:t>
            </a:r>
          </a:p>
          <a:p>
            <a:r>
              <a:rPr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smtClean="0">
                <a:latin typeface="HG丸ｺﾞｼｯｸM-PRO" panose="020F0600000000000000" pitchFamily="50" charset="-128"/>
                <a:ea typeface="HG丸ｺﾞｼｯｸM-PRO" panose="020F0600000000000000" pitchFamily="50" charset="-128"/>
              </a:rPr>
              <a:t>④⑤で</a:t>
            </a:r>
            <a:r>
              <a:rPr lang="en-US" altLang="ja-JP" sz="2000" dirty="0" smtClean="0">
                <a:latin typeface="HG丸ｺﾞｼｯｸM-PRO" panose="020F0600000000000000" pitchFamily="50" charset="-128"/>
                <a:ea typeface="HG丸ｺﾞｼｯｸM-PRO" panose="020F0600000000000000" pitchFamily="50" charset="-128"/>
              </a:rPr>
              <a:t>10</a:t>
            </a:r>
            <a:r>
              <a:rPr lang="ja-JP" altLang="en-US" sz="2000" dirty="0" smtClean="0">
                <a:latin typeface="HG丸ｺﾞｼｯｸM-PRO" panose="020F0600000000000000" pitchFamily="50" charset="-128"/>
                <a:ea typeface="HG丸ｺﾞｼｯｸM-PRO" panose="020F0600000000000000" pitchFamily="50" charset="-128"/>
              </a:rPr>
              <a:t>分</a:t>
            </a:r>
            <a:r>
              <a:rPr lang="en-US" altLang="ja-JP" sz="2000" dirty="0" smtClean="0">
                <a:latin typeface="HG丸ｺﾞｼｯｸM-PRO" panose="020F0600000000000000" pitchFamily="50" charset="-128"/>
                <a:ea typeface="HG丸ｺﾞｼｯｸM-PRO" panose="020F0600000000000000" pitchFamily="50" charset="-128"/>
              </a:rPr>
              <a:t>】</a:t>
            </a:r>
          </a:p>
        </p:txBody>
      </p:sp>
      <p:pic>
        <p:nvPicPr>
          <p:cNvPr id="18" name="図 17"/>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b="59751"/>
          <a:stretch/>
        </p:blipFill>
        <p:spPr bwMode="auto">
          <a:xfrm>
            <a:off x="5431904" y="5093380"/>
            <a:ext cx="3558453" cy="1764620"/>
          </a:xfrm>
          <a:prstGeom prst="rect">
            <a:avLst/>
          </a:prstGeom>
          <a:noFill/>
          <a:extLst>
            <a:ext uri="{909E8E84-426E-40DD-AFC4-6F175D3DCCD1}">
              <a14:hiddenFill xmlns:a14="http://schemas.microsoft.com/office/drawing/2010/main">
                <a:solidFill>
                  <a:srgbClr val="FFFFFF"/>
                </a:solidFill>
              </a14:hiddenFill>
            </a:ext>
          </a:extLst>
        </p:spPr>
      </p:pic>
      <p:sp>
        <p:nvSpPr>
          <p:cNvPr id="24" name="角丸四角形 23"/>
          <p:cNvSpPr/>
          <p:nvPr/>
        </p:nvSpPr>
        <p:spPr>
          <a:xfrm>
            <a:off x="5880211" y="3246646"/>
            <a:ext cx="2853395" cy="1543384"/>
          </a:xfrm>
          <a:prstGeom prst="roundRect">
            <a:avLst>
              <a:gd name="adj" fmla="val 6154"/>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4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新たな気付きをメモに残しておきましょう。</a:t>
            </a:r>
            <a:endParaRPr lang="en-US" altLang="ja-JP" sz="2400" dirty="0" smtClean="0">
              <a:solidFill>
                <a:schemeClr val="tx1"/>
              </a:solidFill>
              <a:latin typeface="HG丸ｺﾞｼｯｸM-PRO" panose="020F0600000000000000" pitchFamily="50" charset="-128"/>
              <a:ea typeface="HG丸ｺﾞｼｯｸM-PRO" panose="020F0600000000000000" pitchFamily="50" charset="-128"/>
            </a:endParaRPr>
          </a:p>
        </p:txBody>
      </p:sp>
      <p:pic>
        <p:nvPicPr>
          <p:cNvPr id="25" name="図 24"/>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b="50000"/>
          <a:stretch/>
        </p:blipFill>
        <p:spPr bwMode="auto">
          <a:xfrm>
            <a:off x="5641913" y="2839601"/>
            <a:ext cx="3360675" cy="20737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83497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0352" y="515759"/>
            <a:ext cx="1224136" cy="21711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テキスト ボックス 7"/>
          <p:cNvSpPr txBox="1"/>
          <p:nvPr/>
        </p:nvSpPr>
        <p:spPr>
          <a:xfrm>
            <a:off x="467544" y="2708920"/>
            <a:ext cx="3422652" cy="1446550"/>
          </a:xfrm>
          <a:prstGeom prst="rect">
            <a:avLst/>
          </a:prstGeom>
          <a:noFill/>
        </p:spPr>
        <p:txBody>
          <a:bodyPr wrap="square" rtlCol="0">
            <a:spAutoFit/>
          </a:bodyPr>
          <a:lstStyle/>
          <a:p>
            <a:r>
              <a:rPr lang="ja-JP" altLang="en-US" sz="2200" dirty="0">
                <a:latin typeface="HG丸ｺﾞｼｯｸM-PRO" panose="020F0600000000000000" pitchFamily="50" charset="-128"/>
                <a:ea typeface="HG丸ｺﾞｼｯｸM-PRO" panose="020F0600000000000000" pitchFamily="50" charset="-128"/>
              </a:rPr>
              <a:t>⑥</a:t>
            </a:r>
            <a:r>
              <a:rPr kumimoji="1" lang="en-US" altLang="ja-JP" sz="2200" dirty="0" smtClean="0">
                <a:latin typeface="HG丸ｺﾞｼｯｸM-PRO" panose="020F0600000000000000" pitchFamily="50" charset="-128"/>
                <a:ea typeface="HG丸ｺﾞｼｯｸM-PRO" panose="020F0600000000000000" pitchFamily="50" charset="-128"/>
              </a:rPr>
              <a:t>【</a:t>
            </a:r>
            <a:r>
              <a:rPr kumimoji="1" lang="ja-JP" altLang="en-US" sz="2200" dirty="0" smtClean="0">
                <a:latin typeface="HG丸ｺﾞｼｯｸM-PRO" panose="020F0600000000000000" pitchFamily="50" charset="-128"/>
                <a:ea typeface="HG丸ｺﾞｼｯｸM-PRO" panose="020F0600000000000000" pitchFamily="50" charset="-128"/>
              </a:rPr>
              <a:t>全体発表</a:t>
            </a:r>
            <a:r>
              <a:rPr kumimoji="1" lang="en-US" altLang="ja-JP" sz="2200" dirty="0" smtClean="0">
                <a:latin typeface="HG丸ｺﾞｼｯｸM-PRO" panose="020F0600000000000000" pitchFamily="50" charset="-128"/>
                <a:ea typeface="HG丸ｺﾞｼｯｸM-PRO" panose="020F0600000000000000" pitchFamily="50" charset="-128"/>
              </a:rPr>
              <a:t>】</a:t>
            </a:r>
          </a:p>
          <a:p>
            <a:r>
              <a:rPr lang="ja-JP" altLang="en-US" sz="2200" dirty="0">
                <a:latin typeface="HG丸ｺﾞｼｯｸM-PRO" panose="020F0600000000000000" pitchFamily="50" charset="-128"/>
                <a:ea typeface="HG丸ｺﾞｼｯｸM-PRO" panose="020F0600000000000000" pitchFamily="50" charset="-128"/>
              </a:rPr>
              <a:t>　</a:t>
            </a:r>
            <a:r>
              <a:rPr lang="ja-JP" altLang="en-US" sz="2200" dirty="0" smtClean="0">
                <a:latin typeface="HG丸ｺﾞｼｯｸM-PRO" panose="020F0600000000000000" pitchFamily="50" charset="-128"/>
                <a:ea typeface="HG丸ｺﾞｼｯｸM-PRO" panose="020F0600000000000000" pitchFamily="50" charset="-128"/>
              </a:rPr>
              <a:t>各グループでの協議を共有する。</a:t>
            </a:r>
            <a:endParaRPr lang="en-US" altLang="ja-JP" sz="2200" dirty="0" smtClean="0">
              <a:latin typeface="HG丸ｺﾞｼｯｸM-PRO" panose="020F0600000000000000" pitchFamily="50" charset="-128"/>
              <a:ea typeface="HG丸ｺﾞｼｯｸM-PRO" panose="020F0600000000000000" pitchFamily="50" charset="-128"/>
            </a:endParaRPr>
          </a:p>
          <a:p>
            <a:r>
              <a:rPr lang="en-US" altLang="ja-JP" sz="2200" dirty="0" smtClean="0">
                <a:latin typeface="HG丸ｺﾞｼｯｸM-PRO" panose="020F0600000000000000" pitchFamily="50" charset="-128"/>
                <a:ea typeface="HG丸ｺﾞｼｯｸM-PRO" panose="020F0600000000000000" pitchFamily="50" charset="-128"/>
              </a:rPr>
              <a:t>【</a:t>
            </a:r>
            <a:r>
              <a:rPr lang="ja-JP" altLang="en-US" sz="2200" dirty="0" smtClean="0">
                <a:latin typeface="HG丸ｺﾞｼｯｸM-PRO" panose="020F0600000000000000" pitchFamily="50" charset="-128"/>
                <a:ea typeface="HG丸ｺﾞｼｯｸM-PRO" panose="020F0600000000000000" pitchFamily="50" charset="-128"/>
              </a:rPr>
              <a:t>別紙</a:t>
            </a:r>
            <a:r>
              <a:rPr lang="en-US" altLang="ja-JP" sz="2200" dirty="0" smtClean="0">
                <a:latin typeface="HG丸ｺﾞｼｯｸM-PRO" panose="020F0600000000000000" pitchFamily="50" charset="-128"/>
                <a:ea typeface="HG丸ｺﾞｼｯｸM-PRO" panose="020F0600000000000000" pitchFamily="50" charset="-128"/>
              </a:rPr>
              <a:t>Ⅱ</a:t>
            </a:r>
            <a:r>
              <a:rPr lang="ja-JP" altLang="en-US" sz="2200" dirty="0" smtClean="0">
                <a:latin typeface="HG丸ｺﾞｼｯｸM-PRO" panose="020F0600000000000000" pitchFamily="50" charset="-128"/>
                <a:ea typeface="HG丸ｺﾞｼｯｸM-PRO" panose="020F0600000000000000" pitchFamily="50" charset="-128"/>
              </a:rPr>
              <a:t>記入、３分</a:t>
            </a:r>
            <a:r>
              <a:rPr lang="en-US" altLang="ja-JP" sz="2200" dirty="0" smtClean="0">
                <a:latin typeface="HG丸ｺﾞｼｯｸM-PRO" panose="020F0600000000000000" pitchFamily="50" charset="-128"/>
                <a:ea typeface="HG丸ｺﾞｼｯｸM-PRO" panose="020F0600000000000000" pitchFamily="50" charset="-128"/>
              </a:rPr>
              <a:t>】</a:t>
            </a:r>
          </a:p>
        </p:txBody>
      </p:sp>
      <p:sp>
        <p:nvSpPr>
          <p:cNvPr id="12" name="角丸四角形 11"/>
          <p:cNvSpPr/>
          <p:nvPr/>
        </p:nvSpPr>
        <p:spPr>
          <a:xfrm>
            <a:off x="4193782" y="4725144"/>
            <a:ext cx="4302272" cy="720080"/>
          </a:xfrm>
          <a:prstGeom prst="roundRect">
            <a:avLst>
              <a:gd name="adj" fmla="val 6154"/>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大切な内容をメモしておきましょう。</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14" name="角丸四角形 13"/>
          <p:cNvSpPr/>
          <p:nvPr/>
        </p:nvSpPr>
        <p:spPr>
          <a:xfrm>
            <a:off x="617164" y="4301789"/>
            <a:ext cx="3163387" cy="2218470"/>
          </a:xfrm>
          <a:prstGeom prst="roundRect">
            <a:avLst>
              <a:gd name="adj" fmla="val 6154"/>
            </a:avLst>
          </a:prstGeom>
          <a:solidFill>
            <a:schemeClr val="bg1"/>
          </a:solidFill>
          <a:ln w="63500"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smtClean="0">
                <a:solidFill>
                  <a:schemeClr val="tx1"/>
                </a:solidFill>
                <a:latin typeface="HG丸ｺﾞｼｯｸM-PRO" panose="020F0600000000000000" pitchFamily="50" charset="-128"/>
                <a:ea typeface="HG丸ｺﾞｼｯｸM-PRO" panose="020F0600000000000000" pitchFamily="50" charset="-128"/>
              </a:rPr>
              <a:t>　他のグループが発表した内容と同じ内容のものは、省略して、できるだけ多くのグループが発表できるようにする。</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16" name="雲形吹き出し 15"/>
          <p:cNvSpPr/>
          <p:nvPr/>
        </p:nvSpPr>
        <p:spPr>
          <a:xfrm>
            <a:off x="179513" y="379143"/>
            <a:ext cx="7159698" cy="1681705"/>
          </a:xfrm>
          <a:prstGeom prst="cloudCallout">
            <a:avLst>
              <a:gd name="adj1" fmla="val 55084"/>
              <a:gd name="adj2" fmla="val -38154"/>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kumimoji="1" lang="ja-JP" altLang="en-US" sz="3000" dirty="0" smtClean="0">
                <a:solidFill>
                  <a:schemeClr val="tx1"/>
                </a:solidFill>
                <a:latin typeface="HG丸ｺﾞｼｯｸM-PRO" panose="020F0600000000000000" pitchFamily="50" charset="-128"/>
                <a:ea typeface="HG丸ｺﾞｼｯｸM-PRO" panose="020F0600000000000000" pitchFamily="50" charset="-128"/>
              </a:rPr>
              <a:t>印象に残っている生徒指導実践から学ぼう！</a:t>
            </a:r>
            <a:endParaRPr kumimoji="1" lang="ja-JP" altLang="en-US" sz="30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11" name="図 10"/>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b="41167"/>
          <a:stretch/>
        </p:blipFill>
        <p:spPr bwMode="auto">
          <a:xfrm>
            <a:off x="4077618" y="3525769"/>
            <a:ext cx="4597007" cy="3332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46985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11.3|79.5"/>
</p:tagLst>
</file>

<file path=ppt/tags/tag2.xml><?xml version="1.0" encoding="utf-8"?>
<p:tagLst xmlns:a="http://schemas.openxmlformats.org/drawingml/2006/main" xmlns:r="http://schemas.openxmlformats.org/officeDocument/2006/relationships" xmlns:p="http://schemas.openxmlformats.org/presentationml/2006/main">
  <p:tag name="TIMING" val="|10.7|14.6"/>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2432</Words>
  <Application>Microsoft Office PowerPoint</Application>
  <PresentationFormat>画面に合わせる (4:3)</PresentationFormat>
  <Paragraphs>212</Paragraphs>
  <Slides>16</Slides>
  <Notes>16</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16</vt:i4>
      </vt:variant>
    </vt:vector>
  </HeadingPairs>
  <TitlesOfParts>
    <vt:vector size="25" baseType="lpstr">
      <vt:lpstr>AR丸ゴシック体E</vt:lpstr>
      <vt:lpstr>HG丸ｺﾞｼｯｸM-PRO</vt:lpstr>
      <vt:lpstr>ＭＳ Ｐゴシック</vt:lpstr>
      <vt:lpstr>ＭＳ Ｐ明朝</vt:lpstr>
      <vt:lpstr>ＭＳ ゴシック</vt:lpstr>
      <vt:lpstr>ＭＳ 明朝</vt:lpstr>
      <vt:lpstr>Arial</vt:lpstr>
      <vt:lpstr>Calibri</vt:lpstr>
      <vt:lpstr>Office ​​テーマ</vt:lpstr>
      <vt:lpstr>基礎研修 －組織であたる生徒指導の進め方パッケージ－ 【60分研修】</vt:lpstr>
      <vt:lpstr>PowerPoint プレゼンテーション</vt:lpstr>
      <vt:lpstr>PowerPoint プレゼンテーション</vt:lpstr>
      <vt:lpstr>PowerPoint プレゼンテーション</vt:lpstr>
      <vt:lpstr>問題解決的生徒指導でのＯＲＶ－ＰＤＣＡ</vt:lpstr>
      <vt:lpstr>PowerPoint プレゼンテーション</vt:lpstr>
      <vt:lpstr>PowerPoint プレゼンテーション</vt:lpstr>
      <vt:lpstr>PowerPoint プレゼンテーション</vt:lpstr>
      <vt:lpstr>PowerPoint プレゼンテーション</vt:lpstr>
      <vt:lpstr>生徒指導の意義</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2022-09-22T08:09:01Z</dcterms:created>
  <dcterms:modified xsi:type="dcterms:W3CDTF">2022-09-22T08:09:05Z</dcterms:modified>
</cp:coreProperties>
</file>